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authors.xml" ContentType="application/vnd.ms-powerpoint.authors+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handoutMasters/handoutMaster1.xml" ContentType="application/vnd.openxmlformats-officedocument.presentationml.handout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3" r:id="rId3"/>
    <p:sldMasterId id="2147483693" r:id="rId4"/>
    <p:sldMasterId id="2147483732" r:id="rId5"/>
    <p:sldMasterId id="2147483753" r:id="rId6"/>
    <p:sldMasterId id="2147483804" r:id="rId7"/>
    <p:sldMasterId id="2147483872" r:id="rId8"/>
    <p:sldMasterId id="2147483909" r:id="rId9"/>
    <p:sldMasterId id="2147483926" r:id="rId10"/>
  </p:sldMasterIdLst>
  <p:notesMasterIdLst>
    <p:notesMasterId r:id="rId49"/>
  </p:notesMasterIdLst>
  <p:handoutMasterIdLst>
    <p:handoutMasterId r:id="rId50"/>
  </p:handoutMasterIdLst>
  <p:sldIdLst>
    <p:sldId id="2147483212" r:id="rId11"/>
    <p:sldId id="2147483217" r:id="rId12"/>
    <p:sldId id="2147483219" r:id="rId13"/>
    <p:sldId id="2147483220" r:id="rId14"/>
    <p:sldId id="2147483216" r:id="rId15"/>
    <p:sldId id="2147483223" r:id="rId16"/>
    <p:sldId id="2147483224" r:id="rId17"/>
    <p:sldId id="2147483226" r:id="rId18"/>
    <p:sldId id="2147483222" r:id="rId19"/>
    <p:sldId id="2147483227" r:id="rId20"/>
    <p:sldId id="2147483266" r:id="rId21"/>
    <p:sldId id="2147483271" r:id="rId22"/>
    <p:sldId id="2147483260" r:id="rId23"/>
    <p:sldId id="2147483249" r:id="rId24"/>
    <p:sldId id="2147475236" r:id="rId25"/>
    <p:sldId id="2147471130" r:id="rId26"/>
    <p:sldId id="2147483420" r:id="rId27"/>
    <p:sldId id="2147483421" r:id="rId28"/>
    <p:sldId id="455" r:id="rId29"/>
    <p:sldId id="2147483425" r:id="rId30"/>
    <p:sldId id="2147471141" r:id="rId31"/>
    <p:sldId id="2147482916" r:id="rId32"/>
    <p:sldId id="2147483422" r:id="rId33"/>
    <p:sldId id="2147483423" r:id="rId34"/>
    <p:sldId id="2147482432" r:id="rId35"/>
    <p:sldId id="2147482433" r:id="rId36"/>
    <p:sldId id="2147475265" r:id="rId37"/>
    <p:sldId id="287" r:id="rId38"/>
    <p:sldId id="325" r:id="rId39"/>
    <p:sldId id="328" r:id="rId40"/>
    <p:sldId id="2147475268" r:id="rId41"/>
    <p:sldId id="292" r:id="rId42"/>
    <p:sldId id="275" r:id="rId43"/>
    <p:sldId id="264" r:id="rId44"/>
    <p:sldId id="298" r:id="rId45"/>
    <p:sldId id="280" r:id="rId46"/>
    <p:sldId id="283" r:id="rId47"/>
    <p:sldId id="2147483424" r:id="rId4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96" userDrawn="1">
          <p15:clr>
            <a:srgbClr val="A4A3A4"/>
          </p15:clr>
        </p15:guide>
        <p15:guide id="2" pos="256" userDrawn="1">
          <p15:clr>
            <a:srgbClr val="A4A3A4"/>
          </p15:clr>
        </p15:guide>
        <p15:guide id="3" orient="horz" pos="4112" userDrawn="1">
          <p15:clr>
            <a:srgbClr val="A4A3A4"/>
          </p15:clr>
        </p15:guide>
        <p15:guide id="6" orient="horz" pos="976" userDrawn="1">
          <p15:clr>
            <a:srgbClr val="A4A3A4"/>
          </p15:clr>
        </p15:guide>
        <p15:guide id="8" orient="horz" pos="2960" userDrawn="1">
          <p15:clr>
            <a:srgbClr val="A4A3A4"/>
          </p15:clr>
        </p15:guide>
        <p15:guide id="9" orient="horz" pos="880" userDrawn="1">
          <p15:clr>
            <a:srgbClr val="A4A3A4"/>
          </p15:clr>
        </p15:guide>
        <p15:guide id="10" pos="160" userDrawn="1">
          <p15:clr>
            <a:srgbClr val="A4A3A4"/>
          </p15:clr>
        </p15:guide>
        <p15:guide id="11" pos="5184" userDrawn="1">
          <p15:clr>
            <a:srgbClr val="A4A3A4"/>
          </p15:clr>
        </p15:guide>
        <p15:guide id="12" orient="horz" pos="1296" userDrawn="1">
          <p15:clr>
            <a:srgbClr val="A4A3A4"/>
          </p15:clr>
        </p15:guide>
        <p15:guide id="13" pos="4800" userDrawn="1">
          <p15:clr>
            <a:srgbClr val="A4A3A4"/>
          </p15:clr>
        </p15:guide>
        <p15:guide id="14" pos="4672" userDrawn="1">
          <p15:clr>
            <a:srgbClr val="A4A3A4"/>
          </p15:clr>
        </p15:guide>
        <p15:guide id="15"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997965-7E05-2F59-94A3-86D7E8CB405A}" name="Partridge, Ann H.,MD, MPH" initials="PAHM" userId="S::ann_partridge@dfci.harvard.edu::1ffb3757-871f-4a46-9bc1-07b588f81db3" providerId="AD"/>
  <p188:author id="{6439DDF1-5789-77BE-BD17-236311E49EA9}" name="Noah Graham" initials="NG" userId="Noah Grah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1E44"/>
    <a:srgbClr val="011893"/>
    <a:srgbClr val="F35624"/>
    <a:srgbClr val="F0FDFF"/>
    <a:srgbClr val="2E85B6"/>
    <a:srgbClr val="055E9A"/>
    <a:srgbClr val="FCB164"/>
    <a:srgbClr val="AA3D69"/>
    <a:srgbClr val="2F9B73"/>
    <a:srgbClr val="9AD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3" autoAdjust="0"/>
    <p:restoredTop sz="91852" autoAdjust="0"/>
  </p:normalViewPr>
  <p:slideViewPr>
    <p:cSldViewPr snapToGrid="0" snapToObjects="1">
      <p:cViewPr varScale="1">
        <p:scale>
          <a:sx n="126" d="100"/>
          <a:sy n="126" d="100"/>
        </p:scale>
        <p:origin x="200" y="336"/>
      </p:cViewPr>
      <p:guideLst>
        <p:guide orient="horz" pos="496"/>
        <p:guide pos="256"/>
        <p:guide orient="horz" pos="4112"/>
        <p:guide orient="horz" pos="976"/>
        <p:guide orient="horz" pos="2960"/>
        <p:guide orient="horz" pos="880"/>
        <p:guide pos="160"/>
        <p:guide pos="5184"/>
        <p:guide orient="horz" pos="1296"/>
        <p:guide pos="4800"/>
        <p:guide pos="4672"/>
        <p:guide pos="3840"/>
      </p:guideLst>
    </p:cSldViewPr>
  </p:slideViewPr>
  <p:notesTextViewPr>
    <p:cViewPr>
      <p:scale>
        <a:sx n="100" d="100"/>
        <a:sy n="100" d="100"/>
      </p:scale>
      <p:origin x="0" y="0"/>
    </p:cViewPr>
  </p:notesTextViewPr>
  <p:sorterViewPr>
    <p:cViewPr varScale="1">
      <p:scale>
        <a:sx n="150" d="100"/>
        <a:sy n="150" d="100"/>
      </p:scale>
      <p:origin x="0" y="0"/>
    </p:cViewPr>
  </p:sorterViewPr>
  <p:notesViewPr>
    <p:cSldViewPr snapToGrid="0" snapToObject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8" Type="http://schemas.openxmlformats.org/officeDocument/2006/relationships/customXml" Target="../customXml/item3.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57" Type="http://schemas.openxmlformats.org/officeDocument/2006/relationships/customXml" Target="../customXml/item2.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AA0D57-ABFF-F842-9489-18243E50E8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CE3892-3B4D-9942-81D4-AD555B28B7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29144F-8812-A742-B880-5CC9A7EC4FAA}" type="datetimeFigureOut">
              <a:rPr lang="en-US" smtClean="0"/>
              <a:t>2/17/26</a:t>
            </a:fld>
            <a:endParaRPr lang="en-US"/>
          </a:p>
        </p:txBody>
      </p:sp>
      <p:sp>
        <p:nvSpPr>
          <p:cNvPr id="4" name="Footer Placeholder 3">
            <a:extLst>
              <a:ext uri="{FF2B5EF4-FFF2-40B4-BE49-F238E27FC236}">
                <a16:creationId xmlns:a16="http://schemas.microsoft.com/office/drawing/2014/main" id="{05642C9F-AA49-B042-ACB2-77FF389501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79821-CE82-704E-B82C-D9679E6826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60D13A-DE82-8247-A2E7-9065B04A4B52}" type="slidenum">
              <a:rPr lang="en-US" smtClean="0"/>
              <a:t>‹#›</a:t>
            </a:fld>
            <a:endParaRPr lang="en-US"/>
          </a:p>
        </p:txBody>
      </p:sp>
    </p:spTree>
    <p:extLst>
      <p:ext uri="{BB962C8B-B14F-4D97-AF65-F5344CB8AC3E}">
        <p14:creationId xmlns:p14="http://schemas.microsoft.com/office/powerpoint/2010/main" val="3846624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C3DF-C11A-0E48-8145-6059CDCA145A}" type="datetimeFigureOut">
              <a:rPr lang="en-US" smtClean="0"/>
              <a:t>2/17/26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94B695-4959-034C-8CA3-8676768617D7}" type="slidenum">
              <a:rPr lang="en-US" smtClean="0"/>
              <a:t>‹#›</a:t>
            </a:fld>
            <a:endParaRPr lang="en-US"/>
          </a:p>
        </p:txBody>
      </p:sp>
    </p:spTree>
    <p:extLst>
      <p:ext uri="{BB962C8B-B14F-4D97-AF65-F5344CB8AC3E}">
        <p14:creationId xmlns:p14="http://schemas.microsoft.com/office/powerpoint/2010/main" val="3986113202"/>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a:t>
            </a:fld>
            <a:endParaRPr lang="en-US"/>
          </a:p>
        </p:txBody>
      </p:sp>
    </p:spTree>
    <p:extLst>
      <p:ext uri="{BB962C8B-B14F-4D97-AF65-F5344CB8AC3E}">
        <p14:creationId xmlns:p14="http://schemas.microsoft.com/office/powerpoint/2010/main" val="71320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10</a:t>
            </a:fld>
            <a:endParaRPr lang="en-US"/>
          </a:p>
        </p:txBody>
      </p:sp>
    </p:spTree>
    <p:extLst>
      <p:ext uri="{BB962C8B-B14F-4D97-AF65-F5344CB8AC3E}">
        <p14:creationId xmlns:p14="http://schemas.microsoft.com/office/powerpoint/2010/main" val="381119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11</a:t>
            </a:fld>
            <a:endParaRPr lang="en-US"/>
          </a:p>
        </p:txBody>
      </p:sp>
    </p:spTree>
    <p:extLst>
      <p:ext uri="{BB962C8B-B14F-4D97-AF65-F5344CB8AC3E}">
        <p14:creationId xmlns:p14="http://schemas.microsoft.com/office/powerpoint/2010/main" val="162034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12</a:t>
            </a:fld>
            <a:endParaRPr lang="en-US"/>
          </a:p>
        </p:txBody>
      </p:sp>
    </p:spTree>
    <p:extLst>
      <p:ext uri="{BB962C8B-B14F-4D97-AF65-F5344CB8AC3E}">
        <p14:creationId xmlns:p14="http://schemas.microsoft.com/office/powerpoint/2010/main" val="294984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13</a:t>
            </a:fld>
            <a:endParaRPr lang="en-US"/>
          </a:p>
        </p:txBody>
      </p:sp>
    </p:spTree>
    <p:extLst>
      <p:ext uri="{BB962C8B-B14F-4D97-AF65-F5344CB8AC3E}">
        <p14:creationId xmlns:p14="http://schemas.microsoft.com/office/powerpoint/2010/main" val="73314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14</a:t>
            </a:fld>
            <a:endParaRPr lang="en-US"/>
          </a:p>
        </p:txBody>
      </p:sp>
    </p:spTree>
    <p:extLst>
      <p:ext uri="{BB962C8B-B14F-4D97-AF65-F5344CB8AC3E}">
        <p14:creationId xmlns:p14="http://schemas.microsoft.com/office/powerpoint/2010/main" val="286433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15</a:t>
            </a:fld>
            <a:endParaRPr lang="en-US"/>
          </a:p>
        </p:txBody>
      </p:sp>
    </p:spTree>
    <p:extLst>
      <p:ext uri="{BB962C8B-B14F-4D97-AF65-F5344CB8AC3E}">
        <p14:creationId xmlns:p14="http://schemas.microsoft.com/office/powerpoint/2010/main" val="290125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9440-C755-B438-009F-B29E2B48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94AC8-7A19-D941-154D-63D0903E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3388E-37CB-7381-5F34-C5DE0EBB7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3C21ACD-4759-13E4-C881-B0A2DE020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034615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636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244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19</a:t>
            </a:fld>
            <a:endParaRPr lang="en-US"/>
          </a:p>
        </p:txBody>
      </p:sp>
    </p:spTree>
    <p:extLst>
      <p:ext uri="{BB962C8B-B14F-4D97-AF65-F5344CB8AC3E}">
        <p14:creationId xmlns:p14="http://schemas.microsoft.com/office/powerpoint/2010/main" val="250451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a:t>
            </a:fld>
            <a:endParaRPr lang="en-US"/>
          </a:p>
        </p:txBody>
      </p:sp>
    </p:spTree>
    <p:extLst>
      <p:ext uri="{BB962C8B-B14F-4D97-AF65-F5344CB8AC3E}">
        <p14:creationId xmlns:p14="http://schemas.microsoft.com/office/powerpoint/2010/main" val="163238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20</a:t>
            </a:fld>
            <a:endParaRPr lang="en-US"/>
          </a:p>
        </p:txBody>
      </p:sp>
    </p:spTree>
    <p:extLst>
      <p:ext uri="{BB962C8B-B14F-4D97-AF65-F5344CB8AC3E}">
        <p14:creationId xmlns:p14="http://schemas.microsoft.com/office/powerpoint/2010/main" val="79224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63C7-BA8C-699E-5CF2-F433652B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8F9EB-3D08-762E-8899-3740322DE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0E91B-8D90-3550-09E4-070B6AB5CC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E3C53E9-12BC-371F-592D-CDDBDCD80D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907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7D106-1414-4F31-93A5-1238F4FD0F0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7678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23</a:t>
            </a:fld>
            <a:endParaRPr lang="en-US"/>
          </a:p>
        </p:txBody>
      </p:sp>
    </p:spTree>
    <p:extLst>
      <p:ext uri="{BB962C8B-B14F-4D97-AF65-F5344CB8AC3E}">
        <p14:creationId xmlns:p14="http://schemas.microsoft.com/office/powerpoint/2010/main" val="1998316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7998-53D1-8232-B08F-F1484B6C6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AE5E2-53FE-E114-B7B8-CEE01D8F9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C20AD-D574-CCF3-713C-33C56422C3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83465B-80CB-4303-0FD9-3D02B9246B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497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7D106-1414-4F31-93A5-1238F4FD0F0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445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4115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103A-2C71-89B4-6E6A-920DDC21A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96E28-0086-21EB-57D0-4F7416DDDC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D6369A-431F-1B65-E6D0-4F3B8BA9F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C58CA8-31FC-BFB9-09E1-2E59EE1A5C35}"/>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90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69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595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a:t>
            </a:fld>
            <a:endParaRPr lang="en-US"/>
          </a:p>
        </p:txBody>
      </p:sp>
    </p:spTree>
    <p:extLst>
      <p:ext uri="{BB962C8B-B14F-4D97-AF65-F5344CB8AC3E}">
        <p14:creationId xmlns:p14="http://schemas.microsoft.com/office/powerpoint/2010/main" val="3439396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600D8-303E-8BEA-F96B-12C6F8E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51B7-166A-8B14-67ED-CC56A32ADE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107FD6-5E21-46C9-22AC-8B2A8415DE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52BE4-AB73-6197-3539-709AA8CB66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292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31</a:t>
            </a:fld>
            <a:endParaRPr lang="en-US"/>
          </a:p>
        </p:txBody>
      </p:sp>
    </p:spTree>
    <p:extLst>
      <p:ext uri="{BB962C8B-B14F-4D97-AF65-F5344CB8AC3E}">
        <p14:creationId xmlns:p14="http://schemas.microsoft.com/office/powerpoint/2010/main" val="4004854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32</a:t>
            </a:fld>
            <a:endParaRPr lang="en-US"/>
          </a:p>
        </p:txBody>
      </p:sp>
    </p:spTree>
    <p:extLst>
      <p:ext uri="{BB962C8B-B14F-4D97-AF65-F5344CB8AC3E}">
        <p14:creationId xmlns:p14="http://schemas.microsoft.com/office/powerpoint/2010/main" val="1332629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33</a:t>
            </a:fld>
            <a:endParaRPr lang="en-US"/>
          </a:p>
        </p:txBody>
      </p:sp>
    </p:spTree>
    <p:extLst>
      <p:ext uri="{BB962C8B-B14F-4D97-AF65-F5344CB8AC3E}">
        <p14:creationId xmlns:p14="http://schemas.microsoft.com/office/powerpoint/2010/main" val="2700867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34</a:t>
            </a:fld>
            <a:endParaRPr lang="en-US"/>
          </a:p>
        </p:txBody>
      </p:sp>
    </p:spTree>
    <p:extLst>
      <p:ext uri="{BB962C8B-B14F-4D97-AF65-F5344CB8AC3E}">
        <p14:creationId xmlns:p14="http://schemas.microsoft.com/office/powerpoint/2010/main" val="2413646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35</a:t>
            </a:fld>
            <a:endParaRPr lang="en-US"/>
          </a:p>
        </p:txBody>
      </p:sp>
    </p:spTree>
    <p:extLst>
      <p:ext uri="{BB962C8B-B14F-4D97-AF65-F5344CB8AC3E}">
        <p14:creationId xmlns:p14="http://schemas.microsoft.com/office/powerpoint/2010/main" val="1686624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36</a:t>
            </a:fld>
            <a:endParaRPr lang="en-US"/>
          </a:p>
        </p:txBody>
      </p:sp>
    </p:spTree>
    <p:extLst>
      <p:ext uri="{BB962C8B-B14F-4D97-AF65-F5344CB8AC3E}">
        <p14:creationId xmlns:p14="http://schemas.microsoft.com/office/powerpoint/2010/main" val="1497288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37</a:t>
            </a:fld>
            <a:endParaRPr lang="en-US"/>
          </a:p>
        </p:txBody>
      </p:sp>
    </p:spTree>
    <p:extLst>
      <p:ext uri="{BB962C8B-B14F-4D97-AF65-F5344CB8AC3E}">
        <p14:creationId xmlns:p14="http://schemas.microsoft.com/office/powerpoint/2010/main" val="319723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5FFD-C204-B05D-9578-F25FFE94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78C58-95E0-3A5F-254B-3832672DE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9179D-0209-126D-EAEF-A0323B7E8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31655-89A3-955E-9133-636A2B22F3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8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4</a:t>
            </a:fld>
            <a:endParaRPr lang="en-US"/>
          </a:p>
        </p:txBody>
      </p:sp>
    </p:spTree>
    <p:extLst>
      <p:ext uri="{BB962C8B-B14F-4D97-AF65-F5344CB8AC3E}">
        <p14:creationId xmlns:p14="http://schemas.microsoft.com/office/powerpoint/2010/main" val="298108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5</a:t>
            </a:fld>
            <a:endParaRPr lang="en-US"/>
          </a:p>
        </p:txBody>
      </p:sp>
    </p:spTree>
    <p:extLst>
      <p:ext uri="{BB962C8B-B14F-4D97-AF65-F5344CB8AC3E}">
        <p14:creationId xmlns:p14="http://schemas.microsoft.com/office/powerpoint/2010/main" val="364127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6</a:t>
            </a:fld>
            <a:endParaRPr lang="en-US"/>
          </a:p>
        </p:txBody>
      </p:sp>
    </p:spTree>
    <p:extLst>
      <p:ext uri="{BB962C8B-B14F-4D97-AF65-F5344CB8AC3E}">
        <p14:creationId xmlns:p14="http://schemas.microsoft.com/office/powerpoint/2010/main" val="334958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7</a:t>
            </a:fld>
            <a:endParaRPr lang="en-US"/>
          </a:p>
        </p:txBody>
      </p:sp>
    </p:spTree>
    <p:extLst>
      <p:ext uri="{BB962C8B-B14F-4D97-AF65-F5344CB8AC3E}">
        <p14:creationId xmlns:p14="http://schemas.microsoft.com/office/powerpoint/2010/main" val="20764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8</a:t>
            </a:fld>
            <a:endParaRPr lang="en-US"/>
          </a:p>
        </p:txBody>
      </p:sp>
    </p:spTree>
    <p:extLst>
      <p:ext uri="{BB962C8B-B14F-4D97-AF65-F5344CB8AC3E}">
        <p14:creationId xmlns:p14="http://schemas.microsoft.com/office/powerpoint/2010/main" val="306955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9</a:t>
            </a:fld>
            <a:endParaRPr lang="en-US"/>
          </a:p>
        </p:txBody>
      </p:sp>
    </p:spTree>
    <p:extLst>
      <p:ext uri="{BB962C8B-B14F-4D97-AF65-F5344CB8AC3E}">
        <p14:creationId xmlns:p14="http://schemas.microsoft.com/office/powerpoint/2010/main" val="3560063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eg"/><Relationship Id="rId1" Type="http://schemas.openxmlformats.org/officeDocument/2006/relationships/slideMaster" Target="../slideMasters/slideMaster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9.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 Id="rId4" Type="http://schemas.openxmlformats.org/officeDocument/2006/relationships/image" Target="../media/image4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9.xml"/><Relationship Id="rId5" Type="http://schemas.openxmlformats.org/officeDocument/2006/relationships/image" Target="../media/image44.png"/><Relationship Id="rId4" Type="http://schemas.openxmlformats.org/officeDocument/2006/relationships/image" Target="../media/image55.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 Id="rId5" Type="http://schemas.openxmlformats.org/officeDocument/2006/relationships/image" Target="../media/image58.svg"/><Relationship Id="rId4" Type="http://schemas.openxmlformats.org/officeDocument/2006/relationships/image" Target="../media/image4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 Id="rId5" Type="http://schemas.openxmlformats.org/officeDocument/2006/relationships/image" Target="../media/image58.svg"/><Relationship Id="rId4" Type="http://schemas.openxmlformats.org/officeDocument/2006/relationships/image" Target="../media/image45.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9.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9.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Master" Target="../slideMasters/slideMaster9.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8.png"/></Relationships>
</file>

<file path=ppt/slideLayouts/_rels/slideLayout124.xml.rels><?xml version="1.0" encoding="UTF-8" standalone="yes"?>
<Relationships xmlns="http://schemas.openxmlformats.org/package/2006/relationships"><Relationship Id="rId13" Type="http://schemas.openxmlformats.org/officeDocument/2006/relationships/image" Target="../media/image80.jpg"/><Relationship Id="rId18" Type="http://schemas.openxmlformats.org/officeDocument/2006/relationships/image" Target="../media/image85.jpg"/><Relationship Id="rId26" Type="http://schemas.openxmlformats.org/officeDocument/2006/relationships/image" Target="../media/image93.jpg"/><Relationship Id="rId39" Type="http://schemas.openxmlformats.org/officeDocument/2006/relationships/image" Target="../media/image106.jpg"/><Relationship Id="rId21" Type="http://schemas.openxmlformats.org/officeDocument/2006/relationships/image" Target="../media/image88.jpg"/><Relationship Id="rId34" Type="http://schemas.openxmlformats.org/officeDocument/2006/relationships/image" Target="../media/image101.jpg"/><Relationship Id="rId42" Type="http://schemas.openxmlformats.org/officeDocument/2006/relationships/image" Target="../media/image109.jpg"/><Relationship Id="rId47" Type="http://schemas.openxmlformats.org/officeDocument/2006/relationships/image" Target="../media/image114.jpg"/><Relationship Id="rId50" Type="http://schemas.openxmlformats.org/officeDocument/2006/relationships/image" Target="../media/image117.jpg"/><Relationship Id="rId55" Type="http://schemas.openxmlformats.org/officeDocument/2006/relationships/image" Target="../media/image46.svg"/><Relationship Id="rId7" Type="http://schemas.openxmlformats.org/officeDocument/2006/relationships/image" Target="../media/image74.jpg"/><Relationship Id="rId2" Type="http://schemas.openxmlformats.org/officeDocument/2006/relationships/image" Target="../media/image69.jpg"/><Relationship Id="rId16" Type="http://schemas.openxmlformats.org/officeDocument/2006/relationships/image" Target="../media/image83.jpg"/><Relationship Id="rId29" Type="http://schemas.openxmlformats.org/officeDocument/2006/relationships/image" Target="../media/image96.jpg"/><Relationship Id="rId11" Type="http://schemas.openxmlformats.org/officeDocument/2006/relationships/image" Target="../media/image78.jpg"/><Relationship Id="rId24" Type="http://schemas.openxmlformats.org/officeDocument/2006/relationships/image" Target="../media/image91.jpg"/><Relationship Id="rId32" Type="http://schemas.openxmlformats.org/officeDocument/2006/relationships/image" Target="../media/image99.jpg"/><Relationship Id="rId37" Type="http://schemas.openxmlformats.org/officeDocument/2006/relationships/image" Target="../media/image104.jpg"/><Relationship Id="rId40" Type="http://schemas.openxmlformats.org/officeDocument/2006/relationships/image" Target="../media/image107.jpg"/><Relationship Id="rId45" Type="http://schemas.openxmlformats.org/officeDocument/2006/relationships/image" Target="../media/image112.jpg"/><Relationship Id="rId53" Type="http://schemas.openxmlformats.org/officeDocument/2006/relationships/image" Target="../media/image65.png"/><Relationship Id="rId5" Type="http://schemas.openxmlformats.org/officeDocument/2006/relationships/image" Target="../media/image72.jpg"/><Relationship Id="rId10" Type="http://schemas.openxmlformats.org/officeDocument/2006/relationships/image" Target="../media/image77.jpg"/><Relationship Id="rId19" Type="http://schemas.openxmlformats.org/officeDocument/2006/relationships/image" Target="../media/image86.jpg"/><Relationship Id="rId31" Type="http://schemas.openxmlformats.org/officeDocument/2006/relationships/image" Target="../media/image98.jpg"/><Relationship Id="rId44" Type="http://schemas.openxmlformats.org/officeDocument/2006/relationships/image" Target="../media/image111.jpg"/><Relationship Id="rId52" Type="http://schemas.openxmlformats.org/officeDocument/2006/relationships/image" Target="../media/image119.jpg"/><Relationship Id="rId4" Type="http://schemas.openxmlformats.org/officeDocument/2006/relationships/image" Target="../media/image71.jpg"/><Relationship Id="rId9" Type="http://schemas.openxmlformats.org/officeDocument/2006/relationships/image" Target="../media/image76.jpg"/><Relationship Id="rId14" Type="http://schemas.openxmlformats.org/officeDocument/2006/relationships/image" Target="../media/image81.jpg"/><Relationship Id="rId22" Type="http://schemas.openxmlformats.org/officeDocument/2006/relationships/image" Target="../media/image89.jpg"/><Relationship Id="rId27" Type="http://schemas.openxmlformats.org/officeDocument/2006/relationships/image" Target="../media/image94.jpg"/><Relationship Id="rId30" Type="http://schemas.openxmlformats.org/officeDocument/2006/relationships/image" Target="../media/image97.jpg"/><Relationship Id="rId35" Type="http://schemas.openxmlformats.org/officeDocument/2006/relationships/image" Target="../media/image102.jpg"/><Relationship Id="rId43" Type="http://schemas.openxmlformats.org/officeDocument/2006/relationships/image" Target="../media/image110.jpg"/><Relationship Id="rId48" Type="http://schemas.openxmlformats.org/officeDocument/2006/relationships/image" Target="../media/image115.jpg"/><Relationship Id="rId8" Type="http://schemas.openxmlformats.org/officeDocument/2006/relationships/image" Target="../media/image75.jpg"/><Relationship Id="rId51" Type="http://schemas.openxmlformats.org/officeDocument/2006/relationships/image" Target="../media/image118.jpg"/><Relationship Id="rId3" Type="http://schemas.openxmlformats.org/officeDocument/2006/relationships/image" Target="../media/image70.jpg"/><Relationship Id="rId12" Type="http://schemas.openxmlformats.org/officeDocument/2006/relationships/image" Target="../media/image79.jpg"/><Relationship Id="rId17" Type="http://schemas.openxmlformats.org/officeDocument/2006/relationships/image" Target="../media/image84.jpg"/><Relationship Id="rId25" Type="http://schemas.openxmlformats.org/officeDocument/2006/relationships/image" Target="../media/image92.jpg"/><Relationship Id="rId33" Type="http://schemas.openxmlformats.org/officeDocument/2006/relationships/image" Target="../media/image100.jpg"/><Relationship Id="rId38" Type="http://schemas.openxmlformats.org/officeDocument/2006/relationships/image" Target="../media/image105.jpg"/><Relationship Id="rId46" Type="http://schemas.openxmlformats.org/officeDocument/2006/relationships/image" Target="../media/image113.jpg"/><Relationship Id="rId20" Type="http://schemas.openxmlformats.org/officeDocument/2006/relationships/image" Target="../media/image87.jpg"/><Relationship Id="rId41" Type="http://schemas.openxmlformats.org/officeDocument/2006/relationships/image" Target="../media/image108.jpg"/><Relationship Id="rId54" Type="http://schemas.openxmlformats.org/officeDocument/2006/relationships/image" Target="../media/image45.png"/><Relationship Id="rId1" Type="http://schemas.openxmlformats.org/officeDocument/2006/relationships/slideMaster" Target="../slideMasters/slideMaster9.xml"/><Relationship Id="rId6" Type="http://schemas.openxmlformats.org/officeDocument/2006/relationships/image" Target="../media/image73.jpg"/><Relationship Id="rId15" Type="http://schemas.openxmlformats.org/officeDocument/2006/relationships/image" Target="../media/image82.jpg"/><Relationship Id="rId23" Type="http://schemas.openxmlformats.org/officeDocument/2006/relationships/image" Target="../media/image90.jpg"/><Relationship Id="rId28" Type="http://schemas.openxmlformats.org/officeDocument/2006/relationships/image" Target="../media/image95.jpg"/><Relationship Id="rId36" Type="http://schemas.openxmlformats.org/officeDocument/2006/relationships/image" Target="../media/image103.jpg"/><Relationship Id="rId49" Type="http://schemas.openxmlformats.org/officeDocument/2006/relationships/image" Target="../media/image116.jp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9.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e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 Id="rId4" Type="http://schemas.openxmlformats.org/officeDocument/2006/relationships/image" Target="../media/image44.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9.xml"/><Relationship Id="rId5" Type="http://schemas.openxmlformats.org/officeDocument/2006/relationships/image" Target="../media/image44.png"/><Relationship Id="rId4" Type="http://schemas.openxmlformats.org/officeDocument/2006/relationships/image" Target="../media/image55.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 Id="rId5" Type="http://schemas.openxmlformats.org/officeDocument/2006/relationships/image" Target="../media/image58.sv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 Id="rId5" Type="http://schemas.openxmlformats.org/officeDocument/2006/relationships/image" Target="../media/image58.svg"/><Relationship Id="rId4"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svg"/><Relationship Id="rId7"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9.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9.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Master" Target="../slideMasters/slideMaster9.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8.png"/></Relationships>
</file>

<file path=ppt/slideLayouts/_rels/slideLayout144.xml.rels><?xml version="1.0" encoding="UTF-8" standalone="yes"?>
<Relationships xmlns="http://schemas.openxmlformats.org/package/2006/relationships"><Relationship Id="rId13" Type="http://schemas.openxmlformats.org/officeDocument/2006/relationships/image" Target="../media/image80.jpg"/><Relationship Id="rId18" Type="http://schemas.openxmlformats.org/officeDocument/2006/relationships/image" Target="../media/image85.jpg"/><Relationship Id="rId26" Type="http://schemas.openxmlformats.org/officeDocument/2006/relationships/image" Target="../media/image93.jpg"/><Relationship Id="rId39" Type="http://schemas.openxmlformats.org/officeDocument/2006/relationships/image" Target="../media/image106.jpg"/><Relationship Id="rId21" Type="http://schemas.openxmlformats.org/officeDocument/2006/relationships/image" Target="../media/image88.jpg"/><Relationship Id="rId34" Type="http://schemas.openxmlformats.org/officeDocument/2006/relationships/image" Target="../media/image101.jpg"/><Relationship Id="rId42" Type="http://schemas.openxmlformats.org/officeDocument/2006/relationships/image" Target="../media/image109.jpg"/><Relationship Id="rId47" Type="http://schemas.openxmlformats.org/officeDocument/2006/relationships/image" Target="../media/image114.jpg"/><Relationship Id="rId50" Type="http://schemas.openxmlformats.org/officeDocument/2006/relationships/image" Target="../media/image117.jpg"/><Relationship Id="rId55" Type="http://schemas.openxmlformats.org/officeDocument/2006/relationships/image" Target="../media/image46.svg"/><Relationship Id="rId7" Type="http://schemas.openxmlformats.org/officeDocument/2006/relationships/image" Target="../media/image74.jpg"/><Relationship Id="rId2" Type="http://schemas.openxmlformats.org/officeDocument/2006/relationships/image" Target="../media/image69.jpg"/><Relationship Id="rId16" Type="http://schemas.openxmlformats.org/officeDocument/2006/relationships/image" Target="../media/image83.jpg"/><Relationship Id="rId29" Type="http://schemas.openxmlformats.org/officeDocument/2006/relationships/image" Target="../media/image96.jpg"/><Relationship Id="rId11" Type="http://schemas.openxmlformats.org/officeDocument/2006/relationships/image" Target="../media/image78.jpg"/><Relationship Id="rId24" Type="http://schemas.openxmlformats.org/officeDocument/2006/relationships/image" Target="../media/image91.jpg"/><Relationship Id="rId32" Type="http://schemas.openxmlformats.org/officeDocument/2006/relationships/image" Target="../media/image99.jpg"/><Relationship Id="rId37" Type="http://schemas.openxmlformats.org/officeDocument/2006/relationships/image" Target="../media/image104.jpg"/><Relationship Id="rId40" Type="http://schemas.openxmlformats.org/officeDocument/2006/relationships/image" Target="../media/image107.jpg"/><Relationship Id="rId45" Type="http://schemas.openxmlformats.org/officeDocument/2006/relationships/image" Target="../media/image112.jpg"/><Relationship Id="rId53" Type="http://schemas.openxmlformats.org/officeDocument/2006/relationships/image" Target="../media/image65.png"/><Relationship Id="rId5" Type="http://schemas.openxmlformats.org/officeDocument/2006/relationships/image" Target="../media/image72.jpg"/><Relationship Id="rId10" Type="http://schemas.openxmlformats.org/officeDocument/2006/relationships/image" Target="../media/image77.jpg"/><Relationship Id="rId19" Type="http://schemas.openxmlformats.org/officeDocument/2006/relationships/image" Target="../media/image86.jpg"/><Relationship Id="rId31" Type="http://schemas.openxmlformats.org/officeDocument/2006/relationships/image" Target="../media/image98.jpg"/><Relationship Id="rId44" Type="http://schemas.openxmlformats.org/officeDocument/2006/relationships/image" Target="../media/image111.jpg"/><Relationship Id="rId52" Type="http://schemas.openxmlformats.org/officeDocument/2006/relationships/image" Target="../media/image119.jpg"/><Relationship Id="rId4" Type="http://schemas.openxmlformats.org/officeDocument/2006/relationships/image" Target="../media/image71.jpg"/><Relationship Id="rId9" Type="http://schemas.openxmlformats.org/officeDocument/2006/relationships/image" Target="../media/image76.jpg"/><Relationship Id="rId14" Type="http://schemas.openxmlformats.org/officeDocument/2006/relationships/image" Target="../media/image81.jpg"/><Relationship Id="rId22" Type="http://schemas.openxmlformats.org/officeDocument/2006/relationships/image" Target="../media/image89.jpg"/><Relationship Id="rId27" Type="http://schemas.openxmlformats.org/officeDocument/2006/relationships/image" Target="../media/image94.jpg"/><Relationship Id="rId30" Type="http://schemas.openxmlformats.org/officeDocument/2006/relationships/image" Target="../media/image97.jpg"/><Relationship Id="rId35" Type="http://schemas.openxmlformats.org/officeDocument/2006/relationships/image" Target="../media/image102.jpg"/><Relationship Id="rId43" Type="http://schemas.openxmlformats.org/officeDocument/2006/relationships/image" Target="../media/image110.jpg"/><Relationship Id="rId48" Type="http://schemas.openxmlformats.org/officeDocument/2006/relationships/image" Target="../media/image115.jpg"/><Relationship Id="rId8" Type="http://schemas.openxmlformats.org/officeDocument/2006/relationships/image" Target="../media/image75.jpg"/><Relationship Id="rId51" Type="http://schemas.openxmlformats.org/officeDocument/2006/relationships/image" Target="../media/image118.jpg"/><Relationship Id="rId3" Type="http://schemas.openxmlformats.org/officeDocument/2006/relationships/image" Target="../media/image70.jpg"/><Relationship Id="rId12" Type="http://schemas.openxmlformats.org/officeDocument/2006/relationships/image" Target="../media/image79.jpg"/><Relationship Id="rId17" Type="http://schemas.openxmlformats.org/officeDocument/2006/relationships/image" Target="../media/image84.jpg"/><Relationship Id="rId25" Type="http://schemas.openxmlformats.org/officeDocument/2006/relationships/image" Target="../media/image92.jpg"/><Relationship Id="rId33" Type="http://schemas.openxmlformats.org/officeDocument/2006/relationships/image" Target="../media/image100.jpg"/><Relationship Id="rId38" Type="http://schemas.openxmlformats.org/officeDocument/2006/relationships/image" Target="../media/image105.jpg"/><Relationship Id="rId46" Type="http://schemas.openxmlformats.org/officeDocument/2006/relationships/image" Target="../media/image113.jpg"/><Relationship Id="rId20" Type="http://schemas.openxmlformats.org/officeDocument/2006/relationships/image" Target="../media/image87.jpg"/><Relationship Id="rId41" Type="http://schemas.openxmlformats.org/officeDocument/2006/relationships/image" Target="../media/image108.jpg"/><Relationship Id="rId54" Type="http://schemas.openxmlformats.org/officeDocument/2006/relationships/image" Target="../media/image45.png"/><Relationship Id="rId1" Type="http://schemas.openxmlformats.org/officeDocument/2006/relationships/slideMaster" Target="../slideMasters/slideMaster9.xml"/><Relationship Id="rId6" Type="http://schemas.openxmlformats.org/officeDocument/2006/relationships/image" Target="../media/image73.jpg"/><Relationship Id="rId15" Type="http://schemas.openxmlformats.org/officeDocument/2006/relationships/image" Target="../media/image82.jpg"/><Relationship Id="rId23" Type="http://schemas.openxmlformats.org/officeDocument/2006/relationships/image" Target="../media/image90.jpg"/><Relationship Id="rId28" Type="http://schemas.openxmlformats.org/officeDocument/2006/relationships/image" Target="../media/image95.jpg"/><Relationship Id="rId36" Type="http://schemas.openxmlformats.org/officeDocument/2006/relationships/image" Target="../media/image103.jpg"/><Relationship Id="rId49" Type="http://schemas.openxmlformats.org/officeDocument/2006/relationships/image" Target="../media/image116.jp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06">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1364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p:nvPr>
        </p:nvSpPr>
        <p:spPr>
          <a:xfrm>
            <a:off x="609599" y="1794617"/>
            <a:ext cx="10894997" cy="449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153665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Long ribbon and big person">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1922519017"/>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White - Title only">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964665634"/>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grpSp>
        <p:nvGrpSpPr>
          <p:cNvPr id="23" name="Graphic 8">
            <a:extLst>
              <a:ext uri="{FF2B5EF4-FFF2-40B4-BE49-F238E27FC236}">
                <a16:creationId xmlns:a16="http://schemas.microsoft.com/office/drawing/2014/main" id="{7E4CB8D8-0823-49EA-BA1D-D8D7836BC11B}"/>
              </a:ext>
            </a:extLst>
          </p:cNvPr>
          <p:cNvGrpSpPr/>
          <p:nvPr userDrawn="1"/>
        </p:nvGrpSpPr>
        <p:grpSpPr>
          <a:xfrm>
            <a:off x="868913" y="3188125"/>
            <a:ext cx="1856491" cy="240876"/>
            <a:chOff x="461047" y="6408447"/>
            <a:chExt cx="1856490" cy="240876"/>
          </a:xfrm>
        </p:grpSpPr>
        <p:grpSp>
          <p:nvGrpSpPr>
            <p:cNvPr id="24" name="Graphic 8">
              <a:extLst>
                <a:ext uri="{FF2B5EF4-FFF2-40B4-BE49-F238E27FC236}">
                  <a16:creationId xmlns:a16="http://schemas.microsoft.com/office/drawing/2014/main" id="{45119893-F3BC-AC47-D125-E64BBC1FAD7F}"/>
                </a:ext>
              </a:extLst>
            </p:cNvPr>
            <p:cNvGrpSpPr/>
            <p:nvPr/>
          </p:nvGrpSpPr>
          <p:grpSpPr>
            <a:xfrm>
              <a:off x="1603313" y="6465255"/>
              <a:ext cx="714224" cy="151045"/>
              <a:chOff x="1603313" y="6465255"/>
              <a:chExt cx="714224" cy="151045"/>
            </a:xfrm>
            <a:solidFill>
              <a:srgbClr val="58595B"/>
            </a:solidFill>
          </p:grpSpPr>
          <p:sp>
            <p:nvSpPr>
              <p:cNvPr id="36" name="Freeform 35">
                <a:extLst>
                  <a:ext uri="{FF2B5EF4-FFF2-40B4-BE49-F238E27FC236}">
                    <a16:creationId xmlns:a16="http://schemas.microsoft.com/office/drawing/2014/main" id="{67F00A1C-9D7C-6C7F-032C-3A8A6D5539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C9558099-1BC0-E9FB-4226-6200AD35D5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59AE8E6E-5AB1-B424-A480-1CAFF12BFBF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D74DC63-A080-6EA9-9261-325ACA2AF3FD}"/>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47E88B68-7FB1-B2AA-C41C-B822DAEAAF3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04E959A9-0436-FFD7-8E3F-DDABE0C1F50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80CE73B-287A-A4EE-7AD7-14A88686D72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48AA260C-12B7-2078-6BE1-065DA298EB4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5" name="Graphic 8">
              <a:extLst>
                <a:ext uri="{FF2B5EF4-FFF2-40B4-BE49-F238E27FC236}">
                  <a16:creationId xmlns:a16="http://schemas.microsoft.com/office/drawing/2014/main" id="{8FD7D470-DBFD-377A-FE4E-DE9EEA939ED6}"/>
                </a:ext>
              </a:extLst>
            </p:cNvPr>
            <p:cNvGrpSpPr/>
            <p:nvPr/>
          </p:nvGrpSpPr>
          <p:grpSpPr>
            <a:xfrm>
              <a:off x="461047" y="6410373"/>
              <a:ext cx="892791" cy="238950"/>
              <a:chOff x="461047" y="6410373"/>
              <a:chExt cx="892791" cy="238950"/>
            </a:xfrm>
          </p:grpSpPr>
          <p:sp>
            <p:nvSpPr>
              <p:cNvPr id="27" name="Freeform 26">
                <a:extLst>
                  <a:ext uri="{FF2B5EF4-FFF2-40B4-BE49-F238E27FC236}">
                    <a16:creationId xmlns:a16="http://schemas.microsoft.com/office/drawing/2014/main" id="{5F9BC3F2-A1D7-E575-BFFF-A934C366F65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28" name="Freeform 27">
                <a:extLst>
                  <a:ext uri="{FF2B5EF4-FFF2-40B4-BE49-F238E27FC236}">
                    <a16:creationId xmlns:a16="http://schemas.microsoft.com/office/drawing/2014/main" id="{D0D78A91-ACBF-583B-4CE2-146E7F99E35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29" name="Freeform 28">
                <a:extLst>
                  <a:ext uri="{FF2B5EF4-FFF2-40B4-BE49-F238E27FC236}">
                    <a16:creationId xmlns:a16="http://schemas.microsoft.com/office/drawing/2014/main" id="{76E4AB56-FAE1-A4F0-84D6-E243AD5DE732}"/>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279E01DD-01F1-D741-1197-BB4B567314F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4E7326C0-2460-4038-E15B-7FB58F2EB09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00C2C57C-53CE-3DEB-0C0E-1E0B4533AD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0A89D820-D363-B82E-0CC6-96A1A18217F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ECBEAE10-D819-3E5D-8E28-251D88DF099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6" name="Freeform 25">
              <a:extLst>
                <a:ext uri="{FF2B5EF4-FFF2-40B4-BE49-F238E27FC236}">
                  <a16:creationId xmlns:a16="http://schemas.microsoft.com/office/drawing/2014/main" id="{469BA703-BDFA-B91F-B63E-866268CBB91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8" name="Title 47">
            <a:extLst>
              <a:ext uri="{FF2B5EF4-FFF2-40B4-BE49-F238E27FC236}">
                <a16:creationId xmlns:a16="http://schemas.microsoft.com/office/drawing/2014/main" id="{9FEEC460-F75C-BBC8-E5AB-CC24B7F7C38E}"/>
              </a:ext>
            </a:extLst>
          </p:cNvPr>
          <p:cNvSpPr>
            <a:spLocks noGrp="1"/>
          </p:cNvSpPr>
          <p:nvPr>
            <p:ph type="title" hasCustomPrompt="1"/>
          </p:nvPr>
        </p:nvSpPr>
        <p:spPr>
          <a:xfrm>
            <a:off x="532143" y="2425758"/>
            <a:ext cx="2526295" cy="498599"/>
          </a:xfrm>
        </p:spPr>
        <p:txBody>
          <a:bodyPr/>
          <a:lstStyle>
            <a:lvl1pPr algn="ctr">
              <a:defRPr sz="3600">
                <a:solidFill>
                  <a:schemeClr val="accent1"/>
                </a:solidFill>
              </a:defRPr>
            </a:lvl1pPr>
          </a:lstStyle>
          <a:p>
            <a:r>
              <a:rPr lang="en-GB"/>
              <a:t>Thank you</a:t>
            </a:r>
            <a:endParaRPr lang="en-US"/>
          </a:p>
        </p:txBody>
      </p:sp>
    </p:spTree>
    <p:extLst>
      <p:ext uri="{BB962C8B-B14F-4D97-AF65-F5344CB8AC3E}">
        <p14:creationId xmlns:p14="http://schemas.microsoft.com/office/powerpoint/2010/main" val="4190396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Ribbon 2">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379482291"/>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70E7B-5095-A006-082D-C61F5F9DA30F}"/>
              </a:ext>
            </a:extLst>
          </p:cNvPr>
          <p:cNvPicPr>
            <a:picLocks noChangeAspect="1"/>
          </p:cNvPicPr>
          <p:nvPr userDrawn="1"/>
        </p:nvPicPr>
        <p:blipFill>
          <a:blip r:embed="rId2"/>
          <a:srcRect t="5161" b="5161"/>
          <a:stretch/>
        </p:blipFill>
        <p:spPr>
          <a:xfrm>
            <a:off x="0" y="5577"/>
            <a:ext cx="12194179" cy="6856419"/>
          </a:xfrm>
          <a:prstGeom prst="rect">
            <a:avLst/>
          </a:prstGeom>
        </p:spPr>
      </p:pic>
      <p:pic>
        <p:nvPicPr>
          <p:cNvPr id="7" name="Picture 6">
            <a:extLst>
              <a:ext uri="{FF2B5EF4-FFF2-40B4-BE49-F238E27FC236}">
                <a16:creationId xmlns:a16="http://schemas.microsoft.com/office/drawing/2014/main" id="{B721F3F8-276E-ADF0-4EB9-6B72A24BDC8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620234" y="3820457"/>
            <a:ext cx="4564611" cy="3041539"/>
          </a:xfrm>
          <a:prstGeom prst="rect">
            <a:avLst/>
          </a:prstGeom>
        </p:spPr>
      </p:pic>
      <p:pic>
        <p:nvPicPr>
          <p:cNvPr id="10" name="Picture 9">
            <a:extLst>
              <a:ext uri="{FF2B5EF4-FFF2-40B4-BE49-F238E27FC236}">
                <a16:creationId xmlns:a16="http://schemas.microsoft.com/office/drawing/2014/main" id="{756C497A-3DFE-AE4E-1679-6EC83C0E888C}"/>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a:off x="8040688" y="3817027"/>
            <a:ext cx="4566232" cy="3044764"/>
          </a:xfrm>
          <a:prstGeom prst="rect">
            <a:avLst/>
          </a:prstGeom>
        </p:spPr>
      </p:pic>
      <p:pic>
        <p:nvPicPr>
          <p:cNvPr id="12" name="Picture 11" descr="A person in a red shirt&#10;&#10;AI-generated content may be incorrect.">
            <a:extLst>
              <a:ext uri="{FF2B5EF4-FFF2-40B4-BE49-F238E27FC236}">
                <a16:creationId xmlns:a16="http://schemas.microsoft.com/office/drawing/2014/main" id="{6BEA7450-D855-BD3A-B5B5-C55343900568}"/>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a:xfrm>
            <a:off x="1801740" y="3817027"/>
            <a:ext cx="4566232" cy="3044764"/>
          </a:xfrm>
          <a:prstGeom prst="rect">
            <a:avLst/>
          </a:prstGeom>
        </p:spPr>
      </p:pic>
      <p:sp>
        <p:nvSpPr>
          <p:cNvPr id="16" name="Title 15">
            <a:extLst>
              <a:ext uri="{FF2B5EF4-FFF2-40B4-BE49-F238E27FC236}">
                <a16:creationId xmlns:a16="http://schemas.microsoft.com/office/drawing/2014/main" id="{45137B25-DAD2-1C42-FB0A-C79CD5EB26CE}"/>
              </a:ext>
            </a:extLst>
          </p:cNvPr>
          <p:cNvSpPr>
            <a:spLocks noGrp="1"/>
          </p:cNvSpPr>
          <p:nvPr>
            <p:ph type="title" hasCustomPrompt="1"/>
          </p:nvPr>
        </p:nvSpPr>
        <p:spPr>
          <a:xfrm>
            <a:off x="2194884" y="1588715"/>
            <a:ext cx="7809728" cy="845616"/>
          </a:xfrm>
        </p:spPr>
        <p:txBody>
          <a:bodyPr anchor="ctr"/>
          <a:lstStyle>
            <a:lvl1pPr algn="ctr">
              <a:lnSpc>
                <a:spcPct val="120000"/>
              </a:lnSpc>
              <a:defRPr sz="2400" b="0"/>
            </a:lvl1pPr>
          </a:lstStyle>
          <a:p>
            <a:r>
              <a:rPr lang="en-GB"/>
              <a:t>Click to edit Master title style</a:t>
            </a:r>
            <a:br>
              <a:rPr lang="en-GB"/>
            </a:br>
            <a:r>
              <a:rPr lang="en-GB"/>
              <a:t>No more than 2 lines</a:t>
            </a:r>
            <a:endParaRPr lang="en-US"/>
          </a:p>
        </p:txBody>
      </p:sp>
      <p:pic>
        <p:nvPicPr>
          <p:cNvPr id="2" name="Picture 1" descr="A person with a red scarf on her head&#10;&#10;AI-generated content may be incorrect.">
            <a:extLst>
              <a:ext uri="{FF2B5EF4-FFF2-40B4-BE49-F238E27FC236}">
                <a16:creationId xmlns:a16="http://schemas.microsoft.com/office/drawing/2014/main" id="{10105EE6-2198-3791-E4A9-7F5083A470F9}"/>
              </a:ext>
            </a:extLst>
          </p:cNvPr>
          <p:cNvPicPr>
            <a:picLocks noChangeAspect="1"/>
          </p:cNvPicPr>
          <p:nvPr userDrawn="1"/>
        </p:nvPicPr>
        <p:blipFill>
          <a:blip r:embed="rId6"/>
          <a:stretch>
            <a:fillRect/>
          </a:stretch>
        </p:blipFill>
        <p:spPr>
          <a:xfrm>
            <a:off x="4961507" y="3820457"/>
            <a:ext cx="5069232" cy="3041539"/>
          </a:xfrm>
          <a:prstGeom prst="rect">
            <a:avLst/>
          </a:prstGeom>
        </p:spPr>
      </p:pic>
    </p:spTree>
    <p:extLst>
      <p:ext uri="{BB962C8B-B14F-4D97-AF65-F5344CB8AC3E}">
        <p14:creationId xmlns:p14="http://schemas.microsoft.com/office/powerpoint/2010/main" val="3674332547"/>
      </p:ext>
    </p:extLst>
  </p:cSld>
  <p:clrMapOvr>
    <a:masterClrMapping/>
  </p:clrMapOvr>
  <p:extLst>
    <p:ext uri="{DCECCB84-F9BA-43D5-87BE-67443E8EF086}">
      <p15:sldGuideLst xmlns:p15="http://schemas.microsoft.com/office/powerpoint/2012/main">
        <p15:guide id="1" orient="horz" pos="3273"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35299" y="6302294"/>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015969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294775" y="6206475"/>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2230229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30754" y="6223565"/>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74466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3491" y="218222"/>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65383" y="1555688"/>
            <a:ext cx="7836195" cy="53088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5067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B5000E-FC4D-DB83-6A26-C5896CDF26B2}"/>
              </a:ext>
            </a:extLst>
          </p:cNvPr>
          <p:cNvSpPr>
            <a:spLocks noGrp="1"/>
          </p:cNvSpPr>
          <p:nvPr>
            <p:ph type="dt" sz="half" idx="10"/>
          </p:nvPr>
        </p:nvSpPr>
        <p:spPr/>
        <p:txBody>
          <a:bodyPr/>
          <a:lstStyle/>
          <a:p>
            <a:fld id="{00D155E5-04A1-4973-A5D0-21E7224D6F66}" type="datetimeFigureOut">
              <a:rPr lang="es-ES" smtClean="0"/>
              <a:t>17/2/26</a:t>
            </a:fld>
            <a:endParaRPr lang="es-ES"/>
          </a:p>
        </p:txBody>
      </p:sp>
      <p:sp>
        <p:nvSpPr>
          <p:cNvPr id="3" name="Marcador de pie de página 2">
            <a:extLst>
              <a:ext uri="{FF2B5EF4-FFF2-40B4-BE49-F238E27FC236}">
                <a16:creationId xmlns:a16="http://schemas.microsoft.com/office/drawing/2014/main" id="{8CE7722A-F934-367D-189B-9872B7CBC5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013DB-DA79-C3E7-6DEB-B4E16A4D91F4}"/>
              </a:ext>
            </a:extLst>
          </p:cNvPr>
          <p:cNvSpPr>
            <a:spLocks noGrp="1"/>
          </p:cNvSpPr>
          <p:nvPr>
            <p:ph type="sldNum" sz="quarter" idx="12"/>
          </p:nvPr>
        </p:nvSpPr>
        <p:spPr/>
        <p:txBody>
          <a:bodyPr/>
          <a:lstStyle/>
          <a:p>
            <a:fld id="{8EF63525-DCE8-4555-B2EE-5EAE8BA1A2D1}" type="slidenum">
              <a:rPr lang="es-ES" smtClean="0"/>
              <a:t>‹#›</a:t>
            </a:fld>
            <a:endParaRPr lang="es-ES"/>
          </a:p>
        </p:txBody>
      </p:sp>
    </p:spTree>
    <p:extLst>
      <p:ext uri="{BB962C8B-B14F-4D97-AF65-F5344CB8AC3E}">
        <p14:creationId xmlns:p14="http://schemas.microsoft.com/office/powerpoint/2010/main" val="23855320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8" y="6156616"/>
            <a:ext cx="2032324"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1" y="820511"/>
            <a:ext cx="7835900" cy="670052"/>
          </a:xfrm>
          <a:prstGeom prst="rect">
            <a:avLst/>
          </a:prstGeom>
        </p:spPr>
        <p:txBody>
          <a:bodyPr/>
          <a:lstStyle>
            <a:lvl1pPr marL="0" indent="0">
              <a:buNone/>
              <a:defRPr sz="3753"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7" y="1726205"/>
            <a:ext cx="4485775" cy="3696027"/>
          </a:xfrm>
          <a:prstGeom prst="rect">
            <a:avLst/>
          </a:prstGeom>
        </p:spPr>
        <p:txBody>
          <a:bodyPr/>
          <a:lstStyle>
            <a:lvl1pPr marL="495288" indent="-495288">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1" y="1726205"/>
            <a:ext cx="4485775" cy="3696027"/>
          </a:xfrm>
          <a:prstGeom prst="rect">
            <a:avLst/>
          </a:prstGeom>
        </p:spPr>
        <p:txBody>
          <a:bodyPr/>
          <a:lstStyle>
            <a:lvl1pPr marL="495288" indent="-495288">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41531071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1" y="952500"/>
            <a:ext cx="6584951" cy="476251"/>
          </a:xfrm>
          <a:prstGeom prst="rect">
            <a:avLst/>
          </a:prstGeom>
          <a:noFill/>
          <a:ln/>
        </p:spPr>
        <p:txBody>
          <a:bodyPr wrap="square" lIns="0" tIns="0" rIns="0" bIns="0" rtlCol="0" anchor="t"/>
          <a:lstStyle/>
          <a:p>
            <a:pPr marL="0" indent="0" algn="l">
              <a:lnSpc>
                <a:spcPts val="3751"/>
              </a:lnSpc>
              <a:buNone/>
            </a:pPr>
            <a:r>
              <a:rPr lang="en-US" sz="3751" dirty="0">
                <a:solidFill>
                  <a:srgbClr val="00305D"/>
                </a:solidFill>
                <a:latin typeface="Arial Narrow Bold" pitchFamily="34" charset="0"/>
                <a:ea typeface="Arial Narrow Bold" pitchFamily="34" charset="-122"/>
                <a:cs typeface="Arial Narrow Bold" pitchFamily="34" charset="-120"/>
              </a:rPr>
              <a:t>DECLARATION OF INTERESTS</a:t>
            </a:r>
            <a:endParaRPr lang="en-US" sz="3751"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1" y="1746251"/>
            <a:ext cx="9055100" cy="4375151"/>
          </a:xfrm>
          <a:prstGeom prst="rect">
            <a:avLst/>
          </a:prstGeom>
          <a:noFill/>
          <a:ln/>
        </p:spPr>
        <p:txBody>
          <a:bodyPr wrap="square" lIns="0" tIns="0" rIns="0" bIns="0" rtlCol="0" anchor="t"/>
          <a:lstStyle/>
          <a:p>
            <a:pPr marL="0" indent="0" algn="l">
              <a:lnSpc>
                <a:spcPts val="2651"/>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7881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1" cy="4191000"/>
          </a:xfrm>
          <a:prstGeom prst="rect">
            <a:avLst/>
          </a:prstGeom>
          <a:noFill/>
          <a:ln/>
        </p:spPr>
        <p:txBody>
          <a:bodyPr wrap="square" lIns="0" tIns="0" rIns="0" bIns="0" rtlCol="0" anchor="t"/>
          <a:lstStyle/>
          <a:p>
            <a:pPr marL="0" indent="0" algn="l">
              <a:lnSpc>
                <a:spcPts val="1651"/>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797793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1"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24656962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1"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1"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20921300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5" y="285749"/>
            <a:ext cx="6076951" cy="6572251"/>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1"/>
            <a:ext cx="1390651"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2980940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51071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679735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617187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585964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ADE9-4594-D255-23FC-D44BBBE71F9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D061B3-0645-5148-E6D1-AC7FA03A269D}"/>
              </a:ext>
            </a:extLst>
          </p:cNvPr>
          <p:cNvSpPr>
            <a:spLocks noGrp="1"/>
          </p:cNvSpPr>
          <p:nvPr>
            <p:ph type="dt" sz="half" idx="10"/>
          </p:nvPr>
        </p:nvSpPr>
        <p:spPr/>
        <p:txBody>
          <a:bodyPr/>
          <a:lstStyle/>
          <a:p>
            <a:fld id="{00D155E5-04A1-4973-A5D0-21E7224D6F66}" type="datetimeFigureOut">
              <a:rPr lang="es-ES" smtClean="0"/>
              <a:t>17/2/26</a:t>
            </a:fld>
            <a:endParaRPr lang="es-ES"/>
          </a:p>
        </p:txBody>
      </p:sp>
      <p:sp>
        <p:nvSpPr>
          <p:cNvPr id="4" name="Marcador de pie de página 3">
            <a:extLst>
              <a:ext uri="{FF2B5EF4-FFF2-40B4-BE49-F238E27FC236}">
                <a16:creationId xmlns:a16="http://schemas.microsoft.com/office/drawing/2014/main" id="{BD7C05AE-BB42-2CEA-4660-0CD07F201BB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0C03136-5F65-50F3-183B-587EF0176647}"/>
              </a:ext>
            </a:extLst>
          </p:cNvPr>
          <p:cNvSpPr>
            <a:spLocks noGrp="1"/>
          </p:cNvSpPr>
          <p:nvPr>
            <p:ph type="sldNum" sz="quarter" idx="12"/>
          </p:nvPr>
        </p:nvSpPr>
        <p:spPr/>
        <p:txBody>
          <a:bodyPr/>
          <a:lstStyle/>
          <a:p>
            <a:fld id="{8EF63525-DCE8-4555-B2EE-5EAE8BA1A2D1}" type="slidenum">
              <a:rPr lang="es-ES" smtClean="0"/>
              <a:t>‹#›</a:t>
            </a:fld>
            <a:endParaRPr lang="es-ES"/>
          </a:p>
        </p:txBody>
      </p:sp>
    </p:spTree>
    <p:extLst>
      <p:ext uri="{BB962C8B-B14F-4D97-AF65-F5344CB8AC3E}">
        <p14:creationId xmlns:p14="http://schemas.microsoft.com/office/powerpoint/2010/main" val="754395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438490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7" y="2317429"/>
            <a:ext cx="5402595"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8" y="2317429"/>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9"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155104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8" y="2317429"/>
            <a:ext cx="3599196"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9"/>
            <a:ext cx="3599196"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8" y="2317429"/>
            <a:ext cx="3599196"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70"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5"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5"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3753892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8" y="2317429"/>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9"/>
            <a:ext cx="2697496"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9"/>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9" y="2317429"/>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3"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8"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4"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7216001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1" y="868637"/>
            <a:ext cx="7420756"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200"/>
            <a:ext cx="373375"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5"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1" y="4618384"/>
            <a:ext cx="373375"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3" y="4022928"/>
            <a:ext cx="373375"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5" y="3977055"/>
            <a:ext cx="373375"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5"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5"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5"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9" y="3999720"/>
            <a:ext cx="373375"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5"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5"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5"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7"/>
            <a:ext cx="373375"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8" y="4013797"/>
            <a:ext cx="373375"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3" y="3379461"/>
            <a:ext cx="373375"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1" y="3379461"/>
            <a:ext cx="373375"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9"/>
            <a:ext cx="373375"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5" y="3379461"/>
            <a:ext cx="373375"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3" y="3411053"/>
            <a:ext cx="373375"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2" y="3355436"/>
            <a:ext cx="373375"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5" y="3390479"/>
            <a:ext cx="373375"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7"/>
            <a:ext cx="373375"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6" y="3353507"/>
            <a:ext cx="373375"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7" y="3353507"/>
            <a:ext cx="373375"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9" y="3379461"/>
            <a:ext cx="373375"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7" y="3379461"/>
            <a:ext cx="373375"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6"/>
            <a:ext cx="373375"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1" y="2735995"/>
            <a:ext cx="373375"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9" y="2765231"/>
            <a:ext cx="373375"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2" y="2774876"/>
            <a:ext cx="373375"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2" y="2774876"/>
            <a:ext cx="373375"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5"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4" y="2765231"/>
            <a:ext cx="373375"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1" y="2750871"/>
            <a:ext cx="373375"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7" y="2750871"/>
            <a:ext cx="373375"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1" y="2750871"/>
            <a:ext cx="373375"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9" y="2750871"/>
            <a:ext cx="373375"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4" y="2750871"/>
            <a:ext cx="373375"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8" y="2131408"/>
            <a:ext cx="373375"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19" y="2107404"/>
            <a:ext cx="373375"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4"/>
            <a:ext cx="373375"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4" y="2131408"/>
            <a:ext cx="373375"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4" y="2131408"/>
            <a:ext cx="373375"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7" y="2121764"/>
            <a:ext cx="373375"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4" y="2121764"/>
            <a:ext cx="373375"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3" y="4033969"/>
            <a:ext cx="373375"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1" y="2131408"/>
            <a:ext cx="373375"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7" y="2131408"/>
            <a:ext cx="373375"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7" y="2131408"/>
            <a:ext cx="373375"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7" y="2131408"/>
            <a:ext cx="373375"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7" y="2131408"/>
            <a:ext cx="373375"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8" y="6159178"/>
            <a:ext cx="2032324"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2460910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1"/>
            <a:ext cx="3575051"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1" y="3021109"/>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4"/>
            <a:ext cx="3645907" cy="804727"/>
          </a:xfrm>
          <a:prstGeom prst="rect">
            <a:avLst/>
          </a:prstGeom>
        </p:spPr>
      </p:pic>
    </p:spTree>
    <p:extLst>
      <p:ext uri="{BB962C8B-B14F-4D97-AF65-F5344CB8AC3E}">
        <p14:creationId xmlns:p14="http://schemas.microsoft.com/office/powerpoint/2010/main" val="17281277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5" y="952501"/>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1"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638784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8" y="6156616"/>
            <a:ext cx="2032324"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1" y="820511"/>
            <a:ext cx="7835900" cy="670052"/>
          </a:xfrm>
          <a:prstGeom prst="rect">
            <a:avLst/>
          </a:prstGeom>
        </p:spPr>
        <p:txBody>
          <a:bodyPr/>
          <a:lstStyle>
            <a:lvl1pPr marL="0" indent="0">
              <a:buNone/>
              <a:defRPr sz="3753"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7" y="1726205"/>
            <a:ext cx="4485775" cy="3696027"/>
          </a:xfrm>
          <a:prstGeom prst="rect">
            <a:avLst/>
          </a:prstGeom>
        </p:spPr>
        <p:txBody>
          <a:bodyPr/>
          <a:lstStyle>
            <a:lvl1pPr marL="495288" indent="-495288">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1" y="1726205"/>
            <a:ext cx="4485775" cy="3696027"/>
          </a:xfrm>
          <a:prstGeom prst="rect">
            <a:avLst/>
          </a:prstGeom>
        </p:spPr>
        <p:txBody>
          <a:bodyPr/>
          <a:lstStyle>
            <a:lvl1pPr marL="495288" indent="-495288">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34900242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1" y="952500"/>
            <a:ext cx="6584951" cy="476251"/>
          </a:xfrm>
          <a:prstGeom prst="rect">
            <a:avLst/>
          </a:prstGeom>
          <a:noFill/>
          <a:ln/>
        </p:spPr>
        <p:txBody>
          <a:bodyPr wrap="square" lIns="0" tIns="0" rIns="0" bIns="0" rtlCol="0" anchor="t"/>
          <a:lstStyle/>
          <a:p>
            <a:pPr marL="0" indent="0" algn="l">
              <a:lnSpc>
                <a:spcPts val="3751"/>
              </a:lnSpc>
              <a:buNone/>
            </a:pPr>
            <a:r>
              <a:rPr lang="en-US" sz="3751" dirty="0">
                <a:solidFill>
                  <a:srgbClr val="00305D"/>
                </a:solidFill>
                <a:latin typeface="Arial Narrow Bold" pitchFamily="34" charset="0"/>
                <a:ea typeface="Arial Narrow Bold" pitchFamily="34" charset="-122"/>
                <a:cs typeface="Arial Narrow Bold" pitchFamily="34" charset="-120"/>
              </a:rPr>
              <a:t>DECLARATION OF INTERESTS</a:t>
            </a:r>
            <a:endParaRPr lang="en-US" sz="3751"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1" y="1746251"/>
            <a:ext cx="9055100" cy="4375151"/>
          </a:xfrm>
          <a:prstGeom prst="rect">
            <a:avLst/>
          </a:prstGeom>
          <a:noFill/>
          <a:ln/>
        </p:spPr>
        <p:txBody>
          <a:bodyPr wrap="square" lIns="0" tIns="0" rIns="0" bIns="0" rtlCol="0" anchor="t"/>
          <a:lstStyle/>
          <a:p>
            <a:pPr marL="0" indent="0" algn="l">
              <a:lnSpc>
                <a:spcPts val="2651"/>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781473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1" cy="4191000"/>
          </a:xfrm>
          <a:prstGeom prst="rect">
            <a:avLst/>
          </a:prstGeom>
          <a:noFill/>
          <a:ln/>
        </p:spPr>
        <p:txBody>
          <a:bodyPr wrap="square" lIns="0" tIns="0" rIns="0" bIns="0" rtlCol="0" anchor="t"/>
          <a:lstStyle/>
          <a:p>
            <a:pPr marL="0" indent="0" algn="l">
              <a:lnSpc>
                <a:spcPts val="1651"/>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127413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8BD63-CB56-924A-B804-47E0A56838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603" y="316357"/>
            <a:ext cx="12228603" cy="6541643"/>
          </a:xfrm>
          <a:prstGeom prst="rect">
            <a:avLst/>
          </a:prstGeom>
        </p:spPr>
      </p:pic>
    </p:spTree>
    <p:extLst>
      <p:ext uri="{BB962C8B-B14F-4D97-AF65-F5344CB8AC3E}">
        <p14:creationId xmlns:p14="http://schemas.microsoft.com/office/powerpoint/2010/main" val="37040001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1"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231971713"/>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1"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1"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888726474"/>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827491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20396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17230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5" y="285749"/>
            <a:ext cx="6076951" cy="6572251"/>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1"/>
            <a:ext cx="1390651"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4478940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512774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0339722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7793835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2614032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33815-23AF-7B45-8181-6D60D6D6B5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63120" cy="7034784"/>
          </a:xfrm>
          <a:prstGeom prst="rect">
            <a:avLst/>
          </a:prstGeom>
        </p:spPr>
      </p:pic>
      <p:pic>
        <p:nvPicPr>
          <p:cNvPr id="2" name="Imagem 1" descr="Ícone&#10;&#10;Descrição gerada automaticamente com confiança média">
            <a:extLst>
              <a:ext uri="{FF2B5EF4-FFF2-40B4-BE49-F238E27FC236}">
                <a16:creationId xmlns:a16="http://schemas.microsoft.com/office/drawing/2014/main" id="{8C83ADB9-35A6-312F-4EA7-594D278B21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979" y="197933"/>
            <a:ext cx="966083" cy="441899"/>
          </a:xfrm>
          <a:prstGeom prst="rect">
            <a:avLst/>
          </a:prstGeom>
        </p:spPr>
      </p:pic>
    </p:spTree>
    <p:extLst>
      <p:ext uri="{BB962C8B-B14F-4D97-AF65-F5344CB8AC3E}">
        <p14:creationId xmlns:p14="http://schemas.microsoft.com/office/powerpoint/2010/main" val="366479100"/>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4825301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7" y="2317429"/>
            <a:ext cx="5402595"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8" y="2317429"/>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9"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252620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8" y="2317429"/>
            <a:ext cx="3599196"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9"/>
            <a:ext cx="3599196"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8" y="2317429"/>
            <a:ext cx="3599196"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70"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5"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5"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7415072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8" y="2317429"/>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9"/>
            <a:ext cx="2697496"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9"/>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9" y="2317429"/>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3"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8"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4"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2695719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1" y="868637"/>
            <a:ext cx="7420756"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200"/>
            <a:ext cx="373375"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5"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1" y="4618384"/>
            <a:ext cx="373375"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3" y="4022928"/>
            <a:ext cx="373375"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5" y="3977055"/>
            <a:ext cx="373375"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5"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5"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5"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9" y="3999720"/>
            <a:ext cx="373375"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5"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5"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5"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7"/>
            <a:ext cx="373375"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8" y="4013797"/>
            <a:ext cx="373375"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3" y="3379461"/>
            <a:ext cx="373375"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1" y="3379461"/>
            <a:ext cx="373375"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9"/>
            <a:ext cx="373375"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5" y="3379461"/>
            <a:ext cx="373375"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3" y="3411053"/>
            <a:ext cx="373375"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2" y="3355436"/>
            <a:ext cx="373375"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5" y="3390479"/>
            <a:ext cx="373375"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7"/>
            <a:ext cx="373375"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6" y="3353507"/>
            <a:ext cx="373375"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7" y="3353507"/>
            <a:ext cx="373375"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9" y="3379461"/>
            <a:ext cx="373375"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7" y="3379461"/>
            <a:ext cx="373375"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6"/>
            <a:ext cx="373375"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1" y="2735995"/>
            <a:ext cx="373375"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9" y="2765231"/>
            <a:ext cx="373375"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2" y="2774876"/>
            <a:ext cx="373375"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2" y="2774876"/>
            <a:ext cx="373375"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5"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4" y="2765231"/>
            <a:ext cx="373375"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1" y="2750871"/>
            <a:ext cx="373375"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7" y="2750871"/>
            <a:ext cx="373375"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1" y="2750871"/>
            <a:ext cx="373375"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9" y="2750871"/>
            <a:ext cx="373375"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4" y="2750871"/>
            <a:ext cx="373375"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8" y="2131408"/>
            <a:ext cx="373375"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19" y="2107404"/>
            <a:ext cx="373375"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4"/>
            <a:ext cx="373375"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4" y="2131408"/>
            <a:ext cx="373375"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4" y="2131408"/>
            <a:ext cx="373375"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7" y="2121764"/>
            <a:ext cx="373375"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4" y="2121764"/>
            <a:ext cx="373375"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3" y="4033969"/>
            <a:ext cx="373375"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1" y="2131408"/>
            <a:ext cx="373375"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7" y="2131408"/>
            <a:ext cx="373375"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7" y="2131408"/>
            <a:ext cx="373375"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7" y="2131408"/>
            <a:ext cx="373375"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7" y="2131408"/>
            <a:ext cx="373375"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8" y="6159178"/>
            <a:ext cx="2032324"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21484770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1"/>
            <a:ext cx="3575051"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1" y="3021109"/>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4"/>
            <a:ext cx="3645907" cy="804727"/>
          </a:xfrm>
          <a:prstGeom prst="rect">
            <a:avLst/>
          </a:prstGeom>
        </p:spPr>
      </p:pic>
    </p:spTree>
    <p:extLst>
      <p:ext uri="{BB962C8B-B14F-4D97-AF65-F5344CB8AC3E}">
        <p14:creationId xmlns:p14="http://schemas.microsoft.com/office/powerpoint/2010/main" val="38569142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1744994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432803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F6C4B-CBD3-4C48-B3CA-48511F082345}"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6234722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8F6C4B-CBD3-4C48-B3CA-48511F082345}"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67486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03">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613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F6C4B-CBD3-4C48-B3CA-48511F082345}" type="datetimeFigureOut">
              <a:rPr lang="en-US" smtClean="0"/>
              <a:t>2/17/26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8906256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8F6C4B-CBD3-4C48-B3CA-48511F082345}" type="datetimeFigureOut">
              <a:rPr lang="en-US" smtClean="0"/>
              <a:t>2/17/26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7566533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F6C4B-CBD3-4C48-B3CA-48511F082345}" type="datetimeFigureOut">
              <a:rPr lang="en-US" smtClean="0"/>
              <a:t>2/17/26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6355789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3013185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889124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1476926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4877576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519495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0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80166-9605-B24E-BD37-33ECFB2F7D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05583" cy="6858000"/>
          </a:xfrm>
          <a:prstGeom prst="rect">
            <a:avLst/>
          </a:prstGeom>
        </p:spPr>
      </p:pic>
    </p:spTree>
    <p:extLst>
      <p:ext uri="{BB962C8B-B14F-4D97-AF65-F5344CB8AC3E}">
        <p14:creationId xmlns:p14="http://schemas.microsoft.com/office/powerpoint/2010/main" val="402299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05">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00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06">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740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B5000E-FC4D-DB83-6A26-C5896CDF26B2}"/>
              </a:ext>
            </a:extLst>
          </p:cNvPr>
          <p:cNvSpPr>
            <a:spLocks noGrp="1"/>
          </p:cNvSpPr>
          <p:nvPr>
            <p:ph type="dt" sz="half" idx="10"/>
          </p:nvPr>
        </p:nvSpPr>
        <p:spPr/>
        <p:txBody>
          <a:bodyPr/>
          <a:lstStyle/>
          <a:p>
            <a:fld id="{00D155E5-04A1-4973-A5D0-21E7224D6F66}" type="datetimeFigureOut">
              <a:rPr lang="es-ES" smtClean="0"/>
              <a:t>17/2/26</a:t>
            </a:fld>
            <a:endParaRPr lang="es-ES"/>
          </a:p>
        </p:txBody>
      </p:sp>
      <p:sp>
        <p:nvSpPr>
          <p:cNvPr id="3" name="Marcador de pie de página 2">
            <a:extLst>
              <a:ext uri="{FF2B5EF4-FFF2-40B4-BE49-F238E27FC236}">
                <a16:creationId xmlns:a16="http://schemas.microsoft.com/office/drawing/2014/main" id="{8CE7722A-F934-367D-189B-9872B7CBC5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013DB-DA79-C3E7-6DEB-B4E16A4D91F4}"/>
              </a:ext>
            </a:extLst>
          </p:cNvPr>
          <p:cNvSpPr>
            <a:spLocks noGrp="1"/>
          </p:cNvSpPr>
          <p:nvPr>
            <p:ph type="sldNum" sz="quarter" idx="12"/>
          </p:nvPr>
        </p:nvSpPr>
        <p:spPr/>
        <p:txBody>
          <a:bodyPr/>
          <a:lstStyle/>
          <a:p>
            <a:fld id="{8EF63525-DCE8-4555-B2EE-5EAE8BA1A2D1}" type="slidenum">
              <a:rPr lang="es-ES" smtClean="0"/>
              <a:t>‹#›</a:t>
            </a:fld>
            <a:endParaRPr lang="es-ES"/>
          </a:p>
        </p:txBody>
      </p:sp>
    </p:spTree>
    <p:extLst>
      <p:ext uri="{BB962C8B-B14F-4D97-AF65-F5344CB8AC3E}">
        <p14:creationId xmlns:p14="http://schemas.microsoft.com/office/powerpoint/2010/main" val="401413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288293"/>
            <a:ext cx="12192000" cy="6569708"/>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E9D90357-395F-D304-A504-6DA260FB967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000" y="6626030"/>
            <a:ext cx="719168" cy="17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745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ADE9-4594-D255-23FC-D44BBBE71F9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D061B3-0645-5148-E6D1-AC7FA03A269D}"/>
              </a:ext>
            </a:extLst>
          </p:cNvPr>
          <p:cNvSpPr>
            <a:spLocks noGrp="1"/>
          </p:cNvSpPr>
          <p:nvPr>
            <p:ph type="dt" sz="half" idx="10"/>
          </p:nvPr>
        </p:nvSpPr>
        <p:spPr/>
        <p:txBody>
          <a:bodyPr/>
          <a:lstStyle/>
          <a:p>
            <a:fld id="{00D155E5-04A1-4973-A5D0-21E7224D6F66}" type="datetimeFigureOut">
              <a:rPr lang="es-ES" smtClean="0"/>
              <a:t>17/2/26</a:t>
            </a:fld>
            <a:endParaRPr lang="es-ES"/>
          </a:p>
        </p:txBody>
      </p:sp>
      <p:sp>
        <p:nvSpPr>
          <p:cNvPr id="4" name="Marcador de pie de página 3">
            <a:extLst>
              <a:ext uri="{FF2B5EF4-FFF2-40B4-BE49-F238E27FC236}">
                <a16:creationId xmlns:a16="http://schemas.microsoft.com/office/drawing/2014/main" id="{BD7C05AE-BB42-2CEA-4660-0CD07F201BB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0C03136-5F65-50F3-183B-587EF0176647}"/>
              </a:ext>
            </a:extLst>
          </p:cNvPr>
          <p:cNvSpPr>
            <a:spLocks noGrp="1"/>
          </p:cNvSpPr>
          <p:nvPr>
            <p:ph type="sldNum" sz="quarter" idx="12"/>
          </p:nvPr>
        </p:nvSpPr>
        <p:spPr/>
        <p:txBody>
          <a:bodyPr/>
          <a:lstStyle/>
          <a:p>
            <a:fld id="{8EF63525-DCE8-4555-B2EE-5EAE8BA1A2D1}" type="slidenum">
              <a:rPr lang="es-ES" smtClean="0"/>
              <a:t>‹#›</a:t>
            </a:fld>
            <a:endParaRPr lang="es-ES"/>
          </a:p>
        </p:txBody>
      </p:sp>
    </p:spTree>
    <p:extLst>
      <p:ext uri="{BB962C8B-B14F-4D97-AF65-F5344CB8AC3E}">
        <p14:creationId xmlns:p14="http://schemas.microsoft.com/office/powerpoint/2010/main" val="1555512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8EAD-2F4A-2260-45C7-7FD23B037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10F1D-701D-6C6A-64AE-CE74E2B863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A8920D-333C-4765-0B68-976FABAADEE2}"/>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2100014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182E-FD47-3AB5-23C6-CA1094109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4E880-CBE9-E8C8-CD76-7D3CA8E46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EA8F138-49CC-37F0-48C8-EF449175C374}"/>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2015811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75517-C04E-2EEF-D19D-95FBC09B1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E5180-0B41-E459-28BA-5F4C05FF9527}"/>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FF82F1-68F6-168C-DC9D-781F2A0A7B8A}"/>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25F540-5EB2-CE09-5485-342C19357A3C}"/>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2623568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8AF4-68ED-8251-B7D8-F3B74D3AD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243FBA-A5EA-952A-BD76-E12CDE3822B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CC629-7B3A-6720-0F3A-F33884AE5EE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30B634-CEE8-8DE6-E86F-9B2618EDF70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892CE2-0B05-2EA0-6E93-552B4FEDF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3BC81D-FBF4-21E2-CF83-B1CB0C251B04}"/>
              </a:ext>
            </a:extLst>
          </p:cNvPr>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F7F076E9-3E02-063B-E14E-6B3EA047157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A55D8E-90A8-981D-4D9A-F01B1AB6721A}"/>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3296944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0304-780D-C45E-0D4F-61B67871141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669A6B0-541B-B93F-8151-E8C9D8B47425}"/>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3425618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D7AA03-1860-24C8-5A8B-A1849F3B47D9}"/>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168737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0796-FC15-EAE9-B28E-B0F5564BA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84249-CED9-4244-EF73-6F600B1D0D6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C5A1B6-B47F-11D8-308A-6C3D3C4A05B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A047F-8B9B-375D-C23F-8EE40691B6C5}"/>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A28F7EB-DD05-829D-1359-09EF06F724A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EAB20A-90F4-F504-0730-806AC32AE838}"/>
              </a:ext>
            </a:extLst>
          </p:cNvPr>
          <p:cNvSpPr>
            <a:spLocks noGrp="1"/>
          </p:cNvSpPr>
          <p:nvPr>
            <p:ph type="sldNum" sz="quarter" idx="12"/>
          </p:nvPr>
        </p:nvSpPr>
        <p:spPr/>
        <p:txBody>
          <a:bodyPr/>
          <a:lstStyle>
            <a:lvl1pPr>
              <a:defRPr sz="800"/>
            </a:lvl1pPr>
          </a:lstStyle>
          <a:p>
            <a:fld id="{B0F64828-5BA4-AD4E-8FB2-266A2910072C}" type="slidenum">
              <a:rPr lang="en-US" smtClean="0"/>
              <a:pPr/>
              <a:t>‹#›</a:t>
            </a:fld>
            <a:endParaRPr lang="en-US" dirty="0"/>
          </a:p>
        </p:txBody>
      </p:sp>
    </p:spTree>
    <p:extLst>
      <p:ext uri="{BB962C8B-B14F-4D97-AF65-F5344CB8AC3E}">
        <p14:creationId xmlns:p14="http://schemas.microsoft.com/office/powerpoint/2010/main" val="845935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a:xfrm>
            <a:off x="600231" y="1517650"/>
            <a:ext cx="10881972" cy="4654551"/>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
            <a:extLst>
              <a:ext uri="{FF2B5EF4-FFF2-40B4-BE49-F238E27FC236}">
                <a16:creationId xmlns:a16="http://schemas.microsoft.com/office/drawing/2014/main" id="{6492C474-3365-5BB0-8907-C4FF66E579AE}"/>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2989357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lvl1pPr>
              <a:defRPr b="0"/>
            </a:lvl1pPr>
          </a:lstStyle>
          <a:p>
            <a:r>
              <a:rPr lang="en-US" dirty="0"/>
              <a:t>Click to edit Master title style</a:t>
            </a:r>
          </a:p>
        </p:txBody>
      </p:sp>
      <p:sp>
        <p:nvSpPr>
          <p:cNvPr id="2" name="Slide Number Placeholder 10">
            <a:extLst>
              <a:ext uri="{FF2B5EF4-FFF2-40B4-BE49-F238E27FC236}">
                <a16:creationId xmlns:a16="http://schemas.microsoft.com/office/drawing/2014/main" id="{ADF3DC21-FB50-4D24-EC0B-B0C9F4C0203F}"/>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32041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pic>
        <p:nvPicPr>
          <p:cNvPr id="4" name="Picture 3" descr="DSI-AZ-hor-COLOR.png">
            <a:extLst>
              <a:ext uri="{FF2B5EF4-FFF2-40B4-BE49-F238E27FC236}">
                <a16:creationId xmlns:a16="http://schemas.microsoft.com/office/drawing/2014/main" id="{FE898657-43DB-51E7-E020-1F13F5F3D7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79352" y="6223509"/>
            <a:ext cx="3439107" cy="684000"/>
          </a:xfrm>
          <a:prstGeom prst="rect">
            <a:avLst/>
          </a:prstGeom>
        </p:spPr>
      </p:pic>
      <p:sp>
        <p:nvSpPr>
          <p:cNvPr id="3" name="Footer Placeholder 7">
            <a:extLst>
              <a:ext uri="{FF2B5EF4-FFF2-40B4-BE49-F238E27FC236}">
                <a16:creationId xmlns:a16="http://schemas.microsoft.com/office/drawing/2014/main" id="{CA7265DB-9AED-BFBE-9205-71FF1FA88D4B}"/>
              </a:ext>
            </a:extLst>
          </p:cNvPr>
          <p:cNvSpPr txBox="1">
            <a:spLocks/>
          </p:cNvSpPr>
          <p:nvPr userDrawn="1"/>
        </p:nvSpPr>
        <p:spPr>
          <a:xfrm>
            <a:off x="4038600" y="6491819"/>
            <a:ext cx="41148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70">
              <a:defRPr/>
            </a:pPr>
            <a:r>
              <a:rPr lang="en-US" sz="1000"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2122684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Number Placeholder 10">
            <a:extLst>
              <a:ext uri="{FF2B5EF4-FFF2-40B4-BE49-F238E27FC236}">
                <a16:creationId xmlns:a16="http://schemas.microsoft.com/office/drawing/2014/main" id="{CCF94459-6B25-6EEC-6C15-1ADF9961F1D9}"/>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2810345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Chapter">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3218C504-79A6-FF85-D928-9E714387D0FE}"/>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300008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8DF25143-947E-708E-EFB3-215822DD04BB}"/>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3971908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1329180" y="2006837"/>
            <a:ext cx="10024621" cy="3932121"/>
          </a:xfrm>
          <a:prstGeom prst="rect">
            <a:avLst/>
          </a:prstGeom>
        </p:spPr>
        <p:txBody>
          <a:bodyPr anchor="t">
            <a:normAutofit/>
          </a:bodyPr>
          <a:lstStyle>
            <a:lvl1pPr marL="761981" marR="0" indent="-761981" algn="l" defTabSz="914354"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7" name="Text Placeholder 10">
            <a:extLst>
              <a:ext uri="{FF2B5EF4-FFF2-40B4-BE49-F238E27FC236}">
                <a16:creationId xmlns:a16="http://schemas.microsoft.com/office/drawing/2014/main" id="{93CBD464-DC4C-E04F-990C-0BAD194E6910}"/>
              </a:ext>
            </a:extLst>
          </p:cNvPr>
          <p:cNvSpPr>
            <a:spLocks noGrp="1"/>
          </p:cNvSpPr>
          <p:nvPr>
            <p:ph type="body" sz="quarter" idx="12" hasCustomPrompt="1"/>
          </p:nvPr>
        </p:nvSpPr>
        <p:spPr>
          <a:xfrm>
            <a:off x="1328739" y="622829"/>
            <a:ext cx="10025063" cy="1325699"/>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
        <p:nvSpPr>
          <p:cNvPr id="2" name="Slide Number Placeholder 10">
            <a:extLst>
              <a:ext uri="{FF2B5EF4-FFF2-40B4-BE49-F238E27FC236}">
                <a16:creationId xmlns:a16="http://schemas.microsoft.com/office/drawing/2014/main" id="{4F528173-C3C5-8C98-A8F3-AE218C33CD42}"/>
              </a:ext>
              <a:ext uri="{C183D7F6-B498-43B3-948B-1728B52AA6E4}">
                <adec:decorative xmlns:adec="http://schemas.microsoft.com/office/drawing/2017/decorative" val="1"/>
              </a:ext>
            </a:extLst>
          </p:cNvPr>
          <p:cNvSpPr>
            <a:spLocks noGrp="1"/>
          </p:cNvSpPr>
          <p:nvPr>
            <p:ph type="sldNum" sz="quarter" idx="13"/>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3009206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
        <p:nvSpPr>
          <p:cNvPr id="10" name="Text Placeholder 7"/>
          <p:cNvSpPr>
            <a:spLocks noGrp="1"/>
          </p:cNvSpPr>
          <p:nvPr>
            <p:ph type="body" sz="quarter" idx="12"/>
          </p:nvPr>
        </p:nvSpPr>
        <p:spPr>
          <a:xfrm>
            <a:off x="529731" y="6716171"/>
            <a:ext cx="1017372" cy="83100"/>
          </a:xfrm>
          <a:prstGeom prst="rect">
            <a:avLst/>
          </a:prstGeom>
          <a:noFill/>
          <a:ln>
            <a:noFill/>
          </a:ln>
          <a:effectLst/>
        </p:spPr>
        <p:txBody>
          <a:bodyPr wrap="none" lIns="0" tIns="0" rIns="0" bIns="0" anchor="b" anchorCtr="0">
            <a:spAutoFit/>
          </a:bodyPr>
          <a:lstStyle>
            <a:lvl1pPr marL="0" indent="0" algn="l">
              <a:lnSpc>
                <a:spcPct val="90000"/>
              </a:lnSpc>
              <a:spcBef>
                <a:spcPts val="0"/>
              </a:spcBef>
              <a:buNone/>
              <a:defRPr sz="600"/>
            </a:lvl1pPr>
            <a:lvl2pPr marL="357162" indent="0" algn="r">
              <a:buNone/>
              <a:defRPr sz="751"/>
            </a:lvl2pPr>
            <a:lvl3pPr marL="715511" indent="0" algn="r">
              <a:buNone/>
              <a:defRPr sz="751"/>
            </a:lvl3pPr>
            <a:lvl4pPr marL="1073864" indent="0" algn="r">
              <a:buNone/>
              <a:defRPr sz="751"/>
            </a:lvl4pPr>
            <a:lvl5pPr marL="1432215" indent="0" algn="r">
              <a:buNone/>
              <a:defRPr sz="751"/>
            </a:lvl5pPr>
          </a:lstStyle>
          <a:p>
            <a:pPr lvl="0"/>
            <a:r>
              <a:rPr lang="en-US" dirty="0"/>
              <a:t>Click to edit Master text styles</a:t>
            </a:r>
          </a:p>
        </p:txBody>
      </p:sp>
      <p:sp>
        <p:nvSpPr>
          <p:cNvPr id="2" name="Slide Number Placeholder 10">
            <a:extLst>
              <a:ext uri="{FF2B5EF4-FFF2-40B4-BE49-F238E27FC236}">
                <a16:creationId xmlns:a16="http://schemas.microsoft.com/office/drawing/2014/main" id="{6E904099-1D9D-3D3F-EDA0-55791D30F81F}"/>
              </a:ext>
              <a:ext uri="{C183D7F6-B498-43B3-948B-1728B52AA6E4}">
                <adec:decorative xmlns:adec="http://schemas.microsoft.com/office/drawing/2017/decorative" val="1"/>
              </a:ext>
            </a:extLst>
          </p:cNvPr>
          <p:cNvSpPr>
            <a:spLocks noGrp="1"/>
          </p:cNvSpPr>
          <p:nvPr>
            <p:ph type="sldNum" sz="quarter" idx="13"/>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2170835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7" y="1603376"/>
            <a:ext cx="10124323" cy="43021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0">
            <a:extLst>
              <a:ext uri="{FF2B5EF4-FFF2-40B4-BE49-F238E27FC236}">
                <a16:creationId xmlns:a16="http://schemas.microsoft.com/office/drawing/2014/main" id="{7805C1DB-66A6-E014-AD70-918E58FABD6B}"/>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1209874587"/>
      </p:ext>
    </p:extLst>
  </p:cSld>
  <p:clrMapOvr>
    <a:masterClrMapping/>
  </p:clrMapOvr>
  <p:extLst>
    <p:ext uri="{DCECCB84-F9BA-43D5-87BE-67443E8EF086}">
      <p15:sldGuideLst xmlns:p15="http://schemas.microsoft.com/office/powerpoint/2012/main">
        <p15:guide id="1" pos="99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Free Content">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DB90565-691A-AF63-09B1-9FE091F58CF1}"/>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267290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10469642" y="5"/>
            <a:ext cx="1722361" cy="309639"/>
          </a:xfrm>
          <a:prstGeom prst="rect">
            <a:avLst/>
          </a:prstGeo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4" indent="0">
              <a:spcBef>
                <a:spcPts val="0"/>
              </a:spcBef>
              <a:buNone/>
              <a:defRPr sz="900"/>
            </a:lvl2pPr>
            <a:lvl3pPr marL="345310" indent="0">
              <a:spcBef>
                <a:spcPts val="0"/>
              </a:spcBef>
              <a:buNone/>
              <a:defRPr sz="900"/>
            </a:lvl3pPr>
            <a:lvl4pPr marL="515583" indent="0">
              <a:spcBef>
                <a:spcPts val="0"/>
              </a:spcBef>
              <a:buNone/>
              <a:defRPr sz="900"/>
            </a:lvl4pPr>
            <a:lvl5pPr marL="685858" indent="0">
              <a:spcBef>
                <a:spcPts val="0"/>
              </a:spcBef>
              <a:buNone/>
              <a:defRPr sz="900"/>
            </a:lvl5pPr>
          </a:lstStyle>
          <a:p>
            <a:pPr lvl="0"/>
            <a:r>
              <a:rPr lang="en-US" dirty="0"/>
              <a:t>Label for Locking</a:t>
            </a:r>
          </a:p>
        </p:txBody>
      </p:sp>
      <p:sp>
        <p:nvSpPr>
          <p:cNvPr id="3" name="Slide Number Placeholder 10">
            <a:extLst>
              <a:ext uri="{FF2B5EF4-FFF2-40B4-BE49-F238E27FC236}">
                <a16:creationId xmlns:a16="http://schemas.microsoft.com/office/drawing/2014/main" id="{106F0F0A-4CD7-1968-EFC2-5613B4E92B43}"/>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1007655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1124423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3"/>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
        <p:nvSpPr>
          <p:cNvPr id="2" name="Slide Number Placeholder 10">
            <a:extLst>
              <a:ext uri="{FF2B5EF4-FFF2-40B4-BE49-F238E27FC236}">
                <a16:creationId xmlns:a16="http://schemas.microsoft.com/office/drawing/2014/main" id="{19C7F685-E6F5-311B-7C0C-426860FEDF92}"/>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sz="800"/>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72479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pic>
        <p:nvPicPr>
          <p:cNvPr id="4" name="Picture 3" descr="DSI-AZ-hor-COLOR.png">
            <a:extLst>
              <a:ext uri="{FF2B5EF4-FFF2-40B4-BE49-F238E27FC236}">
                <a16:creationId xmlns:a16="http://schemas.microsoft.com/office/drawing/2014/main" id="{FE898657-43DB-51E7-E020-1F13F5F3D7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79352" y="6223509"/>
            <a:ext cx="3439107" cy="684000"/>
          </a:xfrm>
          <a:prstGeom prst="rect">
            <a:avLst/>
          </a:prstGeom>
        </p:spPr>
      </p:pic>
      <p:sp>
        <p:nvSpPr>
          <p:cNvPr id="3" name="Footer Placeholder 7">
            <a:extLst>
              <a:ext uri="{FF2B5EF4-FFF2-40B4-BE49-F238E27FC236}">
                <a16:creationId xmlns:a16="http://schemas.microsoft.com/office/drawing/2014/main" id="{877D6864-66B2-9EA9-5B18-50182EC3E497}"/>
              </a:ext>
            </a:extLst>
          </p:cNvPr>
          <p:cNvSpPr txBox="1">
            <a:spLocks/>
          </p:cNvSpPr>
          <p:nvPr userDrawn="1"/>
        </p:nvSpPr>
        <p:spPr>
          <a:xfrm>
            <a:off x="4038600" y="6491819"/>
            <a:ext cx="41148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70">
              <a:defRPr/>
            </a:pPr>
            <a:r>
              <a:rPr lang="en-US" sz="1000"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2461694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942109" y="1950720"/>
            <a:ext cx="10411691" cy="2407920"/>
          </a:xfrm>
          <a:prstGeom prst="rect">
            <a:avLst/>
          </a:prstGeom>
        </p:spPr>
        <p:txBody>
          <a:bodyPr anchor="ctr" anchorCtr="0">
            <a:normAutofit/>
          </a:bodyPr>
          <a:lstStyle>
            <a:lvl1pPr marL="0" indent="0" algn="ctr">
              <a:buNone/>
              <a:defRPr sz="4400" b="1">
                <a:solidFill>
                  <a:schemeClr val="tx2"/>
                </a:solidFill>
              </a:defRPr>
            </a:lvl1pPr>
          </a:lstStyle>
          <a:p>
            <a:pPr lvl="0"/>
            <a:r>
              <a:rPr lang="en-US" dirty="0"/>
              <a:t>Section Divider Arial Bold 44pt</a:t>
            </a:r>
          </a:p>
        </p:txBody>
      </p:sp>
      <p:sp>
        <p:nvSpPr>
          <p:cNvPr id="2" name="Slide Number Placeholder 10">
            <a:extLst>
              <a:ext uri="{FF2B5EF4-FFF2-40B4-BE49-F238E27FC236}">
                <a16:creationId xmlns:a16="http://schemas.microsoft.com/office/drawing/2014/main" id="{D6B131E0-B483-D13D-FF1F-0437EBC389A1}"/>
              </a:ext>
              <a:ext uri="{C183D7F6-B498-43B3-948B-1728B52AA6E4}">
                <adec:decorative xmlns:adec="http://schemas.microsoft.com/office/drawing/2017/decorative" val="1"/>
              </a:ext>
            </a:extLst>
          </p:cNvPr>
          <p:cNvSpPr>
            <a:spLocks noGrp="1"/>
          </p:cNvSpPr>
          <p:nvPr>
            <p:ph type="sldNum" sz="quarter" idx="12"/>
          </p:nvPr>
        </p:nvSpPr>
        <p:spPr>
          <a:xfrm>
            <a:off x="11399039" y="6432644"/>
            <a:ext cx="634455" cy="307576"/>
          </a:xfrm>
          <a:prstGeom prst="rect">
            <a:avLst/>
          </a:prstGeom>
        </p:spPr>
        <p:txBody>
          <a:bodyPr/>
          <a:lstStyle>
            <a:lvl1pPr>
              <a:lnSpc>
                <a:spcPct val="100000"/>
              </a:lnSpc>
              <a:defRPr/>
            </a:lvl1pPr>
          </a:lstStyle>
          <a:p>
            <a:fld id="{F8E47D07-9D1E-4FE9-B31A-2F5863681021}" type="slidenum">
              <a:rPr lang="en-GB" smtClean="0"/>
              <a:pPr/>
              <a:t>‹#›</a:t>
            </a:fld>
            <a:endParaRPr lang="en-GB" dirty="0"/>
          </a:p>
        </p:txBody>
      </p:sp>
    </p:spTree>
    <p:extLst>
      <p:ext uri="{BB962C8B-B14F-4D97-AF65-F5344CB8AC3E}">
        <p14:creationId xmlns:p14="http://schemas.microsoft.com/office/powerpoint/2010/main" val="1013483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6351" y="3575"/>
            <a:ext cx="12188952" cy="6856285"/>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1003853" y="695741"/>
            <a:ext cx="8301513" cy="1214575"/>
          </a:xfrm>
        </p:spPr>
        <p:txBody>
          <a:bodyPr anchor="b">
            <a:normAutofit/>
          </a:bodyPr>
          <a:lstStyle>
            <a:lvl1pPr>
              <a:defRPr sz="44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97503" y="1935167"/>
            <a:ext cx="8301512" cy="817973"/>
          </a:xfrm>
        </p:spPr>
        <p:txBody>
          <a:bodyPr lIns="0" tIns="0" rIns="0" bIns="0">
            <a:noAutofit/>
          </a:bodyPr>
          <a:lstStyle>
            <a:lvl1pPr marL="0" indent="0">
              <a:buNone/>
              <a:defRPr sz="2400" b="1">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AD793B59-BB13-A945-8902-32240F045549}"/>
              </a:ext>
            </a:extLst>
          </p:cNvPr>
          <p:cNvSpPr/>
          <p:nvPr userDrawn="1"/>
        </p:nvSpPr>
        <p:spPr>
          <a:xfrm>
            <a:off x="10238910" y="6574073"/>
            <a:ext cx="1612942" cy="246221"/>
          </a:xfrm>
          <a:prstGeom prst="rect">
            <a:avLst/>
          </a:prstGeom>
        </p:spPr>
        <p:txBody>
          <a:bodyPr wrap="none">
            <a:spAutoFit/>
          </a:bodyPr>
          <a:lstStyle/>
          <a:p>
            <a:pPr algn="ctr"/>
            <a:r>
              <a:rPr lang="en-US" sz="1000" i="1" dirty="0">
                <a:solidFill>
                  <a:schemeClr val="bg1"/>
                </a:solidFill>
              </a:rPr>
              <a:t>Curio Science Confidential</a:t>
            </a:r>
          </a:p>
        </p:txBody>
      </p:sp>
    </p:spTree>
    <p:extLst>
      <p:ext uri="{BB962C8B-B14F-4D97-AF65-F5344CB8AC3E}">
        <p14:creationId xmlns:p14="http://schemas.microsoft.com/office/powerpoint/2010/main" val="4070847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7875" y="1717"/>
            <a:ext cx="12176252"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947805" y="2821714"/>
            <a:ext cx="7443161" cy="1214575"/>
          </a:xfrm>
        </p:spPr>
        <p:txBody>
          <a:bodyPr anchor="b">
            <a:normAutofit/>
          </a:bodyPr>
          <a:lstStyle>
            <a:lvl1pPr>
              <a:defRPr sz="4400">
                <a:solidFill>
                  <a:schemeClr val="tx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54155" y="4061140"/>
            <a:ext cx="7436421" cy="817973"/>
          </a:xfrm>
        </p:spPr>
        <p:txBody>
          <a:bodyPr lIns="0" tIns="0" rIns="0" bIns="0">
            <a:noAutofit/>
          </a:bodyPr>
          <a:lstStyle>
            <a:lvl1pPr marL="0" indent="0">
              <a:buNone/>
              <a:defRPr sz="2400" b="1">
                <a:solidFill>
                  <a:schemeClr val="accent6"/>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id="{4DB15D7D-6B0B-2E4A-B7FD-7DFC871668A1}"/>
              </a:ext>
            </a:extLst>
          </p:cNvPr>
          <p:cNvSpPr/>
          <p:nvPr userDrawn="1"/>
        </p:nvSpPr>
        <p:spPr>
          <a:xfrm>
            <a:off x="10238910" y="6574073"/>
            <a:ext cx="1612942" cy="246221"/>
          </a:xfrm>
          <a:prstGeom prst="rect">
            <a:avLst/>
          </a:prstGeom>
        </p:spPr>
        <p:txBody>
          <a:bodyPr wrap="none">
            <a:spAutoFit/>
          </a:bodyPr>
          <a:lstStyle/>
          <a:p>
            <a:pPr algn="ctr"/>
            <a:r>
              <a:rPr lang="en-US" sz="1000" i="1" dirty="0">
                <a:solidFill>
                  <a:schemeClr val="bg1"/>
                </a:solidFill>
              </a:rPr>
              <a:t>Curio Science Confidential</a:t>
            </a:r>
          </a:p>
        </p:txBody>
      </p:sp>
    </p:spTree>
    <p:extLst>
      <p:ext uri="{BB962C8B-B14F-4D97-AF65-F5344CB8AC3E}">
        <p14:creationId xmlns:p14="http://schemas.microsoft.com/office/powerpoint/2010/main" val="133938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7201"/>
            <a:ext cx="112268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483360"/>
            <a:ext cx="11226800" cy="447972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D7865649-7484-FA4D-85C6-F59F993B2F4F}"/>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6" name="Text Placeholder 5">
            <a:extLst>
              <a:ext uri="{FF2B5EF4-FFF2-40B4-BE49-F238E27FC236}">
                <a16:creationId xmlns:a16="http://schemas.microsoft.com/office/drawing/2014/main" id="{ED7CBFB9-8DA0-C84B-84F0-3378B7CE1D9E}"/>
              </a:ext>
            </a:extLst>
          </p:cNvPr>
          <p:cNvSpPr>
            <a:spLocks noGrp="1"/>
          </p:cNvSpPr>
          <p:nvPr>
            <p:ph type="body" sz="quarter" idx="10"/>
          </p:nvPr>
        </p:nvSpPr>
        <p:spPr>
          <a:xfrm>
            <a:off x="497841" y="6045200"/>
            <a:ext cx="6909435" cy="732672"/>
          </a:xfrm>
        </p:spPr>
        <p:txBody>
          <a:bodyPr anchor="b"/>
          <a:lstStyle>
            <a:lvl1pPr>
              <a:spcBef>
                <a:spcPts val="0"/>
              </a:spcBef>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270706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7201"/>
            <a:ext cx="112268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483360"/>
            <a:ext cx="5477792" cy="447972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483361"/>
            <a:ext cx="5508272" cy="447972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1" y="6055360"/>
            <a:ext cx="6909435" cy="722512"/>
          </a:xfrm>
        </p:spPr>
        <p:txBody>
          <a:bodyPr anchor="b"/>
          <a:lstStyle>
            <a:lvl1pPr>
              <a:spcBef>
                <a:spcPts val="0"/>
              </a:spcBef>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30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7201"/>
            <a:ext cx="11226800" cy="914401"/>
          </a:xfrm>
        </p:spPr>
        <p:txBody>
          <a:bodyPr/>
          <a:lstStyle/>
          <a:p>
            <a:r>
              <a:rPr lang="en-US" dirty="0"/>
              <a:t>Click to edit Master title style</a:t>
            </a:r>
          </a:p>
        </p:txBody>
      </p:sp>
      <p:sp>
        <p:nvSpPr>
          <p:cNvPr id="3" name="Slide Number Placeholder 3">
            <a:extLst>
              <a:ext uri="{FF2B5EF4-FFF2-40B4-BE49-F238E27FC236}">
                <a16:creationId xmlns:a16="http://schemas.microsoft.com/office/drawing/2014/main" id="{E5068F54-C406-F346-94BC-49B24D1D6667}"/>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5" name="Text Placeholder 5">
            <a:extLst>
              <a:ext uri="{FF2B5EF4-FFF2-40B4-BE49-F238E27FC236}">
                <a16:creationId xmlns:a16="http://schemas.microsoft.com/office/drawing/2014/main" id="{C6C7C9BF-5111-574D-9F9B-EB7F4036C2AA}"/>
              </a:ext>
            </a:extLst>
          </p:cNvPr>
          <p:cNvSpPr>
            <a:spLocks noGrp="1"/>
          </p:cNvSpPr>
          <p:nvPr>
            <p:ph type="body" sz="quarter" idx="10"/>
          </p:nvPr>
        </p:nvSpPr>
        <p:spPr>
          <a:xfrm>
            <a:off x="497841" y="6055360"/>
            <a:ext cx="6909435" cy="722512"/>
          </a:xfrm>
        </p:spPr>
        <p:txBody>
          <a:bodyPr anchor="b"/>
          <a:lstStyle>
            <a:lvl1pPr>
              <a:spcBef>
                <a:spcPts val="0"/>
              </a:spcBef>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56005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483360"/>
            <a:ext cx="5477792" cy="4338320"/>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1" y="6065522"/>
            <a:ext cx="6909435" cy="712351"/>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6" name="Title 1">
            <a:extLst>
              <a:ext uri="{FF2B5EF4-FFF2-40B4-BE49-F238E27FC236}">
                <a16:creationId xmlns:a16="http://schemas.microsoft.com/office/drawing/2014/main" id="{B2EE5E30-A549-7346-9283-8D773AC643C1}"/>
              </a:ext>
            </a:extLst>
          </p:cNvPr>
          <p:cNvSpPr>
            <a:spLocks noGrp="1"/>
          </p:cNvSpPr>
          <p:nvPr>
            <p:ph type="title"/>
          </p:nvPr>
        </p:nvSpPr>
        <p:spPr>
          <a:xfrm>
            <a:off x="497840" y="457201"/>
            <a:ext cx="11226800" cy="914401"/>
          </a:xfrm>
        </p:spPr>
        <p:txBody>
          <a:bodyPr/>
          <a:lstStyle>
            <a:lvl1pPr>
              <a:defRPr sz="2600"/>
            </a:lvl1pPr>
          </a:lstStyle>
          <a:p>
            <a:r>
              <a:rPr lang="en-US" dirty="0"/>
              <a:t>Click to edit Master title style</a:t>
            </a:r>
          </a:p>
        </p:txBody>
      </p:sp>
    </p:spTree>
    <p:extLst>
      <p:ext uri="{BB962C8B-B14F-4D97-AF65-F5344CB8AC3E}">
        <p14:creationId xmlns:p14="http://schemas.microsoft.com/office/powerpoint/2010/main" val="3647685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35622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488628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51881" y="0"/>
            <a:ext cx="12192000" cy="6858000"/>
          </a:xfrm>
          <a:prstGeom prst="rect">
            <a:avLst/>
          </a:prstGeom>
        </p:spPr>
      </p:pic>
    </p:spTree>
    <p:extLst>
      <p:ext uri="{BB962C8B-B14F-4D97-AF65-F5344CB8AC3E}">
        <p14:creationId xmlns:p14="http://schemas.microsoft.com/office/powerpoint/2010/main" val="3930088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8BD63-CB56-924A-B804-47E0A56838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603" y="316357"/>
            <a:ext cx="12228603" cy="6541643"/>
          </a:xfrm>
          <a:prstGeom prst="rect">
            <a:avLst/>
          </a:prstGeom>
        </p:spPr>
      </p:pic>
    </p:spTree>
    <p:extLst>
      <p:ext uri="{BB962C8B-B14F-4D97-AF65-F5344CB8AC3E}">
        <p14:creationId xmlns:p14="http://schemas.microsoft.com/office/powerpoint/2010/main" val="297293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mn-lt"/>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mn-lt"/>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mn-lt"/>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mn-lt"/>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238192"/>
            <a:ext cx="9326880" cy="949648"/>
          </a:xfrm>
          <a:prstGeom prst="rect">
            <a:avLst/>
          </a:prstGeom>
        </p:spPr>
        <p:txBody>
          <a:bodyPr anchor="b"/>
          <a:lstStyle>
            <a:lvl1pPr algn="l">
              <a:defRPr sz="3200" b="1">
                <a:latin typeface="+mj-lt"/>
                <a:cs typeface="Arial" panose="020B06040202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2732DB6D-7271-12CF-0721-6D23E0132008}"/>
              </a:ext>
            </a:extLst>
          </p:cNvPr>
          <p:cNvSpPr/>
          <p:nvPr userDrawn="1"/>
        </p:nvSpPr>
        <p:spPr>
          <a:xfrm>
            <a:off x="11746213" y="6590125"/>
            <a:ext cx="445787" cy="262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780853862"/>
      </p:ext>
    </p:extLst>
  </p:cSld>
  <p:clrMapOvr>
    <a:masterClrMapping/>
  </p:clrMapOvr>
  <p:extLst>
    <p:ext uri="{DCECCB84-F9BA-43D5-87BE-67443E8EF086}">
      <p15:sldGuideLst xmlns:p15="http://schemas.microsoft.com/office/powerpoint/2012/main">
        <p15:guide id="1" orient="horz" pos="912" userDrawn="1">
          <p15:clr>
            <a:srgbClr val="FBAE40"/>
          </p15:clr>
        </p15:guide>
        <p15:guide id="2" pos="320" userDrawn="1">
          <p15:clr>
            <a:srgbClr val="FBAE40"/>
          </p15:clr>
        </p15:guide>
        <p15:guide id="3" orient="horz" pos="3760" userDrawn="1">
          <p15:clr>
            <a:srgbClr val="FBAE40"/>
          </p15:clr>
        </p15:guide>
        <p15:guide id="4" pos="723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631981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682232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F5A71D-36C5-6F4C-BE47-B07AA3778ECB}"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653011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F5A71D-36C5-6F4C-BE47-B07AA3778ECB}"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684612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F5A71D-36C5-6F4C-BE47-B07AA3778ECB}" type="datetimeFigureOut">
              <a:rPr lang="en-US" smtClean="0"/>
              <a:t>2/17/26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065611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F5A71D-36C5-6F4C-BE47-B07AA3778ECB}" type="datetimeFigureOut">
              <a:rPr lang="en-US" smtClean="0"/>
              <a:t>2/17/26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712092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5A71D-36C5-6F4C-BE47-B07AA3778ECB}" type="datetimeFigureOut">
              <a:rPr lang="en-US" smtClean="0"/>
              <a:t>2/17/26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721914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907697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58495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33815-23AF-7B45-8181-6D60D6D6B5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63120" cy="7034784"/>
          </a:xfrm>
          <a:prstGeom prst="rect">
            <a:avLst/>
          </a:prstGeom>
        </p:spPr>
      </p:pic>
      <p:pic>
        <p:nvPicPr>
          <p:cNvPr id="2" name="Imagem 1" descr="Ícone&#10;&#10;Descrição gerada automaticamente com confiança média">
            <a:extLst>
              <a:ext uri="{FF2B5EF4-FFF2-40B4-BE49-F238E27FC236}">
                <a16:creationId xmlns:a16="http://schemas.microsoft.com/office/drawing/2014/main" id="{8C83ADB9-35A6-312F-4EA7-594D278B21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979" y="197933"/>
            <a:ext cx="966083" cy="441899"/>
          </a:xfrm>
          <a:prstGeom prst="rect">
            <a:avLst/>
          </a:prstGeom>
        </p:spPr>
      </p:pic>
    </p:spTree>
    <p:extLst>
      <p:ext uri="{BB962C8B-B14F-4D97-AF65-F5344CB8AC3E}">
        <p14:creationId xmlns:p14="http://schemas.microsoft.com/office/powerpoint/2010/main" val="2914529786"/>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005523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407359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 Sub + Tex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E44CA4-962D-D8C5-38AF-6912733724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831849" y="882317"/>
            <a:ext cx="10515600" cy="599243"/>
          </a:xfrm>
        </p:spPr>
        <p:txBody>
          <a:bodyPr anchor="b">
            <a:normAutofit/>
          </a:bodyPr>
          <a:lstStyle>
            <a:lvl1pPr>
              <a:defRPr sz="3500" b="1" i="0">
                <a:solidFill>
                  <a:srgbClr val="002060"/>
                </a:solidFill>
                <a:latin typeface="Arial Narrow" panose="020B0604020202020204" pitchFamily="34" charset="0"/>
                <a:cs typeface="Arial Narrow" panose="020B0604020202020204" pitchFamily="34" charset="0"/>
              </a:defRPr>
            </a:lvl1pPr>
          </a:lstStyle>
          <a:p>
            <a:r>
              <a:rPr lang="fr-FR"/>
              <a:t>TITLE OF THE SLIDE</a:t>
            </a: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831849" y="1596402"/>
            <a:ext cx="10515600" cy="323071"/>
          </a:xfrm>
        </p:spPr>
        <p:txBody>
          <a:bodyPr>
            <a:normAutofit/>
          </a:bodyPr>
          <a:lstStyle>
            <a:lvl1pPr marL="0" indent="0">
              <a:buNone/>
              <a:defRPr sz="2000" b="1" i="0">
                <a:solidFill>
                  <a:srgbClr val="002060"/>
                </a:solidFill>
                <a:latin typeface="Arial Narrow" panose="020B0604020202020204" pitchFamily="34" charset="0"/>
                <a:cs typeface="Arial Narrow"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err="1"/>
              <a:t>Subtitle</a:t>
            </a:r>
            <a:endParaRPr lang="fr-FR"/>
          </a:p>
        </p:txBody>
      </p:sp>
      <p:sp>
        <p:nvSpPr>
          <p:cNvPr id="4" name="Espace réservé du texte 2">
            <a:extLst>
              <a:ext uri="{FF2B5EF4-FFF2-40B4-BE49-F238E27FC236}">
                <a16:creationId xmlns:a16="http://schemas.microsoft.com/office/drawing/2014/main" id="{1D66F7F9-F1F4-71F5-25C3-020BA976184B}"/>
              </a:ext>
            </a:extLst>
          </p:cNvPr>
          <p:cNvSpPr>
            <a:spLocks noGrp="1"/>
          </p:cNvSpPr>
          <p:nvPr>
            <p:ph type="body" idx="10" hasCustomPrompt="1"/>
          </p:nvPr>
        </p:nvSpPr>
        <p:spPr>
          <a:xfrm>
            <a:off x="831852" y="2198284"/>
            <a:ext cx="8705689" cy="1230717"/>
          </a:xfrm>
        </p:spPr>
        <p:txBody>
          <a:bodyPr>
            <a:normAutofit/>
          </a:bodyPr>
          <a:lstStyle>
            <a:lvl1pPr marL="0" indent="0">
              <a:buNone/>
              <a:defRPr sz="2000" b="0" i="0">
                <a:solidFill>
                  <a:srgbClr val="002060"/>
                </a:solidFill>
                <a:latin typeface="Arial Narrow" panose="020B0604020202020204" pitchFamily="34" charset="0"/>
                <a:cs typeface="Arial Narrow"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CH">
                <a:effectLst/>
              </a:rPr>
              <a:t>In </a:t>
            </a:r>
            <a:r>
              <a:rPr lang="fr-CH" err="1">
                <a:effectLst/>
              </a:rPr>
              <a:t>egestas</a:t>
            </a:r>
            <a:r>
              <a:rPr lang="fr-CH">
                <a:effectLst/>
              </a:rPr>
              <a:t> </a:t>
            </a:r>
            <a:r>
              <a:rPr lang="fr-CH" err="1">
                <a:effectLst/>
              </a:rPr>
              <a:t>arcu</a:t>
            </a:r>
            <a:r>
              <a:rPr lang="fr-CH">
                <a:effectLst/>
              </a:rPr>
              <a:t> ipsum, </a:t>
            </a:r>
            <a:r>
              <a:rPr lang="fr-CH" err="1">
                <a:effectLst/>
              </a:rPr>
              <a:t>ac</a:t>
            </a:r>
            <a:r>
              <a:rPr lang="fr-CH">
                <a:effectLst/>
              </a:rPr>
              <a:t> </a:t>
            </a:r>
            <a:r>
              <a:rPr lang="fr-CH" err="1">
                <a:effectLst/>
              </a:rPr>
              <a:t>tempus</a:t>
            </a:r>
            <a:r>
              <a:rPr lang="fr-CH">
                <a:effectLst/>
              </a:rPr>
              <a:t> </a:t>
            </a:r>
            <a:r>
              <a:rPr lang="fr-CH" err="1">
                <a:effectLst/>
              </a:rPr>
              <a:t>arcu</a:t>
            </a:r>
            <a:r>
              <a:rPr lang="fr-CH">
                <a:effectLst/>
              </a:rPr>
              <a:t> </a:t>
            </a:r>
            <a:r>
              <a:rPr lang="fr-CH" err="1">
                <a:effectLst/>
              </a:rPr>
              <a:t>porttitor</a:t>
            </a:r>
            <a:r>
              <a:rPr lang="fr-CH">
                <a:effectLst/>
              </a:rPr>
              <a:t> </a:t>
            </a:r>
            <a:r>
              <a:rPr lang="fr-CH" err="1">
                <a:effectLst/>
              </a:rPr>
              <a:t>sit</a:t>
            </a:r>
            <a:r>
              <a:rPr lang="fr-CH">
                <a:effectLst/>
              </a:rPr>
              <a:t> </a:t>
            </a:r>
            <a:r>
              <a:rPr lang="fr-CH" err="1">
                <a:effectLst/>
              </a:rPr>
              <a:t>amet</a:t>
            </a:r>
            <a:r>
              <a:rPr lang="fr-CH">
                <a:effectLst/>
              </a:rPr>
              <a:t>. Cras non </a:t>
            </a:r>
            <a:r>
              <a:rPr lang="fr-CH" err="1">
                <a:effectLst/>
              </a:rPr>
              <a:t>sagittis</a:t>
            </a:r>
            <a:r>
              <a:rPr lang="fr-CH">
                <a:effectLst/>
              </a:rPr>
              <a:t> </a:t>
            </a:r>
            <a:r>
              <a:rPr lang="fr-CH" err="1">
                <a:effectLst/>
              </a:rPr>
              <a:t>felis</a:t>
            </a:r>
            <a:r>
              <a:rPr lang="fr-CH">
                <a:effectLst/>
              </a:rPr>
              <a:t>. </a:t>
            </a:r>
            <a:r>
              <a:rPr lang="fr-CH" err="1">
                <a:effectLst/>
              </a:rPr>
              <a:t>Phasellus</a:t>
            </a:r>
            <a:r>
              <a:rPr lang="fr-CH">
                <a:effectLst/>
              </a:rPr>
              <a:t> </a:t>
            </a:r>
            <a:r>
              <a:rPr lang="fr-CH" err="1">
                <a:effectLst/>
              </a:rPr>
              <a:t>mauris</a:t>
            </a:r>
            <a:r>
              <a:rPr lang="fr-CH">
                <a:effectLst/>
              </a:rPr>
              <a:t> massa, </a:t>
            </a:r>
            <a:r>
              <a:rPr lang="fr-CH" err="1">
                <a:effectLst/>
              </a:rPr>
              <a:t>ultrices</a:t>
            </a:r>
            <a:r>
              <a:rPr lang="fr-CH">
                <a:effectLst/>
              </a:rPr>
              <a:t> </a:t>
            </a:r>
            <a:r>
              <a:rPr lang="fr-CH" err="1">
                <a:effectLst/>
              </a:rPr>
              <a:t>ac</a:t>
            </a:r>
            <a:r>
              <a:rPr lang="fr-CH">
                <a:effectLst/>
              </a:rPr>
              <a:t> </a:t>
            </a:r>
            <a:r>
              <a:rPr lang="fr-CH" err="1">
                <a:effectLst/>
              </a:rPr>
              <a:t>posuere</a:t>
            </a:r>
            <a:r>
              <a:rPr lang="fr-CH">
                <a:effectLst/>
              </a:rPr>
              <a:t> </a:t>
            </a:r>
            <a:r>
              <a:rPr lang="fr-CH" err="1">
                <a:effectLst/>
              </a:rPr>
              <a:t>ac</a:t>
            </a:r>
            <a:r>
              <a:rPr lang="fr-CH">
                <a:effectLst/>
              </a:rPr>
              <a:t>, </a:t>
            </a:r>
            <a:r>
              <a:rPr lang="fr-CH" err="1">
                <a:effectLst/>
              </a:rPr>
              <a:t>vulputate</a:t>
            </a:r>
            <a:r>
              <a:rPr lang="fr-CH">
                <a:effectLst/>
              </a:rPr>
              <a:t> </a:t>
            </a:r>
            <a:r>
              <a:rPr lang="fr-CH" err="1">
                <a:effectLst/>
              </a:rPr>
              <a:t>eget</a:t>
            </a:r>
            <a:r>
              <a:rPr lang="fr-CH">
                <a:effectLst/>
              </a:rPr>
              <a:t> nunc. Morbi </a:t>
            </a:r>
            <a:r>
              <a:rPr lang="fr-CH" err="1">
                <a:effectLst/>
              </a:rPr>
              <a:t>faucibus</a:t>
            </a:r>
            <a:r>
              <a:rPr lang="fr-CH">
                <a:effectLst/>
              </a:rPr>
              <a:t> </a:t>
            </a:r>
            <a:r>
              <a:rPr lang="fr-CH" err="1">
                <a:effectLst/>
              </a:rPr>
              <a:t>odio</a:t>
            </a:r>
            <a:r>
              <a:rPr lang="fr-CH">
                <a:effectLst/>
              </a:rPr>
              <a:t> non </a:t>
            </a:r>
            <a:r>
              <a:rPr lang="fr-CH" err="1">
                <a:effectLst/>
              </a:rPr>
              <a:t>orci</a:t>
            </a:r>
            <a:r>
              <a:rPr lang="fr-CH">
                <a:effectLst/>
              </a:rPr>
              <a:t> </a:t>
            </a:r>
            <a:r>
              <a:rPr lang="fr-CH" err="1">
                <a:effectLst/>
              </a:rPr>
              <a:t>maximus</a:t>
            </a:r>
            <a:r>
              <a:rPr lang="fr-CH">
                <a:effectLst/>
              </a:rPr>
              <a:t>, </a:t>
            </a:r>
            <a:r>
              <a:rPr lang="fr-CH" err="1">
                <a:effectLst/>
              </a:rPr>
              <a:t>sed</a:t>
            </a:r>
            <a:r>
              <a:rPr lang="fr-CH">
                <a:effectLst/>
              </a:rPr>
              <a:t> tristique </a:t>
            </a:r>
            <a:r>
              <a:rPr lang="fr-CH" err="1">
                <a:effectLst/>
              </a:rPr>
              <a:t>enim</a:t>
            </a:r>
            <a:r>
              <a:rPr lang="fr-CH">
                <a:effectLst/>
              </a:rPr>
              <a:t> </a:t>
            </a:r>
            <a:r>
              <a:rPr lang="fr-CH" err="1">
                <a:effectLst/>
              </a:rPr>
              <a:t>sollicitudin</a:t>
            </a:r>
            <a:r>
              <a:rPr lang="fr-CH">
                <a:effectLst/>
              </a:rPr>
              <a:t>. </a:t>
            </a:r>
            <a:r>
              <a:rPr lang="fr-CH" err="1">
                <a:effectLst/>
              </a:rPr>
              <a:t>Pellentesque</a:t>
            </a:r>
            <a:r>
              <a:rPr lang="fr-CH">
                <a:effectLst/>
              </a:rPr>
              <a:t> habitant morbi tristique </a:t>
            </a:r>
            <a:r>
              <a:rPr lang="fr-CH" err="1">
                <a:effectLst/>
              </a:rPr>
              <a:t>senectus</a:t>
            </a:r>
            <a:r>
              <a:rPr lang="fr-CH">
                <a:effectLst/>
              </a:rPr>
              <a:t> et </a:t>
            </a:r>
            <a:r>
              <a:rPr lang="fr-CH" err="1">
                <a:effectLst/>
              </a:rPr>
              <a:t>netus</a:t>
            </a:r>
            <a:r>
              <a:rPr lang="fr-CH">
                <a:effectLst/>
              </a:rPr>
              <a:t> et </a:t>
            </a:r>
            <a:r>
              <a:rPr lang="fr-CH" err="1">
                <a:effectLst/>
              </a:rPr>
              <a:t>malesuada</a:t>
            </a:r>
            <a:r>
              <a:rPr lang="fr-CH">
                <a:effectLst/>
              </a:rPr>
              <a:t> </a:t>
            </a:r>
            <a:r>
              <a:rPr lang="fr-CH" err="1">
                <a:effectLst/>
              </a:rPr>
              <a:t>fames</a:t>
            </a:r>
            <a:r>
              <a:rPr lang="fr-CH">
                <a:effectLst/>
              </a:rPr>
              <a:t> </a:t>
            </a:r>
            <a:r>
              <a:rPr lang="fr-CH" err="1">
                <a:effectLst/>
              </a:rPr>
              <a:t>ac</a:t>
            </a:r>
            <a:r>
              <a:rPr lang="fr-CH">
                <a:effectLst/>
              </a:rPr>
              <a:t> </a:t>
            </a:r>
            <a:r>
              <a:rPr lang="fr-CH" err="1">
                <a:effectLst/>
              </a:rPr>
              <a:t>turpis</a:t>
            </a:r>
            <a:r>
              <a:rPr lang="fr-CH">
                <a:effectLst/>
              </a:rPr>
              <a:t> </a:t>
            </a:r>
            <a:r>
              <a:rPr lang="fr-CH" err="1">
                <a:effectLst/>
              </a:rPr>
              <a:t>egestas</a:t>
            </a:r>
            <a:r>
              <a:rPr lang="fr-CH">
                <a:effectLst/>
              </a:rPr>
              <a:t>.</a:t>
            </a:r>
            <a:endParaRPr lang="fr-FR"/>
          </a:p>
        </p:txBody>
      </p:sp>
      <p:pic>
        <p:nvPicPr>
          <p:cNvPr id="7" name="Picture 6" descr="A blue letter on a white surface&#10;&#10;Description automatically generated">
            <a:extLst>
              <a:ext uri="{FF2B5EF4-FFF2-40B4-BE49-F238E27FC236}">
                <a16:creationId xmlns:a16="http://schemas.microsoft.com/office/drawing/2014/main" id="{6EB01E34-7C9D-108C-6CC3-EDB0A9D28D0D}"/>
              </a:ext>
            </a:extLst>
          </p:cNvPr>
          <p:cNvPicPr>
            <a:picLocks noChangeAspect="1"/>
          </p:cNvPicPr>
          <p:nvPr userDrawn="1"/>
        </p:nvPicPr>
        <p:blipFill>
          <a:blip r:embed="rId3"/>
          <a:stretch>
            <a:fillRect/>
          </a:stretch>
        </p:blipFill>
        <p:spPr>
          <a:xfrm>
            <a:off x="810796" y="6434118"/>
            <a:ext cx="1364261" cy="271045"/>
          </a:xfrm>
          <a:prstGeom prst="rect">
            <a:avLst/>
          </a:prstGeom>
        </p:spPr>
      </p:pic>
    </p:spTree>
    <p:extLst>
      <p:ext uri="{BB962C8B-B14F-4D97-AF65-F5344CB8AC3E}">
        <p14:creationId xmlns:p14="http://schemas.microsoft.com/office/powerpoint/2010/main" val="992018820"/>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8" name="Text Placeholder 10">
            <a:extLst>
              <a:ext uri="{FF2B5EF4-FFF2-40B4-BE49-F238E27FC236}">
                <a16:creationId xmlns:a16="http://schemas.microsoft.com/office/drawing/2014/main" id="{18842392-50B2-CDC5-D19C-63AAF1C9E9FE}"/>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grpSp>
        <p:nvGrpSpPr>
          <p:cNvPr id="29" name="Graphic 8">
            <a:extLst>
              <a:ext uri="{FF2B5EF4-FFF2-40B4-BE49-F238E27FC236}">
                <a16:creationId xmlns:a16="http://schemas.microsoft.com/office/drawing/2014/main" id="{600D7272-0272-0A3B-CC69-550EE0747687}"/>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63BDA200-9C83-2E24-7136-EEB0DAEDE325}"/>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5B0C4213-1D56-3531-3EB3-14D440FF389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1E22CF2-253F-6BE0-065F-A451FA0686F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5E94E18F-EB05-9639-2641-0D4CCCFD21F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EDA77DE1-A0C8-2A75-C81E-8B595D76C515}"/>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AD140A95-EBE4-A159-689B-63DC9310D56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4869D9ED-5D4C-F866-9934-B5E8501DC6D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B5EC491-7425-C51E-4AF4-5407B02EE4B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DFC6E0CD-B741-8EC8-7CA0-7932465C68F5}"/>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DBF74BE5-3B97-50AB-6938-FFA5B1E033C6}"/>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9959EF37-24E5-65B7-72A9-C2652D24651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24D85262-9094-14C6-E56A-456D061B85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2C78CAE2-0E6E-0827-2EF7-7D428CAD046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12BFA8A1-104C-FF68-FB0C-306B5472BEA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B62F19ED-3433-DE2B-9FBD-5D50C82F45A6}"/>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6BD208C6-CDEB-C509-AF42-80B1E722F01D}"/>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EF519F22-3F44-29D4-BCB1-72D7F967BB89}"/>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D1B432-4CF8-1AED-06AB-B08F5484DDE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C2615BA8-24AC-D301-EC37-A57D1A7A28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3" name="TextBox 2">
            <a:extLst>
              <a:ext uri="{FF2B5EF4-FFF2-40B4-BE49-F238E27FC236}">
                <a16:creationId xmlns:a16="http://schemas.microsoft.com/office/drawing/2014/main" id="{34D25BEF-BAE8-B589-5F5E-8FCEE02E4D8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166545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62F3A-E82E-48FA-1040-76B2CC6816BB}"/>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1" name="Text Placeholder 50">
            <a:extLst>
              <a:ext uri="{FF2B5EF4-FFF2-40B4-BE49-F238E27FC236}">
                <a16:creationId xmlns:a16="http://schemas.microsoft.com/office/drawing/2014/main" id="{4516AB06-F9E4-9CF8-7F34-BDF6A4EC437A}"/>
              </a:ext>
            </a:extLst>
          </p:cNvPr>
          <p:cNvSpPr>
            <a:spLocks noGrp="1"/>
          </p:cNvSpPr>
          <p:nvPr>
            <p:ph type="body" sz="quarter" idx="13" hasCustomPrompt="1"/>
          </p:nvPr>
        </p:nvSpPr>
        <p:spPr>
          <a:xfrm>
            <a:off x="461048" y="2907294"/>
            <a:ext cx="2570911" cy="204671"/>
          </a:xfrm>
          <a:prstGeom prst="rect">
            <a:avLst/>
          </a:prstGeom>
        </p:spPr>
        <p:txBody>
          <a:bodyPr wrap="square">
            <a:spAutoFit/>
          </a:bodyPr>
          <a:lstStyle>
            <a:lvl1pPr marL="0" indent="0" algn="l">
              <a:buNone/>
              <a:defRPr sz="1400">
                <a:solidFill>
                  <a:schemeClr val="accent1"/>
                </a:solidFill>
              </a:defRPr>
            </a:lvl1pPr>
            <a:lvl2pPr marL="359991" indent="0" algn="r">
              <a:buNone/>
              <a:defRPr/>
            </a:lvl2pPr>
            <a:lvl3pPr algn="r">
              <a:defRPr/>
            </a:lvl3pPr>
            <a:lvl4pPr algn="r">
              <a:defRPr/>
            </a:lvl4pPr>
            <a:lvl5pPr algn="r">
              <a:defRPr/>
            </a:lvl5pPr>
          </a:lstStyle>
          <a:p>
            <a:pPr lvl="0"/>
            <a:r>
              <a:rPr lang="en-US"/>
              <a:t>Month 2025</a:t>
            </a:r>
          </a:p>
        </p:txBody>
      </p:sp>
      <p:sp>
        <p:nvSpPr>
          <p:cNvPr id="8" name="Text Placeholder 61">
            <a:extLst>
              <a:ext uri="{FF2B5EF4-FFF2-40B4-BE49-F238E27FC236}">
                <a16:creationId xmlns:a16="http://schemas.microsoft.com/office/drawing/2014/main" id="{0FD3C331-B2A2-FB7A-C43C-B79797E415CB}"/>
              </a:ext>
            </a:extLst>
          </p:cNvPr>
          <p:cNvSpPr>
            <a:spLocks noGrp="1"/>
          </p:cNvSpPr>
          <p:nvPr>
            <p:ph type="body" sz="quarter" idx="17" hasCustomPrompt="1"/>
          </p:nvPr>
        </p:nvSpPr>
        <p:spPr>
          <a:xfrm>
            <a:off x="461048" y="1032062"/>
            <a:ext cx="4160377"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Insert presentation title here, size 24 pt Arial, can go over multiple line, Max three lines</a:t>
            </a:r>
          </a:p>
        </p:txBody>
      </p:sp>
      <p:sp>
        <p:nvSpPr>
          <p:cNvPr id="12" name="Text Placeholder 61">
            <a:extLst>
              <a:ext uri="{FF2B5EF4-FFF2-40B4-BE49-F238E27FC236}">
                <a16:creationId xmlns:a16="http://schemas.microsoft.com/office/drawing/2014/main" id="{D260B42A-77B6-DD0E-DDE5-8298C7AFFFC9}"/>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sp>
        <p:nvSpPr>
          <p:cNvPr id="34" name="Text Placeholder 61">
            <a:extLst>
              <a:ext uri="{FF2B5EF4-FFF2-40B4-BE49-F238E27FC236}">
                <a16:creationId xmlns:a16="http://schemas.microsoft.com/office/drawing/2014/main" id="{A9C5317E-BEE4-8735-2D1A-A2C00659A378}"/>
              </a:ext>
            </a:extLst>
          </p:cNvPr>
          <p:cNvSpPr>
            <a:spLocks noGrp="1"/>
          </p:cNvSpPr>
          <p:nvPr>
            <p:ph type="body" sz="quarter" idx="18" hasCustomPrompt="1"/>
          </p:nvPr>
        </p:nvSpPr>
        <p:spPr>
          <a:xfrm>
            <a:off x="461048" y="2268540"/>
            <a:ext cx="4160377"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grpSp>
        <p:nvGrpSpPr>
          <p:cNvPr id="6" name="Graphic 8">
            <a:extLst>
              <a:ext uri="{FF2B5EF4-FFF2-40B4-BE49-F238E27FC236}">
                <a16:creationId xmlns:a16="http://schemas.microsoft.com/office/drawing/2014/main" id="{9F6B6430-CD7A-EE6F-AD3D-ECA6E9C3AFE2}"/>
              </a:ext>
            </a:extLst>
          </p:cNvPr>
          <p:cNvGrpSpPr/>
          <p:nvPr userDrawn="1"/>
        </p:nvGrpSpPr>
        <p:grpSpPr>
          <a:xfrm>
            <a:off x="461047" y="6408447"/>
            <a:ext cx="1856491" cy="240876"/>
            <a:chOff x="461047" y="6408447"/>
            <a:chExt cx="1856490" cy="240876"/>
          </a:xfrm>
        </p:grpSpPr>
        <p:grpSp>
          <p:nvGrpSpPr>
            <p:cNvPr id="7" name="Graphic 8">
              <a:extLst>
                <a:ext uri="{FF2B5EF4-FFF2-40B4-BE49-F238E27FC236}">
                  <a16:creationId xmlns:a16="http://schemas.microsoft.com/office/drawing/2014/main" id="{D2251210-7475-4308-232B-9693B54B79A1}"/>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187531E4-C1A0-654F-6378-76BB5896A38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78D56E43-A3F0-FE9A-B654-8E6C88A423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B7333105-9342-49FD-EC65-68B3877F5091}"/>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3FD0DCF-22C0-A67A-7C77-09B7E6016A7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DCE0EF0A-8727-C190-F345-75704FFEC3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F5BC3013-8E03-E24C-0B8D-4DCF85A4858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05BEB59-D87F-85AB-AF23-38E62F097397}"/>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E5FFA97F-9B41-DB1B-EC55-14D19FCFE603}"/>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9" name="Graphic 8">
              <a:extLst>
                <a:ext uri="{FF2B5EF4-FFF2-40B4-BE49-F238E27FC236}">
                  <a16:creationId xmlns:a16="http://schemas.microsoft.com/office/drawing/2014/main" id="{308793DE-3BB7-E974-DC49-1ED0478DCA78}"/>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4BC9C855-E936-F764-E922-25C94AC08F9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D33A862-B5F2-2473-90DE-26F8FE40B19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93A86343-AEB6-EBF0-5D1D-5871F134367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3A84AF87-2292-F368-0313-A25AD61AFCA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F42ED43-CC7B-6617-2D83-A3B5876D86E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C2E5B8D7-F033-0BAF-76B8-1679568EF32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6E56BB3-0243-F508-6A73-908A56A5AC13}"/>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507018D-66CE-1CE0-3975-E1AFC20E038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0" name="Freeform 9">
              <a:extLst>
                <a:ext uri="{FF2B5EF4-FFF2-40B4-BE49-F238E27FC236}">
                  <a16:creationId xmlns:a16="http://schemas.microsoft.com/office/drawing/2014/main" id="{F9A663E6-5DD4-5534-FCB2-785E1032357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5488A585-6521-CA0A-27B0-4E936562507C}"/>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58" name="Text Placeholder 61">
            <a:extLst>
              <a:ext uri="{FF2B5EF4-FFF2-40B4-BE49-F238E27FC236}">
                <a16:creationId xmlns:a16="http://schemas.microsoft.com/office/drawing/2014/main" id="{EF54AAE9-FED5-36AA-E8BF-6551C0EF517C}"/>
              </a:ext>
            </a:extLst>
          </p:cNvPr>
          <p:cNvSpPr>
            <a:spLocks noGrp="1"/>
          </p:cNvSpPr>
          <p:nvPr>
            <p:ph type="body" sz="quarter" idx="21" hasCustomPrompt="1"/>
          </p:nvPr>
        </p:nvSpPr>
        <p:spPr>
          <a:xfrm>
            <a:off x="461048" y="432805"/>
            <a:ext cx="4160377" cy="204671"/>
          </a:xfrm>
        </p:spPr>
        <p:txBody>
          <a:bodyPr wrap="square">
            <a:spAutoFit/>
          </a:bodyPr>
          <a:lstStyle>
            <a:lvl1pPr marL="0" indent="0">
              <a:buNone/>
              <a:defRPr lang="en-GB" sz="1400" smtClean="0">
                <a:effectLst/>
                <a:latin typeface="Arial" panose="020B0604020202020204" pitchFamily="34" charset="0"/>
                <a:cs typeface="Arial" panose="020B0604020202020204" pitchFamily="34" charset="0"/>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r>
              <a:rPr lang="en-GB">
                <a:solidFill>
                  <a:srgbClr val="54565B"/>
                </a:solidFill>
                <a:effectLst/>
                <a:latin typeface="Helvetica" pitchFamily="2" charset="0"/>
              </a:rPr>
              <a:t>ESMO 2025 Industry Satellite Symposium</a:t>
            </a:r>
          </a:p>
        </p:txBody>
      </p:sp>
    </p:spTree>
    <p:extLst>
      <p:ext uri="{BB962C8B-B14F-4D97-AF65-F5344CB8AC3E}">
        <p14:creationId xmlns:p14="http://schemas.microsoft.com/office/powerpoint/2010/main" val="2208939346"/>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66E1D-AAAF-A7C8-55D5-FD4E79A1DD8A}"/>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0" name="Text Placeholder 61">
            <a:extLst>
              <a:ext uri="{FF2B5EF4-FFF2-40B4-BE49-F238E27FC236}">
                <a16:creationId xmlns:a16="http://schemas.microsoft.com/office/drawing/2014/main" id="{55DB912F-38D7-2BE4-695C-427028FA3A86}"/>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51" name="Text Placeholder 61">
            <a:extLst>
              <a:ext uri="{FF2B5EF4-FFF2-40B4-BE49-F238E27FC236}">
                <a16:creationId xmlns:a16="http://schemas.microsoft.com/office/drawing/2014/main" id="{0F9CFEF3-EEFA-5491-4BC3-FED3A436E7E1}"/>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7" name="TextBox 46">
            <a:extLst>
              <a:ext uri="{FF2B5EF4-FFF2-40B4-BE49-F238E27FC236}">
                <a16:creationId xmlns:a16="http://schemas.microsoft.com/office/drawing/2014/main" id="{A446761C-603E-705A-69CD-FEB0F420901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109" name="Text Placeholder 61">
            <a:extLst>
              <a:ext uri="{FF2B5EF4-FFF2-40B4-BE49-F238E27FC236}">
                <a16:creationId xmlns:a16="http://schemas.microsoft.com/office/drawing/2014/main" id="{6AF2D33D-7609-5820-3799-8738C8BC8A6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110" name="Graphic 8">
            <a:extLst>
              <a:ext uri="{FF2B5EF4-FFF2-40B4-BE49-F238E27FC236}">
                <a16:creationId xmlns:a16="http://schemas.microsoft.com/office/drawing/2014/main" id="{8394C30A-9CA9-3C2E-8234-AA4B31C0AEBB}"/>
              </a:ext>
            </a:extLst>
          </p:cNvPr>
          <p:cNvGrpSpPr/>
          <p:nvPr userDrawn="1"/>
        </p:nvGrpSpPr>
        <p:grpSpPr>
          <a:xfrm>
            <a:off x="461047" y="6408447"/>
            <a:ext cx="1856491" cy="240876"/>
            <a:chOff x="461047" y="6408447"/>
            <a:chExt cx="1856490" cy="240876"/>
          </a:xfrm>
        </p:grpSpPr>
        <p:grpSp>
          <p:nvGrpSpPr>
            <p:cNvPr id="111" name="Graphic 8">
              <a:extLst>
                <a:ext uri="{FF2B5EF4-FFF2-40B4-BE49-F238E27FC236}">
                  <a16:creationId xmlns:a16="http://schemas.microsoft.com/office/drawing/2014/main" id="{50C56749-4C80-07A6-D7B9-B6A0755E20EF}"/>
                </a:ext>
              </a:extLst>
            </p:cNvPr>
            <p:cNvGrpSpPr/>
            <p:nvPr/>
          </p:nvGrpSpPr>
          <p:grpSpPr>
            <a:xfrm>
              <a:off x="1603313" y="6465255"/>
              <a:ext cx="714224" cy="151045"/>
              <a:chOff x="1603313" y="6465255"/>
              <a:chExt cx="714224" cy="151045"/>
            </a:xfrm>
            <a:solidFill>
              <a:srgbClr val="58595B"/>
            </a:solidFill>
          </p:grpSpPr>
          <p:sp>
            <p:nvSpPr>
              <p:cNvPr id="122" name="Freeform 121">
                <a:extLst>
                  <a:ext uri="{FF2B5EF4-FFF2-40B4-BE49-F238E27FC236}">
                    <a16:creationId xmlns:a16="http://schemas.microsoft.com/office/drawing/2014/main" id="{6177EABD-598B-C2E5-C591-0D3DB9B68752}"/>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23" name="Freeform 122">
                <a:extLst>
                  <a:ext uri="{FF2B5EF4-FFF2-40B4-BE49-F238E27FC236}">
                    <a16:creationId xmlns:a16="http://schemas.microsoft.com/office/drawing/2014/main" id="{93FFFF3D-FE99-3916-A3BD-AF024785BB4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24" name="Freeform 123">
                <a:extLst>
                  <a:ext uri="{FF2B5EF4-FFF2-40B4-BE49-F238E27FC236}">
                    <a16:creationId xmlns:a16="http://schemas.microsoft.com/office/drawing/2014/main" id="{29B2EB81-8313-32E7-BEAC-515A43ADB48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25" name="Freeform 124">
                <a:extLst>
                  <a:ext uri="{FF2B5EF4-FFF2-40B4-BE49-F238E27FC236}">
                    <a16:creationId xmlns:a16="http://schemas.microsoft.com/office/drawing/2014/main" id="{234F82D1-C4D1-8794-3204-5AD62DA68C0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26" name="Freeform 125">
                <a:extLst>
                  <a:ext uri="{FF2B5EF4-FFF2-40B4-BE49-F238E27FC236}">
                    <a16:creationId xmlns:a16="http://schemas.microsoft.com/office/drawing/2014/main" id="{015BF82F-2FAD-DDAA-A1CF-A53F245E3F4A}"/>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27" name="Freeform 126">
                <a:extLst>
                  <a:ext uri="{FF2B5EF4-FFF2-40B4-BE49-F238E27FC236}">
                    <a16:creationId xmlns:a16="http://schemas.microsoft.com/office/drawing/2014/main" id="{478009FC-C88D-ACAC-E578-16E6F75D66E8}"/>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28" name="Freeform 127">
                <a:extLst>
                  <a:ext uri="{FF2B5EF4-FFF2-40B4-BE49-F238E27FC236}">
                    <a16:creationId xmlns:a16="http://schemas.microsoft.com/office/drawing/2014/main" id="{4BD3F0E1-B4E1-4EE9-CB22-1A944D5C9F0C}"/>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29" name="Freeform 128">
                <a:extLst>
                  <a:ext uri="{FF2B5EF4-FFF2-40B4-BE49-F238E27FC236}">
                    <a16:creationId xmlns:a16="http://schemas.microsoft.com/office/drawing/2014/main" id="{CF771BC7-36D6-35AB-3444-1F17D0F7B55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12" name="Graphic 8">
              <a:extLst>
                <a:ext uri="{FF2B5EF4-FFF2-40B4-BE49-F238E27FC236}">
                  <a16:creationId xmlns:a16="http://schemas.microsoft.com/office/drawing/2014/main" id="{06AC581C-2CB1-433F-F092-AEF1F4AF6B42}"/>
                </a:ext>
              </a:extLst>
            </p:cNvPr>
            <p:cNvGrpSpPr/>
            <p:nvPr/>
          </p:nvGrpSpPr>
          <p:grpSpPr>
            <a:xfrm>
              <a:off x="461047" y="6410373"/>
              <a:ext cx="892791" cy="238950"/>
              <a:chOff x="461047" y="6410373"/>
              <a:chExt cx="892791" cy="238950"/>
            </a:xfrm>
          </p:grpSpPr>
          <p:sp>
            <p:nvSpPr>
              <p:cNvPr id="114" name="Freeform 113">
                <a:extLst>
                  <a:ext uri="{FF2B5EF4-FFF2-40B4-BE49-F238E27FC236}">
                    <a16:creationId xmlns:a16="http://schemas.microsoft.com/office/drawing/2014/main" id="{F657EA07-AE48-77CD-F3EA-15E9954C2D35}"/>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115" name="Freeform 114">
                <a:extLst>
                  <a:ext uri="{FF2B5EF4-FFF2-40B4-BE49-F238E27FC236}">
                    <a16:creationId xmlns:a16="http://schemas.microsoft.com/office/drawing/2014/main" id="{B5EEB451-FA12-306C-5E49-768C34458DD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6" name="Freeform 115">
                <a:extLst>
                  <a:ext uri="{FF2B5EF4-FFF2-40B4-BE49-F238E27FC236}">
                    <a16:creationId xmlns:a16="http://schemas.microsoft.com/office/drawing/2014/main" id="{15DE7CBB-A04E-6339-99C6-0C979290D34C}"/>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17" name="Freeform 116">
                <a:extLst>
                  <a:ext uri="{FF2B5EF4-FFF2-40B4-BE49-F238E27FC236}">
                    <a16:creationId xmlns:a16="http://schemas.microsoft.com/office/drawing/2014/main" id="{C3D0316D-FA57-6F1D-96F0-531A93BE731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18" name="Freeform 117">
                <a:extLst>
                  <a:ext uri="{FF2B5EF4-FFF2-40B4-BE49-F238E27FC236}">
                    <a16:creationId xmlns:a16="http://schemas.microsoft.com/office/drawing/2014/main" id="{1D095663-3AC4-88BB-DE90-3A37E463C34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19" name="Freeform 118">
                <a:extLst>
                  <a:ext uri="{FF2B5EF4-FFF2-40B4-BE49-F238E27FC236}">
                    <a16:creationId xmlns:a16="http://schemas.microsoft.com/office/drawing/2014/main" id="{6686188F-5407-6F2E-7C02-11A8289BC42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20" name="Freeform 119">
                <a:extLst>
                  <a:ext uri="{FF2B5EF4-FFF2-40B4-BE49-F238E27FC236}">
                    <a16:creationId xmlns:a16="http://schemas.microsoft.com/office/drawing/2014/main" id="{B8B6C28D-EDCA-E6A0-789A-C892986B457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21" name="Freeform 120">
                <a:extLst>
                  <a:ext uri="{FF2B5EF4-FFF2-40B4-BE49-F238E27FC236}">
                    <a16:creationId xmlns:a16="http://schemas.microsoft.com/office/drawing/2014/main" id="{7774C16B-2CCB-731D-6DB1-1CFF77FAE9C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13" name="Freeform 112">
              <a:extLst>
                <a:ext uri="{FF2B5EF4-FFF2-40B4-BE49-F238E27FC236}">
                  <a16:creationId xmlns:a16="http://schemas.microsoft.com/office/drawing/2014/main" id="{70BAD114-D873-FC2E-F30A-E17471F5F3D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131" name="Picture 130">
            <a:extLst>
              <a:ext uri="{FF2B5EF4-FFF2-40B4-BE49-F238E27FC236}">
                <a16:creationId xmlns:a16="http://schemas.microsoft.com/office/drawing/2014/main" id="{693D294C-6B14-DEA9-505B-1B8380548D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3075773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344976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t="-5496"/>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1165160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6" name="Picture 5">
            <a:extLst>
              <a:ext uri="{FF2B5EF4-FFF2-40B4-BE49-F238E27FC236}">
                <a16:creationId xmlns:a16="http://schemas.microsoft.com/office/drawing/2014/main" id="{413F8E02-AD77-5DB6-B539-283444CFBC47}"/>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Tree>
    <p:extLst>
      <p:ext uri="{BB962C8B-B14F-4D97-AF65-F5344CB8AC3E}">
        <p14:creationId xmlns:p14="http://schemas.microsoft.com/office/powerpoint/2010/main" val="38615948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EF672-1DF4-6881-0166-B01403A22CC4}"/>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6C7FBC53-3BB1-ACB2-EBC8-3BB8D42D550E}"/>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54106EF4-23F3-F1CF-0708-5873BD07B34E}"/>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5345660C-68C0-7E26-5099-6C9DF2472DA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DA5AEC5A-507A-8151-BB7F-275398556BE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2484DFB9-9E78-4CA7-99DD-21C832ACA142}"/>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410CBA04-87CB-9C82-B206-26180AB84924}"/>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F253C877-4B1B-BA70-589F-85E6B73EB4E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493BB3DD-C298-107C-028B-13291A24784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C47004A0-0A4F-6AE1-90A3-83DEA3D3C50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763242BC-6EB4-C60F-B098-02F6FD2F476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B83CD477-B4FB-B3DA-D168-D6D43559420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B2133DD0-25BB-F6B6-6668-7DB019E4861B}"/>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858E2FD8-4D08-5C28-B9BE-C052B21AD32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BECDB003-D393-C9D9-89E7-33D5068A2AA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6648E9F2-10CF-8958-6DEF-F8710147B78B}"/>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6BAF0C3A-E3DE-9371-8E3A-E040DC9E3DA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2AA2A463-5FB4-495F-2F19-83E9C7D96C1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62CE9CD-BA6A-BCAE-15F3-93F6A5B51413}"/>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FABE79D-39B3-950A-B1B4-D1F8A1172D9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B00389A8-143C-689E-346D-0BB032A655C4}"/>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AC4D1F9E-33AE-C5CA-6D4F-966EA4F699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0B3EC6F-D7B4-DC34-D2C0-101FF9E89BD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21B26706-F359-D633-10E4-E500C40CE3B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27F6684F-C862-2A81-B648-EF0ADD08CE3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EE51CC53-2904-0A49-C1F6-1BD6B0DC63B5}"/>
              </a:ext>
            </a:extLst>
          </p:cNvPr>
          <p:cNvPicPr>
            <a:picLocks noChangeAspect="1"/>
          </p:cNvPicPr>
          <p:nvPr userDrawn="1"/>
        </p:nvPicPr>
        <p:blipFill>
          <a:blip r:embed="rId3" cstate="print">
            <a:extLst>
              <a:ext uri="{28A0092B-C50C-407E-A947-70E740481C1C}">
                <a14:useLocalDpi xmlns:a14="http://schemas.microsoft.com/office/drawing/2010/main"/>
              </a:ext>
            </a:extLst>
          </a:blip>
          <a:srcRect r="-14714"/>
          <a:stretch>
            <a:fillRect/>
          </a:stretch>
        </p:blipFill>
        <p:spPr>
          <a:xfrm flipH="1">
            <a:off x="3170561" y="0"/>
            <a:ext cx="9012469" cy="6858000"/>
          </a:xfrm>
          <a:prstGeom prst="rect">
            <a:avLst/>
          </a:prstGeom>
        </p:spPr>
      </p:pic>
    </p:spTree>
    <p:extLst>
      <p:ext uri="{BB962C8B-B14F-4D97-AF65-F5344CB8AC3E}">
        <p14:creationId xmlns:p14="http://schemas.microsoft.com/office/powerpoint/2010/main" val="257684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3">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5250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3942858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6582E-012D-2A90-9E84-92C63CFE63C6}"/>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4" name="Text Placeholder 61">
            <a:extLst>
              <a:ext uri="{FF2B5EF4-FFF2-40B4-BE49-F238E27FC236}">
                <a16:creationId xmlns:a16="http://schemas.microsoft.com/office/drawing/2014/main" id="{F8390858-A717-FAEB-CC1B-7D6ED58F565A}"/>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24" name="Text Placeholder 61">
            <a:extLst>
              <a:ext uri="{FF2B5EF4-FFF2-40B4-BE49-F238E27FC236}">
                <a16:creationId xmlns:a16="http://schemas.microsoft.com/office/drawing/2014/main" id="{7718A580-5CEC-968E-0156-039F6933A915}"/>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E9FBAB79-6ED5-576E-6B7B-E8CEF5018783}"/>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2C138FD6-5E12-305C-3831-C43C1223CB46}"/>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9E06B661-E0AE-10C7-4585-56A9BB63EBA3}"/>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05291248-270D-447B-6D93-6C59BCC93D53}"/>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3AF979AC-1FD4-C096-B5CB-C0BAD97D2DD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3A91AE07-BA39-0FF5-0E50-D3EE90464D3C}"/>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05E04137-9CFC-DF53-C6BB-4DE7A5916B46}"/>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F695F96E-8BEF-53B7-2680-5EAFFB825996}"/>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023506AF-4687-1C66-529C-2B7B3481492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13457DC5-90F0-33E2-85E3-83E5510A1F9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2DF20F38-05DE-ACC2-8550-08470D81F985}"/>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0E51B588-D44F-FA44-5C86-4A0E42546CF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A4AE763C-D03D-74FD-D45F-9DB71AF09AA1}"/>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AE337DF0-EA6C-92F3-ECE6-C2F6F553864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5C44E78-B8C0-A5DD-6535-68B4CBFEECF2}"/>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918F5F41-75BC-2763-1CC1-7CCC57DF8434}"/>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5C7C0E3F-16B6-6BCD-CB38-9032A6EC01D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756151-8F7A-8A32-160F-FD77F6B21B8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F2AE463-5795-4031-A818-E093BB88CE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74DA60A-24DD-98C4-1776-CB6BB8A2138A}"/>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A5C67945-12DA-B393-DCAB-F2BC4849EAA1}"/>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1B370FCA-BA0B-558F-AFDB-4FCBB392534E}"/>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4" name="Picture 73">
            <a:extLst>
              <a:ext uri="{FF2B5EF4-FFF2-40B4-BE49-F238E27FC236}">
                <a16:creationId xmlns:a16="http://schemas.microsoft.com/office/drawing/2014/main" id="{3628408A-4CC2-1DEE-FEC6-29302FC0023B}"/>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3788256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and subtitle</a:t>
            </a:r>
            <a:endParaRPr lang="en-GB"/>
          </a:p>
        </p:txBody>
      </p:sp>
      <p:sp>
        <p:nvSpPr>
          <p:cNvPr id="7" name="Text Placeholder 5">
            <a:extLst>
              <a:ext uri="{FF2B5EF4-FFF2-40B4-BE49-F238E27FC236}">
                <a16:creationId xmlns:a16="http://schemas.microsoft.com/office/drawing/2014/main" id="{0DDDDFB4-8A53-3C51-FC38-BF55ED3D1669}"/>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29" name="Graphic 8">
            <a:extLst>
              <a:ext uri="{FF2B5EF4-FFF2-40B4-BE49-F238E27FC236}">
                <a16:creationId xmlns:a16="http://schemas.microsoft.com/office/drawing/2014/main" id="{3C473DF8-C498-E353-76FC-E1283D0CBBD5}"/>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85C469AF-C6D7-2587-5762-88B41BDD3E32}"/>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72974DEE-A1D9-780F-8E5F-B12ECBEEE4F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01B18977-74C8-7005-FAA1-0967EE0956C1}"/>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B8036110-B8D5-8AF8-ABE6-07321F14156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C53AAFC8-D398-2CD4-9A0D-56225336BCC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97542AF5-B271-AFC8-5293-52394FEC8A9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BD3972B7-C698-4B86-E565-3FC63013BA5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8755CBFE-F14A-ACF1-F434-9CC757AD3F9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9F952A5-3452-8910-F868-326D1CEAA1D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F197125B-1040-C432-2704-E613A0C03200}"/>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211A8C65-22E5-F2E5-3951-C072BA8D114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646DECF-372A-13B3-834C-4636F62EE56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C7F89FC-E2DA-1EA2-66B7-C52ACBD486F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B6FEF546-B13A-392B-36A8-C4159168A48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AC65F3C-6CB6-9FB5-D4A7-CEFC8475D61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A2B562C-1F70-231D-1B54-ACF8443F1A6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1D6E91E9-EAA3-3C01-9675-EB0F0DDA089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D9D71847-C2EA-4622-FCCE-0996F5BDF00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43DD2A08-BBA3-C6C4-2FF3-B4E74697097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3" name="Text Placeholder 10">
            <a:extLst>
              <a:ext uri="{FF2B5EF4-FFF2-40B4-BE49-F238E27FC236}">
                <a16:creationId xmlns:a16="http://schemas.microsoft.com/office/drawing/2014/main" id="{F2805D85-D80A-3246-7303-8A9F1A4A4F3A}"/>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69D54592-676D-DB0B-85B7-0E4BB5CCBBE9}"/>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151861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1129868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30" name="Graphic 8">
            <a:extLst>
              <a:ext uri="{FF2B5EF4-FFF2-40B4-BE49-F238E27FC236}">
                <a16:creationId xmlns:a16="http://schemas.microsoft.com/office/drawing/2014/main" id="{3DE8D838-A0C0-B08D-54FC-9071546F2C0B}"/>
              </a:ext>
            </a:extLst>
          </p:cNvPr>
          <p:cNvGrpSpPr/>
          <p:nvPr userDrawn="1"/>
        </p:nvGrpSpPr>
        <p:grpSpPr>
          <a:xfrm>
            <a:off x="461047" y="6408447"/>
            <a:ext cx="1856491" cy="240876"/>
            <a:chOff x="461047" y="6408447"/>
            <a:chExt cx="1856490" cy="240876"/>
          </a:xfrm>
        </p:grpSpPr>
        <p:grpSp>
          <p:nvGrpSpPr>
            <p:cNvPr id="31" name="Graphic 8">
              <a:extLst>
                <a:ext uri="{FF2B5EF4-FFF2-40B4-BE49-F238E27FC236}">
                  <a16:creationId xmlns:a16="http://schemas.microsoft.com/office/drawing/2014/main" id="{A2E859C9-5A41-4E2D-73E7-7565BAC21BD4}"/>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E176E530-6532-8448-BB4C-C60CF9C247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2DCCEA05-A0B7-155A-C9C8-8710B2C81B8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89436B-54B8-F5E9-5490-409FA00A25B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7EDF32E-062E-0368-F6C7-632A0126997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929E2D0-709C-548A-CA3D-F61087DFCD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03AA00E-BAA5-1870-3FB3-798DA367B8A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158DBDAD-D275-0AEB-C23C-F0511DC0C90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0DCD42A2-A918-9BA6-CC44-8F78BAD6DF4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2" name="Graphic 8">
              <a:extLst>
                <a:ext uri="{FF2B5EF4-FFF2-40B4-BE49-F238E27FC236}">
                  <a16:creationId xmlns:a16="http://schemas.microsoft.com/office/drawing/2014/main" id="{398E3F3A-8549-3C82-D5B8-AC0BD9759310}"/>
                </a:ext>
              </a:extLst>
            </p:cNvPr>
            <p:cNvGrpSpPr/>
            <p:nvPr/>
          </p:nvGrpSpPr>
          <p:grpSpPr>
            <a:xfrm>
              <a:off x="461047" y="6410373"/>
              <a:ext cx="892791" cy="238950"/>
              <a:chOff x="461047" y="6410373"/>
              <a:chExt cx="892791" cy="238950"/>
            </a:xfrm>
          </p:grpSpPr>
          <p:sp>
            <p:nvSpPr>
              <p:cNvPr id="34" name="Freeform 33">
                <a:extLst>
                  <a:ext uri="{FF2B5EF4-FFF2-40B4-BE49-F238E27FC236}">
                    <a16:creationId xmlns:a16="http://schemas.microsoft.com/office/drawing/2014/main" id="{C1CE0843-E375-6C7A-9E2C-2BD81AF15DA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53ACC7D6-D812-E886-A05A-94C2D64EC3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CCB0A65-159E-0BBE-5581-AA6B6B332F3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F0F54BC0-7238-8032-BD66-3FBC54F931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23839FA-E911-8545-505B-D16351D146D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A8B74485-174A-9391-0865-9E87FDE70BDA}"/>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C2C82D-D539-B7A5-A81E-312953E0BE66}"/>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E5A1A93-A76B-5946-D81F-2D69B71E81F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3" name="Freeform 32">
              <a:extLst>
                <a:ext uri="{FF2B5EF4-FFF2-40B4-BE49-F238E27FC236}">
                  <a16:creationId xmlns:a16="http://schemas.microsoft.com/office/drawing/2014/main" id="{460FDF4A-1F4A-D78C-246D-CC931734E68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4" name="Text Placeholder 10">
            <a:extLst>
              <a:ext uri="{FF2B5EF4-FFF2-40B4-BE49-F238E27FC236}">
                <a16:creationId xmlns:a16="http://schemas.microsoft.com/office/drawing/2014/main" id="{0EAB56A5-67B7-EBE5-DA66-11B3C1E9FBBC}"/>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C7B8A380-95BE-94BE-66CD-0F3E29FA2960}"/>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135131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11298680" cy="233911"/>
          </a:xfrm>
          <a:prstGeom prst="rect">
            <a:avLst/>
          </a:prstGeom>
        </p:spPr>
        <p:txBody>
          <a:bodyPr>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CB062880-26E3-4B1A-94E2-550A129890B8}"/>
              </a:ext>
            </a:extLst>
          </p:cNvPr>
          <p:cNvSpPr>
            <a:spLocks noGrp="1"/>
          </p:cNvSpPr>
          <p:nvPr>
            <p:ph idx="15"/>
          </p:nvPr>
        </p:nvSpPr>
        <p:spPr>
          <a:xfrm>
            <a:off x="450408" y="2392097"/>
            <a:ext cx="112986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B3753023-95D7-BBA1-E215-0890139BBC2F}"/>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9D0A6E2B-0B07-15CF-FC6D-CD82DF894661}"/>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C98F3A09-4DE3-EF05-F751-1F7DBDB24268}"/>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491205F-2F0F-E455-8F8C-5BAD5C38AC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8BD4524-7C10-51ED-C0ED-82A978E61F22}"/>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8294B50-474F-71A5-6122-F795B9AE79B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7869E21C-52BB-B110-E7F6-BA4F09B2538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B2F22C1-6F20-D7AE-1C6C-BC5C248EC911}"/>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1B1C300-CF98-2BD5-92CA-EE6B1B8FAF8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20FB9263-0D9A-9312-3E7B-B3B8398E056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593FC8C1-2FF3-3E14-1EA1-A66BFADCFCE8}"/>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606F1243-6E94-1B5E-7B11-6C8D0A9AB54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D9B7953F-A822-BA1B-F3DF-A31AFB69F37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57A73332-443A-1E5D-7B44-22A9A81EC0B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B91AF5C5-6683-7041-1DF6-266813CAB216}"/>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833F5B25-1B3C-D907-D3BD-E97E4850084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13E058F-97A2-0049-D532-A77A926594F0}"/>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7B0FAFF1-CA04-4368-5FF9-69FDDDD9C4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725EA35-5A2A-861E-7157-2E1010053255}"/>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A88B3C13-4FE4-683B-FC99-840549F67FE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F118AB6D-F8CF-8DAA-BA36-89D725254E36}"/>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2A69412-0873-C6EA-9C7C-84E9CEC95DBD}"/>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622838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2" name="Content Placeholder 2">
            <a:extLst>
              <a:ext uri="{FF2B5EF4-FFF2-40B4-BE49-F238E27FC236}">
                <a16:creationId xmlns:a16="http://schemas.microsoft.com/office/drawing/2014/main" id="{D7FBB15D-5786-DE3F-22EC-6A112A592E91}"/>
              </a:ext>
            </a:extLst>
          </p:cNvPr>
          <p:cNvSpPr>
            <a:spLocks noGrp="1"/>
          </p:cNvSpPr>
          <p:nvPr>
            <p:ph idx="15"/>
          </p:nvPr>
        </p:nvSpPr>
        <p:spPr>
          <a:xfrm>
            <a:off x="4504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29B9FCB3-1F39-B3EF-287E-0605AC84A16F}"/>
              </a:ext>
            </a:extLst>
          </p:cNvPr>
          <p:cNvSpPr>
            <a:spLocks noGrp="1"/>
          </p:cNvSpPr>
          <p:nvPr>
            <p:ph idx="17"/>
          </p:nvPr>
        </p:nvSpPr>
        <p:spPr>
          <a:xfrm>
            <a:off x="62870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573ADED4-C706-0EEB-A44A-EBC176419F11}"/>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77063207-BEDA-FE5B-C4A0-AEBF4FB284FE}"/>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63FA8621-4CAA-87DC-865C-47DC8E74DC0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56EB3BCD-9C19-42FC-D48B-65481F4C0E7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0664E83-33C6-9707-1915-567906E11D9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D8DA990-5D91-C371-E6A8-94E9EEA3413A}"/>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D59154E4-1FC1-F7C4-7B64-4C5BFB3CEF0D}"/>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2407359B-4E78-9F1C-A815-D6754165B14F}"/>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1526FF6F-B4A3-6188-DACE-D0AD31C37CB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5DD5BE6D-3D4D-382A-457B-5E9CBB91EBC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6F258F18-BC1F-AEE4-3E60-990EF96B6C25}"/>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C263E464-586F-A18D-7C16-7CB7AE068FA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2F9555D6-313F-C11A-6B4C-FB5FBB7F485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F6733D6-5367-C78D-0977-D45CF6A3733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A849BDC8-D979-A509-BA20-159EDAC51AD2}"/>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6BF78B5A-0E1C-CD8D-E5E1-56BB5CCC355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5ED3022-AAA7-5B13-B5B7-667AE874316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6BE050DF-8166-E56A-6515-82BE350347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746C8AB-C92E-9484-629A-880677312A6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935E81BB-D55F-4CA4-22CC-4248D2F64DF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6E3BE268-E2E9-A83C-4A23-798786BFE1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0538ED48-EFEB-048A-B077-C65C1EFEB604}"/>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968156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_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629148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22" name="Content Placeholder 2">
            <a:extLst>
              <a:ext uri="{FF2B5EF4-FFF2-40B4-BE49-F238E27FC236}">
                <a16:creationId xmlns:a16="http://schemas.microsoft.com/office/drawing/2014/main" id="{E82C9280-47D4-0D30-F65C-55D78808280B}"/>
              </a:ext>
            </a:extLst>
          </p:cNvPr>
          <p:cNvSpPr>
            <a:spLocks noGrp="1"/>
          </p:cNvSpPr>
          <p:nvPr>
            <p:ph idx="15"/>
          </p:nvPr>
        </p:nvSpPr>
        <p:spPr>
          <a:xfrm>
            <a:off x="4504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
            <a:extLst>
              <a:ext uri="{FF2B5EF4-FFF2-40B4-BE49-F238E27FC236}">
                <a16:creationId xmlns:a16="http://schemas.microsoft.com/office/drawing/2014/main" id="{F746E848-A61A-C4A3-265D-AFBBB564D9A8}"/>
              </a:ext>
            </a:extLst>
          </p:cNvPr>
          <p:cNvSpPr>
            <a:spLocks noGrp="1"/>
          </p:cNvSpPr>
          <p:nvPr>
            <p:ph idx="17"/>
          </p:nvPr>
        </p:nvSpPr>
        <p:spPr>
          <a:xfrm>
            <a:off x="62870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aphic 8">
            <a:extLst>
              <a:ext uri="{FF2B5EF4-FFF2-40B4-BE49-F238E27FC236}">
                <a16:creationId xmlns:a16="http://schemas.microsoft.com/office/drawing/2014/main" id="{AC29AA94-0299-689A-2504-6EE63018EA7D}"/>
              </a:ext>
            </a:extLst>
          </p:cNvPr>
          <p:cNvGrpSpPr/>
          <p:nvPr userDrawn="1"/>
        </p:nvGrpSpPr>
        <p:grpSpPr>
          <a:xfrm>
            <a:off x="461047" y="6408447"/>
            <a:ext cx="1856491" cy="240876"/>
            <a:chOff x="461047" y="6408447"/>
            <a:chExt cx="1856490" cy="240876"/>
          </a:xfrm>
        </p:grpSpPr>
        <p:grpSp>
          <p:nvGrpSpPr>
            <p:cNvPr id="34" name="Graphic 8">
              <a:extLst>
                <a:ext uri="{FF2B5EF4-FFF2-40B4-BE49-F238E27FC236}">
                  <a16:creationId xmlns:a16="http://schemas.microsoft.com/office/drawing/2014/main" id="{D0B5DDB7-4F0B-C907-BD6B-9955D61C6FEE}"/>
                </a:ext>
              </a:extLst>
            </p:cNvPr>
            <p:cNvGrpSpPr/>
            <p:nvPr/>
          </p:nvGrpSpPr>
          <p:grpSpPr>
            <a:xfrm>
              <a:off x="1603313" y="6465255"/>
              <a:ext cx="714224" cy="151045"/>
              <a:chOff x="1603313" y="6465255"/>
              <a:chExt cx="714224" cy="151045"/>
            </a:xfrm>
            <a:solidFill>
              <a:srgbClr val="58595B"/>
            </a:solidFill>
          </p:grpSpPr>
          <p:sp>
            <p:nvSpPr>
              <p:cNvPr id="45" name="Freeform 44">
                <a:extLst>
                  <a:ext uri="{FF2B5EF4-FFF2-40B4-BE49-F238E27FC236}">
                    <a16:creationId xmlns:a16="http://schemas.microsoft.com/office/drawing/2014/main" id="{7E3D32B7-E9E9-8F55-4B7F-04163DD4CAE5}"/>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E7E0693-2AAD-89BA-5895-9E413B26E19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C6DFE68D-E394-DBAC-FBEC-0BEF03ED45B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92E2D082-A7C9-955D-BA64-0DE0429A008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52AECAD4-2EC0-C60D-0A85-1693B874518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B1ECE8B0-BDEE-9387-5475-9F61802E5C5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B07F7DDC-FBAD-72A3-6D2D-D19DC9720C4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A01A5C0A-98C7-6B91-4FA2-C76C25A5FE8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5" name="Graphic 8">
              <a:extLst>
                <a:ext uri="{FF2B5EF4-FFF2-40B4-BE49-F238E27FC236}">
                  <a16:creationId xmlns:a16="http://schemas.microsoft.com/office/drawing/2014/main" id="{226847FB-1C93-F5CC-8247-B25285B02ACC}"/>
                </a:ext>
              </a:extLst>
            </p:cNvPr>
            <p:cNvGrpSpPr/>
            <p:nvPr/>
          </p:nvGrpSpPr>
          <p:grpSpPr>
            <a:xfrm>
              <a:off x="461047" y="6410373"/>
              <a:ext cx="892791" cy="238950"/>
              <a:chOff x="461047" y="6410373"/>
              <a:chExt cx="892791" cy="238950"/>
            </a:xfrm>
          </p:grpSpPr>
          <p:sp>
            <p:nvSpPr>
              <p:cNvPr id="37" name="Freeform 36">
                <a:extLst>
                  <a:ext uri="{FF2B5EF4-FFF2-40B4-BE49-F238E27FC236}">
                    <a16:creationId xmlns:a16="http://schemas.microsoft.com/office/drawing/2014/main" id="{D14E8F4D-8527-1301-76AB-44B26211C6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2EEEEDA-C785-CBC8-699A-48193262EC6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96DF2D4-2A35-EE78-0F9E-2A17B81EDEC5}"/>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0CD376CF-242B-99FE-95E5-7055C4DEB3C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9192295F-4D09-0ED4-E2C3-7C124BAA0CE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F3EAE7B9-44E2-2BF1-CEBA-5A1C9C25B99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23ECAC8-8B3F-9F74-3867-9D0B64CF8DF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F477422F-4C51-AECE-0C42-E40D0E3C9ABA}"/>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6" name="Freeform 35">
              <a:extLst>
                <a:ext uri="{FF2B5EF4-FFF2-40B4-BE49-F238E27FC236}">
                  <a16:creationId xmlns:a16="http://schemas.microsoft.com/office/drawing/2014/main" id="{C51A745E-888C-EEE2-C916-FDF738F7699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7" name="Text Placeholder 10">
            <a:extLst>
              <a:ext uri="{FF2B5EF4-FFF2-40B4-BE49-F238E27FC236}">
                <a16:creationId xmlns:a16="http://schemas.microsoft.com/office/drawing/2014/main" id="{ECD1CE4D-6C86-E768-B755-7818D8201473}"/>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88250AC4-F35D-A403-7D7B-B93844B3313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292500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FCDD7D99-9593-3964-DC76-299EC215C92A}"/>
              </a:ext>
            </a:extLst>
          </p:cNvPr>
          <p:cNvSpPr>
            <a:spLocks noGrp="1"/>
          </p:cNvSpPr>
          <p:nvPr>
            <p:ph idx="15"/>
          </p:nvPr>
        </p:nvSpPr>
        <p:spPr>
          <a:xfrm>
            <a:off x="429974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908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2" name="Graphic 8">
            <a:extLst>
              <a:ext uri="{FF2B5EF4-FFF2-40B4-BE49-F238E27FC236}">
                <a16:creationId xmlns:a16="http://schemas.microsoft.com/office/drawing/2014/main" id="{8EDDCA27-BF6E-BEBD-7AAE-036BBA17E503}"/>
              </a:ext>
            </a:extLst>
          </p:cNvPr>
          <p:cNvGrpSpPr/>
          <p:nvPr userDrawn="1"/>
        </p:nvGrpSpPr>
        <p:grpSpPr>
          <a:xfrm>
            <a:off x="461047" y="6408447"/>
            <a:ext cx="1856491" cy="240876"/>
            <a:chOff x="461047" y="6408447"/>
            <a:chExt cx="1856490" cy="240876"/>
          </a:xfrm>
        </p:grpSpPr>
        <p:grpSp>
          <p:nvGrpSpPr>
            <p:cNvPr id="33" name="Graphic 8">
              <a:extLst>
                <a:ext uri="{FF2B5EF4-FFF2-40B4-BE49-F238E27FC236}">
                  <a16:creationId xmlns:a16="http://schemas.microsoft.com/office/drawing/2014/main" id="{64563633-CDF9-F69E-74BD-8AD1533F38F4}"/>
                </a:ext>
              </a:extLst>
            </p:cNvPr>
            <p:cNvGrpSpPr/>
            <p:nvPr/>
          </p:nvGrpSpPr>
          <p:grpSpPr>
            <a:xfrm>
              <a:off x="1603313" y="6465255"/>
              <a:ext cx="714224" cy="151045"/>
              <a:chOff x="1603313" y="6465255"/>
              <a:chExt cx="714224" cy="151045"/>
            </a:xfrm>
            <a:solidFill>
              <a:srgbClr val="58595B"/>
            </a:solidFill>
          </p:grpSpPr>
          <p:sp>
            <p:nvSpPr>
              <p:cNvPr id="44" name="Freeform 43">
                <a:extLst>
                  <a:ext uri="{FF2B5EF4-FFF2-40B4-BE49-F238E27FC236}">
                    <a16:creationId xmlns:a16="http://schemas.microsoft.com/office/drawing/2014/main" id="{A009A51C-E8B8-6646-6E70-3A96EAFE5F9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2A57002-92F4-434A-7802-FDC6ADAC282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C2365FA9-4A85-8680-02B5-1006225DA88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DDC805-BD45-351E-7889-30653611C16C}"/>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EF440CEB-250D-54C3-11A3-77C34C26AE7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3E0E4537-EF2C-97DA-E5BA-726D15CE02B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3D4300F7-6205-66C4-D0AE-0C12D13769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E7504D54-9572-C1F2-32D0-061544D3E2E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4" name="Graphic 8">
              <a:extLst>
                <a:ext uri="{FF2B5EF4-FFF2-40B4-BE49-F238E27FC236}">
                  <a16:creationId xmlns:a16="http://schemas.microsoft.com/office/drawing/2014/main" id="{84E7358B-E4A1-82AC-0D96-CA22C80EFCEB}"/>
                </a:ext>
              </a:extLst>
            </p:cNvPr>
            <p:cNvGrpSpPr/>
            <p:nvPr/>
          </p:nvGrpSpPr>
          <p:grpSpPr>
            <a:xfrm>
              <a:off x="461047" y="6410373"/>
              <a:ext cx="892791" cy="238950"/>
              <a:chOff x="461047" y="6410373"/>
              <a:chExt cx="892791" cy="238950"/>
            </a:xfrm>
          </p:grpSpPr>
          <p:sp>
            <p:nvSpPr>
              <p:cNvPr id="36" name="Freeform 35">
                <a:extLst>
                  <a:ext uri="{FF2B5EF4-FFF2-40B4-BE49-F238E27FC236}">
                    <a16:creationId xmlns:a16="http://schemas.microsoft.com/office/drawing/2014/main" id="{537B8436-36C0-453D-7595-DFD4CCD177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885A06EC-0E9F-E456-7825-F5634AFC6AD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0B750D3C-0437-0DC5-8739-5DCB7A71A61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3206455-2B85-067E-AF46-80C33117B778}"/>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AE336F46-0784-722C-24CD-ABF90B0D607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6EBAA15-9F06-CCE0-C7D9-A0BB21E9888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0026CAF-7D46-C18C-89AE-9E5C3710B9B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1ED97EB-C907-7249-D508-4B312F8DC23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5" name="Freeform 34">
              <a:extLst>
                <a:ext uri="{FF2B5EF4-FFF2-40B4-BE49-F238E27FC236}">
                  <a16:creationId xmlns:a16="http://schemas.microsoft.com/office/drawing/2014/main" id="{1808F1E1-86E8-85CF-4DC8-63D592A20DB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6" name="Text Placeholder 10">
            <a:extLst>
              <a:ext uri="{FF2B5EF4-FFF2-40B4-BE49-F238E27FC236}">
                <a16:creationId xmlns:a16="http://schemas.microsoft.com/office/drawing/2014/main" id="{9FDF3AD6-AF4A-B553-06CA-E7B597CF809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F8EBE0CB-ADE9-8952-E7EE-23999513BDA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595908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4292735"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19" name="Content Placeholder 2">
            <a:extLst>
              <a:ext uri="{FF2B5EF4-FFF2-40B4-BE49-F238E27FC236}">
                <a16:creationId xmlns:a16="http://schemas.microsoft.com/office/drawing/2014/main" id="{72DBB33F-391D-DFAF-753E-0AB6A98D7E18}"/>
              </a:ext>
            </a:extLst>
          </p:cNvPr>
          <p:cNvSpPr>
            <a:spLocks noGrp="1"/>
          </p:cNvSpPr>
          <p:nvPr>
            <p:ph idx="18"/>
          </p:nvPr>
        </p:nvSpPr>
        <p:spPr>
          <a:xfrm>
            <a:off x="450408"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2">
            <a:extLst>
              <a:ext uri="{FF2B5EF4-FFF2-40B4-BE49-F238E27FC236}">
                <a16:creationId xmlns:a16="http://schemas.microsoft.com/office/drawing/2014/main" id="{5CF8C341-6D3D-F09B-58B7-E82657C308C8}"/>
              </a:ext>
            </a:extLst>
          </p:cNvPr>
          <p:cNvSpPr>
            <a:spLocks noGrp="1"/>
          </p:cNvSpPr>
          <p:nvPr>
            <p:ph idx="19"/>
          </p:nvPr>
        </p:nvSpPr>
        <p:spPr>
          <a:xfrm>
            <a:off x="4292735"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
            <a:extLst>
              <a:ext uri="{FF2B5EF4-FFF2-40B4-BE49-F238E27FC236}">
                <a16:creationId xmlns:a16="http://schemas.microsoft.com/office/drawing/2014/main" id="{EE4AAB6E-5A54-F523-85D7-BC379CBB658C}"/>
              </a:ext>
            </a:extLst>
          </p:cNvPr>
          <p:cNvSpPr>
            <a:spLocks noGrp="1"/>
          </p:cNvSpPr>
          <p:nvPr>
            <p:ph idx="20"/>
          </p:nvPr>
        </p:nvSpPr>
        <p:spPr>
          <a:xfrm>
            <a:off x="8141592"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
            <a:extLst>
              <a:ext uri="{FF2B5EF4-FFF2-40B4-BE49-F238E27FC236}">
                <a16:creationId xmlns:a16="http://schemas.microsoft.com/office/drawing/2014/main" id="{B2618350-ECD5-772B-1D22-747B2A68CC0E}"/>
              </a:ext>
            </a:extLst>
          </p:cNvPr>
          <p:cNvSpPr>
            <a:spLocks noGrp="1"/>
          </p:cNvSpPr>
          <p:nvPr>
            <p:ph idx="21" hasCustomPrompt="1"/>
          </p:nvPr>
        </p:nvSpPr>
        <p:spPr>
          <a:xfrm>
            <a:off x="8135061"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grpSp>
        <p:nvGrpSpPr>
          <p:cNvPr id="35" name="Graphic 8">
            <a:extLst>
              <a:ext uri="{FF2B5EF4-FFF2-40B4-BE49-F238E27FC236}">
                <a16:creationId xmlns:a16="http://schemas.microsoft.com/office/drawing/2014/main" id="{E78B8DE4-3536-60B8-71AD-5C487FA66607}"/>
              </a:ext>
            </a:extLst>
          </p:cNvPr>
          <p:cNvGrpSpPr/>
          <p:nvPr userDrawn="1"/>
        </p:nvGrpSpPr>
        <p:grpSpPr>
          <a:xfrm>
            <a:off x="461047" y="6408447"/>
            <a:ext cx="1856491" cy="240876"/>
            <a:chOff x="461047" y="6408447"/>
            <a:chExt cx="1856490" cy="240876"/>
          </a:xfrm>
        </p:grpSpPr>
        <p:grpSp>
          <p:nvGrpSpPr>
            <p:cNvPr id="36" name="Graphic 8">
              <a:extLst>
                <a:ext uri="{FF2B5EF4-FFF2-40B4-BE49-F238E27FC236}">
                  <a16:creationId xmlns:a16="http://schemas.microsoft.com/office/drawing/2014/main" id="{F35E1E33-CB47-DE24-5EBD-AAA320FB0C53}"/>
                </a:ext>
              </a:extLst>
            </p:cNvPr>
            <p:cNvGrpSpPr/>
            <p:nvPr/>
          </p:nvGrpSpPr>
          <p:grpSpPr>
            <a:xfrm>
              <a:off x="1603313" y="6465255"/>
              <a:ext cx="714224" cy="151045"/>
              <a:chOff x="1603313" y="6465255"/>
              <a:chExt cx="714224" cy="151045"/>
            </a:xfrm>
            <a:solidFill>
              <a:srgbClr val="58595B"/>
            </a:solidFill>
          </p:grpSpPr>
          <p:sp>
            <p:nvSpPr>
              <p:cNvPr id="47" name="Freeform 46">
                <a:extLst>
                  <a:ext uri="{FF2B5EF4-FFF2-40B4-BE49-F238E27FC236}">
                    <a16:creationId xmlns:a16="http://schemas.microsoft.com/office/drawing/2014/main" id="{E8694DAA-75A8-9A77-E368-E5E6F124BA4A}"/>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58A7D5E8-1532-5836-EB6C-E1C4A4E855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9A0BD01-1DCB-3041-99F7-AE08A61DC420}"/>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87E106F7-E7E0-5DED-7B78-20C580A79E4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D31FB2FC-A017-EAC4-FEFD-9F2E4FFA5A28}"/>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DA23BA93-4B05-3113-4B20-5CC2A46F660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0620D732-61B1-4DA9-B9D2-D03FAB6161A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5E3809FE-6B6C-9B18-E661-DEEE02BDE8E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7" name="Graphic 8">
              <a:extLst>
                <a:ext uri="{FF2B5EF4-FFF2-40B4-BE49-F238E27FC236}">
                  <a16:creationId xmlns:a16="http://schemas.microsoft.com/office/drawing/2014/main" id="{5CF0D449-4F17-5A64-8DE4-FA24F5C37929}"/>
                </a:ext>
              </a:extLst>
            </p:cNvPr>
            <p:cNvGrpSpPr/>
            <p:nvPr/>
          </p:nvGrpSpPr>
          <p:grpSpPr>
            <a:xfrm>
              <a:off x="461047" y="6410373"/>
              <a:ext cx="892791" cy="238950"/>
              <a:chOff x="461047" y="6410373"/>
              <a:chExt cx="892791" cy="238950"/>
            </a:xfrm>
          </p:grpSpPr>
          <p:sp>
            <p:nvSpPr>
              <p:cNvPr id="39" name="Freeform 38">
                <a:extLst>
                  <a:ext uri="{FF2B5EF4-FFF2-40B4-BE49-F238E27FC236}">
                    <a16:creationId xmlns:a16="http://schemas.microsoft.com/office/drawing/2014/main" id="{1793A417-F250-3632-12F3-E143E08F43D6}"/>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8C3D829-6677-3E47-C0FC-5E67D1FE28C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D7DCB76-F99A-C686-4625-9F3490CCE06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5889A3DA-8550-F509-E2F6-81E3C5A0466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84C4EBE-4753-20B5-4ECC-AACDB385B055}"/>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E8F1F87-BAA8-7FE5-A47F-CDD07875046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C030F54-3555-B0ED-A2C0-4D39ED7F825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AD94B3CA-FD50-30A1-FB50-532BD117F62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8" name="Freeform 37">
              <a:extLst>
                <a:ext uri="{FF2B5EF4-FFF2-40B4-BE49-F238E27FC236}">
                  <a16:creationId xmlns:a16="http://schemas.microsoft.com/office/drawing/2014/main" id="{D325890C-801B-FBFB-ED16-35076BD4854C}"/>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9" name="Text Placeholder 10">
            <a:extLst>
              <a:ext uri="{FF2B5EF4-FFF2-40B4-BE49-F238E27FC236}">
                <a16:creationId xmlns:a16="http://schemas.microsoft.com/office/drawing/2014/main" id="{0FDDF774-606F-7D4D-B89F-E94A0584CD7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0B69526-4B27-0F80-A948-58096BCFC2E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003452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ortrai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80BB014C-AA44-9FC9-8179-952F85D188F8}"/>
              </a:ext>
            </a:extLst>
          </p:cNvPr>
          <p:cNvSpPr>
            <a:spLocks noGrp="1"/>
          </p:cNvSpPr>
          <p:nvPr>
            <p:ph type="pic" sz="quarter" idx="14"/>
          </p:nvPr>
        </p:nvSpPr>
        <p:spPr>
          <a:xfrm>
            <a:off x="8040688" y="0"/>
            <a:ext cx="4151312" cy="6858000"/>
          </a:xfrm>
          <a:prstGeom prst="rect">
            <a:avLst/>
          </a:prstGeom>
          <a:solidFill>
            <a:schemeClr val="bg1"/>
          </a:solidFill>
        </p:spPr>
        <p:txBody>
          <a:bodyPr anchor="ctr" anchorCtr="0">
            <a:normAutofit/>
          </a:bodyPr>
          <a:lstStyle>
            <a:lvl1pPr marL="0" indent="0" algn="ctr">
              <a:buNone/>
              <a:defRPr sz="1400">
                <a:solidFill>
                  <a:schemeClr val="bg1"/>
                </a:solidFill>
              </a:defRPr>
            </a:lvl1pPr>
          </a:lstStyle>
          <a:p>
            <a:endParaRPr lang="en-GB"/>
          </a:p>
        </p:txBody>
      </p:sp>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7142700" cy="775597"/>
          </a:xfrm>
          <a:prstGeom prst="rect">
            <a:avLst/>
          </a:prstGeom>
        </p:spPr>
        <p:txBody>
          <a:bodyPr/>
          <a:lstStyle>
            <a:lvl1pPr>
              <a:defRPr b="1">
                <a:solidFill>
                  <a:schemeClr val="tx2"/>
                </a:solidFill>
              </a:defRPr>
            </a:lvl1pPr>
          </a:lstStyle>
          <a:p>
            <a:r>
              <a:rPr lang="en-US"/>
              <a:t>Image and text slide</a:t>
            </a:r>
            <a:br>
              <a:rPr lang="en-US"/>
            </a:br>
            <a:r>
              <a:rPr lang="en-US"/>
              <a:t>Text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7" y="1630752"/>
            <a:ext cx="7142400" cy="4351339"/>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5" name="Graphic 8">
            <a:extLst>
              <a:ext uri="{FF2B5EF4-FFF2-40B4-BE49-F238E27FC236}">
                <a16:creationId xmlns:a16="http://schemas.microsoft.com/office/drawing/2014/main" id="{FE548CEC-E119-C9DE-251C-99B2B6838260}"/>
              </a:ext>
            </a:extLst>
          </p:cNvPr>
          <p:cNvGrpSpPr/>
          <p:nvPr userDrawn="1"/>
        </p:nvGrpSpPr>
        <p:grpSpPr>
          <a:xfrm>
            <a:off x="461047" y="6408447"/>
            <a:ext cx="1856491" cy="240876"/>
            <a:chOff x="461047" y="6408447"/>
            <a:chExt cx="1856490" cy="240876"/>
          </a:xfrm>
        </p:grpSpPr>
        <p:grpSp>
          <p:nvGrpSpPr>
            <p:cNvPr id="86" name="Graphic 8">
              <a:extLst>
                <a:ext uri="{FF2B5EF4-FFF2-40B4-BE49-F238E27FC236}">
                  <a16:creationId xmlns:a16="http://schemas.microsoft.com/office/drawing/2014/main" id="{165A7928-4806-F64A-565C-BC3A7BA77C68}"/>
                </a:ext>
              </a:extLst>
            </p:cNvPr>
            <p:cNvGrpSpPr/>
            <p:nvPr/>
          </p:nvGrpSpPr>
          <p:grpSpPr>
            <a:xfrm>
              <a:off x="1603313" y="6465255"/>
              <a:ext cx="714224" cy="151045"/>
              <a:chOff x="1603313" y="6465255"/>
              <a:chExt cx="714224" cy="151045"/>
            </a:xfrm>
            <a:solidFill>
              <a:srgbClr val="58595B"/>
            </a:solidFill>
          </p:grpSpPr>
          <p:sp>
            <p:nvSpPr>
              <p:cNvPr id="97" name="Freeform 96">
                <a:extLst>
                  <a:ext uri="{FF2B5EF4-FFF2-40B4-BE49-F238E27FC236}">
                    <a16:creationId xmlns:a16="http://schemas.microsoft.com/office/drawing/2014/main" id="{4CF1CBF8-7D26-0D2E-819C-6B20C3C8731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98" name="Freeform 97">
                <a:extLst>
                  <a:ext uri="{FF2B5EF4-FFF2-40B4-BE49-F238E27FC236}">
                    <a16:creationId xmlns:a16="http://schemas.microsoft.com/office/drawing/2014/main" id="{CA10FDB0-5294-B99D-3F0B-301C225ED7E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99" name="Freeform 98">
                <a:extLst>
                  <a:ext uri="{FF2B5EF4-FFF2-40B4-BE49-F238E27FC236}">
                    <a16:creationId xmlns:a16="http://schemas.microsoft.com/office/drawing/2014/main" id="{AE975A2B-6FCD-C8B0-47B1-F2512B0C7E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00" name="Freeform 99">
                <a:extLst>
                  <a:ext uri="{FF2B5EF4-FFF2-40B4-BE49-F238E27FC236}">
                    <a16:creationId xmlns:a16="http://schemas.microsoft.com/office/drawing/2014/main" id="{BE6FC57C-E183-DA37-6827-0B9571A87534}"/>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01" name="Freeform 100">
                <a:extLst>
                  <a:ext uri="{FF2B5EF4-FFF2-40B4-BE49-F238E27FC236}">
                    <a16:creationId xmlns:a16="http://schemas.microsoft.com/office/drawing/2014/main" id="{EFAF4B45-E6D1-3519-1BB7-A5876FAD582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02" name="Freeform 101">
                <a:extLst>
                  <a:ext uri="{FF2B5EF4-FFF2-40B4-BE49-F238E27FC236}">
                    <a16:creationId xmlns:a16="http://schemas.microsoft.com/office/drawing/2014/main" id="{C3B0C1E4-6E03-CA3B-ACFC-5FA420E6A62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03" name="Freeform 102">
                <a:extLst>
                  <a:ext uri="{FF2B5EF4-FFF2-40B4-BE49-F238E27FC236}">
                    <a16:creationId xmlns:a16="http://schemas.microsoft.com/office/drawing/2014/main" id="{46D14C62-CD5F-9EEF-0710-36847582375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04" name="Freeform 103">
                <a:extLst>
                  <a:ext uri="{FF2B5EF4-FFF2-40B4-BE49-F238E27FC236}">
                    <a16:creationId xmlns:a16="http://schemas.microsoft.com/office/drawing/2014/main" id="{1B628B07-DC5D-066F-170C-CD5C0ADCFFB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87" name="Graphic 8">
              <a:extLst>
                <a:ext uri="{FF2B5EF4-FFF2-40B4-BE49-F238E27FC236}">
                  <a16:creationId xmlns:a16="http://schemas.microsoft.com/office/drawing/2014/main" id="{53F1A339-F15C-AE26-9358-97ECADD36B00}"/>
                </a:ext>
              </a:extLst>
            </p:cNvPr>
            <p:cNvGrpSpPr/>
            <p:nvPr/>
          </p:nvGrpSpPr>
          <p:grpSpPr>
            <a:xfrm>
              <a:off x="461047" y="6410373"/>
              <a:ext cx="892791" cy="238950"/>
              <a:chOff x="461047" y="6410373"/>
              <a:chExt cx="892791" cy="238950"/>
            </a:xfrm>
          </p:grpSpPr>
          <p:sp>
            <p:nvSpPr>
              <p:cNvPr id="89" name="Freeform 88">
                <a:extLst>
                  <a:ext uri="{FF2B5EF4-FFF2-40B4-BE49-F238E27FC236}">
                    <a16:creationId xmlns:a16="http://schemas.microsoft.com/office/drawing/2014/main" id="{9137EC87-BEA3-C121-3811-AD4348E0D66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0" name="Freeform 89">
                <a:extLst>
                  <a:ext uri="{FF2B5EF4-FFF2-40B4-BE49-F238E27FC236}">
                    <a16:creationId xmlns:a16="http://schemas.microsoft.com/office/drawing/2014/main" id="{C5686D4B-314B-FF89-7669-0754070DF27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91" name="Freeform 90">
                <a:extLst>
                  <a:ext uri="{FF2B5EF4-FFF2-40B4-BE49-F238E27FC236}">
                    <a16:creationId xmlns:a16="http://schemas.microsoft.com/office/drawing/2014/main" id="{556A8B14-8D77-6940-A4F7-6672495C59A8}"/>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92" name="Freeform 91">
                <a:extLst>
                  <a:ext uri="{FF2B5EF4-FFF2-40B4-BE49-F238E27FC236}">
                    <a16:creationId xmlns:a16="http://schemas.microsoft.com/office/drawing/2014/main" id="{17D68899-74D8-7633-67D1-05FFCA972D0F}"/>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93" name="Freeform 92">
                <a:extLst>
                  <a:ext uri="{FF2B5EF4-FFF2-40B4-BE49-F238E27FC236}">
                    <a16:creationId xmlns:a16="http://schemas.microsoft.com/office/drawing/2014/main" id="{89F1CB3B-9F51-8BD4-B026-FDAC7F21059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94" name="Freeform 93">
                <a:extLst>
                  <a:ext uri="{FF2B5EF4-FFF2-40B4-BE49-F238E27FC236}">
                    <a16:creationId xmlns:a16="http://schemas.microsoft.com/office/drawing/2014/main" id="{697A1E91-FEE1-74D6-621F-F122BC7F749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95" name="Freeform 94">
                <a:extLst>
                  <a:ext uri="{FF2B5EF4-FFF2-40B4-BE49-F238E27FC236}">
                    <a16:creationId xmlns:a16="http://schemas.microsoft.com/office/drawing/2014/main" id="{1D671B42-67CD-22AF-77E9-D02EAC6550A7}"/>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96" name="Freeform 95">
                <a:extLst>
                  <a:ext uri="{FF2B5EF4-FFF2-40B4-BE49-F238E27FC236}">
                    <a16:creationId xmlns:a16="http://schemas.microsoft.com/office/drawing/2014/main" id="{6886C1E4-DBFF-5E84-FD88-BF835FBB97C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88" name="Freeform 87">
              <a:extLst>
                <a:ext uri="{FF2B5EF4-FFF2-40B4-BE49-F238E27FC236}">
                  <a16:creationId xmlns:a16="http://schemas.microsoft.com/office/drawing/2014/main" id="{FBBFA19A-3C69-47CA-67CA-CA3643E2321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124" name="Text Placeholder 10">
            <a:extLst>
              <a:ext uri="{FF2B5EF4-FFF2-40B4-BE49-F238E27FC236}">
                <a16:creationId xmlns:a16="http://schemas.microsoft.com/office/drawing/2014/main" id="{0943E1AF-1B33-9F25-53AD-E8D29BBF563B}"/>
              </a:ext>
            </a:extLst>
          </p:cNvPr>
          <p:cNvSpPr>
            <a:spLocks noGrp="1"/>
          </p:cNvSpPr>
          <p:nvPr>
            <p:ph type="body" sz="quarter" idx="15" hasCustomPrompt="1"/>
          </p:nvPr>
        </p:nvSpPr>
        <p:spPr>
          <a:xfrm>
            <a:off x="450407" y="6126134"/>
            <a:ext cx="7142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F0D990B-EC28-0F16-E0D4-ACF808D8D9AD}"/>
              </a:ext>
            </a:extLst>
          </p:cNvPr>
          <p:cNvSpPr txBox="1"/>
          <p:nvPr userDrawn="1"/>
        </p:nvSpPr>
        <p:spPr>
          <a:xfrm flipH="1">
            <a:off x="7198328"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759581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80166-9605-B24E-BD37-33ECFB2F7D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05583" cy="6858000"/>
          </a:xfrm>
          <a:prstGeom prst="rect">
            <a:avLst/>
          </a:prstGeom>
        </p:spPr>
      </p:pic>
    </p:spTree>
    <p:extLst>
      <p:ext uri="{BB962C8B-B14F-4D97-AF65-F5344CB8AC3E}">
        <p14:creationId xmlns:p14="http://schemas.microsoft.com/office/powerpoint/2010/main" val="2619692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5333704" cy="775597"/>
          </a:xfrm>
          <a:prstGeom prst="rect">
            <a:avLst/>
          </a:prstGeom>
        </p:spPr>
        <p:txBody>
          <a:bodyPr/>
          <a:lstStyle>
            <a:lvl1pPr>
              <a:defRPr b="1">
                <a:solidFill>
                  <a:schemeClr val="tx2"/>
                </a:solidFill>
              </a:defRPr>
            </a:lvl1pPr>
          </a:lstStyle>
          <a:p>
            <a:r>
              <a:rPr lang="en-US"/>
              <a:t>Image and text slide</a:t>
            </a:r>
            <a:br>
              <a:rPr lang="en-US"/>
            </a:br>
            <a:r>
              <a:rPr lang="en-US"/>
              <a:t>50/50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5333704"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4"/>
            <a:ext cx="5337243"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5" name="Picture Placeholder 4">
            <a:extLst>
              <a:ext uri="{FF2B5EF4-FFF2-40B4-BE49-F238E27FC236}">
                <a16:creationId xmlns:a16="http://schemas.microsoft.com/office/drawing/2014/main" id="{87CB9D01-B491-6C99-238D-F69B19987AF5}"/>
              </a:ext>
            </a:extLst>
          </p:cNvPr>
          <p:cNvSpPr>
            <a:spLocks noGrp="1"/>
          </p:cNvSpPr>
          <p:nvPr>
            <p:ph type="pic" sz="quarter" idx="15"/>
          </p:nvPr>
        </p:nvSpPr>
        <p:spPr>
          <a:xfrm>
            <a:off x="6132514" y="448820"/>
            <a:ext cx="5616575" cy="5533269"/>
          </a:xfrm>
          <a:prstGeom prst="rect">
            <a:avLst/>
          </a:prstGeom>
          <a:solidFill>
            <a:schemeClr val="bg1"/>
          </a:solidFill>
        </p:spPr>
        <p:txBody>
          <a:bodyPr anchor="ctr" anchorCtr="0">
            <a:normAutofit/>
          </a:bodyPr>
          <a:lstStyle>
            <a:lvl1pPr marL="0" indent="0" algn="ctr">
              <a:buNone/>
              <a:defRPr sz="1600">
                <a:solidFill>
                  <a:schemeClr val="bg1"/>
                </a:solidFill>
              </a:defRPr>
            </a:lvl1pPr>
          </a:lstStyle>
          <a:p>
            <a:endParaRPr lang="en-GB"/>
          </a:p>
        </p:txBody>
      </p:sp>
      <p:grpSp>
        <p:nvGrpSpPr>
          <p:cNvPr id="7" name="Graphic 8">
            <a:extLst>
              <a:ext uri="{FF2B5EF4-FFF2-40B4-BE49-F238E27FC236}">
                <a16:creationId xmlns:a16="http://schemas.microsoft.com/office/drawing/2014/main" id="{115D1372-3487-2678-412C-7867DE0778C1}"/>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F592EF49-3A53-28FF-71F0-EE48BF9C069C}"/>
                </a:ext>
              </a:extLst>
            </p:cNvPr>
            <p:cNvGrpSpPr/>
            <p:nvPr/>
          </p:nvGrpSpPr>
          <p:grpSpPr>
            <a:xfrm>
              <a:off x="1603313" y="6465255"/>
              <a:ext cx="714224" cy="151045"/>
              <a:chOff x="1603313" y="6465255"/>
              <a:chExt cx="714224" cy="151045"/>
            </a:xfrm>
            <a:solidFill>
              <a:srgbClr val="58595B"/>
            </a:solidFill>
          </p:grpSpPr>
          <p:sp>
            <p:nvSpPr>
              <p:cNvPr id="58" name="Freeform 57">
                <a:extLst>
                  <a:ext uri="{FF2B5EF4-FFF2-40B4-BE49-F238E27FC236}">
                    <a16:creationId xmlns:a16="http://schemas.microsoft.com/office/drawing/2014/main" id="{56F13FDA-591C-6431-E547-3DC5027C072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F7E0107F-B36E-61BE-179B-88813D96AFB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D4128D27-77BF-D8B4-7156-98B3230C8CD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9269996D-DBB9-A939-74F2-EE65950E59F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9B5E32F8-7960-DAF8-EA67-64A12061EB2E}"/>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6D4A6A68-D0AC-AB35-0068-6176002E6ED5}"/>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DA11286A-CCF1-99CA-B42B-746EAC7C051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2E965D1E-9A6E-307F-9579-A9F3855E078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4" name="Graphic 8">
              <a:extLst>
                <a:ext uri="{FF2B5EF4-FFF2-40B4-BE49-F238E27FC236}">
                  <a16:creationId xmlns:a16="http://schemas.microsoft.com/office/drawing/2014/main" id="{B736721E-9FC1-FA35-7CC2-E4456AE005F5}"/>
                </a:ext>
              </a:extLst>
            </p:cNvPr>
            <p:cNvGrpSpPr/>
            <p:nvPr/>
          </p:nvGrpSpPr>
          <p:grpSpPr>
            <a:xfrm>
              <a:off x="461047" y="6410373"/>
              <a:ext cx="892791" cy="238950"/>
              <a:chOff x="461047" y="6410373"/>
              <a:chExt cx="892791" cy="238950"/>
            </a:xfrm>
          </p:grpSpPr>
          <p:sp>
            <p:nvSpPr>
              <p:cNvPr id="18" name="Freeform 17">
                <a:extLst>
                  <a:ext uri="{FF2B5EF4-FFF2-40B4-BE49-F238E27FC236}">
                    <a16:creationId xmlns:a16="http://schemas.microsoft.com/office/drawing/2014/main" id="{B929277D-5C90-6C00-D02A-1075FF8F6E2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95C6F8E8-0C70-55AA-FD88-E84A3B5D229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C7A55E7A-E7A7-1A4C-CD6B-2107E44B2B0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394AF100-61C2-2AF3-E4C3-F3C8C83B438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3E3C96BC-9A4E-5481-706F-CF217377F6D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D119F3B4-961B-F4A0-B9DE-7FA29FD7172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77A9119D-B792-1B13-2B44-55C31796FDE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197B9D4-D01C-68BE-785F-B7070E74B46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7" name="Freeform 16">
              <a:extLst>
                <a:ext uri="{FF2B5EF4-FFF2-40B4-BE49-F238E27FC236}">
                  <a16:creationId xmlns:a16="http://schemas.microsoft.com/office/drawing/2014/main" id="{881E2EA4-DFE2-70C3-9E62-6B93FFC8ED33}"/>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5" name="Text Placeholder 10">
            <a:extLst>
              <a:ext uri="{FF2B5EF4-FFF2-40B4-BE49-F238E27FC236}">
                <a16:creationId xmlns:a16="http://schemas.microsoft.com/office/drawing/2014/main" id="{C9981144-B4E3-9492-51F3-EE7C25C2272E}"/>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13D779E-4686-B55A-DAB0-44E18C9BFB1C}"/>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021059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Image and text slide</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1592" y="2105247"/>
            <a:ext cx="3600000" cy="3876843"/>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A0C2C1D4-B7FD-0D46-E859-9BA4CC61BD86}"/>
              </a:ext>
            </a:extLst>
          </p:cNvPr>
          <p:cNvSpPr>
            <a:spLocks noGrp="1"/>
          </p:cNvSpPr>
          <p:nvPr>
            <p:ph type="pic" sz="quarter" idx="17"/>
          </p:nvPr>
        </p:nvSpPr>
        <p:spPr>
          <a:xfrm>
            <a:off x="4296000" y="2105025"/>
            <a:ext cx="3600000" cy="3876843"/>
          </a:xfrm>
          <a:prstGeom prst="rect">
            <a:avLst/>
          </a:prstGeom>
          <a:solidFill>
            <a:schemeClr val="bg1"/>
          </a:solidFill>
        </p:spPr>
        <p:txBody>
          <a:bodyPr anchor="ctr" anchorCtr="0">
            <a:normAutofit/>
          </a:bodyPr>
          <a:lstStyle>
            <a:lvl1pPr marL="0" indent="0" algn="ctr">
              <a:buNone/>
              <a:defRPr sz="1600"/>
            </a:lvl1pPr>
          </a:lstStyle>
          <a:p>
            <a:endParaRPr lang="en-GB"/>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0998345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3600000" cy="775597"/>
          </a:xfrm>
          <a:prstGeom prst="rect">
            <a:avLst/>
          </a:prstGeom>
        </p:spPr>
        <p:txBody>
          <a:bodyPr/>
          <a:lstStyle>
            <a:lvl1pPr>
              <a:defRPr b="1">
                <a:solidFill>
                  <a:schemeClr val="tx2"/>
                </a:solidFill>
              </a:defRPr>
            </a:lvl1pPr>
          </a:lstStyle>
          <a:p>
            <a:r>
              <a:rPr lang="en-US"/>
              <a:t>Image and text slide</a:t>
            </a:r>
            <a:br>
              <a:rPr lang="en-US"/>
            </a:br>
            <a:r>
              <a:rPr lang="en-US"/>
              <a:t>image focused</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4224339" y="0"/>
            <a:ext cx="7967661" cy="6858000"/>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360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
        <p:nvSpPr>
          <p:cNvPr id="8" name="Content Placeholder 2">
            <a:extLst>
              <a:ext uri="{FF2B5EF4-FFF2-40B4-BE49-F238E27FC236}">
                <a16:creationId xmlns:a16="http://schemas.microsoft.com/office/drawing/2014/main" id="{70DCEA54-CB0A-572E-6A46-CA98639185A4}"/>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79419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_red">
    <p:spTree>
      <p:nvGrpSpPr>
        <p:cNvPr id="1" name=""/>
        <p:cNvGrpSpPr/>
        <p:nvPr/>
      </p:nvGrpSpPr>
      <p:grpSpPr>
        <a:xfrm>
          <a:off x="0" y="0"/>
          <a:ext cx="0" cy="0"/>
          <a:chOff x="0" y="0"/>
          <a:chExt cx="0" cy="0"/>
        </a:xfrm>
      </p:grpSpPr>
      <p:grpSp>
        <p:nvGrpSpPr>
          <p:cNvPr id="5" name="Graphic 8">
            <a:extLst>
              <a:ext uri="{FF2B5EF4-FFF2-40B4-BE49-F238E27FC236}">
                <a16:creationId xmlns:a16="http://schemas.microsoft.com/office/drawing/2014/main" id="{8C029B2E-A96B-B2E5-7EA6-C56C8C3A86CE}"/>
              </a:ext>
            </a:extLst>
          </p:cNvPr>
          <p:cNvGrpSpPr/>
          <p:nvPr userDrawn="1"/>
        </p:nvGrpSpPr>
        <p:grpSpPr>
          <a:xfrm>
            <a:off x="461047" y="6408447"/>
            <a:ext cx="1856491" cy="240876"/>
            <a:chOff x="461047" y="6408447"/>
            <a:chExt cx="1856490" cy="240876"/>
          </a:xfrm>
        </p:grpSpPr>
        <p:grpSp>
          <p:nvGrpSpPr>
            <p:cNvPr id="27" name="Graphic 8">
              <a:extLst>
                <a:ext uri="{FF2B5EF4-FFF2-40B4-BE49-F238E27FC236}">
                  <a16:creationId xmlns:a16="http://schemas.microsoft.com/office/drawing/2014/main" id="{CCBE5E8E-B6E8-42A0-77B9-2C7EE7E276CE}"/>
                </a:ext>
              </a:extLst>
            </p:cNvPr>
            <p:cNvGrpSpPr/>
            <p:nvPr/>
          </p:nvGrpSpPr>
          <p:grpSpPr>
            <a:xfrm>
              <a:off x="1603313" y="6465255"/>
              <a:ext cx="714224" cy="151045"/>
              <a:chOff x="1603313" y="6465255"/>
              <a:chExt cx="714224" cy="151045"/>
            </a:xfrm>
            <a:solidFill>
              <a:srgbClr val="58595B"/>
            </a:solidFill>
          </p:grpSpPr>
          <p:sp>
            <p:nvSpPr>
              <p:cNvPr id="38" name="Freeform 37">
                <a:extLst>
                  <a:ext uri="{FF2B5EF4-FFF2-40B4-BE49-F238E27FC236}">
                    <a16:creationId xmlns:a16="http://schemas.microsoft.com/office/drawing/2014/main" id="{1E95A329-5183-DE19-2E47-4C78507201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7B8A472-11C1-01BD-1E25-7B00522F86E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871D149F-CEF7-B7BB-DA96-AF43CE2A6DC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AEB83F2-71A0-9B1B-E2D6-CF3BCC4E480E}"/>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007091A-BE49-F5D6-5648-20799F721734}"/>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09F82FD-BD02-BA1B-59C6-6E677517700C}"/>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3F02A7-F8D2-530F-8F93-CFEF853899EB}"/>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A9325E9-3F20-C33B-2969-C0C59D63895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8" name="Graphic 8">
              <a:extLst>
                <a:ext uri="{FF2B5EF4-FFF2-40B4-BE49-F238E27FC236}">
                  <a16:creationId xmlns:a16="http://schemas.microsoft.com/office/drawing/2014/main" id="{3E1B0F29-1507-DAAC-9285-192B4BCF69F4}"/>
                </a:ext>
              </a:extLst>
            </p:cNvPr>
            <p:cNvGrpSpPr/>
            <p:nvPr/>
          </p:nvGrpSpPr>
          <p:grpSpPr>
            <a:xfrm>
              <a:off x="461047" y="6410373"/>
              <a:ext cx="892791" cy="238950"/>
              <a:chOff x="461047" y="6410373"/>
              <a:chExt cx="892791" cy="238950"/>
            </a:xfrm>
          </p:grpSpPr>
          <p:sp>
            <p:nvSpPr>
              <p:cNvPr id="30" name="Freeform 29">
                <a:extLst>
                  <a:ext uri="{FF2B5EF4-FFF2-40B4-BE49-F238E27FC236}">
                    <a16:creationId xmlns:a16="http://schemas.microsoft.com/office/drawing/2014/main" id="{821A1180-D915-DDBE-D7D6-998C2BCF437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DA036AF8-F545-0822-1F25-A975BB162357}"/>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5142343E-36BE-691C-262F-5764EE8091C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1869E9B-7650-8506-EC2A-10B894D67797}"/>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4C8293B-D599-C9A4-437F-5B4A0DBAC53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7E6A0E4-6FA9-191A-BE45-8E7EE5E9622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77479947-497A-3E21-ECEE-AEA04A163D9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11FB4C5A-F169-BE8E-B8AA-C812FAA7076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9" name="Freeform 28">
              <a:extLst>
                <a:ext uri="{FF2B5EF4-FFF2-40B4-BE49-F238E27FC236}">
                  <a16:creationId xmlns:a16="http://schemas.microsoft.com/office/drawing/2014/main" id="{F6D5D85C-0C85-96B2-56B4-D7C4C687F3E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76230B36-E849-82D9-8980-997C71F89B3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3910172">
            <a:off x="9538358" y="4321119"/>
            <a:ext cx="3085647" cy="2262663"/>
          </a:xfrm>
          <a:custGeom>
            <a:avLst/>
            <a:gdLst>
              <a:gd name="connsiteX0" fmla="*/ 0 w 7589451"/>
              <a:gd name="connsiteY0" fmla="*/ 1804874 h 5565241"/>
              <a:gd name="connsiteX1" fmla="*/ 403205 w 7589451"/>
              <a:gd name="connsiteY1" fmla="*/ 933476 h 5565241"/>
              <a:gd name="connsiteX2" fmla="*/ 972922 w 7589451"/>
              <a:gd name="connsiteY2" fmla="*/ 0 h 5565241"/>
              <a:gd name="connsiteX3" fmla="*/ 4584925 w 7589451"/>
              <a:gd name="connsiteY3" fmla="*/ 0 h 5565241"/>
              <a:gd name="connsiteX4" fmla="*/ 5261717 w 7589451"/>
              <a:gd name="connsiteY4" fmla="*/ 313159 h 5565241"/>
              <a:gd name="connsiteX5" fmla="*/ 7589451 w 7589451"/>
              <a:gd name="connsiteY5" fmla="*/ 1733818 h 5565241"/>
              <a:gd name="connsiteX6" fmla="*/ 6467821 w 7589451"/>
              <a:gd name="connsiteY6" fmla="*/ 4157862 h 5565241"/>
              <a:gd name="connsiteX7" fmla="*/ 5608872 w 7589451"/>
              <a:gd name="connsiteY7" fmla="*/ 5565241 h 5565241"/>
              <a:gd name="connsiteX8" fmla="*/ 0 w 7589451"/>
              <a:gd name="connsiteY8" fmla="*/ 2969959 h 556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451" h="5565241">
                <a:moveTo>
                  <a:pt x="0" y="1804874"/>
                </a:moveTo>
                <a:lnTo>
                  <a:pt x="403205" y="933476"/>
                </a:lnTo>
                <a:lnTo>
                  <a:pt x="972922" y="0"/>
                </a:lnTo>
                <a:lnTo>
                  <a:pt x="4584925" y="0"/>
                </a:lnTo>
                <a:lnTo>
                  <a:pt x="5261717" y="313159"/>
                </a:lnTo>
                <a:lnTo>
                  <a:pt x="7589451" y="1733818"/>
                </a:lnTo>
                <a:lnTo>
                  <a:pt x="6467821" y="4157862"/>
                </a:lnTo>
                <a:lnTo>
                  <a:pt x="5608872" y="5565241"/>
                </a:lnTo>
                <a:lnTo>
                  <a:pt x="0" y="2969959"/>
                </a:lnTo>
                <a:close/>
              </a:path>
            </a:pathLst>
          </a:custGeom>
        </p:spPr>
      </p:pic>
      <p:sp>
        <p:nvSpPr>
          <p:cNvPr id="51" name="Title 1">
            <a:extLst>
              <a:ext uri="{FF2B5EF4-FFF2-40B4-BE49-F238E27FC236}">
                <a16:creationId xmlns:a16="http://schemas.microsoft.com/office/drawing/2014/main" id="{55BD21A2-5A5F-4837-22D9-11AB0ADC3B37}"/>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52" name="TextBox 51">
            <a:extLst>
              <a:ext uri="{FF2B5EF4-FFF2-40B4-BE49-F238E27FC236}">
                <a16:creationId xmlns:a16="http://schemas.microsoft.com/office/drawing/2014/main" id="{96327381-9DE8-DBE0-10EF-5DF5B1D992E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56" name="Text Placeholder 10">
            <a:extLst>
              <a:ext uri="{FF2B5EF4-FFF2-40B4-BE49-F238E27FC236}">
                <a16:creationId xmlns:a16="http://schemas.microsoft.com/office/drawing/2014/main" id="{438B7451-FE4F-E06E-6CD3-E65DA57AE130}"/>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454066490"/>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11672"/>
          <a:stretch>
            <a:fillRect/>
          </a:stretch>
        </p:blipFill>
        <p:spPr>
          <a:xfrm>
            <a:off x="6916724" y="2176042"/>
            <a:ext cx="5266307" cy="4681959"/>
          </a:xfrm>
          <a:prstGeom prst="rect">
            <a:avLst/>
          </a:prstGeom>
        </p:spPr>
      </p:pic>
    </p:spTree>
    <p:extLst>
      <p:ext uri="{BB962C8B-B14F-4D97-AF65-F5344CB8AC3E}">
        <p14:creationId xmlns:p14="http://schemas.microsoft.com/office/powerpoint/2010/main" val="4226452949"/>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3688" t="-3953"/>
          <a:stretch>
            <a:fillRect/>
          </a:stretch>
        </p:blipFill>
        <p:spPr>
          <a:xfrm>
            <a:off x="7080371" y="2321531"/>
            <a:ext cx="5102659" cy="4536469"/>
          </a:xfrm>
          <a:prstGeom prst="rect">
            <a:avLst/>
          </a:prstGeom>
        </p:spPr>
      </p:pic>
    </p:spTree>
    <p:extLst>
      <p:ext uri="{BB962C8B-B14F-4D97-AF65-F5344CB8AC3E}">
        <p14:creationId xmlns:p14="http://schemas.microsoft.com/office/powerpoint/2010/main" val="2610788888"/>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mall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4DE93F56-C7C1-6C20-B479-4665513531BD}"/>
              </a:ext>
            </a:extLst>
          </p:cNvPr>
          <p:cNvPicPr>
            <a:picLocks noChangeAspect="1"/>
          </p:cNvPicPr>
          <p:nvPr userDrawn="1"/>
        </p:nvPicPr>
        <p:blipFill>
          <a:blip r:embed="rId2" cstate="print">
            <a:extLst>
              <a:ext uri="{28A0092B-C50C-407E-A947-70E740481C1C}">
                <a14:useLocalDpi xmlns:a14="http://schemas.microsoft.com/office/drawing/2010/main"/>
              </a:ext>
            </a:extLst>
          </a:blip>
          <a:srcRect l="-1" r="-1561"/>
          <a:stretch>
            <a:fillRect/>
          </a:stretch>
        </p:blipFill>
        <p:spPr>
          <a:xfrm flipH="1">
            <a:off x="7247416" y="2615877"/>
            <a:ext cx="4935611" cy="4242123"/>
          </a:xfrm>
          <a:prstGeom prst="rect">
            <a:avLst/>
          </a:prstGeom>
        </p:spPr>
      </p:pic>
    </p:spTree>
    <p:extLst>
      <p:ext uri="{BB962C8B-B14F-4D97-AF65-F5344CB8AC3E}">
        <p14:creationId xmlns:p14="http://schemas.microsoft.com/office/powerpoint/2010/main" val="400857423"/>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D8F40AFC-60D2-6F44-8BC5-B81E1681557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7391197" y="2608730"/>
            <a:ext cx="4791833" cy="4249271"/>
          </a:xfrm>
          <a:prstGeom prst="rect">
            <a:avLst/>
          </a:prstGeom>
        </p:spPr>
      </p:pic>
    </p:spTree>
    <p:extLst>
      <p:ext uri="{BB962C8B-B14F-4D97-AF65-F5344CB8AC3E}">
        <p14:creationId xmlns:p14="http://schemas.microsoft.com/office/powerpoint/2010/main" val="3272788030"/>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565B1E7F-4A98-BE4A-4F27-6737E446B330}"/>
              </a:ext>
            </a:extLst>
          </p:cNvPr>
          <p:cNvPicPr>
            <a:picLocks noChangeAspect="1"/>
          </p:cNvPicPr>
          <p:nvPr userDrawn="1"/>
        </p:nvPicPr>
        <p:blipFill>
          <a:blip r:embed="rId2" cstate="print">
            <a:extLst>
              <a:ext uri="{28A0092B-C50C-407E-A947-70E740481C1C}">
                <a14:useLocalDpi xmlns:a14="http://schemas.microsoft.com/office/drawing/2010/main"/>
              </a:ext>
            </a:extLst>
          </a:blip>
          <a:srcRect l="-3068" t="-2026"/>
          <a:stretch>
            <a:fillRect/>
          </a:stretch>
        </p:blipFill>
        <p:spPr>
          <a:xfrm>
            <a:off x="6324917" y="2922105"/>
            <a:ext cx="5867083" cy="3966417"/>
          </a:xfrm>
          <a:prstGeom prst="rect">
            <a:avLst/>
          </a:prstGeom>
        </p:spPr>
      </p:pic>
    </p:spTree>
    <p:extLst>
      <p:ext uri="{BB962C8B-B14F-4D97-AF65-F5344CB8AC3E}">
        <p14:creationId xmlns:p14="http://schemas.microsoft.com/office/powerpoint/2010/main" val="1186581145"/>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pers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87B53A-1AE5-4D69-AFC3-C2599263D3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259834135"/>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5">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26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E40E2CFE-83E1-7450-06D0-B2936F332644}"/>
              </a:ext>
            </a:extLst>
          </p:cNvPr>
          <p:cNvPicPr>
            <a:picLocks noChangeAspect="1"/>
          </p:cNvPicPr>
          <p:nvPr userDrawn="1"/>
        </p:nvPicPr>
        <p:blipFill>
          <a:blip r:embed="rId2" cstate="print">
            <a:extLst>
              <a:ext uri="{28A0092B-C50C-407E-A947-70E740481C1C}">
                <a14:useLocalDpi xmlns:a14="http://schemas.microsoft.com/office/drawing/2010/main"/>
              </a:ext>
            </a:extLst>
          </a:blip>
          <a:srcRect l="-80055"/>
          <a:stretch>
            <a:fillRect/>
          </a:stretch>
        </p:blipFill>
        <p:spPr>
          <a:xfrm>
            <a:off x="1899805" y="0"/>
            <a:ext cx="10292196" cy="6858000"/>
          </a:xfrm>
          <a:prstGeom prst="rect">
            <a:avLst/>
          </a:prstGeom>
        </p:spPr>
      </p:pic>
    </p:spTree>
    <p:extLst>
      <p:ext uri="{BB962C8B-B14F-4D97-AF65-F5344CB8AC3E}">
        <p14:creationId xmlns:p14="http://schemas.microsoft.com/office/powerpoint/2010/main" val="1120017099"/>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E782E5C1-432A-853B-7ED9-4D31A78B2AB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34431" y="0"/>
            <a:ext cx="5691815" cy="6858000"/>
          </a:xfrm>
          <a:prstGeom prst="rect">
            <a:avLst/>
          </a:prstGeom>
        </p:spPr>
      </p:pic>
    </p:spTree>
    <p:extLst>
      <p:ext uri="{BB962C8B-B14F-4D97-AF65-F5344CB8AC3E}">
        <p14:creationId xmlns:p14="http://schemas.microsoft.com/office/powerpoint/2010/main" val="2692086554"/>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spTree>
    <p:extLst>
      <p:ext uri="{BB962C8B-B14F-4D97-AF65-F5344CB8AC3E}">
        <p14:creationId xmlns:p14="http://schemas.microsoft.com/office/powerpoint/2010/main" val="3024981627"/>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1014893464"/>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121663918"/>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9879349" y="3050858"/>
            <a:ext cx="2312651" cy="3807143"/>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1948051969"/>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61047" y="2114054"/>
            <a:ext cx="4425279" cy="387799"/>
          </a:xfrm>
          <a:prstGeom prst="rect">
            <a:avLst/>
          </a:prstGeom>
        </p:spPr>
        <p:txBody>
          <a:bodyPr anchor="ctr" anchorCtr="0"/>
          <a:lstStyle>
            <a:lvl1pPr marL="0" algn="l">
              <a:defRPr sz="2800" b="0">
                <a:solidFill>
                  <a:schemeClr val="tx2"/>
                </a:solidFill>
              </a:defRPr>
            </a:lvl1pPr>
          </a:lstStyle>
          <a:p>
            <a:r>
              <a:rPr lang="en-US"/>
              <a:t>Quote slide</a:t>
            </a:r>
            <a:endParaRPr lang="en-GB"/>
          </a:p>
        </p:txBody>
      </p:sp>
      <p:sp>
        <p:nvSpPr>
          <p:cNvPr id="5" name="Text Placeholder 4">
            <a:extLst>
              <a:ext uri="{FF2B5EF4-FFF2-40B4-BE49-F238E27FC236}">
                <a16:creationId xmlns:a16="http://schemas.microsoft.com/office/drawing/2014/main" id="{678EAE37-C294-0369-19A3-52B85EE7BA25}"/>
              </a:ext>
            </a:extLst>
          </p:cNvPr>
          <p:cNvSpPr>
            <a:spLocks noGrp="1"/>
          </p:cNvSpPr>
          <p:nvPr>
            <p:ph type="body" sz="quarter" idx="10" hasCustomPrompt="1"/>
          </p:nvPr>
        </p:nvSpPr>
        <p:spPr>
          <a:xfrm>
            <a:off x="461047" y="2659014"/>
            <a:ext cx="4425279" cy="263149"/>
          </a:xfrm>
        </p:spPr>
        <p:txBody>
          <a:bodyPr wrap="square">
            <a:spAutoFit/>
          </a:bodyPr>
          <a:lstStyle>
            <a:lvl1pPr marL="0" indent="0" algn="l">
              <a:buNone/>
              <a:defRPr sz="1800" b="1">
                <a:solidFill>
                  <a:schemeClr val="accent1"/>
                </a:solidFill>
              </a:defRPr>
            </a:lvl1pPr>
          </a:lstStyle>
          <a:p>
            <a:pPr lvl="0"/>
            <a:r>
              <a:rPr lang="en-US"/>
              <a:t>Person’s name</a:t>
            </a:r>
          </a:p>
        </p:txBody>
      </p:sp>
      <p:grpSp>
        <p:nvGrpSpPr>
          <p:cNvPr id="2" name="Graphic 8">
            <a:extLst>
              <a:ext uri="{FF2B5EF4-FFF2-40B4-BE49-F238E27FC236}">
                <a16:creationId xmlns:a16="http://schemas.microsoft.com/office/drawing/2014/main" id="{A7A05350-D100-5967-BC94-CB67445EE8F8}"/>
              </a:ext>
            </a:extLst>
          </p:cNvPr>
          <p:cNvGrpSpPr/>
          <p:nvPr userDrawn="1"/>
        </p:nvGrpSpPr>
        <p:grpSpPr>
          <a:xfrm>
            <a:off x="461047" y="6408447"/>
            <a:ext cx="1856491" cy="240876"/>
            <a:chOff x="461047" y="6408447"/>
            <a:chExt cx="1856490" cy="240876"/>
          </a:xfrm>
        </p:grpSpPr>
        <p:grpSp>
          <p:nvGrpSpPr>
            <p:cNvPr id="3" name="Graphic 8">
              <a:extLst>
                <a:ext uri="{FF2B5EF4-FFF2-40B4-BE49-F238E27FC236}">
                  <a16:creationId xmlns:a16="http://schemas.microsoft.com/office/drawing/2014/main" id="{FCC07B00-864E-A46F-F382-767F17EDFCF4}"/>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B6DF9BBB-4C28-E3BC-55B9-C470EA06FA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95740952-8F11-D307-DF9C-2A6CD2CDBE9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26526E2-5FD8-4DD1-9430-C3EB9B23033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7B4B90DF-653B-3C04-22C2-AD1753D6D30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C057A9D-C682-6E4E-C7F6-6725D4F874D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B7ECEB9-9952-D331-D8E9-7D392B03088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57E7368-E80E-DDE6-DDB7-690CC4CAA92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0B5AE2F-56B5-93DE-846F-1DC0E954B4D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4EE65DC8-5EFD-9D55-2CEF-F7BB64F2FE44}"/>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E8D1C90B-2B84-A30B-0EAB-23EDB09AE14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EA1ABF33-825D-1172-2BC0-135AB10CC28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E7B013BF-96CE-CCE5-28E7-59B1B25A971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C1B290A6-FA7B-5AE3-033C-06AB51334D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741D6328-667D-029D-02F7-99B532780C62}"/>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9FE74F2-2865-F041-44F7-F0435069488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65E83EFA-A6A1-6D67-CD04-54B930B73F9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814AB4D9-2221-76DB-CE82-60043AEC7F7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BC868234-11A8-D796-3FEB-139A92B8CE2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7" name="Text Placeholder 10">
            <a:extLst>
              <a:ext uri="{FF2B5EF4-FFF2-40B4-BE49-F238E27FC236}">
                <a16:creationId xmlns:a16="http://schemas.microsoft.com/office/drawing/2014/main" id="{9D018B0C-0BD4-CEA6-9083-46F766554B15}"/>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8" name="TextBox 47">
            <a:extLst>
              <a:ext uri="{FF2B5EF4-FFF2-40B4-BE49-F238E27FC236}">
                <a16:creationId xmlns:a16="http://schemas.microsoft.com/office/drawing/2014/main" id="{E54D37D4-7844-A506-5A75-8A174B87D830}"/>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51" name="Picture 50">
            <a:extLst>
              <a:ext uri="{FF2B5EF4-FFF2-40B4-BE49-F238E27FC236}">
                <a16:creationId xmlns:a16="http://schemas.microsoft.com/office/drawing/2014/main" id="{046D7021-41F2-C055-7269-6E5504431590}"/>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1917078058"/>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aphic 8">
            <a:extLst>
              <a:ext uri="{FF2B5EF4-FFF2-40B4-BE49-F238E27FC236}">
                <a16:creationId xmlns:a16="http://schemas.microsoft.com/office/drawing/2014/main" id="{451C010E-D07C-75B1-5DE4-AA55A8222644}"/>
              </a:ext>
            </a:extLst>
          </p:cNvPr>
          <p:cNvGrpSpPr/>
          <p:nvPr userDrawn="1"/>
        </p:nvGrpSpPr>
        <p:grpSpPr>
          <a:xfrm>
            <a:off x="461047" y="6408447"/>
            <a:ext cx="1856491" cy="240876"/>
            <a:chOff x="461047" y="6408447"/>
            <a:chExt cx="1856490" cy="240876"/>
          </a:xfrm>
        </p:grpSpPr>
        <p:grpSp>
          <p:nvGrpSpPr>
            <p:cNvPr id="6" name="Graphic 8">
              <a:extLst>
                <a:ext uri="{FF2B5EF4-FFF2-40B4-BE49-F238E27FC236}">
                  <a16:creationId xmlns:a16="http://schemas.microsoft.com/office/drawing/2014/main" id="{24E9183B-EDDC-27C0-4472-97C0CE852BAA}"/>
                </a:ext>
              </a:extLst>
            </p:cNvPr>
            <p:cNvGrpSpPr/>
            <p:nvPr/>
          </p:nvGrpSpPr>
          <p:grpSpPr>
            <a:xfrm>
              <a:off x="1603313" y="6465255"/>
              <a:ext cx="714224" cy="151045"/>
              <a:chOff x="1603313" y="6465255"/>
              <a:chExt cx="714224" cy="151045"/>
            </a:xfrm>
            <a:solidFill>
              <a:srgbClr val="58595B"/>
            </a:solidFill>
          </p:grpSpPr>
          <p:sp>
            <p:nvSpPr>
              <p:cNvPr id="54" name="Freeform 53">
                <a:extLst>
                  <a:ext uri="{FF2B5EF4-FFF2-40B4-BE49-F238E27FC236}">
                    <a16:creationId xmlns:a16="http://schemas.microsoft.com/office/drawing/2014/main" id="{B4A3531F-5C88-6FC2-3BB0-45BF32FB6C6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81F9F56A-15C9-9155-C86B-58C84B0D235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EC5DD8A-6CAB-EF73-B99E-0ACC71B1BBA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981E697-118C-FEF4-C6DE-E56729730F5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3061497A-99D0-EC06-BD57-4D2F7427180C}"/>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97B95F19-9E79-9002-78CD-F0C6C5F2488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3B8EF7AD-9408-716B-4EFC-0C921D85A19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7101C4F-40C3-907F-C3BC-3F68E25BFD9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7" name="Graphic 8">
              <a:extLst>
                <a:ext uri="{FF2B5EF4-FFF2-40B4-BE49-F238E27FC236}">
                  <a16:creationId xmlns:a16="http://schemas.microsoft.com/office/drawing/2014/main" id="{B7EB3BBD-DD24-024B-2E5C-D15435782023}"/>
                </a:ext>
              </a:extLst>
            </p:cNvPr>
            <p:cNvGrpSpPr/>
            <p:nvPr/>
          </p:nvGrpSpPr>
          <p:grpSpPr>
            <a:xfrm>
              <a:off x="461047" y="6410373"/>
              <a:ext cx="892791" cy="238950"/>
              <a:chOff x="461047" y="6410373"/>
              <a:chExt cx="892791" cy="238950"/>
            </a:xfrm>
          </p:grpSpPr>
          <p:sp>
            <p:nvSpPr>
              <p:cNvPr id="14" name="Freeform 13">
                <a:extLst>
                  <a:ext uri="{FF2B5EF4-FFF2-40B4-BE49-F238E27FC236}">
                    <a16:creationId xmlns:a16="http://schemas.microsoft.com/office/drawing/2014/main" id="{8AADA979-5681-2104-B483-5F6B429E894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229FE8-3890-50E7-E1F7-6D4933F9BF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540BBF7-5A1E-6862-59E2-4B580747763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0F9A067-9A93-FFC3-1267-968E43CA3AF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7B2FA7BA-FF7F-3EF4-FB89-A7932EDED83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F2D74809-A117-08DE-33C7-6DA7773457D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7CE74F13-B31D-A0F5-51C5-9653E8DB278E}"/>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6D5219AE-BFAD-6AB5-43F9-D0D60FB9164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2" name="Freeform 11">
              <a:extLst>
                <a:ext uri="{FF2B5EF4-FFF2-40B4-BE49-F238E27FC236}">
                  <a16:creationId xmlns:a16="http://schemas.microsoft.com/office/drawing/2014/main" id="{C603294B-98E9-FAA6-CF4F-02121DD211B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 name="Text Placeholder 10">
            <a:extLst>
              <a:ext uri="{FF2B5EF4-FFF2-40B4-BE49-F238E27FC236}">
                <a16:creationId xmlns:a16="http://schemas.microsoft.com/office/drawing/2014/main" id="{7DBED6FC-4BDC-B018-D990-C73484E0BB00}"/>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8" name="TextBox 7">
            <a:extLst>
              <a:ext uri="{FF2B5EF4-FFF2-40B4-BE49-F238E27FC236}">
                <a16:creationId xmlns:a16="http://schemas.microsoft.com/office/drawing/2014/main" id="{8C94A7B7-BEA4-4951-28A7-303732FD088A}"/>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766911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lank_re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457121112"/>
      </p:ext>
    </p:extLst>
  </p:cSld>
  <p:clrMapOvr>
    <a:masterClrMapping/>
  </p:clrMapOvr>
  <p:extLst>
    <p:ext uri="{DCECCB84-F9BA-43D5-87BE-67443E8EF086}">
      <p15:sldGuideLst xmlns:p15="http://schemas.microsoft.com/office/powerpoint/2012/main">
        <p15:guide id="1" orient="horz" pos="5208"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spTree>
    <p:extLst>
      <p:ext uri="{BB962C8B-B14F-4D97-AF65-F5344CB8AC3E}">
        <p14:creationId xmlns:p14="http://schemas.microsoft.com/office/powerpoint/2010/main" val="34372871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0.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5.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76.xml"/><Relationship Id="rId21" Type="http://schemas.openxmlformats.org/officeDocument/2006/relationships/slideLayout" Target="../slideLayouts/slideLayout71.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63" Type="http://schemas.openxmlformats.org/officeDocument/2006/relationships/slideLayout" Target="../slideLayouts/slideLayout113.xml"/><Relationship Id="rId68" Type="http://schemas.openxmlformats.org/officeDocument/2006/relationships/slideLayout" Target="../slideLayouts/slideLayout118.xml"/><Relationship Id="rId84" Type="http://schemas.openxmlformats.org/officeDocument/2006/relationships/slideLayout" Target="../slideLayouts/slideLayout134.xml"/><Relationship Id="rId89" Type="http://schemas.openxmlformats.org/officeDocument/2006/relationships/slideLayout" Target="../slideLayouts/slideLayout139.xml"/><Relationship Id="rId16" Type="http://schemas.openxmlformats.org/officeDocument/2006/relationships/slideLayout" Target="../slideLayouts/slideLayout66.xml"/><Relationship Id="rId11" Type="http://schemas.openxmlformats.org/officeDocument/2006/relationships/slideLayout" Target="../slideLayouts/slideLayout61.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74" Type="http://schemas.openxmlformats.org/officeDocument/2006/relationships/slideLayout" Target="../slideLayouts/slideLayout124.xml"/><Relationship Id="rId79" Type="http://schemas.openxmlformats.org/officeDocument/2006/relationships/slideLayout" Target="../slideLayouts/slideLayout129.xml"/><Relationship Id="rId5" Type="http://schemas.openxmlformats.org/officeDocument/2006/relationships/slideLayout" Target="../slideLayouts/slideLayout55.xml"/><Relationship Id="rId90" Type="http://schemas.openxmlformats.org/officeDocument/2006/relationships/slideLayout" Target="../slideLayouts/slideLayout140.xml"/><Relationship Id="rId95" Type="http://schemas.openxmlformats.org/officeDocument/2006/relationships/slideLayout" Target="../slideLayouts/slideLayout145.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64" Type="http://schemas.openxmlformats.org/officeDocument/2006/relationships/slideLayout" Target="../slideLayouts/slideLayout114.xml"/><Relationship Id="rId69" Type="http://schemas.openxmlformats.org/officeDocument/2006/relationships/slideLayout" Target="../slideLayouts/slideLayout119.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72" Type="http://schemas.openxmlformats.org/officeDocument/2006/relationships/slideLayout" Target="../slideLayouts/slideLayout122.xml"/><Relationship Id="rId80" Type="http://schemas.openxmlformats.org/officeDocument/2006/relationships/slideLayout" Target="../slideLayouts/slideLayout130.xml"/><Relationship Id="rId85" Type="http://schemas.openxmlformats.org/officeDocument/2006/relationships/slideLayout" Target="../slideLayouts/slideLayout135.xml"/><Relationship Id="rId93" Type="http://schemas.openxmlformats.org/officeDocument/2006/relationships/slideLayout" Target="../slideLayouts/slideLayout143.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67" Type="http://schemas.openxmlformats.org/officeDocument/2006/relationships/slideLayout" Target="../slideLayouts/slideLayout117.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slideLayout" Target="../slideLayouts/slideLayout112.xml"/><Relationship Id="rId70" Type="http://schemas.openxmlformats.org/officeDocument/2006/relationships/slideLayout" Target="../slideLayouts/slideLayout120.xml"/><Relationship Id="rId75" Type="http://schemas.openxmlformats.org/officeDocument/2006/relationships/slideLayout" Target="../slideLayouts/slideLayout125.xml"/><Relationship Id="rId83" Type="http://schemas.openxmlformats.org/officeDocument/2006/relationships/slideLayout" Target="../slideLayouts/slideLayout133.xml"/><Relationship Id="rId88" Type="http://schemas.openxmlformats.org/officeDocument/2006/relationships/slideLayout" Target="../slideLayouts/slideLayout138.xml"/><Relationship Id="rId91" Type="http://schemas.openxmlformats.org/officeDocument/2006/relationships/slideLayout" Target="../slideLayouts/slideLayout141.xml"/><Relationship Id="rId96" Type="http://schemas.openxmlformats.org/officeDocument/2006/relationships/theme" Target="../theme/theme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slideLayout" Target="../slideLayouts/slideLayout115.xml"/><Relationship Id="rId73" Type="http://schemas.openxmlformats.org/officeDocument/2006/relationships/slideLayout" Target="../slideLayouts/slideLayout123.xml"/><Relationship Id="rId78" Type="http://schemas.openxmlformats.org/officeDocument/2006/relationships/slideLayout" Target="../slideLayouts/slideLayout128.xml"/><Relationship Id="rId81" Type="http://schemas.openxmlformats.org/officeDocument/2006/relationships/slideLayout" Target="../slideLayouts/slideLayout131.xml"/><Relationship Id="rId86" Type="http://schemas.openxmlformats.org/officeDocument/2006/relationships/slideLayout" Target="../slideLayouts/slideLayout136.xml"/><Relationship Id="rId94" Type="http://schemas.openxmlformats.org/officeDocument/2006/relationships/slideLayout" Target="../slideLayouts/slideLayout14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slideLayout" Target="../slideLayouts/slideLayout89.xml"/><Relationship Id="rId34" Type="http://schemas.openxmlformats.org/officeDocument/2006/relationships/slideLayout" Target="../slideLayouts/slideLayout84.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6" Type="http://schemas.openxmlformats.org/officeDocument/2006/relationships/slideLayout" Target="../slideLayouts/slideLayout126.xml"/><Relationship Id="rId7" Type="http://schemas.openxmlformats.org/officeDocument/2006/relationships/slideLayout" Target="../slideLayouts/slideLayout57.xml"/><Relationship Id="rId71" Type="http://schemas.openxmlformats.org/officeDocument/2006/relationships/slideLayout" Target="../slideLayouts/slideLayout121.xml"/><Relationship Id="rId92" Type="http://schemas.openxmlformats.org/officeDocument/2006/relationships/slideLayout" Target="../slideLayouts/slideLayout142.xml"/><Relationship Id="rId2" Type="http://schemas.openxmlformats.org/officeDocument/2006/relationships/slideLayout" Target="../slideLayouts/slideLayout52.xml"/><Relationship Id="rId29" Type="http://schemas.openxmlformats.org/officeDocument/2006/relationships/slideLayout" Target="../slideLayouts/slideLayout79.xml"/><Relationship Id="rId24" Type="http://schemas.openxmlformats.org/officeDocument/2006/relationships/slideLayout" Target="../slideLayouts/slideLayout74.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66" Type="http://schemas.openxmlformats.org/officeDocument/2006/relationships/slideLayout" Target="../slideLayouts/slideLayout116.xml"/><Relationship Id="rId87" Type="http://schemas.openxmlformats.org/officeDocument/2006/relationships/slideLayout" Target="../slideLayouts/slideLayout137.xml"/><Relationship Id="rId61" Type="http://schemas.openxmlformats.org/officeDocument/2006/relationships/slideLayout" Target="../slideLayouts/slideLayout111.xml"/><Relationship Id="rId82" Type="http://schemas.openxmlformats.org/officeDocument/2006/relationships/slideLayout" Target="../slideLayouts/slideLayout132.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56" Type="http://schemas.openxmlformats.org/officeDocument/2006/relationships/slideLayout" Target="../slideLayouts/slideLayout106.xml"/><Relationship Id="rId77"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2/17/26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6633491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244900" y="6507481"/>
            <a:ext cx="528000" cy="201339"/>
          </a:xfrm>
          <a:prstGeom prst="rect">
            <a:avLst/>
          </a:prstGeom>
        </p:spPr>
        <p:txBody>
          <a:bodyPr vert="horz" lIns="0" tIns="0" rIns="0" bIns="0" rtlCol="0" anchor="b" anchorCtr="0"/>
          <a:lstStyle>
            <a:lvl1pPr algn="r">
              <a:defRPr sz="1000" b="0">
                <a:solidFill>
                  <a:schemeClr val="accent2"/>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65323136"/>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ctr" defTabSz="609555" rtl="0" eaLnBrk="1" latinLnBrk="0" hangingPunct="1">
        <a:spcBef>
          <a:spcPct val="0"/>
        </a:spcBef>
        <a:buNone/>
        <a:defRPr kumimoji="1" sz="5867" kern="1200">
          <a:solidFill>
            <a:schemeClr val="tx1"/>
          </a:solidFill>
          <a:latin typeface="+mj-lt"/>
          <a:ea typeface="+mj-ea"/>
          <a:cs typeface="+mj-cs"/>
        </a:defRPr>
      </a:lvl1pPr>
    </p:titleStyle>
    <p:bodyStyle>
      <a:lvl1pPr marL="457167" indent="-457167" algn="l" defTabSz="609555" rtl="0" eaLnBrk="1" latinLnBrk="0" hangingPunct="1">
        <a:spcBef>
          <a:spcPct val="20000"/>
        </a:spcBef>
        <a:buFont typeface="Arial"/>
        <a:buChar char="•"/>
        <a:defRPr kumimoji="1" sz="4267" kern="1200">
          <a:solidFill>
            <a:schemeClr val="tx1"/>
          </a:solidFill>
          <a:latin typeface="+mn-lt"/>
          <a:ea typeface="+mn-ea"/>
          <a:cs typeface="+mn-cs"/>
        </a:defRPr>
      </a:lvl1pPr>
      <a:lvl2pPr marL="990526" indent="-380972" algn="l" defTabSz="609555" rtl="0" eaLnBrk="1" latinLnBrk="0" hangingPunct="1">
        <a:spcBef>
          <a:spcPct val="20000"/>
        </a:spcBef>
        <a:buFont typeface="Arial"/>
        <a:buChar char="–"/>
        <a:defRPr kumimoji="1"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kumimoji="1"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827" userDrawn="1">
          <p15:clr>
            <a:srgbClr val="F26B43"/>
          </p15:clr>
        </p15:guide>
        <p15:guide id="2" pos="455" userDrawn="1">
          <p15:clr>
            <a:srgbClr val="F26B43"/>
          </p15:clr>
        </p15:guide>
        <p15:guide id="3" pos="13199" userDrawn="1">
          <p15:clr>
            <a:srgbClr val="F26B43"/>
          </p15:clr>
        </p15:guide>
        <p15:guide id="4" orient="horz" pos="7253" userDrawn="1">
          <p15:clr>
            <a:srgbClr val="F26B43"/>
          </p15:clr>
        </p15:guide>
        <p15:guide id="5" orient="horz" pos="6912" userDrawn="1">
          <p15:clr>
            <a:srgbClr val="F26B43"/>
          </p15:clr>
        </p15:guide>
        <p15:guide id="6" orient="horz" pos="17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B419F3E-8885-ECC3-E52B-8F36EA4E8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54ABEC7-CE5E-7C98-B835-C0978F1A7769}"/>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pic>
        <p:nvPicPr>
          <p:cNvPr id="6" name="Picture 5">
            <a:extLst>
              <a:ext uri="{FF2B5EF4-FFF2-40B4-BE49-F238E27FC236}">
                <a16:creationId xmlns:a16="http://schemas.microsoft.com/office/drawing/2014/main" id="{6EEFB5DF-7EE8-4547-BE6C-17ECEE7815F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421091" cy="7034784"/>
          </a:xfrm>
          <a:prstGeom prst="rect">
            <a:avLst/>
          </a:prstGeom>
        </p:spPr>
      </p:pic>
    </p:spTree>
    <p:extLst>
      <p:ext uri="{BB962C8B-B14F-4D97-AF65-F5344CB8AC3E}">
        <p14:creationId xmlns:p14="http://schemas.microsoft.com/office/powerpoint/2010/main" val="135823850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2" r:id="rId8"/>
  </p:sldLayoutIdLst>
  <p:txStyles>
    <p:titleStyle>
      <a:lvl1pPr algn="l" defTabSz="914377" rtl="0" eaLnBrk="1" latinLnBrk="0" hangingPunct="1">
        <a:lnSpc>
          <a:spcPct val="90000"/>
        </a:lnSpc>
        <a:spcBef>
          <a:spcPct val="0"/>
        </a:spcBef>
        <a:buNone/>
        <a:defRPr sz="2400" b="0" i="0" kern="1200">
          <a:solidFill>
            <a:srgbClr val="F9A11B"/>
          </a:solidFill>
          <a:latin typeface="Montserrat" pitchFamily="2"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rgbClr val="0C3A4A"/>
          </a:solidFill>
          <a:latin typeface="Montserra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rgbClr val="0C3A4A"/>
          </a:solidFill>
          <a:latin typeface="Montserra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rgbClr val="0C3A4A"/>
          </a:solidFill>
          <a:latin typeface="Montserra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rgbClr val="0C3A4A"/>
          </a:solidFill>
          <a:latin typeface="Montserra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rgbClr val="0C3A4A"/>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B419F3E-8885-ECC3-E52B-8F36EA4E8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54ABEC7-CE5E-7C98-B835-C0978F1A7769}"/>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pic>
        <p:nvPicPr>
          <p:cNvPr id="6" name="Picture 5">
            <a:extLst>
              <a:ext uri="{FF2B5EF4-FFF2-40B4-BE49-F238E27FC236}">
                <a16:creationId xmlns:a16="http://schemas.microsoft.com/office/drawing/2014/main" id="{6EEFB5DF-7EE8-4547-BE6C-17ECEE7815F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421091" cy="7034784"/>
          </a:xfrm>
          <a:prstGeom prst="rect">
            <a:avLst/>
          </a:prstGeom>
        </p:spPr>
      </p:pic>
    </p:spTree>
    <p:extLst>
      <p:ext uri="{BB962C8B-B14F-4D97-AF65-F5344CB8AC3E}">
        <p14:creationId xmlns:p14="http://schemas.microsoft.com/office/powerpoint/2010/main" val="25159908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2" r:id="rId8"/>
  </p:sldLayoutIdLst>
  <p:txStyles>
    <p:titleStyle>
      <a:lvl1pPr algn="l" defTabSz="914377" rtl="0" eaLnBrk="1" latinLnBrk="0" hangingPunct="1">
        <a:lnSpc>
          <a:spcPct val="90000"/>
        </a:lnSpc>
        <a:spcBef>
          <a:spcPct val="0"/>
        </a:spcBef>
        <a:buNone/>
        <a:defRPr sz="2400" b="0" i="0" kern="1200">
          <a:solidFill>
            <a:srgbClr val="F9A11B"/>
          </a:solidFill>
          <a:latin typeface="Montserrat" pitchFamily="2"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rgbClr val="0C3A4A"/>
          </a:solidFill>
          <a:latin typeface="Montserra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rgbClr val="0C3A4A"/>
          </a:solidFill>
          <a:latin typeface="Montserra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rgbClr val="0C3A4A"/>
          </a:solidFill>
          <a:latin typeface="Montserra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rgbClr val="0C3A4A"/>
          </a:solidFill>
          <a:latin typeface="Montserra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rgbClr val="0C3A4A"/>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021F1-D840-D462-9936-08A9B3F9AA6B}"/>
              </a:ext>
            </a:extLst>
          </p:cNvPr>
          <p:cNvSpPr>
            <a:spLocks noGrp="1"/>
          </p:cNvSpPr>
          <p:nvPr>
            <p:ph type="title"/>
          </p:nvPr>
        </p:nvSpPr>
        <p:spPr>
          <a:xfrm>
            <a:off x="838200" y="365127"/>
            <a:ext cx="10515600" cy="457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2D5A31-C315-DFB2-658F-62C78BE5D7BD}"/>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2E09FB1-CC92-9FD2-9505-59E99F2D71A7}"/>
              </a:ext>
            </a:extLst>
          </p:cNvPr>
          <p:cNvSpPr>
            <a:spLocks noGrp="1"/>
          </p:cNvSpPr>
          <p:nvPr>
            <p:ph type="sldNum" sz="quarter" idx="4"/>
          </p:nvPr>
        </p:nvSpPr>
        <p:spPr>
          <a:xfrm>
            <a:off x="11447361" y="6441899"/>
            <a:ext cx="566195" cy="302727"/>
          </a:xfrm>
          <a:prstGeom prst="rect">
            <a:avLst/>
          </a:prstGeom>
        </p:spPr>
        <p:txBody>
          <a:bodyPr vert="horz" lIns="91440" tIns="45720" rIns="91440" bIns="45720" rtlCol="0" anchor="ctr"/>
          <a:lstStyle>
            <a:lvl1pPr algn="r">
              <a:defRPr sz="900">
                <a:solidFill>
                  <a:srgbClr val="63666A"/>
                </a:solidFill>
                <a:latin typeface="Arial" panose="020B0604020202020204" pitchFamily="34" charset="0"/>
                <a:cs typeface="Arial" panose="020B0604020202020204" pitchFamily="34" charset="0"/>
              </a:defRPr>
            </a:lvl1pPr>
          </a:lstStyle>
          <a:p>
            <a:fld id="{B0F64828-5BA4-AD4E-8FB2-266A2910072C}" type="slidenum">
              <a:rPr lang="en-US" smtClean="0"/>
              <a:pPr/>
              <a:t>‹#›</a:t>
            </a:fld>
            <a:endParaRPr lang="en-US" dirty="0"/>
          </a:p>
        </p:txBody>
      </p:sp>
      <p:pic>
        <p:nvPicPr>
          <p:cNvPr id="8" name="Picture 7" descr="Logo, company name&#10;&#10;Description automatically generated">
            <a:extLst>
              <a:ext uri="{FF2B5EF4-FFF2-40B4-BE49-F238E27FC236}">
                <a16:creationId xmlns:a16="http://schemas.microsoft.com/office/drawing/2014/main" id="{8FF68246-A15A-D22F-692D-5D55D230981E}"/>
              </a:ext>
            </a:extLst>
          </p:cNvPr>
          <p:cNvPicPr>
            <a:picLocks noChangeAspect="1"/>
          </p:cNvPicPr>
          <p:nvPr userDrawn="1"/>
        </p:nvPicPr>
        <p:blipFill rotWithShape="1">
          <a:blip r:embed="rId22">
            <a:extLst>
              <a:ext uri="{28A0092B-C50C-407E-A947-70E740481C1C}">
                <a14:useLocalDpi xmlns:a14="http://schemas.microsoft.com/office/drawing/2010/main"/>
              </a:ext>
            </a:extLst>
          </a:blip>
          <a:srcRect/>
          <a:stretch/>
        </p:blipFill>
        <p:spPr>
          <a:xfrm>
            <a:off x="243840" y="6330687"/>
            <a:ext cx="1447531" cy="405549"/>
          </a:xfrm>
          <a:prstGeom prst="rect">
            <a:avLst/>
          </a:prstGeom>
        </p:spPr>
      </p:pic>
      <p:sp>
        <p:nvSpPr>
          <p:cNvPr id="9" name="Rectangle 8">
            <a:extLst>
              <a:ext uri="{FF2B5EF4-FFF2-40B4-BE49-F238E27FC236}">
                <a16:creationId xmlns:a16="http://schemas.microsoft.com/office/drawing/2014/main" id="{E4F07207-FD4A-06AA-A55B-61DCE0A3F5EC}"/>
              </a:ext>
            </a:extLst>
          </p:cNvPr>
          <p:cNvSpPr/>
          <p:nvPr userDrawn="1"/>
        </p:nvSpPr>
        <p:spPr>
          <a:xfrm>
            <a:off x="0" y="6264239"/>
            <a:ext cx="12192000" cy="67235"/>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C8447449-30C2-3D9F-283B-721453D93032}"/>
              </a:ext>
            </a:extLst>
          </p:cNvPr>
          <p:cNvSpPr txBox="1"/>
          <p:nvPr userDrawn="1"/>
        </p:nvSpPr>
        <p:spPr>
          <a:xfrm>
            <a:off x="9046072" y="6482651"/>
            <a:ext cx="293750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b="1" i="0" dirty="0">
                <a:solidFill>
                  <a:srgbClr val="5F6368"/>
                </a:solidFill>
                <a:effectLst/>
                <a:latin typeface="Arial" panose="020B0604020202020204" pitchFamily="34" charset="0"/>
                <a:cs typeface="Arial" panose="020B0604020202020204" pitchFamily="34" charset="0"/>
              </a:rPr>
              <a:t>Sara </a:t>
            </a:r>
            <a:r>
              <a:rPr lang="en-US" sz="800" b="1" i="0" dirty="0" err="1">
                <a:solidFill>
                  <a:srgbClr val="5F6368"/>
                </a:solidFill>
                <a:effectLst/>
                <a:latin typeface="Arial" panose="020B0604020202020204" pitchFamily="34" charset="0"/>
                <a:cs typeface="Arial" panose="020B0604020202020204" pitchFamily="34" charset="0"/>
              </a:rPr>
              <a:t>Tolaney</a:t>
            </a:r>
            <a:r>
              <a:rPr lang="en-US" sz="800" b="0" i="0" dirty="0">
                <a:solidFill>
                  <a:srgbClr val="4D5156"/>
                </a:solidFill>
                <a:effectLst/>
                <a:latin typeface="Arial" panose="020B0604020202020204" pitchFamily="34" charset="0"/>
                <a:cs typeface="Arial" panose="020B0604020202020204" pitchFamily="34" charset="0"/>
              </a:rPr>
              <a:t>, MD, MPH Breast Course, </a:t>
            </a:r>
            <a:r>
              <a:rPr lang="en-US" sz="800" dirty="0">
                <a:solidFill>
                  <a:srgbClr val="63666A"/>
                </a:solidFill>
                <a:latin typeface="Arial" panose="020B0604020202020204" pitchFamily="34" charset="0"/>
                <a:cs typeface="Arial" panose="020B0604020202020204" pitchFamily="34" charset="0"/>
              </a:rPr>
              <a:t>Immunotherapy</a:t>
            </a:r>
          </a:p>
        </p:txBody>
      </p:sp>
      <p:pic>
        <p:nvPicPr>
          <p:cNvPr id="11" name="Picture 10">
            <a:extLst>
              <a:ext uri="{FF2B5EF4-FFF2-40B4-BE49-F238E27FC236}">
                <a16:creationId xmlns:a16="http://schemas.microsoft.com/office/drawing/2014/main" id="{52890254-D6CC-A853-81E8-C6A1A377DCD7}"/>
              </a:ext>
            </a:extLst>
          </p:cNvPr>
          <p:cNvPicPr>
            <a:picLocks noChangeAspect="1"/>
          </p:cNvPicPr>
          <p:nvPr userDrawn="1"/>
        </p:nvPicPr>
        <p:blipFill>
          <a:blip r:embed="rId23">
            <a:extLst>
              <a:ext uri="{28A0092B-C50C-407E-A947-70E740481C1C}">
                <a14:useLocalDpi xmlns:a14="http://schemas.microsoft.com/office/drawing/2010/main"/>
              </a:ext>
            </a:extLst>
          </a:blip>
          <a:srcRect/>
          <a:stretch/>
        </p:blipFill>
        <p:spPr>
          <a:xfrm>
            <a:off x="223300" y="319405"/>
            <a:ext cx="548640" cy="548640"/>
          </a:xfrm>
          <a:prstGeom prst="rect">
            <a:avLst/>
          </a:prstGeom>
        </p:spPr>
      </p:pic>
    </p:spTree>
    <p:extLst>
      <p:ext uri="{BB962C8B-B14F-4D97-AF65-F5344CB8AC3E}">
        <p14:creationId xmlns:p14="http://schemas.microsoft.com/office/powerpoint/2010/main" val="33721115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hf hdr="0" ftr="0" dt="0"/>
  <p:txStyles>
    <p:titleStyle>
      <a:lvl1pPr algn="l" defTabSz="914377" rtl="0" eaLnBrk="1" latinLnBrk="0" hangingPunct="1">
        <a:lnSpc>
          <a:spcPct val="90000"/>
        </a:lnSpc>
        <a:spcBef>
          <a:spcPct val="0"/>
        </a:spcBef>
        <a:buNone/>
        <a:defRPr sz="3200" b="1" kern="1200">
          <a:solidFill>
            <a:srgbClr val="00629B"/>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63666A"/>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63666A"/>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3666A"/>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3666A"/>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3666A"/>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3E8E984-4069-404C-B143-81BE5A42DE86}"/>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497840" y="457200"/>
            <a:ext cx="11226800" cy="904240"/>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488413" y="1493521"/>
            <a:ext cx="11226800" cy="44547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6A5E5475-634E-B341-AFEB-1B3DEC4AC520}"/>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Tree>
    <p:extLst>
      <p:ext uri="{BB962C8B-B14F-4D97-AF65-F5344CB8AC3E}">
        <p14:creationId xmlns:p14="http://schemas.microsoft.com/office/powerpoint/2010/main" val="343267653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hf hdr="0" ftr="0" dt="0"/>
  <p:txStyles>
    <p:titleStyle>
      <a:lvl1pPr algn="l" defTabSz="914377"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320032" indent="-320032" algn="l" defTabSz="914377" rtl="0" eaLnBrk="1" latinLnBrk="0" hangingPunct="1">
        <a:lnSpc>
          <a:spcPct val="100000"/>
        </a:lnSpc>
        <a:spcBef>
          <a:spcPts val="0"/>
        </a:spcBef>
        <a:spcAft>
          <a:spcPts val="300"/>
        </a:spcAft>
        <a:buClr>
          <a:schemeClr val="accent6"/>
        </a:buClr>
        <a:buSzPct val="85000"/>
        <a:buFont typeface="Wingdings" pitchFamily="2" charset="2"/>
        <a:buChar char="§"/>
        <a:defRPr sz="2400" kern="1200">
          <a:solidFill>
            <a:schemeClr val="tx1"/>
          </a:solidFill>
          <a:latin typeface="+mn-lt"/>
          <a:ea typeface="+mn-ea"/>
          <a:cs typeface="+mn-cs"/>
        </a:defRPr>
      </a:lvl1pPr>
      <a:lvl2pPr marL="685783" indent="-320032" algn="l" defTabSz="914377" rtl="0" eaLnBrk="1" latinLnBrk="0" hangingPunct="1">
        <a:lnSpc>
          <a:spcPct val="100000"/>
        </a:lnSpc>
        <a:spcBef>
          <a:spcPts val="0"/>
        </a:spcBef>
        <a:spcAft>
          <a:spcPts val="300"/>
        </a:spcAft>
        <a:buClr>
          <a:schemeClr val="accent6"/>
        </a:buClr>
        <a:buFont typeface="System Font Regular"/>
        <a:buChar char="–"/>
        <a:defRPr sz="2000" kern="1200">
          <a:solidFill>
            <a:schemeClr val="tx1"/>
          </a:solidFill>
          <a:latin typeface="+mn-lt"/>
          <a:ea typeface="+mn-ea"/>
          <a:cs typeface="+mn-cs"/>
        </a:defRPr>
      </a:lvl2pPr>
      <a:lvl3pPr marL="1142971" indent="-320032" algn="l" defTabSz="914377" rtl="0" eaLnBrk="1" latinLnBrk="0" hangingPunct="1">
        <a:lnSpc>
          <a:spcPct val="100000"/>
        </a:lnSpc>
        <a:spcBef>
          <a:spcPts val="0"/>
        </a:spcBef>
        <a:spcAft>
          <a:spcPts val="3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1600160" indent="-320032" algn="l" defTabSz="914377" rtl="0" eaLnBrk="1" latinLnBrk="0" hangingPunct="1">
        <a:lnSpc>
          <a:spcPct val="100000"/>
        </a:lnSpc>
        <a:spcBef>
          <a:spcPts val="0"/>
        </a:spcBef>
        <a:spcAft>
          <a:spcPts val="300"/>
        </a:spcAft>
        <a:buClr>
          <a:schemeClr val="accent6"/>
        </a:buClr>
        <a:buFont typeface="Wingdings" pitchFamily="2" charset="2"/>
        <a:buChar char="§"/>
        <a:defRPr sz="1600" kern="1200">
          <a:solidFill>
            <a:schemeClr val="tx1"/>
          </a:solidFill>
          <a:latin typeface="+mn-lt"/>
          <a:ea typeface="+mn-ea"/>
          <a:cs typeface="+mn-cs"/>
        </a:defRPr>
      </a:lvl4pPr>
      <a:lvl5pPr marL="2057349" indent="-320032" algn="l" defTabSz="914377" rtl="0" eaLnBrk="1" latinLnBrk="0" hangingPunct="1">
        <a:lnSpc>
          <a:spcPct val="100000"/>
        </a:lnSpc>
        <a:spcBef>
          <a:spcPts val="300"/>
        </a:spcBef>
        <a:buClr>
          <a:schemeClr val="accent6"/>
        </a:buClr>
        <a:buFont typeface="Monaco" pitchFamily="2" charset="77"/>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7744" userDrawn="1">
          <p15:clr>
            <a:srgbClr val="F26B43"/>
          </p15:clr>
        </p15:guide>
        <p15:guide id="4" pos="10016" userDrawn="1">
          <p15:clr>
            <a:srgbClr val="F26B43"/>
          </p15:clr>
        </p15:guide>
        <p15:guide id="5" orient="horz" pos="5152" userDrawn="1">
          <p15:clr>
            <a:srgbClr val="F26B43"/>
          </p15:clr>
        </p15:guide>
        <p15:guide id="6" pos="6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10555"/>
      </p:ext>
    </p:extLst>
  </p:cSld>
  <p:clrMap bg1="lt1" tx1="dk1" bg2="lt2" tx2="dk2" accent1="accent1" accent2="accent2" accent3="accent3" accent4="accent4" accent5="accent5" accent6="accent6" hlink="hlink" folHlink="folHlink"/>
  <p:sldLayoutIdLst>
    <p:sldLayoutId id="2147483805" r:id="rId1"/>
    <p:sldLayoutId id="2147483806"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41202"/>
      </p:ext>
    </p:extLst>
  </p:cSld>
  <p:clrMap bg1="lt1" tx1="dk1" bg2="lt2" tx2="dk2" accent1="accent1" accent2="accent2" accent3="accent3" accent4="accent4" accent5="accent5" accent6="accent6" hlink="hlink" folHlink="folHlink"/>
  <p:sldLayoutIdLst>
    <p:sldLayoutId id="2147483873" r:id="rId1"/>
    <p:sldLayoutId id="2147483874"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21852901"/>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 id="2147483871" r:id="rId55"/>
    <p:sldLayoutId id="2147483923" r:id="rId56"/>
    <p:sldLayoutId id="2147483924" r:id="rId57"/>
    <p:sldLayoutId id="2147483925" r:id="rId58"/>
    <p:sldLayoutId id="2147483876" r:id="rId59"/>
    <p:sldLayoutId id="2147483877" r:id="rId60"/>
    <p:sldLayoutId id="2147483878" r:id="rId61"/>
    <p:sldLayoutId id="2147483879" r:id="rId62"/>
    <p:sldLayoutId id="2147483880" r:id="rId63"/>
    <p:sldLayoutId id="2147483881"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 id="2147483893" r:id="rId73"/>
    <p:sldLayoutId id="2147483894" r:id="rId74"/>
    <p:sldLayoutId id="2147483895" r:id="rId75"/>
    <p:sldLayoutId id="2147483808" r:id="rId76"/>
    <p:sldLayoutId id="2147483809" r:id="rId77"/>
    <p:sldLayoutId id="2147483810" r:id="rId78"/>
    <p:sldLayoutId id="2147483811" r:id="rId79"/>
    <p:sldLayoutId id="2147483812" r:id="rId80"/>
    <p:sldLayoutId id="2147483813" r:id="rId81"/>
    <p:sldLayoutId id="2147483814" r:id="rId82"/>
    <p:sldLayoutId id="2147483815" r:id="rId83"/>
    <p:sldLayoutId id="2147483816" r:id="rId84"/>
    <p:sldLayoutId id="2147483817" r:id="rId85"/>
    <p:sldLayoutId id="2147483818" r:id="rId86"/>
    <p:sldLayoutId id="2147483819" r:id="rId87"/>
    <p:sldLayoutId id="2147483820" r:id="rId88"/>
    <p:sldLayoutId id="2147483821" r:id="rId89"/>
    <p:sldLayoutId id="2147483822" r:id="rId90"/>
    <p:sldLayoutId id="2147483823" r:id="rId91"/>
    <p:sldLayoutId id="2147483824" r:id="rId92"/>
    <p:sldLayoutId id="2147483825" r:id="rId93"/>
    <p:sldLayoutId id="2147483826" r:id="rId94"/>
    <p:sldLayoutId id="2147483827" r:id="rId9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136.png"/><Relationship Id="rId5" Type="http://schemas.openxmlformats.org/officeDocument/2006/relationships/image" Target="../media/image135.tiff"/><Relationship Id="rId4" Type="http://schemas.openxmlformats.org/officeDocument/2006/relationships/image" Target="../media/image1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4.emf"/><Relationship Id="rId4" Type="http://schemas.openxmlformats.org/officeDocument/2006/relationships/image" Target="../media/image123.png"/></Relationships>
</file>

<file path=ppt/slides/_rels/slide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138.emf"/><Relationship Id="rId5" Type="http://schemas.openxmlformats.org/officeDocument/2006/relationships/image" Target="../media/image135.tiff"/><Relationship Id="rId4" Type="http://schemas.openxmlformats.org/officeDocument/2006/relationships/image" Target="../media/image1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108.xml"/><Relationship Id="rId4" Type="http://schemas.openxmlformats.org/officeDocument/2006/relationships/image" Target="../media/image1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CE2C62-3EC4-33B4-82DD-70285B5C3BD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B7E96C-7699-053E-B8C1-A107689B3078}"/>
              </a:ext>
            </a:extLst>
          </p:cNvPr>
          <p:cNvSpPr/>
          <p:nvPr/>
        </p:nvSpPr>
        <p:spPr>
          <a:xfrm>
            <a:off x="406400" y="4515918"/>
            <a:ext cx="11375949" cy="1160677"/>
          </a:xfrm>
          <a:prstGeom prst="rect">
            <a:avLst/>
          </a:prstGeom>
          <a:solidFill>
            <a:srgbClr val="F6FDFF"/>
          </a:solidFill>
          <a:ln>
            <a:noFill/>
          </a:ln>
          <a:effectLst/>
        </p:spPr>
        <p:style>
          <a:lnRef idx="1">
            <a:schemeClr val="accent1"/>
          </a:lnRef>
          <a:fillRef idx="3">
            <a:schemeClr val="accent1"/>
          </a:fillRef>
          <a:effectRef idx="2">
            <a:schemeClr val="accent1"/>
          </a:effectRef>
          <a:fontRef idx="minor">
            <a:schemeClr val="lt1"/>
          </a:fontRef>
        </p:style>
        <p:txBody>
          <a:bodyPr lIns="60960" tIns="121920" rtlCol="0" anchor="t" anchorCtr="0"/>
          <a:lstStyle/>
          <a:p>
            <a:pPr>
              <a:lnSpc>
                <a:spcPct val="105000"/>
              </a:lnSpc>
              <a:defRPr/>
            </a:pPr>
            <a:r>
              <a:rPr lang="en-US" sz="2933" b="1" dirty="0">
                <a:solidFill>
                  <a:srgbClr val="001E44"/>
                </a:solidFill>
                <a:latin typeface="Arial" panose="020B0604020202020204" pitchFamily="34" charset="0"/>
                <a:cs typeface="Arial" panose="020B0604020202020204" pitchFamily="34" charset="0"/>
              </a:rPr>
              <a:t>Sara M. Tolaney, MD, MPH</a:t>
            </a:r>
          </a:p>
          <a:p>
            <a:pPr>
              <a:lnSpc>
                <a:spcPct val="105000"/>
              </a:lnSpc>
              <a:defRPr/>
            </a:pPr>
            <a:r>
              <a:rPr lang="en-US" dirty="0">
                <a:solidFill>
                  <a:srgbClr val="001E44"/>
                </a:solidFill>
                <a:latin typeface="Arial" panose="020B0604020202020204" pitchFamily="34" charset="0"/>
                <a:cs typeface="Arial" panose="020B0604020202020204" pitchFamily="34" charset="0"/>
              </a:rPr>
              <a:t>Division of Breast Oncology at Dana-Farber Cancer Institute</a:t>
            </a:r>
          </a:p>
        </p:txBody>
      </p:sp>
      <p:pic>
        <p:nvPicPr>
          <p:cNvPr id="11" name="Picture 10">
            <a:extLst>
              <a:ext uri="{FF2B5EF4-FFF2-40B4-BE49-F238E27FC236}">
                <a16:creationId xmlns:a16="http://schemas.microsoft.com/office/drawing/2014/main" id="{47D7508A-D05A-E1BB-F175-878089EDEC71}"/>
              </a:ext>
            </a:extLst>
          </p:cNvPr>
          <p:cNvPicPr>
            <a:picLocks noChangeAspect="1"/>
          </p:cNvPicPr>
          <p:nvPr/>
        </p:nvPicPr>
        <p:blipFill>
          <a:blip r:embed="rId3"/>
          <a:srcRect/>
          <a:stretch/>
        </p:blipFill>
        <p:spPr>
          <a:xfrm>
            <a:off x="377215" y="6043597"/>
            <a:ext cx="1594992" cy="413177"/>
          </a:xfrm>
          <a:prstGeom prst="rect">
            <a:avLst/>
          </a:prstGeom>
        </p:spPr>
      </p:pic>
      <p:sp>
        <p:nvSpPr>
          <p:cNvPr id="6" name="Title">
            <a:extLst>
              <a:ext uri="{FF2B5EF4-FFF2-40B4-BE49-F238E27FC236}">
                <a16:creationId xmlns:a16="http://schemas.microsoft.com/office/drawing/2014/main" id="{3566C75D-C8C1-258F-564F-02E853E964C9}"/>
              </a:ext>
            </a:extLst>
          </p:cNvPr>
          <p:cNvSpPr txBox="1">
            <a:spLocks/>
          </p:cNvSpPr>
          <p:nvPr/>
        </p:nvSpPr>
        <p:spPr>
          <a:xfrm>
            <a:off x="408360" y="2658910"/>
            <a:ext cx="11783640" cy="1540180"/>
          </a:xfrm>
          <a:prstGeom prst="rect">
            <a:avLst/>
          </a:prstGeom>
        </p:spPr>
        <p:txBody>
          <a:bodyPr lIns="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defTabSz="609585">
              <a:lnSpc>
                <a:spcPct val="93000"/>
              </a:lnSpc>
              <a:defRPr/>
            </a:pPr>
            <a:r>
              <a:rPr lang="en-US" sz="5067" b="1" dirty="0">
                <a:solidFill>
                  <a:srgbClr val="001E44"/>
                </a:solidFill>
                <a:latin typeface="Arial" panose="020B0604020202020204" pitchFamily="34" charset="0"/>
                <a:cs typeface="Arial" panose="020B0604020202020204" pitchFamily="34" charset="0"/>
              </a:rPr>
              <a:t>Year in Review: ADCs for Metastatic HER2- Breast Cancer</a:t>
            </a:r>
          </a:p>
        </p:txBody>
      </p:sp>
    </p:spTree>
    <p:extLst>
      <p:ext uri="{BB962C8B-B14F-4D97-AF65-F5344CB8AC3E}">
        <p14:creationId xmlns:p14="http://schemas.microsoft.com/office/powerpoint/2010/main" val="95339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406B-1E9B-8D61-9E88-99FB961D99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892DBE-641E-C94C-9DDD-81DD701C95B1}"/>
              </a:ext>
            </a:extLst>
          </p:cNvPr>
          <p:cNvSpPr>
            <a:spLocks noGrp="1"/>
          </p:cNvSpPr>
          <p:nvPr>
            <p:ph type="title"/>
          </p:nvPr>
        </p:nvSpPr>
        <p:spPr>
          <a:xfrm>
            <a:off x="406398" y="-3177"/>
            <a:ext cx="11785601" cy="949648"/>
          </a:xfrm>
        </p:spPr>
        <p:txBody>
          <a:bodyPr lIns="0" anchor="b"/>
          <a:lstStyle/>
          <a:p>
            <a:pPr>
              <a:lnSpc>
                <a:spcPct val="90000"/>
              </a:lnSpc>
            </a:pPr>
            <a:r>
              <a:rPr lang="en-US" sz="3333" b="1" dirty="0">
                <a:solidFill>
                  <a:srgbClr val="001E44"/>
                </a:solidFill>
              </a:rPr>
              <a:t>ASCENT-04: Baseline Characteristics and PFS</a:t>
            </a:r>
          </a:p>
        </p:txBody>
      </p:sp>
      <p:sp>
        <p:nvSpPr>
          <p:cNvPr id="5" name="Round Same Side Corner Rectangle 78">
            <a:extLst>
              <a:ext uri="{FF2B5EF4-FFF2-40B4-BE49-F238E27FC236}">
                <a16:creationId xmlns:a16="http://schemas.microsoft.com/office/drawing/2014/main" id="{4CDD44D5-5723-C829-4261-927FA4D736A6}"/>
              </a:ext>
            </a:extLst>
          </p:cNvPr>
          <p:cNvSpPr>
            <a:spLocks/>
          </p:cNvSpPr>
          <p:nvPr/>
        </p:nvSpPr>
        <p:spPr>
          <a:xfrm>
            <a:off x="344686" y="1322885"/>
            <a:ext cx="5360492" cy="368764"/>
          </a:xfrm>
          <a:prstGeom prst="rect">
            <a:avLst/>
          </a:prstGeom>
          <a:solidFill>
            <a:srgbClr val="001E44"/>
          </a:solidFill>
        </p:spPr>
        <p:txBody>
          <a:bodyPr lIns="91440" tIns="46800" rIns="91440" bIns="46800" rtlCol="0" anchor="ctr" anchorCtr="0">
            <a:noAutofit/>
          </a:bodyPr>
          <a:lstStyle/>
          <a:p>
            <a:pPr algn="ctr" defTabSz="914354">
              <a:defRPr/>
            </a:pPr>
            <a:r>
              <a:rPr lang="en-US" sz="1400" b="1" dirty="0">
                <a:solidFill>
                  <a:schemeClr val="bg1"/>
                </a:solidFill>
                <a:latin typeface="Arial"/>
                <a:cs typeface="Arial"/>
                <a:sym typeface="Arial"/>
              </a:rPr>
              <a:t>ASCENT-04</a:t>
            </a:r>
          </a:p>
        </p:txBody>
      </p:sp>
      <p:graphicFrame>
        <p:nvGraphicFramePr>
          <p:cNvPr id="7" name="Table 6">
            <a:extLst>
              <a:ext uri="{FF2B5EF4-FFF2-40B4-BE49-F238E27FC236}">
                <a16:creationId xmlns:a16="http://schemas.microsoft.com/office/drawing/2014/main" id="{8BA615A7-DF25-4C0D-62A9-262D73FC2956}"/>
              </a:ext>
            </a:extLst>
          </p:cNvPr>
          <p:cNvGraphicFramePr>
            <a:graphicFrameLocks noGrp="1"/>
          </p:cNvGraphicFramePr>
          <p:nvPr>
            <p:extLst>
              <p:ext uri="{D42A27DB-BD31-4B8C-83A1-F6EECF244321}">
                <p14:modId xmlns:p14="http://schemas.microsoft.com/office/powerpoint/2010/main" val="3768662562"/>
              </p:ext>
            </p:extLst>
          </p:nvPr>
        </p:nvGraphicFramePr>
        <p:xfrm>
          <a:off x="348648" y="1713261"/>
          <a:ext cx="5370017" cy="4799117"/>
        </p:xfrm>
        <a:graphic>
          <a:graphicData uri="http://schemas.openxmlformats.org/drawingml/2006/table">
            <a:tbl>
              <a:tblPr firstRow="1" bandRow="1"/>
              <a:tblGrid>
                <a:gridCol w="2939377">
                  <a:extLst>
                    <a:ext uri="{9D8B030D-6E8A-4147-A177-3AD203B41FA5}">
                      <a16:colId xmlns:a16="http://schemas.microsoft.com/office/drawing/2014/main" val="1708406620"/>
                    </a:ext>
                  </a:extLst>
                </a:gridCol>
                <a:gridCol w="1215320">
                  <a:extLst>
                    <a:ext uri="{9D8B030D-6E8A-4147-A177-3AD203B41FA5}">
                      <a16:colId xmlns:a16="http://schemas.microsoft.com/office/drawing/2014/main" val="592742086"/>
                    </a:ext>
                  </a:extLst>
                </a:gridCol>
                <a:gridCol w="1215320">
                  <a:extLst>
                    <a:ext uri="{9D8B030D-6E8A-4147-A177-3AD203B41FA5}">
                      <a16:colId xmlns:a16="http://schemas.microsoft.com/office/drawing/2014/main" val="2586114088"/>
                    </a:ext>
                  </a:extLst>
                </a:gridCol>
              </a:tblGrid>
              <a:tr h="5868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1E44"/>
                          </a:solidFill>
                          <a:latin typeface="Arial" panose="020B0604020202020204" pitchFamily="34" charset="0"/>
                          <a:ea typeface="+mn-ea"/>
                          <a:cs typeface="Arial" panose="020B0604020202020204" pitchFamily="34" charset="0"/>
                        </a:rPr>
                        <a:t>ITT Population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dirty="0">
                          <a:effectLst/>
                          <a:latin typeface="Arial" panose="020B0604020202020204" pitchFamily="34" charset="0"/>
                          <a:ea typeface="Calibri"/>
                          <a:cs typeface="Arial" panose="020B0604020202020204" pitchFamily="34" charset="0"/>
                        </a:rPr>
                        <a:t>SG + </a:t>
                      </a:r>
                    </a:p>
                    <a:p>
                      <a:pPr marL="0" marR="0" algn="ctr">
                        <a:spcBef>
                          <a:spcPts val="0"/>
                        </a:spcBef>
                        <a:spcAft>
                          <a:spcPts val="0"/>
                        </a:spcAft>
                      </a:pPr>
                      <a:r>
                        <a:rPr lang="en-US" sz="1200" b="1" dirty="0" err="1">
                          <a:effectLst/>
                          <a:latin typeface="Arial" panose="020B0604020202020204" pitchFamily="34" charset="0"/>
                          <a:ea typeface="Calibri"/>
                          <a:cs typeface="Arial" panose="020B0604020202020204" pitchFamily="34" charset="0"/>
                        </a:rPr>
                        <a:t>Pembro</a:t>
                      </a:r>
                      <a:br>
                        <a:rPr lang="en-US" sz="1200" b="1" dirty="0">
                          <a:effectLst/>
                          <a:latin typeface="Arial" panose="020B0604020202020204" pitchFamily="34" charset="0"/>
                          <a:ea typeface="Calibri"/>
                          <a:cs typeface="Arial" panose="020B0604020202020204" pitchFamily="34" charset="0"/>
                        </a:rPr>
                      </a:br>
                      <a:r>
                        <a:rPr lang="en-US" sz="1200" b="1" dirty="0">
                          <a:effectLst/>
                          <a:latin typeface="Arial" panose="020B0604020202020204" pitchFamily="34" charset="0"/>
                          <a:ea typeface="Calibri"/>
                          <a:cs typeface="Arial" panose="020B0604020202020204" pitchFamily="34" charset="0"/>
                        </a:rPr>
                        <a:t>(n=</a:t>
                      </a:r>
                      <a:r>
                        <a:rPr lang="en-US" sz="1200" b="1" dirty="0">
                          <a:effectLst/>
                          <a:latin typeface="Arial" panose="020B0604020202020204" pitchFamily="34" charset="0"/>
                          <a:ea typeface="Times New Roman" panose="02020603050405020304" pitchFamily="18" charset="0"/>
                          <a:cs typeface="Arial" panose="020B0604020202020204" pitchFamily="34" charset="0"/>
                        </a:rPr>
                        <a:t>221</a:t>
                      </a:r>
                      <a:r>
                        <a:rPr lang="en-US" sz="1200" b="1" dirty="0">
                          <a:effectLst/>
                          <a:latin typeface="Arial" panose="020B0604020202020204" pitchFamily="34" charset="0"/>
                          <a:ea typeface="Calibri"/>
                          <a:cs typeface="Arial" panose="020B0604020202020204" pitchFamily="34" charset="0"/>
                        </a:rPr>
                        <a:t>)</a:t>
                      </a:r>
                      <a:endParaRPr lang="en-US" sz="12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panose="020B0604020202020204"/>
                          <a:sym typeface="Arial"/>
                        </a:defRPr>
                      </a:lvl9pPr>
                    </a:lstStyle>
                    <a:p>
                      <a:pPr marL="0" marR="0" algn="ctr">
                        <a:spcBef>
                          <a:spcPts val="0"/>
                        </a:spcBef>
                        <a:spcAft>
                          <a:spcPts val="0"/>
                        </a:spcAft>
                      </a:pPr>
                      <a:r>
                        <a:rPr lang="en-US" sz="1200" b="1" dirty="0">
                          <a:effectLst/>
                          <a:latin typeface="Arial" panose="020B0604020202020204" pitchFamily="34" charset="0"/>
                          <a:ea typeface="Calibri"/>
                          <a:cs typeface="Arial" panose="020B0604020202020204" pitchFamily="34" charset="0"/>
                        </a:rPr>
                        <a:t>Chemo + </a:t>
                      </a:r>
                      <a:r>
                        <a:rPr lang="en-US" sz="1200" b="1" dirty="0" err="1">
                          <a:effectLst/>
                          <a:latin typeface="Arial" panose="020B0604020202020204" pitchFamily="34" charset="0"/>
                          <a:ea typeface="Calibri"/>
                          <a:cs typeface="Arial" panose="020B0604020202020204" pitchFamily="34" charset="0"/>
                        </a:rPr>
                        <a:t>Pembro</a:t>
                      </a:r>
                      <a:r>
                        <a:rPr lang="en-US" sz="1200" b="1" dirty="0">
                          <a:effectLst/>
                          <a:latin typeface="Arial" panose="020B0604020202020204" pitchFamily="34" charset="0"/>
                          <a:ea typeface="Calibri"/>
                          <a:cs typeface="Arial" panose="020B0604020202020204" pitchFamily="34" charset="0"/>
                        </a:rPr>
                        <a:t> </a:t>
                      </a:r>
                      <a:br>
                        <a:rPr lang="en-US" sz="1200" b="1" dirty="0">
                          <a:effectLst/>
                          <a:latin typeface="Arial" panose="020B0604020202020204" pitchFamily="34" charset="0"/>
                          <a:ea typeface="Calibri"/>
                          <a:cs typeface="Arial" panose="020B0604020202020204" pitchFamily="34" charset="0"/>
                        </a:rPr>
                      </a:br>
                      <a:r>
                        <a:rPr lang="en-US" sz="1200" b="1" dirty="0">
                          <a:effectLst/>
                          <a:latin typeface="Arial" panose="020B0604020202020204" pitchFamily="34" charset="0"/>
                          <a:ea typeface="Calibri"/>
                          <a:cs typeface="Arial" panose="020B0604020202020204" pitchFamily="34" charset="0"/>
                        </a:rPr>
                        <a:t>(n=</a:t>
                      </a:r>
                      <a:r>
                        <a:rPr lang="en-US" sz="1200" b="1" dirty="0">
                          <a:effectLst/>
                          <a:latin typeface="Arial" panose="020B0604020202020204" pitchFamily="34" charset="0"/>
                          <a:ea typeface="Times New Roman" panose="02020603050405020304" pitchFamily="18" charset="0"/>
                          <a:cs typeface="Arial" panose="020B0604020202020204" pitchFamily="34" charset="0"/>
                        </a:rPr>
                        <a:t>222)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12503031"/>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dirty="0">
                          <a:solidFill>
                            <a:srgbClr val="001E44"/>
                          </a:solidFill>
                          <a:effectLst/>
                          <a:latin typeface="Arial" panose="020B0604020202020204" pitchFamily="34" charset="0"/>
                          <a:ea typeface="Calibri"/>
                          <a:cs typeface="Arial" panose="020B0604020202020204" pitchFamily="34" charset="0"/>
                        </a:rPr>
                        <a:t>Median age (range), </a:t>
                      </a:r>
                      <a:r>
                        <a:rPr lang="en-US" sz="1200" b="1"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years </a:t>
                      </a:r>
                      <a:endParaRPr lang="en-US" sz="1200" b="1" dirty="0">
                        <a:solidFill>
                          <a:srgbClr val="001E44"/>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54 (23–88)</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55 (27–82)</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2974439901"/>
                  </a:ext>
                </a:extLst>
              </a:tr>
              <a:tr h="200585">
                <a:tc>
                  <a:txBody>
                    <a:body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&lt;65 years, n (%)</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163 (74)</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165 (74)</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302963853"/>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≥65 years, </a:t>
                      </a: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n (%)</a:t>
                      </a:r>
                      <a:endPar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58 (26)</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57 (26)</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1157694048"/>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strike="noStrike" dirty="0">
                          <a:solidFill>
                            <a:srgbClr val="001E44"/>
                          </a:solidFill>
                          <a:effectLst/>
                          <a:latin typeface="Arial" panose="020B0604020202020204" pitchFamily="34" charset="0"/>
                          <a:ea typeface="Calibri"/>
                          <a:cs typeface="Arial" panose="020B0604020202020204" pitchFamily="34" charset="0"/>
                        </a:rPr>
                        <a:t>Menopausal status</a:t>
                      </a:r>
                      <a:r>
                        <a:rPr lang="en-US" sz="1200" b="1" dirty="0">
                          <a:solidFill>
                            <a:srgbClr val="001E44"/>
                          </a:solidFill>
                          <a:effectLst/>
                          <a:latin typeface="Arial" panose="020B0604020202020204" pitchFamily="34" charset="0"/>
                          <a:ea typeface="Calibri"/>
                          <a:cs typeface="Arial" panose="020B0604020202020204" pitchFamily="34" charset="0"/>
                        </a:rPr>
                        <a:t>, n (%)</a:t>
                      </a:r>
                      <a:endParaRPr lang="en-US" sz="1200" b="1" strike="sngStrike" dirty="0">
                        <a:solidFill>
                          <a:srgbClr val="001E44"/>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890784"/>
                  </a:ext>
                </a:extLst>
              </a:tr>
              <a:tr h="200585">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Pre-menopausal</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81 (37)</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77 (35)</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451572"/>
                  </a:ext>
                </a:extLst>
              </a:tr>
              <a:tr h="200585">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Post-menopausal</a:t>
                      </a:r>
                      <a:endPar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140 (63)</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145 (65)</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5370809"/>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l">
                        <a:spcBef>
                          <a:spcPts val="0"/>
                        </a:spcBef>
                        <a:spcAft>
                          <a:spcPts val="0"/>
                        </a:spcAft>
                      </a:pPr>
                      <a:r>
                        <a:rPr lang="en-US" sz="1200" b="1"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Treatment-free interval, n (%)</a:t>
                      </a:r>
                      <a:endParaRPr lang="en-US" sz="1200" b="1" i="0" u="none" strike="sngStrike" kern="1200" cap="none" dirty="0">
                        <a:solidFill>
                          <a:srgbClr val="001E44"/>
                        </a:solidFill>
                        <a:effectLst/>
                        <a:latin typeface="Arial" panose="020B0604020202020204" pitchFamily="34" charset="0"/>
                        <a:ea typeface="Calibri"/>
                        <a:cs typeface="Arial" panose="020B0604020202020204" pitchFamily="34" charset="0"/>
                        <a:sym typeface="Arial"/>
                      </a:endParaRP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2592378703"/>
                  </a:ext>
                </a:extLst>
              </a:tr>
              <a:tr h="200585">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1200" b="0" i="1"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De novo</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75 (34)</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75 (34)</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251835545"/>
                  </a:ext>
                </a:extLst>
              </a:tr>
              <a:tr h="200585">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rPr>
                        <a:t>Recurrent within 6–12 months</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40 (18)</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40 (18)</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544196326"/>
                  </a:ext>
                </a:extLst>
              </a:tr>
              <a:tr h="200585">
                <a:tc>
                  <a:txBody>
                    <a:bodyPr/>
                    <a:lstStyle/>
                    <a:p>
                      <a:pPr marL="182880" marR="0" algn="l"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rPr>
                        <a:t>Recurrent &gt;12 months</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106 (48)</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lvl="0" algn="ctr"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107 (48)</a:t>
                      </a:r>
                    </a:p>
                  </a:txBody>
                  <a:tcPr marL="68580" marR="68580" marT="0"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3359770466"/>
                  </a:ext>
                </a:extLst>
              </a:tr>
              <a:tr h="2005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1E44"/>
                          </a:solidFill>
                          <a:effectLst/>
                          <a:latin typeface="Arial" panose="020B0604020202020204" pitchFamily="34" charset="0"/>
                          <a:ea typeface="Calibri"/>
                          <a:cs typeface="Arial" panose="020B0604020202020204" pitchFamily="34" charset="0"/>
                        </a:rPr>
                        <a:t>Metastatic sites</a:t>
                      </a:r>
                      <a:r>
                        <a:rPr lang="en-US" sz="1200" b="1"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 n (%)</a:t>
                      </a:r>
                      <a:endParaRPr lang="en-US" sz="1200" b="1" dirty="0">
                        <a:solidFill>
                          <a:srgbClr val="001E44"/>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174037"/>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defTabSz="910445"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Lymph node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159 (72)</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154 (69)</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855183"/>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Lung</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111 (50)</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95 (43)</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977896"/>
                  </a:ext>
                </a:extLst>
              </a:tr>
              <a:tr h="200585">
                <a:tc>
                  <a:txBody>
                    <a:body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Bone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61 (28)</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45 (20)</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401558"/>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Liver</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55 (25)</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57 (26)</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446694"/>
                  </a:ext>
                </a:extLst>
              </a:tr>
              <a:tr h="200585">
                <a:tc>
                  <a:txBody>
                    <a:body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Brain</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8 (4)</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Calibri"/>
                          <a:cs typeface="Arial" panose="020B0604020202020204" pitchFamily="34" charset="0"/>
                          <a:sym typeface="Arial"/>
                        </a:rPr>
                        <a:t>6 (3)</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73111"/>
                  </a:ext>
                </a:extLst>
              </a:tr>
              <a:tr h="20058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171450" marR="0" indent="0" algn="l">
                        <a:spcBef>
                          <a:spcPts val="0"/>
                        </a:spcBef>
                        <a:spcAft>
                          <a:spcPts val="0"/>
                        </a:spcAft>
                      </a:pPr>
                      <a:r>
                        <a:rPr lang="en-US" sz="1200" b="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Other</a:t>
                      </a:r>
                      <a:endParaRPr lang="en-US" sz="1200" b="0" baseline="30000" dirty="0">
                        <a:solidFill>
                          <a:srgbClr val="001E44"/>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81 (37)</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panose="020B0604020202020204"/>
                          <a:sym typeface="Arial"/>
                        </a:defRPr>
                      </a:lvl9p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71 (32)</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908221"/>
                  </a:ext>
                </a:extLst>
              </a:tr>
              <a:tr h="2005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solidFill>
                            <a:srgbClr val="001E44"/>
                          </a:solidFill>
                          <a:effectLst/>
                          <a:latin typeface="Arial" panose="020B0604020202020204" pitchFamily="34" charset="0"/>
                          <a:cs typeface="Arial" panose="020B0604020202020204" pitchFamily="34" charset="0"/>
                        </a:rPr>
                        <a:t>BRCA1/2</a:t>
                      </a:r>
                      <a:r>
                        <a:rPr lang="en-US" sz="1200" b="1" baseline="0" dirty="0">
                          <a:solidFill>
                            <a:srgbClr val="001E44"/>
                          </a:solidFill>
                          <a:effectLst/>
                          <a:latin typeface="Arial" panose="020B0604020202020204" pitchFamily="34" charset="0"/>
                          <a:cs typeface="Arial" panose="020B0604020202020204" pitchFamily="34" charset="0"/>
                        </a:rPr>
                        <a:t> mutation status </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endPar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3043452916"/>
                  </a:ext>
                </a:extLst>
              </a:tr>
              <a:tr h="200585">
                <a:tc>
                  <a:txBody>
                    <a:bodyPr/>
                    <a:lstStyle/>
                    <a:p>
                      <a:pPr marL="171450" marR="0" indent="0" algn="l">
                        <a:spcBef>
                          <a:spcPts val="0"/>
                        </a:spcBef>
                        <a:spcAft>
                          <a:spcPts val="0"/>
                        </a:spcAft>
                      </a:pPr>
                      <a:r>
                        <a:rPr lang="en-US" sz="1200" b="0" baseline="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Mutant</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19 (9)</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13 (6)</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888094107"/>
                  </a:ext>
                </a:extLst>
              </a:tr>
              <a:tr h="200585">
                <a:tc>
                  <a:txBody>
                    <a:bodyPr/>
                    <a:lstStyle/>
                    <a:p>
                      <a:pPr marL="171450" marR="0" indent="0" algn="l">
                        <a:spcBef>
                          <a:spcPts val="0"/>
                        </a:spcBef>
                        <a:spcAft>
                          <a:spcPts val="0"/>
                        </a:spcAft>
                      </a:pPr>
                      <a:r>
                        <a:rPr lang="en-US" sz="1200" b="0" baseline="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Wild-type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41 (19)</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57 (26)</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3234577840"/>
                  </a:ext>
                </a:extLst>
              </a:tr>
              <a:tr h="200585">
                <a:tc>
                  <a:txBody>
                    <a:bodyPr/>
                    <a:lstStyle/>
                    <a:p>
                      <a:pPr marL="171450" marR="0" indent="0" algn="l">
                        <a:spcBef>
                          <a:spcPts val="0"/>
                        </a:spcBef>
                        <a:spcAft>
                          <a:spcPts val="0"/>
                        </a:spcAft>
                      </a:pPr>
                      <a:r>
                        <a:rPr lang="en-US" sz="1200" b="0" baseline="0" dirty="0">
                          <a:solidFill>
                            <a:srgbClr val="001E44"/>
                          </a:solidFill>
                          <a:effectLst/>
                          <a:latin typeface="Arial" panose="020B0604020202020204" pitchFamily="34" charset="0"/>
                          <a:ea typeface="Times New Roman" panose="02020603050405020304" pitchFamily="18" charset="0"/>
                          <a:cs typeface="Arial" panose="020B0604020202020204" pitchFamily="34" charset="0"/>
                        </a:rPr>
                        <a:t>Unknown</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161 (73)</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tc>
                  <a:txBody>
                    <a:bodyPr/>
                    <a:lstStyle/>
                    <a:p>
                      <a:pPr marL="0" marR="0" algn="ctr" defTabSz="914400" rtl="0" eaLnBrk="1" latinLnBrk="0" hangingPunct="1">
                        <a:lnSpc>
                          <a:spcPct val="100000"/>
                        </a:lnSpc>
                        <a:spcBef>
                          <a:spcPts val="0"/>
                        </a:spcBef>
                        <a:spcAft>
                          <a:spcPts val="0"/>
                        </a:spcAft>
                        <a:buClr>
                          <a:srgbClr val="000000"/>
                        </a:buClr>
                        <a:buFont typeface="Arial"/>
                      </a:pPr>
                      <a:r>
                        <a:rPr lang="en-US" sz="1200" b="0" i="0" u="none" strike="noStrike" kern="1200" cap="none" dirty="0">
                          <a:solidFill>
                            <a:srgbClr val="001E44"/>
                          </a:solidFill>
                          <a:effectLst/>
                          <a:latin typeface="Arial" panose="020B0604020202020204" pitchFamily="34" charset="0"/>
                          <a:ea typeface="Times New Roman" panose="02020603050405020304" pitchFamily="18" charset="0"/>
                          <a:cs typeface="Arial" panose="020B0604020202020204" pitchFamily="34" charset="0"/>
                          <a:sym typeface="Arial"/>
                        </a:rPr>
                        <a:t>152 (68)</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EEFF4"/>
                    </a:solidFill>
                  </a:tcPr>
                </a:tc>
                <a:extLst>
                  <a:ext uri="{0D108BD9-81ED-4DB2-BD59-A6C34878D82A}">
                    <a16:rowId xmlns:a16="http://schemas.microsoft.com/office/drawing/2014/main" val="1939900069"/>
                  </a:ext>
                </a:extLst>
              </a:tr>
            </a:tbl>
          </a:graphicData>
        </a:graphic>
      </p:graphicFrame>
      <p:graphicFrame>
        <p:nvGraphicFramePr>
          <p:cNvPr id="9" name="Content Placeholder 8">
            <a:extLst>
              <a:ext uri="{FF2B5EF4-FFF2-40B4-BE49-F238E27FC236}">
                <a16:creationId xmlns:a16="http://schemas.microsoft.com/office/drawing/2014/main" id="{44CF1A37-2C00-E349-0A10-F67F4B34739F}"/>
              </a:ext>
            </a:extLst>
          </p:cNvPr>
          <p:cNvGraphicFramePr>
            <a:graphicFrameLocks/>
          </p:cNvGraphicFramePr>
          <p:nvPr>
            <p:extLst>
              <p:ext uri="{D42A27DB-BD31-4B8C-83A1-F6EECF244321}">
                <p14:modId xmlns:p14="http://schemas.microsoft.com/office/powerpoint/2010/main" val="3491750486"/>
              </p:ext>
            </p:extLst>
          </p:nvPr>
        </p:nvGraphicFramePr>
        <p:xfrm>
          <a:off x="8188566" y="1818371"/>
          <a:ext cx="3662263" cy="1341456"/>
        </p:xfrm>
        <a:graphic>
          <a:graphicData uri="http://schemas.openxmlformats.org/drawingml/2006/table">
            <a:tbl>
              <a:tblPr firstRow="1" bandRow="1">
                <a:tableStyleId>{5C22544A-7EE6-4342-B048-85BDC9FD1C3A}</a:tableStyleId>
              </a:tblPr>
              <a:tblGrid>
                <a:gridCol w="1623477">
                  <a:extLst>
                    <a:ext uri="{9D8B030D-6E8A-4147-A177-3AD203B41FA5}">
                      <a16:colId xmlns:a16="http://schemas.microsoft.com/office/drawing/2014/main" val="2275183721"/>
                    </a:ext>
                  </a:extLst>
                </a:gridCol>
                <a:gridCol w="906127">
                  <a:extLst>
                    <a:ext uri="{9D8B030D-6E8A-4147-A177-3AD203B41FA5}">
                      <a16:colId xmlns:a16="http://schemas.microsoft.com/office/drawing/2014/main" val="20001"/>
                    </a:ext>
                  </a:extLst>
                </a:gridCol>
                <a:gridCol w="1132659">
                  <a:extLst>
                    <a:ext uri="{9D8B030D-6E8A-4147-A177-3AD203B41FA5}">
                      <a16:colId xmlns:a16="http://schemas.microsoft.com/office/drawing/2014/main" val="1563917132"/>
                    </a:ext>
                  </a:extLst>
                </a:gridCol>
              </a:tblGrid>
              <a:tr h="35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mn-lt"/>
                        <a:cs typeface="Arial"/>
                      </a:endParaRPr>
                    </a:p>
                  </a:txBody>
                  <a:tcPr marL="90000" marR="90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900" u="none" strike="noStrike" kern="1200" cap="none" dirty="0">
                          <a:solidFill>
                            <a:schemeClr val="bg1"/>
                          </a:solidFill>
                          <a:latin typeface="Arial" panose="020B0604020202020204" pitchFamily="34" charset="0"/>
                          <a:ea typeface="+mn-ea"/>
                          <a:cs typeface="Arial" panose="020B0604020202020204" pitchFamily="34" charset="0"/>
                          <a:sym typeface="Arial"/>
                        </a:rPr>
                        <a:t>SG </a:t>
                      </a:r>
                      <a:r>
                        <a:rPr lang="en-US" sz="9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US" sz="900" b="1" dirty="0" err="1">
                          <a:solidFill>
                            <a:schemeClr val="bg1"/>
                          </a:solidFill>
                          <a:effectLst/>
                          <a:latin typeface="Arial" panose="020B0604020202020204" pitchFamily="34" charset="0"/>
                          <a:ea typeface="Arial" panose="020B0604020202020204" pitchFamily="34" charset="0"/>
                          <a:cs typeface="Arial" panose="020B0604020202020204" pitchFamily="34" charset="0"/>
                        </a:rPr>
                        <a:t>Pembro</a:t>
                      </a:r>
                      <a:r>
                        <a:rPr lang="en-US" sz="9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900" u="none" strike="noStrike" kern="1200" cap="none" dirty="0">
                          <a:solidFill>
                            <a:schemeClr val="bg1"/>
                          </a:solidFill>
                          <a:latin typeface="Arial" panose="020B0604020202020204" pitchFamily="34" charset="0"/>
                          <a:ea typeface="+mn-ea"/>
                          <a:cs typeface="Arial" panose="020B0604020202020204" pitchFamily="34" charset="0"/>
                          <a:sym typeface="Arial"/>
                        </a:rPr>
                        <a:t>(n=221)</a:t>
                      </a:r>
                      <a:endParaRPr lang="en-US" sz="900" u="none" strike="noStrike" kern="1200" cap="none" dirty="0">
                        <a:solidFill>
                          <a:schemeClr val="bg1"/>
                        </a:solidFill>
                        <a:latin typeface="Arial" panose="020B0604020202020204" pitchFamily="34" charset="0"/>
                        <a:ea typeface="+mn-ea"/>
                        <a:cs typeface="Arial" panose="020B0604020202020204" pitchFamily="34" charset="0"/>
                      </a:endParaRPr>
                    </a:p>
                  </a:txBody>
                  <a:tcPr marL="36000" marR="36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900" u="none" strike="noStrike" kern="1200" cap="none" dirty="0">
                          <a:solidFill>
                            <a:schemeClr val="bg1"/>
                          </a:solidFill>
                          <a:latin typeface="Arial" panose="020B0604020202020204" pitchFamily="34" charset="0"/>
                          <a:ea typeface="+mn-ea"/>
                          <a:cs typeface="Arial" panose="020B0604020202020204" pitchFamily="34" charset="0"/>
                          <a:sym typeface="Arial"/>
                        </a:rPr>
                        <a:t>Chemo </a:t>
                      </a:r>
                      <a:r>
                        <a:rPr lang="en-US" sz="9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US" sz="900" b="1" dirty="0" err="1">
                          <a:solidFill>
                            <a:schemeClr val="bg1"/>
                          </a:solidFill>
                          <a:effectLst/>
                          <a:latin typeface="Arial" panose="020B0604020202020204" pitchFamily="34" charset="0"/>
                          <a:ea typeface="Arial" panose="020B0604020202020204" pitchFamily="34" charset="0"/>
                          <a:cs typeface="Arial" panose="020B0604020202020204" pitchFamily="34" charset="0"/>
                        </a:rPr>
                        <a:t>Pembro</a:t>
                      </a:r>
                      <a:r>
                        <a:rPr lang="en-US" sz="900" u="none" strike="noStrike" kern="1200" cap="none" dirty="0">
                          <a:solidFill>
                            <a:schemeClr val="bg1"/>
                          </a:solidFill>
                          <a:latin typeface="Arial" panose="020B0604020202020204" pitchFamily="34" charset="0"/>
                          <a:ea typeface="+mn-ea"/>
                          <a:cs typeface="Arial" panose="020B0604020202020204" pitchFamily="34" charset="0"/>
                          <a:sym typeface="Arial"/>
                        </a:rPr>
                        <a:t> </a:t>
                      </a:r>
                    </a:p>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900" u="none" strike="noStrike" kern="1200" cap="none" dirty="0">
                          <a:solidFill>
                            <a:schemeClr val="bg1"/>
                          </a:solidFill>
                          <a:latin typeface="Arial" panose="020B0604020202020204" pitchFamily="34" charset="0"/>
                          <a:ea typeface="+mn-ea"/>
                          <a:cs typeface="Arial" panose="020B0604020202020204" pitchFamily="34" charset="0"/>
                          <a:sym typeface="Arial"/>
                        </a:rPr>
                        <a:t>(n=222)</a:t>
                      </a:r>
                      <a:endParaRPr lang="en-US" sz="900" u="none" strike="noStrike" kern="1200" cap="none" dirty="0">
                        <a:solidFill>
                          <a:schemeClr val="bg1"/>
                        </a:solidFill>
                        <a:latin typeface="Arial" panose="020B0604020202020204" pitchFamily="34" charset="0"/>
                        <a:ea typeface="+mn-ea"/>
                        <a:cs typeface="Arial" panose="020B0604020202020204" pitchFamily="34" charset="0"/>
                      </a:endParaRPr>
                    </a:p>
                  </a:txBody>
                  <a:tcPr marL="36000" marR="3600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200016">
                <a:tc>
                  <a:txBody>
                    <a:bodyPr/>
                    <a:lstStyle/>
                    <a:p>
                      <a:pPr marL="0" marR="0" lvl="0" indent="0" algn="l" defTabSz="1088264" rtl="0" eaLnBrk="1" fontAlgn="auto" latinLnBrk="0" hangingPunct="1">
                        <a:lnSpc>
                          <a:spcPct val="90000"/>
                        </a:lnSpc>
                        <a:spcBef>
                          <a:spcPts val="0"/>
                        </a:spcBef>
                        <a:spcAft>
                          <a:spcPts val="0"/>
                        </a:spcAft>
                        <a:buClr>
                          <a:srgbClr val="000000"/>
                        </a:buClr>
                        <a:buSzPts val="1400"/>
                        <a:buFont typeface="Arial"/>
                        <a:buNone/>
                        <a:tabLst/>
                        <a:defRPr/>
                      </a:pPr>
                      <a:r>
                        <a:rPr lang="en-US" sz="900" b="1" u="none" strike="noStrike" kern="1200" cap="none" dirty="0">
                          <a:solidFill>
                            <a:srgbClr val="001E44"/>
                          </a:solidFill>
                          <a:latin typeface="Arial" panose="020B0604020202020204" pitchFamily="34" charset="0"/>
                          <a:ea typeface="+mn-ea"/>
                          <a:cs typeface="Arial" panose="020B0604020202020204" pitchFamily="34" charset="0"/>
                        </a:rPr>
                        <a:t>Number of PFS events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fontAlgn="auto" latinLnBrk="0" hangingPunct="1">
                        <a:lnSpc>
                          <a:spcPct val="90000"/>
                        </a:lnSpc>
                        <a:spcBef>
                          <a:spcPts val="0"/>
                        </a:spcBef>
                        <a:spcAft>
                          <a:spcPts val="0"/>
                        </a:spcAft>
                        <a:buClr>
                          <a:srgbClr val="000000"/>
                        </a:buClr>
                        <a:buSzPts val="1400"/>
                        <a:buFont typeface="Arial"/>
                        <a:buNone/>
                        <a:tabLst/>
                        <a:defRPr/>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109</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fontAlgn="auto" latinLnBrk="0" hangingPunct="1">
                        <a:lnSpc>
                          <a:spcPct val="90000"/>
                        </a:lnSpc>
                        <a:spcBef>
                          <a:spcPts val="0"/>
                        </a:spcBef>
                        <a:spcAft>
                          <a:spcPts val="0"/>
                        </a:spcAft>
                        <a:buClr>
                          <a:srgbClr val="000000"/>
                        </a:buClr>
                        <a:buSzPts val="1400"/>
                        <a:buFont typeface="Arial"/>
                        <a:buNone/>
                        <a:tabLst/>
                        <a:defRPr/>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140</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49471446"/>
                  </a:ext>
                </a:extLst>
              </a:tr>
              <a:tr h="3564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dirty="0">
                          <a:solidFill>
                            <a:srgbClr val="001E44"/>
                          </a:solidFill>
                          <a:latin typeface="Arial" panose="020B0604020202020204" pitchFamily="34" charset="0"/>
                          <a:ea typeface="+mn-ea"/>
                          <a:cs typeface="Arial" panose="020B0604020202020204" pitchFamily="34" charset="0"/>
                        </a:rPr>
                        <a:t>Median PFS, months (95% CI)</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cap="none" normalizeH="0" baseline="0" dirty="0">
                          <a:ln>
                            <a:noFill/>
                          </a:ln>
                          <a:solidFill>
                            <a:srgbClr val="001E44"/>
                          </a:solidFill>
                          <a:effectLst/>
                          <a:latin typeface="Arial" panose="020B0604020202020204" pitchFamily="34" charset="0"/>
                          <a:ea typeface="Arial" panose="020B0604020202020204" pitchFamily="34" charset="0"/>
                          <a:cs typeface="Arial" panose="020B0604020202020204" pitchFamily="34" charset="0"/>
                        </a:rPr>
                        <a:t>11.2 (9.3–16.7)</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7.8 (7.3–9.3)</a:t>
                      </a:r>
                      <a:endParaRPr kumimoji="0" lang="en-US" sz="900" b="0" i="0" u="none" strike="noStrike" cap="none" normalizeH="0" baseline="0" dirty="0">
                        <a:ln>
                          <a:noFill/>
                        </a:ln>
                        <a:solidFill>
                          <a:srgbClr val="001E44"/>
                        </a:solidFill>
                        <a:effectLst/>
                        <a:latin typeface="Arial" panose="020B0604020202020204" pitchFamily="34" charset="0"/>
                        <a:ea typeface="Arial" panose="020B0604020202020204" pitchFamily="34" charset="0"/>
                        <a:cs typeface="Arial" panose="020B0604020202020204" pitchFamily="34" charset="0"/>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249077"/>
                  </a:ext>
                </a:extLst>
              </a:tr>
              <a:tr h="21424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Stratified HR (95% CI)</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0.65 </a:t>
                      </a:r>
                      <a:r>
                        <a:rPr lang="en-US" sz="900" u="none" strike="noStrike" kern="1200" cap="none" dirty="0">
                          <a:solidFill>
                            <a:srgbClr val="001E44"/>
                          </a:solidFill>
                          <a:latin typeface="Arial" panose="020B0604020202020204" pitchFamily="34" charset="0"/>
                          <a:ea typeface="+mn-ea"/>
                          <a:cs typeface="Arial" panose="020B0604020202020204" pitchFamily="34" charset="0"/>
                        </a:rPr>
                        <a:t>(0.51</a:t>
                      </a:r>
                      <a:r>
                        <a:rPr kumimoji="0" lang="en-US" sz="900" b="0" i="0" u="none" strike="noStrike" cap="none" normalizeH="0" baseline="0" dirty="0">
                          <a:ln>
                            <a:noFill/>
                          </a:ln>
                          <a:solidFill>
                            <a:srgbClr val="001E44"/>
                          </a:solidFill>
                          <a:effectLst/>
                          <a:latin typeface="Arial" panose="020B0604020202020204" pitchFamily="34" charset="0"/>
                          <a:ea typeface="Arial" panose="020B0604020202020204" pitchFamily="34" charset="0"/>
                          <a:cs typeface="Arial" panose="020B0604020202020204" pitchFamily="34" charset="0"/>
                        </a:rPr>
                        <a:t>–</a:t>
                      </a:r>
                      <a:r>
                        <a:rPr kumimoji="0" lang="en-US" sz="900" b="0" i="0" u="none" strike="noStrike" kern="1200" cap="none" normalizeH="0" baseline="0" dirty="0">
                          <a:ln>
                            <a:noFill/>
                          </a:ln>
                          <a:solidFill>
                            <a:srgbClr val="001E44"/>
                          </a:solidFill>
                          <a:effectLst/>
                          <a:latin typeface="Arial" panose="020B0604020202020204" pitchFamily="34" charset="0"/>
                          <a:ea typeface="+mn-ea"/>
                          <a:cs typeface="Arial" panose="020B0604020202020204" pitchFamily="34" charset="0"/>
                        </a:rPr>
                        <a:t>0.84</a:t>
                      </a:r>
                      <a:r>
                        <a:rPr lang="en-US" sz="900" u="none" strike="noStrike" kern="1200" cap="none" dirty="0">
                          <a:solidFill>
                            <a:srgbClr val="001E44"/>
                          </a:solidFill>
                          <a:latin typeface="Arial" panose="020B0604020202020204" pitchFamily="34" charset="0"/>
                          <a:ea typeface="+mn-ea"/>
                          <a:cs typeface="Arial" panose="020B0604020202020204" pitchFamily="34" charset="0"/>
                        </a:rPr>
                        <a:t>)</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424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0" i="1" u="none" strike="noStrike" kern="1200" cap="none" dirty="0">
                          <a:solidFill>
                            <a:srgbClr val="001E44"/>
                          </a:solidFill>
                          <a:latin typeface="Arial" panose="020B0604020202020204" pitchFamily="34" charset="0"/>
                          <a:ea typeface="+mn-ea"/>
                          <a:cs typeface="Arial" panose="020B0604020202020204" pitchFamily="34" charset="0"/>
                        </a:rPr>
                        <a:t>P</a:t>
                      </a:r>
                      <a:r>
                        <a:rPr lang="en-US" sz="900" b="0" u="none" strike="noStrike" kern="1200" cap="none" dirty="0">
                          <a:solidFill>
                            <a:srgbClr val="001E44"/>
                          </a:solidFill>
                          <a:latin typeface="Arial" panose="020B0604020202020204" pitchFamily="34" charset="0"/>
                          <a:ea typeface="+mn-ea"/>
                          <a:cs typeface="Arial" panose="020B0604020202020204" pitchFamily="34" charset="0"/>
                        </a:rPr>
                        <a:t>-</a:t>
                      </a:r>
                      <a:r>
                        <a:rPr lang="en-US" sz="900" b="0" u="none" strike="noStrike" kern="1200" cap="none" dirty="0" err="1">
                          <a:solidFill>
                            <a:srgbClr val="001E44"/>
                          </a:solidFill>
                          <a:latin typeface="Arial" panose="020B0604020202020204" pitchFamily="34" charset="0"/>
                          <a:ea typeface="+mn-ea"/>
                          <a:cs typeface="Arial" panose="020B0604020202020204" pitchFamily="34" charset="0"/>
                        </a:rPr>
                        <a:t>value</a:t>
                      </a:r>
                      <a:r>
                        <a:rPr lang="en-US" sz="900" b="0" u="none" strike="noStrike" kern="1200" cap="none" baseline="30000" dirty="0" err="1">
                          <a:solidFill>
                            <a:srgbClr val="001E44"/>
                          </a:solidFill>
                          <a:latin typeface="Arial" panose="020B0604020202020204" pitchFamily="34" charset="0"/>
                          <a:ea typeface="+mn-ea"/>
                          <a:cs typeface="Arial" panose="020B0604020202020204" pitchFamily="34" charset="0"/>
                        </a:rPr>
                        <a:t>a</a:t>
                      </a:r>
                      <a:endParaRPr lang="en-US" sz="900" b="0" u="none" strike="noStrike" kern="1200" cap="none" dirty="0">
                        <a:solidFill>
                          <a:srgbClr val="001E44"/>
                        </a:solidFill>
                        <a:latin typeface="Arial" panose="020B0604020202020204" pitchFamily="34" charset="0"/>
                        <a:ea typeface="+mn-ea"/>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900" b="0" u="none" strike="noStrike" kern="1200" cap="none" dirty="0">
                          <a:solidFill>
                            <a:srgbClr val="001E44"/>
                          </a:solidFill>
                          <a:latin typeface="Arial" panose="020B0604020202020204" pitchFamily="34" charset="0"/>
                          <a:ea typeface="+mn-ea"/>
                          <a:cs typeface="Arial" panose="020B0604020202020204" pitchFamily="34" charset="0"/>
                        </a:rPr>
                        <a:t>&lt;0.001</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b="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369177"/>
                  </a:ext>
                </a:extLst>
              </a:tr>
            </a:tbl>
          </a:graphicData>
        </a:graphic>
      </p:graphicFrame>
      <p:sp>
        <p:nvSpPr>
          <p:cNvPr id="10" name="Freeform 426">
            <a:extLst>
              <a:ext uri="{FF2B5EF4-FFF2-40B4-BE49-F238E27FC236}">
                <a16:creationId xmlns:a16="http://schemas.microsoft.com/office/drawing/2014/main" id="{35BC152B-7CB3-8F64-EFF3-AC2C68A36312}"/>
              </a:ext>
            </a:extLst>
          </p:cNvPr>
          <p:cNvSpPr/>
          <p:nvPr/>
        </p:nvSpPr>
        <p:spPr>
          <a:xfrm>
            <a:off x="7191087" y="2618387"/>
            <a:ext cx="4586111" cy="2821627"/>
          </a:xfrm>
          <a:custGeom>
            <a:avLst/>
            <a:gdLst>
              <a:gd name="connsiteX0" fmla="*/ 0 w 9607988"/>
              <a:gd name="connsiteY0" fmla="*/ 0 h 2821626"/>
              <a:gd name="connsiteX1" fmla="*/ 0 w 9607988"/>
              <a:gd name="connsiteY1" fmla="*/ 2821627 h 2821626"/>
              <a:gd name="connsiteX2" fmla="*/ 9607988 w 9607988"/>
              <a:gd name="connsiteY2" fmla="*/ 2821627 h 2821626"/>
            </a:gdLst>
            <a:ahLst/>
            <a:cxnLst>
              <a:cxn ang="0">
                <a:pos x="connsiteX0" y="connsiteY0"/>
              </a:cxn>
              <a:cxn ang="0">
                <a:pos x="connsiteX1" y="connsiteY1"/>
              </a:cxn>
              <a:cxn ang="0">
                <a:pos x="connsiteX2" y="connsiteY2"/>
              </a:cxn>
            </a:cxnLst>
            <a:rect l="l" t="t" r="r" b="b"/>
            <a:pathLst>
              <a:path w="9607988" h="2821626">
                <a:moveTo>
                  <a:pt x="0" y="0"/>
                </a:moveTo>
                <a:lnTo>
                  <a:pt x="0" y="2821627"/>
                </a:lnTo>
                <a:lnTo>
                  <a:pt x="9607988" y="2821627"/>
                </a:lnTo>
              </a:path>
            </a:pathLst>
          </a:custGeom>
          <a:noFill/>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 name="Freeform 427">
            <a:extLst>
              <a:ext uri="{FF2B5EF4-FFF2-40B4-BE49-F238E27FC236}">
                <a16:creationId xmlns:a16="http://schemas.microsoft.com/office/drawing/2014/main" id="{4B8EB745-3D0B-B1B5-6575-D9BB76220C37}"/>
              </a:ext>
            </a:extLst>
          </p:cNvPr>
          <p:cNvSpPr/>
          <p:nvPr/>
        </p:nvSpPr>
        <p:spPr>
          <a:xfrm>
            <a:off x="7191087"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 name="Freeform 428">
            <a:extLst>
              <a:ext uri="{FF2B5EF4-FFF2-40B4-BE49-F238E27FC236}">
                <a16:creationId xmlns:a16="http://schemas.microsoft.com/office/drawing/2014/main" id="{454E037E-35FC-8A62-EE8F-1EBE45F7B2C7}"/>
              </a:ext>
            </a:extLst>
          </p:cNvPr>
          <p:cNvSpPr/>
          <p:nvPr/>
        </p:nvSpPr>
        <p:spPr>
          <a:xfrm>
            <a:off x="7534639"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 name="Freeform 429">
            <a:extLst>
              <a:ext uri="{FF2B5EF4-FFF2-40B4-BE49-F238E27FC236}">
                <a16:creationId xmlns:a16="http://schemas.microsoft.com/office/drawing/2014/main" id="{E52F6243-301D-BEF9-DE9D-2B1F9A3408C0}"/>
              </a:ext>
            </a:extLst>
          </p:cNvPr>
          <p:cNvSpPr/>
          <p:nvPr/>
        </p:nvSpPr>
        <p:spPr>
          <a:xfrm>
            <a:off x="7132299" y="5440013"/>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 name="Freeform 430">
            <a:extLst>
              <a:ext uri="{FF2B5EF4-FFF2-40B4-BE49-F238E27FC236}">
                <a16:creationId xmlns:a16="http://schemas.microsoft.com/office/drawing/2014/main" id="{B8403A35-840A-2289-174E-6AB0588F432E}"/>
              </a:ext>
            </a:extLst>
          </p:cNvPr>
          <p:cNvSpPr/>
          <p:nvPr/>
        </p:nvSpPr>
        <p:spPr>
          <a:xfrm>
            <a:off x="7132299" y="5158032"/>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 name="Freeform 431">
            <a:extLst>
              <a:ext uri="{FF2B5EF4-FFF2-40B4-BE49-F238E27FC236}">
                <a16:creationId xmlns:a16="http://schemas.microsoft.com/office/drawing/2014/main" id="{726341FF-15B6-E695-D6E7-B3446E971CAB}"/>
              </a:ext>
            </a:extLst>
          </p:cNvPr>
          <p:cNvSpPr/>
          <p:nvPr/>
        </p:nvSpPr>
        <p:spPr>
          <a:xfrm>
            <a:off x="7132299" y="4876051"/>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 name="Freeform 432">
            <a:extLst>
              <a:ext uri="{FF2B5EF4-FFF2-40B4-BE49-F238E27FC236}">
                <a16:creationId xmlns:a16="http://schemas.microsoft.com/office/drawing/2014/main" id="{50636036-BA1C-4246-9332-CBEC8B867D7C}"/>
              </a:ext>
            </a:extLst>
          </p:cNvPr>
          <p:cNvSpPr/>
          <p:nvPr/>
        </p:nvSpPr>
        <p:spPr>
          <a:xfrm>
            <a:off x="7132299" y="4594071"/>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 name="Freeform 433">
            <a:extLst>
              <a:ext uri="{FF2B5EF4-FFF2-40B4-BE49-F238E27FC236}">
                <a16:creationId xmlns:a16="http://schemas.microsoft.com/office/drawing/2014/main" id="{D74D7246-30F5-DD92-5F83-A33382AEDFFB}"/>
              </a:ext>
            </a:extLst>
          </p:cNvPr>
          <p:cNvSpPr/>
          <p:nvPr/>
        </p:nvSpPr>
        <p:spPr>
          <a:xfrm>
            <a:off x="7132299" y="4312089"/>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 name="Freeform 434">
            <a:extLst>
              <a:ext uri="{FF2B5EF4-FFF2-40B4-BE49-F238E27FC236}">
                <a16:creationId xmlns:a16="http://schemas.microsoft.com/office/drawing/2014/main" id="{C448EBF0-4557-98CB-AC18-4D1A64D2D8C7}"/>
              </a:ext>
            </a:extLst>
          </p:cNvPr>
          <p:cNvSpPr/>
          <p:nvPr/>
        </p:nvSpPr>
        <p:spPr>
          <a:xfrm>
            <a:off x="7132299" y="4030108"/>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 name="Freeform 435">
            <a:extLst>
              <a:ext uri="{FF2B5EF4-FFF2-40B4-BE49-F238E27FC236}">
                <a16:creationId xmlns:a16="http://schemas.microsoft.com/office/drawing/2014/main" id="{3CAE30E1-E2D0-EF8A-A749-4979788D2F7B}"/>
              </a:ext>
            </a:extLst>
          </p:cNvPr>
          <p:cNvSpPr/>
          <p:nvPr/>
        </p:nvSpPr>
        <p:spPr>
          <a:xfrm>
            <a:off x="7132299" y="3748127"/>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 name="Freeform 436">
            <a:extLst>
              <a:ext uri="{FF2B5EF4-FFF2-40B4-BE49-F238E27FC236}">
                <a16:creationId xmlns:a16="http://schemas.microsoft.com/office/drawing/2014/main" id="{CFEA388A-83AC-8A68-F353-F647A5B23046}"/>
              </a:ext>
            </a:extLst>
          </p:cNvPr>
          <p:cNvSpPr/>
          <p:nvPr/>
        </p:nvSpPr>
        <p:spPr>
          <a:xfrm>
            <a:off x="7132299" y="3466147"/>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 name="Freeform 437">
            <a:extLst>
              <a:ext uri="{FF2B5EF4-FFF2-40B4-BE49-F238E27FC236}">
                <a16:creationId xmlns:a16="http://schemas.microsoft.com/office/drawing/2014/main" id="{393FDE8E-ADB5-2735-8A51-65D2BAFE2F23}"/>
              </a:ext>
            </a:extLst>
          </p:cNvPr>
          <p:cNvSpPr/>
          <p:nvPr/>
        </p:nvSpPr>
        <p:spPr>
          <a:xfrm>
            <a:off x="7132299" y="3184165"/>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2" name="Freeform 438">
            <a:extLst>
              <a:ext uri="{FF2B5EF4-FFF2-40B4-BE49-F238E27FC236}">
                <a16:creationId xmlns:a16="http://schemas.microsoft.com/office/drawing/2014/main" id="{3597757D-3500-C4B0-692E-7ED7D4B023F9}"/>
              </a:ext>
            </a:extLst>
          </p:cNvPr>
          <p:cNvSpPr/>
          <p:nvPr/>
        </p:nvSpPr>
        <p:spPr>
          <a:xfrm>
            <a:off x="7132299" y="2902184"/>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3" name="Freeform 439">
            <a:extLst>
              <a:ext uri="{FF2B5EF4-FFF2-40B4-BE49-F238E27FC236}">
                <a16:creationId xmlns:a16="http://schemas.microsoft.com/office/drawing/2014/main" id="{1D6D47B7-BBCF-597F-9A1E-50B2177D7980}"/>
              </a:ext>
            </a:extLst>
          </p:cNvPr>
          <p:cNvSpPr/>
          <p:nvPr/>
        </p:nvSpPr>
        <p:spPr>
          <a:xfrm>
            <a:off x="7132299" y="2620203"/>
            <a:ext cx="57600" cy="0"/>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4" name="Freeform 440">
            <a:extLst>
              <a:ext uri="{FF2B5EF4-FFF2-40B4-BE49-F238E27FC236}">
                <a16:creationId xmlns:a16="http://schemas.microsoft.com/office/drawing/2014/main" id="{6E0E3F4A-C1F8-0776-830C-F80E1A64E3F4}"/>
              </a:ext>
            </a:extLst>
          </p:cNvPr>
          <p:cNvSpPr/>
          <p:nvPr/>
        </p:nvSpPr>
        <p:spPr>
          <a:xfrm>
            <a:off x="7879103"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5" name="Freeform 441">
            <a:extLst>
              <a:ext uri="{FF2B5EF4-FFF2-40B4-BE49-F238E27FC236}">
                <a16:creationId xmlns:a16="http://schemas.microsoft.com/office/drawing/2014/main" id="{93AA0F7C-B714-1CB0-78B0-99730DBF7345}"/>
              </a:ext>
            </a:extLst>
          </p:cNvPr>
          <p:cNvSpPr/>
          <p:nvPr/>
        </p:nvSpPr>
        <p:spPr>
          <a:xfrm>
            <a:off x="8567983"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6" name="Freeform 442">
            <a:extLst>
              <a:ext uri="{FF2B5EF4-FFF2-40B4-BE49-F238E27FC236}">
                <a16:creationId xmlns:a16="http://schemas.microsoft.com/office/drawing/2014/main" id="{43FBCFB4-0A4D-1917-5E02-4B39DDE933DC}"/>
              </a:ext>
            </a:extLst>
          </p:cNvPr>
          <p:cNvSpPr/>
          <p:nvPr/>
        </p:nvSpPr>
        <p:spPr>
          <a:xfrm>
            <a:off x="8222289"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7" name="Freeform 443">
            <a:extLst>
              <a:ext uri="{FF2B5EF4-FFF2-40B4-BE49-F238E27FC236}">
                <a16:creationId xmlns:a16="http://schemas.microsoft.com/office/drawing/2014/main" id="{4A29116E-EE4A-C1B4-02BE-454672862BBB}"/>
              </a:ext>
            </a:extLst>
          </p:cNvPr>
          <p:cNvSpPr/>
          <p:nvPr/>
        </p:nvSpPr>
        <p:spPr>
          <a:xfrm>
            <a:off x="8911215"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8" name="Freeform 444">
            <a:extLst>
              <a:ext uri="{FF2B5EF4-FFF2-40B4-BE49-F238E27FC236}">
                <a16:creationId xmlns:a16="http://schemas.microsoft.com/office/drawing/2014/main" id="{CA3F2FAA-2BA0-F231-1444-7398FA335A5B}"/>
              </a:ext>
            </a:extLst>
          </p:cNvPr>
          <p:cNvSpPr/>
          <p:nvPr/>
        </p:nvSpPr>
        <p:spPr>
          <a:xfrm>
            <a:off x="9255634"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9" name="Freeform 445">
            <a:extLst>
              <a:ext uri="{FF2B5EF4-FFF2-40B4-BE49-F238E27FC236}">
                <a16:creationId xmlns:a16="http://schemas.microsoft.com/office/drawing/2014/main" id="{0D991301-5183-6B81-33C3-61124476C4DB}"/>
              </a:ext>
            </a:extLst>
          </p:cNvPr>
          <p:cNvSpPr/>
          <p:nvPr/>
        </p:nvSpPr>
        <p:spPr>
          <a:xfrm>
            <a:off x="9601375"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0" name="Freeform 446">
            <a:extLst>
              <a:ext uri="{FF2B5EF4-FFF2-40B4-BE49-F238E27FC236}">
                <a16:creationId xmlns:a16="http://schemas.microsoft.com/office/drawing/2014/main" id="{E6E82B83-A2DD-C8CC-34D7-274A225CD699}"/>
              </a:ext>
            </a:extLst>
          </p:cNvPr>
          <p:cNvSpPr/>
          <p:nvPr/>
        </p:nvSpPr>
        <p:spPr>
          <a:xfrm>
            <a:off x="9945794"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1" name="Freeform 447">
            <a:extLst>
              <a:ext uri="{FF2B5EF4-FFF2-40B4-BE49-F238E27FC236}">
                <a16:creationId xmlns:a16="http://schemas.microsoft.com/office/drawing/2014/main" id="{11A4422A-A7C3-D95D-E1A0-087EF140481D}"/>
              </a:ext>
            </a:extLst>
          </p:cNvPr>
          <p:cNvSpPr/>
          <p:nvPr/>
        </p:nvSpPr>
        <p:spPr>
          <a:xfrm>
            <a:off x="10289026"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2" name="Freeform 448">
            <a:extLst>
              <a:ext uri="{FF2B5EF4-FFF2-40B4-BE49-F238E27FC236}">
                <a16:creationId xmlns:a16="http://schemas.microsoft.com/office/drawing/2014/main" id="{F54EFE22-E129-718B-8A56-7058CE67D07A}"/>
              </a:ext>
            </a:extLst>
          </p:cNvPr>
          <p:cNvSpPr/>
          <p:nvPr/>
        </p:nvSpPr>
        <p:spPr>
          <a:xfrm>
            <a:off x="10634722"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3" name="Freeform 449">
            <a:extLst>
              <a:ext uri="{FF2B5EF4-FFF2-40B4-BE49-F238E27FC236}">
                <a16:creationId xmlns:a16="http://schemas.microsoft.com/office/drawing/2014/main" id="{59F15318-B187-9BB5-B15C-10A69F050D6A}"/>
              </a:ext>
            </a:extLst>
          </p:cNvPr>
          <p:cNvSpPr/>
          <p:nvPr/>
        </p:nvSpPr>
        <p:spPr>
          <a:xfrm>
            <a:off x="10979186"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4" name="Freeform 450">
            <a:extLst>
              <a:ext uri="{FF2B5EF4-FFF2-40B4-BE49-F238E27FC236}">
                <a16:creationId xmlns:a16="http://schemas.microsoft.com/office/drawing/2014/main" id="{A0094FB7-B546-4662-89B7-B9B08D45093E}"/>
              </a:ext>
            </a:extLst>
          </p:cNvPr>
          <p:cNvSpPr/>
          <p:nvPr/>
        </p:nvSpPr>
        <p:spPr>
          <a:xfrm>
            <a:off x="11323603"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5" name="Freeform 451">
            <a:extLst>
              <a:ext uri="{FF2B5EF4-FFF2-40B4-BE49-F238E27FC236}">
                <a16:creationId xmlns:a16="http://schemas.microsoft.com/office/drawing/2014/main" id="{96D83C6D-17B0-F4A3-EDDC-90FEADD1837E}"/>
              </a:ext>
            </a:extLst>
          </p:cNvPr>
          <p:cNvSpPr/>
          <p:nvPr/>
        </p:nvSpPr>
        <p:spPr>
          <a:xfrm>
            <a:off x="11666835" y="5440588"/>
            <a:ext cx="4564"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sq">
            <a:solidFill>
              <a:srgbClr val="002557"/>
            </a:solidFill>
            <a:prstDash val="solid"/>
            <a:miter/>
          </a:ln>
        </p:spPr>
        <p:txBody>
          <a:bodyPr rtlCol="0" anchor="ctr"/>
          <a:lstStyle/>
          <a:p>
            <a:pPr defTabSz="914377">
              <a:defRPr/>
            </a:pPr>
            <a:endParaRPr lang="en-US" sz="1800" dirty="0">
              <a:solidFill>
                <a:prstClr val="black"/>
              </a:solidFill>
              <a:latin typeface="Arial" panose="020B0604020202020204"/>
            </a:endParaRPr>
          </a:p>
        </p:txBody>
      </p:sp>
      <p:grpSp>
        <p:nvGrpSpPr>
          <p:cNvPr id="36" name="Group 35">
            <a:extLst>
              <a:ext uri="{FF2B5EF4-FFF2-40B4-BE49-F238E27FC236}">
                <a16:creationId xmlns:a16="http://schemas.microsoft.com/office/drawing/2014/main" id="{38560963-6C47-7445-5FA5-092D68D8413D}"/>
              </a:ext>
            </a:extLst>
          </p:cNvPr>
          <p:cNvGrpSpPr/>
          <p:nvPr/>
        </p:nvGrpSpPr>
        <p:grpSpPr>
          <a:xfrm>
            <a:off x="7173471" y="2599266"/>
            <a:ext cx="4157755" cy="2838260"/>
            <a:chOff x="6700158" y="2599265"/>
            <a:chExt cx="4297686" cy="2838260"/>
          </a:xfrm>
        </p:grpSpPr>
        <p:sp>
          <p:nvSpPr>
            <p:cNvPr id="37" name="Freeform 453">
              <a:extLst>
                <a:ext uri="{FF2B5EF4-FFF2-40B4-BE49-F238E27FC236}">
                  <a16:creationId xmlns:a16="http://schemas.microsoft.com/office/drawing/2014/main" id="{9A702DA2-A094-D523-F98D-D430421DE06F}"/>
                </a:ext>
              </a:extLst>
            </p:cNvPr>
            <p:cNvSpPr/>
            <p:nvPr/>
          </p:nvSpPr>
          <p:spPr>
            <a:xfrm>
              <a:off x="6716999" y="2622782"/>
              <a:ext cx="4280845" cy="2814743"/>
            </a:xfrm>
            <a:custGeom>
              <a:avLst/>
              <a:gdLst>
                <a:gd name="connsiteX0" fmla="*/ 0 w 8676440"/>
                <a:gd name="connsiteY0" fmla="*/ 0 h 2814743"/>
                <a:gd name="connsiteX1" fmla="*/ 11953 w 8676440"/>
                <a:gd name="connsiteY1" fmla="*/ 0 h 2814743"/>
                <a:gd name="connsiteX2" fmla="*/ 71143 w 8676440"/>
                <a:gd name="connsiteY2" fmla="*/ 0 h 2814743"/>
                <a:gd name="connsiteX3" fmla="*/ 71143 w 8676440"/>
                <a:gd name="connsiteY3" fmla="*/ 13001 h 2814743"/>
                <a:gd name="connsiteX4" fmla="*/ 331903 w 8676440"/>
                <a:gd name="connsiteY4" fmla="*/ 13001 h 2814743"/>
                <a:gd name="connsiteX5" fmla="*/ 331903 w 8676440"/>
                <a:gd name="connsiteY5" fmla="*/ 25907 h 2814743"/>
                <a:gd name="connsiteX6" fmla="*/ 343856 w 8676440"/>
                <a:gd name="connsiteY6" fmla="*/ 25907 h 2814743"/>
                <a:gd name="connsiteX7" fmla="*/ 343856 w 8676440"/>
                <a:gd name="connsiteY7" fmla="*/ 39003 h 2814743"/>
                <a:gd name="connsiteX8" fmla="*/ 426760 w 8676440"/>
                <a:gd name="connsiteY8" fmla="*/ 39003 h 2814743"/>
                <a:gd name="connsiteX9" fmla="*/ 426760 w 8676440"/>
                <a:gd name="connsiteY9" fmla="*/ 52005 h 2814743"/>
                <a:gd name="connsiteX10" fmla="*/ 438713 w 8676440"/>
                <a:gd name="connsiteY10" fmla="*/ 52005 h 2814743"/>
                <a:gd name="connsiteX11" fmla="*/ 438713 w 8676440"/>
                <a:gd name="connsiteY11" fmla="*/ 65101 h 2814743"/>
                <a:gd name="connsiteX12" fmla="*/ 462332 w 8676440"/>
                <a:gd name="connsiteY12" fmla="*/ 65101 h 2814743"/>
                <a:gd name="connsiteX13" fmla="*/ 462332 w 8676440"/>
                <a:gd name="connsiteY13" fmla="*/ 78007 h 2814743"/>
                <a:gd name="connsiteX14" fmla="*/ 474284 w 8676440"/>
                <a:gd name="connsiteY14" fmla="*/ 78007 h 2814743"/>
                <a:gd name="connsiteX15" fmla="*/ 474284 w 8676440"/>
                <a:gd name="connsiteY15" fmla="*/ 91103 h 2814743"/>
                <a:gd name="connsiteX16" fmla="*/ 533570 w 8676440"/>
                <a:gd name="connsiteY16" fmla="*/ 91103 h 2814743"/>
                <a:gd name="connsiteX17" fmla="*/ 533570 w 8676440"/>
                <a:gd name="connsiteY17" fmla="*/ 104105 h 2814743"/>
                <a:gd name="connsiteX18" fmla="*/ 557189 w 8676440"/>
                <a:gd name="connsiteY18" fmla="*/ 104105 h 2814743"/>
                <a:gd name="connsiteX19" fmla="*/ 557189 w 8676440"/>
                <a:gd name="connsiteY19" fmla="*/ 117201 h 2814743"/>
                <a:gd name="connsiteX20" fmla="*/ 580903 w 8676440"/>
                <a:gd name="connsiteY20" fmla="*/ 117201 h 2814743"/>
                <a:gd name="connsiteX21" fmla="*/ 580903 w 8676440"/>
                <a:gd name="connsiteY21" fmla="*/ 130202 h 2814743"/>
                <a:gd name="connsiteX22" fmla="*/ 616474 w 8676440"/>
                <a:gd name="connsiteY22" fmla="*/ 130202 h 2814743"/>
                <a:gd name="connsiteX23" fmla="*/ 616474 w 8676440"/>
                <a:gd name="connsiteY23" fmla="*/ 143299 h 2814743"/>
                <a:gd name="connsiteX24" fmla="*/ 663807 w 8676440"/>
                <a:gd name="connsiteY24" fmla="*/ 143299 h 2814743"/>
                <a:gd name="connsiteX25" fmla="*/ 663807 w 8676440"/>
                <a:gd name="connsiteY25" fmla="*/ 169493 h 2814743"/>
                <a:gd name="connsiteX26" fmla="*/ 675664 w 8676440"/>
                <a:gd name="connsiteY26" fmla="*/ 169493 h 2814743"/>
                <a:gd name="connsiteX27" fmla="*/ 675664 w 8676440"/>
                <a:gd name="connsiteY27" fmla="*/ 208783 h 2814743"/>
                <a:gd name="connsiteX28" fmla="*/ 687426 w 8676440"/>
                <a:gd name="connsiteY28" fmla="*/ 208783 h 2814743"/>
                <a:gd name="connsiteX29" fmla="*/ 687426 w 8676440"/>
                <a:gd name="connsiteY29" fmla="*/ 247977 h 2814743"/>
                <a:gd name="connsiteX30" fmla="*/ 699378 w 8676440"/>
                <a:gd name="connsiteY30" fmla="*/ 247977 h 2814743"/>
                <a:gd name="connsiteX31" fmla="*/ 699378 w 8676440"/>
                <a:gd name="connsiteY31" fmla="*/ 261361 h 2814743"/>
                <a:gd name="connsiteX32" fmla="*/ 711331 w 8676440"/>
                <a:gd name="connsiteY32" fmla="*/ 261361 h 2814743"/>
                <a:gd name="connsiteX33" fmla="*/ 711331 w 8676440"/>
                <a:gd name="connsiteY33" fmla="*/ 274553 h 2814743"/>
                <a:gd name="connsiteX34" fmla="*/ 746711 w 8676440"/>
                <a:gd name="connsiteY34" fmla="*/ 274553 h 2814743"/>
                <a:gd name="connsiteX35" fmla="*/ 746711 w 8676440"/>
                <a:gd name="connsiteY35" fmla="*/ 301225 h 2814743"/>
                <a:gd name="connsiteX36" fmla="*/ 758664 w 8676440"/>
                <a:gd name="connsiteY36" fmla="*/ 301225 h 2814743"/>
                <a:gd name="connsiteX37" fmla="*/ 758664 w 8676440"/>
                <a:gd name="connsiteY37" fmla="*/ 314417 h 2814743"/>
                <a:gd name="connsiteX38" fmla="*/ 770521 w 8676440"/>
                <a:gd name="connsiteY38" fmla="*/ 314417 h 2814743"/>
                <a:gd name="connsiteX39" fmla="*/ 770521 w 8676440"/>
                <a:gd name="connsiteY39" fmla="*/ 327800 h 2814743"/>
                <a:gd name="connsiteX40" fmla="*/ 794235 w 8676440"/>
                <a:gd name="connsiteY40" fmla="*/ 327800 h 2814743"/>
                <a:gd name="connsiteX41" fmla="*/ 794235 w 8676440"/>
                <a:gd name="connsiteY41" fmla="*/ 341088 h 2814743"/>
                <a:gd name="connsiteX42" fmla="*/ 912711 w 8676440"/>
                <a:gd name="connsiteY42" fmla="*/ 341088 h 2814743"/>
                <a:gd name="connsiteX43" fmla="*/ 924663 w 8676440"/>
                <a:gd name="connsiteY43" fmla="*/ 341088 h 2814743"/>
                <a:gd name="connsiteX44" fmla="*/ 1007567 w 8676440"/>
                <a:gd name="connsiteY44" fmla="*/ 341088 h 2814743"/>
                <a:gd name="connsiteX45" fmla="*/ 1220996 w 8676440"/>
                <a:gd name="connsiteY45" fmla="*/ 341088 h 2814743"/>
                <a:gd name="connsiteX46" fmla="*/ 1220996 w 8676440"/>
                <a:gd name="connsiteY46" fmla="*/ 354568 h 2814743"/>
                <a:gd name="connsiteX47" fmla="*/ 1256376 w 8676440"/>
                <a:gd name="connsiteY47" fmla="*/ 354568 h 2814743"/>
                <a:gd name="connsiteX48" fmla="*/ 1256376 w 8676440"/>
                <a:gd name="connsiteY48" fmla="*/ 368142 h 2814743"/>
                <a:gd name="connsiteX49" fmla="*/ 1280281 w 8676440"/>
                <a:gd name="connsiteY49" fmla="*/ 368142 h 2814743"/>
                <a:gd name="connsiteX50" fmla="*/ 1280281 w 8676440"/>
                <a:gd name="connsiteY50" fmla="*/ 395196 h 2814743"/>
                <a:gd name="connsiteX51" fmla="*/ 1291947 w 8676440"/>
                <a:gd name="connsiteY51" fmla="*/ 395196 h 2814743"/>
                <a:gd name="connsiteX52" fmla="*/ 1291947 w 8676440"/>
                <a:gd name="connsiteY52" fmla="*/ 408675 h 2814743"/>
                <a:gd name="connsiteX53" fmla="*/ 1303900 w 8676440"/>
                <a:gd name="connsiteY53" fmla="*/ 408675 h 2814743"/>
                <a:gd name="connsiteX54" fmla="*/ 1303900 w 8676440"/>
                <a:gd name="connsiteY54" fmla="*/ 435729 h 2814743"/>
                <a:gd name="connsiteX55" fmla="*/ 1315852 w 8676440"/>
                <a:gd name="connsiteY55" fmla="*/ 435729 h 2814743"/>
                <a:gd name="connsiteX56" fmla="*/ 1315852 w 8676440"/>
                <a:gd name="connsiteY56" fmla="*/ 462783 h 2814743"/>
                <a:gd name="connsiteX57" fmla="*/ 1327614 w 8676440"/>
                <a:gd name="connsiteY57" fmla="*/ 462783 h 2814743"/>
                <a:gd name="connsiteX58" fmla="*/ 1327614 w 8676440"/>
                <a:gd name="connsiteY58" fmla="*/ 489837 h 2814743"/>
                <a:gd name="connsiteX59" fmla="*/ 1339471 w 8676440"/>
                <a:gd name="connsiteY59" fmla="*/ 489837 h 2814743"/>
                <a:gd name="connsiteX60" fmla="*/ 1339471 w 8676440"/>
                <a:gd name="connsiteY60" fmla="*/ 543849 h 2814743"/>
                <a:gd name="connsiteX61" fmla="*/ 1351232 w 8676440"/>
                <a:gd name="connsiteY61" fmla="*/ 543849 h 2814743"/>
                <a:gd name="connsiteX62" fmla="*/ 1363185 w 8676440"/>
                <a:gd name="connsiteY62" fmla="*/ 543849 h 2814743"/>
                <a:gd name="connsiteX63" fmla="*/ 1363185 w 8676440"/>
                <a:gd name="connsiteY63" fmla="*/ 571189 h 2814743"/>
                <a:gd name="connsiteX64" fmla="*/ 1386804 w 8676440"/>
                <a:gd name="connsiteY64" fmla="*/ 571189 h 2814743"/>
                <a:gd name="connsiteX65" fmla="*/ 1386804 w 8676440"/>
                <a:gd name="connsiteY65" fmla="*/ 612296 h 2814743"/>
                <a:gd name="connsiteX66" fmla="*/ 1410518 w 8676440"/>
                <a:gd name="connsiteY66" fmla="*/ 612296 h 2814743"/>
                <a:gd name="connsiteX67" fmla="*/ 1410518 w 8676440"/>
                <a:gd name="connsiteY67" fmla="*/ 625870 h 2814743"/>
                <a:gd name="connsiteX68" fmla="*/ 1434328 w 8676440"/>
                <a:gd name="connsiteY68" fmla="*/ 625870 h 2814743"/>
                <a:gd name="connsiteX69" fmla="*/ 1434328 w 8676440"/>
                <a:gd name="connsiteY69" fmla="*/ 639541 h 2814743"/>
                <a:gd name="connsiteX70" fmla="*/ 1564660 w 8676440"/>
                <a:gd name="connsiteY70" fmla="*/ 639541 h 2814743"/>
                <a:gd name="connsiteX71" fmla="*/ 1564660 w 8676440"/>
                <a:gd name="connsiteY71" fmla="*/ 653307 h 2814743"/>
                <a:gd name="connsiteX72" fmla="*/ 1600232 w 8676440"/>
                <a:gd name="connsiteY72" fmla="*/ 653307 h 2814743"/>
                <a:gd name="connsiteX73" fmla="*/ 1600232 w 8676440"/>
                <a:gd name="connsiteY73" fmla="*/ 666977 h 2814743"/>
                <a:gd name="connsiteX74" fmla="*/ 1659517 w 8676440"/>
                <a:gd name="connsiteY74" fmla="*/ 666977 h 2814743"/>
                <a:gd name="connsiteX75" fmla="*/ 1659517 w 8676440"/>
                <a:gd name="connsiteY75" fmla="*/ 680647 h 2814743"/>
                <a:gd name="connsiteX76" fmla="*/ 1789946 w 8676440"/>
                <a:gd name="connsiteY76" fmla="*/ 680647 h 2814743"/>
                <a:gd name="connsiteX77" fmla="*/ 1789946 w 8676440"/>
                <a:gd name="connsiteY77" fmla="*/ 694318 h 2814743"/>
                <a:gd name="connsiteX78" fmla="*/ 1801707 w 8676440"/>
                <a:gd name="connsiteY78" fmla="*/ 694318 h 2814743"/>
                <a:gd name="connsiteX79" fmla="*/ 1908421 w 8676440"/>
                <a:gd name="connsiteY79" fmla="*/ 694318 h 2814743"/>
                <a:gd name="connsiteX80" fmla="*/ 1908421 w 8676440"/>
                <a:gd name="connsiteY80" fmla="*/ 708083 h 2814743"/>
                <a:gd name="connsiteX81" fmla="*/ 1920182 w 8676440"/>
                <a:gd name="connsiteY81" fmla="*/ 708083 h 2814743"/>
                <a:gd name="connsiteX82" fmla="*/ 1920182 w 8676440"/>
                <a:gd name="connsiteY82" fmla="*/ 735615 h 2814743"/>
                <a:gd name="connsiteX83" fmla="*/ 1932135 w 8676440"/>
                <a:gd name="connsiteY83" fmla="*/ 735615 h 2814743"/>
                <a:gd name="connsiteX84" fmla="*/ 1932135 w 8676440"/>
                <a:gd name="connsiteY84" fmla="*/ 763434 h 2814743"/>
                <a:gd name="connsiteX85" fmla="*/ 1944088 w 8676440"/>
                <a:gd name="connsiteY85" fmla="*/ 763434 h 2814743"/>
                <a:gd name="connsiteX86" fmla="*/ 1944088 w 8676440"/>
                <a:gd name="connsiteY86" fmla="*/ 805496 h 2814743"/>
                <a:gd name="connsiteX87" fmla="*/ 1979468 w 8676440"/>
                <a:gd name="connsiteY87" fmla="*/ 805496 h 2814743"/>
                <a:gd name="connsiteX88" fmla="*/ 1979468 w 8676440"/>
                <a:gd name="connsiteY88" fmla="*/ 833793 h 2814743"/>
                <a:gd name="connsiteX89" fmla="*/ 2003278 w 8676440"/>
                <a:gd name="connsiteY89" fmla="*/ 833793 h 2814743"/>
                <a:gd name="connsiteX90" fmla="*/ 2003278 w 8676440"/>
                <a:gd name="connsiteY90" fmla="*/ 876238 h 2814743"/>
                <a:gd name="connsiteX91" fmla="*/ 2015039 w 8676440"/>
                <a:gd name="connsiteY91" fmla="*/ 876238 h 2814743"/>
                <a:gd name="connsiteX92" fmla="*/ 2015039 w 8676440"/>
                <a:gd name="connsiteY92" fmla="*/ 948031 h 2814743"/>
                <a:gd name="connsiteX93" fmla="*/ 2026992 w 8676440"/>
                <a:gd name="connsiteY93" fmla="*/ 948031 h 2814743"/>
                <a:gd name="connsiteX94" fmla="*/ 2026992 w 8676440"/>
                <a:gd name="connsiteY94" fmla="*/ 976805 h 2814743"/>
                <a:gd name="connsiteX95" fmla="*/ 2038754 w 8676440"/>
                <a:gd name="connsiteY95" fmla="*/ 976805 h 2814743"/>
                <a:gd name="connsiteX96" fmla="*/ 2050611 w 8676440"/>
                <a:gd name="connsiteY96" fmla="*/ 976805 h 2814743"/>
                <a:gd name="connsiteX97" fmla="*/ 2050611 w 8676440"/>
                <a:gd name="connsiteY97" fmla="*/ 991240 h 2814743"/>
                <a:gd name="connsiteX98" fmla="*/ 2062564 w 8676440"/>
                <a:gd name="connsiteY98" fmla="*/ 991240 h 2814743"/>
                <a:gd name="connsiteX99" fmla="*/ 2062564 w 8676440"/>
                <a:gd name="connsiteY99" fmla="*/ 1005675 h 2814743"/>
                <a:gd name="connsiteX100" fmla="*/ 2145468 w 8676440"/>
                <a:gd name="connsiteY100" fmla="*/ 1005675 h 2814743"/>
                <a:gd name="connsiteX101" fmla="*/ 2145468 w 8676440"/>
                <a:gd name="connsiteY101" fmla="*/ 1020111 h 2814743"/>
                <a:gd name="connsiteX102" fmla="*/ 2157229 w 8676440"/>
                <a:gd name="connsiteY102" fmla="*/ 1020111 h 2814743"/>
                <a:gd name="connsiteX103" fmla="*/ 2157229 w 8676440"/>
                <a:gd name="connsiteY103" fmla="*/ 1034737 h 2814743"/>
                <a:gd name="connsiteX104" fmla="*/ 2192801 w 8676440"/>
                <a:gd name="connsiteY104" fmla="*/ 1034737 h 2814743"/>
                <a:gd name="connsiteX105" fmla="*/ 2192801 w 8676440"/>
                <a:gd name="connsiteY105" fmla="*/ 1063607 h 2814743"/>
                <a:gd name="connsiteX106" fmla="*/ 2346943 w 8676440"/>
                <a:gd name="connsiteY106" fmla="*/ 1063607 h 2814743"/>
                <a:gd name="connsiteX107" fmla="*/ 2429847 w 8676440"/>
                <a:gd name="connsiteY107" fmla="*/ 1063607 h 2814743"/>
                <a:gd name="connsiteX108" fmla="*/ 2429847 w 8676440"/>
                <a:gd name="connsiteY108" fmla="*/ 1078233 h 2814743"/>
                <a:gd name="connsiteX109" fmla="*/ 2489133 w 8676440"/>
                <a:gd name="connsiteY109" fmla="*/ 1078233 h 2814743"/>
                <a:gd name="connsiteX110" fmla="*/ 2489133 w 8676440"/>
                <a:gd name="connsiteY110" fmla="*/ 1107390 h 2814743"/>
                <a:gd name="connsiteX111" fmla="*/ 2512943 w 8676440"/>
                <a:gd name="connsiteY111" fmla="*/ 1107390 h 2814743"/>
                <a:gd name="connsiteX112" fmla="*/ 2512943 w 8676440"/>
                <a:gd name="connsiteY112" fmla="*/ 1121921 h 2814743"/>
                <a:gd name="connsiteX113" fmla="*/ 2548418 w 8676440"/>
                <a:gd name="connsiteY113" fmla="*/ 1121921 h 2814743"/>
                <a:gd name="connsiteX114" fmla="*/ 2548418 w 8676440"/>
                <a:gd name="connsiteY114" fmla="*/ 1136643 h 2814743"/>
                <a:gd name="connsiteX115" fmla="*/ 2583990 w 8676440"/>
                <a:gd name="connsiteY115" fmla="*/ 1136643 h 2814743"/>
                <a:gd name="connsiteX116" fmla="*/ 2583990 w 8676440"/>
                <a:gd name="connsiteY116" fmla="*/ 1151173 h 2814743"/>
                <a:gd name="connsiteX117" fmla="*/ 2595942 w 8676440"/>
                <a:gd name="connsiteY117" fmla="*/ 1151173 h 2814743"/>
                <a:gd name="connsiteX118" fmla="*/ 2595942 w 8676440"/>
                <a:gd name="connsiteY118" fmla="*/ 1180330 h 2814743"/>
                <a:gd name="connsiteX119" fmla="*/ 2619561 w 8676440"/>
                <a:gd name="connsiteY119" fmla="*/ 1180330 h 2814743"/>
                <a:gd name="connsiteX120" fmla="*/ 2619561 w 8676440"/>
                <a:gd name="connsiteY120" fmla="*/ 1194957 h 2814743"/>
                <a:gd name="connsiteX121" fmla="*/ 2631514 w 8676440"/>
                <a:gd name="connsiteY121" fmla="*/ 1194957 h 2814743"/>
                <a:gd name="connsiteX122" fmla="*/ 2631514 w 8676440"/>
                <a:gd name="connsiteY122" fmla="*/ 1209583 h 2814743"/>
                <a:gd name="connsiteX123" fmla="*/ 2643275 w 8676440"/>
                <a:gd name="connsiteY123" fmla="*/ 1209583 h 2814743"/>
                <a:gd name="connsiteX124" fmla="*/ 2643275 w 8676440"/>
                <a:gd name="connsiteY124" fmla="*/ 1224209 h 2814743"/>
                <a:gd name="connsiteX125" fmla="*/ 2655132 w 8676440"/>
                <a:gd name="connsiteY125" fmla="*/ 1224209 h 2814743"/>
                <a:gd name="connsiteX126" fmla="*/ 2655132 w 8676440"/>
                <a:gd name="connsiteY126" fmla="*/ 1239122 h 2814743"/>
                <a:gd name="connsiteX127" fmla="*/ 2667085 w 8676440"/>
                <a:gd name="connsiteY127" fmla="*/ 1239122 h 2814743"/>
                <a:gd name="connsiteX128" fmla="*/ 2667085 w 8676440"/>
                <a:gd name="connsiteY128" fmla="*/ 1283670 h 2814743"/>
                <a:gd name="connsiteX129" fmla="*/ 2678846 w 8676440"/>
                <a:gd name="connsiteY129" fmla="*/ 1283670 h 2814743"/>
                <a:gd name="connsiteX130" fmla="*/ 2678846 w 8676440"/>
                <a:gd name="connsiteY130" fmla="*/ 1313687 h 2814743"/>
                <a:gd name="connsiteX131" fmla="*/ 2690799 w 8676440"/>
                <a:gd name="connsiteY131" fmla="*/ 1313687 h 2814743"/>
                <a:gd name="connsiteX132" fmla="*/ 2690799 w 8676440"/>
                <a:gd name="connsiteY132" fmla="*/ 1344661 h 2814743"/>
                <a:gd name="connsiteX133" fmla="*/ 2714418 w 8676440"/>
                <a:gd name="connsiteY133" fmla="*/ 1344661 h 2814743"/>
                <a:gd name="connsiteX134" fmla="*/ 2714418 w 8676440"/>
                <a:gd name="connsiteY134" fmla="*/ 1375921 h 2814743"/>
                <a:gd name="connsiteX135" fmla="*/ 2761751 w 8676440"/>
                <a:gd name="connsiteY135" fmla="*/ 1375921 h 2814743"/>
                <a:gd name="connsiteX136" fmla="*/ 2761751 w 8676440"/>
                <a:gd name="connsiteY136" fmla="*/ 1407276 h 2814743"/>
                <a:gd name="connsiteX137" fmla="*/ 2797322 w 8676440"/>
                <a:gd name="connsiteY137" fmla="*/ 1407276 h 2814743"/>
                <a:gd name="connsiteX138" fmla="*/ 2797322 w 8676440"/>
                <a:gd name="connsiteY138" fmla="*/ 1422859 h 2814743"/>
                <a:gd name="connsiteX139" fmla="*/ 2832989 w 8676440"/>
                <a:gd name="connsiteY139" fmla="*/ 1422859 h 2814743"/>
                <a:gd name="connsiteX140" fmla="*/ 2998797 w 8676440"/>
                <a:gd name="connsiteY140" fmla="*/ 1422859 h 2814743"/>
                <a:gd name="connsiteX141" fmla="*/ 3034369 w 8676440"/>
                <a:gd name="connsiteY141" fmla="*/ 1422859 h 2814743"/>
                <a:gd name="connsiteX142" fmla="*/ 3034369 w 8676440"/>
                <a:gd name="connsiteY142" fmla="*/ 1438823 h 2814743"/>
                <a:gd name="connsiteX143" fmla="*/ 3081893 w 8676440"/>
                <a:gd name="connsiteY143" fmla="*/ 1438823 h 2814743"/>
                <a:gd name="connsiteX144" fmla="*/ 3081893 w 8676440"/>
                <a:gd name="connsiteY144" fmla="*/ 1454883 h 2814743"/>
                <a:gd name="connsiteX145" fmla="*/ 3152940 w 8676440"/>
                <a:gd name="connsiteY145" fmla="*/ 1454883 h 2814743"/>
                <a:gd name="connsiteX146" fmla="*/ 3152940 w 8676440"/>
                <a:gd name="connsiteY146" fmla="*/ 1470944 h 2814743"/>
                <a:gd name="connsiteX147" fmla="*/ 3176749 w 8676440"/>
                <a:gd name="connsiteY147" fmla="*/ 1470944 h 2814743"/>
                <a:gd name="connsiteX148" fmla="*/ 3176749 w 8676440"/>
                <a:gd name="connsiteY148" fmla="*/ 1486813 h 2814743"/>
                <a:gd name="connsiteX149" fmla="*/ 3247796 w 8676440"/>
                <a:gd name="connsiteY149" fmla="*/ 1486813 h 2814743"/>
                <a:gd name="connsiteX150" fmla="*/ 3247796 w 8676440"/>
                <a:gd name="connsiteY150" fmla="*/ 1503064 h 2814743"/>
                <a:gd name="connsiteX151" fmla="*/ 3259749 w 8676440"/>
                <a:gd name="connsiteY151" fmla="*/ 1503064 h 2814743"/>
                <a:gd name="connsiteX152" fmla="*/ 3259749 w 8676440"/>
                <a:gd name="connsiteY152" fmla="*/ 1519220 h 2814743"/>
                <a:gd name="connsiteX153" fmla="*/ 3283368 w 8676440"/>
                <a:gd name="connsiteY153" fmla="*/ 1519220 h 2814743"/>
                <a:gd name="connsiteX154" fmla="*/ 3283368 w 8676440"/>
                <a:gd name="connsiteY154" fmla="*/ 1535376 h 2814743"/>
                <a:gd name="connsiteX155" fmla="*/ 3295320 w 8676440"/>
                <a:gd name="connsiteY155" fmla="*/ 1535376 h 2814743"/>
                <a:gd name="connsiteX156" fmla="*/ 3307082 w 8676440"/>
                <a:gd name="connsiteY156" fmla="*/ 1535376 h 2814743"/>
                <a:gd name="connsiteX157" fmla="*/ 3307082 w 8676440"/>
                <a:gd name="connsiteY157" fmla="*/ 1584704 h 2814743"/>
                <a:gd name="connsiteX158" fmla="*/ 3318939 w 8676440"/>
                <a:gd name="connsiteY158" fmla="*/ 1584704 h 2814743"/>
                <a:gd name="connsiteX159" fmla="*/ 3330701 w 8676440"/>
                <a:gd name="connsiteY159" fmla="*/ 1584704 h 2814743"/>
                <a:gd name="connsiteX160" fmla="*/ 3342653 w 8676440"/>
                <a:gd name="connsiteY160" fmla="*/ 1584704 h 2814743"/>
                <a:gd name="connsiteX161" fmla="*/ 3342653 w 8676440"/>
                <a:gd name="connsiteY161" fmla="*/ 1618354 h 2814743"/>
                <a:gd name="connsiteX162" fmla="*/ 3354606 w 8676440"/>
                <a:gd name="connsiteY162" fmla="*/ 1618354 h 2814743"/>
                <a:gd name="connsiteX163" fmla="*/ 3354606 w 8676440"/>
                <a:gd name="connsiteY163" fmla="*/ 1635752 h 2814743"/>
                <a:gd name="connsiteX164" fmla="*/ 3366272 w 8676440"/>
                <a:gd name="connsiteY164" fmla="*/ 1635752 h 2814743"/>
                <a:gd name="connsiteX165" fmla="*/ 3366272 w 8676440"/>
                <a:gd name="connsiteY165" fmla="*/ 1653246 h 2814743"/>
                <a:gd name="connsiteX166" fmla="*/ 3378225 w 8676440"/>
                <a:gd name="connsiteY166" fmla="*/ 1653246 h 2814743"/>
                <a:gd name="connsiteX167" fmla="*/ 3389986 w 8676440"/>
                <a:gd name="connsiteY167" fmla="*/ 1653246 h 2814743"/>
                <a:gd name="connsiteX168" fmla="*/ 3389986 w 8676440"/>
                <a:gd name="connsiteY168" fmla="*/ 1671123 h 2814743"/>
                <a:gd name="connsiteX169" fmla="*/ 3401939 w 8676440"/>
                <a:gd name="connsiteY169" fmla="*/ 1671123 h 2814743"/>
                <a:gd name="connsiteX170" fmla="*/ 3496700 w 8676440"/>
                <a:gd name="connsiteY170" fmla="*/ 1671123 h 2814743"/>
                <a:gd name="connsiteX171" fmla="*/ 3496700 w 8676440"/>
                <a:gd name="connsiteY171" fmla="*/ 1689573 h 2814743"/>
                <a:gd name="connsiteX172" fmla="*/ 3555986 w 8676440"/>
                <a:gd name="connsiteY172" fmla="*/ 1689573 h 2814743"/>
                <a:gd name="connsiteX173" fmla="*/ 3555986 w 8676440"/>
                <a:gd name="connsiteY173" fmla="*/ 1708023 h 2814743"/>
                <a:gd name="connsiteX174" fmla="*/ 3567747 w 8676440"/>
                <a:gd name="connsiteY174" fmla="*/ 1708023 h 2814743"/>
                <a:gd name="connsiteX175" fmla="*/ 3567747 w 8676440"/>
                <a:gd name="connsiteY175" fmla="*/ 1726569 h 2814743"/>
                <a:gd name="connsiteX176" fmla="*/ 3793032 w 8676440"/>
                <a:gd name="connsiteY176" fmla="*/ 1726569 h 2814743"/>
                <a:gd name="connsiteX177" fmla="*/ 3828604 w 8676440"/>
                <a:gd name="connsiteY177" fmla="*/ 1726569 h 2814743"/>
                <a:gd name="connsiteX178" fmla="*/ 3828604 w 8676440"/>
                <a:gd name="connsiteY178" fmla="*/ 1745210 h 2814743"/>
                <a:gd name="connsiteX179" fmla="*/ 3887889 w 8676440"/>
                <a:gd name="connsiteY179" fmla="*/ 1745210 h 2814743"/>
                <a:gd name="connsiteX180" fmla="*/ 3887889 w 8676440"/>
                <a:gd name="connsiteY180" fmla="*/ 1764329 h 2814743"/>
                <a:gd name="connsiteX181" fmla="*/ 3911603 w 8676440"/>
                <a:gd name="connsiteY181" fmla="*/ 1764329 h 2814743"/>
                <a:gd name="connsiteX182" fmla="*/ 3911603 w 8676440"/>
                <a:gd name="connsiteY182" fmla="*/ 1783449 h 2814743"/>
                <a:gd name="connsiteX183" fmla="*/ 3923460 w 8676440"/>
                <a:gd name="connsiteY183" fmla="*/ 1783449 h 2814743"/>
                <a:gd name="connsiteX184" fmla="*/ 3923460 w 8676440"/>
                <a:gd name="connsiteY184" fmla="*/ 1802568 h 2814743"/>
                <a:gd name="connsiteX185" fmla="*/ 3935222 w 8676440"/>
                <a:gd name="connsiteY185" fmla="*/ 1802568 h 2814743"/>
                <a:gd name="connsiteX186" fmla="*/ 3970793 w 8676440"/>
                <a:gd name="connsiteY186" fmla="*/ 1802568 h 2814743"/>
                <a:gd name="connsiteX187" fmla="*/ 3982746 w 8676440"/>
                <a:gd name="connsiteY187" fmla="*/ 1802568 h 2814743"/>
                <a:gd name="connsiteX188" fmla="*/ 3982746 w 8676440"/>
                <a:gd name="connsiteY188" fmla="*/ 1822835 h 2814743"/>
                <a:gd name="connsiteX189" fmla="*/ 3994507 w 8676440"/>
                <a:gd name="connsiteY189" fmla="*/ 1822835 h 2814743"/>
                <a:gd name="connsiteX190" fmla="*/ 3994507 w 8676440"/>
                <a:gd name="connsiteY190" fmla="*/ 1843005 h 2814743"/>
                <a:gd name="connsiteX191" fmla="*/ 4006460 w 8676440"/>
                <a:gd name="connsiteY191" fmla="*/ 1843005 h 2814743"/>
                <a:gd name="connsiteX192" fmla="*/ 4030079 w 8676440"/>
                <a:gd name="connsiteY192" fmla="*/ 1843005 h 2814743"/>
                <a:gd name="connsiteX193" fmla="*/ 4065650 w 8676440"/>
                <a:gd name="connsiteY193" fmla="*/ 1843005 h 2814743"/>
                <a:gd name="connsiteX194" fmla="*/ 4077603 w 8676440"/>
                <a:gd name="connsiteY194" fmla="*/ 1843005 h 2814743"/>
                <a:gd name="connsiteX195" fmla="*/ 4077603 w 8676440"/>
                <a:gd name="connsiteY195" fmla="*/ 1865662 h 2814743"/>
                <a:gd name="connsiteX196" fmla="*/ 4089364 w 8676440"/>
                <a:gd name="connsiteY196" fmla="*/ 1865662 h 2814743"/>
                <a:gd name="connsiteX197" fmla="*/ 4279078 w 8676440"/>
                <a:gd name="connsiteY197" fmla="*/ 1865662 h 2814743"/>
                <a:gd name="connsiteX198" fmla="*/ 4279078 w 8676440"/>
                <a:gd name="connsiteY198" fmla="*/ 1888796 h 2814743"/>
                <a:gd name="connsiteX199" fmla="*/ 4338364 w 8676440"/>
                <a:gd name="connsiteY199" fmla="*/ 1888796 h 2814743"/>
                <a:gd name="connsiteX200" fmla="*/ 4504172 w 8676440"/>
                <a:gd name="connsiteY200" fmla="*/ 1888796 h 2814743"/>
                <a:gd name="connsiteX201" fmla="*/ 4599029 w 8676440"/>
                <a:gd name="connsiteY201" fmla="*/ 1888796 h 2814743"/>
                <a:gd name="connsiteX202" fmla="*/ 4646553 w 8676440"/>
                <a:gd name="connsiteY202" fmla="*/ 1888796 h 2814743"/>
                <a:gd name="connsiteX203" fmla="*/ 4646553 w 8676440"/>
                <a:gd name="connsiteY203" fmla="*/ 1938793 h 2814743"/>
                <a:gd name="connsiteX204" fmla="*/ 4658315 w 8676440"/>
                <a:gd name="connsiteY204" fmla="*/ 1938793 h 2814743"/>
                <a:gd name="connsiteX205" fmla="*/ 4658315 w 8676440"/>
                <a:gd name="connsiteY205" fmla="*/ 1963935 h 2814743"/>
                <a:gd name="connsiteX206" fmla="*/ 4681933 w 8676440"/>
                <a:gd name="connsiteY206" fmla="*/ 1963935 h 2814743"/>
                <a:gd name="connsiteX207" fmla="*/ 4741219 w 8676440"/>
                <a:gd name="connsiteY207" fmla="*/ 1963935 h 2814743"/>
                <a:gd name="connsiteX208" fmla="*/ 4741219 w 8676440"/>
                <a:gd name="connsiteY208" fmla="*/ 1989650 h 2814743"/>
                <a:gd name="connsiteX209" fmla="*/ 4776790 w 8676440"/>
                <a:gd name="connsiteY209" fmla="*/ 1989650 h 2814743"/>
                <a:gd name="connsiteX210" fmla="*/ 4776790 w 8676440"/>
                <a:gd name="connsiteY210" fmla="*/ 2015461 h 2814743"/>
                <a:gd name="connsiteX211" fmla="*/ 4824314 w 8676440"/>
                <a:gd name="connsiteY211" fmla="*/ 2015461 h 2814743"/>
                <a:gd name="connsiteX212" fmla="*/ 4942885 w 8676440"/>
                <a:gd name="connsiteY212" fmla="*/ 2015461 h 2814743"/>
                <a:gd name="connsiteX213" fmla="*/ 4942885 w 8676440"/>
                <a:gd name="connsiteY213" fmla="*/ 2042133 h 2814743"/>
                <a:gd name="connsiteX214" fmla="*/ 5239122 w 8676440"/>
                <a:gd name="connsiteY214" fmla="*/ 2042133 h 2814743"/>
                <a:gd name="connsiteX215" fmla="*/ 5298407 w 8676440"/>
                <a:gd name="connsiteY215" fmla="*/ 2042133 h 2814743"/>
                <a:gd name="connsiteX216" fmla="*/ 5345740 w 8676440"/>
                <a:gd name="connsiteY216" fmla="*/ 2042133 h 2814743"/>
                <a:gd name="connsiteX217" fmla="*/ 5357693 w 8676440"/>
                <a:gd name="connsiteY217" fmla="*/ 2042133 h 2814743"/>
                <a:gd name="connsiteX218" fmla="*/ 5357693 w 8676440"/>
                <a:gd name="connsiteY218" fmla="*/ 2071863 h 2814743"/>
                <a:gd name="connsiteX219" fmla="*/ 5381312 w 8676440"/>
                <a:gd name="connsiteY219" fmla="*/ 2071863 h 2814743"/>
                <a:gd name="connsiteX220" fmla="*/ 5405026 w 8676440"/>
                <a:gd name="connsiteY220" fmla="*/ 2071863 h 2814743"/>
                <a:gd name="connsiteX221" fmla="*/ 5440597 w 8676440"/>
                <a:gd name="connsiteY221" fmla="*/ 2071863 h 2814743"/>
                <a:gd name="connsiteX222" fmla="*/ 5464311 w 8676440"/>
                <a:gd name="connsiteY222" fmla="*/ 2071863 h 2814743"/>
                <a:gd name="connsiteX223" fmla="*/ 5879310 w 8676440"/>
                <a:gd name="connsiteY223" fmla="*/ 2071863 h 2814743"/>
                <a:gd name="connsiteX224" fmla="*/ 5926643 w 8676440"/>
                <a:gd name="connsiteY224" fmla="*/ 2071863 h 2814743"/>
                <a:gd name="connsiteX225" fmla="*/ 5950262 w 8676440"/>
                <a:gd name="connsiteY225" fmla="*/ 2071863 h 2814743"/>
                <a:gd name="connsiteX226" fmla="*/ 5997785 w 8676440"/>
                <a:gd name="connsiteY226" fmla="*/ 2071863 h 2814743"/>
                <a:gd name="connsiteX227" fmla="*/ 6080785 w 8676440"/>
                <a:gd name="connsiteY227" fmla="*/ 2071863 h 2814743"/>
                <a:gd name="connsiteX228" fmla="*/ 6128118 w 8676440"/>
                <a:gd name="connsiteY228" fmla="*/ 2071863 h 2814743"/>
                <a:gd name="connsiteX229" fmla="*/ 6128118 w 8676440"/>
                <a:gd name="connsiteY229" fmla="*/ 2121287 h 2814743"/>
                <a:gd name="connsiteX230" fmla="*/ 6222975 w 8676440"/>
                <a:gd name="connsiteY230" fmla="*/ 2121287 h 2814743"/>
                <a:gd name="connsiteX231" fmla="*/ 6222975 w 8676440"/>
                <a:gd name="connsiteY231" fmla="*/ 2170806 h 2814743"/>
                <a:gd name="connsiteX232" fmla="*/ 6590450 w 8676440"/>
                <a:gd name="connsiteY232" fmla="*/ 2170806 h 2814743"/>
                <a:gd name="connsiteX233" fmla="*/ 6590450 w 8676440"/>
                <a:gd name="connsiteY233" fmla="*/ 2220420 h 2814743"/>
                <a:gd name="connsiteX234" fmla="*/ 6602116 w 8676440"/>
                <a:gd name="connsiteY234" fmla="*/ 2220420 h 2814743"/>
                <a:gd name="connsiteX235" fmla="*/ 6649640 w 8676440"/>
                <a:gd name="connsiteY235" fmla="*/ 2220420 h 2814743"/>
                <a:gd name="connsiteX236" fmla="*/ 6708925 w 8676440"/>
                <a:gd name="connsiteY236" fmla="*/ 2220420 h 2814743"/>
                <a:gd name="connsiteX237" fmla="*/ 6732640 w 8676440"/>
                <a:gd name="connsiteY237" fmla="*/ 2220420 h 2814743"/>
                <a:gd name="connsiteX238" fmla="*/ 7692683 w 8676440"/>
                <a:gd name="connsiteY238" fmla="*/ 2220420 h 2814743"/>
                <a:gd name="connsiteX239" fmla="*/ 7858778 w 8676440"/>
                <a:gd name="connsiteY239" fmla="*/ 2220420 h 2814743"/>
                <a:gd name="connsiteX240" fmla="*/ 8569917 w 8676440"/>
                <a:gd name="connsiteY240" fmla="*/ 2220420 h 2814743"/>
                <a:gd name="connsiteX241" fmla="*/ 8581583 w 8676440"/>
                <a:gd name="connsiteY241" fmla="*/ 2220420 h 2814743"/>
                <a:gd name="connsiteX242" fmla="*/ 8581583 w 8676440"/>
                <a:gd name="connsiteY242" fmla="*/ 2418496 h 2814743"/>
                <a:gd name="connsiteX243" fmla="*/ 8593536 w 8676440"/>
                <a:gd name="connsiteY243" fmla="*/ 2418496 h 2814743"/>
                <a:gd name="connsiteX244" fmla="*/ 8676440 w 8676440"/>
                <a:gd name="connsiteY244" fmla="*/ 2418496 h 2814743"/>
                <a:gd name="connsiteX245" fmla="*/ 8676440 w 8676440"/>
                <a:gd name="connsiteY245" fmla="*/ 2814744 h 28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8676440" h="2814743">
                  <a:moveTo>
                    <a:pt x="0" y="0"/>
                  </a:moveTo>
                  <a:lnTo>
                    <a:pt x="11953" y="0"/>
                  </a:lnTo>
                  <a:lnTo>
                    <a:pt x="71143" y="0"/>
                  </a:lnTo>
                  <a:lnTo>
                    <a:pt x="71143" y="13001"/>
                  </a:lnTo>
                  <a:lnTo>
                    <a:pt x="331903" y="13001"/>
                  </a:lnTo>
                  <a:lnTo>
                    <a:pt x="331903" y="25907"/>
                  </a:lnTo>
                  <a:lnTo>
                    <a:pt x="343856" y="25907"/>
                  </a:lnTo>
                  <a:lnTo>
                    <a:pt x="343856" y="39003"/>
                  </a:lnTo>
                  <a:lnTo>
                    <a:pt x="426760" y="39003"/>
                  </a:lnTo>
                  <a:lnTo>
                    <a:pt x="426760" y="52005"/>
                  </a:lnTo>
                  <a:lnTo>
                    <a:pt x="438713" y="52005"/>
                  </a:lnTo>
                  <a:lnTo>
                    <a:pt x="438713" y="65101"/>
                  </a:lnTo>
                  <a:lnTo>
                    <a:pt x="462332" y="65101"/>
                  </a:lnTo>
                  <a:lnTo>
                    <a:pt x="462332" y="78007"/>
                  </a:lnTo>
                  <a:lnTo>
                    <a:pt x="474284" y="78007"/>
                  </a:lnTo>
                  <a:lnTo>
                    <a:pt x="474284" y="91103"/>
                  </a:lnTo>
                  <a:lnTo>
                    <a:pt x="533570" y="91103"/>
                  </a:lnTo>
                  <a:lnTo>
                    <a:pt x="533570" y="104105"/>
                  </a:lnTo>
                  <a:lnTo>
                    <a:pt x="557189" y="104105"/>
                  </a:lnTo>
                  <a:lnTo>
                    <a:pt x="557189" y="117201"/>
                  </a:lnTo>
                  <a:lnTo>
                    <a:pt x="580903" y="117201"/>
                  </a:lnTo>
                  <a:lnTo>
                    <a:pt x="580903" y="130202"/>
                  </a:lnTo>
                  <a:lnTo>
                    <a:pt x="616474" y="130202"/>
                  </a:lnTo>
                  <a:lnTo>
                    <a:pt x="616474" y="143299"/>
                  </a:lnTo>
                  <a:lnTo>
                    <a:pt x="663807" y="143299"/>
                  </a:lnTo>
                  <a:lnTo>
                    <a:pt x="663807" y="169493"/>
                  </a:lnTo>
                  <a:lnTo>
                    <a:pt x="675664" y="169493"/>
                  </a:lnTo>
                  <a:lnTo>
                    <a:pt x="675664" y="208783"/>
                  </a:lnTo>
                  <a:lnTo>
                    <a:pt x="687426" y="208783"/>
                  </a:lnTo>
                  <a:lnTo>
                    <a:pt x="687426" y="247977"/>
                  </a:lnTo>
                  <a:lnTo>
                    <a:pt x="699378" y="247977"/>
                  </a:lnTo>
                  <a:lnTo>
                    <a:pt x="699378" y="261361"/>
                  </a:lnTo>
                  <a:lnTo>
                    <a:pt x="711331" y="261361"/>
                  </a:lnTo>
                  <a:lnTo>
                    <a:pt x="711331" y="274553"/>
                  </a:lnTo>
                  <a:lnTo>
                    <a:pt x="746711" y="274553"/>
                  </a:lnTo>
                  <a:lnTo>
                    <a:pt x="746711" y="301225"/>
                  </a:lnTo>
                  <a:lnTo>
                    <a:pt x="758664" y="301225"/>
                  </a:lnTo>
                  <a:lnTo>
                    <a:pt x="758664" y="314417"/>
                  </a:lnTo>
                  <a:lnTo>
                    <a:pt x="770521" y="314417"/>
                  </a:lnTo>
                  <a:lnTo>
                    <a:pt x="770521" y="327800"/>
                  </a:lnTo>
                  <a:lnTo>
                    <a:pt x="794235" y="327800"/>
                  </a:lnTo>
                  <a:lnTo>
                    <a:pt x="794235" y="341088"/>
                  </a:lnTo>
                  <a:lnTo>
                    <a:pt x="912711" y="341088"/>
                  </a:lnTo>
                  <a:lnTo>
                    <a:pt x="924663" y="341088"/>
                  </a:lnTo>
                  <a:lnTo>
                    <a:pt x="1007567" y="341088"/>
                  </a:lnTo>
                  <a:lnTo>
                    <a:pt x="1220996" y="341088"/>
                  </a:lnTo>
                  <a:lnTo>
                    <a:pt x="1220996" y="354568"/>
                  </a:lnTo>
                  <a:lnTo>
                    <a:pt x="1256376" y="354568"/>
                  </a:lnTo>
                  <a:lnTo>
                    <a:pt x="1256376" y="368142"/>
                  </a:lnTo>
                  <a:lnTo>
                    <a:pt x="1280281" y="368142"/>
                  </a:lnTo>
                  <a:lnTo>
                    <a:pt x="1280281" y="395196"/>
                  </a:lnTo>
                  <a:lnTo>
                    <a:pt x="1291947" y="395196"/>
                  </a:lnTo>
                  <a:lnTo>
                    <a:pt x="1291947" y="408675"/>
                  </a:lnTo>
                  <a:lnTo>
                    <a:pt x="1303900" y="408675"/>
                  </a:lnTo>
                  <a:lnTo>
                    <a:pt x="1303900" y="435729"/>
                  </a:lnTo>
                  <a:lnTo>
                    <a:pt x="1315852" y="435729"/>
                  </a:lnTo>
                  <a:lnTo>
                    <a:pt x="1315852" y="462783"/>
                  </a:lnTo>
                  <a:lnTo>
                    <a:pt x="1327614" y="462783"/>
                  </a:lnTo>
                  <a:lnTo>
                    <a:pt x="1327614" y="489837"/>
                  </a:lnTo>
                  <a:lnTo>
                    <a:pt x="1339471" y="489837"/>
                  </a:lnTo>
                  <a:lnTo>
                    <a:pt x="1339471" y="543849"/>
                  </a:lnTo>
                  <a:lnTo>
                    <a:pt x="1351232" y="543849"/>
                  </a:lnTo>
                  <a:lnTo>
                    <a:pt x="1363185" y="543849"/>
                  </a:lnTo>
                  <a:lnTo>
                    <a:pt x="1363185" y="571189"/>
                  </a:lnTo>
                  <a:lnTo>
                    <a:pt x="1386804" y="571189"/>
                  </a:lnTo>
                  <a:lnTo>
                    <a:pt x="1386804" y="612296"/>
                  </a:lnTo>
                  <a:lnTo>
                    <a:pt x="1410518" y="612296"/>
                  </a:lnTo>
                  <a:lnTo>
                    <a:pt x="1410518" y="625870"/>
                  </a:lnTo>
                  <a:lnTo>
                    <a:pt x="1434328" y="625870"/>
                  </a:lnTo>
                  <a:lnTo>
                    <a:pt x="1434328" y="639541"/>
                  </a:lnTo>
                  <a:lnTo>
                    <a:pt x="1564660" y="639541"/>
                  </a:lnTo>
                  <a:lnTo>
                    <a:pt x="1564660" y="653307"/>
                  </a:lnTo>
                  <a:lnTo>
                    <a:pt x="1600232" y="653307"/>
                  </a:lnTo>
                  <a:lnTo>
                    <a:pt x="1600232" y="666977"/>
                  </a:lnTo>
                  <a:lnTo>
                    <a:pt x="1659517" y="666977"/>
                  </a:lnTo>
                  <a:lnTo>
                    <a:pt x="1659517" y="680647"/>
                  </a:lnTo>
                  <a:lnTo>
                    <a:pt x="1789946" y="680647"/>
                  </a:lnTo>
                  <a:lnTo>
                    <a:pt x="1789946" y="694318"/>
                  </a:lnTo>
                  <a:lnTo>
                    <a:pt x="1801707" y="694318"/>
                  </a:lnTo>
                  <a:lnTo>
                    <a:pt x="1908421" y="694318"/>
                  </a:lnTo>
                  <a:lnTo>
                    <a:pt x="1908421" y="708083"/>
                  </a:lnTo>
                  <a:lnTo>
                    <a:pt x="1920182" y="708083"/>
                  </a:lnTo>
                  <a:lnTo>
                    <a:pt x="1920182" y="735615"/>
                  </a:lnTo>
                  <a:lnTo>
                    <a:pt x="1932135" y="735615"/>
                  </a:lnTo>
                  <a:lnTo>
                    <a:pt x="1932135" y="763434"/>
                  </a:lnTo>
                  <a:lnTo>
                    <a:pt x="1944088" y="763434"/>
                  </a:lnTo>
                  <a:lnTo>
                    <a:pt x="1944088" y="805496"/>
                  </a:lnTo>
                  <a:lnTo>
                    <a:pt x="1979468" y="805496"/>
                  </a:lnTo>
                  <a:lnTo>
                    <a:pt x="1979468" y="833793"/>
                  </a:lnTo>
                  <a:lnTo>
                    <a:pt x="2003278" y="833793"/>
                  </a:lnTo>
                  <a:lnTo>
                    <a:pt x="2003278" y="876238"/>
                  </a:lnTo>
                  <a:lnTo>
                    <a:pt x="2015039" y="876238"/>
                  </a:lnTo>
                  <a:lnTo>
                    <a:pt x="2015039" y="948031"/>
                  </a:lnTo>
                  <a:lnTo>
                    <a:pt x="2026992" y="948031"/>
                  </a:lnTo>
                  <a:lnTo>
                    <a:pt x="2026992" y="976805"/>
                  </a:lnTo>
                  <a:lnTo>
                    <a:pt x="2038754" y="976805"/>
                  </a:lnTo>
                  <a:lnTo>
                    <a:pt x="2050611" y="976805"/>
                  </a:lnTo>
                  <a:lnTo>
                    <a:pt x="2050611" y="991240"/>
                  </a:lnTo>
                  <a:lnTo>
                    <a:pt x="2062564" y="991240"/>
                  </a:lnTo>
                  <a:lnTo>
                    <a:pt x="2062564" y="1005675"/>
                  </a:lnTo>
                  <a:lnTo>
                    <a:pt x="2145468" y="1005675"/>
                  </a:lnTo>
                  <a:lnTo>
                    <a:pt x="2145468" y="1020111"/>
                  </a:lnTo>
                  <a:lnTo>
                    <a:pt x="2157229" y="1020111"/>
                  </a:lnTo>
                  <a:lnTo>
                    <a:pt x="2157229" y="1034737"/>
                  </a:lnTo>
                  <a:lnTo>
                    <a:pt x="2192801" y="1034737"/>
                  </a:lnTo>
                  <a:lnTo>
                    <a:pt x="2192801" y="1063607"/>
                  </a:lnTo>
                  <a:lnTo>
                    <a:pt x="2346943" y="1063607"/>
                  </a:lnTo>
                  <a:lnTo>
                    <a:pt x="2429847" y="1063607"/>
                  </a:lnTo>
                  <a:lnTo>
                    <a:pt x="2429847" y="1078233"/>
                  </a:lnTo>
                  <a:lnTo>
                    <a:pt x="2489133" y="1078233"/>
                  </a:lnTo>
                  <a:lnTo>
                    <a:pt x="2489133" y="1107390"/>
                  </a:lnTo>
                  <a:lnTo>
                    <a:pt x="2512943" y="1107390"/>
                  </a:lnTo>
                  <a:lnTo>
                    <a:pt x="2512943" y="1121921"/>
                  </a:lnTo>
                  <a:lnTo>
                    <a:pt x="2548418" y="1121921"/>
                  </a:lnTo>
                  <a:lnTo>
                    <a:pt x="2548418" y="1136643"/>
                  </a:lnTo>
                  <a:lnTo>
                    <a:pt x="2583990" y="1136643"/>
                  </a:lnTo>
                  <a:lnTo>
                    <a:pt x="2583990" y="1151173"/>
                  </a:lnTo>
                  <a:lnTo>
                    <a:pt x="2595942" y="1151173"/>
                  </a:lnTo>
                  <a:lnTo>
                    <a:pt x="2595942" y="1180330"/>
                  </a:lnTo>
                  <a:lnTo>
                    <a:pt x="2619561" y="1180330"/>
                  </a:lnTo>
                  <a:lnTo>
                    <a:pt x="2619561" y="1194957"/>
                  </a:lnTo>
                  <a:lnTo>
                    <a:pt x="2631514" y="1194957"/>
                  </a:lnTo>
                  <a:lnTo>
                    <a:pt x="2631514" y="1209583"/>
                  </a:lnTo>
                  <a:lnTo>
                    <a:pt x="2643275" y="1209583"/>
                  </a:lnTo>
                  <a:lnTo>
                    <a:pt x="2643275" y="1224209"/>
                  </a:lnTo>
                  <a:lnTo>
                    <a:pt x="2655132" y="1224209"/>
                  </a:lnTo>
                  <a:lnTo>
                    <a:pt x="2655132" y="1239122"/>
                  </a:lnTo>
                  <a:lnTo>
                    <a:pt x="2667085" y="1239122"/>
                  </a:lnTo>
                  <a:lnTo>
                    <a:pt x="2667085" y="1283670"/>
                  </a:lnTo>
                  <a:lnTo>
                    <a:pt x="2678846" y="1283670"/>
                  </a:lnTo>
                  <a:lnTo>
                    <a:pt x="2678846" y="1313687"/>
                  </a:lnTo>
                  <a:lnTo>
                    <a:pt x="2690799" y="1313687"/>
                  </a:lnTo>
                  <a:lnTo>
                    <a:pt x="2690799" y="1344661"/>
                  </a:lnTo>
                  <a:lnTo>
                    <a:pt x="2714418" y="1344661"/>
                  </a:lnTo>
                  <a:lnTo>
                    <a:pt x="2714418" y="1375921"/>
                  </a:lnTo>
                  <a:lnTo>
                    <a:pt x="2761751" y="1375921"/>
                  </a:lnTo>
                  <a:lnTo>
                    <a:pt x="2761751" y="1407276"/>
                  </a:lnTo>
                  <a:lnTo>
                    <a:pt x="2797322" y="1407276"/>
                  </a:lnTo>
                  <a:lnTo>
                    <a:pt x="2797322" y="1422859"/>
                  </a:lnTo>
                  <a:lnTo>
                    <a:pt x="2832989" y="1422859"/>
                  </a:lnTo>
                  <a:lnTo>
                    <a:pt x="2998797" y="1422859"/>
                  </a:lnTo>
                  <a:lnTo>
                    <a:pt x="3034369" y="1422859"/>
                  </a:lnTo>
                  <a:lnTo>
                    <a:pt x="3034369" y="1438823"/>
                  </a:lnTo>
                  <a:lnTo>
                    <a:pt x="3081893" y="1438823"/>
                  </a:lnTo>
                  <a:lnTo>
                    <a:pt x="3081893" y="1454883"/>
                  </a:lnTo>
                  <a:lnTo>
                    <a:pt x="3152940" y="1454883"/>
                  </a:lnTo>
                  <a:lnTo>
                    <a:pt x="3152940" y="1470944"/>
                  </a:lnTo>
                  <a:lnTo>
                    <a:pt x="3176749" y="1470944"/>
                  </a:lnTo>
                  <a:lnTo>
                    <a:pt x="3176749" y="1486813"/>
                  </a:lnTo>
                  <a:lnTo>
                    <a:pt x="3247796" y="1486813"/>
                  </a:lnTo>
                  <a:lnTo>
                    <a:pt x="3247796" y="1503064"/>
                  </a:lnTo>
                  <a:lnTo>
                    <a:pt x="3259749" y="1503064"/>
                  </a:lnTo>
                  <a:lnTo>
                    <a:pt x="3259749" y="1519220"/>
                  </a:lnTo>
                  <a:lnTo>
                    <a:pt x="3283368" y="1519220"/>
                  </a:lnTo>
                  <a:lnTo>
                    <a:pt x="3283368" y="1535376"/>
                  </a:lnTo>
                  <a:lnTo>
                    <a:pt x="3295320" y="1535376"/>
                  </a:lnTo>
                  <a:lnTo>
                    <a:pt x="3307082" y="1535376"/>
                  </a:lnTo>
                  <a:lnTo>
                    <a:pt x="3307082" y="1584704"/>
                  </a:lnTo>
                  <a:lnTo>
                    <a:pt x="3318939" y="1584704"/>
                  </a:lnTo>
                  <a:lnTo>
                    <a:pt x="3330701" y="1584704"/>
                  </a:lnTo>
                  <a:lnTo>
                    <a:pt x="3342653" y="1584704"/>
                  </a:lnTo>
                  <a:lnTo>
                    <a:pt x="3342653" y="1618354"/>
                  </a:lnTo>
                  <a:lnTo>
                    <a:pt x="3354606" y="1618354"/>
                  </a:lnTo>
                  <a:lnTo>
                    <a:pt x="3354606" y="1635752"/>
                  </a:lnTo>
                  <a:lnTo>
                    <a:pt x="3366272" y="1635752"/>
                  </a:lnTo>
                  <a:lnTo>
                    <a:pt x="3366272" y="1653246"/>
                  </a:lnTo>
                  <a:lnTo>
                    <a:pt x="3378225" y="1653246"/>
                  </a:lnTo>
                  <a:lnTo>
                    <a:pt x="3389986" y="1653246"/>
                  </a:lnTo>
                  <a:lnTo>
                    <a:pt x="3389986" y="1671123"/>
                  </a:lnTo>
                  <a:lnTo>
                    <a:pt x="3401939" y="1671123"/>
                  </a:lnTo>
                  <a:lnTo>
                    <a:pt x="3496700" y="1671123"/>
                  </a:lnTo>
                  <a:lnTo>
                    <a:pt x="3496700" y="1689573"/>
                  </a:lnTo>
                  <a:lnTo>
                    <a:pt x="3555986" y="1689573"/>
                  </a:lnTo>
                  <a:lnTo>
                    <a:pt x="3555986" y="1708023"/>
                  </a:lnTo>
                  <a:lnTo>
                    <a:pt x="3567747" y="1708023"/>
                  </a:lnTo>
                  <a:lnTo>
                    <a:pt x="3567747" y="1726569"/>
                  </a:lnTo>
                  <a:lnTo>
                    <a:pt x="3793032" y="1726569"/>
                  </a:lnTo>
                  <a:lnTo>
                    <a:pt x="3828604" y="1726569"/>
                  </a:lnTo>
                  <a:lnTo>
                    <a:pt x="3828604" y="1745210"/>
                  </a:lnTo>
                  <a:lnTo>
                    <a:pt x="3887889" y="1745210"/>
                  </a:lnTo>
                  <a:lnTo>
                    <a:pt x="3887889" y="1764329"/>
                  </a:lnTo>
                  <a:lnTo>
                    <a:pt x="3911603" y="1764329"/>
                  </a:lnTo>
                  <a:lnTo>
                    <a:pt x="3911603" y="1783449"/>
                  </a:lnTo>
                  <a:lnTo>
                    <a:pt x="3923460" y="1783449"/>
                  </a:lnTo>
                  <a:lnTo>
                    <a:pt x="3923460" y="1802568"/>
                  </a:lnTo>
                  <a:lnTo>
                    <a:pt x="3935222" y="1802568"/>
                  </a:lnTo>
                  <a:lnTo>
                    <a:pt x="3970793" y="1802568"/>
                  </a:lnTo>
                  <a:lnTo>
                    <a:pt x="3982746" y="1802568"/>
                  </a:lnTo>
                  <a:lnTo>
                    <a:pt x="3982746" y="1822835"/>
                  </a:lnTo>
                  <a:lnTo>
                    <a:pt x="3994507" y="1822835"/>
                  </a:lnTo>
                  <a:lnTo>
                    <a:pt x="3994507" y="1843005"/>
                  </a:lnTo>
                  <a:lnTo>
                    <a:pt x="4006460" y="1843005"/>
                  </a:lnTo>
                  <a:lnTo>
                    <a:pt x="4030079" y="1843005"/>
                  </a:lnTo>
                  <a:lnTo>
                    <a:pt x="4065650" y="1843005"/>
                  </a:lnTo>
                  <a:lnTo>
                    <a:pt x="4077603" y="1843005"/>
                  </a:lnTo>
                  <a:lnTo>
                    <a:pt x="4077603" y="1865662"/>
                  </a:lnTo>
                  <a:lnTo>
                    <a:pt x="4089364" y="1865662"/>
                  </a:lnTo>
                  <a:lnTo>
                    <a:pt x="4279078" y="1865662"/>
                  </a:lnTo>
                  <a:lnTo>
                    <a:pt x="4279078" y="1888796"/>
                  </a:lnTo>
                  <a:lnTo>
                    <a:pt x="4338364" y="1888796"/>
                  </a:lnTo>
                  <a:lnTo>
                    <a:pt x="4504172" y="1888796"/>
                  </a:lnTo>
                  <a:lnTo>
                    <a:pt x="4599029" y="1888796"/>
                  </a:lnTo>
                  <a:lnTo>
                    <a:pt x="4646553" y="1888796"/>
                  </a:lnTo>
                  <a:lnTo>
                    <a:pt x="4646553" y="1938793"/>
                  </a:lnTo>
                  <a:lnTo>
                    <a:pt x="4658315" y="1938793"/>
                  </a:lnTo>
                  <a:lnTo>
                    <a:pt x="4658315" y="1963935"/>
                  </a:lnTo>
                  <a:lnTo>
                    <a:pt x="4681933" y="1963935"/>
                  </a:lnTo>
                  <a:lnTo>
                    <a:pt x="4741219" y="1963935"/>
                  </a:lnTo>
                  <a:lnTo>
                    <a:pt x="4741219" y="1989650"/>
                  </a:lnTo>
                  <a:lnTo>
                    <a:pt x="4776790" y="1989650"/>
                  </a:lnTo>
                  <a:lnTo>
                    <a:pt x="4776790" y="2015461"/>
                  </a:lnTo>
                  <a:lnTo>
                    <a:pt x="4824314" y="2015461"/>
                  </a:lnTo>
                  <a:lnTo>
                    <a:pt x="4942885" y="2015461"/>
                  </a:lnTo>
                  <a:lnTo>
                    <a:pt x="4942885" y="2042133"/>
                  </a:lnTo>
                  <a:lnTo>
                    <a:pt x="5239122" y="2042133"/>
                  </a:lnTo>
                  <a:lnTo>
                    <a:pt x="5298407" y="2042133"/>
                  </a:lnTo>
                  <a:lnTo>
                    <a:pt x="5345740" y="2042133"/>
                  </a:lnTo>
                  <a:lnTo>
                    <a:pt x="5357693" y="2042133"/>
                  </a:lnTo>
                  <a:lnTo>
                    <a:pt x="5357693" y="2071863"/>
                  </a:lnTo>
                  <a:lnTo>
                    <a:pt x="5381312" y="2071863"/>
                  </a:lnTo>
                  <a:lnTo>
                    <a:pt x="5405026" y="2071863"/>
                  </a:lnTo>
                  <a:lnTo>
                    <a:pt x="5440597" y="2071863"/>
                  </a:lnTo>
                  <a:lnTo>
                    <a:pt x="5464311" y="2071863"/>
                  </a:lnTo>
                  <a:lnTo>
                    <a:pt x="5879310" y="2071863"/>
                  </a:lnTo>
                  <a:lnTo>
                    <a:pt x="5926643" y="2071863"/>
                  </a:lnTo>
                  <a:lnTo>
                    <a:pt x="5950262" y="2071863"/>
                  </a:lnTo>
                  <a:lnTo>
                    <a:pt x="5997785" y="2071863"/>
                  </a:lnTo>
                  <a:lnTo>
                    <a:pt x="6080785" y="2071863"/>
                  </a:lnTo>
                  <a:lnTo>
                    <a:pt x="6128118" y="2071863"/>
                  </a:lnTo>
                  <a:lnTo>
                    <a:pt x="6128118" y="2121287"/>
                  </a:lnTo>
                  <a:lnTo>
                    <a:pt x="6222975" y="2121287"/>
                  </a:lnTo>
                  <a:lnTo>
                    <a:pt x="6222975" y="2170806"/>
                  </a:lnTo>
                  <a:lnTo>
                    <a:pt x="6590450" y="2170806"/>
                  </a:lnTo>
                  <a:lnTo>
                    <a:pt x="6590450" y="2220420"/>
                  </a:lnTo>
                  <a:lnTo>
                    <a:pt x="6602116" y="2220420"/>
                  </a:lnTo>
                  <a:lnTo>
                    <a:pt x="6649640" y="2220420"/>
                  </a:lnTo>
                  <a:lnTo>
                    <a:pt x="6708925" y="2220420"/>
                  </a:lnTo>
                  <a:lnTo>
                    <a:pt x="6732640" y="2220420"/>
                  </a:lnTo>
                  <a:lnTo>
                    <a:pt x="7692683" y="2220420"/>
                  </a:lnTo>
                  <a:lnTo>
                    <a:pt x="7858778" y="2220420"/>
                  </a:lnTo>
                  <a:lnTo>
                    <a:pt x="8569917" y="2220420"/>
                  </a:lnTo>
                  <a:lnTo>
                    <a:pt x="8581583" y="2220420"/>
                  </a:lnTo>
                  <a:lnTo>
                    <a:pt x="8581583" y="2418496"/>
                  </a:lnTo>
                  <a:lnTo>
                    <a:pt x="8593536" y="2418496"/>
                  </a:lnTo>
                  <a:lnTo>
                    <a:pt x="8676440" y="2418496"/>
                  </a:lnTo>
                  <a:lnTo>
                    <a:pt x="8676440" y="2814744"/>
                  </a:lnTo>
                </a:path>
              </a:pathLst>
            </a:custGeom>
            <a:noFill/>
            <a:ln w="19050" cap="flat">
              <a:solidFill>
                <a:srgbClr val="881222"/>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8" name="Freeform 454">
              <a:extLst>
                <a:ext uri="{FF2B5EF4-FFF2-40B4-BE49-F238E27FC236}">
                  <a16:creationId xmlns:a16="http://schemas.microsoft.com/office/drawing/2014/main" id="{28D839EB-5634-567D-C4DF-6BDE9F137B67}"/>
                </a:ext>
              </a:extLst>
            </p:cNvPr>
            <p:cNvSpPr/>
            <p:nvPr/>
          </p:nvSpPr>
          <p:spPr>
            <a:xfrm>
              <a:off x="6700158" y="2599265"/>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39" name="Freeform 455">
              <a:extLst>
                <a:ext uri="{FF2B5EF4-FFF2-40B4-BE49-F238E27FC236}">
                  <a16:creationId xmlns:a16="http://schemas.microsoft.com/office/drawing/2014/main" id="{17BEEC23-90BF-071D-3805-6B8C34498F05}"/>
                </a:ext>
              </a:extLst>
            </p:cNvPr>
            <p:cNvSpPr/>
            <p:nvPr/>
          </p:nvSpPr>
          <p:spPr>
            <a:xfrm>
              <a:off x="6700158" y="2599265"/>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0" name="Freeform 456">
              <a:extLst>
                <a:ext uri="{FF2B5EF4-FFF2-40B4-BE49-F238E27FC236}">
                  <a16:creationId xmlns:a16="http://schemas.microsoft.com/office/drawing/2014/main" id="{6DB5BD77-75CD-58C7-8FF4-5851A68D6440}"/>
                </a:ext>
              </a:extLst>
            </p:cNvPr>
            <p:cNvSpPr/>
            <p:nvPr/>
          </p:nvSpPr>
          <p:spPr>
            <a:xfrm>
              <a:off x="6700158" y="2599265"/>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1" name="Freeform 457">
              <a:extLst>
                <a:ext uri="{FF2B5EF4-FFF2-40B4-BE49-F238E27FC236}">
                  <a16:creationId xmlns:a16="http://schemas.microsoft.com/office/drawing/2014/main" id="{4A8E1BB0-3670-41DB-D762-0668049C811A}"/>
                </a:ext>
              </a:extLst>
            </p:cNvPr>
            <p:cNvSpPr/>
            <p:nvPr/>
          </p:nvSpPr>
          <p:spPr>
            <a:xfrm>
              <a:off x="6700158" y="2599265"/>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2" name="Freeform 458">
              <a:extLst>
                <a:ext uri="{FF2B5EF4-FFF2-40B4-BE49-F238E27FC236}">
                  <a16:creationId xmlns:a16="http://schemas.microsoft.com/office/drawing/2014/main" id="{B7B7887B-6BD6-FC7F-EFE3-6959646F0173}"/>
                </a:ext>
              </a:extLst>
            </p:cNvPr>
            <p:cNvSpPr/>
            <p:nvPr/>
          </p:nvSpPr>
          <p:spPr>
            <a:xfrm>
              <a:off x="6700158" y="2599265"/>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3" name="Freeform 459">
              <a:extLst>
                <a:ext uri="{FF2B5EF4-FFF2-40B4-BE49-F238E27FC236}">
                  <a16:creationId xmlns:a16="http://schemas.microsoft.com/office/drawing/2014/main" id="{206054E6-A0B3-BD27-3805-D7C0A86D2279}"/>
                </a:ext>
              </a:extLst>
            </p:cNvPr>
            <p:cNvSpPr/>
            <p:nvPr/>
          </p:nvSpPr>
          <p:spPr>
            <a:xfrm>
              <a:off x="6858065" y="2625172"/>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4" name="Freeform 460">
              <a:extLst>
                <a:ext uri="{FF2B5EF4-FFF2-40B4-BE49-F238E27FC236}">
                  <a16:creationId xmlns:a16="http://schemas.microsoft.com/office/drawing/2014/main" id="{24DF12DA-66D7-6903-0EA4-3BA46FE62CDE}"/>
                </a:ext>
              </a:extLst>
            </p:cNvPr>
            <p:cNvSpPr/>
            <p:nvPr/>
          </p:nvSpPr>
          <p:spPr>
            <a:xfrm>
              <a:off x="6998468" y="2742564"/>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5" name="Freeform 461">
              <a:extLst>
                <a:ext uri="{FF2B5EF4-FFF2-40B4-BE49-F238E27FC236}">
                  <a16:creationId xmlns:a16="http://schemas.microsoft.com/office/drawing/2014/main" id="{63B6AB7E-1F7E-F9E7-43D0-171846821F2B}"/>
                </a:ext>
              </a:extLst>
            </p:cNvPr>
            <p:cNvSpPr/>
            <p:nvPr/>
          </p:nvSpPr>
          <p:spPr>
            <a:xfrm>
              <a:off x="7033475" y="2847338"/>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6" name="Freeform 462">
              <a:extLst>
                <a:ext uri="{FF2B5EF4-FFF2-40B4-BE49-F238E27FC236}">
                  <a16:creationId xmlns:a16="http://schemas.microsoft.com/office/drawing/2014/main" id="{D5848BE0-82DF-D56E-29F2-A593318967F7}"/>
                </a:ext>
              </a:extLst>
            </p:cNvPr>
            <p:cNvSpPr/>
            <p:nvPr/>
          </p:nvSpPr>
          <p:spPr>
            <a:xfrm>
              <a:off x="7033475" y="2847338"/>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7" name="Freeform 463">
              <a:extLst>
                <a:ext uri="{FF2B5EF4-FFF2-40B4-BE49-F238E27FC236}">
                  <a16:creationId xmlns:a16="http://schemas.microsoft.com/office/drawing/2014/main" id="{780DE633-2205-24BA-2BC2-4A7B73D641A3}"/>
                </a:ext>
              </a:extLst>
            </p:cNvPr>
            <p:cNvSpPr/>
            <p:nvPr/>
          </p:nvSpPr>
          <p:spPr>
            <a:xfrm>
              <a:off x="7033475" y="2847338"/>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8" name="Freeform 464">
              <a:extLst>
                <a:ext uri="{FF2B5EF4-FFF2-40B4-BE49-F238E27FC236}">
                  <a16:creationId xmlns:a16="http://schemas.microsoft.com/office/drawing/2014/main" id="{F498797F-ACC6-F287-0AE1-DD224DDC7F13}"/>
                </a:ext>
              </a:extLst>
            </p:cNvPr>
            <p:cNvSpPr/>
            <p:nvPr/>
          </p:nvSpPr>
          <p:spPr>
            <a:xfrm>
              <a:off x="7144627" y="2940449"/>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49" name="Freeform 465">
              <a:extLst>
                <a:ext uri="{FF2B5EF4-FFF2-40B4-BE49-F238E27FC236}">
                  <a16:creationId xmlns:a16="http://schemas.microsoft.com/office/drawing/2014/main" id="{F8E97822-FC2C-B5E6-380D-5025C3BF984F}"/>
                </a:ext>
              </a:extLst>
            </p:cNvPr>
            <p:cNvSpPr/>
            <p:nvPr/>
          </p:nvSpPr>
          <p:spPr>
            <a:xfrm>
              <a:off x="7150525" y="2940449"/>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0" name="Freeform 466">
              <a:extLst>
                <a:ext uri="{FF2B5EF4-FFF2-40B4-BE49-F238E27FC236}">
                  <a16:creationId xmlns:a16="http://schemas.microsoft.com/office/drawing/2014/main" id="{9E554E22-E1D4-08A0-3F37-36A34D04E532}"/>
                </a:ext>
              </a:extLst>
            </p:cNvPr>
            <p:cNvSpPr/>
            <p:nvPr/>
          </p:nvSpPr>
          <p:spPr>
            <a:xfrm>
              <a:off x="7191429" y="2940449"/>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1" name="Freeform 467">
              <a:extLst>
                <a:ext uri="{FF2B5EF4-FFF2-40B4-BE49-F238E27FC236}">
                  <a16:creationId xmlns:a16="http://schemas.microsoft.com/office/drawing/2014/main" id="{CB9068BD-A7CC-49DB-1092-A9B34D98DC2D}"/>
                </a:ext>
              </a:extLst>
            </p:cNvPr>
            <p:cNvSpPr/>
            <p:nvPr/>
          </p:nvSpPr>
          <p:spPr>
            <a:xfrm>
              <a:off x="7360989" y="3143209"/>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2" name="Freeform 468">
              <a:extLst>
                <a:ext uri="{FF2B5EF4-FFF2-40B4-BE49-F238E27FC236}">
                  <a16:creationId xmlns:a16="http://schemas.microsoft.com/office/drawing/2014/main" id="{838CDA75-58E0-3E7D-94DD-94C84F3374E3}"/>
                </a:ext>
              </a:extLst>
            </p:cNvPr>
            <p:cNvSpPr/>
            <p:nvPr/>
          </p:nvSpPr>
          <p:spPr>
            <a:xfrm>
              <a:off x="7360989" y="3143209"/>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3" name="Freeform 469">
              <a:extLst>
                <a:ext uri="{FF2B5EF4-FFF2-40B4-BE49-F238E27FC236}">
                  <a16:creationId xmlns:a16="http://schemas.microsoft.com/office/drawing/2014/main" id="{2F3F1FC8-680B-4A83-9F9F-5F33DB5DED5F}"/>
                </a:ext>
              </a:extLst>
            </p:cNvPr>
            <p:cNvSpPr/>
            <p:nvPr/>
          </p:nvSpPr>
          <p:spPr>
            <a:xfrm>
              <a:off x="7583200" y="3293583"/>
              <a:ext cx="46800" cy="46800"/>
            </a:xfrm>
            <a:custGeom>
              <a:avLst/>
              <a:gdLst>
                <a:gd name="connsiteX0" fmla="*/ 36432 w 72768"/>
                <a:gd name="connsiteY0" fmla="*/ 0 h 46937"/>
                <a:gd name="connsiteX1" fmla="*/ 0 w 72768"/>
                <a:gd name="connsiteY1" fmla="*/ 46938 h 46937"/>
                <a:gd name="connsiteX2" fmla="*/ 72768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8" y="46938"/>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4" name="Freeform 470">
              <a:extLst>
                <a:ext uri="{FF2B5EF4-FFF2-40B4-BE49-F238E27FC236}">
                  <a16:creationId xmlns:a16="http://schemas.microsoft.com/office/drawing/2014/main" id="{4939035C-EFCB-83B0-54FC-7744248398CE}"/>
                </a:ext>
              </a:extLst>
            </p:cNvPr>
            <p:cNvSpPr/>
            <p:nvPr/>
          </p:nvSpPr>
          <p:spPr>
            <a:xfrm>
              <a:off x="7641701" y="3334880"/>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5" name="Freeform 471">
              <a:extLst>
                <a:ext uri="{FF2B5EF4-FFF2-40B4-BE49-F238E27FC236}">
                  <a16:creationId xmlns:a16="http://schemas.microsoft.com/office/drawing/2014/main" id="{14F96043-A2D0-B33B-9748-4D8D0555CF15}"/>
                </a:ext>
              </a:extLst>
            </p:cNvPr>
            <p:cNvSpPr/>
            <p:nvPr/>
          </p:nvSpPr>
          <p:spPr>
            <a:xfrm>
              <a:off x="7647599" y="3362699"/>
              <a:ext cx="46800" cy="46800"/>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6" name="Freeform 472">
              <a:extLst>
                <a:ext uri="{FF2B5EF4-FFF2-40B4-BE49-F238E27FC236}">
                  <a16:creationId xmlns:a16="http://schemas.microsoft.com/office/drawing/2014/main" id="{0B35ADEF-0E66-E2FB-49D1-12E4490FDA48}"/>
                </a:ext>
              </a:extLst>
            </p:cNvPr>
            <p:cNvSpPr/>
            <p:nvPr/>
          </p:nvSpPr>
          <p:spPr>
            <a:xfrm>
              <a:off x="7647599" y="3362699"/>
              <a:ext cx="46800" cy="46800"/>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7" name="Freeform 473">
              <a:extLst>
                <a:ext uri="{FF2B5EF4-FFF2-40B4-BE49-F238E27FC236}">
                  <a16:creationId xmlns:a16="http://schemas.microsoft.com/office/drawing/2014/main" id="{AE9243E9-671E-6F36-8537-C5F63CD28712}"/>
                </a:ext>
              </a:extLst>
            </p:cNvPr>
            <p:cNvSpPr/>
            <p:nvPr/>
          </p:nvSpPr>
          <p:spPr>
            <a:xfrm>
              <a:off x="7653449" y="3404762"/>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8" name="Freeform 474">
              <a:extLst>
                <a:ext uri="{FF2B5EF4-FFF2-40B4-BE49-F238E27FC236}">
                  <a16:creationId xmlns:a16="http://schemas.microsoft.com/office/drawing/2014/main" id="{B25879EA-C3D0-C08B-A3A0-AC3827F186C6}"/>
                </a:ext>
              </a:extLst>
            </p:cNvPr>
            <p:cNvSpPr/>
            <p:nvPr/>
          </p:nvSpPr>
          <p:spPr>
            <a:xfrm>
              <a:off x="7682700" y="3475503"/>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59" name="Freeform 475">
              <a:extLst>
                <a:ext uri="{FF2B5EF4-FFF2-40B4-BE49-F238E27FC236}">
                  <a16:creationId xmlns:a16="http://schemas.microsoft.com/office/drawing/2014/main" id="{53D8C263-5A37-4272-45F6-60015120424F}"/>
                </a:ext>
              </a:extLst>
            </p:cNvPr>
            <p:cNvSpPr/>
            <p:nvPr/>
          </p:nvSpPr>
          <p:spPr>
            <a:xfrm>
              <a:off x="7682700" y="3475503"/>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0" name="Freeform 476">
              <a:extLst>
                <a:ext uri="{FF2B5EF4-FFF2-40B4-BE49-F238E27FC236}">
                  <a16:creationId xmlns:a16="http://schemas.microsoft.com/office/drawing/2014/main" id="{7B3F2A0E-3BB8-DBC7-C7A0-5CAD717A13CE}"/>
                </a:ext>
              </a:extLst>
            </p:cNvPr>
            <p:cNvSpPr/>
            <p:nvPr/>
          </p:nvSpPr>
          <p:spPr>
            <a:xfrm>
              <a:off x="7700156" y="3576070"/>
              <a:ext cx="46800" cy="46800"/>
            </a:xfrm>
            <a:custGeom>
              <a:avLst/>
              <a:gdLst>
                <a:gd name="connsiteX0" fmla="*/ 36432 w 72768"/>
                <a:gd name="connsiteY0" fmla="*/ 0 h 47033"/>
                <a:gd name="connsiteX1" fmla="*/ 0 w 72768"/>
                <a:gd name="connsiteY1" fmla="*/ 47034 h 47033"/>
                <a:gd name="connsiteX2" fmla="*/ 72768 w 72768"/>
                <a:gd name="connsiteY2" fmla="*/ 47034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4"/>
                  </a:lnTo>
                  <a:lnTo>
                    <a:pt x="72768" y="47034"/>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1" name="Freeform 477">
              <a:extLst>
                <a:ext uri="{FF2B5EF4-FFF2-40B4-BE49-F238E27FC236}">
                  <a16:creationId xmlns:a16="http://schemas.microsoft.com/office/drawing/2014/main" id="{E84588B3-B4DE-7A68-306F-D82A42251483}"/>
                </a:ext>
              </a:extLst>
            </p:cNvPr>
            <p:cNvSpPr/>
            <p:nvPr/>
          </p:nvSpPr>
          <p:spPr>
            <a:xfrm>
              <a:off x="7852260" y="3662872"/>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2" name="Freeform 478">
              <a:extLst>
                <a:ext uri="{FF2B5EF4-FFF2-40B4-BE49-F238E27FC236}">
                  <a16:creationId xmlns:a16="http://schemas.microsoft.com/office/drawing/2014/main" id="{0368CE03-395F-CA9C-BA3B-6F32B9B476D4}"/>
                </a:ext>
              </a:extLst>
            </p:cNvPr>
            <p:cNvSpPr/>
            <p:nvPr/>
          </p:nvSpPr>
          <p:spPr>
            <a:xfrm>
              <a:off x="7992663" y="3808848"/>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3" name="Freeform 479">
              <a:extLst>
                <a:ext uri="{FF2B5EF4-FFF2-40B4-BE49-F238E27FC236}">
                  <a16:creationId xmlns:a16="http://schemas.microsoft.com/office/drawing/2014/main" id="{1D9D153B-29B1-194F-6040-722793ACA824}"/>
                </a:ext>
              </a:extLst>
            </p:cNvPr>
            <p:cNvSpPr/>
            <p:nvPr/>
          </p:nvSpPr>
          <p:spPr>
            <a:xfrm>
              <a:off x="7998419" y="3823474"/>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4" name="Freeform 480">
              <a:extLst>
                <a:ext uri="{FF2B5EF4-FFF2-40B4-BE49-F238E27FC236}">
                  <a16:creationId xmlns:a16="http://schemas.microsoft.com/office/drawing/2014/main" id="{602625E3-96B3-063F-F1C8-6E37F544BE68}"/>
                </a:ext>
              </a:extLst>
            </p:cNvPr>
            <p:cNvSpPr/>
            <p:nvPr/>
          </p:nvSpPr>
          <p:spPr>
            <a:xfrm>
              <a:off x="8010119" y="3883031"/>
              <a:ext cx="46800" cy="46800"/>
            </a:xfrm>
            <a:custGeom>
              <a:avLst/>
              <a:gdLst>
                <a:gd name="connsiteX0" fmla="*/ 36528 w 72672"/>
                <a:gd name="connsiteY0" fmla="*/ 0 h 46937"/>
                <a:gd name="connsiteX1" fmla="*/ 0 w 72672"/>
                <a:gd name="connsiteY1" fmla="*/ 46938 h 46937"/>
                <a:gd name="connsiteX2" fmla="*/ 72673 w 72672"/>
                <a:gd name="connsiteY2" fmla="*/ 46938 h 46937"/>
                <a:gd name="connsiteX3" fmla="*/ 36528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528" y="0"/>
                  </a:moveTo>
                  <a:lnTo>
                    <a:pt x="0" y="46938"/>
                  </a:lnTo>
                  <a:lnTo>
                    <a:pt x="72673" y="46938"/>
                  </a:lnTo>
                  <a:lnTo>
                    <a:pt x="36528"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5" name="Freeform 481">
              <a:extLst>
                <a:ext uri="{FF2B5EF4-FFF2-40B4-BE49-F238E27FC236}">
                  <a16:creationId xmlns:a16="http://schemas.microsoft.com/office/drawing/2014/main" id="{E9D06CD8-88CF-1707-A2AF-339C0688F97E}"/>
                </a:ext>
              </a:extLst>
            </p:cNvPr>
            <p:cNvSpPr/>
            <p:nvPr/>
          </p:nvSpPr>
          <p:spPr>
            <a:xfrm>
              <a:off x="8016017" y="3912953"/>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6" name="Freeform 482">
              <a:extLst>
                <a:ext uri="{FF2B5EF4-FFF2-40B4-BE49-F238E27FC236}">
                  <a16:creationId xmlns:a16="http://schemas.microsoft.com/office/drawing/2014/main" id="{F597BDE2-3FA6-F46A-66CB-7FF9C4D8CEC7}"/>
                </a:ext>
              </a:extLst>
            </p:cNvPr>
            <p:cNvSpPr/>
            <p:nvPr/>
          </p:nvSpPr>
          <p:spPr>
            <a:xfrm>
              <a:off x="8016017" y="3912953"/>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7" name="Freeform 483">
              <a:extLst>
                <a:ext uri="{FF2B5EF4-FFF2-40B4-BE49-F238E27FC236}">
                  <a16:creationId xmlns:a16="http://schemas.microsoft.com/office/drawing/2014/main" id="{53A31C55-6280-8924-4F9A-27BD82AE2C94}"/>
                </a:ext>
              </a:extLst>
            </p:cNvPr>
            <p:cNvSpPr/>
            <p:nvPr/>
          </p:nvSpPr>
          <p:spPr>
            <a:xfrm>
              <a:off x="8016017" y="3912953"/>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8" name="Freeform 484">
              <a:extLst>
                <a:ext uri="{FF2B5EF4-FFF2-40B4-BE49-F238E27FC236}">
                  <a16:creationId xmlns:a16="http://schemas.microsoft.com/office/drawing/2014/main" id="{49B60BC4-D514-BB2E-E2AE-46FC37379422}"/>
                </a:ext>
              </a:extLst>
            </p:cNvPr>
            <p:cNvSpPr/>
            <p:nvPr/>
          </p:nvSpPr>
          <p:spPr>
            <a:xfrm>
              <a:off x="8021867" y="3943926"/>
              <a:ext cx="46800" cy="46800"/>
            </a:xfrm>
            <a:custGeom>
              <a:avLst/>
              <a:gdLst>
                <a:gd name="connsiteX0" fmla="*/ 36432 w 72768"/>
                <a:gd name="connsiteY0" fmla="*/ 0 h 47033"/>
                <a:gd name="connsiteX1" fmla="*/ 0 w 72768"/>
                <a:gd name="connsiteY1" fmla="*/ 47034 h 47033"/>
                <a:gd name="connsiteX2" fmla="*/ 72768 w 72768"/>
                <a:gd name="connsiteY2" fmla="*/ 47034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4"/>
                  </a:lnTo>
                  <a:lnTo>
                    <a:pt x="72768" y="47034"/>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69" name="Freeform 485">
              <a:extLst>
                <a:ext uri="{FF2B5EF4-FFF2-40B4-BE49-F238E27FC236}">
                  <a16:creationId xmlns:a16="http://schemas.microsoft.com/office/drawing/2014/main" id="{CF6746F2-4488-A900-59EF-64B77A2ED6C7}"/>
                </a:ext>
              </a:extLst>
            </p:cNvPr>
            <p:cNvSpPr/>
            <p:nvPr/>
          </p:nvSpPr>
          <p:spPr>
            <a:xfrm>
              <a:off x="8092021" y="4022124"/>
              <a:ext cx="46800" cy="46800"/>
            </a:xfrm>
            <a:custGeom>
              <a:avLst/>
              <a:gdLst>
                <a:gd name="connsiteX0" fmla="*/ 36432 w 72768"/>
                <a:gd name="connsiteY0" fmla="*/ 0 h 46937"/>
                <a:gd name="connsiteX1" fmla="*/ 0 w 72768"/>
                <a:gd name="connsiteY1" fmla="*/ 46938 h 46937"/>
                <a:gd name="connsiteX2" fmla="*/ 72768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8" y="46938"/>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0" name="Freeform 486">
              <a:extLst>
                <a:ext uri="{FF2B5EF4-FFF2-40B4-BE49-F238E27FC236}">
                  <a16:creationId xmlns:a16="http://schemas.microsoft.com/office/drawing/2014/main" id="{9D381E23-3481-0EF3-2ABC-29CDE56FD3F8}"/>
                </a:ext>
              </a:extLst>
            </p:cNvPr>
            <p:cNvSpPr/>
            <p:nvPr/>
          </p:nvSpPr>
          <p:spPr>
            <a:xfrm>
              <a:off x="8173876" y="4022124"/>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1" name="Freeform 487">
              <a:extLst>
                <a:ext uri="{FF2B5EF4-FFF2-40B4-BE49-F238E27FC236}">
                  <a16:creationId xmlns:a16="http://schemas.microsoft.com/office/drawing/2014/main" id="{17649E6C-0A5D-D8C8-A082-637EB18DC877}"/>
                </a:ext>
              </a:extLst>
            </p:cNvPr>
            <p:cNvSpPr/>
            <p:nvPr/>
          </p:nvSpPr>
          <p:spPr>
            <a:xfrm>
              <a:off x="8261676" y="4086078"/>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2" name="Freeform 488">
              <a:extLst>
                <a:ext uri="{FF2B5EF4-FFF2-40B4-BE49-F238E27FC236}">
                  <a16:creationId xmlns:a16="http://schemas.microsoft.com/office/drawing/2014/main" id="{2A946ACF-FA66-C78A-E9A2-421818A7C64C}"/>
                </a:ext>
              </a:extLst>
            </p:cNvPr>
            <p:cNvSpPr/>
            <p:nvPr/>
          </p:nvSpPr>
          <p:spPr>
            <a:xfrm>
              <a:off x="8320177" y="4134737"/>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3" name="Freeform 489">
              <a:extLst>
                <a:ext uri="{FF2B5EF4-FFF2-40B4-BE49-F238E27FC236}">
                  <a16:creationId xmlns:a16="http://schemas.microsoft.com/office/drawing/2014/main" id="{5A3089C6-A2A8-6FAC-4CC0-EB398CA4AE54}"/>
                </a:ext>
              </a:extLst>
            </p:cNvPr>
            <p:cNvSpPr/>
            <p:nvPr/>
          </p:nvSpPr>
          <p:spPr>
            <a:xfrm>
              <a:off x="8331830" y="4183969"/>
              <a:ext cx="46800" cy="46800"/>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4" name="Freeform 490">
              <a:extLst>
                <a:ext uri="{FF2B5EF4-FFF2-40B4-BE49-F238E27FC236}">
                  <a16:creationId xmlns:a16="http://schemas.microsoft.com/office/drawing/2014/main" id="{257064C7-703D-5F2D-C78C-0B2EA6F53D3C}"/>
                </a:ext>
              </a:extLst>
            </p:cNvPr>
            <p:cNvSpPr/>
            <p:nvPr/>
          </p:nvSpPr>
          <p:spPr>
            <a:xfrm>
              <a:off x="8337633" y="4183969"/>
              <a:ext cx="46800" cy="46800"/>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5" name="Freeform 491">
              <a:extLst>
                <a:ext uri="{FF2B5EF4-FFF2-40B4-BE49-F238E27FC236}">
                  <a16:creationId xmlns:a16="http://schemas.microsoft.com/office/drawing/2014/main" id="{6EADEA28-3C68-AD6E-1D34-7AE3E2B5237C}"/>
                </a:ext>
              </a:extLst>
            </p:cNvPr>
            <p:cNvSpPr/>
            <p:nvPr/>
          </p:nvSpPr>
          <p:spPr>
            <a:xfrm>
              <a:off x="8343530" y="421761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6" name="Freeform 492">
              <a:extLst>
                <a:ext uri="{FF2B5EF4-FFF2-40B4-BE49-F238E27FC236}">
                  <a16:creationId xmlns:a16="http://schemas.microsoft.com/office/drawing/2014/main" id="{F78CC128-F450-7481-03D5-4FB12E33AD93}"/>
                </a:ext>
              </a:extLst>
            </p:cNvPr>
            <p:cNvSpPr/>
            <p:nvPr/>
          </p:nvSpPr>
          <p:spPr>
            <a:xfrm>
              <a:off x="8343530" y="421761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7" name="Freeform 493">
              <a:extLst>
                <a:ext uri="{FF2B5EF4-FFF2-40B4-BE49-F238E27FC236}">
                  <a16:creationId xmlns:a16="http://schemas.microsoft.com/office/drawing/2014/main" id="{EB25E75D-1FF1-0A5A-F828-355EC438D899}"/>
                </a:ext>
              </a:extLst>
            </p:cNvPr>
            <p:cNvSpPr/>
            <p:nvPr/>
          </p:nvSpPr>
          <p:spPr>
            <a:xfrm>
              <a:off x="8349381" y="4235017"/>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8" name="Freeform 494">
              <a:extLst>
                <a:ext uri="{FF2B5EF4-FFF2-40B4-BE49-F238E27FC236}">
                  <a16:creationId xmlns:a16="http://schemas.microsoft.com/office/drawing/2014/main" id="{F0BF8ADF-E7B3-5580-3A99-C1E5F4792A61}"/>
                </a:ext>
              </a:extLst>
            </p:cNvPr>
            <p:cNvSpPr/>
            <p:nvPr/>
          </p:nvSpPr>
          <p:spPr>
            <a:xfrm>
              <a:off x="8361081" y="4252512"/>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79" name="Freeform 495">
              <a:extLst>
                <a:ext uri="{FF2B5EF4-FFF2-40B4-BE49-F238E27FC236}">
                  <a16:creationId xmlns:a16="http://schemas.microsoft.com/office/drawing/2014/main" id="{47E73C7C-C491-6630-999A-AE29F9824177}"/>
                </a:ext>
              </a:extLst>
            </p:cNvPr>
            <p:cNvSpPr/>
            <p:nvPr/>
          </p:nvSpPr>
          <p:spPr>
            <a:xfrm>
              <a:off x="8366884" y="4270388"/>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0" name="Freeform 496">
              <a:extLst>
                <a:ext uri="{FF2B5EF4-FFF2-40B4-BE49-F238E27FC236}">
                  <a16:creationId xmlns:a16="http://schemas.microsoft.com/office/drawing/2014/main" id="{77305A61-97E7-7880-80BE-C3B50F98A2AF}"/>
                </a:ext>
              </a:extLst>
            </p:cNvPr>
            <p:cNvSpPr/>
            <p:nvPr/>
          </p:nvSpPr>
          <p:spPr>
            <a:xfrm>
              <a:off x="8372734" y="4270388"/>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1" name="Freeform 497">
              <a:extLst>
                <a:ext uri="{FF2B5EF4-FFF2-40B4-BE49-F238E27FC236}">
                  <a16:creationId xmlns:a16="http://schemas.microsoft.com/office/drawing/2014/main" id="{C61E1E06-01ED-F4BB-2C4F-6568C95DF97A}"/>
                </a:ext>
              </a:extLst>
            </p:cNvPr>
            <p:cNvSpPr/>
            <p:nvPr/>
          </p:nvSpPr>
          <p:spPr>
            <a:xfrm>
              <a:off x="8565742" y="4325834"/>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2" name="Freeform 498">
              <a:extLst>
                <a:ext uri="{FF2B5EF4-FFF2-40B4-BE49-F238E27FC236}">
                  <a16:creationId xmlns:a16="http://schemas.microsoft.com/office/drawing/2014/main" id="{63D19785-85B7-875A-8EBC-56153788AC8D}"/>
                </a:ext>
              </a:extLst>
            </p:cNvPr>
            <p:cNvSpPr/>
            <p:nvPr/>
          </p:nvSpPr>
          <p:spPr>
            <a:xfrm>
              <a:off x="8583292" y="4344571"/>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3" name="Freeform 499">
              <a:extLst>
                <a:ext uri="{FF2B5EF4-FFF2-40B4-BE49-F238E27FC236}">
                  <a16:creationId xmlns:a16="http://schemas.microsoft.com/office/drawing/2014/main" id="{083CC0B6-4E22-6D7A-BE4C-C546C0AA7BE3}"/>
                </a:ext>
              </a:extLst>
            </p:cNvPr>
            <p:cNvSpPr/>
            <p:nvPr/>
          </p:nvSpPr>
          <p:spPr>
            <a:xfrm>
              <a:off x="8635896" y="4401833"/>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4" name="Freeform 500">
              <a:extLst>
                <a:ext uri="{FF2B5EF4-FFF2-40B4-BE49-F238E27FC236}">
                  <a16:creationId xmlns:a16="http://schemas.microsoft.com/office/drawing/2014/main" id="{543D9D75-1667-11F9-180A-46EB76BDA857}"/>
                </a:ext>
              </a:extLst>
            </p:cNvPr>
            <p:cNvSpPr/>
            <p:nvPr/>
          </p:nvSpPr>
          <p:spPr>
            <a:xfrm>
              <a:off x="8653447" y="4401833"/>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5" name="Freeform 501">
              <a:extLst>
                <a:ext uri="{FF2B5EF4-FFF2-40B4-BE49-F238E27FC236}">
                  <a16:creationId xmlns:a16="http://schemas.microsoft.com/office/drawing/2014/main" id="{BDE0D328-7DC1-6616-C607-85FFE7784CC1}"/>
                </a:ext>
              </a:extLst>
            </p:cNvPr>
            <p:cNvSpPr/>
            <p:nvPr/>
          </p:nvSpPr>
          <p:spPr>
            <a:xfrm>
              <a:off x="8653447" y="4401833"/>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6" name="Freeform 502">
              <a:extLst>
                <a:ext uri="{FF2B5EF4-FFF2-40B4-BE49-F238E27FC236}">
                  <a16:creationId xmlns:a16="http://schemas.microsoft.com/office/drawing/2014/main" id="{37A18FE4-4337-85B5-9653-B3302FDBF6D3}"/>
                </a:ext>
              </a:extLst>
            </p:cNvPr>
            <p:cNvSpPr/>
            <p:nvPr/>
          </p:nvSpPr>
          <p:spPr>
            <a:xfrm>
              <a:off x="8665147" y="4442271"/>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7" name="Freeform 503">
              <a:extLst>
                <a:ext uri="{FF2B5EF4-FFF2-40B4-BE49-F238E27FC236}">
                  <a16:creationId xmlns:a16="http://schemas.microsoft.com/office/drawing/2014/main" id="{3B119A9E-6223-4B5F-498C-035948CAD6C6}"/>
                </a:ext>
              </a:extLst>
            </p:cNvPr>
            <p:cNvSpPr/>
            <p:nvPr/>
          </p:nvSpPr>
          <p:spPr>
            <a:xfrm>
              <a:off x="8670997" y="4442271"/>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8" name="Freeform 504">
              <a:extLst>
                <a:ext uri="{FF2B5EF4-FFF2-40B4-BE49-F238E27FC236}">
                  <a16:creationId xmlns:a16="http://schemas.microsoft.com/office/drawing/2014/main" id="{82452297-12AD-B792-7A19-00C705F385E9}"/>
                </a:ext>
              </a:extLst>
            </p:cNvPr>
            <p:cNvSpPr/>
            <p:nvPr/>
          </p:nvSpPr>
          <p:spPr>
            <a:xfrm>
              <a:off x="8682697" y="4442271"/>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89" name="Freeform 505">
              <a:extLst>
                <a:ext uri="{FF2B5EF4-FFF2-40B4-BE49-F238E27FC236}">
                  <a16:creationId xmlns:a16="http://schemas.microsoft.com/office/drawing/2014/main" id="{3738401D-C381-0AAF-9C16-286F6E5994F2}"/>
                </a:ext>
              </a:extLst>
            </p:cNvPr>
            <p:cNvSpPr/>
            <p:nvPr/>
          </p:nvSpPr>
          <p:spPr>
            <a:xfrm>
              <a:off x="8700248" y="4442271"/>
              <a:ext cx="46800" cy="46800"/>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0" name="Freeform 506">
              <a:extLst>
                <a:ext uri="{FF2B5EF4-FFF2-40B4-BE49-F238E27FC236}">
                  <a16:creationId xmlns:a16="http://schemas.microsoft.com/office/drawing/2014/main" id="{4E0332D0-1D2F-52E0-70DB-640ED97EA1F9}"/>
                </a:ext>
              </a:extLst>
            </p:cNvPr>
            <p:cNvSpPr/>
            <p:nvPr/>
          </p:nvSpPr>
          <p:spPr>
            <a:xfrm>
              <a:off x="8700248" y="4442271"/>
              <a:ext cx="46800" cy="46800"/>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1" name="Freeform 507">
              <a:extLst>
                <a:ext uri="{FF2B5EF4-FFF2-40B4-BE49-F238E27FC236}">
                  <a16:creationId xmlns:a16="http://schemas.microsoft.com/office/drawing/2014/main" id="{F2178006-A1EC-6708-18C8-66B4E58DC25F}"/>
                </a:ext>
              </a:extLst>
            </p:cNvPr>
            <p:cNvSpPr/>
            <p:nvPr/>
          </p:nvSpPr>
          <p:spPr>
            <a:xfrm>
              <a:off x="8711948" y="4464927"/>
              <a:ext cx="46800" cy="46800"/>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2" name="Freeform 508">
              <a:extLst>
                <a:ext uri="{FF2B5EF4-FFF2-40B4-BE49-F238E27FC236}">
                  <a16:creationId xmlns:a16="http://schemas.microsoft.com/office/drawing/2014/main" id="{43D477F1-0485-1C49-BA83-DC9BFB2D7032}"/>
                </a:ext>
              </a:extLst>
            </p:cNvPr>
            <p:cNvSpPr/>
            <p:nvPr/>
          </p:nvSpPr>
          <p:spPr>
            <a:xfrm>
              <a:off x="8834754" y="4488061"/>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3" name="Freeform 509">
              <a:extLst>
                <a:ext uri="{FF2B5EF4-FFF2-40B4-BE49-F238E27FC236}">
                  <a16:creationId xmlns:a16="http://schemas.microsoft.com/office/drawing/2014/main" id="{F785C621-A0FC-F7FD-8DCA-8C12E087C133}"/>
                </a:ext>
              </a:extLst>
            </p:cNvPr>
            <p:cNvSpPr/>
            <p:nvPr/>
          </p:nvSpPr>
          <p:spPr>
            <a:xfrm>
              <a:off x="8916609" y="4488061"/>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4" name="Freeform 510">
              <a:extLst>
                <a:ext uri="{FF2B5EF4-FFF2-40B4-BE49-F238E27FC236}">
                  <a16:creationId xmlns:a16="http://schemas.microsoft.com/office/drawing/2014/main" id="{77EABD19-184E-443E-4F83-817D27306E10}"/>
                </a:ext>
              </a:extLst>
            </p:cNvPr>
            <p:cNvSpPr/>
            <p:nvPr/>
          </p:nvSpPr>
          <p:spPr>
            <a:xfrm>
              <a:off x="8963410" y="4488061"/>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5" name="Freeform 511">
              <a:extLst>
                <a:ext uri="{FF2B5EF4-FFF2-40B4-BE49-F238E27FC236}">
                  <a16:creationId xmlns:a16="http://schemas.microsoft.com/office/drawing/2014/main" id="{868FF05C-5F64-B374-EE28-5D46CF535ECE}"/>
                </a:ext>
              </a:extLst>
            </p:cNvPr>
            <p:cNvSpPr/>
            <p:nvPr/>
          </p:nvSpPr>
          <p:spPr>
            <a:xfrm>
              <a:off x="9004314" y="4563200"/>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6" name="Freeform 512">
              <a:extLst>
                <a:ext uri="{FF2B5EF4-FFF2-40B4-BE49-F238E27FC236}">
                  <a16:creationId xmlns:a16="http://schemas.microsoft.com/office/drawing/2014/main" id="{B4358D0D-AAFB-D97B-D8E8-603395B1D5C5}"/>
                </a:ext>
              </a:extLst>
            </p:cNvPr>
            <p:cNvSpPr/>
            <p:nvPr/>
          </p:nvSpPr>
          <p:spPr>
            <a:xfrm>
              <a:off x="9074563" y="4614727"/>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7" name="Freeform 513">
              <a:extLst>
                <a:ext uri="{FF2B5EF4-FFF2-40B4-BE49-F238E27FC236}">
                  <a16:creationId xmlns:a16="http://schemas.microsoft.com/office/drawing/2014/main" id="{7C0E7ED4-C239-CEDE-96E7-FC7B8274112A}"/>
                </a:ext>
              </a:extLst>
            </p:cNvPr>
            <p:cNvSpPr/>
            <p:nvPr/>
          </p:nvSpPr>
          <p:spPr>
            <a:xfrm>
              <a:off x="9279224" y="4641398"/>
              <a:ext cx="46800" cy="46800"/>
            </a:xfrm>
            <a:custGeom>
              <a:avLst/>
              <a:gdLst>
                <a:gd name="connsiteX0" fmla="*/ 36337 w 72768"/>
                <a:gd name="connsiteY0" fmla="*/ 0 h 47033"/>
                <a:gd name="connsiteX1" fmla="*/ 0 w 72768"/>
                <a:gd name="connsiteY1" fmla="*/ 47033 h 47033"/>
                <a:gd name="connsiteX2" fmla="*/ 72769 w 72768"/>
                <a:gd name="connsiteY2" fmla="*/ 47033 h 47033"/>
                <a:gd name="connsiteX3" fmla="*/ 36337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7" y="0"/>
                  </a:moveTo>
                  <a:lnTo>
                    <a:pt x="0" y="47033"/>
                  </a:lnTo>
                  <a:lnTo>
                    <a:pt x="72769" y="47033"/>
                  </a:lnTo>
                  <a:lnTo>
                    <a:pt x="36337"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8" name="Freeform 514">
              <a:extLst>
                <a:ext uri="{FF2B5EF4-FFF2-40B4-BE49-F238E27FC236}">
                  <a16:creationId xmlns:a16="http://schemas.microsoft.com/office/drawing/2014/main" id="{E2926698-3576-52E3-10D0-DCFE92D5826D}"/>
                </a:ext>
              </a:extLst>
            </p:cNvPr>
            <p:cNvSpPr/>
            <p:nvPr/>
          </p:nvSpPr>
          <p:spPr>
            <a:xfrm>
              <a:off x="9308475" y="4641398"/>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99" name="Freeform 515">
              <a:extLst>
                <a:ext uri="{FF2B5EF4-FFF2-40B4-BE49-F238E27FC236}">
                  <a16:creationId xmlns:a16="http://schemas.microsoft.com/office/drawing/2014/main" id="{8A9571F7-3626-7F50-EEED-00473AA4FB34}"/>
                </a:ext>
              </a:extLst>
            </p:cNvPr>
            <p:cNvSpPr/>
            <p:nvPr/>
          </p:nvSpPr>
          <p:spPr>
            <a:xfrm>
              <a:off x="9331828" y="4641398"/>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0" name="Freeform 516">
              <a:extLst>
                <a:ext uri="{FF2B5EF4-FFF2-40B4-BE49-F238E27FC236}">
                  <a16:creationId xmlns:a16="http://schemas.microsoft.com/office/drawing/2014/main" id="{21C2AE08-5A56-475C-4201-4205D9A16437}"/>
                </a:ext>
              </a:extLst>
            </p:cNvPr>
            <p:cNvSpPr/>
            <p:nvPr/>
          </p:nvSpPr>
          <p:spPr>
            <a:xfrm>
              <a:off x="9349378" y="4671129"/>
              <a:ext cx="46800" cy="46800"/>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1" name="Freeform 517">
              <a:extLst>
                <a:ext uri="{FF2B5EF4-FFF2-40B4-BE49-F238E27FC236}">
                  <a16:creationId xmlns:a16="http://schemas.microsoft.com/office/drawing/2014/main" id="{88B664BA-BF02-203B-D3CA-A92EB5466582}"/>
                </a:ext>
              </a:extLst>
            </p:cNvPr>
            <p:cNvSpPr/>
            <p:nvPr/>
          </p:nvSpPr>
          <p:spPr>
            <a:xfrm>
              <a:off x="9361079" y="467112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2" name="Freeform 518">
              <a:extLst>
                <a:ext uri="{FF2B5EF4-FFF2-40B4-BE49-F238E27FC236}">
                  <a16:creationId xmlns:a16="http://schemas.microsoft.com/office/drawing/2014/main" id="{FAAA7BC3-F4AE-364D-41B8-1DD7D4AD3803}"/>
                </a:ext>
              </a:extLst>
            </p:cNvPr>
            <p:cNvSpPr/>
            <p:nvPr/>
          </p:nvSpPr>
          <p:spPr>
            <a:xfrm>
              <a:off x="9378629" y="4671129"/>
              <a:ext cx="46800" cy="46800"/>
            </a:xfrm>
            <a:custGeom>
              <a:avLst/>
              <a:gdLst>
                <a:gd name="connsiteX0" fmla="*/ 36337 w 72672"/>
                <a:gd name="connsiteY0" fmla="*/ 0 h 47033"/>
                <a:gd name="connsiteX1" fmla="*/ 0 w 72672"/>
                <a:gd name="connsiteY1" fmla="*/ 47033 h 47033"/>
                <a:gd name="connsiteX2" fmla="*/ 72673 w 72672"/>
                <a:gd name="connsiteY2" fmla="*/ 47033 h 47033"/>
                <a:gd name="connsiteX3" fmla="*/ 36337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7" y="0"/>
                  </a:moveTo>
                  <a:lnTo>
                    <a:pt x="0" y="47033"/>
                  </a:lnTo>
                  <a:lnTo>
                    <a:pt x="72673" y="47033"/>
                  </a:lnTo>
                  <a:lnTo>
                    <a:pt x="36337"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3" name="Freeform 519">
              <a:extLst>
                <a:ext uri="{FF2B5EF4-FFF2-40B4-BE49-F238E27FC236}">
                  <a16:creationId xmlns:a16="http://schemas.microsoft.com/office/drawing/2014/main" id="{8809AE35-CDDF-EE53-D700-C377856CA106}"/>
                </a:ext>
              </a:extLst>
            </p:cNvPr>
            <p:cNvSpPr/>
            <p:nvPr/>
          </p:nvSpPr>
          <p:spPr>
            <a:xfrm>
              <a:off x="9390282" y="4671129"/>
              <a:ext cx="46800" cy="46800"/>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4" name="Freeform 520">
              <a:extLst>
                <a:ext uri="{FF2B5EF4-FFF2-40B4-BE49-F238E27FC236}">
                  <a16:creationId xmlns:a16="http://schemas.microsoft.com/office/drawing/2014/main" id="{BA7A36B4-19D9-FEA3-1B07-1F1A7B353F37}"/>
                </a:ext>
              </a:extLst>
            </p:cNvPr>
            <p:cNvSpPr/>
            <p:nvPr/>
          </p:nvSpPr>
          <p:spPr>
            <a:xfrm>
              <a:off x="9595084" y="4671129"/>
              <a:ext cx="46800" cy="46800"/>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5" name="Freeform 521">
              <a:extLst>
                <a:ext uri="{FF2B5EF4-FFF2-40B4-BE49-F238E27FC236}">
                  <a16:creationId xmlns:a16="http://schemas.microsoft.com/office/drawing/2014/main" id="{011777F1-42FE-C9BF-6F7C-838F3FA2757C}"/>
                </a:ext>
              </a:extLst>
            </p:cNvPr>
            <p:cNvSpPr/>
            <p:nvPr/>
          </p:nvSpPr>
          <p:spPr>
            <a:xfrm>
              <a:off x="9618438" y="467112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6" name="Freeform 522">
              <a:extLst>
                <a:ext uri="{FF2B5EF4-FFF2-40B4-BE49-F238E27FC236}">
                  <a16:creationId xmlns:a16="http://schemas.microsoft.com/office/drawing/2014/main" id="{663099FF-1C0A-1CE6-4F3F-09A8C01DA77A}"/>
                </a:ext>
              </a:extLst>
            </p:cNvPr>
            <p:cNvSpPr/>
            <p:nvPr/>
          </p:nvSpPr>
          <p:spPr>
            <a:xfrm>
              <a:off x="9630091" y="467112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7" name="Freeform 523">
              <a:extLst>
                <a:ext uri="{FF2B5EF4-FFF2-40B4-BE49-F238E27FC236}">
                  <a16:creationId xmlns:a16="http://schemas.microsoft.com/office/drawing/2014/main" id="{0594EDD2-C662-A534-D2FE-F58DBA74C00F}"/>
                </a:ext>
              </a:extLst>
            </p:cNvPr>
            <p:cNvSpPr/>
            <p:nvPr/>
          </p:nvSpPr>
          <p:spPr>
            <a:xfrm>
              <a:off x="9653539" y="467112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8" name="Freeform 524">
              <a:extLst>
                <a:ext uri="{FF2B5EF4-FFF2-40B4-BE49-F238E27FC236}">
                  <a16:creationId xmlns:a16="http://schemas.microsoft.com/office/drawing/2014/main" id="{A4BFE428-123D-1A61-6044-44687F23D446}"/>
                </a:ext>
              </a:extLst>
            </p:cNvPr>
            <p:cNvSpPr/>
            <p:nvPr/>
          </p:nvSpPr>
          <p:spPr>
            <a:xfrm>
              <a:off x="9653539" y="4671129"/>
              <a:ext cx="46800" cy="46800"/>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09" name="Freeform 525">
              <a:extLst>
                <a:ext uri="{FF2B5EF4-FFF2-40B4-BE49-F238E27FC236}">
                  <a16:creationId xmlns:a16="http://schemas.microsoft.com/office/drawing/2014/main" id="{06A9376F-004D-54AF-9A89-259C5474A76A}"/>
                </a:ext>
              </a:extLst>
            </p:cNvPr>
            <p:cNvSpPr/>
            <p:nvPr/>
          </p:nvSpPr>
          <p:spPr>
            <a:xfrm>
              <a:off x="9694443" y="4671129"/>
              <a:ext cx="46800" cy="46800"/>
            </a:xfrm>
            <a:custGeom>
              <a:avLst/>
              <a:gdLst>
                <a:gd name="connsiteX0" fmla="*/ 36432 w 72768"/>
                <a:gd name="connsiteY0" fmla="*/ 0 h 47033"/>
                <a:gd name="connsiteX1" fmla="*/ 0 w 72768"/>
                <a:gd name="connsiteY1" fmla="*/ 47033 h 47033"/>
                <a:gd name="connsiteX2" fmla="*/ 72769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9" y="47033"/>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0" name="Freeform 526">
              <a:extLst>
                <a:ext uri="{FF2B5EF4-FFF2-40B4-BE49-F238E27FC236}">
                  <a16:creationId xmlns:a16="http://schemas.microsoft.com/office/drawing/2014/main" id="{F4271330-0BED-7B14-0265-7434AEE9DB4B}"/>
                </a:ext>
              </a:extLst>
            </p:cNvPr>
            <p:cNvSpPr/>
            <p:nvPr/>
          </p:nvSpPr>
          <p:spPr>
            <a:xfrm>
              <a:off x="9951708" y="4819686"/>
              <a:ext cx="46800" cy="46800"/>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1" name="Freeform 527">
              <a:extLst>
                <a:ext uri="{FF2B5EF4-FFF2-40B4-BE49-F238E27FC236}">
                  <a16:creationId xmlns:a16="http://schemas.microsoft.com/office/drawing/2014/main" id="{4DFE55B0-35B3-5C27-9B9B-F5C4476AB468}"/>
                </a:ext>
              </a:extLst>
            </p:cNvPr>
            <p:cNvSpPr/>
            <p:nvPr/>
          </p:nvSpPr>
          <p:spPr>
            <a:xfrm>
              <a:off x="9975155" y="4819686"/>
              <a:ext cx="46800" cy="46800"/>
            </a:xfrm>
            <a:custGeom>
              <a:avLst/>
              <a:gdLst>
                <a:gd name="connsiteX0" fmla="*/ 36337 w 72768"/>
                <a:gd name="connsiteY0" fmla="*/ 0 h 46937"/>
                <a:gd name="connsiteX1" fmla="*/ 0 w 72768"/>
                <a:gd name="connsiteY1" fmla="*/ 46938 h 46937"/>
                <a:gd name="connsiteX2" fmla="*/ 72769 w 72768"/>
                <a:gd name="connsiteY2" fmla="*/ 46938 h 46937"/>
                <a:gd name="connsiteX3" fmla="*/ 36337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7" y="0"/>
                  </a:moveTo>
                  <a:lnTo>
                    <a:pt x="0" y="46938"/>
                  </a:lnTo>
                  <a:lnTo>
                    <a:pt x="72769" y="46938"/>
                  </a:lnTo>
                  <a:lnTo>
                    <a:pt x="36337"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2" name="Freeform 528">
              <a:extLst>
                <a:ext uri="{FF2B5EF4-FFF2-40B4-BE49-F238E27FC236}">
                  <a16:creationId xmlns:a16="http://schemas.microsoft.com/office/drawing/2014/main" id="{99947E9C-4F42-7766-C5ED-0BA7388935F4}"/>
                </a:ext>
              </a:extLst>
            </p:cNvPr>
            <p:cNvSpPr/>
            <p:nvPr/>
          </p:nvSpPr>
          <p:spPr>
            <a:xfrm>
              <a:off x="9975155" y="4819686"/>
              <a:ext cx="46800" cy="46800"/>
            </a:xfrm>
            <a:custGeom>
              <a:avLst/>
              <a:gdLst>
                <a:gd name="connsiteX0" fmla="*/ 36337 w 72768"/>
                <a:gd name="connsiteY0" fmla="*/ 0 h 46937"/>
                <a:gd name="connsiteX1" fmla="*/ 0 w 72768"/>
                <a:gd name="connsiteY1" fmla="*/ 46938 h 46937"/>
                <a:gd name="connsiteX2" fmla="*/ 72769 w 72768"/>
                <a:gd name="connsiteY2" fmla="*/ 46938 h 46937"/>
                <a:gd name="connsiteX3" fmla="*/ 36337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7" y="0"/>
                  </a:moveTo>
                  <a:lnTo>
                    <a:pt x="0" y="46938"/>
                  </a:lnTo>
                  <a:lnTo>
                    <a:pt x="72769" y="46938"/>
                  </a:lnTo>
                  <a:lnTo>
                    <a:pt x="36337"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3" name="Freeform 529">
              <a:extLst>
                <a:ext uri="{FF2B5EF4-FFF2-40B4-BE49-F238E27FC236}">
                  <a16:creationId xmlns:a16="http://schemas.microsoft.com/office/drawing/2014/main" id="{7C6B1F10-CB95-D545-B2B1-C3178329C11D}"/>
                </a:ext>
              </a:extLst>
            </p:cNvPr>
            <p:cNvSpPr/>
            <p:nvPr/>
          </p:nvSpPr>
          <p:spPr>
            <a:xfrm>
              <a:off x="10004406" y="4819686"/>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4" name="Freeform 530">
              <a:extLst>
                <a:ext uri="{FF2B5EF4-FFF2-40B4-BE49-F238E27FC236}">
                  <a16:creationId xmlns:a16="http://schemas.microsoft.com/office/drawing/2014/main" id="{06004923-E759-053E-C6A3-010AE35F5437}"/>
                </a:ext>
              </a:extLst>
            </p:cNvPr>
            <p:cNvSpPr/>
            <p:nvPr/>
          </p:nvSpPr>
          <p:spPr>
            <a:xfrm>
              <a:off x="10016107" y="4819686"/>
              <a:ext cx="46800" cy="46800"/>
            </a:xfrm>
            <a:custGeom>
              <a:avLst/>
              <a:gdLst>
                <a:gd name="connsiteX0" fmla="*/ 36337 w 72672"/>
                <a:gd name="connsiteY0" fmla="*/ 0 h 46937"/>
                <a:gd name="connsiteX1" fmla="*/ 0 w 72672"/>
                <a:gd name="connsiteY1" fmla="*/ 46938 h 46937"/>
                <a:gd name="connsiteX2" fmla="*/ 72673 w 72672"/>
                <a:gd name="connsiteY2" fmla="*/ 46938 h 46937"/>
                <a:gd name="connsiteX3" fmla="*/ 36337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7" y="0"/>
                  </a:moveTo>
                  <a:lnTo>
                    <a:pt x="0" y="46938"/>
                  </a:lnTo>
                  <a:lnTo>
                    <a:pt x="72673" y="46938"/>
                  </a:lnTo>
                  <a:lnTo>
                    <a:pt x="36337"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5" name="Freeform 531">
              <a:extLst>
                <a:ext uri="{FF2B5EF4-FFF2-40B4-BE49-F238E27FC236}">
                  <a16:creationId xmlns:a16="http://schemas.microsoft.com/office/drawing/2014/main" id="{C0283F78-16ED-F7F2-CFF1-0A86842ACCA8}"/>
                </a:ext>
              </a:extLst>
            </p:cNvPr>
            <p:cNvSpPr/>
            <p:nvPr/>
          </p:nvSpPr>
          <p:spPr>
            <a:xfrm>
              <a:off x="10489780" y="4819686"/>
              <a:ext cx="46800" cy="46800"/>
            </a:xfrm>
            <a:custGeom>
              <a:avLst/>
              <a:gdLst>
                <a:gd name="connsiteX0" fmla="*/ 36336 w 72672"/>
                <a:gd name="connsiteY0" fmla="*/ 0 h 46937"/>
                <a:gd name="connsiteX1" fmla="*/ 0 w 72672"/>
                <a:gd name="connsiteY1" fmla="*/ 46938 h 46937"/>
                <a:gd name="connsiteX2" fmla="*/ 72672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2"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6" name="Freeform 532">
              <a:extLst>
                <a:ext uri="{FF2B5EF4-FFF2-40B4-BE49-F238E27FC236}">
                  <a16:creationId xmlns:a16="http://schemas.microsoft.com/office/drawing/2014/main" id="{013DCD77-A529-1247-766A-4A955EA6116F}"/>
                </a:ext>
              </a:extLst>
            </p:cNvPr>
            <p:cNvSpPr/>
            <p:nvPr/>
          </p:nvSpPr>
          <p:spPr>
            <a:xfrm>
              <a:off x="10571729" y="4819686"/>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7" name="Freeform 533">
              <a:extLst>
                <a:ext uri="{FF2B5EF4-FFF2-40B4-BE49-F238E27FC236}">
                  <a16:creationId xmlns:a16="http://schemas.microsoft.com/office/drawing/2014/main" id="{C34A6DCC-D569-B608-D57A-84EE7B0D2F1B}"/>
                </a:ext>
              </a:extLst>
            </p:cNvPr>
            <p:cNvSpPr/>
            <p:nvPr/>
          </p:nvSpPr>
          <p:spPr>
            <a:xfrm>
              <a:off x="10571729" y="4819686"/>
              <a:ext cx="46800" cy="46800"/>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8" name="Freeform 534">
              <a:extLst>
                <a:ext uri="{FF2B5EF4-FFF2-40B4-BE49-F238E27FC236}">
                  <a16:creationId xmlns:a16="http://schemas.microsoft.com/office/drawing/2014/main" id="{1F4B590F-E2E6-3D6D-8255-76FC0B308C50}"/>
                </a:ext>
              </a:extLst>
            </p:cNvPr>
            <p:cNvSpPr/>
            <p:nvPr/>
          </p:nvSpPr>
          <p:spPr>
            <a:xfrm>
              <a:off x="10922549" y="4819686"/>
              <a:ext cx="46800" cy="46800"/>
            </a:xfrm>
            <a:custGeom>
              <a:avLst/>
              <a:gdLst>
                <a:gd name="connsiteX0" fmla="*/ 36432 w 72768"/>
                <a:gd name="connsiteY0" fmla="*/ 0 h 46937"/>
                <a:gd name="connsiteX1" fmla="*/ 0 w 72768"/>
                <a:gd name="connsiteY1" fmla="*/ 46938 h 46937"/>
                <a:gd name="connsiteX2" fmla="*/ 72769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9" y="46938"/>
                  </a:lnTo>
                  <a:lnTo>
                    <a:pt x="36432"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19" name="Freeform 535">
              <a:extLst>
                <a:ext uri="{FF2B5EF4-FFF2-40B4-BE49-F238E27FC236}">
                  <a16:creationId xmlns:a16="http://schemas.microsoft.com/office/drawing/2014/main" id="{105FEB88-DD35-BFA6-6C1E-9248C30D4508}"/>
                </a:ext>
              </a:extLst>
            </p:cNvPr>
            <p:cNvSpPr/>
            <p:nvPr/>
          </p:nvSpPr>
          <p:spPr>
            <a:xfrm>
              <a:off x="10934249" y="5017762"/>
              <a:ext cx="46800" cy="46800"/>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defTabSz="914377">
                <a:defRPr/>
              </a:pPr>
              <a:endParaRPr lang="en-US" sz="1800" dirty="0">
                <a:solidFill>
                  <a:prstClr val="black"/>
                </a:solidFill>
                <a:latin typeface="Arial" panose="020B0604020202020204"/>
              </a:endParaRPr>
            </a:p>
          </p:txBody>
        </p:sp>
      </p:grpSp>
      <p:grpSp>
        <p:nvGrpSpPr>
          <p:cNvPr id="120" name="Group 119">
            <a:extLst>
              <a:ext uri="{FF2B5EF4-FFF2-40B4-BE49-F238E27FC236}">
                <a16:creationId xmlns:a16="http://schemas.microsoft.com/office/drawing/2014/main" id="{32229B01-882A-4E7C-CB0B-DEC4DCB36DFD}"/>
              </a:ext>
            </a:extLst>
          </p:cNvPr>
          <p:cNvGrpSpPr/>
          <p:nvPr/>
        </p:nvGrpSpPr>
        <p:grpSpPr>
          <a:xfrm>
            <a:off x="7171582" y="2599460"/>
            <a:ext cx="4409199" cy="2243417"/>
            <a:chOff x="6698204" y="2599458"/>
            <a:chExt cx="4557594" cy="2243417"/>
          </a:xfrm>
        </p:grpSpPr>
        <p:sp>
          <p:nvSpPr>
            <p:cNvPr id="121" name="Freeform 537">
              <a:extLst>
                <a:ext uri="{FF2B5EF4-FFF2-40B4-BE49-F238E27FC236}">
                  <a16:creationId xmlns:a16="http://schemas.microsoft.com/office/drawing/2014/main" id="{72E96B08-5581-1438-9F27-F681D597E9D6}"/>
                </a:ext>
              </a:extLst>
            </p:cNvPr>
            <p:cNvSpPr/>
            <p:nvPr/>
          </p:nvSpPr>
          <p:spPr>
            <a:xfrm>
              <a:off x="6716998" y="2622784"/>
              <a:ext cx="4514851" cy="2198337"/>
            </a:xfrm>
            <a:custGeom>
              <a:avLst/>
              <a:gdLst>
                <a:gd name="connsiteX0" fmla="*/ 0 w 9150724"/>
                <a:gd name="connsiteY0" fmla="*/ 0 h 2198337"/>
                <a:gd name="connsiteX1" fmla="*/ 11953 w 9150724"/>
                <a:gd name="connsiteY1" fmla="*/ 0 h 2198337"/>
                <a:gd name="connsiteX2" fmla="*/ 177761 w 9150724"/>
                <a:gd name="connsiteY2" fmla="*/ 0 h 2198337"/>
                <a:gd name="connsiteX3" fmla="*/ 177761 w 9150724"/>
                <a:gd name="connsiteY3" fmla="*/ 25811 h 2198337"/>
                <a:gd name="connsiteX4" fmla="*/ 213332 w 9150724"/>
                <a:gd name="connsiteY4" fmla="*/ 25811 h 2198337"/>
                <a:gd name="connsiteX5" fmla="*/ 213332 w 9150724"/>
                <a:gd name="connsiteY5" fmla="*/ 38812 h 2198337"/>
                <a:gd name="connsiteX6" fmla="*/ 308189 w 9150724"/>
                <a:gd name="connsiteY6" fmla="*/ 38812 h 2198337"/>
                <a:gd name="connsiteX7" fmla="*/ 308189 w 9150724"/>
                <a:gd name="connsiteY7" fmla="*/ 51622 h 2198337"/>
                <a:gd name="connsiteX8" fmla="*/ 486046 w 9150724"/>
                <a:gd name="connsiteY8" fmla="*/ 51622 h 2198337"/>
                <a:gd name="connsiteX9" fmla="*/ 486046 w 9150724"/>
                <a:gd name="connsiteY9" fmla="*/ 64623 h 2198337"/>
                <a:gd name="connsiteX10" fmla="*/ 497903 w 9150724"/>
                <a:gd name="connsiteY10" fmla="*/ 64623 h 2198337"/>
                <a:gd name="connsiteX11" fmla="*/ 497903 w 9150724"/>
                <a:gd name="connsiteY11" fmla="*/ 77433 h 2198337"/>
                <a:gd name="connsiteX12" fmla="*/ 557189 w 9150724"/>
                <a:gd name="connsiteY12" fmla="*/ 77433 h 2198337"/>
                <a:gd name="connsiteX13" fmla="*/ 557189 w 9150724"/>
                <a:gd name="connsiteY13" fmla="*/ 90434 h 2198337"/>
                <a:gd name="connsiteX14" fmla="*/ 568950 w 9150724"/>
                <a:gd name="connsiteY14" fmla="*/ 90434 h 2198337"/>
                <a:gd name="connsiteX15" fmla="*/ 616474 w 9150724"/>
                <a:gd name="connsiteY15" fmla="*/ 90434 h 2198337"/>
                <a:gd name="connsiteX16" fmla="*/ 628236 w 9150724"/>
                <a:gd name="connsiteY16" fmla="*/ 90434 h 2198337"/>
                <a:gd name="connsiteX17" fmla="*/ 628236 w 9150724"/>
                <a:gd name="connsiteY17" fmla="*/ 116628 h 2198337"/>
                <a:gd name="connsiteX18" fmla="*/ 663807 w 9150724"/>
                <a:gd name="connsiteY18" fmla="*/ 116628 h 2198337"/>
                <a:gd name="connsiteX19" fmla="*/ 663807 w 9150724"/>
                <a:gd name="connsiteY19" fmla="*/ 142821 h 2198337"/>
                <a:gd name="connsiteX20" fmla="*/ 687426 w 9150724"/>
                <a:gd name="connsiteY20" fmla="*/ 142821 h 2198337"/>
                <a:gd name="connsiteX21" fmla="*/ 734950 w 9150724"/>
                <a:gd name="connsiteY21" fmla="*/ 142821 h 2198337"/>
                <a:gd name="connsiteX22" fmla="*/ 734950 w 9150724"/>
                <a:gd name="connsiteY22" fmla="*/ 156014 h 2198337"/>
                <a:gd name="connsiteX23" fmla="*/ 746711 w 9150724"/>
                <a:gd name="connsiteY23" fmla="*/ 156014 h 2198337"/>
                <a:gd name="connsiteX24" fmla="*/ 758664 w 9150724"/>
                <a:gd name="connsiteY24" fmla="*/ 156014 h 2198337"/>
                <a:gd name="connsiteX25" fmla="*/ 758664 w 9150724"/>
                <a:gd name="connsiteY25" fmla="*/ 182589 h 2198337"/>
                <a:gd name="connsiteX26" fmla="*/ 829807 w 9150724"/>
                <a:gd name="connsiteY26" fmla="*/ 182589 h 2198337"/>
                <a:gd name="connsiteX27" fmla="*/ 1031282 w 9150724"/>
                <a:gd name="connsiteY27" fmla="*/ 182589 h 2198337"/>
                <a:gd name="connsiteX28" fmla="*/ 1031282 w 9150724"/>
                <a:gd name="connsiteY28" fmla="*/ 195973 h 2198337"/>
                <a:gd name="connsiteX29" fmla="*/ 1066853 w 9150724"/>
                <a:gd name="connsiteY29" fmla="*/ 195973 h 2198337"/>
                <a:gd name="connsiteX30" fmla="*/ 1066853 w 9150724"/>
                <a:gd name="connsiteY30" fmla="*/ 209356 h 2198337"/>
                <a:gd name="connsiteX31" fmla="*/ 1137900 w 9150724"/>
                <a:gd name="connsiteY31" fmla="*/ 209356 h 2198337"/>
                <a:gd name="connsiteX32" fmla="*/ 1137900 w 9150724"/>
                <a:gd name="connsiteY32" fmla="*/ 222644 h 2198337"/>
                <a:gd name="connsiteX33" fmla="*/ 1173471 w 9150724"/>
                <a:gd name="connsiteY33" fmla="*/ 222644 h 2198337"/>
                <a:gd name="connsiteX34" fmla="*/ 1173471 w 9150724"/>
                <a:gd name="connsiteY34" fmla="*/ 236028 h 2198337"/>
                <a:gd name="connsiteX35" fmla="*/ 1232757 w 9150724"/>
                <a:gd name="connsiteY35" fmla="*/ 236028 h 2198337"/>
                <a:gd name="connsiteX36" fmla="*/ 1232757 w 9150724"/>
                <a:gd name="connsiteY36" fmla="*/ 249316 h 2198337"/>
                <a:gd name="connsiteX37" fmla="*/ 1256376 w 9150724"/>
                <a:gd name="connsiteY37" fmla="*/ 249316 h 2198337"/>
                <a:gd name="connsiteX38" fmla="*/ 1256376 w 9150724"/>
                <a:gd name="connsiteY38" fmla="*/ 262795 h 2198337"/>
                <a:gd name="connsiteX39" fmla="*/ 1291947 w 9150724"/>
                <a:gd name="connsiteY39" fmla="*/ 262795 h 2198337"/>
                <a:gd name="connsiteX40" fmla="*/ 1291947 w 9150724"/>
                <a:gd name="connsiteY40" fmla="*/ 276178 h 2198337"/>
                <a:gd name="connsiteX41" fmla="*/ 1303900 w 9150724"/>
                <a:gd name="connsiteY41" fmla="*/ 276178 h 2198337"/>
                <a:gd name="connsiteX42" fmla="*/ 1303900 w 9150724"/>
                <a:gd name="connsiteY42" fmla="*/ 289466 h 2198337"/>
                <a:gd name="connsiteX43" fmla="*/ 1327614 w 9150724"/>
                <a:gd name="connsiteY43" fmla="*/ 289466 h 2198337"/>
                <a:gd name="connsiteX44" fmla="*/ 1327614 w 9150724"/>
                <a:gd name="connsiteY44" fmla="*/ 302850 h 2198337"/>
                <a:gd name="connsiteX45" fmla="*/ 1339471 w 9150724"/>
                <a:gd name="connsiteY45" fmla="*/ 302850 h 2198337"/>
                <a:gd name="connsiteX46" fmla="*/ 1339471 w 9150724"/>
                <a:gd name="connsiteY46" fmla="*/ 343000 h 2198337"/>
                <a:gd name="connsiteX47" fmla="*/ 1351232 w 9150724"/>
                <a:gd name="connsiteY47" fmla="*/ 343000 h 2198337"/>
                <a:gd name="connsiteX48" fmla="*/ 1363185 w 9150724"/>
                <a:gd name="connsiteY48" fmla="*/ 343000 h 2198337"/>
                <a:gd name="connsiteX49" fmla="*/ 1363185 w 9150724"/>
                <a:gd name="connsiteY49" fmla="*/ 383724 h 2198337"/>
                <a:gd name="connsiteX50" fmla="*/ 1410518 w 9150724"/>
                <a:gd name="connsiteY50" fmla="*/ 383724 h 2198337"/>
                <a:gd name="connsiteX51" fmla="*/ 1410518 w 9150724"/>
                <a:gd name="connsiteY51" fmla="*/ 397299 h 2198337"/>
                <a:gd name="connsiteX52" fmla="*/ 1422471 w 9150724"/>
                <a:gd name="connsiteY52" fmla="*/ 397299 h 2198337"/>
                <a:gd name="connsiteX53" fmla="*/ 1422471 w 9150724"/>
                <a:gd name="connsiteY53" fmla="*/ 410874 h 2198337"/>
                <a:gd name="connsiteX54" fmla="*/ 1434328 w 9150724"/>
                <a:gd name="connsiteY54" fmla="*/ 410874 h 2198337"/>
                <a:gd name="connsiteX55" fmla="*/ 1434328 w 9150724"/>
                <a:gd name="connsiteY55" fmla="*/ 438214 h 2198337"/>
                <a:gd name="connsiteX56" fmla="*/ 1458042 w 9150724"/>
                <a:gd name="connsiteY56" fmla="*/ 438214 h 2198337"/>
                <a:gd name="connsiteX57" fmla="*/ 1458042 w 9150724"/>
                <a:gd name="connsiteY57" fmla="*/ 465459 h 2198337"/>
                <a:gd name="connsiteX58" fmla="*/ 1540946 w 9150724"/>
                <a:gd name="connsiteY58" fmla="*/ 465459 h 2198337"/>
                <a:gd name="connsiteX59" fmla="*/ 1540946 w 9150724"/>
                <a:gd name="connsiteY59" fmla="*/ 479130 h 2198337"/>
                <a:gd name="connsiteX60" fmla="*/ 1576518 w 9150724"/>
                <a:gd name="connsiteY60" fmla="*/ 479130 h 2198337"/>
                <a:gd name="connsiteX61" fmla="*/ 1576518 w 9150724"/>
                <a:gd name="connsiteY61" fmla="*/ 492704 h 2198337"/>
                <a:gd name="connsiteX62" fmla="*/ 1849231 w 9150724"/>
                <a:gd name="connsiteY62" fmla="*/ 492704 h 2198337"/>
                <a:gd name="connsiteX63" fmla="*/ 1849231 w 9150724"/>
                <a:gd name="connsiteY63" fmla="*/ 506470 h 2198337"/>
                <a:gd name="connsiteX64" fmla="*/ 1872850 w 9150724"/>
                <a:gd name="connsiteY64" fmla="*/ 506470 h 2198337"/>
                <a:gd name="connsiteX65" fmla="*/ 1872850 w 9150724"/>
                <a:gd name="connsiteY65" fmla="*/ 520141 h 2198337"/>
                <a:gd name="connsiteX66" fmla="*/ 1944088 w 9150724"/>
                <a:gd name="connsiteY66" fmla="*/ 520141 h 2198337"/>
                <a:gd name="connsiteX67" fmla="*/ 1944088 w 9150724"/>
                <a:gd name="connsiteY67" fmla="*/ 533715 h 2198337"/>
                <a:gd name="connsiteX68" fmla="*/ 1955754 w 9150724"/>
                <a:gd name="connsiteY68" fmla="*/ 533715 h 2198337"/>
                <a:gd name="connsiteX69" fmla="*/ 1955754 w 9150724"/>
                <a:gd name="connsiteY69" fmla="*/ 547481 h 2198337"/>
                <a:gd name="connsiteX70" fmla="*/ 1967707 w 9150724"/>
                <a:gd name="connsiteY70" fmla="*/ 547481 h 2198337"/>
                <a:gd name="connsiteX71" fmla="*/ 1967707 w 9150724"/>
                <a:gd name="connsiteY71" fmla="*/ 561056 h 2198337"/>
                <a:gd name="connsiteX72" fmla="*/ 1979468 w 9150724"/>
                <a:gd name="connsiteY72" fmla="*/ 561056 h 2198337"/>
                <a:gd name="connsiteX73" fmla="*/ 1979468 w 9150724"/>
                <a:gd name="connsiteY73" fmla="*/ 574726 h 2198337"/>
                <a:gd name="connsiteX74" fmla="*/ 1991421 w 9150724"/>
                <a:gd name="connsiteY74" fmla="*/ 574726 h 2198337"/>
                <a:gd name="connsiteX75" fmla="*/ 1991421 w 9150724"/>
                <a:gd name="connsiteY75" fmla="*/ 588588 h 2198337"/>
                <a:gd name="connsiteX76" fmla="*/ 2003278 w 9150724"/>
                <a:gd name="connsiteY76" fmla="*/ 588588 h 2198337"/>
                <a:gd name="connsiteX77" fmla="*/ 2003278 w 9150724"/>
                <a:gd name="connsiteY77" fmla="*/ 630077 h 2198337"/>
                <a:gd name="connsiteX78" fmla="*/ 2015039 w 9150724"/>
                <a:gd name="connsiteY78" fmla="*/ 630077 h 2198337"/>
                <a:gd name="connsiteX79" fmla="*/ 2015039 w 9150724"/>
                <a:gd name="connsiteY79" fmla="*/ 657704 h 2198337"/>
                <a:gd name="connsiteX80" fmla="*/ 2026992 w 9150724"/>
                <a:gd name="connsiteY80" fmla="*/ 657704 h 2198337"/>
                <a:gd name="connsiteX81" fmla="*/ 2026992 w 9150724"/>
                <a:gd name="connsiteY81" fmla="*/ 685714 h 2198337"/>
                <a:gd name="connsiteX82" fmla="*/ 2050611 w 9150724"/>
                <a:gd name="connsiteY82" fmla="*/ 685714 h 2198337"/>
                <a:gd name="connsiteX83" fmla="*/ 2050611 w 9150724"/>
                <a:gd name="connsiteY83" fmla="*/ 742116 h 2198337"/>
                <a:gd name="connsiteX84" fmla="*/ 2062564 w 9150724"/>
                <a:gd name="connsiteY84" fmla="*/ 742116 h 2198337"/>
                <a:gd name="connsiteX85" fmla="*/ 2062564 w 9150724"/>
                <a:gd name="connsiteY85" fmla="*/ 756169 h 2198337"/>
                <a:gd name="connsiteX86" fmla="*/ 2097944 w 9150724"/>
                <a:gd name="connsiteY86" fmla="*/ 756169 h 2198337"/>
                <a:gd name="connsiteX87" fmla="*/ 2097944 w 9150724"/>
                <a:gd name="connsiteY87" fmla="*/ 784561 h 2198337"/>
                <a:gd name="connsiteX88" fmla="*/ 2145468 w 9150724"/>
                <a:gd name="connsiteY88" fmla="*/ 784561 h 2198337"/>
                <a:gd name="connsiteX89" fmla="*/ 2145468 w 9150724"/>
                <a:gd name="connsiteY89" fmla="*/ 798805 h 2198337"/>
                <a:gd name="connsiteX90" fmla="*/ 2240325 w 9150724"/>
                <a:gd name="connsiteY90" fmla="*/ 798805 h 2198337"/>
                <a:gd name="connsiteX91" fmla="*/ 2252086 w 9150724"/>
                <a:gd name="connsiteY91" fmla="*/ 798805 h 2198337"/>
                <a:gd name="connsiteX92" fmla="*/ 2252086 w 9150724"/>
                <a:gd name="connsiteY92" fmla="*/ 813048 h 2198337"/>
                <a:gd name="connsiteX93" fmla="*/ 2287657 w 9150724"/>
                <a:gd name="connsiteY93" fmla="*/ 813048 h 2198337"/>
                <a:gd name="connsiteX94" fmla="*/ 2358896 w 9150724"/>
                <a:gd name="connsiteY94" fmla="*/ 813048 h 2198337"/>
                <a:gd name="connsiteX95" fmla="*/ 2382514 w 9150724"/>
                <a:gd name="connsiteY95" fmla="*/ 813048 h 2198337"/>
                <a:gd name="connsiteX96" fmla="*/ 2548418 w 9150724"/>
                <a:gd name="connsiteY96" fmla="*/ 813048 h 2198337"/>
                <a:gd name="connsiteX97" fmla="*/ 2572228 w 9150724"/>
                <a:gd name="connsiteY97" fmla="*/ 813048 h 2198337"/>
                <a:gd name="connsiteX98" fmla="*/ 2583990 w 9150724"/>
                <a:gd name="connsiteY98" fmla="*/ 813048 h 2198337"/>
                <a:gd name="connsiteX99" fmla="*/ 2583990 w 9150724"/>
                <a:gd name="connsiteY99" fmla="*/ 828057 h 2198337"/>
                <a:gd name="connsiteX100" fmla="*/ 2595942 w 9150724"/>
                <a:gd name="connsiteY100" fmla="*/ 828057 h 2198337"/>
                <a:gd name="connsiteX101" fmla="*/ 2631514 w 9150724"/>
                <a:gd name="connsiteY101" fmla="*/ 828057 h 2198337"/>
                <a:gd name="connsiteX102" fmla="*/ 2631514 w 9150724"/>
                <a:gd name="connsiteY102" fmla="*/ 843066 h 2198337"/>
                <a:gd name="connsiteX103" fmla="*/ 2643275 w 9150724"/>
                <a:gd name="connsiteY103" fmla="*/ 843066 h 2198337"/>
                <a:gd name="connsiteX104" fmla="*/ 2643275 w 9150724"/>
                <a:gd name="connsiteY104" fmla="*/ 873657 h 2198337"/>
                <a:gd name="connsiteX105" fmla="*/ 2667085 w 9150724"/>
                <a:gd name="connsiteY105" fmla="*/ 873657 h 2198337"/>
                <a:gd name="connsiteX106" fmla="*/ 2667085 w 9150724"/>
                <a:gd name="connsiteY106" fmla="*/ 904534 h 2198337"/>
                <a:gd name="connsiteX107" fmla="*/ 2678846 w 9150724"/>
                <a:gd name="connsiteY107" fmla="*/ 904534 h 2198337"/>
                <a:gd name="connsiteX108" fmla="*/ 2678846 w 9150724"/>
                <a:gd name="connsiteY108" fmla="*/ 920021 h 2198337"/>
                <a:gd name="connsiteX109" fmla="*/ 2690799 w 9150724"/>
                <a:gd name="connsiteY109" fmla="*/ 920021 h 2198337"/>
                <a:gd name="connsiteX110" fmla="*/ 2702465 w 9150724"/>
                <a:gd name="connsiteY110" fmla="*/ 920021 h 2198337"/>
                <a:gd name="connsiteX111" fmla="*/ 2702465 w 9150724"/>
                <a:gd name="connsiteY111" fmla="*/ 951568 h 2198337"/>
                <a:gd name="connsiteX112" fmla="*/ 2714418 w 9150724"/>
                <a:gd name="connsiteY112" fmla="*/ 951568 h 2198337"/>
                <a:gd name="connsiteX113" fmla="*/ 2714418 w 9150724"/>
                <a:gd name="connsiteY113" fmla="*/ 983401 h 2198337"/>
                <a:gd name="connsiteX114" fmla="*/ 2726370 w 9150724"/>
                <a:gd name="connsiteY114" fmla="*/ 983401 h 2198337"/>
                <a:gd name="connsiteX115" fmla="*/ 2726370 w 9150724"/>
                <a:gd name="connsiteY115" fmla="*/ 999366 h 2198337"/>
                <a:gd name="connsiteX116" fmla="*/ 2738132 w 9150724"/>
                <a:gd name="connsiteY116" fmla="*/ 999366 h 2198337"/>
                <a:gd name="connsiteX117" fmla="*/ 2738132 w 9150724"/>
                <a:gd name="connsiteY117" fmla="*/ 1015331 h 2198337"/>
                <a:gd name="connsiteX118" fmla="*/ 2749989 w 9150724"/>
                <a:gd name="connsiteY118" fmla="*/ 1015331 h 2198337"/>
                <a:gd name="connsiteX119" fmla="*/ 2749989 w 9150724"/>
                <a:gd name="connsiteY119" fmla="*/ 1031773 h 2198337"/>
                <a:gd name="connsiteX120" fmla="*/ 2761751 w 9150724"/>
                <a:gd name="connsiteY120" fmla="*/ 1031773 h 2198337"/>
                <a:gd name="connsiteX121" fmla="*/ 2761751 w 9150724"/>
                <a:gd name="connsiteY121" fmla="*/ 1048120 h 2198337"/>
                <a:gd name="connsiteX122" fmla="*/ 2773703 w 9150724"/>
                <a:gd name="connsiteY122" fmla="*/ 1048120 h 2198337"/>
                <a:gd name="connsiteX123" fmla="*/ 2821036 w 9150724"/>
                <a:gd name="connsiteY123" fmla="*/ 1048120 h 2198337"/>
                <a:gd name="connsiteX124" fmla="*/ 2927846 w 9150724"/>
                <a:gd name="connsiteY124" fmla="*/ 1048120 h 2198337"/>
                <a:gd name="connsiteX125" fmla="*/ 2927846 w 9150724"/>
                <a:gd name="connsiteY125" fmla="*/ 1064945 h 2198337"/>
                <a:gd name="connsiteX126" fmla="*/ 3046321 w 9150724"/>
                <a:gd name="connsiteY126" fmla="*/ 1064945 h 2198337"/>
                <a:gd name="connsiteX127" fmla="*/ 3105607 w 9150724"/>
                <a:gd name="connsiteY127" fmla="*/ 1064945 h 2198337"/>
                <a:gd name="connsiteX128" fmla="*/ 3105607 w 9150724"/>
                <a:gd name="connsiteY128" fmla="*/ 1081961 h 2198337"/>
                <a:gd name="connsiteX129" fmla="*/ 3271415 w 9150724"/>
                <a:gd name="connsiteY129" fmla="*/ 1081961 h 2198337"/>
                <a:gd name="connsiteX130" fmla="*/ 3283368 w 9150724"/>
                <a:gd name="connsiteY130" fmla="*/ 1081961 h 2198337"/>
                <a:gd name="connsiteX131" fmla="*/ 3283368 w 9150724"/>
                <a:gd name="connsiteY131" fmla="*/ 1099264 h 2198337"/>
                <a:gd name="connsiteX132" fmla="*/ 3295320 w 9150724"/>
                <a:gd name="connsiteY132" fmla="*/ 1099264 h 2198337"/>
                <a:gd name="connsiteX133" fmla="*/ 3295320 w 9150724"/>
                <a:gd name="connsiteY133" fmla="*/ 1116950 h 2198337"/>
                <a:gd name="connsiteX134" fmla="*/ 3307082 w 9150724"/>
                <a:gd name="connsiteY134" fmla="*/ 1116950 h 2198337"/>
                <a:gd name="connsiteX135" fmla="*/ 3318939 w 9150724"/>
                <a:gd name="connsiteY135" fmla="*/ 1116950 h 2198337"/>
                <a:gd name="connsiteX136" fmla="*/ 3318939 w 9150724"/>
                <a:gd name="connsiteY136" fmla="*/ 1153181 h 2198337"/>
                <a:gd name="connsiteX137" fmla="*/ 3330701 w 9150724"/>
                <a:gd name="connsiteY137" fmla="*/ 1153181 h 2198337"/>
                <a:gd name="connsiteX138" fmla="*/ 3330701 w 9150724"/>
                <a:gd name="connsiteY138" fmla="*/ 1189603 h 2198337"/>
                <a:gd name="connsiteX139" fmla="*/ 3342653 w 9150724"/>
                <a:gd name="connsiteY139" fmla="*/ 1189603 h 2198337"/>
                <a:gd name="connsiteX140" fmla="*/ 3342653 w 9150724"/>
                <a:gd name="connsiteY140" fmla="*/ 1226025 h 2198337"/>
                <a:gd name="connsiteX141" fmla="*/ 3354606 w 9150724"/>
                <a:gd name="connsiteY141" fmla="*/ 1226025 h 2198337"/>
                <a:gd name="connsiteX142" fmla="*/ 3354606 w 9150724"/>
                <a:gd name="connsiteY142" fmla="*/ 1245049 h 2198337"/>
                <a:gd name="connsiteX143" fmla="*/ 3366272 w 9150724"/>
                <a:gd name="connsiteY143" fmla="*/ 1245049 h 2198337"/>
                <a:gd name="connsiteX144" fmla="*/ 3366272 w 9150724"/>
                <a:gd name="connsiteY144" fmla="*/ 1264168 h 2198337"/>
                <a:gd name="connsiteX145" fmla="*/ 3461129 w 9150724"/>
                <a:gd name="connsiteY145" fmla="*/ 1264168 h 2198337"/>
                <a:gd name="connsiteX146" fmla="*/ 3461129 w 9150724"/>
                <a:gd name="connsiteY146" fmla="*/ 1283575 h 2198337"/>
                <a:gd name="connsiteX147" fmla="*/ 3555986 w 9150724"/>
                <a:gd name="connsiteY147" fmla="*/ 1283575 h 2198337"/>
                <a:gd name="connsiteX148" fmla="*/ 3555986 w 9150724"/>
                <a:gd name="connsiteY148" fmla="*/ 1302885 h 2198337"/>
                <a:gd name="connsiteX149" fmla="*/ 3615271 w 9150724"/>
                <a:gd name="connsiteY149" fmla="*/ 1302885 h 2198337"/>
                <a:gd name="connsiteX150" fmla="*/ 3958936 w 9150724"/>
                <a:gd name="connsiteY150" fmla="*/ 1302885 h 2198337"/>
                <a:gd name="connsiteX151" fmla="*/ 3982746 w 9150724"/>
                <a:gd name="connsiteY151" fmla="*/ 1302885 h 2198337"/>
                <a:gd name="connsiteX152" fmla="*/ 3982746 w 9150724"/>
                <a:gd name="connsiteY152" fmla="*/ 1322865 h 2198337"/>
                <a:gd name="connsiteX153" fmla="*/ 3994507 w 9150724"/>
                <a:gd name="connsiteY153" fmla="*/ 1322865 h 2198337"/>
                <a:gd name="connsiteX154" fmla="*/ 4006460 w 9150724"/>
                <a:gd name="connsiteY154" fmla="*/ 1322865 h 2198337"/>
                <a:gd name="connsiteX155" fmla="*/ 4006460 w 9150724"/>
                <a:gd name="connsiteY155" fmla="*/ 1343896 h 2198337"/>
                <a:gd name="connsiteX156" fmla="*/ 4018126 w 9150724"/>
                <a:gd name="connsiteY156" fmla="*/ 1343896 h 2198337"/>
                <a:gd name="connsiteX157" fmla="*/ 4018126 w 9150724"/>
                <a:gd name="connsiteY157" fmla="*/ 1365214 h 2198337"/>
                <a:gd name="connsiteX158" fmla="*/ 4030079 w 9150724"/>
                <a:gd name="connsiteY158" fmla="*/ 1365214 h 2198337"/>
                <a:gd name="connsiteX159" fmla="*/ 4042031 w 9150724"/>
                <a:gd name="connsiteY159" fmla="*/ 1365214 h 2198337"/>
                <a:gd name="connsiteX160" fmla="*/ 4042031 w 9150724"/>
                <a:gd name="connsiteY160" fmla="*/ 1387488 h 2198337"/>
                <a:gd name="connsiteX161" fmla="*/ 4053793 w 9150724"/>
                <a:gd name="connsiteY161" fmla="*/ 1387488 h 2198337"/>
                <a:gd name="connsiteX162" fmla="*/ 4053793 w 9150724"/>
                <a:gd name="connsiteY162" fmla="*/ 1409762 h 2198337"/>
                <a:gd name="connsiteX163" fmla="*/ 4065650 w 9150724"/>
                <a:gd name="connsiteY163" fmla="*/ 1409762 h 2198337"/>
                <a:gd name="connsiteX164" fmla="*/ 4065650 w 9150724"/>
                <a:gd name="connsiteY164" fmla="*/ 1432036 h 2198337"/>
                <a:gd name="connsiteX165" fmla="*/ 4089364 w 9150724"/>
                <a:gd name="connsiteY165" fmla="*/ 1432036 h 2198337"/>
                <a:gd name="connsiteX166" fmla="*/ 4207840 w 9150724"/>
                <a:gd name="connsiteY166" fmla="*/ 1432036 h 2198337"/>
                <a:gd name="connsiteX167" fmla="*/ 4207840 w 9150724"/>
                <a:gd name="connsiteY167" fmla="*/ 1455170 h 2198337"/>
                <a:gd name="connsiteX168" fmla="*/ 4326411 w 9150724"/>
                <a:gd name="connsiteY168" fmla="*/ 1455170 h 2198337"/>
                <a:gd name="connsiteX169" fmla="*/ 4575410 w 9150724"/>
                <a:gd name="connsiteY169" fmla="*/ 1455170 h 2198337"/>
                <a:gd name="connsiteX170" fmla="*/ 4587268 w 9150724"/>
                <a:gd name="connsiteY170" fmla="*/ 1455170 h 2198337"/>
                <a:gd name="connsiteX171" fmla="*/ 4599029 w 9150724"/>
                <a:gd name="connsiteY171" fmla="*/ 1455170 h 2198337"/>
                <a:gd name="connsiteX172" fmla="*/ 4622743 w 9150724"/>
                <a:gd name="connsiteY172" fmla="*/ 1455170 h 2198337"/>
                <a:gd name="connsiteX173" fmla="*/ 4658315 w 9150724"/>
                <a:gd name="connsiteY173" fmla="*/ 1455170 h 2198337"/>
                <a:gd name="connsiteX174" fmla="*/ 4670267 w 9150724"/>
                <a:gd name="connsiteY174" fmla="*/ 1455170 h 2198337"/>
                <a:gd name="connsiteX175" fmla="*/ 4670267 w 9150724"/>
                <a:gd name="connsiteY175" fmla="*/ 1482320 h 2198337"/>
                <a:gd name="connsiteX176" fmla="*/ 4693886 w 9150724"/>
                <a:gd name="connsiteY176" fmla="*/ 1482320 h 2198337"/>
                <a:gd name="connsiteX177" fmla="*/ 4741219 w 9150724"/>
                <a:gd name="connsiteY177" fmla="*/ 1482320 h 2198337"/>
                <a:gd name="connsiteX178" fmla="*/ 4753172 w 9150724"/>
                <a:gd name="connsiteY178" fmla="*/ 1482320 h 2198337"/>
                <a:gd name="connsiteX179" fmla="*/ 4871647 w 9150724"/>
                <a:gd name="connsiteY179" fmla="*/ 1482320 h 2198337"/>
                <a:gd name="connsiteX180" fmla="*/ 4871647 w 9150724"/>
                <a:gd name="connsiteY180" fmla="*/ 1513293 h 2198337"/>
                <a:gd name="connsiteX181" fmla="*/ 5096932 w 9150724"/>
                <a:gd name="connsiteY181" fmla="*/ 1513293 h 2198337"/>
                <a:gd name="connsiteX182" fmla="*/ 5310169 w 9150724"/>
                <a:gd name="connsiteY182" fmla="*/ 1513293 h 2198337"/>
                <a:gd name="connsiteX183" fmla="*/ 5310169 w 9150724"/>
                <a:gd name="connsiteY183" fmla="*/ 1545031 h 2198337"/>
                <a:gd name="connsiteX184" fmla="*/ 5322122 w 9150724"/>
                <a:gd name="connsiteY184" fmla="*/ 1545031 h 2198337"/>
                <a:gd name="connsiteX185" fmla="*/ 5345740 w 9150724"/>
                <a:gd name="connsiteY185" fmla="*/ 1545031 h 2198337"/>
                <a:gd name="connsiteX186" fmla="*/ 5393264 w 9150724"/>
                <a:gd name="connsiteY186" fmla="*/ 1545031 h 2198337"/>
                <a:gd name="connsiteX187" fmla="*/ 5416978 w 9150724"/>
                <a:gd name="connsiteY187" fmla="*/ 1545031 h 2198337"/>
                <a:gd name="connsiteX188" fmla="*/ 5488121 w 9150724"/>
                <a:gd name="connsiteY188" fmla="*/ 1545031 h 2198337"/>
                <a:gd name="connsiteX189" fmla="*/ 5843739 w 9150724"/>
                <a:gd name="connsiteY189" fmla="*/ 1545031 h 2198337"/>
                <a:gd name="connsiteX190" fmla="*/ 5985928 w 9150724"/>
                <a:gd name="connsiteY190" fmla="*/ 1545031 h 2198337"/>
                <a:gd name="connsiteX191" fmla="*/ 5985928 w 9150724"/>
                <a:gd name="connsiteY191" fmla="*/ 1583461 h 2198337"/>
                <a:gd name="connsiteX192" fmla="*/ 5997785 w 9150724"/>
                <a:gd name="connsiteY192" fmla="*/ 1583461 h 2198337"/>
                <a:gd name="connsiteX193" fmla="*/ 5997785 w 9150724"/>
                <a:gd name="connsiteY193" fmla="*/ 1623229 h 2198337"/>
                <a:gd name="connsiteX194" fmla="*/ 6021500 w 9150724"/>
                <a:gd name="connsiteY194" fmla="*/ 1623229 h 2198337"/>
                <a:gd name="connsiteX195" fmla="*/ 6021500 w 9150724"/>
                <a:gd name="connsiteY195" fmla="*/ 1665674 h 2198337"/>
                <a:gd name="connsiteX196" fmla="*/ 6057071 w 9150724"/>
                <a:gd name="connsiteY196" fmla="*/ 1665674 h 2198337"/>
                <a:gd name="connsiteX197" fmla="*/ 6068832 w 9150724"/>
                <a:gd name="connsiteY197" fmla="*/ 1665674 h 2198337"/>
                <a:gd name="connsiteX198" fmla="*/ 6068832 w 9150724"/>
                <a:gd name="connsiteY198" fmla="*/ 1713663 h 2198337"/>
                <a:gd name="connsiteX199" fmla="*/ 6092451 w 9150724"/>
                <a:gd name="connsiteY199" fmla="*/ 1713663 h 2198337"/>
                <a:gd name="connsiteX200" fmla="*/ 6614068 w 9150724"/>
                <a:gd name="connsiteY200" fmla="*/ 1713663 h 2198337"/>
                <a:gd name="connsiteX201" fmla="*/ 6614068 w 9150724"/>
                <a:gd name="connsiteY201" fmla="*/ 1763756 h 2198337"/>
                <a:gd name="connsiteX202" fmla="*/ 6673354 w 9150724"/>
                <a:gd name="connsiteY202" fmla="*/ 1763756 h 2198337"/>
                <a:gd name="connsiteX203" fmla="*/ 6708925 w 9150724"/>
                <a:gd name="connsiteY203" fmla="*/ 1763756 h 2198337"/>
                <a:gd name="connsiteX204" fmla="*/ 6708925 w 9150724"/>
                <a:gd name="connsiteY204" fmla="*/ 1819011 h 2198337"/>
                <a:gd name="connsiteX205" fmla="*/ 6720687 w 9150724"/>
                <a:gd name="connsiteY205" fmla="*/ 1819011 h 2198337"/>
                <a:gd name="connsiteX206" fmla="*/ 6732640 w 9150724"/>
                <a:gd name="connsiteY206" fmla="*/ 1819011 h 2198337"/>
                <a:gd name="connsiteX207" fmla="*/ 6934019 w 9150724"/>
                <a:gd name="connsiteY207" fmla="*/ 1819011 h 2198337"/>
                <a:gd name="connsiteX208" fmla="*/ 6969686 w 9150724"/>
                <a:gd name="connsiteY208" fmla="*/ 1819011 h 2198337"/>
                <a:gd name="connsiteX209" fmla="*/ 6981543 w 9150724"/>
                <a:gd name="connsiteY209" fmla="*/ 1819011 h 2198337"/>
                <a:gd name="connsiteX210" fmla="*/ 6981543 w 9150724"/>
                <a:gd name="connsiteY210" fmla="*/ 1890134 h 2198337"/>
                <a:gd name="connsiteX211" fmla="*/ 7254257 w 9150724"/>
                <a:gd name="connsiteY211" fmla="*/ 1890134 h 2198337"/>
                <a:gd name="connsiteX212" fmla="*/ 7491303 w 9150724"/>
                <a:gd name="connsiteY212" fmla="*/ 1890134 h 2198337"/>
                <a:gd name="connsiteX213" fmla="*/ 7645350 w 9150724"/>
                <a:gd name="connsiteY213" fmla="*/ 1890134 h 2198337"/>
                <a:gd name="connsiteX214" fmla="*/ 7645350 w 9150724"/>
                <a:gd name="connsiteY214" fmla="*/ 1992901 h 2198337"/>
                <a:gd name="connsiteX215" fmla="*/ 7657112 w 9150724"/>
                <a:gd name="connsiteY215" fmla="*/ 1992901 h 2198337"/>
                <a:gd name="connsiteX216" fmla="*/ 7657112 w 9150724"/>
                <a:gd name="connsiteY216" fmla="*/ 2095571 h 2198337"/>
                <a:gd name="connsiteX217" fmla="*/ 7692683 w 9150724"/>
                <a:gd name="connsiteY217" fmla="*/ 2095571 h 2198337"/>
                <a:gd name="connsiteX218" fmla="*/ 7692683 w 9150724"/>
                <a:gd name="connsiteY218" fmla="*/ 2198338 h 2198337"/>
                <a:gd name="connsiteX219" fmla="*/ 8214300 w 9150724"/>
                <a:gd name="connsiteY219" fmla="*/ 2198338 h 2198337"/>
                <a:gd name="connsiteX220" fmla="*/ 8581583 w 9150724"/>
                <a:gd name="connsiteY220" fmla="*/ 2198338 h 2198337"/>
                <a:gd name="connsiteX221" fmla="*/ 8629107 w 9150724"/>
                <a:gd name="connsiteY221" fmla="*/ 2198338 h 2198337"/>
                <a:gd name="connsiteX222" fmla="*/ 8664775 w 9150724"/>
                <a:gd name="connsiteY222" fmla="*/ 2198338 h 2198337"/>
                <a:gd name="connsiteX223" fmla="*/ 9150725 w 9150724"/>
                <a:gd name="connsiteY223" fmla="*/ 2198338 h 21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150724" h="2198337">
                  <a:moveTo>
                    <a:pt x="0" y="0"/>
                  </a:moveTo>
                  <a:lnTo>
                    <a:pt x="11953" y="0"/>
                  </a:lnTo>
                  <a:lnTo>
                    <a:pt x="177761" y="0"/>
                  </a:lnTo>
                  <a:lnTo>
                    <a:pt x="177761" y="25811"/>
                  </a:lnTo>
                  <a:lnTo>
                    <a:pt x="213332" y="25811"/>
                  </a:lnTo>
                  <a:lnTo>
                    <a:pt x="213332" y="38812"/>
                  </a:lnTo>
                  <a:lnTo>
                    <a:pt x="308189" y="38812"/>
                  </a:lnTo>
                  <a:lnTo>
                    <a:pt x="308189" y="51622"/>
                  </a:lnTo>
                  <a:lnTo>
                    <a:pt x="486046" y="51622"/>
                  </a:lnTo>
                  <a:lnTo>
                    <a:pt x="486046" y="64623"/>
                  </a:lnTo>
                  <a:lnTo>
                    <a:pt x="497903" y="64623"/>
                  </a:lnTo>
                  <a:lnTo>
                    <a:pt x="497903" y="77433"/>
                  </a:lnTo>
                  <a:lnTo>
                    <a:pt x="557189" y="77433"/>
                  </a:lnTo>
                  <a:lnTo>
                    <a:pt x="557189" y="90434"/>
                  </a:lnTo>
                  <a:lnTo>
                    <a:pt x="568950" y="90434"/>
                  </a:lnTo>
                  <a:lnTo>
                    <a:pt x="616474" y="90434"/>
                  </a:lnTo>
                  <a:lnTo>
                    <a:pt x="628236" y="90434"/>
                  </a:lnTo>
                  <a:lnTo>
                    <a:pt x="628236" y="116628"/>
                  </a:lnTo>
                  <a:lnTo>
                    <a:pt x="663807" y="116628"/>
                  </a:lnTo>
                  <a:lnTo>
                    <a:pt x="663807" y="142821"/>
                  </a:lnTo>
                  <a:lnTo>
                    <a:pt x="687426" y="142821"/>
                  </a:lnTo>
                  <a:lnTo>
                    <a:pt x="734950" y="142821"/>
                  </a:lnTo>
                  <a:lnTo>
                    <a:pt x="734950" y="156014"/>
                  </a:lnTo>
                  <a:lnTo>
                    <a:pt x="746711" y="156014"/>
                  </a:lnTo>
                  <a:lnTo>
                    <a:pt x="758664" y="156014"/>
                  </a:lnTo>
                  <a:lnTo>
                    <a:pt x="758664" y="182589"/>
                  </a:lnTo>
                  <a:lnTo>
                    <a:pt x="829807" y="182589"/>
                  </a:lnTo>
                  <a:lnTo>
                    <a:pt x="1031282" y="182589"/>
                  </a:lnTo>
                  <a:lnTo>
                    <a:pt x="1031282" y="195973"/>
                  </a:lnTo>
                  <a:lnTo>
                    <a:pt x="1066853" y="195973"/>
                  </a:lnTo>
                  <a:lnTo>
                    <a:pt x="1066853" y="209356"/>
                  </a:lnTo>
                  <a:lnTo>
                    <a:pt x="1137900" y="209356"/>
                  </a:lnTo>
                  <a:lnTo>
                    <a:pt x="1137900" y="222644"/>
                  </a:lnTo>
                  <a:lnTo>
                    <a:pt x="1173471" y="222644"/>
                  </a:lnTo>
                  <a:lnTo>
                    <a:pt x="1173471" y="236028"/>
                  </a:lnTo>
                  <a:lnTo>
                    <a:pt x="1232757" y="236028"/>
                  </a:lnTo>
                  <a:lnTo>
                    <a:pt x="1232757" y="249316"/>
                  </a:lnTo>
                  <a:lnTo>
                    <a:pt x="1256376" y="249316"/>
                  </a:lnTo>
                  <a:lnTo>
                    <a:pt x="1256376" y="262795"/>
                  </a:lnTo>
                  <a:lnTo>
                    <a:pt x="1291947" y="262795"/>
                  </a:lnTo>
                  <a:lnTo>
                    <a:pt x="1291947" y="276178"/>
                  </a:lnTo>
                  <a:lnTo>
                    <a:pt x="1303900" y="276178"/>
                  </a:lnTo>
                  <a:lnTo>
                    <a:pt x="1303900" y="289466"/>
                  </a:lnTo>
                  <a:lnTo>
                    <a:pt x="1327614" y="289466"/>
                  </a:lnTo>
                  <a:lnTo>
                    <a:pt x="1327614" y="302850"/>
                  </a:lnTo>
                  <a:lnTo>
                    <a:pt x="1339471" y="302850"/>
                  </a:lnTo>
                  <a:lnTo>
                    <a:pt x="1339471" y="343000"/>
                  </a:lnTo>
                  <a:lnTo>
                    <a:pt x="1351232" y="343000"/>
                  </a:lnTo>
                  <a:lnTo>
                    <a:pt x="1363185" y="343000"/>
                  </a:lnTo>
                  <a:lnTo>
                    <a:pt x="1363185" y="383724"/>
                  </a:lnTo>
                  <a:lnTo>
                    <a:pt x="1410518" y="383724"/>
                  </a:lnTo>
                  <a:lnTo>
                    <a:pt x="1410518" y="397299"/>
                  </a:lnTo>
                  <a:lnTo>
                    <a:pt x="1422471" y="397299"/>
                  </a:lnTo>
                  <a:lnTo>
                    <a:pt x="1422471" y="410874"/>
                  </a:lnTo>
                  <a:lnTo>
                    <a:pt x="1434328" y="410874"/>
                  </a:lnTo>
                  <a:lnTo>
                    <a:pt x="1434328" y="438214"/>
                  </a:lnTo>
                  <a:lnTo>
                    <a:pt x="1458042" y="438214"/>
                  </a:lnTo>
                  <a:lnTo>
                    <a:pt x="1458042" y="465459"/>
                  </a:lnTo>
                  <a:lnTo>
                    <a:pt x="1540946" y="465459"/>
                  </a:lnTo>
                  <a:lnTo>
                    <a:pt x="1540946" y="479130"/>
                  </a:lnTo>
                  <a:lnTo>
                    <a:pt x="1576518" y="479130"/>
                  </a:lnTo>
                  <a:lnTo>
                    <a:pt x="1576518" y="492704"/>
                  </a:lnTo>
                  <a:lnTo>
                    <a:pt x="1849231" y="492704"/>
                  </a:lnTo>
                  <a:lnTo>
                    <a:pt x="1849231" y="506470"/>
                  </a:lnTo>
                  <a:lnTo>
                    <a:pt x="1872850" y="506470"/>
                  </a:lnTo>
                  <a:lnTo>
                    <a:pt x="1872850" y="520141"/>
                  </a:lnTo>
                  <a:lnTo>
                    <a:pt x="1944088" y="520141"/>
                  </a:lnTo>
                  <a:lnTo>
                    <a:pt x="1944088" y="533715"/>
                  </a:lnTo>
                  <a:lnTo>
                    <a:pt x="1955754" y="533715"/>
                  </a:lnTo>
                  <a:lnTo>
                    <a:pt x="1955754" y="547481"/>
                  </a:lnTo>
                  <a:lnTo>
                    <a:pt x="1967707" y="547481"/>
                  </a:lnTo>
                  <a:lnTo>
                    <a:pt x="1967707" y="561056"/>
                  </a:lnTo>
                  <a:lnTo>
                    <a:pt x="1979468" y="561056"/>
                  </a:lnTo>
                  <a:lnTo>
                    <a:pt x="1979468" y="574726"/>
                  </a:lnTo>
                  <a:lnTo>
                    <a:pt x="1991421" y="574726"/>
                  </a:lnTo>
                  <a:lnTo>
                    <a:pt x="1991421" y="588588"/>
                  </a:lnTo>
                  <a:lnTo>
                    <a:pt x="2003278" y="588588"/>
                  </a:lnTo>
                  <a:lnTo>
                    <a:pt x="2003278" y="630077"/>
                  </a:lnTo>
                  <a:lnTo>
                    <a:pt x="2015039" y="630077"/>
                  </a:lnTo>
                  <a:lnTo>
                    <a:pt x="2015039" y="657704"/>
                  </a:lnTo>
                  <a:lnTo>
                    <a:pt x="2026992" y="657704"/>
                  </a:lnTo>
                  <a:lnTo>
                    <a:pt x="2026992" y="685714"/>
                  </a:lnTo>
                  <a:lnTo>
                    <a:pt x="2050611" y="685714"/>
                  </a:lnTo>
                  <a:lnTo>
                    <a:pt x="2050611" y="742116"/>
                  </a:lnTo>
                  <a:lnTo>
                    <a:pt x="2062564" y="742116"/>
                  </a:lnTo>
                  <a:lnTo>
                    <a:pt x="2062564" y="756169"/>
                  </a:lnTo>
                  <a:lnTo>
                    <a:pt x="2097944" y="756169"/>
                  </a:lnTo>
                  <a:lnTo>
                    <a:pt x="2097944" y="784561"/>
                  </a:lnTo>
                  <a:lnTo>
                    <a:pt x="2145468" y="784561"/>
                  </a:lnTo>
                  <a:lnTo>
                    <a:pt x="2145468" y="798805"/>
                  </a:lnTo>
                  <a:lnTo>
                    <a:pt x="2240325" y="798805"/>
                  </a:lnTo>
                  <a:lnTo>
                    <a:pt x="2252086" y="798805"/>
                  </a:lnTo>
                  <a:lnTo>
                    <a:pt x="2252086" y="813048"/>
                  </a:lnTo>
                  <a:lnTo>
                    <a:pt x="2287657" y="813048"/>
                  </a:lnTo>
                  <a:lnTo>
                    <a:pt x="2358896" y="813048"/>
                  </a:lnTo>
                  <a:lnTo>
                    <a:pt x="2382514" y="813048"/>
                  </a:lnTo>
                  <a:lnTo>
                    <a:pt x="2548418" y="813048"/>
                  </a:lnTo>
                  <a:lnTo>
                    <a:pt x="2572228" y="813048"/>
                  </a:lnTo>
                  <a:lnTo>
                    <a:pt x="2583990" y="813048"/>
                  </a:lnTo>
                  <a:lnTo>
                    <a:pt x="2583990" y="828057"/>
                  </a:lnTo>
                  <a:lnTo>
                    <a:pt x="2595942" y="828057"/>
                  </a:lnTo>
                  <a:lnTo>
                    <a:pt x="2631514" y="828057"/>
                  </a:lnTo>
                  <a:lnTo>
                    <a:pt x="2631514" y="843066"/>
                  </a:lnTo>
                  <a:lnTo>
                    <a:pt x="2643275" y="843066"/>
                  </a:lnTo>
                  <a:lnTo>
                    <a:pt x="2643275" y="873657"/>
                  </a:lnTo>
                  <a:lnTo>
                    <a:pt x="2667085" y="873657"/>
                  </a:lnTo>
                  <a:lnTo>
                    <a:pt x="2667085" y="904534"/>
                  </a:lnTo>
                  <a:lnTo>
                    <a:pt x="2678846" y="904534"/>
                  </a:lnTo>
                  <a:lnTo>
                    <a:pt x="2678846" y="920021"/>
                  </a:lnTo>
                  <a:lnTo>
                    <a:pt x="2690799" y="920021"/>
                  </a:lnTo>
                  <a:lnTo>
                    <a:pt x="2702465" y="920021"/>
                  </a:lnTo>
                  <a:lnTo>
                    <a:pt x="2702465" y="951568"/>
                  </a:lnTo>
                  <a:lnTo>
                    <a:pt x="2714418" y="951568"/>
                  </a:lnTo>
                  <a:lnTo>
                    <a:pt x="2714418" y="983401"/>
                  </a:lnTo>
                  <a:lnTo>
                    <a:pt x="2726370" y="983401"/>
                  </a:lnTo>
                  <a:lnTo>
                    <a:pt x="2726370" y="999366"/>
                  </a:lnTo>
                  <a:lnTo>
                    <a:pt x="2738132" y="999366"/>
                  </a:lnTo>
                  <a:lnTo>
                    <a:pt x="2738132" y="1015331"/>
                  </a:lnTo>
                  <a:lnTo>
                    <a:pt x="2749989" y="1015331"/>
                  </a:lnTo>
                  <a:lnTo>
                    <a:pt x="2749989" y="1031773"/>
                  </a:lnTo>
                  <a:lnTo>
                    <a:pt x="2761751" y="1031773"/>
                  </a:lnTo>
                  <a:lnTo>
                    <a:pt x="2761751" y="1048120"/>
                  </a:lnTo>
                  <a:lnTo>
                    <a:pt x="2773703" y="1048120"/>
                  </a:lnTo>
                  <a:lnTo>
                    <a:pt x="2821036" y="1048120"/>
                  </a:lnTo>
                  <a:lnTo>
                    <a:pt x="2927846" y="1048120"/>
                  </a:lnTo>
                  <a:lnTo>
                    <a:pt x="2927846" y="1064945"/>
                  </a:lnTo>
                  <a:lnTo>
                    <a:pt x="3046321" y="1064945"/>
                  </a:lnTo>
                  <a:lnTo>
                    <a:pt x="3105607" y="1064945"/>
                  </a:lnTo>
                  <a:lnTo>
                    <a:pt x="3105607" y="1081961"/>
                  </a:lnTo>
                  <a:lnTo>
                    <a:pt x="3271415" y="1081961"/>
                  </a:lnTo>
                  <a:lnTo>
                    <a:pt x="3283368" y="1081961"/>
                  </a:lnTo>
                  <a:lnTo>
                    <a:pt x="3283368" y="1099264"/>
                  </a:lnTo>
                  <a:lnTo>
                    <a:pt x="3295320" y="1099264"/>
                  </a:lnTo>
                  <a:lnTo>
                    <a:pt x="3295320" y="1116950"/>
                  </a:lnTo>
                  <a:lnTo>
                    <a:pt x="3307082" y="1116950"/>
                  </a:lnTo>
                  <a:lnTo>
                    <a:pt x="3318939" y="1116950"/>
                  </a:lnTo>
                  <a:lnTo>
                    <a:pt x="3318939" y="1153181"/>
                  </a:lnTo>
                  <a:lnTo>
                    <a:pt x="3330701" y="1153181"/>
                  </a:lnTo>
                  <a:lnTo>
                    <a:pt x="3330701" y="1189603"/>
                  </a:lnTo>
                  <a:lnTo>
                    <a:pt x="3342653" y="1189603"/>
                  </a:lnTo>
                  <a:lnTo>
                    <a:pt x="3342653" y="1226025"/>
                  </a:lnTo>
                  <a:lnTo>
                    <a:pt x="3354606" y="1226025"/>
                  </a:lnTo>
                  <a:lnTo>
                    <a:pt x="3354606" y="1245049"/>
                  </a:lnTo>
                  <a:lnTo>
                    <a:pt x="3366272" y="1245049"/>
                  </a:lnTo>
                  <a:lnTo>
                    <a:pt x="3366272" y="1264168"/>
                  </a:lnTo>
                  <a:lnTo>
                    <a:pt x="3461129" y="1264168"/>
                  </a:lnTo>
                  <a:lnTo>
                    <a:pt x="3461129" y="1283575"/>
                  </a:lnTo>
                  <a:lnTo>
                    <a:pt x="3555986" y="1283575"/>
                  </a:lnTo>
                  <a:lnTo>
                    <a:pt x="3555986" y="1302885"/>
                  </a:lnTo>
                  <a:lnTo>
                    <a:pt x="3615271" y="1302885"/>
                  </a:lnTo>
                  <a:lnTo>
                    <a:pt x="3958936" y="1302885"/>
                  </a:lnTo>
                  <a:lnTo>
                    <a:pt x="3982746" y="1302885"/>
                  </a:lnTo>
                  <a:lnTo>
                    <a:pt x="3982746" y="1322865"/>
                  </a:lnTo>
                  <a:lnTo>
                    <a:pt x="3994507" y="1322865"/>
                  </a:lnTo>
                  <a:lnTo>
                    <a:pt x="4006460" y="1322865"/>
                  </a:lnTo>
                  <a:lnTo>
                    <a:pt x="4006460" y="1343896"/>
                  </a:lnTo>
                  <a:lnTo>
                    <a:pt x="4018126" y="1343896"/>
                  </a:lnTo>
                  <a:lnTo>
                    <a:pt x="4018126" y="1365214"/>
                  </a:lnTo>
                  <a:lnTo>
                    <a:pt x="4030079" y="1365214"/>
                  </a:lnTo>
                  <a:lnTo>
                    <a:pt x="4042031" y="1365214"/>
                  </a:lnTo>
                  <a:lnTo>
                    <a:pt x="4042031" y="1387488"/>
                  </a:lnTo>
                  <a:lnTo>
                    <a:pt x="4053793" y="1387488"/>
                  </a:lnTo>
                  <a:lnTo>
                    <a:pt x="4053793" y="1409762"/>
                  </a:lnTo>
                  <a:lnTo>
                    <a:pt x="4065650" y="1409762"/>
                  </a:lnTo>
                  <a:lnTo>
                    <a:pt x="4065650" y="1432036"/>
                  </a:lnTo>
                  <a:lnTo>
                    <a:pt x="4089364" y="1432036"/>
                  </a:lnTo>
                  <a:lnTo>
                    <a:pt x="4207840" y="1432036"/>
                  </a:lnTo>
                  <a:lnTo>
                    <a:pt x="4207840" y="1455170"/>
                  </a:lnTo>
                  <a:lnTo>
                    <a:pt x="4326411" y="1455170"/>
                  </a:lnTo>
                  <a:lnTo>
                    <a:pt x="4575410" y="1455170"/>
                  </a:lnTo>
                  <a:lnTo>
                    <a:pt x="4587268" y="1455170"/>
                  </a:lnTo>
                  <a:lnTo>
                    <a:pt x="4599029" y="1455170"/>
                  </a:lnTo>
                  <a:lnTo>
                    <a:pt x="4622743" y="1455170"/>
                  </a:lnTo>
                  <a:lnTo>
                    <a:pt x="4658315" y="1455170"/>
                  </a:lnTo>
                  <a:lnTo>
                    <a:pt x="4670267" y="1455170"/>
                  </a:lnTo>
                  <a:lnTo>
                    <a:pt x="4670267" y="1482320"/>
                  </a:lnTo>
                  <a:lnTo>
                    <a:pt x="4693886" y="1482320"/>
                  </a:lnTo>
                  <a:lnTo>
                    <a:pt x="4741219" y="1482320"/>
                  </a:lnTo>
                  <a:lnTo>
                    <a:pt x="4753172" y="1482320"/>
                  </a:lnTo>
                  <a:lnTo>
                    <a:pt x="4871647" y="1482320"/>
                  </a:lnTo>
                  <a:lnTo>
                    <a:pt x="4871647" y="1513293"/>
                  </a:lnTo>
                  <a:lnTo>
                    <a:pt x="5096932" y="1513293"/>
                  </a:lnTo>
                  <a:lnTo>
                    <a:pt x="5310169" y="1513293"/>
                  </a:lnTo>
                  <a:lnTo>
                    <a:pt x="5310169" y="1545031"/>
                  </a:lnTo>
                  <a:lnTo>
                    <a:pt x="5322122" y="1545031"/>
                  </a:lnTo>
                  <a:lnTo>
                    <a:pt x="5345740" y="1545031"/>
                  </a:lnTo>
                  <a:lnTo>
                    <a:pt x="5393264" y="1545031"/>
                  </a:lnTo>
                  <a:lnTo>
                    <a:pt x="5416978" y="1545031"/>
                  </a:lnTo>
                  <a:lnTo>
                    <a:pt x="5488121" y="1545031"/>
                  </a:lnTo>
                  <a:lnTo>
                    <a:pt x="5843739" y="1545031"/>
                  </a:lnTo>
                  <a:lnTo>
                    <a:pt x="5985928" y="1545031"/>
                  </a:lnTo>
                  <a:lnTo>
                    <a:pt x="5985928" y="1583461"/>
                  </a:lnTo>
                  <a:lnTo>
                    <a:pt x="5997785" y="1583461"/>
                  </a:lnTo>
                  <a:lnTo>
                    <a:pt x="5997785" y="1623229"/>
                  </a:lnTo>
                  <a:lnTo>
                    <a:pt x="6021500" y="1623229"/>
                  </a:lnTo>
                  <a:lnTo>
                    <a:pt x="6021500" y="1665674"/>
                  </a:lnTo>
                  <a:lnTo>
                    <a:pt x="6057071" y="1665674"/>
                  </a:lnTo>
                  <a:lnTo>
                    <a:pt x="6068832" y="1665674"/>
                  </a:lnTo>
                  <a:lnTo>
                    <a:pt x="6068832" y="1713663"/>
                  </a:lnTo>
                  <a:lnTo>
                    <a:pt x="6092451" y="1713663"/>
                  </a:lnTo>
                  <a:lnTo>
                    <a:pt x="6614068" y="1713663"/>
                  </a:lnTo>
                  <a:lnTo>
                    <a:pt x="6614068" y="1763756"/>
                  </a:lnTo>
                  <a:lnTo>
                    <a:pt x="6673354" y="1763756"/>
                  </a:lnTo>
                  <a:lnTo>
                    <a:pt x="6708925" y="1763756"/>
                  </a:lnTo>
                  <a:lnTo>
                    <a:pt x="6708925" y="1819011"/>
                  </a:lnTo>
                  <a:lnTo>
                    <a:pt x="6720687" y="1819011"/>
                  </a:lnTo>
                  <a:lnTo>
                    <a:pt x="6732640" y="1819011"/>
                  </a:lnTo>
                  <a:lnTo>
                    <a:pt x="6934019" y="1819011"/>
                  </a:lnTo>
                  <a:lnTo>
                    <a:pt x="6969686" y="1819011"/>
                  </a:lnTo>
                  <a:lnTo>
                    <a:pt x="6981543" y="1819011"/>
                  </a:lnTo>
                  <a:lnTo>
                    <a:pt x="6981543" y="1890134"/>
                  </a:lnTo>
                  <a:lnTo>
                    <a:pt x="7254257" y="1890134"/>
                  </a:lnTo>
                  <a:lnTo>
                    <a:pt x="7491303" y="1890134"/>
                  </a:lnTo>
                  <a:lnTo>
                    <a:pt x="7645350" y="1890134"/>
                  </a:lnTo>
                  <a:lnTo>
                    <a:pt x="7645350" y="1992901"/>
                  </a:lnTo>
                  <a:lnTo>
                    <a:pt x="7657112" y="1992901"/>
                  </a:lnTo>
                  <a:lnTo>
                    <a:pt x="7657112" y="2095571"/>
                  </a:lnTo>
                  <a:lnTo>
                    <a:pt x="7692683" y="2095571"/>
                  </a:lnTo>
                  <a:lnTo>
                    <a:pt x="7692683" y="2198338"/>
                  </a:lnTo>
                  <a:lnTo>
                    <a:pt x="8214300" y="2198338"/>
                  </a:lnTo>
                  <a:lnTo>
                    <a:pt x="8581583" y="2198338"/>
                  </a:lnTo>
                  <a:lnTo>
                    <a:pt x="8629107" y="2198338"/>
                  </a:lnTo>
                  <a:lnTo>
                    <a:pt x="8664775" y="2198338"/>
                  </a:lnTo>
                  <a:lnTo>
                    <a:pt x="9150725" y="2198338"/>
                  </a:lnTo>
                </a:path>
              </a:pathLst>
            </a:custGeom>
            <a:noFill/>
            <a:ln w="19050" cap="flat">
              <a:solidFill>
                <a:srgbClr val="3C587F"/>
              </a:solid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2" name="Freeform 539">
              <a:extLst>
                <a:ext uri="{FF2B5EF4-FFF2-40B4-BE49-F238E27FC236}">
                  <a16:creationId xmlns:a16="http://schemas.microsoft.com/office/drawing/2014/main" id="{B906F895-6EA1-4E18-893C-96C3A689E80F}"/>
                </a:ext>
              </a:extLst>
            </p:cNvPr>
            <p:cNvSpPr/>
            <p:nvPr/>
          </p:nvSpPr>
          <p:spPr>
            <a:xfrm>
              <a:off x="6698204" y="25994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3" name="Freeform 540">
              <a:extLst>
                <a:ext uri="{FF2B5EF4-FFF2-40B4-BE49-F238E27FC236}">
                  <a16:creationId xmlns:a16="http://schemas.microsoft.com/office/drawing/2014/main" id="{BFDC0218-BC41-6FBA-2793-8E9B92DCFFF6}"/>
                </a:ext>
              </a:extLst>
            </p:cNvPr>
            <p:cNvSpPr/>
            <p:nvPr/>
          </p:nvSpPr>
          <p:spPr>
            <a:xfrm>
              <a:off x="6698204" y="25994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4" name="Freeform 541">
              <a:extLst>
                <a:ext uri="{FF2B5EF4-FFF2-40B4-BE49-F238E27FC236}">
                  <a16:creationId xmlns:a16="http://schemas.microsoft.com/office/drawing/2014/main" id="{7A914A74-FD6F-752E-58AF-A298386B9E91}"/>
                </a:ext>
              </a:extLst>
            </p:cNvPr>
            <p:cNvSpPr/>
            <p:nvPr/>
          </p:nvSpPr>
          <p:spPr>
            <a:xfrm>
              <a:off x="6698204" y="25994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5" name="Freeform 542">
              <a:extLst>
                <a:ext uri="{FF2B5EF4-FFF2-40B4-BE49-F238E27FC236}">
                  <a16:creationId xmlns:a16="http://schemas.microsoft.com/office/drawing/2014/main" id="{A0593627-C838-3CC2-1BE5-F5A7871F144E}"/>
                </a:ext>
              </a:extLst>
            </p:cNvPr>
            <p:cNvSpPr/>
            <p:nvPr/>
          </p:nvSpPr>
          <p:spPr>
            <a:xfrm>
              <a:off x="6971698" y="26875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6" name="Freeform 543">
              <a:extLst>
                <a:ext uri="{FF2B5EF4-FFF2-40B4-BE49-F238E27FC236}">
                  <a16:creationId xmlns:a16="http://schemas.microsoft.com/office/drawing/2014/main" id="{E0392423-A043-E232-90AC-FCCF6871E945}"/>
                </a:ext>
              </a:extLst>
            </p:cNvPr>
            <p:cNvSpPr/>
            <p:nvPr/>
          </p:nvSpPr>
          <p:spPr>
            <a:xfrm>
              <a:off x="6998637" y="26875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7" name="Freeform 544">
              <a:extLst>
                <a:ext uri="{FF2B5EF4-FFF2-40B4-BE49-F238E27FC236}">
                  <a16:creationId xmlns:a16="http://schemas.microsoft.com/office/drawing/2014/main" id="{23BEECEB-63A3-9A35-55B6-82FB9EF959D2}"/>
                </a:ext>
              </a:extLst>
            </p:cNvPr>
            <p:cNvSpPr/>
            <p:nvPr/>
          </p:nvSpPr>
          <p:spPr>
            <a:xfrm>
              <a:off x="6998637" y="26875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8" name="Freeform 545">
              <a:extLst>
                <a:ext uri="{FF2B5EF4-FFF2-40B4-BE49-F238E27FC236}">
                  <a16:creationId xmlns:a16="http://schemas.microsoft.com/office/drawing/2014/main" id="{4E86DD9F-0907-5DBA-056D-C8FA4D267D4B}"/>
                </a:ext>
              </a:extLst>
            </p:cNvPr>
            <p:cNvSpPr/>
            <p:nvPr/>
          </p:nvSpPr>
          <p:spPr>
            <a:xfrm>
              <a:off x="7021048" y="274036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29" name="Freeform 546">
              <a:extLst>
                <a:ext uri="{FF2B5EF4-FFF2-40B4-BE49-F238E27FC236}">
                  <a16:creationId xmlns:a16="http://schemas.microsoft.com/office/drawing/2014/main" id="{3E5E4ED4-65AC-3E87-4AFE-EDF2ED8D5A15}"/>
                </a:ext>
              </a:extLst>
            </p:cNvPr>
            <p:cNvSpPr/>
            <p:nvPr/>
          </p:nvSpPr>
          <p:spPr>
            <a:xfrm>
              <a:off x="7030011" y="274036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0" name="Freeform 547">
              <a:extLst>
                <a:ext uri="{FF2B5EF4-FFF2-40B4-BE49-F238E27FC236}">
                  <a16:creationId xmlns:a16="http://schemas.microsoft.com/office/drawing/2014/main" id="{F8AAE6E5-DD36-11CC-C390-3C5A0EB8CE2A}"/>
                </a:ext>
              </a:extLst>
            </p:cNvPr>
            <p:cNvSpPr/>
            <p:nvPr/>
          </p:nvSpPr>
          <p:spPr>
            <a:xfrm>
              <a:off x="7061480" y="275795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1" name="Freeform 548">
              <a:extLst>
                <a:ext uri="{FF2B5EF4-FFF2-40B4-BE49-F238E27FC236}">
                  <a16:creationId xmlns:a16="http://schemas.microsoft.com/office/drawing/2014/main" id="{8490ADF3-B451-9ED5-6CF0-A82B5AEE41F1}"/>
                </a:ext>
              </a:extLst>
            </p:cNvPr>
            <p:cNvSpPr/>
            <p:nvPr/>
          </p:nvSpPr>
          <p:spPr>
            <a:xfrm>
              <a:off x="7101770" y="278157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2" name="Freeform 549">
              <a:extLst>
                <a:ext uri="{FF2B5EF4-FFF2-40B4-BE49-F238E27FC236}">
                  <a16:creationId xmlns:a16="http://schemas.microsoft.com/office/drawing/2014/main" id="{23EC291E-9E34-5B21-E23A-C50EF6A275A1}"/>
                </a:ext>
              </a:extLst>
            </p:cNvPr>
            <p:cNvSpPr/>
            <p:nvPr/>
          </p:nvSpPr>
          <p:spPr>
            <a:xfrm>
              <a:off x="7361913" y="2940069"/>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3" name="Freeform 550">
              <a:extLst>
                <a:ext uri="{FF2B5EF4-FFF2-40B4-BE49-F238E27FC236}">
                  <a16:creationId xmlns:a16="http://schemas.microsoft.com/office/drawing/2014/main" id="{416A4696-CAFA-AEF7-0DE9-6C9AE3903C66}"/>
                </a:ext>
              </a:extLst>
            </p:cNvPr>
            <p:cNvSpPr/>
            <p:nvPr/>
          </p:nvSpPr>
          <p:spPr>
            <a:xfrm>
              <a:off x="7361913" y="2940069"/>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4" name="Freeform 551">
              <a:extLst>
                <a:ext uri="{FF2B5EF4-FFF2-40B4-BE49-F238E27FC236}">
                  <a16:creationId xmlns:a16="http://schemas.microsoft.com/office/drawing/2014/main" id="{2B537B9F-FF63-8BC0-0A98-7220AE84939A}"/>
                </a:ext>
              </a:extLst>
            </p:cNvPr>
            <p:cNvSpPr/>
            <p:nvPr/>
          </p:nvSpPr>
          <p:spPr>
            <a:xfrm>
              <a:off x="7393192" y="301071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5" name="Freeform 552">
              <a:extLst>
                <a:ext uri="{FF2B5EF4-FFF2-40B4-BE49-F238E27FC236}">
                  <a16:creationId xmlns:a16="http://schemas.microsoft.com/office/drawing/2014/main" id="{F664CEAD-92A3-C8CC-72F9-697A57F05A3A}"/>
                </a:ext>
              </a:extLst>
            </p:cNvPr>
            <p:cNvSpPr/>
            <p:nvPr/>
          </p:nvSpPr>
          <p:spPr>
            <a:xfrm>
              <a:off x="7671263" y="317514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6" name="Freeform 553">
              <a:extLst>
                <a:ext uri="{FF2B5EF4-FFF2-40B4-BE49-F238E27FC236}">
                  <a16:creationId xmlns:a16="http://schemas.microsoft.com/office/drawing/2014/main" id="{38286FD8-823E-0753-B460-215F6C3870A7}"/>
                </a:ext>
              </a:extLst>
            </p:cNvPr>
            <p:cNvSpPr/>
            <p:nvPr/>
          </p:nvSpPr>
          <p:spPr>
            <a:xfrm>
              <a:off x="7671263" y="317514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7" name="Freeform 554">
              <a:extLst>
                <a:ext uri="{FF2B5EF4-FFF2-40B4-BE49-F238E27FC236}">
                  <a16:creationId xmlns:a16="http://schemas.microsoft.com/office/drawing/2014/main" id="{406455A8-4370-C515-B7E3-38DA311BA6C3}"/>
                </a:ext>
              </a:extLst>
            </p:cNvPr>
            <p:cNvSpPr/>
            <p:nvPr/>
          </p:nvSpPr>
          <p:spPr>
            <a:xfrm>
              <a:off x="7689144" y="325735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8" name="Freeform 555">
              <a:extLst>
                <a:ext uri="{FF2B5EF4-FFF2-40B4-BE49-F238E27FC236}">
                  <a16:creationId xmlns:a16="http://schemas.microsoft.com/office/drawing/2014/main" id="{3D12B426-E72A-4F1E-5F39-D234BD4ADF7E}"/>
                </a:ext>
              </a:extLst>
            </p:cNvPr>
            <p:cNvSpPr/>
            <p:nvPr/>
          </p:nvSpPr>
          <p:spPr>
            <a:xfrm>
              <a:off x="7689144" y="325735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39" name="Freeform 556">
              <a:extLst>
                <a:ext uri="{FF2B5EF4-FFF2-40B4-BE49-F238E27FC236}">
                  <a16:creationId xmlns:a16="http://schemas.microsoft.com/office/drawing/2014/main" id="{EA4A6D99-8667-0716-EE47-7E18540FF5D2}"/>
                </a:ext>
              </a:extLst>
            </p:cNvPr>
            <p:cNvSpPr/>
            <p:nvPr/>
          </p:nvSpPr>
          <p:spPr>
            <a:xfrm>
              <a:off x="7693626" y="328679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0" name="Freeform 557">
              <a:extLst>
                <a:ext uri="{FF2B5EF4-FFF2-40B4-BE49-F238E27FC236}">
                  <a16:creationId xmlns:a16="http://schemas.microsoft.com/office/drawing/2014/main" id="{2C3488F6-07EF-6B5B-0D95-C63C41C54890}"/>
                </a:ext>
              </a:extLst>
            </p:cNvPr>
            <p:cNvSpPr/>
            <p:nvPr/>
          </p:nvSpPr>
          <p:spPr>
            <a:xfrm>
              <a:off x="7711648" y="335725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1" name="Freeform 558">
              <a:extLst>
                <a:ext uri="{FF2B5EF4-FFF2-40B4-BE49-F238E27FC236}">
                  <a16:creationId xmlns:a16="http://schemas.microsoft.com/office/drawing/2014/main" id="{18DFC59C-5161-C031-68E5-8C6E8D2BF320}"/>
                </a:ext>
              </a:extLst>
            </p:cNvPr>
            <p:cNvSpPr/>
            <p:nvPr/>
          </p:nvSpPr>
          <p:spPr>
            <a:xfrm>
              <a:off x="7796805" y="339816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2" name="Freeform 559">
              <a:extLst>
                <a:ext uri="{FF2B5EF4-FFF2-40B4-BE49-F238E27FC236}">
                  <a16:creationId xmlns:a16="http://schemas.microsoft.com/office/drawing/2014/main" id="{AD92B40F-6BC9-8452-3E67-1F6149514D21}"/>
                </a:ext>
              </a:extLst>
            </p:cNvPr>
            <p:cNvSpPr/>
            <p:nvPr/>
          </p:nvSpPr>
          <p:spPr>
            <a:xfrm>
              <a:off x="7805722"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3" name="Freeform 560">
              <a:extLst>
                <a:ext uri="{FF2B5EF4-FFF2-40B4-BE49-F238E27FC236}">
                  <a16:creationId xmlns:a16="http://schemas.microsoft.com/office/drawing/2014/main" id="{9D8D66ED-1CC4-CB14-CA83-E96F540CC10E}"/>
                </a:ext>
              </a:extLst>
            </p:cNvPr>
            <p:cNvSpPr/>
            <p:nvPr/>
          </p:nvSpPr>
          <p:spPr>
            <a:xfrm>
              <a:off x="7823744"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4" name="Freeform 561">
              <a:extLst>
                <a:ext uri="{FF2B5EF4-FFF2-40B4-BE49-F238E27FC236}">
                  <a16:creationId xmlns:a16="http://schemas.microsoft.com/office/drawing/2014/main" id="{0A9CFE53-120B-D2CA-6BCA-2C09C5FC52F6}"/>
                </a:ext>
              </a:extLst>
            </p:cNvPr>
            <p:cNvSpPr/>
            <p:nvPr/>
          </p:nvSpPr>
          <p:spPr>
            <a:xfrm>
              <a:off x="7855024"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5" name="Freeform 562">
              <a:extLst>
                <a:ext uri="{FF2B5EF4-FFF2-40B4-BE49-F238E27FC236}">
                  <a16:creationId xmlns:a16="http://schemas.microsoft.com/office/drawing/2014/main" id="{EA7B2B7D-D88E-9763-4015-CB6FDF540D7C}"/>
                </a:ext>
              </a:extLst>
            </p:cNvPr>
            <p:cNvSpPr/>
            <p:nvPr/>
          </p:nvSpPr>
          <p:spPr>
            <a:xfrm>
              <a:off x="7868469"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6" name="Freeform 563">
              <a:extLst>
                <a:ext uri="{FF2B5EF4-FFF2-40B4-BE49-F238E27FC236}">
                  <a16:creationId xmlns:a16="http://schemas.microsoft.com/office/drawing/2014/main" id="{17B06D87-7891-53E7-FF0C-575F02721AD0}"/>
                </a:ext>
              </a:extLst>
            </p:cNvPr>
            <p:cNvSpPr/>
            <p:nvPr/>
          </p:nvSpPr>
          <p:spPr>
            <a:xfrm>
              <a:off x="7949239"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7" name="Freeform 564">
              <a:extLst>
                <a:ext uri="{FF2B5EF4-FFF2-40B4-BE49-F238E27FC236}">
                  <a16:creationId xmlns:a16="http://schemas.microsoft.com/office/drawing/2014/main" id="{0C923596-D5DA-9839-0565-3A0DFF3ABB69}"/>
                </a:ext>
              </a:extLst>
            </p:cNvPr>
            <p:cNvSpPr/>
            <p:nvPr/>
          </p:nvSpPr>
          <p:spPr>
            <a:xfrm>
              <a:off x="7962638" y="341002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8" name="Freeform 565">
              <a:extLst>
                <a:ext uri="{FF2B5EF4-FFF2-40B4-BE49-F238E27FC236}">
                  <a16:creationId xmlns:a16="http://schemas.microsoft.com/office/drawing/2014/main" id="{32667FC3-C85D-C176-48C2-2F324DC94D8E}"/>
                </a:ext>
              </a:extLst>
            </p:cNvPr>
            <p:cNvSpPr/>
            <p:nvPr/>
          </p:nvSpPr>
          <p:spPr>
            <a:xfrm>
              <a:off x="7971649" y="342761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49" name="Freeform 566">
              <a:extLst>
                <a:ext uri="{FF2B5EF4-FFF2-40B4-BE49-F238E27FC236}">
                  <a16:creationId xmlns:a16="http://schemas.microsoft.com/office/drawing/2014/main" id="{26A24B20-567E-13F8-BE98-702E21F72893}"/>
                </a:ext>
              </a:extLst>
            </p:cNvPr>
            <p:cNvSpPr/>
            <p:nvPr/>
          </p:nvSpPr>
          <p:spPr>
            <a:xfrm>
              <a:off x="7983632" y="3445296"/>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0" name="Freeform 567">
              <a:extLst>
                <a:ext uri="{FF2B5EF4-FFF2-40B4-BE49-F238E27FC236}">
                  <a16:creationId xmlns:a16="http://schemas.microsoft.com/office/drawing/2014/main" id="{4C4D17FC-8489-81AA-7D26-E99E0E87EE5B}"/>
                </a:ext>
              </a:extLst>
            </p:cNvPr>
            <p:cNvSpPr/>
            <p:nvPr/>
          </p:nvSpPr>
          <p:spPr>
            <a:xfrm>
              <a:off x="7989530" y="3445296"/>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1" name="Freeform 568">
              <a:extLst>
                <a:ext uri="{FF2B5EF4-FFF2-40B4-BE49-F238E27FC236}">
                  <a16:creationId xmlns:a16="http://schemas.microsoft.com/office/drawing/2014/main" id="{15E1EE89-0409-17D5-E3A8-C14BD5B3086C}"/>
                </a:ext>
              </a:extLst>
            </p:cNvPr>
            <p:cNvSpPr/>
            <p:nvPr/>
          </p:nvSpPr>
          <p:spPr>
            <a:xfrm>
              <a:off x="7998541" y="3474549"/>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2" name="Freeform 569">
              <a:extLst>
                <a:ext uri="{FF2B5EF4-FFF2-40B4-BE49-F238E27FC236}">
                  <a16:creationId xmlns:a16="http://schemas.microsoft.com/office/drawing/2014/main" id="{49AC3D39-0367-2723-2DAF-8FAD97BCB8C6}"/>
                </a:ext>
              </a:extLst>
            </p:cNvPr>
            <p:cNvSpPr/>
            <p:nvPr/>
          </p:nvSpPr>
          <p:spPr>
            <a:xfrm>
              <a:off x="8007505" y="350408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3" name="Freeform 570">
              <a:extLst>
                <a:ext uri="{FF2B5EF4-FFF2-40B4-BE49-F238E27FC236}">
                  <a16:creationId xmlns:a16="http://schemas.microsoft.com/office/drawing/2014/main" id="{D576818F-1C71-DE9A-4CD9-A4A4CFBC92CD}"/>
                </a:ext>
              </a:extLst>
            </p:cNvPr>
            <p:cNvSpPr/>
            <p:nvPr/>
          </p:nvSpPr>
          <p:spPr>
            <a:xfrm>
              <a:off x="8020998" y="352167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4" name="Freeform 571">
              <a:extLst>
                <a:ext uri="{FF2B5EF4-FFF2-40B4-BE49-F238E27FC236}">
                  <a16:creationId xmlns:a16="http://schemas.microsoft.com/office/drawing/2014/main" id="{A45BB598-459F-BB61-8BC8-E9C2B69E0ADC}"/>
                </a:ext>
              </a:extLst>
            </p:cNvPr>
            <p:cNvSpPr/>
            <p:nvPr/>
          </p:nvSpPr>
          <p:spPr>
            <a:xfrm>
              <a:off x="8025433" y="3551026"/>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5" name="Freeform 572">
              <a:extLst>
                <a:ext uri="{FF2B5EF4-FFF2-40B4-BE49-F238E27FC236}">
                  <a16:creationId xmlns:a16="http://schemas.microsoft.com/office/drawing/2014/main" id="{49D69303-47F3-7BAD-A0EA-23FAF44C9883}"/>
                </a:ext>
              </a:extLst>
            </p:cNvPr>
            <p:cNvSpPr/>
            <p:nvPr/>
          </p:nvSpPr>
          <p:spPr>
            <a:xfrm>
              <a:off x="8038878" y="359806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6" name="Freeform 573">
              <a:extLst>
                <a:ext uri="{FF2B5EF4-FFF2-40B4-BE49-F238E27FC236}">
                  <a16:creationId xmlns:a16="http://schemas.microsoft.com/office/drawing/2014/main" id="{62BC2765-2B25-D162-6B28-4FDA06D639DF}"/>
                </a:ext>
              </a:extLst>
            </p:cNvPr>
            <p:cNvSpPr/>
            <p:nvPr/>
          </p:nvSpPr>
          <p:spPr>
            <a:xfrm>
              <a:off x="8043361" y="3615649"/>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7" name="Freeform 574">
              <a:extLst>
                <a:ext uri="{FF2B5EF4-FFF2-40B4-BE49-F238E27FC236}">
                  <a16:creationId xmlns:a16="http://schemas.microsoft.com/office/drawing/2014/main" id="{F5B5D627-0D92-A0CE-D924-21823BF971CC}"/>
                </a:ext>
              </a:extLst>
            </p:cNvPr>
            <p:cNvSpPr/>
            <p:nvPr/>
          </p:nvSpPr>
          <p:spPr>
            <a:xfrm>
              <a:off x="8056807" y="36449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8" name="Freeform 575">
              <a:extLst>
                <a:ext uri="{FF2B5EF4-FFF2-40B4-BE49-F238E27FC236}">
                  <a16:creationId xmlns:a16="http://schemas.microsoft.com/office/drawing/2014/main" id="{B6598E3F-0B04-8349-3A51-1D0DA522E6D5}"/>
                </a:ext>
              </a:extLst>
            </p:cNvPr>
            <p:cNvSpPr/>
            <p:nvPr/>
          </p:nvSpPr>
          <p:spPr>
            <a:xfrm>
              <a:off x="8061335" y="36449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59" name="Freeform 576">
              <a:extLst>
                <a:ext uri="{FF2B5EF4-FFF2-40B4-BE49-F238E27FC236}">
                  <a16:creationId xmlns:a16="http://schemas.microsoft.com/office/drawing/2014/main" id="{06B3128C-22C2-990C-6536-5B9247EC734A}"/>
                </a:ext>
              </a:extLst>
            </p:cNvPr>
            <p:cNvSpPr/>
            <p:nvPr/>
          </p:nvSpPr>
          <p:spPr>
            <a:xfrm>
              <a:off x="8083746" y="36449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0" name="Freeform 577">
              <a:extLst>
                <a:ext uri="{FF2B5EF4-FFF2-40B4-BE49-F238E27FC236}">
                  <a16:creationId xmlns:a16="http://schemas.microsoft.com/office/drawing/2014/main" id="{CE3A8C58-3EC5-6BD9-EE3B-3214680DED20}"/>
                </a:ext>
              </a:extLst>
            </p:cNvPr>
            <p:cNvSpPr/>
            <p:nvPr/>
          </p:nvSpPr>
          <p:spPr>
            <a:xfrm>
              <a:off x="8195889" y="366258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1" name="Freeform 578">
              <a:extLst>
                <a:ext uri="{FF2B5EF4-FFF2-40B4-BE49-F238E27FC236}">
                  <a16:creationId xmlns:a16="http://schemas.microsoft.com/office/drawing/2014/main" id="{F1447079-BE9B-0DE9-C2F9-2B4D122EF909}"/>
                </a:ext>
              </a:extLst>
            </p:cNvPr>
            <p:cNvSpPr/>
            <p:nvPr/>
          </p:nvSpPr>
          <p:spPr>
            <a:xfrm>
              <a:off x="8227216" y="368017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2" name="Freeform 579">
              <a:extLst>
                <a:ext uri="{FF2B5EF4-FFF2-40B4-BE49-F238E27FC236}">
                  <a16:creationId xmlns:a16="http://schemas.microsoft.com/office/drawing/2014/main" id="{2A4335EE-4A59-E6AA-BAC3-EDABBAB26CB2}"/>
                </a:ext>
              </a:extLst>
            </p:cNvPr>
            <p:cNvSpPr/>
            <p:nvPr/>
          </p:nvSpPr>
          <p:spPr>
            <a:xfrm>
              <a:off x="8307938" y="3680177"/>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3" name="Freeform 580">
              <a:extLst>
                <a:ext uri="{FF2B5EF4-FFF2-40B4-BE49-F238E27FC236}">
                  <a16:creationId xmlns:a16="http://schemas.microsoft.com/office/drawing/2014/main" id="{7F3D7463-47F8-E104-F7A7-7FE57A6EA4C5}"/>
                </a:ext>
              </a:extLst>
            </p:cNvPr>
            <p:cNvSpPr/>
            <p:nvPr/>
          </p:nvSpPr>
          <p:spPr>
            <a:xfrm>
              <a:off x="8306476" y="3697862"/>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4" name="Freeform 581">
              <a:extLst>
                <a:ext uri="{FF2B5EF4-FFF2-40B4-BE49-F238E27FC236}">
                  <a16:creationId xmlns:a16="http://schemas.microsoft.com/office/drawing/2014/main" id="{251AEE09-41BC-C1DB-500C-763203C31D5B}"/>
                </a:ext>
              </a:extLst>
            </p:cNvPr>
            <p:cNvSpPr/>
            <p:nvPr/>
          </p:nvSpPr>
          <p:spPr>
            <a:xfrm>
              <a:off x="8312373" y="369786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5" name="Freeform 582">
              <a:extLst>
                <a:ext uri="{FF2B5EF4-FFF2-40B4-BE49-F238E27FC236}">
                  <a16:creationId xmlns:a16="http://schemas.microsoft.com/office/drawing/2014/main" id="{C8AA1F37-3AC6-DA7B-C866-08BE5FC34B5B}"/>
                </a:ext>
              </a:extLst>
            </p:cNvPr>
            <p:cNvSpPr/>
            <p:nvPr/>
          </p:nvSpPr>
          <p:spPr>
            <a:xfrm>
              <a:off x="8319922" y="3715452"/>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6" name="Freeform 583">
              <a:extLst>
                <a:ext uri="{FF2B5EF4-FFF2-40B4-BE49-F238E27FC236}">
                  <a16:creationId xmlns:a16="http://schemas.microsoft.com/office/drawing/2014/main" id="{C60CE901-A10C-8910-DD7F-91917AC70197}"/>
                </a:ext>
              </a:extLst>
            </p:cNvPr>
            <p:cNvSpPr/>
            <p:nvPr/>
          </p:nvSpPr>
          <p:spPr>
            <a:xfrm>
              <a:off x="8325819" y="371545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7" name="Freeform 584">
              <a:extLst>
                <a:ext uri="{FF2B5EF4-FFF2-40B4-BE49-F238E27FC236}">
                  <a16:creationId xmlns:a16="http://schemas.microsoft.com/office/drawing/2014/main" id="{44061AF4-7A2E-4958-AFA7-C73A0BEDE927}"/>
                </a:ext>
              </a:extLst>
            </p:cNvPr>
            <p:cNvSpPr/>
            <p:nvPr/>
          </p:nvSpPr>
          <p:spPr>
            <a:xfrm>
              <a:off x="8330348" y="375063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8" name="Freeform 585">
              <a:extLst>
                <a:ext uri="{FF2B5EF4-FFF2-40B4-BE49-F238E27FC236}">
                  <a16:creationId xmlns:a16="http://schemas.microsoft.com/office/drawing/2014/main" id="{0D882CEE-3472-0BAD-329F-E222927560A7}"/>
                </a:ext>
              </a:extLst>
            </p:cNvPr>
            <p:cNvSpPr/>
            <p:nvPr/>
          </p:nvSpPr>
          <p:spPr>
            <a:xfrm>
              <a:off x="8337991" y="3827013"/>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69" name="Freeform 586">
              <a:extLst>
                <a:ext uri="{FF2B5EF4-FFF2-40B4-BE49-F238E27FC236}">
                  <a16:creationId xmlns:a16="http://schemas.microsoft.com/office/drawing/2014/main" id="{F16824E7-7243-0DB7-B709-FD88D05E608F}"/>
                </a:ext>
              </a:extLst>
            </p:cNvPr>
            <p:cNvSpPr/>
            <p:nvPr/>
          </p:nvSpPr>
          <p:spPr>
            <a:xfrm>
              <a:off x="8337991" y="3827013"/>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0" name="Freeform 587">
              <a:extLst>
                <a:ext uri="{FF2B5EF4-FFF2-40B4-BE49-F238E27FC236}">
                  <a16:creationId xmlns:a16="http://schemas.microsoft.com/office/drawing/2014/main" id="{0DA0840C-48DC-BBEF-F145-9CC22AA968BD}"/>
                </a:ext>
              </a:extLst>
            </p:cNvPr>
            <p:cNvSpPr/>
            <p:nvPr/>
          </p:nvSpPr>
          <p:spPr>
            <a:xfrm>
              <a:off x="8343841" y="3827013"/>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1" name="Freeform 588">
              <a:extLst>
                <a:ext uri="{FF2B5EF4-FFF2-40B4-BE49-F238E27FC236}">
                  <a16:creationId xmlns:a16="http://schemas.microsoft.com/office/drawing/2014/main" id="{9A834B46-4319-8FC9-6DE1-CCCA25943592}"/>
                </a:ext>
              </a:extLst>
            </p:cNvPr>
            <p:cNvSpPr/>
            <p:nvPr/>
          </p:nvSpPr>
          <p:spPr>
            <a:xfrm>
              <a:off x="8348323" y="3844699"/>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2" name="Freeform 589">
              <a:extLst>
                <a:ext uri="{FF2B5EF4-FFF2-40B4-BE49-F238E27FC236}">
                  <a16:creationId xmlns:a16="http://schemas.microsoft.com/office/drawing/2014/main" id="{1CD81733-0A2C-06FB-7913-D12DA1E48BEA}"/>
                </a:ext>
              </a:extLst>
            </p:cNvPr>
            <p:cNvSpPr/>
            <p:nvPr/>
          </p:nvSpPr>
          <p:spPr>
            <a:xfrm>
              <a:off x="8352805" y="386228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3" name="Freeform 590">
              <a:extLst>
                <a:ext uri="{FF2B5EF4-FFF2-40B4-BE49-F238E27FC236}">
                  <a16:creationId xmlns:a16="http://schemas.microsoft.com/office/drawing/2014/main" id="{6358F16E-C931-D09B-0591-A957817D0C50}"/>
                </a:ext>
              </a:extLst>
            </p:cNvPr>
            <p:cNvSpPr/>
            <p:nvPr/>
          </p:nvSpPr>
          <p:spPr>
            <a:xfrm>
              <a:off x="8478347" y="3902439"/>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4" name="Freeform 591">
              <a:extLst>
                <a:ext uri="{FF2B5EF4-FFF2-40B4-BE49-F238E27FC236}">
                  <a16:creationId xmlns:a16="http://schemas.microsoft.com/office/drawing/2014/main" id="{C4CFACFC-6C91-D5E3-E6D2-77B9698CFE85}"/>
                </a:ext>
              </a:extLst>
            </p:cNvPr>
            <p:cNvSpPr/>
            <p:nvPr/>
          </p:nvSpPr>
          <p:spPr>
            <a:xfrm>
              <a:off x="8638284" y="3903395"/>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5" name="Freeform 592">
              <a:extLst>
                <a:ext uri="{FF2B5EF4-FFF2-40B4-BE49-F238E27FC236}">
                  <a16:creationId xmlns:a16="http://schemas.microsoft.com/office/drawing/2014/main" id="{DCB2AD3E-2313-087A-BE6F-4FF3D455DD03}"/>
                </a:ext>
              </a:extLst>
            </p:cNvPr>
            <p:cNvSpPr/>
            <p:nvPr/>
          </p:nvSpPr>
          <p:spPr>
            <a:xfrm>
              <a:off x="8651730" y="3920985"/>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6" name="Freeform 593">
              <a:extLst>
                <a:ext uri="{FF2B5EF4-FFF2-40B4-BE49-F238E27FC236}">
                  <a16:creationId xmlns:a16="http://schemas.microsoft.com/office/drawing/2014/main" id="{EB0EEC4C-0658-A698-2262-858945F71DB7}"/>
                </a:ext>
              </a:extLst>
            </p:cNvPr>
            <p:cNvSpPr/>
            <p:nvPr/>
          </p:nvSpPr>
          <p:spPr>
            <a:xfrm>
              <a:off x="8651730" y="3920985"/>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7" name="Freeform 594">
              <a:extLst>
                <a:ext uri="{FF2B5EF4-FFF2-40B4-BE49-F238E27FC236}">
                  <a16:creationId xmlns:a16="http://schemas.microsoft.com/office/drawing/2014/main" id="{F4A4D979-B1F4-2E5E-3567-7C1E88E61C4E}"/>
                </a:ext>
              </a:extLst>
            </p:cNvPr>
            <p:cNvSpPr/>
            <p:nvPr/>
          </p:nvSpPr>
          <p:spPr>
            <a:xfrm>
              <a:off x="8656211" y="3920985"/>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8" name="Freeform 595">
              <a:extLst>
                <a:ext uri="{FF2B5EF4-FFF2-40B4-BE49-F238E27FC236}">
                  <a16:creationId xmlns:a16="http://schemas.microsoft.com/office/drawing/2014/main" id="{2694D571-B4EF-8A82-FCCB-91D9C6D82B3C}"/>
                </a:ext>
              </a:extLst>
            </p:cNvPr>
            <p:cNvSpPr/>
            <p:nvPr/>
          </p:nvSpPr>
          <p:spPr>
            <a:xfrm>
              <a:off x="8656211" y="3920985"/>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79" name="Freeform 596">
              <a:extLst>
                <a:ext uri="{FF2B5EF4-FFF2-40B4-BE49-F238E27FC236}">
                  <a16:creationId xmlns:a16="http://schemas.microsoft.com/office/drawing/2014/main" id="{6A7DC304-3393-D963-8DD0-927E2C3EAB2D}"/>
                </a:ext>
              </a:extLst>
            </p:cNvPr>
            <p:cNvSpPr/>
            <p:nvPr/>
          </p:nvSpPr>
          <p:spPr>
            <a:xfrm>
              <a:off x="8665223" y="3944597"/>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0" name="Freeform 597">
              <a:extLst>
                <a:ext uri="{FF2B5EF4-FFF2-40B4-BE49-F238E27FC236}">
                  <a16:creationId xmlns:a16="http://schemas.microsoft.com/office/drawing/2014/main" id="{5DFF6258-7BA4-DA94-AC3F-934F63B5B06F}"/>
                </a:ext>
              </a:extLst>
            </p:cNvPr>
            <p:cNvSpPr/>
            <p:nvPr/>
          </p:nvSpPr>
          <p:spPr>
            <a:xfrm>
              <a:off x="8669704" y="3962187"/>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1" name="Freeform 598">
              <a:extLst>
                <a:ext uri="{FF2B5EF4-FFF2-40B4-BE49-F238E27FC236}">
                  <a16:creationId xmlns:a16="http://schemas.microsoft.com/office/drawing/2014/main" id="{26447780-6135-A86F-100F-0FBA15AE8295}"/>
                </a:ext>
              </a:extLst>
            </p:cNvPr>
            <p:cNvSpPr/>
            <p:nvPr/>
          </p:nvSpPr>
          <p:spPr>
            <a:xfrm>
              <a:off x="8674280" y="3962187"/>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2" name="Freeform 599">
              <a:extLst>
                <a:ext uri="{FF2B5EF4-FFF2-40B4-BE49-F238E27FC236}">
                  <a16:creationId xmlns:a16="http://schemas.microsoft.com/office/drawing/2014/main" id="{6436A500-6B2A-84B1-3C3C-25EFA3B59C44}"/>
                </a:ext>
              </a:extLst>
            </p:cNvPr>
            <p:cNvSpPr/>
            <p:nvPr/>
          </p:nvSpPr>
          <p:spPr>
            <a:xfrm>
              <a:off x="8674280" y="3962187"/>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3" name="Freeform 600">
              <a:extLst>
                <a:ext uri="{FF2B5EF4-FFF2-40B4-BE49-F238E27FC236}">
                  <a16:creationId xmlns:a16="http://schemas.microsoft.com/office/drawing/2014/main" id="{58CCBC4E-1911-E8AD-A2CE-7D8CC0A0BD44}"/>
                </a:ext>
              </a:extLst>
            </p:cNvPr>
            <p:cNvSpPr/>
            <p:nvPr/>
          </p:nvSpPr>
          <p:spPr>
            <a:xfrm>
              <a:off x="8698011" y="4031686"/>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4" name="Freeform 601">
              <a:extLst>
                <a:ext uri="{FF2B5EF4-FFF2-40B4-BE49-F238E27FC236}">
                  <a16:creationId xmlns:a16="http://schemas.microsoft.com/office/drawing/2014/main" id="{8C33092D-0FF5-410D-23FF-2F8B05723704}"/>
                </a:ext>
              </a:extLst>
            </p:cNvPr>
            <p:cNvSpPr/>
            <p:nvPr/>
          </p:nvSpPr>
          <p:spPr>
            <a:xfrm>
              <a:off x="8711457" y="4031686"/>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5" name="Freeform 602">
              <a:extLst>
                <a:ext uri="{FF2B5EF4-FFF2-40B4-BE49-F238E27FC236}">
                  <a16:creationId xmlns:a16="http://schemas.microsoft.com/office/drawing/2014/main" id="{ACC1EFCB-BD51-6B4B-C583-8264989681CD}"/>
                </a:ext>
              </a:extLst>
            </p:cNvPr>
            <p:cNvSpPr/>
            <p:nvPr/>
          </p:nvSpPr>
          <p:spPr>
            <a:xfrm>
              <a:off x="8828083" y="4055202"/>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6" name="Freeform 603">
              <a:extLst>
                <a:ext uri="{FF2B5EF4-FFF2-40B4-BE49-F238E27FC236}">
                  <a16:creationId xmlns:a16="http://schemas.microsoft.com/office/drawing/2014/main" id="{A33B8272-CF37-8499-1455-60C4CCA856E1}"/>
                </a:ext>
              </a:extLst>
            </p:cNvPr>
            <p:cNvSpPr/>
            <p:nvPr/>
          </p:nvSpPr>
          <p:spPr>
            <a:xfrm>
              <a:off x="8949096" y="40561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7" name="Freeform 604">
              <a:extLst>
                <a:ext uri="{FF2B5EF4-FFF2-40B4-BE49-F238E27FC236}">
                  <a16:creationId xmlns:a16="http://schemas.microsoft.com/office/drawing/2014/main" id="{BC8237FA-ED6A-1BB3-144A-8C445057970E}"/>
                </a:ext>
              </a:extLst>
            </p:cNvPr>
            <p:cNvSpPr/>
            <p:nvPr/>
          </p:nvSpPr>
          <p:spPr>
            <a:xfrm>
              <a:off x="8958059" y="40561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8" name="Freeform 605">
              <a:extLst>
                <a:ext uri="{FF2B5EF4-FFF2-40B4-BE49-F238E27FC236}">
                  <a16:creationId xmlns:a16="http://schemas.microsoft.com/office/drawing/2014/main" id="{3DF9EDC6-BFFC-109C-AEB6-6E54E8209E2A}"/>
                </a:ext>
              </a:extLst>
            </p:cNvPr>
            <p:cNvSpPr/>
            <p:nvPr/>
          </p:nvSpPr>
          <p:spPr>
            <a:xfrm>
              <a:off x="8956644" y="4056158"/>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89" name="Freeform 606">
              <a:extLst>
                <a:ext uri="{FF2B5EF4-FFF2-40B4-BE49-F238E27FC236}">
                  <a16:creationId xmlns:a16="http://schemas.microsoft.com/office/drawing/2014/main" id="{B20E74D6-9B48-9421-1FF3-19A68C9F79C2}"/>
                </a:ext>
              </a:extLst>
            </p:cNvPr>
            <p:cNvSpPr/>
            <p:nvPr/>
          </p:nvSpPr>
          <p:spPr>
            <a:xfrm>
              <a:off x="8956644" y="4056158"/>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0" name="Freeform 607">
              <a:extLst>
                <a:ext uri="{FF2B5EF4-FFF2-40B4-BE49-F238E27FC236}">
                  <a16:creationId xmlns:a16="http://schemas.microsoft.com/office/drawing/2014/main" id="{DF4EF361-97FD-7FB6-8A85-C2DD58496D67}"/>
                </a:ext>
              </a:extLst>
            </p:cNvPr>
            <p:cNvSpPr/>
            <p:nvPr/>
          </p:nvSpPr>
          <p:spPr>
            <a:xfrm>
              <a:off x="8956644" y="4056158"/>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1" name="Freeform 608">
              <a:extLst>
                <a:ext uri="{FF2B5EF4-FFF2-40B4-BE49-F238E27FC236}">
                  <a16:creationId xmlns:a16="http://schemas.microsoft.com/office/drawing/2014/main" id="{569B3DDE-320C-8D0E-4E1E-55DC13D5E73F}"/>
                </a:ext>
              </a:extLst>
            </p:cNvPr>
            <p:cNvSpPr/>
            <p:nvPr/>
          </p:nvSpPr>
          <p:spPr>
            <a:xfrm>
              <a:off x="8970184" y="4056158"/>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2" name="Freeform 609">
              <a:extLst>
                <a:ext uri="{FF2B5EF4-FFF2-40B4-BE49-F238E27FC236}">
                  <a16:creationId xmlns:a16="http://schemas.microsoft.com/office/drawing/2014/main" id="{F9F65D90-583F-D077-E86E-D08C86731D03}"/>
                </a:ext>
              </a:extLst>
            </p:cNvPr>
            <p:cNvSpPr/>
            <p:nvPr/>
          </p:nvSpPr>
          <p:spPr>
            <a:xfrm>
              <a:off x="8989480" y="405615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3" name="Freeform 610">
              <a:extLst>
                <a:ext uri="{FF2B5EF4-FFF2-40B4-BE49-F238E27FC236}">
                  <a16:creationId xmlns:a16="http://schemas.microsoft.com/office/drawing/2014/main" id="{ACBD5514-4FC4-F4B6-F822-AA53AD8AFB30}"/>
                </a:ext>
              </a:extLst>
            </p:cNvPr>
            <p:cNvSpPr/>
            <p:nvPr/>
          </p:nvSpPr>
          <p:spPr>
            <a:xfrm>
              <a:off x="8998397" y="407948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4" name="Freeform 611">
              <a:extLst>
                <a:ext uri="{FF2B5EF4-FFF2-40B4-BE49-F238E27FC236}">
                  <a16:creationId xmlns:a16="http://schemas.microsoft.com/office/drawing/2014/main" id="{732F7BBB-461A-F3E7-ACD4-DCE33F3BC8D5}"/>
                </a:ext>
              </a:extLst>
            </p:cNvPr>
            <p:cNvSpPr/>
            <p:nvPr/>
          </p:nvSpPr>
          <p:spPr>
            <a:xfrm>
              <a:off x="9007409" y="407948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5" name="Freeform 612">
              <a:extLst>
                <a:ext uri="{FF2B5EF4-FFF2-40B4-BE49-F238E27FC236}">
                  <a16:creationId xmlns:a16="http://schemas.microsoft.com/office/drawing/2014/main" id="{C670787F-4506-08CE-E5F8-542710312F98}"/>
                </a:ext>
              </a:extLst>
            </p:cNvPr>
            <p:cNvSpPr/>
            <p:nvPr/>
          </p:nvSpPr>
          <p:spPr>
            <a:xfrm>
              <a:off x="9034300" y="407948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6" name="Freeform 613">
              <a:extLst>
                <a:ext uri="{FF2B5EF4-FFF2-40B4-BE49-F238E27FC236}">
                  <a16:creationId xmlns:a16="http://schemas.microsoft.com/office/drawing/2014/main" id="{9F7FACDF-FA0A-DA99-9F45-BF8AE61FCF54}"/>
                </a:ext>
              </a:extLst>
            </p:cNvPr>
            <p:cNvSpPr/>
            <p:nvPr/>
          </p:nvSpPr>
          <p:spPr>
            <a:xfrm>
              <a:off x="9038782" y="407948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7" name="Freeform 614">
              <a:extLst>
                <a:ext uri="{FF2B5EF4-FFF2-40B4-BE49-F238E27FC236}">
                  <a16:creationId xmlns:a16="http://schemas.microsoft.com/office/drawing/2014/main" id="{FF1584C3-57B4-ABE2-3596-F9101264DA3B}"/>
                </a:ext>
              </a:extLst>
            </p:cNvPr>
            <p:cNvSpPr/>
            <p:nvPr/>
          </p:nvSpPr>
          <p:spPr>
            <a:xfrm>
              <a:off x="9038782" y="4079484"/>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8" name="Freeform 615">
              <a:extLst>
                <a:ext uri="{FF2B5EF4-FFF2-40B4-BE49-F238E27FC236}">
                  <a16:creationId xmlns:a16="http://schemas.microsoft.com/office/drawing/2014/main" id="{5302FE5C-D625-1D10-22F3-D1B8CD2E1351}"/>
                </a:ext>
              </a:extLst>
            </p:cNvPr>
            <p:cNvSpPr/>
            <p:nvPr/>
          </p:nvSpPr>
          <p:spPr>
            <a:xfrm>
              <a:off x="9209144" y="4113899"/>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199" name="Freeform 616">
              <a:extLst>
                <a:ext uri="{FF2B5EF4-FFF2-40B4-BE49-F238E27FC236}">
                  <a16:creationId xmlns:a16="http://schemas.microsoft.com/office/drawing/2014/main" id="{363B90CD-09C0-2646-6849-2946277BCBB0}"/>
                </a:ext>
              </a:extLst>
            </p:cNvPr>
            <p:cNvSpPr/>
            <p:nvPr/>
          </p:nvSpPr>
          <p:spPr>
            <a:xfrm>
              <a:off x="9316806" y="41442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0" name="Freeform 617">
              <a:extLst>
                <a:ext uri="{FF2B5EF4-FFF2-40B4-BE49-F238E27FC236}">
                  <a16:creationId xmlns:a16="http://schemas.microsoft.com/office/drawing/2014/main" id="{BDC32984-9DA6-5A92-33E9-22B6B3D1CDBB}"/>
                </a:ext>
              </a:extLst>
            </p:cNvPr>
            <p:cNvSpPr/>
            <p:nvPr/>
          </p:nvSpPr>
          <p:spPr>
            <a:xfrm>
              <a:off x="9330252" y="41442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1" name="Freeform 618">
              <a:extLst>
                <a:ext uri="{FF2B5EF4-FFF2-40B4-BE49-F238E27FC236}">
                  <a16:creationId xmlns:a16="http://schemas.microsoft.com/office/drawing/2014/main" id="{252B886D-5EA4-AB09-525A-4209D5853832}"/>
                </a:ext>
              </a:extLst>
            </p:cNvPr>
            <p:cNvSpPr/>
            <p:nvPr/>
          </p:nvSpPr>
          <p:spPr>
            <a:xfrm>
              <a:off x="9346859" y="4144298"/>
              <a:ext cx="46800" cy="46800"/>
            </a:xfrm>
            <a:prstGeom prst="ellipse">
              <a:avLst/>
            </a:prstGeom>
            <a:solidFill>
              <a:srgbClr val="3C587F"/>
            </a:solidFill>
            <a:ln w="3630"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2" name="Freeform 619">
              <a:extLst>
                <a:ext uri="{FF2B5EF4-FFF2-40B4-BE49-F238E27FC236}">
                  <a16:creationId xmlns:a16="http://schemas.microsoft.com/office/drawing/2014/main" id="{249F355F-31B7-1467-CF6C-0BEC4BFC7DD2}"/>
                </a:ext>
              </a:extLst>
            </p:cNvPr>
            <p:cNvSpPr/>
            <p:nvPr/>
          </p:nvSpPr>
          <p:spPr>
            <a:xfrm>
              <a:off x="9366154" y="41442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3" name="Freeform 620">
              <a:extLst>
                <a:ext uri="{FF2B5EF4-FFF2-40B4-BE49-F238E27FC236}">
                  <a16:creationId xmlns:a16="http://schemas.microsoft.com/office/drawing/2014/main" id="{050F709F-E596-4F7B-5B30-1C56DAB412BF}"/>
                </a:ext>
              </a:extLst>
            </p:cNvPr>
            <p:cNvSpPr/>
            <p:nvPr/>
          </p:nvSpPr>
          <p:spPr>
            <a:xfrm>
              <a:off x="9402010" y="4143342"/>
              <a:ext cx="46800" cy="46800"/>
            </a:xfrm>
            <a:prstGeom prst="ellipse">
              <a:avLst/>
            </a:prstGeom>
            <a:solidFill>
              <a:srgbClr val="3C587F"/>
            </a:solidFill>
            <a:ln w="3057"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4" name="Freeform 621">
              <a:extLst>
                <a:ext uri="{FF2B5EF4-FFF2-40B4-BE49-F238E27FC236}">
                  <a16:creationId xmlns:a16="http://schemas.microsoft.com/office/drawing/2014/main" id="{9C72AE72-EBF7-834F-933E-68875314A481}"/>
                </a:ext>
              </a:extLst>
            </p:cNvPr>
            <p:cNvSpPr/>
            <p:nvPr/>
          </p:nvSpPr>
          <p:spPr>
            <a:xfrm>
              <a:off x="9576901" y="4144298"/>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5" name="Freeform 622">
              <a:extLst>
                <a:ext uri="{FF2B5EF4-FFF2-40B4-BE49-F238E27FC236}">
                  <a16:creationId xmlns:a16="http://schemas.microsoft.com/office/drawing/2014/main" id="{B43F801D-C2BA-E689-A500-2F36393304D4}"/>
                </a:ext>
              </a:extLst>
            </p:cNvPr>
            <p:cNvSpPr/>
            <p:nvPr/>
          </p:nvSpPr>
          <p:spPr>
            <a:xfrm>
              <a:off x="9648566" y="418540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6" name="Freeform 623">
              <a:extLst>
                <a:ext uri="{FF2B5EF4-FFF2-40B4-BE49-F238E27FC236}">
                  <a16:creationId xmlns:a16="http://schemas.microsoft.com/office/drawing/2014/main" id="{E494CAE7-13B7-6023-1550-56EA12C6BBE4}"/>
                </a:ext>
              </a:extLst>
            </p:cNvPr>
            <p:cNvSpPr/>
            <p:nvPr/>
          </p:nvSpPr>
          <p:spPr>
            <a:xfrm>
              <a:off x="9653095" y="422068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7" name="Freeform 624">
              <a:extLst>
                <a:ext uri="{FF2B5EF4-FFF2-40B4-BE49-F238E27FC236}">
                  <a16:creationId xmlns:a16="http://schemas.microsoft.com/office/drawing/2014/main" id="{E6ACDFF9-41CA-8E60-70BE-AC66CA211076}"/>
                </a:ext>
              </a:extLst>
            </p:cNvPr>
            <p:cNvSpPr/>
            <p:nvPr/>
          </p:nvSpPr>
          <p:spPr>
            <a:xfrm>
              <a:off x="9662059" y="426752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8" name="Freeform 625">
              <a:extLst>
                <a:ext uri="{FF2B5EF4-FFF2-40B4-BE49-F238E27FC236}">
                  <a16:creationId xmlns:a16="http://schemas.microsoft.com/office/drawing/2014/main" id="{5B3AC036-5D92-9E9F-F77A-B933FAE6F3E1}"/>
                </a:ext>
              </a:extLst>
            </p:cNvPr>
            <p:cNvSpPr/>
            <p:nvPr/>
          </p:nvSpPr>
          <p:spPr>
            <a:xfrm>
              <a:off x="9679987" y="4267522"/>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09" name="Freeform 626">
              <a:extLst>
                <a:ext uri="{FF2B5EF4-FFF2-40B4-BE49-F238E27FC236}">
                  <a16:creationId xmlns:a16="http://schemas.microsoft.com/office/drawing/2014/main" id="{9C9A67F3-B1D7-7AE4-D591-2A8D7F0C02B7}"/>
                </a:ext>
              </a:extLst>
            </p:cNvPr>
            <p:cNvSpPr/>
            <p:nvPr/>
          </p:nvSpPr>
          <p:spPr>
            <a:xfrm>
              <a:off x="9697914" y="431446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0" name="Freeform 627">
              <a:extLst>
                <a:ext uri="{FF2B5EF4-FFF2-40B4-BE49-F238E27FC236}">
                  <a16:creationId xmlns:a16="http://schemas.microsoft.com/office/drawing/2014/main" id="{2180A1C4-6ADE-16AE-2C97-98607126682D}"/>
                </a:ext>
              </a:extLst>
            </p:cNvPr>
            <p:cNvSpPr/>
            <p:nvPr/>
          </p:nvSpPr>
          <p:spPr>
            <a:xfrm>
              <a:off x="9984855" y="4361493"/>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1" name="Freeform 628">
              <a:extLst>
                <a:ext uri="{FF2B5EF4-FFF2-40B4-BE49-F238E27FC236}">
                  <a16:creationId xmlns:a16="http://schemas.microsoft.com/office/drawing/2014/main" id="{5E35D135-8B6B-6FDA-4157-A099D8ACEBFB}"/>
                </a:ext>
              </a:extLst>
            </p:cNvPr>
            <p:cNvSpPr/>
            <p:nvPr/>
          </p:nvSpPr>
          <p:spPr>
            <a:xfrm>
              <a:off x="10007264" y="442038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2" name="Freeform 629">
              <a:extLst>
                <a:ext uri="{FF2B5EF4-FFF2-40B4-BE49-F238E27FC236}">
                  <a16:creationId xmlns:a16="http://schemas.microsoft.com/office/drawing/2014/main" id="{938F9BF7-29E2-81F3-086E-370BCF0C5706}"/>
                </a:ext>
              </a:extLst>
            </p:cNvPr>
            <p:cNvSpPr/>
            <p:nvPr/>
          </p:nvSpPr>
          <p:spPr>
            <a:xfrm>
              <a:off x="10016276" y="442038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3" name="Freeform 630">
              <a:extLst>
                <a:ext uri="{FF2B5EF4-FFF2-40B4-BE49-F238E27FC236}">
                  <a16:creationId xmlns:a16="http://schemas.microsoft.com/office/drawing/2014/main" id="{72B9B431-7AF4-E336-EE09-FC44FBFA6F45}"/>
                </a:ext>
              </a:extLst>
            </p:cNvPr>
            <p:cNvSpPr/>
            <p:nvPr/>
          </p:nvSpPr>
          <p:spPr>
            <a:xfrm>
              <a:off x="10114926" y="442038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4" name="Freeform 631">
              <a:extLst>
                <a:ext uri="{FF2B5EF4-FFF2-40B4-BE49-F238E27FC236}">
                  <a16:creationId xmlns:a16="http://schemas.microsoft.com/office/drawing/2014/main" id="{89DDBCFF-E25D-330F-CC76-8372A5B1C7FC}"/>
                </a:ext>
              </a:extLst>
            </p:cNvPr>
            <p:cNvSpPr/>
            <p:nvPr/>
          </p:nvSpPr>
          <p:spPr>
            <a:xfrm>
              <a:off x="10132854" y="4420381"/>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5" name="Freeform 632">
              <a:extLst>
                <a:ext uri="{FF2B5EF4-FFF2-40B4-BE49-F238E27FC236}">
                  <a16:creationId xmlns:a16="http://schemas.microsoft.com/office/drawing/2014/main" id="{681C452C-12E7-715C-9DCA-B08DD1950FAE}"/>
                </a:ext>
              </a:extLst>
            </p:cNvPr>
            <p:cNvSpPr/>
            <p:nvPr/>
          </p:nvSpPr>
          <p:spPr>
            <a:xfrm>
              <a:off x="10137383" y="449074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6" name="Freeform 633">
              <a:extLst>
                <a:ext uri="{FF2B5EF4-FFF2-40B4-BE49-F238E27FC236}">
                  <a16:creationId xmlns:a16="http://schemas.microsoft.com/office/drawing/2014/main" id="{61597123-DC6F-D36A-FDB5-1E9A1E2F766F}"/>
                </a:ext>
              </a:extLst>
            </p:cNvPr>
            <p:cNvSpPr/>
            <p:nvPr/>
          </p:nvSpPr>
          <p:spPr>
            <a:xfrm>
              <a:off x="10271842" y="449074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7" name="Freeform 634">
              <a:extLst>
                <a:ext uri="{FF2B5EF4-FFF2-40B4-BE49-F238E27FC236}">
                  <a16:creationId xmlns:a16="http://schemas.microsoft.com/office/drawing/2014/main" id="{627B3BF2-A36C-ACFF-0A7E-9BB539CE3185}"/>
                </a:ext>
              </a:extLst>
            </p:cNvPr>
            <p:cNvSpPr/>
            <p:nvPr/>
          </p:nvSpPr>
          <p:spPr>
            <a:xfrm>
              <a:off x="10388468" y="4490740"/>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8" name="Freeform 635">
              <a:extLst>
                <a:ext uri="{FF2B5EF4-FFF2-40B4-BE49-F238E27FC236}">
                  <a16:creationId xmlns:a16="http://schemas.microsoft.com/office/drawing/2014/main" id="{B5E6C46D-CED9-01C6-175F-58E8F8F0DFF9}"/>
                </a:ext>
              </a:extLst>
            </p:cNvPr>
            <p:cNvSpPr/>
            <p:nvPr/>
          </p:nvSpPr>
          <p:spPr>
            <a:xfrm>
              <a:off x="10747167" y="479607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19" name="Freeform 636">
              <a:extLst>
                <a:ext uri="{FF2B5EF4-FFF2-40B4-BE49-F238E27FC236}">
                  <a16:creationId xmlns:a16="http://schemas.microsoft.com/office/drawing/2014/main" id="{96281342-4C22-1A51-2F10-2160D3D689CD}"/>
                </a:ext>
              </a:extLst>
            </p:cNvPr>
            <p:cNvSpPr/>
            <p:nvPr/>
          </p:nvSpPr>
          <p:spPr>
            <a:xfrm>
              <a:off x="10926540" y="479607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20" name="Freeform 637">
              <a:extLst>
                <a:ext uri="{FF2B5EF4-FFF2-40B4-BE49-F238E27FC236}">
                  <a16:creationId xmlns:a16="http://schemas.microsoft.com/office/drawing/2014/main" id="{F877F24E-039E-670A-0308-5CB66CDB353F}"/>
                </a:ext>
              </a:extLst>
            </p:cNvPr>
            <p:cNvSpPr/>
            <p:nvPr/>
          </p:nvSpPr>
          <p:spPr>
            <a:xfrm>
              <a:off x="10948902" y="479607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21" name="Freeform 638">
              <a:extLst>
                <a:ext uri="{FF2B5EF4-FFF2-40B4-BE49-F238E27FC236}">
                  <a16:creationId xmlns:a16="http://schemas.microsoft.com/office/drawing/2014/main" id="{D27AD698-8B35-0F6C-26B8-230B124E567B}"/>
                </a:ext>
              </a:extLst>
            </p:cNvPr>
            <p:cNvSpPr/>
            <p:nvPr/>
          </p:nvSpPr>
          <p:spPr>
            <a:xfrm>
              <a:off x="10966878" y="479607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sp>
          <p:nvSpPr>
            <p:cNvPr id="222" name="Freeform 639">
              <a:extLst>
                <a:ext uri="{FF2B5EF4-FFF2-40B4-BE49-F238E27FC236}">
                  <a16:creationId xmlns:a16="http://schemas.microsoft.com/office/drawing/2014/main" id="{379B0266-5965-F9C4-254B-BCA5EC53A595}"/>
                </a:ext>
              </a:extLst>
            </p:cNvPr>
            <p:cNvSpPr/>
            <p:nvPr/>
          </p:nvSpPr>
          <p:spPr>
            <a:xfrm>
              <a:off x="11208998" y="4796075"/>
              <a:ext cx="46800" cy="46800"/>
            </a:xfrm>
            <a:prstGeom prst="ellipse">
              <a:avLst/>
            </a:prstGeom>
            <a:solidFill>
              <a:srgbClr val="3C587F"/>
            </a:solidFill>
            <a:ln w="2961" cap="sq">
              <a:noFill/>
              <a:prstDash val="solid"/>
              <a:miter/>
            </a:ln>
          </p:spPr>
          <p:txBody>
            <a:bodyPr rtlCol="0" anchor="ctr"/>
            <a:lstStyle/>
            <a:p>
              <a:pPr defTabSz="914377">
                <a:defRPr/>
              </a:pPr>
              <a:endParaRPr lang="en-US" sz="1800" dirty="0">
                <a:solidFill>
                  <a:prstClr val="black"/>
                </a:solidFill>
                <a:latin typeface="Arial" panose="020B0604020202020204"/>
              </a:endParaRPr>
            </a:p>
          </p:txBody>
        </p:sp>
      </p:grpSp>
      <p:sp>
        <p:nvSpPr>
          <p:cNvPr id="223" name="TextBox 222">
            <a:extLst>
              <a:ext uri="{FF2B5EF4-FFF2-40B4-BE49-F238E27FC236}">
                <a16:creationId xmlns:a16="http://schemas.microsoft.com/office/drawing/2014/main" id="{02BFB429-14C1-F3A8-D471-22490321F900}"/>
              </a:ext>
            </a:extLst>
          </p:cNvPr>
          <p:cNvSpPr txBox="1"/>
          <p:nvPr/>
        </p:nvSpPr>
        <p:spPr>
          <a:xfrm rot="16200000">
            <a:off x="5446834" y="3924476"/>
            <a:ext cx="2710372" cy="246221"/>
          </a:xfrm>
          <a:prstGeom prst="rect">
            <a:avLst/>
          </a:prstGeom>
          <a:noFill/>
        </p:spPr>
        <p:txBody>
          <a:bodyPr wrap="square">
            <a:spAutoFit/>
          </a:bodyPr>
          <a:lstStyle/>
          <a:p>
            <a:pPr algn="ctr" defTabSz="914377">
              <a:defRPr/>
            </a:pPr>
            <a:r>
              <a:rPr lang="en-US" sz="1000" b="1" dirty="0">
                <a:solidFill>
                  <a:schemeClr val="accent1"/>
                </a:solidFill>
                <a:latin typeface="Arial" panose="020B0604020202020204"/>
              </a:rPr>
              <a:t>Progression-Free Survival Probability (%)</a:t>
            </a:r>
          </a:p>
        </p:txBody>
      </p:sp>
      <p:sp>
        <p:nvSpPr>
          <p:cNvPr id="224" name="TextBox 223">
            <a:extLst>
              <a:ext uri="{FF2B5EF4-FFF2-40B4-BE49-F238E27FC236}">
                <a16:creationId xmlns:a16="http://schemas.microsoft.com/office/drawing/2014/main" id="{21B873D8-F31F-3846-BAB6-E6261CF04A23}"/>
              </a:ext>
            </a:extLst>
          </p:cNvPr>
          <p:cNvSpPr txBox="1"/>
          <p:nvPr/>
        </p:nvSpPr>
        <p:spPr>
          <a:xfrm>
            <a:off x="7331130" y="5639777"/>
            <a:ext cx="4201351" cy="246221"/>
          </a:xfrm>
          <a:prstGeom prst="rect">
            <a:avLst/>
          </a:prstGeom>
          <a:noFill/>
        </p:spPr>
        <p:txBody>
          <a:bodyPr wrap="square">
            <a:spAutoFit/>
          </a:bodyPr>
          <a:lstStyle/>
          <a:p>
            <a:pPr algn="ctr" defTabSz="914377">
              <a:defRPr/>
            </a:pPr>
            <a:r>
              <a:rPr lang="en-US" sz="1000" b="1" dirty="0">
                <a:solidFill>
                  <a:srgbClr val="002557"/>
                </a:solidFill>
                <a:latin typeface="Arial" panose="020B0604020202020204"/>
              </a:rPr>
              <a:t>Time (months)</a:t>
            </a:r>
          </a:p>
        </p:txBody>
      </p:sp>
      <p:cxnSp>
        <p:nvCxnSpPr>
          <p:cNvPr id="225" name="Straight Connector 224">
            <a:extLst>
              <a:ext uri="{FF2B5EF4-FFF2-40B4-BE49-F238E27FC236}">
                <a16:creationId xmlns:a16="http://schemas.microsoft.com/office/drawing/2014/main" id="{704DA91C-BF60-EF22-57E0-DBF6C507F32E}"/>
              </a:ext>
            </a:extLst>
          </p:cNvPr>
          <p:cNvCxnSpPr>
            <a:cxnSpLocks/>
            <a:stCxn id="226" idx="2"/>
          </p:cNvCxnSpPr>
          <p:nvPr/>
        </p:nvCxnSpPr>
        <p:spPr>
          <a:xfrm flipH="1">
            <a:off x="8224641" y="3109465"/>
            <a:ext cx="47625" cy="2347067"/>
          </a:xfrm>
          <a:prstGeom prst="line">
            <a:avLst/>
          </a:prstGeom>
          <a:ln cap="sq">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26" name="TextBox 225">
            <a:extLst>
              <a:ext uri="{FF2B5EF4-FFF2-40B4-BE49-F238E27FC236}">
                <a16:creationId xmlns:a16="http://schemas.microsoft.com/office/drawing/2014/main" id="{6AB3F207-2282-4791-00F0-6CCA9720F696}"/>
              </a:ext>
            </a:extLst>
          </p:cNvPr>
          <p:cNvSpPr txBox="1"/>
          <p:nvPr/>
        </p:nvSpPr>
        <p:spPr>
          <a:xfrm>
            <a:off x="7976548" y="2863244"/>
            <a:ext cx="591435" cy="246221"/>
          </a:xfrm>
          <a:prstGeom prst="rect">
            <a:avLst/>
          </a:prstGeom>
          <a:noFill/>
        </p:spPr>
        <p:txBody>
          <a:bodyPr wrap="square" rtlCol="0">
            <a:spAutoFit/>
          </a:bodyPr>
          <a:lstStyle/>
          <a:p>
            <a:pPr algn="ctr" defTabSz="914377">
              <a:defRPr/>
            </a:pPr>
            <a:r>
              <a:rPr lang="en-US" sz="1000" b="1" dirty="0">
                <a:solidFill>
                  <a:srgbClr val="EE8654"/>
                </a:solidFill>
                <a:latin typeface="Arial" panose="020B0604020202020204"/>
              </a:rPr>
              <a:t>6 </a:t>
            </a:r>
            <a:r>
              <a:rPr lang="en-US" sz="1000" b="1" dirty="0" err="1">
                <a:solidFill>
                  <a:srgbClr val="EE8654"/>
                </a:solidFill>
                <a:latin typeface="Arial" panose="020B0604020202020204"/>
              </a:rPr>
              <a:t>mo</a:t>
            </a:r>
            <a:endParaRPr lang="en-US" sz="1000" b="1" dirty="0">
              <a:solidFill>
                <a:srgbClr val="EE8654"/>
              </a:solidFill>
              <a:latin typeface="Arial" panose="020B0604020202020204"/>
            </a:endParaRPr>
          </a:p>
        </p:txBody>
      </p:sp>
      <p:cxnSp>
        <p:nvCxnSpPr>
          <p:cNvPr id="227" name="Straight Connector 226">
            <a:extLst>
              <a:ext uri="{FF2B5EF4-FFF2-40B4-BE49-F238E27FC236}">
                <a16:creationId xmlns:a16="http://schemas.microsoft.com/office/drawing/2014/main" id="{19DC04B1-D222-5752-E8B2-92BCD1038230}"/>
              </a:ext>
            </a:extLst>
          </p:cNvPr>
          <p:cNvCxnSpPr>
            <a:cxnSpLocks/>
          </p:cNvCxnSpPr>
          <p:nvPr/>
        </p:nvCxnSpPr>
        <p:spPr>
          <a:xfrm>
            <a:off x="9255269" y="3823476"/>
            <a:ext cx="2257" cy="1632333"/>
          </a:xfrm>
          <a:prstGeom prst="line">
            <a:avLst/>
          </a:prstGeom>
          <a:ln cap="sq">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228" name="TextBox 227">
            <a:extLst>
              <a:ext uri="{FF2B5EF4-FFF2-40B4-BE49-F238E27FC236}">
                <a16:creationId xmlns:a16="http://schemas.microsoft.com/office/drawing/2014/main" id="{C3E6B87D-0EAA-D251-9794-40FB593A0DAE}"/>
              </a:ext>
            </a:extLst>
          </p:cNvPr>
          <p:cNvSpPr txBox="1"/>
          <p:nvPr/>
        </p:nvSpPr>
        <p:spPr>
          <a:xfrm>
            <a:off x="8917552" y="3554868"/>
            <a:ext cx="680085" cy="246221"/>
          </a:xfrm>
          <a:prstGeom prst="rect">
            <a:avLst/>
          </a:prstGeom>
          <a:noFill/>
        </p:spPr>
        <p:txBody>
          <a:bodyPr wrap="square" rtlCol="0">
            <a:spAutoFit/>
          </a:bodyPr>
          <a:lstStyle/>
          <a:p>
            <a:pPr algn="ctr" defTabSz="914377">
              <a:defRPr/>
            </a:pPr>
            <a:r>
              <a:rPr lang="en-US" sz="1000" b="1" dirty="0">
                <a:solidFill>
                  <a:srgbClr val="EE8654"/>
                </a:solidFill>
                <a:latin typeface="Arial" panose="020B0604020202020204"/>
              </a:rPr>
              <a:t>12 </a:t>
            </a:r>
            <a:r>
              <a:rPr lang="en-US" sz="1000" b="1" dirty="0" err="1">
                <a:solidFill>
                  <a:srgbClr val="EE8654"/>
                </a:solidFill>
                <a:latin typeface="Arial" panose="020B0604020202020204"/>
              </a:rPr>
              <a:t>mo</a:t>
            </a:r>
            <a:endParaRPr lang="en-US" sz="1000" b="1" dirty="0">
              <a:solidFill>
                <a:srgbClr val="EE8654"/>
              </a:solidFill>
              <a:latin typeface="Arial" panose="020B0604020202020204"/>
            </a:endParaRPr>
          </a:p>
        </p:txBody>
      </p:sp>
      <p:sp>
        <p:nvSpPr>
          <p:cNvPr id="229" name="TextBox 228">
            <a:extLst>
              <a:ext uri="{FF2B5EF4-FFF2-40B4-BE49-F238E27FC236}">
                <a16:creationId xmlns:a16="http://schemas.microsoft.com/office/drawing/2014/main" id="{2940DB27-D6D8-9DC6-8B33-9A8F703270CA}"/>
              </a:ext>
            </a:extLst>
          </p:cNvPr>
          <p:cNvSpPr txBox="1"/>
          <p:nvPr/>
        </p:nvSpPr>
        <p:spPr>
          <a:xfrm>
            <a:off x="6833093" y="5318598"/>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0</a:t>
            </a:r>
          </a:p>
        </p:txBody>
      </p:sp>
      <p:sp>
        <p:nvSpPr>
          <p:cNvPr id="230" name="TextBox 229">
            <a:extLst>
              <a:ext uri="{FF2B5EF4-FFF2-40B4-BE49-F238E27FC236}">
                <a16:creationId xmlns:a16="http://schemas.microsoft.com/office/drawing/2014/main" id="{6204D597-A06B-7D3C-BA45-92A7D2D8DFCD}"/>
              </a:ext>
            </a:extLst>
          </p:cNvPr>
          <p:cNvSpPr txBox="1"/>
          <p:nvPr/>
        </p:nvSpPr>
        <p:spPr>
          <a:xfrm>
            <a:off x="6833093" y="5036532"/>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10</a:t>
            </a:r>
          </a:p>
        </p:txBody>
      </p:sp>
      <p:sp>
        <p:nvSpPr>
          <p:cNvPr id="231" name="TextBox 230">
            <a:extLst>
              <a:ext uri="{FF2B5EF4-FFF2-40B4-BE49-F238E27FC236}">
                <a16:creationId xmlns:a16="http://schemas.microsoft.com/office/drawing/2014/main" id="{36F1067F-4B16-1B25-42B4-D0E429DE1BC2}"/>
              </a:ext>
            </a:extLst>
          </p:cNvPr>
          <p:cNvSpPr txBox="1"/>
          <p:nvPr/>
        </p:nvSpPr>
        <p:spPr>
          <a:xfrm>
            <a:off x="6833093" y="4754464"/>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20</a:t>
            </a:r>
          </a:p>
        </p:txBody>
      </p:sp>
      <p:sp>
        <p:nvSpPr>
          <p:cNvPr id="232" name="TextBox 231">
            <a:extLst>
              <a:ext uri="{FF2B5EF4-FFF2-40B4-BE49-F238E27FC236}">
                <a16:creationId xmlns:a16="http://schemas.microsoft.com/office/drawing/2014/main" id="{9A14C191-A482-CF54-548F-678E141CC72D}"/>
              </a:ext>
            </a:extLst>
          </p:cNvPr>
          <p:cNvSpPr txBox="1"/>
          <p:nvPr/>
        </p:nvSpPr>
        <p:spPr>
          <a:xfrm>
            <a:off x="6833093" y="4472396"/>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30</a:t>
            </a:r>
          </a:p>
        </p:txBody>
      </p:sp>
      <p:sp>
        <p:nvSpPr>
          <p:cNvPr id="233" name="TextBox 232">
            <a:extLst>
              <a:ext uri="{FF2B5EF4-FFF2-40B4-BE49-F238E27FC236}">
                <a16:creationId xmlns:a16="http://schemas.microsoft.com/office/drawing/2014/main" id="{16BB8056-6929-60B4-1A8E-099355A48DDA}"/>
              </a:ext>
            </a:extLst>
          </p:cNvPr>
          <p:cNvSpPr txBox="1"/>
          <p:nvPr/>
        </p:nvSpPr>
        <p:spPr>
          <a:xfrm>
            <a:off x="6833093" y="4190328"/>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40</a:t>
            </a:r>
          </a:p>
        </p:txBody>
      </p:sp>
      <p:sp>
        <p:nvSpPr>
          <p:cNvPr id="234" name="TextBox 233">
            <a:extLst>
              <a:ext uri="{FF2B5EF4-FFF2-40B4-BE49-F238E27FC236}">
                <a16:creationId xmlns:a16="http://schemas.microsoft.com/office/drawing/2014/main" id="{C211240B-B6C2-F793-C8ED-3A553C0E8503}"/>
              </a:ext>
            </a:extLst>
          </p:cNvPr>
          <p:cNvSpPr txBox="1"/>
          <p:nvPr/>
        </p:nvSpPr>
        <p:spPr>
          <a:xfrm>
            <a:off x="6833093" y="3908260"/>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50</a:t>
            </a:r>
          </a:p>
        </p:txBody>
      </p:sp>
      <p:sp>
        <p:nvSpPr>
          <p:cNvPr id="235" name="TextBox 234">
            <a:extLst>
              <a:ext uri="{FF2B5EF4-FFF2-40B4-BE49-F238E27FC236}">
                <a16:creationId xmlns:a16="http://schemas.microsoft.com/office/drawing/2014/main" id="{98615EB5-6E42-0BAB-AAE7-10395C56DD64}"/>
              </a:ext>
            </a:extLst>
          </p:cNvPr>
          <p:cNvSpPr txBox="1"/>
          <p:nvPr/>
        </p:nvSpPr>
        <p:spPr>
          <a:xfrm>
            <a:off x="6833093" y="3626192"/>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60</a:t>
            </a:r>
          </a:p>
        </p:txBody>
      </p:sp>
      <p:sp>
        <p:nvSpPr>
          <p:cNvPr id="236" name="TextBox 235">
            <a:extLst>
              <a:ext uri="{FF2B5EF4-FFF2-40B4-BE49-F238E27FC236}">
                <a16:creationId xmlns:a16="http://schemas.microsoft.com/office/drawing/2014/main" id="{42D3DFE8-AF5C-4687-4E8B-C56B9E778F60}"/>
              </a:ext>
            </a:extLst>
          </p:cNvPr>
          <p:cNvSpPr txBox="1"/>
          <p:nvPr/>
        </p:nvSpPr>
        <p:spPr>
          <a:xfrm>
            <a:off x="6833093" y="3344124"/>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70</a:t>
            </a:r>
          </a:p>
        </p:txBody>
      </p:sp>
      <p:sp>
        <p:nvSpPr>
          <p:cNvPr id="237" name="TextBox 236">
            <a:extLst>
              <a:ext uri="{FF2B5EF4-FFF2-40B4-BE49-F238E27FC236}">
                <a16:creationId xmlns:a16="http://schemas.microsoft.com/office/drawing/2014/main" id="{999B22C7-DA6A-CFF8-9E3C-7E5B8C06A6CE}"/>
              </a:ext>
            </a:extLst>
          </p:cNvPr>
          <p:cNvSpPr txBox="1"/>
          <p:nvPr/>
        </p:nvSpPr>
        <p:spPr>
          <a:xfrm>
            <a:off x="6833093" y="3062056"/>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80</a:t>
            </a:r>
          </a:p>
        </p:txBody>
      </p:sp>
      <p:sp>
        <p:nvSpPr>
          <p:cNvPr id="238" name="TextBox 237">
            <a:extLst>
              <a:ext uri="{FF2B5EF4-FFF2-40B4-BE49-F238E27FC236}">
                <a16:creationId xmlns:a16="http://schemas.microsoft.com/office/drawing/2014/main" id="{E2F43287-4A5D-418D-84FB-916EB3429B25}"/>
              </a:ext>
            </a:extLst>
          </p:cNvPr>
          <p:cNvSpPr txBox="1"/>
          <p:nvPr/>
        </p:nvSpPr>
        <p:spPr>
          <a:xfrm>
            <a:off x="6833093" y="2779988"/>
            <a:ext cx="358207"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90</a:t>
            </a:r>
          </a:p>
        </p:txBody>
      </p:sp>
      <p:sp>
        <p:nvSpPr>
          <p:cNvPr id="239" name="TextBox 238">
            <a:extLst>
              <a:ext uri="{FF2B5EF4-FFF2-40B4-BE49-F238E27FC236}">
                <a16:creationId xmlns:a16="http://schemas.microsoft.com/office/drawing/2014/main" id="{63B153F8-C013-FA05-6942-44B6E96180C5}"/>
              </a:ext>
            </a:extLst>
          </p:cNvPr>
          <p:cNvSpPr txBox="1"/>
          <p:nvPr/>
        </p:nvSpPr>
        <p:spPr>
          <a:xfrm>
            <a:off x="6798061" y="2497920"/>
            <a:ext cx="393239" cy="246221"/>
          </a:xfrm>
          <a:prstGeom prst="rect">
            <a:avLst/>
          </a:prstGeom>
          <a:noFill/>
        </p:spPr>
        <p:txBody>
          <a:bodyPr wrap="square" rtlCol="0" anchor="ctr">
            <a:spAutoFit/>
          </a:bodyPr>
          <a:lstStyle/>
          <a:p>
            <a:pPr algn="r" defTabSz="914377">
              <a:defRPr/>
            </a:pPr>
            <a:r>
              <a:rPr lang="en-US" sz="1000" dirty="0">
                <a:solidFill>
                  <a:srgbClr val="203661"/>
                </a:solidFill>
                <a:latin typeface="Arial" panose="020B0604020202020204"/>
              </a:rPr>
              <a:t>100</a:t>
            </a:r>
          </a:p>
        </p:txBody>
      </p:sp>
      <p:sp>
        <p:nvSpPr>
          <p:cNvPr id="240" name="TextBox 239">
            <a:extLst>
              <a:ext uri="{FF2B5EF4-FFF2-40B4-BE49-F238E27FC236}">
                <a16:creationId xmlns:a16="http://schemas.microsoft.com/office/drawing/2014/main" id="{6DA5F402-7ADD-3847-2329-D619889CE1CC}"/>
              </a:ext>
            </a:extLst>
          </p:cNvPr>
          <p:cNvSpPr txBox="1"/>
          <p:nvPr/>
        </p:nvSpPr>
        <p:spPr>
          <a:xfrm>
            <a:off x="7056975" y="5464788"/>
            <a:ext cx="269324" cy="246221"/>
          </a:xfrm>
          <a:prstGeom prst="rect">
            <a:avLst/>
          </a:prstGeom>
          <a:noFill/>
        </p:spPr>
        <p:txBody>
          <a:bodyPr wrap="square" rtlCol="0" anchor="ctr">
            <a:spAutoFit/>
          </a:bodyPr>
          <a:lstStyle/>
          <a:p>
            <a:pPr algn="ctr" defTabSz="914377">
              <a:defRPr/>
            </a:pPr>
            <a:r>
              <a:rPr lang="en-US" sz="1000" dirty="0">
                <a:solidFill>
                  <a:srgbClr val="203661"/>
                </a:solidFill>
                <a:latin typeface="Arial" panose="020B0604020202020204"/>
              </a:rPr>
              <a:t>0</a:t>
            </a:r>
          </a:p>
        </p:txBody>
      </p:sp>
      <p:sp>
        <p:nvSpPr>
          <p:cNvPr id="241" name="TextBox 240">
            <a:extLst>
              <a:ext uri="{FF2B5EF4-FFF2-40B4-BE49-F238E27FC236}">
                <a16:creationId xmlns:a16="http://schemas.microsoft.com/office/drawing/2014/main" id="{674CD72A-B92A-F89E-CD8B-E838DC5CD0C3}"/>
              </a:ext>
            </a:extLst>
          </p:cNvPr>
          <p:cNvSpPr txBox="1"/>
          <p:nvPr/>
        </p:nvSpPr>
        <p:spPr>
          <a:xfrm>
            <a:off x="7401242" y="5464788"/>
            <a:ext cx="269324" cy="246221"/>
          </a:xfrm>
          <a:prstGeom prst="rect">
            <a:avLst/>
          </a:prstGeom>
          <a:noFill/>
        </p:spPr>
        <p:txBody>
          <a:bodyPr wrap="square" rtlCol="0" anchor="ctr">
            <a:spAutoFit/>
          </a:bodyPr>
          <a:lstStyle/>
          <a:p>
            <a:pPr algn="ctr" defTabSz="914377">
              <a:defRPr/>
            </a:pPr>
            <a:r>
              <a:rPr lang="en-US" sz="1000" dirty="0">
                <a:solidFill>
                  <a:srgbClr val="203661"/>
                </a:solidFill>
                <a:latin typeface="Arial" panose="020B0604020202020204"/>
              </a:rPr>
              <a:t>2</a:t>
            </a:r>
          </a:p>
        </p:txBody>
      </p:sp>
      <p:sp>
        <p:nvSpPr>
          <p:cNvPr id="242" name="TextBox 241">
            <a:extLst>
              <a:ext uri="{FF2B5EF4-FFF2-40B4-BE49-F238E27FC236}">
                <a16:creationId xmlns:a16="http://schemas.microsoft.com/office/drawing/2014/main" id="{AB30F149-D93F-DD19-72DF-BE60FBF58AD8}"/>
              </a:ext>
            </a:extLst>
          </p:cNvPr>
          <p:cNvSpPr txBox="1"/>
          <p:nvPr/>
        </p:nvSpPr>
        <p:spPr>
          <a:xfrm>
            <a:off x="7745509" y="5464788"/>
            <a:ext cx="269324" cy="246221"/>
          </a:xfrm>
          <a:prstGeom prst="rect">
            <a:avLst/>
          </a:prstGeom>
          <a:noFill/>
        </p:spPr>
        <p:txBody>
          <a:bodyPr wrap="square" rtlCol="0" anchor="ctr">
            <a:spAutoFit/>
          </a:bodyPr>
          <a:lstStyle/>
          <a:p>
            <a:pPr algn="ctr" defTabSz="914377">
              <a:defRPr/>
            </a:pPr>
            <a:r>
              <a:rPr lang="en-US" sz="1000" dirty="0">
                <a:solidFill>
                  <a:srgbClr val="203661"/>
                </a:solidFill>
                <a:latin typeface="Arial" panose="020B0604020202020204"/>
              </a:rPr>
              <a:t>4</a:t>
            </a:r>
          </a:p>
        </p:txBody>
      </p:sp>
      <p:sp>
        <p:nvSpPr>
          <p:cNvPr id="243" name="TextBox 242">
            <a:extLst>
              <a:ext uri="{FF2B5EF4-FFF2-40B4-BE49-F238E27FC236}">
                <a16:creationId xmlns:a16="http://schemas.microsoft.com/office/drawing/2014/main" id="{EF016C1B-228A-CFD7-C121-C407A507DCCB}"/>
              </a:ext>
            </a:extLst>
          </p:cNvPr>
          <p:cNvSpPr txBox="1"/>
          <p:nvPr/>
        </p:nvSpPr>
        <p:spPr>
          <a:xfrm>
            <a:off x="8089777" y="5464788"/>
            <a:ext cx="269324" cy="246221"/>
          </a:xfrm>
          <a:prstGeom prst="rect">
            <a:avLst/>
          </a:prstGeom>
          <a:noFill/>
        </p:spPr>
        <p:txBody>
          <a:bodyPr wrap="square" rtlCol="0" anchor="ctr">
            <a:spAutoFit/>
          </a:bodyPr>
          <a:lstStyle/>
          <a:p>
            <a:pPr algn="ctr" defTabSz="914377">
              <a:defRPr/>
            </a:pPr>
            <a:r>
              <a:rPr lang="en-US" sz="1000" dirty="0">
                <a:solidFill>
                  <a:srgbClr val="203661"/>
                </a:solidFill>
                <a:latin typeface="Arial" panose="020B0604020202020204"/>
              </a:rPr>
              <a:t>6</a:t>
            </a:r>
          </a:p>
        </p:txBody>
      </p:sp>
      <p:sp>
        <p:nvSpPr>
          <p:cNvPr id="244" name="TextBox 243">
            <a:extLst>
              <a:ext uri="{FF2B5EF4-FFF2-40B4-BE49-F238E27FC236}">
                <a16:creationId xmlns:a16="http://schemas.microsoft.com/office/drawing/2014/main" id="{B5BB26B3-866F-F02E-B476-A7680F5034B5}"/>
              </a:ext>
            </a:extLst>
          </p:cNvPr>
          <p:cNvSpPr txBox="1"/>
          <p:nvPr/>
        </p:nvSpPr>
        <p:spPr>
          <a:xfrm>
            <a:off x="8434043" y="5464788"/>
            <a:ext cx="269324" cy="246221"/>
          </a:xfrm>
          <a:prstGeom prst="rect">
            <a:avLst/>
          </a:prstGeom>
          <a:noFill/>
        </p:spPr>
        <p:txBody>
          <a:bodyPr wrap="square" rtlCol="0" anchor="ctr">
            <a:spAutoFit/>
          </a:bodyPr>
          <a:lstStyle/>
          <a:p>
            <a:pPr algn="ctr" defTabSz="914377">
              <a:defRPr/>
            </a:pPr>
            <a:r>
              <a:rPr lang="en-US" sz="1000" dirty="0">
                <a:solidFill>
                  <a:srgbClr val="203661"/>
                </a:solidFill>
                <a:latin typeface="Arial" panose="020B0604020202020204"/>
              </a:rPr>
              <a:t>8</a:t>
            </a:r>
          </a:p>
        </p:txBody>
      </p:sp>
      <p:sp>
        <p:nvSpPr>
          <p:cNvPr id="245" name="TextBox 244">
            <a:extLst>
              <a:ext uri="{FF2B5EF4-FFF2-40B4-BE49-F238E27FC236}">
                <a16:creationId xmlns:a16="http://schemas.microsoft.com/office/drawing/2014/main" id="{EE4F0227-EB14-B7FE-DB49-421D6BD43A20}"/>
              </a:ext>
            </a:extLst>
          </p:cNvPr>
          <p:cNvSpPr txBox="1"/>
          <p:nvPr/>
        </p:nvSpPr>
        <p:spPr>
          <a:xfrm>
            <a:off x="8778311"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10</a:t>
            </a:r>
          </a:p>
        </p:txBody>
      </p:sp>
      <p:sp>
        <p:nvSpPr>
          <p:cNvPr id="246" name="TextBox 245">
            <a:extLst>
              <a:ext uri="{FF2B5EF4-FFF2-40B4-BE49-F238E27FC236}">
                <a16:creationId xmlns:a16="http://schemas.microsoft.com/office/drawing/2014/main" id="{7324DF2C-53A9-541A-1FFD-E95E07F65CEA}"/>
              </a:ext>
            </a:extLst>
          </p:cNvPr>
          <p:cNvSpPr txBox="1"/>
          <p:nvPr/>
        </p:nvSpPr>
        <p:spPr>
          <a:xfrm>
            <a:off x="9122579"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12</a:t>
            </a:r>
          </a:p>
        </p:txBody>
      </p:sp>
      <p:sp>
        <p:nvSpPr>
          <p:cNvPr id="247" name="TextBox 246">
            <a:extLst>
              <a:ext uri="{FF2B5EF4-FFF2-40B4-BE49-F238E27FC236}">
                <a16:creationId xmlns:a16="http://schemas.microsoft.com/office/drawing/2014/main" id="{C3577669-55E9-0A9C-6D00-1A92C849E488}"/>
              </a:ext>
            </a:extLst>
          </p:cNvPr>
          <p:cNvSpPr txBox="1"/>
          <p:nvPr/>
        </p:nvSpPr>
        <p:spPr>
          <a:xfrm>
            <a:off x="9466847"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14</a:t>
            </a:r>
          </a:p>
        </p:txBody>
      </p:sp>
      <p:sp>
        <p:nvSpPr>
          <p:cNvPr id="248" name="TextBox 247">
            <a:extLst>
              <a:ext uri="{FF2B5EF4-FFF2-40B4-BE49-F238E27FC236}">
                <a16:creationId xmlns:a16="http://schemas.microsoft.com/office/drawing/2014/main" id="{B83E9BF3-3919-B3FD-8F8A-78EB79E9ACD1}"/>
              </a:ext>
            </a:extLst>
          </p:cNvPr>
          <p:cNvSpPr txBox="1"/>
          <p:nvPr/>
        </p:nvSpPr>
        <p:spPr>
          <a:xfrm>
            <a:off x="9811114"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16</a:t>
            </a:r>
          </a:p>
        </p:txBody>
      </p:sp>
      <p:sp>
        <p:nvSpPr>
          <p:cNvPr id="249" name="TextBox 248">
            <a:extLst>
              <a:ext uri="{FF2B5EF4-FFF2-40B4-BE49-F238E27FC236}">
                <a16:creationId xmlns:a16="http://schemas.microsoft.com/office/drawing/2014/main" id="{287B9E2A-C37F-A487-06C8-FA1B868A54C4}"/>
              </a:ext>
            </a:extLst>
          </p:cNvPr>
          <p:cNvSpPr txBox="1"/>
          <p:nvPr/>
        </p:nvSpPr>
        <p:spPr>
          <a:xfrm>
            <a:off x="10155382"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18</a:t>
            </a:r>
          </a:p>
        </p:txBody>
      </p:sp>
      <p:sp>
        <p:nvSpPr>
          <p:cNvPr id="250" name="TextBox 249">
            <a:extLst>
              <a:ext uri="{FF2B5EF4-FFF2-40B4-BE49-F238E27FC236}">
                <a16:creationId xmlns:a16="http://schemas.microsoft.com/office/drawing/2014/main" id="{E3590FFE-F510-BE7A-4842-A1A8ADCB1AE9}"/>
              </a:ext>
            </a:extLst>
          </p:cNvPr>
          <p:cNvSpPr txBox="1"/>
          <p:nvPr/>
        </p:nvSpPr>
        <p:spPr>
          <a:xfrm>
            <a:off x="10499649"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20</a:t>
            </a:r>
          </a:p>
        </p:txBody>
      </p:sp>
      <p:sp>
        <p:nvSpPr>
          <p:cNvPr id="251" name="TextBox 250">
            <a:extLst>
              <a:ext uri="{FF2B5EF4-FFF2-40B4-BE49-F238E27FC236}">
                <a16:creationId xmlns:a16="http://schemas.microsoft.com/office/drawing/2014/main" id="{655C2D2F-0086-B79C-A476-C8AB9135409D}"/>
              </a:ext>
            </a:extLst>
          </p:cNvPr>
          <p:cNvSpPr txBox="1"/>
          <p:nvPr/>
        </p:nvSpPr>
        <p:spPr>
          <a:xfrm>
            <a:off x="10843915"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22</a:t>
            </a:r>
          </a:p>
        </p:txBody>
      </p:sp>
      <p:sp>
        <p:nvSpPr>
          <p:cNvPr id="252" name="TextBox 251">
            <a:extLst>
              <a:ext uri="{FF2B5EF4-FFF2-40B4-BE49-F238E27FC236}">
                <a16:creationId xmlns:a16="http://schemas.microsoft.com/office/drawing/2014/main" id="{7C8F68DB-0A62-F817-4588-D8E2A3342A7E}"/>
              </a:ext>
            </a:extLst>
          </p:cNvPr>
          <p:cNvSpPr txBox="1"/>
          <p:nvPr/>
        </p:nvSpPr>
        <p:spPr>
          <a:xfrm>
            <a:off x="11188183"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24</a:t>
            </a:r>
          </a:p>
        </p:txBody>
      </p:sp>
      <p:sp>
        <p:nvSpPr>
          <p:cNvPr id="253" name="TextBox 252">
            <a:extLst>
              <a:ext uri="{FF2B5EF4-FFF2-40B4-BE49-F238E27FC236}">
                <a16:creationId xmlns:a16="http://schemas.microsoft.com/office/drawing/2014/main" id="{791AF84C-D706-F117-2B00-9E7967B4904F}"/>
              </a:ext>
            </a:extLst>
          </p:cNvPr>
          <p:cNvSpPr txBox="1"/>
          <p:nvPr/>
        </p:nvSpPr>
        <p:spPr>
          <a:xfrm>
            <a:off x="11532451" y="5464788"/>
            <a:ext cx="269324" cy="246221"/>
          </a:xfrm>
          <a:prstGeom prst="rect">
            <a:avLst/>
          </a:prstGeom>
          <a:noFill/>
        </p:spPr>
        <p:txBody>
          <a:bodyPr wrap="square" lIns="36000" rIns="36000" rtlCol="0" anchor="ctr">
            <a:spAutoFit/>
          </a:bodyPr>
          <a:lstStyle/>
          <a:p>
            <a:pPr algn="ctr" defTabSz="914377">
              <a:defRPr/>
            </a:pPr>
            <a:r>
              <a:rPr lang="en-US" sz="1000" dirty="0">
                <a:solidFill>
                  <a:srgbClr val="203661"/>
                </a:solidFill>
                <a:latin typeface="Arial" panose="020B0604020202020204"/>
              </a:rPr>
              <a:t>26</a:t>
            </a:r>
          </a:p>
        </p:txBody>
      </p:sp>
      <p:graphicFrame>
        <p:nvGraphicFramePr>
          <p:cNvPr id="254" name="Table 27">
            <a:extLst>
              <a:ext uri="{FF2B5EF4-FFF2-40B4-BE49-F238E27FC236}">
                <a16:creationId xmlns:a16="http://schemas.microsoft.com/office/drawing/2014/main" id="{F78AB4B8-F455-4FE4-2F08-C21BE50F9AEA}"/>
              </a:ext>
            </a:extLst>
          </p:cNvPr>
          <p:cNvGraphicFramePr>
            <a:graphicFrameLocks noGrp="1"/>
          </p:cNvGraphicFramePr>
          <p:nvPr>
            <p:extLst>
              <p:ext uri="{D42A27DB-BD31-4B8C-83A1-F6EECF244321}">
                <p14:modId xmlns:p14="http://schemas.microsoft.com/office/powerpoint/2010/main" val="1389369919"/>
              </p:ext>
            </p:extLst>
          </p:nvPr>
        </p:nvGraphicFramePr>
        <p:xfrm>
          <a:off x="7018164" y="5788535"/>
          <a:ext cx="4823994" cy="469920"/>
        </p:xfrm>
        <a:graphic>
          <a:graphicData uri="http://schemas.openxmlformats.org/drawingml/2006/table">
            <a:tbl>
              <a:tblPr firstRow="1" bandRow="1">
                <a:tableStyleId>{5C22544A-7EE6-4342-B048-85BDC9FD1C3A}</a:tableStyleId>
              </a:tblPr>
              <a:tblGrid>
                <a:gridCol w="344571">
                  <a:extLst>
                    <a:ext uri="{9D8B030D-6E8A-4147-A177-3AD203B41FA5}">
                      <a16:colId xmlns:a16="http://schemas.microsoft.com/office/drawing/2014/main" val="2117145719"/>
                    </a:ext>
                  </a:extLst>
                </a:gridCol>
                <a:gridCol w="344571">
                  <a:extLst>
                    <a:ext uri="{9D8B030D-6E8A-4147-A177-3AD203B41FA5}">
                      <a16:colId xmlns:a16="http://schemas.microsoft.com/office/drawing/2014/main" val="1587196466"/>
                    </a:ext>
                  </a:extLst>
                </a:gridCol>
                <a:gridCol w="344571">
                  <a:extLst>
                    <a:ext uri="{9D8B030D-6E8A-4147-A177-3AD203B41FA5}">
                      <a16:colId xmlns:a16="http://schemas.microsoft.com/office/drawing/2014/main" val="49781725"/>
                    </a:ext>
                  </a:extLst>
                </a:gridCol>
                <a:gridCol w="344571">
                  <a:extLst>
                    <a:ext uri="{9D8B030D-6E8A-4147-A177-3AD203B41FA5}">
                      <a16:colId xmlns:a16="http://schemas.microsoft.com/office/drawing/2014/main" val="2671402502"/>
                    </a:ext>
                  </a:extLst>
                </a:gridCol>
                <a:gridCol w="344571">
                  <a:extLst>
                    <a:ext uri="{9D8B030D-6E8A-4147-A177-3AD203B41FA5}">
                      <a16:colId xmlns:a16="http://schemas.microsoft.com/office/drawing/2014/main" val="805061038"/>
                    </a:ext>
                  </a:extLst>
                </a:gridCol>
                <a:gridCol w="344571">
                  <a:extLst>
                    <a:ext uri="{9D8B030D-6E8A-4147-A177-3AD203B41FA5}">
                      <a16:colId xmlns:a16="http://schemas.microsoft.com/office/drawing/2014/main" val="1776199600"/>
                    </a:ext>
                  </a:extLst>
                </a:gridCol>
                <a:gridCol w="344571">
                  <a:extLst>
                    <a:ext uri="{9D8B030D-6E8A-4147-A177-3AD203B41FA5}">
                      <a16:colId xmlns:a16="http://schemas.microsoft.com/office/drawing/2014/main" val="860354036"/>
                    </a:ext>
                  </a:extLst>
                </a:gridCol>
                <a:gridCol w="344571">
                  <a:extLst>
                    <a:ext uri="{9D8B030D-6E8A-4147-A177-3AD203B41FA5}">
                      <a16:colId xmlns:a16="http://schemas.microsoft.com/office/drawing/2014/main" val="498895951"/>
                    </a:ext>
                  </a:extLst>
                </a:gridCol>
                <a:gridCol w="344571">
                  <a:extLst>
                    <a:ext uri="{9D8B030D-6E8A-4147-A177-3AD203B41FA5}">
                      <a16:colId xmlns:a16="http://schemas.microsoft.com/office/drawing/2014/main" val="3664366802"/>
                    </a:ext>
                  </a:extLst>
                </a:gridCol>
                <a:gridCol w="344571">
                  <a:extLst>
                    <a:ext uri="{9D8B030D-6E8A-4147-A177-3AD203B41FA5}">
                      <a16:colId xmlns:a16="http://schemas.microsoft.com/office/drawing/2014/main" val="443193623"/>
                    </a:ext>
                  </a:extLst>
                </a:gridCol>
                <a:gridCol w="344571">
                  <a:extLst>
                    <a:ext uri="{9D8B030D-6E8A-4147-A177-3AD203B41FA5}">
                      <a16:colId xmlns:a16="http://schemas.microsoft.com/office/drawing/2014/main" val="2566066820"/>
                    </a:ext>
                  </a:extLst>
                </a:gridCol>
                <a:gridCol w="344571">
                  <a:extLst>
                    <a:ext uri="{9D8B030D-6E8A-4147-A177-3AD203B41FA5}">
                      <a16:colId xmlns:a16="http://schemas.microsoft.com/office/drawing/2014/main" val="1741688985"/>
                    </a:ext>
                  </a:extLst>
                </a:gridCol>
                <a:gridCol w="344571">
                  <a:extLst>
                    <a:ext uri="{9D8B030D-6E8A-4147-A177-3AD203B41FA5}">
                      <a16:colId xmlns:a16="http://schemas.microsoft.com/office/drawing/2014/main" val="37442369"/>
                    </a:ext>
                  </a:extLst>
                </a:gridCol>
                <a:gridCol w="344571">
                  <a:extLst>
                    <a:ext uri="{9D8B030D-6E8A-4147-A177-3AD203B41FA5}">
                      <a16:colId xmlns:a16="http://schemas.microsoft.com/office/drawing/2014/main" val="1894315225"/>
                    </a:ext>
                  </a:extLst>
                </a:gridCol>
              </a:tblGrid>
              <a:tr h="156640">
                <a:tc>
                  <a:txBody>
                    <a:bodyPr/>
                    <a:lstStyle/>
                    <a:p>
                      <a:pPr algn="ctr"/>
                      <a:r>
                        <a:rPr lang="en-US" sz="900" dirty="0">
                          <a:solidFill>
                            <a:srgbClr val="002557"/>
                          </a:solidFill>
                          <a:latin typeface="+mn-lt"/>
                        </a:rPr>
                        <a:t> </a:t>
                      </a: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rgbClr val="002557"/>
                        </a:solidFill>
                        <a:latin typeface="+mn-lt"/>
                      </a:endParaRPr>
                    </a:p>
                  </a:txBody>
                  <a:tcPr marL="0" marR="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039325"/>
                  </a:ext>
                </a:extLst>
              </a:tr>
              <a:tr h="156640">
                <a:tc>
                  <a:txBody>
                    <a:bodyPr/>
                    <a:lstStyle/>
                    <a:p>
                      <a:pPr algn="ctr" fontAlgn="b"/>
                      <a:r>
                        <a:rPr lang="en-US" sz="900" b="0" i="0" u="none" strike="noStrike" dirty="0">
                          <a:solidFill>
                            <a:schemeClr val="accent1"/>
                          </a:solidFill>
                          <a:effectLst/>
                          <a:latin typeface="+mn-lt"/>
                        </a:rPr>
                        <a:t>221</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202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174</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142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105</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78</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58</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42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34</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22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11</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6</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1"/>
                          </a:solidFill>
                          <a:effectLst/>
                          <a:latin typeface="+mn-lt"/>
                        </a:rPr>
                        <a:t>0</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334739"/>
                  </a:ext>
                </a:extLst>
              </a:tr>
              <a:tr h="156640">
                <a:tc>
                  <a:txBody>
                    <a:bodyPr/>
                    <a:lstStyle/>
                    <a:p>
                      <a:pPr algn="ctr" fontAlgn="b"/>
                      <a:r>
                        <a:rPr lang="en-US" sz="900" b="0" i="0" u="none" strike="noStrike" dirty="0">
                          <a:solidFill>
                            <a:srgbClr val="881121"/>
                          </a:solidFill>
                          <a:effectLst/>
                          <a:latin typeface="+mn-lt"/>
                        </a:rPr>
                        <a:t>222</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191</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159</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123</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88</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59</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40</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29</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21</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13</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7</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4</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1</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881121"/>
                          </a:solidFill>
                          <a:effectLst/>
                          <a:latin typeface="+mn-lt"/>
                        </a:rPr>
                        <a:t>0</a:t>
                      </a:r>
                    </a:p>
                  </a:txBody>
                  <a:tcPr marL="9525" marR="9525"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971893"/>
                  </a:ext>
                </a:extLst>
              </a:tr>
            </a:tbl>
          </a:graphicData>
        </a:graphic>
      </p:graphicFrame>
      <p:graphicFrame>
        <p:nvGraphicFramePr>
          <p:cNvPr id="255" name="Table 27">
            <a:extLst>
              <a:ext uri="{FF2B5EF4-FFF2-40B4-BE49-F238E27FC236}">
                <a16:creationId xmlns:a16="http://schemas.microsoft.com/office/drawing/2014/main" id="{BC8D093C-991A-DEB6-78B5-B42E4457B355}"/>
              </a:ext>
            </a:extLst>
          </p:cNvPr>
          <p:cNvGraphicFramePr>
            <a:graphicFrameLocks noGrp="1"/>
          </p:cNvGraphicFramePr>
          <p:nvPr>
            <p:extLst>
              <p:ext uri="{D42A27DB-BD31-4B8C-83A1-F6EECF244321}">
                <p14:modId xmlns:p14="http://schemas.microsoft.com/office/powerpoint/2010/main" val="1185958063"/>
              </p:ext>
            </p:extLst>
          </p:nvPr>
        </p:nvGraphicFramePr>
        <p:xfrm>
          <a:off x="6122565" y="5788535"/>
          <a:ext cx="1548000" cy="469920"/>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2117145719"/>
                    </a:ext>
                  </a:extLst>
                </a:gridCol>
              </a:tblGrid>
              <a:tr h="156640">
                <a:tc>
                  <a:txBody>
                    <a:bodyPr/>
                    <a:lstStyle/>
                    <a:p>
                      <a:r>
                        <a:rPr lang="en-US" sz="900" b="0" dirty="0">
                          <a:solidFill>
                            <a:srgbClr val="002557"/>
                          </a:solidFill>
                        </a:rPr>
                        <a:t>No. at risk</a:t>
                      </a:r>
                    </a:p>
                  </a:txBody>
                  <a:tcPr marL="0" marT="7200" marB="72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039325"/>
                  </a:ext>
                </a:extLst>
              </a:tr>
              <a:tr h="156640">
                <a:tc>
                  <a:txBody>
                    <a:bodyPr/>
                    <a:lstStyle/>
                    <a:p>
                      <a:r>
                        <a:rPr lang="en-US" sz="900" dirty="0">
                          <a:solidFill>
                            <a:schemeClr val="accent1"/>
                          </a:solidFill>
                        </a:rPr>
                        <a:t>SG + </a:t>
                      </a:r>
                      <a:r>
                        <a:rPr lang="en-US" sz="900" dirty="0" err="1">
                          <a:solidFill>
                            <a:schemeClr val="accent1"/>
                          </a:solidFill>
                        </a:rPr>
                        <a:t>pembro</a:t>
                      </a:r>
                      <a:endParaRPr lang="en-US" sz="900" dirty="0">
                        <a:solidFill>
                          <a:schemeClr val="accent1"/>
                        </a:solidFill>
                      </a:endParaRPr>
                    </a:p>
                  </a:txBody>
                  <a:tcPr marL="0" marT="7200" marB="72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334739"/>
                  </a:ext>
                </a:extLst>
              </a:tr>
              <a:tr h="156640">
                <a:tc>
                  <a:txBody>
                    <a:bodyPr/>
                    <a:lstStyle/>
                    <a:p>
                      <a:r>
                        <a:rPr lang="en-US" sz="900" dirty="0">
                          <a:solidFill>
                            <a:srgbClr val="881121"/>
                          </a:solidFill>
                        </a:rPr>
                        <a:t>Chemo + </a:t>
                      </a:r>
                      <a:r>
                        <a:rPr lang="en-US" sz="900" dirty="0" err="1">
                          <a:solidFill>
                            <a:srgbClr val="881121"/>
                          </a:solidFill>
                        </a:rPr>
                        <a:t>pembro</a:t>
                      </a:r>
                      <a:endParaRPr lang="en-US" sz="900" dirty="0">
                        <a:solidFill>
                          <a:srgbClr val="881121"/>
                        </a:solidFill>
                      </a:endParaRPr>
                    </a:p>
                  </a:txBody>
                  <a:tcPr marL="0" marT="7200" marB="72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0971893"/>
                  </a:ext>
                </a:extLst>
              </a:tr>
            </a:tbl>
          </a:graphicData>
        </a:graphic>
      </p:graphicFrame>
      <p:sp>
        <p:nvSpPr>
          <p:cNvPr id="256" name="TextBox 255">
            <a:extLst>
              <a:ext uri="{FF2B5EF4-FFF2-40B4-BE49-F238E27FC236}">
                <a16:creationId xmlns:a16="http://schemas.microsoft.com/office/drawing/2014/main" id="{4091CA38-C687-51DB-CA18-3E2CD6837C90}"/>
              </a:ext>
            </a:extLst>
          </p:cNvPr>
          <p:cNvSpPr txBox="1"/>
          <p:nvPr/>
        </p:nvSpPr>
        <p:spPr>
          <a:xfrm>
            <a:off x="7189900" y="6233110"/>
            <a:ext cx="4660929" cy="318100"/>
          </a:xfrm>
          <a:prstGeom prst="rect">
            <a:avLst/>
          </a:prstGeom>
          <a:noFill/>
        </p:spPr>
        <p:txBody>
          <a:bodyPr wrap="square" rtlCol="0">
            <a:spAutoFit/>
          </a:bodyPr>
          <a:lstStyle/>
          <a:p>
            <a:pPr algn="ctr"/>
            <a:r>
              <a:rPr lang="en-US" sz="1467" b="1" dirty="0">
                <a:solidFill>
                  <a:srgbClr val="001E44"/>
                </a:solidFill>
                <a:latin typeface="Arial" panose="020B0604020202020204" pitchFamily="34" charset="0"/>
                <a:cs typeface="Arial" panose="020B0604020202020204" pitchFamily="34" charset="0"/>
              </a:rPr>
              <a:t>OS Immature</a:t>
            </a:r>
          </a:p>
        </p:txBody>
      </p:sp>
      <p:pic>
        <p:nvPicPr>
          <p:cNvPr id="259" name="Picture 258" descr="A close-up of a logo&#10;&#10;AI-generated content may be incorrect.">
            <a:extLst>
              <a:ext uri="{FF2B5EF4-FFF2-40B4-BE49-F238E27FC236}">
                <a16:creationId xmlns:a16="http://schemas.microsoft.com/office/drawing/2014/main" id="{B7083BB6-7311-005E-4FE1-1EF338A497CF}"/>
              </a:ext>
            </a:extLst>
          </p:cNvPr>
          <p:cNvPicPr>
            <a:picLocks noChangeAspect="1"/>
          </p:cNvPicPr>
          <p:nvPr/>
        </p:nvPicPr>
        <p:blipFill>
          <a:blip r:embed="rId3"/>
          <a:stretch>
            <a:fillRect/>
          </a:stretch>
        </p:blipFill>
        <p:spPr>
          <a:xfrm>
            <a:off x="9857647" y="153469"/>
            <a:ext cx="1990661" cy="1165265"/>
          </a:xfrm>
          <a:prstGeom prst="rect">
            <a:avLst/>
          </a:prstGeom>
        </p:spPr>
      </p:pic>
      <p:sp>
        <p:nvSpPr>
          <p:cNvPr id="8" name="Round Same Side Corner Rectangle 78">
            <a:extLst>
              <a:ext uri="{FF2B5EF4-FFF2-40B4-BE49-F238E27FC236}">
                <a16:creationId xmlns:a16="http://schemas.microsoft.com/office/drawing/2014/main" id="{BD1050E9-2D87-CF27-551D-5441920D3859}"/>
              </a:ext>
            </a:extLst>
          </p:cNvPr>
          <p:cNvSpPr>
            <a:spLocks/>
          </p:cNvSpPr>
          <p:nvPr/>
        </p:nvSpPr>
        <p:spPr>
          <a:xfrm>
            <a:off x="6122566" y="1316358"/>
            <a:ext cx="5719588" cy="368764"/>
          </a:xfrm>
          <a:prstGeom prst="rect">
            <a:avLst/>
          </a:prstGeom>
          <a:solidFill>
            <a:srgbClr val="001E44"/>
          </a:solidFill>
        </p:spPr>
        <p:txBody>
          <a:bodyPr lIns="91440" tIns="46800" rIns="91440" bIns="46800" rtlCol="0" anchor="ctr" anchorCtr="0">
            <a:noAutofit/>
          </a:bodyPr>
          <a:lstStyle/>
          <a:p>
            <a:pPr algn="ctr" defTabSz="914354">
              <a:defRPr/>
            </a:pPr>
            <a:r>
              <a:rPr lang="en-US" sz="1400" b="1" dirty="0">
                <a:solidFill>
                  <a:schemeClr val="bg1"/>
                </a:solidFill>
                <a:latin typeface="Arial"/>
                <a:cs typeface="Arial"/>
                <a:sym typeface="Arial"/>
              </a:rPr>
              <a:t>ASCENT-04: PFS</a:t>
            </a:r>
          </a:p>
        </p:txBody>
      </p:sp>
    </p:spTree>
    <p:extLst>
      <p:ext uri="{BB962C8B-B14F-4D97-AF65-F5344CB8AC3E}">
        <p14:creationId xmlns:p14="http://schemas.microsoft.com/office/powerpoint/2010/main" val="47725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6DB0E-98EE-27BB-09CB-3EEE7BA505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2A41D8-F878-2F81-2E4F-0110BE57130F}"/>
              </a:ext>
            </a:extLst>
          </p:cNvPr>
          <p:cNvSpPr>
            <a:spLocks noGrp="1"/>
          </p:cNvSpPr>
          <p:nvPr>
            <p:ph type="title"/>
          </p:nvPr>
        </p:nvSpPr>
        <p:spPr>
          <a:xfrm>
            <a:off x="406401" y="692480"/>
            <a:ext cx="11531599" cy="949648"/>
          </a:xfrm>
        </p:spPr>
        <p:txBody>
          <a:bodyPr lIns="0" anchor="b"/>
          <a:lstStyle/>
          <a:p>
            <a:pPr>
              <a:lnSpc>
                <a:spcPct val="90000"/>
              </a:lnSpc>
            </a:pPr>
            <a:r>
              <a:rPr lang="en-US" sz="3867" b="1" dirty="0">
                <a:solidFill>
                  <a:srgbClr val="001E44"/>
                </a:solidFill>
              </a:rPr>
              <a:t>Novel ADCs:</a:t>
            </a:r>
            <a:br>
              <a:rPr lang="en-US" sz="3867" b="1" dirty="0">
                <a:solidFill>
                  <a:srgbClr val="001E44"/>
                </a:solidFill>
              </a:rPr>
            </a:br>
            <a:r>
              <a:rPr lang="en-US" sz="3867" b="1" dirty="0">
                <a:solidFill>
                  <a:srgbClr val="001E44"/>
                </a:solidFill>
              </a:rPr>
              <a:t>TROP2 ADC with Topo1 Payload: </a:t>
            </a:r>
            <a:br>
              <a:rPr lang="en-US" sz="3867" b="1" dirty="0">
                <a:solidFill>
                  <a:srgbClr val="001E44"/>
                </a:solidFill>
              </a:rPr>
            </a:br>
            <a:r>
              <a:rPr lang="en-US" sz="3867" b="1" dirty="0">
                <a:solidFill>
                  <a:srgbClr val="001E44"/>
                </a:solidFill>
              </a:rPr>
              <a:t>Sacituzumab Tirumotecan</a:t>
            </a:r>
          </a:p>
        </p:txBody>
      </p:sp>
      <p:pic>
        <p:nvPicPr>
          <p:cNvPr id="5" name="Picture 4">
            <a:extLst>
              <a:ext uri="{FF2B5EF4-FFF2-40B4-BE49-F238E27FC236}">
                <a16:creationId xmlns:a16="http://schemas.microsoft.com/office/drawing/2014/main" id="{4D2768C1-F336-5B58-6BCB-9204AF0181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6400" y="2544048"/>
            <a:ext cx="6523317" cy="3082341"/>
          </a:xfrm>
          <a:prstGeom prst="rect">
            <a:avLst/>
          </a:prstGeom>
        </p:spPr>
      </p:pic>
      <p:sp>
        <p:nvSpPr>
          <p:cNvPr id="7" name="TextBox 6">
            <a:extLst>
              <a:ext uri="{FF2B5EF4-FFF2-40B4-BE49-F238E27FC236}">
                <a16:creationId xmlns:a16="http://schemas.microsoft.com/office/drawing/2014/main" id="{220406B9-EC69-59B0-755A-01513DBD476A}"/>
              </a:ext>
            </a:extLst>
          </p:cNvPr>
          <p:cNvSpPr txBox="1"/>
          <p:nvPr/>
        </p:nvSpPr>
        <p:spPr>
          <a:xfrm>
            <a:off x="564776" y="5714115"/>
            <a:ext cx="6852024" cy="420564"/>
          </a:xfrm>
          <a:prstGeom prst="rect">
            <a:avLst/>
          </a:prstGeom>
          <a:noFill/>
        </p:spPr>
        <p:txBody>
          <a:bodyPr wrap="square" rtlCol="0">
            <a:spAutoFit/>
          </a:bodyPr>
          <a:lstStyle/>
          <a:p>
            <a:pPr algn="ctr" defTabSz="812760"/>
            <a:r>
              <a:rPr lang="en-US" sz="2133" b="1" dirty="0">
                <a:solidFill>
                  <a:srgbClr val="001E44"/>
                </a:solidFill>
                <a:latin typeface="Arial" panose="020B0604020202020204" pitchFamily="34" charset="0"/>
                <a:cs typeface="Arial" panose="020B0604020202020204" pitchFamily="34" charset="0"/>
              </a:rPr>
              <a:t>Approved in China for TNBC</a:t>
            </a:r>
          </a:p>
        </p:txBody>
      </p:sp>
      <p:graphicFrame>
        <p:nvGraphicFramePr>
          <p:cNvPr id="10" name="Table 9">
            <a:extLst>
              <a:ext uri="{FF2B5EF4-FFF2-40B4-BE49-F238E27FC236}">
                <a16:creationId xmlns:a16="http://schemas.microsoft.com/office/drawing/2014/main" id="{0D1AC22C-6029-27FB-D157-93FBD7FE72E5}"/>
              </a:ext>
            </a:extLst>
          </p:cNvPr>
          <p:cNvGraphicFramePr>
            <a:graphicFrameLocks noGrp="1"/>
          </p:cNvGraphicFramePr>
          <p:nvPr>
            <p:extLst>
              <p:ext uri="{D42A27DB-BD31-4B8C-83A1-F6EECF244321}">
                <p14:modId xmlns:p14="http://schemas.microsoft.com/office/powerpoint/2010/main" val="741575505"/>
              </p:ext>
            </p:extLst>
          </p:nvPr>
        </p:nvGraphicFramePr>
        <p:xfrm>
          <a:off x="7288305" y="2072124"/>
          <a:ext cx="4649695" cy="2553663"/>
        </p:xfrm>
        <a:graphic>
          <a:graphicData uri="http://schemas.openxmlformats.org/drawingml/2006/table">
            <a:tbl>
              <a:tblPr firstRow="1" bandRow="1"/>
              <a:tblGrid>
                <a:gridCol w="794660">
                  <a:extLst>
                    <a:ext uri="{9D8B030D-6E8A-4147-A177-3AD203B41FA5}">
                      <a16:colId xmlns:a16="http://schemas.microsoft.com/office/drawing/2014/main" val="2897636769"/>
                    </a:ext>
                  </a:extLst>
                </a:gridCol>
                <a:gridCol w="3855035">
                  <a:extLst>
                    <a:ext uri="{9D8B030D-6E8A-4147-A177-3AD203B41FA5}">
                      <a16:colId xmlns:a16="http://schemas.microsoft.com/office/drawing/2014/main" val="946922410"/>
                    </a:ext>
                  </a:extLst>
                </a:gridCol>
              </a:tblGrid>
              <a:tr h="7812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900" b="1" i="0" dirty="0">
                        <a:solidFill>
                          <a:schemeClr val="bg1"/>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b="1" i="0" dirty="0" err="1">
                          <a:solidFill>
                            <a:schemeClr val="bg1"/>
                          </a:solidFill>
                          <a:latin typeface="Arial" panose="020B0604020202020204" pitchFamily="34" charset="0"/>
                          <a:cs typeface="Arial" panose="020B0604020202020204" pitchFamily="34" charset="0"/>
                        </a:rPr>
                        <a:t>OptiTROP</a:t>
                      </a:r>
                      <a:r>
                        <a:rPr lang="en-US" sz="2400" b="1" i="0" dirty="0">
                          <a:solidFill>
                            <a:schemeClr val="bg1"/>
                          </a:solidFill>
                          <a:latin typeface="Arial" panose="020B0604020202020204" pitchFamily="34" charset="0"/>
                          <a:cs typeface="Arial" panose="020B0604020202020204" pitchFamily="34" charset="0"/>
                        </a:rPr>
                        <a:t>-Breast 01</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extLst>
                  <a:ext uri="{0D108BD9-81ED-4DB2-BD59-A6C34878D82A}">
                    <a16:rowId xmlns:a16="http://schemas.microsoft.com/office/drawing/2014/main" val="696562507"/>
                  </a:ext>
                </a:extLst>
              </a:tr>
              <a:tr h="7626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Sac-TMT vs TPC (2L+) </a:t>
                      </a:r>
                      <a:br>
                        <a:rPr lang="en-US" sz="1900" b="1" i="0" dirty="0">
                          <a:solidFill>
                            <a:srgbClr val="001E44"/>
                          </a:solidFill>
                          <a:latin typeface="Arial" panose="020B0604020202020204" pitchFamily="34" charset="0"/>
                          <a:cs typeface="Arial" panose="020B0604020202020204" pitchFamily="34" charset="0"/>
                        </a:rPr>
                      </a:br>
                      <a:r>
                        <a:rPr lang="en-US" sz="1900" b="1" i="0" dirty="0">
                          <a:solidFill>
                            <a:srgbClr val="001E44"/>
                          </a:solidFill>
                          <a:latin typeface="Arial" panose="020B0604020202020204" pitchFamily="34" charset="0"/>
                          <a:cs typeface="Arial" panose="020B0604020202020204" pitchFamily="34" charset="0"/>
                        </a:rPr>
                        <a:t>in </a:t>
                      </a:r>
                      <a:r>
                        <a:rPr lang="en-US" sz="1900" b="1" i="0" dirty="0" err="1">
                          <a:solidFill>
                            <a:srgbClr val="001E44"/>
                          </a:solidFill>
                          <a:latin typeface="Arial" panose="020B0604020202020204" pitchFamily="34" charset="0"/>
                          <a:cs typeface="Arial" panose="020B0604020202020204" pitchFamily="34" charset="0"/>
                        </a:rPr>
                        <a:t>mTNBC</a:t>
                      </a:r>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extLst>
                  <a:ext uri="{0D108BD9-81ED-4DB2-BD59-A6C34878D82A}">
                    <a16:rowId xmlns:a16="http://schemas.microsoft.com/office/drawing/2014/main" val="302906732"/>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PFS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6.7 vs 2.5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0.32)</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927979"/>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OS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NR vs 9.4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0.53)</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74105"/>
                  </a:ext>
                </a:extLst>
              </a:tr>
            </a:tbl>
          </a:graphicData>
        </a:graphic>
      </p:graphicFrame>
      <p:sp>
        <p:nvSpPr>
          <p:cNvPr id="11" name="TextBox 10">
            <a:extLst>
              <a:ext uri="{FF2B5EF4-FFF2-40B4-BE49-F238E27FC236}">
                <a16:creationId xmlns:a16="http://schemas.microsoft.com/office/drawing/2014/main" id="{91410A7B-4198-838B-5880-C2E805C615F1}"/>
              </a:ext>
            </a:extLst>
          </p:cNvPr>
          <p:cNvSpPr txBox="1"/>
          <p:nvPr/>
        </p:nvSpPr>
        <p:spPr>
          <a:xfrm>
            <a:off x="6542050" y="5714115"/>
            <a:ext cx="5649951" cy="338554"/>
          </a:xfrm>
          <a:prstGeom prst="rect">
            <a:avLst/>
          </a:prstGeom>
          <a:noFill/>
        </p:spPr>
        <p:txBody>
          <a:bodyPr wrap="square" rtlCol="0">
            <a:spAutoFit/>
          </a:bodyPr>
          <a:lstStyle/>
          <a:p>
            <a:r>
              <a:rPr lang="en-US" sz="1600" b="1" dirty="0">
                <a:solidFill>
                  <a:srgbClr val="00B0F0"/>
                </a:solidFill>
                <a:latin typeface="Arial" panose="020B0604020202020204" pitchFamily="34" charset="0"/>
                <a:cs typeface="Arial" panose="020B0604020202020204" pitchFamily="34" charset="0"/>
              </a:rPr>
              <a:t>OptiTROP-Breast05, 1L </a:t>
            </a:r>
            <a:r>
              <a:rPr lang="en-US" sz="1600" b="1" dirty="0" err="1">
                <a:solidFill>
                  <a:srgbClr val="00B0F0"/>
                </a:solidFill>
                <a:latin typeface="Arial" panose="020B0604020202020204" pitchFamily="34" charset="0"/>
                <a:cs typeface="Arial" panose="020B0604020202020204" pitchFamily="34" charset="0"/>
              </a:rPr>
              <a:t>mTNBC</a:t>
            </a:r>
            <a:r>
              <a:rPr lang="en-US" sz="1600" b="1" dirty="0">
                <a:solidFill>
                  <a:srgbClr val="00B0F0"/>
                </a:solidFill>
                <a:latin typeface="Arial" panose="020B0604020202020204" pitchFamily="34" charset="0"/>
                <a:cs typeface="Arial" panose="020B0604020202020204" pitchFamily="34" charset="0"/>
              </a:rPr>
              <a:t> (n=41), </a:t>
            </a:r>
            <a:r>
              <a:rPr lang="en-US" sz="1600" b="1" dirty="0" err="1">
                <a:solidFill>
                  <a:srgbClr val="00B0F0"/>
                </a:solidFill>
                <a:latin typeface="Arial" panose="020B0604020202020204" pitchFamily="34" charset="0"/>
                <a:cs typeface="Arial" panose="020B0604020202020204" pitchFamily="34" charset="0"/>
              </a:rPr>
              <a:t>mPFS</a:t>
            </a:r>
            <a:r>
              <a:rPr lang="en-US" sz="1600" b="1" dirty="0">
                <a:solidFill>
                  <a:srgbClr val="00B0F0"/>
                </a:solidFill>
                <a:latin typeface="Arial" panose="020B0604020202020204" pitchFamily="34" charset="0"/>
                <a:cs typeface="Arial" panose="020B0604020202020204" pitchFamily="34" charset="0"/>
              </a:rPr>
              <a:t>=13.1 </a:t>
            </a:r>
            <a:r>
              <a:rPr lang="en-US" sz="1600" b="1" dirty="0" err="1">
                <a:solidFill>
                  <a:srgbClr val="00B0F0"/>
                </a:solidFill>
                <a:latin typeface="Arial" panose="020B0604020202020204" pitchFamily="34" charset="0"/>
                <a:cs typeface="Arial" panose="020B0604020202020204" pitchFamily="34" charset="0"/>
              </a:rPr>
              <a:t>mo</a:t>
            </a:r>
            <a:endParaRPr lang="en-US" sz="1600" b="1" dirty="0">
              <a:solidFill>
                <a:srgbClr val="00B0F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080B648-6793-7C7A-20BC-28F66DE345BE}"/>
              </a:ext>
            </a:extLst>
          </p:cNvPr>
          <p:cNvSpPr txBox="1"/>
          <p:nvPr/>
        </p:nvSpPr>
        <p:spPr>
          <a:xfrm>
            <a:off x="2646879" y="6304430"/>
            <a:ext cx="8240408" cy="338554"/>
          </a:xfrm>
          <a:prstGeom prst="rect">
            <a:avLst/>
          </a:prstGeom>
          <a:noFill/>
        </p:spPr>
        <p:txBody>
          <a:bodyPr wrap="square" rtlCol="0">
            <a:spAutoFit/>
          </a:bodyPr>
          <a:lstStyle/>
          <a:p>
            <a:pPr lvl="0" algn="r">
              <a:defRPr/>
            </a:pPr>
            <a:r>
              <a:rPr lang="en-US" sz="800" dirty="0">
                <a:solidFill>
                  <a:schemeClr val="bg1">
                    <a:lumMod val="50000"/>
                  </a:schemeClr>
                </a:solidFill>
                <a:latin typeface="Arial" panose="020B0604020202020204" pitchFamily="34" charset="0"/>
                <a:cs typeface="Arial" panose="020B0604020202020204" pitchFamily="34" charset="0"/>
              </a:rPr>
              <a:t>Xu B, et al. J Clin Oncol. 2024;42(Suppl_16): Abstract 104.</a:t>
            </a:r>
          </a:p>
          <a:p>
            <a:pPr lvl="0" algn="r">
              <a:defRPr/>
            </a:pPr>
            <a:r>
              <a:rPr lang="en-US" sz="800" dirty="0">
                <a:solidFill>
                  <a:schemeClr val="bg1">
                    <a:lumMod val="50000"/>
                  </a:schemeClr>
                </a:solidFill>
                <a:latin typeface="Arial" panose="020B0604020202020204" pitchFamily="34" charset="0"/>
                <a:cs typeface="Arial" panose="020B0604020202020204" pitchFamily="34" charset="0"/>
              </a:rPr>
              <a:t>Yin Y et al, J Clin Oncol 2025; 43 (Suppl_16): Abstract 1019</a:t>
            </a:r>
          </a:p>
        </p:txBody>
      </p:sp>
      <p:sp>
        <p:nvSpPr>
          <p:cNvPr id="2" name="TextBox 1">
            <a:extLst>
              <a:ext uri="{FF2B5EF4-FFF2-40B4-BE49-F238E27FC236}">
                <a16:creationId xmlns:a16="http://schemas.microsoft.com/office/drawing/2014/main" id="{F7A5594D-5919-D146-FE11-EE154A542847}"/>
              </a:ext>
            </a:extLst>
          </p:cNvPr>
          <p:cNvSpPr txBox="1"/>
          <p:nvPr/>
        </p:nvSpPr>
        <p:spPr>
          <a:xfrm>
            <a:off x="254001" y="1600200"/>
            <a:ext cx="7162799" cy="913199"/>
          </a:xfrm>
          <a:prstGeom prst="rect">
            <a:avLst/>
          </a:prstGeom>
          <a:noFill/>
        </p:spPr>
        <p:txBody>
          <a:bodyPr wrap="square" rtlCol="0">
            <a:spAutoFit/>
          </a:bodyPr>
          <a:lstStyle/>
          <a:p>
            <a:pPr algn="ctr" defTabSz="812760"/>
            <a:r>
              <a:rPr lang="en-US" sz="2667" b="1" dirty="0">
                <a:solidFill>
                  <a:srgbClr val="001E44"/>
                </a:solidFill>
                <a:latin typeface="Arial" panose="020B0604020202020204" pitchFamily="34" charset="0"/>
                <a:cs typeface="Arial" panose="020B0604020202020204" pitchFamily="34" charset="0"/>
              </a:rPr>
              <a:t>Sacituzumab Tirumotecan (Sac-TMT) </a:t>
            </a:r>
          </a:p>
          <a:p>
            <a:pPr algn="ctr" defTabSz="812760"/>
            <a:r>
              <a:rPr lang="en-US" sz="2667" dirty="0">
                <a:solidFill>
                  <a:srgbClr val="001E44"/>
                </a:solidFill>
                <a:latin typeface="Arial" panose="020B0604020202020204" pitchFamily="34" charset="0"/>
                <a:cs typeface="Arial" panose="020B0604020202020204" pitchFamily="34" charset="0"/>
              </a:rPr>
              <a:t>anti-Trop2 ADC</a:t>
            </a:r>
          </a:p>
        </p:txBody>
      </p:sp>
    </p:spTree>
    <p:extLst>
      <p:ext uri="{BB962C8B-B14F-4D97-AF65-F5344CB8AC3E}">
        <p14:creationId xmlns:p14="http://schemas.microsoft.com/office/powerpoint/2010/main" val="139952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5B40-4D33-8E03-D05B-1CDA66B5791B}"/>
            </a:ext>
          </a:extLst>
        </p:cNvPr>
        <p:cNvGrpSpPr/>
        <p:nvPr/>
      </p:nvGrpSpPr>
      <p:grpSpPr>
        <a:xfrm>
          <a:off x="0" y="0"/>
          <a:ext cx="0" cy="0"/>
          <a:chOff x="0" y="0"/>
          <a:chExt cx="0" cy="0"/>
        </a:xfrm>
      </p:grpSpPr>
      <p:pic>
        <p:nvPicPr>
          <p:cNvPr id="21" name="Picture 20" descr="A screenshot of a graph&#10;&#10;AI-generated content may be incorrect.">
            <a:extLst>
              <a:ext uri="{FF2B5EF4-FFF2-40B4-BE49-F238E27FC236}">
                <a16:creationId xmlns:a16="http://schemas.microsoft.com/office/drawing/2014/main" id="{FF4F8863-40EB-CF04-2F41-1AF64F1C9B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455138" y="2557929"/>
            <a:ext cx="5105844" cy="3925179"/>
          </a:xfrm>
          <a:prstGeom prst="rect">
            <a:avLst/>
          </a:prstGeom>
        </p:spPr>
      </p:pic>
      <p:sp>
        <p:nvSpPr>
          <p:cNvPr id="27" name="TextBox 26">
            <a:extLst>
              <a:ext uri="{FF2B5EF4-FFF2-40B4-BE49-F238E27FC236}">
                <a16:creationId xmlns:a16="http://schemas.microsoft.com/office/drawing/2014/main" id="{56E87D6D-FDFA-5C68-B868-2123565035EE}"/>
              </a:ext>
            </a:extLst>
          </p:cNvPr>
          <p:cNvSpPr txBox="1"/>
          <p:nvPr/>
        </p:nvSpPr>
        <p:spPr>
          <a:xfrm>
            <a:off x="1187979" y="3394035"/>
            <a:ext cx="4898824" cy="307777"/>
          </a:xfrm>
          <a:prstGeom prst="rect">
            <a:avLst/>
          </a:prstGeom>
          <a:solidFill>
            <a:schemeClr val="bg1"/>
          </a:solidFill>
        </p:spPr>
        <p:txBody>
          <a:bodyPr wrap="square" rtlCol="0">
            <a:spAutoFit/>
          </a:bodyPr>
          <a:lstStyle/>
          <a:p>
            <a:pPr defTabSz="914377">
              <a:defRPr/>
            </a:pPr>
            <a:endParaRPr lang="en-US" sz="1400" dirty="0">
              <a:solidFill>
                <a:srgbClr val="001E44"/>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641DA13-57CC-DF13-17B3-0657B3B553BB}"/>
              </a:ext>
            </a:extLst>
          </p:cNvPr>
          <p:cNvSpPr>
            <a:spLocks noGrp="1"/>
          </p:cNvSpPr>
          <p:nvPr>
            <p:ph type="title"/>
          </p:nvPr>
        </p:nvSpPr>
        <p:spPr>
          <a:xfrm>
            <a:off x="406400" y="641587"/>
            <a:ext cx="9780555" cy="949648"/>
          </a:xfrm>
        </p:spPr>
        <p:txBody>
          <a:bodyPr lIns="0" anchor="b"/>
          <a:lstStyle/>
          <a:p>
            <a:pPr>
              <a:lnSpc>
                <a:spcPct val="90000"/>
              </a:lnSpc>
            </a:pPr>
            <a:r>
              <a:rPr lang="en-US" b="1" dirty="0">
                <a:solidFill>
                  <a:srgbClr val="001E44"/>
                </a:solidFill>
              </a:rPr>
              <a:t>Could an ADC Allow Checkpoint Inhibition </a:t>
            </a:r>
            <a:br>
              <a:rPr lang="en-US" b="1" dirty="0">
                <a:solidFill>
                  <a:srgbClr val="001E44"/>
                </a:solidFill>
              </a:rPr>
            </a:br>
            <a:r>
              <a:rPr lang="en-US" b="1" dirty="0">
                <a:solidFill>
                  <a:srgbClr val="001E44"/>
                </a:solidFill>
              </a:rPr>
              <a:t>to Have Benefit in Metastatic TNBC that is </a:t>
            </a:r>
            <a:br>
              <a:rPr lang="en-US" b="1" dirty="0">
                <a:solidFill>
                  <a:srgbClr val="001E44"/>
                </a:solidFill>
              </a:rPr>
            </a:br>
            <a:r>
              <a:rPr lang="en-US" b="1" dirty="0">
                <a:solidFill>
                  <a:srgbClr val="001E44"/>
                </a:solidFill>
              </a:rPr>
              <a:t>PD-L1-negative?</a:t>
            </a:r>
          </a:p>
        </p:txBody>
      </p:sp>
      <p:sp>
        <p:nvSpPr>
          <p:cNvPr id="9" name="TextBox 8">
            <a:extLst>
              <a:ext uri="{FF2B5EF4-FFF2-40B4-BE49-F238E27FC236}">
                <a16:creationId xmlns:a16="http://schemas.microsoft.com/office/drawing/2014/main" id="{3762232E-9346-0689-0029-4A62F3E994B4}"/>
              </a:ext>
            </a:extLst>
          </p:cNvPr>
          <p:cNvSpPr txBox="1"/>
          <p:nvPr/>
        </p:nvSpPr>
        <p:spPr>
          <a:xfrm>
            <a:off x="6177967" y="2812830"/>
            <a:ext cx="2875243" cy="2214865"/>
          </a:xfrm>
          <a:prstGeom prst="rect">
            <a:avLst/>
          </a:prstGeom>
          <a:solidFill>
            <a:schemeClr val="bg1">
              <a:lumMod val="85000"/>
            </a:schemeClr>
          </a:solidFill>
          <a:ln w="28575">
            <a:noFill/>
          </a:ln>
        </p:spPr>
        <p:txBody>
          <a:bodyPr wrap="square" rtlCol="0">
            <a:noAutofit/>
          </a:bodyPr>
          <a:lstStyle/>
          <a:p>
            <a:pPr marL="158755" indent="-158755" defTabSz="609615">
              <a:spcBef>
                <a:spcPts val="200"/>
              </a:spcBef>
              <a:buClr>
                <a:srgbClr val="3EAEE3"/>
              </a:buClr>
              <a:buFont typeface="Arial" panose="020B0604020202020204" pitchFamily="34" charset="0"/>
              <a:buChar char="•"/>
              <a:defRPr/>
            </a:pPr>
            <a:r>
              <a:rPr lang="en-US" sz="1800" b="1" dirty="0">
                <a:solidFill>
                  <a:srgbClr val="001E44"/>
                </a:solidFill>
                <a:latin typeface="Arial" panose="020B0604020202020204" pitchFamily="34" charset="0"/>
                <a:cs typeface="Arial" panose="020B0604020202020204" pitchFamily="34" charset="0"/>
              </a:rPr>
              <a:t>Previously untreated, locally advanced inoperable or metastatic TNBC</a:t>
            </a:r>
          </a:p>
          <a:p>
            <a:pPr marL="158755" indent="-158755" defTabSz="609615">
              <a:spcBef>
                <a:spcPts val="200"/>
              </a:spcBef>
              <a:buClr>
                <a:srgbClr val="3EAEE3"/>
              </a:buClr>
              <a:buFont typeface="Arial" panose="020B0604020202020204" pitchFamily="34" charset="0"/>
              <a:buChar char="•"/>
              <a:defRPr/>
            </a:pPr>
            <a:r>
              <a:rPr lang="en-US" sz="1800" b="1" dirty="0">
                <a:solidFill>
                  <a:srgbClr val="001E44"/>
                </a:solidFill>
                <a:latin typeface="Arial" panose="020B0604020202020204" pitchFamily="34" charset="0"/>
                <a:cs typeface="Arial" panose="020B0604020202020204" pitchFamily="34" charset="0"/>
              </a:rPr>
              <a:t>PD-L1- (CPS &lt;10)</a:t>
            </a:r>
          </a:p>
          <a:p>
            <a:pPr marL="158755" indent="-158755" defTabSz="609615">
              <a:spcBef>
                <a:spcPts val="200"/>
              </a:spcBef>
              <a:buClr>
                <a:srgbClr val="3EAEE3"/>
              </a:buClr>
              <a:buFont typeface="Arial" panose="020B0604020202020204" pitchFamily="34" charset="0"/>
              <a:buChar char="•"/>
              <a:defRPr/>
            </a:pPr>
            <a:r>
              <a:rPr lang="en-US" sz="1800" b="1" dirty="0">
                <a:solidFill>
                  <a:srgbClr val="001E44"/>
                </a:solidFill>
                <a:latin typeface="Arial" panose="020B0604020202020204" pitchFamily="34" charset="0"/>
                <a:cs typeface="Arial" panose="020B0604020202020204" pitchFamily="34" charset="0"/>
              </a:rPr>
              <a:t>No prior </a:t>
            </a:r>
            <a:r>
              <a:rPr lang="en-US" sz="1800" b="1" dirty="0" err="1">
                <a:solidFill>
                  <a:srgbClr val="001E44"/>
                </a:solidFill>
                <a:latin typeface="Arial" panose="020B0604020202020204" pitchFamily="34" charset="0"/>
                <a:cs typeface="Arial" panose="020B0604020202020204" pitchFamily="34" charset="0"/>
              </a:rPr>
              <a:t>neoadj</a:t>
            </a:r>
            <a:r>
              <a:rPr lang="en-US" sz="1800" b="1" dirty="0">
                <a:solidFill>
                  <a:srgbClr val="001E44"/>
                </a:solidFill>
                <a:latin typeface="Arial" panose="020B0604020202020204" pitchFamily="34" charset="0"/>
                <a:cs typeface="Arial" panose="020B0604020202020204" pitchFamily="34" charset="0"/>
              </a:rPr>
              <a:t>/adj IO within 6 </a:t>
            </a:r>
            <a:r>
              <a:rPr lang="en-US" sz="1800" b="1" dirty="0" err="1">
                <a:solidFill>
                  <a:srgbClr val="001E44"/>
                </a:solidFill>
                <a:latin typeface="Arial" panose="020B0604020202020204" pitchFamily="34" charset="0"/>
                <a:cs typeface="Arial" panose="020B0604020202020204" pitchFamily="34" charset="0"/>
              </a:rPr>
              <a:t>mo</a:t>
            </a:r>
            <a:r>
              <a:rPr lang="en-US" sz="1800" b="1" dirty="0">
                <a:solidFill>
                  <a:srgbClr val="001E44"/>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8DEC66C2-237E-54A8-DA5F-3BA2C405EE49}"/>
              </a:ext>
            </a:extLst>
          </p:cNvPr>
          <p:cNvSpPr txBox="1"/>
          <p:nvPr/>
        </p:nvSpPr>
        <p:spPr>
          <a:xfrm>
            <a:off x="9740677" y="2812829"/>
            <a:ext cx="2114295" cy="576000"/>
          </a:xfrm>
          <a:prstGeom prst="rect">
            <a:avLst/>
          </a:prstGeom>
          <a:solidFill>
            <a:srgbClr val="0086BF"/>
          </a:solidFill>
          <a:ln w="28575">
            <a:noFill/>
          </a:ln>
        </p:spPr>
        <p:txBody>
          <a:bodyPr wrap="square" rtlCol="0" anchor="ctr" anchorCtr="0">
            <a:noAutofit/>
          </a:bodyPr>
          <a:lstStyle/>
          <a:p>
            <a:pPr algn="ctr" defTabSz="609615">
              <a:defRPr/>
            </a:pPr>
            <a:r>
              <a:rPr lang="en-US" sz="1867" b="1" dirty="0">
                <a:solidFill>
                  <a:prstClr val="white"/>
                </a:solidFill>
                <a:latin typeface="Arial" panose="020B0604020202020204" pitchFamily="34" charset="0"/>
                <a:cs typeface="Arial" panose="020B0604020202020204" pitchFamily="34" charset="0"/>
              </a:rPr>
              <a:t>Dato-DXd</a:t>
            </a:r>
            <a:endParaRPr lang="en-US" sz="1600" b="1" dirty="0">
              <a:solidFill>
                <a:prstClr val="white"/>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7F303EC-AC94-18D4-E769-D2760AD5BBD3}"/>
              </a:ext>
            </a:extLst>
          </p:cNvPr>
          <p:cNvSpPr txBox="1"/>
          <p:nvPr/>
        </p:nvSpPr>
        <p:spPr>
          <a:xfrm>
            <a:off x="9735193" y="4708581"/>
            <a:ext cx="2114295" cy="900859"/>
          </a:xfrm>
          <a:prstGeom prst="rect">
            <a:avLst/>
          </a:prstGeom>
          <a:solidFill>
            <a:srgbClr val="881525"/>
          </a:solidFill>
          <a:ln w="28575">
            <a:noFill/>
          </a:ln>
        </p:spPr>
        <p:txBody>
          <a:bodyPr wrap="square" rtlCol="0" anchor="ctr" anchorCtr="0">
            <a:noAutofit/>
          </a:bodyPr>
          <a:lstStyle/>
          <a:p>
            <a:pPr algn="ctr" defTabSz="609615">
              <a:defRPr/>
            </a:pPr>
            <a:r>
              <a:rPr lang="en-US" sz="1867" b="1" dirty="0">
                <a:solidFill>
                  <a:prstClr val="white"/>
                </a:solidFill>
                <a:latin typeface="Arial" panose="020B0604020202020204" pitchFamily="34" charset="0"/>
                <a:cs typeface="Arial" panose="020B0604020202020204" pitchFamily="34" charset="0"/>
              </a:rPr>
              <a:t>Dato-DXd + durvalumab</a:t>
            </a:r>
            <a:endParaRPr lang="en-US" sz="1333" b="1" dirty="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529FE5E-1FFB-D0B8-5589-2F96A04E398C}"/>
              </a:ext>
            </a:extLst>
          </p:cNvPr>
          <p:cNvSpPr txBox="1"/>
          <p:nvPr/>
        </p:nvSpPr>
        <p:spPr>
          <a:xfrm>
            <a:off x="6177967" y="5062282"/>
            <a:ext cx="2875243" cy="692434"/>
          </a:xfrm>
          <a:prstGeom prst="rect">
            <a:avLst/>
          </a:prstGeom>
          <a:solidFill>
            <a:schemeClr val="bg1">
              <a:lumMod val="95000"/>
            </a:schemeClr>
          </a:solidFill>
        </p:spPr>
        <p:txBody>
          <a:bodyPr wrap="square" lIns="121920" rIns="0" rtlCol="0">
            <a:spAutoFit/>
          </a:bodyPr>
          <a:lstStyle/>
          <a:p>
            <a:pPr defTabSz="609615">
              <a:defRPr/>
            </a:pPr>
            <a:r>
              <a:rPr lang="en-US" sz="1333" b="1" dirty="0">
                <a:solidFill>
                  <a:srgbClr val="001E44"/>
                </a:solidFill>
                <a:latin typeface="Arial" panose="020B0604020202020204" pitchFamily="34" charset="0"/>
                <a:cs typeface="Arial" panose="020B0604020202020204" pitchFamily="34" charset="0"/>
              </a:rPr>
              <a:t>Stratification Factors:</a:t>
            </a:r>
          </a:p>
          <a:p>
            <a:pPr marL="8468" defTabSz="609615">
              <a:spcBef>
                <a:spcPts val="200"/>
              </a:spcBef>
              <a:buClr>
                <a:srgbClr val="3EAEE3"/>
              </a:buClr>
              <a:defRPr/>
            </a:pPr>
            <a:r>
              <a:rPr lang="en-US" sz="1200" b="1" dirty="0">
                <a:solidFill>
                  <a:srgbClr val="001E44"/>
                </a:solidFill>
                <a:latin typeface="Arial" panose="020B0604020202020204" pitchFamily="34" charset="0"/>
                <a:cs typeface="Arial" panose="020B0604020202020204" pitchFamily="34" charset="0"/>
              </a:rPr>
              <a:t>De novo OR DFI≤12 </a:t>
            </a:r>
            <a:r>
              <a:rPr lang="en-US" sz="1200" b="1" dirty="0" err="1">
                <a:solidFill>
                  <a:srgbClr val="001E44"/>
                </a:solidFill>
                <a:latin typeface="Arial" panose="020B0604020202020204" pitchFamily="34" charset="0"/>
                <a:cs typeface="Arial" panose="020B0604020202020204" pitchFamily="34" charset="0"/>
              </a:rPr>
              <a:t>mo</a:t>
            </a:r>
            <a:r>
              <a:rPr lang="en-US" sz="1200" b="1" dirty="0">
                <a:solidFill>
                  <a:srgbClr val="001E44"/>
                </a:solidFill>
                <a:latin typeface="Arial" panose="020B0604020202020204" pitchFamily="34" charset="0"/>
                <a:cs typeface="Arial" panose="020B0604020202020204" pitchFamily="34" charset="0"/>
              </a:rPr>
              <a:t> OR  </a:t>
            </a:r>
            <a:br>
              <a:rPr lang="en-US" sz="1200" b="1" dirty="0">
                <a:solidFill>
                  <a:srgbClr val="001E44"/>
                </a:solidFill>
                <a:latin typeface="Arial" panose="020B0604020202020204" pitchFamily="34" charset="0"/>
                <a:cs typeface="Arial" panose="020B0604020202020204" pitchFamily="34" charset="0"/>
              </a:rPr>
            </a:br>
            <a:r>
              <a:rPr lang="en-US" sz="1200" b="1" dirty="0">
                <a:solidFill>
                  <a:srgbClr val="001E44"/>
                </a:solidFill>
                <a:latin typeface="Arial" panose="020B0604020202020204" pitchFamily="34" charset="0"/>
                <a:cs typeface="Arial" panose="020B0604020202020204" pitchFamily="34" charset="0"/>
              </a:rPr>
              <a:t>DFI&gt;12 </a:t>
            </a:r>
            <a:r>
              <a:rPr lang="en-US" sz="1200" b="1" dirty="0" err="1">
                <a:solidFill>
                  <a:srgbClr val="001E44"/>
                </a:solidFill>
                <a:latin typeface="Arial" panose="020B0604020202020204" pitchFamily="34" charset="0"/>
                <a:cs typeface="Arial" panose="020B0604020202020204" pitchFamily="34" charset="0"/>
              </a:rPr>
              <a:t>mo</a:t>
            </a:r>
            <a:endParaRPr lang="en-US" sz="1200" b="1" dirty="0">
              <a:solidFill>
                <a:srgbClr val="001E44"/>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1BF0B020-6409-657D-F4D7-C792F6C2224F}"/>
              </a:ext>
            </a:extLst>
          </p:cNvPr>
          <p:cNvSpPr/>
          <p:nvPr/>
        </p:nvSpPr>
        <p:spPr>
          <a:xfrm>
            <a:off x="9735193" y="3587827"/>
            <a:ext cx="668020" cy="670560"/>
          </a:xfrm>
          <a:prstGeom prst="ellipse">
            <a:avLst/>
          </a:prstGeom>
          <a:solidFill>
            <a:srgbClr val="0030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15">
              <a:defRPr/>
            </a:pPr>
            <a:r>
              <a:rPr lang="en-US" sz="1333" b="1" dirty="0">
                <a:solidFill>
                  <a:prstClr val="white"/>
                </a:solidFill>
                <a:latin typeface="Arial Narrow" panose="020B0604020202020204" pitchFamily="34" charset="0"/>
                <a:cs typeface="Arial Narrow" panose="020B0604020202020204" pitchFamily="34" charset="0"/>
              </a:rPr>
              <a:t>1:1</a:t>
            </a:r>
          </a:p>
        </p:txBody>
      </p:sp>
      <p:sp>
        <p:nvSpPr>
          <p:cNvPr id="19" name="TextBox 18">
            <a:extLst>
              <a:ext uri="{FF2B5EF4-FFF2-40B4-BE49-F238E27FC236}">
                <a16:creationId xmlns:a16="http://schemas.microsoft.com/office/drawing/2014/main" id="{3C85B446-A6EE-BF11-808E-4AD5E1C060FD}"/>
              </a:ext>
            </a:extLst>
          </p:cNvPr>
          <p:cNvSpPr txBox="1"/>
          <p:nvPr/>
        </p:nvSpPr>
        <p:spPr>
          <a:xfrm>
            <a:off x="9636066" y="4252809"/>
            <a:ext cx="971269" cy="369332"/>
          </a:xfrm>
          <a:prstGeom prst="rect">
            <a:avLst/>
          </a:prstGeom>
          <a:noFill/>
        </p:spPr>
        <p:txBody>
          <a:bodyPr wrap="square" rtlCol="0">
            <a:spAutoFit/>
          </a:bodyPr>
          <a:lstStyle/>
          <a:p>
            <a:pPr>
              <a:defRPr/>
            </a:pPr>
            <a:r>
              <a:rPr lang="en-US" sz="1800" b="1" dirty="0">
                <a:solidFill>
                  <a:srgbClr val="001E44"/>
                </a:solidFill>
                <a:latin typeface="Arial" panose="020B0604020202020204" pitchFamily="34" charset="0"/>
                <a:cs typeface="Arial" panose="020B0604020202020204" pitchFamily="34" charset="0"/>
              </a:rPr>
              <a:t>N=140</a:t>
            </a:r>
          </a:p>
        </p:txBody>
      </p:sp>
      <p:sp>
        <p:nvSpPr>
          <p:cNvPr id="20" name="TextBox 19">
            <a:extLst>
              <a:ext uri="{FF2B5EF4-FFF2-40B4-BE49-F238E27FC236}">
                <a16:creationId xmlns:a16="http://schemas.microsoft.com/office/drawing/2014/main" id="{6FF36865-5551-C50A-B2EC-05AB8E751FB5}"/>
              </a:ext>
            </a:extLst>
          </p:cNvPr>
          <p:cNvSpPr txBox="1"/>
          <p:nvPr/>
        </p:nvSpPr>
        <p:spPr>
          <a:xfrm>
            <a:off x="10488701" y="6228079"/>
            <a:ext cx="1048868" cy="338554"/>
          </a:xfrm>
          <a:prstGeom prst="rect">
            <a:avLst/>
          </a:prstGeom>
          <a:noFill/>
        </p:spPr>
        <p:txBody>
          <a:bodyPr wrap="square" rtlCol="0">
            <a:spAutoFit/>
          </a:bodyPr>
          <a:lstStyle/>
          <a:p>
            <a:pPr>
              <a:defRPr/>
            </a:pPr>
            <a:r>
              <a:rPr lang="en-US" sz="800" dirty="0">
                <a:solidFill>
                  <a:prstClr val="white">
                    <a:lumMod val="50000"/>
                  </a:prstClr>
                </a:solidFill>
                <a:latin typeface="Arial" panose="020B0604020202020204" pitchFamily="34" charset="0"/>
                <a:cs typeface="Arial" panose="020B0604020202020204" pitchFamily="34" charset="0"/>
              </a:rPr>
              <a:t>NCT06954480</a:t>
            </a:r>
          </a:p>
          <a:p>
            <a:pPr>
              <a:defRPr/>
            </a:pPr>
            <a:r>
              <a:rPr lang="en-US" sz="800" dirty="0" err="1">
                <a:solidFill>
                  <a:prstClr val="white">
                    <a:lumMod val="50000"/>
                  </a:prstClr>
                </a:solidFill>
                <a:latin typeface="Arial" panose="020B0604020202020204" pitchFamily="34" charset="0"/>
                <a:cs typeface="Arial" panose="020B0604020202020204" pitchFamily="34" charset="0"/>
              </a:rPr>
              <a:t>PI:Peter</a:t>
            </a:r>
            <a:r>
              <a:rPr lang="en-US" sz="800" dirty="0">
                <a:solidFill>
                  <a:prstClr val="white">
                    <a:lumMod val="50000"/>
                  </a:prstClr>
                </a:solidFill>
                <a:latin typeface="Arial" panose="020B0604020202020204" pitchFamily="34" charset="0"/>
                <a:cs typeface="Arial" panose="020B0604020202020204" pitchFamily="34" charset="0"/>
              </a:rPr>
              <a:t> Schmid</a:t>
            </a:r>
          </a:p>
        </p:txBody>
      </p:sp>
      <p:sp>
        <p:nvSpPr>
          <p:cNvPr id="22" name="TextBox 21">
            <a:extLst>
              <a:ext uri="{FF2B5EF4-FFF2-40B4-BE49-F238E27FC236}">
                <a16:creationId xmlns:a16="http://schemas.microsoft.com/office/drawing/2014/main" id="{9AB5D10A-3FAC-0C98-177A-B2806AAA2E8E}"/>
              </a:ext>
            </a:extLst>
          </p:cNvPr>
          <p:cNvSpPr txBox="1"/>
          <p:nvPr/>
        </p:nvSpPr>
        <p:spPr>
          <a:xfrm>
            <a:off x="3183243" y="6347451"/>
            <a:ext cx="2892093" cy="215444"/>
          </a:xfrm>
          <a:prstGeom prst="rect">
            <a:avLst/>
          </a:prstGeom>
          <a:noFill/>
        </p:spPr>
        <p:txBody>
          <a:bodyPr wrap="square" rtlCol="0">
            <a:spAutoFit/>
          </a:bodyPr>
          <a:lstStyle/>
          <a:p>
            <a:pPr algn="r">
              <a:defRPr/>
            </a:pPr>
            <a:r>
              <a:rPr lang="en-US" sz="800" dirty="0">
                <a:solidFill>
                  <a:prstClr val="white">
                    <a:lumMod val="50000"/>
                  </a:prstClr>
                </a:solidFill>
                <a:latin typeface="Arial" panose="020B0604020202020204" pitchFamily="34" charset="0"/>
                <a:cs typeface="Arial" panose="020B0604020202020204" pitchFamily="34" charset="0"/>
              </a:rPr>
              <a:t>Schmid P et al, ESMO 2025</a:t>
            </a:r>
          </a:p>
        </p:txBody>
      </p:sp>
      <p:sp>
        <p:nvSpPr>
          <p:cNvPr id="23" name="Rectangle 22">
            <a:extLst>
              <a:ext uri="{FF2B5EF4-FFF2-40B4-BE49-F238E27FC236}">
                <a16:creationId xmlns:a16="http://schemas.microsoft.com/office/drawing/2014/main" id="{FA01B1CF-65B3-2862-EF7C-41A1EC46B700}"/>
              </a:ext>
            </a:extLst>
          </p:cNvPr>
          <p:cNvSpPr/>
          <p:nvPr/>
        </p:nvSpPr>
        <p:spPr>
          <a:xfrm>
            <a:off x="418995" y="1701799"/>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BEGONIA: </a:t>
            </a:r>
            <a:b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b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Dato-</a:t>
            </a:r>
            <a:r>
              <a:rPr lang="en-US" sz="1867" b="1" dirty="0" err="1">
                <a:solidFill>
                  <a:prstClr val="white"/>
                </a:solidFill>
                <a:latin typeface="Arial" panose="020B0604020202020204" pitchFamily="34" charset="0"/>
                <a:ea typeface="MS PGothic" panose="020B0600070205080204" pitchFamily="34" charset="-128"/>
                <a:cs typeface="Arial" panose="020B0604020202020204" pitchFamily="34" charset="0"/>
              </a:rPr>
              <a:t>DXd</a:t>
            </a: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 durvalumab</a:t>
            </a:r>
          </a:p>
        </p:txBody>
      </p:sp>
      <p:sp>
        <p:nvSpPr>
          <p:cNvPr id="24" name="Rectangle 23">
            <a:extLst>
              <a:ext uri="{FF2B5EF4-FFF2-40B4-BE49-F238E27FC236}">
                <a16:creationId xmlns:a16="http://schemas.microsoft.com/office/drawing/2014/main" id="{20953DB2-0802-8581-25B1-CFE9EA19FA82}"/>
              </a:ext>
            </a:extLst>
          </p:cNvPr>
          <p:cNvSpPr/>
          <p:nvPr/>
        </p:nvSpPr>
        <p:spPr>
          <a:xfrm>
            <a:off x="6177966" y="1701703"/>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DIAMOND (Ph 2): </a:t>
            </a:r>
          </a:p>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Dato-</a:t>
            </a:r>
            <a:r>
              <a:rPr lang="en-US" sz="1867" b="1" dirty="0" err="1">
                <a:solidFill>
                  <a:prstClr val="white"/>
                </a:solidFill>
                <a:latin typeface="Arial" panose="020B0604020202020204" pitchFamily="34" charset="0"/>
                <a:ea typeface="MS PGothic" panose="020B0600070205080204" pitchFamily="34" charset="-128"/>
                <a:cs typeface="Arial" panose="020B0604020202020204" pitchFamily="34" charset="0"/>
              </a:rPr>
              <a:t>DXd</a:t>
            </a: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 +/- durvalumab in PD-L1- </a:t>
            </a:r>
            <a:r>
              <a:rPr lang="en-US" sz="1867" b="1" dirty="0" err="1">
                <a:solidFill>
                  <a:prstClr val="white"/>
                </a:solidFill>
                <a:latin typeface="Arial" panose="020B0604020202020204" pitchFamily="34" charset="0"/>
                <a:ea typeface="MS PGothic" panose="020B0600070205080204" pitchFamily="34" charset="-128"/>
                <a:cs typeface="Arial" panose="020B0604020202020204" pitchFamily="34" charset="0"/>
              </a:rPr>
              <a:t>mTNBC</a:t>
            </a:r>
            <a:endPar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endParaRPr>
          </a:p>
        </p:txBody>
      </p:sp>
      <p:pic>
        <p:nvPicPr>
          <p:cNvPr id="26" name="Picture 25">
            <a:extLst>
              <a:ext uri="{FF2B5EF4-FFF2-40B4-BE49-F238E27FC236}">
                <a16:creationId xmlns:a16="http://schemas.microsoft.com/office/drawing/2014/main" id="{3558341D-8B83-1CC6-E205-DB8614DF6198}"/>
              </a:ext>
            </a:extLst>
          </p:cNvPr>
          <p:cNvPicPr>
            <a:picLocks noChangeAspect="1"/>
          </p:cNvPicPr>
          <p:nvPr/>
        </p:nvPicPr>
        <p:blipFill>
          <a:blip r:embed="rId5"/>
          <a:stretch>
            <a:fillRect/>
          </a:stretch>
        </p:blipFill>
        <p:spPr>
          <a:xfrm>
            <a:off x="1187978" y="3416953"/>
            <a:ext cx="4634780" cy="246223"/>
          </a:xfrm>
          <a:prstGeom prst="rect">
            <a:avLst/>
          </a:prstGeom>
        </p:spPr>
      </p:pic>
      <p:grpSp>
        <p:nvGrpSpPr>
          <p:cNvPr id="28" name="Group 27">
            <a:extLst>
              <a:ext uri="{FF2B5EF4-FFF2-40B4-BE49-F238E27FC236}">
                <a16:creationId xmlns:a16="http://schemas.microsoft.com/office/drawing/2014/main" id="{18EFCE80-5A49-AD0E-98B5-4F83945983FB}"/>
              </a:ext>
            </a:extLst>
          </p:cNvPr>
          <p:cNvGrpSpPr/>
          <p:nvPr/>
        </p:nvGrpSpPr>
        <p:grpSpPr>
          <a:xfrm rot="-5400000">
            <a:off x="8406547" y="4063971"/>
            <a:ext cx="2214867" cy="390516"/>
            <a:chOff x="3103608" y="3206638"/>
            <a:chExt cx="3546033" cy="292887"/>
          </a:xfrm>
        </p:grpSpPr>
        <p:cxnSp>
          <p:nvCxnSpPr>
            <p:cNvPr id="29" name="AutoShape 17">
              <a:extLst>
                <a:ext uri="{FF2B5EF4-FFF2-40B4-BE49-F238E27FC236}">
                  <a16:creationId xmlns:a16="http://schemas.microsoft.com/office/drawing/2014/main" id="{6289B1F0-2D21-BD2F-4BA6-75BFD4C79312}"/>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30" name="AutoShape 18">
              <a:extLst>
                <a:ext uri="{FF2B5EF4-FFF2-40B4-BE49-F238E27FC236}">
                  <a16:creationId xmlns:a16="http://schemas.microsoft.com/office/drawing/2014/main" id="{F97DBB54-74DF-34CD-A6CE-D4AC9BC19002}"/>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cxnSp>
        <p:nvCxnSpPr>
          <p:cNvPr id="32" name="Straight Connector 31">
            <a:extLst>
              <a:ext uri="{FF2B5EF4-FFF2-40B4-BE49-F238E27FC236}">
                <a16:creationId xmlns:a16="http://schemas.microsoft.com/office/drawing/2014/main" id="{AC0476B8-D15E-5C48-DF44-B5E021D45181}"/>
              </a:ext>
            </a:extLst>
          </p:cNvPr>
          <p:cNvCxnSpPr/>
          <p:nvPr/>
        </p:nvCxnSpPr>
        <p:spPr>
          <a:xfrm flipH="1">
            <a:off x="9053209" y="4081293"/>
            <a:ext cx="265513" cy="0"/>
          </a:xfrm>
          <a:prstGeom prst="line">
            <a:avLst/>
          </a:prstGeom>
          <a:ln w="34925">
            <a:solidFill>
              <a:srgbClr val="001E4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42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6F5C-8904-4AB6-3673-5F090FC8A9F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365FEAA-0A0F-A779-4354-7EAB312B3534}"/>
              </a:ext>
            </a:extLst>
          </p:cNvPr>
          <p:cNvPicPr>
            <a:picLocks noChangeAspect="1"/>
          </p:cNvPicPr>
          <p:nvPr/>
        </p:nvPicPr>
        <p:blipFill>
          <a:blip r:embed="rId3">
            <a:extLst>
              <a:ext uri="{28A0092B-C50C-407E-A947-70E740481C1C}">
                <a14:useLocalDpi xmlns:a14="http://schemas.microsoft.com/office/drawing/2010/main"/>
              </a:ext>
            </a:extLst>
          </a:blip>
          <a:srcRect t="551" b="551"/>
          <a:stretch/>
        </p:blipFill>
        <p:spPr>
          <a:xfrm>
            <a:off x="530080" y="2972239"/>
            <a:ext cx="4806755" cy="3258815"/>
          </a:xfrm>
          <a:prstGeom prst="rect">
            <a:avLst/>
          </a:prstGeom>
        </p:spPr>
      </p:pic>
      <p:pic>
        <p:nvPicPr>
          <p:cNvPr id="11" name="Picture 10" descr="A diagram of a treatment&#10;&#10;AI-generated content may be incorrect.">
            <a:extLst>
              <a:ext uri="{FF2B5EF4-FFF2-40B4-BE49-F238E27FC236}">
                <a16:creationId xmlns:a16="http://schemas.microsoft.com/office/drawing/2014/main" id="{03CC76D8-7E35-33ED-F47A-28ACC5CBBA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6618" y="2972239"/>
            <a:ext cx="5745303" cy="3372445"/>
          </a:xfrm>
          <a:prstGeom prst="rect">
            <a:avLst/>
          </a:prstGeom>
        </p:spPr>
      </p:pic>
      <p:sp>
        <p:nvSpPr>
          <p:cNvPr id="3" name="Title 2">
            <a:extLst>
              <a:ext uri="{FF2B5EF4-FFF2-40B4-BE49-F238E27FC236}">
                <a16:creationId xmlns:a16="http://schemas.microsoft.com/office/drawing/2014/main" id="{1D678A98-6A88-CAF1-3A41-133E567A010C}"/>
              </a:ext>
            </a:extLst>
          </p:cNvPr>
          <p:cNvSpPr>
            <a:spLocks noGrp="1"/>
          </p:cNvSpPr>
          <p:nvPr>
            <p:ph type="title"/>
          </p:nvPr>
        </p:nvSpPr>
        <p:spPr>
          <a:xfrm>
            <a:off x="406400" y="1107752"/>
            <a:ext cx="9780555" cy="949648"/>
          </a:xfrm>
        </p:spPr>
        <p:txBody>
          <a:bodyPr lIns="0" anchor="b"/>
          <a:lstStyle/>
          <a:p>
            <a:pPr>
              <a:lnSpc>
                <a:spcPct val="90000"/>
              </a:lnSpc>
            </a:pPr>
            <a:r>
              <a:rPr lang="en-US" b="1" dirty="0">
                <a:solidFill>
                  <a:srgbClr val="001E44"/>
                </a:solidFill>
              </a:rPr>
              <a:t>Could an ADC Allow Checkpoint Inhibition to Have Benefit in Metastatic TNBC that is </a:t>
            </a:r>
            <a:br>
              <a:rPr lang="en-US" b="1" dirty="0">
                <a:solidFill>
                  <a:srgbClr val="001E44"/>
                </a:solidFill>
              </a:rPr>
            </a:br>
            <a:r>
              <a:rPr lang="en-US" b="1" dirty="0">
                <a:solidFill>
                  <a:srgbClr val="001E44"/>
                </a:solidFill>
              </a:rPr>
              <a:t>PD-L1-negative?</a:t>
            </a:r>
            <a:br>
              <a:rPr lang="en-US" b="1" dirty="0">
                <a:solidFill>
                  <a:srgbClr val="001E44"/>
                </a:solidFill>
              </a:rPr>
            </a:br>
            <a:endParaRPr lang="en-US" b="1" dirty="0">
              <a:solidFill>
                <a:srgbClr val="001E44"/>
              </a:solidFill>
            </a:endParaRPr>
          </a:p>
        </p:txBody>
      </p:sp>
      <p:sp>
        <p:nvSpPr>
          <p:cNvPr id="5" name="TextBox 4">
            <a:extLst>
              <a:ext uri="{FF2B5EF4-FFF2-40B4-BE49-F238E27FC236}">
                <a16:creationId xmlns:a16="http://schemas.microsoft.com/office/drawing/2014/main" id="{66D27B7F-BDF7-4A12-D520-3754F6FA76BE}"/>
              </a:ext>
            </a:extLst>
          </p:cNvPr>
          <p:cNvSpPr txBox="1"/>
          <p:nvPr/>
        </p:nvSpPr>
        <p:spPr>
          <a:xfrm>
            <a:off x="9831545" y="6387396"/>
            <a:ext cx="1048868" cy="215444"/>
          </a:xfrm>
          <a:prstGeom prst="rect">
            <a:avLst/>
          </a:prstGeom>
          <a:noFill/>
        </p:spPr>
        <p:txBody>
          <a:bodyPr wrap="square" rtlCol="0">
            <a:spAutoFit/>
          </a:bodyPr>
          <a:lstStyle/>
          <a:p>
            <a:pPr algn="r" defTabSz="812760" eaLnBrk="0" fontAlgn="base" hangingPunct="0">
              <a:spcBef>
                <a:spcPct val="0"/>
              </a:spcBef>
              <a:spcAft>
                <a:spcPct val="0"/>
              </a:spcAft>
              <a:defRPr/>
            </a:pPr>
            <a:r>
              <a:rPr lang="en-US" sz="800" dirty="0">
                <a:solidFill>
                  <a:prstClr val="white">
                    <a:lumMod val="50000"/>
                  </a:prstClr>
                </a:solidFill>
                <a:latin typeface="Arial" panose="020B0604020202020204" pitchFamily="34" charset="0"/>
                <a:cs typeface="Arial" panose="020B0604020202020204" pitchFamily="34" charset="0"/>
              </a:rPr>
              <a:t>NCT06841354</a:t>
            </a:r>
            <a:endParaRPr lang="en-US" sz="800" dirty="0">
              <a:solidFill>
                <a:prstClr val="white">
                  <a:lumMod val="50000"/>
                </a:prstClr>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688839AA-0614-ABD1-B9A1-D9EBC25B114E}"/>
              </a:ext>
            </a:extLst>
          </p:cNvPr>
          <p:cNvSpPr txBox="1"/>
          <p:nvPr/>
        </p:nvSpPr>
        <p:spPr>
          <a:xfrm>
            <a:off x="3251201" y="6387396"/>
            <a:ext cx="2784272" cy="215444"/>
          </a:xfrm>
          <a:prstGeom prst="rect">
            <a:avLst/>
          </a:prstGeom>
          <a:noFill/>
        </p:spPr>
        <p:txBody>
          <a:bodyPr wrap="square" rtlCol="0">
            <a:spAutoFit/>
          </a:bodyPr>
          <a:lstStyle/>
          <a:p>
            <a:pPr algn="r" defTabSz="812760" eaLnBrk="0" fontAlgn="base" hangingPunct="0">
              <a:spcBef>
                <a:spcPct val="0"/>
              </a:spcBef>
              <a:spcAft>
                <a:spcPct val="0"/>
              </a:spcAft>
              <a:defRPr/>
            </a:pPr>
            <a:r>
              <a:rPr lang="en-US" sz="800" dirty="0">
                <a:solidFill>
                  <a:prstClr val="white">
                    <a:lumMod val="50000"/>
                  </a:prstClr>
                </a:solidFill>
                <a:latin typeface="Arial" panose="020B0604020202020204" pitchFamily="34" charset="0"/>
                <a:cs typeface="Arial" panose="020B0604020202020204" pitchFamily="34" charset="0"/>
              </a:rPr>
              <a:t>NCT04468061 PI: Ana Garrido-Castro</a:t>
            </a:r>
          </a:p>
        </p:txBody>
      </p:sp>
      <p:sp>
        <p:nvSpPr>
          <p:cNvPr id="12" name="Rectangle 11">
            <a:extLst>
              <a:ext uri="{FF2B5EF4-FFF2-40B4-BE49-F238E27FC236}">
                <a16:creationId xmlns:a16="http://schemas.microsoft.com/office/drawing/2014/main" id="{B0D4D877-D0C7-284F-C6F9-9AAC0BF6A1B9}"/>
              </a:ext>
            </a:extLst>
          </p:cNvPr>
          <p:cNvSpPr/>
          <p:nvPr/>
        </p:nvSpPr>
        <p:spPr>
          <a:xfrm>
            <a:off x="406400" y="1781521"/>
            <a:ext cx="5300493"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SACI IO TNBC (Ph 2): </a:t>
            </a:r>
          </a:p>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rPr>
              <a:t>SG +/- </a:t>
            </a:r>
            <a:r>
              <a:rPr lang="en-US" sz="1867" dirty="0" err="1">
                <a:solidFill>
                  <a:prstClr val="white"/>
                </a:solidFill>
                <a:latin typeface="Arial" panose="020B0604020202020204" pitchFamily="34" charset="0"/>
                <a:ea typeface="MS PGothic" panose="020B0600070205080204" pitchFamily="34" charset="-128"/>
                <a:cs typeface="Arial" panose="020B0604020202020204" pitchFamily="34" charset="0"/>
              </a:rPr>
              <a:t>pembro</a:t>
            </a:r>
            <a:r>
              <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rPr>
              <a:t> in PD-L1- 1L </a:t>
            </a:r>
            <a:r>
              <a:rPr lang="en-US" sz="1867" dirty="0" err="1">
                <a:solidFill>
                  <a:prstClr val="white"/>
                </a:solidFill>
                <a:latin typeface="Arial" panose="020B0604020202020204" pitchFamily="34" charset="0"/>
                <a:ea typeface="MS PGothic" panose="020B0600070205080204" pitchFamily="34" charset="-128"/>
                <a:cs typeface="Arial" panose="020B0604020202020204" pitchFamily="34" charset="0"/>
              </a:rPr>
              <a:t>mTNBC</a:t>
            </a:r>
            <a:endPar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A5232EB-395A-E2E6-8902-C57AA4288A16}"/>
              </a:ext>
            </a:extLst>
          </p:cNvPr>
          <p:cNvSpPr/>
          <p:nvPr/>
        </p:nvSpPr>
        <p:spPr>
          <a:xfrm>
            <a:off x="5951205" y="1781521"/>
            <a:ext cx="5658835"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b="1" dirty="0">
                <a:solidFill>
                  <a:prstClr val="white"/>
                </a:solidFill>
                <a:latin typeface="Arial" panose="020B0604020202020204" pitchFamily="34" charset="0"/>
                <a:ea typeface="MS PGothic" panose="020B0600070205080204" pitchFamily="34" charset="-128"/>
                <a:cs typeface="Arial" panose="020B0604020202020204" pitchFamily="34" charset="0"/>
              </a:rPr>
              <a:t>TroFuse-011 (Ph 3):</a:t>
            </a:r>
          </a:p>
          <a:p>
            <a:pPr algn="ctr" defTabSz="609555" eaLnBrk="0" hangingPunct="0">
              <a:defRPr sz="1862" b="0" i="0" u="none" strike="noStrike" kern="1200" spc="0" baseline="0">
                <a:solidFill>
                  <a:srgbClr val="000000">
                    <a:lumMod val="65000"/>
                    <a:lumOff val="35000"/>
                  </a:srgbClr>
                </a:solidFill>
                <a:latin typeface="+mn-lt"/>
                <a:ea typeface="+mn-ea"/>
                <a:cs typeface="+mn-cs"/>
              </a:defRPr>
            </a:pPr>
            <a:r>
              <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rPr>
              <a:t>Sac-TMT+/- </a:t>
            </a:r>
            <a:r>
              <a:rPr lang="en-US" sz="1867" dirty="0" err="1">
                <a:solidFill>
                  <a:prstClr val="white"/>
                </a:solidFill>
                <a:latin typeface="Arial" panose="020B0604020202020204" pitchFamily="34" charset="0"/>
                <a:ea typeface="MS PGothic" panose="020B0600070205080204" pitchFamily="34" charset="-128"/>
                <a:cs typeface="Arial" panose="020B0604020202020204" pitchFamily="34" charset="0"/>
              </a:rPr>
              <a:t>pembro</a:t>
            </a:r>
            <a:r>
              <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rPr>
              <a:t> vs TPC in PD-L1- 1L </a:t>
            </a:r>
            <a:br>
              <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rPr>
            </a:br>
            <a:r>
              <a:rPr lang="en-US" sz="1867" dirty="0" err="1">
                <a:solidFill>
                  <a:prstClr val="white"/>
                </a:solidFill>
                <a:latin typeface="Arial" panose="020B0604020202020204" pitchFamily="34" charset="0"/>
                <a:ea typeface="MS PGothic" panose="020B0600070205080204" pitchFamily="34" charset="-128"/>
                <a:cs typeface="Arial" panose="020B0604020202020204" pitchFamily="34" charset="0"/>
              </a:rPr>
              <a:t>mTNBC</a:t>
            </a:r>
            <a:endParaRPr lang="en-US" sz="1867" dirty="0">
              <a:solidFill>
                <a:prstClr val="white"/>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167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E38-0056-0548-C031-165E357046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9BF3F8-54AD-9D4C-2E0F-B8A70C5C5ED9}"/>
              </a:ext>
            </a:extLst>
          </p:cNvPr>
          <p:cNvSpPr>
            <a:spLocks noGrp="1"/>
          </p:cNvSpPr>
          <p:nvPr>
            <p:ph type="title"/>
          </p:nvPr>
        </p:nvSpPr>
        <p:spPr>
          <a:xfrm>
            <a:off x="379513" y="355571"/>
            <a:ext cx="9780555" cy="1672608"/>
          </a:xfrm>
        </p:spPr>
        <p:txBody>
          <a:bodyPr lIns="0" anchor="b"/>
          <a:lstStyle/>
          <a:p>
            <a:pPr>
              <a:lnSpc>
                <a:spcPct val="90000"/>
              </a:lnSpc>
            </a:pPr>
            <a:r>
              <a:rPr lang="en-US" sz="3867" b="1" dirty="0">
                <a:solidFill>
                  <a:srgbClr val="001E44"/>
                </a:solidFill>
              </a:rPr>
              <a:t>New Potential Treatment Algorithm for </a:t>
            </a:r>
            <a:r>
              <a:rPr lang="en-US" sz="3867" b="1" dirty="0" err="1">
                <a:solidFill>
                  <a:srgbClr val="001E44"/>
                </a:solidFill>
              </a:rPr>
              <a:t>mTNBC</a:t>
            </a:r>
            <a:br>
              <a:rPr lang="en-US" sz="3867" b="1" dirty="0">
                <a:solidFill>
                  <a:srgbClr val="001E44"/>
                </a:solidFill>
              </a:rPr>
            </a:br>
            <a:endParaRPr lang="en-US" sz="3867" b="1" dirty="0">
              <a:solidFill>
                <a:srgbClr val="001E44"/>
              </a:solidFill>
            </a:endParaRPr>
          </a:p>
        </p:txBody>
      </p:sp>
      <p:cxnSp>
        <p:nvCxnSpPr>
          <p:cNvPr id="7" name="Straight Arrow Connector 6">
            <a:extLst>
              <a:ext uri="{FF2B5EF4-FFF2-40B4-BE49-F238E27FC236}">
                <a16:creationId xmlns:a16="http://schemas.microsoft.com/office/drawing/2014/main" id="{1A58F6DC-8EF8-8F14-C6CF-F7DD04A9C13E}"/>
              </a:ext>
            </a:extLst>
          </p:cNvPr>
          <p:cNvCxnSpPr/>
          <p:nvPr/>
        </p:nvCxnSpPr>
        <p:spPr>
          <a:xfrm>
            <a:off x="3265655"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A44CED-D634-3739-3C04-D7CE9AA987E3}"/>
              </a:ext>
            </a:extLst>
          </p:cNvPr>
          <p:cNvCxnSpPr/>
          <p:nvPr/>
        </p:nvCxnSpPr>
        <p:spPr>
          <a:xfrm>
            <a:off x="8449563"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3EE49DA-C2A5-FB52-78ED-1A56EA185BB9}"/>
              </a:ext>
            </a:extLst>
          </p:cNvPr>
          <p:cNvSpPr/>
          <p:nvPr/>
        </p:nvSpPr>
        <p:spPr>
          <a:xfrm>
            <a:off x="4764305" y="1661373"/>
            <a:ext cx="6109123"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24">
              <a:defRPr/>
            </a:pPr>
            <a:r>
              <a:rPr lang="en-US" sz="2000" b="1" dirty="0">
                <a:solidFill>
                  <a:srgbClr val="001E44"/>
                </a:solidFill>
                <a:latin typeface="Arial" panose="020B0604020202020204" pitchFamily="34" charset="0"/>
                <a:cs typeface="Arial" panose="020B0604020202020204" pitchFamily="34" charset="0"/>
              </a:rPr>
              <a:t>PD-L1-negative</a:t>
            </a:r>
          </a:p>
        </p:txBody>
      </p:sp>
      <p:sp>
        <p:nvSpPr>
          <p:cNvPr id="10" name="Rectangle 9">
            <a:extLst>
              <a:ext uri="{FF2B5EF4-FFF2-40B4-BE49-F238E27FC236}">
                <a16:creationId xmlns:a16="http://schemas.microsoft.com/office/drawing/2014/main" id="{ED7D16C8-568A-0AAA-8B44-27DB5027C771}"/>
              </a:ext>
            </a:extLst>
          </p:cNvPr>
          <p:cNvSpPr/>
          <p:nvPr/>
        </p:nvSpPr>
        <p:spPr>
          <a:xfrm>
            <a:off x="6592087" y="2051369"/>
            <a:ext cx="1602020"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US" sz="1667" b="1" dirty="0">
                <a:solidFill>
                  <a:prstClr val="white"/>
                </a:solidFill>
                <a:latin typeface="Arial" panose="020B0604020202020204" pitchFamily="34" charset="0"/>
                <a:cs typeface="Arial" panose="020B0604020202020204" pitchFamily="34" charset="0"/>
              </a:rPr>
              <a:t>Sacituzumab </a:t>
            </a:r>
            <a:r>
              <a:rPr lang="en-US" sz="1667" b="1" dirty="0" err="1">
                <a:solidFill>
                  <a:prstClr val="white"/>
                </a:solidFill>
                <a:latin typeface="Arial" panose="020B0604020202020204" pitchFamily="34" charset="0"/>
                <a:cs typeface="Arial" panose="020B0604020202020204" pitchFamily="34" charset="0"/>
              </a:rPr>
              <a:t>govitecan</a:t>
            </a:r>
            <a:endParaRPr lang="en-US" sz="1667" b="1" dirty="0">
              <a:solidFill>
                <a:prstClr val="whit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177D7A3-5361-5344-756D-4E85EAFD4376}"/>
              </a:ext>
            </a:extLst>
          </p:cNvPr>
          <p:cNvSpPr/>
          <p:nvPr/>
        </p:nvSpPr>
        <p:spPr>
          <a:xfrm>
            <a:off x="8250668" y="2051368"/>
            <a:ext cx="2622760" cy="61264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US" sz="1667" b="1" dirty="0">
                <a:solidFill>
                  <a:prstClr val="white"/>
                </a:solidFill>
                <a:latin typeface="Arial" panose="020B0604020202020204" pitchFamily="34" charset="0"/>
                <a:cs typeface="Arial" panose="020B0604020202020204" pitchFamily="34" charset="0"/>
              </a:rPr>
              <a:t>Olaparib or </a:t>
            </a:r>
            <a:r>
              <a:rPr lang="en-US" sz="1667" b="1" dirty="0" err="1">
                <a:solidFill>
                  <a:prstClr val="white"/>
                </a:solidFill>
                <a:latin typeface="Arial" panose="020B0604020202020204" pitchFamily="34" charset="0"/>
                <a:cs typeface="Arial" panose="020B0604020202020204" pitchFamily="34" charset="0"/>
              </a:rPr>
              <a:t>talazoparib</a:t>
            </a:r>
            <a:r>
              <a:rPr lang="en-US" sz="1667" b="1" dirty="0">
                <a:solidFill>
                  <a:prstClr val="white"/>
                </a:solidFill>
                <a:latin typeface="Arial" panose="020B0604020202020204" pitchFamily="34" charset="0"/>
                <a:cs typeface="Arial" panose="020B0604020202020204" pitchFamily="34" charset="0"/>
              </a:rPr>
              <a:t> </a:t>
            </a:r>
            <a:br>
              <a:rPr lang="en-US" sz="1667" b="1" dirty="0">
                <a:solidFill>
                  <a:prstClr val="white"/>
                </a:solidFill>
                <a:latin typeface="Arial" panose="020B0604020202020204" pitchFamily="34" charset="0"/>
                <a:cs typeface="Arial" panose="020B0604020202020204" pitchFamily="34" charset="0"/>
              </a:rPr>
            </a:br>
            <a:r>
              <a:rPr lang="en-US" sz="1333" dirty="0">
                <a:solidFill>
                  <a:prstClr val="white"/>
                </a:solidFill>
                <a:latin typeface="Arial" panose="020B0604020202020204" pitchFamily="34" charset="0"/>
                <a:cs typeface="Arial" panose="020B0604020202020204" pitchFamily="34" charset="0"/>
              </a:rPr>
              <a:t>(if </a:t>
            </a:r>
            <a:r>
              <a:rPr lang="en-US" sz="1333" dirty="0" err="1">
                <a:solidFill>
                  <a:prstClr val="white"/>
                </a:solidFill>
                <a:latin typeface="Arial" panose="020B0604020202020204" pitchFamily="34" charset="0"/>
                <a:cs typeface="Arial" panose="020B0604020202020204" pitchFamily="34" charset="0"/>
              </a:rPr>
              <a:t>BRCAm</a:t>
            </a:r>
            <a:r>
              <a:rPr lang="en-US" sz="1333" dirty="0">
                <a:solidFill>
                  <a:prstClr val="white"/>
                </a:solidFill>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702A9C84-F35A-ABBB-96CA-94C333E3A2FA}"/>
              </a:ext>
            </a:extLst>
          </p:cNvPr>
          <p:cNvSpPr/>
          <p:nvPr/>
        </p:nvSpPr>
        <p:spPr>
          <a:xfrm>
            <a:off x="1436853" y="1661373"/>
            <a:ext cx="3270891"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24">
              <a:defRPr/>
            </a:pPr>
            <a:r>
              <a:rPr lang="en-US" sz="2000" b="1" dirty="0">
                <a:solidFill>
                  <a:srgbClr val="001E44"/>
                </a:solidFill>
                <a:latin typeface="Arial" panose="020B0604020202020204" pitchFamily="34" charset="0"/>
                <a:cs typeface="Arial" panose="020B0604020202020204" pitchFamily="34" charset="0"/>
              </a:rPr>
              <a:t>PD-L1-positive</a:t>
            </a:r>
          </a:p>
        </p:txBody>
      </p:sp>
      <p:sp>
        <p:nvSpPr>
          <p:cNvPr id="13" name="Rectangle 12">
            <a:extLst>
              <a:ext uri="{FF2B5EF4-FFF2-40B4-BE49-F238E27FC236}">
                <a16:creationId xmlns:a16="http://schemas.microsoft.com/office/drawing/2014/main" id="{C52A6520-C3D5-14A2-ECBD-AD985A9E109D}"/>
              </a:ext>
            </a:extLst>
          </p:cNvPr>
          <p:cNvSpPr/>
          <p:nvPr/>
        </p:nvSpPr>
        <p:spPr>
          <a:xfrm>
            <a:off x="1620756" y="2051369"/>
            <a:ext cx="2959645"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US" sz="1667" b="1" dirty="0">
                <a:solidFill>
                  <a:prstClr val="white"/>
                </a:solidFill>
                <a:latin typeface="Arial" panose="020B0604020202020204" pitchFamily="34" charset="0"/>
                <a:cs typeface="Arial" panose="020B0604020202020204" pitchFamily="34" charset="0"/>
              </a:rPr>
              <a:t>Sacituzumab </a:t>
            </a:r>
            <a:r>
              <a:rPr lang="en-US" sz="1667" b="1" dirty="0" err="1">
                <a:solidFill>
                  <a:prstClr val="white"/>
                </a:solidFill>
                <a:latin typeface="Arial" panose="020B0604020202020204" pitchFamily="34" charset="0"/>
                <a:cs typeface="Arial" panose="020B0604020202020204" pitchFamily="34" charset="0"/>
              </a:rPr>
              <a:t>govitecan</a:t>
            </a:r>
            <a:r>
              <a:rPr lang="en-US" sz="1667" b="1" dirty="0">
                <a:solidFill>
                  <a:prstClr val="white"/>
                </a:solidFill>
                <a:latin typeface="Arial" panose="020B0604020202020204" pitchFamily="34" charset="0"/>
                <a:cs typeface="Arial" panose="020B0604020202020204" pitchFamily="34" charset="0"/>
              </a:rPr>
              <a:t> + Pembrolizumab</a:t>
            </a:r>
          </a:p>
        </p:txBody>
      </p:sp>
      <p:sp>
        <p:nvSpPr>
          <p:cNvPr id="14" name="TextBox 13">
            <a:extLst>
              <a:ext uri="{FF2B5EF4-FFF2-40B4-BE49-F238E27FC236}">
                <a16:creationId xmlns:a16="http://schemas.microsoft.com/office/drawing/2014/main" id="{99DCAD0A-90DD-3DED-F285-B03921FBED33}"/>
              </a:ext>
            </a:extLst>
          </p:cNvPr>
          <p:cNvSpPr txBox="1"/>
          <p:nvPr/>
        </p:nvSpPr>
        <p:spPr>
          <a:xfrm>
            <a:off x="848229" y="2009957"/>
            <a:ext cx="484428" cy="400110"/>
          </a:xfrm>
          <a:prstGeom prst="rect">
            <a:avLst/>
          </a:prstGeom>
          <a:noFill/>
        </p:spPr>
        <p:txBody>
          <a:bodyPr wrap="none" rtlCol="0">
            <a:spAutoFit/>
          </a:bodyPr>
          <a:lstStyle/>
          <a:p>
            <a:pPr defTabSz="914424">
              <a:defRPr/>
            </a:pPr>
            <a:r>
              <a:rPr lang="en-US" sz="2000" b="1" dirty="0">
                <a:solidFill>
                  <a:srgbClr val="001E44"/>
                </a:solidFill>
                <a:latin typeface="Arial" panose="020B0604020202020204" pitchFamily="34" charset="0"/>
                <a:cs typeface="Arial" panose="020B0604020202020204" pitchFamily="34" charset="0"/>
              </a:rPr>
              <a:t>1L</a:t>
            </a:r>
          </a:p>
        </p:txBody>
      </p:sp>
      <p:sp>
        <p:nvSpPr>
          <p:cNvPr id="15" name="TextBox 14">
            <a:extLst>
              <a:ext uri="{FF2B5EF4-FFF2-40B4-BE49-F238E27FC236}">
                <a16:creationId xmlns:a16="http://schemas.microsoft.com/office/drawing/2014/main" id="{8A7725DB-6BDA-9969-B289-5FD0E4F9C18D}"/>
              </a:ext>
            </a:extLst>
          </p:cNvPr>
          <p:cNvSpPr txBox="1"/>
          <p:nvPr/>
        </p:nvSpPr>
        <p:spPr>
          <a:xfrm>
            <a:off x="1299403" y="6154032"/>
            <a:ext cx="9711491" cy="338554"/>
          </a:xfrm>
          <a:prstGeom prst="rect">
            <a:avLst/>
          </a:prstGeom>
          <a:noFill/>
        </p:spPr>
        <p:txBody>
          <a:bodyPr wrap="square">
            <a:spAutoFit/>
          </a:bodyPr>
          <a:lstStyle/>
          <a:p>
            <a:pPr defTabSz="609615">
              <a:defRPr/>
            </a:pPr>
            <a:r>
              <a:rPr lang="en-US" sz="800" dirty="0">
                <a:solidFill>
                  <a:prstClr val="black">
                    <a:lumMod val="50000"/>
                    <a:lumOff val="50000"/>
                  </a:prstClr>
                </a:solidFill>
                <a:latin typeface="Arial" panose="020B0604020202020204" pitchFamily="34" charset="0"/>
                <a:cs typeface="Arial" panose="020B0604020202020204" pitchFamily="34" charset="0"/>
              </a:rPr>
              <a:t>*TMB-H: Pembrolizumab; MSI-H: Pembrolizumab, </a:t>
            </a:r>
            <a:r>
              <a:rPr lang="en-US" sz="800" dirty="0" err="1">
                <a:solidFill>
                  <a:prstClr val="black">
                    <a:lumMod val="50000"/>
                    <a:lumOff val="50000"/>
                  </a:prstClr>
                </a:solidFill>
                <a:latin typeface="Arial" panose="020B0604020202020204" pitchFamily="34" charset="0"/>
                <a:cs typeface="Arial" panose="020B0604020202020204" pitchFamily="34" charset="0"/>
              </a:rPr>
              <a:t>Dostarlimab</a:t>
            </a:r>
            <a:r>
              <a:rPr lang="en-US" sz="800" dirty="0">
                <a:solidFill>
                  <a:prstClr val="black">
                    <a:lumMod val="50000"/>
                    <a:lumOff val="50000"/>
                  </a:prstClr>
                </a:solidFill>
                <a:latin typeface="Arial" panose="020B0604020202020204" pitchFamily="34" charset="0"/>
                <a:cs typeface="Arial" panose="020B0604020202020204" pitchFamily="34" charset="0"/>
              </a:rPr>
              <a:t>; NTRK fusion: Larotrectinib, </a:t>
            </a:r>
            <a:r>
              <a:rPr lang="en-US" sz="800" dirty="0" err="1">
                <a:solidFill>
                  <a:prstClr val="black">
                    <a:lumMod val="50000"/>
                    <a:lumOff val="50000"/>
                  </a:prstClr>
                </a:solidFill>
                <a:latin typeface="Arial" panose="020B0604020202020204" pitchFamily="34" charset="0"/>
                <a:cs typeface="Arial" panose="020B0604020202020204" pitchFamily="34" charset="0"/>
              </a:rPr>
              <a:t>Entrectinib</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dirty="0" err="1">
                <a:solidFill>
                  <a:prstClr val="black">
                    <a:lumMod val="50000"/>
                    <a:lumOff val="50000"/>
                  </a:prstClr>
                </a:solidFill>
                <a:latin typeface="Arial" panose="020B0604020202020204" pitchFamily="34" charset="0"/>
                <a:cs typeface="Arial" panose="020B0604020202020204" pitchFamily="34" charset="0"/>
              </a:rPr>
              <a:t>Repotrectinib</a:t>
            </a:r>
            <a:r>
              <a:rPr lang="en-US" sz="800" dirty="0">
                <a:solidFill>
                  <a:prstClr val="black">
                    <a:lumMod val="50000"/>
                    <a:lumOff val="50000"/>
                  </a:prstClr>
                </a:solidFill>
                <a:latin typeface="Arial" panose="020B0604020202020204" pitchFamily="34" charset="0"/>
                <a:cs typeface="Arial" panose="020B0604020202020204" pitchFamily="34" charset="0"/>
              </a:rPr>
              <a:t>; RET fusion: </a:t>
            </a:r>
            <a:r>
              <a:rPr lang="en-US" sz="800" dirty="0" err="1">
                <a:solidFill>
                  <a:prstClr val="black">
                    <a:lumMod val="50000"/>
                    <a:lumOff val="50000"/>
                  </a:prstClr>
                </a:solidFill>
                <a:latin typeface="Arial" panose="020B0604020202020204" pitchFamily="34" charset="0"/>
                <a:cs typeface="Arial" panose="020B0604020202020204" pitchFamily="34" charset="0"/>
              </a:rPr>
              <a:t>Selpercatinib</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dirty="0">
                <a:solidFill>
                  <a:schemeClr val="bg1">
                    <a:lumMod val="50000"/>
                  </a:schemeClr>
                </a:solidFill>
                <a:latin typeface="Arial" panose="020B0604020202020204" pitchFamily="34" charset="0"/>
                <a:cs typeface="Arial" panose="020B0604020202020204" pitchFamily="34" charset="0"/>
              </a:rPr>
              <a:t>Slide  courtesy of  Ana Garrido-Castro</a:t>
            </a:r>
          </a:p>
          <a:p>
            <a:pPr defTabSz="609615">
              <a:defRPr/>
            </a:pPr>
            <a:endParaRPr lang="en-US" sz="8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9816A56-F1AF-2F3A-B3D1-75D95D47D4F4}"/>
              </a:ext>
            </a:extLst>
          </p:cNvPr>
          <p:cNvSpPr/>
          <p:nvPr/>
        </p:nvSpPr>
        <p:spPr>
          <a:xfrm>
            <a:off x="1436855" y="3144639"/>
            <a:ext cx="9436587" cy="1110423"/>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24">
              <a:defRPr/>
            </a:pPr>
            <a:endParaRPr lang="en-US" sz="2000" b="1"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3ADBE333-1A9F-53CB-ECCE-3053126A19F4}"/>
              </a:ext>
            </a:extLst>
          </p:cNvPr>
          <p:cNvSpPr/>
          <p:nvPr/>
        </p:nvSpPr>
        <p:spPr>
          <a:xfrm>
            <a:off x="1436854" y="4642444"/>
            <a:ext cx="9436591" cy="1450832"/>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endParaRPr lang="en-US" sz="2000" b="1" dirty="0">
              <a:solidFill>
                <a:prstClr val="black"/>
              </a:solidFill>
              <a:latin typeface="Calibri" panose="020F0502020204030204"/>
            </a:endParaRPr>
          </a:p>
        </p:txBody>
      </p:sp>
      <p:cxnSp>
        <p:nvCxnSpPr>
          <p:cNvPr id="18" name="Straight Arrow Connector 17">
            <a:extLst>
              <a:ext uri="{FF2B5EF4-FFF2-40B4-BE49-F238E27FC236}">
                <a16:creationId xmlns:a16="http://schemas.microsoft.com/office/drawing/2014/main" id="{D2E05E12-3288-8E23-4135-29F8FBE9FC65}"/>
              </a:ext>
            </a:extLst>
          </p:cNvPr>
          <p:cNvCxnSpPr/>
          <p:nvPr/>
        </p:nvCxnSpPr>
        <p:spPr>
          <a:xfrm>
            <a:off x="3277859"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9147BD3-E266-7782-E58F-F2118C06BF8D}"/>
              </a:ext>
            </a:extLst>
          </p:cNvPr>
          <p:cNvCxnSpPr/>
          <p:nvPr/>
        </p:nvCxnSpPr>
        <p:spPr>
          <a:xfrm>
            <a:off x="8449563"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40A975-7784-BCA6-6A35-18B127E98E9E}"/>
              </a:ext>
            </a:extLst>
          </p:cNvPr>
          <p:cNvSpPr/>
          <p:nvPr/>
        </p:nvSpPr>
        <p:spPr>
          <a:xfrm>
            <a:off x="4321691" y="3328989"/>
            <a:ext cx="2135740" cy="743712"/>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30480" rtlCol="0" anchor="t" anchorCtr="0"/>
          <a:lstStyle/>
          <a:p>
            <a:pPr algn="ctr" defTabSz="914424">
              <a:defRPr/>
            </a:pPr>
            <a:r>
              <a:rPr lang="en-US" sz="1600" b="1" dirty="0">
                <a:solidFill>
                  <a:srgbClr val="001E44"/>
                </a:solidFill>
                <a:latin typeface="Arial" panose="020B0604020202020204" pitchFamily="34" charset="0"/>
                <a:cs typeface="Arial" panose="020B0604020202020204" pitchFamily="34" charset="0"/>
              </a:rPr>
              <a:t>Sacituzumab </a:t>
            </a:r>
          </a:p>
          <a:p>
            <a:pPr algn="ctr" defTabSz="914424">
              <a:defRPr/>
            </a:pPr>
            <a:r>
              <a:rPr lang="en-US" sz="1600" b="1" dirty="0" err="1">
                <a:solidFill>
                  <a:srgbClr val="001E44"/>
                </a:solidFill>
                <a:latin typeface="Arial" panose="020B0604020202020204" pitchFamily="34" charset="0"/>
                <a:cs typeface="Arial" panose="020B0604020202020204" pitchFamily="34" charset="0"/>
              </a:rPr>
              <a:t>govitecan</a:t>
            </a:r>
            <a:endParaRPr lang="en-US" sz="1600" b="1" dirty="0">
              <a:solidFill>
                <a:srgbClr val="001E44"/>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28FEF7E-5E38-C82A-E522-7A0554889771}"/>
              </a:ext>
            </a:extLst>
          </p:cNvPr>
          <p:cNvSpPr/>
          <p:nvPr/>
        </p:nvSpPr>
        <p:spPr>
          <a:xfrm>
            <a:off x="1620757" y="3328990"/>
            <a:ext cx="2566281" cy="746509"/>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60960" rtlCol="0" anchor="ctr" anchorCtr="0"/>
          <a:lstStyle/>
          <a:p>
            <a:pPr algn="ctr" defTabSz="914424">
              <a:defRPr/>
            </a:pPr>
            <a:r>
              <a:rPr lang="en-US" sz="1600" b="1" dirty="0">
                <a:solidFill>
                  <a:srgbClr val="001E44"/>
                </a:solidFill>
                <a:latin typeface="Arial" panose="020B0604020202020204" pitchFamily="34" charset="0"/>
                <a:cs typeface="Arial" panose="020B0604020202020204" pitchFamily="34" charset="0"/>
              </a:rPr>
              <a:t>Olaparib or </a:t>
            </a:r>
            <a:r>
              <a:rPr lang="en-US" sz="1600" b="1" dirty="0" err="1">
                <a:solidFill>
                  <a:srgbClr val="001E44"/>
                </a:solidFill>
                <a:latin typeface="Arial" panose="020B0604020202020204" pitchFamily="34" charset="0"/>
                <a:cs typeface="Arial" panose="020B0604020202020204" pitchFamily="34" charset="0"/>
              </a:rPr>
              <a:t>talazoparib</a:t>
            </a:r>
            <a:r>
              <a:rPr lang="en-US" sz="1600" b="1" dirty="0">
                <a:solidFill>
                  <a:srgbClr val="001E44"/>
                </a:solidFill>
                <a:latin typeface="Arial" panose="020B0604020202020204" pitchFamily="34" charset="0"/>
                <a:cs typeface="Arial" panose="020B0604020202020204" pitchFamily="34" charset="0"/>
              </a:rPr>
              <a:t> </a:t>
            </a:r>
          </a:p>
          <a:p>
            <a:pPr algn="ctr" defTabSz="914424">
              <a:defRPr/>
            </a:pPr>
            <a:r>
              <a:rPr lang="en-US" sz="1200" dirty="0">
                <a:solidFill>
                  <a:srgbClr val="001E44"/>
                </a:solidFill>
                <a:latin typeface="Arial" panose="020B0604020202020204" pitchFamily="34" charset="0"/>
                <a:cs typeface="Arial" panose="020B0604020202020204" pitchFamily="34" charset="0"/>
              </a:rPr>
              <a:t>(if </a:t>
            </a:r>
            <a:r>
              <a:rPr lang="en-US" sz="1200" dirty="0" err="1">
                <a:solidFill>
                  <a:srgbClr val="001E44"/>
                </a:solidFill>
                <a:latin typeface="Arial" panose="020B0604020202020204" pitchFamily="34" charset="0"/>
                <a:cs typeface="Arial" panose="020B0604020202020204" pitchFamily="34" charset="0"/>
              </a:rPr>
              <a:t>BRCAm</a:t>
            </a:r>
            <a:r>
              <a:rPr lang="en-US" sz="1200" dirty="0">
                <a:solidFill>
                  <a:srgbClr val="001E44"/>
                </a:solidFill>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id="{D87874E8-DA5A-C0A2-2F71-CBF2E5B3EEF8}"/>
              </a:ext>
            </a:extLst>
          </p:cNvPr>
          <p:cNvSpPr/>
          <p:nvPr/>
        </p:nvSpPr>
        <p:spPr>
          <a:xfrm>
            <a:off x="6592086" y="3333322"/>
            <a:ext cx="1816639" cy="7465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600" b="1" dirty="0">
                <a:solidFill>
                  <a:srgbClr val="001E44"/>
                </a:solidFill>
                <a:latin typeface="Arial" panose="020B0604020202020204" pitchFamily="34" charset="0"/>
                <a:cs typeface="Arial" panose="020B0604020202020204" pitchFamily="34" charset="0"/>
              </a:rPr>
              <a:t>T-</a:t>
            </a:r>
            <a:r>
              <a:rPr lang="en-US" sz="1600" b="1" dirty="0" err="1">
                <a:solidFill>
                  <a:srgbClr val="001E44"/>
                </a:solidFill>
                <a:latin typeface="Arial" panose="020B0604020202020204" pitchFamily="34" charset="0"/>
                <a:cs typeface="Arial" panose="020B0604020202020204" pitchFamily="34" charset="0"/>
              </a:rPr>
              <a:t>DXd</a:t>
            </a:r>
            <a:endParaRPr lang="en-US" sz="1600" b="1" dirty="0">
              <a:solidFill>
                <a:srgbClr val="001E44"/>
              </a:solidFill>
              <a:latin typeface="Arial" panose="020B0604020202020204" pitchFamily="34" charset="0"/>
              <a:cs typeface="Arial" panose="020B0604020202020204" pitchFamily="34" charset="0"/>
            </a:endParaRPr>
          </a:p>
          <a:p>
            <a:pPr algn="ctr" defTabSz="914424">
              <a:defRPr/>
            </a:pPr>
            <a:r>
              <a:rPr lang="en-US" sz="1200" dirty="0">
                <a:solidFill>
                  <a:srgbClr val="001E44"/>
                </a:solidFill>
                <a:latin typeface="Arial" panose="020B0604020202020204" pitchFamily="34" charset="0"/>
                <a:cs typeface="Arial" panose="020B0604020202020204" pitchFamily="34" charset="0"/>
              </a:rPr>
              <a:t>(if HER2-low)</a:t>
            </a:r>
          </a:p>
        </p:txBody>
      </p:sp>
      <p:sp>
        <p:nvSpPr>
          <p:cNvPr id="23" name="Rectangle 22">
            <a:extLst>
              <a:ext uri="{FF2B5EF4-FFF2-40B4-BE49-F238E27FC236}">
                <a16:creationId xmlns:a16="http://schemas.microsoft.com/office/drawing/2014/main" id="{28091A8E-595B-15E4-7D16-BB0384003E45}"/>
              </a:ext>
            </a:extLst>
          </p:cNvPr>
          <p:cNvSpPr/>
          <p:nvPr/>
        </p:nvSpPr>
        <p:spPr>
          <a:xfrm>
            <a:off x="1620758" y="4914965"/>
            <a:ext cx="145272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467" b="1" dirty="0">
                <a:solidFill>
                  <a:srgbClr val="001E44"/>
                </a:solidFill>
                <a:latin typeface="Arial" panose="020B0604020202020204" pitchFamily="34" charset="0"/>
                <a:cs typeface="Arial" panose="020B0604020202020204" pitchFamily="34" charset="0"/>
              </a:rPr>
              <a:t>Sacituzumab </a:t>
            </a:r>
            <a:r>
              <a:rPr lang="en-US" sz="1467" b="1" dirty="0" err="1">
                <a:solidFill>
                  <a:srgbClr val="001E44"/>
                </a:solidFill>
                <a:latin typeface="Arial" panose="020B0604020202020204" pitchFamily="34" charset="0"/>
                <a:cs typeface="Arial" panose="020B0604020202020204" pitchFamily="34" charset="0"/>
              </a:rPr>
              <a:t>govitecan</a:t>
            </a:r>
            <a:endParaRPr lang="en-US" sz="1467" b="1" dirty="0">
              <a:solidFill>
                <a:srgbClr val="001E44"/>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E5E219B-9331-0994-A3BE-8A73AF4BD255}"/>
              </a:ext>
            </a:extLst>
          </p:cNvPr>
          <p:cNvSpPr/>
          <p:nvPr/>
        </p:nvSpPr>
        <p:spPr>
          <a:xfrm>
            <a:off x="4580403" y="4914222"/>
            <a:ext cx="1308099" cy="88414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467" b="1" dirty="0">
                <a:solidFill>
                  <a:srgbClr val="001E44"/>
                </a:solidFill>
                <a:latin typeface="Arial" panose="020B0604020202020204" pitchFamily="34" charset="0"/>
                <a:cs typeface="Arial" panose="020B0604020202020204" pitchFamily="34" charset="0"/>
              </a:rPr>
              <a:t>Olaparib or </a:t>
            </a:r>
            <a:r>
              <a:rPr lang="en-US" sz="1467" b="1" dirty="0" err="1">
                <a:solidFill>
                  <a:srgbClr val="001E44"/>
                </a:solidFill>
                <a:latin typeface="Arial" panose="020B0604020202020204" pitchFamily="34" charset="0"/>
                <a:cs typeface="Arial" panose="020B0604020202020204" pitchFamily="34" charset="0"/>
              </a:rPr>
              <a:t>talazoparib</a:t>
            </a:r>
            <a:r>
              <a:rPr lang="en-US" sz="1467" b="1" dirty="0">
                <a:solidFill>
                  <a:srgbClr val="001E44"/>
                </a:solidFill>
                <a:latin typeface="Arial" panose="020B0604020202020204" pitchFamily="34" charset="0"/>
                <a:cs typeface="Arial" panose="020B0604020202020204" pitchFamily="34" charset="0"/>
              </a:rPr>
              <a:t> </a:t>
            </a:r>
          </a:p>
          <a:p>
            <a:pPr algn="ctr" defTabSz="914424">
              <a:defRPr/>
            </a:pPr>
            <a:r>
              <a:rPr lang="en-US" sz="1200" dirty="0">
                <a:solidFill>
                  <a:srgbClr val="001E44"/>
                </a:solidFill>
                <a:latin typeface="Arial" panose="020B0604020202020204" pitchFamily="34" charset="0"/>
                <a:cs typeface="Arial" panose="020B0604020202020204" pitchFamily="34" charset="0"/>
              </a:rPr>
              <a:t>(if </a:t>
            </a:r>
            <a:r>
              <a:rPr lang="en-US" sz="1200" dirty="0" err="1">
                <a:solidFill>
                  <a:srgbClr val="001E44"/>
                </a:solidFill>
                <a:latin typeface="Arial" panose="020B0604020202020204" pitchFamily="34" charset="0"/>
                <a:cs typeface="Arial" panose="020B0604020202020204" pitchFamily="34" charset="0"/>
              </a:rPr>
              <a:t>BRCAm</a:t>
            </a:r>
            <a:r>
              <a:rPr lang="en-US" sz="1200" dirty="0">
                <a:solidFill>
                  <a:srgbClr val="001E44"/>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50B19C10-6D46-9C26-8ACD-937561C1A5D8}"/>
              </a:ext>
            </a:extLst>
          </p:cNvPr>
          <p:cNvSpPr/>
          <p:nvPr/>
        </p:nvSpPr>
        <p:spPr>
          <a:xfrm>
            <a:off x="3169823" y="4914221"/>
            <a:ext cx="1308099"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467" b="1" dirty="0">
                <a:solidFill>
                  <a:srgbClr val="001E44"/>
                </a:solidFill>
                <a:latin typeface="Arial" panose="020B0604020202020204" pitchFamily="34" charset="0"/>
                <a:cs typeface="Arial" panose="020B0604020202020204" pitchFamily="34" charset="0"/>
              </a:rPr>
              <a:t>T-</a:t>
            </a:r>
            <a:r>
              <a:rPr lang="en-US" sz="1467" b="1" dirty="0" err="1">
                <a:solidFill>
                  <a:srgbClr val="001E44"/>
                </a:solidFill>
                <a:latin typeface="Arial" panose="020B0604020202020204" pitchFamily="34" charset="0"/>
                <a:cs typeface="Arial" panose="020B0604020202020204" pitchFamily="34" charset="0"/>
              </a:rPr>
              <a:t>DXd</a:t>
            </a:r>
            <a:endParaRPr lang="en-US" sz="1467" b="1" dirty="0">
              <a:solidFill>
                <a:srgbClr val="001E44"/>
              </a:solidFill>
              <a:latin typeface="Arial" panose="020B0604020202020204" pitchFamily="34" charset="0"/>
              <a:cs typeface="Arial" panose="020B0604020202020204" pitchFamily="34" charset="0"/>
            </a:endParaRPr>
          </a:p>
          <a:p>
            <a:pPr algn="ctr" defTabSz="914424">
              <a:defRPr/>
            </a:pPr>
            <a:r>
              <a:rPr lang="en-US" sz="1200" dirty="0">
                <a:solidFill>
                  <a:srgbClr val="001E44"/>
                </a:solidFill>
                <a:latin typeface="Arial" panose="020B0604020202020204" pitchFamily="34" charset="0"/>
                <a:cs typeface="Arial" panose="020B0604020202020204" pitchFamily="34" charset="0"/>
              </a:rPr>
              <a:t>(if HER2-low)</a:t>
            </a:r>
          </a:p>
        </p:txBody>
      </p:sp>
      <p:sp>
        <p:nvSpPr>
          <p:cNvPr id="26" name="Rectangle 25">
            <a:extLst>
              <a:ext uri="{FF2B5EF4-FFF2-40B4-BE49-F238E27FC236}">
                <a16:creationId xmlns:a16="http://schemas.microsoft.com/office/drawing/2014/main" id="{26556995-CEC5-E082-D8F7-ABD205D18902}"/>
              </a:ext>
            </a:extLst>
          </p:cNvPr>
          <p:cNvSpPr/>
          <p:nvPr/>
        </p:nvSpPr>
        <p:spPr>
          <a:xfrm>
            <a:off x="5984841" y="4914964"/>
            <a:ext cx="2384543" cy="88193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467" b="1" dirty="0">
                <a:solidFill>
                  <a:srgbClr val="001E44"/>
                </a:solidFill>
                <a:latin typeface="Arial" panose="020B0604020202020204" pitchFamily="34" charset="0"/>
                <a:cs typeface="Arial" panose="020B0604020202020204" pitchFamily="34" charset="0"/>
              </a:rPr>
              <a:t>Chemotherapy</a:t>
            </a:r>
          </a:p>
          <a:p>
            <a:pPr algn="ctr" defTabSz="914424">
              <a:defRPr/>
            </a:pPr>
            <a:r>
              <a:rPr lang="en-US" sz="1200" dirty="0">
                <a:solidFill>
                  <a:srgbClr val="001E44"/>
                </a:solidFill>
                <a:latin typeface="Arial" panose="020B0604020202020204" pitchFamily="34" charset="0"/>
                <a:cs typeface="Arial" panose="020B0604020202020204" pitchFamily="34" charset="0"/>
              </a:rPr>
              <a:t>(e.g., </a:t>
            </a:r>
            <a:r>
              <a:rPr lang="en-US" sz="1200" dirty="0" err="1">
                <a:solidFill>
                  <a:srgbClr val="001E44"/>
                </a:solidFill>
                <a:latin typeface="Arial" panose="020B0604020202020204" pitchFamily="34" charset="0"/>
                <a:cs typeface="Arial" panose="020B0604020202020204" pitchFamily="34" charset="0"/>
              </a:rPr>
              <a:t>eribulin</a:t>
            </a:r>
            <a:r>
              <a:rPr lang="en-US" sz="1200" dirty="0">
                <a:solidFill>
                  <a:srgbClr val="001E44"/>
                </a:solidFill>
                <a:latin typeface="Arial" panose="020B0604020202020204" pitchFamily="34" charset="0"/>
                <a:cs typeface="Arial" panose="020B0604020202020204" pitchFamily="34" charset="0"/>
              </a:rPr>
              <a:t>, capecitabine, gemcitabine, vinorelbine)</a:t>
            </a:r>
          </a:p>
        </p:txBody>
      </p:sp>
      <p:sp>
        <p:nvSpPr>
          <p:cNvPr id="27" name="Rectangle 26">
            <a:extLst>
              <a:ext uri="{FF2B5EF4-FFF2-40B4-BE49-F238E27FC236}">
                <a16:creationId xmlns:a16="http://schemas.microsoft.com/office/drawing/2014/main" id="{AF1D94F0-3905-80CC-D062-AC1BAA111EE4}"/>
              </a:ext>
            </a:extLst>
          </p:cNvPr>
          <p:cNvSpPr/>
          <p:nvPr/>
        </p:nvSpPr>
        <p:spPr>
          <a:xfrm>
            <a:off x="8449565" y="4914963"/>
            <a:ext cx="225878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467" b="1" dirty="0">
                <a:solidFill>
                  <a:srgbClr val="001E44"/>
                </a:solidFill>
                <a:latin typeface="Arial" panose="020B0604020202020204" pitchFamily="34" charset="0"/>
                <a:cs typeface="Arial" panose="020B0604020202020204" pitchFamily="34" charset="0"/>
              </a:rPr>
              <a:t>Biomarker positive* </a:t>
            </a:r>
          </a:p>
          <a:p>
            <a:pPr algn="ctr" defTabSz="914424">
              <a:defRPr/>
            </a:pPr>
            <a:r>
              <a:rPr lang="en-US" sz="1200" dirty="0">
                <a:solidFill>
                  <a:srgbClr val="001E44"/>
                </a:solidFill>
                <a:latin typeface="Arial" panose="020B0604020202020204" pitchFamily="34" charset="0"/>
                <a:cs typeface="Arial" panose="020B0604020202020204" pitchFamily="34" charset="0"/>
              </a:rPr>
              <a:t>(TMB-H, MSI-H/</a:t>
            </a:r>
            <a:r>
              <a:rPr lang="en-US" sz="1200" dirty="0" err="1">
                <a:solidFill>
                  <a:srgbClr val="001E44"/>
                </a:solidFill>
                <a:latin typeface="Arial" panose="020B0604020202020204" pitchFamily="34" charset="0"/>
                <a:cs typeface="Arial" panose="020B0604020202020204" pitchFamily="34" charset="0"/>
              </a:rPr>
              <a:t>dMMR</a:t>
            </a:r>
            <a:r>
              <a:rPr lang="en-US" sz="1200" dirty="0">
                <a:solidFill>
                  <a:srgbClr val="001E44"/>
                </a:solidFill>
                <a:latin typeface="Arial" panose="020B0604020202020204" pitchFamily="34" charset="0"/>
                <a:cs typeface="Arial" panose="020B0604020202020204" pitchFamily="34" charset="0"/>
              </a:rPr>
              <a:t>, NTRK fusion, RET fusion)</a:t>
            </a:r>
          </a:p>
        </p:txBody>
      </p:sp>
      <p:sp>
        <p:nvSpPr>
          <p:cNvPr id="28" name="TextBox 27">
            <a:extLst>
              <a:ext uri="{FF2B5EF4-FFF2-40B4-BE49-F238E27FC236}">
                <a16:creationId xmlns:a16="http://schemas.microsoft.com/office/drawing/2014/main" id="{01886A48-6BC3-AA30-E106-F5008F098EA6}"/>
              </a:ext>
            </a:extLst>
          </p:cNvPr>
          <p:cNvSpPr txBox="1"/>
          <p:nvPr/>
        </p:nvSpPr>
        <p:spPr>
          <a:xfrm>
            <a:off x="848229" y="3522679"/>
            <a:ext cx="484428" cy="400110"/>
          </a:xfrm>
          <a:prstGeom prst="rect">
            <a:avLst/>
          </a:prstGeom>
          <a:noFill/>
        </p:spPr>
        <p:txBody>
          <a:bodyPr wrap="none" rtlCol="0">
            <a:spAutoFit/>
          </a:bodyPr>
          <a:lstStyle/>
          <a:p>
            <a:pPr defTabSz="914424">
              <a:defRPr/>
            </a:pPr>
            <a:r>
              <a:rPr lang="en-US" sz="2000" b="1" dirty="0">
                <a:solidFill>
                  <a:srgbClr val="001E44"/>
                </a:solidFill>
                <a:latin typeface="Arial" panose="020B0604020202020204" pitchFamily="34" charset="0"/>
                <a:cs typeface="Arial" panose="020B0604020202020204" pitchFamily="34" charset="0"/>
              </a:rPr>
              <a:t>2L</a:t>
            </a:r>
          </a:p>
        </p:txBody>
      </p:sp>
      <p:sp>
        <p:nvSpPr>
          <p:cNvPr id="29" name="TextBox 28">
            <a:extLst>
              <a:ext uri="{FF2B5EF4-FFF2-40B4-BE49-F238E27FC236}">
                <a16:creationId xmlns:a16="http://schemas.microsoft.com/office/drawing/2014/main" id="{694756D8-DD75-6F3E-A010-0D6568A96EA1}"/>
              </a:ext>
            </a:extLst>
          </p:cNvPr>
          <p:cNvSpPr txBox="1"/>
          <p:nvPr/>
        </p:nvSpPr>
        <p:spPr>
          <a:xfrm>
            <a:off x="848231" y="5176029"/>
            <a:ext cx="633507" cy="400110"/>
          </a:xfrm>
          <a:prstGeom prst="rect">
            <a:avLst/>
          </a:prstGeom>
          <a:noFill/>
        </p:spPr>
        <p:txBody>
          <a:bodyPr wrap="none" rtlCol="0">
            <a:spAutoFit/>
          </a:bodyPr>
          <a:lstStyle/>
          <a:p>
            <a:pPr defTabSz="914424">
              <a:defRPr/>
            </a:pPr>
            <a:r>
              <a:rPr lang="en-US" sz="2000" b="1" dirty="0">
                <a:solidFill>
                  <a:srgbClr val="001E44"/>
                </a:solidFill>
                <a:latin typeface="Arial" panose="020B0604020202020204" pitchFamily="34" charset="0"/>
                <a:cs typeface="Arial" panose="020B0604020202020204" pitchFamily="34" charset="0"/>
              </a:rPr>
              <a:t>3L+</a:t>
            </a:r>
          </a:p>
        </p:txBody>
      </p:sp>
      <p:sp>
        <p:nvSpPr>
          <p:cNvPr id="30" name="Rectangle 29">
            <a:extLst>
              <a:ext uri="{FF2B5EF4-FFF2-40B4-BE49-F238E27FC236}">
                <a16:creationId xmlns:a16="http://schemas.microsoft.com/office/drawing/2014/main" id="{5213FDE1-11E0-19C7-DD55-EFC9D3C1DD68}"/>
              </a:ext>
            </a:extLst>
          </p:cNvPr>
          <p:cNvSpPr/>
          <p:nvPr/>
        </p:nvSpPr>
        <p:spPr>
          <a:xfrm>
            <a:off x="8543379" y="3331672"/>
            <a:ext cx="2146136" cy="7498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algn="ctr" defTabSz="914424">
              <a:defRPr/>
            </a:pPr>
            <a:r>
              <a:rPr lang="en-US" sz="1600" b="1" dirty="0">
                <a:solidFill>
                  <a:srgbClr val="001E44"/>
                </a:solidFill>
                <a:latin typeface="Arial" panose="020B0604020202020204" pitchFamily="34" charset="0"/>
                <a:cs typeface="Arial" panose="020B0604020202020204" pitchFamily="34" charset="0"/>
              </a:rPr>
              <a:t>Chemotherapy</a:t>
            </a:r>
          </a:p>
          <a:p>
            <a:pPr algn="ctr" defTabSz="914424">
              <a:defRPr/>
            </a:pPr>
            <a:r>
              <a:rPr lang="en-US" sz="1200" dirty="0">
                <a:solidFill>
                  <a:srgbClr val="001E44"/>
                </a:solidFill>
                <a:latin typeface="Arial" panose="020B0604020202020204" pitchFamily="34" charset="0"/>
                <a:cs typeface="Arial" panose="020B0604020202020204" pitchFamily="34" charset="0"/>
              </a:rPr>
              <a:t>(e.g., </a:t>
            </a:r>
            <a:r>
              <a:rPr lang="en-US" sz="1200" dirty="0" err="1">
                <a:solidFill>
                  <a:srgbClr val="001E44"/>
                </a:solidFill>
                <a:latin typeface="Arial" panose="020B0604020202020204" pitchFamily="34" charset="0"/>
                <a:cs typeface="Arial" panose="020B0604020202020204" pitchFamily="34" charset="0"/>
              </a:rPr>
              <a:t>taxane</a:t>
            </a:r>
            <a:r>
              <a:rPr lang="en-US" sz="1200" dirty="0">
                <a:solidFill>
                  <a:srgbClr val="001E44"/>
                </a:solidFill>
                <a:latin typeface="Arial" panose="020B0604020202020204" pitchFamily="34" charset="0"/>
                <a:cs typeface="Arial" panose="020B0604020202020204" pitchFamily="34" charset="0"/>
              </a:rPr>
              <a:t>, platinum)</a:t>
            </a:r>
          </a:p>
        </p:txBody>
      </p:sp>
      <p:sp>
        <p:nvSpPr>
          <p:cNvPr id="31" name="Rectangle 30">
            <a:extLst>
              <a:ext uri="{FF2B5EF4-FFF2-40B4-BE49-F238E27FC236}">
                <a16:creationId xmlns:a16="http://schemas.microsoft.com/office/drawing/2014/main" id="{1996D9CD-3C70-2A61-3F3D-45A170558197}"/>
              </a:ext>
            </a:extLst>
          </p:cNvPr>
          <p:cNvSpPr/>
          <p:nvPr/>
        </p:nvSpPr>
        <p:spPr>
          <a:xfrm>
            <a:off x="4933504" y="2051369"/>
            <a:ext cx="1602021"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4">
              <a:defRPr/>
            </a:pPr>
            <a:r>
              <a:rPr lang="en-US" sz="1667" b="1" dirty="0">
                <a:solidFill>
                  <a:prstClr val="white"/>
                </a:solidFill>
                <a:latin typeface="Arial" panose="020B0604020202020204" pitchFamily="34" charset="0"/>
                <a:cs typeface="Arial" panose="020B0604020202020204" pitchFamily="34" charset="0"/>
              </a:rPr>
              <a:t>Datopotamab deruxtecan</a:t>
            </a:r>
          </a:p>
        </p:txBody>
      </p:sp>
    </p:spTree>
    <p:extLst>
      <p:ext uri="{BB962C8B-B14F-4D97-AF65-F5344CB8AC3E}">
        <p14:creationId xmlns:p14="http://schemas.microsoft.com/office/powerpoint/2010/main" val="1483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819237C-EC42-9FD3-A53B-26F3DF292E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66864D-488B-6269-FBE3-80E75A8A8BB3}"/>
              </a:ext>
            </a:extLst>
          </p:cNvPr>
          <p:cNvSpPr>
            <a:spLocks noGrp="1"/>
          </p:cNvSpPr>
          <p:nvPr>
            <p:ph type="title"/>
          </p:nvPr>
        </p:nvSpPr>
        <p:spPr>
          <a:xfrm>
            <a:off x="1394232" y="2701076"/>
            <a:ext cx="9207003" cy="949648"/>
          </a:xfrm>
          <a:solidFill>
            <a:schemeClr val="tx2"/>
          </a:solidFill>
        </p:spPr>
        <p:txBody>
          <a:bodyPr anchor="ctr" anchorCtr="0"/>
          <a:lstStyle/>
          <a:p>
            <a:pPr algn="ctr"/>
            <a:r>
              <a:rPr lang="en-US" sz="5333" b="1" dirty="0">
                <a:solidFill>
                  <a:schemeClr val="bg1"/>
                </a:solidFill>
              </a:rPr>
              <a:t>Metastatic HR+/HER2- mBC</a:t>
            </a:r>
          </a:p>
        </p:txBody>
      </p:sp>
    </p:spTree>
    <p:extLst>
      <p:ext uri="{BB962C8B-B14F-4D97-AF65-F5344CB8AC3E}">
        <p14:creationId xmlns:p14="http://schemas.microsoft.com/office/powerpoint/2010/main" val="378599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8C9-A142-2843-624F-07BE66C93ED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EA1519E-5F3B-2867-F254-7D23733447D3}"/>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30A1054C-F330-1738-4E77-156C2EE9EB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756C479F-C25C-84E0-B187-6C5E6A8D1997}"/>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ECF5A679-9294-BEED-7CBF-4DBB606E0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82E62F0F-6624-E6A9-AEE7-F96D1CC26CA6}"/>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AB620183-38D6-169C-27EC-973696E53DDB}"/>
              </a:ext>
            </a:extLst>
          </p:cNvPr>
          <p:cNvSpPr>
            <a:spLocks noGrp="1"/>
          </p:cNvSpPr>
          <p:nvPr>
            <p:ph type="title"/>
          </p:nvPr>
        </p:nvSpPr>
        <p:spPr>
          <a:xfrm>
            <a:off x="354942" y="122977"/>
            <a:ext cx="12647295" cy="983225"/>
          </a:xfrm>
        </p:spPr>
        <p:txBody>
          <a:bodyPr>
            <a:normAutofit/>
          </a:bodyPr>
          <a:lstStyle/>
          <a:p>
            <a:r>
              <a:rPr lang="en-US" sz="4200" b="1" dirty="0">
                <a:latin typeface="Arial" panose="020B0604020202020204" pitchFamily="34" charset="0"/>
                <a:cs typeface="Arial" panose="020B0604020202020204" pitchFamily="34" charset="0"/>
              </a:rPr>
              <a:t>Available ADCs for HR+/HER2- MBC in </a:t>
            </a:r>
            <a:r>
              <a:rPr lang="en-US" sz="4200" b="1" dirty="0">
                <a:solidFill>
                  <a:srgbClr val="C00000"/>
                </a:solidFill>
                <a:latin typeface="Arial" panose="020B0604020202020204" pitchFamily="34" charset="0"/>
                <a:cs typeface="Arial" panose="020B0604020202020204" pitchFamily="34" charset="0"/>
              </a:rPr>
              <a:t>2026</a:t>
            </a:r>
          </a:p>
        </p:txBody>
      </p:sp>
      <p:pic>
        <p:nvPicPr>
          <p:cNvPr id="63" name="Picture 62">
            <a:extLst>
              <a:ext uri="{FF2B5EF4-FFF2-40B4-BE49-F238E27FC236}">
                <a16:creationId xmlns:a16="http://schemas.microsoft.com/office/drawing/2014/main" id="{940EFC33-BF0A-7557-2B61-57BF2AC8A4A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71120" y="2950734"/>
            <a:ext cx="3900689" cy="1802063"/>
          </a:xfrm>
          <a:prstGeom prst="rect">
            <a:avLst/>
          </a:prstGeom>
        </p:spPr>
      </p:pic>
      <p:pic>
        <p:nvPicPr>
          <p:cNvPr id="64" name="Picture 63">
            <a:extLst>
              <a:ext uri="{FF2B5EF4-FFF2-40B4-BE49-F238E27FC236}">
                <a16:creationId xmlns:a16="http://schemas.microsoft.com/office/drawing/2014/main" id="{A4BE0403-AC1B-D937-EB41-EC9F207EC83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305481" y="3095738"/>
            <a:ext cx="3722275" cy="1545108"/>
          </a:xfrm>
          <a:prstGeom prst="rect">
            <a:avLst/>
          </a:prstGeom>
        </p:spPr>
      </p:pic>
      <p:sp>
        <p:nvSpPr>
          <p:cNvPr id="65" name="TextBox 64">
            <a:extLst>
              <a:ext uri="{FF2B5EF4-FFF2-40B4-BE49-F238E27FC236}">
                <a16:creationId xmlns:a16="http://schemas.microsoft.com/office/drawing/2014/main" id="{7EAEC8D3-110B-4BA6-C1C7-B82F38808EDA}"/>
              </a:ext>
            </a:extLst>
          </p:cNvPr>
          <p:cNvSpPr txBox="1"/>
          <p:nvPr/>
        </p:nvSpPr>
        <p:spPr>
          <a:xfrm>
            <a:off x="253484" y="2137907"/>
            <a:ext cx="3827565" cy="656655"/>
          </a:xfrm>
          <a:prstGeom prst="rect">
            <a:avLst/>
          </a:prstGeom>
          <a:noFill/>
        </p:spPr>
        <p:txBody>
          <a:bodyPr wrap="square" rtlCol="0">
            <a:spAutoFit/>
          </a:bodyPr>
          <a:lstStyle/>
          <a:p>
            <a:pPr defTabSz="914377">
              <a:defRPr/>
            </a:pPr>
            <a:r>
              <a:rPr lang="en-US" sz="1800" b="1" dirty="0">
                <a:solidFill>
                  <a:srgbClr val="004464"/>
                </a:solidFill>
                <a:latin typeface="Arial" panose="020B0604020202020204" pitchFamily="34" charset="0"/>
                <a:ea typeface="ＭＳ Ｐゴシック" charset="0"/>
                <a:cs typeface="Arial" panose="020B0604020202020204" pitchFamily="34" charset="0"/>
              </a:rPr>
              <a:t>Trastuzumab </a:t>
            </a:r>
            <a:r>
              <a:rPr lang="en-US" sz="1800" b="1" dirty="0" err="1">
                <a:solidFill>
                  <a:srgbClr val="004464"/>
                </a:solidFill>
                <a:latin typeface="Arial" panose="020B0604020202020204" pitchFamily="34" charset="0"/>
                <a:ea typeface="ＭＳ Ｐゴシック" charset="0"/>
                <a:cs typeface="Arial" panose="020B0604020202020204" pitchFamily="34" charset="0"/>
              </a:rPr>
              <a:t>deruxtecan</a:t>
            </a:r>
            <a:r>
              <a:rPr lang="en-US" sz="1800" b="1" dirty="0">
                <a:solidFill>
                  <a:srgbClr val="004464"/>
                </a:solidFill>
                <a:latin typeface="Arial" panose="020B0604020202020204" pitchFamily="34" charset="0"/>
                <a:ea typeface="ＭＳ Ｐゴシック" charset="0"/>
                <a:cs typeface="Arial" panose="020B0604020202020204" pitchFamily="34" charset="0"/>
              </a:rPr>
              <a:t> (T-DXd)</a:t>
            </a:r>
          </a:p>
          <a:p>
            <a:pPr algn="ctr" defTabSz="914377">
              <a:defRPr/>
            </a:pPr>
            <a:r>
              <a:rPr lang="en-US" sz="1867" dirty="0">
                <a:solidFill>
                  <a:srgbClr val="004464"/>
                </a:solidFill>
                <a:latin typeface="Arial" panose="020B0604020202020204" pitchFamily="34" charset="0"/>
                <a:ea typeface="ＭＳ Ｐゴシック" charset="0"/>
                <a:cs typeface="Arial" panose="020B0604020202020204" pitchFamily="34" charset="0"/>
              </a:rPr>
              <a:t>anti-HER2 ADC</a:t>
            </a:r>
          </a:p>
        </p:txBody>
      </p:sp>
      <p:sp>
        <p:nvSpPr>
          <p:cNvPr id="73" name="TextBox 72">
            <a:extLst>
              <a:ext uri="{FF2B5EF4-FFF2-40B4-BE49-F238E27FC236}">
                <a16:creationId xmlns:a16="http://schemas.microsoft.com/office/drawing/2014/main" id="{B4A000D4-53A0-96AD-8CCE-B33E3FF26839}"/>
              </a:ext>
            </a:extLst>
          </p:cNvPr>
          <p:cNvSpPr txBox="1"/>
          <p:nvPr/>
        </p:nvSpPr>
        <p:spPr>
          <a:xfrm>
            <a:off x="4308969" y="2107208"/>
            <a:ext cx="3718784" cy="666977"/>
          </a:xfrm>
          <a:prstGeom prst="rect">
            <a:avLst/>
          </a:prstGeom>
          <a:noFill/>
        </p:spPr>
        <p:txBody>
          <a:bodyPr wrap="square" rtlCol="0">
            <a:spAutoFit/>
          </a:bodyPr>
          <a:lstStyle/>
          <a:p>
            <a:pPr algn="ctr" defTabSz="914377">
              <a:defRPr/>
            </a:pPr>
            <a:r>
              <a:rPr lang="en-US" sz="1867" b="1" dirty="0">
                <a:solidFill>
                  <a:srgbClr val="004464"/>
                </a:solidFill>
                <a:latin typeface="Arial" panose="020B0604020202020204" pitchFamily="34" charset="0"/>
                <a:ea typeface="ＭＳ Ｐゴシック" charset="0"/>
                <a:cs typeface="Arial" panose="020B0604020202020204" pitchFamily="34" charset="0"/>
              </a:rPr>
              <a:t>Sacituzumab </a:t>
            </a:r>
            <a:r>
              <a:rPr lang="en-US" sz="1867" b="1" dirty="0" err="1">
                <a:solidFill>
                  <a:srgbClr val="004464"/>
                </a:solidFill>
                <a:latin typeface="Arial" panose="020B0604020202020204" pitchFamily="34" charset="0"/>
                <a:ea typeface="ＭＳ Ｐゴシック" charset="0"/>
                <a:cs typeface="Arial" panose="020B0604020202020204" pitchFamily="34" charset="0"/>
              </a:rPr>
              <a:t>Govitecan</a:t>
            </a:r>
            <a:r>
              <a:rPr lang="en-US" sz="1867" b="1" dirty="0">
                <a:solidFill>
                  <a:srgbClr val="004464"/>
                </a:solidFill>
                <a:latin typeface="Arial" panose="020B0604020202020204" pitchFamily="34" charset="0"/>
                <a:ea typeface="ＭＳ Ｐゴシック" charset="0"/>
                <a:cs typeface="Arial" panose="020B0604020202020204" pitchFamily="34" charset="0"/>
              </a:rPr>
              <a:t> (SG) </a:t>
            </a:r>
          </a:p>
          <a:p>
            <a:pPr algn="ctr" defTabSz="914377">
              <a:defRPr/>
            </a:pPr>
            <a:r>
              <a:rPr lang="en-US" sz="1867" dirty="0">
                <a:solidFill>
                  <a:srgbClr val="004464"/>
                </a:solidFill>
                <a:latin typeface="Arial" panose="020B0604020202020204" pitchFamily="34" charset="0"/>
                <a:ea typeface="ＭＳ Ｐゴシック" charset="0"/>
                <a:cs typeface="Arial" panose="020B0604020202020204" pitchFamily="34" charset="0"/>
              </a:rPr>
              <a:t>anti-Trop2 ADC</a:t>
            </a:r>
          </a:p>
        </p:txBody>
      </p:sp>
      <p:sp>
        <p:nvSpPr>
          <p:cNvPr id="74" name="Rectangle 73">
            <a:extLst>
              <a:ext uri="{FF2B5EF4-FFF2-40B4-BE49-F238E27FC236}">
                <a16:creationId xmlns:a16="http://schemas.microsoft.com/office/drawing/2014/main" id="{F29CC642-A18D-66E5-2F44-3A19775BDF71}"/>
              </a:ext>
            </a:extLst>
          </p:cNvPr>
          <p:cNvSpPr/>
          <p:nvPr/>
        </p:nvSpPr>
        <p:spPr>
          <a:xfrm>
            <a:off x="242760" y="2063776"/>
            <a:ext cx="3829049" cy="3697355"/>
          </a:xfrm>
          <a:prstGeom prst="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75" name="Rectangle 74">
            <a:extLst>
              <a:ext uri="{FF2B5EF4-FFF2-40B4-BE49-F238E27FC236}">
                <a16:creationId xmlns:a16="http://schemas.microsoft.com/office/drawing/2014/main" id="{486D8AE4-CA34-132B-7C8B-7E51668B0013}"/>
              </a:ext>
            </a:extLst>
          </p:cNvPr>
          <p:cNvSpPr/>
          <p:nvPr/>
        </p:nvSpPr>
        <p:spPr>
          <a:xfrm>
            <a:off x="4164247" y="2063776"/>
            <a:ext cx="3863508" cy="3697355"/>
          </a:xfrm>
          <a:prstGeom prst="rect">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78" name="TextBox 77">
            <a:extLst>
              <a:ext uri="{FF2B5EF4-FFF2-40B4-BE49-F238E27FC236}">
                <a16:creationId xmlns:a16="http://schemas.microsoft.com/office/drawing/2014/main" id="{9B9A2C40-8623-6AF2-A46E-AC63D08F41C8}"/>
              </a:ext>
            </a:extLst>
          </p:cNvPr>
          <p:cNvSpPr txBox="1"/>
          <p:nvPr/>
        </p:nvSpPr>
        <p:spPr>
          <a:xfrm>
            <a:off x="873572" y="5223170"/>
            <a:ext cx="3086909" cy="338554"/>
          </a:xfrm>
          <a:prstGeom prst="rect">
            <a:avLst/>
          </a:prstGeom>
          <a:solidFill>
            <a:srgbClr val="EFF9FC"/>
          </a:solidFill>
        </p:spPr>
        <p:txBody>
          <a:bodyPr wrap="square" rtlCol="0">
            <a:spAutoFit/>
          </a:bodyPr>
          <a:lstStyle/>
          <a:p>
            <a:pPr defTabSz="914377">
              <a:defRPr/>
            </a:pPr>
            <a:r>
              <a:rPr lang="en-US" sz="1600" dirty="0">
                <a:solidFill>
                  <a:srgbClr val="004464"/>
                </a:solidFill>
                <a:latin typeface="Arial" panose="020B0604020202020204" pitchFamily="34" charset="0"/>
                <a:ea typeface="ＭＳ Ｐゴシック" charset="0"/>
                <a:cs typeface="Arial" panose="020B0604020202020204" pitchFamily="34" charset="0"/>
              </a:rPr>
              <a:t> ~90% (HER2-low, </a:t>
            </a:r>
            <a:r>
              <a:rPr lang="en-US" sz="1600" i="1" dirty="0">
                <a:solidFill>
                  <a:srgbClr val="004464"/>
                </a:solidFill>
                <a:latin typeface="Arial" panose="020B0604020202020204" pitchFamily="34" charset="0"/>
                <a:ea typeface="ＭＳ Ｐゴシック" charset="0"/>
                <a:cs typeface="Arial" panose="020B0604020202020204" pitchFamily="34" charset="0"/>
              </a:rPr>
              <a:t>-ultralow</a:t>
            </a:r>
            <a:r>
              <a:rPr lang="en-US" sz="1600" dirty="0">
                <a:solidFill>
                  <a:srgbClr val="004464"/>
                </a:solidFill>
                <a:latin typeface="Arial" panose="020B0604020202020204" pitchFamily="34" charset="0"/>
                <a:ea typeface="ＭＳ Ｐゴシック" charset="0"/>
                <a:cs typeface="Arial" panose="020B0604020202020204" pitchFamily="34" charset="0"/>
              </a:rPr>
              <a:t>)</a:t>
            </a:r>
          </a:p>
        </p:txBody>
      </p:sp>
      <p:sp>
        <p:nvSpPr>
          <p:cNvPr id="79" name="TextBox 78">
            <a:extLst>
              <a:ext uri="{FF2B5EF4-FFF2-40B4-BE49-F238E27FC236}">
                <a16:creationId xmlns:a16="http://schemas.microsoft.com/office/drawing/2014/main" id="{311B3BA9-C5F2-611E-4D9B-178F170BBE9D}"/>
              </a:ext>
            </a:extLst>
          </p:cNvPr>
          <p:cNvSpPr txBox="1"/>
          <p:nvPr/>
        </p:nvSpPr>
        <p:spPr>
          <a:xfrm>
            <a:off x="4933248" y="5201679"/>
            <a:ext cx="2983149" cy="359009"/>
          </a:xfrm>
          <a:prstGeom prst="rect">
            <a:avLst/>
          </a:prstGeom>
          <a:solidFill>
            <a:srgbClr val="EFF9FC"/>
          </a:solidFill>
        </p:spPr>
        <p:txBody>
          <a:bodyPr wrap="square" rtlCol="0">
            <a:spAutoFit/>
          </a:bodyPr>
          <a:lstStyle/>
          <a:p>
            <a:pPr defTabSz="914377">
              <a:defRPr/>
            </a:pPr>
            <a:r>
              <a:rPr lang="en-US" sz="1733" dirty="0">
                <a:solidFill>
                  <a:srgbClr val="004464"/>
                </a:solidFill>
                <a:latin typeface="Arial" panose="020B0604020202020204" pitchFamily="34" charset="0"/>
                <a:ea typeface="ＭＳ Ｐゴシック" charset="0"/>
                <a:cs typeface="Arial" panose="020B0604020202020204" pitchFamily="34" charset="0"/>
              </a:rPr>
              <a:t> ~100% (no biomarker)</a:t>
            </a:r>
          </a:p>
        </p:txBody>
      </p:sp>
      <p:sp>
        <p:nvSpPr>
          <p:cNvPr id="80" name="Pie 79">
            <a:extLst>
              <a:ext uri="{FF2B5EF4-FFF2-40B4-BE49-F238E27FC236}">
                <a16:creationId xmlns:a16="http://schemas.microsoft.com/office/drawing/2014/main" id="{64A875E8-3D78-FDAC-22CD-B558E78A108C}"/>
              </a:ext>
            </a:extLst>
          </p:cNvPr>
          <p:cNvSpPr/>
          <p:nvPr/>
        </p:nvSpPr>
        <p:spPr>
          <a:xfrm>
            <a:off x="343617" y="4953149"/>
            <a:ext cx="661491" cy="639353"/>
          </a:xfrm>
          <a:prstGeom prst="pie">
            <a:avLst>
              <a:gd name="adj1" fmla="val 19494889"/>
              <a:gd name="adj2" fmla="val 16200000"/>
            </a:avLst>
          </a:prstGeom>
          <a:gradFill>
            <a:gsLst>
              <a:gs pos="0">
                <a:srgbClr val="F3754F"/>
              </a:gs>
              <a:gs pos="99000">
                <a:schemeClr val="accent6">
                  <a:lumMod val="60000"/>
                  <a:lumOff val="40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prstClr val="black"/>
              </a:solidFill>
              <a:latin typeface="Calibri" panose="020F0502020204030204"/>
            </a:endParaRPr>
          </a:p>
        </p:txBody>
      </p:sp>
      <p:sp>
        <p:nvSpPr>
          <p:cNvPr id="81" name="Pie 80">
            <a:extLst>
              <a:ext uri="{FF2B5EF4-FFF2-40B4-BE49-F238E27FC236}">
                <a16:creationId xmlns:a16="http://schemas.microsoft.com/office/drawing/2014/main" id="{C9D7F6BD-7F9E-E085-2603-2B751ADBF077}"/>
              </a:ext>
            </a:extLst>
          </p:cNvPr>
          <p:cNvSpPr/>
          <p:nvPr/>
        </p:nvSpPr>
        <p:spPr>
          <a:xfrm>
            <a:off x="4362417" y="4962612"/>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FD1C73DD-BB9D-AF7C-329B-8D902C30D258}"/>
              </a:ext>
            </a:extLst>
          </p:cNvPr>
          <p:cNvSpPr txBox="1"/>
          <p:nvPr/>
        </p:nvSpPr>
        <p:spPr>
          <a:xfrm>
            <a:off x="7920725" y="2151264"/>
            <a:ext cx="4299624" cy="553998"/>
          </a:xfrm>
          <a:prstGeom prst="rect">
            <a:avLst/>
          </a:prstGeom>
          <a:noFill/>
        </p:spPr>
        <p:txBody>
          <a:bodyPr wrap="square" rtlCol="0">
            <a:spAutoFit/>
          </a:bodyPr>
          <a:lstStyle/>
          <a:p>
            <a:pPr algn="ctr" defTabSz="914377">
              <a:defRPr/>
            </a:pPr>
            <a:r>
              <a:rPr lang="en-US" sz="1500" b="1" dirty="0" err="1">
                <a:solidFill>
                  <a:srgbClr val="004464"/>
                </a:solidFill>
                <a:latin typeface="Arial" panose="020B0604020202020204" pitchFamily="34" charset="0"/>
                <a:ea typeface="ＭＳ Ｐゴシック" charset="0"/>
                <a:cs typeface="Arial" panose="020B0604020202020204" pitchFamily="34" charset="0"/>
              </a:rPr>
              <a:t>Datopotamab</a:t>
            </a:r>
            <a:r>
              <a:rPr lang="en-US" sz="1500" b="1" dirty="0">
                <a:solidFill>
                  <a:srgbClr val="004464"/>
                </a:solidFill>
                <a:latin typeface="Arial" panose="020B0604020202020204" pitchFamily="34" charset="0"/>
                <a:ea typeface="ＭＳ Ｐゴシック" charset="0"/>
                <a:cs typeface="Arial" panose="020B0604020202020204" pitchFamily="34" charset="0"/>
              </a:rPr>
              <a:t> </a:t>
            </a:r>
            <a:r>
              <a:rPr lang="en-US" sz="1500" b="1" dirty="0" err="1">
                <a:solidFill>
                  <a:srgbClr val="004464"/>
                </a:solidFill>
                <a:latin typeface="Arial" panose="020B0604020202020204" pitchFamily="34" charset="0"/>
                <a:ea typeface="ＭＳ Ｐゴシック" charset="0"/>
                <a:cs typeface="Arial" panose="020B0604020202020204" pitchFamily="34" charset="0"/>
              </a:rPr>
              <a:t>Deruxtecan</a:t>
            </a:r>
            <a:r>
              <a:rPr lang="en-US" sz="1500" b="1" dirty="0">
                <a:solidFill>
                  <a:srgbClr val="004464"/>
                </a:solidFill>
                <a:latin typeface="Arial" panose="020B0604020202020204" pitchFamily="34" charset="0"/>
                <a:ea typeface="ＭＳ Ｐゴシック" charset="0"/>
                <a:cs typeface="Arial" panose="020B0604020202020204" pitchFamily="34" charset="0"/>
              </a:rPr>
              <a:t> (Dato-DXd)</a:t>
            </a:r>
          </a:p>
          <a:p>
            <a:pPr algn="ctr" defTabSz="914377">
              <a:defRPr/>
            </a:pPr>
            <a:r>
              <a:rPr lang="en-US" sz="1500" dirty="0">
                <a:solidFill>
                  <a:srgbClr val="004464"/>
                </a:solidFill>
                <a:latin typeface="Arial" panose="020B0604020202020204" pitchFamily="34" charset="0"/>
                <a:ea typeface="ＭＳ Ｐゴシック" charset="0"/>
                <a:cs typeface="Arial" panose="020B0604020202020204" pitchFamily="34" charset="0"/>
              </a:rPr>
              <a:t>anti-Trop2 ADC</a:t>
            </a:r>
          </a:p>
        </p:txBody>
      </p:sp>
      <p:sp>
        <p:nvSpPr>
          <p:cNvPr id="4" name="Rectangle 3">
            <a:extLst>
              <a:ext uri="{FF2B5EF4-FFF2-40B4-BE49-F238E27FC236}">
                <a16:creationId xmlns:a16="http://schemas.microsoft.com/office/drawing/2014/main" id="{A93079D3-A63A-4DE3-FC43-93E68D61C9BB}"/>
              </a:ext>
            </a:extLst>
          </p:cNvPr>
          <p:cNvSpPr/>
          <p:nvPr/>
        </p:nvSpPr>
        <p:spPr>
          <a:xfrm>
            <a:off x="8120194" y="2076527"/>
            <a:ext cx="3900689" cy="3684604"/>
          </a:xfrm>
          <a:prstGeom prst="rect">
            <a:avLst/>
          </a:prstGeom>
          <a:noFill/>
          <a:ln w="317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360A44BF-6AAD-BB1D-3153-A8E81B17B1B8}"/>
              </a:ext>
            </a:extLst>
          </p:cNvPr>
          <p:cNvPicPr>
            <a:picLocks noChangeAspect="1"/>
          </p:cNvPicPr>
          <p:nvPr/>
        </p:nvPicPr>
        <p:blipFill>
          <a:blip r:embed="rId8"/>
          <a:srcRect l="57630" t="10422" b="-10422"/>
          <a:stretch/>
        </p:blipFill>
        <p:spPr>
          <a:xfrm>
            <a:off x="8487230" y="2950732"/>
            <a:ext cx="3177599" cy="2300691"/>
          </a:xfrm>
          <a:prstGeom prst="rect">
            <a:avLst/>
          </a:prstGeom>
        </p:spPr>
      </p:pic>
      <p:sp>
        <p:nvSpPr>
          <p:cNvPr id="6" name="TextBox 5">
            <a:extLst>
              <a:ext uri="{FF2B5EF4-FFF2-40B4-BE49-F238E27FC236}">
                <a16:creationId xmlns:a16="http://schemas.microsoft.com/office/drawing/2014/main" id="{DB6B7619-B978-E450-859D-A6A203CB7FA3}"/>
              </a:ext>
            </a:extLst>
          </p:cNvPr>
          <p:cNvSpPr txBox="1"/>
          <p:nvPr/>
        </p:nvSpPr>
        <p:spPr>
          <a:xfrm>
            <a:off x="8852051" y="5251671"/>
            <a:ext cx="2983149" cy="359009"/>
          </a:xfrm>
          <a:prstGeom prst="rect">
            <a:avLst/>
          </a:prstGeom>
          <a:solidFill>
            <a:srgbClr val="EFF9FC"/>
          </a:solidFill>
        </p:spPr>
        <p:txBody>
          <a:bodyPr wrap="square" rtlCol="0">
            <a:spAutoFit/>
          </a:bodyPr>
          <a:lstStyle/>
          <a:p>
            <a:pPr defTabSz="914377">
              <a:defRPr/>
            </a:pPr>
            <a:r>
              <a:rPr lang="en-US" sz="1733" dirty="0">
                <a:solidFill>
                  <a:srgbClr val="004464"/>
                </a:solidFill>
                <a:latin typeface="Arial" panose="020B0604020202020204" pitchFamily="34" charset="0"/>
                <a:ea typeface="ＭＳ Ｐゴシック" charset="0"/>
                <a:cs typeface="Arial" panose="020B0604020202020204" pitchFamily="34" charset="0"/>
              </a:rPr>
              <a:t> ~100% (no biomarker)</a:t>
            </a:r>
          </a:p>
        </p:txBody>
      </p:sp>
      <p:sp>
        <p:nvSpPr>
          <p:cNvPr id="7" name="Pie 6">
            <a:extLst>
              <a:ext uri="{FF2B5EF4-FFF2-40B4-BE49-F238E27FC236}">
                <a16:creationId xmlns:a16="http://schemas.microsoft.com/office/drawing/2014/main" id="{20884741-1E88-A23C-58E3-1E65786BE13C}"/>
              </a:ext>
            </a:extLst>
          </p:cNvPr>
          <p:cNvSpPr/>
          <p:nvPr/>
        </p:nvSpPr>
        <p:spPr>
          <a:xfrm>
            <a:off x="8281219" y="5012604"/>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121434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87785-719F-A4B6-1328-60ECC1D4E4E5}"/>
              </a:ext>
            </a:extLst>
          </p:cNvPr>
          <p:cNvSpPr/>
          <p:nvPr/>
        </p:nvSpPr>
        <p:spPr>
          <a:xfrm>
            <a:off x="36514" y="1405525"/>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337806" y="336617"/>
            <a:ext cx="8475300" cy="332399"/>
          </a:xfrm>
        </p:spPr>
        <p:txBody>
          <a:bodyPr>
            <a:normAutofit fontScale="90000"/>
          </a:bodyPr>
          <a:lstStyle/>
          <a:p>
            <a:r>
              <a:rPr lang="en-US" sz="2400" dirty="0"/>
              <a:t>TROPICS-02</a:t>
            </a:r>
            <a:endParaRPr lang="en-US" sz="1951" b="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42913" y="5987438"/>
            <a:ext cx="10522395" cy="861775"/>
          </a:xfrm>
        </p:spPr>
        <p:txBody>
          <a:bodyPr/>
          <a:lstStyle/>
          <a:p>
            <a:pPr lvl="0">
              <a:buClrTx/>
              <a:defRPr/>
            </a:pPr>
            <a:r>
              <a:rPr lang="en-US" dirty="0">
                <a:cs typeface="Arial"/>
              </a:rPr>
              <a:t>*Disease histology based on the ASCO/CAP criteria; </a:t>
            </a:r>
            <a:r>
              <a:rPr lang="en-US" baseline="30000" dirty="0">
                <a:cs typeface="Arial"/>
              </a:rPr>
              <a:t>†</a:t>
            </a:r>
            <a:r>
              <a:rPr lang="en-US" dirty="0">
                <a:cs typeface="Arial"/>
              </a:rPr>
              <a:t>Single-agent standard-of-care treatment of physician’s choice was specified prior to </a:t>
            </a:r>
            <a:r>
              <a:rPr lang="en-US" dirty="0" err="1">
                <a:cs typeface="Arial"/>
              </a:rPr>
              <a:t>randomisation</a:t>
            </a:r>
            <a:r>
              <a:rPr lang="en-US" dirty="0">
                <a:cs typeface="Arial"/>
              </a:rPr>
              <a:t> by the investigator.</a:t>
            </a:r>
            <a:br>
              <a:rPr lang="en-US" dirty="0">
                <a:cs typeface="Arial" panose="020B0604020202020204" pitchFamily="34" charset="0"/>
              </a:rPr>
            </a:br>
            <a:r>
              <a:rPr lang="en-US" dirty="0">
                <a:cs typeface="Arial"/>
              </a:rPr>
              <a:t>ASCO/CAP, American Society of Clinical Oncology/College of American Pathologists; </a:t>
            </a:r>
            <a:r>
              <a:rPr lang="en-US" dirty="0">
                <a:cs typeface="Arial" panose="020B0604020202020204" pitchFamily="34" charset="0"/>
              </a:rPr>
              <a:t>BICR, blinded independent central review; </a:t>
            </a:r>
            <a:r>
              <a:rPr lang="en-US" dirty="0">
                <a:cs typeface="Arial"/>
              </a:rPr>
              <a:t>CBR, clinical benefit rate; CDK, cyclin-dependent kinase; </a:t>
            </a:r>
            <a:r>
              <a:rPr lang="en-US" dirty="0">
                <a:cs typeface="Arial" panose="020B0604020202020204" pitchFamily="34" charset="0"/>
              </a:rPr>
              <a:t>CI, confidence interval; </a:t>
            </a:r>
            <a:r>
              <a:rPr lang="en-US" dirty="0">
                <a:cs typeface="Arial"/>
              </a:rPr>
              <a:t>DOR, duration of response; </a:t>
            </a:r>
            <a:br>
              <a:rPr lang="en-US" dirty="0">
                <a:cs typeface="Arial"/>
              </a:rPr>
            </a:br>
            <a:r>
              <a:rPr lang="en-US" dirty="0">
                <a:cs typeface="Arial"/>
              </a:rPr>
              <a:t>HER2-negative, human epidermal growth factor receptor 2-negative; </a:t>
            </a:r>
            <a:r>
              <a:rPr lang="en-US" dirty="0">
                <a:cs typeface="Arial" panose="020B0604020202020204" pitchFamily="34" charset="0"/>
              </a:rPr>
              <a:t>HR, hazard ratio; </a:t>
            </a:r>
            <a:r>
              <a:rPr lang="en-US" dirty="0">
                <a:cs typeface="Arial"/>
              </a:rPr>
              <a:t>HR+, hormonal receptor-positive; </a:t>
            </a:r>
            <a:r>
              <a:rPr lang="en-US" dirty="0">
                <a:cs typeface="Arial" panose="020B0604020202020204" pitchFamily="34" charset="0"/>
              </a:rPr>
              <a:t>ITT, intent-to-treat; </a:t>
            </a:r>
            <a:r>
              <a:rPr lang="en-US" dirty="0">
                <a:cs typeface="Arial"/>
              </a:rPr>
              <a:t>IV, intravenously; LIR, local investigator review; </a:t>
            </a:r>
            <a:r>
              <a:rPr lang="en-US" dirty="0" err="1">
                <a:cs typeface="Arial" panose="020B0604020202020204" pitchFamily="34" charset="0"/>
              </a:rPr>
              <a:t>mo</a:t>
            </a:r>
            <a:r>
              <a:rPr lang="en-US" dirty="0">
                <a:cs typeface="Arial" panose="020B0604020202020204" pitchFamily="34" charset="0"/>
              </a:rPr>
              <a:t>, months; </a:t>
            </a:r>
            <a:r>
              <a:rPr lang="en-US" dirty="0">
                <a:cs typeface="Arial"/>
              </a:rPr>
              <a:t>ORR, objective response rate; </a:t>
            </a:r>
            <a:br>
              <a:rPr lang="en-US" dirty="0">
                <a:cs typeface="Arial"/>
              </a:rPr>
            </a:br>
            <a:r>
              <a:rPr lang="en-US" dirty="0">
                <a:cs typeface="Arial" panose="020B0604020202020204" pitchFamily="34" charset="0"/>
              </a:rPr>
              <a:t>OS, overall survival; PFS, progression-free survival; </a:t>
            </a:r>
            <a:r>
              <a:rPr lang="en-US" dirty="0">
                <a:cs typeface="Arial"/>
              </a:rPr>
              <a:t>PRO, patient-reported outcome; R, </a:t>
            </a:r>
            <a:r>
              <a:rPr lang="en-US" dirty="0" err="1">
                <a:cs typeface="Arial"/>
              </a:rPr>
              <a:t>randomised</a:t>
            </a:r>
            <a:r>
              <a:rPr lang="en-US" dirty="0">
                <a:cs typeface="Arial"/>
              </a:rPr>
              <a:t>; RECIST, Response Evaluation Criteria in Solid </a:t>
            </a:r>
            <a:r>
              <a:rPr lang="en-US" dirty="0" err="1">
                <a:cs typeface="Arial"/>
              </a:rPr>
              <a:t>Tumours</a:t>
            </a:r>
            <a:r>
              <a:rPr lang="en-US" dirty="0">
                <a:cs typeface="Arial"/>
              </a:rPr>
              <a:t>; </a:t>
            </a:r>
            <a:r>
              <a:rPr lang="en-US" dirty="0">
                <a:cs typeface="Arial" panose="020B0604020202020204" pitchFamily="34" charset="0"/>
              </a:rPr>
              <a:t>SG, sacituzumab govitecan; TPC, treatment of physician’s choice. </a:t>
            </a:r>
            <a:br>
              <a:rPr lang="en-US" dirty="0">
                <a:cs typeface="Arial" panose="020B0604020202020204" pitchFamily="34" charset="0"/>
              </a:rPr>
            </a:br>
            <a:r>
              <a:rPr lang="en-US" dirty="0">
                <a:cs typeface="Arial" panose="020B0604020202020204" pitchFamily="34" charset="0"/>
              </a:rPr>
              <a:t>1. </a:t>
            </a:r>
            <a:r>
              <a:rPr lang="en-US" dirty="0">
                <a:cs typeface="Arial"/>
              </a:rPr>
              <a:t>Adapted from Rugo HS, </a:t>
            </a:r>
            <a:r>
              <a:rPr lang="en-US" i="1" dirty="0">
                <a:cs typeface="Arial"/>
              </a:rPr>
              <a:t>et al. J Clin Oncol. </a:t>
            </a:r>
            <a:r>
              <a:rPr lang="en-US" dirty="0">
                <a:cs typeface="Arial"/>
              </a:rPr>
              <a:t>2022;40:3365−3376 (inc. Suppl); 2. Adapted from Rugo HS, </a:t>
            </a:r>
            <a:r>
              <a:rPr lang="en-US" i="1" dirty="0">
                <a:cs typeface="Arial"/>
              </a:rPr>
              <a:t>et al. Lancet </a:t>
            </a:r>
            <a:r>
              <a:rPr lang="en-US" dirty="0">
                <a:cs typeface="Arial"/>
              </a:rPr>
              <a:t>2023; 402: 1423–1433</a:t>
            </a:r>
            <a:r>
              <a:rPr lang="en-US" dirty="0">
                <a:cs typeface="Arial" panose="020B0604020202020204" pitchFamily="34" charset="0"/>
              </a:rPr>
              <a:t>. 3. </a:t>
            </a:r>
            <a:r>
              <a:rPr lang="en-US" dirty="0" err="1">
                <a:cs typeface="Arial"/>
              </a:rPr>
              <a:t>ClinicalTrials.gov</a:t>
            </a:r>
            <a:r>
              <a:rPr lang="en-US" dirty="0">
                <a:cs typeface="Arial"/>
              </a:rPr>
              <a:t>, NCT03901339: https://</a:t>
            </a:r>
            <a:r>
              <a:rPr lang="en-US" dirty="0" err="1">
                <a:cs typeface="Arial"/>
              </a:rPr>
              <a:t>www.clinicaltrials.gov</a:t>
            </a:r>
            <a:r>
              <a:rPr lang="en-US" dirty="0">
                <a:cs typeface="Arial"/>
              </a:rPr>
              <a:t>/study/NCT03901339. Accessed: July 2025.</a:t>
            </a:r>
            <a:endParaRPr lang="en-US" dirty="0">
              <a:cs typeface="Arial" panose="020B0604020202020204" pitchFamily="34" charset="0"/>
            </a:endParaRPr>
          </a:p>
        </p:txBody>
      </p:sp>
      <p:sp>
        <p:nvSpPr>
          <p:cNvPr id="52" name="Text Placeholder 31">
            <a:extLst>
              <a:ext uri="{FF2B5EF4-FFF2-40B4-BE49-F238E27FC236}">
                <a16:creationId xmlns:a16="http://schemas.microsoft.com/office/drawing/2014/main" id="{E002E5B2-E8A3-AA22-3BD8-C0226AE4F9F3}"/>
              </a:ext>
            </a:extLst>
          </p:cNvPr>
          <p:cNvSpPr txBox="1">
            <a:spLocks/>
          </p:cNvSpPr>
          <p:nvPr/>
        </p:nvSpPr>
        <p:spPr>
          <a:xfrm>
            <a:off x="450406" y="857581"/>
            <a:ext cx="7387309" cy="46782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pPr>
            <a:r>
              <a:rPr lang="en-US" dirty="0">
                <a:solidFill>
                  <a:srgbClr val="000066"/>
                </a:solidFill>
                <a:latin typeface="Arial" panose="020B0604020202020204"/>
              </a:rPr>
              <a:t>SG demonstrated a statistically significant and clinically meaningful improvement in both PFS and OS vs chemotherapy in 3L and later HR+/HER2-negative mBC</a:t>
            </a:r>
            <a:r>
              <a:rPr lang="en-US" baseline="30000" dirty="0">
                <a:solidFill>
                  <a:srgbClr val="000066"/>
                </a:solidFill>
                <a:latin typeface="Arial" panose="020B0604020202020204"/>
              </a:rPr>
              <a:t>1,2</a:t>
            </a:r>
            <a:endParaRPr lang="en-US" sz="1800" baseline="30000" dirty="0">
              <a:solidFill>
                <a:srgbClr val="000066"/>
              </a:solidFill>
              <a:latin typeface="Arial" panose="020B0604020202020204"/>
            </a:endParaRPr>
          </a:p>
        </p:txBody>
      </p:sp>
      <p:grpSp>
        <p:nvGrpSpPr>
          <p:cNvPr id="53" name="Group 52">
            <a:extLst>
              <a:ext uri="{FF2B5EF4-FFF2-40B4-BE49-F238E27FC236}">
                <a16:creationId xmlns:a16="http://schemas.microsoft.com/office/drawing/2014/main" id="{7E90D23D-3816-E123-ACA5-B761FF01B9A8}"/>
              </a:ext>
            </a:extLst>
          </p:cNvPr>
          <p:cNvGrpSpPr/>
          <p:nvPr/>
        </p:nvGrpSpPr>
        <p:grpSpPr>
          <a:xfrm>
            <a:off x="2586275" y="1668670"/>
            <a:ext cx="1052399" cy="2601031"/>
            <a:chOff x="2506612" y="1899335"/>
            <a:chExt cx="1052399" cy="2854325"/>
          </a:xfrm>
        </p:grpSpPr>
        <p:sp>
          <p:nvSpPr>
            <p:cNvPr id="54" name="Text Placeholder 19">
              <a:extLst>
                <a:ext uri="{FF2B5EF4-FFF2-40B4-BE49-F238E27FC236}">
                  <a16:creationId xmlns:a16="http://schemas.microsoft.com/office/drawing/2014/main" id="{AE361C55-BCCC-4C71-F201-8EA0FE886D11}"/>
                </a:ext>
              </a:extLst>
            </p:cNvPr>
            <p:cNvSpPr txBox="1">
              <a:spLocks/>
            </p:cNvSpPr>
            <p:nvPr/>
          </p:nvSpPr>
          <p:spPr>
            <a:xfrm>
              <a:off x="2506612" y="1899335"/>
              <a:ext cx="1052399" cy="1376051"/>
            </a:xfrm>
            <a:prstGeom prst="roundRect">
              <a:avLst>
                <a:gd name="adj" fmla="val 6632"/>
              </a:avLst>
            </a:prstGeom>
            <a:solidFill>
              <a:srgbClr val="55A2A8"/>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1219140">
                <a:spcBef>
                  <a:spcPts val="0"/>
                </a:spcBef>
                <a:spcAft>
                  <a:spcPts val="600"/>
                </a:spcAft>
                <a:defRPr/>
              </a:pPr>
              <a:r>
                <a:rPr lang="en-US" sz="900" dirty="0">
                  <a:solidFill>
                    <a:srgbClr val="FFFFFF"/>
                  </a:solidFill>
                  <a:latin typeface="Arial" panose="020B0604020202020204"/>
                  <a:cs typeface="Arial Black" panose="020B0604020202020204" pitchFamily="34" charset="0"/>
                </a:rPr>
                <a:t>Sacituzumab govitecan </a:t>
              </a:r>
            </a:p>
            <a:p>
              <a:pPr algn="ctr" defTabSz="1219140">
                <a:spcBef>
                  <a:spcPts val="0"/>
                </a:spcBef>
                <a:spcAft>
                  <a:spcPts val="600"/>
                </a:spcAft>
                <a:defRPr/>
              </a:pPr>
              <a:r>
                <a:rPr lang="en-US" sz="900" b="0" dirty="0">
                  <a:solidFill>
                    <a:srgbClr val="FFFFFF"/>
                  </a:solidFill>
                  <a:latin typeface="Arial" panose="020B0604020202020204"/>
                  <a:cs typeface="Arial"/>
                </a:rPr>
                <a:t>10 mg/kg IV</a:t>
              </a:r>
              <a:br>
                <a:rPr lang="en-US" sz="900" b="0" dirty="0">
                  <a:solidFill>
                    <a:srgbClr val="FFFFFF"/>
                  </a:solidFill>
                  <a:latin typeface="Arial" panose="020B0604020202020204"/>
                  <a:cs typeface="Arial"/>
                </a:rPr>
              </a:br>
              <a:r>
                <a:rPr lang="en-US" sz="900" b="0" dirty="0">
                  <a:solidFill>
                    <a:srgbClr val="FFFFFF"/>
                  </a:solidFill>
                  <a:latin typeface="Arial" panose="020B0604020202020204"/>
                  <a:cs typeface="Arial"/>
                </a:rPr>
                <a:t> days 1 and 8, every 21 days</a:t>
              </a:r>
              <a:br>
                <a:rPr lang="en-US" sz="900" b="0" dirty="0">
                  <a:solidFill>
                    <a:srgbClr val="FFFFFF"/>
                  </a:solidFill>
                  <a:latin typeface="Arial" panose="020B0604020202020204"/>
                  <a:cs typeface="Arial"/>
                </a:rPr>
              </a:br>
              <a:r>
                <a:rPr lang="en-US" sz="900" b="0" dirty="0">
                  <a:solidFill>
                    <a:srgbClr val="FFFFFF"/>
                  </a:solidFill>
                  <a:latin typeface="Arial" panose="020B0604020202020204"/>
                  <a:cs typeface="Arial"/>
                </a:rPr>
                <a:t>n=272</a:t>
              </a:r>
            </a:p>
          </p:txBody>
        </p:sp>
        <p:sp>
          <p:nvSpPr>
            <p:cNvPr id="55" name="Text Placeholder 19">
              <a:extLst>
                <a:ext uri="{FF2B5EF4-FFF2-40B4-BE49-F238E27FC236}">
                  <a16:creationId xmlns:a16="http://schemas.microsoft.com/office/drawing/2014/main" id="{6CE29687-35D4-1B1A-E79D-CAC796AFE07E}"/>
                </a:ext>
              </a:extLst>
            </p:cNvPr>
            <p:cNvSpPr txBox="1">
              <a:spLocks/>
            </p:cNvSpPr>
            <p:nvPr/>
          </p:nvSpPr>
          <p:spPr>
            <a:xfrm>
              <a:off x="2506612" y="3588454"/>
              <a:ext cx="1052296" cy="1165206"/>
            </a:xfrm>
            <a:prstGeom prst="roundRect">
              <a:avLst>
                <a:gd name="adj" fmla="val 6632"/>
              </a:avLst>
            </a:prstGeom>
            <a:solidFill>
              <a:srgbClr val="54565B"/>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77">
                <a:spcBef>
                  <a:spcPts val="0"/>
                </a:spcBef>
                <a:defRPr/>
              </a:pPr>
              <a:r>
                <a:rPr lang="en-US" sz="900" dirty="0">
                  <a:solidFill>
                    <a:srgbClr val="FFFFFF"/>
                  </a:solidFill>
                  <a:latin typeface="Arial" panose="020B0604020202020204"/>
                  <a:ea typeface="Times New Roman" panose="02020603050405020304" pitchFamily="18" charset="0"/>
                </a:rPr>
                <a:t>TPC</a:t>
              </a:r>
              <a:r>
                <a:rPr lang="en-US" sz="1000" baseline="30000" dirty="0">
                  <a:solidFill>
                    <a:srgbClr val="FFFFFF"/>
                  </a:solidFill>
                  <a:latin typeface="Arial" panose="020B0604020202020204"/>
                  <a:ea typeface="Times New Roman" panose="02020603050405020304" pitchFamily="18" charset="0"/>
                </a:rPr>
                <a:t>†</a:t>
              </a:r>
              <a:br>
                <a:rPr lang="en-US" sz="900" b="0" dirty="0">
                  <a:solidFill>
                    <a:srgbClr val="54565B"/>
                  </a:solidFill>
                  <a:latin typeface="Arial" panose="020B0604020202020204"/>
                </a:rPr>
              </a:br>
              <a:r>
                <a:rPr lang="en-US" sz="900" b="0" kern="0" dirty="0">
                  <a:solidFill>
                    <a:srgbClr val="FFFFFF"/>
                  </a:solidFill>
                  <a:latin typeface="Arial" panose="020B0604020202020204"/>
                </a:rPr>
                <a:t>(capecitabine, vinorelbine, </a:t>
              </a:r>
              <a:br>
                <a:rPr lang="en-US" sz="900" b="0" kern="0" dirty="0">
                  <a:solidFill>
                    <a:srgbClr val="54565B"/>
                  </a:solidFill>
                  <a:latin typeface="Arial" panose="020B0604020202020204"/>
                </a:rPr>
              </a:br>
              <a:r>
                <a:rPr lang="en-US" sz="900" b="0" kern="0" dirty="0">
                  <a:solidFill>
                    <a:srgbClr val="FFFFFF"/>
                  </a:solidFill>
                  <a:latin typeface="Arial" panose="020B0604020202020204"/>
                </a:rPr>
                <a:t>gemcitabine, </a:t>
              </a:r>
              <a:br>
                <a:rPr lang="en-US" sz="900" b="0" kern="0" dirty="0">
                  <a:solidFill>
                    <a:srgbClr val="FFFFFF"/>
                  </a:solidFill>
                  <a:latin typeface="Arial" panose="020B0604020202020204"/>
                </a:rPr>
              </a:br>
              <a:r>
                <a:rPr lang="en-US" sz="900" b="0" kern="0" dirty="0">
                  <a:solidFill>
                    <a:srgbClr val="FFFFFF"/>
                  </a:solidFill>
                  <a:latin typeface="Arial" panose="020B0604020202020204"/>
                </a:rPr>
                <a:t>or </a:t>
              </a:r>
              <a:r>
                <a:rPr lang="en-US" sz="900" b="0" kern="0" dirty="0" err="1">
                  <a:solidFill>
                    <a:srgbClr val="FFFFFF"/>
                  </a:solidFill>
                  <a:latin typeface="Arial" panose="020B0604020202020204"/>
                </a:rPr>
                <a:t>eribulin</a:t>
              </a:r>
              <a:r>
                <a:rPr lang="en-US" sz="900" b="0" kern="0" dirty="0">
                  <a:solidFill>
                    <a:srgbClr val="FFFFFF"/>
                  </a:solidFill>
                  <a:latin typeface="Arial" panose="020B0604020202020204"/>
                </a:rPr>
                <a:t>)</a:t>
              </a:r>
              <a:br>
                <a:rPr lang="en-US" sz="900" b="0" kern="0" dirty="0">
                  <a:solidFill>
                    <a:srgbClr val="54565B"/>
                  </a:solidFill>
                  <a:latin typeface="Arial" panose="020B0604020202020204"/>
                </a:rPr>
              </a:br>
              <a:r>
                <a:rPr lang="en-US" sz="900" b="0" kern="0" dirty="0">
                  <a:solidFill>
                    <a:srgbClr val="FFFFFF"/>
                  </a:solidFill>
                  <a:latin typeface="Arial" panose="020B0604020202020204"/>
                </a:rPr>
                <a:t>n=271</a:t>
              </a:r>
            </a:p>
          </p:txBody>
        </p:sp>
      </p:grpSp>
      <p:sp>
        <p:nvSpPr>
          <p:cNvPr id="56" name="Rounded Rectangle 26">
            <a:extLst>
              <a:ext uri="{FF2B5EF4-FFF2-40B4-BE49-F238E27FC236}">
                <a16:creationId xmlns:a16="http://schemas.microsoft.com/office/drawing/2014/main" id="{0A17B1F0-1280-2F25-A00D-6230561606DC}"/>
              </a:ext>
            </a:extLst>
          </p:cNvPr>
          <p:cNvSpPr/>
          <p:nvPr/>
        </p:nvSpPr>
        <p:spPr>
          <a:xfrm>
            <a:off x="5001161" y="1806511"/>
            <a:ext cx="1052289" cy="2048426"/>
          </a:xfrm>
          <a:prstGeom prst="roundRect">
            <a:avLst>
              <a:gd name="adj" fmla="val 6308"/>
            </a:avLst>
          </a:prstGeom>
          <a:solidFill>
            <a:srgbClr val="55A2A8">
              <a:alpha val="10000"/>
            </a:srgbClr>
          </a:solidFill>
          <a:ln w="12700" cap="flat" cmpd="sng" algn="ctr">
            <a:noFill/>
            <a:prstDash val="solid"/>
            <a:miter lim="800000"/>
          </a:ln>
          <a:effectLst/>
        </p:spPr>
        <p:txBody>
          <a:bodyPr lIns="72000" tIns="144000" rIns="144000" bIns="108000" rtlCol="0" anchor="t" anchorCtr="0">
            <a:spAutoFit/>
          </a:bodyPr>
          <a:lstStyle/>
          <a:p>
            <a:pPr defTabSz="914377">
              <a:lnSpc>
                <a:spcPct val="95000"/>
              </a:lnSpc>
              <a:spcBef>
                <a:spcPts val="600"/>
              </a:spcBef>
              <a:spcAft>
                <a:spcPts val="600"/>
              </a:spcAft>
              <a:defRPr/>
            </a:pPr>
            <a:r>
              <a:rPr lang="en-US" sz="900" b="1" kern="0" dirty="0">
                <a:solidFill>
                  <a:srgbClr val="55A2A8"/>
                </a:solidFill>
                <a:latin typeface="Arial" panose="020B0604020202020204" pitchFamily="34" charset="0"/>
                <a:cs typeface="Arial" panose="020B0604020202020204" pitchFamily="34" charset="0"/>
              </a:rPr>
              <a:t>Primary endpoint: </a:t>
            </a:r>
            <a:endParaRPr lang="en-US" sz="900" kern="0" dirty="0">
              <a:solidFill>
                <a:srgbClr val="55A2A8"/>
              </a:solidFill>
              <a:latin typeface="Arial" panose="020B0604020202020204" pitchFamily="34" charset="0"/>
              <a:cs typeface="Arial" panose="020B0604020202020204" pitchFamily="34" charset="0"/>
            </a:endParaRPr>
          </a:p>
          <a:p>
            <a:pPr marL="107997" indent="-107997" defTabSz="914377">
              <a:lnSpc>
                <a:spcPct val="95000"/>
              </a:lnSpc>
              <a:spcAft>
                <a:spcPts val="600"/>
              </a:spcAft>
              <a:buClr>
                <a:srgbClr val="55A2A8"/>
              </a:buClr>
              <a:buFont typeface="Arial"/>
              <a:buChar char="•"/>
              <a:defRPr/>
            </a:pPr>
            <a:r>
              <a:rPr lang="en-US" sz="900" kern="0" dirty="0">
                <a:solidFill>
                  <a:srgbClr val="54565B"/>
                </a:solidFill>
                <a:latin typeface="Arial" panose="020B0604020202020204" pitchFamily="34" charset="0"/>
                <a:cs typeface="Arial" panose="020B0604020202020204" pitchFamily="34" charset="0"/>
              </a:rPr>
              <a:t>PFS by BICR </a:t>
            </a:r>
          </a:p>
          <a:p>
            <a:pPr defTabSz="914377">
              <a:lnSpc>
                <a:spcPct val="95000"/>
              </a:lnSpc>
              <a:spcAft>
                <a:spcPts val="600"/>
              </a:spcAft>
              <a:defRPr/>
            </a:pPr>
            <a:r>
              <a:rPr lang="en-US" sz="900" b="1" kern="0" dirty="0">
                <a:solidFill>
                  <a:srgbClr val="55A2A8"/>
                </a:solidFill>
                <a:latin typeface="Arial" panose="020B0604020202020204" pitchFamily="34" charset="0"/>
                <a:cs typeface="Arial" panose="020B0604020202020204" pitchFamily="34" charset="0"/>
              </a:rPr>
              <a:t>Secondary endpoints: </a:t>
            </a:r>
          </a:p>
          <a:p>
            <a:pPr marL="107997" indent="-107997" defTabSz="914377">
              <a:lnSpc>
                <a:spcPct val="95000"/>
              </a:lnSpc>
              <a:spcAft>
                <a:spcPts val="200"/>
              </a:spcAft>
              <a:buClr>
                <a:srgbClr val="55A2A8"/>
              </a:buClr>
              <a:buFont typeface="Arial"/>
              <a:buChar char="•"/>
              <a:defRPr/>
            </a:pPr>
            <a:r>
              <a:rPr lang="en-US" sz="900" kern="0" dirty="0">
                <a:solidFill>
                  <a:srgbClr val="54565B"/>
                </a:solidFill>
                <a:latin typeface="Arial" panose="020B0604020202020204" pitchFamily="34" charset="0"/>
                <a:cs typeface="Arial" panose="020B0604020202020204" pitchFamily="34" charset="0"/>
              </a:rPr>
              <a:t>OS</a:t>
            </a:r>
          </a:p>
          <a:p>
            <a:pPr marL="107997" indent="-107997" defTabSz="914377">
              <a:lnSpc>
                <a:spcPct val="95000"/>
              </a:lnSpc>
              <a:spcAft>
                <a:spcPts val="200"/>
              </a:spcAft>
              <a:buClr>
                <a:srgbClr val="55A2A8"/>
              </a:buClr>
              <a:buFont typeface="Arial"/>
              <a:buChar char="•"/>
              <a:defRPr/>
            </a:pPr>
            <a:r>
              <a:rPr lang="en-US" sz="900" kern="0" dirty="0">
                <a:solidFill>
                  <a:srgbClr val="54565B"/>
                </a:solidFill>
                <a:latin typeface="Arial" panose="020B0604020202020204" pitchFamily="34" charset="0"/>
                <a:cs typeface="Arial" panose="020B0604020202020204" pitchFamily="34" charset="0"/>
              </a:rPr>
              <a:t>ORR, DOR, CBR by LIR and BICR</a:t>
            </a:r>
          </a:p>
          <a:p>
            <a:pPr marL="107997" indent="-107997" defTabSz="914377">
              <a:lnSpc>
                <a:spcPct val="95000"/>
              </a:lnSpc>
              <a:spcAft>
                <a:spcPts val="200"/>
              </a:spcAft>
              <a:buClr>
                <a:srgbClr val="55A2A8"/>
              </a:buClr>
              <a:buFont typeface="Arial"/>
              <a:buChar char="•"/>
              <a:defRPr/>
            </a:pPr>
            <a:r>
              <a:rPr lang="en-US" sz="900" kern="0" dirty="0">
                <a:solidFill>
                  <a:srgbClr val="54565B"/>
                </a:solidFill>
                <a:latin typeface="Arial" panose="020B0604020202020204" pitchFamily="34" charset="0"/>
                <a:cs typeface="Arial" panose="020B0604020202020204" pitchFamily="34" charset="0"/>
              </a:rPr>
              <a:t>PRO</a:t>
            </a:r>
          </a:p>
          <a:p>
            <a:pPr marL="107997" indent="-107997" defTabSz="914377">
              <a:lnSpc>
                <a:spcPct val="95000"/>
              </a:lnSpc>
              <a:spcAft>
                <a:spcPts val="200"/>
              </a:spcAft>
              <a:buClr>
                <a:srgbClr val="55A2A8"/>
              </a:buClr>
              <a:buFont typeface="Arial"/>
              <a:buChar char="•"/>
              <a:defRPr/>
            </a:pPr>
            <a:r>
              <a:rPr lang="en-US" sz="900" kern="0" dirty="0">
                <a:solidFill>
                  <a:srgbClr val="54565B"/>
                </a:solidFill>
                <a:latin typeface="Arial" panose="020B0604020202020204" pitchFamily="34" charset="0"/>
                <a:cs typeface="Arial" panose="020B0604020202020204" pitchFamily="34" charset="0"/>
              </a:rPr>
              <a:t>Safety profile</a:t>
            </a:r>
            <a:endParaRPr lang="en-US" sz="900" kern="0" dirty="0">
              <a:solidFill>
                <a:srgbClr val="333333"/>
              </a:solidFill>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20405A3D-1E4B-15C2-A5C4-B11EB39E0F90}"/>
              </a:ext>
            </a:extLst>
          </p:cNvPr>
          <p:cNvGrpSpPr/>
          <p:nvPr/>
        </p:nvGrpSpPr>
        <p:grpSpPr>
          <a:xfrm flipV="1">
            <a:off x="2271994" y="2298851"/>
            <a:ext cx="281439" cy="832599"/>
            <a:chOff x="8589358" y="-680131"/>
            <a:chExt cx="587064" cy="1443460"/>
          </a:xfrm>
        </p:grpSpPr>
        <p:cxnSp>
          <p:nvCxnSpPr>
            <p:cNvPr id="58" name="Straight Connector 57">
              <a:extLst>
                <a:ext uri="{FF2B5EF4-FFF2-40B4-BE49-F238E27FC236}">
                  <a16:creationId xmlns:a16="http://schemas.microsoft.com/office/drawing/2014/main" id="{0F82276F-5139-39A4-AEF7-954504836C43}"/>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9" name="Group 58">
              <a:extLst>
                <a:ext uri="{FF2B5EF4-FFF2-40B4-BE49-F238E27FC236}">
                  <a16:creationId xmlns:a16="http://schemas.microsoft.com/office/drawing/2014/main" id="{3F2908DD-9D2E-FB06-A9FA-53F177A78610}"/>
                </a:ext>
              </a:extLst>
            </p:cNvPr>
            <p:cNvGrpSpPr/>
            <p:nvPr/>
          </p:nvGrpSpPr>
          <p:grpSpPr>
            <a:xfrm>
              <a:off x="8590337" y="585305"/>
              <a:ext cx="586085" cy="178024"/>
              <a:chOff x="681033" y="2514747"/>
              <a:chExt cx="586085" cy="178024"/>
            </a:xfrm>
          </p:grpSpPr>
          <p:sp>
            <p:nvSpPr>
              <p:cNvPr id="60" name="Arc 59">
                <a:extLst>
                  <a:ext uri="{FF2B5EF4-FFF2-40B4-BE49-F238E27FC236}">
                    <a16:creationId xmlns:a16="http://schemas.microsoft.com/office/drawing/2014/main" id="{14C11084-2FD2-DE06-AE4D-6C8089820520}"/>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61" name="Straight Connector 60">
                <a:extLst>
                  <a:ext uri="{FF2B5EF4-FFF2-40B4-BE49-F238E27FC236}">
                    <a16:creationId xmlns:a16="http://schemas.microsoft.com/office/drawing/2014/main" id="{9D4F85A1-D5D6-348C-10BA-C0456B7865DF}"/>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62" name="Group 61">
            <a:extLst>
              <a:ext uri="{FF2B5EF4-FFF2-40B4-BE49-F238E27FC236}">
                <a16:creationId xmlns:a16="http://schemas.microsoft.com/office/drawing/2014/main" id="{C0B8DEC8-6E87-AD61-C717-398DC5F2470D}"/>
              </a:ext>
            </a:extLst>
          </p:cNvPr>
          <p:cNvGrpSpPr/>
          <p:nvPr/>
        </p:nvGrpSpPr>
        <p:grpSpPr>
          <a:xfrm>
            <a:off x="2271994" y="2853457"/>
            <a:ext cx="281439" cy="890465"/>
            <a:chOff x="8589358" y="-780451"/>
            <a:chExt cx="587064" cy="1543780"/>
          </a:xfrm>
        </p:grpSpPr>
        <p:cxnSp>
          <p:nvCxnSpPr>
            <p:cNvPr id="63" name="Straight Connector 62">
              <a:extLst>
                <a:ext uri="{FF2B5EF4-FFF2-40B4-BE49-F238E27FC236}">
                  <a16:creationId xmlns:a16="http://schemas.microsoft.com/office/drawing/2014/main" id="{1B508F0E-6317-3D30-E69D-A284D3F3D858}"/>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64" name="Group 63">
              <a:extLst>
                <a:ext uri="{FF2B5EF4-FFF2-40B4-BE49-F238E27FC236}">
                  <a16:creationId xmlns:a16="http://schemas.microsoft.com/office/drawing/2014/main" id="{47E98E9B-0B85-0D18-4A36-74BF37985C4B}"/>
                </a:ext>
              </a:extLst>
            </p:cNvPr>
            <p:cNvGrpSpPr/>
            <p:nvPr/>
          </p:nvGrpSpPr>
          <p:grpSpPr>
            <a:xfrm>
              <a:off x="8590337" y="585305"/>
              <a:ext cx="586085" cy="178024"/>
              <a:chOff x="681033" y="2514747"/>
              <a:chExt cx="586085" cy="178024"/>
            </a:xfrm>
          </p:grpSpPr>
          <p:sp>
            <p:nvSpPr>
              <p:cNvPr id="65" name="Arc 64">
                <a:extLst>
                  <a:ext uri="{FF2B5EF4-FFF2-40B4-BE49-F238E27FC236}">
                    <a16:creationId xmlns:a16="http://schemas.microsoft.com/office/drawing/2014/main" id="{27E6E418-42C4-54C1-0FC2-7209B8BF9843}"/>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E2BB4D55-8739-1688-1200-0FADE063BA19}"/>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67" name="Straight Connector 66">
            <a:extLst>
              <a:ext uri="{FF2B5EF4-FFF2-40B4-BE49-F238E27FC236}">
                <a16:creationId xmlns:a16="http://schemas.microsoft.com/office/drawing/2014/main" id="{683FC9D1-1E00-186B-FCC3-7169DD9E5DFD}"/>
              </a:ext>
            </a:extLst>
          </p:cNvPr>
          <p:cNvCxnSpPr>
            <a:cxnSpLocks/>
          </p:cNvCxnSpPr>
          <p:nvPr/>
        </p:nvCxnSpPr>
        <p:spPr>
          <a:xfrm>
            <a:off x="1863125" y="3008435"/>
            <a:ext cx="169732" cy="0"/>
          </a:xfrm>
          <a:prstGeom prst="line">
            <a:avLst/>
          </a:prstGeom>
          <a:noFill/>
          <a:ln w="9525" cap="rnd" cmpd="sng" algn="ctr">
            <a:solidFill>
              <a:srgbClr val="54565B"/>
            </a:solidFill>
            <a:prstDash val="solid"/>
            <a:miter lim="800000"/>
            <a:tailEnd type="arrow" w="med" len="sm"/>
          </a:ln>
          <a:effectLst/>
        </p:spPr>
      </p:cxnSp>
      <p:sp>
        <p:nvSpPr>
          <p:cNvPr id="68" name="Rectangle: Rounded Corners 15">
            <a:extLst>
              <a:ext uri="{FF2B5EF4-FFF2-40B4-BE49-F238E27FC236}">
                <a16:creationId xmlns:a16="http://schemas.microsoft.com/office/drawing/2014/main" id="{ACE8BFC7-2B23-B9D6-B45A-4814E4E01DFF}"/>
              </a:ext>
            </a:extLst>
          </p:cNvPr>
          <p:cNvSpPr>
            <a:spLocks/>
          </p:cNvSpPr>
          <p:nvPr/>
        </p:nvSpPr>
        <p:spPr>
          <a:xfrm>
            <a:off x="2075384" y="2808635"/>
            <a:ext cx="397821" cy="399600"/>
          </a:xfrm>
          <a:prstGeom prst="ellipse">
            <a:avLst/>
          </a:prstGeom>
          <a:solidFill>
            <a:schemeClr val="bg1">
              <a:lumMod val="85000"/>
            </a:schemeClr>
          </a:solidFill>
          <a:ln>
            <a:noFill/>
          </a:ln>
          <a:effectLst/>
        </p:spPr>
        <p:txBody>
          <a:bodyPr lIns="0" tIns="0" rIns="0" bIns="0" rtlCol="0" anchor="ctr"/>
          <a:lstStyle/>
          <a:p>
            <a:pPr algn="ctr" defTabSz="914377">
              <a:lnSpc>
                <a:spcPct val="90000"/>
              </a:lnSpc>
              <a:defRPr/>
            </a:pPr>
            <a:r>
              <a:rPr lang="en-US" sz="800" b="1" kern="0" dirty="0">
                <a:solidFill>
                  <a:srgbClr val="333333"/>
                </a:solidFill>
                <a:latin typeface="Arial" panose="020B0604020202020204" pitchFamily="34" charset="0"/>
                <a:cs typeface="Arial" panose="020B0604020202020204" pitchFamily="34" charset="0"/>
              </a:rPr>
              <a:t>R</a:t>
            </a:r>
          </a:p>
          <a:p>
            <a:pPr algn="ctr" defTabSz="914377">
              <a:lnSpc>
                <a:spcPct val="90000"/>
              </a:lnSpc>
              <a:defRPr/>
            </a:pPr>
            <a:r>
              <a:rPr lang="en-US" sz="800" b="1" kern="0" dirty="0">
                <a:solidFill>
                  <a:srgbClr val="333333"/>
                </a:solidFill>
                <a:latin typeface="Arial" panose="020B0604020202020204" pitchFamily="34" charset="0"/>
                <a:cs typeface="Arial" panose="020B0604020202020204" pitchFamily="34" charset="0"/>
              </a:rPr>
              <a:t>1:1</a:t>
            </a:r>
          </a:p>
        </p:txBody>
      </p:sp>
      <p:grpSp>
        <p:nvGrpSpPr>
          <p:cNvPr id="69" name="Group 68">
            <a:extLst>
              <a:ext uri="{FF2B5EF4-FFF2-40B4-BE49-F238E27FC236}">
                <a16:creationId xmlns:a16="http://schemas.microsoft.com/office/drawing/2014/main" id="{72F7F728-B355-BD58-1DCC-98FE0B86BF6D}"/>
              </a:ext>
            </a:extLst>
          </p:cNvPr>
          <p:cNvGrpSpPr/>
          <p:nvPr/>
        </p:nvGrpSpPr>
        <p:grpSpPr>
          <a:xfrm>
            <a:off x="3618688" y="2296341"/>
            <a:ext cx="274677" cy="1447579"/>
            <a:chOff x="3605118" y="2678864"/>
            <a:chExt cx="274677" cy="1804773"/>
          </a:xfrm>
        </p:grpSpPr>
        <p:cxnSp>
          <p:nvCxnSpPr>
            <p:cNvPr id="70" name="Straight Connector 69">
              <a:extLst>
                <a:ext uri="{FF2B5EF4-FFF2-40B4-BE49-F238E27FC236}">
                  <a16:creationId xmlns:a16="http://schemas.microsoft.com/office/drawing/2014/main" id="{2B0202EF-CF4B-2FD2-637B-ED2031A8CB3A}"/>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71" name="Group 70">
              <a:extLst>
                <a:ext uri="{FF2B5EF4-FFF2-40B4-BE49-F238E27FC236}">
                  <a16:creationId xmlns:a16="http://schemas.microsoft.com/office/drawing/2014/main" id="{1CE733D6-0868-AB1D-D67A-31490A4CF88B}"/>
                </a:ext>
              </a:extLst>
            </p:cNvPr>
            <p:cNvGrpSpPr/>
            <p:nvPr/>
          </p:nvGrpSpPr>
          <p:grpSpPr>
            <a:xfrm flipH="1" flipV="1">
              <a:off x="3605118" y="3641166"/>
              <a:ext cx="116960" cy="842471"/>
              <a:chOff x="2432768" y="2818544"/>
              <a:chExt cx="116960" cy="842471"/>
            </a:xfrm>
          </p:grpSpPr>
          <p:cxnSp>
            <p:nvCxnSpPr>
              <p:cNvPr id="76" name="Straight Connector 75">
                <a:extLst>
                  <a:ext uri="{FF2B5EF4-FFF2-40B4-BE49-F238E27FC236}">
                    <a16:creationId xmlns:a16="http://schemas.microsoft.com/office/drawing/2014/main" id="{34EFE613-5FCE-62B7-2633-A862EF73D032}"/>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77" name="Arc 76">
                <a:extLst>
                  <a:ext uri="{FF2B5EF4-FFF2-40B4-BE49-F238E27FC236}">
                    <a16:creationId xmlns:a16="http://schemas.microsoft.com/office/drawing/2014/main" id="{EB5DDA70-A156-D48D-B826-0D4A931BE5E7}"/>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grpSp>
        <p:sp>
          <p:nvSpPr>
            <p:cNvPr id="72" name="Arc 71">
              <a:extLst>
                <a:ext uri="{FF2B5EF4-FFF2-40B4-BE49-F238E27FC236}">
                  <a16:creationId xmlns:a16="http://schemas.microsoft.com/office/drawing/2014/main" id="{82E5FA68-01D0-AB17-BB8C-8C3556870964}"/>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E8863067-6B38-38AC-8ECE-C662F24BCE02}"/>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74" name="Arc 73">
              <a:extLst>
                <a:ext uri="{FF2B5EF4-FFF2-40B4-BE49-F238E27FC236}">
                  <a16:creationId xmlns:a16="http://schemas.microsoft.com/office/drawing/2014/main" id="{9FADB0BE-FD75-1598-845F-C1415060EE17}"/>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sp>
          <p:nvSpPr>
            <p:cNvPr id="75" name="Arc 74">
              <a:extLst>
                <a:ext uri="{FF2B5EF4-FFF2-40B4-BE49-F238E27FC236}">
                  <a16:creationId xmlns:a16="http://schemas.microsoft.com/office/drawing/2014/main" id="{096FB0A3-2BB6-72FD-E6BD-D3E82BFA9550}"/>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grpSp>
      <p:cxnSp>
        <p:nvCxnSpPr>
          <p:cNvPr id="78" name="Straight Connector 77">
            <a:extLst>
              <a:ext uri="{FF2B5EF4-FFF2-40B4-BE49-F238E27FC236}">
                <a16:creationId xmlns:a16="http://schemas.microsoft.com/office/drawing/2014/main" id="{700B6E0D-EFB6-4952-2E27-BAAA3C77A8D8}"/>
              </a:ext>
            </a:extLst>
          </p:cNvPr>
          <p:cNvCxnSpPr>
            <a:cxnSpLocks/>
          </p:cNvCxnSpPr>
          <p:nvPr/>
        </p:nvCxnSpPr>
        <p:spPr>
          <a:xfrm flipH="1">
            <a:off x="4785349" y="3018791"/>
            <a:ext cx="163427" cy="0"/>
          </a:xfrm>
          <a:prstGeom prst="line">
            <a:avLst/>
          </a:prstGeom>
          <a:noFill/>
          <a:ln w="9525" cap="rnd" cmpd="sng" algn="ctr">
            <a:solidFill>
              <a:srgbClr val="54565B"/>
            </a:solidFill>
            <a:prstDash val="solid"/>
            <a:round/>
            <a:headEnd type="arrow" w="med" len="sm"/>
            <a:tailEnd type="none" w="med" len="sm"/>
          </a:ln>
          <a:effectLst/>
        </p:spPr>
      </p:cxnSp>
      <p:sp>
        <p:nvSpPr>
          <p:cNvPr id="79" name="TextBox 78">
            <a:extLst>
              <a:ext uri="{FF2B5EF4-FFF2-40B4-BE49-F238E27FC236}">
                <a16:creationId xmlns:a16="http://schemas.microsoft.com/office/drawing/2014/main" id="{413F0978-B6A5-3A33-E412-4B135B6CE535}"/>
              </a:ext>
            </a:extLst>
          </p:cNvPr>
          <p:cNvSpPr txBox="1"/>
          <p:nvPr/>
        </p:nvSpPr>
        <p:spPr>
          <a:xfrm>
            <a:off x="3935309" y="2393389"/>
            <a:ext cx="906465" cy="1253184"/>
          </a:xfrm>
          <a:prstGeom prst="roundRect">
            <a:avLst>
              <a:gd name="adj" fmla="val 6839"/>
            </a:avLst>
          </a:prstGeom>
          <a:solidFill>
            <a:schemeClr val="bg1">
              <a:lumMod val="85000"/>
            </a:schemeClr>
          </a:solidFill>
        </p:spPr>
        <p:txBody>
          <a:bodyPr wrap="square" lIns="72000" rIns="72000" rtlCol="0" anchor="ctr">
            <a:noAutofit/>
          </a:bodyPr>
          <a:lstStyle/>
          <a:p>
            <a:pPr algn="ctr" defTabSz="914377">
              <a:spcBef>
                <a:spcPts val="600"/>
              </a:spcBef>
              <a:spcAft>
                <a:spcPts val="300"/>
              </a:spcAft>
              <a:buClr>
                <a:srgbClr val="4CACA8"/>
              </a:buClr>
              <a:defRPr/>
            </a:pPr>
            <a:r>
              <a:rPr lang="en-US" sz="900" kern="0" dirty="0">
                <a:solidFill>
                  <a:srgbClr val="333333"/>
                </a:solidFill>
                <a:latin typeface="Arial" panose="020B0604020202020204" pitchFamily="34" charset="0"/>
                <a:cs typeface="Arial" panose="020B0604020202020204" pitchFamily="34" charset="0"/>
              </a:rPr>
              <a:t>Continue treatment until progression or unacceptable toxicity</a:t>
            </a:r>
          </a:p>
        </p:txBody>
      </p:sp>
      <p:sp>
        <p:nvSpPr>
          <p:cNvPr id="80" name="Text Placeholder 2">
            <a:extLst>
              <a:ext uri="{FF2B5EF4-FFF2-40B4-BE49-F238E27FC236}">
                <a16:creationId xmlns:a16="http://schemas.microsoft.com/office/drawing/2014/main" id="{B9E59BBB-3311-3820-22CB-E33A59EDFAFC}"/>
              </a:ext>
            </a:extLst>
          </p:cNvPr>
          <p:cNvSpPr txBox="1">
            <a:spLocks/>
          </p:cNvSpPr>
          <p:nvPr/>
        </p:nvSpPr>
        <p:spPr>
          <a:xfrm>
            <a:off x="2582579" y="4295876"/>
            <a:ext cx="3470871" cy="700705"/>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ct val="95000"/>
              </a:lnSpc>
              <a:spcAft>
                <a:spcPts val="600"/>
              </a:spcAft>
              <a:buClr>
                <a:srgbClr val="55A2A8"/>
              </a:buClr>
              <a:defRPr/>
            </a:pPr>
            <a:r>
              <a:rPr lang="en-US" sz="900" b="1" dirty="0">
                <a:solidFill>
                  <a:srgbClr val="55A2A8"/>
                </a:solidFill>
                <a:latin typeface="Arial" panose="020B0604020202020204" pitchFamily="34" charset="0"/>
                <a:cs typeface="Arial" panose="020B0604020202020204" pitchFamily="34" charset="0"/>
              </a:rPr>
              <a:t>Stratification factors</a:t>
            </a:r>
          </a:p>
          <a:p>
            <a:pPr marL="107997" indent="-107997" defTabSz="914377">
              <a:lnSpc>
                <a:spcPct val="95000"/>
              </a:lnSpc>
              <a:spcAft>
                <a:spcPts val="200"/>
              </a:spcAft>
              <a:buClr>
                <a:srgbClr val="55A2A8"/>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Visceral metastases (yes/no)</a:t>
            </a:r>
          </a:p>
          <a:p>
            <a:pPr marL="107997" indent="-107997" defTabSz="914377">
              <a:lnSpc>
                <a:spcPct val="95000"/>
              </a:lnSpc>
              <a:spcAft>
                <a:spcPts val="200"/>
              </a:spcAft>
              <a:buClr>
                <a:srgbClr val="55A2A8"/>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Endocrine therapy in metastatic setting ≥6 months (yes/no)</a:t>
            </a:r>
          </a:p>
          <a:p>
            <a:pPr marL="107997" indent="-107997" defTabSz="914377">
              <a:lnSpc>
                <a:spcPct val="95000"/>
              </a:lnSpc>
              <a:spcAft>
                <a:spcPts val="200"/>
              </a:spcAft>
              <a:buClr>
                <a:srgbClr val="55A2A8"/>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Prior lines of chemotherapies (2 vs 3/4)</a:t>
            </a:r>
          </a:p>
        </p:txBody>
      </p:sp>
      <p:sp>
        <p:nvSpPr>
          <p:cNvPr id="82" name="Text Placeholder 2">
            <a:extLst>
              <a:ext uri="{FF2B5EF4-FFF2-40B4-BE49-F238E27FC236}">
                <a16:creationId xmlns:a16="http://schemas.microsoft.com/office/drawing/2014/main" id="{58681E73-A1CD-2D63-54A3-AA7F1D18ACAA}"/>
              </a:ext>
            </a:extLst>
          </p:cNvPr>
          <p:cNvSpPr txBox="1">
            <a:spLocks/>
          </p:cNvSpPr>
          <p:nvPr/>
        </p:nvSpPr>
        <p:spPr>
          <a:xfrm>
            <a:off x="450407" y="1462541"/>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55A2A8"/>
                </a:solidFill>
                <a:latin typeface="Arial" panose="020B0604020202020204" pitchFamily="34" charset="0"/>
                <a:cs typeface="Arial" panose="020B0604020202020204" pitchFamily="34" charset="0"/>
              </a:rPr>
              <a:t>NCT03901339</a:t>
            </a:r>
            <a:r>
              <a:rPr lang="en-US" sz="1100" b="1" baseline="30000" dirty="0">
                <a:solidFill>
                  <a:srgbClr val="55A2A8"/>
                </a:solidFill>
                <a:latin typeface="Arial" panose="020B0604020202020204" pitchFamily="34" charset="0"/>
                <a:cs typeface="Arial" panose="020B0604020202020204" pitchFamily="34" charset="0"/>
              </a:rPr>
              <a:t>1,3</a:t>
            </a:r>
          </a:p>
        </p:txBody>
      </p:sp>
      <p:sp>
        <p:nvSpPr>
          <p:cNvPr id="796" name="Text Placeholder 2">
            <a:extLst>
              <a:ext uri="{FF2B5EF4-FFF2-40B4-BE49-F238E27FC236}">
                <a16:creationId xmlns:a16="http://schemas.microsoft.com/office/drawing/2014/main" id="{6FD3C9BF-26EC-23D4-631A-9EF815834ED4}"/>
              </a:ext>
            </a:extLst>
          </p:cNvPr>
          <p:cNvSpPr txBox="1">
            <a:spLocks/>
          </p:cNvSpPr>
          <p:nvPr/>
        </p:nvSpPr>
        <p:spPr>
          <a:xfrm>
            <a:off x="6524679" y="1462542"/>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55A2A8"/>
                </a:solidFill>
                <a:latin typeface="Arial" panose="020B0604020202020204"/>
                <a:cs typeface="Arial" panose="020B0604020202020204" pitchFamily="34" charset="0"/>
              </a:rPr>
              <a:t>PFS</a:t>
            </a:r>
            <a:r>
              <a:rPr lang="en-US" sz="1100" b="1" baseline="30000" dirty="0">
                <a:solidFill>
                  <a:srgbClr val="55A2A8"/>
                </a:solidFill>
                <a:latin typeface="Arial" panose="020B0604020202020204"/>
                <a:cs typeface="Arial" panose="020B0604020202020204" pitchFamily="34" charset="0"/>
              </a:rPr>
              <a:t>1</a:t>
            </a:r>
            <a:r>
              <a:rPr lang="en-US" sz="1100" b="1" dirty="0">
                <a:solidFill>
                  <a:srgbClr val="55A2A8"/>
                </a:solidFill>
                <a:latin typeface="Arial" panose="020B0604020202020204"/>
                <a:cs typeface="Arial" panose="020B0604020202020204" pitchFamily="34" charset="0"/>
              </a:rPr>
              <a:t>*</a:t>
            </a:r>
            <a:r>
              <a:rPr lang="en-US" sz="1100" b="1" baseline="30000" dirty="0">
                <a:solidFill>
                  <a:srgbClr val="55A2A8"/>
                </a:solidFill>
                <a:latin typeface="Arial" panose="020B0604020202020204"/>
                <a:cs typeface="Arial" panose="020B0604020202020204" pitchFamily="34" charset="0"/>
              </a:rPr>
              <a:t>,†</a:t>
            </a:r>
          </a:p>
        </p:txBody>
      </p:sp>
      <p:sp>
        <p:nvSpPr>
          <p:cNvPr id="797" name="Text Placeholder 2">
            <a:extLst>
              <a:ext uri="{FF2B5EF4-FFF2-40B4-BE49-F238E27FC236}">
                <a16:creationId xmlns:a16="http://schemas.microsoft.com/office/drawing/2014/main" id="{E538BE49-3A33-ED16-C85D-5641ECA80647}"/>
              </a:ext>
            </a:extLst>
          </p:cNvPr>
          <p:cNvSpPr txBox="1">
            <a:spLocks/>
          </p:cNvSpPr>
          <p:nvPr/>
        </p:nvSpPr>
        <p:spPr>
          <a:xfrm>
            <a:off x="6524679" y="3399249"/>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55A2A8"/>
                </a:solidFill>
                <a:latin typeface="Arial" panose="020B0604020202020204"/>
                <a:cs typeface="Arial" panose="020B0604020202020204" pitchFamily="34" charset="0"/>
              </a:rPr>
              <a:t>OS</a:t>
            </a:r>
            <a:r>
              <a:rPr lang="en-US" sz="1100" b="1" baseline="30000" dirty="0">
                <a:solidFill>
                  <a:srgbClr val="55A2A8"/>
                </a:solidFill>
                <a:latin typeface="Arial" panose="020B0604020202020204"/>
                <a:cs typeface="Arial" panose="020B0604020202020204" pitchFamily="34" charset="0"/>
              </a:rPr>
              <a:t>2</a:t>
            </a:r>
            <a:r>
              <a:rPr lang="en-US" sz="1100" b="1" dirty="0">
                <a:solidFill>
                  <a:srgbClr val="55A2A8"/>
                </a:solidFill>
                <a:latin typeface="Arial" panose="020B0604020202020204"/>
                <a:cs typeface="Arial" panose="020B0604020202020204" pitchFamily="34" charset="0"/>
              </a:rPr>
              <a:t>*</a:t>
            </a:r>
            <a:r>
              <a:rPr lang="en-US" sz="1100" b="1" baseline="30000" dirty="0">
                <a:solidFill>
                  <a:srgbClr val="55A2A8"/>
                </a:solidFill>
                <a:latin typeface="Arial" panose="020B0604020202020204"/>
                <a:cs typeface="Arial" panose="020B0604020202020204" pitchFamily="34" charset="0"/>
              </a:rPr>
              <a:t>,†</a:t>
            </a:r>
            <a:endParaRPr lang="en-US" sz="1100" b="1" dirty="0">
              <a:solidFill>
                <a:srgbClr val="55A2A8"/>
              </a:solidFill>
              <a:latin typeface="Arial" panose="020B0604020202020204"/>
              <a:cs typeface="Arial" panose="020B0604020202020204" pitchFamily="34" charset="0"/>
            </a:endParaRPr>
          </a:p>
        </p:txBody>
      </p:sp>
      <p:sp>
        <p:nvSpPr>
          <p:cNvPr id="799" name="Rounded Rectangle 18">
            <a:extLst>
              <a:ext uri="{FF2B5EF4-FFF2-40B4-BE49-F238E27FC236}">
                <a16:creationId xmlns:a16="http://schemas.microsoft.com/office/drawing/2014/main" id="{C498F95D-733A-F4C0-AD8D-EDF3B3BE9196}"/>
              </a:ext>
            </a:extLst>
          </p:cNvPr>
          <p:cNvSpPr/>
          <p:nvPr/>
        </p:nvSpPr>
        <p:spPr>
          <a:xfrm>
            <a:off x="442914" y="1697873"/>
            <a:ext cx="1537391" cy="2812307"/>
          </a:xfrm>
          <a:prstGeom prst="roundRect">
            <a:avLst>
              <a:gd name="adj" fmla="val 7695"/>
            </a:avLst>
          </a:prstGeom>
          <a:solidFill>
            <a:schemeClr val="bg1"/>
          </a:solidFill>
          <a:ln w="19050" cap="flat" cmpd="sng" algn="ctr">
            <a:noFill/>
            <a:prstDash val="solid"/>
            <a:miter lim="800000"/>
          </a:ln>
          <a:effectLst/>
        </p:spPr>
        <p:txBody>
          <a:bodyPr wrap="square" lIns="72000" tIns="72000" rIns="72000" bIns="72000" rtlCol="0" anchor="t">
            <a:spAutoFit/>
          </a:bodyPr>
          <a:lstStyle/>
          <a:p>
            <a:pPr defTabSz="1219140">
              <a:lnSpc>
                <a:spcPct val="95000"/>
              </a:lnSpc>
              <a:spcAft>
                <a:spcPts val="600"/>
              </a:spcAft>
              <a:buClr>
                <a:srgbClr val="2975AA"/>
              </a:buClr>
              <a:defRPr/>
            </a:pPr>
            <a:r>
              <a:rPr lang="en-US" sz="1000" b="1" dirty="0">
                <a:solidFill>
                  <a:srgbClr val="55A2A8"/>
                </a:solidFill>
                <a:latin typeface="Arial" panose="020B0604020202020204"/>
                <a:cs typeface="Arial"/>
              </a:rPr>
              <a:t>Metastatic or locally recurrent inoperable HR+/HER2-negative breast cancer that progressed after*</a:t>
            </a:r>
          </a:p>
          <a:p>
            <a:pPr marL="125997" indent="-125997" defTabSz="1219140">
              <a:lnSpc>
                <a:spcPct val="95000"/>
              </a:lnSpc>
              <a:spcAft>
                <a:spcPts val="200"/>
              </a:spcAft>
              <a:buClr>
                <a:srgbClr val="55A2A8"/>
              </a:buClr>
              <a:buFont typeface="Arial" panose="020B0604020202020204" pitchFamily="34" charset="0"/>
              <a:buChar char="•"/>
              <a:defRPr/>
            </a:pPr>
            <a:r>
              <a:rPr lang="en-US" sz="1000" b="1" dirty="0">
                <a:solidFill>
                  <a:srgbClr val="333333"/>
                </a:solidFill>
                <a:latin typeface="Arial" panose="020B0604020202020204"/>
                <a:cs typeface="Arial"/>
              </a:rPr>
              <a:t>At least 1 endocrine therapy, taxane, and CDK4/6 inhibitor in any setting</a:t>
            </a:r>
          </a:p>
          <a:p>
            <a:pPr marL="125997" indent="-125997" defTabSz="1219140">
              <a:lnSpc>
                <a:spcPct val="95000"/>
              </a:lnSpc>
              <a:spcAft>
                <a:spcPts val="200"/>
              </a:spcAft>
              <a:buClr>
                <a:srgbClr val="55A2A8"/>
              </a:buClr>
              <a:buFont typeface="Arial" panose="020B0604020202020204" pitchFamily="34" charset="0"/>
              <a:buChar char="•"/>
              <a:defRPr/>
            </a:pPr>
            <a:r>
              <a:rPr lang="en-US" sz="1000" b="1" dirty="0">
                <a:solidFill>
                  <a:srgbClr val="333333"/>
                </a:solidFill>
                <a:latin typeface="Arial" panose="020B0604020202020204"/>
                <a:cs typeface="Arial"/>
              </a:rPr>
              <a:t>At least 2, but no more than 4, lines of chemotherapy for metastatic disease</a:t>
            </a:r>
          </a:p>
          <a:p>
            <a:pPr marL="125997" indent="-125997" defTabSz="1219140">
              <a:lnSpc>
                <a:spcPct val="95000"/>
              </a:lnSpc>
              <a:spcAft>
                <a:spcPts val="200"/>
              </a:spcAft>
              <a:buClr>
                <a:srgbClr val="55A2A8"/>
              </a:buClr>
              <a:buFont typeface="Arial" panose="020B0604020202020204" pitchFamily="34" charset="0"/>
              <a:buChar char="•"/>
              <a:defRPr/>
            </a:pPr>
            <a:r>
              <a:rPr lang="en-US" sz="1000" dirty="0">
                <a:solidFill>
                  <a:srgbClr val="333333"/>
                </a:solidFill>
                <a:latin typeface="Arial" panose="020B0604020202020204"/>
                <a:cs typeface="Arial"/>
              </a:rPr>
              <a:t>Measurable disease by RECIST 1.1</a:t>
            </a:r>
          </a:p>
        </p:txBody>
      </p:sp>
      <p:sp>
        <p:nvSpPr>
          <p:cNvPr id="800" name="Text Placeholder 2">
            <a:extLst>
              <a:ext uri="{FF2B5EF4-FFF2-40B4-BE49-F238E27FC236}">
                <a16:creationId xmlns:a16="http://schemas.microsoft.com/office/drawing/2014/main" id="{16643492-E112-7691-DD9C-F76658D7A6DC}"/>
              </a:ext>
            </a:extLst>
          </p:cNvPr>
          <p:cNvSpPr txBox="1">
            <a:spLocks/>
          </p:cNvSpPr>
          <p:nvPr/>
        </p:nvSpPr>
        <p:spPr>
          <a:xfrm>
            <a:off x="2582579" y="1438688"/>
            <a:ext cx="3549935" cy="184666"/>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buClrTx/>
              <a:defRPr/>
            </a:pPr>
            <a:r>
              <a:rPr lang="en-US" sz="900" dirty="0">
                <a:solidFill>
                  <a:srgbClr val="333333"/>
                </a:solidFill>
                <a:latin typeface="Arial" panose="020B0604020202020204"/>
              </a:rPr>
              <a:t>Treatment was continued until progression or unacceptable toxicity</a:t>
            </a:r>
          </a:p>
        </p:txBody>
      </p:sp>
      <p:grpSp>
        <p:nvGrpSpPr>
          <p:cNvPr id="801" name="Group 800">
            <a:extLst>
              <a:ext uri="{FF2B5EF4-FFF2-40B4-BE49-F238E27FC236}">
                <a16:creationId xmlns:a16="http://schemas.microsoft.com/office/drawing/2014/main" id="{B8BBC403-B85E-16C4-6D28-7491736A466B}"/>
              </a:ext>
            </a:extLst>
          </p:cNvPr>
          <p:cNvGrpSpPr/>
          <p:nvPr/>
        </p:nvGrpSpPr>
        <p:grpSpPr>
          <a:xfrm>
            <a:off x="6204854" y="1668213"/>
            <a:ext cx="5355826" cy="1642237"/>
            <a:chOff x="250507" y="1914189"/>
            <a:chExt cx="4787372" cy="1902530"/>
          </a:xfrm>
        </p:grpSpPr>
        <p:grpSp>
          <p:nvGrpSpPr>
            <p:cNvPr id="802" name="Group 801">
              <a:extLst>
                <a:ext uri="{FF2B5EF4-FFF2-40B4-BE49-F238E27FC236}">
                  <a16:creationId xmlns:a16="http://schemas.microsoft.com/office/drawing/2014/main" id="{5FF6F0C8-48E7-2D7F-47E3-1E44F75E550B}"/>
                </a:ext>
              </a:extLst>
            </p:cNvPr>
            <p:cNvGrpSpPr/>
            <p:nvPr/>
          </p:nvGrpSpPr>
          <p:grpSpPr>
            <a:xfrm>
              <a:off x="250507" y="1914189"/>
              <a:ext cx="4787372" cy="1902530"/>
              <a:chOff x="250507" y="1914189"/>
              <a:chExt cx="4787372" cy="1902530"/>
            </a:xfrm>
          </p:grpSpPr>
          <p:sp>
            <p:nvSpPr>
              <p:cNvPr id="1080" name="Rectangle 1079">
                <a:extLst>
                  <a:ext uri="{FF2B5EF4-FFF2-40B4-BE49-F238E27FC236}">
                    <a16:creationId xmlns:a16="http://schemas.microsoft.com/office/drawing/2014/main" id="{248E3799-1E8A-0777-8591-B801904E68B5}"/>
                  </a:ext>
                </a:extLst>
              </p:cNvPr>
              <p:cNvSpPr/>
              <p:nvPr/>
            </p:nvSpPr>
            <p:spPr>
              <a:xfrm>
                <a:off x="703586" y="1914189"/>
                <a:ext cx="154749"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100</a:t>
                </a:r>
              </a:p>
            </p:txBody>
          </p:sp>
          <p:sp>
            <p:nvSpPr>
              <p:cNvPr id="1082" name="Rectangle 1081">
                <a:extLst>
                  <a:ext uri="{FF2B5EF4-FFF2-40B4-BE49-F238E27FC236}">
                    <a16:creationId xmlns:a16="http://schemas.microsoft.com/office/drawing/2014/main" id="{57A999AC-A97D-3205-81D6-8DAC6534C1C3}"/>
                  </a:ext>
                </a:extLst>
              </p:cNvPr>
              <p:cNvSpPr/>
              <p:nvPr/>
            </p:nvSpPr>
            <p:spPr>
              <a:xfrm>
                <a:off x="574451" y="3459771"/>
                <a:ext cx="414098" cy="142624"/>
              </a:xfrm>
              <a:prstGeom prst="rect">
                <a:avLst/>
              </a:prstGeom>
              <a:noFill/>
              <a:ln w="12700" cap="flat" cmpd="sng" algn="ctr">
                <a:noFill/>
                <a:prstDash val="solid"/>
                <a:miter lim="800000"/>
              </a:ln>
              <a:effectLst/>
            </p:spPr>
            <p:txBody>
              <a:bodyPr wrap="none" lIns="0" tIns="0" rIns="0" bIns="0" anchor="ctr">
                <a:spAutoFit/>
              </a:bodyPr>
              <a:lstStyle/>
              <a:p>
                <a:pPr defTabSz="914377">
                  <a:defRPr/>
                </a:pPr>
                <a:r>
                  <a:rPr lang="en-US" sz="800" kern="0" dirty="0">
                    <a:solidFill>
                      <a:srgbClr val="54565B"/>
                    </a:solidFill>
                    <a:latin typeface="Arial" panose="020B0604020202020204"/>
                    <a:cs typeface="Arial Narrow" panose="020B0604020202020204" pitchFamily="34" charset="0"/>
                  </a:rPr>
                  <a:t>No. at risk</a:t>
                </a:r>
              </a:p>
            </p:txBody>
          </p:sp>
          <p:sp>
            <p:nvSpPr>
              <p:cNvPr id="1083" name="Rectangle 1082">
                <a:extLst>
                  <a:ext uri="{FF2B5EF4-FFF2-40B4-BE49-F238E27FC236}">
                    <a16:creationId xmlns:a16="http://schemas.microsoft.com/office/drawing/2014/main" id="{B8B63099-6A0F-D654-79F4-C99B402CE097}"/>
                  </a:ext>
                </a:extLst>
              </p:cNvPr>
              <p:cNvSpPr/>
              <p:nvPr/>
            </p:nvSpPr>
            <p:spPr>
              <a:xfrm>
                <a:off x="630220" y="3595044"/>
                <a:ext cx="108897" cy="116031"/>
              </a:xfrm>
              <a:prstGeom prst="rect">
                <a:avLst/>
              </a:prstGeom>
              <a:noFill/>
              <a:ln w="12700" cap="flat" cmpd="sng" algn="ctr">
                <a:noFill/>
                <a:prstDash val="solid"/>
                <a:miter lim="800000"/>
              </a:ln>
              <a:effectLst/>
            </p:spPr>
            <p:txBody>
              <a:bodyPr wrap="none" lIns="0" tIns="0" rIns="0" bIns="0" anchor="t" anchorCtr="0">
                <a:spAutoFit/>
              </a:bodyPr>
              <a:lstStyle/>
              <a:p>
                <a:pPr algn="r" defTabSz="914377">
                  <a:defRPr/>
                </a:pPr>
                <a:r>
                  <a:rPr lang="en-US" sz="651" kern="0" dirty="0">
                    <a:solidFill>
                      <a:srgbClr val="54A3A8"/>
                    </a:solidFill>
                    <a:latin typeface="Arial" panose="020B0604020202020204"/>
                    <a:cs typeface="Arial Narrow" panose="020B0604020202020204" pitchFamily="34" charset="0"/>
                  </a:rPr>
                  <a:t>SG</a:t>
                </a:r>
              </a:p>
            </p:txBody>
          </p:sp>
          <p:sp>
            <p:nvSpPr>
              <p:cNvPr id="1084" name="Rectangle 1083">
                <a:extLst>
                  <a:ext uri="{FF2B5EF4-FFF2-40B4-BE49-F238E27FC236}">
                    <a16:creationId xmlns:a16="http://schemas.microsoft.com/office/drawing/2014/main" id="{AEE5F45C-296E-DCC1-279A-50FEB94EFB18}"/>
                  </a:ext>
                </a:extLst>
              </p:cNvPr>
              <p:cNvSpPr/>
              <p:nvPr/>
            </p:nvSpPr>
            <p:spPr>
              <a:xfrm>
                <a:off x="250507" y="3688472"/>
                <a:ext cx="488608" cy="116031"/>
              </a:xfrm>
              <a:prstGeom prst="rect">
                <a:avLst/>
              </a:prstGeom>
              <a:noFill/>
              <a:ln w="12700" cap="flat" cmpd="sng" algn="ctr">
                <a:noFill/>
                <a:prstDash val="solid"/>
                <a:miter lim="800000"/>
              </a:ln>
              <a:effectLst/>
            </p:spPr>
            <p:txBody>
              <a:bodyPr wrap="none" lIns="0" tIns="0" rIns="0" bIns="0" anchor="t" anchorCtr="0">
                <a:spAutoFit/>
              </a:bodyPr>
              <a:lstStyle/>
              <a:p>
                <a:pPr algn="r" defTabSz="914377">
                  <a:defRPr/>
                </a:pPr>
                <a:r>
                  <a:rPr lang="en-US" sz="651" kern="0" dirty="0">
                    <a:solidFill>
                      <a:srgbClr val="54565B"/>
                    </a:solidFill>
                    <a:latin typeface="Arial" panose="020B0604020202020204"/>
                    <a:cs typeface="Arial Narrow" panose="020B0604020202020204" pitchFamily="34" charset="0"/>
                  </a:rPr>
                  <a:t>Chemotherapy</a:t>
                </a:r>
              </a:p>
            </p:txBody>
          </p:sp>
          <p:cxnSp>
            <p:nvCxnSpPr>
              <p:cNvPr id="1085" name="Straight Connector 1084">
                <a:extLst>
                  <a:ext uri="{FF2B5EF4-FFF2-40B4-BE49-F238E27FC236}">
                    <a16:creationId xmlns:a16="http://schemas.microsoft.com/office/drawing/2014/main" id="{51B1787E-435F-41DE-A4F6-DEAC07A98566}"/>
                  </a:ext>
                </a:extLst>
              </p:cNvPr>
              <p:cNvCxnSpPr>
                <a:cxnSpLocks/>
              </p:cNvCxnSpPr>
              <p:nvPr/>
            </p:nvCxnSpPr>
            <p:spPr>
              <a:xfrm flipH="1">
                <a:off x="893239" y="3265372"/>
                <a:ext cx="4022048" cy="0"/>
              </a:xfrm>
              <a:prstGeom prst="line">
                <a:avLst/>
              </a:prstGeom>
              <a:noFill/>
              <a:ln w="12700" cap="sq" cmpd="sng" algn="ctr">
                <a:solidFill>
                  <a:srgbClr val="000000"/>
                </a:solidFill>
                <a:prstDash val="solid"/>
                <a:miter lim="800000"/>
              </a:ln>
              <a:effectLst/>
            </p:spPr>
          </p:cxnSp>
          <p:sp>
            <p:nvSpPr>
              <p:cNvPr id="1086" name="Rectangle 1085">
                <a:extLst>
                  <a:ext uri="{FF2B5EF4-FFF2-40B4-BE49-F238E27FC236}">
                    <a16:creationId xmlns:a16="http://schemas.microsoft.com/office/drawing/2014/main" id="{891274C0-99CD-FE99-4931-AA00D04C54FB}"/>
                  </a:ext>
                </a:extLst>
              </p:cNvPr>
              <p:cNvSpPr/>
              <p:nvPr/>
            </p:nvSpPr>
            <p:spPr>
              <a:xfrm>
                <a:off x="821341" y="3308559"/>
                <a:ext cx="255365"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0</a:t>
                </a:r>
              </a:p>
            </p:txBody>
          </p:sp>
          <p:cxnSp>
            <p:nvCxnSpPr>
              <p:cNvPr id="1087" name="Straight Connector 1086">
                <a:extLst>
                  <a:ext uri="{FF2B5EF4-FFF2-40B4-BE49-F238E27FC236}">
                    <a16:creationId xmlns:a16="http://schemas.microsoft.com/office/drawing/2014/main" id="{9FA6782C-0230-4C3C-5E48-E8AA5EAB9C41}"/>
                  </a:ext>
                </a:extLst>
              </p:cNvPr>
              <p:cNvCxnSpPr>
                <a:cxnSpLocks/>
              </p:cNvCxnSpPr>
              <p:nvPr/>
            </p:nvCxnSpPr>
            <p:spPr>
              <a:xfrm rot="10800000">
                <a:off x="2436374" y="3267225"/>
                <a:ext cx="0" cy="41906"/>
              </a:xfrm>
              <a:prstGeom prst="line">
                <a:avLst/>
              </a:prstGeom>
              <a:noFill/>
              <a:ln w="12700" cap="sq" cmpd="sng" algn="ctr">
                <a:solidFill>
                  <a:srgbClr val="000000"/>
                </a:solidFill>
                <a:prstDash val="solid"/>
                <a:miter lim="800000"/>
              </a:ln>
              <a:effectLst/>
            </p:spPr>
          </p:cxnSp>
          <p:sp>
            <p:nvSpPr>
              <p:cNvPr id="1216" name="Rectangle 1215">
                <a:extLst>
                  <a:ext uri="{FF2B5EF4-FFF2-40B4-BE49-F238E27FC236}">
                    <a16:creationId xmlns:a16="http://schemas.microsoft.com/office/drawing/2014/main" id="{A7762FB0-8887-9E03-5831-DE0ACBEFEB5F}"/>
                  </a:ext>
                </a:extLst>
              </p:cNvPr>
              <p:cNvSpPr/>
              <p:nvPr/>
            </p:nvSpPr>
            <p:spPr>
              <a:xfrm>
                <a:off x="2317570"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9</a:t>
                </a:r>
              </a:p>
            </p:txBody>
          </p:sp>
          <p:cxnSp>
            <p:nvCxnSpPr>
              <p:cNvPr id="1217" name="Straight Connector 1216">
                <a:extLst>
                  <a:ext uri="{FF2B5EF4-FFF2-40B4-BE49-F238E27FC236}">
                    <a16:creationId xmlns:a16="http://schemas.microsoft.com/office/drawing/2014/main" id="{768CEB86-0CFA-60AB-4C01-6A38B61245A4}"/>
                  </a:ext>
                </a:extLst>
              </p:cNvPr>
              <p:cNvCxnSpPr>
                <a:cxnSpLocks/>
              </p:cNvCxnSpPr>
              <p:nvPr/>
            </p:nvCxnSpPr>
            <p:spPr>
              <a:xfrm rot="10800000">
                <a:off x="1444808" y="3267225"/>
                <a:ext cx="0" cy="41906"/>
              </a:xfrm>
              <a:prstGeom prst="line">
                <a:avLst/>
              </a:prstGeom>
              <a:noFill/>
              <a:ln w="12700" cap="sq" cmpd="sng" algn="ctr">
                <a:solidFill>
                  <a:srgbClr val="000000"/>
                </a:solidFill>
                <a:prstDash val="solid"/>
                <a:miter lim="800000"/>
              </a:ln>
              <a:effectLst/>
            </p:spPr>
          </p:cxnSp>
          <p:sp>
            <p:nvSpPr>
              <p:cNvPr id="1218" name="Rectangle 1217">
                <a:extLst>
                  <a:ext uri="{FF2B5EF4-FFF2-40B4-BE49-F238E27FC236}">
                    <a16:creationId xmlns:a16="http://schemas.microsoft.com/office/drawing/2014/main" id="{29A8556C-5B30-F57B-955B-33166D817AB3}"/>
                  </a:ext>
                </a:extLst>
              </p:cNvPr>
              <p:cNvSpPr/>
              <p:nvPr/>
            </p:nvSpPr>
            <p:spPr>
              <a:xfrm>
                <a:off x="1327275"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3</a:t>
                </a:r>
              </a:p>
            </p:txBody>
          </p:sp>
          <p:cxnSp>
            <p:nvCxnSpPr>
              <p:cNvPr id="1219" name="Straight Connector 1218">
                <a:extLst>
                  <a:ext uri="{FF2B5EF4-FFF2-40B4-BE49-F238E27FC236}">
                    <a16:creationId xmlns:a16="http://schemas.microsoft.com/office/drawing/2014/main" id="{20E28A47-EF11-16CE-38E2-05ADF4B9FCB3}"/>
                  </a:ext>
                </a:extLst>
              </p:cNvPr>
              <p:cNvCxnSpPr>
                <a:cxnSpLocks/>
              </p:cNvCxnSpPr>
              <p:nvPr/>
            </p:nvCxnSpPr>
            <p:spPr>
              <a:xfrm rot="10800000">
                <a:off x="2932157" y="3267225"/>
                <a:ext cx="0" cy="41906"/>
              </a:xfrm>
              <a:prstGeom prst="line">
                <a:avLst/>
              </a:prstGeom>
              <a:noFill/>
              <a:ln w="12700" cap="sq" cmpd="sng" algn="ctr">
                <a:solidFill>
                  <a:srgbClr val="000000"/>
                </a:solidFill>
                <a:prstDash val="solid"/>
                <a:miter lim="800000"/>
              </a:ln>
              <a:effectLst/>
            </p:spPr>
          </p:cxnSp>
          <p:sp>
            <p:nvSpPr>
              <p:cNvPr id="1220" name="Rectangle 1219">
                <a:extLst>
                  <a:ext uri="{FF2B5EF4-FFF2-40B4-BE49-F238E27FC236}">
                    <a16:creationId xmlns:a16="http://schemas.microsoft.com/office/drawing/2014/main" id="{52B30760-257D-A19F-906E-B55F2B145FDC}"/>
                  </a:ext>
                </a:extLst>
              </p:cNvPr>
              <p:cNvSpPr/>
              <p:nvPr/>
            </p:nvSpPr>
            <p:spPr>
              <a:xfrm>
                <a:off x="2812717"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12</a:t>
                </a:r>
              </a:p>
            </p:txBody>
          </p:sp>
          <p:cxnSp>
            <p:nvCxnSpPr>
              <p:cNvPr id="1221" name="Straight Connector 1220">
                <a:extLst>
                  <a:ext uri="{FF2B5EF4-FFF2-40B4-BE49-F238E27FC236}">
                    <a16:creationId xmlns:a16="http://schemas.microsoft.com/office/drawing/2014/main" id="{6497A473-4A19-A415-41F7-9C5986AAE15D}"/>
                  </a:ext>
                </a:extLst>
              </p:cNvPr>
              <p:cNvCxnSpPr>
                <a:cxnSpLocks/>
              </p:cNvCxnSpPr>
              <p:nvPr/>
            </p:nvCxnSpPr>
            <p:spPr>
              <a:xfrm rot="10800000">
                <a:off x="4915288" y="3267225"/>
                <a:ext cx="0" cy="41906"/>
              </a:xfrm>
              <a:prstGeom prst="line">
                <a:avLst/>
              </a:prstGeom>
              <a:noFill/>
              <a:ln w="12700" cap="sq" cmpd="sng" algn="ctr">
                <a:solidFill>
                  <a:srgbClr val="000000"/>
                </a:solidFill>
                <a:prstDash val="solid"/>
                <a:miter lim="800000"/>
              </a:ln>
              <a:effectLst/>
            </p:spPr>
          </p:cxnSp>
          <p:sp>
            <p:nvSpPr>
              <p:cNvPr id="1222" name="Rectangle 1221">
                <a:extLst>
                  <a:ext uri="{FF2B5EF4-FFF2-40B4-BE49-F238E27FC236}">
                    <a16:creationId xmlns:a16="http://schemas.microsoft.com/office/drawing/2014/main" id="{3D4CF7C1-2E53-0D7A-E355-380B6E7CA471}"/>
                  </a:ext>
                </a:extLst>
              </p:cNvPr>
              <p:cNvSpPr/>
              <p:nvPr/>
            </p:nvSpPr>
            <p:spPr>
              <a:xfrm>
                <a:off x="4793303" y="3308563"/>
                <a:ext cx="244576"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24</a:t>
                </a:r>
              </a:p>
            </p:txBody>
          </p:sp>
          <p:cxnSp>
            <p:nvCxnSpPr>
              <p:cNvPr id="1223" name="Straight Connector 1222">
                <a:extLst>
                  <a:ext uri="{FF2B5EF4-FFF2-40B4-BE49-F238E27FC236}">
                    <a16:creationId xmlns:a16="http://schemas.microsoft.com/office/drawing/2014/main" id="{9B088F6A-4055-302E-233D-EC90569AACE4}"/>
                  </a:ext>
                </a:extLst>
              </p:cNvPr>
              <p:cNvCxnSpPr>
                <a:cxnSpLocks/>
              </p:cNvCxnSpPr>
              <p:nvPr/>
            </p:nvCxnSpPr>
            <p:spPr>
              <a:xfrm rot="10800000">
                <a:off x="3923723" y="3267225"/>
                <a:ext cx="0" cy="41906"/>
              </a:xfrm>
              <a:prstGeom prst="line">
                <a:avLst/>
              </a:prstGeom>
              <a:noFill/>
              <a:ln w="12700" cap="sq" cmpd="sng" algn="ctr">
                <a:solidFill>
                  <a:srgbClr val="000000"/>
                </a:solidFill>
                <a:prstDash val="solid"/>
                <a:miter lim="800000"/>
              </a:ln>
              <a:effectLst/>
            </p:spPr>
          </p:cxnSp>
          <p:sp>
            <p:nvSpPr>
              <p:cNvPr id="1224" name="Rectangle 1223">
                <a:extLst>
                  <a:ext uri="{FF2B5EF4-FFF2-40B4-BE49-F238E27FC236}">
                    <a16:creationId xmlns:a16="http://schemas.microsoft.com/office/drawing/2014/main" id="{3A0DB3E2-3F50-431E-D5A6-6FEA65140AD1}"/>
                  </a:ext>
                </a:extLst>
              </p:cNvPr>
              <p:cNvSpPr/>
              <p:nvPr/>
            </p:nvSpPr>
            <p:spPr>
              <a:xfrm>
                <a:off x="3803011"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18</a:t>
                </a:r>
              </a:p>
            </p:txBody>
          </p:sp>
          <p:cxnSp>
            <p:nvCxnSpPr>
              <p:cNvPr id="1225" name="Straight Connector 1224">
                <a:extLst>
                  <a:ext uri="{FF2B5EF4-FFF2-40B4-BE49-F238E27FC236}">
                    <a16:creationId xmlns:a16="http://schemas.microsoft.com/office/drawing/2014/main" id="{32F30736-A13E-1E2B-0F43-651E14638D69}"/>
                  </a:ext>
                </a:extLst>
              </p:cNvPr>
              <p:cNvCxnSpPr>
                <a:cxnSpLocks/>
              </p:cNvCxnSpPr>
              <p:nvPr/>
            </p:nvCxnSpPr>
            <p:spPr>
              <a:xfrm rot="10800000">
                <a:off x="3427940" y="3267225"/>
                <a:ext cx="0" cy="41906"/>
              </a:xfrm>
              <a:prstGeom prst="line">
                <a:avLst/>
              </a:prstGeom>
              <a:noFill/>
              <a:ln w="12700" cap="sq" cmpd="sng" algn="ctr">
                <a:solidFill>
                  <a:srgbClr val="000000"/>
                </a:solidFill>
                <a:prstDash val="solid"/>
                <a:miter lim="800000"/>
              </a:ln>
              <a:effectLst/>
            </p:spPr>
          </p:cxnSp>
          <p:sp>
            <p:nvSpPr>
              <p:cNvPr id="1226" name="Rectangle 1225">
                <a:extLst>
                  <a:ext uri="{FF2B5EF4-FFF2-40B4-BE49-F238E27FC236}">
                    <a16:creationId xmlns:a16="http://schemas.microsoft.com/office/drawing/2014/main" id="{2FD3658E-7918-7D00-A555-47A2C4C0EB14}"/>
                  </a:ext>
                </a:extLst>
              </p:cNvPr>
              <p:cNvSpPr/>
              <p:nvPr/>
            </p:nvSpPr>
            <p:spPr>
              <a:xfrm>
                <a:off x="3307864"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15</a:t>
                </a:r>
              </a:p>
            </p:txBody>
          </p:sp>
          <p:cxnSp>
            <p:nvCxnSpPr>
              <p:cNvPr id="1227" name="Straight Connector 1226">
                <a:extLst>
                  <a:ext uri="{FF2B5EF4-FFF2-40B4-BE49-F238E27FC236}">
                    <a16:creationId xmlns:a16="http://schemas.microsoft.com/office/drawing/2014/main" id="{52540D6C-48CD-06EC-E43A-8F5D1D78C35E}"/>
                  </a:ext>
                </a:extLst>
              </p:cNvPr>
              <p:cNvCxnSpPr>
                <a:cxnSpLocks/>
              </p:cNvCxnSpPr>
              <p:nvPr/>
            </p:nvCxnSpPr>
            <p:spPr>
              <a:xfrm rot="10800000">
                <a:off x="1940591" y="3267225"/>
                <a:ext cx="0" cy="41906"/>
              </a:xfrm>
              <a:prstGeom prst="line">
                <a:avLst/>
              </a:prstGeom>
              <a:noFill/>
              <a:ln w="12700" cap="sq" cmpd="sng" algn="ctr">
                <a:solidFill>
                  <a:srgbClr val="000000"/>
                </a:solidFill>
                <a:prstDash val="solid"/>
                <a:miter lim="800000"/>
              </a:ln>
              <a:effectLst/>
            </p:spPr>
          </p:cxnSp>
          <p:sp>
            <p:nvSpPr>
              <p:cNvPr id="1228" name="Rectangle 1227">
                <a:extLst>
                  <a:ext uri="{FF2B5EF4-FFF2-40B4-BE49-F238E27FC236}">
                    <a16:creationId xmlns:a16="http://schemas.microsoft.com/office/drawing/2014/main" id="{F5387F84-FA82-04F7-9284-61CB0A3C3F2C}"/>
                  </a:ext>
                </a:extLst>
              </p:cNvPr>
              <p:cNvSpPr/>
              <p:nvPr/>
            </p:nvSpPr>
            <p:spPr>
              <a:xfrm>
                <a:off x="1822423"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6</a:t>
                </a:r>
              </a:p>
            </p:txBody>
          </p:sp>
          <p:cxnSp>
            <p:nvCxnSpPr>
              <p:cNvPr id="1229" name="Straight Connector 1228">
                <a:extLst>
                  <a:ext uri="{FF2B5EF4-FFF2-40B4-BE49-F238E27FC236}">
                    <a16:creationId xmlns:a16="http://schemas.microsoft.com/office/drawing/2014/main" id="{28FC0490-7D32-BDBC-C69A-970226D9125F}"/>
                  </a:ext>
                </a:extLst>
              </p:cNvPr>
              <p:cNvCxnSpPr>
                <a:cxnSpLocks/>
              </p:cNvCxnSpPr>
              <p:nvPr/>
            </p:nvCxnSpPr>
            <p:spPr>
              <a:xfrm>
                <a:off x="949025" y="1981317"/>
                <a:ext cx="0" cy="1329887"/>
              </a:xfrm>
              <a:prstGeom prst="line">
                <a:avLst/>
              </a:prstGeom>
              <a:noFill/>
              <a:ln w="12700" cap="sq" cmpd="sng" algn="ctr">
                <a:solidFill>
                  <a:srgbClr val="000000"/>
                </a:solidFill>
                <a:prstDash val="solid"/>
                <a:miter lim="800000"/>
              </a:ln>
              <a:effectLst/>
            </p:spPr>
          </p:cxnSp>
          <p:cxnSp>
            <p:nvCxnSpPr>
              <p:cNvPr id="1230" name="Straight Connector 1229">
                <a:extLst>
                  <a:ext uri="{FF2B5EF4-FFF2-40B4-BE49-F238E27FC236}">
                    <a16:creationId xmlns:a16="http://schemas.microsoft.com/office/drawing/2014/main" id="{4A526532-1493-EF88-EC6A-AC7E222DF834}"/>
                  </a:ext>
                </a:extLst>
              </p:cNvPr>
              <p:cNvCxnSpPr>
                <a:cxnSpLocks/>
              </p:cNvCxnSpPr>
              <p:nvPr/>
            </p:nvCxnSpPr>
            <p:spPr>
              <a:xfrm rot="5400000">
                <a:off x="918307" y="1949679"/>
                <a:ext cx="0" cy="63277"/>
              </a:xfrm>
              <a:prstGeom prst="line">
                <a:avLst/>
              </a:prstGeom>
              <a:noFill/>
              <a:ln w="12700" cap="sq" cmpd="sng" algn="ctr">
                <a:solidFill>
                  <a:srgbClr val="000000"/>
                </a:solidFill>
                <a:prstDash val="solid"/>
                <a:miter lim="800000"/>
              </a:ln>
              <a:effectLst/>
            </p:spPr>
          </p:cxnSp>
          <p:sp>
            <p:nvSpPr>
              <p:cNvPr id="1231" name="Rectangle 1230">
                <a:extLst>
                  <a:ext uri="{FF2B5EF4-FFF2-40B4-BE49-F238E27FC236}">
                    <a16:creationId xmlns:a16="http://schemas.microsoft.com/office/drawing/2014/main" id="{4FA978AE-EA96-33EB-7B6B-D23E38463486}"/>
                  </a:ext>
                </a:extLst>
              </p:cNvPr>
              <p:cNvSpPr/>
              <p:nvPr/>
            </p:nvSpPr>
            <p:spPr>
              <a:xfrm>
                <a:off x="755162" y="2170463"/>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80</a:t>
                </a:r>
              </a:p>
            </p:txBody>
          </p:sp>
          <p:cxnSp>
            <p:nvCxnSpPr>
              <p:cNvPr id="1232" name="Straight Connector 1231">
                <a:extLst>
                  <a:ext uri="{FF2B5EF4-FFF2-40B4-BE49-F238E27FC236}">
                    <a16:creationId xmlns:a16="http://schemas.microsoft.com/office/drawing/2014/main" id="{064002B4-0FC8-D695-F382-D493A19289C2}"/>
                  </a:ext>
                </a:extLst>
              </p:cNvPr>
              <p:cNvCxnSpPr>
                <a:cxnSpLocks/>
              </p:cNvCxnSpPr>
              <p:nvPr/>
            </p:nvCxnSpPr>
            <p:spPr>
              <a:xfrm rot="5400000">
                <a:off x="918307" y="2206489"/>
                <a:ext cx="0" cy="63277"/>
              </a:xfrm>
              <a:prstGeom prst="line">
                <a:avLst/>
              </a:prstGeom>
              <a:noFill/>
              <a:ln w="12700" cap="sq" cmpd="sng" algn="ctr">
                <a:solidFill>
                  <a:srgbClr val="000000"/>
                </a:solidFill>
                <a:prstDash val="solid"/>
                <a:miter lim="800000"/>
              </a:ln>
              <a:effectLst/>
            </p:spPr>
          </p:cxnSp>
          <p:sp>
            <p:nvSpPr>
              <p:cNvPr id="1233" name="Rectangle 1232">
                <a:extLst>
                  <a:ext uri="{FF2B5EF4-FFF2-40B4-BE49-F238E27FC236}">
                    <a16:creationId xmlns:a16="http://schemas.microsoft.com/office/drawing/2014/main" id="{D5AD14F5-78C8-152A-E5B3-F1934B72821C}"/>
                  </a:ext>
                </a:extLst>
              </p:cNvPr>
              <p:cNvSpPr/>
              <p:nvPr/>
            </p:nvSpPr>
            <p:spPr>
              <a:xfrm>
                <a:off x="755162" y="2426737"/>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60</a:t>
                </a:r>
              </a:p>
            </p:txBody>
          </p:sp>
          <p:cxnSp>
            <p:nvCxnSpPr>
              <p:cNvPr id="1234" name="Straight Connector 1233">
                <a:extLst>
                  <a:ext uri="{FF2B5EF4-FFF2-40B4-BE49-F238E27FC236}">
                    <a16:creationId xmlns:a16="http://schemas.microsoft.com/office/drawing/2014/main" id="{FB1560F7-4106-6D94-EA88-FEA418F88D32}"/>
                  </a:ext>
                </a:extLst>
              </p:cNvPr>
              <p:cNvCxnSpPr>
                <a:cxnSpLocks/>
              </p:cNvCxnSpPr>
              <p:nvPr/>
            </p:nvCxnSpPr>
            <p:spPr>
              <a:xfrm rot="5400000">
                <a:off x="918307" y="2463299"/>
                <a:ext cx="0" cy="63277"/>
              </a:xfrm>
              <a:prstGeom prst="line">
                <a:avLst/>
              </a:prstGeom>
              <a:noFill/>
              <a:ln w="12700" cap="sq" cmpd="sng" algn="ctr">
                <a:solidFill>
                  <a:srgbClr val="000000"/>
                </a:solidFill>
                <a:prstDash val="solid"/>
                <a:miter lim="800000"/>
              </a:ln>
              <a:effectLst/>
            </p:spPr>
          </p:cxnSp>
          <p:sp>
            <p:nvSpPr>
              <p:cNvPr id="1235" name="Rectangle 1234">
                <a:extLst>
                  <a:ext uri="{FF2B5EF4-FFF2-40B4-BE49-F238E27FC236}">
                    <a16:creationId xmlns:a16="http://schemas.microsoft.com/office/drawing/2014/main" id="{166DE330-0366-9927-3682-D2B3BFC9D03C}"/>
                  </a:ext>
                </a:extLst>
              </p:cNvPr>
              <p:cNvSpPr/>
              <p:nvPr/>
            </p:nvSpPr>
            <p:spPr>
              <a:xfrm>
                <a:off x="755162" y="2683011"/>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40</a:t>
                </a:r>
              </a:p>
            </p:txBody>
          </p:sp>
          <p:cxnSp>
            <p:nvCxnSpPr>
              <p:cNvPr id="1236" name="Straight Connector 1235">
                <a:extLst>
                  <a:ext uri="{FF2B5EF4-FFF2-40B4-BE49-F238E27FC236}">
                    <a16:creationId xmlns:a16="http://schemas.microsoft.com/office/drawing/2014/main" id="{3B9CA749-D2E1-7878-7D84-75C367989AD7}"/>
                  </a:ext>
                </a:extLst>
              </p:cNvPr>
              <p:cNvCxnSpPr>
                <a:cxnSpLocks/>
              </p:cNvCxnSpPr>
              <p:nvPr/>
            </p:nvCxnSpPr>
            <p:spPr>
              <a:xfrm rot="5400000">
                <a:off x="918307" y="2720109"/>
                <a:ext cx="0" cy="63277"/>
              </a:xfrm>
              <a:prstGeom prst="line">
                <a:avLst/>
              </a:prstGeom>
              <a:noFill/>
              <a:ln w="12700" cap="sq" cmpd="sng" algn="ctr">
                <a:solidFill>
                  <a:srgbClr val="000000"/>
                </a:solidFill>
                <a:prstDash val="solid"/>
                <a:miter lim="800000"/>
              </a:ln>
              <a:effectLst/>
            </p:spPr>
          </p:cxnSp>
          <p:sp>
            <p:nvSpPr>
              <p:cNvPr id="1237" name="Rectangle 1236">
                <a:extLst>
                  <a:ext uri="{FF2B5EF4-FFF2-40B4-BE49-F238E27FC236}">
                    <a16:creationId xmlns:a16="http://schemas.microsoft.com/office/drawing/2014/main" id="{764FA77A-6A7D-0444-4743-353E5AC5A499}"/>
                  </a:ext>
                </a:extLst>
              </p:cNvPr>
              <p:cNvSpPr/>
              <p:nvPr/>
            </p:nvSpPr>
            <p:spPr>
              <a:xfrm>
                <a:off x="755162" y="2939287"/>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20</a:t>
                </a:r>
              </a:p>
            </p:txBody>
          </p:sp>
          <p:cxnSp>
            <p:nvCxnSpPr>
              <p:cNvPr id="1238" name="Straight Connector 1237">
                <a:extLst>
                  <a:ext uri="{FF2B5EF4-FFF2-40B4-BE49-F238E27FC236}">
                    <a16:creationId xmlns:a16="http://schemas.microsoft.com/office/drawing/2014/main" id="{1D46AFE6-03CE-1D2B-CEA1-F047AAA9B263}"/>
                  </a:ext>
                </a:extLst>
              </p:cNvPr>
              <p:cNvCxnSpPr>
                <a:cxnSpLocks/>
              </p:cNvCxnSpPr>
              <p:nvPr/>
            </p:nvCxnSpPr>
            <p:spPr>
              <a:xfrm rot="5400000">
                <a:off x="918307" y="2976919"/>
                <a:ext cx="0" cy="63277"/>
              </a:xfrm>
              <a:prstGeom prst="line">
                <a:avLst/>
              </a:prstGeom>
              <a:noFill/>
              <a:ln w="12700" cap="sq" cmpd="sng" algn="ctr">
                <a:solidFill>
                  <a:srgbClr val="000000"/>
                </a:solidFill>
                <a:prstDash val="solid"/>
                <a:miter lim="800000"/>
              </a:ln>
              <a:effectLst/>
            </p:spPr>
          </p:cxnSp>
          <p:sp>
            <p:nvSpPr>
              <p:cNvPr id="1239" name="Rectangle 1238">
                <a:extLst>
                  <a:ext uri="{FF2B5EF4-FFF2-40B4-BE49-F238E27FC236}">
                    <a16:creationId xmlns:a16="http://schemas.microsoft.com/office/drawing/2014/main" id="{28D46EFC-967A-E268-3E2A-DDBC7D9018BB}"/>
                  </a:ext>
                </a:extLst>
              </p:cNvPr>
              <p:cNvSpPr/>
              <p:nvPr/>
            </p:nvSpPr>
            <p:spPr>
              <a:xfrm>
                <a:off x="755160" y="2042325"/>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90</a:t>
                </a:r>
              </a:p>
            </p:txBody>
          </p:sp>
          <p:cxnSp>
            <p:nvCxnSpPr>
              <p:cNvPr id="1240" name="Straight Connector 1239">
                <a:extLst>
                  <a:ext uri="{FF2B5EF4-FFF2-40B4-BE49-F238E27FC236}">
                    <a16:creationId xmlns:a16="http://schemas.microsoft.com/office/drawing/2014/main" id="{530E8790-7EB3-033C-E2C9-49AFCF52C7F4}"/>
                  </a:ext>
                </a:extLst>
              </p:cNvPr>
              <p:cNvCxnSpPr>
                <a:cxnSpLocks/>
              </p:cNvCxnSpPr>
              <p:nvPr/>
            </p:nvCxnSpPr>
            <p:spPr>
              <a:xfrm rot="5400000">
                <a:off x="918307" y="2078084"/>
                <a:ext cx="0" cy="63277"/>
              </a:xfrm>
              <a:prstGeom prst="line">
                <a:avLst/>
              </a:prstGeom>
              <a:noFill/>
              <a:ln w="12700" cap="sq" cmpd="sng" algn="ctr">
                <a:solidFill>
                  <a:srgbClr val="000000"/>
                </a:solidFill>
                <a:prstDash val="solid"/>
                <a:miter lim="800000"/>
              </a:ln>
              <a:effectLst/>
            </p:spPr>
          </p:cxnSp>
          <p:sp>
            <p:nvSpPr>
              <p:cNvPr id="1241" name="Rectangle 1240">
                <a:extLst>
                  <a:ext uri="{FF2B5EF4-FFF2-40B4-BE49-F238E27FC236}">
                    <a16:creationId xmlns:a16="http://schemas.microsoft.com/office/drawing/2014/main" id="{6B48C350-0FCF-C92F-53ED-CF3E5B772493}"/>
                  </a:ext>
                </a:extLst>
              </p:cNvPr>
              <p:cNvSpPr/>
              <p:nvPr/>
            </p:nvSpPr>
            <p:spPr>
              <a:xfrm>
                <a:off x="755162" y="2298599"/>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70</a:t>
                </a:r>
              </a:p>
            </p:txBody>
          </p:sp>
          <p:cxnSp>
            <p:nvCxnSpPr>
              <p:cNvPr id="1242" name="Straight Connector 1241">
                <a:extLst>
                  <a:ext uri="{FF2B5EF4-FFF2-40B4-BE49-F238E27FC236}">
                    <a16:creationId xmlns:a16="http://schemas.microsoft.com/office/drawing/2014/main" id="{DB4A0B8B-796F-3E80-35D5-A213F37E021B}"/>
                  </a:ext>
                </a:extLst>
              </p:cNvPr>
              <p:cNvCxnSpPr>
                <a:cxnSpLocks/>
              </p:cNvCxnSpPr>
              <p:nvPr/>
            </p:nvCxnSpPr>
            <p:spPr>
              <a:xfrm rot="5400000">
                <a:off x="918307" y="2334894"/>
                <a:ext cx="0" cy="63277"/>
              </a:xfrm>
              <a:prstGeom prst="line">
                <a:avLst/>
              </a:prstGeom>
              <a:noFill/>
              <a:ln w="12700" cap="sq" cmpd="sng" algn="ctr">
                <a:solidFill>
                  <a:srgbClr val="000000"/>
                </a:solidFill>
                <a:prstDash val="solid"/>
                <a:miter lim="800000"/>
              </a:ln>
              <a:effectLst/>
            </p:spPr>
          </p:cxnSp>
          <p:sp>
            <p:nvSpPr>
              <p:cNvPr id="1243" name="Rectangle 1242">
                <a:extLst>
                  <a:ext uri="{FF2B5EF4-FFF2-40B4-BE49-F238E27FC236}">
                    <a16:creationId xmlns:a16="http://schemas.microsoft.com/office/drawing/2014/main" id="{65E28602-86B0-A7A1-70ED-BD83D87F2925}"/>
                  </a:ext>
                </a:extLst>
              </p:cNvPr>
              <p:cNvSpPr/>
              <p:nvPr/>
            </p:nvSpPr>
            <p:spPr>
              <a:xfrm>
                <a:off x="755162" y="2554875"/>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50</a:t>
                </a:r>
              </a:p>
            </p:txBody>
          </p:sp>
          <p:cxnSp>
            <p:nvCxnSpPr>
              <p:cNvPr id="1244" name="Straight Connector 1243">
                <a:extLst>
                  <a:ext uri="{FF2B5EF4-FFF2-40B4-BE49-F238E27FC236}">
                    <a16:creationId xmlns:a16="http://schemas.microsoft.com/office/drawing/2014/main" id="{4E49487D-BE7C-6C25-FF95-83E42FC714EB}"/>
                  </a:ext>
                </a:extLst>
              </p:cNvPr>
              <p:cNvCxnSpPr>
                <a:cxnSpLocks/>
              </p:cNvCxnSpPr>
              <p:nvPr/>
            </p:nvCxnSpPr>
            <p:spPr>
              <a:xfrm rot="5400000">
                <a:off x="918307" y="2591704"/>
                <a:ext cx="0" cy="63277"/>
              </a:xfrm>
              <a:prstGeom prst="line">
                <a:avLst/>
              </a:prstGeom>
              <a:noFill/>
              <a:ln w="12700" cap="sq" cmpd="sng" algn="ctr">
                <a:solidFill>
                  <a:srgbClr val="000000"/>
                </a:solidFill>
                <a:prstDash val="solid"/>
                <a:miter lim="800000"/>
              </a:ln>
              <a:effectLst/>
            </p:spPr>
          </p:cxnSp>
          <p:sp>
            <p:nvSpPr>
              <p:cNvPr id="1245" name="Rectangle 1244">
                <a:extLst>
                  <a:ext uri="{FF2B5EF4-FFF2-40B4-BE49-F238E27FC236}">
                    <a16:creationId xmlns:a16="http://schemas.microsoft.com/office/drawing/2014/main" id="{9EACCD1D-0DA3-2D6B-9FE1-4522699147E4}"/>
                  </a:ext>
                </a:extLst>
              </p:cNvPr>
              <p:cNvSpPr/>
              <p:nvPr/>
            </p:nvSpPr>
            <p:spPr>
              <a:xfrm>
                <a:off x="755162" y="2811147"/>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30</a:t>
                </a:r>
              </a:p>
            </p:txBody>
          </p:sp>
          <p:cxnSp>
            <p:nvCxnSpPr>
              <p:cNvPr id="1246" name="Straight Connector 1245">
                <a:extLst>
                  <a:ext uri="{FF2B5EF4-FFF2-40B4-BE49-F238E27FC236}">
                    <a16:creationId xmlns:a16="http://schemas.microsoft.com/office/drawing/2014/main" id="{323A44AB-C16F-11C0-70CE-D0BA7F4C9212}"/>
                  </a:ext>
                </a:extLst>
              </p:cNvPr>
              <p:cNvCxnSpPr>
                <a:cxnSpLocks/>
              </p:cNvCxnSpPr>
              <p:nvPr/>
            </p:nvCxnSpPr>
            <p:spPr>
              <a:xfrm rot="5400000">
                <a:off x="918307" y="2848514"/>
                <a:ext cx="0" cy="63277"/>
              </a:xfrm>
              <a:prstGeom prst="line">
                <a:avLst/>
              </a:prstGeom>
              <a:noFill/>
              <a:ln w="12700" cap="sq" cmpd="sng" algn="ctr">
                <a:solidFill>
                  <a:srgbClr val="000000"/>
                </a:solidFill>
                <a:prstDash val="solid"/>
                <a:miter lim="800000"/>
              </a:ln>
              <a:effectLst/>
            </p:spPr>
          </p:cxnSp>
          <p:sp>
            <p:nvSpPr>
              <p:cNvPr id="1247" name="Rectangle 1246">
                <a:extLst>
                  <a:ext uri="{FF2B5EF4-FFF2-40B4-BE49-F238E27FC236}">
                    <a16:creationId xmlns:a16="http://schemas.microsoft.com/office/drawing/2014/main" id="{0830BEF9-51C5-4EB9-58DE-EA7EEC142B5F}"/>
                  </a:ext>
                </a:extLst>
              </p:cNvPr>
              <p:cNvSpPr/>
              <p:nvPr/>
            </p:nvSpPr>
            <p:spPr>
              <a:xfrm>
                <a:off x="755162" y="3067423"/>
                <a:ext cx="103166"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10</a:t>
                </a:r>
              </a:p>
            </p:txBody>
          </p:sp>
          <p:cxnSp>
            <p:nvCxnSpPr>
              <p:cNvPr id="1248" name="Straight Connector 1247">
                <a:extLst>
                  <a:ext uri="{FF2B5EF4-FFF2-40B4-BE49-F238E27FC236}">
                    <a16:creationId xmlns:a16="http://schemas.microsoft.com/office/drawing/2014/main" id="{948F720E-97F2-44B1-C36B-06B47DBA738C}"/>
                  </a:ext>
                </a:extLst>
              </p:cNvPr>
              <p:cNvCxnSpPr>
                <a:cxnSpLocks/>
              </p:cNvCxnSpPr>
              <p:nvPr/>
            </p:nvCxnSpPr>
            <p:spPr>
              <a:xfrm rot="5400000">
                <a:off x="918307" y="3105324"/>
                <a:ext cx="0" cy="63277"/>
              </a:xfrm>
              <a:prstGeom prst="line">
                <a:avLst/>
              </a:prstGeom>
              <a:noFill/>
              <a:ln w="12700" cap="sq" cmpd="sng" algn="ctr">
                <a:solidFill>
                  <a:srgbClr val="000000"/>
                </a:solidFill>
                <a:prstDash val="solid"/>
                <a:miter lim="800000"/>
              </a:ln>
              <a:effectLst/>
            </p:spPr>
          </p:cxnSp>
          <p:sp>
            <p:nvSpPr>
              <p:cNvPr id="1249" name="Rectangle 1248">
                <a:extLst>
                  <a:ext uri="{FF2B5EF4-FFF2-40B4-BE49-F238E27FC236}">
                    <a16:creationId xmlns:a16="http://schemas.microsoft.com/office/drawing/2014/main" id="{A85922F9-1AB2-E929-87A7-538C07F6BD81}"/>
                  </a:ext>
                </a:extLst>
              </p:cNvPr>
              <p:cNvSpPr/>
              <p:nvPr/>
            </p:nvSpPr>
            <p:spPr>
              <a:xfrm>
                <a:off x="2653464" y="3409352"/>
                <a:ext cx="557384" cy="142624"/>
              </a:xfrm>
              <a:prstGeom prst="rect">
                <a:avLst/>
              </a:prstGeom>
              <a:noFill/>
              <a:ln w="12700" cap="flat" cmpd="sng" algn="ctr">
                <a:noFill/>
                <a:prstDash val="solid"/>
                <a:miter lim="800000"/>
              </a:ln>
              <a:effectLst/>
            </p:spPr>
            <p:txBody>
              <a:bodyPr wrap="none" lIns="0" tIns="0" rIns="0" bIns="0" anchor="ctr">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Time, months</a:t>
                </a:r>
              </a:p>
            </p:txBody>
          </p:sp>
          <p:sp>
            <p:nvSpPr>
              <p:cNvPr id="1250" name="Rectangle 1249">
                <a:extLst>
                  <a:ext uri="{FF2B5EF4-FFF2-40B4-BE49-F238E27FC236}">
                    <a16:creationId xmlns:a16="http://schemas.microsoft.com/office/drawing/2014/main" id="{23CF1C5A-AE36-3058-D1A7-E488F134F7E5}"/>
                  </a:ext>
                </a:extLst>
              </p:cNvPr>
              <p:cNvSpPr/>
              <p:nvPr/>
            </p:nvSpPr>
            <p:spPr>
              <a:xfrm>
                <a:off x="891626"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272</a:t>
                </a:r>
              </a:p>
            </p:txBody>
          </p:sp>
          <p:sp>
            <p:nvSpPr>
              <p:cNvPr id="1251" name="Rectangle 1250">
                <a:extLst>
                  <a:ext uri="{FF2B5EF4-FFF2-40B4-BE49-F238E27FC236}">
                    <a16:creationId xmlns:a16="http://schemas.microsoft.com/office/drawing/2014/main" id="{775826CC-B049-2E51-E131-5B3A52A08064}"/>
                  </a:ext>
                </a:extLst>
              </p:cNvPr>
              <p:cNvSpPr/>
              <p:nvPr/>
            </p:nvSpPr>
            <p:spPr>
              <a:xfrm>
                <a:off x="2367514"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44</a:t>
                </a:r>
              </a:p>
            </p:txBody>
          </p:sp>
          <p:sp>
            <p:nvSpPr>
              <p:cNvPr id="1252" name="Rectangle 1251">
                <a:extLst>
                  <a:ext uri="{FF2B5EF4-FFF2-40B4-BE49-F238E27FC236}">
                    <a16:creationId xmlns:a16="http://schemas.microsoft.com/office/drawing/2014/main" id="{60FF707C-381D-16A6-0ABC-3101D9CADC78}"/>
                  </a:ext>
                </a:extLst>
              </p:cNvPr>
              <p:cNvSpPr/>
              <p:nvPr/>
            </p:nvSpPr>
            <p:spPr>
              <a:xfrm>
                <a:off x="289028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22</a:t>
                </a:r>
              </a:p>
            </p:txBody>
          </p:sp>
          <p:sp>
            <p:nvSpPr>
              <p:cNvPr id="1253" name="Rectangle 1252">
                <a:extLst>
                  <a:ext uri="{FF2B5EF4-FFF2-40B4-BE49-F238E27FC236}">
                    <a16:creationId xmlns:a16="http://schemas.microsoft.com/office/drawing/2014/main" id="{CFFE7F5F-FF64-79CB-7DAC-E147CECB1FB6}"/>
                  </a:ext>
                </a:extLst>
              </p:cNvPr>
              <p:cNvSpPr/>
              <p:nvPr/>
            </p:nvSpPr>
            <p:spPr>
              <a:xfrm>
                <a:off x="4398728" y="3595043"/>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3</a:t>
                </a:r>
              </a:p>
            </p:txBody>
          </p:sp>
          <p:sp>
            <p:nvSpPr>
              <p:cNvPr id="1254" name="Rectangle 1253">
                <a:extLst>
                  <a:ext uri="{FF2B5EF4-FFF2-40B4-BE49-F238E27FC236}">
                    <a16:creationId xmlns:a16="http://schemas.microsoft.com/office/drawing/2014/main" id="{54CFE6B4-6ADE-14AC-157D-74A2861A6A23}"/>
                  </a:ext>
                </a:extLst>
              </p:cNvPr>
              <p:cNvSpPr/>
              <p:nvPr/>
            </p:nvSpPr>
            <p:spPr>
              <a:xfrm>
                <a:off x="339279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12</a:t>
                </a:r>
              </a:p>
            </p:txBody>
          </p:sp>
          <p:sp>
            <p:nvSpPr>
              <p:cNvPr id="1255" name="Rectangle 1254">
                <a:extLst>
                  <a:ext uri="{FF2B5EF4-FFF2-40B4-BE49-F238E27FC236}">
                    <a16:creationId xmlns:a16="http://schemas.microsoft.com/office/drawing/2014/main" id="{B99EE3AB-E926-9DA2-8652-F4D9B9C20B61}"/>
                  </a:ext>
                </a:extLst>
              </p:cNvPr>
              <p:cNvSpPr/>
              <p:nvPr/>
            </p:nvSpPr>
            <p:spPr>
              <a:xfrm>
                <a:off x="1365908"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148</a:t>
                </a:r>
              </a:p>
            </p:txBody>
          </p:sp>
          <p:sp>
            <p:nvSpPr>
              <p:cNvPr id="1256" name="Rectangle 1255">
                <a:extLst>
                  <a:ext uri="{FF2B5EF4-FFF2-40B4-BE49-F238E27FC236}">
                    <a16:creationId xmlns:a16="http://schemas.microsoft.com/office/drawing/2014/main" id="{F1EC8C7D-36E9-1A77-5A5C-0DF908BC3182}"/>
                  </a:ext>
                </a:extLst>
              </p:cNvPr>
              <p:cNvSpPr/>
              <p:nvPr/>
            </p:nvSpPr>
            <p:spPr>
              <a:xfrm>
                <a:off x="891626"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271</a:t>
                </a:r>
              </a:p>
            </p:txBody>
          </p:sp>
          <p:sp>
            <p:nvSpPr>
              <p:cNvPr id="1257" name="Rectangle 1256">
                <a:extLst>
                  <a:ext uri="{FF2B5EF4-FFF2-40B4-BE49-F238E27FC236}">
                    <a16:creationId xmlns:a16="http://schemas.microsoft.com/office/drawing/2014/main" id="{137A915D-FF4A-844C-C3D2-5BBFFF6695A2}"/>
                  </a:ext>
                </a:extLst>
              </p:cNvPr>
              <p:cNvSpPr/>
              <p:nvPr/>
            </p:nvSpPr>
            <p:spPr>
              <a:xfrm>
                <a:off x="2367514"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17</a:t>
                </a:r>
              </a:p>
            </p:txBody>
          </p:sp>
          <p:sp>
            <p:nvSpPr>
              <p:cNvPr id="1258" name="Rectangle 1257">
                <a:extLst>
                  <a:ext uri="{FF2B5EF4-FFF2-40B4-BE49-F238E27FC236}">
                    <a16:creationId xmlns:a16="http://schemas.microsoft.com/office/drawing/2014/main" id="{D5A052E0-CAD2-CE51-DC63-95950FBE46AA}"/>
                  </a:ext>
                </a:extLst>
              </p:cNvPr>
              <p:cNvSpPr/>
              <p:nvPr/>
            </p:nvSpPr>
            <p:spPr>
              <a:xfrm>
                <a:off x="291105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4</a:t>
                </a:r>
              </a:p>
            </p:txBody>
          </p:sp>
          <p:sp>
            <p:nvSpPr>
              <p:cNvPr id="1259" name="Rectangle 1258">
                <a:extLst>
                  <a:ext uri="{FF2B5EF4-FFF2-40B4-BE49-F238E27FC236}">
                    <a16:creationId xmlns:a16="http://schemas.microsoft.com/office/drawing/2014/main" id="{B229343E-1998-5BC2-0D36-82341941CE7A}"/>
                  </a:ext>
                </a:extLst>
              </p:cNvPr>
              <p:cNvSpPr/>
              <p:nvPr/>
            </p:nvSpPr>
            <p:spPr>
              <a:xfrm>
                <a:off x="4398728"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0</a:t>
                </a:r>
              </a:p>
            </p:txBody>
          </p:sp>
          <p:sp>
            <p:nvSpPr>
              <p:cNvPr id="1260" name="Rectangle 1259">
                <a:extLst>
                  <a:ext uri="{FF2B5EF4-FFF2-40B4-BE49-F238E27FC236}">
                    <a16:creationId xmlns:a16="http://schemas.microsoft.com/office/drawing/2014/main" id="{B4C714EB-1098-E637-7820-1F81B8501673}"/>
                  </a:ext>
                </a:extLst>
              </p:cNvPr>
              <p:cNvSpPr/>
              <p:nvPr/>
            </p:nvSpPr>
            <p:spPr>
              <a:xfrm>
                <a:off x="341356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a:t>
                </a:r>
              </a:p>
            </p:txBody>
          </p:sp>
          <p:sp>
            <p:nvSpPr>
              <p:cNvPr id="1261" name="Rectangle 1260">
                <a:extLst>
                  <a:ext uri="{FF2B5EF4-FFF2-40B4-BE49-F238E27FC236}">
                    <a16:creationId xmlns:a16="http://schemas.microsoft.com/office/drawing/2014/main" id="{970F830F-30F2-1807-62E0-88CE79D662D5}"/>
                  </a:ext>
                </a:extLst>
              </p:cNvPr>
              <p:cNvSpPr/>
              <p:nvPr/>
            </p:nvSpPr>
            <p:spPr>
              <a:xfrm>
                <a:off x="1365909"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105</a:t>
                </a:r>
              </a:p>
            </p:txBody>
          </p:sp>
          <p:sp>
            <p:nvSpPr>
              <p:cNvPr id="1262" name="Rectangle 1261">
                <a:extLst>
                  <a:ext uri="{FF2B5EF4-FFF2-40B4-BE49-F238E27FC236}">
                    <a16:creationId xmlns:a16="http://schemas.microsoft.com/office/drawing/2014/main" id="{2FC43401-79FE-3528-AD7B-D813D334C02F}"/>
                  </a:ext>
                </a:extLst>
              </p:cNvPr>
              <p:cNvSpPr/>
              <p:nvPr/>
            </p:nvSpPr>
            <p:spPr>
              <a:xfrm>
                <a:off x="4894511"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0</a:t>
                </a:r>
              </a:p>
            </p:txBody>
          </p:sp>
          <p:sp>
            <p:nvSpPr>
              <p:cNvPr id="1263" name="Freeform 373">
                <a:extLst>
                  <a:ext uri="{FF2B5EF4-FFF2-40B4-BE49-F238E27FC236}">
                    <a16:creationId xmlns:a16="http://schemas.microsoft.com/office/drawing/2014/main" id="{797BC38D-B8B9-0734-3898-B5227716E66C}"/>
                  </a:ext>
                </a:extLst>
              </p:cNvPr>
              <p:cNvSpPr/>
              <p:nvPr/>
            </p:nvSpPr>
            <p:spPr>
              <a:xfrm>
                <a:off x="952041" y="2618705"/>
                <a:ext cx="890118" cy="647930"/>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algn="ctr" defTabSz="914377"/>
                <a:endParaRPr lang="en-US" sz="1800" dirty="0">
                  <a:solidFill>
                    <a:srgbClr val="54565B"/>
                  </a:solidFill>
                  <a:latin typeface="Arial" panose="020B0604020202020204"/>
                </a:endParaRPr>
              </a:p>
            </p:txBody>
          </p:sp>
          <p:cxnSp>
            <p:nvCxnSpPr>
              <p:cNvPr id="1264" name="Straight Connector 1263">
                <a:extLst>
                  <a:ext uri="{FF2B5EF4-FFF2-40B4-BE49-F238E27FC236}">
                    <a16:creationId xmlns:a16="http://schemas.microsoft.com/office/drawing/2014/main" id="{FA117F29-40EB-F7AB-0E68-E0159769FAB9}"/>
                  </a:ext>
                </a:extLst>
              </p:cNvPr>
              <p:cNvCxnSpPr>
                <a:cxnSpLocks/>
              </p:cNvCxnSpPr>
              <p:nvPr/>
            </p:nvCxnSpPr>
            <p:spPr>
              <a:xfrm rot="10800000">
                <a:off x="4419506" y="3267225"/>
                <a:ext cx="0" cy="41906"/>
              </a:xfrm>
              <a:prstGeom prst="line">
                <a:avLst/>
              </a:prstGeom>
              <a:noFill/>
              <a:ln w="12700" cap="sq" cmpd="sng" algn="ctr">
                <a:solidFill>
                  <a:srgbClr val="000000"/>
                </a:solidFill>
                <a:prstDash val="solid"/>
                <a:miter lim="800000"/>
              </a:ln>
              <a:effectLst/>
            </p:spPr>
          </p:cxnSp>
          <p:sp>
            <p:nvSpPr>
              <p:cNvPr id="1265" name="Rectangle 1264">
                <a:extLst>
                  <a:ext uri="{FF2B5EF4-FFF2-40B4-BE49-F238E27FC236}">
                    <a16:creationId xmlns:a16="http://schemas.microsoft.com/office/drawing/2014/main" id="{38D27198-CE93-574C-DAE4-5FAE19DC02A9}"/>
                  </a:ext>
                </a:extLst>
              </p:cNvPr>
              <p:cNvSpPr/>
              <p:nvPr/>
            </p:nvSpPr>
            <p:spPr>
              <a:xfrm>
                <a:off x="4298158" y="3308563"/>
                <a:ext cx="244577" cy="14262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21</a:t>
                </a:r>
              </a:p>
            </p:txBody>
          </p:sp>
          <p:sp>
            <p:nvSpPr>
              <p:cNvPr id="1266" name="Rectangle 1265">
                <a:extLst>
                  <a:ext uri="{FF2B5EF4-FFF2-40B4-BE49-F238E27FC236}">
                    <a16:creationId xmlns:a16="http://schemas.microsoft.com/office/drawing/2014/main" id="{6B34BB8C-291E-A8A6-8CA4-934E86084EB2}"/>
                  </a:ext>
                </a:extLst>
              </p:cNvPr>
              <p:cNvSpPr/>
              <p:nvPr/>
            </p:nvSpPr>
            <p:spPr>
              <a:xfrm>
                <a:off x="806745" y="3191238"/>
                <a:ext cx="51583" cy="14262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0</a:t>
                </a:r>
              </a:p>
            </p:txBody>
          </p:sp>
          <p:sp>
            <p:nvSpPr>
              <p:cNvPr id="1267" name="Rectangle 1266">
                <a:extLst>
                  <a:ext uri="{FF2B5EF4-FFF2-40B4-BE49-F238E27FC236}">
                    <a16:creationId xmlns:a16="http://schemas.microsoft.com/office/drawing/2014/main" id="{93488391-F90D-9078-EB40-36F079BAE403}"/>
                  </a:ext>
                </a:extLst>
              </p:cNvPr>
              <p:cNvSpPr/>
              <p:nvPr/>
            </p:nvSpPr>
            <p:spPr>
              <a:xfrm>
                <a:off x="1860967" y="3595044"/>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82</a:t>
                </a:r>
              </a:p>
            </p:txBody>
          </p:sp>
          <p:sp>
            <p:nvSpPr>
              <p:cNvPr id="1268" name="Rectangle 1267">
                <a:extLst>
                  <a:ext uri="{FF2B5EF4-FFF2-40B4-BE49-F238E27FC236}">
                    <a16:creationId xmlns:a16="http://schemas.microsoft.com/office/drawing/2014/main" id="{C0EEF95E-7418-996B-A880-0EF2446E20ED}"/>
                  </a:ext>
                </a:extLst>
              </p:cNvPr>
              <p:cNvSpPr/>
              <p:nvPr/>
            </p:nvSpPr>
            <p:spPr>
              <a:xfrm>
                <a:off x="1860967"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41</a:t>
                </a:r>
              </a:p>
            </p:txBody>
          </p:sp>
          <p:sp>
            <p:nvSpPr>
              <p:cNvPr id="1269" name="Rectangle 1268">
                <a:extLst>
                  <a:ext uri="{FF2B5EF4-FFF2-40B4-BE49-F238E27FC236}">
                    <a16:creationId xmlns:a16="http://schemas.microsoft.com/office/drawing/2014/main" id="{D81AA7FC-BD61-C809-9363-1596D247B8DA}"/>
                  </a:ext>
                </a:extLst>
              </p:cNvPr>
              <p:cNvSpPr/>
              <p:nvPr/>
            </p:nvSpPr>
            <p:spPr>
              <a:xfrm>
                <a:off x="3902304"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6</a:t>
                </a:r>
              </a:p>
            </p:txBody>
          </p:sp>
          <p:sp>
            <p:nvSpPr>
              <p:cNvPr id="1270" name="Rectangle 1269">
                <a:extLst>
                  <a:ext uri="{FF2B5EF4-FFF2-40B4-BE49-F238E27FC236}">
                    <a16:creationId xmlns:a16="http://schemas.microsoft.com/office/drawing/2014/main" id="{90D2B48F-04BC-CF07-8F48-636BC84F33BD}"/>
                  </a:ext>
                </a:extLst>
              </p:cNvPr>
              <p:cNvSpPr/>
              <p:nvPr/>
            </p:nvSpPr>
            <p:spPr>
              <a:xfrm>
                <a:off x="3902303"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dirty="0">
                    <a:solidFill>
                      <a:srgbClr val="54565B"/>
                    </a:solidFill>
                    <a:latin typeface="Arial" panose="020B0604020202020204"/>
                    <a:cs typeface="Arial Narrow" panose="020B0604020202020204" pitchFamily="34" charset="0"/>
                  </a:rPr>
                  <a:t>1</a:t>
                </a:r>
              </a:p>
            </p:txBody>
          </p:sp>
        </p:grpSp>
        <p:grpSp>
          <p:nvGrpSpPr>
            <p:cNvPr id="803" name="Group 802">
              <a:extLst>
                <a:ext uri="{FF2B5EF4-FFF2-40B4-BE49-F238E27FC236}">
                  <a16:creationId xmlns:a16="http://schemas.microsoft.com/office/drawing/2014/main" id="{EECCFE6F-AA74-47D9-B8E3-022211CBA07D}"/>
                </a:ext>
              </a:extLst>
            </p:cNvPr>
            <p:cNvGrpSpPr/>
            <p:nvPr/>
          </p:nvGrpSpPr>
          <p:grpSpPr>
            <a:xfrm>
              <a:off x="944114" y="1970341"/>
              <a:ext cx="3957764" cy="1259043"/>
              <a:chOff x="2430886" y="1891484"/>
              <a:chExt cx="2873477" cy="904855"/>
            </a:xfrm>
          </p:grpSpPr>
          <p:grpSp>
            <p:nvGrpSpPr>
              <p:cNvPr id="804" name="Graphic 531">
                <a:extLst>
                  <a:ext uri="{FF2B5EF4-FFF2-40B4-BE49-F238E27FC236}">
                    <a16:creationId xmlns:a16="http://schemas.microsoft.com/office/drawing/2014/main" id="{C8ECC1C2-AA9B-911D-1244-DCC5FA269E53}"/>
                  </a:ext>
                </a:extLst>
              </p:cNvPr>
              <p:cNvGrpSpPr/>
              <p:nvPr/>
            </p:nvGrpSpPr>
            <p:grpSpPr>
              <a:xfrm>
                <a:off x="2433474" y="1891484"/>
                <a:ext cx="2517388" cy="891835"/>
                <a:chOff x="2433474" y="1891484"/>
                <a:chExt cx="2517388" cy="891835"/>
              </a:xfrm>
              <a:noFill/>
            </p:grpSpPr>
            <p:sp>
              <p:nvSpPr>
                <p:cNvPr id="964" name="Freeform 930">
                  <a:extLst>
                    <a:ext uri="{FF2B5EF4-FFF2-40B4-BE49-F238E27FC236}">
                      <a16:creationId xmlns:a16="http://schemas.microsoft.com/office/drawing/2014/main" id="{2818F1C4-CBD7-10A8-DF27-6D5A52045BC7}"/>
                    </a:ext>
                  </a:extLst>
                </p:cNvPr>
                <p:cNvSpPr/>
                <p:nvPr/>
              </p:nvSpPr>
              <p:spPr>
                <a:xfrm>
                  <a:off x="2433474" y="1891484"/>
                  <a:ext cx="2499182" cy="873644"/>
                </a:xfrm>
                <a:custGeom>
                  <a:avLst/>
                  <a:gdLst>
                    <a:gd name="connsiteX0" fmla="*/ 0 w 2499182"/>
                    <a:gd name="connsiteY0" fmla="*/ 0 h 873644"/>
                    <a:gd name="connsiteX1" fmla="*/ 19500 w 2499182"/>
                    <a:gd name="connsiteY1" fmla="*/ 0 h 873644"/>
                    <a:gd name="connsiteX2" fmla="*/ 19500 w 2499182"/>
                    <a:gd name="connsiteY2" fmla="*/ 17914 h 873644"/>
                    <a:gd name="connsiteX3" fmla="*/ 70146 w 2499182"/>
                    <a:gd name="connsiteY3" fmla="*/ 17914 h 873644"/>
                    <a:gd name="connsiteX4" fmla="*/ 70146 w 2499182"/>
                    <a:gd name="connsiteY4" fmla="*/ 25025 h 873644"/>
                    <a:gd name="connsiteX5" fmla="*/ 100736 w 2499182"/>
                    <a:gd name="connsiteY5" fmla="*/ 25025 h 873644"/>
                    <a:gd name="connsiteX6" fmla="*/ 100736 w 2499182"/>
                    <a:gd name="connsiteY6" fmla="*/ 36752 h 873644"/>
                    <a:gd name="connsiteX7" fmla="*/ 131881 w 2499182"/>
                    <a:gd name="connsiteY7" fmla="*/ 36752 h 873644"/>
                    <a:gd name="connsiteX8" fmla="*/ 131881 w 2499182"/>
                    <a:gd name="connsiteY8" fmla="*/ 75074 h 873644"/>
                    <a:gd name="connsiteX9" fmla="*/ 141770 w 2499182"/>
                    <a:gd name="connsiteY9" fmla="*/ 75074 h 873644"/>
                    <a:gd name="connsiteX10" fmla="*/ 141770 w 2499182"/>
                    <a:gd name="connsiteY10" fmla="*/ 122445 h 873644"/>
                    <a:gd name="connsiteX11" fmla="*/ 150735 w 2499182"/>
                    <a:gd name="connsiteY11" fmla="*/ 122445 h 873644"/>
                    <a:gd name="connsiteX12" fmla="*/ 150735 w 2499182"/>
                    <a:gd name="connsiteY12" fmla="*/ 160120 h 873644"/>
                    <a:gd name="connsiteX13" fmla="*/ 159977 w 2499182"/>
                    <a:gd name="connsiteY13" fmla="*/ 160120 h 873644"/>
                    <a:gd name="connsiteX14" fmla="*/ 159977 w 2499182"/>
                    <a:gd name="connsiteY14" fmla="*/ 210077 h 873644"/>
                    <a:gd name="connsiteX15" fmla="*/ 168294 w 2499182"/>
                    <a:gd name="connsiteY15" fmla="*/ 210077 h 873644"/>
                    <a:gd name="connsiteX16" fmla="*/ 168294 w 2499182"/>
                    <a:gd name="connsiteY16" fmla="*/ 257541 h 873644"/>
                    <a:gd name="connsiteX17" fmla="*/ 178183 w 2499182"/>
                    <a:gd name="connsiteY17" fmla="*/ 257541 h 873644"/>
                    <a:gd name="connsiteX18" fmla="*/ 178183 w 2499182"/>
                    <a:gd name="connsiteY18" fmla="*/ 291892 h 873644"/>
                    <a:gd name="connsiteX19" fmla="*/ 191768 w 2499182"/>
                    <a:gd name="connsiteY19" fmla="*/ 291892 h 873644"/>
                    <a:gd name="connsiteX20" fmla="*/ 191768 w 2499182"/>
                    <a:gd name="connsiteY20" fmla="*/ 310083 h 873644"/>
                    <a:gd name="connsiteX21" fmla="*/ 201010 w 2499182"/>
                    <a:gd name="connsiteY21" fmla="*/ 310083 h 873644"/>
                    <a:gd name="connsiteX22" fmla="*/ 201010 w 2499182"/>
                    <a:gd name="connsiteY22" fmla="*/ 334738 h 873644"/>
                    <a:gd name="connsiteX23" fmla="*/ 215890 w 2499182"/>
                    <a:gd name="connsiteY23" fmla="*/ 334738 h 873644"/>
                    <a:gd name="connsiteX24" fmla="*/ 215890 w 2499182"/>
                    <a:gd name="connsiteY24" fmla="*/ 345819 h 873644"/>
                    <a:gd name="connsiteX25" fmla="*/ 247682 w 2499182"/>
                    <a:gd name="connsiteY25" fmla="*/ 345819 h 873644"/>
                    <a:gd name="connsiteX26" fmla="*/ 247682 w 2499182"/>
                    <a:gd name="connsiteY26" fmla="*/ 355515 h 873644"/>
                    <a:gd name="connsiteX27" fmla="*/ 321062 w 2499182"/>
                    <a:gd name="connsiteY27" fmla="*/ 355515 h 873644"/>
                    <a:gd name="connsiteX28" fmla="*/ 321062 w 2499182"/>
                    <a:gd name="connsiteY28" fmla="*/ 378231 h 873644"/>
                    <a:gd name="connsiteX29" fmla="*/ 336773 w 2499182"/>
                    <a:gd name="connsiteY29" fmla="*/ 378231 h 873644"/>
                    <a:gd name="connsiteX30" fmla="*/ 336773 w 2499182"/>
                    <a:gd name="connsiteY30" fmla="*/ 393191 h 873644"/>
                    <a:gd name="connsiteX31" fmla="*/ 357475 w 2499182"/>
                    <a:gd name="connsiteY31" fmla="*/ 393191 h 873644"/>
                    <a:gd name="connsiteX32" fmla="*/ 357475 w 2499182"/>
                    <a:gd name="connsiteY32" fmla="*/ 410736 h 873644"/>
                    <a:gd name="connsiteX33" fmla="*/ 383352 w 2499182"/>
                    <a:gd name="connsiteY33" fmla="*/ 410736 h 873644"/>
                    <a:gd name="connsiteX34" fmla="*/ 383352 w 2499182"/>
                    <a:gd name="connsiteY34" fmla="*/ 421170 h 873644"/>
                    <a:gd name="connsiteX35" fmla="*/ 406826 w 2499182"/>
                    <a:gd name="connsiteY35" fmla="*/ 421170 h 873644"/>
                    <a:gd name="connsiteX36" fmla="*/ 406826 w 2499182"/>
                    <a:gd name="connsiteY36" fmla="*/ 432805 h 873644"/>
                    <a:gd name="connsiteX37" fmla="*/ 456178 w 2499182"/>
                    <a:gd name="connsiteY37" fmla="*/ 432805 h 873644"/>
                    <a:gd name="connsiteX38" fmla="*/ 456178 w 2499182"/>
                    <a:gd name="connsiteY38" fmla="*/ 446472 h 873644"/>
                    <a:gd name="connsiteX39" fmla="*/ 473091 w 2499182"/>
                    <a:gd name="connsiteY39" fmla="*/ 446472 h 873644"/>
                    <a:gd name="connsiteX40" fmla="*/ 473091 w 2499182"/>
                    <a:gd name="connsiteY40" fmla="*/ 470481 h 873644"/>
                    <a:gd name="connsiteX41" fmla="*/ 491297 w 2499182"/>
                    <a:gd name="connsiteY41" fmla="*/ 470481 h 873644"/>
                    <a:gd name="connsiteX42" fmla="*/ 491297 w 2499182"/>
                    <a:gd name="connsiteY42" fmla="*/ 492550 h 873644"/>
                    <a:gd name="connsiteX43" fmla="*/ 504883 w 2499182"/>
                    <a:gd name="connsiteY43" fmla="*/ 492550 h 873644"/>
                    <a:gd name="connsiteX44" fmla="*/ 504883 w 2499182"/>
                    <a:gd name="connsiteY44" fmla="*/ 515913 h 873644"/>
                    <a:gd name="connsiteX45" fmla="*/ 520039 w 2499182"/>
                    <a:gd name="connsiteY45" fmla="*/ 515913 h 873644"/>
                    <a:gd name="connsiteX46" fmla="*/ 520039 w 2499182"/>
                    <a:gd name="connsiteY46" fmla="*/ 539922 h 873644"/>
                    <a:gd name="connsiteX47" fmla="*/ 529651 w 2499182"/>
                    <a:gd name="connsiteY47" fmla="*/ 539922 h 873644"/>
                    <a:gd name="connsiteX48" fmla="*/ 529651 w 2499182"/>
                    <a:gd name="connsiteY48" fmla="*/ 553588 h 873644"/>
                    <a:gd name="connsiteX49" fmla="*/ 542589 w 2499182"/>
                    <a:gd name="connsiteY49" fmla="*/ 553588 h 873644"/>
                    <a:gd name="connsiteX50" fmla="*/ 542589 w 2499182"/>
                    <a:gd name="connsiteY50" fmla="*/ 565870 h 873644"/>
                    <a:gd name="connsiteX51" fmla="*/ 662826 w 2499182"/>
                    <a:gd name="connsiteY51" fmla="*/ 565870 h 873644"/>
                    <a:gd name="connsiteX52" fmla="*/ 662826 w 2499182"/>
                    <a:gd name="connsiteY52" fmla="*/ 647038 h 873644"/>
                    <a:gd name="connsiteX53" fmla="*/ 689073 w 2499182"/>
                    <a:gd name="connsiteY53" fmla="*/ 647038 h 873644"/>
                    <a:gd name="connsiteX54" fmla="*/ 689073 w 2499182"/>
                    <a:gd name="connsiteY54" fmla="*/ 654240 h 873644"/>
                    <a:gd name="connsiteX55" fmla="*/ 728628 w 2499182"/>
                    <a:gd name="connsiteY55" fmla="*/ 654240 h 873644"/>
                    <a:gd name="connsiteX56" fmla="*/ 728628 w 2499182"/>
                    <a:gd name="connsiteY56" fmla="*/ 665876 h 873644"/>
                    <a:gd name="connsiteX57" fmla="*/ 780475 w 2499182"/>
                    <a:gd name="connsiteY57" fmla="*/ 665876 h 873644"/>
                    <a:gd name="connsiteX58" fmla="*/ 780475 w 2499182"/>
                    <a:gd name="connsiteY58" fmla="*/ 683420 h 873644"/>
                    <a:gd name="connsiteX59" fmla="*/ 842210 w 2499182"/>
                    <a:gd name="connsiteY59" fmla="*/ 683420 h 873644"/>
                    <a:gd name="connsiteX60" fmla="*/ 842210 w 2499182"/>
                    <a:gd name="connsiteY60" fmla="*/ 700319 h 873644"/>
                    <a:gd name="connsiteX61" fmla="*/ 899325 w 2499182"/>
                    <a:gd name="connsiteY61" fmla="*/ 700319 h 873644"/>
                    <a:gd name="connsiteX62" fmla="*/ 899325 w 2499182"/>
                    <a:gd name="connsiteY62" fmla="*/ 717217 h 873644"/>
                    <a:gd name="connsiteX63" fmla="*/ 926034 w 2499182"/>
                    <a:gd name="connsiteY63" fmla="*/ 717217 h 873644"/>
                    <a:gd name="connsiteX64" fmla="*/ 926034 w 2499182"/>
                    <a:gd name="connsiteY64" fmla="*/ 726913 h 873644"/>
                    <a:gd name="connsiteX65" fmla="*/ 976679 w 2499182"/>
                    <a:gd name="connsiteY65" fmla="*/ 726913 h 873644"/>
                    <a:gd name="connsiteX66" fmla="*/ 976679 w 2499182"/>
                    <a:gd name="connsiteY66" fmla="*/ 734116 h 873644"/>
                    <a:gd name="connsiteX67" fmla="*/ 992206 w 2499182"/>
                    <a:gd name="connsiteY67" fmla="*/ 734116 h 873644"/>
                    <a:gd name="connsiteX68" fmla="*/ 992206 w 2499182"/>
                    <a:gd name="connsiteY68" fmla="*/ 751569 h 873644"/>
                    <a:gd name="connsiteX69" fmla="*/ 1045531 w 2499182"/>
                    <a:gd name="connsiteY69" fmla="*/ 751569 h 873644"/>
                    <a:gd name="connsiteX70" fmla="*/ 1045531 w 2499182"/>
                    <a:gd name="connsiteY70" fmla="*/ 763942 h 873644"/>
                    <a:gd name="connsiteX71" fmla="*/ 1066972 w 2499182"/>
                    <a:gd name="connsiteY71" fmla="*/ 763942 h 873644"/>
                    <a:gd name="connsiteX72" fmla="*/ 1066972 w 2499182"/>
                    <a:gd name="connsiteY72" fmla="*/ 771699 h 873644"/>
                    <a:gd name="connsiteX73" fmla="*/ 1108561 w 2499182"/>
                    <a:gd name="connsiteY73" fmla="*/ 771699 h 873644"/>
                    <a:gd name="connsiteX74" fmla="*/ 1108561 w 2499182"/>
                    <a:gd name="connsiteY74" fmla="*/ 784073 h 873644"/>
                    <a:gd name="connsiteX75" fmla="*/ 1123532 w 2499182"/>
                    <a:gd name="connsiteY75" fmla="*/ 784073 h 873644"/>
                    <a:gd name="connsiteX76" fmla="*/ 1123532 w 2499182"/>
                    <a:gd name="connsiteY76" fmla="*/ 793769 h 873644"/>
                    <a:gd name="connsiteX77" fmla="*/ 1167062 w 2499182"/>
                    <a:gd name="connsiteY77" fmla="*/ 793769 h 873644"/>
                    <a:gd name="connsiteX78" fmla="*/ 1167062 w 2499182"/>
                    <a:gd name="connsiteY78" fmla="*/ 802911 h 873644"/>
                    <a:gd name="connsiteX79" fmla="*/ 1208003 w 2499182"/>
                    <a:gd name="connsiteY79" fmla="*/ 802911 h 873644"/>
                    <a:gd name="connsiteX80" fmla="*/ 1208003 w 2499182"/>
                    <a:gd name="connsiteY80" fmla="*/ 813253 h 873644"/>
                    <a:gd name="connsiteX81" fmla="*/ 1305320 w 2499182"/>
                    <a:gd name="connsiteY81" fmla="*/ 813253 h 873644"/>
                    <a:gd name="connsiteX82" fmla="*/ 1305320 w 2499182"/>
                    <a:gd name="connsiteY82" fmla="*/ 828212 h 873644"/>
                    <a:gd name="connsiteX83" fmla="*/ 1317796 w 2499182"/>
                    <a:gd name="connsiteY83" fmla="*/ 828212 h 873644"/>
                    <a:gd name="connsiteX84" fmla="*/ 1317796 w 2499182"/>
                    <a:gd name="connsiteY84" fmla="*/ 846403 h 873644"/>
                    <a:gd name="connsiteX85" fmla="*/ 1330827 w 2499182"/>
                    <a:gd name="connsiteY85" fmla="*/ 846403 h 873644"/>
                    <a:gd name="connsiteX86" fmla="*/ 1330827 w 2499182"/>
                    <a:gd name="connsiteY86" fmla="*/ 873644 h 873644"/>
                    <a:gd name="connsiteX87" fmla="*/ 2499182 w 2499182"/>
                    <a:gd name="connsiteY87" fmla="*/ 873644 h 8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99182" h="873644">
                      <a:moveTo>
                        <a:pt x="0" y="0"/>
                      </a:moveTo>
                      <a:lnTo>
                        <a:pt x="19500" y="0"/>
                      </a:lnTo>
                      <a:lnTo>
                        <a:pt x="19500" y="17914"/>
                      </a:lnTo>
                      <a:lnTo>
                        <a:pt x="70146" y="17914"/>
                      </a:lnTo>
                      <a:lnTo>
                        <a:pt x="70146" y="25025"/>
                      </a:lnTo>
                      <a:lnTo>
                        <a:pt x="100736" y="25025"/>
                      </a:lnTo>
                      <a:lnTo>
                        <a:pt x="100736" y="36752"/>
                      </a:lnTo>
                      <a:lnTo>
                        <a:pt x="131881" y="36752"/>
                      </a:lnTo>
                      <a:lnTo>
                        <a:pt x="131881" y="75074"/>
                      </a:lnTo>
                      <a:lnTo>
                        <a:pt x="141770" y="75074"/>
                      </a:lnTo>
                      <a:lnTo>
                        <a:pt x="141770" y="122445"/>
                      </a:lnTo>
                      <a:lnTo>
                        <a:pt x="150735" y="122445"/>
                      </a:lnTo>
                      <a:lnTo>
                        <a:pt x="150735" y="160120"/>
                      </a:lnTo>
                      <a:lnTo>
                        <a:pt x="159977" y="160120"/>
                      </a:lnTo>
                      <a:lnTo>
                        <a:pt x="159977" y="210077"/>
                      </a:lnTo>
                      <a:lnTo>
                        <a:pt x="168294" y="210077"/>
                      </a:lnTo>
                      <a:lnTo>
                        <a:pt x="168294" y="257541"/>
                      </a:lnTo>
                      <a:lnTo>
                        <a:pt x="178183" y="257541"/>
                      </a:lnTo>
                      <a:lnTo>
                        <a:pt x="178183" y="291892"/>
                      </a:lnTo>
                      <a:lnTo>
                        <a:pt x="191768" y="291892"/>
                      </a:lnTo>
                      <a:lnTo>
                        <a:pt x="191768" y="310083"/>
                      </a:lnTo>
                      <a:lnTo>
                        <a:pt x="201010" y="310083"/>
                      </a:lnTo>
                      <a:lnTo>
                        <a:pt x="201010" y="334738"/>
                      </a:lnTo>
                      <a:lnTo>
                        <a:pt x="215890" y="334738"/>
                      </a:lnTo>
                      <a:lnTo>
                        <a:pt x="215890" y="345819"/>
                      </a:lnTo>
                      <a:lnTo>
                        <a:pt x="247682" y="345819"/>
                      </a:lnTo>
                      <a:lnTo>
                        <a:pt x="247682" y="355515"/>
                      </a:lnTo>
                      <a:lnTo>
                        <a:pt x="321062" y="355515"/>
                      </a:lnTo>
                      <a:lnTo>
                        <a:pt x="321062" y="378231"/>
                      </a:lnTo>
                      <a:lnTo>
                        <a:pt x="336773" y="378231"/>
                      </a:lnTo>
                      <a:lnTo>
                        <a:pt x="336773" y="393191"/>
                      </a:lnTo>
                      <a:lnTo>
                        <a:pt x="357475" y="393191"/>
                      </a:lnTo>
                      <a:lnTo>
                        <a:pt x="357475" y="410736"/>
                      </a:lnTo>
                      <a:lnTo>
                        <a:pt x="383352" y="410736"/>
                      </a:lnTo>
                      <a:lnTo>
                        <a:pt x="383352" y="421170"/>
                      </a:lnTo>
                      <a:lnTo>
                        <a:pt x="406826" y="421170"/>
                      </a:lnTo>
                      <a:lnTo>
                        <a:pt x="406826" y="432805"/>
                      </a:lnTo>
                      <a:lnTo>
                        <a:pt x="456178" y="432805"/>
                      </a:lnTo>
                      <a:lnTo>
                        <a:pt x="456178" y="446472"/>
                      </a:lnTo>
                      <a:lnTo>
                        <a:pt x="473091" y="446472"/>
                      </a:lnTo>
                      <a:lnTo>
                        <a:pt x="473091" y="470481"/>
                      </a:lnTo>
                      <a:lnTo>
                        <a:pt x="491297" y="470481"/>
                      </a:lnTo>
                      <a:lnTo>
                        <a:pt x="491297" y="492550"/>
                      </a:lnTo>
                      <a:lnTo>
                        <a:pt x="504883" y="492550"/>
                      </a:lnTo>
                      <a:lnTo>
                        <a:pt x="504883" y="515913"/>
                      </a:lnTo>
                      <a:lnTo>
                        <a:pt x="520039" y="515913"/>
                      </a:lnTo>
                      <a:lnTo>
                        <a:pt x="520039" y="539922"/>
                      </a:lnTo>
                      <a:lnTo>
                        <a:pt x="529651" y="539922"/>
                      </a:lnTo>
                      <a:lnTo>
                        <a:pt x="529651" y="553588"/>
                      </a:lnTo>
                      <a:lnTo>
                        <a:pt x="542589" y="553588"/>
                      </a:lnTo>
                      <a:lnTo>
                        <a:pt x="542589" y="565870"/>
                      </a:lnTo>
                      <a:lnTo>
                        <a:pt x="662826" y="565870"/>
                      </a:lnTo>
                      <a:lnTo>
                        <a:pt x="662826" y="647038"/>
                      </a:lnTo>
                      <a:lnTo>
                        <a:pt x="689073" y="647038"/>
                      </a:lnTo>
                      <a:lnTo>
                        <a:pt x="689073" y="654240"/>
                      </a:lnTo>
                      <a:lnTo>
                        <a:pt x="728628" y="654240"/>
                      </a:lnTo>
                      <a:lnTo>
                        <a:pt x="728628" y="665876"/>
                      </a:lnTo>
                      <a:lnTo>
                        <a:pt x="780475" y="665876"/>
                      </a:lnTo>
                      <a:lnTo>
                        <a:pt x="780475" y="683420"/>
                      </a:lnTo>
                      <a:lnTo>
                        <a:pt x="842210" y="683420"/>
                      </a:lnTo>
                      <a:lnTo>
                        <a:pt x="842210" y="700319"/>
                      </a:lnTo>
                      <a:lnTo>
                        <a:pt x="899325" y="700319"/>
                      </a:lnTo>
                      <a:lnTo>
                        <a:pt x="899325" y="717217"/>
                      </a:lnTo>
                      <a:lnTo>
                        <a:pt x="926034" y="717217"/>
                      </a:lnTo>
                      <a:lnTo>
                        <a:pt x="926034" y="726913"/>
                      </a:lnTo>
                      <a:lnTo>
                        <a:pt x="976679" y="726913"/>
                      </a:lnTo>
                      <a:lnTo>
                        <a:pt x="976679" y="734116"/>
                      </a:lnTo>
                      <a:lnTo>
                        <a:pt x="992206" y="734116"/>
                      </a:lnTo>
                      <a:lnTo>
                        <a:pt x="992206" y="751569"/>
                      </a:lnTo>
                      <a:lnTo>
                        <a:pt x="1045531" y="751569"/>
                      </a:lnTo>
                      <a:lnTo>
                        <a:pt x="1045531" y="763942"/>
                      </a:lnTo>
                      <a:lnTo>
                        <a:pt x="1066972" y="763942"/>
                      </a:lnTo>
                      <a:lnTo>
                        <a:pt x="1066972" y="771699"/>
                      </a:lnTo>
                      <a:lnTo>
                        <a:pt x="1108561" y="771699"/>
                      </a:lnTo>
                      <a:lnTo>
                        <a:pt x="1108561" y="784073"/>
                      </a:lnTo>
                      <a:lnTo>
                        <a:pt x="1123532" y="784073"/>
                      </a:lnTo>
                      <a:lnTo>
                        <a:pt x="1123532" y="793769"/>
                      </a:lnTo>
                      <a:lnTo>
                        <a:pt x="1167062" y="793769"/>
                      </a:lnTo>
                      <a:lnTo>
                        <a:pt x="1167062" y="802911"/>
                      </a:lnTo>
                      <a:lnTo>
                        <a:pt x="1208003" y="802911"/>
                      </a:lnTo>
                      <a:lnTo>
                        <a:pt x="1208003" y="813253"/>
                      </a:lnTo>
                      <a:lnTo>
                        <a:pt x="1305320" y="813253"/>
                      </a:lnTo>
                      <a:lnTo>
                        <a:pt x="1305320" y="828212"/>
                      </a:lnTo>
                      <a:lnTo>
                        <a:pt x="1317796" y="828212"/>
                      </a:lnTo>
                      <a:lnTo>
                        <a:pt x="1317796" y="846403"/>
                      </a:lnTo>
                      <a:lnTo>
                        <a:pt x="1330827" y="846403"/>
                      </a:lnTo>
                      <a:lnTo>
                        <a:pt x="1330827" y="873644"/>
                      </a:lnTo>
                      <a:lnTo>
                        <a:pt x="2499182" y="873644"/>
                      </a:lnTo>
                    </a:path>
                  </a:pathLst>
                </a:custGeom>
                <a:noFill/>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965" name="Freeform 931">
                  <a:extLst>
                    <a:ext uri="{FF2B5EF4-FFF2-40B4-BE49-F238E27FC236}">
                      <a16:creationId xmlns:a16="http://schemas.microsoft.com/office/drawing/2014/main" id="{06A766B2-3CD9-593F-1D03-C5629B956A27}"/>
                    </a:ext>
                  </a:extLst>
                </p:cNvPr>
                <p:cNvSpPr/>
                <p:nvPr/>
              </p:nvSpPr>
              <p:spPr>
                <a:xfrm>
                  <a:off x="4932657"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47" name="Freeform 932">
                  <a:extLst>
                    <a:ext uri="{FF2B5EF4-FFF2-40B4-BE49-F238E27FC236}">
                      <a16:creationId xmlns:a16="http://schemas.microsoft.com/office/drawing/2014/main" id="{65DE73B9-3FD8-BC03-6BBC-B46B2EEEE464}"/>
                    </a:ext>
                  </a:extLst>
                </p:cNvPr>
                <p:cNvSpPr/>
                <p:nvPr/>
              </p:nvSpPr>
              <p:spPr>
                <a:xfrm>
                  <a:off x="4914450"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48" name="Freeform 933">
                  <a:extLst>
                    <a:ext uri="{FF2B5EF4-FFF2-40B4-BE49-F238E27FC236}">
                      <a16:creationId xmlns:a16="http://schemas.microsoft.com/office/drawing/2014/main" id="{29EC9D44-1BB4-9E2C-4C19-F55CB5DD9A0C}"/>
                    </a:ext>
                  </a:extLst>
                </p:cNvPr>
                <p:cNvSpPr/>
                <p:nvPr/>
              </p:nvSpPr>
              <p:spPr>
                <a:xfrm>
                  <a:off x="400477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49" name="Freeform 934">
                  <a:extLst>
                    <a:ext uri="{FF2B5EF4-FFF2-40B4-BE49-F238E27FC236}">
                      <a16:creationId xmlns:a16="http://schemas.microsoft.com/office/drawing/2014/main" id="{C9DB164F-0452-FACF-0156-1A7F1633BBF5}"/>
                    </a:ext>
                  </a:extLst>
                </p:cNvPr>
                <p:cNvSpPr/>
                <p:nvPr/>
              </p:nvSpPr>
              <p:spPr>
                <a:xfrm>
                  <a:off x="3986568"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0" name="Freeform 935">
                  <a:extLst>
                    <a:ext uri="{FF2B5EF4-FFF2-40B4-BE49-F238E27FC236}">
                      <a16:creationId xmlns:a16="http://schemas.microsoft.com/office/drawing/2014/main" id="{0B766170-531A-A1C0-FC20-F57AD5023008}"/>
                    </a:ext>
                  </a:extLst>
                </p:cNvPr>
                <p:cNvSpPr/>
                <p:nvPr/>
              </p:nvSpPr>
              <p:spPr>
                <a:xfrm>
                  <a:off x="3946273"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1" name="Freeform 936">
                  <a:extLst>
                    <a:ext uri="{FF2B5EF4-FFF2-40B4-BE49-F238E27FC236}">
                      <a16:creationId xmlns:a16="http://schemas.microsoft.com/office/drawing/2014/main" id="{24485F53-357E-BA98-D7F9-850B3729EC0E}"/>
                    </a:ext>
                  </a:extLst>
                </p:cNvPr>
                <p:cNvSpPr/>
                <p:nvPr/>
              </p:nvSpPr>
              <p:spPr>
                <a:xfrm>
                  <a:off x="3928067"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2" name="Freeform 937">
                  <a:extLst>
                    <a:ext uri="{FF2B5EF4-FFF2-40B4-BE49-F238E27FC236}">
                      <a16:creationId xmlns:a16="http://schemas.microsoft.com/office/drawing/2014/main" id="{88CB1091-2B15-5093-4F47-C8D8206503A8}"/>
                    </a:ext>
                  </a:extLst>
                </p:cNvPr>
                <p:cNvSpPr/>
                <p:nvPr/>
              </p:nvSpPr>
              <p:spPr>
                <a:xfrm>
                  <a:off x="391762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3" name="Freeform 938">
                  <a:extLst>
                    <a:ext uri="{FF2B5EF4-FFF2-40B4-BE49-F238E27FC236}">
                      <a16:creationId xmlns:a16="http://schemas.microsoft.com/office/drawing/2014/main" id="{2A37112D-CFA6-C39D-4FE8-C9524F6E12D3}"/>
                    </a:ext>
                  </a:extLst>
                </p:cNvPr>
                <p:cNvSpPr/>
                <p:nvPr/>
              </p:nvSpPr>
              <p:spPr>
                <a:xfrm>
                  <a:off x="3899510"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4" name="Freeform 939">
                  <a:extLst>
                    <a:ext uri="{FF2B5EF4-FFF2-40B4-BE49-F238E27FC236}">
                      <a16:creationId xmlns:a16="http://schemas.microsoft.com/office/drawing/2014/main" id="{D12D6D77-C258-FA74-60F6-82CDBD4C9F4A}"/>
                    </a:ext>
                  </a:extLst>
                </p:cNvPr>
                <p:cNvSpPr/>
                <p:nvPr/>
              </p:nvSpPr>
              <p:spPr>
                <a:xfrm>
                  <a:off x="3738794" y="27008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5" name="Freeform 940">
                  <a:extLst>
                    <a:ext uri="{FF2B5EF4-FFF2-40B4-BE49-F238E27FC236}">
                      <a16:creationId xmlns:a16="http://schemas.microsoft.com/office/drawing/2014/main" id="{CC2FC96F-41D4-2B18-A6AB-C21C231973AC}"/>
                    </a:ext>
                  </a:extLst>
                </p:cNvPr>
                <p:cNvSpPr/>
                <p:nvPr/>
              </p:nvSpPr>
              <p:spPr>
                <a:xfrm>
                  <a:off x="3720587" y="271905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6" name="Freeform 941">
                  <a:extLst>
                    <a:ext uri="{FF2B5EF4-FFF2-40B4-BE49-F238E27FC236}">
                      <a16:creationId xmlns:a16="http://schemas.microsoft.com/office/drawing/2014/main" id="{5027C8D6-A7C1-73FB-55D0-B5C25B64D21B}"/>
                    </a:ext>
                  </a:extLst>
                </p:cNvPr>
                <p:cNvSpPr/>
                <p:nvPr/>
              </p:nvSpPr>
              <p:spPr>
                <a:xfrm>
                  <a:off x="3308216" y="257296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7" name="Freeform 942">
                  <a:extLst>
                    <a:ext uri="{FF2B5EF4-FFF2-40B4-BE49-F238E27FC236}">
                      <a16:creationId xmlns:a16="http://schemas.microsoft.com/office/drawing/2014/main" id="{9527E7AC-6D36-06EB-D24E-F95B5F0854CD}"/>
                    </a:ext>
                  </a:extLst>
                </p:cNvPr>
                <p:cNvSpPr/>
                <p:nvPr/>
              </p:nvSpPr>
              <p:spPr>
                <a:xfrm>
                  <a:off x="3290009" y="259115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8" name="Freeform 943">
                  <a:extLst>
                    <a:ext uri="{FF2B5EF4-FFF2-40B4-BE49-F238E27FC236}">
                      <a16:creationId xmlns:a16="http://schemas.microsoft.com/office/drawing/2014/main" id="{6EEA7F00-8176-D828-59F3-080AB0B71975}"/>
                    </a:ext>
                  </a:extLst>
                </p:cNvPr>
                <p:cNvSpPr/>
                <p:nvPr/>
              </p:nvSpPr>
              <p:spPr>
                <a:xfrm>
                  <a:off x="3095099" y="24703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59" name="Freeform 944">
                  <a:extLst>
                    <a:ext uri="{FF2B5EF4-FFF2-40B4-BE49-F238E27FC236}">
                      <a16:creationId xmlns:a16="http://schemas.microsoft.com/office/drawing/2014/main" id="{AFB3D738-964F-87E7-8DCE-AD7C65A06F97}"/>
                    </a:ext>
                  </a:extLst>
                </p:cNvPr>
                <p:cNvSpPr/>
                <p:nvPr/>
              </p:nvSpPr>
              <p:spPr>
                <a:xfrm>
                  <a:off x="3076892" y="248856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0" name="Freeform 945">
                  <a:extLst>
                    <a:ext uri="{FF2B5EF4-FFF2-40B4-BE49-F238E27FC236}">
                      <a16:creationId xmlns:a16="http://schemas.microsoft.com/office/drawing/2014/main" id="{546087C7-5D13-A088-0580-F3A46E0AAE62}"/>
                    </a:ext>
                  </a:extLst>
                </p:cNvPr>
                <p:cNvSpPr/>
                <p:nvPr/>
              </p:nvSpPr>
              <p:spPr>
                <a:xfrm>
                  <a:off x="3028742" y="243860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1" name="Freeform 946">
                  <a:extLst>
                    <a:ext uri="{FF2B5EF4-FFF2-40B4-BE49-F238E27FC236}">
                      <a16:creationId xmlns:a16="http://schemas.microsoft.com/office/drawing/2014/main" id="{24745337-353B-E959-78F8-7752781539EC}"/>
                    </a:ext>
                  </a:extLst>
                </p:cNvPr>
                <p:cNvSpPr/>
                <p:nvPr/>
              </p:nvSpPr>
              <p:spPr>
                <a:xfrm>
                  <a:off x="3010628" y="245670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2" name="Freeform 947">
                  <a:extLst>
                    <a:ext uri="{FF2B5EF4-FFF2-40B4-BE49-F238E27FC236}">
                      <a16:creationId xmlns:a16="http://schemas.microsoft.com/office/drawing/2014/main" id="{9270CE05-D545-5BDE-13C6-AAB3800046A8}"/>
                    </a:ext>
                  </a:extLst>
                </p:cNvPr>
                <p:cNvSpPr/>
                <p:nvPr/>
              </p:nvSpPr>
              <p:spPr>
                <a:xfrm>
                  <a:off x="2865069" y="23060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3" name="Freeform 948">
                  <a:extLst>
                    <a:ext uri="{FF2B5EF4-FFF2-40B4-BE49-F238E27FC236}">
                      <a16:creationId xmlns:a16="http://schemas.microsoft.com/office/drawing/2014/main" id="{FACAD62D-A2BC-2F1F-5D41-6FD44C4166A9}"/>
                    </a:ext>
                  </a:extLst>
                </p:cNvPr>
                <p:cNvSpPr/>
                <p:nvPr/>
              </p:nvSpPr>
              <p:spPr>
                <a:xfrm>
                  <a:off x="2846862" y="23242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4" name="Freeform 949">
                  <a:extLst>
                    <a:ext uri="{FF2B5EF4-FFF2-40B4-BE49-F238E27FC236}">
                      <a16:creationId xmlns:a16="http://schemas.microsoft.com/office/drawing/2014/main" id="{AAFAC466-02C2-7316-22A3-DB73429B38D7}"/>
                    </a:ext>
                  </a:extLst>
                </p:cNvPr>
                <p:cNvSpPr/>
                <p:nvPr/>
              </p:nvSpPr>
              <p:spPr>
                <a:xfrm>
                  <a:off x="2625243" y="21807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5" name="Freeform 950">
                  <a:extLst>
                    <a:ext uri="{FF2B5EF4-FFF2-40B4-BE49-F238E27FC236}">
                      <a16:creationId xmlns:a16="http://schemas.microsoft.com/office/drawing/2014/main" id="{76C3AE1F-768D-9E04-D8C3-C374564ED635}"/>
                    </a:ext>
                  </a:extLst>
                </p:cNvPr>
                <p:cNvSpPr/>
                <p:nvPr/>
              </p:nvSpPr>
              <p:spPr>
                <a:xfrm>
                  <a:off x="2607036" y="219898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6" name="Freeform 951">
                  <a:extLst>
                    <a:ext uri="{FF2B5EF4-FFF2-40B4-BE49-F238E27FC236}">
                      <a16:creationId xmlns:a16="http://schemas.microsoft.com/office/drawing/2014/main" id="{DDC4F35E-B077-17B7-7F1C-B9D54B5A0CFF}"/>
                    </a:ext>
                  </a:extLst>
                </p:cNvPr>
                <p:cNvSpPr/>
                <p:nvPr/>
              </p:nvSpPr>
              <p:spPr>
                <a:xfrm>
                  <a:off x="2625243" y="216259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7" name="Freeform 952">
                  <a:extLst>
                    <a:ext uri="{FF2B5EF4-FFF2-40B4-BE49-F238E27FC236}">
                      <a16:creationId xmlns:a16="http://schemas.microsoft.com/office/drawing/2014/main" id="{7A4024FE-501C-B3DF-DCDD-E25FD254C9B8}"/>
                    </a:ext>
                  </a:extLst>
                </p:cNvPr>
                <p:cNvSpPr/>
                <p:nvPr/>
              </p:nvSpPr>
              <p:spPr>
                <a:xfrm>
                  <a:off x="2607036" y="21807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8" name="Freeform 953">
                  <a:extLst>
                    <a:ext uri="{FF2B5EF4-FFF2-40B4-BE49-F238E27FC236}">
                      <a16:creationId xmlns:a16="http://schemas.microsoft.com/office/drawing/2014/main" id="{392ACA67-00DB-7C80-C728-163862E39D1E}"/>
                    </a:ext>
                  </a:extLst>
                </p:cNvPr>
                <p:cNvSpPr/>
                <p:nvPr/>
              </p:nvSpPr>
              <p:spPr>
                <a:xfrm>
                  <a:off x="2601768" y="213083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69" name="Freeform 954">
                  <a:extLst>
                    <a:ext uri="{FF2B5EF4-FFF2-40B4-BE49-F238E27FC236}">
                      <a16:creationId xmlns:a16="http://schemas.microsoft.com/office/drawing/2014/main" id="{38FFC3D3-DC88-A491-D0DB-8882B2922B00}"/>
                    </a:ext>
                  </a:extLst>
                </p:cNvPr>
                <p:cNvSpPr/>
                <p:nvPr/>
              </p:nvSpPr>
              <p:spPr>
                <a:xfrm>
                  <a:off x="2583562" y="21490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0" name="Freeform 955">
                  <a:extLst>
                    <a:ext uri="{FF2B5EF4-FFF2-40B4-BE49-F238E27FC236}">
                      <a16:creationId xmlns:a16="http://schemas.microsoft.com/office/drawing/2014/main" id="{27352760-EADA-C109-1C69-D51093FF2250}"/>
                    </a:ext>
                  </a:extLst>
                </p:cNvPr>
                <p:cNvSpPr/>
                <p:nvPr/>
              </p:nvSpPr>
              <p:spPr>
                <a:xfrm>
                  <a:off x="2593451" y="208540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1" name="Freeform 956">
                  <a:extLst>
                    <a:ext uri="{FF2B5EF4-FFF2-40B4-BE49-F238E27FC236}">
                      <a16:creationId xmlns:a16="http://schemas.microsoft.com/office/drawing/2014/main" id="{343F10B1-E6EC-5CBF-53A6-23E79ECFC23F}"/>
                    </a:ext>
                  </a:extLst>
                </p:cNvPr>
                <p:cNvSpPr/>
                <p:nvPr/>
              </p:nvSpPr>
              <p:spPr>
                <a:xfrm>
                  <a:off x="2575244" y="210350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2" name="Freeform 957">
                  <a:extLst>
                    <a:ext uri="{FF2B5EF4-FFF2-40B4-BE49-F238E27FC236}">
                      <a16:creationId xmlns:a16="http://schemas.microsoft.com/office/drawing/2014/main" id="{451BB4DE-CFBD-5651-1449-C1327C764B24}"/>
                    </a:ext>
                  </a:extLst>
                </p:cNvPr>
                <p:cNvSpPr/>
                <p:nvPr/>
              </p:nvSpPr>
              <p:spPr>
                <a:xfrm>
                  <a:off x="2584209" y="20119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3" name="Freeform 958">
                  <a:extLst>
                    <a:ext uri="{FF2B5EF4-FFF2-40B4-BE49-F238E27FC236}">
                      <a16:creationId xmlns:a16="http://schemas.microsoft.com/office/drawing/2014/main" id="{198BE6F0-C2D9-CCC1-FD7D-EEA1A1F5D1D2}"/>
                    </a:ext>
                  </a:extLst>
                </p:cNvPr>
                <p:cNvSpPr/>
                <p:nvPr/>
              </p:nvSpPr>
              <p:spPr>
                <a:xfrm>
                  <a:off x="2566002" y="20301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4" name="Freeform 959">
                  <a:extLst>
                    <a:ext uri="{FF2B5EF4-FFF2-40B4-BE49-F238E27FC236}">
                      <a16:creationId xmlns:a16="http://schemas.microsoft.com/office/drawing/2014/main" id="{775C99FF-0EF9-7D9B-9A51-C636CBCDD93C}"/>
                    </a:ext>
                  </a:extLst>
                </p:cNvPr>
                <p:cNvSpPr/>
                <p:nvPr/>
              </p:nvSpPr>
              <p:spPr>
                <a:xfrm>
                  <a:off x="2575244" y="19828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5" name="Freeform 960">
                  <a:extLst>
                    <a:ext uri="{FF2B5EF4-FFF2-40B4-BE49-F238E27FC236}">
                      <a16:creationId xmlns:a16="http://schemas.microsoft.com/office/drawing/2014/main" id="{8F0CE642-E051-0CAA-E04C-706B23960F09}"/>
                    </a:ext>
                  </a:extLst>
                </p:cNvPr>
                <p:cNvSpPr/>
                <p:nvPr/>
              </p:nvSpPr>
              <p:spPr>
                <a:xfrm>
                  <a:off x="2557130" y="2001001"/>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6" name="Freeform 961">
                  <a:extLst>
                    <a:ext uri="{FF2B5EF4-FFF2-40B4-BE49-F238E27FC236}">
                      <a16:creationId xmlns:a16="http://schemas.microsoft.com/office/drawing/2014/main" id="{3FC2434C-0655-F729-8330-5787656F62A8}"/>
                    </a:ext>
                  </a:extLst>
                </p:cNvPr>
                <p:cNvSpPr/>
                <p:nvPr/>
              </p:nvSpPr>
              <p:spPr>
                <a:xfrm>
                  <a:off x="2566002" y="1942549"/>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7" name="Freeform 962">
                  <a:extLst>
                    <a:ext uri="{FF2B5EF4-FFF2-40B4-BE49-F238E27FC236}">
                      <a16:creationId xmlns:a16="http://schemas.microsoft.com/office/drawing/2014/main" id="{A6844C8C-50B1-01B0-B768-0BA176C3F09E}"/>
                    </a:ext>
                  </a:extLst>
                </p:cNvPr>
                <p:cNvSpPr/>
                <p:nvPr/>
              </p:nvSpPr>
              <p:spPr>
                <a:xfrm>
                  <a:off x="2547888" y="1960740"/>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8" name="Freeform 963">
                  <a:extLst>
                    <a:ext uri="{FF2B5EF4-FFF2-40B4-BE49-F238E27FC236}">
                      <a16:creationId xmlns:a16="http://schemas.microsoft.com/office/drawing/2014/main" id="{AE31B37F-9C71-0B28-AE89-FAEDE75D6CDE}"/>
                    </a:ext>
                  </a:extLst>
                </p:cNvPr>
                <p:cNvSpPr/>
                <p:nvPr/>
              </p:nvSpPr>
              <p:spPr>
                <a:xfrm>
                  <a:off x="2953513" y="241321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079" name="Freeform 964">
                  <a:extLst>
                    <a:ext uri="{FF2B5EF4-FFF2-40B4-BE49-F238E27FC236}">
                      <a16:creationId xmlns:a16="http://schemas.microsoft.com/office/drawing/2014/main" id="{8264803B-E3FA-7E05-0405-B5BA106AA950}"/>
                    </a:ext>
                  </a:extLst>
                </p:cNvPr>
                <p:cNvSpPr/>
                <p:nvPr/>
              </p:nvSpPr>
              <p:spPr>
                <a:xfrm>
                  <a:off x="2935307" y="243140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grpSp>
          <p:grpSp>
            <p:nvGrpSpPr>
              <p:cNvPr id="805" name="Graphic 531">
                <a:extLst>
                  <a:ext uri="{FF2B5EF4-FFF2-40B4-BE49-F238E27FC236}">
                    <a16:creationId xmlns:a16="http://schemas.microsoft.com/office/drawing/2014/main" id="{59206D6C-0EFF-327F-B9B8-7E7CD7CA8FC8}"/>
                  </a:ext>
                </a:extLst>
              </p:cNvPr>
              <p:cNvGrpSpPr/>
              <p:nvPr/>
            </p:nvGrpSpPr>
            <p:grpSpPr>
              <a:xfrm>
                <a:off x="2430886" y="1891484"/>
                <a:ext cx="2873477" cy="904855"/>
                <a:chOff x="2430886" y="1891484"/>
                <a:chExt cx="2873477" cy="904855"/>
              </a:xfrm>
              <a:noFill/>
            </p:grpSpPr>
            <p:sp>
              <p:nvSpPr>
                <p:cNvPr id="806" name="Freeform 841">
                  <a:extLst>
                    <a:ext uri="{FF2B5EF4-FFF2-40B4-BE49-F238E27FC236}">
                      <a16:creationId xmlns:a16="http://schemas.microsoft.com/office/drawing/2014/main" id="{A894BB04-C024-6B4B-34A5-68033D5A90E2}"/>
                    </a:ext>
                  </a:extLst>
                </p:cNvPr>
                <p:cNvSpPr/>
                <p:nvPr/>
              </p:nvSpPr>
              <p:spPr>
                <a:xfrm>
                  <a:off x="2430886" y="1891484"/>
                  <a:ext cx="2870612" cy="886110"/>
                </a:xfrm>
                <a:custGeom>
                  <a:avLst/>
                  <a:gdLst>
                    <a:gd name="connsiteX0" fmla="*/ 0 w 2870612"/>
                    <a:gd name="connsiteY0" fmla="*/ 0 h 886110"/>
                    <a:gd name="connsiteX1" fmla="*/ 32069 w 2870612"/>
                    <a:gd name="connsiteY1" fmla="*/ 0 h 886110"/>
                    <a:gd name="connsiteX2" fmla="*/ 32069 w 2870612"/>
                    <a:gd name="connsiteY2" fmla="*/ 10342 h 886110"/>
                    <a:gd name="connsiteX3" fmla="*/ 43344 w 2870612"/>
                    <a:gd name="connsiteY3" fmla="*/ 10342 h 886110"/>
                    <a:gd name="connsiteX4" fmla="*/ 43344 w 2870612"/>
                    <a:gd name="connsiteY4" fmla="*/ 18099 h 886110"/>
                    <a:gd name="connsiteX5" fmla="*/ 76245 w 2870612"/>
                    <a:gd name="connsiteY5" fmla="*/ 18099 h 886110"/>
                    <a:gd name="connsiteX6" fmla="*/ 76245 w 2870612"/>
                    <a:gd name="connsiteY6" fmla="*/ 23732 h 886110"/>
                    <a:gd name="connsiteX7" fmla="*/ 134469 w 2870612"/>
                    <a:gd name="connsiteY7" fmla="*/ 23732 h 886110"/>
                    <a:gd name="connsiteX8" fmla="*/ 134469 w 2870612"/>
                    <a:gd name="connsiteY8" fmla="*/ 48387 h 886110"/>
                    <a:gd name="connsiteX9" fmla="*/ 153322 w 2870612"/>
                    <a:gd name="connsiteY9" fmla="*/ 48387 h 886110"/>
                    <a:gd name="connsiteX10" fmla="*/ 153322 w 2870612"/>
                    <a:gd name="connsiteY10" fmla="*/ 73042 h 886110"/>
                    <a:gd name="connsiteX11" fmla="*/ 161732 w 2870612"/>
                    <a:gd name="connsiteY11" fmla="*/ 73042 h 886110"/>
                    <a:gd name="connsiteX12" fmla="*/ 161732 w 2870612"/>
                    <a:gd name="connsiteY12" fmla="*/ 125677 h 886110"/>
                    <a:gd name="connsiteX13" fmla="*/ 172083 w 2870612"/>
                    <a:gd name="connsiteY13" fmla="*/ 125677 h 886110"/>
                    <a:gd name="connsiteX14" fmla="*/ 172083 w 2870612"/>
                    <a:gd name="connsiteY14" fmla="*/ 168523 h 886110"/>
                    <a:gd name="connsiteX15" fmla="*/ 179200 w 2870612"/>
                    <a:gd name="connsiteY15" fmla="*/ 168523 h 886110"/>
                    <a:gd name="connsiteX16" fmla="*/ 179200 w 2870612"/>
                    <a:gd name="connsiteY16" fmla="*/ 204906 h 886110"/>
                    <a:gd name="connsiteX17" fmla="*/ 198053 w 2870612"/>
                    <a:gd name="connsiteY17" fmla="*/ 204906 h 886110"/>
                    <a:gd name="connsiteX18" fmla="*/ 198053 w 2870612"/>
                    <a:gd name="connsiteY18" fmla="*/ 224390 h 886110"/>
                    <a:gd name="connsiteX19" fmla="*/ 235760 w 2870612"/>
                    <a:gd name="connsiteY19" fmla="*/ 224390 h 886110"/>
                    <a:gd name="connsiteX20" fmla="*/ 235760 w 2870612"/>
                    <a:gd name="connsiteY20" fmla="*/ 233440 h 886110"/>
                    <a:gd name="connsiteX21" fmla="*/ 246111 w 2870612"/>
                    <a:gd name="connsiteY21" fmla="*/ 233440 h 886110"/>
                    <a:gd name="connsiteX22" fmla="*/ 246111 w 2870612"/>
                    <a:gd name="connsiteY22" fmla="*/ 240550 h 886110"/>
                    <a:gd name="connsiteX23" fmla="*/ 293521 w 2870612"/>
                    <a:gd name="connsiteY23" fmla="*/ 240550 h 886110"/>
                    <a:gd name="connsiteX24" fmla="*/ 293521 w 2870612"/>
                    <a:gd name="connsiteY24" fmla="*/ 247660 h 886110"/>
                    <a:gd name="connsiteX25" fmla="*/ 305258 w 2870612"/>
                    <a:gd name="connsiteY25" fmla="*/ 247660 h 886110"/>
                    <a:gd name="connsiteX26" fmla="*/ 305258 w 2870612"/>
                    <a:gd name="connsiteY26" fmla="*/ 258003 h 886110"/>
                    <a:gd name="connsiteX27" fmla="*/ 320230 w 2870612"/>
                    <a:gd name="connsiteY27" fmla="*/ 258003 h 886110"/>
                    <a:gd name="connsiteX28" fmla="*/ 320230 w 2870612"/>
                    <a:gd name="connsiteY28" fmla="*/ 271669 h 886110"/>
                    <a:gd name="connsiteX29" fmla="*/ 331967 w 2870612"/>
                    <a:gd name="connsiteY29" fmla="*/ 271669 h 886110"/>
                    <a:gd name="connsiteX30" fmla="*/ 331967 w 2870612"/>
                    <a:gd name="connsiteY30" fmla="*/ 294385 h 886110"/>
                    <a:gd name="connsiteX31" fmla="*/ 339084 w 2870612"/>
                    <a:gd name="connsiteY31" fmla="*/ 294385 h 886110"/>
                    <a:gd name="connsiteX32" fmla="*/ 339084 w 2870612"/>
                    <a:gd name="connsiteY32" fmla="*/ 311930 h 886110"/>
                    <a:gd name="connsiteX33" fmla="*/ 355996 w 2870612"/>
                    <a:gd name="connsiteY33" fmla="*/ 311930 h 886110"/>
                    <a:gd name="connsiteX34" fmla="*/ 355996 w 2870612"/>
                    <a:gd name="connsiteY34" fmla="*/ 318394 h 886110"/>
                    <a:gd name="connsiteX35" fmla="*/ 376143 w 2870612"/>
                    <a:gd name="connsiteY35" fmla="*/ 318394 h 886110"/>
                    <a:gd name="connsiteX36" fmla="*/ 376143 w 2870612"/>
                    <a:gd name="connsiteY36" fmla="*/ 335939 h 886110"/>
                    <a:gd name="connsiteX37" fmla="*/ 391762 w 2870612"/>
                    <a:gd name="connsiteY37" fmla="*/ 335939 h 886110"/>
                    <a:gd name="connsiteX38" fmla="*/ 391762 w 2870612"/>
                    <a:gd name="connsiteY38" fmla="*/ 345635 h 886110"/>
                    <a:gd name="connsiteX39" fmla="*/ 448322 w 2870612"/>
                    <a:gd name="connsiteY39" fmla="*/ 345635 h 886110"/>
                    <a:gd name="connsiteX40" fmla="*/ 448322 w 2870612"/>
                    <a:gd name="connsiteY40" fmla="*/ 352745 h 886110"/>
                    <a:gd name="connsiteX41" fmla="*/ 465882 w 2870612"/>
                    <a:gd name="connsiteY41" fmla="*/ 352745 h 886110"/>
                    <a:gd name="connsiteX42" fmla="*/ 465882 w 2870612"/>
                    <a:gd name="connsiteY42" fmla="*/ 361148 h 886110"/>
                    <a:gd name="connsiteX43" fmla="*/ 489264 w 2870612"/>
                    <a:gd name="connsiteY43" fmla="*/ 361148 h 886110"/>
                    <a:gd name="connsiteX44" fmla="*/ 489264 w 2870612"/>
                    <a:gd name="connsiteY44" fmla="*/ 407227 h 886110"/>
                    <a:gd name="connsiteX45" fmla="*/ 510058 w 2870612"/>
                    <a:gd name="connsiteY45" fmla="*/ 407227 h 886110"/>
                    <a:gd name="connsiteX46" fmla="*/ 510058 w 2870612"/>
                    <a:gd name="connsiteY46" fmla="*/ 414337 h 886110"/>
                    <a:gd name="connsiteX47" fmla="*/ 535381 w 2870612"/>
                    <a:gd name="connsiteY47" fmla="*/ 414337 h 886110"/>
                    <a:gd name="connsiteX48" fmla="*/ 535381 w 2870612"/>
                    <a:gd name="connsiteY48" fmla="*/ 422740 h 886110"/>
                    <a:gd name="connsiteX49" fmla="*/ 550999 w 2870612"/>
                    <a:gd name="connsiteY49" fmla="*/ 422740 h 886110"/>
                    <a:gd name="connsiteX50" fmla="*/ 550999 w 2870612"/>
                    <a:gd name="connsiteY50" fmla="*/ 442224 h 886110"/>
                    <a:gd name="connsiteX51" fmla="*/ 590647 w 2870612"/>
                    <a:gd name="connsiteY51" fmla="*/ 442224 h 886110"/>
                    <a:gd name="connsiteX52" fmla="*/ 590647 w 2870612"/>
                    <a:gd name="connsiteY52" fmla="*/ 449981 h 886110"/>
                    <a:gd name="connsiteX53" fmla="*/ 630295 w 2870612"/>
                    <a:gd name="connsiteY53" fmla="*/ 449981 h 886110"/>
                    <a:gd name="connsiteX54" fmla="*/ 630295 w 2870612"/>
                    <a:gd name="connsiteY54" fmla="*/ 461062 h 886110"/>
                    <a:gd name="connsiteX55" fmla="*/ 654323 w 2870612"/>
                    <a:gd name="connsiteY55" fmla="*/ 461062 h 886110"/>
                    <a:gd name="connsiteX56" fmla="*/ 654323 w 2870612"/>
                    <a:gd name="connsiteY56" fmla="*/ 480546 h 886110"/>
                    <a:gd name="connsiteX57" fmla="*/ 672530 w 2870612"/>
                    <a:gd name="connsiteY57" fmla="*/ 480546 h 886110"/>
                    <a:gd name="connsiteX58" fmla="*/ 672530 w 2870612"/>
                    <a:gd name="connsiteY58" fmla="*/ 501969 h 886110"/>
                    <a:gd name="connsiteX59" fmla="*/ 721881 w 2870612"/>
                    <a:gd name="connsiteY59" fmla="*/ 501969 h 886110"/>
                    <a:gd name="connsiteX60" fmla="*/ 721881 w 2870612"/>
                    <a:gd name="connsiteY60" fmla="*/ 510372 h 886110"/>
                    <a:gd name="connsiteX61" fmla="*/ 762823 w 2870612"/>
                    <a:gd name="connsiteY61" fmla="*/ 510372 h 886110"/>
                    <a:gd name="connsiteX62" fmla="*/ 762823 w 2870612"/>
                    <a:gd name="connsiteY62" fmla="*/ 517483 h 886110"/>
                    <a:gd name="connsiteX63" fmla="*/ 802470 w 2870612"/>
                    <a:gd name="connsiteY63" fmla="*/ 517483 h 886110"/>
                    <a:gd name="connsiteX64" fmla="*/ 802470 w 2870612"/>
                    <a:gd name="connsiteY64" fmla="*/ 526532 h 886110"/>
                    <a:gd name="connsiteX65" fmla="*/ 841471 w 2870612"/>
                    <a:gd name="connsiteY65" fmla="*/ 526532 h 886110"/>
                    <a:gd name="connsiteX66" fmla="*/ 841471 w 2870612"/>
                    <a:gd name="connsiteY66" fmla="*/ 539552 h 886110"/>
                    <a:gd name="connsiteX67" fmla="*/ 862265 w 2870612"/>
                    <a:gd name="connsiteY67" fmla="*/ 539552 h 886110"/>
                    <a:gd name="connsiteX68" fmla="*/ 862265 w 2870612"/>
                    <a:gd name="connsiteY68" fmla="*/ 551280 h 886110"/>
                    <a:gd name="connsiteX69" fmla="*/ 870028 w 2870612"/>
                    <a:gd name="connsiteY69" fmla="*/ 551280 h 886110"/>
                    <a:gd name="connsiteX70" fmla="*/ 870028 w 2870612"/>
                    <a:gd name="connsiteY70" fmla="*/ 561622 h 886110"/>
                    <a:gd name="connsiteX71" fmla="*/ 902560 w 2870612"/>
                    <a:gd name="connsiteY71" fmla="*/ 561622 h 886110"/>
                    <a:gd name="connsiteX72" fmla="*/ 902560 w 2870612"/>
                    <a:gd name="connsiteY72" fmla="*/ 570671 h 886110"/>
                    <a:gd name="connsiteX73" fmla="*/ 992206 w 2870612"/>
                    <a:gd name="connsiteY73" fmla="*/ 570671 h 886110"/>
                    <a:gd name="connsiteX74" fmla="*/ 992206 w 2870612"/>
                    <a:gd name="connsiteY74" fmla="*/ 586277 h 886110"/>
                    <a:gd name="connsiteX75" fmla="*/ 1008471 w 2870612"/>
                    <a:gd name="connsiteY75" fmla="*/ 586277 h 886110"/>
                    <a:gd name="connsiteX76" fmla="*/ 1008471 w 2870612"/>
                    <a:gd name="connsiteY76" fmla="*/ 599944 h 886110"/>
                    <a:gd name="connsiteX77" fmla="*/ 1022796 w 2870612"/>
                    <a:gd name="connsiteY77" fmla="*/ 599944 h 886110"/>
                    <a:gd name="connsiteX78" fmla="*/ 1022796 w 2870612"/>
                    <a:gd name="connsiteY78" fmla="*/ 613610 h 886110"/>
                    <a:gd name="connsiteX79" fmla="*/ 1044237 w 2870612"/>
                    <a:gd name="connsiteY79" fmla="*/ 613610 h 886110"/>
                    <a:gd name="connsiteX80" fmla="*/ 1044237 w 2870612"/>
                    <a:gd name="connsiteY80" fmla="*/ 625338 h 886110"/>
                    <a:gd name="connsiteX81" fmla="*/ 1065678 w 2870612"/>
                    <a:gd name="connsiteY81" fmla="*/ 625338 h 886110"/>
                    <a:gd name="connsiteX82" fmla="*/ 1065678 w 2870612"/>
                    <a:gd name="connsiteY82" fmla="*/ 634387 h 886110"/>
                    <a:gd name="connsiteX83" fmla="*/ 1083238 w 2870612"/>
                    <a:gd name="connsiteY83" fmla="*/ 634387 h 886110"/>
                    <a:gd name="connsiteX84" fmla="*/ 1083238 w 2870612"/>
                    <a:gd name="connsiteY84" fmla="*/ 642790 h 886110"/>
                    <a:gd name="connsiteX85" fmla="*/ 1093589 w 2870612"/>
                    <a:gd name="connsiteY85" fmla="*/ 642790 h 886110"/>
                    <a:gd name="connsiteX86" fmla="*/ 1093589 w 2870612"/>
                    <a:gd name="connsiteY86" fmla="*/ 649900 h 886110"/>
                    <a:gd name="connsiteX87" fmla="*/ 1130649 w 2870612"/>
                    <a:gd name="connsiteY87" fmla="*/ 649900 h 886110"/>
                    <a:gd name="connsiteX88" fmla="*/ 1130649 w 2870612"/>
                    <a:gd name="connsiteY88" fmla="*/ 658950 h 886110"/>
                    <a:gd name="connsiteX89" fmla="*/ 1139059 w 2870612"/>
                    <a:gd name="connsiteY89" fmla="*/ 658950 h 886110"/>
                    <a:gd name="connsiteX90" fmla="*/ 1139059 w 2870612"/>
                    <a:gd name="connsiteY90" fmla="*/ 667999 h 886110"/>
                    <a:gd name="connsiteX91" fmla="*/ 1154031 w 2870612"/>
                    <a:gd name="connsiteY91" fmla="*/ 667999 h 886110"/>
                    <a:gd name="connsiteX92" fmla="*/ 1154031 w 2870612"/>
                    <a:gd name="connsiteY92" fmla="*/ 677695 h 886110"/>
                    <a:gd name="connsiteX93" fmla="*/ 1183235 w 2870612"/>
                    <a:gd name="connsiteY93" fmla="*/ 677695 h 886110"/>
                    <a:gd name="connsiteX94" fmla="*/ 1183235 w 2870612"/>
                    <a:gd name="connsiteY94" fmla="*/ 686468 h 886110"/>
                    <a:gd name="connsiteX95" fmla="*/ 1204676 w 2870612"/>
                    <a:gd name="connsiteY95" fmla="*/ 686468 h 886110"/>
                    <a:gd name="connsiteX96" fmla="*/ 1204676 w 2870612"/>
                    <a:gd name="connsiteY96" fmla="*/ 693301 h 886110"/>
                    <a:gd name="connsiteX97" fmla="*/ 1244323 w 2870612"/>
                    <a:gd name="connsiteY97" fmla="*/ 693301 h 886110"/>
                    <a:gd name="connsiteX98" fmla="*/ 1244323 w 2870612"/>
                    <a:gd name="connsiteY98" fmla="*/ 703643 h 886110"/>
                    <a:gd name="connsiteX99" fmla="*/ 1335910 w 2870612"/>
                    <a:gd name="connsiteY99" fmla="*/ 703643 h 886110"/>
                    <a:gd name="connsiteX100" fmla="*/ 1335910 w 2870612"/>
                    <a:gd name="connsiteY100" fmla="*/ 721835 h 886110"/>
                    <a:gd name="connsiteX101" fmla="*/ 1384615 w 2870612"/>
                    <a:gd name="connsiteY101" fmla="*/ 721835 h 886110"/>
                    <a:gd name="connsiteX102" fmla="*/ 1384615 w 2870612"/>
                    <a:gd name="connsiteY102" fmla="*/ 735501 h 886110"/>
                    <a:gd name="connsiteX103" fmla="*/ 1500323 w 2870612"/>
                    <a:gd name="connsiteY103" fmla="*/ 735501 h 886110"/>
                    <a:gd name="connsiteX104" fmla="*/ 1500323 w 2870612"/>
                    <a:gd name="connsiteY104" fmla="*/ 747875 h 886110"/>
                    <a:gd name="connsiteX105" fmla="*/ 1529527 w 2870612"/>
                    <a:gd name="connsiteY105" fmla="*/ 747875 h 886110"/>
                    <a:gd name="connsiteX106" fmla="*/ 1529527 w 2870612"/>
                    <a:gd name="connsiteY106" fmla="*/ 760249 h 886110"/>
                    <a:gd name="connsiteX107" fmla="*/ 1539231 w 2870612"/>
                    <a:gd name="connsiteY107" fmla="*/ 760249 h 886110"/>
                    <a:gd name="connsiteX108" fmla="*/ 1539231 w 2870612"/>
                    <a:gd name="connsiteY108" fmla="*/ 771976 h 886110"/>
                    <a:gd name="connsiteX109" fmla="*/ 1546994 w 2870612"/>
                    <a:gd name="connsiteY109" fmla="*/ 771976 h 886110"/>
                    <a:gd name="connsiteX110" fmla="*/ 1546994 w 2870612"/>
                    <a:gd name="connsiteY110" fmla="*/ 780379 h 886110"/>
                    <a:gd name="connsiteX111" fmla="*/ 1639875 w 2870612"/>
                    <a:gd name="connsiteY111" fmla="*/ 780379 h 886110"/>
                    <a:gd name="connsiteX112" fmla="*/ 1639875 w 2870612"/>
                    <a:gd name="connsiteY112" fmla="*/ 788136 h 886110"/>
                    <a:gd name="connsiteX113" fmla="*/ 1654847 w 2870612"/>
                    <a:gd name="connsiteY113" fmla="*/ 788136 h 886110"/>
                    <a:gd name="connsiteX114" fmla="*/ 1654847 w 2870612"/>
                    <a:gd name="connsiteY114" fmla="*/ 795246 h 886110"/>
                    <a:gd name="connsiteX115" fmla="*/ 2038199 w 2870612"/>
                    <a:gd name="connsiteY115" fmla="*/ 795246 h 886110"/>
                    <a:gd name="connsiteX116" fmla="*/ 2038199 w 2870612"/>
                    <a:gd name="connsiteY116" fmla="*/ 816023 h 886110"/>
                    <a:gd name="connsiteX117" fmla="*/ 2464433 w 2870612"/>
                    <a:gd name="connsiteY117" fmla="*/ 816023 h 886110"/>
                    <a:gd name="connsiteX118" fmla="*/ 2464433 w 2870612"/>
                    <a:gd name="connsiteY118" fmla="*/ 834861 h 886110"/>
                    <a:gd name="connsiteX119" fmla="*/ 2520346 w 2870612"/>
                    <a:gd name="connsiteY119" fmla="*/ 834861 h 886110"/>
                    <a:gd name="connsiteX120" fmla="*/ 2520346 w 2870612"/>
                    <a:gd name="connsiteY120" fmla="*/ 861455 h 886110"/>
                    <a:gd name="connsiteX121" fmla="*/ 2537906 w 2870612"/>
                    <a:gd name="connsiteY121" fmla="*/ 861455 h 886110"/>
                    <a:gd name="connsiteX122" fmla="*/ 2537906 w 2870612"/>
                    <a:gd name="connsiteY122" fmla="*/ 886110 h 886110"/>
                    <a:gd name="connsiteX123" fmla="*/ 2870613 w 2870612"/>
                    <a:gd name="connsiteY123" fmla="*/ 886110 h 88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870612" h="886110">
                      <a:moveTo>
                        <a:pt x="0" y="0"/>
                      </a:moveTo>
                      <a:lnTo>
                        <a:pt x="32069" y="0"/>
                      </a:lnTo>
                      <a:lnTo>
                        <a:pt x="32069" y="10342"/>
                      </a:lnTo>
                      <a:lnTo>
                        <a:pt x="43344" y="10342"/>
                      </a:lnTo>
                      <a:lnTo>
                        <a:pt x="43344" y="18099"/>
                      </a:lnTo>
                      <a:lnTo>
                        <a:pt x="76245" y="18099"/>
                      </a:lnTo>
                      <a:lnTo>
                        <a:pt x="76245" y="23732"/>
                      </a:lnTo>
                      <a:lnTo>
                        <a:pt x="134469" y="23732"/>
                      </a:lnTo>
                      <a:lnTo>
                        <a:pt x="134469" y="48387"/>
                      </a:lnTo>
                      <a:lnTo>
                        <a:pt x="153322" y="48387"/>
                      </a:lnTo>
                      <a:lnTo>
                        <a:pt x="153322" y="73042"/>
                      </a:lnTo>
                      <a:lnTo>
                        <a:pt x="161732" y="73042"/>
                      </a:lnTo>
                      <a:cubicBezTo>
                        <a:pt x="161732" y="73042"/>
                        <a:pt x="158498" y="125677"/>
                        <a:pt x="161732" y="125677"/>
                      </a:cubicBezTo>
                      <a:lnTo>
                        <a:pt x="172083" y="125677"/>
                      </a:lnTo>
                      <a:lnTo>
                        <a:pt x="172083" y="168523"/>
                      </a:lnTo>
                      <a:lnTo>
                        <a:pt x="179200" y="168523"/>
                      </a:lnTo>
                      <a:lnTo>
                        <a:pt x="179200" y="204906"/>
                      </a:lnTo>
                      <a:lnTo>
                        <a:pt x="198053" y="204906"/>
                      </a:lnTo>
                      <a:lnTo>
                        <a:pt x="198053" y="224390"/>
                      </a:lnTo>
                      <a:lnTo>
                        <a:pt x="235760" y="224390"/>
                      </a:lnTo>
                      <a:lnTo>
                        <a:pt x="235760" y="233440"/>
                      </a:lnTo>
                      <a:lnTo>
                        <a:pt x="246111" y="233440"/>
                      </a:lnTo>
                      <a:lnTo>
                        <a:pt x="246111" y="240550"/>
                      </a:lnTo>
                      <a:lnTo>
                        <a:pt x="293521" y="240550"/>
                      </a:lnTo>
                      <a:lnTo>
                        <a:pt x="293521" y="247660"/>
                      </a:lnTo>
                      <a:lnTo>
                        <a:pt x="305258" y="247660"/>
                      </a:lnTo>
                      <a:lnTo>
                        <a:pt x="305258" y="258003"/>
                      </a:lnTo>
                      <a:lnTo>
                        <a:pt x="320230" y="258003"/>
                      </a:lnTo>
                      <a:lnTo>
                        <a:pt x="320230" y="271669"/>
                      </a:lnTo>
                      <a:lnTo>
                        <a:pt x="331967" y="271669"/>
                      </a:lnTo>
                      <a:lnTo>
                        <a:pt x="331967" y="294385"/>
                      </a:lnTo>
                      <a:lnTo>
                        <a:pt x="339084" y="294385"/>
                      </a:lnTo>
                      <a:lnTo>
                        <a:pt x="339084" y="311930"/>
                      </a:lnTo>
                      <a:lnTo>
                        <a:pt x="355996" y="311930"/>
                      </a:lnTo>
                      <a:lnTo>
                        <a:pt x="355996" y="318394"/>
                      </a:lnTo>
                      <a:lnTo>
                        <a:pt x="376143" y="318394"/>
                      </a:lnTo>
                      <a:lnTo>
                        <a:pt x="376143" y="335939"/>
                      </a:lnTo>
                      <a:lnTo>
                        <a:pt x="391762" y="335939"/>
                      </a:lnTo>
                      <a:lnTo>
                        <a:pt x="391762" y="345635"/>
                      </a:lnTo>
                      <a:lnTo>
                        <a:pt x="448322" y="345635"/>
                      </a:lnTo>
                      <a:lnTo>
                        <a:pt x="448322" y="352745"/>
                      </a:lnTo>
                      <a:lnTo>
                        <a:pt x="465882" y="352745"/>
                      </a:lnTo>
                      <a:lnTo>
                        <a:pt x="465882" y="361148"/>
                      </a:lnTo>
                      <a:lnTo>
                        <a:pt x="489264" y="361148"/>
                      </a:lnTo>
                      <a:cubicBezTo>
                        <a:pt x="489264" y="361148"/>
                        <a:pt x="485382" y="407227"/>
                        <a:pt x="489264" y="407227"/>
                      </a:cubicBezTo>
                      <a:lnTo>
                        <a:pt x="510058" y="407227"/>
                      </a:lnTo>
                      <a:lnTo>
                        <a:pt x="510058" y="414337"/>
                      </a:lnTo>
                      <a:lnTo>
                        <a:pt x="535381" y="414337"/>
                      </a:lnTo>
                      <a:lnTo>
                        <a:pt x="535381" y="422740"/>
                      </a:lnTo>
                      <a:lnTo>
                        <a:pt x="550999" y="422740"/>
                      </a:lnTo>
                      <a:cubicBezTo>
                        <a:pt x="550999" y="422740"/>
                        <a:pt x="549059" y="442224"/>
                        <a:pt x="550999" y="442224"/>
                      </a:cubicBezTo>
                      <a:lnTo>
                        <a:pt x="590647" y="442224"/>
                      </a:lnTo>
                      <a:lnTo>
                        <a:pt x="590647" y="449981"/>
                      </a:lnTo>
                      <a:lnTo>
                        <a:pt x="630295" y="449981"/>
                      </a:lnTo>
                      <a:lnTo>
                        <a:pt x="630295" y="461062"/>
                      </a:lnTo>
                      <a:lnTo>
                        <a:pt x="654323" y="461062"/>
                      </a:lnTo>
                      <a:lnTo>
                        <a:pt x="654323" y="480546"/>
                      </a:lnTo>
                      <a:lnTo>
                        <a:pt x="672530" y="480546"/>
                      </a:lnTo>
                      <a:lnTo>
                        <a:pt x="672530" y="501969"/>
                      </a:lnTo>
                      <a:lnTo>
                        <a:pt x="721881" y="501969"/>
                      </a:lnTo>
                      <a:lnTo>
                        <a:pt x="721881" y="510372"/>
                      </a:lnTo>
                      <a:lnTo>
                        <a:pt x="762823" y="510372"/>
                      </a:lnTo>
                      <a:lnTo>
                        <a:pt x="762823" y="517483"/>
                      </a:lnTo>
                      <a:lnTo>
                        <a:pt x="802470" y="517483"/>
                      </a:lnTo>
                      <a:lnTo>
                        <a:pt x="802470" y="526532"/>
                      </a:lnTo>
                      <a:lnTo>
                        <a:pt x="841471" y="526532"/>
                      </a:lnTo>
                      <a:lnTo>
                        <a:pt x="841471" y="539552"/>
                      </a:lnTo>
                      <a:lnTo>
                        <a:pt x="862265" y="539552"/>
                      </a:lnTo>
                      <a:lnTo>
                        <a:pt x="862265" y="551280"/>
                      </a:lnTo>
                      <a:lnTo>
                        <a:pt x="870028" y="551280"/>
                      </a:lnTo>
                      <a:lnTo>
                        <a:pt x="870028" y="561622"/>
                      </a:lnTo>
                      <a:lnTo>
                        <a:pt x="902560" y="561622"/>
                      </a:lnTo>
                      <a:lnTo>
                        <a:pt x="902560" y="570671"/>
                      </a:lnTo>
                      <a:lnTo>
                        <a:pt x="992206" y="570671"/>
                      </a:lnTo>
                      <a:lnTo>
                        <a:pt x="992206" y="586277"/>
                      </a:lnTo>
                      <a:lnTo>
                        <a:pt x="1008471" y="586277"/>
                      </a:lnTo>
                      <a:lnTo>
                        <a:pt x="1008471" y="599944"/>
                      </a:lnTo>
                      <a:lnTo>
                        <a:pt x="1022796" y="599944"/>
                      </a:lnTo>
                      <a:lnTo>
                        <a:pt x="1022796" y="613610"/>
                      </a:lnTo>
                      <a:lnTo>
                        <a:pt x="1044237" y="613610"/>
                      </a:lnTo>
                      <a:lnTo>
                        <a:pt x="1044237" y="625338"/>
                      </a:lnTo>
                      <a:lnTo>
                        <a:pt x="1065678" y="625338"/>
                      </a:lnTo>
                      <a:lnTo>
                        <a:pt x="1065678" y="634387"/>
                      </a:lnTo>
                      <a:lnTo>
                        <a:pt x="1083238" y="634387"/>
                      </a:lnTo>
                      <a:lnTo>
                        <a:pt x="1083238" y="642790"/>
                      </a:lnTo>
                      <a:lnTo>
                        <a:pt x="1093589" y="642790"/>
                      </a:lnTo>
                      <a:lnTo>
                        <a:pt x="1093589" y="649900"/>
                      </a:lnTo>
                      <a:lnTo>
                        <a:pt x="1130649" y="649900"/>
                      </a:lnTo>
                      <a:lnTo>
                        <a:pt x="1130649" y="658950"/>
                      </a:lnTo>
                      <a:lnTo>
                        <a:pt x="1139059" y="658950"/>
                      </a:lnTo>
                      <a:lnTo>
                        <a:pt x="1139059" y="667999"/>
                      </a:lnTo>
                      <a:lnTo>
                        <a:pt x="1154031" y="667999"/>
                      </a:lnTo>
                      <a:lnTo>
                        <a:pt x="1154031" y="677695"/>
                      </a:lnTo>
                      <a:lnTo>
                        <a:pt x="1183235" y="677695"/>
                      </a:lnTo>
                      <a:lnTo>
                        <a:pt x="1183235" y="686468"/>
                      </a:lnTo>
                      <a:lnTo>
                        <a:pt x="1204676" y="686468"/>
                      </a:lnTo>
                      <a:lnTo>
                        <a:pt x="1204676" y="693301"/>
                      </a:lnTo>
                      <a:lnTo>
                        <a:pt x="1244323" y="693301"/>
                      </a:lnTo>
                      <a:lnTo>
                        <a:pt x="1244323" y="703643"/>
                      </a:lnTo>
                      <a:lnTo>
                        <a:pt x="1335910" y="703643"/>
                      </a:lnTo>
                      <a:lnTo>
                        <a:pt x="1335910" y="721835"/>
                      </a:lnTo>
                      <a:lnTo>
                        <a:pt x="1384615" y="721835"/>
                      </a:lnTo>
                      <a:lnTo>
                        <a:pt x="1384615" y="735501"/>
                      </a:lnTo>
                      <a:lnTo>
                        <a:pt x="1500323" y="735501"/>
                      </a:lnTo>
                      <a:lnTo>
                        <a:pt x="1500323" y="747875"/>
                      </a:lnTo>
                      <a:lnTo>
                        <a:pt x="1529527" y="747875"/>
                      </a:lnTo>
                      <a:lnTo>
                        <a:pt x="1529527" y="760249"/>
                      </a:lnTo>
                      <a:lnTo>
                        <a:pt x="1539231" y="760249"/>
                      </a:lnTo>
                      <a:lnTo>
                        <a:pt x="1539231" y="771976"/>
                      </a:lnTo>
                      <a:lnTo>
                        <a:pt x="1546994" y="771976"/>
                      </a:lnTo>
                      <a:lnTo>
                        <a:pt x="1546994" y="780379"/>
                      </a:lnTo>
                      <a:lnTo>
                        <a:pt x="1639875" y="780379"/>
                      </a:lnTo>
                      <a:lnTo>
                        <a:pt x="1639875" y="788136"/>
                      </a:lnTo>
                      <a:lnTo>
                        <a:pt x="1654847" y="788136"/>
                      </a:lnTo>
                      <a:lnTo>
                        <a:pt x="1654847" y="795246"/>
                      </a:lnTo>
                      <a:lnTo>
                        <a:pt x="2038199" y="795246"/>
                      </a:lnTo>
                      <a:lnTo>
                        <a:pt x="2038199" y="816023"/>
                      </a:lnTo>
                      <a:lnTo>
                        <a:pt x="2464433" y="816023"/>
                      </a:lnTo>
                      <a:lnTo>
                        <a:pt x="2464433" y="834861"/>
                      </a:lnTo>
                      <a:lnTo>
                        <a:pt x="2520346" y="834861"/>
                      </a:lnTo>
                      <a:lnTo>
                        <a:pt x="2520346" y="861455"/>
                      </a:lnTo>
                      <a:lnTo>
                        <a:pt x="2537906" y="861455"/>
                      </a:lnTo>
                      <a:lnTo>
                        <a:pt x="2537906" y="886110"/>
                      </a:lnTo>
                      <a:lnTo>
                        <a:pt x="2870613" y="886110"/>
                      </a:lnTo>
                    </a:path>
                  </a:pathLst>
                </a:custGeom>
                <a:noFill/>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07" name="Freeform 842">
                  <a:extLst>
                    <a:ext uri="{FF2B5EF4-FFF2-40B4-BE49-F238E27FC236}">
                      <a16:creationId xmlns:a16="http://schemas.microsoft.com/office/drawing/2014/main" id="{449BEAB5-0DBA-F984-6A27-62908AC27D97}"/>
                    </a:ext>
                  </a:extLst>
                </p:cNvPr>
                <p:cNvSpPr/>
                <p:nvPr/>
              </p:nvSpPr>
              <p:spPr>
                <a:xfrm>
                  <a:off x="5286157"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08" name="Freeform 843">
                  <a:extLst>
                    <a:ext uri="{FF2B5EF4-FFF2-40B4-BE49-F238E27FC236}">
                      <a16:creationId xmlns:a16="http://schemas.microsoft.com/office/drawing/2014/main" id="{7DED3133-717C-EC4C-50E5-1958FBEC5024}"/>
                    </a:ext>
                  </a:extLst>
                </p:cNvPr>
                <p:cNvSpPr/>
                <p:nvPr/>
              </p:nvSpPr>
              <p:spPr>
                <a:xfrm>
                  <a:off x="5267951"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09" name="Freeform 844">
                  <a:extLst>
                    <a:ext uri="{FF2B5EF4-FFF2-40B4-BE49-F238E27FC236}">
                      <a16:creationId xmlns:a16="http://schemas.microsoft.com/office/drawing/2014/main" id="{A5B6D03F-6824-1183-28B1-17C589339A54}"/>
                    </a:ext>
                  </a:extLst>
                </p:cNvPr>
                <p:cNvSpPr/>
                <p:nvPr/>
              </p:nvSpPr>
              <p:spPr>
                <a:xfrm>
                  <a:off x="5267951"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0" name="Freeform 845">
                  <a:extLst>
                    <a:ext uri="{FF2B5EF4-FFF2-40B4-BE49-F238E27FC236}">
                      <a16:creationId xmlns:a16="http://schemas.microsoft.com/office/drawing/2014/main" id="{066C3CA4-27B7-3334-F2C6-974D41831679}"/>
                    </a:ext>
                  </a:extLst>
                </p:cNvPr>
                <p:cNvSpPr/>
                <p:nvPr/>
              </p:nvSpPr>
              <p:spPr>
                <a:xfrm>
                  <a:off x="5249745"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1" name="Freeform 846">
                  <a:extLst>
                    <a:ext uri="{FF2B5EF4-FFF2-40B4-BE49-F238E27FC236}">
                      <a16:creationId xmlns:a16="http://schemas.microsoft.com/office/drawing/2014/main" id="{2DFD9F3C-A514-25FC-15A7-BC73A7C82B01}"/>
                    </a:ext>
                  </a:extLst>
                </p:cNvPr>
                <p:cNvSpPr/>
                <p:nvPr/>
              </p:nvSpPr>
              <p:spPr>
                <a:xfrm>
                  <a:off x="5254366"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2" name="Freeform 847">
                  <a:extLst>
                    <a:ext uri="{FF2B5EF4-FFF2-40B4-BE49-F238E27FC236}">
                      <a16:creationId xmlns:a16="http://schemas.microsoft.com/office/drawing/2014/main" id="{C8F739AA-F440-A78D-0C52-525C4A69CF01}"/>
                    </a:ext>
                  </a:extLst>
                </p:cNvPr>
                <p:cNvSpPr/>
                <p:nvPr/>
              </p:nvSpPr>
              <p:spPr>
                <a:xfrm>
                  <a:off x="5236251" y="277814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3" name="Freeform 848">
                  <a:extLst>
                    <a:ext uri="{FF2B5EF4-FFF2-40B4-BE49-F238E27FC236}">
                      <a16:creationId xmlns:a16="http://schemas.microsoft.com/office/drawing/2014/main" id="{A2143725-5054-3D1E-4825-A9687ABCFD37}"/>
                    </a:ext>
                  </a:extLst>
                </p:cNvPr>
                <p:cNvSpPr/>
                <p:nvPr/>
              </p:nvSpPr>
              <p:spPr>
                <a:xfrm>
                  <a:off x="4932657" y="270935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4" name="Freeform 849">
                  <a:extLst>
                    <a:ext uri="{FF2B5EF4-FFF2-40B4-BE49-F238E27FC236}">
                      <a16:creationId xmlns:a16="http://schemas.microsoft.com/office/drawing/2014/main" id="{F693CDD2-A931-6A1E-2C87-E69EFC8E4874}"/>
                    </a:ext>
                  </a:extLst>
                </p:cNvPr>
                <p:cNvSpPr/>
                <p:nvPr/>
              </p:nvSpPr>
              <p:spPr>
                <a:xfrm>
                  <a:off x="4914450" y="272745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5" name="Freeform 850">
                  <a:extLst>
                    <a:ext uri="{FF2B5EF4-FFF2-40B4-BE49-F238E27FC236}">
                      <a16:creationId xmlns:a16="http://schemas.microsoft.com/office/drawing/2014/main" id="{2494BF10-3269-F6EE-16CF-C349872BC3D8}"/>
                    </a:ext>
                  </a:extLst>
                </p:cNvPr>
                <p:cNvSpPr/>
                <p:nvPr/>
              </p:nvSpPr>
              <p:spPr>
                <a:xfrm>
                  <a:off x="4585717" y="269116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6" name="Freeform 851">
                  <a:extLst>
                    <a:ext uri="{FF2B5EF4-FFF2-40B4-BE49-F238E27FC236}">
                      <a16:creationId xmlns:a16="http://schemas.microsoft.com/office/drawing/2014/main" id="{BB6895A6-B267-EE4B-19A2-2CBFEF274652}"/>
                    </a:ext>
                  </a:extLst>
                </p:cNvPr>
                <p:cNvSpPr/>
                <p:nvPr/>
              </p:nvSpPr>
              <p:spPr>
                <a:xfrm>
                  <a:off x="4567511" y="2709354"/>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7" name="Freeform 852">
                  <a:extLst>
                    <a:ext uri="{FF2B5EF4-FFF2-40B4-BE49-F238E27FC236}">
                      <a16:creationId xmlns:a16="http://schemas.microsoft.com/office/drawing/2014/main" id="{91E6A68A-E356-9A1E-3819-223D60F62B40}"/>
                    </a:ext>
                  </a:extLst>
                </p:cNvPr>
                <p:cNvSpPr/>
                <p:nvPr/>
              </p:nvSpPr>
              <p:spPr>
                <a:xfrm>
                  <a:off x="4423800"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8" name="Freeform 853">
                  <a:extLst>
                    <a:ext uri="{FF2B5EF4-FFF2-40B4-BE49-F238E27FC236}">
                      <a16:creationId xmlns:a16="http://schemas.microsoft.com/office/drawing/2014/main" id="{067E6BEF-9C57-97C8-C574-B75802973B72}"/>
                    </a:ext>
                  </a:extLst>
                </p:cNvPr>
                <p:cNvSpPr/>
                <p:nvPr/>
              </p:nvSpPr>
              <p:spPr>
                <a:xfrm>
                  <a:off x="4405594"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19" name="Freeform 854">
                  <a:extLst>
                    <a:ext uri="{FF2B5EF4-FFF2-40B4-BE49-F238E27FC236}">
                      <a16:creationId xmlns:a16="http://schemas.microsoft.com/office/drawing/2014/main" id="{B39B0B79-C7BF-1F80-07FD-8CC1484730D9}"/>
                    </a:ext>
                  </a:extLst>
                </p:cNvPr>
                <p:cNvSpPr/>
                <p:nvPr/>
              </p:nvSpPr>
              <p:spPr>
                <a:xfrm>
                  <a:off x="4245155"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0" name="Freeform 855">
                  <a:extLst>
                    <a:ext uri="{FF2B5EF4-FFF2-40B4-BE49-F238E27FC236}">
                      <a16:creationId xmlns:a16="http://schemas.microsoft.com/office/drawing/2014/main" id="{AD695881-2D18-C578-0411-CFCA0CA4058D}"/>
                    </a:ext>
                  </a:extLst>
                </p:cNvPr>
                <p:cNvSpPr/>
                <p:nvPr/>
              </p:nvSpPr>
              <p:spPr>
                <a:xfrm>
                  <a:off x="4226949"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1" name="Freeform 856">
                  <a:extLst>
                    <a:ext uri="{FF2B5EF4-FFF2-40B4-BE49-F238E27FC236}">
                      <a16:creationId xmlns:a16="http://schemas.microsoft.com/office/drawing/2014/main" id="{3754D1C5-82D9-C5EC-9379-D60A8F338E80}"/>
                    </a:ext>
                  </a:extLst>
                </p:cNvPr>
                <p:cNvSpPr/>
                <p:nvPr/>
              </p:nvSpPr>
              <p:spPr>
                <a:xfrm>
                  <a:off x="4103477"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2" name="Freeform 857">
                  <a:extLst>
                    <a:ext uri="{FF2B5EF4-FFF2-40B4-BE49-F238E27FC236}">
                      <a16:creationId xmlns:a16="http://schemas.microsoft.com/office/drawing/2014/main" id="{74E6E2B0-21E4-D6C7-D6BB-B033F4BF791D}"/>
                    </a:ext>
                  </a:extLst>
                </p:cNvPr>
                <p:cNvSpPr/>
                <p:nvPr/>
              </p:nvSpPr>
              <p:spPr>
                <a:xfrm>
                  <a:off x="4085271"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3" name="Freeform 858">
                  <a:extLst>
                    <a:ext uri="{FF2B5EF4-FFF2-40B4-BE49-F238E27FC236}">
                      <a16:creationId xmlns:a16="http://schemas.microsoft.com/office/drawing/2014/main" id="{97F4B23E-BFCF-4440-3441-D6368BC20206}"/>
                    </a:ext>
                  </a:extLst>
                </p:cNvPr>
                <p:cNvSpPr/>
                <p:nvPr/>
              </p:nvSpPr>
              <p:spPr>
                <a:xfrm>
                  <a:off x="4080650" y="266059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4" name="Freeform 859">
                  <a:extLst>
                    <a:ext uri="{FF2B5EF4-FFF2-40B4-BE49-F238E27FC236}">
                      <a16:creationId xmlns:a16="http://schemas.microsoft.com/office/drawing/2014/main" id="{FE8D5C88-5D96-2993-93A2-265777BE5E49}"/>
                    </a:ext>
                  </a:extLst>
                </p:cNvPr>
                <p:cNvSpPr/>
                <p:nvPr/>
              </p:nvSpPr>
              <p:spPr>
                <a:xfrm>
                  <a:off x="4062536" y="26787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5" name="Freeform 860">
                  <a:extLst>
                    <a:ext uri="{FF2B5EF4-FFF2-40B4-BE49-F238E27FC236}">
                      <a16:creationId xmlns:a16="http://schemas.microsoft.com/office/drawing/2014/main" id="{65750E44-AD31-8203-92A5-D2AF1A17EFE6}"/>
                    </a:ext>
                  </a:extLst>
                </p:cNvPr>
                <p:cNvSpPr/>
                <p:nvPr/>
              </p:nvSpPr>
              <p:spPr>
                <a:xfrm>
                  <a:off x="3959859" y="26359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6" name="Freeform 861">
                  <a:extLst>
                    <a:ext uri="{FF2B5EF4-FFF2-40B4-BE49-F238E27FC236}">
                      <a16:creationId xmlns:a16="http://schemas.microsoft.com/office/drawing/2014/main" id="{5FDD2DF9-0243-2FE6-9043-70065E2E174A}"/>
                    </a:ext>
                  </a:extLst>
                </p:cNvPr>
                <p:cNvSpPr/>
                <p:nvPr/>
              </p:nvSpPr>
              <p:spPr>
                <a:xfrm>
                  <a:off x="3941652" y="26541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7" name="Freeform 862">
                  <a:extLst>
                    <a:ext uri="{FF2B5EF4-FFF2-40B4-BE49-F238E27FC236}">
                      <a16:creationId xmlns:a16="http://schemas.microsoft.com/office/drawing/2014/main" id="{16EE0DD8-3023-22FE-00FD-3AD175F33DA5}"/>
                    </a:ext>
                  </a:extLst>
                </p:cNvPr>
                <p:cNvSpPr/>
                <p:nvPr/>
              </p:nvSpPr>
              <p:spPr>
                <a:xfrm>
                  <a:off x="3913003" y="260934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8" name="Freeform 863">
                  <a:extLst>
                    <a:ext uri="{FF2B5EF4-FFF2-40B4-BE49-F238E27FC236}">
                      <a16:creationId xmlns:a16="http://schemas.microsoft.com/office/drawing/2014/main" id="{E109BFF6-06B9-A572-4CA1-85D7B14EF086}"/>
                    </a:ext>
                  </a:extLst>
                </p:cNvPr>
                <p:cNvSpPr/>
                <p:nvPr/>
              </p:nvSpPr>
              <p:spPr>
                <a:xfrm>
                  <a:off x="3894889" y="262753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29" name="Freeform 864">
                  <a:extLst>
                    <a:ext uri="{FF2B5EF4-FFF2-40B4-BE49-F238E27FC236}">
                      <a16:creationId xmlns:a16="http://schemas.microsoft.com/office/drawing/2014/main" id="{3EA1073F-0D5D-6DFB-31D2-E0C6CF504908}"/>
                    </a:ext>
                  </a:extLst>
                </p:cNvPr>
                <p:cNvSpPr/>
                <p:nvPr/>
              </p:nvSpPr>
              <p:spPr>
                <a:xfrm>
                  <a:off x="3792212" y="259632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35" name="Freeform 865">
                  <a:extLst>
                    <a:ext uri="{FF2B5EF4-FFF2-40B4-BE49-F238E27FC236}">
                      <a16:creationId xmlns:a16="http://schemas.microsoft.com/office/drawing/2014/main" id="{60CC8A31-8EEE-C5F0-6A6E-0AD30429C7B3}"/>
                    </a:ext>
                  </a:extLst>
                </p:cNvPr>
                <p:cNvSpPr/>
                <p:nvPr/>
              </p:nvSpPr>
              <p:spPr>
                <a:xfrm>
                  <a:off x="3774005" y="261451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36" name="Freeform 866">
                  <a:extLst>
                    <a:ext uri="{FF2B5EF4-FFF2-40B4-BE49-F238E27FC236}">
                      <a16:creationId xmlns:a16="http://schemas.microsoft.com/office/drawing/2014/main" id="{2BB5B255-0AAF-F296-8789-924FE5FB82BC}"/>
                    </a:ext>
                  </a:extLst>
                </p:cNvPr>
                <p:cNvSpPr/>
                <p:nvPr/>
              </p:nvSpPr>
              <p:spPr>
                <a:xfrm>
                  <a:off x="3743415" y="257813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37" name="Freeform 867">
                  <a:extLst>
                    <a:ext uri="{FF2B5EF4-FFF2-40B4-BE49-F238E27FC236}">
                      <a16:creationId xmlns:a16="http://schemas.microsoft.com/office/drawing/2014/main" id="{85309881-F0BA-CAD0-C8C1-01A497E976AE}"/>
                    </a:ext>
                  </a:extLst>
                </p:cNvPr>
                <p:cNvSpPr/>
                <p:nvPr/>
              </p:nvSpPr>
              <p:spPr>
                <a:xfrm>
                  <a:off x="3725208" y="25963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38" name="Freeform 868">
                  <a:extLst>
                    <a:ext uri="{FF2B5EF4-FFF2-40B4-BE49-F238E27FC236}">
                      <a16:creationId xmlns:a16="http://schemas.microsoft.com/office/drawing/2014/main" id="{4862159B-5FC3-9213-F824-21D30AEF99D3}"/>
                    </a:ext>
                  </a:extLst>
                </p:cNvPr>
                <p:cNvSpPr/>
                <p:nvPr/>
              </p:nvSpPr>
              <p:spPr>
                <a:xfrm>
                  <a:off x="3615415"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39" name="Freeform 869">
                  <a:extLst>
                    <a:ext uri="{FF2B5EF4-FFF2-40B4-BE49-F238E27FC236}">
                      <a16:creationId xmlns:a16="http://schemas.microsoft.com/office/drawing/2014/main" id="{FD96608F-CDD8-65BE-0180-8FE529C03D45}"/>
                    </a:ext>
                  </a:extLst>
                </p:cNvPr>
                <p:cNvSpPr/>
                <p:nvPr/>
              </p:nvSpPr>
              <p:spPr>
                <a:xfrm>
                  <a:off x="3597209"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0" name="Freeform 870">
                  <a:extLst>
                    <a:ext uri="{FF2B5EF4-FFF2-40B4-BE49-F238E27FC236}">
                      <a16:creationId xmlns:a16="http://schemas.microsoft.com/office/drawing/2014/main" id="{90C5246C-CF9F-C20D-F440-97751937A841}"/>
                    </a:ext>
                  </a:extLst>
                </p:cNvPr>
                <p:cNvSpPr/>
                <p:nvPr/>
              </p:nvSpPr>
              <p:spPr>
                <a:xfrm>
                  <a:off x="3425680" y="24521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1" name="Freeform 871">
                  <a:extLst>
                    <a:ext uri="{FF2B5EF4-FFF2-40B4-BE49-F238E27FC236}">
                      <a16:creationId xmlns:a16="http://schemas.microsoft.com/office/drawing/2014/main" id="{2ABD664C-A5DB-6299-C1AC-8C59733FB904}"/>
                    </a:ext>
                  </a:extLst>
                </p:cNvPr>
                <p:cNvSpPr/>
                <p:nvPr/>
              </p:nvSpPr>
              <p:spPr>
                <a:xfrm>
                  <a:off x="3407473" y="24703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2" name="Freeform 872">
                  <a:extLst>
                    <a:ext uri="{FF2B5EF4-FFF2-40B4-BE49-F238E27FC236}">
                      <a16:creationId xmlns:a16="http://schemas.microsoft.com/office/drawing/2014/main" id="{A673DDD2-228C-A763-913A-F7C370ADBF6B}"/>
                    </a:ext>
                  </a:extLst>
                </p:cNvPr>
                <p:cNvSpPr/>
                <p:nvPr/>
              </p:nvSpPr>
              <p:spPr>
                <a:xfrm>
                  <a:off x="3389267" y="24450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3" name="Freeform 873">
                  <a:extLst>
                    <a:ext uri="{FF2B5EF4-FFF2-40B4-BE49-F238E27FC236}">
                      <a16:creationId xmlns:a16="http://schemas.microsoft.com/office/drawing/2014/main" id="{01164715-4C84-3377-3E00-EDA26E1C6590}"/>
                    </a:ext>
                  </a:extLst>
                </p:cNvPr>
                <p:cNvSpPr/>
                <p:nvPr/>
              </p:nvSpPr>
              <p:spPr>
                <a:xfrm>
                  <a:off x="3371060" y="246326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4" name="Freeform 874">
                  <a:extLst>
                    <a:ext uri="{FF2B5EF4-FFF2-40B4-BE49-F238E27FC236}">
                      <a16:creationId xmlns:a16="http://schemas.microsoft.com/office/drawing/2014/main" id="{EBD1AD6C-1ACC-2753-6112-D93DF45ACE5F}"/>
                    </a:ext>
                  </a:extLst>
                </p:cNvPr>
                <p:cNvSpPr/>
                <p:nvPr/>
              </p:nvSpPr>
              <p:spPr>
                <a:xfrm>
                  <a:off x="3303595" y="243140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5" name="Freeform 875">
                  <a:extLst>
                    <a:ext uri="{FF2B5EF4-FFF2-40B4-BE49-F238E27FC236}">
                      <a16:creationId xmlns:a16="http://schemas.microsoft.com/office/drawing/2014/main" id="{92CE6230-1900-2226-8DE4-858954272BB4}"/>
                    </a:ext>
                  </a:extLst>
                </p:cNvPr>
                <p:cNvSpPr/>
                <p:nvPr/>
              </p:nvSpPr>
              <p:spPr>
                <a:xfrm>
                  <a:off x="3285388" y="244959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6" name="Freeform 876">
                  <a:extLst>
                    <a:ext uri="{FF2B5EF4-FFF2-40B4-BE49-F238E27FC236}">
                      <a16:creationId xmlns:a16="http://schemas.microsoft.com/office/drawing/2014/main" id="{2D9CFEFC-0FF1-978C-5C6F-5A46840AAF68}"/>
                    </a:ext>
                  </a:extLst>
                </p:cNvPr>
                <p:cNvSpPr/>
                <p:nvPr/>
              </p:nvSpPr>
              <p:spPr>
                <a:xfrm>
                  <a:off x="3271063" y="240222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7" name="Freeform 877">
                  <a:extLst>
                    <a:ext uri="{FF2B5EF4-FFF2-40B4-BE49-F238E27FC236}">
                      <a16:creationId xmlns:a16="http://schemas.microsoft.com/office/drawing/2014/main" id="{6F704AA1-9C09-827B-B84F-FC334204DF85}"/>
                    </a:ext>
                  </a:extLst>
                </p:cNvPr>
                <p:cNvSpPr/>
                <p:nvPr/>
              </p:nvSpPr>
              <p:spPr>
                <a:xfrm>
                  <a:off x="3252857" y="242041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8" name="Freeform 878">
                  <a:extLst>
                    <a:ext uri="{FF2B5EF4-FFF2-40B4-BE49-F238E27FC236}">
                      <a16:creationId xmlns:a16="http://schemas.microsoft.com/office/drawing/2014/main" id="{A1A95C03-2C5E-6D6A-4732-6B6AA0CA1EBF}"/>
                    </a:ext>
                  </a:extLst>
                </p:cNvPr>
                <p:cNvSpPr/>
                <p:nvPr/>
              </p:nvSpPr>
              <p:spPr>
                <a:xfrm>
                  <a:off x="3252857"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49" name="Freeform 879">
                  <a:extLst>
                    <a:ext uri="{FF2B5EF4-FFF2-40B4-BE49-F238E27FC236}">
                      <a16:creationId xmlns:a16="http://schemas.microsoft.com/office/drawing/2014/main" id="{947620BE-B944-7B8B-70B1-2649EAF2102E}"/>
                    </a:ext>
                  </a:extLst>
                </p:cNvPr>
                <p:cNvSpPr/>
                <p:nvPr/>
              </p:nvSpPr>
              <p:spPr>
                <a:xfrm>
                  <a:off x="3234743" y="241653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0" name="Freeform 880">
                  <a:extLst>
                    <a:ext uri="{FF2B5EF4-FFF2-40B4-BE49-F238E27FC236}">
                      <a16:creationId xmlns:a16="http://schemas.microsoft.com/office/drawing/2014/main" id="{B65D73C8-D095-DBAF-F8D7-8A5F253E76B1}"/>
                    </a:ext>
                  </a:extLst>
                </p:cNvPr>
                <p:cNvSpPr/>
                <p:nvPr/>
              </p:nvSpPr>
              <p:spPr>
                <a:xfrm>
                  <a:off x="3239364"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1" name="Freeform 881">
                  <a:extLst>
                    <a:ext uri="{FF2B5EF4-FFF2-40B4-BE49-F238E27FC236}">
                      <a16:creationId xmlns:a16="http://schemas.microsoft.com/office/drawing/2014/main" id="{9513795E-56B4-256B-496E-7484262B0D27}"/>
                    </a:ext>
                  </a:extLst>
                </p:cNvPr>
                <p:cNvSpPr/>
                <p:nvPr/>
              </p:nvSpPr>
              <p:spPr>
                <a:xfrm>
                  <a:off x="3221157" y="241653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2" name="Freeform 882">
                  <a:extLst>
                    <a:ext uri="{FF2B5EF4-FFF2-40B4-BE49-F238E27FC236}">
                      <a16:creationId xmlns:a16="http://schemas.microsoft.com/office/drawing/2014/main" id="{B646557D-0A8D-F612-0819-E0155A102427}"/>
                    </a:ext>
                  </a:extLst>
                </p:cNvPr>
                <p:cNvSpPr/>
                <p:nvPr/>
              </p:nvSpPr>
              <p:spPr>
                <a:xfrm>
                  <a:off x="3171067"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3" name="Freeform 883">
                  <a:extLst>
                    <a:ext uri="{FF2B5EF4-FFF2-40B4-BE49-F238E27FC236}">
                      <a16:creationId xmlns:a16="http://schemas.microsoft.com/office/drawing/2014/main" id="{36FD3189-755F-B96B-33BE-535BFEFBC37C}"/>
                    </a:ext>
                  </a:extLst>
                </p:cNvPr>
                <p:cNvSpPr/>
                <p:nvPr/>
              </p:nvSpPr>
              <p:spPr>
                <a:xfrm>
                  <a:off x="3152860" y="23983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4" name="Freeform 884">
                  <a:extLst>
                    <a:ext uri="{FF2B5EF4-FFF2-40B4-BE49-F238E27FC236}">
                      <a16:creationId xmlns:a16="http://schemas.microsoft.com/office/drawing/2014/main" id="{2115F7DE-DEF8-F555-6D64-4F67479F2882}"/>
                    </a:ext>
                  </a:extLst>
                </p:cNvPr>
                <p:cNvSpPr/>
                <p:nvPr/>
              </p:nvSpPr>
              <p:spPr>
                <a:xfrm>
                  <a:off x="3157481"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5" name="Freeform 885">
                  <a:extLst>
                    <a:ext uri="{FF2B5EF4-FFF2-40B4-BE49-F238E27FC236}">
                      <a16:creationId xmlns:a16="http://schemas.microsoft.com/office/drawing/2014/main" id="{01E6BDD9-C9B3-9CBF-2BB8-74CA0DAAB349}"/>
                    </a:ext>
                  </a:extLst>
                </p:cNvPr>
                <p:cNvSpPr/>
                <p:nvPr/>
              </p:nvSpPr>
              <p:spPr>
                <a:xfrm>
                  <a:off x="3139367" y="23983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6" name="Freeform 886">
                  <a:extLst>
                    <a:ext uri="{FF2B5EF4-FFF2-40B4-BE49-F238E27FC236}">
                      <a16:creationId xmlns:a16="http://schemas.microsoft.com/office/drawing/2014/main" id="{53BE5819-CFC1-0C5F-90BF-236348DFA94D}"/>
                    </a:ext>
                  </a:extLst>
                </p:cNvPr>
                <p:cNvSpPr/>
                <p:nvPr/>
              </p:nvSpPr>
              <p:spPr>
                <a:xfrm>
                  <a:off x="3143988" y="237692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7" name="Freeform 887">
                  <a:extLst>
                    <a:ext uri="{FF2B5EF4-FFF2-40B4-BE49-F238E27FC236}">
                      <a16:creationId xmlns:a16="http://schemas.microsoft.com/office/drawing/2014/main" id="{21A6509A-57DA-E7C4-1311-40D1970B38DF}"/>
                    </a:ext>
                  </a:extLst>
                </p:cNvPr>
                <p:cNvSpPr/>
                <p:nvPr/>
              </p:nvSpPr>
              <p:spPr>
                <a:xfrm>
                  <a:off x="3125781" y="23951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8" name="Freeform 888">
                  <a:extLst>
                    <a:ext uri="{FF2B5EF4-FFF2-40B4-BE49-F238E27FC236}">
                      <a16:creationId xmlns:a16="http://schemas.microsoft.com/office/drawing/2014/main" id="{4787700C-611F-C1DD-BA0E-A61A8ECB29A5}"/>
                    </a:ext>
                  </a:extLst>
                </p:cNvPr>
                <p:cNvSpPr/>
                <p:nvPr/>
              </p:nvSpPr>
              <p:spPr>
                <a:xfrm>
                  <a:off x="3104340" y="236584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59" name="Freeform 889">
                  <a:extLst>
                    <a:ext uri="{FF2B5EF4-FFF2-40B4-BE49-F238E27FC236}">
                      <a16:creationId xmlns:a16="http://schemas.microsoft.com/office/drawing/2014/main" id="{95275D9F-F109-118D-5C68-C9949C16C5C7}"/>
                    </a:ext>
                  </a:extLst>
                </p:cNvPr>
                <p:cNvSpPr/>
                <p:nvPr/>
              </p:nvSpPr>
              <p:spPr>
                <a:xfrm>
                  <a:off x="3086134" y="23840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0" name="Freeform 890">
                  <a:extLst>
                    <a:ext uri="{FF2B5EF4-FFF2-40B4-BE49-F238E27FC236}">
                      <a16:creationId xmlns:a16="http://schemas.microsoft.com/office/drawing/2014/main" id="{623A5DC7-F086-9AEF-C070-29AE24814E82}"/>
                    </a:ext>
                  </a:extLst>
                </p:cNvPr>
                <p:cNvSpPr/>
                <p:nvPr/>
              </p:nvSpPr>
              <p:spPr>
                <a:xfrm>
                  <a:off x="3081513" y="232946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1" name="Freeform 891">
                  <a:extLst>
                    <a:ext uri="{FF2B5EF4-FFF2-40B4-BE49-F238E27FC236}">
                      <a16:creationId xmlns:a16="http://schemas.microsoft.com/office/drawing/2014/main" id="{80ED0E27-3B7B-93B0-B711-C3EAF3710529}"/>
                    </a:ext>
                  </a:extLst>
                </p:cNvPr>
                <p:cNvSpPr/>
                <p:nvPr/>
              </p:nvSpPr>
              <p:spPr>
                <a:xfrm>
                  <a:off x="3063307" y="234765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2" name="Freeform 892">
                  <a:extLst>
                    <a:ext uri="{FF2B5EF4-FFF2-40B4-BE49-F238E27FC236}">
                      <a16:creationId xmlns:a16="http://schemas.microsoft.com/office/drawing/2014/main" id="{1695086B-7935-0703-E931-4D8522A53CD5}"/>
                    </a:ext>
                  </a:extLst>
                </p:cNvPr>
                <p:cNvSpPr/>
                <p:nvPr/>
              </p:nvSpPr>
              <p:spPr>
                <a:xfrm>
                  <a:off x="2953513" y="22879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3" name="Freeform 893">
                  <a:extLst>
                    <a:ext uri="{FF2B5EF4-FFF2-40B4-BE49-F238E27FC236}">
                      <a16:creationId xmlns:a16="http://schemas.microsoft.com/office/drawing/2014/main" id="{5C9F39BB-1197-8585-5FAD-CCAE900D380D}"/>
                    </a:ext>
                  </a:extLst>
                </p:cNvPr>
                <p:cNvSpPr/>
                <p:nvPr/>
              </p:nvSpPr>
              <p:spPr>
                <a:xfrm>
                  <a:off x="2935307" y="230609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4" name="Freeform 894">
                  <a:extLst>
                    <a:ext uri="{FF2B5EF4-FFF2-40B4-BE49-F238E27FC236}">
                      <a16:creationId xmlns:a16="http://schemas.microsoft.com/office/drawing/2014/main" id="{196DB1D0-983B-2B79-A45F-4BD7D0C1FC2A}"/>
                    </a:ext>
                  </a:extLst>
                </p:cNvPr>
                <p:cNvSpPr/>
                <p:nvPr/>
              </p:nvSpPr>
              <p:spPr>
                <a:xfrm>
                  <a:off x="2920150" y="22762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5" name="Freeform 895">
                  <a:extLst>
                    <a:ext uri="{FF2B5EF4-FFF2-40B4-BE49-F238E27FC236}">
                      <a16:creationId xmlns:a16="http://schemas.microsoft.com/office/drawing/2014/main" id="{99CC4A15-D3CD-5D39-9AAC-633E593B4689}"/>
                    </a:ext>
                  </a:extLst>
                </p:cNvPr>
                <p:cNvSpPr/>
                <p:nvPr/>
              </p:nvSpPr>
              <p:spPr>
                <a:xfrm>
                  <a:off x="2902036" y="229446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6" name="Freeform 896">
                  <a:extLst>
                    <a:ext uri="{FF2B5EF4-FFF2-40B4-BE49-F238E27FC236}">
                      <a16:creationId xmlns:a16="http://schemas.microsoft.com/office/drawing/2014/main" id="{C0CBC4AD-368D-6533-2965-F472FA3772A1}"/>
                    </a:ext>
                  </a:extLst>
                </p:cNvPr>
                <p:cNvSpPr/>
                <p:nvPr/>
              </p:nvSpPr>
              <p:spPr>
                <a:xfrm>
                  <a:off x="2920150" y="225161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7" name="Freeform 897">
                  <a:extLst>
                    <a:ext uri="{FF2B5EF4-FFF2-40B4-BE49-F238E27FC236}">
                      <a16:creationId xmlns:a16="http://schemas.microsoft.com/office/drawing/2014/main" id="{1CCB997C-D928-BA24-F9C6-0DE53BB0BD3A}"/>
                    </a:ext>
                  </a:extLst>
                </p:cNvPr>
                <p:cNvSpPr/>
                <p:nvPr/>
              </p:nvSpPr>
              <p:spPr>
                <a:xfrm>
                  <a:off x="2902036" y="226971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8" name="Freeform 898">
                  <a:extLst>
                    <a:ext uri="{FF2B5EF4-FFF2-40B4-BE49-F238E27FC236}">
                      <a16:creationId xmlns:a16="http://schemas.microsoft.com/office/drawing/2014/main" id="{CE48B360-6180-FAA4-0E08-4FEC50B527A2}"/>
                    </a:ext>
                  </a:extLst>
                </p:cNvPr>
                <p:cNvSpPr/>
                <p:nvPr/>
              </p:nvSpPr>
              <p:spPr>
                <a:xfrm>
                  <a:off x="2920150" y="223730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69" name="Freeform 899">
                  <a:extLst>
                    <a:ext uri="{FF2B5EF4-FFF2-40B4-BE49-F238E27FC236}">
                      <a16:creationId xmlns:a16="http://schemas.microsoft.com/office/drawing/2014/main" id="{26CAED09-CF11-8577-B8E8-83566EB1E932}"/>
                    </a:ext>
                  </a:extLst>
                </p:cNvPr>
                <p:cNvSpPr/>
                <p:nvPr/>
              </p:nvSpPr>
              <p:spPr>
                <a:xfrm>
                  <a:off x="2902036" y="22554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0" name="Freeform 900">
                  <a:extLst>
                    <a:ext uri="{FF2B5EF4-FFF2-40B4-BE49-F238E27FC236}">
                      <a16:creationId xmlns:a16="http://schemas.microsoft.com/office/drawing/2014/main" id="{0E4174F1-BDC3-B1CF-3636-00F66BE0F772}"/>
                    </a:ext>
                  </a:extLst>
                </p:cNvPr>
                <p:cNvSpPr/>
                <p:nvPr/>
              </p:nvSpPr>
              <p:spPr>
                <a:xfrm>
                  <a:off x="2896768" y="222890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1" name="Freeform 901">
                  <a:extLst>
                    <a:ext uri="{FF2B5EF4-FFF2-40B4-BE49-F238E27FC236}">
                      <a16:creationId xmlns:a16="http://schemas.microsoft.com/office/drawing/2014/main" id="{22D7F934-562B-DDE7-390B-6D73A9642E8D}"/>
                    </a:ext>
                  </a:extLst>
                </p:cNvPr>
                <p:cNvSpPr/>
                <p:nvPr/>
              </p:nvSpPr>
              <p:spPr>
                <a:xfrm>
                  <a:off x="2878562" y="224699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2" name="Freeform 902">
                  <a:extLst>
                    <a:ext uri="{FF2B5EF4-FFF2-40B4-BE49-F238E27FC236}">
                      <a16:creationId xmlns:a16="http://schemas.microsoft.com/office/drawing/2014/main" id="{ACF8F40C-40A8-3DB2-9513-B86C513BF64E}"/>
                    </a:ext>
                  </a:extLst>
                </p:cNvPr>
                <p:cNvSpPr/>
                <p:nvPr/>
              </p:nvSpPr>
              <p:spPr>
                <a:xfrm>
                  <a:off x="2878562" y="222428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3" name="Freeform 903">
                  <a:extLst>
                    <a:ext uri="{FF2B5EF4-FFF2-40B4-BE49-F238E27FC236}">
                      <a16:creationId xmlns:a16="http://schemas.microsoft.com/office/drawing/2014/main" id="{7E8AF55D-4556-76C7-FABF-A1A657AFC7C4}"/>
                    </a:ext>
                  </a:extLst>
                </p:cNvPr>
                <p:cNvSpPr/>
                <p:nvPr/>
              </p:nvSpPr>
              <p:spPr>
                <a:xfrm>
                  <a:off x="2860448" y="224247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4" name="Freeform 904">
                  <a:extLst>
                    <a:ext uri="{FF2B5EF4-FFF2-40B4-BE49-F238E27FC236}">
                      <a16:creationId xmlns:a16="http://schemas.microsoft.com/office/drawing/2014/main" id="{E593EB85-16DB-BF66-7AF1-487045A25653}"/>
                    </a:ext>
                  </a:extLst>
                </p:cNvPr>
                <p:cNvSpPr/>
                <p:nvPr/>
              </p:nvSpPr>
              <p:spPr>
                <a:xfrm>
                  <a:off x="2786328" y="218993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5" name="Freeform 905">
                  <a:extLst>
                    <a:ext uri="{FF2B5EF4-FFF2-40B4-BE49-F238E27FC236}">
                      <a16:creationId xmlns:a16="http://schemas.microsoft.com/office/drawing/2014/main" id="{D0C71F23-652F-C0CF-52B8-C4099D77A99C}"/>
                    </a:ext>
                  </a:extLst>
                </p:cNvPr>
                <p:cNvSpPr/>
                <p:nvPr/>
              </p:nvSpPr>
              <p:spPr>
                <a:xfrm>
                  <a:off x="2768122" y="2208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6" name="Freeform 906">
                  <a:extLst>
                    <a:ext uri="{FF2B5EF4-FFF2-40B4-BE49-F238E27FC236}">
                      <a16:creationId xmlns:a16="http://schemas.microsoft.com/office/drawing/2014/main" id="{29A4D126-A9BE-AEFE-05F4-87823EC2BFBC}"/>
                    </a:ext>
                  </a:extLst>
                </p:cNvPr>
                <p:cNvSpPr/>
                <p:nvPr/>
              </p:nvSpPr>
              <p:spPr>
                <a:xfrm>
                  <a:off x="2772743" y="21833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7" name="Freeform 907">
                  <a:extLst>
                    <a:ext uri="{FF2B5EF4-FFF2-40B4-BE49-F238E27FC236}">
                      <a16:creationId xmlns:a16="http://schemas.microsoft.com/office/drawing/2014/main" id="{DA34A5A3-A93A-C217-A726-E3571692673A}"/>
                    </a:ext>
                  </a:extLst>
                </p:cNvPr>
                <p:cNvSpPr/>
                <p:nvPr/>
              </p:nvSpPr>
              <p:spPr>
                <a:xfrm>
                  <a:off x="2754536" y="22015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8" name="Freeform 908">
                  <a:extLst>
                    <a:ext uri="{FF2B5EF4-FFF2-40B4-BE49-F238E27FC236}">
                      <a16:creationId xmlns:a16="http://schemas.microsoft.com/office/drawing/2014/main" id="{C9306F0F-13E8-DB6F-BB79-FBFA5E5184EF}"/>
                    </a:ext>
                  </a:extLst>
                </p:cNvPr>
                <p:cNvSpPr/>
                <p:nvPr/>
              </p:nvSpPr>
              <p:spPr>
                <a:xfrm>
                  <a:off x="2736330" y="212169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79" name="Freeform 909">
                  <a:extLst>
                    <a:ext uri="{FF2B5EF4-FFF2-40B4-BE49-F238E27FC236}">
                      <a16:creationId xmlns:a16="http://schemas.microsoft.com/office/drawing/2014/main" id="{A6E3C4A6-4BA0-6D9A-AE4E-34081AD2311F}"/>
                    </a:ext>
                  </a:extLst>
                </p:cNvPr>
                <p:cNvSpPr/>
                <p:nvPr/>
              </p:nvSpPr>
              <p:spPr>
                <a:xfrm>
                  <a:off x="2718216" y="213988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0" name="Freeform 910">
                  <a:extLst>
                    <a:ext uri="{FF2B5EF4-FFF2-40B4-BE49-F238E27FC236}">
                      <a16:creationId xmlns:a16="http://schemas.microsoft.com/office/drawing/2014/main" id="{C29B8644-EA09-8284-AF1E-F4014B78EF16}"/>
                    </a:ext>
                  </a:extLst>
                </p:cNvPr>
                <p:cNvSpPr/>
                <p:nvPr/>
              </p:nvSpPr>
              <p:spPr>
                <a:xfrm>
                  <a:off x="2681156" y="21126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1" name="Freeform 911">
                  <a:extLst>
                    <a:ext uri="{FF2B5EF4-FFF2-40B4-BE49-F238E27FC236}">
                      <a16:creationId xmlns:a16="http://schemas.microsoft.com/office/drawing/2014/main" id="{9C660FE0-BCB9-EF94-C766-50F4708D68C9}"/>
                    </a:ext>
                  </a:extLst>
                </p:cNvPr>
                <p:cNvSpPr/>
                <p:nvPr/>
              </p:nvSpPr>
              <p:spPr>
                <a:xfrm>
                  <a:off x="2662949" y="213083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2" name="Freeform 912">
                  <a:extLst>
                    <a:ext uri="{FF2B5EF4-FFF2-40B4-BE49-F238E27FC236}">
                      <a16:creationId xmlns:a16="http://schemas.microsoft.com/office/drawing/2014/main" id="{46103DEE-4E52-6E5B-AC93-631CEC1EE377}"/>
                    </a:ext>
                  </a:extLst>
                </p:cNvPr>
                <p:cNvSpPr/>
                <p:nvPr/>
              </p:nvSpPr>
              <p:spPr>
                <a:xfrm>
                  <a:off x="2667570"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3" name="Freeform 913">
                  <a:extLst>
                    <a:ext uri="{FF2B5EF4-FFF2-40B4-BE49-F238E27FC236}">
                      <a16:creationId xmlns:a16="http://schemas.microsoft.com/office/drawing/2014/main" id="{D9D96C8D-BB60-AEB1-D64F-8E672415FB4B}"/>
                    </a:ext>
                  </a:extLst>
                </p:cNvPr>
                <p:cNvSpPr/>
                <p:nvPr/>
              </p:nvSpPr>
              <p:spPr>
                <a:xfrm>
                  <a:off x="2649364"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4" name="Freeform 914">
                  <a:extLst>
                    <a:ext uri="{FF2B5EF4-FFF2-40B4-BE49-F238E27FC236}">
                      <a16:creationId xmlns:a16="http://schemas.microsoft.com/office/drawing/2014/main" id="{DB0FC5B1-1184-DA47-1DE6-590CAA2F0D1E}"/>
                    </a:ext>
                  </a:extLst>
                </p:cNvPr>
                <p:cNvSpPr/>
                <p:nvPr/>
              </p:nvSpPr>
              <p:spPr>
                <a:xfrm>
                  <a:off x="2629864"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5" name="Freeform 915">
                  <a:extLst>
                    <a:ext uri="{FF2B5EF4-FFF2-40B4-BE49-F238E27FC236}">
                      <a16:creationId xmlns:a16="http://schemas.microsoft.com/office/drawing/2014/main" id="{34C71E5C-A0A1-EC77-F5BB-82F1011028E6}"/>
                    </a:ext>
                  </a:extLst>
                </p:cNvPr>
                <p:cNvSpPr/>
                <p:nvPr/>
              </p:nvSpPr>
              <p:spPr>
                <a:xfrm>
                  <a:off x="2611657"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6" name="Freeform 916">
                  <a:extLst>
                    <a:ext uri="{FF2B5EF4-FFF2-40B4-BE49-F238E27FC236}">
                      <a16:creationId xmlns:a16="http://schemas.microsoft.com/office/drawing/2014/main" id="{6A66BEF3-4520-750C-91C4-E1A4D0BA9D81}"/>
                    </a:ext>
                  </a:extLst>
                </p:cNvPr>
                <p:cNvSpPr/>
                <p:nvPr/>
              </p:nvSpPr>
              <p:spPr>
                <a:xfrm>
                  <a:off x="2611657" y="20717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7" name="Freeform 917">
                  <a:extLst>
                    <a:ext uri="{FF2B5EF4-FFF2-40B4-BE49-F238E27FC236}">
                      <a16:creationId xmlns:a16="http://schemas.microsoft.com/office/drawing/2014/main" id="{47FE8F49-2E74-B9C1-5591-1C30A4027614}"/>
                    </a:ext>
                  </a:extLst>
                </p:cNvPr>
                <p:cNvSpPr/>
                <p:nvPr/>
              </p:nvSpPr>
              <p:spPr>
                <a:xfrm>
                  <a:off x="2593451" y="20899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8" name="Freeform 918">
                  <a:extLst>
                    <a:ext uri="{FF2B5EF4-FFF2-40B4-BE49-F238E27FC236}">
                      <a16:creationId xmlns:a16="http://schemas.microsoft.com/office/drawing/2014/main" id="{679DBB2D-BCA8-9782-635F-FA7D7DA256A4}"/>
                    </a:ext>
                  </a:extLst>
                </p:cNvPr>
                <p:cNvSpPr/>
                <p:nvPr/>
              </p:nvSpPr>
              <p:spPr>
                <a:xfrm>
                  <a:off x="2601768" y="202436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89" name="Freeform 919">
                  <a:extLst>
                    <a:ext uri="{FF2B5EF4-FFF2-40B4-BE49-F238E27FC236}">
                      <a16:creationId xmlns:a16="http://schemas.microsoft.com/office/drawing/2014/main" id="{8191593F-26EC-E7BE-4E9F-ABF3D82E8FCD}"/>
                    </a:ext>
                  </a:extLst>
                </p:cNvPr>
                <p:cNvSpPr/>
                <p:nvPr/>
              </p:nvSpPr>
              <p:spPr>
                <a:xfrm>
                  <a:off x="2583562" y="204255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0" name="Freeform 920">
                  <a:extLst>
                    <a:ext uri="{FF2B5EF4-FFF2-40B4-BE49-F238E27FC236}">
                      <a16:creationId xmlns:a16="http://schemas.microsoft.com/office/drawing/2014/main" id="{8CE72D4A-8782-7772-429D-5A246829665A}"/>
                    </a:ext>
                  </a:extLst>
                </p:cNvPr>
                <p:cNvSpPr/>
                <p:nvPr/>
              </p:nvSpPr>
              <p:spPr>
                <a:xfrm>
                  <a:off x="2593451" y="19665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1" name="Freeform 921">
                  <a:extLst>
                    <a:ext uri="{FF2B5EF4-FFF2-40B4-BE49-F238E27FC236}">
                      <a16:creationId xmlns:a16="http://schemas.microsoft.com/office/drawing/2014/main" id="{4BDBDB26-E72A-5AFA-270E-3A919A37A4CA}"/>
                    </a:ext>
                  </a:extLst>
                </p:cNvPr>
                <p:cNvSpPr/>
                <p:nvPr/>
              </p:nvSpPr>
              <p:spPr>
                <a:xfrm>
                  <a:off x="2575244" y="198474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2" name="Freeform 922">
                  <a:extLst>
                    <a:ext uri="{FF2B5EF4-FFF2-40B4-BE49-F238E27FC236}">
                      <a16:creationId xmlns:a16="http://schemas.microsoft.com/office/drawing/2014/main" id="{84B84F9E-C2E3-4B6B-0B0B-AA1B6BE13BB5}"/>
                    </a:ext>
                  </a:extLst>
                </p:cNvPr>
                <p:cNvSpPr/>
                <p:nvPr/>
              </p:nvSpPr>
              <p:spPr>
                <a:xfrm>
                  <a:off x="2588830" y="194836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3" name="Freeform 923">
                  <a:extLst>
                    <a:ext uri="{FF2B5EF4-FFF2-40B4-BE49-F238E27FC236}">
                      <a16:creationId xmlns:a16="http://schemas.microsoft.com/office/drawing/2014/main" id="{00C7BA5E-A233-6DEF-1ED1-E3A914407462}"/>
                    </a:ext>
                  </a:extLst>
                </p:cNvPr>
                <p:cNvSpPr/>
                <p:nvPr/>
              </p:nvSpPr>
              <p:spPr>
                <a:xfrm>
                  <a:off x="2570623" y="196655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4" name="Freeform 924">
                  <a:extLst>
                    <a:ext uri="{FF2B5EF4-FFF2-40B4-BE49-F238E27FC236}">
                      <a16:creationId xmlns:a16="http://schemas.microsoft.com/office/drawing/2014/main" id="{4C4EFBBE-A7E9-A89F-D1AE-4927FAF1DC17}"/>
                    </a:ext>
                  </a:extLst>
                </p:cNvPr>
                <p:cNvSpPr/>
                <p:nvPr/>
              </p:nvSpPr>
              <p:spPr>
                <a:xfrm>
                  <a:off x="2566002" y="18984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895" name="Freeform 925">
                  <a:extLst>
                    <a:ext uri="{FF2B5EF4-FFF2-40B4-BE49-F238E27FC236}">
                      <a16:creationId xmlns:a16="http://schemas.microsoft.com/office/drawing/2014/main" id="{981C75D2-4D4F-582E-DDD4-39E4CC85D06C}"/>
                    </a:ext>
                  </a:extLst>
                </p:cNvPr>
                <p:cNvSpPr/>
                <p:nvPr/>
              </p:nvSpPr>
              <p:spPr>
                <a:xfrm>
                  <a:off x="2547888" y="191650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960" name="Freeform 926">
                  <a:extLst>
                    <a:ext uri="{FF2B5EF4-FFF2-40B4-BE49-F238E27FC236}">
                      <a16:creationId xmlns:a16="http://schemas.microsoft.com/office/drawing/2014/main" id="{8B5584D0-2A91-3645-DF15-999036A35479}"/>
                    </a:ext>
                  </a:extLst>
                </p:cNvPr>
                <p:cNvSpPr/>
                <p:nvPr/>
              </p:nvSpPr>
              <p:spPr>
                <a:xfrm>
                  <a:off x="2491975" y="189148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961" name="Freeform 927">
                  <a:extLst>
                    <a:ext uri="{FF2B5EF4-FFF2-40B4-BE49-F238E27FC236}">
                      <a16:creationId xmlns:a16="http://schemas.microsoft.com/office/drawing/2014/main" id="{F2C536C8-318D-9D2B-A076-6F660BBE7424}"/>
                    </a:ext>
                  </a:extLst>
                </p:cNvPr>
                <p:cNvSpPr/>
                <p:nvPr/>
              </p:nvSpPr>
              <p:spPr>
                <a:xfrm>
                  <a:off x="2473769" y="190958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962" name="Freeform 928">
                  <a:extLst>
                    <a:ext uri="{FF2B5EF4-FFF2-40B4-BE49-F238E27FC236}">
                      <a16:creationId xmlns:a16="http://schemas.microsoft.com/office/drawing/2014/main" id="{D713ED2E-CDC8-CA95-B06A-0C4382032499}"/>
                    </a:ext>
                  </a:extLst>
                </p:cNvPr>
                <p:cNvSpPr/>
                <p:nvPr/>
              </p:nvSpPr>
              <p:spPr>
                <a:xfrm>
                  <a:off x="2765626" y="216583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963" name="Freeform 929">
                  <a:extLst>
                    <a:ext uri="{FF2B5EF4-FFF2-40B4-BE49-F238E27FC236}">
                      <a16:creationId xmlns:a16="http://schemas.microsoft.com/office/drawing/2014/main" id="{676578D9-F1DE-BA6A-ABFC-C369B0D50B10}"/>
                    </a:ext>
                  </a:extLst>
                </p:cNvPr>
                <p:cNvSpPr/>
                <p:nvPr/>
              </p:nvSpPr>
              <p:spPr>
                <a:xfrm>
                  <a:off x="2747420" y="218402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defTabSz="914377"/>
                  <a:endParaRPr lang="en-US" sz="1800" dirty="0">
                    <a:solidFill>
                      <a:srgbClr val="54565B"/>
                    </a:solidFill>
                    <a:latin typeface="Arial" panose="020B0604020202020204"/>
                  </a:endParaRPr>
                </a:p>
              </p:txBody>
            </p:sp>
          </p:grpSp>
        </p:grpSp>
      </p:grpSp>
      <p:grpSp>
        <p:nvGrpSpPr>
          <p:cNvPr id="1271" name="Group 1270">
            <a:extLst>
              <a:ext uri="{FF2B5EF4-FFF2-40B4-BE49-F238E27FC236}">
                <a16:creationId xmlns:a16="http://schemas.microsoft.com/office/drawing/2014/main" id="{32CD4BFB-B694-CD45-5A1C-85A220224FE1}"/>
              </a:ext>
            </a:extLst>
          </p:cNvPr>
          <p:cNvGrpSpPr/>
          <p:nvPr/>
        </p:nvGrpSpPr>
        <p:grpSpPr>
          <a:xfrm>
            <a:off x="6228741" y="3548012"/>
            <a:ext cx="5311941" cy="1583902"/>
            <a:chOff x="6357853" y="2761530"/>
            <a:chExt cx="4774180" cy="1910215"/>
          </a:xfrm>
        </p:grpSpPr>
        <p:sp>
          <p:nvSpPr>
            <p:cNvPr id="1273" name="Rectangle 1272">
              <a:extLst>
                <a:ext uri="{FF2B5EF4-FFF2-40B4-BE49-F238E27FC236}">
                  <a16:creationId xmlns:a16="http://schemas.microsoft.com/office/drawing/2014/main" id="{33C1CBFB-D918-0AB0-8324-3FDBC9892E48}"/>
                </a:ext>
              </a:extLst>
            </p:cNvPr>
            <p:cNvSpPr/>
            <p:nvPr/>
          </p:nvSpPr>
          <p:spPr>
            <a:xfrm>
              <a:off x="6796893" y="2761530"/>
              <a:ext cx="155598"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100</a:t>
              </a:r>
            </a:p>
          </p:txBody>
        </p:sp>
        <p:grpSp>
          <p:nvGrpSpPr>
            <p:cNvPr id="1274" name="Group 1273">
              <a:extLst>
                <a:ext uri="{FF2B5EF4-FFF2-40B4-BE49-F238E27FC236}">
                  <a16:creationId xmlns:a16="http://schemas.microsoft.com/office/drawing/2014/main" id="{9846F444-A7E0-3502-5F4C-E6AD3A1B7DCB}"/>
                </a:ext>
              </a:extLst>
            </p:cNvPr>
            <p:cNvGrpSpPr/>
            <p:nvPr/>
          </p:nvGrpSpPr>
          <p:grpSpPr>
            <a:xfrm>
              <a:off x="6357853" y="2831583"/>
              <a:ext cx="4774180" cy="1840162"/>
              <a:chOff x="6253110" y="1984076"/>
              <a:chExt cx="4774180" cy="1840162"/>
            </a:xfrm>
          </p:grpSpPr>
          <p:sp>
            <p:nvSpPr>
              <p:cNvPr id="1600" name="Rectangle 1599">
                <a:extLst>
                  <a:ext uri="{FF2B5EF4-FFF2-40B4-BE49-F238E27FC236}">
                    <a16:creationId xmlns:a16="http://schemas.microsoft.com/office/drawing/2014/main" id="{E5220CD4-DC47-096F-3CBC-89ECC375ABC1}"/>
                  </a:ext>
                </a:extLst>
              </p:cNvPr>
              <p:cNvSpPr/>
              <p:nvPr/>
            </p:nvSpPr>
            <p:spPr>
              <a:xfrm>
                <a:off x="6571281" y="3459602"/>
                <a:ext cx="1390296" cy="148474"/>
              </a:xfrm>
              <a:prstGeom prst="rect">
                <a:avLst/>
              </a:prstGeom>
              <a:noFill/>
              <a:ln w="12700" cap="flat" cmpd="sng" algn="ctr">
                <a:noFill/>
                <a:prstDash val="solid"/>
                <a:miter lim="800000"/>
              </a:ln>
              <a:effectLst/>
            </p:spPr>
            <p:txBody>
              <a:bodyPr wrap="none" lIns="0" tIns="0" rIns="0" bIns="0" anchor="ctr">
                <a:spAutoFit/>
              </a:bodyPr>
              <a:lstStyle/>
              <a:p>
                <a:pPr defTabSz="914377">
                  <a:defRPr/>
                </a:pPr>
                <a:r>
                  <a:rPr lang="en-US" sz="800" kern="0" dirty="0">
                    <a:solidFill>
                      <a:srgbClr val="54565B"/>
                    </a:solidFill>
                    <a:latin typeface="Arial" panose="020B0604020202020204"/>
                    <a:cs typeface="Arial Narrow" panose="020B0604020202020204" pitchFamily="34" charset="0"/>
                  </a:rPr>
                  <a:t>No. of patients still at risk (events)</a:t>
                </a:r>
              </a:p>
            </p:txBody>
          </p:sp>
          <p:sp>
            <p:nvSpPr>
              <p:cNvPr id="1601" name="Rectangle 1600">
                <a:extLst>
                  <a:ext uri="{FF2B5EF4-FFF2-40B4-BE49-F238E27FC236}">
                    <a16:creationId xmlns:a16="http://schemas.microsoft.com/office/drawing/2014/main" id="{0FBE0E56-1E06-2765-F809-5CEEBC6DAB0A}"/>
                  </a:ext>
                </a:extLst>
              </p:cNvPr>
              <p:cNvSpPr/>
              <p:nvPr/>
            </p:nvSpPr>
            <p:spPr>
              <a:xfrm>
                <a:off x="6634907" y="3597805"/>
                <a:ext cx="109495" cy="120790"/>
              </a:xfrm>
              <a:prstGeom prst="rect">
                <a:avLst/>
              </a:prstGeom>
              <a:noFill/>
              <a:ln w="12700" cap="flat" cmpd="sng" algn="ctr">
                <a:noFill/>
                <a:prstDash val="solid"/>
                <a:miter lim="800000"/>
              </a:ln>
              <a:effectLst/>
            </p:spPr>
            <p:txBody>
              <a:bodyPr wrap="none" lIns="0" tIns="0" rIns="0" bIns="0" anchor="t" anchorCtr="0">
                <a:spAutoFit/>
              </a:bodyPr>
              <a:lstStyle/>
              <a:p>
                <a:pPr algn="r" defTabSz="914377">
                  <a:defRPr/>
                </a:pPr>
                <a:r>
                  <a:rPr lang="en-US" sz="651" kern="0" dirty="0">
                    <a:solidFill>
                      <a:srgbClr val="54A3A8"/>
                    </a:solidFill>
                    <a:latin typeface="Arial" panose="020B0604020202020204"/>
                    <a:cs typeface="Arial Narrow" panose="020B0604020202020204" pitchFamily="34" charset="0"/>
                  </a:rPr>
                  <a:t>SG</a:t>
                </a:r>
              </a:p>
            </p:txBody>
          </p:sp>
          <p:sp>
            <p:nvSpPr>
              <p:cNvPr id="1602" name="Rectangle 1601">
                <a:extLst>
                  <a:ext uri="{FF2B5EF4-FFF2-40B4-BE49-F238E27FC236}">
                    <a16:creationId xmlns:a16="http://schemas.microsoft.com/office/drawing/2014/main" id="{5F128FD3-6607-3A3C-4611-E0F0D2FAA11B}"/>
                  </a:ext>
                </a:extLst>
              </p:cNvPr>
              <p:cNvSpPr/>
              <p:nvPr/>
            </p:nvSpPr>
            <p:spPr>
              <a:xfrm>
                <a:off x="6253110" y="3691231"/>
                <a:ext cx="491287" cy="120790"/>
              </a:xfrm>
              <a:prstGeom prst="rect">
                <a:avLst/>
              </a:prstGeom>
              <a:noFill/>
              <a:ln w="12700" cap="flat" cmpd="sng" algn="ctr">
                <a:noFill/>
                <a:prstDash val="solid"/>
                <a:miter lim="800000"/>
              </a:ln>
              <a:effectLst/>
            </p:spPr>
            <p:txBody>
              <a:bodyPr wrap="none" lIns="0" tIns="0" rIns="0" bIns="0" anchor="t" anchorCtr="0">
                <a:spAutoFit/>
              </a:bodyPr>
              <a:lstStyle/>
              <a:p>
                <a:pPr algn="r" defTabSz="914377">
                  <a:defRPr/>
                </a:pPr>
                <a:r>
                  <a:rPr lang="en-US" sz="651" kern="0" dirty="0">
                    <a:solidFill>
                      <a:srgbClr val="54565B"/>
                    </a:solidFill>
                    <a:latin typeface="Arial" panose="020B0604020202020204"/>
                    <a:cs typeface="Arial Narrow" panose="020B0604020202020204" pitchFamily="34" charset="0"/>
                  </a:rPr>
                  <a:t>Chemotherapy</a:t>
                </a:r>
              </a:p>
            </p:txBody>
          </p:sp>
          <p:cxnSp>
            <p:nvCxnSpPr>
              <p:cNvPr id="1603" name="Straight Connector 1602">
                <a:extLst>
                  <a:ext uri="{FF2B5EF4-FFF2-40B4-BE49-F238E27FC236}">
                    <a16:creationId xmlns:a16="http://schemas.microsoft.com/office/drawing/2014/main" id="{074D74E3-99E0-7BAB-A448-20EFAC2F07BB}"/>
                  </a:ext>
                </a:extLst>
              </p:cNvPr>
              <p:cNvCxnSpPr>
                <a:cxnSpLocks/>
              </p:cNvCxnSpPr>
              <p:nvPr/>
            </p:nvCxnSpPr>
            <p:spPr>
              <a:xfrm flipH="1">
                <a:off x="6882650" y="3268131"/>
                <a:ext cx="4022048" cy="0"/>
              </a:xfrm>
              <a:prstGeom prst="line">
                <a:avLst/>
              </a:prstGeom>
              <a:noFill/>
              <a:ln w="12700" cap="sq" cmpd="sng" algn="ctr">
                <a:solidFill>
                  <a:srgbClr val="000000"/>
                </a:solidFill>
                <a:prstDash val="solid"/>
                <a:miter lim="800000"/>
              </a:ln>
              <a:effectLst/>
            </p:spPr>
          </p:cxnSp>
          <p:sp>
            <p:nvSpPr>
              <p:cNvPr id="1604" name="Rectangle 1603">
                <a:extLst>
                  <a:ext uri="{FF2B5EF4-FFF2-40B4-BE49-F238E27FC236}">
                    <a16:creationId xmlns:a16="http://schemas.microsoft.com/office/drawing/2014/main" id="{FB4A4159-728C-31E1-A21D-0939F5600B91}"/>
                  </a:ext>
                </a:extLst>
              </p:cNvPr>
              <p:cNvSpPr/>
              <p:nvPr/>
            </p:nvSpPr>
            <p:spPr>
              <a:xfrm>
                <a:off x="6810752" y="3311318"/>
                <a:ext cx="255365"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0</a:t>
                </a:r>
              </a:p>
            </p:txBody>
          </p:sp>
          <p:cxnSp>
            <p:nvCxnSpPr>
              <p:cNvPr id="1605" name="Straight Connector 1604">
                <a:extLst>
                  <a:ext uri="{FF2B5EF4-FFF2-40B4-BE49-F238E27FC236}">
                    <a16:creationId xmlns:a16="http://schemas.microsoft.com/office/drawing/2014/main" id="{6821118F-4FAB-686B-F974-FE4DF1C25AA1}"/>
                  </a:ext>
                </a:extLst>
              </p:cNvPr>
              <p:cNvCxnSpPr>
                <a:cxnSpLocks/>
              </p:cNvCxnSpPr>
              <p:nvPr/>
            </p:nvCxnSpPr>
            <p:spPr>
              <a:xfrm rot="10800000">
                <a:off x="7930002" y="3269984"/>
                <a:ext cx="0" cy="41906"/>
              </a:xfrm>
              <a:prstGeom prst="line">
                <a:avLst/>
              </a:prstGeom>
              <a:noFill/>
              <a:ln w="12700" cap="sq" cmpd="sng" algn="ctr">
                <a:solidFill>
                  <a:srgbClr val="000000"/>
                </a:solidFill>
                <a:prstDash val="solid"/>
                <a:miter lim="800000"/>
              </a:ln>
              <a:effectLst/>
            </p:spPr>
          </p:cxnSp>
          <p:sp>
            <p:nvSpPr>
              <p:cNvPr id="1606" name="Rectangle 1605">
                <a:extLst>
                  <a:ext uri="{FF2B5EF4-FFF2-40B4-BE49-F238E27FC236}">
                    <a16:creationId xmlns:a16="http://schemas.microsoft.com/office/drawing/2014/main" id="{C53DDC71-7E65-9D8B-4E92-910FC801F593}"/>
                  </a:ext>
                </a:extLst>
              </p:cNvPr>
              <p:cNvSpPr/>
              <p:nvPr/>
            </p:nvSpPr>
            <p:spPr>
              <a:xfrm>
                <a:off x="7811833"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9</a:t>
                </a:r>
              </a:p>
            </p:txBody>
          </p:sp>
          <p:cxnSp>
            <p:nvCxnSpPr>
              <p:cNvPr id="1607" name="Straight Connector 1606">
                <a:extLst>
                  <a:ext uri="{FF2B5EF4-FFF2-40B4-BE49-F238E27FC236}">
                    <a16:creationId xmlns:a16="http://schemas.microsoft.com/office/drawing/2014/main" id="{ACE67D95-481C-5C34-8795-BCDAA1EC2FC2}"/>
                  </a:ext>
                </a:extLst>
              </p:cNvPr>
              <p:cNvCxnSpPr>
                <a:cxnSpLocks/>
              </p:cNvCxnSpPr>
              <p:nvPr/>
            </p:nvCxnSpPr>
            <p:spPr>
              <a:xfrm rot="10800000">
                <a:off x="7268958" y="3269984"/>
                <a:ext cx="0" cy="41906"/>
              </a:xfrm>
              <a:prstGeom prst="line">
                <a:avLst/>
              </a:prstGeom>
              <a:noFill/>
              <a:ln w="12700" cap="sq" cmpd="sng" algn="ctr">
                <a:solidFill>
                  <a:srgbClr val="000000"/>
                </a:solidFill>
                <a:prstDash val="solid"/>
                <a:miter lim="800000"/>
              </a:ln>
              <a:effectLst/>
            </p:spPr>
          </p:cxnSp>
          <p:sp>
            <p:nvSpPr>
              <p:cNvPr id="1608" name="Rectangle 1607">
                <a:extLst>
                  <a:ext uri="{FF2B5EF4-FFF2-40B4-BE49-F238E27FC236}">
                    <a16:creationId xmlns:a16="http://schemas.microsoft.com/office/drawing/2014/main" id="{DFA49940-E6C5-BC14-4996-937FDAC71CA5}"/>
                  </a:ext>
                </a:extLst>
              </p:cNvPr>
              <p:cNvSpPr/>
              <p:nvPr/>
            </p:nvSpPr>
            <p:spPr>
              <a:xfrm>
                <a:off x="7151638"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3</a:t>
                </a:r>
              </a:p>
            </p:txBody>
          </p:sp>
          <p:cxnSp>
            <p:nvCxnSpPr>
              <p:cNvPr id="1609" name="Straight Connector 1608">
                <a:extLst>
                  <a:ext uri="{FF2B5EF4-FFF2-40B4-BE49-F238E27FC236}">
                    <a16:creationId xmlns:a16="http://schemas.microsoft.com/office/drawing/2014/main" id="{C484D75B-005F-BDAF-8E20-E5AEB899004D}"/>
                  </a:ext>
                </a:extLst>
              </p:cNvPr>
              <p:cNvCxnSpPr>
                <a:cxnSpLocks/>
              </p:cNvCxnSpPr>
              <p:nvPr/>
            </p:nvCxnSpPr>
            <p:spPr>
              <a:xfrm rot="10800000">
                <a:off x="8260524" y="3269984"/>
                <a:ext cx="0" cy="41906"/>
              </a:xfrm>
              <a:prstGeom prst="line">
                <a:avLst/>
              </a:prstGeom>
              <a:noFill/>
              <a:ln w="12700" cap="sq" cmpd="sng" algn="ctr">
                <a:solidFill>
                  <a:srgbClr val="000000"/>
                </a:solidFill>
                <a:prstDash val="solid"/>
                <a:miter lim="800000"/>
              </a:ln>
              <a:effectLst/>
            </p:spPr>
          </p:cxnSp>
          <p:sp>
            <p:nvSpPr>
              <p:cNvPr id="1610" name="Rectangle 1609">
                <a:extLst>
                  <a:ext uri="{FF2B5EF4-FFF2-40B4-BE49-F238E27FC236}">
                    <a16:creationId xmlns:a16="http://schemas.microsoft.com/office/drawing/2014/main" id="{DBEBF59E-29B4-597D-4257-EEBF166D5813}"/>
                  </a:ext>
                </a:extLst>
              </p:cNvPr>
              <p:cNvSpPr/>
              <p:nvPr/>
            </p:nvSpPr>
            <p:spPr>
              <a:xfrm>
                <a:off x="8141933"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12</a:t>
                </a:r>
              </a:p>
            </p:txBody>
          </p:sp>
          <p:cxnSp>
            <p:nvCxnSpPr>
              <p:cNvPr id="1611" name="Straight Connector 1610">
                <a:extLst>
                  <a:ext uri="{FF2B5EF4-FFF2-40B4-BE49-F238E27FC236}">
                    <a16:creationId xmlns:a16="http://schemas.microsoft.com/office/drawing/2014/main" id="{ADC99148-9F44-4466-7490-623E17D141EF}"/>
                  </a:ext>
                </a:extLst>
              </p:cNvPr>
              <p:cNvCxnSpPr>
                <a:cxnSpLocks/>
              </p:cNvCxnSpPr>
              <p:nvPr/>
            </p:nvCxnSpPr>
            <p:spPr>
              <a:xfrm rot="10800000">
                <a:off x="10574178" y="3269984"/>
                <a:ext cx="0" cy="41906"/>
              </a:xfrm>
              <a:prstGeom prst="line">
                <a:avLst/>
              </a:prstGeom>
              <a:noFill/>
              <a:ln w="12700" cap="sq" cmpd="sng" algn="ctr">
                <a:solidFill>
                  <a:srgbClr val="000000"/>
                </a:solidFill>
                <a:prstDash val="solid"/>
                <a:miter lim="800000"/>
              </a:ln>
              <a:effectLst/>
            </p:spPr>
          </p:cxnSp>
          <p:sp>
            <p:nvSpPr>
              <p:cNvPr id="1612" name="Rectangle 1611">
                <a:extLst>
                  <a:ext uri="{FF2B5EF4-FFF2-40B4-BE49-F238E27FC236}">
                    <a16:creationId xmlns:a16="http://schemas.microsoft.com/office/drawing/2014/main" id="{63DAFC73-EC6E-F13B-4784-050C818FCDCA}"/>
                  </a:ext>
                </a:extLst>
              </p:cNvPr>
              <p:cNvSpPr/>
              <p:nvPr/>
            </p:nvSpPr>
            <p:spPr>
              <a:xfrm>
                <a:off x="10452617"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33</a:t>
                </a:r>
              </a:p>
            </p:txBody>
          </p:sp>
          <p:cxnSp>
            <p:nvCxnSpPr>
              <p:cNvPr id="1613" name="Straight Connector 1612">
                <a:extLst>
                  <a:ext uri="{FF2B5EF4-FFF2-40B4-BE49-F238E27FC236}">
                    <a16:creationId xmlns:a16="http://schemas.microsoft.com/office/drawing/2014/main" id="{1EC7CCFE-6708-D94A-A245-F246DADAB1D1}"/>
                  </a:ext>
                </a:extLst>
              </p:cNvPr>
              <p:cNvCxnSpPr>
                <a:cxnSpLocks/>
              </p:cNvCxnSpPr>
              <p:nvPr/>
            </p:nvCxnSpPr>
            <p:spPr>
              <a:xfrm rot="10800000">
                <a:off x="10243656" y="3269984"/>
                <a:ext cx="0" cy="41906"/>
              </a:xfrm>
              <a:prstGeom prst="line">
                <a:avLst/>
              </a:prstGeom>
              <a:noFill/>
              <a:ln w="12700" cap="sq" cmpd="sng" algn="ctr">
                <a:solidFill>
                  <a:srgbClr val="000000"/>
                </a:solidFill>
                <a:prstDash val="solid"/>
                <a:miter lim="800000"/>
              </a:ln>
              <a:effectLst/>
            </p:spPr>
          </p:cxnSp>
          <p:sp>
            <p:nvSpPr>
              <p:cNvPr id="1614" name="Rectangle 1613">
                <a:extLst>
                  <a:ext uri="{FF2B5EF4-FFF2-40B4-BE49-F238E27FC236}">
                    <a16:creationId xmlns:a16="http://schemas.microsoft.com/office/drawing/2014/main" id="{BD2733CF-5511-8559-ACF9-BE8F8750B44E}"/>
                  </a:ext>
                </a:extLst>
              </p:cNvPr>
              <p:cNvSpPr/>
              <p:nvPr/>
            </p:nvSpPr>
            <p:spPr>
              <a:xfrm>
                <a:off x="10122519"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30</a:t>
                </a:r>
              </a:p>
            </p:txBody>
          </p:sp>
          <p:cxnSp>
            <p:nvCxnSpPr>
              <p:cNvPr id="1615" name="Straight Connector 1614">
                <a:extLst>
                  <a:ext uri="{FF2B5EF4-FFF2-40B4-BE49-F238E27FC236}">
                    <a16:creationId xmlns:a16="http://schemas.microsoft.com/office/drawing/2014/main" id="{052A9D3A-A0CD-1C49-F43C-008AA99846EA}"/>
                  </a:ext>
                </a:extLst>
              </p:cNvPr>
              <p:cNvCxnSpPr>
                <a:cxnSpLocks/>
              </p:cNvCxnSpPr>
              <p:nvPr/>
            </p:nvCxnSpPr>
            <p:spPr>
              <a:xfrm rot="10800000">
                <a:off x="10904699" y="3269984"/>
                <a:ext cx="0" cy="41906"/>
              </a:xfrm>
              <a:prstGeom prst="line">
                <a:avLst/>
              </a:prstGeom>
              <a:noFill/>
              <a:ln w="12700" cap="sq" cmpd="sng" algn="ctr">
                <a:solidFill>
                  <a:srgbClr val="000000"/>
                </a:solidFill>
                <a:prstDash val="solid"/>
                <a:miter lim="800000"/>
              </a:ln>
              <a:effectLst/>
            </p:spPr>
          </p:cxnSp>
          <p:sp>
            <p:nvSpPr>
              <p:cNvPr id="1616" name="Rectangle 1615">
                <a:extLst>
                  <a:ext uri="{FF2B5EF4-FFF2-40B4-BE49-F238E27FC236}">
                    <a16:creationId xmlns:a16="http://schemas.microsoft.com/office/drawing/2014/main" id="{5319F23B-6B6D-DDC4-3FB1-FFBABCBBB6A3}"/>
                  </a:ext>
                </a:extLst>
              </p:cNvPr>
              <p:cNvSpPr/>
              <p:nvPr/>
            </p:nvSpPr>
            <p:spPr>
              <a:xfrm>
                <a:off x="10782714" y="3311325"/>
                <a:ext cx="244576"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36</a:t>
                </a:r>
              </a:p>
            </p:txBody>
          </p:sp>
          <p:cxnSp>
            <p:nvCxnSpPr>
              <p:cNvPr id="1617" name="Straight Connector 1616">
                <a:extLst>
                  <a:ext uri="{FF2B5EF4-FFF2-40B4-BE49-F238E27FC236}">
                    <a16:creationId xmlns:a16="http://schemas.microsoft.com/office/drawing/2014/main" id="{A8CC0CDA-7B0D-DB8A-34E9-C7D117ED47D9}"/>
                  </a:ext>
                </a:extLst>
              </p:cNvPr>
              <p:cNvCxnSpPr>
                <a:cxnSpLocks/>
              </p:cNvCxnSpPr>
              <p:nvPr/>
            </p:nvCxnSpPr>
            <p:spPr>
              <a:xfrm rot="10800000">
                <a:off x="8921568" y="3269984"/>
                <a:ext cx="0" cy="41906"/>
              </a:xfrm>
              <a:prstGeom prst="line">
                <a:avLst/>
              </a:prstGeom>
              <a:noFill/>
              <a:ln w="12700" cap="sq" cmpd="sng" algn="ctr">
                <a:solidFill>
                  <a:srgbClr val="000000"/>
                </a:solidFill>
                <a:prstDash val="solid"/>
                <a:miter lim="800000"/>
              </a:ln>
              <a:effectLst/>
            </p:spPr>
          </p:cxnSp>
          <p:sp>
            <p:nvSpPr>
              <p:cNvPr id="1618" name="Rectangle 1617">
                <a:extLst>
                  <a:ext uri="{FF2B5EF4-FFF2-40B4-BE49-F238E27FC236}">
                    <a16:creationId xmlns:a16="http://schemas.microsoft.com/office/drawing/2014/main" id="{16566F07-A21E-B9E6-EE86-77E72B6AE228}"/>
                  </a:ext>
                </a:extLst>
              </p:cNvPr>
              <p:cNvSpPr/>
              <p:nvPr/>
            </p:nvSpPr>
            <p:spPr>
              <a:xfrm>
                <a:off x="8802128"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18</a:t>
                </a:r>
              </a:p>
            </p:txBody>
          </p:sp>
          <p:cxnSp>
            <p:nvCxnSpPr>
              <p:cNvPr id="1619" name="Straight Connector 1618">
                <a:extLst>
                  <a:ext uri="{FF2B5EF4-FFF2-40B4-BE49-F238E27FC236}">
                    <a16:creationId xmlns:a16="http://schemas.microsoft.com/office/drawing/2014/main" id="{DDDAF2A1-7FC6-E18B-3FB9-1F5E8D52028B}"/>
                  </a:ext>
                </a:extLst>
              </p:cNvPr>
              <p:cNvCxnSpPr>
                <a:cxnSpLocks/>
              </p:cNvCxnSpPr>
              <p:nvPr/>
            </p:nvCxnSpPr>
            <p:spPr>
              <a:xfrm rot="10800000">
                <a:off x="8591046" y="3269984"/>
                <a:ext cx="0" cy="41906"/>
              </a:xfrm>
              <a:prstGeom prst="line">
                <a:avLst/>
              </a:prstGeom>
              <a:noFill/>
              <a:ln w="12700" cap="sq" cmpd="sng" algn="ctr">
                <a:solidFill>
                  <a:srgbClr val="000000"/>
                </a:solidFill>
                <a:prstDash val="solid"/>
                <a:miter lim="800000"/>
              </a:ln>
              <a:effectLst/>
            </p:spPr>
          </p:cxnSp>
          <p:sp>
            <p:nvSpPr>
              <p:cNvPr id="1620" name="Rectangle 1619">
                <a:extLst>
                  <a:ext uri="{FF2B5EF4-FFF2-40B4-BE49-F238E27FC236}">
                    <a16:creationId xmlns:a16="http://schemas.microsoft.com/office/drawing/2014/main" id="{F035A94F-B64D-87FE-3EC2-CF61800F052A}"/>
                  </a:ext>
                </a:extLst>
              </p:cNvPr>
              <p:cNvSpPr/>
              <p:nvPr/>
            </p:nvSpPr>
            <p:spPr>
              <a:xfrm>
                <a:off x="8472029"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15</a:t>
                </a:r>
              </a:p>
            </p:txBody>
          </p:sp>
          <p:cxnSp>
            <p:nvCxnSpPr>
              <p:cNvPr id="1621" name="Straight Connector 1620">
                <a:extLst>
                  <a:ext uri="{FF2B5EF4-FFF2-40B4-BE49-F238E27FC236}">
                    <a16:creationId xmlns:a16="http://schemas.microsoft.com/office/drawing/2014/main" id="{C717057F-12EC-9402-CEF9-E0784A2D12EB}"/>
                  </a:ext>
                </a:extLst>
              </p:cNvPr>
              <p:cNvCxnSpPr>
                <a:cxnSpLocks/>
              </p:cNvCxnSpPr>
              <p:nvPr/>
            </p:nvCxnSpPr>
            <p:spPr>
              <a:xfrm rot="10800000">
                <a:off x="7599480" y="3269984"/>
                <a:ext cx="0" cy="41906"/>
              </a:xfrm>
              <a:prstGeom prst="line">
                <a:avLst/>
              </a:prstGeom>
              <a:noFill/>
              <a:ln w="12700" cap="sq" cmpd="sng" algn="ctr">
                <a:solidFill>
                  <a:srgbClr val="000000"/>
                </a:solidFill>
                <a:prstDash val="solid"/>
                <a:miter lim="800000"/>
              </a:ln>
              <a:effectLst/>
            </p:spPr>
          </p:cxnSp>
          <p:sp>
            <p:nvSpPr>
              <p:cNvPr id="1622" name="Rectangle 1621">
                <a:extLst>
                  <a:ext uri="{FF2B5EF4-FFF2-40B4-BE49-F238E27FC236}">
                    <a16:creationId xmlns:a16="http://schemas.microsoft.com/office/drawing/2014/main" id="{909E4E98-1CA3-DB58-C1DB-CC36536D8357}"/>
                  </a:ext>
                </a:extLst>
              </p:cNvPr>
              <p:cNvSpPr/>
              <p:nvPr/>
            </p:nvSpPr>
            <p:spPr>
              <a:xfrm>
                <a:off x="7481735"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6</a:t>
                </a:r>
              </a:p>
            </p:txBody>
          </p:sp>
          <p:cxnSp>
            <p:nvCxnSpPr>
              <p:cNvPr id="1623" name="Straight Connector 1622">
                <a:extLst>
                  <a:ext uri="{FF2B5EF4-FFF2-40B4-BE49-F238E27FC236}">
                    <a16:creationId xmlns:a16="http://schemas.microsoft.com/office/drawing/2014/main" id="{C62204BE-555E-2D5B-0216-482B43388569}"/>
                  </a:ext>
                </a:extLst>
              </p:cNvPr>
              <p:cNvCxnSpPr>
                <a:cxnSpLocks/>
              </p:cNvCxnSpPr>
              <p:nvPr/>
            </p:nvCxnSpPr>
            <p:spPr>
              <a:xfrm>
                <a:off x="6938436" y="1984076"/>
                <a:ext cx="0" cy="1329887"/>
              </a:xfrm>
              <a:prstGeom prst="line">
                <a:avLst/>
              </a:prstGeom>
              <a:noFill/>
              <a:ln w="12700" cap="sq" cmpd="sng" algn="ctr">
                <a:solidFill>
                  <a:srgbClr val="000000"/>
                </a:solidFill>
                <a:prstDash val="solid"/>
                <a:miter lim="800000"/>
              </a:ln>
              <a:effectLst/>
            </p:spPr>
          </p:cxnSp>
          <p:cxnSp>
            <p:nvCxnSpPr>
              <p:cNvPr id="1624" name="Straight Connector 1623">
                <a:extLst>
                  <a:ext uri="{FF2B5EF4-FFF2-40B4-BE49-F238E27FC236}">
                    <a16:creationId xmlns:a16="http://schemas.microsoft.com/office/drawing/2014/main" id="{3ACB7292-8634-FC2E-4CC8-B7DF0FE86FE1}"/>
                  </a:ext>
                </a:extLst>
              </p:cNvPr>
              <p:cNvCxnSpPr>
                <a:cxnSpLocks/>
              </p:cNvCxnSpPr>
              <p:nvPr/>
            </p:nvCxnSpPr>
            <p:spPr>
              <a:xfrm rot="5400000">
                <a:off x="6907718" y="1952438"/>
                <a:ext cx="0" cy="63277"/>
              </a:xfrm>
              <a:prstGeom prst="line">
                <a:avLst/>
              </a:prstGeom>
              <a:noFill/>
              <a:ln w="12700" cap="sq" cmpd="sng" algn="ctr">
                <a:solidFill>
                  <a:srgbClr val="000000"/>
                </a:solidFill>
                <a:prstDash val="solid"/>
                <a:miter lim="800000"/>
              </a:ln>
              <a:effectLst/>
            </p:spPr>
          </p:cxnSp>
          <p:sp>
            <p:nvSpPr>
              <p:cNvPr id="1625" name="Rectangle 1624">
                <a:extLst>
                  <a:ext uri="{FF2B5EF4-FFF2-40B4-BE49-F238E27FC236}">
                    <a16:creationId xmlns:a16="http://schemas.microsoft.com/office/drawing/2014/main" id="{6129F88F-16D6-F037-F0FD-FF8CA539DF9B}"/>
                  </a:ext>
                </a:extLst>
              </p:cNvPr>
              <p:cNvSpPr/>
              <p:nvPr/>
            </p:nvSpPr>
            <p:spPr>
              <a:xfrm>
                <a:off x="6744008" y="2170297"/>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80</a:t>
                </a:r>
              </a:p>
            </p:txBody>
          </p:sp>
          <p:cxnSp>
            <p:nvCxnSpPr>
              <p:cNvPr id="1626" name="Straight Connector 1625">
                <a:extLst>
                  <a:ext uri="{FF2B5EF4-FFF2-40B4-BE49-F238E27FC236}">
                    <a16:creationId xmlns:a16="http://schemas.microsoft.com/office/drawing/2014/main" id="{17AA2DF2-05E0-496B-B005-261A1500FCC9}"/>
                  </a:ext>
                </a:extLst>
              </p:cNvPr>
              <p:cNvCxnSpPr>
                <a:cxnSpLocks/>
              </p:cNvCxnSpPr>
              <p:nvPr/>
            </p:nvCxnSpPr>
            <p:spPr>
              <a:xfrm rot="5400000">
                <a:off x="6907718" y="2209248"/>
                <a:ext cx="0" cy="63277"/>
              </a:xfrm>
              <a:prstGeom prst="line">
                <a:avLst/>
              </a:prstGeom>
              <a:noFill/>
              <a:ln w="12700" cap="sq" cmpd="sng" algn="ctr">
                <a:solidFill>
                  <a:srgbClr val="000000"/>
                </a:solidFill>
                <a:prstDash val="solid"/>
                <a:miter lim="800000"/>
              </a:ln>
              <a:effectLst/>
            </p:spPr>
          </p:cxnSp>
          <p:sp>
            <p:nvSpPr>
              <p:cNvPr id="1627" name="Rectangle 1626">
                <a:extLst>
                  <a:ext uri="{FF2B5EF4-FFF2-40B4-BE49-F238E27FC236}">
                    <a16:creationId xmlns:a16="http://schemas.microsoft.com/office/drawing/2014/main" id="{0E5486C9-8263-6822-67BB-D2285E4D4840}"/>
                  </a:ext>
                </a:extLst>
              </p:cNvPr>
              <p:cNvSpPr/>
              <p:nvPr/>
            </p:nvSpPr>
            <p:spPr>
              <a:xfrm>
                <a:off x="6744008" y="2426571"/>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60</a:t>
                </a:r>
              </a:p>
            </p:txBody>
          </p:sp>
          <p:cxnSp>
            <p:nvCxnSpPr>
              <p:cNvPr id="1628" name="Straight Connector 1627">
                <a:extLst>
                  <a:ext uri="{FF2B5EF4-FFF2-40B4-BE49-F238E27FC236}">
                    <a16:creationId xmlns:a16="http://schemas.microsoft.com/office/drawing/2014/main" id="{33D424C9-21B6-8111-221B-A77F13FD83A3}"/>
                  </a:ext>
                </a:extLst>
              </p:cNvPr>
              <p:cNvCxnSpPr>
                <a:cxnSpLocks/>
              </p:cNvCxnSpPr>
              <p:nvPr/>
            </p:nvCxnSpPr>
            <p:spPr>
              <a:xfrm rot="5400000">
                <a:off x="6907718" y="2466058"/>
                <a:ext cx="0" cy="63277"/>
              </a:xfrm>
              <a:prstGeom prst="line">
                <a:avLst/>
              </a:prstGeom>
              <a:noFill/>
              <a:ln w="12700" cap="sq" cmpd="sng" algn="ctr">
                <a:solidFill>
                  <a:srgbClr val="000000"/>
                </a:solidFill>
                <a:prstDash val="solid"/>
                <a:miter lim="800000"/>
              </a:ln>
              <a:effectLst/>
            </p:spPr>
          </p:cxnSp>
          <p:sp>
            <p:nvSpPr>
              <p:cNvPr id="1629" name="Rectangle 1628">
                <a:extLst>
                  <a:ext uri="{FF2B5EF4-FFF2-40B4-BE49-F238E27FC236}">
                    <a16:creationId xmlns:a16="http://schemas.microsoft.com/office/drawing/2014/main" id="{74893E2B-6E8B-53E3-12E9-E88770B3254B}"/>
                  </a:ext>
                </a:extLst>
              </p:cNvPr>
              <p:cNvSpPr/>
              <p:nvPr/>
            </p:nvSpPr>
            <p:spPr>
              <a:xfrm>
                <a:off x="6744008" y="2682844"/>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40</a:t>
                </a:r>
              </a:p>
            </p:txBody>
          </p:sp>
          <p:cxnSp>
            <p:nvCxnSpPr>
              <p:cNvPr id="1630" name="Straight Connector 1629">
                <a:extLst>
                  <a:ext uri="{FF2B5EF4-FFF2-40B4-BE49-F238E27FC236}">
                    <a16:creationId xmlns:a16="http://schemas.microsoft.com/office/drawing/2014/main" id="{C77E6184-0242-5E35-DF46-A6727784A6BA}"/>
                  </a:ext>
                </a:extLst>
              </p:cNvPr>
              <p:cNvCxnSpPr>
                <a:cxnSpLocks/>
              </p:cNvCxnSpPr>
              <p:nvPr/>
            </p:nvCxnSpPr>
            <p:spPr>
              <a:xfrm rot="5400000">
                <a:off x="6907718" y="2722868"/>
                <a:ext cx="0" cy="63277"/>
              </a:xfrm>
              <a:prstGeom prst="line">
                <a:avLst/>
              </a:prstGeom>
              <a:noFill/>
              <a:ln w="12700" cap="sq" cmpd="sng" algn="ctr">
                <a:solidFill>
                  <a:srgbClr val="000000"/>
                </a:solidFill>
                <a:prstDash val="solid"/>
                <a:miter lim="800000"/>
              </a:ln>
              <a:effectLst/>
            </p:spPr>
          </p:cxnSp>
          <p:sp>
            <p:nvSpPr>
              <p:cNvPr id="1631" name="Rectangle 1630">
                <a:extLst>
                  <a:ext uri="{FF2B5EF4-FFF2-40B4-BE49-F238E27FC236}">
                    <a16:creationId xmlns:a16="http://schemas.microsoft.com/office/drawing/2014/main" id="{34C9811B-EC0E-51D7-CB7D-93AEA86ACCDF}"/>
                  </a:ext>
                </a:extLst>
              </p:cNvPr>
              <p:cNvSpPr/>
              <p:nvPr/>
            </p:nvSpPr>
            <p:spPr>
              <a:xfrm>
                <a:off x="6744008" y="2939118"/>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20</a:t>
                </a:r>
              </a:p>
            </p:txBody>
          </p:sp>
          <p:cxnSp>
            <p:nvCxnSpPr>
              <p:cNvPr id="1632" name="Straight Connector 1631">
                <a:extLst>
                  <a:ext uri="{FF2B5EF4-FFF2-40B4-BE49-F238E27FC236}">
                    <a16:creationId xmlns:a16="http://schemas.microsoft.com/office/drawing/2014/main" id="{34DC9835-C04D-D7C1-DDFB-C9342D59D7B4}"/>
                  </a:ext>
                </a:extLst>
              </p:cNvPr>
              <p:cNvCxnSpPr>
                <a:cxnSpLocks/>
              </p:cNvCxnSpPr>
              <p:nvPr/>
            </p:nvCxnSpPr>
            <p:spPr>
              <a:xfrm rot="5400000">
                <a:off x="6907718" y="2979678"/>
                <a:ext cx="0" cy="63277"/>
              </a:xfrm>
              <a:prstGeom prst="line">
                <a:avLst/>
              </a:prstGeom>
              <a:noFill/>
              <a:ln w="12700" cap="sq" cmpd="sng" algn="ctr">
                <a:solidFill>
                  <a:srgbClr val="000000"/>
                </a:solidFill>
                <a:prstDash val="solid"/>
                <a:miter lim="800000"/>
              </a:ln>
              <a:effectLst/>
            </p:spPr>
          </p:cxnSp>
          <p:sp>
            <p:nvSpPr>
              <p:cNvPr id="1633" name="Rectangle 1632">
                <a:extLst>
                  <a:ext uri="{FF2B5EF4-FFF2-40B4-BE49-F238E27FC236}">
                    <a16:creationId xmlns:a16="http://schemas.microsoft.com/office/drawing/2014/main" id="{CA8E5B1B-38B5-4B9B-F216-511B91976F5C}"/>
                  </a:ext>
                </a:extLst>
              </p:cNvPr>
              <p:cNvSpPr/>
              <p:nvPr/>
            </p:nvSpPr>
            <p:spPr>
              <a:xfrm>
                <a:off x="6744005" y="2042160"/>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90</a:t>
                </a:r>
              </a:p>
            </p:txBody>
          </p:sp>
          <p:cxnSp>
            <p:nvCxnSpPr>
              <p:cNvPr id="1634" name="Straight Connector 1633">
                <a:extLst>
                  <a:ext uri="{FF2B5EF4-FFF2-40B4-BE49-F238E27FC236}">
                    <a16:creationId xmlns:a16="http://schemas.microsoft.com/office/drawing/2014/main" id="{131C5F55-3B37-CC27-2BC4-8111D2A6F51C}"/>
                  </a:ext>
                </a:extLst>
              </p:cNvPr>
              <p:cNvCxnSpPr>
                <a:cxnSpLocks/>
              </p:cNvCxnSpPr>
              <p:nvPr/>
            </p:nvCxnSpPr>
            <p:spPr>
              <a:xfrm rot="5400000">
                <a:off x="6907718" y="2080843"/>
                <a:ext cx="0" cy="63277"/>
              </a:xfrm>
              <a:prstGeom prst="line">
                <a:avLst/>
              </a:prstGeom>
              <a:noFill/>
              <a:ln w="12700" cap="sq" cmpd="sng" algn="ctr">
                <a:solidFill>
                  <a:srgbClr val="000000"/>
                </a:solidFill>
                <a:prstDash val="solid"/>
                <a:miter lim="800000"/>
              </a:ln>
              <a:effectLst/>
            </p:spPr>
          </p:cxnSp>
          <p:sp>
            <p:nvSpPr>
              <p:cNvPr id="1635" name="Rectangle 1634">
                <a:extLst>
                  <a:ext uri="{FF2B5EF4-FFF2-40B4-BE49-F238E27FC236}">
                    <a16:creationId xmlns:a16="http://schemas.microsoft.com/office/drawing/2014/main" id="{F9037D16-F545-512A-59F8-8034DB8ED1B1}"/>
                  </a:ext>
                </a:extLst>
              </p:cNvPr>
              <p:cNvSpPr/>
              <p:nvPr/>
            </p:nvSpPr>
            <p:spPr>
              <a:xfrm>
                <a:off x="6744008" y="2298434"/>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70</a:t>
                </a:r>
              </a:p>
            </p:txBody>
          </p:sp>
          <p:cxnSp>
            <p:nvCxnSpPr>
              <p:cNvPr id="1636" name="Straight Connector 1635">
                <a:extLst>
                  <a:ext uri="{FF2B5EF4-FFF2-40B4-BE49-F238E27FC236}">
                    <a16:creationId xmlns:a16="http://schemas.microsoft.com/office/drawing/2014/main" id="{C203A561-D3C1-AA8D-BD97-8B5D0E5A8B86}"/>
                  </a:ext>
                </a:extLst>
              </p:cNvPr>
              <p:cNvCxnSpPr>
                <a:cxnSpLocks/>
              </p:cNvCxnSpPr>
              <p:nvPr/>
            </p:nvCxnSpPr>
            <p:spPr>
              <a:xfrm rot="5400000">
                <a:off x="6907718" y="2337653"/>
                <a:ext cx="0" cy="63277"/>
              </a:xfrm>
              <a:prstGeom prst="line">
                <a:avLst/>
              </a:prstGeom>
              <a:noFill/>
              <a:ln w="12700" cap="sq" cmpd="sng" algn="ctr">
                <a:solidFill>
                  <a:srgbClr val="000000"/>
                </a:solidFill>
                <a:prstDash val="solid"/>
                <a:miter lim="800000"/>
              </a:ln>
              <a:effectLst/>
            </p:spPr>
          </p:cxnSp>
          <p:sp>
            <p:nvSpPr>
              <p:cNvPr id="1637" name="Rectangle 1636">
                <a:extLst>
                  <a:ext uri="{FF2B5EF4-FFF2-40B4-BE49-F238E27FC236}">
                    <a16:creationId xmlns:a16="http://schemas.microsoft.com/office/drawing/2014/main" id="{50E8D99B-0243-5828-9EF8-C470D24B2407}"/>
                  </a:ext>
                </a:extLst>
              </p:cNvPr>
              <p:cNvSpPr/>
              <p:nvPr/>
            </p:nvSpPr>
            <p:spPr>
              <a:xfrm>
                <a:off x="6744008" y="2554708"/>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50</a:t>
                </a:r>
              </a:p>
            </p:txBody>
          </p:sp>
          <p:cxnSp>
            <p:nvCxnSpPr>
              <p:cNvPr id="1638" name="Straight Connector 1637">
                <a:extLst>
                  <a:ext uri="{FF2B5EF4-FFF2-40B4-BE49-F238E27FC236}">
                    <a16:creationId xmlns:a16="http://schemas.microsoft.com/office/drawing/2014/main" id="{3EA9B9D2-1925-4CE5-147F-2524F8B57116}"/>
                  </a:ext>
                </a:extLst>
              </p:cNvPr>
              <p:cNvCxnSpPr>
                <a:cxnSpLocks/>
              </p:cNvCxnSpPr>
              <p:nvPr/>
            </p:nvCxnSpPr>
            <p:spPr>
              <a:xfrm rot="5400000">
                <a:off x="6907718" y="2594463"/>
                <a:ext cx="0" cy="63277"/>
              </a:xfrm>
              <a:prstGeom prst="line">
                <a:avLst/>
              </a:prstGeom>
              <a:noFill/>
              <a:ln w="12700" cap="sq" cmpd="sng" algn="ctr">
                <a:solidFill>
                  <a:srgbClr val="000000"/>
                </a:solidFill>
                <a:prstDash val="solid"/>
                <a:miter lim="800000"/>
              </a:ln>
              <a:effectLst/>
            </p:spPr>
          </p:cxnSp>
          <p:sp>
            <p:nvSpPr>
              <p:cNvPr id="1639" name="Rectangle 1638">
                <a:extLst>
                  <a:ext uri="{FF2B5EF4-FFF2-40B4-BE49-F238E27FC236}">
                    <a16:creationId xmlns:a16="http://schemas.microsoft.com/office/drawing/2014/main" id="{61A905B5-5015-4E67-D76B-44AF11CEDA8F}"/>
                  </a:ext>
                </a:extLst>
              </p:cNvPr>
              <p:cNvSpPr/>
              <p:nvPr/>
            </p:nvSpPr>
            <p:spPr>
              <a:xfrm>
                <a:off x="6744008" y="2810981"/>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30</a:t>
                </a:r>
              </a:p>
            </p:txBody>
          </p:sp>
          <p:cxnSp>
            <p:nvCxnSpPr>
              <p:cNvPr id="1640" name="Straight Connector 1639">
                <a:extLst>
                  <a:ext uri="{FF2B5EF4-FFF2-40B4-BE49-F238E27FC236}">
                    <a16:creationId xmlns:a16="http://schemas.microsoft.com/office/drawing/2014/main" id="{5AA0849E-81E1-6BE1-E324-3DE0B983665D}"/>
                  </a:ext>
                </a:extLst>
              </p:cNvPr>
              <p:cNvCxnSpPr>
                <a:cxnSpLocks/>
              </p:cNvCxnSpPr>
              <p:nvPr/>
            </p:nvCxnSpPr>
            <p:spPr>
              <a:xfrm rot="5400000">
                <a:off x="6907718" y="2851273"/>
                <a:ext cx="0" cy="63277"/>
              </a:xfrm>
              <a:prstGeom prst="line">
                <a:avLst/>
              </a:prstGeom>
              <a:noFill/>
              <a:ln w="12700" cap="sq" cmpd="sng" algn="ctr">
                <a:solidFill>
                  <a:srgbClr val="000000"/>
                </a:solidFill>
                <a:prstDash val="solid"/>
                <a:miter lim="800000"/>
              </a:ln>
              <a:effectLst/>
            </p:spPr>
          </p:cxnSp>
          <p:sp>
            <p:nvSpPr>
              <p:cNvPr id="1641" name="Rectangle 1640">
                <a:extLst>
                  <a:ext uri="{FF2B5EF4-FFF2-40B4-BE49-F238E27FC236}">
                    <a16:creationId xmlns:a16="http://schemas.microsoft.com/office/drawing/2014/main" id="{E6D630F6-F829-7D3A-5A19-95C55BD0DCA3}"/>
                  </a:ext>
                </a:extLst>
              </p:cNvPr>
              <p:cNvSpPr/>
              <p:nvPr/>
            </p:nvSpPr>
            <p:spPr>
              <a:xfrm>
                <a:off x="6744008" y="3067255"/>
                <a:ext cx="103732"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10</a:t>
                </a:r>
              </a:p>
            </p:txBody>
          </p:sp>
          <p:cxnSp>
            <p:nvCxnSpPr>
              <p:cNvPr id="1642" name="Straight Connector 1641">
                <a:extLst>
                  <a:ext uri="{FF2B5EF4-FFF2-40B4-BE49-F238E27FC236}">
                    <a16:creationId xmlns:a16="http://schemas.microsoft.com/office/drawing/2014/main" id="{4D49A7D8-966D-D6C9-52AE-4583452938D5}"/>
                  </a:ext>
                </a:extLst>
              </p:cNvPr>
              <p:cNvCxnSpPr>
                <a:cxnSpLocks/>
              </p:cNvCxnSpPr>
              <p:nvPr/>
            </p:nvCxnSpPr>
            <p:spPr>
              <a:xfrm rot="5400000">
                <a:off x="6907718" y="3108083"/>
                <a:ext cx="0" cy="63277"/>
              </a:xfrm>
              <a:prstGeom prst="line">
                <a:avLst/>
              </a:prstGeom>
              <a:noFill/>
              <a:ln w="12700" cap="sq" cmpd="sng" algn="ctr">
                <a:solidFill>
                  <a:srgbClr val="000000"/>
                </a:solidFill>
                <a:prstDash val="solid"/>
                <a:miter lim="800000"/>
              </a:ln>
              <a:effectLst/>
            </p:spPr>
          </p:cxnSp>
          <p:sp>
            <p:nvSpPr>
              <p:cNvPr id="1643" name="Rectangle 1642">
                <a:extLst>
                  <a:ext uri="{FF2B5EF4-FFF2-40B4-BE49-F238E27FC236}">
                    <a16:creationId xmlns:a16="http://schemas.microsoft.com/office/drawing/2014/main" id="{63FBFAAF-BD8B-450D-9C56-104868AE4B02}"/>
                  </a:ext>
                </a:extLst>
              </p:cNvPr>
              <p:cNvSpPr/>
              <p:nvPr/>
            </p:nvSpPr>
            <p:spPr>
              <a:xfrm>
                <a:off x="8641348" y="3409189"/>
                <a:ext cx="560440" cy="148474"/>
              </a:xfrm>
              <a:prstGeom prst="rect">
                <a:avLst/>
              </a:prstGeom>
              <a:noFill/>
              <a:ln w="12700" cap="flat" cmpd="sng" algn="ctr">
                <a:noFill/>
                <a:prstDash val="solid"/>
                <a:miter lim="800000"/>
              </a:ln>
              <a:effectLst/>
            </p:spPr>
            <p:txBody>
              <a:bodyPr wrap="none" lIns="0" tIns="0" rIns="0" bIns="0" anchor="ctr">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Time, months</a:t>
                </a:r>
              </a:p>
            </p:txBody>
          </p:sp>
          <p:sp>
            <p:nvSpPr>
              <p:cNvPr id="1644" name="Rectangle 1643">
                <a:extLst>
                  <a:ext uri="{FF2B5EF4-FFF2-40B4-BE49-F238E27FC236}">
                    <a16:creationId xmlns:a16="http://schemas.microsoft.com/office/drawing/2014/main" id="{BCF11A59-25C5-606A-50D3-FE5D61762316}"/>
                  </a:ext>
                </a:extLst>
              </p:cNvPr>
              <p:cNvSpPr/>
              <p:nvPr/>
            </p:nvSpPr>
            <p:spPr>
              <a:xfrm>
                <a:off x="6837736"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272 (0)</a:t>
                </a:r>
              </a:p>
            </p:txBody>
          </p:sp>
          <p:sp>
            <p:nvSpPr>
              <p:cNvPr id="1645" name="Rectangle 1644">
                <a:extLst>
                  <a:ext uri="{FF2B5EF4-FFF2-40B4-BE49-F238E27FC236}">
                    <a16:creationId xmlns:a16="http://schemas.microsoft.com/office/drawing/2014/main" id="{C8A9BFCC-FB29-25B9-E255-5CC619AE938B}"/>
                  </a:ext>
                </a:extLst>
              </p:cNvPr>
              <p:cNvSpPr/>
              <p:nvPr/>
            </p:nvSpPr>
            <p:spPr>
              <a:xfrm>
                <a:off x="780526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197 (67)</a:t>
                </a:r>
              </a:p>
            </p:txBody>
          </p:sp>
          <p:sp>
            <p:nvSpPr>
              <p:cNvPr id="1646" name="Rectangle 1645">
                <a:extLst>
                  <a:ext uri="{FF2B5EF4-FFF2-40B4-BE49-F238E27FC236}">
                    <a16:creationId xmlns:a16="http://schemas.microsoft.com/office/drawing/2014/main" id="{92FC8C45-BB88-A482-4398-E676BFD84E83}"/>
                  </a:ext>
                </a:extLst>
              </p:cNvPr>
              <p:cNvSpPr/>
              <p:nvPr/>
            </p:nvSpPr>
            <p:spPr>
              <a:xfrm>
                <a:off x="8116684"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160 (104)</a:t>
                </a:r>
              </a:p>
            </p:txBody>
          </p:sp>
          <p:sp>
            <p:nvSpPr>
              <p:cNvPr id="1647" name="Rectangle 1646">
                <a:extLst>
                  <a:ext uri="{FF2B5EF4-FFF2-40B4-BE49-F238E27FC236}">
                    <a16:creationId xmlns:a16="http://schemas.microsoft.com/office/drawing/2014/main" id="{6304CB6F-5943-0545-5B53-40CB93261619}"/>
                  </a:ext>
                </a:extLst>
              </p:cNvPr>
              <p:cNvSpPr/>
              <p:nvPr/>
            </p:nvSpPr>
            <p:spPr>
              <a:xfrm>
                <a:off x="912263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53 (173)</a:t>
                </a:r>
              </a:p>
            </p:txBody>
          </p:sp>
          <p:sp>
            <p:nvSpPr>
              <p:cNvPr id="1648" name="Rectangle 1647">
                <a:extLst>
                  <a:ext uri="{FF2B5EF4-FFF2-40B4-BE49-F238E27FC236}">
                    <a16:creationId xmlns:a16="http://schemas.microsoft.com/office/drawing/2014/main" id="{6F6195E0-0892-5C7D-E953-0757DED132B0}"/>
                  </a:ext>
                </a:extLst>
              </p:cNvPr>
              <p:cNvSpPr/>
              <p:nvPr/>
            </p:nvSpPr>
            <p:spPr>
              <a:xfrm>
                <a:off x="8450480"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120 (137)</a:t>
                </a:r>
              </a:p>
            </p:txBody>
          </p:sp>
          <p:sp>
            <p:nvSpPr>
              <p:cNvPr id="1649" name="Rectangle 1648">
                <a:extLst>
                  <a:ext uri="{FF2B5EF4-FFF2-40B4-BE49-F238E27FC236}">
                    <a16:creationId xmlns:a16="http://schemas.microsoft.com/office/drawing/2014/main" id="{7BCDCB69-9DAB-66CE-E9F2-F44C5C72A147}"/>
                  </a:ext>
                </a:extLst>
              </p:cNvPr>
              <p:cNvSpPr/>
              <p:nvPr/>
            </p:nvSpPr>
            <p:spPr>
              <a:xfrm>
                <a:off x="713868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252 (16)</a:t>
                </a:r>
              </a:p>
            </p:txBody>
          </p:sp>
          <p:sp>
            <p:nvSpPr>
              <p:cNvPr id="1650" name="Rectangle 1649">
                <a:extLst>
                  <a:ext uri="{FF2B5EF4-FFF2-40B4-BE49-F238E27FC236}">
                    <a16:creationId xmlns:a16="http://schemas.microsoft.com/office/drawing/2014/main" id="{66D1AC76-746F-40A5-CD0E-B727314581A8}"/>
                  </a:ext>
                </a:extLst>
              </p:cNvPr>
              <p:cNvSpPr/>
              <p:nvPr/>
            </p:nvSpPr>
            <p:spPr>
              <a:xfrm>
                <a:off x="6837736"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271 (0)</a:t>
                </a:r>
              </a:p>
            </p:txBody>
          </p:sp>
          <p:sp>
            <p:nvSpPr>
              <p:cNvPr id="1651" name="Rectangle 1650">
                <a:extLst>
                  <a:ext uri="{FF2B5EF4-FFF2-40B4-BE49-F238E27FC236}">
                    <a16:creationId xmlns:a16="http://schemas.microsoft.com/office/drawing/2014/main" id="{B6A6E065-A9AA-839B-6BE8-3738D4F88D76}"/>
                  </a:ext>
                </a:extLst>
              </p:cNvPr>
              <p:cNvSpPr/>
              <p:nvPr/>
            </p:nvSpPr>
            <p:spPr>
              <a:xfrm>
                <a:off x="7805264"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164 (95)</a:t>
                </a:r>
              </a:p>
            </p:txBody>
          </p:sp>
          <p:sp>
            <p:nvSpPr>
              <p:cNvPr id="1652" name="Rectangle 1651">
                <a:extLst>
                  <a:ext uri="{FF2B5EF4-FFF2-40B4-BE49-F238E27FC236}">
                    <a16:creationId xmlns:a16="http://schemas.microsoft.com/office/drawing/2014/main" id="{DB4827CC-EC08-31F1-5224-404A29CAC08E}"/>
                  </a:ext>
                </a:extLst>
              </p:cNvPr>
              <p:cNvSpPr/>
              <p:nvPr/>
            </p:nvSpPr>
            <p:spPr>
              <a:xfrm>
                <a:off x="8116681" y="3703448"/>
                <a:ext cx="287683"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122 (137)</a:t>
                </a:r>
              </a:p>
            </p:txBody>
          </p:sp>
          <p:sp>
            <p:nvSpPr>
              <p:cNvPr id="1653" name="Rectangle 1652">
                <a:extLst>
                  <a:ext uri="{FF2B5EF4-FFF2-40B4-BE49-F238E27FC236}">
                    <a16:creationId xmlns:a16="http://schemas.microsoft.com/office/drawing/2014/main" id="{79E9A218-026A-2931-9056-0DB9495062FA}"/>
                  </a:ext>
                </a:extLst>
              </p:cNvPr>
              <p:cNvSpPr/>
              <p:nvPr/>
            </p:nvSpPr>
            <p:spPr>
              <a:xfrm>
                <a:off x="9122633"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49 (183)</a:t>
                </a:r>
              </a:p>
            </p:txBody>
          </p:sp>
          <p:sp>
            <p:nvSpPr>
              <p:cNvPr id="1654" name="Rectangle 1653">
                <a:extLst>
                  <a:ext uri="{FF2B5EF4-FFF2-40B4-BE49-F238E27FC236}">
                    <a16:creationId xmlns:a16="http://schemas.microsoft.com/office/drawing/2014/main" id="{37782EF5-C1E0-9626-9792-1CD2927D888A}"/>
                  </a:ext>
                </a:extLst>
              </p:cNvPr>
              <p:cNvSpPr/>
              <p:nvPr/>
            </p:nvSpPr>
            <p:spPr>
              <a:xfrm>
                <a:off x="8469582"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92 (163)</a:t>
                </a:r>
              </a:p>
            </p:txBody>
          </p:sp>
          <p:sp>
            <p:nvSpPr>
              <p:cNvPr id="1655" name="Rectangle 1654">
                <a:extLst>
                  <a:ext uri="{FF2B5EF4-FFF2-40B4-BE49-F238E27FC236}">
                    <a16:creationId xmlns:a16="http://schemas.microsoft.com/office/drawing/2014/main" id="{A7BF8AAC-A8CD-90AA-443F-939A82148ECD}"/>
                  </a:ext>
                </a:extLst>
              </p:cNvPr>
              <p:cNvSpPr/>
              <p:nvPr/>
            </p:nvSpPr>
            <p:spPr>
              <a:xfrm>
                <a:off x="7138681"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246 (16)</a:t>
                </a:r>
              </a:p>
            </p:txBody>
          </p:sp>
          <p:sp>
            <p:nvSpPr>
              <p:cNvPr id="1656" name="Rectangle 1655">
                <a:extLst>
                  <a:ext uri="{FF2B5EF4-FFF2-40B4-BE49-F238E27FC236}">
                    <a16:creationId xmlns:a16="http://schemas.microsoft.com/office/drawing/2014/main" id="{4EA63DE7-73D0-601F-1189-E100F2760C29}"/>
                  </a:ext>
                </a:extLst>
              </p:cNvPr>
              <p:cNvSpPr/>
              <p:nvPr/>
            </p:nvSpPr>
            <p:spPr>
              <a:xfrm>
                <a:off x="9457557"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31 (183)</a:t>
                </a:r>
              </a:p>
            </p:txBody>
          </p:sp>
          <p:sp>
            <p:nvSpPr>
              <p:cNvPr id="1657" name="Rectangle 1656">
                <a:extLst>
                  <a:ext uri="{FF2B5EF4-FFF2-40B4-BE49-F238E27FC236}">
                    <a16:creationId xmlns:a16="http://schemas.microsoft.com/office/drawing/2014/main" id="{EAB9C7B1-BDD4-FBB8-C045-CEBE2F5CAF74}"/>
                  </a:ext>
                </a:extLst>
              </p:cNvPr>
              <p:cNvSpPr/>
              <p:nvPr/>
            </p:nvSpPr>
            <p:spPr>
              <a:xfrm>
                <a:off x="10799064"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0 (191)</a:t>
                </a:r>
              </a:p>
            </p:txBody>
          </p:sp>
          <p:sp>
            <p:nvSpPr>
              <p:cNvPr id="1658" name="Rectangle 1657">
                <a:extLst>
                  <a:ext uri="{FF2B5EF4-FFF2-40B4-BE49-F238E27FC236}">
                    <a16:creationId xmlns:a16="http://schemas.microsoft.com/office/drawing/2014/main" id="{C3CDAE7E-08E3-7D6D-EB50-8C9673697E47}"/>
                  </a:ext>
                </a:extLst>
              </p:cNvPr>
              <p:cNvSpPr/>
              <p:nvPr/>
            </p:nvSpPr>
            <p:spPr>
              <a:xfrm>
                <a:off x="10133142"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4 (190)</a:t>
                </a:r>
              </a:p>
            </p:txBody>
          </p:sp>
          <p:sp>
            <p:nvSpPr>
              <p:cNvPr id="1659" name="Rectangle 1658">
                <a:extLst>
                  <a:ext uri="{FF2B5EF4-FFF2-40B4-BE49-F238E27FC236}">
                    <a16:creationId xmlns:a16="http://schemas.microsoft.com/office/drawing/2014/main" id="{BC2C77F8-ACCB-936A-3388-142A24B82DC8}"/>
                  </a:ext>
                </a:extLst>
              </p:cNvPr>
              <p:cNvSpPr/>
              <p:nvPr/>
            </p:nvSpPr>
            <p:spPr>
              <a:xfrm>
                <a:off x="9457557"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23 (193)</a:t>
                </a:r>
              </a:p>
            </p:txBody>
          </p:sp>
          <p:sp>
            <p:nvSpPr>
              <p:cNvPr id="1660" name="Rectangle 1659">
                <a:extLst>
                  <a:ext uri="{FF2B5EF4-FFF2-40B4-BE49-F238E27FC236}">
                    <a16:creationId xmlns:a16="http://schemas.microsoft.com/office/drawing/2014/main" id="{30FB69AD-8868-CBBD-FA1D-929BA1C5983E}"/>
                  </a:ext>
                </a:extLst>
              </p:cNvPr>
              <p:cNvSpPr/>
              <p:nvPr/>
            </p:nvSpPr>
            <p:spPr>
              <a:xfrm>
                <a:off x="10799064"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0 (199)</a:t>
                </a:r>
              </a:p>
            </p:txBody>
          </p:sp>
          <p:sp>
            <p:nvSpPr>
              <p:cNvPr id="1661" name="Rectangle 1660">
                <a:extLst>
                  <a:ext uri="{FF2B5EF4-FFF2-40B4-BE49-F238E27FC236}">
                    <a16:creationId xmlns:a16="http://schemas.microsoft.com/office/drawing/2014/main" id="{8DFF3200-2E90-09C9-E99F-567A39A1C5D0}"/>
                  </a:ext>
                </a:extLst>
              </p:cNvPr>
              <p:cNvSpPr/>
              <p:nvPr/>
            </p:nvSpPr>
            <p:spPr>
              <a:xfrm>
                <a:off x="10133142"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5 (198)</a:t>
                </a:r>
              </a:p>
            </p:txBody>
          </p:sp>
          <p:grpSp>
            <p:nvGrpSpPr>
              <p:cNvPr id="1662" name="Group 1661">
                <a:extLst>
                  <a:ext uri="{FF2B5EF4-FFF2-40B4-BE49-F238E27FC236}">
                    <a16:creationId xmlns:a16="http://schemas.microsoft.com/office/drawing/2014/main" id="{D2D2EC97-521B-38E9-B43A-82032B91564E}"/>
                  </a:ext>
                </a:extLst>
              </p:cNvPr>
              <p:cNvGrpSpPr/>
              <p:nvPr/>
            </p:nvGrpSpPr>
            <p:grpSpPr>
              <a:xfrm>
                <a:off x="6941452" y="2617915"/>
                <a:ext cx="1640688" cy="651479"/>
                <a:chOff x="1319432" y="4765071"/>
                <a:chExt cx="1853643" cy="651479"/>
              </a:xfrm>
            </p:grpSpPr>
            <p:cxnSp>
              <p:nvCxnSpPr>
                <p:cNvPr id="1678" name="Straight Connector 1677">
                  <a:extLst>
                    <a:ext uri="{FF2B5EF4-FFF2-40B4-BE49-F238E27FC236}">
                      <a16:creationId xmlns:a16="http://schemas.microsoft.com/office/drawing/2014/main" id="{35AE3C12-A5B1-F5FA-2AB3-D14D60E5B8BD}"/>
                    </a:ext>
                  </a:extLst>
                </p:cNvPr>
                <p:cNvCxnSpPr>
                  <a:cxnSpLocks/>
                </p:cNvCxnSpPr>
                <p:nvPr/>
              </p:nvCxnSpPr>
              <p:spPr>
                <a:xfrm flipV="1">
                  <a:off x="2686235" y="4765071"/>
                  <a:ext cx="0" cy="641954"/>
                </a:xfrm>
                <a:prstGeom prst="line">
                  <a:avLst/>
                </a:prstGeom>
                <a:noFill/>
                <a:ln w="12700" cap="sq" cmpd="sng" algn="ctr">
                  <a:solidFill>
                    <a:schemeClr val="bg1">
                      <a:lumMod val="65000"/>
                    </a:schemeClr>
                  </a:solidFill>
                  <a:prstDash val="sysDash"/>
                  <a:miter lim="800000"/>
                </a:ln>
                <a:effectLst/>
              </p:spPr>
            </p:cxnSp>
            <p:sp>
              <p:nvSpPr>
                <p:cNvPr id="1679" name="Freeform 644">
                  <a:extLst>
                    <a:ext uri="{FF2B5EF4-FFF2-40B4-BE49-F238E27FC236}">
                      <a16:creationId xmlns:a16="http://schemas.microsoft.com/office/drawing/2014/main" id="{D278DA01-1ED7-8901-2A3A-8AF55CCD329C}"/>
                    </a:ext>
                  </a:extLst>
                </p:cNvPr>
                <p:cNvSpPr/>
                <p:nvPr/>
              </p:nvSpPr>
              <p:spPr>
                <a:xfrm>
                  <a:off x="1319432" y="4774793"/>
                  <a:ext cx="1853643" cy="641757"/>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algn="ctr" defTabSz="914377"/>
                  <a:endParaRPr lang="en-US" sz="1800" dirty="0">
                    <a:solidFill>
                      <a:srgbClr val="54565B"/>
                    </a:solidFill>
                    <a:latin typeface="Arial" panose="020B0604020202020204"/>
                  </a:endParaRPr>
                </a:p>
              </p:txBody>
            </p:sp>
          </p:grpSp>
          <p:cxnSp>
            <p:nvCxnSpPr>
              <p:cNvPr id="1663" name="Straight Connector 1662">
                <a:extLst>
                  <a:ext uri="{FF2B5EF4-FFF2-40B4-BE49-F238E27FC236}">
                    <a16:creationId xmlns:a16="http://schemas.microsoft.com/office/drawing/2014/main" id="{765518FC-4C18-00CF-0355-987BC8B17C5B}"/>
                  </a:ext>
                </a:extLst>
              </p:cNvPr>
              <p:cNvCxnSpPr>
                <a:cxnSpLocks/>
              </p:cNvCxnSpPr>
              <p:nvPr/>
            </p:nvCxnSpPr>
            <p:spPr>
              <a:xfrm rot="10800000">
                <a:off x="9582612" y="3269984"/>
                <a:ext cx="0" cy="41906"/>
              </a:xfrm>
              <a:prstGeom prst="line">
                <a:avLst/>
              </a:prstGeom>
              <a:noFill/>
              <a:ln w="12700" cap="sq" cmpd="sng" algn="ctr">
                <a:solidFill>
                  <a:srgbClr val="000000"/>
                </a:solidFill>
                <a:prstDash val="solid"/>
                <a:miter lim="800000"/>
              </a:ln>
              <a:effectLst/>
            </p:spPr>
          </p:cxnSp>
          <p:sp>
            <p:nvSpPr>
              <p:cNvPr id="1664" name="Rectangle 1663">
                <a:extLst>
                  <a:ext uri="{FF2B5EF4-FFF2-40B4-BE49-F238E27FC236}">
                    <a16:creationId xmlns:a16="http://schemas.microsoft.com/office/drawing/2014/main" id="{DC0090A1-95CE-87BF-1251-13CA9044CE6B}"/>
                  </a:ext>
                </a:extLst>
              </p:cNvPr>
              <p:cNvSpPr/>
              <p:nvPr/>
            </p:nvSpPr>
            <p:spPr>
              <a:xfrm>
                <a:off x="9462324"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24</a:t>
                </a:r>
              </a:p>
            </p:txBody>
          </p:sp>
          <p:cxnSp>
            <p:nvCxnSpPr>
              <p:cNvPr id="1665" name="Straight Connector 1664">
                <a:extLst>
                  <a:ext uri="{FF2B5EF4-FFF2-40B4-BE49-F238E27FC236}">
                    <a16:creationId xmlns:a16="http://schemas.microsoft.com/office/drawing/2014/main" id="{FB9D7B11-2539-48F0-F733-24EA9670EE6B}"/>
                  </a:ext>
                </a:extLst>
              </p:cNvPr>
              <p:cNvCxnSpPr>
                <a:cxnSpLocks/>
              </p:cNvCxnSpPr>
              <p:nvPr/>
            </p:nvCxnSpPr>
            <p:spPr>
              <a:xfrm rot="10800000">
                <a:off x="9252090" y="3269984"/>
                <a:ext cx="0" cy="41906"/>
              </a:xfrm>
              <a:prstGeom prst="line">
                <a:avLst/>
              </a:prstGeom>
              <a:noFill/>
              <a:ln w="12700" cap="sq" cmpd="sng" algn="ctr">
                <a:solidFill>
                  <a:srgbClr val="000000"/>
                </a:solidFill>
                <a:prstDash val="solid"/>
                <a:miter lim="800000"/>
              </a:ln>
              <a:effectLst/>
            </p:spPr>
          </p:cxnSp>
          <p:sp>
            <p:nvSpPr>
              <p:cNvPr id="1666" name="Rectangle 1665">
                <a:extLst>
                  <a:ext uri="{FF2B5EF4-FFF2-40B4-BE49-F238E27FC236}">
                    <a16:creationId xmlns:a16="http://schemas.microsoft.com/office/drawing/2014/main" id="{DEE3BC2C-6C2A-8E7B-7BDB-1F89535E5073}"/>
                  </a:ext>
                </a:extLst>
              </p:cNvPr>
              <p:cNvSpPr/>
              <p:nvPr/>
            </p:nvSpPr>
            <p:spPr>
              <a:xfrm>
                <a:off x="9132226" y="3311325"/>
                <a:ext cx="244578"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21</a:t>
                </a:r>
              </a:p>
            </p:txBody>
          </p:sp>
          <p:cxnSp>
            <p:nvCxnSpPr>
              <p:cNvPr id="1667" name="Straight Connector 1666">
                <a:extLst>
                  <a:ext uri="{FF2B5EF4-FFF2-40B4-BE49-F238E27FC236}">
                    <a16:creationId xmlns:a16="http://schemas.microsoft.com/office/drawing/2014/main" id="{82E3DDED-AEC0-75D0-68D6-82CE64BB10ED}"/>
                  </a:ext>
                </a:extLst>
              </p:cNvPr>
              <p:cNvCxnSpPr>
                <a:cxnSpLocks/>
              </p:cNvCxnSpPr>
              <p:nvPr/>
            </p:nvCxnSpPr>
            <p:spPr>
              <a:xfrm rot="10800000">
                <a:off x="9913134" y="3269984"/>
                <a:ext cx="0" cy="41906"/>
              </a:xfrm>
              <a:prstGeom prst="line">
                <a:avLst/>
              </a:prstGeom>
              <a:noFill/>
              <a:ln w="12700" cap="sq" cmpd="sng" algn="ctr">
                <a:solidFill>
                  <a:srgbClr val="000000"/>
                </a:solidFill>
                <a:prstDash val="solid"/>
                <a:miter lim="800000"/>
              </a:ln>
              <a:effectLst/>
            </p:spPr>
          </p:cxnSp>
          <p:sp>
            <p:nvSpPr>
              <p:cNvPr id="1668" name="Rectangle 1667">
                <a:extLst>
                  <a:ext uri="{FF2B5EF4-FFF2-40B4-BE49-F238E27FC236}">
                    <a16:creationId xmlns:a16="http://schemas.microsoft.com/office/drawing/2014/main" id="{1E339AD5-F6DB-997F-AF8B-4A5391C3D198}"/>
                  </a:ext>
                </a:extLst>
              </p:cNvPr>
              <p:cNvSpPr/>
              <p:nvPr/>
            </p:nvSpPr>
            <p:spPr>
              <a:xfrm>
                <a:off x="9792422" y="3311325"/>
                <a:ext cx="244576" cy="148474"/>
              </a:xfrm>
              <a:prstGeom prst="rect">
                <a:avLst/>
              </a:prstGeom>
              <a:noFill/>
              <a:ln w="12700" cap="flat" cmpd="sng" algn="ctr">
                <a:noFill/>
                <a:prstDash val="solid"/>
                <a:miter lim="800000"/>
              </a:ln>
              <a:effectLst/>
            </p:spPr>
            <p:txBody>
              <a:bodyPr wrap="square" lIns="0" tIns="0" rIns="0" bIns="0">
                <a:spAutoFit/>
              </a:bodyPr>
              <a:lstStyle/>
              <a:p>
                <a:pPr algn="ctr" defTabSz="914377">
                  <a:defRPr/>
                </a:pPr>
                <a:r>
                  <a:rPr lang="en-US" sz="800" kern="0" dirty="0">
                    <a:solidFill>
                      <a:srgbClr val="54565B"/>
                    </a:solidFill>
                    <a:latin typeface="Arial" panose="020B0604020202020204"/>
                    <a:cs typeface="Arial Narrow" panose="020B0604020202020204" pitchFamily="34" charset="0"/>
                  </a:rPr>
                  <a:t>27</a:t>
                </a:r>
              </a:p>
            </p:txBody>
          </p:sp>
          <p:sp>
            <p:nvSpPr>
              <p:cNvPr id="1669" name="Rectangle 1668">
                <a:extLst>
                  <a:ext uri="{FF2B5EF4-FFF2-40B4-BE49-F238E27FC236}">
                    <a16:creationId xmlns:a16="http://schemas.microsoft.com/office/drawing/2014/main" id="{1EB1742B-E12C-9760-B2C5-216335F545C9}"/>
                  </a:ext>
                </a:extLst>
              </p:cNvPr>
              <p:cNvSpPr/>
              <p:nvPr/>
            </p:nvSpPr>
            <p:spPr>
              <a:xfrm>
                <a:off x="6795872" y="3191071"/>
                <a:ext cx="51866" cy="148474"/>
              </a:xfrm>
              <a:prstGeom prst="rect">
                <a:avLst/>
              </a:prstGeom>
              <a:noFill/>
              <a:ln w="12700" cap="flat" cmpd="sng" algn="ctr">
                <a:noFill/>
                <a:prstDash val="solid"/>
                <a:miter lim="800000"/>
              </a:ln>
              <a:effectLst/>
            </p:spPr>
            <p:txBody>
              <a:bodyPr wrap="none" lIns="0" tIns="0" rIns="0" bIns="0" anchor="ctr">
                <a:spAutoFit/>
              </a:bodyPr>
              <a:lstStyle/>
              <a:p>
                <a:pPr algn="r" defTabSz="914377">
                  <a:defRPr/>
                </a:pPr>
                <a:r>
                  <a:rPr lang="en-US" sz="800" kern="0" dirty="0">
                    <a:solidFill>
                      <a:srgbClr val="54565B"/>
                    </a:solidFill>
                    <a:latin typeface="Arial" panose="020B0604020202020204"/>
                    <a:cs typeface="Arial Narrow" panose="020B0604020202020204" pitchFamily="34" charset="0"/>
                  </a:rPr>
                  <a:t>0</a:t>
                </a:r>
              </a:p>
            </p:txBody>
          </p:sp>
          <p:sp>
            <p:nvSpPr>
              <p:cNvPr id="1670" name="Rectangle 1669">
                <a:extLst>
                  <a:ext uri="{FF2B5EF4-FFF2-40B4-BE49-F238E27FC236}">
                    <a16:creationId xmlns:a16="http://schemas.microsoft.com/office/drawing/2014/main" id="{48776A86-45AC-D053-AA47-EB9A2AB62E3A}"/>
                  </a:ext>
                </a:extLst>
              </p:cNvPr>
              <p:cNvSpPr/>
              <p:nvPr/>
            </p:nvSpPr>
            <p:spPr>
              <a:xfrm>
                <a:off x="7472059"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221 (44)</a:t>
                </a:r>
              </a:p>
            </p:txBody>
          </p:sp>
          <p:sp>
            <p:nvSpPr>
              <p:cNvPr id="1671" name="Rectangle 1670">
                <a:extLst>
                  <a:ext uri="{FF2B5EF4-FFF2-40B4-BE49-F238E27FC236}">
                    <a16:creationId xmlns:a16="http://schemas.microsoft.com/office/drawing/2014/main" id="{21F70E5D-C390-ABEE-3BA0-0CFF5D99D3FC}"/>
                  </a:ext>
                </a:extLst>
              </p:cNvPr>
              <p:cNvSpPr/>
              <p:nvPr/>
            </p:nvSpPr>
            <p:spPr>
              <a:xfrm>
                <a:off x="74720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196 (64)</a:t>
                </a:r>
              </a:p>
            </p:txBody>
          </p:sp>
          <p:sp>
            <p:nvSpPr>
              <p:cNvPr id="1672" name="Rectangle 1671">
                <a:extLst>
                  <a:ext uri="{FF2B5EF4-FFF2-40B4-BE49-F238E27FC236}">
                    <a16:creationId xmlns:a16="http://schemas.microsoft.com/office/drawing/2014/main" id="{B754A897-47BD-21AB-A889-D0D6B95D4D8F}"/>
                  </a:ext>
                </a:extLst>
              </p:cNvPr>
              <p:cNvSpPr/>
              <p:nvPr/>
            </p:nvSpPr>
            <p:spPr>
              <a:xfrm>
                <a:off x="879660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80 (158)</a:t>
                </a:r>
              </a:p>
            </p:txBody>
          </p:sp>
          <p:sp>
            <p:nvSpPr>
              <p:cNvPr id="1673" name="Rectangle 1672">
                <a:extLst>
                  <a:ext uri="{FF2B5EF4-FFF2-40B4-BE49-F238E27FC236}">
                    <a16:creationId xmlns:a16="http://schemas.microsoft.com/office/drawing/2014/main" id="{ED78B553-D4CF-D82C-537A-30372ECE369E}"/>
                  </a:ext>
                </a:extLst>
              </p:cNvPr>
              <p:cNvSpPr/>
              <p:nvPr/>
            </p:nvSpPr>
            <p:spPr>
              <a:xfrm>
                <a:off x="8796610"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70 (174)</a:t>
                </a:r>
              </a:p>
            </p:txBody>
          </p:sp>
          <p:sp>
            <p:nvSpPr>
              <p:cNvPr id="1674" name="Rectangle 1673">
                <a:extLst>
                  <a:ext uri="{FF2B5EF4-FFF2-40B4-BE49-F238E27FC236}">
                    <a16:creationId xmlns:a16="http://schemas.microsoft.com/office/drawing/2014/main" id="{05693810-2C75-91BE-6106-A8341AEF048F}"/>
                  </a:ext>
                </a:extLst>
              </p:cNvPr>
              <p:cNvSpPr/>
              <p:nvPr/>
            </p:nvSpPr>
            <p:spPr>
              <a:xfrm>
                <a:off x="9787756"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20 (188)</a:t>
                </a:r>
              </a:p>
            </p:txBody>
          </p:sp>
          <p:sp>
            <p:nvSpPr>
              <p:cNvPr id="1675" name="Rectangle 1674">
                <a:extLst>
                  <a:ext uri="{FF2B5EF4-FFF2-40B4-BE49-F238E27FC236}">
                    <a16:creationId xmlns:a16="http://schemas.microsoft.com/office/drawing/2014/main" id="{FA9062BD-D7BD-9FA6-1843-225025A674D5}"/>
                  </a:ext>
                </a:extLst>
              </p:cNvPr>
              <p:cNvSpPr/>
              <p:nvPr/>
            </p:nvSpPr>
            <p:spPr>
              <a:xfrm>
                <a:off x="97877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13 (196)</a:t>
                </a:r>
              </a:p>
            </p:txBody>
          </p:sp>
          <p:sp>
            <p:nvSpPr>
              <p:cNvPr id="1676" name="Rectangle 1675">
                <a:extLst>
                  <a:ext uri="{FF2B5EF4-FFF2-40B4-BE49-F238E27FC236}">
                    <a16:creationId xmlns:a16="http://schemas.microsoft.com/office/drawing/2014/main" id="{8D4B19E4-825E-3623-AEEF-DD1B4E278D38}"/>
                  </a:ext>
                </a:extLst>
              </p:cNvPr>
              <p:cNvSpPr/>
              <p:nvPr/>
            </p:nvSpPr>
            <p:spPr>
              <a:xfrm>
                <a:off x="10465688"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2 (190)</a:t>
                </a:r>
              </a:p>
            </p:txBody>
          </p:sp>
          <p:sp>
            <p:nvSpPr>
              <p:cNvPr id="1677" name="Rectangle 1676">
                <a:extLst>
                  <a:ext uri="{FF2B5EF4-FFF2-40B4-BE49-F238E27FC236}">
                    <a16:creationId xmlns:a16="http://schemas.microsoft.com/office/drawing/2014/main" id="{CDA3BAB5-D136-8CCC-47CF-E18536861796}"/>
                  </a:ext>
                </a:extLst>
              </p:cNvPr>
              <p:cNvSpPr/>
              <p:nvPr/>
            </p:nvSpPr>
            <p:spPr>
              <a:xfrm>
                <a:off x="10465688"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algn="ctr" defTabSz="914377">
                  <a:defRPr/>
                </a:pPr>
                <a:r>
                  <a:rPr lang="en-US" sz="651" kern="0" spc="-31" dirty="0">
                    <a:solidFill>
                      <a:srgbClr val="54565B"/>
                    </a:solidFill>
                    <a:latin typeface="Arial" panose="020B0604020202020204"/>
                    <a:cs typeface="Arial Narrow" panose="020B0604020202020204" pitchFamily="34" charset="0"/>
                  </a:rPr>
                  <a:t>1 (199)</a:t>
                </a:r>
              </a:p>
            </p:txBody>
          </p:sp>
        </p:grpSp>
        <p:grpSp>
          <p:nvGrpSpPr>
            <p:cNvPr id="1275" name="Group 1274">
              <a:extLst>
                <a:ext uri="{FF2B5EF4-FFF2-40B4-BE49-F238E27FC236}">
                  <a16:creationId xmlns:a16="http://schemas.microsoft.com/office/drawing/2014/main" id="{8D28C1EC-057B-6688-5E34-AC420931F249}"/>
                </a:ext>
              </a:extLst>
            </p:cNvPr>
            <p:cNvGrpSpPr/>
            <p:nvPr/>
          </p:nvGrpSpPr>
          <p:grpSpPr>
            <a:xfrm>
              <a:off x="7043180" y="2810029"/>
              <a:ext cx="3936576" cy="1228353"/>
              <a:chOff x="6783800" y="1882804"/>
              <a:chExt cx="2859892" cy="892389"/>
            </a:xfrm>
          </p:grpSpPr>
          <p:grpSp>
            <p:nvGrpSpPr>
              <p:cNvPr id="1276" name="Graphic 739">
                <a:extLst>
                  <a:ext uri="{FF2B5EF4-FFF2-40B4-BE49-F238E27FC236}">
                    <a16:creationId xmlns:a16="http://schemas.microsoft.com/office/drawing/2014/main" id="{BF6FE9F0-5CEF-A479-291D-C9A4A3A9A6C8}"/>
                  </a:ext>
                </a:extLst>
              </p:cNvPr>
              <p:cNvGrpSpPr/>
              <p:nvPr/>
            </p:nvGrpSpPr>
            <p:grpSpPr>
              <a:xfrm>
                <a:off x="6783800" y="1882804"/>
                <a:ext cx="2640675" cy="877153"/>
                <a:chOff x="6783800" y="1882804"/>
                <a:chExt cx="2640675" cy="877153"/>
              </a:xfrm>
              <a:noFill/>
            </p:grpSpPr>
            <p:sp>
              <p:nvSpPr>
                <p:cNvPr id="1527" name="Freeform 1204">
                  <a:extLst>
                    <a:ext uri="{FF2B5EF4-FFF2-40B4-BE49-F238E27FC236}">
                      <a16:creationId xmlns:a16="http://schemas.microsoft.com/office/drawing/2014/main" id="{AE2C3D75-0DF0-4A0F-A2BB-3816564F0E1C}"/>
                    </a:ext>
                  </a:extLst>
                </p:cNvPr>
                <p:cNvSpPr/>
                <p:nvPr/>
              </p:nvSpPr>
              <p:spPr>
                <a:xfrm>
                  <a:off x="6783800" y="1900995"/>
                  <a:ext cx="2640675" cy="841694"/>
                </a:xfrm>
                <a:custGeom>
                  <a:avLst/>
                  <a:gdLst>
                    <a:gd name="connsiteX0" fmla="*/ 0 w 2640675"/>
                    <a:gd name="connsiteY0" fmla="*/ 0 h 841694"/>
                    <a:gd name="connsiteX1" fmla="*/ 85117 w 2640675"/>
                    <a:gd name="connsiteY1" fmla="*/ 0 h 841694"/>
                    <a:gd name="connsiteX2" fmla="*/ 85117 w 2640675"/>
                    <a:gd name="connsiteY2" fmla="*/ 9511 h 841694"/>
                    <a:gd name="connsiteX3" fmla="*/ 107390 w 2640675"/>
                    <a:gd name="connsiteY3" fmla="*/ 9511 h 841694"/>
                    <a:gd name="connsiteX4" fmla="*/ 107390 w 2640675"/>
                    <a:gd name="connsiteY4" fmla="*/ 17268 h 841694"/>
                    <a:gd name="connsiteX5" fmla="*/ 134284 w 2640675"/>
                    <a:gd name="connsiteY5" fmla="*/ 17268 h 841694"/>
                    <a:gd name="connsiteX6" fmla="*/ 134284 w 2640675"/>
                    <a:gd name="connsiteY6" fmla="*/ 32874 h 841694"/>
                    <a:gd name="connsiteX7" fmla="*/ 182804 w 2640675"/>
                    <a:gd name="connsiteY7" fmla="*/ 32874 h 841694"/>
                    <a:gd name="connsiteX8" fmla="*/ 182804 w 2640675"/>
                    <a:gd name="connsiteY8" fmla="*/ 41554 h 841694"/>
                    <a:gd name="connsiteX9" fmla="*/ 215705 w 2640675"/>
                    <a:gd name="connsiteY9" fmla="*/ 41554 h 841694"/>
                    <a:gd name="connsiteX10" fmla="*/ 215705 w 2640675"/>
                    <a:gd name="connsiteY10" fmla="*/ 55405 h 841694"/>
                    <a:gd name="connsiteX11" fmla="*/ 236499 w 2640675"/>
                    <a:gd name="connsiteY11" fmla="*/ 55405 h 841694"/>
                    <a:gd name="connsiteX12" fmla="*/ 236499 w 2640675"/>
                    <a:gd name="connsiteY12" fmla="*/ 64916 h 841694"/>
                    <a:gd name="connsiteX13" fmla="*/ 259881 w 2640675"/>
                    <a:gd name="connsiteY13" fmla="*/ 64916 h 841694"/>
                    <a:gd name="connsiteX14" fmla="*/ 259881 w 2640675"/>
                    <a:gd name="connsiteY14" fmla="*/ 79598 h 841694"/>
                    <a:gd name="connsiteX15" fmla="*/ 282431 w 2640675"/>
                    <a:gd name="connsiteY15" fmla="*/ 79598 h 841694"/>
                    <a:gd name="connsiteX16" fmla="*/ 282431 w 2640675"/>
                    <a:gd name="connsiteY16" fmla="*/ 96866 h 841694"/>
                    <a:gd name="connsiteX17" fmla="*/ 297126 w 2640675"/>
                    <a:gd name="connsiteY17" fmla="*/ 96866 h 841694"/>
                    <a:gd name="connsiteX18" fmla="*/ 297126 w 2640675"/>
                    <a:gd name="connsiteY18" fmla="*/ 114781 h 841694"/>
                    <a:gd name="connsiteX19" fmla="*/ 325683 w 2640675"/>
                    <a:gd name="connsiteY19" fmla="*/ 114781 h 841694"/>
                    <a:gd name="connsiteX20" fmla="*/ 325683 w 2640675"/>
                    <a:gd name="connsiteY20" fmla="*/ 131495 h 841694"/>
                    <a:gd name="connsiteX21" fmla="*/ 355996 w 2640675"/>
                    <a:gd name="connsiteY21" fmla="*/ 131495 h 841694"/>
                    <a:gd name="connsiteX22" fmla="*/ 355996 w 2640675"/>
                    <a:gd name="connsiteY22" fmla="*/ 146177 h 841694"/>
                    <a:gd name="connsiteX23" fmla="*/ 375034 w 2640675"/>
                    <a:gd name="connsiteY23" fmla="*/ 146177 h 841694"/>
                    <a:gd name="connsiteX24" fmla="*/ 375034 w 2640675"/>
                    <a:gd name="connsiteY24" fmla="*/ 158274 h 841694"/>
                    <a:gd name="connsiteX25" fmla="*/ 401928 w 2640675"/>
                    <a:gd name="connsiteY25" fmla="*/ 158274 h 841694"/>
                    <a:gd name="connsiteX26" fmla="*/ 401928 w 2640675"/>
                    <a:gd name="connsiteY26" fmla="*/ 178219 h 841694"/>
                    <a:gd name="connsiteX27" fmla="*/ 426142 w 2640675"/>
                    <a:gd name="connsiteY27" fmla="*/ 178219 h 841694"/>
                    <a:gd name="connsiteX28" fmla="*/ 426142 w 2640675"/>
                    <a:gd name="connsiteY28" fmla="*/ 191240 h 841694"/>
                    <a:gd name="connsiteX29" fmla="*/ 449524 w 2640675"/>
                    <a:gd name="connsiteY29" fmla="*/ 191240 h 841694"/>
                    <a:gd name="connsiteX30" fmla="*/ 449524 w 2640675"/>
                    <a:gd name="connsiteY30" fmla="*/ 221528 h 841694"/>
                    <a:gd name="connsiteX31" fmla="*/ 462555 w 2640675"/>
                    <a:gd name="connsiteY31" fmla="*/ 221528 h 841694"/>
                    <a:gd name="connsiteX32" fmla="*/ 462555 w 2640675"/>
                    <a:gd name="connsiteY32" fmla="*/ 232793 h 841694"/>
                    <a:gd name="connsiteX33" fmla="*/ 494624 w 2640675"/>
                    <a:gd name="connsiteY33" fmla="*/ 232793 h 841694"/>
                    <a:gd name="connsiteX34" fmla="*/ 494624 w 2640675"/>
                    <a:gd name="connsiteY34" fmla="*/ 242304 h 841694"/>
                    <a:gd name="connsiteX35" fmla="*/ 507655 w 2640675"/>
                    <a:gd name="connsiteY35" fmla="*/ 242304 h 841694"/>
                    <a:gd name="connsiteX36" fmla="*/ 507655 w 2640675"/>
                    <a:gd name="connsiteY36" fmla="*/ 254401 h 841694"/>
                    <a:gd name="connsiteX37" fmla="*/ 519762 w 2640675"/>
                    <a:gd name="connsiteY37" fmla="*/ 254401 h 841694"/>
                    <a:gd name="connsiteX38" fmla="*/ 519762 w 2640675"/>
                    <a:gd name="connsiteY38" fmla="*/ 263081 h 841694"/>
                    <a:gd name="connsiteX39" fmla="*/ 528449 w 2640675"/>
                    <a:gd name="connsiteY39" fmla="*/ 263081 h 841694"/>
                    <a:gd name="connsiteX40" fmla="*/ 528449 w 2640675"/>
                    <a:gd name="connsiteY40" fmla="*/ 275178 h 841694"/>
                    <a:gd name="connsiteX41" fmla="*/ 563106 w 2640675"/>
                    <a:gd name="connsiteY41" fmla="*/ 275178 h 841694"/>
                    <a:gd name="connsiteX42" fmla="*/ 563106 w 2640675"/>
                    <a:gd name="connsiteY42" fmla="*/ 285613 h 841694"/>
                    <a:gd name="connsiteX43" fmla="*/ 608114 w 2640675"/>
                    <a:gd name="connsiteY43" fmla="*/ 285613 h 841694"/>
                    <a:gd name="connsiteX44" fmla="*/ 608114 w 2640675"/>
                    <a:gd name="connsiteY44" fmla="*/ 303804 h 841694"/>
                    <a:gd name="connsiteX45" fmla="*/ 623733 w 2640675"/>
                    <a:gd name="connsiteY45" fmla="*/ 303804 h 841694"/>
                    <a:gd name="connsiteX46" fmla="*/ 623733 w 2640675"/>
                    <a:gd name="connsiteY46" fmla="*/ 313315 h 841694"/>
                    <a:gd name="connsiteX47" fmla="*/ 676596 w 2640675"/>
                    <a:gd name="connsiteY47" fmla="*/ 313315 h 841694"/>
                    <a:gd name="connsiteX48" fmla="*/ 676596 w 2640675"/>
                    <a:gd name="connsiteY48" fmla="*/ 330583 h 841694"/>
                    <a:gd name="connsiteX49" fmla="*/ 695634 w 2640675"/>
                    <a:gd name="connsiteY49" fmla="*/ 330583 h 841694"/>
                    <a:gd name="connsiteX50" fmla="*/ 695634 w 2640675"/>
                    <a:gd name="connsiteY50" fmla="*/ 340925 h 841694"/>
                    <a:gd name="connsiteX51" fmla="*/ 736391 w 2640675"/>
                    <a:gd name="connsiteY51" fmla="*/ 340925 h 841694"/>
                    <a:gd name="connsiteX52" fmla="*/ 736391 w 2640675"/>
                    <a:gd name="connsiteY52" fmla="*/ 350437 h 841694"/>
                    <a:gd name="connsiteX53" fmla="*/ 751085 w 2640675"/>
                    <a:gd name="connsiteY53" fmla="*/ 350437 h 841694"/>
                    <a:gd name="connsiteX54" fmla="*/ 751085 w 2640675"/>
                    <a:gd name="connsiteY54" fmla="*/ 362533 h 841694"/>
                    <a:gd name="connsiteX55" fmla="*/ 771048 w 2640675"/>
                    <a:gd name="connsiteY55" fmla="*/ 362533 h 841694"/>
                    <a:gd name="connsiteX56" fmla="*/ 771048 w 2640675"/>
                    <a:gd name="connsiteY56" fmla="*/ 373799 h 841694"/>
                    <a:gd name="connsiteX57" fmla="*/ 788330 w 2640675"/>
                    <a:gd name="connsiteY57" fmla="*/ 373799 h 841694"/>
                    <a:gd name="connsiteX58" fmla="*/ 788330 w 2640675"/>
                    <a:gd name="connsiteY58" fmla="*/ 393745 h 841694"/>
                    <a:gd name="connsiteX59" fmla="*/ 804781 w 2640675"/>
                    <a:gd name="connsiteY59" fmla="*/ 393745 h 841694"/>
                    <a:gd name="connsiteX60" fmla="*/ 804781 w 2640675"/>
                    <a:gd name="connsiteY60" fmla="*/ 406765 h 841694"/>
                    <a:gd name="connsiteX61" fmla="*/ 821231 w 2640675"/>
                    <a:gd name="connsiteY61" fmla="*/ 406765 h 841694"/>
                    <a:gd name="connsiteX62" fmla="*/ 821231 w 2640675"/>
                    <a:gd name="connsiteY62" fmla="*/ 418862 h 841694"/>
                    <a:gd name="connsiteX63" fmla="*/ 841194 w 2640675"/>
                    <a:gd name="connsiteY63" fmla="*/ 418862 h 841694"/>
                    <a:gd name="connsiteX64" fmla="*/ 841194 w 2640675"/>
                    <a:gd name="connsiteY64" fmla="*/ 439639 h 841694"/>
                    <a:gd name="connsiteX65" fmla="*/ 880194 w 2640675"/>
                    <a:gd name="connsiteY65" fmla="*/ 439639 h 841694"/>
                    <a:gd name="connsiteX66" fmla="*/ 880194 w 2640675"/>
                    <a:gd name="connsiteY66" fmla="*/ 463832 h 841694"/>
                    <a:gd name="connsiteX67" fmla="*/ 913095 w 2640675"/>
                    <a:gd name="connsiteY67" fmla="*/ 463832 h 841694"/>
                    <a:gd name="connsiteX68" fmla="*/ 913095 w 2640675"/>
                    <a:gd name="connsiteY68" fmla="*/ 483778 h 841694"/>
                    <a:gd name="connsiteX69" fmla="*/ 952096 w 2640675"/>
                    <a:gd name="connsiteY69" fmla="*/ 483778 h 841694"/>
                    <a:gd name="connsiteX70" fmla="*/ 952096 w 2640675"/>
                    <a:gd name="connsiteY70" fmla="*/ 500215 h 841694"/>
                    <a:gd name="connsiteX71" fmla="*/ 990172 w 2640675"/>
                    <a:gd name="connsiteY71" fmla="*/ 500215 h 841694"/>
                    <a:gd name="connsiteX72" fmla="*/ 990172 w 2640675"/>
                    <a:gd name="connsiteY72" fmla="*/ 511480 h 841694"/>
                    <a:gd name="connsiteX73" fmla="*/ 1004867 w 2640675"/>
                    <a:gd name="connsiteY73" fmla="*/ 511480 h 841694"/>
                    <a:gd name="connsiteX74" fmla="*/ 1004867 w 2640675"/>
                    <a:gd name="connsiteY74" fmla="*/ 523577 h 841694"/>
                    <a:gd name="connsiteX75" fmla="*/ 1026493 w 2640675"/>
                    <a:gd name="connsiteY75" fmla="*/ 523577 h 841694"/>
                    <a:gd name="connsiteX76" fmla="*/ 1026493 w 2640675"/>
                    <a:gd name="connsiteY76" fmla="*/ 532257 h 841694"/>
                    <a:gd name="connsiteX77" fmla="*/ 1046455 w 2640675"/>
                    <a:gd name="connsiteY77" fmla="*/ 532257 h 841694"/>
                    <a:gd name="connsiteX78" fmla="*/ 1046455 w 2640675"/>
                    <a:gd name="connsiteY78" fmla="*/ 542599 h 841694"/>
                    <a:gd name="connsiteX79" fmla="*/ 1083700 w 2640675"/>
                    <a:gd name="connsiteY79" fmla="*/ 542599 h 841694"/>
                    <a:gd name="connsiteX80" fmla="*/ 1083700 w 2640675"/>
                    <a:gd name="connsiteY80" fmla="*/ 552942 h 841694"/>
                    <a:gd name="connsiteX81" fmla="*/ 1096731 w 2640675"/>
                    <a:gd name="connsiteY81" fmla="*/ 552942 h 841694"/>
                    <a:gd name="connsiteX82" fmla="*/ 1096731 w 2640675"/>
                    <a:gd name="connsiteY82" fmla="*/ 565962 h 841694"/>
                    <a:gd name="connsiteX83" fmla="*/ 1177320 w 2640675"/>
                    <a:gd name="connsiteY83" fmla="*/ 565962 h 841694"/>
                    <a:gd name="connsiteX84" fmla="*/ 1177320 w 2640675"/>
                    <a:gd name="connsiteY84" fmla="*/ 579813 h 841694"/>
                    <a:gd name="connsiteX85" fmla="*/ 1197283 w 2640675"/>
                    <a:gd name="connsiteY85" fmla="*/ 579813 h 841694"/>
                    <a:gd name="connsiteX86" fmla="*/ 1197283 w 2640675"/>
                    <a:gd name="connsiteY86" fmla="*/ 591910 h 841694"/>
                    <a:gd name="connsiteX87" fmla="*/ 1220664 w 2640675"/>
                    <a:gd name="connsiteY87" fmla="*/ 591910 h 841694"/>
                    <a:gd name="connsiteX88" fmla="*/ 1220664 w 2640675"/>
                    <a:gd name="connsiteY88" fmla="*/ 599667 h 841694"/>
                    <a:gd name="connsiteX89" fmla="*/ 1264008 w 2640675"/>
                    <a:gd name="connsiteY89" fmla="*/ 599667 h 841694"/>
                    <a:gd name="connsiteX90" fmla="*/ 1264008 w 2640675"/>
                    <a:gd name="connsiteY90" fmla="*/ 621275 h 841694"/>
                    <a:gd name="connsiteX91" fmla="*/ 1370567 w 2640675"/>
                    <a:gd name="connsiteY91" fmla="*/ 621275 h 841694"/>
                    <a:gd name="connsiteX92" fmla="*/ 1370567 w 2640675"/>
                    <a:gd name="connsiteY92" fmla="*/ 633371 h 841694"/>
                    <a:gd name="connsiteX93" fmla="*/ 1463263 w 2640675"/>
                    <a:gd name="connsiteY93" fmla="*/ 633371 h 841694"/>
                    <a:gd name="connsiteX94" fmla="*/ 1463263 w 2640675"/>
                    <a:gd name="connsiteY94" fmla="*/ 643714 h 841694"/>
                    <a:gd name="connsiteX95" fmla="*/ 1486645 w 2640675"/>
                    <a:gd name="connsiteY95" fmla="*/ 643714 h 841694"/>
                    <a:gd name="connsiteX96" fmla="*/ 1486645 w 2640675"/>
                    <a:gd name="connsiteY96" fmla="*/ 654056 h 841694"/>
                    <a:gd name="connsiteX97" fmla="*/ 1558546 w 2640675"/>
                    <a:gd name="connsiteY97" fmla="*/ 654056 h 841694"/>
                    <a:gd name="connsiteX98" fmla="*/ 1558546 w 2640675"/>
                    <a:gd name="connsiteY98" fmla="*/ 666153 h 841694"/>
                    <a:gd name="connsiteX99" fmla="*/ 1646067 w 2640675"/>
                    <a:gd name="connsiteY99" fmla="*/ 666153 h 841694"/>
                    <a:gd name="connsiteX100" fmla="*/ 1646067 w 2640675"/>
                    <a:gd name="connsiteY100" fmla="*/ 685175 h 841694"/>
                    <a:gd name="connsiteX101" fmla="*/ 1715381 w 2640675"/>
                    <a:gd name="connsiteY101" fmla="*/ 685175 h 841694"/>
                    <a:gd name="connsiteX102" fmla="*/ 1715381 w 2640675"/>
                    <a:gd name="connsiteY102" fmla="*/ 693855 h 841694"/>
                    <a:gd name="connsiteX103" fmla="*/ 1750869 w 2640675"/>
                    <a:gd name="connsiteY103" fmla="*/ 693855 h 841694"/>
                    <a:gd name="connsiteX104" fmla="*/ 1750869 w 2640675"/>
                    <a:gd name="connsiteY104" fmla="*/ 702535 h 841694"/>
                    <a:gd name="connsiteX105" fmla="*/ 1792458 w 2640675"/>
                    <a:gd name="connsiteY105" fmla="*/ 702535 h 841694"/>
                    <a:gd name="connsiteX106" fmla="*/ 1792458 w 2640675"/>
                    <a:gd name="connsiteY106" fmla="*/ 710292 h 841694"/>
                    <a:gd name="connsiteX107" fmla="*/ 1844397 w 2640675"/>
                    <a:gd name="connsiteY107" fmla="*/ 710292 h 841694"/>
                    <a:gd name="connsiteX108" fmla="*/ 1844397 w 2640675"/>
                    <a:gd name="connsiteY108" fmla="*/ 724974 h 841694"/>
                    <a:gd name="connsiteX109" fmla="*/ 1900680 w 2640675"/>
                    <a:gd name="connsiteY109" fmla="*/ 724974 h 841694"/>
                    <a:gd name="connsiteX110" fmla="*/ 1900680 w 2640675"/>
                    <a:gd name="connsiteY110" fmla="*/ 750922 h 841694"/>
                    <a:gd name="connsiteX111" fmla="*/ 1972581 w 2640675"/>
                    <a:gd name="connsiteY111" fmla="*/ 750922 h 841694"/>
                    <a:gd name="connsiteX112" fmla="*/ 1972581 w 2640675"/>
                    <a:gd name="connsiteY112" fmla="*/ 768190 h 841694"/>
                    <a:gd name="connsiteX113" fmla="*/ 2200486 w 2640675"/>
                    <a:gd name="connsiteY113" fmla="*/ 768190 h 841694"/>
                    <a:gd name="connsiteX114" fmla="*/ 2200486 w 2640675"/>
                    <a:gd name="connsiteY114" fmla="*/ 775947 h 841694"/>
                    <a:gd name="connsiteX115" fmla="*/ 2281075 w 2640675"/>
                    <a:gd name="connsiteY115" fmla="*/ 775947 h 841694"/>
                    <a:gd name="connsiteX116" fmla="*/ 2281075 w 2640675"/>
                    <a:gd name="connsiteY116" fmla="*/ 806235 h 841694"/>
                    <a:gd name="connsiteX117" fmla="*/ 2435321 w 2640675"/>
                    <a:gd name="connsiteY117" fmla="*/ 806235 h 841694"/>
                    <a:gd name="connsiteX118" fmla="*/ 2435321 w 2640675"/>
                    <a:gd name="connsiteY118" fmla="*/ 841694 h 841694"/>
                    <a:gd name="connsiteX119" fmla="*/ 2640675 w 2640675"/>
                    <a:gd name="connsiteY119" fmla="*/ 841694 h 84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675" h="841694">
                      <a:moveTo>
                        <a:pt x="0" y="0"/>
                      </a:moveTo>
                      <a:lnTo>
                        <a:pt x="85117" y="0"/>
                      </a:lnTo>
                      <a:lnTo>
                        <a:pt x="85117" y="9511"/>
                      </a:lnTo>
                      <a:lnTo>
                        <a:pt x="107390" y="9511"/>
                      </a:lnTo>
                      <a:lnTo>
                        <a:pt x="107390" y="17268"/>
                      </a:lnTo>
                      <a:lnTo>
                        <a:pt x="134284" y="17268"/>
                      </a:lnTo>
                      <a:lnTo>
                        <a:pt x="134284" y="32874"/>
                      </a:lnTo>
                      <a:lnTo>
                        <a:pt x="182804" y="32874"/>
                      </a:lnTo>
                      <a:lnTo>
                        <a:pt x="182804" y="41554"/>
                      </a:lnTo>
                      <a:lnTo>
                        <a:pt x="215705" y="41554"/>
                      </a:lnTo>
                      <a:lnTo>
                        <a:pt x="215705" y="55405"/>
                      </a:lnTo>
                      <a:lnTo>
                        <a:pt x="236499" y="55405"/>
                      </a:lnTo>
                      <a:lnTo>
                        <a:pt x="236499" y="64916"/>
                      </a:lnTo>
                      <a:lnTo>
                        <a:pt x="259881" y="64916"/>
                      </a:lnTo>
                      <a:lnTo>
                        <a:pt x="259881" y="79598"/>
                      </a:lnTo>
                      <a:lnTo>
                        <a:pt x="282431" y="79598"/>
                      </a:lnTo>
                      <a:lnTo>
                        <a:pt x="282431" y="96866"/>
                      </a:lnTo>
                      <a:lnTo>
                        <a:pt x="297126" y="96866"/>
                      </a:lnTo>
                      <a:lnTo>
                        <a:pt x="297126" y="114781"/>
                      </a:lnTo>
                      <a:lnTo>
                        <a:pt x="325683" y="114781"/>
                      </a:lnTo>
                      <a:lnTo>
                        <a:pt x="325683" y="131495"/>
                      </a:lnTo>
                      <a:lnTo>
                        <a:pt x="355996" y="131495"/>
                      </a:lnTo>
                      <a:lnTo>
                        <a:pt x="355996" y="146177"/>
                      </a:lnTo>
                      <a:lnTo>
                        <a:pt x="375034" y="146177"/>
                      </a:lnTo>
                      <a:lnTo>
                        <a:pt x="375034" y="158274"/>
                      </a:lnTo>
                      <a:lnTo>
                        <a:pt x="401928" y="158274"/>
                      </a:lnTo>
                      <a:lnTo>
                        <a:pt x="401928" y="178219"/>
                      </a:lnTo>
                      <a:lnTo>
                        <a:pt x="426142" y="178219"/>
                      </a:lnTo>
                      <a:lnTo>
                        <a:pt x="426142" y="191240"/>
                      </a:lnTo>
                      <a:lnTo>
                        <a:pt x="449524" y="191240"/>
                      </a:lnTo>
                      <a:lnTo>
                        <a:pt x="449524" y="221528"/>
                      </a:lnTo>
                      <a:lnTo>
                        <a:pt x="462555" y="221528"/>
                      </a:lnTo>
                      <a:lnTo>
                        <a:pt x="462555" y="232793"/>
                      </a:lnTo>
                      <a:lnTo>
                        <a:pt x="494624" y="232793"/>
                      </a:lnTo>
                      <a:lnTo>
                        <a:pt x="494624" y="242304"/>
                      </a:lnTo>
                      <a:lnTo>
                        <a:pt x="507655" y="242304"/>
                      </a:lnTo>
                      <a:lnTo>
                        <a:pt x="507655" y="254401"/>
                      </a:lnTo>
                      <a:lnTo>
                        <a:pt x="519762" y="254401"/>
                      </a:lnTo>
                      <a:lnTo>
                        <a:pt x="519762" y="263081"/>
                      </a:lnTo>
                      <a:lnTo>
                        <a:pt x="528449" y="263081"/>
                      </a:lnTo>
                      <a:lnTo>
                        <a:pt x="528449" y="275178"/>
                      </a:lnTo>
                      <a:lnTo>
                        <a:pt x="563106" y="275178"/>
                      </a:lnTo>
                      <a:lnTo>
                        <a:pt x="563106" y="285613"/>
                      </a:lnTo>
                      <a:lnTo>
                        <a:pt x="608114" y="285613"/>
                      </a:lnTo>
                      <a:lnTo>
                        <a:pt x="608114" y="303804"/>
                      </a:lnTo>
                      <a:lnTo>
                        <a:pt x="623733" y="303804"/>
                      </a:lnTo>
                      <a:lnTo>
                        <a:pt x="623733" y="313315"/>
                      </a:lnTo>
                      <a:lnTo>
                        <a:pt x="676596" y="313315"/>
                      </a:lnTo>
                      <a:lnTo>
                        <a:pt x="676596" y="330583"/>
                      </a:lnTo>
                      <a:lnTo>
                        <a:pt x="695634" y="330583"/>
                      </a:lnTo>
                      <a:lnTo>
                        <a:pt x="695634" y="340925"/>
                      </a:lnTo>
                      <a:lnTo>
                        <a:pt x="736391" y="340925"/>
                      </a:lnTo>
                      <a:lnTo>
                        <a:pt x="736391" y="350437"/>
                      </a:lnTo>
                      <a:lnTo>
                        <a:pt x="751085" y="350437"/>
                      </a:lnTo>
                      <a:lnTo>
                        <a:pt x="751085" y="362533"/>
                      </a:lnTo>
                      <a:lnTo>
                        <a:pt x="771048" y="362533"/>
                      </a:lnTo>
                      <a:lnTo>
                        <a:pt x="771048" y="373799"/>
                      </a:lnTo>
                      <a:lnTo>
                        <a:pt x="788330" y="373799"/>
                      </a:lnTo>
                      <a:lnTo>
                        <a:pt x="788330" y="393745"/>
                      </a:lnTo>
                      <a:lnTo>
                        <a:pt x="804781" y="393745"/>
                      </a:lnTo>
                      <a:lnTo>
                        <a:pt x="804781" y="406765"/>
                      </a:lnTo>
                      <a:lnTo>
                        <a:pt x="821231" y="406765"/>
                      </a:lnTo>
                      <a:lnTo>
                        <a:pt x="821231" y="418862"/>
                      </a:lnTo>
                      <a:lnTo>
                        <a:pt x="841194" y="418862"/>
                      </a:lnTo>
                      <a:cubicBezTo>
                        <a:pt x="841194" y="418862"/>
                        <a:pt x="842026" y="440470"/>
                        <a:pt x="841194" y="439639"/>
                      </a:cubicBezTo>
                      <a:cubicBezTo>
                        <a:pt x="840362" y="438807"/>
                        <a:pt x="880194" y="439639"/>
                        <a:pt x="880194" y="439639"/>
                      </a:cubicBezTo>
                      <a:lnTo>
                        <a:pt x="880194" y="463832"/>
                      </a:lnTo>
                      <a:lnTo>
                        <a:pt x="913095" y="463832"/>
                      </a:lnTo>
                      <a:lnTo>
                        <a:pt x="913095" y="483778"/>
                      </a:lnTo>
                      <a:lnTo>
                        <a:pt x="952096" y="483778"/>
                      </a:lnTo>
                      <a:lnTo>
                        <a:pt x="952096" y="500215"/>
                      </a:lnTo>
                      <a:lnTo>
                        <a:pt x="990172" y="500215"/>
                      </a:lnTo>
                      <a:lnTo>
                        <a:pt x="990172" y="511480"/>
                      </a:lnTo>
                      <a:lnTo>
                        <a:pt x="1004867" y="511480"/>
                      </a:lnTo>
                      <a:lnTo>
                        <a:pt x="1004867" y="523577"/>
                      </a:lnTo>
                      <a:lnTo>
                        <a:pt x="1026493" y="523577"/>
                      </a:lnTo>
                      <a:lnTo>
                        <a:pt x="1026493" y="532257"/>
                      </a:lnTo>
                      <a:lnTo>
                        <a:pt x="1046455" y="532257"/>
                      </a:lnTo>
                      <a:lnTo>
                        <a:pt x="1046455" y="542599"/>
                      </a:lnTo>
                      <a:lnTo>
                        <a:pt x="1083700" y="542599"/>
                      </a:lnTo>
                      <a:lnTo>
                        <a:pt x="1083700" y="552942"/>
                      </a:lnTo>
                      <a:lnTo>
                        <a:pt x="1096731" y="552942"/>
                      </a:lnTo>
                      <a:lnTo>
                        <a:pt x="1096731" y="565962"/>
                      </a:lnTo>
                      <a:lnTo>
                        <a:pt x="1177320" y="565962"/>
                      </a:lnTo>
                      <a:lnTo>
                        <a:pt x="1177320" y="579813"/>
                      </a:lnTo>
                      <a:lnTo>
                        <a:pt x="1197283" y="579813"/>
                      </a:lnTo>
                      <a:lnTo>
                        <a:pt x="1197283" y="591910"/>
                      </a:lnTo>
                      <a:lnTo>
                        <a:pt x="1220664" y="591910"/>
                      </a:lnTo>
                      <a:lnTo>
                        <a:pt x="1220664" y="599667"/>
                      </a:lnTo>
                      <a:lnTo>
                        <a:pt x="1264008" y="599667"/>
                      </a:lnTo>
                      <a:lnTo>
                        <a:pt x="1264008" y="621275"/>
                      </a:lnTo>
                      <a:lnTo>
                        <a:pt x="1370567" y="621275"/>
                      </a:lnTo>
                      <a:lnTo>
                        <a:pt x="1370567" y="633371"/>
                      </a:lnTo>
                      <a:lnTo>
                        <a:pt x="1463263" y="633371"/>
                      </a:lnTo>
                      <a:lnTo>
                        <a:pt x="1463263" y="643714"/>
                      </a:lnTo>
                      <a:lnTo>
                        <a:pt x="1486645" y="643714"/>
                      </a:lnTo>
                      <a:lnTo>
                        <a:pt x="1486645" y="654056"/>
                      </a:lnTo>
                      <a:lnTo>
                        <a:pt x="1558546" y="654056"/>
                      </a:lnTo>
                      <a:lnTo>
                        <a:pt x="1558546" y="666153"/>
                      </a:lnTo>
                      <a:lnTo>
                        <a:pt x="1646067" y="666153"/>
                      </a:lnTo>
                      <a:lnTo>
                        <a:pt x="1646067" y="685175"/>
                      </a:lnTo>
                      <a:lnTo>
                        <a:pt x="1715381" y="685175"/>
                      </a:lnTo>
                      <a:lnTo>
                        <a:pt x="1715381" y="693855"/>
                      </a:lnTo>
                      <a:lnTo>
                        <a:pt x="1750869" y="693855"/>
                      </a:lnTo>
                      <a:lnTo>
                        <a:pt x="1750869" y="702535"/>
                      </a:lnTo>
                      <a:lnTo>
                        <a:pt x="1792458" y="702535"/>
                      </a:lnTo>
                      <a:lnTo>
                        <a:pt x="1792458" y="710292"/>
                      </a:lnTo>
                      <a:lnTo>
                        <a:pt x="1844397" y="710292"/>
                      </a:lnTo>
                      <a:lnTo>
                        <a:pt x="1844397" y="724974"/>
                      </a:lnTo>
                      <a:lnTo>
                        <a:pt x="1900680" y="724974"/>
                      </a:lnTo>
                      <a:lnTo>
                        <a:pt x="1900680" y="750922"/>
                      </a:lnTo>
                      <a:lnTo>
                        <a:pt x="1972581" y="750922"/>
                      </a:lnTo>
                      <a:lnTo>
                        <a:pt x="1972581" y="768190"/>
                      </a:lnTo>
                      <a:lnTo>
                        <a:pt x="2200486" y="768190"/>
                      </a:lnTo>
                      <a:lnTo>
                        <a:pt x="2200486" y="775947"/>
                      </a:lnTo>
                      <a:lnTo>
                        <a:pt x="2281075" y="775947"/>
                      </a:lnTo>
                      <a:lnTo>
                        <a:pt x="2281075" y="806235"/>
                      </a:lnTo>
                      <a:lnTo>
                        <a:pt x="2435321" y="806235"/>
                      </a:lnTo>
                      <a:lnTo>
                        <a:pt x="2435321" y="841694"/>
                      </a:lnTo>
                      <a:lnTo>
                        <a:pt x="2640675" y="841694"/>
                      </a:lnTo>
                    </a:path>
                  </a:pathLst>
                </a:custGeom>
                <a:noFill/>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8" name="Freeform 1205">
                  <a:extLst>
                    <a:ext uri="{FF2B5EF4-FFF2-40B4-BE49-F238E27FC236}">
                      <a16:creationId xmlns:a16="http://schemas.microsoft.com/office/drawing/2014/main" id="{BEA32B90-93F7-79AD-8610-6F42F1656583}"/>
                    </a:ext>
                  </a:extLst>
                </p:cNvPr>
                <p:cNvSpPr/>
                <p:nvPr/>
              </p:nvSpPr>
              <p:spPr>
                <a:xfrm>
                  <a:off x="9256274" y="27235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9" name="Freeform 1206">
                  <a:extLst>
                    <a:ext uri="{FF2B5EF4-FFF2-40B4-BE49-F238E27FC236}">
                      <a16:creationId xmlns:a16="http://schemas.microsoft.com/office/drawing/2014/main" id="{BBF838B2-ED26-DC63-84B8-8F4D8155AAA7}"/>
                    </a:ext>
                  </a:extLst>
                </p:cNvPr>
                <p:cNvSpPr/>
                <p:nvPr/>
              </p:nvSpPr>
              <p:spPr>
                <a:xfrm>
                  <a:off x="9238067" y="274176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0" name="Freeform 1207">
                  <a:extLst>
                    <a:ext uri="{FF2B5EF4-FFF2-40B4-BE49-F238E27FC236}">
                      <a16:creationId xmlns:a16="http://schemas.microsoft.com/office/drawing/2014/main" id="{6F640FAE-D231-C3C7-B83B-AC800537FD4F}"/>
                    </a:ext>
                  </a:extLst>
                </p:cNvPr>
                <p:cNvSpPr/>
                <p:nvPr/>
              </p:nvSpPr>
              <p:spPr>
                <a:xfrm>
                  <a:off x="9195462"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1" name="Freeform 1208">
                  <a:extLst>
                    <a:ext uri="{FF2B5EF4-FFF2-40B4-BE49-F238E27FC236}">
                      <a16:creationId xmlns:a16="http://schemas.microsoft.com/office/drawing/2014/main" id="{84A84B63-A82A-1CA4-52BC-2D1E58C6E1CC}"/>
                    </a:ext>
                  </a:extLst>
                </p:cNvPr>
                <p:cNvSpPr/>
                <p:nvPr/>
              </p:nvSpPr>
              <p:spPr>
                <a:xfrm>
                  <a:off x="9177256"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2" name="Freeform 1209">
                  <a:extLst>
                    <a:ext uri="{FF2B5EF4-FFF2-40B4-BE49-F238E27FC236}">
                      <a16:creationId xmlns:a16="http://schemas.microsoft.com/office/drawing/2014/main" id="{9DB22D6B-27D3-F0C7-631B-9F735E8D34A5}"/>
                    </a:ext>
                  </a:extLst>
                </p:cNvPr>
                <p:cNvSpPr/>
                <p:nvPr/>
              </p:nvSpPr>
              <p:spPr>
                <a:xfrm>
                  <a:off x="9150269"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3" name="Freeform 1210">
                  <a:extLst>
                    <a:ext uri="{FF2B5EF4-FFF2-40B4-BE49-F238E27FC236}">
                      <a16:creationId xmlns:a16="http://schemas.microsoft.com/office/drawing/2014/main" id="{76D99CD3-939A-03D1-D321-F62CBEE203B5}"/>
                    </a:ext>
                  </a:extLst>
                </p:cNvPr>
                <p:cNvSpPr/>
                <p:nvPr/>
              </p:nvSpPr>
              <p:spPr>
                <a:xfrm>
                  <a:off x="9132155" y="27074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4" name="Freeform 1211">
                  <a:extLst>
                    <a:ext uri="{FF2B5EF4-FFF2-40B4-BE49-F238E27FC236}">
                      <a16:creationId xmlns:a16="http://schemas.microsoft.com/office/drawing/2014/main" id="{048E73F0-33B8-842A-090A-95C80752E63B}"/>
                    </a:ext>
                  </a:extLst>
                </p:cNvPr>
                <p:cNvSpPr/>
                <p:nvPr/>
              </p:nvSpPr>
              <p:spPr>
                <a:xfrm>
                  <a:off x="9098330"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5" name="Freeform 1212">
                  <a:extLst>
                    <a:ext uri="{FF2B5EF4-FFF2-40B4-BE49-F238E27FC236}">
                      <a16:creationId xmlns:a16="http://schemas.microsoft.com/office/drawing/2014/main" id="{919ABDB2-9730-010C-79FD-18079A71259D}"/>
                    </a:ext>
                  </a:extLst>
                </p:cNvPr>
                <p:cNvSpPr/>
                <p:nvPr/>
              </p:nvSpPr>
              <p:spPr>
                <a:xfrm>
                  <a:off x="9080124"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6" name="Freeform 1213">
                  <a:extLst>
                    <a:ext uri="{FF2B5EF4-FFF2-40B4-BE49-F238E27FC236}">
                      <a16:creationId xmlns:a16="http://schemas.microsoft.com/office/drawing/2014/main" id="{8B20FD6B-D279-F2D6-A896-AFF88B7C3D0D}"/>
                    </a:ext>
                  </a:extLst>
                </p:cNvPr>
                <p:cNvSpPr/>
                <p:nvPr/>
              </p:nvSpPr>
              <p:spPr>
                <a:xfrm>
                  <a:off x="9011272" y="26590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7" name="Freeform 1214">
                  <a:extLst>
                    <a:ext uri="{FF2B5EF4-FFF2-40B4-BE49-F238E27FC236}">
                      <a16:creationId xmlns:a16="http://schemas.microsoft.com/office/drawing/2014/main" id="{7014B9B3-76A0-CBAA-FBA1-2CCE48C04105}"/>
                    </a:ext>
                  </a:extLst>
                </p:cNvPr>
                <p:cNvSpPr/>
                <p:nvPr/>
              </p:nvSpPr>
              <p:spPr>
                <a:xfrm>
                  <a:off x="8993066" y="26772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8" name="Freeform 1215">
                  <a:extLst>
                    <a:ext uri="{FF2B5EF4-FFF2-40B4-BE49-F238E27FC236}">
                      <a16:creationId xmlns:a16="http://schemas.microsoft.com/office/drawing/2014/main" id="{ACF63589-EF9B-7E2C-0C78-97365751CF5E}"/>
                    </a:ext>
                  </a:extLst>
                </p:cNvPr>
                <p:cNvSpPr/>
                <p:nvPr/>
              </p:nvSpPr>
              <p:spPr>
                <a:xfrm>
                  <a:off x="8851111"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39" name="Freeform 1216">
                  <a:extLst>
                    <a:ext uri="{FF2B5EF4-FFF2-40B4-BE49-F238E27FC236}">
                      <a16:creationId xmlns:a16="http://schemas.microsoft.com/office/drawing/2014/main" id="{B288CD25-0050-2038-7ED5-3A160B147A0C}"/>
                    </a:ext>
                  </a:extLst>
                </p:cNvPr>
                <p:cNvSpPr/>
                <p:nvPr/>
              </p:nvSpPr>
              <p:spPr>
                <a:xfrm>
                  <a:off x="8832904"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0" name="Freeform 1217">
                  <a:extLst>
                    <a:ext uri="{FF2B5EF4-FFF2-40B4-BE49-F238E27FC236}">
                      <a16:creationId xmlns:a16="http://schemas.microsoft.com/office/drawing/2014/main" id="{87F88746-1E15-C559-92FA-3B2B8C399E29}"/>
                    </a:ext>
                  </a:extLst>
                </p:cNvPr>
                <p:cNvSpPr/>
                <p:nvPr/>
              </p:nvSpPr>
              <p:spPr>
                <a:xfrm>
                  <a:off x="8826065"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1" name="Freeform 1218">
                  <a:extLst>
                    <a:ext uri="{FF2B5EF4-FFF2-40B4-BE49-F238E27FC236}">
                      <a16:creationId xmlns:a16="http://schemas.microsoft.com/office/drawing/2014/main" id="{111FA25A-EDF2-DF3C-720D-389A37FFD085}"/>
                    </a:ext>
                  </a:extLst>
                </p:cNvPr>
                <p:cNvSpPr/>
                <p:nvPr/>
              </p:nvSpPr>
              <p:spPr>
                <a:xfrm>
                  <a:off x="8807859"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2" name="Freeform 1219">
                  <a:extLst>
                    <a:ext uri="{FF2B5EF4-FFF2-40B4-BE49-F238E27FC236}">
                      <a16:creationId xmlns:a16="http://schemas.microsoft.com/office/drawing/2014/main" id="{1DDC6316-8EFE-4C61-6E17-E55DA4A2C82D}"/>
                    </a:ext>
                  </a:extLst>
                </p:cNvPr>
                <p:cNvSpPr/>
                <p:nvPr/>
              </p:nvSpPr>
              <p:spPr>
                <a:xfrm>
                  <a:off x="8801389"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3" name="Freeform 1220">
                  <a:extLst>
                    <a:ext uri="{FF2B5EF4-FFF2-40B4-BE49-F238E27FC236}">
                      <a16:creationId xmlns:a16="http://schemas.microsoft.com/office/drawing/2014/main" id="{FB3976EC-5B12-11D5-795D-71441CBDD0E1}"/>
                    </a:ext>
                  </a:extLst>
                </p:cNvPr>
                <p:cNvSpPr/>
                <p:nvPr/>
              </p:nvSpPr>
              <p:spPr>
                <a:xfrm>
                  <a:off x="8783183"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4" name="Freeform 1221">
                  <a:extLst>
                    <a:ext uri="{FF2B5EF4-FFF2-40B4-BE49-F238E27FC236}">
                      <a16:creationId xmlns:a16="http://schemas.microsoft.com/office/drawing/2014/main" id="{D1120D45-B5CF-26BC-3B15-B3076143C424}"/>
                    </a:ext>
                  </a:extLst>
                </p:cNvPr>
                <p:cNvSpPr/>
                <p:nvPr/>
              </p:nvSpPr>
              <p:spPr>
                <a:xfrm>
                  <a:off x="8787804"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5" name="Freeform 1222">
                  <a:extLst>
                    <a:ext uri="{FF2B5EF4-FFF2-40B4-BE49-F238E27FC236}">
                      <a16:creationId xmlns:a16="http://schemas.microsoft.com/office/drawing/2014/main" id="{B6D6AB57-9399-4355-1E81-1961B23111C7}"/>
                    </a:ext>
                  </a:extLst>
                </p:cNvPr>
                <p:cNvSpPr/>
                <p:nvPr/>
              </p:nvSpPr>
              <p:spPr>
                <a:xfrm>
                  <a:off x="8769597"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6" name="Freeform 1223">
                  <a:extLst>
                    <a:ext uri="{FF2B5EF4-FFF2-40B4-BE49-F238E27FC236}">
                      <a16:creationId xmlns:a16="http://schemas.microsoft.com/office/drawing/2014/main" id="{A999587A-7503-BA9C-36AD-22596A51138D}"/>
                    </a:ext>
                  </a:extLst>
                </p:cNvPr>
                <p:cNvSpPr/>
                <p:nvPr/>
              </p:nvSpPr>
              <p:spPr>
                <a:xfrm>
                  <a:off x="876959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7" name="Freeform 1224">
                  <a:extLst>
                    <a:ext uri="{FF2B5EF4-FFF2-40B4-BE49-F238E27FC236}">
                      <a16:creationId xmlns:a16="http://schemas.microsoft.com/office/drawing/2014/main" id="{A04776B6-B061-08B1-2219-05451A1D7AF8}"/>
                    </a:ext>
                  </a:extLst>
                </p:cNvPr>
                <p:cNvSpPr/>
                <p:nvPr/>
              </p:nvSpPr>
              <p:spPr>
                <a:xfrm>
                  <a:off x="875139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8" name="Freeform 1225">
                  <a:extLst>
                    <a:ext uri="{FF2B5EF4-FFF2-40B4-BE49-F238E27FC236}">
                      <a16:creationId xmlns:a16="http://schemas.microsoft.com/office/drawing/2014/main" id="{FE5A6C6E-0E20-9F90-7432-375E20919FB2}"/>
                    </a:ext>
                  </a:extLst>
                </p:cNvPr>
                <p:cNvSpPr/>
                <p:nvPr/>
              </p:nvSpPr>
              <p:spPr>
                <a:xfrm>
                  <a:off x="8733185"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49" name="Freeform 1226">
                  <a:extLst>
                    <a:ext uri="{FF2B5EF4-FFF2-40B4-BE49-F238E27FC236}">
                      <a16:creationId xmlns:a16="http://schemas.microsoft.com/office/drawing/2014/main" id="{C62D9AF0-B601-E3D8-86D7-7EE4A4717D12}"/>
                    </a:ext>
                  </a:extLst>
                </p:cNvPr>
                <p:cNvSpPr/>
                <p:nvPr/>
              </p:nvSpPr>
              <p:spPr>
                <a:xfrm>
                  <a:off x="8714978"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0" name="Freeform 1227">
                  <a:extLst>
                    <a:ext uri="{FF2B5EF4-FFF2-40B4-BE49-F238E27FC236}">
                      <a16:creationId xmlns:a16="http://schemas.microsoft.com/office/drawing/2014/main" id="{4D7F1A7B-5794-96C1-1B57-E505FCDC42E9}"/>
                    </a:ext>
                  </a:extLst>
                </p:cNvPr>
                <p:cNvSpPr/>
                <p:nvPr/>
              </p:nvSpPr>
              <p:spPr>
                <a:xfrm>
                  <a:off x="8700930"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1" name="Freeform 1228">
                  <a:extLst>
                    <a:ext uri="{FF2B5EF4-FFF2-40B4-BE49-F238E27FC236}">
                      <a16:creationId xmlns:a16="http://schemas.microsoft.com/office/drawing/2014/main" id="{0E5C73CC-EE14-EB7E-B85F-2C48B3E2D767}"/>
                    </a:ext>
                  </a:extLst>
                </p:cNvPr>
                <p:cNvSpPr/>
                <p:nvPr/>
              </p:nvSpPr>
              <p:spPr>
                <a:xfrm>
                  <a:off x="8682724"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2" name="Freeform 1229">
                  <a:extLst>
                    <a:ext uri="{FF2B5EF4-FFF2-40B4-BE49-F238E27FC236}">
                      <a16:creationId xmlns:a16="http://schemas.microsoft.com/office/drawing/2014/main" id="{10A89C5B-1C9F-B977-61F2-54E0102E4F49}"/>
                    </a:ext>
                  </a:extLst>
                </p:cNvPr>
                <p:cNvSpPr/>
                <p:nvPr/>
              </p:nvSpPr>
              <p:spPr>
                <a:xfrm>
                  <a:off x="8578476"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3" name="Freeform 1230">
                  <a:extLst>
                    <a:ext uri="{FF2B5EF4-FFF2-40B4-BE49-F238E27FC236}">
                      <a16:creationId xmlns:a16="http://schemas.microsoft.com/office/drawing/2014/main" id="{E1D31AEC-A525-5740-87B4-0D616E5CF406}"/>
                    </a:ext>
                  </a:extLst>
                </p:cNvPr>
                <p:cNvSpPr/>
                <p:nvPr/>
              </p:nvSpPr>
              <p:spPr>
                <a:xfrm>
                  <a:off x="856026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4" name="Freeform 1231">
                  <a:extLst>
                    <a:ext uri="{FF2B5EF4-FFF2-40B4-BE49-F238E27FC236}">
                      <a16:creationId xmlns:a16="http://schemas.microsoft.com/office/drawing/2014/main" id="{5367FA95-C549-6B1D-3ECC-DE189B919E13}"/>
                    </a:ext>
                  </a:extLst>
                </p:cNvPr>
                <p:cNvSpPr/>
                <p:nvPr/>
              </p:nvSpPr>
              <p:spPr>
                <a:xfrm>
                  <a:off x="8539013" y="258561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5" name="Freeform 1232">
                  <a:extLst>
                    <a:ext uri="{FF2B5EF4-FFF2-40B4-BE49-F238E27FC236}">
                      <a16:creationId xmlns:a16="http://schemas.microsoft.com/office/drawing/2014/main" id="{300AF674-4DC9-6353-E00B-07D97D97BB7E}"/>
                    </a:ext>
                  </a:extLst>
                </p:cNvPr>
                <p:cNvSpPr/>
                <p:nvPr/>
              </p:nvSpPr>
              <p:spPr>
                <a:xfrm>
                  <a:off x="8520807" y="260380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6" name="Freeform 1233">
                  <a:extLst>
                    <a:ext uri="{FF2B5EF4-FFF2-40B4-BE49-F238E27FC236}">
                      <a16:creationId xmlns:a16="http://schemas.microsoft.com/office/drawing/2014/main" id="{40248F08-B8E3-B91C-EA5C-3BC09D117304}"/>
                    </a:ext>
                  </a:extLst>
                </p:cNvPr>
                <p:cNvSpPr/>
                <p:nvPr/>
              </p:nvSpPr>
              <p:spPr>
                <a:xfrm>
                  <a:off x="8483747"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7" name="Freeform 1234">
                  <a:extLst>
                    <a:ext uri="{FF2B5EF4-FFF2-40B4-BE49-F238E27FC236}">
                      <a16:creationId xmlns:a16="http://schemas.microsoft.com/office/drawing/2014/main" id="{7BDE7A4A-EFB9-1AAF-59DB-28BD43516F60}"/>
                    </a:ext>
                  </a:extLst>
                </p:cNvPr>
                <p:cNvSpPr/>
                <p:nvPr/>
              </p:nvSpPr>
              <p:spPr>
                <a:xfrm>
                  <a:off x="8465540"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8" name="Freeform 1235">
                  <a:extLst>
                    <a:ext uri="{FF2B5EF4-FFF2-40B4-BE49-F238E27FC236}">
                      <a16:creationId xmlns:a16="http://schemas.microsoft.com/office/drawing/2014/main" id="{4E05C42A-3AC4-B573-8C08-A198BC42A569}"/>
                    </a:ext>
                  </a:extLst>
                </p:cNvPr>
                <p:cNvSpPr/>
                <p:nvPr/>
              </p:nvSpPr>
              <p:spPr>
                <a:xfrm>
                  <a:off x="8463600"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59" name="Freeform 1236">
                  <a:extLst>
                    <a:ext uri="{FF2B5EF4-FFF2-40B4-BE49-F238E27FC236}">
                      <a16:creationId xmlns:a16="http://schemas.microsoft.com/office/drawing/2014/main" id="{CA915EF0-50AD-32F4-CAB6-00E9939FEACA}"/>
                    </a:ext>
                  </a:extLst>
                </p:cNvPr>
                <p:cNvSpPr/>
                <p:nvPr/>
              </p:nvSpPr>
              <p:spPr>
                <a:xfrm>
                  <a:off x="8445393"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0" name="Freeform 1237">
                  <a:extLst>
                    <a:ext uri="{FF2B5EF4-FFF2-40B4-BE49-F238E27FC236}">
                      <a16:creationId xmlns:a16="http://schemas.microsoft.com/office/drawing/2014/main" id="{8FB091AE-07A7-9560-8C92-AD3E7AD7DF3F}"/>
                    </a:ext>
                  </a:extLst>
                </p:cNvPr>
                <p:cNvSpPr/>
                <p:nvPr/>
              </p:nvSpPr>
              <p:spPr>
                <a:xfrm>
                  <a:off x="841387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1" name="Freeform 1238">
                  <a:extLst>
                    <a:ext uri="{FF2B5EF4-FFF2-40B4-BE49-F238E27FC236}">
                      <a16:creationId xmlns:a16="http://schemas.microsoft.com/office/drawing/2014/main" id="{D4B89378-E458-A477-EE7E-DCE4912D05E8}"/>
                    </a:ext>
                  </a:extLst>
                </p:cNvPr>
                <p:cNvSpPr/>
                <p:nvPr/>
              </p:nvSpPr>
              <p:spPr>
                <a:xfrm>
                  <a:off x="8395672"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2" name="Freeform 1239">
                  <a:extLst>
                    <a:ext uri="{FF2B5EF4-FFF2-40B4-BE49-F238E27FC236}">
                      <a16:creationId xmlns:a16="http://schemas.microsoft.com/office/drawing/2014/main" id="{C70112B4-5366-F7AD-C40E-312C16330306}"/>
                    </a:ext>
                  </a:extLst>
                </p:cNvPr>
                <p:cNvSpPr/>
                <p:nvPr/>
              </p:nvSpPr>
              <p:spPr>
                <a:xfrm>
                  <a:off x="8384305"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3" name="Freeform 1240">
                  <a:extLst>
                    <a:ext uri="{FF2B5EF4-FFF2-40B4-BE49-F238E27FC236}">
                      <a16:creationId xmlns:a16="http://schemas.microsoft.com/office/drawing/2014/main" id="{207B345A-6165-0306-58E9-248FA7651E4A}"/>
                    </a:ext>
                  </a:extLst>
                </p:cNvPr>
                <p:cNvSpPr/>
                <p:nvPr/>
              </p:nvSpPr>
              <p:spPr>
                <a:xfrm>
                  <a:off x="8366098"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4" name="Freeform 1241">
                  <a:extLst>
                    <a:ext uri="{FF2B5EF4-FFF2-40B4-BE49-F238E27FC236}">
                      <a16:creationId xmlns:a16="http://schemas.microsoft.com/office/drawing/2014/main" id="{B8A04041-B3BA-35BF-E8EE-69E10C17734F}"/>
                    </a:ext>
                  </a:extLst>
                </p:cNvPr>
                <p:cNvSpPr/>
                <p:nvPr/>
              </p:nvSpPr>
              <p:spPr>
                <a:xfrm>
                  <a:off x="836609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5" name="Freeform 1242">
                  <a:extLst>
                    <a:ext uri="{FF2B5EF4-FFF2-40B4-BE49-F238E27FC236}">
                      <a16:creationId xmlns:a16="http://schemas.microsoft.com/office/drawing/2014/main" id="{92055EEF-680A-58B7-335F-43D9636D9DE8}"/>
                    </a:ext>
                  </a:extLst>
                </p:cNvPr>
                <p:cNvSpPr/>
                <p:nvPr/>
              </p:nvSpPr>
              <p:spPr>
                <a:xfrm>
                  <a:off x="8347984" y="256742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6" name="Freeform 1243">
                  <a:extLst>
                    <a:ext uri="{FF2B5EF4-FFF2-40B4-BE49-F238E27FC236}">
                      <a16:creationId xmlns:a16="http://schemas.microsoft.com/office/drawing/2014/main" id="{01E1B301-DA03-5CDF-F654-4587DB068AA6}"/>
                    </a:ext>
                  </a:extLst>
                </p:cNvPr>
                <p:cNvSpPr/>
                <p:nvPr/>
              </p:nvSpPr>
              <p:spPr>
                <a:xfrm>
                  <a:off x="8325157" y="253722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7" name="Freeform 1244">
                  <a:extLst>
                    <a:ext uri="{FF2B5EF4-FFF2-40B4-BE49-F238E27FC236}">
                      <a16:creationId xmlns:a16="http://schemas.microsoft.com/office/drawing/2014/main" id="{77F12BEA-5056-D236-1C8C-6A50CC601E89}"/>
                    </a:ext>
                  </a:extLst>
                </p:cNvPr>
                <p:cNvSpPr/>
                <p:nvPr/>
              </p:nvSpPr>
              <p:spPr>
                <a:xfrm>
                  <a:off x="8307043" y="255542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8" name="Freeform 1245">
                  <a:extLst>
                    <a:ext uri="{FF2B5EF4-FFF2-40B4-BE49-F238E27FC236}">
                      <a16:creationId xmlns:a16="http://schemas.microsoft.com/office/drawing/2014/main" id="{B69A28E7-652F-AB28-626B-5062F64AFDDA}"/>
                    </a:ext>
                  </a:extLst>
                </p:cNvPr>
                <p:cNvSpPr/>
                <p:nvPr/>
              </p:nvSpPr>
              <p:spPr>
                <a:xfrm>
                  <a:off x="8247248" y="25239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69" name="Freeform 1246">
                  <a:extLst>
                    <a:ext uri="{FF2B5EF4-FFF2-40B4-BE49-F238E27FC236}">
                      <a16:creationId xmlns:a16="http://schemas.microsoft.com/office/drawing/2014/main" id="{D972B58B-D536-A6C1-7D74-3755E06969E3}"/>
                    </a:ext>
                  </a:extLst>
                </p:cNvPr>
                <p:cNvSpPr/>
                <p:nvPr/>
              </p:nvSpPr>
              <p:spPr>
                <a:xfrm>
                  <a:off x="8229041" y="2542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0" name="Freeform 1247">
                  <a:extLst>
                    <a:ext uri="{FF2B5EF4-FFF2-40B4-BE49-F238E27FC236}">
                      <a16:creationId xmlns:a16="http://schemas.microsoft.com/office/drawing/2014/main" id="{342BB8B6-123E-E8B4-E7A1-44E68B5B3D35}"/>
                    </a:ext>
                  </a:extLst>
                </p:cNvPr>
                <p:cNvSpPr/>
                <p:nvPr/>
              </p:nvSpPr>
              <p:spPr>
                <a:xfrm>
                  <a:off x="8198174" y="251617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1" name="Freeform 1248">
                  <a:extLst>
                    <a:ext uri="{FF2B5EF4-FFF2-40B4-BE49-F238E27FC236}">
                      <a16:creationId xmlns:a16="http://schemas.microsoft.com/office/drawing/2014/main" id="{1B5F385B-15D3-1C12-206C-64492DB3BF5B}"/>
                    </a:ext>
                  </a:extLst>
                </p:cNvPr>
                <p:cNvSpPr/>
                <p:nvPr/>
              </p:nvSpPr>
              <p:spPr>
                <a:xfrm>
                  <a:off x="8180060" y="253427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2" name="Freeform 1249">
                  <a:extLst>
                    <a:ext uri="{FF2B5EF4-FFF2-40B4-BE49-F238E27FC236}">
                      <a16:creationId xmlns:a16="http://schemas.microsoft.com/office/drawing/2014/main" id="{DD4DAD6D-E200-E688-6351-484327495B1D}"/>
                    </a:ext>
                  </a:extLst>
                </p:cNvPr>
                <p:cNvSpPr/>
                <p:nvPr/>
              </p:nvSpPr>
              <p:spPr>
                <a:xfrm>
                  <a:off x="8145218"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3" name="Freeform 1250">
                  <a:extLst>
                    <a:ext uri="{FF2B5EF4-FFF2-40B4-BE49-F238E27FC236}">
                      <a16:creationId xmlns:a16="http://schemas.microsoft.com/office/drawing/2014/main" id="{AC7FBEEC-C082-2A6F-8997-37ECE3D4E715}"/>
                    </a:ext>
                  </a:extLst>
                </p:cNvPr>
                <p:cNvSpPr/>
                <p:nvPr/>
              </p:nvSpPr>
              <p:spPr>
                <a:xfrm>
                  <a:off x="8127011"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4" name="Freeform 1251">
                  <a:extLst>
                    <a:ext uri="{FF2B5EF4-FFF2-40B4-BE49-F238E27FC236}">
                      <a16:creationId xmlns:a16="http://schemas.microsoft.com/office/drawing/2014/main" id="{442527D1-1B99-EA10-2CFA-56987E584CA1}"/>
                    </a:ext>
                  </a:extLst>
                </p:cNvPr>
                <p:cNvSpPr/>
                <p:nvPr/>
              </p:nvSpPr>
              <p:spPr>
                <a:xfrm>
                  <a:off x="8104184"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5" name="Freeform 1252">
                  <a:extLst>
                    <a:ext uri="{FF2B5EF4-FFF2-40B4-BE49-F238E27FC236}">
                      <a16:creationId xmlns:a16="http://schemas.microsoft.com/office/drawing/2014/main" id="{AA446953-95EE-E541-40F2-C6A541367737}"/>
                    </a:ext>
                  </a:extLst>
                </p:cNvPr>
                <p:cNvSpPr/>
                <p:nvPr/>
              </p:nvSpPr>
              <p:spPr>
                <a:xfrm>
                  <a:off x="8085977"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6" name="Freeform 1253">
                  <a:extLst>
                    <a:ext uri="{FF2B5EF4-FFF2-40B4-BE49-F238E27FC236}">
                      <a16:creationId xmlns:a16="http://schemas.microsoft.com/office/drawing/2014/main" id="{A35F091E-3641-23F3-579A-A8D533F5A693}"/>
                    </a:ext>
                  </a:extLst>
                </p:cNvPr>
                <p:cNvSpPr/>
                <p:nvPr/>
              </p:nvSpPr>
              <p:spPr>
                <a:xfrm>
                  <a:off x="8081357"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7" name="Freeform 1254">
                  <a:extLst>
                    <a:ext uri="{FF2B5EF4-FFF2-40B4-BE49-F238E27FC236}">
                      <a16:creationId xmlns:a16="http://schemas.microsoft.com/office/drawing/2014/main" id="{88577C9C-D638-BCA2-5A1F-E8FA92D4294A}"/>
                    </a:ext>
                  </a:extLst>
                </p:cNvPr>
                <p:cNvSpPr/>
                <p:nvPr/>
              </p:nvSpPr>
              <p:spPr>
                <a:xfrm>
                  <a:off x="8063242" y="252227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8" name="Freeform 1255">
                  <a:extLst>
                    <a:ext uri="{FF2B5EF4-FFF2-40B4-BE49-F238E27FC236}">
                      <a16:creationId xmlns:a16="http://schemas.microsoft.com/office/drawing/2014/main" id="{B5DBDB18-0702-79AC-776F-4ADC6CE69BBB}"/>
                    </a:ext>
                  </a:extLst>
                </p:cNvPr>
                <p:cNvSpPr/>
                <p:nvPr/>
              </p:nvSpPr>
              <p:spPr>
                <a:xfrm>
                  <a:off x="8031820"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79" name="Freeform 1256">
                  <a:extLst>
                    <a:ext uri="{FF2B5EF4-FFF2-40B4-BE49-F238E27FC236}">
                      <a16:creationId xmlns:a16="http://schemas.microsoft.com/office/drawing/2014/main" id="{696C81FF-3F0C-5BDC-5816-762D94661A38}"/>
                    </a:ext>
                  </a:extLst>
                </p:cNvPr>
                <p:cNvSpPr/>
                <p:nvPr/>
              </p:nvSpPr>
              <p:spPr>
                <a:xfrm>
                  <a:off x="8013614"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0" name="Freeform 1257">
                  <a:extLst>
                    <a:ext uri="{FF2B5EF4-FFF2-40B4-BE49-F238E27FC236}">
                      <a16:creationId xmlns:a16="http://schemas.microsoft.com/office/drawing/2014/main" id="{82511BB4-372E-C2E7-4F9C-2DCE9277E5DD}"/>
                    </a:ext>
                  </a:extLst>
                </p:cNvPr>
                <p:cNvSpPr/>
                <p:nvPr/>
              </p:nvSpPr>
              <p:spPr>
                <a:xfrm>
                  <a:off x="8020453"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1" name="Freeform 1258">
                  <a:extLst>
                    <a:ext uri="{FF2B5EF4-FFF2-40B4-BE49-F238E27FC236}">
                      <a16:creationId xmlns:a16="http://schemas.microsoft.com/office/drawing/2014/main" id="{7111A3B7-C6EA-67F5-6C41-36F731F0BC1C}"/>
                    </a:ext>
                  </a:extLst>
                </p:cNvPr>
                <p:cNvSpPr/>
                <p:nvPr/>
              </p:nvSpPr>
              <p:spPr>
                <a:xfrm>
                  <a:off x="8002246"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2" name="Freeform 1259">
                  <a:extLst>
                    <a:ext uri="{FF2B5EF4-FFF2-40B4-BE49-F238E27FC236}">
                      <a16:creationId xmlns:a16="http://schemas.microsoft.com/office/drawing/2014/main" id="{34394B81-C96A-0600-41BC-07EADE8BF18D}"/>
                    </a:ext>
                  </a:extLst>
                </p:cNvPr>
                <p:cNvSpPr/>
                <p:nvPr/>
              </p:nvSpPr>
              <p:spPr>
                <a:xfrm>
                  <a:off x="7999289" y="24748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3" name="Freeform 1260">
                  <a:extLst>
                    <a:ext uri="{FF2B5EF4-FFF2-40B4-BE49-F238E27FC236}">
                      <a16:creationId xmlns:a16="http://schemas.microsoft.com/office/drawing/2014/main" id="{55A72826-8798-F28D-1CF9-ED2D429B6456}"/>
                    </a:ext>
                  </a:extLst>
                </p:cNvPr>
                <p:cNvSpPr/>
                <p:nvPr/>
              </p:nvSpPr>
              <p:spPr>
                <a:xfrm>
                  <a:off x="7981082" y="24930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4" name="Freeform 1261">
                  <a:extLst>
                    <a:ext uri="{FF2B5EF4-FFF2-40B4-BE49-F238E27FC236}">
                      <a16:creationId xmlns:a16="http://schemas.microsoft.com/office/drawing/2014/main" id="{6DB6E5FD-23B1-DC11-2147-DD12E7CB1C56}"/>
                    </a:ext>
                  </a:extLst>
                </p:cNvPr>
                <p:cNvSpPr/>
                <p:nvPr/>
              </p:nvSpPr>
              <p:spPr>
                <a:xfrm>
                  <a:off x="7966480" y="246289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5" name="Freeform 1262">
                  <a:extLst>
                    <a:ext uri="{FF2B5EF4-FFF2-40B4-BE49-F238E27FC236}">
                      <a16:creationId xmlns:a16="http://schemas.microsoft.com/office/drawing/2014/main" id="{AA724B65-B092-0176-FCD1-0E9169A59A19}"/>
                    </a:ext>
                  </a:extLst>
                </p:cNvPr>
                <p:cNvSpPr/>
                <p:nvPr/>
              </p:nvSpPr>
              <p:spPr>
                <a:xfrm>
                  <a:off x="7948274" y="248108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6" name="Freeform 1263">
                  <a:extLst>
                    <a:ext uri="{FF2B5EF4-FFF2-40B4-BE49-F238E27FC236}">
                      <a16:creationId xmlns:a16="http://schemas.microsoft.com/office/drawing/2014/main" id="{F26719B1-76D4-800F-8B72-5A99B98EB68C}"/>
                    </a:ext>
                  </a:extLst>
                </p:cNvPr>
                <p:cNvSpPr/>
                <p:nvPr/>
              </p:nvSpPr>
              <p:spPr>
                <a:xfrm>
                  <a:off x="7333228" y="21574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7" name="Freeform 1264">
                  <a:extLst>
                    <a:ext uri="{FF2B5EF4-FFF2-40B4-BE49-F238E27FC236}">
                      <a16:creationId xmlns:a16="http://schemas.microsoft.com/office/drawing/2014/main" id="{18CB2731-0ACF-14BF-7917-868FC8873535}"/>
                    </a:ext>
                  </a:extLst>
                </p:cNvPr>
                <p:cNvSpPr/>
                <p:nvPr/>
              </p:nvSpPr>
              <p:spPr>
                <a:xfrm>
                  <a:off x="7315022" y="2175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8" name="Freeform 1265">
                  <a:extLst>
                    <a:ext uri="{FF2B5EF4-FFF2-40B4-BE49-F238E27FC236}">
                      <a16:creationId xmlns:a16="http://schemas.microsoft.com/office/drawing/2014/main" id="{766570ED-4D7F-7606-B558-2B8C61FF281F}"/>
                    </a:ext>
                  </a:extLst>
                </p:cNvPr>
                <p:cNvSpPr/>
                <p:nvPr/>
              </p:nvSpPr>
              <p:spPr>
                <a:xfrm>
                  <a:off x="6857550"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89" name="Freeform 1266">
                  <a:extLst>
                    <a:ext uri="{FF2B5EF4-FFF2-40B4-BE49-F238E27FC236}">
                      <a16:creationId xmlns:a16="http://schemas.microsoft.com/office/drawing/2014/main" id="{82383D9B-3CF1-A469-2D90-86B5520F9D3C}"/>
                    </a:ext>
                  </a:extLst>
                </p:cNvPr>
                <p:cNvSpPr/>
                <p:nvPr/>
              </p:nvSpPr>
              <p:spPr>
                <a:xfrm>
                  <a:off x="6839436"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0" name="Freeform 1267">
                  <a:extLst>
                    <a:ext uri="{FF2B5EF4-FFF2-40B4-BE49-F238E27FC236}">
                      <a16:creationId xmlns:a16="http://schemas.microsoft.com/office/drawing/2014/main" id="{B0F68610-47D6-0A01-3DB5-EECB079112EB}"/>
                    </a:ext>
                  </a:extLst>
                </p:cNvPr>
                <p:cNvSpPr/>
                <p:nvPr/>
              </p:nvSpPr>
              <p:spPr>
                <a:xfrm>
                  <a:off x="6827329"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1" name="Freeform 1268">
                  <a:extLst>
                    <a:ext uri="{FF2B5EF4-FFF2-40B4-BE49-F238E27FC236}">
                      <a16:creationId xmlns:a16="http://schemas.microsoft.com/office/drawing/2014/main" id="{1F4DBCC5-CCC8-4129-0BA2-A3B853572A27}"/>
                    </a:ext>
                  </a:extLst>
                </p:cNvPr>
                <p:cNvSpPr/>
                <p:nvPr/>
              </p:nvSpPr>
              <p:spPr>
                <a:xfrm>
                  <a:off x="6809215"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2" name="Freeform 1269">
                  <a:extLst>
                    <a:ext uri="{FF2B5EF4-FFF2-40B4-BE49-F238E27FC236}">
                      <a16:creationId xmlns:a16="http://schemas.microsoft.com/office/drawing/2014/main" id="{B6AD4854-E3EE-BFCD-A39F-6DEDB447CF32}"/>
                    </a:ext>
                  </a:extLst>
                </p:cNvPr>
                <p:cNvSpPr/>
                <p:nvPr/>
              </p:nvSpPr>
              <p:spPr>
                <a:xfrm>
                  <a:off x="6804594"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3" name="Freeform 1270">
                  <a:extLst>
                    <a:ext uri="{FF2B5EF4-FFF2-40B4-BE49-F238E27FC236}">
                      <a16:creationId xmlns:a16="http://schemas.microsoft.com/office/drawing/2014/main" id="{82C1B978-399B-26B1-D56C-3463FED6E03B}"/>
                    </a:ext>
                  </a:extLst>
                </p:cNvPr>
                <p:cNvSpPr/>
                <p:nvPr/>
              </p:nvSpPr>
              <p:spPr>
                <a:xfrm>
                  <a:off x="6786388"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4" name="Freeform 1271">
                  <a:extLst>
                    <a:ext uri="{FF2B5EF4-FFF2-40B4-BE49-F238E27FC236}">
                      <a16:creationId xmlns:a16="http://schemas.microsoft.com/office/drawing/2014/main" id="{940C790F-ACA1-A957-3613-10FDD16CA5F0}"/>
                    </a:ext>
                  </a:extLst>
                </p:cNvPr>
                <p:cNvSpPr/>
                <p:nvPr/>
              </p:nvSpPr>
              <p:spPr>
                <a:xfrm>
                  <a:off x="8614889"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5" name="Freeform 1272">
                  <a:extLst>
                    <a:ext uri="{FF2B5EF4-FFF2-40B4-BE49-F238E27FC236}">
                      <a16:creationId xmlns:a16="http://schemas.microsoft.com/office/drawing/2014/main" id="{DB362541-4FD2-9FB3-307B-8C0C9C30E472}"/>
                    </a:ext>
                  </a:extLst>
                </p:cNvPr>
                <p:cNvSpPr/>
                <p:nvPr/>
              </p:nvSpPr>
              <p:spPr>
                <a:xfrm>
                  <a:off x="8596682"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6" name="Freeform 1273">
                  <a:extLst>
                    <a:ext uri="{FF2B5EF4-FFF2-40B4-BE49-F238E27FC236}">
                      <a16:creationId xmlns:a16="http://schemas.microsoft.com/office/drawing/2014/main" id="{2193E3DE-0253-1B6D-FC2D-397C153E07B3}"/>
                    </a:ext>
                  </a:extLst>
                </p:cNvPr>
                <p:cNvSpPr/>
                <p:nvPr/>
              </p:nvSpPr>
              <p:spPr>
                <a:xfrm>
                  <a:off x="8601303"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7" name="Freeform 1274">
                  <a:extLst>
                    <a:ext uri="{FF2B5EF4-FFF2-40B4-BE49-F238E27FC236}">
                      <a16:creationId xmlns:a16="http://schemas.microsoft.com/office/drawing/2014/main" id="{00CC9BD4-0C6E-4DF1-AA02-4D38B6EF64D7}"/>
                    </a:ext>
                  </a:extLst>
                </p:cNvPr>
                <p:cNvSpPr/>
                <p:nvPr/>
              </p:nvSpPr>
              <p:spPr>
                <a:xfrm>
                  <a:off x="8583097"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8" name="Freeform 1275">
                  <a:extLst>
                    <a:ext uri="{FF2B5EF4-FFF2-40B4-BE49-F238E27FC236}">
                      <a16:creationId xmlns:a16="http://schemas.microsoft.com/office/drawing/2014/main" id="{2FC16D65-C40F-1A49-8840-358F13D52374}"/>
                    </a:ext>
                  </a:extLst>
                </p:cNvPr>
                <p:cNvSpPr/>
                <p:nvPr/>
              </p:nvSpPr>
              <p:spPr>
                <a:xfrm>
                  <a:off x="8656754" y="26083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99" name="Freeform 1276">
                  <a:extLst>
                    <a:ext uri="{FF2B5EF4-FFF2-40B4-BE49-F238E27FC236}">
                      <a16:creationId xmlns:a16="http://schemas.microsoft.com/office/drawing/2014/main" id="{C404CBBD-00C5-9B68-95FE-58C816D32FE2}"/>
                    </a:ext>
                  </a:extLst>
                </p:cNvPr>
                <p:cNvSpPr/>
                <p:nvPr/>
              </p:nvSpPr>
              <p:spPr>
                <a:xfrm>
                  <a:off x="8638548" y="26265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defTabSz="914377"/>
                  <a:endParaRPr lang="en-US" sz="1800" dirty="0">
                    <a:solidFill>
                      <a:srgbClr val="54565B"/>
                    </a:solidFill>
                    <a:latin typeface="Arial" panose="020B0604020202020204"/>
                  </a:endParaRPr>
                </a:p>
              </p:txBody>
            </p:sp>
          </p:grpSp>
          <p:grpSp>
            <p:nvGrpSpPr>
              <p:cNvPr id="1277" name="Graphic 739">
                <a:extLst>
                  <a:ext uri="{FF2B5EF4-FFF2-40B4-BE49-F238E27FC236}">
                    <a16:creationId xmlns:a16="http://schemas.microsoft.com/office/drawing/2014/main" id="{E6B0E57F-0628-530A-231D-F21CA361F047}"/>
                  </a:ext>
                </a:extLst>
              </p:cNvPr>
              <p:cNvGrpSpPr/>
              <p:nvPr/>
            </p:nvGrpSpPr>
            <p:grpSpPr>
              <a:xfrm>
                <a:off x="6786388" y="1900995"/>
                <a:ext cx="2857304" cy="874198"/>
                <a:chOff x="6786388" y="1900995"/>
                <a:chExt cx="2857304" cy="874198"/>
              </a:xfrm>
              <a:noFill/>
            </p:grpSpPr>
            <p:sp>
              <p:nvSpPr>
                <p:cNvPr id="1344" name="Freeform 1127">
                  <a:extLst>
                    <a:ext uri="{FF2B5EF4-FFF2-40B4-BE49-F238E27FC236}">
                      <a16:creationId xmlns:a16="http://schemas.microsoft.com/office/drawing/2014/main" id="{186453AB-4A22-D150-8F68-DC4A99C23B89}"/>
                    </a:ext>
                  </a:extLst>
                </p:cNvPr>
                <p:cNvSpPr/>
                <p:nvPr/>
              </p:nvSpPr>
              <p:spPr>
                <a:xfrm>
                  <a:off x="6786388" y="1900995"/>
                  <a:ext cx="2849818" cy="856006"/>
                </a:xfrm>
                <a:custGeom>
                  <a:avLst/>
                  <a:gdLst>
                    <a:gd name="connsiteX0" fmla="*/ 0 w 2849818"/>
                    <a:gd name="connsiteY0" fmla="*/ 0 h 856006"/>
                    <a:gd name="connsiteX1" fmla="*/ 22827 w 2849818"/>
                    <a:gd name="connsiteY1" fmla="*/ 0 h 856006"/>
                    <a:gd name="connsiteX2" fmla="*/ 22827 w 2849818"/>
                    <a:gd name="connsiteY2" fmla="*/ 5448 h 856006"/>
                    <a:gd name="connsiteX3" fmla="*/ 34195 w 2849818"/>
                    <a:gd name="connsiteY3" fmla="*/ 5448 h 856006"/>
                    <a:gd name="connsiteX4" fmla="*/ 34195 w 2849818"/>
                    <a:gd name="connsiteY4" fmla="*/ 22624 h 856006"/>
                    <a:gd name="connsiteX5" fmla="*/ 71162 w 2849818"/>
                    <a:gd name="connsiteY5" fmla="*/ 22624 h 856006"/>
                    <a:gd name="connsiteX6" fmla="*/ 71162 w 2849818"/>
                    <a:gd name="connsiteY6" fmla="*/ 31119 h 856006"/>
                    <a:gd name="connsiteX7" fmla="*/ 138166 w 2849818"/>
                    <a:gd name="connsiteY7" fmla="*/ 31119 h 856006"/>
                    <a:gd name="connsiteX8" fmla="*/ 138166 w 2849818"/>
                    <a:gd name="connsiteY8" fmla="*/ 40169 h 856006"/>
                    <a:gd name="connsiteX9" fmla="*/ 204060 w 2849818"/>
                    <a:gd name="connsiteY9" fmla="*/ 40169 h 856006"/>
                    <a:gd name="connsiteX10" fmla="*/ 204060 w 2849818"/>
                    <a:gd name="connsiteY10" fmla="*/ 49587 h 856006"/>
                    <a:gd name="connsiteX11" fmla="*/ 223283 w 2849818"/>
                    <a:gd name="connsiteY11" fmla="*/ 49587 h 856006"/>
                    <a:gd name="connsiteX12" fmla="*/ 223283 w 2849818"/>
                    <a:gd name="connsiteY12" fmla="*/ 57714 h 856006"/>
                    <a:gd name="connsiteX13" fmla="*/ 243708 w 2849818"/>
                    <a:gd name="connsiteY13" fmla="*/ 57714 h 856006"/>
                    <a:gd name="connsiteX14" fmla="*/ 243708 w 2849818"/>
                    <a:gd name="connsiteY14" fmla="*/ 66855 h 856006"/>
                    <a:gd name="connsiteX15" fmla="*/ 294445 w 2849818"/>
                    <a:gd name="connsiteY15" fmla="*/ 66855 h 856006"/>
                    <a:gd name="connsiteX16" fmla="*/ 294445 w 2849818"/>
                    <a:gd name="connsiteY16" fmla="*/ 79137 h 856006"/>
                    <a:gd name="connsiteX17" fmla="*/ 307107 w 2849818"/>
                    <a:gd name="connsiteY17" fmla="*/ 79137 h 856006"/>
                    <a:gd name="connsiteX18" fmla="*/ 307107 w 2849818"/>
                    <a:gd name="connsiteY18" fmla="*/ 90218 h 856006"/>
                    <a:gd name="connsiteX19" fmla="*/ 324943 w 2849818"/>
                    <a:gd name="connsiteY19" fmla="*/ 90218 h 856006"/>
                    <a:gd name="connsiteX20" fmla="*/ 324943 w 2849818"/>
                    <a:gd name="connsiteY20" fmla="*/ 102499 h 856006"/>
                    <a:gd name="connsiteX21" fmla="*/ 358399 w 2849818"/>
                    <a:gd name="connsiteY21" fmla="*/ 102499 h 856006"/>
                    <a:gd name="connsiteX22" fmla="*/ 358399 w 2849818"/>
                    <a:gd name="connsiteY22" fmla="*/ 117459 h 856006"/>
                    <a:gd name="connsiteX23" fmla="*/ 381503 w 2849818"/>
                    <a:gd name="connsiteY23" fmla="*/ 117459 h 856006"/>
                    <a:gd name="connsiteX24" fmla="*/ 381503 w 2849818"/>
                    <a:gd name="connsiteY24" fmla="*/ 123276 h 856006"/>
                    <a:gd name="connsiteX25" fmla="*/ 393148 w 2849818"/>
                    <a:gd name="connsiteY25" fmla="*/ 123276 h 856006"/>
                    <a:gd name="connsiteX26" fmla="*/ 393148 w 2849818"/>
                    <a:gd name="connsiteY26" fmla="*/ 132418 h 856006"/>
                    <a:gd name="connsiteX27" fmla="*/ 426327 w 2849818"/>
                    <a:gd name="connsiteY27" fmla="*/ 132418 h 856006"/>
                    <a:gd name="connsiteX28" fmla="*/ 426327 w 2849818"/>
                    <a:gd name="connsiteY28" fmla="*/ 145069 h 856006"/>
                    <a:gd name="connsiteX29" fmla="*/ 456547 w 2849818"/>
                    <a:gd name="connsiteY29" fmla="*/ 145069 h 856006"/>
                    <a:gd name="connsiteX30" fmla="*/ 456547 w 2849818"/>
                    <a:gd name="connsiteY30" fmla="*/ 157073 h 856006"/>
                    <a:gd name="connsiteX31" fmla="*/ 515973 w 2849818"/>
                    <a:gd name="connsiteY31" fmla="*/ 157073 h 856006"/>
                    <a:gd name="connsiteX32" fmla="*/ 515973 w 2849818"/>
                    <a:gd name="connsiteY32" fmla="*/ 172956 h 856006"/>
                    <a:gd name="connsiteX33" fmla="*/ 540649 w 2849818"/>
                    <a:gd name="connsiteY33" fmla="*/ 172956 h 856006"/>
                    <a:gd name="connsiteX34" fmla="*/ 540649 w 2849818"/>
                    <a:gd name="connsiteY34" fmla="*/ 183021 h 856006"/>
                    <a:gd name="connsiteX35" fmla="*/ 581590 w 2849818"/>
                    <a:gd name="connsiteY35" fmla="*/ 183021 h 856006"/>
                    <a:gd name="connsiteX36" fmla="*/ 581590 w 2849818"/>
                    <a:gd name="connsiteY36" fmla="*/ 193086 h 856006"/>
                    <a:gd name="connsiteX37" fmla="*/ 595268 w 2849818"/>
                    <a:gd name="connsiteY37" fmla="*/ 193086 h 856006"/>
                    <a:gd name="connsiteX38" fmla="*/ 595268 w 2849818"/>
                    <a:gd name="connsiteY38" fmla="*/ 204167 h 856006"/>
                    <a:gd name="connsiteX39" fmla="*/ 622531 w 2849818"/>
                    <a:gd name="connsiteY39" fmla="*/ 204167 h 856006"/>
                    <a:gd name="connsiteX40" fmla="*/ 622531 w 2849818"/>
                    <a:gd name="connsiteY40" fmla="*/ 211647 h 856006"/>
                    <a:gd name="connsiteX41" fmla="*/ 653399 w 2849818"/>
                    <a:gd name="connsiteY41" fmla="*/ 211647 h 856006"/>
                    <a:gd name="connsiteX42" fmla="*/ 653399 w 2849818"/>
                    <a:gd name="connsiteY42" fmla="*/ 221712 h 856006"/>
                    <a:gd name="connsiteX43" fmla="*/ 700533 w 2849818"/>
                    <a:gd name="connsiteY43" fmla="*/ 221712 h 856006"/>
                    <a:gd name="connsiteX44" fmla="*/ 700533 w 2849818"/>
                    <a:gd name="connsiteY44" fmla="*/ 234363 h 856006"/>
                    <a:gd name="connsiteX45" fmla="*/ 711253 w 2849818"/>
                    <a:gd name="connsiteY45" fmla="*/ 234363 h 856006"/>
                    <a:gd name="connsiteX46" fmla="*/ 711253 w 2849818"/>
                    <a:gd name="connsiteY46" fmla="*/ 239534 h 856006"/>
                    <a:gd name="connsiteX47" fmla="*/ 722343 w 2849818"/>
                    <a:gd name="connsiteY47" fmla="*/ 239534 h 856006"/>
                    <a:gd name="connsiteX48" fmla="*/ 722343 w 2849818"/>
                    <a:gd name="connsiteY48" fmla="*/ 248584 h 856006"/>
                    <a:gd name="connsiteX49" fmla="*/ 735282 w 2849818"/>
                    <a:gd name="connsiteY49" fmla="*/ 248584 h 856006"/>
                    <a:gd name="connsiteX50" fmla="*/ 735282 w 2849818"/>
                    <a:gd name="connsiteY50" fmla="*/ 263912 h 856006"/>
                    <a:gd name="connsiteX51" fmla="*/ 767813 w 2849818"/>
                    <a:gd name="connsiteY51" fmla="*/ 263912 h 856006"/>
                    <a:gd name="connsiteX52" fmla="*/ 767813 w 2849818"/>
                    <a:gd name="connsiteY52" fmla="*/ 272962 h 856006"/>
                    <a:gd name="connsiteX53" fmla="*/ 790548 w 2849818"/>
                    <a:gd name="connsiteY53" fmla="*/ 272962 h 856006"/>
                    <a:gd name="connsiteX54" fmla="*/ 790548 w 2849818"/>
                    <a:gd name="connsiteY54" fmla="*/ 289860 h 856006"/>
                    <a:gd name="connsiteX55" fmla="*/ 803856 w 2849818"/>
                    <a:gd name="connsiteY55" fmla="*/ 289860 h 856006"/>
                    <a:gd name="connsiteX56" fmla="*/ 803856 w 2849818"/>
                    <a:gd name="connsiteY56" fmla="*/ 297986 h 856006"/>
                    <a:gd name="connsiteX57" fmla="*/ 816518 w 2849818"/>
                    <a:gd name="connsiteY57" fmla="*/ 297986 h 856006"/>
                    <a:gd name="connsiteX58" fmla="*/ 816518 w 2849818"/>
                    <a:gd name="connsiteY58" fmla="*/ 301495 h 856006"/>
                    <a:gd name="connsiteX59" fmla="*/ 832506 w 2849818"/>
                    <a:gd name="connsiteY59" fmla="*/ 301495 h 856006"/>
                    <a:gd name="connsiteX60" fmla="*/ 832506 w 2849818"/>
                    <a:gd name="connsiteY60" fmla="*/ 314516 h 856006"/>
                    <a:gd name="connsiteX61" fmla="*/ 854872 w 2849818"/>
                    <a:gd name="connsiteY61" fmla="*/ 314516 h 856006"/>
                    <a:gd name="connsiteX62" fmla="*/ 854872 w 2849818"/>
                    <a:gd name="connsiteY62" fmla="*/ 324304 h 856006"/>
                    <a:gd name="connsiteX63" fmla="*/ 879547 w 2849818"/>
                    <a:gd name="connsiteY63" fmla="*/ 324304 h 856006"/>
                    <a:gd name="connsiteX64" fmla="*/ 879547 w 2849818"/>
                    <a:gd name="connsiteY64" fmla="*/ 332338 h 856006"/>
                    <a:gd name="connsiteX65" fmla="*/ 908197 w 2849818"/>
                    <a:gd name="connsiteY65" fmla="*/ 332338 h 856006"/>
                    <a:gd name="connsiteX66" fmla="*/ 908197 w 2849818"/>
                    <a:gd name="connsiteY66" fmla="*/ 344342 h 856006"/>
                    <a:gd name="connsiteX67" fmla="*/ 940359 w 2849818"/>
                    <a:gd name="connsiteY67" fmla="*/ 344342 h 856006"/>
                    <a:gd name="connsiteX68" fmla="*/ 940359 w 2849818"/>
                    <a:gd name="connsiteY68" fmla="*/ 362256 h 856006"/>
                    <a:gd name="connsiteX69" fmla="*/ 952004 w 2849818"/>
                    <a:gd name="connsiteY69" fmla="*/ 362256 h 856006"/>
                    <a:gd name="connsiteX70" fmla="*/ 952004 w 2849818"/>
                    <a:gd name="connsiteY70" fmla="*/ 371306 h 856006"/>
                    <a:gd name="connsiteX71" fmla="*/ 967622 w 2849818"/>
                    <a:gd name="connsiteY71" fmla="*/ 371306 h 856006"/>
                    <a:gd name="connsiteX72" fmla="*/ 967622 w 2849818"/>
                    <a:gd name="connsiteY72" fmla="*/ 377862 h 856006"/>
                    <a:gd name="connsiteX73" fmla="*/ 972798 w 2849818"/>
                    <a:gd name="connsiteY73" fmla="*/ 377862 h 856006"/>
                    <a:gd name="connsiteX74" fmla="*/ 972798 w 2849818"/>
                    <a:gd name="connsiteY74" fmla="*/ 382664 h 856006"/>
                    <a:gd name="connsiteX75" fmla="*/ 999137 w 2849818"/>
                    <a:gd name="connsiteY75" fmla="*/ 382664 h 856006"/>
                    <a:gd name="connsiteX76" fmla="*/ 999137 w 2849818"/>
                    <a:gd name="connsiteY76" fmla="*/ 388574 h 856006"/>
                    <a:gd name="connsiteX77" fmla="*/ 1017344 w 2849818"/>
                    <a:gd name="connsiteY77" fmla="*/ 388574 h 856006"/>
                    <a:gd name="connsiteX78" fmla="*/ 1017344 w 2849818"/>
                    <a:gd name="connsiteY78" fmla="*/ 398269 h 856006"/>
                    <a:gd name="connsiteX79" fmla="*/ 1029358 w 2849818"/>
                    <a:gd name="connsiteY79" fmla="*/ 398269 h 856006"/>
                    <a:gd name="connsiteX80" fmla="*/ 1029358 w 2849818"/>
                    <a:gd name="connsiteY80" fmla="*/ 404733 h 856006"/>
                    <a:gd name="connsiteX81" fmla="*/ 1044330 w 2849818"/>
                    <a:gd name="connsiteY81" fmla="*/ 404733 h 856006"/>
                    <a:gd name="connsiteX82" fmla="*/ 1044330 w 2849818"/>
                    <a:gd name="connsiteY82" fmla="*/ 414152 h 856006"/>
                    <a:gd name="connsiteX83" fmla="*/ 1051816 w 2849818"/>
                    <a:gd name="connsiteY83" fmla="*/ 414152 h 856006"/>
                    <a:gd name="connsiteX84" fmla="*/ 1051816 w 2849818"/>
                    <a:gd name="connsiteY84" fmla="*/ 427819 h 856006"/>
                    <a:gd name="connsiteX85" fmla="*/ 1067342 w 2849818"/>
                    <a:gd name="connsiteY85" fmla="*/ 427819 h 856006"/>
                    <a:gd name="connsiteX86" fmla="*/ 1067342 w 2849818"/>
                    <a:gd name="connsiteY86" fmla="*/ 436222 h 856006"/>
                    <a:gd name="connsiteX87" fmla="*/ 1086565 w 2849818"/>
                    <a:gd name="connsiteY87" fmla="*/ 436222 h 856006"/>
                    <a:gd name="connsiteX88" fmla="*/ 1086565 w 2849818"/>
                    <a:gd name="connsiteY88" fmla="*/ 441485 h 856006"/>
                    <a:gd name="connsiteX89" fmla="*/ 1096916 w 2849818"/>
                    <a:gd name="connsiteY89" fmla="*/ 441485 h 856006"/>
                    <a:gd name="connsiteX90" fmla="*/ 1096916 w 2849818"/>
                    <a:gd name="connsiteY90" fmla="*/ 446287 h 856006"/>
                    <a:gd name="connsiteX91" fmla="*/ 1111518 w 2849818"/>
                    <a:gd name="connsiteY91" fmla="*/ 446287 h 856006"/>
                    <a:gd name="connsiteX92" fmla="*/ 1111518 w 2849818"/>
                    <a:gd name="connsiteY92" fmla="*/ 452197 h 856006"/>
                    <a:gd name="connsiteX93" fmla="*/ 1123902 w 2849818"/>
                    <a:gd name="connsiteY93" fmla="*/ 452197 h 856006"/>
                    <a:gd name="connsiteX94" fmla="*/ 1123902 w 2849818"/>
                    <a:gd name="connsiteY94" fmla="*/ 457368 h 856006"/>
                    <a:gd name="connsiteX95" fmla="*/ 1152829 w 2849818"/>
                    <a:gd name="connsiteY95" fmla="*/ 457368 h 856006"/>
                    <a:gd name="connsiteX96" fmla="*/ 1152829 w 2849818"/>
                    <a:gd name="connsiteY96" fmla="*/ 481100 h 856006"/>
                    <a:gd name="connsiteX97" fmla="*/ 1191830 w 2849818"/>
                    <a:gd name="connsiteY97" fmla="*/ 481100 h 856006"/>
                    <a:gd name="connsiteX98" fmla="*/ 1191830 w 2849818"/>
                    <a:gd name="connsiteY98" fmla="*/ 492735 h 856006"/>
                    <a:gd name="connsiteX99" fmla="*/ 1217522 w 2849818"/>
                    <a:gd name="connsiteY99" fmla="*/ 492735 h 856006"/>
                    <a:gd name="connsiteX100" fmla="*/ 1217522 w 2849818"/>
                    <a:gd name="connsiteY100" fmla="*/ 502800 h 856006"/>
                    <a:gd name="connsiteX101" fmla="*/ 1229444 w 2849818"/>
                    <a:gd name="connsiteY101" fmla="*/ 502800 h 856006"/>
                    <a:gd name="connsiteX102" fmla="*/ 1229444 w 2849818"/>
                    <a:gd name="connsiteY102" fmla="*/ 508987 h 856006"/>
                    <a:gd name="connsiteX103" fmla="*/ 1243492 w 2849818"/>
                    <a:gd name="connsiteY103" fmla="*/ 508987 h 856006"/>
                    <a:gd name="connsiteX104" fmla="*/ 1243492 w 2849818"/>
                    <a:gd name="connsiteY104" fmla="*/ 527825 h 856006"/>
                    <a:gd name="connsiteX105" fmla="*/ 1287668 w 2849818"/>
                    <a:gd name="connsiteY105" fmla="*/ 527825 h 856006"/>
                    <a:gd name="connsiteX106" fmla="*/ 1287668 w 2849818"/>
                    <a:gd name="connsiteY106" fmla="*/ 534012 h 856006"/>
                    <a:gd name="connsiteX107" fmla="*/ 1310402 w 2849818"/>
                    <a:gd name="connsiteY107" fmla="*/ 534012 h 856006"/>
                    <a:gd name="connsiteX108" fmla="*/ 1310402 w 2849818"/>
                    <a:gd name="connsiteY108" fmla="*/ 549248 h 856006"/>
                    <a:gd name="connsiteX109" fmla="*/ 1358830 w 2849818"/>
                    <a:gd name="connsiteY109" fmla="*/ 549248 h 856006"/>
                    <a:gd name="connsiteX110" fmla="*/ 1358830 w 2849818"/>
                    <a:gd name="connsiteY110" fmla="*/ 559313 h 856006"/>
                    <a:gd name="connsiteX111" fmla="*/ 1379624 w 2849818"/>
                    <a:gd name="connsiteY111" fmla="*/ 559313 h 856006"/>
                    <a:gd name="connsiteX112" fmla="*/ 1379624 w 2849818"/>
                    <a:gd name="connsiteY112" fmla="*/ 569379 h 856006"/>
                    <a:gd name="connsiteX113" fmla="*/ 1426388 w 2849818"/>
                    <a:gd name="connsiteY113" fmla="*/ 569379 h 856006"/>
                    <a:gd name="connsiteX114" fmla="*/ 1426388 w 2849818"/>
                    <a:gd name="connsiteY114" fmla="*/ 578428 h 856006"/>
                    <a:gd name="connsiteX115" fmla="*/ 1451711 w 2849818"/>
                    <a:gd name="connsiteY115" fmla="*/ 578428 h 856006"/>
                    <a:gd name="connsiteX116" fmla="*/ 1451711 w 2849818"/>
                    <a:gd name="connsiteY116" fmla="*/ 590155 h 856006"/>
                    <a:gd name="connsiteX117" fmla="*/ 1473798 w 2849818"/>
                    <a:gd name="connsiteY117" fmla="*/ 590155 h 856006"/>
                    <a:gd name="connsiteX118" fmla="*/ 1473798 w 2849818"/>
                    <a:gd name="connsiteY118" fmla="*/ 598281 h 856006"/>
                    <a:gd name="connsiteX119" fmla="*/ 1488493 w 2849818"/>
                    <a:gd name="connsiteY119" fmla="*/ 598281 h 856006"/>
                    <a:gd name="connsiteX120" fmla="*/ 1488493 w 2849818"/>
                    <a:gd name="connsiteY120" fmla="*/ 607054 h 856006"/>
                    <a:gd name="connsiteX121" fmla="*/ 1516404 w 2849818"/>
                    <a:gd name="connsiteY121" fmla="*/ 607054 h 856006"/>
                    <a:gd name="connsiteX122" fmla="*/ 1516404 w 2849818"/>
                    <a:gd name="connsiteY122" fmla="*/ 611856 h 856006"/>
                    <a:gd name="connsiteX123" fmla="*/ 1582390 w 2849818"/>
                    <a:gd name="connsiteY123" fmla="*/ 611856 h 856006"/>
                    <a:gd name="connsiteX124" fmla="*/ 1582390 w 2849818"/>
                    <a:gd name="connsiteY124" fmla="*/ 624230 h 856006"/>
                    <a:gd name="connsiteX125" fmla="*/ 1645697 w 2849818"/>
                    <a:gd name="connsiteY125" fmla="*/ 624230 h 856006"/>
                    <a:gd name="connsiteX126" fmla="*/ 1645697 w 2849818"/>
                    <a:gd name="connsiteY126" fmla="*/ 636234 h 856006"/>
                    <a:gd name="connsiteX127" fmla="*/ 1651889 w 2849818"/>
                    <a:gd name="connsiteY127" fmla="*/ 636234 h 856006"/>
                    <a:gd name="connsiteX128" fmla="*/ 1651889 w 2849818"/>
                    <a:gd name="connsiteY128" fmla="*/ 649900 h 856006"/>
                    <a:gd name="connsiteX129" fmla="*/ 1739594 w 2849818"/>
                    <a:gd name="connsiteY129" fmla="*/ 649900 h 856006"/>
                    <a:gd name="connsiteX130" fmla="*/ 1739594 w 2849818"/>
                    <a:gd name="connsiteY130" fmla="*/ 655995 h 856006"/>
                    <a:gd name="connsiteX131" fmla="*/ 1752626 w 2849818"/>
                    <a:gd name="connsiteY131" fmla="*/ 655995 h 856006"/>
                    <a:gd name="connsiteX132" fmla="*/ 1752626 w 2849818"/>
                    <a:gd name="connsiteY132" fmla="*/ 670031 h 856006"/>
                    <a:gd name="connsiteX133" fmla="*/ 1819537 w 2849818"/>
                    <a:gd name="connsiteY133" fmla="*/ 670031 h 856006"/>
                    <a:gd name="connsiteX134" fmla="*/ 1819537 w 2849818"/>
                    <a:gd name="connsiteY134" fmla="*/ 679080 h 856006"/>
                    <a:gd name="connsiteX135" fmla="*/ 1845229 w 2849818"/>
                    <a:gd name="connsiteY135" fmla="*/ 679080 h 856006"/>
                    <a:gd name="connsiteX136" fmla="*/ 1845229 w 2849818"/>
                    <a:gd name="connsiteY136" fmla="*/ 691177 h 856006"/>
                    <a:gd name="connsiteX137" fmla="*/ 1880625 w 2849818"/>
                    <a:gd name="connsiteY137" fmla="*/ 691177 h 856006"/>
                    <a:gd name="connsiteX138" fmla="*/ 1880625 w 2849818"/>
                    <a:gd name="connsiteY138" fmla="*/ 694040 h 856006"/>
                    <a:gd name="connsiteX139" fmla="*/ 1898462 w 2849818"/>
                    <a:gd name="connsiteY139" fmla="*/ 694040 h 856006"/>
                    <a:gd name="connsiteX140" fmla="*/ 1898462 w 2849818"/>
                    <a:gd name="connsiteY140" fmla="*/ 704751 h 856006"/>
                    <a:gd name="connsiteX141" fmla="*/ 1924154 w 2849818"/>
                    <a:gd name="connsiteY141" fmla="*/ 704751 h 856006"/>
                    <a:gd name="connsiteX142" fmla="*/ 1924154 w 2849818"/>
                    <a:gd name="connsiteY142" fmla="*/ 709276 h 856006"/>
                    <a:gd name="connsiteX143" fmla="*/ 2052154 w 2849818"/>
                    <a:gd name="connsiteY143" fmla="*/ 709276 h 856006"/>
                    <a:gd name="connsiteX144" fmla="*/ 2052154 w 2849818"/>
                    <a:gd name="connsiteY144" fmla="*/ 721004 h 856006"/>
                    <a:gd name="connsiteX145" fmla="*/ 2061950 w 2849818"/>
                    <a:gd name="connsiteY145" fmla="*/ 721004 h 856006"/>
                    <a:gd name="connsiteX146" fmla="*/ 2061950 w 2849818"/>
                    <a:gd name="connsiteY146" fmla="*/ 732731 h 856006"/>
                    <a:gd name="connsiteX147" fmla="*/ 2140506 w 2849818"/>
                    <a:gd name="connsiteY147" fmla="*/ 732731 h 856006"/>
                    <a:gd name="connsiteX148" fmla="*/ 2140506 w 2849818"/>
                    <a:gd name="connsiteY148" fmla="*/ 752492 h 856006"/>
                    <a:gd name="connsiteX149" fmla="*/ 2170080 w 2849818"/>
                    <a:gd name="connsiteY149" fmla="*/ 752492 h 856006"/>
                    <a:gd name="connsiteX150" fmla="*/ 2170080 w 2849818"/>
                    <a:gd name="connsiteY150" fmla="*/ 769021 h 856006"/>
                    <a:gd name="connsiteX151" fmla="*/ 2653614 w 2849818"/>
                    <a:gd name="connsiteY151" fmla="*/ 769021 h 856006"/>
                    <a:gd name="connsiteX152" fmla="*/ 2653614 w 2849818"/>
                    <a:gd name="connsiteY152" fmla="*/ 856007 h 856006"/>
                    <a:gd name="connsiteX153" fmla="*/ 2849818 w 2849818"/>
                    <a:gd name="connsiteY153" fmla="*/ 856007 h 8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849818" h="856006">
                      <a:moveTo>
                        <a:pt x="0" y="0"/>
                      </a:moveTo>
                      <a:lnTo>
                        <a:pt x="22827" y="0"/>
                      </a:lnTo>
                      <a:lnTo>
                        <a:pt x="22827" y="5448"/>
                      </a:lnTo>
                      <a:lnTo>
                        <a:pt x="34195" y="5448"/>
                      </a:lnTo>
                      <a:lnTo>
                        <a:pt x="34195" y="22624"/>
                      </a:lnTo>
                      <a:lnTo>
                        <a:pt x="71162" y="22624"/>
                      </a:lnTo>
                      <a:lnTo>
                        <a:pt x="71162" y="31119"/>
                      </a:lnTo>
                      <a:lnTo>
                        <a:pt x="138166" y="31119"/>
                      </a:lnTo>
                      <a:lnTo>
                        <a:pt x="138166" y="40169"/>
                      </a:lnTo>
                      <a:lnTo>
                        <a:pt x="204060" y="40169"/>
                      </a:lnTo>
                      <a:lnTo>
                        <a:pt x="204060" y="49587"/>
                      </a:lnTo>
                      <a:lnTo>
                        <a:pt x="223283" y="49587"/>
                      </a:lnTo>
                      <a:lnTo>
                        <a:pt x="223283" y="57714"/>
                      </a:lnTo>
                      <a:lnTo>
                        <a:pt x="243708" y="57714"/>
                      </a:lnTo>
                      <a:lnTo>
                        <a:pt x="243708" y="66855"/>
                      </a:lnTo>
                      <a:lnTo>
                        <a:pt x="294445" y="66855"/>
                      </a:lnTo>
                      <a:lnTo>
                        <a:pt x="294445" y="79137"/>
                      </a:lnTo>
                      <a:lnTo>
                        <a:pt x="307107" y="79137"/>
                      </a:lnTo>
                      <a:lnTo>
                        <a:pt x="307107" y="90218"/>
                      </a:lnTo>
                      <a:lnTo>
                        <a:pt x="324943" y="90218"/>
                      </a:lnTo>
                      <a:lnTo>
                        <a:pt x="324943" y="102499"/>
                      </a:lnTo>
                      <a:lnTo>
                        <a:pt x="358399" y="102499"/>
                      </a:lnTo>
                      <a:lnTo>
                        <a:pt x="358399" y="117459"/>
                      </a:lnTo>
                      <a:lnTo>
                        <a:pt x="381503" y="117459"/>
                      </a:lnTo>
                      <a:lnTo>
                        <a:pt x="381503" y="123276"/>
                      </a:lnTo>
                      <a:lnTo>
                        <a:pt x="393148" y="123276"/>
                      </a:lnTo>
                      <a:lnTo>
                        <a:pt x="393148" y="132418"/>
                      </a:lnTo>
                      <a:lnTo>
                        <a:pt x="426327" y="132418"/>
                      </a:lnTo>
                      <a:lnTo>
                        <a:pt x="426327" y="145069"/>
                      </a:lnTo>
                      <a:lnTo>
                        <a:pt x="456547" y="145069"/>
                      </a:lnTo>
                      <a:lnTo>
                        <a:pt x="456547" y="157073"/>
                      </a:lnTo>
                      <a:lnTo>
                        <a:pt x="515973" y="157073"/>
                      </a:lnTo>
                      <a:lnTo>
                        <a:pt x="515973" y="172956"/>
                      </a:lnTo>
                      <a:lnTo>
                        <a:pt x="540649" y="172956"/>
                      </a:lnTo>
                      <a:lnTo>
                        <a:pt x="540649" y="183021"/>
                      </a:lnTo>
                      <a:lnTo>
                        <a:pt x="581590" y="183021"/>
                      </a:lnTo>
                      <a:lnTo>
                        <a:pt x="581590" y="193086"/>
                      </a:lnTo>
                      <a:lnTo>
                        <a:pt x="595268" y="193086"/>
                      </a:lnTo>
                      <a:lnTo>
                        <a:pt x="595268" y="204167"/>
                      </a:lnTo>
                      <a:lnTo>
                        <a:pt x="622531" y="204167"/>
                      </a:lnTo>
                      <a:lnTo>
                        <a:pt x="622531" y="211647"/>
                      </a:lnTo>
                      <a:lnTo>
                        <a:pt x="653399" y="211647"/>
                      </a:lnTo>
                      <a:lnTo>
                        <a:pt x="653399" y="221712"/>
                      </a:lnTo>
                      <a:lnTo>
                        <a:pt x="700533" y="221712"/>
                      </a:lnTo>
                      <a:lnTo>
                        <a:pt x="700533" y="234363"/>
                      </a:lnTo>
                      <a:lnTo>
                        <a:pt x="711253" y="234363"/>
                      </a:lnTo>
                      <a:lnTo>
                        <a:pt x="711253" y="239534"/>
                      </a:lnTo>
                      <a:lnTo>
                        <a:pt x="722343" y="239534"/>
                      </a:lnTo>
                      <a:lnTo>
                        <a:pt x="722343" y="248584"/>
                      </a:lnTo>
                      <a:lnTo>
                        <a:pt x="735282" y="248584"/>
                      </a:lnTo>
                      <a:lnTo>
                        <a:pt x="735282" y="263912"/>
                      </a:lnTo>
                      <a:lnTo>
                        <a:pt x="767813" y="263912"/>
                      </a:lnTo>
                      <a:lnTo>
                        <a:pt x="767813" y="272962"/>
                      </a:lnTo>
                      <a:lnTo>
                        <a:pt x="790548" y="272962"/>
                      </a:lnTo>
                      <a:lnTo>
                        <a:pt x="790548" y="289860"/>
                      </a:lnTo>
                      <a:lnTo>
                        <a:pt x="803856" y="289860"/>
                      </a:lnTo>
                      <a:lnTo>
                        <a:pt x="803856" y="297986"/>
                      </a:lnTo>
                      <a:lnTo>
                        <a:pt x="816518" y="297986"/>
                      </a:lnTo>
                      <a:lnTo>
                        <a:pt x="816518" y="301495"/>
                      </a:lnTo>
                      <a:lnTo>
                        <a:pt x="832506" y="301495"/>
                      </a:lnTo>
                      <a:lnTo>
                        <a:pt x="832506" y="314516"/>
                      </a:lnTo>
                      <a:lnTo>
                        <a:pt x="854872" y="314516"/>
                      </a:lnTo>
                      <a:lnTo>
                        <a:pt x="854872" y="324304"/>
                      </a:lnTo>
                      <a:lnTo>
                        <a:pt x="879547" y="324304"/>
                      </a:lnTo>
                      <a:lnTo>
                        <a:pt x="879547" y="332338"/>
                      </a:lnTo>
                      <a:lnTo>
                        <a:pt x="908197" y="332338"/>
                      </a:lnTo>
                      <a:lnTo>
                        <a:pt x="908197" y="344342"/>
                      </a:lnTo>
                      <a:lnTo>
                        <a:pt x="940359" y="344342"/>
                      </a:lnTo>
                      <a:lnTo>
                        <a:pt x="940359" y="362256"/>
                      </a:lnTo>
                      <a:lnTo>
                        <a:pt x="952004" y="362256"/>
                      </a:lnTo>
                      <a:lnTo>
                        <a:pt x="952004" y="371306"/>
                      </a:lnTo>
                      <a:lnTo>
                        <a:pt x="967622" y="371306"/>
                      </a:lnTo>
                      <a:lnTo>
                        <a:pt x="967622" y="377862"/>
                      </a:lnTo>
                      <a:lnTo>
                        <a:pt x="972798" y="377862"/>
                      </a:lnTo>
                      <a:lnTo>
                        <a:pt x="972798" y="382664"/>
                      </a:lnTo>
                      <a:lnTo>
                        <a:pt x="999137" y="382664"/>
                      </a:lnTo>
                      <a:lnTo>
                        <a:pt x="999137" y="388574"/>
                      </a:lnTo>
                      <a:lnTo>
                        <a:pt x="1017344" y="388574"/>
                      </a:lnTo>
                      <a:lnTo>
                        <a:pt x="1017344" y="398269"/>
                      </a:lnTo>
                      <a:lnTo>
                        <a:pt x="1029358" y="398269"/>
                      </a:lnTo>
                      <a:lnTo>
                        <a:pt x="1029358" y="404733"/>
                      </a:lnTo>
                      <a:lnTo>
                        <a:pt x="1044330" y="404733"/>
                      </a:lnTo>
                      <a:lnTo>
                        <a:pt x="1044330" y="414152"/>
                      </a:lnTo>
                      <a:lnTo>
                        <a:pt x="1051816" y="414152"/>
                      </a:lnTo>
                      <a:lnTo>
                        <a:pt x="1051816" y="427819"/>
                      </a:lnTo>
                      <a:lnTo>
                        <a:pt x="1067342" y="427819"/>
                      </a:lnTo>
                      <a:lnTo>
                        <a:pt x="1067342" y="436222"/>
                      </a:lnTo>
                      <a:lnTo>
                        <a:pt x="1086565" y="436222"/>
                      </a:lnTo>
                      <a:lnTo>
                        <a:pt x="1086565" y="441485"/>
                      </a:lnTo>
                      <a:lnTo>
                        <a:pt x="1096916" y="441485"/>
                      </a:lnTo>
                      <a:lnTo>
                        <a:pt x="1096916" y="446287"/>
                      </a:lnTo>
                      <a:lnTo>
                        <a:pt x="1111518" y="446287"/>
                      </a:lnTo>
                      <a:lnTo>
                        <a:pt x="1111518" y="452197"/>
                      </a:lnTo>
                      <a:lnTo>
                        <a:pt x="1123902" y="452197"/>
                      </a:lnTo>
                      <a:lnTo>
                        <a:pt x="1123902" y="457368"/>
                      </a:lnTo>
                      <a:lnTo>
                        <a:pt x="1152829" y="457368"/>
                      </a:lnTo>
                      <a:lnTo>
                        <a:pt x="1152829" y="481100"/>
                      </a:lnTo>
                      <a:lnTo>
                        <a:pt x="1191830" y="481100"/>
                      </a:lnTo>
                      <a:lnTo>
                        <a:pt x="1191830" y="492735"/>
                      </a:lnTo>
                      <a:lnTo>
                        <a:pt x="1217522" y="492735"/>
                      </a:lnTo>
                      <a:lnTo>
                        <a:pt x="1217522" y="502800"/>
                      </a:lnTo>
                      <a:lnTo>
                        <a:pt x="1229444" y="502800"/>
                      </a:lnTo>
                      <a:lnTo>
                        <a:pt x="1229444" y="508987"/>
                      </a:lnTo>
                      <a:lnTo>
                        <a:pt x="1243492" y="508987"/>
                      </a:lnTo>
                      <a:lnTo>
                        <a:pt x="1243492" y="527825"/>
                      </a:lnTo>
                      <a:lnTo>
                        <a:pt x="1287668" y="527825"/>
                      </a:lnTo>
                      <a:lnTo>
                        <a:pt x="1287668" y="534012"/>
                      </a:lnTo>
                      <a:lnTo>
                        <a:pt x="1310402" y="534012"/>
                      </a:lnTo>
                      <a:lnTo>
                        <a:pt x="1310402" y="549248"/>
                      </a:lnTo>
                      <a:lnTo>
                        <a:pt x="1358830" y="549248"/>
                      </a:lnTo>
                      <a:lnTo>
                        <a:pt x="1358830" y="559313"/>
                      </a:lnTo>
                      <a:lnTo>
                        <a:pt x="1379624" y="559313"/>
                      </a:lnTo>
                      <a:lnTo>
                        <a:pt x="1379624" y="569379"/>
                      </a:lnTo>
                      <a:lnTo>
                        <a:pt x="1426388" y="569379"/>
                      </a:lnTo>
                      <a:lnTo>
                        <a:pt x="1426388" y="578428"/>
                      </a:lnTo>
                      <a:lnTo>
                        <a:pt x="1451711" y="578428"/>
                      </a:lnTo>
                      <a:lnTo>
                        <a:pt x="1451711" y="590155"/>
                      </a:lnTo>
                      <a:lnTo>
                        <a:pt x="1473798" y="590155"/>
                      </a:lnTo>
                      <a:lnTo>
                        <a:pt x="1473798" y="598281"/>
                      </a:lnTo>
                      <a:lnTo>
                        <a:pt x="1488493" y="598281"/>
                      </a:lnTo>
                      <a:lnTo>
                        <a:pt x="1488493" y="607054"/>
                      </a:lnTo>
                      <a:lnTo>
                        <a:pt x="1516404" y="607054"/>
                      </a:lnTo>
                      <a:lnTo>
                        <a:pt x="1516404" y="611856"/>
                      </a:lnTo>
                      <a:lnTo>
                        <a:pt x="1582390" y="611856"/>
                      </a:lnTo>
                      <a:lnTo>
                        <a:pt x="1582390" y="624230"/>
                      </a:lnTo>
                      <a:lnTo>
                        <a:pt x="1645697" y="624230"/>
                      </a:lnTo>
                      <a:lnTo>
                        <a:pt x="1645697" y="636234"/>
                      </a:lnTo>
                      <a:lnTo>
                        <a:pt x="1651889" y="636234"/>
                      </a:lnTo>
                      <a:lnTo>
                        <a:pt x="1651889" y="649900"/>
                      </a:lnTo>
                      <a:lnTo>
                        <a:pt x="1739594" y="649900"/>
                      </a:lnTo>
                      <a:lnTo>
                        <a:pt x="1739594" y="655995"/>
                      </a:lnTo>
                      <a:lnTo>
                        <a:pt x="1752626" y="655995"/>
                      </a:lnTo>
                      <a:lnTo>
                        <a:pt x="1752626" y="670031"/>
                      </a:lnTo>
                      <a:lnTo>
                        <a:pt x="1819537" y="670031"/>
                      </a:lnTo>
                      <a:lnTo>
                        <a:pt x="1819537" y="679080"/>
                      </a:lnTo>
                      <a:lnTo>
                        <a:pt x="1845229" y="679080"/>
                      </a:lnTo>
                      <a:lnTo>
                        <a:pt x="1845229" y="691177"/>
                      </a:lnTo>
                      <a:lnTo>
                        <a:pt x="1880625" y="691177"/>
                      </a:lnTo>
                      <a:lnTo>
                        <a:pt x="1880625" y="694040"/>
                      </a:lnTo>
                      <a:lnTo>
                        <a:pt x="1898462" y="694040"/>
                      </a:lnTo>
                      <a:lnTo>
                        <a:pt x="1898462" y="704751"/>
                      </a:lnTo>
                      <a:lnTo>
                        <a:pt x="1924154" y="704751"/>
                      </a:lnTo>
                      <a:lnTo>
                        <a:pt x="1924154" y="709276"/>
                      </a:lnTo>
                      <a:lnTo>
                        <a:pt x="2052154" y="709276"/>
                      </a:lnTo>
                      <a:lnTo>
                        <a:pt x="2052154" y="721004"/>
                      </a:lnTo>
                      <a:lnTo>
                        <a:pt x="2061950" y="721004"/>
                      </a:lnTo>
                      <a:lnTo>
                        <a:pt x="2061950" y="732731"/>
                      </a:lnTo>
                      <a:lnTo>
                        <a:pt x="2140506" y="732731"/>
                      </a:lnTo>
                      <a:lnTo>
                        <a:pt x="2140506" y="752492"/>
                      </a:lnTo>
                      <a:lnTo>
                        <a:pt x="2170080" y="752492"/>
                      </a:lnTo>
                      <a:lnTo>
                        <a:pt x="2170080" y="769021"/>
                      </a:lnTo>
                      <a:lnTo>
                        <a:pt x="2653614" y="769021"/>
                      </a:lnTo>
                      <a:lnTo>
                        <a:pt x="2653614" y="856007"/>
                      </a:lnTo>
                      <a:lnTo>
                        <a:pt x="2849818" y="856007"/>
                      </a:lnTo>
                    </a:path>
                  </a:pathLst>
                </a:custGeom>
                <a:noFill/>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45" name="Freeform 1128">
                  <a:extLst>
                    <a:ext uri="{FF2B5EF4-FFF2-40B4-BE49-F238E27FC236}">
                      <a16:creationId xmlns:a16="http://schemas.microsoft.com/office/drawing/2014/main" id="{5BAC5CC2-5ECF-AA7D-4988-FBC3A68EA977}"/>
                    </a:ext>
                  </a:extLst>
                </p:cNvPr>
                <p:cNvSpPr/>
                <p:nvPr/>
              </p:nvSpPr>
              <p:spPr>
                <a:xfrm>
                  <a:off x="9440279" y="272514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46" name="Freeform 1129">
                  <a:extLst>
                    <a:ext uri="{FF2B5EF4-FFF2-40B4-BE49-F238E27FC236}">
                      <a16:creationId xmlns:a16="http://schemas.microsoft.com/office/drawing/2014/main" id="{4E2CF1F3-6BC7-F0FA-D331-B214717A562D}"/>
                    </a:ext>
                  </a:extLst>
                </p:cNvPr>
                <p:cNvSpPr/>
                <p:nvPr/>
              </p:nvSpPr>
              <p:spPr>
                <a:xfrm>
                  <a:off x="9422072" y="274333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47" name="Freeform 1130">
                  <a:extLst>
                    <a:ext uri="{FF2B5EF4-FFF2-40B4-BE49-F238E27FC236}">
                      <a16:creationId xmlns:a16="http://schemas.microsoft.com/office/drawing/2014/main" id="{4730C2AB-6F53-CD74-80BE-1631DAE9DAD5}"/>
                    </a:ext>
                  </a:extLst>
                </p:cNvPr>
                <p:cNvSpPr/>
                <p:nvPr/>
              </p:nvSpPr>
              <p:spPr>
                <a:xfrm>
                  <a:off x="9625486" y="273881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48" name="Freeform 1131">
                  <a:extLst>
                    <a:ext uri="{FF2B5EF4-FFF2-40B4-BE49-F238E27FC236}">
                      <a16:creationId xmlns:a16="http://schemas.microsoft.com/office/drawing/2014/main" id="{6D1D7713-230E-CED7-B835-CB36EF202878}"/>
                    </a:ext>
                  </a:extLst>
                </p:cNvPr>
                <p:cNvSpPr/>
                <p:nvPr/>
              </p:nvSpPr>
              <p:spPr>
                <a:xfrm>
                  <a:off x="9607279" y="27570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49" name="Freeform 1132">
                  <a:extLst>
                    <a:ext uri="{FF2B5EF4-FFF2-40B4-BE49-F238E27FC236}">
                      <a16:creationId xmlns:a16="http://schemas.microsoft.com/office/drawing/2014/main" id="{BB6CFECD-71C1-37BA-8CF9-88ACEEA3272B}"/>
                    </a:ext>
                  </a:extLst>
                </p:cNvPr>
                <p:cNvSpPr/>
                <p:nvPr/>
              </p:nvSpPr>
              <p:spPr>
                <a:xfrm>
                  <a:off x="924074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0" name="Freeform 1133">
                  <a:extLst>
                    <a:ext uri="{FF2B5EF4-FFF2-40B4-BE49-F238E27FC236}">
                      <a16:creationId xmlns:a16="http://schemas.microsoft.com/office/drawing/2014/main" id="{D0D82824-AEEF-648E-CBBB-5880E9BCC239}"/>
                    </a:ext>
                  </a:extLst>
                </p:cNvPr>
                <p:cNvSpPr/>
                <p:nvPr/>
              </p:nvSpPr>
              <p:spPr>
                <a:xfrm>
                  <a:off x="9222633" y="26696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1" name="Freeform 1134">
                  <a:extLst>
                    <a:ext uri="{FF2B5EF4-FFF2-40B4-BE49-F238E27FC236}">
                      <a16:creationId xmlns:a16="http://schemas.microsoft.com/office/drawing/2014/main" id="{C129A891-C44A-B081-BE58-62AA0744B5B7}"/>
                    </a:ext>
                  </a:extLst>
                </p:cNvPr>
                <p:cNvSpPr/>
                <p:nvPr/>
              </p:nvSpPr>
              <p:spPr>
                <a:xfrm>
                  <a:off x="9218290"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2" name="Freeform 1135">
                  <a:extLst>
                    <a:ext uri="{FF2B5EF4-FFF2-40B4-BE49-F238E27FC236}">
                      <a16:creationId xmlns:a16="http://schemas.microsoft.com/office/drawing/2014/main" id="{775FE975-E522-4A81-8BB7-AF9C0FF90B7E}"/>
                    </a:ext>
                  </a:extLst>
                </p:cNvPr>
                <p:cNvSpPr/>
                <p:nvPr/>
              </p:nvSpPr>
              <p:spPr>
                <a:xfrm>
                  <a:off x="9200083"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3" name="Freeform 1136">
                  <a:extLst>
                    <a:ext uri="{FF2B5EF4-FFF2-40B4-BE49-F238E27FC236}">
                      <a16:creationId xmlns:a16="http://schemas.microsoft.com/office/drawing/2014/main" id="{6FDCAA28-3170-0D44-69A9-24DDE056E7AA}"/>
                    </a:ext>
                  </a:extLst>
                </p:cNvPr>
                <p:cNvSpPr/>
                <p:nvPr/>
              </p:nvSpPr>
              <p:spPr>
                <a:xfrm>
                  <a:off x="918187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4" name="Freeform 1137">
                  <a:extLst>
                    <a:ext uri="{FF2B5EF4-FFF2-40B4-BE49-F238E27FC236}">
                      <a16:creationId xmlns:a16="http://schemas.microsoft.com/office/drawing/2014/main" id="{150913BA-0E94-7256-DE85-1500776E0041}"/>
                    </a:ext>
                  </a:extLst>
                </p:cNvPr>
                <p:cNvSpPr/>
                <p:nvPr/>
              </p:nvSpPr>
              <p:spPr>
                <a:xfrm>
                  <a:off x="9163670"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5" name="Freeform 1138">
                  <a:extLst>
                    <a:ext uri="{FF2B5EF4-FFF2-40B4-BE49-F238E27FC236}">
                      <a16:creationId xmlns:a16="http://schemas.microsoft.com/office/drawing/2014/main" id="{D001B262-CB27-E109-F33C-261C8CE7B641}"/>
                    </a:ext>
                  </a:extLst>
                </p:cNvPr>
                <p:cNvSpPr/>
                <p:nvPr/>
              </p:nvSpPr>
              <p:spPr>
                <a:xfrm>
                  <a:off x="914731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6" name="Freeform 1139">
                  <a:extLst>
                    <a:ext uri="{FF2B5EF4-FFF2-40B4-BE49-F238E27FC236}">
                      <a16:creationId xmlns:a16="http://schemas.microsoft.com/office/drawing/2014/main" id="{5AB413E7-16EB-50E7-90BB-5647F04AC9A5}"/>
                    </a:ext>
                  </a:extLst>
                </p:cNvPr>
                <p:cNvSpPr/>
                <p:nvPr/>
              </p:nvSpPr>
              <p:spPr>
                <a:xfrm>
                  <a:off x="9129106"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7" name="Freeform 1140">
                  <a:extLst>
                    <a:ext uri="{FF2B5EF4-FFF2-40B4-BE49-F238E27FC236}">
                      <a16:creationId xmlns:a16="http://schemas.microsoft.com/office/drawing/2014/main" id="{052B1872-E63D-698F-28F1-709EE1D4A5B5}"/>
                    </a:ext>
                  </a:extLst>
                </p:cNvPr>
                <p:cNvSpPr/>
                <p:nvPr/>
              </p:nvSpPr>
              <p:spPr>
                <a:xfrm>
                  <a:off x="911653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8" name="Freeform 1141">
                  <a:extLst>
                    <a:ext uri="{FF2B5EF4-FFF2-40B4-BE49-F238E27FC236}">
                      <a16:creationId xmlns:a16="http://schemas.microsoft.com/office/drawing/2014/main" id="{BEBE53B5-AB48-190F-9926-1D8433DECA75}"/>
                    </a:ext>
                  </a:extLst>
                </p:cNvPr>
                <p:cNvSpPr/>
                <p:nvPr/>
              </p:nvSpPr>
              <p:spPr>
                <a:xfrm>
                  <a:off x="9098330"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59" name="Freeform 1142">
                  <a:extLst>
                    <a:ext uri="{FF2B5EF4-FFF2-40B4-BE49-F238E27FC236}">
                      <a16:creationId xmlns:a16="http://schemas.microsoft.com/office/drawing/2014/main" id="{63B24EB8-DDF7-0FA3-7EDA-94B339FAA056}"/>
                    </a:ext>
                  </a:extLst>
                </p:cNvPr>
                <p:cNvSpPr/>
                <p:nvPr/>
              </p:nvSpPr>
              <p:spPr>
                <a:xfrm>
                  <a:off x="9098330"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0" name="Freeform 1143">
                  <a:extLst>
                    <a:ext uri="{FF2B5EF4-FFF2-40B4-BE49-F238E27FC236}">
                      <a16:creationId xmlns:a16="http://schemas.microsoft.com/office/drawing/2014/main" id="{D416F428-2F53-EA49-FC86-E4D3899314AE}"/>
                    </a:ext>
                  </a:extLst>
                </p:cNvPr>
                <p:cNvSpPr/>
                <p:nvPr/>
              </p:nvSpPr>
              <p:spPr>
                <a:xfrm>
                  <a:off x="9080124"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1" name="Freeform 1144">
                  <a:extLst>
                    <a:ext uri="{FF2B5EF4-FFF2-40B4-BE49-F238E27FC236}">
                      <a16:creationId xmlns:a16="http://schemas.microsoft.com/office/drawing/2014/main" id="{953CAA75-0CA7-D04E-1C3B-C0CD2FF7DEAB}"/>
                    </a:ext>
                  </a:extLst>
                </p:cNvPr>
                <p:cNvSpPr/>
                <p:nvPr/>
              </p:nvSpPr>
              <p:spPr>
                <a:xfrm>
                  <a:off x="9072453"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2" name="Freeform 1145">
                  <a:extLst>
                    <a:ext uri="{FF2B5EF4-FFF2-40B4-BE49-F238E27FC236}">
                      <a16:creationId xmlns:a16="http://schemas.microsoft.com/office/drawing/2014/main" id="{71A60DF1-227F-28D8-DEA7-778F7EFC84C3}"/>
                    </a:ext>
                  </a:extLst>
                </p:cNvPr>
                <p:cNvSpPr/>
                <p:nvPr/>
              </p:nvSpPr>
              <p:spPr>
                <a:xfrm>
                  <a:off x="9054339"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3" name="Freeform 1146">
                  <a:extLst>
                    <a:ext uri="{FF2B5EF4-FFF2-40B4-BE49-F238E27FC236}">
                      <a16:creationId xmlns:a16="http://schemas.microsoft.com/office/drawing/2014/main" id="{48ED4ECC-4241-0F23-B174-890CE20FE691}"/>
                    </a:ext>
                  </a:extLst>
                </p:cNvPr>
                <p:cNvSpPr/>
                <p:nvPr/>
              </p:nvSpPr>
              <p:spPr>
                <a:xfrm>
                  <a:off x="904260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4" name="Freeform 1147">
                  <a:extLst>
                    <a:ext uri="{FF2B5EF4-FFF2-40B4-BE49-F238E27FC236}">
                      <a16:creationId xmlns:a16="http://schemas.microsoft.com/office/drawing/2014/main" id="{737F22EA-B715-4742-CE4A-2957FB713D51}"/>
                    </a:ext>
                  </a:extLst>
                </p:cNvPr>
                <p:cNvSpPr/>
                <p:nvPr/>
              </p:nvSpPr>
              <p:spPr>
                <a:xfrm>
                  <a:off x="9024395"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5" name="Freeform 1148">
                  <a:extLst>
                    <a:ext uri="{FF2B5EF4-FFF2-40B4-BE49-F238E27FC236}">
                      <a16:creationId xmlns:a16="http://schemas.microsoft.com/office/drawing/2014/main" id="{8E7CAC79-8092-1DCD-919A-BAE25DEF9BA3}"/>
                    </a:ext>
                  </a:extLst>
                </p:cNvPr>
                <p:cNvSpPr/>
                <p:nvPr/>
              </p:nvSpPr>
              <p:spPr>
                <a:xfrm>
                  <a:off x="8984748"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6" name="Freeform 1149">
                  <a:extLst>
                    <a:ext uri="{FF2B5EF4-FFF2-40B4-BE49-F238E27FC236}">
                      <a16:creationId xmlns:a16="http://schemas.microsoft.com/office/drawing/2014/main" id="{284FC18F-9F39-5FA6-FCBA-A12AD903FA07}"/>
                    </a:ext>
                  </a:extLst>
                </p:cNvPr>
                <p:cNvSpPr/>
                <p:nvPr/>
              </p:nvSpPr>
              <p:spPr>
                <a:xfrm>
                  <a:off x="896654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7" name="Freeform 1150">
                  <a:extLst>
                    <a:ext uri="{FF2B5EF4-FFF2-40B4-BE49-F238E27FC236}">
                      <a16:creationId xmlns:a16="http://schemas.microsoft.com/office/drawing/2014/main" id="{462B3393-98B0-F72F-B328-67FBA3059F8E}"/>
                    </a:ext>
                  </a:extLst>
                </p:cNvPr>
                <p:cNvSpPr/>
                <p:nvPr/>
              </p:nvSpPr>
              <p:spPr>
                <a:xfrm>
                  <a:off x="8955451" y="263501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8" name="Freeform 1151">
                  <a:extLst>
                    <a:ext uri="{FF2B5EF4-FFF2-40B4-BE49-F238E27FC236}">
                      <a16:creationId xmlns:a16="http://schemas.microsoft.com/office/drawing/2014/main" id="{DD9C6941-40B4-B408-0336-48A0245E9D53}"/>
                    </a:ext>
                  </a:extLst>
                </p:cNvPr>
                <p:cNvSpPr/>
                <p:nvPr/>
              </p:nvSpPr>
              <p:spPr>
                <a:xfrm>
                  <a:off x="8937245" y="265321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69" name="Freeform 1152">
                  <a:extLst>
                    <a:ext uri="{FF2B5EF4-FFF2-40B4-BE49-F238E27FC236}">
                      <a16:creationId xmlns:a16="http://schemas.microsoft.com/office/drawing/2014/main" id="{C0BBBD14-0F52-E62C-C8DB-F9381F6C3F85}"/>
                    </a:ext>
                  </a:extLst>
                </p:cNvPr>
                <p:cNvSpPr/>
                <p:nvPr/>
              </p:nvSpPr>
              <p:spPr>
                <a:xfrm>
                  <a:off x="8914510" y="261553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0" name="Freeform 1153">
                  <a:extLst>
                    <a:ext uri="{FF2B5EF4-FFF2-40B4-BE49-F238E27FC236}">
                      <a16:creationId xmlns:a16="http://schemas.microsoft.com/office/drawing/2014/main" id="{5F5AB8FE-1E40-7B06-C431-4CEEC0D1FDDD}"/>
                    </a:ext>
                  </a:extLst>
                </p:cNvPr>
                <p:cNvSpPr/>
                <p:nvPr/>
              </p:nvSpPr>
              <p:spPr>
                <a:xfrm>
                  <a:off x="8896303" y="26337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1" name="Freeform 1154">
                  <a:extLst>
                    <a:ext uri="{FF2B5EF4-FFF2-40B4-BE49-F238E27FC236}">
                      <a16:creationId xmlns:a16="http://schemas.microsoft.com/office/drawing/2014/main" id="{334E82F9-4DD2-06DA-047F-18F9793D9009}"/>
                    </a:ext>
                  </a:extLst>
                </p:cNvPr>
                <p:cNvSpPr/>
                <p:nvPr/>
              </p:nvSpPr>
              <p:spPr>
                <a:xfrm>
                  <a:off x="876248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2" name="Freeform 1155">
                  <a:extLst>
                    <a:ext uri="{FF2B5EF4-FFF2-40B4-BE49-F238E27FC236}">
                      <a16:creationId xmlns:a16="http://schemas.microsoft.com/office/drawing/2014/main" id="{C04FD644-FC76-BF83-1A47-3C1C6FE2E01A}"/>
                    </a:ext>
                  </a:extLst>
                </p:cNvPr>
                <p:cNvSpPr/>
                <p:nvPr/>
              </p:nvSpPr>
              <p:spPr>
                <a:xfrm>
                  <a:off x="8744367" y="2610271"/>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3" name="Freeform 1156">
                  <a:extLst>
                    <a:ext uri="{FF2B5EF4-FFF2-40B4-BE49-F238E27FC236}">
                      <a16:creationId xmlns:a16="http://schemas.microsoft.com/office/drawing/2014/main" id="{790B3E04-B5C1-731F-709E-1D8918C571B1}"/>
                    </a:ext>
                  </a:extLst>
                </p:cNvPr>
                <p:cNvSpPr/>
                <p:nvPr/>
              </p:nvSpPr>
              <p:spPr>
                <a:xfrm>
                  <a:off x="875139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4" name="Freeform 1157">
                  <a:extLst>
                    <a:ext uri="{FF2B5EF4-FFF2-40B4-BE49-F238E27FC236}">
                      <a16:creationId xmlns:a16="http://schemas.microsoft.com/office/drawing/2014/main" id="{47CA774D-E7BD-0D1B-02F1-45B7B32478A8}"/>
                    </a:ext>
                  </a:extLst>
                </p:cNvPr>
                <p:cNvSpPr/>
                <p:nvPr/>
              </p:nvSpPr>
              <p:spPr>
                <a:xfrm>
                  <a:off x="8733185"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5" name="Freeform 1158">
                  <a:extLst>
                    <a:ext uri="{FF2B5EF4-FFF2-40B4-BE49-F238E27FC236}">
                      <a16:creationId xmlns:a16="http://schemas.microsoft.com/office/drawing/2014/main" id="{95399F15-47A7-DE39-2803-DB08E9E33E31}"/>
                    </a:ext>
                  </a:extLst>
                </p:cNvPr>
                <p:cNvSpPr/>
                <p:nvPr/>
              </p:nvSpPr>
              <p:spPr>
                <a:xfrm>
                  <a:off x="8633095"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6" name="Freeform 1159">
                  <a:extLst>
                    <a:ext uri="{FF2B5EF4-FFF2-40B4-BE49-F238E27FC236}">
                      <a16:creationId xmlns:a16="http://schemas.microsoft.com/office/drawing/2014/main" id="{74CD0652-B2A0-36C2-3C38-96685301B12A}"/>
                    </a:ext>
                  </a:extLst>
                </p:cNvPr>
                <p:cNvSpPr/>
                <p:nvPr/>
              </p:nvSpPr>
              <p:spPr>
                <a:xfrm>
                  <a:off x="8614889"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7" name="Freeform 1160">
                  <a:extLst>
                    <a:ext uri="{FF2B5EF4-FFF2-40B4-BE49-F238E27FC236}">
                      <a16:creationId xmlns:a16="http://schemas.microsoft.com/office/drawing/2014/main" id="{05FFBECF-B1F3-5E6A-044D-11074264DAF8}"/>
                    </a:ext>
                  </a:extLst>
                </p:cNvPr>
                <p:cNvSpPr/>
                <p:nvPr/>
              </p:nvSpPr>
              <p:spPr>
                <a:xfrm>
                  <a:off x="8621728"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8" name="Freeform 1161">
                  <a:extLst>
                    <a:ext uri="{FF2B5EF4-FFF2-40B4-BE49-F238E27FC236}">
                      <a16:creationId xmlns:a16="http://schemas.microsoft.com/office/drawing/2014/main" id="{15A2E3B3-4AB8-A3AF-D960-5A3B223BF5BA}"/>
                    </a:ext>
                  </a:extLst>
                </p:cNvPr>
                <p:cNvSpPr/>
                <p:nvPr/>
              </p:nvSpPr>
              <p:spPr>
                <a:xfrm>
                  <a:off x="8603521"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79" name="Freeform 1162">
                  <a:extLst>
                    <a:ext uri="{FF2B5EF4-FFF2-40B4-BE49-F238E27FC236}">
                      <a16:creationId xmlns:a16="http://schemas.microsoft.com/office/drawing/2014/main" id="{7CE65D48-185E-BC83-13A6-9320C74BE1C8}"/>
                    </a:ext>
                  </a:extLst>
                </p:cNvPr>
                <p:cNvSpPr/>
                <p:nvPr/>
              </p:nvSpPr>
              <p:spPr>
                <a:xfrm>
                  <a:off x="8658048" y="257398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0" name="Freeform 1163">
                  <a:extLst>
                    <a:ext uri="{FF2B5EF4-FFF2-40B4-BE49-F238E27FC236}">
                      <a16:creationId xmlns:a16="http://schemas.microsoft.com/office/drawing/2014/main" id="{85579ACE-AE08-24FC-C2B3-90EC9025255C}"/>
                    </a:ext>
                  </a:extLst>
                </p:cNvPr>
                <p:cNvSpPr/>
                <p:nvPr/>
              </p:nvSpPr>
              <p:spPr>
                <a:xfrm>
                  <a:off x="8639842" y="25921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1" name="Freeform 1164">
                  <a:extLst>
                    <a:ext uri="{FF2B5EF4-FFF2-40B4-BE49-F238E27FC236}">
                      <a16:creationId xmlns:a16="http://schemas.microsoft.com/office/drawing/2014/main" id="{1B82F913-490B-9BEE-E6B9-A6A2F6AA1541}"/>
                    </a:ext>
                  </a:extLst>
                </p:cNvPr>
                <p:cNvSpPr/>
                <p:nvPr/>
              </p:nvSpPr>
              <p:spPr>
                <a:xfrm>
                  <a:off x="8696772" y="258921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2" name="Freeform 1165">
                  <a:extLst>
                    <a:ext uri="{FF2B5EF4-FFF2-40B4-BE49-F238E27FC236}">
                      <a16:creationId xmlns:a16="http://schemas.microsoft.com/office/drawing/2014/main" id="{D51A0CB7-2B9F-30BE-3DDC-CE94B0F8B183}"/>
                    </a:ext>
                  </a:extLst>
                </p:cNvPr>
                <p:cNvSpPr/>
                <p:nvPr/>
              </p:nvSpPr>
              <p:spPr>
                <a:xfrm>
                  <a:off x="8678658" y="260731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3" name="Freeform 1166">
                  <a:extLst>
                    <a:ext uri="{FF2B5EF4-FFF2-40B4-BE49-F238E27FC236}">
                      <a16:creationId xmlns:a16="http://schemas.microsoft.com/office/drawing/2014/main" id="{E8FDD41C-63F3-278D-E7C5-031BA6393C72}"/>
                    </a:ext>
                  </a:extLst>
                </p:cNvPr>
                <p:cNvSpPr/>
                <p:nvPr/>
              </p:nvSpPr>
              <p:spPr>
                <a:xfrm>
                  <a:off x="8737805"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4" name="Freeform 1167">
                  <a:extLst>
                    <a:ext uri="{FF2B5EF4-FFF2-40B4-BE49-F238E27FC236}">
                      <a16:creationId xmlns:a16="http://schemas.microsoft.com/office/drawing/2014/main" id="{9E14C6AE-2550-AA1C-2635-E4CB5B80B6F4}"/>
                    </a:ext>
                  </a:extLst>
                </p:cNvPr>
                <p:cNvSpPr/>
                <p:nvPr/>
              </p:nvSpPr>
              <p:spPr>
                <a:xfrm>
                  <a:off x="871959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5" name="Freeform 1168">
                  <a:extLst>
                    <a:ext uri="{FF2B5EF4-FFF2-40B4-BE49-F238E27FC236}">
                      <a16:creationId xmlns:a16="http://schemas.microsoft.com/office/drawing/2014/main" id="{AC645D99-3609-24C8-5882-57530A068282}"/>
                    </a:ext>
                  </a:extLst>
                </p:cNvPr>
                <p:cNvSpPr/>
                <p:nvPr/>
              </p:nvSpPr>
              <p:spPr>
                <a:xfrm>
                  <a:off x="8570898"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6" name="Freeform 1169">
                  <a:extLst>
                    <a:ext uri="{FF2B5EF4-FFF2-40B4-BE49-F238E27FC236}">
                      <a16:creationId xmlns:a16="http://schemas.microsoft.com/office/drawing/2014/main" id="{9A5199C0-3315-51FB-9B8B-4ACC7BE2B304}"/>
                    </a:ext>
                  </a:extLst>
                </p:cNvPr>
                <p:cNvSpPr/>
                <p:nvPr/>
              </p:nvSpPr>
              <p:spPr>
                <a:xfrm>
                  <a:off x="8552691"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7" name="Freeform 1170">
                  <a:extLst>
                    <a:ext uri="{FF2B5EF4-FFF2-40B4-BE49-F238E27FC236}">
                      <a16:creationId xmlns:a16="http://schemas.microsoft.com/office/drawing/2014/main" id="{269F755E-6409-7010-03DD-4D65C8A28D23}"/>
                    </a:ext>
                  </a:extLst>
                </p:cNvPr>
                <p:cNvSpPr/>
                <p:nvPr/>
              </p:nvSpPr>
              <p:spPr>
                <a:xfrm>
                  <a:off x="8548070"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388" name="Freeform 1171">
                  <a:extLst>
                    <a:ext uri="{FF2B5EF4-FFF2-40B4-BE49-F238E27FC236}">
                      <a16:creationId xmlns:a16="http://schemas.microsoft.com/office/drawing/2014/main" id="{EA73D750-6D64-1DB3-1EAB-1D8A5015401F}"/>
                    </a:ext>
                  </a:extLst>
                </p:cNvPr>
                <p:cNvSpPr/>
                <p:nvPr/>
              </p:nvSpPr>
              <p:spPr>
                <a:xfrm>
                  <a:off x="8529956" y="257102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495" name="Freeform 1172">
                  <a:extLst>
                    <a:ext uri="{FF2B5EF4-FFF2-40B4-BE49-F238E27FC236}">
                      <a16:creationId xmlns:a16="http://schemas.microsoft.com/office/drawing/2014/main" id="{78358486-7EA0-D860-2508-07F469BD39AE}"/>
                    </a:ext>
                  </a:extLst>
                </p:cNvPr>
                <p:cNvSpPr/>
                <p:nvPr/>
              </p:nvSpPr>
              <p:spPr>
                <a:xfrm>
                  <a:off x="8491233"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496" name="Freeform 1173">
                  <a:extLst>
                    <a:ext uri="{FF2B5EF4-FFF2-40B4-BE49-F238E27FC236}">
                      <a16:creationId xmlns:a16="http://schemas.microsoft.com/office/drawing/2014/main" id="{B1790A75-DC76-0D24-7248-02F6995D73C3}"/>
                    </a:ext>
                  </a:extLst>
                </p:cNvPr>
                <p:cNvSpPr/>
                <p:nvPr/>
              </p:nvSpPr>
              <p:spPr>
                <a:xfrm>
                  <a:off x="8473026"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497" name="Freeform 1174">
                  <a:extLst>
                    <a:ext uri="{FF2B5EF4-FFF2-40B4-BE49-F238E27FC236}">
                      <a16:creationId xmlns:a16="http://schemas.microsoft.com/office/drawing/2014/main" id="{4AC17ABC-9DDB-51DA-E698-BEB74779C924}"/>
                    </a:ext>
                  </a:extLst>
                </p:cNvPr>
                <p:cNvSpPr/>
                <p:nvPr/>
              </p:nvSpPr>
              <p:spPr>
                <a:xfrm>
                  <a:off x="8470161"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498" name="Freeform 1175">
                  <a:extLst>
                    <a:ext uri="{FF2B5EF4-FFF2-40B4-BE49-F238E27FC236}">
                      <a16:creationId xmlns:a16="http://schemas.microsoft.com/office/drawing/2014/main" id="{FEF4593A-AAC9-EAA1-33B3-8A02E530AE9B}"/>
                    </a:ext>
                  </a:extLst>
                </p:cNvPr>
                <p:cNvSpPr/>
                <p:nvPr/>
              </p:nvSpPr>
              <p:spPr>
                <a:xfrm>
                  <a:off x="8451955"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499" name="Freeform 1176">
                  <a:extLst>
                    <a:ext uri="{FF2B5EF4-FFF2-40B4-BE49-F238E27FC236}">
                      <a16:creationId xmlns:a16="http://schemas.microsoft.com/office/drawing/2014/main" id="{042AA037-2D22-5B6F-9F89-DEC980F935E3}"/>
                    </a:ext>
                  </a:extLst>
                </p:cNvPr>
                <p:cNvSpPr/>
                <p:nvPr/>
              </p:nvSpPr>
              <p:spPr>
                <a:xfrm>
                  <a:off x="8453618"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0" name="Freeform 1177">
                  <a:extLst>
                    <a:ext uri="{FF2B5EF4-FFF2-40B4-BE49-F238E27FC236}">
                      <a16:creationId xmlns:a16="http://schemas.microsoft.com/office/drawing/2014/main" id="{05F141A1-47E8-789E-C399-1B475EB88DF4}"/>
                    </a:ext>
                  </a:extLst>
                </p:cNvPr>
                <p:cNvSpPr/>
                <p:nvPr/>
              </p:nvSpPr>
              <p:spPr>
                <a:xfrm>
                  <a:off x="8435412"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1" name="Freeform 1178">
                  <a:extLst>
                    <a:ext uri="{FF2B5EF4-FFF2-40B4-BE49-F238E27FC236}">
                      <a16:creationId xmlns:a16="http://schemas.microsoft.com/office/drawing/2014/main" id="{5AA0B264-88F1-D6BA-BCD7-3A21A2D10CBD}"/>
                    </a:ext>
                  </a:extLst>
                </p:cNvPr>
                <p:cNvSpPr/>
                <p:nvPr/>
              </p:nvSpPr>
              <p:spPr>
                <a:xfrm>
                  <a:off x="8430791"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2" name="Freeform 1179">
                  <a:extLst>
                    <a:ext uri="{FF2B5EF4-FFF2-40B4-BE49-F238E27FC236}">
                      <a16:creationId xmlns:a16="http://schemas.microsoft.com/office/drawing/2014/main" id="{31D94146-5B81-F56D-07D4-49CB76085517}"/>
                    </a:ext>
                  </a:extLst>
                </p:cNvPr>
                <p:cNvSpPr/>
                <p:nvPr/>
              </p:nvSpPr>
              <p:spPr>
                <a:xfrm>
                  <a:off x="841258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3" name="Freeform 1180">
                  <a:extLst>
                    <a:ext uri="{FF2B5EF4-FFF2-40B4-BE49-F238E27FC236}">
                      <a16:creationId xmlns:a16="http://schemas.microsoft.com/office/drawing/2014/main" id="{0660D638-B24E-E584-8E95-30472013CFE8}"/>
                    </a:ext>
                  </a:extLst>
                </p:cNvPr>
                <p:cNvSpPr/>
                <p:nvPr/>
              </p:nvSpPr>
              <p:spPr>
                <a:xfrm>
                  <a:off x="8407132"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4" name="Freeform 1181">
                  <a:extLst>
                    <a:ext uri="{FF2B5EF4-FFF2-40B4-BE49-F238E27FC236}">
                      <a16:creationId xmlns:a16="http://schemas.microsoft.com/office/drawing/2014/main" id="{9AD8FA75-9BF8-F003-09EF-1FE2373C40D8}"/>
                    </a:ext>
                  </a:extLst>
                </p:cNvPr>
                <p:cNvSpPr/>
                <p:nvPr/>
              </p:nvSpPr>
              <p:spPr>
                <a:xfrm>
                  <a:off x="838892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5" name="Freeform 1182">
                  <a:extLst>
                    <a:ext uri="{FF2B5EF4-FFF2-40B4-BE49-F238E27FC236}">
                      <a16:creationId xmlns:a16="http://schemas.microsoft.com/office/drawing/2014/main" id="{008F674E-1E46-19A0-C6A2-CBC5B362BE25}"/>
                    </a:ext>
                  </a:extLst>
                </p:cNvPr>
                <p:cNvSpPr/>
                <p:nvPr/>
              </p:nvSpPr>
              <p:spPr>
                <a:xfrm>
                  <a:off x="8388925"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6" name="Freeform 1183">
                  <a:extLst>
                    <a:ext uri="{FF2B5EF4-FFF2-40B4-BE49-F238E27FC236}">
                      <a16:creationId xmlns:a16="http://schemas.microsoft.com/office/drawing/2014/main" id="{574DAC57-C62F-29CF-DA4F-8D391D4BAEE0}"/>
                    </a:ext>
                  </a:extLst>
                </p:cNvPr>
                <p:cNvSpPr/>
                <p:nvPr/>
              </p:nvSpPr>
              <p:spPr>
                <a:xfrm>
                  <a:off x="8370719"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7" name="Freeform 1184">
                  <a:extLst>
                    <a:ext uri="{FF2B5EF4-FFF2-40B4-BE49-F238E27FC236}">
                      <a16:creationId xmlns:a16="http://schemas.microsoft.com/office/drawing/2014/main" id="{A8682606-10B9-45FE-7732-C02D286608C7}"/>
                    </a:ext>
                  </a:extLst>
                </p:cNvPr>
                <p:cNvSpPr/>
                <p:nvPr/>
              </p:nvSpPr>
              <p:spPr>
                <a:xfrm>
                  <a:off x="8340128" y="24943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8" name="Freeform 1185">
                  <a:extLst>
                    <a:ext uri="{FF2B5EF4-FFF2-40B4-BE49-F238E27FC236}">
                      <a16:creationId xmlns:a16="http://schemas.microsoft.com/office/drawing/2014/main" id="{1420E684-3F58-F0AA-EBDD-EEB91706EF2E}"/>
                    </a:ext>
                  </a:extLst>
                </p:cNvPr>
                <p:cNvSpPr/>
                <p:nvPr/>
              </p:nvSpPr>
              <p:spPr>
                <a:xfrm>
                  <a:off x="8321922" y="25125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09" name="Freeform 1186">
                  <a:extLst>
                    <a:ext uri="{FF2B5EF4-FFF2-40B4-BE49-F238E27FC236}">
                      <a16:creationId xmlns:a16="http://schemas.microsoft.com/office/drawing/2014/main" id="{547331F5-DE4C-8DB0-1A2B-247EDD2FFB25}"/>
                    </a:ext>
                  </a:extLst>
                </p:cNvPr>
                <p:cNvSpPr/>
                <p:nvPr/>
              </p:nvSpPr>
              <p:spPr>
                <a:xfrm>
                  <a:off x="8258893" y="24725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0" name="Freeform 1187">
                  <a:extLst>
                    <a:ext uri="{FF2B5EF4-FFF2-40B4-BE49-F238E27FC236}">
                      <a16:creationId xmlns:a16="http://schemas.microsoft.com/office/drawing/2014/main" id="{696875DE-F67A-31EB-484A-6EF05370BD51}"/>
                    </a:ext>
                  </a:extLst>
                </p:cNvPr>
                <p:cNvSpPr/>
                <p:nvPr/>
              </p:nvSpPr>
              <p:spPr>
                <a:xfrm>
                  <a:off x="8240686" y="24907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1" name="Freeform 1188">
                  <a:extLst>
                    <a:ext uri="{FF2B5EF4-FFF2-40B4-BE49-F238E27FC236}">
                      <a16:creationId xmlns:a16="http://schemas.microsoft.com/office/drawing/2014/main" id="{C4D4C3CC-FDDD-66ED-6F58-BD82AC316C72}"/>
                    </a:ext>
                  </a:extLst>
                </p:cNvPr>
                <p:cNvSpPr/>
                <p:nvPr/>
              </p:nvSpPr>
              <p:spPr>
                <a:xfrm>
                  <a:off x="8214070" y="24567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2" name="Freeform 1189">
                  <a:extLst>
                    <a:ext uri="{FF2B5EF4-FFF2-40B4-BE49-F238E27FC236}">
                      <a16:creationId xmlns:a16="http://schemas.microsoft.com/office/drawing/2014/main" id="{DDE2B4CE-2FAF-85B7-06A9-5D6B6BBA636F}"/>
                    </a:ext>
                  </a:extLst>
                </p:cNvPr>
                <p:cNvSpPr/>
                <p:nvPr/>
              </p:nvSpPr>
              <p:spPr>
                <a:xfrm>
                  <a:off x="8195863" y="247489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3" name="Freeform 1190">
                  <a:extLst>
                    <a:ext uri="{FF2B5EF4-FFF2-40B4-BE49-F238E27FC236}">
                      <a16:creationId xmlns:a16="http://schemas.microsoft.com/office/drawing/2014/main" id="{840E5583-8ED6-970B-6899-57E52F4D18A6}"/>
                    </a:ext>
                  </a:extLst>
                </p:cNvPr>
                <p:cNvSpPr/>
                <p:nvPr/>
              </p:nvSpPr>
              <p:spPr>
                <a:xfrm>
                  <a:off x="8188377" y="245181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4" name="Freeform 1191">
                  <a:extLst>
                    <a:ext uri="{FF2B5EF4-FFF2-40B4-BE49-F238E27FC236}">
                      <a16:creationId xmlns:a16="http://schemas.microsoft.com/office/drawing/2014/main" id="{1D222A2A-E214-396E-A321-CF0DFED02B91}"/>
                    </a:ext>
                  </a:extLst>
                </p:cNvPr>
                <p:cNvSpPr/>
                <p:nvPr/>
              </p:nvSpPr>
              <p:spPr>
                <a:xfrm>
                  <a:off x="8170263" y="247000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5" name="Freeform 1192">
                  <a:extLst>
                    <a:ext uri="{FF2B5EF4-FFF2-40B4-BE49-F238E27FC236}">
                      <a16:creationId xmlns:a16="http://schemas.microsoft.com/office/drawing/2014/main" id="{32A2886C-B9DE-3B92-1928-0DD84B8FA551}"/>
                    </a:ext>
                  </a:extLst>
                </p:cNvPr>
                <p:cNvSpPr/>
                <p:nvPr/>
              </p:nvSpPr>
              <p:spPr>
                <a:xfrm>
                  <a:off x="8160467" y="244082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6" name="Freeform 1193">
                  <a:extLst>
                    <a:ext uri="{FF2B5EF4-FFF2-40B4-BE49-F238E27FC236}">
                      <a16:creationId xmlns:a16="http://schemas.microsoft.com/office/drawing/2014/main" id="{91513F15-B292-F0AC-309C-7A3ABD90FBF4}"/>
                    </a:ext>
                  </a:extLst>
                </p:cNvPr>
                <p:cNvSpPr/>
                <p:nvPr/>
              </p:nvSpPr>
              <p:spPr>
                <a:xfrm>
                  <a:off x="8142260" y="2459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7" name="Freeform 1194">
                  <a:extLst>
                    <a:ext uri="{FF2B5EF4-FFF2-40B4-BE49-F238E27FC236}">
                      <a16:creationId xmlns:a16="http://schemas.microsoft.com/office/drawing/2014/main" id="{F3D74EF5-3BC1-00E8-32C4-2DD76036357D}"/>
                    </a:ext>
                  </a:extLst>
                </p:cNvPr>
                <p:cNvSpPr/>
                <p:nvPr/>
              </p:nvSpPr>
              <p:spPr>
                <a:xfrm>
                  <a:off x="8108805" y="243371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8" name="Freeform 1195">
                  <a:extLst>
                    <a:ext uri="{FF2B5EF4-FFF2-40B4-BE49-F238E27FC236}">
                      <a16:creationId xmlns:a16="http://schemas.microsoft.com/office/drawing/2014/main" id="{1EBFB0B7-CA2C-A8F9-DF6D-29E4A0B8525A}"/>
                    </a:ext>
                  </a:extLst>
                </p:cNvPr>
                <p:cNvSpPr/>
                <p:nvPr/>
              </p:nvSpPr>
              <p:spPr>
                <a:xfrm>
                  <a:off x="8090598" y="245181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19" name="Freeform 1196">
                  <a:extLst>
                    <a:ext uri="{FF2B5EF4-FFF2-40B4-BE49-F238E27FC236}">
                      <a16:creationId xmlns:a16="http://schemas.microsoft.com/office/drawing/2014/main" id="{0BE09A30-9791-8719-3C7C-D5790CBC691B}"/>
                    </a:ext>
                  </a:extLst>
                </p:cNvPr>
                <p:cNvSpPr/>
                <p:nvPr/>
              </p:nvSpPr>
              <p:spPr>
                <a:xfrm>
                  <a:off x="8060100" y="24099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0" name="Freeform 1197">
                  <a:extLst>
                    <a:ext uri="{FF2B5EF4-FFF2-40B4-BE49-F238E27FC236}">
                      <a16:creationId xmlns:a16="http://schemas.microsoft.com/office/drawing/2014/main" id="{4319A77F-7FFA-6B5E-4439-13A77DD66D00}"/>
                    </a:ext>
                  </a:extLst>
                </p:cNvPr>
                <p:cNvSpPr/>
                <p:nvPr/>
              </p:nvSpPr>
              <p:spPr>
                <a:xfrm>
                  <a:off x="8041894" y="24281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1" name="Freeform 1198">
                  <a:extLst>
                    <a:ext uri="{FF2B5EF4-FFF2-40B4-BE49-F238E27FC236}">
                      <a16:creationId xmlns:a16="http://schemas.microsoft.com/office/drawing/2014/main" id="{5AA71914-42E2-F87F-E9D0-19F3BF9B7D4F}"/>
                    </a:ext>
                  </a:extLst>
                </p:cNvPr>
                <p:cNvSpPr/>
                <p:nvPr/>
              </p:nvSpPr>
              <p:spPr>
                <a:xfrm>
                  <a:off x="7962968"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2" name="Freeform 1199">
                  <a:extLst>
                    <a:ext uri="{FF2B5EF4-FFF2-40B4-BE49-F238E27FC236}">
                      <a16:creationId xmlns:a16="http://schemas.microsoft.com/office/drawing/2014/main" id="{288FCA67-D606-4FFB-62EE-E8395C177411}"/>
                    </a:ext>
                  </a:extLst>
                </p:cNvPr>
                <p:cNvSpPr/>
                <p:nvPr/>
              </p:nvSpPr>
              <p:spPr>
                <a:xfrm>
                  <a:off x="7944762" y="2382372"/>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3" name="Freeform 1200">
                  <a:extLst>
                    <a:ext uri="{FF2B5EF4-FFF2-40B4-BE49-F238E27FC236}">
                      <a16:creationId xmlns:a16="http://schemas.microsoft.com/office/drawing/2014/main" id="{ABE1DD0A-027C-3460-438F-193746BC83CB}"/>
                    </a:ext>
                  </a:extLst>
                </p:cNvPr>
                <p:cNvSpPr/>
                <p:nvPr/>
              </p:nvSpPr>
              <p:spPr>
                <a:xfrm>
                  <a:off x="7948274"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4" name="Freeform 1201">
                  <a:extLst>
                    <a:ext uri="{FF2B5EF4-FFF2-40B4-BE49-F238E27FC236}">
                      <a16:creationId xmlns:a16="http://schemas.microsoft.com/office/drawing/2014/main" id="{50E5B6F3-4FB3-F7AB-1E4C-30671FA9C5C1}"/>
                    </a:ext>
                  </a:extLst>
                </p:cNvPr>
                <p:cNvSpPr/>
                <p:nvPr/>
              </p:nvSpPr>
              <p:spPr>
                <a:xfrm>
                  <a:off x="7930067" y="23823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5" name="Freeform 1202">
                  <a:extLst>
                    <a:ext uri="{FF2B5EF4-FFF2-40B4-BE49-F238E27FC236}">
                      <a16:creationId xmlns:a16="http://schemas.microsoft.com/office/drawing/2014/main" id="{AA839BEC-9754-6956-AA57-1C50780170ED}"/>
                    </a:ext>
                  </a:extLst>
                </p:cNvPr>
                <p:cNvSpPr/>
                <p:nvPr/>
              </p:nvSpPr>
              <p:spPr>
                <a:xfrm>
                  <a:off x="8592061"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sp>
              <p:nvSpPr>
                <p:cNvPr id="1526" name="Freeform 1203">
                  <a:extLst>
                    <a:ext uri="{FF2B5EF4-FFF2-40B4-BE49-F238E27FC236}">
                      <a16:creationId xmlns:a16="http://schemas.microsoft.com/office/drawing/2014/main" id="{845443C9-5412-5388-308A-5BA7F70489C1}"/>
                    </a:ext>
                  </a:extLst>
                </p:cNvPr>
                <p:cNvSpPr/>
                <p:nvPr/>
              </p:nvSpPr>
              <p:spPr>
                <a:xfrm>
                  <a:off x="8573855"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defTabSz="914377"/>
                  <a:endParaRPr lang="en-US" sz="1800" dirty="0">
                    <a:solidFill>
                      <a:srgbClr val="54565B"/>
                    </a:solidFill>
                    <a:latin typeface="Arial" panose="020B0604020202020204"/>
                  </a:endParaRPr>
                </a:p>
              </p:txBody>
            </p:sp>
          </p:grpSp>
        </p:grpSp>
      </p:grpSp>
      <p:graphicFrame>
        <p:nvGraphicFramePr>
          <p:cNvPr id="1680" name="Content Placeholder 8">
            <a:extLst>
              <a:ext uri="{FF2B5EF4-FFF2-40B4-BE49-F238E27FC236}">
                <a16:creationId xmlns:a16="http://schemas.microsoft.com/office/drawing/2014/main" id="{828ECE21-30BF-B6BA-05C5-133612E91A5D}"/>
              </a:ext>
            </a:extLst>
          </p:cNvPr>
          <p:cNvGraphicFramePr>
            <a:graphicFrameLocks/>
          </p:cNvGraphicFramePr>
          <p:nvPr>
            <p:extLst>
              <p:ext uri="{D42A27DB-BD31-4B8C-83A1-F6EECF244321}">
                <p14:modId xmlns:p14="http://schemas.microsoft.com/office/powerpoint/2010/main" val="3393144760"/>
              </p:ext>
            </p:extLst>
          </p:nvPr>
        </p:nvGraphicFramePr>
        <p:xfrm>
          <a:off x="8473389" y="1476452"/>
          <a:ext cx="3275699" cy="925440"/>
        </p:xfrm>
        <a:graphic>
          <a:graphicData uri="http://schemas.openxmlformats.org/drawingml/2006/table">
            <a:tbl>
              <a:tblPr firstRow="1" bandRow="1">
                <a:tableStyleId>{5C22544A-7EE6-4342-B048-85BDC9FD1C3A}</a:tableStyleId>
              </a:tblPr>
              <a:tblGrid>
                <a:gridCol w="1540651">
                  <a:extLst>
                    <a:ext uri="{9D8B030D-6E8A-4147-A177-3AD203B41FA5}">
                      <a16:colId xmlns:a16="http://schemas.microsoft.com/office/drawing/2014/main" val="2275183721"/>
                    </a:ext>
                  </a:extLst>
                </a:gridCol>
                <a:gridCol w="867524">
                  <a:extLst>
                    <a:ext uri="{9D8B030D-6E8A-4147-A177-3AD203B41FA5}">
                      <a16:colId xmlns:a16="http://schemas.microsoft.com/office/drawing/2014/main" val="20001"/>
                    </a:ext>
                  </a:extLst>
                </a:gridCol>
                <a:gridCol w="867524">
                  <a:extLst>
                    <a:ext uri="{9D8B030D-6E8A-4147-A177-3AD203B41FA5}">
                      <a16:colId xmlns:a16="http://schemas.microsoft.com/office/drawing/2014/main" val="2836121545"/>
                    </a:ext>
                  </a:extLst>
                </a:gridCol>
              </a:tblGrid>
              <a:tr h="285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mj-lt"/>
                          <a:cs typeface="Arial"/>
                        </a:rPr>
                        <a:t>BICR analysis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700" u="none" strike="noStrike" kern="1200" cap="none" dirty="0">
                          <a:solidFill>
                            <a:schemeClr val="bg1"/>
                          </a:solidFill>
                          <a:latin typeface="+mj-lt"/>
                          <a:ea typeface="+mn-ea"/>
                          <a:cs typeface="+mn-cs"/>
                          <a:sym typeface="Arial"/>
                        </a:rPr>
                        <a:t>SG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(n=272)</a:t>
                      </a:r>
                      <a:endParaRPr lang="en-US" sz="700" u="none" strike="noStrike" kern="1200" cap="none" dirty="0">
                        <a:solidFill>
                          <a:schemeClr val="bg1"/>
                        </a:solidFill>
                        <a:latin typeface="+mj-lt"/>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700" u="none" strike="noStrike" kern="1200" cap="none" dirty="0">
                          <a:solidFill>
                            <a:schemeClr val="bg1"/>
                          </a:solidFill>
                          <a:latin typeface="+mj-lt"/>
                          <a:ea typeface="+mn-ea"/>
                          <a:cs typeface="+mn-cs"/>
                          <a:sym typeface="Arial"/>
                        </a:rPr>
                        <a:t>Chemotherapy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(n=271)</a:t>
                      </a: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No. of events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170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159</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442609004"/>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6-mo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46%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30%</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219415547"/>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12-mo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21%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7%</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88963633"/>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Median PFS, </a:t>
                      </a:r>
                      <a:r>
                        <a:rPr lang="en-US" sz="700" b="1" u="none" strike="noStrike" kern="1200" cap="none" dirty="0" err="1">
                          <a:solidFill>
                            <a:schemeClr val="tx1"/>
                          </a:solidFill>
                          <a:latin typeface="+mj-lt"/>
                          <a:ea typeface="+mn-ea"/>
                          <a:cs typeface="+mn-cs"/>
                        </a:rPr>
                        <a:t>mo</a:t>
                      </a:r>
                      <a:r>
                        <a:rPr lang="en-US" sz="700" b="1" u="none" strike="noStrike" kern="1200" cap="none" dirty="0">
                          <a:solidFill>
                            <a:schemeClr val="tx1"/>
                          </a:solidFill>
                          <a:latin typeface="+mj-lt"/>
                          <a:ea typeface="+mn-ea"/>
                          <a:cs typeface="+mn-cs"/>
                        </a:rPr>
                        <a:t>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1" i="0" u="none" strike="noStrike" cap="none" normalizeH="0" baseline="0" dirty="0">
                          <a:ln>
                            <a:noFill/>
                          </a:ln>
                          <a:solidFill>
                            <a:schemeClr val="tx1"/>
                          </a:solidFill>
                          <a:effectLst/>
                          <a:latin typeface="+mj-lt"/>
                          <a:ea typeface="MS PGothic"/>
                        </a:rPr>
                        <a:t>5.5 </a:t>
                      </a:r>
                      <a:r>
                        <a:rPr kumimoji="0" lang="en-US" sz="700" b="0" i="0" u="none" strike="noStrike" cap="none" normalizeH="0" baseline="0" dirty="0">
                          <a:ln>
                            <a:noFill/>
                          </a:ln>
                          <a:solidFill>
                            <a:schemeClr val="tx1"/>
                          </a:solidFill>
                          <a:effectLst/>
                          <a:latin typeface="+mj-lt"/>
                          <a:ea typeface="MS PGothic"/>
                        </a:rPr>
                        <a:t>(4.2</a:t>
                      </a:r>
                      <a:r>
                        <a:rPr kumimoji="0" lang="en-US" sz="700" b="0" i="0" u="none" strike="noStrike" cap="none" normalizeH="0" baseline="0" dirty="0">
                          <a:ln>
                            <a:noFill/>
                          </a:ln>
                          <a:solidFill>
                            <a:schemeClr val="tx1"/>
                          </a:solidFill>
                          <a:effectLst/>
                          <a:latin typeface="+mj-lt"/>
                          <a:ea typeface="MS PGothic"/>
                          <a:cs typeface="Arial"/>
                        </a:rPr>
                        <a:t>−</a:t>
                      </a:r>
                      <a:r>
                        <a:rPr kumimoji="0" lang="en-US" sz="700" b="0" i="0" u="none" strike="noStrike" cap="none" normalizeH="0" baseline="0" dirty="0">
                          <a:ln>
                            <a:noFill/>
                          </a:ln>
                          <a:solidFill>
                            <a:schemeClr val="tx1"/>
                          </a:solidFill>
                          <a:effectLst/>
                          <a:latin typeface="+mj-lt"/>
                          <a:ea typeface="MS PGothic"/>
                        </a:rPr>
                        <a:t>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4.0 </a:t>
                      </a:r>
                      <a:r>
                        <a:rPr lang="en-US" sz="700" b="0" u="none" strike="noStrike" kern="1200" cap="none" dirty="0">
                          <a:solidFill>
                            <a:schemeClr val="tx1"/>
                          </a:solidFill>
                          <a:latin typeface="+mj-lt"/>
                          <a:ea typeface="+mn-ea"/>
                          <a:cs typeface="+mn-cs"/>
                        </a:rPr>
                        <a:t>(3.1</a:t>
                      </a:r>
                      <a:r>
                        <a:rPr kumimoji="0" lang="en-US" sz="700" b="0" i="0" u="none" strike="noStrike" cap="none" normalizeH="0" baseline="0" dirty="0">
                          <a:ln>
                            <a:noFill/>
                          </a:ln>
                          <a:solidFill>
                            <a:schemeClr val="tx1"/>
                          </a:solidFill>
                          <a:effectLst/>
                          <a:latin typeface="+mj-lt"/>
                          <a:ea typeface="MS PGothic"/>
                          <a:cs typeface="Arial"/>
                        </a:rPr>
                        <a:t>−</a:t>
                      </a:r>
                      <a:r>
                        <a:rPr lang="en-US" sz="700" b="0" u="none" strike="noStrike" kern="1200" cap="none" dirty="0">
                          <a:solidFill>
                            <a:schemeClr val="tx1"/>
                          </a:solidFill>
                          <a:latin typeface="+mj-lt"/>
                          <a:ea typeface="+mn-ea"/>
                          <a:cs typeface="+mn-cs"/>
                        </a:rPr>
                        <a:t>4.4)</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0.66</a:t>
                      </a:r>
                      <a:r>
                        <a:rPr lang="en-US" sz="700" u="none" strike="noStrike" kern="1200" cap="none" dirty="0">
                          <a:solidFill>
                            <a:schemeClr val="tx1"/>
                          </a:solidFill>
                          <a:latin typeface="+mj-lt"/>
                          <a:ea typeface="+mn-ea"/>
                          <a:cs typeface="+mn-cs"/>
                        </a:rPr>
                        <a:t> (0.53</a:t>
                      </a:r>
                      <a:r>
                        <a:rPr kumimoji="0" lang="en-US" sz="700" b="0" i="0" u="none" strike="noStrike" cap="none" normalizeH="0" baseline="0" dirty="0">
                          <a:ln>
                            <a:noFill/>
                          </a:ln>
                          <a:solidFill>
                            <a:schemeClr val="tx1"/>
                          </a:solidFill>
                          <a:effectLst/>
                          <a:latin typeface="+mj-lt"/>
                          <a:ea typeface="MS PGothic"/>
                          <a:cs typeface="Arial"/>
                        </a:rPr>
                        <a:t>−</a:t>
                      </a:r>
                      <a:r>
                        <a:rPr lang="en-US" sz="700" u="none" strike="noStrike" kern="1200" cap="none" dirty="0">
                          <a:solidFill>
                            <a:schemeClr val="tx1"/>
                          </a:solidFill>
                          <a:latin typeface="+mj-lt"/>
                          <a:ea typeface="+mn-ea"/>
                          <a:cs typeface="+mn-cs"/>
                        </a:rPr>
                        <a:t>0.83)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0.0003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bl>
          </a:graphicData>
        </a:graphic>
      </p:graphicFrame>
      <p:graphicFrame>
        <p:nvGraphicFramePr>
          <p:cNvPr id="1681" name="Table 1680">
            <a:extLst>
              <a:ext uri="{FF2B5EF4-FFF2-40B4-BE49-F238E27FC236}">
                <a16:creationId xmlns:a16="http://schemas.microsoft.com/office/drawing/2014/main" id="{C02C31B5-C473-B211-1F34-090A6E9D05BB}"/>
              </a:ext>
            </a:extLst>
          </p:cNvPr>
          <p:cNvGraphicFramePr>
            <a:graphicFrameLocks noGrp="1"/>
          </p:cNvGraphicFramePr>
          <p:nvPr>
            <p:extLst>
              <p:ext uri="{D42A27DB-BD31-4B8C-83A1-F6EECF244321}">
                <p14:modId xmlns:p14="http://schemas.microsoft.com/office/powerpoint/2010/main" val="1007607517"/>
              </p:ext>
            </p:extLst>
          </p:nvPr>
        </p:nvGraphicFramePr>
        <p:xfrm>
          <a:off x="8493297" y="3405305"/>
          <a:ext cx="3255793" cy="498720"/>
        </p:xfrm>
        <a:graphic>
          <a:graphicData uri="http://schemas.openxmlformats.org/drawingml/2006/table">
            <a:tbl>
              <a:tblPr firstRow="1" bandRow="1">
                <a:tableStyleId>{5C22544A-7EE6-4342-B048-85BDC9FD1C3A}</a:tableStyleId>
              </a:tblPr>
              <a:tblGrid>
                <a:gridCol w="1523811">
                  <a:extLst>
                    <a:ext uri="{9D8B030D-6E8A-4147-A177-3AD203B41FA5}">
                      <a16:colId xmlns:a16="http://schemas.microsoft.com/office/drawing/2014/main" val="1708406620"/>
                    </a:ext>
                  </a:extLst>
                </a:gridCol>
                <a:gridCol w="865991">
                  <a:extLst>
                    <a:ext uri="{9D8B030D-6E8A-4147-A177-3AD203B41FA5}">
                      <a16:colId xmlns:a16="http://schemas.microsoft.com/office/drawing/2014/main" val="592742086"/>
                    </a:ext>
                  </a:extLst>
                </a:gridCol>
                <a:gridCol w="865991">
                  <a:extLst>
                    <a:ext uri="{9D8B030D-6E8A-4147-A177-3AD203B41FA5}">
                      <a16:colId xmlns:a16="http://schemas.microsoft.com/office/drawing/2014/main" val="2586114088"/>
                    </a:ext>
                  </a:extLst>
                </a:gridCol>
              </a:tblGrid>
              <a:tr h="178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dirty="0">
                        <a:solidFill>
                          <a:schemeClr val="bg1"/>
                        </a:solidFill>
                        <a:latin typeface="+mj-lt"/>
                        <a:cs typeface="Arial" panose="020B0604020202020204" pitchFamily="34" charset="0"/>
                      </a:endParaRPr>
                    </a:p>
                  </a:txBody>
                  <a:tcPr marL="36000" marR="3600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SG (n=</a:t>
                      </a:r>
                      <a:r>
                        <a:rPr lang="en-US" sz="700" b="1" dirty="0">
                          <a:solidFill>
                            <a:schemeClr val="bg1"/>
                          </a:solidFill>
                          <a:effectLst/>
                          <a:latin typeface="+mj-lt"/>
                          <a:ea typeface="Times New Roman" panose="02020603050405020304" pitchFamily="18" charset="0"/>
                          <a:cs typeface="Calibri"/>
                        </a:rPr>
                        <a:t>272</a:t>
                      </a:r>
                      <a:r>
                        <a:rPr lang="en-US" sz="700" b="1" dirty="0">
                          <a:solidFill>
                            <a:schemeClr val="bg1"/>
                          </a:solidFill>
                          <a:effectLst/>
                          <a:latin typeface="+mj-lt"/>
                          <a:ea typeface="Calibri"/>
                          <a:cs typeface="Calibri"/>
                        </a:rPr>
                        <a:t>)</a:t>
                      </a:r>
                      <a:endParaRPr lang="en-US" sz="700" dirty="0">
                        <a:solidFill>
                          <a:schemeClr val="bg1"/>
                        </a:solidFill>
                        <a:effectLst/>
                        <a:latin typeface="+mj-lt"/>
                        <a:ea typeface="Calibri"/>
                        <a:cs typeface="Calibri"/>
                      </a:endParaRPr>
                    </a:p>
                  </a:txBody>
                  <a:tcPr marL="36000" marR="36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TPC (n=</a:t>
                      </a:r>
                      <a:r>
                        <a:rPr lang="en-US" sz="700" b="1" dirty="0">
                          <a:solidFill>
                            <a:schemeClr val="bg1"/>
                          </a:solidFill>
                          <a:effectLst/>
                          <a:latin typeface="+mj-lt"/>
                          <a:ea typeface="Times New Roman" panose="02020603050405020304" pitchFamily="18" charset="0"/>
                          <a:cs typeface="Calibri"/>
                        </a:rPr>
                        <a:t>271)</a:t>
                      </a:r>
                      <a:endParaRPr lang="en-US" sz="700" dirty="0">
                        <a:solidFill>
                          <a:schemeClr val="bg1"/>
                        </a:solidFill>
                        <a:effectLst/>
                        <a:latin typeface="+mj-lt"/>
                        <a:ea typeface="Times New Roman" panose="02020603050405020304" pitchFamily="18" charset="0"/>
                        <a:cs typeface="Calibri"/>
                      </a:endParaRP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12503031"/>
                  </a:ext>
                </a:extLst>
              </a:tr>
              <a:tr h="106680">
                <a:tc>
                  <a:txBody>
                    <a:bodyPr/>
                    <a:lstStyle/>
                    <a:p>
                      <a:pPr marL="0" marR="0" lvl="0">
                        <a:spcBef>
                          <a:spcPts val="0"/>
                        </a:spcBef>
                        <a:spcAft>
                          <a:spcPts val="0"/>
                        </a:spcAft>
                        <a:buNone/>
                      </a:pPr>
                      <a:r>
                        <a:rPr lang="en-US" sz="700" b="1" dirty="0">
                          <a:solidFill>
                            <a:schemeClr val="tx1"/>
                          </a:solidFill>
                          <a:effectLst/>
                          <a:latin typeface="+mj-lt"/>
                          <a:ea typeface="+mn-ea"/>
                          <a:cs typeface="Calibri"/>
                        </a:rPr>
                        <a:t>Median OS, </a:t>
                      </a:r>
                      <a:r>
                        <a:rPr lang="en-US" sz="700" b="1" dirty="0" err="1">
                          <a:solidFill>
                            <a:schemeClr val="tx1"/>
                          </a:solidFill>
                          <a:effectLst/>
                          <a:latin typeface="+mj-lt"/>
                          <a:ea typeface="+mn-ea"/>
                          <a:cs typeface="Calibri"/>
                        </a:rPr>
                        <a:t>mo</a:t>
                      </a:r>
                      <a:r>
                        <a:rPr lang="en-US" sz="700" b="1" dirty="0">
                          <a:solidFill>
                            <a:schemeClr val="tx1"/>
                          </a:solidFill>
                          <a:effectLst/>
                          <a:latin typeface="+mj-lt"/>
                          <a:ea typeface="+mn-ea"/>
                          <a:cs typeface="Calibri"/>
                        </a:rPr>
                        <a:t> (95% CI)</a:t>
                      </a:r>
                      <a:endParaRPr lang="en-US" sz="700" dirty="0">
                        <a:solidFill>
                          <a:schemeClr val="tx1"/>
                        </a:solidFill>
                        <a:latin typeface="+mj-lt"/>
                      </a:endParaRPr>
                    </a:p>
                  </a:txBody>
                  <a:tcPr marL="36000" marR="36000" marT="0" marB="0">
                    <a:lnL w="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14.4 </a:t>
                      </a:r>
                      <a:r>
                        <a:rPr lang="en-US" sz="700" dirty="0">
                          <a:solidFill>
                            <a:schemeClr val="tx1"/>
                          </a:solidFill>
                          <a:latin typeface="+mj-lt"/>
                        </a:rPr>
                        <a:t>(13.0</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15.7)</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11.2</a:t>
                      </a:r>
                      <a:r>
                        <a:rPr lang="en-US" sz="700" dirty="0">
                          <a:solidFill>
                            <a:schemeClr val="tx1"/>
                          </a:solidFill>
                          <a:latin typeface="+mj-lt"/>
                        </a:rPr>
                        <a:t> (10.1</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12.7)</a:t>
                      </a:r>
                    </a:p>
                  </a:txBody>
                  <a:tcPr marL="36000" marR="36000" marT="0" marB="0">
                    <a:lnL w="12700" cap="flat" cmpd="sng" algn="ctr">
                      <a:noFill/>
                      <a:prstDash val="solid"/>
                      <a:round/>
                      <a:headEnd type="none" w="med" len="med"/>
                      <a:tailEnd type="none" w="med" len="med"/>
                    </a:lnL>
                    <a:lnR w="12700">
                      <a:noFill/>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b="1" dirty="0">
                          <a:solidFill>
                            <a:schemeClr val="tx1"/>
                          </a:solidFill>
                          <a:effectLst/>
                          <a:latin typeface="+mj-lt"/>
                          <a:ea typeface="Times New Roman" panose="02020603050405020304" pitchFamily="18" charset="0"/>
                          <a:cs typeface="Times New Roman"/>
                        </a:rPr>
                        <a:t>0.79</a:t>
                      </a:r>
                      <a:r>
                        <a:rPr lang="en-US" sz="700" dirty="0">
                          <a:solidFill>
                            <a:schemeClr val="tx1"/>
                          </a:solidFill>
                          <a:effectLst/>
                          <a:latin typeface="+mj-lt"/>
                          <a:ea typeface="Times New Roman" panose="02020603050405020304" pitchFamily="18" charset="0"/>
                          <a:cs typeface="Times New Roman"/>
                        </a:rPr>
                        <a:t> (0.65</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effectLst/>
                          <a:latin typeface="+mj-lt"/>
                          <a:ea typeface="Times New Roman" panose="02020603050405020304" pitchFamily="18" charset="0"/>
                          <a:cs typeface="Times New Roman"/>
                        </a:rPr>
                        <a:t>0.96)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dirty="0">
                          <a:solidFill>
                            <a:schemeClr val="tx1"/>
                          </a:solidFill>
                          <a:effectLst/>
                          <a:latin typeface="+mj-lt"/>
                          <a:ea typeface="Times New Roman" panose="02020603050405020304" pitchFamily="18" charset="0"/>
                          <a:cs typeface="Times New Roman"/>
                        </a:rPr>
                        <a:t>0.020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15214202"/>
                  </a:ext>
                </a:extLst>
              </a:tr>
            </a:tbl>
          </a:graphicData>
        </a:graphic>
      </p:graphicFrame>
      <p:graphicFrame>
        <p:nvGraphicFramePr>
          <p:cNvPr id="1682" name="Table 1681">
            <a:extLst>
              <a:ext uri="{FF2B5EF4-FFF2-40B4-BE49-F238E27FC236}">
                <a16:creationId xmlns:a16="http://schemas.microsoft.com/office/drawing/2014/main" id="{08B3D8B4-391B-D8BF-835D-DFCD011FA996}"/>
              </a:ext>
            </a:extLst>
          </p:cNvPr>
          <p:cNvGraphicFramePr>
            <a:graphicFrameLocks noGrp="1"/>
          </p:cNvGraphicFramePr>
          <p:nvPr>
            <p:extLst>
              <p:ext uri="{D42A27DB-BD31-4B8C-83A1-F6EECF244321}">
                <p14:modId xmlns:p14="http://schemas.microsoft.com/office/powerpoint/2010/main" val="25431115"/>
              </p:ext>
            </p:extLst>
          </p:nvPr>
        </p:nvGraphicFramePr>
        <p:xfrm>
          <a:off x="9761745" y="3951024"/>
          <a:ext cx="1987346" cy="356040"/>
        </p:xfrm>
        <a:graphic>
          <a:graphicData uri="http://schemas.openxmlformats.org/drawingml/2006/table">
            <a:tbl>
              <a:tblPr firstRow="1" bandRow="1">
                <a:tableStyleId>{5C22544A-7EE6-4342-B048-85BDC9FD1C3A}</a:tableStyleId>
              </a:tblPr>
              <a:tblGrid>
                <a:gridCol w="368720">
                  <a:extLst>
                    <a:ext uri="{9D8B030D-6E8A-4147-A177-3AD203B41FA5}">
                      <a16:colId xmlns:a16="http://schemas.microsoft.com/office/drawing/2014/main" val="2822221043"/>
                    </a:ext>
                  </a:extLst>
                </a:gridCol>
                <a:gridCol w="823511">
                  <a:extLst>
                    <a:ext uri="{9D8B030D-6E8A-4147-A177-3AD203B41FA5}">
                      <a16:colId xmlns:a16="http://schemas.microsoft.com/office/drawing/2014/main" val="1917221412"/>
                    </a:ext>
                  </a:extLst>
                </a:gridCol>
                <a:gridCol w="795115">
                  <a:extLst>
                    <a:ext uri="{9D8B030D-6E8A-4147-A177-3AD203B41FA5}">
                      <a16:colId xmlns:a16="http://schemas.microsoft.com/office/drawing/2014/main" val="3038861895"/>
                    </a:ext>
                  </a:extLst>
                </a:gridCol>
              </a:tblGrid>
              <a:tr h="106680">
                <a:tc gridSpan="3">
                  <a:txBody>
                    <a:bodyPr/>
                    <a:lstStyle/>
                    <a:p>
                      <a:pPr marL="0" marR="0" indent="0" algn="ctr" rtl="0" eaLnBrk="1" fontAlgn="auto" latinLnBrk="0" hangingPunct="1">
                        <a:spcBef>
                          <a:spcPts val="0"/>
                        </a:spcBef>
                        <a:spcAft>
                          <a:spcPts val="0"/>
                        </a:spcAft>
                      </a:pPr>
                      <a:r>
                        <a:rPr lang="en-US" sz="700" b="1" kern="1200" dirty="0">
                          <a:solidFill>
                            <a:srgbClr val="54565B"/>
                          </a:solidFill>
                          <a:effectLst/>
                          <a:latin typeface="+mj-lt"/>
                          <a:cs typeface="Arial"/>
                        </a:rPr>
                        <a:t>OS rate, % (95% CI)</a:t>
                      </a:r>
                      <a:endParaRPr lang="en-US" sz="700" dirty="0">
                        <a:effectLst/>
                        <a:latin typeface="+mj-lt"/>
                        <a:cs typeface="Arial"/>
                      </a:endParaRPr>
                    </a:p>
                  </a:txBody>
                  <a:tcPr marL="36000" marR="3600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1817931"/>
                  </a:ext>
                </a:extLst>
              </a:tr>
              <a:tr h="142680">
                <a:tc>
                  <a:txBody>
                    <a:bodyPr/>
                    <a:lstStyle/>
                    <a:p>
                      <a:pPr marL="0" marR="0" indent="0" algn="l" rtl="0" eaLnBrk="1" fontAlgn="auto" latinLnBrk="0" hangingPunct="1">
                        <a:spcBef>
                          <a:spcPts val="0"/>
                        </a:spcBef>
                        <a:spcAft>
                          <a:spcPts val="0"/>
                        </a:spcAft>
                      </a:pPr>
                      <a:endParaRPr lang="en-US" sz="700" dirty="0">
                        <a:effectLst/>
                        <a:latin typeface="+mj-lt"/>
                      </a:endParaRPr>
                    </a:p>
                  </a:txBody>
                  <a:tcPr marL="36000" marR="36000" marT="0" marB="0" anchor="ctr">
                    <a:lnL>
                      <a:noFill/>
                    </a:lnL>
                    <a:lnR>
                      <a:noFill/>
                    </a:lnR>
                    <a:lnT>
                      <a:noFill/>
                    </a:lnT>
                    <a:lnB>
                      <a:noFill/>
                    </a:lnB>
                    <a:no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SG (n=272)</a:t>
                      </a:r>
                      <a:endParaRPr lang="en-US" sz="700" dirty="0">
                        <a:effectLst/>
                        <a:latin typeface="+mj-lt"/>
                      </a:endParaRPr>
                    </a:p>
                  </a:txBody>
                  <a:tcPr marL="36000" marR="36000" marT="0" marB="36000" anchor="b">
                    <a:lnL>
                      <a:noFill/>
                    </a:lnL>
                    <a:lnR>
                      <a:noFill/>
                    </a:lnR>
                    <a:lnT>
                      <a:noFill/>
                    </a:lnT>
                    <a:lnB>
                      <a:noFill/>
                    </a:lnB>
                    <a:solidFill>
                      <a:srgbClr val="55A2A8"/>
                    </a:solid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TPC (n=271)</a:t>
                      </a:r>
                      <a:endParaRPr lang="en-US" sz="700" dirty="0">
                        <a:effectLst/>
                        <a:latin typeface="+mj-lt"/>
                      </a:endParaRPr>
                    </a:p>
                  </a:txBody>
                  <a:tcPr marL="36000" marR="36000" marT="0" marB="36000" anchor="b">
                    <a:lnL>
                      <a:noFill/>
                    </a:lnL>
                    <a:lnR>
                      <a:noFill/>
                    </a:lnR>
                    <a:lnT>
                      <a:noFill/>
                    </a:lnT>
                    <a:lnB>
                      <a:noFill/>
                    </a:lnB>
                    <a:solidFill>
                      <a:schemeClr val="tx1"/>
                    </a:solidFill>
                  </a:tcPr>
                </a:tc>
                <a:extLst>
                  <a:ext uri="{0D108BD9-81ED-4DB2-BD59-A6C34878D82A}">
                    <a16:rowId xmlns:a16="http://schemas.microsoft.com/office/drawing/2014/main" val="2561972900"/>
                  </a:ext>
                </a:extLst>
              </a:tr>
              <a:tr h="106680">
                <a:tc>
                  <a:txBody>
                    <a:bodyPr/>
                    <a:lstStyle/>
                    <a:p>
                      <a:pPr marL="0" marR="0" indent="0" algn="l" rtl="0" eaLnBrk="1" fontAlgn="auto" latinLnBrk="0" hangingPunct="1">
                        <a:spcBef>
                          <a:spcPts val="0"/>
                        </a:spcBef>
                        <a:spcAft>
                          <a:spcPts val="0"/>
                        </a:spcAft>
                      </a:pPr>
                      <a:r>
                        <a:rPr lang="en-US" sz="700" b="1" kern="1200" dirty="0">
                          <a:solidFill>
                            <a:srgbClr val="54565B"/>
                          </a:solidFill>
                          <a:effectLst/>
                          <a:latin typeface="+mj-lt"/>
                        </a:rPr>
                        <a:t>12-mo</a:t>
                      </a:r>
                      <a:endParaRPr lang="en-US" sz="700" dirty="0">
                        <a:effectLst/>
                        <a:latin typeface="+mj-lt"/>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61 (55−66)</a:t>
                      </a:r>
                      <a:endParaRPr lang="en-US" sz="700" dirty="0">
                        <a:effectLst/>
                        <a:latin typeface="+mj-lt"/>
                        <a:cs typeface="Times New Roman"/>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47 (41−53)</a:t>
                      </a:r>
                      <a:endParaRPr lang="en-US" sz="700" dirty="0">
                        <a:effectLst/>
                        <a:latin typeface="+mj-lt"/>
                        <a:cs typeface="Times New Roman"/>
                      </a:endParaRPr>
                    </a:p>
                  </a:txBody>
                  <a:tcPr marL="36000" marR="36000" marT="0" marB="0" anchor="ctr">
                    <a:lnL>
                      <a:noFill/>
                    </a:lnL>
                    <a:lnR>
                      <a:noFill/>
                    </a:lnR>
                    <a:lnT>
                      <a:noFill/>
                    </a:lnT>
                    <a:lnB>
                      <a:noFill/>
                    </a:lnB>
                    <a:noFill/>
                  </a:tcPr>
                </a:tc>
                <a:extLst>
                  <a:ext uri="{0D108BD9-81ED-4DB2-BD59-A6C34878D82A}">
                    <a16:rowId xmlns:a16="http://schemas.microsoft.com/office/drawing/2014/main" val="3781553084"/>
                  </a:ext>
                </a:extLst>
              </a:tr>
            </a:tbl>
          </a:graphicData>
        </a:graphic>
      </p:graphicFrame>
      <p:sp>
        <p:nvSpPr>
          <p:cNvPr id="1683" name="Rectangle: Rounded Corners 3">
            <a:extLst>
              <a:ext uri="{FF2B5EF4-FFF2-40B4-BE49-F238E27FC236}">
                <a16:creationId xmlns:a16="http://schemas.microsoft.com/office/drawing/2014/main" id="{C2360C42-933A-A74A-1564-1243A6CED072}"/>
              </a:ext>
            </a:extLst>
          </p:cNvPr>
          <p:cNvSpPr/>
          <p:nvPr/>
        </p:nvSpPr>
        <p:spPr>
          <a:xfrm>
            <a:off x="8453541" y="2074891"/>
            <a:ext cx="3295547" cy="221992"/>
          </a:xfrm>
          <a:prstGeom prst="roundRect">
            <a:avLst>
              <a:gd name="adj" fmla="val 9180"/>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1684" name="Rectangle: Rounded Corners 6">
            <a:extLst>
              <a:ext uri="{FF2B5EF4-FFF2-40B4-BE49-F238E27FC236}">
                <a16:creationId xmlns:a16="http://schemas.microsoft.com/office/drawing/2014/main" id="{F5E399B7-8006-409E-3FF0-611F6A077CA3}"/>
              </a:ext>
            </a:extLst>
          </p:cNvPr>
          <p:cNvSpPr/>
          <p:nvPr/>
        </p:nvSpPr>
        <p:spPr>
          <a:xfrm>
            <a:off x="8493298" y="3569762"/>
            <a:ext cx="3255791" cy="226063"/>
          </a:xfrm>
          <a:prstGeom prst="roundRect">
            <a:avLst>
              <a:gd name="adj" fmla="val 11238"/>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Tree>
    <p:extLst>
      <p:ext uri="{BB962C8B-B14F-4D97-AF65-F5344CB8AC3E}">
        <p14:creationId xmlns:p14="http://schemas.microsoft.com/office/powerpoint/2010/main" val="250970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17F027-D49D-BF0E-039F-B6F7D5FFA62D}"/>
              </a:ext>
            </a:extLst>
          </p:cNvPr>
          <p:cNvSpPr/>
          <p:nvPr/>
        </p:nvSpPr>
        <p:spPr>
          <a:xfrm>
            <a:off x="0" y="1395436"/>
            <a:ext cx="12192000" cy="4332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450407" y="448822"/>
            <a:ext cx="11300400" cy="332399"/>
          </a:xfrm>
        </p:spPr>
        <p:txBody>
          <a:bodyPr>
            <a:normAutofit fontScale="90000"/>
          </a:bodyPr>
          <a:lstStyle/>
          <a:p>
            <a:r>
              <a:rPr lang="en-US" sz="2400" dirty="0"/>
              <a:t>TROPiCS-02</a:t>
            </a:r>
            <a:endParaRPr lang="en-US" sz="2400" b="0" baseline="3000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50407" y="5818359"/>
            <a:ext cx="11300400" cy="430887"/>
          </a:xfrm>
        </p:spPr>
        <p:txBody>
          <a:bodyPr/>
          <a:lstStyle/>
          <a:p>
            <a:pPr>
              <a:buClrTx/>
              <a:defRPr/>
            </a:pPr>
            <a:r>
              <a:rPr lang="en-US" sz="700" dirty="0">
                <a:cs typeface="Arial"/>
              </a:rPr>
              <a:t>*</a:t>
            </a:r>
            <a:r>
              <a:rPr lang="en-US" sz="700" dirty="0" err="1">
                <a:cs typeface="Arial"/>
              </a:rPr>
              <a:t>HRQoL</a:t>
            </a:r>
            <a:r>
              <a:rPr lang="en-US" sz="700" dirty="0">
                <a:cs typeface="Arial"/>
              </a:rPr>
              <a:t> was formally tested as part of the testing hierarchy in TROPiCS-02.</a:t>
            </a:r>
            <a:r>
              <a:rPr lang="en-US" sz="700" baseline="30000" dirty="0">
                <a:cs typeface="Arial"/>
              </a:rPr>
              <a:t>4</a:t>
            </a:r>
            <a:br>
              <a:rPr lang="en-US" sz="700" dirty="0">
                <a:cs typeface="Arial"/>
              </a:rPr>
            </a:br>
            <a:r>
              <a:rPr lang="en-US" sz="700" dirty="0">
                <a:cs typeface="Arial"/>
              </a:rPr>
              <a:t>CI, confidence interval; CR, complete response; HR, hazard ratio; </a:t>
            </a:r>
            <a:r>
              <a:rPr lang="en-US" sz="700" dirty="0" err="1">
                <a:cs typeface="Arial"/>
              </a:rPr>
              <a:t>mo</a:t>
            </a:r>
            <a:r>
              <a:rPr lang="en-US" sz="700" dirty="0">
                <a:cs typeface="Arial"/>
              </a:rPr>
              <a:t>, months; N/A, not available; OR, overall response; ORR, objective response rate; PD, progressive disease; PR, partial response; QoL, quality of life; SD, stable disease; SG, sacituzumab govitecan; </a:t>
            </a:r>
            <a:br>
              <a:rPr lang="en-US" sz="700" dirty="0">
                <a:cs typeface="Arial"/>
              </a:rPr>
            </a:br>
            <a:r>
              <a:rPr lang="en-US" sz="700" dirty="0">
                <a:cs typeface="Arial"/>
              </a:rPr>
              <a:t>TPC, treatment of physician’s choice; TTD, time to deterioration.</a:t>
            </a:r>
          </a:p>
          <a:p>
            <a:pPr>
              <a:buClrTx/>
              <a:defRPr/>
            </a:pPr>
            <a:r>
              <a:rPr lang="en-US" sz="700" dirty="0">
                <a:cs typeface="Arial"/>
              </a:rPr>
              <a:t>1. Adapted from Rugo HS, et al. </a:t>
            </a:r>
            <a:r>
              <a:rPr lang="en-US" sz="700" i="1" dirty="0">
                <a:cs typeface="Arial"/>
              </a:rPr>
              <a:t>J Clin Oncol</a:t>
            </a:r>
            <a:r>
              <a:rPr lang="en-US" sz="700" dirty="0">
                <a:cs typeface="Arial"/>
              </a:rPr>
              <a:t>. 2022; 40(29):3365‒3376;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a:t>
            </a:r>
            <a:r>
              <a:rPr lang="en-US" sz="700" dirty="0">
                <a:cs typeface="Arial"/>
              </a:rPr>
              <a:t>; 3.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cs typeface="Arial"/>
              </a:rPr>
              <a:t>(Suppl); 4. Rugo HS, et al. </a:t>
            </a:r>
            <a:r>
              <a:rPr lang="en-US" sz="700" i="1" dirty="0">
                <a:cs typeface="Arial"/>
              </a:rPr>
              <a:t>Oncologist</a:t>
            </a:r>
            <a:r>
              <a:rPr lang="en-US" sz="700" dirty="0">
                <a:cs typeface="Arial"/>
              </a:rPr>
              <a:t>. 2024; 29: 768–779.</a:t>
            </a:r>
            <a:endParaRPr lang="en-US" sz="700" dirty="0">
              <a:cs typeface="Arial" panose="020B0604020202020204" pitchFamily="34" charset="0"/>
            </a:endParaRPr>
          </a:p>
        </p:txBody>
      </p:sp>
      <p:sp>
        <p:nvSpPr>
          <p:cNvPr id="7" name="Rectangle 6">
            <a:extLst>
              <a:ext uri="{FF2B5EF4-FFF2-40B4-BE49-F238E27FC236}">
                <a16:creationId xmlns:a16="http://schemas.microsoft.com/office/drawing/2014/main" id="{C829276B-1FA2-ADE5-8693-78BFD9F8B2E7}"/>
              </a:ext>
            </a:extLst>
          </p:cNvPr>
          <p:cNvSpPr/>
          <p:nvPr/>
        </p:nvSpPr>
        <p:spPr>
          <a:xfrm>
            <a:off x="450406" y="1608057"/>
            <a:ext cx="991221" cy="284695"/>
          </a:xfrm>
          <a:prstGeom prst="rect">
            <a:avLst/>
          </a:prstGeom>
          <a:noFill/>
          <a:ln w="12700" cap="flat" cmpd="sng" algn="ctr">
            <a:noFill/>
            <a:prstDash val="solid"/>
            <a:miter lim="800000"/>
          </a:ln>
          <a:effectLst/>
        </p:spPr>
        <p:txBody>
          <a:bodyPr wrap="square" lIns="0" tIns="34291" rIns="68580" bIns="34291" rtlCol="0" anchor="ctr">
            <a:spAutoFit/>
          </a:bodyPr>
          <a:lstStyle/>
          <a:p>
            <a:pPr defTabSz="685766">
              <a:defRPr/>
            </a:pPr>
            <a:r>
              <a:rPr lang="en-US" sz="1400" b="1" dirty="0">
                <a:solidFill>
                  <a:srgbClr val="54565B"/>
                </a:solidFill>
                <a:latin typeface="Arial" panose="020B0604020202020204"/>
              </a:rPr>
              <a:t>ORR (%)</a:t>
            </a:r>
            <a:r>
              <a:rPr lang="en-US" sz="1400" b="1" baseline="30000" dirty="0">
                <a:solidFill>
                  <a:srgbClr val="54565B"/>
                </a:solidFill>
                <a:latin typeface="Arial" panose="020B0604020202020204"/>
              </a:rPr>
              <a:t>1,2</a:t>
            </a:r>
          </a:p>
        </p:txBody>
      </p:sp>
      <p:sp>
        <p:nvSpPr>
          <p:cNvPr id="11" name="Round Same Side Corner Rectangle 58">
            <a:extLst>
              <a:ext uri="{FF2B5EF4-FFF2-40B4-BE49-F238E27FC236}">
                <a16:creationId xmlns:a16="http://schemas.microsoft.com/office/drawing/2014/main" id="{8641407A-7319-5D8C-C1CB-828259B710B3}"/>
              </a:ext>
            </a:extLst>
          </p:cNvPr>
          <p:cNvSpPr/>
          <p:nvPr/>
        </p:nvSpPr>
        <p:spPr>
          <a:xfrm rot="5400000">
            <a:off x="5773527" y="-90449"/>
            <a:ext cx="410400" cy="4092109"/>
          </a:xfrm>
          <a:prstGeom prst="round2SameRect">
            <a:avLst>
              <a:gd name="adj1" fmla="val 50000"/>
              <a:gd name="adj2" fmla="val 0"/>
            </a:avLst>
          </a:prstGeom>
          <a:solidFill>
            <a:srgbClr val="55A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dirty="0">
              <a:solidFill>
                <a:srgbClr val="FFFFFF"/>
              </a:solidFill>
              <a:latin typeface="Arial" panose="020B0604020202020204"/>
            </a:endParaRPr>
          </a:p>
        </p:txBody>
      </p:sp>
      <p:sp>
        <p:nvSpPr>
          <p:cNvPr id="13" name="Round Same Side Corner Rectangle 59">
            <a:extLst>
              <a:ext uri="{FF2B5EF4-FFF2-40B4-BE49-F238E27FC236}">
                <a16:creationId xmlns:a16="http://schemas.microsoft.com/office/drawing/2014/main" id="{D383070C-2FE0-4BE0-8A68-6495E1F314EE}"/>
              </a:ext>
            </a:extLst>
          </p:cNvPr>
          <p:cNvSpPr/>
          <p:nvPr/>
        </p:nvSpPr>
        <p:spPr>
          <a:xfrm rot="5400000">
            <a:off x="5091759" y="1167299"/>
            <a:ext cx="409899" cy="2728072"/>
          </a:xfrm>
          <a:prstGeom prst="round2SameRect">
            <a:avLst>
              <a:gd name="adj1" fmla="val 50000"/>
              <a:gd name="adj2" fmla="val 0"/>
            </a:avLst>
          </a:prstGeom>
          <a:solidFill>
            <a:srgbClr val="96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dirty="0">
              <a:solidFill>
                <a:srgbClr val="FFFFFF"/>
              </a:solidFill>
              <a:latin typeface="Arial" panose="020B0604020202020204"/>
            </a:endParaRPr>
          </a:p>
        </p:txBody>
      </p:sp>
      <p:cxnSp>
        <p:nvCxnSpPr>
          <p:cNvPr id="36" name="Straight Connector 35">
            <a:extLst>
              <a:ext uri="{FF2B5EF4-FFF2-40B4-BE49-F238E27FC236}">
                <a16:creationId xmlns:a16="http://schemas.microsoft.com/office/drawing/2014/main" id="{E78AB434-1939-DCF3-5CEA-0DB243BECCEF}"/>
              </a:ext>
            </a:extLst>
          </p:cNvPr>
          <p:cNvCxnSpPr>
            <a:cxnSpLocks/>
          </p:cNvCxnSpPr>
          <p:nvPr/>
        </p:nvCxnSpPr>
        <p:spPr>
          <a:xfrm>
            <a:off x="3932672" y="1647628"/>
            <a:ext cx="0" cy="1318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6F1EC39-FFA1-BA8C-B9ED-EE8D11E7F64D}"/>
              </a:ext>
            </a:extLst>
          </p:cNvPr>
          <p:cNvSpPr txBox="1"/>
          <p:nvPr/>
        </p:nvSpPr>
        <p:spPr>
          <a:xfrm>
            <a:off x="6763247" y="2437835"/>
            <a:ext cx="1639608" cy="215444"/>
          </a:xfrm>
          <a:prstGeom prst="rect">
            <a:avLst/>
          </a:prstGeom>
          <a:noFill/>
        </p:spPr>
        <p:txBody>
          <a:bodyPr wrap="square" lIns="0" tIns="0" rIns="0" bIns="0" rtlCol="0" anchor="ctr" anchorCtr="0">
            <a:spAutoFit/>
          </a:bodyPr>
          <a:lstStyle/>
          <a:p>
            <a:pPr defTabSz="914377">
              <a:defRPr/>
            </a:pPr>
            <a:r>
              <a:rPr lang="en-US" sz="1400" dirty="0">
                <a:solidFill>
                  <a:srgbClr val="54565B"/>
                </a:solidFill>
                <a:latin typeface="Arial" panose="020B0604020202020204"/>
              </a:rPr>
              <a:t>(CR: 0; PR: 14.0%)</a:t>
            </a:r>
            <a:endParaRPr lang="en-US" sz="1400" baseline="30000" dirty="0">
              <a:solidFill>
                <a:srgbClr val="54565B"/>
              </a:solidFill>
              <a:latin typeface="Arial" panose="020B0604020202020204"/>
            </a:endParaRPr>
          </a:p>
        </p:txBody>
      </p:sp>
      <p:sp>
        <p:nvSpPr>
          <p:cNvPr id="39" name="TextBox 38">
            <a:extLst>
              <a:ext uri="{FF2B5EF4-FFF2-40B4-BE49-F238E27FC236}">
                <a16:creationId xmlns:a16="http://schemas.microsoft.com/office/drawing/2014/main" id="{E0C63611-DCE7-0C39-681E-BFDFEE59F4DA}"/>
              </a:ext>
            </a:extLst>
          </p:cNvPr>
          <p:cNvSpPr txBox="1"/>
          <p:nvPr/>
        </p:nvSpPr>
        <p:spPr>
          <a:xfrm>
            <a:off x="1532425" y="1740163"/>
            <a:ext cx="2309459" cy="430887"/>
          </a:xfrm>
          <a:prstGeom prst="rect">
            <a:avLst/>
          </a:prstGeom>
          <a:noFill/>
        </p:spPr>
        <p:txBody>
          <a:bodyPr wrap="square" lIns="0" tIns="0" rIns="0" bIns="0" rtlCol="0" anchor="ctr" anchorCtr="0">
            <a:spAutoFit/>
          </a:bodyPr>
          <a:lstStyle/>
          <a:p>
            <a:pPr algn="r" defTabSz="914377">
              <a:defRPr/>
            </a:pPr>
            <a:r>
              <a:rPr lang="en-US" sz="1400" b="1" dirty="0">
                <a:solidFill>
                  <a:srgbClr val="55A2A8"/>
                </a:solidFill>
                <a:latin typeface="Arial" panose="020B0604020202020204"/>
              </a:rPr>
              <a:t>Sacituzumab govitecan</a:t>
            </a:r>
            <a:br>
              <a:rPr lang="en-US" sz="1400" b="1" dirty="0">
                <a:solidFill>
                  <a:srgbClr val="55A2A8"/>
                </a:solidFill>
                <a:latin typeface="Arial" panose="020B0604020202020204"/>
              </a:rPr>
            </a:br>
            <a:r>
              <a:rPr lang="en-US" sz="1400" dirty="0">
                <a:solidFill>
                  <a:srgbClr val="55A2A8"/>
                </a:solidFill>
                <a:latin typeface="Arial" panose="020B0604020202020204"/>
              </a:rPr>
              <a:t>(n=272)</a:t>
            </a:r>
          </a:p>
        </p:txBody>
      </p:sp>
      <p:sp>
        <p:nvSpPr>
          <p:cNvPr id="40" name="TextBox 39">
            <a:extLst>
              <a:ext uri="{FF2B5EF4-FFF2-40B4-BE49-F238E27FC236}">
                <a16:creationId xmlns:a16="http://schemas.microsoft.com/office/drawing/2014/main" id="{0E42AF10-5DAF-70E5-2063-B7E0F2696FD7}"/>
              </a:ext>
            </a:extLst>
          </p:cNvPr>
          <p:cNvSpPr txBox="1"/>
          <p:nvPr/>
        </p:nvSpPr>
        <p:spPr>
          <a:xfrm>
            <a:off x="1339705" y="2315893"/>
            <a:ext cx="2502180" cy="430887"/>
          </a:xfrm>
          <a:prstGeom prst="rect">
            <a:avLst/>
          </a:prstGeom>
          <a:noFill/>
        </p:spPr>
        <p:txBody>
          <a:bodyPr wrap="square" lIns="0" tIns="0" rIns="0" bIns="0" rtlCol="0" anchor="ctr" anchorCtr="0">
            <a:spAutoFit/>
          </a:bodyPr>
          <a:lstStyle/>
          <a:p>
            <a:pPr algn="r" defTabSz="914377">
              <a:defRPr/>
            </a:pPr>
            <a:r>
              <a:rPr lang="en-US" sz="1400" b="1" dirty="0">
                <a:solidFill>
                  <a:srgbClr val="54565B"/>
                </a:solidFill>
                <a:latin typeface="Arial" panose="020B0604020202020204"/>
              </a:rPr>
              <a:t>Single-agent chemotherapy</a:t>
            </a:r>
            <a:br>
              <a:rPr lang="en-US" sz="1400" b="1" dirty="0">
                <a:solidFill>
                  <a:srgbClr val="54565B"/>
                </a:solidFill>
                <a:latin typeface="Arial" panose="020B0604020202020204"/>
              </a:rPr>
            </a:br>
            <a:r>
              <a:rPr lang="en-US" sz="1400" dirty="0">
                <a:solidFill>
                  <a:srgbClr val="54565B"/>
                </a:solidFill>
                <a:latin typeface="Arial" panose="020B0604020202020204"/>
              </a:rPr>
              <a:t>(n=271)</a:t>
            </a:r>
          </a:p>
        </p:txBody>
      </p:sp>
      <p:sp>
        <p:nvSpPr>
          <p:cNvPr id="41" name="TextBox 40">
            <a:extLst>
              <a:ext uri="{FF2B5EF4-FFF2-40B4-BE49-F238E27FC236}">
                <a16:creationId xmlns:a16="http://schemas.microsoft.com/office/drawing/2014/main" id="{16670297-7B55-E4A1-A2E8-5ED87C82363F}"/>
              </a:ext>
            </a:extLst>
          </p:cNvPr>
          <p:cNvSpPr txBox="1"/>
          <p:nvPr/>
        </p:nvSpPr>
        <p:spPr>
          <a:xfrm>
            <a:off x="7262265" y="1817107"/>
            <a:ext cx="538609" cy="276999"/>
          </a:xfrm>
          <a:prstGeom prst="rect">
            <a:avLst/>
          </a:prstGeom>
          <a:noFill/>
        </p:spPr>
        <p:txBody>
          <a:bodyPr wrap="none" lIns="0" tIns="0" rIns="0" bIns="0" rtlCol="0" anchor="ctr" anchorCtr="0">
            <a:spAutoFit/>
          </a:bodyPr>
          <a:lstStyle/>
          <a:p>
            <a:pPr algn="r" defTabSz="914377">
              <a:defRPr/>
            </a:pPr>
            <a:r>
              <a:rPr lang="en-US" sz="1800" b="1" dirty="0">
                <a:solidFill>
                  <a:srgbClr val="FFFFFF"/>
                </a:solidFill>
                <a:latin typeface="Arial Black" panose="020B0604020202020204" pitchFamily="34" charset="0"/>
                <a:cs typeface="Arial Black" panose="020B0604020202020204" pitchFamily="34" charset="0"/>
              </a:rPr>
              <a:t>21%</a:t>
            </a:r>
          </a:p>
        </p:txBody>
      </p:sp>
      <p:sp>
        <p:nvSpPr>
          <p:cNvPr id="42" name="TextBox 41">
            <a:extLst>
              <a:ext uri="{FF2B5EF4-FFF2-40B4-BE49-F238E27FC236}">
                <a16:creationId xmlns:a16="http://schemas.microsoft.com/office/drawing/2014/main" id="{0275B74A-164F-214F-79D2-5A7A56BC97D6}"/>
              </a:ext>
            </a:extLst>
          </p:cNvPr>
          <p:cNvSpPr txBox="1"/>
          <p:nvPr/>
        </p:nvSpPr>
        <p:spPr>
          <a:xfrm>
            <a:off x="5957013" y="2392836"/>
            <a:ext cx="538609" cy="276999"/>
          </a:xfrm>
          <a:prstGeom prst="rect">
            <a:avLst/>
          </a:prstGeom>
          <a:noFill/>
        </p:spPr>
        <p:txBody>
          <a:bodyPr wrap="none" lIns="0" tIns="0" rIns="0" bIns="0" rtlCol="0" anchor="ctr" anchorCtr="0">
            <a:spAutoFit/>
          </a:bodyPr>
          <a:lstStyle/>
          <a:p>
            <a:pPr algn="r" defTabSz="914377">
              <a:defRPr/>
            </a:pPr>
            <a:r>
              <a:rPr lang="en-US" sz="1800" b="1" dirty="0">
                <a:solidFill>
                  <a:srgbClr val="FFFFFF"/>
                </a:solidFill>
                <a:latin typeface="Arial Black" panose="020B0604020202020204" pitchFamily="34" charset="0"/>
                <a:cs typeface="Arial Black" panose="020B0604020202020204" pitchFamily="34" charset="0"/>
              </a:rPr>
              <a:t>14%</a:t>
            </a:r>
          </a:p>
        </p:txBody>
      </p:sp>
      <p:sp>
        <p:nvSpPr>
          <p:cNvPr id="43" name="TextBox 42">
            <a:extLst>
              <a:ext uri="{FF2B5EF4-FFF2-40B4-BE49-F238E27FC236}">
                <a16:creationId xmlns:a16="http://schemas.microsoft.com/office/drawing/2014/main" id="{77C047D0-EE69-2AB4-8375-8BB346D6B808}"/>
              </a:ext>
            </a:extLst>
          </p:cNvPr>
          <p:cNvSpPr txBox="1"/>
          <p:nvPr/>
        </p:nvSpPr>
        <p:spPr>
          <a:xfrm>
            <a:off x="8115571" y="1785029"/>
            <a:ext cx="2355693" cy="215444"/>
          </a:xfrm>
          <a:prstGeom prst="rect">
            <a:avLst/>
          </a:prstGeom>
          <a:noFill/>
        </p:spPr>
        <p:txBody>
          <a:bodyPr wrap="square" lIns="0" tIns="0" rIns="0" bIns="0" rtlCol="0" anchor="ctr" anchorCtr="0">
            <a:spAutoFit/>
          </a:bodyPr>
          <a:lstStyle/>
          <a:p>
            <a:pPr defTabSz="914377">
              <a:defRPr/>
            </a:pPr>
            <a:r>
              <a:rPr lang="en-US" sz="1400" dirty="0">
                <a:solidFill>
                  <a:srgbClr val="55A2A8"/>
                </a:solidFill>
                <a:latin typeface="Arial" panose="020B0604020202020204"/>
              </a:rPr>
              <a:t>(CR: 1.0%; PR: 20.0%)</a:t>
            </a:r>
          </a:p>
        </p:txBody>
      </p:sp>
      <p:graphicFrame>
        <p:nvGraphicFramePr>
          <p:cNvPr id="44" name="Table 43">
            <a:extLst>
              <a:ext uri="{FF2B5EF4-FFF2-40B4-BE49-F238E27FC236}">
                <a16:creationId xmlns:a16="http://schemas.microsoft.com/office/drawing/2014/main" id="{B9655C33-ACB4-2333-92F6-58BBA6FC5D3C}"/>
              </a:ext>
            </a:extLst>
          </p:cNvPr>
          <p:cNvGraphicFramePr>
            <a:graphicFrameLocks noGrp="1"/>
          </p:cNvGraphicFramePr>
          <p:nvPr>
            <p:extLst>
              <p:ext uri="{D42A27DB-BD31-4B8C-83A1-F6EECF244321}">
                <p14:modId xmlns:p14="http://schemas.microsoft.com/office/powerpoint/2010/main" val="1044666473"/>
              </p:ext>
            </p:extLst>
          </p:nvPr>
        </p:nvGraphicFramePr>
        <p:xfrm>
          <a:off x="450406" y="3223495"/>
          <a:ext cx="11300388" cy="2325716"/>
        </p:xfrm>
        <a:graphic>
          <a:graphicData uri="http://schemas.openxmlformats.org/drawingml/2006/table">
            <a:tbl>
              <a:tblPr firstRow="1" bandRow="1">
                <a:tableStyleId>{5C22544A-7EE6-4342-B048-85BDC9FD1C3A}</a:tableStyleId>
              </a:tblPr>
              <a:tblGrid>
                <a:gridCol w="1883399">
                  <a:extLst>
                    <a:ext uri="{9D8B030D-6E8A-4147-A177-3AD203B41FA5}">
                      <a16:colId xmlns:a16="http://schemas.microsoft.com/office/drawing/2014/main" val="2834939509"/>
                    </a:ext>
                  </a:extLst>
                </a:gridCol>
                <a:gridCol w="1591929">
                  <a:extLst>
                    <a:ext uri="{9D8B030D-6E8A-4147-A177-3AD203B41FA5}">
                      <a16:colId xmlns:a16="http://schemas.microsoft.com/office/drawing/2014/main" val="2136152898"/>
                    </a:ext>
                  </a:extLst>
                </a:gridCol>
                <a:gridCol w="1956265">
                  <a:extLst>
                    <a:ext uri="{9D8B030D-6E8A-4147-A177-3AD203B41FA5}">
                      <a16:colId xmlns:a16="http://schemas.microsoft.com/office/drawing/2014/main" val="3672777338"/>
                    </a:ext>
                  </a:extLst>
                </a:gridCol>
                <a:gridCol w="1956265">
                  <a:extLst>
                    <a:ext uri="{9D8B030D-6E8A-4147-A177-3AD203B41FA5}">
                      <a16:colId xmlns:a16="http://schemas.microsoft.com/office/drawing/2014/main" val="3369824298"/>
                    </a:ext>
                  </a:extLst>
                </a:gridCol>
                <a:gridCol w="1956265">
                  <a:extLst>
                    <a:ext uri="{9D8B030D-6E8A-4147-A177-3AD203B41FA5}">
                      <a16:colId xmlns:a16="http://schemas.microsoft.com/office/drawing/2014/main" val="1876206475"/>
                    </a:ext>
                  </a:extLst>
                </a:gridCol>
                <a:gridCol w="1956265">
                  <a:extLst>
                    <a:ext uri="{9D8B030D-6E8A-4147-A177-3AD203B41FA5}">
                      <a16:colId xmlns:a16="http://schemas.microsoft.com/office/drawing/2014/main" val="2415858216"/>
                    </a:ext>
                  </a:extLst>
                </a:gridCol>
              </a:tblGrid>
              <a:tr h="659036">
                <a:tc>
                  <a:txBody>
                    <a:bodyPr/>
                    <a:lstStyle/>
                    <a:p>
                      <a:r>
                        <a:rPr lang="en-US" sz="1300" dirty="0">
                          <a:solidFill>
                            <a:schemeClr val="tx1"/>
                          </a:solidFill>
                        </a:rPr>
                        <a:t>TTD</a:t>
                      </a:r>
                      <a:r>
                        <a:rPr lang="en-US" sz="1300" baseline="30000" dirty="0">
                          <a:solidFill>
                            <a:schemeClr val="tx1"/>
                          </a:solidFill>
                        </a:rPr>
                        <a:t>2–4,*</a:t>
                      </a:r>
                    </a:p>
                  </a:txBody>
                  <a:tcPr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solidFill>
                            <a:schemeClr val="tx1"/>
                          </a:solidFill>
                        </a:rPr>
                        <a:t>Patients </a:t>
                      </a:r>
                      <a:br>
                        <a:rPr lang="en-US" sz="1300" dirty="0">
                          <a:solidFill>
                            <a:schemeClr val="tx1"/>
                          </a:solidFill>
                        </a:rPr>
                      </a:br>
                      <a:r>
                        <a:rPr lang="en-US" sz="1300" dirty="0">
                          <a:solidFill>
                            <a:schemeClr val="tx1"/>
                          </a:solidFill>
                        </a:rPr>
                        <a:t>SG/TPC, n/n</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t>SG median TTD, </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300" dirty="0"/>
                        <a:t>TPC median TTD,</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300" dirty="0">
                          <a:solidFill>
                            <a:schemeClr val="tx1"/>
                          </a:solidFill>
                        </a:rPr>
                        <a:t>Stratified HR</a:t>
                      </a:r>
                      <a:br>
                        <a:rPr lang="en-US" sz="1300" dirty="0">
                          <a:solidFill>
                            <a:schemeClr val="tx1"/>
                          </a:solidFill>
                        </a:rPr>
                      </a:br>
                      <a:r>
                        <a:rPr lang="en-US" sz="1300" dirty="0">
                          <a:solidFill>
                            <a:schemeClr val="tx1"/>
                          </a:solidFill>
                        </a:rPr>
                        <a:t>(95%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Stratified Log Rank</a:t>
                      </a:r>
                      <a:br>
                        <a:rPr lang="en-US" sz="1300" dirty="0">
                          <a:solidFill>
                            <a:schemeClr val="tx1"/>
                          </a:solidFill>
                        </a:rPr>
                      </a:br>
                      <a:r>
                        <a:rPr lang="en-US" sz="1300" i="1" dirty="0">
                          <a:solidFill>
                            <a:schemeClr val="tx1"/>
                          </a:solidFill>
                        </a:rPr>
                        <a:t>P</a:t>
                      </a:r>
                      <a:r>
                        <a:rPr lang="en-US" sz="1300" dirty="0">
                          <a:solidFill>
                            <a:schemeClr val="tx1"/>
                          </a:solidFill>
                        </a:rPr>
                        <a:t> value</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401223399"/>
                  </a:ext>
                </a:extLst>
              </a:tr>
              <a:tr h="555560">
                <a:tc>
                  <a:txBody>
                    <a:bodyPr/>
                    <a:lstStyle/>
                    <a:p>
                      <a:r>
                        <a:rPr lang="en-US" sz="1300" dirty="0">
                          <a:solidFill>
                            <a:schemeClr val="tx1"/>
                          </a:solidFill>
                        </a:rPr>
                        <a:t>Global health </a:t>
                      </a:r>
                      <a:br>
                        <a:rPr lang="en-US" sz="1300" dirty="0">
                          <a:solidFill>
                            <a:schemeClr val="tx1"/>
                          </a:solidFill>
                        </a:rPr>
                      </a:br>
                      <a:r>
                        <a:rPr lang="en-US" sz="1300" dirty="0">
                          <a:solidFill>
                            <a:schemeClr val="tx1"/>
                          </a:solidFill>
                        </a:rPr>
                        <a:t>status QoL</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4.3 (3.1–5.7)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3.0 (2.2–3.9)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0.75 (0.61–0.92)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0.006</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091527"/>
                  </a:ext>
                </a:extLst>
              </a:tr>
              <a:tr h="555560">
                <a:tc>
                  <a:txBody>
                    <a:bodyPr/>
                    <a:lstStyle/>
                    <a:p>
                      <a:r>
                        <a:rPr lang="en-US" sz="1300" dirty="0">
                          <a:solidFill>
                            <a:schemeClr val="tx1"/>
                          </a:solidFill>
                        </a:rPr>
                        <a:t>Fatigue</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234/205</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2.2 (1.6–2.8)</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1.4 (1.1–1.9)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0.73 (0.60–0.89)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83077"/>
                  </a:ext>
                </a:extLst>
              </a:tr>
              <a:tr h="555560">
                <a:tc>
                  <a:txBody>
                    <a:bodyPr/>
                    <a:lstStyle/>
                    <a:p>
                      <a:r>
                        <a:rPr lang="en-US" sz="1300" dirty="0">
                          <a:solidFill>
                            <a:schemeClr val="tx1"/>
                          </a:solidFill>
                        </a:rPr>
                        <a:t>Pain</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236/210</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b="1" dirty="0">
                          <a:solidFill>
                            <a:srgbClr val="55A2A8"/>
                          </a:solidFill>
                        </a:rPr>
                        <a:t>3.8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3.5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0.92 (0.75–1.13)</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0.42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9151045"/>
                  </a:ext>
                </a:extLst>
              </a:tr>
            </a:tbl>
          </a:graphicData>
        </a:graphic>
      </p:graphicFrame>
      <p:sp>
        <p:nvSpPr>
          <p:cNvPr id="6" name="Text Placeholder 31">
            <a:extLst>
              <a:ext uri="{FF2B5EF4-FFF2-40B4-BE49-F238E27FC236}">
                <a16:creationId xmlns:a16="http://schemas.microsoft.com/office/drawing/2014/main" id="{FA4633C0-E43D-154E-23C8-B4B9656C4C02}"/>
              </a:ext>
            </a:extLst>
          </p:cNvPr>
          <p:cNvSpPr txBox="1">
            <a:spLocks/>
          </p:cNvSpPr>
          <p:nvPr/>
        </p:nvSpPr>
        <p:spPr>
          <a:xfrm>
            <a:off x="450406" y="857580"/>
            <a:ext cx="1068141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pPr>
            <a:r>
              <a:rPr lang="en-US" dirty="0">
                <a:solidFill>
                  <a:srgbClr val="000066"/>
                </a:solidFill>
                <a:latin typeface="Arial" panose="020B0604020202020204"/>
              </a:rPr>
              <a:t>SG significantly improved ORR,</a:t>
            </a:r>
            <a:r>
              <a:rPr lang="en-US" baseline="30000" dirty="0">
                <a:solidFill>
                  <a:srgbClr val="000066"/>
                </a:solidFill>
                <a:latin typeface="Arial" panose="020B0604020202020204"/>
              </a:rPr>
              <a:t>1,2</a:t>
            </a:r>
            <a:r>
              <a:rPr lang="en-US" dirty="0">
                <a:solidFill>
                  <a:srgbClr val="000066"/>
                </a:solidFill>
                <a:latin typeface="Arial" panose="020B0604020202020204"/>
              </a:rPr>
              <a:t> and significantly extended TTD of Global Health Status and fatigue vs TPC</a:t>
            </a:r>
            <a:r>
              <a:rPr lang="en-US" baseline="30000" dirty="0">
                <a:solidFill>
                  <a:srgbClr val="000066"/>
                </a:solidFill>
                <a:latin typeface="Arial" panose="020B0604020202020204"/>
              </a:rPr>
              <a:t>2</a:t>
            </a:r>
            <a:r>
              <a:rPr lang="en-US" dirty="0">
                <a:solidFill>
                  <a:srgbClr val="000066"/>
                </a:solidFill>
                <a:latin typeface="Arial" panose="020B0604020202020204"/>
              </a:rPr>
              <a:t>*</a:t>
            </a:r>
            <a:endParaRPr lang="en-US" baseline="30000" dirty="0">
              <a:solidFill>
                <a:srgbClr val="000066"/>
              </a:solidFill>
              <a:latin typeface="Arial" panose="020B0604020202020204"/>
            </a:endParaRPr>
          </a:p>
        </p:txBody>
      </p:sp>
    </p:spTree>
    <p:extLst>
      <p:ext uri="{BB962C8B-B14F-4D97-AF65-F5344CB8AC3E}">
        <p14:creationId xmlns:p14="http://schemas.microsoft.com/office/powerpoint/2010/main" val="318649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75FFE-EA75-7F14-ECFB-8CBCA2BCA5F3}"/>
              </a:ext>
            </a:extLst>
          </p:cNvPr>
          <p:cNvSpPr/>
          <p:nvPr/>
        </p:nvSpPr>
        <p:spPr>
          <a:xfrm>
            <a:off x="0" y="1395437"/>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12" name="Rectangle: Rounded Corners 1">
            <a:extLst>
              <a:ext uri="{FF2B5EF4-FFF2-40B4-BE49-F238E27FC236}">
                <a16:creationId xmlns:a16="http://schemas.microsoft.com/office/drawing/2014/main" id="{9068FEFD-B5B0-37CF-9A2D-AF778F12A052}"/>
              </a:ext>
            </a:extLst>
          </p:cNvPr>
          <p:cNvSpPr/>
          <p:nvPr/>
        </p:nvSpPr>
        <p:spPr>
          <a:xfrm>
            <a:off x="7099714" y="4298449"/>
            <a:ext cx="4649375" cy="784116"/>
          </a:xfrm>
          <a:prstGeom prst="roundRect">
            <a:avLst>
              <a:gd name="adj" fmla="val 6448"/>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dirty="0">
              <a:solidFill>
                <a:srgbClr val="FFFFFF"/>
              </a:solidFill>
              <a:latin typeface="Arial" panose="020B0604020202020204"/>
            </a:endParaRPr>
          </a:p>
        </p:txBody>
      </p:sp>
      <p:cxnSp>
        <p:nvCxnSpPr>
          <p:cNvPr id="6" name="Straight Connector 5">
            <a:extLst>
              <a:ext uri="{FF2B5EF4-FFF2-40B4-BE49-F238E27FC236}">
                <a16:creationId xmlns:a16="http://schemas.microsoft.com/office/drawing/2014/main" id="{1754E677-B8BF-ABE9-1EE6-F7B282C23DED}"/>
              </a:ext>
            </a:extLst>
          </p:cNvPr>
          <p:cNvCxnSpPr>
            <a:cxnSpLocks/>
          </p:cNvCxnSpPr>
          <p:nvPr/>
        </p:nvCxnSpPr>
        <p:spPr>
          <a:xfrm>
            <a:off x="8867775" y="4298449"/>
            <a:ext cx="0" cy="7841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1C8699-E046-594E-8731-7D157EC19A14}"/>
              </a:ext>
            </a:extLst>
          </p:cNvPr>
          <p:cNvSpPr>
            <a:spLocks noGrp="1"/>
          </p:cNvSpPr>
          <p:nvPr>
            <p:ph type="title"/>
          </p:nvPr>
        </p:nvSpPr>
        <p:spPr>
          <a:xfrm>
            <a:off x="337806" y="336617"/>
            <a:ext cx="8475300" cy="332399"/>
          </a:xfrm>
        </p:spPr>
        <p:txBody>
          <a:bodyPr>
            <a:normAutofit fontScale="90000"/>
          </a:bodyPr>
          <a:lstStyle/>
          <a:p>
            <a:r>
              <a:rPr lang="en-US" sz="2400" dirty="0"/>
              <a:t>TROPiCS-02 </a:t>
            </a:r>
            <a:endParaRPr lang="en-US" sz="2400" b="0" dirty="0"/>
          </a:p>
        </p:txBody>
      </p:sp>
      <p:sp>
        <p:nvSpPr>
          <p:cNvPr id="3" name="Text Placeholder 2">
            <a:extLst>
              <a:ext uri="{FF2B5EF4-FFF2-40B4-BE49-F238E27FC236}">
                <a16:creationId xmlns:a16="http://schemas.microsoft.com/office/drawing/2014/main" id="{02672252-14C6-2C1E-3F33-ACE51C7C380F}"/>
              </a:ext>
            </a:extLst>
          </p:cNvPr>
          <p:cNvSpPr>
            <a:spLocks noGrp="1"/>
          </p:cNvSpPr>
          <p:nvPr>
            <p:ph type="body" sz="quarter" idx="13"/>
          </p:nvPr>
        </p:nvSpPr>
        <p:spPr>
          <a:xfrm>
            <a:off x="450407" y="5602914"/>
            <a:ext cx="11300400" cy="646331"/>
          </a:xfrm>
        </p:spPr>
        <p:txBody>
          <a:bodyPr/>
          <a:lstStyle/>
          <a:p>
            <a:pPr defTabSz="457189" eaLnBrk="0" fontAlgn="base" hangingPunct="0">
              <a:spcBef>
                <a:spcPct val="0"/>
              </a:spcBef>
              <a:spcAft>
                <a:spcPct val="0"/>
              </a:spcAft>
              <a:buClrTx/>
              <a:defRPr/>
            </a:pPr>
            <a:r>
              <a:rPr lang="en-US" sz="700" dirty="0">
                <a:latin typeface="Arial"/>
                <a:ea typeface="MS PGothic"/>
                <a:cs typeface="Arial"/>
              </a:rPr>
              <a:t>Assessed in the safety population of patients who received ≥1 dose of study treatment.</a:t>
            </a:r>
            <a:r>
              <a:rPr lang="en-US" sz="700" baseline="30000" dirty="0">
                <a:latin typeface="Arial"/>
                <a:ea typeface="MS PGothic"/>
                <a:cs typeface="Arial"/>
              </a:rPr>
              <a:t>1</a:t>
            </a:r>
            <a:r>
              <a:rPr lang="en-US" sz="700" dirty="0">
                <a:latin typeface="Arial"/>
                <a:ea typeface="MS PGothic"/>
                <a:cs typeface="Arial"/>
              </a:rPr>
              <a:t> *Patients may report more than one event per preferred term. AEs were coded using Medical Dictionary for Regulatory Activities v25.0, and AE severity was graded per National Cancer Institute Common Terminology Criteria for Adverse Events v 5.0. </a:t>
            </a:r>
            <a:r>
              <a:rPr lang="en-US" sz="700" baseline="30000" dirty="0">
                <a:latin typeface="Arial"/>
                <a:cs typeface="Arial"/>
              </a:rPr>
              <a:t>†</a:t>
            </a:r>
            <a:r>
              <a:rPr lang="en-US" sz="700" dirty="0">
                <a:latin typeface="Arial"/>
                <a:ea typeface="MS PGothic"/>
                <a:cs typeface="Arial"/>
              </a:rPr>
              <a:t>Combined preferred terms of neutropenia and neutrophil count decreased. </a:t>
            </a:r>
            <a:r>
              <a:rPr lang="en-US" sz="700" baseline="30000" dirty="0">
                <a:latin typeface="Arial"/>
                <a:cs typeface="Arial"/>
              </a:rPr>
              <a:t>‡</a:t>
            </a:r>
            <a:r>
              <a:rPr lang="en-US" sz="700" dirty="0">
                <a:latin typeface="Arial"/>
                <a:ea typeface="MS PGothic"/>
                <a:cs typeface="Arial"/>
              </a:rPr>
              <a:t>Combined preferred terms of </a:t>
            </a:r>
            <a:r>
              <a:rPr lang="en-US" sz="700" dirty="0" err="1">
                <a:latin typeface="Arial"/>
                <a:ea typeface="MS PGothic"/>
                <a:cs typeface="Arial"/>
              </a:rPr>
              <a:t>anaemia</a:t>
            </a:r>
            <a:r>
              <a:rPr lang="en-US" sz="700" dirty="0">
                <a:latin typeface="Arial"/>
                <a:ea typeface="MS PGothic"/>
                <a:cs typeface="Arial"/>
              </a:rPr>
              <a:t>, hemoglobin decreased, and red blood cell count decreased. </a:t>
            </a:r>
            <a:r>
              <a:rPr lang="en-US" sz="700" b="1" baseline="30000" dirty="0">
                <a:latin typeface="Arial"/>
                <a:cs typeface="Arial"/>
              </a:rPr>
              <a:t>§</a:t>
            </a:r>
            <a:r>
              <a:rPr lang="en-US" sz="700" dirty="0">
                <a:latin typeface="Arial"/>
                <a:ea typeface="MS PGothic"/>
                <a:cs typeface="Arial"/>
              </a:rPr>
              <a:t>Combined preferred terms of “thrombocytopenia” and “platelet count decreased”;</a:t>
            </a:r>
            <a:r>
              <a:rPr lang="en-US" sz="700" baseline="30000" dirty="0">
                <a:latin typeface="Arial"/>
                <a:ea typeface="MS PGothic"/>
                <a:cs typeface="Arial"/>
              </a:rPr>
              <a:t>2</a:t>
            </a:r>
            <a:r>
              <a:rPr lang="en-US" sz="700" dirty="0">
                <a:latin typeface="Arial"/>
                <a:ea typeface="MS PGothic"/>
                <a:cs typeface="Arial"/>
              </a:rPr>
              <a:t> </a:t>
            </a:r>
            <a:r>
              <a:rPr lang="en-US" sz="700" b="1" baseline="30000" dirty="0">
                <a:latin typeface="Arial"/>
                <a:cs typeface="Arial"/>
              </a:rPr>
              <a:t>**</a:t>
            </a:r>
            <a:r>
              <a:rPr lang="en-US" sz="700" dirty="0">
                <a:latin typeface="Arial"/>
                <a:ea typeface="MS PGothic"/>
                <a:cs typeface="Arial"/>
              </a:rPr>
              <a:t>Of 6 TEAEs leading to death, only 1 was considered by the investigator as treatment-related (septic shock due to neutropenic colitis). The other 5 were: COVID-19 pneumonia, pulmonary embolism, pneumonia, nervous system disorder, and arrhythmia. Upon detailed review of the TEAEs leading to death, there were no patterns identified.</a:t>
            </a:r>
            <a:r>
              <a:rPr lang="en-US" sz="700" baseline="30000" dirty="0">
                <a:latin typeface="Arial"/>
                <a:ea typeface="MS PGothic"/>
                <a:cs typeface="Arial"/>
              </a:rPr>
              <a:t>3</a:t>
            </a:r>
            <a:br>
              <a:rPr lang="en-US" sz="700" dirty="0">
                <a:latin typeface="Arial"/>
                <a:ea typeface="MS PGothic"/>
                <a:cs typeface="Arial"/>
              </a:rPr>
            </a:br>
            <a:r>
              <a:rPr lang="en-US" sz="700" dirty="0">
                <a:latin typeface="Arial"/>
                <a:ea typeface="MS PGothic"/>
                <a:cs typeface="Arial"/>
              </a:rPr>
              <a:t>AE, adverse event; ILD, interstitial lung disease; LVD, left ventricular dysfunction; TPC, treatment of physician’s choice; TRAE, treatment-related adverse event; TEAE, treatment-emergent adverse event.</a:t>
            </a:r>
            <a:endParaRPr lang="en-US" sz="700" dirty="0"/>
          </a:p>
          <a:p>
            <a:pPr>
              <a:buClr>
                <a:srgbClr val="BE5749"/>
              </a:buClr>
              <a:defRPr/>
            </a:pPr>
            <a:r>
              <a:rPr lang="en-US" sz="700" dirty="0">
                <a:latin typeface="Arial"/>
                <a:ea typeface="MS PGothic"/>
                <a:cs typeface="Arial"/>
              </a:rPr>
              <a:t>1. </a:t>
            </a:r>
            <a:r>
              <a:rPr lang="en-US" sz="700" dirty="0">
                <a:latin typeface="Arial"/>
                <a:ea typeface="MS PGothic"/>
                <a:cs typeface="Arial"/>
                <a:sym typeface="Wingdings" panose="05000000000000000000" pitchFamily="2" charset="2"/>
              </a:rPr>
              <a:t>Adapted from </a:t>
            </a:r>
            <a:r>
              <a:rPr lang="en-US" sz="700" dirty="0">
                <a:latin typeface="+mj-lt"/>
                <a:cs typeface="Arial"/>
              </a:rPr>
              <a:t> Rugo HS, </a:t>
            </a:r>
            <a:r>
              <a:rPr lang="en-US" sz="700" i="1" dirty="0">
                <a:latin typeface="+mj-lt"/>
                <a:cs typeface="Arial"/>
              </a:rPr>
              <a:t>et al. Lancet </a:t>
            </a:r>
            <a:r>
              <a:rPr lang="en-US" sz="700" dirty="0">
                <a:latin typeface="+mj-lt"/>
                <a:cs typeface="Arial"/>
              </a:rPr>
              <a:t>2023; 402: 1423–1433</a:t>
            </a:r>
            <a:r>
              <a:rPr lang="en-US" sz="700" dirty="0">
                <a:latin typeface="Arial"/>
                <a:ea typeface="MS PGothic"/>
                <a:cs typeface="Arial"/>
                <a:sym typeface="Wingdings" panose="05000000000000000000" pitchFamily="2" charset="2"/>
              </a:rPr>
              <a:t>.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latin typeface="Arial"/>
                <a:ea typeface="MS PGothic"/>
                <a:cs typeface="Arial"/>
                <a:sym typeface="Wingdings" panose="05000000000000000000" pitchFamily="2" charset="2"/>
              </a:rPr>
              <a:t>(Suppl); 3. Tolaney S, et al. ASCO 2023. Abstract #1003. 4. </a:t>
            </a:r>
            <a:r>
              <a:rPr lang="en-US" sz="700" dirty="0">
                <a:latin typeface="Arial"/>
                <a:cs typeface="Arial"/>
              </a:rPr>
              <a:t>Rugo HS, et al. </a:t>
            </a:r>
            <a:r>
              <a:rPr lang="en-US" sz="700" i="1" dirty="0">
                <a:latin typeface="Arial"/>
                <a:cs typeface="Arial"/>
              </a:rPr>
              <a:t>J Clin Oncol</a:t>
            </a:r>
            <a:r>
              <a:rPr lang="en-US" sz="700" dirty="0">
                <a:latin typeface="Arial"/>
                <a:cs typeface="Arial"/>
              </a:rPr>
              <a:t>. 2022;40:3365−3376.</a:t>
            </a:r>
            <a:endParaRPr lang="en-US" sz="700" dirty="0">
              <a:latin typeface="Arial"/>
              <a:ea typeface="MS PGothic"/>
              <a:cs typeface="Arial"/>
            </a:endParaRPr>
          </a:p>
        </p:txBody>
      </p:sp>
      <p:graphicFrame>
        <p:nvGraphicFramePr>
          <p:cNvPr id="4" name="Content Placeholder 9">
            <a:extLst>
              <a:ext uri="{FF2B5EF4-FFF2-40B4-BE49-F238E27FC236}">
                <a16:creationId xmlns:a16="http://schemas.microsoft.com/office/drawing/2014/main" id="{257AABA2-D31A-008F-8A23-7D19B80A2AFE}"/>
              </a:ext>
            </a:extLst>
          </p:cNvPr>
          <p:cNvGraphicFramePr>
            <a:graphicFrameLocks/>
          </p:cNvGraphicFramePr>
          <p:nvPr>
            <p:extLst>
              <p:ext uri="{D42A27DB-BD31-4B8C-83A1-F6EECF244321}">
                <p14:modId xmlns:p14="http://schemas.microsoft.com/office/powerpoint/2010/main" val="1378678841"/>
              </p:ext>
            </p:extLst>
          </p:nvPr>
        </p:nvGraphicFramePr>
        <p:xfrm>
          <a:off x="450406" y="1512131"/>
          <a:ext cx="6291462" cy="3091680"/>
        </p:xfrm>
        <a:graphic>
          <a:graphicData uri="http://schemas.openxmlformats.org/drawingml/2006/table">
            <a:tbl>
              <a:tblPr firstRow="1">
                <a:tableStyleId>{6E25E649-3F16-4E02-A733-19D2CDBF48F0}</a:tableStyleId>
              </a:tblPr>
              <a:tblGrid>
                <a:gridCol w="1319341">
                  <a:extLst>
                    <a:ext uri="{9D8B030D-6E8A-4147-A177-3AD203B41FA5}">
                      <a16:colId xmlns:a16="http://schemas.microsoft.com/office/drawing/2014/main" val="1786404291"/>
                    </a:ext>
                  </a:extLst>
                </a:gridCol>
                <a:gridCol w="1428415">
                  <a:extLst>
                    <a:ext uri="{9D8B030D-6E8A-4147-A177-3AD203B41FA5}">
                      <a16:colId xmlns:a16="http://schemas.microsoft.com/office/drawing/2014/main" val="362682475"/>
                    </a:ext>
                  </a:extLst>
                </a:gridCol>
                <a:gridCol w="847777">
                  <a:extLst>
                    <a:ext uri="{9D8B030D-6E8A-4147-A177-3AD203B41FA5}">
                      <a16:colId xmlns:a16="http://schemas.microsoft.com/office/drawing/2014/main" val="2296479947"/>
                    </a:ext>
                  </a:extLst>
                </a:gridCol>
                <a:gridCol w="898643">
                  <a:extLst>
                    <a:ext uri="{9D8B030D-6E8A-4147-A177-3AD203B41FA5}">
                      <a16:colId xmlns:a16="http://schemas.microsoft.com/office/drawing/2014/main" val="1805346176"/>
                    </a:ext>
                  </a:extLst>
                </a:gridCol>
                <a:gridCol w="898643">
                  <a:extLst>
                    <a:ext uri="{9D8B030D-6E8A-4147-A177-3AD203B41FA5}">
                      <a16:colId xmlns:a16="http://schemas.microsoft.com/office/drawing/2014/main" val="20001"/>
                    </a:ext>
                  </a:extLst>
                </a:gridCol>
                <a:gridCol w="898643">
                  <a:extLst>
                    <a:ext uri="{9D8B030D-6E8A-4147-A177-3AD203B41FA5}">
                      <a16:colId xmlns:a16="http://schemas.microsoft.com/office/drawing/2014/main" val="1399430550"/>
                    </a:ext>
                  </a:extLst>
                </a:gridCol>
              </a:tblGrid>
              <a:tr h="290880">
                <a:tc rowSpan="2" gridSpan="2">
                  <a:txBody>
                    <a:bodyPr/>
                    <a:lstStyle/>
                    <a:p>
                      <a:pPr algn="l">
                        <a:lnSpc>
                          <a:spcPct val="100000"/>
                        </a:lnSpc>
                        <a:spcBef>
                          <a:spcPts val="0"/>
                        </a:spcBef>
                        <a:spcAft>
                          <a:spcPts val="0"/>
                        </a:spcAft>
                      </a:pPr>
                      <a:r>
                        <a:rPr lang="en-US" sz="1200" b="1" noProof="0" dirty="0">
                          <a:solidFill>
                            <a:schemeClr val="tx2"/>
                          </a:solidFill>
                          <a:latin typeface="+mj-lt"/>
                        </a:rPr>
                        <a:t>Selected TRAEs*</a:t>
                      </a:r>
                      <a:r>
                        <a:rPr lang="en-US" sz="1200" b="1" baseline="30000" noProof="0" dirty="0">
                          <a:solidFill>
                            <a:schemeClr val="tx2"/>
                          </a:solidFill>
                          <a:latin typeface="+mj-lt"/>
                        </a:rPr>
                        <a:t>2,3</a:t>
                      </a:r>
                      <a:endParaRPr lang="en-US" sz="1200" b="1" baseline="30000" noProof="0" dirty="0">
                        <a:solidFill>
                          <a:schemeClr val="tx2"/>
                        </a:solidFill>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l">
                        <a:lnSpc>
                          <a:spcPct val="100000"/>
                        </a:lnSpc>
                        <a:spcBef>
                          <a:spcPts val="0"/>
                        </a:spcBef>
                        <a:spcAft>
                          <a:spcPts val="0"/>
                        </a:spcAft>
                      </a:pPr>
                      <a:endParaRPr lang="it-IT" sz="1100" b="1">
                        <a:latin typeface="+mn-lt"/>
                        <a:cs typeface="Arial" panose="020B0604020202020204" pitchFamily="34" charset="0"/>
                      </a:endParaRPr>
                    </a:p>
                  </a:txBody>
                  <a:tcPr marL="45720" marR="45720" marT="0" marB="0" anchor="ctr">
                    <a:lnL>
                      <a:noFill/>
                    </a:lnL>
                    <a:lnR>
                      <a:noFill/>
                    </a:lnR>
                    <a:lnT w="19050" cap="flat" cmpd="sng" algn="ctr">
                      <a:solidFill>
                        <a:srgbClr val="54565B"/>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lnSpc>
                          <a:spcPct val="100000"/>
                        </a:lnSpc>
                        <a:spcBef>
                          <a:spcPts val="0"/>
                        </a:spcBef>
                        <a:spcAft>
                          <a:spcPts val="0"/>
                        </a:spcAft>
                      </a:pPr>
                      <a:r>
                        <a:rPr lang="en-US" sz="1200" b="1" kern="1200" noProof="0" dirty="0">
                          <a:solidFill>
                            <a:schemeClr val="bg1"/>
                          </a:solidFill>
                          <a:latin typeface="+mj-lt"/>
                        </a:rPr>
                        <a:t>SG (n=268)</a:t>
                      </a:r>
                      <a:endParaRPr lang="en-US" sz="1200" b="1" kern="1200" noProof="0" dirty="0">
                        <a:solidFill>
                          <a:schemeClr val="bg1"/>
                        </a:solidFill>
                        <a:latin typeface="+mj-lt"/>
                        <a:ea typeface="+mn-ea"/>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tc>
                <a:tc gridSpan="2">
                  <a:txBody>
                    <a:bodyPr/>
                    <a:lstStyle/>
                    <a:p>
                      <a:pPr algn="ctr">
                        <a:lnSpc>
                          <a:spcPct val="100000"/>
                        </a:lnSpc>
                        <a:spcBef>
                          <a:spcPts val="0"/>
                        </a:spcBef>
                        <a:spcAft>
                          <a:spcPts val="0"/>
                        </a:spcAft>
                      </a:pPr>
                      <a:r>
                        <a:rPr lang="en-US" sz="1200" noProof="0" dirty="0">
                          <a:latin typeface="+mj-lt"/>
                        </a:rPr>
                        <a:t>TPC (n=249)</a:t>
                      </a:r>
                      <a:endParaRPr lang="en-US" sz="1200" noProof="0" dirty="0">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2857524"/>
                  </a:ext>
                </a:extLst>
              </a:tr>
              <a:tr h="473760">
                <a:tc gridSpan="2" vMerge="1">
                  <a:txBody>
                    <a:bodyPr/>
                    <a:lstStyle/>
                    <a:p>
                      <a:pPr marL="0" indent="0" algn="l" fontAlgn="t">
                        <a:lnSpc>
                          <a:spcPct val="100000"/>
                        </a:lnSpc>
                        <a:spcBef>
                          <a:spcPts val="0"/>
                        </a:spcBef>
                        <a:spcAft>
                          <a:spcPts val="0"/>
                        </a:spcAft>
                      </a:pPr>
                      <a:endParaRPr lang="en-US" sz="1100" b="1" i="0" u="none" strike="noStrike">
                        <a:solidFill>
                          <a:schemeClr val="tx1"/>
                        </a:solidFill>
                        <a:effectLst/>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905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pPr algn="l">
                        <a:lnSpc>
                          <a:spcPct val="100000"/>
                        </a:lnSpc>
                        <a:spcBef>
                          <a:spcPts val="0"/>
                        </a:spcBef>
                        <a:spcAft>
                          <a:spcPts val="0"/>
                        </a:spcAft>
                      </a:pPr>
                      <a:endParaRPr lang="it-IT" sz="1100" b="1" baseline="30000">
                        <a:solidFill>
                          <a:schemeClr val="bg1"/>
                        </a:solidFill>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rgbClr val="55A2A8"/>
                          </a:solidFill>
                          <a:latin typeface="+mj-lt"/>
                        </a:rPr>
                        <a:t>All Grade,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20000"/>
                      </a:srgbClr>
                    </a:solidFill>
                  </a:tcPr>
                </a:tc>
                <a:tc>
                  <a:txBody>
                    <a:bodyPr/>
                    <a:lstStyle/>
                    <a:p>
                      <a:pPr algn="ctr">
                        <a:lnSpc>
                          <a:spcPct val="100000"/>
                        </a:lnSpc>
                        <a:spcBef>
                          <a:spcPts val="0"/>
                        </a:spcBef>
                        <a:spcAft>
                          <a:spcPts val="0"/>
                        </a:spcAft>
                      </a:pPr>
                      <a:r>
                        <a:rPr lang="en-US" sz="1200" b="1" noProof="0" dirty="0">
                          <a:solidFill>
                            <a:srgbClr val="55A2A8"/>
                          </a:solidFill>
                          <a:latin typeface="+mj-lt"/>
                        </a:rPr>
                        <a:t>Grade ≥3,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chemeClr val="tx1">
                              <a:lumMod val="85000"/>
                              <a:lumOff val="15000"/>
                            </a:schemeClr>
                          </a:solidFill>
                          <a:latin typeface="+mj-lt"/>
                        </a:rPr>
                        <a:t>All Grade,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algn="ctr">
                        <a:lnSpc>
                          <a:spcPct val="100000"/>
                        </a:lnSpc>
                        <a:spcBef>
                          <a:spcPts val="0"/>
                        </a:spcBef>
                        <a:spcAft>
                          <a:spcPts val="0"/>
                        </a:spcAft>
                      </a:pPr>
                      <a:r>
                        <a:rPr lang="en-US" sz="1200" b="1" noProof="0" dirty="0">
                          <a:solidFill>
                            <a:schemeClr val="tx1">
                              <a:lumMod val="85000"/>
                              <a:lumOff val="15000"/>
                            </a:schemeClr>
                          </a:solidFill>
                          <a:latin typeface="+mj-lt"/>
                        </a:rPr>
                        <a:t>Grade ≥3,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40000"/>
                      </a:schemeClr>
                    </a:solidFill>
                  </a:tcPr>
                </a:tc>
                <a:extLst>
                  <a:ext uri="{0D108BD9-81ED-4DB2-BD59-A6C34878D82A}">
                    <a16:rowId xmlns:a16="http://schemas.microsoft.com/office/drawing/2014/main" val="529410697"/>
                  </a:ext>
                </a:extLst>
              </a:tr>
              <a:tr h="290880">
                <a:tc rowSpan="3">
                  <a:txBody>
                    <a:bodyPr/>
                    <a:lstStyle/>
                    <a:p>
                      <a:pPr marL="0" indent="0" algn="l" fontAlgn="t">
                        <a:lnSpc>
                          <a:spcPct val="100000"/>
                        </a:lnSpc>
                        <a:spcBef>
                          <a:spcPts val="0"/>
                        </a:spcBef>
                        <a:spcAft>
                          <a:spcPts val="0"/>
                        </a:spcAft>
                      </a:pPr>
                      <a:r>
                        <a:rPr lang="en-US" sz="1200" b="1" u="none" strike="noStrike" noProof="0" dirty="0">
                          <a:solidFill>
                            <a:srgbClr val="54565B"/>
                          </a:solidFill>
                          <a:effectLst/>
                          <a:latin typeface="+mj-lt"/>
                        </a:rPr>
                        <a:t>Hematologic </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1" noProof="0" dirty="0">
                          <a:solidFill>
                            <a:srgbClr val="011893"/>
                          </a:solidFill>
                          <a:latin typeface="+mj-lt"/>
                        </a:rPr>
                        <a:t>Neutropenia</a:t>
                      </a:r>
                      <a:r>
                        <a:rPr lang="en-US" sz="1200" b="1" baseline="30000" noProof="0" dirty="0">
                          <a:solidFill>
                            <a:srgbClr val="011893"/>
                          </a:solidFill>
                          <a:latin typeface="+mj-lt"/>
                        </a:rPr>
                        <a:t>†</a:t>
                      </a:r>
                      <a:endParaRPr lang="en-US" sz="1200" b="1" baseline="30000" noProof="0" dirty="0">
                        <a:solidFill>
                          <a:srgbClr val="011893"/>
                        </a:solidFill>
                        <a:latin typeface="+mj-lt"/>
                        <a:cs typeface="Arial" panose="020B0604020202020204" pitchFamily="34" charset="0"/>
                      </a:endParaRPr>
                    </a:p>
                  </a:txBody>
                  <a:tcPr marL="36000" marR="10800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  71</a:t>
                      </a:r>
                    </a:p>
                  </a:txBody>
                  <a:tcPr marL="36000" marR="10800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52</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  55</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39</a:t>
                      </a:r>
                    </a:p>
                  </a:txBody>
                  <a:tcPr marL="36000" marR="108000" marT="54000" marB="54000" anchor="ctr">
                    <a:lnL>
                      <a:noFill/>
                    </a:lnL>
                    <a:lnR w="12700" cap="flat" cmpd="sng" algn="ctr">
                      <a:solidFill>
                        <a:srgbClr val="01189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820014258"/>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54565B"/>
                          </a:solidFill>
                          <a:effectLst/>
                          <a:uLnTx/>
                          <a:uFillTx/>
                          <a:latin typeface="+mj-lt"/>
                        </a:rPr>
                        <a:t>Anaemia</a:t>
                      </a:r>
                      <a:r>
                        <a:rPr kumimoji="0" lang="en-US" sz="1200" b="0" u="none" strike="noStrike" kern="1200" cap="none" spc="0" normalizeH="0" baseline="30000" noProof="0" dirty="0">
                          <a:ln>
                            <a:noFill/>
                          </a:ln>
                          <a:solidFill>
                            <a:srgbClr val="54565B"/>
                          </a:solidFill>
                          <a:effectLst/>
                          <a:uLnTx/>
                          <a:uFillTx/>
                          <a:latin typeface="+mj-lt"/>
                        </a:rPr>
                        <a:t>‡</a:t>
                      </a:r>
                      <a:endParaRPr kumimoji="0" lang="en-US" sz="1200" b="0" i="0" u="none" strike="noStrike" kern="1200" cap="none" spc="0" normalizeH="0" baseline="30000" noProof="0" dirty="0">
                        <a:ln>
                          <a:noFill/>
                        </a:ln>
                        <a:solidFill>
                          <a:srgbClr val="54565B"/>
                        </a:solidFill>
                        <a:effectLst/>
                        <a:uLnTx/>
                        <a:uFillTx/>
                        <a:latin typeface="+mj-lt"/>
                        <a:ea typeface="+mn-ea"/>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28</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299327655"/>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lnT w="12700" cap="flat" cmpd="sng" algn="ctr">
                      <a:solidFill>
                        <a:srgbClr val="54565B"/>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cs typeface="Arial" panose="020B0604020202020204" pitchFamily="34" charset="0"/>
                        </a:rPr>
                        <a:t>Thrombocytopenia</a:t>
                      </a:r>
                      <a:r>
                        <a:rPr lang="en-US" sz="1200" b="1" kern="1200" baseline="30000" dirty="0">
                          <a:solidFill>
                            <a:schemeClr val="tx1">
                              <a:lumMod val="50000"/>
                              <a:lumOff val="50000"/>
                            </a:schemeClr>
                          </a:solidFill>
                          <a:latin typeface="+mn-lt"/>
                          <a:ea typeface="+mn-ea"/>
                          <a:cs typeface="Calibri"/>
                        </a:rPr>
                        <a:t>§</a:t>
                      </a:r>
                      <a:endParaRPr lang="en-US" sz="1200" b="0" noProof="0" dirty="0">
                        <a:solidFill>
                          <a:schemeClr val="tx1">
                            <a:lumMod val="50000"/>
                            <a:lumOff val="50000"/>
                          </a:schemeClr>
                        </a:solidFill>
                        <a:latin typeface="+mj-lt"/>
                        <a:cs typeface="Arial" panose="020B0604020202020204" pitchFamily="34" charset="0"/>
                      </a:endParaRPr>
                    </a:p>
                  </a:txBody>
                  <a:tcPr marL="45720" marR="45720" marT="54000" marB="54000" anchor="ctr">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noProof="0" dirty="0">
                          <a:solidFill>
                            <a:srgbClr val="54565B"/>
                          </a:solidFill>
                          <a:latin typeface="+mn-lt"/>
                          <a:ea typeface="Cambria" panose="02040503050406030204" pitchFamily="18" charset="0"/>
                          <a:cs typeface="Arial" panose="020B0604020202020204" pitchFamily="34" charset="0"/>
                        </a:rPr>
                        <a:t>&lt;1</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88243378"/>
                  </a:ext>
                </a:extLst>
              </a:tr>
              <a:tr h="290880">
                <a:tc row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noProof="0" dirty="0">
                          <a:solidFill>
                            <a:srgbClr val="54565B"/>
                          </a:solidFill>
                          <a:effectLst/>
                          <a:latin typeface="+mj-lt"/>
                        </a:rPr>
                        <a:t>Gastrointestinal</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11893"/>
                          </a:solidFill>
                          <a:latin typeface="+mj-lt"/>
                        </a:rPr>
                        <a:t>Diarrhea</a:t>
                      </a:r>
                      <a:endParaRPr lang="en-US" sz="1200" b="1" noProof="0" dirty="0">
                        <a:solidFill>
                          <a:srgbClr val="011893"/>
                        </a:solidFill>
                        <a:latin typeface="+mj-lt"/>
                        <a:cs typeface="Arial" panose="020B0604020202020204" pitchFamily="34" charset="0"/>
                      </a:endParaRPr>
                    </a:p>
                  </a:txBody>
                  <a:tcPr marL="45720" marR="4572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62</a:t>
                      </a:r>
                    </a:p>
                  </a:txBody>
                  <a:tcPr marL="45720" marR="4572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10</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23</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1</a:t>
                      </a:r>
                    </a:p>
                  </a:txBody>
                  <a:tcPr marL="45720" marR="45720" marT="54000" marB="54000" anchor="ctr">
                    <a:lnL>
                      <a:noFill/>
                    </a:lnL>
                    <a:lnR w="12700" cap="flat" cmpd="sng" algn="ctr">
                      <a:solidFill>
                        <a:srgbClr val="011893"/>
                      </a:solidFill>
                      <a:prstDash val="solid"/>
                      <a:round/>
                      <a:headEnd type="none" w="med" len="med"/>
                      <a:tailEnd type="none" w="med" len="med"/>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3178109824"/>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Nausea</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59</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35</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066077340"/>
                  </a:ext>
                </a:extLst>
              </a:tr>
              <a:tr h="290880">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Vomiting</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24</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215335986"/>
                  </a:ext>
                </a:extLst>
              </a:tr>
              <a:tr h="290880">
                <a:tc row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kern="1200" noProof="0" dirty="0">
                          <a:solidFill>
                            <a:srgbClr val="54565B"/>
                          </a:solidFill>
                          <a:effectLst/>
                          <a:latin typeface="+mj-lt"/>
                          <a:ea typeface="+mn-ea"/>
                          <a:cs typeface="+mn-cs"/>
                        </a:rPr>
                        <a:t>Other</a:t>
                      </a: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0" noProof="0" dirty="0">
                          <a:solidFill>
                            <a:srgbClr val="54565B"/>
                          </a:solidFill>
                          <a:latin typeface="+mj-lt"/>
                        </a:rPr>
                        <a:t>Alopecia</a:t>
                      </a:r>
                      <a:endParaRPr lang="en-US" sz="1200" b="0" noProof="0" dirty="0">
                        <a:solidFill>
                          <a:srgbClr val="54565B"/>
                        </a:solidFill>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w="31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118530078"/>
                  </a:ext>
                </a:extLst>
              </a:tr>
              <a:tr h="290880">
                <a:tc vMerge="1">
                  <a:txBody>
                    <a:bodyPr/>
                    <a:lstStyle/>
                    <a:p>
                      <a:endParaRPr lang="en-GB"/>
                    </a:p>
                  </a:txBody>
                  <a:tcPr/>
                </a:tc>
                <a:tc>
                  <a:txBody>
                    <a:bodyPr/>
                    <a:lstStyle/>
                    <a:p>
                      <a:pPr algn="l">
                        <a:lnSpc>
                          <a:spcPct val="100000"/>
                        </a:lnSpc>
                        <a:spcBef>
                          <a:spcPts val="0"/>
                        </a:spcBef>
                        <a:spcAft>
                          <a:spcPts val="0"/>
                        </a:spcAft>
                      </a:pPr>
                      <a:r>
                        <a:rPr lang="en-US" sz="1200" b="0" noProof="0" dirty="0">
                          <a:solidFill>
                            <a:srgbClr val="54565B"/>
                          </a:solidFill>
                          <a:latin typeface="+mj-lt"/>
                        </a:rPr>
                        <a:t>Fatigue</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39</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33</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55654265"/>
                  </a:ext>
                </a:extLst>
              </a:tr>
            </a:tbl>
          </a:graphicData>
        </a:graphic>
      </p:graphicFrame>
      <p:sp>
        <p:nvSpPr>
          <p:cNvPr id="7" name="TextBox 6">
            <a:extLst>
              <a:ext uri="{FF2B5EF4-FFF2-40B4-BE49-F238E27FC236}">
                <a16:creationId xmlns:a16="http://schemas.microsoft.com/office/drawing/2014/main" id="{177CFA79-A077-7A03-986A-733361CF8E99}"/>
              </a:ext>
            </a:extLst>
          </p:cNvPr>
          <p:cNvSpPr txBox="1"/>
          <p:nvPr/>
        </p:nvSpPr>
        <p:spPr>
          <a:xfrm>
            <a:off x="491123" y="4822890"/>
            <a:ext cx="6291460" cy="259675"/>
          </a:xfrm>
          <a:prstGeom prst="roundRect">
            <a:avLst>
              <a:gd name="adj" fmla="val 50000"/>
            </a:avLst>
          </a:prstGeom>
          <a:solidFill>
            <a:srgbClr val="5FA9AD"/>
          </a:solidFill>
        </p:spPr>
        <p:txBody>
          <a:bodyPr wrap="square" lIns="0" tIns="0" rIns="0" bIns="0">
            <a:spAutoFit/>
          </a:bodyPr>
          <a:lstStyle/>
          <a:p>
            <a:pPr algn="ctr" defTabSz="914377">
              <a:defRPr/>
            </a:pPr>
            <a:r>
              <a:rPr lang="en-US" sz="1200" b="1" dirty="0">
                <a:solidFill>
                  <a:srgbClr val="FFFFFF"/>
                </a:solidFill>
                <a:latin typeface="Arial" panose="020B0604020202020204"/>
              </a:rPr>
              <a:t>Neutropenia and </a:t>
            </a:r>
            <a:r>
              <a:rPr lang="en-US" sz="1200" b="1" dirty="0" err="1">
                <a:solidFill>
                  <a:srgbClr val="FFFFFF"/>
                </a:solidFill>
                <a:latin typeface="Arial" panose="020B0604020202020204"/>
              </a:rPr>
              <a:t>diarrhoea</a:t>
            </a:r>
            <a:r>
              <a:rPr lang="en-US" sz="1200" b="1" dirty="0">
                <a:solidFill>
                  <a:srgbClr val="FFFFFF"/>
                </a:solidFill>
                <a:latin typeface="Arial" panose="020B0604020202020204"/>
              </a:rPr>
              <a:t> were the most common treatment-related AEs</a:t>
            </a:r>
          </a:p>
        </p:txBody>
      </p:sp>
      <p:sp>
        <p:nvSpPr>
          <p:cNvPr id="8" name="Text Placeholder 3">
            <a:extLst>
              <a:ext uri="{FF2B5EF4-FFF2-40B4-BE49-F238E27FC236}">
                <a16:creationId xmlns:a16="http://schemas.microsoft.com/office/drawing/2014/main" id="{3DE686F1-6C45-D280-D147-9381262F631A}"/>
              </a:ext>
            </a:extLst>
          </p:cNvPr>
          <p:cNvSpPr txBox="1">
            <a:spLocks/>
          </p:cNvSpPr>
          <p:nvPr/>
        </p:nvSpPr>
        <p:spPr>
          <a:xfrm>
            <a:off x="7088329" y="1508012"/>
            <a:ext cx="4680000" cy="215444"/>
          </a:xfrm>
          <a:prstGeom prst="rect">
            <a:avLst/>
          </a:prstGeom>
        </p:spPr>
        <p:txBody>
          <a:bodyPr vert="horz" wrap="square" lIns="0" tIns="0" rIns="0" bIns="0" rtlCol="0" anchor="t">
            <a:spAutoFit/>
          </a:bodyPr>
          <a:lstStyle>
            <a:lvl1pPr marL="2286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00000"/>
              </a:lnSpc>
              <a:spcAft>
                <a:spcPts val="0"/>
              </a:spcAft>
              <a:buClrTx/>
              <a:buNone/>
              <a:defRPr/>
            </a:pPr>
            <a:r>
              <a:rPr lang="en-US" sz="1400" b="1" dirty="0">
                <a:solidFill>
                  <a:srgbClr val="54565B"/>
                </a:solidFill>
                <a:latin typeface="Arial" panose="020B0604020202020204"/>
                <a:cs typeface="Calibri"/>
              </a:rPr>
              <a:t>TEAEs associated with/leading to:</a:t>
            </a:r>
            <a:r>
              <a:rPr lang="en-US" sz="1400" b="1" baseline="30000" dirty="0">
                <a:solidFill>
                  <a:srgbClr val="54565B"/>
                </a:solidFill>
                <a:latin typeface="Arial" panose="020B0604020202020204"/>
                <a:cs typeface="Calibri"/>
              </a:rPr>
              <a:t>1,3</a:t>
            </a:r>
            <a:r>
              <a:rPr lang="en-US" sz="1400" b="1" dirty="0">
                <a:solidFill>
                  <a:srgbClr val="54565B"/>
                </a:solidFill>
                <a:latin typeface="Arial" panose="020B0604020202020204"/>
                <a:cs typeface="Calibri"/>
              </a:rPr>
              <a:t> </a:t>
            </a:r>
            <a:endParaRPr lang="en-US" sz="1400" b="1" dirty="0">
              <a:solidFill>
                <a:srgbClr val="54565B"/>
              </a:solidFill>
              <a:latin typeface="Arial" panose="020B0604020202020204"/>
              <a:cs typeface="Calibri" panose="020F0502020204030204" pitchFamily="34" charset="0"/>
            </a:endParaRPr>
          </a:p>
        </p:txBody>
      </p:sp>
      <p:sp>
        <p:nvSpPr>
          <p:cNvPr id="10" name="TextBox 9">
            <a:extLst>
              <a:ext uri="{FF2B5EF4-FFF2-40B4-BE49-F238E27FC236}">
                <a16:creationId xmlns:a16="http://schemas.microsoft.com/office/drawing/2014/main" id="{B6F63C94-39A0-C0A1-0222-44C28F61BC34}"/>
              </a:ext>
            </a:extLst>
          </p:cNvPr>
          <p:cNvSpPr txBox="1"/>
          <p:nvPr/>
        </p:nvSpPr>
        <p:spPr>
          <a:xfrm>
            <a:off x="7237500" y="4442568"/>
            <a:ext cx="3720160" cy="307777"/>
          </a:xfrm>
          <a:prstGeom prst="rect">
            <a:avLst/>
          </a:prstGeom>
          <a:noFill/>
        </p:spPr>
        <p:txBody>
          <a:bodyPr wrap="square" rtlCol="0">
            <a:spAutoFit/>
          </a:bodyPr>
          <a:lstStyle/>
          <a:p>
            <a:pPr defTabSz="914377">
              <a:spcAft>
                <a:spcPts val="600"/>
              </a:spcAft>
              <a:defRPr/>
            </a:pPr>
            <a:r>
              <a:rPr lang="en-US" sz="1400" b="1" dirty="0">
                <a:solidFill>
                  <a:srgbClr val="54565B"/>
                </a:solidFill>
                <a:latin typeface="Arial" panose="020B0604020202020204"/>
              </a:rPr>
              <a:t>ILD events</a:t>
            </a:r>
            <a:r>
              <a:rPr lang="en-US" sz="1400" b="1" baseline="30000" dirty="0">
                <a:solidFill>
                  <a:srgbClr val="54565B"/>
                </a:solidFill>
                <a:latin typeface="Arial" panose="020B0604020202020204"/>
              </a:rPr>
              <a:t>4</a:t>
            </a:r>
          </a:p>
        </p:txBody>
      </p:sp>
      <p:sp>
        <p:nvSpPr>
          <p:cNvPr id="5" name="TextBox 4">
            <a:extLst>
              <a:ext uri="{FF2B5EF4-FFF2-40B4-BE49-F238E27FC236}">
                <a16:creationId xmlns:a16="http://schemas.microsoft.com/office/drawing/2014/main" id="{EE93C748-52FC-8E49-A3F6-1EDB85849EE3}"/>
              </a:ext>
            </a:extLst>
          </p:cNvPr>
          <p:cNvSpPr txBox="1"/>
          <p:nvPr/>
        </p:nvSpPr>
        <p:spPr>
          <a:xfrm>
            <a:off x="9005562" y="4428896"/>
            <a:ext cx="2384889" cy="523220"/>
          </a:xfrm>
          <a:prstGeom prst="rect">
            <a:avLst/>
          </a:prstGeom>
          <a:noFill/>
        </p:spPr>
        <p:txBody>
          <a:bodyPr wrap="square" rtlCol="0">
            <a:spAutoFit/>
          </a:bodyPr>
          <a:lstStyle/>
          <a:p>
            <a:pPr defTabSz="914377">
              <a:spcAft>
                <a:spcPts val="600"/>
              </a:spcAft>
              <a:defRPr/>
            </a:pPr>
            <a:r>
              <a:rPr lang="en-US" sz="1400" b="1" dirty="0">
                <a:solidFill>
                  <a:srgbClr val="55A2A8"/>
                </a:solidFill>
                <a:latin typeface="Arial" panose="020B0604020202020204"/>
              </a:rPr>
              <a:t>SG: no events</a:t>
            </a:r>
            <a:br>
              <a:rPr lang="en-US" sz="1400" b="1" dirty="0">
                <a:solidFill>
                  <a:srgbClr val="55A2A8"/>
                </a:solidFill>
                <a:latin typeface="Arial" panose="020B0604020202020204"/>
              </a:rPr>
            </a:br>
            <a:r>
              <a:rPr lang="en-US" sz="1400" b="1" dirty="0">
                <a:solidFill>
                  <a:srgbClr val="54565B"/>
                </a:solidFill>
                <a:latin typeface="Arial" panose="020B0604020202020204"/>
              </a:rPr>
              <a:t>TPC: 1%  </a:t>
            </a:r>
          </a:p>
        </p:txBody>
      </p:sp>
      <p:graphicFrame>
        <p:nvGraphicFramePr>
          <p:cNvPr id="11" name="Table 3">
            <a:extLst>
              <a:ext uri="{FF2B5EF4-FFF2-40B4-BE49-F238E27FC236}">
                <a16:creationId xmlns:a16="http://schemas.microsoft.com/office/drawing/2014/main" id="{5FFAE9CC-1F69-20CA-6824-0FB0BC668538}"/>
              </a:ext>
            </a:extLst>
          </p:cNvPr>
          <p:cNvGraphicFramePr>
            <a:graphicFrameLocks noGrp="1"/>
          </p:cNvGraphicFramePr>
          <p:nvPr>
            <p:extLst>
              <p:ext uri="{D42A27DB-BD31-4B8C-83A1-F6EECF244321}">
                <p14:modId xmlns:p14="http://schemas.microsoft.com/office/powerpoint/2010/main" val="271589230"/>
              </p:ext>
            </p:extLst>
          </p:nvPr>
        </p:nvGraphicFramePr>
        <p:xfrm>
          <a:off x="7088329" y="1901287"/>
          <a:ext cx="4679998" cy="2109888"/>
        </p:xfrm>
        <a:graphic>
          <a:graphicData uri="http://schemas.openxmlformats.org/drawingml/2006/table">
            <a:tbl>
              <a:tblPr firstRow="1" bandRow="1">
                <a:tableStyleId>{2D5ABB26-0587-4C30-8999-92F81FD0307C}</a:tableStyleId>
              </a:tblPr>
              <a:tblGrid>
                <a:gridCol w="1788609">
                  <a:extLst>
                    <a:ext uri="{9D8B030D-6E8A-4147-A177-3AD203B41FA5}">
                      <a16:colId xmlns:a16="http://schemas.microsoft.com/office/drawing/2014/main" val="1331886271"/>
                    </a:ext>
                  </a:extLst>
                </a:gridCol>
                <a:gridCol w="1502245">
                  <a:extLst>
                    <a:ext uri="{9D8B030D-6E8A-4147-A177-3AD203B41FA5}">
                      <a16:colId xmlns:a16="http://schemas.microsoft.com/office/drawing/2014/main" val="2986193877"/>
                    </a:ext>
                  </a:extLst>
                </a:gridCol>
                <a:gridCol w="1389144">
                  <a:extLst>
                    <a:ext uri="{9D8B030D-6E8A-4147-A177-3AD203B41FA5}">
                      <a16:colId xmlns:a16="http://schemas.microsoft.com/office/drawing/2014/main" val="991398051"/>
                    </a:ext>
                  </a:extLst>
                </a:gridCol>
              </a:tblGrid>
              <a:tr h="728640">
                <a:tc>
                  <a:txBody>
                    <a:bodyPr/>
                    <a:lstStyle/>
                    <a:p>
                      <a:pPr algn="l"/>
                      <a:r>
                        <a:rPr lang="en-US" sz="1200" b="1" dirty="0">
                          <a:latin typeface="+mj-lt"/>
                          <a:cs typeface="Calibri"/>
                        </a:rPr>
                        <a:t>n(%)</a:t>
                      </a:r>
                    </a:p>
                  </a:txBody>
                  <a:tcPr marL="0" marR="121920" marT="90000" marB="90000" anchor="ctr">
                    <a:lnL>
                      <a:noFill/>
                    </a:lnL>
                    <a:lnR w="12700" cap="flat" cmpd="sng" algn="ctr">
                      <a:no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latin typeface="+mj-lt"/>
                          <a:cs typeface="Calibri" panose="020F0502020204030204" pitchFamily="34" charset="0"/>
                        </a:rPr>
                        <a:t>Sacituzumab</a:t>
                      </a:r>
                    </a:p>
                    <a:p>
                      <a:pPr algn="ctr"/>
                      <a:r>
                        <a:rPr lang="en-US" sz="1200" b="1" dirty="0">
                          <a:solidFill>
                            <a:schemeClr val="bg1"/>
                          </a:solidFill>
                          <a:latin typeface="+mj-lt"/>
                          <a:cs typeface="Calibri"/>
                        </a:rPr>
                        <a:t> govitecan</a:t>
                      </a:r>
                      <a:endParaRPr lang="en-US" sz="1200" b="1" dirty="0">
                        <a:solidFill>
                          <a:schemeClr val="bg1"/>
                        </a:solidFill>
                        <a:latin typeface="+mj-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j-lt"/>
                          <a:cs typeface="Calibri"/>
                        </a:rPr>
                        <a:t>(n=268)</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200" b="1" dirty="0">
                          <a:solidFill>
                            <a:schemeClr val="bg1"/>
                          </a:solidFill>
                          <a:latin typeface="+mj-lt"/>
                          <a:cs typeface="Calibri"/>
                        </a:rPr>
                        <a:t>TPC </a:t>
                      </a:r>
                      <a:endParaRPr lang="en-US" sz="1200" dirty="0">
                        <a:latin typeface="+mj-lt"/>
                      </a:endParaRPr>
                    </a:p>
                    <a:p>
                      <a:pPr algn="ctr"/>
                      <a:r>
                        <a:rPr lang="en-US" sz="1200" b="1" dirty="0">
                          <a:solidFill>
                            <a:schemeClr val="bg1"/>
                          </a:solidFill>
                          <a:latin typeface="+mj-lt"/>
                          <a:cs typeface="Calibri"/>
                        </a:rPr>
                        <a:t>(n=249)</a:t>
                      </a:r>
                    </a:p>
                  </a:txBody>
                  <a:tcPr marL="121920" marR="121920" marT="90000" marB="90000" anchor="ct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6185597"/>
                  </a:ext>
                </a:extLst>
              </a:tr>
              <a:tr h="509184">
                <a:tc>
                  <a:txBody>
                    <a:bodyPr/>
                    <a:lstStyle/>
                    <a:p>
                      <a:pPr>
                        <a:lnSpc>
                          <a:spcPct val="90000"/>
                        </a:lnSpc>
                      </a:pPr>
                      <a:r>
                        <a:rPr lang="en-US" sz="1200" b="1" dirty="0">
                          <a:latin typeface="+mj-lt"/>
                          <a:cs typeface="Calibri"/>
                        </a:rPr>
                        <a:t>Treatment discontinuation</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17 (6)</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11 (4)</a:t>
                      </a:r>
                    </a:p>
                  </a:txBody>
                  <a:tcPr marL="121920" marR="121920" marT="90000" marB="90000" anchor="ctr">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3569856650"/>
                  </a:ext>
                </a:extLst>
              </a:tr>
              <a:tr h="362880">
                <a:tc>
                  <a:txBody>
                    <a:bodyPr/>
                    <a:lstStyle/>
                    <a:p>
                      <a:pPr>
                        <a:lnSpc>
                          <a:spcPct val="90000"/>
                        </a:lnSpc>
                      </a:pPr>
                      <a:r>
                        <a:rPr lang="en-US" sz="1200" b="1" dirty="0">
                          <a:latin typeface="+mj-lt"/>
                          <a:cs typeface="Calibri"/>
                        </a:rPr>
                        <a:t>Dose reductions</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90 (34)</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82 (33)</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895531611"/>
                  </a:ext>
                </a:extLst>
              </a:tr>
              <a:tr h="509184">
                <a:tc>
                  <a:txBody>
                    <a:bodyPr/>
                    <a:lstStyle/>
                    <a:p>
                      <a:pPr>
                        <a:lnSpc>
                          <a:spcPct val="90000"/>
                        </a:lnSpc>
                      </a:pPr>
                      <a:r>
                        <a:rPr lang="en-US" sz="1200" b="1" dirty="0">
                          <a:latin typeface="+mj-lt"/>
                          <a:cs typeface="Calibri"/>
                        </a:rPr>
                        <a:t>Treatment-related leading to death</a:t>
                      </a:r>
                      <a:r>
                        <a:rPr lang="en-US" sz="1200" b="1" baseline="30000" dirty="0">
                          <a:latin typeface="+mj-lt"/>
                          <a:cs typeface="Calibri"/>
                        </a:rPr>
                        <a:t>**</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200" b="1" dirty="0">
                          <a:latin typeface="+mj-lt"/>
                          <a:cs typeface="Calibri"/>
                        </a:rPr>
                        <a:t>1 (&lt;1)</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0</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348097257"/>
                  </a:ext>
                </a:extLst>
              </a:tr>
            </a:tbl>
          </a:graphicData>
        </a:graphic>
      </p:graphicFrame>
      <p:sp>
        <p:nvSpPr>
          <p:cNvPr id="15" name="Text Placeholder 31">
            <a:extLst>
              <a:ext uri="{FF2B5EF4-FFF2-40B4-BE49-F238E27FC236}">
                <a16:creationId xmlns:a16="http://schemas.microsoft.com/office/drawing/2014/main" id="{A00DEE0B-1941-72CF-6AA6-78B35B4E81E3}"/>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pPr>
            <a:r>
              <a:rPr lang="en-US" dirty="0">
                <a:solidFill>
                  <a:srgbClr val="000066"/>
                </a:solidFill>
                <a:latin typeface="Arial" panose="020B0604020202020204"/>
              </a:rPr>
              <a:t>SG had a manageable safety profile that was consistent with previous studies</a:t>
            </a:r>
            <a:r>
              <a:rPr lang="en-US" baseline="30000" dirty="0">
                <a:solidFill>
                  <a:srgbClr val="000066"/>
                </a:solidFill>
                <a:latin typeface="Arial" panose="020B0604020202020204"/>
              </a:rPr>
              <a:t>1</a:t>
            </a:r>
          </a:p>
        </p:txBody>
      </p:sp>
    </p:spTree>
    <p:extLst>
      <p:ext uri="{BB962C8B-B14F-4D97-AF65-F5344CB8AC3E}">
        <p14:creationId xmlns:p14="http://schemas.microsoft.com/office/powerpoint/2010/main" val="140904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C3BA-3713-F3C7-C30D-7A094889F2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61721C-9AC2-681C-DD99-52E40E504965}"/>
              </a:ext>
            </a:extLst>
          </p:cNvPr>
          <p:cNvSpPr>
            <a:spLocks noGrp="1"/>
          </p:cNvSpPr>
          <p:nvPr>
            <p:ph type="title"/>
          </p:nvPr>
        </p:nvSpPr>
        <p:spPr>
          <a:xfrm>
            <a:off x="395618" y="310065"/>
            <a:ext cx="11756733" cy="2272991"/>
          </a:xfrm>
        </p:spPr>
        <p:txBody>
          <a:bodyPr lIns="0" anchor="t" anchorCtr="0"/>
          <a:lstStyle/>
          <a:p>
            <a:pPr defTabSz="914377">
              <a:defRPr/>
            </a:pPr>
            <a:r>
              <a:rPr lang="en-US" sz="3433" b="1" dirty="0">
                <a:solidFill>
                  <a:srgbClr val="001E44"/>
                </a:solidFill>
                <a:latin typeface="Arial"/>
              </a:rPr>
              <a:t>How To Approach Therapy for 1L </a:t>
            </a:r>
            <a:r>
              <a:rPr lang="en-US" sz="3433" b="1" dirty="0" err="1">
                <a:solidFill>
                  <a:srgbClr val="001E44"/>
                </a:solidFill>
                <a:latin typeface="Arial"/>
              </a:rPr>
              <a:t>mTNBC</a:t>
            </a:r>
            <a:r>
              <a:rPr lang="en-US" sz="3433" b="1" dirty="0">
                <a:solidFill>
                  <a:srgbClr val="001E44"/>
                </a:solidFill>
                <a:latin typeface="Arial"/>
              </a:rPr>
              <a:t>?</a:t>
            </a:r>
            <a:br>
              <a:rPr lang="en-US" sz="3433" b="1" dirty="0">
                <a:solidFill>
                  <a:srgbClr val="001E44"/>
                </a:solidFill>
                <a:latin typeface="Arial"/>
              </a:rPr>
            </a:br>
            <a:r>
              <a:rPr lang="en-US" sz="3433" b="1" dirty="0">
                <a:solidFill>
                  <a:srgbClr val="001E44"/>
                </a:solidFill>
                <a:latin typeface="Arial"/>
              </a:rPr>
              <a:t>TROP2 ADCs Moving Into The First Line Space</a:t>
            </a:r>
          </a:p>
        </p:txBody>
      </p:sp>
      <p:graphicFrame>
        <p:nvGraphicFramePr>
          <p:cNvPr id="7" name="Table 6">
            <a:extLst>
              <a:ext uri="{FF2B5EF4-FFF2-40B4-BE49-F238E27FC236}">
                <a16:creationId xmlns:a16="http://schemas.microsoft.com/office/drawing/2014/main" id="{65245AE7-FF59-9A00-FEA9-C15E432AFF38}"/>
              </a:ext>
            </a:extLst>
          </p:cNvPr>
          <p:cNvGraphicFramePr>
            <a:graphicFrameLocks/>
          </p:cNvGraphicFramePr>
          <p:nvPr>
            <p:extLst>
              <p:ext uri="{D42A27DB-BD31-4B8C-83A1-F6EECF244321}">
                <p14:modId xmlns:p14="http://schemas.microsoft.com/office/powerpoint/2010/main" val="879911046"/>
              </p:ext>
            </p:extLst>
          </p:nvPr>
        </p:nvGraphicFramePr>
        <p:xfrm>
          <a:off x="1178083" y="2687158"/>
          <a:ext cx="9856298" cy="3566469"/>
        </p:xfrm>
        <a:graphic>
          <a:graphicData uri="http://schemas.openxmlformats.org/drawingml/2006/table">
            <a:tbl>
              <a:tblPr firstRow="1" bandRow="1">
                <a:tableStyleId>{793D81CF-94F2-401A-BA57-92F5A7B2D0C5}</a:tableStyleId>
              </a:tblPr>
              <a:tblGrid>
                <a:gridCol w="2291941">
                  <a:extLst>
                    <a:ext uri="{9D8B030D-6E8A-4147-A177-3AD203B41FA5}">
                      <a16:colId xmlns:a16="http://schemas.microsoft.com/office/drawing/2014/main" val="2565613683"/>
                    </a:ext>
                  </a:extLst>
                </a:gridCol>
                <a:gridCol w="3719808">
                  <a:extLst>
                    <a:ext uri="{9D8B030D-6E8A-4147-A177-3AD203B41FA5}">
                      <a16:colId xmlns:a16="http://schemas.microsoft.com/office/drawing/2014/main" val="648471458"/>
                    </a:ext>
                  </a:extLst>
                </a:gridCol>
                <a:gridCol w="3844549">
                  <a:extLst>
                    <a:ext uri="{9D8B030D-6E8A-4147-A177-3AD203B41FA5}">
                      <a16:colId xmlns:a16="http://schemas.microsoft.com/office/drawing/2014/main" val="613640501"/>
                    </a:ext>
                  </a:extLst>
                </a:gridCol>
              </a:tblGrid>
              <a:tr h="704633">
                <a:tc>
                  <a:txBody>
                    <a:bodyPr/>
                    <a:lstStyle/>
                    <a:p>
                      <a:pPr algn="ctr"/>
                      <a:endParaRPr lang="en-US" sz="1700" b="1" dirty="0">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a:latin typeface="Arial" panose="020B0604020202020204" pitchFamily="34" charset="0"/>
                          <a:cs typeface="Arial" panose="020B0604020202020204" pitchFamily="34" charset="0"/>
                        </a:rPr>
                        <a:t>Sacituzumab </a:t>
                      </a:r>
                      <a:r>
                        <a:rPr lang="en-US" sz="1900" b="1" i="0" dirty="0" err="1">
                          <a:latin typeface="Arial" panose="020B0604020202020204" pitchFamily="34" charset="0"/>
                          <a:cs typeface="Arial" panose="020B0604020202020204" pitchFamily="34" charset="0"/>
                        </a:rPr>
                        <a:t>govitecan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(SG)</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err="1">
                          <a:latin typeface="Arial" panose="020B0604020202020204" pitchFamily="34" charset="0"/>
                          <a:cs typeface="Arial" panose="020B0604020202020204" pitchFamily="34" charset="0"/>
                        </a:rPr>
                        <a:t>Datopotamab</a:t>
                      </a:r>
                      <a:r>
                        <a:rPr lang="en-US" sz="1900" b="1" i="0" dirty="0">
                          <a:latin typeface="Arial" panose="020B0604020202020204" pitchFamily="34" charset="0"/>
                          <a:cs typeface="Arial" panose="020B0604020202020204" pitchFamily="34" charset="0"/>
                        </a:rPr>
                        <a:t> </a:t>
                      </a:r>
                      <a:r>
                        <a:rPr lang="en-US" sz="1900" b="1" i="0" dirty="0" err="1">
                          <a:latin typeface="Arial" panose="020B0604020202020204" pitchFamily="34" charset="0"/>
                          <a:cs typeface="Arial" panose="020B0604020202020204" pitchFamily="34" charset="0"/>
                        </a:rPr>
                        <a:t>deruxtecan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(Dato-</a:t>
                      </a:r>
                      <a:r>
                        <a:rPr lang="en-US" sz="1700" b="0" i="0" dirty="0" err="1">
                          <a:latin typeface="Arial" panose="020B0604020202020204" pitchFamily="34" charset="0"/>
                          <a:cs typeface="Arial" panose="020B0604020202020204" pitchFamily="34" charset="0"/>
                        </a:rPr>
                        <a:t>DXd</a:t>
                      </a:r>
                      <a:r>
                        <a:rPr lang="en-US" sz="1700" b="0" i="0" dirty="0">
                          <a:latin typeface="Arial" panose="020B0604020202020204" pitchFamily="34" charset="0"/>
                          <a:cs typeface="Arial" panose="020B0604020202020204" pitchFamily="34" charset="0"/>
                        </a:rPr>
                        <a: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extLst>
                  <a:ext uri="{0D108BD9-81ED-4DB2-BD59-A6C34878D82A}">
                    <a16:rowId xmlns:a16="http://schemas.microsoft.com/office/drawing/2014/main" val="1829926428"/>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Antibody</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hRS7 </a:t>
                      </a:r>
                    </a:p>
                    <a:p>
                      <a:pPr algn="ct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2194189669"/>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Payload</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err="1">
                          <a:solidFill>
                            <a:srgbClr val="001E44"/>
                          </a:solidFill>
                          <a:latin typeface="Arial" panose="020B0604020202020204" pitchFamily="34" charset="0"/>
                          <a:cs typeface="Arial" panose="020B0604020202020204" pitchFamily="34" charset="0"/>
                        </a:rPr>
                        <a:t>DXd</a:t>
                      </a:r>
                      <a:r>
                        <a:rPr lang="en-US" sz="1500" b="0" i="0" dirty="0">
                          <a:solidFill>
                            <a:srgbClr val="001E44"/>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40251367"/>
                  </a:ext>
                </a:extLst>
              </a:tr>
              <a:tr h="381628">
                <a:tc>
                  <a:txBody>
                    <a:bodyPr/>
                    <a:lstStyle/>
                    <a:p>
                      <a:pPr algn="l"/>
                      <a:r>
                        <a:rPr lang="en-US" sz="1700" b="1" i="0" dirty="0">
                          <a:solidFill>
                            <a:srgbClr val="001E44"/>
                          </a:solidFill>
                          <a:latin typeface="Arial" panose="020B0604020202020204" pitchFamily="34" charset="0"/>
                          <a:cs typeface="Arial" panose="020B0604020202020204" pitchFamily="34" charset="0"/>
                        </a:rPr>
                        <a:t>Linker cleavage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 and pH-dependent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4035326942"/>
                  </a:ext>
                </a:extLst>
              </a:tr>
              <a:tr h="381112">
                <a:tc>
                  <a:txBody>
                    <a:bodyPr/>
                    <a:lstStyle/>
                    <a:p>
                      <a:pPr algn="l"/>
                      <a:r>
                        <a:rPr lang="en-US" sz="1700" b="1" i="0" dirty="0">
                          <a:solidFill>
                            <a:srgbClr val="001E44"/>
                          </a:solidFill>
                          <a:latin typeface="Arial" panose="020B0604020202020204" pitchFamily="34" charset="0"/>
                          <a:cs typeface="Arial" panose="020B0604020202020204" pitchFamily="34" charset="0"/>
                        </a:rPr>
                        <a:t>Bystander effect</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90695339"/>
                  </a:ext>
                </a:extLst>
              </a:tr>
              <a:tr h="366455">
                <a:tc>
                  <a:txBody>
                    <a:bodyPr/>
                    <a:lstStyle/>
                    <a:p>
                      <a:pPr algn="l"/>
                      <a:r>
                        <a:rPr lang="en-US" sz="1700" b="1" i="0" dirty="0">
                          <a:solidFill>
                            <a:srgbClr val="001E44"/>
                          </a:solidFill>
                          <a:latin typeface="Arial" panose="020B0604020202020204" pitchFamily="34" charset="0"/>
                          <a:cs typeface="Arial" panose="020B0604020202020204" pitchFamily="34" charset="0"/>
                        </a:rPr>
                        <a:t>DAR</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7.6</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4</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392375522"/>
                  </a:ext>
                </a:extLst>
              </a:tr>
              <a:tr h="351796">
                <a:tc>
                  <a:txBody>
                    <a:bodyPr/>
                    <a:lstStyle/>
                    <a:p>
                      <a:pPr algn="l"/>
                      <a:r>
                        <a:rPr lang="en-US" sz="1700" b="1" i="0" dirty="0">
                          <a:solidFill>
                            <a:srgbClr val="001E44"/>
                          </a:solidFill>
                          <a:latin typeface="Arial" panose="020B0604020202020204" pitchFamily="34" charset="0"/>
                          <a:cs typeface="Arial" panose="020B0604020202020204" pitchFamily="34" charset="0"/>
                        </a:rPr>
                        <a:t>Half-life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11-14h</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∼5 days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62164579"/>
                  </a:ext>
                </a:extLst>
              </a:tr>
              <a:tr h="326525">
                <a:tc>
                  <a:txBody>
                    <a:bodyPr/>
                    <a:lstStyle/>
                    <a:p>
                      <a:pPr algn="l"/>
                      <a:r>
                        <a:rPr lang="en-US" sz="1700" b="1" i="0" dirty="0">
                          <a:solidFill>
                            <a:srgbClr val="001E44"/>
                          </a:solidFill>
                          <a:latin typeface="Arial" panose="020B0604020202020204" pitchFamily="34" charset="0"/>
                          <a:cs typeface="Arial" panose="020B0604020202020204" pitchFamily="34" charset="0"/>
                        </a:rPr>
                        <a:t>Dosing</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D1, D8 of Q3W schedule</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Q3W</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1277999971"/>
                  </a:ext>
                </a:extLst>
              </a:tr>
            </a:tbl>
          </a:graphicData>
        </a:graphic>
      </p:graphicFrame>
      <p:grpSp>
        <p:nvGrpSpPr>
          <p:cNvPr id="8" name="Group 7">
            <a:extLst>
              <a:ext uri="{FF2B5EF4-FFF2-40B4-BE49-F238E27FC236}">
                <a16:creationId xmlns:a16="http://schemas.microsoft.com/office/drawing/2014/main" id="{F08A5E86-C84A-2E70-C1B1-00F6376468E3}"/>
              </a:ext>
            </a:extLst>
          </p:cNvPr>
          <p:cNvGrpSpPr>
            <a:grpSpLocks noChangeAspect="1"/>
          </p:cNvGrpSpPr>
          <p:nvPr/>
        </p:nvGrpSpPr>
        <p:grpSpPr>
          <a:xfrm>
            <a:off x="4908039" y="1626603"/>
            <a:ext cx="942155" cy="1008503"/>
            <a:chOff x="6892705" y="1886206"/>
            <a:chExt cx="3700913" cy="3961532"/>
          </a:xfrm>
        </p:grpSpPr>
        <p:pic>
          <p:nvPicPr>
            <p:cNvPr id="9" name="Picture 8" descr="A picture containing object&#10;&#10;Description automatically generated">
              <a:extLst>
                <a:ext uri="{FF2B5EF4-FFF2-40B4-BE49-F238E27FC236}">
                  <a16:creationId xmlns:a16="http://schemas.microsoft.com/office/drawing/2014/main" id="{95E62420-7198-95F7-9E5E-D890BE10832A}"/>
                </a:ext>
              </a:extLst>
            </p:cNvPr>
            <p:cNvPicPr>
              <a:picLocks noChangeAspect="1"/>
            </p:cNvPicPr>
            <p:nvPr/>
          </p:nvPicPr>
          <p:blipFill rotWithShape="1">
            <a:blip r:embed="rId3">
              <a:extLst>
                <a:ext uri="{28A0092B-C50C-407E-A947-70E740481C1C}">
                  <a14:useLocalDpi xmlns:a14="http://schemas.microsoft.com/office/drawing/2010/main"/>
                </a:ext>
              </a:extLst>
            </a:blip>
            <a:srcRect l="26205" t="16242" r="24192" b="17511"/>
            <a:stretch/>
          </p:blipFill>
          <p:spPr>
            <a:xfrm rot="20645022">
              <a:off x="7034128" y="1886206"/>
              <a:ext cx="3559490" cy="3961532"/>
            </a:xfrm>
            <a:prstGeom prst="rect">
              <a:avLst/>
            </a:prstGeom>
          </p:spPr>
        </p:pic>
        <p:pic>
          <p:nvPicPr>
            <p:cNvPr id="10" name="Picture 9">
              <a:extLst>
                <a:ext uri="{FF2B5EF4-FFF2-40B4-BE49-F238E27FC236}">
                  <a16:creationId xmlns:a16="http://schemas.microsoft.com/office/drawing/2014/main" id="{CE3B3645-E78C-0C27-0045-93BBAED764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763868" flipH="1">
              <a:off x="6871473" y="3192757"/>
              <a:ext cx="994931" cy="952467"/>
            </a:xfrm>
            <a:prstGeom prst="rect">
              <a:avLst/>
            </a:prstGeom>
          </p:spPr>
        </p:pic>
      </p:grpSp>
      <p:pic>
        <p:nvPicPr>
          <p:cNvPr id="11" name="Picture 10">
            <a:extLst>
              <a:ext uri="{FF2B5EF4-FFF2-40B4-BE49-F238E27FC236}">
                <a16:creationId xmlns:a16="http://schemas.microsoft.com/office/drawing/2014/main" id="{6CD7F312-D296-945E-20E2-B1217798C76C}"/>
              </a:ext>
            </a:extLst>
          </p:cNvPr>
          <p:cNvPicPr>
            <a:picLocks noChangeAspect="1"/>
          </p:cNvPicPr>
          <p:nvPr/>
        </p:nvPicPr>
        <p:blipFill rotWithShape="1">
          <a:blip r:embed="rId5"/>
          <a:srcRect t="20274" r="68582" b="14090"/>
          <a:stretch/>
        </p:blipFill>
        <p:spPr>
          <a:xfrm>
            <a:off x="8481332" y="1693854"/>
            <a:ext cx="1295576" cy="985357"/>
          </a:xfrm>
          <a:prstGeom prst="rect">
            <a:avLst/>
          </a:prstGeom>
          <a:noFill/>
        </p:spPr>
      </p:pic>
      <p:sp>
        <p:nvSpPr>
          <p:cNvPr id="12" name="TextBox 1">
            <a:extLst>
              <a:ext uri="{FF2B5EF4-FFF2-40B4-BE49-F238E27FC236}">
                <a16:creationId xmlns:a16="http://schemas.microsoft.com/office/drawing/2014/main" id="{92095F4A-474D-AF24-FC33-40CE1BBCB063}"/>
              </a:ext>
            </a:extLst>
          </p:cNvPr>
          <p:cNvSpPr txBox="1">
            <a:spLocks noChangeArrowheads="1"/>
          </p:cNvSpPr>
          <p:nvPr/>
        </p:nvSpPr>
        <p:spPr bwMode="auto">
          <a:xfrm>
            <a:off x="7656027" y="6440214"/>
            <a:ext cx="32367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algn="r" defTabSz="457189" eaLnBrk="1" fontAlgn="base" hangingPunct="1">
              <a:spcBef>
                <a:spcPct val="0"/>
              </a:spcBef>
              <a:spcAft>
                <a:spcPct val="0"/>
              </a:spcAft>
              <a:defRPr/>
            </a:pPr>
            <a:r>
              <a:rPr lang="en-US" sz="800" dirty="0">
                <a:solidFill>
                  <a:schemeClr val="bg1">
                    <a:lumMod val="50000"/>
                  </a:schemeClr>
                </a:solidFill>
                <a:latin typeface="Arial" panose="020B0604020202020204" pitchFamily="34" charset="0"/>
                <a:cs typeface="Arial" panose="020B0604020202020204" pitchFamily="34" charset="0"/>
              </a:rPr>
              <a:t>Sands J et al, ASCO 2018; Okajima D et al. Mol Cancer Ther 2021</a:t>
            </a:r>
          </a:p>
        </p:txBody>
      </p:sp>
    </p:spTree>
    <p:extLst>
      <p:ext uri="{BB962C8B-B14F-4D97-AF65-F5344CB8AC3E}">
        <p14:creationId xmlns:p14="http://schemas.microsoft.com/office/powerpoint/2010/main" val="807072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AI-generated content may be incorrect.">
            <a:extLst>
              <a:ext uri="{FF2B5EF4-FFF2-40B4-BE49-F238E27FC236}">
                <a16:creationId xmlns:a16="http://schemas.microsoft.com/office/drawing/2014/main" id="{A8AC8F29-5376-96E1-3256-CA1EA7125289}"/>
              </a:ext>
            </a:extLst>
          </p:cNvPr>
          <p:cNvPicPr>
            <a:picLocks noChangeAspect="1"/>
          </p:cNvPicPr>
          <p:nvPr/>
        </p:nvPicPr>
        <p:blipFill>
          <a:blip r:embed="rId3"/>
          <a:stretch>
            <a:fillRect/>
          </a:stretch>
        </p:blipFill>
        <p:spPr>
          <a:xfrm>
            <a:off x="1" y="0"/>
            <a:ext cx="12288353" cy="6274904"/>
          </a:xfrm>
          <a:prstGeom prst="rect">
            <a:avLst/>
          </a:prstGeom>
        </p:spPr>
      </p:pic>
      <p:sp>
        <p:nvSpPr>
          <p:cNvPr id="5" name="TextBox 4">
            <a:extLst>
              <a:ext uri="{FF2B5EF4-FFF2-40B4-BE49-F238E27FC236}">
                <a16:creationId xmlns:a16="http://schemas.microsoft.com/office/drawing/2014/main" id="{BBA2384D-CDEA-2917-50BC-542BE036300B}"/>
              </a:ext>
            </a:extLst>
          </p:cNvPr>
          <p:cNvSpPr txBox="1"/>
          <p:nvPr/>
        </p:nvSpPr>
        <p:spPr>
          <a:xfrm>
            <a:off x="282714" y="6447631"/>
            <a:ext cx="12191999" cy="379656"/>
          </a:xfrm>
          <a:prstGeom prst="rect">
            <a:avLst/>
          </a:prstGeom>
          <a:noFill/>
        </p:spPr>
        <p:txBody>
          <a:bodyPr wrap="square">
            <a:spAutoFit/>
          </a:bodyPr>
          <a:lstStyle/>
          <a:p>
            <a:r>
              <a:rPr lang="en-US" sz="1867" dirty="0">
                <a:solidFill>
                  <a:srgbClr val="222222"/>
                </a:solidFill>
                <a:latin typeface="Arial" panose="020B0604020202020204" pitchFamily="34" charset="0"/>
              </a:rPr>
              <a:t>Quality-adjusted Time Without Symptoms of disease progression or Toxicity of treatment (Q-</a:t>
            </a:r>
            <a:r>
              <a:rPr lang="en-US" sz="1867" dirty="0" err="1">
                <a:solidFill>
                  <a:srgbClr val="222222"/>
                </a:solidFill>
                <a:latin typeface="Arial" panose="020B0604020202020204" pitchFamily="34" charset="0"/>
              </a:rPr>
              <a:t>TWiST</a:t>
            </a:r>
            <a:r>
              <a:rPr lang="en-US" sz="1867" dirty="0">
                <a:solidFill>
                  <a:srgbClr val="222222"/>
                </a:solidFill>
                <a:latin typeface="Arial" panose="020B0604020202020204" pitchFamily="34" charset="0"/>
              </a:rPr>
              <a:t>) analysis</a:t>
            </a:r>
            <a:endParaRPr lang="en-US" sz="1867" dirty="0"/>
          </a:p>
        </p:txBody>
      </p:sp>
    </p:spTree>
    <p:extLst>
      <p:ext uri="{BB962C8B-B14F-4D97-AF65-F5344CB8AC3E}">
        <p14:creationId xmlns:p14="http://schemas.microsoft.com/office/powerpoint/2010/main" val="186922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5C15-498E-DCF6-F09E-F41A45E65EA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C9CC709-E215-23ED-976C-E6FF575F6A89}"/>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24F5CB75-C1D0-E16E-1E19-C6891429E8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F0E7225C-191B-5EA1-D49C-5C16080D0DD9}"/>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117DD74F-7D6B-0A34-C008-FD6476A05DB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F0DD0881-A7C4-21AE-9A79-6FA24C94AB62}"/>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EA663771-21F5-8B8F-6753-CD45F2A6C578}"/>
              </a:ext>
            </a:extLst>
          </p:cNvPr>
          <p:cNvSpPr>
            <a:spLocks noGrp="1"/>
          </p:cNvSpPr>
          <p:nvPr>
            <p:ph type="title"/>
          </p:nvPr>
        </p:nvSpPr>
        <p:spPr>
          <a:xfrm>
            <a:off x="456542" y="-73441"/>
            <a:ext cx="12647295" cy="983225"/>
          </a:xfrm>
        </p:spPr>
        <p:txBody>
          <a:bodyPr>
            <a:normAutofit/>
          </a:bodyPr>
          <a:lstStyle/>
          <a:p>
            <a:r>
              <a:rPr lang="en-US" sz="4200" b="1" dirty="0">
                <a:latin typeface="Arial" panose="020B0604020202020204" pitchFamily="34" charset="0"/>
                <a:cs typeface="Arial" panose="020B0604020202020204" pitchFamily="34" charset="0"/>
              </a:rPr>
              <a:t>Dato-DXd vs T-DXd</a:t>
            </a:r>
            <a:endParaRPr lang="en-US" sz="4200" b="1" dirty="0">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70A1D6B-CF75-A785-D905-B653ED634302}"/>
              </a:ext>
            </a:extLst>
          </p:cNvPr>
          <p:cNvPicPr>
            <a:picLocks noChangeAspect="1"/>
          </p:cNvPicPr>
          <p:nvPr/>
        </p:nvPicPr>
        <p:blipFill>
          <a:blip r:embed="rId6"/>
          <a:srcRect l="57630" t="10422" b="-10422"/>
          <a:stretch/>
        </p:blipFill>
        <p:spPr>
          <a:xfrm>
            <a:off x="157686" y="1655923"/>
            <a:ext cx="5547807" cy="4016799"/>
          </a:xfrm>
          <a:prstGeom prst="rect">
            <a:avLst/>
          </a:prstGeom>
        </p:spPr>
      </p:pic>
      <p:sp>
        <p:nvSpPr>
          <p:cNvPr id="15" name="TextBox 14">
            <a:extLst>
              <a:ext uri="{FF2B5EF4-FFF2-40B4-BE49-F238E27FC236}">
                <a16:creationId xmlns:a16="http://schemas.microsoft.com/office/drawing/2014/main" id="{5A2CA954-709B-C6BC-EC74-0C014DB8EB6A}"/>
              </a:ext>
            </a:extLst>
          </p:cNvPr>
          <p:cNvSpPr txBox="1"/>
          <p:nvPr/>
        </p:nvSpPr>
        <p:spPr>
          <a:xfrm>
            <a:off x="5705493" y="1072781"/>
            <a:ext cx="6486508" cy="5183086"/>
          </a:xfrm>
          <a:prstGeom prst="rect">
            <a:avLst/>
          </a:prstGeom>
          <a:noFill/>
        </p:spPr>
        <p:txBody>
          <a:bodyPr wrap="square">
            <a:spAutoFit/>
          </a:bodyPr>
          <a:lstStyle/>
          <a:p>
            <a:pPr marL="457189" indent="-457189" defTabSz="914377">
              <a:lnSpc>
                <a:spcPct val="150000"/>
              </a:lnSpc>
              <a:buFont typeface="Arial" panose="020B0604020202020204" pitchFamily="34" charset="0"/>
              <a:buChar char="•"/>
              <a:defRPr/>
            </a:pPr>
            <a:r>
              <a:rPr lang="en-US" sz="2800" b="1" dirty="0">
                <a:solidFill>
                  <a:prstClr val="black"/>
                </a:solidFill>
                <a:latin typeface="Arial" panose="020B0604020202020204" pitchFamily="34" charset="0"/>
                <a:ea typeface="ＭＳ Ｐゴシック" charset="0"/>
                <a:cs typeface="Arial" panose="020B0604020202020204" pitchFamily="34" charset="0"/>
              </a:rPr>
              <a:t>Targets Trop2 like SG</a:t>
            </a:r>
          </a:p>
          <a:p>
            <a:pPr marL="457189" indent="-457189" defTabSz="914377">
              <a:lnSpc>
                <a:spcPct val="150000"/>
              </a:lnSpc>
              <a:buFont typeface="Arial" panose="020B0604020202020204" pitchFamily="34" charset="0"/>
              <a:buChar char="•"/>
              <a:defRPr/>
            </a:pPr>
            <a:r>
              <a:rPr lang="en-US" sz="2800" b="1" dirty="0">
                <a:solidFill>
                  <a:prstClr val="black"/>
                </a:solidFill>
                <a:latin typeface="Arial" panose="020B0604020202020204" pitchFamily="34" charset="0"/>
                <a:ea typeface="ＭＳ Ｐゴシック" charset="0"/>
                <a:cs typeface="Arial" panose="020B0604020202020204" pitchFamily="34" charset="0"/>
              </a:rPr>
              <a:t>Same payload-linker as T-DXd</a:t>
            </a:r>
          </a:p>
          <a:p>
            <a:pPr marL="457189" indent="-457189" defTabSz="914377">
              <a:lnSpc>
                <a:spcPct val="150000"/>
              </a:lnSpc>
              <a:buFont typeface="Arial" panose="020B0604020202020204" pitchFamily="34" charset="0"/>
              <a:buChar char="•"/>
              <a:defRPr/>
            </a:pPr>
            <a:r>
              <a:rPr lang="en-US" sz="2800" b="1" dirty="0">
                <a:solidFill>
                  <a:prstClr val="black"/>
                </a:solidFill>
                <a:latin typeface="Arial" panose="020B0604020202020204" pitchFamily="34" charset="0"/>
                <a:ea typeface="ＭＳ Ｐゴシック" charset="0"/>
                <a:cs typeface="Arial" panose="020B0604020202020204" pitchFamily="34" charset="0"/>
              </a:rPr>
              <a:t>Same schedule as T-DXd (Q3W)</a:t>
            </a:r>
          </a:p>
          <a:p>
            <a:pPr marL="457189" indent="-457189" defTabSz="914377">
              <a:lnSpc>
                <a:spcPct val="150000"/>
              </a:lnSpc>
              <a:buFont typeface="Arial" panose="020B0604020202020204" pitchFamily="34" charset="0"/>
              <a:buChar char="•"/>
              <a:defRPr/>
            </a:pPr>
            <a:r>
              <a:rPr lang="en-US" sz="2800" b="1" dirty="0">
                <a:solidFill>
                  <a:prstClr val="black"/>
                </a:solidFill>
                <a:latin typeface="Arial" panose="020B0604020202020204" pitchFamily="34" charset="0"/>
                <a:ea typeface="ＭＳ Ｐゴシック" charset="0"/>
                <a:cs typeface="Arial" panose="020B0604020202020204" pitchFamily="34" charset="0"/>
              </a:rPr>
              <a:t>Lower DAR than other ADCs </a:t>
            </a:r>
            <a:br>
              <a:rPr lang="en-US" sz="2800" b="1" dirty="0">
                <a:solidFill>
                  <a:prstClr val="black"/>
                </a:solidFill>
                <a:latin typeface="Arial" panose="020B0604020202020204" pitchFamily="34" charset="0"/>
                <a:ea typeface="ＭＳ Ｐゴシック" charset="0"/>
                <a:cs typeface="Arial" panose="020B0604020202020204" pitchFamily="34" charset="0"/>
              </a:rPr>
            </a:br>
            <a:r>
              <a:rPr lang="en-US" sz="2800" b="1" dirty="0">
                <a:solidFill>
                  <a:prstClr val="black"/>
                </a:solidFill>
                <a:latin typeface="Arial" panose="020B0604020202020204" pitchFamily="34" charset="0"/>
                <a:ea typeface="ＭＳ Ｐゴシック" charset="0"/>
                <a:cs typeface="Arial" panose="020B0604020202020204" pitchFamily="34" charset="0"/>
              </a:rPr>
              <a:t>	</a:t>
            </a:r>
            <a:r>
              <a:rPr lang="en-US" sz="2800" i="1" dirty="0">
                <a:solidFill>
                  <a:prstClr val="black"/>
                </a:solidFill>
                <a:latin typeface="Arial" panose="020B0604020202020204" pitchFamily="34" charset="0"/>
                <a:ea typeface="ＭＳ Ｐゴシック" charset="0"/>
                <a:cs typeface="Arial" panose="020B0604020202020204" pitchFamily="34" charset="0"/>
              </a:rPr>
              <a:t>DAR</a:t>
            </a:r>
            <a:r>
              <a:rPr lang="en-US" sz="2800" b="1" i="1" dirty="0">
                <a:solidFill>
                  <a:prstClr val="black"/>
                </a:solidFill>
                <a:latin typeface="Arial" panose="020B0604020202020204" pitchFamily="34" charset="0"/>
                <a:ea typeface="ＭＳ Ｐゴシック" charset="0"/>
                <a:cs typeface="Arial" panose="020B0604020202020204" pitchFamily="34" charset="0"/>
              </a:rPr>
              <a:t> </a:t>
            </a:r>
            <a:r>
              <a:rPr lang="en-US" sz="2800" i="1" dirty="0">
                <a:solidFill>
                  <a:prstClr val="black"/>
                </a:solidFill>
                <a:latin typeface="Arial" panose="020B0604020202020204" pitchFamily="34" charset="0"/>
                <a:ea typeface="ＭＳ Ｐゴシック" charset="0"/>
                <a:cs typeface="Arial" panose="020B0604020202020204" pitchFamily="34" charset="0"/>
              </a:rPr>
              <a:t>4, vs 8 for SG and T-DXd</a:t>
            </a:r>
          </a:p>
          <a:p>
            <a:pPr marL="457189" indent="-457189" defTabSz="914377">
              <a:lnSpc>
                <a:spcPct val="150000"/>
              </a:lnSpc>
              <a:buFont typeface="Arial" panose="020B0604020202020204" pitchFamily="34" charset="0"/>
              <a:buChar char="•"/>
              <a:defRPr/>
            </a:pPr>
            <a:r>
              <a:rPr lang="en-US" sz="2800" b="1" dirty="0">
                <a:solidFill>
                  <a:prstClr val="black"/>
                </a:solidFill>
                <a:latin typeface="Arial" panose="020B0604020202020204" pitchFamily="34" charset="0"/>
                <a:ea typeface="ＭＳ Ｐゴシック" charset="0"/>
                <a:cs typeface="Arial" panose="020B0604020202020204" pitchFamily="34" charset="0"/>
              </a:rPr>
              <a:t>Same half-life as T-DXd </a:t>
            </a:r>
            <a:r>
              <a:rPr lang="en-US" sz="2800" dirty="0">
                <a:solidFill>
                  <a:prstClr val="black"/>
                </a:solidFill>
                <a:latin typeface="Arial" panose="020B0604020202020204" pitchFamily="34" charset="0"/>
                <a:ea typeface="ＭＳ Ｐゴシック" charset="0"/>
                <a:cs typeface="Arial" panose="020B0604020202020204" pitchFamily="34" charset="0"/>
              </a:rPr>
              <a:t>	</a:t>
            </a:r>
          </a:p>
          <a:p>
            <a:pPr defTabSz="914377">
              <a:lnSpc>
                <a:spcPct val="150000"/>
              </a:lnSpc>
              <a:defRPr/>
            </a:pPr>
            <a:r>
              <a:rPr lang="en-US" sz="2800" dirty="0">
                <a:solidFill>
                  <a:prstClr val="black"/>
                </a:solidFill>
                <a:latin typeface="Arial" panose="020B0604020202020204" pitchFamily="34" charset="0"/>
                <a:ea typeface="ＭＳ Ｐゴシック" charset="0"/>
                <a:cs typeface="Arial" panose="020B0604020202020204" pitchFamily="34" charset="0"/>
              </a:rPr>
              <a:t>	</a:t>
            </a:r>
            <a:r>
              <a:rPr lang="en-US" sz="2800" i="1" dirty="0">
                <a:solidFill>
                  <a:prstClr val="black"/>
                </a:solidFill>
                <a:latin typeface="Arial" panose="020B0604020202020204" pitchFamily="34" charset="0"/>
                <a:ea typeface="ＭＳ Ｐゴシック" charset="0"/>
                <a:cs typeface="Arial" panose="020B0604020202020204" pitchFamily="34" charset="0"/>
              </a:rPr>
              <a:t>5 days, vs 1 day for SG</a:t>
            </a:r>
          </a:p>
          <a:p>
            <a:pPr defTabSz="914377">
              <a:lnSpc>
                <a:spcPct val="150000"/>
              </a:lnSpc>
              <a:defRPr/>
            </a:pPr>
            <a:endParaRPr lang="en-US" sz="2800"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732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9C666F-762B-7740-F196-79C655D42C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443EE2-6A23-48CA-FBF5-4D4DEE889B9F}"/>
              </a:ext>
            </a:extLst>
          </p:cNvPr>
          <p:cNvSpPr/>
          <p:nvPr/>
        </p:nvSpPr>
        <p:spPr>
          <a:xfrm>
            <a:off x="0" y="1219200"/>
            <a:ext cx="12192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grpSp>
        <p:nvGrpSpPr>
          <p:cNvPr id="1063" name="Group 1062">
            <a:extLst>
              <a:ext uri="{FF2B5EF4-FFF2-40B4-BE49-F238E27FC236}">
                <a16:creationId xmlns:a16="http://schemas.microsoft.com/office/drawing/2014/main" id="{C521A357-4E15-A05D-2D2B-9AFE40FE3BDD}"/>
              </a:ext>
            </a:extLst>
          </p:cNvPr>
          <p:cNvGrpSpPr/>
          <p:nvPr/>
        </p:nvGrpSpPr>
        <p:grpSpPr>
          <a:xfrm>
            <a:off x="5817842" y="1574130"/>
            <a:ext cx="5726460" cy="1672946"/>
            <a:chOff x="6767631" y="1495597"/>
            <a:chExt cx="5683246" cy="3114689"/>
          </a:xfrm>
        </p:grpSpPr>
        <p:cxnSp>
          <p:nvCxnSpPr>
            <p:cNvPr id="15" name="Straight Connector 14">
              <a:extLst>
                <a:ext uri="{FF2B5EF4-FFF2-40B4-BE49-F238E27FC236}">
                  <a16:creationId xmlns:a16="http://schemas.microsoft.com/office/drawing/2014/main" id="{290C3A0C-962E-FD79-4218-A49C407C7759}"/>
                </a:ext>
              </a:extLst>
            </p:cNvPr>
            <p:cNvCxnSpPr>
              <a:cxnSpLocks/>
            </p:cNvCxnSpPr>
            <p:nvPr/>
          </p:nvCxnSpPr>
          <p:spPr>
            <a:xfrm flipH="1">
              <a:off x="7876711" y="3678170"/>
              <a:ext cx="4552131" cy="0"/>
            </a:xfrm>
            <a:prstGeom prst="line">
              <a:avLst/>
            </a:prstGeom>
            <a:noFill/>
            <a:ln w="12700" cap="sq" cmpd="sng" algn="ctr">
              <a:solidFill>
                <a:srgbClr val="000000"/>
              </a:solidFill>
              <a:prstDash val="solid"/>
              <a:miter lim="800000"/>
            </a:ln>
            <a:effectLst/>
          </p:spPr>
        </p:cxnSp>
        <p:grpSp>
          <p:nvGrpSpPr>
            <p:cNvPr id="16" name="Group 15">
              <a:extLst>
                <a:ext uri="{FF2B5EF4-FFF2-40B4-BE49-F238E27FC236}">
                  <a16:creationId xmlns:a16="http://schemas.microsoft.com/office/drawing/2014/main" id="{7B817768-DE5E-3132-92C1-C5CCE242B33E}"/>
                </a:ext>
              </a:extLst>
            </p:cNvPr>
            <p:cNvGrpSpPr/>
            <p:nvPr/>
          </p:nvGrpSpPr>
          <p:grpSpPr>
            <a:xfrm>
              <a:off x="7774889" y="3696865"/>
              <a:ext cx="310823" cy="264488"/>
              <a:chOff x="10499102" y="2709630"/>
              <a:chExt cx="230259" cy="161989"/>
            </a:xfrm>
          </p:grpSpPr>
          <p:sp>
            <p:nvSpPr>
              <p:cNvPr id="1060" name="Rectangle 1059">
                <a:extLst>
                  <a:ext uri="{FF2B5EF4-FFF2-40B4-BE49-F238E27FC236}">
                    <a16:creationId xmlns:a16="http://schemas.microsoft.com/office/drawing/2014/main" id="{8BDB14F7-B49A-EE1E-D9AC-54B7C27BF71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0</a:t>
                </a:r>
              </a:p>
            </p:txBody>
          </p:sp>
          <p:cxnSp>
            <p:nvCxnSpPr>
              <p:cNvPr id="1061" name="Straight Connector 1060">
                <a:extLst>
                  <a:ext uri="{FF2B5EF4-FFF2-40B4-BE49-F238E27FC236}">
                    <a16:creationId xmlns:a16="http://schemas.microsoft.com/office/drawing/2014/main" id="{43D865E6-01CB-60E7-DC62-4EE02E8C0D5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7" name="Group 16">
              <a:extLst>
                <a:ext uri="{FF2B5EF4-FFF2-40B4-BE49-F238E27FC236}">
                  <a16:creationId xmlns:a16="http://schemas.microsoft.com/office/drawing/2014/main" id="{9823ABAA-039D-0814-3A3D-CA759958A88E}"/>
                </a:ext>
              </a:extLst>
            </p:cNvPr>
            <p:cNvGrpSpPr/>
            <p:nvPr/>
          </p:nvGrpSpPr>
          <p:grpSpPr>
            <a:xfrm>
              <a:off x="8655637" y="3696865"/>
              <a:ext cx="310823" cy="264488"/>
              <a:chOff x="10499102" y="2709630"/>
              <a:chExt cx="230259" cy="161989"/>
            </a:xfrm>
          </p:grpSpPr>
          <p:sp>
            <p:nvSpPr>
              <p:cNvPr id="1058" name="Rectangle 1057">
                <a:extLst>
                  <a:ext uri="{FF2B5EF4-FFF2-40B4-BE49-F238E27FC236}">
                    <a16:creationId xmlns:a16="http://schemas.microsoft.com/office/drawing/2014/main" id="{C51A9F30-BE70-BC72-B6C8-FFD9E3CB8696}"/>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3</a:t>
                </a:r>
              </a:p>
            </p:txBody>
          </p:sp>
          <p:cxnSp>
            <p:nvCxnSpPr>
              <p:cNvPr id="1059" name="Straight Connector 1058">
                <a:extLst>
                  <a:ext uri="{FF2B5EF4-FFF2-40B4-BE49-F238E27FC236}">
                    <a16:creationId xmlns:a16="http://schemas.microsoft.com/office/drawing/2014/main" id="{2116C426-DE45-921E-62A2-C2CFFF66B00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8" name="Group 17">
              <a:extLst>
                <a:ext uri="{FF2B5EF4-FFF2-40B4-BE49-F238E27FC236}">
                  <a16:creationId xmlns:a16="http://schemas.microsoft.com/office/drawing/2014/main" id="{4E1B5E3D-D790-C5BA-02E7-7CBCA0CB2477}"/>
                </a:ext>
              </a:extLst>
            </p:cNvPr>
            <p:cNvGrpSpPr/>
            <p:nvPr/>
          </p:nvGrpSpPr>
          <p:grpSpPr>
            <a:xfrm>
              <a:off x="9529956" y="3696865"/>
              <a:ext cx="310823" cy="264488"/>
              <a:chOff x="10499102" y="2709630"/>
              <a:chExt cx="230259" cy="161989"/>
            </a:xfrm>
          </p:grpSpPr>
          <p:sp>
            <p:nvSpPr>
              <p:cNvPr id="1056" name="Rectangle 1055">
                <a:extLst>
                  <a:ext uri="{FF2B5EF4-FFF2-40B4-BE49-F238E27FC236}">
                    <a16:creationId xmlns:a16="http://schemas.microsoft.com/office/drawing/2014/main" id="{0CE0960A-FF7A-915A-B740-8682F3D121B1}"/>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6</a:t>
                </a:r>
              </a:p>
            </p:txBody>
          </p:sp>
          <p:cxnSp>
            <p:nvCxnSpPr>
              <p:cNvPr id="1057" name="Straight Connector 1056">
                <a:extLst>
                  <a:ext uri="{FF2B5EF4-FFF2-40B4-BE49-F238E27FC236}">
                    <a16:creationId xmlns:a16="http://schemas.microsoft.com/office/drawing/2014/main" id="{FF84ABB8-7C81-B5AE-1905-E4ED8FEB0CA7}"/>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9" name="Group 18">
              <a:extLst>
                <a:ext uri="{FF2B5EF4-FFF2-40B4-BE49-F238E27FC236}">
                  <a16:creationId xmlns:a16="http://schemas.microsoft.com/office/drawing/2014/main" id="{405DB357-0104-89EE-EB9B-232A097AFAB6}"/>
                </a:ext>
              </a:extLst>
            </p:cNvPr>
            <p:cNvGrpSpPr/>
            <p:nvPr/>
          </p:nvGrpSpPr>
          <p:grpSpPr>
            <a:xfrm>
              <a:off x="10404275" y="3696865"/>
              <a:ext cx="310823" cy="264488"/>
              <a:chOff x="10499102" y="2709630"/>
              <a:chExt cx="230259" cy="161989"/>
            </a:xfrm>
          </p:grpSpPr>
          <p:sp>
            <p:nvSpPr>
              <p:cNvPr id="1054" name="Rectangle 1053">
                <a:extLst>
                  <a:ext uri="{FF2B5EF4-FFF2-40B4-BE49-F238E27FC236}">
                    <a16:creationId xmlns:a16="http://schemas.microsoft.com/office/drawing/2014/main" id="{50858C28-462A-D230-50B2-3E474C74EB6E}"/>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9</a:t>
                </a:r>
              </a:p>
            </p:txBody>
          </p:sp>
          <p:cxnSp>
            <p:nvCxnSpPr>
              <p:cNvPr id="1055" name="Straight Connector 1054">
                <a:extLst>
                  <a:ext uri="{FF2B5EF4-FFF2-40B4-BE49-F238E27FC236}">
                    <a16:creationId xmlns:a16="http://schemas.microsoft.com/office/drawing/2014/main" id="{4CAE37BA-E0D1-33B4-2F95-7F8E2A1C4D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0" name="Group 19">
              <a:extLst>
                <a:ext uri="{FF2B5EF4-FFF2-40B4-BE49-F238E27FC236}">
                  <a16:creationId xmlns:a16="http://schemas.microsoft.com/office/drawing/2014/main" id="{22B3955B-D079-140E-9FCA-5E31A222AE96}"/>
                </a:ext>
              </a:extLst>
            </p:cNvPr>
            <p:cNvGrpSpPr/>
            <p:nvPr/>
          </p:nvGrpSpPr>
          <p:grpSpPr>
            <a:xfrm>
              <a:off x="11272165" y="3696865"/>
              <a:ext cx="310823" cy="264488"/>
              <a:chOff x="10499102" y="2709630"/>
              <a:chExt cx="230259" cy="161989"/>
            </a:xfrm>
          </p:grpSpPr>
          <p:sp>
            <p:nvSpPr>
              <p:cNvPr id="1052" name="Rectangle 1051">
                <a:extLst>
                  <a:ext uri="{FF2B5EF4-FFF2-40B4-BE49-F238E27FC236}">
                    <a16:creationId xmlns:a16="http://schemas.microsoft.com/office/drawing/2014/main" id="{3A2E254E-A7E0-C78A-F13C-78AD9360AF8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12</a:t>
                </a:r>
              </a:p>
            </p:txBody>
          </p:sp>
          <p:cxnSp>
            <p:nvCxnSpPr>
              <p:cNvPr id="1053" name="Straight Connector 1052">
                <a:extLst>
                  <a:ext uri="{FF2B5EF4-FFF2-40B4-BE49-F238E27FC236}">
                    <a16:creationId xmlns:a16="http://schemas.microsoft.com/office/drawing/2014/main" id="{3C5BDF66-EFB1-17EC-30B4-79194106261A}"/>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1" name="Group 20">
              <a:extLst>
                <a:ext uri="{FF2B5EF4-FFF2-40B4-BE49-F238E27FC236}">
                  <a16:creationId xmlns:a16="http://schemas.microsoft.com/office/drawing/2014/main" id="{D40B868E-DABC-3C4D-4F57-76DC7C6DF77F}"/>
                </a:ext>
              </a:extLst>
            </p:cNvPr>
            <p:cNvGrpSpPr/>
            <p:nvPr/>
          </p:nvGrpSpPr>
          <p:grpSpPr>
            <a:xfrm>
              <a:off x="12140054" y="3696865"/>
              <a:ext cx="310823" cy="264488"/>
              <a:chOff x="10499102" y="2709630"/>
              <a:chExt cx="230259" cy="161989"/>
            </a:xfrm>
          </p:grpSpPr>
          <p:sp>
            <p:nvSpPr>
              <p:cNvPr id="1050" name="Rectangle 1049">
                <a:extLst>
                  <a:ext uri="{FF2B5EF4-FFF2-40B4-BE49-F238E27FC236}">
                    <a16:creationId xmlns:a16="http://schemas.microsoft.com/office/drawing/2014/main" id="{82C23051-C1BE-79EA-E364-137A42F3B9B7}"/>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15</a:t>
                </a:r>
              </a:p>
            </p:txBody>
          </p:sp>
          <p:cxnSp>
            <p:nvCxnSpPr>
              <p:cNvPr id="1051" name="Straight Connector 1050">
                <a:extLst>
                  <a:ext uri="{FF2B5EF4-FFF2-40B4-BE49-F238E27FC236}">
                    <a16:creationId xmlns:a16="http://schemas.microsoft.com/office/drawing/2014/main" id="{3AD85E5C-E63A-5D06-42B2-1C6AAA787BBC}"/>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22" name="Freeform 443">
              <a:extLst>
                <a:ext uri="{FF2B5EF4-FFF2-40B4-BE49-F238E27FC236}">
                  <a16:creationId xmlns:a16="http://schemas.microsoft.com/office/drawing/2014/main" id="{4A549C40-6724-FB78-3F3E-B120E5E1097F}"/>
                </a:ext>
              </a:extLst>
            </p:cNvPr>
            <p:cNvSpPr/>
            <p:nvPr/>
          </p:nvSpPr>
          <p:spPr>
            <a:xfrm>
              <a:off x="11423714" y="3119442"/>
              <a:ext cx="11361" cy="562905"/>
            </a:xfrm>
            <a:custGeom>
              <a:avLst/>
              <a:gdLst>
                <a:gd name="connsiteX0" fmla="*/ 0 w 8416"/>
                <a:gd name="connsiteY0" fmla="*/ 0 h 344757"/>
                <a:gd name="connsiteX1" fmla="*/ 0 w 8416"/>
                <a:gd name="connsiteY1" fmla="*/ 344758 h 344757"/>
              </a:gdLst>
              <a:ahLst/>
              <a:cxnLst>
                <a:cxn ang="0">
                  <a:pos x="connsiteX0" y="connsiteY0"/>
                </a:cxn>
                <a:cxn ang="0">
                  <a:pos x="connsiteX1" y="connsiteY1"/>
                </a:cxn>
              </a:cxnLst>
              <a:rect l="l" t="t" r="r" b="b"/>
              <a:pathLst>
                <a:path w="8416" h="344757">
                  <a:moveTo>
                    <a:pt x="0" y="0"/>
                  </a:moveTo>
                  <a:lnTo>
                    <a:pt x="0" y="344758"/>
                  </a:lnTo>
                </a:path>
              </a:pathLst>
            </a:custGeom>
            <a:ln w="8414" cap="flat">
              <a:solidFill>
                <a:srgbClr val="000000"/>
              </a:solidFill>
              <a:custDash>
                <a:ds d="0" sp="0"/>
                <a:ds d="300000" sp="225000"/>
              </a:custDash>
              <a:round/>
            </a:ln>
          </p:spPr>
          <p:txBody>
            <a:bodyPr rtlCol="0" anchor="ctr"/>
            <a:lstStyle/>
            <a:p>
              <a:pPr defTabSz="914377">
                <a:defRPr/>
              </a:pPr>
              <a:endParaRPr lang="en-US" sz="1800" dirty="0">
                <a:solidFill>
                  <a:srgbClr val="54565B"/>
                </a:solidFill>
                <a:latin typeface="Arial" panose="020B0604020202020204"/>
              </a:endParaRPr>
            </a:p>
          </p:txBody>
        </p:sp>
        <p:sp>
          <p:nvSpPr>
            <p:cNvPr id="23" name="Freeform 444">
              <a:extLst>
                <a:ext uri="{FF2B5EF4-FFF2-40B4-BE49-F238E27FC236}">
                  <a16:creationId xmlns:a16="http://schemas.microsoft.com/office/drawing/2014/main" id="{62FCBC39-539A-19FC-9D99-5619C2A4F195}"/>
                </a:ext>
              </a:extLst>
            </p:cNvPr>
            <p:cNvSpPr/>
            <p:nvPr/>
          </p:nvSpPr>
          <p:spPr>
            <a:xfrm>
              <a:off x="10552525" y="2900606"/>
              <a:ext cx="11361" cy="782399"/>
            </a:xfrm>
            <a:custGeom>
              <a:avLst/>
              <a:gdLst>
                <a:gd name="connsiteX0" fmla="*/ 0 w 8416"/>
                <a:gd name="connsiteY0" fmla="*/ 0 h 479188"/>
                <a:gd name="connsiteX1" fmla="*/ 0 w 8416"/>
                <a:gd name="connsiteY1" fmla="*/ 479189 h 479188"/>
              </a:gdLst>
              <a:ahLst/>
              <a:cxnLst>
                <a:cxn ang="0">
                  <a:pos x="connsiteX0" y="connsiteY0"/>
                </a:cxn>
                <a:cxn ang="0">
                  <a:pos x="connsiteX1" y="connsiteY1"/>
                </a:cxn>
              </a:cxnLst>
              <a:rect l="l" t="t" r="r" b="b"/>
              <a:pathLst>
                <a:path w="8416" h="479188">
                  <a:moveTo>
                    <a:pt x="0" y="0"/>
                  </a:moveTo>
                  <a:lnTo>
                    <a:pt x="0" y="479189"/>
                  </a:lnTo>
                </a:path>
              </a:pathLst>
            </a:custGeom>
            <a:ln w="8414" cap="flat">
              <a:solidFill>
                <a:srgbClr val="000000"/>
              </a:solidFill>
              <a:custDash>
                <a:ds d="0" sp="0"/>
                <a:ds d="300000" sp="225000"/>
              </a:custDash>
              <a:round/>
            </a:ln>
          </p:spPr>
          <p:txBody>
            <a:bodyPr rtlCol="0" anchor="ctr"/>
            <a:lstStyle/>
            <a:p>
              <a:pPr defTabSz="914377">
                <a:defRPr/>
              </a:pPr>
              <a:endParaRPr lang="en-US" sz="1800" dirty="0">
                <a:solidFill>
                  <a:srgbClr val="54565B"/>
                </a:solidFill>
                <a:latin typeface="Arial" panose="020B0604020202020204"/>
              </a:endParaRPr>
            </a:p>
          </p:txBody>
        </p:sp>
        <p:sp>
          <p:nvSpPr>
            <p:cNvPr id="43" name="Freeform 445">
              <a:extLst>
                <a:ext uri="{FF2B5EF4-FFF2-40B4-BE49-F238E27FC236}">
                  <a16:creationId xmlns:a16="http://schemas.microsoft.com/office/drawing/2014/main" id="{D8FABFF0-004F-5C10-6090-526E498188E8}"/>
                </a:ext>
              </a:extLst>
            </p:cNvPr>
            <p:cNvSpPr/>
            <p:nvPr/>
          </p:nvSpPr>
          <p:spPr>
            <a:xfrm>
              <a:off x="9677246" y="2568398"/>
              <a:ext cx="11361" cy="1113617"/>
            </a:xfrm>
            <a:custGeom>
              <a:avLst/>
              <a:gdLst>
                <a:gd name="connsiteX0" fmla="*/ 0 w 8416"/>
                <a:gd name="connsiteY0" fmla="*/ 0 h 682046"/>
                <a:gd name="connsiteX1" fmla="*/ 0 w 8416"/>
                <a:gd name="connsiteY1" fmla="*/ 682047 h 682046"/>
              </a:gdLst>
              <a:ahLst/>
              <a:cxnLst>
                <a:cxn ang="0">
                  <a:pos x="connsiteX0" y="connsiteY0"/>
                </a:cxn>
                <a:cxn ang="0">
                  <a:pos x="connsiteX1" y="connsiteY1"/>
                </a:cxn>
              </a:cxnLst>
              <a:rect l="l" t="t" r="r" b="b"/>
              <a:pathLst>
                <a:path w="8416" h="682046">
                  <a:moveTo>
                    <a:pt x="0" y="0"/>
                  </a:moveTo>
                  <a:lnTo>
                    <a:pt x="0" y="682047"/>
                  </a:lnTo>
                </a:path>
              </a:pathLst>
            </a:custGeom>
            <a:ln w="8414" cap="flat">
              <a:solidFill>
                <a:srgbClr val="000000"/>
              </a:solidFill>
              <a:custDash>
                <a:ds d="0" sp="0"/>
                <a:ds d="300000" sp="225000"/>
              </a:custDash>
              <a:round/>
            </a:ln>
          </p:spPr>
          <p:txBody>
            <a:bodyPr rtlCol="0" anchor="ctr"/>
            <a:lstStyle/>
            <a:p>
              <a:pPr defTabSz="914377">
                <a:defRPr/>
              </a:pPr>
              <a:endParaRPr lang="en-US" sz="1800" dirty="0">
                <a:solidFill>
                  <a:srgbClr val="54565B"/>
                </a:solidFill>
                <a:latin typeface="Arial" panose="020B0604020202020204"/>
              </a:endParaRPr>
            </a:p>
          </p:txBody>
        </p:sp>
        <p:sp>
          <p:nvSpPr>
            <p:cNvPr id="44" name="Freeform 446">
              <a:extLst>
                <a:ext uri="{FF2B5EF4-FFF2-40B4-BE49-F238E27FC236}">
                  <a16:creationId xmlns:a16="http://schemas.microsoft.com/office/drawing/2014/main" id="{AB6809AF-2463-685F-3500-29A871F3C59C}"/>
                </a:ext>
              </a:extLst>
            </p:cNvPr>
            <p:cNvSpPr/>
            <p:nvPr/>
          </p:nvSpPr>
          <p:spPr>
            <a:xfrm>
              <a:off x="12411015"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45" name="Freeform 447">
              <a:extLst>
                <a:ext uri="{FF2B5EF4-FFF2-40B4-BE49-F238E27FC236}">
                  <a16:creationId xmlns:a16="http://schemas.microsoft.com/office/drawing/2014/main" id="{7338C08D-F6DD-E0EF-1D77-6E5C744582DB}"/>
                </a:ext>
              </a:extLst>
            </p:cNvPr>
            <p:cNvSpPr/>
            <p:nvPr/>
          </p:nvSpPr>
          <p:spPr>
            <a:xfrm>
              <a:off x="12385112" y="3409573"/>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52" name="Freeform 448">
              <a:extLst>
                <a:ext uri="{FF2B5EF4-FFF2-40B4-BE49-F238E27FC236}">
                  <a16:creationId xmlns:a16="http://schemas.microsoft.com/office/drawing/2014/main" id="{9F3FD2B9-F097-415F-ABAC-9F2C72E6C7F3}"/>
                </a:ext>
              </a:extLst>
            </p:cNvPr>
            <p:cNvSpPr/>
            <p:nvPr/>
          </p:nvSpPr>
          <p:spPr>
            <a:xfrm>
              <a:off x="12371479"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3" name="Freeform 449">
              <a:extLst>
                <a:ext uri="{FF2B5EF4-FFF2-40B4-BE49-F238E27FC236}">
                  <a16:creationId xmlns:a16="http://schemas.microsoft.com/office/drawing/2014/main" id="{CDDD7BAE-73E3-A4F2-1416-F9FE732E4951}"/>
                </a:ext>
              </a:extLst>
            </p:cNvPr>
            <p:cNvSpPr/>
            <p:nvPr/>
          </p:nvSpPr>
          <p:spPr>
            <a:xfrm>
              <a:off x="12345574" y="340957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88" name="Freeform 450">
              <a:extLst>
                <a:ext uri="{FF2B5EF4-FFF2-40B4-BE49-F238E27FC236}">
                  <a16:creationId xmlns:a16="http://schemas.microsoft.com/office/drawing/2014/main" id="{C871D6C6-CCFB-2833-85C3-B840BE0885B9}"/>
                </a:ext>
              </a:extLst>
            </p:cNvPr>
            <p:cNvSpPr/>
            <p:nvPr/>
          </p:nvSpPr>
          <p:spPr>
            <a:xfrm>
              <a:off x="12333304"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89" name="Freeform 451">
              <a:extLst>
                <a:ext uri="{FF2B5EF4-FFF2-40B4-BE49-F238E27FC236}">
                  <a16:creationId xmlns:a16="http://schemas.microsoft.com/office/drawing/2014/main" id="{5BF3E918-90DA-DAD2-D62A-9CF8CA81CCD3}"/>
                </a:ext>
              </a:extLst>
            </p:cNvPr>
            <p:cNvSpPr/>
            <p:nvPr/>
          </p:nvSpPr>
          <p:spPr>
            <a:xfrm>
              <a:off x="12306038" y="32698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0" name="Freeform 452">
              <a:extLst>
                <a:ext uri="{FF2B5EF4-FFF2-40B4-BE49-F238E27FC236}">
                  <a16:creationId xmlns:a16="http://schemas.microsoft.com/office/drawing/2014/main" id="{9669371F-F157-6978-B0D4-EFCB6BF8324B}"/>
                </a:ext>
              </a:extLst>
            </p:cNvPr>
            <p:cNvSpPr/>
            <p:nvPr/>
          </p:nvSpPr>
          <p:spPr>
            <a:xfrm>
              <a:off x="1227740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1" name="Freeform 453">
              <a:extLst>
                <a:ext uri="{FF2B5EF4-FFF2-40B4-BE49-F238E27FC236}">
                  <a16:creationId xmlns:a16="http://schemas.microsoft.com/office/drawing/2014/main" id="{F0A9E23A-9A5C-781F-AD39-3AB864FAA767}"/>
                </a:ext>
              </a:extLst>
            </p:cNvPr>
            <p:cNvSpPr/>
            <p:nvPr/>
          </p:nvSpPr>
          <p:spPr>
            <a:xfrm>
              <a:off x="1225013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2" name="Freeform 454">
              <a:extLst>
                <a:ext uri="{FF2B5EF4-FFF2-40B4-BE49-F238E27FC236}">
                  <a16:creationId xmlns:a16="http://schemas.microsoft.com/office/drawing/2014/main" id="{CAA7C8D6-9344-6997-A5B7-9EF56BD5CEBF}"/>
                </a:ext>
              </a:extLst>
            </p:cNvPr>
            <p:cNvSpPr/>
            <p:nvPr/>
          </p:nvSpPr>
          <p:spPr>
            <a:xfrm>
              <a:off x="11932475"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3" name="Freeform 455">
              <a:extLst>
                <a:ext uri="{FF2B5EF4-FFF2-40B4-BE49-F238E27FC236}">
                  <a16:creationId xmlns:a16="http://schemas.microsoft.com/office/drawing/2014/main" id="{32153D69-970A-789A-F135-A55A437FAF99}"/>
                </a:ext>
              </a:extLst>
            </p:cNvPr>
            <p:cNvSpPr/>
            <p:nvPr/>
          </p:nvSpPr>
          <p:spPr>
            <a:xfrm>
              <a:off x="11906572"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4" name="Freeform 456">
              <a:extLst>
                <a:ext uri="{FF2B5EF4-FFF2-40B4-BE49-F238E27FC236}">
                  <a16:creationId xmlns:a16="http://schemas.microsoft.com/office/drawing/2014/main" id="{A2CDA326-7418-D5C0-A2CB-360ABA2737C8}"/>
                </a:ext>
              </a:extLst>
            </p:cNvPr>
            <p:cNvSpPr/>
            <p:nvPr/>
          </p:nvSpPr>
          <p:spPr>
            <a:xfrm>
              <a:off x="1181931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5" name="Freeform 457">
              <a:extLst>
                <a:ext uri="{FF2B5EF4-FFF2-40B4-BE49-F238E27FC236}">
                  <a16:creationId xmlns:a16="http://schemas.microsoft.com/office/drawing/2014/main" id="{8DF0904A-E36D-B28B-DE07-A2E49AED19F0}"/>
                </a:ext>
              </a:extLst>
            </p:cNvPr>
            <p:cNvSpPr/>
            <p:nvPr/>
          </p:nvSpPr>
          <p:spPr>
            <a:xfrm>
              <a:off x="1179204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6" name="Freeform 458">
              <a:extLst>
                <a:ext uri="{FF2B5EF4-FFF2-40B4-BE49-F238E27FC236}">
                  <a16:creationId xmlns:a16="http://schemas.microsoft.com/office/drawing/2014/main" id="{91FAF960-3B6C-F2BE-B6B9-E239AB32801B}"/>
                </a:ext>
              </a:extLst>
            </p:cNvPr>
            <p:cNvSpPr/>
            <p:nvPr/>
          </p:nvSpPr>
          <p:spPr>
            <a:xfrm>
              <a:off x="11745694"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7" name="Freeform 459">
              <a:extLst>
                <a:ext uri="{FF2B5EF4-FFF2-40B4-BE49-F238E27FC236}">
                  <a16:creationId xmlns:a16="http://schemas.microsoft.com/office/drawing/2014/main" id="{68DC0F30-D187-D667-37AD-6EDE71B56EFF}"/>
                </a:ext>
              </a:extLst>
            </p:cNvPr>
            <p:cNvSpPr/>
            <p:nvPr/>
          </p:nvSpPr>
          <p:spPr>
            <a:xfrm>
              <a:off x="11718428" y="32065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8" name="Freeform 460">
              <a:extLst>
                <a:ext uri="{FF2B5EF4-FFF2-40B4-BE49-F238E27FC236}">
                  <a16:creationId xmlns:a16="http://schemas.microsoft.com/office/drawing/2014/main" id="{C002F6FF-9DF4-D96C-9AC3-87052C3CBDAA}"/>
                </a:ext>
              </a:extLst>
            </p:cNvPr>
            <p:cNvSpPr/>
            <p:nvPr/>
          </p:nvSpPr>
          <p:spPr>
            <a:xfrm>
              <a:off x="11734787"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299" name="Freeform 461">
              <a:extLst>
                <a:ext uri="{FF2B5EF4-FFF2-40B4-BE49-F238E27FC236}">
                  <a16:creationId xmlns:a16="http://schemas.microsoft.com/office/drawing/2014/main" id="{78E5F1BA-59EF-46D3-6FA2-5025C82C538E}"/>
                </a:ext>
              </a:extLst>
            </p:cNvPr>
            <p:cNvSpPr/>
            <p:nvPr/>
          </p:nvSpPr>
          <p:spPr>
            <a:xfrm>
              <a:off x="11707521"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0" name="Freeform 462">
              <a:extLst>
                <a:ext uri="{FF2B5EF4-FFF2-40B4-BE49-F238E27FC236}">
                  <a16:creationId xmlns:a16="http://schemas.microsoft.com/office/drawing/2014/main" id="{1500EFAC-5A2F-839A-DDBB-1C16F2D95127}"/>
                </a:ext>
              </a:extLst>
            </p:cNvPr>
            <p:cNvSpPr/>
            <p:nvPr/>
          </p:nvSpPr>
          <p:spPr>
            <a:xfrm>
              <a:off x="11692524"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1" name="Freeform 463">
              <a:extLst>
                <a:ext uri="{FF2B5EF4-FFF2-40B4-BE49-F238E27FC236}">
                  <a16:creationId xmlns:a16="http://schemas.microsoft.com/office/drawing/2014/main" id="{009FA45D-F911-5527-0DF9-D35F04C9ABEB}"/>
                </a:ext>
              </a:extLst>
            </p:cNvPr>
            <p:cNvSpPr/>
            <p:nvPr/>
          </p:nvSpPr>
          <p:spPr>
            <a:xfrm>
              <a:off x="11666620" y="31577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2" name="Freeform 464">
              <a:extLst>
                <a:ext uri="{FF2B5EF4-FFF2-40B4-BE49-F238E27FC236}">
                  <a16:creationId xmlns:a16="http://schemas.microsoft.com/office/drawing/2014/main" id="{253B4F50-B63C-5E9F-EEE7-64E62699F112}"/>
                </a:ext>
              </a:extLst>
            </p:cNvPr>
            <p:cNvSpPr/>
            <p:nvPr/>
          </p:nvSpPr>
          <p:spPr>
            <a:xfrm>
              <a:off x="11520741"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3" name="Freeform 465">
              <a:extLst>
                <a:ext uri="{FF2B5EF4-FFF2-40B4-BE49-F238E27FC236}">
                  <a16:creationId xmlns:a16="http://schemas.microsoft.com/office/drawing/2014/main" id="{4531336D-8403-4849-34A4-32318049F7C5}"/>
                </a:ext>
              </a:extLst>
            </p:cNvPr>
            <p:cNvSpPr/>
            <p:nvPr/>
          </p:nvSpPr>
          <p:spPr>
            <a:xfrm>
              <a:off x="11493473"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4" name="Freeform 466">
              <a:extLst>
                <a:ext uri="{FF2B5EF4-FFF2-40B4-BE49-F238E27FC236}">
                  <a16:creationId xmlns:a16="http://schemas.microsoft.com/office/drawing/2014/main" id="{A3E9C3A5-3EF4-1ECD-663D-CA9AE52EB311}"/>
                </a:ext>
              </a:extLst>
            </p:cNvPr>
            <p:cNvSpPr/>
            <p:nvPr/>
          </p:nvSpPr>
          <p:spPr>
            <a:xfrm>
              <a:off x="1135304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5" name="Freeform 467">
              <a:extLst>
                <a:ext uri="{FF2B5EF4-FFF2-40B4-BE49-F238E27FC236}">
                  <a16:creationId xmlns:a16="http://schemas.microsoft.com/office/drawing/2014/main" id="{D552C982-2E26-E992-2C4E-AAE565670F31}"/>
                </a:ext>
              </a:extLst>
            </p:cNvPr>
            <p:cNvSpPr/>
            <p:nvPr/>
          </p:nvSpPr>
          <p:spPr>
            <a:xfrm>
              <a:off x="11325780" y="312350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6" name="Freeform 468">
              <a:extLst>
                <a:ext uri="{FF2B5EF4-FFF2-40B4-BE49-F238E27FC236}">
                  <a16:creationId xmlns:a16="http://schemas.microsoft.com/office/drawing/2014/main" id="{464AF5E7-B63B-1042-AB7E-041DF90DB636}"/>
                </a:ext>
              </a:extLst>
            </p:cNvPr>
            <p:cNvSpPr/>
            <p:nvPr/>
          </p:nvSpPr>
          <p:spPr>
            <a:xfrm>
              <a:off x="1119489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7" name="Freeform 469">
              <a:extLst>
                <a:ext uri="{FF2B5EF4-FFF2-40B4-BE49-F238E27FC236}">
                  <a16:creationId xmlns:a16="http://schemas.microsoft.com/office/drawing/2014/main" id="{4CF17EA6-9027-B5DC-E3B4-94CEF31A074A}"/>
                </a:ext>
              </a:extLst>
            </p:cNvPr>
            <p:cNvSpPr/>
            <p:nvPr/>
          </p:nvSpPr>
          <p:spPr>
            <a:xfrm>
              <a:off x="11168992" y="3123506"/>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8" name="Freeform 470">
              <a:extLst>
                <a:ext uri="{FF2B5EF4-FFF2-40B4-BE49-F238E27FC236}">
                  <a16:creationId xmlns:a16="http://schemas.microsoft.com/office/drawing/2014/main" id="{0AE71EF8-32CD-50B4-A5F2-34FA3E02EB4F}"/>
                </a:ext>
              </a:extLst>
            </p:cNvPr>
            <p:cNvSpPr/>
            <p:nvPr/>
          </p:nvSpPr>
          <p:spPr>
            <a:xfrm>
              <a:off x="11148543"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09" name="Freeform 471">
              <a:extLst>
                <a:ext uri="{FF2B5EF4-FFF2-40B4-BE49-F238E27FC236}">
                  <a16:creationId xmlns:a16="http://schemas.microsoft.com/office/drawing/2014/main" id="{B7E024FE-2682-85EC-C64B-1453D146E328}"/>
                </a:ext>
              </a:extLst>
            </p:cNvPr>
            <p:cNvSpPr/>
            <p:nvPr/>
          </p:nvSpPr>
          <p:spPr>
            <a:xfrm>
              <a:off x="11122638" y="309318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0" name="Freeform 472">
              <a:extLst>
                <a:ext uri="{FF2B5EF4-FFF2-40B4-BE49-F238E27FC236}">
                  <a16:creationId xmlns:a16="http://schemas.microsoft.com/office/drawing/2014/main" id="{F1AB867E-E706-D023-06C2-D61C7F526F74}"/>
                </a:ext>
              </a:extLst>
            </p:cNvPr>
            <p:cNvSpPr/>
            <p:nvPr/>
          </p:nvSpPr>
          <p:spPr>
            <a:xfrm>
              <a:off x="11167629"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1" name="Freeform 473">
              <a:extLst>
                <a:ext uri="{FF2B5EF4-FFF2-40B4-BE49-F238E27FC236}">
                  <a16:creationId xmlns:a16="http://schemas.microsoft.com/office/drawing/2014/main" id="{253F2A5F-8768-CF6C-5116-D30DD16892E2}"/>
                </a:ext>
              </a:extLst>
            </p:cNvPr>
            <p:cNvSpPr/>
            <p:nvPr/>
          </p:nvSpPr>
          <p:spPr>
            <a:xfrm>
              <a:off x="11140362" y="309318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2" name="Freeform 474">
              <a:extLst>
                <a:ext uri="{FF2B5EF4-FFF2-40B4-BE49-F238E27FC236}">
                  <a16:creationId xmlns:a16="http://schemas.microsoft.com/office/drawing/2014/main" id="{204E5AEC-3807-9529-7648-1D90B7F1FC51}"/>
                </a:ext>
              </a:extLst>
            </p:cNvPr>
            <p:cNvSpPr/>
            <p:nvPr/>
          </p:nvSpPr>
          <p:spPr>
            <a:xfrm>
              <a:off x="11118548"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3" name="Freeform 475">
              <a:extLst>
                <a:ext uri="{FF2B5EF4-FFF2-40B4-BE49-F238E27FC236}">
                  <a16:creationId xmlns:a16="http://schemas.microsoft.com/office/drawing/2014/main" id="{EF985B54-71CC-3CCD-1204-9881637E534B}"/>
                </a:ext>
              </a:extLst>
            </p:cNvPr>
            <p:cNvSpPr/>
            <p:nvPr/>
          </p:nvSpPr>
          <p:spPr>
            <a:xfrm>
              <a:off x="1109264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4" name="Freeform 476">
              <a:extLst>
                <a:ext uri="{FF2B5EF4-FFF2-40B4-BE49-F238E27FC236}">
                  <a16:creationId xmlns:a16="http://schemas.microsoft.com/office/drawing/2014/main" id="{77D7B315-1B5C-92B5-11FE-2FF425B2A560}"/>
                </a:ext>
              </a:extLst>
            </p:cNvPr>
            <p:cNvSpPr/>
            <p:nvPr/>
          </p:nvSpPr>
          <p:spPr>
            <a:xfrm>
              <a:off x="11111731"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5" name="Freeform 477">
              <a:extLst>
                <a:ext uri="{FF2B5EF4-FFF2-40B4-BE49-F238E27FC236}">
                  <a16:creationId xmlns:a16="http://schemas.microsoft.com/office/drawing/2014/main" id="{0576E193-2377-0189-B45D-F1B8513C9892}"/>
                </a:ext>
              </a:extLst>
            </p:cNvPr>
            <p:cNvSpPr/>
            <p:nvPr/>
          </p:nvSpPr>
          <p:spPr>
            <a:xfrm>
              <a:off x="1108446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6" name="Freeform 478">
              <a:extLst>
                <a:ext uri="{FF2B5EF4-FFF2-40B4-BE49-F238E27FC236}">
                  <a16:creationId xmlns:a16="http://schemas.microsoft.com/office/drawing/2014/main" id="{22FA49A6-470F-FDE3-3B5E-5C2CF4057270}"/>
                </a:ext>
              </a:extLst>
            </p:cNvPr>
            <p:cNvSpPr/>
            <p:nvPr/>
          </p:nvSpPr>
          <p:spPr>
            <a:xfrm>
              <a:off x="11084464"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7" name="Freeform 479">
              <a:extLst>
                <a:ext uri="{FF2B5EF4-FFF2-40B4-BE49-F238E27FC236}">
                  <a16:creationId xmlns:a16="http://schemas.microsoft.com/office/drawing/2014/main" id="{4D7E4A7B-EDD5-7FE6-E14F-1776CA979CF6}"/>
                </a:ext>
              </a:extLst>
            </p:cNvPr>
            <p:cNvSpPr/>
            <p:nvPr/>
          </p:nvSpPr>
          <p:spPr>
            <a:xfrm>
              <a:off x="11058560"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8" name="Freeform 480">
              <a:extLst>
                <a:ext uri="{FF2B5EF4-FFF2-40B4-BE49-F238E27FC236}">
                  <a16:creationId xmlns:a16="http://schemas.microsoft.com/office/drawing/2014/main" id="{9A359B4E-F62D-514D-239D-8107B4BE2445}"/>
                </a:ext>
              </a:extLst>
            </p:cNvPr>
            <p:cNvSpPr/>
            <p:nvPr/>
          </p:nvSpPr>
          <p:spPr>
            <a:xfrm>
              <a:off x="10736693"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19" name="Freeform 481">
              <a:extLst>
                <a:ext uri="{FF2B5EF4-FFF2-40B4-BE49-F238E27FC236}">
                  <a16:creationId xmlns:a16="http://schemas.microsoft.com/office/drawing/2014/main" id="{7331ED4F-811D-37F0-8C66-F7803CD9BD7A}"/>
                </a:ext>
              </a:extLst>
            </p:cNvPr>
            <p:cNvSpPr/>
            <p:nvPr/>
          </p:nvSpPr>
          <p:spPr>
            <a:xfrm>
              <a:off x="10710789"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4" name="Freeform 482">
              <a:extLst>
                <a:ext uri="{FF2B5EF4-FFF2-40B4-BE49-F238E27FC236}">
                  <a16:creationId xmlns:a16="http://schemas.microsoft.com/office/drawing/2014/main" id="{932DE618-AB4A-F195-B9E2-5D25B79E9468}"/>
                </a:ext>
              </a:extLst>
            </p:cNvPr>
            <p:cNvSpPr/>
            <p:nvPr/>
          </p:nvSpPr>
          <p:spPr>
            <a:xfrm>
              <a:off x="1075850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5" name="Freeform 483">
              <a:extLst>
                <a:ext uri="{FF2B5EF4-FFF2-40B4-BE49-F238E27FC236}">
                  <a16:creationId xmlns:a16="http://schemas.microsoft.com/office/drawing/2014/main" id="{40AED146-D3E4-7B57-856D-ED90FB9EA763}"/>
                </a:ext>
              </a:extLst>
            </p:cNvPr>
            <p:cNvSpPr/>
            <p:nvPr/>
          </p:nvSpPr>
          <p:spPr>
            <a:xfrm>
              <a:off x="1073260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6" name="Freeform 484">
              <a:extLst>
                <a:ext uri="{FF2B5EF4-FFF2-40B4-BE49-F238E27FC236}">
                  <a16:creationId xmlns:a16="http://schemas.microsoft.com/office/drawing/2014/main" id="{9F979126-C0B7-D6D4-D6A9-AF617E42FD02}"/>
                </a:ext>
              </a:extLst>
            </p:cNvPr>
            <p:cNvSpPr/>
            <p:nvPr/>
          </p:nvSpPr>
          <p:spPr>
            <a:xfrm>
              <a:off x="1076668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7" name="Freeform 485">
              <a:extLst>
                <a:ext uri="{FF2B5EF4-FFF2-40B4-BE49-F238E27FC236}">
                  <a16:creationId xmlns:a16="http://schemas.microsoft.com/office/drawing/2014/main" id="{4B25AA77-F501-A19E-A94A-55F5F101D36C}"/>
                </a:ext>
              </a:extLst>
            </p:cNvPr>
            <p:cNvSpPr/>
            <p:nvPr/>
          </p:nvSpPr>
          <p:spPr>
            <a:xfrm>
              <a:off x="10740784"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08" name="Freeform 486">
              <a:extLst>
                <a:ext uri="{FF2B5EF4-FFF2-40B4-BE49-F238E27FC236}">
                  <a16:creationId xmlns:a16="http://schemas.microsoft.com/office/drawing/2014/main" id="{5F3BAB3C-131B-BF64-A31A-8BDE3886D483}"/>
                </a:ext>
              </a:extLst>
            </p:cNvPr>
            <p:cNvSpPr/>
            <p:nvPr/>
          </p:nvSpPr>
          <p:spPr>
            <a:xfrm>
              <a:off x="1079259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3" name="Freeform 487">
              <a:extLst>
                <a:ext uri="{FF2B5EF4-FFF2-40B4-BE49-F238E27FC236}">
                  <a16:creationId xmlns:a16="http://schemas.microsoft.com/office/drawing/2014/main" id="{A24BA9D9-4A9F-0120-80A1-08E707223750}"/>
                </a:ext>
              </a:extLst>
            </p:cNvPr>
            <p:cNvSpPr/>
            <p:nvPr/>
          </p:nvSpPr>
          <p:spPr>
            <a:xfrm>
              <a:off x="10766686"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4" name="Freeform 488">
              <a:extLst>
                <a:ext uri="{FF2B5EF4-FFF2-40B4-BE49-F238E27FC236}">
                  <a16:creationId xmlns:a16="http://schemas.microsoft.com/office/drawing/2014/main" id="{9AF2AE99-9D75-25B0-1AC9-517B4C605459}"/>
                </a:ext>
              </a:extLst>
            </p:cNvPr>
            <p:cNvSpPr/>
            <p:nvPr/>
          </p:nvSpPr>
          <p:spPr>
            <a:xfrm>
              <a:off x="1080077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5" name="Freeform 489">
              <a:extLst>
                <a:ext uri="{FF2B5EF4-FFF2-40B4-BE49-F238E27FC236}">
                  <a16:creationId xmlns:a16="http://schemas.microsoft.com/office/drawing/2014/main" id="{747172D9-A544-5BBB-E3A5-97B08CF0EEBE}"/>
                </a:ext>
              </a:extLst>
            </p:cNvPr>
            <p:cNvSpPr/>
            <p:nvPr/>
          </p:nvSpPr>
          <p:spPr>
            <a:xfrm>
              <a:off x="10774867"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6" name="Freeform 490">
              <a:extLst>
                <a:ext uri="{FF2B5EF4-FFF2-40B4-BE49-F238E27FC236}">
                  <a16:creationId xmlns:a16="http://schemas.microsoft.com/office/drawing/2014/main" id="{2A8665E6-FEC1-89D8-2645-5F1A5A5277D4}"/>
                </a:ext>
              </a:extLst>
            </p:cNvPr>
            <p:cNvSpPr/>
            <p:nvPr/>
          </p:nvSpPr>
          <p:spPr>
            <a:xfrm>
              <a:off x="10830765"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7" name="Freeform 491">
              <a:extLst>
                <a:ext uri="{FF2B5EF4-FFF2-40B4-BE49-F238E27FC236}">
                  <a16:creationId xmlns:a16="http://schemas.microsoft.com/office/drawing/2014/main" id="{2DEBABF2-C63B-904E-542E-D000AE8A4872}"/>
                </a:ext>
              </a:extLst>
            </p:cNvPr>
            <p:cNvSpPr/>
            <p:nvPr/>
          </p:nvSpPr>
          <p:spPr>
            <a:xfrm>
              <a:off x="10803498" y="301145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8" name="Freeform 492">
              <a:extLst>
                <a:ext uri="{FF2B5EF4-FFF2-40B4-BE49-F238E27FC236}">
                  <a16:creationId xmlns:a16="http://schemas.microsoft.com/office/drawing/2014/main" id="{C973B323-BE01-AE5B-E32F-908B3E93D1D1}"/>
                </a:ext>
              </a:extLst>
            </p:cNvPr>
            <p:cNvSpPr/>
            <p:nvPr/>
          </p:nvSpPr>
          <p:spPr>
            <a:xfrm>
              <a:off x="10871779"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19" name="Freeform 493">
              <a:extLst>
                <a:ext uri="{FF2B5EF4-FFF2-40B4-BE49-F238E27FC236}">
                  <a16:creationId xmlns:a16="http://schemas.microsoft.com/office/drawing/2014/main" id="{D8F72802-DEA2-3A51-8BC8-868AF6016EED}"/>
                </a:ext>
              </a:extLst>
            </p:cNvPr>
            <p:cNvSpPr/>
            <p:nvPr/>
          </p:nvSpPr>
          <p:spPr>
            <a:xfrm>
              <a:off x="1084576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0" name="Freeform 494">
              <a:extLst>
                <a:ext uri="{FF2B5EF4-FFF2-40B4-BE49-F238E27FC236}">
                  <a16:creationId xmlns:a16="http://schemas.microsoft.com/office/drawing/2014/main" id="{E8B71A55-F1DD-AFE2-4081-BB4847427C13}"/>
                </a:ext>
              </a:extLst>
            </p:cNvPr>
            <p:cNvSpPr/>
            <p:nvPr/>
          </p:nvSpPr>
          <p:spPr>
            <a:xfrm>
              <a:off x="10717606" y="294685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1" name="Freeform 495">
              <a:extLst>
                <a:ext uri="{FF2B5EF4-FFF2-40B4-BE49-F238E27FC236}">
                  <a16:creationId xmlns:a16="http://schemas.microsoft.com/office/drawing/2014/main" id="{47B0505B-546F-D082-39DD-F93B34B9CD93}"/>
                </a:ext>
              </a:extLst>
            </p:cNvPr>
            <p:cNvSpPr/>
            <p:nvPr/>
          </p:nvSpPr>
          <p:spPr>
            <a:xfrm>
              <a:off x="10690338" y="296663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2" name="Freeform 496">
              <a:extLst>
                <a:ext uri="{FF2B5EF4-FFF2-40B4-BE49-F238E27FC236}">
                  <a16:creationId xmlns:a16="http://schemas.microsoft.com/office/drawing/2014/main" id="{FC7FF0E8-DC39-1504-2AA3-254146FD5572}"/>
                </a:ext>
              </a:extLst>
            </p:cNvPr>
            <p:cNvSpPr/>
            <p:nvPr/>
          </p:nvSpPr>
          <p:spPr>
            <a:xfrm>
              <a:off x="10687612" y="29297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3" name="Freeform 497">
              <a:extLst>
                <a:ext uri="{FF2B5EF4-FFF2-40B4-BE49-F238E27FC236}">
                  <a16:creationId xmlns:a16="http://schemas.microsoft.com/office/drawing/2014/main" id="{E2481750-2B6E-62B7-C826-79C31DC66B94}"/>
                </a:ext>
              </a:extLst>
            </p:cNvPr>
            <p:cNvSpPr/>
            <p:nvPr/>
          </p:nvSpPr>
          <p:spPr>
            <a:xfrm>
              <a:off x="10661707" y="295081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4" name="Freeform 498">
              <a:extLst>
                <a:ext uri="{FF2B5EF4-FFF2-40B4-BE49-F238E27FC236}">
                  <a16:creationId xmlns:a16="http://schemas.microsoft.com/office/drawing/2014/main" id="{C7AC5AA5-5C97-9304-E04D-146CB1165151}"/>
                </a:ext>
              </a:extLst>
            </p:cNvPr>
            <p:cNvSpPr/>
            <p:nvPr/>
          </p:nvSpPr>
          <p:spPr>
            <a:xfrm>
              <a:off x="10566272"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5" name="Freeform 499">
              <a:extLst>
                <a:ext uri="{FF2B5EF4-FFF2-40B4-BE49-F238E27FC236}">
                  <a16:creationId xmlns:a16="http://schemas.microsoft.com/office/drawing/2014/main" id="{C72E34F6-4902-5051-F8A8-561BF1807ADB}"/>
                </a:ext>
              </a:extLst>
            </p:cNvPr>
            <p:cNvSpPr/>
            <p:nvPr/>
          </p:nvSpPr>
          <p:spPr>
            <a:xfrm>
              <a:off x="10539006"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6" name="Freeform 500">
              <a:extLst>
                <a:ext uri="{FF2B5EF4-FFF2-40B4-BE49-F238E27FC236}">
                  <a16:creationId xmlns:a16="http://schemas.microsoft.com/office/drawing/2014/main" id="{6BC33D48-FD97-8BCD-9515-2213CF8017CC}"/>
                </a:ext>
              </a:extLst>
            </p:cNvPr>
            <p:cNvSpPr/>
            <p:nvPr/>
          </p:nvSpPr>
          <p:spPr>
            <a:xfrm>
              <a:off x="10454477"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7" name="Freeform 501">
              <a:extLst>
                <a:ext uri="{FF2B5EF4-FFF2-40B4-BE49-F238E27FC236}">
                  <a16:creationId xmlns:a16="http://schemas.microsoft.com/office/drawing/2014/main" id="{4AC69759-D9AE-C517-D964-9159B07A5E0D}"/>
                </a:ext>
              </a:extLst>
            </p:cNvPr>
            <p:cNvSpPr/>
            <p:nvPr/>
          </p:nvSpPr>
          <p:spPr>
            <a:xfrm>
              <a:off x="10428573"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8" name="Freeform 502">
              <a:extLst>
                <a:ext uri="{FF2B5EF4-FFF2-40B4-BE49-F238E27FC236}">
                  <a16:creationId xmlns:a16="http://schemas.microsoft.com/office/drawing/2014/main" id="{E6AFE064-4D24-B851-BDFE-D0F62D0FE3A1}"/>
                </a:ext>
              </a:extLst>
            </p:cNvPr>
            <p:cNvSpPr/>
            <p:nvPr/>
          </p:nvSpPr>
          <p:spPr>
            <a:xfrm>
              <a:off x="10416303"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29" name="Freeform 503">
              <a:extLst>
                <a:ext uri="{FF2B5EF4-FFF2-40B4-BE49-F238E27FC236}">
                  <a16:creationId xmlns:a16="http://schemas.microsoft.com/office/drawing/2014/main" id="{3507B579-7FFF-8CDB-DCE6-0920B3723E44}"/>
                </a:ext>
              </a:extLst>
            </p:cNvPr>
            <p:cNvSpPr/>
            <p:nvPr/>
          </p:nvSpPr>
          <p:spPr>
            <a:xfrm>
              <a:off x="10389035"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0" name="Freeform 504">
              <a:extLst>
                <a:ext uri="{FF2B5EF4-FFF2-40B4-BE49-F238E27FC236}">
                  <a16:creationId xmlns:a16="http://schemas.microsoft.com/office/drawing/2014/main" id="{48C252E9-FFB9-80A6-A292-D37FE0A01CB1}"/>
                </a:ext>
              </a:extLst>
            </p:cNvPr>
            <p:cNvSpPr/>
            <p:nvPr/>
          </p:nvSpPr>
          <p:spPr>
            <a:xfrm>
              <a:off x="10401306" y="286248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1" name="Freeform 505">
              <a:extLst>
                <a:ext uri="{FF2B5EF4-FFF2-40B4-BE49-F238E27FC236}">
                  <a16:creationId xmlns:a16="http://schemas.microsoft.com/office/drawing/2014/main" id="{B13CDF59-0AA3-A351-7C1A-95189052FCD0}"/>
                </a:ext>
              </a:extLst>
            </p:cNvPr>
            <p:cNvSpPr/>
            <p:nvPr/>
          </p:nvSpPr>
          <p:spPr>
            <a:xfrm>
              <a:off x="10374038" y="288226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2" name="Freeform 506">
              <a:extLst>
                <a:ext uri="{FF2B5EF4-FFF2-40B4-BE49-F238E27FC236}">
                  <a16:creationId xmlns:a16="http://schemas.microsoft.com/office/drawing/2014/main" id="{766B2FAD-6D4F-7EF5-9825-0245DBB44443}"/>
                </a:ext>
              </a:extLst>
            </p:cNvPr>
            <p:cNvSpPr/>
            <p:nvPr/>
          </p:nvSpPr>
          <p:spPr>
            <a:xfrm>
              <a:off x="10401306"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3" name="Freeform 507">
              <a:extLst>
                <a:ext uri="{FF2B5EF4-FFF2-40B4-BE49-F238E27FC236}">
                  <a16:creationId xmlns:a16="http://schemas.microsoft.com/office/drawing/2014/main" id="{3D03E07F-304C-9DB4-7192-EC845598438E}"/>
                </a:ext>
              </a:extLst>
            </p:cNvPr>
            <p:cNvSpPr/>
            <p:nvPr/>
          </p:nvSpPr>
          <p:spPr>
            <a:xfrm>
              <a:off x="10374038"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4" name="Freeform 508">
              <a:extLst>
                <a:ext uri="{FF2B5EF4-FFF2-40B4-BE49-F238E27FC236}">
                  <a16:creationId xmlns:a16="http://schemas.microsoft.com/office/drawing/2014/main" id="{D364A01E-3887-7B83-655E-447240274163}"/>
                </a:ext>
              </a:extLst>
            </p:cNvPr>
            <p:cNvSpPr/>
            <p:nvPr/>
          </p:nvSpPr>
          <p:spPr>
            <a:xfrm>
              <a:off x="10374038"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5" name="Freeform 509">
              <a:extLst>
                <a:ext uri="{FF2B5EF4-FFF2-40B4-BE49-F238E27FC236}">
                  <a16:creationId xmlns:a16="http://schemas.microsoft.com/office/drawing/2014/main" id="{6698E4FC-6FDC-962D-50A2-492DD8CA755C}"/>
                </a:ext>
              </a:extLst>
            </p:cNvPr>
            <p:cNvSpPr/>
            <p:nvPr/>
          </p:nvSpPr>
          <p:spPr>
            <a:xfrm>
              <a:off x="10348135"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6" name="Freeform 510">
              <a:extLst>
                <a:ext uri="{FF2B5EF4-FFF2-40B4-BE49-F238E27FC236}">
                  <a16:creationId xmlns:a16="http://schemas.microsoft.com/office/drawing/2014/main" id="{22D2806D-0683-B408-2501-E7EBA14D35E0}"/>
                </a:ext>
              </a:extLst>
            </p:cNvPr>
            <p:cNvSpPr/>
            <p:nvPr/>
          </p:nvSpPr>
          <p:spPr>
            <a:xfrm>
              <a:off x="10360405" y="28413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7" name="Freeform 511">
              <a:extLst>
                <a:ext uri="{FF2B5EF4-FFF2-40B4-BE49-F238E27FC236}">
                  <a16:creationId xmlns:a16="http://schemas.microsoft.com/office/drawing/2014/main" id="{0B671312-27C0-2537-CC3A-9E90FC864E0F}"/>
                </a:ext>
              </a:extLst>
            </p:cNvPr>
            <p:cNvSpPr/>
            <p:nvPr/>
          </p:nvSpPr>
          <p:spPr>
            <a:xfrm>
              <a:off x="10334501" y="2862486"/>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8" name="Freeform 512">
              <a:extLst>
                <a:ext uri="{FF2B5EF4-FFF2-40B4-BE49-F238E27FC236}">
                  <a16:creationId xmlns:a16="http://schemas.microsoft.com/office/drawing/2014/main" id="{1C97C40E-D0F3-5732-4E18-205202E22767}"/>
                </a:ext>
              </a:extLst>
            </p:cNvPr>
            <p:cNvSpPr/>
            <p:nvPr/>
          </p:nvSpPr>
          <p:spPr>
            <a:xfrm>
              <a:off x="10344045" y="281502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39" name="Freeform 513">
              <a:extLst>
                <a:ext uri="{FF2B5EF4-FFF2-40B4-BE49-F238E27FC236}">
                  <a16:creationId xmlns:a16="http://schemas.microsoft.com/office/drawing/2014/main" id="{A5F6C7DD-71FF-747A-266E-BC37C7D7D2AA}"/>
                </a:ext>
              </a:extLst>
            </p:cNvPr>
            <p:cNvSpPr/>
            <p:nvPr/>
          </p:nvSpPr>
          <p:spPr>
            <a:xfrm>
              <a:off x="10318141" y="283612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0" name="Freeform 514">
              <a:extLst>
                <a:ext uri="{FF2B5EF4-FFF2-40B4-BE49-F238E27FC236}">
                  <a16:creationId xmlns:a16="http://schemas.microsoft.com/office/drawing/2014/main" id="{5C1459F7-B981-9C37-0D03-E23459ADC8CF}"/>
                </a:ext>
              </a:extLst>
            </p:cNvPr>
            <p:cNvSpPr/>
            <p:nvPr/>
          </p:nvSpPr>
          <p:spPr>
            <a:xfrm>
              <a:off x="10331774" y="279129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1" name="Freeform 515">
              <a:extLst>
                <a:ext uri="{FF2B5EF4-FFF2-40B4-BE49-F238E27FC236}">
                  <a16:creationId xmlns:a16="http://schemas.microsoft.com/office/drawing/2014/main" id="{B356D3EC-2395-F024-374D-8E3C406A9FE5}"/>
                </a:ext>
              </a:extLst>
            </p:cNvPr>
            <p:cNvSpPr/>
            <p:nvPr/>
          </p:nvSpPr>
          <p:spPr>
            <a:xfrm>
              <a:off x="10305870" y="281239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2" name="Freeform 516">
              <a:extLst>
                <a:ext uri="{FF2B5EF4-FFF2-40B4-BE49-F238E27FC236}">
                  <a16:creationId xmlns:a16="http://schemas.microsoft.com/office/drawing/2014/main" id="{3D61C5A3-F756-5D96-AD83-F41F90ED70A8}"/>
                </a:ext>
              </a:extLst>
            </p:cNvPr>
            <p:cNvSpPr/>
            <p:nvPr/>
          </p:nvSpPr>
          <p:spPr>
            <a:xfrm>
              <a:off x="1032768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3" name="Freeform 517">
              <a:extLst>
                <a:ext uri="{FF2B5EF4-FFF2-40B4-BE49-F238E27FC236}">
                  <a16:creationId xmlns:a16="http://schemas.microsoft.com/office/drawing/2014/main" id="{B1711935-285B-397C-4995-334AD19DAFDD}"/>
                </a:ext>
              </a:extLst>
            </p:cNvPr>
            <p:cNvSpPr/>
            <p:nvPr/>
          </p:nvSpPr>
          <p:spPr>
            <a:xfrm>
              <a:off x="10301780" y="280448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4" name="Freeform 518">
              <a:extLst>
                <a:ext uri="{FF2B5EF4-FFF2-40B4-BE49-F238E27FC236}">
                  <a16:creationId xmlns:a16="http://schemas.microsoft.com/office/drawing/2014/main" id="{5E6BF0C2-7069-4AB0-0C67-F044B9C8EF9F}"/>
                </a:ext>
              </a:extLst>
            </p:cNvPr>
            <p:cNvSpPr/>
            <p:nvPr/>
          </p:nvSpPr>
          <p:spPr>
            <a:xfrm>
              <a:off x="10274512" y="27609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5" name="Freeform 519">
              <a:extLst>
                <a:ext uri="{FF2B5EF4-FFF2-40B4-BE49-F238E27FC236}">
                  <a16:creationId xmlns:a16="http://schemas.microsoft.com/office/drawing/2014/main" id="{F8CC8D85-B052-D358-EEEE-FBE3FCB694A5}"/>
                </a:ext>
              </a:extLst>
            </p:cNvPr>
            <p:cNvSpPr/>
            <p:nvPr/>
          </p:nvSpPr>
          <p:spPr>
            <a:xfrm>
              <a:off x="10248609" y="27807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6" name="Freeform 520">
              <a:extLst>
                <a:ext uri="{FF2B5EF4-FFF2-40B4-BE49-F238E27FC236}">
                  <a16:creationId xmlns:a16="http://schemas.microsoft.com/office/drawing/2014/main" id="{863B0E19-8951-21C4-B1C0-212486A5D153}"/>
                </a:ext>
              </a:extLst>
            </p:cNvPr>
            <p:cNvSpPr/>
            <p:nvPr/>
          </p:nvSpPr>
          <p:spPr>
            <a:xfrm>
              <a:off x="10075463" y="274120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7" name="Freeform 521">
              <a:extLst>
                <a:ext uri="{FF2B5EF4-FFF2-40B4-BE49-F238E27FC236}">
                  <a16:creationId xmlns:a16="http://schemas.microsoft.com/office/drawing/2014/main" id="{F556B147-7B85-F897-00C1-AE3C77690B76}"/>
                </a:ext>
              </a:extLst>
            </p:cNvPr>
            <p:cNvSpPr/>
            <p:nvPr/>
          </p:nvSpPr>
          <p:spPr>
            <a:xfrm>
              <a:off x="10049558" y="276229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8" name="Freeform 522">
              <a:extLst>
                <a:ext uri="{FF2B5EF4-FFF2-40B4-BE49-F238E27FC236}">
                  <a16:creationId xmlns:a16="http://schemas.microsoft.com/office/drawing/2014/main" id="{243C7486-E13A-C2E3-2447-7BD1875114F1}"/>
                </a:ext>
              </a:extLst>
            </p:cNvPr>
            <p:cNvSpPr/>
            <p:nvPr/>
          </p:nvSpPr>
          <p:spPr>
            <a:xfrm>
              <a:off x="10035925" y="27319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49" name="Freeform 523">
              <a:extLst>
                <a:ext uri="{FF2B5EF4-FFF2-40B4-BE49-F238E27FC236}">
                  <a16:creationId xmlns:a16="http://schemas.microsoft.com/office/drawing/2014/main" id="{13F15AA8-4A90-68CC-6C9B-20FB49F69B37}"/>
                </a:ext>
              </a:extLst>
            </p:cNvPr>
            <p:cNvSpPr/>
            <p:nvPr/>
          </p:nvSpPr>
          <p:spPr>
            <a:xfrm>
              <a:off x="10010020" y="275306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0" name="Freeform 524">
              <a:extLst>
                <a:ext uri="{FF2B5EF4-FFF2-40B4-BE49-F238E27FC236}">
                  <a16:creationId xmlns:a16="http://schemas.microsoft.com/office/drawing/2014/main" id="{C258955C-C940-9D52-FE8D-D5160C0BEFC8}"/>
                </a:ext>
              </a:extLst>
            </p:cNvPr>
            <p:cNvSpPr/>
            <p:nvPr/>
          </p:nvSpPr>
          <p:spPr>
            <a:xfrm>
              <a:off x="10011384" y="27108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1" name="Freeform 525">
              <a:extLst>
                <a:ext uri="{FF2B5EF4-FFF2-40B4-BE49-F238E27FC236}">
                  <a16:creationId xmlns:a16="http://schemas.microsoft.com/office/drawing/2014/main" id="{EFB11ED7-AF52-B793-3BF8-CAF82E2F6C13}"/>
                </a:ext>
              </a:extLst>
            </p:cNvPr>
            <p:cNvSpPr/>
            <p:nvPr/>
          </p:nvSpPr>
          <p:spPr>
            <a:xfrm>
              <a:off x="9984116" y="273065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2" name="Freeform 526">
              <a:extLst>
                <a:ext uri="{FF2B5EF4-FFF2-40B4-BE49-F238E27FC236}">
                  <a16:creationId xmlns:a16="http://schemas.microsoft.com/office/drawing/2014/main" id="{C12AA39D-8B43-C413-8ECE-225FEA57CE86}"/>
                </a:ext>
              </a:extLst>
            </p:cNvPr>
            <p:cNvSpPr/>
            <p:nvPr/>
          </p:nvSpPr>
          <p:spPr>
            <a:xfrm>
              <a:off x="9975937"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3" name="Freeform 527">
              <a:extLst>
                <a:ext uri="{FF2B5EF4-FFF2-40B4-BE49-F238E27FC236}">
                  <a16:creationId xmlns:a16="http://schemas.microsoft.com/office/drawing/2014/main" id="{6F9F509D-540E-0CD8-AE6D-B8E8A1ADB40E}"/>
                </a:ext>
              </a:extLst>
            </p:cNvPr>
            <p:cNvSpPr/>
            <p:nvPr/>
          </p:nvSpPr>
          <p:spPr>
            <a:xfrm>
              <a:off x="9948670" y="271483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4" name="Freeform 528">
              <a:extLst>
                <a:ext uri="{FF2B5EF4-FFF2-40B4-BE49-F238E27FC236}">
                  <a16:creationId xmlns:a16="http://schemas.microsoft.com/office/drawing/2014/main" id="{3CFC95AC-80A2-9D21-1B24-77D7EC7B1B10}"/>
                </a:ext>
              </a:extLst>
            </p:cNvPr>
            <p:cNvSpPr/>
            <p:nvPr/>
          </p:nvSpPr>
          <p:spPr>
            <a:xfrm>
              <a:off x="10027744" y="27148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5" name="Freeform 529">
              <a:extLst>
                <a:ext uri="{FF2B5EF4-FFF2-40B4-BE49-F238E27FC236}">
                  <a16:creationId xmlns:a16="http://schemas.microsoft.com/office/drawing/2014/main" id="{08045F1A-3816-BC5F-0309-5EA88FF133DD}"/>
                </a:ext>
              </a:extLst>
            </p:cNvPr>
            <p:cNvSpPr/>
            <p:nvPr/>
          </p:nvSpPr>
          <p:spPr>
            <a:xfrm>
              <a:off x="10001840" y="273593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6" name="Freeform 530">
              <a:extLst>
                <a:ext uri="{FF2B5EF4-FFF2-40B4-BE49-F238E27FC236}">
                  <a16:creationId xmlns:a16="http://schemas.microsoft.com/office/drawing/2014/main" id="{36E55F70-EBF4-FEF3-715A-DF5F9D861EB7}"/>
                </a:ext>
              </a:extLst>
            </p:cNvPr>
            <p:cNvSpPr/>
            <p:nvPr/>
          </p:nvSpPr>
          <p:spPr>
            <a:xfrm>
              <a:off x="9945943" y="265683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7" name="Freeform 531">
              <a:extLst>
                <a:ext uri="{FF2B5EF4-FFF2-40B4-BE49-F238E27FC236}">
                  <a16:creationId xmlns:a16="http://schemas.microsoft.com/office/drawing/2014/main" id="{BB50FE5E-CBC4-B48D-6D69-C58219FAB698}"/>
                </a:ext>
              </a:extLst>
            </p:cNvPr>
            <p:cNvSpPr/>
            <p:nvPr/>
          </p:nvSpPr>
          <p:spPr>
            <a:xfrm>
              <a:off x="9920039" y="267660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8" name="Freeform 532">
              <a:extLst>
                <a:ext uri="{FF2B5EF4-FFF2-40B4-BE49-F238E27FC236}">
                  <a16:creationId xmlns:a16="http://schemas.microsoft.com/office/drawing/2014/main" id="{F6C687BB-3167-7135-C64C-F55E5FEE2C8B}"/>
                </a:ext>
              </a:extLst>
            </p:cNvPr>
            <p:cNvSpPr/>
            <p:nvPr/>
          </p:nvSpPr>
          <p:spPr>
            <a:xfrm>
              <a:off x="9933672" y="26238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59" name="Freeform 533">
              <a:extLst>
                <a:ext uri="{FF2B5EF4-FFF2-40B4-BE49-F238E27FC236}">
                  <a16:creationId xmlns:a16="http://schemas.microsoft.com/office/drawing/2014/main" id="{CE99AD3C-8F36-5C19-088E-822AF656808D}"/>
                </a:ext>
              </a:extLst>
            </p:cNvPr>
            <p:cNvSpPr/>
            <p:nvPr/>
          </p:nvSpPr>
          <p:spPr>
            <a:xfrm>
              <a:off x="9906405" y="26436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0" name="Freeform 534">
              <a:extLst>
                <a:ext uri="{FF2B5EF4-FFF2-40B4-BE49-F238E27FC236}">
                  <a16:creationId xmlns:a16="http://schemas.microsoft.com/office/drawing/2014/main" id="{7F2D88A3-488D-A9E9-19DB-EEE4A2B56777}"/>
                </a:ext>
              </a:extLst>
            </p:cNvPr>
            <p:cNvSpPr/>
            <p:nvPr/>
          </p:nvSpPr>
          <p:spPr>
            <a:xfrm>
              <a:off x="9900951" y="259091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1" name="Freeform 535">
              <a:extLst>
                <a:ext uri="{FF2B5EF4-FFF2-40B4-BE49-F238E27FC236}">
                  <a16:creationId xmlns:a16="http://schemas.microsoft.com/office/drawing/2014/main" id="{744D8D3A-9E94-6D97-FA6B-5F2DCDA6BAED}"/>
                </a:ext>
              </a:extLst>
            </p:cNvPr>
            <p:cNvSpPr/>
            <p:nvPr/>
          </p:nvSpPr>
          <p:spPr>
            <a:xfrm>
              <a:off x="9873685" y="261069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2" name="Freeform 536">
              <a:extLst>
                <a:ext uri="{FF2B5EF4-FFF2-40B4-BE49-F238E27FC236}">
                  <a16:creationId xmlns:a16="http://schemas.microsoft.com/office/drawing/2014/main" id="{C27C7EFF-A185-4028-CBF4-CD66B1954D8B}"/>
                </a:ext>
              </a:extLst>
            </p:cNvPr>
            <p:cNvSpPr/>
            <p:nvPr/>
          </p:nvSpPr>
          <p:spPr>
            <a:xfrm>
              <a:off x="9870958" y="2575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3" name="Freeform 537">
              <a:extLst>
                <a:ext uri="{FF2B5EF4-FFF2-40B4-BE49-F238E27FC236}">
                  <a16:creationId xmlns:a16="http://schemas.microsoft.com/office/drawing/2014/main" id="{6C7C9FC6-22B5-B77B-8160-9FEB90960E3E}"/>
                </a:ext>
              </a:extLst>
            </p:cNvPr>
            <p:cNvSpPr/>
            <p:nvPr/>
          </p:nvSpPr>
          <p:spPr>
            <a:xfrm>
              <a:off x="9845054" y="25948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4" name="Freeform 538">
              <a:extLst>
                <a:ext uri="{FF2B5EF4-FFF2-40B4-BE49-F238E27FC236}">
                  <a16:creationId xmlns:a16="http://schemas.microsoft.com/office/drawing/2014/main" id="{FC1AB107-6F5D-11F0-15F2-0523745F763B}"/>
                </a:ext>
              </a:extLst>
            </p:cNvPr>
            <p:cNvSpPr/>
            <p:nvPr/>
          </p:nvSpPr>
          <p:spPr>
            <a:xfrm>
              <a:off x="9810969" y="256323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5" name="Freeform 539">
              <a:extLst>
                <a:ext uri="{FF2B5EF4-FFF2-40B4-BE49-F238E27FC236}">
                  <a16:creationId xmlns:a16="http://schemas.microsoft.com/office/drawing/2014/main" id="{BAA85700-624C-D3D1-6370-24225D88F543}"/>
                </a:ext>
              </a:extLst>
            </p:cNvPr>
            <p:cNvSpPr/>
            <p:nvPr/>
          </p:nvSpPr>
          <p:spPr>
            <a:xfrm>
              <a:off x="9783703" y="25843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6" name="Freeform 540">
              <a:extLst>
                <a:ext uri="{FF2B5EF4-FFF2-40B4-BE49-F238E27FC236}">
                  <a16:creationId xmlns:a16="http://schemas.microsoft.com/office/drawing/2014/main" id="{A3FD40EE-5397-20FB-2DE6-BC8D719A2C3C}"/>
                </a:ext>
              </a:extLst>
            </p:cNvPr>
            <p:cNvSpPr/>
            <p:nvPr/>
          </p:nvSpPr>
          <p:spPr>
            <a:xfrm>
              <a:off x="9680087" y="25553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7" name="Freeform 541">
              <a:extLst>
                <a:ext uri="{FF2B5EF4-FFF2-40B4-BE49-F238E27FC236}">
                  <a16:creationId xmlns:a16="http://schemas.microsoft.com/office/drawing/2014/main" id="{F0E566EE-A62F-1595-9707-739BBE2B4104}"/>
                </a:ext>
              </a:extLst>
            </p:cNvPr>
            <p:cNvSpPr/>
            <p:nvPr/>
          </p:nvSpPr>
          <p:spPr>
            <a:xfrm>
              <a:off x="9652820" y="257641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4" name="Freeform 542">
              <a:extLst>
                <a:ext uri="{FF2B5EF4-FFF2-40B4-BE49-F238E27FC236}">
                  <a16:creationId xmlns:a16="http://schemas.microsoft.com/office/drawing/2014/main" id="{F990645A-96E6-A45B-6717-8D2BC3530844}"/>
                </a:ext>
              </a:extLst>
            </p:cNvPr>
            <p:cNvSpPr/>
            <p:nvPr/>
          </p:nvSpPr>
          <p:spPr>
            <a:xfrm>
              <a:off x="9573745" y="25250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5" name="Freeform 543">
              <a:extLst>
                <a:ext uri="{FF2B5EF4-FFF2-40B4-BE49-F238E27FC236}">
                  <a16:creationId xmlns:a16="http://schemas.microsoft.com/office/drawing/2014/main" id="{9D04CA7B-04BD-D008-01DD-C39202D029B0}"/>
                </a:ext>
              </a:extLst>
            </p:cNvPr>
            <p:cNvSpPr/>
            <p:nvPr/>
          </p:nvSpPr>
          <p:spPr>
            <a:xfrm>
              <a:off x="9546477" y="25447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6" name="Freeform 544">
              <a:extLst>
                <a:ext uri="{FF2B5EF4-FFF2-40B4-BE49-F238E27FC236}">
                  <a16:creationId xmlns:a16="http://schemas.microsoft.com/office/drawing/2014/main" id="{6D5784EA-3F12-DCA5-77D5-85A6B8EC47AC}"/>
                </a:ext>
              </a:extLst>
            </p:cNvPr>
            <p:cNvSpPr/>
            <p:nvPr/>
          </p:nvSpPr>
          <p:spPr>
            <a:xfrm>
              <a:off x="9565565" y="250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7" name="Freeform 545">
              <a:extLst>
                <a:ext uri="{FF2B5EF4-FFF2-40B4-BE49-F238E27FC236}">
                  <a16:creationId xmlns:a16="http://schemas.microsoft.com/office/drawing/2014/main" id="{5C933D04-A754-E100-C036-88CA47E5E250}"/>
                </a:ext>
              </a:extLst>
            </p:cNvPr>
            <p:cNvSpPr/>
            <p:nvPr/>
          </p:nvSpPr>
          <p:spPr>
            <a:xfrm>
              <a:off x="9539660" y="252764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8" name="Freeform 546">
              <a:extLst>
                <a:ext uri="{FF2B5EF4-FFF2-40B4-BE49-F238E27FC236}">
                  <a16:creationId xmlns:a16="http://schemas.microsoft.com/office/drawing/2014/main" id="{D6C9CF85-151A-5A94-B6BA-93DB529649A7}"/>
                </a:ext>
              </a:extLst>
            </p:cNvPr>
            <p:cNvSpPr/>
            <p:nvPr/>
          </p:nvSpPr>
          <p:spPr>
            <a:xfrm>
              <a:off x="9553294" y="24907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89" name="Freeform 547">
              <a:extLst>
                <a:ext uri="{FF2B5EF4-FFF2-40B4-BE49-F238E27FC236}">
                  <a16:creationId xmlns:a16="http://schemas.microsoft.com/office/drawing/2014/main" id="{62834D58-EF55-6E95-B1A4-B571ABA80E52}"/>
                </a:ext>
              </a:extLst>
            </p:cNvPr>
            <p:cNvSpPr/>
            <p:nvPr/>
          </p:nvSpPr>
          <p:spPr>
            <a:xfrm>
              <a:off x="9527390" y="25105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0" name="Freeform 548">
              <a:extLst>
                <a:ext uri="{FF2B5EF4-FFF2-40B4-BE49-F238E27FC236}">
                  <a16:creationId xmlns:a16="http://schemas.microsoft.com/office/drawing/2014/main" id="{FE284A92-6862-BA29-4BE1-B8E186036F22}"/>
                </a:ext>
              </a:extLst>
            </p:cNvPr>
            <p:cNvSpPr/>
            <p:nvPr/>
          </p:nvSpPr>
          <p:spPr>
            <a:xfrm>
              <a:off x="9543751" y="24709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1" name="Freeform 549">
              <a:extLst>
                <a:ext uri="{FF2B5EF4-FFF2-40B4-BE49-F238E27FC236}">
                  <a16:creationId xmlns:a16="http://schemas.microsoft.com/office/drawing/2014/main" id="{06DD567A-CE2C-EA8F-0DE9-31E80EAAA7E6}"/>
                </a:ext>
              </a:extLst>
            </p:cNvPr>
            <p:cNvSpPr/>
            <p:nvPr/>
          </p:nvSpPr>
          <p:spPr>
            <a:xfrm>
              <a:off x="9516483" y="24920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2" name="Freeform 550">
              <a:extLst>
                <a:ext uri="{FF2B5EF4-FFF2-40B4-BE49-F238E27FC236}">
                  <a16:creationId xmlns:a16="http://schemas.microsoft.com/office/drawing/2014/main" id="{2B010DC2-114F-94D2-3F1D-703A982DC1F2}"/>
                </a:ext>
              </a:extLst>
            </p:cNvPr>
            <p:cNvSpPr/>
            <p:nvPr/>
          </p:nvSpPr>
          <p:spPr>
            <a:xfrm>
              <a:off x="9516483" y="23905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3" name="Freeform 551">
              <a:extLst>
                <a:ext uri="{FF2B5EF4-FFF2-40B4-BE49-F238E27FC236}">
                  <a16:creationId xmlns:a16="http://schemas.microsoft.com/office/drawing/2014/main" id="{FD0F04B8-B2AB-C13D-0D3A-1071574DA4AC}"/>
                </a:ext>
              </a:extLst>
            </p:cNvPr>
            <p:cNvSpPr/>
            <p:nvPr/>
          </p:nvSpPr>
          <p:spPr>
            <a:xfrm>
              <a:off x="9490580" y="24103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4" name="Freeform 552">
              <a:extLst>
                <a:ext uri="{FF2B5EF4-FFF2-40B4-BE49-F238E27FC236}">
                  <a16:creationId xmlns:a16="http://schemas.microsoft.com/office/drawing/2014/main" id="{F6682CFC-06F5-0851-A547-7512AC53CDD5}"/>
                </a:ext>
              </a:extLst>
            </p:cNvPr>
            <p:cNvSpPr/>
            <p:nvPr/>
          </p:nvSpPr>
          <p:spPr>
            <a:xfrm>
              <a:off x="9490580" y="23628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399" name="Freeform 553">
              <a:extLst>
                <a:ext uri="{FF2B5EF4-FFF2-40B4-BE49-F238E27FC236}">
                  <a16:creationId xmlns:a16="http://schemas.microsoft.com/office/drawing/2014/main" id="{6A7880B6-1D70-B578-BCF2-9B7CC5DA9232}"/>
                </a:ext>
              </a:extLst>
            </p:cNvPr>
            <p:cNvSpPr/>
            <p:nvPr/>
          </p:nvSpPr>
          <p:spPr>
            <a:xfrm>
              <a:off x="9464676" y="2382522"/>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8" name="Freeform 554">
              <a:extLst>
                <a:ext uri="{FF2B5EF4-FFF2-40B4-BE49-F238E27FC236}">
                  <a16:creationId xmlns:a16="http://schemas.microsoft.com/office/drawing/2014/main" id="{522F1B6E-CCD7-4BD2-936D-29EB9C357D4A}"/>
                </a:ext>
              </a:extLst>
            </p:cNvPr>
            <p:cNvSpPr/>
            <p:nvPr/>
          </p:nvSpPr>
          <p:spPr>
            <a:xfrm>
              <a:off x="9260171" y="22612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69" name="Freeform 555">
              <a:extLst>
                <a:ext uri="{FF2B5EF4-FFF2-40B4-BE49-F238E27FC236}">
                  <a16:creationId xmlns:a16="http://schemas.microsoft.com/office/drawing/2014/main" id="{7A3BBCE6-B0D5-D89F-FD9D-F585F31B260B}"/>
                </a:ext>
              </a:extLst>
            </p:cNvPr>
            <p:cNvSpPr/>
            <p:nvPr/>
          </p:nvSpPr>
          <p:spPr>
            <a:xfrm>
              <a:off x="9232904" y="228233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0" name="Freeform 556">
              <a:extLst>
                <a:ext uri="{FF2B5EF4-FFF2-40B4-BE49-F238E27FC236}">
                  <a16:creationId xmlns:a16="http://schemas.microsoft.com/office/drawing/2014/main" id="{7C40248E-E084-8031-6745-B7A0C038922C}"/>
                </a:ext>
              </a:extLst>
            </p:cNvPr>
            <p:cNvSpPr/>
            <p:nvPr/>
          </p:nvSpPr>
          <p:spPr>
            <a:xfrm>
              <a:off x="9227450" y="22572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1" name="Freeform 557">
              <a:extLst>
                <a:ext uri="{FF2B5EF4-FFF2-40B4-BE49-F238E27FC236}">
                  <a16:creationId xmlns:a16="http://schemas.microsoft.com/office/drawing/2014/main" id="{9531DE87-A03C-CD87-0357-E660656E6A36}"/>
                </a:ext>
              </a:extLst>
            </p:cNvPr>
            <p:cNvSpPr/>
            <p:nvPr/>
          </p:nvSpPr>
          <p:spPr>
            <a:xfrm>
              <a:off x="9201547" y="22770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2" name="Freeform 558">
              <a:extLst>
                <a:ext uri="{FF2B5EF4-FFF2-40B4-BE49-F238E27FC236}">
                  <a16:creationId xmlns:a16="http://schemas.microsoft.com/office/drawing/2014/main" id="{AA65209F-E77B-ACE3-8A3C-BE6D204D0CF5}"/>
                </a:ext>
              </a:extLst>
            </p:cNvPr>
            <p:cNvSpPr/>
            <p:nvPr/>
          </p:nvSpPr>
          <p:spPr>
            <a:xfrm>
              <a:off x="9093841" y="21531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3" name="Freeform 559">
              <a:extLst>
                <a:ext uri="{FF2B5EF4-FFF2-40B4-BE49-F238E27FC236}">
                  <a16:creationId xmlns:a16="http://schemas.microsoft.com/office/drawing/2014/main" id="{A9D849CA-829E-2AD8-0BE5-AE894F2CB18F}"/>
                </a:ext>
              </a:extLst>
            </p:cNvPr>
            <p:cNvSpPr/>
            <p:nvPr/>
          </p:nvSpPr>
          <p:spPr>
            <a:xfrm>
              <a:off x="9066574" y="21729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4" name="Freeform 560">
              <a:extLst>
                <a:ext uri="{FF2B5EF4-FFF2-40B4-BE49-F238E27FC236}">
                  <a16:creationId xmlns:a16="http://schemas.microsoft.com/office/drawing/2014/main" id="{F9527FDA-AD49-B9AD-8C13-251AE5D33A71}"/>
                </a:ext>
              </a:extLst>
            </p:cNvPr>
            <p:cNvSpPr/>
            <p:nvPr/>
          </p:nvSpPr>
          <p:spPr>
            <a:xfrm>
              <a:off x="8831961" y="210963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5" name="Freeform 561">
              <a:extLst>
                <a:ext uri="{FF2B5EF4-FFF2-40B4-BE49-F238E27FC236}">
                  <a16:creationId xmlns:a16="http://schemas.microsoft.com/office/drawing/2014/main" id="{A459BFF3-248E-2C03-D912-325F0DEE7B32}"/>
                </a:ext>
              </a:extLst>
            </p:cNvPr>
            <p:cNvSpPr/>
            <p:nvPr/>
          </p:nvSpPr>
          <p:spPr>
            <a:xfrm>
              <a:off x="8806058" y="21307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6" name="Freeform 562">
              <a:extLst>
                <a:ext uri="{FF2B5EF4-FFF2-40B4-BE49-F238E27FC236}">
                  <a16:creationId xmlns:a16="http://schemas.microsoft.com/office/drawing/2014/main" id="{698E3E88-807C-8388-806E-C6765686B678}"/>
                </a:ext>
              </a:extLst>
            </p:cNvPr>
            <p:cNvSpPr/>
            <p:nvPr/>
          </p:nvSpPr>
          <p:spPr>
            <a:xfrm>
              <a:off x="8797878" y="208854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7" name="Freeform 563">
              <a:extLst>
                <a:ext uri="{FF2B5EF4-FFF2-40B4-BE49-F238E27FC236}">
                  <a16:creationId xmlns:a16="http://schemas.microsoft.com/office/drawing/2014/main" id="{994B7163-06C0-0BC4-AFD0-AECEDE3F744E}"/>
                </a:ext>
              </a:extLst>
            </p:cNvPr>
            <p:cNvSpPr/>
            <p:nvPr/>
          </p:nvSpPr>
          <p:spPr>
            <a:xfrm>
              <a:off x="8771974" y="210963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8" name="Freeform 564">
              <a:extLst>
                <a:ext uri="{FF2B5EF4-FFF2-40B4-BE49-F238E27FC236}">
                  <a16:creationId xmlns:a16="http://schemas.microsoft.com/office/drawing/2014/main" id="{8CFD1AAB-1DD4-0D33-8023-1A66E7286642}"/>
                </a:ext>
              </a:extLst>
            </p:cNvPr>
            <p:cNvSpPr/>
            <p:nvPr/>
          </p:nvSpPr>
          <p:spPr>
            <a:xfrm>
              <a:off x="8773337" y="20687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79" name="Freeform 565">
              <a:extLst>
                <a:ext uri="{FF2B5EF4-FFF2-40B4-BE49-F238E27FC236}">
                  <a16:creationId xmlns:a16="http://schemas.microsoft.com/office/drawing/2014/main" id="{A1B0A796-FB57-B0DE-2F37-8AC7166090CA}"/>
                </a:ext>
              </a:extLst>
            </p:cNvPr>
            <p:cNvSpPr/>
            <p:nvPr/>
          </p:nvSpPr>
          <p:spPr>
            <a:xfrm>
              <a:off x="8747433" y="20885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0" name="Freeform 566">
              <a:extLst>
                <a:ext uri="{FF2B5EF4-FFF2-40B4-BE49-F238E27FC236}">
                  <a16:creationId xmlns:a16="http://schemas.microsoft.com/office/drawing/2014/main" id="{63E26E61-0534-847A-6C6B-2487492D3A78}"/>
                </a:ext>
              </a:extLst>
            </p:cNvPr>
            <p:cNvSpPr/>
            <p:nvPr/>
          </p:nvSpPr>
          <p:spPr>
            <a:xfrm>
              <a:off x="8754250" y="20384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1" name="Freeform 567">
              <a:extLst>
                <a:ext uri="{FF2B5EF4-FFF2-40B4-BE49-F238E27FC236}">
                  <a16:creationId xmlns:a16="http://schemas.microsoft.com/office/drawing/2014/main" id="{6FA71965-75E7-408A-BDF7-BDD1C910F371}"/>
                </a:ext>
              </a:extLst>
            </p:cNvPr>
            <p:cNvSpPr/>
            <p:nvPr/>
          </p:nvSpPr>
          <p:spPr>
            <a:xfrm>
              <a:off x="8728346" y="205822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2" name="Freeform 568">
              <a:extLst>
                <a:ext uri="{FF2B5EF4-FFF2-40B4-BE49-F238E27FC236}">
                  <a16:creationId xmlns:a16="http://schemas.microsoft.com/office/drawing/2014/main" id="{85B03C19-990B-0F78-1F35-2CD413F2FF1C}"/>
                </a:ext>
              </a:extLst>
            </p:cNvPr>
            <p:cNvSpPr/>
            <p:nvPr/>
          </p:nvSpPr>
          <p:spPr>
            <a:xfrm>
              <a:off x="8746070" y="20239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3" name="Freeform 569">
              <a:extLst>
                <a:ext uri="{FF2B5EF4-FFF2-40B4-BE49-F238E27FC236}">
                  <a16:creationId xmlns:a16="http://schemas.microsoft.com/office/drawing/2014/main" id="{5921ECAE-3D6C-BDDA-E0D5-86FD13B1EC75}"/>
                </a:ext>
              </a:extLst>
            </p:cNvPr>
            <p:cNvSpPr/>
            <p:nvPr/>
          </p:nvSpPr>
          <p:spPr>
            <a:xfrm>
              <a:off x="8720165" y="204372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4" name="Freeform 570">
              <a:extLst>
                <a:ext uri="{FF2B5EF4-FFF2-40B4-BE49-F238E27FC236}">
                  <a16:creationId xmlns:a16="http://schemas.microsoft.com/office/drawing/2014/main" id="{8E414D25-9844-1EE7-6AEE-45C12DAA0619}"/>
                </a:ext>
              </a:extLst>
            </p:cNvPr>
            <p:cNvSpPr/>
            <p:nvPr/>
          </p:nvSpPr>
          <p:spPr>
            <a:xfrm>
              <a:off x="872834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5" name="Freeform 571">
              <a:extLst>
                <a:ext uri="{FF2B5EF4-FFF2-40B4-BE49-F238E27FC236}">
                  <a16:creationId xmlns:a16="http://schemas.microsoft.com/office/drawing/2014/main" id="{EAB8CB19-7AFE-0492-DABF-D0518FBD18EA}"/>
                </a:ext>
              </a:extLst>
            </p:cNvPr>
            <p:cNvSpPr/>
            <p:nvPr/>
          </p:nvSpPr>
          <p:spPr>
            <a:xfrm>
              <a:off x="8701079" y="202790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6" name="Freeform 572">
              <a:extLst>
                <a:ext uri="{FF2B5EF4-FFF2-40B4-BE49-F238E27FC236}">
                  <a16:creationId xmlns:a16="http://schemas.microsoft.com/office/drawing/2014/main" id="{AB5C0FAF-3F71-9F27-5A34-99BD64B4EA3A}"/>
                </a:ext>
              </a:extLst>
            </p:cNvPr>
            <p:cNvSpPr/>
            <p:nvPr/>
          </p:nvSpPr>
          <p:spPr>
            <a:xfrm>
              <a:off x="874061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7" name="Freeform 573">
              <a:extLst>
                <a:ext uri="{FF2B5EF4-FFF2-40B4-BE49-F238E27FC236}">
                  <a16:creationId xmlns:a16="http://schemas.microsoft.com/office/drawing/2014/main" id="{39B56BB3-35BE-20EB-E18F-43BE47ADEACF}"/>
                </a:ext>
              </a:extLst>
            </p:cNvPr>
            <p:cNvSpPr/>
            <p:nvPr/>
          </p:nvSpPr>
          <p:spPr>
            <a:xfrm>
              <a:off x="8714712" y="20279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8" name="Freeform 574">
              <a:extLst>
                <a:ext uri="{FF2B5EF4-FFF2-40B4-BE49-F238E27FC236}">
                  <a16:creationId xmlns:a16="http://schemas.microsoft.com/office/drawing/2014/main" id="{8B488D8F-2DDE-D593-9018-5A2244948CAE}"/>
                </a:ext>
              </a:extLst>
            </p:cNvPr>
            <p:cNvSpPr/>
            <p:nvPr/>
          </p:nvSpPr>
          <p:spPr>
            <a:xfrm>
              <a:off x="8706533" y="197253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89" name="Freeform 575">
              <a:extLst>
                <a:ext uri="{FF2B5EF4-FFF2-40B4-BE49-F238E27FC236}">
                  <a16:creationId xmlns:a16="http://schemas.microsoft.com/office/drawing/2014/main" id="{726E3122-2D90-4B24-0043-84A5350953C4}"/>
                </a:ext>
              </a:extLst>
            </p:cNvPr>
            <p:cNvSpPr/>
            <p:nvPr/>
          </p:nvSpPr>
          <p:spPr>
            <a:xfrm>
              <a:off x="8680629" y="199362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0" name="Freeform 576">
              <a:extLst>
                <a:ext uri="{FF2B5EF4-FFF2-40B4-BE49-F238E27FC236}">
                  <a16:creationId xmlns:a16="http://schemas.microsoft.com/office/drawing/2014/main" id="{2879878A-698D-7D17-32CD-CA548681CCF0}"/>
                </a:ext>
              </a:extLst>
            </p:cNvPr>
            <p:cNvSpPr/>
            <p:nvPr/>
          </p:nvSpPr>
          <p:spPr>
            <a:xfrm>
              <a:off x="8499302" y="19171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1" name="Freeform 577">
              <a:extLst>
                <a:ext uri="{FF2B5EF4-FFF2-40B4-BE49-F238E27FC236}">
                  <a16:creationId xmlns:a16="http://schemas.microsoft.com/office/drawing/2014/main" id="{2D52A329-9D92-019D-E432-4F05B12F93F4}"/>
                </a:ext>
              </a:extLst>
            </p:cNvPr>
            <p:cNvSpPr/>
            <p:nvPr/>
          </p:nvSpPr>
          <p:spPr>
            <a:xfrm>
              <a:off x="8473397" y="19369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2" name="Freeform 578">
              <a:extLst>
                <a:ext uri="{FF2B5EF4-FFF2-40B4-BE49-F238E27FC236}">
                  <a16:creationId xmlns:a16="http://schemas.microsoft.com/office/drawing/2014/main" id="{A5636A6B-54B7-73F4-ACF0-1F84C304EEC0}"/>
                </a:ext>
              </a:extLst>
            </p:cNvPr>
            <p:cNvSpPr/>
            <p:nvPr/>
          </p:nvSpPr>
          <p:spPr>
            <a:xfrm>
              <a:off x="8395686" y="186180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3" name="Freeform 579">
              <a:extLst>
                <a:ext uri="{FF2B5EF4-FFF2-40B4-BE49-F238E27FC236}">
                  <a16:creationId xmlns:a16="http://schemas.microsoft.com/office/drawing/2014/main" id="{F4D8561E-E5B5-FDB5-5AF4-339F0D4BBA1D}"/>
                </a:ext>
              </a:extLst>
            </p:cNvPr>
            <p:cNvSpPr/>
            <p:nvPr/>
          </p:nvSpPr>
          <p:spPr>
            <a:xfrm>
              <a:off x="8369782" y="1881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4" name="Freeform 580">
              <a:extLst>
                <a:ext uri="{FF2B5EF4-FFF2-40B4-BE49-F238E27FC236}">
                  <a16:creationId xmlns:a16="http://schemas.microsoft.com/office/drawing/2014/main" id="{C76B4E34-77B8-A217-BA85-7B3ED4160E47}"/>
                </a:ext>
              </a:extLst>
            </p:cNvPr>
            <p:cNvSpPr/>
            <p:nvPr/>
          </p:nvSpPr>
          <p:spPr>
            <a:xfrm>
              <a:off x="8346604" y="176820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5" name="Freeform 581">
              <a:extLst>
                <a:ext uri="{FF2B5EF4-FFF2-40B4-BE49-F238E27FC236}">
                  <a16:creationId xmlns:a16="http://schemas.microsoft.com/office/drawing/2014/main" id="{07A077B5-9498-FEDE-726A-D9009DF10051}"/>
                </a:ext>
              </a:extLst>
            </p:cNvPr>
            <p:cNvSpPr/>
            <p:nvPr/>
          </p:nvSpPr>
          <p:spPr>
            <a:xfrm>
              <a:off x="8320701" y="178797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6" name="Freeform 582">
              <a:extLst>
                <a:ext uri="{FF2B5EF4-FFF2-40B4-BE49-F238E27FC236}">
                  <a16:creationId xmlns:a16="http://schemas.microsoft.com/office/drawing/2014/main" id="{739C3BEA-A2DA-FB13-F122-F70C9E8CAD1B}"/>
                </a:ext>
              </a:extLst>
            </p:cNvPr>
            <p:cNvSpPr/>
            <p:nvPr/>
          </p:nvSpPr>
          <p:spPr>
            <a:xfrm>
              <a:off x="8339787"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7" name="Freeform 583">
              <a:extLst>
                <a:ext uri="{FF2B5EF4-FFF2-40B4-BE49-F238E27FC236}">
                  <a16:creationId xmlns:a16="http://schemas.microsoft.com/office/drawing/2014/main" id="{9B733686-85A5-1CA1-F3F0-286F96956DC5}"/>
                </a:ext>
              </a:extLst>
            </p:cNvPr>
            <p:cNvSpPr/>
            <p:nvPr/>
          </p:nvSpPr>
          <p:spPr>
            <a:xfrm>
              <a:off x="8312521"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8" name="Freeform 584">
              <a:extLst>
                <a:ext uri="{FF2B5EF4-FFF2-40B4-BE49-F238E27FC236}">
                  <a16:creationId xmlns:a16="http://schemas.microsoft.com/office/drawing/2014/main" id="{C24C31A6-5B52-A0EE-38F4-B4DF2F4A7760}"/>
                </a:ext>
              </a:extLst>
            </p:cNvPr>
            <p:cNvSpPr/>
            <p:nvPr/>
          </p:nvSpPr>
          <p:spPr>
            <a:xfrm>
              <a:off x="8278436" y="1610008"/>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799" name="Freeform 585">
              <a:extLst>
                <a:ext uri="{FF2B5EF4-FFF2-40B4-BE49-F238E27FC236}">
                  <a16:creationId xmlns:a16="http://schemas.microsoft.com/office/drawing/2014/main" id="{A3F4ADE5-2E42-174F-A984-345AA3D49B2E}"/>
                </a:ext>
              </a:extLst>
            </p:cNvPr>
            <p:cNvSpPr/>
            <p:nvPr/>
          </p:nvSpPr>
          <p:spPr>
            <a:xfrm>
              <a:off x="8252532" y="163110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0" name="Freeform 586">
              <a:extLst>
                <a:ext uri="{FF2B5EF4-FFF2-40B4-BE49-F238E27FC236}">
                  <a16:creationId xmlns:a16="http://schemas.microsoft.com/office/drawing/2014/main" id="{C2528911-00F1-E2FD-8A4D-6CD366547A22}"/>
                </a:ext>
              </a:extLst>
            </p:cNvPr>
            <p:cNvSpPr/>
            <p:nvPr/>
          </p:nvSpPr>
          <p:spPr>
            <a:xfrm>
              <a:off x="8286617" y="1631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1" name="Freeform 587">
              <a:extLst>
                <a:ext uri="{FF2B5EF4-FFF2-40B4-BE49-F238E27FC236}">
                  <a16:creationId xmlns:a16="http://schemas.microsoft.com/office/drawing/2014/main" id="{CCB6C830-7918-A88D-AA43-2412C1F391B9}"/>
                </a:ext>
              </a:extLst>
            </p:cNvPr>
            <p:cNvSpPr/>
            <p:nvPr/>
          </p:nvSpPr>
          <p:spPr>
            <a:xfrm>
              <a:off x="8260712" y="16521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2" name="Freeform 588">
              <a:extLst>
                <a:ext uri="{FF2B5EF4-FFF2-40B4-BE49-F238E27FC236}">
                  <a16:creationId xmlns:a16="http://schemas.microsoft.com/office/drawing/2014/main" id="{3B750793-EA45-D789-1DDB-2BDF24846A9E}"/>
                </a:ext>
              </a:extLst>
            </p:cNvPr>
            <p:cNvSpPr/>
            <p:nvPr/>
          </p:nvSpPr>
          <p:spPr>
            <a:xfrm>
              <a:off x="8297524" y="1657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3" name="Freeform 589">
              <a:extLst>
                <a:ext uri="{FF2B5EF4-FFF2-40B4-BE49-F238E27FC236}">
                  <a16:creationId xmlns:a16="http://schemas.microsoft.com/office/drawing/2014/main" id="{349C7C4A-1C0E-0EB8-4FC2-964F9F247BD6}"/>
                </a:ext>
              </a:extLst>
            </p:cNvPr>
            <p:cNvSpPr/>
            <p:nvPr/>
          </p:nvSpPr>
          <p:spPr>
            <a:xfrm>
              <a:off x="8271619" y="16785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4" name="Freeform 590">
              <a:extLst>
                <a:ext uri="{FF2B5EF4-FFF2-40B4-BE49-F238E27FC236}">
                  <a16:creationId xmlns:a16="http://schemas.microsoft.com/office/drawing/2014/main" id="{1D4A020C-118A-2637-E8D9-030978B82FB5}"/>
                </a:ext>
              </a:extLst>
            </p:cNvPr>
            <p:cNvSpPr/>
            <p:nvPr/>
          </p:nvSpPr>
          <p:spPr>
            <a:xfrm>
              <a:off x="8305704" y="168119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5" name="Freeform 591">
              <a:extLst>
                <a:ext uri="{FF2B5EF4-FFF2-40B4-BE49-F238E27FC236}">
                  <a16:creationId xmlns:a16="http://schemas.microsoft.com/office/drawing/2014/main" id="{3D9A1D1C-618C-23E3-AF73-69F65A75A579}"/>
                </a:ext>
              </a:extLst>
            </p:cNvPr>
            <p:cNvSpPr/>
            <p:nvPr/>
          </p:nvSpPr>
          <p:spPr>
            <a:xfrm>
              <a:off x="8278436" y="170228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6" name="Freeform 592">
              <a:extLst>
                <a:ext uri="{FF2B5EF4-FFF2-40B4-BE49-F238E27FC236}">
                  <a16:creationId xmlns:a16="http://schemas.microsoft.com/office/drawing/2014/main" id="{8958DD68-2D78-C5ED-1564-A915B6C0F012}"/>
                </a:ext>
              </a:extLst>
            </p:cNvPr>
            <p:cNvSpPr/>
            <p:nvPr/>
          </p:nvSpPr>
          <p:spPr>
            <a:xfrm>
              <a:off x="8369782" y="18380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7" name="Freeform 593">
              <a:extLst>
                <a:ext uri="{FF2B5EF4-FFF2-40B4-BE49-F238E27FC236}">
                  <a16:creationId xmlns:a16="http://schemas.microsoft.com/office/drawing/2014/main" id="{28D35A35-A45A-7468-1AF4-5DD47493D4F1}"/>
                </a:ext>
              </a:extLst>
            </p:cNvPr>
            <p:cNvSpPr/>
            <p:nvPr/>
          </p:nvSpPr>
          <p:spPr>
            <a:xfrm>
              <a:off x="8343877" y="185916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8" name="Freeform 594">
              <a:extLst>
                <a:ext uri="{FF2B5EF4-FFF2-40B4-BE49-F238E27FC236}">
                  <a16:creationId xmlns:a16="http://schemas.microsoft.com/office/drawing/2014/main" id="{20FA0F05-3BCA-F2F9-DD46-5190CE4F8613}"/>
                </a:ext>
              </a:extLst>
            </p:cNvPr>
            <p:cNvSpPr/>
            <p:nvPr/>
          </p:nvSpPr>
          <p:spPr>
            <a:xfrm>
              <a:off x="8361601" y="18262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09" name="Freeform 595">
              <a:extLst>
                <a:ext uri="{FF2B5EF4-FFF2-40B4-BE49-F238E27FC236}">
                  <a16:creationId xmlns:a16="http://schemas.microsoft.com/office/drawing/2014/main" id="{A579D932-A825-D835-0795-C6C7E86FD2DF}"/>
                </a:ext>
              </a:extLst>
            </p:cNvPr>
            <p:cNvSpPr/>
            <p:nvPr/>
          </p:nvSpPr>
          <p:spPr>
            <a:xfrm>
              <a:off x="8335697" y="18459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0" name="Freeform 596">
              <a:extLst>
                <a:ext uri="{FF2B5EF4-FFF2-40B4-BE49-F238E27FC236}">
                  <a16:creationId xmlns:a16="http://schemas.microsoft.com/office/drawing/2014/main" id="{7C47221B-F9F5-A19F-E4AC-E5D85A7CA15E}"/>
                </a:ext>
              </a:extLst>
            </p:cNvPr>
            <p:cNvSpPr/>
            <p:nvPr/>
          </p:nvSpPr>
          <p:spPr>
            <a:xfrm>
              <a:off x="8598827" y="192244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1" name="Freeform 597">
              <a:extLst>
                <a:ext uri="{FF2B5EF4-FFF2-40B4-BE49-F238E27FC236}">
                  <a16:creationId xmlns:a16="http://schemas.microsoft.com/office/drawing/2014/main" id="{4B3F5F0C-5277-A451-FA01-B0841111BB87}"/>
                </a:ext>
              </a:extLst>
            </p:cNvPr>
            <p:cNvSpPr/>
            <p:nvPr/>
          </p:nvSpPr>
          <p:spPr>
            <a:xfrm>
              <a:off x="8572923" y="194353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2" name="Freeform 598">
              <a:extLst>
                <a:ext uri="{FF2B5EF4-FFF2-40B4-BE49-F238E27FC236}">
                  <a16:creationId xmlns:a16="http://schemas.microsoft.com/office/drawing/2014/main" id="{C61F41D7-307D-5323-A95F-5BD28A997892}"/>
                </a:ext>
              </a:extLst>
            </p:cNvPr>
            <p:cNvSpPr/>
            <p:nvPr/>
          </p:nvSpPr>
          <p:spPr>
            <a:xfrm>
              <a:off x="8615188"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3" name="Freeform 599">
              <a:extLst>
                <a:ext uri="{FF2B5EF4-FFF2-40B4-BE49-F238E27FC236}">
                  <a16:creationId xmlns:a16="http://schemas.microsoft.com/office/drawing/2014/main" id="{C65AFB7C-E42C-34FC-3306-0B10137C68AA}"/>
                </a:ext>
              </a:extLst>
            </p:cNvPr>
            <p:cNvSpPr/>
            <p:nvPr/>
          </p:nvSpPr>
          <p:spPr>
            <a:xfrm>
              <a:off x="8589283"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4" name="Freeform 600">
              <a:extLst>
                <a:ext uri="{FF2B5EF4-FFF2-40B4-BE49-F238E27FC236}">
                  <a16:creationId xmlns:a16="http://schemas.microsoft.com/office/drawing/2014/main" id="{C07C31EC-3428-D27C-36A7-8A9D5CB1355A}"/>
                </a:ext>
              </a:extLst>
            </p:cNvPr>
            <p:cNvSpPr/>
            <p:nvPr/>
          </p:nvSpPr>
          <p:spPr>
            <a:xfrm>
              <a:off x="8666995"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5" name="Freeform 601">
              <a:extLst>
                <a:ext uri="{FF2B5EF4-FFF2-40B4-BE49-F238E27FC236}">
                  <a16:creationId xmlns:a16="http://schemas.microsoft.com/office/drawing/2014/main" id="{B6FC9450-72E9-15D4-D956-647F4CA2D714}"/>
                </a:ext>
              </a:extLst>
            </p:cNvPr>
            <p:cNvSpPr/>
            <p:nvPr/>
          </p:nvSpPr>
          <p:spPr>
            <a:xfrm>
              <a:off x="8641091"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6" name="Freeform 602">
              <a:extLst>
                <a:ext uri="{FF2B5EF4-FFF2-40B4-BE49-F238E27FC236}">
                  <a16:creationId xmlns:a16="http://schemas.microsoft.com/office/drawing/2014/main" id="{7629D215-3B98-9D99-4712-56E19020CAA8}"/>
                </a:ext>
              </a:extLst>
            </p:cNvPr>
            <p:cNvSpPr/>
            <p:nvPr/>
          </p:nvSpPr>
          <p:spPr>
            <a:xfrm>
              <a:off x="8686082" y="1946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7" name="Freeform 603">
              <a:extLst>
                <a:ext uri="{FF2B5EF4-FFF2-40B4-BE49-F238E27FC236}">
                  <a16:creationId xmlns:a16="http://schemas.microsoft.com/office/drawing/2014/main" id="{42B9AFEB-ED77-4F6F-290B-2929E95A1771}"/>
                </a:ext>
              </a:extLst>
            </p:cNvPr>
            <p:cNvSpPr/>
            <p:nvPr/>
          </p:nvSpPr>
          <p:spPr>
            <a:xfrm>
              <a:off x="8660178" y="196726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8" name="Freeform 604">
              <a:extLst>
                <a:ext uri="{FF2B5EF4-FFF2-40B4-BE49-F238E27FC236}">
                  <a16:creationId xmlns:a16="http://schemas.microsoft.com/office/drawing/2014/main" id="{F7D997DA-106D-55BD-1819-0D133EA7A7CB}"/>
                </a:ext>
              </a:extLst>
            </p:cNvPr>
            <p:cNvSpPr/>
            <p:nvPr/>
          </p:nvSpPr>
          <p:spPr>
            <a:xfrm>
              <a:off x="9125198" y="21781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19" name="Freeform 605">
              <a:extLst>
                <a:ext uri="{FF2B5EF4-FFF2-40B4-BE49-F238E27FC236}">
                  <a16:creationId xmlns:a16="http://schemas.microsoft.com/office/drawing/2014/main" id="{45518973-7C3E-CA24-6C75-087A6044E646}"/>
                </a:ext>
              </a:extLst>
            </p:cNvPr>
            <p:cNvSpPr/>
            <p:nvPr/>
          </p:nvSpPr>
          <p:spPr>
            <a:xfrm>
              <a:off x="9099295" y="21992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0" name="Freeform 606">
              <a:extLst>
                <a:ext uri="{FF2B5EF4-FFF2-40B4-BE49-F238E27FC236}">
                  <a16:creationId xmlns:a16="http://schemas.microsoft.com/office/drawing/2014/main" id="{95EFD88A-2577-95ED-874E-46FCA8136546}"/>
                </a:ext>
              </a:extLst>
            </p:cNvPr>
            <p:cNvSpPr/>
            <p:nvPr/>
          </p:nvSpPr>
          <p:spPr>
            <a:xfrm>
              <a:off x="9138832" y="21992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1" name="Freeform 607">
              <a:extLst>
                <a:ext uri="{FF2B5EF4-FFF2-40B4-BE49-F238E27FC236}">
                  <a16:creationId xmlns:a16="http://schemas.microsoft.com/office/drawing/2014/main" id="{A3AA2C35-A85B-0571-74A3-AFD471375861}"/>
                </a:ext>
              </a:extLst>
            </p:cNvPr>
            <p:cNvSpPr/>
            <p:nvPr/>
          </p:nvSpPr>
          <p:spPr>
            <a:xfrm>
              <a:off x="9112929" y="221905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2" name="Freeform 608">
              <a:extLst>
                <a:ext uri="{FF2B5EF4-FFF2-40B4-BE49-F238E27FC236}">
                  <a16:creationId xmlns:a16="http://schemas.microsoft.com/office/drawing/2014/main" id="{41D881A3-C9D4-5B91-40B6-3043C6B13CD2}"/>
                </a:ext>
              </a:extLst>
            </p:cNvPr>
            <p:cNvSpPr/>
            <p:nvPr/>
          </p:nvSpPr>
          <p:spPr>
            <a:xfrm>
              <a:off x="9147012" y="221378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3" name="Freeform 609">
              <a:extLst>
                <a:ext uri="{FF2B5EF4-FFF2-40B4-BE49-F238E27FC236}">
                  <a16:creationId xmlns:a16="http://schemas.microsoft.com/office/drawing/2014/main" id="{4C15810D-4AB5-D026-29D0-42EA21F78A43}"/>
                </a:ext>
              </a:extLst>
            </p:cNvPr>
            <p:cNvSpPr/>
            <p:nvPr/>
          </p:nvSpPr>
          <p:spPr>
            <a:xfrm>
              <a:off x="9121108" y="223487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4" name="Freeform 610">
              <a:extLst>
                <a:ext uri="{FF2B5EF4-FFF2-40B4-BE49-F238E27FC236}">
                  <a16:creationId xmlns:a16="http://schemas.microsoft.com/office/drawing/2014/main" id="{89C15892-6755-86EF-DAEC-9DE7D5CBE0BD}"/>
                </a:ext>
              </a:extLst>
            </p:cNvPr>
            <p:cNvSpPr/>
            <p:nvPr/>
          </p:nvSpPr>
          <p:spPr>
            <a:xfrm>
              <a:off x="9162009" y="223619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5" name="Freeform 611">
              <a:extLst>
                <a:ext uri="{FF2B5EF4-FFF2-40B4-BE49-F238E27FC236}">
                  <a16:creationId xmlns:a16="http://schemas.microsoft.com/office/drawing/2014/main" id="{B6284201-5853-A646-3A7C-5E7F3D8274B8}"/>
                </a:ext>
              </a:extLst>
            </p:cNvPr>
            <p:cNvSpPr/>
            <p:nvPr/>
          </p:nvSpPr>
          <p:spPr>
            <a:xfrm>
              <a:off x="9136105" y="225728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6" name="Freeform 612">
              <a:extLst>
                <a:ext uri="{FF2B5EF4-FFF2-40B4-BE49-F238E27FC236}">
                  <a16:creationId xmlns:a16="http://schemas.microsoft.com/office/drawing/2014/main" id="{83E78216-2638-F089-751D-54EC40D563B0}"/>
                </a:ext>
              </a:extLst>
            </p:cNvPr>
            <p:cNvSpPr/>
            <p:nvPr/>
          </p:nvSpPr>
          <p:spPr>
            <a:xfrm>
              <a:off x="10288146" y="277020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7" name="Freeform 613">
              <a:extLst>
                <a:ext uri="{FF2B5EF4-FFF2-40B4-BE49-F238E27FC236}">
                  <a16:creationId xmlns:a16="http://schemas.microsoft.com/office/drawing/2014/main" id="{0FB188F3-E39F-E9B8-435C-6A345675093D}"/>
                </a:ext>
              </a:extLst>
            </p:cNvPr>
            <p:cNvSpPr/>
            <p:nvPr/>
          </p:nvSpPr>
          <p:spPr>
            <a:xfrm>
              <a:off x="10262243" y="279129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8" name="Freeform 614">
              <a:extLst>
                <a:ext uri="{FF2B5EF4-FFF2-40B4-BE49-F238E27FC236}">
                  <a16:creationId xmlns:a16="http://schemas.microsoft.com/office/drawing/2014/main" id="{416CD093-C35F-D186-FE5E-CDF3DB39B65F}"/>
                </a:ext>
              </a:extLst>
            </p:cNvPr>
            <p:cNvSpPr/>
            <p:nvPr/>
          </p:nvSpPr>
          <p:spPr>
            <a:xfrm>
              <a:off x="10301780" y="27807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29" name="Freeform 615">
              <a:extLst>
                <a:ext uri="{FF2B5EF4-FFF2-40B4-BE49-F238E27FC236}">
                  <a16:creationId xmlns:a16="http://schemas.microsoft.com/office/drawing/2014/main" id="{10F0F349-1D8F-775B-F9AD-3C36BBE39DD2}"/>
                </a:ext>
              </a:extLst>
            </p:cNvPr>
            <p:cNvSpPr/>
            <p:nvPr/>
          </p:nvSpPr>
          <p:spPr>
            <a:xfrm>
              <a:off x="10274512" y="28018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0" name="Freeform 616">
              <a:extLst>
                <a:ext uri="{FF2B5EF4-FFF2-40B4-BE49-F238E27FC236}">
                  <a16:creationId xmlns:a16="http://schemas.microsoft.com/office/drawing/2014/main" id="{1182E272-B8D1-A375-EC45-AEF4269D795E}"/>
                </a:ext>
              </a:extLst>
            </p:cNvPr>
            <p:cNvSpPr/>
            <p:nvPr/>
          </p:nvSpPr>
          <p:spPr>
            <a:xfrm>
              <a:off x="1031950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1" name="Freeform 617">
              <a:extLst>
                <a:ext uri="{FF2B5EF4-FFF2-40B4-BE49-F238E27FC236}">
                  <a16:creationId xmlns:a16="http://schemas.microsoft.com/office/drawing/2014/main" id="{68112310-0BEC-558A-B07B-7DFCA5DB8CFE}"/>
                </a:ext>
              </a:extLst>
            </p:cNvPr>
            <p:cNvSpPr/>
            <p:nvPr/>
          </p:nvSpPr>
          <p:spPr>
            <a:xfrm>
              <a:off x="10293600" y="280580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2" name="Freeform 618">
              <a:extLst>
                <a:ext uri="{FF2B5EF4-FFF2-40B4-BE49-F238E27FC236}">
                  <a16:creationId xmlns:a16="http://schemas.microsoft.com/office/drawing/2014/main" id="{43F4E283-E733-E662-57DA-E3D47BE9BEC4}"/>
                </a:ext>
              </a:extLst>
            </p:cNvPr>
            <p:cNvSpPr/>
            <p:nvPr/>
          </p:nvSpPr>
          <p:spPr>
            <a:xfrm>
              <a:off x="11760692"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3" name="Freeform 619">
              <a:extLst>
                <a:ext uri="{FF2B5EF4-FFF2-40B4-BE49-F238E27FC236}">
                  <a16:creationId xmlns:a16="http://schemas.microsoft.com/office/drawing/2014/main" id="{C3DA8FC8-F881-204B-B186-AFD3BB83AA59}"/>
                </a:ext>
              </a:extLst>
            </p:cNvPr>
            <p:cNvSpPr/>
            <p:nvPr/>
          </p:nvSpPr>
          <p:spPr>
            <a:xfrm>
              <a:off x="11734787" y="320655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4" name="Freeform 620">
              <a:extLst>
                <a:ext uri="{FF2B5EF4-FFF2-40B4-BE49-F238E27FC236}">
                  <a16:creationId xmlns:a16="http://schemas.microsoft.com/office/drawing/2014/main" id="{5528C60B-0B7D-D955-D0F1-CE19F5EAA9D2}"/>
                </a:ext>
              </a:extLst>
            </p:cNvPr>
            <p:cNvSpPr/>
            <p:nvPr/>
          </p:nvSpPr>
          <p:spPr>
            <a:xfrm>
              <a:off x="7945775" y="1595507"/>
              <a:ext cx="4465012" cy="1813955"/>
            </a:xfrm>
            <a:custGeom>
              <a:avLst/>
              <a:gdLst>
                <a:gd name="connsiteX0" fmla="*/ 3307704 w 3307703"/>
                <a:gd name="connsiteY0" fmla="*/ 1110976 h 1110975"/>
                <a:gd name="connsiteX1" fmla="*/ 3278246 w 3307703"/>
                <a:gd name="connsiteY1" fmla="*/ 1110976 h 1110975"/>
                <a:gd name="connsiteX2" fmla="*/ 3278246 w 3307703"/>
                <a:gd name="connsiteY2" fmla="*/ 1025190 h 1110975"/>
                <a:gd name="connsiteX3" fmla="*/ 2860785 w 3307703"/>
                <a:gd name="connsiteY3" fmla="*/ 1025190 h 1110975"/>
                <a:gd name="connsiteX4" fmla="*/ 2860785 w 3307703"/>
                <a:gd name="connsiteY4" fmla="*/ 987040 h 1110975"/>
                <a:gd name="connsiteX5" fmla="*/ 2814157 w 3307703"/>
                <a:gd name="connsiteY5" fmla="*/ 987040 h 1110975"/>
                <a:gd name="connsiteX6" fmla="*/ 2814157 w 3307703"/>
                <a:gd name="connsiteY6" fmla="*/ 956696 h 1110975"/>
                <a:gd name="connsiteX7" fmla="*/ 2556948 w 3307703"/>
                <a:gd name="connsiteY7" fmla="*/ 956696 h 1110975"/>
                <a:gd name="connsiteX8" fmla="*/ 2556948 w 3307703"/>
                <a:gd name="connsiteY8" fmla="*/ 936040 h 1110975"/>
                <a:gd name="connsiteX9" fmla="*/ 2405534 w 3307703"/>
                <a:gd name="connsiteY9" fmla="*/ 936040 h 1110975"/>
                <a:gd name="connsiteX10" fmla="*/ 2405534 w 3307703"/>
                <a:gd name="connsiteY10" fmla="*/ 917066 h 1110975"/>
                <a:gd name="connsiteX11" fmla="*/ 2366481 w 3307703"/>
                <a:gd name="connsiteY11" fmla="*/ 917066 h 1110975"/>
                <a:gd name="connsiteX12" fmla="*/ 2366481 w 3307703"/>
                <a:gd name="connsiteY12" fmla="*/ 889615 h 1110975"/>
                <a:gd name="connsiteX13" fmla="*/ 2330879 w 3307703"/>
                <a:gd name="connsiteY13" fmla="*/ 889615 h 1110975"/>
                <a:gd name="connsiteX14" fmla="*/ 2330879 w 3307703"/>
                <a:gd name="connsiteY14" fmla="*/ 866940 h 1110975"/>
                <a:gd name="connsiteX15" fmla="*/ 2064074 w 3307703"/>
                <a:gd name="connsiteY15" fmla="*/ 866940 h 1110975"/>
                <a:gd name="connsiteX16" fmla="*/ 2064074 w 3307703"/>
                <a:gd name="connsiteY16" fmla="*/ 839893 h 1110975"/>
                <a:gd name="connsiteX17" fmla="*/ 2045222 w 3307703"/>
                <a:gd name="connsiteY17" fmla="*/ 839893 h 1110975"/>
                <a:gd name="connsiteX18" fmla="*/ 2045222 w 3307703"/>
                <a:gd name="connsiteY18" fmla="*/ 829800 h 1110975"/>
                <a:gd name="connsiteX19" fmla="*/ 2033354 w 3307703"/>
                <a:gd name="connsiteY19" fmla="*/ 829800 h 1110975"/>
                <a:gd name="connsiteX20" fmla="*/ 2033354 w 3307703"/>
                <a:gd name="connsiteY20" fmla="*/ 819977 h 1110975"/>
                <a:gd name="connsiteX21" fmla="*/ 2016016 w 3307703"/>
                <a:gd name="connsiteY21" fmla="*/ 819977 h 1110975"/>
                <a:gd name="connsiteX22" fmla="*/ 2016016 w 3307703"/>
                <a:gd name="connsiteY22" fmla="*/ 809144 h 1110975"/>
                <a:gd name="connsiteX23" fmla="*/ 1940856 w 3307703"/>
                <a:gd name="connsiteY23" fmla="*/ 809144 h 1110975"/>
                <a:gd name="connsiteX24" fmla="*/ 1940856 w 3307703"/>
                <a:gd name="connsiteY24" fmla="*/ 800869 h 1110975"/>
                <a:gd name="connsiteX25" fmla="*/ 1829505 w 3307703"/>
                <a:gd name="connsiteY25" fmla="*/ 800869 h 1110975"/>
                <a:gd name="connsiteX26" fmla="*/ 1829505 w 3307703"/>
                <a:gd name="connsiteY26" fmla="*/ 788287 h 1110975"/>
                <a:gd name="connsiteX27" fmla="*/ 1818564 w 3307703"/>
                <a:gd name="connsiteY27" fmla="*/ 788287 h 1110975"/>
                <a:gd name="connsiteX28" fmla="*/ 1818564 w 3307703"/>
                <a:gd name="connsiteY28" fmla="*/ 784250 h 1110975"/>
                <a:gd name="connsiteX29" fmla="*/ 1799037 w 3307703"/>
                <a:gd name="connsiteY29" fmla="*/ 784250 h 1110975"/>
                <a:gd name="connsiteX30" fmla="*/ 1799037 w 3307703"/>
                <a:gd name="connsiteY30" fmla="*/ 780684 h 1110975"/>
                <a:gd name="connsiteX31" fmla="*/ 1788348 w 3307703"/>
                <a:gd name="connsiteY31" fmla="*/ 780684 h 1110975"/>
                <a:gd name="connsiteX32" fmla="*/ 1788348 w 3307703"/>
                <a:gd name="connsiteY32" fmla="*/ 775705 h 1110975"/>
                <a:gd name="connsiteX33" fmla="*/ 1783804 w 3307703"/>
                <a:gd name="connsiteY33" fmla="*/ 775705 h 1110975"/>
                <a:gd name="connsiteX34" fmla="*/ 1783804 w 3307703"/>
                <a:gd name="connsiteY34" fmla="*/ 759355 h 1110975"/>
                <a:gd name="connsiteX35" fmla="*/ 1776481 w 3307703"/>
                <a:gd name="connsiteY35" fmla="*/ 759355 h 1110975"/>
                <a:gd name="connsiteX36" fmla="*/ 1776481 w 3307703"/>
                <a:gd name="connsiteY36" fmla="*/ 744822 h 1110975"/>
                <a:gd name="connsiteX37" fmla="*/ 1767559 w 3307703"/>
                <a:gd name="connsiteY37" fmla="*/ 744822 h 1110975"/>
                <a:gd name="connsiteX38" fmla="*/ 1767559 w 3307703"/>
                <a:gd name="connsiteY38" fmla="*/ 741054 h 1110975"/>
                <a:gd name="connsiteX39" fmla="*/ 1744835 w 3307703"/>
                <a:gd name="connsiteY39" fmla="*/ 741054 h 1110975"/>
                <a:gd name="connsiteX40" fmla="*/ 1744835 w 3307703"/>
                <a:gd name="connsiteY40" fmla="*/ 732307 h 1110975"/>
                <a:gd name="connsiteX41" fmla="*/ 1735492 w 3307703"/>
                <a:gd name="connsiteY41" fmla="*/ 732307 h 1110975"/>
                <a:gd name="connsiteX42" fmla="*/ 1735492 w 3307703"/>
                <a:gd name="connsiteY42" fmla="*/ 725983 h 1110975"/>
                <a:gd name="connsiteX43" fmla="*/ 1725393 w 3307703"/>
                <a:gd name="connsiteY43" fmla="*/ 725983 h 1110975"/>
                <a:gd name="connsiteX44" fmla="*/ 1725393 w 3307703"/>
                <a:gd name="connsiteY44" fmla="*/ 719725 h 1110975"/>
                <a:gd name="connsiteX45" fmla="*/ 1577514 w 3307703"/>
                <a:gd name="connsiteY45" fmla="*/ 719725 h 1110975"/>
                <a:gd name="connsiteX46" fmla="*/ 1577514 w 3307703"/>
                <a:gd name="connsiteY46" fmla="*/ 708691 h 1110975"/>
                <a:gd name="connsiteX47" fmla="*/ 1542333 w 3307703"/>
                <a:gd name="connsiteY47" fmla="*/ 708691 h 1110975"/>
                <a:gd name="connsiteX48" fmla="*/ 1542333 w 3307703"/>
                <a:gd name="connsiteY48" fmla="*/ 698195 h 1110975"/>
                <a:gd name="connsiteX49" fmla="*/ 1529708 w 3307703"/>
                <a:gd name="connsiteY49" fmla="*/ 698195 h 1110975"/>
                <a:gd name="connsiteX50" fmla="*/ 1529708 w 3307703"/>
                <a:gd name="connsiteY50" fmla="*/ 688708 h 1110975"/>
                <a:gd name="connsiteX51" fmla="*/ 1498482 w 3307703"/>
                <a:gd name="connsiteY51" fmla="*/ 688708 h 1110975"/>
                <a:gd name="connsiteX52" fmla="*/ 1498482 w 3307703"/>
                <a:gd name="connsiteY52" fmla="*/ 674713 h 1110975"/>
                <a:gd name="connsiteX53" fmla="*/ 1483838 w 3307703"/>
                <a:gd name="connsiteY53" fmla="*/ 674713 h 1110975"/>
                <a:gd name="connsiteX54" fmla="*/ 1483838 w 3307703"/>
                <a:gd name="connsiteY54" fmla="*/ 662199 h 1110975"/>
                <a:gd name="connsiteX55" fmla="*/ 1477525 w 3307703"/>
                <a:gd name="connsiteY55" fmla="*/ 662199 h 1110975"/>
                <a:gd name="connsiteX56" fmla="*/ 1477525 w 3307703"/>
                <a:gd name="connsiteY56" fmla="*/ 641879 h 1110975"/>
                <a:gd name="connsiteX57" fmla="*/ 1459177 w 3307703"/>
                <a:gd name="connsiteY57" fmla="*/ 641879 h 1110975"/>
                <a:gd name="connsiteX58" fmla="*/ 1459177 w 3307703"/>
                <a:gd name="connsiteY58" fmla="*/ 621694 h 1110975"/>
                <a:gd name="connsiteX59" fmla="*/ 1445458 w 3307703"/>
                <a:gd name="connsiteY59" fmla="*/ 621694 h 1110975"/>
                <a:gd name="connsiteX60" fmla="*/ 1445458 w 3307703"/>
                <a:gd name="connsiteY60" fmla="*/ 617119 h 1110975"/>
                <a:gd name="connsiteX61" fmla="*/ 1435190 w 3307703"/>
                <a:gd name="connsiteY61" fmla="*/ 617119 h 1110975"/>
                <a:gd name="connsiteX62" fmla="*/ 1435190 w 3307703"/>
                <a:gd name="connsiteY62" fmla="*/ 612073 h 1110975"/>
                <a:gd name="connsiteX63" fmla="*/ 1397652 w 3307703"/>
                <a:gd name="connsiteY63" fmla="*/ 612073 h 1110975"/>
                <a:gd name="connsiteX64" fmla="*/ 1397652 w 3307703"/>
                <a:gd name="connsiteY64" fmla="*/ 605344 h 1110975"/>
                <a:gd name="connsiteX65" fmla="*/ 1381072 w 3307703"/>
                <a:gd name="connsiteY65" fmla="*/ 605344 h 1110975"/>
                <a:gd name="connsiteX66" fmla="*/ 1381072 w 3307703"/>
                <a:gd name="connsiteY66" fmla="*/ 600298 h 1110975"/>
                <a:gd name="connsiteX67" fmla="*/ 1284366 w 3307703"/>
                <a:gd name="connsiteY67" fmla="*/ 600298 h 1110975"/>
                <a:gd name="connsiteX68" fmla="*/ 1284366 w 3307703"/>
                <a:gd name="connsiteY68" fmla="*/ 594848 h 1110975"/>
                <a:gd name="connsiteX69" fmla="*/ 1214003 w 3307703"/>
                <a:gd name="connsiteY69" fmla="*/ 594848 h 1110975"/>
                <a:gd name="connsiteX70" fmla="*/ 1214003 w 3307703"/>
                <a:gd name="connsiteY70" fmla="*/ 587716 h 1110975"/>
                <a:gd name="connsiteX71" fmla="*/ 1205587 w 3307703"/>
                <a:gd name="connsiteY71" fmla="*/ 587716 h 1110975"/>
                <a:gd name="connsiteX72" fmla="*/ 1205587 w 3307703"/>
                <a:gd name="connsiteY72" fmla="*/ 581257 h 1110975"/>
                <a:gd name="connsiteX73" fmla="*/ 1199779 w 3307703"/>
                <a:gd name="connsiteY73" fmla="*/ 581257 h 1110975"/>
                <a:gd name="connsiteX74" fmla="*/ 1199779 w 3307703"/>
                <a:gd name="connsiteY74" fmla="*/ 570290 h 1110975"/>
                <a:gd name="connsiteX75" fmla="*/ 1190858 w 3307703"/>
                <a:gd name="connsiteY75" fmla="*/ 570290 h 1110975"/>
                <a:gd name="connsiteX76" fmla="*/ 1190858 w 3307703"/>
                <a:gd name="connsiteY76" fmla="*/ 560399 h 1110975"/>
                <a:gd name="connsiteX77" fmla="*/ 1183283 w 3307703"/>
                <a:gd name="connsiteY77" fmla="*/ 560399 h 1110975"/>
                <a:gd name="connsiteX78" fmla="*/ 1183283 w 3307703"/>
                <a:gd name="connsiteY78" fmla="*/ 548692 h 1110975"/>
                <a:gd name="connsiteX79" fmla="*/ 1183283 w 3307703"/>
                <a:gd name="connsiteY79" fmla="*/ 511014 h 1110975"/>
                <a:gd name="connsiteX80" fmla="*/ 1163756 w 3307703"/>
                <a:gd name="connsiteY80" fmla="*/ 511014 h 1110975"/>
                <a:gd name="connsiteX81" fmla="*/ 1163756 w 3307703"/>
                <a:gd name="connsiteY81" fmla="*/ 499105 h 1110975"/>
                <a:gd name="connsiteX82" fmla="*/ 1156097 w 3307703"/>
                <a:gd name="connsiteY82" fmla="*/ 499105 h 1110975"/>
                <a:gd name="connsiteX83" fmla="*/ 1156097 w 3307703"/>
                <a:gd name="connsiteY83" fmla="*/ 486523 h 1110975"/>
                <a:gd name="connsiteX84" fmla="*/ 1152478 w 3307703"/>
                <a:gd name="connsiteY84" fmla="*/ 486523 h 1110975"/>
                <a:gd name="connsiteX85" fmla="*/ 1152478 w 3307703"/>
                <a:gd name="connsiteY85" fmla="*/ 481948 h 1110975"/>
                <a:gd name="connsiteX86" fmla="*/ 1144146 w 3307703"/>
                <a:gd name="connsiteY86" fmla="*/ 481948 h 1110975"/>
                <a:gd name="connsiteX87" fmla="*/ 1144146 w 3307703"/>
                <a:gd name="connsiteY87" fmla="*/ 475892 h 1110975"/>
                <a:gd name="connsiteX88" fmla="*/ 1135898 w 3307703"/>
                <a:gd name="connsiteY88" fmla="*/ 475892 h 1110975"/>
                <a:gd name="connsiteX89" fmla="*/ 1135898 w 3307703"/>
                <a:gd name="connsiteY89" fmla="*/ 452545 h 1110975"/>
                <a:gd name="connsiteX90" fmla="*/ 1108796 w 3307703"/>
                <a:gd name="connsiteY90" fmla="*/ 452545 h 1110975"/>
                <a:gd name="connsiteX91" fmla="*/ 1108796 w 3307703"/>
                <a:gd name="connsiteY91" fmla="*/ 443731 h 1110975"/>
                <a:gd name="connsiteX92" fmla="*/ 1100716 w 3307703"/>
                <a:gd name="connsiteY92" fmla="*/ 443731 h 1110975"/>
                <a:gd name="connsiteX93" fmla="*/ 1100716 w 3307703"/>
                <a:gd name="connsiteY93" fmla="*/ 440165 h 1110975"/>
                <a:gd name="connsiteX94" fmla="*/ 1076308 w 3307703"/>
                <a:gd name="connsiteY94" fmla="*/ 440165 h 1110975"/>
                <a:gd name="connsiteX95" fmla="*/ 1076308 w 3307703"/>
                <a:gd name="connsiteY95" fmla="*/ 435859 h 1110975"/>
                <a:gd name="connsiteX96" fmla="*/ 1036077 w 3307703"/>
                <a:gd name="connsiteY96" fmla="*/ 435859 h 1110975"/>
                <a:gd name="connsiteX97" fmla="*/ 1036077 w 3307703"/>
                <a:gd name="connsiteY97" fmla="*/ 424824 h 1110975"/>
                <a:gd name="connsiteX98" fmla="*/ 1014026 w 3307703"/>
                <a:gd name="connsiteY98" fmla="*/ 424824 h 1110975"/>
                <a:gd name="connsiteX99" fmla="*/ 1014026 w 3307703"/>
                <a:gd name="connsiteY99" fmla="*/ 421056 h 1110975"/>
                <a:gd name="connsiteX100" fmla="*/ 1012763 w 3307703"/>
                <a:gd name="connsiteY100" fmla="*/ 420249 h 1110975"/>
                <a:gd name="connsiteX101" fmla="*/ 960833 w 3307703"/>
                <a:gd name="connsiteY101" fmla="*/ 420249 h 1110975"/>
                <a:gd name="connsiteX102" fmla="*/ 960833 w 3307703"/>
                <a:gd name="connsiteY102" fmla="*/ 417490 h 1110975"/>
                <a:gd name="connsiteX103" fmla="*/ 949723 w 3307703"/>
                <a:gd name="connsiteY103" fmla="*/ 417490 h 1110975"/>
                <a:gd name="connsiteX104" fmla="*/ 949723 w 3307703"/>
                <a:gd name="connsiteY104" fmla="*/ 407129 h 1110975"/>
                <a:gd name="connsiteX105" fmla="*/ 926241 w 3307703"/>
                <a:gd name="connsiteY105" fmla="*/ 407129 h 1110975"/>
                <a:gd name="connsiteX106" fmla="*/ 926241 w 3307703"/>
                <a:gd name="connsiteY106" fmla="*/ 404976 h 1110975"/>
                <a:gd name="connsiteX107" fmla="*/ 901749 w 3307703"/>
                <a:gd name="connsiteY107" fmla="*/ 404976 h 1110975"/>
                <a:gd name="connsiteX108" fmla="*/ 901749 w 3307703"/>
                <a:gd name="connsiteY108" fmla="*/ 397306 h 1110975"/>
                <a:gd name="connsiteX109" fmla="*/ 890134 w 3307703"/>
                <a:gd name="connsiteY109" fmla="*/ 397306 h 1110975"/>
                <a:gd name="connsiteX110" fmla="*/ 890134 w 3307703"/>
                <a:gd name="connsiteY110" fmla="*/ 381763 h 1110975"/>
                <a:gd name="connsiteX111" fmla="*/ 873722 w 3307703"/>
                <a:gd name="connsiteY111" fmla="*/ 381763 h 1110975"/>
                <a:gd name="connsiteX112" fmla="*/ 873722 w 3307703"/>
                <a:gd name="connsiteY112" fmla="*/ 369249 h 1110975"/>
                <a:gd name="connsiteX113" fmla="*/ 866652 w 3307703"/>
                <a:gd name="connsiteY113" fmla="*/ 369249 h 1110975"/>
                <a:gd name="connsiteX114" fmla="*/ 866652 w 3307703"/>
                <a:gd name="connsiteY114" fmla="*/ 358551 h 1110975"/>
                <a:gd name="connsiteX115" fmla="*/ 856384 w 3307703"/>
                <a:gd name="connsiteY115" fmla="*/ 358551 h 1110975"/>
                <a:gd name="connsiteX116" fmla="*/ 856384 w 3307703"/>
                <a:gd name="connsiteY116" fmla="*/ 353639 h 1110975"/>
                <a:gd name="connsiteX117" fmla="*/ 841655 w 3307703"/>
                <a:gd name="connsiteY117" fmla="*/ 353639 h 1110975"/>
                <a:gd name="connsiteX118" fmla="*/ 841655 w 3307703"/>
                <a:gd name="connsiteY118" fmla="*/ 344690 h 1110975"/>
                <a:gd name="connsiteX119" fmla="*/ 834753 w 3307703"/>
                <a:gd name="connsiteY119" fmla="*/ 344690 h 1110975"/>
                <a:gd name="connsiteX120" fmla="*/ 834753 w 3307703"/>
                <a:gd name="connsiteY120" fmla="*/ 331167 h 1110975"/>
                <a:gd name="connsiteX121" fmla="*/ 786022 w 3307703"/>
                <a:gd name="connsiteY121" fmla="*/ 331167 h 1110975"/>
                <a:gd name="connsiteX122" fmla="*/ 786022 w 3307703"/>
                <a:gd name="connsiteY122" fmla="*/ 327197 h 1110975"/>
                <a:gd name="connsiteX123" fmla="*/ 656996 w 3307703"/>
                <a:gd name="connsiteY123" fmla="*/ 327197 h 1110975"/>
                <a:gd name="connsiteX124" fmla="*/ 656996 w 3307703"/>
                <a:gd name="connsiteY124" fmla="*/ 319325 h 1110975"/>
                <a:gd name="connsiteX125" fmla="*/ 641173 w 3307703"/>
                <a:gd name="connsiteY125" fmla="*/ 319325 h 1110975"/>
                <a:gd name="connsiteX126" fmla="*/ 641173 w 3307703"/>
                <a:gd name="connsiteY126" fmla="*/ 314615 h 1110975"/>
                <a:gd name="connsiteX127" fmla="*/ 631578 w 3307703"/>
                <a:gd name="connsiteY127" fmla="*/ 314615 h 1110975"/>
                <a:gd name="connsiteX128" fmla="*/ 631578 w 3307703"/>
                <a:gd name="connsiteY128" fmla="*/ 310309 h 1110975"/>
                <a:gd name="connsiteX129" fmla="*/ 623750 w 3307703"/>
                <a:gd name="connsiteY129" fmla="*/ 310309 h 1110975"/>
                <a:gd name="connsiteX130" fmla="*/ 623750 w 3307703"/>
                <a:gd name="connsiteY130" fmla="*/ 302033 h 1110975"/>
                <a:gd name="connsiteX131" fmla="*/ 606581 w 3307703"/>
                <a:gd name="connsiteY131" fmla="*/ 302033 h 1110975"/>
                <a:gd name="connsiteX132" fmla="*/ 606581 w 3307703"/>
                <a:gd name="connsiteY132" fmla="*/ 292412 h 1110975"/>
                <a:gd name="connsiteX133" fmla="*/ 603719 w 3307703"/>
                <a:gd name="connsiteY133" fmla="*/ 292412 h 1110975"/>
                <a:gd name="connsiteX134" fmla="*/ 603719 w 3307703"/>
                <a:gd name="connsiteY134" fmla="*/ 283396 h 1110975"/>
                <a:gd name="connsiteX135" fmla="*/ 599258 w 3307703"/>
                <a:gd name="connsiteY135" fmla="*/ 283396 h 1110975"/>
                <a:gd name="connsiteX136" fmla="*/ 599258 w 3307703"/>
                <a:gd name="connsiteY136" fmla="*/ 274447 h 1110975"/>
                <a:gd name="connsiteX137" fmla="*/ 593367 w 3307703"/>
                <a:gd name="connsiteY137" fmla="*/ 274447 h 1110975"/>
                <a:gd name="connsiteX138" fmla="*/ 593367 w 3307703"/>
                <a:gd name="connsiteY138" fmla="*/ 264826 h 1110975"/>
                <a:gd name="connsiteX139" fmla="*/ 579732 w 3307703"/>
                <a:gd name="connsiteY139" fmla="*/ 264826 h 1110975"/>
                <a:gd name="connsiteX140" fmla="*/ 579732 w 3307703"/>
                <a:gd name="connsiteY140" fmla="*/ 255944 h 1110975"/>
                <a:gd name="connsiteX141" fmla="*/ 571820 w 3307703"/>
                <a:gd name="connsiteY141" fmla="*/ 255944 h 1110975"/>
                <a:gd name="connsiteX142" fmla="*/ 571820 w 3307703"/>
                <a:gd name="connsiteY142" fmla="*/ 243362 h 1110975"/>
                <a:gd name="connsiteX143" fmla="*/ 563993 w 3307703"/>
                <a:gd name="connsiteY143" fmla="*/ 243362 h 1110975"/>
                <a:gd name="connsiteX144" fmla="*/ 563993 w 3307703"/>
                <a:gd name="connsiteY144" fmla="*/ 231790 h 1110975"/>
                <a:gd name="connsiteX145" fmla="*/ 554482 w 3307703"/>
                <a:gd name="connsiteY145" fmla="*/ 231790 h 1110975"/>
                <a:gd name="connsiteX146" fmla="*/ 554482 w 3307703"/>
                <a:gd name="connsiteY146" fmla="*/ 227080 h 1110975"/>
                <a:gd name="connsiteX147" fmla="*/ 548675 w 3307703"/>
                <a:gd name="connsiteY147" fmla="*/ 227080 h 1110975"/>
                <a:gd name="connsiteX148" fmla="*/ 548675 w 3307703"/>
                <a:gd name="connsiteY148" fmla="*/ 221563 h 1110975"/>
                <a:gd name="connsiteX149" fmla="*/ 540595 w 3307703"/>
                <a:gd name="connsiteY149" fmla="*/ 221563 h 1110975"/>
                <a:gd name="connsiteX150" fmla="*/ 543877 w 3307703"/>
                <a:gd name="connsiteY150" fmla="*/ 219477 h 1110975"/>
                <a:gd name="connsiteX151" fmla="*/ 496913 w 3307703"/>
                <a:gd name="connsiteY151" fmla="*/ 219477 h 1110975"/>
                <a:gd name="connsiteX152" fmla="*/ 496913 w 3307703"/>
                <a:gd name="connsiteY152" fmla="*/ 212749 h 1110975"/>
                <a:gd name="connsiteX153" fmla="*/ 427982 w 3307703"/>
                <a:gd name="connsiteY153" fmla="*/ 212749 h 1110975"/>
                <a:gd name="connsiteX154" fmla="*/ 427982 w 3307703"/>
                <a:gd name="connsiteY154" fmla="*/ 209048 h 1110975"/>
                <a:gd name="connsiteX155" fmla="*/ 410559 w 3307703"/>
                <a:gd name="connsiteY155" fmla="*/ 209048 h 1110975"/>
                <a:gd name="connsiteX156" fmla="*/ 410559 w 3307703"/>
                <a:gd name="connsiteY156" fmla="*/ 200907 h 1110975"/>
                <a:gd name="connsiteX157" fmla="*/ 362080 w 3307703"/>
                <a:gd name="connsiteY157" fmla="*/ 200907 h 1110975"/>
                <a:gd name="connsiteX158" fmla="*/ 362080 w 3307703"/>
                <a:gd name="connsiteY158" fmla="*/ 187719 h 1110975"/>
                <a:gd name="connsiteX159" fmla="*/ 344153 w 3307703"/>
                <a:gd name="connsiteY159" fmla="*/ 187719 h 1110975"/>
                <a:gd name="connsiteX160" fmla="*/ 344153 w 3307703"/>
                <a:gd name="connsiteY160" fmla="*/ 179174 h 1110975"/>
                <a:gd name="connsiteX161" fmla="*/ 334305 w 3307703"/>
                <a:gd name="connsiteY161" fmla="*/ 179174 h 1110975"/>
                <a:gd name="connsiteX162" fmla="*/ 334305 w 3307703"/>
                <a:gd name="connsiteY162" fmla="*/ 162623 h 1110975"/>
                <a:gd name="connsiteX163" fmla="*/ 314779 w 3307703"/>
                <a:gd name="connsiteY163" fmla="*/ 162623 h 1110975"/>
                <a:gd name="connsiteX164" fmla="*/ 314779 w 3307703"/>
                <a:gd name="connsiteY164" fmla="*/ 153405 h 1110975"/>
                <a:gd name="connsiteX165" fmla="*/ 307962 w 3307703"/>
                <a:gd name="connsiteY165" fmla="*/ 153405 h 1110975"/>
                <a:gd name="connsiteX166" fmla="*/ 307962 w 3307703"/>
                <a:gd name="connsiteY166" fmla="*/ 118014 h 1110975"/>
                <a:gd name="connsiteX167" fmla="*/ 298030 w 3307703"/>
                <a:gd name="connsiteY167" fmla="*/ 118014 h 1110975"/>
                <a:gd name="connsiteX168" fmla="*/ 298030 w 3307703"/>
                <a:gd name="connsiteY168" fmla="*/ 102741 h 1110975"/>
                <a:gd name="connsiteX169" fmla="*/ 292223 w 3307703"/>
                <a:gd name="connsiteY169" fmla="*/ 102741 h 1110975"/>
                <a:gd name="connsiteX170" fmla="*/ 292223 w 3307703"/>
                <a:gd name="connsiteY170" fmla="*/ 86324 h 1110975"/>
                <a:gd name="connsiteX171" fmla="*/ 286331 w 3307703"/>
                <a:gd name="connsiteY171" fmla="*/ 86324 h 1110975"/>
                <a:gd name="connsiteX172" fmla="*/ 286331 w 3307703"/>
                <a:gd name="connsiteY172" fmla="*/ 82220 h 1110975"/>
                <a:gd name="connsiteX173" fmla="*/ 282544 w 3307703"/>
                <a:gd name="connsiteY173" fmla="*/ 82220 h 1110975"/>
                <a:gd name="connsiteX174" fmla="*/ 282544 w 3307703"/>
                <a:gd name="connsiteY174" fmla="*/ 75155 h 1110975"/>
                <a:gd name="connsiteX175" fmla="*/ 266889 w 3307703"/>
                <a:gd name="connsiteY175" fmla="*/ 75155 h 1110975"/>
                <a:gd name="connsiteX176" fmla="*/ 266889 w 3307703"/>
                <a:gd name="connsiteY176" fmla="*/ 60016 h 1110975"/>
                <a:gd name="connsiteX177" fmla="*/ 261250 w 3307703"/>
                <a:gd name="connsiteY177" fmla="*/ 60016 h 1110975"/>
                <a:gd name="connsiteX178" fmla="*/ 261250 w 3307703"/>
                <a:gd name="connsiteY178" fmla="*/ 39831 h 1110975"/>
                <a:gd name="connsiteX179" fmla="*/ 253170 w 3307703"/>
                <a:gd name="connsiteY179" fmla="*/ 39831 h 1110975"/>
                <a:gd name="connsiteX180" fmla="*/ 253170 w 3307703"/>
                <a:gd name="connsiteY180" fmla="*/ 21598 h 1110975"/>
                <a:gd name="connsiteX181" fmla="*/ 247362 w 3307703"/>
                <a:gd name="connsiteY181" fmla="*/ 21598 h 1110975"/>
                <a:gd name="connsiteX182" fmla="*/ 247362 w 3307703"/>
                <a:gd name="connsiteY182" fmla="*/ 9016 h 1110975"/>
                <a:gd name="connsiteX183" fmla="*/ 168668 w 3307703"/>
                <a:gd name="connsiteY183" fmla="*/ 9016 h 1110975"/>
                <a:gd name="connsiteX184" fmla="*/ 168668 w 3307703"/>
                <a:gd name="connsiteY184" fmla="*/ 0 h 1110975"/>
                <a:gd name="connsiteX185" fmla="*/ 0 w 3307703"/>
                <a:gd name="connsiteY185" fmla="*/ 0 h 11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307703" h="1110975">
                  <a:moveTo>
                    <a:pt x="3307704" y="1110976"/>
                  </a:moveTo>
                  <a:lnTo>
                    <a:pt x="3278246" y="1110976"/>
                  </a:lnTo>
                  <a:lnTo>
                    <a:pt x="3278246" y="1025190"/>
                  </a:lnTo>
                  <a:lnTo>
                    <a:pt x="2860785" y="1025190"/>
                  </a:lnTo>
                  <a:lnTo>
                    <a:pt x="2860785" y="987040"/>
                  </a:lnTo>
                  <a:lnTo>
                    <a:pt x="2814157" y="987040"/>
                  </a:lnTo>
                  <a:lnTo>
                    <a:pt x="2814157" y="956696"/>
                  </a:lnTo>
                  <a:lnTo>
                    <a:pt x="2556948" y="956696"/>
                  </a:lnTo>
                  <a:lnTo>
                    <a:pt x="2556948" y="936040"/>
                  </a:lnTo>
                  <a:lnTo>
                    <a:pt x="2405534" y="936040"/>
                  </a:lnTo>
                  <a:lnTo>
                    <a:pt x="2405534" y="917066"/>
                  </a:lnTo>
                  <a:lnTo>
                    <a:pt x="2366481" y="917066"/>
                  </a:lnTo>
                  <a:lnTo>
                    <a:pt x="2366481" y="889615"/>
                  </a:lnTo>
                  <a:lnTo>
                    <a:pt x="2330879" y="889615"/>
                  </a:lnTo>
                  <a:lnTo>
                    <a:pt x="2330879" y="866940"/>
                  </a:lnTo>
                  <a:lnTo>
                    <a:pt x="2064074" y="866940"/>
                  </a:lnTo>
                  <a:lnTo>
                    <a:pt x="2064074" y="839893"/>
                  </a:lnTo>
                  <a:lnTo>
                    <a:pt x="2045222" y="839893"/>
                  </a:lnTo>
                  <a:lnTo>
                    <a:pt x="2045222" y="829800"/>
                  </a:lnTo>
                  <a:lnTo>
                    <a:pt x="2033354" y="829800"/>
                  </a:lnTo>
                  <a:lnTo>
                    <a:pt x="2033354" y="819977"/>
                  </a:lnTo>
                  <a:lnTo>
                    <a:pt x="2016016" y="819977"/>
                  </a:lnTo>
                  <a:lnTo>
                    <a:pt x="2016016" y="809144"/>
                  </a:lnTo>
                  <a:lnTo>
                    <a:pt x="1940856" y="809144"/>
                  </a:lnTo>
                  <a:lnTo>
                    <a:pt x="1940856" y="800869"/>
                  </a:lnTo>
                  <a:lnTo>
                    <a:pt x="1829505" y="800869"/>
                  </a:lnTo>
                  <a:lnTo>
                    <a:pt x="1829505" y="788287"/>
                  </a:lnTo>
                  <a:lnTo>
                    <a:pt x="1818564" y="788287"/>
                  </a:lnTo>
                  <a:lnTo>
                    <a:pt x="1818564" y="784250"/>
                  </a:lnTo>
                  <a:lnTo>
                    <a:pt x="1799037" y="784250"/>
                  </a:lnTo>
                  <a:lnTo>
                    <a:pt x="1799037" y="780684"/>
                  </a:lnTo>
                  <a:lnTo>
                    <a:pt x="1788348" y="780684"/>
                  </a:lnTo>
                  <a:lnTo>
                    <a:pt x="1788348" y="775705"/>
                  </a:lnTo>
                  <a:lnTo>
                    <a:pt x="1783804" y="775705"/>
                  </a:lnTo>
                  <a:lnTo>
                    <a:pt x="1783804" y="759355"/>
                  </a:lnTo>
                  <a:lnTo>
                    <a:pt x="1776481" y="759355"/>
                  </a:lnTo>
                  <a:lnTo>
                    <a:pt x="1776481" y="744822"/>
                  </a:lnTo>
                  <a:lnTo>
                    <a:pt x="1767559" y="744822"/>
                  </a:lnTo>
                  <a:lnTo>
                    <a:pt x="1767559" y="741054"/>
                  </a:lnTo>
                  <a:lnTo>
                    <a:pt x="1744835" y="741054"/>
                  </a:lnTo>
                  <a:lnTo>
                    <a:pt x="1744835" y="732307"/>
                  </a:lnTo>
                  <a:lnTo>
                    <a:pt x="1735492" y="732307"/>
                  </a:lnTo>
                  <a:lnTo>
                    <a:pt x="1735492" y="725983"/>
                  </a:lnTo>
                  <a:lnTo>
                    <a:pt x="1725393" y="725983"/>
                  </a:lnTo>
                  <a:lnTo>
                    <a:pt x="1725393" y="719725"/>
                  </a:lnTo>
                  <a:lnTo>
                    <a:pt x="1577514" y="719725"/>
                  </a:lnTo>
                  <a:lnTo>
                    <a:pt x="1577514" y="708691"/>
                  </a:lnTo>
                  <a:lnTo>
                    <a:pt x="1542333" y="708691"/>
                  </a:lnTo>
                  <a:lnTo>
                    <a:pt x="1542333" y="698195"/>
                  </a:lnTo>
                  <a:lnTo>
                    <a:pt x="1529708" y="698195"/>
                  </a:lnTo>
                  <a:lnTo>
                    <a:pt x="1529708" y="688708"/>
                  </a:lnTo>
                  <a:lnTo>
                    <a:pt x="1498482" y="688708"/>
                  </a:lnTo>
                  <a:lnTo>
                    <a:pt x="1498482" y="674713"/>
                  </a:lnTo>
                  <a:lnTo>
                    <a:pt x="1483838" y="674713"/>
                  </a:lnTo>
                  <a:lnTo>
                    <a:pt x="1483838" y="662199"/>
                  </a:lnTo>
                  <a:lnTo>
                    <a:pt x="1477525" y="662199"/>
                  </a:lnTo>
                  <a:lnTo>
                    <a:pt x="1477525" y="641879"/>
                  </a:lnTo>
                  <a:lnTo>
                    <a:pt x="1459177" y="641879"/>
                  </a:lnTo>
                  <a:lnTo>
                    <a:pt x="1459177" y="621694"/>
                  </a:lnTo>
                  <a:lnTo>
                    <a:pt x="1445458" y="621694"/>
                  </a:lnTo>
                  <a:lnTo>
                    <a:pt x="1445458" y="617119"/>
                  </a:lnTo>
                  <a:lnTo>
                    <a:pt x="1435190" y="617119"/>
                  </a:lnTo>
                  <a:lnTo>
                    <a:pt x="1435190" y="612073"/>
                  </a:lnTo>
                  <a:lnTo>
                    <a:pt x="1397652" y="612073"/>
                  </a:lnTo>
                  <a:lnTo>
                    <a:pt x="1397652" y="605344"/>
                  </a:lnTo>
                  <a:lnTo>
                    <a:pt x="1381072" y="605344"/>
                  </a:lnTo>
                  <a:lnTo>
                    <a:pt x="1381072" y="600298"/>
                  </a:lnTo>
                  <a:lnTo>
                    <a:pt x="1284366" y="600298"/>
                  </a:lnTo>
                  <a:lnTo>
                    <a:pt x="1284366" y="594848"/>
                  </a:lnTo>
                  <a:lnTo>
                    <a:pt x="1214003" y="594848"/>
                  </a:lnTo>
                  <a:lnTo>
                    <a:pt x="1214003" y="587716"/>
                  </a:lnTo>
                  <a:lnTo>
                    <a:pt x="1205587" y="587716"/>
                  </a:lnTo>
                  <a:lnTo>
                    <a:pt x="1205587" y="581257"/>
                  </a:lnTo>
                  <a:lnTo>
                    <a:pt x="1199779" y="581257"/>
                  </a:lnTo>
                  <a:lnTo>
                    <a:pt x="1199779" y="570290"/>
                  </a:lnTo>
                  <a:lnTo>
                    <a:pt x="1190858" y="570290"/>
                  </a:lnTo>
                  <a:lnTo>
                    <a:pt x="1190858" y="560399"/>
                  </a:lnTo>
                  <a:lnTo>
                    <a:pt x="1183283" y="560399"/>
                  </a:lnTo>
                  <a:lnTo>
                    <a:pt x="1183283" y="548692"/>
                  </a:lnTo>
                  <a:cubicBezTo>
                    <a:pt x="1183283" y="548692"/>
                    <a:pt x="1185387" y="511014"/>
                    <a:pt x="1183283" y="511014"/>
                  </a:cubicBezTo>
                  <a:lnTo>
                    <a:pt x="1163756" y="511014"/>
                  </a:lnTo>
                  <a:lnTo>
                    <a:pt x="1163756" y="499105"/>
                  </a:lnTo>
                  <a:lnTo>
                    <a:pt x="1156097" y="499105"/>
                  </a:lnTo>
                  <a:lnTo>
                    <a:pt x="1156097" y="486523"/>
                  </a:lnTo>
                  <a:lnTo>
                    <a:pt x="1152478" y="486523"/>
                  </a:lnTo>
                  <a:lnTo>
                    <a:pt x="1152478" y="481948"/>
                  </a:lnTo>
                  <a:lnTo>
                    <a:pt x="1144146" y="481948"/>
                  </a:lnTo>
                  <a:lnTo>
                    <a:pt x="1144146" y="475892"/>
                  </a:lnTo>
                  <a:lnTo>
                    <a:pt x="1135898" y="475892"/>
                  </a:lnTo>
                  <a:lnTo>
                    <a:pt x="1135898" y="452545"/>
                  </a:lnTo>
                  <a:lnTo>
                    <a:pt x="1108796" y="452545"/>
                  </a:lnTo>
                  <a:lnTo>
                    <a:pt x="1108796" y="443731"/>
                  </a:lnTo>
                  <a:lnTo>
                    <a:pt x="1100716" y="443731"/>
                  </a:lnTo>
                  <a:lnTo>
                    <a:pt x="1100716" y="440165"/>
                  </a:lnTo>
                  <a:lnTo>
                    <a:pt x="1076308" y="440165"/>
                  </a:lnTo>
                  <a:lnTo>
                    <a:pt x="1076308" y="435859"/>
                  </a:lnTo>
                  <a:lnTo>
                    <a:pt x="1036077" y="435859"/>
                  </a:lnTo>
                  <a:lnTo>
                    <a:pt x="1036077" y="424824"/>
                  </a:lnTo>
                  <a:lnTo>
                    <a:pt x="1014026" y="424824"/>
                  </a:lnTo>
                  <a:lnTo>
                    <a:pt x="1014026" y="421056"/>
                  </a:lnTo>
                  <a:lnTo>
                    <a:pt x="1012763" y="420249"/>
                  </a:lnTo>
                  <a:lnTo>
                    <a:pt x="960833" y="420249"/>
                  </a:lnTo>
                  <a:lnTo>
                    <a:pt x="960833" y="417490"/>
                  </a:lnTo>
                  <a:lnTo>
                    <a:pt x="949723" y="417490"/>
                  </a:lnTo>
                  <a:lnTo>
                    <a:pt x="949723" y="407129"/>
                  </a:lnTo>
                  <a:lnTo>
                    <a:pt x="926241" y="407129"/>
                  </a:lnTo>
                  <a:lnTo>
                    <a:pt x="926241" y="404976"/>
                  </a:lnTo>
                  <a:lnTo>
                    <a:pt x="901749" y="404976"/>
                  </a:lnTo>
                  <a:lnTo>
                    <a:pt x="901749" y="397306"/>
                  </a:lnTo>
                  <a:lnTo>
                    <a:pt x="890134" y="397306"/>
                  </a:lnTo>
                  <a:lnTo>
                    <a:pt x="890134" y="381763"/>
                  </a:lnTo>
                  <a:lnTo>
                    <a:pt x="873722" y="381763"/>
                  </a:lnTo>
                  <a:lnTo>
                    <a:pt x="873722" y="369249"/>
                  </a:lnTo>
                  <a:lnTo>
                    <a:pt x="866652" y="369249"/>
                  </a:lnTo>
                  <a:lnTo>
                    <a:pt x="866652" y="358551"/>
                  </a:lnTo>
                  <a:lnTo>
                    <a:pt x="856384" y="358551"/>
                  </a:lnTo>
                  <a:lnTo>
                    <a:pt x="856384" y="353639"/>
                  </a:lnTo>
                  <a:lnTo>
                    <a:pt x="841655" y="353639"/>
                  </a:lnTo>
                  <a:lnTo>
                    <a:pt x="841655" y="344690"/>
                  </a:lnTo>
                  <a:lnTo>
                    <a:pt x="834753" y="344690"/>
                  </a:lnTo>
                  <a:lnTo>
                    <a:pt x="834753" y="331167"/>
                  </a:lnTo>
                  <a:lnTo>
                    <a:pt x="786022" y="331167"/>
                  </a:lnTo>
                  <a:lnTo>
                    <a:pt x="786022" y="327197"/>
                  </a:lnTo>
                  <a:lnTo>
                    <a:pt x="656996" y="327197"/>
                  </a:lnTo>
                  <a:lnTo>
                    <a:pt x="656996" y="319325"/>
                  </a:lnTo>
                  <a:lnTo>
                    <a:pt x="641173" y="319325"/>
                  </a:lnTo>
                  <a:lnTo>
                    <a:pt x="641173" y="314615"/>
                  </a:lnTo>
                  <a:lnTo>
                    <a:pt x="631578" y="314615"/>
                  </a:lnTo>
                  <a:lnTo>
                    <a:pt x="631578" y="310309"/>
                  </a:lnTo>
                  <a:lnTo>
                    <a:pt x="623750" y="310309"/>
                  </a:lnTo>
                  <a:lnTo>
                    <a:pt x="623750" y="302033"/>
                  </a:lnTo>
                  <a:lnTo>
                    <a:pt x="606581" y="302033"/>
                  </a:lnTo>
                  <a:lnTo>
                    <a:pt x="606581" y="292412"/>
                  </a:lnTo>
                  <a:lnTo>
                    <a:pt x="603719" y="292412"/>
                  </a:lnTo>
                  <a:lnTo>
                    <a:pt x="603719" y="283396"/>
                  </a:lnTo>
                  <a:lnTo>
                    <a:pt x="599258" y="283396"/>
                  </a:lnTo>
                  <a:lnTo>
                    <a:pt x="599258" y="274447"/>
                  </a:lnTo>
                  <a:lnTo>
                    <a:pt x="593367" y="274447"/>
                  </a:lnTo>
                  <a:lnTo>
                    <a:pt x="593367" y="264826"/>
                  </a:lnTo>
                  <a:lnTo>
                    <a:pt x="579732" y="264826"/>
                  </a:lnTo>
                  <a:lnTo>
                    <a:pt x="579732" y="255944"/>
                  </a:lnTo>
                  <a:lnTo>
                    <a:pt x="571820" y="255944"/>
                  </a:lnTo>
                  <a:lnTo>
                    <a:pt x="571820" y="243362"/>
                  </a:lnTo>
                  <a:lnTo>
                    <a:pt x="563993" y="243362"/>
                  </a:lnTo>
                  <a:lnTo>
                    <a:pt x="563993" y="231790"/>
                  </a:lnTo>
                  <a:lnTo>
                    <a:pt x="554482" y="231790"/>
                  </a:lnTo>
                  <a:lnTo>
                    <a:pt x="554482" y="227080"/>
                  </a:lnTo>
                  <a:lnTo>
                    <a:pt x="548675" y="227080"/>
                  </a:lnTo>
                  <a:lnTo>
                    <a:pt x="548675" y="221563"/>
                  </a:lnTo>
                  <a:lnTo>
                    <a:pt x="540595" y="221563"/>
                  </a:lnTo>
                  <a:lnTo>
                    <a:pt x="543877" y="219477"/>
                  </a:lnTo>
                  <a:lnTo>
                    <a:pt x="496913" y="219477"/>
                  </a:lnTo>
                  <a:lnTo>
                    <a:pt x="496913" y="212749"/>
                  </a:lnTo>
                  <a:lnTo>
                    <a:pt x="427982" y="212749"/>
                  </a:lnTo>
                  <a:lnTo>
                    <a:pt x="427982" y="209048"/>
                  </a:lnTo>
                  <a:lnTo>
                    <a:pt x="410559" y="209048"/>
                  </a:lnTo>
                  <a:lnTo>
                    <a:pt x="410559" y="200907"/>
                  </a:lnTo>
                  <a:lnTo>
                    <a:pt x="362080" y="200907"/>
                  </a:lnTo>
                  <a:lnTo>
                    <a:pt x="362080" y="187719"/>
                  </a:lnTo>
                  <a:lnTo>
                    <a:pt x="344153" y="187719"/>
                  </a:lnTo>
                  <a:lnTo>
                    <a:pt x="344153" y="179174"/>
                  </a:lnTo>
                  <a:lnTo>
                    <a:pt x="334305" y="179174"/>
                  </a:lnTo>
                  <a:lnTo>
                    <a:pt x="334305" y="162623"/>
                  </a:lnTo>
                  <a:lnTo>
                    <a:pt x="314779" y="162623"/>
                  </a:lnTo>
                  <a:lnTo>
                    <a:pt x="314779" y="153405"/>
                  </a:lnTo>
                  <a:lnTo>
                    <a:pt x="307962" y="153405"/>
                  </a:lnTo>
                  <a:lnTo>
                    <a:pt x="307962" y="118014"/>
                  </a:lnTo>
                  <a:lnTo>
                    <a:pt x="298030" y="118014"/>
                  </a:lnTo>
                  <a:lnTo>
                    <a:pt x="298030" y="102741"/>
                  </a:lnTo>
                  <a:lnTo>
                    <a:pt x="292223" y="102741"/>
                  </a:lnTo>
                  <a:lnTo>
                    <a:pt x="292223" y="86324"/>
                  </a:lnTo>
                  <a:lnTo>
                    <a:pt x="286331" y="86324"/>
                  </a:lnTo>
                  <a:lnTo>
                    <a:pt x="286331" y="82220"/>
                  </a:lnTo>
                  <a:lnTo>
                    <a:pt x="282544" y="82220"/>
                  </a:lnTo>
                  <a:lnTo>
                    <a:pt x="282544" y="75155"/>
                  </a:lnTo>
                  <a:lnTo>
                    <a:pt x="266889" y="75155"/>
                  </a:lnTo>
                  <a:lnTo>
                    <a:pt x="266889" y="60016"/>
                  </a:lnTo>
                  <a:lnTo>
                    <a:pt x="261250" y="60016"/>
                  </a:lnTo>
                  <a:lnTo>
                    <a:pt x="261250" y="39831"/>
                  </a:lnTo>
                  <a:lnTo>
                    <a:pt x="253170" y="39831"/>
                  </a:lnTo>
                  <a:lnTo>
                    <a:pt x="253170" y="21598"/>
                  </a:lnTo>
                  <a:lnTo>
                    <a:pt x="247362" y="21598"/>
                  </a:lnTo>
                  <a:lnTo>
                    <a:pt x="247362" y="9016"/>
                  </a:lnTo>
                  <a:lnTo>
                    <a:pt x="168668" y="9016"/>
                  </a:lnTo>
                  <a:lnTo>
                    <a:pt x="168668" y="0"/>
                  </a:lnTo>
                  <a:lnTo>
                    <a:pt x="0" y="0"/>
                  </a:lnTo>
                </a:path>
              </a:pathLst>
            </a:custGeom>
            <a:noFill/>
            <a:ln w="8414" cap="flat">
              <a:solidFill>
                <a:schemeClr val="accent4">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5" name="Freeform 621">
              <a:extLst>
                <a:ext uri="{FF2B5EF4-FFF2-40B4-BE49-F238E27FC236}">
                  <a16:creationId xmlns:a16="http://schemas.microsoft.com/office/drawing/2014/main" id="{094443F8-0A36-0206-FDC9-5F68085B22A7}"/>
                </a:ext>
              </a:extLst>
            </p:cNvPr>
            <p:cNvSpPr/>
            <p:nvPr/>
          </p:nvSpPr>
          <p:spPr>
            <a:xfrm>
              <a:off x="12411015" y="35216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6" name="Freeform 622">
              <a:extLst>
                <a:ext uri="{FF2B5EF4-FFF2-40B4-BE49-F238E27FC236}">
                  <a16:creationId xmlns:a16="http://schemas.microsoft.com/office/drawing/2014/main" id="{758ABACA-D480-350B-25F8-D46A2489B978}"/>
                </a:ext>
              </a:extLst>
            </p:cNvPr>
            <p:cNvSpPr/>
            <p:nvPr/>
          </p:nvSpPr>
          <p:spPr>
            <a:xfrm>
              <a:off x="12385112" y="354140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7" name="Freeform 623">
              <a:extLst>
                <a:ext uri="{FF2B5EF4-FFF2-40B4-BE49-F238E27FC236}">
                  <a16:creationId xmlns:a16="http://schemas.microsoft.com/office/drawing/2014/main" id="{2818AFE7-6513-B5F3-CE20-3115620B048A}"/>
                </a:ext>
              </a:extLst>
            </p:cNvPr>
            <p:cNvSpPr/>
            <p:nvPr/>
          </p:nvSpPr>
          <p:spPr>
            <a:xfrm>
              <a:off x="1214925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8" name="Freeform 624">
              <a:extLst>
                <a:ext uri="{FF2B5EF4-FFF2-40B4-BE49-F238E27FC236}">
                  <a16:creationId xmlns:a16="http://schemas.microsoft.com/office/drawing/2014/main" id="{2210AAA4-85E1-736F-BE80-BF9B51798BAB}"/>
                </a:ext>
              </a:extLst>
            </p:cNvPr>
            <p:cNvSpPr/>
            <p:nvPr/>
          </p:nvSpPr>
          <p:spPr>
            <a:xfrm>
              <a:off x="12123346"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39" name="Freeform 625">
              <a:extLst>
                <a:ext uri="{FF2B5EF4-FFF2-40B4-BE49-F238E27FC236}">
                  <a16:creationId xmlns:a16="http://schemas.microsoft.com/office/drawing/2014/main" id="{3DC57B18-E54B-3F05-34ED-9547099640B0}"/>
                </a:ext>
              </a:extLst>
            </p:cNvPr>
            <p:cNvSpPr/>
            <p:nvPr/>
          </p:nvSpPr>
          <p:spPr>
            <a:xfrm>
              <a:off x="1174160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0" name="Freeform 626">
              <a:extLst>
                <a:ext uri="{FF2B5EF4-FFF2-40B4-BE49-F238E27FC236}">
                  <a16:creationId xmlns:a16="http://schemas.microsoft.com/office/drawing/2014/main" id="{1F7FD73D-86CB-A74B-2588-AF2E0ABD76D8}"/>
                </a:ext>
              </a:extLst>
            </p:cNvPr>
            <p:cNvSpPr/>
            <p:nvPr/>
          </p:nvSpPr>
          <p:spPr>
            <a:xfrm>
              <a:off x="1171570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1" name="Freeform 627">
              <a:extLst>
                <a:ext uri="{FF2B5EF4-FFF2-40B4-BE49-F238E27FC236}">
                  <a16:creationId xmlns:a16="http://schemas.microsoft.com/office/drawing/2014/main" id="{EEC05C06-F554-56B4-CA7A-EA4C1BFA3E46}"/>
                </a:ext>
              </a:extLst>
            </p:cNvPr>
            <p:cNvSpPr/>
            <p:nvPr/>
          </p:nvSpPr>
          <p:spPr>
            <a:xfrm>
              <a:off x="11718428"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2" name="Freeform 628">
              <a:extLst>
                <a:ext uri="{FF2B5EF4-FFF2-40B4-BE49-F238E27FC236}">
                  <a16:creationId xmlns:a16="http://schemas.microsoft.com/office/drawing/2014/main" id="{B9621CE9-4FD9-4AB4-0085-F33D267664C0}"/>
                </a:ext>
              </a:extLst>
            </p:cNvPr>
            <p:cNvSpPr/>
            <p:nvPr/>
          </p:nvSpPr>
          <p:spPr>
            <a:xfrm>
              <a:off x="11692524"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3" name="Freeform 629">
              <a:extLst>
                <a:ext uri="{FF2B5EF4-FFF2-40B4-BE49-F238E27FC236}">
                  <a16:creationId xmlns:a16="http://schemas.microsoft.com/office/drawing/2014/main" id="{D31DD3CD-F715-F595-5181-DC22549E24A6}"/>
                </a:ext>
              </a:extLst>
            </p:cNvPr>
            <p:cNvSpPr/>
            <p:nvPr/>
          </p:nvSpPr>
          <p:spPr>
            <a:xfrm>
              <a:off x="1169252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4" name="Freeform 630">
              <a:extLst>
                <a:ext uri="{FF2B5EF4-FFF2-40B4-BE49-F238E27FC236}">
                  <a16:creationId xmlns:a16="http://schemas.microsoft.com/office/drawing/2014/main" id="{1C362D61-3BF1-2104-9E80-CC8478E057BE}"/>
                </a:ext>
              </a:extLst>
            </p:cNvPr>
            <p:cNvSpPr/>
            <p:nvPr/>
          </p:nvSpPr>
          <p:spPr>
            <a:xfrm>
              <a:off x="11666620" y="33884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5" name="Freeform 631">
              <a:extLst>
                <a:ext uri="{FF2B5EF4-FFF2-40B4-BE49-F238E27FC236}">
                  <a16:creationId xmlns:a16="http://schemas.microsoft.com/office/drawing/2014/main" id="{C81A6DE8-C570-4A33-9B8C-B401620D261B}"/>
                </a:ext>
              </a:extLst>
            </p:cNvPr>
            <p:cNvSpPr/>
            <p:nvPr/>
          </p:nvSpPr>
          <p:spPr>
            <a:xfrm>
              <a:off x="11636625"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6" name="Freeform 632">
              <a:extLst>
                <a:ext uri="{FF2B5EF4-FFF2-40B4-BE49-F238E27FC236}">
                  <a16:creationId xmlns:a16="http://schemas.microsoft.com/office/drawing/2014/main" id="{4C603015-C17A-708A-EF24-9935B24CC5ED}"/>
                </a:ext>
              </a:extLst>
            </p:cNvPr>
            <p:cNvSpPr/>
            <p:nvPr/>
          </p:nvSpPr>
          <p:spPr>
            <a:xfrm>
              <a:off x="11610722"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7" name="Freeform 633">
              <a:extLst>
                <a:ext uri="{FF2B5EF4-FFF2-40B4-BE49-F238E27FC236}">
                  <a16:creationId xmlns:a16="http://schemas.microsoft.com/office/drawing/2014/main" id="{3494333F-4E16-9584-4F2D-ED8BD525EFEE}"/>
                </a:ext>
              </a:extLst>
            </p:cNvPr>
            <p:cNvSpPr/>
            <p:nvPr/>
          </p:nvSpPr>
          <p:spPr>
            <a:xfrm>
              <a:off x="11182626"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8" name="Freeform 634">
              <a:extLst>
                <a:ext uri="{FF2B5EF4-FFF2-40B4-BE49-F238E27FC236}">
                  <a16:creationId xmlns:a16="http://schemas.microsoft.com/office/drawing/2014/main" id="{056FE1F7-558F-0B6E-A129-721E519B3585}"/>
                </a:ext>
              </a:extLst>
            </p:cNvPr>
            <p:cNvSpPr/>
            <p:nvPr/>
          </p:nvSpPr>
          <p:spPr>
            <a:xfrm>
              <a:off x="11156722"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49" name="Freeform 635">
              <a:extLst>
                <a:ext uri="{FF2B5EF4-FFF2-40B4-BE49-F238E27FC236}">
                  <a16:creationId xmlns:a16="http://schemas.microsoft.com/office/drawing/2014/main" id="{530AB8D2-F3C1-2184-F086-06EE32A41C3F}"/>
                </a:ext>
              </a:extLst>
            </p:cNvPr>
            <p:cNvSpPr/>
            <p:nvPr/>
          </p:nvSpPr>
          <p:spPr>
            <a:xfrm>
              <a:off x="10853942"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0" name="Freeform 636">
              <a:extLst>
                <a:ext uri="{FF2B5EF4-FFF2-40B4-BE49-F238E27FC236}">
                  <a16:creationId xmlns:a16="http://schemas.microsoft.com/office/drawing/2014/main" id="{5AB65F44-D704-28A3-EE8B-7234813EE479}"/>
                </a:ext>
              </a:extLst>
            </p:cNvPr>
            <p:cNvSpPr/>
            <p:nvPr/>
          </p:nvSpPr>
          <p:spPr>
            <a:xfrm>
              <a:off x="10826675"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1" name="Freeform 637">
              <a:extLst>
                <a:ext uri="{FF2B5EF4-FFF2-40B4-BE49-F238E27FC236}">
                  <a16:creationId xmlns:a16="http://schemas.microsoft.com/office/drawing/2014/main" id="{30EA2DE2-0FC4-1AD4-B2B2-6713959898F8}"/>
                </a:ext>
              </a:extLst>
            </p:cNvPr>
            <p:cNvSpPr/>
            <p:nvPr/>
          </p:nvSpPr>
          <p:spPr>
            <a:xfrm>
              <a:off x="10770777"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2" name="Freeform 638">
              <a:extLst>
                <a:ext uri="{FF2B5EF4-FFF2-40B4-BE49-F238E27FC236}">
                  <a16:creationId xmlns:a16="http://schemas.microsoft.com/office/drawing/2014/main" id="{931EC0A5-B319-2F46-BE65-A4D410B04178}"/>
                </a:ext>
              </a:extLst>
            </p:cNvPr>
            <p:cNvSpPr/>
            <p:nvPr/>
          </p:nvSpPr>
          <p:spPr>
            <a:xfrm>
              <a:off x="10744874"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3" name="Freeform 639">
              <a:extLst>
                <a:ext uri="{FF2B5EF4-FFF2-40B4-BE49-F238E27FC236}">
                  <a16:creationId xmlns:a16="http://schemas.microsoft.com/office/drawing/2014/main" id="{36ABC569-6567-1BE8-BA8A-EA94F9F5A5D3}"/>
                </a:ext>
              </a:extLst>
            </p:cNvPr>
            <p:cNvSpPr/>
            <p:nvPr/>
          </p:nvSpPr>
          <p:spPr>
            <a:xfrm>
              <a:off x="1078441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4" name="Freeform 640">
              <a:extLst>
                <a:ext uri="{FF2B5EF4-FFF2-40B4-BE49-F238E27FC236}">
                  <a16:creationId xmlns:a16="http://schemas.microsoft.com/office/drawing/2014/main" id="{F4EFEFF8-4B6F-5AF2-3574-1AA01DD5DAC5}"/>
                </a:ext>
              </a:extLst>
            </p:cNvPr>
            <p:cNvSpPr/>
            <p:nvPr/>
          </p:nvSpPr>
          <p:spPr>
            <a:xfrm>
              <a:off x="10758506"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5" name="Freeform 641">
              <a:extLst>
                <a:ext uri="{FF2B5EF4-FFF2-40B4-BE49-F238E27FC236}">
                  <a16:creationId xmlns:a16="http://schemas.microsoft.com/office/drawing/2014/main" id="{26EC3F45-C3CE-FF53-65D3-97817AD00DB2}"/>
                </a:ext>
              </a:extLst>
            </p:cNvPr>
            <p:cNvSpPr/>
            <p:nvPr/>
          </p:nvSpPr>
          <p:spPr>
            <a:xfrm>
              <a:off x="1074487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6" name="Freeform 642">
              <a:extLst>
                <a:ext uri="{FF2B5EF4-FFF2-40B4-BE49-F238E27FC236}">
                  <a16:creationId xmlns:a16="http://schemas.microsoft.com/office/drawing/2014/main" id="{BEE77D63-1755-091C-2A6B-0C5DBE58FE8B}"/>
                </a:ext>
              </a:extLst>
            </p:cNvPr>
            <p:cNvSpPr/>
            <p:nvPr/>
          </p:nvSpPr>
          <p:spPr>
            <a:xfrm>
              <a:off x="1071760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7" name="Freeform 643">
              <a:extLst>
                <a:ext uri="{FF2B5EF4-FFF2-40B4-BE49-F238E27FC236}">
                  <a16:creationId xmlns:a16="http://schemas.microsoft.com/office/drawing/2014/main" id="{19098F22-A257-200C-05CB-6EC1F11FFF7A}"/>
                </a:ext>
              </a:extLst>
            </p:cNvPr>
            <p:cNvSpPr/>
            <p:nvPr/>
          </p:nvSpPr>
          <p:spPr>
            <a:xfrm>
              <a:off x="1074078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8" name="Freeform 644">
              <a:extLst>
                <a:ext uri="{FF2B5EF4-FFF2-40B4-BE49-F238E27FC236}">
                  <a16:creationId xmlns:a16="http://schemas.microsoft.com/office/drawing/2014/main" id="{12F37CDC-4E7E-6F2A-29E5-581924A2C41E}"/>
                </a:ext>
              </a:extLst>
            </p:cNvPr>
            <p:cNvSpPr/>
            <p:nvPr/>
          </p:nvSpPr>
          <p:spPr>
            <a:xfrm>
              <a:off x="1071351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59" name="Freeform 645">
              <a:extLst>
                <a:ext uri="{FF2B5EF4-FFF2-40B4-BE49-F238E27FC236}">
                  <a16:creationId xmlns:a16="http://schemas.microsoft.com/office/drawing/2014/main" id="{D79DD8D6-CC3C-3646-E1F1-B80E088CA2D9}"/>
                </a:ext>
              </a:extLst>
            </p:cNvPr>
            <p:cNvSpPr/>
            <p:nvPr/>
          </p:nvSpPr>
          <p:spPr>
            <a:xfrm>
              <a:off x="10713516" y="331597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0" name="Freeform 646">
              <a:extLst>
                <a:ext uri="{FF2B5EF4-FFF2-40B4-BE49-F238E27FC236}">
                  <a16:creationId xmlns:a16="http://schemas.microsoft.com/office/drawing/2014/main" id="{20A50DD8-6012-37D9-121A-15A85B348980}"/>
                </a:ext>
              </a:extLst>
            </p:cNvPr>
            <p:cNvSpPr/>
            <p:nvPr/>
          </p:nvSpPr>
          <p:spPr>
            <a:xfrm>
              <a:off x="10687612" y="333575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1" name="Freeform 647">
              <a:extLst>
                <a:ext uri="{FF2B5EF4-FFF2-40B4-BE49-F238E27FC236}">
                  <a16:creationId xmlns:a16="http://schemas.microsoft.com/office/drawing/2014/main" id="{6D86B6EA-301C-88F4-3F9E-5247B42F6482}"/>
                </a:ext>
              </a:extLst>
            </p:cNvPr>
            <p:cNvSpPr/>
            <p:nvPr/>
          </p:nvSpPr>
          <p:spPr>
            <a:xfrm>
              <a:off x="10680795" y="329488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2" name="Freeform 648">
              <a:extLst>
                <a:ext uri="{FF2B5EF4-FFF2-40B4-BE49-F238E27FC236}">
                  <a16:creationId xmlns:a16="http://schemas.microsoft.com/office/drawing/2014/main" id="{D903EB61-322D-E914-C4A7-28FE855CADB6}"/>
                </a:ext>
              </a:extLst>
            </p:cNvPr>
            <p:cNvSpPr/>
            <p:nvPr/>
          </p:nvSpPr>
          <p:spPr>
            <a:xfrm>
              <a:off x="10654892" y="33159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3" name="Freeform 649">
              <a:extLst>
                <a:ext uri="{FF2B5EF4-FFF2-40B4-BE49-F238E27FC236}">
                  <a16:creationId xmlns:a16="http://schemas.microsoft.com/office/drawing/2014/main" id="{38161D01-F81B-50EF-289C-BE481A619434}"/>
                </a:ext>
              </a:extLst>
            </p:cNvPr>
            <p:cNvSpPr/>
            <p:nvPr/>
          </p:nvSpPr>
          <p:spPr>
            <a:xfrm>
              <a:off x="10544459" y="327774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4" name="Freeform 650">
              <a:extLst>
                <a:ext uri="{FF2B5EF4-FFF2-40B4-BE49-F238E27FC236}">
                  <a16:creationId xmlns:a16="http://schemas.microsoft.com/office/drawing/2014/main" id="{5AFBDAB5-AD85-2B9E-47CB-B333280EE30F}"/>
                </a:ext>
              </a:extLst>
            </p:cNvPr>
            <p:cNvSpPr/>
            <p:nvPr/>
          </p:nvSpPr>
          <p:spPr>
            <a:xfrm>
              <a:off x="10518555" y="329883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5" name="Freeform 651">
              <a:extLst>
                <a:ext uri="{FF2B5EF4-FFF2-40B4-BE49-F238E27FC236}">
                  <a16:creationId xmlns:a16="http://schemas.microsoft.com/office/drawing/2014/main" id="{CE87E475-517B-1831-E33C-9EAAF6CBDF38}"/>
                </a:ext>
              </a:extLst>
            </p:cNvPr>
            <p:cNvSpPr/>
            <p:nvPr/>
          </p:nvSpPr>
          <p:spPr>
            <a:xfrm>
              <a:off x="10401306"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6" name="Freeform 652">
              <a:extLst>
                <a:ext uri="{FF2B5EF4-FFF2-40B4-BE49-F238E27FC236}">
                  <a16:creationId xmlns:a16="http://schemas.microsoft.com/office/drawing/2014/main" id="{F718E759-8462-9800-7957-B84B85DA92D5}"/>
                </a:ext>
              </a:extLst>
            </p:cNvPr>
            <p:cNvSpPr/>
            <p:nvPr/>
          </p:nvSpPr>
          <p:spPr>
            <a:xfrm>
              <a:off x="10375401" y="32553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7" name="Freeform 653">
              <a:extLst>
                <a:ext uri="{FF2B5EF4-FFF2-40B4-BE49-F238E27FC236}">
                  <a16:creationId xmlns:a16="http://schemas.microsoft.com/office/drawing/2014/main" id="{2DB2BF78-D927-2B81-86A7-3F72C5BF6D1D}"/>
                </a:ext>
              </a:extLst>
            </p:cNvPr>
            <p:cNvSpPr/>
            <p:nvPr/>
          </p:nvSpPr>
          <p:spPr>
            <a:xfrm>
              <a:off x="10384945"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8" name="Freeform 654">
              <a:extLst>
                <a:ext uri="{FF2B5EF4-FFF2-40B4-BE49-F238E27FC236}">
                  <a16:creationId xmlns:a16="http://schemas.microsoft.com/office/drawing/2014/main" id="{E82586AF-6E4D-AC8A-AF31-4F67B525F721}"/>
                </a:ext>
              </a:extLst>
            </p:cNvPr>
            <p:cNvSpPr/>
            <p:nvPr/>
          </p:nvSpPr>
          <p:spPr>
            <a:xfrm>
              <a:off x="10359042" y="32553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69" name="Freeform 655">
              <a:extLst>
                <a:ext uri="{FF2B5EF4-FFF2-40B4-BE49-F238E27FC236}">
                  <a16:creationId xmlns:a16="http://schemas.microsoft.com/office/drawing/2014/main" id="{D7BCC262-2964-88C3-147E-19C75D60C6D8}"/>
                </a:ext>
              </a:extLst>
            </p:cNvPr>
            <p:cNvSpPr/>
            <p:nvPr/>
          </p:nvSpPr>
          <p:spPr>
            <a:xfrm>
              <a:off x="10368584" y="32223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0" name="Freeform 656">
              <a:extLst>
                <a:ext uri="{FF2B5EF4-FFF2-40B4-BE49-F238E27FC236}">
                  <a16:creationId xmlns:a16="http://schemas.microsoft.com/office/drawing/2014/main" id="{80DAAC42-7A80-7353-2E70-3A9C4DC75848}"/>
                </a:ext>
              </a:extLst>
            </p:cNvPr>
            <p:cNvSpPr/>
            <p:nvPr/>
          </p:nvSpPr>
          <p:spPr>
            <a:xfrm>
              <a:off x="10342681" y="324346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1" name="Freeform 657">
              <a:extLst>
                <a:ext uri="{FF2B5EF4-FFF2-40B4-BE49-F238E27FC236}">
                  <a16:creationId xmlns:a16="http://schemas.microsoft.com/office/drawing/2014/main" id="{633D9D84-D50E-2484-A8CC-0F3ABE9E7C55}"/>
                </a:ext>
              </a:extLst>
            </p:cNvPr>
            <p:cNvSpPr/>
            <p:nvPr/>
          </p:nvSpPr>
          <p:spPr>
            <a:xfrm>
              <a:off x="10354952" y="32091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2" name="Freeform 658">
              <a:extLst>
                <a:ext uri="{FF2B5EF4-FFF2-40B4-BE49-F238E27FC236}">
                  <a16:creationId xmlns:a16="http://schemas.microsoft.com/office/drawing/2014/main" id="{FB19E2A2-4628-4D9D-3D03-790C40CA5470}"/>
                </a:ext>
              </a:extLst>
            </p:cNvPr>
            <p:cNvSpPr/>
            <p:nvPr/>
          </p:nvSpPr>
          <p:spPr>
            <a:xfrm>
              <a:off x="10329048" y="322896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3" name="Freeform 659">
              <a:extLst>
                <a:ext uri="{FF2B5EF4-FFF2-40B4-BE49-F238E27FC236}">
                  <a16:creationId xmlns:a16="http://schemas.microsoft.com/office/drawing/2014/main" id="{54567298-4BE4-8413-00F1-4FFBE905A57C}"/>
                </a:ext>
              </a:extLst>
            </p:cNvPr>
            <p:cNvSpPr/>
            <p:nvPr/>
          </p:nvSpPr>
          <p:spPr>
            <a:xfrm>
              <a:off x="10342681" y="31973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4" name="Freeform 660">
              <a:extLst>
                <a:ext uri="{FF2B5EF4-FFF2-40B4-BE49-F238E27FC236}">
                  <a16:creationId xmlns:a16="http://schemas.microsoft.com/office/drawing/2014/main" id="{2FE4AD52-A7B7-917C-4684-52488DB3268A}"/>
                </a:ext>
              </a:extLst>
            </p:cNvPr>
            <p:cNvSpPr/>
            <p:nvPr/>
          </p:nvSpPr>
          <p:spPr>
            <a:xfrm>
              <a:off x="10316777" y="321842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5" name="Freeform 661">
              <a:extLst>
                <a:ext uri="{FF2B5EF4-FFF2-40B4-BE49-F238E27FC236}">
                  <a16:creationId xmlns:a16="http://schemas.microsoft.com/office/drawing/2014/main" id="{EE3AAE73-5750-1FE7-C336-A061057CCE36}"/>
                </a:ext>
              </a:extLst>
            </p:cNvPr>
            <p:cNvSpPr/>
            <p:nvPr/>
          </p:nvSpPr>
          <p:spPr>
            <a:xfrm>
              <a:off x="10307234" y="31498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6" name="Freeform 662">
              <a:extLst>
                <a:ext uri="{FF2B5EF4-FFF2-40B4-BE49-F238E27FC236}">
                  <a16:creationId xmlns:a16="http://schemas.microsoft.com/office/drawing/2014/main" id="{72DA526B-00F7-3C37-5966-3F1DD94470CD}"/>
                </a:ext>
              </a:extLst>
            </p:cNvPr>
            <p:cNvSpPr/>
            <p:nvPr/>
          </p:nvSpPr>
          <p:spPr>
            <a:xfrm>
              <a:off x="10281329" y="316964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7" name="Freeform 663">
              <a:extLst>
                <a:ext uri="{FF2B5EF4-FFF2-40B4-BE49-F238E27FC236}">
                  <a16:creationId xmlns:a16="http://schemas.microsoft.com/office/drawing/2014/main" id="{17CCD547-0F5E-89B6-9329-04CB1BABC2B2}"/>
                </a:ext>
              </a:extLst>
            </p:cNvPr>
            <p:cNvSpPr/>
            <p:nvPr/>
          </p:nvSpPr>
          <p:spPr>
            <a:xfrm>
              <a:off x="10284056" y="31287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8" name="Freeform 664">
              <a:extLst>
                <a:ext uri="{FF2B5EF4-FFF2-40B4-BE49-F238E27FC236}">
                  <a16:creationId xmlns:a16="http://schemas.microsoft.com/office/drawing/2014/main" id="{D5FAB2CA-C3B5-4D5F-9484-88DDA5699716}"/>
                </a:ext>
              </a:extLst>
            </p:cNvPr>
            <p:cNvSpPr/>
            <p:nvPr/>
          </p:nvSpPr>
          <p:spPr>
            <a:xfrm>
              <a:off x="10258153" y="314987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79" name="Freeform 665">
              <a:extLst>
                <a:ext uri="{FF2B5EF4-FFF2-40B4-BE49-F238E27FC236}">
                  <a16:creationId xmlns:a16="http://schemas.microsoft.com/office/drawing/2014/main" id="{6C8C58B1-35B1-E34E-E3B4-8FD653F2F2D2}"/>
                </a:ext>
              </a:extLst>
            </p:cNvPr>
            <p:cNvSpPr/>
            <p:nvPr/>
          </p:nvSpPr>
          <p:spPr>
            <a:xfrm>
              <a:off x="10075463"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0" name="Freeform 666">
              <a:extLst>
                <a:ext uri="{FF2B5EF4-FFF2-40B4-BE49-F238E27FC236}">
                  <a16:creationId xmlns:a16="http://schemas.microsoft.com/office/drawing/2014/main" id="{A136E3E9-EB47-BED6-9D44-36044C6A1F4D}"/>
                </a:ext>
              </a:extLst>
            </p:cNvPr>
            <p:cNvSpPr/>
            <p:nvPr/>
          </p:nvSpPr>
          <p:spPr>
            <a:xfrm>
              <a:off x="10049558"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1" name="Freeform 667">
              <a:extLst>
                <a:ext uri="{FF2B5EF4-FFF2-40B4-BE49-F238E27FC236}">
                  <a16:creationId xmlns:a16="http://schemas.microsoft.com/office/drawing/2014/main" id="{BBEFE482-54C8-F465-EBDC-B59E664B0496}"/>
                </a:ext>
              </a:extLst>
            </p:cNvPr>
            <p:cNvSpPr/>
            <p:nvPr/>
          </p:nvSpPr>
          <p:spPr>
            <a:xfrm>
              <a:off x="10016837"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2" name="Freeform 668">
              <a:extLst>
                <a:ext uri="{FF2B5EF4-FFF2-40B4-BE49-F238E27FC236}">
                  <a16:creationId xmlns:a16="http://schemas.microsoft.com/office/drawing/2014/main" id="{4AAF096B-CCB9-66D1-0E0E-1A050DB2E6D2}"/>
                </a:ext>
              </a:extLst>
            </p:cNvPr>
            <p:cNvSpPr/>
            <p:nvPr/>
          </p:nvSpPr>
          <p:spPr>
            <a:xfrm>
              <a:off x="9990933"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3" name="Freeform 669">
              <a:extLst>
                <a:ext uri="{FF2B5EF4-FFF2-40B4-BE49-F238E27FC236}">
                  <a16:creationId xmlns:a16="http://schemas.microsoft.com/office/drawing/2014/main" id="{673CD138-AC06-703F-DB0F-D93649C451A4}"/>
                </a:ext>
              </a:extLst>
            </p:cNvPr>
            <p:cNvSpPr/>
            <p:nvPr/>
          </p:nvSpPr>
          <p:spPr>
            <a:xfrm>
              <a:off x="9933672" y="29534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4" name="Freeform 670">
              <a:extLst>
                <a:ext uri="{FF2B5EF4-FFF2-40B4-BE49-F238E27FC236}">
                  <a16:creationId xmlns:a16="http://schemas.microsoft.com/office/drawing/2014/main" id="{25600207-09F4-53D2-A5B0-2CCDC14259AE}"/>
                </a:ext>
              </a:extLst>
            </p:cNvPr>
            <p:cNvSpPr/>
            <p:nvPr/>
          </p:nvSpPr>
          <p:spPr>
            <a:xfrm>
              <a:off x="9906405" y="297322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5" name="Freeform 671">
              <a:extLst>
                <a:ext uri="{FF2B5EF4-FFF2-40B4-BE49-F238E27FC236}">
                  <a16:creationId xmlns:a16="http://schemas.microsoft.com/office/drawing/2014/main" id="{EC88E51E-3327-B981-2E15-E3D7F8D071C4}"/>
                </a:ext>
              </a:extLst>
            </p:cNvPr>
            <p:cNvSpPr/>
            <p:nvPr/>
          </p:nvSpPr>
          <p:spPr>
            <a:xfrm>
              <a:off x="9746892" y="2890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6" name="Freeform 672">
              <a:extLst>
                <a:ext uri="{FF2B5EF4-FFF2-40B4-BE49-F238E27FC236}">
                  <a16:creationId xmlns:a16="http://schemas.microsoft.com/office/drawing/2014/main" id="{CC33BD3E-78F4-AEA5-8998-1BFF48884442}"/>
                </a:ext>
              </a:extLst>
            </p:cNvPr>
            <p:cNvSpPr/>
            <p:nvPr/>
          </p:nvSpPr>
          <p:spPr>
            <a:xfrm>
              <a:off x="9719624" y="290994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7" name="Freeform 673">
              <a:extLst>
                <a:ext uri="{FF2B5EF4-FFF2-40B4-BE49-F238E27FC236}">
                  <a16:creationId xmlns:a16="http://schemas.microsoft.com/office/drawing/2014/main" id="{B200CA27-E157-F26E-9948-3017AFD100CC}"/>
                </a:ext>
              </a:extLst>
            </p:cNvPr>
            <p:cNvSpPr/>
            <p:nvPr/>
          </p:nvSpPr>
          <p:spPr>
            <a:xfrm>
              <a:off x="9673270" y="286907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8" name="Freeform 674">
              <a:extLst>
                <a:ext uri="{FF2B5EF4-FFF2-40B4-BE49-F238E27FC236}">
                  <a16:creationId xmlns:a16="http://schemas.microsoft.com/office/drawing/2014/main" id="{93FD765C-1D23-256D-2FCD-9544F79DE549}"/>
                </a:ext>
              </a:extLst>
            </p:cNvPr>
            <p:cNvSpPr/>
            <p:nvPr/>
          </p:nvSpPr>
          <p:spPr>
            <a:xfrm>
              <a:off x="9646003" y="289017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89" name="Freeform 675">
              <a:extLst>
                <a:ext uri="{FF2B5EF4-FFF2-40B4-BE49-F238E27FC236}">
                  <a16:creationId xmlns:a16="http://schemas.microsoft.com/office/drawing/2014/main" id="{7A2357E5-299B-E1EB-D81E-2C1C039D5D17}"/>
                </a:ext>
              </a:extLst>
            </p:cNvPr>
            <p:cNvSpPr/>
            <p:nvPr/>
          </p:nvSpPr>
          <p:spPr>
            <a:xfrm>
              <a:off x="9620099"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0" name="Freeform 676">
              <a:extLst>
                <a:ext uri="{FF2B5EF4-FFF2-40B4-BE49-F238E27FC236}">
                  <a16:creationId xmlns:a16="http://schemas.microsoft.com/office/drawing/2014/main" id="{4E9BC8B2-0CB6-02C9-93D1-F753BA9C95AC}"/>
                </a:ext>
              </a:extLst>
            </p:cNvPr>
            <p:cNvSpPr/>
            <p:nvPr/>
          </p:nvSpPr>
          <p:spPr>
            <a:xfrm>
              <a:off x="9594196" y="287962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1" name="Freeform 677">
              <a:extLst>
                <a:ext uri="{FF2B5EF4-FFF2-40B4-BE49-F238E27FC236}">
                  <a16:creationId xmlns:a16="http://schemas.microsoft.com/office/drawing/2014/main" id="{6C9C979B-365A-FF05-74EA-108F74CCDDBA}"/>
                </a:ext>
              </a:extLst>
            </p:cNvPr>
            <p:cNvSpPr/>
            <p:nvPr/>
          </p:nvSpPr>
          <p:spPr>
            <a:xfrm>
              <a:off x="9629642"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2" name="Freeform 678">
              <a:extLst>
                <a:ext uri="{FF2B5EF4-FFF2-40B4-BE49-F238E27FC236}">
                  <a16:creationId xmlns:a16="http://schemas.microsoft.com/office/drawing/2014/main" id="{26866221-8694-AABC-63AE-7010932AB34D}"/>
                </a:ext>
              </a:extLst>
            </p:cNvPr>
            <p:cNvSpPr/>
            <p:nvPr/>
          </p:nvSpPr>
          <p:spPr>
            <a:xfrm>
              <a:off x="9603738" y="287962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3" name="Freeform 679">
              <a:extLst>
                <a:ext uri="{FF2B5EF4-FFF2-40B4-BE49-F238E27FC236}">
                  <a16:creationId xmlns:a16="http://schemas.microsoft.com/office/drawing/2014/main" id="{EC15FDB2-D1DC-200F-0E79-7320F06E0E43}"/>
                </a:ext>
              </a:extLst>
            </p:cNvPr>
            <p:cNvSpPr/>
            <p:nvPr/>
          </p:nvSpPr>
          <p:spPr>
            <a:xfrm>
              <a:off x="9587379" y="28387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4" name="Freeform 680">
              <a:extLst>
                <a:ext uri="{FF2B5EF4-FFF2-40B4-BE49-F238E27FC236}">
                  <a16:creationId xmlns:a16="http://schemas.microsoft.com/office/drawing/2014/main" id="{775B44E8-6BEA-8C67-0053-1CB64A6C54AD}"/>
                </a:ext>
              </a:extLst>
            </p:cNvPr>
            <p:cNvSpPr/>
            <p:nvPr/>
          </p:nvSpPr>
          <p:spPr>
            <a:xfrm>
              <a:off x="9561475" y="285853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5" name="Freeform 681">
              <a:extLst>
                <a:ext uri="{FF2B5EF4-FFF2-40B4-BE49-F238E27FC236}">
                  <a16:creationId xmlns:a16="http://schemas.microsoft.com/office/drawing/2014/main" id="{D09C2583-8E9B-52FC-B85E-57E65A898B9D}"/>
                </a:ext>
              </a:extLst>
            </p:cNvPr>
            <p:cNvSpPr/>
            <p:nvPr/>
          </p:nvSpPr>
          <p:spPr>
            <a:xfrm>
              <a:off x="9573745" y="282557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6" name="Freeform 682">
              <a:extLst>
                <a:ext uri="{FF2B5EF4-FFF2-40B4-BE49-F238E27FC236}">
                  <a16:creationId xmlns:a16="http://schemas.microsoft.com/office/drawing/2014/main" id="{D948E21E-7464-9FFA-EA0C-237B0921A8F6}"/>
                </a:ext>
              </a:extLst>
            </p:cNvPr>
            <p:cNvSpPr/>
            <p:nvPr/>
          </p:nvSpPr>
          <p:spPr>
            <a:xfrm>
              <a:off x="9546477" y="28453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7" name="Freeform 683">
              <a:extLst>
                <a:ext uri="{FF2B5EF4-FFF2-40B4-BE49-F238E27FC236}">
                  <a16:creationId xmlns:a16="http://schemas.microsoft.com/office/drawing/2014/main" id="{FE7BB90C-54C0-3614-2B45-315ECAC58E39}"/>
                </a:ext>
              </a:extLst>
            </p:cNvPr>
            <p:cNvSpPr/>
            <p:nvPr/>
          </p:nvSpPr>
          <p:spPr>
            <a:xfrm>
              <a:off x="9579198" y="2833483"/>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8" name="Freeform 684">
              <a:extLst>
                <a:ext uri="{FF2B5EF4-FFF2-40B4-BE49-F238E27FC236}">
                  <a16:creationId xmlns:a16="http://schemas.microsoft.com/office/drawing/2014/main" id="{01931A87-C914-64D3-C579-378A26016935}"/>
                </a:ext>
              </a:extLst>
            </p:cNvPr>
            <p:cNvSpPr/>
            <p:nvPr/>
          </p:nvSpPr>
          <p:spPr>
            <a:xfrm>
              <a:off x="9553294" y="2854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899" name="Freeform 685">
              <a:extLst>
                <a:ext uri="{FF2B5EF4-FFF2-40B4-BE49-F238E27FC236}">
                  <a16:creationId xmlns:a16="http://schemas.microsoft.com/office/drawing/2014/main" id="{FC93C296-BCFD-EBC1-1087-D4E7B2B8D2A3}"/>
                </a:ext>
              </a:extLst>
            </p:cNvPr>
            <p:cNvSpPr/>
            <p:nvPr/>
          </p:nvSpPr>
          <p:spPr>
            <a:xfrm>
              <a:off x="9591469" y="284271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0" name="Freeform 686">
              <a:extLst>
                <a:ext uri="{FF2B5EF4-FFF2-40B4-BE49-F238E27FC236}">
                  <a16:creationId xmlns:a16="http://schemas.microsoft.com/office/drawing/2014/main" id="{A8457D3C-DC08-F580-F55E-0FC5E3CBC226}"/>
                </a:ext>
              </a:extLst>
            </p:cNvPr>
            <p:cNvSpPr/>
            <p:nvPr/>
          </p:nvSpPr>
          <p:spPr>
            <a:xfrm>
              <a:off x="9565565" y="286380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1" name="Freeform 687">
              <a:extLst>
                <a:ext uri="{FF2B5EF4-FFF2-40B4-BE49-F238E27FC236}">
                  <a16:creationId xmlns:a16="http://schemas.microsoft.com/office/drawing/2014/main" id="{3F21F292-DD09-CB84-8B6E-61627CE3291D}"/>
                </a:ext>
              </a:extLst>
            </p:cNvPr>
            <p:cNvSpPr/>
            <p:nvPr/>
          </p:nvSpPr>
          <p:spPr>
            <a:xfrm>
              <a:off x="9553294" y="281370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2" name="Freeform 688">
              <a:extLst>
                <a:ext uri="{FF2B5EF4-FFF2-40B4-BE49-F238E27FC236}">
                  <a16:creationId xmlns:a16="http://schemas.microsoft.com/office/drawing/2014/main" id="{ADEC6A9C-9D1A-02F1-D270-B0947521B122}"/>
                </a:ext>
              </a:extLst>
            </p:cNvPr>
            <p:cNvSpPr/>
            <p:nvPr/>
          </p:nvSpPr>
          <p:spPr>
            <a:xfrm>
              <a:off x="9527390" y="283348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3" name="Freeform 689">
              <a:extLst>
                <a:ext uri="{FF2B5EF4-FFF2-40B4-BE49-F238E27FC236}">
                  <a16:creationId xmlns:a16="http://schemas.microsoft.com/office/drawing/2014/main" id="{06AFB505-1F99-C8B3-58B8-C8302780D2D6}"/>
                </a:ext>
              </a:extLst>
            </p:cNvPr>
            <p:cNvSpPr/>
            <p:nvPr/>
          </p:nvSpPr>
          <p:spPr>
            <a:xfrm>
              <a:off x="9539660" y="27741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4" name="Freeform 690">
              <a:extLst>
                <a:ext uri="{FF2B5EF4-FFF2-40B4-BE49-F238E27FC236}">
                  <a16:creationId xmlns:a16="http://schemas.microsoft.com/office/drawing/2014/main" id="{45F0B6D9-EAA3-6A2C-F55D-F748FD7C2397}"/>
                </a:ext>
              </a:extLst>
            </p:cNvPr>
            <p:cNvSpPr/>
            <p:nvPr/>
          </p:nvSpPr>
          <p:spPr>
            <a:xfrm>
              <a:off x="9512393" y="279525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5" name="Freeform 691">
              <a:extLst>
                <a:ext uri="{FF2B5EF4-FFF2-40B4-BE49-F238E27FC236}">
                  <a16:creationId xmlns:a16="http://schemas.microsoft.com/office/drawing/2014/main" id="{9DD979D0-D63C-2624-ADC3-33B595D21C5C}"/>
                </a:ext>
              </a:extLst>
            </p:cNvPr>
            <p:cNvSpPr/>
            <p:nvPr/>
          </p:nvSpPr>
          <p:spPr>
            <a:xfrm>
              <a:off x="9494670"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6" name="Freeform 692">
              <a:extLst>
                <a:ext uri="{FF2B5EF4-FFF2-40B4-BE49-F238E27FC236}">
                  <a16:creationId xmlns:a16="http://schemas.microsoft.com/office/drawing/2014/main" id="{308B1C94-8DAC-76E8-59F9-853481CE23DA}"/>
                </a:ext>
              </a:extLst>
            </p:cNvPr>
            <p:cNvSpPr/>
            <p:nvPr/>
          </p:nvSpPr>
          <p:spPr>
            <a:xfrm>
              <a:off x="9468766" y="271615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7" name="Freeform 693">
              <a:extLst>
                <a:ext uri="{FF2B5EF4-FFF2-40B4-BE49-F238E27FC236}">
                  <a16:creationId xmlns:a16="http://schemas.microsoft.com/office/drawing/2014/main" id="{6C471871-C5A8-15A7-7EB6-BD8ACEF4ED4F}"/>
                </a:ext>
              </a:extLst>
            </p:cNvPr>
            <p:cNvSpPr/>
            <p:nvPr/>
          </p:nvSpPr>
          <p:spPr>
            <a:xfrm>
              <a:off x="9482400" y="267529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8" name="Freeform 694">
              <a:extLst>
                <a:ext uri="{FF2B5EF4-FFF2-40B4-BE49-F238E27FC236}">
                  <a16:creationId xmlns:a16="http://schemas.microsoft.com/office/drawing/2014/main" id="{51DD57CE-BA4B-1AD8-4C76-38875CA5CFE5}"/>
                </a:ext>
              </a:extLst>
            </p:cNvPr>
            <p:cNvSpPr/>
            <p:nvPr/>
          </p:nvSpPr>
          <p:spPr>
            <a:xfrm>
              <a:off x="9456495" y="2695065"/>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09" name="Freeform 695">
              <a:extLst>
                <a:ext uri="{FF2B5EF4-FFF2-40B4-BE49-F238E27FC236}">
                  <a16:creationId xmlns:a16="http://schemas.microsoft.com/office/drawing/2014/main" id="{225CF8DE-A8BC-748C-0222-879ED42A085D}"/>
                </a:ext>
              </a:extLst>
            </p:cNvPr>
            <p:cNvSpPr/>
            <p:nvPr/>
          </p:nvSpPr>
          <p:spPr>
            <a:xfrm>
              <a:off x="9260171" y="261201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0" name="Freeform 696">
              <a:extLst>
                <a:ext uri="{FF2B5EF4-FFF2-40B4-BE49-F238E27FC236}">
                  <a16:creationId xmlns:a16="http://schemas.microsoft.com/office/drawing/2014/main" id="{81A84B54-A7DF-438E-A59D-B36E1095C961}"/>
                </a:ext>
              </a:extLst>
            </p:cNvPr>
            <p:cNvSpPr/>
            <p:nvPr/>
          </p:nvSpPr>
          <p:spPr>
            <a:xfrm>
              <a:off x="9232904" y="2631787"/>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1" name="Freeform 697">
              <a:extLst>
                <a:ext uri="{FF2B5EF4-FFF2-40B4-BE49-F238E27FC236}">
                  <a16:creationId xmlns:a16="http://schemas.microsoft.com/office/drawing/2014/main" id="{8177F26F-6555-5937-65BC-418EA2D9584E}"/>
                </a:ext>
              </a:extLst>
            </p:cNvPr>
            <p:cNvSpPr/>
            <p:nvPr/>
          </p:nvSpPr>
          <p:spPr>
            <a:xfrm>
              <a:off x="9216543" y="25896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2" name="Freeform 698">
              <a:extLst>
                <a:ext uri="{FF2B5EF4-FFF2-40B4-BE49-F238E27FC236}">
                  <a16:creationId xmlns:a16="http://schemas.microsoft.com/office/drawing/2014/main" id="{BBD952FE-F406-1240-5B85-49586DBC6A5D}"/>
                </a:ext>
              </a:extLst>
            </p:cNvPr>
            <p:cNvSpPr/>
            <p:nvPr/>
          </p:nvSpPr>
          <p:spPr>
            <a:xfrm>
              <a:off x="9190640" y="26106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3" name="Freeform 699">
              <a:extLst>
                <a:ext uri="{FF2B5EF4-FFF2-40B4-BE49-F238E27FC236}">
                  <a16:creationId xmlns:a16="http://schemas.microsoft.com/office/drawing/2014/main" id="{B16003A7-F340-5C2A-9B90-CA279527E00C}"/>
                </a:ext>
              </a:extLst>
            </p:cNvPr>
            <p:cNvSpPr/>
            <p:nvPr/>
          </p:nvSpPr>
          <p:spPr>
            <a:xfrm>
              <a:off x="9182460" y="25447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4" name="Freeform 700">
              <a:extLst>
                <a:ext uri="{FF2B5EF4-FFF2-40B4-BE49-F238E27FC236}">
                  <a16:creationId xmlns:a16="http://schemas.microsoft.com/office/drawing/2014/main" id="{6DB11753-08FE-EC56-CCE6-1CC323845369}"/>
                </a:ext>
              </a:extLst>
            </p:cNvPr>
            <p:cNvSpPr/>
            <p:nvPr/>
          </p:nvSpPr>
          <p:spPr>
            <a:xfrm>
              <a:off x="9155192" y="256587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5" name="Freeform 701">
              <a:extLst>
                <a:ext uri="{FF2B5EF4-FFF2-40B4-BE49-F238E27FC236}">
                  <a16:creationId xmlns:a16="http://schemas.microsoft.com/office/drawing/2014/main" id="{4EA49817-764C-A3DC-2EE1-5D543642F681}"/>
                </a:ext>
              </a:extLst>
            </p:cNvPr>
            <p:cNvSpPr/>
            <p:nvPr/>
          </p:nvSpPr>
          <p:spPr>
            <a:xfrm>
              <a:off x="9153829" y="24986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6" name="Freeform 702">
              <a:extLst>
                <a:ext uri="{FF2B5EF4-FFF2-40B4-BE49-F238E27FC236}">
                  <a16:creationId xmlns:a16="http://schemas.microsoft.com/office/drawing/2014/main" id="{9CC315B4-0085-F588-5551-1FB152FE8AFD}"/>
                </a:ext>
              </a:extLst>
            </p:cNvPr>
            <p:cNvSpPr/>
            <p:nvPr/>
          </p:nvSpPr>
          <p:spPr>
            <a:xfrm>
              <a:off x="9127924" y="251841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7" name="Freeform 703">
              <a:extLst>
                <a:ext uri="{FF2B5EF4-FFF2-40B4-BE49-F238E27FC236}">
                  <a16:creationId xmlns:a16="http://schemas.microsoft.com/office/drawing/2014/main" id="{C0F60C33-A091-8DAF-1300-1A54A7BB08D2}"/>
                </a:ext>
              </a:extLst>
            </p:cNvPr>
            <p:cNvSpPr/>
            <p:nvPr/>
          </p:nvSpPr>
          <p:spPr>
            <a:xfrm>
              <a:off x="9137468" y="24248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8" name="Freeform 704">
              <a:extLst>
                <a:ext uri="{FF2B5EF4-FFF2-40B4-BE49-F238E27FC236}">
                  <a16:creationId xmlns:a16="http://schemas.microsoft.com/office/drawing/2014/main" id="{5116DC61-984C-36C2-CF7F-B790F6528392}"/>
                </a:ext>
              </a:extLst>
            </p:cNvPr>
            <p:cNvSpPr/>
            <p:nvPr/>
          </p:nvSpPr>
          <p:spPr>
            <a:xfrm>
              <a:off x="9110202" y="2444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19" name="Freeform 705">
              <a:extLst>
                <a:ext uri="{FF2B5EF4-FFF2-40B4-BE49-F238E27FC236}">
                  <a16:creationId xmlns:a16="http://schemas.microsoft.com/office/drawing/2014/main" id="{8F552FD3-9F7C-62E7-E2C0-E7F38AC532C7}"/>
                </a:ext>
              </a:extLst>
            </p:cNvPr>
            <p:cNvSpPr/>
            <p:nvPr/>
          </p:nvSpPr>
          <p:spPr>
            <a:xfrm>
              <a:off x="9110202" y="238526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0" name="Freeform 706">
              <a:extLst>
                <a:ext uri="{FF2B5EF4-FFF2-40B4-BE49-F238E27FC236}">
                  <a16:creationId xmlns:a16="http://schemas.microsoft.com/office/drawing/2014/main" id="{71698A9E-2A39-5AC1-6F4C-C77CD0A4C93E}"/>
                </a:ext>
              </a:extLst>
            </p:cNvPr>
            <p:cNvSpPr/>
            <p:nvPr/>
          </p:nvSpPr>
          <p:spPr>
            <a:xfrm>
              <a:off x="9084298" y="240636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1" name="Freeform 707">
              <a:extLst>
                <a:ext uri="{FF2B5EF4-FFF2-40B4-BE49-F238E27FC236}">
                  <a16:creationId xmlns:a16="http://schemas.microsoft.com/office/drawing/2014/main" id="{0303A4A3-3981-CCD4-B1A1-4B30E9DB8FD0}"/>
                </a:ext>
              </a:extLst>
            </p:cNvPr>
            <p:cNvSpPr/>
            <p:nvPr/>
          </p:nvSpPr>
          <p:spPr>
            <a:xfrm>
              <a:off x="9089751" y="23694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2" name="Freeform 708">
              <a:extLst>
                <a:ext uri="{FF2B5EF4-FFF2-40B4-BE49-F238E27FC236}">
                  <a16:creationId xmlns:a16="http://schemas.microsoft.com/office/drawing/2014/main" id="{E9CD5644-1167-0676-DEEB-06D8D8505416}"/>
                </a:ext>
              </a:extLst>
            </p:cNvPr>
            <p:cNvSpPr/>
            <p:nvPr/>
          </p:nvSpPr>
          <p:spPr>
            <a:xfrm>
              <a:off x="9062484" y="239043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3" name="Freeform 709">
              <a:extLst>
                <a:ext uri="{FF2B5EF4-FFF2-40B4-BE49-F238E27FC236}">
                  <a16:creationId xmlns:a16="http://schemas.microsoft.com/office/drawing/2014/main" id="{E876B23A-C073-60A9-0818-9B2C02CDD8A8}"/>
                </a:ext>
              </a:extLst>
            </p:cNvPr>
            <p:cNvSpPr/>
            <p:nvPr/>
          </p:nvSpPr>
          <p:spPr>
            <a:xfrm>
              <a:off x="9074754" y="234835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4" name="Freeform 710">
              <a:extLst>
                <a:ext uri="{FF2B5EF4-FFF2-40B4-BE49-F238E27FC236}">
                  <a16:creationId xmlns:a16="http://schemas.microsoft.com/office/drawing/2014/main" id="{DB621F2C-5282-516D-7251-7AF723E7489B}"/>
                </a:ext>
              </a:extLst>
            </p:cNvPr>
            <p:cNvSpPr/>
            <p:nvPr/>
          </p:nvSpPr>
          <p:spPr>
            <a:xfrm>
              <a:off x="9047486" y="236933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5" name="Freeform 711">
              <a:extLst>
                <a:ext uri="{FF2B5EF4-FFF2-40B4-BE49-F238E27FC236}">
                  <a16:creationId xmlns:a16="http://schemas.microsoft.com/office/drawing/2014/main" id="{86301D0A-C113-C4A4-A803-97473620361A}"/>
                </a:ext>
              </a:extLst>
            </p:cNvPr>
            <p:cNvSpPr/>
            <p:nvPr/>
          </p:nvSpPr>
          <p:spPr>
            <a:xfrm>
              <a:off x="9054303" y="233374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6" name="Freeform 712">
              <a:extLst>
                <a:ext uri="{FF2B5EF4-FFF2-40B4-BE49-F238E27FC236}">
                  <a16:creationId xmlns:a16="http://schemas.microsoft.com/office/drawing/2014/main" id="{BA6B8A67-5615-F34B-F2CF-161975EAF109}"/>
                </a:ext>
              </a:extLst>
            </p:cNvPr>
            <p:cNvSpPr/>
            <p:nvPr/>
          </p:nvSpPr>
          <p:spPr>
            <a:xfrm>
              <a:off x="9028399" y="2353519"/>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7" name="Freeform 713">
              <a:extLst>
                <a:ext uri="{FF2B5EF4-FFF2-40B4-BE49-F238E27FC236}">
                  <a16:creationId xmlns:a16="http://schemas.microsoft.com/office/drawing/2014/main" id="{530AAD5E-7344-7B88-42FE-CBCE52925623}"/>
                </a:ext>
              </a:extLst>
            </p:cNvPr>
            <p:cNvSpPr/>
            <p:nvPr/>
          </p:nvSpPr>
          <p:spPr>
            <a:xfrm>
              <a:off x="9001133"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8" name="Freeform 714">
              <a:extLst>
                <a:ext uri="{FF2B5EF4-FFF2-40B4-BE49-F238E27FC236}">
                  <a16:creationId xmlns:a16="http://schemas.microsoft.com/office/drawing/2014/main" id="{2A4E5452-6B36-FD74-CC74-790516DBFBCA}"/>
                </a:ext>
              </a:extLst>
            </p:cNvPr>
            <p:cNvSpPr/>
            <p:nvPr/>
          </p:nvSpPr>
          <p:spPr>
            <a:xfrm>
              <a:off x="8975228" y="234440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29" name="Freeform 715">
              <a:extLst>
                <a:ext uri="{FF2B5EF4-FFF2-40B4-BE49-F238E27FC236}">
                  <a16:creationId xmlns:a16="http://schemas.microsoft.com/office/drawing/2014/main" id="{E5945782-AFC9-358F-44EF-49BF72D146FF}"/>
                </a:ext>
              </a:extLst>
            </p:cNvPr>
            <p:cNvSpPr/>
            <p:nvPr/>
          </p:nvSpPr>
          <p:spPr>
            <a:xfrm>
              <a:off x="8975115"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0" name="Freeform 716">
              <a:extLst>
                <a:ext uri="{FF2B5EF4-FFF2-40B4-BE49-F238E27FC236}">
                  <a16:creationId xmlns:a16="http://schemas.microsoft.com/office/drawing/2014/main" id="{BEE787A9-EF01-14FC-0F4F-E2293BBB72E2}"/>
                </a:ext>
              </a:extLst>
            </p:cNvPr>
            <p:cNvSpPr/>
            <p:nvPr/>
          </p:nvSpPr>
          <p:spPr>
            <a:xfrm>
              <a:off x="8947961" y="234440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1" name="Freeform 717">
              <a:extLst>
                <a:ext uri="{FF2B5EF4-FFF2-40B4-BE49-F238E27FC236}">
                  <a16:creationId xmlns:a16="http://schemas.microsoft.com/office/drawing/2014/main" id="{7A25CA0B-4B26-B67A-0FC0-3EB935D7781D}"/>
                </a:ext>
              </a:extLst>
            </p:cNvPr>
            <p:cNvSpPr/>
            <p:nvPr/>
          </p:nvSpPr>
          <p:spPr>
            <a:xfrm>
              <a:off x="8958868" y="23166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2" name="Freeform 718">
              <a:extLst>
                <a:ext uri="{FF2B5EF4-FFF2-40B4-BE49-F238E27FC236}">
                  <a16:creationId xmlns:a16="http://schemas.microsoft.com/office/drawing/2014/main" id="{21317E48-E1F6-4971-3EA4-F3153B458BFB}"/>
                </a:ext>
              </a:extLst>
            </p:cNvPr>
            <p:cNvSpPr/>
            <p:nvPr/>
          </p:nvSpPr>
          <p:spPr>
            <a:xfrm>
              <a:off x="8932850" y="233649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3" name="Freeform 719">
              <a:extLst>
                <a:ext uri="{FF2B5EF4-FFF2-40B4-BE49-F238E27FC236}">
                  <a16:creationId xmlns:a16="http://schemas.microsoft.com/office/drawing/2014/main" id="{959D67D8-DE37-3A41-AC7C-B1DB97A2FAB3}"/>
                </a:ext>
              </a:extLst>
            </p:cNvPr>
            <p:cNvSpPr/>
            <p:nvPr/>
          </p:nvSpPr>
          <p:spPr>
            <a:xfrm>
              <a:off x="8876953" y="22981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4" name="Freeform 720">
              <a:extLst>
                <a:ext uri="{FF2B5EF4-FFF2-40B4-BE49-F238E27FC236}">
                  <a16:creationId xmlns:a16="http://schemas.microsoft.com/office/drawing/2014/main" id="{09FC9961-AE7A-F211-A1F3-E92167B0BC8F}"/>
                </a:ext>
              </a:extLst>
            </p:cNvPr>
            <p:cNvSpPr/>
            <p:nvPr/>
          </p:nvSpPr>
          <p:spPr>
            <a:xfrm>
              <a:off x="8851049" y="231792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5" name="Freeform 721">
              <a:extLst>
                <a:ext uri="{FF2B5EF4-FFF2-40B4-BE49-F238E27FC236}">
                  <a16:creationId xmlns:a16="http://schemas.microsoft.com/office/drawing/2014/main" id="{DE779BE9-8468-1A22-0BD9-D0B209FA6020}"/>
                </a:ext>
              </a:extLst>
            </p:cNvPr>
            <p:cNvSpPr/>
            <p:nvPr/>
          </p:nvSpPr>
          <p:spPr>
            <a:xfrm>
              <a:off x="8864682"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6" name="Freeform 722">
              <a:extLst>
                <a:ext uri="{FF2B5EF4-FFF2-40B4-BE49-F238E27FC236}">
                  <a16:creationId xmlns:a16="http://schemas.microsoft.com/office/drawing/2014/main" id="{0D260119-D17F-EE26-4188-EFC8F283BF4B}"/>
                </a:ext>
              </a:extLst>
            </p:cNvPr>
            <p:cNvSpPr/>
            <p:nvPr/>
          </p:nvSpPr>
          <p:spPr>
            <a:xfrm>
              <a:off x="8838778" y="231001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7" name="Freeform 723">
              <a:extLst>
                <a:ext uri="{FF2B5EF4-FFF2-40B4-BE49-F238E27FC236}">
                  <a16:creationId xmlns:a16="http://schemas.microsoft.com/office/drawing/2014/main" id="{288A6058-9F59-1901-1DFC-A9A141625232}"/>
                </a:ext>
              </a:extLst>
            </p:cNvPr>
            <p:cNvSpPr/>
            <p:nvPr/>
          </p:nvSpPr>
          <p:spPr>
            <a:xfrm>
              <a:off x="8846959"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8" name="Freeform 724">
              <a:extLst>
                <a:ext uri="{FF2B5EF4-FFF2-40B4-BE49-F238E27FC236}">
                  <a16:creationId xmlns:a16="http://schemas.microsoft.com/office/drawing/2014/main" id="{59D3873E-8392-53C3-0764-3E5BB70E56BB}"/>
                </a:ext>
              </a:extLst>
            </p:cNvPr>
            <p:cNvSpPr/>
            <p:nvPr/>
          </p:nvSpPr>
          <p:spPr>
            <a:xfrm>
              <a:off x="8821054" y="231001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39" name="Freeform 725">
              <a:extLst>
                <a:ext uri="{FF2B5EF4-FFF2-40B4-BE49-F238E27FC236}">
                  <a16:creationId xmlns:a16="http://schemas.microsoft.com/office/drawing/2014/main" id="{4CC12F97-5BDF-DBDA-5A7E-C40A69E2D6FC}"/>
                </a:ext>
              </a:extLst>
            </p:cNvPr>
            <p:cNvSpPr/>
            <p:nvPr/>
          </p:nvSpPr>
          <p:spPr>
            <a:xfrm>
              <a:off x="8821054" y="22836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0" name="Freeform 726">
              <a:extLst>
                <a:ext uri="{FF2B5EF4-FFF2-40B4-BE49-F238E27FC236}">
                  <a16:creationId xmlns:a16="http://schemas.microsoft.com/office/drawing/2014/main" id="{AC19990F-F741-8D81-AF6D-68839484DFB0}"/>
                </a:ext>
              </a:extLst>
            </p:cNvPr>
            <p:cNvSpPr/>
            <p:nvPr/>
          </p:nvSpPr>
          <p:spPr>
            <a:xfrm>
              <a:off x="8795151" y="23047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1" name="Freeform 727">
              <a:extLst>
                <a:ext uri="{FF2B5EF4-FFF2-40B4-BE49-F238E27FC236}">
                  <a16:creationId xmlns:a16="http://schemas.microsoft.com/office/drawing/2014/main" id="{D92A2E0A-1181-1255-184D-EBC657E26999}"/>
                </a:ext>
              </a:extLst>
            </p:cNvPr>
            <p:cNvSpPr/>
            <p:nvPr/>
          </p:nvSpPr>
          <p:spPr>
            <a:xfrm>
              <a:off x="8784244" y="2270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2" name="Freeform 728">
              <a:extLst>
                <a:ext uri="{FF2B5EF4-FFF2-40B4-BE49-F238E27FC236}">
                  <a16:creationId xmlns:a16="http://schemas.microsoft.com/office/drawing/2014/main" id="{88DFC368-FC46-78BB-0F17-B6D2D9A9D09A}"/>
                </a:ext>
              </a:extLst>
            </p:cNvPr>
            <p:cNvSpPr/>
            <p:nvPr/>
          </p:nvSpPr>
          <p:spPr>
            <a:xfrm>
              <a:off x="8758340" y="229024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3" name="Freeform 729">
              <a:extLst>
                <a:ext uri="{FF2B5EF4-FFF2-40B4-BE49-F238E27FC236}">
                  <a16:creationId xmlns:a16="http://schemas.microsoft.com/office/drawing/2014/main" id="{EBDA7589-1C59-9140-348A-877094501742}"/>
                </a:ext>
              </a:extLst>
            </p:cNvPr>
            <p:cNvSpPr/>
            <p:nvPr/>
          </p:nvSpPr>
          <p:spPr>
            <a:xfrm>
              <a:off x="8758340" y="22546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4" name="Freeform 730">
              <a:extLst>
                <a:ext uri="{FF2B5EF4-FFF2-40B4-BE49-F238E27FC236}">
                  <a16:creationId xmlns:a16="http://schemas.microsoft.com/office/drawing/2014/main" id="{14BABBC7-B44E-8688-D8EA-7AEFB2A0DCAC}"/>
                </a:ext>
              </a:extLst>
            </p:cNvPr>
            <p:cNvSpPr/>
            <p:nvPr/>
          </p:nvSpPr>
          <p:spPr>
            <a:xfrm>
              <a:off x="8732436" y="22757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5" name="Freeform 731">
              <a:extLst>
                <a:ext uri="{FF2B5EF4-FFF2-40B4-BE49-F238E27FC236}">
                  <a16:creationId xmlns:a16="http://schemas.microsoft.com/office/drawing/2014/main" id="{30755745-6E10-37EE-DA8E-4AAA991BBE64}"/>
                </a:ext>
              </a:extLst>
            </p:cNvPr>
            <p:cNvSpPr/>
            <p:nvPr/>
          </p:nvSpPr>
          <p:spPr>
            <a:xfrm>
              <a:off x="8746070" y="22309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6" name="Freeform 732">
              <a:extLst>
                <a:ext uri="{FF2B5EF4-FFF2-40B4-BE49-F238E27FC236}">
                  <a16:creationId xmlns:a16="http://schemas.microsoft.com/office/drawing/2014/main" id="{6CBB86A4-DA59-E2B0-1D60-29A7C018949B}"/>
                </a:ext>
              </a:extLst>
            </p:cNvPr>
            <p:cNvSpPr/>
            <p:nvPr/>
          </p:nvSpPr>
          <p:spPr>
            <a:xfrm>
              <a:off x="8720165" y="225201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7" name="Freeform 733">
              <a:extLst>
                <a:ext uri="{FF2B5EF4-FFF2-40B4-BE49-F238E27FC236}">
                  <a16:creationId xmlns:a16="http://schemas.microsoft.com/office/drawing/2014/main" id="{B9EBA82A-163A-0C20-8E9A-B25CD03E3EBB}"/>
                </a:ext>
              </a:extLst>
            </p:cNvPr>
            <p:cNvSpPr/>
            <p:nvPr/>
          </p:nvSpPr>
          <p:spPr>
            <a:xfrm>
              <a:off x="8706533" y="214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8" name="Freeform 734">
              <a:extLst>
                <a:ext uri="{FF2B5EF4-FFF2-40B4-BE49-F238E27FC236}">
                  <a16:creationId xmlns:a16="http://schemas.microsoft.com/office/drawing/2014/main" id="{C6071A98-BCE1-FE02-E659-39DD8D59BC2D}"/>
                </a:ext>
              </a:extLst>
            </p:cNvPr>
            <p:cNvSpPr/>
            <p:nvPr/>
          </p:nvSpPr>
          <p:spPr>
            <a:xfrm>
              <a:off x="8680629" y="21676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49" name="Freeform 735">
              <a:extLst>
                <a:ext uri="{FF2B5EF4-FFF2-40B4-BE49-F238E27FC236}">
                  <a16:creationId xmlns:a16="http://schemas.microsoft.com/office/drawing/2014/main" id="{C9D4DFE6-E420-B55A-1FF9-E15BEC0AED75}"/>
                </a:ext>
              </a:extLst>
            </p:cNvPr>
            <p:cNvSpPr/>
            <p:nvPr/>
          </p:nvSpPr>
          <p:spPr>
            <a:xfrm>
              <a:off x="8691536" y="21188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0" name="Freeform 736">
              <a:extLst>
                <a:ext uri="{FF2B5EF4-FFF2-40B4-BE49-F238E27FC236}">
                  <a16:creationId xmlns:a16="http://schemas.microsoft.com/office/drawing/2014/main" id="{435B7F75-0BE7-2BEC-EE34-D3DE6C0D93BB}"/>
                </a:ext>
              </a:extLst>
            </p:cNvPr>
            <p:cNvSpPr/>
            <p:nvPr/>
          </p:nvSpPr>
          <p:spPr>
            <a:xfrm>
              <a:off x="8665631" y="213995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1" name="Freeform 737">
              <a:extLst>
                <a:ext uri="{FF2B5EF4-FFF2-40B4-BE49-F238E27FC236}">
                  <a16:creationId xmlns:a16="http://schemas.microsoft.com/office/drawing/2014/main" id="{B494D968-B529-262D-D3CD-8D4339D3604E}"/>
                </a:ext>
              </a:extLst>
            </p:cNvPr>
            <p:cNvSpPr/>
            <p:nvPr/>
          </p:nvSpPr>
          <p:spPr>
            <a:xfrm>
              <a:off x="8671085" y="20793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2" name="Freeform 738">
              <a:extLst>
                <a:ext uri="{FF2B5EF4-FFF2-40B4-BE49-F238E27FC236}">
                  <a16:creationId xmlns:a16="http://schemas.microsoft.com/office/drawing/2014/main" id="{CACF6047-FCB2-5AB9-0BAA-BC9FBD67D456}"/>
                </a:ext>
              </a:extLst>
            </p:cNvPr>
            <p:cNvSpPr/>
            <p:nvPr/>
          </p:nvSpPr>
          <p:spPr>
            <a:xfrm>
              <a:off x="8645181" y="20990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3" name="Freeform 739">
              <a:extLst>
                <a:ext uri="{FF2B5EF4-FFF2-40B4-BE49-F238E27FC236}">
                  <a16:creationId xmlns:a16="http://schemas.microsoft.com/office/drawing/2014/main" id="{4D6FD76D-D941-786D-C092-BA5DE66F0634}"/>
                </a:ext>
              </a:extLst>
            </p:cNvPr>
            <p:cNvSpPr/>
            <p:nvPr/>
          </p:nvSpPr>
          <p:spPr>
            <a:xfrm>
              <a:off x="8382052" y="20226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4" name="Freeform 740">
              <a:extLst>
                <a:ext uri="{FF2B5EF4-FFF2-40B4-BE49-F238E27FC236}">
                  <a16:creationId xmlns:a16="http://schemas.microsoft.com/office/drawing/2014/main" id="{9ACFCC7E-46E0-5B72-8E80-8B476CAAF282}"/>
                </a:ext>
              </a:extLst>
            </p:cNvPr>
            <p:cNvSpPr/>
            <p:nvPr/>
          </p:nvSpPr>
          <p:spPr>
            <a:xfrm>
              <a:off x="8356148" y="204240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5" name="Freeform 741">
              <a:extLst>
                <a:ext uri="{FF2B5EF4-FFF2-40B4-BE49-F238E27FC236}">
                  <a16:creationId xmlns:a16="http://schemas.microsoft.com/office/drawing/2014/main" id="{C86BD96D-1687-5288-97B9-5A5D7E825F4E}"/>
                </a:ext>
              </a:extLst>
            </p:cNvPr>
            <p:cNvSpPr/>
            <p:nvPr/>
          </p:nvSpPr>
          <p:spPr>
            <a:xfrm>
              <a:off x="8360238" y="19039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6" name="Freeform 742">
              <a:extLst>
                <a:ext uri="{FF2B5EF4-FFF2-40B4-BE49-F238E27FC236}">
                  <a16:creationId xmlns:a16="http://schemas.microsoft.com/office/drawing/2014/main" id="{2BBEBBCD-0951-04B7-82B9-1DE99A4A2461}"/>
                </a:ext>
              </a:extLst>
            </p:cNvPr>
            <p:cNvSpPr/>
            <p:nvPr/>
          </p:nvSpPr>
          <p:spPr>
            <a:xfrm>
              <a:off x="8334334" y="192507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7" name="Freeform 743">
              <a:extLst>
                <a:ext uri="{FF2B5EF4-FFF2-40B4-BE49-F238E27FC236}">
                  <a16:creationId xmlns:a16="http://schemas.microsoft.com/office/drawing/2014/main" id="{891358CB-FD07-EA91-47FA-16C2EF879107}"/>
                </a:ext>
              </a:extLst>
            </p:cNvPr>
            <p:cNvSpPr/>
            <p:nvPr/>
          </p:nvSpPr>
          <p:spPr>
            <a:xfrm>
              <a:off x="8353421" y="18459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8" name="Freeform 744">
              <a:extLst>
                <a:ext uri="{FF2B5EF4-FFF2-40B4-BE49-F238E27FC236}">
                  <a16:creationId xmlns:a16="http://schemas.microsoft.com/office/drawing/2014/main" id="{10C200A8-9DA1-2DD5-ED25-B3D2CFD7F9C6}"/>
                </a:ext>
              </a:extLst>
            </p:cNvPr>
            <p:cNvSpPr/>
            <p:nvPr/>
          </p:nvSpPr>
          <p:spPr>
            <a:xfrm>
              <a:off x="8327518" y="186707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59" name="Freeform 745">
              <a:extLst>
                <a:ext uri="{FF2B5EF4-FFF2-40B4-BE49-F238E27FC236}">
                  <a16:creationId xmlns:a16="http://schemas.microsoft.com/office/drawing/2014/main" id="{0A68797F-0D1A-5F1E-478E-AB08D5101F6D}"/>
                </a:ext>
              </a:extLst>
            </p:cNvPr>
            <p:cNvSpPr/>
            <p:nvPr/>
          </p:nvSpPr>
          <p:spPr>
            <a:xfrm>
              <a:off x="8330244" y="1791931"/>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0" name="Freeform 746">
              <a:extLst>
                <a:ext uri="{FF2B5EF4-FFF2-40B4-BE49-F238E27FC236}">
                  <a16:creationId xmlns:a16="http://schemas.microsoft.com/office/drawing/2014/main" id="{FDB4F8F8-E635-872C-F864-1AEABB83EA2F}"/>
                </a:ext>
              </a:extLst>
            </p:cNvPr>
            <p:cNvSpPr/>
            <p:nvPr/>
          </p:nvSpPr>
          <p:spPr>
            <a:xfrm>
              <a:off x="8304341" y="181302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1" name="Freeform 747">
              <a:extLst>
                <a:ext uri="{FF2B5EF4-FFF2-40B4-BE49-F238E27FC236}">
                  <a16:creationId xmlns:a16="http://schemas.microsoft.com/office/drawing/2014/main" id="{C029103A-642D-D41D-7788-7D46CB90B6D5}"/>
                </a:ext>
              </a:extLst>
            </p:cNvPr>
            <p:cNvSpPr/>
            <p:nvPr/>
          </p:nvSpPr>
          <p:spPr>
            <a:xfrm>
              <a:off x="8296160"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2" name="Freeform 748">
              <a:extLst>
                <a:ext uri="{FF2B5EF4-FFF2-40B4-BE49-F238E27FC236}">
                  <a16:creationId xmlns:a16="http://schemas.microsoft.com/office/drawing/2014/main" id="{F6788E60-7E83-E2D1-4C6E-BDD1CD82A5DF}"/>
                </a:ext>
              </a:extLst>
            </p:cNvPr>
            <p:cNvSpPr/>
            <p:nvPr/>
          </p:nvSpPr>
          <p:spPr>
            <a:xfrm>
              <a:off x="8270256"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3" name="Freeform 749">
              <a:extLst>
                <a:ext uri="{FF2B5EF4-FFF2-40B4-BE49-F238E27FC236}">
                  <a16:creationId xmlns:a16="http://schemas.microsoft.com/office/drawing/2014/main" id="{0ACBACD8-2EAB-1C75-DAFA-2BDB60348965}"/>
                </a:ext>
              </a:extLst>
            </p:cNvPr>
            <p:cNvSpPr/>
            <p:nvPr/>
          </p:nvSpPr>
          <p:spPr>
            <a:xfrm>
              <a:off x="8287980" y="17009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4" name="Freeform 750">
              <a:extLst>
                <a:ext uri="{FF2B5EF4-FFF2-40B4-BE49-F238E27FC236}">
                  <a16:creationId xmlns:a16="http://schemas.microsoft.com/office/drawing/2014/main" id="{34E61137-9F42-747A-289D-10EA85F11D05}"/>
                </a:ext>
              </a:extLst>
            </p:cNvPr>
            <p:cNvSpPr/>
            <p:nvPr/>
          </p:nvSpPr>
          <p:spPr>
            <a:xfrm>
              <a:off x="8262076" y="17207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5" name="Freeform 751">
              <a:extLst>
                <a:ext uri="{FF2B5EF4-FFF2-40B4-BE49-F238E27FC236}">
                  <a16:creationId xmlns:a16="http://schemas.microsoft.com/office/drawing/2014/main" id="{03CAE2A9-1155-5F00-FF73-C2D35B504AB9}"/>
                </a:ext>
              </a:extLst>
            </p:cNvPr>
            <p:cNvSpPr/>
            <p:nvPr/>
          </p:nvSpPr>
          <p:spPr>
            <a:xfrm>
              <a:off x="7945775" y="157441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6" name="Freeform 752">
              <a:extLst>
                <a:ext uri="{FF2B5EF4-FFF2-40B4-BE49-F238E27FC236}">
                  <a16:creationId xmlns:a16="http://schemas.microsoft.com/office/drawing/2014/main" id="{5E156924-80D2-FB98-C3C7-045D484B4F08}"/>
                </a:ext>
              </a:extLst>
            </p:cNvPr>
            <p:cNvSpPr/>
            <p:nvPr/>
          </p:nvSpPr>
          <p:spPr>
            <a:xfrm>
              <a:off x="7918509" y="159418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7" name="Freeform 753">
              <a:extLst>
                <a:ext uri="{FF2B5EF4-FFF2-40B4-BE49-F238E27FC236}">
                  <a16:creationId xmlns:a16="http://schemas.microsoft.com/office/drawing/2014/main" id="{CA77DA98-4B9F-BC97-B2A7-0D5586B8A2CA}"/>
                </a:ext>
              </a:extLst>
            </p:cNvPr>
            <p:cNvSpPr/>
            <p:nvPr/>
          </p:nvSpPr>
          <p:spPr>
            <a:xfrm>
              <a:off x="8676538" y="20964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8" name="Freeform 754">
              <a:extLst>
                <a:ext uri="{FF2B5EF4-FFF2-40B4-BE49-F238E27FC236}">
                  <a16:creationId xmlns:a16="http://schemas.microsoft.com/office/drawing/2014/main" id="{C894AC52-C68A-57A1-0603-E86A8219EFB3}"/>
                </a:ext>
              </a:extLst>
            </p:cNvPr>
            <p:cNvSpPr/>
            <p:nvPr/>
          </p:nvSpPr>
          <p:spPr>
            <a:xfrm>
              <a:off x="8649271" y="211754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69" name="Freeform 755">
              <a:extLst>
                <a:ext uri="{FF2B5EF4-FFF2-40B4-BE49-F238E27FC236}">
                  <a16:creationId xmlns:a16="http://schemas.microsoft.com/office/drawing/2014/main" id="{C4803D6B-A77F-2847-6E0E-41098BB8E7F2}"/>
                </a:ext>
              </a:extLst>
            </p:cNvPr>
            <p:cNvSpPr/>
            <p:nvPr/>
          </p:nvSpPr>
          <p:spPr>
            <a:xfrm>
              <a:off x="9565565" y="28295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0" name="Freeform 756">
              <a:extLst>
                <a:ext uri="{FF2B5EF4-FFF2-40B4-BE49-F238E27FC236}">
                  <a16:creationId xmlns:a16="http://schemas.microsoft.com/office/drawing/2014/main" id="{4EEDE9EC-1272-9604-EEEE-E9E198517DD5}"/>
                </a:ext>
              </a:extLst>
            </p:cNvPr>
            <p:cNvSpPr/>
            <p:nvPr/>
          </p:nvSpPr>
          <p:spPr>
            <a:xfrm>
              <a:off x="9539660" y="284930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1" name="Freeform 757">
              <a:extLst>
                <a:ext uri="{FF2B5EF4-FFF2-40B4-BE49-F238E27FC236}">
                  <a16:creationId xmlns:a16="http://schemas.microsoft.com/office/drawing/2014/main" id="{E74F15AF-33DE-E120-77E2-B1F9315C78F1}"/>
                </a:ext>
              </a:extLst>
            </p:cNvPr>
            <p:cNvSpPr/>
            <p:nvPr/>
          </p:nvSpPr>
          <p:spPr>
            <a:xfrm>
              <a:off x="9940489" y="297190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2" name="Freeform 758">
              <a:extLst>
                <a:ext uri="{FF2B5EF4-FFF2-40B4-BE49-F238E27FC236}">
                  <a16:creationId xmlns:a16="http://schemas.microsoft.com/office/drawing/2014/main" id="{280ED51D-7CA3-F4B3-5DAB-526FFD35BEB6}"/>
                </a:ext>
              </a:extLst>
            </p:cNvPr>
            <p:cNvSpPr/>
            <p:nvPr/>
          </p:nvSpPr>
          <p:spPr>
            <a:xfrm>
              <a:off x="9913222" y="299299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3" name="Freeform 759">
              <a:extLst>
                <a:ext uri="{FF2B5EF4-FFF2-40B4-BE49-F238E27FC236}">
                  <a16:creationId xmlns:a16="http://schemas.microsoft.com/office/drawing/2014/main" id="{91E6E5A6-168E-106A-309B-8B1432663262}"/>
                </a:ext>
              </a:extLst>
            </p:cNvPr>
            <p:cNvSpPr/>
            <p:nvPr/>
          </p:nvSpPr>
          <p:spPr>
            <a:xfrm>
              <a:off x="9956850" y="30061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4" name="Freeform 760">
              <a:extLst>
                <a:ext uri="{FF2B5EF4-FFF2-40B4-BE49-F238E27FC236}">
                  <a16:creationId xmlns:a16="http://schemas.microsoft.com/office/drawing/2014/main" id="{9EDA3659-927C-0C7B-6DFC-A32FFFB9B308}"/>
                </a:ext>
              </a:extLst>
            </p:cNvPr>
            <p:cNvSpPr/>
            <p:nvPr/>
          </p:nvSpPr>
          <p:spPr>
            <a:xfrm>
              <a:off x="9930946" y="302727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5" name="Freeform 761">
              <a:extLst>
                <a:ext uri="{FF2B5EF4-FFF2-40B4-BE49-F238E27FC236}">
                  <a16:creationId xmlns:a16="http://schemas.microsoft.com/office/drawing/2014/main" id="{9B95CE1A-2DCD-2ABE-7DD1-4D2AB2A6201C}"/>
                </a:ext>
              </a:extLst>
            </p:cNvPr>
            <p:cNvSpPr/>
            <p:nvPr/>
          </p:nvSpPr>
          <p:spPr>
            <a:xfrm>
              <a:off x="9967757" y="302463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6" name="Freeform 762">
              <a:extLst>
                <a:ext uri="{FF2B5EF4-FFF2-40B4-BE49-F238E27FC236}">
                  <a16:creationId xmlns:a16="http://schemas.microsoft.com/office/drawing/2014/main" id="{9E915554-A423-24E0-00D3-5393AE3ADF40}"/>
                </a:ext>
              </a:extLst>
            </p:cNvPr>
            <p:cNvSpPr/>
            <p:nvPr/>
          </p:nvSpPr>
          <p:spPr>
            <a:xfrm>
              <a:off x="9941853" y="304572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7" name="Freeform 763">
              <a:extLst>
                <a:ext uri="{FF2B5EF4-FFF2-40B4-BE49-F238E27FC236}">
                  <a16:creationId xmlns:a16="http://schemas.microsoft.com/office/drawing/2014/main" id="{7656FF03-E87B-03C1-B0F2-D66C60A12CBB}"/>
                </a:ext>
              </a:extLst>
            </p:cNvPr>
            <p:cNvSpPr/>
            <p:nvPr/>
          </p:nvSpPr>
          <p:spPr>
            <a:xfrm>
              <a:off x="9978664" y="3036499"/>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8" name="Freeform 764">
              <a:extLst>
                <a:ext uri="{FF2B5EF4-FFF2-40B4-BE49-F238E27FC236}">
                  <a16:creationId xmlns:a16="http://schemas.microsoft.com/office/drawing/2014/main" id="{15FDBA18-0307-0769-8957-A5D741EA28BA}"/>
                </a:ext>
              </a:extLst>
            </p:cNvPr>
            <p:cNvSpPr/>
            <p:nvPr/>
          </p:nvSpPr>
          <p:spPr>
            <a:xfrm>
              <a:off x="9952760" y="3057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79" name="Freeform 765">
              <a:extLst>
                <a:ext uri="{FF2B5EF4-FFF2-40B4-BE49-F238E27FC236}">
                  <a16:creationId xmlns:a16="http://schemas.microsoft.com/office/drawing/2014/main" id="{E1C6A6D4-13CE-E1A7-620A-AEF23DA53585}"/>
                </a:ext>
              </a:extLst>
            </p:cNvPr>
            <p:cNvSpPr/>
            <p:nvPr/>
          </p:nvSpPr>
          <p:spPr>
            <a:xfrm>
              <a:off x="10025018"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0" name="Freeform 766">
              <a:extLst>
                <a:ext uri="{FF2B5EF4-FFF2-40B4-BE49-F238E27FC236}">
                  <a16:creationId xmlns:a16="http://schemas.microsoft.com/office/drawing/2014/main" id="{2985B0DB-0284-139B-FBFC-FEAC9AE56951}"/>
                </a:ext>
              </a:extLst>
            </p:cNvPr>
            <p:cNvSpPr/>
            <p:nvPr/>
          </p:nvSpPr>
          <p:spPr>
            <a:xfrm>
              <a:off x="9997750"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1" name="Freeform 767">
              <a:extLst>
                <a:ext uri="{FF2B5EF4-FFF2-40B4-BE49-F238E27FC236}">
                  <a16:creationId xmlns:a16="http://schemas.microsoft.com/office/drawing/2014/main" id="{4AA739A7-8BD6-FF27-9EE4-1556AD8ED0A9}"/>
                </a:ext>
              </a:extLst>
            </p:cNvPr>
            <p:cNvSpPr/>
            <p:nvPr/>
          </p:nvSpPr>
          <p:spPr>
            <a:xfrm>
              <a:off x="10065919"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2" name="Freeform 768">
              <a:extLst>
                <a:ext uri="{FF2B5EF4-FFF2-40B4-BE49-F238E27FC236}">
                  <a16:creationId xmlns:a16="http://schemas.microsoft.com/office/drawing/2014/main" id="{5458F935-9B81-95F7-ECDA-A2278568D9DF}"/>
                </a:ext>
              </a:extLst>
            </p:cNvPr>
            <p:cNvSpPr/>
            <p:nvPr/>
          </p:nvSpPr>
          <p:spPr>
            <a:xfrm>
              <a:off x="10040015"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3" name="Freeform 769">
              <a:extLst>
                <a:ext uri="{FF2B5EF4-FFF2-40B4-BE49-F238E27FC236}">
                  <a16:creationId xmlns:a16="http://schemas.microsoft.com/office/drawing/2014/main" id="{A5A24AB0-1176-F91F-7F11-7353C3B0200D}"/>
                </a:ext>
              </a:extLst>
            </p:cNvPr>
            <p:cNvSpPr/>
            <p:nvPr/>
          </p:nvSpPr>
          <p:spPr>
            <a:xfrm>
              <a:off x="10804861"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4" name="Freeform 770">
              <a:extLst>
                <a:ext uri="{FF2B5EF4-FFF2-40B4-BE49-F238E27FC236}">
                  <a16:creationId xmlns:a16="http://schemas.microsoft.com/office/drawing/2014/main" id="{81E58144-3B60-028A-F690-5715C87F8958}"/>
                </a:ext>
              </a:extLst>
            </p:cNvPr>
            <p:cNvSpPr/>
            <p:nvPr/>
          </p:nvSpPr>
          <p:spPr>
            <a:xfrm>
              <a:off x="10778957"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5" name="Freeform 771">
              <a:extLst>
                <a:ext uri="{FF2B5EF4-FFF2-40B4-BE49-F238E27FC236}">
                  <a16:creationId xmlns:a16="http://schemas.microsoft.com/office/drawing/2014/main" id="{728BEDB7-6AB3-BCB8-A925-2E344196E353}"/>
                </a:ext>
              </a:extLst>
            </p:cNvPr>
            <p:cNvSpPr/>
            <p:nvPr/>
          </p:nvSpPr>
          <p:spPr>
            <a:xfrm>
              <a:off x="1108446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6" name="Freeform 772">
              <a:extLst>
                <a:ext uri="{FF2B5EF4-FFF2-40B4-BE49-F238E27FC236}">
                  <a16:creationId xmlns:a16="http://schemas.microsoft.com/office/drawing/2014/main" id="{08DCE03B-8ACB-7BC7-EFD5-5DE5B2B27A85}"/>
                </a:ext>
              </a:extLst>
            </p:cNvPr>
            <p:cNvSpPr/>
            <p:nvPr/>
          </p:nvSpPr>
          <p:spPr>
            <a:xfrm>
              <a:off x="11058560"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7" name="Freeform 773">
              <a:extLst>
                <a:ext uri="{FF2B5EF4-FFF2-40B4-BE49-F238E27FC236}">
                  <a16:creationId xmlns:a16="http://schemas.microsoft.com/office/drawing/2014/main" id="{17AD717A-3DE0-3D8A-9B0B-19BEC5BF6F6C}"/>
                </a:ext>
              </a:extLst>
            </p:cNvPr>
            <p:cNvSpPr/>
            <p:nvPr/>
          </p:nvSpPr>
          <p:spPr>
            <a:xfrm>
              <a:off x="11076283"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8" name="Freeform 774">
              <a:extLst>
                <a:ext uri="{FF2B5EF4-FFF2-40B4-BE49-F238E27FC236}">
                  <a16:creationId xmlns:a16="http://schemas.microsoft.com/office/drawing/2014/main" id="{D26E0BB9-E53F-1133-E6A8-DBB64FC8CF83}"/>
                </a:ext>
              </a:extLst>
            </p:cNvPr>
            <p:cNvSpPr/>
            <p:nvPr/>
          </p:nvSpPr>
          <p:spPr>
            <a:xfrm>
              <a:off x="1105038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89" name="Freeform 775">
              <a:extLst>
                <a:ext uri="{FF2B5EF4-FFF2-40B4-BE49-F238E27FC236}">
                  <a16:creationId xmlns:a16="http://schemas.microsoft.com/office/drawing/2014/main" id="{485E0D1B-65C0-2C34-F645-5C3A32A90C37}"/>
                </a:ext>
              </a:extLst>
            </p:cNvPr>
            <p:cNvSpPr/>
            <p:nvPr/>
          </p:nvSpPr>
          <p:spPr>
            <a:xfrm>
              <a:off x="7945775" y="1594189"/>
              <a:ext cx="4465012" cy="1947102"/>
            </a:xfrm>
            <a:custGeom>
              <a:avLst/>
              <a:gdLst>
                <a:gd name="connsiteX0" fmla="*/ 3307704 w 3307703"/>
                <a:gd name="connsiteY0" fmla="*/ 1192522 h 1192522"/>
                <a:gd name="connsiteX1" fmla="*/ 3208136 w 3307703"/>
                <a:gd name="connsiteY1" fmla="*/ 1192522 h 1192522"/>
                <a:gd name="connsiteX2" fmla="*/ 3208136 w 3307703"/>
                <a:gd name="connsiteY2" fmla="*/ 1098865 h 1192522"/>
                <a:gd name="connsiteX3" fmla="*/ 2083601 w 3307703"/>
                <a:gd name="connsiteY3" fmla="*/ 1098865 h 1192522"/>
                <a:gd name="connsiteX4" fmla="*/ 2083601 w 3307703"/>
                <a:gd name="connsiteY4" fmla="*/ 1076459 h 1192522"/>
                <a:gd name="connsiteX5" fmla="*/ 2058267 w 3307703"/>
                <a:gd name="connsiteY5" fmla="*/ 1076459 h 1192522"/>
                <a:gd name="connsiteX6" fmla="*/ 2058267 w 3307703"/>
                <a:gd name="connsiteY6" fmla="*/ 1066636 h 1192522"/>
                <a:gd name="connsiteX7" fmla="*/ 2031418 w 3307703"/>
                <a:gd name="connsiteY7" fmla="*/ 1066636 h 1192522"/>
                <a:gd name="connsiteX8" fmla="*/ 2031418 w 3307703"/>
                <a:gd name="connsiteY8" fmla="*/ 1054996 h 1192522"/>
                <a:gd name="connsiteX9" fmla="*/ 2023843 w 3307703"/>
                <a:gd name="connsiteY9" fmla="*/ 1054996 h 1192522"/>
                <a:gd name="connsiteX10" fmla="*/ 2023843 w 3307703"/>
                <a:gd name="connsiteY10" fmla="*/ 1043693 h 1192522"/>
                <a:gd name="connsiteX11" fmla="*/ 1887664 w 3307703"/>
                <a:gd name="connsiteY11" fmla="*/ 1043693 h 1192522"/>
                <a:gd name="connsiteX12" fmla="*/ 1887664 w 3307703"/>
                <a:gd name="connsiteY12" fmla="*/ 1036090 h 1192522"/>
                <a:gd name="connsiteX13" fmla="*/ 1876638 w 3307703"/>
                <a:gd name="connsiteY13" fmla="*/ 1036090 h 1192522"/>
                <a:gd name="connsiteX14" fmla="*/ 1876638 w 3307703"/>
                <a:gd name="connsiteY14" fmla="*/ 1017318 h 1192522"/>
                <a:gd name="connsiteX15" fmla="*/ 1795082 w 3307703"/>
                <a:gd name="connsiteY15" fmla="*/ 1017318 h 1192522"/>
                <a:gd name="connsiteX16" fmla="*/ 1795082 w 3307703"/>
                <a:gd name="connsiteY16" fmla="*/ 1001304 h 1192522"/>
                <a:gd name="connsiteX17" fmla="*/ 1782793 w 3307703"/>
                <a:gd name="connsiteY17" fmla="*/ 1001304 h 1192522"/>
                <a:gd name="connsiteX18" fmla="*/ 1782793 w 3307703"/>
                <a:gd name="connsiteY18" fmla="*/ 994307 h 1192522"/>
                <a:gd name="connsiteX19" fmla="*/ 1775639 w 3307703"/>
                <a:gd name="connsiteY19" fmla="*/ 994307 h 1192522"/>
                <a:gd name="connsiteX20" fmla="*/ 1775639 w 3307703"/>
                <a:gd name="connsiteY20" fmla="*/ 982398 h 1192522"/>
                <a:gd name="connsiteX21" fmla="*/ 1766802 w 3307703"/>
                <a:gd name="connsiteY21" fmla="*/ 982398 h 1192522"/>
                <a:gd name="connsiteX22" fmla="*/ 1766802 w 3307703"/>
                <a:gd name="connsiteY22" fmla="*/ 973247 h 1192522"/>
                <a:gd name="connsiteX23" fmla="*/ 1760826 w 3307703"/>
                <a:gd name="connsiteY23" fmla="*/ 973247 h 1192522"/>
                <a:gd name="connsiteX24" fmla="*/ 1760826 w 3307703"/>
                <a:gd name="connsiteY24" fmla="*/ 965039 h 1192522"/>
                <a:gd name="connsiteX25" fmla="*/ 1739280 w 3307703"/>
                <a:gd name="connsiteY25" fmla="*/ 965039 h 1192522"/>
                <a:gd name="connsiteX26" fmla="*/ 1739280 w 3307703"/>
                <a:gd name="connsiteY26" fmla="*/ 952457 h 1192522"/>
                <a:gd name="connsiteX27" fmla="*/ 1732210 w 3307703"/>
                <a:gd name="connsiteY27" fmla="*/ 952457 h 1192522"/>
                <a:gd name="connsiteX28" fmla="*/ 1732210 w 3307703"/>
                <a:gd name="connsiteY28" fmla="*/ 938529 h 1192522"/>
                <a:gd name="connsiteX29" fmla="*/ 1708475 w 3307703"/>
                <a:gd name="connsiteY29" fmla="*/ 938529 h 1192522"/>
                <a:gd name="connsiteX30" fmla="*/ 1708475 w 3307703"/>
                <a:gd name="connsiteY30" fmla="*/ 926284 h 1192522"/>
                <a:gd name="connsiteX31" fmla="*/ 1607897 w 3307703"/>
                <a:gd name="connsiteY31" fmla="*/ 926284 h 1192522"/>
                <a:gd name="connsiteX32" fmla="*/ 1607897 w 3307703"/>
                <a:gd name="connsiteY32" fmla="*/ 923122 h 1192522"/>
                <a:gd name="connsiteX33" fmla="*/ 1601922 w 3307703"/>
                <a:gd name="connsiteY33" fmla="*/ 923122 h 1192522"/>
                <a:gd name="connsiteX34" fmla="*/ 1601922 w 3307703"/>
                <a:gd name="connsiteY34" fmla="*/ 920901 h 1192522"/>
                <a:gd name="connsiteX35" fmla="*/ 1529371 w 3307703"/>
                <a:gd name="connsiteY35" fmla="*/ 920901 h 1192522"/>
                <a:gd name="connsiteX36" fmla="*/ 1529371 w 3307703"/>
                <a:gd name="connsiteY36" fmla="*/ 899842 h 1192522"/>
                <a:gd name="connsiteX37" fmla="*/ 1519103 w 3307703"/>
                <a:gd name="connsiteY37" fmla="*/ 899842 h 1192522"/>
                <a:gd name="connsiteX38" fmla="*/ 1519103 w 3307703"/>
                <a:gd name="connsiteY38" fmla="*/ 896007 h 1192522"/>
                <a:gd name="connsiteX39" fmla="*/ 1506310 w 3307703"/>
                <a:gd name="connsiteY39" fmla="*/ 896007 h 1192522"/>
                <a:gd name="connsiteX40" fmla="*/ 1506310 w 3307703"/>
                <a:gd name="connsiteY40" fmla="*/ 888606 h 1192522"/>
                <a:gd name="connsiteX41" fmla="*/ 1496883 w 3307703"/>
                <a:gd name="connsiteY41" fmla="*/ 888606 h 1192522"/>
                <a:gd name="connsiteX42" fmla="*/ 1496883 w 3307703"/>
                <a:gd name="connsiteY42" fmla="*/ 876696 h 1192522"/>
                <a:gd name="connsiteX43" fmla="*/ 1486868 w 3307703"/>
                <a:gd name="connsiteY43" fmla="*/ 876696 h 1192522"/>
                <a:gd name="connsiteX44" fmla="*/ 1486868 w 3307703"/>
                <a:gd name="connsiteY44" fmla="*/ 873803 h 1192522"/>
                <a:gd name="connsiteX45" fmla="*/ 1482659 w 3307703"/>
                <a:gd name="connsiteY45" fmla="*/ 873803 h 1192522"/>
                <a:gd name="connsiteX46" fmla="*/ 1482659 w 3307703"/>
                <a:gd name="connsiteY46" fmla="*/ 856175 h 1192522"/>
                <a:gd name="connsiteX47" fmla="*/ 1477357 w 3307703"/>
                <a:gd name="connsiteY47" fmla="*/ 856175 h 1192522"/>
                <a:gd name="connsiteX48" fmla="*/ 1477357 w 3307703"/>
                <a:gd name="connsiteY48" fmla="*/ 846957 h 1192522"/>
                <a:gd name="connsiteX49" fmla="*/ 1471634 w 3307703"/>
                <a:gd name="connsiteY49" fmla="*/ 846957 h 1192522"/>
                <a:gd name="connsiteX50" fmla="*/ 1471634 w 3307703"/>
                <a:gd name="connsiteY50" fmla="*/ 844737 h 1192522"/>
                <a:gd name="connsiteX51" fmla="*/ 1471634 w 3307703"/>
                <a:gd name="connsiteY51" fmla="*/ 839825 h 1192522"/>
                <a:gd name="connsiteX52" fmla="*/ 1450592 w 3307703"/>
                <a:gd name="connsiteY52" fmla="*/ 839825 h 1192522"/>
                <a:gd name="connsiteX53" fmla="*/ 1450592 w 3307703"/>
                <a:gd name="connsiteY53" fmla="*/ 828993 h 1192522"/>
                <a:gd name="connsiteX54" fmla="*/ 1445458 w 3307703"/>
                <a:gd name="connsiteY54" fmla="*/ 828993 h 1192522"/>
                <a:gd name="connsiteX55" fmla="*/ 1445458 w 3307703"/>
                <a:gd name="connsiteY55" fmla="*/ 825023 h 1192522"/>
                <a:gd name="connsiteX56" fmla="*/ 1439903 w 3307703"/>
                <a:gd name="connsiteY56" fmla="*/ 825023 h 1192522"/>
                <a:gd name="connsiteX57" fmla="*/ 1439903 w 3307703"/>
                <a:gd name="connsiteY57" fmla="*/ 821457 h 1192522"/>
                <a:gd name="connsiteX58" fmla="*/ 1434853 w 3307703"/>
                <a:gd name="connsiteY58" fmla="*/ 821457 h 1192522"/>
                <a:gd name="connsiteX59" fmla="*/ 1434853 w 3307703"/>
                <a:gd name="connsiteY59" fmla="*/ 817689 h 1192522"/>
                <a:gd name="connsiteX60" fmla="*/ 1396726 w 3307703"/>
                <a:gd name="connsiteY60" fmla="*/ 817689 h 1192522"/>
                <a:gd name="connsiteX61" fmla="*/ 1396726 w 3307703"/>
                <a:gd name="connsiteY61" fmla="*/ 813720 h 1192522"/>
                <a:gd name="connsiteX62" fmla="*/ 1391003 w 3307703"/>
                <a:gd name="connsiteY62" fmla="*/ 813720 h 1192522"/>
                <a:gd name="connsiteX63" fmla="*/ 1391003 w 3307703"/>
                <a:gd name="connsiteY63" fmla="*/ 810086 h 1192522"/>
                <a:gd name="connsiteX64" fmla="*/ 1387384 w 3307703"/>
                <a:gd name="connsiteY64" fmla="*/ 810086 h 1192522"/>
                <a:gd name="connsiteX65" fmla="*/ 1387384 w 3307703"/>
                <a:gd name="connsiteY65" fmla="*/ 805780 h 1192522"/>
                <a:gd name="connsiteX66" fmla="*/ 1322913 w 3307703"/>
                <a:gd name="connsiteY66" fmla="*/ 805780 h 1192522"/>
                <a:gd name="connsiteX67" fmla="*/ 1322913 w 3307703"/>
                <a:gd name="connsiteY67" fmla="*/ 802012 h 1192522"/>
                <a:gd name="connsiteX68" fmla="*/ 1293792 w 3307703"/>
                <a:gd name="connsiteY68" fmla="*/ 802012 h 1192522"/>
                <a:gd name="connsiteX69" fmla="*/ 1293792 w 3307703"/>
                <a:gd name="connsiteY69" fmla="*/ 798514 h 1192522"/>
                <a:gd name="connsiteX70" fmla="*/ 1287143 w 3307703"/>
                <a:gd name="connsiteY70" fmla="*/ 798514 h 1192522"/>
                <a:gd name="connsiteX71" fmla="*/ 1287143 w 3307703"/>
                <a:gd name="connsiteY71" fmla="*/ 794746 h 1192522"/>
                <a:gd name="connsiteX72" fmla="*/ 1282261 w 3307703"/>
                <a:gd name="connsiteY72" fmla="*/ 794746 h 1192522"/>
                <a:gd name="connsiteX73" fmla="*/ 1282261 w 3307703"/>
                <a:gd name="connsiteY73" fmla="*/ 790911 h 1192522"/>
                <a:gd name="connsiteX74" fmla="*/ 1250363 w 3307703"/>
                <a:gd name="connsiteY74" fmla="*/ 790911 h 1192522"/>
                <a:gd name="connsiteX75" fmla="*/ 1250363 w 3307703"/>
                <a:gd name="connsiteY75" fmla="*/ 786874 h 1192522"/>
                <a:gd name="connsiteX76" fmla="*/ 1240431 w 3307703"/>
                <a:gd name="connsiteY76" fmla="*/ 786874 h 1192522"/>
                <a:gd name="connsiteX77" fmla="*/ 1240431 w 3307703"/>
                <a:gd name="connsiteY77" fmla="*/ 782971 h 1192522"/>
                <a:gd name="connsiteX78" fmla="*/ 1219306 w 3307703"/>
                <a:gd name="connsiteY78" fmla="*/ 782971 h 1192522"/>
                <a:gd name="connsiteX79" fmla="*/ 1219306 w 3307703"/>
                <a:gd name="connsiteY79" fmla="*/ 777185 h 1192522"/>
                <a:gd name="connsiteX80" fmla="*/ 1216107 w 3307703"/>
                <a:gd name="connsiteY80" fmla="*/ 777185 h 1192522"/>
                <a:gd name="connsiteX81" fmla="*/ 1216107 w 3307703"/>
                <a:gd name="connsiteY81" fmla="*/ 774292 h 1192522"/>
                <a:gd name="connsiteX82" fmla="*/ 1210384 w 3307703"/>
                <a:gd name="connsiteY82" fmla="*/ 774292 h 1192522"/>
                <a:gd name="connsiteX83" fmla="*/ 1210384 w 3307703"/>
                <a:gd name="connsiteY83" fmla="*/ 768573 h 1192522"/>
                <a:gd name="connsiteX84" fmla="*/ 1199779 w 3307703"/>
                <a:gd name="connsiteY84" fmla="*/ 768573 h 1192522"/>
                <a:gd name="connsiteX85" fmla="*/ 1199779 w 3307703"/>
                <a:gd name="connsiteY85" fmla="*/ 760835 h 1192522"/>
                <a:gd name="connsiteX86" fmla="*/ 1190858 w 3307703"/>
                <a:gd name="connsiteY86" fmla="*/ 760835 h 1192522"/>
                <a:gd name="connsiteX87" fmla="*/ 1190858 w 3307703"/>
                <a:gd name="connsiteY87" fmla="*/ 747446 h 1192522"/>
                <a:gd name="connsiteX88" fmla="*/ 1182104 w 3307703"/>
                <a:gd name="connsiteY88" fmla="*/ 747446 h 1192522"/>
                <a:gd name="connsiteX89" fmla="*/ 1182104 w 3307703"/>
                <a:gd name="connsiteY89" fmla="*/ 734864 h 1192522"/>
                <a:gd name="connsiteX90" fmla="*/ 1177307 w 3307703"/>
                <a:gd name="connsiteY90" fmla="*/ 734864 h 1192522"/>
                <a:gd name="connsiteX91" fmla="*/ 1177307 w 3307703"/>
                <a:gd name="connsiteY91" fmla="*/ 715890 h 1192522"/>
                <a:gd name="connsiteX92" fmla="*/ 1171752 w 3307703"/>
                <a:gd name="connsiteY92" fmla="*/ 715890 h 1192522"/>
                <a:gd name="connsiteX93" fmla="*/ 1171752 w 3307703"/>
                <a:gd name="connsiteY93" fmla="*/ 708422 h 1192522"/>
                <a:gd name="connsiteX94" fmla="*/ 1166450 w 3307703"/>
                <a:gd name="connsiteY94" fmla="*/ 708422 h 1192522"/>
                <a:gd name="connsiteX95" fmla="*/ 1166450 w 3307703"/>
                <a:gd name="connsiteY95" fmla="*/ 704856 h 1192522"/>
                <a:gd name="connsiteX96" fmla="*/ 1161652 w 3307703"/>
                <a:gd name="connsiteY96" fmla="*/ 704856 h 1192522"/>
                <a:gd name="connsiteX97" fmla="*/ 1161652 w 3307703"/>
                <a:gd name="connsiteY97" fmla="*/ 689583 h 1192522"/>
                <a:gd name="connsiteX98" fmla="*/ 1155508 w 3307703"/>
                <a:gd name="connsiteY98" fmla="*/ 689583 h 1192522"/>
                <a:gd name="connsiteX99" fmla="*/ 1155508 w 3307703"/>
                <a:gd name="connsiteY99" fmla="*/ 686622 h 1192522"/>
                <a:gd name="connsiteX100" fmla="*/ 1147512 w 3307703"/>
                <a:gd name="connsiteY100" fmla="*/ 686622 h 1192522"/>
                <a:gd name="connsiteX101" fmla="*/ 1147512 w 3307703"/>
                <a:gd name="connsiteY101" fmla="*/ 674108 h 1192522"/>
                <a:gd name="connsiteX102" fmla="*/ 1138338 w 3307703"/>
                <a:gd name="connsiteY102" fmla="*/ 674108 h 1192522"/>
                <a:gd name="connsiteX103" fmla="*/ 1138338 w 3307703"/>
                <a:gd name="connsiteY103" fmla="*/ 663006 h 1192522"/>
                <a:gd name="connsiteX104" fmla="*/ 1130258 w 3307703"/>
                <a:gd name="connsiteY104" fmla="*/ 663006 h 1192522"/>
                <a:gd name="connsiteX105" fmla="*/ 1130258 w 3307703"/>
                <a:gd name="connsiteY105" fmla="*/ 659373 h 1192522"/>
                <a:gd name="connsiteX106" fmla="*/ 1124535 w 3307703"/>
                <a:gd name="connsiteY106" fmla="*/ 659373 h 1192522"/>
                <a:gd name="connsiteX107" fmla="*/ 1124535 w 3307703"/>
                <a:gd name="connsiteY107" fmla="*/ 655874 h 1192522"/>
                <a:gd name="connsiteX108" fmla="*/ 1066377 w 3307703"/>
                <a:gd name="connsiteY108" fmla="*/ 655874 h 1192522"/>
                <a:gd name="connsiteX109" fmla="*/ 1066377 w 3307703"/>
                <a:gd name="connsiteY109" fmla="*/ 648069 h 1192522"/>
                <a:gd name="connsiteX110" fmla="*/ 1035656 w 3307703"/>
                <a:gd name="connsiteY110" fmla="*/ 648069 h 1192522"/>
                <a:gd name="connsiteX111" fmla="*/ 1035656 w 3307703"/>
                <a:gd name="connsiteY111" fmla="*/ 640332 h 1192522"/>
                <a:gd name="connsiteX112" fmla="*/ 989197 w 3307703"/>
                <a:gd name="connsiteY112" fmla="*/ 640332 h 1192522"/>
                <a:gd name="connsiteX113" fmla="*/ 989197 w 3307703"/>
                <a:gd name="connsiteY113" fmla="*/ 635285 h 1192522"/>
                <a:gd name="connsiteX114" fmla="*/ 966472 w 3307703"/>
                <a:gd name="connsiteY114" fmla="*/ 635285 h 1192522"/>
                <a:gd name="connsiteX115" fmla="*/ 966472 w 3307703"/>
                <a:gd name="connsiteY115" fmla="*/ 633536 h 1192522"/>
                <a:gd name="connsiteX116" fmla="*/ 960160 w 3307703"/>
                <a:gd name="connsiteY116" fmla="*/ 633536 h 1192522"/>
                <a:gd name="connsiteX117" fmla="*/ 960160 w 3307703"/>
                <a:gd name="connsiteY117" fmla="*/ 629634 h 1192522"/>
                <a:gd name="connsiteX118" fmla="*/ 945431 w 3307703"/>
                <a:gd name="connsiteY118" fmla="*/ 629634 h 1192522"/>
                <a:gd name="connsiteX119" fmla="*/ 945431 w 3307703"/>
                <a:gd name="connsiteY119" fmla="*/ 621896 h 1192522"/>
                <a:gd name="connsiteX120" fmla="*/ 941475 w 3307703"/>
                <a:gd name="connsiteY120" fmla="*/ 621896 h 1192522"/>
                <a:gd name="connsiteX121" fmla="*/ 941475 w 3307703"/>
                <a:gd name="connsiteY121" fmla="*/ 617792 h 1192522"/>
                <a:gd name="connsiteX122" fmla="*/ 935163 w 3307703"/>
                <a:gd name="connsiteY122" fmla="*/ 617792 h 1192522"/>
                <a:gd name="connsiteX123" fmla="*/ 935163 w 3307703"/>
                <a:gd name="connsiteY123" fmla="*/ 602720 h 1192522"/>
                <a:gd name="connsiteX124" fmla="*/ 924474 w 3307703"/>
                <a:gd name="connsiteY124" fmla="*/ 602720 h 1192522"/>
                <a:gd name="connsiteX125" fmla="*/ 924474 w 3307703"/>
                <a:gd name="connsiteY125" fmla="*/ 595319 h 1192522"/>
                <a:gd name="connsiteX126" fmla="*/ 919340 w 3307703"/>
                <a:gd name="connsiteY126" fmla="*/ 595319 h 1192522"/>
                <a:gd name="connsiteX127" fmla="*/ 919340 w 3307703"/>
                <a:gd name="connsiteY127" fmla="*/ 594579 h 1192522"/>
                <a:gd name="connsiteX128" fmla="*/ 915636 w 3307703"/>
                <a:gd name="connsiteY128" fmla="*/ 594579 h 1192522"/>
                <a:gd name="connsiteX129" fmla="*/ 915636 w 3307703"/>
                <a:gd name="connsiteY129" fmla="*/ 583679 h 1192522"/>
                <a:gd name="connsiteX130" fmla="*/ 908735 w 3307703"/>
                <a:gd name="connsiteY130" fmla="*/ 583679 h 1192522"/>
                <a:gd name="connsiteX131" fmla="*/ 908735 w 3307703"/>
                <a:gd name="connsiteY131" fmla="*/ 575740 h 1192522"/>
                <a:gd name="connsiteX132" fmla="*/ 898214 w 3307703"/>
                <a:gd name="connsiteY132" fmla="*/ 575740 h 1192522"/>
                <a:gd name="connsiteX133" fmla="*/ 898214 w 3307703"/>
                <a:gd name="connsiteY133" fmla="*/ 565917 h 1192522"/>
                <a:gd name="connsiteX134" fmla="*/ 895100 w 3307703"/>
                <a:gd name="connsiteY134" fmla="*/ 565917 h 1192522"/>
                <a:gd name="connsiteX135" fmla="*/ 895100 w 3307703"/>
                <a:gd name="connsiteY135" fmla="*/ 553335 h 1192522"/>
                <a:gd name="connsiteX136" fmla="*/ 891228 w 3307703"/>
                <a:gd name="connsiteY136" fmla="*/ 553335 h 1192522"/>
                <a:gd name="connsiteX137" fmla="*/ 891228 w 3307703"/>
                <a:gd name="connsiteY137" fmla="*/ 523999 h 1192522"/>
                <a:gd name="connsiteX138" fmla="*/ 882475 w 3307703"/>
                <a:gd name="connsiteY138" fmla="*/ 523999 h 1192522"/>
                <a:gd name="connsiteX139" fmla="*/ 882475 w 3307703"/>
                <a:gd name="connsiteY139" fmla="*/ 505026 h 1192522"/>
                <a:gd name="connsiteX140" fmla="*/ 871702 w 3307703"/>
                <a:gd name="connsiteY140" fmla="*/ 505026 h 1192522"/>
                <a:gd name="connsiteX141" fmla="*/ 871702 w 3307703"/>
                <a:gd name="connsiteY141" fmla="*/ 497019 h 1192522"/>
                <a:gd name="connsiteX142" fmla="*/ 862949 w 3307703"/>
                <a:gd name="connsiteY142" fmla="*/ 497019 h 1192522"/>
                <a:gd name="connsiteX143" fmla="*/ 862949 w 3307703"/>
                <a:gd name="connsiteY143" fmla="*/ 489820 h 1192522"/>
                <a:gd name="connsiteX144" fmla="*/ 847294 w 3307703"/>
                <a:gd name="connsiteY144" fmla="*/ 489820 h 1192522"/>
                <a:gd name="connsiteX145" fmla="*/ 847294 w 3307703"/>
                <a:gd name="connsiteY145" fmla="*/ 474479 h 1192522"/>
                <a:gd name="connsiteX146" fmla="*/ 835932 w 3307703"/>
                <a:gd name="connsiteY146" fmla="*/ 474479 h 1192522"/>
                <a:gd name="connsiteX147" fmla="*/ 835932 w 3307703"/>
                <a:gd name="connsiteY147" fmla="*/ 464925 h 1192522"/>
                <a:gd name="connsiteX148" fmla="*/ 792923 w 3307703"/>
                <a:gd name="connsiteY148" fmla="*/ 464925 h 1192522"/>
                <a:gd name="connsiteX149" fmla="*/ 792923 w 3307703"/>
                <a:gd name="connsiteY149" fmla="*/ 459408 h 1192522"/>
                <a:gd name="connsiteX150" fmla="*/ 756648 w 3307703"/>
                <a:gd name="connsiteY150" fmla="*/ 459408 h 1192522"/>
                <a:gd name="connsiteX151" fmla="*/ 756648 w 3307703"/>
                <a:gd name="connsiteY151" fmla="*/ 455909 h 1192522"/>
                <a:gd name="connsiteX152" fmla="*/ 750672 w 3307703"/>
                <a:gd name="connsiteY152" fmla="*/ 455909 h 1192522"/>
                <a:gd name="connsiteX153" fmla="*/ 750672 w 3307703"/>
                <a:gd name="connsiteY153" fmla="*/ 452141 h 1192522"/>
                <a:gd name="connsiteX154" fmla="*/ 713639 w 3307703"/>
                <a:gd name="connsiteY154" fmla="*/ 452141 h 1192522"/>
                <a:gd name="connsiteX155" fmla="*/ 713639 w 3307703"/>
                <a:gd name="connsiteY155" fmla="*/ 448306 h 1192522"/>
                <a:gd name="connsiteX156" fmla="*/ 703539 w 3307703"/>
                <a:gd name="connsiteY156" fmla="*/ 448306 h 1192522"/>
                <a:gd name="connsiteX157" fmla="*/ 703539 w 3307703"/>
                <a:gd name="connsiteY157" fmla="*/ 444673 h 1192522"/>
                <a:gd name="connsiteX158" fmla="*/ 692850 w 3307703"/>
                <a:gd name="connsiteY158" fmla="*/ 444673 h 1192522"/>
                <a:gd name="connsiteX159" fmla="*/ 692850 w 3307703"/>
                <a:gd name="connsiteY159" fmla="*/ 443125 h 1192522"/>
                <a:gd name="connsiteX160" fmla="*/ 685781 w 3307703"/>
                <a:gd name="connsiteY160" fmla="*/ 443125 h 1192522"/>
                <a:gd name="connsiteX161" fmla="*/ 685781 w 3307703"/>
                <a:gd name="connsiteY161" fmla="*/ 437944 h 1192522"/>
                <a:gd name="connsiteX162" fmla="*/ 648411 w 3307703"/>
                <a:gd name="connsiteY162" fmla="*/ 437944 h 1192522"/>
                <a:gd name="connsiteX163" fmla="*/ 648411 w 3307703"/>
                <a:gd name="connsiteY163" fmla="*/ 434580 h 1192522"/>
                <a:gd name="connsiteX164" fmla="*/ 637133 w 3307703"/>
                <a:gd name="connsiteY164" fmla="*/ 434580 h 1192522"/>
                <a:gd name="connsiteX165" fmla="*/ 637133 w 3307703"/>
                <a:gd name="connsiteY165" fmla="*/ 426305 h 1192522"/>
                <a:gd name="connsiteX166" fmla="*/ 612809 w 3307703"/>
                <a:gd name="connsiteY166" fmla="*/ 426305 h 1192522"/>
                <a:gd name="connsiteX167" fmla="*/ 612809 w 3307703"/>
                <a:gd name="connsiteY167" fmla="*/ 418163 h 1192522"/>
                <a:gd name="connsiteX168" fmla="*/ 604140 w 3307703"/>
                <a:gd name="connsiteY168" fmla="*/ 418163 h 1192522"/>
                <a:gd name="connsiteX169" fmla="*/ 604140 w 3307703"/>
                <a:gd name="connsiteY169" fmla="*/ 414328 h 1192522"/>
                <a:gd name="connsiteX170" fmla="*/ 598585 w 3307703"/>
                <a:gd name="connsiteY170" fmla="*/ 414328 h 1192522"/>
                <a:gd name="connsiteX171" fmla="*/ 598585 w 3307703"/>
                <a:gd name="connsiteY171" fmla="*/ 402823 h 1192522"/>
                <a:gd name="connsiteX172" fmla="*/ 593283 w 3307703"/>
                <a:gd name="connsiteY172" fmla="*/ 402823 h 1192522"/>
                <a:gd name="connsiteX173" fmla="*/ 593283 w 3307703"/>
                <a:gd name="connsiteY173" fmla="*/ 376986 h 1192522"/>
                <a:gd name="connsiteX174" fmla="*/ 587054 w 3307703"/>
                <a:gd name="connsiteY174" fmla="*/ 376986 h 1192522"/>
                <a:gd name="connsiteX175" fmla="*/ 587054 w 3307703"/>
                <a:gd name="connsiteY175" fmla="*/ 373017 h 1192522"/>
                <a:gd name="connsiteX176" fmla="*/ 582509 w 3307703"/>
                <a:gd name="connsiteY176" fmla="*/ 373017 h 1192522"/>
                <a:gd name="connsiteX177" fmla="*/ 582509 w 3307703"/>
                <a:gd name="connsiteY177" fmla="*/ 369383 h 1192522"/>
                <a:gd name="connsiteX178" fmla="*/ 577712 w 3307703"/>
                <a:gd name="connsiteY178" fmla="*/ 369383 h 1192522"/>
                <a:gd name="connsiteX179" fmla="*/ 577712 w 3307703"/>
                <a:gd name="connsiteY179" fmla="*/ 362049 h 1192522"/>
                <a:gd name="connsiteX180" fmla="*/ 571568 w 3307703"/>
                <a:gd name="connsiteY180" fmla="*/ 362049 h 1192522"/>
                <a:gd name="connsiteX181" fmla="*/ 571568 w 3307703"/>
                <a:gd name="connsiteY181" fmla="*/ 356465 h 1192522"/>
                <a:gd name="connsiteX182" fmla="*/ 566686 w 3307703"/>
                <a:gd name="connsiteY182" fmla="*/ 356465 h 1192522"/>
                <a:gd name="connsiteX183" fmla="*/ 566686 w 3307703"/>
                <a:gd name="connsiteY183" fmla="*/ 350746 h 1192522"/>
                <a:gd name="connsiteX184" fmla="*/ 561047 w 3307703"/>
                <a:gd name="connsiteY184" fmla="*/ 350746 h 1192522"/>
                <a:gd name="connsiteX185" fmla="*/ 561047 w 3307703"/>
                <a:gd name="connsiteY185" fmla="*/ 333791 h 1192522"/>
                <a:gd name="connsiteX186" fmla="*/ 552631 w 3307703"/>
                <a:gd name="connsiteY186" fmla="*/ 333791 h 1192522"/>
                <a:gd name="connsiteX187" fmla="*/ 552631 w 3307703"/>
                <a:gd name="connsiteY187" fmla="*/ 331638 h 1192522"/>
                <a:gd name="connsiteX188" fmla="*/ 546066 w 3307703"/>
                <a:gd name="connsiteY188" fmla="*/ 331638 h 1192522"/>
                <a:gd name="connsiteX189" fmla="*/ 546066 w 3307703"/>
                <a:gd name="connsiteY189" fmla="*/ 320065 h 1192522"/>
                <a:gd name="connsiteX190" fmla="*/ 541268 w 3307703"/>
                <a:gd name="connsiteY190" fmla="*/ 320065 h 1192522"/>
                <a:gd name="connsiteX191" fmla="*/ 541268 w 3307703"/>
                <a:gd name="connsiteY191" fmla="*/ 309030 h 1192522"/>
                <a:gd name="connsiteX192" fmla="*/ 487823 w 3307703"/>
                <a:gd name="connsiteY192" fmla="*/ 309030 h 1192522"/>
                <a:gd name="connsiteX193" fmla="*/ 487823 w 3307703"/>
                <a:gd name="connsiteY193" fmla="*/ 305599 h 1192522"/>
                <a:gd name="connsiteX194" fmla="*/ 461816 w 3307703"/>
                <a:gd name="connsiteY194" fmla="*/ 305599 h 1192522"/>
                <a:gd name="connsiteX195" fmla="*/ 461816 w 3307703"/>
                <a:gd name="connsiteY195" fmla="*/ 301764 h 1192522"/>
                <a:gd name="connsiteX196" fmla="*/ 435051 w 3307703"/>
                <a:gd name="connsiteY196" fmla="*/ 301764 h 1192522"/>
                <a:gd name="connsiteX197" fmla="*/ 435051 w 3307703"/>
                <a:gd name="connsiteY197" fmla="*/ 297862 h 1192522"/>
                <a:gd name="connsiteX198" fmla="*/ 362080 w 3307703"/>
                <a:gd name="connsiteY198" fmla="*/ 297862 h 1192522"/>
                <a:gd name="connsiteX199" fmla="*/ 362080 w 3307703"/>
                <a:gd name="connsiteY199" fmla="*/ 294296 h 1192522"/>
                <a:gd name="connsiteX200" fmla="*/ 356778 w 3307703"/>
                <a:gd name="connsiteY200" fmla="*/ 294296 h 1192522"/>
                <a:gd name="connsiteX201" fmla="*/ 356778 w 3307703"/>
                <a:gd name="connsiteY201" fmla="*/ 290460 h 1192522"/>
                <a:gd name="connsiteX202" fmla="*/ 341291 w 3307703"/>
                <a:gd name="connsiteY202" fmla="*/ 290460 h 1192522"/>
                <a:gd name="connsiteX203" fmla="*/ 341291 w 3307703"/>
                <a:gd name="connsiteY203" fmla="*/ 286962 h 1192522"/>
                <a:gd name="connsiteX204" fmla="*/ 335568 w 3307703"/>
                <a:gd name="connsiteY204" fmla="*/ 286962 h 1192522"/>
                <a:gd name="connsiteX205" fmla="*/ 335568 w 3307703"/>
                <a:gd name="connsiteY205" fmla="*/ 282790 h 1192522"/>
                <a:gd name="connsiteX206" fmla="*/ 330181 w 3307703"/>
                <a:gd name="connsiteY206" fmla="*/ 282790 h 1192522"/>
                <a:gd name="connsiteX207" fmla="*/ 330181 w 3307703"/>
                <a:gd name="connsiteY207" fmla="*/ 274380 h 1192522"/>
                <a:gd name="connsiteX208" fmla="*/ 323532 w 3307703"/>
                <a:gd name="connsiteY208" fmla="*/ 274380 h 1192522"/>
                <a:gd name="connsiteX209" fmla="*/ 323532 w 3307703"/>
                <a:gd name="connsiteY209" fmla="*/ 271419 h 1192522"/>
                <a:gd name="connsiteX210" fmla="*/ 319745 w 3307703"/>
                <a:gd name="connsiteY210" fmla="*/ 271419 h 1192522"/>
                <a:gd name="connsiteX211" fmla="*/ 319745 w 3307703"/>
                <a:gd name="connsiteY211" fmla="*/ 252782 h 1192522"/>
                <a:gd name="connsiteX212" fmla="*/ 314863 w 3307703"/>
                <a:gd name="connsiteY212" fmla="*/ 252782 h 1192522"/>
                <a:gd name="connsiteX213" fmla="*/ 314863 w 3307703"/>
                <a:gd name="connsiteY213" fmla="*/ 237912 h 1192522"/>
                <a:gd name="connsiteX214" fmla="*/ 309392 w 3307703"/>
                <a:gd name="connsiteY214" fmla="*/ 237912 h 1192522"/>
                <a:gd name="connsiteX215" fmla="*/ 309392 w 3307703"/>
                <a:gd name="connsiteY215" fmla="*/ 202320 h 1192522"/>
                <a:gd name="connsiteX216" fmla="*/ 304511 w 3307703"/>
                <a:gd name="connsiteY216" fmla="*/ 202320 h 1192522"/>
                <a:gd name="connsiteX217" fmla="*/ 304511 w 3307703"/>
                <a:gd name="connsiteY217" fmla="*/ 166727 h 1192522"/>
                <a:gd name="connsiteX218" fmla="*/ 293569 w 3307703"/>
                <a:gd name="connsiteY218" fmla="*/ 166727 h 1192522"/>
                <a:gd name="connsiteX219" fmla="*/ 293569 w 3307703"/>
                <a:gd name="connsiteY219" fmla="*/ 151117 h 1192522"/>
                <a:gd name="connsiteX220" fmla="*/ 289024 w 3307703"/>
                <a:gd name="connsiteY220" fmla="*/ 151117 h 1192522"/>
                <a:gd name="connsiteX221" fmla="*/ 289024 w 3307703"/>
                <a:gd name="connsiteY221" fmla="*/ 133758 h 1192522"/>
                <a:gd name="connsiteX222" fmla="*/ 282880 w 3307703"/>
                <a:gd name="connsiteY222" fmla="*/ 133758 h 1192522"/>
                <a:gd name="connsiteX223" fmla="*/ 282880 w 3307703"/>
                <a:gd name="connsiteY223" fmla="*/ 113708 h 1192522"/>
                <a:gd name="connsiteX224" fmla="*/ 272444 w 3307703"/>
                <a:gd name="connsiteY224" fmla="*/ 113708 h 1192522"/>
                <a:gd name="connsiteX225" fmla="*/ 272444 w 3307703"/>
                <a:gd name="connsiteY225" fmla="*/ 105096 h 1192522"/>
                <a:gd name="connsiteX226" fmla="*/ 267310 w 3307703"/>
                <a:gd name="connsiteY226" fmla="*/ 105096 h 1192522"/>
                <a:gd name="connsiteX227" fmla="*/ 267310 w 3307703"/>
                <a:gd name="connsiteY227" fmla="*/ 103548 h 1192522"/>
                <a:gd name="connsiteX228" fmla="*/ 260071 w 3307703"/>
                <a:gd name="connsiteY228" fmla="*/ 103548 h 1192522"/>
                <a:gd name="connsiteX229" fmla="*/ 260071 w 3307703"/>
                <a:gd name="connsiteY229" fmla="*/ 83969 h 1192522"/>
                <a:gd name="connsiteX230" fmla="*/ 256705 w 3307703"/>
                <a:gd name="connsiteY230" fmla="*/ 83969 h 1192522"/>
                <a:gd name="connsiteX231" fmla="*/ 256705 w 3307703"/>
                <a:gd name="connsiteY231" fmla="*/ 77443 h 1192522"/>
                <a:gd name="connsiteX232" fmla="*/ 251066 w 3307703"/>
                <a:gd name="connsiteY232" fmla="*/ 77443 h 1192522"/>
                <a:gd name="connsiteX233" fmla="*/ 251066 w 3307703"/>
                <a:gd name="connsiteY233" fmla="*/ 56652 h 1192522"/>
                <a:gd name="connsiteX234" fmla="*/ 245258 w 3307703"/>
                <a:gd name="connsiteY234" fmla="*/ 56652 h 1192522"/>
                <a:gd name="connsiteX235" fmla="*/ 245258 w 3307703"/>
                <a:gd name="connsiteY235" fmla="*/ 34853 h 1192522"/>
                <a:gd name="connsiteX236" fmla="*/ 226574 w 3307703"/>
                <a:gd name="connsiteY236" fmla="*/ 34853 h 1192522"/>
                <a:gd name="connsiteX237" fmla="*/ 226574 w 3307703"/>
                <a:gd name="connsiteY237" fmla="*/ 30748 h 1192522"/>
                <a:gd name="connsiteX238" fmla="*/ 222954 w 3307703"/>
                <a:gd name="connsiteY238" fmla="*/ 30748 h 1192522"/>
                <a:gd name="connsiteX239" fmla="*/ 222954 w 3307703"/>
                <a:gd name="connsiteY239" fmla="*/ 26577 h 1192522"/>
                <a:gd name="connsiteX240" fmla="*/ 199472 w 3307703"/>
                <a:gd name="connsiteY240" fmla="*/ 26577 h 1192522"/>
                <a:gd name="connsiteX241" fmla="*/ 199472 w 3307703"/>
                <a:gd name="connsiteY241" fmla="*/ 22876 h 1192522"/>
                <a:gd name="connsiteX242" fmla="*/ 177926 w 3307703"/>
                <a:gd name="connsiteY242" fmla="*/ 22876 h 1192522"/>
                <a:gd name="connsiteX243" fmla="*/ 177926 w 3307703"/>
                <a:gd name="connsiteY243" fmla="*/ 19310 h 1192522"/>
                <a:gd name="connsiteX244" fmla="*/ 146280 w 3307703"/>
                <a:gd name="connsiteY244" fmla="*/ 19310 h 1192522"/>
                <a:gd name="connsiteX245" fmla="*/ 146280 w 3307703"/>
                <a:gd name="connsiteY245" fmla="*/ 15542 h 1192522"/>
                <a:gd name="connsiteX246" fmla="*/ 140893 w 3307703"/>
                <a:gd name="connsiteY246" fmla="*/ 15542 h 1192522"/>
                <a:gd name="connsiteX247" fmla="*/ 140893 w 3307703"/>
                <a:gd name="connsiteY247" fmla="*/ 11842 h 1192522"/>
                <a:gd name="connsiteX248" fmla="*/ 135506 w 3307703"/>
                <a:gd name="connsiteY248" fmla="*/ 11842 h 1192522"/>
                <a:gd name="connsiteX249" fmla="*/ 135506 w 3307703"/>
                <a:gd name="connsiteY249" fmla="*/ 8410 h 1192522"/>
                <a:gd name="connsiteX250" fmla="*/ 103944 w 3307703"/>
                <a:gd name="connsiteY250" fmla="*/ 8410 h 1192522"/>
                <a:gd name="connsiteX251" fmla="*/ 103944 w 3307703"/>
                <a:gd name="connsiteY251" fmla="*/ 4306 h 1192522"/>
                <a:gd name="connsiteX252" fmla="*/ 51425 w 3307703"/>
                <a:gd name="connsiteY252" fmla="*/ 4306 h 1192522"/>
                <a:gd name="connsiteX253" fmla="*/ 51425 w 3307703"/>
                <a:gd name="connsiteY253" fmla="*/ 0 h 1192522"/>
                <a:gd name="connsiteX254" fmla="*/ 0 w 3307703"/>
                <a:gd name="connsiteY254" fmla="*/ 0 h 119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307703" h="1192522">
                  <a:moveTo>
                    <a:pt x="3307704" y="1192522"/>
                  </a:moveTo>
                  <a:lnTo>
                    <a:pt x="3208136" y="1192522"/>
                  </a:lnTo>
                  <a:lnTo>
                    <a:pt x="3208136" y="1098865"/>
                  </a:lnTo>
                  <a:lnTo>
                    <a:pt x="2083601" y="1098865"/>
                  </a:lnTo>
                  <a:lnTo>
                    <a:pt x="2083601" y="1076459"/>
                  </a:lnTo>
                  <a:lnTo>
                    <a:pt x="2058267" y="1076459"/>
                  </a:lnTo>
                  <a:lnTo>
                    <a:pt x="2058267" y="1066636"/>
                  </a:lnTo>
                  <a:lnTo>
                    <a:pt x="2031418" y="1066636"/>
                  </a:lnTo>
                  <a:lnTo>
                    <a:pt x="2031418" y="1054996"/>
                  </a:lnTo>
                  <a:lnTo>
                    <a:pt x="2023843" y="1054996"/>
                  </a:lnTo>
                  <a:lnTo>
                    <a:pt x="2023843" y="1043693"/>
                  </a:lnTo>
                  <a:lnTo>
                    <a:pt x="1887664" y="1043693"/>
                  </a:lnTo>
                  <a:lnTo>
                    <a:pt x="1887664" y="1036090"/>
                  </a:lnTo>
                  <a:lnTo>
                    <a:pt x="1876638" y="1036090"/>
                  </a:lnTo>
                  <a:lnTo>
                    <a:pt x="1876638" y="1017318"/>
                  </a:lnTo>
                  <a:lnTo>
                    <a:pt x="1795082" y="1017318"/>
                  </a:lnTo>
                  <a:lnTo>
                    <a:pt x="1795082" y="1001304"/>
                  </a:lnTo>
                  <a:lnTo>
                    <a:pt x="1782793" y="1001304"/>
                  </a:lnTo>
                  <a:lnTo>
                    <a:pt x="1782793" y="994307"/>
                  </a:lnTo>
                  <a:lnTo>
                    <a:pt x="1775639" y="994307"/>
                  </a:lnTo>
                  <a:lnTo>
                    <a:pt x="1775639" y="982398"/>
                  </a:lnTo>
                  <a:lnTo>
                    <a:pt x="1766802" y="982398"/>
                  </a:lnTo>
                  <a:lnTo>
                    <a:pt x="1766802" y="973247"/>
                  </a:lnTo>
                  <a:lnTo>
                    <a:pt x="1760826" y="973247"/>
                  </a:lnTo>
                  <a:lnTo>
                    <a:pt x="1760826" y="965039"/>
                  </a:lnTo>
                  <a:lnTo>
                    <a:pt x="1739280" y="965039"/>
                  </a:lnTo>
                  <a:lnTo>
                    <a:pt x="1739280" y="952457"/>
                  </a:lnTo>
                  <a:lnTo>
                    <a:pt x="1732210" y="952457"/>
                  </a:lnTo>
                  <a:lnTo>
                    <a:pt x="1732210" y="938529"/>
                  </a:lnTo>
                  <a:lnTo>
                    <a:pt x="1708475" y="938529"/>
                  </a:lnTo>
                  <a:lnTo>
                    <a:pt x="1708475" y="926284"/>
                  </a:lnTo>
                  <a:lnTo>
                    <a:pt x="1607897" y="926284"/>
                  </a:lnTo>
                  <a:lnTo>
                    <a:pt x="1607897" y="923122"/>
                  </a:lnTo>
                  <a:lnTo>
                    <a:pt x="1601922" y="923122"/>
                  </a:lnTo>
                  <a:lnTo>
                    <a:pt x="1601922" y="920901"/>
                  </a:lnTo>
                  <a:lnTo>
                    <a:pt x="1529371" y="920901"/>
                  </a:lnTo>
                  <a:lnTo>
                    <a:pt x="1529371" y="899842"/>
                  </a:lnTo>
                  <a:lnTo>
                    <a:pt x="1519103" y="899842"/>
                  </a:lnTo>
                  <a:lnTo>
                    <a:pt x="1519103" y="896007"/>
                  </a:lnTo>
                  <a:lnTo>
                    <a:pt x="1506310" y="896007"/>
                  </a:lnTo>
                  <a:lnTo>
                    <a:pt x="1506310" y="888606"/>
                  </a:lnTo>
                  <a:lnTo>
                    <a:pt x="1496883" y="888606"/>
                  </a:lnTo>
                  <a:lnTo>
                    <a:pt x="1496883" y="876696"/>
                  </a:lnTo>
                  <a:lnTo>
                    <a:pt x="1486868" y="876696"/>
                  </a:lnTo>
                  <a:lnTo>
                    <a:pt x="1486868" y="873803"/>
                  </a:lnTo>
                  <a:lnTo>
                    <a:pt x="1482659" y="873803"/>
                  </a:lnTo>
                  <a:lnTo>
                    <a:pt x="1482659" y="856175"/>
                  </a:lnTo>
                  <a:lnTo>
                    <a:pt x="1477357" y="856175"/>
                  </a:lnTo>
                  <a:lnTo>
                    <a:pt x="1477357" y="846957"/>
                  </a:lnTo>
                  <a:lnTo>
                    <a:pt x="1471634" y="846957"/>
                  </a:lnTo>
                  <a:lnTo>
                    <a:pt x="1471634" y="844737"/>
                  </a:lnTo>
                  <a:lnTo>
                    <a:pt x="1471634" y="839825"/>
                  </a:lnTo>
                  <a:lnTo>
                    <a:pt x="1450592" y="839825"/>
                  </a:lnTo>
                  <a:lnTo>
                    <a:pt x="1450592" y="828993"/>
                  </a:lnTo>
                  <a:lnTo>
                    <a:pt x="1445458" y="828993"/>
                  </a:lnTo>
                  <a:lnTo>
                    <a:pt x="1445458" y="825023"/>
                  </a:lnTo>
                  <a:lnTo>
                    <a:pt x="1439903" y="825023"/>
                  </a:lnTo>
                  <a:lnTo>
                    <a:pt x="1439903" y="821457"/>
                  </a:lnTo>
                  <a:lnTo>
                    <a:pt x="1434853" y="821457"/>
                  </a:lnTo>
                  <a:lnTo>
                    <a:pt x="1434853" y="817689"/>
                  </a:lnTo>
                  <a:lnTo>
                    <a:pt x="1396726" y="817689"/>
                  </a:lnTo>
                  <a:lnTo>
                    <a:pt x="1396726" y="813720"/>
                  </a:lnTo>
                  <a:lnTo>
                    <a:pt x="1391003" y="813720"/>
                  </a:lnTo>
                  <a:lnTo>
                    <a:pt x="1391003" y="810086"/>
                  </a:lnTo>
                  <a:lnTo>
                    <a:pt x="1387384" y="810086"/>
                  </a:lnTo>
                  <a:lnTo>
                    <a:pt x="1387384" y="805780"/>
                  </a:lnTo>
                  <a:lnTo>
                    <a:pt x="1322913" y="805780"/>
                  </a:lnTo>
                  <a:lnTo>
                    <a:pt x="1322913" y="802012"/>
                  </a:lnTo>
                  <a:lnTo>
                    <a:pt x="1293792" y="802012"/>
                  </a:lnTo>
                  <a:lnTo>
                    <a:pt x="1293792" y="798514"/>
                  </a:lnTo>
                  <a:lnTo>
                    <a:pt x="1287143" y="798514"/>
                  </a:lnTo>
                  <a:lnTo>
                    <a:pt x="1287143" y="794746"/>
                  </a:lnTo>
                  <a:lnTo>
                    <a:pt x="1282261" y="794746"/>
                  </a:lnTo>
                  <a:lnTo>
                    <a:pt x="1282261" y="790911"/>
                  </a:lnTo>
                  <a:lnTo>
                    <a:pt x="1250363" y="790911"/>
                  </a:lnTo>
                  <a:lnTo>
                    <a:pt x="1250363" y="786874"/>
                  </a:lnTo>
                  <a:lnTo>
                    <a:pt x="1240431" y="786874"/>
                  </a:lnTo>
                  <a:lnTo>
                    <a:pt x="1240431" y="782971"/>
                  </a:lnTo>
                  <a:lnTo>
                    <a:pt x="1219306" y="782971"/>
                  </a:lnTo>
                  <a:lnTo>
                    <a:pt x="1219306" y="777185"/>
                  </a:lnTo>
                  <a:lnTo>
                    <a:pt x="1216107" y="777185"/>
                  </a:lnTo>
                  <a:lnTo>
                    <a:pt x="1216107" y="774292"/>
                  </a:lnTo>
                  <a:lnTo>
                    <a:pt x="1210384" y="774292"/>
                  </a:lnTo>
                  <a:lnTo>
                    <a:pt x="1210384" y="768573"/>
                  </a:lnTo>
                  <a:lnTo>
                    <a:pt x="1199779" y="768573"/>
                  </a:lnTo>
                  <a:lnTo>
                    <a:pt x="1199779" y="760835"/>
                  </a:lnTo>
                  <a:lnTo>
                    <a:pt x="1190858" y="760835"/>
                  </a:lnTo>
                  <a:lnTo>
                    <a:pt x="1190858" y="747446"/>
                  </a:lnTo>
                  <a:lnTo>
                    <a:pt x="1182104" y="747446"/>
                  </a:lnTo>
                  <a:lnTo>
                    <a:pt x="1182104" y="734864"/>
                  </a:lnTo>
                  <a:lnTo>
                    <a:pt x="1177307" y="734864"/>
                  </a:lnTo>
                  <a:lnTo>
                    <a:pt x="1177307" y="715890"/>
                  </a:lnTo>
                  <a:lnTo>
                    <a:pt x="1171752" y="715890"/>
                  </a:lnTo>
                  <a:lnTo>
                    <a:pt x="1171752" y="708422"/>
                  </a:lnTo>
                  <a:lnTo>
                    <a:pt x="1166450" y="708422"/>
                  </a:lnTo>
                  <a:lnTo>
                    <a:pt x="1166450" y="704856"/>
                  </a:lnTo>
                  <a:lnTo>
                    <a:pt x="1161652" y="704856"/>
                  </a:lnTo>
                  <a:lnTo>
                    <a:pt x="1161652" y="689583"/>
                  </a:lnTo>
                  <a:lnTo>
                    <a:pt x="1155508" y="689583"/>
                  </a:lnTo>
                  <a:lnTo>
                    <a:pt x="1155508" y="686622"/>
                  </a:lnTo>
                  <a:lnTo>
                    <a:pt x="1147512" y="686622"/>
                  </a:lnTo>
                  <a:lnTo>
                    <a:pt x="1147512" y="674108"/>
                  </a:lnTo>
                  <a:lnTo>
                    <a:pt x="1138338" y="674108"/>
                  </a:lnTo>
                  <a:lnTo>
                    <a:pt x="1138338" y="663006"/>
                  </a:lnTo>
                  <a:lnTo>
                    <a:pt x="1130258" y="663006"/>
                  </a:lnTo>
                  <a:lnTo>
                    <a:pt x="1130258" y="659373"/>
                  </a:lnTo>
                  <a:lnTo>
                    <a:pt x="1124535" y="659373"/>
                  </a:lnTo>
                  <a:lnTo>
                    <a:pt x="1124535" y="655874"/>
                  </a:lnTo>
                  <a:lnTo>
                    <a:pt x="1066377" y="655874"/>
                  </a:lnTo>
                  <a:lnTo>
                    <a:pt x="1066377" y="648069"/>
                  </a:lnTo>
                  <a:lnTo>
                    <a:pt x="1035656" y="648069"/>
                  </a:lnTo>
                  <a:lnTo>
                    <a:pt x="1035656" y="640332"/>
                  </a:lnTo>
                  <a:lnTo>
                    <a:pt x="989197" y="640332"/>
                  </a:lnTo>
                  <a:lnTo>
                    <a:pt x="989197" y="635285"/>
                  </a:lnTo>
                  <a:lnTo>
                    <a:pt x="966472" y="635285"/>
                  </a:lnTo>
                  <a:lnTo>
                    <a:pt x="966472" y="633536"/>
                  </a:lnTo>
                  <a:lnTo>
                    <a:pt x="960160" y="633536"/>
                  </a:lnTo>
                  <a:lnTo>
                    <a:pt x="960160" y="629634"/>
                  </a:lnTo>
                  <a:lnTo>
                    <a:pt x="945431" y="629634"/>
                  </a:lnTo>
                  <a:lnTo>
                    <a:pt x="945431" y="621896"/>
                  </a:lnTo>
                  <a:lnTo>
                    <a:pt x="941475" y="621896"/>
                  </a:lnTo>
                  <a:lnTo>
                    <a:pt x="941475" y="617792"/>
                  </a:lnTo>
                  <a:lnTo>
                    <a:pt x="935163" y="617792"/>
                  </a:lnTo>
                  <a:lnTo>
                    <a:pt x="935163" y="602720"/>
                  </a:lnTo>
                  <a:lnTo>
                    <a:pt x="924474" y="602720"/>
                  </a:lnTo>
                  <a:lnTo>
                    <a:pt x="924474" y="595319"/>
                  </a:lnTo>
                  <a:lnTo>
                    <a:pt x="919340" y="595319"/>
                  </a:lnTo>
                  <a:lnTo>
                    <a:pt x="919340" y="594579"/>
                  </a:lnTo>
                  <a:lnTo>
                    <a:pt x="915636" y="594579"/>
                  </a:lnTo>
                  <a:lnTo>
                    <a:pt x="915636" y="583679"/>
                  </a:lnTo>
                  <a:lnTo>
                    <a:pt x="908735" y="583679"/>
                  </a:lnTo>
                  <a:lnTo>
                    <a:pt x="908735" y="575740"/>
                  </a:lnTo>
                  <a:lnTo>
                    <a:pt x="898214" y="575740"/>
                  </a:lnTo>
                  <a:lnTo>
                    <a:pt x="898214" y="565917"/>
                  </a:lnTo>
                  <a:lnTo>
                    <a:pt x="895100" y="565917"/>
                  </a:lnTo>
                  <a:lnTo>
                    <a:pt x="895100" y="553335"/>
                  </a:lnTo>
                  <a:lnTo>
                    <a:pt x="891228" y="553335"/>
                  </a:lnTo>
                  <a:lnTo>
                    <a:pt x="891228" y="523999"/>
                  </a:lnTo>
                  <a:lnTo>
                    <a:pt x="882475" y="523999"/>
                  </a:lnTo>
                  <a:lnTo>
                    <a:pt x="882475" y="505026"/>
                  </a:lnTo>
                  <a:lnTo>
                    <a:pt x="871702" y="505026"/>
                  </a:lnTo>
                  <a:lnTo>
                    <a:pt x="871702" y="497019"/>
                  </a:lnTo>
                  <a:lnTo>
                    <a:pt x="862949" y="497019"/>
                  </a:lnTo>
                  <a:lnTo>
                    <a:pt x="862949" y="489820"/>
                  </a:lnTo>
                  <a:lnTo>
                    <a:pt x="847294" y="489820"/>
                  </a:lnTo>
                  <a:lnTo>
                    <a:pt x="847294" y="474479"/>
                  </a:lnTo>
                  <a:lnTo>
                    <a:pt x="835932" y="474479"/>
                  </a:lnTo>
                  <a:lnTo>
                    <a:pt x="835932" y="464925"/>
                  </a:lnTo>
                  <a:lnTo>
                    <a:pt x="792923" y="464925"/>
                  </a:lnTo>
                  <a:lnTo>
                    <a:pt x="792923" y="459408"/>
                  </a:lnTo>
                  <a:lnTo>
                    <a:pt x="756648" y="459408"/>
                  </a:lnTo>
                  <a:lnTo>
                    <a:pt x="756648" y="455909"/>
                  </a:lnTo>
                  <a:lnTo>
                    <a:pt x="750672" y="455909"/>
                  </a:lnTo>
                  <a:lnTo>
                    <a:pt x="750672" y="452141"/>
                  </a:lnTo>
                  <a:lnTo>
                    <a:pt x="713639" y="452141"/>
                  </a:lnTo>
                  <a:lnTo>
                    <a:pt x="713639" y="448306"/>
                  </a:lnTo>
                  <a:lnTo>
                    <a:pt x="703539" y="448306"/>
                  </a:lnTo>
                  <a:lnTo>
                    <a:pt x="703539" y="444673"/>
                  </a:lnTo>
                  <a:lnTo>
                    <a:pt x="692850" y="444673"/>
                  </a:lnTo>
                  <a:lnTo>
                    <a:pt x="692850" y="443125"/>
                  </a:lnTo>
                  <a:lnTo>
                    <a:pt x="685781" y="443125"/>
                  </a:lnTo>
                  <a:lnTo>
                    <a:pt x="685781" y="437944"/>
                  </a:lnTo>
                  <a:lnTo>
                    <a:pt x="648411" y="437944"/>
                  </a:lnTo>
                  <a:lnTo>
                    <a:pt x="648411" y="434580"/>
                  </a:lnTo>
                  <a:lnTo>
                    <a:pt x="637133" y="434580"/>
                  </a:lnTo>
                  <a:lnTo>
                    <a:pt x="637133" y="426305"/>
                  </a:lnTo>
                  <a:lnTo>
                    <a:pt x="612809" y="426305"/>
                  </a:lnTo>
                  <a:lnTo>
                    <a:pt x="612809" y="418163"/>
                  </a:lnTo>
                  <a:lnTo>
                    <a:pt x="604140" y="418163"/>
                  </a:lnTo>
                  <a:lnTo>
                    <a:pt x="604140" y="414328"/>
                  </a:lnTo>
                  <a:lnTo>
                    <a:pt x="598585" y="414328"/>
                  </a:lnTo>
                  <a:lnTo>
                    <a:pt x="598585" y="402823"/>
                  </a:lnTo>
                  <a:lnTo>
                    <a:pt x="593283" y="402823"/>
                  </a:lnTo>
                  <a:lnTo>
                    <a:pt x="593283" y="376986"/>
                  </a:lnTo>
                  <a:lnTo>
                    <a:pt x="587054" y="376986"/>
                  </a:lnTo>
                  <a:lnTo>
                    <a:pt x="587054" y="373017"/>
                  </a:lnTo>
                  <a:lnTo>
                    <a:pt x="582509" y="373017"/>
                  </a:lnTo>
                  <a:lnTo>
                    <a:pt x="582509" y="369383"/>
                  </a:lnTo>
                  <a:lnTo>
                    <a:pt x="577712" y="369383"/>
                  </a:lnTo>
                  <a:lnTo>
                    <a:pt x="577712" y="362049"/>
                  </a:lnTo>
                  <a:lnTo>
                    <a:pt x="571568" y="362049"/>
                  </a:lnTo>
                  <a:lnTo>
                    <a:pt x="571568" y="356465"/>
                  </a:lnTo>
                  <a:lnTo>
                    <a:pt x="566686" y="356465"/>
                  </a:lnTo>
                  <a:lnTo>
                    <a:pt x="566686" y="350746"/>
                  </a:lnTo>
                  <a:lnTo>
                    <a:pt x="561047" y="350746"/>
                  </a:lnTo>
                  <a:lnTo>
                    <a:pt x="561047" y="333791"/>
                  </a:lnTo>
                  <a:lnTo>
                    <a:pt x="552631" y="333791"/>
                  </a:lnTo>
                  <a:lnTo>
                    <a:pt x="552631" y="331638"/>
                  </a:lnTo>
                  <a:lnTo>
                    <a:pt x="546066" y="331638"/>
                  </a:lnTo>
                  <a:lnTo>
                    <a:pt x="546066" y="320065"/>
                  </a:lnTo>
                  <a:lnTo>
                    <a:pt x="541268" y="320065"/>
                  </a:lnTo>
                  <a:lnTo>
                    <a:pt x="541268" y="309030"/>
                  </a:lnTo>
                  <a:lnTo>
                    <a:pt x="487823" y="309030"/>
                  </a:lnTo>
                  <a:lnTo>
                    <a:pt x="487823" y="305599"/>
                  </a:lnTo>
                  <a:lnTo>
                    <a:pt x="461816" y="305599"/>
                  </a:lnTo>
                  <a:lnTo>
                    <a:pt x="461816" y="301764"/>
                  </a:lnTo>
                  <a:lnTo>
                    <a:pt x="435051" y="301764"/>
                  </a:lnTo>
                  <a:lnTo>
                    <a:pt x="435051" y="297862"/>
                  </a:lnTo>
                  <a:lnTo>
                    <a:pt x="362080" y="297862"/>
                  </a:lnTo>
                  <a:lnTo>
                    <a:pt x="362080" y="294296"/>
                  </a:lnTo>
                  <a:lnTo>
                    <a:pt x="356778" y="294296"/>
                  </a:lnTo>
                  <a:lnTo>
                    <a:pt x="356778" y="290460"/>
                  </a:lnTo>
                  <a:lnTo>
                    <a:pt x="341291" y="290460"/>
                  </a:lnTo>
                  <a:lnTo>
                    <a:pt x="341291" y="286962"/>
                  </a:lnTo>
                  <a:lnTo>
                    <a:pt x="335568" y="286962"/>
                  </a:lnTo>
                  <a:lnTo>
                    <a:pt x="335568" y="282790"/>
                  </a:lnTo>
                  <a:lnTo>
                    <a:pt x="330181" y="282790"/>
                  </a:lnTo>
                  <a:lnTo>
                    <a:pt x="330181" y="274380"/>
                  </a:lnTo>
                  <a:lnTo>
                    <a:pt x="323532" y="274380"/>
                  </a:lnTo>
                  <a:lnTo>
                    <a:pt x="323532" y="271419"/>
                  </a:lnTo>
                  <a:lnTo>
                    <a:pt x="319745" y="271419"/>
                  </a:lnTo>
                  <a:lnTo>
                    <a:pt x="319745" y="252782"/>
                  </a:lnTo>
                  <a:lnTo>
                    <a:pt x="314863" y="252782"/>
                  </a:lnTo>
                  <a:lnTo>
                    <a:pt x="314863" y="237912"/>
                  </a:lnTo>
                  <a:lnTo>
                    <a:pt x="309392" y="237912"/>
                  </a:lnTo>
                  <a:lnTo>
                    <a:pt x="309392" y="202320"/>
                  </a:lnTo>
                  <a:lnTo>
                    <a:pt x="304511" y="202320"/>
                  </a:lnTo>
                  <a:lnTo>
                    <a:pt x="304511" y="166727"/>
                  </a:lnTo>
                  <a:lnTo>
                    <a:pt x="293569" y="166727"/>
                  </a:lnTo>
                  <a:lnTo>
                    <a:pt x="293569" y="151117"/>
                  </a:lnTo>
                  <a:lnTo>
                    <a:pt x="289024" y="151117"/>
                  </a:lnTo>
                  <a:lnTo>
                    <a:pt x="289024" y="133758"/>
                  </a:lnTo>
                  <a:lnTo>
                    <a:pt x="282880" y="133758"/>
                  </a:lnTo>
                  <a:lnTo>
                    <a:pt x="282880" y="113708"/>
                  </a:lnTo>
                  <a:lnTo>
                    <a:pt x="272444" y="113708"/>
                  </a:lnTo>
                  <a:lnTo>
                    <a:pt x="272444" y="105096"/>
                  </a:lnTo>
                  <a:lnTo>
                    <a:pt x="267310" y="105096"/>
                  </a:lnTo>
                  <a:lnTo>
                    <a:pt x="267310" y="103548"/>
                  </a:lnTo>
                  <a:lnTo>
                    <a:pt x="260071" y="103548"/>
                  </a:lnTo>
                  <a:lnTo>
                    <a:pt x="260071" y="83969"/>
                  </a:lnTo>
                  <a:lnTo>
                    <a:pt x="256705" y="83969"/>
                  </a:lnTo>
                  <a:lnTo>
                    <a:pt x="256705" y="77443"/>
                  </a:lnTo>
                  <a:lnTo>
                    <a:pt x="251066" y="77443"/>
                  </a:lnTo>
                  <a:lnTo>
                    <a:pt x="251066" y="56652"/>
                  </a:lnTo>
                  <a:lnTo>
                    <a:pt x="245258" y="56652"/>
                  </a:lnTo>
                  <a:lnTo>
                    <a:pt x="245258" y="34853"/>
                  </a:lnTo>
                  <a:lnTo>
                    <a:pt x="226574" y="34853"/>
                  </a:lnTo>
                  <a:lnTo>
                    <a:pt x="226574" y="30748"/>
                  </a:lnTo>
                  <a:lnTo>
                    <a:pt x="222954" y="30748"/>
                  </a:lnTo>
                  <a:lnTo>
                    <a:pt x="222954" y="26577"/>
                  </a:lnTo>
                  <a:lnTo>
                    <a:pt x="199472" y="26577"/>
                  </a:lnTo>
                  <a:lnTo>
                    <a:pt x="199472" y="22876"/>
                  </a:lnTo>
                  <a:lnTo>
                    <a:pt x="177926" y="22876"/>
                  </a:lnTo>
                  <a:lnTo>
                    <a:pt x="177926" y="19310"/>
                  </a:lnTo>
                  <a:lnTo>
                    <a:pt x="146280" y="19310"/>
                  </a:lnTo>
                  <a:lnTo>
                    <a:pt x="146280" y="15542"/>
                  </a:lnTo>
                  <a:lnTo>
                    <a:pt x="140893" y="15542"/>
                  </a:lnTo>
                  <a:lnTo>
                    <a:pt x="140893" y="11842"/>
                  </a:lnTo>
                  <a:lnTo>
                    <a:pt x="135506" y="11842"/>
                  </a:lnTo>
                  <a:lnTo>
                    <a:pt x="135506" y="8410"/>
                  </a:lnTo>
                  <a:lnTo>
                    <a:pt x="103944" y="8410"/>
                  </a:lnTo>
                  <a:lnTo>
                    <a:pt x="103944" y="4306"/>
                  </a:lnTo>
                  <a:lnTo>
                    <a:pt x="51425" y="4306"/>
                  </a:lnTo>
                  <a:lnTo>
                    <a:pt x="51425" y="0"/>
                  </a:lnTo>
                  <a:lnTo>
                    <a:pt x="0" y="0"/>
                  </a:lnTo>
                </a:path>
              </a:pathLst>
            </a:custGeom>
            <a:noFill/>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990" name="TextBox 989">
              <a:extLst>
                <a:ext uri="{FF2B5EF4-FFF2-40B4-BE49-F238E27FC236}">
                  <a16:creationId xmlns:a16="http://schemas.microsoft.com/office/drawing/2014/main" id="{DDAA3C93-4A60-FD66-8A7F-660948458D13}"/>
                </a:ext>
              </a:extLst>
            </p:cNvPr>
            <p:cNvSpPr txBox="1"/>
            <p:nvPr/>
          </p:nvSpPr>
          <p:spPr>
            <a:xfrm>
              <a:off x="9675690" y="2321042"/>
              <a:ext cx="291136" cy="229208"/>
            </a:xfrm>
            <a:prstGeom prst="rect">
              <a:avLst/>
            </a:prstGeom>
            <a:noFill/>
          </p:spPr>
          <p:txBody>
            <a:bodyPr wrap="none" lIns="0" tIns="0" rIns="0" bIns="0" rtlCol="0">
              <a:spAutoFit/>
            </a:bodyPr>
            <a:lstStyle/>
            <a:p>
              <a:pPr defTabSz="914377">
                <a:defRPr/>
              </a:pPr>
              <a:r>
                <a:rPr lang="en-US" sz="800" b="1" dirty="0">
                  <a:solidFill>
                    <a:srgbClr val="996699">
                      <a:lumMod val="75000"/>
                    </a:srgbClr>
                  </a:solidFill>
                  <a:latin typeface="Arial" panose="020B0604020202020204"/>
                </a:rPr>
                <a:t>53.3%</a:t>
              </a:r>
            </a:p>
          </p:txBody>
        </p:sp>
        <p:sp>
          <p:nvSpPr>
            <p:cNvPr id="991" name="TextBox 990">
              <a:extLst>
                <a:ext uri="{FF2B5EF4-FFF2-40B4-BE49-F238E27FC236}">
                  <a16:creationId xmlns:a16="http://schemas.microsoft.com/office/drawing/2014/main" id="{02ED5BB1-DB34-7DB4-8AED-E106E2394864}"/>
                </a:ext>
              </a:extLst>
            </p:cNvPr>
            <p:cNvSpPr txBox="1"/>
            <p:nvPr/>
          </p:nvSpPr>
          <p:spPr>
            <a:xfrm>
              <a:off x="10543254" y="2654525"/>
              <a:ext cx="291136" cy="229208"/>
            </a:xfrm>
            <a:prstGeom prst="rect">
              <a:avLst/>
            </a:prstGeom>
            <a:noFill/>
          </p:spPr>
          <p:txBody>
            <a:bodyPr wrap="none" lIns="0" tIns="0" rIns="0" bIns="0" rtlCol="0">
              <a:spAutoFit/>
            </a:bodyPr>
            <a:lstStyle/>
            <a:p>
              <a:pPr defTabSz="914377">
                <a:defRPr/>
              </a:pPr>
              <a:r>
                <a:rPr lang="en-US" sz="800" b="1" dirty="0">
                  <a:solidFill>
                    <a:srgbClr val="996699">
                      <a:lumMod val="75000"/>
                    </a:srgbClr>
                  </a:solidFill>
                  <a:latin typeface="Arial" panose="020B0604020202020204"/>
                </a:rPr>
                <a:t>37.5%</a:t>
              </a:r>
            </a:p>
          </p:txBody>
        </p:sp>
        <p:sp>
          <p:nvSpPr>
            <p:cNvPr id="992" name="TextBox 991">
              <a:extLst>
                <a:ext uri="{FF2B5EF4-FFF2-40B4-BE49-F238E27FC236}">
                  <a16:creationId xmlns:a16="http://schemas.microsoft.com/office/drawing/2014/main" id="{BFA033AA-2032-9E10-E366-3803A452CDD4}"/>
                </a:ext>
              </a:extLst>
            </p:cNvPr>
            <p:cNvSpPr txBox="1"/>
            <p:nvPr/>
          </p:nvSpPr>
          <p:spPr>
            <a:xfrm>
              <a:off x="11393313" y="2870073"/>
              <a:ext cx="291136" cy="229208"/>
            </a:xfrm>
            <a:prstGeom prst="rect">
              <a:avLst/>
            </a:prstGeom>
            <a:noFill/>
          </p:spPr>
          <p:txBody>
            <a:bodyPr wrap="none" lIns="0" tIns="0" rIns="0" bIns="0" rtlCol="0">
              <a:spAutoFit/>
            </a:bodyPr>
            <a:lstStyle/>
            <a:p>
              <a:pPr defTabSz="914377">
                <a:defRPr/>
              </a:pPr>
              <a:r>
                <a:rPr lang="en-US" sz="800" b="1" dirty="0">
                  <a:solidFill>
                    <a:srgbClr val="996699">
                      <a:lumMod val="75000"/>
                    </a:srgbClr>
                  </a:solidFill>
                  <a:latin typeface="Arial" panose="020B0604020202020204"/>
                </a:rPr>
                <a:t>25.5%</a:t>
              </a:r>
            </a:p>
          </p:txBody>
        </p:sp>
        <p:sp>
          <p:nvSpPr>
            <p:cNvPr id="993" name="TextBox 992">
              <a:extLst>
                <a:ext uri="{FF2B5EF4-FFF2-40B4-BE49-F238E27FC236}">
                  <a16:creationId xmlns:a16="http://schemas.microsoft.com/office/drawing/2014/main" id="{0324F6D2-DB0A-D3D5-4500-D54EFEE759A4}"/>
                </a:ext>
              </a:extLst>
            </p:cNvPr>
            <p:cNvSpPr txBox="1"/>
            <p:nvPr/>
          </p:nvSpPr>
          <p:spPr>
            <a:xfrm>
              <a:off x="10981051" y="3428535"/>
              <a:ext cx="291136" cy="229208"/>
            </a:xfrm>
            <a:prstGeom prst="rect">
              <a:avLst/>
            </a:prstGeom>
            <a:noFill/>
          </p:spPr>
          <p:txBody>
            <a:bodyPr wrap="none" lIns="0" tIns="0" rIns="0" bIns="0" rtlCol="0">
              <a:spAutoFit/>
            </a:bodyPr>
            <a:lstStyle/>
            <a:p>
              <a:pPr defTabSz="914377">
                <a:defRPr/>
              </a:pPr>
              <a:r>
                <a:rPr lang="en-US" sz="800" b="1" dirty="0">
                  <a:solidFill>
                    <a:srgbClr val="333333">
                      <a:lumMod val="60000"/>
                      <a:lumOff val="40000"/>
                    </a:srgbClr>
                  </a:solidFill>
                  <a:latin typeface="Arial" panose="020B0604020202020204"/>
                </a:rPr>
                <a:t>14.6%</a:t>
              </a:r>
            </a:p>
          </p:txBody>
        </p:sp>
        <p:sp>
          <p:nvSpPr>
            <p:cNvPr id="994" name="TextBox 993">
              <a:extLst>
                <a:ext uri="{FF2B5EF4-FFF2-40B4-BE49-F238E27FC236}">
                  <a16:creationId xmlns:a16="http://schemas.microsoft.com/office/drawing/2014/main" id="{735E6558-80A3-C1B9-FBB9-54A190973924}"/>
                </a:ext>
              </a:extLst>
            </p:cNvPr>
            <p:cNvSpPr txBox="1"/>
            <p:nvPr/>
          </p:nvSpPr>
          <p:spPr>
            <a:xfrm>
              <a:off x="10112398" y="3320409"/>
              <a:ext cx="291136" cy="229208"/>
            </a:xfrm>
            <a:prstGeom prst="rect">
              <a:avLst/>
            </a:prstGeom>
            <a:noFill/>
          </p:spPr>
          <p:txBody>
            <a:bodyPr wrap="none" lIns="0" tIns="0" rIns="0" bIns="0" rtlCol="0">
              <a:spAutoFit/>
            </a:bodyPr>
            <a:lstStyle/>
            <a:p>
              <a:pPr defTabSz="914377">
                <a:defRPr/>
              </a:pPr>
              <a:r>
                <a:rPr lang="en-US" sz="800" b="1" dirty="0">
                  <a:solidFill>
                    <a:srgbClr val="333333">
                      <a:lumMod val="60000"/>
                      <a:lumOff val="40000"/>
                    </a:srgbClr>
                  </a:solidFill>
                  <a:latin typeface="Arial" panose="020B0604020202020204"/>
                </a:rPr>
                <a:t>18.7%</a:t>
              </a:r>
            </a:p>
          </p:txBody>
        </p:sp>
        <p:sp>
          <p:nvSpPr>
            <p:cNvPr id="995" name="TextBox 994">
              <a:extLst>
                <a:ext uri="{FF2B5EF4-FFF2-40B4-BE49-F238E27FC236}">
                  <a16:creationId xmlns:a16="http://schemas.microsoft.com/office/drawing/2014/main" id="{64B45336-A4F0-3ED8-3006-D2C09D713EA8}"/>
                </a:ext>
              </a:extLst>
            </p:cNvPr>
            <p:cNvSpPr txBox="1"/>
            <p:nvPr/>
          </p:nvSpPr>
          <p:spPr>
            <a:xfrm>
              <a:off x="9224599" y="2931989"/>
              <a:ext cx="291136" cy="229208"/>
            </a:xfrm>
            <a:prstGeom prst="rect">
              <a:avLst/>
            </a:prstGeom>
            <a:noFill/>
            <a:ln>
              <a:noFill/>
            </a:ln>
          </p:spPr>
          <p:txBody>
            <a:bodyPr wrap="none" lIns="0" tIns="0" rIns="0" bIns="0" rtlCol="0">
              <a:spAutoFit/>
            </a:bodyPr>
            <a:lstStyle/>
            <a:p>
              <a:pPr defTabSz="914377">
                <a:defRPr/>
              </a:pPr>
              <a:r>
                <a:rPr lang="en-US" sz="800" b="1" dirty="0">
                  <a:solidFill>
                    <a:srgbClr val="333333">
                      <a:lumMod val="60000"/>
                      <a:lumOff val="40000"/>
                    </a:srgbClr>
                  </a:solidFill>
                  <a:latin typeface="Arial" panose="020B0604020202020204"/>
                </a:rPr>
                <a:t>38.5%</a:t>
              </a:r>
            </a:p>
          </p:txBody>
        </p:sp>
        <p:sp>
          <p:nvSpPr>
            <p:cNvPr id="996" name="Rectangle 995">
              <a:extLst>
                <a:ext uri="{FF2B5EF4-FFF2-40B4-BE49-F238E27FC236}">
                  <a16:creationId xmlns:a16="http://schemas.microsoft.com/office/drawing/2014/main" id="{E77ADFBB-88F6-CB62-2AC8-2AEBE1A5ACB5}"/>
                </a:ext>
              </a:extLst>
            </p:cNvPr>
            <p:cNvSpPr/>
            <p:nvPr/>
          </p:nvSpPr>
          <p:spPr>
            <a:xfrm>
              <a:off x="7930300" y="3877476"/>
              <a:ext cx="4520577" cy="257857"/>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900" b="1" kern="0" dirty="0">
                  <a:solidFill>
                    <a:srgbClr val="54565B"/>
                  </a:solidFill>
                  <a:latin typeface="Arial" panose="020B0604020202020204" pitchFamily="34" charset="0"/>
                  <a:cs typeface="Arial" panose="020B0604020202020204" pitchFamily="34" charset="0"/>
                </a:rPr>
                <a:t>Time from </a:t>
              </a:r>
              <a:r>
                <a:rPr lang="en-US" sz="900" b="1" kern="0" dirty="0" err="1">
                  <a:solidFill>
                    <a:srgbClr val="54565B"/>
                  </a:solidFill>
                  <a:latin typeface="Arial" panose="020B0604020202020204" pitchFamily="34" charset="0"/>
                  <a:cs typeface="Arial" panose="020B0604020202020204" pitchFamily="34" charset="0"/>
                </a:rPr>
                <a:t>randomisation</a:t>
              </a:r>
              <a:r>
                <a:rPr lang="en-US" sz="900" b="1" kern="0" dirty="0">
                  <a:solidFill>
                    <a:srgbClr val="54565B"/>
                  </a:solidFill>
                  <a:latin typeface="Arial" panose="020B0604020202020204" pitchFamily="34" charset="0"/>
                  <a:cs typeface="Arial" panose="020B0604020202020204" pitchFamily="34" charset="0"/>
                </a:rPr>
                <a:t> (months)</a:t>
              </a:r>
            </a:p>
          </p:txBody>
        </p:sp>
        <p:sp>
          <p:nvSpPr>
            <p:cNvPr id="997" name="Rectangle 996">
              <a:extLst>
                <a:ext uri="{FF2B5EF4-FFF2-40B4-BE49-F238E27FC236}">
                  <a16:creationId xmlns:a16="http://schemas.microsoft.com/office/drawing/2014/main" id="{2AA7A007-B095-E8C3-618F-5137EB4664E4}"/>
                </a:ext>
              </a:extLst>
            </p:cNvPr>
            <p:cNvSpPr/>
            <p:nvPr/>
          </p:nvSpPr>
          <p:spPr>
            <a:xfrm>
              <a:off x="7774889"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365</a:t>
              </a:r>
            </a:p>
          </p:txBody>
        </p:sp>
        <p:sp>
          <p:nvSpPr>
            <p:cNvPr id="998" name="Rectangle 997">
              <a:extLst>
                <a:ext uri="{FF2B5EF4-FFF2-40B4-BE49-F238E27FC236}">
                  <a16:creationId xmlns:a16="http://schemas.microsoft.com/office/drawing/2014/main" id="{C720370C-8E69-EE9E-0E60-2A3769E2BD63}"/>
                </a:ext>
              </a:extLst>
            </p:cNvPr>
            <p:cNvSpPr/>
            <p:nvPr/>
          </p:nvSpPr>
          <p:spPr>
            <a:xfrm>
              <a:off x="865563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249</a:t>
              </a:r>
            </a:p>
          </p:txBody>
        </p:sp>
        <p:sp>
          <p:nvSpPr>
            <p:cNvPr id="999" name="Rectangle 998">
              <a:extLst>
                <a:ext uri="{FF2B5EF4-FFF2-40B4-BE49-F238E27FC236}">
                  <a16:creationId xmlns:a16="http://schemas.microsoft.com/office/drawing/2014/main" id="{174C7F45-9263-FB31-D4F7-BC9BA9C424E6}"/>
                </a:ext>
              </a:extLst>
            </p:cNvPr>
            <p:cNvSpPr/>
            <p:nvPr/>
          </p:nvSpPr>
          <p:spPr>
            <a:xfrm>
              <a:off x="952995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158</a:t>
              </a:r>
            </a:p>
          </p:txBody>
        </p:sp>
        <p:sp>
          <p:nvSpPr>
            <p:cNvPr id="1000" name="Rectangle 999">
              <a:extLst>
                <a:ext uri="{FF2B5EF4-FFF2-40B4-BE49-F238E27FC236}">
                  <a16:creationId xmlns:a16="http://schemas.microsoft.com/office/drawing/2014/main" id="{915CC73C-F8FF-B948-857C-AB6831DD75F8}"/>
                </a:ext>
              </a:extLst>
            </p:cNvPr>
            <p:cNvSpPr/>
            <p:nvPr/>
          </p:nvSpPr>
          <p:spPr>
            <a:xfrm>
              <a:off x="1040427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66</a:t>
              </a:r>
            </a:p>
          </p:txBody>
        </p:sp>
        <p:sp>
          <p:nvSpPr>
            <p:cNvPr id="1001" name="Rectangle 1000">
              <a:extLst>
                <a:ext uri="{FF2B5EF4-FFF2-40B4-BE49-F238E27FC236}">
                  <a16:creationId xmlns:a16="http://schemas.microsoft.com/office/drawing/2014/main" id="{577B54EA-8298-163C-577B-CB713390C220}"/>
                </a:ext>
              </a:extLst>
            </p:cNvPr>
            <p:cNvSpPr/>
            <p:nvPr/>
          </p:nvSpPr>
          <p:spPr>
            <a:xfrm>
              <a:off x="1127216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15</a:t>
              </a:r>
            </a:p>
          </p:txBody>
        </p:sp>
        <p:sp>
          <p:nvSpPr>
            <p:cNvPr id="1002" name="Rectangle 1001">
              <a:extLst>
                <a:ext uri="{FF2B5EF4-FFF2-40B4-BE49-F238E27FC236}">
                  <a16:creationId xmlns:a16="http://schemas.microsoft.com/office/drawing/2014/main" id="{BA360092-BE48-5673-FB37-DA2206D53C2F}"/>
                </a:ext>
              </a:extLst>
            </p:cNvPr>
            <p:cNvSpPr/>
            <p:nvPr/>
          </p:nvSpPr>
          <p:spPr>
            <a:xfrm>
              <a:off x="12140054"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4</a:t>
              </a:r>
            </a:p>
          </p:txBody>
        </p:sp>
        <p:sp>
          <p:nvSpPr>
            <p:cNvPr id="1003" name="Rectangle 1002">
              <a:extLst>
                <a:ext uri="{FF2B5EF4-FFF2-40B4-BE49-F238E27FC236}">
                  <a16:creationId xmlns:a16="http://schemas.microsoft.com/office/drawing/2014/main" id="{F1B7ECD9-9A02-4599-86CF-86E20F2109B1}"/>
                </a:ext>
              </a:extLst>
            </p:cNvPr>
            <p:cNvSpPr/>
            <p:nvPr/>
          </p:nvSpPr>
          <p:spPr>
            <a:xfrm>
              <a:off x="7774889"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367</a:t>
              </a:r>
            </a:p>
          </p:txBody>
        </p:sp>
        <p:sp>
          <p:nvSpPr>
            <p:cNvPr id="1004" name="Rectangle 1003">
              <a:extLst>
                <a:ext uri="{FF2B5EF4-FFF2-40B4-BE49-F238E27FC236}">
                  <a16:creationId xmlns:a16="http://schemas.microsoft.com/office/drawing/2014/main" id="{456CDA99-B0B5-9DBF-6CD6-490E16E7AAF4}"/>
                </a:ext>
              </a:extLst>
            </p:cNvPr>
            <p:cNvSpPr/>
            <p:nvPr/>
          </p:nvSpPr>
          <p:spPr>
            <a:xfrm>
              <a:off x="865563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205</a:t>
              </a:r>
            </a:p>
          </p:txBody>
        </p:sp>
        <p:sp>
          <p:nvSpPr>
            <p:cNvPr id="1005" name="Rectangle 1004">
              <a:extLst>
                <a:ext uri="{FF2B5EF4-FFF2-40B4-BE49-F238E27FC236}">
                  <a16:creationId xmlns:a16="http://schemas.microsoft.com/office/drawing/2014/main" id="{F803E9AB-DEFA-98A3-0F3D-28188FF84381}"/>
                </a:ext>
              </a:extLst>
            </p:cNvPr>
            <p:cNvSpPr/>
            <p:nvPr/>
          </p:nvSpPr>
          <p:spPr>
            <a:xfrm>
              <a:off x="952995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93</a:t>
              </a:r>
            </a:p>
          </p:txBody>
        </p:sp>
        <p:sp>
          <p:nvSpPr>
            <p:cNvPr id="1006" name="Rectangle 1005">
              <a:extLst>
                <a:ext uri="{FF2B5EF4-FFF2-40B4-BE49-F238E27FC236}">
                  <a16:creationId xmlns:a16="http://schemas.microsoft.com/office/drawing/2014/main" id="{6289EAD7-F40F-A41F-479B-3BB3E2C100C7}"/>
                </a:ext>
              </a:extLst>
            </p:cNvPr>
            <p:cNvSpPr/>
            <p:nvPr/>
          </p:nvSpPr>
          <p:spPr>
            <a:xfrm>
              <a:off x="1040427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26</a:t>
              </a:r>
            </a:p>
          </p:txBody>
        </p:sp>
        <p:sp>
          <p:nvSpPr>
            <p:cNvPr id="1007" name="Rectangle 1006">
              <a:extLst>
                <a:ext uri="{FF2B5EF4-FFF2-40B4-BE49-F238E27FC236}">
                  <a16:creationId xmlns:a16="http://schemas.microsoft.com/office/drawing/2014/main" id="{A07B9B24-5889-EF2E-F3ED-44280F6D6B49}"/>
                </a:ext>
              </a:extLst>
            </p:cNvPr>
            <p:cNvSpPr/>
            <p:nvPr/>
          </p:nvSpPr>
          <p:spPr>
            <a:xfrm>
              <a:off x="1127216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8</a:t>
              </a:r>
            </a:p>
          </p:txBody>
        </p:sp>
        <p:sp>
          <p:nvSpPr>
            <p:cNvPr id="1008" name="Rectangle 1007">
              <a:extLst>
                <a:ext uri="{FF2B5EF4-FFF2-40B4-BE49-F238E27FC236}">
                  <a16:creationId xmlns:a16="http://schemas.microsoft.com/office/drawing/2014/main" id="{42CCB7ED-B182-2B9C-A3A0-0553FA11F01C}"/>
                </a:ext>
              </a:extLst>
            </p:cNvPr>
            <p:cNvSpPr/>
            <p:nvPr/>
          </p:nvSpPr>
          <p:spPr>
            <a:xfrm>
              <a:off x="12140054"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1</a:t>
              </a:r>
            </a:p>
          </p:txBody>
        </p:sp>
        <p:sp>
          <p:nvSpPr>
            <p:cNvPr id="1009" name="Rectangle 1008">
              <a:extLst>
                <a:ext uri="{FF2B5EF4-FFF2-40B4-BE49-F238E27FC236}">
                  <a16:creationId xmlns:a16="http://schemas.microsoft.com/office/drawing/2014/main" id="{1775B6EB-5C3B-3EB5-51B5-5068C9EA0A48}"/>
                </a:ext>
              </a:extLst>
            </p:cNvPr>
            <p:cNvSpPr/>
            <p:nvPr/>
          </p:nvSpPr>
          <p:spPr>
            <a:xfrm>
              <a:off x="6767631" y="4202228"/>
              <a:ext cx="925925" cy="229208"/>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b="1" kern="0" dirty="0">
                  <a:solidFill>
                    <a:srgbClr val="996699">
                      <a:lumMod val="75000"/>
                    </a:srgbClr>
                  </a:solidFill>
                  <a:latin typeface="Arial" panose="020B0604020202020204" pitchFamily="34" charset="0"/>
                  <a:cs typeface="Arial" panose="020B0604020202020204" pitchFamily="34" charset="0"/>
                </a:rPr>
                <a:t>Dato-DXd</a:t>
              </a:r>
            </a:p>
          </p:txBody>
        </p:sp>
        <p:sp>
          <p:nvSpPr>
            <p:cNvPr id="1010" name="Rectangle 1009">
              <a:extLst>
                <a:ext uri="{FF2B5EF4-FFF2-40B4-BE49-F238E27FC236}">
                  <a16:creationId xmlns:a16="http://schemas.microsoft.com/office/drawing/2014/main" id="{50E9C54E-5EEC-7823-FFB5-B8CC2DBE5B7B}"/>
                </a:ext>
              </a:extLst>
            </p:cNvPr>
            <p:cNvSpPr/>
            <p:nvPr/>
          </p:nvSpPr>
          <p:spPr>
            <a:xfrm>
              <a:off x="6767631" y="4381078"/>
              <a:ext cx="925925" cy="229208"/>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b="1" kern="0" dirty="0">
                  <a:solidFill>
                    <a:srgbClr val="333333">
                      <a:lumMod val="60000"/>
                      <a:lumOff val="40000"/>
                    </a:srgbClr>
                  </a:solidFill>
                  <a:latin typeface="Arial" panose="020B0604020202020204" pitchFamily="34" charset="0"/>
                  <a:cs typeface="Arial" panose="020B0604020202020204" pitchFamily="34" charset="0"/>
                </a:rPr>
                <a:t>ICC</a:t>
              </a:r>
            </a:p>
          </p:txBody>
        </p:sp>
        <p:sp>
          <p:nvSpPr>
            <p:cNvPr id="1011" name="Rectangle 1010">
              <a:extLst>
                <a:ext uri="{FF2B5EF4-FFF2-40B4-BE49-F238E27FC236}">
                  <a16:creationId xmlns:a16="http://schemas.microsoft.com/office/drawing/2014/main" id="{421E848C-B363-3642-2A0D-29F45032F76E}"/>
                </a:ext>
              </a:extLst>
            </p:cNvPr>
            <p:cNvSpPr/>
            <p:nvPr/>
          </p:nvSpPr>
          <p:spPr>
            <a:xfrm>
              <a:off x="6767631" y="3744896"/>
              <a:ext cx="925925" cy="458414"/>
            </a:xfrm>
            <a:prstGeom prst="rect">
              <a:avLst/>
            </a:prstGeom>
            <a:noFill/>
            <a:ln w="12700" cap="flat" cmpd="sng" algn="ctr">
              <a:noFill/>
              <a:prstDash val="solid"/>
              <a:miter lim="800000"/>
            </a:ln>
            <a:effectLst/>
          </p:spPr>
          <p:txBody>
            <a:bodyPr wrap="square" lIns="0" tIns="0" rIns="0" bIns="0" anchor="b">
              <a:spAutoFit/>
            </a:bodyPr>
            <a:lstStyle/>
            <a:p>
              <a:pPr algn="r" defTabSz="914377">
                <a:defRPr/>
              </a:pPr>
              <a:r>
                <a:rPr lang="en-US" sz="800" b="1" kern="0" dirty="0">
                  <a:solidFill>
                    <a:srgbClr val="333333"/>
                  </a:solidFill>
                  <a:latin typeface="Arial" panose="020B0604020202020204" pitchFamily="34" charset="0"/>
                  <a:cs typeface="Arial" panose="020B0604020202020204" pitchFamily="34" charset="0"/>
                </a:rPr>
                <a:t>Number </a:t>
              </a:r>
              <a:br>
                <a:rPr lang="en-US" sz="800" b="1" kern="0" dirty="0">
                  <a:solidFill>
                    <a:srgbClr val="333333"/>
                  </a:solidFill>
                  <a:latin typeface="Arial" panose="020B0604020202020204" pitchFamily="34" charset="0"/>
                  <a:cs typeface="Arial" panose="020B0604020202020204" pitchFamily="34" charset="0"/>
                </a:rPr>
              </a:br>
              <a:r>
                <a:rPr lang="en-US" sz="800" b="1" kern="0" dirty="0">
                  <a:solidFill>
                    <a:srgbClr val="333333"/>
                  </a:solidFill>
                  <a:latin typeface="Arial" panose="020B0604020202020204" pitchFamily="34" charset="0"/>
                  <a:cs typeface="Arial" panose="020B0604020202020204" pitchFamily="34" charset="0"/>
                </a:rPr>
                <a:t>at risk</a:t>
              </a:r>
            </a:p>
          </p:txBody>
        </p:sp>
        <p:cxnSp>
          <p:nvCxnSpPr>
            <p:cNvPr id="1012" name="Straight Connector 1011">
              <a:extLst>
                <a:ext uri="{FF2B5EF4-FFF2-40B4-BE49-F238E27FC236}">
                  <a16:creationId xmlns:a16="http://schemas.microsoft.com/office/drawing/2014/main" id="{F2E98668-E90C-4432-CFDA-2C1999DCF800}"/>
                </a:ext>
              </a:extLst>
            </p:cNvPr>
            <p:cNvCxnSpPr>
              <a:cxnSpLocks/>
            </p:cNvCxnSpPr>
            <p:nvPr/>
          </p:nvCxnSpPr>
          <p:spPr>
            <a:xfrm>
              <a:off x="7931530" y="1594189"/>
              <a:ext cx="0" cy="2103679"/>
            </a:xfrm>
            <a:prstGeom prst="line">
              <a:avLst/>
            </a:prstGeom>
            <a:noFill/>
            <a:ln w="12700" cap="sq" cmpd="sng" algn="ctr">
              <a:solidFill>
                <a:srgbClr val="000000"/>
              </a:solidFill>
              <a:prstDash val="solid"/>
              <a:miter lim="800000"/>
            </a:ln>
            <a:effectLst/>
          </p:spPr>
        </p:cxnSp>
        <p:grpSp>
          <p:nvGrpSpPr>
            <p:cNvPr id="1013" name="Group 1012">
              <a:extLst>
                <a:ext uri="{FF2B5EF4-FFF2-40B4-BE49-F238E27FC236}">
                  <a16:creationId xmlns:a16="http://schemas.microsoft.com/office/drawing/2014/main" id="{AC428F80-5D74-54BD-0CFD-270C7B56A1CC}"/>
                </a:ext>
              </a:extLst>
            </p:cNvPr>
            <p:cNvGrpSpPr/>
            <p:nvPr/>
          </p:nvGrpSpPr>
          <p:grpSpPr>
            <a:xfrm>
              <a:off x="7515000" y="1495597"/>
              <a:ext cx="415301" cy="200558"/>
              <a:chOff x="7474239" y="2752460"/>
              <a:chExt cx="490358" cy="122834"/>
            </a:xfrm>
          </p:grpSpPr>
          <p:sp>
            <p:nvSpPr>
              <p:cNvPr id="1048" name="Rectangle 1047">
                <a:extLst>
                  <a:ext uri="{FF2B5EF4-FFF2-40B4-BE49-F238E27FC236}">
                    <a16:creationId xmlns:a16="http://schemas.microsoft.com/office/drawing/2014/main" id="{D3EEFC1C-0200-E62A-EC0F-13B0A337284C}"/>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1.0</a:t>
                </a:r>
              </a:p>
            </p:txBody>
          </p:sp>
          <p:cxnSp>
            <p:nvCxnSpPr>
              <p:cNvPr id="1049" name="Straight Connector 1048">
                <a:extLst>
                  <a:ext uri="{FF2B5EF4-FFF2-40B4-BE49-F238E27FC236}">
                    <a16:creationId xmlns:a16="http://schemas.microsoft.com/office/drawing/2014/main" id="{66014A99-1C0A-B8D2-278B-59950E16DF68}"/>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4" name="Group 1013">
              <a:extLst>
                <a:ext uri="{FF2B5EF4-FFF2-40B4-BE49-F238E27FC236}">
                  <a16:creationId xmlns:a16="http://schemas.microsoft.com/office/drawing/2014/main" id="{DA6C0272-47FC-AFBC-F58C-D0E6E2049DD5}"/>
                </a:ext>
              </a:extLst>
            </p:cNvPr>
            <p:cNvGrpSpPr/>
            <p:nvPr/>
          </p:nvGrpSpPr>
          <p:grpSpPr>
            <a:xfrm>
              <a:off x="7446208" y="1918074"/>
              <a:ext cx="484094" cy="200558"/>
              <a:chOff x="7393014" y="3206893"/>
              <a:chExt cx="571583" cy="122834"/>
            </a:xfrm>
          </p:grpSpPr>
          <p:sp>
            <p:nvSpPr>
              <p:cNvPr id="1046" name="Rectangle 1045">
                <a:extLst>
                  <a:ext uri="{FF2B5EF4-FFF2-40B4-BE49-F238E27FC236}">
                    <a16:creationId xmlns:a16="http://schemas.microsoft.com/office/drawing/2014/main" id="{2BC441DC-1C31-57A3-A800-5181960ACB8E}"/>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0.8</a:t>
                </a:r>
              </a:p>
            </p:txBody>
          </p:sp>
          <p:cxnSp>
            <p:nvCxnSpPr>
              <p:cNvPr id="1047" name="Straight Connector 1046">
                <a:extLst>
                  <a:ext uri="{FF2B5EF4-FFF2-40B4-BE49-F238E27FC236}">
                    <a16:creationId xmlns:a16="http://schemas.microsoft.com/office/drawing/2014/main" id="{82166F8C-CB2A-F2A1-F78D-70711BDAF841}"/>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15" name="Group 1014">
              <a:extLst>
                <a:ext uri="{FF2B5EF4-FFF2-40B4-BE49-F238E27FC236}">
                  <a16:creationId xmlns:a16="http://schemas.microsoft.com/office/drawing/2014/main" id="{50166379-C505-91F0-2082-B45914AF559A}"/>
                </a:ext>
              </a:extLst>
            </p:cNvPr>
            <p:cNvGrpSpPr/>
            <p:nvPr/>
          </p:nvGrpSpPr>
          <p:grpSpPr>
            <a:xfrm>
              <a:off x="7515000" y="2551787"/>
              <a:ext cx="415301" cy="200558"/>
              <a:chOff x="7474239" y="3465462"/>
              <a:chExt cx="490358" cy="122834"/>
            </a:xfrm>
          </p:grpSpPr>
          <p:sp>
            <p:nvSpPr>
              <p:cNvPr id="1044" name="Rectangle 1043">
                <a:extLst>
                  <a:ext uri="{FF2B5EF4-FFF2-40B4-BE49-F238E27FC236}">
                    <a16:creationId xmlns:a16="http://schemas.microsoft.com/office/drawing/2014/main" id="{F994B11F-82E6-45E6-E73D-356654190772}"/>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0.5</a:t>
                </a:r>
              </a:p>
            </p:txBody>
          </p:sp>
          <p:cxnSp>
            <p:nvCxnSpPr>
              <p:cNvPr id="1045" name="Straight Connector 1044">
                <a:extLst>
                  <a:ext uri="{FF2B5EF4-FFF2-40B4-BE49-F238E27FC236}">
                    <a16:creationId xmlns:a16="http://schemas.microsoft.com/office/drawing/2014/main" id="{05FCD14C-A5F1-676E-9D02-DDC5523025C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16" name="Group 1015">
              <a:extLst>
                <a:ext uri="{FF2B5EF4-FFF2-40B4-BE49-F238E27FC236}">
                  <a16:creationId xmlns:a16="http://schemas.microsoft.com/office/drawing/2014/main" id="{30CD2D2B-9D8B-646B-330C-CA9FED3E0355}"/>
                </a:ext>
              </a:extLst>
            </p:cNvPr>
            <p:cNvGrpSpPr/>
            <p:nvPr/>
          </p:nvGrpSpPr>
          <p:grpSpPr>
            <a:xfrm>
              <a:off x="7446208" y="3185503"/>
              <a:ext cx="484094" cy="200558"/>
              <a:chOff x="7393014" y="3716409"/>
              <a:chExt cx="571583" cy="122834"/>
            </a:xfrm>
          </p:grpSpPr>
          <p:sp>
            <p:nvSpPr>
              <p:cNvPr id="1042" name="Rectangle 1041">
                <a:extLst>
                  <a:ext uri="{FF2B5EF4-FFF2-40B4-BE49-F238E27FC236}">
                    <a16:creationId xmlns:a16="http://schemas.microsoft.com/office/drawing/2014/main" id="{892BDD0D-E964-EAA7-C3FB-623F06DB8F6D}"/>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0.2</a:t>
                </a:r>
              </a:p>
            </p:txBody>
          </p:sp>
          <p:cxnSp>
            <p:nvCxnSpPr>
              <p:cNvPr id="1043" name="Straight Connector 1042">
                <a:extLst>
                  <a:ext uri="{FF2B5EF4-FFF2-40B4-BE49-F238E27FC236}">
                    <a16:creationId xmlns:a16="http://schemas.microsoft.com/office/drawing/2014/main" id="{CDD4A188-F25D-37FF-F5D4-7951BA1F52D5}"/>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7" name="Group 1016">
              <a:extLst>
                <a:ext uri="{FF2B5EF4-FFF2-40B4-BE49-F238E27FC236}">
                  <a16:creationId xmlns:a16="http://schemas.microsoft.com/office/drawing/2014/main" id="{F8DC249D-0A65-857A-E597-2A5BE4FAE934}"/>
                </a:ext>
              </a:extLst>
            </p:cNvPr>
            <p:cNvGrpSpPr/>
            <p:nvPr/>
          </p:nvGrpSpPr>
          <p:grpSpPr>
            <a:xfrm>
              <a:off x="7446208" y="3396748"/>
              <a:ext cx="484094" cy="200558"/>
              <a:chOff x="7393014" y="3716409"/>
              <a:chExt cx="571583" cy="122834"/>
            </a:xfrm>
          </p:grpSpPr>
          <p:sp>
            <p:nvSpPr>
              <p:cNvPr id="1040" name="Rectangle 1039">
                <a:extLst>
                  <a:ext uri="{FF2B5EF4-FFF2-40B4-BE49-F238E27FC236}">
                    <a16:creationId xmlns:a16="http://schemas.microsoft.com/office/drawing/2014/main" id="{E6022266-1D46-8425-C40D-18A9FF5FFCEA}"/>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0.1</a:t>
                </a:r>
              </a:p>
            </p:txBody>
          </p:sp>
          <p:cxnSp>
            <p:nvCxnSpPr>
              <p:cNvPr id="1041" name="Straight Connector 1040">
                <a:extLst>
                  <a:ext uri="{FF2B5EF4-FFF2-40B4-BE49-F238E27FC236}">
                    <a16:creationId xmlns:a16="http://schemas.microsoft.com/office/drawing/2014/main" id="{A2C63B3C-8D14-BDF0-91C7-088019083F58}"/>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8" name="Group 1017">
              <a:extLst>
                <a:ext uri="{FF2B5EF4-FFF2-40B4-BE49-F238E27FC236}">
                  <a16:creationId xmlns:a16="http://schemas.microsoft.com/office/drawing/2014/main" id="{E402ED1E-61DD-CF14-193B-99C35C9F6ACF}"/>
                </a:ext>
              </a:extLst>
            </p:cNvPr>
            <p:cNvGrpSpPr/>
            <p:nvPr/>
          </p:nvGrpSpPr>
          <p:grpSpPr>
            <a:xfrm>
              <a:off x="7515000" y="1706835"/>
              <a:ext cx="415301" cy="200558"/>
              <a:chOff x="7474239" y="2752460"/>
              <a:chExt cx="490358" cy="122834"/>
            </a:xfrm>
          </p:grpSpPr>
          <p:sp>
            <p:nvSpPr>
              <p:cNvPr id="1038" name="Rectangle 1037">
                <a:extLst>
                  <a:ext uri="{FF2B5EF4-FFF2-40B4-BE49-F238E27FC236}">
                    <a16:creationId xmlns:a16="http://schemas.microsoft.com/office/drawing/2014/main" id="{3AF97CE7-287C-18DE-E806-BBE74B992F07}"/>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0.9</a:t>
                </a:r>
              </a:p>
            </p:txBody>
          </p:sp>
          <p:cxnSp>
            <p:nvCxnSpPr>
              <p:cNvPr id="1039" name="Straight Connector 1038">
                <a:extLst>
                  <a:ext uri="{FF2B5EF4-FFF2-40B4-BE49-F238E27FC236}">
                    <a16:creationId xmlns:a16="http://schemas.microsoft.com/office/drawing/2014/main" id="{60FB8AB2-4B7B-26B8-5C7A-9C8DD75934B2}"/>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9" name="Group 1018">
              <a:extLst>
                <a:ext uri="{FF2B5EF4-FFF2-40B4-BE49-F238E27FC236}">
                  <a16:creationId xmlns:a16="http://schemas.microsoft.com/office/drawing/2014/main" id="{1BC3D575-AC47-1F6A-09A0-478E52DEB94A}"/>
                </a:ext>
              </a:extLst>
            </p:cNvPr>
            <p:cNvGrpSpPr/>
            <p:nvPr/>
          </p:nvGrpSpPr>
          <p:grpSpPr>
            <a:xfrm>
              <a:off x="7446208" y="2129312"/>
              <a:ext cx="484094" cy="200558"/>
              <a:chOff x="7393014" y="3206893"/>
              <a:chExt cx="571583" cy="122834"/>
            </a:xfrm>
          </p:grpSpPr>
          <p:sp>
            <p:nvSpPr>
              <p:cNvPr id="1036" name="Rectangle 1035">
                <a:extLst>
                  <a:ext uri="{FF2B5EF4-FFF2-40B4-BE49-F238E27FC236}">
                    <a16:creationId xmlns:a16="http://schemas.microsoft.com/office/drawing/2014/main" id="{152D2312-2286-2D9D-155B-D8FC0889973B}"/>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0.7</a:t>
                </a:r>
              </a:p>
            </p:txBody>
          </p:sp>
          <p:cxnSp>
            <p:nvCxnSpPr>
              <p:cNvPr id="1037" name="Straight Connector 1036">
                <a:extLst>
                  <a:ext uri="{FF2B5EF4-FFF2-40B4-BE49-F238E27FC236}">
                    <a16:creationId xmlns:a16="http://schemas.microsoft.com/office/drawing/2014/main" id="{45943963-46D2-43DB-BB89-631CDB2A2C0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20" name="Group 1019">
              <a:extLst>
                <a:ext uri="{FF2B5EF4-FFF2-40B4-BE49-F238E27FC236}">
                  <a16:creationId xmlns:a16="http://schemas.microsoft.com/office/drawing/2014/main" id="{BB824A65-76CA-E2F4-616B-2636FFAE6233}"/>
                </a:ext>
              </a:extLst>
            </p:cNvPr>
            <p:cNvGrpSpPr/>
            <p:nvPr/>
          </p:nvGrpSpPr>
          <p:grpSpPr>
            <a:xfrm>
              <a:off x="7515000" y="2763025"/>
              <a:ext cx="415301" cy="200558"/>
              <a:chOff x="7474239" y="3465462"/>
              <a:chExt cx="490358" cy="122834"/>
            </a:xfrm>
          </p:grpSpPr>
          <p:sp>
            <p:nvSpPr>
              <p:cNvPr id="1034" name="Rectangle 1033">
                <a:extLst>
                  <a:ext uri="{FF2B5EF4-FFF2-40B4-BE49-F238E27FC236}">
                    <a16:creationId xmlns:a16="http://schemas.microsoft.com/office/drawing/2014/main" id="{D03EE0DB-08A3-5E41-FF26-7174E05C773F}"/>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0.4</a:t>
                </a:r>
              </a:p>
            </p:txBody>
          </p:sp>
          <p:cxnSp>
            <p:nvCxnSpPr>
              <p:cNvPr id="1035" name="Straight Connector 1034">
                <a:extLst>
                  <a:ext uri="{FF2B5EF4-FFF2-40B4-BE49-F238E27FC236}">
                    <a16:creationId xmlns:a16="http://schemas.microsoft.com/office/drawing/2014/main" id="{A3D9BBF6-5761-4859-31C5-B6F67B9C061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1" name="Group 1020">
              <a:extLst>
                <a:ext uri="{FF2B5EF4-FFF2-40B4-BE49-F238E27FC236}">
                  <a16:creationId xmlns:a16="http://schemas.microsoft.com/office/drawing/2014/main" id="{310B0078-7590-1FD8-0CDF-5DF511B2EBE6}"/>
                </a:ext>
              </a:extLst>
            </p:cNvPr>
            <p:cNvGrpSpPr/>
            <p:nvPr/>
          </p:nvGrpSpPr>
          <p:grpSpPr>
            <a:xfrm>
              <a:off x="7515000" y="2974263"/>
              <a:ext cx="415301" cy="200558"/>
              <a:chOff x="7474239" y="3465462"/>
              <a:chExt cx="490358" cy="122834"/>
            </a:xfrm>
          </p:grpSpPr>
          <p:sp>
            <p:nvSpPr>
              <p:cNvPr id="1032" name="Rectangle 1031">
                <a:extLst>
                  <a:ext uri="{FF2B5EF4-FFF2-40B4-BE49-F238E27FC236}">
                    <a16:creationId xmlns:a16="http://schemas.microsoft.com/office/drawing/2014/main" id="{92CF651B-8814-B53A-553C-C3C504091365}"/>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0.3</a:t>
                </a:r>
              </a:p>
            </p:txBody>
          </p:sp>
          <p:cxnSp>
            <p:nvCxnSpPr>
              <p:cNvPr id="1033" name="Straight Connector 1032">
                <a:extLst>
                  <a:ext uri="{FF2B5EF4-FFF2-40B4-BE49-F238E27FC236}">
                    <a16:creationId xmlns:a16="http://schemas.microsoft.com/office/drawing/2014/main" id="{CE247ABE-A3B2-5690-E397-40263392E9A2}"/>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2" name="Group 1021">
              <a:extLst>
                <a:ext uri="{FF2B5EF4-FFF2-40B4-BE49-F238E27FC236}">
                  <a16:creationId xmlns:a16="http://schemas.microsoft.com/office/drawing/2014/main" id="{2A3D6A7D-DB21-B600-4F34-EFE82D8EEEDE}"/>
                </a:ext>
              </a:extLst>
            </p:cNvPr>
            <p:cNvGrpSpPr/>
            <p:nvPr/>
          </p:nvGrpSpPr>
          <p:grpSpPr>
            <a:xfrm>
              <a:off x="7515000" y="2340548"/>
              <a:ext cx="415301" cy="200558"/>
              <a:chOff x="7474239" y="3465462"/>
              <a:chExt cx="490358" cy="122834"/>
            </a:xfrm>
          </p:grpSpPr>
          <p:sp>
            <p:nvSpPr>
              <p:cNvPr id="1030" name="Rectangle 1029">
                <a:extLst>
                  <a:ext uri="{FF2B5EF4-FFF2-40B4-BE49-F238E27FC236}">
                    <a16:creationId xmlns:a16="http://schemas.microsoft.com/office/drawing/2014/main" id="{69444099-0801-A04F-F1EC-1AA2148A4F06}"/>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0.6</a:t>
                </a:r>
              </a:p>
            </p:txBody>
          </p:sp>
          <p:cxnSp>
            <p:nvCxnSpPr>
              <p:cNvPr id="1031" name="Straight Connector 1030">
                <a:extLst>
                  <a:ext uri="{FF2B5EF4-FFF2-40B4-BE49-F238E27FC236}">
                    <a16:creationId xmlns:a16="http://schemas.microsoft.com/office/drawing/2014/main" id="{5300BE56-4A13-D1B3-670A-DB86B30C42A9}"/>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023" name="Rectangle 1022">
              <a:extLst>
                <a:ext uri="{FF2B5EF4-FFF2-40B4-BE49-F238E27FC236}">
                  <a16:creationId xmlns:a16="http://schemas.microsoft.com/office/drawing/2014/main" id="{5ECB7B12-B044-B36A-1466-F02FBE968BEB}"/>
                </a:ext>
              </a:extLst>
            </p:cNvPr>
            <p:cNvSpPr/>
            <p:nvPr/>
          </p:nvSpPr>
          <p:spPr>
            <a:xfrm rot="16200000">
              <a:off x="6909716" y="2517071"/>
              <a:ext cx="1286807" cy="274909"/>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900" b="1" kern="0" dirty="0">
                  <a:solidFill>
                    <a:srgbClr val="54565B"/>
                  </a:solidFill>
                  <a:latin typeface="Arial" panose="020B0604020202020204" pitchFamily="34" charset="0"/>
                  <a:cs typeface="Arial" panose="020B0604020202020204" pitchFamily="34" charset="0"/>
                </a:rPr>
                <a:t>Probability of PFS</a:t>
              </a:r>
            </a:p>
          </p:txBody>
        </p:sp>
      </p:grpSp>
      <p:sp>
        <p:nvSpPr>
          <p:cNvPr id="2" name="Title 1">
            <a:extLst>
              <a:ext uri="{FF2B5EF4-FFF2-40B4-BE49-F238E27FC236}">
                <a16:creationId xmlns:a16="http://schemas.microsoft.com/office/drawing/2014/main" id="{A1844F83-0FA4-618D-DAE0-37BD5754FCD9}"/>
              </a:ext>
            </a:extLst>
          </p:cNvPr>
          <p:cNvSpPr>
            <a:spLocks noGrp="1"/>
          </p:cNvSpPr>
          <p:nvPr>
            <p:ph type="title"/>
          </p:nvPr>
        </p:nvSpPr>
        <p:spPr>
          <a:xfrm>
            <a:off x="337806" y="336617"/>
            <a:ext cx="8475300" cy="332399"/>
          </a:xfrm>
        </p:spPr>
        <p:txBody>
          <a:bodyPr>
            <a:normAutofit fontScale="90000"/>
          </a:bodyPr>
          <a:lstStyle/>
          <a:p>
            <a:r>
              <a:rPr lang="en-US" sz="2400" dirty="0"/>
              <a:t>TROPION-Breast01</a:t>
            </a:r>
            <a:endParaRPr lang="en-US" b="0" baseline="30000" dirty="0"/>
          </a:p>
        </p:txBody>
      </p:sp>
      <p:sp>
        <p:nvSpPr>
          <p:cNvPr id="3" name="Text Placeholder 2">
            <a:extLst>
              <a:ext uri="{FF2B5EF4-FFF2-40B4-BE49-F238E27FC236}">
                <a16:creationId xmlns:a16="http://schemas.microsoft.com/office/drawing/2014/main" id="{36C60CB1-AE16-4B6E-A918-F5E0CC3CC049}"/>
              </a:ext>
            </a:extLst>
          </p:cNvPr>
          <p:cNvSpPr>
            <a:spLocks noGrp="1"/>
          </p:cNvSpPr>
          <p:nvPr>
            <p:ph type="body" sz="quarter" idx="13"/>
          </p:nvPr>
        </p:nvSpPr>
        <p:spPr>
          <a:xfrm>
            <a:off x="450407" y="5695246"/>
            <a:ext cx="11300400" cy="553998"/>
          </a:xfrm>
        </p:spPr>
        <p:txBody>
          <a:bodyPr/>
          <a:lstStyle/>
          <a:p>
            <a:r>
              <a:rPr lang="en-US" sz="600" dirty="0"/>
              <a:t>*Per American Society of Clinical Oncology/College of American Pathologists (ASCO/CAP) guidelines;</a:t>
            </a:r>
            <a:r>
              <a:rPr lang="en-US" sz="600" baseline="30000" dirty="0"/>
              <a:t>2</a:t>
            </a:r>
            <a:r>
              <a:rPr lang="en-US" sz="600" dirty="0"/>
              <a:t> </a:t>
            </a:r>
            <a:r>
              <a:rPr lang="en-US" sz="600" baseline="30000" dirty="0"/>
              <a:t>†</a:t>
            </a:r>
            <a:r>
              <a:rPr lang="en-US" sz="600" dirty="0"/>
              <a:t>ICC was administered as follows: </a:t>
            </a:r>
            <a:r>
              <a:rPr lang="en-US" sz="600" dirty="0" err="1"/>
              <a:t>eribulin</a:t>
            </a:r>
            <a:r>
              <a:rPr lang="en-US" sz="600" dirty="0"/>
              <a:t> mesylate, 1.4 mg/m</a:t>
            </a:r>
            <a:r>
              <a:rPr lang="en-US" sz="600" baseline="30000" dirty="0"/>
              <a:t>2</a:t>
            </a:r>
            <a:r>
              <a:rPr lang="en-US" sz="600" dirty="0"/>
              <a:t> IV on Days 1 and 8, Q3W; capecitabine, 1000 or 1250 mg/m</a:t>
            </a:r>
            <a:r>
              <a:rPr lang="en-US" sz="600" baseline="30000" dirty="0"/>
              <a:t>2</a:t>
            </a:r>
            <a:r>
              <a:rPr lang="en-US" sz="600" dirty="0"/>
              <a:t> orally twice daily on Days 1 to 14, Q3W (dose per standard institutional practice); vinorelbine, 25 mg/m</a:t>
            </a:r>
            <a:r>
              <a:rPr lang="en-US" sz="600" baseline="30000" dirty="0"/>
              <a:t>2</a:t>
            </a:r>
            <a:r>
              <a:rPr lang="en-US" sz="600" dirty="0"/>
              <a:t> IV on Days 1 and 8, Q3W; or gemcitabine, 1000 mg/m</a:t>
            </a:r>
            <a:r>
              <a:rPr lang="en-US" sz="600" baseline="30000" dirty="0"/>
              <a:t>2</a:t>
            </a:r>
            <a:r>
              <a:rPr lang="en-US" sz="600" dirty="0"/>
              <a:t> IV on Days 1 and 8, Q3W.</a:t>
            </a:r>
            <a:r>
              <a:rPr lang="en-US" sz="600" baseline="30000" dirty="0"/>
              <a:t>2</a:t>
            </a:r>
          </a:p>
          <a:p>
            <a:r>
              <a:rPr lang="en-US" sz="600" dirty="0"/>
              <a:t>BICR, blinded independent central review; CDK4/6, cyclin-dependent kinase 4/6; CI, confidence interval; D, day; Dato-DXd, datopotamab deruxtecan; ECOG PS, Eastern Cooperative Oncology Group performance status; ET, endocrine therapy; HER2, human epidermal growth factor receptor 2; HR, hormone receptor; ICC, investigator’s choice of chemotherapy; IHC, immunohistochemistry; ISH, in situ </a:t>
            </a:r>
            <a:r>
              <a:rPr lang="en-US" sz="600" dirty="0" err="1"/>
              <a:t>hybridisation</a:t>
            </a:r>
            <a:r>
              <a:rPr lang="en-US" sz="600" dirty="0"/>
              <a:t>; IV, intravenous; ORR, objective response rate; OS, overall survival; PD, progressive disease; PFS, progression-free survival; PRO, patient-reported outcome; Q3W, every 3 weeks; RECIST, Response Evaluation Criteria in Solid </a:t>
            </a:r>
            <a:r>
              <a:rPr lang="en-US" sz="600" dirty="0" err="1"/>
              <a:t>Tumours</a:t>
            </a:r>
            <a:r>
              <a:rPr lang="en-US" sz="600" dirty="0"/>
              <a:t>; TFST, time to first subsequent therapy. </a:t>
            </a:r>
          </a:p>
          <a:p>
            <a:r>
              <a:rPr lang="en-US" sz="600" dirty="0"/>
              <a:t>1. Bardia A, et al. </a:t>
            </a:r>
            <a:r>
              <a:rPr lang="en-US" sz="600" i="1" dirty="0"/>
              <a:t>J Clin Oncol. </a:t>
            </a:r>
            <a:r>
              <a:rPr lang="en-US" sz="600" dirty="0"/>
              <a:t>2025;43:285–296; 2. Pistilli B, </a:t>
            </a:r>
            <a:r>
              <a:rPr lang="en-US" sz="600" i="1" dirty="0"/>
              <a:t>et al. </a:t>
            </a:r>
            <a:r>
              <a:rPr lang="en-US" sz="600" dirty="0"/>
              <a:t>Oral presentation. ESMO On Air Webinar series. 12 February 2025.</a:t>
            </a:r>
          </a:p>
        </p:txBody>
      </p:sp>
      <p:grpSp>
        <p:nvGrpSpPr>
          <p:cNvPr id="1062" name="Group 1061">
            <a:extLst>
              <a:ext uri="{FF2B5EF4-FFF2-40B4-BE49-F238E27FC236}">
                <a16:creationId xmlns:a16="http://schemas.microsoft.com/office/drawing/2014/main" id="{5D528EDD-99B9-39BC-60FE-C35EA33A25C3}"/>
              </a:ext>
            </a:extLst>
          </p:cNvPr>
          <p:cNvGrpSpPr/>
          <p:nvPr/>
        </p:nvGrpSpPr>
        <p:grpSpPr>
          <a:xfrm>
            <a:off x="8031623" y="1359786"/>
            <a:ext cx="1134479" cy="313820"/>
            <a:chOff x="6727610" y="1497343"/>
            <a:chExt cx="1188192" cy="328678"/>
          </a:xfrm>
        </p:grpSpPr>
        <p:grpSp>
          <p:nvGrpSpPr>
            <p:cNvPr id="1024" name="Group 1023">
              <a:extLst>
                <a:ext uri="{FF2B5EF4-FFF2-40B4-BE49-F238E27FC236}">
                  <a16:creationId xmlns:a16="http://schemas.microsoft.com/office/drawing/2014/main" id="{77322559-1EFC-8787-FD3D-60AB7B563547}"/>
                </a:ext>
              </a:extLst>
            </p:cNvPr>
            <p:cNvGrpSpPr/>
            <p:nvPr/>
          </p:nvGrpSpPr>
          <p:grpSpPr>
            <a:xfrm>
              <a:off x="6727610" y="1497343"/>
              <a:ext cx="1188192" cy="112822"/>
              <a:chOff x="6096000" y="1608394"/>
              <a:chExt cx="1188192" cy="112822"/>
            </a:xfrm>
          </p:grpSpPr>
          <p:sp>
            <p:nvSpPr>
              <p:cNvPr id="1028" name="Rectangle 1027">
                <a:extLst>
                  <a:ext uri="{FF2B5EF4-FFF2-40B4-BE49-F238E27FC236}">
                    <a16:creationId xmlns:a16="http://schemas.microsoft.com/office/drawing/2014/main" id="{149BB54F-F24C-7724-75B6-0D7FC4C25AE8}"/>
                  </a:ext>
                </a:extLst>
              </p:cNvPr>
              <p:cNvSpPr/>
              <p:nvPr/>
            </p:nvSpPr>
            <p:spPr>
              <a:xfrm>
                <a:off x="6230999" y="1608394"/>
                <a:ext cx="1053193" cy="112822"/>
              </a:xfrm>
              <a:prstGeom prst="rect">
                <a:avLst/>
              </a:prstGeom>
              <a:noFill/>
              <a:ln w="12700" cap="flat" cmpd="sng" algn="ctr">
                <a:noFill/>
                <a:prstDash val="solid"/>
                <a:miter lim="800000"/>
              </a:ln>
              <a:effectLst/>
            </p:spPr>
            <p:txBody>
              <a:bodyPr wrap="square" lIns="0" tIns="0" rIns="0" bIns="0" anchor="ctr">
                <a:spAutoFit/>
              </a:bodyPr>
              <a:lstStyle/>
              <a:p>
                <a:pPr defTabSz="914377">
                  <a:defRPr/>
                </a:pPr>
                <a:r>
                  <a:rPr lang="en-US" sz="700" b="1" kern="0" dirty="0">
                    <a:solidFill>
                      <a:srgbClr val="54565B"/>
                    </a:solidFill>
                    <a:latin typeface="Arial" panose="020B0604020202020204" pitchFamily="34" charset="0"/>
                    <a:cs typeface="Arial" panose="020B0604020202020204" pitchFamily="34" charset="0"/>
                  </a:rPr>
                  <a:t>Dato-DXd </a:t>
                </a:r>
                <a:r>
                  <a:rPr lang="en-US" sz="700" kern="0" dirty="0">
                    <a:solidFill>
                      <a:srgbClr val="54565B"/>
                    </a:solidFill>
                    <a:latin typeface="Arial" panose="020B0604020202020204" pitchFamily="34" charset="0"/>
                    <a:cs typeface="Arial" panose="020B0604020202020204" pitchFamily="34" charset="0"/>
                  </a:rPr>
                  <a:t>(n=365)</a:t>
                </a:r>
              </a:p>
            </p:txBody>
          </p:sp>
          <p:sp>
            <p:nvSpPr>
              <p:cNvPr id="1029" name="Rectangle 1028">
                <a:extLst>
                  <a:ext uri="{FF2B5EF4-FFF2-40B4-BE49-F238E27FC236}">
                    <a16:creationId xmlns:a16="http://schemas.microsoft.com/office/drawing/2014/main" id="{BBD0FD14-2A10-F250-621D-C6150077AC1C}"/>
                  </a:ext>
                </a:extLst>
              </p:cNvPr>
              <p:cNvSpPr/>
              <p:nvPr/>
            </p:nvSpPr>
            <p:spPr>
              <a:xfrm>
                <a:off x="6096000" y="1624308"/>
                <a:ext cx="80042" cy="800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dirty="0">
                  <a:solidFill>
                    <a:srgbClr val="FFFFFF"/>
                  </a:solidFill>
                  <a:latin typeface="Arial" panose="020B0604020202020204"/>
                </a:endParaRPr>
              </a:p>
            </p:txBody>
          </p:sp>
        </p:grpSp>
        <p:grpSp>
          <p:nvGrpSpPr>
            <p:cNvPr id="1025" name="Group 1024">
              <a:extLst>
                <a:ext uri="{FF2B5EF4-FFF2-40B4-BE49-F238E27FC236}">
                  <a16:creationId xmlns:a16="http://schemas.microsoft.com/office/drawing/2014/main" id="{B265A4C9-D6A7-5E4E-5A08-3E449BE2A70E}"/>
                </a:ext>
              </a:extLst>
            </p:cNvPr>
            <p:cNvGrpSpPr/>
            <p:nvPr/>
          </p:nvGrpSpPr>
          <p:grpSpPr>
            <a:xfrm>
              <a:off x="6727610" y="1713199"/>
              <a:ext cx="839276" cy="112822"/>
              <a:chOff x="6096000" y="1419206"/>
              <a:chExt cx="839276" cy="112822"/>
            </a:xfrm>
          </p:grpSpPr>
          <p:sp>
            <p:nvSpPr>
              <p:cNvPr id="1026" name="Rectangle 1025">
                <a:extLst>
                  <a:ext uri="{FF2B5EF4-FFF2-40B4-BE49-F238E27FC236}">
                    <a16:creationId xmlns:a16="http://schemas.microsoft.com/office/drawing/2014/main" id="{6D335A9C-F7FC-15F5-338E-FC850B28AE8C}"/>
                  </a:ext>
                </a:extLst>
              </p:cNvPr>
              <p:cNvSpPr/>
              <p:nvPr/>
            </p:nvSpPr>
            <p:spPr>
              <a:xfrm>
                <a:off x="6230999" y="1419206"/>
                <a:ext cx="704277" cy="112822"/>
              </a:xfrm>
              <a:prstGeom prst="rect">
                <a:avLst/>
              </a:prstGeom>
              <a:noFill/>
              <a:ln w="12700" cap="flat" cmpd="sng" algn="ctr">
                <a:noFill/>
                <a:prstDash val="solid"/>
                <a:miter lim="800000"/>
              </a:ln>
              <a:effectLst/>
            </p:spPr>
            <p:txBody>
              <a:bodyPr wrap="square" lIns="0" tIns="0" rIns="0" bIns="0" anchor="ctr">
                <a:spAutoFit/>
              </a:bodyPr>
              <a:lstStyle/>
              <a:p>
                <a:pPr defTabSz="914377">
                  <a:defRPr/>
                </a:pPr>
                <a:r>
                  <a:rPr lang="en-US" sz="700" b="1" kern="0" dirty="0">
                    <a:solidFill>
                      <a:srgbClr val="54565B"/>
                    </a:solidFill>
                    <a:latin typeface="Arial" panose="020B0604020202020204" pitchFamily="34" charset="0"/>
                    <a:cs typeface="Arial" panose="020B0604020202020204" pitchFamily="34" charset="0"/>
                  </a:rPr>
                  <a:t>ICC </a:t>
                </a:r>
                <a:r>
                  <a:rPr lang="en-US" sz="700" kern="0" dirty="0">
                    <a:solidFill>
                      <a:srgbClr val="54565B"/>
                    </a:solidFill>
                    <a:latin typeface="Arial" panose="020B0604020202020204" pitchFamily="34" charset="0"/>
                    <a:cs typeface="Arial" panose="020B0604020202020204" pitchFamily="34" charset="0"/>
                  </a:rPr>
                  <a:t>(n=367)</a:t>
                </a:r>
              </a:p>
            </p:txBody>
          </p:sp>
          <p:sp>
            <p:nvSpPr>
              <p:cNvPr id="1027" name="Rectangle 1026">
                <a:extLst>
                  <a:ext uri="{FF2B5EF4-FFF2-40B4-BE49-F238E27FC236}">
                    <a16:creationId xmlns:a16="http://schemas.microsoft.com/office/drawing/2014/main" id="{7AF3AD37-0E9E-82CB-2729-827EFEE32C7B}"/>
                  </a:ext>
                </a:extLst>
              </p:cNvPr>
              <p:cNvSpPr/>
              <p:nvPr/>
            </p:nvSpPr>
            <p:spPr>
              <a:xfrm>
                <a:off x="6096000" y="1431797"/>
                <a:ext cx="80042" cy="800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dirty="0">
                  <a:solidFill>
                    <a:srgbClr val="FFFFFF"/>
                  </a:solidFill>
                  <a:latin typeface="Arial" panose="020B0604020202020204"/>
                </a:endParaRPr>
              </a:p>
            </p:txBody>
          </p:sp>
        </p:grpSp>
      </p:grpSp>
      <p:grpSp>
        <p:nvGrpSpPr>
          <p:cNvPr id="1575" name="Group 1574">
            <a:extLst>
              <a:ext uri="{FF2B5EF4-FFF2-40B4-BE49-F238E27FC236}">
                <a16:creationId xmlns:a16="http://schemas.microsoft.com/office/drawing/2014/main" id="{D3A5CC53-1746-26A3-DA4C-6BCEC13894D0}"/>
              </a:ext>
            </a:extLst>
          </p:cNvPr>
          <p:cNvGrpSpPr/>
          <p:nvPr/>
        </p:nvGrpSpPr>
        <p:grpSpPr>
          <a:xfrm>
            <a:off x="5822095" y="3467413"/>
            <a:ext cx="5722205" cy="1609120"/>
            <a:chOff x="12528187" y="3852045"/>
            <a:chExt cx="5294198" cy="2212993"/>
          </a:xfrm>
        </p:grpSpPr>
        <p:sp>
          <p:nvSpPr>
            <p:cNvPr id="1070" name="Rectangle: Rounded Corners 1069">
              <a:extLst>
                <a:ext uri="{FF2B5EF4-FFF2-40B4-BE49-F238E27FC236}">
                  <a16:creationId xmlns:a16="http://schemas.microsoft.com/office/drawing/2014/main" id="{3754D33D-B219-73AC-C549-2A43DD1FDA02}"/>
                </a:ext>
              </a:extLst>
            </p:cNvPr>
            <p:cNvSpPr/>
            <p:nvPr/>
          </p:nvSpPr>
          <p:spPr>
            <a:xfrm>
              <a:off x="13686675" y="4696373"/>
              <a:ext cx="1679088" cy="578514"/>
            </a:xfrm>
            <a:prstGeom prst="roundRect">
              <a:avLst/>
            </a:prstGeom>
            <a:solidFill>
              <a:schemeClr val="accent4">
                <a:alpha val="10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900" b="1" dirty="0">
                  <a:solidFill>
                    <a:srgbClr val="996699"/>
                  </a:solidFill>
                  <a:latin typeface="Arial" panose="020B0604020202020204"/>
                </a:rPr>
                <a:t>Dual primary OS did not reach statistical significance</a:t>
              </a:r>
            </a:p>
          </p:txBody>
        </p:sp>
        <p:cxnSp>
          <p:nvCxnSpPr>
            <p:cNvPr id="5" name="Straight Connector 4">
              <a:extLst>
                <a:ext uri="{FF2B5EF4-FFF2-40B4-BE49-F238E27FC236}">
                  <a16:creationId xmlns:a16="http://schemas.microsoft.com/office/drawing/2014/main" id="{1BF7C33A-CFA3-CA01-3A96-738E6232AB57}"/>
                </a:ext>
              </a:extLst>
            </p:cNvPr>
            <p:cNvCxnSpPr>
              <a:cxnSpLocks/>
            </p:cNvCxnSpPr>
            <p:nvPr/>
          </p:nvCxnSpPr>
          <p:spPr>
            <a:xfrm flipH="1">
              <a:off x="13561345" y="5401241"/>
              <a:ext cx="4240514" cy="0"/>
            </a:xfrm>
            <a:prstGeom prst="line">
              <a:avLst/>
            </a:prstGeom>
            <a:noFill/>
            <a:ln w="12700" cap="sq" cmpd="sng" algn="ctr">
              <a:solidFill>
                <a:srgbClr val="000000"/>
              </a:solidFill>
              <a:prstDash val="solid"/>
              <a:miter lim="800000"/>
            </a:ln>
            <a:effectLst/>
          </p:spPr>
        </p:cxnSp>
        <p:grpSp>
          <p:nvGrpSpPr>
            <p:cNvPr id="6" name="Group 5">
              <a:extLst>
                <a:ext uri="{FF2B5EF4-FFF2-40B4-BE49-F238E27FC236}">
                  <a16:creationId xmlns:a16="http://schemas.microsoft.com/office/drawing/2014/main" id="{CC5F3664-9EE5-3DF7-746C-3DA1DA44793E}"/>
                </a:ext>
              </a:extLst>
            </p:cNvPr>
            <p:cNvGrpSpPr/>
            <p:nvPr/>
          </p:nvGrpSpPr>
          <p:grpSpPr>
            <a:xfrm>
              <a:off x="13466493" y="5414482"/>
              <a:ext cx="289546" cy="190404"/>
              <a:chOff x="10499102" y="2709630"/>
              <a:chExt cx="230259" cy="164614"/>
            </a:xfrm>
          </p:grpSpPr>
          <p:sp>
            <p:nvSpPr>
              <p:cNvPr id="1297" name="Rectangle 1296">
                <a:extLst>
                  <a:ext uri="{FF2B5EF4-FFF2-40B4-BE49-F238E27FC236}">
                    <a16:creationId xmlns:a16="http://schemas.microsoft.com/office/drawing/2014/main" id="{D8DACFA8-AECF-ADD5-D500-7CE53DD49A0E}"/>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0</a:t>
                </a:r>
              </a:p>
            </p:txBody>
          </p:sp>
          <p:cxnSp>
            <p:nvCxnSpPr>
              <p:cNvPr id="1298" name="Straight Connector 1297">
                <a:extLst>
                  <a:ext uri="{FF2B5EF4-FFF2-40B4-BE49-F238E27FC236}">
                    <a16:creationId xmlns:a16="http://schemas.microsoft.com/office/drawing/2014/main" id="{12FE3955-F242-9A0E-6F1B-40BDBBB5AA8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7" name="Group 6">
              <a:extLst>
                <a:ext uri="{FF2B5EF4-FFF2-40B4-BE49-F238E27FC236}">
                  <a16:creationId xmlns:a16="http://schemas.microsoft.com/office/drawing/2014/main" id="{D3C2040A-A263-42C9-5C4E-65B585873C64}"/>
                </a:ext>
              </a:extLst>
            </p:cNvPr>
            <p:cNvGrpSpPr/>
            <p:nvPr/>
          </p:nvGrpSpPr>
          <p:grpSpPr>
            <a:xfrm>
              <a:off x="14150128" y="5415201"/>
              <a:ext cx="289546" cy="190406"/>
              <a:chOff x="10499102" y="2709630"/>
              <a:chExt cx="230259" cy="164615"/>
            </a:xfrm>
          </p:grpSpPr>
          <p:sp>
            <p:nvSpPr>
              <p:cNvPr id="1295" name="Rectangle 1294">
                <a:extLst>
                  <a:ext uri="{FF2B5EF4-FFF2-40B4-BE49-F238E27FC236}">
                    <a16:creationId xmlns:a16="http://schemas.microsoft.com/office/drawing/2014/main" id="{78439949-CFFF-F2BF-ABFD-459E1C6C6F0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6</a:t>
                </a:r>
              </a:p>
            </p:txBody>
          </p:sp>
          <p:cxnSp>
            <p:nvCxnSpPr>
              <p:cNvPr id="1296" name="Straight Connector 1295">
                <a:extLst>
                  <a:ext uri="{FF2B5EF4-FFF2-40B4-BE49-F238E27FC236}">
                    <a16:creationId xmlns:a16="http://schemas.microsoft.com/office/drawing/2014/main" id="{C3BF34EB-72BD-B98D-4146-56767145EBC8}"/>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8" name="Group 7">
              <a:extLst>
                <a:ext uri="{FF2B5EF4-FFF2-40B4-BE49-F238E27FC236}">
                  <a16:creationId xmlns:a16="http://schemas.microsoft.com/office/drawing/2014/main" id="{34DF7375-036F-857A-3014-A30577D0F9D6}"/>
                </a:ext>
              </a:extLst>
            </p:cNvPr>
            <p:cNvGrpSpPr/>
            <p:nvPr/>
          </p:nvGrpSpPr>
          <p:grpSpPr>
            <a:xfrm>
              <a:off x="14485187" y="5414496"/>
              <a:ext cx="289546" cy="190406"/>
              <a:chOff x="10499102" y="2709630"/>
              <a:chExt cx="230259" cy="164615"/>
            </a:xfrm>
          </p:grpSpPr>
          <p:sp>
            <p:nvSpPr>
              <p:cNvPr id="1293" name="Rectangle 1292">
                <a:extLst>
                  <a:ext uri="{FF2B5EF4-FFF2-40B4-BE49-F238E27FC236}">
                    <a16:creationId xmlns:a16="http://schemas.microsoft.com/office/drawing/2014/main" id="{61C12675-E703-9B2C-5CCB-DEA08E57A8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9</a:t>
                </a:r>
              </a:p>
            </p:txBody>
          </p:sp>
          <p:cxnSp>
            <p:nvCxnSpPr>
              <p:cNvPr id="1294" name="Straight Connector 1293">
                <a:extLst>
                  <a:ext uri="{FF2B5EF4-FFF2-40B4-BE49-F238E27FC236}">
                    <a16:creationId xmlns:a16="http://schemas.microsoft.com/office/drawing/2014/main" id="{87F5966A-57C1-02D0-B052-5992C16FA900}"/>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9" name="Group 8">
              <a:extLst>
                <a:ext uri="{FF2B5EF4-FFF2-40B4-BE49-F238E27FC236}">
                  <a16:creationId xmlns:a16="http://schemas.microsoft.com/office/drawing/2014/main" id="{A753E66A-752F-57FC-59DA-D64DE25C72AC}"/>
                </a:ext>
              </a:extLst>
            </p:cNvPr>
            <p:cNvGrpSpPr/>
            <p:nvPr/>
          </p:nvGrpSpPr>
          <p:grpSpPr>
            <a:xfrm>
              <a:off x="14822571" y="5414496"/>
              <a:ext cx="289546" cy="190406"/>
              <a:chOff x="10499102" y="2709630"/>
              <a:chExt cx="230259" cy="164615"/>
            </a:xfrm>
          </p:grpSpPr>
          <p:sp>
            <p:nvSpPr>
              <p:cNvPr id="1291" name="Rectangle 1290">
                <a:extLst>
                  <a:ext uri="{FF2B5EF4-FFF2-40B4-BE49-F238E27FC236}">
                    <a16:creationId xmlns:a16="http://schemas.microsoft.com/office/drawing/2014/main" id="{A3327C1F-5304-2DBA-81FE-7AF634F8F7F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12</a:t>
                </a:r>
              </a:p>
            </p:txBody>
          </p:sp>
          <p:cxnSp>
            <p:nvCxnSpPr>
              <p:cNvPr id="1292" name="Straight Connector 1291">
                <a:extLst>
                  <a:ext uri="{FF2B5EF4-FFF2-40B4-BE49-F238E27FC236}">
                    <a16:creationId xmlns:a16="http://schemas.microsoft.com/office/drawing/2014/main" id="{89C566E3-E2BC-ED0B-058A-B9949A6C14D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0" name="Group 9">
              <a:extLst>
                <a:ext uri="{FF2B5EF4-FFF2-40B4-BE49-F238E27FC236}">
                  <a16:creationId xmlns:a16="http://schemas.microsoft.com/office/drawing/2014/main" id="{C77CA075-1A4F-3B9D-F41F-7725CAA02035}"/>
                </a:ext>
              </a:extLst>
            </p:cNvPr>
            <p:cNvGrpSpPr/>
            <p:nvPr/>
          </p:nvGrpSpPr>
          <p:grpSpPr>
            <a:xfrm>
              <a:off x="16851584" y="5414496"/>
              <a:ext cx="289546" cy="190406"/>
              <a:chOff x="10499102" y="2709630"/>
              <a:chExt cx="230259" cy="164615"/>
            </a:xfrm>
          </p:grpSpPr>
          <p:sp>
            <p:nvSpPr>
              <p:cNvPr id="1289" name="Rectangle 1288">
                <a:extLst>
                  <a:ext uri="{FF2B5EF4-FFF2-40B4-BE49-F238E27FC236}">
                    <a16:creationId xmlns:a16="http://schemas.microsoft.com/office/drawing/2014/main" id="{3C055EBD-FDB3-FA70-DDEA-178EF50D8DC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30</a:t>
                </a:r>
              </a:p>
            </p:txBody>
          </p:sp>
          <p:cxnSp>
            <p:nvCxnSpPr>
              <p:cNvPr id="1290" name="Straight Connector 1289">
                <a:extLst>
                  <a:ext uri="{FF2B5EF4-FFF2-40B4-BE49-F238E27FC236}">
                    <a16:creationId xmlns:a16="http://schemas.microsoft.com/office/drawing/2014/main" id="{CA574799-DB96-955D-FF51-44DB533D2E6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1" name="Group 10">
              <a:extLst>
                <a:ext uri="{FF2B5EF4-FFF2-40B4-BE49-F238E27FC236}">
                  <a16:creationId xmlns:a16="http://schemas.microsoft.com/office/drawing/2014/main" id="{558F9136-DB9D-ADAC-9875-116E38CF4082}"/>
                </a:ext>
              </a:extLst>
            </p:cNvPr>
            <p:cNvGrpSpPr/>
            <p:nvPr/>
          </p:nvGrpSpPr>
          <p:grpSpPr>
            <a:xfrm>
              <a:off x="17532839" y="5414496"/>
              <a:ext cx="289546" cy="190406"/>
              <a:chOff x="10499102" y="2709630"/>
              <a:chExt cx="230259" cy="164615"/>
            </a:xfrm>
          </p:grpSpPr>
          <p:sp>
            <p:nvSpPr>
              <p:cNvPr id="1287" name="Rectangle 1286">
                <a:extLst>
                  <a:ext uri="{FF2B5EF4-FFF2-40B4-BE49-F238E27FC236}">
                    <a16:creationId xmlns:a16="http://schemas.microsoft.com/office/drawing/2014/main" id="{5C30A4A6-48A4-BBF7-FD04-90FF6CCE9D6B}"/>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36</a:t>
                </a:r>
              </a:p>
            </p:txBody>
          </p:sp>
          <p:cxnSp>
            <p:nvCxnSpPr>
              <p:cNvPr id="1288" name="Straight Connector 1287">
                <a:extLst>
                  <a:ext uri="{FF2B5EF4-FFF2-40B4-BE49-F238E27FC236}">
                    <a16:creationId xmlns:a16="http://schemas.microsoft.com/office/drawing/2014/main" id="{14B8EEAE-DE02-1049-2BB5-B1BA17B76D2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239" name="Rectangle 1238">
              <a:extLst>
                <a:ext uri="{FF2B5EF4-FFF2-40B4-BE49-F238E27FC236}">
                  <a16:creationId xmlns:a16="http://schemas.microsoft.com/office/drawing/2014/main" id="{B6659BD3-9C06-333F-EB12-6DB80954A10E}"/>
                </a:ext>
              </a:extLst>
            </p:cNvPr>
            <p:cNvSpPr/>
            <p:nvPr/>
          </p:nvSpPr>
          <p:spPr>
            <a:xfrm>
              <a:off x="13611265" y="5538531"/>
              <a:ext cx="4211120" cy="190475"/>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900" b="1" kern="0" dirty="0">
                  <a:solidFill>
                    <a:srgbClr val="54565B"/>
                  </a:solidFill>
                  <a:latin typeface="Arial" panose="020B0604020202020204" pitchFamily="34" charset="0"/>
                  <a:cs typeface="Arial" panose="020B0604020202020204" pitchFamily="34" charset="0"/>
                </a:rPr>
                <a:t>Time from </a:t>
              </a:r>
              <a:r>
                <a:rPr lang="en-US" sz="900" b="1" kern="0" dirty="0" err="1">
                  <a:solidFill>
                    <a:srgbClr val="54565B"/>
                  </a:solidFill>
                  <a:latin typeface="Arial" panose="020B0604020202020204" pitchFamily="34" charset="0"/>
                  <a:cs typeface="Arial" panose="020B0604020202020204" pitchFamily="34" charset="0"/>
                </a:rPr>
                <a:t>randomisation</a:t>
              </a:r>
              <a:r>
                <a:rPr lang="en-US" sz="900" b="1" kern="0" dirty="0">
                  <a:solidFill>
                    <a:srgbClr val="54565B"/>
                  </a:solidFill>
                  <a:latin typeface="Arial" panose="020B0604020202020204" pitchFamily="34" charset="0"/>
                  <a:cs typeface="Arial" panose="020B0604020202020204" pitchFamily="34" charset="0"/>
                </a:rPr>
                <a:t> (months)</a:t>
              </a:r>
            </a:p>
          </p:txBody>
        </p:sp>
        <p:sp>
          <p:nvSpPr>
            <p:cNvPr id="1240" name="Rectangle 1239">
              <a:extLst>
                <a:ext uri="{FF2B5EF4-FFF2-40B4-BE49-F238E27FC236}">
                  <a16:creationId xmlns:a16="http://schemas.microsoft.com/office/drawing/2014/main" id="{307B913C-7BE0-138C-D122-ED662906BF6F}"/>
                </a:ext>
              </a:extLst>
            </p:cNvPr>
            <p:cNvSpPr/>
            <p:nvPr/>
          </p:nvSpPr>
          <p:spPr>
            <a:xfrm>
              <a:off x="1346649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365</a:t>
              </a:r>
            </a:p>
          </p:txBody>
        </p:sp>
        <p:sp>
          <p:nvSpPr>
            <p:cNvPr id="1241" name="Rectangle 1240">
              <a:extLst>
                <a:ext uri="{FF2B5EF4-FFF2-40B4-BE49-F238E27FC236}">
                  <a16:creationId xmlns:a16="http://schemas.microsoft.com/office/drawing/2014/main" id="{523D278F-B730-CAEB-7D12-D476A45C7E4C}"/>
                </a:ext>
              </a:extLst>
            </p:cNvPr>
            <p:cNvSpPr/>
            <p:nvPr/>
          </p:nvSpPr>
          <p:spPr>
            <a:xfrm>
              <a:off x="1448178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299</a:t>
              </a:r>
            </a:p>
          </p:txBody>
        </p:sp>
        <p:sp>
          <p:nvSpPr>
            <p:cNvPr id="1242" name="Rectangle 1241">
              <a:extLst>
                <a:ext uri="{FF2B5EF4-FFF2-40B4-BE49-F238E27FC236}">
                  <a16:creationId xmlns:a16="http://schemas.microsoft.com/office/drawing/2014/main" id="{6C7D02CE-1567-17BD-3DEF-3A49E171A424}"/>
                </a:ext>
              </a:extLst>
            </p:cNvPr>
            <p:cNvSpPr/>
            <p:nvPr/>
          </p:nvSpPr>
          <p:spPr>
            <a:xfrm>
              <a:off x="15165207"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227</a:t>
              </a:r>
            </a:p>
          </p:txBody>
        </p:sp>
        <p:sp>
          <p:nvSpPr>
            <p:cNvPr id="1243" name="Rectangle 1242">
              <a:extLst>
                <a:ext uri="{FF2B5EF4-FFF2-40B4-BE49-F238E27FC236}">
                  <a16:creationId xmlns:a16="http://schemas.microsoft.com/office/drawing/2014/main" id="{7FC657B5-D833-BC3E-FC04-475B3233054E}"/>
                </a:ext>
              </a:extLst>
            </p:cNvPr>
            <p:cNvSpPr/>
            <p:nvPr/>
          </p:nvSpPr>
          <p:spPr>
            <a:xfrm>
              <a:off x="1584145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118</a:t>
              </a:r>
            </a:p>
          </p:txBody>
        </p:sp>
        <p:sp>
          <p:nvSpPr>
            <p:cNvPr id="1244" name="Rectangle 1243">
              <a:extLst>
                <a:ext uri="{FF2B5EF4-FFF2-40B4-BE49-F238E27FC236}">
                  <a16:creationId xmlns:a16="http://schemas.microsoft.com/office/drawing/2014/main" id="{52EB6186-8CB7-F8C2-448D-AEB8E8966D2B}"/>
                </a:ext>
              </a:extLst>
            </p:cNvPr>
            <p:cNvSpPr/>
            <p:nvPr/>
          </p:nvSpPr>
          <p:spPr>
            <a:xfrm>
              <a:off x="1685195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a:t>
              </a:r>
            </a:p>
          </p:txBody>
        </p:sp>
        <p:sp>
          <p:nvSpPr>
            <p:cNvPr id="1246" name="Rectangle 1245">
              <a:extLst>
                <a:ext uri="{FF2B5EF4-FFF2-40B4-BE49-F238E27FC236}">
                  <a16:creationId xmlns:a16="http://schemas.microsoft.com/office/drawing/2014/main" id="{A2742BA6-8316-75B5-EC35-FD4400378894}"/>
                </a:ext>
              </a:extLst>
            </p:cNvPr>
            <p:cNvSpPr/>
            <p:nvPr/>
          </p:nvSpPr>
          <p:spPr>
            <a:xfrm>
              <a:off x="1346649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367</a:t>
              </a:r>
            </a:p>
          </p:txBody>
        </p:sp>
        <p:sp>
          <p:nvSpPr>
            <p:cNvPr id="1247" name="Rectangle 1246">
              <a:extLst>
                <a:ext uri="{FF2B5EF4-FFF2-40B4-BE49-F238E27FC236}">
                  <a16:creationId xmlns:a16="http://schemas.microsoft.com/office/drawing/2014/main" id="{8B14A407-C493-48D4-AC61-77312306B5F3}"/>
                </a:ext>
              </a:extLst>
            </p:cNvPr>
            <p:cNvSpPr/>
            <p:nvPr/>
          </p:nvSpPr>
          <p:spPr>
            <a:xfrm>
              <a:off x="1448178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283</a:t>
              </a:r>
            </a:p>
          </p:txBody>
        </p:sp>
        <p:sp>
          <p:nvSpPr>
            <p:cNvPr id="1248" name="Rectangle 1247">
              <a:extLst>
                <a:ext uri="{FF2B5EF4-FFF2-40B4-BE49-F238E27FC236}">
                  <a16:creationId xmlns:a16="http://schemas.microsoft.com/office/drawing/2014/main" id="{16B3442C-43E0-1EDE-5027-B7E63D57D160}"/>
                </a:ext>
              </a:extLst>
            </p:cNvPr>
            <p:cNvSpPr/>
            <p:nvPr/>
          </p:nvSpPr>
          <p:spPr>
            <a:xfrm>
              <a:off x="15165207"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213</a:t>
              </a:r>
            </a:p>
          </p:txBody>
        </p:sp>
        <p:sp>
          <p:nvSpPr>
            <p:cNvPr id="1249" name="Rectangle 1248">
              <a:extLst>
                <a:ext uri="{FF2B5EF4-FFF2-40B4-BE49-F238E27FC236}">
                  <a16:creationId xmlns:a16="http://schemas.microsoft.com/office/drawing/2014/main" id="{5C01D073-5CFC-7E6A-5B24-8DC0804656B1}"/>
                </a:ext>
              </a:extLst>
            </p:cNvPr>
            <p:cNvSpPr/>
            <p:nvPr/>
          </p:nvSpPr>
          <p:spPr>
            <a:xfrm>
              <a:off x="1584145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123</a:t>
              </a:r>
            </a:p>
          </p:txBody>
        </p:sp>
        <p:sp>
          <p:nvSpPr>
            <p:cNvPr id="1250" name="Rectangle 1249">
              <a:extLst>
                <a:ext uri="{FF2B5EF4-FFF2-40B4-BE49-F238E27FC236}">
                  <a16:creationId xmlns:a16="http://schemas.microsoft.com/office/drawing/2014/main" id="{06C4949A-6517-A5E9-4187-0FD42519E7A6}"/>
                </a:ext>
              </a:extLst>
            </p:cNvPr>
            <p:cNvSpPr/>
            <p:nvPr/>
          </p:nvSpPr>
          <p:spPr>
            <a:xfrm>
              <a:off x="1685195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1</a:t>
              </a:r>
            </a:p>
          </p:txBody>
        </p:sp>
        <p:sp>
          <p:nvSpPr>
            <p:cNvPr id="1252" name="Rectangle 1251">
              <a:extLst>
                <a:ext uri="{FF2B5EF4-FFF2-40B4-BE49-F238E27FC236}">
                  <a16:creationId xmlns:a16="http://schemas.microsoft.com/office/drawing/2014/main" id="{9E983964-261F-CBAB-8339-D4C100933535}"/>
                </a:ext>
              </a:extLst>
            </p:cNvPr>
            <p:cNvSpPr/>
            <p:nvPr/>
          </p:nvSpPr>
          <p:spPr>
            <a:xfrm>
              <a:off x="12528187" y="5769026"/>
              <a:ext cx="862542" cy="169312"/>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b="1" kern="0" dirty="0">
                  <a:solidFill>
                    <a:srgbClr val="996699">
                      <a:lumMod val="75000"/>
                    </a:srgbClr>
                  </a:solidFill>
                  <a:latin typeface="Arial" panose="020B0604020202020204" pitchFamily="34" charset="0"/>
                  <a:cs typeface="Arial" panose="020B0604020202020204" pitchFamily="34" charset="0"/>
                </a:rPr>
                <a:t>Dato-DXd</a:t>
              </a:r>
            </a:p>
          </p:txBody>
        </p:sp>
        <p:sp>
          <p:nvSpPr>
            <p:cNvPr id="1253" name="Rectangle 1252">
              <a:extLst>
                <a:ext uri="{FF2B5EF4-FFF2-40B4-BE49-F238E27FC236}">
                  <a16:creationId xmlns:a16="http://schemas.microsoft.com/office/drawing/2014/main" id="{3DEF297D-DA51-8DF3-DE7B-19DB181364C5}"/>
                </a:ext>
              </a:extLst>
            </p:cNvPr>
            <p:cNvSpPr/>
            <p:nvPr/>
          </p:nvSpPr>
          <p:spPr>
            <a:xfrm>
              <a:off x="12528187" y="5895726"/>
              <a:ext cx="862542" cy="169312"/>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b="1" kern="0" dirty="0">
                  <a:solidFill>
                    <a:srgbClr val="333333">
                      <a:lumMod val="60000"/>
                      <a:lumOff val="40000"/>
                    </a:srgbClr>
                  </a:solidFill>
                  <a:latin typeface="Arial" panose="020B0604020202020204" pitchFamily="34" charset="0"/>
                  <a:cs typeface="Arial" panose="020B0604020202020204" pitchFamily="34" charset="0"/>
                </a:rPr>
                <a:t>ICC</a:t>
              </a:r>
            </a:p>
          </p:txBody>
        </p:sp>
        <p:sp>
          <p:nvSpPr>
            <p:cNvPr id="1254" name="Rectangle 1253">
              <a:extLst>
                <a:ext uri="{FF2B5EF4-FFF2-40B4-BE49-F238E27FC236}">
                  <a16:creationId xmlns:a16="http://schemas.microsoft.com/office/drawing/2014/main" id="{71365307-5BFC-5BAE-47AC-5A87A88CE63B}"/>
                </a:ext>
              </a:extLst>
            </p:cNvPr>
            <p:cNvSpPr/>
            <p:nvPr/>
          </p:nvSpPr>
          <p:spPr>
            <a:xfrm>
              <a:off x="12528187" y="5434636"/>
              <a:ext cx="862542" cy="338623"/>
            </a:xfrm>
            <a:prstGeom prst="rect">
              <a:avLst/>
            </a:prstGeom>
            <a:noFill/>
            <a:ln w="12700" cap="flat" cmpd="sng" algn="ctr">
              <a:noFill/>
              <a:prstDash val="solid"/>
              <a:miter lim="800000"/>
            </a:ln>
            <a:effectLst/>
          </p:spPr>
          <p:txBody>
            <a:bodyPr wrap="square" lIns="0" tIns="0" rIns="0" bIns="0" anchor="b">
              <a:spAutoFit/>
            </a:bodyPr>
            <a:lstStyle/>
            <a:p>
              <a:pPr algn="r" defTabSz="914377">
                <a:defRPr/>
              </a:pPr>
              <a:r>
                <a:rPr lang="en-US" sz="800" b="1" kern="0" dirty="0">
                  <a:solidFill>
                    <a:srgbClr val="333333"/>
                  </a:solidFill>
                  <a:latin typeface="Arial" panose="020B0604020202020204" pitchFamily="34" charset="0"/>
                  <a:cs typeface="Arial" panose="020B0604020202020204" pitchFamily="34" charset="0"/>
                </a:rPr>
                <a:t>Number </a:t>
              </a:r>
              <a:br>
                <a:rPr lang="en-US" sz="800" b="1" kern="0" dirty="0">
                  <a:solidFill>
                    <a:srgbClr val="333333"/>
                  </a:solidFill>
                  <a:latin typeface="Arial" panose="020B0604020202020204" pitchFamily="34" charset="0"/>
                  <a:cs typeface="Arial" panose="020B0604020202020204" pitchFamily="34" charset="0"/>
                </a:rPr>
              </a:br>
              <a:r>
                <a:rPr lang="en-US" sz="800" b="1" kern="0" dirty="0">
                  <a:solidFill>
                    <a:srgbClr val="333333"/>
                  </a:solidFill>
                  <a:latin typeface="Arial" panose="020B0604020202020204" pitchFamily="34" charset="0"/>
                  <a:cs typeface="Arial" panose="020B0604020202020204" pitchFamily="34" charset="0"/>
                </a:rPr>
                <a:t>at risk</a:t>
              </a:r>
            </a:p>
          </p:txBody>
        </p:sp>
        <p:cxnSp>
          <p:nvCxnSpPr>
            <p:cNvPr id="1255" name="Straight Connector 1254">
              <a:extLst>
                <a:ext uri="{FF2B5EF4-FFF2-40B4-BE49-F238E27FC236}">
                  <a16:creationId xmlns:a16="http://schemas.microsoft.com/office/drawing/2014/main" id="{F2019DD5-D794-CB35-A176-0AB4004E1B0B}"/>
                </a:ext>
              </a:extLst>
            </p:cNvPr>
            <p:cNvCxnSpPr>
              <a:cxnSpLocks/>
            </p:cNvCxnSpPr>
            <p:nvPr/>
          </p:nvCxnSpPr>
          <p:spPr>
            <a:xfrm>
              <a:off x="13612411" y="3924912"/>
              <a:ext cx="0" cy="1490283"/>
            </a:xfrm>
            <a:prstGeom prst="line">
              <a:avLst/>
            </a:prstGeom>
            <a:noFill/>
            <a:ln w="12700" cap="sq" cmpd="sng" algn="ctr">
              <a:solidFill>
                <a:srgbClr val="000000"/>
              </a:solidFill>
              <a:prstDash val="solid"/>
              <a:miter lim="800000"/>
            </a:ln>
            <a:effectLst/>
          </p:spPr>
        </p:cxnSp>
        <p:grpSp>
          <p:nvGrpSpPr>
            <p:cNvPr id="1256" name="Group 1255">
              <a:extLst>
                <a:ext uri="{FF2B5EF4-FFF2-40B4-BE49-F238E27FC236}">
                  <a16:creationId xmlns:a16="http://schemas.microsoft.com/office/drawing/2014/main" id="{8D5D84A6-EBED-030D-A306-149A90F0FCF1}"/>
                </a:ext>
              </a:extLst>
            </p:cNvPr>
            <p:cNvGrpSpPr/>
            <p:nvPr/>
          </p:nvGrpSpPr>
          <p:grpSpPr>
            <a:xfrm>
              <a:off x="13224395" y="3852045"/>
              <a:ext cx="386871" cy="148148"/>
              <a:chOff x="7474239" y="2749837"/>
              <a:chExt cx="490358" cy="128081"/>
            </a:xfrm>
          </p:grpSpPr>
          <p:sp>
            <p:nvSpPr>
              <p:cNvPr id="1285" name="Rectangle 1284">
                <a:extLst>
                  <a:ext uri="{FF2B5EF4-FFF2-40B4-BE49-F238E27FC236}">
                    <a16:creationId xmlns:a16="http://schemas.microsoft.com/office/drawing/2014/main" id="{255ED4A9-8B35-B88D-3C1A-0C3AE45BE666}"/>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1.0</a:t>
                </a:r>
              </a:p>
            </p:txBody>
          </p:sp>
          <p:cxnSp>
            <p:nvCxnSpPr>
              <p:cNvPr id="1286" name="Straight Connector 1285">
                <a:extLst>
                  <a:ext uri="{FF2B5EF4-FFF2-40B4-BE49-F238E27FC236}">
                    <a16:creationId xmlns:a16="http://schemas.microsoft.com/office/drawing/2014/main" id="{529F9DB7-3FF2-FA03-70D1-AEFA6BD9F8BD}"/>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57" name="Group 1256">
              <a:extLst>
                <a:ext uri="{FF2B5EF4-FFF2-40B4-BE49-F238E27FC236}">
                  <a16:creationId xmlns:a16="http://schemas.microsoft.com/office/drawing/2014/main" id="{F7256837-C7CA-54E0-1272-7B2E4EB6D6D4}"/>
                </a:ext>
              </a:extLst>
            </p:cNvPr>
            <p:cNvGrpSpPr/>
            <p:nvPr/>
          </p:nvGrpSpPr>
          <p:grpSpPr>
            <a:xfrm>
              <a:off x="13160312" y="4151336"/>
              <a:ext cx="450955" cy="148148"/>
              <a:chOff x="7393014" y="3204270"/>
              <a:chExt cx="571583" cy="128081"/>
            </a:xfrm>
          </p:grpSpPr>
          <p:sp>
            <p:nvSpPr>
              <p:cNvPr id="1283" name="Rectangle 1282">
                <a:extLst>
                  <a:ext uri="{FF2B5EF4-FFF2-40B4-BE49-F238E27FC236}">
                    <a16:creationId xmlns:a16="http://schemas.microsoft.com/office/drawing/2014/main" id="{CDFC5789-2B6B-309E-E2CA-A2FB463FD977}"/>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0.8</a:t>
                </a:r>
              </a:p>
            </p:txBody>
          </p:sp>
          <p:cxnSp>
            <p:nvCxnSpPr>
              <p:cNvPr id="1284" name="Straight Connector 1283">
                <a:extLst>
                  <a:ext uri="{FF2B5EF4-FFF2-40B4-BE49-F238E27FC236}">
                    <a16:creationId xmlns:a16="http://schemas.microsoft.com/office/drawing/2014/main" id="{CA72DB52-DBD3-5055-963F-128D00D3E02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58" name="Group 1257">
              <a:extLst>
                <a:ext uri="{FF2B5EF4-FFF2-40B4-BE49-F238E27FC236}">
                  <a16:creationId xmlns:a16="http://schemas.microsoft.com/office/drawing/2014/main" id="{B0AF717C-1D72-0606-6E4C-1B20A57EB87F}"/>
                </a:ext>
              </a:extLst>
            </p:cNvPr>
            <p:cNvGrpSpPr/>
            <p:nvPr/>
          </p:nvGrpSpPr>
          <p:grpSpPr>
            <a:xfrm>
              <a:off x="13224395" y="4600271"/>
              <a:ext cx="386871" cy="148148"/>
              <a:chOff x="7474239" y="3462839"/>
              <a:chExt cx="490358" cy="128081"/>
            </a:xfrm>
          </p:grpSpPr>
          <p:sp>
            <p:nvSpPr>
              <p:cNvPr id="1281" name="Rectangle 1280">
                <a:extLst>
                  <a:ext uri="{FF2B5EF4-FFF2-40B4-BE49-F238E27FC236}">
                    <a16:creationId xmlns:a16="http://schemas.microsoft.com/office/drawing/2014/main" id="{C4B7BE4B-29D2-4A52-0F6B-CF751C84E4FA}"/>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0.5</a:t>
                </a:r>
              </a:p>
            </p:txBody>
          </p:sp>
          <p:cxnSp>
            <p:nvCxnSpPr>
              <p:cNvPr id="1282" name="Straight Connector 1281">
                <a:extLst>
                  <a:ext uri="{FF2B5EF4-FFF2-40B4-BE49-F238E27FC236}">
                    <a16:creationId xmlns:a16="http://schemas.microsoft.com/office/drawing/2014/main" id="{DBB1D962-85E8-EE57-D596-D2413D97C1C1}"/>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59" name="Group 1258">
              <a:extLst>
                <a:ext uri="{FF2B5EF4-FFF2-40B4-BE49-F238E27FC236}">
                  <a16:creationId xmlns:a16="http://schemas.microsoft.com/office/drawing/2014/main" id="{A2FCF923-7A31-EC8D-B13F-A5F31DECD712}"/>
                </a:ext>
              </a:extLst>
            </p:cNvPr>
            <p:cNvGrpSpPr/>
            <p:nvPr/>
          </p:nvGrpSpPr>
          <p:grpSpPr>
            <a:xfrm>
              <a:off x="13160312" y="5049208"/>
              <a:ext cx="450955" cy="148148"/>
              <a:chOff x="7393014" y="3713786"/>
              <a:chExt cx="571583" cy="128081"/>
            </a:xfrm>
          </p:grpSpPr>
          <p:sp>
            <p:nvSpPr>
              <p:cNvPr id="1279" name="Rectangle 1278">
                <a:extLst>
                  <a:ext uri="{FF2B5EF4-FFF2-40B4-BE49-F238E27FC236}">
                    <a16:creationId xmlns:a16="http://schemas.microsoft.com/office/drawing/2014/main" id="{B01023CE-4746-2288-659A-26B5A51461D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0.2</a:t>
                </a:r>
              </a:p>
            </p:txBody>
          </p:sp>
          <p:cxnSp>
            <p:nvCxnSpPr>
              <p:cNvPr id="1280" name="Straight Connector 1279">
                <a:extLst>
                  <a:ext uri="{FF2B5EF4-FFF2-40B4-BE49-F238E27FC236}">
                    <a16:creationId xmlns:a16="http://schemas.microsoft.com/office/drawing/2014/main" id="{1CFE5C11-5FE9-8285-C8A9-37EA2CD0400A}"/>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0" name="Group 1259">
              <a:extLst>
                <a:ext uri="{FF2B5EF4-FFF2-40B4-BE49-F238E27FC236}">
                  <a16:creationId xmlns:a16="http://schemas.microsoft.com/office/drawing/2014/main" id="{B756DF34-C5CC-F62A-1A8E-77CCE8913091}"/>
                </a:ext>
              </a:extLst>
            </p:cNvPr>
            <p:cNvGrpSpPr/>
            <p:nvPr/>
          </p:nvGrpSpPr>
          <p:grpSpPr>
            <a:xfrm>
              <a:off x="13160312" y="5198858"/>
              <a:ext cx="450955" cy="148148"/>
              <a:chOff x="7393014" y="3713786"/>
              <a:chExt cx="571583" cy="128081"/>
            </a:xfrm>
          </p:grpSpPr>
          <p:sp>
            <p:nvSpPr>
              <p:cNvPr id="1277" name="Rectangle 1276">
                <a:extLst>
                  <a:ext uri="{FF2B5EF4-FFF2-40B4-BE49-F238E27FC236}">
                    <a16:creationId xmlns:a16="http://schemas.microsoft.com/office/drawing/2014/main" id="{A2989B2C-6558-C458-718F-D760FC619B9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0.1</a:t>
                </a:r>
              </a:p>
            </p:txBody>
          </p:sp>
          <p:cxnSp>
            <p:nvCxnSpPr>
              <p:cNvPr id="1278" name="Straight Connector 1277">
                <a:extLst>
                  <a:ext uri="{FF2B5EF4-FFF2-40B4-BE49-F238E27FC236}">
                    <a16:creationId xmlns:a16="http://schemas.microsoft.com/office/drawing/2014/main" id="{9C179059-4CB5-F6F8-9013-464A4716C4FB}"/>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1" name="Group 1260">
              <a:extLst>
                <a:ext uri="{FF2B5EF4-FFF2-40B4-BE49-F238E27FC236}">
                  <a16:creationId xmlns:a16="http://schemas.microsoft.com/office/drawing/2014/main" id="{9856827C-B35E-07E6-8FD2-9A0732E6FF8E}"/>
                </a:ext>
              </a:extLst>
            </p:cNvPr>
            <p:cNvGrpSpPr/>
            <p:nvPr/>
          </p:nvGrpSpPr>
          <p:grpSpPr>
            <a:xfrm>
              <a:off x="13224395" y="4001690"/>
              <a:ext cx="386871" cy="148148"/>
              <a:chOff x="7474239" y="2749837"/>
              <a:chExt cx="490358" cy="128081"/>
            </a:xfrm>
          </p:grpSpPr>
          <p:sp>
            <p:nvSpPr>
              <p:cNvPr id="1275" name="Rectangle 1274">
                <a:extLst>
                  <a:ext uri="{FF2B5EF4-FFF2-40B4-BE49-F238E27FC236}">
                    <a16:creationId xmlns:a16="http://schemas.microsoft.com/office/drawing/2014/main" id="{E718B3FE-9255-AFA7-857C-5B9D8189BEF0}"/>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0.9</a:t>
                </a:r>
              </a:p>
            </p:txBody>
          </p:sp>
          <p:cxnSp>
            <p:nvCxnSpPr>
              <p:cNvPr id="1276" name="Straight Connector 1275">
                <a:extLst>
                  <a:ext uri="{FF2B5EF4-FFF2-40B4-BE49-F238E27FC236}">
                    <a16:creationId xmlns:a16="http://schemas.microsoft.com/office/drawing/2014/main" id="{7147E6C3-732D-C1EE-EFF7-5CC0B995B75A}"/>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62" name="Group 1261">
              <a:extLst>
                <a:ext uri="{FF2B5EF4-FFF2-40B4-BE49-F238E27FC236}">
                  <a16:creationId xmlns:a16="http://schemas.microsoft.com/office/drawing/2014/main" id="{49F0B6F3-07B1-127E-7B1E-B4CD384CB507}"/>
                </a:ext>
              </a:extLst>
            </p:cNvPr>
            <p:cNvGrpSpPr/>
            <p:nvPr/>
          </p:nvGrpSpPr>
          <p:grpSpPr>
            <a:xfrm>
              <a:off x="13160312" y="4300981"/>
              <a:ext cx="450955" cy="148148"/>
              <a:chOff x="7393014" y="3204270"/>
              <a:chExt cx="571583" cy="128081"/>
            </a:xfrm>
          </p:grpSpPr>
          <p:sp>
            <p:nvSpPr>
              <p:cNvPr id="1273" name="Rectangle 1272">
                <a:extLst>
                  <a:ext uri="{FF2B5EF4-FFF2-40B4-BE49-F238E27FC236}">
                    <a16:creationId xmlns:a16="http://schemas.microsoft.com/office/drawing/2014/main" id="{26D588DD-AF25-2D88-ACBE-8ECF47C5CF8F}"/>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0.7</a:t>
                </a:r>
              </a:p>
            </p:txBody>
          </p:sp>
          <p:cxnSp>
            <p:nvCxnSpPr>
              <p:cNvPr id="1274" name="Straight Connector 1273">
                <a:extLst>
                  <a:ext uri="{FF2B5EF4-FFF2-40B4-BE49-F238E27FC236}">
                    <a16:creationId xmlns:a16="http://schemas.microsoft.com/office/drawing/2014/main" id="{F5B31819-DD4C-1B77-BC3D-0FFC1CAC0884}"/>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63" name="Group 1262">
              <a:extLst>
                <a:ext uri="{FF2B5EF4-FFF2-40B4-BE49-F238E27FC236}">
                  <a16:creationId xmlns:a16="http://schemas.microsoft.com/office/drawing/2014/main" id="{5D822EBD-C9BF-155E-F444-F7EC10FD0090}"/>
                </a:ext>
              </a:extLst>
            </p:cNvPr>
            <p:cNvGrpSpPr/>
            <p:nvPr/>
          </p:nvGrpSpPr>
          <p:grpSpPr>
            <a:xfrm>
              <a:off x="13224395" y="4749916"/>
              <a:ext cx="386871" cy="148148"/>
              <a:chOff x="7474239" y="3462839"/>
              <a:chExt cx="490358" cy="128081"/>
            </a:xfrm>
          </p:grpSpPr>
          <p:sp>
            <p:nvSpPr>
              <p:cNvPr id="1271" name="Rectangle 1270">
                <a:extLst>
                  <a:ext uri="{FF2B5EF4-FFF2-40B4-BE49-F238E27FC236}">
                    <a16:creationId xmlns:a16="http://schemas.microsoft.com/office/drawing/2014/main" id="{85504084-21A5-A9F0-659E-33A12CAAB10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0.4</a:t>
                </a:r>
              </a:p>
            </p:txBody>
          </p:sp>
          <p:cxnSp>
            <p:nvCxnSpPr>
              <p:cNvPr id="1272" name="Straight Connector 1271">
                <a:extLst>
                  <a:ext uri="{FF2B5EF4-FFF2-40B4-BE49-F238E27FC236}">
                    <a16:creationId xmlns:a16="http://schemas.microsoft.com/office/drawing/2014/main" id="{E4370AD6-9873-7320-E02C-62DEA6F9291A}"/>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4" name="Group 1263">
              <a:extLst>
                <a:ext uri="{FF2B5EF4-FFF2-40B4-BE49-F238E27FC236}">
                  <a16:creationId xmlns:a16="http://schemas.microsoft.com/office/drawing/2014/main" id="{42337673-4164-D47C-31F4-DDE40288E991}"/>
                </a:ext>
              </a:extLst>
            </p:cNvPr>
            <p:cNvGrpSpPr/>
            <p:nvPr/>
          </p:nvGrpSpPr>
          <p:grpSpPr>
            <a:xfrm>
              <a:off x="13224395" y="4899561"/>
              <a:ext cx="386871" cy="148148"/>
              <a:chOff x="7474239" y="3462839"/>
              <a:chExt cx="490358" cy="128081"/>
            </a:xfrm>
          </p:grpSpPr>
          <p:sp>
            <p:nvSpPr>
              <p:cNvPr id="1269" name="Rectangle 1268">
                <a:extLst>
                  <a:ext uri="{FF2B5EF4-FFF2-40B4-BE49-F238E27FC236}">
                    <a16:creationId xmlns:a16="http://schemas.microsoft.com/office/drawing/2014/main" id="{A6FC3A6C-BABA-7F6E-5CC4-562A87FC822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0.3</a:t>
                </a:r>
              </a:p>
            </p:txBody>
          </p:sp>
          <p:cxnSp>
            <p:nvCxnSpPr>
              <p:cNvPr id="1270" name="Straight Connector 1269">
                <a:extLst>
                  <a:ext uri="{FF2B5EF4-FFF2-40B4-BE49-F238E27FC236}">
                    <a16:creationId xmlns:a16="http://schemas.microsoft.com/office/drawing/2014/main" id="{DF769BE6-7164-3370-58F7-FCEAA0E453DD}"/>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5" name="Group 1264">
              <a:extLst>
                <a:ext uri="{FF2B5EF4-FFF2-40B4-BE49-F238E27FC236}">
                  <a16:creationId xmlns:a16="http://schemas.microsoft.com/office/drawing/2014/main" id="{AC7E7002-5022-2656-956B-3CC0C3D4A5F2}"/>
                </a:ext>
              </a:extLst>
            </p:cNvPr>
            <p:cNvGrpSpPr/>
            <p:nvPr/>
          </p:nvGrpSpPr>
          <p:grpSpPr>
            <a:xfrm>
              <a:off x="13224395" y="4450626"/>
              <a:ext cx="386871" cy="148148"/>
              <a:chOff x="7474239" y="3462839"/>
              <a:chExt cx="490358" cy="128081"/>
            </a:xfrm>
          </p:grpSpPr>
          <p:sp>
            <p:nvSpPr>
              <p:cNvPr id="1267" name="Rectangle 1266">
                <a:extLst>
                  <a:ext uri="{FF2B5EF4-FFF2-40B4-BE49-F238E27FC236}">
                    <a16:creationId xmlns:a16="http://schemas.microsoft.com/office/drawing/2014/main" id="{B89FDF3C-2718-832D-C6DA-DB97CBA12E61}"/>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700" kern="0" dirty="0">
                    <a:solidFill>
                      <a:srgbClr val="54565B"/>
                    </a:solidFill>
                    <a:latin typeface="Arial" panose="020B0604020202020204" pitchFamily="34" charset="0"/>
                    <a:cs typeface="Arial" panose="020B0604020202020204" pitchFamily="34" charset="0"/>
                  </a:rPr>
                  <a:t>0.6</a:t>
                </a:r>
              </a:p>
            </p:txBody>
          </p:sp>
          <p:cxnSp>
            <p:nvCxnSpPr>
              <p:cNvPr id="1268" name="Straight Connector 1267">
                <a:extLst>
                  <a:ext uri="{FF2B5EF4-FFF2-40B4-BE49-F238E27FC236}">
                    <a16:creationId xmlns:a16="http://schemas.microsoft.com/office/drawing/2014/main" id="{CA5CE0A4-1E14-9EF5-0043-74287DA603B0}"/>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266" name="Rectangle 1265">
              <a:extLst>
                <a:ext uri="{FF2B5EF4-FFF2-40B4-BE49-F238E27FC236}">
                  <a16:creationId xmlns:a16="http://schemas.microsoft.com/office/drawing/2014/main" id="{FD469DFA-29F2-A3D6-67AE-BB4A1EEEF702}"/>
                </a:ext>
              </a:extLst>
            </p:cNvPr>
            <p:cNvSpPr/>
            <p:nvPr/>
          </p:nvSpPr>
          <p:spPr>
            <a:xfrm rot="16200000">
              <a:off x="12804107" y="4547930"/>
              <a:ext cx="911596" cy="256280"/>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900" b="1" kern="0" dirty="0">
                  <a:solidFill>
                    <a:srgbClr val="54565B"/>
                  </a:solidFill>
                  <a:latin typeface="Arial" panose="020B0604020202020204" pitchFamily="34" charset="0"/>
                  <a:cs typeface="Arial" panose="020B0604020202020204" pitchFamily="34" charset="0"/>
                </a:rPr>
                <a:t>Probability of OS</a:t>
              </a:r>
            </a:p>
          </p:txBody>
        </p:sp>
        <p:grpSp>
          <p:nvGrpSpPr>
            <p:cNvPr id="1299" name="Group 1298">
              <a:extLst>
                <a:ext uri="{FF2B5EF4-FFF2-40B4-BE49-F238E27FC236}">
                  <a16:creationId xmlns:a16="http://schemas.microsoft.com/office/drawing/2014/main" id="{6C6749B2-3A91-9CC4-2441-7ECA5A38215B}"/>
                </a:ext>
              </a:extLst>
            </p:cNvPr>
            <p:cNvGrpSpPr/>
            <p:nvPr/>
          </p:nvGrpSpPr>
          <p:grpSpPr>
            <a:xfrm>
              <a:off x="13807394" y="5418400"/>
              <a:ext cx="289546" cy="190404"/>
              <a:chOff x="10499102" y="2709630"/>
              <a:chExt cx="230259" cy="164614"/>
            </a:xfrm>
          </p:grpSpPr>
          <p:sp>
            <p:nvSpPr>
              <p:cNvPr id="1300" name="Rectangle 1299">
                <a:extLst>
                  <a:ext uri="{FF2B5EF4-FFF2-40B4-BE49-F238E27FC236}">
                    <a16:creationId xmlns:a16="http://schemas.microsoft.com/office/drawing/2014/main" id="{7F8D8CC8-68ED-772D-40A8-3F2A45B57DEF}"/>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3</a:t>
                </a:r>
              </a:p>
            </p:txBody>
          </p:sp>
          <p:cxnSp>
            <p:nvCxnSpPr>
              <p:cNvPr id="1301" name="Straight Connector 1300">
                <a:extLst>
                  <a:ext uri="{FF2B5EF4-FFF2-40B4-BE49-F238E27FC236}">
                    <a16:creationId xmlns:a16="http://schemas.microsoft.com/office/drawing/2014/main" id="{22BD5184-63F7-33B3-B665-1B97B85393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2" name="Group 1301">
              <a:extLst>
                <a:ext uri="{FF2B5EF4-FFF2-40B4-BE49-F238E27FC236}">
                  <a16:creationId xmlns:a16="http://schemas.microsoft.com/office/drawing/2014/main" id="{EB0CBF26-A53F-E33A-E59F-F6B398889278}"/>
                </a:ext>
              </a:extLst>
            </p:cNvPr>
            <p:cNvGrpSpPr/>
            <p:nvPr/>
          </p:nvGrpSpPr>
          <p:grpSpPr>
            <a:xfrm>
              <a:off x="15160809" y="5411116"/>
              <a:ext cx="289546" cy="190406"/>
              <a:chOff x="10499102" y="2709630"/>
              <a:chExt cx="230259" cy="164615"/>
            </a:xfrm>
          </p:grpSpPr>
          <p:sp>
            <p:nvSpPr>
              <p:cNvPr id="1303" name="Rectangle 1302">
                <a:extLst>
                  <a:ext uri="{FF2B5EF4-FFF2-40B4-BE49-F238E27FC236}">
                    <a16:creationId xmlns:a16="http://schemas.microsoft.com/office/drawing/2014/main" id="{245B5815-1296-8B56-8028-B92A520D198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15</a:t>
                </a:r>
              </a:p>
            </p:txBody>
          </p:sp>
          <p:cxnSp>
            <p:nvCxnSpPr>
              <p:cNvPr id="1304" name="Straight Connector 1303">
                <a:extLst>
                  <a:ext uri="{FF2B5EF4-FFF2-40B4-BE49-F238E27FC236}">
                    <a16:creationId xmlns:a16="http://schemas.microsoft.com/office/drawing/2014/main" id="{D8B52A9E-5225-4FAC-BC9D-76B8980A232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5" name="Group 1304">
              <a:extLst>
                <a:ext uri="{FF2B5EF4-FFF2-40B4-BE49-F238E27FC236}">
                  <a16:creationId xmlns:a16="http://schemas.microsoft.com/office/drawing/2014/main" id="{FA822025-AF4F-FA2E-B117-73ADCBB4F27A}"/>
                </a:ext>
              </a:extLst>
            </p:cNvPr>
            <p:cNvGrpSpPr/>
            <p:nvPr/>
          </p:nvGrpSpPr>
          <p:grpSpPr>
            <a:xfrm>
              <a:off x="15497211" y="5411162"/>
              <a:ext cx="289546" cy="190406"/>
              <a:chOff x="10499102" y="2709630"/>
              <a:chExt cx="230259" cy="164615"/>
            </a:xfrm>
          </p:grpSpPr>
          <p:sp>
            <p:nvSpPr>
              <p:cNvPr id="1306" name="Rectangle 1305">
                <a:extLst>
                  <a:ext uri="{FF2B5EF4-FFF2-40B4-BE49-F238E27FC236}">
                    <a16:creationId xmlns:a16="http://schemas.microsoft.com/office/drawing/2014/main" id="{C6024B4F-36ED-6291-86F5-CEF94507F810}"/>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18</a:t>
                </a:r>
              </a:p>
            </p:txBody>
          </p:sp>
          <p:cxnSp>
            <p:nvCxnSpPr>
              <p:cNvPr id="1307" name="Straight Connector 1306">
                <a:extLst>
                  <a:ext uri="{FF2B5EF4-FFF2-40B4-BE49-F238E27FC236}">
                    <a16:creationId xmlns:a16="http://schemas.microsoft.com/office/drawing/2014/main" id="{4CFE3E5D-9DDA-EFDC-005E-DD051B1AF1DF}"/>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8" name="Group 1307">
              <a:extLst>
                <a:ext uri="{FF2B5EF4-FFF2-40B4-BE49-F238E27FC236}">
                  <a16:creationId xmlns:a16="http://schemas.microsoft.com/office/drawing/2014/main" id="{4424A3B4-5CE0-8582-B32A-230C1BAC6B9A}"/>
                </a:ext>
              </a:extLst>
            </p:cNvPr>
            <p:cNvGrpSpPr/>
            <p:nvPr/>
          </p:nvGrpSpPr>
          <p:grpSpPr>
            <a:xfrm>
              <a:off x="15843092" y="5411251"/>
              <a:ext cx="289546" cy="190406"/>
              <a:chOff x="10499102" y="2709630"/>
              <a:chExt cx="230259" cy="164615"/>
            </a:xfrm>
          </p:grpSpPr>
          <p:sp>
            <p:nvSpPr>
              <p:cNvPr id="1309" name="Rectangle 1308">
                <a:extLst>
                  <a:ext uri="{FF2B5EF4-FFF2-40B4-BE49-F238E27FC236}">
                    <a16:creationId xmlns:a16="http://schemas.microsoft.com/office/drawing/2014/main" id="{86EC3176-253A-43D6-CFB7-04ED771011D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21</a:t>
                </a:r>
              </a:p>
            </p:txBody>
          </p:sp>
          <p:cxnSp>
            <p:nvCxnSpPr>
              <p:cNvPr id="1310" name="Straight Connector 1309">
                <a:extLst>
                  <a:ext uri="{FF2B5EF4-FFF2-40B4-BE49-F238E27FC236}">
                    <a16:creationId xmlns:a16="http://schemas.microsoft.com/office/drawing/2014/main" id="{3A0A5BBD-D9AE-41AC-8ACB-C76476E4B7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1" name="Group 1310">
              <a:extLst>
                <a:ext uri="{FF2B5EF4-FFF2-40B4-BE49-F238E27FC236}">
                  <a16:creationId xmlns:a16="http://schemas.microsoft.com/office/drawing/2014/main" id="{0559CA9F-8D71-5C62-C62E-1AC66859EF6C}"/>
                </a:ext>
              </a:extLst>
            </p:cNvPr>
            <p:cNvGrpSpPr/>
            <p:nvPr/>
          </p:nvGrpSpPr>
          <p:grpSpPr>
            <a:xfrm>
              <a:off x="16181574" y="5408491"/>
              <a:ext cx="289546" cy="190406"/>
              <a:chOff x="10499102" y="2709630"/>
              <a:chExt cx="230259" cy="164615"/>
            </a:xfrm>
          </p:grpSpPr>
          <p:sp>
            <p:nvSpPr>
              <p:cNvPr id="1312" name="Rectangle 1311">
                <a:extLst>
                  <a:ext uri="{FF2B5EF4-FFF2-40B4-BE49-F238E27FC236}">
                    <a16:creationId xmlns:a16="http://schemas.microsoft.com/office/drawing/2014/main" id="{CE87CB96-F2C8-511D-16EF-D9A55EFA96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24</a:t>
                </a:r>
              </a:p>
            </p:txBody>
          </p:sp>
          <p:cxnSp>
            <p:nvCxnSpPr>
              <p:cNvPr id="1313" name="Straight Connector 1312">
                <a:extLst>
                  <a:ext uri="{FF2B5EF4-FFF2-40B4-BE49-F238E27FC236}">
                    <a16:creationId xmlns:a16="http://schemas.microsoft.com/office/drawing/2014/main" id="{3573F88F-29AF-50AC-69A1-7814B2C3F88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4" name="Group 1313">
              <a:extLst>
                <a:ext uri="{FF2B5EF4-FFF2-40B4-BE49-F238E27FC236}">
                  <a16:creationId xmlns:a16="http://schemas.microsoft.com/office/drawing/2014/main" id="{58411AE2-9E80-85AE-C74C-72951EDCE5E0}"/>
                </a:ext>
              </a:extLst>
            </p:cNvPr>
            <p:cNvGrpSpPr/>
            <p:nvPr/>
          </p:nvGrpSpPr>
          <p:grpSpPr>
            <a:xfrm>
              <a:off x="16514977" y="5414910"/>
              <a:ext cx="289546" cy="190406"/>
              <a:chOff x="10499102" y="2709630"/>
              <a:chExt cx="230259" cy="164615"/>
            </a:xfrm>
          </p:grpSpPr>
          <p:sp>
            <p:nvSpPr>
              <p:cNvPr id="1315" name="Rectangle 1314">
                <a:extLst>
                  <a:ext uri="{FF2B5EF4-FFF2-40B4-BE49-F238E27FC236}">
                    <a16:creationId xmlns:a16="http://schemas.microsoft.com/office/drawing/2014/main" id="{6BBD93DE-6A00-E339-4238-1F6F25F451F9}"/>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27</a:t>
                </a:r>
              </a:p>
            </p:txBody>
          </p:sp>
          <p:cxnSp>
            <p:nvCxnSpPr>
              <p:cNvPr id="1316" name="Straight Connector 1315">
                <a:extLst>
                  <a:ext uri="{FF2B5EF4-FFF2-40B4-BE49-F238E27FC236}">
                    <a16:creationId xmlns:a16="http://schemas.microsoft.com/office/drawing/2014/main" id="{D0D9A1E2-EB14-ED19-111D-F13629BE5D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7" name="Group 1316">
              <a:extLst>
                <a:ext uri="{FF2B5EF4-FFF2-40B4-BE49-F238E27FC236}">
                  <a16:creationId xmlns:a16="http://schemas.microsoft.com/office/drawing/2014/main" id="{9B0651EA-EA9B-FFD7-4F1F-8EA940CAE857}"/>
                </a:ext>
              </a:extLst>
            </p:cNvPr>
            <p:cNvGrpSpPr/>
            <p:nvPr/>
          </p:nvGrpSpPr>
          <p:grpSpPr>
            <a:xfrm>
              <a:off x="17189514" y="5403013"/>
              <a:ext cx="289546" cy="190406"/>
              <a:chOff x="10499102" y="2709630"/>
              <a:chExt cx="230259" cy="164615"/>
            </a:xfrm>
          </p:grpSpPr>
          <p:sp>
            <p:nvSpPr>
              <p:cNvPr id="1318" name="Rectangle 1317">
                <a:extLst>
                  <a:ext uri="{FF2B5EF4-FFF2-40B4-BE49-F238E27FC236}">
                    <a16:creationId xmlns:a16="http://schemas.microsoft.com/office/drawing/2014/main" id="{72098527-340C-260D-DCBD-846895A3551D}"/>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700" kern="0" dirty="0">
                    <a:solidFill>
                      <a:srgbClr val="54565B"/>
                    </a:solidFill>
                    <a:latin typeface="Arial" panose="020B0604020202020204" pitchFamily="34" charset="0"/>
                    <a:cs typeface="Arial" panose="020B0604020202020204" pitchFamily="34" charset="0"/>
                  </a:rPr>
                  <a:t>33</a:t>
                </a:r>
              </a:p>
            </p:txBody>
          </p:sp>
          <p:cxnSp>
            <p:nvCxnSpPr>
              <p:cNvPr id="1319" name="Straight Connector 1318">
                <a:extLst>
                  <a:ext uri="{FF2B5EF4-FFF2-40B4-BE49-F238E27FC236}">
                    <a16:creationId xmlns:a16="http://schemas.microsoft.com/office/drawing/2014/main" id="{9AFAF733-C42C-6061-8300-BA05F2FC1CE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323" name="Freeform: Shape 1322">
              <a:extLst>
                <a:ext uri="{FF2B5EF4-FFF2-40B4-BE49-F238E27FC236}">
                  <a16:creationId xmlns:a16="http://schemas.microsoft.com/office/drawing/2014/main" id="{8C1AB09C-4835-A557-7B84-E6CC9C7951FD}"/>
                </a:ext>
              </a:extLst>
            </p:cNvPr>
            <p:cNvSpPr/>
            <p:nvPr/>
          </p:nvSpPr>
          <p:spPr>
            <a:xfrm>
              <a:off x="13628277" y="3918456"/>
              <a:ext cx="53293" cy="9466"/>
            </a:xfrm>
            <a:custGeom>
              <a:avLst/>
              <a:gdLst>
                <a:gd name="connsiteX0" fmla="*/ 0 w 53293"/>
                <a:gd name="connsiteY0" fmla="*/ 0 h 9466"/>
                <a:gd name="connsiteX1" fmla="*/ 53293 w 53293"/>
                <a:gd name="connsiteY1" fmla="*/ 8415 h 9466"/>
              </a:gdLst>
              <a:ahLst/>
              <a:cxnLst>
                <a:cxn ang="0">
                  <a:pos x="connsiteX0" y="connsiteY0"/>
                </a:cxn>
                <a:cxn ang="0">
                  <a:pos x="connsiteX1" y="connsiteY1"/>
                </a:cxn>
              </a:cxnLst>
              <a:rect l="l" t="t" r="r" b="b"/>
              <a:pathLst>
                <a:path w="53293" h="9466">
                  <a:moveTo>
                    <a:pt x="0" y="0"/>
                  </a:moveTo>
                  <a:cubicBezTo>
                    <a:pt x="27700" y="13851"/>
                    <a:pt x="10557" y="8415"/>
                    <a:pt x="53293" y="8415"/>
                  </a:cubicBez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1326" name="Freeform: Shape 1325">
              <a:extLst>
                <a:ext uri="{FF2B5EF4-FFF2-40B4-BE49-F238E27FC236}">
                  <a16:creationId xmlns:a16="http://schemas.microsoft.com/office/drawing/2014/main" id="{39A86E26-5CA7-826F-9265-81B86D513517}"/>
                </a:ext>
              </a:extLst>
            </p:cNvPr>
            <p:cNvSpPr/>
            <p:nvPr/>
          </p:nvSpPr>
          <p:spPr>
            <a:xfrm>
              <a:off x="13628277" y="3924066"/>
              <a:ext cx="3525769" cy="1253794"/>
            </a:xfrm>
            <a:custGeom>
              <a:avLst/>
              <a:gdLst>
                <a:gd name="connsiteX0" fmla="*/ 0 w 3525769"/>
                <a:gd name="connsiteY0" fmla="*/ 0 h 1253794"/>
                <a:gd name="connsiteX1" fmla="*/ 84147 w 3525769"/>
                <a:gd name="connsiteY1" fmla="*/ 0 h 1253794"/>
                <a:gd name="connsiteX2" fmla="*/ 100976 w 3525769"/>
                <a:gd name="connsiteY2" fmla="*/ 16829 h 1253794"/>
                <a:gd name="connsiteX3" fmla="*/ 143050 w 3525769"/>
                <a:gd name="connsiteY3" fmla="*/ 16829 h 1253794"/>
                <a:gd name="connsiteX4" fmla="*/ 143050 w 3525769"/>
                <a:gd name="connsiteY4" fmla="*/ 39269 h 1253794"/>
                <a:gd name="connsiteX5" fmla="*/ 218782 w 3525769"/>
                <a:gd name="connsiteY5" fmla="*/ 39269 h 1253794"/>
                <a:gd name="connsiteX6" fmla="*/ 246831 w 3525769"/>
                <a:gd name="connsiteY6" fmla="*/ 67318 h 1253794"/>
                <a:gd name="connsiteX7" fmla="*/ 269270 w 3525769"/>
                <a:gd name="connsiteY7" fmla="*/ 89757 h 1253794"/>
                <a:gd name="connsiteX8" fmla="*/ 322564 w 3525769"/>
                <a:gd name="connsiteY8" fmla="*/ 89757 h 1253794"/>
                <a:gd name="connsiteX9" fmla="*/ 370247 w 3525769"/>
                <a:gd name="connsiteY9" fmla="*/ 89757 h 1253794"/>
                <a:gd name="connsiteX10" fmla="*/ 395492 w 3525769"/>
                <a:gd name="connsiteY10" fmla="*/ 89757 h 1253794"/>
                <a:gd name="connsiteX11" fmla="*/ 445980 w 3525769"/>
                <a:gd name="connsiteY11" fmla="*/ 89757 h 1253794"/>
                <a:gd name="connsiteX12" fmla="*/ 471224 w 3525769"/>
                <a:gd name="connsiteY12" fmla="*/ 115001 h 1253794"/>
                <a:gd name="connsiteX13" fmla="*/ 493663 w 3525769"/>
                <a:gd name="connsiteY13" fmla="*/ 115001 h 1253794"/>
                <a:gd name="connsiteX14" fmla="*/ 544152 w 3525769"/>
                <a:gd name="connsiteY14" fmla="*/ 115001 h 1253794"/>
                <a:gd name="connsiteX15" fmla="*/ 544152 w 3525769"/>
                <a:gd name="connsiteY15" fmla="*/ 143051 h 1253794"/>
                <a:gd name="connsiteX16" fmla="*/ 560981 w 3525769"/>
                <a:gd name="connsiteY16" fmla="*/ 143051 h 1253794"/>
                <a:gd name="connsiteX17" fmla="*/ 580615 w 3525769"/>
                <a:gd name="connsiteY17" fmla="*/ 162685 h 1253794"/>
                <a:gd name="connsiteX18" fmla="*/ 594639 w 3525769"/>
                <a:gd name="connsiteY18" fmla="*/ 176709 h 1253794"/>
                <a:gd name="connsiteX19" fmla="*/ 656348 w 3525769"/>
                <a:gd name="connsiteY19" fmla="*/ 176709 h 1253794"/>
                <a:gd name="connsiteX20" fmla="*/ 656348 w 3525769"/>
                <a:gd name="connsiteY20" fmla="*/ 176709 h 1253794"/>
                <a:gd name="connsiteX21" fmla="*/ 720861 w 3525769"/>
                <a:gd name="connsiteY21" fmla="*/ 176709 h 1253794"/>
                <a:gd name="connsiteX22" fmla="*/ 757325 w 3525769"/>
                <a:gd name="connsiteY22" fmla="*/ 213173 h 1253794"/>
                <a:gd name="connsiteX23" fmla="*/ 785374 w 3525769"/>
                <a:gd name="connsiteY23" fmla="*/ 213173 h 1253794"/>
                <a:gd name="connsiteX24" fmla="*/ 785374 w 3525769"/>
                <a:gd name="connsiteY24" fmla="*/ 224393 h 1253794"/>
                <a:gd name="connsiteX25" fmla="*/ 849887 w 3525769"/>
                <a:gd name="connsiteY25" fmla="*/ 224393 h 1253794"/>
                <a:gd name="connsiteX26" fmla="*/ 883546 w 3525769"/>
                <a:gd name="connsiteY26" fmla="*/ 258052 h 1253794"/>
                <a:gd name="connsiteX27" fmla="*/ 931229 w 3525769"/>
                <a:gd name="connsiteY27" fmla="*/ 258052 h 1253794"/>
                <a:gd name="connsiteX28" fmla="*/ 956473 w 3525769"/>
                <a:gd name="connsiteY28" fmla="*/ 258052 h 1253794"/>
                <a:gd name="connsiteX29" fmla="*/ 956473 w 3525769"/>
                <a:gd name="connsiteY29" fmla="*/ 288906 h 1253794"/>
                <a:gd name="connsiteX30" fmla="*/ 1023791 w 3525769"/>
                <a:gd name="connsiteY30" fmla="*/ 288906 h 1253794"/>
                <a:gd name="connsiteX31" fmla="*/ 1060255 w 3525769"/>
                <a:gd name="connsiteY31" fmla="*/ 325370 h 1253794"/>
                <a:gd name="connsiteX32" fmla="*/ 1102328 w 3525769"/>
                <a:gd name="connsiteY32" fmla="*/ 325370 h 1253794"/>
                <a:gd name="connsiteX33" fmla="*/ 1121962 w 3525769"/>
                <a:gd name="connsiteY33" fmla="*/ 345004 h 1253794"/>
                <a:gd name="connsiteX34" fmla="*/ 1155622 w 3525769"/>
                <a:gd name="connsiteY34" fmla="*/ 345004 h 1253794"/>
                <a:gd name="connsiteX35" fmla="*/ 1194891 w 3525769"/>
                <a:gd name="connsiteY35" fmla="*/ 384273 h 1253794"/>
                <a:gd name="connsiteX36" fmla="*/ 1248184 w 3525769"/>
                <a:gd name="connsiteY36" fmla="*/ 384273 h 1253794"/>
                <a:gd name="connsiteX37" fmla="*/ 1265013 w 3525769"/>
                <a:gd name="connsiteY37" fmla="*/ 401102 h 1253794"/>
                <a:gd name="connsiteX38" fmla="*/ 1284647 w 3525769"/>
                <a:gd name="connsiteY38" fmla="*/ 420736 h 1253794"/>
                <a:gd name="connsiteX39" fmla="*/ 1335136 w 3525769"/>
                <a:gd name="connsiteY39" fmla="*/ 420736 h 1253794"/>
                <a:gd name="connsiteX40" fmla="*/ 1354771 w 3525769"/>
                <a:gd name="connsiteY40" fmla="*/ 440371 h 1253794"/>
                <a:gd name="connsiteX41" fmla="*/ 1388429 w 3525769"/>
                <a:gd name="connsiteY41" fmla="*/ 440371 h 1253794"/>
                <a:gd name="connsiteX42" fmla="*/ 1408063 w 3525769"/>
                <a:gd name="connsiteY42" fmla="*/ 460005 h 1253794"/>
                <a:gd name="connsiteX43" fmla="*/ 1452942 w 3525769"/>
                <a:gd name="connsiteY43" fmla="*/ 460005 h 1253794"/>
                <a:gd name="connsiteX44" fmla="*/ 1495015 w 3525769"/>
                <a:gd name="connsiteY44" fmla="*/ 502078 h 1253794"/>
                <a:gd name="connsiteX45" fmla="*/ 1553919 w 3525769"/>
                <a:gd name="connsiteY45" fmla="*/ 502078 h 1253794"/>
                <a:gd name="connsiteX46" fmla="*/ 1584774 w 3525769"/>
                <a:gd name="connsiteY46" fmla="*/ 532933 h 1253794"/>
                <a:gd name="connsiteX47" fmla="*/ 1621236 w 3525769"/>
                <a:gd name="connsiteY47" fmla="*/ 532933 h 1253794"/>
                <a:gd name="connsiteX48" fmla="*/ 1666114 w 3525769"/>
                <a:gd name="connsiteY48" fmla="*/ 577811 h 1253794"/>
                <a:gd name="connsiteX49" fmla="*/ 1722213 w 3525769"/>
                <a:gd name="connsiteY49" fmla="*/ 577811 h 1253794"/>
                <a:gd name="connsiteX50" fmla="*/ 1761482 w 3525769"/>
                <a:gd name="connsiteY50" fmla="*/ 617080 h 1253794"/>
                <a:gd name="connsiteX51" fmla="*/ 1820385 w 3525769"/>
                <a:gd name="connsiteY51" fmla="*/ 617080 h 1253794"/>
                <a:gd name="connsiteX52" fmla="*/ 1845629 w 3525769"/>
                <a:gd name="connsiteY52" fmla="*/ 642324 h 1253794"/>
                <a:gd name="connsiteX53" fmla="*/ 1890507 w 3525769"/>
                <a:gd name="connsiteY53" fmla="*/ 642324 h 1253794"/>
                <a:gd name="connsiteX54" fmla="*/ 1938191 w 3525769"/>
                <a:gd name="connsiteY54" fmla="*/ 642324 h 1253794"/>
                <a:gd name="connsiteX55" fmla="*/ 1963435 w 3525769"/>
                <a:gd name="connsiteY55" fmla="*/ 667568 h 1253794"/>
                <a:gd name="connsiteX56" fmla="*/ 1997094 w 3525769"/>
                <a:gd name="connsiteY56" fmla="*/ 701227 h 1253794"/>
                <a:gd name="connsiteX57" fmla="*/ 2036363 w 3525769"/>
                <a:gd name="connsiteY57" fmla="*/ 740496 h 1253794"/>
                <a:gd name="connsiteX58" fmla="*/ 2081241 w 3525769"/>
                <a:gd name="connsiteY58" fmla="*/ 740496 h 1253794"/>
                <a:gd name="connsiteX59" fmla="*/ 2106485 w 3525769"/>
                <a:gd name="connsiteY59" fmla="*/ 765740 h 1253794"/>
                <a:gd name="connsiteX60" fmla="*/ 2131729 w 3525769"/>
                <a:gd name="connsiteY60" fmla="*/ 790984 h 1253794"/>
                <a:gd name="connsiteX61" fmla="*/ 2196242 w 3525769"/>
                <a:gd name="connsiteY61" fmla="*/ 790984 h 1253794"/>
                <a:gd name="connsiteX62" fmla="*/ 2246731 w 3525769"/>
                <a:gd name="connsiteY62" fmla="*/ 790984 h 1253794"/>
                <a:gd name="connsiteX63" fmla="*/ 2246731 w 3525769"/>
                <a:gd name="connsiteY63" fmla="*/ 819033 h 1253794"/>
                <a:gd name="connsiteX64" fmla="*/ 2302829 w 3525769"/>
                <a:gd name="connsiteY64" fmla="*/ 819033 h 1253794"/>
                <a:gd name="connsiteX65" fmla="*/ 2311244 w 3525769"/>
                <a:gd name="connsiteY65" fmla="*/ 827448 h 1253794"/>
                <a:gd name="connsiteX66" fmla="*/ 2367342 w 3525769"/>
                <a:gd name="connsiteY66" fmla="*/ 827448 h 1253794"/>
                <a:gd name="connsiteX67" fmla="*/ 2381366 w 3525769"/>
                <a:gd name="connsiteY67" fmla="*/ 841472 h 1253794"/>
                <a:gd name="connsiteX68" fmla="*/ 2504782 w 3525769"/>
                <a:gd name="connsiteY68" fmla="*/ 841472 h 1253794"/>
                <a:gd name="connsiteX69" fmla="*/ 2541246 w 3525769"/>
                <a:gd name="connsiteY69" fmla="*/ 877936 h 1253794"/>
                <a:gd name="connsiteX70" fmla="*/ 2594539 w 3525769"/>
                <a:gd name="connsiteY70" fmla="*/ 877936 h 1253794"/>
                <a:gd name="connsiteX71" fmla="*/ 2614174 w 3525769"/>
                <a:gd name="connsiteY71" fmla="*/ 897571 h 1253794"/>
                <a:gd name="connsiteX72" fmla="*/ 2695516 w 3525769"/>
                <a:gd name="connsiteY72" fmla="*/ 897571 h 1253794"/>
                <a:gd name="connsiteX73" fmla="*/ 2720760 w 3525769"/>
                <a:gd name="connsiteY73" fmla="*/ 922815 h 1253794"/>
                <a:gd name="connsiteX74" fmla="*/ 2746004 w 3525769"/>
                <a:gd name="connsiteY74" fmla="*/ 948059 h 1253794"/>
                <a:gd name="connsiteX75" fmla="*/ 2776858 w 3525769"/>
                <a:gd name="connsiteY75" fmla="*/ 948059 h 1253794"/>
                <a:gd name="connsiteX76" fmla="*/ 2776858 w 3525769"/>
                <a:gd name="connsiteY76" fmla="*/ 981718 h 1253794"/>
                <a:gd name="connsiteX77" fmla="*/ 2830152 w 3525769"/>
                <a:gd name="connsiteY77" fmla="*/ 981718 h 1253794"/>
                <a:gd name="connsiteX78" fmla="*/ 2830152 w 3525769"/>
                <a:gd name="connsiteY78" fmla="*/ 1001352 h 1253794"/>
                <a:gd name="connsiteX79" fmla="*/ 2889055 w 3525769"/>
                <a:gd name="connsiteY79" fmla="*/ 1001352 h 1253794"/>
                <a:gd name="connsiteX80" fmla="*/ 3020885 w 3525769"/>
                <a:gd name="connsiteY80" fmla="*/ 1001352 h 1253794"/>
                <a:gd name="connsiteX81" fmla="*/ 3158326 w 3525769"/>
                <a:gd name="connsiteY81" fmla="*/ 1001352 h 1253794"/>
                <a:gd name="connsiteX82" fmla="*/ 3158326 w 3525769"/>
                <a:gd name="connsiteY82" fmla="*/ 1015377 h 1253794"/>
                <a:gd name="connsiteX83" fmla="*/ 3368694 w 3525769"/>
                <a:gd name="connsiteY83" fmla="*/ 1015377 h 1253794"/>
                <a:gd name="connsiteX84" fmla="*/ 3368694 w 3525769"/>
                <a:gd name="connsiteY84" fmla="*/ 1250989 h 1253794"/>
                <a:gd name="connsiteX85" fmla="*/ 3525769 w 3525769"/>
                <a:gd name="connsiteY85" fmla="*/ 1250989 h 1253794"/>
                <a:gd name="connsiteX86" fmla="*/ 3506134 w 3525769"/>
                <a:gd name="connsiteY86" fmla="*/ 1248184 h 1253794"/>
                <a:gd name="connsiteX87" fmla="*/ 3503330 w 3525769"/>
                <a:gd name="connsiteY87" fmla="*/ 1253794 h 125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525769" h="1253794">
                  <a:moveTo>
                    <a:pt x="0" y="0"/>
                  </a:moveTo>
                  <a:lnTo>
                    <a:pt x="84147" y="0"/>
                  </a:lnTo>
                  <a:lnTo>
                    <a:pt x="100976" y="16829"/>
                  </a:lnTo>
                  <a:lnTo>
                    <a:pt x="143050" y="16829"/>
                  </a:lnTo>
                  <a:lnTo>
                    <a:pt x="143050" y="39269"/>
                  </a:lnTo>
                  <a:lnTo>
                    <a:pt x="218782" y="39269"/>
                  </a:lnTo>
                  <a:lnTo>
                    <a:pt x="246831" y="67318"/>
                  </a:lnTo>
                  <a:lnTo>
                    <a:pt x="269270" y="89757"/>
                  </a:lnTo>
                  <a:lnTo>
                    <a:pt x="322564" y="89757"/>
                  </a:lnTo>
                  <a:lnTo>
                    <a:pt x="370247" y="89757"/>
                  </a:lnTo>
                  <a:lnTo>
                    <a:pt x="395492" y="89757"/>
                  </a:lnTo>
                  <a:lnTo>
                    <a:pt x="445980" y="89757"/>
                  </a:lnTo>
                  <a:lnTo>
                    <a:pt x="471224" y="115001"/>
                  </a:lnTo>
                  <a:lnTo>
                    <a:pt x="493663" y="115001"/>
                  </a:lnTo>
                  <a:lnTo>
                    <a:pt x="544152" y="115001"/>
                  </a:lnTo>
                  <a:lnTo>
                    <a:pt x="544152" y="143051"/>
                  </a:lnTo>
                  <a:lnTo>
                    <a:pt x="560981" y="143051"/>
                  </a:lnTo>
                  <a:lnTo>
                    <a:pt x="580615" y="162685"/>
                  </a:lnTo>
                  <a:lnTo>
                    <a:pt x="594639" y="176709"/>
                  </a:lnTo>
                  <a:lnTo>
                    <a:pt x="656348" y="176709"/>
                  </a:lnTo>
                  <a:lnTo>
                    <a:pt x="656348" y="176709"/>
                  </a:lnTo>
                  <a:lnTo>
                    <a:pt x="720861" y="176709"/>
                  </a:lnTo>
                  <a:lnTo>
                    <a:pt x="757325" y="213173"/>
                  </a:lnTo>
                  <a:lnTo>
                    <a:pt x="785374" y="213173"/>
                  </a:lnTo>
                  <a:lnTo>
                    <a:pt x="785374" y="224393"/>
                  </a:lnTo>
                  <a:lnTo>
                    <a:pt x="849887" y="224393"/>
                  </a:lnTo>
                  <a:lnTo>
                    <a:pt x="883546" y="258052"/>
                  </a:lnTo>
                  <a:lnTo>
                    <a:pt x="931229" y="258052"/>
                  </a:lnTo>
                  <a:lnTo>
                    <a:pt x="956473" y="258052"/>
                  </a:lnTo>
                  <a:lnTo>
                    <a:pt x="956473" y="288906"/>
                  </a:lnTo>
                  <a:lnTo>
                    <a:pt x="1023791" y="288906"/>
                  </a:lnTo>
                  <a:lnTo>
                    <a:pt x="1060255" y="325370"/>
                  </a:lnTo>
                  <a:lnTo>
                    <a:pt x="1102328" y="325370"/>
                  </a:lnTo>
                  <a:lnTo>
                    <a:pt x="1121962" y="345004"/>
                  </a:lnTo>
                  <a:lnTo>
                    <a:pt x="1155622" y="345004"/>
                  </a:lnTo>
                  <a:lnTo>
                    <a:pt x="1194891" y="384273"/>
                  </a:lnTo>
                  <a:lnTo>
                    <a:pt x="1248184" y="384273"/>
                  </a:lnTo>
                  <a:lnTo>
                    <a:pt x="1265013" y="401102"/>
                  </a:lnTo>
                  <a:lnTo>
                    <a:pt x="1284647" y="420736"/>
                  </a:lnTo>
                  <a:lnTo>
                    <a:pt x="1335136" y="420736"/>
                  </a:lnTo>
                  <a:lnTo>
                    <a:pt x="1354771" y="440371"/>
                  </a:lnTo>
                  <a:lnTo>
                    <a:pt x="1388429" y="440371"/>
                  </a:lnTo>
                  <a:lnTo>
                    <a:pt x="1408063" y="460005"/>
                  </a:lnTo>
                  <a:lnTo>
                    <a:pt x="1452942" y="460005"/>
                  </a:lnTo>
                  <a:lnTo>
                    <a:pt x="1495015" y="502078"/>
                  </a:lnTo>
                  <a:lnTo>
                    <a:pt x="1553919" y="502078"/>
                  </a:lnTo>
                  <a:lnTo>
                    <a:pt x="1584774" y="532933"/>
                  </a:lnTo>
                  <a:lnTo>
                    <a:pt x="1621236" y="532933"/>
                  </a:lnTo>
                  <a:lnTo>
                    <a:pt x="1666114" y="577811"/>
                  </a:lnTo>
                  <a:lnTo>
                    <a:pt x="1722213" y="577811"/>
                  </a:lnTo>
                  <a:lnTo>
                    <a:pt x="1761482" y="617080"/>
                  </a:lnTo>
                  <a:lnTo>
                    <a:pt x="1820385" y="617080"/>
                  </a:lnTo>
                  <a:lnTo>
                    <a:pt x="1845629" y="642324"/>
                  </a:lnTo>
                  <a:lnTo>
                    <a:pt x="1890507" y="642324"/>
                  </a:lnTo>
                  <a:lnTo>
                    <a:pt x="1938191" y="642324"/>
                  </a:lnTo>
                  <a:lnTo>
                    <a:pt x="1963435" y="667568"/>
                  </a:lnTo>
                  <a:lnTo>
                    <a:pt x="1997094" y="701227"/>
                  </a:lnTo>
                  <a:lnTo>
                    <a:pt x="2036363" y="740496"/>
                  </a:lnTo>
                  <a:lnTo>
                    <a:pt x="2081241" y="740496"/>
                  </a:lnTo>
                  <a:lnTo>
                    <a:pt x="2106485" y="765740"/>
                  </a:lnTo>
                  <a:lnTo>
                    <a:pt x="2131729" y="790984"/>
                  </a:lnTo>
                  <a:lnTo>
                    <a:pt x="2196242" y="790984"/>
                  </a:lnTo>
                  <a:lnTo>
                    <a:pt x="2246731" y="790984"/>
                  </a:lnTo>
                  <a:lnTo>
                    <a:pt x="2246731" y="819033"/>
                  </a:lnTo>
                  <a:lnTo>
                    <a:pt x="2302829" y="819033"/>
                  </a:lnTo>
                  <a:lnTo>
                    <a:pt x="2311244" y="827448"/>
                  </a:lnTo>
                  <a:lnTo>
                    <a:pt x="2367342" y="827448"/>
                  </a:lnTo>
                  <a:lnTo>
                    <a:pt x="2381366" y="841472"/>
                  </a:lnTo>
                  <a:lnTo>
                    <a:pt x="2504782" y="841472"/>
                  </a:lnTo>
                  <a:lnTo>
                    <a:pt x="2541246" y="877936"/>
                  </a:lnTo>
                  <a:lnTo>
                    <a:pt x="2594539" y="877936"/>
                  </a:lnTo>
                  <a:lnTo>
                    <a:pt x="2614174" y="897571"/>
                  </a:lnTo>
                  <a:lnTo>
                    <a:pt x="2695516" y="897571"/>
                  </a:lnTo>
                  <a:lnTo>
                    <a:pt x="2720760" y="922815"/>
                  </a:lnTo>
                  <a:lnTo>
                    <a:pt x="2746004" y="948059"/>
                  </a:lnTo>
                  <a:lnTo>
                    <a:pt x="2776858" y="948059"/>
                  </a:lnTo>
                  <a:lnTo>
                    <a:pt x="2776858" y="981718"/>
                  </a:lnTo>
                  <a:lnTo>
                    <a:pt x="2830152" y="981718"/>
                  </a:lnTo>
                  <a:lnTo>
                    <a:pt x="2830152" y="1001352"/>
                  </a:lnTo>
                  <a:lnTo>
                    <a:pt x="2889055" y="1001352"/>
                  </a:lnTo>
                  <a:lnTo>
                    <a:pt x="3020885" y="1001352"/>
                  </a:lnTo>
                  <a:lnTo>
                    <a:pt x="3158326" y="1001352"/>
                  </a:lnTo>
                  <a:lnTo>
                    <a:pt x="3158326" y="1015377"/>
                  </a:lnTo>
                  <a:lnTo>
                    <a:pt x="3368694" y="1015377"/>
                  </a:lnTo>
                  <a:lnTo>
                    <a:pt x="3368694" y="1250989"/>
                  </a:lnTo>
                  <a:lnTo>
                    <a:pt x="3525769" y="1250989"/>
                  </a:lnTo>
                  <a:lnTo>
                    <a:pt x="3506134" y="1248184"/>
                  </a:lnTo>
                  <a:lnTo>
                    <a:pt x="3503330" y="1253794"/>
                  </a:ln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1327" name="Freeform 660">
              <a:extLst>
                <a:ext uri="{FF2B5EF4-FFF2-40B4-BE49-F238E27FC236}">
                  <a16:creationId xmlns:a16="http://schemas.microsoft.com/office/drawing/2014/main" id="{3EA1536A-8CD3-AB26-1450-4554FA5E6B83}"/>
                </a:ext>
              </a:extLst>
            </p:cNvPr>
            <p:cNvSpPr/>
            <p:nvPr/>
          </p:nvSpPr>
          <p:spPr>
            <a:xfrm>
              <a:off x="16324366" y="4850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28" name="Freeform 660">
              <a:extLst>
                <a:ext uri="{FF2B5EF4-FFF2-40B4-BE49-F238E27FC236}">
                  <a16:creationId xmlns:a16="http://schemas.microsoft.com/office/drawing/2014/main" id="{02C03ABB-6A1A-C968-8BEE-E91E67FF64C7}"/>
                </a:ext>
              </a:extLst>
            </p:cNvPr>
            <p:cNvSpPr/>
            <p:nvPr/>
          </p:nvSpPr>
          <p:spPr>
            <a:xfrm>
              <a:off x="16462321" y="4912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29" name="Freeform 660">
              <a:extLst>
                <a:ext uri="{FF2B5EF4-FFF2-40B4-BE49-F238E27FC236}">
                  <a16:creationId xmlns:a16="http://schemas.microsoft.com/office/drawing/2014/main" id="{5CD53B95-6DFE-5B32-1038-2451675834EC}"/>
                </a:ext>
              </a:extLst>
            </p:cNvPr>
            <p:cNvSpPr/>
            <p:nvPr/>
          </p:nvSpPr>
          <p:spPr>
            <a:xfrm rot="16200000">
              <a:off x="16462320" y="4914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0" name="Freeform 660">
              <a:extLst>
                <a:ext uri="{FF2B5EF4-FFF2-40B4-BE49-F238E27FC236}">
                  <a16:creationId xmlns:a16="http://schemas.microsoft.com/office/drawing/2014/main" id="{F881EE3E-EFF8-497E-89FB-C00C84F9577C}"/>
                </a:ext>
              </a:extLst>
            </p:cNvPr>
            <p:cNvSpPr/>
            <p:nvPr/>
          </p:nvSpPr>
          <p:spPr>
            <a:xfrm>
              <a:off x="17105879" y="516998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1" name="Freeform 660">
              <a:extLst>
                <a:ext uri="{FF2B5EF4-FFF2-40B4-BE49-F238E27FC236}">
                  <a16:creationId xmlns:a16="http://schemas.microsoft.com/office/drawing/2014/main" id="{63921F7B-DF5C-C4D8-7D71-AAD6F4DF7C2A}"/>
                </a:ext>
              </a:extLst>
            </p:cNvPr>
            <p:cNvSpPr/>
            <p:nvPr/>
          </p:nvSpPr>
          <p:spPr>
            <a:xfrm rot="16200000">
              <a:off x="17105878" y="51723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2" name="Freeform 660">
              <a:extLst>
                <a:ext uri="{FF2B5EF4-FFF2-40B4-BE49-F238E27FC236}">
                  <a16:creationId xmlns:a16="http://schemas.microsoft.com/office/drawing/2014/main" id="{99E7562E-3D74-103F-8E29-D9FDED197FEE}"/>
                </a:ext>
              </a:extLst>
            </p:cNvPr>
            <p:cNvSpPr/>
            <p:nvPr/>
          </p:nvSpPr>
          <p:spPr>
            <a:xfrm>
              <a:off x="16907585" y="49331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3" name="Freeform 660">
              <a:extLst>
                <a:ext uri="{FF2B5EF4-FFF2-40B4-BE49-F238E27FC236}">
                  <a16:creationId xmlns:a16="http://schemas.microsoft.com/office/drawing/2014/main" id="{6D2927DE-279B-EA55-BC24-31497C14465B}"/>
                </a:ext>
              </a:extLst>
            </p:cNvPr>
            <p:cNvSpPr/>
            <p:nvPr/>
          </p:nvSpPr>
          <p:spPr>
            <a:xfrm rot="16200000">
              <a:off x="16907584" y="49354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4" name="Freeform 660">
              <a:extLst>
                <a:ext uri="{FF2B5EF4-FFF2-40B4-BE49-F238E27FC236}">
                  <a16:creationId xmlns:a16="http://schemas.microsoft.com/office/drawing/2014/main" id="{EA21B116-21A6-3420-8305-CFD35C12BAEF}"/>
                </a:ext>
              </a:extLst>
            </p:cNvPr>
            <p:cNvSpPr/>
            <p:nvPr/>
          </p:nvSpPr>
          <p:spPr>
            <a:xfrm>
              <a:off x="16748725"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5" name="Freeform 660">
              <a:extLst>
                <a:ext uri="{FF2B5EF4-FFF2-40B4-BE49-F238E27FC236}">
                  <a16:creationId xmlns:a16="http://schemas.microsoft.com/office/drawing/2014/main" id="{74706C53-FDA9-E806-1EC7-C412387EDCD7}"/>
                </a:ext>
              </a:extLst>
            </p:cNvPr>
            <p:cNvSpPr/>
            <p:nvPr/>
          </p:nvSpPr>
          <p:spPr>
            <a:xfrm rot="16200000">
              <a:off x="16748724"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6" name="Freeform 660">
              <a:extLst>
                <a:ext uri="{FF2B5EF4-FFF2-40B4-BE49-F238E27FC236}">
                  <a16:creationId xmlns:a16="http://schemas.microsoft.com/office/drawing/2014/main" id="{04A51C49-0F04-A10A-5424-851DD9188888}"/>
                </a:ext>
              </a:extLst>
            </p:cNvPr>
            <p:cNvSpPr/>
            <p:nvPr/>
          </p:nvSpPr>
          <p:spPr>
            <a:xfrm>
              <a:off x="16724362"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7" name="Freeform 660">
              <a:extLst>
                <a:ext uri="{FF2B5EF4-FFF2-40B4-BE49-F238E27FC236}">
                  <a16:creationId xmlns:a16="http://schemas.microsoft.com/office/drawing/2014/main" id="{1E364B12-BCE4-3A12-69B9-5B5051A7AAD7}"/>
                </a:ext>
              </a:extLst>
            </p:cNvPr>
            <p:cNvSpPr/>
            <p:nvPr/>
          </p:nvSpPr>
          <p:spPr>
            <a:xfrm rot="16200000">
              <a:off x="16724361"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8" name="Freeform 660">
              <a:extLst>
                <a:ext uri="{FF2B5EF4-FFF2-40B4-BE49-F238E27FC236}">
                  <a16:creationId xmlns:a16="http://schemas.microsoft.com/office/drawing/2014/main" id="{A345CBFA-1A52-D6CE-FC38-55833E4B205F}"/>
                </a:ext>
              </a:extLst>
            </p:cNvPr>
            <p:cNvSpPr/>
            <p:nvPr/>
          </p:nvSpPr>
          <p:spPr>
            <a:xfrm>
              <a:off x="16666707"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39" name="Freeform 660">
              <a:extLst>
                <a:ext uri="{FF2B5EF4-FFF2-40B4-BE49-F238E27FC236}">
                  <a16:creationId xmlns:a16="http://schemas.microsoft.com/office/drawing/2014/main" id="{E6201C79-1B9D-7C89-9ED5-0060CBB0F3C6}"/>
                </a:ext>
              </a:extLst>
            </p:cNvPr>
            <p:cNvSpPr/>
            <p:nvPr/>
          </p:nvSpPr>
          <p:spPr>
            <a:xfrm rot="16200000">
              <a:off x="16666706"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0" name="Freeform 660">
              <a:extLst>
                <a:ext uri="{FF2B5EF4-FFF2-40B4-BE49-F238E27FC236}">
                  <a16:creationId xmlns:a16="http://schemas.microsoft.com/office/drawing/2014/main" id="{819084B3-3569-20D1-CA06-CFCEAA701E74}"/>
                </a:ext>
              </a:extLst>
            </p:cNvPr>
            <p:cNvSpPr/>
            <p:nvPr/>
          </p:nvSpPr>
          <p:spPr>
            <a:xfrm>
              <a:off x="16640280"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1" name="Freeform 660">
              <a:extLst>
                <a:ext uri="{FF2B5EF4-FFF2-40B4-BE49-F238E27FC236}">
                  <a16:creationId xmlns:a16="http://schemas.microsoft.com/office/drawing/2014/main" id="{187E4704-9E22-E4D4-CE22-6CF7C5864EE7}"/>
                </a:ext>
              </a:extLst>
            </p:cNvPr>
            <p:cNvSpPr/>
            <p:nvPr/>
          </p:nvSpPr>
          <p:spPr>
            <a:xfrm rot="16200000">
              <a:off x="16640279"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2" name="Freeform 660">
              <a:extLst>
                <a:ext uri="{FF2B5EF4-FFF2-40B4-BE49-F238E27FC236}">
                  <a16:creationId xmlns:a16="http://schemas.microsoft.com/office/drawing/2014/main" id="{48D4D54D-2AC1-6D92-0373-E8568C8479C2}"/>
                </a:ext>
              </a:extLst>
            </p:cNvPr>
            <p:cNvSpPr/>
            <p:nvPr/>
          </p:nvSpPr>
          <p:spPr>
            <a:xfrm>
              <a:off x="16582147"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3" name="Freeform 660">
              <a:extLst>
                <a:ext uri="{FF2B5EF4-FFF2-40B4-BE49-F238E27FC236}">
                  <a16:creationId xmlns:a16="http://schemas.microsoft.com/office/drawing/2014/main" id="{7C352CF5-BF4C-A16A-1D61-92925860F9D9}"/>
                </a:ext>
              </a:extLst>
            </p:cNvPr>
            <p:cNvSpPr/>
            <p:nvPr/>
          </p:nvSpPr>
          <p:spPr>
            <a:xfrm rot="16200000">
              <a:off x="16582146"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4" name="Freeform 660">
              <a:extLst>
                <a:ext uri="{FF2B5EF4-FFF2-40B4-BE49-F238E27FC236}">
                  <a16:creationId xmlns:a16="http://schemas.microsoft.com/office/drawing/2014/main" id="{A52E71B1-E918-CD72-6DE6-8AA413271499}"/>
                </a:ext>
              </a:extLst>
            </p:cNvPr>
            <p:cNvSpPr/>
            <p:nvPr/>
          </p:nvSpPr>
          <p:spPr>
            <a:xfrm>
              <a:off x="16556990"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5" name="Freeform 660">
              <a:extLst>
                <a:ext uri="{FF2B5EF4-FFF2-40B4-BE49-F238E27FC236}">
                  <a16:creationId xmlns:a16="http://schemas.microsoft.com/office/drawing/2014/main" id="{1CCC7867-BC9D-69BD-F4A5-B9497F5EEC3E}"/>
                </a:ext>
              </a:extLst>
            </p:cNvPr>
            <p:cNvSpPr/>
            <p:nvPr/>
          </p:nvSpPr>
          <p:spPr>
            <a:xfrm rot="16200000">
              <a:off x="16556989"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6" name="Freeform 660">
              <a:extLst>
                <a:ext uri="{FF2B5EF4-FFF2-40B4-BE49-F238E27FC236}">
                  <a16:creationId xmlns:a16="http://schemas.microsoft.com/office/drawing/2014/main" id="{F7C42198-485C-C73A-BBAD-2E846CE9DBF4}"/>
                </a:ext>
              </a:extLst>
            </p:cNvPr>
            <p:cNvSpPr/>
            <p:nvPr/>
          </p:nvSpPr>
          <p:spPr>
            <a:xfrm>
              <a:off x="16541752"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7" name="Freeform 660">
              <a:extLst>
                <a:ext uri="{FF2B5EF4-FFF2-40B4-BE49-F238E27FC236}">
                  <a16:creationId xmlns:a16="http://schemas.microsoft.com/office/drawing/2014/main" id="{9678B81D-8D2B-73C2-7AA0-8A9C30CAD5D9}"/>
                </a:ext>
              </a:extLst>
            </p:cNvPr>
            <p:cNvSpPr/>
            <p:nvPr/>
          </p:nvSpPr>
          <p:spPr>
            <a:xfrm rot="16200000">
              <a:off x="16541751"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8" name="Freeform 660">
              <a:extLst>
                <a:ext uri="{FF2B5EF4-FFF2-40B4-BE49-F238E27FC236}">
                  <a16:creationId xmlns:a16="http://schemas.microsoft.com/office/drawing/2014/main" id="{0131B3B9-E04A-1DC9-B61F-D81F9D3CC946}"/>
                </a:ext>
              </a:extLst>
            </p:cNvPr>
            <p:cNvSpPr/>
            <p:nvPr/>
          </p:nvSpPr>
          <p:spPr>
            <a:xfrm>
              <a:off x="16402063" y="48943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49" name="Freeform 660">
              <a:extLst>
                <a:ext uri="{FF2B5EF4-FFF2-40B4-BE49-F238E27FC236}">
                  <a16:creationId xmlns:a16="http://schemas.microsoft.com/office/drawing/2014/main" id="{D47AA981-5778-6648-0F4A-C5F85B67E152}"/>
                </a:ext>
              </a:extLst>
            </p:cNvPr>
            <p:cNvSpPr/>
            <p:nvPr/>
          </p:nvSpPr>
          <p:spPr>
            <a:xfrm rot="16200000">
              <a:off x="16402062" y="48966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0" name="Freeform 660">
              <a:extLst>
                <a:ext uri="{FF2B5EF4-FFF2-40B4-BE49-F238E27FC236}">
                  <a16:creationId xmlns:a16="http://schemas.microsoft.com/office/drawing/2014/main" id="{FE975836-B81D-2752-AE73-3B43217A7250}"/>
                </a:ext>
              </a:extLst>
            </p:cNvPr>
            <p:cNvSpPr/>
            <p:nvPr/>
          </p:nvSpPr>
          <p:spPr>
            <a:xfrm>
              <a:off x="16353126" y="48682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1" name="Freeform 660">
              <a:extLst>
                <a:ext uri="{FF2B5EF4-FFF2-40B4-BE49-F238E27FC236}">
                  <a16:creationId xmlns:a16="http://schemas.microsoft.com/office/drawing/2014/main" id="{0A7F5576-7DF9-3AA1-EAF1-B1F0C96F8833}"/>
                </a:ext>
              </a:extLst>
            </p:cNvPr>
            <p:cNvSpPr/>
            <p:nvPr/>
          </p:nvSpPr>
          <p:spPr>
            <a:xfrm rot="16200000">
              <a:off x="16353125" y="48706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2" name="Freeform 660">
              <a:extLst>
                <a:ext uri="{FF2B5EF4-FFF2-40B4-BE49-F238E27FC236}">
                  <a16:creationId xmlns:a16="http://schemas.microsoft.com/office/drawing/2014/main" id="{730C08B7-B773-D121-990B-720CB1C78661}"/>
                </a:ext>
              </a:extLst>
            </p:cNvPr>
            <p:cNvSpPr/>
            <p:nvPr/>
          </p:nvSpPr>
          <p:spPr>
            <a:xfrm>
              <a:off x="16308315" y="48326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3" name="Freeform 660">
              <a:extLst>
                <a:ext uri="{FF2B5EF4-FFF2-40B4-BE49-F238E27FC236}">
                  <a16:creationId xmlns:a16="http://schemas.microsoft.com/office/drawing/2014/main" id="{48179D19-5375-0C9B-F604-DCA3FE34E2B4}"/>
                </a:ext>
              </a:extLst>
            </p:cNvPr>
            <p:cNvSpPr/>
            <p:nvPr/>
          </p:nvSpPr>
          <p:spPr>
            <a:xfrm rot="16200000">
              <a:off x="16308314" y="48349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4" name="Freeform 660">
              <a:extLst>
                <a:ext uri="{FF2B5EF4-FFF2-40B4-BE49-F238E27FC236}">
                  <a16:creationId xmlns:a16="http://schemas.microsoft.com/office/drawing/2014/main" id="{D0B4D837-A68C-526A-7032-818BDF5AB1D1}"/>
                </a:ext>
              </a:extLst>
            </p:cNvPr>
            <p:cNvSpPr/>
            <p:nvPr/>
          </p:nvSpPr>
          <p:spPr>
            <a:xfrm>
              <a:off x="16278283" y="481556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5" name="Freeform 660">
              <a:extLst>
                <a:ext uri="{FF2B5EF4-FFF2-40B4-BE49-F238E27FC236}">
                  <a16:creationId xmlns:a16="http://schemas.microsoft.com/office/drawing/2014/main" id="{C90A8D40-4FC0-352E-01CA-E51C41EBBBBD}"/>
                </a:ext>
              </a:extLst>
            </p:cNvPr>
            <p:cNvSpPr/>
            <p:nvPr/>
          </p:nvSpPr>
          <p:spPr>
            <a:xfrm rot="16200000">
              <a:off x="16278282" y="48179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6" name="Freeform 660">
              <a:extLst>
                <a:ext uri="{FF2B5EF4-FFF2-40B4-BE49-F238E27FC236}">
                  <a16:creationId xmlns:a16="http://schemas.microsoft.com/office/drawing/2014/main" id="{D6D9E788-717D-A353-4D4E-2ED8DD4905DF}"/>
                </a:ext>
              </a:extLst>
            </p:cNvPr>
            <p:cNvSpPr/>
            <p:nvPr/>
          </p:nvSpPr>
          <p:spPr>
            <a:xfrm>
              <a:off x="16309488" y="48248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7" name="Freeform 660">
              <a:extLst>
                <a:ext uri="{FF2B5EF4-FFF2-40B4-BE49-F238E27FC236}">
                  <a16:creationId xmlns:a16="http://schemas.microsoft.com/office/drawing/2014/main" id="{E0CE9B81-FB39-75B0-FC58-433243CB98C4}"/>
                </a:ext>
              </a:extLst>
            </p:cNvPr>
            <p:cNvSpPr/>
            <p:nvPr/>
          </p:nvSpPr>
          <p:spPr>
            <a:xfrm rot="16200000">
              <a:off x="16309487" y="482722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8" name="Freeform 660">
              <a:extLst>
                <a:ext uri="{FF2B5EF4-FFF2-40B4-BE49-F238E27FC236}">
                  <a16:creationId xmlns:a16="http://schemas.microsoft.com/office/drawing/2014/main" id="{FDE9615D-2953-A32F-B220-F307FCA86B2F}"/>
                </a:ext>
              </a:extLst>
            </p:cNvPr>
            <p:cNvSpPr/>
            <p:nvPr/>
          </p:nvSpPr>
          <p:spPr>
            <a:xfrm>
              <a:off x="16246039" y="48114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59" name="Freeform 660">
              <a:extLst>
                <a:ext uri="{FF2B5EF4-FFF2-40B4-BE49-F238E27FC236}">
                  <a16:creationId xmlns:a16="http://schemas.microsoft.com/office/drawing/2014/main" id="{89CA06E7-78EA-7067-757F-DB24E4608275}"/>
                </a:ext>
              </a:extLst>
            </p:cNvPr>
            <p:cNvSpPr/>
            <p:nvPr/>
          </p:nvSpPr>
          <p:spPr>
            <a:xfrm rot="16200000">
              <a:off x="16246038" y="48137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0" name="Freeform 660">
              <a:extLst>
                <a:ext uri="{FF2B5EF4-FFF2-40B4-BE49-F238E27FC236}">
                  <a16:creationId xmlns:a16="http://schemas.microsoft.com/office/drawing/2014/main" id="{F587F414-52B6-F42C-CCEC-31286A351451}"/>
                </a:ext>
              </a:extLst>
            </p:cNvPr>
            <p:cNvSpPr/>
            <p:nvPr/>
          </p:nvSpPr>
          <p:spPr>
            <a:xfrm>
              <a:off x="16229390" y="48049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1" name="Freeform 660">
              <a:extLst>
                <a:ext uri="{FF2B5EF4-FFF2-40B4-BE49-F238E27FC236}">
                  <a16:creationId xmlns:a16="http://schemas.microsoft.com/office/drawing/2014/main" id="{C1E33900-F8E9-562D-8BC0-BAB2ADBDB5F2}"/>
                </a:ext>
              </a:extLst>
            </p:cNvPr>
            <p:cNvSpPr/>
            <p:nvPr/>
          </p:nvSpPr>
          <p:spPr>
            <a:xfrm rot="16200000">
              <a:off x="16229389" y="48072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2" name="Freeform 660">
              <a:extLst>
                <a:ext uri="{FF2B5EF4-FFF2-40B4-BE49-F238E27FC236}">
                  <a16:creationId xmlns:a16="http://schemas.microsoft.com/office/drawing/2014/main" id="{13047FCC-14CB-EF90-54F7-D999AC626A09}"/>
                </a:ext>
              </a:extLst>
            </p:cNvPr>
            <p:cNvSpPr/>
            <p:nvPr/>
          </p:nvSpPr>
          <p:spPr>
            <a:xfrm>
              <a:off x="16197144" y="48002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3" name="Freeform 660">
              <a:extLst>
                <a:ext uri="{FF2B5EF4-FFF2-40B4-BE49-F238E27FC236}">
                  <a16:creationId xmlns:a16="http://schemas.microsoft.com/office/drawing/2014/main" id="{16884ED2-A6BF-D065-4A31-B5FD8250C1BA}"/>
                </a:ext>
              </a:extLst>
            </p:cNvPr>
            <p:cNvSpPr/>
            <p:nvPr/>
          </p:nvSpPr>
          <p:spPr>
            <a:xfrm rot="16200000">
              <a:off x="16197143" y="48025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4" name="Freeform 660">
              <a:extLst>
                <a:ext uri="{FF2B5EF4-FFF2-40B4-BE49-F238E27FC236}">
                  <a16:creationId xmlns:a16="http://schemas.microsoft.com/office/drawing/2014/main" id="{DC15AA60-36FF-0406-F622-3949AFF8EE82}"/>
                </a:ext>
              </a:extLst>
            </p:cNvPr>
            <p:cNvSpPr/>
            <p:nvPr/>
          </p:nvSpPr>
          <p:spPr>
            <a:xfrm>
              <a:off x="16158047" y="479609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5" name="Freeform 660">
              <a:extLst>
                <a:ext uri="{FF2B5EF4-FFF2-40B4-BE49-F238E27FC236}">
                  <a16:creationId xmlns:a16="http://schemas.microsoft.com/office/drawing/2014/main" id="{C09FAF4D-918F-252B-D11B-9967372010BB}"/>
                </a:ext>
              </a:extLst>
            </p:cNvPr>
            <p:cNvSpPr/>
            <p:nvPr/>
          </p:nvSpPr>
          <p:spPr>
            <a:xfrm rot="16200000">
              <a:off x="16158046" y="479844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6" name="Freeform 660">
              <a:extLst>
                <a:ext uri="{FF2B5EF4-FFF2-40B4-BE49-F238E27FC236}">
                  <a16:creationId xmlns:a16="http://schemas.microsoft.com/office/drawing/2014/main" id="{BF4F5B4A-CCA2-847B-5A89-C8A9B062683B}"/>
                </a:ext>
              </a:extLst>
            </p:cNvPr>
            <p:cNvSpPr/>
            <p:nvPr/>
          </p:nvSpPr>
          <p:spPr>
            <a:xfrm>
              <a:off x="16179267" y="479506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7" name="Freeform 660">
              <a:extLst>
                <a:ext uri="{FF2B5EF4-FFF2-40B4-BE49-F238E27FC236}">
                  <a16:creationId xmlns:a16="http://schemas.microsoft.com/office/drawing/2014/main" id="{0E0AC3D6-101E-49A3-6586-072C10C1DB5E}"/>
                </a:ext>
              </a:extLst>
            </p:cNvPr>
            <p:cNvSpPr/>
            <p:nvPr/>
          </p:nvSpPr>
          <p:spPr>
            <a:xfrm rot="16200000">
              <a:off x="16179266" y="47974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8" name="Freeform 660">
              <a:extLst>
                <a:ext uri="{FF2B5EF4-FFF2-40B4-BE49-F238E27FC236}">
                  <a16:creationId xmlns:a16="http://schemas.microsoft.com/office/drawing/2014/main" id="{AAAD7E96-62FB-2CF3-F599-0916553632AC}"/>
                </a:ext>
              </a:extLst>
            </p:cNvPr>
            <p:cNvSpPr/>
            <p:nvPr/>
          </p:nvSpPr>
          <p:spPr>
            <a:xfrm>
              <a:off x="16132439" y="47692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69" name="Freeform 660">
              <a:extLst>
                <a:ext uri="{FF2B5EF4-FFF2-40B4-BE49-F238E27FC236}">
                  <a16:creationId xmlns:a16="http://schemas.microsoft.com/office/drawing/2014/main" id="{DAA21577-D4A1-C98E-C5FB-72B1A06FA879}"/>
                </a:ext>
              </a:extLst>
            </p:cNvPr>
            <p:cNvSpPr/>
            <p:nvPr/>
          </p:nvSpPr>
          <p:spPr>
            <a:xfrm rot="16200000">
              <a:off x="16132438" y="47716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0" name="Freeform 660">
              <a:extLst>
                <a:ext uri="{FF2B5EF4-FFF2-40B4-BE49-F238E27FC236}">
                  <a16:creationId xmlns:a16="http://schemas.microsoft.com/office/drawing/2014/main" id="{7938BB27-17A2-B40B-D334-856749E9CB51}"/>
                </a:ext>
              </a:extLst>
            </p:cNvPr>
            <p:cNvSpPr/>
            <p:nvPr/>
          </p:nvSpPr>
          <p:spPr>
            <a:xfrm>
              <a:off x="16091847" y="47582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1" name="Freeform 660">
              <a:extLst>
                <a:ext uri="{FF2B5EF4-FFF2-40B4-BE49-F238E27FC236}">
                  <a16:creationId xmlns:a16="http://schemas.microsoft.com/office/drawing/2014/main" id="{3C1C9689-539F-1FAA-6F54-F6FF3C5ADDA1}"/>
                </a:ext>
              </a:extLst>
            </p:cNvPr>
            <p:cNvSpPr/>
            <p:nvPr/>
          </p:nvSpPr>
          <p:spPr>
            <a:xfrm rot="16200000">
              <a:off x="16091846" y="47605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2" name="Freeform 660">
              <a:extLst>
                <a:ext uri="{FF2B5EF4-FFF2-40B4-BE49-F238E27FC236}">
                  <a16:creationId xmlns:a16="http://schemas.microsoft.com/office/drawing/2014/main" id="{EBC1E780-B4B1-E865-25CC-8A079721C401}"/>
                </a:ext>
              </a:extLst>
            </p:cNvPr>
            <p:cNvSpPr/>
            <p:nvPr/>
          </p:nvSpPr>
          <p:spPr>
            <a:xfrm>
              <a:off x="16060779" y="4755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3" name="Freeform 660">
              <a:extLst>
                <a:ext uri="{FF2B5EF4-FFF2-40B4-BE49-F238E27FC236}">
                  <a16:creationId xmlns:a16="http://schemas.microsoft.com/office/drawing/2014/main" id="{83F7DD41-572A-D8F7-7C82-A40EC941EBD2}"/>
                </a:ext>
              </a:extLst>
            </p:cNvPr>
            <p:cNvSpPr/>
            <p:nvPr/>
          </p:nvSpPr>
          <p:spPr>
            <a:xfrm rot="16200000">
              <a:off x="16060778" y="47582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4" name="Freeform 660">
              <a:extLst>
                <a:ext uri="{FF2B5EF4-FFF2-40B4-BE49-F238E27FC236}">
                  <a16:creationId xmlns:a16="http://schemas.microsoft.com/office/drawing/2014/main" id="{140AB5D1-97B2-9562-50FD-55B13624BADC}"/>
                </a:ext>
              </a:extLst>
            </p:cNvPr>
            <p:cNvSpPr/>
            <p:nvPr/>
          </p:nvSpPr>
          <p:spPr>
            <a:xfrm>
              <a:off x="16036510"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5" name="Freeform 660">
              <a:extLst>
                <a:ext uri="{FF2B5EF4-FFF2-40B4-BE49-F238E27FC236}">
                  <a16:creationId xmlns:a16="http://schemas.microsoft.com/office/drawing/2014/main" id="{C8B1164A-509B-8DD4-251C-A2F48411EC49}"/>
                </a:ext>
              </a:extLst>
            </p:cNvPr>
            <p:cNvSpPr/>
            <p:nvPr/>
          </p:nvSpPr>
          <p:spPr>
            <a:xfrm rot="16200000">
              <a:off x="16036509"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6" name="Freeform 660">
              <a:extLst>
                <a:ext uri="{FF2B5EF4-FFF2-40B4-BE49-F238E27FC236}">
                  <a16:creationId xmlns:a16="http://schemas.microsoft.com/office/drawing/2014/main" id="{DC5E22DF-C900-EF96-7DB2-76D7790894DB}"/>
                </a:ext>
              </a:extLst>
            </p:cNvPr>
            <p:cNvSpPr/>
            <p:nvPr/>
          </p:nvSpPr>
          <p:spPr>
            <a:xfrm>
              <a:off x="16013744" y="47556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7" name="Freeform 660">
              <a:extLst>
                <a:ext uri="{FF2B5EF4-FFF2-40B4-BE49-F238E27FC236}">
                  <a16:creationId xmlns:a16="http://schemas.microsoft.com/office/drawing/2014/main" id="{1A6D6C46-4DF0-CBA9-942C-3CCD88BF37EC}"/>
                </a:ext>
              </a:extLst>
            </p:cNvPr>
            <p:cNvSpPr/>
            <p:nvPr/>
          </p:nvSpPr>
          <p:spPr>
            <a:xfrm rot="16200000">
              <a:off x="16013743" y="47580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8" name="Freeform 660">
              <a:extLst>
                <a:ext uri="{FF2B5EF4-FFF2-40B4-BE49-F238E27FC236}">
                  <a16:creationId xmlns:a16="http://schemas.microsoft.com/office/drawing/2014/main" id="{9EB67ADA-D1E0-AF3A-76E9-C8F60692F9EB}"/>
                </a:ext>
              </a:extLst>
            </p:cNvPr>
            <p:cNvSpPr/>
            <p:nvPr/>
          </p:nvSpPr>
          <p:spPr>
            <a:xfrm>
              <a:off x="16106197" y="47591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79" name="Freeform 660">
              <a:extLst>
                <a:ext uri="{FF2B5EF4-FFF2-40B4-BE49-F238E27FC236}">
                  <a16:creationId xmlns:a16="http://schemas.microsoft.com/office/drawing/2014/main" id="{073D2A95-D33A-278C-45B1-45F9CC29A1AA}"/>
                </a:ext>
              </a:extLst>
            </p:cNvPr>
            <p:cNvSpPr/>
            <p:nvPr/>
          </p:nvSpPr>
          <p:spPr>
            <a:xfrm rot="16200000">
              <a:off x="16106196" y="47614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0" name="Freeform 660">
              <a:extLst>
                <a:ext uri="{FF2B5EF4-FFF2-40B4-BE49-F238E27FC236}">
                  <a16:creationId xmlns:a16="http://schemas.microsoft.com/office/drawing/2014/main" id="{648F4B02-5305-719E-8DDB-FC5055DAADD9}"/>
                </a:ext>
              </a:extLst>
            </p:cNvPr>
            <p:cNvSpPr/>
            <p:nvPr/>
          </p:nvSpPr>
          <p:spPr>
            <a:xfrm>
              <a:off x="16010923"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1" name="Freeform 660">
              <a:extLst>
                <a:ext uri="{FF2B5EF4-FFF2-40B4-BE49-F238E27FC236}">
                  <a16:creationId xmlns:a16="http://schemas.microsoft.com/office/drawing/2014/main" id="{E8BAD1F8-2365-7320-DCB2-E25047A8EE80}"/>
                </a:ext>
              </a:extLst>
            </p:cNvPr>
            <p:cNvSpPr/>
            <p:nvPr/>
          </p:nvSpPr>
          <p:spPr>
            <a:xfrm rot="16200000">
              <a:off x="16010922"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2" name="Freeform 660">
              <a:extLst>
                <a:ext uri="{FF2B5EF4-FFF2-40B4-BE49-F238E27FC236}">
                  <a16:creationId xmlns:a16="http://schemas.microsoft.com/office/drawing/2014/main" id="{ECE58869-92EB-BF5A-A15C-789DC6A711EA}"/>
                </a:ext>
              </a:extLst>
            </p:cNvPr>
            <p:cNvSpPr/>
            <p:nvPr/>
          </p:nvSpPr>
          <p:spPr>
            <a:xfrm>
              <a:off x="15988723"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3" name="Freeform 660">
              <a:extLst>
                <a:ext uri="{FF2B5EF4-FFF2-40B4-BE49-F238E27FC236}">
                  <a16:creationId xmlns:a16="http://schemas.microsoft.com/office/drawing/2014/main" id="{377FD7F9-7119-D190-C9B8-1FEB507B9E5D}"/>
                </a:ext>
              </a:extLst>
            </p:cNvPr>
            <p:cNvSpPr/>
            <p:nvPr/>
          </p:nvSpPr>
          <p:spPr>
            <a:xfrm rot="16200000">
              <a:off x="15988722"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4" name="Freeform 660">
              <a:extLst>
                <a:ext uri="{FF2B5EF4-FFF2-40B4-BE49-F238E27FC236}">
                  <a16:creationId xmlns:a16="http://schemas.microsoft.com/office/drawing/2014/main" id="{CCE1C9EF-D697-FF88-FC5D-3F7629E1A95E}"/>
                </a:ext>
              </a:extLst>
            </p:cNvPr>
            <p:cNvSpPr/>
            <p:nvPr/>
          </p:nvSpPr>
          <p:spPr>
            <a:xfrm>
              <a:off x="15948562" y="47521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5" name="Freeform 660">
              <a:extLst>
                <a:ext uri="{FF2B5EF4-FFF2-40B4-BE49-F238E27FC236}">
                  <a16:creationId xmlns:a16="http://schemas.microsoft.com/office/drawing/2014/main" id="{A6F3E555-5775-EE53-BD4F-97F73F19726F}"/>
                </a:ext>
              </a:extLst>
            </p:cNvPr>
            <p:cNvSpPr/>
            <p:nvPr/>
          </p:nvSpPr>
          <p:spPr>
            <a:xfrm rot="16200000">
              <a:off x="15948561" y="47545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6" name="Freeform 660">
              <a:extLst>
                <a:ext uri="{FF2B5EF4-FFF2-40B4-BE49-F238E27FC236}">
                  <a16:creationId xmlns:a16="http://schemas.microsoft.com/office/drawing/2014/main" id="{58A28B70-6FA1-92B8-9311-479DC9FC40F6}"/>
                </a:ext>
              </a:extLst>
            </p:cNvPr>
            <p:cNvSpPr/>
            <p:nvPr/>
          </p:nvSpPr>
          <p:spPr>
            <a:xfrm>
              <a:off x="15959221"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7" name="Freeform 660">
              <a:extLst>
                <a:ext uri="{FF2B5EF4-FFF2-40B4-BE49-F238E27FC236}">
                  <a16:creationId xmlns:a16="http://schemas.microsoft.com/office/drawing/2014/main" id="{4635C3FE-370B-B33D-F8F9-5CB254635E48}"/>
                </a:ext>
              </a:extLst>
            </p:cNvPr>
            <p:cNvSpPr/>
            <p:nvPr/>
          </p:nvSpPr>
          <p:spPr>
            <a:xfrm rot="16200000">
              <a:off x="15959220"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8" name="Freeform 660">
              <a:extLst>
                <a:ext uri="{FF2B5EF4-FFF2-40B4-BE49-F238E27FC236}">
                  <a16:creationId xmlns:a16="http://schemas.microsoft.com/office/drawing/2014/main" id="{0516E8D1-204B-2BC3-D302-EE2C73E77FA4}"/>
                </a:ext>
              </a:extLst>
            </p:cNvPr>
            <p:cNvSpPr/>
            <p:nvPr/>
          </p:nvSpPr>
          <p:spPr>
            <a:xfrm>
              <a:off x="15929026" y="4744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89" name="Freeform 660">
              <a:extLst>
                <a:ext uri="{FF2B5EF4-FFF2-40B4-BE49-F238E27FC236}">
                  <a16:creationId xmlns:a16="http://schemas.microsoft.com/office/drawing/2014/main" id="{0C1F43DD-3815-E577-565A-C20D2B44DB56}"/>
                </a:ext>
              </a:extLst>
            </p:cNvPr>
            <p:cNvSpPr/>
            <p:nvPr/>
          </p:nvSpPr>
          <p:spPr>
            <a:xfrm rot="16200000">
              <a:off x="15929025" y="4746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0" name="Freeform 660">
              <a:extLst>
                <a:ext uri="{FF2B5EF4-FFF2-40B4-BE49-F238E27FC236}">
                  <a16:creationId xmlns:a16="http://schemas.microsoft.com/office/drawing/2014/main" id="{4B3F7FD1-C8F9-6757-917D-E526BDE5F380}"/>
                </a:ext>
              </a:extLst>
            </p:cNvPr>
            <p:cNvSpPr/>
            <p:nvPr/>
          </p:nvSpPr>
          <p:spPr>
            <a:xfrm>
              <a:off x="15887774" y="472934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1" name="Freeform 660">
              <a:extLst>
                <a:ext uri="{FF2B5EF4-FFF2-40B4-BE49-F238E27FC236}">
                  <a16:creationId xmlns:a16="http://schemas.microsoft.com/office/drawing/2014/main" id="{1928F9A5-D130-0A8D-7F12-AFDFF0F59FE7}"/>
                </a:ext>
              </a:extLst>
            </p:cNvPr>
            <p:cNvSpPr/>
            <p:nvPr/>
          </p:nvSpPr>
          <p:spPr>
            <a:xfrm rot="16200000">
              <a:off x="15887773" y="473169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2" name="Freeform 660">
              <a:extLst>
                <a:ext uri="{FF2B5EF4-FFF2-40B4-BE49-F238E27FC236}">
                  <a16:creationId xmlns:a16="http://schemas.microsoft.com/office/drawing/2014/main" id="{BCF27DE3-4402-9A55-E91B-E4279A8148D3}"/>
                </a:ext>
              </a:extLst>
            </p:cNvPr>
            <p:cNvSpPr/>
            <p:nvPr/>
          </p:nvSpPr>
          <p:spPr>
            <a:xfrm>
              <a:off x="15743516" y="4698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3" name="Freeform 660">
              <a:extLst>
                <a:ext uri="{FF2B5EF4-FFF2-40B4-BE49-F238E27FC236}">
                  <a16:creationId xmlns:a16="http://schemas.microsoft.com/office/drawing/2014/main" id="{AAB932C1-7143-8C01-3A9F-BB86E1DE24ED}"/>
                </a:ext>
              </a:extLst>
            </p:cNvPr>
            <p:cNvSpPr/>
            <p:nvPr/>
          </p:nvSpPr>
          <p:spPr>
            <a:xfrm rot="16200000">
              <a:off x="15743515" y="47011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4" name="Freeform 660">
              <a:extLst>
                <a:ext uri="{FF2B5EF4-FFF2-40B4-BE49-F238E27FC236}">
                  <a16:creationId xmlns:a16="http://schemas.microsoft.com/office/drawing/2014/main" id="{252E371B-3D22-4BBA-CD3F-64ECB1D2D89C}"/>
                </a:ext>
              </a:extLst>
            </p:cNvPr>
            <p:cNvSpPr/>
            <p:nvPr/>
          </p:nvSpPr>
          <p:spPr>
            <a:xfrm>
              <a:off x="15525029" y="45782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5" name="Freeform 660">
              <a:extLst>
                <a:ext uri="{FF2B5EF4-FFF2-40B4-BE49-F238E27FC236}">
                  <a16:creationId xmlns:a16="http://schemas.microsoft.com/office/drawing/2014/main" id="{B1A7EEC6-2558-D82F-1FA3-B58A3346D3CE}"/>
                </a:ext>
              </a:extLst>
            </p:cNvPr>
            <p:cNvSpPr/>
            <p:nvPr/>
          </p:nvSpPr>
          <p:spPr>
            <a:xfrm rot="16200000">
              <a:off x="15525028" y="45806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6" name="Freeform 660">
              <a:extLst>
                <a:ext uri="{FF2B5EF4-FFF2-40B4-BE49-F238E27FC236}">
                  <a16:creationId xmlns:a16="http://schemas.microsoft.com/office/drawing/2014/main" id="{01D614A8-74C0-D79E-CEFC-305B78C82D52}"/>
                </a:ext>
              </a:extLst>
            </p:cNvPr>
            <p:cNvSpPr/>
            <p:nvPr/>
          </p:nvSpPr>
          <p:spPr>
            <a:xfrm>
              <a:off x="15655328" y="46703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7" name="Freeform 660">
              <a:extLst>
                <a:ext uri="{FF2B5EF4-FFF2-40B4-BE49-F238E27FC236}">
                  <a16:creationId xmlns:a16="http://schemas.microsoft.com/office/drawing/2014/main" id="{49A0161A-E612-9C7B-1E77-E2E808709B20}"/>
                </a:ext>
              </a:extLst>
            </p:cNvPr>
            <p:cNvSpPr/>
            <p:nvPr/>
          </p:nvSpPr>
          <p:spPr>
            <a:xfrm rot="16200000">
              <a:off x="15655327" y="46727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8" name="Freeform 660">
              <a:extLst>
                <a:ext uri="{FF2B5EF4-FFF2-40B4-BE49-F238E27FC236}">
                  <a16:creationId xmlns:a16="http://schemas.microsoft.com/office/drawing/2014/main" id="{A0CBFDA5-86B5-6CF1-0B1A-B4674EB2E797}"/>
                </a:ext>
              </a:extLst>
            </p:cNvPr>
            <p:cNvSpPr/>
            <p:nvPr/>
          </p:nvSpPr>
          <p:spPr>
            <a:xfrm>
              <a:off x="15412999" y="45402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399" name="Freeform 660">
              <a:extLst>
                <a:ext uri="{FF2B5EF4-FFF2-40B4-BE49-F238E27FC236}">
                  <a16:creationId xmlns:a16="http://schemas.microsoft.com/office/drawing/2014/main" id="{F44DE4ED-AD00-B29C-AC69-C39CC57236E3}"/>
                </a:ext>
              </a:extLst>
            </p:cNvPr>
            <p:cNvSpPr/>
            <p:nvPr/>
          </p:nvSpPr>
          <p:spPr>
            <a:xfrm rot="16200000">
              <a:off x="15412998" y="454258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0" name="Freeform 660">
              <a:extLst>
                <a:ext uri="{FF2B5EF4-FFF2-40B4-BE49-F238E27FC236}">
                  <a16:creationId xmlns:a16="http://schemas.microsoft.com/office/drawing/2014/main" id="{F15D31D5-095B-291A-35B7-9C3230DC2A45}"/>
                </a:ext>
              </a:extLst>
            </p:cNvPr>
            <p:cNvSpPr/>
            <p:nvPr/>
          </p:nvSpPr>
          <p:spPr>
            <a:xfrm>
              <a:off x="15154785" y="44195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1" name="Freeform 660">
              <a:extLst>
                <a:ext uri="{FF2B5EF4-FFF2-40B4-BE49-F238E27FC236}">
                  <a16:creationId xmlns:a16="http://schemas.microsoft.com/office/drawing/2014/main" id="{F43B142A-B08C-9CD6-9A2D-69E660CE9DBA}"/>
                </a:ext>
              </a:extLst>
            </p:cNvPr>
            <p:cNvSpPr/>
            <p:nvPr/>
          </p:nvSpPr>
          <p:spPr>
            <a:xfrm rot="16200000">
              <a:off x="15154784" y="44218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2" name="Freeform 660">
              <a:extLst>
                <a:ext uri="{FF2B5EF4-FFF2-40B4-BE49-F238E27FC236}">
                  <a16:creationId xmlns:a16="http://schemas.microsoft.com/office/drawing/2014/main" id="{D01D4D6C-8468-6EAE-FCB0-EDE878455D1B}"/>
                </a:ext>
              </a:extLst>
            </p:cNvPr>
            <p:cNvSpPr/>
            <p:nvPr/>
          </p:nvSpPr>
          <p:spPr>
            <a:xfrm>
              <a:off x="14589690" y="42001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3" name="Freeform 660">
              <a:extLst>
                <a:ext uri="{FF2B5EF4-FFF2-40B4-BE49-F238E27FC236}">
                  <a16:creationId xmlns:a16="http://schemas.microsoft.com/office/drawing/2014/main" id="{BF4859D5-311E-4149-30E6-15B58C3B3764}"/>
                </a:ext>
              </a:extLst>
            </p:cNvPr>
            <p:cNvSpPr/>
            <p:nvPr/>
          </p:nvSpPr>
          <p:spPr>
            <a:xfrm rot="16200000">
              <a:off x="14589689" y="42024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4" name="Freeform 660">
              <a:extLst>
                <a:ext uri="{FF2B5EF4-FFF2-40B4-BE49-F238E27FC236}">
                  <a16:creationId xmlns:a16="http://schemas.microsoft.com/office/drawing/2014/main" id="{33F3AA96-7C46-900D-D170-95B59D952747}"/>
                </a:ext>
              </a:extLst>
            </p:cNvPr>
            <p:cNvSpPr/>
            <p:nvPr/>
          </p:nvSpPr>
          <p:spPr>
            <a:xfrm>
              <a:off x="14090777" y="40347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5" name="Freeform 660">
              <a:extLst>
                <a:ext uri="{FF2B5EF4-FFF2-40B4-BE49-F238E27FC236}">
                  <a16:creationId xmlns:a16="http://schemas.microsoft.com/office/drawing/2014/main" id="{C7BFE6BF-3CA0-679E-8331-FA9AA7E22E0A}"/>
                </a:ext>
              </a:extLst>
            </p:cNvPr>
            <p:cNvSpPr/>
            <p:nvPr/>
          </p:nvSpPr>
          <p:spPr>
            <a:xfrm rot="16200000">
              <a:off x="14090776" y="40371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6" name="Freeform 660">
              <a:extLst>
                <a:ext uri="{FF2B5EF4-FFF2-40B4-BE49-F238E27FC236}">
                  <a16:creationId xmlns:a16="http://schemas.microsoft.com/office/drawing/2014/main" id="{835B92A6-D222-4DC6-B659-6755DBF92A82}"/>
                </a:ext>
              </a:extLst>
            </p:cNvPr>
            <p:cNvSpPr/>
            <p:nvPr/>
          </p:nvSpPr>
          <p:spPr>
            <a:xfrm>
              <a:off x="14058999" y="401913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7" name="Freeform 660">
              <a:extLst>
                <a:ext uri="{FF2B5EF4-FFF2-40B4-BE49-F238E27FC236}">
                  <a16:creationId xmlns:a16="http://schemas.microsoft.com/office/drawing/2014/main" id="{EADA9AEB-2048-BAA7-4090-4663D3E6DEBD}"/>
                </a:ext>
              </a:extLst>
            </p:cNvPr>
            <p:cNvSpPr/>
            <p:nvPr/>
          </p:nvSpPr>
          <p:spPr>
            <a:xfrm rot="16200000">
              <a:off x="14058998" y="402147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8" name="Freeform 660">
              <a:extLst>
                <a:ext uri="{FF2B5EF4-FFF2-40B4-BE49-F238E27FC236}">
                  <a16:creationId xmlns:a16="http://schemas.microsoft.com/office/drawing/2014/main" id="{FBCE92BF-D067-8324-CDC5-F26B4317FEBB}"/>
                </a:ext>
              </a:extLst>
            </p:cNvPr>
            <p:cNvSpPr/>
            <p:nvPr/>
          </p:nvSpPr>
          <p:spPr>
            <a:xfrm>
              <a:off x="13770885" y="39561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09" name="Freeform 660">
              <a:extLst>
                <a:ext uri="{FF2B5EF4-FFF2-40B4-BE49-F238E27FC236}">
                  <a16:creationId xmlns:a16="http://schemas.microsoft.com/office/drawing/2014/main" id="{645B2A1F-E504-8580-92F9-307075516276}"/>
                </a:ext>
              </a:extLst>
            </p:cNvPr>
            <p:cNvSpPr/>
            <p:nvPr/>
          </p:nvSpPr>
          <p:spPr>
            <a:xfrm rot="16200000">
              <a:off x="13770884" y="39585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0" name="Freeform 660">
              <a:extLst>
                <a:ext uri="{FF2B5EF4-FFF2-40B4-BE49-F238E27FC236}">
                  <a16:creationId xmlns:a16="http://schemas.microsoft.com/office/drawing/2014/main" id="{07C89317-2C50-04EB-4E3F-FF6283CE8E13}"/>
                </a:ext>
              </a:extLst>
            </p:cNvPr>
            <p:cNvSpPr/>
            <p:nvPr/>
          </p:nvSpPr>
          <p:spPr>
            <a:xfrm>
              <a:off x="13704232" y="3946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1" name="Freeform 660">
              <a:extLst>
                <a:ext uri="{FF2B5EF4-FFF2-40B4-BE49-F238E27FC236}">
                  <a16:creationId xmlns:a16="http://schemas.microsoft.com/office/drawing/2014/main" id="{9661310D-1A61-D206-E093-6684207C9E3F}"/>
                </a:ext>
              </a:extLst>
            </p:cNvPr>
            <p:cNvSpPr/>
            <p:nvPr/>
          </p:nvSpPr>
          <p:spPr>
            <a:xfrm rot="16200000">
              <a:off x="13704231" y="3948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2" name="Freeform 660">
              <a:extLst>
                <a:ext uri="{FF2B5EF4-FFF2-40B4-BE49-F238E27FC236}">
                  <a16:creationId xmlns:a16="http://schemas.microsoft.com/office/drawing/2014/main" id="{56CE2E93-1E4E-ADD9-06D6-BBA17F5276F0}"/>
                </a:ext>
              </a:extLst>
            </p:cNvPr>
            <p:cNvSpPr/>
            <p:nvPr/>
          </p:nvSpPr>
          <p:spPr>
            <a:xfrm>
              <a:off x="13674158" y="393234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3" name="Freeform 660">
              <a:extLst>
                <a:ext uri="{FF2B5EF4-FFF2-40B4-BE49-F238E27FC236}">
                  <a16:creationId xmlns:a16="http://schemas.microsoft.com/office/drawing/2014/main" id="{09AD13D9-B316-DCAA-3A7E-41BFD05718E4}"/>
                </a:ext>
              </a:extLst>
            </p:cNvPr>
            <p:cNvSpPr/>
            <p:nvPr/>
          </p:nvSpPr>
          <p:spPr>
            <a:xfrm rot="16200000">
              <a:off x="13674157" y="393469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4" name="Freeform 660">
              <a:extLst>
                <a:ext uri="{FF2B5EF4-FFF2-40B4-BE49-F238E27FC236}">
                  <a16:creationId xmlns:a16="http://schemas.microsoft.com/office/drawing/2014/main" id="{57A6A4AA-FD3B-0FA1-D0E5-CD33CD51DFA8}"/>
                </a:ext>
              </a:extLst>
            </p:cNvPr>
            <p:cNvSpPr/>
            <p:nvPr/>
          </p:nvSpPr>
          <p:spPr>
            <a:xfrm>
              <a:off x="13605680" y="3914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5" name="Freeform 660">
              <a:extLst>
                <a:ext uri="{FF2B5EF4-FFF2-40B4-BE49-F238E27FC236}">
                  <a16:creationId xmlns:a16="http://schemas.microsoft.com/office/drawing/2014/main" id="{888BCBFA-2133-3727-DD87-9E4740FC76AD}"/>
                </a:ext>
              </a:extLst>
            </p:cNvPr>
            <p:cNvSpPr/>
            <p:nvPr/>
          </p:nvSpPr>
          <p:spPr>
            <a:xfrm rot="16200000">
              <a:off x="13605679" y="3916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6" name="Freeform: Shape 1415">
              <a:extLst>
                <a:ext uri="{FF2B5EF4-FFF2-40B4-BE49-F238E27FC236}">
                  <a16:creationId xmlns:a16="http://schemas.microsoft.com/office/drawing/2014/main" id="{1F77DBC1-9CCF-EF97-2A56-15F4DE6F5D1E}"/>
                </a:ext>
              </a:extLst>
            </p:cNvPr>
            <p:cNvSpPr/>
            <p:nvPr/>
          </p:nvSpPr>
          <p:spPr>
            <a:xfrm>
              <a:off x="13629370" y="3915327"/>
              <a:ext cx="3608173" cy="1080333"/>
            </a:xfrm>
            <a:custGeom>
              <a:avLst/>
              <a:gdLst>
                <a:gd name="connsiteX0" fmla="*/ 0 w 3608173"/>
                <a:gd name="connsiteY0" fmla="*/ 0 h 1080333"/>
                <a:gd name="connsiteX1" fmla="*/ 91793 w 3608173"/>
                <a:gd name="connsiteY1" fmla="*/ 0 h 1080333"/>
                <a:gd name="connsiteX2" fmla="*/ 91793 w 3608173"/>
                <a:gd name="connsiteY2" fmla="*/ 17652 h 1080333"/>
                <a:gd name="connsiteX3" fmla="*/ 194178 w 3608173"/>
                <a:gd name="connsiteY3" fmla="*/ 17652 h 1080333"/>
                <a:gd name="connsiteX4" fmla="*/ 190647 w 3608173"/>
                <a:gd name="connsiteY4" fmla="*/ 21183 h 1080333"/>
                <a:gd name="connsiteX5" fmla="*/ 285971 w 3608173"/>
                <a:gd name="connsiteY5" fmla="*/ 21183 h 1080333"/>
                <a:gd name="connsiteX6" fmla="*/ 307154 w 3608173"/>
                <a:gd name="connsiteY6" fmla="*/ 42366 h 1080333"/>
                <a:gd name="connsiteX7" fmla="*/ 349520 w 3608173"/>
                <a:gd name="connsiteY7" fmla="*/ 42366 h 1080333"/>
                <a:gd name="connsiteX8" fmla="*/ 349520 w 3608173"/>
                <a:gd name="connsiteY8" fmla="*/ 60018 h 1080333"/>
                <a:gd name="connsiteX9" fmla="*/ 406008 w 3608173"/>
                <a:gd name="connsiteY9" fmla="*/ 60018 h 1080333"/>
                <a:gd name="connsiteX10" fmla="*/ 409539 w 3608173"/>
                <a:gd name="connsiteY10" fmla="*/ 63549 h 1080333"/>
                <a:gd name="connsiteX11" fmla="*/ 416600 w 3608173"/>
                <a:gd name="connsiteY11" fmla="*/ 70610 h 1080333"/>
                <a:gd name="connsiteX12" fmla="*/ 487210 w 3608173"/>
                <a:gd name="connsiteY12" fmla="*/ 70610 h 1080333"/>
                <a:gd name="connsiteX13" fmla="*/ 487210 w 3608173"/>
                <a:gd name="connsiteY13" fmla="*/ 98854 h 1080333"/>
                <a:gd name="connsiteX14" fmla="*/ 586064 w 3608173"/>
                <a:gd name="connsiteY14" fmla="*/ 98854 h 1080333"/>
                <a:gd name="connsiteX15" fmla="*/ 646082 w 3608173"/>
                <a:gd name="connsiteY15" fmla="*/ 98854 h 1080333"/>
                <a:gd name="connsiteX16" fmla="*/ 663734 w 3608173"/>
                <a:gd name="connsiteY16" fmla="*/ 116506 h 1080333"/>
                <a:gd name="connsiteX17" fmla="*/ 737875 w 3608173"/>
                <a:gd name="connsiteY17" fmla="*/ 116506 h 1080333"/>
                <a:gd name="connsiteX18" fmla="*/ 737875 w 3608173"/>
                <a:gd name="connsiteY18" fmla="*/ 130628 h 1080333"/>
                <a:gd name="connsiteX19" fmla="*/ 755528 w 3608173"/>
                <a:gd name="connsiteY19" fmla="*/ 130628 h 1080333"/>
                <a:gd name="connsiteX20" fmla="*/ 755528 w 3608173"/>
                <a:gd name="connsiteY20" fmla="*/ 148281 h 1080333"/>
                <a:gd name="connsiteX21" fmla="*/ 801424 w 3608173"/>
                <a:gd name="connsiteY21" fmla="*/ 148281 h 1080333"/>
                <a:gd name="connsiteX22" fmla="*/ 815546 w 3608173"/>
                <a:gd name="connsiteY22" fmla="*/ 162403 h 1080333"/>
                <a:gd name="connsiteX23" fmla="*/ 857912 w 3608173"/>
                <a:gd name="connsiteY23" fmla="*/ 162403 h 1080333"/>
                <a:gd name="connsiteX24" fmla="*/ 857912 w 3608173"/>
                <a:gd name="connsiteY24" fmla="*/ 197708 h 1080333"/>
                <a:gd name="connsiteX25" fmla="*/ 896748 w 3608173"/>
                <a:gd name="connsiteY25" fmla="*/ 197708 h 1080333"/>
                <a:gd name="connsiteX26" fmla="*/ 946175 w 3608173"/>
                <a:gd name="connsiteY26" fmla="*/ 197708 h 1080333"/>
                <a:gd name="connsiteX27" fmla="*/ 999132 w 3608173"/>
                <a:gd name="connsiteY27" fmla="*/ 197708 h 1080333"/>
                <a:gd name="connsiteX28" fmla="*/ 999132 w 3608173"/>
                <a:gd name="connsiteY28" fmla="*/ 222421 h 1080333"/>
                <a:gd name="connsiteX29" fmla="*/ 1013254 w 3608173"/>
                <a:gd name="connsiteY29" fmla="*/ 236543 h 1080333"/>
                <a:gd name="connsiteX30" fmla="*/ 1045029 w 3608173"/>
                <a:gd name="connsiteY30" fmla="*/ 236543 h 1080333"/>
                <a:gd name="connsiteX31" fmla="*/ 1066212 w 3608173"/>
                <a:gd name="connsiteY31" fmla="*/ 257726 h 1080333"/>
                <a:gd name="connsiteX32" fmla="*/ 1097987 w 3608173"/>
                <a:gd name="connsiteY32" fmla="*/ 289501 h 1080333"/>
                <a:gd name="connsiteX33" fmla="*/ 1119169 w 3608173"/>
                <a:gd name="connsiteY33" fmla="*/ 310683 h 1080333"/>
                <a:gd name="connsiteX34" fmla="*/ 1172127 w 3608173"/>
                <a:gd name="connsiteY34" fmla="*/ 310683 h 1080333"/>
                <a:gd name="connsiteX35" fmla="*/ 1172127 w 3608173"/>
                <a:gd name="connsiteY35" fmla="*/ 338928 h 1080333"/>
                <a:gd name="connsiteX36" fmla="*/ 1207432 w 3608173"/>
                <a:gd name="connsiteY36" fmla="*/ 338928 h 1080333"/>
                <a:gd name="connsiteX37" fmla="*/ 1235676 w 3608173"/>
                <a:gd name="connsiteY37" fmla="*/ 367172 h 1080333"/>
                <a:gd name="connsiteX38" fmla="*/ 1288634 w 3608173"/>
                <a:gd name="connsiteY38" fmla="*/ 367172 h 1080333"/>
                <a:gd name="connsiteX39" fmla="*/ 1313347 w 3608173"/>
                <a:gd name="connsiteY39" fmla="*/ 391885 h 1080333"/>
                <a:gd name="connsiteX40" fmla="*/ 1398079 w 3608173"/>
                <a:gd name="connsiteY40" fmla="*/ 391885 h 1080333"/>
                <a:gd name="connsiteX41" fmla="*/ 1398079 w 3608173"/>
                <a:gd name="connsiteY41" fmla="*/ 416599 h 1080333"/>
                <a:gd name="connsiteX42" fmla="*/ 1426323 w 3608173"/>
                <a:gd name="connsiteY42" fmla="*/ 416599 h 1080333"/>
                <a:gd name="connsiteX43" fmla="*/ 1493403 w 3608173"/>
                <a:gd name="connsiteY43" fmla="*/ 416599 h 1080333"/>
                <a:gd name="connsiteX44" fmla="*/ 1493403 w 3608173"/>
                <a:gd name="connsiteY44" fmla="*/ 448373 h 1080333"/>
                <a:gd name="connsiteX45" fmla="*/ 1535769 w 3608173"/>
                <a:gd name="connsiteY45" fmla="*/ 448373 h 1080333"/>
                <a:gd name="connsiteX46" fmla="*/ 1535769 w 3608173"/>
                <a:gd name="connsiteY46" fmla="*/ 480148 h 1080333"/>
                <a:gd name="connsiteX47" fmla="*/ 1585196 w 3608173"/>
                <a:gd name="connsiteY47" fmla="*/ 480148 h 1080333"/>
                <a:gd name="connsiteX48" fmla="*/ 1609909 w 3608173"/>
                <a:gd name="connsiteY48" fmla="*/ 504861 h 1080333"/>
                <a:gd name="connsiteX49" fmla="*/ 1620501 w 3608173"/>
                <a:gd name="connsiteY49" fmla="*/ 515453 h 1080333"/>
                <a:gd name="connsiteX50" fmla="*/ 1698172 w 3608173"/>
                <a:gd name="connsiteY50" fmla="*/ 515453 h 1080333"/>
                <a:gd name="connsiteX51" fmla="*/ 1708763 w 3608173"/>
                <a:gd name="connsiteY51" fmla="*/ 526044 h 1080333"/>
                <a:gd name="connsiteX52" fmla="*/ 1708763 w 3608173"/>
                <a:gd name="connsiteY52" fmla="*/ 550758 h 1080333"/>
                <a:gd name="connsiteX53" fmla="*/ 1779373 w 3608173"/>
                <a:gd name="connsiteY53" fmla="*/ 550758 h 1080333"/>
                <a:gd name="connsiteX54" fmla="*/ 1779373 w 3608173"/>
                <a:gd name="connsiteY54" fmla="*/ 571941 h 1080333"/>
                <a:gd name="connsiteX55" fmla="*/ 1800556 w 3608173"/>
                <a:gd name="connsiteY55" fmla="*/ 571941 h 1080333"/>
                <a:gd name="connsiteX56" fmla="*/ 1800556 w 3608173"/>
                <a:gd name="connsiteY56" fmla="*/ 607246 h 1080333"/>
                <a:gd name="connsiteX57" fmla="*/ 1853514 w 3608173"/>
                <a:gd name="connsiteY57" fmla="*/ 607246 h 1080333"/>
                <a:gd name="connsiteX58" fmla="*/ 1906471 w 3608173"/>
                <a:gd name="connsiteY58" fmla="*/ 607246 h 1080333"/>
                <a:gd name="connsiteX59" fmla="*/ 1906471 w 3608173"/>
                <a:gd name="connsiteY59" fmla="*/ 656673 h 1080333"/>
                <a:gd name="connsiteX60" fmla="*/ 1941776 w 3608173"/>
                <a:gd name="connsiteY60" fmla="*/ 656673 h 1080333"/>
                <a:gd name="connsiteX61" fmla="*/ 1962959 w 3608173"/>
                <a:gd name="connsiteY61" fmla="*/ 677856 h 1080333"/>
                <a:gd name="connsiteX62" fmla="*/ 1984142 w 3608173"/>
                <a:gd name="connsiteY62" fmla="*/ 699039 h 1080333"/>
                <a:gd name="connsiteX63" fmla="*/ 2040630 w 3608173"/>
                <a:gd name="connsiteY63" fmla="*/ 699039 h 1080333"/>
                <a:gd name="connsiteX64" fmla="*/ 2040630 w 3608173"/>
                <a:gd name="connsiteY64" fmla="*/ 720222 h 1080333"/>
                <a:gd name="connsiteX65" fmla="*/ 2054752 w 3608173"/>
                <a:gd name="connsiteY65" fmla="*/ 734344 h 1080333"/>
                <a:gd name="connsiteX66" fmla="*/ 2104179 w 3608173"/>
                <a:gd name="connsiteY66" fmla="*/ 734344 h 1080333"/>
                <a:gd name="connsiteX67" fmla="*/ 2104179 w 3608173"/>
                <a:gd name="connsiteY67" fmla="*/ 762588 h 1080333"/>
                <a:gd name="connsiteX68" fmla="*/ 2146545 w 3608173"/>
                <a:gd name="connsiteY68" fmla="*/ 762588 h 1080333"/>
                <a:gd name="connsiteX69" fmla="*/ 2199503 w 3608173"/>
                <a:gd name="connsiteY69" fmla="*/ 762588 h 1080333"/>
                <a:gd name="connsiteX70" fmla="*/ 2224217 w 3608173"/>
                <a:gd name="connsiteY70" fmla="*/ 787302 h 1080333"/>
                <a:gd name="connsiteX71" fmla="*/ 2248930 w 3608173"/>
                <a:gd name="connsiteY71" fmla="*/ 812015 h 1080333"/>
                <a:gd name="connsiteX72" fmla="*/ 2284235 w 3608173"/>
                <a:gd name="connsiteY72" fmla="*/ 847320 h 1080333"/>
                <a:gd name="connsiteX73" fmla="*/ 2333662 w 3608173"/>
                <a:gd name="connsiteY73" fmla="*/ 847320 h 1080333"/>
                <a:gd name="connsiteX74" fmla="*/ 2354845 w 3608173"/>
                <a:gd name="connsiteY74" fmla="*/ 868503 h 1080333"/>
                <a:gd name="connsiteX75" fmla="*/ 2365437 w 3608173"/>
                <a:gd name="connsiteY75" fmla="*/ 879095 h 1080333"/>
                <a:gd name="connsiteX76" fmla="*/ 2407803 w 3608173"/>
                <a:gd name="connsiteY76" fmla="*/ 879095 h 1080333"/>
                <a:gd name="connsiteX77" fmla="*/ 2439577 w 3608173"/>
                <a:gd name="connsiteY77" fmla="*/ 910869 h 1080333"/>
                <a:gd name="connsiteX78" fmla="*/ 2481943 w 3608173"/>
                <a:gd name="connsiteY78" fmla="*/ 910869 h 1080333"/>
                <a:gd name="connsiteX79" fmla="*/ 2474882 w 3608173"/>
                <a:gd name="connsiteY79" fmla="*/ 917930 h 1080333"/>
                <a:gd name="connsiteX80" fmla="*/ 2524309 w 3608173"/>
                <a:gd name="connsiteY80" fmla="*/ 917930 h 1080333"/>
                <a:gd name="connsiteX81" fmla="*/ 2524309 w 3608173"/>
                <a:gd name="connsiteY81" fmla="*/ 949705 h 1080333"/>
                <a:gd name="connsiteX82" fmla="*/ 2598450 w 3608173"/>
                <a:gd name="connsiteY82" fmla="*/ 949705 h 1080333"/>
                <a:gd name="connsiteX83" fmla="*/ 2598450 w 3608173"/>
                <a:gd name="connsiteY83" fmla="*/ 967357 h 1080333"/>
                <a:gd name="connsiteX84" fmla="*/ 2626694 w 3608173"/>
                <a:gd name="connsiteY84" fmla="*/ 967357 h 1080333"/>
                <a:gd name="connsiteX85" fmla="*/ 2626694 w 3608173"/>
                <a:gd name="connsiteY85" fmla="*/ 995601 h 1080333"/>
                <a:gd name="connsiteX86" fmla="*/ 2690243 w 3608173"/>
                <a:gd name="connsiteY86" fmla="*/ 995601 h 1080333"/>
                <a:gd name="connsiteX87" fmla="*/ 2774975 w 3608173"/>
                <a:gd name="connsiteY87" fmla="*/ 995601 h 1080333"/>
                <a:gd name="connsiteX88" fmla="*/ 2845585 w 3608173"/>
                <a:gd name="connsiteY88" fmla="*/ 995601 h 1080333"/>
                <a:gd name="connsiteX89" fmla="*/ 2880890 w 3608173"/>
                <a:gd name="connsiteY89" fmla="*/ 1030906 h 1080333"/>
                <a:gd name="connsiteX90" fmla="*/ 2895012 w 3608173"/>
                <a:gd name="connsiteY90" fmla="*/ 1045028 h 1080333"/>
                <a:gd name="connsiteX91" fmla="*/ 2990335 w 3608173"/>
                <a:gd name="connsiteY91" fmla="*/ 1045028 h 1080333"/>
                <a:gd name="connsiteX92" fmla="*/ 2990335 w 3608173"/>
                <a:gd name="connsiteY92" fmla="*/ 1080333 h 1080333"/>
                <a:gd name="connsiteX93" fmla="*/ 3608173 w 3608173"/>
                <a:gd name="connsiteY93" fmla="*/ 1080333 h 1080333"/>
                <a:gd name="connsiteX94" fmla="*/ 3608173 w 3608173"/>
                <a:gd name="connsiteY94" fmla="*/ 1080333 h 10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08173" h="1080333">
                  <a:moveTo>
                    <a:pt x="0" y="0"/>
                  </a:moveTo>
                  <a:lnTo>
                    <a:pt x="91793" y="0"/>
                  </a:lnTo>
                  <a:lnTo>
                    <a:pt x="91793" y="17652"/>
                  </a:lnTo>
                  <a:lnTo>
                    <a:pt x="194178" y="17652"/>
                  </a:lnTo>
                  <a:lnTo>
                    <a:pt x="190647" y="21183"/>
                  </a:lnTo>
                  <a:lnTo>
                    <a:pt x="285971" y="21183"/>
                  </a:lnTo>
                  <a:lnTo>
                    <a:pt x="307154" y="42366"/>
                  </a:lnTo>
                  <a:lnTo>
                    <a:pt x="349520" y="42366"/>
                  </a:lnTo>
                  <a:lnTo>
                    <a:pt x="349520" y="60018"/>
                  </a:lnTo>
                  <a:lnTo>
                    <a:pt x="406008" y="60018"/>
                  </a:lnTo>
                  <a:lnTo>
                    <a:pt x="409539" y="63549"/>
                  </a:lnTo>
                  <a:lnTo>
                    <a:pt x="416600" y="70610"/>
                  </a:lnTo>
                  <a:lnTo>
                    <a:pt x="487210" y="70610"/>
                  </a:lnTo>
                  <a:lnTo>
                    <a:pt x="487210" y="98854"/>
                  </a:lnTo>
                  <a:lnTo>
                    <a:pt x="586064" y="98854"/>
                  </a:lnTo>
                  <a:lnTo>
                    <a:pt x="646082" y="98854"/>
                  </a:lnTo>
                  <a:lnTo>
                    <a:pt x="663734" y="116506"/>
                  </a:lnTo>
                  <a:lnTo>
                    <a:pt x="737875" y="116506"/>
                  </a:lnTo>
                  <a:lnTo>
                    <a:pt x="737875" y="130628"/>
                  </a:lnTo>
                  <a:lnTo>
                    <a:pt x="755528" y="130628"/>
                  </a:lnTo>
                  <a:lnTo>
                    <a:pt x="755528" y="148281"/>
                  </a:lnTo>
                  <a:lnTo>
                    <a:pt x="801424" y="148281"/>
                  </a:lnTo>
                  <a:lnTo>
                    <a:pt x="815546" y="162403"/>
                  </a:lnTo>
                  <a:lnTo>
                    <a:pt x="857912" y="162403"/>
                  </a:lnTo>
                  <a:lnTo>
                    <a:pt x="857912" y="197708"/>
                  </a:lnTo>
                  <a:lnTo>
                    <a:pt x="896748" y="197708"/>
                  </a:lnTo>
                  <a:lnTo>
                    <a:pt x="946175" y="197708"/>
                  </a:lnTo>
                  <a:lnTo>
                    <a:pt x="999132" y="197708"/>
                  </a:lnTo>
                  <a:lnTo>
                    <a:pt x="999132" y="222421"/>
                  </a:lnTo>
                  <a:lnTo>
                    <a:pt x="1013254" y="236543"/>
                  </a:lnTo>
                  <a:lnTo>
                    <a:pt x="1045029" y="236543"/>
                  </a:lnTo>
                  <a:lnTo>
                    <a:pt x="1066212" y="257726"/>
                  </a:lnTo>
                  <a:lnTo>
                    <a:pt x="1097987" y="289501"/>
                  </a:lnTo>
                  <a:lnTo>
                    <a:pt x="1119169" y="310683"/>
                  </a:lnTo>
                  <a:lnTo>
                    <a:pt x="1172127" y="310683"/>
                  </a:lnTo>
                  <a:lnTo>
                    <a:pt x="1172127" y="338928"/>
                  </a:lnTo>
                  <a:lnTo>
                    <a:pt x="1207432" y="338928"/>
                  </a:lnTo>
                  <a:lnTo>
                    <a:pt x="1235676" y="367172"/>
                  </a:lnTo>
                  <a:lnTo>
                    <a:pt x="1288634" y="367172"/>
                  </a:lnTo>
                  <a:lnTo>
                    <a:pt x="1313347" y="391885"/>
                  </a:lnTo>
                  <a:lnTo>
                    <a:pt x="1398079" y="391885"/>
                  </a:lnTo>
                  <a:lnTo>
                    <a:pt x="1398079" y="416599"/>
                  </a:lnTo>
                  <a:lnTo>
                    <a:pt x="1426323" y="416599"/>
                  </a:lnTo>
                  <a:lnTo>
                    <a:pt x="1493403" y="416599"/>
                  </a:lnTo>
                  <a:lnTo>
                    <a:pt x="1493403" y="448373"/>
                  </a:lnTo>
                  <a:lnTo>
                    <a:pt x="1535769" y="448373"/>
                  </a:lnTo>
                  <a:lnTo>
                    <a:pt x="1535769" y="480148"/>
                  </a:lnTo>
                  <a:lnTo>
                    <a:pt x="1585196" y="480148"/>
                  </a:lnTo>
                  <a:lnTo>
                    <a:pt x="1609909" y="504861"/>
                  </a:lnTo>
                  <a:lnTo>
                    <a:pt x="1620501" y="515453"/>
                  </a:lnTo>
                  <a:lnTo>
                    <a:pt x="1698172" y="515453"/>
                  </a:lnTo>
                  <a:lnTo>
                    <a:pt x="1708763" y="526044"/>
                  </a:lnTo>
                  <a:lnTo>
                    <a:pt x="1708763" y="550758"/>
                  </a:lnTo>
                  <a:lnTo>
                    <a:pt x="1779373" y="550758"/>
                  </a:lnTo>
                  <a:lnTo>
                    <a:pt x="1779373" y="571941"/>
                  </a:lnTo>
                  <a:lnTo>
                    <a:pt x="1800556" y="571941"/>
                  </a:lnTo>
                  <a:lnTo>
                    <a:pt x="1800556" y="607246"/>
                  </a:lnTo>
                  <a:lnTo>
                    <a:pt x="1853514" y="607246"/>
                  </a:lnTo>
                  <a:lnTo>
                    <a:pt x="1906471" y="607246"/>
                  </a:lnTo>
                  <a:lnTo>
                    <a:pt x="1906471" y="656673"/>
                  </a:lnTo>
                  <a:lnTo>
                    <a:pt x="1941776" y="656673"/>
                  </a:lnTo>
                  <a:lnTo>
                    <a:pt x="1962959" y="677856"/>
                  </a:lnTo>
                  <a:lnTo>
                    <a:pt x="1984142" y="699039"/>
                  </a:lnTo>
                  <a:lnTo>
                    <a:pt x="2040630" y="699039"/>
                  </a:lnTo>
                  <a:lnTo>
                    <a:pt x="2040630" y="720222"/>
                  </a:lnTo>
                  <a:lnTo>
                    <a:pt x="2054752" y="734344"/>
                  </a:lnTo>
                  <a:lnTo>
                    <a:pt x="2104179" y="734344"/>
                  </a:lnTo>
                  <a:lnTo>
                    <a:pt x="2104179" y="762588"/>
                  </a:lnTo>
                  <a:lnTo>
                    <a:pt x="2146545" y="762588"/>
                  </a:lnTo>
                  <a:lnTo>
                    <a:pt x="2199503" y="762588"/>
                  </a:lnTo>
                  <a:lnTo>
                    <a:pt x="2224217" y="787302"/>
                  </a:lnTo>
                  <a:lnTo>
                    <a:pt x="2248930" y="812015"/>
                  </a:lnTo>
                  <a:lnTo>
                    <a:pt x="2284235" y="847320"/>
                  </a:lnTo>
                  <a:lnTo>
                    <a:pt x="2333662" y="847320"/>
                  </a:lnTo>
                  <a:lnTo>
                    <a:pt x="2354845" y="868503"/>
                  </a:lnTo>
                  <a:lnTo>
                    <a:pt x="2365437" y="879095"/>
                  </a:lnTo>
                  <a:lnTo>
                    <a:pt x="2407803" y="879095"/>
                  </a:lnTo>
                  <a:lnTo>
                    <a:pt x="2439577" y="910869"/>
                  </a:lnTo>
                  <a:lnTo>
                    <a:pt x="2481943" y="910869"/>
                  </a:lnTo>
                  <a:lnTo>
                    <a:pt x="2474882" y="917930"/>
                  </a:lnTo>
                  <a:lnTo>
                    <a:pt x="2524309" y="917930"/>
                  </a:lnTo>
                  <a:lnTo>
                    <a:pt x="2524309" y="949705"/>
                  </a:lnTo>
                  <a:lnTo>
                    <a:pt x="2598450" y="949705"/>
                  </a:lnTo>
                  <a:lnTo>
                    <a:pt x="2598450" y="967357"/>
                  </a:lnTo>
                  <a:lnTo>
                    <a:pt x="2626694" y="967357"/>
                  </a:lnTo>
                  <a:lnTo>
                    <a:pt x="2626694" y="995601"/>
                  </a:lnTo>
                  <a:lnTo>
                    <a:pt x="2690243" y="995601"/>
                  </a:lnTo>
                  <a:lnTo>
                    <a:pt x="2774975" y="995601"/>
                  </a:lnTo>
                  <a:lnTo>
                    <a:pt x="2845585" y="995601"/>
                  </a:lnTo>
                  <a:lnTo>
                    <a:pt x="2880890" y="1030906"/>
                  </a:lnTo>
                  <a:lnTo>
                    <a:pt x="2895012" y="1045028"/>
                  </a:lnTo>
                  <a:lnTo>
                    <a:pt x="2990335" y="1045028"/>
                  </a:lnTo>
                  <a:lnTo>
                    <a:pt x="2990335" y="1080333"/>
                  </a:lnTo>
                  <a:lnTo>
                    <a:pt x="3608173" y="1080333"/>
                  </a:lnTo>
                  <a:lnTo>
                    <a:pt x="3608173" y="1080333"/>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1417" name="Freeform 660">
              <a:extLst>
                <a:ext uri="{FF2B5EF4-FFF2-40B4-BE49-F238E27FC236}">
                  <a16:creationId xmlns:a16="http://schemas.microsoft.com/office/drawing/2014/main" id="{3B120750-19D3-506E-8B34-9C793EB037F4}"/>
                </a:ext>
              </a:extLst>
            </p:cNvPr>
            <p:cNvSpPr/>
            <p:nvPr/>
          </p:nvSpPr>
          <p:spPr>
            <a:xfrm>
              <a:off x="17206527" y="49910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8" name="Freeform 660">
              <a:extLst>
                <a:ext uri="{FF2B5EF4-FFF2-40B4-BE49-F238E27FC236}">
                  <a16:creationId xmlns:a16="http://schemas.microsoft.com/office/drawing/2014/main" id="{1537168A-BF7F-D08E-95C6-881E924EF023}"/>
                </a:ext>
              </a:extLst>
            </p:cNvPr>
            <p:cNvSpPr/>
            <p:nvPr/>
          </p:nvSpPr>
          <p:spPr>
            <a:xfrm rot="16200000">
              <a:off x="17206526" y="49934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19" name="Freeform 660">
              <a:extLst>
                <a:ext uri="{FF2B5EF4-FFF2-40B4-BE49-F238E27FC236}">
                  <a16:creationId xmlns:a16="http://schemas.microsoft.com/office/drawing/2014/main" id="{3700CD2C-2DF6-56CA-B42A-2BC57889A966}"/>
                </a:ext>
              </a:extLst>
            </p:cNvPr>
            <p:cNvSpPr/>
            <p:nvPr/>
          </p:nvSpPr>
          <p:spPr>
            <a:xfrm>
              <a:off x="16937615" y="49876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0" name="Freeform 660">
              <a:extLst>
                <a:ext uri="{FF2B5EF4-FFF2-40B4-BE49-F238E27FC236}">
                  <a16:creationId xmlns:a16="http://schemas.microsoft.com/office/drawing/2014/main" id="{EB2DFAC5-3AE3-18BA-BC8B-F6A4C125E322}"/>
                </a:ext>
              </a:extLst>
            </p:cNvPr>
            <p:cNvSpPr/>
            <p:nvPr/>
          </p:nvSpPr>
          <p:spPr>
            <a:xfrm rot="16200000">
              <a:off x="16937614" y="499001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1" name="Freeform 660">
              <a:extLst>
                <a:ext uri="{FF2B5EF4-FFF2-40B4-BE49-F238E27FC236}">
                  <a16:creationId xmlns:a16="http://schemas.microsoft.com/office/drawing/2014/main" id="{08F308B8-73C1-A722-E20E-DBABC985157C}"/>
                </a:ext>
              </a:extLst>
            </p:cNvPr>
            <p:cNvSpPr/>
            <p:nvPr/>
          </p:nvSpPr>
          <p:spPr>
            <a:xfrm>
              <a:off x="16770500" y="499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2" name="Freeform 660">
              <a:extLst>
                <a:ext uri="{FF2B5EF4-FFF2-40B4-BE49-F238E27FC236}">
                  <a16:creationId xmlns:a16="http://schemas.microsoft.com/office/drawing/2014/main" id="{0EAD7A5D-1326-3238-EA3E-D3E4BC9D1CF0}"/>
                </a:ext>
              </a:extLst>
            </p:cNvPr>
            <p:cNvSpPr/>
            <p:nvPr/>
          </p:nvSpPr>
          <p:spPr>
            <a:xfrm rot="16200000">
              <a:off x="16770499" y="499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3" name="Freeform 660">
              <a:extLst>
                <a:ext uri="{FF2B5EF4-FFF2-40B4-BE49-F238E27FC236}">
                  <a16:creationId xmlns:a16="http://schemas.microsoft.com/office/drawing/2014/main" id="{80A8AF31-D4A2-A5EE-336D-3689CA9CB56A}"/>
                </a:ext>
              </a:extLst>
            </p:cNvPr>
            <p:cNvSpPr/>
            <p:nvPr/>
          </p:nvSpPr>
          <p:spPr>
            <a:xfrm>
              <a:off x="16744596" y="4991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4" name="Freeform 660">
              <a:extLst>
                <a:ext uri="{FF2B5EF4-FFF2-40B4-BE49-F238E27FC236}">
                  <a16:creationId xmlns:a16="http://schemas.microsoft.com/office/drawing/2014/main" id="{AAB6BF86-D319-958E-95C5-805A7A308805}"/>
                </a:ext>
              </a:extLst>
            </p:cNvPr>
            <p:cNvSpPr/>
            <p:nvPr/>
          </p:nvSpPr>
          <p:spPr>
            <a:xfrm rot="16200000">
              <a:off x="16744595" y="499401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5" name="Freeform 660">
              <a:extLst>
                <a:ext uri="{FF2B5EF4-FFF2-40B4-BE49-F238E27FC236}">
                  <a16:creationId xmlns:a16="http://schemas.microsoft.com/office/drawing/2014/main" id="{65833189-4BE5-98A0-3100-EF9FC7F9A101}"/>
                </a:ext>
              </a:extLst>
            </p:cNvPr>
            <p:cNvSpPr/>
            <p:nvPr/>
          </p:nvSpPr>
          <p:spPr>
            <a:xfrm>
              <a:off x="16713171" y="49908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6" name="Freeform 660">
              <a:extLst>
                <a:ext uri="{FF2B5EF4-FFF2-40B4-BE49-F238E27FC236}">
                  <a16:creationId xmlns:a16="http://schemas.microsoft.com/office/drawing/2014/main" id="{3A84F2B9-7AC3-AA1F-6E75-E4C6519B52C1}"/>
                </a:ext>
              </a:extLst>
            </p:cNvPr>
            <p:cNvSpPr/>
            <p:nvPr/>
          </p:nvSpPr>
          <p:spPr>
            <a:xfrm rot="16200000">
              <a:off x="16713170" y="49931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7" name="Freeform 660">
              <a:extLst>
                <a:ext uri="{FF2B5EF4-FFF2-40B4-BE49-F238E27FC236}">
                  <a16:creationId xmlns:a16="http://schemas.microsoft.com/office/drawing/2014/main" id="{973865C0-7593-9FF7-4261-0DFF6BB9914F}"/>
                </a:ext>
              </a:extLst>
            </p:cNvPr>
            <p:cNvSpPr/>
            <p:nvPr/>
          </p:nvSpPr>
          <p:spPr>
            <a:xfrm>
              <a:off x="16684951" y="499458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8" name="Freeform 660">
              <a:extLst>
                <a:ext uri="{FF2B5EF4-FFF2-40B4-BE49-F238E27FC236}">
                  <a16:creationId xmlns:a16="http://schemas.microsoft.com/office/drawing/2014/main" id="{7B6C42F2-621D-C22F-34E1-24DA13238876}"/>
                </a:ext>
              </a:extLst>
            </p:cNvPr>
            <p:cNvSpPr/>
            <p:nvPr/>
          </p:nvSpPr>
          <p:spPr>
            <a:xfrm rot="16200000">
              <a:off x="16684950" y="4996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29" name="Freeform 660">
              <a:extLst>
                <a:ext uri="{FF2B5EF4-FFF2-40B4-BE49-F238E27FC236}">
                  <a16:creationId xmlns:a16="http://schemas.microsoft.com/office/drawing/2014/main" id="{915BCAEA-9CD5-A42C-C821-ABD8755F5340}"/>
                </a:ext>
              </a:extLst>
            </p:cNvPr>
            <p:cNvSpPr/>
            <p:nvPr/>
          </p:nvSpPr>
          <p:spPr>
            <a:xfrm>
              <a:off x="16662578" y="4989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b="1" dirty="0">
                <a:solidFill>
                  <a:srgbClr val="54565B"/>
                </a:solidFill>
                <a:latin typeface="Arial" panose="020B0604020202020204"/>
              </a:endParaRPr>
            </a:p>
          </p:txBody>
        </p:sp>
        <p:sp>
          <p:nvSpPr>
            <p:cNvPr id="1430" name="Freeform 660">
              <a:extLst>
                <a:ext uri="{FF2B5EF4-FFF2-40B4-BE49-F238E27FC236}">
                  <a16:creationId xmlns:a16="http://schemas.microsoft.com/office/drawing/2014/main" id="{93778A66-6F2A-D9F9-EE8D-D6016FF7574A}"/>
                </a:ext>
              </a:extLst>
            </p:cNvPr>
            <p:cNvSpPr/>
            <p:nvPr/>
          </p:nvSpPr>
          <p:spPr>
            <a:xfrm rot="16200000">
              <a:off x="16662577" y="49920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b="1" dirty="0">
                <a:solidFill>
                  <a:srgbClr val="54565B"/>
                </a:solidFill>
                <a:latin typeface="Arial" panose="020B0604020202020204"/>
              </a:endParaRPr>
            </a:p>
          </p:txBody>
        </p:sp>
        <p:sp>
          <p:nvSpPr>
            <p:cNvPr id="1431" name="Freeform 660">
              <a:extLst>
                <a:ext uri="{FF2B5EF4-FFF2-40B4-BE49-F238E27FC236}">
                  <a16:creationId xmlns:a16="http://schemas.microsoft.com/office/drawing/2014/main" id="{A25C5805-C3E8-EB95-477A-9AA43CB44BEC}"/>
                </a:ext>
              </a:extLst>
            </p:cNvPr>
            <p:cNvSpPr/>
            <p:nvPr/>
          </p:nvSpPr>
          <p:spPr>
            <a:xfrm>
              <a:off x="16726948" y="49878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2" name="Freeform 660">
              <a:extLst>
                <a:ext uri="{FF2B5EF4-FFF2-40B4-BE49-F238E27FC236}">
                  <a16:creationId xmlns:a16="http://schemas.microsoft.com/office/drawing/2014/main" id="{7F4D226D-FB62-3B07-9271-554E459B3F00}"/>
                </a:ext>
              </a:extLst>
            </p:cNvPr>
            <p:cNvSpPr/>
            <p:nvPr/>
          </p:nvSpPr>
          <p:spPr>
            <a:xfrm rot="16200000">
              <a:off x="16726947" y="49901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3" name="Freeform 660">
              <a:extLst>
                <a:ext uri="{FF2B5EF4-FFF2-40B4-BE49-F238E27FC236}">
                  <a16:creationId xmlns:a16="http://schemas.microsoft.com/office/drawing/2014/main" id="{D5663405-E14C-70BB-B558-A4BF304CB0A7}"/>
                </a:ext>
              </a:extLst>
            </p:cNvPr>
            <p:cNvSpPr/>
            <p:nvPr/>
          </p:nvSpPr>
          <p:spPr>
            <a:xfrm>
              <a:off x="16618503" y="499568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b="1" dirty="0">
                <a:solidFill>
                  <a:srgbClr val="54565B"/>
                </a:solidFill>
                <a:latin typeface="Arial" panose="020B0604020202020204"/>
              </a:endParaRPr>
            </a:p>
          </p:txBody>
        </p:sp>
        <p:sp>
          <p:nvSpPr>
            <p:cNvPr id="1434" name="Freeform 660">
              <a:extLst>
                <a:ext uri="{FF2B5EF4-FFF2-40B4-BE49-F238E27FC236}">
                  <a16:creationId xmlns:a16="http://schemas.microsoft.com/office/drawing/2014/main" id="{90CA8752-99A7-5169-728B-98B4D9576F5D}"/>
                </a:ext>
              </a:extLst>
            </p:cNvPr>
            <p:cNvSpPr/>
            <p:nvPr/>
          </p:nvSpPr>
          <p:spPr>
            <a:xfrm rot="16200000">
              <a:off x="16618502" y="49980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b="1" dirty="0">
                <a:solidFill>
                  <a:srgbClr val="54565B"/>
                </a:solidFill>
                <a:latin typeface="Arial" panose="020B0604020202020204"/>
              </a:endParaRPr>
            </a:p>
          </p:txBody>
        </p:sp>
        <p:sp>
          <p:nvSpPr>
            <p:cNvPr id="1435" name="Freeform 660">
              <a:extLst>
                <a:ext uri="{FF2B5EF4-FFF2-40B4-BE49-F238E27FC236}">
                  <a16:creationId xmlns:a16="http://schemas.microsoft.com/office/drawing/2014/main" id="{B871EFD1-ABC9-45A6-77C6-A272F873CA5B}"/>
                </a:ext>
              </a:extLst>
            </p:cNvPr>
            <p:cNvSpPr/>
            <p:nvPr/>
          </p:nvSpPr>
          <p:spPr>
            <a:xfrm>
              <a:off x="16586273" y="4963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6" name="Freeform 660">
              <a:extLst>
                <a:ext uri="{FF2B5EF4-FFF2-40B4-BE49-F238E27FC236}">
                  <a16:creationId xmlns:a16="http://schemas.microsoft.com/office/drawing/2014/main" id="{BB01B0D7-A0B4-82FA-68B8-1325D2707033}"/>
                </a:ext>
              </a:extLst>
            </p:cNvPr>
            <p:cNvSpPr/>
            <p:nvPr/>
          </p:nvSpPr>
          <p:spPr>
            <a:xfrm rot="16200000">
              <a:off x="16586272" y="49656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7" name="Freeform 660">
              <a:extLst>
                <a:ext uri="{FF2B5EF4-FFF2-40B4-BE49-F238E27FC236}">
                  <a16:creationId xmlns:a16="http://schemas.microsoft.com/office/drawing/2014/main" id="{E92EE8B5-DEB6-C045-8AEA-D7DFCAD1D080}"/>
                </a:ext>
              </a:extLst>
            </p:cNvPr>
            <p:cNvSpPr/>
            <p:nvPr/>
          </p:nvSpPr>
          <p:spPr>
            <a:xfrm>
              <a:off x="16564805" y="495998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8" name="Freeform 660">
              <a:extLst>
                <a:ext uri="{FF2B5EF4-FFF2-40B4-BE49-F238E27FC236}">
                  <a16:creationId xmlns:a16="http://schemas.microsoft.com/office/drawing/2014/main" id="{A09FE7BA-7D0E-A9E3-FD4B-A174911FB98B}"/>
                </a:ext>
              </a:extLst>
            </p:cNvPr>
            <p:cNvSpPr/>
            <p:nvPr/>
          </p:nvSpPr>
          <p:spPr>
            <a:xfrm rot="16200000">
              <a:off x="16564804" y="4962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39" name="Freeform 660">
              <a:extLst>
                <a:ext uri="{FF2B5EF4-FFF2-40B4-BE49-F238E27FC236}">
                  <a16:creationId xmlns:a16="http://schemas.microsoft.com/office/drawing/2014/main" id="{68361F52-543C-ACA9-D888-0E9F53FFAC9E}"/>
                </a:ext>
              </a:extLst>
            </p:cNvPr>
            <p:cNvSpPr/>
            <p:nvPr/>
          </p:nvSpPr>
          <p:spPr>
            <a:xfrm>
              <a:off x="16535426" y="495257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0" name="Freeform 660">
              <a:extLst>
                <a:ext uri="{FF2B5EF4-FFF2-40B4-BE49-F238E27FC236}">
                  <a16:creationId xmlns:a16="http://schemas.microsoft.com/office/drawing/2014/main" id="{316605D2-C867-0632-D241-178C3847EE6C}"/>
                </a:ext>
              </a:extLst>
            </p:cNvPr>
            <p:cNvSpPr/>
            <p:nvPr/>
          </p:nvSpPr>
          <p:spPr>
            <a:xfrm rot="16200000">
              <a:off x="16535425" y="49549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1" name="Freeform 660">
              <a:extLst>
                <a:ext uri="{FF2B5EF4-FFF2-40B4-BE49-F238E27FC236}">
                  <a16:creationId xmlns:a16="http://schemas.microsoft.com/office/drawing/2014/main" id="{70015107-6CC6-19EF-85FC-03678ED2B4D2}"/>
                </a:ext>
              </a:extLst>
            </p:cNvPr>
            <p:cNvSpPr/>
            <p:nvPr/>
          </p:nvSpPr>
          <p:spPr>
            <a:xfrm>
              <a:off x="16508228" y="495560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2" name="Freeform 660">
              <a:extLst>
                <a:ext uri="{FF2B5EF4-FFF2-40B4-BE49-F238E27FC236}">
                  <a16:creationId xmlns:a16="http://schemas.microsoft.com/office/drawing/2014/main" id="{635A4E66-77E9-BFBF-A222-3FD6900A7712}"/>
                </a:ext>
              </a:extLst>
            </p:cNvPr>
            <p:cNvSpPr/>
            <p:nvPr/>
          </p:nvSpPr>
          <p:spPr>
            <a:xfrm rot="16200000">
              <a:off x="16508227" y="495795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3" name="Freeform 660">
              <a:extLst>
                <a:ext uri="{FF2B5EF4-FFF2-40B4-BE49-F238E27FC236}">
                  <a16:creationId xmlns:a16="http://schemas.microsoft.com/office/drawing/2014/main" id="{560D4A59-18CB-3531-3832-06AE4A6C3FA9}"/>
                </a:ext>
              </a:extLst>
            </p:cNvPr>
            <p:cNvSpPr/>
            <p:nvPr/>
          </p:nvSpPr>
          <p:spPr>
            <a:xfrm>
              <a:off x="16464173" y="49319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4" name="Freeform 660">
              <a:extLst>
                <a:ext uri="{FF2B5EF4-FFF2-40B4-BE49-F238E27FC236}">
                  <a16:creationId xmlns:a16="http://schemas.microsoft.com/office/drawing/2014/main" id="{E4931F54-A71D-AD0E-EF9D-78560A315C03}"/>
                </a:ext>
              </a:extLst>
            </p:cNvPr>
            <p:cNvSpPr/>
            <p:nvPr/>
          </p:nvSpPr>
          <p:spPr>
            <a:xfrm rot="16200000">
              <a:off x="16464172" y="49343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5" name="Freeform 660">
              <a:extLst>
                <a:ext uri="{FF2B5EF4-FFF2-40B4-BE49-F238E27FC236}">
                  <a16:creationId xmlns:a16="http://schemas.microsoft.com/office/drawing/2014/main" id="{E62DD732-BE03-6114-3318-08730164E9F9}"/>
                </a:ext>
              </a:extLst>
            </p:cNvPr>
            <p:cNvSpPr/>
            <p:nvPr/>
          </p:nvSpPr>
          <p:spPr>
            <a:xfrm>
              <a:off x="16410779"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6" name="Freeform 660">
              <a:extLst>
                <a:ext uri="{FF2B5EF4-FFF2-40B4-BE49-F238E27FC236}">
                  <a16:creationId xmlns:a16="http://schemas.microsoft.com/office/drawing/2014/main" id="{0C48ECC6-DDAE-12BE-5118-B6D07DBC78DB}"/>
                </a:ext>
              </a:extLst>
            </p:cNvPr>
            <p:cNvSpPr/>
            <p:nvPr/>
          </p:nvSpPr>
          <p:spPr>
            <a:xfrm rot="16200000">
              <a:off x="16410778"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7" name="Freeform 660">
              <a:extLst>
                <a:ext uri="{FF2B5EF4-FFF2-40B4-BE49-F238E27FC236}">
                  <a16:creationId xmlns:a16="http://schemas.microsoft.com/office/drawing/2014/main" id="{4CEDC4B3-0A23-A107-3652-2C87759C6B74}"/>
                </a:ext>
              </a:extLst>
            </p:cNvPr>
            <p:cNvSpPr/>
            <p:nvPr/>
          </p:nvSpPr>
          <p:spPr>
            <a:xfrm>
              <a:off x="16418539" y="49212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8" name="Freeform 660">
              <a:extLst>
                <a:ext uri="{FF2B5EF4-FFF2-40B4-BE49-F238E27FC236}">
                  <a16:creationId xmlns:a16="http://schemas.microsoft.com/office/drawing/2014/main" id="{C497634E-CED2-2D24-3F97-F8DF33E1A924}"/>
                </a:ext>
              </a:extLst>
            </p:cNvPr>
            <p:cNvSpPr/>
            <p:nvPr/>
          </p:nvSpPr>
          <p:spPr>
            <a:xfrm rot="16200000">
              <a:off x="16418538" y="49235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49" name="Freeform 660">
              <a:extLst>
                <a:ext uri="{FF2B5EF4-FFF2-40B4-BE49-F238E27FC236}">
                  <a16:creationId xmlns:a16="http://schemas.microsoft.com/office/drawing/2014/main" id="{D6F56685-5124-F196-849B-4DDA6E4684CC}"/>
                </a:ext>
              </a:extLst>
            </p:cNvPr>
            <p:cNvSpPr/>
            <p:nvPr/>
          </p:nvSpPr>
          <p:spPr>
            <a:xfrm>
              <a:off x="16387048" y="4906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0" name="Freeform 660">
              <a:extLst>
                <a:ext uri="{FF2B5EF4-FFF2-40B4-BE49-F238E27FC236}">
                  <a16:creationId xmlns:a16="http://schemas.microsoft.com/office/drawing/2014/main" id="{35F16071-7128-6EB0-58D6-E4538F2B4241}"/>
                </a:ext>
              </a:extLst>
            </p:cNvPr>
            <p:cNvSpPr/>
            <p:nvPr/>
          </p:nvSpPr>
          <p:spPr>
            <a:xfrm rot="16200000">
              <a:off x="16387047" y="4908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1" name="Freeform 660">
              <a:extLst>
                <a:ext uri="{FF2B5EF4-FFF2-40B4-BE49-F238E27FC236}">
                  <a16:creationId xmlns:a16="http://schemas.microsoft.com/office/drawing/2014/main" id="{E5CBDD57-D377-A6C5-61C5-E4BC98A0368E}"/>
                </a:ext>
              </a:extLst>
            </p:cNvPr>
            <p:cNvSpPr/>
            <p:nvPr/>
          </p:nvSpPr>
          <p:spPr>
            <a:xfrm>
              <a:off x="16359917" y="49025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2" name="Freeform 660">
              <a:extLst>
                <a:ext uri="{FF2B5EF4-FFF2-40B4-BE49-F238E27FC236}">
                  <a16:creationId xmlns:a16="http://schemas.microsoft.com/office/drawing/2014/main" id="{C9419342-247C-7F19-3C31-BFCB1A786C30}"/>
                </a:ext>
              </a:extLst>
            </p:cNvPr>
            <p:cNvSpPr/>
            <p:nvPr/>
          </p:nvSpPr>
          <p:spPr>
            <a:xfrm rot="16200000">
              <a:off x="16359916" y="49049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3" name="Freeform 660">
              <a:extLst>
                <a:ext uri="{FF2B5EF4-FFF2-40B4-BE49-F238E27FC236}">
                  <a16:creationId xmlns:a16="http://schemas.microsoft.com/office/drawing/2014/main" id="{FCC7DD25-1F19-A8DA-7874-DF30305B5883}"/>
                </a:ext>
              </a:extLst>
            </p:cNvPr>
            <p:cNvSpPr/>
            <p:nvPr/>
          </p:nvSpPr>
          <p:spPr>
            <a:xfrm>
              <a:off x="16349023" y="49065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4" name="Freeform 660">
              <a:extLst>
                <a:ext uri="{FF2B5EF4-FFF2-40B4-BE49-F238E27FC236}">
                  <a16:creationId xmlns:a16="http://schemas.microsoft.com/office/drawing/2014/main" id="{41182BAF-381E-4DA6-6FB3-EC6EF9B72E3D}"/>
                </a:ext>
              </a:extLst>
            </p:cNvPr>
            <p:cNvSpPr/>
            <p:nvPr/>
          </p:nvSpPr>
          <p:spPr>
            <a:xfrm rot="16200000">
              <a:off x="16349022" y="49089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5" name="Freeform 660">
              <a:extLst>
                <a:ext uri="{FF2B5EF4-FFF2-40B4-BE49-F238E27FC236}">
                  <a16:creationId xmlns:a16="http://schemas.microsoft.com/office/drawing/2014/main" id="{BAFD871A-48C4-86D5-4770-C94843ECEDAA}"/>
                </a:ext>
              </a:extLst>
            </p:cNvPr>
            <p:cNvSpPr/>
            <p:nvPr/>
          </p:nvSpPr>
          <p:spPr>
            <a:xfrm>
              <a:off x="16325213" y="490274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6" name="Freeform 660">
              <a:extLst>
                <a:ext uri="{FF2B5EF4-FFF2-40B4-BE49-F238E27FC236}">
                  <a16:creationId xmlns:a16="http://schemas.microsoft.com/office/drawing/2014/main" id="{53DF763C-7DE5-ADD9-7C76-4968D4C7A3E0}"/>
                </a:ext>
              </a:extLst>
            </p:cNvPr>
            <p:cNvSpPr/>
            <p:nvPr/>
          </p:nvSpPr>
          <p:spPr>
            <a:xfrm rot="16200000">
              <a:off x="16325212" y="49050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7" name="Freeform 660">
              <a:extLst>
                <a:ext uri="{FF2B5EF4-FFF2-40B4-BE49-F238E27FC236}">
                  <a16:creationId xmlns:a16="http://schemas.microsoft.com/office/drawing/2014/main" id="{AAEC0B06-F8A7-445C-6068-93011FEDF986}"/>
                </a:ext>
              </a:extLst>
            </p:cNvPr>
            <p:cNvSpPr/>
            <p:nvPr/>
          </p:nvSpPr>
          <p:spPr>
            <a:xfrm>
              <a:off x="16305791" y="49036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8" name="Freeform 660">
              <a:extLst>
                <a:ext uri="{FF2B5EF4-FFF2-40B4-BE49-F238E27FC236}">
                  <a16:creationId xmlns:a16="http://schemas.microsoft.com/office/drawing/2014/main" id="{02D80007-8BF0-C922-7971-4CB2F04DADF6}"/>
                </a:ext>
              </a:extLst>
            </p:cNvPr>
            <p:cNvSpPr/>
            <p:nvPr/>
          </p:nvSpPr>
          <p:spPr>
            <a:xfrm rot="16200000">
              <a:off x="16305790" y="49059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59" name="Freeform 660">
              <a:extLst>
                <a:ext uri="{FF2B5EF4-FFF2-40B4-BE49-F238E27FC236}">
                  <a16:creationId xmlns:a16="http://schemas.microsoft.com/office/drawing/2014/main" id="{B3041843-C3DD-59BE-D169-4CAF14677379}"/>
                </a:ext>
              </a:extLst>
            </p:cNvPr>
            <p:cNvSpPr/>
            <p:nvPr/>
          </p:nvSpPr>
          <p:spPr>
            <a:xfrm>
              <a:off x="16250165" y="4903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0" name="Freeform 660">
              <a:extLst>
                <a:ext uri="{FF2B5EF4-FFF2-40B4-BE49-F238E27FC236}">
                  <a16:creationId xmlns:a16="http://schemas.microsoft.com/office/drawing/2014/main" id="{3EA823B3-6DB2-5487-22E0-746AC27E3D61}"/>
                </a:ext>
              </a:extLst>
            </p:cNvPr>
            <p:cNvSpPr/>
            <p:nvPr/>
          </p:nvSpPr>
          <p:spPr>
            <a:xfrm rot="16200000">
              <a:off x="16250164" y="4905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1" name="Freeform 660">
              <a:extLst>
                <a:ext uri="{FF2B5EF4-FFF2-40B4-BE49-F238E27FC236}">
                  <a16:creationId xmlns:a16="http://schemas.microsoft.com/office/drawing/2014/main" id="{C8F8B505-C214-7F20-DFFF-4430FF493B59}"/>
                </a:ext>
              </a:extLst>
            </p:cNvPr>
            <p:cNvSpPr/>
            <p:nvPr/>
          </p:nvSpPr>
          <p:spPr>
            <a:xfrm>
              <a:off x="16217772" y="48786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2" name="Freeform 660">
              <a:extLst>
                <a:ext uri="{FF2B5EF4-FFF2-40B4-BE49-F238E27FC236}">
                  <a16:creationId xmlns:a16="http://schemas.microsoft.com/office/drawing/2014/main" id="{C027553B-7B18-1A97-D572-BA1A4D583142}"/>
                </a:ext>
              </a:extLst>
            </p:cNvPr>
            <p:cNvSpPr/>
            <p:nvPr/>
          </p:nvSpPr>
          <p:spPr>
            <a:xfrm rot="16200000">
              <a:off x="16217771" y="488102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3" name="Freeform 660">
              <a:extLst>
                <a:ext uri="{FF2B5EF4-FFF2-40B4-BE49-F238E27FC236}">
                  <a16:creationId xmlns:a16="http://schemas.microsoft.com/office/drawing/2014/main" id="{5D31D003-31DC-29F9-B097-E4FFA0F76AEF}"/>
                </a:ext>
              </a:extLst>
            </p:cNvPr>
            <p:cNvSpPr/>
            <p:nvPr/>
          </p:nvSpPr>
          <p:spPr>
            <a:xfrm>
              <a:off x="16193876" y="48646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4" name="Freeform 660">
              <a:extLst>
                <a:ext uri="{FF2B5EF4-FFF2-40B4-BE49-F238E27FC236}">
                  <a16:creationId xmlns:a16="http://schemas.microsoft.com/office/drawing/2014/main" id="{4147B0D6-03DA-E56C-1041-CEF0DC50E4C7}"/>
                </a:ext>
              </a:extLst>
            </p:cNvPr>
            <p:cNvSpPr/>
            <p:nvPr/>
          </p:nvSpPr>
          <p:spPr>
            <a:xfrm rot="16200000">
              <a:off x="16193875" y="48669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5" name="Freeform 660">
              <a:extLst>
                <a:ext uri="{FF2B5EF4-FFF2-40B4-BE49-F238E27FC236}">
                  <a16:creationId xmlns:a16="http://schemas.microsoft.com/office/drawing/2014/main" id="{EDD5852E-9C19-BE85-A83D-EC56D53729F8}"/>
                </a:ext>
              </a:extLst>
            </p:cNvPr>
            <p:cNvSpPr/>
            <p:nvPr/>
          </p:nvSpPr>
          <p:spPr>
            <a:xfrm>
              <a:off x="16175325" y="486102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6" name="Freeform 660">
              <a:extLst>
                <a:ext uri="{FF2B5EF4-FFF2-40B4-BE49-F238E27FC236}">
                  <a16:creationId xmlns:a16="http://schemas.microsoft.com/office/drawing/2014/main" id="{851BDB8E-6503-CFDE-3D93-5A53E8D1158A}"/>
                </a:ext>
              </a:extLst>
            </p:cNvPr>
            <p:cNvSpPr/>
            <p:nvPr/>
          </p:nvSpPr>
          <p:spPr>
            <a:xfrm rot="16200000">
              <a:off x="16175324" y="4863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7" name="Freeform 660">
              <a:extLst>
                <a:ext uri="{FF2B5EF4-FFF2-40B4-BE49-F238E27FC236}">
                  <a16:creationId xmlns:a16="http://schemas.microsoft.com/office/drawing/2014/main" id="{6CF4B369-94D0-B7A2-6850-8E449FD92B2E}"/>
                </a:ext>
              </a:extLst>
            </p:cNvPr>
            <p:cNvSpPr/>
            <p:nvPr/>
          </p:nvSpPr>
          <p:spPr>
            <a:xfrm>
              <a:off x="16101707" y="48257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8" name="Freeform 660">
              <a:extLst>
                <a:ext uri="{FF2B5EF4-FFF2-40B4-BE49-F238E27FC236}">
                  <a16:creationId xmlns:a16="http://schemas.microsoft.com/office/drawing/2014/main" id="{E62A2AFA-319D-DE9D-585B-19D55EDF8EA9}"/>
                </a:ext>
              </a:extLst>
            </p:cNvPr>
            <p:cNvSpPr/>
            <p:nvPr/>
          </p:nvSpPr>
          <p:spPr>
            <a:xfrm rot="16200000">
              <a:off x="16101706" y="48280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69" name="Freeform 660">
              <a:extLst>
                <a:ext uri="{FF2B5EF4-FFF2-40B4-BE49-F238E27FC236}">
                  <a16:creationId xmlns:a16="http://schemas.microsoft.com/office/drawing/2014/main" id="{5664B85D-E62E-DBFF-8FA4-B7663DFED74A}"/>
                </a:ext>
              </a:extLst>
            </p:cNvPr>
            <p:cNvSpPr/>
            <p:nvPr/>
          </p:nvSpPr>
          <p:spPr>
            <a:xfrm>
              <a:off x="16109388" y="4821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0" name="Freeform 660">
              <a:extLst>
                <a:ext uri="{FF2B5EF4-FFF2-40B4-BE49-F238E27FC236}">
                  <a16:creationId xmlns:a16="http://schemas.microsoft.com/office/drawing/2014/main" id="{A2265CA9-7C55-E958-6AB9-C5230106817E}"/>
                </a:ext>
              </a:extLst>
            </p:cNvPr>
            <p:cNvSpPr/>
            <p:nvPr/>
          </p:nvSpPr>
          <p:spPr>
            <a:xfrm rot="16200000">
              <a:off x="16109387" y="48237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1" name="Freeform 660">
              <a:extLst>
                <a:ext uri="{FF2B5EF4-FFF2-40B4-BE49-F238E27FC236}">
                  <a16:creationId xmlns:a16="http://schemas.microsoft.com/office/drawing/2014/main" id="{D9D06C67-6A39-FAE7-BDF7-FD14A08DFF09}"/>
                </a:ext>
              </a:extLst>
            </p:cNvPr>
            <p:cNvSpPr/>
            <p:nvPr/>
          </p:nvSpPr>
          <p:spPr>
            <a:xfrm>
              <a:off x="16069448" y="48216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2" name="Freeform 660">
              <a:extLst>
                <a:ext uri="{FF2B5EF4-FFF2-40B4-BE49-F238E27FC236}">
                  <a16:creationId xmlns:a16="http://schemas.microsoft.com/office/drawing/2014/main" id="{408581C4-5069-A36A-8650-B542FAAFFC5A}"/>
                </a:ext>
              </a:extLst>
            </p:cNvPr>
            <p:cNvSpPr/>
            <p:nvPr/>
          </p:nvSpPr>
          <p:spPr>
            <a:xfrm rot="16200000">
              <a:off x="16069447" y="48239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3" name="Freeform 660">
              <a:extLst>
                <a:ext uri="{FF2B5EF4-FFF2-40B4-BE49-F238E27FC236}">
                  <a16:creationId xmlns:a16="http://schemas.microsoft.com/office/drawing/2014/main" id="{5A9CD13D-908B-E041-0E13-E907121B4FB3}"/>
                </a:ext>
              </a:extLst>
            </p:cNvPr>
            <p:cNvSpPr/>
            <p:nvPr/>
          </p:nvSpPr>
          <p:spPr>
            <a:xfrm>
              <a:off x="16049262"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4" name="Freeform 660">
              <a:extLst>
                <a:ext uri="{FF2B5EF4-FFF2-40B4-BE49-F238E27FC236}">
                  <a16:creationId xmlns:a16="http://schemas.microsoft.com/office/drawing/2014/main" id="{F5F708EE-F2E8-B022-6F5B-3322C4E4F62A}"/>
                </a:ext>
              </a:extLst>
            </p:cNvPr>
            <p:cNvSpPr/>
            <p:nvPr/>
          </p:nvSpPr>
          <p:spPr>
            <a:xfrm rot="16200000">
              <a:off x="16049261"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5" name="Freeform 660">
              <a:extLst>
                <a:ext uri="{FF2B5EF4-FFF2-40B4-BE49-F238E27FC236}">
                  <a16:creationId xmlns:a16="http://schemas.microsoft.com/office/drawing/2014/main" id="{11981EDE-7D3E-2614-CB73-03F16B847DF5}"/>
                </a:ext>
              </a:extLst>
            </p:cNvPr>
            <p:cNvSpPr/>
            <p:nvPr/>
          </p:nvSpPr>
          <p:spPr>
            <a:xfrm>
              <a:off x="16017018"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6" name="Freeform 660">
              <a:extLst>
                <a:ext uri="{FF2B5EF4-FFF2-40B4-BE49-F238E27FC236}">
                  <a16:creationId xmlns:a16="http://schemas.microsoft.com/office/drawing/2014/main" id="{FF21477E-43B3-E2EF-B0D4-9FCF655EE766}"/>
                </a:ext>
              </a:extLst>
            </p:cNvPr>
            <p:cNvSpPr/>
            <p:nvPr/>
          </p:nvSpPr>
          <p:spPr>
            <a:xfrm rot="16200000">
              <a:off x="16017017"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7" name="Freeform 660">
              <a:extLst>
                <a:ext uri="{FF2B5EF4-FFF2-40B4-BE49-F238E27FC236}">
                  <a16:creationId xmlns:a16="http://schemas.microsoft.com/office/drawing/2014/main" id="{73154748-2CA9-E6D4-AB73-ADA352FA3300}"/>
                </a:ext>
              </a:extLst>
            </p:cNvPr>
            <p:cNvSpPr/>
            <p:nvPr/>
          </p:nvSpPr>
          <p:spPr>
            <a:xfrm>
              <a:off x="15989275" y="47832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8" name="Freeform 660">
              <a:extLst>
                <a:ext uri="{FF2B5EF4-FFF2-40B4-BE49-F238E27FC236}">
                  <a16:creationId xmlns:a16="http://schemas.microsoft.com/office/drawing/2014/main" id="{0F9C112B-5FDC-4E93-FAC0-73AC2934FEE4}"/>
                </a:ext>
              </a:extLst>
            </p:cNvPr>
            <p:cNvSpPr/>
            <p:nvPr/>
          </p:nvSpPr>
          <p:spPr>
            <a:xfrm rot="16200000">
              <a:off x="15989274" y="47855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79" name="Freeform 660">
              <a:extLst>
                <a:ext uri="{FF2B5EF4-FFF2-40B4-BE49-F238E27FC236}">
                  <a16:creationId xmlns:a16="http://schemas.microsoft.com/office/drawing/2014/main" id="{A2A680A1-1386-EC3C-3082-AD538AC16EAB}"/>
                </a:ext>
              </a:extLst>
            </p:cNvPr>
            <p:cNvSpPr/>
            <p:nvPr/>
          </p:nvSpPr>
          <p:spPr>
            <a:xfrm>
              <a:off x="15970412" y="478139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0" name="Freeform 660">
              <a:extLst>
                <a:ext uri="{FF2B5EF4-FFF2-40B4-BE49-F238E27FC236}">
                  <a16:creationId xmlns:a16="http://schemas.microsoft.com/office/drawing/2014/main" id="{5B960092-F45C-1ADC-5FD4-A539A0D37240}"/>
                </a:ext>
              </a:extLst>
            </p:cNvPr>
            <p:cNvSpPr/>
            <p:nvPr/>
          </p:nvSpPr>
          <p:spPr>
            <a:xfrm rot="16200000">
              <a:off x="15970411" y="4783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1" name="Freeform 660">
              <a:extLst>
                <a:ext uri="{FF2B5EF4-FFF2-40B4-BE49-F238E27FC236}">
                  <a16:creationId xmlns:a16="http://schemas.microsoft.com/office/drawing/2014/main" id="{A89272C3-29F8-4680-204C-A099FFB4F35C}"/>
                </a:ext>
              </a:extLst>
            </p:cNvPr>
            <p:cNvSpPr/>
            <p:nvPr/>
          </p:nvSpPr>
          <p:spPr>
            <a:xfrm>
              <a:off x="15928471" y="47684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2" name="Freeform 660">
              <a:extLst>
                <a:ext uri="{FF2B5EF4-FFF2-40B4-BE49-F238E27FC236}">
                  <a16:creationId xmlns:a16="http://schemas.microsoft.com/office/drawing/2014/main" id="{00361C92-4863-7ED6-5CD2-4AA5BA9BAC06}"/>
                </a:ext>
              </a:extLst>
            </p:cNvPr>
            <p:cNvSpPr/>
            <p:nvPr/>
          </p:nvSpPr>
          <p:spPr>
            <a:xfrm rot="16200000">
              <a:off x="15928470" y="47707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3" name="Freeform 660">
              <a:extLst>
                <a:ext uri="{FF2B5EF4-FFF2-40B4-BE49-F238E27FC236}">
                  <a16:creationId xmlns:a16="http://schemas.microsoft.com/office/drawing/2014/main" id="{368AB7BA-E66C-6706-31F4-2138BA8F7952}"/>
                </a:ext>
              </a:extLst>
            </p:cNvPr>
            <p:cNvSpPr/>
            <p:nvPr/>
          </p:nvSpPr>
          <p:spPr>
            <a:xfrm>
              <a:off x="15913678" y="4766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4" name="Freeform 660">
              <a:extLst>
                <a:ext uri="{FF2B5EF4-FFF2-40B4-BE49-F238E27FC236}">
                  <a16:creationId xmlns:a16="http://schemas.microsoft.com/office/drawing/2014/main" id="{1B162DE8-EDBB-AA53-83B6-97520EEBE462}"/>
                </a:ext>
              </a:extLst>
            </p:cNvPr>
            <p:cNvSpPr/>
            <p:nvPr/>
          </p:nvSpPr>
          <p:spPr>
            <a:xfrm rot="16200000">
              <a:off x="15913677" y="47687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5" name="Freeform 660">
              <a:extLst>
                <a:ext uri="{FF2B5EF4-FFF2-40B4-BE49-F238E27FC236}">
                  <a16:creationId xmlns:a16="http://schemas.microsoft.com/office/drawing/2014/main" id="{CBB35D81-E656-DF16-A5E8-5AF7A242E0ED}"/>
                </a:ext>
              </a:extLst>
            </p:cNvPr>
            <p:cNvSpPr/>
            <p:nvPr/>
          </p:nvSpPr>
          <p:spPr>
            <a:xfrm>
              <a:off x="15778236" y="467060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6" name="Freeform 660">
              <a:extLst>
                <a:ext uri="{FF2B5EF4-FFF2-40B4-BE49-F238E27FC236}">
                  <a16:creationId xmlns:a16="http://schemas.microsoft.com/office/drawing/2014/main" id="{05C4F938-396C-2F7F-DAA5-344DBB43F082}"/>
                </a:ext>
              </a:extLst>
            </p:cNvPr>
            <p:cNvSpPr/>
            <p:nvPr/>
          </p:nvSpPr>
          <p:spPr>
            <a:xfrm rot="16200000">
              <a:off x="15778235" y="46729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7" name="Freeform 660">
              <a:extLst>
                <a:ext uri="{FF2B5EF4-FFF2-40B4-BE49-F238E27FC236}">
                  <a16:creationId xmlns:a16="http://schemas.microsoft.com/office/drawing/2014/main" id="{C767230F-4F00-83FD-FA39-5BD4AC42453E}"/>
                </a:ext>
              </a:extLst>
            </p:cNvPr>
            <p:cNvSpPr/>
            <p:nvPr/>
          </p:nvSpPr>
          <p:spPr>
            <a:xfrm>
              <a:off x="15655328" y="46202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8" name="Freeform 660">
              <a:extLst>
                <a:ext uri="{FF2B5EF4-FFF2-40B4-BE49-F238E27FC236}">
                  <a16:creationId xmlns:a16="http://schemas.microsoft.com/office/drawing/2014/main" id="{6736C000-9B42-7675-5789-3BD85A837D14}"/>
                </a:ext>
              </a:extLst>
            </p:cNvPr>
            <p:cNvSpPr/>
            <p:nvPr/>
          </p:nvSpPr>
          <p:spPr>
            <a:xfrm rot="16200000">
              <a:off x="15655327" y="46225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89" name="Freeform 660">
              <a:extLst>
                <a:ext uri="{FF2B5EF4-FFF2-40B4-BE49-F238E27FC236}">
                  <a16:creationId xmlns:a16="http://schemas.microsoft.com/office/drawing/2014/main" id="{2F66FDB1-769C-82A4-BEB8-CE2F4E1824B5}"/>
                </a:ext>
              </a:extLst>
            </p:cNvPr>
            <p:cNvSpPr/>
            <p:nvPr/>
          </p:nvSpPr>
          <p:spPr>
            <a:xfrm>
              <a:off x="15569225" y="457413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0" name="Freeform 660">
              <a:extLst>
                <a:ext uri="{FF2B5EF4-FFF2-40B4-BE49-F238E27FC236}">
                  <a16:creationId xmlns:a16="http://schemas.microsoft.com/office/drawing/2014/main" id="{9E3F2EB1-BD0D-4E62-5C6D-77A53306EDDA}"/>
                </a:ext>
              </a:extLst>
            </p:cNvPr>
            <p:cNvSpPr/>
            <p:nvPr/>
          </p:nvSpPr>
          <p:spPr>
            <a:xfrm rot="16200000">
              <a:off x="15569224" y="45764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1" name="Freeform 660">
              <a:extLst>
                <a:ext uri="{FF2B5EF4-FFF2-40B4-BE49-F238E27FC236}">
                  <a16:creationId xmlns:a16="http://schemas.microsoft.com/office/drawing/2014/main" id="{96E6955A-ED6D-95ED-1556-9DDC0A5060E1}"/>
                </a:ext>
              </a:extLst>
            </p:cNvPr>
            <p:cNvSpPr/>
            <p:nvPr/>
          </p:nvSpPr>
          <p:spPr>
            <a:xfrm>
              <a:off x="15190313" y="440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2" name="Freeform 660">
              <a:extLst>
                <a:ext uri="{FF2B5EF4-FFF2-40B4-BE49-F238E27FC236}">
                  <a16:creationId xmlns:a16="http://schemas.microsoft.com/office/drawing/2014/main" id="{F348234B-965D-F1C8-CF9F-0C7BB14DC2BE}"/>
                </a:ext>
              </a:extLst>
            </p:cNvPr>
            <p:cNvSpPr/>
            <p:nvPr/>
          </p:nvSpPr>
          <p:spPr>
            <a:xfrm rot="16200000">
              <a:off x="15190312" y="440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3" name="Freeform 660">
              <a:extLst>
                <a:ext uri="{FF2B5EF4-FFF2-40B4-BE49-F238E27FC236}">
                  <a16:creationId xmlns:a16="http://schemas.microsoft.com/office/drawing/2014/main" id="{35D90C0D-0A35-7567-18C9-3659B45B23AB}"/>
                </a:ext>
              </a:extLst>
            </p:cNvPr>
            <p:cNvSpPr/>
            <p:nvPr/>
          </p:nvSpPr>
          <p:spPr>
            <a:xfrm>
              <a:off x="15153531" y="439145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4" name="Freeform 660">
              <a:extLst>
                <a:ext uri="{FF2B5EF4-FFF2-40B4-BE49-F238E27FC236}">
                  <a16:creationId xmlns:a16="http://schemas.microsoft.com/office/drawing/2014/main" id="{9EB07956-8837-3DCE-E1F3-C97460B9CB8E}"/>
                </a:ext>
              </a:extLst>
            </p:cNvPr>
            <p:cNvSpPr/>
            <p:nvPr/>
          </p:nvSpPr>
          <p:spPr>
            <a:xfrm rot="16200000">
              <a:off x="15153530" y="439380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5" name="Freeform 660">
              <a:extLst>
                <a:ext uri="{FF2B5EF4-FFF2-40B4-BE49-F238E27FC236}">
                  <a16:creationId xmlns:a16="http://schemas.microsoft.com/office/drawing/2014/main" id="{D274EF78-6171-6E39-5837-14CE55AB3DA9}"/>
                </a:ext>
              </a:extLst>
            </p:cNvPr>
            <p:cNvSpPr/>
            <p:nvPr/>
          </p:nvSpPr>
          <p:spPr>
            <a:xfrm>
              <a:off x="14901910" y="4286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6" name="Freeform 660">
              <a:extLst>
                <a:ext uri="{FF2B5EF4-FFF2-40B4-BE49-F238E27FC236}">
                  <a16:creationId xmlns:a16="http://schemas.microsoft.com/office/drawing/2014/main" id="{2C08B651-AC44-03EF-ADFC-DA08BB2D3A7B}"/>
                </a:ext>
              </a:extLst>
            </p:cNvPr>
            <p:cNvSpPr/>
            <p:nvPr/>
          </p:nvSpPr>
          <p:spPr>
            <a:xfrm rot="16200000">
              <a:off x="14901909" y="4288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7" name="Freeform 660">
              <a:extLst>
                <a:ext uri="{FF2B5EF4-FFF2-40B4-BE49-F238E27FC236}">
                  <a16:creationId xmlns:a16="http://schemas.microsoft.com/office/drawing/2014/main" id="{C22DC8C0-DCB0-297F-70A0-D6A286C25D8E}"/>
                </a:ext>
              </a:extLst>
            </p:cNvPr>
            <p:cNvSpPr/>
            <p:nvPr/>
          </p:nvSpPr>
          <p:spPr>
            <a:xfrm>
              <a:off x="14631458" y="41428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8" name="Freeform 660">
              <a:extLst>
                <a:ext uri="{FF2B5EF4-FFF2-40B4-BE49-F238E27FC236}">
                  <a16:creationId xmlns:a16="http://schemas.microsoft.com/office/drawing/2014/main" id="{19748622-A04B-FE76-95AC-38E2F6AD67C7}"/>
                </a:ext>
              </a:extLst>
            </p:cNvPr>
            <p:cNvSpPr/>
            <p:nvPr/>
          </p:nvSpPr>
          <p:spPr>
            <a:xfrm rot="16200000">
              <a:off x="14631457" y="41452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499" name="Freeform 660">
              <a:extLst>
                <a:ext uri="{FF2B5EF4-FFF2-40B4-BE49-F238E27FC236}">
                  <a16:creationId xmlns:a16="http://schemas.microsoft.com/office/drawing/2014/main" id="{2CB7AC80-345C-99CD-4476-8439027182AD}"/>
                </a:ext>
              </a:extLst>
            </p:cNvPr>
            <p:cNvSpPr/>
            <p:nvPr/>
          </p:nvSpPr>
          <p:spPr>
            <a:xfrm>
              <a:off x="14532866" y="411510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0" name="Freeform 660">
              <a:extLst>
                <a:ext uri="{FF2B5EF4-FFF2-40B4-BE49-F238E27FC236}">
                  <a16:creationId xmlns:a16="http://schemas.microsoft.com/office/drawing/2014/main" id="{F5A5F525-00AA-7908-EAC7-EF6D89488E06}"/>
                </a:ext>
              </a:extLst>
            </p:cNvPr>
            <p:cNvSpPr/>
            <p:nvPr/>
          </p:nvSpPr>
          <p:spPr>
            <a:xfrm rot="16200000">
              <a:off x="14532865" y="41174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1" name="Freeform 660">
              <a:extLst>
                <a:ext uri="{FF2B5EF4-FFF2-40B4-BE49-F238E27FC236}">
                  <a16:creationId xmlns:a16="http://schemas.microsoft.com/office/drawing/2014/main" id="{3223F0DE-CBB5-3B85-C4A2-064AC9654BA7}"/>
                </a:ext>
              </a:extLst>
            </p:cNvPr>
            <p:cNvSpPr/>
            <p:nvPr/>
          </p:nvSpPr>
          <p:spPr>
            <a:xfrm>
              <a:off x="14418089" y="40784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2" name="Freeform 660">
              <a:extLst>
                <a:ext uri="{FF2B5EF4-FFF2-40B4-BE49-F238E27FC236}">
                  <a16:creationId xmlns:a16="http://schemas.microsoft.com/office/drawing/2014/main" id="{1E83CFF1-8620-2C05-CF4E-FEBE3F5EB9C1}"/>
                </a:ext>
              </a:extLst>
            </p:cNvPr>
            <p:cNvSpPr/>
            <p:nvPr/>
          </p:nvSpPr>
          <p:spPr>
            <a:xfrm rot="16200000">
              <a:off x="14418088" y="4080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3" name="Freeform 660">
              <a:extLst>
                <a:ext uri="{FF2B5EF4-FFF2-40B4-BE49-F238E27FC236}">
                  <a16:creationId xmlns:a16="http://schemas.microsoft.com/office/drawing/2014/main" id="{81DE60A5-2B21-482D-B3BB-757697D3A8CB}"/>
                </a:ext>
              </a:extLst>
            </p:cNvPr>
            <p:cNvSpPr/>
            <p:nvPr/>
          </p:nvSpPr>
          <p:spPr>
            <a:xfrm>
              <a:off x="14246850" y="40142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4" name="Freeform 660">
              <a:extLst>
                <a:ext uri="{FF2B5EF4-FFF2-40B4-BE49-F238E27FC236}">
                  <a16:creationId xmlns:a16="http://schemas.microsoft.com/office/drawing/2014/main" id="{650312D0-DF79-2CCC-101F-F1EC73BF3291}"/>
                </a:ext>
              </a:extLst>
            </p:cNvPr>
            <p:cNvSpPr/>
            <p:nvPr/>
          </p:nvSpPr>
          <p:spPr>
            <a:xfrm rot="16200000">
              <a:off x="14246849" y="40165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5" name="Freeform 660">
              <a:extLst>
                <a:ext uri="{FF2B5EF4-FFF2-40B4-BE49-F238E27FC236}">
                  <a16:creationId xmlns:a16="http://schemas.microsoft.com/office/drawing/2014/main" id="{1A147D65-5AFB-48EE-18BC-F4F78E54B2F4}"/>
                </a:ext>
              </a:extLst>
            </p:cNvPr>
            <p:cNvSpPr/>
            <p:nvPr/>
          </p:nvSpPr>
          <p:spPr>
            <a:xfrm>
              <a:off x="14062472" y="39886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6" name="Freeform 660">
              <a:extLst>
                <a:ext uri="{FF2B5EF4-FFF2-40B4-BE49-F238E27FC236}">
                  <a16:creationId xmlns:a16="http://schemas.microsoft.com/office/drawing/2014/main" id="{57BAFA7D-B8CB-8801-0C39-93B9A664EC6E}"/>
                </a:ext>
              </a:extLst>
            </p:cNvPr>
            <p:cNvSpPr/>
            <p:nvPr/>
          </p:nvSpPr>
          <p:spPr>
            <a:xfrm rot="16200000">
              <a:off x="14062471" y="399104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7" name="Freeform 660">
              <a:extLst>
                <a:ext uri="{FF2B5EF4-FFF2-40B4-BE49-F238E27FC236}">
                  <a16:creationId xmlns:a16="http://schemas.microsoft.com/office/drawing/2014/main" id="{A539E4C8-68B8-0F3F-BE5A-56937A2D73ED}"/>
                </a:ext>
              </a:extLst>
            </p:cNvPr>
            <p:cNvSpPr/>
            <p:nvPr/>
          </p:nvSpPr>
          <p:spPr>
            <a:xfrm>
              <a:off x="14036569" y="398456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8" name="Freeform 660">
              <a:extLst>
                <a:ext uri="{FF2B5EF4-FFF2-40B4-BE49-F238E27FC236}">
                  <a16:creationId xmlns:a16="http://schemas.microsoft.com/office/drawing/2014/main" id="{928CAB66-B37E-2B58-2992-CBEF1EFC235A}"/>
                </a:ext>
              </a:extLst>
            </p:cNvPr>
            <p:cNvSpPr/>
            <p:nvPr/>
          </p:nvSpPr>
          <p:spPr>
            <a:xfrm rot="16200000">
              <a:off x="14036568" y="398691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09" name="Freeform 660">
              <a:extLst>
                <a:ext uri="{FF2B5EF4-FFF2-40B4-BE49-F238E27FC236}">
                  <a16:creationId xmlns:a16="http://schemas.microsoft.com/office/drawing/2014/main" id="{26FF8188-BE09-024E-EC4A-4267CFDA9CCC}"/>
                </a:ext>
              </a:extLst>
            </p:cNvPr>
            <p:cNvSpPr/>
            <p:nvPr/>
          </p:nvSpPr>
          <p:spPr>
            <a:xfrm>
              <a:off x="13748645" y="39195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0" name="Freeform 660">
              <a:extLst>
                <a:ext uri="{FF2B5EF4-FFF2-40B4-BE49-F238E27FC236}">
                  <a16:creationId xmlns:a16="http://schemas.microsoft.com/office/drawing/2014/main" id="{02E9C6FE-E7DA-4014-C19C-60A9473F1606}"/>
                </a:ext>
              </a:extLst>
            </p:cNvPr>
            <p:cNvSpPr/>
            <p:nvPr/>
          </p:nvSpPr>
          <p:spPr>
            <a:xfrm rot="16200000">
              <a:off x="13748644" y="39219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1" name="Freeform 660">
              <a:extLst>
                <a:ext uri="{FF2B5EF4-FFF2-40B4-BE49-F238E27FC236}">
                  <a16:creationId xmlns:a16="http://schemas.microsoft.com/office/drawing/2014/main" id="{27349817-20B7-66F2-CCD5-DE8024BECCCE}"/>
                </a:ext>
              </a:extLst>
            </p:cNvPr>
            <p:cNvSpPr/>
            <p:nvPr/>
          </p:nvSpPr>
          <p:spPr>
            <a:xfrm>
              <a:off x="13786751"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2" name="Freeform 660">
              <a:extLst>
                <a:ext uri="{FF2B5EF4-FFF2-40B4-BE49-F238E27FC236}">
                  <a16:creationId xmlns:a16="http://schemas.microsoft.com/office/drawing/2014/main" id="{8333E63B-9854-45B2-138E-FF4117331740}"/>
                </a:ext>
              </a:extLst>
            </p:cNvPr>
            <p:cNvSpPr/>
            <p:nvPr/>
          </p:nvSpPr>
          <p:spPr>
            <a:xfrm rot="16200000">
              <a:off x="13786750"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3" name="Freeform 660">
              <a:extLst>
                <a:ext uri="{FF2B5EF4-FFF2-40B4-BE49-F238E27FC236}">
                  <a16:creationId xmlns:a16="http://schemas.microsoft.com/office/drawing/2014/main" id="{9009A13A-18FB-EDC3-DA57-4755B6B6E465}"/>
                </a:ext>
              </a:extLst>
            </p:cNvPr>
            <p:cNvSpPr/>
            <p:nvPr/>
          </p:nvSpPr>
          <p:spPr>
            <a:xfrm>
              <a:off x="13799620"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4" name="Freeform 660">
              <a:extLst>
                <a:ext uri="{FF2B5EF4-FFF2-40B4-BE49-F238E27FC236}">
                  <a16:creationId xmlns:a16="http://schemas.microsoft.com/office/drawing/2014/main" id="{94A2F068-47F2-3EE4-51AE-0B09BDC8078E}"/>
                </a:ext>
              </a:extLst>
            </p:cNvPr>
            <p:cNvSpPr/>
            <p:nvPr/>
          </p:nvSpPr>
          <p:spPr>
            <a:xfrm rot="16200000">
              <a:off x="13799619"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5" name="Freeform 660">
              <a:extLst>
                <a:ext uri="{FF2B5EF4-FFF2-40B4-BE49-F238E27FC236}">
                  <a16:creationId xmlns:a16="http://schemas.microsoft.com/office/drawing/2014/main" id="{4240B139-E823-C4D4-D4C2-1CE3B12A90AC}"/>
                </a:ext>
              </a:extLst>
            </p:cNvPr>
            <p:cNvSpPr/>
            <p:nvPr/>
          </p:nvSpPr>
          <p:spPr>
            <a:xfrm>
              <a:off x="13835899" y="39363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6" name="Freeform 660">
              <a:extLst>
                <a:ext uri="{FF2B5EF4-FFF2-40B4-BE49-F238E27FC236}">
                  <a16:creationId xmlns:a16="http://schemas.microsoft.com/office/drawing/2014/main" id="{4936D2A8-FC1F-029F-EF80-77AD9558C73C}"/>
                </a:ext>
              </a:extLst>
            </p:cNvPr>
            <p:cNvSpPr/>
            <p:nvPr/>
          </p:nvSpPr>
          <p:spPr>
            <a:xfrm rot="16200000">
              <a:off x="13835898" y="39386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defTabSz="914377">
                <a:defRPr/>
              </a:pPr>
              <a:endParaRPr lang="en-US" sz="1800" dirty="0">
                <a:solidFill>
                  <a:srgbClr val="54565B"/>
                </a:solidFill>
                <a:latin typeface="Arial" panose="020B0604020202020204"/>
              </a:endParaRPr>
            </a:p>
          </p:txBody>
        </p:sp>
        <p:sp>
          <p:nvSpPr>
            <p:cNvPr id="1517" name="Rectangle 1516">
              <a:extLst>
                <a:ext uri="{FF2B5EF4-FFF2-40B4-BE49-F238E27FC236}">
                  <a16:creationId xmlns:a16="http://schemas.microsoft.com/office/drawing/2014/main" id="{11C60B58-CEC9-53FF-FE2B-E002013945E9}"/>
                </a:ext>
              </a:extLst>
            </p:cNvPr>
            <p:cNvSpPr/>
            <p:nvPr/>
          </p:nvSpPr>
          <p:spPr>
            <a:xfrm>
              <a:off x="13811754"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349</a:t>
              </a:r>
            </a:p>
          </p:txBody>
        </p:sp>
        <p:sp>
          <p:nvSpPr>
            <p:cNvPr id="1518" name="Rectangle 1517">
              <a:extLst>
                <a:ext uri="{FF2B5EF4-FFF2-40B4-BE49-F238E27FC236}">
                  <a16:creationId xmlns:a16="http://schemas.microsoft.com/office/drawing/2014/main" id="{7109C706-2D1C-31FD-787C-9EE63E5E9DFE}"/>
                </a:ext>
              </a:extLst>
            </p:cNvPr>
            <p:cNvSpPr/>
            <p:nvPr/>
          </p:nvSpPr>
          <p:spPr>
            <a:xfrm>
              <a:off x="13811754"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335</a:t>
              </a:r>
            </a:p>
          </p:txBody>
        </p:sp>
        <p:sp>
          <p:nvSpPr>
            <p:cNvPr id="1519" name="Rectangle 1518">
              <a:extLst>
                <a:ext uri="{FF2B5EF4-FFF2-40B4-BE49-F238E27FC236}">
                  <a16:creationId xmlns:a16="http://schemas.microsoft.com/office/drawing/2014/main" id="{BF12F333-3045-A86C-8A1A-9D2BF915623A}"/>
                </a:ext>
              </a:extLst>
            </p:cNvPr>
            <p:cNvSpPr/>
            <p:nvPr/>
          </p:nvSpPr>
          <p:spPr>
            <a:xfrm>
              <a:off x="14146727"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331</a:t>
              </a:r>
            </a:p>
          </p:txBody>
        </p:sp>
        <p:sp>
          <p:nvSpPr>
            <p:cNvPr id="1520" name="Rectangle 1519">
              <a:extLst>
                <a:ext uri="{FF2B5EF4-FFF2-40B4-BE49-F238E27FC236}">
                  <a16:creationId xmlns:a16="http://schemas.microsoft.com/office/drawing/2014/main" id="{0709DD58-E342-0D3E-22BF-EC7D53D2BC91}"/>
                </a:ext>
              </a:extLst>
            </p:cNvPr>
            <p:cNvSpPr/>
            <p:nvPr/>
          </p:nvSpPr>
          <p:spPr>
            <a:xfrm>
              <a:off x="14146727"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309</a:t>
              </a:r>
            </a:p>
          </p:txBody>
        </p:sp>
        <p:sp>
          <p:nvSpPr>
            <p:cNvPr id="1521" name="Rectangle 1520">
              <a:extLst>
                <a:ext uri="{FF2B5EF4-FFF2-40B4-BE49-F238E27FC236}">
                  <a16:creationId xmlns:a16="http://schemas.microsoft.com/office/drawing/2014/main" id="{84A7AFD9-A9BA-E6D3-79DB-0509DFD7C970}"/>
                </a:ext>
              </a:extLst>
            </p:cNvPr>
            <p:cNvSpPr/>
            <p:nvPr/>
          </p:nvSpPr>
          <p:spPr>
            <a:xfrm>
              <a:off x="14827818" y="5763962"/>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259</a:t>
              </a:r>
            </a:p>
          </p:txBody>
        </p:sp>
        <p:sp>
          <p:nvSpPr>
            <p:cNvPr id="1522" name="Rectangle 1521">
              <a:extLst>
                <a:ext uri="{FF2B5EF4-FFF2-40B4-BE49-F238E27FC236}">
                  <a16:creationId xmlns:a16="http://schemas.microsoft.com/office/drawing/2014/main" id="{3D5A4F05-315F-99BB-A36D-9E50E75131AE}"/>
                </a:ext>
              </a:extLst>
            </p:cNvPr>
            <p:cNvSpPr/>
            <p:nvPr/>
          </p:nvSpPr>
          <p:spPr>
            <a:xfrm>
              <a:off x="14827818" y="5890661"/>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249</a:t>
              </a:r>
            </a:p>
          </p:txBody>
        </p:sp>
        <p:sp>
          <p:nvSpPr>
            <p:cNvPr id="1523" name="Rectangle 1522">
              <a:extLst>
                <a:ext uri="{FF2B5EF4-FFF2-40B4-BE49-F238E27FC236}">
                  <a16:creationId xmlns:a16="http://schemas.microsoft.com/office/drawing/2014/main" id="{55C0C2AE-3CDF-5943-4C33-1228F3CA47FB}"/>
                </a:ext>
              </a:extLst>
            </p:cNvPr>
            <p:cNvSpPr/>
            <p:nvPr/>
          </p:nvSpPr>
          <p:spPr>
            <a:xfrm>
              <a:off x="15511645" y="5756287"/>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180</a:t>
              </a:r>
            </a:p>
          </p:txBody>
        </p:sp>
        <p:sp>
          <p:nvSpPr>
            <p:cNvPr id="1524" name="Rectangle 1523">
              <a:extLst>
                <a:ext uri="{FF2B5EF4-FFF2-40B4-BE49-F238E27FC236}">
                  <a16:creationId xmlns:a16="http://schemas.microsoft.com/office/drawing/2014/main" id="{0CD5CC49-825C-28C7-F921-93C538EC87CC}"/>
                </a:ext>
              </a:extLst>
            </p:cNvPr>
            <p:cNvSpPr/>
            <p:nvPr/>
          </p:nvSpPr>
          <p:spPr>
            <a:xfrm>
              <a:off x="15511645" y="5882987"/>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175</a:t>
              </a:r>
            </a:p>
          </p:txBody>
        </p:sp>
        <p:sp>
          <p:nvSpPr>
            <p:cNvPr id="1525" name="Rectangle 1524">
              <a:extLst>
                <a:ext uri="{FF2B5EF4-FFF2-40B4-BE49-F238E27FC236}">
                  <a16:creationId xmlns:a16="http://schemas.microsoft.com/office/drawing/2014/main" id="{5B312C26-0A3C-6080-4C40-201C9B380EE2}"/>
                </a:ext>
              </a:extLst>
            </p:cNvPr>
            <p:cNvSpPr/>
            <p:nvPr/>
          </p:nvSpPr>
          <p:spPr>
            <a:xfrm>
              <a:off x="16194549" y="5764932"/>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49</a:t>
              </a:r>
            </a:p>
          </p:txBody>
        </p:sp>
        <p:sp>
          <p:nvSpPr>
            <p:cNvPr id="1526" name="Rectangle 1525">
              <a:extLst>
                <a:ext uri="{FF2B5EF4-FFF2-40B4-BE49-F238E27FC236}">
                  <a16:creationId xmlns:a16="http://schemas.microsoft.com/office/drawing/2014/main" id="{68720CD0-B705-00E7-1A10-B194001CF1D0}"/>
                </a:ext>
              </a:extLst>
            </p:cNvPr>
            <p:cNvSpPr/>
            <p:nvPr/>
          </p:nvSpPr>
          <p:spPr>
            <a:xfrm>
              <a:off x="16194549" y="5891632"/>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51</a:t>
              </a:r>
            </a:p>
          </p:txBody>
        </p:sp>
        <p:sp>
          <p:nvSpPr>
            <p:cNvPr id="1527" name="Rectangle 1526">
              <a:extLst>
                <a:ext uri="{FF2B5EF4-FFF2-40B4-BE49-F238E27FC236}">
                  <a16:creationId xmlns:a16="http://schemas.microsoft.com/office/drawing/2014/main" id="{9D50E0F6-2F89-8092-380E-BA3A63E18AB3}"/>
                </a:ext>
              </a:extLst>
            </p:cNvPr>
            <p:cNvSpPr/>
            <p:nvPr/>
          </p:nvSpPr>
          <p:spPr>
            <a:xfrm>
              <a:off x="16514128" y="5761851"/>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996699">
                      <a:lumMod val="75000"/>
                    </a:srgbClr>
                  </a:solidFill>
                  <a:latin typeface="Arial" panose="020B0604020202020204" pitchFamily="34" charset="0"/>
                  <a:cs typeface="Arial" panose="020B0604020202020204" pitchFamily="34" charset="0"/>
                </a:rPr>
                <a:t>12</a:t>
              </a:r>
            </a:p>
          </p:txBody>
        </p:sp>
        <p:sp>
          <p:nvSpPr>
            <p:cNvPr id="1528" name="Rectangle 1527">
              <a:extLst>
                <a:ext uri="{FF2B5EF4-FFF2-40B4-BE49-F238E27FC236}">
                  <a16:creationId xmlns:a16="http://schemas.microsoft.com/office/drawing/2014/main" id="{D962F9D1-6A1D-2055-B1AF-EE1355EAE482}"/>
                </a:ext>
              </a:extLst>
            </p:cNvPr>
            <p:cNvSpPr/>
            <p:nvPr/>
          </p:nvSpPr>
          <p:spPr>
            <a:xfrm>
              <a:off x="16514128" y="5888553"/>
              <a:ext cx="289546" cy="16931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800" kern="0" dirty="0">
                  <a:solidFill>
                    <a:srgbClr val="333333">
                      <a:lumMod val="60000"/>
                      <a:lumOff val="40000"/>
                    </a:srgbClr>
                  </a:solidFill>
                  <a:latin typeface="Arial" panose="020B0604020202020204" pitchFamily="34" charset="0"/>
                  <a:cs typeface="Arial" panose="020B0604020202020204" pitchFamily="34" charset="0"/>
                </a:rPr>
                <a:t>9</a:t>
              </a:r>
            </a:p>
          </p:txBody>
        </p:sp>
      </p:grpSp>
      <p:sp>
        <p:nvSpPr>
          <p:cNvPr id="13" name="Text Placeholder 31">
            <a:extLst>
              <a:ext uri="{FF2B5EF4-FFF2-40B4-BE49-F238E27FC236}">
                <a16:creationId xmlns:a16="http://schemas.microsoft.com/office/drawing/2014/main" id="{5C0E470A-E6BC-1857-683D-25F26C24BDE0}"/>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defRPr/>
            </a:pPr>
            <a:r>
              <a:rPr lang="en-US" dirty="0">
                <a:solidFill>
                  <a:srgbClr val="000066"/>
                </a:solidFill>
                <a:latin typeface="Arial" panose="020B0604020202020204"/>
              </a:rPr>
              <a:t>Dato-DXd demonstrated significant PFS benefit, but did not show a significant difference in OS vs ICC</a:t>
            </a:r>
            <a:r>
              <a:rPr lang="en-US" baseline="30000" dirty="0">
                <a:solidFill>
                  <a:srgbClr val="000066"/>
                </a:solidFill>
                <a:latin typeface="Arial" panose="020B0604020202020204"/>
              </a:rPr>
              <a:t>1,2</a:t>
            </a:r>
          </a:p>
        </p:txBody>
      </p:sp>
      <p:grpSp>
        <p:nvGrpSpPr>
          <p:cNvPr id="14" name="Group 13">
            <a:extLst>
              <a:ext uri="{FF2B5EF4-FFF2-40B4-BE49-F238E27FC236}">
                <a16:creationId xmlns:a16="http://schemas.microsoft.com/office/drawing/2014/main" id="{1DE3DD9A-3BAC-5C1B-4DB3-BD0113170C4E}"/>
              </a:ext>
            </a:extLst>
          </p:cNvPr>
          <p:cNvGrpSpPr/>
          <p:nvPr/>
        </p:nvGrpSpPr>
        <p:grpSpPr>
          <a:xfrm>
            <a:off x="2586274" y="1648675"/>
            <a:ext cx="1793413" cy="3043555"/>
            <a:chOff x="2506611" y="1982548"/>
            <a:chExt cx="1793413" cy="3339943"/>
          </a:xfrm>
        </p:grpSpPr>
        <p:sp>
          <p:nvSpPr>
            <p:cNvPr id="28" name="Text Placeholder 19">
              <a:extLst>
                <a:ext uri="{FF2B5EF4-FFF2-40B4-BE49-F238E27FC236}">
                  <a16:creationId xmlns:a16="http://schemas.microsoft.com/office/drawing/2014/main" id="{8E13826F-8435-5A06-088C-9C3A50401B62}"/>
                </a:ext>
              </a:extLst>
            </p:cNvPr>
            <p:cNvSpPr txBox="1">
              <a:spLocks/>
            </p:cNvSpPr>
            <p:nvPr/>
          </p:nvSpPr>
          <p:spPr>
            <a:xfrm>
              <a:off x="2506611" y="1982548"/>
              <a:ext cx="1793413" cy="1210683"/>
            </a:xfrm>
            <a:prstGeom prst="roundRect">
              <a:avLst>
                <a:gd name="adj" fmla="val 6632"/>
              </a:avLst>
            </a:prstGeom>
            <a:solidFill>
              <a:schemeClr val="accent4"/>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1219140">
                <a:spcBef>
                  <a:spcPts val="0"/>
                </a:spcBef>
                <a:defRPr/>
              </a:pPr>
              <a:r>
                <a:rPr lang="en-US" sz="900" dirty="0">
                  <a:solidFill>
                    <a:srgbClr val="FFFFFF"/>
                  </a:solidFill>
                  <a:latin typeface="Arial" panose="020B0604020202020204" pitchFamily="34" charset="0"/>
                  <a:cs typeface="Arial" panose="020B0604020202020204" pitchFamily="34" charset="0"/>
                </a:rPr>
                <a:t>Dato-DXd</a:t>
              </a:r>
            </a:p>
            <a:p>
              <a:pPr algn="ctr" defTabSz="1219140">
                <a:spcBef>
                  <a:spcPts val="0"/>
                </a:spcBef>
                <a:defRPr/>
              </a:pPr>
              <a:r>
                <a:rPr lang="en-US" sz="900" b="0" dirty="0">
                  <a:solidFill>
                    <a:srgbClr val="FFFFFF"/>
                  </a:solidFill>
                  <a:latin typeface="Arial" panose="020B0604020202020204" pitchFamily="34" charset="0"/>
                  <a:cs typeface="Arial" panose="020B0604020202020204" pitchFamily="34" charset="0"/>
                </a:rPr>
                <a:t>6 mg/kg </a:t>
              </a:r>
              <a:br>
                <a:rPr lang="en-US" sz="900" b="0" dirty="0">
                  <a:solidFill>
                    <a:srgbClr val="FFFFFF"/>
                  </a:solidFill>
                  <a:latin typeface="Arial" panose="020B0604020202020204" pitchFamily="34" charset="0"/>
                  <a:cs typeface="Arial" panose="020B0604020202020204" pitchFamily="34" charset="0"/>
                </a:rPr>
              </a:br>
              <a:r>
                <a:rPr lang="en-US" sz="900" b="0" dirty="0">
                  <a:solidFill>
                    <a:srgbClr val="FFFFFF"/>
                  </a:solidFill>
                  <a:latin typeface="Arial" panose="020B0604020202020204" pitchFamily="34" charset="0"/>
                  <a:cs typeface="Arial" panose="020B0604020202020204" pitchFamily="34" charset="0"/>
                </a:rPr>
                <a:t>IV Day </a:t>
              </a:r>
              <a:br>
                <a:rPr lang="en-US" sz="900" b="0" dirty="0">
                  <a:solidFill>
                    <a:srgbClr val="FFFFFF"/>
                  </a:solidFill>
                  <a:latin typeface="Arial" panose="020B0604020202020204" pitchFamily="34" charset="0"/>
                  <a:cs typeface="Arial" panose="020B0604020202020204" pitchFamily="34" charset="0"/>
                </a:rPr>
              </a:br>
              <a:r>
                <a:rPr lang="en-US" sz="900" b="0" dirty="0">
                  <a:solidFill>
                    <a:srgbClr val="FFFFFF"/>
                  </a:solidFill>
                  <a:latin typeface="Arial" panose="020B0604020202020204" pitchFamily="34" charset="0"/>
                  <a:cs typeface="Arial" panose="020B0604020202020204" pitchFamily="34" charset="0"/>
                </a:rPr>
                <a:t>1 Q3W</a:t>
              </a:r>
            </a:p>
            <a:p>
              <a:pPr algn="ctr" defTabSz="1219140">
                <a:spcBef>
                  <a:spcPts val="0"/>
                </a:spcBef>
                <a:defRPr/>
              </a:pPr>
              <a:r>
                <a:rPr lang="en-US" sz="900" dirty="0">
                  <a:solidFill>
                    <a:srgbClr val="FFFFFF"/>
                  </a:solidFill>
                  <a:latin typeface="Arial" panose="020B0604020202020204" pitchFamily="34" charset="0"/>
                  <a:cs typeface="Arial" panose="020B0604020202020204" pitchFamily="34" charset="0"/>
                </a:rPr>
                <a:t>(n=365)</a:t>
              </a:r>
            </a:p>
          </p:txBody>
        </p:sp>
        <p:sp>
          <p:nvSpPr>
            <p:cNvPr id="31" name="Text Placeholder 19">
              <a:extLst>
                <a:ext uri="{FF2B5EF4-FFF2-40B4-BE49-F238E27FC236}">
                  <a16:creationId xmlns:a16="http://schemas.microsoft.com/office/drawing/2014/main" id="{15682A15-0194-D7E9-8243-E0680054C272}"/>
                </a:ext>
              </a:extLst>
            </p:cNvPr>
            <p:cNvSpPr txBox="1">
              <a:spLocks/>
            </p:cNvSpPr>
            <p:nvPr/>
          </p:nvSpPr>
          <p:spPr>
            <a:xfrm>
              <a:off x="2506612" y="3577115"/>
              <a:ext cx="1793238" cy="1745376"/>
            </a:xfrm>
            <a:prstGeom prst="roundRect">
              <a:avLst>
                <a:gd name="adj" fmla="val 6632"/>
              </a:avLst>
            </a:prstGeom>
            <a:solidFill>
              <a:srgbClr val="A0A2A2"/>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1219140">
                <a:spcBef>
                  <a:spcPts val="0"/>
                </a:spcBef>
                <a:defRPr/>
              </a:pPr>
              <a:r>
                <a:rPr lang="en-US" sz="900" dirty="0">
                  <a:solidFill>
                    <a:srgbClr val="FFFFFF"/>
                  </a:solidFill>
                  <a:latin typeface="Arial" panose="020B0604020202020204" pitchFamily="34" charset="0"/>
                  <a:cs typeface="Arial" panose="020B0604020202020204" pitchFamily="34" charset="0"/>
                </a:rPr>
                <a:t>Investigator’s choice of chemotherapy (ICC)</a:t>
              </a:r>
            </a:p>
            <a:p>
              <a:pPr algn="ctr" defTabSz="1219140">
                <a:spcBef>
                  <a:spcPts val="0"/>
                </a:spcBef>
                <a:defRPr/>
              </a:pPr>
              <a:r>
                <a:rPr lang="en-US" sz="900" b="0" dirty="0">
                  <a:solidFill>
                    <a:srgbClr val="FFFFFF"/>
                  </a:solidFill>
                  <a:latin typeface="Arial" panose="020B0604020202020204" pitchFamily="34" charset="0"/>
                  <a:cs typeface="Arial" panose="020B0604020202020204" pitchFamily="34" charset="0"/>
                </a:rPr>
                <a:t>as per protocol directions</a:t>
              </a:r>
              <a:r>
                <a:rPr lang="en-US" sz="900" b="0" baseline="30000" dirty="0">
                  <a:solidFill>
                    <a:srgbClr val="FFFFFF"/>
                  </a:solidFill>
                  <a:latin typeface="Arial" panose="020B0604020202020204" pitchFamily="34" charset="0"/>
                  <a:cs typeface="Arial" panose="020B0604020202020204" pitchFamily="34" charset="0"/>
                </a:rPr>
                <a:t>†</a:t>
              </a:r>
            </a:p>
            <a:p>
              <a:pPr algn="ctr" defTabSz="1219140">
                <a:spcBef>
                  <a:spcPts val="0"/>
                </a:spcBef>
                <a:defRPr/>
              </a:pPr>
              <a:r>
                <a:rPr lang="en-US" sz="900" b="0" dirty="0">
                  <a:solidFill>
                    <a:srgbClr val="FFFFFF"/>
                  </a:solidFill>
                  <a:latin typeface="Arial" panose="020B0604020202020204" pitchFamily="34" charset="0"/>
                  <a:cs typeface="Arial" panose="020B0604020202020204" pitchFamily="34" charset="0"/>
                </a:rPr>
                <a:t>(</a:t>
              </a:r>
              <a:r>
                <a:rPr lang="en-US" sz="900" b="0" dirty="0" err="1">
                  <a:solidFill>
                    <a:srgbClr val="FFFFFF"/>
                  </a:solidFill>
                  <a:latin typeface="Arial" panose="020B0604020202020204" pitchFamily="34" charset="0"/>
                  <a:cs typeface="Arial" panose="020B0604020202020204" pitchFamily="34" charset="0"/>
                </a:rPr>
                <a:t>eribulin</a:t>
              </a:r>
              <a:r>
                <a:rPr lang="en-US" sz="900" b="0" dirty="0">
                  <a:solidFill>
                    <a:srgbClr val="FFFFFF"/>
                  </a:solidFill>
                  <a:latin typeface="Arial" panose="020B0604020202020204" pitchFamily="34" charset="0"/>
                  <a:cs typeface="Arial" panose="020B0604020202020204" pitchFamily="34" charset="0"/>
                </a:rPr>
                <a:t> mesylate D1,8 Q3W; </a:t>
              </a:r>
              <a:br>
                <a:rPr lang="en-US" sz="900" b="0" dirty="0">
                  <a:solidFill>
                    <a:srgbClr val="FFFFFF"/>
                  </a:solidFill>
                  <a:latin typeface="Arial" panose="020B0604020202020204" pitchFamily="34" charset="0"/>
                  <a:cs typeface="Arial" panose="020B0604020202020204" pitchFamily="34" charset="0"/>
                </a:rPr>
              </a:br>
              <a:r>
                <a:rPr lang="en-US" sz="900" b="0" dirty="0">
                  <a:solidFill>
                    <a:srgbClr val="FFFFFF"/>
                  </a:solidFill>
                  <a:latin typeface="Arial" panose="020B0604020202020204" pitchFamily="34" charset="0"/>
                  <a:cs typeface="Arial" panose="020B0604020202020204" pitchFamily="34" charset="0"/>
                </a:rPr>
                <a:t>vinorelbine D1,8 Q3W; gemcitabine D1,8 Q3W; capecitabine D1–14 Q3W)</a:t>
              </a:r>
            </a:p>
            <a:p>
              <a:pPr algn="ctr" defTabSz="1219140">
                <a:spcBef>
                  <a:spcPts val="0"/>
                </a:spcBef>
                <a:defRPr/>
              </a:pPr>
              <a:r>
                <a:rPr lang="en-US" sz="900" dirty="0">
                  <a:solidFill>
                    <a:srgbClr val="FFFFFF"/>
                  </a:solidFill>
                  <a:latin typeface="Arial" panose="020B0604020202020204" pitchFamily="34" charset="0"/>
                  <a:cs typeface="Arial" panose="020B0604020202020204" pitchFamily="34" charset="0"/>
                </a:rPr>
                <a:t>(n=367)</a:t>
              </a:r>
            </a:p>
          </p:txBody>
        </p:sp>
      </p:grpSp>
      <p:sp>
        <p:nvSpPr>
          <p:cNvPr id="46" name="Rounded Rectangle 26">
            <a:extLst>
              <a:ext uri="{FF2B5EF4-FFF2-40B4-BE49-F238E27FC236}">
                <a16:creationId xmlns:a16="http://schemas.microsoft.com/office/drawing/2014/main" id="{63DD60C4-CE23-758B-7366-64CCF045AEF2}"/>
              </a:ext>
            </a:extLst>
          </p:cNvPr>
          <p:cNvSpPr/>
          <p:nvPr/>
        </p:nvSpPr>
        <p:spPr>
          <a:xfrm>
            <a:off x="4797965" y="1620875"/>
            <a:ext cx="1261523" cy="2751682"/>
          </a:xfrm>
          <a:prstGeom prst="roundRect">
            <a:avLst>
              <a:gd name="adj" fmla="val 6308"/>
            </a:avLst>
          </a:prstGeom>
          <a:solidFill>
            <a:schemeClr val="accent4">
              <a:alpha val="10000"/>
            </a:schemeClr>
          </a:solidFill>
          <a:ln w="12700" cap="flat" cmpd="sng" algn="ctr">
            <a:noFill/>
            <a:prstDash val="solid"/>
            <a:miter lim="800000"/>
          </a:ln>
          <a:effectLst/>
        </p:spPr>
        <p:txBody>
          <a:bodyPr wrap="square" lIns="144000" tIns="144000" rIns="144000" bIns="144000" rtlCol="0" anchor="t" anchorCtr="0">
            <a:spAutoFit/>
          </a:bodyPr>
          <a:lstStyle/>
          <a:p>
            <a:pPr defTabSz="914377">
              <a:spcBef>
                <a:spcPts val="600"/>
              </a:spcBef>
              <a:defRPr/>
            </a:pPr>
            <a:r>
              <a:rPr lang="en-US" sz="900" b="1" kern="0" dirty="0">
                <a:solidFill>
                  <a:srgbClr val="996699"/>
                </a:solidFill>
                <a:latin typeface="Arial" panose="020B0604020202020204" pitchFamily="34" charset="0"/>
                <a:cs typeface="Arial" panose="020B0604020202020204" pitchFamily="34" charset="0"/>
              </a:rPr>
              <a:t>Dual primary endpoints: </a:t>
            </a:r>
          </a:p>
          <a:p>
            <a:pPr marL="125997" indent="-125997" defTabSz="1219140">
              <a:lnSpc>
                <a:spcPct val="90000"/>
              </a:lnSpc>
              <a:spcBef>
                <a:spcPts val="600"/>
              </a:spcBef>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PFS by BICR per RECIST v1.1, and OS</a:t>
            </a:r>
          </a:p>
          <a:p>
            <a:pPr defTabSz="914377">
              <a:spcBef>
                <a:spcPts val="600"/>
              </a:spcBef>
              <a:defRPr/>
            </a:pPr>
            <a:r>
              <a:rPr lang="en-US" sz="900" b="1" kern="0" dirty="0">
                <a:solidFill>
                  <a:srgbClr val="996699"/>
                </a:solidFill>
                <a:latin typeface="Arial" panose="020B0604020202020204" pitchFamily="34" charset="0"/>
                <a:cs typeface="Arial" panose="020B0604020202020204" pitchFamily="34" charset="0"/>
              </a:rPr>
              <a:t>Key secondary endpoints: </a:t>
            </a:r>
          </a:p>
          <a:p>
            <a:pPr marL="125997" indent="-125997" defTabSz="1219140">
              <a:lnSpc>
                <a:spcPct val="90000"/>
              </a:lnSpc>
              <a:spcBef>
                <a:spcPts val="600"/>
              </a:spcBef>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ORR, PFS (investigator assessed), TFST,</a:t>
            </a:r>
            <a:r>
              <a:rPr lang="en-US" sz="1000" baseline="30000" dirty="0">
                <a:solidFill>
                  <a:srgbClr val="333333"/>
                </a:solidFill>
                <a:latin typeface="Arial" panose="020B0604020202020204"/>
                <a:cs typeface="Arial"/>
              </a:rPr>
              <a:t>2</a:t>
            </a:r>
            <a:r>
              <a:rPr lang="en-US" sz="1000" dirty="0">
                <a:solidFill>
                  <a:srgbClr val="333333"/>
                </a:solidFill>
                <a:latin typeface="Arial" panose="020B0604020202020204"/>
                <a:cs typeface="Arial"/>
              </a:rPr>
              <a:t> Safety,</a:t>
            </a:r>
            <a:r>
              <a:rPr lang="en-US" sz="1000" baseline="30000" dirty="0">
                <a:solidFill>
                  <a:srgbClr val="333333"/>
                </a:solidFill>
                <a:latin typeface="Arial" panose="020B0604020202020204"/>
                <a:cs typeface="Arial"/>
              </a:rPr>
              <a:t>2</a:t>
            </a:r>
            <a:r>
              <a:rPr lang="en-US" sz="1000" dirty="0">
                <a:solidFill>
                  <a:srgbClr val="333333"/>
                </a:solidFill>
                <a:latin typeface="Arial" panose="020B0604020202020204"/>
                <a:cs typeface="Arial"/>
              </a:rPr>
              <a:t> PROs</a:t>
            </a:r>
            <a:r>
              <a:rPr lang="en-US" sz="1000" baseline="30000" dirty="0">
                <a:solidFill>
                  <a:srgbClr val="333333"/>
                </a:solidFill>
                <a:latin typeface="Arial" panose="020B0604020202020204"/>
                <a:cs typeface="Arial"/>
              </a:rPr>
              <a:t>2</a:t>
            </a:r>
          </a:p>
          <a:p>
            <a:pPr defTabSz="914377">
              <a:lnSpc>
                <a:spcPct val="90000"/>
              </a:lnSpc>
              <a:spcBef>
                <a:spcPts val="600"/>
              </a:spcBef>
              <a:spcAft>
                <a:spcPts val="300"/>
              </a:spcAft>
              <a:buClr>
                <a:srgbClr val="996699"/>
              </a:buClr>
              <a:defRPr/>
            </a:pPr>
            <a:r>
              <a:rPr lang="en-US" sz="900" b="1" kern="0" dirty="0">
                <a:solidFill>
                  <a:srgbClr val="996699"/>
                </a:solidFill>
                <a:latin typeface="Arial" panose="020B0604020202020204" pitchFamily="34" charset="0"/>
                <a:cs typeface="Arial" panose="020B0604020202020204" pitchFamily="34" charset="0"/>
              </a:rPr>
              <a:t>Exploratory PRO endpoints</a:t>
            </a:r>
            <a:r>
              <a:rPr lang="en-US" sz="900" b="1" kern="0" baseline="30000" dirty="0">
                <a:solidFill>
                  <a:srgbClr val="996699"/>
                </a:solidFill>
                <a:latin typeface="Arial" panose="020B0604020202020204" pitchFamily="34" charset="0"/>
                <a:cs typeface="Arial" panose="020B0604020202020204" pitchFamily="34" charset="0"/>
              </a:rPr>
              <a:t>2</a:t>
            </a:r>
          </a:p>
        </p:txBody>
      </p:sp>
      <p:grpSp>
        <p:nvGrpSpPr>
          <p:cNvPr id="47" name="Group 46">
            <a:extLst>
              <a:ext uri="{FF2B5EF4-FFF2-40B4-BE49-F238E27FC236}">
                <a16:creationId xmlns:a16="http://schemas.microsoft.com/office/drawing/2014/main" id="{30F07F8F-05AC-8157-3B1E-BAC1DA748DD3}"/>
              </a:ext>
            </a:extLst>
          </p:cNvPr>
          <p:cNvGrpSpPr/>
          <p:nvPr/>
        </p:nvGrpSpPr>
        <p:grpSpPr>
          <a:xfrm flipV="1">
            <a:off x="2330880" y="2203030"/>
            <a:ext cx="199365" cy="832599"/>
            <a:chOff x="8589358" y="-680131"/>
            <a:chExt cx="415862" cy="1443460"/>
          </a:xfrm>
        </p:grpSpPr>
        <p:cxnSp>
          <p:nvCxnSpPr>
            <p:cNvPr id="49" name="Straight Connector 48">
              <a:extLst>
                <a:ext uri="{FF2B5EF4-FFF2-40B4-BE49-F238E27FC236}">
                  <a16:creationId xmlns:a16="http://schemas.microsoft.com/office/drawing/2014/main" id="{A7D4787B-4986-8D57-1D4C-EFBF54B22AD4}"/>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0" name="Group 49">
              <a:extLst>
                <a:ext uri="{FF2B5EF4-FFF2-40B4-BE49-F238E27FC236}">
                  <a16:creationId xmlns:a16="http://schemas.microsoft.com/office/drawing/2014/main" id="{B16CCD87-4F52-0264-0D77-734A7E94DBAE}"/>
                </a:ext>
              </a:extLst>
            </p:cNvPr>
            <p:cNvGrpSpPr/>
            <p:nvPr/>
          </p:nvGrpSpPr>
          <p:grpSpPr>
            <a:xfrm>
              <a:off x="8590337" y="585305"/>
              <a:ext cx="414883" cy="178024"/>
              <a:chOff x="681033" y="2514747"/>
              <a:chExt cx="414883" cy="178024"/>
            </a:xfrm>
          </p:grpSpPr>
          <p:sp>
            <p:nvSpPr>
              <p:cNvPr id="51" name="Arc 50">
                <a:extLst>
                  <a:ext uri="{FF2B5EF4-FFF2-40B4-BE49-F238E27FC236}">
                    <a16:creationId xmlns:a16="http://schemas.microsoft.com/office/drawing/2014/main" id="{04362A6A-991F-2293-F205-7A5F910C5D07}"/>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61614B03-1EEB-D47B-4B5D-3253A41C870F}"/>
                  </a:ext>
                </a:extLst>
              </p:cNvPr>
              <p:cNvCxnSpPr>
                <a:cxnSpLocks/>
              </p:cNvCxnSpPr>
              <p:nvPr/>
            </p:nvCxnSpPr>
            <p:spPr>
              <a:xfrm flipH="1" flipV="1">
                <a:off x="795542"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54" name="Group 53">
            <a:extLst>
              <a:ext uri="{FF2B5EF4-FFF2-40B4-BE49-F238E27FC236}">
                <a16:creationId xmlns:a16="http://schemas.microsoft.com/office/drawing/2014/main" id="{1668D0D0-4DA7-FE3A-A2C8-A8FFCA8EEF2C}"/>
              </a:ext>
            </a:extLst>
          </p:cNvPr>
          <p:cNvGrpSpPr/>
          <p:nvPr/>
        </p:nvGrpSpPr>
        <p:grpSpPr>
          <a:xfrm>
            <a:off x="2330878" y="2757634"/>
            <a:ext cx="199364" cy="890465"/>
            <a:chOff x="8589358" y="-780451"/>
            <a:chExt cx="415860" cy="1543780"/>
          </a:xfrm>
        </p:grpSpPr>
        <p:cxnSp>
          <p:nvCxnSpPr>
            <p:cNvPr id="55" name="Straight Connector 54">
              <a:extLst>
                <a:ext uri="{FF2B5EF4-FFF2-40B4-BE49-F238E27FC236}">
                  <a16:creationId xmlns:a16="http://schemas.microsoft.com/office/drawing/2014/main" id="{53E0C99D-68C1-43E6-8492-0841CD46A5C4}"/>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56" name="Group 55">
              <a:extLst>
                <a:ext uri="{FF2B5EF4-FFF2-40B4-BE49-F238E27FC236}">
                  <a16:creationId xmlns:a16="http://schemas.microsoft.com/office/drawing/2014/main" id="{D141C64B-6C6D-D948-B20E-8F85ED4F274E}"/>
                </a:ext>
              </a:extLst>
            </p:cNvPr>
            <p:cNvGrpSpPr/>
            <p:nvPr/>
          </p:nvGrpSpPr>
          <p:grpSpPr>
            <a:xfrm>
              <a:off x="8590337" y="585305"/>
              <a:ext cx="414881" cy="178024"/>
              <a:chOff x="681033" y="2514747"/>
              <a:chExt cx="414881" cy="178024"/>
            </a:xfrm>
          </p:grpSpPr>
          <p:sp>
            <p:nvSpPr>
              <p:cNvPr id="57" name="Arc 56">
                <a:extLst>
                  <a:ext uri="{FF2B5EF4-FFF2-40B4-BE49-F238E27FC236}">
                    <a16:creationId xmlns:a16="http://schemas.microsoft.com/office/drawing/2014/main" id="{7AD85BFC-AA3E-001F-99B7-9F0AD54DA6EB}"/>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B48999BE-755E-C7C7-5D7C-DA68E223D083}"/>
                  </a:ext>
                </a:extLst>
              </p:cNvPr>
              <p:cNvCxnSpPr>
                <a:cxnSpLocks/>
              </p:cNvCxnSpPr>
              <p:nvPr/>
            </p:nvCxnSpPr>
            <p:spPr>
              <a:xfrm flipH="1">
                <a:off x="795540"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59" name="Straight Connector 58">
            <a:extLst>
              <a:ext uri="{FF2B5EF4-FFF2-40B4-BE49-F238E27FC236}">
                <a16:creationId xmlns:a16="http://schemas.microsoft.com/office/drawing/2014/main" id="{49B16AD2-8198-800A-248D-542259ABBF81}"/>
              </a:ext>
            </a:extLst>
          </p:cNvPr>
          <p:cNvCxnSpPr>
            <a:cxnSpLocks/>
          </p:cNvCxnSpPr>
          <p:nvPr/>
        </p:nvCxnSpPr>
        <p:spPr>
          <a:xfrm>
            <a:off x="1922002" y="2912613"/>
            <a:ext cx="169732" cy="0"/>
          </a:xfrm>
          <a:prstGeom prst="line">
            <a:avLst/>
          </a:prstGeom>
          <a:noFill/>
          <a:ln w="9525" cap="rnd" cmpd="sng" algn="ctr">
            <a:solidFill>
              <a:srgbClr val="54565B"/>
            </a:solidFill>
            <a:prstDash val="solid"/>
            <a:miter lim="800000"/>
            <a:tailEnd type="arrow" w="med" len="sm"/>
          </a:ln>
          <a:effectLst/>
        </p:spPr>
      </p:cxnSp>
      <p:sp>
        <p:nvSpPr>
          <p:cNvPr id="60" name="Rectangle: Rounded Corners 15">
            <a:extLst>
              <a:ext uri="{FF2B5EF4-FFF2-40B4-BE49-F238E27FC236}">
                <a16:creationId xmlns:a16="http://schemas.microsoft.com/office/drawing/2014/main" id="{0DBA00EF-4585-F52C-EDA3-A9667EFA8BB2}"/>
              </a:ext>
            </a:extLst>
          </p:cNvPr>
          <p:cNvSpPr>
            <a:spLocks/>
          </p:cNvSpPr>
          <p:nvPr/>
        </p:nvSpPr>
        <p:spPr>
          <a:xfrm>
            <a:off x="2134262" y="2712813"/>
            <a:ext cx="397821" cy="399600"/>
          </a:xfrm>
          <a:prstGeom prst="ellipse">
            <a:avLst/>
          </a:prstGeom>
          <a:solidFill>
            <a:schemeClr val="bg1">
              <a:lumMod val="85000"/>
            </a:schemeClr>
          </a:solidFill>
          <a:ln>
            <a:noFill/>
          </a:ln>
          <a:effectLst/>
        </p:spPr>
        <p:txBody>
          <a:bodyPr lIns="0" tIns="0" rIns="0" bIns="0" rtlCol="0" anchor="ctr"/>
          <a:lstStyle/>
          <a:p>
            <a:pPr algn="ctr" defTabSz="914377">
              <a:lnSpc>
                <a:spcPct val="90000"/>
              </a:lnSpc>
              <a:defRPr/>
            </a:pPr>
            <a:r>
              <a:rPr lang="en-US" sz="800" b="1" kern="0" dirty="0">
                <a:solidFill>
                  <a:srgbClr val="333333"/>
                </a:solidFill>
                <a:latin typeface="Arial" panose="020B0604020202020204" pitchFamily="34" charset="0"/>
                <a:cs typeface="Arial" panose="020B0604020202020204" pitchFamily="34" charset="0"/>
              </a:rPr>
              <a:t>R</a:t>
            </a:r>
          </a:p>
          <a:p>
            <a:pPr algn="ctr" defTabSz="914377">
              <a:lnSpc>
                <a:spcPct val="90000"/>
              </a:lnSpc>
              <a:defRPr/>
            </a:pPr>
            <a:r>
              <a:rPr lang="en-US" sz="800" b="1" kern="0" dirty="0">
                <a:solidFill>
                  <a:srgbClr val="333333"/>
                </a:solidFill>
                <a:latin typeface="Arial" panose="020B0604020202020204" pitchFamily="34" charset="0"/>
                <a:cs typeface="Arial" panose="020B0604020202020204" pitchFamily="34" charset="0"/>
              </a:rPr>
              <a:t>1:1</a:t>
            </a:r>
          </a:p>
        </p:txBody>
      </p:sp>
      <p:grpSp>
        <p:nvGrpSpPr>
          <p:cNvPr id="61" name="Group 60">
            <a:extLst>
              <a:ext uri="{FF2B5EF4-FFF2-40B4-BE49-F238E27FC236}">
                <a16:creationId xmlns:a16="http://schemas.microsoft.com/office/drawing/2014/main" id="{2F271C90-996F-9A21-BC4D-D17C066AEAB7}"/>
              </a:ext>
            </a:extLst>
          </p:cNvPr>
          <p:cNvGrpSpPr/>
          <p:nvPr/>
        </p:nvGrpSpPr>
        <p:grpSpPr>
          <a:xfrm>
            <a:off x="4444008" y="2204037"/>
            <a:ext cx="274677" cy="1447579"/>
            <a:chOff x="3605118" y="2678864"/>
            <a:chExt cx="274677" cy="1804773"/>
          </a:xfrm>
        </p:grpSpPr>
        <p:cxnSp>
          <p:nvCxnSpPr>
            <p:cNvPr id="62" name="Straight Connector 61">
              <a:extLst>
                <a:ext uri="{FF2B5EF4-FFF2-40B4-BE49-F238E27FC236}">
                  <a16:creationId xmlns:a16="http://schemas.microsoft.com/office/drawing/2014/main" id="{4904D792-7616-1192-D7C9-A030892D13D2}"/>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63" name="Group 62">
              <a:extLst>
                <a:ext uri="{FF2B5EF4-FFF2-40B4-BE49-F238E27FC236}">
                  <a16:creationId xmlns:a16="http://schemas.microsoft.com/office/drawing/2014/main" id="{AE1CAD76-097F-DF5D-74FE-9C747CEA5D7A}"/>
                </a:ext>
              </a:extLst>
            </p:cNvPr>
            <p:cNvGrpSpPr/>
            <p:nvPr/>
          </p:nvGrpSpPr>
          <p:grpSpPr>
            <a:xfrm flipH="1" flipV="1">
              <a:off x="3605118" y="3641166"/>
              <a:ext cx="116960" cy="842471"/>
              <a:chOff x="2432768" y="2818544"/>
              <a:chExt cx="116960" cy="842471"/>
            </a:xfrm>
          </p:grpSpPr>
          <p:cxnSp>
            <p:nvCxnSpPr>
              <p:cNvPr id="260" name="Straight Connector 259">
                <a:extLst>
                  <a:ext uri="{FF2B5EF4-FFF2-40B4-BE49-F238E27FC236}">
                    <a16:creationId xmlns:a16="http://schemas.microsoft.com/office/drawing/2014/main" id="{997D5AF2-9D0F-17D2-9CDB-A74B763A7B18}"/>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261" name="Arc 260">
                <a:extLst>
                  <a:ext uri="{FF2B5EF4-FFF2-40B4-BE49-F238E27FC236}">
                    <a16:creationId xmlns:a16="http://schemas.microsoft.com/office/drawing/2014/main" id="{CA455837-9791-F50F-9127-7A9F0228B96E}"/>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grpSp>
        <p:sp>
          <p:nvSpPr>
            <p:cNvPr id="256" name="Arc 255">
              <a:extLst>
                <a:ext uri="{FF2B5EF4-FFF2-40B4-BE49-F238E27FC236}">
                  <a16:creationId xmlns:a16="http://schemas.microsoft.com/office/drawing/2014/main" id="{0E2431FA-813E-52E0-1167-1F6DBF3D57EA}"/>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cxnSp>
          <p:nvCxnSpPr>
            <p:cNvPr id="257" name="Straight Connector 256">
              <a:extLst>
                <a:ext uri="{FF2B5EF4-FFF2-40B4-BE49-F238E27FC236}">
                  <a16:creationId xmlns:a16="http://schemas.microsoft.com/office/drawing/2014/main" id="{392E18F2-601A-DC30-20BD-DE76B36A203C}"/>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258" name="Arc 257">
              <a:extLst>
                <a:ext uri="{FF2B5EF4-FFF2-40B4-BE49-F238E27FC236}">
                  <a16:creationId xmlns:a16="http://schemas.microsoft.com/office/drawing/2014/main" id="{0A2F5402-34C1-440F-001F-C903C2300BEA}"/>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sp>
          <p:nvSpPr>
            <p:cNvPr id="259" name="Arc 258">
              <a:extLst>
                <a:ext uri="{FF2B5EF4-FFF2-40B4-BE49-F238E27FC236}">
                  <a16:creationId xmlns:a16="http://schemas.microsoft.com/office/drawing/2014/main" id="{947A2242-6F78-92B8-60C5-AF905D7FB89D}"/>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algn="ctr" defTabSz="914377">
                <a:defRPr/>
              </a:pPr>
              <a:endParaRPr lang="en-US" sz="1100" kern="0" dirty="0">
                <a:solidFill>
                  <a:srgbClr val="54565B"/>
                </a:solidFill>
                <a:latin typeface="Arial" panose="020B0604020202020204" pitchFamily="34" charset="0"/>
                <a:cs typeface="Arial" panose="020B0604020202020204" pitchFamily="34" charset="0"/>
              </a:endParaRPr>
            </a:p>
          </p:txBody>
        </p:sp>
      </p:grpSp>
      <p:sp>
        <p:nvSpPr>
          <p:cNvPr id="264" name="Text Placeholder 2">
            <a:extLst>
              <a:ext uri="{FF2B5EF4-FFF2-40B4-BE49-F238E27FC236}">
                <a16:creationId xmlns:a16="http://schemas.microsoft.com/office/drawing/2014/main" id="{F5D8F649-D7BA-47CA-74C4-E9164E953D87}"/>
              </a:ext>
            </a:extLst>
          </p:cNvPr>
          <p:cNvSpPr txBox="1">
            <a:spLocks/>
          </p:cNvSpPr>
          <p:nvPr/>
        </p:nvSpPr>
        <p:spPr>
          <a:xfrm>
            <a:off x="2582579" y="4719294"/>
            <a:ext cx="2432107" cy="738664"/>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buClr>
                <a:srgbClr val="996699"/>
              </a:buClr>
              <a:defRPr/>
            </a:pPr>
            <a:r>
              <a:rPr lang="en-US" sz="900" b="1" dirty="0">
                <a:solidFill>
                  <a:srgbClr val="996699"/>
                </a:solidFill>
                <a:latin typeface="Arial" panose="020B0604020202020204" pitchFamily="34" charset="0"/>
                <a:cs typeface="Arial" panose="020B0604020202020204" pitchFamily="34" charset="0"/>
              </a:rPr>
              <a:t>Stratification factors</a:t>
            </a:r>
          </a:p>
          <a:p>
            <a:pPr marL="107997" indent="-107997" defTabSz="914377">
              <a:buClr>
                <a:srgbClr val="996699"/>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Lines of chemotherapy (1 vs 2)</a:t>
            </a:r>
          </a:p>
          <a:p>
            <a:pPr marL="107997" indent="-107997" defTabSz="914377">
              <a:buClr>
                <a:srgbClr val="996699"/>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Geographic location (USA/Canada/Europe </a:t>
            </a:r>
            <a:br>
              <a:rPr lang="en-US" sz="900" dirty="0">
                <a:solidFill>
                  <a:srgbClr val="54565B"/>
                </a:solidFill>
                <a:latin typeface="Arial" panose="020B0604020202020204" pitchFamily="34" charset="0"/>
                <a:cs typeface="Arial" panose="020B0604020202020204" pitchFamily="34" charset="0"/>
              </a:rPr>
            </a:br>
            <a:r>
              <a:rPr lang="en-US" sz="900" dirty="0">
                <a:solidFill>
                  <a:srgbClr val="54565B"/>
                </a:solidFill>
                <a:latin typeface="Arial" panose="020B0604020202020204" pitchFamily="34" charset="0"/>
                <a:cs typeface="Arial" panose="020B0604020202020204" pitchFamily="34" charset="0"/>
              </a:rPr>
              <a:t>vs other geographic regions)</a:t>
            </a:r>
          </a:p>
          <a:p>
            <a:pPr marL="107997" indent="-107997" defTabSz="914377">
              <a:buClr>
                <a:srgbClr val="996699"/>
              </a:buClr>
              <a:buFont typeface="Arial" panose="020B0604020202020204" pitchFamily="34" charset="0"/>
              <a:buChar char="•"/>
              <a:defRPr/>
            </a:pPr>
            <a:r>
              <a:rPr lang="en-US" sz="900" dirty="0">
                <a:solidFill>
                  <a:srgbClr val="54565B"/>
                </a:solidFill>
                <a:latin typeface="Arial" panose="020B0604020202020204" pitchFamily="34" charset="0"/>
                <a:cs typeface="Arial" panose="020B0604020202020204" pitchFamily="34" charset="0"/>
              </a:rPr>
              <a:t>Previous CDK4/6 inhibitor (yes vs no)</a:t>
            </a:r>
          </a:p>
        </p:txBody>
      </p:sp>
      <p:sp>
        <p:nvSpPr>
          <p:cNvPr id="266" name="Text Placeholder 2">
            <a:extLst>
              <a:ext uri="{FF2B5EF4-FFF2-40B4-BE49-F238E27FC236}">
                <a16:creationId xmlns:a16="http://schemas.microsoft.com/office/drawing/2014/main" id="{0576B724-82AE-871B-B1C2-2419CE8BF904}"/>
              </a:ext>
            </a:extLst>
          </p:cNvPr>
          <p:cNvSpPr txBox="1">
            <a:spLocks/>
          </p:cNvSpPr>
          <p:nvPr/>
        </p:nvSpPr>
        <p:spPr>
          <a:xfrm>
            <a:off x="450407"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996699"/>
                </a:solidFill>
                <a:latin typeface="Arial" panose="020B0604020202020204" pitchFamily="34" charset="0"/>
                <a:cs typeface="Arial" panose="020B0604020202020204" pitchFamily="34" charset="0"/>
              </a:rPr>
              <a:t>NCT02574455</a:t>
            </a:r>
            <a:r>
              <a:rPr lang="en-US" sz="1100" b="1" baseline="30000" dirty="0">
                <a:solidFill>
                  <a:srgbClr val="996699"/>
                </a:solidFill>
                <a:latin typeface="Arial" panose="020B0604020202020204" pitchFamily="34" charset="0"/>
                <a:cs typeface="Arial" panose="020B0604020202020204" pitchFamily="34" charset="0"/>
              </a:rPr>
              <a:t>2</a:t>
            </a:r>
            <a:endParaRPr lang="en-US" sz="1100" b="1" dirty="0">
              <a:solidFill>
                <a:srgbClr val="996699"/>
              </a:solidFill>
              <a:latin typeface="Arial" panose="020B0604020202020204" pitchFamily="34" charset="0"/>
              <a:cs typeface="Arial" panose="020B0604020202020204" pitchFamily="34" charset="0"/>
            </a:endParaRPr>
          </a:p>
        </p:txBody>
      </p:sp>
      <p:sp>
        <p:nvSpPr>
          <p:cNvPr id="267" name="Rounded Rectangle 18">
            <a:extLst>
              <a:ext uri="{FF2B5EF4-FFF2-40B4-BE49-F238E27FC236}">
                <a16:creationId xmlns:a16="http://schemas.microsoft.com/office/drawing/2014/main" id="{16D782AC-9513-5927-0F07-826CA3EA3F0B}"/>
              </a:ext>
            </a:extLst>
          </p:cNvPr>
          <p:cNvSpPr/>
          <p:nvPr/>
        </p:nvSpPr>
        <p:spPr>
          <a:xfrm>
            <a:off x="442915" y="1578676"/>
            <a:ext cx="1525468" cy="2861981"/>
          </a:xfrm>
          <a:prstGeom prst="roundRect">
            <a:avLst>
              <a:gd name="adj" fmla="val 6392"/>
            </a:avLst>
          </a:prstGeom>
          <a:solidFill>
            <a:schemeClr val="bg1"/>
          </a:solidFill>
          <a:ln w="19050" cap="flat" cmpd="sng" algn="ctr">
            <a:noFill/>
            <a:prstDash val="solid"/>
            <a:miter lim="800000"/>
          </a:ln>
          <a:effectLst/>
        </p:spPr>
        <p:txBody>
          <a:bodyPr wrap="square" lIns="72000" tIns="72000" rIns="72000" bIns="72000" rtlCol="0" anchor="t">
            <a:spAutoFit/>
          </a:bodyPr>
          <a:lstStyle/>
          <a:p>
            <a:pPr defTabSz="1219140">
              <a:spcBef>
                <a:spcPts val="300"/>
              </a:spcBef>
              <a:spcAft>
                <a:spcPts val="300"/>
              </a:spcAft>
              <a:buClr>
                <a:srgbClr val="996699"/>
              </a:buClr>
              <a:defRPr/>
            </a:pPr>
            <a:r>
              <a:rPr lang="en-US" sz="1000" b="1" dirty="0">
                <a:solidFill>
                  <a:srgbClr val="996699"/>
                </a:solidFill>
                <a:latin typeface="Arial" panose="020B0604020202020204"/>
                <a:cs typeface="Arial"/>
              </a:rPr>
              <a:t>Key inclusion criteria:</a:t>
            </a:r>
          </a:p>
          <a:p>
            <a:pPr marL="125997" indent="-125997" defTabSz="1219140">
              <a:lnSpc>
                <a:spcPct val="90000"/>
              </a:lnSpc>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Patients with HR+/HER2-negative breast cancer* (HER2-negative defined as IHC 0/1+/2+; ISH negative)</a:t>
            </a:r>
          </a:p>
          <a:p>
            <a:pPr marL="125997" indent="-125997" defTabSz="1219140">
              <a:lnSpc>
                <a:spcPct val="90000"/>
              </a:lnSpc>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Previously treated with 1–2 lines of chemotherapy (inoperable/</a:t>
            </a:r>
            <a:br>
              <a:rPr lang="en-US" sz="1000" dirty="0">
                <a:solidFill>
                  <a:srgbClr val="333333"/>
                </a:solidFill>
                <a:latin typeface="Arial" panose="020B0604020202020204"/>
                <a:cs typeface="Arial"/>
              </a:rPr>
            </a:br>
            <a:r>
              <a:rPr lang="en-US" sz="1000" dirty="0">
                <a:solidFill>
                  <a:srgbClr val="333333"/>
                </a:solidFill>
                <a:latin typeface="Arial" panose="020B0604020202020204"/>
                <a:cs typeface="Arial"/>
              </a:rPr>
              <a:t>metastatic setting)</a:t>
            </a:r>
          </a:p>
          <a:p>
            <a:pPr marL="125997" indent="-125997" defTabSz="1219140">
              <a:lnSpc>
                <a:spcPct val="90000"/>
              </a:lnSpc>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Experienced progression on ET and for whom ET was unsuitable</a:t>
            </a:r>
          </a:p>
          <a:p>
            <a:pPr marL="125997" indent="-125997" defTabSz="1219140">
              <a:lnSpc>
                <a:spcPct val="90000"/>
              </a:lnSpc>
              <a:spcAft>
                <a:spcPts val="300"/>
              </a:spcAft>
              <a:buClr>
                <a:srgbClr val="996699"/>
              </a:buClr>
              <a:buFont typeface="Arial" panose="020B0604020202020204" pitchFamily="34" charset="0"/>
              <a:buChar char="•"/>
              <a:defRPr/>
            </a:pPr>
            <a:r>
              <a:rPr lang="en-US" sz="1000" dirty="0">
                <a:solidFill>
                  <a:srgbClr val="333333"/>
                </a:solidFill>
                <a:latin typeface="Arial" panose="020B0604020202020204"/>
                <a:cs typeface="Arial"/>
              </a:rPr>
              <a:t>ECOG PS 0 or 1</a:t>
            </a:r>
          </a:p>
        </p:txBody>
      </p:sp>
      <p:sp>
        <p:nvSpPr>
          <p:cNvPr id="1570" name="Text Placeholder 2">
            <a:extLst>
              <a:ext uri="{FF2B5EF4-FFF2-40B4-BE49-F238E27FC236}">
                <a16:creationId xmlns:a16="http://schemas.microsoft.com/office/drawing/2014/main" id="{63240D10-6FD4-6571-50D6-70A537C18C50}"/>
              </a:ext>
            </a:extLst>
          </p:cNvPr>
          <p:cNvSpPr txBox="1">
            <a:spLocks/>
          </p:cNvSpPr>
          <p:nvPr/>
        </p:nvSpPr>
        <p:spPr>
          <a:xfrm>
            <a:off x="6524679"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996699"/>
                </a:solidFill>
                <a:latin typeface="Arial" panose="020B0604020202020204"/>
                <a:cs typeface="Arial" panose="020B0604020202020204" pitchFamily="34" charset="0"/>
              </a:rPr>
              <a:t>PFS</a:t>
            </a:r>
            <a:r>
              <a:rPr lang="en-US" sz="1100" b="1" baseline="30000" dirty="0">
                <a:solidFill>
                  <a:srgbClr val="996699"/>
                </a:solidFill>
                <a:latin typeface="Arial" panose="020B0604020202020204"/>
                <a:cs typeface="Arial" panose="020B0604020202020204" pitchFamily="34" charset="0"/>
              </a:rPr>
              <a:t>1</a:t>
            </a:r>
            <a:r>
              <a:rPr lang="en-US" sz="1100" b="1" dirty="0">
                <a:solidFill>
                  <a:srgbClr val="996699"/>
                </a:solidFill>
                <a:latin typeface="Arial" panose="020B0604020202020204"/>
                <a:cs typeface="Arial" panose="020B0604020202020204" pitchFamily="34" charset="0"/>
              </a:rPr>
              <a:t> (%)</a:t>
            </a:r>
          </a:p>
        </p:txBody>
      </p:sp>
      <p:sp>
        <p:nvSpPr>
          <p:cNvPr id="1571" name="Text Placeholder 2">
            <a:extLst>
              <a:ext uri="{FF2B5EF4-FFF2-40B4-BE49-F238E27FC236}">
                <a16:creationId xmlns:a16="http://schemas.microsoft.com/office/drawing/2014/main" id="{FB54D12A-BAFD-51C3-E7DF-62E234BB8E51}"/>
              </a:ext>
            </a:extLst>
          </p:cNvPr>
          <p:cNvSpPr txBox="1">
            <a:spLocks/>
          </p:cNvSpPr>
          <p:nvPr/>
        </p:nvSpPr>
        <p:spPr>
          <a:xfrm>
            <a:off x="6524679" y="3303426"/>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F10000"/>
              </a:buClr>
              <a:buNone/>
              <a:defRPr/>
            </a:pPr>
            <a:r>
              <a:rPr lang="en-US" sz="1100" b="1" dirty="0">
                <a:solidFill>
                  <a:srgbClr val="996699"/>
                </a:solidFill>
                <a:latin typeface="Arial" panose="020B0604020202020204"/>
                <a:cs typeface="Arial" panose="020B0604020202020204" pitchFamily="34" charset="0"/>
              </a:rPr>
              <a:t>OS</a:t>
            </a:r>
            <a:r>
              <a:rPr lang="en-US" sz="1100" b="1" baseline="30000" dirty="0">
                <a:solidFill>
                  <a:srgbClr val="996699"/>
                </a:solidFill>
                <a:latin typeface="Arial" panose="020B0604020202020204"/>
                <a:cs typeface="Arial" panose="020B0604020202020204" pitchFamily="34" charset="0"/>
              </a:rPr>
              <a:t>2 </a:t>
            </a:r>
            <a:r>
              <a:rPr lang="en-US" sz="1100" b="1" dirty="0">
                <a:solidFill>
                  <a:srgbClr val="996699"/>
                </a:solidFill>
                <a:latin typeface="Arial" panose="020B0604020202020204"/>
                <a:cs typeface="Arial" panose="020B0604020202020204" pitchFamily="34" charset="0"/>
              </a:rPr>
              <a:t>(%)</a:t>
            </a:r>
          </a:p>
        </p:txBody>
      </p:sp>
      <p:graphicFrame>
        <p:nvGraphicFramePr>
          <p:cNvPr id="1064" name="Content Placeholder 7">
            <a:extLst>
              <a:ext uri="{FF2B5EF4-FFF2-40B4-BE49-F238E27FC236}">
                <a16:creationId xmlns:a16="http://schemas.microsoft.com/office/drawing/2014/main" id="{34BC2DE3-9832-8C4A-9760-EF279AA7C291}"/>
              </a:ext>
            </a:extLst>
          </p:cNvPr>
          <p:cNvGraphicFramePr>
            <a:graphicFrameLocks/>
          </p:cNvGraphicFramePr>
          <p:nvPr>
            <p:extLst>
              <p:ext uri="{D42A27DB-BD31-4B8C-83A1-F6EECF244321}">
                <p14:modId xmlns:p14="http://schemas.microsoft.com/office/powerpoint/2010/main" val="1131289107"/>
              </p:ext>
            </p:extLst>
          </p:nvPr>
        </p:nvGraphicFramePr>
        <p:xfrm>
          <a:off x="9287436" y="1366719"/>
          <a:ext cx="2256865" cy="821400"/>
        </p:xfrm>
        <a:graphic>
          <a:graphicData uri="http://schemas.openxmlformats.org/drawingml/2006/table">
            <a:tbl>
              <a:tblPr firstRow="1" bandRow="1">
                <a:tableStyleId>{6E25E649-3F16-4E02-A733-19D2CDBF48F0}</a:tableStyleId>
              </a:tblPr>
              <a:tblGrid>
                <a:gridCol w="1041595">
                  <a:extLst>
                    <a:ext uri="{9D8B030D-6E8A-4147-A177-3AD203B41FA5}">
                      <a16:colId xmlns:a16="http://schemas.microsoft.com/office/drawing/2014/main" val="20003"/>
                    </a:ext>
                  </a:extLst>
                </a:gridCol>
                <a:gridCol w="607635">
                  <a:extLst>
                    <a:ext uri="{9D8B030D-6E8A-4147-A177-3AD203B41FA5}">
                      <a16:colId xmlns:a16="http://schemas.microsoft.com/office/drawing/2014/main" val="335939435"/>
                    </a:ext>
                  </a:extLst>
                </a:gridCol>
                <a:gridCol w="607635">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PFS,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months (95%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6.9 (5.7–7.4)</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4.9 (4.2–5.5)</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0.63 (0.52–0.76)</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r h="178680">
                <a:tc>
                  <a:txBody>
                    <a:bodyPr/>
                    <a:lstStyle/>
                    <a:p>
                      <a:pPr algn="l"/>
                      <a:r>
                        <a:rPr lang="en-US" sz="700" b="0" i="1" dirty="0">
                          <a:solidFill>
                            <a:schemeClr val="tx1"/>
                          </a:solidFill>
                          <a:latin typeface="Arial" panose="020B0604020202020204" pitchFamily="34" charset="0"/>
                          <a:cs typeface="Arial" panose="020B0604020202020204" pitchFamily="34" charset="0"/>
                        </a:rPr>
                        <a:t>P</a:t>
                      </a:r>
                      <a:r>
                        <a:rPr lang="en-US" sz="700" b="0" dirty="0">
                          <a:solidFill>
                            <a:schemeClr val="tx1"/>
                          </a:solidFill>
                          <a:latin typeface="Arial" panose="020B0604020202020204" pitchFamily="34" charset="0"/>
                          <a:cs typeface="Arial" panose="020B0604020202020204" pitchFamily="34" charset="0"/>
                        </a:rPr>
                        <a:t> value</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&lt;.0001</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809826631"/>
                  </a:ext>
                </a:extLst>
              </a:tr>
            </a:tbl>
          </a:graphicData>
        </a:graphic>
      </p:graphicFrame>
      <p:graphicFrame>
        <p:nvGraphicFramePr>
          <p:cNvPr id="1069" name="Content Placeholder 7">
            <a:extLst>
              <a:ext uri="{FF2B5EF4-FFF2-40B4-BE49-F238E27FC236}">
                <a16:creationId xmlns:a16="http://schemas.microsoft.com/office/drawing/2014/main" id="{3AFCB335-CF81-D5AB-DD61-3CC2F5536DA8}"/>
              </a:ext>
            </a:extLst>
          </p:cNvPr>
          <p:cNvGraphicFramePr>
            <a:graphicFrameLocks/>
          </p:cNvGraphicFramePr>
          <p:nvPr>
            <p:extLst>
              <p:ext uri="{D42A27DB-BD31-4B8C-83A1-F6EECF244321}">
                <p14:modId xmlns:p14="http://schemas.microsoft.com/office/powerpoint/2010/main" val="1128215989"/>
              </p:ext>
            </p:extLst>
          </p:nvPr>
        </p:nvGraphicFramePr>
        <p:xfrm>
          <a:off x="9287437" y="3303427"/>
          <a:ext cx="2256865" cy="642720"/>
        </p:xfrm>
        <a:graphic>
          <a:graphicData uri="http://schemas.openxmlformats.org/drawingml/2006/table">
            <a:tbl>
              <a:tblPr firstRow="1" bandRow="1">
                <a:tableStyleId>{6E25E649-3F16-4E02-A733-19D2CDBF48F0}</a:tableStyleId>
              </a:tblPr>
              <a:tblGrid>
                <a:gridCol w="976567">
                  <a:extLst>
                    <a:ext uri="{9D8B030D-6E8A-4147-A177-3AD203B41FA5}">
                      <a16:colId xmlns:a16="http://schemas.microsoft.com/office/drawing/2014/main" val="20003"/>
                    </a:ext>
                  </a:extLst>
                </a:gridCol>
                <a:gridCol w="640149">
                  <a:extLst>
                    <a:ext uri="{9D8B030D-6E8A-4147-A177-3AD203B41FA5}">
                      <a16:colId xmlns:a16="http://schemas.microsoft.com/office/drawing/2014/main" val="335939435"/>
                    </a:ext>
                  </a:extLst>
                </a:gridCol>
                <a:gridCol w="640149">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OS, months</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18.6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(17.3–20.1)</a:t>
                      </a:r>
                    </a:p>
                  </a:txBody>
                  <a:tcPr marL="0" marR="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18.3 </a:t>
                      </a:r>
                      <a:br>
                        <a:rPr lang="en-US" sz="700" b="0" i="0" dirty="0">
                          <a:solidFill>
                            <a:schemeClr val="tx1"/>
                          </a:solidFill>
                          <a:latin typeface="Arial" panose="020B0604020202020204" pitchFamily="34" charset="0"/>
                          <a:cs typeface="Arial" panose="020B0604020202020204" pitchFamily="34" charset="0"/>
                        </a:rPr>
                      </a:br>
                      <a:r>
                        <a:rPr lang="en-US" sz="700" b="0" i="0" dirty="0">
                          <a:solidFill>
                            <a:schemeClr val="tx1"/>
                          </a:solidFill>
                          <a:latin typeface="Arial" panose="020B0604020202020204" pitchFamily="34" charset="0"/>
                          <a:cs typeface="Arial" panose="020B0604020202020204" pitchFamily="34" charset="0"/>
                        </a:rPr>
                        <a:t>(17.3–20.5)</a:t>
                      </a:r>
                    </a:p>
                  </a:txBody>
                  <a:tcPr marL="0" marR="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1.01 (0.83–1.22)</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bl>
          </a:graphicData>
        </a:graphic>
      </p:graphicFrame>
    </p:spTree>
    <p:extLst>
      <p:ext uri="{BB962C8B-B14F-4D97-AF65-F5344CB8AC3E}">
        <p14:creationId xmlns:p14="http://schemas.microsoft.com/office/powerpoint/2010/main" val="271114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12B7D-0884-037A-078B-65091DE41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3AEC7-F9C3-1056-8A53-28D07FFF016E}"/>
              </a:ext>
            </a:extLst>
          </p:cNvPr>
          <p:cNvSpPr>
            <a:spLocks noGrp="1"/>
          </p:cNvSpPr>
          <p:nvPr>
            <p:ph type="title"/>
          </p:nvPr>
        </p:nvSpPr>
        <p:spPr>
          <a:xfrm>
            <a:off x="608409" y="882317"/>
            <a:ext cx="10980343" cy="599243"/>
          </a:xfrm>
        </p:spPr>
        <p:txBody>
          <a:bodyPr>
            <a:noAutofit/>
          </a:bodyPr>
          <a:lstStyle/>
          <a:p>
            <a:r>
              <a:rPr lang="en-US" dirty="0">
                <a:solidFill>
                  <a:srgbClr val="00305E"/>
                </a:solidFill>
              </a:rPr>
              <a:t>Subsequent Anticancer Therapy</a:t>
            </a:r>
            <a:br>
              <a:rPr lang="en-US" dirty="0">
                <a:solidFill>
                  <a:srgbClr val="00305E"/>
                </a:solidFill>
              </a:rPr>
            </a:br>
            <a:endParaRPr lang="en-US" dirty="0"/>
          </a:p>
        </p:txBody>
      </p:sp>
      <p:sp>
        <p:nvSpPr>
          <p:cNvPr id="9" name="TextBox 8">
            <a:extLst>
              <a:ext uri="{FF2B5EF4-FFF2-40B4-BE49-F238E27FC236}">
                <a16:creationId xmlns:a16="http://schemas.microsoft.com/office/drawing/2014/main" id="{788A3DEA-A830-AED9-DBA5-48BAB641642D}"/>
              </a:ext>
            </a:extLst>
          </p:cNvPr>
          <p:cNvSpPr txBox="1"/>
          <p:nvPr/>
        </p:nvSpPr>
        <p:spPr>
          <a:xfrm>
            <a:off x="613298" y="6083345"/>
            <a:ext cx="6299969" cy="254044"/>
          </a:xfrm>
          <a:prstGeom prst="rect">
            <a:avLst/>
          </a:prstGeom>
          <a:noFill/>
        </p:spPr>
        <p:txBody>
          <a:bodyPr wrap="square" rtlCol="0" anchor="b" anchorCtr="0">
            <a:spAutoFit/>
          </a:bodyPr>
          <a:lstStyle/>
          <a:p>
            <a:pPr defTabSz="914377">
              <a:defRPr/>
            </a:pPr>
            <a:r>
              <a:rPr lang="en-US" sz="1051" dirty="0">
                <a:solidFill>
                  <a:prstClr val="black"/>
                </a:solidFill>
                <a:latin typeface="Arial Narrow" panose="020B0606020202030204" pitchFamily="34" charset="0"/>
                <a:ea typeface="ＭＳ Ｐゴシック" charset="0"/>
                <a:cs typeface="Arial" panose="020B0604020202020204" pitchFamily="34" charset="0"/>
              </a:rPr>
              <a:t>Data cutoff: 24 July 2024.</a:t>
            </a:r>
          </a:p>
        </p:txBody>
      </p:sp>
      <p:graphicFrame>
        <p:nvGraphicFramePr>
          <p:cNvPr id="6" name="Table 5">
            <a:extLst>
              <a:ext uri="{FF2B5EF4-FFF2-40B4-BE49-F238E27FC236}">
                <a16:creationId xmlns:a16="http://schemas.microsoft.com/office/drawing/2014/main" id="{84A63C3F-EEB3-805E-29FA-74EFFF5641A7}"/>
              </a:ext>
            </a:extLst>
          </p:cNvPr>
          <p:cNvGraphicFramePr>
            <a:graphicFrameLocks noGrp="1"/>
          </p:cNvGraphicFramePr>
          <p:nvPr>
            <p:extLst>
              <p:ext uri="{D42A27DB-BD31-4B8C-83A1-F6EECF244321}">
                <p14:modId xmlns:p14="http://schemas.microsoft.com/office/powerpoint/2010/main" val="1288081782"/>
              </p:ext>
            </p:extLst>
          </p:nvPr>
        </p:nvGraphicFramePr>
        <p:xfrm>
          <a:off x="613299" y="2105955"/>
          <a:ext cx="10970296" cy="3456000"/>
        </p:xfrm>
        <a:graphic>
          <a:graphicData uri="http://schemas.openxmlformats.org/drawingml/2006/table">
            <a:tbl>
              <a:tblPr firstRow="1" bandRow="1"/>
              <a:tblGrid>
                <a:gridCol w="5843879">
                  <a:extLst>
                    <a:ext uri="{9D8B030D-6E8A-4147-A177-3AD203B41FA5}">
                      <a16:colId xmlns:a16="http://schemas.microsoft.com/office/drawing/2014/main" val="2759842154"/>
                    </a:ext>
                  </a:extLst>
                </a:gridCol>
                <a:gridCol w="2612781">
                  <a:extLst>
                    <a:ext uri="{9D8B030D-6E8A-4147-A177-3AD203B41FA5}">
                      <a16:colId xmlns:a16="http://schemas.microsoft.com/office/drawing/2014/main" val="1673589385"/>
                    </a:ext>
                  </a:extLst>
                </a:gridCol>
                <a:gridCol w="2513636">
                  <a:extLst>
                    <a:ext uri="{9D8B030D-6E8A-4147-A177-3AD203B41FA5}">
                      <a16:colId xmlns:a16="http://schemas.microsoft.com/office/drawing/2014/main" val="2328666725"/>
                    </a:ext>
                  </a:extLst>
                </a:gridCol>
              </a:tblGrid>
              <a:tr h="57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000" b="1" dirty="0">
                          <a:latin typeface="Arial Narrow" panose="020B0606020202030204" pitchFamily="34" charset="0"/>
                        </a:rPr>
                        <a:t>Subsequent therapy (in any treatment line)</a:t>
                      </a: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dirty="0">
                          <a:solidFill>
                            <a:schemeClr val="bg1"/>
                          </a:solidFill>
                          <a:latin typeface="Arial Narrow" panose="020B0606020202030204" pitchFamily="34" charset="0"/>
                        </a:rPr>
                        <a:t>Dato-DXd (n=365)</a:t>
                      </a: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dirty="0">
                          <a:solidFill>
                            <a:schemeClr val="bg1"/>
                          </a:solidFill>
                          <a:latin typeface="Arial Narrow" panose="020B0606020202030204" pitchFamily="34" charset="0"/>
                        </a:rPr>
                        <a:t>ICC (n=367)</a:t>
                      </a: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74C8"/>
                    </a:solidFill>
                  </a:tcPr>
                </a:tc>
                <a:extLst>
                  <a:ext uri="{0D108BD9-81ED-4DB2-BD59-A6C34878D82A}">
                    <a16:rowId xmlns:a16="http://schemas.microsoft.com/office/drawing/2014/main" val="2655045389"/>
                  </a:ext>
                </a:extLst>
              </a:tr>
              <a:tr h="57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000" b="1" dirty="0">
                          <a:latin typeface="Arial Narrow" panose="020B0606020202030204" pitchFamily="34" charset="0"/>
                        </a:rPr>
                        <a:t>Any, n (%)</a:t>
                      </a:r>
                    </a:p>
                  </a:txBody>
                  <a:tcPr anchor="ctr">
                    <a:lnL>
                      <a:noFill/>
                    </a:lnL>
                    <a:lnR>
                      <a:noFill/>
                    </a:lnR>
                    <a:lnT w="12700" cap="flat" cmpd="sng" algn="ctr">
                      <a:solidFill>
                        <a:srgbClr val="000000"/>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269 (74)</a:t>
                      </a:r>
                    </a:p>
                  </a:txBody>
                  <a:tcPr anchor="ctr">
                    <a:lnL>
                      <a:noFill/>
                    </a:lnL>
                    <a:lnR>
                      <a:noFill/>
                    </a:lnR>
                    <a:lnT w="12700" cap="flat" cmpd="sng" algn="ctr">
                      <a:solidFill>
                        <a:srgbClr val="000000"/>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289 (79)</a:t>
                      </a:r>
                    </a:p>
                  </a:txBody>
                  <a:tcPr anchor="ctr">
                    <a:lnL>
                      <a:noFill/>
                    </a:lnL>
                    <a:lnR>
                      <a:noFill/>
                    </a:lnR>
                    <a:lnT w="12700" cap="flat" cmpd="sng" algn="ctr">
                      <a:solidFill>
                        <a:srgbClr val="000000"/>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418726"/>
                  </a:ext>
                </a:extLst>
              </a:tr>
              <a:tr h="57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000" dirty="0">
                          <a:latin typeface="Arial Narrow" panose="020B0606020202030204" pitchFamily="34" charset="0"/>
                        </a:rPr>
                        <a:t>   ADC</a:t>
                      </a:r>
                    </a:p>
                  </a:txBody>
                  <a:tcPr anchor="ctr">
                    <a:lnL w="28575" cap="flat" cmpd="sng" algn="ctr">
                      <a:solidFill>
                        <a:srgbClr val="6B7E26"/>
                      </a:solidFill>
                      <a:prstDash val="solid"/>
                      <a:round/>
                      <a:headEnd type="none" w="med" len="med"/>
                      <a:tailEnd type="none" w="med" len="med"/>
                    </a:lnL>
                    <a:lnR>
                      <a:noFill/>
                    </a:lnR>
                    <a:lnT w="28575" cap="flat" cmpd="sng" algn="ctr">
                      <a:solidFill>
                        <a:srgbClr val="6B7E26"/>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45 (12)</a:t>
                      </a:r>
                    </a:p>
                  </a:txBody>
                  <a:tcPr anchor="ctr">
                    <a:lnL>
                      <a:noFill/>
                    </a:lnL>
                    <a:lnR>
                      <a:noFill/>
                    </a:lnR>
                    <a:lnT w="28575" cap="flat" cmpd="sng" algn="ctr">
                      <a:solidFill>
                        <a:srgbClr val="6B7E26"/>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88 (24)</a:t>
                      </a:r>
                    </a:p>
                  </a:txBody>
                  <a:tcPr anchor="ctr">
                    <a:lnL>
                      <a:noFill/>
                    </a:lnL>
                    <a:lnR w="28575" cap="flat" cmpd="sng" algn="ctr">
                      <a:solidFill>
                        <a:srgbClr val="6B7E26"/>
                      </a:solidFill>
                      <a:prstDash val="solid"/>
                      <a:round/>
                      <a:headEnd type="none" w="med" len="med"/>
                      <a:tailEnd type="none" w="med" len="med"/>
                    </a:lnR>
                    <a:lnT w="28575" cap="flat" cmpd="sng" algn="ctr">
                      <a:solidFill>
                        <a:srgbClr val="6B7E26"/>
                      </a:solidFill>
                      <a:prstDash val="solid"/>
                      <a:round/>
                      <a:headEnd type="none" w="med" len="med"/>
                      <a:tailEnd type="none" w="med" len="med"/>
                    </a:lnT>
                    <a:lnB w="28575" cap="flat" cmpd="sng" algn="ctr">
                      <a:solidFill>
                        <a:srgbClr val="6B7E2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6985787"/>
                  </a:ext>
                </a:extLst>
              </a:tr>
              <a:tr h="57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000" dirty="0">
                          <a:latin typeface="Arial Narrow" panose="020B0606020202030204" pitchFamily="34" charset="0"/>
                        </a:rPr>
                        <a:t>      Trastuzumab deruxtecan</a:t>
                      </a:r>
                    </a:p>
                  </a:txBody>
                  <a:tcPr anchor="ctr">
                    <a:lnL>
                      <a:noFill/>
                    </a:lnL>
                    <a:lnR>
                      <a:noFill/>
                    </a:lnR>
                    <a:lnT w="28575" cap="flat" cmpd="sng" algn="ctr">
                      <a:solidFill>
                        <a:srgbClr val="6B7E2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34 (9)</a:t>
                      </a:r>
                    </a:p>
                  </a:txBody>
                  <a:tcPr anchor="ctr">
                    <a:lnL>
                      <a:noFill/>
                    </a:lnL>
                    <a:lnR>
                      <a:noFill/>
                    </a:lnR>
                    <a:lnT w="28575" cap="flat" cmpd="sng" algn="ctr">
                      <a:solidFill>
                        <a:srgbClr val="6B7E26"/>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80 (22)</a:t>
                      </a:r>
                    </a:p>
                  </a:txBody>
                  <a:tcPr anchor="ctr">
                    <a:lnL>
                      <a:noFill/>
                    </a:lnL>
                    <a:lnR>
                      <a:noFill/>
                    </a:lnR>
                    <a:lnT w="28575" cap="flat" cmpd="sng" algn="ctr">
                      <a:solidFill>
                        <a:srgbClr val="6B7E26"/>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0618263"/>
                  </a:ext>
                </a:extLst>
              </a:tr>
              <a:tr h="57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000" dirty="0">
                          <a:latin typeface="Arial Narrow" panose="020B0606020202030204" pitchFamily="34" charset="0"/>
                        </a:rPr>
                        <a:t>      Sacituzumab govitecan</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15 (4)</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dirty="0">
                          <a:latin typeface="Arial Narrow" panose="020B0606020202030204" pitchFamily="34" charset="0"/>
                        </a:rPr>
                        <a:t>26 (7)</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451858"/>
                  </a:ext>
                </a:extLst>
              </a:tr>
              <a:tr h="576000">
                <a:tc>
                  <a:txBody>
                    <a:bodyPr/>
                    <a:lstStyle/>
                    <a:p>
                      <a:r>
                        <a:rPr lang="en-US" sz="2000" dirty="0">
                          <a:latin typeface="Arial Narrow" panose="020B0606020202030204" pitchFamily="34" charset="0"/>
                        </a:rPr>
                        <a:t>      Both trastuzumab deruxtecan and sacituzumab govitecan</a:t>
                      </a:r>
                    </a:p>
                  </a:txBody>
                  <a:tcPr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Arial Narrow" panose="020B0606020202030204" pitchFamily="34" charset="0"/>
                        </a:rPr>
                        <a:t>4 (1)</a:t>
                      </a:r>
                    </a:p>
                  </a:txBody>
                  <a:tcPr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Arial Narrow" panose="020B0606020202030204" pitchFamily="34" charset="0"/>
                        </a:rPr>
                        <a:t>18 (5)</a:t>
                      </a:r>
                    </a:p>
                  </a:txBody>
                  <a:tcPr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19846"/>
                  </a:ext>
                </a:extLst>
              </a:tr>
            </a:tbl>
          </a:graphicData>
        </a:graphic>
      </p:graphicFrame>
      <p:sp>
        <p:nvSpPr>
          <p:cNvPr id="7" name="TextBox 6">
            <a:extLst>
              <a:ext uri="{FF2B5EF4-FFF2-40B4-BE49-F238E27FC236}">
                <a16:creationId xmlns:a16="http://schemas.microsoft.com/office/drawing/2014/main" id="{DAF275CF-09A8-E954-8B95-0255217EFCBB}"/>
              </a:ext>
            </a:extLst>
          </p:cNvPr>
          <p:cNvSpPr txBox="1"/>
          <p:nvPr/>
        </p:nvSpPr>
        <p:spPr>
          <a:xfrm>
            <a:off x="608409" y="1539020"/>
            <a:ext cx="10980343" cy="836126"/>
          </a:xfrm>
          <a:prstGeom prst="rect">
            <a:avLst/>
          </a:prstGeom>
          <a:noFill/>
        </p:spPr>
        <p:txBody>
          <a:bodyPr wrap="square" rtlCol="0" anchor="ctr">
            <a:spAutoFit/>
          </a:bodyPr>
          <a:lstStyle/>
          <a:p>
            <a:pPr marL="177796" indent="-177796" defTabSz="914377">
              <a:spcAft>
                <a:spcPts val="1000"/>
              </a:spcAft>
              <a:buClr>
                <a:srgbClr val="000000"/>
              </a:buClr>
              <a:buFont typeface="Arial" panose="020B0604020202020204" pitchFamily="34" charset="0"/>
              <a:buChar char="•"/>
              <a:defRPr/>
            </a:pPr>
            <a:r>
              <a:rPr lang="en-US" sz="2000" kern="0" dirty="0">
                <a:solidFill>
                  <a:srgbClr val="000000"/>
                </a:solidFill>
                <a:latin typeface="Arial Narrow" panose="020B0606020202030204" pitchFamily="34" charset="0"/>
                <a:ea typeface="MS Mincho" panose="02020609040205080304" pitchFamily="49" charset="-128"/>
                <a:cs typeface="Arial"/>
                <a:sym typeface="Arial"/>
              </a:rPr>
              <a:t>Use of ADCs as subsequent therapy after discontinuation of study treatment was imbalanced</a:t>
            </a:r>
          </a:p>
          <a:p>
            <a:pPr marL="285744" indent="-285744" defTabSz="914377">
              <a:buClr>
                <a:srgbClr val="000000"/>
              </a:buClr>
              <a:buFont typeface="Arial" panose="020B0604020202020204" pitchFamily="34" charset="0"/>
              <a:buChar char="•"/>
              <a:defRPr/>
            </a:pPr>
            <a:endParaRPr lang="en-US" sz="2000" kern="0" dirty="0">
              <a:solidFill>
                <a:srgbClr val="000000"/>
              </a:solidFill>
              <a:latin typeface="Arial Narrow" panose="020B0606020202030204" pitchFamily="34" charset="0"/>
              <a:ea typeface="ＭＳ Ｐゴシック" charset="0"/>
              <a:cs typeface="Arial"/>
              <a:sym typeface="Arial"/>
            </a:endParaRPr>
          </a:p>
        </p:txBody>
      </p:sp>
    </p:spTree>
    <p:extLst>
      <p:ext uri="{BB962C8B-B14F-4D97-AF65-F5344CB8AC3E}">
        <p14:creationId xmlns:p14="http://schemas.microsoft.com/office/powerpoint/2010/main" val="176124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EB0F-7105-F72A-0E6B-E4F26BBB1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D2F21-55A6-EB77-3287-D85537403082}"/>
              </a:ext>
            </a:extLst>
          </p:cNvPr>
          <p:cNvSpPr>
            <a:spLocks noGrp="1"/>
          </p:cNvSpPr>
          <p:nvPr>
            <p:ph type="title"/>
          </p:nvPr>
        </p:nvSpPr>
        <p:spPr>
          <a:xfrm>
            <a:off x="608409" y="741640"/>
            <a:ext cx="10980343" cy="599243"/>
          </a:xfrm>
        </p:spPr>
        <p:txBody>
          <a:bodyPr>
            <a:noAutofit/>
          </a:bodyPr>
          <a:lstStyle/>
          <a:p>
            <a:r>
              <a:rPr lang="en-US" dirty="0">
                <a:solidFill>
                  <a:srgbClr val="00305E"/>
                </a:solidFill>
              </a:rPr>
              <a:t>Overall Survival Adjusted for Subsequent ADC Therapy</a:t>
            </a:r>
            <a:br>
              <a:rPr lang="en-US" dirty="0">
                <a:solidFill>
                  <a:srgbClr val="00305E"/>
                </a:solidFill>
              </a:rPr>
            </a:br>
            <a:r>
              <a:rPr lang="en-US" sz="2400" dirty="0">
                <a:solidFill>
                  <a:srgbClr val="C00000"/>
                </a:solidFill>
              </a:rPr>
              <a:t>Post-hoc</a:t>
            </a:r>
            <a:r>
              <a:rPr lang="en-US" sz="2400" dirty="0">
                <a:solidFill>
                  <a:srgbClr val="00305E"/>
                </a:solidFill>
              </a:rPr>
              <a:t> Sensitivity Analysis Using IPCW Method</a:t>
            </a:r>
            <a:r>
              <a:rPr lang="en-US" sz="2400" baseline="30000" dirty="0">
                <a:solidFill>
                  <a:srgbClr val="00305E"/>
                </a:solidFill>
              </a:rPr>
              <a:t>1–3</a:t>
            </a:r>
            <a:endParaRPr lang="en-US" sz="2400" dirty="0"/>
          </a:p>
        </p:txBody>
      </p:sp>
      <p:sp>
        <p:nvSpPr>
          <p:cNvPr id="8" name="TextBox 7">
            <a:extLst>
              <a:ext uri="{FF2B5EF4-FFF2-40B4-BE49-F238E27FC236}">
                <a16:creationId xmlns:a16="http://schemas.microsoft.com/office/drawing/2014/main" id="{9952F78F-175D-7713-8B79-D791A4570E28}"/>
              </a:ext>
            </a:extLst>
          </p:cNvPr>
          <p:cNvSpPr txBox="1"/>
          <p:nvPr/>
        </p:nvSpPr>
        <p:spPr>
          <a:xfrm>
            <a:off x="5185059" y="5770325"/>
            <a:ext cx="6403692" cy="577466"/>
          </a:xfrm>
          <a:prstGeom prst="rect">
            <a:avLst/>
          </a:prstGeom>
          <a:noFill/>
        </p:spPr>
        <p:txBody>
          <a:bodyPr wrap="square" rtlCol="0" anchor="b" anchorCtr="0">
            <a:spAutoFit/>
          </a:bodyPr>
          <a:lstStyle/>
          <a:p>
            <a:pPr algn="r" defTabSz="914377">
              <a:defRPr/>
            </a:pPr>
            <a:r>
              <a:rPr lang="en-US" sz="1051" kern="0" dirty="0">
                <a:solidFill>
                  <a:srgbClr val="000000"/>
                </a:solidFill>
                <a:latin typeface="Arial Narrow" panose="020B0606020202030204" pitchFamily="34" charset="0"/>
                <a:ea typeface="ＭＳ Ｐゴシック" charset="0"/>
                <a:cs typeface="Arial"/>
                <a:sym typeface="Arial"/>
              </a:rPr>
              <a:t>1. Robins JM. Proceedings of the Biopharmaceutical Section (American Statistical Association) 1993:24–33;  </a:t>
            </a:r>
          </a:p>
          <a:p>
            <a:pPr algn="r" defTabSz="914377">
              <a:defRPr/>
            </a:pPr>
            <a:r>
              <a:rPr lang="en-US" sz="1051" kern="0" dirty="0">
                <a:solidFill>
                  <a:srgbClr val="000000"/>
                </a:solidFill>
                <a:latin typeface="Arial Narrow" panose="020B0606020202030204" pitchFamily="34" charset="0"/>
                <a:ea typeface="ＭＳ Ｐゴシック" charset="0"/>
                <a:cs typeface="Arial"/>
                <a:sym typeface="Arial"/>
              </a:rPr>
              <a:t>2. Robins JM, Finkelstein DM. Biometrics 2000;56:779–88;</a:t>
            </a:r>
          </a:p>
          <a:p>
            <a:pPr algn="r" defTabSz="914377">
              <a:defRPr/>
            </a:pPr>
            <a:r>
              <a:rPr lang="en-US" sz="1051" kern="0" dirty="0">
                <a:solidFill>
                  <a:srgbClr val="000000"/>
                </a:solidFill>
                <a:latin typeface="Arial Narrow" panose="020B0606020202030204" pitchFamily="34" charset="0"/>
                <a:ea typeface="ＭＳ Ｐゴシック" charset="0"/>
                <a:cs typeface="Arial"/>
                <a:sym typeface="Arial"/>
              </a:rPr>
              <a:t>3. Sherry AD, et al. BMJ Oncology 2024;3:e000322.</a:t>
            </a:r>
            <a:endParaRPr lang="en-US" sz="1051" dirty="0">
              <a:solidFill>
                <a:prstClr val="black"/>
              </a:solidFill>
              <a:latin typeface="Arial Narrow" panose="020B0606020202030204" pitchFamily="34" charset="0"/>
              <a:ea typeface="ＭＳ Ｐゴシック" charset="0"/>
            </a:endParaRPr>
          </a:p>
        </p:txBody>
      </p:sp>
      <p:sp>
        <p:nvSpPr>
          <p:cNvPr id="9" name="TextBox 8">
            <a:extLst>
              <a:ext uri="{FF2B5EF4-FFF2-40B4-BE49-F238E27FC236}">
                <a16:creationId xmlns:a16="http://schemas.microsoft.com/office/drawing/2014/main" id="{10CC6BE0-513E-AF2A-7DA7-0DF6108551D5}"/>
              </a:ext>
            </a:extLst>
          </p:cNvPr>
          <p:cNvSpPr txBox="1"/>
          <p:nvPr/>
        </p:nvSpPr>
        <p:spPr>
          <a:xfrm>
            <a:off x="613298" y="5759922"/>
            <a:ext cx="6299969" cy="577466"/>
          </a:xfrm>
          <a:prstGeom prst="rect">
            <a:avLst/>
          </a:prstGeom>
          <a:noFill/>
        </p:spPr>
        <p:txBody>
          <a:bodyPr wrap="square" rtlCol="0" anchor="b" anchorCtr="0">
            <a:spAutoFit/>
          </a:bodyPr>
          <a:lstStyle/>
          <a:p>
            <a:pPr defTabSz="914377">
              <a:defRPr/>
            </a:pPr>
            <a:endParaRPr lang="en-US" sz="1051" dirty="0">
              <a:solidFill>
                <a:prstClr val="black"/>
              </a:solidFill>
              <a:latin typeface="Arial Narrow" panose="020B0606020202030204" pitchFamily="34" charset="0"/>
              <a:ea typeface="ＭＳ Ｐゴシック" charset="0"/>
              <a:cs typeface="Arial" panose="020B0604020202020204" pitchFamily="34" charset="0"/>
            </a:endParaRPr>
          </a:p>
          <a:p>
            <a:pPr defTabSz="914377">
              <a:defRPr/>
            </a:pPr>
            <a:r>
              <a:rPr lang="en-US" sz="1051" dirty="0">
                <a:solidFill>
                  <a:prstClr val="black"/>
                </a:solidFill>
                <a:latin typeface="Arial Narrow" panose="020B0606020202030204" pitchFamily="34" charset="0"/>
                <a:ea typeface="ＭＳ Ｐゴシック" charset="0"/>
                <a:cs typeface="Arial" panose="020B0604020202020204" pitchFamily="34" charset="0"/>
              </a:rPr>
              <a:t>Data cutoff: 24 July 2024.</a:t>
            </a:r>
          </a:p>
          <a:p>
            <a:pPr defTabSz="914377">
              <a:defRPr/>
            </a:pPr>
            <a:r>
              <a:rPr lang="en-US" sz="1051" dirty="0">
                <a:solidFill>
                  <a:prstClr val="black"/>
                </a:solidFill>
                <a:latin typeface="Arial Narrow" panose="020B0606020202030204" pitchFamily="34" charset="0"/>
                <a:ea typeface="ＭＳ Ｐゴシック" charset="0"/>
                <a:cs typeface="Arial" panose="020B0604020202020204" pitchFamily="34" charset="0"/>
              </a:rPr>
              <a:t>IPCW, Inverse Probability Censoring Weighting</a:t>
            </a:r>
            <a:endParaRPr lang="en-US" sz="1051" dirty="0">
              <a:solidFill>
                <a:prstClr val="black"/>
              </a:solidFill>
              <a:latin typeface="Arial Narrow" panose="020B0606020202030204" pitchFamily="34" charset="0"/>
              <a:ea typeface="ＭＳ Ｐゴシック" charset="0"/>
            </a:endParaRPr>
          </a:p>
        </p:txBody>
      </p:sp>
      <p:graphicFrame>
        <p:nvGraphicFramePr>
          <p:cNvPr id="1883" name="Table 7">
            <a:extLst>
              <a:ext uri="{FF2B5EF4-FFF2-40B4-BE49-F238E27FC236}">
                <a16:creationId xmlns:a16="http://schemas.microsoft.com/office/drawing/2014/main" id="{43FFC3D4-6BFC-4F92-BC14-2E1CCDECA715}"/>
              </a:ext>
            </a:extLst>
          </p:cNvPr>
          <p:cNvGraphicFramePr>
            <a:graphicFrameLocks noGrp="1"/>
          </p:cNvGraphicFramePr>
          <p:nvPr>
            <p:extLst>
              <p:ext uri="{D42A27DB-BD31-4B8C-83A1-F6EECF244321}">
                <p14:modId xmlns:p14="http://schemas.microsoft.com/office/powerpoint/2010/main" val="3670811883"/>
              </p:ext>
            </p:extLst>
          </p:nvPr>
        </p:nvGraphicFramePr>
        <p:xfrm>
          <a:off x="7250409" y="1619440"/>
          <a:ext cx="4087788" cy="1446240"/>
        </p:xfrm>
        <a:graphic>
          <a:graphicData uri="http://schemas.openxmlformats.org/drawingml/2006/table">
            <a:tbl>
              <a:tblPr firstRow="1" bandRow="1"/>
              <a:tblGrid>
                <a:gridCol w="1927788">
                  <a:extLst>
                    <a:ext uri="{9D8B030D-6E8A-4147-A177-3AD203B41FA5}">
                      <a16:colId xmlns:a16="http://schemas.microsoft.com/office/drawing/2014/main" val="168656305"/>
                    </a:ext>
                  </a:extLst>
                </a:gridCol>
                <a:gridCol w="1080000">
                  <a:extLst>
                    <a:ext uri="{9D8B030D-6E8A-4147-A177-3AD203B41FA5}">
                      <a16:colId xmlns:a16="http://schemas.microsoft.com/office/drawing/2014/main" val="3051936922"/>
                    </a:ext>
                  </a:extLst>
                </a:gridCol>
                <a:gridCol w="1080000">
                  <a:extLst>
                    <a:ext uri="{9D8B030D-6E8A-4147-A177-3AD203B41FA5}">
                      <a16:colId xmlns:a16="http://schemas.microsoft.com/office/drawing/2014/main" val="2578264948"/>
                    </a:ext>
                  </a:extLst>
                </a:gridCol>
              </a:tblGrid>
              <a:tr h="35648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endParaRPr lang="en-US" sz="1900" dirty="0">
                        <a:solidFill>
                          <a:schemeClr val="tx1"/>
                        </a:solidFill>
                        <a:latin typeface="Arial Narrow" panose="020B0606020202030204" pitchFamily="34" charset="0"/>
                      </a:endParaRPr>
                    </a:p>
                  </a:txBody>
                  <a:tcPr marL="36000" marR="36000" marT="36000" marB="36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900" dirty="0">
                          <a:latin typeface="Arial Narrow" panose="020B0606020202030204" pitchFamily="34" charset="0"/>
                        </a:rPr>
                        <a:t>Dato-DXd</a:t>
                      </a:r>
                    </a:p>
                  </a:txBody>
                  <a:tcPr marL="36000" marR="36000" marT="36000" marB="3600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900" dirty="0">
                          <a:latin typeface="Arial Narrow" panose="020B0606020202030204" pitchFamily="34" charset="0"/>
                        </a:rPr>
                        <a:t>ICC</a:t>
                      </a:r>
                    </a:p>
                  </a:txBody>
                  <a:tcPr marL="36000" marR="36000" marT="36000" marB="36000">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606292898"/>
                  </a:ext>
                </a:extLst>
              </a:tr>
              <a:tr h="3564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dirty="0">
                          <a:latin typeface="Arial Narrow" panose="020B0606020202030204" pitchFamily="34" charset="0"/>
                        </a:rPr>
                        <a:t>OS events, n (%)</a:t>
                      </a:r>
                    </a:p>
                  </a:txBody>
                  <a:tcPr marL="36000" marR="36000" marT="36000" marB="36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latin typeface="Arial Narrow" panose="020B0606020202030204" pitchFamily="34" charset="0"/>
                        </a:rPr>
                        <a:t>195 (53)</a:t>
                      </a:r>
                    </a:p>
                  </a:txBody>
                  <a:tcPr marL="36000" marR="36000" marT="36000" marB="3600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900" dirty="0">
                          <a:latin typeface="Arial Narrow" panose="020B0606020202030204" pitchFamily="34" charset="0"/>
                        </a:rPr>
                        <a:t>177 (48)</a:t>
                      </a:r>
                    </a:p>
                  </a:txBody>
                  <a:tcPr marL="36000" marR="36000" marT="36000" marB="36000">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34355906"/>
                  </a:ext>
                </a:extLst>
              </a:tr>
              <a:tr h="3564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dirty="0">
                          <a:latin typeface="Arial Narrow" panose="020B0606020202030204" pitchFamily="34" charset="0"/>
                        </a:rPr>
                        <a:t>Median OS, months </a:t>
                      </a:r>
                    </a:p>
                  </a:txBody>
                  <a:tcPr marL="36000" marR="36000" marT="36000" marB="36000">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latin typeface="Arial Narrow" panose="020B0606020202030204" pitchFamily="34" charset="0"/>
                        </a:rPr>
                        <a:t>19.1</a:t>
                      </a:r>
                    </a:p>
                  </a:txBody>
                  <a:tcPr marL="36000" marR="36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900" dirty="0">
                          <a:latin typeface="Arial Narrow" panose="020B0606020202030204" pitchFamily="34" charset="0"/>
                        </a:rPr>
                        <a:t>17.5</a:t>
                      </a:r>
                    </a:p>
                  </a:txBody>
                  <a:tcPr marL="36000" marR="36000" marT="36000" marB="36000">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737684476"/>
                  </a:ext>
                </a:extLst>
              </a:tr>
              <a:tr h="3564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dirty="0">
                          <a:latin typeface="Arial Narrow" panose="020B0606020202030204" pitchFamily="34" charset="0"/>
                        </a:rPr>
                        <a:t>HR (95% CI)</a:t>
                      </a:r>
                    </a:p>
                  </a:txBody>
                  <a:tcPr marL="36000" marR="36000" marT="36000" marB="36000">
                    <a:lnL w="9525" cap="flat" cmpd="sng" algn="ctr">
                      <a:noFill/>
                      <a:prstDash val="soli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900" b="0" dirty="0">
                          <a:latin typeface="Arial Narrow" panose="020B0606020202030204" pitchFamily="34" charset="0"/>
                        </a:rPr>
                        <a:t>0.86 (0.70–1.06)</a:t>
                      </a:r>
                    </a:p>
                  </a:txBody>
                  <a:tcPr marL="36000" marR="36000" marT="36000" marB="36000">
                    <a:lnL>
                      <a:noFill/>
                    </a:lnL>
                    <a:lnR w="9525" cap="flat" cmpd="sng" algn="ctr">
                      <a:noFill/>
                      <a:prstDash val="soli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dirty="0"/>
                    </a:p>
                  </a:txBody>
                  <a:tcPr/>
                </a:tc>
                <a:extLst>
                  <a:ext uri="{0D108BD9-81ED-4DB2-BD59-A6C34878D82A}">
                    <a16:rowId xmlns:a16="http://schemas.microsoft.com/office/drawing/2014/main" val="2523573903"/>
                  </a:ext>
                </a:extLst>
              </a:tr>
            </a:tbl>
          </a:graphicData>
        </a:graphic>
      </p:graphicFrame>
      <p:grpSp>
        <p:nvGrpSpPr>
          <p:cNvPr id="1889" name="Group 1888">
            <a:extLst>
              <a:ext uri="{FF2B5EF4-FFF2-40B4-BE49-F238E27FC236}">
                <a16:creationId xmlns:a16="http://schemas.microsoft.com/office/drawing/2014/main" id="{A4871E7D-C03F-CC39-7EA1-FF53872FFE9C}"/>
              </a:ext>
            </a:extLst>
          </p:cNvPr>
          <p:cNvGrpSpPr/>
          <p:nvPr/>
        </p:nvGrpSpPr>
        <p:grpSpPr>
          <a:xfrm>
            <a:off x="547459" y="1467776"/>
            <a:ext cx="7392188" cy="4191517"/>
            <a:chOff x="547459" y="1467775"/>
            <a:chExt cx="7392188" cy="4191519"/>
          </a:xfrm>
        </p:grpSpPr>
        <p:grpSp>
          <p:nvGrpSpPr>
            <p:cNvPr id="1884" name="Group 1883">
              <a:extLst>
                <a:ext uri="{FF2B5EF4-FFF2-40B4-BE49-F238E27FC236}">
                  <a16:creationId xmlns:a16="http://schemas.microsoft.com/office/drawing/2014/main" id="{E7E47497-3DD9-9A67-024E-1E2BE1994F8A}"/>
                </a:ext>
              </a:extLst>
            </p:cNvPr>
            <p:cNvGrpSpPr/>
            <p:nvPr/>
          </p:nvGrpSpPr>
          <p:grpSpPr>
            <a:xfrm>
              <a:off x="547459" y="1467775"/>
              <a:ext cx="7392188" cy="4191519"/>
              <a:chOff x="546884" y="1467775"/>
              <a:chExt cx="7213325" cy="4191519"/>
            </a:xfrm>
          </p:grpSpPr>
          <p:sp>
            <p:nvSpPr>
              <p:cNvPr id="945" name="TextBox 944">
                <a:extLst>
                  <a:ext uri="{FF2B5EF4-FFF2-40B4-BE49-F238E27FC236}">
                    <a16:creationId xmlns:a16="http://schemas.microsoft.com/office/drawing/2014/main" id="{AAFCD236-1113-6327-BE27-7E60514A35C3}"/>
                  </a:ext>
                </a:extLst>
              </p:cNvPr>
              <p:cNvSpPr txBox="1"/>
              <p:nvPr/>
            </p:nvSpPr>
            <p:spPr>
              <a:xfrm>
                <a:off x="546884" y="5022865"/>
                <a:ext cx="936965" cy="215444"/>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Number at risk</a:t>
                </a:r>
              </a:p>
            </p:txBody>
          </p:sp>
          <p:sp>
            <p:nvSpPr>
              <p:cNvPr id="946" name="TextBox 945">
                <a:extLst>
                  <a:ext uri="{FF2B5EF4-FFF2-40B4-BE49-F238E27FC236}">
                    <a16:creationId xmlns:a16="http://schemas.microsoft.com/office/drawing/2014/main" id="{48A39691-552F-F68B-93CB-9B0BA7E2CA74}"/>
                  </a:ext>
                </a:extLst>
              </p:cNvPr>
              <p:cNvSpPr txBox="1"/>
              <p:nvPr/>
            </p:nvSpPr>
            <p:spPr>
              <a:xfrm>
                <a:off x="590081" y="5233357"/>
                <a:ext cx="630379" cy="215444"/>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Dato-DXd</a:t>
                </a:r>
              </a:p>
            </p:txBody>
          </p:sp>
          <p:sp>
            <p:nvSpPr>
              <p:cNvPr id="947" name="TextBox 946">
                <a:extLst>
                  <a:ext uri="{FF2B5EF4-FFF2-40B4-BE49-F238E27FC236}">
                    <a16:creationId xmlns:a16="http://schemas.microsoft.com/office/drawing/2014/main" id="{8D305591-1177-FFC7-54F3-95CC4AB57324}"/>
                  </a:ext>
                </a:extLst>
              </p:cNvPr>
              <p:cNvSpPr txBox="1"/>
              <p:nvPr/>
            </p:nvSpPr>
            <p:spPr>
              <a:xfrm>
                <a:off x="973313" y="5443850"/>
                <a:ext cx="247146" cy="215444"/>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ICC</a:t>
                </a:r>
              </a:p>
            </p:txBody>
          </p:sp>
          <p:grpSp>
            <p:nvGrpSpPr>
              <p:cNvPr id="948" name="Group 947">
                <a:extLst>
                  <a:ext uri="{FF2B5EF4-FFF2-40B4-BE49-F238E27FC236}">
                    <a16:creationId xmlns:a16="http://schemas.microsoft.com/office/drawing/2014/main" id="{792AC1FE-3777-0465-4BED-477B1FCEECCF}"/>
                  </a:ext>
                </a:extLst>
              </p:cNvPr>
              <p:cNvGrpSpPr/>
              <p:nvPr/>
            </p:nvGrpSpPr>
            <p:grpSpPr>
              <a:xfrm>
                <a:off x="1438296" y="4693456"/>
                <a:ext cx="6220807" cy="215448"/>
                <a:chOff x="1629212" y="5004951"/>
                <a:chExt cx="6220807" cy="215448"/>
              </a:xfrm>
            </p:grpSpPr>
            <p:sp>
              <p:nvSpPr>
                <p:cNvPr id="1869" name="TextBox 1868">
                  <a:extLst>
                    <a:ext uri="{FF2B5EF4-FFF2-40B4-BE49-F238E27FC236}">
                      <a16:creationId xmlns:a16="http://schemas.microsoft.com/office/drawing/2014/main" id="{13502EF9-840D-3DB0-78B9-B8541013F7DC}"/>
                    </a:ext>
                  </a:extLst>
                </p:cNvPr>
                <p:cNvSpPr txBox="1"/>
                <p:nvPr/>
              </p:nvSpPr>
              <p:spPr>
                <a:xfrm>
                  <a:off x="1629212" y="5004951"/>
                  <a:ext cx="79776"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0</a:t>
                  </a:r>
                </a:p>
              </p:txBody>
            </p:sp>
            <p:sp>
              <p:nvSpPr>
                <p:cNvPr id="1870" name="TextBox 1869">
                  <a:extLst>
                    <a:ext uri="{FF2B5EF4-FFF2-40B4-BE49-F238E27FC236}">
                      <a16:creationId xmlns:a16="http://schemas.microsoft.com/office/drawing/2014/main" id="{3E066586-CC57-BA94-CD5C-D193326A7123}"/>
                    </a:ext>
                  </a:extLst>
                </p:cNvPr>
                <p:cNvSpPr txBox="1"/>
                <p:nvPr/>
              </p:nvSpPr>
              <p:spPr>
                <a:xfrm>
                  <a:off x="2183864" y="5004955"/>
                  <a:ext cx="79776"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a:t>
                  </a:r>
                </a:p>
              </p:txBody>
            </p:sp>
            <p:sp>
              <p:nvSpPr>
                <p:cNvPr id="1871" name="TextBox 1870">
                  <a:extLst>
                    <a:ext uri="{FF2B5EF4-FFF2-40B4-BE49-F238E27FC236}">
                      <a16:creationId xmlns:a16="http://schemas.microsoft.com/office/drawing/2014/main" id="{C35684E1-A9BA-E977-57C7-4F7B7351AB83}"/>
                    </a:ext>
                  </a:extLst>
                </p:cNvPr>
                <p:cNvSpPr txBox="1"/>
                <p:nvPr/>
              </p:nvSpPr>
              <p:spPr>
                <a:xfrm>
                  <a:off x="2738512" y="5004951"/>
                  <a:ext cx="79776"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6</a:t>
                  </a:r>
                </a:p>
              </p:txBody>
            </p:sp>
            <p:sp>
              <p:nvSpPr>
                <p:cNvPr id="1872" name="TextBox 1871">
                  <a:extLst>
                    <a:ext uri="{FF2B5EF4-FFF2-40B4-BE49-F238E27FC236}">
                      <a16:creationId xmlns:a16="http://schemas.microsoft.com/office/drawing/2014/main" id="{86497743-ACFF-E300-F5B5-6A1B31253A91}"/>
                    </a:ext>
                  </a:extLst>
                </p:cNvPr>
                <p:cNvSpPr txBox="1"/>
                <p:nvPr/>
              </p:nvSpPr>
              <p:spPr>
                <a:xfrm>
                  <a:off x="3293161" y="5004951"/>
                  <a:ext cx="79776"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9</a:t>
                  </a:r>
                </a:p>
              </p:txBody>
            </p:sp>
            <p:sp>
              <p:nvSpPr>
                <p:cNvPr id="1873" name="TextBox 1872">
                  <a:extLst>
                    <a:ext uri="{FF2B5EF4-FFF2-40B4-BE49-F238E27FC236}">
                      <a16:creationId xmlns:a16="http://schemas.microsoft.com/office/drawing/2014/main" id="{20886B14-5E59-7149-7B1B-6A8CF6C0FF18}"/>
                    </a:ext>
                  </a:extLst>
                </p:cNvPr>
                <p:cNvSpPr txBox="1"/>
                <p:nvPr/>
              </p:nvSpPr>
              <p:spPr>
                <a:xfrm>
                  <a:off x="3807920"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12</a:t>
                  </a:r>
                </a:p>
              </p:txBody>
            </p:sp>
            <p:sp>
              <p:nvSpPr>
                <p:cNvPr id="1874" name="TextBox 1873">
                  <a:extLst>
                    <a:ext uri="{FF2B5EF4-FFF2-40B4-BE49-F238E27FC236}">
                      <a16:creationId xmlns:a16="http://schemas.microsoft.com/office/drawing/2014/main" id="{CA3EAD27-0A1C-5C47-FD72-98720ACEBD14}"/>
                    </a:ext>
                  </a:extLst>
                </p:cNvPr>
                <p:cNvSpPr txBox="1"/>
                <p:nvPr/>
              </p:nvSpPr>
              <p:spPr>
                <a:xfrm>
                  <a:off x="7690469"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33</a:t>
                  </a:r>
                </a:p>
              </p:txBody>
            </p:sp>
            <p:sp>
              <p:nvSpPr>
                <p:cNvPr id="1875" name="TextBox 1874">
                  <a:extLst>
                    <a:ext uri="{FF2B5EF4-FFF2-40B4-BE49-F238E27FC236}">
                      <a16:creationId xmlns:a16="http://schemas.microsoft.com/office/drawing/2014/main" id="{E3B92D45-13E1-C62D-D976-7BD873ED3EEA}"/>
                    </a:ext>
                  </a:extLst>
                </p:cNvPr>
                <p:cNvSpPr txBox="1"/>
                <p:nvPr/>
              </p:nvSpPr>
              <p:spPr>
                <a:xfrm>
                  <a:off x="7135816"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30</a:t>
                  </a:r>
                </a:p>
              </p:txBody>
            </p:sp>
            <p:sp>
              <p:nvSpPr>
                <p:cNvPr id="1876" name="TextBox 1875">
                  <a:extLst>
                    <a:ext uri="{FF2B5EF4-FFF2-40B4-BE49-F238E27FC236}">
                      <a16:creationId xmlns:a16="http://schemas.microsoft.com/office/drawing/2014/main" id="{07FB086E-AFCD-1A1E-E918-21236AA28CBE}"/>
                    </a:ext>
                  </a:extLst>
                </p:cNvPr>
                <p:cNvSpPr txBox="1"/>
                <p:nvPr/>
              </p:nvSpPr>
              <p:spPr>
                <a:xfrm>
                  <a:off x="6581166"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27</a:t>
                  </a:r>
                </a:p>
              </p:txBody>
            </p:sp>
            <p:sp>
              <p:nvSpPr>
                <p:cNvPr id="1877" name="TextBox 1876">
                  <a:extLst>
                    <a:ext uri="{FF2B5EF4-FFF2-40B4-BE49-F238E27FC236}">
                      <a16:creationId xmlns:a16="http://schemas.microsoft.com/office/drawing/2014/main" id="{4CAD7FD6-2ED7-5DBD-16B0-1E608F9C65D7}"/>
                    </a:ext>
                  </a:extLst>
                </p:cNvPr>
                <p:cNvSpPr txBox="1"/>
                <p:nvPr/>
              </p:nvSpPr>
              <p:spPr>
                <a:xfrm>
                  <a:off x="6026516"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24</a:t>
                  </a:r>
                </a:p>
              </p:txBody>
            </p:sp>
            <p:sp>
              <p:nvSpPr>
                <p:cNvPr id="1878" name="TextBox 1877">
                  <a:extLst>
                    <a:ext uri="{FF2B5EF4-FFF2-40B4-BE49-F238E27FC236}">
                      <a16:creationId xmlns:a16="http://schemas.microsoft.com/office/drawing/2014/main" id="{3218C701-9C41-7152-27FD-DC8DEA52A093}"/>
                    </a:ext>
                  </a:extLst>
                </p:cNvPr>
                <p:cNvSpPr txBox="1"/>
                <p:nvPr/>
              </p:nvSpPr>
              <p:spPr>
                <a:xfrm>
                  <a:off x="5471869"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21</a:t>
                  </a:r>
                </a:p>
              </p:txBody>
            </p:sp>
            <p:sp>
              <p:nvSpPr>
                <p:cNvPr id="1879" name="TextBox 1878">
                  <a:extLst>
                    <a:ext uri="{FF2B5EF4-FFF2-40B4-BE49-F238E27FC236}">
                      <a16:creationId xmlns:a16="http://schemas.microsoft.com/office/drawing/2014/main" id="{C236E6B3-A9D2-B134-B5B8-52204E4E994D}"/>
                    </a:ext>
                  </a:extLst>
                </p:cNvPr>
                <p:cNvSpPr txBox="1"/>
                <p:nvPr/>
              </p:nvSpPr>
              <p:spPr>
                <a:xfrm>
                  <a:off x="4917220"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18</a:t>
                  </a:r>
                </a:p>
              </p:txBody>
            </p:sp>
            <p:sp>
              <p:nvSpPr>
                <p:cNvPr id="1880" name="TextBox 1879">
                  <a:extLst>
                    <a:ext uri="{FF2B5EF4-FFF2-40B4-BE49-F238E27FC236}">
                      <a16:creationId xmlns:a16="http://schemas.microsoft.com/office/drawing/2014/main" id="{CCE03429-B8A1-90F7-0976-9C55D5853067}"/>
                    </a:ext>
                  </a:extLst>
                </p:cNvPr>
                <p:cNvSpPr txBox="1"/>
                <p:nvPr/>
              </p:nvSpPr>
              <p:spPr>
                <a:xfrm>
                  <a:off x="4362569" y="5004951"/>
                  <a:ext cx="159550" cy="215444"/>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15</a:t>
                  </a:r>
                </a:p>
              </p:txBody>
            </p:sp>
          </p:grpSp>
          <p:sp>
            <p:nvSpPr>
              <p:cNvPr id="949" name="TextBox 948">
                <a:extLst>
                  <a:ext uri="{FF2B5EF4-FFF2-40B4-BE49-F238E27FC236}">
                    <a16:creationId xmlns:a16="http://schemas.microsoft.com/office/drawing/2014/main" id="{19912C31-EA55-508E-CFF5-15BC3D279076}"/>
                  </a:ext>
                </a:extLst>
              </p:cNvPr>
              <p:cNvSpPr txBox="1"/>
              <p:nvPr/>
            </p:nvSpPr>
            <p:spPr>
              <a:xfrm>
                <a:off x="3264226" y="4907836"/>
                <a:ext cx="2710788" cy="246221"/>
              </a:xfrm>
              <a:prstGeom prst="rect">
                <a:avLst/>
              </a:prstGeom>
              <a:noFill/>
            </p:spPr>
            <p:txBody>
              <a:bodyPr wrap="none" lIns="0" tIns="0" rIns="0" bIns="0" rtlCol="0" anchor="ctr" anchorCtr="0">
                <a:spAutoFit/>
              </a:bodyPr>
              <a:lstStyle/>
              <a:p>
                <a:pPr algn="ctr" defTabSz="914377">
                  <a:defRPr/>
                </a:pPr>
                <a:r>
                  <a:rPr lang="en-US" sz="1600" b="1" kern="0" dirty="0">
                    <a:solidFill>
                      <a:srgbClr val="000000"/>
                    </a:solidFill>
                    <a:latin typeface="Arial Narrow" panose="020B0606020202030204" pitchFamily="34" charset="0"/>
                    <a:ea typeface="ＭＳ Ｐゴシック" charset="0"/>
                  </a:rPr>
                  <a:t>Time from </a:t>
                </a:r>
                <a:r>
                  <a:rPr lang="en-US" sz="1600" b="1" kern="0" dirty="0" err="1">
                    <a:solidFill>
                      <a:srgbClr val="000000"/>
                    </a:solidFill>
                    <a:latin typeface="Arial Narrow" panose="020B0606020202030204" pitchFamily="34" charset="0"/>
                    <a:ea typeface="ＭＳ Ｐゴシック" charset="0"/>
                  </a:rPr>
                  <a:t>randomisation</a:t>
                </a:r>
                <a:r>
                  <a:rPr lang="en-US" sz="1600" b="1" kern="0" dirty="0">
                    <a:solidFill>
                      <a:srgbClr val="000000"/>
                    </a:solidFill>
                    <a:latin typeface="Arial Narrow" panose="020B0606020202030204" pitchFamily="34" charset="0"/>
                    <a:ea typeface="ＭＳ Ｐゴシック" charset="0"/>
                  </a:rPr>
                  <a:t> (months)</a:t>
                </a:r>
              </a:p>
            </p:txBody>
          </p:sp>
          <p:grpSp>
            <p:nvGrpSpPr>
              <p:cNvPr id="950" name="Group 949">
                <a:extLst>
                  <a:ext uri="{FF2B5EF4-FFF2-40B4-BE49-F238E27FC236}">
                    <a16:creationId xmlns:a16="http://schemas.microsoft.com/office/drawing/2014/main" id="{13F6D3FA-B621-ABDC-FC90-4B569E7B99E6}"/>
                  </a:ext>
                </a:extLst>
              </p:cNvPr>
              <p:cNvGrpSpPr/>
              <p:nvPr/>
            </p:nvGrpSpPr>
            <p:grpSpPr>
              <a:xfrm>
                <a:off x="1152288" y="1467775"/>
                <a:ext cx="200219" cy="3251893"/>
                <a:chOff x="878088" y="842840"/>
                <a:chExt cx="160014" cy="2598893"/>
              </a:xfrm>
            </p:grpSpPr>
            <p:sp>
              <p:nvSpPr>
                <p:cNvPr id="1858" name="TextBox 1857">
                  <a:extLst>
                    <a:ext uri="{FF2B5EF4-FFF2-40B4-BE49-F238E27FC236}">
                      <a16:creationId xmlns:a16="http://schemas.microsoft.com/office/drawing/2014/main" id="{CB2D2F9C-8271-A6A4-59DD-730C2437C3DA}"/>
                    </a:ext>
                  </a:extLst>
                </p:cNvPr>
                <p:cNvSpPr txBox="1"/>
                <p:nvPr/>
              </p:nvSpPr>
              <p:spPr>
                <a:xfrm>
                  <a:off x="974346" y="3269551"/>
                  <a:ext cx="63756"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a:t>
                  </a:r>
                </a:p>
              </p:txBody>
            </p:sp>
            <p:sp>
              <p:nvSpPr>
                <p:cNvPr id="1859" name="TextBox 1858">
                  <a:extLst>
                    <a:ext uri="{FF2B5EF4-FFF2-40B4-BE49-F238E27FC236}">
                      <a16:creationId xmlns:a16="http://schemas.microsoft.com/office/drawing/2014/main" id="{B6CF9B03-3D89-1418-3EE0-B9575A742888}"/>
                    </a:ext>
                  </a:extLst>
                </p:cNvPr>
                <p:cNvSpPr txBox="1"/>
                <p:nvPr/>
              </p:nvSpPr>
              <p:spPr>
                <a:xfrm>
                  <a:off x="878088" y="3026880"/>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0.1</a:t>
                  </a:r>
                </a:p>
              </p:txBody>
            </p:sp>
            <p:sp>
              <p:nvSpPr>
                <p:cNvPr id="1860" name="TextBox 1859">
                  <a:extLst>
                    <a:ext uri="{FF2B5EF4-FFF2-40B4-BE49-F238E27FC236}">
                      <a16:creationId xmlns:a16="http://schemas.microsoft.com/office/drawing/2014/main" id="{50839AAD-3D0E-D8AA-AF2A-9FA6EFC5BFAC}"/>
                    </a:ext>
                  </a:extLst>
                </p:cNvPr>
                <p:cNvSpPr txBox="1"/>
                <p:nvPr/>
              </p:nvSpPr>
              <p:spPr>
                <a:xfrm>
                  <a:off x="878088" y="2784207"/>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0.2</a:t>
                  </a:r>
                </a:p>
              </p:txBody>
            </p:sp>
            <p:sp>
              <p:nvSpPr>
                <p:cNvPr id="1861" name="TextBox 1860">
                  <a:extLst>
                    <a:ext uri="{FF2B5EF4-FFF2-40B4-BE49-F238E27FC236}">
                      <a16:creationId xmlns:a16="http://schemas.microsoft.com/office/drawing/2014/main" id="{D6D7E92B-1D5C-6498-36D7-9FC31E38728D}"/>
                    </a:ext>
                  </a:extLst>
                </p:cNvPr>
                <p:cNvSpPr txBox="1"/>
                <p:nvPr/>
              </p:nvSpPr>
              <p:spPr>
                <a:xfrm>
                  <a:off x="878088" y="2541538"/>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0.3</a:t>
                  </a:r>
                </a:p>
              </p:txBody>
            </p:sp>
            <p:sp>
              <p:nvSpPr>
                <p:cNvPr id="1862" name="TextBox 1861">
                  <a:extLst>
                    <a:ext uri="{FF2B5EF4-FFF2-40B4-BE49-F238E27FC236}">
                      <a16:creationId xmlns:a16="http://schemas.microsoft.com/office/drawing/2014/main" id="{591E9D14-92FE-B8FB-AD5C-AF2D77B4A84B}"/>
                    </a:ext>
                  </a:extLst>
                </p:cNvPr>
                <p:cNvSpPr txBox="1"/>
                <p:nvPr/>
              </p:nvSpPr>
              <p:spPr>
                <a:xfrm>
                  <a:off x="878088" y="2298865"/>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0.4</a:t>
                  </a:r>
                </a:p>
              </p:txBody>
            </p:sp>
            <p:sp>
              <p:nvSpPr>
                <p:cNvPr id="1863" name="TextBox 1862">
                  <a:extLst>
                    <a:ext uri="{FF2B5EF4-FFF2-40B4-BE49-F238E27FC236}">
                      <a16:creationId xmlns:a16="http://schemas.microsoft.com/office/drawing/2014/main" id="{F0DB9DDB-544A-59EC-8349-CCF4D0821EE7}"/>
                    </a:ext>
                  </a:extLst>
                </p:cNvPr>
                <p:cNvSpPr txBox="1"/>
                <p:nvPr/>
              </p:nvSpPr>
              <p:spPr>
                <a:xfrm>
                  <a:off x="878088" y="2056196"/>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0.5</a:t>
                  </a:r>
                </a:p>
              </p:txBody>
            </p:sp>
            <p:sp>
              <p:nvSpPr>
                <p:cNvPr id="1864" name="TextBox 1863">
                  <a:extLst>
                    <a:ext uri="{FF2B5EF4-FFF2-40B4-BE49-F238E27FC236}">
                      <a16:creationId xmlns:a16="http://schemas.microsoft.com/office/drawing/2014/main" id="{F2C64ED2-BCBB-6147-84AB-781A3239A8AA}"/>
                    </a:ext>
                  </a:extLst>
                </p:cNvPr>
                <p:cNvSpPr txBox="1"/>
                <p:nvPr/>
              </p:nvSpPr>
              <p:spPr>
                <a:xfrm>
                  <a:off x="878088" y="1813524"/>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0.6</a:t>
                  </a:r>
                </a:p>
              </p:txBody>
            </p:sp>
            <p:sp>
              <p:nvSpPr>
                <p:cNvPr id="1865" name="TextBox 1864">
                  <a:extLst>
                    <a:ext uri="{FF2B5EF4-FFF2-40B4-BE49-F238E27FC236}">
                      <a16:creationId xmlns:a16="http://schemas.microsoft.com/office/drawing/2014/main" id="{0AA44BA1-394F-1603-2CFD-7EDBFAFB393E}"/>
                    </a:ext>
                  </a:extLst>
                </p:cNvPr>
                <p:cNvSpPr txBox="1"/>
                <p:nvPr/>
              </p:nvSpPr>
              <p:spPr>
                <a:xfrm>
                  <a:off x="878088" y="1570851"/>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0.7</a:t>
                  </a:r>
                </a:p>
              </p:txBody>
            </p:sp>
            <p:sp>
              <p:nvSpPr>
                <p:cNvPr id="1866" name="TextBox 1865">
                  <a:extLst>
                    <a:ext uri="{FF2B5EF4-FFF2-40B4-BE49-F238E27FC236}">
                      <a16:creationId xmlns:a16="http://schemas.microsoft.com/office/drawing/2014/main" id="{F651376A-BDDF-22DD-D234-7CD16894FBCE}"/>
                    </a:ext>
                  </a:extLst>
                </p:cNvPr>
                <p:cNvSpPr txBox="1"/>
                <p:nvPr/>
              </p:nvSpPr>
              <p:spPr>
                <a:xfrm>
                  <a:off x="878088" y="1328183"/>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0.8</a:t>
                  </a:r>
                </a:p>
              </p:txBody>
            </p:sp>
            <p:sp>
              <p:nvSpPr>
                <p:cNvPr id="1867" name="TextBox 1866">
                  <a:extLst>
                    <a:ext uri="{FF2B5EF4-FFF2-40B4-BE49-F238E27FC236}">
                      <a16:creationId xmlns:a16="http://schemas.microsoft.com/office/drawing/2014/main" id="{63921E2C-1BA8-83A4-499B-D66A6D773702}"/>
                    </a:ext>
                  </a:extLst>
                </p:cNvPr>
                <p:cNvSpPr txBox="1"/>
                <p:nvPr/>
              </p:nvSpPr>
              <p:spPr>
                <a:xfrm>
                  <a:off x="878088" y="1085510"/>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0.9</a:t>
                  </a:r>
                </a:p>
              </p:txBody>
            </p:sp>
            <p:sp>
              <p:nvSpPr>
                <p:cNvPr id="1868" name="TextBox 1867">
                  <a:extLst>
                    <a:ext uri="{FF2B5EF4-FFF2-40B4-BE49-F238E27FC236}">
                      <a16:creationId xmlns:a16="http://schemas.microsoft.com/office/drawing/2014/main" id="{34D1A818-3DA7-802D-196F-A8A41A81A7B7}"/>
                    </a:ext>
                  </a:extLst>
                </p:cNvPr>
                <p:cNvSpPr txBox="1"/>
                <p:nvPr/>
              </p:nvSpPr>
              <p:spPr>
                <a:xfrm>
                  <a:off x="878088" y="842840"/>
                  <a:ext cx="160014" cy="172182"/>
                </a:xfrm>
                <a:prstGeom prst="rect">
                  <a:avLst/>
                </a:prstGeom>
                <a:noFill/>
              </p:spPr>
              <p:txBody>
                <a:bodyPr wrap="none" lIns="0" tIns="0" rIns="0" bIns="0" rtlCol="0" anchor="ctr" anchorCtr="0">
                  <a:spAutoFit/>
                </a:bodyPr>
                <a:lstStyle/>
                <a:p>
                  <a:pPr algn="r" defTabSz="914377">
                    <a:defRPr/>
                  </a:pPr>
                  <a:r>
                    <a:rPr lang="en-US" sz="1400" kern="0" dirty="0">
                      <a:solidFill>
                        <a:srgbClr val="000000"/>
                      </a:solidFill>
                      <a:latin typeface="Arial Narrow" panose="020B0606020202030204" pitchFamily="34" charset="0"/>
                      <a:ea typeface="ＭＳ Ｐゴシック" charset="0"/>
                    </a:rPr>
                    <a:t>1.0</a:t>
                  </a:r>
                </a:p>
              </p:txBody>
            </p:sp>
          </p:grpSp>
          <p:sp>
            <p:nvSpPr>
              <p:cNvPr id="951" name="TextBox 950">
                <a:extLst>
                  <a:ext uri="{FF2B5EF4-FFF2-40B4-BE49-F238E27FC236}">
                    <a16:creationId xmlns:a16="http://schemas.microsoft.com/office/drawing/2014/main" id="{A9BABA3A-93B9-E938-4CAA-2146F682DA51}"/>
                  </a:ext>
                </a:extLst>
              </p:cNvPr>
              <p:cNvSpPr txBox="1"/>
              <p:nvPr/>
            </p:nvSpPr>
            <p:spPr>
              <a:xfrm rot="16200000">
                <a:off x="225995" y="2938187"/>
                <a:ext cx="1362553" cy="240263"/>
              </a:xfrm>
              <a:prstGeom prst="rect">
                <a:avLst/>
              </a:prstGeom>
              <a:noFill/>
            </p:spPr>
            <p:txBody>
              <a:bodyPr wrap="none" lIns="0" tIns="0" rIns="0" bIns="0" rtlCol="0" anchor="ctr" anchorCtr="0">
                <a:spAutoFit/>
              </a:bodyPr>
              <a:lstStyle/>
              <a:p>
                <a:pPr algn="ctr" defTabSz="914377">
                  <a:defRPr/>
                </a:pPr>
                <a:r>
                  <a:rPr lang="en-US" sz="1600" b="1" kern="0" dirty="0">
                    <a:solidFill>
                      <a:srgbClr val="000000"/>
                    </a:solidFill>
                    <a:latin typeface="Arial Narrow" panose="020B0606020202030204" pitchFamily="34" charset="0"/>
                    <a:ea typeface="ＭＳ Ｐゴシック" charset="0"/>
                  </a:rPr>
                  <a:t>Probability of OS</a:t>
                </a:r>
              </a:p>
            </p:txBody>
          </p:sp>
          <p:sp>
            <p:nvSpPr>
              <p:cNvPr id="956" name="Freeform: Shape 955">
                <a:extLst>
                  <a:ext uri="{FF2B5EF4-FFF2-40B4-BE49-F238E27FC236}">
                    <a16:creationId xmlns:a16="http://schemas.microsoft.com/office/drawing/2014/main" id="{25B226F9-77CD-1EA7-6D60-F2528CA76701}"/>
                  </a:ext>
                </a:extLst>
              </p:cNvPr>
              <p:cNvSpPr/>
              <p:nvPr/>
            </p:nvSpPr>
            <p:spPr>
              <a:xfrm>
                <a:off x="1479026" y="1572225"/>
                <a:ext cx="6281183" cy="3039718"/>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914377">
                  <a:defRPr/>
                </a:pPr>
                <a:endParaRPr lang="en-US" sz="2000" kern="0" dirty="0">
                  <a:solidFill>
                    <a:srgbClr val="FFFFFF"/>
                  </a:solidFill>
                  <a:latin typeface="Calibri" panose="020F0502020204030204"/>
                  <a:ea typeface="ＭＳ Ｐゴシック" charset="0"/>
                </a:endParaRPr>
              </a:p>
            </p:txBody>
          </p:sp>
          <p:grpSp>
            <p:nvGrpSpPr>
              <p:cNvPr id="957" name="Group 956">
                <a:extLst>
                  <a:ext uri="{FF2B5EF4-FFF2-40B4-BE49-F238E27FC236}">
                    <a16:creationId xmlns:a16="http://schemas.microsoft.com/office/drawing/2014/main" id="{DD019D61-F286-5565-60D4-4FB3D222B7FA}"/>
                  </a:ext>
                </a:extLst>
              </p:cNvPr>
              <p:cNvGrpSpPr/>
              <p:nvPr/>
            </p:nvGrpSpPr>
            <p:grpSpPr>
              <a:xfrm>
                <a:off x="1390302" y="1572225"/>
                <a:ext cx="90091" cy="3039718"/>
                <a:chOff x="1065006" y="926317"/>
                <a:chExt cx="78641" cy="2429323"/>
              </a:xfrm>
            </p:grpSpPr>
            <p:cxnSp>
              <p:nvCxnSpPr>
                <p:cNvPr id="1847" name="Straight Connector 1846">
                  <a:extLst>
                    <a:ext uri="{FF2B5EF4-FFF2-40B4-BE49-F238E27FC236}">
                      <a16:creationId xmlns:a16="http://schemas.microsoft.com/office/drawing/2014/main" id="{6DA60C0E-BEBC-E586-7FC0-DE3F715F3CDE}"/>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1848" name="Straight Connector 1847">
                  <a:extLst>
                    <a:ext uri="{FF2B5EF4-FFF2-40B4-BE49-F238E27FC236}">
                      <a16:creationId xmlns:a16="http://schemas.microsoft.com/office/drawing/2014/main" id="{9A4C96FC-DDA4-F2F6-E384-420B25215FBD}"/>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1849" name="Straight Connector 1848">
                  <a:extLst>
                    <a:ext uri="{FF2B5EF4-FFF2-40B4-BE49-F238E27FC236}">
                      <a16:creationId xmlns:a16="http://schemas.microsoft.com/office/drawing/2014/main" id="{4450ABD1-6477-68FB-7420-33AC0D1830EE}"/>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1850" name="Straight Connector 1849">
                  <a:extLst>
                    <a:ext uri="{FF2B5EF4-FFF2-40B4-BE49-F238E27FC236}">
                      <a16:creationId xmlns:a16="http://schemas.microsoft.com/office/drawing/2014/main" id="{B7AFD704-7C11-1839-B415-0633DA25872D}"/>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1851" name="Straight Connector 1850">
                  <a:extLst>
                    <a:ext uri="{FF2B5EF4-FFF2-40B4-BE49-F238E27FC236}">
                      <a16:creationId xmlns:a16="http://schemas.microsoft.com/office/drawing/2014/main" id="{569D9B79-F4C6-A954-B4A1-B2E3AEFCE5A4}"/>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1852" name="Straight Connector 1851">
                  <a:extLst>
                    <a:ext uri="{FF2B5EF4-FFF2-40B4-BE49-F238E27FC236}">
                      <a16:creationId xmlns:a16="http://schemas.microsoft.com/office/drawing/2014/main" id="{19223B93-5245-DFED-0E2A-AA4C157DDB86}"/>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1853" name="Straight Connector 1852">
                  <a:extLst>
                    <a:ext uri="{FF2B5EF4-FFF2-40B4-BE49-F238E27FC236}">
                      <a16:creationId xmlns:a16="http://schemas.microsoft.com/office/drawing/2014/main" id="{B25C081E-328A-BE69-9B98-924828B99CEE}"/>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1854" name="Straight Connector 1853">
                  <a:extLst>
                    <a:ext uri="{FF2B5EF4-FFF2-40B4-BE49-F238E27FC236}">
                      <a16:creationId xmlns:a16="http://schemas.microsoft.com/office/drawing/2014/main" id="{5BCC9413-DB2B-ECEA-C615-BE34CA9CDA5E}"/>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1855" name="Straight Connector 1854">
                  <a:extLst>
                    <a:ext uri="{FF2B5EF4-FFF2-40B4-BE49-F238E27FC236}">
                      <a16:creationId xmlns:a16="http://schemas.microsoft.com/office/drawing/2014/main" id="{28D9D370-482E-0B46-EFB1-06ED2BC9EF36}"/>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1856" name="Straight Connector 1855">
                  <a:extLst>
                    <a:ext uri="{FF2B5EF4-FFF2-40B4-BE49-F238E27FC236}">
                      <a16:creationId xmlns:a16="http://schemas.microsoft.com/office/drawing/2014/main" id="{FCF2A9DF-DDB9-007B-CB16-F2DA82BFC83B}"/>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1857" name="Straight Connector 1856">
                  <a:extLst>
                    <a:ext uri="{FF2B5EF4-FFF2-40B4-BE49-F238E27FC236}">
                      <a16:creationId xmlns:a16="http://schemas.microsoft.com/office/drawing/2014/main" id="{6C0EFB61-41A7-E78C-238B-D4F1B2A21FA7}"/>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958" name="Group 957">
                <a:extLst>
                  <a:ext uri="{FF2B5EF4-FFF2-40B4-BE49-F238E27FC236}">
                    <a16:creationId xmlns:a16="http://schemas.microsoft.com/office/drawing/2014/main" id="{77024A23-0012-0889-72BD-F4C7558158A2}"/>
                  </a:ext>
                </a:extLst>
              </p:cNvPr>
              <p:cNvGrpSpPr/>
              <p:nvPr/>
            </p:nvGrpSpPr>
            <p:grpSpPr>
              <a:xfrm>
                <a:off x="1479026" y="4611944"/>
                <a:ext cx="6100962" cy="90091"/>
                <a:chOff x="1669942" y="4923439"/>
                <a:chExt cx="6100962" cy="90091"/>
              </a:xfrm>
            </p:grpSpPr>
            <p:cxnSp>
              <p:nvCxnSpPr>
                <p:cNvPr id="1835" name="Straight Connector 1834">
                  <a:extLst>
                    <a:ext uri="{FF2B5EF4-FFF2-40B4-BE49-F238E27FC236}">
                      <a16:creationId xmlns:a16="http://schemas.microsoft.com/office/drawing/2014/main" id="{D135A2C4-E06F-6359-836F-7550762DFC3D}"/>
                    </a:ext>
                  </a:extLst>
                </p:cNvPr>
                <p:cNvCxnSpPr/>
                <p:nvPr/>
              </p:nvCxnSpPr>
              <p:spPr>
                <a:xfrm>
                  <a:off x="7770904" y="4923439"/>
                  <a:ext cx="0" cy="90091"/>
                </a:xfrm>
                <a:prstGeom prst="line">
                  <a:avLst/>
                </a:prstGeom>
                <a:noFill/>
                <a:ln w="19050" cap="flat" cmpd="sng" algn="ctr">
                  <a:solidFill>
                    <a:srgbClr val="000000"/>
                  </a:solidFill>
                  <a:prstDash val="solid"/>
                  <a:miter lim="800000"/>
                </a:ln>
                <a:effectLst/>
              </p:spPr>
            </p:cxnSp>
            <p:cxnSp>
              <p:nvCxnSpPr>
                <p:cNvPr id="1836" name="Straight Connector 1835">
                  <a:extLst>
                    <a:ext uri="{FF2B5EF4-FFF2-40B4-BE49-F238E27FC236}">
                      <a16:creationId xmlns:a16="http://schemas.microsoft.com/office/drawing/2014/main" id="{19B9BD04-D705-F72E-2991-58BA4D0E1CAC}"/>
                    </a:ext>
                  </a:extLst>
                </p:cNvPr>
                <p:cNvCxnSpPr>
                  <a:cxnSpLocks/>
                </p:cNvCxnSpPr>
                <p:nvPr/>
              </p:nvCxnSpPr>
              <p:spPr>
                <a:xfrm>
                  <a:off x="1669942" y="4923439"/>
                  <a:ext cx="0" cy="90091"/>
                </a:xfrm>
                <a:prstGeom prst="line">
                  <a:avLst/>
                </a:prstGeom>
                <a:noFill/>
                <a:ln w="19050" cap="flat" cmpd="sng" algn="ctr">
                  <a:solidFill>
                    <a:srgbClr val="000000"/>
                  </a:solidFill>
                  <a:prstDash val="solid"/>
                  <a:miter lim="800000"/>
                </a:ln>
                <a:effectLst/>
              </p:spPr>
            </p:cxnSp>
            <p:cxnSp>
              <p:nvCxnSpPr>
                <p:cNvPr id="1837" name="Straight Connector 1836">
                  <a:extLst>
                    <a:ext uri="{FF2B5EF4-FFF2-40B4-BE49-F238E27FC236}">
                      <a16:creationId xmlns:a16="http://schemas.microsoft.com/office/drawing/2014/main" id="{BC16CD98-0B07-9C4F-FAC0-EA895E0383AF}"/>
                    </a:ext>
                  </a:extLst>
                </p:cNvPr>
                <p:cNvCxnSpPr/>
                <p:nvPr/>
              </p:nvCxnSpPr>
              <p:spPr>
                <a:xfrm>
                  <a:off x="7216272" y="4923439"/>
                  <a:ext cx="0" cy="90091"/>
                </a:xfrm>
                <a:prstGeom prst="line">
                  <a:avLst/>
                </a:prstGeom>
                <a:noFill/>
                <a:ln w="19050" cap="flat" cmpd="sng" algn="ctr">
                  <a:solidFill>
                    <a:srgbClr val="000000"/>
                  </a:solidFill>
                  <a:prstDash val="solid"/>
                  <a:miter lim="800000"/>
                </a:ln>
                <a:effectLst/>
              </p:spPr>
            </p:cxnSp>
            <p:cxnSp>
              <p:nvCxnSpPr>
                <p:cNvPr id="1838" name="Straight Connector 1837">
                  <a:extLst>
                    <a:ext uri="{FF2B5EF4-FFF2-40B4-BE49-F238E27FC236}">
                      <a16:creationId xmlns:a16="http://schemas.microsoft.com/office/drawing/2014/main" id="{7A16B965-D948-CBF7-06B3-5A632D900CAF}"/>
                    </a:ext>
                  </a:extLst>
                </p:cNvPr>
                <p:cNvCxnSpPr/>
                <p:nvPr/>
              </p:nvCxnSpPr>
              <p:spPr>
                <a:xfrm>
                  <a:off x="6661639" y="4923439"/>
                  <a:ext cx="0" cy="90091"/>
                </a:xfrm>
                <a:prstGeom prst="line">
                  <a:avLst/>
                </a:prstGeom>
                <a:noFill/>
                <a:ln w="19050" cap="flat" cmpd="sng" algn="ctr">
                  <a:solidFill>
                    <a:srgbClr val="000000"/>
                  </a:solidFill>
                  <a:prstDash val="solid"/>
                  <a:miter lim="800000"/>
                </a:ln>
                <a:effectLst/>
              </p:spPr>
            </p:cxnSp>
            <p:cxnSp>
              <p:nvCxnSpPr>
                <p:cNvPr id="1839" name="Straight Connector 1838">
                  <a:extLst>
                    <a:ext uri="{FF2B5EF4-FFF2-40B4-BE49-F238E27FC236}">
                      <a16:creationId xmlns:a16="http://schemas.microsoft.com/office/drawing/2014/main" id="{E1901C01-D73F-0C7E-072B-D3F8F0E5A3EB}"/>
                    </a:ext>
                  </a:extLst>
                </p:cNvPr>
                <p:cNvCxnSpPr/>
                <p:nvPr/>
              </p:nvCxnSpPr>
              <p:spPr>
                <a:xfrm>
                  <a:off x="6107006" y="4923439"/>
                  <a:ext cx="0" cy="90091"/>
                </a:xfrm>
                <a:prstGeom prst="line">
                  <a:avLst/>
                </a:prstGeom>
                <a:noFill/>
                <a:ln w="19050" cap="flat" cmpd="sng" algn="ctr">
                  <a:solidFill>
                    <a:srgbClr val="000000"/>
                  </a:solidFill>
                  <a:prstDash val="solid"/>
                  <a:miter lim="800000"/>
                </a:ln>
                <a:effectLst/>
              </p:spPr>
            </p:cxnSp>
            <p:cxnSp>
              <p:nvCxnSpPr>
                <p:cNvPr id="1840" name="Straight Connector 1839">
                  <a:extLst>
                    <a:ext uri="{FF2B5EF4-FFF2-40B4-BE49-F238E27FC236}">
                      <a16:creationId xmlns:a16="http://schemas.microsoft.com/office/drawing/2014/main" id="{0E3A5EE4-E31D-D132-E2F8-98DB3EB6EFE9}"/>
                    </a:ext>
                  </a:extLst>
                </p:cNvPr>
                <p:cNvCxnSpPr/>
                <p:nvPr/>
              </p:nvCxnSpPr>
              <p:spPr>
                <a:xfrm>
                  <a:off x="5552373" y="4923439"/>
                  <a:ext cx="0" cy="90091"/>
                </a:xfrm>
                <a:prstGeom prst="line">
                  <a:avLst/>
                </a:prstGeom>
                <a:noFill/>
                <a:ln w="19050" cap="flat" cmpd="sng" algn="ctr">
                  <a:solidFill>
                    <a:srgbClr val="000000"/>
                  </a:solidFill>
                  <a:prstDash val="solid"/>
                  <a:miter lim="800000"/>
                </a:ln>
                <a:effectLst/>
              </p:spPr>
            </p:cxnSp>
            <p:cxnSp>
              <p:nvCxnSpPr>
                <p:cNvPr id="1841" name="Straight Connector 1840">
                  <a:extLst>
                    <a:ext uri="{FF2B5EF4-FFF2-40B4-BE49-F238E27FC236}">
                      <a16:creationId xmlns:a16="http://schemas.microsoft.com/office/drawing/2014/main" id="{E52B9818-C034-4489-82FE-3066B41EAF09}"/>
                    </a:ext>
                  </a:extLst>
                </p:cNvPr>
                <p:cNvCxnSpPr/>
                <p:nvPr/>
              </p:nvCxnSpPr>
              <p:spPr>
                <a:xfrm>
                  <a:off x="4997740" y="4923439"/>
                  <a:ext cx="0" cy="90091"/>
                </a:xfrm>
                <a:prstGeom prst="line">
                  <a:avLst/>
                </a:prstGeom>
                <a:noFill/>
                <a:ln w="19050" cap="flat" cmpd="sng" algn="ctr">
                  <a:solidFill>
                    <a:srgbClr val="000000"/>
                  </a:solidFill>
                  <a:prstDash val="solid"/>
                  <a:miter lim="800000"/>
                </a:ln>
                <a:effectLst/>
              </p:spPr>
            </p:cxnSp>
            <p:cxnSp>
              <p:nvCxnSpPr>
                <p:cNvPr id="1842" name="Straight Connector 1841">
                  <a:extLst>
                    <a:ext uri="{FF2B5EF4-FFF2-40B4-BE49-F238E27FC236}">
                      <a16:creationId xmlns:a16="http://schemas.microsoft.com/office/drawing/2014/main" id="{F763A92D-7DF4-781D-20ED-A2A49F982C1E}"/>
                    </a:ext>
                  </a:extLst>
                </p:cNvPr>
                <p:cNvCxnSpPr/>
                <p:nvPr/>
              </p:nvCxnSpPr>
              <p:spPr>
                <a:xfrm>
                  <a:off x="4443107" y="4923439"/>
                  <a:ext cx="0" cy="90091"/>
                </a:xfrm>
                <a:prstGeom prst="line">
                  <a:avLst/>
                </a:prstGeom>
                <a:noFill/>
                <a:ln w="19050" cap="flat" cmpd="sng" algn="ctr">
                  <a:solidFill>
                    <a:srgbClr val="000000"/>
                  </a:solidFill>
                  <a:prstDash val="solid"/>
                  <a:miter lim="800000"/>
                </a:ln>
                <a:effectLst/>
              </p:spPr>
            </p:cxnSp>
            <p:cxnSp>
              <p:nvCxnSpPr>
                <p:cNvPr id="1843" name="Straight Connector 1842">
                  <a:extLst>
                    <a:ext uri="{FF2B5EF4-FFF2-40B4-BE49-F238E27FC236}">
                      <a16:creationId xmlns:a16="http://schemas.microsoft.com/office/drawing/2014/main" id="{0990E7CB-CDD9-DFC7-EF3A-D95F22D3E1B1}"/>
                    </a:ext>
                  </a:extLst>
                </p:cNvPr>
                <p:cNvCxnSpPr/>
                <p:nvPr/>
              </p:nvCxnSpPr>
              <p:spPr>
                <a:xfrm>
                  <a:off x="3888474" y="4923439"/>
                  <a:ext cx="0" cy="90091"/>
                </a:xfrm>
                <a:prstGeom prst="line">
                  <a:avLst/>
                </a:prstGeom>
                <a:noFill/>
                <a:ln w="19050" cap="flat" cmpd="sng" algn="ctr">
                  <a:solidFill>
                    <a:srgbClr val="000000"/>
                  </a:solidFill>
                  <a:prstDash val="solid"/>
                  <a:miter lim="800000"/>
                </a:ln>
                <a:effectLst/>
              </p:spPr>
            </p:cxnSp>
            <p:cxnSp>
              <p:nvCxnSpPr>
                <p:cNvPr id="1844" name="Straight Connector 1843">
                  <a:extLst>
                    <a:ext uri="{FF2B5EF4-FFF2-40B4-BE49-F238E27FC236}">
                      <a16:creationId xmlns:a16="http://schemas.microsoft.com/office/drawing/2014/main" id="{354E75EC-8371-AA5B-E967-FEC9CB97F4F0}"/>
                    </a:ext>
                  </a:extLst>
                </p:cNvPr>
                <p:cNvCxnSpPr/>
                <p:nvPr/>
              </p:nvCxnSpPr>
              <p:spPr>
                <a:xfrm>
                  <a:off x="3333841" y="4923439"/>
                  <a:ext cx="0" cy="90091"/>
                </a:xfrm>
                <a:prstGeom prst="line">
                  <a:avLst/>
                </a:prstGeom>
                <a:noFill/>
                <a:ln w="19050" cap="flat" cmpd="sng" algn="ctr">
                  <a:solidFill>
                    <a:srgbClr val="000000"/>
                  </a:solidFill>
                  <a:prstDash val="solid"/>
                  <a:miter lim="800000"/>
                </a:ln>
                <a:effectLst/>
              </p:spPr>
            </p:cxnSp>
            <p:cxnSp>
              <p:nvCxnSpPr>
                <p:cNvPr id="1845" name="Straight Connector 1844">
                  <a:extLst>
                    <a:ext uri="{FF2B5EF4-FFF2-40B4-BE49-F238E27FC236}">
                      <a16:creationId xmlns:a16="http://schemas.microsoft.com/office/drawing/2014/main" id="{AC1DA82E-0BF1-4579-4834-B399DC4A1384}"/>
                    </a:ext>
                  </a:extLst>
                </p:cNvPr>
                <p:cNvCxnSpPr/>
                <p:nvPr/>
              </p:nvCxnSpPr>
              <p:spPr>
                <a:xfrm>
                  <a:off x="2779208" y="4923439"/>
                  <a:ext cx="0" cy="90091"/>
                </a:xfrm>
                <a:prstGeom prst="line">
                  <a:avLst/>
                </a:prstGeom>
                <a:noFill/>
                <a:ln w="19050" cap="flat" cmpd="sng" algn="ctr">
                  <a:solidFill>
                    <a:srgbClr val="000000"/>
                  </a:solidFill>
                  <a:prstDash val="solid"/>
                  <a:miter lim="800000"/>
                </a:ln>
                <a:effectLst/>
              </p:spPr>
            </p:cxnSp>
            <p:cxnSp>
              <p:nvCxnSpPr>
                <p:cNvPr id="1846" name="Straight Connector 1845">
                  <a:extLst>
                    <a:ext uri="{FF2B5EF4-FFF2-40B4-BE49-F238E27FC236}">
                      <a16:creationId xmlns:a16="http://schemas.microsoft.com/office/drawing/2014/main" id="{9B0844EC-D3DF-F02C-F066-F7CFD0A465FD}"/>
                    </a:ext>
                  </a:extLst>
                </p:cNvPr>
                <p:cNvCxnSpPr/>
                <p:nvPr/>
              </p:nvCxnSpPr>
              <p:spPr>
                <a:xfrm>
                  <a:off x="2224575" y="4923439"/>
                  <a:ext cx="0" cy="90091"/>
                </a:xfrm>
                <a:prstGeom prst="line">
                  <a:avLst/>
                </a:prstGeom>
                <a:noFill/>
                <a:ln w="19050" cap="flat" cmpd="sng" algn="ctr">
                  <a:solidFill>
                    <a:srgbClr val="000000"/>
                  </a:solidFill>
                  <a:prstDash val="solid"/>
                  <a:miter lim="800000"/>
                </a:ln>
                <a:effectLst/>
              </p:spPr>
            </p:cxnSp>
          </p:grpSp>
          <p:grpSp>
            <p:nvGrpSpPr>
              <p:cNvPr id="959" name="Group 958">
                <a:extLst>
                  <a:ext uri="{FF2B5EF4-FFF2-40B4-BE49-F238E27FC236}">
                    <a16:creationId xmlns:a16="http://schemas.microsoft.com/office/drawing/2014/main" id="{B17588F2-7B2D-A268-7E37-DD6ADCF122E6}"/>
                  </a:ext>
                </a:extLst>
              </p:cNvPr>
              <p:cNvGrpSpPr/>
              <p:nvPr/>
            </p:nvGrpSpPr>
            <p:grpSpPr>
              <a:xfrm>
                <a:off x="1358525" y="5233317"/>
                <a:ext cx="5701714" cy="215445"/>
                <a:chOff x="1042910" y="3788026"/>
                <a:chExt cx="4556771" cy="172184"/>
              </a:xfrm>
            </p:grpSpPr>
            <p:sp>
              <p:nvSpPr>
                <p:cNvPr id="1824" name="TextBox 1823">
                  <a:extLst>
                    <a:ext uri="{FF2B5EF4-FFF2-40B4-BE49-F238E27FC236}">
                      <a16:creationId xmlns:a16="http://schemas.microsoft.com/office/drawing/2014/main" id="{56C3321C-7CCF-3974-93E3-4122692B7425}"/>
                    </a:ext>
                  </a:extLst>
                </p:cNvPr>
                <p:cNvSpPr txBox="1"/>
                <p:nvPr/>
              </p:nvSpPr>
              <p:spPr>
                <a:xfrm>
                  <a:off x="1042910" y="3788026"/>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365</a:t>
                  </a:r>
                </a:p>
              </p:txBody>
            </p:sp>
            <p:sp>
              <p:nvSpPr>
                <p:cNvPr id="1825" name="TextBox 1824">
                  <a:extLst>
                    <a:ext uri="{FF2B5EF4-FFF2-40B4-BE49-F238E27FC236}">
                      <a16:creationId xmlns:a16="http://schemas.microsoft.com/office/drawing/2014/main" id="{B8145D31-FC40-8879-AD28-B97094719764}"/>
                    </a:ext>
                  </a:extLst>
                </p:cNvPr>
                <p:cNvSpPr txBox="1"/>
                <p:nvPr/>
              </p:nvSpPr>
              <p:spPr>
                <a:xfrm>
                  <a:off x="5535925" y="3788026"/>
                  <a:ext cx="63756"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a:t>
                  </a:r>
                </a:p>
              </p:txBody>
            </p:sp>
            <p:sp>
              <p:nvSpPr>
                <p:cNvPr id="1826" name="TextBox 1825">
                  <a:extLst>
                    <a:ext uri="{FF2B5EF4-FFF2-40B4-BE49-F238E27FC236}">
                      <a16:creationId xmlns:a16="http://schemas.microsoft.com/office/drawing/2014/main" id="{9C9C668E-734F-8B9D-B6CF-AC6689C276FC}"/>
                    </a:ext>
                  </a:extLst>
                </p:cNvPr>
                <p:cNvSpPr txBox="1"/>
                <p:nvPr/>
              </p:nvSpPr>
              <p:spPr>
                <a:xfrm>
                  <a:off x="5061124" y="3788027"/>
                  <a:ext cx="127511"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12</a:t>
                  </a:r>
                </a:p>
              </p:txBody>
            </p:sp>
            <p:sp>
              <p:nvSpPr>
                <p:cNvPr id="1827" name="TextBox 1826">
                  <a:extLst>
                    <a:ext uri="{FF2B5EF4-FFF2-40B4-BE49-F238E27FC236}">
                      <a16:creationId xmlns:a16="http://schemas.microsoft.com/office/drawing/2014/main" id="{096FB5B5-8841-3892-9EAA-5F99306E8FCD}"/>
                    </a:ext>
                  </a:extLst>
                </p:cNvPr>
                <p:cNvSpPr txBox="1"/>
                <p:nvPr/>
              </p:nvSpPr>
              <p:spPr>
                <a:xfrm>
                  <a:off x="4618198" y="3788027"/>
                  <a:ext cx="127511"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43</a:t>
                  </a:r>
                </a:p>
              </p:txBody>
            </p:sp>
            <p:sp>
              <p:nvSpPr>
                <p:cNvPr id="1828" name="TextBox 1827">
                  <a:extLst>
                    <a:ext uri="{FF2B5EF4-FFF2-40B4-BE49-F238E27FC236}">
                      <a16:creationId xmlns:a16="http://schemas.microsoft.com/office/drawing/2014/main" id="{5E659349-6910-91E4-D72F-0CFE921D57E8}"/>
                    </a:ext>
                  </a:extLst>
                </p:cNvPr>
                <p:cNvSpPr txBox="1"/>
                <p:nvPr/>
              </p:nvSpPr>
              <p:spPr>
                <a:xfrm>
                  <a:off x="4143392"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105</a:t>
                  </a:r>
                </a:p>
              </p:txBody>
            </p:sp>
            <p:sp>
              <p:nvSpPr>
                <p:cNvPr id="1829" name="TextBox 1828">
                  <a:extLst>
                    <a:ext uri="{FF2B5EF4-FFF2-40B4-BE49-F238E27FC236}">
                      <a16:creationId xmlns:a16="http://schemas.microsoft.com/office/drawing/2014/main" id="{3B8857F9-A9C3-C72B-534B-93893A1DCFC2}"/>
                    </a:ext>
                  </a:extLst>
                </p:cNvPr>
                <p:cNvSpPr txBox="1"/>
                <p:nvPr/>
              </p:nvSpPr>
              <p:spPr>
                <a:xfrm>
                  <a:off x="3700464"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163</a:t>
                  </a:r>
                </a:p>
              </p:txBody>
            </p:sp>
            <p:sp>
              <p:nvSpPr>
                <p:cNvPr id="1830" name="TextBox 1829">
                  <a:extLst>
                    <a:ext uri="{FF2B5EF4-FFF2-40B4-BE49-F238E27FC236}">
                      <a16:creationId xmlns:a16="http://schemas.microsoft.com/office/drawing/2014/main" id="{0C8129CB-1F42-40DD-04F2-6E6AD4D2F6D4}"/>
                    </a:ext>
                  </a:extLst>
                </p:cNvPr>
                <p:cNvSpPr txBox="1"/>
                <p:nvPr/>
              </p:nvSpPr>
              <p:spPr>
                <a:xfrm>
                  <a:off x="3257541"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212</a:t>
                  </a:r>
                </a:p>
              </p:txBody>
            </p:sp>
            <p:sp>
              <p:nvSpPr>
                <p:cNvPr id="1831" name="TextBox 1830">
                  <a:extLst>
                    <a:ext uri="{FF2B5EF4-FFF2-40B4-BE49-F238E27FC236}">
                      <a16:creationId xmlns:a16="http://schemas.microsoft.com/office/drawing/2014/main" id="{D2274A34-5367-9725-1938-00C3191BC68F}"/>
                    </a:ext>
                  </a:extLst>
                </p:cNvPr>
                <p:cNvSpPr txBox="1"/>
                <p:nvPr/>
              </p:nvSpPr>
              <p:spPr>
                <a:xfrm>
                  <a:off x="2814615"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245</a:t>
                  </a:r>
                </a:p>
              </p:txBody>
            </p:sp>
            <p:sp>
              <p:nvSpPr>
                <p:cNvPr id="1832" name="TextBox 1831">
                  <a:extLst>
                    <a:ext uri="{FF2B5EF4-FFF2-40B4-BE49-F238E27FC236}">
                      <a16:creationId xmlns:a16="http://schemas.microsoft.com/office/drawing/2014/main" id="{7BE40459-D68D-3636-FAA1-254D6E4455CE}"/>
                    </a:ext>
                  </a:extLst>
                </p:cNvPr>
                <p:cNvSpPr txBox="1"/>
                <p:nvPr/>
              </p:nvSpPr>
              <p:spPr>
                <a:xfrm>
                  <a:off x="2371688"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290</a:t>
                  </a:r>
                </a:p>
              </p:txBody>
            </p:sp>
            <p:sp>
              <p:nvSpPr>
                <p:cNvPr id="1833" name="TextBox 1832">
                  <a:extLst>
                    <a:ext uri="{FF2B5EF4-FFF2-40B4-BE49-F238E27FC236}">
                      <a16:creationId xmlns:a16="http://schemas.microsoft.com/office/drawing/2014/main" id="{74490681-808F-A05E-3160-0593B35C2160}"/>
                    </a:ext>
                  </a:extLst>
                </p:cNvPr>
                <p:cNvSpPr txBox="1"/>
                <p:nvPr/>
              </p:nvSpPr>
              <p:spPr>
                <a:xfrm>
                  <a:off x="1928761"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327</a:t>
                  </a:r>
                </a:p>
              </p:txBody>
            </p:sp>
            <p:sp>
              <p:nvSpPr>
                <p:cNvPr id="1834" name="TextBox 1833">
                  <a:extLst>
                    <a:ext uri="{FF2B5EF4-FFF2-40B4-BE49-F238E27FC236}">
                      <a16:creationId xmlns:a16="http://schemas.microsoft.com/office/drawing/2014/main" id="{88E89293-7A07-5873-0B2C-208622D840F2}"/>
                    </a:ext>
                  </a:extLst>
                </p:cNvPr>
                <p:cNvSpPr txBox="1"/>
                <p:nvPr/>
              </p:nvSpPr>
              <p:spPr>
                <a:xfrm>
                  <a:off x="1485836" y="3788027"/>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348</a:t>
                  </a:r>
                </a:p>
              </p:txBody>
            </p:sp>
          </p:grpSp>
          <p:grpSp>
            <p:nvGrpSpPr>
              <p:cNvPr id="960" name="Group 959">
                <a:extLst>
                  <a:ext uri="{FF2B5EF4-FFF2-40B4-BE49-F238E27FC236}">
                    <a16:creationId xmlns:a16="http://schemas.microsoft.com/office/drawing/2014/main" id="{75313148-7E90-C4FF-977B-B30EAF4786A1}"/>
                  </a:ext>
                </a:extLst>
              </p:cNvPr>
              <p:cNvGrpSpPr/>
              <p:nvPr/>
            </p:nvGrpSpPr>
            <p:grpSpPr>
              <a:xfrm>
                <a:off x="1358525" y="5443809"/>
                <a:ext cx="5701714" cy="215445"/>
                <a:chOff x="1042910" y="3956251"/>
                <a:chExt cx="4556771" cy="172184"/>
              </a:xfrm>
            </p:grpSpPr>
            <p:sp>
              <p:nvSpPr>
                <p:cNvPr id="1813" name="TextBox 1812">
                  <a:extLst>
                    <a:ext uri="{FF2B5EF4-FFF2-40B4-BE49-F238E27FC236}">
                      <a16:creationId xmlns:a16="http://schemas.microsoft.com/office/drawing/2014/main" id="{26E7DE06-74A4-D96A-9B5F-7695EDE8F219}"/>
                    </a:ext>
                  </a:extLst>
                </p:cNvPr>
                <p:cNvSpPr txBox="1"/>
                <p:nvPr/>
              </p:nvSpPr>
              <p:spPr>
                <a:xfrm>
                  <a:off x="1042910" y="3956251"/>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367</a:t>
                  </a:r>
                </a:p>
              </p:txBody>
            </p:sp>
            <p:sp>
              <p:nvSpPr>
                <p:cNvPr id="1814" name="TextBox 1813">
                  <a:extLst>
                    <a:ext uri="{FF2B5EF4-FFF2-40B4-BE49-F238E27FC236}">
                      <a16:creationId xmlns:a16="http://schemas.microsoft.com/office/drawing/2014/main" id="{5779AD31-8EC0-AE96-02BA-58D7BCA718BF}"/>
                    </a:ext>
                  </a:extLst>
                </p:cNvPr>
                <p:cNvSpPr txBox="1"/>
                <p:nvPr/>
              </p:nvSpPr>
              <p:spPr>
                <a:xfrm>
                  <a:off x="5535925" y="3956251"/>
                  <a:ext cx="63756"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a:t>
                  </a:r>
                </a:p>
              </p:txBody>
            </p:sp>
            <p:sp>
              <p:nvSpPr>
                <p:cNvPr id="1815" name="TextBox 1814">
                  <a:extLst>
                    <a:ext uri="{FF2B5EF4-FFF2-40B4-BE49-F238E27FC236}">
                      <a16:creationId xmlns:a16="http://schemas.microsoft.com/office/drawing/2014/main" id="{732D6044-1C29-66C0-25B8-8404C0B8EEE6}"/>
                    </a:ext>
                  </a:extLst>
                </p:cNvPr>
                <p:cNvSpPr txBox="1"/>
                <p:nvPr/>
              </p:nvSpPr>
              <p:spPr>
                <a:xfrm>
                  <a:off x="5093002" y="3956252"/>
                  <a:ext cx="63756"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8</a:t>
                  </a:r>
                </a:p>
              </p:txBody>
            </p:sp>
            <p:sp>
              <p:nvSpPr>
                <p:cNvPr id="1816" name="TextBox 1815">
                  <a:extLst>
                    <a:ext uri="{FF2B5EF4-FFF2-40B4-BE49-F238E27FC236}">
                      <a16:creationId xmlns:a16="http://schemas.microsoft.com/office/drawing/2014/main" id="{F7BE1106-659D-CE33-9B30-340AE96711DB}"/>
                    </a:ext>
                  </a:extLst>
                </p:cNvPr>
                <p:cNvSpPr txBox="1"/>
                <p:nvPr/>
              </p:nvSpPr>
              <p:spPr>
                <a:xfrm>
                  <a:off x="4618198" y="3956252"/>
                  <a:ext cx="127511"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29</a:t>
                  </a:r>
                </a:p>
              </p:txBody>
            </p:sp>
            <p:sp>
              <p:nvSpPr>
                <p:cNvPr id="1817" name="TextBox 1816">
                  <a:extLst>
                    <a:ext uri="{FF2B5EF4-FFF2-40B4-BE49-F238E27FC236}">
                      <a16:creationId xmlns:a16="http://schemas.microsoft.com/office/drawing/2014/main" id="{AFF95C62-679F-DAB5-2850-AF8E1DE062ED}"/>
                    </a:ext>
                  </a:extLst>
                </p:cNvPr>
                <p:cNvSpPr txBox="1"/>
                <p:nvPr/>
              </p:nvSpPr>
              <p:spPr>
                <a:xfrm>
                  <a:off x="4175274" y="3956252"/>
                  <a:ext cx="127511"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79</a:t>
                  </a:r>
                </a:p>
              </p:txBody>
            </p:sp>
            <p:sp>
              <p:nvSpPr>
                <p:cNvPr id="1818" name="TextBox 1817">
                  <a:extLst>
                    <a:ext uri="{FF2B5EF4-FFF2-40B4-BE49-F238E27FC236}">
                      <a16:creationId xmlns:a16="http://schemas.microsoft.com/office/drawing/2014/main" id="{4D987D54-6AD0-C2FF-92EC-F776EFDCFC67}"/>
                    </a:ext>
                  </a:extLst>
                </p:cNvPr>
                <p:cNvSpPr txBox="1"/>
                <p:nvPr/>
              </p:nvSpPr>
              <p:spPr>
                <a:xfrm>
                  <a:off x="3700469" y="3956252"/>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120</a:t>
                  </a:r>
                </a:p>
              </p:txBody>
            </p:sp>
            <p:sp>
              <p:nvSpPr>
                <p:cNvPr id="1819" name="TextBox 1818">
                  <a:extLst>
                    <a:ext uri="{FF2B5EF4-FFF2-40B4-BE49-F238E27FC236}">
                      <a16:creationId xmlns:a16="http://schemas.microsoft.com/office/drawing/2014/main" id="{6B6CC33A-288E-885A-1FC7-5846B980DAA2}"/>
                    </a:ext>
                  </a:extLst>
                </p:cNvPr>
                <p:cNvSpPr txBox="1"/>
                <p:nvPr/>
              </p:nvSpPr>
              <p:spPr>
                <a:xfrm>
                  <a:off x="3257541" y="3956252"/>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158</a:t>
                  </a:r>
                </a:p>
              </p:txBody>
            </p:sp>
            <p:sp>
              <p:nvSpPr>
                <p:cNvPr id="1820" name="TextBox 1819">
                  <a:extLst>
                    <a:ext uri="{FF2B5EF4-FFF2-40B4-BE49-F238E27FC236}">
                      <a16:creationId xmlns:a16="http://schemas.microsoft.com/office/drawing/2014/main" id="{6BBCF00B-DE89-0479-A1A6-058DAEE56AAE}"/>
                    </a:ext>
                  </a:extLst>
                </p:cNvPr>
                <p:cNvSpPr txBox="1"/>
                <p:nvPr/>
              </p:nvSpPr>
              <p:spPr>
                <a:xfrm>
                  <a:off x="2814615" y="3956252"/>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196</a:t>
                  </a:r>
                </a:p>
              </p:txBody>
            </p:sp>
            <p:sp>
              <p:nvSpPr>
                <p:cNvPr id="1821" name="TextBox 1820">
                  <a:extLst>
                    <a:ext uri="{FF2B5EF4-FFF2-40B4-BE49-F238E27FC236}">
                      <a16:creationId xmlns:a16="http://schemas.microsoft.com/office/drawing/2014/main" id="{FDD245D4-C632-52BD-7F22-BA4F72259A13}"/>
                    </a:ext>
                  </a:extLst>
                </p:cNvPr>
                <p:cNvSpPr txBox="1"/>
                <p:nvPr/>
              </p:nvSpPr>
              <p:spPr>
                <a:xfrm>
                  <a:off x="2371688" y="3956252"/>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243</a:t>
                  </a:r>
                </a:p>
              </p:txBody>
            </p:sp>
            <p:sp>
              <p:nvSpPr>
                <p:cNvPr id="1822" name="TextBox 1821">
                  <a:extLst>
                    <a:ext uri="{FF2B5EF4-FFF2-40B4-BE49-F238E27FC236}">
                      <a16:creationId xmlns:a16="http://schemas.microsoft.com/office/drawing/2014/main" id="{74550C73-BF40-3592-1FA8-AFFBCEEC000D}"/>
                    </a:ext>
                  </a:extLst>
                </p:cNvPr>
                <p:cNvSpPr txBox="1"/>
                <p:nvPr/>
              </p:nvSpPr>
              <p:spPr>
                <a:xfrm>
                  <a:off x="1928761" y="3956251"/>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285</a:t>
                  </a:r>
                </a:p>
              </p:txBody>
            </p:sp>
            <p:sp>
              <p:nvSpPr>
                <p:cNvPr id="1823" name="TextBox 1822">
                  <a:extLst>
                    <a:ext uri="{FF2B5EF4-FFF2-40B4-BE49-F238E27FC236}">
                      <a16:creationId xmlns:a16="http://schemas.microsoft.com/office/drawing/2014/main" id="{285B9F05-703A-CC9C-E964-BBF4A8BE6F4C}"/>
                    </a:ext>
                  </a:extLst>
                </p:cNvPr>
                <p:cNvSpPr txBox="1"/>
                <p:nvPr/>
              </p:nvSpPr>
              <p:spPr>
                <a:xfrm>
                  <a:off x="1485836" y="3956251"/>
                  <a:ext cx="191267" cy="172183"/>
                </a:xfrm>
                <a:prstGeom prst="rect">
                  <a:avLst/>
                </a:prstGeom>
                <a:noFill/>
              </p:spPr>
              <p:txBody>
                <a:bodyPr wrap="none" lIns="0" tIns="0" rIns="0" bIns="0" rtlCol="0" anchor="ctr" anchorCtr="0">
                  <a:spAutoFit/>
                </a:bodyPr>
                <a:lstStyle/>
                <a:p>
                  <a:pPr algn="ctr" defTabSz="914377">
                    <a:defRPr/>
                  </a:pPr>
                  <a:r>
                    <a:rPr lang="en-US" sz="1400" kern="0" dirty="0">
                      <a:solidFill>
                        <a:srgbClr val="000000"/>
                      </a:solidFill>
                      <a:latin typeface="Arial Narrow" panose="020B0606020202030204" pitchFamily="34" charset="0"/>
                      <a:ea typeface="ＭＳ Ｐゴシック" charset="0"/>
                    </a:rPr>
                    <a:t>329</a:t>
                  </a:r>
                </a:p>
              </p:txBody>
            </p:sp>
          </p:grpSp>
          <p:grpSp>
            <p:nvGrpSpPr>
              <p:cNvPr id="961" name="Group 960">
                <a:extLst>
                  <a:ext uri="{FF2B5EF4-FFF2-40B4-BE49-F238E27FC236}">
                    <a16:creationId xmlns:a16="http://schemas.microsoft.com/office/drawing/2014/main" id="{DFC3E2B2-F4BF-5694-EE08-C1F4CBD6DEF4}"/>
                  </a:ext>
                </a:extLst>
              </p:cNvPr>
              <p:cNvGrpSpPr/>
              <p:nvPr/>
            </p:nvGrpSpPr>
            <p:grpSpPr>
              <a:xfrm>
                <a:off x="1446298" y="1539319"/>
                <a:ext cx="5810224" cy="2525779"/>
                <a:chOff x="1637214" y="1850814"/>
                <a:chExt cx="5810224" cy="2525779"/>
              </a:xfrm>
            </p:grpSpPr>
            <p:sp>
              <p:nvSpPr>
                <p:cNvPr id="1340" name="Freeform: Shape 1339">
                  <a:extLst>
                    <a:ext uri="{FF2B5EF4-FFF2-40B4-BE49-F238E27FC236}">
                      <a16:creationId xmlns:a16="http://schemas.microsoft.com/office/drawing/2014/main" id="{79D0B5A2-7B55-9204-0433-325ADC764F73}"/>
                    </a:ext>
                  </a:extLst>
                </p:cNvPr>
                <p:cNvSpPr/>
                <p:nvPr/>
              </p:nvSpPr>
              <p:spPr>
                <a:xfrm>
                  <a:off x="1670841" y="1884662"/>
                  <a:ext cx="5742969" cy="2458241"/>
                </a:xfrm>
                <a:custGeom>
                  <a:avLst/>
                  <a:gdLst>
                    <a:gd name="connsiteX0" fmla="*/ 0 w 3448621"/>
                    <a:gd name="connsiteY0" fmla="*/ 0 h 1473422"/>
                    <a:gd name="connsiteX1" fmla="*/ 29146 w 3448621"/>
                    <a:gd name="connsiteY1" fmla="*/ 0 h 1473422"/>
                    <a:gd name="connsiteX2" fmla="*/ 29146 w 3448621"/>
                    <a:gd name="connsiteY2" fmla="*/ 4382 h 1473422"/>
                    <a:gd name="connsiteX3" fmla="*/ 29146 w 3448621"/>
                    <a:gd name="connsiteY3" fmla="*/ 4382 h 1473422"/>
                    <a:gd name="connsiteX4" fmla="*/ 58293 w 3448621"/>
                    <a:gd name="connsiteY4" fmla="*/ 4382 h 1473422"/>
                    <a:gd name="connsiteX5" fmla="*/ 58293 w 3448621"/>
                    <a:gd name="connsiteY5" fmla="*/ 9430 h 1473422"/>
                    <a:gd name="connsiteX6" fmla="*/ 58293 w 3448621"/>
                    <a:gd name="connsiteY6" fmla="*/ 9430 h 1473422"/>
                    <a:gd name="connsiteX7" fmla="*/ 65627 w 3448621"/>
                    <a:gd name="connsiteY7" fmla="*/ 9430 h 1473422"/>
                    <a:gd name="connsiteX8" fmla="*/ 65627 w 3448621"/>
                    <a:gd name="connsiteY8" fmla="*/ 14478 h 1473422"/>
                    <a:gd name="connsiteX9" fmla="*/ 65627 w 3448621"/>
                    <a:gd name="connsiteY9" fmla="*/ 14478 h 1473422"/>
                    <a:gd name="connsiteX10" fmla="*/ 65627 w 3448621"/>
                    <a:gd name="connsiteY10" fmla="*/ 14478 h 1473422"/>
                    <a:gd name="connsiteX11" fmla="*/ 65627 w 3448621"/>
                    <a:gd name="connsiteY11" fmla="*/ 14478 h 1473422"/>
                    <a:gd name="connsiteX12" fmla="*/ 65627 w 3448621"/>
                    <a:gd name="connsiteY12" fmla="*/ 14478 h 1473422"/>
                    <a:gd name="connsiteX13" fmla="*/ 76581 w 3448621"/>
                    <a:gd name="connsiteY13" fmla="*/ 14478 h 1473422"/>
                    <a:gd name="connsiteX14" fmla="*/ 76581 w 3448621"/>
                    <a:gd name="connsiteY14" fmla="*/ 19526 h 1473422"/>
                    <a:gd name="connsiteX15" fmla="*/ 76581 w 3448621"/>
                    <a:gd name="connsiteY15" fmla="*/ 19526 h 1473422"/>
                    <a:gd name="connsiteX16" fmla="*/ 80201 w 3448621"/>
                    <a:gd name="connsiteY16" fmla="*/ 19526 h 1473422"/>
                    <a:gd name="connsiteX17" fmla="*/ 80201 w 3448621"/>
                    <a:gd name="connsiteY17" fmla="*/ 24670 h 1473422"/>
                    <a:gd name="connsiteX18" fmla="*/ 80201 w 3448621"/>
                    <a:gd name="connsiteY18" fmla="*/ 24670 h 1473422"/>
                    <a:gd name="connsiteX19" fmla="*/ 91154 w 3448621"/>
                    <a:gd name="connsiteY19" fmla="*/ 24670 h 1473422"/>
                    <a:gd name="connsiteX20" fmla="*/ 91154 w 3448621"/>
                    <a:gd name="connsiteY20" fmla="*/ 24670 h 1473422"/>
                    <a:gd name="connsiteX21" fmla="*/ 91154 w 3448621"/>
                    <a:gd name="connsiteY21" fmla="*/ 24670 h 1473422"/>
                    <a:gd name="connsiteX22" fmla="*/ 94774 w 3448621"/>
                    <a:gd name="connsiteY22" fmla="*/ 24670 h 1473422"/>
                    <a:gd name="connsiteX23" fmla="*/ 94774 w 3448621"/>
                    <a:gd name="connsiteY23" fmla="*/ 29718 h 1473422"/>
                    <a:gd name="connsiteX24" fmla="*/ 94774 w 3448621"/>
                    <a:gd name="connsiteY24" fmla="*/ 29718 h 1473422"/>
                    <a:gd name="connsiteX25" fmla="*/ 105728 w 3448621"/>
                    <a:gd name="connsiteY25" fmla="*/ 29718 h 1473422"/>
                    <a:gd name="connsiteX26" fmla="*/ 105728 w 3448621"/>
                    <a:gd name="connsiteY26" fmla="*/ 29718 h 1473422"/>
                    <a:gd name="connsiteX27" fmla="*/ 105728 w 3448621"/>
                    <a:gd name="connsiteY27" fmla="*/ 29718 h 1473422"/>
                    <a:gd name="connsiteX28" fmla="*/ 105728 w 3448621"/>
                    <a:gd name="connsiteY28" fmla="*/ 29718 h 1473422"/>
                    <a:gd name="connsiteX29" fmla="*/ 105728 w 3448621"/>
                    <a:gd name="connsiteY29" fmla="*/ 29718 h 1473422"/>
                    <a:gd name="connsiteX30" fmla="*/ 105728 w 3448621"/>
                    <a:gd name="connsiteY30" fmla="*/ 29718 h 1473422"/>
                    <a:gd name="connsiteX31" fmla="*/ 134874 w 3448621"/>
                    <a:gd name="connsiteY31" fmla="*/ 29718 h 1473422"/>
                    <a:gd name="connsiteX32" fmla="*/ 134874 w 3448621"/>
                    <a:gd name="connsiteY32" fmla="*/ 29718 h 1473422"/>
                    <a:gd name="connsiteX33" fmla="*/ 134874 w 3448621"/>
                    <a:gd name="connsiteY33" fmla="*/ 29718 h 1473422"/>
                    <a:gd name="connsiteX34" fmla="*/ 138494 w 3448621"/>
                    <a:gd name="connsiteY34" fmla="*/ 29718 h 1473422"/>
                    <a:gd name="connsiteX35" fmla="*/ 138494 w 3448621"/>
                    <a:gd name="connsiteY35" fmla="*/ 29718 h 1473422"/>
                    <a:gd name="connsiteX36" fmla="*/ 138494 w 3448621"/>
                    <a:gd name="connsiteY36" fmla="*/ 29718 h 1473422"/>
                    <a:gd name="connsiteX37" fmla="*/ 149447 w 3448621"/>
                    <a:gd name="connsiteY37" fmla="*/ 29718 h 1473422"/>
                    <a:gd name="connsiteX38" fmla="*/ 149447 w 3448621"/>
                    <a:gd name="connsiteY38" fmla="*/ 34862 h 1473422"/>
                    <a:gd name="connsiteX39" fmla="*/ 149447 w 3448621"/>
                    <a:gd name="connsiteY39" fmla="*/ 34862 h 1473422"/>
                    <a:gd name="connsiteX40" fmla="*/ 164021 w 3448621"/>
                    <a:gd name="connsiteY40" fmla="*/ 34862 h 1473422"/>
                    <a:gd name="connsiteX41" fmla="*/ 164021 w 3448621"/>
                    <a:gd name="connsiteY41" fmla="*/ 40005 h 1473422"/>
                    <a:gd name="connsiteX42" fmla="*/ 164021 w 3448621"/>
                    <a:gd name="connsiteY42" fmla="*/ 40005 h 1473422"/>
                    <a:gd name="connsiteX43" fmla="*/ 167735 w 3448621"/>
                    <a:gd name="connsiteY43" fmla="*/ 40005 h 1473422"/>
                    <a:gd name="connsiteX44" fmla="*/ 167735 w 3448621"/>
                    <a:gd name="connsiteY44" fmla="*/ 45149 h 1473422"/>
                    <a:gd name="connsiteX45" fmla="*/ 167735 w 3448621"/>
                    <a:gd name="connsiteY45" fmla="*/ 45149 h 1473422"/>
                    <a:gd name="connsiteX46" fmla="*/ 171355 w 3448621"/>
                    <a:gd name="connsiteY46" fmla="*/ 45149 h 1473422"/>
                    <a:gd name="connsiteX47" fmla="*/ 171355 w 3448621"/>
                    <a:gd name="connsiteY47" fmla="*/ 45149 h 1473422"/>
                    <a:gd name="connsiteX48" fmla="*/ 171355 w 3448621"/>
                    <a:gd name="connsiteY48" fmla="*/ 45149 h 1473422"/>
                    <a:gd name="connsiteX49" fmla="*/ 182309 w 3448621"/>
                    <a:gd name="connsiteY49" fmla="*/ 45149 h 1473422"/>
                    <a:gd name="connsiteX50" fmla="*/ 182309 w 3448621"/>
                    <a:gd name="connsiteY50" fmla="*/ 50387 h 1473422"/>
                    <a:gd name="connsiteX51" fmla="*/ 182309 w 3448621"/>
                    <a:gd name="connsiteY51" fmla="*/ 50387 h 1473422"/>
                    <a:gd name="connsiteX52" fmla="*/ 182309 w 3448621"/>
                    <a:gd name="connsiteY52" fmla="*/ 50387 h 1473422"/>
                    <a:gd name="connsiteX53" fmla="*/ 182309 w 3448621"/>
                    <a:gd name="connsiteY53" fmla="*/ 50387 h 1473422"/>
                    <a:gd name="connsiteX54" fmla="*/ 182309 w 3448621"/>
                    <a:gd name="connsiteY54" fmla="*/ 50387 h 1473422"/>
                    <a:gd name="connsiteX55" fmla="*/ 207836 w 3448621"/>
                    <a:gd name="connsiteY55" fmla="*/ 50387 h 1473422"/>
                    <a:gd name="connsiteX56" fmla="*/ 207836 w 3448621"/>
                    <a:gd name="connsiteY56" fmla="*/ 50387 h 1473422"/>
                    <a:gd name="connsiteX57" fmla="*/ 207836 w 3448621"/>
                    <a:gd name="connsiteY57" fmla="*/ 50387 h 1473422"/>
                    <a:gd name="connsiteX58" fmla="*/ 218694 w 3448621"/>
                    <a:gd name="connsiteY58" fmla="*/ 50387 h 1473422"/>
                    <a:gd name="connsiteX59" fmla="*/ 218694 w 3448621"/>
                    <a:gd name="connsiteY59" fmla="*/ 61055 h 1473422"/>
                    <a:gd name="connsiteX60" fmla="*/ 218694 w 3448621"/>
                    <a:gd name="connsiteY60" fmla="*/ 61055 h 1473422"/>
                    <a:gd name="connsiteX61" fmla="*/ 218694 w 3448621"/>
                    <a:gd name="connsiteY61" fmla="*/ 61055 h 1473422"/>
                    <a:gd name="connsiteX62" fmla="*/ 218694 w 3448621"/>
                    <a:gd name="connsiteY62" fmla="*/ 61055 h 1473422"/>
                    <a:gd name="connsiteX63" fmla="*/ 218694 w 3448621"/>
                    <a:gd name="connsiteY63" fmla="*/ 61055 h 1473422"/>
                    <a:gd name="connsiteX64" fmla="*/ 222409 w 3448621"/>
                    <a:gd name="connsiteY64" fmla="*/ 61055 h 1473422"/>
                    <a:gd name="connsiteX65" fmla="*/ 222409 w 3448621"/>
                    <a:gd name="connsiteY65" fmla="*/ 61055 h 1473422"/>
                    <a:gd name="connsiteX66" fmla="*/ 222409 w 3448621"/>
                    <a:gd name="connsiteY66" fmla="*/ 61055 h 1473422"/>
                    <a:gd name="connsiteX67" fmla="*/ 229648 w 3448621"/>
                    <a:gd name="connsiteY67" fmla="*/ 61055 h 1473422"/>
                    <a:gd name="connsiteX68" fmla="*/ 229648 w 3448621"/>
                    <a:gd name="connsiteY68" fmla="*/ 66199 h 1473422"/>
                    <a:gd name="connsiteX69" fmla="*/ 229648 w 3448621"/>
                    <a:gd name="connsiteY69" fmla="*/ 66199 h 1473422"/>
                    <a:gd name="connsiteX70" fmla="*/ 233363 w 3448621"/>
                    <a:gd name="connsiteY70" fmla="*/ 66199 h 1473422"/>
                    <a:gd name="connsiteX71" fmla="*/ 233363 w 3448621"/>
                    <a:gd name="connsiteY71" fmla="*/ 71342 h 1473422"/>
                    <a:gd name="connsiteX72" fmla="*/ 233363 w 3448621"/>
                    <a:gd name="connsiteY72" fmla="*/ 71342 h 1473422"/>
                    <a:gd name="connsiteX73" fmla="*/ 240602 w 3448621"/>
                    <a:gd name="connsiteY73" fmla="*/ 71342 h 1473422"/>
                    <a:gd name="connsiteX74" fmla="*/ 240602 w 3448621"/>
                    <a:gd name="connsiteY74" fmla="*/ 76676 h 1473422"/>
                    <a:gd name="connsiteX75" fmla="*/ 240602 w 3448621"/>
                    <a:gd name="connsiteY75" fmla="*/ 76676 h 1473422"/>
                    <a:gd name="connsiteX76" fmla="*/ 244221 w 3448621"/>
                    <a:gd name="connsiteY76" fmla="*/ 76676 h 1473422"/>
                    <a:gd name="connsiteX77" fmla="*/ 244221 w 3448621"/>
                    <a:gd name="connsiteY77" fmla="*/ 81724 h 1473422"/>
                    <a:gd name="connsiteX78" fmla="*/ 244221 w 3448621"/>
                    <a:gd name="connsiteY78" fmla="*/ 81724 h 1473422"/>
                    <a:gd name="connsiteX79" fmla="*/ 247936 w 3448621"/>
                    <a:gd name="connsiteY79" fmla="*/ 81724 h 1473422"/>
                    <a:gd name="connsiteX80" fmla="*/ 247936 w 3448621"/>
                    <a:gd name="connsiteY80" fmla="*/ 87440 h 1473422"/>
                    <a:gd name="connsiteX81" fmla="*/ 247936 w 3448621"/>
                    <a:gd name="connsiteY81" fmla="*/ 87440 h 1473422"/>
                    <a:gd name="connsiteX82" fmla="*/ 258794 w 3448621"/>
                    <a:gd name="connsiteY82" fmla="*/ 87440 h 1473422"/>
                    <a:gd name="connsiteX83" fmla="*/ 258794 w 3448621"/>
                    <a:gd name="connsiteY83" fmla="*/ 92869 h 1473422"/>
                    <a:gd name="connsiteX84" fmla="*/ 258794 w 3448621"/>
                    <a:gd name="connsiteY84" fmla="*/ 92869 h 1473422"/>
                    <a:gd name="connsiteX85" fmla="*/ 258794 w 3448621"/>
                    <a:gd name="connsiteY85" fmla="*/ 92869 h 1473422"/>
                    <a:gd name="connsiteX86" fmla="*/ 258794 w 3448621"/>
                    <a:gd name="connsiteY86" fmla="*/ 92869 h 1473422"/>
                    <a:gd name="connsiteX87" fmla="*/ 258794 w 3448621"/>
                    <a:gd name="connsiteY87" fmla="*/ 92869 h 1473422"/>
                    <a:gd name="connsiteX88" fmla="*/ 269748 w 3448621"/>
                    <a:gd name="connsiteY88" fmla="*/ 92869 h 1473422"/>
                    <a:gd name="connsiteX89" fmla="*/ 269748 w 3448621"/>
                    <a:gd name="connsiteY89" fmla="*/ 98774 h 1473422"/>
                    <a:gd name="connsiteX90" fmla="*/ 269748 w 3448621"/>
                    <a:gd name="connsiteY90" fmla="*/ 98774 h 1473422"/>
                    <a:gd name="connsiteX91" fmla="*/ 269748 w 3448621"/>
                    <a:gd name="connsiteY91" fmla="*/ 98774 h 1473422"/>
                    <a:gd name="connsiteX92" fmla="*/ 269748 w 3448621"/>
                    <a:gd name="connsiteY92" fmla="*/ 98774 h 1473422"/>
                    <a:gd name="connsiteX93" fmla="*/ 269748 w 3448621"/>
                    <a:gd name="connsiteY93" fmla="*/ 98774 h 1473422"/>
                    <a:gd name="connsiteX94" fmla="*/ 320802 w 3448621"/>
                    <a:gd name="connsiteY94" fmla="*/ 98774 h 1473422"/>
                    <a:gd name="connsiteX95" fmla="*/ 320802 w 3448621"/>
                    <a:gd name="connsiteY95" fmla="*/ 103918 h 1473422"/>
                    <a:gd name="connsiteX96" fmla="*/ 320802 w 3448621"/>
                    <a:gd name="connsiteY96" fmla="*/ 103918 h 1473422"/>
                    <a:gd name="connsiteX97" fmla="*/ 349949 w 3448621"/>
                    <a:gd name="connsiteY97" fmla="*/ 103918 h 1473422"/>
                    <a:gd name="connsiteX98" fmla="*/ 349949 w 3448621"/>
                    <a:gd name="connsiteY98" fmla="*/ 103918 h 1473422"/>
                    <a:gd name="connsiteX99" fmla="*/ 349949 w 3448621"/>
                    <a:gd name="connsiteY99" fmla="*/ 103918 h 1473422"/>
                    <a:gd name="connsiteX100" fmla="*/ 353663 w 3448621"/>
                    <a:gd name="connsiteY100" fmla="*/ 103918 h 1473422"/>
                    <a:gd name="connsiteX101" fmla="*/ 353663 w 3448621"/>
                    <a:gd name="connsiteY101" fmla="*/ 109061 h 1473422"/>
                    <a:gd name="connsiteX102" fmla="*/ 353663 w 3448621"/>
                    <a:gd name="connsiteY102" fmla="*/ 109061 h 1473422"/>
                    <a:gd name="connsiteX103" fmla="*/ 364522 w 3448621"/>
                    <a:gd name="connsiteY103" fmla="*/ 109061 h 1473422"/>
                    <a:gd name="connsiteX104" fmla="*/ 364522 w 3448621"/>
                    <a:gd name="connsiteY104" fmla="*/ 109061 h 1473422"/>
                    <a:gd name="connsiteX105" fmla="*/ 364522 w 3448621"/>
                    <a:gd name="connsiteY105" fmla="*/ 109061 h 1473422"/>
                    <a:gd name="connsiteX106" fmla="*/ 379095 w 3448621"/>
                    <a:gd name="connsiteY106" fmla="*/ 109061 h 1473422"/>
                    <a:gd name="connsiteX107" fmla="*/ 379095 w 3448621"/>
                    <a:gd name="connsiteY107" fmla="*/ 109061 h 1473422"/>
                    <a:gd name="connsiteX108" fmla="*/ 379095 w 3448621"/>
                    <a:gd name="connsiteY108" fmla="*/ 109061 h 1473422"/>
                    <a:gd name="connsiteX109" fmla="*/ 382810 w 3448621"/>
                    <a:gd name="connsiteY109" fmla="*/ 109061 h 1473422"/>
                    <a:gd name="connsiteX110" fmla="*/ 382810 w 3448621"/>
                    <a:gd name="connsiteY110" fmla="*/ 109061 h 1473422"/>
                    <a:gd name="connsiteX111" fmla="*/ 382810 w 3448621"/>
                    <a:gd name="connsiteY111" fmla="*/ 109061 h 1473422"/>
                    <a:gd name="connsiteX112" fmla="*/ 393764 w 3448621"/>
                    <a:gd name="connsiteY112" fmla="*/ 109061 h 1473422"/>
                    <a:gd name="connsiteX113" fmla="*/ 393764 w 3448621"/>
                    <a:gd name="connsiteY113" fmla="*/ 115157 h 1473422"/>
                    <a:gd name="connsiteX114" fmla="*/ 393764 w 3448621"/>
                    <a:gd name="connsiteY114" fmla="*/ 115157 h 1473422"/>
                    <a:gd name="connsiteX115" fmla="*/ 415576 w 3448621"/>
                    <a:gd name="connsiteY115" fmla="*/ 115157 h 1473422"/>
                    <a:gd name="connsiteX116" fmla="*/ 415576 w 3448621"/>
                    <a:gd name="connsiteY116" fmla="*/ 115157 h 1473422"/>
                    <a:gd name="connsiteX117" fmla="*/ 415576 w 3448621"/>
                    <a:gd name="connsiteY117" fmla="*/ 115157 h 1473422"/>
                    <a:gd name="connsiteX118" fmla="*/ 422910 w 3448621"/>
                    <a:gd name="connsiteY118" fmla="*/ 115157 h 1473422"/>
                    <a:gd name="connsiteX119" fmla="*/ 422910 w 3448621"/>
                    <a:gd name="connsiteY119" fmla="*/ 120206 h 1473422"/>
                    <a:gd name="connsiteX120" fmla="*/ 422910 w 3448621"/>
                    <a:gd name="connsiteY120" fmla="*/ 120206 h 1473422"/>
                    <a:gd name="connsiteX121" fmla="*/ 437483 w 3448621"/>
                    <a:gd name="connsiteY121" fmla="*/ 120206 h 1473422"/>
                    <a:gd name="connsiteX122" fmla="*/ 437483 w 3448621"/>
                    <a:gd name="connsiteY122" fmla="*/ 120206 h 1473422"/>
                    <a:gd name="connsiteX123" fmla="*/ 437483 w 3448621"/>
                    <a:gd name="connsiteY123" fmla="*/ 120206 h 1473422"/>
                    <a:gd name="connsiteX124" fmla="*/ 437483 w 3448621"/>
                    <a:gd name="connsiteY124" fmla="*/ 120206 h 1473422"/>
                    <a:gd name="connsiteX125" fmla="*/ 437483 w 3448621"/>
                    <a:gd name="connsiteY125" fmla="*/ 120206 h 1473422"/>
                    <a:gd name="connsiteX126" fmla="*/ 437483 w 3448621"/>
                    <a:gd name="connsiteY126" fmla="*/ 120206 h 1473422"/>
                    <a:gd name="connsiteX127" fmla="*/ 441103 w 3448621"/>
                    <a:gd name="connsiteY127" fmla="*/ 120206 h 1473422"/>
                    <a:gd name="connsiteX128" fmla="*/ 441103 w 3448621"/>
                    <a:gd name="connsiteY128" fmla="*/ 125635 h 1473422"/>
                    <a:gd name="connsiteX129" fmla="*/ 441103 w 3448621"/>
                    <a:gd name="connsiteY129" fmla="*/ 125635 h 1473422"/>
                    <a:gd name="connsiteX130" fmla="*/ 441103 w 3448621"/>
                    <a:gd name="connsiteY130" fmla="*/ 125635 h 1473422"/>
                    <a:gd name="connsiteX131" fmla="*/ 441103 w 3448621"/>
                    <a:gd name="connsiteY131" fmla="*/ 125635 h 1473422"/>
                    <a:gd name="connsiteX132" fmla="*/ 441103 w 3448621"/>
                    <a:gd name="connsiteY132" fmla="*/ 125635 h 1473422"/>
                    <a:gd name="connsiteX133" fmla="*/ 444722 w 3448621"/>
                    <a:gd name="connsiteY133" fmla="*/ 125635 h 1473422"/>
                    <a:gd name="connsiteX134" fmla="*/ 444722 w 3448621"/>
                    <a:gd name="connsiteY134" fmla="*/ 125635 h 1473422"/>
                    <a:gd name="connsiteX135" fmla="*/ 444722 w 3448621"/>
                    <a:gd name="connsiteY135" fmla="*/ 125635 h 1473422"/>
                    <a:gd name="connsiteX136" fmla="*/ 444722 w 3448621"/>
                    <a:gd name="connsiteY136" fmla="*/ 125635 h 1473422"/>
                    <a:gd name="connsiteX137" fmla="*/ 444722 w 3448621"/>
                    <a:gd name="connsiteY137" fmla="*/ 125635 h 1473422"/>
                    <a:gd name="connsiteX138" fmla="*/ 444722 w 3448621"/>
                    <a:gd name="connsiteY138" fmla="*/ 125635 h 1473422"/>
                    <a:gd name="connsiteX139" fmla="*/ 448437 w 3448621"/>
                    <a:gd name="connsiteY139" fmla="*/ 125635 h 1473422"/>
                    <a:gd name="connsiteX140" fmla="*/ 448437 w 3448621"/>
                    <a:gd name="connsiteY140" fmla="*/ 125635 h 1473422"/>
                    <a:gd name="connsiteX141" fmla="*/ 448437 w 3448621"/>
                    <a:gd name="connsiteY141" fmla="*/ 125635 h 1473422"/>
                    <a:gd name="connsiteX142" fmla="*/ 452057 w 3448621"/>
                    <a:gd name="connsiteY142" fmla="*/ 125635 h 1473422"/>
                    <a:gd name="connsiteX143" fmla="*/ 452057 w 3448621"/>
                    <a:gd name="connsiteY143" fmla="*/ 131921 h 1473422"/>
                    <a:gd name="connsiteX144" fmla="*/ 452057 w 3448621"/>
                    <a:gd name="connsiteY144" fmla="*/ 131921 h 1473422"/>
                    <a:gd name="connsiteX145" fmla="*/ 455676 w 3448621"/>
                    <a:gd name="connsiteY145" fmla="*/ 131921 h 1473422"/>
                    <a:gd name="connsiteX146" fmla="*/ 455676 w 3448621"/>
                    <a:gd name="connsiteY146" fmla="*/ 136970 h 1473422"/>
                    <a:gd name="connsiteX147" fmla="*/ 455676 w 3448621"/>
                    <a:gd name="connsiteY147" fmla="*/ 136970 h 1473422"/>
                    <a:gd name="connsiteX148" fmla="*/ 463010 w 3448621"/>
                    <a:gd name="connsiteY148" fmla="*/ 136970 h 1473422"/>
                    <a:gd name="connsiteX149" fmla="*/ 463010 w 3448621"/>
                    <a:gd name="connsiteY149" fmla="*/ 136970 h 1473422"/>
                    <a:gd name="connsiteX150" fmla="*/ 463010 w 3448621"/>
                    <a:gd name="connsiteY150" fmla="*/ 136970 h 1473422"/>
                    <a:gd name="connsiteX151" fmla="*/ 470249 w 3448621"/>
                    <a:gd name="connsiteY151" fmla="*/ 136970 h 1473422"/>
                    <a:gd name="connsiteX152" fmla="*/ 470249 w 3448621"/>
                    <a:gd name="connsiteY152" fmla="*/ 142780 h 1473422"/>
                    <a:gd name="connsiteX153" fmla="*/ 470249 w 3448621"/>
                    <a:gd name="connsiteY153" fmla="*/ 142780 h 1473422"/>
                    <a:gd name="connsiteX154" fmla="*/ 481203 w 3448621"/>
                    <a:gd name="connsiteY154" fmla="*/ 142780 h 1473422"/>
                    <a:gd name="connsiteX155" fmla="*/ 481203 w 3448621"/>
                    <a:gd name="connsiteY155" fmla="*/ 142780 h 1473422"/>
                    <a:gd name="connsiteX156" fmla="*/ 481203 w 3448621"/>
                    <a:gd name="connsiteY156" fmla="*/ 142780 h 1473422"/>
                    <a:gd name="connsiteX157" fmla="*/ 492157 w 3448621"/>
                    <a:gd name="connsiteY157" fmla="*/ 142780 h 1473422"/>
                    <a:gd name="connsiteX158" fmla="*/ 492157 w 3448621"/>
                    <a:gd name="connsiteY158" fmla="*/ 142780 h 1473422"/>
                    <a:gd name="connsiteX159" fmla="*/ 492157 w 3448621"/>
                    <a:gd name="connsiteY159" fmla="*/ 142780 h 1473422"/>
                    <a:gd name="connsiteX160" fmla="*/ 499396 w 3448621"/>
                    <a:gd name="connsiteY160" fmla="*/ 142780 h 1473422"/>
                    <a:gd name="connsiteX161" fmla="*/ 499396 w 3448621"/>
                    <a:gd name="connsiteY161" fmla="*/ 153924 h 1473422"/>
                    <a:gd name="connsiteX162" fmla="*/ 499396 w 3448621"/>
                    <a:gd name="connsiteY162" fmla="*/ 153924 h 1473422"/>
                    <a:gd name="connsiteX163" fmla="*/ 499396 w 3448621"/>
                    <a:gd name="connsiteY163" fmla="*/ 153924 h 1473422"/>
                    <a:gd name="connsiteX164" fmla="*/ 499396 w 3448621"/>
                    <a:gd name="connsiteY164" fmla="*/ 153924 h 1473422"/>
                    <a:gd name="connsiteX165" fmla="*/ 499396 w 3448621"/>
                    <a:gd name="connsiteY165" fmla="*/ 153924 h 1473422"/>
                    <a:gd name="connsiteX166" fmla="*/ 517684 w 3448621"/>
                    <a:gd name="connsiteY166" fmla="*/ 153924 h 1473422"/>
                    <a:gd name="connsiteX167" fmla="*/ 517684 w 3448621"/>
                    <a:gd name="connsiteY167" fmla="*/ 160687 h 1473422"/>
                    <a:gd name="connsiteX168" fmla="*/ 517684 w 3448621"/>
                    <a:gd name="connsiteY168" fmla="*/ 160687 h 1473422"/>
                    <a:gd name="connsiteX169" fmla="*/ 521303 w 3448621"/>
                    <a:gd name="connsiteY169" fmla="*/ 160687 h 1473422"/>
                    <a:gd name="connsiteX170" fmla="*/ 521303 w 3448621"/>
                    <a:gd name="connsiteY170" fmla="*/ 166307 h 1473422"/>
                    <a:gd name="connsiteX171" fmla="*/ 521303 w 3448621"/>
                    <a:gd name="connsiteY171" fmla="*/ 166307 h 1473422"/>
                    <a:gd name="connsiteX172" fmla="*/ 528638 w 3448621"/>
                    <a:gd name="connsiteY172" fmla="*/ 166307 h 1473422"/>
                    <a:gd name="connsiteX173" fmla="*/ 528638 w 3448621"/>
                    <a:gd name="connsiteY173" fmla="*/ 172021 h 1473422"/>
                    <a:gd name="connsiteX174" fmla="*/ 528638 w 3448621"/>
                    <a:gd name="connsiteY174" fmla="*/ 172021 h 1473422"/>
                    <a:gd name="connsiteX175" fmla="*/ 528638 w 3448621"/>
                    <a:gd name="connsiteY175" fmla="*/ 172021 h 1473422"/>
                    <a:gd name="connsiteX176" fmla="*/ 528638 w 3448621"/>
                    <a:gd name="connsiteY176" fmla="*/ 172021 h 1473422"/>
                    <a:gd name="connsiteX177" fmla="*/ 528638 w 3448621"/>
                    <a:gd name="connsiteY177" fmla="*/ 172021 h 1473422"/>
                    <a:gd name="connsiteX178" fmla="*/ 539496 w 3448621"/>
                    <a:gd name="connsiteY178" fmla="*/ 172021 h 1473422"/>
                    <a:gd name="connsiteX179" fmla="*/ 539496 w 3448621"/>
                    <a:gd name="connsiteY179" fmla="*/ 177737 h 1473422"/>
                    <a:gd name="connsiteX180" fmla="*/ 539496 w 3448621"/>
                    <a:gd name="connsiteY180" fmla="*/ 177737 h 1473422"/>
                    <a:gd name="connsiteX181" fmla="*/ 539496 w 3448621"/>
                    <a:gd name="connsiteY181" fmla="*/ 177737 h 1473422"/>
                    <a:gd name="connsiteX182" fmla="*/ 539496 w 3448621"/>
                    <a:gd name="connsiteY182" fmla="*/ 177737 h 1473422"/>
                    <a:gd name="connsiteX183" fmla="*/ 539496 w 3448621"/>
                    <a:gd name="connsiteY183" fmla="*/ 177737 h 1473422"/>
                    <a:gd name="connsiteX184" fmla="*/ 543211 w 3448621"/>
                    <a:gd name="connsiteY184" fmla="*/ 177737 h 1473422"/>
                    <a:gd name="connsiteX185" fmla="*/ 543211 w 3448621"/>
                    <a:gd name="connsiteY185" fmla="*/ 177737 h 1473422"/>
                    <a:gd name="connsiteX186" fmla="*/ 543211 w 3448621"/>
                    <a:gd name="connsiteY186" fmla="*/ 177737 h 1473422"/>
                    <a:gd name="connsiteX187" fmla="*/ 543211 w 3448621"/>
                    <a:gd name="connsiteY187" fmla="*/ 177737 h 1473422"/>
                    <a:gd name="connsiteX188" fmla="*/ 543211 w 3448621"/>
                    <a:gd name="connsiteY188" fmla="*/ 177737 h 1473422"/>
                    <a:gd name="connsiteX189" fmla="*/ 543211 w 3448621"/>
                    <a:gd name="connsiteY189" fmla="*/ 177737 h 1473422"/>
                    <a:gd name="connsiteX190" fmla="*/ 550450 w 3448621"/>
                    <a:gd name="connsiteY190" fmla="*/ 177737 h 1473422"/>
                    <a:gd name="connsiteX191" fmla="*/ 550450 w 3448621"/>
                    <a:gd name="connsiteY191" fmla="*/ 177737 h 1473422"/>
                    <a:gd name="connsiteX192" fmla="*/ 550450 w 3448621"/>
                    <a:gd name="connsiteY192" fmla="*/ 177737 h 1473422"/>
                    <a:gd name="connsiteX193" fmla="*/ 554165 w 3448621"/>
                    <a:gd name="connsiteY193" fmla="*/ 177737 h 1473422"/>
                    <a:gd name="connsiteX194" fmla="*/ 554165 w 3448621"/>
                    <a:gd name="connsiteY194" fmla="*/ 184309 h 1473422"/>
                    <a:gd name="connsiteX195" fmla="*/ 554165 w 3448621"/>
                    <a:gd name="connsiteY195" fmla="*/ 184309 h 1473422"/>
                    <a:gd name="connsiteX196" fmla="*/ 561404 w 3448621"/>
                    <a:gd name="connsiteY196" fmla="*/ 184309 h 1473422"/>
                    <a:gd name="connsiteX197" fmla="*/ 561404 w 3448621"/>
                    <a:gd name="connsiteY197" fmla="*/ 190309 h 1473422"/>
                    <a:gd name="connsiteX198" fmla="*/ 561404 w 3448621"/>
                    <a:gd name="connsiteY198" fmla="*/ 190309 h 1473422"/>
                    <a:gd name="connsiteX199" fmla="*/ 568738 w 3448621"/>
                    <a:gd name="connsiteY199" fmla="*/ 190309 h 1473422"/>
                    <a:gd name="connsiteX200" fmla="*/ 568738 w 3448621"/>
                    <a:gd name="connsiteY200" fmla="*/ 197358 h 1473422"/>
                    <a:gd name="connsiteX201" fmla="*/ 568738 w 3448621"/>
                    <a:gd name="connsiteY201" fmla="*/ 197358 h 1473422"/>
                    <a:gd name="connsiteX202" fmla="*/ 572357 w 3448621"/>
                    <a:gd name="connsiteY202" fmla="*/ 197358 h 1473422"/>
                    <a:gd name="connsiteX203" fmla="*/ 572357 w 3448621"/>
                    <a:gd name="connsiteY203" fmla="*/ 202216 h 1473422"/>
                    <a:gd name="connsiteX204" fmla="*/ 572357 w 3448621"/>
                    <a:gd name="connsiteY204" fmla="*/ 202216 h 1473422"/>
                    <a:gd name="connsiteX205" fmla="*/ 575977 w 3448621"/>
                    <a:gd name="connsiteY205" fmla="*/ 202216 h 1473422"/>
                    <a:gd name="connsiteX206" fmla="*/ 575977 w 3448621"/>
                    <a:gd name="connsiteY206" fmla="*/ 207931 h 1473422"/>
                    <a:gd name="connsiteX207" fmla="*/ 575977 w 3448621"/>
                    <a:gd name="connsiteY207" fmla="*/ 207931 h 1473422"/>
                    <a:gd name="connsiteX208" fmla="*/ 583311 w 3448621"/>
                    <a:gd name="connsiteY208" fmla="*/ 207931 h 1473422"/>
                    <a:gd name="connsiteX209" fmla="*/ 583311 w 3448621"/>
                    <a:gd name="connsiteY209" fmla="*/ 213551 h 1473422"/>
                    <a:gd name="connsiteX210" fmla="*/ 583311 w 3448621"/>
                    <a:gd name="connsiteY210" fmla="*/ 213551 h 1473422"/>
                    <a:gd name="connsiteX211" fmla="*/ 586931 w 3448621"/>
                    <a:gd name="connsiteY211" fmla="*/ 213551 h 1473422"/>
                    <a:gd name="connsiteX212" fmla="*/ 586931 w 3448621"/>
                    <a:gd name="connsiteY212" fmla="*/ 220409 h 1473422"/>
                    <a:gd name="connsiteX213" fmla="*/ 586931 w 3448621"/>
                    <a:gd name="connsiteY213" fmla="*/ 220409 h 1473422"/>
                    <a:gd name="connsiteX214" fmla="*/ 594265 w 3448621"/>
                    <a:gd name="connsiteY214" fmla="*/ 220409 h 1473422"/>
                    <a:gd name="connsiteX215" fmla="*/ 594265 w 3448621"/>
                    <a:gd name="connsiteY215" fmla="*/ 220409 h 1473422"/>
                    <a:gd name="connsiteX216" fmla="*/ 594265 w 3448621"/>
                    <a:gd name="connsiteY216" fmla="*/ 220409 h 1473422"/>
                    <a:gd name="connsiteX217" fmla="*/ 616077 w 3448621"/>
                    <a:gd name="connsiteY217" fmla="*/ 220409 h 1473422"/>
                    <a:gd name="connsiteX218" fmla="*/ 616077 w 3448621"/>
                    <a:gd name="connsiteY218" fmla="*/ 220409 h 1473422"/>
                    <a:gd name="connsiteX219" fmla="*/ 616077 w 3448621"/>
                    <a:gd name="connsiteY219" fmla="*/ 220409 h 1473422"/>
                    <a:gd name="connsiteX220" fmla="*/ 627031 w 3448621"/>
                    <a:gd name="connsiteY220" fmla="*/ 220409 h 1473422"/>
                    <a:gd name="connsiteX221" fmla="*/ 627031 w 3448621"/>
                    <a:gd name="connsiteY221" fmla="*/ 220409 h 1473422"/>
                    <a:gd name="connsiteX222" fmla="*/ 627031 w 3448621"/>
                    <a:gd name="connsiteY222" fmla="*/ 220409 h 1473422"/>
                    <a:gd name="connsiteX223" fmla="*/ 645224 w 3448621"/>
                    <a:gd name="connsiteY223" fmla="*/ 220409 h 1473422"/>
                    <a:gd name="connsiteX224" fmla="*/ 645224 w 3448621"/>
                    <a:gd name="connsiteY224" fmla="*/ 226314 h 1473422"/>
                    <a:gd name="connsiteX225" fmla="*/ 645224 w 3448621"/>
                    <a:gd name="connsiteY225" fmla="*/ 226314 h 1473422"/>
                    <a:gd name="connsiteX226" fmla="*/ 659797 w 3448621"/>
                    <a:gd name="connsiteY226" fmla="*/ 226314 h 1473422"/>
                    <a:gd name="connsiteX227" fmla="*/ 659797 w 3448621"/>
                    <a:gd name="connsiteY227" fmla="*/ 233744 h 1473422"/>
                    <a:gd name="connsiteX228" fmla="*/ 659797 w 3448621"/>
                    <a:gd name="connsiteY228" fmla="*/ 233744 h 1473422"/>
                    <a:gd name="connsiteX229" fmla="*/ 667131 w 3448621"/>
                    <a:gd name="connsiteY229" fmla="*/ 233744 h 1473422"/>
                    <a:gd name="connsiteX230" fmla="*/ 667131 w 3448621"/>
                    <a:gd name="connsiteY230" fmla="*/ 240506 h 1473422"/>
                    <a:gd name="connsiteX231" fmla="*/ 667131 w 3448621"/>
                    <a:gd name="connsiteY231" fmla="*/ 240506 h 1473422"/>
                    <a:gd name="connsiteX232" fmla="*/ 667131 w 3448621"/>
                    <a:gd name="connsiteY232" fmla="*/ 240506 h 1473422"/>
                    <a:gd name="connsiteX233" fmla="*/ 667131 w 3448621"/>
                    <a:gd name="connsiteY233" fmla="*/ 240506 h 1473422"/>
                    <a:gd name="connsiteX234" fmla="*/ 667131 w 3448621"/>
                    <a:gd name="connsiteY234" fmla="*/ 240506 h 1473422"/>
                    <a:gd name="connsiteX235" fmla="*/ 674465 w 3448621"/>
                    <a:gd name="connsiteY235" fmla="*/ 240506 h 1473422"/>
                    <a:gd name="connsiteX236" fmla="*/ 674465 w 3448621"/>
                    <a:gd name="connsiteY236" fmla="*/ 240506 h 1473422"/>
                    <a:gd name="connsiteX237" fmla="*/ 674465 w 3448621"/>
                    <a:gd name="connsiteY237" fmla="*/ 240506 h 1473422"/>
                    <a:gd name="connsiteX238" fmla="*/ 692658 w 3448621"/>
                    <a:gd name="connsiteY238" fmla="*/ 240506 h 1473422"/>
                    <a:gd name="connsiteX239" fmla="*/ 692658 w 3448621"/>
                    <a:gd name="connsiteY239" fmla="*/ 240506 h 1473422"/>
                    <a:gd name="connsiteX240" fmla="*/ 692658 w 3448621"/>
                    <a:gd name="connsiteY240" fmla="*/ 240506 h 1473422"/>
                    <a:gd name="connsiteX241" fmla="*/ 714565 w 3448621"/>
                    <a:gd name="connsiteY241" fmla="*/ 240506 h 1473422"/>
                    <a:gd name="connsiteX242" fmla="*/ 714565 w 3448621"/>
                    <a:gd name="connsiteY242" fmla="*/ 250603 h 1473422"/>
                    <a:gd name="connsiteX243" fmla="*/ 714565 w 3448621"/>
                    <a:gd name="connsiteY243" fmla="*/ 250603 h 1473422"/>
                    <a:gd name="connsiteX244" fmla="*/ 714565 w 3448621"/>
                    <a:gd name="connsiteY244" fmla="*/ 250603 h 1473422"/>
                    <a:gd name="connsiteX245" fmla="*/ 714565 w 3448621"/>
                    <a:gd name="connsiteY245" fmla="*/ 250603 h 1473422"/>
                    <a:gd name="connsiteX246" fmla="*/ 714565 w 3448621"/>
                    <a:gd name="connsiteY246" fmla="*/ 250603 h 1473422"/>
                    <a:gd name="connsiteX247" fmla="*/ 721805 w 3448621"/>
                    <a:gd name="connsiteY247" fmla="*/ 250603 h 1473422"/>
                    <a:gd name="connsiteX248" fmla="*/ 721805 w 3448621"/>
                    <a:gd name="connsiteY248" fmla="*/ 250603 h 1473422"/>
                    <a:gd name="connsiteX249" fmla="*/ 721805 w 3448621"/>
                    <a:gd name="connsiteY249" fmla="*/ 250603 h 1473422"/>
                    <a:gd name="connsiteX250" fmla="*/ 721805 w 3448621"/>
                    <a:gd name="connsiteY250" fmla="*/ 250603 h 1473422"/>
                    <a:gd name="connsiteX251" fmla="*/ 721805 w 3448621"/>
                    <a:gd name="connsiteY251" fmla="*/ 250603 h 1473422"/>
                    <a:gd name="connsiteX252" fmla="*/ 721805 w 3448621"/>
                    <a:gd name="connsiteY252" fmla="*/ 250603 h 1473422"/>
                    <a:gd name="connsiteX253" fmla="*/ 725424 w 3448621"/>
                    <a:gd name="connsiteY253" fmla="*/ 250603 h 1473422"/>
                    <a:gd name="connsiteX254" fmla="*/ 725424 w 3448621"/>
                    <a:gd name="connsiteY254" fmla="*/ 256508 h 1473422"/>
                    <a:gd name="connsiteX255" fmla="*/ 725424 w 3448621"/>
                    <a:gd name="connsiteY255" fmla="*/ 256508 h 1473422"/>
                    <a:gd name="connsiteX256" fmla="*/ 729139 w 3448621"/>
                    <a:gd name="connsiteY256" fmla="*/ 256508 h 1473422"/>
                    <a:gd name="connsiteX257" fmla="*/ 729139 w 3448621"/>
                    <a:gd name="connsiteY257" fmla="*/ 256508 h 1473422"/>
                    <a:gd name="connsiteX258" fmla="*/ 729139 w 3448621"/>
                    <a:gd name="connsiteY258" fmla="*/ 256508 h 1473422"/>
                    <a:gd name="connsiteX259" fmla="*/ 732758 w 3448621"/>
                    <a:gd name="connsiteY259" fmla="*/ 256508 h 1473422"/>
                    <a:gd name="connsiteX260" fmla="*/ 732758 w 3448621"/>
                    <a:gd name="connsiteY260" fmla="*/ 258318 h 1473422"/>
                    <a:gd name="connsiteX261" fmla="*/ 732758 w 3448621"/>
                    <a:gd name="connsiteY261" fmla="*/ 258318 h 1473422"/>
                    <a:gd name="connsiteX262" fmla="*/ 743712 w 3448621"/>
                    <a:gd name="connsiteY262" fmla="*/ 258318 h 1473422"/>
                    <a:gd name="connsiteX263" fmla="*/ 743712 w 3448621"/>
                    <a:gd name="connsiteY263" fmla="*/ 272034 h 1473422"/>
                    <a:gd name="connsiteX264" fmla="*/ 743712 w 3448621"/>
                    <a:gd name="connsiteY264" fmla="*/ 272034 h 1473422"/>
                    <a:gd name="connsiteX265" fmla="*/ 743712 w 3448621"/>
                    <a:gd name="connsiteY265" fmla="*/ 272034 h 1473422"/>
                    <a:gd name="connsiteX266" fmla="*/ 743712 w 3448621"/>
                    <a:gd name="connsiteY266" fmla="*/ 272034 h 1473422"/>
                    <a:gd name="connsiteX267" fmla="*/ 743712 w 3448621"/>
                    <a:gd name="connsiteY267" fmla="*/ 272034 h 1473422"/>
                    <a:gd name="connsiteX268" fmla="*/ 743712 w 3448621"/>
                    <a:gd name="connsiteY268" fmla="*/ 272034 h 1473422"/>
                    <a:gd name="connsiteX269" fmla="*/ 743712 w 3448621"/>
                    <a:gd name="connsiteY269" fmla="*/ 272034 h 1473422"/>
                    <a:gd name="connsiteX270" fmla="*/ 743712 w 3448621"/>
                    <a:gd name="connsiteY270" fmla="*/ 272034 h 1473422"/>
                    <a:gd name="connsiteX271" fmla="*/ 747332 w 3448621"/>
                    <a:gd name="connsiteY271" fmla="*/ 272034 h 1473422"/>
                    <a:gd name="connsiteX272" fmla="*/ 747332 w 3448621"/>
                    <a:gd name="connsiteY272" fmla="*/ 276320 h 1473422"/>
                    <a:gd name="connsiteX273" fmla="*/ 747332 w 3448621"/>
                    <a:gd name="connsiteY273" fmla="*/ 276320 h 1473422"/>
                    <a:gd name="connsiteX274" fmla="*/ 769239 w 3448621"/>
                    <a:gd name="connsiteY274" fmla="*/ 276320 h 1473422"/>
                    <a:gd name="connsiteX275" fmla="*/ 769239 w 3448621"/>
                    <a:gd name="connsiteY275" fmla="*/ 276320 h 1473422"/>
                    <a:gd name="connsiteX276" fmla="*/ 769239 w 3448621"/>
                    <a:gd name="connsiteY276" fmla="*/ 276320 h 1473422"/>
                    <a:gd name="connsiteX277" fmla="*/ 769239 w 3448621"/>
                    <a:gd name="connsiteY277" fmla="*/ 276320 h 1473422"/>
                    <a:gd name="connsiteX278" fmla="*/ 769239 w 3448621"/>
                    <a:gd name="connsiteY278" fmla="*/ 276320 h 1473422"/>
                    <a:gd name="connsiteX279" fmla="*/ 769239 w 3448621"/>
                    <a:gd name="connsiteY279" fmla="*/ 276320 h 1473422"/>
                    <a:gd name="connsiteX280" fmla="*/ 772859 w 3448621"/>
                    <a:gd name="connsiteY280" fmla="*/ 276320 h 1473422"/>
                    <a:gd name="connsiteX281" fmla="*/ 772859 w 3448621"/>
                    <a:gd name="connsiteY281" fmla="*/ 276320 h 1473422"/>
                    <a:gd name="connsiteX282" fmla="*/ 772859 w 3448621"/>
                    <a:gd name="connsiteY282" fmla="*/ 276320 h 1473422"/>
                    <a:gd name="connsiteX283" fmla="*/ 776478 w 3448621"/>
                    <a:gd name="connsiteY283" fmla="*/ 276320 h 1473422"/>
                    <a:gd name="connsiteX284" fmla="*/ 776478 w 3448621"/>
                    <a:gd name="connsiteY284" fmla="*/ 288036 h 1473422"/>
                    <a:gd name="connsiteX285" fmla="*/ 776478 w 3448621"/>
                    <a:gd name="connsiteY285" fmla="*/ 288036 h 1473422"/>
                    <a:gd name="connsiteX286" fmla="*/ 776478 w 3448621"/>
                    <a:gd name="connsiteY286" fmla="*/ 288036 h 1473422"/>
                    <a:gd name="connsiteX287" fmla="*/ 776478 w 3448621"/>
                    <a:gd name="connsiteY287" fmla="*/ 288036 h 1473422"/>
                    <a:gd name="connsiteX288" fmla="*/ 776478 w 3448621"/>
                    <a:gd name="connsiteY288" fmla="*/ 288036 h 1473422"/>
                    <a:gd name="connsiteX289" fmla="*/ 783812 w 3448621"/>
                    <a:gd name="connsiteY289" fmla="*/ 288036 h 1473422"/>
                    <a:gd name="connsiteX290" fmla="*/ 783812 w 3448621"/>
                    <a:gd name="connsiteY290" fmla="*/ 288036 h 1473422"/>
                    <a:gd name="connsiteX291" fmla="*/ 783812 w 3448621"/>
                    <a:gd name="connsiteY291" fmla="*/ 288036 h 1473422"/>
                    <a:gd name="connsiteX292" fmla="*/ 802005 w 3448621"/>
                    <a:gd name="connsiteY292" fmla="*/ 288036 h 1473422"/>
                    <a:gd name="connsiteX293" fmla="*/ 802005 w 3448621"/>
                    <a:gd name="connsiteY293" fmla="*/ 292227 h 1473422"/>
                    <a:gd name="connsiteX294" fmla="*/ 802005 w 3448621"/>
                    <a:gd name="connsiteY294" fmla="*/ 292227 h 1473422"/>
                    <a:gd name="connsiteX295" fmla="*/ 816578 w 3448621"/>
                    <a:gd name="connsiteY295" fmla="*/ 292227 h 1473422"/>
                    <a:gd name="connsiteX296" fmla="*/ 816578 w 3448621"/>
                    <a:gd name="connsiteY296" fmla="*/ 296704 h 1473422"/>
                    <a:gd name="connsiteX297" fmla="*/ 816578 w 3448621"/>
                    <a:gd name="connsiteY297" fmla="*/ 296704 h 1473422"/>
                    <a:gd name="connsiteX298" fmla="*/ 816578 w 3448621"/>
                    <a:gd name="connsiteY298" fmla="*/ 296704 h 1473422"/>
                    <a:gd name="connsiteX299" fmla="*/ 816578 w 3448621"/>
                    <a:gd name="connsiteY299" fmla="*/ 296704 h 1473422"/>
                    <a:gd name="connsiteX300" fmla="*/ 816578 w 3448621"/>
                    <a:gd name="connsiteY300" fmla="*/ 296704 h 1473422"/>
                    <a:gd name="connsiteX301" fmla="*/ 838486 w 3448621"/>
                    <a:gd name="connsiteY301" fmla="*/ 296704 h 1473422"/>
                    <a:gd name="connsiteX302" fmla="*/ 838486 w 3448621"/>
                    <a:gd name="connsiteY302" fmla="*/ 303752 h 1473422"/>
                    <a:gd name="connsiteX303" fmla="*/ 838486 w 3448621"/>
                    <a:gd name="connsiteY303" fmla="*/ 303752 h 1473422"/>
                    <a:gd name="connsiteX304" fmla="*/ 845725 w 3448621"/>
                    <a:gd name="connsiteY304" fmla="*/ 303752 h 1473422"/>
                    <a:gd name="connsiteX305" fmla="*/ 845725 w 3448621"/>
                    <a:gd name="connsiteY305" fmla="*/ 311087 h 1473422"/>
                    <a:gd name="connsiteX306" fmla="*/ 845725 w 3448621"/>
                    <a:gd name="connsiteY306" fmla="*/ 311087 h 1473422"/>
                    <a:gd name="connsiteX307" fmla="*/ 856679 w 3448621"/>
                    <a:gd name="connsiteY307" fmla="*/ 311087 h 1473422"/>
                    <a:gd name="connsiteX308" fmla="*/ 856679 w 3448621"/>
                    <a:gd name="connsiteY308" fmla="*/ 311087 h 1473422"/>
                    <a:gd name="connsiteX309" fmla="*/ 856679 w 3448621"/>
                    <a:gd name="connsiteY309" fmla="*/ 311087 h 1473422"/>
                    <a:gd name="connsiteX310" fmla="*/ 864013 w 3448621"/>
                    <a:gd name="connsiteY310" fmla="*/ 311087 h 1473422"/>
                    <a:gd name="connsiteX311" fmla="*/ 864013 w 3448621"/>
                    <a:gd name="connsiteY311" fmla="*/ 316802 h 1473422"/>
                    <a:gd name="connsiteX312" fmla="*/ 864013 w 3448621"/>
                    <a:gd name="connsiteY312" fmla="*/ 316802 h 1473422"/>
                    <a:gd name="connsiteX313" fmla="*/ 867632 w 3448621"/>
                    <a:gd name="connsiteY313" fmla="*/ 316802 h 1473422"/>
                    <a:gd name="connsiteX314" fmla="*/ 867632 w 3448621"/>
                    <a:gd name="connsiteY314" fmla="*/ 324612 h 1473422"/>
                    <a:gd name="connsiteX315" fmla="*/ 867632 w 3448621"/>
                    <a:gd name="connsiteY315" fmla="*/ 324612 h 1473422"/>
                    <a:gd name="connsiteX316" fmla="*/ 874967 w 3448621"/>
                    <a:gd name="connsiteY316" fmla="*/ 324612 h 1473422"/>
                    <a:gd name="connsiteX317" fmla="*/ 874967 w 3448621"/>
                    <a:gd name="connsiteY317" fmla="*/ 331470 h 1473422"/>
                    <a:gd name="connsiteX318" fmla="*/ 874967 w 3448621"/>
                    <a:gd name="connsiteY318" fmla="*/ 331470 h 1473422"/>
                    <a:gd name="connsiteX319" fmla="*/ 885825 w 3448621"/>
                    <a:gd name="connsiteY319" fmla="*/ 331470 h 1473422"/>
                    <a:gd name="connsiteX320" fmla="*/ 885825 w 3448621"/>
                    <a:gd name="connsiteY320" fmla="*/ 331470 h 1473422"/>
                    <a:gd name="connsiteX321" fmla="*/ 885825 w 3448621"/>
                    <a:gd name="connsiteY321" fmla="*/ 331470 h 1473422"/>
                    <a:gd name="connsiteX322" fmla="*/ 885825 w 3448621"/>
                    <a:gd name="connsiteY322" fmla="*/ 331470 h 1473422"/>
                    <a:gd name="connsiteX323" fmla="*/ 885825 w 3448621"/>
                    <a:gd name="connsiteY323" fmla="*/ 331470 h 1473422"/>
                    <a:gd name="connsiteX324" fmla="*/ 885825 w 3448621"/>
                    <a:gd name="connsiteY324" fmla="*/ 331470 h 1473422"/>
                    <a:gd name="connsiteX325" fmla="*/ 922306 w 3448621"/>
                    <a:gd name="connsiteY325" fmla="*/ 331470 h 1473422"/>
                    <a:gd name="connsiteX326" fmla="*/ 922306 w 3448621"/>
                    <a:gd name="connsiteY326" fmla="*/ 331470 h 1473422"/>
                    <a:gd name="connsiteX327" fmla="*/ 922306 w 3448621"/>
                    <a:gd name="connsiteY327" fmla="*/ 331470 h 1473422"/>
                    <a:gd name="connsiteX328" fmla="*/ 936879 w 3448621"/>
                    <a:gd name="connsiteY328" fmla="*/ 331470 h 1473422"/>
                    <a:gd name="connsiteX329" fmla="*/ 936879 w 3448621"/>
                    <a:gd name="connsiteY329" fmla="*/ 337566 h 1473422"/>
                    <a:gd name="connsiteX330" fmla="*/ 936879 w 3448621"/>
                    <a:gd name="connsiteY330" fmla="*/ 337566 h 1473422"/>
                    <a:gd name="connsiteX331" fmla="*/ 944213 w 3448621"/>
                    <a:gd name="connsiteY331" fmla="*/ 337566 h 1473422"/>
                    <a:gd name="connsiteX332" fmla="*/ 944213 w 3448621"/>
                    <a:gd name="connsiteY332" fmla="*/ 344519 h 1473422"/>
                    <a:gd name="connsiteX333" fmla="*/ 944213 w 3448621"/>
                    <a:gd name="connsiteY333" fmla="*/ 344519 h 1473422"/>
                    <a:gd name="connsiteX334" fmla="*/ 944213 w 3448621"/>
                    <a:gd name="connsiteY334" fmla="*/ 344519 h 1473422"/>
                    <a:gd name="connsiteX335" fmla="*/ 944213 w 3448621"/>
                    <a:gd name="connsiteY335" fmla="*/ 344519 h 1473422"/>
                    <a:gd name="connsiteX336" fmla="*/ 944213 w 3448621"/>
                    <a:gd name="connsiteY336" fmla="*/ 344519 h 1473422"/>
                    <a:gd name="connsiteX337" fmla="*/ 947833 w 3448621"/>
                    <a:gd name="connsiteY337" fmla="*/ 344519 h 1473422"/>
                    <a:gd name="connsiteX338" fmla="*/ 947833 w 3448621"/>
                    <a:gd name="connsiteY338" fmla="*/ 351949 h 1473422"/>
                    <a:gd name="connsiteX339" fmla="*/ 947833 w 3448621"/>
                    <a:gd name="connsiteY339" fmla="*/ 351949 h 1473422"/>
                    <a:gd name="connsiteX340" fmla="*/ 955167 w 3448621"/>
                    <a:gd name="connsiteY340" fmla="*/ 351949 h 1473422"/>
                    <a:gd name="connsiteX341" fmla="*/ 955167 w 3448621"/>
                    <a:gd name="connsiteY341" fmla="*/ 357950 h 1473422"/>
                    <a:gd name="connsiteX342" fmla="*/ 955167 w 3448621"/>
                    <a:gd name="connsiteY342" fmla="*/ 357950 h 1473422"/>
                    <a:gd name="connsiteX343" fmla="*/ 958787 w 3448621"/>
                    <a:gd name="connsiteY343" fmla="*/ 357950 h 1473422"/>
                    <a:gd name="connsiteX344" fmla="*/ 958787 w 3448621"/>
                    <a:gd name="connsiteY344" fmla="*/ 363188 h 1473422"/>
                    <a:gd name="connsiteX345" fmla="*/ 958787 w 3448621"/>
                    <a:gd name="connsiteY345" fmla="*/ 363188 h 1473422"/>
                    <a:gd name="connsiteX346" fmla="*/ 973360 w 3448621"/>
                    <a:gd name="connsiteY346" fmla="*/ 363188 h 1473422"/>
                    <a:gd name="connsiteX347" fmla="*/ 973360 w 3448621"/>
                    <a:gd name="connsiteY347" fmla="*/ 369570 h 1473422"/>
                    <a:gd name="connsiteX348" fmla="*/ 973360 w 3448621"/>
                    <a:gd name="connsiteY348" fmla="*/ 369570 h 1473422"/>
                    <a:gd name="connsiteX349" fmla="*/ 973360 w 3448621"/>
                    <a:gd name="connsiteY349" fmla="*/ 369570 h 1473422"/>
                    <a:gd name="connsiteX350" fmla="*/ 973360 w 3448621"/>
                    <a:gd name="connsiteY350" fmla="*/ 369570 h 1473422"/>
                    <a:gd name="connsiteX351" fmla="*/ 973360 w 3448621"/>
                    <a:gd name="connsiteY351" fmla="*/ 369570 h 1473422"/>
                    <a:gd name="connsiteX352" fmla="*/ 980599 w 3448621"/>
                    <a:gd name="connsiteY352" fmla="*/ 369570 h 1473422"/>
                    <a:gd name="connsiteX353" fmla="*/ 980599 w 3448621"/>
                    <a:gd name="connsiteY353" fmla="*/ 376523 h 1473422"/>
                    <a:gd name="connsiteX354" fmla="*/ 980599 w 3448621"/>
                    <a:gd name="connsiteY354" fmla="*/ 376523 h 1473422"/>
                    <a:gd name="connsiteX355" fmla="*/ 998887 w 3448621"/>
                    <a:gd name="connsiteY355" fmla="*/ 376523 h 1473422"/>
                    <a:gd name="connsiteX356" fmla="*/ 998887 w 3448621"/>
                    <a:gd name="connsiteY356" fmla="*/ 389382 h 1473422"/>
                    <a:gd name="connsiteX357" fmla="*/ 998887 w 3448621"/>
                    <a:gd name="connsiteY357" fmla="*/ 389382 h 1473422"/>
                    <a:gd name="connsiteX358" fmla="*/ 998887 w 3448621"/>
                    <a:gd name="connsiteY358" fmla="*/ 389382 h 1473422"/>
                    <a:gd name="connsiteX359" fmla="*/ 998887 w 3448621"/>
                    <a:gd name="connsiteY359" fmla="*/ 389382 h 1473422"/>
                    <a:gd name="connsiteX360" fmla="*/ 998887 w 3448621"/>
                    <a:gd name="connsiteY360" fmla="*/ 389382 h 1473422"/>
                    <a:gd name="connsiteX361" fmla="*/ 998887 w 3448621"/>
                    <a:gd name="connsiteY361" fmla="*/ 389382 h 1473422"/>
                    <a:gd name="connsiteX362" fmla="*/ 998887 w 3448621"/>
                    <a:gd name="connsiteY362" fmla="*/ 389382 h 1473422"/>
                    <a:gd name="connsiteX363" fmla="*/ 998887 w 3448621"/>
                    <a:gd name="connsiteY363" fmla="*/ 389382 h 1473422"/>
                    <a:gd name="connsiteX364" fmla="*/ 1006126 w 3448621"/>
                    <a:gd name="connsiteY364" fmla="*/ 389382 h 1473422"/>
                    <a:gd name="connsiteX365" fmla="*/ 1006126 w 3448621"/>
                    <a:gd name="connsiteY365" fmla="*/ 389382 h 1473422"/>
                    <a:gd name="connsiteX366" fmla="*/ 1006126 w 3448621"/>
                    <a:gd name="connsiteY366" fmla="*/ 389382 h 1473422"/>
                    <a:gd name="connsiteX367" fmla="*/ 1013460 w 3448621"/>
                    <a:gd name="connsiteY367" fmla="*/ 389382 h 1473422"/>
                    <a:gd name="connsiteX368" fmla="*/ 1013460 w 3448621"/>
                    <a:gd name="connsiteY368" fmla="*/ 394240 h 1473422"/>
                    <a:gd name="connsiteX369" fmla="*/ 1013460 w 3448621"/>
                    <a:gd name="connsiteY369" fmla="*/ 394240 h 1473422"/>
                    <a:gd name="connsiteX370" fmla="*/ 1020699 w 3448621"/>
                    <a:gd name="connsiteY370" fmla="*/ 394240 h 1473422"/>
                    <a:gd name="connsiteX371" fmla="*/ 1020699 w 3448621"/>
                    <a:gd name="connsiteY371" fmla="*/ 398812 h 1473422"/>
                    <a:gd name="connsiteX372" fmla="*/ 1020699 w 3448621"/>
                    <a:gd name="connsiteY372" fmla="*/ 398812 h 1473422"/>
                    <a:gd name="connsiteX373" fmla="*/ 1020699 w 3448621"/>
                    <a:gd name="connsiteY373" fmla="*/ 398812 h 1473422"/>
                    <a:gd name="connsiteX374" fmla="*/ 1020699 w 3448621"/>
                    <a:gd name="connsiteY374" fmla="*/ 398812 h 1473422"/>
                    <a:gd name="connsiteX375" fmla="*/ 1020699 w 3448621"/>
                    <a:gd name="connsiteY375" fmla="*/ 398812 h 1473422"/>
                    <a:gd name="connsiteX376" fmla="*/ 1031653 w 3448621"/>
                    <a:gd name="connsiteY376" fmla="*/ 398812 h 1473422"/>
                    <a:gd name="connsiteX377" fmla="*/ 1031653 w 3448621"/>
                    <a:gd name="connsiteY377" fmla="*/ 405860 h 1473422"/>
                    <a:gd name="connsiteX378" fmla="*/ 1031653 w 3448621"/>
                    <a:gd name="connsiteY378" fmla="*/ 405860 h 1473422"/>
                    <a:gd name="connsiteX379" fmla="*/ 1035368 w 3448621"/>
                    <a:gd name="connsiteY379" fmla="*/ 405860 h 1473422"/>
                    <a:gd name="connsiteX380" fmla="*/ 1035368 w 3448621"/>
                    <a:gd name="connsiteY380" fmla="*/ 410242 h 1473422"/>
                    <a:gd name="connsiteX381" fmla="*/ 1035368 w 3448621"/>
                    <a:gd name="connsiteY381" fmla="*/ 410242 h 1473422"/>
                    <a:gd name="connsiteX382" fmla="*/ 1042607 w 3448621"/>
                    <a:gd name="connsiteY382" fmla="*/ 410242 h 1473422"/>
                    <a:gd name="connsiteX383" fmla="*/ 1042607 w 3448621"/>
                    <a:gd name="connsiteY383" fmla="*/ 410242 h 1473422"/>
                    <a:gd name="connsiteX384" fmla="*/ 1042607 w 3448621"/>
                    <a:gd name="connsiteY384" fmla="*/ 410242 h 1473422"/>
                    <a:gd name="connsiteX385" fmla="*/ 1049941 w 3448621"/>
                    <a:gd name="connsiteY385" fmla="*/ 410242 h 1473422"/>
                    <a:gd name="connsiteX386" fmla="*/ 1049941 w 3448621"/>
                    <a:gd name="connsiteY386" fmla="*/ 421481 h 1473422"/>
                    <a:gd name="connsiteX387" fmla="*/ 1049941 w 3448621"/>
                    <a:gd name="connsiteY387" fmla="*/ 421481 h 1473422"/>
                    <a:gd name="connsiteX388" fmla="*/ 1049941 w 3448621"/>
                    <a:gd name="connsiteY388" fmla="*/ 421481 h 1473422"/>
                    <a:gd name="connsiteX389" fmla="*/ 1049941 w 3448621"/>
                    <a:gd name="connsiteY389" fmla="*/ 421481 h 1473422"/>
                    <a:gd name="connsiteX390" fmla="*/ 1049941 w 3448621"/>
                    <a:gd name="connsiteY390" fmla="*/ 421481 h 1473422"/>
                    <a:gd name="connsiteX391" fmla="*/ 1049941 w 3448621"/>
                    <a:gd name="connsiteY391" fmla="*/ 421481 h 1473422"/>
                    <a:gd name="connsiteX392" fmla="*/ 1049941 w 3448621"/>
                    <a:gd name="connsiteY392" fmla="*/ 421481 h 1473422"/>
                    <a:gd name="connsiteX393" fmla="*/ 1049941 w 3448621"/>
                    <a:gd name="connsiteY393" fmla="*/ 421481 h 1473422"/>
                    <a:gd name="connsiteX394" fmla="*/ 1053560 w 3448621"/>
                    <a:gd name="connsiteY394" fmla="*/ 421481 h 1473422"/>
                    <a:gd name="connsiteX395" fmla="*/ 1053560 w 3448621"/>
                    <a:gd name="connsiteY395" fmla="*/ 427482 h 1473422"/>
                    <a:gd name="connsiteX396" fmla="*/ 1053560 w 3448621"/>
                    <a:gd name="connsiteY396" fmla="*/ 427482 h 1473422"/>
                    <a:gd name="connsiteX397" fmla="*/ 1075468 w 3448621"/>
                    <a:gd name="connsiteY397" fmla="*/ 427482 h 1473422"/>
                    <a:gd name="connsiteX398" fmla="*/ 1075468 w 3448621"/>
                    <a:gd name="connsiteY398" fmla="*/ 433864 h 1473422"/>
                    <a:gd name="connsiteX399" fmla="*/ 1075468 w 3448621"/>
                    <a:gd name="connsiteY399" fmla="*/ 433864 h 1473422"/>
                    <a:gd name="connsiteX400" fmla="*/ 1082707 w 3448621"/>
                    <a:gd name="connsiteY400" fmla="*/ 433864 h 1473422"/>
                    <a:gd name="connsiteX401" fmla="*/ 1082707 w 3448621"/>
                    <a:gd name="connsiteY401" fmla="*/ 441293 h 1473422"/>
                    <a:gd name="connsiteX402" fmla="*/ 1082707 w 3448621"/>
                    <a:gd name="connsiteY402" fmla="*/ 441293 h 1473422"/>
                    <a:gd name="connsiteX403" fmla="*/ 1097280 w 3448621"/>
                    <a:gd name="connsiteY403" fmla="*/ 441293 h 1473422"/>
                    <a:gd name="connsiteX404" fmla="*/ 1097280 w 3448621"/>
                    <a:gd name="connsiteY404" fmla="*/ 449294 h 1473422"/>
                    <a:gd name="connsiteX405" fmla="*/ 1097280 w 3448621"/>
                    <a:gd name="connsiteY405" fmla="*/ 449294 h 1473422"/>
                    <a:gd name="connsiteX406" fmla="*/ 1097280 w 3448621"/>
                    <a:gd name="connsiteY406" fmla="*/ 449294 h 1473422"/>
                    <a:gd name="connsiteX407" fmla="*/ 1097280 w 3448621"/>
                    <a:gd name="connsiteY407" fmla="*/ 449294 h 1473422"/>
                    <a:gd name="connsiteX408" fmla="*/ 1097280 w 3448621"/>
                    <a:gd name="connsiteY408" fmla="*/ 449294 h 1473422"/>
                    <a:gd name="connsiteX409" fmla="*/ 1115568 w 3448621"/>
                    <a:gd name="connsiteY409" fmla="*/ 449294 h 1473422"/>
                    <a:gd name="connsiteX410" fmla="*/ 1115568 w 3448621"/>
                    <a:gd name="connsiteY410" fmla="*/ 457390 h 1473422"/>
                    <a:gd name="connsiteX411" fmla="*/ 1115568 w 3448621"/>
                    <a:gd name="connsiteY411" fmla="*/ 457390 h 1473422"/>
                    <a:gd name="connsiteX412" fmla="*/ 1130141 w 3448621"/>
                    <a:gd name="connsiteY412" fmla="*/ 457390 h 1473422"/>
                    <a:gd name="connsiteX413" fmla="*/ 1130141 w 3448621"/>
                    <a:gd name="connsiteY413" fmla="*/ 457390 h 1473422"/>
                    <a:gd name="connsiteX414" fmla="*/ 1130141 w 3448621"/>
                    <a:gd name="connsiteY414" fmla="*/ 457390 h 1473422"/>
                    <a:gd name="connsiteX415" fmla="*/ 1133761 w 3448621"/>
                    <a:gd name="connsiteY415" fmla="*/ 457390 h 1473422"/>
                    <a:gd name="connsiteX416" fmla="*/ 1133761 w 3448621"/>
                    <a:gd name="connsiteY416" fmla="*/ 464058 h 1473422"/>
                    <a:gd name="connsiteX417" fmla="*/ 1133761 w 3448621"/>
                    <a:gd name="connsiteY417" fmla="*/ 464058 h 1473422"/>
                    <a:gd name="connsiteX418" fmla="*/ 1133761 w 3448621"/>
                    <a:gd name="connsiteY418" fmla="*/ 464058 h 1473422"/>
                    <a:gd name="connsiteX419" fmla="*/ 1133761 w 3448621"/>
                    <a:gd name="connsiteY419" fmla="*/ 464058 h 1473422"/>
                    <a:gd name="connsiteX420" fmla="*/ 1133761 w 3448621"/>
                    <a:gd name="connsiteY420" fmla="*/ 464058 h 1473422"/>
                    <a:gd name="connsiteX421" fmla="*/ 1141000 w 3448621"/>
                    <a:gd name="connsiteY421" fmla="*/ 464058 h 1473422"/>
                    <a:gd name="connsiteX422" fmla="*/ 1141000 w 3448621"/>
                    <a:gd name="connsiteY422" fmla="*/ 470249 h 1473422"/>
                    <a:gd name="connsiteX423" fmla="*/ 1141000 w 3448621"/>
                    <a:gd name="connsiteY423" fmla="*/ 470249 h 1473422"/>
                    <a:gd name="connsiteX424" fmla="*/ 1148334 w 3448621"/>
                    <a:gd name="connsiteY424" fmla="*/ 470249 h 1473422"/>
                    <a:gd name="connsiteX425" fmla="*/ 1148334 w 3448621"/>
                    <a:gd name="connsiteY425" fmla="*/ 477774 h 1473422"/>
                    <a:gd name="connsiteX426" fmla="*/ 1148334 w 3448621"/>
                    <a:gd name="connsiteY426" fmla="*/ 477774 h 1473422"/>
                    <a:gd name="connsiteX427" fmla="*/ 1151954 w 3448621"/>
                    <a:gd name="connsiteY427" fmla="*/ 477774 h 1473422"/>
                    <a:gd name="connsiteX428" fmla="*/ 1151954 w 3448621"/>
                    <a:gd name="connsiteY428" fmla="*/ 485108 h 1473422"/>
                    <a:gd name="connsiteX429" fmla="*/ 1151954 w 3448621"/>
                    <a:gd name="connsiteY429" fmla="*/ 485108 h 1473422"/>
                    <a:gd name="connsiteX430" fmla="*/ 1173861 w 3448621"/>
                    <a:gd name="connsiteY430" fmla="*/ 485108 h 1473422"/>
                    <a:gd name="connsiteX431" fmla="*/ 1173861 w 3448621"/>
                    <a:gd name="connsiteY431" fmla="*/ 489680 h 1473422"/>
                    <a:gd name="connsiteX432" fmla="*/ 1173861 w 3448621"/>
                    <a:gd name="connsiteY432" fmla="*/ 489680 h 1473422"/>
                    <a:gd name="connsiteX433" fmla="*/ 1177481 w 3448621"/>
                    <a:gd name="connsiteY433" fmla="*/ 489680 h 1473422"/>
                    <a:gd name="connsiteX434" fmla="*/ 1177481 w 3448621"/>
                    <a:gd name="connsiteY434" fmla="*/ 498062 h 1473422"/>
                    <a:gd name="connsiteX435" fmla="*/ 1177481 w 3448621"/>
                    <a:gd name="connsiteY435" fmla="*/ 498062 h 1473422"/>
                    <a:gd name="connsiteX436" fmla="*/ 1181100 w 3448621"/>
                    <a:gd name="connsiteY436" fmla="*/ 498062 h 1473422"/>
                    <a:gd name="connsiteX437" fmla="*/ 1181100 w 3448621"/>
                    <a:gd name="connsiteY437" fmla="*/ 504635 h 1473422"/>
                    <a:gd name="connsiteX438" fmla="*/ 1181100 w 3448621"/>
                    <a:gd name="connsiteY438" fmla="*/ 504635 h 1473422"/>
                    <a:gd name="connsiteX439" fmla="*/ 1181100 w 3448621"/>
                    <a:gd name="connsiteY439" fmla="*/ 504635 h 1473422"/>
                    <a:gd name="connsiteX440" fmla="*/ 1181100 w 3448621"/>
                    <a:gd name="connsiteY440" fmla="*/ 504635 h 1473422"/>
                    <a:gd name="connsiteX441" fmla="*/ 1181100 w 3448621"/>
                    <a:gd name="connsiteY441" fmla="*/ 504635 h 1473422"/>
                    <a:gd name="connsiteX442" fmla="*/ 1184815 w 3448621"/>
                    <a:gd name="connsiteY442" fmla="*/ 504635 h 1473422"/>
                    <a:gd name="connsiteX443" fmla="*/ 1184815 w 3448621"/>
                    <a:gd name="connsiteY443" fmla="*/ 510826 h 1473422"/>
                    <a:gd name="connsiteX444" fmla="*/ 1184815 w 3448621"/>
                    <a:gd name="connsiteY444" fmla="*/ 510826 h 1473422"/>
                    <a:gd name="connsiteX445" fmla="*/ 1195769 w 3448621"/>
                    <a:gd name="connsiteY445" fmla="*/ 510826 h 1473422"/>
                    <a:gd name="connsiteX446" fmla="*/ 1195769 w 3448621"/>
                    <a:gd name="connsiteY446" fmla="*/ 510826 h 1473422"/>
                    <a:gd name="connsiteX447" fmla="*/ 1195769 w 3448621"/>
                    <a:gd name="connsiteY447" fmla="*/ 510826 h 1473422"/>
                    <a:gd name="connsiteX448" fmla="*/ 1203008 w 3448621"/>
                    <a:gd name="connsiteY448" fmla="*/ 510826 h 1473422"/>
                    <a:gd name="connsiteX449" fmla="*/ 1203008 w 3448621"/>
                    <a:gd name="connsiteY449" fmla="*/ 510826 h 1473422"/>
                    <a:gd name="connsiteX450" fmla="*/ 1203008 w 3448621"/>
                    <a:gd name="connsiteY450" fmla="*/ 510826 h 1473422"/>
                    <a:gd name="connsiteX451" fmla="*/ 1206627 w 3448621"/>
                    <a:gd name="connsiteY451" fmla="*/ 510826 h 1473422"/>
                    <a:gd name="connsiteX452" fmla="*/ 1206627 w 3448621"/>
                    <a:gd name="connsiteY452" fmla="*/ 510826 h 1473422"/>
                    <a:gd name="connsiteX453" fmla="*/ 1206627 w 3448621"/>
                    <a:gd name="connsiteY453" fmla="*/ 510826 h 1473422"/>
                    <a:gd name="connsiteX454" fmla="*/ 1213961 w 3448621"/>
                    <a:gd name="connsiteY454" fmla="*/ 510826 h 1473422"/>
                    <a:gd name="connsiteX455" fmla="*/ 1213961 w 3448621"/>
                    <a:gd name="connsiteY455" fmla="*/ 510826 h 1473422"/>
                    <a:gd name="connsiteX456" fmla="*/ 1213961 w 3448621"/>
                    <a:gd name="connsiteY456" fmla="*/ 510826 h 1473422"/>
                    <a:gd name="connsiteX457" fmla="*/ 1239488 w 3448621"/>
                    <a:gd name="connsiteY457" fmla="*/ 510826 h 1473422"/>
                    <a:gd name="connsiteX458" fmla="*/ 1239488 w 3448621"/>
                    <a:gd name="connsiteY458" fmla="*/ 516160 h 1473422"/>
                    <a:gd name="connsiteX459" fmla="*/ 1239488 w 3448621"/>
                    <a:gd name="connsiteY459" fmla="*/ 516160 h 1473422"/>
                    <a:gd name="connsiteX460" fmla="*/ 1243108 w 3448621"/>
                    <a:gd name="connsiteY460" fmla="*/ 516160 h 1473422"/>
                    <a:gd name="connsiteX461" fmla="*/ 1243108 w 3448621"/>
                    <a:gd name="connsiteY461" fmla="*/ 520160 h 1473422"/>
                    <a:gd name="connsiteX462" fmla="*/ 1243108 w 3448621"/>
                    <a:gd name="connsiteY462" fmla="*/ 520160 h 1473422"/>
                    <a:gd name="connsiteX463" fmla="*/ 1246727 w 3448621"/>
                    <a:gd name="connsiteY463" fmla="*/ 520160 h 1473422"/>
                    <a:gd name="connsiteX464" fmla="*/ 1246727 w 3448621"/>
                    <a:gd name="connsiteY464" fmla="*/ 527971 h 1473422"/>
                    <a:gd name="connsiteX465" fmla="*/ 1246727 w 3448621"/>
                    <a:gd name="connsiteY465" fmla="*/ 527971 h 1473422"/>
                    <a:gd name="connsiteX466" fmla="*/ 1250442 w 3448621"/>
                    <a:gd name="connsiteY466" fmla="*/ 527971 h 1473422"/>
                    <a:gd name="connsiteX467" fmla="*/ 1250442 w 3448621"/>
                    <a:gd name="connsiteY467" fmla="*/ 535305 h 1473422"/>
                    <a:gd name="connsiteX468" fmla="*/ 1250442 w 3448621"/>
                    <a:gd name="connsiteY468" fmla="*/ 535305 h 1473422"/>
                    <a:gd name="connsiteX469" fmla="*/ 1275969 w 3448621"/>
                    <a:gd name="connsiteY469" fmla="*/ 535305 h 1473422"/>
                    <a:gd name="connsiteX470" fmla="*/ 1275969 w 3448621"/>
                    <a:gd name="connsiteY470" fmla="*/ 542735 h 1473422"/>
                    <a:gd name="connsiteX471" fmla="*/ 1275969 w 3448621"/>
                    <a:gd name="connsiteY471" fmla="*/ 542735 h 1473422"/>
                    <a:gd name="connsiteX472" fmla="*/ 1283208 w 3448621"/>
                    <a:gd name="connsiteY472" fmla="*/ 542735 h 1473422"/>
                    <a:gd name="connsiteX473" fmla="*/ 1283208 w 3448621"/>
                    <a:gd name="connsiteY473" fmla="*/ 542735 h 1473422"/>
                    <a:gd name="connsiteX474" fmla="*/ 1283208 w 3448621"/>
                    <a:gd name="connsiteY474" fmla="*/ 542735 h 1473422"/>
                    <a:gd name="connsiteX475" fmla="*/ 1301401 w 3448621"/>
                    <a:gd name="connsiteY475" fmla="*/ 542735 h 1473422"/>
                    <a:gd name="connsiteX476" fmla="*/ 1301401 w 3448621"/>
                    <a:gd name="connsiteY476" fmla="*/ 551688 h 1473422"/>
                    <a:gd name="connsiteX477" fmla="*/ 1301401 w 3448621"/>
                    <a:gd name="connsiteY477" fmla="*/ 551688 h 1473422"/>
                    <a:gd name="connsiteX478" fmla="*/ 1305116 w 3448621"/>
                    <a:gd name="connsiteY478" fmla="*/ 551688 h 1473422"/>
                    <a:gd name="connsiteX479" fmla="*/ 1305116 w 3448621"/>
                    <a:gd name="connsiteY479" fmla="*/ 551688 h 1473422"/>
                    <a:gd name="connsiteX480" fmla="*/ 1305116 w 3448621"/>
                    <a:gd name="connsiteY480" fmla="*/ 551688 h 1473422"/>
                    <a:gd name="connsiteX481" fmla="*/ 1305116 w 3448621"/>
                    <a:gd name="connsiteY481" fmla="*/ 551688 h 1473422"/>
                    <a:gd name="connsiteX482" fmla="*/ 1305116 w 3448621"/>
                    <a:gd name="connsiteY482" fmla="*/ 551688 h 1473422"/>
                    <a:gd name="connsiteX483" fmla="*/ 1305116 w 3448621"/>
                    <a:gd name="connsiteY483" fmla="*/ 551688 h 1473422"/>
                    <a:gd name="connsiteX484" fmla="*/ 1308735 w 3448621"/>
                    <a:gd name="connsiteY484" fmla="*/ 551688 h 1473422"/>
                    <a:gd name="connsiteX485" fmla="*/ 1308735 w 3448621"/>
                    <a:gd name="connsiteY485" fmla="*/ 557689 h 1473422"/>
                    <a:gd name="connsiteX486" fmla="*/ 1308735 w 3448621"/>
                    <a:gd name="connsiteY486" fmla="*/ 557689 h 1473422"/>
                    <a:gd name="connsiteX487" fmla="*/ 1323308 w 3448621"/>
                    <a:gd name="connsiteY487" fmla="*/ 557689 h 1473422"/>
                    <a:gd name="connsiteX488" fmla="*/ 1323308 w 3448621"/>
                    <a:gd name="connsiteY488" fmla="*/ 563594 h 1473422"/>
                    <a:gd name="connsiteX489" fmla="*/ 1323308 w 3448621"/>
                    <a:gd name="connsiteY489" fmla="*/ 563594 h 1473422"/>
                    <a:gd name="connsiteX490" fmla="*/ 1326928 w 3448621"/>
                    <a:gd name="connsiteY490" fmla="*/ 563594 h 1473422"/>
                    <a:gd name="connsiteX491" fmla="*/ 1326928 w 3448621"/>
                    <a:gd name="connsiteY491" fmla="*/ 563594 h 1473422"/>
                    <a:gd name="connsiteX492" fmla="*/ 1326928 w 3448621"/>
                    <a:gd name="connsiteY492" fmla="*/ 563594 h 1473422"/>
                    <a:gd name="connsiteX493" fmla="*/ 1326928 w 3448621"/>
                    <a:gd name="connsiteY493" fmla="*/ 563594 h 1473422"/>
                    <a:gd name="connsiteX494" fmla="*/ 1326928 w 3448621"/>
                    <a:gd name="connsiteY494" fmla="*/ 563594 h 1473422"/>
                    <a:gd name="connsiteX495" fmla="*/ 1326928 w 3448621"/>
                    <a:gd name="connsiteY495" fmla="*/ 563594 h 1473422"/>
                    <a:gd name="connsiteX496" fmla="*/ 1337882 w 3448621"/>
                    <a:gd name="connsiteY496" fmla="*/ 563594 h 1473422"/>
                    <a:gd name="connsiteX497" fmla="*/ 1337882 w 3448621"/>
                    <a:gd name="connsiteY497" fmla="*/ 563594 h 1473422"/>
                    <a:gd name="connsiteX498" fmla="*/ 1337882 w 3448621"/>
                    <a:gd name="connsiteY498" fmla="*/ 563594 h 1473422"/>
                    <a:gd name="connsiteX499" fmla="*/ 1345216 w 3448621"/>
                    <a:gd name="connsiteY499" fmla="*/ 563594 h 1473422"/>
                    <a:gd name="connsiteX500" fmla="*/ 1345216 w 3448621"/>
                    <a:gd name="connsiteY500" fmla="*/ 567785 h 1473422"/>
                    <a:gd name="connsiteX501" fmla="*/ 1345216 w 3448621"/>
                    <a:gd name="connsiteY501" fmla="*/ 567785 h 1473422"/>
                    <a:gd name="connsiteX502" fmla="*/ 1352455 w 3448621"/>
                    <a:gd name="connsiteY502" fmla="*/ 567785 h 1473422"/>
                    <a:gd name="connsiteX503" fmla="*/ 1352455 w 3448621"/>
                    <a:gd name="connsiteY503" fmla="*/ 575501 h 1473422"/>
                    <a:gd name="connsiteX504" fmla="*/ 1352455 w 3448621"/>
                    <a:gd name="connsiteY504" fmla="*/ 575501 h 1473422"/>
                    <a:gd name="connsiteX505" fmla="*/ 1356170 w 3448621"/>
                    <a:gd name="connsiteY505" fmla="*/ 575501 h 1473422"/>
                    <a:gd name="connsiteX506" fmla="*/ 1356170 w 3448621"/>
                    <a:gd name="connsiteY506" fmla="*/ 581597 h 1473422"/>
                    <a:gd name="connsiteX507" fmla="*/ 1356170 w 3448621"/>
                    <a:gd name="connsiteY507" fmla="*/ 581597 h 1473422"/>
                    <a:gd name="connsiteX508" fmla="*/ 1359789 w 3448621"/>
                    <a:gd name="connsiteY508" fmla="*/ 581597 h 1473422"/>
                    <a:gd name="connsiteX509" fmla="*/ 1359789 w 3448621"/>
                    <a:gd name="connsiteY509" fmla="*/ 581597 h 1473422"/>
                    <a:gd name="connsiteX510" fmla="*/ 1359789 w 3448621"/>
                    <a:gd name="connsiteY510" fmla="*/ 581597 h 1473422"/>
                    <a:gd name="connsiteX511" fmla="*/ 1363409 w 3448621"/>
                    <a:gd name="connsiteY511" fmla="*/ 581597 h 1473422"/>
                    <a:gd name="connsiteX512" fmla="*/ 1363409 w 3448621"/>
                    <a:gd name="connsiteY512" fmla="*/ 589693 h 1473422"/>
                    <a:gd name="connsiteX513" fmla="*/ 1363409 w 3448621"/>
                    <a:gd name="connsiteY513" fmla="*/ 589693 h 1473422"/>
                    <a:gd name="connsiteX514" fmla="*/ 1367028 w 3448621"/>
                    <a:gd name="connsiteY514" fmla="*/ 589693 h 1473422"/>
                    <a:gd name="connsiteX515" fmla="*/ 1367028 w 3448621"/>
                    <a:gd name="connsiteY515" fmla="*/ 599027 h 1473422"/>
                    <a:gd name="connsiteX516" fmla="*/ 1367028 w 3448621"/>
                    <a:gd name="connsiteY516" fmla="*/ 599027 h 1473422"/>
                    <a:gd name="connsiteX517" fmla="*/ 1381601 w 3448621"/>
                    <a:gd name="connsiteY517" fmla="*/ 599027 h 1473422"/>
                    <a:gd name="connsiteX518" fmla="*/ 1381601 w 3448621"/>
                    <a:gd name="connsiteY518" fmla="*/ 608457 h 1473422"/>
                    <a:gd name="connsiteX519" fmla="*/ 1381601 w 3448621"/>
                    <a:gd name="connsiteY519" fmla="*/ 608457 h 1473422"/>
                    <a:gd name="connsiteX520" fmla="*/ 1399889 w 3448621"/>
                    <a:gd name="connsiteY520" fmla="*/ 608457 h 1473422"/>
                    <a:gd name="connsiteX521" fmla="*/ 1399889 w 3448621"/>
                    <a:gd name="connsiteY521" fmla="*/ 616268 h 1473422"/>
                    <a:gd name="connsiteX522" fmla="*/ 1399889 w 3448621"/>
                    <a:gd name="connsiteY522" fmla="*/ 616268 h 1473422"/>
                    <a:gd name="connsiteX523" fmla="*/ 1407128 w 3448621"/>
                    <a:gd name="connsiteY523" fmla="*/ 616268 h 1473422"/>
                    <a:gd name="connsiteX524" fmla="*/ 1407128 w 3448621"/>
                    <a:gd name="connsiteY524" fmla="*/ 616268 h 1473422"/>
                    <a:gd name="connsiteX525" fmla="*/ 1407128 w 3448621"/>
                    <a:gd name="connsiteY525" fmla="*/ 616268 h 1473422"/>
                    <a:gd name="connsiteX526" fmla="*/ 1425416 w 3448621"/>
                    <a:gd name="connsiteY526" fmla="*/ 616268 h 1473422"/>
                    <a:gd name="connsiteX527" fmla="*/ 1425416 w 3448621"/>
                    <a:gd name="connsiteY527" fmla="*/ 624459 h 1473422"/>
                    <a:gd name="connsiteX528" fmla="*/ 1425416 w 3448621"/>
                    <a:gd name="connsiteY528" fmla="*/ 624459 h 1473422"/>
                    <a:gd name="connsiteX529" fmla="*/ 1429036 w 3448621"/>
                    <a:gd name="connsiteY529" fmla="*/ 624459 h 1473422"/>
                    <a:gd name="connsiteX530" fmla="*/ 1429036 w 3448621"/>
                    <a:gd name="connsiteY530" fmla="*/ 631317 h 1473422"/>
                    <a:gd name="connsiteX531" fmla="*/ 1429036 w 3448621"/>
                    <a:gd name="connsiteY531" fmla="*/ 631317 h 1473422"/>
                    <a:gd name="connsiteX532" fmla="*/ 1439990 w 3448621"/>
                    <a:gd name="connsiteY532" fmla="*/ 631317 h 1473422"/>
                    <a:gd name="connsiteX533" fmla="*/ 1439990 w 3448621"/>
                    <a:gd name="connsiteY533" fmla="*/ 643890 h 1473422"/>
                    <a:gd name="connsiteX534" fmla="*/ 1439990 w 3448621"/>
                    <a:gd name="connsiteY534" fmla="*/ 643890 h 1473422"/>
                    <a:gd name="connsiteX535" fmla="*/ 1439990 w 3448621"/>
                    <a:gd name="connsiteY535" fmla="*/ 643890 h 1473422"/>
                    <a:gd name="connsiteX536" fmla="*/ 1439990 w 3448621"/>
                    <a:gd name="connsiteY536" fmla="*/ 643890 h 1473422"/>
                    <a:gd name="connsiteX537" fmla="*/ 1439990 w 3448621"/>
                    <a:gd name="connsiteY537" fmla="*/ 643890 h 1473422"/>
                    <a:gd name="connsiteX538" fmla="*/ 1454563 w 3448621"/>
                    <a:gd name="connsiteY538" fmla="*/ 643890 h 1473422"/>
                    <a:gd name="connsiteX539" fmla="*/ 1454563 w 3448621"/>
                    <a:gd name="connsiteY539" fmla="*/ 649415 h 1473422"/>
                    <a:gd name="connsiteX540" fmla="*/ 1454563 w 3448621"/>
                    <a:gd name="connsiteY540" fmla="*/ 649415 h 1473422"/>
                    <a:gd name="connsiteX541" fmla="*/ 1465516 w 3448621"/>
                    <a:gd name="connsiteY541" fmla="*/ 649415 h 1473422"/>
                    <a:gd name="connsiteX542" fmla="*/ 1465516 w 3448621"/>
                    <a:gd name="connsiteY542" fmla="*/ 662273 h 1473422"/>
                    <a:gd name="connsiteX543" fmla="*/ 1465516 w 3448621"/>
                    <a:gd name="connsiteY543" fmla="*/ 662273 h 1473422"/>
                    <a:gd name="connsiteX544" fmla="*/ 1465516 w 3448621"/>
                    <a:gd name="connsiteY544" fmla="*/ 662273 h 1473422"/>
                    <a:gd name="connsiteX545" fmla="*/ 1465516 w 3448621"/>
                    <a:gd name="connsiteY545" fmla="*/ 662273 h 1473422"/>
                    <a:gd name="connsiteX546" fmla="*/ 1465516 w 3448621"/>
                    <a:gd name="connsiteY546" fmla="*/ 662273 h 1473422"/>
                    <a:gd name="connsiteX547" fmla="*/ 1469136 w 3448621"/>
                    <a:gd name="connsiteY547" fmla="*/ 662273 h 1473422"/>
                    <a:gd name="connsiteX548" fmla="*/ 1469136 w 3448621"/>
                    <a:gd name="connsiteY548" fmla="*/ 671798 h 1473422"/>
                    <a:gd name="connsiteX549" fmla="*/ 1469136 w 3448621"/>
                    <a:gd name="connsiteY549" fmla="*/ 671798 h 1473422"/>
                    <a:gd name="connsiteX550" fmla="*/ 1512856 w 3448621"/>
                    <a:gd name="connsiteY550" fmla="*/ 671798 h 1473422"/>
                    <a:gd name="connsiteX551" fmla="*/ 1512856 w 3448621"/>
                    <a:gd name="connsiteY551" fmla="*/ 679133 h 1473422"/>
                    <a:gd name="connsiteX552" fmla="*/ 1512856 w 3448621"/>
                    <a:gd name="connsiteY552" fmla="*/ 679133 h 1473422"/>
                    <a:gd name="connsiteX553" fmla="*/ 1523810 w 3448621"/>
                    <a:gd name="connsiteY553" fmla="*/ 679133 h 1473422"/>
                    <a:gd name="connsiteX554" fmla="*/ 1523810 w 3448621"/>
                    <a:gd name="connsiteY554" fmla="*/ 679133 h 1473422"/>
                    <a:gd name="connsiteX555" fmla="*/ 1523810 w 3448621"/>
                    <a:gd name="connsiteY555" fmla="*/ 679133 h 1473422"/>
                    <a:gd name="connsiteX556" fmla="*/ 1527429 w 3448621"/>
                    <a:gd name="connsiteY556" fmla="*/ 679133 h 1473422"/>
                    <a:gd name="connsiteX557" fmla="*/ 1527429 w 3448621"/>
                    <a:gd name="connsiteY557" fmla="*/ 679133 h 1473422"/>
                    <a:gd name="connsiteX558" fmla="*/ 1527429 w 3448621"/>
                    <a:gd name="connsiteY558" fmla="*/ 679133 h 1473422"/>
                    <a:gd name="connsiteX559" fmla="*/ 1534763 w 3448621"/>
                    <a:gd name="connsiteY559" fmla="*/ 679133 h 1473422"/>
                    <a:gd name="connsiteX560" fmla="*/ 1534763 w 3448621"/>
                    <a:gd name="connsiteY560" fmla="*/ 685895 h 1473422"/>
                    <a:gd name="connsiteX561" fmla="*/ 1534763 w 3448621"/>
                    <a:gd name="connsiteY561" fmla="*/ 685895 h 1473422"/>
                    <a:gd name="connsiteX562" fmla="*/ 1549337 w 3448621"/>
                    <a:gd name="connsiteY562" fmla="*/ 685895 h 1473422"/>
                    <a:gd name="connsiteX563" fmla="*/ 1549337 w 3448621"/>
                    <a:gd name="connsiteY563" fmla="*/ 695135 h 1473422"/>
                    <a:gd name="connsiteX564" fmla="*/ 1549337 w 3448621"/>
                    <a:gd name="connsiteY564" fmla="*/ 695135 h 1473422"/>
                    <a:gd name="connsiteX565" fmla="*/ 1552956 w 3448621"/>
                    <a:gd name="connsiteY565" fmla="*/ 695135 h 1473422"/>
                    <a:gd name="connsiteX566" fmla="*/ 1552956 w 3448621"/>
                    <a:gd name="connsiteY566" fmla="*/ 706660 h 1473422"/>
                    <a:gd name="connsiteX567" fmla="*/ 1552956 w 3448621"/>
                    <a:gd name="connsiteY567" fmla="*/ 706660 h 1473422"/>
                    <a:gd name="connsiteX568" fmla="*/ 1552956 w 3448621"/>
                    <a:gd name="connsiteY568" fmla="*/ 706660 h 1473422"/>
                    <a:gd name="connsiteX569" fmla="*/ 1552956 w 3448621"/>
                    <a:gd name="connsiteY569" fmla="*/ 706660 h 1473422"/>
                    <a:gd name="connsiteX570" fmla="*/ 1552956 w 3448621"/>
                    <a:gd name="connsiteY570" fmla="*/ 706660 h 1473422"/>
                    <a:gd name="connsiteX571" fmla="*/ 1563910 w 3448621"/>
                    <a:gd name="connsiteY571" fmla="*/ 706660 h 1473422"/>
                    <a:gd name="connsiteX572" fmla="*/ 1563910 w 3448621"/>
                    <a:gd name="connsiteY572" fmla="*/ 714661 h 1473422"/>
                    <a:gd name="connsiteX573" fmla="*/ 1563910 w 3448621"/>
                    <a:gd name="connsiteY573" fmla="*/ 714661 h 1473422"/>
                    <a:gd name="connsiteX574" fmla="*/ 1563910 w 3448621"/>
                    <a:gd name="connsiteY574" fmla="*/ 714661 h 1473422"/>
                    <a:gd name="connsiteX575" fmla="*/ 1563910 w 3448621"/>
                    <a:gd name="connsiteY575" fmla="*/ 714661 h 1473422"/>
                    <a:gd name="connsiteX576" fmla="*/ 1563910 w 3448621"/>
                    <a:gd name="connsiteY576" fmla="*/ 714661 h 1473422"/>
                    <a:gd name="connsiteX577" fmla="*/ 1567529 w 3448621"/>
                    <a:gd name="connsiteY577" fmla="*/ 714661 h 1473422"/>
                    <a:gd name="connsiteX578" fmla="*/ 1567529 w 3448621"/>
                    <a:gd name="connsiteY578" fmla="*/ 723328 h 1473422"/>
                    <a:gd name="connsiteX579" fmla="*/ 1567529 w 3448621"/>
                    <a:gd name="connsiteY579" fmla="*/ 723328 h 1473422"/>
                    <a:gd name="connsiteX580" fmla="*/ 1574864 w 3448621"/>
                    <a:gd name="connsiteY580" fmla="*/ 723328 h 1473422"/>
                    <a:gd name="connsiteX581" fmla="*/ 1574864 w 3448621"/>
                    <a:gd name="connsiteY581" fmla="*/ 723328 h 1473422"/>
                    <a:gd name="connsiteX582" fmla="*/ 1574864 w 3448621"/>
                    <a:gd name="connsiteY582" fmla="*/ 723328 h 1473422"/>
                    <a:gd name="connsiteX583" fmla="*/ 1589437 w 3448621"/>
                    <a:gd name="connsiteY583" fmla="*/ 723328 h 1473422"/>
                    <a:gd name="connsiteX584" fmla="*/ 1589437 w 3448621"/>
                    <a:gd name="connsiteY584" fmla="*/ 727996 h 1473422"/>
                    <a:gd name="connsiteX585" fmla="*/ 1589437 w 3448621"/>
                    <a:gd name="connsiteY585" fmla="*/ 727996 h 1473422"/>
                    <a:gd name="connsiteX586" fmla="*/ 1611344 w 3448621"/>
                    <a:gd name="connsiteY586" fmla="*/ 727996 h 1473422"/>
                    <a:gd name="connsiteX587" fmla="*/ 1611344 w 3448621"/>
                    <a:gd name="connsiteY587" fmla="*/ 735425 h 1473422"/>
                    <a:gd name="connsiteX588" fmla="*/ 1611344 w 3448621"/>
                    <a:gd name="connsiteY588" fmla="*/ 735425 h 1473422"/>
                    <a:gd name="connsiteX589" fmla="*/ 1611344 w 3448621"/>
                    <a:gd name="connsiteY589" fmla="*/ 735425 h 1473422"/>
                    <a:gd name="connsiteX590" fmla="*/ 1611344 w 3448621"/>
                    <a:gd name="connsiteY590" fmla="*/ 735425 h 1473422"/>
                    <a:gd name="connsiteX591" fmla="*/ 1611344 w 3448621"/>
                    <a:gd name="connsiteY591" fmla="*/ 735425 h 1473422"/>
                    <a:gd name="connsiteX592" fmla="*/ 1614964 w 3448621"/>
                    <a:gd name="connsiteY592" fmla="*/ 735425 h 1473422"/>
                    <a:gd name="connsiteX593" fmla="*/ 1614964 w 3448621"/>
                    <a:gd name="connsiteY593" fmla="*/ 742855 h 1473422"/>
                    <a:gd name="connsiteX594" fmla="*/ 1614964 w 3448621"/>
                    <a:gd name="connsiteY594" fmla="*/ 742855 h 1473422"/>
                    <a:gd name="connsiteX595" fmla="*/ 1614964 w 3448621"/>
                    <a:gd name="connsiteY595" fmla="*/ 742855 h 1473422"/>
                    <a:gd name="connsiteX596" fmla="*/ 1614964 w 3448621"/>
                    <a:gd name="connsiteY596" fmla="*/ 742855 h 1473422"/>
                    <a:gd name="connsiteX597" fmla="*/ 1614964 w 3448621"/>
                    <a:gd name="connsiteY597" fmla="*/ 742855 h 1473422"/>
                    <a:gd name="connsiteX598" fmla="*/ 1629537 w 3448621"/>
                    <a:gd name="connsiteY598" fmla="*/ 742855 h 1473422"/>
                    <a:gd name="connsiteX599" fmla="*/ 1629537 w 3448621"/>
                    <a:gd name="connsiteY599" fmla="*/ 749522 h 1473422"/>
                    <a:gd name="connsiteX600" fmla="*/ 1629537 w 3448621"/>
                    <a:gd name="connsiteY600" fmla="*/ 749522 h 1473422"/>
                    <a:gd name="connsiteX601" fmla="*/ 1633157 w 3448621"/>
                    <a:gd name="connsiteY601" fmla="*/ 749522 h 1473422"/>
                    <a:gd name="connsiteX602" fmla="*/ 1633157 w 3448621"/>
                    <a:gd name="connsiteY602" fmla="*/ 755142 h 1473422"/>
                    <a:gd name="connsiteX603" fmla="*/ 1633157 w 3448621"/>
                    <a:gd name="connsiteY603" fmla="*/ 755142 h 1473422"/>
                    <a:gd name="connsiteX604" fmla="*/ 1647730 w 3448621"/>
                    <a:gd name="connsiteY604" fmla="*/ 755142 h 1473422"/>
                    <a:gd name="connsiteX605" fmla="*/ 1647730 w 3448621"/>
                    <a:gd name="connsiteY605" fmla="*/ 762191 h 1473422"/>
                    <a:gd name="connsiteX606" fmla="*/ 1647730 w 3448621"/>
                    <a:gd name="connsiteY606" fmla="*/ 762191 h 1473422"/>
                    <a:gd name="connsiteX607" fmla="*/ 1651445 w 3448621"/>
                    <a:gd name="connsiteY607" fmla="*/ 762191 h 1473422"/>
                    <a:gd name="connsiteX608" fmla="*/ 1651445 w 3448621"/>
                    <a:gd name="connsiteY608" fmla="*/ 770573 h 1473422"/>
                    <a:gd name="connsiteX609" fmla="*/ 1651445 w 3448621"/>
                    <a:gd name="connsiteY609" fmla="*/ 770573 h 1473422"/>
                    <a:gd name="connsiteX610" fmla="*/ 1680591 w 3448621"/>
                    <a:gd name="connsiteY610" fmla="*/ 770573 h 1473422"/>
                    <a:gd name="connsiteX611" fmla="*/ 1680591 w 3448621"/>
                    <a:gd name="connsiteY611" fmla="*/ 776192 h 1473422"/>
                    <a:gd name="connsiteX612" fmla="*/ 1680591 w 3448621"/>
                    <a:gd name="connsiteY612" fmla="*/ 776192 h 1473422"/>
                    <a:gd name="connsiteX613" fmla="*/ 1691545 w 3448621"/>
                    <a:gd name="connsiteY613" fmla="*/ 776192 h 1473422"/>
                    <a:gd name="connsiteX614" fmla="*/ 1691545 w 3448621"/>
                    <a:gd name="connsiteY614" fmla="*/ 776192 h 1473422"/>
                    <a:gd name="connsiteX615" fmla="*/ 1691545 w 3448621"/>
                    <a:gd name="connsiteY615" fmla="*/ 776192 h 1473422"/>
                    <a:gd name="connsiteX616" fmla="*/ 1709738 w 3448621"/>
                    <a:gd name="connsiteY616" fmla="*/ 776192 h 1473422"/>
                    <a:gd name="connsiteX617" fmla="*/ 1709738 w 3448621"/>
                    <a:gd name="connsiteY617" fmla="*/ 780288 h 1473422"/>
                    <a:gd name="connsiteX618" fmla="*/ 1709738 w 3448621"/>
                    <a:gd name="connsiteY618" fmla="*/ 780288 h 1473422"/>
                    <a:gd name="connsiteX619" fmla="*/ 1713357 w 3448621"/>
                    <a:gd name="connsiteY619" fmla="*/ 780288 h 1473422"/>
                    <a:gd name="connsiteX620" fmla="*/ 1713357 w 3448621"/>
                    <a:gd name="connsiteY620" fmla="*/ 786670 h 1473422"/>
                    <a:gd name="connsiteX621" fmla="*/ 1713357 w 3448621"/>
                    <a:gd name="connsiteY621" fmla="*/ 786670 h 1473422"/>
                    <a:gd name="connsiteX622" fmla="*/ 1716977 w 3448621"/>
                    <a:gd name="connsiteY622" fmla="*/ 786670 h 1473422"/>
                    <a:gd name="connsiteX623" fmla="*/ 1716977 w 3448621"/>
                    <a:gd name="connsiteY623" fmla="*/ 786670 h 1473422"/>
                    <a:gd name="connsiteX624" fmla="*/ 1716977 w 3448621"/>
                    <a:gd name="connsiteY624" fmla="*/ 786670 h 1473422"/>
                    <a:gd name="connsiteX625" fmla="*/ 1720691 w 3448621"/>
                    <a:gd name="connsiteY625" fmla="*/ 786670 h 1473422"/>
                    <a:gd name="connsiteX626" fmla="*/ 1720691 w 3448621"/>
                    <a:gd name="connsiteY626" fmla="*/ 786670 h 1473422"/>
                    <a:gd name="connsiteX627" fmla="*/ 1720691 w 3448621"/>
                    <a:gd name="connsiteY627" fmla="*/ 786670 h 1473422"/>
                    <a:gd name="connsiteX628" fmla="*/ 1727930 w 3448621"/>
                    <a:gd name="connsiteY628" fmla="*/ 786670 h 1473422"/>
                    <a:gd name="connsiteX629" fmla="*/ 1727930 w 3448621"/>
                    <a:gd name="connsiteY629" fmla="*/ 793052 h 1473422"/>
                    <a:gd name="connsiteX630" fmla="*/ 1727930 w 3448621"/>
                    <a:gd name="connsiteY630" fmla="*/ 793052 h 1473422"/>
                    <a:gd name="connsiteX631" fmla="*/ 1738884 w 3448621"/>
                    <a:gd name="connsiteY631" fmla="*/ 793052 h 1473422"/>
                    <a:gd name="connsiteX632" fmla="*/ 1738884 w 3448621"/>
                    <a:gd name="connsiteY632" fmla="*/ 799910 h 1473422"/>
                    <a:gd name="connsiteX633" fmla="*/ 1738884 w 3448621"/>
                    <a:gd name="connsiteY633" fmla="*/ 799910 h 1473422"/>
                    <a:gd name="connsiteX634" fmla="*/ 1753457 w 3448621"/>
                    <a:gd name="connsiteY634" fmla="*/ 799910 h 1473422"/>
                    <a:gd name="connsiteX635" fmla="*/ 1753457 w 3448621"/>
                    <a:gd name="connsiteY635" fmla="*/ 799910 h 1473422"/>
                    <a:gd name="connsiteX636" fmla="*/ 1753457 w 3448621"/>
                    <a:gd name="connsiteY636" fmla="*/ 799910 h 1473422"/>
                    <a:gd name="connsiteX637" fmla="*/ 1768031 w 3448621"/>
                    <a:gd name="connsiteY637" fmla="*/ 799910 h 1473422"/>
                    <a:gd name="connsiteX638" fmla="*/ 1768031 w 3448621"/>
                    <a:gd name="connsiteY638" fmla="*/ 799910 h 1473422"/>
                    <a:gd name="connsiteX639" fmla="*/ 1768031 w 3448621"/>
                    <a:gd name="connsiteY639" fmla="*/ 799910 h 1473422"/>
                    <a:gd name="connsiteX640" fmla="*/ 1786319 w 3448621"/>
                    <a:gd name="connsiteY640" fmla="*/ 799910 h 1473422"/>
                    <a:gd name="connsiteX641" fmla="*/ 1786319 w 3448621"/>
                    <a:gd name="connsiteY641" fmla="*/ 808577 h 1473422"/>
                    <a:gd name="connsiteX642" fmla="*/ 1786319 w 3448621"/>
                    <a:gd name="connsiteY642" fmla="*/ 808577 h 1473422"/>
                    <a:gd name="connsiteX643" fmla="*/ 1793558 w 3448621"/>
                    <a:gd name="connsiteY643" fmla="*/ 808577 h 1473422"/>
                    <a:gd name="connsiteX644" fmla="*/ 1793558 w 3448621"/>
                    <a:gd name="connsiteY644" fmla="*/ 808577 h 1473422"/>
                    <a:gd name="connsiteX645" fmla="*/ 1793558 w 3448621"/>
                    <a:gd name="connsiteY645" fmla="*/ 808577 h 1473422"/>
                    <a:gd name="connsiteX646" fmla="*/ 1808131 w 3448621"/>
                    <a:gd name="connsiteY646" fmla="*/ 808577 h 1473422"/>
                    <a:gd name="connsiteX647" fmla="*/ 1808131 w 3448621"/>
                    <a:gd name="connsiteY647" fmla="*/ 822293 h 1473422"/>
                    <a:gd name="connsiteX648" fmla="*/ 1808131 w 3448621"/>
                    <a:gd name="connsiteY648" fmla="*/ 822293 h 1473422"/>
                    <a:gd name="connsiteX649" fmla="*/ 1808131 w 3448621"/>
                    <a:gd name="connsiteY649" fmla="*/ 822293 h 1473422"/>
                    <a:gd name="connsiteX650" fmla="*/ 1808131 w 3448621"/>
                    <a:gd name="connsiteY650" fmla="*/ 822293 h 1473422"/>
                    <a:gd name="connsiteX651" fmla="*/ 1808131 w 3448621"/>
                    <a:gd name="connsiteY651" fmla="*/ 822293 h 1473422"/>
                    <a:gd name="connsiteX652" fmla="*/ 1826419 w 3448621"/>
                    <a:gd name="connsiteY652" fmla="*/ 822293 h 1473422"/>
                    <a:gd name="connsiteX653" fmla="*/ 1826419 w 3448621"/>
                    <a:gd name="connsiteY653" fmla="*/ 830580 h 1473422"/>
                    <a:gd name="connsiteX654" fmla="*/ 1826419 w 3448621"/>
                    <a:gd name="connsiteY654" fmla="*/ 830580 h 1473422"/>
                    <a:gd name="connsiteX655" fmla="*/ 1826419 w 3448621"/>
                    <a:gd name="connsiteY655" fmla="*/ 830580 h 1473422"/>
                    <a:gd name="connsiteX656" fmla="*/ 1826419 w 3448621"/>
                    <a:gd name="connsiteY656" fmla="*/ 830580 h 1473422"/>
                    <a:gd name="connsiteX657" fmla="*/ 1826419 w 3448621"/>
                    <a:gd name="connsiteY657" fmla="*/ 830580 h 1473422"/>
                    <a:gd name="connsiteX658" fmla="*/ 1826419 w 3448621"/>
                    <a:gd name="connsiteY658" fmla="*/ 830580 h 1473422"/>
                    <a:gd name="connsiteX659" fmla="*/ 1826419 w 3448621"/>
                    <a:gd name="connsiteY659" fmla="*/ 830580 h 1473422"/>
                    <a:gd name="connsiteX660" fmla="*/ 1826419 w 3448621"/>
                    <a:gd name="connsiteY660" fmla="*/ 830580 h 1473422"/>
                    <a:gd name="connsiteX661" fmla="*/ 1830038 w 3448621"/>
                    <a:gd name="connsiteY661" fmla="*/ 830580 h 1473422"/>
                    <a:gd name="connsiteX662" fmla="*/ 1830038 w 3448621"/>
                    <a:gd name="connsiteY662" fmla="*/ 837533 h 1473422"/>
                    <a:gd name="connsiteX663" fmla="*/ 1830038 w 3448621"/>
                    <a:gd name="connsiteY663" fmla="*/ 837533 h 1473422"/>
                    <a:gd name="connsiteX664" fmla="*/ 1840992 w 3448621"/>
                    <a:gd name="connsiteY664" fmla="*/ 837533 h 1473422"/>
                    <a:gd name="connsiteX665" fmla="*/ 1840992 w 3448621"/>
                    <a:gd name="connsiteY665" fmla="*/ 837533 h 1473422"/>
                    <a:gd name="connsiteX666" fmla="*/ 1840992 w 3448621"/>
                    <a:gd name="connsiteY666" fmla="*/ 837533 h 1473422"/>
                    <a:gd name="connsiteX667" fmla="*/ 1851946 w 3448621"/>
                    <a:gd name="connsiteY667" fmla="*/ 837533 h 1473422"/>
                    <a:gd name="connsiteX668" fmla="*/ 1851946 w 3448621"/>
                    <a:gd name="connsiteY668" fmla="*/ 845058 h 1473422"/>
                    <a:gd name="connsiteX669" fmla="*/ 1851946 w 3448621"/>
                    <a:gd name="connsiteY669" fmla="*/ 845058 h 1473422"/>
                    <a:gd name="connsiteX670" fmla="*/ 1859185 w 3448621"/>
                    <a:gd name="connsiteY670" fmla="*/ 845058 h 1473422"/>
                    <a:gd name="connsiteX671" fmla="*/ 1859185 w 3448621"/>
                    <a:gd name="connsiteY671" fmla="*/ 852011 h 1473422"/>
                    <a:gd name="connsiteX672" fmla="*/ 1859185 w 3448621"/>
                    <a:gd name="connsiteY672" fmla="*/ 852011 h 1473422"/>
                    <a:gd name="connsiteX673" fmla="*/ 1870139 w 3448621"/>
                    <a:gd name="connsiteY673" fmla="*/ 852011 h 1473422"/>
                    <a:gd name="connsiteX674" fmla="*/ 1870139 w 3448621"/>
                    <a:gd name="connsiteY674" fmla="*/ 867442 h 1473422"/>
                    <a:gd name="connsiteX675" fmla="*/ 1870139 w 3448621"/>
                    <a:gd name="connsiteY675" fmla="*/ 867442 h 1473422"/>
                    <a:gd name="connsiteX676" fmla="*/ 1870139 w 3448621"/>
                    <a:gd name="connsiteY676" fmla="*/ 867442 h 1473422"/>
                    <a:gd name="connsiteX677" fmla="*/ 1870139 w 3448621"/>
                    <a:gd name="connsiteY677" fmla="*/ 867442 h 1473422"/>
                    <a:gd name="connsiteX678" fmla="*/ 1870139 w 3448621"/>
                    <a:gd name="connsiteY678" fmla="*/ 867442 h 1473422"/>
                    <a:gd name="connsiteX679" fmla="*/ 1899285 w 3448621"/>
                    <a:gd name="connsiteY679" fmla="*/ 867442 h 1473422"/>
                    <a:gd name="connsiteX680" fmla="*/ 1899285 w 3448621"/>
                    <a:gd name="connsiteY680" fmla="*/ 867442 h 1473422"/>
                    <a:gd name="connsiteX681" fmla="*/ 1899285 w 3448621"/>
                    <a:gd name="connsiteY681" fmla="*/ 867442 h 1473422"/>
                    <a:gd name="connsiteX682" fmla="*/ 1921193 w 3448621"/>
                    <a:gd name="connsiteY682" fmla="*/ 867442 h 1473422"/>
                    <a:gd name="connsiteX683" fmla="*/ 1921193 w 3448621"/>
                    <a:gd name="connsiteY683" fmla="*/ 888587 h 1473422"/>
                    <a:gd name="connsiteX684" fmla="*/ 1921193 w 3448621"/>
                    <a:gd name="connsiteY684" fmla="*/ 888587 h 1473422"/>
                    <a:gd name="connsiteX685" fmla="*/ 1921193 w 3448621"/>
                    <a:gd name="connsiteY685" fmla="*/ 888587 h 1473422"/>
                    <a:gd name="connsiteX686" fmla="*/ 1921193 w 3448621"/>
                    <a:gd name="connsiteY686" fmla="*/ 888587 h 1473422"/>
                    <a:gd name="connsiteX687" fmla="*/ 1921193 w 3448621"/>
                    <a:gd name="connsiteY687" fmla="*/ 888587 h 1473422"/>
                    <a:gd name="connsiteX688" fmla="*/ 1921193 w 3448621"/>
                    <a:gd name="connsiteY688" fmla="*/ 888587 h 1473422"/>
                    <a:gd name="connsiteX689" fmla="*/ 1921193 w 3448621"/>
                    <a:gd name="connsiteY689" fmla="*/ 888587 h 1473422"/>
                    <a:gd name="connsiteX690" fmla="*/ 1921193 w 3448621"/>
                    <a:gd name="connsiteY690" fmla="*/ 888587 h 1473422"/>
                    <a:gd name="connsiteX691" fmla="*/ 1924812 w 3448621"/>
                    <a:gd name="connsiteY691" fmla="*/ 888587 h 1473422"/>
                    <a:gd name="connsiteX692" fmla="*/ 1924812 w 3448621"/>
                    <a:gd name="connsiteY692" fmla="*/ 895350 h 1473422"/>
                    <a:gd name="connsiteX693" fmla="*/ 1924812 w 3448621"/>
                    <a:gd name="connsiteY693" fmla="*/ 895350 h 1473422"/>
                    <a:gd name="connsiteX694" fmla="*/ 1924812 w 3448621"/>
                    <a:gd name="connsiteY694" fmla="*/ 895350 h 1473422"/>
                    <a:gd name="connsiteX695" fmla="*/ 1924812 w 3448621"/>
                    <a:gd name="connsiteY695" fmla="*/ 895350 h 1473422"/>
                    <a:gd name="connsiteX696" fmla="*/ 1924812 w 3448621"/>
                    <a:gd name="connsiteY696" fmla="*/ 895350 h 1473422"/>
                    <a:gd name="connsiteX697" fmla="*/ 1939385 w 3448621"/>
                    <a:gd name="connsiteY697" fmla="*/ 895350 h 1473422"/>
                    <a:gd name="connsiteX698" fmla="*/ 1939385 w 3448621"/>
                    <a:gd name="connsiteY698" fmla="*/ 902589 h 1473422"/>
                    <a:gd name="connsiteX699" fmla="*/ 1939385 w 3448621"/>
                    <a:gd name="connsiteY699" fmla="*/ 902589 h 1473422"/>
                    <a:gd name="connsiteX700" fmla="*/ 1943005 w 3448621"/>
                    <a:gd name="connsiteY700" fmla="*/ 902589 h 1473422"/>
                    <a:gd name="connsiteX701" fmla="*/ 1943005 w 3448621"/>
                    <a:gd name="connsiteY701" fmla="*/ 916972 h 1473422"/>
                    <a:gd name="connsiteX702" fmla="*/ 1943005 w 3448621"/>
                    <a:gd name="connsiteY702" fmla="*/ 916972 h 1473422"/>
                    <a:gd name="connsiteX703" fmla="*/ 1943005 w 3448621"/>
                    <a:gd name="connsiteY703" fmla="*/ 916972 h 1473422"/>
                    <a:gd name="connsiteX704" fmla="*/ 1943005 w 3448621"/>
                    <a:gd name="connsiteY704" fmla="*/ 916972 h 1473422"/>
                    <a:gd name="connsiteX705" fmla="*/ 1943005 w 3448621"/>
                    <a:gd name="connsiteY705" fmla="*/ 916972 h 1473422"/>
                    <a:gd name="connsiteX706" fmla="*/ 1961293 w 3448621"/>
                    <a:gd name="connsiteY706" fmla="*/ 916972 h 1473422"/>
                    <a:gd name="connsiteX707" fmla="*/ 1961293 w 3448621"/>
                    <a:gd name="connsiteY707" fmla="*/ 924782 h 1473422"/>
                    <a:gd name="connsiteX708" fmla="*/ 1961293 w 3448621"/>
                    <a:gd name="connsiteY708" fmla="*/ 924782 h 1473422"/>
                    <a:gd name="connsiteX709" fmla="*/ 1964912 w 3448621"/>
                    <a:gd name="connsiteY709" fmla="*/ 924782 h 1473422"/>
                    <a:gd name="connsiteX710" fmla="*/ 1964912 w 3448621"/>
                    <a:gd name="connsiteY710" fmla="*/ 932688 h 1473422"/>
                    <a:gd name="connsiteX711" fmla="*/ 1964912 w 3448621"/>
                    <a:gd name="connsiteY711" fmla="*/ 932688 h 1473422"/>
                    <a:gd name="connsiteX712" fmla="*/ 1968532 w 3448621"/>
                    <a:gd name="connsiteY712" fmla="*/ 932688 h 1473422"/>
                    <a:gd name="connsiteX713" fmla="*/ 1968532 w 3448621"/>
                    <a:gd name="connsiteY713" fmla="*/ 937451 h 1473422"/>
                    <a:gd name="connsiteX714" fmla="*/ 1968532 w 3448621"/>
                    <a:gd name="connsiteY714" fmla="*/ 937451 h 1473422"/>
                    <a:gd name="connsiteX715" fmla="*/ 1975866 w 3448621"/>
                    <a:gd name="connsiteY715" fmla="*/ 937451 h 1473422"/>
                    <a:gd name="connsiteX716" fmla="*/ 1975866 w 3448621"/>
                    <a:gd name="connsiteY716" fmla="*/ 945356 h 1473422"/>
                    <a:gd name="connsiteX717" fmla="*/ 1975866 w 3448621"/>
                    <a:gd name="connsiteY717" fmla="*/ 945356 h 1473422"/>
                    <a:gd name="connsiteX718" fmla="*/ 1979486 w 3448621"/>
                    <a:gd name="connsiteY718" fmla="*/ 945356 h 1473422"/>
                    <a:gd name="connsiteX719" fmla="*/ 1979486 w 3448621"/>
                    <a:gd name="connsiteY719" fmla="*/ 959453 h 1473422"/>
                    <a:gd name="connsiteX720" fmla="*/ 1979486 w 3448621"/>
                    <a:gd name="connsiteY720" fmla="*/ 959453 h 1473422"/>
                    <a:gd name="connsiteX721" fmla="*/ 1979486 w 3448621"/>
                    <a:gd name="connsiteY721" fmla="*/ 959453 h 1473422"/>
                    <a:gd name="connsiteX722" fmla="*/ 1979486 w 3448621"/>
                    <a:gd name="connsiteY722" fmla="*/ 959453 h 1473422"/>
                    <a:gd name="connsiteX723" fmla="*/ 1979486 w 3448621"/>
                    <a:gd name="connsiteY723" fmla="*/ 959453 h 1473422"/>
                    <a:gd name="connsiteX724" fmla="*/ 2008632 w 3448621"/>
                    <a:gd name="connsiteY724" fmla="*/ 959453 h 1473422"/>
                    <a:gd name="connsiteX725" fmla="*/ 2008632 w 3448621"/>
                    <a:gd name="connsiteY725" fmla="*/ 969169 h 1473422"/>
                    <a:gd name="connsiteX726" fmla="*/ 2008632 w 3448621"/>
                    <a:gd name="connsiteY726" fmla="*/ 969169 h 1473422"/>
                    <a:gd name="connsiteX727" fmla="*/ 2019586 w 3448621"/>
                    <a:gd name="connsiteY727" fmla="*/ 969169 h 1473422"/>
                    <a:gd name="connsiteX728" fmla="*/ 2019586 w 3448621"/>
                    <a:gd name="connsiteY728" fmla="*/ 977551 h 1473422"/>
                    <a:gd name="connsiteX729" fmla="*/ 2019586 w 3448621"/>
                    <a:gd name="connsiteY729" fmla="*/ 977551 h 1473422"/>
                    <a:gd name="connsiteX730" fmla="*/ 2019586 w 3448621"/>
                    <a:gd name="connsiteY730" fmla="*/ 977551 h 1473422"/>
                    <a:gd name="connsiteX731" fmla="*/ 2019586 w 3448621"/>
                    <a:gd name="connsiteY731" fmla="*/ 977551 h 1473422"/>
                    <a:gd name="connsiteX732" fmla="*/ 2019586 w 3448621"/>
                    <a:gd name="connsiteY732" fmla="*/ 977551 h 1473422"/>
                    <a:gd name="connsiteX733" fmla="*/ 2034159 w 3448621"/>
                    <a:gd name="connsiteY733" fmla="*/ 977551 h 1473422"/>
                    <a:gd name="connsiteX734" fmla="*/ 2034159 w 3448621"/>
                    <a:gd name="connsiteY734" fmla="*/ 984790 h 1473422"/>
                    <a:gd name="connsiteX735" fmla="*/ 2034159 w 3448621"/>
                    <a:gd name="connsiteY735" fmla="*/ 984790 h 1473422"/>
                    <a:gd name="connsiteX736" fmla="*/ 2052447 w 3448621"/>
                    <a:gd name="connsiteY736" fmla="*/ 984790 h 1473422"/>
                    <a:gd name="connsiteX737" fmla="*/ 2052447 w 3448621"/>
                    <a:gd name="connsiteY737" fmla="*/ 993362 h 1473422"/>
                    <a:gd name="connsiteX738" fmla="*/ 2052447 w 3448621"/>
                    <a:gd name="connsiteY738" fmla="*/ 993362 h 1473422"/>
                    <a:gd name="connsiteX739" fmla="*/ 2059686 w 3448621"/>
                    <a:gd name="connsiteY739" fmla="*/ 993362 h 1473422"/>
                    <a:gd name="connsiteX740" fmla="*/ 2059686 w 3448621"/>
                    <a:gd name="connsiteY740" fmla="*/ 1000982 h 1473422"/>
                    <a:gd name="connsiteX741" fmla="*/ 2059686 w 3448621"/>
                    <a:gd name="connsiteY741" fmla="*/ 1000982 h 1473422"/>
                    <a:gd name="connsiteX742" fmla="*/ 2070640 w 3448621"/>
                    <a:gd name="connsiteY742" fmla="*/ 1000982 h 1473422"/>
                    <a:gd name="connsiteX743" fmla="*/ 2070640 w 3448621"/>
                    <a:gd name="connsiteY743" fmla="*/ 1007840 h 1473422"/>
                    <a:gd name="connsiteX744" fmla="*/ 2070640 w 3448621"/>
                    <a:gd name="connsiteY744" fmla="*/ 1007840 h 1473422"/>
                    <a:gd name="connsiteX745" fmla="*/ 2074259 w 3448621"/>
                    <a:gd name="connsiteY745" fmla="*/ 1007840 h 1473422"/>
                    <a:gd name="connsiteX746" fmla="*/ 2074259 w 3448621"/>
                    <a:gd name="connsiteY746" fmla="*/ 1013555 h 1473422"/>
                    <a:gd name="connsiteX747" fmla="*/ 2074259 w 3448621"/>
                    <a:gd name="connsiteY747" fmla="*/ 1013555 h 1473422"/>
                    <a:gd name="connsiteX748" fmla="*/ 2092547 w 3448621"/>
                    <a:gd name="connsiteY748" fmla="*/ 1013555 h 1473422"/>
                    <a:gd name="connsiteX749" fmla="*/ 2092547 w 3448621"/>
                    <a:gd name="connsiteY749" fmla="*/ 1013555 h 1473422"/>
                    <a:gd name="connsiteX750" fmla="*/ 2092547 w 3448621"/>
                    <a:gd name="connsiteY750" fmla="*/ 1013555 h 1473422"/>
                    <a:gd name="connsiteX751" fmla="*/ 2103406 w 3448621"/>
                    <a:gd name="connsiteY751" fmla="*/ 1013555 h 1473422"/>
                    <a:gd name="connsiteX752" fmla="*/ 2103406 w 3448621"/>
                    <a:gd name="connsiteY752" fmla="*/ 1013555 h 1473422"/>
                    <a:gd name="connsiteX753" fmla="*/ 2103406 w 3448621"/>
                    <a:gd name="connsiteY753" fmla="*/ 1013555 h 1473422"/>
                    <a:gd name="connsiteX754" fmla="*/ 2110740 w 3448621"/>
                    <a:gd name="connsiteY754" fmla="*/ 1013555 h 1473422"/>
                    <a:gd name="connsiteX755" fmla="*/ 2110740 w 3448621"/>
                    <a:gd name="connsiteY755" fmla="*/ 1022699 h 1473422"/>
                    <a:gd name="connsiteX756" fmla="*/ 2110740 w 3448621"/>
                    <a:gd name="connsiteY756" fmla="*/ 1022699 h 1473422"/>
                    <a:gd name="connsiteX757" fmla="*/ 2121694 w 3448621"/>
                    <a:gd name="connsiteY757" fmla="*/ 1022699 h 1473422"/>
                    <a:gd name="connsiteX758" fmla="*/ 2121694 w 3448621"/>
                    <a:gd name="connsiteY758" fmla="*/ 1030700 h 1473422"/>
                    <a:gd name="connsiteX759" fmla="*/ 2121694 w 3448621"/>
                    <a:gd name="connsiteY759" fmla="*/ 1030700 h 1473422"/>
                    <a:gd name="connsiteX760" fmla="*/ 2132648 w 3448621"/>
                    <a:gd name="connsiteY760" fmla="*/ 1030700 h 1473422"/>
                    <a:gd name="connsiteX761" fmla="*/ 2132648 w 3448621"/>
                    <a:gd name="connsiteY761" fmla="*/ 1038892 h 1473422"/>
                    <a:gd name="connsiteX762" fmla="*/ 2132648 w 3448621"/>
                    <a:gd name="connsiteY762" fmla="*/ 1038892 h 1473422"/>
                    <a:gd name="connsiteX763" fmla="*/ 2187321 w 3448621"/>
                    <a:gd name="connsiteY763" fmla="*/ 1038892 h 1473422"/>
                    <a:gd name="connsiteX764" fmla="*/ 2187321 w 3448621"/>
                    <a:gd name="connsiteY764" fmla="*/ 1047083 h 1473422"/>
                    <a:gd name="connsiteX765" fmla="*/ 2187321 w 3448621"/>
                    <a:gd name="connsiteY765" fmla="*/ 1047083 h 1473422"/>
                    <a:gd name="connsiteX766" fmla="*/ 2205514 w 3448621"/>
                    <a:gd name="connsiteY766" fmla="*/ 1047083 h 1473422"/>
                    <a:gd name="connsiteX767" fmla="*/ 2205514 w 3448621"/>
                    <a:gd name="connsiteY767" fmla="*/ 1056513 h 1473422"/>
                    <a:gd name="connsiteX768" fmla="*/ 2205514 w 3448621"/>
                    <a:gd name="connsiteY768" fmla="*/ 1056513 h 1473422"/>
                    <a:gd name="connsiteX769" fmla="*/ 2205514 w 3448621"/>
                    <a:gd name="connsiteY769" fmla="*/ 1056513 h 1473422"/>
                    <a:gd name="connsiteX770" fmla="*/ 2205514 w 3448621"/>
                    <a:gd name="connsiteY770" fmla="*/ 1056513 h 1473422"/>
                    <a:gd name="connsiteX771" fmla="*/ 2205514 w 3448621"/>
                    <a:gd name="connsiteY771" fmla="*/ 1056513 h 1473422"/>
                    <a:gd name="connsiteX772" fmla="*/ 2223707 w 3448621"/>
                    <a:gd name="connsiteY772" fmla="*/ 1056513 h 1473422"/>
                    <a:gd name="connsiteX773" fmla="*/ 2223707 w 3448621"/>
                    <a:gd name="connsiteY773" fmla="*/ 1056513 h 1473422"/>
                    <a:gd name="connsiteX774" fmla="*/ 2223707 w 3448621"/>
                    <a:gd name="connsiteY774" fmla="*/ 1056513 h 1473422"/>
                    <a:gd name="connsiteX775" fmla="*/ 2223707 w 3448621"/>
                    <a:gd name="connsiteY775" fmla="*/ 1056513 h 1473422"/>
                    <a:gd name="connsiteX776" fmla="*/ 2223707 w 3448621"/>
                    <a:gd name="connsiteY776" fmla="*/ 1056513 h 1473422"/>
                    <a:gd name="connsiteX777" fmla="*/ 2223707 w 3448621"/>
                    <a:gd name="connsiteY777" fmla="*/ 1056513 h 1473422"/>
                    <a:gd name="connsiteX778" fmla="*/ 2231041 w 3448621"/>
                    <a:gd name="connsiteY778" fmla="*/ 1056513 h 1473422"/>
                    <a:gd name="connsiteX779" fmla="*/ 2231041 w 3448621"/>
                    <a:gd name="connsiteY779" fmla="*/ 1056513 h 1473422"/>
                    <a:gd name="connsiteX780" fmla="*/ 2231041 w 3448621"/>
                    <a:gd name="connsiteY780" fmla="*/ 1056513 h 1473422"/>
                    <a:gd name="connsiteX781" fmla="*/ 2245614 w 3448621"/>
                    <a:gd name="connsiteY781" fmla="*/ 1056513 h 1473422"/>
                    <a:gd name="connsiteX782" fmla="*/ 2245614 w 3448621"/>
                    <a:gd name="connsiteY782" fmla="*/ 1056513 h 1473422"/>
                    <a:gd name="connsiteX783" fmla="*/ 2245614 w 3448621"/>
                    <a:gd name="connsiteY783" fmla="*/ 1056513 h 1473422"/>
                    <a:gd name="connsiteX784" fmla="*/ 2249234 w 3448621"/>
                    <a:gd name="connsiteY784" fmla="*/ 1056513 h 1473422"/>
                    <a:gd name="connsiteX785" fmla="*/ 2249234 w 3448621"/>
                    <a:gd name="connsiteY785" fmla="*/ 1056513 h 1473422"/>
                    <a:gd name="connsiteX786" fmla="*/ 2249234 w 3448621"/>
                    <a:gd name="connsiteY786" fmla="*/ 1056513 h 1473422"/>
                    <a:gd name="connsiteX787" fmla="*/ 2252948 w 3448621"/>
                    <a:gd name="connsiteY787" fmla="*/ 1056513 h 1473422"/>
                    <a:gd name="connsiteX788" fmla="*/ 2252948 w 3448621"/>
                    <a:gd name="connsiteY788" fmla="*/ 1068134 h 1473422"/>
                    <a:gd name="connsiteX789" fmla="*/ 2252948 w 3448621"/>
                    <a:gd name="connsiteY789" fmla="*/ 1068134 h 1473422"/>
                    <a:gd name="connsiteX790" fmla="*/ 2252948 w 3448621"/>
                    <a:gd name="connsiteY790" fmla="*/ 1068134 h 1473422"/>
                    <a:gd name="connsiteX791" fmla="*/ 2252948 w 3448621"/>
                    <a:gd name="connsiteY791" fmla="*/ 1068134 h 1473422"/>
                    <a:gd name="connsiteX792" fmla="*/ 2252948 w 3448621"/>
                    <a:gd name="connsiteY792" fmla="*/ 1068134 h 1473422"/>
                    <a:gd name="connsiteX793" fmla="*/ 2267522 w 3448621"/>
                    <a:gd name="connsiteY793" fmla="*/ 1068134 h 1473422"/>
                    <a:gd name="connsiteX794" fmla="*/ 2267522 w 3448621"/>
                    <a:gd name="connsiteY794" fmla="*/ 1068134 h 1473422"/>
                    <a:gd name="connsiteX795" fmla="*/ 2267522 w 3448621"/>
                    <a:gd name="connsiteY795" fmla="*/ 1068134 h 1473422"/>
                    <a:gd name="connsiteX796" fmla="*/ 2267522 w 3448621"/>
                    <a:gd name="connsiteY796" fmla="*/ 1068134 h 1473422"/>
                    <a:gd name="connsiteX797" fmla="*/ 2267522 w 3448621"/>
                    <a:gd name="connsiteY797" fmla="*/ 1068134 h 1473422"/>
                    <a:gd name="connsiteX798" fmla="*/ 2267522 w 3448621"/>
                    <a:gd name="connsiteY798" fmla="*/ 1068134 h 1473422"/>
                    <a:gd name="connsiteX799" fmla="*/ 2271141 w 3448621"/>
                    <a:gd name="connsiteY799" fmla="*/ 1068134 h 1473422"/>
                    <a:gd name="connsiteX800" fmla="*/ 2271141 w 3448621"/>
                    <a:gd name="connsiteY800" fmla="*/ 1068134 h 1473422"/>
                    <a:gd name="connsiteX801" fmla="*/ 2271141 w 3448621"/>
                    <a:gd name="connsiteY801" fmla="*/ 1068134 h 1473422"/>
                    <a:gd name="connsiteX802" fmla="*/ 2278380 w 3448621"/>
                    <a:gd name="connsiteY802" fmla="*/ 1068134 h 1473422"/>
                    <a:gd name="connsiteX803" fmla="*/ 2278380 w 3448621"/>
                    <a:gd name="connsiteY803" fmla="*/ 1068134 h 1473422"/>
                    <a:gd name="connsiteX804" fmla="*/ 2278380 w 3448621"/>
                    <a:gd name="connsiteY804" fmla="*/ 1068134 h 1473422"/>
                    <a:gd name="connsiteX805" fmla="*/ 2278380 w 3448621"/>
                    <a:gd name="connsiteY805" fmla="*/ 1068134 h 1473422"/>
                    <a:gd name="connsiteX806" fmla="*/ 2278380 w 3448621"/>
                    <a:gd name="connsiteY806" fmla="*/ 1068134 h 1473422"/>
                    <a:gd name="connsiteX807" fmla="*/ 2278380 w 3448621"/>
                    <a:gd name="connsiteY807" fmla="*/ 1068134 h 1473422"/>
                    <a:gd name="connsiteX808" fmla="*/ 2278380 w 3448621"/>
                    <a:gd name="connsiteY808" fmla="*/ 1068134 h 1473422"/>
                    <a:gd name="connsiteX809" fmla="*/ 2278380 w 3448621"/>
                    <a:gd name="connsiteY809" fmla="*/ 1068134 h 1473422"/>
                    <a:gd name="connsiteX810" fmla="*/ 2278380 w 3448621"/>
                    <a:gd name="connsiteY810" fmla="*/ 1068134 h 1473422"/>
                    <a:gd name="connsiteX811" fmla="*/ 2282095 w 3448621"/>
                    <a:gd name="connsiteY811" fmla="*/ 1068134 h 1473422"/>
                    <a:gd name="connsiteX812" fmla="*/ 2282095 w 3448621"/>
                    <a:gd name="connsiteY812" fmla="*/ 1076897 h 1473422"/>
                    <a:gd name="connsiteX813" fmla="*/ 2282095 w 3448621"/>
                    <a:gd name="connsiteY813" fmla="*/ 1076897 h 1473422"/>
                    <a:gd name="connsiteX814" fmla="*/ 2282095 w 3448621"/>
                    <a:gd name="connsiteY814" fmla="*/ 1076897 h 1473422"/>
                    <a:gd name="connsiteX815" fmla="*/ 2282095 w 3448621"/>
                    <a:gd name="connsiteY815" fmla="*/ 1076897 h 1473422"/>
                    <a:gd name="connsiteX816" fmla="*/ 2282095 w 3448621"/>
                    <a:gd name="connsiteY816" fmla="*/ 1076897 h 1473422"/>
                    <a:gd name="connsiteX817" fmla="*/ 2282095 w 3448621"/>
                    <a:gd name="connsiteY817" fmla="*/ 1076897 h 1473422"/>
                    <a:gd name="connsiteX818" fmla="*/ 2282095 w 3448621"/>
                    <a:gd name="connsiteY818" fmla="*/ 1076897 h 1473422"/>
                    <a:gd name="connsiteX819" fmla="*/ 2282095 w 3448621"/>
                    <a:gd name="connsiteY819" fmla="*/ 1076897 h 1473422"/>
                    <a:gd name="connsiteX820" fmla="*/ 2285714 w 3448621"/>
                    <a:gd name="connsiteY820" fmla="*/ 1076897 h 1473422"/>
                    <a:gd name="connsiteX821" fmla="*/ 2285714 w 3448621"/>
                    <a:gd name="connsiteY821" fmla="*/ 1076897 h 1473422"/>
                    <a:gd name="connsiteX822" fmla="*/ 2285714 w 3448621"/>
                    <a:gd name="connsiteY822" fmla="*/ 1076897 h 1473422"/>
                    <a:gd name="connsiteX823" fmla="*/ 2289334 w 3448621"/>
                    <a:gd name="connsiteY823" fmla="*/ 1076897 h 1473422"/>
                    <a:gd name="connsiteX824" fmla="*/ 2289334 w 3448621"/>
                    <a:gd name="connsiteY824" fmla="*/ 1085374 h 1473422"/>
                    <a:gd name="connsiteX825" fmla="*/ 2289334 w 3448621"/>
                    <a:gd name="connsiteY825" fmla="*/ 1085374 h 1473422"/>
                    <a:gd name="connsiteX826" fmla="*/ 2300288 w 3448621"/>
                    <a:gd name="connsiteY826" fmla="*/ 1085374 h 1473422"/>
                    <a:gd name="connsiteX827" fmla="*/ 2300288 w 3448621"/>
                    <a:gd name="connsiteY827" fmla="*/ 1085374 h 1473422"/>
                    <a:gd name="connsiteX828" fmla="*/ 2300288 w 3448621"/>
                    <a:gd name="connsiteY828" fmla="*/ 1085374 h 1473422"/>
                    <a:gd name="connsiteX829" fmla="*/ 2303907 w 3448621"/>
                    <a:gd name="connsiteY829" fmla="*/ 1085374 h 1473422"/>
                    <a:gd name="connsiteX830" fmla="*/ 2303907 w 3448621"/>
                    <a:gd name="connsiteY830" fmla="*/ 1085374 h 1473422"/>
                    <a:gd name="connsiteX831" fmla="*/ 2303907 w 3448621"/>
                    <a:gd name="connsiteY831" fmla="*/ 1085374 h 1473422"/>
                    <a:gd name="connsiteX832" fmla="*/ 2307622 w 3448621"/>
                    <a:gd name="connsiteY832" fmla="*/ 1085374 h 1473422"/>
                    <a:gd name="connsiteX833" fmla="*/ 2307622 w 3448621"/>
                    <a:gd name="connsiteY833" fmla="*/ 1085374 h 1473422"/>
                    <a:gd name="connsiteX834" fmla="*/ 2307622 w 3448621"/>
                    <a:gd name="connsiteY834" fmla="*/ 1085374 h 1473422"/>
                    <a:gd name="connsiteX835" fmla="*/ 2322195 w 3448621"/>
                    <a:gd name="connsiteY835" fmla="*/ 1085374 h 1473422"/>
                    <a:gd name="connsiteX836" fmla="*/ 2322195 w 3448621"/>
                    <a:gd name="connsiteY836" fmla="*/ 1085374 h 1473422"/>
                    <a:gd name="connsiteX837" fmla="*/ 2322195 w 3448621"/>
                    <a:gd name="connsiteY837" fmla="*/ 1085374 h 1473422"/>
                    <a:gd name="connsiteX838" fmla="*/ 2325815 w 3448621"/>
                    <a:gd name="connsiteY838" fmla="*/ 1085374 h 1473422"/>
                    <a:gd name="connsiteX839" fmla="*/ 2325815 w 3448621"/>
                    <a:gd name="connsiteY839" fmla="*/ 1085374 h 1473422"/>
                    <a:gd name="connsiteX840" fmla="*/ 2325815 w 3448621"/>
                    <a:gd name="connsiteY840" fmla="*/ 1085374 h 1473422"/>
                    <a:gd name="connsiteX841" fmla="*/ 2329434 w 3448621"/>
                    <a:gd name="connsiteY841" fmla="*/ 1085374 h 1473422"/>
                    <a:gd name="connsiteX842" fmla="*/ 2329434 w 3448621"/>
                    <a:gd name="connsiteY842" fmla="*/ 1085374 h 1473422"/>
                    <a:gd name="connsiteX843" fmla="*/ 2329434 w 3448621"/>
                    <a:gd name="connsiteY843" fmla="*/ 1085374 h 1473422"/>
                    <a:gd name="connsiteX844" fmla="*/ 2329434 w 3448621"/>
                    <a:gd name="connsiteY844" fmla="*/ 1085374 h 1473422"/>
                    <a:gd name="connsiteX845" fmla="*/ 2329434 w 3448621"/>
                    <a:gd name="connsiteY845" fmla="*/ 1085374 h 1473422"/>
                    <a:gd name="connsiteX846" fmla="*/ 2329434 w 3448621"/>
                    <a:gd name="connsiteY846" fmla="*/ 1085374 h 1473422"/>
                    <a:gd name="connsiteX847" fmla="*/ 2333149 w 3448621"/>
                    <a:gd name="connsiteY847" fmla="*/ 1085374 h 1473422"/>
                    <a:gd name="connsiteX848" fmla="*/ 2333149 w 3448621"/>
                    <a:gd name="connsiteY848" fmla="*/ 1095661 h 1473422"/>
                    <a:gd name="connsiteX849" fmla="*/ 2333149 w 3448621"/>
                    <a:gd name="connsiteY849" fmla="*/ 1095661 h 1473422"/>
                    <a:gd name="connsiteX850" fmla="*/ 2333149 w 3448621"/>
                    <a:gd name="connsiteY850" fmla="*/ 1095661 h 1473422"/>
                    <a:gd name="connsiteX851" fmla="*/ 2333149 w 3448621"/>
                    <a:gd name="connsiteY851" fmla="*/ 1095661 h 1473422"/>
                    <a:gd name="connsiteX852" fmla="*/ 2333149 w 3448621"/>
                    <a:gd name="connsiteY852" fmla="*/ 1095661 h 1473422"/>
                    <a:gd name="connsiteX853" fmla="*/ 2336768 w 3448621"/>
                    <a:gd name="connsiteY853" fmla="*/ 1095661 h 1473422"/>
                    <a:gd name="connsiteX854" fmla="*/ 2336768 w 3448621"/>
                    <a:gd name="connsiteY854" fmla="*/ 1106138 h 1473422"/>
                    <a:gd name="connsiteX855" fmla="*/ 2336768 w 3448621"/>
                    <a:gd name="connsiteY855" fmla="*/ 1106138 h 1473422"/>
                    <a:gd name="connsiteX856" fmla="*/ 2344007 w 3448621"/>
                    <a:gd name="connsiteY856" fmla="*/ 1106138 h 1473422"/>
                    <a:gd name="connsiteX857" fmla="*/ 2344007 w 3448621"/>
                    <a:gd name="connsiteY857" fmla="*/ 1106138 h 1473422"/>
                    <a:gd name="connsiteX858" fmla="*/ 2344007 w 3448621"/>
                    <a:gd name="connsiteY858" fmla="*/ 1106138 h 1473422"/>
                    <a:gd name="connsiteX859" fmla="*/ 2344007 w 3448621"/>
                    <a:gd name="connsiteY859" fmla="*/ 1106138 h 1473422"/>
                    <a:gd name="connsiteX860" fmla="*/ 2344007 w 3448621"/>
                    <a:gd name="connsiteY860" fmla="*/ 1106138 h 1473422"/>
                    <a:gd name="connsiteX861" fmla="*/ 2344007 w 3448621"/>
                    <a:gd name="connsiteY861" fmla="*/ 1106138 h 1473422"/>
                    <a:gd name="connsiteX862" fmla="*/ 2344007 w 3448621"/>
                    <a:gd name="connsiteY862" fmla="*/ 1106138 h 1473422"/>
                    <a:gd name="connsiteX863" fmla="*/ 2344007 w 3448621"/>
                    <a:gd name="connsiteY863" fmla="*/ 1106138 h 1473422"/>
                    <a:gd name="connsiteX864" fmla="*/ 2344007 w 3448621"/>
                    <a:gd name="connsiteY864" fmla="*/ 1106138 h 1473422"/>
                    <a:gd name="connsiteX865" fmla="*/ 2376868 w 3448621"/>
                    <a:gd name="connsiteY865" fmla="*/ 1106138 h 1473422"/>
                    <a:gd name="connsiteX866" fmla="*/ 2376868 w 3448621"/>
                    <a:gd name="connsiteY866" fmla="*/ 1106138 h 1473422"/>
                    <a:gd name="connsiteX867" fmla="*/ 2376868 w 3448621"/>
                    <a:gd name="connsiteY867" fmla="*/ 1106138 h 1473422"/>
                    <a:gd name="connsiteX868" fmla="*/ 2376868 w 3448621"/>
                    <a:gd name="connsiteY868" fmla="*/ 1106138 h 1473422"/>
                    <a:gd name="connsiteX869" fmla="*/ 2376868 w 3448621"/>
                    <a:gd name="connsiteY869" fmla="*/ 1106138 h 1473422"/>
                    <a:gd name="connsiteX870" fmla="*/ 2376868 w 3448621"/>
                    <a:gd name="connsiteY870" fmla="*/ 1106138 h 1473422"/>
                    <a:gd name="connsiteX871" fmla="*/ 2376868 w 3448621"/>
                    <a:gd name="connsiteY871" fmla="*/ 1106138 h 1473422"/>
                    <a:gd name="connsiteX872" fmla="*/ 2376868 w 3448621"/>
                    <a:gd name="connsiteY872" fmla="*/ 1106138 h 1473422"/>
                    <a:gd name="connsiteX873" fmla="*/ 2376868 w 3448621"/>
                    <a:gd name="connsiteY873" fmla="*/ 1106138 h 1473422"/>
                    <a:gd name="connsiteX874" fmla="*/ 2380488 w 3448621"/>
                    <a:gd name="connsiteY874" fmla="*/ 1106138 h 1473422"/>
                    <a:gd name="connsiteX875" fmla="*/ 2380488 w 3448621"/>
                    <a:gd name="connsiteY875" fmla="*/ 1106138 h 1473422"/>
                    <a:gd name="connsiteX876" fmla="*/ 2380488 w 3448621"/>
                    <a:gd name="connsiteY876" fmla="*/ 1106138 h 1473422"/>
                    <a:gd name="connsiteX877" fmla="*/ 2384108 w 3448621"/>
                    <a:gd name="connsiteY877" fmla="*/ 1106138 h 1473422"/>
                    <a:gd name="connsiteX878" fmla="*/ 2384108 w 3448621"/>
                    <a:gd name="connsiteY878" fmla="*/ 1106138 h 1473422"/>
                    <a:gd name="connsiteX879" fmla="*/ 2384108 w 3448621"/>
                    <a:gd name="connsiteY879" fmla="*/ 1106138 h 1473422"/>
                    <a:gd name="connsiteX880" fmla="*/ 2384108 w 3448621"/>
                    <a:gd name="connsiteY880" fmla="*/ 1106138 h 1473422"/>
                    <a:gd name="connsiteX881" fmla="*/ 2384108 w 3448621"/>
                    <a:gd name="connsiteY881" fmla="*/ 1106138 h 1473422"/>
                    <a:gd name="connsiteX882" fmla="*/ 2384108 w 3448621"/>
                    <a:gd name="connsiteY882" fmla="*/ 1106138 h 1473422"/>
                    <a:gd name="connsiteX883" fmla="*/ 2398681 w 3448621"/>
                    <a:gd name="connsiteY883" fmla="*/ 1106138 h 1473422"/>
                    <a:gd name="connsiteX884" fmla="*/ 2398681 w 3448621"/>
                    <a:gd name="connsiteY884" fmla="*/ 1106138 h 1473422"/>
                    <a:gd name="connsiteX885" fmla="*/ 2398681 w 3448621"/>
                    <a:gd name="connsiteY885" fmla="*/ 1106138 h 1473422"/>
                    <a:gd name="connsiteX886" fmla="*/ 2406015 w 3448621"/>
                    <a:gd name="connsiteY886" fmla="*/ 1106138 h 1473422"/>
                    <a:gd name="connsiteX887" fmla="*/ 2406015 w 3448621"/>
                    <a:gd name="connsiteY887" fmla="*/ 1106138 h 1473422"/>
                    <a:gd name="connsiteX888" fmla="*/ 2406015 w 3448621"/>
                    <a:gd name="connsiteY888" fmla="*/ 1106138 h 1473422"/>
                    <a:gd name="connsiteX889" fmla="*/ 2406015 w 3448621"/>
                    <a:gd name="connsiteY889" fmla="*/ 1106138 h 1473422"/>
                    <a:gd name="connsiteX890" fmla="*/ 2406015 w 3448621"/>
                    <a:gd name="connsiteY890" fmla="*/ 1106138 h 1473422"/>
                    <a:gd name="connsiteX891" fmla="*/ 2406015 w 3448621"/>
                    <a:gd name="connsiteY891" fmla="*/ 1106138 h 1473422"/>
                    <a:gd name="connsiteX892" fmla="*/ 2406015 w 3448621"/>
                    <a:gd name="connsiteY892" fmla="*/ 1106138 h 1473422"/>
                    <a:gd name="connsiteX893" fmla="*/ 2406015 w 3448621"/>
                    <a:gd name="connsiteY893" fmla="*/ 1106138 h 1473422"/>
                    <a:gd name="connsiteX894" fmla="*/ 2406015 w 3448621"/>
                    <a:gd name="connsiteY894" fmla="*/ 1106138 h 1473422"/>
                    <a:gd name="connsiteX895" fmla="*/ 2409635 w 3448621"/>
                    <a:gd name="connsiteY895" fmla="*/ 1106138 h 1473422"/>
                    <a:gd name="connsiteX896" fmla="*/ 2409635 w 3448621"/>
                    <a:gd name="connsiteY896" fmla="*/ 1106138 h 1473422"/>
                    <a:gd name="connsiteX897" fmla="*/ 2409635 w 3448621"/>
                    <a:gd name="connsiteY897" fmla="*/ 1106138 h 1473422"/>
                    <a:gd name="connsiteX898" fmla="*/ 2413349 w 3448621"/>
                    <a:gd name="connsiteY898" fmla="*/ 1106138 h 1473422"/>
                    <a:gd name="connsiteX899" fmla="*/ 2413349 w 3448621"/>
                    <a:gd name="connsiteY899" fmla="*/ 1106138 h 1473422"/>
                    <a:gd name="connsiteX900" fmla="*/ 2413349 w 3448621"/>
                    <a:gd name="connsiteY900" fmla="*/ 1106138 h 1473422"/>
                    <a:gd name="connsiteX901" fmla="*/ 2427923 w 3448621"/>
                    <a:gd name="connsiteY901" fmla="*/ 1106138 h 1473422"/>
                    <a:gd name="connsiteX902" fmla="*/ 2427923 w 3448621"/>
                    <a:gd name="connsiteY902" fmla="*/ 1106138 h 1473422"/>
                    <a:gd name="connsiteX903" fmla="*/ 2427923 w 3448621"/>
                    <a:gd name="connsiteY903" fmla="*/ 1106138 h 1473422"/>
                    <a:gd name="connsiteX904" fmla="*/ 2431542 w 3448621"/>
                    <a:gd name="connsiteY904" fmla="*/ 1106138 h 1473422"/>
                    <a:gd name="connsiteX905" fmla="*/ 2431542 w 3448621"/>
                    <a:gd name="connsiteY905" fmla="*/ 1106138 h 1473422"/>
                    <a:gd name="connsiteX906" fmla="*/ 2431542 w 3448621"/>
                    <a:gd name="connsiteY906" fmla="*/ 1106138 h 1473422"/>
                    <a:gd name="connsiteX907" fmla="*/ 2449735 w 3448621"/>
                    <a:gd name="connsiteY907" fmla="*/ 1106138 h 1473422"/>
                    <a:gd name="connsiteX908" fmla="*/ 2449735 w 3448621"/>
                    <a:gd name="connsiteY908" fmla="*/ 1106138 h 1473422"/>
                    <a:gd name="connsiteX909" fmla="*/ 2449735 w 3448621"/>
                    <a:gd name="connsiteY909" fmla="*/ 1106138 h 1473422"/>
                    <a:gd name="connsiteX910" fmla="*/ 2449735 w 3448621"/>
                    <a:gd name="connsiteY910" fmla="*/ 1106138 h 1473422"/>
                    <a:gd name="connsiteX911" fmla="*/ 2449735 w 3448621"/>
                    <a:gd name="connsiteY911" fmla="*/ 1106138 h 1473422"/>
                    <a:gd name="connsiteX912" fmla="*/ 2449735 w 3448621"/>
                    <a:gd name="connsiteY912" fmla="*/ 1106138 h 1473422"/>
                    <a:gd name="connsiteX913" fmla="*/ 2457069 w 3448621"/>
                    <a:gd name="connsiteY913" fmla="*/ 1106138 h 1473422"/>
                    <a:gd name="connsiteX914" fmla="*/ 2457069 w 3448621"/>
                    <a:gd name="connsiteY914" fmla="*/ 1106138 h 1473422"/>
                    <a:gd name="connsiteX915" fmla="*/ 2457069 w 3448621"/>
                    <a:gd name="connsiteY915" fmla="*/ 1106138 h 1473422"/>
                    <a:gd name="connsiteX916" fmla="*/ 2475262 w 3448621"/>
                    <a:gd name="connsiteY916" fmla="*/ 1106138 h 1473422"/>
                    <a:gd name="connsiteX917" fmla="*/ 2475262 w 3448621"/>
                    <a:gd name="connsiteY917" fmla="*/ 1106138 h 1473422"/>
                    <a:gd name="connsiteX918" fmla="*/ 2475262 w 3448621"/>
                    <a:gd name="connsiteY918" fmla="*/ 1106138 h 1473422"/>
                    <a:gd name="connsiteX919" fmla="*/ 2478881 w 3448621"/>
                    <a:gd name="connsiteY919" fmla="*/ 1106138 h 1473422"/>
                    <a:gd name="connsiteX920" fmla="*/ 2478881 w 3448621"/>
                    <a:gd name="connsiteY920" fmla="*/ 1121283 h 1473422"/>
                    <a:gd name="connsiteX921" fmla="*/ 2478881 w 3448621"/>
                    <a:gd name="connsiteY921" fmla="*/ 1121283 h 1473422"/>
                    <a:gd name="connsiteX922" fmla="*/ 2482596 w 3448621"/>
                    <a:gd name="connsiteY922" fmla="*/ 1121283 h 1473422"/>
                    <a:gd name="connsiteX923" fmla="*/ 2482596 w 3448621"/>
                    <a:gd name="connsiteY923" fmla="*/ 1121283 h 1473422"/>
                    <a:gd name="connsiteX924" fmla="*/ 2482596 w 3448621"/>
                    <a:gd name="connsiteY924" fmla="*/ 1121283 h 1473422"/>
                    <a:gd name="connsiteX925" fmla="*/ 2486216 w 3448621"/>
                    <a:gd name="connsiteY925" fmla="*/ 1121283 h 1473422"/>
                    <a:gd name="connsiteX926" fmla="*/ 2486216 w 3448621"/>
                    <a:gd name="connsiteY926" fmla="*/ 1136333 h 1473422"/>
                    <a:gd name="connsiteX927" fmla="*/ 2486216 w 3448621"/>
                    <a:gd name="connsiteY927" fmla="*/ 1136333 h 1473422"/>
                    <a:gd name="connsiteX928" fmla="*/ 2486216 w 3448621"/>
                    <a:gd name="connsiteY928" fmla="*/ 1136333 h 1473422"/>
                    <a:gd name="connsiteX929" fmla="*/ 2486216 w 3448621"/>
                    <a:gd name="connsiteY929" fmla="*/ 1136333 h 1473422"/>
                    <a:gd name="connsiteX930" fmla="*/ 2486216 w 3448621"/>
                    <a:gd name="connsiteY930" fmla="*/ 1136333 h 1473422"/>
                    <a:gd name="connsiteX931" fmla="*/ 2489835 w 3448621"/>
                    <a:gd name="connsiteY931" fmla="*/ 1136333 h 1473422"/>
                    <a:gd name="connsiteX932" fmla="*/ 2489835 w 3448621"/>
                    <a:gd name="connsiteY932" fmla="*/ 1140428 h 1473422"/>
                    <a:gd name="connsiteX933" fmla="*/ 2489835 w 3448621"/>
                    <a:gd name="connsiteY933" fmla="*/ 1140428 h 1473422"/>
                    <a:gd name="connsiteX934" fmla="*/ 2508123 w 3448621"/>
                    <a:gd name="connsiteY934" fmla="*/ 1140428 h 1473422"/>
                    <a:gd name="connsiteX935" fmla="*/ 2508123 w 3448621"/>
                    <a:gd name="connsiteY935" fmla="*/ 1140428 h 1473422"/>
                    <a:gd name="connsiteX936" fmla="*/ 2508123 w 3448621"/>
                    <a:gd name="connsiteY936" fmla="*/ 1140428 h 1473422"/>
                    <a:gd name="connsiteX937" fmla="*/ 2508123 w 3448621"/>
                    <a:gd name="connsiteY937" fmla="*/ 1140428 h 1473422"/>
                    <a:gd name="connsiteX938" fmla="*/ 2508123 w 3448621"/>
                    <a:gd name="connsiteY938" fmla="*/ 1140428 h 1473422"/>
                    <a:gd name="connsiteX939" fmla="*/ 2508123 w 3448621"/>
                    <a:gd name="connsiteY939" fmla="*/ 1140428 h 1473422"/>
                    <a:gd name="connsiteX940" fmla="*/ 2508123 w 3448621"/>
                    <a:gd name="connsiteY940" fmla="*/ 1140428 h 1473422"/>
                    <a:gd name="connsiteX941" fmla="*/ 2508123 w 3448621"/>
                    <a:gd name="connsiteY941" fmla="*/ 1140428 h 1473422"/>
                    <a:gd name="connsiteX942" fmla="*/ 2508123 w 3448621"/>
                    <a:gd name="connsiteY942" fmla="*/ 1140428 h 1473422"/>
                    <a:gd name="connsiteX943" fmla="*/ 2511743 w 3448621"/>
                    <a:gd name="connsiteY943" fmla="*/ 1140428 h 1473422"/>
                    <a:gd name="connsiteX944" fmla="*/ 2511743 w 3448621"/>
                    <a:gd name="connsiteY944" fmla="*/ 1157478 h 1473422"/>
                    <a:gd name="connsiteX945" fmla="*/ 2511743 w 3448621"/>
                    <a:gd name="connsiteY945" fmla="*/ 1157478 h 1473422"/>
                    <a:gd name="connsiteX946" fmla="*/ 2522697 w 3448621"/>
                    <a:gd name="connsiteY946" fmla="*/ 1157478 h 1473422"/>
                    <a:gd name="connsiteX947" fmla="*/ 2522697 w 3448621"/>
                    <a:gd name="connsiteY947" fmla="*/ 1157478 h 1473422"/>
                    <a:gd name="connsiteX948" fmla="*/ 2522697 w 3448621"/>
                    <a:gd name="connsiteY948" fmla="*/ 1157478 h 1473422"/>
                    <a:gd name="connsiteX949" fmla="*/ 2529935 w 3448621"/>
                    <a:gd name="connsiteY949" fmla="*/ 1157478 h 1473422"/>
                    <a:gd name="connsiteX950" fmla="*/ 2529935 w 3448621"/>
                    <a:gd name="connsiteY950" fmla="*/ 1173480 h 1473422"/>
                    <a:gd name="connsiteX951" fmla="*/ 2529935 w 3448621"/>
                    <a:gd name="connsiteY951" fmla="*/ 1173480 h 1473422"/>
                    <a:gd name="connsiteX952" fmla="*/ 2529935 w 3448621"/>
                    <a:gd name="connsiteY952" fmla="*/ 1173480 h 1473422"/>
                    <a:gd name="connsiteX953" fmla="*/ 2529935 w 3448621"/>
                    <a:gd name="connsiteY953" fmla="*/ 1173480 h 1473422"/>
                    <a:gd name="connsiteX954" fmla="*/ 2529935 w 3448621"/>
                    <a:gd name="connsiteY954" fmla="*/ 1173480 h 1473422"/>
                    <a:gd name="connsiteX955" fmla="*/ 2537270 w 3448621"/>
                    <a:gd name="connsiteY955" fmla="*/ 1173480 h 1473422"/>
                    <a:gd name="connsiteX956" fmla="*/ 2537270 w 3448621"/>
                    <a:gd name="connsiteY956" fmla="*/ 1173480 h 1473422"/>
                    <a:gd name="connsiteX957" fmla="*/ 2537270 w 3448621"/>
                    <a:gd name="connsiteY957" fmla="*/ 1173480 h 1473422"/>
                    <a:gd name="connsiteX958" fmla="*/ 2548223 w 3448621"/>
                    <a:gd name="connsiteY958" fmla="*/ 1173480 h 1473422"/>
                    <a:gd name="connsiteX959" fmla="*/ 2548223 w 3448621"/>
                    <a:gd name="connsiteY959" fmla="*/ 1189196 h 1473422"/>
                    <a:gd name="connsiteX960" fmla="*/ 2548223 w 3448621"/>
                    <a:gd name="connsiteY960" fmla="*/ 1189196 h 1473422"/>
                    <a:gd name="connsiteX961" fmla="*/ 2551843 w 3448621"/>
                    <a:gd name="connsiteY961" fmla="*/ 1189196 h 1473422"/>
                    <a:gd name="connsiteX962" fmla="*/ 2551843 w 3448621"/>
                    <a:gd name="connsiteY962" fmla="*/ 1189196 h 1473422"/>
                    <a:gd name="connsiteX963" fmla="*/ 2551843 w 3448621"/>
                    <a:gd name="connsiteY963" fmla="*/ 1189196 h 1473422"/>
                    <a:gd name="connsiteX964" fmla="*/ 2551843 w 3448621"/>
                    <a:gd name="connsiteY964" fmla="*/ 1189196 h 1473422"/>
                    <a:gd name="connsiteX965" fmla="*/ 2551843 w 3448621"/>
                    <a:gd name="connsiteY965" fmla="*/ 1189196 h 1473422"/>
                    <a:gd name="connsiteX966" fmla="*/ 2551843 w 3448621"/>
                    <a:gd name="connsiteY966" fmla="*/ 1189196 h 1473422"/>
                    <a:gd name="connsiteX967" fmla="*/ 2562797 w 3448621"/>
                    <a:gd name="connsiteY967" fmla="*/ 1189196 h 1473422"/>
                    <a:gd name="connsiteX968" fmla="*/ 2562797 w 3448621"/>
                    <a:gd name="connsiteY968" fmla="*/ 1189196 h 1473422"/>
                    <a:gd name="connsiteX969" fmla="*/ 2562797 w 3448621"/>
                    <a:gd name="connsiteY969" fmla="*/ 1189196 h 1473422"/>
                    <a:gd name="connsiteX970" fmla="*/ 2580989 w 3448621"/>
                    <a:gd name="connsiteY970" fmla="*/ 1189196 h 1473422"/>
                    <a:gd name="connsiteX971" fmla="*/ 2580989 w 3448621"/>
                    <a:gd name="connsiteY971" fmla="*/ 1189196 h 1473422"/>
                    <a:gd name="connsiteX972" fmla="*/ 2580989 w 3448621"/>
                    <a:gd name="connsiteY972" fmla="*/ 1189196 h 1473422"/>
                    <a:gd name="connsiteX973" fmla="*/ 2584609 w 3448621"/>
                    <a:gd name="connsiteY973" fmla="*/ 1189196 h 1473422"/>
                    <a:gd name="connsiteX974" fmla="*/ 2584609 w 3448621"/>
                    <a:gd name="connsiteY974" fmla="*/ 1189196 h 1473422"/>
                    <a:gd name="connsiteX975" fmla="*/ 2584609 w 3448621"/>
                    <a:gd name="connsiteY975" fmla="*/ 1189196 h 1473422"/>
                    <a:gd name="connsiteX976" fmla="*/ 2599182 w 3448621"/>
                    <a:gd name="connsiteY976" fmla="*/ 1189196 h 1473422"/>
                    <a:gd name="connsiteX977" fmla="*/ 2599182 w 3448621"/>
                    <a:gd name="connsiteY977" fmla="*/ 1189196 h 1473422"/>
                    <a:gd name="connsiteX978" fmla="*/ 2599182 w 3448621"/>
                    <a:gd name="connsiteY978" fmla="*/ 1189196 h 1473422"/>
                    <a:gd name="connsiteX979" fmla="*/ 2635663 w 3448621"/>
                    <a:gd name="connsiteY979" fmla="*/ 1189196 h 1473422"/>
                    <a:gd name="connsiteX980" fmla="*/ 2635663 w 3448621"/>
                    <a:gd name="connsiteY980" fmla="*/ 1189196 h 1473422"/>
                    <a:gd name="connsiteX981" fmla="*/ 2635663 w 3448621"/>
                    <a:gd name="connsiteY981" fmla="*/ 1189196 h 1473422"/>
                    <a:gd name="connsiteX982" fmla="*/ 2639282 w 3448621"/>
                    <a:gd name="connsiteY982" fmla="*/ 1189196 h 1473422"/>
                    <a:gd name="connsiteX983" fmla="*/ 2639282 w 3448621"/>
                    <a:gd name="connsiteY983" fmla="*/ 1189196 h 1473422"/>
                    <a:gd name="connsiteX984" fmla="*/ 2639282 w 3448621"/>
                    <a:gd name="connsiteY984" fmla="*/ 1189196 h 1473422"/>
                    <a:gd name="connsiteX985" fmla="*/ 2650236 w 3448621"/>
                    <a:gd name="connsiteY985" fmla="*/ 1189196 h 1473422"/>
                    <a:gd name="connsiteX986" fmla="*/ 2650236 w 3448621"/>
                    <a:gd name="connsiteY986" fmla="*/ 1189196 h 1473422"/>
                    <a:gd name="connsiteX987" fmla="*/ 2650236 w 3448621"/>
                    <a:gd name="connsiteY987" fmla="*/ 1189196 h 1473422"/>
                    <a:gd name="connsiteX988" fmla="*/ 2653951 w 3448621"/>
                    <a:gd name="connsiteY988" fmla="*/ 1189196 h 1473422"/>
                    <a:gd name="connsiteX989" fmla="*/ 2653951 w 3448621"/>
                    <a:gd name="connsiteY989" fmla="*/ 1189196 h 1473422"/>
                    <a:gd name="connsiteX990" fmla="*/ 2653951 w 3448621"/>
                    <a:gd name="connsiteY990" fmla="*/ 1189196 h 1473422"/>
                    <a:gd name="connsiteX991" fmla="*/ 2657570 w 3448621"/>
                    <a:gd name="connsiteY991" fmla="*/ 1189196 h 1473422"/>
                    <a:gd name="connsiteX992" fmla="*/ 2657570 w 3448621"/>
                    <a:gd name="connsiteY992" fmla="*/ 1189196 h 1473422"/>
                    <a:gd name="connsiteX993" fmla="*/ 2657570 w 3448621"/>
                    <a:gd name="connsiteY993" fmla="*/ 1189196 h 1473422"/>
                    <a:gd name="connsiteX994" fmla="*/ 2661190 w 3448621"/>
                    <a:gd name="connsiteY994" fmla="*/ 1189196 h 1473422"/>
                    <a:gd name="connsiteX995" fmla="*/ 2661190 w 3448621"/>
                    <a:gd name="connsiteY995" fmla="*/ 1189196 h 1473422"/>
                    <a:gd name="connsiteX996" fmla="*/ 2661190 w 3448621"/>
                    <a:gd name="connsiteY996" fmla="*/ 1189196 h 1473422"/>
                    <a:gd name="connsiteX997" fmla="*/ 2664809 w 3448621"/>
                    <a:gd name="connsiteY997" fmla="*/ 1189196 h 1473422"/>
                    <a:gd name="connsiteX998" fmla="*/ 2664809 w 3448621"/>
                    <a:gd name="connsiteY998" fmla="*/ 1189196 h 1473422"/>
                    <a:gd name="connsiteX999" fmla="*/ 2664809 w 3448621"/>
                    <a:gd name="connsiteY999" fmla="*/ 1189196 h 1473422"/>
                    <a:gd name="connsiteX1000" fmla="*/ 2672143 w 3448621"/>
                    <a:gd name="connsiteY1000" fmla="*/ 1189196 h 1473422"/>
                    <a:gd name="connsiteX1001" fmla="*/ 2672143 w 3448621"/>
                    <a:gd name="connsiteY1001" fmla="*/ 1220248 h 1473422"/>
                    <a:gd name="connsiteX1002" fmla="*/ 2672143 w 3448621"/>
                    <a:gd name="connsiteY1002" fmla="*/ 1220248 h 1473422"/>
                    <a:gd name="connsiteX1003" fmla="*/ 2675763 w 3448621"/>
                    <a:gd name="connsiteY1003" fmla="*/ 1220248 h 1473422"/>
                    <a:gd name="connsiteX1004" fmla="*/ 2675763 w 3448621"/>
                    <a:gd name="connsiteY1004" fmla="*/ 1220248 h 1473422"/>
                    <a:gd name="connsiteX1005" fmla="*/ 2675763 w 3448621"/>
                    <a:gd name="connsiteY1005" fmla="*/ 1220248 h 1473422"/>
                    <a:gd name="connsiteX1006" fmla="*/ 2679383 w 3448621"/>
                    <a:gd name="connsiteY1006" fmla="*/ 1220248 h 1473422"/>
                    <a:gd name="connsiteX1007" fmla="*/ 2679383 w 3448621"/>
                    <a:gd name="connsiteY1007" fmla="*/ 1220248 h 1473422"/>
                    <a:gd name="connsiteX1008" fmla="*/ 2679383 w 3448621"/>
                    <a:gd name="connsiteY1008" fmla="*/ 1220248 h 1473422"/>
                    <a:gd name="connsiteX1009" fmla="*/ 2679383 w 3448621"/>
                    <a:gd name="connsiteY1009" fmla="*/ 1220248 h 1473422"/>
                    <a:gd name="connsiteX1010" fmla="*/ 2679383 w 3448621"/>
                    <a:gd name="connsiteY1010" fmla="*/ 1220248 h 1473422"/>
                    <a:gd name="connsiteX1011" fmla="*/ 2679383 w 3448621"/>
                    <a:gd name="connsiteY1011" fmla="*/ 1220248 h 1473422"/>
                    <a:gd name="connsiteX1012" fmla="*/ 2715863 w 3448621"/>
                    <a:gd name="connsiteY1012" fmla="*/ 1220248 h 1473422"/>
                    <a:gd name="connsiteX1013" fmla="*/ 2715863 w 3448621"/>
                    <a:gd name="connsiteY1013" fmla="*/ 1220248 h 1473422"/>
                    <a:gd name="connsiteX1014" fmla="*/ 2715863 w 3448621"/>
                    <a:gd name="connsiteY1014" fmla="*/ 1220248 h 1473422"/>
                    <a:gd name="connsiteX1015" fmla="*/ 2715863 w 3448621"/>
                    <a:gd name="connsiteY1015" fmla="*/ 1220248 h 1473422"/>
                    <a:gd name="connsiteX1016" fmla="*/ 2715863 w 3448621"/>
                    <a:gd name="connsiteY1016" fmla="*/ 1220248 h 1473422"/>
                    <a:gd name="connsiteX1017" fmla="*/ 2715863 w 3448621"/>
                    <a:gd name="connsiteY1017" fmla="*/ 1220248 h 1473422"/>
                    <a:gd name="connsiteX1018" fmla="*/ 2755964 w 3448621"/>
                    <a:gd name="connsiteY1018" fmla="*/ 1220248 h 1473422"/>
                    <a:gd name="connsiteX1019" fmla="*/ 2755964 w 3448621"/>
                    <a:gd name="connsiteY1019" fmla="*/ 1220248 h 1473422"/>
                    <a:gd name="connsiteX1020" fmla="*/ 2755964 w 3448621"/>
                    <a:gd name="connsiteY1020" fmla="*/ 1220248 h 1473422"/>
                    <a:gd name="connsiteX1021" fmla="*/ 2763298 w 3448621"/>
                    <a:gd name="connsiteY1021" fmla="*/ 1220248 h 1473422"/>
                    <a:gd name="connsiteX1022" fmla="*/ 2763298 w 3448621"/>
                    <a:gd name="connsiteY1022" fmla="*/ 1220248 h 1473422"/>
                    <a:gd name="connsiteX1023" fmla="*/ 2763298 w 3448621"/>
                    <a:gd name="connsiteY1023" fmla="*/ 1220248 h 1473422"/>
                    <a:gd name="connsiteX1024" fmla="*/ 2763298 w 3448621"/>
                    <a:gd name="connsiteY1024" fmla="*/ 1220248 h 1473422"/>
                    <a:gd name="connsiteX1025" fmla="*/ 2763298 w 3448621"/>
                    <a:gd name="connsiteY1025" fmla="*/ 1220248 h 1473422"/>
                    <a:gd name="connsiteX1026" fmla="*/ 2763298 w 3448621"/>
                    <a:gd name="connsiteY1026" fmla="*/ 1220248 h 1473422"/>
                    <a:gd name="connsiteX1027" fmla="*/ 2766917 w 3448621"/>
                    <a:gd name="connsiteY1027" fmla="*/ 1220248 h 1473422"/>
                    <a:gd name="connsiteX1028" fmla="*/ 2766917 w 3448621"/>
                    <a:gd name="connsiteY1028" fmla="*/ 1220248 h 1473422"/>
                    <a:gd name="connsiteX1029" fmla="*/ 2766917 w 3448621"/>
                    <a:gd name="connsiteY1029" fmla="*/ 1220248 h 1473422"/>
                    <a:gd name="connsiteX1030" fmla="*/ 2785110 w 3448621"/>
                    <a:gd name="connsiteY1030" fmla="*/ 1220248 h 1473422"/>
                    <a:gd name="connsiteX1031" fmla="*/ 2785110 w 3448621"/>
                    <a:gd name="connsiteY1031" fmla="*/ 1220248 h 1473422"/>
                    <a:gd name="connsiteX1032" fmla="*/ 2785110 w 3448621"/>
                    <a:gd name="connsiteY1032" fmla="*/ 1220248 h 1473422"/>
                    <a:gd name="connsiteX1033" fmla="*/ 2788825 w 3448621"/>
                    <a:gd name="connsiteY1033" fmla="*/ 1220248 h 1473422"/>
                    <a:gd name="connsiteX1034" fmla="*/ 2788825 w 3448621"/>
                    <a:gd name="connsiteY1034" fmla="*/ 1220248 h 1473422"/>
                    <a:gd name="connsiteX1035" fmla="*/ 2788825 w 3448621"/>
                    <a:gd name="connsiteY1035" fmla="*/ 1220248 h 1473422"/>
                    <a:gd name="connsiteX1036" fmla="*/ 2810637 w 3448621"/>
                    <a:gd name="connsiteY1036" fmla="*/ 1220248 h 1473422"/>
                    <a:gd name="connsiteX1037" fmla="*/ 2810637 w 3448621"/>
                    <a:gd name="connsiteY1037" fmla="*/ 1220248 h 1473422"/>
                    <a:gd name="connsiteX1038" fmla="*/ 2810637 w 3448621"/>
                    <a:gd name="connsiteY1038" fmla="*/ 1220248 h 1473422"/>
                    <a:gd name="connsiteX1039" fmla="*/ 2817972 w 3448621"/>
                    <a:gd name="connsiteY1039" fmla="*/ 1220248 h 1473422"/>
                    <a:gd name="connsiteX1040" fmla="*/ 2817972 w 3448621"/>
                    <a:gd name="connsiteY1040" fmla="*/ 1257586 h 1473422"/>
                    <a:gd name="connsiteX1041" fmla="*/ 2817972 w 3448621"/>
                    <a:gd name="connsiteY1041" fmla="*/ 1257586 h 1473422"/>
                    <a:gd name="connsiteX1042" fmla="*/ 2832545 w 3448621"/>
                    <a:gd name="connsiteY1042" fmla="*/ 1257586 h 1473422"/>
                    <a:gd name="connsiteX1043" fmla="*/ 2832545 w 3448621"/>
                    <a:gd name="connsiteY1043" fmla="*/ 1257586 h 1473422"/>
                    <a:gd name="connsiteX1044" fmla="*/ 2832545 w 3448621"/>
                    <a:gd name="connsiteY1044" fmla="*/ 1257586 h 1473422"/>
                    <a:gd name="connsiteX1045" fmla="*/ 2912745 w 3448621"/>
                    <a:gd name="connsiteY1045" fmla="*/ 1257586 h 1473422"/>
                    <a:gd name="connsiteX1046" fmla="*/ 2912745 w 3448621"/>
                    <a:gd name="connsiteY1046" fmla="*/ 1257586 h 1473422"/>
                    <a:gd name="connsiteX1047" fmla="*/ 2912745 w 3448621"/>
                    <a:gd name="connsiteY1047" fmla="*/ 1257586 h 1473422"/>
                    <a:gd name="connsiteX1048" fmla="*/ 2934653 w 3448621"/>
                    <a:gd name="connsiteY1048" fmla="*/ 1257586 h 1473422"/>
                    <a:gd name="connsiteX1049" fmla="*/ 2934653 w 3448621"/>
                    <a:gd name="connsiteY1049" fmla="*/ 1257586 h 1473422"/>
                    <a:gd name="connsiteX1050" fmla="*/ 2934653 w 3448621"/>
                    <a:gd name="connsiteY1050" fmla="*/ 1257586 h 1473422"/>
                    <a:gd name="connsiteX1051" fmla="*/ 2938272 w 3448621"/>
                    <a:gd name="connsiteY1051" fmla="*/ 1257586 h 1473422"/>
                    <a:gd name="connsiteX1052" fmla="*/ 2938272 w 3448621"/>
                    <a:gd name="connsiteY1052" fmla="*/ 1257586 h 1473422"/>
                    <a:gd name="connsiteX1053" fmla="*/ 2938272 w 3448621"/>
                    <a:gd name="connsiteY1053" fmla="*/ 1257586 h 1473422"/>
                    <a:gd name="connsiteX1054" fmla="*/ 2941892 w 3448621"/>
                    <a:gd name="connsiteY1054" fmla="*/ 1257586 h 1473422"/>
                    <a:gd name="connsiteX1055" fmla="*/ 2941892 w 3448621"/>
                    <a:gd name="connsiteY1055" fmla="*/ 1257586 h 1473422"/>
                    <a:gd name="connsiteX1056" fmla="*/ 2941892 w 3448621"/>
                    <a:gd name="connsiteY1056" fmla="*/ 1257586 h 1473422"/>
                    <a:gd name="connsiteX1057" fmla="*/ 2989326 w 3448621"/>
                    <a:gd name="connsiteY1057" fmla="*/ 1257586 h 1473422"/>
                    <a:gd name="connsiteX1058" fmla="*/ 2989326 w 3448621"/>
                    <a:gd name="connsiteY1058" fmla="*/ 1257586 h 1473422"/>
                    <a:gd name="connsiteX1059" fmla="*/ 2989326 w 3448621"/>
                    <a:gd name="connsiteY1059" fmla="*/ 1257586 h 1473422"/>
                    <a:gd name="connsiteX1060" fmla="*/ 3065812 w 3448621"/>
                    <a:gd name="connsiteY1060" fmla="*/ 1257586 h 1473422"/>
                    <a:gd name="connsiteX1061" fmla="*/ 3065812 w 3448621"/>
                    <a:gd name="connsiteY1061" fmla="*/ 1257586 h 1473422"/>
                    <a:gd name="connsiteX1062" fmla="*/ 3065812 w 3448621"/>
                    <a:gd name="connsiteY1062" fmla="*/ 1257586 h 1473422"/>
                    <a:gd name="connsiteX1063" fmla="*/ 3073146 w 3448621"/>
                    <a:gd name="connsiteY1063" fmla="*/ 1257586 h 1473422"/>
                    <a:gd name="connsiteX1064" fmla="*/ 3073146 w 3448621"/>
                    <a:gd name="connsiteY1064" fmla="*/ 1257586 h 1473422"/>
                    <a:gd name="connsiteX1065" fmla="*/ 3073146 w 3448621"/>
                    <a:gd name="connsiteY1065" fmla="*/ 1257586 h 1473422"/>
                    <a:gd name="connsiteX1066" fmla="*/ 3095054 w 3448621"/>
                    <a:gd name="connsiteY1066" fmla="*/ 1257586 h 1473422"/>
                    <a:gd name="connsiteX1067" fmla="*/ 3095054 w 3448621"/>
                    <a:gd name="connsiteY1067" fmla="*/ 1257586 h 1473422"/>
                    <a:gd name="connsiteX1068" fmla="*/ 3095054 w 3448621"/>
                    <a:gd name="connsiteY1068" fmla="*/ 1257586 h 1473422"/>
                    <a:gd name="connsiteX1069" fmla="*/ 3109627 w 3448621"/>
                    <a:gd name="connsiteY1069" fmla="*/ 1257586 h 1473422"/>
                    <a:gd name="connsiteX1070" fmla="*/ 3109627 w 3448621"/>
                    <a:gd name="connsiteY1070" fmla="*/ 1257586 h 1473422"/>
                    <a:gd name="connsiteX1071" fmla="*/ 3109627 w 3448621"/>
                    <a:gd name="connsiteY1071" fmla="*/ 1257586 h 1473422"/>
                    <a:gd name="connsiteX1072" fmla="*/ 3255455 w 3448621"/>
                    <a:gd name="connsiteY1072" fmla="*/ 1257586 h 1473422"/>
                    <a:gd name="connsiteX1073" fmla="*/ 3255455 w 3448621"/>
                    <a:gd name="connsiteY1073" fmla="*/ 1257586 h 1473422"/>
                    <a:gd name="connsiteX1074" fmla="*/ 3255455 w 3448621"/>
                    <a:gd name="connsiteY1074" fmla="*/ 1257586 h 1473422"/>
                    <a:gd name="connsiteX1075" fmla="*/ 3310128 w 3448621"/>
                    <a:gd name="connsiteY1075" fmla="*/ 1257586 h 1473422"/>
                    <a:gd name="connsiteX1076" fmla="*/ 3310128 w 3448621"/>
                    <a:gd name="connsiteY1076" fmla="*/ 1473422 h 1473422"/>
                    <a:gd name="connsiteX1077" fmla="*/ 3310128 w 3448621"/>
                    <a:gd name="connsiteY1077" fmla="*/ 1473422 h 1473422"/>
                    <a:gd name="connsiteX1078" fmla="*/ 3448622 w 3448621"/>
                    <a:gd name="connsiteY1078" fmla="*/ 1473422 h 1473422"/>
                    <a:gd name="connsiteX1079" fmla="*/ 3448622 w 3448621"/>
                    <a:gd name="connsiteY1079" fmla="*/ 1473422 h 14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3448621" h="1473422">
                      <a:moveTo>
                        <a:pt x="0" y="0"/>
                      </a:moveTo>
                      <a:lnTo>
                        <a:pt x="29146" y="0"/>
                      </a:lnTo>
                      <a:lnTo>
                        <a:pt x="29146" y="4382"/>
                      </a:lnTo>
                      <a:lnTo>
                        <a:pt x="29146" y="4382"/>
                      </a:lnTo>
                      <a:lnTo>
                        <a:pt x="58293" y="4382"/>
                      </a:lnTo>
                      <a:lnTo>
                        <a:pt x="58293" y="9430"/>
                      </a:lnTo>
                      <a:lnTo>
                        <a:pt x="58293" y="9430"/>
                      </a:lnTo>
                      <a:lnTo>
                        <a:pt x="65627" y="9430"/>
                      </a:lnTo>
                      <a:lnTo>
                        <a:pt x="65627" y="14478"/>
                      </a:lnTo>
                      <a:lnTo>
                        <a:pt x="65627" y="14478"/>
                      </a:lnTo>
                      <a:lnTo>
                        <a:pt x="65627" y="14478"/>
                      </a:lnTo>
                      <a:lnTo>
                        <a:pt x="65627" y="14478"/>
                      </a:lnTo>
                      <a:lnTo>
                        <a:pt x="65627" y="14478"/>
                      </a:lnTo>
                      <a:lnTo>
                        <a:pt x="76581" y="14478"/>
                      </a:lnTo>
                      <a:lnTo>
                        <a:pt x="76581" y="19526"/>
                      </a:lnTo>
                      <a:lnTo>
                        <a:pt x="76581" y="19526"/>
                      </a:lnTo>
                      <a:lnTo>
                        <a:pt x="80201" y="19526"/>
                      </a:lnTo>
                      <a:lnTo>
                        <a:pt x="80201" y="24670"/>
                      </a:lnTo>
                      <a:lnTo>
                        <a:pt x="80201" y="24670"/>
                      </a:lnTo>
                      <a:lnTo>
                        <a:pt x="91154" y="24670"/>
                      </a:lnTo>
                      <a:lnTo>
                        <a:pt x="91154" y="24670"/>
                      </a:lnTo>
                      <a:lnTo>
                        <a:pt x="91154" y="24670"/>
                      </a:lnTo>
                      <a:lnTo>
                        <a:pt x="94774" y="24670"/>
                      </a:lnTo>
                      <a:lnTo>
                        <a:pt x="94774" y="29718"/>
                      </a:lnTo>
                      <a:lnTo>
                        <a:pt x="94774" y="29718"/>
                      </a:lnTo>
                      <a:lnTo>
                        <a:pt x="105728" y="29718"/>
                      </a:lnTo>
                      <a:lnTo>
                        <a:pt x="105728" y="29718"/>
                      </a:lnTo>
                      <a:lnTo>
                        <a:pt x="105728" y="29718"/>
                      </a:lnTo>
                      <a:lnTo>
                        <a:pt x="105728" y="29718"/>
                      </a:lnTo>
                      <a:lnTo>
                        <a:pt x="105728" y="29718"/>
                      </a:lnTo>
                      <a:lnTo>
                        <a:pt x="105728" y="29718"/>
                      </a:lnTo>
                      <a:lnTo>
                        <a:pt x="134874" y="29718"/>
                      </a:lnTo>
                      <a:lnTo>
                        <a:pt x="134874" y="29718"/>
                      </a:lnTo>
                      <a:lnTo>
                        <a:pt x="134874" y="29718"/>
                      </a:lnTo>
                      <a:lnTo>
                        <a:pt x="138494" y="29718"/>
                      </a:lnTo>
                      <a:lnTo>
                        <a:pt x="138494" y="29718"/>
                      </a:lnTo>
                      <a:lnTo>
                        <a:pt x="138494" y="29718"/>
                      </a:lnTo>
                      <a:lnTo>
                        <a:pt x="149447" y="29718"/>
                      </a:lnTo>
                      <a:lnTo>
                        <a:pt x="149447" y="34862"/>
                      </a:lnTo>
                      <a:lnTo>
                        <a:pt x="149447" y="34862"/>
                      </a:lnTo>
                      <a:lnTo>
                        <a:pt x="164021" y="34862"/>
                      </a:lnTo>
                      <a:lnTo>
                        <a:pt x="164021" y="40005"/>
                      </a:lnTo>
                      <a:lnTo>
                        <a:pt x="164021" y="40005"/>
                      </a:lnTo>
                      <a:lnTo>
                        <a:pt x="167735" y="40005"/>
                      </a:lnTo>
                      <a:lnTo>
                        <a:pt x="167735" y="45149"/>
                      </a:lnTo>
                      <a:lnTo>
                        <a:pt x="167735" y="45149"/>
                      </a:lnTo>
                      <a:lnTo>
                        <a:pt x="171355" y="45149"/>
                      </a:lnTo>
                      <a:lnTo>
                        <a:pt x="171355" y="45149"/>
                      </a:lnTo>
                      <a:lnTo>
                        <a:pt x="171355" y="45149"/>
                      </a:lnTo>
                      <a:lnTo>
                        <a:pt x="182309" y="45149"/>
                      </a:lnTo>
                      <a:lnTo>
                        <a:pt x="182309" y="50387"/>
                      </a:lnTo>
                      <a:lnTo>
                        <a:pt x="182309" y="50387"/>
                      </a:lnTo>
                      <a:lnTo>
                        <a:pt x="182309" y="50387"/>
                      </a:lnTo>
                      <a:lnTo>
                        <a:pt x="182309" y="50387"/>
                      </a:lnTo>
                      <a:lnTo>
                        <a:pt x="182309" y="50387"/>
                      </a:lnTo>
                      <a:lnTo>
                        <a:pt x="207836" y="50387"/>
                      </a:lnTo>
                      <a:lnTo>
                        <a:pt x="207836" y="50387"/>
                      </a:lnTo>
                      <a:lnTo>
                        <a:pt x="207836" y="50387"/>
                      </a:lnTo>
                      <a:lnTo>
                        <a:pt x="218694" y="50387"/>
                      </a:lnTo>
                      <a:lnTo>
                        <a:pt x="218694" y="61055"/>
                      </a:lnTo>
                      <a:lnTo>
                        <a:pt x="218694" y="61055"/>
                      </a:lnTo>
                      <a:lnTo>
                        <a:pt x="218694" y="61055"/>
                      </a:lnTo>
                      <a:lnTo>
                        <a:pt x="218694" y="61055"/>
                      </a:lnTo>
                      <a:lnTo>
                        <a:pt x="218694" y="61055"/>
                      </a:lnTo>
                      <a:lnTo>
                        <a:pt x="222409" y="61055"/>
                      </a:lnTo>
                      <a:lnTo>
                        <a:pt x="222409" y="61055"/>
                      </a:lnTo>
                      <a:lnTo>
                        <a:pt x="222409" y="61055"/>
                      </a:lnTo>
                      <a:lnTo>
                        <a:pt x="229648" y="61055"/>
                      </a:lnTo>
                      <a:lnTo>
                        <a:pt x="229648" y="66199"/>
                      </a:lnTo>
                      <a:lnTo>
                        <a:pt x="229648" y="66199"/>
                      </a:lnTo>
                      <a:lnTo>
                        <a:pt x="233363" y="66199"/>
                      </a:lnTo>
                      <a:lnTo>
                        <a:pt x="233363" y="71342"/>
                      </a:lnTo>
                      <a:lnTo>
                        <a:pt x="233363" y="71342"/>
                      </a:lnTo>
                      <a:lnTo>
                        <a:pt x="240602" y="71342"/>
                      </a:lnTo>
                      <a:lnTo>
                        <a:pt x="240602" y="76676"/>
                      </a:lnTo>
                      <a:lnTo>
                        <a:pt x="240602" y="76676"/>
                      </a:lnTo>
                      <a:lnTo>
                        <a:pt x="244221" y="76676"/>
                      </a:lnTo>
                      <a:lnTo>
                        <a:pt x="244221" y="81724"/>
                      </a:lnTo>
                      <a:lnTo>
                        <a:pt x="244221" y="81724"/>
                      </a:lnTo>
                      <a:lnTo>
                        <a:pt x="247936" y="81724"/>
                      </a:lnTo>
                      <a:lnTo>
                        <a:pt x="247936" y="87440"/>
                      </a:lnTo>
                      <a:lnTo>
                        <a:pt x="247936" y="87440"/>
                      </a:lnTo>
                      <a:lnTo>
                        <a:pt x="258794" y="87440"/>
                      </a:lnTo>
                      <a:lnTo>
                        <a:pt x="258794" y="92869"/>
                      </a:lnTo>
                      <a:lnTo>
                        <a:pt x="258794" y="92869"/>
                      </a:lnTo>
                      <a:lnTo>
                        <a:pt x="258794" y="92869"/>
                      </a:lnTo>
                      <a:lnTo>
                        <a:pt x="258794" y="92869"/>
                      </a:lnTo>
                      <a:lnTo>
                        <a:pt x="258794" y="92869"/>
                      </a:lnTo>
                      <a:lnTo>
                        <a:pt x="269748" y="92869"/>
                      </a:lnTo>
                      <a:lnTo>
                        <a:pt x="269748" y="98774"/>
                      </a:lnTo>
                      <a:lnTo>
                        <a:pt x="269748" y="98774"/>
                      </a:lnTo>
                      <a:lnTo>
                        <a:pt x="269748" y="98774"/>
                      </a:lnTo>
                      <a:lnTo>
                        <a:pt x="269748" y="98774"/>
                      </a:lnTo>
                      <a:lnTo>
                        <a:pt x="269748" y="98774"/>
                      </a:lnTo>
                      <a:lnTo>
                        <a:pt x="320802" y="98774"/>
                      </a:lnTo>
                      <a:lnTo>
                        <a:pt x="320802" y="103918"/>
                      </a:lnTo>
                      <a:lnTo>
                        <a:pt x="320802" y="103918"/>
                      </a:lnTo>
                      <a:lnTo>
                        <a:pt x="349949" y="103918"/>
                      </a:lnTo>
                      <a:lnTo>
                        <a:pt x="349949" y="103918"/>
                      </a:lnTo>
                      <a:lnTo>
                        <a:pt x="349949" y="103918"/>
                      </a:lnTo>
                      <a:lnTo>
                        <a:pt x="353663" y="103918"/>
                      </a:lnTo>
                      <a:lnTo>
                        <a:pt x="353663" y="109061"/>
                      </a:lnTo>
                      <a:lnTo>
                        <a:pt x="353663" y="109061"/>
                      </a:lnTo>
                      <a:lnTo>
                        <a:pt x="364522" y="109061"/>
                      </a:lnTo>
                      <a:lnTo>
                        <a:pt x="364522" y="109061"/>
                      </a:lnTo>
                      <a:lnTo>
                        <a:pt x="364522" y="109061"/>
                      </a:lnTo>
                      <a:lnTo>
                        <a:pt x="379095" y="109061"/>
                      </a:lnTo>
                      <a:lnTo>
                        <a:pt x="379095" y="109061"/>
                      </a:lnTo>
                      <a:lnTo>
                        <a:pt x="379095" y="109061"/>
                      </a:lnTo>
                      <a:lnTo>
                        <a:pt x="382810" y="109061"/>
                      </a:lnTo>
                      <a:lnTo>
                        <a:pt x="382810" y="109061"/>
                      </a:lnTo>
                      <a:lnTo>
                        <a:pt x="382810" y="109061"/>
                      </a:lnTo>
                      <a:lnTo>
                        <a:pt x="393764" y="109061"/>
                      </a:lnTo>
                      <a:lnTo>
                        <a:pt x="393764" y="115157"/>
                      </a:lnTo>
                      <a:lnTo>
                        <a:pt x="393764" y="115157"/>
                      </a:lnTo>
                      <a:lnTo>
                        <a:pt x="415576" y="115157"/>
                      </a:lnTo>
                      <a:lnTo>
                        <a:pt x="415576" y="115157"/>
                      </a:lnTo>
                      <a:lnTo>
                        <a:pt x="415576" y="115157"/>
                      </a:lnTo>
                      <a:lnTo>
                        <a:pt x="422910" y="115157"/>
                      </a:lnTo>
                      <a:lnTo>
                        <a:pt x="422910" y="120206"/>
                      </a:lnTo>
                      <a:lnTo>
                        <a:pt x="422910" y="120206"/>
                      </a:lnTo>
                      <a:lnTo>
                        <a:pt x="437483" y="120206"/>
                      </a:lnTo>
                      <a:lnTo>
                        <a:pt x="437483" y="120206"/>
                      </a:lnTo>
                      <a:lnTo>
                        <a:pt x="437483" y="120206"/>
                      </a:lnTo>
                      <a:lnTo>
                        <a:pt x="437483" y="120206"/>
                      </a:lnTo>
                      <a:lnTo>
                        <a:pt x="437483" y="120206"/>
                      </a:lnTo>
                      <a:lnTo>
                        <a:pt x="437483" y="120206"/>
                      </a:lnTo>
                      <a:lnTo>
                        <a:pt x="441103" y="120206"/>
                      </a:lnTo>
                      <a:lnTo>
                        <a:pt x="441103" y="125635"/>
                      </a:lnTo>
                      <a:lnTo>
                        <a:pt x="441103" y="125635"/>
                      </a:lnTo>
                      <a:lnTo>
                        <a:pt x="441103" y="125635"/>
                      </a:lnTo>
                      <a:lnTo>
                        <a:pt x="441103" y="125635"/>
                      </a:lnTo>
                      <a:lnTo>
                        <a:pt x="441103" y="125635"/>
                      </a:lnTo>
                      <a:lnTo>
                        <a:pt x="444722" y="125635"/>
                      </a:lnTo>
                      <a:lnTo>
                        <a:pt x="444722" y="125635"/>
                      </a:lnTo>
                      <a:lnTo>
                        <a:pt x="444722" y="125635"/>
                      </a:lnTo>
                      <a:lnTo>
                        <a:pt x="444722" y="125635"/>
                      </a:lnTo>
                      <a:lnTo>
                        <a:pt x="444722" y="125635"/>
                      </a:lnTo>
                      <a:lnTo>
                        <a:pt x="444722" y="125635"/>
                      </a:lnTo>
                      <a:lnTo>
                        <a:pt x="448437" y="125635"/>
                      </a:lnTo>
                      <a:lnTo>
                        <a:pt x="448437" y="125635"/>
                      </a:lnTo>
                      <a:lnTo>
                        <a:pt x="448437" y="125635"/>
                      </a:lnTo>
                      <a:lnTo>
                        <a:pt x="452057" y="125635"/>
                      </a:lnTo>
                      <a:lnTo>
                        <a:pt x="452057" y="131921"/>
                      </a:lnTo>
                      <a:lnTo>
                        <a:pt x="452057" y="131921"/>
                      </a:lnTo>
                      <a:lnTo>
                        <a:pt x="455676" y="131921"/>
                      </a:lnTo>
                      <a:lnTo>
                        <a:pt x="455676" y="136970"/>
                      </a:lnTo>
                      <a:lnTo>
                        <a:pt x="455676" y="136970"/>
                      </a:lnTo>
                      <a:lnTo>
                        <a:pt x="463010" y="136970"/>
                      </a:lnTo>
                      <a:lnTo>
                        <a:pt x="463010" y="136970"/>
                      </a:lnTo>
                      <a:lnTo>
                        <a:pt x="463010" y="136970"/>
                      </a:lnTo>
                      <a:lnTo>
                        <a:pt x="470249" y="136970"/>
                      </a:lnTo>
                      <a:lnTo>
                        <a:pt x="470249" y="142780"/>
                      </a:lnTo>
                      <a:lnTo>
                        <a:pt x="470249" y="142780"/>
                      </a:lnTo>
                      <a:lnTo>
                        <a:pt x="481203" y="142780"/>
                      </a:lnTo>
                      <a:lnTo>
                        <a:pt x="481203" y="142780"/>
                      </a:lnTo>
                      <a:lnTo>
                        <a:pt x="481203" y="142780"/>
                      </a:lnTo>
                      <a:lnTo>
                        <a:pt x="492157" y="142780"/>
                      </a:lnTo>
                      <a:lnTo>
                        <a:pt x="492157" y="142780"/>
                      </a:lnTo>
                      <a:lnTo>
                        <a:pt x="492157" y="142780"/>
                      </a:lnTo>
                      <a:lnTo>
                        <a:pt x="499396" y="142780"/>
                      </a:lnTo>
                      <a:lnTo>
                        <a:pt x="499396" y="153924"/>
                      </a:lnTo>
                      <a:lnTo>
                        <a:pt x="499396" y="153924"/>
                      </a:lnTo>
                      <a:lnTo>
                        <a:pt x="499396" y="153924"/>
                      </a:lnTo>
                      <a:lnTo>
                        <a:pt x="499396" y="153924"/>
                      </a:lnTo>
                      <a:lnTo>
                        <a:pt x="499396" y="153924"/>
                      </a:lnTo>
                      <a:lnTo>
                        <a:pt x="517684" y="153924"/>
                      </a:lnTo>
                      <a:lnTo>
                        <a:pt x="517684" y="160687"/>
                      </a:lnTo>
                      <a:lnTo>
                        <a:pt x="517684" y="160687"/>
                      </a:lnTo>
                      <a:lnTo>
                        <a:pt x="521303" y="160687"/>
                      </a:lnTo>
                      <a:lnTo>
                        <a:pt x="521303" y="166307"/>
                      </a:lnTo>
                      <a:lnTo>
                        <a:pt x="521303" y="166307"/>
                      </a:lnTo>
                      <a:lnTo>
                        <a:pt x="528638" y="166307"/>
                      </a:lnTo>
                      <a:lnTo>
                        <a:pt x="528638" y="172021"/>
                      </a:lnTo>
                      <a:lnTo>
                        <a:pt x="528638" y="172021"/>
                      </a:lnTo>
                      <a:lnTo>
                        <a:pt x="528638" y="172021"/>
                      </a:lnTo>
                      <a:lnTo>
                        <a:pt x="528638" y="172021"/>
                      </a:lnTo>
                      <a:lnTo>
                        <a:pt x="528638" y="172021"/>
                      </a:lnTo>
                      <a:lnTo>
                        <a:pt x="539496" y="172021"/>
                      </a:lnTo>
                      <a:lnTo>
                        <a:pt x="539496" y="177737"/>
                      </a:lnTo>
                      <a:lnTo>
                        <a:pt x="539496" y="177737"/>
                      </a:lnTo>
                      <a:lnTo>
                        <a:pt x="539496" y="177737"/>
                      </a:lnTo>
                      <a:lnTo>
                        <a:pt x="539496" y="177737"/>
                      </a:lnTo>
                      <a:lnTo>
                        <a:pt x="539496" y="177737"/>
                      </a:lnTo>
                      <a:lnTo>
                        <a:pt x="543211" y="177737"/>
                      </a:lnTo>
                      <a:lnTo>
                        <a:pt x="543211" y="177737"/>
                      </a:lnTo>
                      <a:lnTo>
                        <a:pt x="543211" y="177737"/>
                      </a:lnTo>
                      <a:lnTo>
                        <a:pt x="543211" y="177737"/>
                      </a:lnTo>
                      <a:lnTo>
                        <a:pt x="543211" y="177737"/>
                      </a:lnTo>
                      <a:lnTo>
                        <a:pt x="543211" y="177737"/>
                      </a:lnTo>
                      <a:lnTo>
                        <a:pt x="550450" y="177737"/>
                      </a:lnTo>
                      <a:lnTo>
                        <a:pt x="550450" y="177737"/>
                      </a:lnTo>
                      <a:lnTo>
                        <a:pt x="550450" y="177737"/>
                      </a:lnTo>
                      <a:lnTo>
                        <a:pt x="554165" y="177737"/>
                      </a:lnTo>
                      <a:lnTo>
                        <a:pt x="554165" y="184309"/>
                      </a:lnTo>
                      <a:lnTo>
                        <a:pt x="554165" y="184309"/>
                      </a:lnTo>
                      <a:lnTo>
                        <a:pt x="561404" y="184309"/>
                      </a:lnTo>
                      <a:lnTo>
                        <a:pt x="561404" y="190309"/>
                      </a:lnTo>
                      <a:lnTo>
                        <a:pt x="561404" y="190309"/>
                      </a:lnTo>
                      <a:lnTo>
                        <a:pt x="568738" y="190309"/>
                      </a:lnTo>
                      <a:lnTo>
                        <a:pt x="568738" y="197358"/>
                      </a:lnTo>
                      <a:lnTo>
                        <a:pt x="568738" y="197358"/>
                      </a:lnTo>
                      <a:lnTo>
                        <a:pt x="572357" y="197358"/>
                      </a:lnTo>
                      <a:lnTo>
                        <a:pt x="572357" y="202216"/>
                      </a:lnTo>
                      <a:lnTo>
                        <a:pt x="572357" y="202216"/>
                      </a:lnTo>
                      <a:lnTo>
                        <a:pt x="575977" y="202216"/>
                      </a:lnTo>
                      <a:lnTo>
                        <a:pt x="575977" y="207931"/>
                      </a:lnTo>
                      <a:lnTo>
                        <a:pt x="575977" y="207931"/>
                      </a:lnTo>
                      <a:lnTo>
                        <a:pt x="583311" y="207931"/>
                      </a:lnTo>
                      <a:lnTo>
                        <a:pt x="583311" y="213551"/>
                      </a:lnTo>
                      <a:lnTo>
                        <a:pt x="583311" y="213551"/>
                      </a:lnTo>
                      <a:lnTo>
                        <a:pt x="586931" y="213551"/>
                      </a:lnTo>
                      <a:lnTo>
                        <a:pt x="586931" y="220409"/>
                      </a:lnTo>
                      <a:lnTo>
                        <a:pt x="586931" y="220409"/>
                      </a:lnTo>
                      <a:lnTo>
                        <a:pt x="594265" y="220409"/>
                      </a:lnTo>
                      <a:lnTo>
                        <a:pt x="594265" y="220409"/>
                      </a:lnTo>
                      <a:lnTo>
                        <a:pt x="594265" y="220409"/>
                      </a:lnTo>
                      <a:lnTo>
                        <a:pt x="616077" y="220409"/>
                      </a:lnTo>
                      <a:lnTo>
                        <a:pt x="616077" y="220409"/>
                      </a:lnTo>
                      <a:lnTo>
                        <a:pt x="616077" y="220409"/>
                      </a:lnTo>
                      <a:lnTo>
                        <a:pt x="627031" y="220409"/>
                      </a:lnTo>
                      <a:lnTo>
                        <a:pt x="627031" y="220409"/>
                      </a:lnTo>
                      <a:lnTo>
                        <a:pt x="627031" y="220409"/>
                      </a:lnTo>
                      <a:lnTo>
                        <a:pt x="645224" y="220409"/>
                      </a:lnTo>
                      <a:lnTo>
                        <a:pt x="645224" y="226314"/>
                      </a:lnTo>
                      <a:lnTo>
                        <a:pt x="645224" y="226314"/>
                      </a:lnTo>
                      <a:lnTo>
                        <a:pt x="659797" y="226314"/>
                      </a:lnTo>
                      <a:lnTo>
                        <a:pt x="659797" y="233744"/>
                      </a:lnTo>
                      <a:lnTo>
                        <a:pt x="659797" y="233744"/>
                      </a:lnTo>
                      <a:lnTo>
                        <a:pt x="667131" y="233744"/>
                      </a:lnTo>
                      <a:lnTo>
                        <a:pt x="667131" y="240506"/>
                      </a:lnTo>
                      <a:lnTo>
                        <a:pt x="667131" y="240506"/>
                      </a:lnTo>
                      <a:lnTo>
                        <a:pt x="667131" y="240506"/>
                      </a:lnTo>
                      <a:lnTo>
                        <a:pt x="667131" y="240506"/>
                      </a:lnTo>
                      <a:lnTo>
                        <a:pt x="667131" y="240506"/>
                      </a:lnTo>
                      <a:lnTo>
                        <a:pt x="674465" y="240506"/>
                      </a:lnTo>
                      <a:lnTo>
                        <a:pt x="674465" y="240506"/>
                      </a:lnTo>
                      <a:lnTo>
                        <a:pt x="674465" y="240506"/>
                      </a:lnTo>
                      <a:lnTo>
                        <a:pt x="692658" y="240506"/>
                      </a:lnTo>
                      <a:lnTo>
                        <a:pt x="692658" y="240506"/>
                      </a:lnTo>
                      <a:lnTo>
                        <a:pt x="692658" y="240506"/>
                      </a:lnTo>
                      <a:lnTo>
                        <a:pt x="714565" y="240506"/>
                      </a:lnTo>
                      <a:lnTo>
                        <a:pt x="714565" y="250603"/>
                      </a:lnTo>
                      <a:lnTo>
                        <a:pt x="714565" y="250603"/>
                      </a:lnTo>
                      <a:lnTo>
                        <a:pt x="714565" y="250603"/>
                      </a:lnTo>
                      <a:lnTo>
                        <a:pt x="714565" y="250603"/>
                      </a:lnTo>
                      <a:lnTo>
                        <a:pt x="714565" y="250603"/>
                      </a:lnTo>
                      <a:lnTo>
                        <a:pt x="721805" y="250603"/>
                      </a:lnTo>
                      <a:lnTo>
                        <a:pt x="721805" y="250603"/>
                      </a:lnTo>
                      <a:lnTo>
                        <a:pt x="721805" y="250603"/>
                      </a:lnTo>
                      <a:lnTo>
                        <a:pt x="721805" y="250603"/>
                      </a:lnTo>
                      <a:lnTo>
                        <a:pt x="721805" y="250603"/>
                      </a:lnTo>
                      <a:lnTo>
                        <a:pt x="721805" y="250603"/>
                      </a:lnTo>
                      <a:lnTo>
                        <a:pt x="725424" y="250603"/>
                      </a:lnTo>
                      <a:lnTo>
                        <a:pt x="725424" y="256508"/>
                      </a:lnTo>
                      <a:lnTo>
                        <a:pt x="725424" y="256508"/>
                      </a:lnTo>
                      <a:lnTo>
                        <a:pt x="729139" y="256508"/>
                      </a:lnTo>
                      <a:lnTo>
                        <a:pt x="729139" y="256508"/>
                      </a:lnTo>
                      <a:lnTo>
                        <a:pt x="729139" y="256508"/>
                      </a:lnTo>
                      <a:lnTo>
                        <a:pt x="732758" y="256508"/>
                      </a:lnTo>
                      <a:lnTo>
                        <a:pt x="732758" y="258318"/>
                      </a:lnTo>
                      <a:lnTo>
                        <a:pt x="732758" y="258318"/>
                      </a:lnTo>
                      <a:lnTo>
                        <a:pt x="743712" y="258318"/>
                      </a:lnTo>
                      <a:lnTo>
                        <a:pt x="743712" y="272034"/>
                      </a:lnTo>
                      <a:lnTo>
                        <a:pt x="743712" y="272034"/>
                      </a:lnTo>
                      <a:lnTo>
                        <a:pt x="743712" y="272034"/>
                      </a:lnTo>
                      <a:lnTo>
                        <a:pt x="743712" y="272034"/>
                      </a:lnTo>
                      <a:lnTo>
                        <a:pt x="743712" y="272034"/>
                      </a:lnTo>
                      <a:lnTo>
                        <a:pt x="743712" y="272034"/>
                      </a:lnTo>
                      <a:lnTo>
                        <a:pt x="743712" y="272034"/>
                      </a:lnTo>
                      <a:lnTo>
                        <a:pt x="743712" y="272034"/>
                      </a:lnTo>
                      <a:lnTo>
                        <a:pt x="747332" y="272034"/>
                      </a:lnTo>
                      <a:lnTo>
                        <a:pt x="747332" y="276320"/>
                      </a:lnTo>
                      <a:lnTo>
                        <a:pt x="747332" y="276320"/>
                      </a:lnTo>
                      <a:lnTo>
                        <a:pt x="769239" y="276320"/>
                      </a:lnTo>
                      <a:lnTo>
                        <a:pt x="769239" y="276320"/>
                      </a:lnTo>
                      <a:lnTo>
                        <a:pt x="769239" y="276320"/>
                      </a:lnTo>
                      <a:lnTo>
                        <a:pt x="769239" y="276320"/>
                      </a:lnTo>
                      <a:lnTo>
                        <a:pt x="769239" y="276320"/>
                      </a:lnTo>
                      <a:lnTo>
                        <a:pt x="769239" y="276320"/>
                      </a:lnTo>
                      <a:lnTo>
                        <a:pt x="772859" y="276320"/>
                      </a:lnTo>
                      <a:lnTo>
                        <a:pt x="772859" y="276320"/>
                      </a:lnTo>
                      <a:lnTo>
                        <a:pt x="772859" y="276320"/>
                      </a:lnTo>
                      <a:lnTo>
                        <a:pt x="776478" y="276320"/>
                      </a:lnTo>
                      <a:lnTo>
                        <a:pt x="776478" y="288036"/>
                      </a:lnTo>
                      <a:lnTo>
                        <a:pt x="776478" y="288036"/>
                      </a:lnTo>
                      <a:lnTo>
                        <a:pt x="776478" y="288036"/>
                      </a:lnTo>
                      <a:lnTo>
                        <a:pt x="776478" y="288036"/>
                      </a:lnTo>
                      <a:lnTo>
                        <a:pt x="776478" y="288036"/>
                      </a:lnTo>
                      <a:lnTo>
                        <a:pt x="783812" y="288036"/>
                      </a:lnTo>
                      <a:lnTo>
                        <a:pt x="783812" y="288036"/>
                      </a:lnTo>
                      <a:lnTo>
                        <a:pt x="783812" y="288036"/>
                      </a:lnTo>
                      <a:lnTo>
                        <a:pt x="802005" y="288036"/>
                      </a:lnTo>
                      <a:lnTo>
                        <a:pt x="802005" y="292227"/>
                      </a:lnTo>
                      <a:lnTo>
                        <a:pt x="802005" y="292227"/>
                      </a:lnTo>
                      <a:lnTo>
                        <a:pt x="816578" y="292227"/>
                      </a:lnTo>
                      <a:lnTo>
                        <a:pt x="816578" y="296704"/>
                      </a:lnTo>
                      <a:lnTo>
                        <a:pt x="816578" y="296704"/>
                      </a:lnTo>
                      <a:lnTo>
                        <a:pt x="816578" y="296704"/>
                      </a:lnTo>
                      <a:lnTo>
                        <a:pt x="816578" y="296704"/>
                      </a:lnTo>
                      <a:lnTo>
                        <a:pt x="816578" y="296704"/>
                      </a:lnTo>
                      <a:lnTo>
                        <a:pt x="838486" y="296704"/>
                      </a:lnTo>
                      <a:lnTo>
                        <a:pt x="838486" y="303752"/>
                      </a:lnTo>
                      <a:lnTo>
                        <a:pt x="838486" y="303752"/>
                      </a:lnTo>
                      <a:lnTo>
                        <a:pt x="845725" y="303752"/>
                      </a:lnTo>
                      <a:lnTo>
                        <a:pt x="845725" y="311087"/>
                      </a:lnTo>
                      <a:lnTo>
                        <a:pt x="845725" y="311087"/>
                      </a:lnTo>
                      <a:lnTo>
                        <a:pt x="856679" y="311087"/>
                      </a:lnTo>
                      <a:lnTo>
                        <a:pt x="856679" y="311087"/>
                      </a:lnTo>
                      <a:lnTo>
                        <a:pt x="856679" y="311087"/>
                      </a:lnTo>
                      <a:lnTo>
                        <a:pt x="864013" y="311087"/>
                      </a:lnTo>
                      <a:lnTo>
                        <a:pt x="864013" y="316802"/>
                      </a:lnTo>
                      <a:lnTo>
                        <a:pt x="864013" y="316802"/>
                      </a:lnTo>
                      <a:lnTo>
                        <a:pt x="867632" y="316802"/>
                      </a:lnTo>
                      <a:lnTo>
                        <a:pt x="867632" y="324612"/>
                      </a:lnTo>
                      <a:lnTo>
                        <a:pt x="867632" y="324612"/>
                      </a:lnTo>
                      <a:lnTo>
                        <a:pt x="874967" y="324612"/>
                      </a:lnTo>
                      <a:lnTo>
                        <a:pt x="874967" y="331470"/>
                      </a:lnTo>
                      <a:lnTo>
                        <a:pt x="874967" y="331470"/>
                      </a:lnTo>
                      <a:lnTo>
                        <a:pt x="885825" y="331470"/>
                      </a:lnTo>
                      <a:lnTo>
                        <a:pt x="885825" y="331470"/>
                      </a:lnTo>
                      <a:lnTo>
                        <a:pt x="885825" y="331470"/>
                      </a:lnTo>
                      <a:lnTo>
                        <a:pt x="885825" y="331470"/>
                      </a:lnTo>
                      <a:lnTo>
                        <a:pt x="885825" y="331470"/>
                      </a:lnTo>
                      <a:lnTo>
                        <a:pt x="885825" y="331470"/>
                      </a:lnTo>
                      <a:lnTo>
                        <a:pt x="922306" y="331470"/>
                      </a:lnTo>
                      <a:lnTo>
                        <a:pt x="922306" y="331470"/>
                      </a:lnTo>
                      <a:lnTo>
                        <a:pt x="922306" y="331470"/>
                      </a:lnTo>
                      <a:lnTo>
                        <a:pt x="936879" y="331470"/>
                      </a:lnTo>
                      <a:lnTo>
                        <a:pt x="936879" y="337566"/>
                      </a:lnTo>
                      <a:lnTo>
                        <a:pt x="936879" y="337566"/>
                      </a:lnTo>
                      <a:lnTo>
                        <a:pt x="944213" y="337566"/>
                      </a:lnTo>
                      <a:lnTo>
                        <a:pt x="944213" y="344519"/>
                      </a:lnTo>
                      <a:lnTo>
                        <a:pt x="944213" y="344519"/>
                      </a:lnTo>
                      <a:lnTo>
                        <a:pt x="944213" y="344519"/>
                      </a:lnTo>
                      <a:lnTo>
                        <a:pt x="944213" y="344519"/>
                      </a:lnTo>
                      <a:lnTo>
                        <a:pt x="944213" y="344519"/>
                      </a:lnTo>
                      <a:lnTo>
                        <a:pt x="947833" y="344519"/>
                      </a:lnTo>
                      <a:lnTo>
                        <a:pt x="947833" y="351949"/>
                      </a:lnTo>
                      <a:lnTo>
                        <a:pt x="947833" y="351949"/>
                      </a:lnTo>
                      <a:lnTo>
                        <a:pt x="955167" y="351949"/>
                      </a:lnTo>
                      <a:lnTo>
                        <a:pt x="955167" y="357950"/>
                      </a:lnTo>
                      <a:lnTo>
                        <a:pt x="955167" y="357950"/>
                      </a:lnTo>
                      <a:lnTo>
                        <a:pt x="958787" y="357950"/>
                      </a:lnTo>
                      <a:lnTo>
                        <a:pt x="958787" y="363188"/>
                      </a:lnTo>
                      <a:lnTo>
                        <a:pt x="958787" y="363188"/>
                      </a:lnTo>
                      <a:lnTo>
                        <a:pt x="973360" y="363188"/>
                      </a:lnTo>
                      <a:lnTo>
                        <a:pt x="973360" y="369570"/>
                      </a:lnTo>
                      <a:lnTo>
                        <a:pt x="973360" y="369570"/>
                      </a:lnTo>
                      <a:lnTo>
                        <a:pt x="973360" y="369570"/>
                      </a:lnTo>
                      <a:lnTo>
                        <a:pt x="973360" y="369570"/>
                      </a:lnTo>
                      <a:lnTo>
                        <a:pt x="973360" y="369570"/>
                      </a:lnTo>
                      <a:lnTo>
                        <a:pt x="980599" y="369570"/>
                      </a:lnTo>
                      <a:lnTo>
                        <a:pt x="980599" y="376523"/>
                      </a:lnTo>
                      <a:lnTo>
                        <a:pt x="980599" y="376523"/>
                      </a:lnTo>
                      <a:lnTo>
                        <a:pt x="998887" y="376523"/>
                      </a:lnTo>
                      <a:lnTo>
                        <a:pt x="998887" y="389382"/>
                      </a:lnTo>
                      <a:lnTo>
                        <a:pt x="998887" y="389382"/>
                      </a:lnTo>
                      <a:lnTo>
                        <a:pt x="998887" y="389382"/>
                      </a:lnTo>
                      <a:lnTo>
                        <a:pt x="998887" y="389382"/>
                      </a:lnTo>
                      <a:lnTo>
                        <a:pt x="998887" y="389382"/>
                      </a:lnTo>
                      <a:lnTo>
                        <a:pt x="998887" y="389382"/>
                      </a:lnTo>
                      <a:lnTo>
                        <a:pt x="998887" y="389382"/>
                      </a:lnTo>
                      <a:lnTo>
                        <a:pt x="998887" y="389382"/>
                      </a:lnTo>
                      <a:lnTo>
                        <a:pt x="1006126" y="389382"/>
                      </a:lnTo>
                      <a:lnTo>
                        <a:pt x="1006126" y="389382"/>
                      </a:lnTo>
                      <a:lnTo>
                        <a:pt x="1006126" y="389382"/>
                      </a:lnTo>
                      <a:lnTo>
                        <a:pt x="1013460" y="389382"/>
                      </a:lnTo>
                      <a:lnTo>
                        <a:pt x="1013460" y="394240"/>
                      </a:lnTo>
                      <a:lnTo>
                        <a:pt x="1013460" y="394240"/>
                      </a:lnTo>
                      <a:lnTo>
                        <a:pt x="1020699" y="394240"/>
                      </a:lnTo>
                      <a:lnTo>
                        <a:pt x="1020699" y="398812"/>
                      </a:lnTo>
                      <a:lnTo>
                        <a:pt x="1020699" y="398812"/>
                      </a:lnTo>
                      <a:lnTo>
                        <a:pt x="1020699" y="398812"/>
                      </a:lnTo>
                      <a:lnTo>
                        <a:pt x="1020699" y="398812"/>
                      </a:lnTo>
                      <a:lnTo>
                        <a:pt x="1020699" y="398812"/>
                      </a:lnTo>
                      <a:lnTo>
                        <a:pt x="1031653" y="398812"/>
                      </a:lnTo>
                      <a:lnTo>
                        <a:pt x="1031653" y="405860"/>
                      </a:lnTo>
                      <a:lnTo>
                        <a:pt x="1031653" y="405860"/>
                      </a:lnTo>
                      <a:lnTo>
                        <a:pt x="1035368" y="405860"/>
                      </a:lnTo>
                      <a:lnTo>
                        <a:pt x="1035368" y="410242"/>
                      </a:lnTo>
                      <a:lnTo>
                        <a:pt x="1035368" y="410242"/>
                      </a:lnTo>
                      <a:lnTo>
                        <a:pt x="1042607" y="410242"/>
                      </a:lnTo>
                      <a:lnTo>
                        <a:pt x="1042607" y="410242"/>
                      </a:lnTo>
                      <a:lnTo>
                        <a:pt x="1042607" y="410242"/>
                      </a:lnTo>
                      <a:lnTo>
                        <a:pt x="1049941" y="410242"/>
                      </a:lnTo>
                      <a:lnTo>
                        <a:pt x="1049941" y="421481"/>
                      </a:lnTo>
                      <a:lnTo>
                        <a:pt x="1049941" y="421481"/>
                      </a:lnTo>
                      <a:lnTo>
                        <a:pt x="1049941" y="421481"/>
                      </a:lnTo>
                      <a:lnTo>
                        <a:pt x="1049941" y="421481"/>
                      </a:lnTo>
                      <a:lnTo>
                        <a:pt x="1049941" y="421481"/>
                      </a:lnTo>
                      <a:lnTo>
                        <a:pt x="1049941" y="421481"/>
                      </a:lnTo>
                      <a:lnTo>
                        <a:pt x="1049941" y="421481"/>
                      </a:lnTo>
                      <a:lnTo>
                        <a:pt x="1049941" y="421481"/>
                      </a:lnTo>
                      <a:lnTo>
                        <a:pt x="1053560" y="421481"/>
                      </a:lnTo>
                      <a:lnTo>
                        <a:pt x="1053560" y="427482"/>
                      </a:lnTo>
                      <a:lnTo>
                        <a:pt x="1053560" y="427482"/>
                      </a:lnTo>
                      <a:lnTo>
                        <a:pt x="1075468" y="427482"/>
                      </a:lnTo>
                      <a:lnTo>
                        <a:pt x="1075468" y="433864"/>
                      </a:lnTo>
                      <a:lnTo>
                        <a:pt x="1075468" y="433864"/>
                      </a:lnTo>
                      <a:lnTo>
                        <a:pt x="1082707" y="433864"/>
                      </a:lnTo>
                      <a:lnTo>
                        <a:pt x="1082707" y="441293"/>
                      </a:lnTo>
                      <a:lnTo>
                        <a:pt x="1082707" y="441293"/>
                      </a:lnTo>
                      <a:lnTo>
                        <a:pt x="1097280" y="441293"/>
                      </a:lnTo>
                      <a:lnTo>
                        <a:pt x="1097280" y="449294"/>
                      </a:lnTo>
                      <a:lnTo>
                        <a:pt x="1097280" y="449294"/>
                      </a:lnTo>
                      <a:lnTo>
                        <a:pt x="1097280" y="449294"/>
                      </a:lnTo>
                      <a:lnTo>
                        <a:pt x="1097280" y="449294"/>
                      </a:lnTo>
                      <a:lnTo>
                        <a:pt x="1097280" y="449294"/>
                      </a:lnTo>
                      <a:lnTo>
                        <a:pt x="1115568" y="449294"/>
                      </a:lnTo>
                      <a:lnTo>
                        <a:pt x="1115568" y="457390"/>
                      </a:lnTo>
                      <a:lnTo>
                        <a:pt x="1115568" y="457390"/>
                      </a:lnTo>
                      <a:lnTo>
                        <a:pt x="1130141" y="457390"/>
                      </a:lnTo>
                      <a:lnTo>
                        <a:pt x="1130141" y="457390"/>
                      </a:lnTo>
                      <a:lnTo>
                        <a:pt x="1130141" y="457390"/>
                      </a:lnTo>
                      <a:lnTo>
                        <a:pt x="1133761" y="457390"/>
                      </a:lnTo>
                      <a:lnTo>
                        <a:pt x="1133761" y="464058"/>
                      </a:lnTo>
                      <a:lnTo>
                        <a:pt x="1133761" y="464058"/>
                      </a:lnTo>
                      <a:lnTo>
                        <a:pt x="1133761" y="464058"/>
                      </a:lnTo>
                      <a:lnTo>
                        <a:pt x="1133761" y="464058"/>
                      </a:lnTo>
                      <a:lnTo>
                        <a:pt x="1133761" y="464058"/>
                      </a:lnTo>
                      <a:lnTo>
                        <a:pt x="1141000" y="464058"/>
                      </a:lnTo>
                      <a:lnTo>
                        <a:pt x="1141000" y="470249"/>
                      </a:lnTo>
                      <a:lnTo>
                        <a:pt x="1141000" y="470249"/>
                      </a:lnTo>
                      <a:lnTo>
                        <a:pt x="1148334" y="470249"/>
                      </a:lnTo>
                      <a:lnTo>
                        <a:pt x="1148334" y="477774"/>
                      </a:lnTo>
                      <a:lnTo>
                        <a:pt x="1148334" y="477774"/>
                      </a:lnTo>
                      <a:lnTo>
                        <a:pt x="1151954" y="477774"/>
                      </a:lnTo>
                      <a:lnTo>
                        <a:pt x="1151954" y="485108"/>
                      </a:lnTo>
                      <a:lnTo>
                        <a:pt x="1151954" y="485108"/>
                      </a:lnTo>
                      <a:lnTo>
                        <a:pt x="1173861" y="485108"/>
                      </a:lnTo>
                      <a:lnTo>
                        <a:pt x="1173861" y="489680"/>
                      </a:lnTo>
                      <a:lnTo>
                        <a:pt x="1173861" y="489680"/>
                      </a:lnTo>
                      <a:lnTo>
                        <a:pt x="1177481" y="489680"/>
                      </a:lnTo>
                      <a:lnTo>
                        <a:pt x="1177481" y="498062"/>
                      </a:lnTo>
                      <a:lnTo>
                        <a:pt x="1177481" y="498062"/>
                      </a:lnTo>
                      <a:lnTo>
                        <a:pt x="1181100" y="498062"/>
                      </a:lnTo>
                      <a:lnTo>
                        <a:pt x="1181100" y="504635"/>
                      </a:lnTo>
                      <a:lnTo>
                        <a:pt x="1181100" y="504635"/>
                      </a:lnTo>
                      <a:lnTo>
                        <a:pt x="1181100" y="504635"/>
                      </a:lnTo>
                      <a:lnTo>
                        <a:pt x="1181100" y="504635"/>
                      </a:lnTo>
                      <a:lnTo>
                        <a:pt x="1181100" y="504635"/>
                      </a:lnTo>
                      <a:lnTo>
                        <a:pt x="1184815" y="504635"/>
                      </a:lnTo>
                      <a:lnTo>
                        <a:pt x="1184815" y="510826"/>
                      </a:lnTo>
                      <a:lnTo>
                        <a:pt x="1184815" y="510826"/>
                      </a:lnTo>
                      <a:lnTo>
                        <a:pt x="1195769" y="510826"/>
                      </a:lnTo>
                      <a:lnTo>
                        <a:pt x="1195769" y="510826"/>
                      </a:lnTo>
                      <a:lnTo>
                        <a:pt x="1195769" y="510826"/>
                      </a:lnTo>
                      <a:lnTo>
                        <a:pt x="1203008" y="510826"/>
                      </a:lnTo>
                      <a:lnTo>
                        <a:pt x="1203008" y="510826"/>
                      </a:lnTo>
                      <a:lnTo>
                        <a:pt x="1203008" y="510826"/>
                      </a:lnTo>
                      <a:lnTo>
                        <a:pt x="1206627" y="510826"/>
                      </a:lnTo>
                      <a:lnTo>
                        <a:pt x="1206627" y="510826"/>
                      </a:lnTo>
                      <a:lnTo>
                        <a:pt x="1206627" y="510826"/>
                      </a:lnTo>
                      <a:lnTo>
                        <a:pt x="1213961" y="510826"/>
                      </a:lnTo>
                      <a:lnTo>
                        <a:pt x="1213961" y="510826"/>
                      </a:lnTo>
                      <a:lnTo>
                        <a:pt x="1213961" y="510826"/>
                      </a:lnTo>
                      <a:lnTo>
                        <a:pt x="1239488" y="510826"/>
                      </a:lnTo>
                      <a:lnTo>
                        <a:pt x="1239488" y="516160"/>
                      </a:lnTo>
                      <a:lnTo>
                        <a:pt x="1239488" y="516160"/>
                      </a:lnTo>
                      <a:lnTo>
                        <a:pt x="1243108" y="516160"/>
                      </a:lnTo>
                      <a:lnTo>
                        <a:pt x="1243108" y="520160"/>
                      </a:lnTo>
                      <a:lnTo>
                        <a:pt x="1243108" y="520160"/>
                      </a:lnTo>
                      <a:lnTo>
                        <a:pt x="1246727" y="520160"/>
                      </a:lnTo>
                      <a:lnTo>
                        <a:pt x="1246727" y="527971"/>
                      </a:lnTo>
                      <a:lnTo>
                        <a:pt x="1246727" y="527971"/>
                      </a:lnTo>
                      <a:lnTo>
                        <a:pt x="1250442" y="527971"/>
                      </a:lnTo>
                      <a:lnTo>
                        <a:pt x="1250442" y="535305"/>
                      </a:lnTo>
                      <a:lnTo>
                        <a:pt x="1250442" y="535305"/>
                      </a:lnTo>
                      <a:lnTo>
                        <a:pt x="1275969" y="535305"/>
                      </a:lnTo>
                      <a:lnTo>
                        <a:pt x="1275969" y="542735"/>
                      </a:lnTo>
                      <a:lnTo>
                        <a:pt x="1275969" y="542735"/>
                      </a:lnTo>
                      <a:lnTo>
                        <a:pt x="1283208" y="542735"/>
                      </a:lnTo>
                      <a:lnTo>
                        <a:pt x="1283208" y="542735"/>
                      </a:lnTo>
                      <a:lnTo>
                        <a:pt x="1283208" y="542735"/>
                      </a:lnTo>
                      <a:lnTo>
                        <a:pt x="1301401" y="542735"/>
                      </a:lnTo>
                      <a:lnTo>
                        <a:pt x="1301401" y="551688"/>
                      </a:lnTo>
                      <a:lnTo>
                        <a:pt x="1301401" y="551688"/>
                      </a:lnTo>
                      <a:lnTo>
                        <a:pt x="1305116" y="551688"/>
                      </a:lnTo>
                      <a:lnTo>
                        <a:pt x="1305116" y="551688"/>
                      </a:lnTo>
                      <a:lnTo>
                        <a:pt x="1305116" y="551688"/>
                      </a:lnTo>
                      <a:lnTo>
                        <a:pt x="1305116" y="551688"/>
                      </a:lnTo>
                      <a:lnTo>
                        <a:pt x="1305116" y="551688"/>
                      </a:lnTo>
                      <a:lnTo>
                        <a:pt x="1305116" y="551688"/>
                      </a:lnTo>
                      <a:lnTo>
                        <a:pt x="1308735" y="551688"/>
                      </a:lnTo>
                      <a:lnTo>
                        <a:pt x="1308735" y="557689"/>
                      </a:lnTo>
                      <a:lnTo>
                        <a:pt x="1308735" y="557689"/>
                      </a:lnTo>
                      <a:lnTo>
                        <a:pt x="1323308" y="557689"/>
                      </a:lnTo>
                      <a:lnTo>
                        <a:pt x="1323308" y="563594"/>
                      </a:lnTo>
                      <a:lnTo>
                        <a:pt x="1323308" y="563594"/>
                      </a:lnTo>
                      <a:lnTo>
                        <a:pt x="1326928" y="563594"/>
                      </a:lnTo>
                      <a:lnTo>
                        <a:pt x="1326928" y="563594"/>
                      </a:lnTo>
                      <a:lnTo>
                        <a:pt x="1326928" y="563594"/>
                      </a:lnTo>
                      <a:lnTo>
                        <a:pt x="1326928" y="563594"/>
                      </a:lnTo>
                      <a:lnTo>
                        <a:pt x="1326928" y="563594"/>
                      </a:lnTo>
                      <a:lnTo>
                        <a:pt x="1326928" y="563594"/>
                      </a:lnTo>
                      <a:lnTo>
                        <a:pt x="1337882" y="563594"/>
                      </a:lnTo>
                      <a:lnTo>
                        <a:pt x="1337882" y="563594"/>
                      </a:lnTo>
                      <a:lnTo>
                        <a:pt x="1337882" y="563594"/>
                      </a:lnTo>
                      <a:lnTo>
                        <a:pt x="1345216" y="563594"/>
                      </a:lnTo>
                      <a:lnTo>
                        <a:pt x="1345216" y="567785"/>
                      </a:lnTo>
                      <a:lnTo>
                        <a:pt x="1345216" y="567785"/>
                      </a:lnTo>
                      <a:lnTo>
                        <a:pt x="1352455" y="567785"/>
                      </a:lnTo>
                      <a:lnTo>
                        <a:pt x="1352455" y="575501"/>
                      </a:lnTo>
                      <a:lnTo>
                        <a:pt x="1352455" y="575501"/>
                      </a:lnTo>
                      <a:lnTo>
                        <a:pt x="1356170" y="575501"/>
                      </a:lnTo>
                      <a:lnTo>
                        <a:pt x="1356170" y="581597"/>
                      </a:lnTo>
                      <a:lnTo>
                        <a:pt x="1356170" y="581597"/>
                      </a:lnTo>
                      <a:lnTo>
                        <a:pt x="1359789" y="581597"/>
                      </a:lnTo>
                      <a:lnTo>
                        <a:pt x="1359789" y="581597"/>
                      </a:lnTo>
                      <a:lnTo>
                        <a:pt x="1359789" y="581597"/>
                      </a:lnTo>
                      <a:lnTo>
                        <a:pt x="1363409" y="581597"/>
                      </a:lnTo>
                      <a:lnTo>
                        <a:pt x="1363409" y="589693"/>
                      </a:lnTo>
                      <a:lnTo>
                        <a:pt x="1363409" y="589693"/>
                      </a:lnTo>
                      <a:lnTo>
                        <a:pt x="1367028" y="589693"/>
                      </a:lnTo>
                      <a:lnTo>
                        <a:pt x="1367028" y="599027"/>
                      </a:lnTo>
                      <a:lnTo>
                        <a:pt x="1367028" y="599027"/>
                      </a:lnTo>
                      <a:lnTo>
                        <a:pt x="1381601" y="599027"/>
                      </a:lnTo>
                      <a:lnTo>
                        <a:pt x="1381601" y="608457"/>
                      </a:lnTo>
                      <a:lnTo>
                        <a:pt x="1381601" y="608457"/>
                      </a:lnTo>
                      <a:lnTo>
                        <a:pt x="1399889" y="608457"/>
                      </a:lnTo>
                      <a:lnTo>
                        <a:pt x="1399889" y="616268"/>
                      </a:lnTo>
                      <a:lnTo>
                        <a:pt x="1399889" y="616268"/>
                      </a:lnTo>
                      <a:lnTo>
                        <a:pt x="1407128" y="616268"/>
                      </a:lnTo>
                      <a:lnTo>
                        <a:pt x="1407128" y="616268"/>
                      </a:lnTo>
                      <a:lnTo>
                        <a:pt x="1407128" y="616268"/>
                      </a:lnTo>
                      <a:lnTo>
                        <a:pt x="1425416" y="616268"/>
                      </a:lnTo>
                      <a:lnTo>
                        <a:pt x="1425416" y="624459"/>
                      </a:lnTo>
                      <a:lnTo>
                        <a:pt x="1425416" y="624459"/>
                      </a:lnTo>
                      <a:lnTo>
                        <a:pt x="1429036" y="624459"/>
                      </a:lnTo>
                      <a:lnTo>
                        <a:pt x="1429036" y="631317"/>
                      </a:lnTo>
                      <a:lnTo>
                        <a:pt x="1429036" y="631317"/>
                      </a:lnTo>
                      <a:lnTo>
                        <a:pt x="1439990" y="631317"/>
                      </a:lnTo>
                      <a:lnTo>
                        <a:pt x="1439990" y="643890"/>
                      </a:lnTo>
                      <a:lnTo>
                        <a:pt x="1439990" y="643890"/>
                      </a:lnTo>
                      <a:lnTo>
                        <a:pt x="1439990" y="643890"/>
                      </a:lnTo>
                      <a:lnTo>
                        <a:pt x="1439990" y="643890"/>
                      </a:lnTo>
                      <a:lnTo>
                        <a:pt x="1439990" y="643890"/>
                      </a:lnTo>
                      <a:lnTo>
                        <a:pt x="1454563" y="643890"/>
                      </a:lnTo>
                      <a:lnTo>
                        <a:pt x="1454563" y="649415"/>
                      </a:lnTo>
                      <a:lnTo>
                        <a:pt x="1454563" y="649415"/>
                      </a:lnTo>
                      <a:lnTo>
                        <a:pt x="1465516" y="649415"/>
                      </a:lnTo>
                      <a:lnTo>
                        <a:pt x="1465516" y="662273"/>
                      </a:lnTo>
                      <a:lnTo>
                        <a:pt x="1465516" y="662273"/>
                      </a:lnTo>
                      <a:lnTo>
                        <a:pt x="1465516" y="662273"/>
                      </a:lnTo>
                      <a:lnTo>
                        <a:pt x="1465516" y="662273"/>
                      </a:lnTo>
                      <a:lnTo>
                        <a:pt x="1465516" y="662273"/>
                      </a:lnTo>
                      <a:lnTo>
                        <a:pt x="1469136" y="662273"/>
                      </a:lnTo>
                      <a:lnTo>
                        <a:pt x="1469136" y="671798"/>
                      </a:lnTo>
                      <a:lnTo>
                        <a:pt x="1469136" y="671798"/>
                      </a:lnTo>
                      <a:lnTo>
                        <a:pt x="1512856" y="671798"/>
                      </a:lnTo>
                      <a:lnTo>
                        <a:pt x="1512856" y="679133"/>
                      </a:lnTo>
                      <a:lnTo>
                        <a:pt x="1512856" y="679133"/>
                      </a:lnTo>
                      <a:lnTo>
                        <a:pt x="1523810" y="679133"/>
                      </a:lnTo>
                      <a:lnTo>
                        <a:pt x="1523810" y="679133"/>
                      </a:lnTo>
                      <a:lnTo>
                        <a:pt x="1523810" y="679133"/>
                      </a:lnTo>
                      <a:lnTo>
                        <a:pt x="1527429" y="679133"/>
                      </a:lnTo>
                      <a:lnTo>
                        <a:pt x="1527429" y="679133"/>
                      </a:lnTo>
                      <a:lnTo>
                        <a:pt x="1527429" y="679133"/>
                      </a:lnTo>
                      <a:lnTo>
                        <a:pt x="1534763" y="679133"/>
                      </a:lnTo>
                      <a:lnTo>
                        <a:pt x="1534763" y="685895"/>
                      </a:lnTo>
                      <a:lnTo>
                        <a:pt x="1534763" y="685895"/>
                      </a:lnTo>
                      <a:lnTo>
                        <a:pt x="1549337" y="685895"/>
                      </a:lnTo>
                      <a:lnTo>
                        <a:pt x="1549337" y="695135"/>
                      </a:lnTo>
                      <a:lnTo>
                        <a:pt x="1549337" y="695135"/>
                      </a:lnTo>
                      <a:lnTo>
                        <a:pt x="1552956" y="695135"/>
                      </a:lnTo>
                      <a:lnTo>
                        <a:pt x="1552956" y="706660"/>
                      </a:lnTo>
                      <a:lnTo>
                        <a:pt x="1552956" y="706660"/>
                      </a:lnTo>
                      <a:lnTo>
                        <a:pt x="1552956" y="706660"/>
                      </a:lnTo>
                      <a:lnTo>
                        <a:pt x="1552956" y="706660"/>
                      </a:lnTo>
                      <a:lnTo>
                        <a:pt x="1552956" y="706660"/>
                      </a:lnTo>
                      <a:lnTo>
                        <a:pt x="1563910" y="706660"/>
                      </a:lnTo>
                      <a:lnTo>
                        <a:pt x="1563910" y="714661"/>
                      </a:lnTo>
                      <a:lnTo>
                        <a:pt x="1563910" y="714661"/>
                      </a:lnTo>
                      <a:lnTo>
                        <a:pt x="1563910" y="714661"/>
                      </a:lnTo>
                      <a:lnTo>
                        <a:pt x="1563910" y="714661"/>
                      </a:lnTo>
                      <a:lnTo>
                        <a:pt x="1563910" y="714661"/>
                      </a:lnTo>
                      <a:lnTo>
                        <a:pt x="1567529" y="714661"/>
                      </a:lnTo>
                      <a:lnTo>
                        <a:pt x="1567529" y="723328"/>
                      </a:lnTo>
                      <a:lnTo>
                        <a:pt x="1567529" y="723328"/>
                      </a:lnTo>
                      <a:lnTo>
                        <a:pt x="1574864" y="723328"/>
                      </a:lnTo>
                      <a:lnTo>
                        <a:pt x="1574864" y="723328"/>
                      </a:lnTo>
                      <a:lnTo>
                        <a:pt x="1574864" y="723328"/>
                      </a:lnTo>
                      <a:lnTo>
                        <a:pt x="1589437" y="723328"/>
                      </a:lnTo>
                      <a:lnTo>
                        <a:pt x="1589437" y="727996"/>
                      </a:lnTo>
                      <a:lnTo>
                        <a:pt x="1589437" y="727996"/>
                      </a:lnTo>
                      <a:lnTo>
                        <a:pt x="1611344" y="727996"/>
                      </a:lnTo>
                      <a:lnTo>
                        <a:pt x="1611344" y="735425"/>
                      </a:lnTo>
                      <a:lnTo>
                        <a:pt x="1611344" y="735425"/>
                      </a:lnTo>
                      <a:lnTo>
                        <a:pt x="1611344" y="735425"/>
                      </a:lnTo>
                      <a:lnTo>
                        <a:pt x="1611344" y="735425"/>
                      </a:lnTo>
                      <a:lnTo>
                        <a:pt x="1611344" y="735425"/>
                      </a:lnTo>
                      <a:lnTo>
                        <a:pt x="1614964" y="735425"/>
                      </a:lnTo>
                      <a:lnTo>
                        <a:pt x="1614964" y="742855"/>
                      </a:lnTo>
                      <a:lnTo>
                        <a:pt x="1614964" y="742855"/>
                      </a:lnTo>
                      <a:lnTo>
                        <a:pt x="1614964" y="742855"/>
                      </a:lnTo>
                      <a:lnTo>
                        <a:pt x="1614964" y="742855"/>
                      </a:lnTo>
                      <a:lnTo>
                        <a:pt x="1614964" y="742855"/>
                      </a:lnTo>
                      <a:lnTo>
                        <a:pt x="1629537" y="742855"/>
                      </a:lnTo>
                      <a:lnTo>
                        <a:pt x="1629537" y="749522"/>
                      </a:lnTo>
                      <a:lnTo>
                        <a:pt x="1629537" y="749522"/>
                      </a:lnTo>
                      <a:lnTo>
                        <a:pt x="1633157" y="749522"/>
                      </a:lnTo>
                      <a:lnTo>
                        <a:pt x="1633157" y="755142"/>
                      </a:lnTo>
                      <a:lnTo>
                        <a:pt x="1633157" y="755142"/>
                      </a:lnTo>
                      <a:lnTo>
                        <a:pt x="1647730" y="755142"/>
                      </a:lnTo>
                      <a:lnTo>
                        <a:pt x="1647730" y="762191"/>
                      </a:lnTo>
                      <a:lnTo>
                        <a:pt x="1647730" y="762191"/>
                      </a:lnTo>
                      <a:lnTo>
                        <a:pt x="1651445" y="762191"/>
                      </a:lnTo>
                      <a:lnTo>
                        <a:pt x="1651445" y="770573"/>
                      </a:lnTo>
                      <a:lnTo>
                        <a:pt x="1651445" y="770573"/>
                      </a:lnTo>
                      <a:lnTo>
                        <a:pt x="1680591" y="770573"/>
                      </a:lnTo>
                      <a:lnTo>
                        <a:pt x="1680591" y="776192"/>
                      </a:lnTo>
                      <a:lnTo>
                        <a:pt x="1680591" y="776192"/>
                      </a:lnTo>
                      <a:lnTo>
                        <a:pt x="1691545" y="776192"/>
                      </a:lnTo>
                      <a:lnTo>
                        <a:pt x="1691545" y="776192"/>
                      </a:lnTo>
                      <a:lnTo>
                        <a:pt x="1691545" y="776192"/>
                      </a:lnTo>
                      <a:lnTo>
                        <a:pt x="1709738" y="776192"/>
                      </a:lnTo>
                      <a:lnTo>
                        <a:pt x="1709738" y="780288"/>
                      </a:lnTo>
                      <a:lnTo>
                        <a:pt x="1709738" y="780288"/>
                      </a:lnTo>
                      <a:lnTo>
                        <a:pt x="1713357" y="780288"/>
                      </a:lnTo>
                      <a:lnTo>
                        <a:pt x="1713357" y="786670"/>
                      </a:lnTo>
                      <a:lnTo>
                        <a:pt x="1713357" y="786670"/>
                      </a:lnTo>
                      <a:lnTo>
                        <a:pt x="1716977" y="786670"/>
                      </a:lnTo>
                      <a:lnTo>
                        <a:pt x="1716977" y="786670"/>
                      </a:lnTo>
                      <a:lnTo>
                        <a:pt x="1716977" y="786670"/>
                      </a:lnTo>
                      <a:lnTo>
                        <a:pt x="1720691" y="786670"/>
                      </a:lnTo>
                      <a:lnTo>
                        <a:pt x="1720691" y="786670"/>
                      </a:lnTo>
                      <a:lnTo>
                        <a:pt x="1720691" y="786670"/>
                      </a:lnTo>
                      <a:lnTo>
                        <a:pt x="1727930" y="786670"/>
                      </a:lnTo>
                      <a:lnTo>
                        <a:pt x="1727930" y="793052"/>
                      </a:lnTo>
                      <a:lnTo>
                        <a:pt x="1727930" y="793052"/>
                      </a:lnTo>
                      <a:lnTo>
                        <a:pt x="1738884" y="793052"/>
                      </a:lnTo>
                      <a:lnTo>
                        <a:pt x="1738884" y="799910"/>
                      </a:lnTo>
                      <a:lnTo>
                        <a:pt x="1738884" y="799910"/>
                      </a:lnTo>
                      <a:lnTo>
                        <a:pt x="1753457" y="799910"/>
                      </a:lnTo>
                      <a:lnTo>
                        <a:pt x="1753457" y="799910"/>
                      </a:lnTo>
                      <a:lnTo>
                        <a:pt x="1753457" y="799910"/>
                      </a:lnTo>
                      <a:lnTo>
                        <a:pt x="1768031" y="799910"/>
                      </a:lnTo>
                      <a:lnTo>
                        <a:pt x="1768031" y="799910"/>
                      </a:lnTo>
                      <a:lnTo>
                        <a:pt x="1768031" y="799910"/>
                      </a:lnTo>
                      <a:lnTo>
                        <a:pt x="1786319" y="799910"/>
                      </a:lnTo>
                      <a:lnTo>
                        <a:pt x="1786319" y="808577"/>
                      </a:lnTo>
                      <a:lnTo>
                        <a:pt x="1786319" y="808577"/>
                      </a:lnTo>
                      <a:lnTo>
                        <a:pt x="1793558" y="808577"/>
                      </a:lnTo>
                      <a:lnTo>
                        <a:pt x="1793558" y="808577"/>
                      </a:lnTo>
                      <a:lnTo>
                        <a:pt x="1793558" y="808577"/>
                      </a:lnTo>
                      <a:lnTo>
                        <a:pt x="1808131" y="808577"/>
                      </a:lnTo>
                      <a:lnTo>
                        <a:pt x="1808131" y="822293"/>
                      </a:lnTo>
                      <a:lnTo>
                        <a:pt x="1808131" y="822293"/>
                      </a:lnTo>
                      <a:lnTo>
                        <a:pt x="1808131" y="822293"/>
                      </a:lnTo>
                      <a:lnTo>
                        <a:pt x="1808131" y="822293"/>
                      </a:lnTo>
                      <a:lnTo>
                        <a:pt x="1808131" y="822293"/>
                      </a:lnTo>
                      <a:lnTo>
                        <a:pt x="1826419" y="822293"/>
                      </a:lnTo>
                      <a:lnTo>
                        <a:pt x="1826419" y="830580"/>
                      </a:lnTo>
                      <a:lnTo>
                        <a:pt x="1826419" y="830580"/>
                      </a:lnTo>
                      <a:lnTo>
                        <a:pt x="1826419" y="830580"/>
                      </a:lnTo>
                      <a:lnTo>
                        <a:pt x="1826419" y="830580"/>
                      </a:lnTo>
                      <a:lnTo>
                        <a:pt x="1826419" y="830580"/>
                      </a:lnTo>
                      <a:lnTo>
                        <a:pt x="1826419" y="830580"/>
                      </a:lnTo>
                      <a:lnTo>
                        <a:pt x="1826419" y="830580"/>
                      </a:lnTo>
                      <a:lnTo>
                        <a:pt x="1826419" y="830580"/>
                      </a:lnTo>
                      <a:lnTo>
                        <a:pt x="1830038" y="830580"/>
                      </a:lnTo>
                      <a:lnTo>
                        <a:pt x="1830038" y="837533"/>
                      </a:lnTo>
                      <a:lnTo>
                        <a:pt x="1830038" y="837533"/>
                      </a:lnTo>
                      <a:lnTo>
                        <a:pt x="1840992" y="837533"/>
                      </a:lnTo>
                      <a:lnTo>
                        <a:pt x="1840992" y="837533"/>
                      </a:lnTo>
                      <a:lnTo>
                        <a:pt x="1840992" y="837533"/>
                      </a:lnTo>
                      <a:lnTo>
                        <a:pt x="1851946" y="837533"/>
                      </a:lnTo>
                      <a:lnTo>
                        <a:pt x="1851946" y="845058"/>
                      </a:lnTo>
                      <a:lnTo>
                        <a:pt x="1851946" y="845058"/>
                      </a:lnTo>
                      <a:lnTo>
                        <a:pt x="1859185" y="845058"/>
                      </a:lnTo>
                      <a:lnTo>
                        <a:pt x="1859185" y="852011"/>
                      </a:lnTo>
                      <a:lnTo>
                        <a:pt x="1859185" y="852011"/>
                      </a:lnTo>
                      <a:lnTo>
                        <a:pt x="1870139" y="852011"/>
                      </a:lnTo>
                      <a:lnTo>
                        <a:pt x="1870139" y="867442"/>
                      </a:lnTo>
                      <a:lnTo>
                        <a:pt x="1870139" y="867442"/>
                      </a:lnTo>
                      <a:lnTo>
                        <a:pt x="1870139" y="867442"/>
                      </a:lnTo>
                      <a:lnTo>
                        <a:pt x="1870139" y="867442"/>
                      </a:lnTo>
                      <a:lnTo>
                        <a:pt x="1870139" y="867442"/>
                      </a:lnTo>
                      <a:lnTo>
                        <a:pt x="1899285" y="867442"/>
                      </a:lnTo>
                      <a:lnTo>
                        <a:pt x="1899285" y="867442"/>
                      </a:lnTo>
                      <a:lnTo>
                        <a:pt x="1899285" y="867442"/>
                      </a:lnTo>
                      <a:lnTo>
                        <a:pt x="1921193" y="867442"/>
                      </a:lnTo>
                      <a:lnTo>
                        <a:pt x="1921193" y="888587"/>
                      </a:lnTo>
                      <a:lnTo>
                        <a:pt x="1921193" y="888587"/>
                      </a:lnTo>
                      <a:lnTo>
                        <a:pt x="1921193" y="888587"/>
                      </a:lnTo>
                      <a:lnTo>
                        <a:pt x="1921193" y="888587"/>
                      </a:lnTo>
                      <a:lnTo>
                        <a:pt x="1921193" y="888587"/>
                      </a:lnTo>
                      <a:lnTo>
                        <a:pt x="1921193" y="888587"/>
                      </a:lnTo>
                      <a:lnTo>
                        <a:pt x="1921193" y="888587"/>
                      </a:lnTo>
                      <a:lnTo>
                        <a:pt x="1921193" y="888587"/>
                      </a:lnTo>
                      <a:lnTo>
                        <a:pt x="1924812" y="888587"/>
                      </a:lnTo>
                      <a:lnTo>
                        <a:pt x="1924812" y="895350"/>
                      </a:lnTo>
                      <a:lnTo>
                        <a:pt x="1924812" y="895350"/>
                      </a:lnTo>
                      <a:lnTo>
                        <a:pt x="1924812" y="895350"/>
                      </a:lnTo>
                      <a:lnTo>
                        <a:pt x="1924812" y="895350"/>
                      </a:lnTo>
                      <a:lnTo>
                        <a:pt x="1924812" y="895350"/>
                      </a:lnTo>
                      <a:lnTo>
                        <a:pt x="1939385" y="895350"/>
                      </a:lnTo>
                      <a:lnTo>
                        <a:pt x="1939385" y="902589"/>
                      </a:lnTo>
                      <a:lnTo>
                        <a:pt x="1939385" y="902589"/>
                      </a:lnTo>
                      <a:lnTo>
                        <a:pt x="1943005" y="902589"/>
                      </a:lnTo>
                      <a:lnTo>
                        <a:pt x="1943005" y="916972"/>
                      </a:lnTo>
                      <a:lnTo>
                        <a:pt x="1943005" y="916972"/>
                      </a:lnTo>
                      <a:lnTo>
                        <a:pt x="1943005" y="916972"/>
                      </a:lnTo>
                      <a:lnTo>
                        <a:pt x="1943005" y="916972"/>
                      </a:lnTo>
                      <a:lnTo>
                        <a:pt x="1943005" y="916972"/>
                      </a:lnTo>
                      <a:lnTo>
                        <a:pt x="1961293" y="916972"/>
                      </a:lnTo>
                      <a:lnTo>
                        <a:pt x="1961293" y="924782"/>
                      </a:lnTo>
                      <a:lnTo>
                        <a:pt x="1961293" y="924782"/>
                      </a:lnTo>
                      <a:lnTo>
                        <a:pt x="1964912" y="924782"/>
                      </a:lnTo>
                      <a:lnTo>
                        <a:pt x="1964912" y="932688"/>
                      </a:lnTo>
                      <a:lnTo>
                        <a:pt x="1964912" y="932688"/>
                      </a:lnTo>
                      <a:lnTo>
                        <a:pt x="1968532" y="932688"/>
                      </a:lnTo>
                      <a:lnTo>
                        <a:pt x="1968532" y="937451"/>
                      </a:lnTo>
                      <a:lnTo>
                        <a:pt x="1968532" y="937451"/>
                      </a:lnTo>
                      <a:lnTo>
                        <a:pt x="1975866" y="937451"/>
                      </a:lnTo>
                      <a:lnTo>
                        <a:pt x="1975866" y="945356"/>
                      </a:lnTo>
                      <a:lnTo>
                        <a:pt x="1975866" y="945356"/>
                      </a:lnTo>
                      <a:lnTo>
                        <a:pt x="1979486" y="945356"/>
                      </a:lnTo>
                      <a:lnTo>
                        <a:pt x="1979486" y="959453"/>
                      </a:lnTo>
                      <a:lnTo>
                        <a:pt x="1979486" y="959453"/>
                      </a:lnTo>
                      <a:lnTo>
                        <a:pt x="1979486" y="959453"/>
                      </a:lnTo>
                      <a:lnTo>
                        <a:pt x="1979486" y="959453"/>
                      </a:lnTo>
                      <a:lnTo>
                        <a:pt x="1979486" y="959453"/>
                      </a:lnTo>
                      <a:lnTo>
                        <a:pt x="2008632" y="959453"/>
                      </a:lnTo>
                      <a:lnTo>
                        <a:pt x="2008632" y="969169"/>
                      </a:lnTo>
                      <a:lnTo>
                        <a:pt x="2008632" y="969169"/>
                      </a:lnTo>
                      <a:lnTo>
                        <a:pt x="2019586" y="969169"/>
                      </a:lnTo>
                      <a:lnTo>
                        <a:pt x="2019586" y="977551"/>
                      </a:lnTo>
                      <a:lnTo>
                        <a:pt x="2019586" y="977551"/>
                      </a:lnTo>
                      <a:lnTo>
                        <a:pt x="2019586" y="977551"/>
                      </a:lnTo>
                      <a:lnTo>
                        <a:pt x="2019586" y="977551"/>
                      </a:lnTo>
                      <a:lnTo>
                        <a:pt x="2019586" y="977551"/>
                      </a:lnTo>
                      <a:lnTo>
                        <a:pt x="2034159" y="977551"/>
                      </a:lnTo>
                      <a:lnTo>
                        <a:pt x="2034159" y="984790"/>
                      </a:lnTo>
                      <a:lnTo>
                        <a:pt x="2034159" y="984790"/>
                      </a:lnTo>
                      <a:lnTo>
                        <a:pt x="2052447" y="984790"/>
                      </a:lnTo>
                      <a:lnTo>
                        <a:pt x="2052447" y="993362"/>
                      </a:lnTo>
                      <a:lnTo>
                        <a:pt x="2052447" y="993362"/>
                      </a:lnTo>
                      <a:lnTo>
                        <a:pt x="2059686" y="993362"/>
                      </a:lnTo>
                      <a:lnTo>
                        <a:pt x="2059686" y="1000982"/>
                      </a:lnTo>
                      <a:lnTo>
                        <a:pt x="2059686" y="1000982"/>
                      </a:lnTo>
                      <a:lnTo>
                        <a:pt x="2070640" y="1000982"/>
                      </a:lnTo>
                      <a:lnTo>
                        <a:pt x="2070640" y="1007840"/>
                      </a:lnTo>
                      <a:lnTo>
                        <a:pt x="2070640" y="1007840"/>
                      </a:lnTo>
                      <a:lnTo>
                        <a:pt x="2074259" y="1007840"/>
                      </a:lnTo>
                      <a:lnTo>
                        <a:pt x="2074259" y="1013555"/>
                      </a:lnTo>
                      <a:lnTo>
                        <a:pt x="2074259" y="1013555"/>
                      </a:lnTo>
                      <a:lnTo>
                        <a:pt x="2092547" y="1013555"/>
                      </a:lnTo>
                      <a:lnTo>
                        <a:pt x="2092547" y="1013555"/>
                      </a:lnTo>
                      <a:lnTo>
                        <a:pt x="2092547" y="1013555"/>
                      </a:lnTo>
                      <a:lnTo>
                        <a:pt x="2103406" y="1013555"/>
                      </a:lnTo>
                      <a:lnTo>
                        <a:pt x="2103406" y="1013555"/>
                      </a:lnTo>
                      <a:lnTo>
                        <a:pt x="2103406" y="1013555"/>
                      </a:lnTo>
                      <a:lnTo>
                        <a:pt x="2110740" y="1013555"/>
                      </a:lnTo>
                      <a:lnTo>
                        <a:pt x="2110740" y="1022699"/>
                      </a:lnTo>
                      <a:lnTo>
                        <a:pt x="2110740" y="1022699"/>
                      </a:lnTo>
                      <a:lnTo>
                        <a:pt x="2121694" y="1022699"/>
                      </a:lnTo>
                      <a:lnTo>
                        <a:pt x="2121694" y="1030700"/>
                      </a:lnTo>
                      <a:lnTo>
                        <a:pt x="2121694" y="1030700"/>
                      </a:lnTo>
                      <a:lnTo>
                        <a:pt x="2132648" y="1030700"/>
                      </a:lnTo>
                      <a:lnTo>
                        <a:pt x="2132648" y="1038892"/>
                      </a:lnTo>
                      <a:lnTo>
                        <a:pt x="2132648" y="1038892"/>
                      </a:lnTo>
                      <a:lnTo>
                        <a:pt x="2187321" y="1038892"/>
                      </a:lnTo>
                      <a:lnTo>
                        <a:pt x="2187321" y="1047083"/>
                      </a:lnTo>
                      <a:lnTo>
                        <a:pt x="2187321" y="1047083"/>
                      </a:lnTo>
                      <a:lnTo>
                        <a:pt x="2205514" y="1047083"/>
                      </a:lnTo>
                      <a:lnTo>
                        <a:pt x="2205514" y="1056513"/>
                      </a:lnTo>
                      <a:lnTo>
                        <a:pt x="2205514" y="1056513"/>
                      </a:lnTo>
                      <a:lnTo>
                        <a:pt x="2205514" y="1056513"/>
                      </a:lnTo>
                      <a:lnTo>
                        <a:pt x="2205514" y="1056513"/>
                      </a:lnTo>
                      <a:lnTo>
                        <a:pt x="2205514" y="1056513"/>
                      </a:lnTo>
                      <a:lnTo>
                        <a:pt x="2223707" y="1056513"/>
                      </a:lnTo>
                      <a:lnTo>
                        <a:pt x="2223707" y="1056513"/>
                      </a:lnTo>
                      <a:lnTo>
                        <a:pt x="2223707" y="1056513"/>
                      </a:lnTo>
                      <a:lnTo>
                        <a:pt x="2223707" y="1056513"/>
                      </a:lnTo>
                      <a:lnTo>
                        <a:pt x="2223707" y="1056513"/>
                      </a:lnTo>
                      <a:lnTo>
                        <a:pt x="2223707" y="1056513"/>
                      </a:lnTo>
                      <a:lnTo>
                        <a:pt x="2231041" y="1056513"/>
                      </a:lnTo>
                      <a:lnTo>
                        <a:pt x="2231041" y="1056513"/>
                      </a:lnTo>
                      <a:lnTo>
                        <a:pt x="2231041" y="1056513"/>
                      </a:lnTo>
                      <a:lnTo>
                        <a:pt x="2245614" y="1056513"/>
                      </a:lnTo>
                      <a:lnTo>
                        <a:pt x="2245614" y="1056513"/>
                      </a:lnTo>
                      <a:lnTo>
                        <a:pt x="2245614" y="1056513"/>
                      </a:lnTo>
                      <a:lnTo>
                        <a:pt x="2249234" y="1056513"/>
                      </a:lnTo>
                      <a:lnTo>
                        <a:pt x="2249234" y="1056513"/>
                      </a:lnTo>
                      <a:lnTo>
                        <a:pt x="2249234" y="1056513"/>
                      </a:lnTo>
                      <a:lnTo>
                        <a:pt x="2252948" y="1056513"/>
                      </a:lnTo>
                      <a:lnTo>
                        <a:pt x="2252948" y="1068134"/>
                      </a:lnTo>
                      <a:lnTo>
                        <a:pt x="2252948" y="1068134"/>
                      </a:lnTo>
                      <a:lnTo>
                        <a:pt x="2252948" y="1068134"/>
                      </a:lnTo>
                      <a:lnTo>
                        <a:pt x="2252948" y="1068134"/>
                      </a:lnTo>
                      <a:lnTo>
                        <a:pt x="2252948" y="1068134"/>
                      </a:lnTo>
                      <a:lnTo>
                        <a:pt x="2267522" y="1068134"/>
                      </a:lnTo>
                      <a:lnTo>
                        <a:pt x="2267522" y="1068134"/>
                      </a:lnTo>
                      <a:lnTo>
                        <a:pt x="2267522" y="1068134"/>
                      </a:lnTo>
                      <a:lnTo>
                        <a:pt x="2267522" y="1068134"/>
                      </a:lnTo>
                      <a:lnTo>
                        <a:pt x="2267522" y="1068134"/>
                      </a:lnTo>
                      <a:lnTo>
                        <a:pt x="2267522" y="1068134"/>
                      </a:lnTo>
                      <a:lnTo>
                        <a:pt x="2271141" y="1068134"/>
                      </a:lnTo>
                      <a:lnTo>
                        <a:pt x="2271141" y="1068134"/>
                      </a:lnTo>
                      <a:lnTo>
                        <a:pt x="2271141"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82095" y="1068134"/>
                      </a:lnTo>
                      <a:lnTo>
                        <a:pt x="2282095" y="1076897"/>
                      </a:lnTo>
                      <a:lnTo>
                        <a:pt x="2282095" y="1076897"/>
                      </a:lnTo>
                      <a:lnTo>
                        <a:pt x="2282095" y="1076897"/>
                      </a:lnTo>
                      <a:lnTo>
                        <a:pt x="2282095" y="1076897"/>
                      </a:lnTo>
                      <a:lnTo>
                        <a:pt x="2282095" y="1076897"/>
                      </a:lnTo>
                      <a:lnTo>
                        <a:pt x="2282095" y="1076897"/>
                      </a:lnTo>
                      <a:lnTo>
                        <a:pt x="2282095" y="1076897"/>
                      </a:lnTo>
                      <a:lnTo>
                        <a:pt x="2282095" y="1076897"/>
                      </a:lnTo>
                      <a:lnTo>
                        <a:pt x="2285714" y="1076897"/>
                      </a:lnTo>
                      <a:lnTo>
                        <a:pt x="2285714" y="1076897"/>
                      </a:lnTo>
                      <a:lnTo>
                        <a:pt x="2285714" y="1076897"/>
                      </a:lnTo>
                      <a:lnTo>
                        <a:pt x="2289334" y="1076897"/>
                      </a:lnTo>
                      <a:lnTo>
                        <a:pt x="2289334" y="1085374"/>
                      </a:lnTo>
                      <a:lnTo>
                        <a:pt x="2289334" y="1085374"/>
                      </a:lnTo>
                      <a:lnTo>
                        <a:pt x="2300288" y="1085374"/>
                      </a:lnTo>
                      <a:lnTo>
                        <a:pt x="2300288" y="1085374"/>
                      </a:lnTo>
                      <a:lnTo>
                        <a:pt x="2300288" y="1085374"/>
                      </a:lnTo>
                      <a:lnTo>
                        <a:pt x="2303907" y="1085374"/>
                      </a:lnTo>
                      <a:lnTo>
                        <a:pt x="2303907" y="1085374"/>
                      </a:lnTo>
                      <a:lnTo>
                        <a:pt x="2303907" y="1085374"/>
                      </a:lnTo>
                      <a:lnTo>
                        <a:pt x="2307622" y="1085374"/>
                      </a:lnTo>
                      <a:lnTo>
                        <a:pt x="2307622" y="1085374"/>
                      </a:lnTo>
                      <a:lnTo>
                        <a:pt x="2307622" y="1085374"/>
                      </a:lnTo>
                      <a:lnTo>
                        <a:pt x="2322195" y="1085374"/>
                      </a:lnTo>
                      <a:lnTo>
                        <a:pt x="2322195" y="1085374"/>
                      </a:lnTo>
                      <a:lnTo>
                        <a:pt x="2322195" y="1085374"/>
                      </a:lnTo>
                      <a:lnTo>
                        <a:pt x="2325815" y="1085374"/>
                      </a:lnTo>
                      <a:lnTo>
                        <a:pt x="2325815" y="1085374"/>
                      </a:lnTo>
                      <a:lnTo>
                        <a:pt x="2325815" y="1085374"/>
                      </a:lnTo>
                      <a:lnTo>
                        <a:pt x="2329434" y="1085374"/>
                      </a:lnTo>
                      <a:lnTo>
                        <a:pt x="2329434" y="1085374"/>
                      </a:lnTo>
                      <a:lnTo>
                        <a:pt x="2329434" y="1085374"/>
                      </a:lnTo>
                      <a:lnTo>
                        <a:pt x="2329434" y="1085374"/>
                      </a:lnTo>
                      <a:lnTo>
                        <a:pt x="2329434" y="1085374"/>
                      </a:lnTo>
                      <a:lnTo>
                        <a:pt x="2329434" y="1085374"/>
                      </a:lnTo>
                      <a:lnTo>
                        <a:pt x="2333149" y="1085374"/>
                      </a:lnTo>
                      <a:lnTo>
                        <a:pt x="2333149" y="1095661"/>
                      </a:lnTo>
                      <a:lnTo>
                        <a:pt x="2333149" y="1095661"/>
                      </a:lnTo>
                      <a:lnTo>
                        <a:pt x="2333149" y="1095661"/>
                      </a:lnTo>
                      <a:lnTo>
                        <a:pt x="2333149" y="1095661"/>
                      </a:lnTo>
                      <a:lnTo>
                        <a:pt x="2333149" y="1095661"/>
                      </a:lnTo>
                      <a:lnTo>
                        <a:pt x="2336768" y="1095661"/>
                      </a:lnTo>
                      <a:lnTo>
                        <a:pt x="2336768" y="1106138"/>
                      </a:lnTo>
                      <a:lnTo>
                        <a:pt x="2336768"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80488" y="1106138"/>
                      </a:lnTo>
                      <a:lnTo>
                        <a:pt x="2380488" y="1106138"/>
                      </a:lnTo>
                      <a:lnTo>
                        <a:pt x="2380488" y="1106138"/>
                      </a:lnTo>
                      <a:lnTo>
                        <a:pt x="2384108" y="1106138"/>
                      </a:lnTo>
                      <a:lnTo>
                        <a:pt x="2384108" y="1106138"/>
                      </a:lnTo>
                      <a:lnTo>
                        <a:pt x="2384108" y="1106138"/>
                      </a:lnTo>
                      <a:lnTo>
                        <a:pt x="2384108" y="1106138"/>
                      </a:lnTo>
                      <a:lnTo>
                        <a:pt x="2384108" y="1106138"/>
                      </a:lnTo>
                      <a:lnTo>
                        <a:pt x="2384108" y="1106138"/>
                      </a:lnTo>
                      <a:lnTo>
                        <a:pt x="2398681" y="1106138"/>
                      </a:lnTo>
                      <a:lnTo>
                        <a:pt x="2398681" y="1106138"/>
                      </a:lnTo>
                      <a:lnTo>
                        <a:pt x="2398681"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9635" y="1106138"/>
                      </a:lnTo>
                      <a:lnTo>
                        <a:pt x="2409635" y="1106138"/>
                      </a:lnTo>
                      <a:lnTo>
                        <a:pt x="2409635" y="1106138"/>
                      </a:lnTo>
                      <a:lnTo>
                        <a:pt x="2413349" y="1106138"/>
                      </a:lnTo>
                      <a:lnTo>
                        <a:pt x="2413349" y="1106138"/>
                      </a:lnTo>
                      <a:lnTo>
                        <a:pt x="2413349" y="1106138"/>
                      </a:lnTo>
                      <a:lnTo>
                        <a:pt x="2427923" y="1106138"/>
                      </a:lnTo>
                      <a:lnTo>
                        <a:pt x="2427923" y="1106138"/>
                      </a:lnTo>
                      <a:lnTo>
                        <a:pt x="2427923" y="1106138"/>
                      </a:lnTo>
                      <a:lnTo>
                        <a:pt x="2431542" y="1106138"/>
                      </a:lnTo>
                      <a:lnTo>
                        <a:pt x="2431542" y="1106138"/>
                      </a:lnTo>
                      <a:lnTo>
                        <a:pt x="2431542" y="1106138"/>
                      </a:lnTo>
                      <a:lnTo>
                        <a:pt x="2449735" y="1106138"/>
                      </a:lnTo>
                      <a:lnTo>
                        <a:pt x="2449735" y="1106138"/>
                      </a:lnTo>
                      <a:lnTo>
                        <a:pt x="2449735" y="1106138"/>
                      </a:lnTo>
                      <a:lnTo>
                        <a:pt x="2449735" y="1106138"/>
                      </a:lnTo>
                      <a:lnTo>
                        <a:pt x="2449735" y="1106138"/>
                      </a:lnTo>
                      <a:lnTo>
                        <a:pt x="2449735" y="1106138"/>
                      </a:lnTo>
                      <a:lnTo>
                        <a:pt x="2457069" y="1106138"/>
                      </a:lnTo>
                      <a:lnTo>
                        <a:pt x="2457069" y="1106138"/>
                      </a:lnTo>
                      <a:lnTo>
                        <a:pt x="2457069" y="1106138"/>
                      </a:lnTo>
                      <a:lnTo>
                        <a:pt x="2475262" y="1106138"/>
                      </a:lnTo>
                      <a:lnTo>
                        <a:pt x="2475262" y="1106138"/>
                      </a:lnTo>
                      <a:lnTo>
                        <a:pt x="2475262" y="1106138"/>
                      </a:lnTo>
                      <a:lnTo>
                        <a:pt x="2478881" y="1106138"/>
                      </a:lnTo>
                      <a:lnTo>
                        <a:pt x="2478881" y="1121283"/>
                      </a:lnTo>
                      <a:lnTo>
                        <a:pt x="2478881" y="1121283"/>
                      </a:lnTo>
                      <a:lnTo>
                        <a:pt x="2482596" y="1121283"/>
                      </a:lnTo>
                      <a:lnTo>
                        <a:pt x="2482596" y="1121283"/>
                      </a:lnTo>
                      <a:lnTo>
                        <a:pt x="2482596" y="1121283"/>
                      </a:lnTo>
                      <a:lnTo>
                        <a:pt x="2486216" y="1121283"/>
                      </a:lnTo>
                      <a:lnTo>
                        <a:pt x="2486216" y="1136333"/>
                      </a:lnTo>
                      <a:lnTo>
                        <a:pt x="2486216" y="1136333"/>
                      </a:lnTo>
                      <a:lnTo>
                        <a:pt x="2486216" y="1136333"/>
                      </a:lnTo>
                      <a:lnTo>
                        <a:pt x="2486216" y="1136333"/>
                      </a:lnTo>
                      <a:lnTo>
                        <a:pt x="2486216" y="1136333"/>
                      </a:lnTo>
                      <a:lnTo>
                        <a:pt x="2489835" y="1136333"/>
                      </a:lnTo>
                      <a:lnTo>
                        <a:pt x="2489835" y="1140428"/>
                      </a:lnTo>
                      <a:lnTo>
                        <a:pt x="2489835"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11743" y="1140428"/>
                      </a:lnTo>
                      <a:lnTo>
                        <a:pt x="2511743" y="1157478"/>
                      </a:lnTo>
                      <a:lnTo>
                        <a:pt x="2511743" y="1157478"/>
                      </a:lnTo>
                      <a:lnTo>
                        <a:pt x="2522697" y="1157478"/>
                      </a:lnTo>
                      <a:lnTo>
                        <a:pt x="2522697" y="1157478"/>
                      </a:lnTo>
                      <a:lnTo>
                        <a:pt x="2522697" y="1157478"/>
                      </a:lnTo>
                      <a:lnTo>
                        <a:pt x="2529935" y="1157478"/>
                      </a:lnTo>
                      <a:lnTo>
                        <a:pt x="2529935" y="1173480"/>
                      </a:lnTo>
                      <a:lnTo>
                        <a:pt x="2529935" y="1173480"/>
                      </a:lnTo>
                      <a:lnTo>
                        <a:pt x="2529935" y="1173480"/>
                      </a:lnTo>
                      <a:lnTo>
                        <a:pt x="2529935" y="1173480"/>
                      </a:lnTo>
                      <a:lnTo>
                        <a:pt x="2529935" y="1173480"/>
                      </a:lnTo>
                      <a:lnTo>
                        <a:pt x="2537270" y="1173480"/>
                      </a:lnTo>
                      <a:lnTo>
                        <a:pt x="2537270" y="1173480"/>
                      </a:lnTo>
                      <a:lnTo>
                        <a:pt x="2537270" y="1173480"/>
                      </a:lnTo>
                      <a:lnTo>
                        <a:pt x="2548223" y="1173480"/>
                      </a:lnTo>
                      <a:lnTo>
                        <a:pt x="2548223" y="1189196"/>
                      </a:lnTo>
                      <a:lnTo>
                        <a:pt x="2548223" y="1189196"/>
                      </a:lnTo>
                      <a:lnTo>
                        <a:pt x="2551843" y="1189196"/>
                      </a:lnTo>
                      <a:lnTo>
                        <a:pt x="2551843" y="1189196"/>
                      </a:lnTo>
                      <a:lnTo>
                        <a:pt x="2551843" y="1189196"/>
                      </a:lnTo>
                      <a:lnTo>
                        <a:pt x="2551843" y="1189196"/>
                      </a:lnTo>
                      <a:lnTo>
                        <a:pt x="2551843" y="1189196"/>
                      </a:lnTo>
                      <a:lnTo>
                        <a:pt x="2551843" y="1189196"/>
                      </a:lnTo>
                      <a:lnTo>
                        <a:pt x="2562797" y="1189196"/>
                      </a:lnTo>
                      <a:lnTo>
                        <a:pt x="2562797" y="1189196"/>
                      </a:lnTo>
                      <a:lnTo>
                        <a:pt x="2562797" y="1189196"/>
                      </a:lnTo>
                      <a:lnTo>
                        <a:pt x="2580989" y="1189196"/>
                      </a:lnTo>
                      <a:lnTo>
                        <a:pt x="2580989" y="1189196"/>
                      </a:lnTo>
                      <a:lnTo>
                        <a:pt x="2580989" y="1189196"/>
                      </a:lnTo>
                      <a:lnTo>
                        <a:pt x="2584609" y="1189196"/>
                      </a:lnTo>
                      <a:lnTo>
                        <a:pt x="2584609" y="1189196"/>
                      </a:lnTo>
                      <a:lnTo>
                        <a:pt x="2584609" y="1189196"/>
                      </a:lnTo>
                      <a:lnTo>
                        <a:pt x="2599182" y="1189196"/>
                      </a:lnTo>
                      <a:lnTo>
                        <a:pt x="2599182" y="1189196"/>
                      </a:lnTo>
                      <a:lnTo>
                        <a:pt x="2599182" y="1189196"/>
                      </a:lnTo>
                      <a:lnTo>
                        <a:pt x="2635663" y="1189196"/>
                      </a:lnTo>
                      <a:lnTo>
                        <a:pt x="2635663" y="1189196"/>
                      </a:lnTo>
                      <a:lnTo>
                        <a:pt x="2635663" y="1189196"/>
                      </a:lnTo>
                      <a:lnTo>
                        <a:pt x="2639282" y="1189196"/>
                      </a:lnTo>
                      <a:lnTo>
                        <a:pt x="2639282" y="1189196"/>
                      </a:lnTo>
                      <a:lnTo>
                        <a:pt x="2639282" y="1189196"/>
                      </a:lnTo>
                      <a:lnTo>
                        <a:pt x="2650236" y="1189196"/>
                      </a:lnTo>
                      <a:lnTo>
                        <a:pt x="2650236" y="1189196"/>
                      </a:lnTo>
                      <a:lnTo>
                        <a:pt x="2650236" y="1189196"/>
                      </a:lnTo>
                      <a:lnTo>
                        <a:pt x="2653951" y="1189196"/>
                      </a:lnTo>
                      <a:lnTo>
                        <a:pt x="2653951" y="1189196"/>
                      </a:lnTo>
                      <a:lnTo>
                        <a:pt x="2653951" y="1189196"/>
                      </a:lnTo>
                      <a:lnTo>
                        <a:pt x="2657570" y="1189196"/>
                      </a:lnTo>
                      <a:lnTo>
                        <a:pt x="2657570" y="1189196"/>
                      </a:lnTo>
                      <a:lnTo>
                        <a:pt x="2657570" y="1189196"/>
                      </a:lnTo>
                      <a:lnTo>
                        <a:pt x="2661190" y="1189196"/>
                      </a:lnTo>
                      <a:lnTo>
                        <a:pt x="2661190" y="1189196"/>
                      </a:lnTo>
                      <a:lnTo>
                        <a:pt x="2661190" y="1189196"/>
                      </a:lnTo>
                      <a:lnTo>
                        <a:pt x="2664809" y="1189196"/>
                      </a:lnTo>
                      <a:lnTo>
                        <a:pt x="2664809" y="1189196"/>
                      </a:lnTo>
                      <a:lnTo>
                        <a:pt x="2664809" y="1189196"/>
                      </a:lnTo>
                      <a:lnTo>
                        <a:pt x="2672143" y="1189196"/>
                      </a:lnTo>
                      <a:lnTo>
                        <a:pt x="2672143" y="1220248"/>
                      </a:lnTo>
                      <a:lnTo>
                        <a:pt x="2672143" y="1220248"/>
                      </a:lnTo>
                      <a:lnTo>
                        <a:pt x="2675763" y="1220248"/>
                      </a:lnTo>
                      <a:lnTo>
                        <a:pt x="2675763" y="1220248"/>
                      </a:lnTo>
                      <a:lnTo>
                        <a:pt x="2675763" y="1220248"/>
                      </a:lnTo>
                      <a:lnTo>
                        <a:pt x="2679383" y="1220248"/>
                      </a:lnTo>
                      <a:lnTo>
                        <a:pt x="2679383" y="1220248"/>
                      </a:lnTo>
                      <a:lnTo>
                        <a:pt x="2679383" y="1220248"/>
                      </a:lnTo>
                      <a:lnTo>
                        <a:pt x="2679383" y="1220248"/>
                      </a:lnTo>
                      <a:lnTo>
                        <a:pt x="2679383" y="1220248"/>
                      </a:lnTo>
                      <a:lnTo>
                        <a:pt x="2679383" y="1220248"/>
                      </a:lnTo>
                      <a:lnTo>
                        <a:pt x="2715863" y="1220248"/>
                      </a:lnTo>
                      <a:lnTo>
                        <a:pt x="2715863" y="1220248"/>
                      </a:lnTo>
                      <a:lnTo>
                        <a:pt x="2715863" y="1220248"/>
                      </a:lnTo>
                      <a:lnTo>
                        <a:pt x="2715863" y="1220248"/>
                      </a:lnTo>
                      <a:lnTo>
                        <a:pt x="2715863" y="1220248"/>
                      </a:lnTo>
                      <a:lnTo>
                        <a:pt x="2715863" y="1220248"/>
                      </a:lnTo>
                      <a:lnTo>
                        <a:pt x="2755964" y="1220248"/>
                      </a:lnTo>
                      <a:lnTo>
                        <a:pt x="2755964" y="1220248"/>
                      </a:lnTo>
                      <a:lnTo>
                        <a:pt x="2755964" y="1220248"/>
                      </a:lnTo>
                      <a:lnTo>
                        <a:pt x="2763298" y="1220248"/>
                      </a:lnTo>
                      <a:lnTo>
                        <a:pt x="2763298" y="1220248"/>
                      </a:lnTo>
                      <a:lnTo>
                        <a:pt x="2763298" y="1220248"/>
                      </a:lnTo>
                      <a:lnTo>
                        <a:pt x="2763298" y="1220248"/>
                      </a:lnTo>
                      <a:lnTo>
                        <a:pt x="2763298" y="1220248"/>
                      </a:lnTo>
                      <a:lnTo>
                        <a:pt x="2763298" y="1220248"/>
                      </a:lnTo>
                      <a:lnTo>
                        <a:pt x="2766917" y="1220248"/>
                      </a:lnTo>
                      <a:lnTo>
                        <a:pt x="2766917" y="1220248"/>
                      </a:lnTo>
                      <a:lnTo>
                        <a:pt x="2766917" y="1220248"/>
                      </a:lnTo>
                      <a:lnTo>
                        <a:pt x="2785110" y="1220248"/>
                      </a:lnTo>
                      <a:lnTo>
                        <a:pt x="2785110" y="1220248"/>
                      </a:lnTo>
                      <a:lnTo>
                        <a:pt x="2785110" y="1220248"/>
                      </a:lnTo>
                      <a:lnTo>
                        <a:pt x="2788825" y="1220248"/>
                      </a:lnTo>
                      <a:lnTo>
                        <a:pt x="2788825" y="1220248"/>
                      </a:lnTo>
                      <a:lnTo>
                        <a:pt x="2788825" y="1220248"/>
                      </a:lnTo>
                      <a:lnTo>
                        <a:pt x="2810637" y="1220248"/>
                      </a:lnTo>
                      <a:lnTo>
                        <a:pt x="2810637" y="1220248"/>
                      </a:lnTo>
                      <a:lnTo>
                        <a:pt x="2810637" y="1220248"/>
                      </a:lnTo>
                      <a:lnTo>
                        <a:pt x="2817972" y="1220248"/>
                      </a:lnTo>
                      <a:lnTo>
                        <a:pt x="2817972" y="1257586"/>
                      </a:lnTo>
                      <a:lnTo>
                        <a:pt x="2817972" y="1257586"/>
                      </a:lnTo>
                      <a:lnTo>
                        <a:pt x="2832545" y="1257586"/>
                      </a:lnTo>
                      <a:lnTo>
                        <a:pt x="2832545" y="1257586"/>
                      </a:lnTo>
                      <a:lnTo>
                        <a:pt x="2832545" y="1257586"/>
                      </a:lnTo>
                      <a:lnTo>
                        <a:pt x="2912745" y="1257586"/>
                      </a:lnTo>
                      <a:lnTo>
                        <a:pt x="2912745" y="1257586"/>
                      </a:lnTo>
                      <a:lnTo>
                        <a:pt x="2912745" y="1257586"/>
                      </a:lnTo>
                      <a:lnTo>
                        <a:pt x="2934653" y="1257586"/>
                      </a:lnTo>
                      <a:lnTo>
                        <a:pt x="2934653" y="1257586"/>
                      </a:lnTo>
                      <a:lnTo>
                        <a:pt x="2934653" y="1257586"/>
                      </a:lnTo>
                      <a:lnTo>
                        <a:pt x="2938272" y="1257586"/>
                      </a:lnTo>
                      <a:lnTo>
                        <a:pt x="2938272" y="1257586"/>
                      </a:lnTo>
                      <a:lnTo>
                        <a:pt x="2938272" y="1257586"/>
                      </a:lnTo>
                      <a:lnTo>
                        <a:pt x="2941892" y="1257586"/>
                      </a:lnTo>
                      <a:lnTo>
                        <a:pt x="2941892" y="1257586"/>
                      </a:lnTo>
                      <a:lnTo>
                        <a:pt x="2941892" y="1257586"/>
                      </a:lnTo>
                      <a:lnTo>
                        <a:pt x="2989326" y="1257586"/>
                      </a:lnTo>
                      <a:lnTo>
                        <a:pt x="2989326" y="1257586"/>
                      </a:lnTo>
                      <a:lnTo>
                        <a:pt x="2989326" y="1257586"/>
                      </a:lnTo>
                      <a:lnTo>
                        <a:pt x="3065812" y="1257586"/>
                      </a:lnTo>
                      <a:lnTo>
                        <a:pt x="3065812" y="1257586"/>
                      </a:lnTo>
                      <a:lnTo>
                        <a:pt x="3065812" y="1257586"/>
                      </a:lnTo>
                      <a:lnTo>
                        <a:pt x="3073146" y="1257586"/>
                      </a:lnTo>
                      <a:lnTo>
                        <a:pt x="3073146" y="1257586"/>
                      </a:lnTo>
                      <a:lnTo>
                        <a:pt x="3073146" y="1257586"/>
                      </a:lnTo>
                      <a:lnTo>
                        <a:pt x="3095054" y="1257586"/>
                      </a:lnTo>
                      <a:lnTo>
                        <a:pt x="3095054" y="1257586"/>
                      </a:lnTo>
                      <a:lnTo>
                        <a:pt x="3095054" y="1257586"/>
                      </a:lnTo>
                      <a:lnTo>
                        <a:pt x="3109627" y="1257586"/>
                      </a:lnTo>
                      <a:lnTo>
                        <a:pt x="3109627" y="1257586"/>
                      </a:lnTo>
                      <a:lnTo>
                        <a:pt x="3109627" y="1257586"/>
                      </a:lnTo>
                      <a:lnTo>
                        <a:pt x="3255455" y="1257586"/>
                      </a:lnTo>
                      <a:lnTo>
                        <a:pt x="3255455" y="1257586"/>
                      </a:lnTo>
                      <a:lnTo>
                        <a:pt x="3255455" y="1257586"/>
                      </a:lnTo>
                      <a:lnTo>
                        <a:pt x="3310128" y="1257586"/>
                      </a:lnTo>
                      <a:lnTo>
                        <a:pt x="3310128" y="1473422"/>
                      </a:lnTo>
                      <a:lnTo>
                        <a:pt x="3310128" y="1473422"/>
                      </a:lnTo>
                      <a:lnTo>
                        <a:pt x="3448622" y="1473422"/>
                      </a:lnTo>
                      <a:lnTo>
                        <a:pt x="3448622" y="1473422"/>
                      </a:lnTo>
                    </a:path>
                  </a:pathLst>
                </a:custGeom>
                <a:noFill/>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nvGrpSpPr>
                <p:cNvPr id="1341" name="Group 1340">
                  <a:extLst>
                    <a:ext uri="{FF2B5EF4-FFF2-40B4-BE49-F238E27FC236}">
                      <a16:creationId xmlns:a16="http://schemas.microsoft.com/office/drawing/2014/main" id="{8519C124-1E6D-177A-6BF1-1E35F8E02719}"/>
                    </a:ext>
                  </a:extLst>
                </p:cNvPr>
                <p:cNvGrpSpPr/>
                <p:nvPr/>
              </p:nvGrpSpPr>
              <p:grpSpPr>
                <a:xfrm>
                  <a:off x="1637214" y="1850814"/>
                  <a:ext cx="5810224" cy="2525779"/>
                  <a:chOff x="1637214" y="1850814"/>
                  <a:chExt cx="5810224" cy="2525779"/>
                </a:xfrm>
              </p:grpSpPr>
              <p:grpSp>
                <p:nvGrpSpPr>
                  <p:cNvPr id="1342" name="Graphic 3">
                    <a:extLst>
                      <a:ext uri="{FF2B5EF4-FFF2-40B4-BE49-F238E27FC236}">
                        <a16:creationId xmlns:a16="http://schemas.microsoft.com/office/drawing/2014/main" id="{4DFC0A8A-620D-FB7C-55D0-D2EF75C6090C}"/>
                      </a:ext>
                    </a:extLst>
                  </p:cNvPr>
                  <p:cNvGrpSpPr/>
                  <p:nvPr/>
                </p:nvGrpSpPr>
                <p:grpSpPr>
                  <a:xfrm>
                    <a:off x="7380025" y="4309055"/>
                    <a:ext cx="67413" cy="67538"/>
                    <a:chOff x="6458357" y="3603173"/>
                    <a:chExt cx="40481" cy="40481"/>
                  </a:xfrm>
                  <a:solidFill>
                    <a:srgbClr val="000000"/>
                  </a:solidFill>
                </p:grpSpPr>
                <p:sp>
                  <p:nvSpPr>
                    <p:cNvPr id="1811" name="Freeform: Shape 1810">
                      <a:extLst>
                        <a:ext uri="{FF2B5EF4-FFF2-40B4-BE49-F238E27FC236}">
                          <a16:creationId xmlns:a16="http://schemas.microsoft.com/office/drawing/2014/main" id="{84BBEA08-8B6F-DEC7-55D2-61B2731FCAFC}"/>
                        </a:ext>
                      </a:extLst>
                    </p:cNvPr>
                    <p:cNvSpPr/>
                    <p:nvPr/>
                  </p:nvSpPr>
                  <p:spPr>
                    <a:xfrm>
                      <a:off x="6478645" y="3603173"/>
                      <a:ext cx="9525" cy="40481"/>
                    </a:xfrm>
                    <a:custGeom>
                      <a:avLst/>
                      <a:gdLst>
                        <a:gd name="connsiteX0" fmla="*/ 380 w 9525"/>
                        <a:gd name="connsiteY0" fmla="*/ 157 h 40481"/>
                        <a:gd name="connsiteX1" fmla="*/ 380 w 9525"/>
                        <a:gd name="connsiteY1" fmla="*/ 40639 h 40481"/>
                      </a:gdLst>
                      <a:ahLst/>
                      <a:cxnLst>
                        <a:cxn ang="0">
                          <a:pos x="connsiteX0" y="connsiteY0"/>
                        </a:cxn>
                        <a:cxn ang="0">
                          <a:pos x="connsiteX1" y="connsiteY1"/>
                        </a:cxn>
                      </a:cxnLst>
                      <a:rect l="l" t="t" r="r" b="b"/>
                      <a:pathLst>
                        <a:path w="9525" h="40481">
                          <a:moveTo>
                            <a:pt x="380" y="157"/>
                          </a:moveTo>
                          <a:lnTo>
                            <a:pt x="380" y="4063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12" name="Freeform: Shape 1811">
                      <a:extLst>
                        <a:ext uri="{FF2B5EF4-FFF2-40B4-BE49-F238E27FC236}">
                          <a16:creationId xmlns:a16="http://schemas.microsoft.com/office/drawing/2014/main" id="{DFC4D7F6-8AF8-5ACD-422A-EE07D14EA8B3}"/>
                        </a:ext>
                      </a:extLst>
                    </p:cNvPr>
                    <p:cNvSpPr/>
                    <p:nvPr/>
                  </p:nvSpPr>
                  <p:spPr>
                    <a:xfrm>
                      <a:off x="6458357" y="3623461"/>
                      <a:ext cx="40481" cy="9525"/>
                    </a:xfrm>
                    <a:custGeom>
                      <a:avLst/>
                      <a:gdLst>
                        <a:gd name="connsiteX0" fmla="*/ 40861 w 40481"/>
                        <a:gd name="connsiteY0" fmla="*/ 157 h 9525"/>
                        <a:gd name="connsiteX1" fmla="*/ 380 w 40481"/>
                        <a:gd name="connsiteY1" fmla="*/ 157 h 9525"/>
                      </a:gdLst>
                      <a:ahLst/>
                      <a:cxnLst>
                        <a:cxn ang="0">
                          <a:pos x="connsiteX0" y="connsiteY0"/>
                        </a:cxn>
                        <a:cxn ang="0">
                          <a:pos x="connsiteX1" y="connsiteY1"/>
                        </a:cxn>
                      </a:cxnLst>
                      <a:rect l="l" t="t" r="r" b="b"/>
                      <a:pathLst>
                        <a:path w="40481" h="9525">
                          <a:moveTo>
                            <a:pt x="40861" y="157"/>
                          </a:moveTo>
                          <a:lnTo>
                            <a:pt x="380" y="15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3" name="Graphic 3">
                    <a:extLst>
                      <a:ext uri="{FF2B5EF4-FFF2-40B4-BE49-F238E27FC236}">
                        <a16:creationId xmlns:a16="http://schemas.microsoft.com/office/drawing/2014/main" id="{6FC21C17-7800-647B-77CB-942E72B4BA92}"/>
                      </a:ext>
                    </a:extLst>
                  </p:cNvPr>
                  <p:cNvGrpSpPr/>
                  <p:nvPr/>
                </p:nvGrpSpPr>
                <p:grpSpPr>
                  <a:xfrm>
                    <a:off x="7058345" y="3948957"/>
                    <a:ext cx="67413" cy="67538"/>
                    <a:chOff x="6265190" y="3387337"/>
                    <a:chExt cx="40481" cy="40481"/>
                  </a:xfrm>
                  <a:solidFill>
                    <a:srgbClr val="000000"/>
                  </a:solidFill>
                </p:grpSpPr>
                <p:sp>
                  <p:nvSpPr>
                    <p:cNvPr id="1809" name="Freeform: Shape 1808">
                      <a:extLst>
                        <a:ext uri="{FF2B5EF4-FFF2-40B4-BE49-F238E27FC236}">
                          <a16:creationId xmlns:a16="http://schemas.microsoft.com/office/drawing/2014/main" id="{1551FA34-5817-6629-4510-C9282C4578B2}"/>
                        </a:ext>
                      </a:extLst>
                    </p:cNvPr>
                    <p:cNvSpPr/>
                    <p:nvPr/>
                  </p:nvSpPr>
                  <p:spPr>
                    <a:xfrm>
                      <a:off x="6285478" y="3387337"/>
                      <a:ext cx="9525" cy="40481"/>
                    </a:xfrm>
                    <a:custGeom>
                      <a:avLst/>
                      <a:gdLst>
                        <a:gd name="connsiteX0" fmla="*/ 359 w 9525"/>
                        <a:gd name="connsiteY0" fmla="*/ 135 h 40481"/>
                        <a:gd name="connsiteX1" fmla="*/ 359 w 9525"/>
                        <a:gd name="connsiteY1" fmla="*/ 40616 h 40481"/>
                      </a:gdLst>
                      <a:ahLst/>
                      <a:cxnLst>
                        <a:cxn ang="0">
                          <a:pos x="connsiteX0" y="connsiteY0"/>
                        </a:cxn>
                        <a:cxn ang="0">
                          <a:pos x="connsiteX1" y="connsiteY1"/>
                        </a:cxn>
                      </a:cxnLst>
                      <a:rect l="l" t="t" r="r" b="b"/>
                      <a:pathLst>
                        <a:path w="9525" h="40481">
                          <a:moveTo>
                            <a:pt x="359" y="135"/>
                          </a:moveTo>
                          <a:lnTo>
                            <a:pt x="359"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10" name="Freeform: Shape 1809">
                      <a:extLst>
                        <a:ext uri="{FF2B5EF4-FFF2-40B4-BE49-F238E27FC236}">
                          <a16:creationId xmlns:a16="http://schemas.microsoft.com/office/drawing/2014/main" id="{ED618EBB-059B-AECF-4FD1-87138FD7F007}"/>
                        </a:ext>
                      </a:extLst>
                    </p:cNvPr>
                    <p:cNvSpPr/>
                    <p:nvPr/>
                  </p:nvSpPr>
                  <p:spPr>
                    <a:xfrm>
                      <a:off x="6265190" y="3407625"/>
                      <a:ext cx="40481" cy="9525"/>
                    </a:xfrm>
                    <a:custGeom>
                      <a:avLst/>
                      <a:gdLst>
                        <a:gd name="connsiteX0" fmla="*/ 40840 w 40481"/>
                        <a:gd name="connsiteY0" fmla="*/ 135 h 9525"/>
                        <a:gd name="connsiteX1" fmla="*/ 359 w 40481"/>
                        <a:gd name="connsiteY1" fmla="*/ 135 h 9525"/>
                      </a:gdLst>
                      <a:ahLst/>
                      <a:cxnLst>
                        <a:cxn ang="0">
                          <a:pos x="connsiteX0" y="connsiteY0"/>
                        </a:cxn>
                        <a:cxn ang="0">
                          <a:pos x="connsiteX1" y="connsiteY1"/>
                        </a:cxn>
                      </a:cxnLst>
                      <a:rect l="l" t="t" r="r" b="b"/>
                      <a:pathLst>
                        <a:path w="40481" h="9525">
                          <a:moveTo>
                            <a:pt x="40840" y="135"/>
                          </a:moveTo>
                          <a:lnTo>
                            <a:pt x="359"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4" name="Graphic 3">
                    <a:extLst>
                      <a:ext uri="{FF2B5EF4-FFF2-40B4-BE49-F238E27FC236}">
                        <a16:creationId xmlns:a16="http://schemas.microsoft.com/office/drawing/2014/main" id="{CD6D3FE8-B938-9D05-3069-CDED7E8387AF}"/>
                      </a:ext>
                    </a:extLst>
                  </p:cNvPr>
                  <p:cNvGrpSpPr/>
                  <p:nvPr/>
                </p:nvGrpSpPr>
                <p:grpSpPr>
                  <a:xfrm>
                    <a:off x="6815499" y="3948957"/>
                    <a:ext cx="67413" cy="67538"/>
                    <a:chOff x="6119362" y="3387337"/>
                    <a:chExt cx="40481" cy="40481"/>
                  </a:xfrm>
                  <a:solidFill>
                    <a:srgbClr val="000000"/>
                  </a:solidFill>
                </p:grpSpPr>
                <p:sp>
                  <p:nvSpPr>
                    <p:cNvPr id="1807" name="Freeform: Shape 1806">
                      <a:extLst>
                        <a:ext uri="{FF2B5EF4-FFF2-40B4-BE49-F238E27FC236}">
                          <a16:creationId xmlns:a16="http://schemas.microsoft.com/office/drawing/2014/main" id="{2F436377-8AE6-8D43-6F20-E5F87189273B}"/>
                        </a:ext>
                      </a:extLst>
                    </p:cNvPr>
                    <p:cNvSpPr/>
                    <p:nvPr/>
                  </p:nvSpPr>
                  <p:spPr>
                    <a:xfrm>
                      <a:off x="6139651" y="3387337"/>
                      <a:ext cx="9525" cy="40481"/>
                    </a:xfrm>
                    <a:custGeom>
                      <a:avLst/>
                      <a:gdLst>
                        <a:gd name="connsiteX0" fmla="*/ 344 w 9525"/>
                        <a:gd name="connsiteY0" fmla="*/ 135 h 40481"/>
                        <a:gd name="connsiteX1" fmla="*/ 344 w 9525"/>
                        <a:gd name="connsiteY1" fmla="*/ 40616 h 40481"/>
                      </a:gdLst>
                      <a:ahLst/>
                      <a:cxnLst>
                        <a:cxn ang="0">
                          <a:pos x="connsiteX0" y="connsiteY0"/>
                        </a:cxn>
                        <a:cxn ang="0">
                          <a:pos x="connsiteX1" y="connsiteY1"/>
                        </a:cxn>
                      </a:cxnLst>
                      <a:rect l="l" t="t" r="r" b="b"/>
                      <a:pathLst>
                        <a:path w="9525" h="40481">
                          <a:moveTo>
                            <a:pt x="344" y="135"/>
                          </a:moveTo>
                          <a:lnTo>
                            <a:pt x="344"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08" name="Freeform: Shape 1807">
                      <a:extLst>
                        <a:ext uri="{FF2B5EF4-FFF2-40B4-BE49-F238E27FC236}">
                          <a16:creationId xmlns:a16="http://schemas.microsoft.com/office/drawing/2014/main" id="{B1ADFA21-F4E3-C0D3-BF83-07C086F0FDEA}"/>
                        </a:ext>
                      </a:extLst>
                    </p:cNvPr>
                    <p:cNvSpPr/>
                    <p:nvPr/>
                  </p:nvSpPr>
                  <p:spPr>
                    <a:xfrm>
                      <a:off x="6119362" y="3407625"/>
                      <a:ext cx="40481" cy="9525"/>
                    </a:xfrm>
                    <a:custGeom>
                      <a:avLst/>
                      <a:gdLst>
                        <a:gd name="connsiteX0" fmla="*/ 40825 w 40481"/>
                        <a:gd name="connsiteY0" fmla="*/ 135 h 9525"/>
                        <a:gd name="connsiteX1" fmla="*/ 344 w 40481"/>
                        <a:gd name="connsiteY1" fmla="*/ 135 h 9525"/>
                      </a:gdLst>
                      <a:ahLst/>
                      <a:cxnLst>
                        <a:cxn ang="0">
                          <a:pos x="connsiteX0" y="connsiteY0"/>
                        </a:cxn>
                        <a:cxn ang="0">
                          <a:pos x="connsiteX1" y="connsiteY1"/>
                        </a:cxn>
                      </a:cxnLst>
                      <a:rect l="l" t="t" r="r" b="b"/>
                      <a:pathLst>
                        <a:path w="40481" h="9525">
                          <a:moveTo>
                            <a:pt x="40825" y="135"/>
                          </a:moveTo>
                          <a:lnTo>
                            <a:pt x="344"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5" name="Graphic 3">
                    <a:extLst>
                      <a:ext uri="{FF2B5EF4-FFF2-40B4-BE49-F238E27FC236}">
                        <a16:creationId xmlns:a16="http://schemas.microsoft.com/office/drawing/2014/main" id="{4FDD6E8D-24AF-FCA5-8593-E796B2EE4BB1}"/>
                      </a:ext>
                    </a:extLst>
                  </p:cNvPr>
                  <p:cNvGrpSpPr/>
                  <p:nvPr/>
                </p:nvGrpSpPr>
                <p:grpSpPr>
                  <a:xfrm>
                    <a:off x="6742694" y="3948957"/>
                    <a:ext cx="67413" cy="67538"/>
                    <a:chOff x="6075643" y="3387337"/>
                    <a:chExt cx="40481" cy="40481"/>
                  </a:xfrm>
                  <a:solidFill>
                    <a:srgbClr val="000000"/>
                  </a:solidFill>
                </p:grpSpPr>
                <p:sp>
                  <p:nvSpPr>
                    <p:cNvPr id="1805" name="Freeform: Shape 1804">
                      <a:extLst>
                        <a:ext uri="{FF2B5EF4-FFF2-40B4-BE49-F238E27FC236}">
                          <a16:creationId xmlns:a16="http://schemas.microsoft.com/office/drawing/2014/main" id="{FDAE0665-35E7-6144-EEB6-62ECBC766BD5}"/>
                        </a:ext>
                      </a:extLst>
                    </p:cNvPr>
                    <p:cNvSpPr/>
                    <p:nvPr/>
                  </p:nvSpPr>
                  <p:spPr>
                    <a:xfrm>
                      <a:off x="6095931" y="3387337"/>
                      <a:ext cx="9525" cy="40481"/>
                    </a:xfrm>
                    <a:custGeom>
                      <a:avLst/>
                      <a:gdLst>
                        <a:gd name="connsiteX0" fmla="*/ 339 w 9525"/>
                        <a:gd name="connsiteY0" fmla="*/ 135 h 40481"/>
                        <a:gd name="connsiteX1" fmla="*/ 339 w 9525"/>
                        <a:gd name="connsiteY1" fmla="*/ 40616 h 40481"/>
                      </a:gdLst>
                      <a:ahLst/>
                      <a:cxnLst>
                        <a:cxn ang="0">
                          <a:pos x="connsiteX0" y="connsiteY0"/>
                        </a:cxn>
                        <a:cxn ang="0">
                          <a:pos x="connsiteX1" y="connsiteY1"/>
                        </a:cxn>
                      </a:cxnLst>
                      <a:rect l="l" t="t" r="r" b="b"/>
                      <a:pathLst>
                        <a:path w="9525" h="40481">
                          <a:moveTo>
                            <a:pt x="339" y="135"/>
                          </a:moveTo>
                          <a:lnTo>
                            <a:pt x="339"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06" name="Freeform: Shape 1805">
                      <a:extLst>
                        <a:ext uri="{FF2B5EF4-FFF2-40B4-BE49-F238E27FC236}">
                          <a16:creationId xmlns:a16="http://schemas.microsoft.com/office/drawing/2014/main" id="{2FA06187-5BD7-3DE7-D775-9E58B1842737}"/>
                        </a:ext>
                      </a:extLst>
                    </p:cNvPr>
                    <p:cNvSpPr/>
                    <p:nvPr/>
                  </p:nvSpPr>
                  <p:spPr>
                    <a:xfrm>
                      <a:off x="6075643" y="3407625"/>
                      <a:ext cx="40481" cy="9525"/>
                    </a:xfrm>
                    <a:custGeom>
                      <a:avLst/>
                      <a:gdLst>
                        <a:gd name="connsiteX0" fmla="*/ 40821 w 40481"/>
                        <a:gd name="connsiteY0" fmla="*/ 135 h 9525"/>
                        <a:gd name="connsiteX1" fmla="*/ 339 w 40481"/>
                        <a:gd name="connsiteY1" fmla="*/ 135 h 9525"/>
                      </a:gdLst>
                      <a:ahLst/>
                      <a:cxnLst>
                        <a:cxn ang="0">
                          <a:pos x="connsiteX0" y="connsiteY0"/>
                        </a:cxn>
                        <a:cxn ang="0">
                          <a:pos x="connsiteX1" y="connsiteY1"/>
                        </a:cxn>
                      </a:cxnLst>
                      <a:rect l="l" t="t" r="r" b="b"/>
                      <a:pathLst>
                        <a:path w="40481" h="9525">
                          <a:moveTo>
                            <a:pt x="40821" y="135"/>
                          </a:moveTo>
                          <a:lnTo>
                            <a:pt x="339"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6" name="Graphic 3">
                    <a:extLst>
                      <a:ext uri="{FF2B5EF4-FFF2-40B4-BE49-F238E27FC236}">
                        <a16:creationId xmlns:a16="http://schemas.microsoft.com/office/drawing/2014/main" id="{460292C9-6CD8-8DFC-E365-CA7B7310D18A}"/>
                      </a:ext>
                    </a:extLst>
                  </p:cNvPr>
                  <p:cNvGrpSpPr/>
                  <p:nvPr/>
                </p:nvGrpSpPr>
                <p:grpSpPr>
                  <a:xfrm>
                    <a:off x="6615164" y="3948957"/>
                    <a:ext cx="67413" cy="67538"/>
                    <a:chOff x="5999062" y="3387337"/>
                    <a:chExt cx="40481" cy="40481"/>
                  </a:xfrm>
                  <a:solidFill>
                    <a:srgbClr val="000000"/>
                  </a:solidFill>
                </p:grpSpPr>
                <p:sp>
                  <p:nvSpPr>
                    <p:cNvPr id="1803" name="Freeform: Shape 1802">
                      <a:extLst>
                        <a:ext uri="{FF2B5EF4-FFF2-40B4-BE49-F238E27FC236}">
                          <a16:creationId xmlns:a16="http://schemas.microsoft.com/office/drawing/2014/main" id="{F1355E76-087B-A81A-8EDE-5C8B78FE88AD}"/>
                        </a:ext>
                      </a:extLst>
                    </p:cNvPr>
                    <p:cNvSpPr/>
                    <p:nvPr/>
                  </p:nvSpPr>
                  <p:spPr>
                    <a:xfrm>
                      <a:off x="6019350" y="3387337"/>
                      <a:ext cx="9525" cy="40481"/>
                    </a:xfrm>
                    <a:custGeom>
                      <a:avLst/>
                      <a:gdLst>
                        <a:gd name="connsiteX0" fmla="*/ 331 w 9525"/>
                        <a:gd name="connsiteY0" fmla="*/ 135 h 40481"/>
                        <a:gd name="connsiteX1" fmla="*/ 331 w 9525"/>
                        <a:gd name="connsiteY1" fmla="*/ 40616 h 40481"/>
                      </a:gdLst>
                      <a:ahLst/>
                      <a:cxnLst>
                        <a:cxn ang="0">
                          <a:pos x="connsiteX0" y="connsiteY0"/>
                        </a:cxn>
                        <a:cxn ang="0">
                          <a:pos x="connsiteX1" y="connsiteY1"/>
                        </a:cxn>
                      </a:cxnLst>
                      <a:rect l="l" t="t" r="r" b="b"/>
                      <a:pathLst>
                        <a:path w="9525" h="40481">
                          <a:moveTo>
                            <a:pt x="331" y="135"/>
                          </a:moveTo>
                          <a:lnTo>
                            <a:pt x="331"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04" name="Freeform: Shape 1803">
                      <a:extLst>
                        <a:ext uri="{FF2B5EF4-FFF2-40B4-BE49-F238E27FC236}">
                          <a16:creationId xmlns:a16="http://schemas.microsoft.com/office/drawing/2014/main" id="{214BFEDC-E896-6667-6FC9-64DEDFD1C2F2}"/>
                        </a:ext>
                      </a:extLst>
                    </p:cNvPr>
                    <p:cNvSpPr/>
                    <p:nvPr/>
                  </p:nvSpPr>
                  <p:spPr>
                    <a:xfrm>
                      <a:off x="5999062" y="3407625"/>
                      <a:ext cx="40481" cy="9525"/>
                    </a:xfrm>
                    <a:custGeom>
                      <a:avLst/>
                      <a:gdLst>
                        <a:gd name="connsiteX0" fmla="*/ 40813 w 40481"/>
                        <a:gd name="connsiteY0" fmla="*/ 135 h 9525"/>
                        <a:gd name="connsiteX1" fmla="*/ 331 w 40481"/>
                        <a:gd name="connsiteY1" fmla="*/ 135 h 9525"/>
                      </a:gdLst>
                      <a:ahLst/>
                      <a:cxnLst>
                        <a:cxn ang="0">
                          <a:pos x="connsiteX0" y="connsiteY0"/>
                        </a:cxn>
                        <a:cxn ang="0">
                          <a:pos x="connsiteX1" y="connsiteY1"/>
                        </a:cxn>
                      </a:cxnLst>
                      <a:rect l="l" t="t" r="r" b="b"/>
                      <a:pathLst>
                        <a:path w="40481" h="9525">
                          <a:moveTo>
                            <a:pt x="40813" y="135"/>
                          </a:moveTo>
                          <a:lnTo>
                            <a:pt x="331"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7" name="Graphic 3">
                    <a:extLst>
                      <a:ext uri="{FF2B5EF4-FFF2-40B4-BE49-F238E27FC236}">
                        <a16:creationId xmlns:a16="http://schemas.microsoft.com/office/drawing/2014/main" id="{43D324C1-7D9C-B34C-966A-485C961CF6E7}"/>
                      </a:ext>
                    </a:extLst>
                  </p:cNvPr>
                  <p:cNvGrpSpPr/>
                  <p:nvPr/>
                </p:nvGrpSpPr>
                <p:grpSpPr>
                  <a:xfrm>
                    <a:off x="6487634" y="3948957"/>
                    <a:ext cx="67413" cy="67538"/>
                    <a:chOff x="5922481" y="3387337"/>
                    <a:chExt cx="40481" cy="40481"/>
                  </a:xfrm>
                  <a:solidFill>
                    <a:srgbClr val="000000"/>
                  </a:solidFill>
                </p:grpSpPr>
                <p:sp>
                  <p:nvSpPr>
                    <p:cNvPr id="1801" name="Freeform: Shape 1800">
                      <a:extLst>
                        <a:ext uri="{FF2B5EF4-FFF2-40B4-BE49-F238E27FC236}">
                          <a16:creationId xmlns:a16="http://schemas.microsoft.com/office/drawing/2014/main" id="{89900332-F2FE-2172-FD89-A58F7DA479E3}"/>
                        </a:ext>
                      </a:extLst>
                    </p:cNvPr>
                    <p:cNvSpPr/>
                    <p:nvPr/>
                  </p:nvSpPr>
                  <p:spPr>
                    <a:xfrm>
                      <a:off x="5942769" y="3387337"/>
                      <a:ext cx="9525" cy="40481"/>
                    </a:xfrm>
                    <a:custGeom>
                      <a:avLst/>
                      <a:gdLst>
                        <a:gd name="connsiteX0" fmla="*/ 323 w 9525"/>
                        <a:gd name="connsiteY0" fmla="*/ 135 h 40481"/>
                        <a:gd name="connsiteX1" fmla="*/ 323 w 9525"/>
                        <a:gd name="connsiteY1" fmla="*/ 40616 h 40481"/>
                      </a:gdLst>
                      <a:ahLst/>
                      <a:cxnLst>
                        <a:cxn ang="0">
                          <a:pos x="connsiteX0" y="connsiteY0"/>
                        </a:cxn>
                        <a:cxn ang="0">
                          <a:pos x="connsiteX1" y="connsiteY1"/>
                        </a:cxn>
                      </a:cxnLst>
                      <a:rect l="l" t="t" r="r" b="b"/>
                      <a:pathLst>
                        <a:path w="9525" h="40481">
                          <a:moveTo>
                            <a:pt x="323" y="135"/>
                          </a:moveTo>
                          <a:lnTo>
                            <a:pt x="323"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02" name="Freeform: Shape 1801">
                      <a:extLst>
                        <a:ext uri="{FF2B5EF4-FFF2-40B4-BE49-F238E27FC236}">
                          <a16:creationId xmlns:a16="http://schemas.microsoft.com/office/drawing/2014/main" id="{9DA32FC4-BF4E-7743-243F-75EAA895BA03}"/>
                        </a:ext>
                      </a:extLst>
                    </p:cNvPr>
                    <p:cNvSpPr/>
                    <p:nvPr/>
                  </p:nvSpPr>
                  <p:spPr>
                    <a:xfrm>
                      <a:off x="5922481" y="3407625"/>
                      <a:ext cx="40481" cy="9525"/>
                    </a:xfrm>
                    <a:custGeom>
                      <a:avLst/>
                      <a:gdLst>
                        <a:gd name="connsiteX0" fmla="*/ 40804 w 40481"/>
                        <a:gd name="connsiteY0" fmla="*/ 135 h 9525"/>
                        <a:gd name="connsiteX1" fmla="*/ 323 w 40481"/>
                        <a:gd name="connsiteY1" fmla="*/ 135 h 9525"/>
                      </a:gdLst>
                      <a:ahLst/>
                      <a:cxnLst>
                        <a:cxn ang="0">
                          <a:pos x="connsiteX0" y="connsiteY0"/>
                        </a:cxn>
                        <a:cxn ang="0">
                          <a:pos x="connsiteX1" y="connsiteY1"/>
                        </a:cxn>
                      </a:cxnLst>
                      <a:rect l="l" t="t" r="r" b="b"/>
                      <a:pathLst>
                        <a:path w="40481" h="9525">
                          <a:moveTo>
                            <a:pt x="40804" y="135"/>
                          </a:moveTo>
                          <a:lnTo>
                            <a:pt x="323"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8" name="Graphic 3">
                    <a:extLst>
                      <a:ext uri="{FF2B5EF4-FFF2-40B4-BE49-F238E27FC236}">
                        <a16:creationId xmlns:a16="http://schemas.microsoft.com/office/drawing/2014/main" id="{31953273-138A-269E-2019-6417A10F7BE6}"/>
                      </a:ext>
                    </a:extLst>
                  </p:cNvPr>
                  <p:cNvGrpSpPr/>
                  <p:nvPr/>
                </p:nvGrpSpPr>
                <p:grpSpPr>
                  <a:xfrm>
                    <a:off x="6536171" y="3948957"/>
                    <a:ext cx="67413" cy="67538"/>
                    <a:chOff x="5951627" y="3387337"/>
                    <a:chExt cx="40481" cy="40481"/>
                  </a:xfrm>
                  <a:solidFill>
                    <a:srgbClr val="000000"/>
                  </a:solidFill>
                </p:grpSpPr>
                <p:sp>
                  <p:nvSpPr>
                    <p:cNvPr id="1799" name="Freeform: Shape 1798">
                      <a:extLst>
                        <a:ext uri="{FF2B5EF4-FFF2-40B4-BE49-F238E27FC236}">
                          <a16:creationId xmlns:a16="http://schemas.microsoft.com/office/drawing/2014/main" id="{CBEA2326-17C3-A6D8-6053-04BFF1482CAF}"/>
                        </a:ext>
                      </a:extLst>
                    </p:cNvPr>
                    <p:cNvSpPr/>
                    <p:nvPr/>
                  </p:nvSpPr>
                  <p:spPr>
                    <a:xfrm>
                      <a:off x="5971915"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800" name="Freeform: Shape 1799">
                      <a:extLst>
                        <a:ext uri="{FF2B5EF4-FFF2-40B4-BE49-F238E27FC236}">
                          <a16:creationId xmlns:a16="http://schemas.microsoft.com/office/drawing/2014/main" id="{4A6B65FB-D89B-9D35-1FE0-AFCE37EEC294}"/>
                        </a:ext>
                      </a:extLst>
                    </p:cNvPr>
                    <p:cNvSpPr/>
                    <p:nvPr/>
                  </p:nvSpPr>
                  <p:spPr>
                    <a:xfrm>
                      <a:off x="5951627" y="3407625"/>
                      <a:ext cx="40481" cy="9525"/>
                    </a:xfrm>
                    <a:custGeom>
                      <a:avLst/>
                      <a:gdLst>
                        <a:gd name="connsiteX0" fmla="*/ 40808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8" y="135"/>
                          </a:moveTo>
                          <a:lnTo>
                            <a:pt x="326"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49" name="Graphic 3">
                    <a:extLst>
                      <a:ext uri="{FF2B5EF4-FFF2-40B4-BE49-F238E27FC236}">
                        <a16:creationId xmlns:a16="http://schemas.microsoft.com/office/drawing/2014/main" id="{D49D5452-3992-DDFA-012F-D2E7C2AF869F}"/>
                      </a:ext>
                    </a:extLst>
                  </p:cNvPr>
                  <p:cNvGrpSpPr/>
                  <p:nvPr/>
                </p:nvGrpSpPr>
                <p:grpSpPr>
                  <a:xfrm>
                    <a:off x="6524115" y="3948957"/>
                    <a:ext cx="67413" cy="67538"/>
                    <a:chOff x="5944388" y="3387337"/>
                    <a:chExt cx="40481" cy="40481"/>
                  </a:xfrm>
                  <a:solidFill>
                    <a:srgbClr val="000000"/>
                  </a:solidFill>
                </p:grpSpPr>
                <p:sp>
                  <p:nvSpPr>
                    <p:cNvPr id="1797" name="Freeform: Shape 1796">
                      <a:extLst>
                        <a:ext uri="{FF2B5EF4-FFF2-40B4-BE49-F238E27FC236}">
                          <a16:creationId xmlns:a16="http://schemas.microsoft.com/office/drawing/2014/main" id="{C64FCFF9-421F-BF51-98F0-8B875EAF9C70}"/>
                        </a:ext>
                      </a:extLst>
                    </p:cNvPr>
                    <p:cNvSpPr/>
                    <p:nvPr/>
                  </p:nvSpPr>
                  <p:spPr>
                    <a:xfrm>
                      <a:off x="5964676"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98" name="Freeform: Shape 1797">
                      <a:extLst>
                        <a:ext uri="{FF2B5EF4-FFF2-40B4-BE49-F238E27FC236}">
                          <a16:creationId xmlns:a16="http://schemas.microsoft.com/office/drawing/2014/main" id="{91C4759A-1C38-1E8C-159A-847A475A0231}"/>
                        </a:ext>
                      </a:extLst>
                    </p:cNvPr>
                    <p:cNvSpPr/>
                    <p:nvPr/>
                  </p:nvSpPr>
                  <p:spPr>
                    <a:xfrm>
                      <a:off x="5944388" y="3407625"/>
                      <a:ext cx="40481" cy="9525"/>
                    </a:xfrm>
                    <a:custGeom>
                      <a:avLst/>
                      <a:gdLst>
                        <a:gd name="connsiteX0" fmla="*/ 40807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7" y="135"/>
                          </a:moveTo>
                          <a:lnTo>
                            <a:pt x="326"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0" name="Graphic 3">
                    <a:extLst>
                      <a:ext uri="{FF2B5EF4-FFF2-40B4-BE49-F238E27FC236}">
                        <a16:creationId xmlns:a16="http://schemas.microsoft.com/office/drawing/2014/main" id="{84383B7B-F95C-63DC-01BD-5E723C6420DB}"/>
                      </a:ext>
                    </a:extLst>
                  </p:cNvPr>
                  <p:cNvGrpSpPr/>
                  <p:nvPr/>
                </p:nvGrpSpPr>
                <p:grpSpPr>
                  <a:xfrm>
                    <a:off x="6354076" y="3948957"/>
                    <a:ext cx="67413" cy="67538"/>
                    <a:chOff x="5842280" y="3387337"/>
                    <a:chExt cx="40481" cy="40481"/>
                  </a:xfrm>
                  <a:solidFill>
                    <a:srgbClr val="000000"/>
                  </a:solidFill>
                </p:grpSpPr>
                <p:sp>
                  <p:nvSpPr>
                    <p:cNvPr id="1795" name="Freeform: Shape 1794">
                      <a:extLst>
                        <a:ext uri="{FF2B5EF4-FFF2-40B4-BE49-F238E27FC236}">
                          <a16:creationId xmlns:a16="http://schemas.microsoft.com/office/drawing/2014/main" id="{1C97AC20-C3BA-899A-4174-C7E1175BAB54}"/>
                        </a:ext>
                      </a:extLst>
                    </p:cNvPr>
                    <p:cNvSpPr/>
                    <p:nvPr/>
                  </p:nvSpPr>
                  <p:spPr>
                    <a:xfrm>
                      <a:off x="5862568" y="3387337"/>
                      <a:ext cx="9525" cy="40481"/>
                    </a:xfrm>
                    <a:custGeom>
                      <a:avLst/>
                      <a:gdLst>
                        <a:gd name="connsiteX0" fmla="*/ 315 w 9525"/>
                        <a:gd name="connsiteY0" fmla="*/ 135 h 40481"/>
                        <a:gd name="connsiteX1" fmla="*/ 315 w 9525"/>
                        <a:gd name="connsiteY1" fmla="*/ 40616 h 40481"/>
                      </a:gdLst>
                      <a:ahLst/>
                      <a:cxnLst>
                        <a:cxn ang="0">
                          <a:pos x="connsiteX0" y="connsiteY0"/>
                        </a:cxn>
                        <a:cxn ang="0">
                          <a:pos x="connsiteX1" y="connsiteY1"/>
                        </a:cxn>
                      </a:cxnLst>
                      <a:rect l="l" t="t" r="r" b="b"/>
                      <a:pathLst>
                        <a:path w="9525" h="40481">
                          <a:moveTo>
                            <a:pt x="315" y="135"/>
                          </a:moveTo>
                          <a:lnTo>
                            <a:pt x="315"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96" name="Freeform: Shape 1795">
                      <a:extLst>
                        <a:ext uri="{FF2B5EF4-FFF2-40B4-BE49-F238E27FC236}">
                          <a16:creationId xmlns:a16="http://schemas.microsoft.com/office/drawing/2014/main" id="{7A1440B4-A05C-0A20-E8D2-7D152D65E150}"/>
                        </a:ext>
                      </a:extLst>
                    </p:cNvPr>
                    <p:cNvSpPr/>
                    <p:nvPr/>
                  </p:nvSpPr>
                  <p:spPr>
                    <a:xfrm>
                      <a:off x="5842280" y="3407625"/>
                      <a:ext cx="40481" cy="9525"/>
                    </a:xfrm>
                    <a:custGeom>
                      <a:avLst/>
                      <a:gdLst>
                        <a:gd name="connsiteX0" fmla="*/ 40796 w 40481"/>
                        <a:gd name="connsiteY0" fmla="*/ 135 h 9525"/>
                        <a:gd name="connsiteX1" fmla="*/ 315 w 40481"/>
                        <a:gd name="connsiteY1" fmla="*/ 135 h 9525"/>
                      </a:gdLst>
                      <a:ahLst/>
                      <a:cxnLst>
                        <a:cxn ang="0">
                          <a:pos x="connsiteX0" y="connsiteY0"/>
                        </a:cxn>
                        <a:cxn ang="0">
                          <a:pos x="connsiteX1" y="connsiteY1"/>
                        </a:cxn>
                      </a:cxnLst>
                      <a:rect l="l" t="t" r="r" b="b"/>
                      <a:pathLst>
                        <a:path w="40481" h="9525">
                          <a:moveTo>
                            <a:pt x="40796" y="135"/>
                          </a:moveTo>
                          <a:lnTo>
                            <a:pt x="315"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1" name="Graphic 3">
                    <a:extLst>
                      <a:ext uri="{FF2B5EF4-FFF2-40B4-BE49-F238E27FC236}">
                        <a16:creationId xmlns:a16="http://schemas.microsoft.com/office/drawing/2014/main" id="{2B31B8A9-C612-3730-6531-08116EAC5D74}"/>
                      </a:ext>
                    </a:extLst>
                  </p:cNvPr>
                  <p:cNvGrpSpPr/>
                  <p:nvPr/>
                </p:nvGrpSpPr>
                <p:grpSpPr>
                  <a:xfrm>
                    <a:off x="6317752" y="3886821"/>
                    <a:ext cx="67413" cy="67538"/>
                    <a:chOff x="5820468" y="3350094"/>
                    <a:chExt cx="40481" cy="40481"/>
                  </a:xfrm>
                  <a:solidFill>
                    <a:srgbClr val="000000"/>
                  </a:solidFill>
                </p:grpSpPr>
                <p:sp>
                  <p:nvSpPr>
                    <p:cNvPr id="1793" name="Freeform: Shape 1792">
                      <a:extLst>
                        <a:ext uri="{FF2B5EF4-FFF2-40B4-BE49-F238E27FC236}">
                          <a16:creationId xmlns:a16="http://schemas.microsoft.com/office/drawing/2014/main" id="{DE711DD5-B4DE-6E12-5AA2-35CB2845351E}"/>
                        </a:ext>
                      </a:extLst>
                    </p:cNvPr>
                    <p:cNvSpPr/>
                    <p:nvPr/>
                  </p:nvSpPr>
                  <p:spPr>
                    <a:xfrm>
                      <a:off x="5840756" y="3350094"/>
                      <a:ext cx="9525" cy="40481"/>
                    </a:xfrm>
                    <a:custGeom>
                      <a:avLst/>
                      <a:gdLst>
                        <a:gd name="connsiteX0" fmla="*/ 313 w 9525"/>
                        <a:gd name="connsiteY0" fmla="*/ 131 h 40481"/>
                        <a:gd name="connsiteX1" fmla="*/ 313 w 9525"/>
                        <a:gd name="connsiteY1" fmla="*/ 40612 h 40481"/>
                      </a:gdLst>
                      <a:ahLst/>
                      <a:cxnLst>
                        <a:cxn ang="0">
                          <a:pos x="connsiteX0" y="connsiteY0"/>
                        </a:cxn>
                        <a:cxn ang="0">
                          <a:pos x="connsiteX1" y="connsiteY1"/>
                        </a:cxn>
                      </a:cxnLst>
                      <a:rect l="l" t="t" r="r" b="b"/>
                      <a:pathLst>
                        <a:path w="9525" h="40481">
                          <a:moveTo>
                            <a:pt x="313" y="131"/>
                          </a:moveTo>
                          <a:lnTo>
                            <a:pt x="313"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94" name="Freeform: Shape 1793">
                      <a:extLst>
                        <a:ext uri="{FF2B5EF4-FFF2-40B4-BE49-F238E27FC236}">
                          <a16:creationId xmlns:a16="http://schemas.microsoft.com/office/drawing/2014/main" id="{53DBC0F5-8520-B8BA-1444-9D983A0357A6}"/>
                        </a:ext>
                      </a:extLst>
                    </p:cNvPr>
                    <p:cNvSpPr/>
                    <p:nvPr/>
                  </p:nvSpPr>
                  <p:spPr>
                    <a:xfrm>
                      <a:off x="5820468" y="3370382"/>
                      <a:ext cx="40481" cy="9525"/>
                    </a:xfrm>
                    <a:custGeom>
                      <a:avLst/>
                      <a:gdLst>
                        <a:gd name="connsiteX0" fmla="*/ 40794 w 40481"/>
                        <a:gd name="connsiteY0" fmla="*/ 131 h 9525"/>
                        <a:gd name="connsiteX1" fmla="*/ 313 w 40481"/>
                        <a:gd name="connsiteY1" fmla="*/ 131 h 9525"/>
                      </a:gdLst>
                      <a:ahLst/>
                      <a:cxnLst>
                        <a:cxn ang="0">
                          <a:pos x="connsiteX0" y="connsiteY0"/>
                        </a:cxn>
                        <a:cxn ang="0">
                          <a:pos x="connsiteX1" y="connsiteY1"/>
                        </a:cxn>
                      </a:cxnLst>
                      <a:rect l="l" t="t" r="r" b="b"/>
                      <a:pathLst>
                        <a:path w="40481" h="9525">
                          <a:moveTo>
                            <a:pt x="40794" y="131"/>
                          </a:moveTo>
                          <a:lnTo>
                            <a:pt x="313"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2" name="Graphic 3">
                    <a:extLst>
                      <a:ext uri="{FF2B5EF4-FFF2-40B4-BE49-F238E27FC236}">
                        <a16:creationId xmlns:a16="http://schemas.microsoft.com/office/drawing/2014/main" id="{8ED9440A-2441-B48E-E6DA-ACA4EF1F7A6F}"/>
                      </a:ext>
                    </a:extLst>
                  </p:cNvPr>
                  <p:cNvGrpSpPr/>
                  <p:nvPr/>
                </p:nvGrpSpPr>
                <p:grpSpPr>
                  <a:xfrm>
                    <a:off x="6281269" y="3886821"/>
                    <a:ext cx="67413" cy="67538"/>
                    <a:chOff x="5798560" y="3350094"/>
                    <a:chExt cx="40481" cy="40481"/>
                  </a:xfrm>
                  <a:solidFill>
                    <a:srgbClr val="000000"/>
                  </a:solidFill>
                </p:grpSpPr>
                <p:sp>
                  <p:nvSpPr>
                    <p:cNvPr id="1791" name="Freeform: Shape 1790">
                      <a:extLst>
                        <a:ext uri="{FF2B5EF4-FFF2-40B4-BE49-F238E27FC236}">
                          <a16:creationId xmlns:a16="http://schemas.microsoft.com/office/drawing/2014/main" id="{80A3E53B-8E38-257B-C585-5F4E644D0F3C}"/>
                        </a:ext>
                      </a:extLst>
                    </p:cNvPr>
                    <p:cNvSpPr/>
                    <p:nvPr/>
                  </p:nvSpPr>
                  <p:spPr>
                    <a:xfrm>
                      <a:off x="581884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92" name="Freeform: Shape 1791">
                      <a:extLst>
                        <a:ext uri="{FF2B5EF4-FFF2-40B4-BE49-F238E27FC236}">
                          <a16:creationId xmlns:a16="http://schemas.microsoft.com/office/drawing/2014/main" id="{4F928BF5-0B72-E2F4-658C-0ABDEEE183AC}"/>
                        </a:ext>
                      </a:extLst>
                    </p:cNvPr>
                    <p:cNvSpPr/>
                    <p:nvPr/>
                  </p:nvSpPr>
                  <p:spPr>
                    <a:xfrm>
                      <a:off x="5798560"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3" name="Graphic 3">
                    <a:extLst>
                      <a:ext uri="{FF2B5EF4-FFF2-40B4-BE49-F238E27FC236}">
                        <a16:creationId xmlns:a16="http://schemas.microsoft.com/office/drawing/2014/main" id="{6009C5AB-9D38-3475-8238-22E7A12A66DA}"/>
                      </a:ext>
                    </a:extLst>
                  </p:cNvPr>
                  <p:cNvGrpSpPr/>
                  <p:nvPr/>
                </p:nvGrpSpPr>
                <p:grpSpPr>
                  <a:xfrm>
                    <a:off x="6275242" y="3886821"/>
                    <a:ext cx="67413" cy="67538"/>
                    <a:chOff x="5794941" y="3350094"/>
                    <a:chExt cx="40481" cy="40481"/>
                  </a:xfrm>
                  <a:solidFill>
                    <a:srgbClr val="000000"/>
                  </a:solidFill>
                </p:grpSpPr>
                <p:sp>
                  <p:nvSpPr>
                    <p:cNvPr id="1789" name="Freeform: Shape 1788">
                      <a:extLst>
                        <a:ext uri="{FF2B5EF4-FFF2-40B4-BE49-F238E27FC236}">
                          <a16:creationId xmlns:a16="http://schemas.microsoft.com/office/drawing/2014/main" id="{7CE39B38-6A93-DEC4-FD37-E2F3F3E30C61}"/>
                        </a:ext>
                      </a:extLst>
                    </p:cNvPr>
                    <p:cNvSpPr/>
                    <p:nvPr/>
                  </p:nvSpPr>
                  <p:spPr>
                    <a:xfrm>
                      <a:off x="581522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90" name="Freeform: Shape 1789">
                      <a:extLst>
                        <a:ext uri="{FF2B5EF4-FFF2-40B4-BE49-F238E27FC236}">
                          <a16:creationId xmlns:a16="http://schemas.microsoft.com/office/drawing/2014/main" id="{3AC6B195-E778-CAE5-EE37-76AEFA440D74}"/>
                        </a:ext>
                      </a:extLst>
                    </p:cNvPr>
                    <p:cNvSpPr/>
                    <p:nvPr/>
                  </p:nvSpPr>
                  <p:spPr>
                    <a:xfrm>
                      <a:off x="5794941"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4" name="Graphic 3">
                    <a:extLst>
                      <a:ext uri="{FF2B5EF4-FFF2-40B4-BE49-F238E27FC236}">
                        <a16:creationId xmlns:a16="http://schemas.microsoft.com/office/drawing/2014/main" id="{9D2EA5A3-3105-B90C-215A-3BE77B2A6B03}"/>
                      </a:ext>
                    </a:extLst>
                  </p:cNvPr>
                  <p:cNvGrpSpPr/>
                  <p:nvPr/>
                </p:nvGrpSpPr>
                <p:grpSpPr>
                  <a:xfrm>
                    <a:off x="6244787" y="3886821"/>
                    <a:ext cx="67413" cy="67538"/>
                    <a:chOff x="5776653" y="3350094"/>
                    <a:chExt cx="40481" cy="40481"/>
                  </a:xfrm>
                  <a:solidFill>
                    <a:srgbClr val="000000"/>
                  </a:solidFill>
                </p:grpSpPr>
                <p:sp>
                  <p:nvSpPr>
                    <p:cNvPr id="1787" name="Freeform: Shape 1786">
                      <a:extLst>
                        <a:ext uri="{FF2B5EF4-FFF2-40B4-BE49-F238E27FC236}">
                          <a16:creationId xmlns:a16="http://schemas.microsoft.com/office/drawing/2014/main" id="{906A294E-8BD8-93F7-1984-E329863C1628}"/>
                        </a:ext>
                      </a:extLst>
                    </p:cNvPr>
                    <p:cNvSpPr/>
                    <p:nvPr/>
                  </p:nvSpPr>
                  <p:spPr>
                    <a:xfrm>
                      <a:off x="5796941"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88" name="Freeform: Shape 1787">
                      <a:extLst>
                        <a:ext uri="{FF2B5EF4-FFF2-40B4-BE49-F238E27FC236}">
                          <a16:creationId xmlns:a16="http://schemas.microsoft.com/office/drawing/2014/main" id="{FEC2FD88-451E-F40D-BD6B-F4DF0881C374}"/>
                        </a:ext>
                      </a:extLst>
                    </p:cNvPr>
                    <p:cNvSpPr/>
                    <p:nvPr/>
                  </p:nvSpPr>
                  <p:spPr>
                    <a:xfrm>
                      <a:off x="577665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5" name="Graphic 3">
                    <a:extLst>
                      <a:ext uri="{FF2B5EF4-FFF2-40B4-BE49-F238E27FC236}">
                        <a16:creationId xmlns:a16="http://schemas.microsoft.com/office/drawing/2014/main" id="{BA17CE98-3B85-12BF-674B-83418511FC9D}"/>
                      </a:ext>
                    </a:extLst>
                  </p:cNvPr>
                  <p:cNvGrpSpPr/>
                  <p:nvPr/>
                </p:nvGrpSpPr>
                <p:grpSpPr>
                  <a:xfrm>
                    <a:off x="6226704" y="3886821"/>
                    <a:ext cx="67413" cy="67538"/>
                    <a:chOff x="5765794" y="3350094"/>
                    <a:chExt cx="40481" cy="40481"/>
                  </a:xfrm>
                  <a:solidFill>
                    <a:srgbClr val="000000"/>
                  </a:solidFill>
                </p:grpSpPr>
                <p:sp>
                  <p:nvSpPr>
                    <p:cNvPr id="1785" name="Freeform: Shape 1784">
                      <a:extLst>
                        <a:ext uri="{FF2B5EF4-FFF2-40B4-BE49-F238E27FC236}">
                          <a16:creationId xmlns:a16="http://schemas.microsoft.com/office/drawing/2014/main" id="{04C0CAB6-5836-9853-BD1B-3211B99AD890}"/>
                        </a:ext>
                      </a:extLst>
                    </p:cNvPr>
                    <p:cNvSpPr/>
                    <p:nvPr/>
                  </p:nvSpPr>
                  <p:spPr>
                    <a:xfrm>
                      <a:off x="5786083" y="3350094"/>
                      <a:ext cx="9525" cy="40481"/>
                    </a:xfrm>
                    <a:custGeom>
                      <a:avLst/>
                      <a:gdLst>
                        <a:gd name="connsiteX0" fmla="*/ 307 w 9525"/>
                        <a:gd name="connsiteY0" fmla="*/ 131 h 40481"/>
                        <a:gd name="connsiteX1" fmla="*/ 307 w 9525"/>
                        <a:gd name="connsiteY1" fmla="*/ 40612 h 40481"/>
                      </a:gdLst>
                      <a:ahLst/>
                      <a:cxnLst>
                        <a:cxn ang="0">
                          <a:pos x="connsiteX0" y="connsiteY0"/>
                        </a:cxn>
                        <a:cxn ang="0">
                          <a:pos x="connsiteX1" y="connsiteY1"/>
                        </a:cxn>
                      </a:cxnLst>
                      <a:rect l="l" t="t" r="r" b="b"/>
                      <a:pathLst>
                        <a:path w="9525" h="40481">
                          <a:moveTo>
                            <a:pt x="307" y="131"/>
                          </a:moveTo>
                          <a:lnTo>
                            <a:pt x="307"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86" name="Freeform: Shape 1785">
                      <a:extLst>
                        <a:ext uri="{FF2B5EF4-FFF2-40B4-BE49-F238E27FC236}">
                          <a16:creationId xmlns:a16="http://schemas.microsoft.com/office/drawing/2014/main" id="{600CB64A-0FD4-0244-8C43-986927A8196F}"/>
                        </a:ext>
                      </a:extLst>
                    </p:cNvPr>
                    <p:cNvSpPr/>
                    <p:nvPr/>
                  </p:nvSpPr>
                  <p:spPr>
                    <a:xfrm>
                      <a:off x="5765794" y="3370382"/>
                      <a:ext cx="40481" cy="9525"/>
                    </a:xfrm>
                    <a:custGeom>
                      <a:avLst/>
                      <a:gdLst>
                        <a:gd name="connsiteX0" fmla="*/ 40788 w 40481"/>
                        <a:gd name="connsiteY0" fmla="*/ 131 h 9525"/>
                        <a:gd name="connsiteX1" fmla="*/ 307 w 40481"/>
                        <a:gd name="connsiteY1" fmla="*/ 131 h 9525"/>
                      </a:gdLst>
                      <a:ahLst/>
                      <a:cxnLst>
                        <a:cxn ang="0">
                          <a:pos x="connsiteX0" y="connsiteY0"/>
                        </a:cxn>
                        <a:cxn ang="0">
                          <a:pos x="connsiteX1" y="connsiteY1"/>
                        </a:cxn>
                      </a:cxnLst>
                      <a:rect l="l" t="t" r="r" b="b"/>
                      <a:pathLst>
                        <a:path w="40481" h="9525">
                          <a:moveTo>
                            <a:pt x="40788" y="131"/>
                          </a:moveTo>
                          <a:lnTo>
                            <a:pt x="307"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6" name="Graphic 3">
                    <a:extLst>
                      <a:ext uri="{FF2B5EF4-FFF2-40B4-BE49-F238E27FC236}">
                        <a16:creationId xmlns:a16="http://schemas.microsoft.com/office/drawing/2014/main" id="{A00C6486-FE92-3544-B1A7-26A5271354C3}"/>
                      </a:ext>
                    </a:extLst>
                  </p:cNvPr>
                  <p:cNvGrpSpPr/>
                  <p:nvPr/>
                </p:nvGrpSpPr>
                <p:grpSpPr>
                  <a:xfrm>
                    <a:off x="6159926" y="3886821"/>
                    <a:ext cx="67413" cy="67538"/>
                    <a:chOff x="5725694" y="3350094"/>
                    <a:chExt cx="40481" cy="40481"/>
                  </a:xfrm>
                  <a:solidFill>
                    <a:srgbClr val="000000"/>
                  </a:solidFill>
                </p:grpSpPr>
                <p:sp>
                  <p:nvSpPr>
                    <p:cNvPr id="1783" name="Freeform: Shape 1782">
                      <a:extLst>
                        <a:ext uri="{FF2B5EF4-FFF2-40B4-BE49-F238E27FC236}">
                          <a16:creationId xmlns:a16="http://schemas.microsoft.com/office/drawing/2014/main" id="{8A37D88D-C42F-BFFF-1C60-98E6634C433A}"/>
                        </a:ext>
                      </a:extLst>
                    </p:cNvPr>
                    <p:cNvSpPr/>
                    <p:nvPr/>
                  </p:nvSpPr>
                  <p:spPr>
                    <a:xfrm>
                      <a:off x="5745982" y="3350094"/>
                      <a:ext cx="9525" cy="40481"/>
                    </a:xfrm>
                    <a:custGeom>
                      <a:avLst/>
                      <a:gdLst>
                        <a:gd name="connsiteX0" fmla="*/ 303 w 9525"/>
                        <a:gd name="connsiteY0" fmla="*/ 131 h 40481"/>
                        <a:gd name="connsiteX1" fmla="*/ 303 w 9525"/>
                        <a:gd name="connsiteY1" fmla="*/ 40612 h 40481"/>
                      </a:gdLst>
                      <a:ahLst/>
                      <a:cxnLst>
                        <a:cxn ang="0">
                          <a:pos x="connsiteX0" y="connsiteY0"/>
                        </a:cxn>
                        <a:cxn ang="0">
                          <a:pos x="connsiteX1" y="connsiteY1"/>
                        </a:cxn>
                      </a:cxnLst>
                      <a:rect l="l" t="t" r="r" b="b"/>
                      <a:pathLst>
                        <a:path w="9525" h="40481">
                          <a:moveTo>
                            <a:pt x="303" y="131"/>
                          </a:moveTo>
                          <a:lnTo>
                            <a:pt x="303"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84" name="Freeform: Shape 1783">
                      <a:extLst>
                        <a:ext uri="{FF2B5EF4-FFF2-40B4-BE49-F238E27FC236}">
                          <a16:creationId xmlns:a16="http://schemas.microsoft.com/office/drawing/2014/main" id="{BE0BC636-5FB5-7805-0E70-A23C0DC86385}"/>
                        </a:ext>
                      </a:extLst>
                    </p:cNvPr>
                    <p:cNvSpPr/>
                    <p:nvPr/>
                  </p:nvSpPr>
                  <p:spPr>
                    <a:xfrm>
                      <a:off x="5725694" y="3370382"/>
                      <a:ext cx="40481" cy="9525"/>
                    </a:xfrm>
                    <a:custGeom>
                      <a:avLst/>
                      <a:gdLst>
                        <a:gd name="connsiteX0" fmla="*/ 40784 w 40481"/>
                        <a:gd name="connsiteY0" fmla="*/ 131 h 9525"/>
                        <a:gd name="connsiteX1" fmla="*/ 303 w 40481"/>
                        <a:gd name="connsiteY1" fmla="*/ 131 h 9525"/>
                      </a:gdLst>
                      <a:ahLst/>
                      <a:cxnLst>
                        <a:cxn ang="0">
                          <a:pos x="connsiteX0" y="connsiteY0"/>
                        </a:cxn>
                        <a:cxn ang="0">
                          <a:pos x="connsiteX1" y="connsiteY1"/>
                        </a:cxn>
                      </a:cxnLst>
                      <a:rect l="l" t="t" r="r" b="b"/>
                      <a:pathLst>
                        <a:path w="40481" h="9525">
                          <a:moveTo>
                            <a:pt x="40784" y="131"/>
                          </a:moveTo>
                          <a:lnTo>
                            <a:pt x="303"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7" name="Graphic 3">
                    <a:extLst>
                      <a:ext uri="{FF2B5EF4-FFF2-40B4-BE49-F238E27FC236}">
                        <a16:creationId xmlns:a16="http://schemas.microsoft.com/office/drawing/2014/main" id="{85A0D7C1-BAFF-66A3-2762-44AF96DF10F6}"/>
                      </a:ext>
                    </a:extLst>
                  </p:cNvPr>
                  <p:cNvGrpSpPr/>
                  <p:nvPr/>
                </p:nvGrpSpPr>
                <p:grpSpPr>
                  <a:xfrm>
                    <a:off x="6099174" y="3886821"/>
                    <a:ext cx="67413" cy="67538"/>
                    <a:chOff x="5689213" y="3350094"/>
                    <a:chExt cx="40481" cy="40481"/>
                  </a:xfrm>
                  <a:solidFill>
                    <a:srgbClr val="000000"/>
                  </a:solidFill>
                </p:grpSpPr>
                <p:sp>
                  <p:nvSpPr>
                    <p:cNvPr id="1781" name="Freeform: Shape 1780">
                      <a:extLst>
                        <a:ext uri="{FF2B5EF4-FFF2-40B4-BE49-F238E27FC236}">
                          <a16:creationId xmlns:a16="http://schemas.microsoft.com/office/drawing/2014/main" id="{1BB2F2D7-26CA-1DD9-6DB2-B6590647C855}"/>
                        </a:ext>
                      </a:extLst>
                    </p:cNvPr>
                    <p:cNvSpPr/>
                    <p:nvPr/>
                  </p:nvSpPr>
                  <p:spPr>
                    <a:xfrm>
                      <a:off x="5709502" y="3350094"/>
                      <a:ext cx="9525" cy="40481"/>
                    </a:xfrm>
                    <a:custGeom>
                      <a:avLst/>
                      <a:gdLst>
                        <a:gd name="connsiteX0" fmla="*/ 299 w 9525"/>
                        <a:gd name="connsiteY0" fmla="*/ 131 h 40481"/>
                        <a:gd name="connsiteX1" fmla="*/ 299 w 9525"/>
                        <a:gd name="connsiteY1" fmla="*/ 40612 h 40481"/>
                      </a:gdLst>
                      <a:ahLst/>
                      <a:cxnLst>
                        <a:cxn ang="0">
                          <a:pos x="connsiteX0" y="connsiteY0"/>
                        </a:cxn>
                        <a:cxn ang="0">
                          <a:pos x="connsiteX1" y="connsiteY1"/>
                        </a:cxn>
                      </a:cxnLst>
                      <a:rect l="l" t="t" r="r" b="b"/>
                      <a:pathLst>
                        <a:path w="9525" h="40481">
                          <a:moveTo>
                            <a:pt x="299" y="131"/>
                          </a:moveTo>
                          <a:lnTo>
                            <a:pt x="299"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82" name="Freeform: Shape 1781">
                      <a:extLst>
                        <a:ext uri="{FF2B5EF4-FFF2-40B4-BE49-F238E27FC236}">
                          <a16:creationId xmlns:a16="http://schemas.microsoft.com/office/drawing/2014/main" id="{213D06A2-8C7D-848B-6FA3-A4F3AA73886D}"/>
                        </a:ext>
                      </a:extLst>
                    </p:cNvPr>
                    <p:cNvSpPr/>
                    <p:nvPr/>
                  </p:nvSpPr>
                  <p:spPr>
                    <a:xfrm>
                      <a:off x="5689213" y="3370382"/>
                      <a:ext cx="40481" cy="9525"/>
                    </a:xfrm>
                    <a:custGeom>
                      <a:avLst/>
                      <a:gdLst>
                        <a:gd name="connsiteX0" fmla="*/ 40780 w 40481"/>
                        <a:gd name="connsiteY0" fmla="*/ 131 h 9525"/>
                        <a:gd name="connsiteX1" fmla="*/ 299 w 40481"/>
                        <a:gd name="connsiteY1" fmla="*/ 131 h 9525"/>
                      </a:gdLst>
                      <a:ahLst/>
                      <a:cxnLst>
                        <a:cxn ang="0">
                          <a:pos x="connsiteX0" y="connsiteY0"/>
                        </a:cxn>
                        <a:cxn ang="0">
                          <a:pos x="connsiteX1" y="connsiteY1"/>
                        </a:cxn>
                      </a:cxnLst>
                      <a:rect l="l" t="t" r="r" b="b"/>
                      <a:pathLst>
                        <a:path w="40481" h="9525">
                          <a:moveTo>
                            <a:pt x="40780" y="131"/>
                          </a:moveTo>
                          <a:lnTo>
                            <a:pt x="299"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8" name="Graphic 3">
                    <a:extLst>
                      <a:ext uri="{FF2B5EF4-FFF2-40B4-BE49-F238E27FC236}">
                        <a16:creationId xmlns:a16="http://schemas.microsoft.com/office/drawing/2014/main" id="{E1CB1D22-D6A5-F50F-9EF9-2F0A56D4ADD4}"/>
                      </a:ext>
                    </a:extLst>
                  </p:cNvPr>
                  <p:cNvGrpSpPr/>
                  <p:nvPr/>
                </p:nvGrpSpPr>
                <p:grpSpPr>
                  <a:xfrm>
                    <a:off x="6093147" y="3886821"/>
                    <a:ext cx="67413" cy="67538"/>
                    <a:chOff x="5685594" y="3350094"/>
                    <a:chExt cx="40481" cy="40481"/>
                  </a:xfrm>
                  <a:solidFill>
                    <a:srgbClr val="000000"/>
                  </a:solidFill>
                </p:grpSpPr>
                <p:sp>
                  <p:nvSpPr>
                    <p:cNvPr id="1779" name="Freeform: Shape 1778">
                      <a:extLst>
                        <a:ext uri="{FF2B5EF4-FFF2-40B4-BE49-F238E27FC236}">
                          <a16:creationId xmlns:a16="http://schemas.microsoft.com/office/drawing/2014/main" id="{A3A96C58-C763-2AD7-BED1-4A437D80930C}"/>
                        </a:ext>
                      </a:extLst>
                    </p:cNvPr>
                    <p:cNvSpPr/>
                    <p:nvPr/>
                  </p:nvSpPr>
                  <p:spPr>
                    <a:xfrm>
                      <a:off x="5705882" y="3350094"/>
                      <a:ext cx="9525" cy="40481"/>
                    </a:xfrm>
                    <a:custGeom>
                      <a:avLst/>
                      <a:gdLst>
                        <a:gd name="connsiteX0" fmla="*/ 298 w 9525"/>
                        <a:gd name="connsiteY0" fmla="*/ 131 h 40481"/>
                        <a:gd name="connsiteX1" fmla="*/ 298 w 9525"/>
                        <a:gd name="connsiteY1" fmla="*/ 40612 h 40481"/>
                      </a:gdLst>
                      <a:ahLst/>
                      <a:cxnLst>
                        <a:cxn ang="0">
                          <a:pos x="connsiteX0" y="connsiteY0"/>
                        </a:cxn>
                        <a:cxn ang="0">
                          <a:pos x="connsiteX1" y="connsiteY1"/>
                        </a:cxn>
                      </a:cxnLst>
                      <a:rect l="l" t="t" r="r" b="b"/>
                      <a:pathLst>
                        <a:path w="9525" h="40481">
                          <a:moveTo>
                            <a:pt x="298" y="131"/>
                          </a:moveTo>
                          <a:lnTo>
                            <a:pt x="298"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80" name="Freeform: Shape 1779">
                      <a:extLst>
                        <a:ext uri="{FF2B5EF4-FFF2-40B4-BE49-F238E27FC236}">
                          <a16:creationId xmlns:a16="http://schemas.microsoft.com/office/drawing/2014/main" id="{310D1690-4F60-3A6F-6412-F46AAD10EE64}"/>
                        </a:ext>
                      </a:extLst>
                    </p:cNvPr>
                    <p:cNvSpPr/>
                    <p:nvPr/>
                  </p:nvSpPr>
                  <p:spPr>
                    <a:xfrm>
                      <a:off x="5685594" y="3370382"/>
                      <a:ext cx="40481" cy="9525"/>
                    </a:xfrm>
                    <a:custGeom>
                      <a:avLst/>
                      <a:gdLst>
                        <a:gd name="connsiteX0" fmla="*/ 40780 w 40481"/>
                        <a:gd name="connsiteY0" fmla="*/ 131 h 9525"/>
                        <a:gd name="connsiteX1" fmla="*/ 298 w 40481"/>
                        <a:gd name="connsiteY1" fmla="*/ 131 h 9525"/>
                      </a:gdLst>
                      <a:ahLst/>
                      <a:cxnLst>
                        <a:cxn ang="0">
                          <a:pos x="connsiteX0" y="connsiteY0"/>
                        </a:cxn>
                        <a:cxn ang="0">
                          <a:pos x="connsiteX1" y="connsiteY1"/>
                        </a:cxn>
                      </a:cxnLst>
                      <a:rect l="l" t="t" r="r" b="b"/>
                      <a:pathLst>
                        <a:path w="40481" h="9525">
                          <a:moveTo>
                            <a:pt x="40780" y="131"/>
                          </a:moveTo>
                          <a:lnTo>
                            <a:pt x="298"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59" name="Graphic 3">
                    <a:extLst>
                      <a:ext uri="{FF2B5EF4-FFF2-40B4-BE49-F238E27FC236}">
                        <a16:creationId xmlns:a16="http://schemas.microsoft.com/office/drawing/2014/main" id="{6EEAA8D3-F477-21D7-3C2E-E7A6A6B9A7C6}"/>
                      </a:ext>
                    </a:extLst>
                  </p:cNvPr>
                  <p:cNvGrpSpPr/>
                  <p:nvPr/>
                </p:nvGrpSpPr>
                <p:grpSpPr>
                  <a:xfrm>
                    <a:off x="6238759" y="3886821"/>
                    <a:ext cx="67413" cy="67538"/>
                    <a:chOff x="5773033" y="3350094"/>
                    <a:chExt cx="40481" cy="40481"/>
                  </a:xfrm>
                  <a:solidFill>
                    <a:srgbClr val="000000"/>
                  </a:solidFill>
                </p:grpSpPr>
                <p:sp>
                  <p:nvSpPr>
                    <p:cNvPr id="1777" name="Freeform: Shape 1776">
                      <a:extLst>
                        <a:ext uri="{FF2B5EF4-FFF2-40B4-BE49-F238E27FC236}">
                          <a16:creationId xmlns:a16="http://schemas.microsoft.com/office/drawing/2014/main" id="{A7815B41-78FD-3575-6ACF-D3FEB5C3D8F9}"/>
                        </a:ext>
                      </a:extLst>
                    </p:cNvPr>
                    <p:cNvSpPr/>
                    <p:nvPr/>
                  </p:nvSpPr>
                  <p:spPr>
                    <a:xfrm>
                      <a:off x="5793322"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78" name="Freeform: Shape 1777">
                      <a:extLst>
                        <a:ext uri="{FF2B5EF4-FFF2-40B4-BE49-F238E27FC236}">
                          <a16:creationId xmlns:a16="http://schemas.microsoft.com/office/drawing/2014/main" id="{8DE1E9F5-41F4-41B2-A407-F62F612CD1CE}"/>
                        </a:ext>
                      </a:extLst>
                    </p:cNvPr>
                    <p:cNvSpPr/>
                    <p:nvPr/>
                  </p:nvSpPr>
                  <p:spPr>
                    <a:xfrm>
                      <a:off x="577303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0" name="Graphic 3">
                    <a:extLst>
                      <a:ext uri="{FF2B5EF4-FFF2-40B4-BE49-F238E27FC236}">
                        <a16:creationId xmlns:a16="http://schemas.microsoft.com/office/drawing/2014/main" id="{B927D618-637A-A165-97BB-0E637109CE47}"/>
                      </a:ext>
                    </a:extLst>
                  </p:cNvPr>
                  <p:cNvGrpSpPr/>
                  <p:nvPr/>
                </p:nvGrpSpPr>
                <p:grpSpPr>
                  <a:xfrm>
                    <a:off x="6754749" y="3948957"/>
                    <a:ext cx="67413" cy="67538"/>
                    <a:chOff x="6082882" y="3387337"/>
                    <a:chExt cx="40481" cy="40481"/>
                  </a:xfrm>
                  <a:solidFill>
                    <a:srgbClr val="000000"/>
                  </a:solidFill>
                </p:grpSpPr>
                <p:sp>
                  <p:nvSpPr>
                    <p:cNvPr id="1775" name="Freeform: Shape 1774">
                      <a:extLst>
                        <a:ext uri="{FF2B5EF4-FFF2-40B4-BE49-F238E27FC236}">
                          <a16:creationId xmlns:a16="http://schemas.microsoft.com/office/drawing/2014/main" id="{D83246FF-8B1C-3C19-41F1-F3A32447C145}"/>
                        </a:ext>
                      </a:extLst>
                    </p:cNvPr>
                    <p:cNvSpPr/>
                    <p:nvPr/>
                  </p:nvSpPr>
                  <p:spPr>
                    <a:xfrm>
                      <a:off x="6103170" y="3387337"/>
                      <a:ext cx="9525" cy="40481"/>
                    </a:xfrm>
                    <a:custGeom>
                      <a:avLst/>
                      <a:gdLst>
                        <a:gd name="connsiteX0" fmla="*/ 340 w 9525"/>
                        <a:gd name="connsiteY0" fmla="*/ 135 h 40481"/>
                        <a:gd name="connsiteX1" fmla="*/ 340 w 9525"/>
                        <a:gd name="connsiteY1" fmla="*/ 40616 h 40481"/>
                      </a:gdLst>
                      <a:ahLst/>
                      <a:cxnLst>
                        <a:cxn ang="0">
                          <a:pos x="connsiteX0" y="connsiteY0"/>
                        </a:cxn>
                        <a:cxn ang="0">
                          <a:pos x="connsiteX1" y="connsiteY1"/>
                        </a:cxn>
                      </a:cxnLst>
                      <a:rect l="l" t="t" r="r" b="b"/>
                      <a:pathLst>
                        <a:path w="9525" h="40481">
                          <a:moveTo>
                            <a:pt x="340" y="135"/>
                          </a:moveTo>
                          <a:lnTo>
                            <a:pt x="340"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76" name="Freeform: Shape 1775">
                      <a:extLst>
                        <a:ext uri="{FF2B5EF4-FFF2-40B4-BE49-F238E27FC236}">
                          <a16:creationId xmlns:a16="http://schemas.microsoft.com/office/drawing/2014/main" id="{737CF249-2A6B-47B2-A297-F214BF3DEBBE}"/>
                        </a:ext>
                      </a:extLst>
                    </p:cNvPr>
                    <p:cNvSpPr/>
                    <p:nvPr/>
                  </p:nvSpPr>
                  <p:spPr>
                    <a:xfrm>
                      <a:off x="6082882" y="3407625"/>
                      <a:ext cx="40481" cy="9525"/>
                    </a:xfrm>
                    <a:custGeom>
                      <a:avLst/>
                      <a:gdLst>
                        <a:gd name="connsiteX0" fmla="*/ 40821 w 40481"/>
                        <a:gd name="connsiteY0" fmla="*/ 135 h 9525"/>
                        <a:gd name="connsiteX1" fmla="*/ 340 w 40481"/>
                        <a:gd name="connsiteY1" fmla="*/ 135 h 9525"/>
                      </a:gdLst>
                      <a:ahLst/>
                      <a:cxnLst>
                        <a:cxn ang="0">
                          <a:pos x="connsiteX0" y="connsiteY0"/>
                        </a:cxn>
                        <a:cxn ang="0">
                          <a:pos x="connsiteX1" y="connsiteY1"/>
                        </a:cxn>
                      </a:cxnLst>
                      <a:rect l="l" t="t" r="r" b="b"/>
                      <a:pathLst>
                        <a:path w="40481" h="9525">
                          <a:moveTo>
                            <a:pt x="40821" y="135"/>
                          </a:moveTo>
                          <a:lnTo>
                            <a:pt x="340"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1" name="Graphic 3">
                    <a:extLst>
                      <a:ext uri="{FF2B5EF4-FFF2-40B4-BE49-F238E27FC236}">
                        <a16:creationId xmlns:a16="http://schemas.microsoft.com/office/drawing/2014/main" id="{0DDFFA8C-97A7-44E8-D91C-F9C7D9129EC0}"/>
                      </a:ext>
                    </a:extLst>
                  </p:cNvPr>
                  <p:cNvGrpSpPr/>
                  <p:nvPr/>
                </p:nvGrpSpPr>
                <p:grpSpPr>
                  <a:xfrm>
                    <a:off x="6791230" y="3948957"/>
                    <a:ext cx="67413" cy="67538"/>
                    <a:chOff x="6104789" y="3387337"/>
                    <a:chExt cx="40481" cy="40481"/>
                  </a:xfrm>
                  <a:solidFill>
                    <a:srgbClr val="000000"/>
                  </a:solidFill>
                </p:grpSpPr>
                <p:sp>
                  <p:nvSpPr>
                    <p:cNvPr id="1773" name="Freeform: Shape 1772">
                      <a:extLst>
                        <a:ext uri="{FF2B5EF4-FFF2-40B4-BE49-F238E27FC236}">
                          <a16:creationId xmlns:a16="http://schemas.microsoft.com/office/drawing/2014/main" id="{D8E0079E-C75C-604B-C178-DCD16522BB22}"/>
                        </a:ext>
                      </a:extLst>
                    </p:cNvPr>
                    <p:cNvSpPr/>
                    <p:nvPr/>
                  </p:nvSpPr>
                  <p:spPr>
                    <a:xfrm>
                      <a:off x="6125077" y="3387337"/>
                      <a:ext cx="9525" cy="40481"/>
                    </a:xfrm>
                    <a:custGeom>
                      <a:avLst/>
                      <a:gdLst>
                        <a:gd name="connsiteX0" fmla="*/ 342 w 9525"/>
                        <a:gd name="connsiteY0" fmla="*/ 135 h 40481"/>
                        <a:gd name="connsiteX1" fmla="*/ 342 w 9525"/>
                        <a:gd name="connsiteY1" fmla="*/ 40616 h 40481"/>
                      </a:gdLst>
                      <a:ahLst/>
                      <a:cxnLst>
                        <a:cxn ang="0">
                          <a:pos x="connsiteX0" y="connsiteY0"/>
                        </a:cxn>
                        <a:cxn ang="0">
                          <a:pos x="connsiteX1" y="connsiteY1"/>
                        </a:cxn>
                      </a:cxnLst>
                      <a:rect l="l" t="t" r="r" b="b"/>
                      <a:pathLst>
                        <a:path w="9525" h="40481">
                          <a:moveTo>
                            <a:pt x="342" y="135"/>
                          </a:moveTo>
                          <a:lnTo>
                            <a:pt x="342" y="406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74" name="Freeform: Shape 1773">
                      <a:extLst>
                        <a:ext uri="{FF2B5EF4-FFF2-40B4-BE49-F238E27FC236}">
                          <a16:creationId xmlns:a16="http://schemas.microsoft.com/office/drawing/2014/main" id="{10D39795-9844-CAA9-F6A6-D471C09BBE86}"/>
                        </a:ext>
                      </a:extLst>
                    </p:cNvPr>
                    <p:cNvSpPr/>
                    <p:nvPr/>
                  </p:nvSpPr>
                  <p:spPr>
                    <a:xfrm>
                      <a:off x="6104789" y="3407625"/>
                      <a:ext cx="40481" cy="9525"/>
                    </a:xfrm>
                    <a:custGeom>
                      <a:avLst/>
                      <a:gdLst>
                        <a:gd name="connsiteX0" fmla="*/ 40824 w 40481"/>
                        <a:gd name="connsiteY0" fmla="*/ 135 h 9525"/>
                        <a:gd name="connsiteX1" fmla="*/ 342 w 40481"/>
                        <a:gd name="connsiteY1" fmla="*/ 135 h 9525"/>
                      </a:gdLst>
                      <a:ahLst/>
                      <a:cxnLst>
                        <a:cxn ang="0">
                          <a:pos x="connsiteX0" y="connsiteY0"/>
                        </a:cxn>
                        <a:cxn ang="0">
                          <a:pos x="connsiteX1" y="connsiteY1"/>
                        </a:cxn>
                      </a:cxnLst>
                      <a:rect l="l" t="t" r="r" b="b"/>
                      <a:pathLst>
                        <a:path w="40481" h="9525">
                          <a:moveTo>
                            <a:pt x="40824" y="135"/>
                          </a:moveTo>
                          <a:lnTo>
                            <a:pt x="342" y="1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2" name="Graphic 3">
                    <a:extLst>
                      <a:ext uri="{FF2B5EF4-FFF2-40B4-BE49-F238E27FC236}">
                        <a16:creationId xmlns:a16="http://schemas.microsoft.com/office/drawing/2014/main" id="{EAD98630-FF3F-A0C2-C186-23AA6C035031}"/>
                      </a:ext>
                    </a:extLst>
                  </p:cNvPr>
                  <p:cNvGrpSpPr/>
                  <p:nvPr/>
                </p:nvGrpSpPr>
                <p:grpSpPr>
                  <a:xfrm>
                    <a:off x="5965617" y="3834855"/>
                    <a:ext cx="67413" cy="67538"/>
                    <a:chOff x="5609013" y="3318947"/>
                    <a:chExt cx="40481" cy="40481"/>
                  </a:xfrm>
                  <a:solidFill>
                    <a:srgbClr val="000000"/>
                  </a:solidFill>
                </p:grpSpPr>
                <p:sp>
                  <p:nvSpPr>
                    <p:cNvPr id="1771" name="Freeform: Shape 1770">
                      <a:extLst>
                        <a:ext uri="{FF2B5EF4-FFF2-40B4-BE49-F238E27FC236}">
                          <a16:creationId xmlns:a16="http://schemas.microsoft.com/office/drawing/2014/main" id="{027C4885-86EB-BE52-251B-120E8F549D2B}"/>
                        </a:ext>
                      </a:extLst>
                    </p:cNvPr>
                    <p:cNvSpPr/>
                    <p:nvPr/>
                  </p:nvSpPr>
                  <p:spPr>
                    <a:xfrm>
                      <a:off x="5629301" y="3318947"/>
                      <a:ext cx="9525" cy="40481"/>
                    </a:xfrm>
                    <a:custGeom>
                      <a:avLst/>
                      <a:gdLst>
                        <a:gd name="connsiteX0" fmla="*/ 290 w 9525"/>
                        <a:gd name="connsiteY0" fmla="*/ 128 h 40481"/>
                        <a:gd name="connsiteX1" fmla="*/ 290 w 9525"/>
                        <a:gd name="connsiteY1" fmla="*/ 40609 h 40481"/>
                      </a:gdLst>
                      <a:ahLst/>
                      <a:cxnLst>
                        <a:cxn ang="0">
                          <a:pos x="connsiteX0" y="connsiteY0"/>
                        </a:cxn>
                        <a:cxn ang="0">
                          <a:pos x="connsiteX1" y="connsiteY1"/>
                        </a:cxn>
                      </a:cxnLst>
                      <a:rect l="l" t="t" r="r" b="b"/>
                      <a:pathLst>
                        <a:path w="9525" h="40481">
                          <a:moveTo>
                            <a:pt x="290" y="128"/>
                          </a:moveTo>
                          <a:lnTo>
                            <a:pt x="290"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72" name="Freeform: Shape 1771">
                      <a:extLst>
                        <a:ext uri="{FF2B5EF4-FFF2-40B4-BE49-F238E27FC236}">
                          <a16:creationId xmlns:a16="http://schemas.microsoft.com/office/drawing/2014/main" id="{B4245A06-5628-7058-BE3B-E805FC73649A}"/>
                        </a:ext>
                      </a:extLst>
                    </p:cNvPr>
                    <p:cNvSpPr/>
                    <p:nvPr/>
                  </p:nvSpPr>
                  <p:spPr>
                    <a:xfrm>
                      <a:off x="5609013" y="3339235"/>
                      <a:ext cx="40481" cy="9525"/>
                    </a:xfrm>
                    <a:custGeom>
                      <a:avLst/>
                      <a:gdLst>
                        <a:gd name="connsiteX0" fmla="*/ 40772 w 40481"/>
                        <a:gd name="connsiteY0" fmla="*/ 128 h 9525"/>
                        <a:gd name="connsiteX1" fmla="*/ 290 w 40481"/>
                        <a:gd name="connsiteY1" fmla="*/ 128 h 9525"/>
                      </a:gdLst>
                      <a:ahLst/>
                      <a:cxnLst>
                        <a:cxn ang="0">
                          <a:pos x="connsiteX0" y="connsiteY0"/>
                        </a:cxn>
                        <a:cxn ang="0">
                          <a:pos x="connsiteX1" y="connsiteY1"/>
                        </a:cxn>
                      </a:cxnLst>
                      <a:rect l="l" t="t" r="r" b="b"/>
                      <a:pathLst>
                        <a:path w="40481" h="9525">
                          <a:moveTo>
                            <a:pt x="40772" y="128"/>
                          </a:moveTo>
                          <a:lnTo>
                            <a:pt x="290"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3" name="Graphic 3">
                    <a:extLst>
                      <a:ext uri="{FF2B5EF4-FFF2-40B4-BE49-F238E27FC236}">
                        <a16:creationId xmlns:a16="http://schemas.microsoft.com/office/drawing/2014/main" id="{34611C7A-8372-0CFA-B6D2-078A372194C2}"/>
                      </a:ext>
                    </a:extLst>
                  </p:cNvPr>
                  <p:cNvGrpSpPr/>
                  <p:nvPr/>
                </p:nvGrpSpPr>
                <p:grpSpPr>
                  <a:xfrm>
                    <a:off x="6074906" y="3834855"/>
                    <a:ext cx="67413" cy="67538"/>
                    <a:chOff x="5674640" y="3318947"/>
                    <a:chExt cx="40481" cy="40481"/>
                  </a:xfrm>
                  <a:solidFill>
                    <a:srgbClr val="000000"/>
                  </a:solidFill>
                </p:grpSpPr>
                <p:sp>
                  <p:nvSpPr>
                    <p:cNvPr id="1769" name="Freeform: Shape 1768">
                      <a:extLst>
                        <a:ext uri="{FF2B5EF4-FFF2-40B4-BE49-F238E27FC236}">
                          <a16:creationId xmlns:a16="http://schemas.microsoft.com/office/drawing/2014/main" id="{53794897-7F89-DBA0-895A-47DC3BB39088}"/>
                        </a:ext>
                      </a:extLst>
                    </p:cNvPr>
                    <p:cNvSpPr/>
                    <p:nvPr/>
                  </p:nvSpPr>
                  <p:spPr>
                    <a:xfrm>
                      <a:off x="5694928"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70" name="Freeform: Shape 1769">
                      <a:extLst>
                        <a:ext uri="{FF2B5EF4-FFF2-40B4-BE49-F238E27FC236}">
                          <a16:creationId xmlns:a16="http://schemas.microsoft.com/office/drawing/2014/main" id="{E8666B5E-0A89-36F8-1463-4F34F5CDA43E}"/>
                        </a:ext>
                      </a:extLst>
                    </p:cNvPr>
                    <p:cNvSpPr/>
                    <p:nvPr/>
                  </p:nvSpPr>
                  <p:spPr>
                    <a:xfrm>
                      <a:off x="5674640"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4" name="Graphic 3">
                    <a:extLst>
                      <a:ext uri="{FF2B5EF4-FFF2-40B4-BE49-F238E27FC236}">
                        <a16:creationId xmlns:a16="http://schemas.microsoft.com/office/drawing/2014/main" id="{B748AEF2-F498-E689-1B11-922105B2B6F4}"/>
                      </a:ext>
                    </a:extLst>
                  </p:cNvPr>
                  <p:cNvGrpSpPr/>
                  <p:nvPr/>
                </p:nvGrpSpPr>
                <p:grpSpPr>
                  <a:xfrm>
                    <a:off x="6062692" y="3834855"/>
                    <a:ext cx="67413" cy="67538"/>
                    <a:chOff x="5667306" y="3318947"/>
                    <a:chExt cx="40481" cy="40481"/>
                  </a:xfrm>
                  <a:solidFill>
                    <a:srgbClr val="000000"/>
                  </a:solidFill>
                </p:grpSpPr>
                <p:sp>
                  <p:nvSpPr>
                    <p:cNvPr id="1767" name="Freeform: Shape 1766">
                      <a:extLst>
                        <a:ext uri="{FF2B5EF4-FFF2-40B4-BE49-F238E27FC236}">
                          <a16:creationId xmlns:a16="http://schemas.microsoft.com/office/drawing/2014/main" id="{68E28C3B-D955-BEB3-E4BA-5D1116A88106}"/>
                        </a:ext>
                      </a:extLst>
                    </p:cNvPr>
                    <p:cNvSpPr/>
                    <p:nvPr/>
                  </p:nvSpPr>
                  <p:spPr>
                    <a:xfrm>
                      <a:off x="5687594"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68" name="Freeform: Shape 1767">
                      <a:extLst>
                        <a:ext uri="{FF2B5EF4-FFF2-40B4-BE49-F238E27FC236}">
                          <a16:creationId xmlns:a16="http://schemas.microsoft.com/office/drawing/2014/main" id="{F6DFACC2-964F-BE07-7432-16965A8AF03D}"/>
                        </a:ext>
                      </a:extLst>
                    </p:cNvPr>
                    <p:cNvSpPr/>
                    <p:nvPr/>
                  </p:nvSpPr>
                  <p:spPr>
                    <a:xfrm>
                      <a:off x="5667306" y="3339235"/>
                      <a:ext cx="40481" cy="9525"/>
                    </a:xfrm>
                    <a:custGeom>
                      <a:avLst/>
                      <a:gdLst>
                        <a:gd name="connsiteX0" fmla="*/ 40778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8" y="128"/>
                          </a:moveTo>
                          <a:lnTo>
                            <a:pt x="296"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5" name="Graphic 3">
                    <a:extLst>
                      <a:ext uri="{FF2B5EF4-FFF2-40B4-BE49-F238E27FC236}">
                        <a16:creationId xmlns:a16="http://schemas.microsoft.com/office/drawing/2014/main" id="{490FF9DC-0118-1C9F-617C-9D79A9831809}"/>
                      </a:ext>
                    </a:extLst>
                  </p:cNvPr>
                  <p:cNvGrpSpPr/>
                  <p:nvPr/>
                </p:nvGrpSpPr>
                <p:grpSpPr>
                  <a:xfrm>
                    <a:off x="6056664" y="3834855"/>
                    <a:ext cx="67413" cy="67538"/>
                    <a:chOff x="5663686" y="3318947"/>
                    <a:chExt cx="40481" cy="40481"/>
                  </a:xfrm>
                  <a:solidFill>
                    <a:srgbClr val="000000"/>
                  </a:solidFill>
                </p:grpSpPr>
                <p:sp>
                  <p:nvSpPr>
                    <p:cNvPr id="1765" name="Freeform: Shape 1764">
                      <a:extLst>
                        <a:ext uri="{FF2B5EF4-FFF2-40B4-BE49-F238E27FC236}">
                          <a16:creationId xmlns:a16="http://schemas.microsoft.com/office/drawing/2014/main" id="{EAF0377F-35D0-7851-03B6-60CB77298B00}"/>
                        </a:ext>
                      </a:extLst>
                    </p:cNvPr>
                    <p:cNvSpPr/>
                    <p:nvPr/>
                  </p:nvSpPr>
                  <p:spPr>
                    <a:xfrm>
                      <a:off x="568397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66" name="Freeform: Shape 1765">
                      <a:extLst>
                        <a:ext uri="{FF2B5EF4-FFF2-40B4-BE49-F238E27FC236}">
                          <a16:creationId xmlns:a16="http://schemas.microsoft.com/office/drawing/2014/main" id="{E51AE9A6-2B8D-3B8A-83A5-F587A5438899}"/>
                        </a:ext>
                      </a:extLst>
                    </p:cNvPr>
                    <p:cNvSpPr/>
                    <p:nvPr/>
                  </p:nvSpPr>
                  <p:spPr>
                    <a:xfrm>
                      <a:off x="5663686"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6" name="Graphic 3">
                    <a:extLst>
                      <a:ext uri="{FF2B5EF4-FFF2-40B4-BE49-F238E27FC236}">
                        <a16:creationId xmlns:a16="http://schemas.microsoft.com/office/drawing/2014/main" id="{68A8611D-1A52-E8B5-1D0D-981F0C40568E}"/>
                      </a:ext>
                    </a:extLst>
                  </p:cNvPr>
                  <p:cNvGrpSpPr/>
                  <p:nvPr/>
                </p:nvGrpSpPr>
                <p:grpSpPr>
                  <a:xfrm>
                    <a:off x="6050637" y="3834855"/>
                    <a:ext cx="67413" cy="67538"/>
                    <a:chOff x="5660067" y="3318947"/>
                    <a:chExt cx="40481" cy="40481"/>
                  </a:xfrm>
                  <a:solidFill>
                    <a:srgbClr val="000000"/>
                  </a:solidFill>
                </p:grpSpPr>
                <p:sp>
                  <p:nvSpPr>
                    <p:cNvPr id="1763" name="Freeform: Shape 1762">
                      <a:extLst>
                        <a:ext uri="{FF2B5EF4-FFF2-40B4-BE49-F238E27FC236}">
                          <a16:creationId xmlns:a16="http://schemas.microsoft.com/office/drawing/2014/main" id="{1FC4C616-A058-B157-B578-4B1D83120A30}"/>
                        </a:ext>
                      </a:extLst>
                    </p:cNvPr>
                    <p:cNvSpPr/>
                    <p:nvPr/>
                  </p:nvSpPr>
                  <p:spPr>
                    <a:xfrm>
                      <a:off x="568035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64" name="Freeform: Shape 1763">
                      <a:extLst>
                        <a:ext uri="{FF2B5EF4-FFF2-40B4-BE49-F238E27FC236}">
                          <a16:creationId xmlns:a16="http://schemas.microsoft.com/office/drawing/2014/main" id="{26ECEBC5-9F50-CBAD-B6E4-8D0FDE20FEA3}"/>
                        </a:ext>
                      </a:extLst>
                    </p:cNvPr>
                    <p:cNvSpPr/>
                    <p:nvPr/>
                  </p:nvSpPr>
                  <p:spPr>
                    <a:xfrm>
                      <a:off x="5660067"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7" name="Graphic 3">
                    <a:extLst>
                      <a:ext uri="{FF2B5EF4-FFF2-40B4-BE49-F238E27FC236}">
                        <a16:creationId xmlns:a16="http://schemas.microsoft.com/office/drawing/2014/main" id="{45903917-18C6-8422-AC48-43756905759E}"/>
                      </a:ext>
                    </a:extLst>
                  </p:cNvPr>
                  <p:cNvGrpSpPr/>
                  <p:nvPr/>
                </p:nvGrpSpPr>
                <p:grpSpPr>
                  <a:xfrm>
                    <a:off x="6032396" y="3834855"/>
                    <a:ext cx="67413" cy="67538"/>
                    <a:chOff x="5649113" y="3318947"/>
                    <a:chExt cx="40481" cy="40481"/>
                  </a:xfrm>
                  <a:solidFill>
                    <a:srgbClr val="000000"/>
                  </a:solidFill>
                </p:grpSpPr>
                <p:sp>
                  <p:nvSpPr>
                    <p:cNvPr id="1761" name="Freeform: Shape 1760">
                      <a:extLst>
                        <a:ext uri="{FF2B5EF4-FFF2-40B4-BE49-F238E27FC236}">
                          <a16:creationId xmlns:a16="http://schemas.microsoft.com/office/drawing/2014/main" id="{4D51348C-865C-D62E-C630-3A82449C057C}"/>
                        </a:ext>
                      </a:extLst>
                    </p:cNvPr>
                    <p:cNvSpPr/>
                    <p:nvPr/>
                  </p:nvSpPr>
                  <p:spPr>
                    <a:xfrm>
                      <a:off x="5669401" y="3318947"/>
                      <a:ext cx="9525" cy="40481"/>
                    </a:xfrm>
                    <a:custGeom>
                      <a:avLst/>
                      <a:gdLst>
                        <a:gd name="connsiteX0" fmla="*/ 295 w 9525"/>
                        <a:gd name="connsiteY0" fmla="*/ 128 h 40481"/>
                        <a:gd name="connsiteX1" fmla="*/ 295 w 9525"/>
                        <a:gd name="connsiteY1" fmla="*/ 40609 h 40481"/>
                      </a:gdLst>
                      <a:ahLst/>
                      <a:cxnLst>
                        <a:cxn ang="0">
                          <a:pos x="connsiteX0" y="connsiteY0"/>
                        </a:cxn>
                        <a:cxn ang="0">
                          <a:pos x="connsiteX1" y="connsiteY1"/>
                        </a:cxn>
                      </a:cxnLst>
                      <a:rect l="l" t="t" r="r" b="b"/>
                      <a:pathLst>
                        <a:path w="9525" h="40481">
                          <a:moveTo>
                            <a:pt x="295" y="128"/>
                          </a:moveTo>
                          <a:lnTo>
                            <a:pt x="295"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62" name="Freeform: Shape 1761">
                      <a:extLst>
                        <a:ext uri="{FF2B5EF4-FFF2-40B4-BE49-F238E27FC236}">
                          <a16:creationId xmlns:a16="http://schemas.microsoft.com/office/drawing/2014/main" id="{3186185D-A982-2B07-25CB-628F94DDCF04}"/>
                        </a:ext>
                      </a:extLst>
                    </p:cNvPr>
                    <p:cNvSpPr/>
                    <p:nvPr/>
                  </p:nvSpPr>
                  <p:spPr>
                    <a:xfrm>
                      <a:off x="5649113" y="3339235"/>
                      <a:ext cx="40481" cy="9525"/>
                    </a:xfrm>
                    <a:custGeom>
                      <a:avLst/>
                      <a:gdLst>
                        <a:gd name="connsiteX0" fmla="*/ 40776 w 40481"/>
                        <a:gd name="connsiteY0" fmla="*/ 128 h 9525"/>
                        <a:gd name="connsiteX1" fmla="*/ 295 w 40481"/>
                        <a:gd name="connsiteY1" fmla="*/ 128 h 9525"/>
                      </a:gdLst>
                      <a:ahLst/>
                      <a:cxnLst>
                        <a:cxn ang="0">
                          <a:pos x="connsiteX0" y="connsiteY0"/>
                        </a:cxn>
                        <a:cxn ang="0">
                          <a:pos x="connsiteX1" y="connsiteY1"/>
                        </a:cxn>
                      </a:cxnLst>
                      <a:rect l="l" t="t" r="r" b="b"/>
                      <a:pathLst>
                        <a:path w="40481" h="9525">
                          <a:moveTo>
                            <a:pt x="40776" y="128"/>
                          </a:moveTo>
                          <a:lnTo>
                            <a:pt x="295"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8" name="Graphic 3">
                    <a:extLst>
                      <a:ext uri="{FF2B5EF4-FFF2-40B4-BE49-F238E27FC236}">
                        <a16:creationId xmlns:a16="http://schemas.microsoft.com/office/drawing/2014/main" id="{BCC7F32A-AE5C-0E5E-64EA-34FE1D455FE7}"/>
                      </a:ext>
                    </a:extLst>
                  </p:cNvPr>
                  <p:cNvGrpSpPr/>
                  <p:nvPr/>
                </p:nvGrpSpPr>
                <p:grpSpPr>
                  <a:xfrm>
                    <a:off x="6026369" y="3834855"/>
                    <a:ext cx="67413" cy="67538"/>
                    <a:chOff x="5645494" y="3318947"/>
                    <a:chExt cx="40481" cy="40481"/>
                  </a:xfrm>
                  <a:solidFill>
                    <a:srgbClr val="000000"/>
                  </a:solidFill>
                </p:grpSpPr>
                <p:sp>
                  <p:nvSpPr>
                    <p:cNvPr id="1759" name="Freeform: Shape 1758">
                      <a:extLst>
                        <a:ext uri="{FF2B5EF4-FFF2-40B4-BE49-F238E27FC236}">
                          <a16:creationId xmlns:a16="http://schemas.microsoft.com/office/drawing/2014/main" id="{92324089-FC2C-B286-D16F-E49FC37C5E08}"/>
                        </a:ext>
                      </a:extLst>
                    </p:cNvPr>
                    <p:cNvSpPr/>
                    <p:nvPr/>
                  </p:nvSpPr>
                  <p:spPr>
                    <a:xfrm>
                      <a:off x="5665782" y="3318947"/>
                      <a:ext cx="9525" cy="40481"/>
                    </a:xfrm>
                    <a:custGeom>
                      <a:avLst/>
                      <a:gdLst>
                        <a:gd name="connsiteX0" fmla="*/ 294 w 9525"/>
                        <a:gd name="connsiteY0" fmla="*/ 128 h 40481"/>
                        <a:gd name="connsiteX1" fmla="*/ 294 w 9525"/>
                        <a:gd name="connsiteY1" fmla="*/ 40609 h 40481"/>
                      </a:gdLst>
                      <a:ahLst/>
                      <a:cxnLst>
                        <a:cxn ang="0">
                          <a:pos x="connsiteX0" y="connsiteY0"/>
                        </a:cxn>
                        <a:cxn ang="0">
                          <a:pos x="connsiteX1" y="connsiteY1"/>
                        </a:cxn>
                      </a:cxnLst>
                      <a:rect l="l" t="t" r="r" b="b"/>
                      <a:pathLst>
                        <a:path w="9525" h="40481">
                          <a:moveTo>
                            <a:pt x="294" y="128"/>
                          </a:moveTo>
                          <a:lnTo>
                            <a:pt x="294"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60" name="Freeform: Shape 1759">
                      <a:extLst>
                        <a:ext uri="{FF2B5EF4-FFF2-40B4-BE49-F238E27FC236}">
                          <a16:creationId xmlns:a16="http://schemas.microsoft.com/office/drawing/2014/main" id="{5856E809-5D68-E576-B8C1-659CDE50889F}"/>
                        </a:ext>
                      </a:extLst>
                    </p:cNvPr>
                    <p:cNvSpPr/>
                    <p:nvPr/>
                  </p:nvSpPr>
                  <p:spPr>
                    <a:xfrm>
                      <a:off x="5645494" y="3339235"/>
                      <a:ext cx="40481" cy="9525"/>
                    </a:xfrm>
                    <a:custGeom>
                      <a:avLst/>
                      <a:gdLst>
                        <a:gd name="connsiteX0" fmla="*/ 40775 w 40481"/>
                        <a:gd name="connsiteY0" fmla="*/ 128 h 9525"/>
                        <a:gd name="connsiteX1" fmla="*/ 294 w 40481"/>
                        <a:gd name="connsiteY1" fmla="*/ 128 h 9525"/>
                      </a:gdLst>
                      <a:ahLst/>
                      <a:cxnLst>
                        <a:cxn ang="0">
                          <a:pos x="connsiteX0" y="connsiteY0"/>
                        </a:cxn>
                        <a:cxn ang="0">
                          <a:pos x="connsiteX1" y="connsiteY1"/>
                        </a:cxn>
                      </a:cxnLst>
                      <a:rect l="l" t="t" r="r" b="b"/>
                      <a:pathLst>
                        <a:path w="40481" h="9525">
                          <a:moveTo>
                            <a:pt x="40775" y="128"/>
                          </a:moveTo>
                          <a:lnTo>
                            <a:pt x="294"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69" name="Graphic 3">
                    <a:extLst>
                      <a:ext uri="{FF2B5EF4-FFF2-40B4-BE49-F238E27FC236}">
                        <a16:creationId xmlns:a16="http://schemas.microsoft.com/office/drawing/2014/main" id="{8D3E998A-57F1-54FA-8403-685F28753ADE}"/>
                      </a:ext>
                    </a:extLst>
                  </p:cNvPr>
                  <p:cNvGrpSpPr/>
                  <p:nvPr/>
                </p:nvGrpSpPr>
                <p:grpSpPr>
                  <a:xfrm>
                    <a:off x="6068719" y="3834855"/>
                    <a:ext cx="67413" cy="67538"/>
                    <a:chOff x="5670925" y="3318947"/>
                    <a:chExt cx="40481" cy="40481"/>
                  </a:xfrm>
                  <a:solidFill>
                    <a:srgbClr val="000000"/>
                  </a:solidFill>
                </p:grpSpPr>
                <p:sp>
                  <p:nvSpPr>
                    <p:cNvPr id="1757" name="Freeform: Shape 1756">
                      <a:extLst>
                        <a:ext uri="{FF2B5EF4-FFF2-40B4-BE49-F238E27FC236}">
                          <a16:creationId xmlns:a16="http://schemas.microsoft.com/office/drawing/2014/main" id="{D6C1159A-735C-BA29-9342-954E9B992396}"/>
                        </a:ext>
                      </a:extLst>
                    </p:cNvPr>
                    <p:cNvSpPr/>
                    <p:nvPr/>
                  </p:nvSpPr>
                  <p:spPr>
                    <a:xfrm>
                      <a:off x="5691214"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58" name="Freeform: Shape 1757">
                      <a:extLst>
                        <a:ext uri="{FF2B5EF4-FFF2-40B4-BE49-F238E27FC236}">
                          <a16:creationId xmlns:a16="http://schemas.microsoft.com/office/drawing/2014/main" id="{49EEF265-72C9-52AE-0588-B8F08AF78A72}"/>
                        </a:ext>
                      </a:extLst>
                    </p:cNvPr>
                    <p:cNvSpPr/>
                    <p:nvPr/>
                  </p:nvSpPr>
                  <p:spPr>
                    <a:xfrm>
                      <a:off x="5670925"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0" name="Graphic 3">
                    <a:extLst>
                      <a:ext uri="{FF2B5EF4-FFF2-40B4-BE49-F238E27FC236}">
                        <a16:creationId xmlns:a16="http://schemas.microsoft.com/office/drawing/2014/main" id="{890F9492-5BE7-E55D-AA4E-64170EB5E505}"/>
                      </a:ext>
                    </a:extLst>
                  </p:cNvPr>
                  <p:cNvGrpSpPr/>
                  <p:nvPr/>
                </p:nvGrpSpPr>
                <p:grpSpPr>
                  <a:xfrm>
                    <a:off x="5886624" y="3834855"/>
                    <a:ext cx="67413" cy="67538"/>
                    <a:chOff x="5561578" y="3318947"/>
                    <a:chExt cx="40481" cy="40481"/>
                  </a:xfrm>
                  <a:solidFill>
                    <a:srgbClr val="000000"/>
                  </a:solidFill>
                </p:grpSpPr>
                <p:sp>
                  <p:nvSpPr>
                    <p:cNvPr id="1755" name="Freeform: Shape 1754">
                      <a:extLst>
                        <a:ext uri="{FF2B5EF4-FFF2-40B4-BE49-F238E27FC236}">
                          <a16:creationId xmlns:a16="http://schemas.microsoft.com/office/drawing/2014/main" id="{E0495A8D-8DCA-53A0-B648-7F4BACFCB1FB}"/>
                        </a:ext>
                      </a:extLst>
                    </p:cNvPr>
                    <p:cNvSpPr/>
                    <p:nvPr/>
                  </p:nvSpPr>
                  <p:spPr>
                    <a:xfrm>
                      <a:off x="5581867" y="3318947"/>
                      <a:ext cx="9525" cy="40481"/>
                    </a:xfrm>
                    <a:custGeom>
                      <a:avLst/>
                      <a:gdLst>
                        <a:gd name="connsiteX0" fmla="*/ 285 w 9525"/>
                        <a:gd name="connsiteY0" fmla="*/ 128 h 40481"/>
                        <a:gd name="connsiteX1" fmla="*/ 285 w 9525"/>
                        <a:gd name="connsiteY1" fmla="*/ 40609 h 40481"/>
                      </a:gdLst>
                      <a:ahLst/>
                      <a:cxnLst>
                        <a:cxn ang="0">
                          <a:pos x="connsiteX0" y="connsiteY0"/>
                        </a:cxn>
                        <a:cxn ang="0">
                          <a:pos x="connsiteX1" y="connsiteY1"/>
                        </a:cxn>
                      </a:cxnLst>
                      <a:rect l="l" t="t" r="r" b="b"/>
                      <a:pathLst>
                        <a:path w="9525" h="40481">
                          <a:moveTo>
                            <a:pt x="285" y="128"/>
                          </a:moveTo>
                          <a:lnTo>
                            <a:pt x="285"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56" name="Freeform: Shape 1755">
                      <a:extLst>
                        <a:ext uri="{FF2B5EF4-FFF2-40B4-BE49-F238E27FC236}">
                          <a16:creationId xmlns:a16="http://schemas.microsoft.com/office/drawing/2014/main" id="{3028948F-9C58-01AB-D658-B8F9544CFC64}"/>
                        </a:ext>
                      </a:extLst>
                    </p:cNvPr>
                    <p:cNvSpPr/>
                    <p:nvPr/>
                  </p:nvSpPr>
                  <p:spPr>
                    <a:xfrm>
                      <a:off x="5561578" y="3339235"/>
                      <a:ext cx="40481" cy="9525"/>
                    </a:xfrm>
                    <a:custGeom>
                      <a:avLst/>
                      <a:gdLst>
                        <a:gd name="connsiteX0" fmla="*/ 40767 w 40481"/>
                        <a:gd name="connsiteY0" fmla="*/ 128 h 9525"/>
                        <a:gd name="connsiteX1" fmla="*/ 285 w 40481"/>
                        <a:gd name="connsiteY1" fmla="*/ 128 h 9525"/>
                      </a:gdLst>
                      <a:ahLst/>
                      <a:cxnLst>
                        <a:cxn ang="0">
                          <a:pos x="connsiteX0" y="connsiteY0"/>
                        </a:cxn>
                        <a:cxn ang="0">
                          <a:pos x="connsiteX1" y="connsiteY1"/>
                        </a:cxn>
                      </a:cxnLst>
                      <a:rect l="l" t="t" r="r" b="b"/>
                      <a:pathLst>
                        <a:path w="40481" h="9525">
                          <a:moveTo>
                            <a:pt x="40767" y="128"/>
                          </a:moveTo>
                          <a:lnTo>
                            <a:pt x="285"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1" name="Graphic 3">
                    <a:extLst>
                      <a:ext uri="{FF2B5EF4-FFF2-40B4-BE49-F238E27FC236}">
                        <a16:creationId xmlns:a16="http://schemas.microsoft.com/office/drawing/2014/main" id="{6F8DA951-1BE7-D60C-9F49-5BFC410C2CDD}"/>
                      </a:ext>
                    </a:extLst>
                  </p:cNvPr>
                  <p:cNvGrpSpPr/>
                  <p:nvPr/>
                </p:nvGrpSpPr>
                <p:grpSpPr>
                  <a:xfrm>
                    <a:off x="5862356" y="3808794"/>
                    <a:ext cx="67413" cy="67538"/>
                    <a:chOff x="5547005" y="3303326"/>
                    <a:chExt cx="40481" cy="40481"/>
                  </a:xfrm>
                  <a:solidFill>
                    <a:srgbClr val="000000"/>
                  </a:solidFill>
                </p:grpSpPr>
                <p:sp>
                  <p:nvSpPr>
                    <p:cNvPr id="1753" name="Freeform: Shape 1752">
                      <a:extLst>
                        <a:ext uri="{FF2B5EF4-FFF2-40B4-BE49-F238E27FC236}">
                          <a16:creationId xmlns:a16="http://schemas.microsoft.com/office/drawing/2014/main" id="{A137ADAA-A954-1A65-B87C-6B7640196E72}"/>
                        </a:ext>
                      </a:extLst>
                    </p:cNvPr>
                    <p:cNvSpPr/>
                    <p:nvPr/>
                  </p:nvSpPr>
                  <p:spPr>
                    <a:xfrm>
                      <a:off x="5567293" y="3303326"/>
                      <a:ext cx="9525" cy="40481"/>
                    </a:xfrm>
                    <a:custGeom>
                      <a:avLst/>
                      <a:gdLst>
                        <a:gd name="connsiteX0" fmla="*/ 284 w 9525"/>
                        <a:gd name="connsiteY0" fmla="*/ 126 h 40481"/>
                        <a:gd name="connsiteX1" fmla="*/ 284 w 9525"/>
                        <a:gd name="connsiteY1" fmla="*/ 40607 h 40481"/>
                      </a:gdLst>
                      <a:ahLst/>
                      <a:cxnLst>
                        <a:cxn ang="0">
                          <a:pos x="connsiteX0" y="connsiteY0"/>
                        </a:cxn>
                        <a:cxn ang="0">
                          <a:pos x="connsiteX1" y="connsiteY1"/>
                        </a:cxn>
                      </a:cxnLst>
                      <a:rect l="l" t="t" r="r" b="b"/>
                      <a:pathLst>
                        <a:path w="9525" h="40481">
                          <a:moveTo>
                            <a:pt x="284" y="126"/>
                          </a:moveTo>
                          <a:lnTo>
                            <a:pt x="284" y="4060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54" name="Freeform: Shape 1753">
                      <a:extLst>
                        <a:ext uri="{FF2B5EF4-FFF2-40B4-BE49-F238E27FC236}">
                          <a16:creationId xmlns:a16="http://schemas.microsoft.com/office/drawing/2014/main" id="{8FB15F78-81AB-090E-03C7-C7E632643BB8}"/>
                        </a:ext>
                      </a:extLst>
                    </p:cNvPr>
                    <p:cNvSpPr/>
                    <p:nvPr/>
                  </p:nvSpPr>
                  <p:spPr>
                    <a:xfrm>
                      <a:off x="5547005" y="3323614"/>
                      <a:ext cx="40481" cy="9525"/>
                    </a:xfrm>
                    <a:custGeom>
                      <a:avLst/>
                      <a:gdLst>
                        <a:gd name="connsiteX0" fmla="*/ 40765 w 40481"/>
                        <a:gd name="connsiteY0" fmla="*/ 126 h 9525"/>
                        <a:gd name="connsiteX1" fmla="*/ 284 w 40481"/>
                        <a:gd name="connsiteY1" fmla="*/ 126 h 9525"/>
                      </a:gdLst>
                      <a:ahLst/>
                      <a:cxnLst>
                        <a:cxn ang="0">
                          <a:pos x="connsiteX0" y="connsiteY0"/>
                        </a:cxn>
                        <a:cxn ang="0">
                          <a:pos x="connsiteX1" y="connsiteY1"/>
                        </a:cxn>
                      </a:cxnLst>
                      <a:rect l="l" t="t" r="r" b="b"/>
                      <a:pathLst>
                        <a:path w="40481" h="9525">
                          <a:moveTo>
                            <a:pt x="40765" y="126"/>
                          </a:moveTo>
                          <a:lnTo>
                            <a:pt x="284" y="1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2" name="Graphic 3">
                    <a:extLst>
                      <a:ext uri="{FF2B5EF4-FFF2-40B4-BE49-F238E27FC236}">
                        <a16:creationId xmlns:a16="http://schemas.microsoft.com/office/drawing/2014/main" id="{D0678346-ACA4-BC8E-6409-E83CF4DB4154}"/>
                      </a:ext>
                    </a:extLst>
                  </p:cNvPr>
                  <p:cNvGrpSpPr/>
                  <p:nvPr/>
                </p:nvGrpSpPr>
                <p:grpSpPr>
                  <a:xfrm>
                    <a:off x="5838087" y="3781937"/>
                    <a:ext cx="67413" cy="67538"/>
                    <a:chOff x="5532432" y="3287229"/>
                    <a:chExt cx="40481" cy="40481"/>
                  </a:xfrm>
                  <a:solidFill>
                    <a:srgbClr val="000000"/>
                  </a:solidFill>
                </p:grpSpPr>
                <p:sp>
                  <p:nvSpPr>
                    <p:cNvPr id="1751" name="Freeform: Shape 1750">
                      <a:extLst>
                        <a:ext uri="{FF2B5EF4-FFF2-40B4-BE49-F238E27FC236}">
                          <a16:creationId xmlns:a16="http://schemas.microsoft.com/office/drawing/2014/main" id="{BBF05366-BFA9-3513-CB55-253F2BAFCADA}"/>
                        </a:ext>
                      </a:extLst>
                    </p:cNvPr>
                    <p:cNvSpPr/>
                    <p:nvPr/>
                  </p:nvSpPr>
                  <p:spPr>
                    <a:xfrm>
                      <a:off x="5552720" y="3287229"/>
                      <a:ext cx="9525" cy="40481"/>
                    </a:xfrm>
                    <a:custGeom>
                      <a:avLst/>
                      <a:gdLst>
                        <a:gd name="connsiteX0" fmla="*/ 282 w 9525"/>
                        <a:gd name="connsiteY0" fmla="*/ 124 h 40481"/>
                        <a:gd name="connsiteX1" fmla="*/ 282 w 9525"/>
                        <a:gd name="connsiteY1" fmla="*/ 40606 h 40481"/>
                      </a:gdLst>
                      <a:ahLst/>
                      <a:cxnLst>
                        <a:cxn ang="0">
                          <a:pos x="connsiteX0" y="connsiteY0"/>
                        </a:cxn>
                        <a:cxn ang="0">
                          <a:pos x="connsiteX1" y="connsiteY1"/>
                        </a:cxn>
                      </a:cxnLst>
                      <a:rect l="l" t="t" r="r" b="b"/>
                      <a:pathLst>
                        <a:path w="9525" h="40481">
                          <a:moveTo>
                            <a:pt x="282" y="124"/>
                          </a:moveTo>
                          <a:lnTo>
                            <a:pt x="282" y="4060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52" name="Freeform: Shape 1751">
                      <a:extLst>
                        <a:ext uri="{FF2B5EF4-FFF2-40B4-BE49-F238E27FC236}">
                          <a16:creationId xmlns:a16="http://schemas.microsoft.com/office/drawing/2014/main" id="{D926D188-542F-7630-093C-8A8B7EE87F33}"/>
                        </a:ext>
                      </a:extLst>
                    </p:cNvPr>
                    <p:cNvSpPr/>
                    <p:nvPr/>
                  </p:nvSpPr>
                  <p:spPr>
                    <a:xfrm>
                      <a:off x="5532432" y="3307517"/>
                      <a:ext cx="40481" cy="9525"/>
                    </a:xfrm>
                    <a:custGeom>
                      <a:avLst/>
                      <a:gdLst>
                        <a:gd name="connsiteX0" fmla="*/ 40764 w 40481"/>
                        <a:gd name="connsiteY0" fmla="*/ 124 h 9525"/>
                        <a:gd name="connsiteX1" fmla="*/ 282 w 40481"/>
                        <a:gd name="connsiteY1" fmla="*/ 124 h 9525"/>
                      </a:gdLst>
                      <a:ahLst/>
                      <a:cxnLst>
                        <a:cxn ang="0">
                          <a:pos x="connsiteX0" y="connsiteY0"/>
                        </a:cxn>
                        <a:cxn ang="0">
                          <a:pos x="connsiteX1" y="connsiteY1"/>
                        </a:cxn>
                      </a:cxnLst>
                      <a:rect l="l" t="t" r="r" b="b"/>
                      <a:pathLst>
                        <a:path w="40481" h="9525">
                          <a:moveTo>
                            <a:pt x="40764" y="124"/>
                          </a:moveTo>
                          <a:lnTo>
                            <a:pt x="282" y="12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3" name="Graphic 3">
                    <a:extLst>
                      <a:ext uri="{FF2B5EF4-FFF2-40B4-BE49-F238E27FC236}">
                        <a16:creationId xmlns:a16="http://schemas.microsoft.com/office/drawing/2014/main" id="{89950F67-CAA6-BB13-39DC-0EFEAC820A0C}"/>
                      </a:ext>
                    </a:extLst>
                  </p:cNvPr>
                  <p:cNvGrpSpPr/>
                  <p:nvPr/>
                </p:nvGrpSpPr>
                <p:grpSpPr>
                  <a:xfrm>
                    <a:off x="5813819" y="3753491"/>
                    <a:ext cx="67413" cy="67538"/>
                    <a:chOff x="5517859" y="3270179"/>
                    <a:chExt cx="40481" cy="40481"/>
                  </a:xfrm>
                  <a:solidFill>
                    <a:srgbClr val="000000"/>
                  </a:solidFill>
                </p:grpSpPr>
                <p:sp>
                  <p:nvSpPr>
                    <p:cNvPr id="1749" name="Freeform: Shape 1748">
                      <a:extLst>
                        <a:ext uri="{FF2B5EF4-FFF2-40B4-BE49-F238E27FC236}">
                          <a16:creationId xmlns:a16="http://schemas.microsoft.com/office/drawing/2014/main" id="{E9DC724F-33E9-A849-A750-80CB4C2FFC12}"/>
                        </a:ext>
                      </a:extLst>
                    </p:cNvPr>
                    <p:cNvSpPr/>
                    <p:nvPr/>
                  </p:nvSpPr>
                  <p:spPr>
                    <a:xfrm>
                      <a:off x="5538147" y="3270179"/>
                      <a:ext cx="9525" cy="40481"/>
                    </a:xfrm>
                    <a:custGeom>
                      <a:avLst/>
                      <a:gdLst>
                        <a:gd name="connsiteX0" fmla="*/ 281 w 9525"/>
                        <a:gd name="connsiteY0" fmla="*/ 123 h 40481"/>
                        <a:gd name="connsiteX1" fmla="*/ 281 w 9525"/>
                        <a:gd name="connsiteY1" fmla="*/ 40604 h 40481"/>
                      </a:gdLst>
                      <a:ahLst/>
                      <a:cxnLst>
                        <a:cxn ang="0">
                          <a:pos x="connsiteX0" y="connsiteY0"/>
                        </a:cxn>
                        <a:cxn ang="0">
                          <a:pos x="connsiteX1" y="connsiteY1"/>
                        </a:cxn>
                      </a:cxnLst>
                      <a:rect l="l" t="t" r="r" b="b"/>
                      <a:pathLst>
                        <a:path w="9525" h="40481">
                          <a:moveTo>
                            <a:pt x="281" y="123"/>
                          </a:moveTo>
                          <a:lnTo>
                            <a:pt x="281" y="4060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50" name="Freeform: Shape 1749">
                      <a:extLst>
                        <a:ext uri="{FF2B5EF4-FFF2-40B4-BE49-F238E27FC236}">
                          <a16:creationId xmlns:a16="http://schemas.microsoft.com/office/drawing/2014/main" id="{F68A9E1A-5719-D3D4-2087-FEEFC1A3AF41}"/>
                        </a:ext>
                      </a:extLst>
                    </p:cNvPr>
                    <p:cNvSpPr/>
                    <p:nvPr/>
                  </p:nvSpPr>
                  <p:spPr>
                    <a:xfrm>
                      <a:off x="5517859" y="3290467"/>
                      <a:ext cx="40481" cy="9525"/>
                    </a:xfrm>
                    <a:custGeom>
                      <a:avLst/>
                      <a:gdLst>
                        <a:gd name="connsiteX0" fmla="*/ 40762 w 40481"/>
                        <a:gd name="connsiteY0" fmla="*/ 123 h 9525"/>
                        <a:gd name="connsiteX1" fmla="*/ 281 w 40481"/>
                        <a:gd name="connsiteY1" fmla="*/ 123 h 9525"/>
                      </a:gdLst>
                      <a:ahLst/>
                      <a:cxnLst>
                        <a:cxn ang="0">
                          <a:pos x="connsiteX0" y="connsiteY0"/>
                        </a:cxn>
                        <a:cxn ang="0">
                          <a:pos x="connsiteX1" y="connsiteY1"/>
                        </a:cxn>
                      </a:cxnLst>
                      <a:rect l="l" t="t" r="r" b="b"/>
                      <a:pathLst>
                        <a:path w="40481" h="9525">
                          <a:moveTo>
                            <a:pt x="40762" y="123"/>
                          </a:moveTo>
                          <a:lnTo>
                            <a:pt x="281" y="12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4" name="Graphic 3">
                    <a:extLst>
                      <a:ext uri="{FF2B5EF4-FFF2-40B4-BE49-F238E27FC236}">
                        <a16:creationId xmlns:a16="http://schemas.microsoft.com/office/drawing/2014/main" id="{A5A2CB11-C422-D016-4E9B-F79A7579C5B3}"/>
                      </a:ext>
                    </a:extLst>
                  </p:cNvPr>
                  <p:cNvGrpSpPr/>
                  <p:nvPr/>
                </p:nvGrpSpPr>
                <p:grpSpPr>
                  <a:xfrm>
                    <a:off x="5759254" y="3696282"/>
                    <a:ext cx="67413" cy="67538"/>
                    <a:chOff x="5485093" y="3235889"/>
                    <a:chExt cx="40481" cy="40481"/>
                  </a:xfrm>
                  <a:solidFill>
                    <a:srgbClr val="000000"/>
                  </a:solidFill>
                </p:grpSpPr>
                <p:sp>
                  <p:nvSpPr>
                    <p:cNvPr id="1747" name="Freeform: Shape 1746">
                      <a:extLst>
                        <a:ext uri="{FF2B5EF4-FFF2-40B4-BE49-F238E27FC236}">
                          <a16:creationId xmlns:a16="http://schemas.microsoft.com/office/drawing/2014/main" id="{EFAD1759-C712-1C75-700D-A9692E49EE0F}"/>
                        </a:ext>
                      </a:extLst>
                    </p:cNvPr>
                    <p:cNvSpPr/>
                    <p:nvPr/>
                  </p:nvSpPr>
                  <p:spPr>
                    <a:xfrm>
                      <a:off x="5505381" y="3235889"/>
                      <a:ext cx="9525" cy="40481"/>
                    </a:xfrm>
                    <a:custGeom>
                      <a:avLst/>
                      <a:gdLst>
                        <a:gd name="connsiteX0" fmla="*/ 277 w 9525"/>
                        <a:gd name="connsiteY0" fmla="*/ 119 h 40481"/>
                        <a:gd name="connsiteX1" fmla="*/ 277 w 9525"/>
                        <a:gd name="connsiteY1" fmla="*/ 40600 h 40481"/>
                      </a:gdLst>
                      <a:ahLst/>
                      <a:cxnLst>
                        <a:cxn ang="0">
                          <a:pos x="connsiteX0" y="connsiteY0"/>
                        </a:cxn>
                        <a:cxn ang="0">
                          <a:pos x="connsiteX1" y="connsiteY1"/>
                        </a:cxn>
                      </a:cxnLst>
                      <a:rect l="l" t="t" r="r" b="b"/>
                      <a:pathLst>
                        <a:path w="9525" h="40481">
                          <a:moveTo>
                            <a:pt x="277" y="119"/>
                          </a:moveTo>
                          <a:lnTo>
                            <a:pt x="277"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48" name="Freeform: Shape 1747">
                      <a:extLst>
                        <a:ext uri="{FF2B5EF4-FFF2-40B4-BE49-F238E27FC236}">
                          <a16:creationId xmlns:a16="http://schemas.microsoft.com/office/drawing/2014/main" id="{88900534-D8B4-1455-1E36-502BE813963D}"/>
                        </a:ext>
                      </a:extLst>
                    </p:cNvPr>
                    <p:cNvSpPr/>
                    <p:nvPr/>
                  </p:nvSpPr>
                  <p:spPr>
                    <a:xfrm>
                      <a:off x="5485093" y="3256177"/>
                      <a:ext cx="40481" cy="9525"/>
                    </a:xfrm>
                    <a:custGeom>
                      <a:avLst/>
                      <a:gdLst>
                        <a:gd name="connsiteX0" fmla="*/ 40759 w 40481"/>
                        <a:gd name="connsiteY0" fmla="*/ 119 h 9525"/>
                        <a:gd name="connsiteX1" fmla="*/ 277 w 40481"/>
                        <a:gd name="connsiteY1" fmla="*/ 119 h 9525"/>
                      </a:gdLst>
                      <a:ahLst/>
                      <a:cxnLst>
                        <a:cxn ang="0">
                          <a:pos x="connsiteX0" y="connsiteY0"/>
                        </a:cxn>
                        <a:cxn ang="0">
                          <a:pos x="connsiteX1" y="connsiteY1"/>
                        </a:cxn>
                      </a:cxnLst>
                      <a:rect l="l" t="t" r="r" b="b"/>
                      <a:pathLst>
                        <a:path w="40481" h="9525">
                          <a:moveTo>
                            <a:pt x="40759" y="119"/>
                          </a:moveTo>
                          <a:lnTo>
                            <a:pt x="277"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5" name="Graphic 3">
                    <a:extLst>
                      <a:ext uri="{FF2B5EF4-FFF2-40B4-BE49-F238E27FC236}">
                        <a16:creationId xmlns:a16="http://schemas.microsoft.com/office/drawing/2014/main" id="{126BD362-9F41-BA01-DD74-708586BAA4FE}"/>
                      </a:ext>
                    </a:extLst>
                  </p:cNvPr>
                  <p:cNvGrpSpPr/>
                  <p:nvPr/>
                </p:nvGrpSpPr>
                <p:grpSpPr>
                  <a:xfrm>
                    <a:off x="5728799" y="3696282"/>
                    <a:ext cx="67413" cy="67538"/>
                    <a:chOff x="5466805" y="3235889"/>
                    <a:chExt cx="40481" cy="40481"/>
                  </a:xfrm>
                  <a:solidFill>
                    <a:srgbClr val="000000"/>
                  </a:solidFill>
                </p:grpSpPr>
                <p:sp>
                  <p:nvSpPr>
                    <p:cNvPr id="1745" name="Freeform: Shape 1744">
                      <a:extLst>
                        <a:ext uri="{FF2B5EF4-FFF2-40B4-BE49-F238E27FC236}">
                          <a16:creationId xmlns:a16="http://schemas.microsoft.com/office/drawing/2014/main" id="{02F89075-114A-A6DA-A54E-41C8FA04CF4C}"/>
                        </a:ext>
                      </a:extLst>
                    </p:cNvPr>
                    <p:cNvSpPr/>
                    <p:nvPr/>
                  </p:nvSpPr>
                  <p:spPr>
                    <a:xfrm>
                      <a:off x="5487093"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46" name="Freeform: Shape 1745">
                      <a:extLst>
                        <a:ext uri="{FF2B5EF4-FFF2-40B4-BE49-F238E27FC236}">
                          <a16:creationId xmlns:a16="http://schemas.microsoft.com/office/drawing/2014/main" id="{F9767458-88FB-647D-7006-550851743858}"/>
                        </a:ext>
                      </a:extLst>
                    </p:cNvPr>
                    <p:cNvSpPr/>
                    <p:nvPr/>
                  </p:nvSpPr>
                  <p:spPr>
                    <a:xfrm>
                      <a:off x="5466805" y="3256177"/>
                      <a:ext cx="40481" cy="9525"/>
                    </a:xfrm>
                    <a:custGeom>
                      <a:avLst/>
                      <a:gdLst>
                        <a:gd name="connsiteX0" fmla="*/ 40757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7" y="119"/>
                          </a:moveTo>
                          <a:lnTo>
                            <a:pt x="275"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6" name="Graphic 3">
                    <a:extLst>
                      <a:ext uri="{FF2B5EF4-FFF2-40B4-BE49-F238E27FC236}">
                        <a16:creationId xmlns:a16="http://schemas.microsoft.com/office/drawing/2014/main" id="{E591BE27-E213-1256-62F8-CE036FE3AEE4}"/>
                      </a:ext>
                    </a:extLst>
                  </p:cNvPr>
                  <p:cNvGrpSpPr/>
                  <p:nvPr/>
                </p:nvGrpSpPr>
                <p:grpSpPr>
                  <a:xfrm>
                    <a:off x="5716744" y="3696282"/>
                    <a:ext cx="67413" cy="67538"/>
                    <a:chOff x="5459566" y="3235889"/>
                    <a:chExt cx="40481" cy="40481"/>
                  </a:xfrm>
                  <a:solidFill>
                    <a:srgbClr val="000000"/>
                  </a:solidFill>
                </p:grpSpPr>
                <p:sp>
                  <p:nvSpPr>
                    <p:cNvPr id="1743" name="Freeform: Shape 1742">
                      <a:extLst>
                        <a:ext uri="{FF2B5EF4-FFF2-40B4-BE49-F238E27FC236}">
                          <a16:creationId xmlns:a16="http://schemas.microsoft.com/office/drawing/2014/main" id="{061E5A3B-AA51-795A-9133-62E0DEC819E2}"/>
                        </a:ext>
                      </a:extLst>
                    </p:cNvPr>
                    <p:cNvSpPr/>
                    <p:nvPr/>
                  </p:nvSpPr>
                  <p:spPr>
                    <a:xfrm>
                      <a:off x="5479854"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44" name="Freeform: Shape 1743">
                      <a:extLst>
                        <a:ext uri="{FF2B5EF4-FFF2-40B4-BE49-F238E27FC236}">
                          <a16:creationId xmlns:a16="http://schemas.microsoft.com/office/drawing/2014/main" id="{1FE6CFBB-BCF2-6762-BD65-532224675F25}"/>
                        </a:ext>
                      </a:extLst>
                    </p:cNvPr>
                    <p:cNvSpPr/>
                    <p:nvPr/>
                  </p:nvSpPr>
                  <p:spPr>
                    <a:xfrm>
                      <a:off x="5459566" y="3256177"/>
                      <a:ext cx="40481" cy="9525"/>
                    </a:xfrm>
                    <a:custGeom>
                      <a:avLst/>
                      <a:gdLst>
                        <a:gd name="connsiteX0" fmla="*/ 40756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6" y="119"/>
                          </a:moveTo>
                          <a:lnTo>
                            <a:pt x="275"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7" name="Graphic 3">
                    <a:extLst>
                      <a:ext uri="{FF2B5EF4-FFF2-40B4-BE49-F238E27FC236}">
                        <a16:creationId xmlns:a16="http://schemas.microsoft.com/office/drawing/2014/main" id="{A8E1E4A1-5D16-6C48-EE4F-5595F500CD9D}"/>
                      </a:ext>
                    </a:extLst>
                  </p:cNvPr>
                  <p:cNvGrpSpPr/>
                  <p:nvPr/>
                </p:nvGrpSpPr>
                <p:grpSpPr>
                  <a:xfrm>
                    <a:off x="5686289" y="3696282"/>
                    <a:ext cx="67413" cy="67538"/>
                    <a:chOff x="5441278" y="3235889"/>
                    <a:chExt cx="40481" cy="40481"/>
                  </a:xfrm>
                  <a:solidFill>
                    <a:srgbClr val="000000"/>
                  </a:solidFill>
                </p:grpSpPr>
                <p:sp>
                  <p:nvSpPr>
                    <p:cNvPr id="1741" name="Freeform: Shape 1740">
                      <a:extLst>
                        <a:ext uri="{FF2B5EF4-FFF2-40B4-BE49-F238E27FC236}">
                          <a16:creationId xmlns:a16="http://schemas.microsoft.com/office/drawing/2014/main" id="{D4E510CF-3B17-304C-EECF-A0C528856487}"/>
                        </a:ext>
                      </a:extLst>
                    </p:cNvPr>
                    <p:cNvSpPr/>
                    <p:nvPr/>
                  </p:nvSpPr>
                  <p:spPr>
                    <a:xfrm>
                      <a:off x="5461566" y="3235889"/>
                      <a:ext cx="9525" cy="40481"/>
                    </a:xfrm>
                    <a:custGeom>
                      <a:avLst/>
                      <a:gdLst>
                        <a:gd name="connsiteX0" fmla="*/ 273 w 9525"/>
                        <a:gd name="connsiteY0" fmla="*/ 119 h 40481"/>
                        <a:gd name="connsiteX1" fmla="*/ 273 w 9525"/>
                        <a:gd name="connsiteY1" fmla="*/ 40600 h 40481"/>
                      </a:gdLst>
                      <a:ahLst/>
                      <a:cxnLst>
                        <a:cxn ang="0">
                          <a:pos x="connsiteX0" y="connsiteY0"/>
                        </a:cxn>
                        <a:cxn ang="0">
                          <a:pos x="connsiteX1" y="connsiteY1"/>
                        </a:cxn>
                      </a:cxnLst>
                      <a:rect l="l" t="t" r="r" b="b"/>
                      <a:pathLst>
                        <a:path w="9525" h="40481">
                          <a:moveTo>
                            <a:pt x="273" y="119"/>
                          </a:moveTo>
                          <a:lnTo>
                            <a:pt x="273"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42" name="Freeform: Shape 1741">
                      <a:extLst>
                        <a:ext uri="{FF2B5EF4-FFF2-40B4-BE49-F238E27FC236}">
                          <a16:creationId xmlns:a16="http://schemas.microsoft.com/office/drawing/2014/main" id="{AEBBC28F-8160-BA04-DCB8-4CFF89FC5EC1}"/>
                        </a:ext>
                      </a:extLst>
                    </p:cNvPr>
                    <p:cNvSpPr/>
                    <p:nvPr/>
                  </p:nvSpPr>
                  <p:spPr>
                    <a:xfrm>
                      <a:off x="5441278" y="3256177"/>
                      <a:ext cx="40481" cy="9525"/>
                    </a:xfrm>
                    <a:custGeom>
                      <a:avLst/>
                      <a:gdLst>
                        <a:gd name="connsiteX0" fmla="*/ 40754 w 40481"/>
                        <a:gd name="connsiteY0" fmla="*/ 119 h 9525"/>
                        <a:gd name="connsiteX1" fmla="*/ 273 w 40481"/>
                        <a:gd name="connsiteY1" fmla="*/ 119 h 9525"/>
                      </a:gdLst>
                      <a:ahLst/>
                      <a:cxnLst>
                        <a:cxn ang="0">
                          <a:pos x="connsiteX0" y="connsiteY0"/>
                        </a:cxn>
                        <a:cxn ang="0">
                          <a:pos x="connsiteX1" y="connsiteY1"/>
                        </a:cxn>
                      </a:cxnLst>
                      <a:rect l="l" t="t" r="r" b="b"/>
                      <a:pathLst>
                        <a:path w="40481" h="9525">
                          <a:moveTo>
                            <a:pt x="40754" y="119"/>
                          </a:moveTo>
                          <a:lnTo>
                            <a:pt x="273"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8" name="Graphic 3">
                    <a:extLst>
                      <a:ext uri="{FF2B5EF4-FFF2-40B4-BE49-F238E27FC236}">
                        <a16:creationId xmlns:a16="http://schemas.microsoft.com/office/drawing/2014/main" id="{AF269F02-F58C-D0C2-5EB8-D4D2C8397B92}"/>
                      </a:ext>
                    </a:extLst>
                  </p:cNvPr>
                  <p:cNvGrpSpPr/>
                  <p:nvPr/>
                </p:nvGrpSpPr>
                <p:grpSpPr>
                  <a:xfrm>
                    <a:off x="5655992" y="3696282"/>
                    <a:ext cx="67413" cy="67538"/>
                    <a:chOff x="5423085" y="3235889"/>
                    <a:chExt cx="40481" cy="40481"/>
                  </a:xfrm>
                  <a:solidFill>
                    <a:srgbClr val="000000"/>
                  </a:solidFill>
                </p:grpSpPr>
                <p:sp>
                  <p:nvSpPr>
                    <p:cNvPr id="1739" name="Freeform: Shape 1738">
                      <a:extLst>
                        <a:ext uri="{FF2B5EF4-FFF2-40B4-BE49-F238E27FC236}">
                          <a16:creationId xmlns:a16="http://schemas.microsoft.com/office/drawing/2014/main" id="{8DA45582-9C61-5B4C-51C6-3DECBE61CA22}"/>
                        </a:ext>
                      </a:extLst>
                    </p:cNvPr>
                    <p:cNvSpPr/>
                    <p:nvPr/>
                  </p:nvSpPr>
                  <p:spPr>
                    <a:xfrm>
                      <a:off x="5443373" y="3235889"/>
                      <a:ext cx="9525" cy="40481"/>
                    </a:xfrm>
                    <a:custGeom>
                      <a:avLst/>
                      <a:gdLst>
                        <a:gd name="connsiteX0" fmla="*/ 271 w 9525"/>
                        <a:gd name="connsiteY0" fmla="*/ 119 h 40481"/>
                        <a:gd name="connsiteX1" fmla="*/ 271 w 9525"/>
                        <a:gd name="connsiteY1" fmla="*/ 40600 h 40481"/>
                      </a:gdLst>
                      <a:ahLst/>
                      <a:cxnLst>
                        <a:cxn ang="0">
                          <a:pos x="connsiteX0" y="connsiteY0"/>
                        </a:cxn>
                        <a:cxn ang="0">
                          <a:pos x="connsiteX1" y="connsiteY1"/>
                        </a:cxn>
                      </a:cxnLst>
                      <a:rect l="l" t="t" r="r" b="b"/>
                      <a:pathLst>
                        <a:path w="9525" h="40481">
                          <a:moveTo>
                            <a:pt x="271" y="119"/>
                          </a:moveTo>
                          <a:lnTo>
                            <a:pt x="271"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40" name="Freeform: Shape 1739">
                      <a:extLst>
                        <a:ext uri="{FF2B5EF4-FFF2-40B4-BE49-F238E27FC236}">
                          <a16:creationId xmlns:a16="http://schemas.microsoft.com/office/drawing/2014/main" id="{8AC8BAEB-9A69-E79A-03DA-EF2ACD9D51C0}"/>
                        </a:ext>
                      </a:extLst>
                    </p:cNvPr>
                    <p:cNvSpPr/>
                    <p:nvPr/>
                  </p:nvSpPr>
                  <p:spPr>
                    <a:xfrm>
                      <a:off x="5423085" y="3256177"/>
                      <a:ext cx="40481" cy="9525"/>
                    </a:xfrm>
                    <a:custGeom>
                      <a:avLst/>
                      <a:gdLst>
                        <a:gd name="connsiteX0" fmla="*/ 40752 w 40481"/>
                        <a:gd name="connsiteY0" fmla="*/ 119 h 9525"/>
                        <a:gd name="connsiteX1" fmla="*/ 271 w 40481"/>
                        <a:gd name="connsiteY1" fmla="*/ 119 h 9525"/>
                      </a:gdLst>
                      <a:ahLst/>
                      <a:cxnLst>
                        <a:cxn ang="0">
                          <a:pos x="connsiteX0" y="connsiteY0"/>
                        </a:cxn>
                        <a:cxn ang="0">
                          <a:pos x="connsiteX1" y="connsiteY1"/>
                        </a:cxn>
                      </a:cxnLst>
                      <a:rect l="l" t="t" r="r" b="b"/>
                      <a:pathLst>
                        <a:path w="40481" h="9525">
                          <a:moveTo>
                            <a:pt x="40752" y="119"/>
                          </a:moveTo>
                          <a:lnTo>
                            <a:pt x="271"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79" name="Graphic 3">
                    <a:extLst>
                      <a:ext uri="{FF2B5EF4-FFF2-40B4-BE49-F238E27FC236}">
                        <a16:creationId xmlns:a16="http://schemas.microsoft.com/office/drawing/2014/main" id="{03E70E0B-47F9-264A-AB93-FFB2F73CD510}"/>
                      </a:ext>
                    </a:extLst>
                  </p:cNvPr>
                  <p:cNvGrpSpPr/>
                  <p:nvPr/>
                </p:nvGrpSpPr>
                <p:grpSpPr>
                  <a:xfrm>
                    <a:off x="5631724" y="3696282"/>
                    <a:ext cx="67413" cy="67538"/>
                    <a:chOff x="5408512" y="3235889"/>
                    <a:chExt cx="40481" cy="40481"/>
                  </a:xfrm>
                  <a:solidFill>
                    <a:srgbClr val="000000"/>
                  </a:solidFill>
                </p:grpSpPr>
                <p:sp>
                  <p:nvSpPr>
                    <p:cNvPr id="1737" name="Freeform: Shape 1736">
                      <a:extLst>
                        <a:ext uri="{FF2B5EF4-FFF2-40B4-BE49-F238E27FC236}">
                          <a16:creationId xmlns:a16="http://schemas.microsoft.com/office/drawing/2014/main" id="{F6B324AE-9460-45E8-5BCE-FE7AD42A9B62}"/>
                        </a:ext>
                      </a:extLst>
                    </p:cNvPr>
                    <p:cNvSpPr/>
                    <p:nvPr/>
                  </p:nvSpPr>
                  <p:spPr>
                    <a:xfrm>
                      <a:off x="5428800" y="3235889"/>
                      <a:ext cx="9525" cy="40481"/>
                    </a:xfrm>
                    <a:custGeom>
                      <a:avLst/>
                      <a:gdLst>
                        <a:gd name="connsiteX0" fmla="*/ 269 w 9525"/>
                        <a:gd name="connsiteY0" fmla="*/ 119 h 40481"/>
                        <a:gd name="connsiteX1" fmla="*/ 269 w 9525"/>
                        <a:gd name="connsiteY1" fmla="*/ 40600 h 40481"/>
                      </a:gdLst>
                      <a:ahLst/>
                      <a:cxnLst>
                        <a:cxn ang="0">
                          <a:pos x="connsiteX0" y="connsiteY0"/>
                        </a:cxn>
                        <a:cxn ang="0">
                          <a:pos x="connsiteX1" y="connsiteY1"/>
                        </a:cxn>
                      </a:cxnLst>
                      <a:rect l="l" t="t" r="r" b="b"/>
                      <a:pathLst>
                        <a:path w="9525" h="40481">
                          <a:moveTo>
                            <a:pt x="269" y="119"/>
                          </a:moveTo>
                          <a:lnTo>
                            <a:pt x="269"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38" name="Freeform: Shape 1737">
                      <a:extLst>
                        <a:ext uri="{FF2B5EF4-FFF2-40B4-BE49-F238E27FC236}">
                          <a16:creationId xmlns:a16="http://schemas.microsoft.com/office/drawing/2014/main" id="{68069F17-0214-C352-BAD0-4F1543A51884}"/>
                        </a:ext>
                      </a:extLst>
                    </p:cNvPr>
                    <p:cNvSpPr/>
                    <p:nvPr/>
                  </p:nvSpPr>
                  <p:spPr>
                    <a:xfrm>
                      <a:off x="5408512" y="3256177"/>
                      <a:ext cx="40481" cy="9525"/>
                    </a:xfrm>
                    <a:custGeom>
                      <a:avLst/>
                      <a:gdLst>
                        <a:gd name="connsiteX0" fmla="*/ 40751 w 40481"/>
                        <a:gd name="connsiteY0" fmla="*/ 119 h 9525"/>
                        <a:gd name="connsiteX1" fmla="*/ 269 w 40481"/>
                        <a:gd name="connsiteY1" fmla="*/ 119 h 9525"/>
                      </a:gdLst>
                      <a:ahLst/>
                      <a:cxnLst>
                        <a:cxn ang="0">
                          <a:pos x="connsiteX0" y="connsiteY0"/>
                        </a:cxn>
                        <a:cxn ang="0">
                          <a:pos x="connsiteX1" y="connsiteY1"/>
                        </a:cxn>
                      </a:cxnLst>
                      <a:rect l="l" t="t" r="r" b="b"/>
                      <a:pathLst>
                        <a:path w="40481" h="9525">
                          <a:moveTo>
                            <a:pt x="40751" y="119"/>
                          </a:moveTo>
                          <a:lnTo>
                            <a:pt x="269"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0" name="Graphic 3">
                    <a:extLst>
                      <a:ext uri="{FF2B5EF4-FFF2-40B4-BE49-F238E27FC236}">
                        <a16:creationId xmlns:a16="http://schemas.microsoft.com/office/drawing/2014/main" id="{3F3F401B-0BC6-9CDE-D21E-4F3E42B34FE0}"/>
                      </a:ext>
                    </a:extLst>
                  </p:cNvPr>
                  <p:cNvGrpSpPr/>
                  <p:nvPr/>
                </p:nvGrpSpPr>
                <p:grpSpPr>
                  <a:xfrm>
                    <a:off x="5643779" y="3696282"/>
                    <a:ext cx="67413" cy="67538"/>
                    <a:chOff x="5415751" y="3235889"/>
                    <a:chExt cx="40481" cy="40481"/>
                  </a:xfrm>
                  <a:solidFill>
                    <a:srgbClr val="000000"/>
                  </a:solidFill>
                </p:grpSpPr>
                <p:sp>
                  <p:nvSpPr>
                    <p:cNvPr id="1735" name="Freeform: Shape 1734">
                      <a:extLst>
                        <a:ext uri="{FF2B5EF4-FFF2-40B4-BE49-F238E27FC236}">
                          <a16:creationId xmlns:a16="http://schemas.microsoft.com/office/drawing/2014/main" id="{DEA132D6-179A-CB6C-D5EE-83F5672D23B2}"/>
                        </a:ext>
                      </a:extLst>
                    </p:cNvPr>
                    <p:cNvSpPr/>
                    <p:nvPr/>
                  </p:nvSpPr>
                  <p:spPr>
                    <a:xfrm>
                      <a:off x="5436039"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36" name="Freeform: Shape 1735">
                      <a:extLst>
                        <a:ext uri="{FF2B5EF4-FFF2-40B4-BE49-F238E27FC236}">
                          <a16:creationId xmlns:a16="http://schemas.microsoft.com/office/drawing/2014/main" id="{64F8F33A-8BBD-12A9-7D50-B4CEA5CB007A}"/>
                        </a:ext>
                      </a:extLst>
                    </p:cNvPr>
                    <p:cNvSpPr/>
                    <p:nvPr/>
                  </p:nvSpPr>
                  <p:spPr>
                    <a:xfrm>
                      <a:off x="5415751" y="3256177"/>
                      <a:ext cx="40481" cy="9525"/>
                    </a:xfrm>
                    <a:custGeom>
                      <a:avLst/>
                      <a:gdLst>
                        <a:gd name="connsiteX0" fmla="*/ 40751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1" y="119"/>
                          </a:moveTo>
                          <a:lnTo>
                            <a:pt x="270"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1" name="Graphic 3">
                    <a:extLst>
                      <a:ext uri="{FF2B5EF4-FFF2-40B4-BE49-F238E27FC236}">
                        <a16:creationId xmlns:a16="http://schemas.microsoft.com/office/drawing/2014/main" id="{13E2B90C-1C58-F799-3B12-57C84B1B1FBE}"/>
                      </a:ext>
                    </a:extLst>
                  </p:cNvPr>
                  <p:cNvGrpSpPr/>
                  <p:nvPr/>
                </p:nvGrpSpPr>
                <p:grpSpPr>
                  <a:xfrm>
                    <a:off x="5680261" y="3696282"/>
                    <a:ext cx="67413" cy="67538"/>
                    <a:chOff x="5437658" y="3235889"/>
                    <a:chExt cx="40481" cy="40481"/>
                  </a:xfrm>
                  <a:solidFill>
                    <a:srgbClr val="000000"/>
                  </a:solidFill>
                </p:grpSpPr>
                <p:sp>
                  <p:nvSpPr>
                    <p:cNvPr id="1733" name="Freeform: Shape 1732">
                      <a:extLst>
                        <a:ext uri="{FF2B5EF4-FFF2-40B4-BE49-F238E27FC236}">
                          <a16:creationId xmlns:a16="http://schemas.microsoft.com/office/drawing/2014/main" id="{A91B6012-887C-D236-F238-033DF413D10D}"/>
                        </a:ext>
                      </a:extLst>
                    </p:cNvPr>
                    <p:cNvSpPr/>
                    <p:nvPr/>
                  </p:nvSpPr>
                  <p:spPr>
                    <a:xfrm>
                      <a:off x="5457946" y="3235889"/>
                      <a:ext cx="9525" cy="40481"/>
                    </a:xfrm>
                    <a:custGeom>
                      <a:avLst/>
                      <a:gdLst>
                        <a:gd name="connsiteX0" fmla="*/ 272 w 9525"/>
                        <a:gd name="connsiteY0" fmla="*/ 119 h 40481"/>
                        <a:gd name="connsiteX1" fmla="*/ 272 w 9525"/>
                        <a:gd name="connsiteY1" fmla="*/ 40600 h 40481"/>
                      </a:gdLst>
                      <a:ahLst/>
                      <a:cxnLst>
                        <a:cxn ang="0">
                          <a:pos x="connsiteX0" y="connsiteY0"/>
                        </a:cxn>
                        <a:cxn ang="0">
                          <a:pos x="connsiteX1" y="connsiteY1"/>
                        </a:cxn>
                      </a:cxnLst>
                      <a:rect l="l" t="t" r="r" b="b"/>
                      <a:pathLst>
                        <a:path w="9525" h="40481">
                          <a:moveTo>
                            <a:pt x="272" y="119"/>
                          </a:moveTo>
                          <a:lnTo>
                            <a:pt x="272"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34" name="Freeform: Shape 1733">
                      <a:extLst>
                        <a:ext uri="{FF2B5EF4-FFF2-40B4-BE49-F238E27FC236}">
                          <a16:creationId xmlns:a16="http://schemas.microsoft.com/office/drawing/2014/main" id="{FC2B92E1-9260-72AD-35BA-93CF751C3A76}"/>
                        </a:ext>
                      </a:extLst>
                    </p:cNvPr>
                    <p:cNvSpPr/>
                    <p:nvPr/>
                  </p:nvSpPr>
                  <p:spPr>
                    <a:xfrm>
                      <a:off x="5437658" y="3256177"/>
                      <a:ext cx="40481" cy="9525"/>
                    </a:xfrm>
                    <a:custGeom>
                      <a:avLst/>
                      <a:gdLst>
                        <a:gd name="connsiteX0" fmla="*/ 40754 w 40481"/>
                        <a:gd name="connsiteY0" fmla="*/ 119 h 9525"/>
                        <a:gd name="connsiteX1" fmla="*/ 272 w 40481"/>
                        <a:gd name="connsiteY1" fmla="*/ 119 h 9525"/>
                      </a:gdLst>
                      <a:ahLst/>
                      <a:cxnLst>
                        <a:cxn ang="0">
                          <a:pos x="connsiteX0" y="connsiteY0"/>
                        </a:cxn>
                        <a:cxn ang="0">
                          <a:pos x="connsiteX1" y="connsiteY1"/>
                        </a:cxn>
                      </a:cxnLst>
                      <a:rect l="l" t="t" r="r" b="b"/>
                      <a:pathLst>
                        <a:path w="40481" h="9525">
                          <a:moveTo>
                            <a:pt x="40754" y="119"/>
                          </a:moveTo>
                          <a:lnTo>
                            <a:pt x="272"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2" name="Graphic 3">
                    <a:extLst>
                      <a:ext uri="{FF2B5EF4-FFF2-40B4-BE49-F238E27FC236}">
                        <a16:creationId xmlns:a16="http://schemas.microsoft.com/office/drawing/2014/main" id="{ADB46A5B-45B1-9237-81A3-8169C254D829}"/>
                      </a:ext>
                    </a:extLst>
                  </p:cNvPr>
                  <p:cNvGrpSpPr/>
                  <p:nvPr/>
                </p:nvGrpSpPr>
                <p:grpSpPr>
                  <a:xfrm>
                    <a:off x="5649964" y="3696282"/>
                    <a:ext cx="67413" cy="67538"/>
                    <a:chOff x="5419465" y="3235889"/>
                    <a:chExt cx="40481" cy="40481"/>
                  </a:xfrm>
                  <a:solidFill>
                    <a:srgbClr val="000000"/>
                  </a:solidFill>
                </p:grpSpPr>
                <p:sp>
                  <p:nvSpPr>
                    <p:cNvPr id="1731" name="Freeform: Shape 1730">
                      <a:extLst>
                        <a:ext uri="{FF2B5EF4-FFF2-40B4-BE49-F238E27FC236}">
                          <a16:creationId xmlns:a16="http://schemas.microsoft.com/office/drawing/2014/main" id="{475CF2D8-E4E3-D265-6814-CC2ACDD67980}"/>
                        </a:ext>
                      </a:extLst>
                    </p:cNvPr>
                    <p:cNvSpPr/>
                    <p:nvPr/>
                  </p:nvSpPr>
                  <p:spPr>
                    <a:xfrm>
                      <a:off x="5439754"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32" name="Freeform: Shape 1731">
                      <a:extLst>
                        <a:ext uri="{FF2B5EF4-FFF2-40B4-BE49-F238E27FC236}">
                          <a16:creationId xmlns:a16="http://schemas.microsoft.com/office/drawing/2014/main" id="{F28F9CB8-A1FC-C366-AE3D-84D88E7ECFBF}"/>
                        </a:ext>
                      </a:extLst>
                    </p:cNvPr>
                    <p:cNvSpPr/>
                    <p:nvPr/>
                  </p:nvSpPr>
                  <p:spPr>
                    <a:xfrm>
                      <a:off x="5419465" y="3256177"/>
                      <a:ext cx="40481" cy="9525"/>
                    </a:xfrm>
                    <a:custGeom>
                      <a:avLst/>
                      <a:gdLst>
                        <a:gd name="connsiteX0" fmla="*/ 40752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2" y="119"/>
                          </a:moveTo>
                          <a:lnTo>
                            <a:pt x="270"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3" name="Graphic 3">
                    <a:extLst>
                      <a:ext uri="{FF2B5EF4-FFF2-40B4-BE49-F238E27FC236}">
                        <a16:creationId xmlns:a16="http://schemas.microsoft.com/office/drawing/2014/main" id="{AC706438-3CAE-850E-7699-FAEA61FCE54B}"/>
                      </a:ext>
                    </a:extLst>
                  </p:cNvPr>
                  <p:cNvGrpSpPr/>
                  <p:nvPr/>
                </p:nvGrpSpPr>
                <p:grpSpPr>
                  <a:xfrm>
                    <a:off x="5607454" y="3696282"/>
                    <a:ext cx="67413" cy="67538"/>
                    <a:chOff x="5393938" y="3235889"/>
                    <a:chExt cx="40481" cy="40481"/>
                  </a:xfrm>
                  <a:solidFill>
                    <a:srgbClr val="000000"/>
                  </a:solidFill>
                </p:grpSpPr>
                <p:sp>
                  <p:nvSpPr>
                    <p:cNvPr id="1729" name="Freeform: Shape 1728">
                      <a:extLst>
                        <a:ext uri="{FF2B5EF4-FFF2-40B4-BE49-F238E27FC236}">
                          <a16:creationId xmlns:a16="http://schemas.microsoft.com/office/drawing/2014/main" id="{1DDC52D9-C3A0-FA29-1707-B2C24115C3A3}"/>
                        </a:ext>
                      </a:extLst>
                    </p:cNvPr>
                    <p:cNvSpPr/>
                    <p:nvPr/>
                  </p:nvSpPr>
                  <p:spPr>
                    <a:xfrm>
                      <a:off x="5414227" y="3235889"/>
                      <a:ext cx="9525" cy="40481"/>
                    </a:xfrm>
                    <a:custGeom>
                      <a:avLst/>
                      <a:gdLst>
                        <a:gd name="connsiteX0" fmla="*/ 268 w 9525"/>
                        <a:gd name="connsiteY0" fmla="*/ 119 h 40481"/>
                        <a:gd name="connsiteX1" fmla="*/ 268 w 9525"/>
                        <a:gd name="connsiteY1" fmla="*/ 40600 h 40481"/>
                      </a:gdLst>
                      <a:ahLst/>
                      <a:cxnLst>
                        <a:cxn ang="0">
                          <a:pos x="connsiteX0" y="connsiteY0"/>
                        </a:cxn>
                        <a:cxn ang="0">
                          <a:pos x="connsiteX1" y="connsiteY1"/>
                        </a:cxn>
                      </a:cxnLst>
                      <a:rect l="l" t="t" r="r" b="b"/>
                      <a:pathLst>
                        <a:path w="9525" h="40481">
                          <a:moveTo>
                            <a:pt x="268" y="119"/>
                          </a:moveTo>
                          <a:lnTo>
                            <a:pt x="268"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30" name="Freeform: Shape 1729">
                      <a:extLst>
                        <a:ext uri="{FF2B5EF4-FFF2-40B4-BE49-F238E27FC236}">
                          <a16:creationId xmlns:a16="http://schemas.microsoft.com/office/drawing/2014/main" id="{9A706A97-CA82-BF26-EBFF-434C8BC4D086}"/>
                        </a:ext>
                      </a:extLst>
                    </p:cNvPr>
                    <p:cNvSpPr/>
                    <p:nvPr/>
                  </p:nvSpPr>
                  <p:spPr>
                    <a:xfrm>
                      <a:off x="5393938" y="3256177"/>
                      <a:ext cx="40481" cy="9525"/>
                    </a:xfrm>
                    <a:custGeom>
                      <a:avLst/>
                      <a:gdLst>
                        <a:gd name="connsiteX0" fmla="*/ 40749 w 40481"/>
                        <a:gd name="connsiteY0" fmla="*/ 119 h 9525"/>
                        <a:gd name="connsiteX1" fmla="*/ 268 w 40481"/>
                        <a:gd name="connsiteY1" fmla="*/ 119 h 9525"/>
                      </a:gdLst>
                      <a:ahLst/>
                      <a:cxnLst>
                        <a:cxn ang="0">
                          <a:pos x="connsiteX0" y="connsiteY0"/>
                        </a:cxn>
                        <a:cxn ang="0">
                          <a:pos x="connsiteX1" y="connsiteY1"/>
                        </a:cxn>
                      </a:cxnLst>
                      <a:rect l="l" t="t" r="r" b="b"/>
                      <a:pathLst>
                        <a:path w="40481" h="9525">
                          <a:moveTo>
                            <a:pt x="40749" y="119"/>
                          </a:moveTo>
                          <a:lnTo>
                            <a:pt x="268"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4" name="Graphic 3">
                    <a:extLst>
                      <a:ext uri="{FF2B5EF4-FFF2-40B4-BE49-F238E27FC236}">
                        <a16:creationId xmlns:a16="http://schemas.microsoft.com/office/drawing/2014/main" id="{4C20DF4A-A27F-264D-7971-D5D29886B57D}"/>
                      </a:ext>
                    </a:extLst>
                  </p:cNvPr>
                  <p:cNvGrpSpPr/>
                  <p:nvPr/>
                </p:nvGrpSpPr>
                <p:grpSpPr>
                  <a:xfrm>
                    <a:off x="5540676" y="3696282"/>
                    <a:ext cx="67413" cy="67538"/>
                    <a:chOff x="5353838" y="3235889"/>
                    <a:chExt cx="40481" cy="40481"/>
                  </a:xfrm>
                  <a:solidFill>
                    <a:srgbClr val="000000"/>
                  </a:solidFill>
                </p:grpSpPr>
                <p:sp>
                  <p:nvSpPr>
                    <p:cNvPr id="1727" name="Freeform: Shape 1726">
                      <a:extLst>
                        <a:ext uri="{FF2B5EF4-FFF2-40B4-BE49-F238E27FC236}">
                          <a16:creationId xmlns:a16="http://schemas.microsoft.com/office/drawing/2014/main" id="{3470F783-18A3-337D-6402-7901D812DCBB}"/>
                        </a:ext>
                      </a:extLst>
                    </p:cNvPr>
                    <p:cNvSpPr/>
                    <p:nvPr/>
                  </p:nvSpPr>
                  <p:spPr>
                    <a:xfrm>
                      <a:off x="5374126" y="3235889"/>
                      <a:ext cx="9525" cy="40481"/>
                    </a:xfrm>
                    <a:custGeom>
                      <a:avLst/>
                      <a:gdLst>
                        <a:gd name="connsiteX0" fmla="*/ 264 w 9525"/>
                        <a:gd name="connsiteY0" fmla="*/ 119 h 40481"/>
                        <a:gd name="connsiteX1" fmla="*/ 264 w 9525"/>
                        <a:gd name="connsiteY1" fmla="*/ 40600 h 40481"/>
                      </a:gdLst>
                      <a:ahLst/>
                      <a:cxnLst>
                        <a:cxn ang="0">
                          <a:pos x="connsiteX0" y="connsiteY0"/>
                        </a:cxn>
                        <a:cxn ang="0">
                          <a:pos x="connsiteX1" y="connsiteY1"/>
                        </a:cxn>
                      </a:cxnLst>
                      <a:rect l="l" t="t" r="r" b="b"/>
                      <a:pathLst>
                        <a:path w="9525" h="40481">
                          <a:moveTo>
                            <a:pt x="264" y="119"/>
                          </a:moveTo>
                          <a:lnTo>
                            <a:pt x="264"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28" name="Freeform: Shape 1727">
                      <a:extLst>
                        <a:ext uri="{FF2B5EF4-FFF2-40B4-BE49-F238E27FC236}">
                          <a16:creationId xmlns:a16="http://schemas.microsoft.com/office/drawing/2014/main" id="{A0850445-5F10-22E2-2BA9-E0326701F7F2}"/>
                        </a:ext>
                      </a:extLst>
                    </p:cNvPr>
                    <p:cNvSpPr/>
                    <p:nvPr/>
                  </p:nvSpPr>
                  <p:spPr>
                    <a:xfrm>
                      <a:off x="5353838" y="3256177"/>
                      <a:ext cx="40481" cy="9525"/>
                    </a:xfrm>
                    <a:custGeom>
                      <a:avLst/>
                      <a:gdLst>
                        <a:gd name="connsiteX0" fmla="*/ 40745 w 40481"/>
                        <a:gd name="connsiteY0" fmla="*/ 119 h 9525"/>
                        <a:gd name="connsiteX1" fmla="*/ 264 w 40481"/>
                        <a:gd name="connsiteY1" fmla="*/ 119 h 9525"/>
                      </a:gdLst>
                      <a:ahLst/>
                      <a:cxnLst>
                        <a:cxn ang="0">
                          <a:pos x="connsiteX0" y="connsiteY0"/>
                        </a:cxn>
                        <a:cxn ang="0">
                          <a:pos x="connsiteX1" y="connsiteY1"/>
                        </a:cxn>
                      </a:cxnLst>
                      <a:rect l="l" t="t" r="r" b="b"/>
                      <a:pathLst>
                        <a:path w="40481" h="9525">
                          <a:moveTo>
                            <a:pt x="40745" y="119"/>
                          </a:moveTo>
                          <a:lnTo>
                            <a:pt x="264"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5" name="Graphic 3">
                    <a:extLst>
                      <a:ext uri="{FF2B5EF4-FFF2-40B4-BE49-F238E27FC236}">
                        <a16:creationId xmlns:a16="http://schemas.microsoft.com/office/drawing/2014/main" id="{BBF11D83-A744-C48A-9A72-A48F8677A583}"/>
                      </a:ext>
                    </a:extLst>
                  </p:cNvPr>
                  <p:cNvGrpSpPr/>
                  <p:nvPr/>
                </p:nvGrpSpPr>
                <p:grpSpPr>
                  <a:xfrm>
                    <a:off x="5437414" y="3647495"/>
                    <a:ext cx="67413" cy="67538"/>
                    <a:chOff x="5291830" y="3206647"/>
                    <a:chExt cx="40481" cy="40481"/>
                  </a:xfrm>
                  <a:solidFill>
                    <a:srgbClr val="000000"/>
                  </a:solidFill>
                </p:grpSpPr>
                <p:sp>
                  <p:nvSpPr>
                    <p:cNvPr id="1725" name="Freeform: Shape 1724">
                      <a:extLst>
                        <a:ext uri="{FF2B5EF4-FFF2-40B4-BE49-F238E27FC236}">
                          <a16:creationId xmlns:a16="http://schemas.microsoft.com/office/drawing/2014/main" id="{FF705235-DFA7-3F22-72CA-ED5D4812B6FF}"/>
                        </a:ext>
                      </a:extLst>
                    </p:cNvPr>
                    <p:cNvSpPr/>
                    <p:nvPr/>
                  </p:nvSpPr>
                  <p:spPr>
                    <a:xfrm>
                      <a:off x="5312119"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26" name="Freeform: Shape 1725">
                      <a:extLst>
                        <a:ext uri="{FF2B5EF4-FFF2-40B4-BE49-F238E27FC236}">
                          <a16:creationId xmlns:a16="http://schemas.microsoft.com/office/drawing/2014/main" id="{64A64F3F-5E1F-F9B8-2C43-1B172E326BE7}"/>
                        </a:ext>
                      </a:extLst>
                    </p:cNvPr>
                    <p:cNvSpPr/>
                    <p:nvPr/>
                  </p:nvSpPr>
                  <p:spPr>
                    <a:xfrm>
                      <a:off x="5291830" y="32269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6" name="Graphic 3">
                    <a:extLst>
                      <a:ext uri="{FF2B5EF4-FFF2-40B4-BE49-F238E27FC236}">
                        <a16:creationId xmlns:a16="http://schemas.microsoft.com/office/drawing/2014/main" id="{03E180C9-1FAA-11E4-FCF3-8B2B4B6F3DDF}"/>
                      </a:ext>
                    </a:extLst>
                  </p:cNvPr>
                  <p:cNvGrpSpPr/>
                  <p:nvPr/>
                </p:nvGrpSpPr>
                <p:grpSpPr>
                  <a:xfrm>
                    <a:off x="5388878" y="3632875"/>
                    <a:ext cx="67413" cy="67538"/>
                    <a:chOff x="5262684" y="3197884"/>
                    <a:chExt cx="40481" cy="40481"/>
                  </a:xfrm>
                  <a:solidFill>
                    <a:srgbClr val="000000"/>
                  </a:solidFill>
                </p:grpSpPr>
                <p:sp>
                  <p:nvSpPr>
                    <p:cNvPr id="1723" name="Freeform: Shape 1722">
                      <a:extLst>
                        <a:ext uri="{FF2B5EF4-FFF2-40B4-BE49-F238E27FC236}">
                          <a16:creationId xmlns:a16="http://schemas.microsoft.com/office/drawing/2014/main" id="{D979F1C3-122F-F715-986A-68F195381055}"/>
                        </a:ext>
                      </a:extLst>
                    </p:cNvPr>
                    <p:cNvSpPr/>
                    <p:nvPr/>
                  </p:nvSpPr>
                  <p:spPr>
                    <a:xfrm>
                      <a:off x="5282972" y="3197884"/>
                      <a:ext cx="9525" cy="40481"/>
                    </a:xfrm>
                    <a:custGeom>
                      <a:avLst/>
                      <a:gdLst>
                        <a:gd name="connsiteX0" fmla="*/ 254 w 9525"/>
                        <a:gd name="connsiteY0" fmla="*/ 115 h 40481"/>
                        <a:gd name="connsiteX1" fmla="*/ 254 w 9525"/>
                        <a:gd name="connsiteY1" fmla="*/ 40596 h 40481"/>
                      </a:gdLst>
                      <a:ahLst/>
                      <a:cxnLst>
                        <a:cxn ang="0">
                          <a:pos x="connsiteX0" y="connsiteY0"/>
                        </a:cxn>
                        <a:cxn ang="0">
                          <a:pos x="connsiteX1" y="connsiteY1"/>
                        </a:cxn>
                      </a:cxnLst>
                      <a:rect l="l" t="t" r="r" b="b"/>
                      <a:pathLst>
                        <a:path w="9525" h="40481">
                          <a:moveTo>
                            <a:pt x="254" y="115"/>
                          </a:moveTo>
                          <a:lnTo>
                            <a:pt x="254" y="4059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24" name="Freeform: Shape 1723">
                      <a:extLst>
                        <a:ext uri="{FF2B5EF4-FFF2-40B4-BE49-F238E27FC236}">
                          <a16:creationId xmlns:a16="http://schemas.microsoft.com/office/drawing/2014/main" id="{165E7FF5-CA31-2350-65D9-CEF529D72146}"/>
                        </a:ext>
                      </a:extLst>
                    </p:cNvPr>
                    <p:cNvSpPr/>
                    <p:nvPr/>
                  </p:nvSpPr>
                  <p:spPr>
                    <a:xfrm>
                      <a:off x="5262684" y="3218173"/>
                      <a:ext cx="40481" cy="9525"/>
                    </a:xfrm>
                    <a:custGeom>
                      <a:avLst/>
                      <a:gdLst>
                        <a:gd name="connsiteX0" fmla="*/ 40735 w 40481"/>
                        <a:gd name="connsiteY0" fmla="*/ 115 h 9525"/>
                        <a:gd name="connsiteX1" fmla="*/ 254 w 40481"/>
                        <a:gd name="connsiteY1" fmla="*/ 115 h 9525"/>
                      </a:gdLst>
                      <a:ahLst/>
                      <a:cxnLst>
                        <a:cxn ang="0">
                          <a:pos x="connsiteX0" y="connsiteY0"/>
                        </a:cxn>
                        <a:cxn ang="0">
                          <a:pos x="connsiteX1" y="connsiteY1"/>
                        </a:cxn>
                      </a:cxnLst>
                      <a:rect l="l" t="t" r="r" b="b"/>
                      <a:pathLst>
                        <a:path w="40481" h="9525">
                          <a:moveTo>
                            <a:pt x="40735" y="115"/>
                          </a:moveTo>
                          <a:lnTo>
                            <a:pt x="254" y="1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7" name="Graphic 3">
                    <a:extLst>
                      <a:ext uri="{FF2B5EF4-FFF2-40B4-BE49-F238E27FC236}">
                        <a16:creationId xmlns:a16="http://schemas.microsoft.com/office/drawing/2014/main" id="{C593496E-5B82-5755-EE0B-970E33265559}"/>
                      </a:ext>
                    </a:extLst>
                  </p:cNvPr>
                  <p:cNvGrpSpPr/>
                  <p:nvPr/>
                </p:nvGrpSpPr>
                <p:grpSpPr>
                  <a:xfrm>
                    <a:off x="5309884" y="3613647"/>
                    <a:ext cx="67413" cy="67538"/>
                    <a:chOff x="5215249" y="3186359"/>
                    <a:chExt cx="40481" cy="40481"/>
                  </a:xfrm>
                  <a:solidFill>
                    <a:srgbClr val="000000"/>
                  </a:solidFill>
                </p:grpSpPr>
                <p:sp>
                  <p:nvSpPr>
                    <p:cNvPr id="1721" name="Freeform: Shape 1720">
                      <a:extLst>
                        <a:ext uri="{FF2B5EF4-FFF2-40B4-BE49-F238E27FC236}">
                          <a16:creationId xmlns:a16="http://schemas.microsoft.com/office/drawing/2014/main" id="{514C40AE-C289-B2A9-AD97-F41D73EF906E}"/>
                        </a:ext>
                      </a:extLst>
                    </p:cNvPr>
                    <p:cNvSpPr/>
                    <p:nvPr/>
                  </p:nvSpPr>
                  <p:spPr>
                    <a:xfrm>
                      <a:off x="5235538" y="3186359"/>
                      <a:ext cx="9525" cy="40481"/>
                    </a:xfrm>
                    <a:custGeom>
                      <a:avLst/>
                      <a:gdLst>
                        <a:gd name="connsiteX0" fmla="*/ 249 w 9525"/>
                        <a:gd name="connsiteY0" fmla="*/ 114 h 40481"/>
                        <a:gd name="connsiteX1" fmla="*/ 249 w 9525"/>
                        <a:gd name="connsiteY1" fmla="*/ 40595 h 40481"/>
                      </a:gdLst>
                      <a:ahLst/>
                      <a:cxnLst>
                        <a:cxn ang="0">
                          <a:pos x="connsiteX0" y="connsiteY0"/>
                        </a:cxn>
                        <a:cxn ang="0">
                          <a:pos x="connsiteX1" y="connsiteY1"/>
                        </a:cxn>
                      </a:cxnLst>
                      <a:rect l="l" t="t" r="r" b="b"/>
                      <a:pathLst>
                        <a:path w="9525" h="40481">
                          <a:moveTo>
                            <a:pt x="249" y="114"/>
                          </a:moveTo>
                          <a:lnTo>
                            <a:pt x="249" y="405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22" name="Freeform: Shape 1721">
                      <a:extLst>
                        <a:ext uri="{FF2B5EF4-FFF2-40B4-BE49-F238E27FC236}">
                          <a16:creationId xmlns:a16="http://schemas.microsoft.com/office/drawing/2014/main" id="{3354E69B-DB5A-C4CD-6DC1-2E8995E7C2C2}"/>
                        </a:ext>
                      </a:extLst>
                    </p:cNvPr>
                    <p:cNvSpPr/>
                    <p:nvPr/>
                  </p:nvSpPr>
                  <p:spPr>
                    <a:xfrm>
                      <a:off x="5215249" y="3206647"/>
                      <a:ext cx="40481" cy="9525"/>
                    </a:xfrm>
                    <a:custGeom>
                      <a:avLst/>
                      <a:gdLst>
                        <a:gd name="connsiteX0" fmla="*/ 40730 w 40481"/>
                        <a:gd name="connsiteY0" fmla="*/ 114 h 9525"/>
                        <a:gd name="connsiteX1" fmla="*/ 249 w 40481"/>
                        <a:gd name="connsiteY1" fmla="*/ 114 h 9525"/>
                      </a:gdLst>
                      <a:ahLst/>
                      <a:cxnLst>
                        <a:cxn ang="0">
                          <a:pos x="connsiteX0" y="connsiteY0"/>
                        </a:cxn>
                        <a:cxn ang="0">
                          <a:pos x="connsiteX1" y="connsiteY1"/>
                        </a:cxn>
                      </a:cxnLst>
                      <a:rect l="l" t="t" r="r" b="b"/>
                      <a:pathLst>
                        <a:path w="40481" h="9525">
                          <a:moveTo>
                            <a:pt x="40730" y="114"/>
                          </a:moveTo>
                          <a:lnTo>
                            <a:pt x="249" y="1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8" name="Graphic 3">
                    <a:extLst>
                      <a:ext uri="{FF2B5EF4-FFF2-40B4-BE49-F238E27FC236}">
                        <a16:creationId xmlns:a16="http://schemas.microsoft.com/office/drawing/2014/main" id="{70C262A4-58AA-0205-50D6-493AACBD52BE}"/>
                      </a:ext>
                    </a:extLst>
                  </p:cNvPr>
                  <p:cNvGrpSpPr/>
                  <p:nvPr/>
                </p:nvGrpSpPr>
                <p:grpSpPr>
                  <a:xfrm>
                    <a:off x="5140004" y="3541976"/>
                    <a:ext cx="67413" cy="67538"/>
                    <a:chOff x="5113237" y="3143401"/>
                    <a:chExt cx="40481" cy="40481"/>
                  </a:xfrm>
                  <a:solidFill>
                    <a:srgbClr val="000000"/>
                  </a:solidFill>
                </p:grpSpPr>
                <p:sp>
                  <p:nvSpPr>
                    <p:cNvPr id="1719" name="Freeform: Shape 1718">
                      <a:extLst>
                        <a:ext uri="{FF2B5EF4-FFF2-40B4-BE49-F238E27FC236}">
                          <a16:creationId xmlns:a16="http://schemas.microsoft.com/office/drawing/2014/main" id="{1D84304A-63D0-23D0-B526-F6FD5DF77119}"/>
                        </a:ext>
                      </a:extLst>
                    </p:cNvPr>
                    <p:cNvSpPr/>
                    <p:nvPr/>
                  </p:nvSpPr>
                  <p:spPr>
                    <a:xfrm>
                      <a:off x="5133525" y="3143401"/>
                      <a:ext cx="9525" cy="40481"/>
                    </a:xfrm>
                    <a:custGeom>
                      <a:avLst/>
                      <a:gdLst>
                        <a:gd name="connsiteX0" fmla="*/ 238 w 9525"/>
                        <a:gd name="connsiteY0" fmla="*/ 109 h 40481"/>
                        <a:gd name="connsiteX1" fmla="*/ 238 w 9525"/>
                        <a:gd name="connsiteY1" fmla="*/ 40590 h 40481"/>
                      </a:gdLst>
                      <a:ahLst/>
                      <a:cxnLst>
                        <a:cxn ang="0">
                          <a:pos x="connsiteX0" y="connsiteY0"/>
                        </a:cxn>
                        <a:cxn ang="0">
                          <a:pos x="connsiteX1" y="connsiteY1"/>
                        </a:cxn>
                      </a:cxnLst>
                      <a:rect l="l" t="t" r="r" b="b"/>
                      <a:pathLst>
                        <a:path w="9525" h="40481">
                          <a:moveTo>
                            <a:pt x="238" y="109"/>
                          </a:moveTo>
                          <a:lnTo>
                            <a:pt x="238" y="4059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20" name="Freeform: Shape 1719">
                      <a:extLst>
                        <a:ext uri="{FF2B5EF4-FFF2-40B4-BE49-F238E27FC236}">
                          <a16:creationId xmlns:a16="http://schemas.microsoft.com/office/drawing/2014/main" id="{6096054D-34BC-CFD5-CD98-DEB50DDD90FD}"/>
                        </a:ext>
                      </a:extLst>
                    </p:cNvPr>
                    <p:cNvSpPr/>
                    <p:nvPr/>
                  </p:nvSpPr>
                  <p:spPr>
                    <a:xfrm>
                      <a:off x="5113237" y="3163690"/>
                      <a:ext cx="40481" cy="9525"/>
                    </a:xfrm>
                    <a:custGeom>
                      <a:avLst/>
                      <a:gdLst>
                        <a:gd name="connsiteX0" fmla="*/ 40720 w 40481"/>
                        <a:gd name="connsiteY0" fmla="*/ 109 h 9525"/>
                        <a:gd name="connsiteX1" fmla="*/ 238 w 40481"/>
                        <a:gd name="connsiteY1" fmla="*/ 109 h 9525"/>
                      </a:gdLst>
                      <a:ahLst/>
                      <a:cxnLst>
                        <a:cxn ang="0">
                          <a:pos x="connsiteX0" y="connsiteY0"/>
                        </a:cxn>
                        <a:cxn ang="0">
                          <a:pos x="connsiteX1" y="connsiteY1"/>
                        </a:cxn>
                      </a:cxnLst>
                      <a:rect l="l" t="t" r="r" b="b"/>
                      <a:pathLst>
                        <a:path w="40481" h="9525">
                          <a:moveTo>
                            <a:pt x="40720" y="109"/>
                          </a:moveTo>
                          <a:lnTo>
                            <a:pt x="238" y="1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89" name="Graphic 3">
                    <a:extLst>
                      <a:ext uri="{FF2B5EF4-FFF2-40B4-BE49-F238E27FC236}">
                        <a16:creationId xmlns:a16="http://schemas.microsoft.com/office/drawing/2014/main" id="{4D3D0F85-F88E-0B74-6B61-323C48607EA7}"/>
                      </a:ext>
                    </a:extLst>
                  </p:cNvPr>
                  <p:cNvGrpSpPr/>
                  <p:nvPr/>
                </p:nvGrpSpPr>
                <p:grpSpPr>
                  <a:xfrm>
                    <a:off x="5121763" y="3541976"/>
                    <a:ext cx="67413" cy="67538"/>
                    <a:chOff x="5102283" y="3143401"/>
                    <a:chExt cx="40481" cy="40481"/>
                  </a:xfrm>
                  <a:solidFill>
                    <a:srgbClr val="000000"/>
                  </a:solidFill>
                </p:grpSpPr>
                <p:sp>
                  <p:nvSpPr>
                    <p:cNvPr id="1717" name="Freeform: Shape 1716">
                      <a:extLst>
                        <a:ext uri="{FF2B5EF4-FFF2-40B4-BE49-F238E27FC236}">
                          <a16:creationId xmlns:a16="http://schemas.microsoft.com/office/drawing/2014/main" id="{59C4158A-EE30-6DD0-FAA7-7D3EC1427711}"/>
                        </a:ext>
                      </a:extLst>
                    </p:cNvPr>
                    <p:cNvSpPr/>
                    <p:nvPr/>
                  </p:nvSpPr>
                  <p:spPr>
                    <a:xfrm>
                      <a:off x="5122571" y="3143401"/>
                      <a:ext cx="9525" cy="40481"/>
                    </a:xfrm>
                    <a:custGeom>
                      <a:avLst/>
                      <a:gdLst>
                        <a:gd name="connsiteX0" fmla="*/ 237 w 9525"/>
                        <a:gd name="connsiteY0" fmla="*/ 109 h 40481"/>
                        <a:gd name="connsiteX1" fmla="*/ 237 w 9525"/>
                        <a:gd name="connsiteY1" fmla="*/ 40590 h 40481"/>
                      </a:gdLst>
                      <a:ahLst/>
                      <a:cxnLst>
                        <a:cxn ang="0">
                          <a:pos x="connsiteX0" y="connsiteY0"/>
                        </a:cxn>
                        <a:cxn ang="0">
                          <a:pos x="connsiteX1" y="connsiteY1"/>
                        </a:cxn>
                      </a:cxnLst>
                      <a:rect l="l" t="t" r="r" b="b"/>
                      <a:pathLst>
                        <a:path w="9525" h="40481">
                          <a:moveTo>
                            <a:pt x="237" y="109"/>
                          </a:moveTo>
                          <a:lnTo>
                            <a:pt x="237" y="4059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18" name="Freeform: Shape 1717">
                      <a:extLst>
                        <a:ext uri="{FF2B5EF4-FFF2-40B4-BE49-F238E27FC236}">
                          <a16:creationId xmlns:a16="http://schemas.microsoft.com/office/drawing/2014/main" id="{384A49F4-E3C7-DF73-9D04-ACA0605041E6}"/>
                        </a:ext>
                      </a:extLst>
                    </p:cNvPr>
                    <p:cNvSpPr/>
                    <p:nvPr/>
                  </p:nvSpPr>
                  <p:spPr>
                    <a:xfrm>
                      <a:off x="5102283" y="3163690"/>
                      <a:ext cx="40481" cy="9525"/>
                    </a:xfrm>
                    <a:custGeom>
                      <a:avLst/>
                      <a:gdLst>
                        <a:gd name="connsiteX0" fmla="*/ 40718 w 40481"/>
                        <a:gd name="connsiteY0" fmla="*/ 109 h 9525"/>
                        <a:gd name="connsiteX1" fmla="*/ 237 w 40481"/>
                        <a:gd name="connsiteY1" fmla="*/ 109 h 9525"/>
                      </a:gdLst>
                      <a:ahLst/>
                      <a:cxnLst>
                        <a:cxn ang="0">
                          <a:pos x="connsiteX0" y="connsiteY0"/>
                        </a:cxn>
                        <a:cxn ang="0">
                          <a:pos x="connsiteX1" y="connsiteY1"/>
                        </a:cxn>
                      </a:cxnLst>
                      <a:rect l="l" t="t" r="r" b="b"/>
                      <a:pathLst>
                        <a:path w="40481" h="9525">
                          <a:moveTo>
                            <a:pt x="40718" y="109"/>
                          </a:moveTo>
                          <a:lnTo>
                            <a:pt x="237" y="1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0" name="Graphic 3">
                    <a:extLst>
                      <a:ext uri="{FF2B5EF4-FFF2-40B4-BE49-F238E27FC236}">
                        <a16:creationId xmlns:a16="http://schemas.microsoft.com/office/drawing/2014/main" id="{B50EE1FF-ED10-0620-A4B8-98741A1F40A7}"/>
                      </a:ext>
                    </a:extLst>
                  </p:cNvPr>
                  <p:cNvGrpSpPr/>
                  <p:nvPr/>
                </p:nvGrpSpPr>
                <p:grpSpPr>
                  <a:xfrm>
                    <a:off x="5000419" y="3481908"/>
                    <a:ext cx="67413" cy="67538"/>
                    <a:chOff x="5029417" y="3107397"/>
                    <a:chExt cx="40481" cy="40481"/>
                  </a:xfrm>
                  <a:solidFill>
                    <a:srgbClr val="000000"/>
                  </a:solidFill>
                </p:grpSpPr>
                <p:sp>
                  <p:nvSpPr>
                    <p:cNvPr id="1715" name="Freeform: Shape 1714">
                      <a:extLst>
                        <a:ext uri="{FF2B5EF4-FFF2-40B4-BE49-F238E27FC236}">
                          <a16:creationId xmlns:a16="http://schemas.microsoft.com/office/drawing/2014/main" id="{DD77274C-E98B-4A52-8973-C1876ABF58B4}"/>
                        </a:ext>
                      </a:extLst>
                    </p:cNvPr>
                    <p:cNvSpPr/>
                    <p:nvPr/>
                  </p:nvSpPr>
                  <p:spPr>
                    <a:xfrm>
                      <a:off x="5049705" y="3107397"/>
                      <a:ext cx="9525" cy="40481"/>
                    </a:xfrm>
                    <a:custGeom>
                      <a:avLst/>
                      <a:gdLst>
                        <a:gd name="connsiteX0" fmla="*/ 229 w 9525"/>
                        <a:gd name="connsiteY0" fmla="*/ 105 h 40481"/>
                        <a:gd name="connsiteX1" fmla="*/ 229 w 9525"/>
                        <a:gd name="connsiteY1" fmla="*/ 40587 h 40481"/>
                      </a:gdLst>
                      <a:ahLst/>
                      <a:cxnLst>
                        <a:cxn ang="0">
                          <a:pos x="connsiteX0" y="connsiteY0"/>
                        </a:cxn>
                        <a:cxn ang="0">
                          <a:pos x="connsiteX1" y="connsiteY1"/>
                        </a:cxn>
                      </a:cxnLst>
                      <a:rect l="l" t="t" r="r" b="b"/>
                      <a:pathLst>
                        <a:path w="9525" h="40481">
                          <a:moveTo>
                            <a:pt x="229" y="105"/>
                          </a:moveTo>
                          <a:lnTo>
                            <a:pt x="229" y="405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16" name="Freeform: Shape 1715">
                      <a:extLst>
                        <a:ext uri="{FF2B5EF4-FFF2-40B4-BE49-F238E27FC236}">
                          <a16:creationId xmlns:a16="http://schemas.microsoft.com/office/drawing/2014/main" id="{4E460BE3-3B5D-7444-AECA-FA83D24A2BC6}"/>
                        </a:ext>
                      </a:extLst>
                    </p:cNvPr>
                    <p:cNvSpPr/>
                    <p:nvPr/>
                  </p:nvSpPr>
                  <p:spPr>
                    <a:xfrm>
                      <a:off x="5029417" y="3127685"/>
                      <a:ext cx="40481" cy="9525"/>
                    </a:xfrm>
                    <a:custGeom>
                      <a:avLst/>
                      <a:gdLst>
                        <a:gd name="connsiteX0" fmla="*/ 40711 w 40481"/>
                        <a:gd name="connsiteY0" fmla="*/ 105 h 9525"/>
                        <a:gd name="connsiteX1" fmla="*/ 229 w 40481"/>
                        <a:gd name="connsiteY1" fmla="*/ 105 h 9525"/>
                      </a:gdLst>
                      <a:ahLst/>
                      <a:cxnLst>
                        <a:cxn ang="0">
                          <a:pos x="connsiteX0" y="connsiteY0"/>
                        </a:cxn>
                        <a:cxn ang="0">
                          <a:pos x="connsiteX1" y="connsiteY1"/>
                        </a:cxn>
                      </a:cxnLst>
                      <a:rect l="l" t="t" r="r" b="b"/>
                      <a:pathLst>
                        <a:path w="40481" h="9525">
                          <a:moveTo>
                            <a:pt x="40711" y="105"/>
                          </a:moveTo>
                          <a:lnTo>
                            <a:pt x="229" y="10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1" name="Graphic 3">
                    <a:extLst>
                      <a:ext uri="{FF2B5EF4-FFF2-40B4-BE49-F238E27FC236}">
                        <a16:creationId xmlns:a16="http://schemas.microsoft.com/office/drawing/2014/main" id="{F1AB692D-93A2-CAF0-3506-26F72F714C6E}"/>
                      </a:ext>
                    </a:extLst>
                  </p:cNvPr>
                  <p:cNvGrpSpPr/>
                  <p:nvPr/>
                </p:nvGrpSpPr>
                <p:grpSpPr>
                  <a:xfrm>
                    <a:off x="5340339" y="3613647"/>
                    <a:ext cx="67413" cy="67538"/>
                    <a:chOff x="5233537" y="3186359"/>
                    <a:chExt cx="40481" cy="40481"/>
                  </a:xfrm>
                  <a:solidFill>
                    <a:srgbClr val="000000"/>
                  </a:solidFill>
                </p:grpSpPr>
                <p:sp>
                  <p:nvSpPr>
                    <p:cNvPr id="1713" name="Freeform: Shape 1712">
                      <a:extLst>
                        <a:ext uri="{FF2B5EF4-FFF2-40B4-BE49-F238E27FC236}">
                          <a16:creationId xmlns:a16="http://schemas.microsoft.com/office/drawing/2014/main" id="{ABD6B426-E14D-6718-7FD2-E4ED7CF3245A}"/>
                        </a:ext>
                      </a:extLst>
                    </p:cNvPr>
                    <p:cNvSpPr/>
                    <p:nvPr/>
                  </p:nvSpPr>
                  <p:spPr>
                    <a:xfrm>
                      <a:off x="5253826" y="3186359"/>
                      <a:ext cx="9525" cy="40481"/>
                    </a:xfrm>
                    <a:custGeom>
                      <a:avLst/>
                      <a:gdLst>
                        <a:gd name="connsiteX0" fmla="*/ 251 w 9525"/>
                        <a:gd name="connsiteY0" fmla="*/ 114 h 40481"/>
                        <a:gd name="connsiteX1" fmla="*/ 251 w 9525"/>
                        <a:gd name="connsiteY1" fmla="*/ 40595 h 40481"/>
                      </a:gdLst>
                      <a:ahLst/>
                      <a:cxnLst>
                        <a:cxn ang="0">
                          <a:pos x="connsiteX0" y="connsiteY0"/>
                        </a:cxn>
                        <a:cxn ang="0">
                          <a:pos x="connsiteX1" y="connsiteY1"/>
                        </a:cxn>
                      </a:cxnLst>
                      <a:rect l="l" t="t" r="r" b="b"/>
                      <a:pathLst>
                        <a:path w="9525" h="40481">
                          <a:moveTo>
                            <a:pt x="251" y="114"/>
                          </a:moveTo>
                          <a:lnTo>
                            <a:pt x="251" y="405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14" name="Freeform: Shape 1713">
                      <a:extLst>
                        <a:ext uri="{FF2B5EF4-FFF2-40B4-BE49-F238E27FC236}">
                          <a16:creationId xmlns:a16="http://schemas.microsoft.com/office/drawing/2014/main" id="{EFD2F172-DD05-32C9-EF19-494BAAEF6B59}"/>
                        </a:ext>
                      </a:extLst>
                    </p:cNvPr>
                    <p:cNvSpPr/>
                    <p:nvPr/>
                  </p:nvSpPr>
                  <p:spPr>
                    <a:xfrm>
                      <a:off x="5233537" y="3206647"/>
                      <a:ext cx="40481" cy="9525"/>
                    </a:xfrm>
                    <a:custGeom>
                      <a:avLst/>
                      <a:gdLst>
                        <a:gd name="connsiteX0" fmla="*/ 40732 w 40481"/>
                        <a:gd name="connsiteY0" fmla="*/ 114 h 9525"/>
                        <a:gd name="connsiteX1" fmla="*/ 251 w 40481"/>
                        <a:gd name="connsiteY1" fmla="*/ 114 h 9525"/>
                      </a:gdLst>
                      <a:ahLst/>
                      <a:cxnLst>
                        <a:cxn ang="0">
                          <a:pos x="connsiteX0" y="connsiteY0"/>
                        </a:cxn>
                        <a:cxn ang="0">
                          <a:pos x="connsiteX1" y="connsiteY1"/>
                        </a:cxn>
                      </a:cxnLst>
                      <a:rect l="l" t="t" r="r" b="b"/>
                      <a:pathLst>
                        <a:path w="40481" h="9525">
                          <a:moveTo>
                            <a:pt x="40732" y="114"/>
                          </a:moveTo>
                          <a:lnTo>
                            <a:pt x="251" y="1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2" name="Graphic 3">
                    <a:extLst>
                      <a:ext uri="{FF2B5EF4-FFF2-40B4-BE49-F238E27FC236}">
                        <a16:creationId xmlns:a16="http://schemas.microsoft.com/office/drawing/2014/main" id="{D97B8DD8-BDBC-D97C-B35E-E166088985AB}"/>
                      </a:ext>
                    </a:extLst>
                  </p:cNvPr>
                  <p:cNvGrpSpPr/>
                  <p:nvPr/>
                </p:nvGrpSpPr>
                <p:grpSpPr>
                  <a:xfrm>
                    <a:off x="5352394" y="3613647"/>
                    <a:ext cx="67413" cy="67538"/>
                    <a:chOff x="5240776" y="3186359"/>
                    <a:chExt cx="40481" cy="40481"/>
                  </a:xfrm>
                  <a:solidFill>
                    <a:srgbClr val="000000"/>
                  </a:solidFill>
                </p:grpSpPr>
                <p:sp>
                  <p:nvSpPr>
                    <p:cNvPr id="1711" name="Freeform: Shape 1710">
                      <a:extLst>
                        <a:ext uri="{FF2B5EF4-FFF2-40B4-BE49-F238E27FC236}">
                          <a16:creationId xmlns:a16="http://schemas.microsoft.com/office/drawing/2014/main" id="{73768104-D293-62C7-154F-C3561D8270B3}"/>
                        </a:ext>
                      </a:extLst>
                    </p:cNvPr>
                    <p:cNvSpPr/>
                    <p:nvPr/>
                  </p:nvSpPr>
                  <p:spPr>
                    <a:xfrm>
                      <a:off x="5261065" y="3186359"/>
                      <a:ext cx="9525" cy="40481"/>
                    </a:xfrm>
                    <a:custGeom>
                      <a:avLst/>
                      <a:gdLst>
                        <a:gd name="connsiteX0" fmla="*/ 252 w 9525"/>
                        <a:gd name="connsiteY0" fmla="*/ 114 h 40481"/>
                        <a:gd name="connsiteX1" fmla="*/ 252 w 9525"/>
                        <a:gd name="connsiteY1" fmla="*/ 40595 h 40481"/>
                      </a:gdLst>
                      <a:ahLst/>
                      <a:cxnLst>
                        <a:cxn ang="0">
                          <a:pos x="connsiteX0" y="connsiteY0"/>
                        </a:cxn>
                        <a:cxn ang="0">
                          <a:pos x="connsiteX1" y="connsiteY1"/>
                        </a:cxn>
                      </a:cxnLst>
                      <a:rect l="l" t="t" r="r" b="b"/>
                      <a:pathLst>
                        <a:path w="9525" h="40481">
                          <a:moveTo>
                            <a:pt x="252" y="114"/>
                          </a:moveTo>
                          <a:lnTo>
                            <a:pt x="252" y="405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12" name="Freeform: Shape 1711">
                      <a:extLst>
                        <a:ext uri="{FF2B5EF4-FFF2-40B4-BE49-F238E27FC236}">
                          <a16:creationId xmlns:a16="http://schemas.microsoft.com/office/drawing/2014/main" id="{60A70344-BAFE-ED9E-E56B-BC3928E6D616}"/>
                        </a:ext>
                      </a:extLst>
                    </p:cNvPr>
                    <p:cNvSpPr/>
                    <p:nvPr/>
                  </p:nvSpPr>
                  <p:spPr>
                    <a:xfrm>
                      <a:off x="5240776" y="3206647"/>
                      <a:ext cx="40481" cy="9525"/>
                    </a:xfrm>
                    <a:custGeom>
                      <a:avLst/>
                      <a:gdLst>
                        <a:gd name="connsiteX0" fmla="*/ 40733 w 40481"/>
                        <a:gd name="connsiteY0" fmla="*/ 114 h 9525"/>
                        <a:gd name="connsiteX1" fmla="*/ 252 w 40481"/>
                        <a:gd name="connsiteY1" fmla="*/ 114 h 9525"/>
                      </a:gdLst>
                      <a:ahLst/>
                      <a:cxnLst>
                        <a:cxn ang="0">
                          <a:pos x="connsiteX0" y="connsiteY0"/>
                        </a:cxn>
                        <a:cxn ang="0">
                          <a:pos x="connsiteX1" y="connsiteY1"/>
                        </a:cxn>
                      </a:cxnLst>
                      <a:rect l="l" t="t" r="r" b="b"/>
                      <a:pathLst>
                        <a:path w="40481" h="9525">
                          <a:moveTo>
                            <a:pt x="40733" y="114"/>
                          </a:moveTo>
                          <a:lnTo>
                            <a:pt x="252" y="1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3" name="Graphic 3">
                    <a:extLst>
                      <a:ext uri="{FF2B5EF4-FFF2-40B4-BE49-F238E27FC236}">
                        <a16:creationId xmlns:a16="http://schemas.microsoft.com/office/drawing/2014/main" id="{CFA09CD8-FFAE-FE3C-C37B-B5A2FFFC74A3}"/>
                      </a:ext>
                    </a:extLst>
                  </p:cNvPr>
                  <p:cNvGrpSpPr/>
                  <p:nvPr/>
                </p:nvGrpSpPr>
                <p:grpSpPr>
                  <a:xfrm>
                    <a:off x="5382849" y="3613647"/>
                    <a:ext cx="67413" cy="67538"/>
                    <a:chOff x="5259064" y="3186359"/>
                    <a:chExt cx="40481" cy="40481"/>
                  </a:xfrm>
                  <a:solidFill>
                    <a:srgbClr val="000000"/>
                  </a:solidFill>
                </p:grpSpPr>
                <p:sp>
                  <p:nvSpPr>
                    <p:cNvPr id="1709" name="Freeform: Shape 1708">
                      <a:extLst>
                        <a:ext uri="{FF2B5EF4-FFF2-40B4-BE49-F238E27FC236}">
                          <a16:creationId xmlns:a16="http://schemas.microsoft.com/office/drawing/2014/main" id="{CA3BFF5B-6152-D6A0-B72D-4C91D62A21D4}"/>
                        </a:ext>
                      </a:extLst>
                    </p:cNvPr>
                    <p:cNvSpPr/>
                    <p:nvPr/>
                  </p:nvSpPr>
                  <p:spPr>
                    <a:xfrm>
                      <a:off x="5279353" y="3186359"/>
                      <a:ext cx="9525" cy="40481"/>
                    </a:xfrm>
                    <a:custGeom>
                      <a:avLst/>
                      <a:gdLst>
                        <a:gd name="connsiteX0" fmla="*/ 254 w 9525"/>
                        <a:gd name="connsiteY0" fmla="*/ 114 h 40481"/>
                        <a:gd name="connsiteX1" fmla="*/ 254 w 9525"/>
                        <a:gd name="connsiteY1" fmla="*/ 40595 h 40481"/>
                      </a:gdLst>
                      <a:ahLst/>
                      <a:cxnLst>
                        <a:cxn ang="0">
                          <a:pos x="connsiteX0" y="connsiteY0"/>
                        </a:cxn>
                        <a:cxn ang="0">
                          <a:pos x="connsiteX1" y="connsiteY1"/>
                        </a:cxn>
                      </a:cxnLst>
                      <a:rect l="l" t="t" r="r" b="b"/>
                      <a:pathLst>
                        <a:path w="9525" h="40481">
                          <a:moveTo>
                            <a:pt x="254" y="114"/>
                          </a:moveTo>
                          <a:lnTo>
                            <a:pt x="254" y="405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10" name="Freeform: Shape 1709">
                      <a:extLst>
                        <a:ext uri="{FF2B5EF4-FFF2-40B4-BE49-F238E27FC236}">
                          <a16:creationId xmlns:a16="http://schemas.microsoft.com/office/drawing/2014/main" id="{4C74B461-FDEE-956E-8109-0AF855BE233E}"/>
                        </a:ext>
                      </a:extLst>
                    </p:cNvPr>
                    <p:cNvSpPr/>
                    <p:nvPr/>
                  </p:nvSpPr>
                  <p:spPr>
                    <a:xfrm>
                      <a:off x="5259064" y="3206647"/>
                      <a:ext cx="40481" cy="9525"/>
                    </a:xfrm>
                    <a:custGeom>
                      <a:avLst/>
                      <a:gdLst>
                        <a:gd name="connsiteX0" fmla="*/ 40735 w 40481"/>
                        <a:gd name="connsiteY0" fmla="*/ 114 h 9525"/>
                        <a:gd name="connsiteX1" fmla="*/ 254 w 40481"/>
                        <a:gd name="connsiteY1" fmla="*/ 114 h 9525"/>
                      </a:gdLst>
                      <a:ahLst/>
                      <a:cxnLst>
                        <a:cxn ang="0">
                          <a:pos x="connsiteX0" y="connsiteY0"/>
                        </a:cxn>
                        <a:cxn ang="0">
                          <a:pos x="connsiteX1" y="connsiteY1"/>
                        </a:cxn>
                      </a:cxnLst>
                      <a:rect l="l" t="t" r="r" b="b"/>
                      <a:pathLst>
                        <a:path w="40481" h="9525">
                          <a:moveTo>
                            <a:pt x="40735" y="114"/>
                          </a:moveTo>
                          <a:lnTo>
                            <a:pt x="254" y="1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4" name="Graphic 3">
                    <a:extLst>
                      <a:ext uri="{FF2B5EF4-FFF2-40B4-BE49-F238E27FC236}">
                        <a16:creationId xmlns:a16="http://schemas.microsoft.com/office/drawing/2014/main" id="{025FB2FA-2AE1-B25A-7CFE-37EE9BCF0C4B}"/>
                      </a:ext>
                    </a:extLst>
                  </p:cNvPr>
                  <p:cNvGrpSpPr/>
                  <p:nvPr/>
                </p:nvGrpSpPr>
                <p:grpSpPr>
                  <a:xfrm>
                    <a:off x="5376664" y="3613647"/>
                    <a:ext cx="67413" cy="67538"/>
                    <a:chOff x="5255350" y="3186359"/>
                    <a:chExt cx="40481" cy="40481"/>
                  </a:xfrm>
                  <a:solidFill>
                    <a:srgbClr val="000000"/>
                  </a:solidFill>
                </p:grpSpPr>
                <p:sp>
                  <p:nvSpPr>
                    <p:cNvPr id="1707" name="Freeform: Shape 1706">
                      <a:extLst>
                        <a:ext uri="{FF2B5EF4-FFF2-40B4-BE49-F238E27FC236}">
                          <a16:creationId xmlns:a16="http://schemas.microsoft.com/office/drawing/2014/main" id="{E3E303C8-B107-DD64-A535-696E3C1FD0D3}"/>
                        </a:ext>
                      </a:extLst>
                    </p:cNvPr>
                    <p:cNvSpPr/>
                    <p:nvPr/>
                  </p:nvSpPr>
                  <p:spPr>
                    <a:xfrm>
                      <a:off x="5275638" y="3186359"/>
                      <a:ext cx="9525" cy="40481"/>
                    </a:xfrm>
                    <a:custGeom>
                      <a:avLst/>
                      <a:gdLst>
                        <a:gd name="connsiteX0" fmla="*/ 253 w 9525"/>
                        <a:gd name="connsiteY0" fmla="*/ 114 h 40481"/>
                        <a:gd name="connsiteX1" fmla="*/ 253 w 9525"/>
                        <a:gd name="connsiteY1" fmla="*/ 40595 h 40481"/>
                      </a:gdLst>
                      <a:ahLst/>
                      <a:cxnLst>
                        <a:cxn ang="0">
                          <a:pos x="connsiteX0" y="connsiteY0"/>
                        </a:cxn>
                        <a:cxn ang="0">
                          <a:pos x="connsiteX1" y="connsiteY1"/>
                        </a:cxn>
                      </a:cxnLst>
                      <a:rect l="l" t="t" r="r" b="b"/>
                      <a:pathLst>
                        <a:path w="9525" h="40481">
                          <a:moveTo>
                            <a:pt x="253" y="114"/>
                          </a:moveTo>
                          <a:lnTo>
                            <a:pt x="253" y="405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08" name="Freeform: Shape 1707">
                      <a:extLst>
                        <a:ext uri="{FF2B5EF4-FFF2-40B4-BE49-F238E27FC236}">
                          <a16:creationId xmlns:a16="http://schemas.microsoft.com/office/drawing/2014/main" id="{71367108-9FDE-7C8F-093E-CDD6218AAE0D}"/>
                        </a:ext>
                      </a:extLst>
                    </p:cNvPr>
                    <p:cNvSpPr/>
                    <p:nvPr/>
                  </p:nvSpPr>
                  <p:spPr>
                    <a:xfrm>
                      <a:off x="5255350" y="3206647"/>
                      <a:ext cx="40481" cy="9525"/>
                    </a:xfrm>
                    <a:custGeom>
                      <a:avLst/>
                      <a:gdLst>
                        <a:gd name="connsiteX0" fmla="*/ 40734 w 40481"/>
                        <a:gd name="connsiteY0" fmla="*/ 114 h 9525"/>
                        <a:gd name="connsiteX1" fmla="*/ 253 w 40481"/>
                        <a:gd name="connsiteY1" fmla="*/ 114 h 9525"/>
                      </a:gdLst>
                      <a:ahLst/>
                      <a:cxnLst>
                        <a:cxn ang="0">
                          <a:pos x="connsiteX0" y="connsiteY0"/>
                        </a:cxn>
                        <a:cxn ang="0">
                          <a:pos x="connsiteX1" y="connsiteY1"/>
                        </a:cxn>
                      </a:cxnLst>
                      <a:rect l="l" t="t" r="r" b="b"/>
                      <a:pathLst>
                        <a:path w="40481" h="9525">
                          <a:moveTo>
                            <a:pt x="40734" y="114"/>
                          </a:moveTo>
                          <a:lnTo>
                            <a:pt x="253" y="1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5" name="Graphic 3">
                    <a:extLst>
                      <a:ext uri="{FF2B5EF4-FFF2-40B4-BE49-F238E27FC236}">
                        <a16:creationId xmlns:a16="http://schemas.microsoft.com/office/drawing/2014/main" id="{F5175209-8EC4-1443-98C0-A156218D3327}"/>
                      </a:ext>
                    </a:extLst>
                  </p:cNvPr>
                  <p:cNvGrpSpPr/>
                  <p:nvPr/>
                </p:nvGrpSpPr>
                <p:grpSpPr>
                  <a:xfrm>
                    <a:off x="5413146" y="3632875"/>
                    <a:ext cx="67413" cy="67538"/>
                    <a:chOff x="5277257" y="3197884"/>
                    <a:chExt cx="40481" cy="40481"/>
                  </a:xfrm>
                  <a:solidFill>
                    <a:srgbClr val="000000"/>
                  </a:solidFill>
                </p:grpSpPr>
                <p:sp>
                  <p:nvSpPr>
                    <p:cNvPr id="1705" name="Freeform: Shape 1704">
                      <a:extLst>
                        <a:ext uri="{FF2B5EF4-FFF2-40B4-BE49-F238E27FC236}">
                          <a16:creationId xmlns:a16="http://schemas.microsoft.com/office/drawing/2014/main" id="{280FBD57-575F-796D-8671-1070838475C9}"/>
                        </a:ext>
                      </a:extLst>
                    </p:cNvPr>
                    <p:cNvSpPr/>
                    <p:nvPr/>
                  </p:nvSpPr>
                  <p:spPr>
                    <a:xfrm>
                      <a:off x="529754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06" name="Freeform: Shape 1705">
                      <a:extLst>
                        <a:ext uri="{FF2B5EF4-FFF2-40B4-BE49-F238E27FC236}">
                          <a16:creationId xmlns:a16="http://schemas.microsoft.com/office/drawing/2014/main" id="{F5710B2D-7EF6-5E81-B43C-2B1F32AAF6D2}"/>
                        </a:ext>
                      </a:extLst>
                    </p:cNvPr>
                    <p:cNvSpPr/>
                    <p:nvPr/>
                  </p:nvSpPr>
                  <p:spPr>
                    <a:xfrm>
                      <a:off x="527725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6" name="Graphic 3">
                    <a:extLst>
                      <a:ext uri="{FF2B5EF4-FFF2-40B4-BE49-F238E27FC236}">
                        <a16:creationId xmlns:a16="http://schemas.microsoft.com/office/drawing/2014/main" id="{265105D1-1C66-ACC7-1160-BB747AD2C3BC}"/>
                      </a:ext>
                    </a:extLst>
                  </p:cNvPr>
                  <p:cNvGrpSpPr/>
                  <p:nvPr/>
                </p:nvGrpSpPr>
                <p:grpSpPr>
                  <a:xfrm>
                    <a:off x="5419174" y="3632875"/>
                    <a:ext cx="67413" cy="67538"/>
                    <a:chOff x="5280877" y="3197884"/>
                    <a:chExt cx="40481" cy="40481"/>
                  </a:xfrm>
                  <a:solidFill>
                    <a:srgbClr val="000000"/>
                  </a:solidFill>
                </p:grpSpPr>
                <p:sp>
                  <p:nvSpPr>
                    <p:cNvPr id="1703" name="Freeform: Shape 1702">
                      <a:extLst>
                        <a:ext uri="{FF2B5EF4-FFF2-40B4-BE49-F238E27FC236}">
                          <a16:creationId xmlns:a16="http://schemas.microsoft.com/office/drawing/2014/main" id="{4BD91A98-BCB4-4A1E-814F-25E80D6997F5}"/>
                        </a:ext>
                      </a:extLst>
                    </p:cNvPr>
                    <p:cNvSpPr/>
                    <p:nvPr/>
                  </p:nvSpPr>
                  <p:spPr>
                    <a:xfrm>
                      <a:off x="530116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04" name="Freeform: Shape 1703">
                      <a:extLst>
                        <a:ext uri="{FF2B5EF4-FFF2-40B4-BE49-F238E27FC236}">
                          <a16:creationId xmlns:a16="http://schemas.microsoft.com/office/drawing/2014/main" id="{00F35FAA-CB92-8251-4EE4-70BBBDD4545B}"/>
                        </a:ext>
                      </a:extLst>
                    </p:cNvPr>
                    <p:cNvSpPr/>
                    <p:nvPr/>
                  </p:nvSpPr>
                  <p:spPr>
                    <a:xfrm>
                      <a:off x="528087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7" name="Graphic 3">
                    <a:extLst>
                      <a:ext uri="{FF2B5EF4-FFF2-40B4-BE49-F238E27FC236}">
                        <a16:creationId xmlns:a16="http://schemas.microsoft.com/office/drawing/2014/main" id="{E5180953-6378-F556-C434-8971779D25F7}"/>
                      </a:ext>
                    </a:extLst>
                  </p:cNvPr>
                  <p:cNvGrpSpPr/>
                  <p:nvPr/>
                </p:nvGrpSpPr>
                <p:grpSpPr>
                  <a:xfrm>
                    <a:off x="5431388" y="3632875"/>
                    <a:ext cx="67413" cy="67538"/>
                    <a:chOff x="5288211" y="3197884"/>
                    <a:chExt cx="40481" cy="40481"/>
                  </a:xfrm>
                  <a:solidFill>
                    <a:srgbClr val="000000"/>
                  </a:solidFill>
                </p:grpSpPr>
                <p:sp>
                  <p:nvSpPr>
                    <p:cNvPr id="1701" name="Freeform: Shape 1700">
                      <a:extLst>
                        <a:ext uri="{FF2B5EF4-FFF2-40B4-BE49-F238E27FC236}">
                          <a16:creationId xmlns:a16="http://schemas.microsoft.com/office/drawing/2014/main" id="{42CCD4B9-A6D6-469F-415F-C38F86A266F1}"/>
                        </a:ext>
                      </a:extLst>
                    </p:cNvPr>
                    <p:cNvSpPr/>
                    <p:nvPr/>
                  </p:nvSpPr>
                  <p:spPr>
                    <a:xfrm>
                      <a:off x="5308499" y="3197884"/>
                      <a:ext cx="9525" cy="40481"/>
                    </a:xfrm>
                    <a:custGeom>
                      <a:avLst/>
                      <a:gdLst>
                        <a:gd name="connsiteX0" fmla="*/ 257 w 9525"/>
                        <a:gd name="connsiteY0" fmla="*/ 115 h 40481"/>
                        <a:gd name="connsiteX1" fmla="*/ 257 w 9525"/>
                        <a:gd name="connsiteY1" fmla="*/ 40596 h 40481"/>
                      </a:gdLst>
                      <a:ahLst/>
                      <a:cxnLst>
                        <a:cxn ang="0">
                          <a:pos x="connsiteX0" y="connsiteY0"/>
                        </a:cxn>
                        <a:cxn ang="0">
                          <a:pos x="connsiteX1" y="connsiteY1"/>
                        </a:cxn>
                      </a:cxnLst>
                      <a:rect l="l" t="t" r="r" b="b"/>
                      <a:pathLst>
                        <a:path w="9525" h="40481">
                          <a:moveTo>
                            <a:pt x="257" y="115"/>
                          </a:moveTo>
                          <a:lnTo>
                            <a:pt x="257" y="4059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02" name="Freeform: Shape 1701">
                      <a:extLst>
                        <a:ext uri="{FF2B5EF4-FFF2-40B4-BE49-F238E27FC236}">
                          <a16:creationId xmlns:a16="http://schemas.microsoft.com/office/drawing/2014/main" id="{DD8319F0-6653-D15D-9AF3-733A610FD07C}"/>
                        </a:ext>
                      </a:extLst>
                    </p:cNvPr>
                    <p:cNvSpPr/>
                    <p:nvPr/>
                  </p:nvSpPr>
                  <p:spPr>
                    <a:xfrm>
                      <a:off x="5288211" y="3218173"/>
                      <a:ext cx="40481" cy="9525"/>
                    </a:xfrm>
                    <a:custGeom>
                      <a:avLst/>
                      <a:gdLst>
                        <a:gd name="connsiteX0" fmla="*/ 40738 w 40481"/>
                        <a:gd name="connsiteY0" fmla="*/ 115 h 9525"/>
                        <a:gd name="connsiteX1" fmla="*/ 257 w 40481"/>
                        <a:gd name="connsiteY1" fmla="*/ 115 h 9525"/>
                      </a:gdLst>
                      <a:ahLst/>
                      <a:cxnLst>
                        <a:cxn ang="0">
                          <a:pos x="connsiteX0" y="connsiteY0"/>
                        </a:cxn>
                        <a:cxn ang="0">
                          <a:pos x="connsiteX1" y="connsiteY1"/>
                        </a:cxn>
                      </a:cxnLst>
                      <a:rect l="l" t="t" r="r" b="b"/>
                      <a:pathLst>
                        <a:path w="40481" h="9525">
                          <a:moveTo>
                            <a:pt x="40738" y="115"/>
                          </a:moveTo>
                          <a:lnTo>
                            <a:pt x="257" y="1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8" name="Graphic 3">
                    <a:extLst>
                      <a:ext uri="{FF2B5EF4-FFF2-40B4-BE49-F238E27FC236}">
                        <a16:creationId xmlns:a16="http://schemas.microsoft.com/office/drawing/2014/main" id="{417F724F-DAF0-5F2E-39B9-FA4BC3C7DB4E}"/>
                      </a:ext>
                    </a:extLst>
                  </p:cNvPr>
                  <p:cNvGrpSpPr/>
                  <p:nvPr/>
                </p:nvGrpSpPr>
                <p:grpSpPr>
                  <a:xfrm>
                    <a:off x="5443443" y="3647495"/>
                    <a:ext cx="67413" cy="67538"/>
                    <a:chOff x="5295450" y="3206647"/>
                    <a:chExt cx="40481" cy="40481"/>
                  </a:xfrm>
                  <a:solidFill>
                    <a:srgbClr val="000000"/>
                  </a:solidFill>
                </p:grpSpPr>
                <p:sp>
                  <p:nvSpPr>
                    <p:cNvPr id="1699" name="Freeform: Shape 1698">
                      <a:extLst>
                        <a:ext uri="{FF2B5EF4-FFF2-40B4-BE49-F238E27FC236}">
                          <a16:creationId xmlns:a16="http://schemas.microsoft.com/office/drawing/2014/main" id="{62EEFDB9-7C7B-3A94-05B2-1725654CAFD4}"/>
                        </a:ext>
                      </a:extLst>
                    </p:cNvPr>
                    <p:cNvSpPr/>
                    <p:nvPr/>
                  </p:nvSpPr>
                  <p:spPr>
                    <a:xfrm>
                      <a:off x="5315738"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700" name="Freeform: Shape 1699">
                      <a:extLst>
                        <a:ext uri="{FF2B5EF4-FFF2-40B4-BE49-F238E27FC236}">
                          <a16:creationId xmlns:a16="http://schemas.microsoft.com/office/drawing/2014/main" id="{D55A5881-1CB0-426B-A5CF-2932C415E7D7}"/>
                        </a:ext>
                      </a:extLst>
                    </p:cNvPr>
                    <p:cNvSpPr/>
                    <p:nvPr/>
                  </p:nvSpPr>
                  <p:spPr>
                    <a:xfrm>
                      <a:off x="5295450" y="3226936"/>
                      <a:ext cx="40481" cy="9525"/>
                    </a:xfrm>
                    <a:custGeom>
                      <a:avLst/>
                      <a:gdLst>
                        <a:gd name="connsiteX0" fmla="*/ 40739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9" y="116"/>
                          </a:moveTo>
                          <a:lnTo>
                            <a:pt x="257" y="1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399" name="Graphic 3">
                    <a:extLst>
                      <a:ext uri="{FF2B5EF4-FFF2-40B4-BE49-F238E27FC236}">
                        <a16:creationId xmlns:a16="http://schemas.microsoft.com/office/drawing/2014/main" id="{5E28540D-F7E4-9D93-B25D-9384470B2052}"/>
                      </a:ext>
                    </a:extLst>
                  </p:cNvPr>
                  <p:cNvGrpSpPr/>
                  <p:nvPr/>
                </p:nvGrpSpPr>
                <p:grpSpPr>
                  <a:xfrm>
                    <a:off x="5504194" y="3661640"/>
                    <a:ext cx="67413" cy="67538"/>
                    <a:chOff x="5331931" y="3215125"/>
                    <a:chExt cx="40481" cy="40481"/>
                  </a:xfrm>
                  <a:solidFill>
                    <a:srgbClr val="000000"/>
                  </a:solidFill>
                </p:grpSpPr>
                <p:sp>
                  <p:nvSpPr>
                    <p:cNvPr id="1697" name="Freeform: Shape 1696">
                      <a:extLst>
                        <a:ext uri="{FF2B5EF4-FFF2-40B4-BE49-F238E27FC236}">
                          <a16:creationId xmlns:a16="http://schemas.microsoft.com/office/drawing/2014/main" id="{C2D71815-1D9E-1488-DD15-F8125CC0F514}"/>
                        </a:ext>
                      </a:extLst>
                    </p:cNvPr>
                    <p:cNvSpPr/>
                    <p:nvPr/>
                  </p:nvSpPr>
                  <p:spPr>
                    <a:xfrm>
                      <a:off x="5352219" y="3215125"/>
                      <a:ext cx="9525" cy="40481"/>
                    </a:xfrm>
                    <a:custGeom>
                      <a:avLst/>
                      <a:gdLst>
                        <a:gd name="connsiteX0" fmla="*/ 261 w 9525"/>
                        <a:gd name="connsiteY0" fmla="*/ 117 h 40481"/>
                        <a:gd name="connsiteX1" fmla="*/ 261 w 9525"/>
                        <a:gd name="connsiteY1" fmla="*/ 40598 h 40481"/>
                      </a:gdLst>
                      <a:ahLst/>
                      <a:cxnLst>
                        <a:cxn ang="0">
                          <a:pos x="connsiteX0" y="connsiteY0"/>
                        </a:cxn>
                        <a:cxn ang="0">
                          <a:pos x="connsiteX1" y="connsiteY1"/>
                        </a:cxn>
                      </a:cxnLst>
                      <a:rect l="l" t="t" r="r" b="b"/>
                      <a:pathLst>
                        <a:path w="9525" h="40481">
                          <a:moveTo>
                            <a:pt x="261" y="117"/>
                          </a:moveTo>
                          <a:lnTo>
                            <a:pt x="261"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98" name="Freeform: Shape 1697">
                      <a:extLst>
                        <a:ext uri="{FF2B5EF4-FFF2-40B4-BE49-F238E27FC236}">
                          <a16:creationId xmlns:a16="http://schemas.microsoft.com/office/drawing/2014/main" id="{97E7ED01-D359-4015-FD37-D0A0211CA427}"/>
                        </a:ext>
                      </a:extLst>
                    </p:cNvPr>
                    <p:cNvSpPr/>
                    <p:nvPr/>
                  </p:nvSpPr>
                  <p:spPr>
                    <a:xfrm>
                      <a:off x="5331931" y="3235413"/>
                      <a:ext cx="40481" cy="9525"/>
                    </a:xfrm>
                    <a:custGeom>
                      <a:avLst/>
                      <a:gdLst>
                        <a:gd name="connsiteX0" fmla="*/ 40742 w 40481"/>
                        <a:gd name="connsiteY0" fmla="*/ 117 h 9525"/>
                        <a:gd name="connsiteX1" fmla="*/ 261 w 40481"/>
                        <a:gd name="connsiteY1" fmla="*/ 117 h 9525"/>
                      </a:gdLst>
                      <a:ahLst/>
                      <a:cxnLst>
                        <a:cxn ang="0">
                          <a:pos x="connsiteX0" y="connsiteY0"/>
                        </a:cxn>
                        <a:cxn ang="0">
                          <a:pos x="connsiteX1" y="connsiteY1"/>
                        </a:cxn>
                      </a:cxnLst>
                      <a:rect l="l" t="t" r="r" b="b"/>
                      <a:pathLst>
                        <a:path w="40481" h="9525">
                          <a:moveTo>
                            <a:pt x="40742" y="117"/>
                          </a:moveTo>
                          <a:lnTo>
                            <a:pt x="261"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0" name="Graphic 3">
                    <a:extLst>
                      <a:ext uri="{FF2B5EF4-FFF2-40B4-BE49-F238E27FC236}">
                        <a16:creationId xmlns:a16="http://schemas.microsoft.com/office/drawing/2014/main" id="{EC712CFC-500F-1639-1963-2730955D98BE}"/>
                      </a:ext>
                    </a:extLst>
                  </p:cNvPr>
                  <p:cNvGrpSpPr/>
                  <p:nvPr/>
                </p:nvGrpSpPr>
                <p:grpSpPr>
                  <a:xfrm>
                    <a:off x="5467869" y="3661640"/>
                    <a:ext cx="67413" cy="67538"/>
                    <a:chOff x="5310118" y="3215125"/>
                    <a:chExt cx="40481" cy="40481"/>
                  </a:xfrm>
                  <a:solidFill>
                    <a:srgbClr val="000000"/>
                  </a:solidFill>
                </p:grpSpPr>
                <p:sp>
                  <p:nvSpPr>
                    <p:cNvPr id="1695" name="Freeform: Shape 1694">
                      <a:extLst>
                        <a:ext uri="{FF2B5EF4-FFF2-40B4-BE49-F238E27FC236}">
                          <a16:creationId xmlns:a16="http://schemas.microsoft.com/office/drawing/2014/main" id="{628B8041-2F71-D65E-8641-90662D56B791}"/>
                        </a:ext>
                      </a:extLst>
                    </p:cNvPr>
                    <p:cNvSpPr/>
                    <p:nvPr/>
                  </p:nvSpPr>
                  <p:spPr>
                    <a:xfrm>
                      <a:off x="5330407"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96" name="Freeform: Shape 1695">
                      <a:extLst>
                        <a:ext uri="{FF2B5EF4-FFF2-40B4-BE49-F238E27FC236}">
                          <a16:creationId xmlns:a16="http://schemas.microsoft.com/office/drawing/2014/main" id="{542FB18A-E2C5-5C19-5ED1-299B249BC30F}"/>
                        </a:ext>
                      </a:extLst>
                    </p:cNvPr>
                    <p:cNvSpPr/>
                    <p:nvPr/>
                  </p:nvSpPr>
                  <p:spPr>
                    <a:xfrm>
                      <a:off x="5310118" y="3235413"/>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1" name="Graphic 3">
                    <a:extLst>
                      <a:ext uri="{FF2B5EF4-FFF2-40B4-BE49-F238E27FC236}">
                        <a16:creationId xmlns:a16="http://schemas.microsoft.com/office/drawing/2014/main" id="{46D54915-572D-0486-F984-5C4BBD041AB7}"/>
                      </a:ext>
                    </a:extLst>
                  </p:cNvPr>
                  <p:cNvGrpSpPr/>
                  <p:nvPr/>
                </p:nvGrpSpPr>
                <p:grpSpPr>
                  <a:xfrm>
                    <a:off x="5473898" y="3661640"/>
                    <a:ext cx="67413" cy="67538"/>
                    <a:chOff x="5313738" y="3215125"/>
                    <a:chExt cx="40481" cy="40481"/>
                  </a:xfrm>
                  <a:solidFill>
                    <a:srgbClr val="000000"/>
                  </a:solidFill>
                </p:grpSpPr>
                <p:sp>
                  <p:nvSpPr>
                    <p:cNvPr id="1693" name="Freeform: Shape 1692">
                      <a:extLst>
                        <a:ext uri="{FF2B5EF4-FFF2-40B4-BE49-F238E27FC236}">
                          <a16:creationId xmlns:a16="http://schemas.microsoft.com/office/drawing/2014/main" id="{1E91EA8D-2D4B-A351-637A-60CA6BF3834D}"/>
                        </a:ext>
                      </a:extLst>
                    </p:cNvPr>
                    <p:cNvSpPr/>
                    <p:nvPr/>
                  </p:nvSpPr>
                  <p:spPr>
                    <a:xfrm>
                      <a:off x="5334026"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94" name="Freeform: Shape 1693">
                      <a:extLst>
                        <a:ext uri="{FF2B5EF4-FFF2-40B4-BE49-F238E27FC236}">
                          <a16:creationId xmlns:a16="http://schemas.microsoft.com/office/drawing/2014/main" id="{E3D9627D-3DB3-F86B-326A-8CDAE39CC784}"/>
                        </a:ext>
                      </a:extLst>
                    </p:cNvPr>
                    <p:cNvSpPr/>
                    <p:nvPr/>
                  </p:nvSpPr>
                  <p:spPr>
                    <a:xfrm>
                      <a:off x="5313738" y="3235413"/>
                      <a:ext cx="40481" cy="9525"/>
                    </a:xfrm>
                    <a:custGeom>
                      <a:avLst/>
                      <a:gdLst>
                        <a:gd name="connsiteX0" fmla="*/ 40741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1" y="117"/>
                          </a:moveTo>
                          <a:lnTo>
                            <a:pt x="259"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2" name="Graphic 3">
                    <a:extLst>
                      <a:ext uri="{FF2B5EF4-FFF2-40B4-BE49-F238E27FC236}">
                        <a16:creationId xmlns:a16="http://schemas.microsoft.com/office/drawing/2014/main" id="{F04854FC-5159-B8BB-C86B-5955189F52CA}"/>
                      </a:ext>
                    </a:extLst>
                  </p:cNvPr>
                  <p:cNvGrpSpPr/>
                  <p:nvPr/>
                </p:nvGrpSpPr>
                <p:grpSpPr>
                  <a:xfrm>
                    <a:off x="5479924" y="3661640"/>
                    <a:ext cx="67413" cy="67538"/>
                    <a:chOff x="5317357" y="3215125"/>
                    <a:chExt cx="40481" cy="40481"/>
                  </a:xfrm>
                  <a:solidFill>
                    <a:srgbClr val="000000"/>
                  </a:solidFill>
                </p:grpSpPr>
                <p:sp>
                  <p:nvSpPr>
                    <p:cNvPr id="1691" name="Freeform: Shape 1690">
                      <a:extLst>
                        <a:ext uri="{FF2B5EF4-FFF2-40B4-BE49-F238E27FC236}">
                          <a16:creationId xmlns:a16="http://schemas.microsoft.com/office/drawing/2014/main" id="{E3137EF3-B2F6-EC00-0389-B720EB455F2E}"/>
                        </a:ext>
                      </a:extLst>
                    </p:cNvPr>
                    <p:cNvSpPr/>
                    <p:nvPr/>
                  </p:nvSpPr>
                  <p:spPr>
                    <a:xfrm>
                      <a:off x="5337646" y="3215125"/>
                      <a:ext cx="9525" cy="40481"/>
                    </a:xfrm>
                    <a:custGeom>
                      <a:avLst/>
                      <a:gdLst>
                        <a:gd name="connsiteX0" fmla="*/ 260 w 9525"/>
                        <a:gd name="connsiteY0" fmla="*/ 117 h 40481"/>
                        <a:gd name="connsiteX1" fmla="*/ 260 w 9525"/>
                        <a:gd name="connsiteY1" fmla="*/ 40598 h 40481"/>
                      </a:gdLst>
                      <a:ahLst/>
                      <a:cxnLst>
                        <a:cxn ang="0">
                          <a:pos x="connsiteX0" y="connsiteY0"/>
                        </a:cxn>
                        <a:cxn ang="0">
                          <a:pos x="connsiteX1" y="connsiteY1"/>
                        </a:cxn>
                      </a:cxnLst>
                      <a:rect l="l" t="t" r="r" b="b"/>
                      <a:pathLst>
                        <a:path w="9525" h="40481">
                          <a:moveTo>
                            <a:pt x="260" y="117"/>
                          </a:moveTo>
                          <a:lnTo>
                            <a:pt x="260"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92" name="Freeform: Shape 1691">
                      <a:extLst>
                        <a:ext uri="{FF2B5EF4-FFF2-40B4-BE49-F238E27FC236}">
                          <a16:creationId xmlns:a16="http://schemas.microsoft.com/office/drawing/2014/main" id="{DCA658F0-807C-42CB-DC00-87C4505DCA4A}"/>
                        </a:ext>
                      </a:extLst>
                    </p:cNvPr>
                    <p:cNvSpPr/>
                    <p:nvPr/>
                  </p:nvSpPr>
                  <p:spPr>
                    <a:xfrm>
                      <a:off x="5317357" y="3235413"/>
                      <a:ext cx="40481" cy="9525"/>
                    </a:xfrm>
                    <a:custGeom>
                      <a:avLst/>
                      <a:gdLst>
                        <a:gd name="connsiteX0" fmla="*/ 40741 w 40481"/>
                        <a:gd name="connsiteY0" fmla="*/ 117 h 9525"/>
                        <a:gd name="connsiteX1" fmla="*/ 260 w 40481"/>
                        <a:gd name="connsiteY1" fmla="*/ 117 h 9525"/>
                      </a:gdLst>
                      <a:ahLst/>
                      <a:cxnLst>
                        <a:cxn ang="0">
                          <a:pos x="connsiteX0" y="connsiteY0"/>
                        </a:cxn>
                        <a:cxn ang="0">
                          <a:pos x="connsiteX1" y="connsiteY1"/>
                        </a:cxn>
                      </a:cxnLst>
                      <a:rect l="l" t="t" r="r" b="b"/>
                      <a:pathLst>
                        <a:path w="40481" h="9525">
                          <a:moveTo>
                            <a:pt x="40741" y="117"/>
                          </a:moveTo>
                          <a:lnTo>
                            <a:pt x="260"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3" name="Graphic 3">
                    <a:extLst>
                      <a:ext uri="{FF2B5EF4-FFF2-40B4-BE49-F238E27FC236}">
                        <a16:creationId xmlns:a16="http://schemas.microsoft.com/office/drawing/2014/main" id="{E7EBCF22-3B62-8404-2542-8546A149A445}"/>
                      </a:ext>
                    </a:extLst>
                  </p:cNvPr>
                  <p:cNvGrpSpPr/>
                  <p:nvPr/>
                </p:nvGrpSpPr>
                <p:grpSpPr>
                  <a:xfrm>
                    <a:off x="5510221" y="3661640"/>
                    <a:ext cx="67413" cy="67538"/>
                    <a:chOff x="5335550" y="3215125"/>
                    <a:chExt cx="40481" cy="40481"/>
                  </a:xfrm>
                  <a:solidFill>
                    <a:srgbClr val="000000"/>
                  </a:solidFill>
                </p:grpSpPr>
                <p:sp>
                  <p:nvSpPr>
                    <p:cNvPr id="1689" name="Freeform: Shape 1688">
                      <a:extLst>
                        <a:ext uri="{FF2B5EF4-FFF2-40B4-BE49-F238E27FC236}">
                          <a16:creationId xmlns:a16="http://schemas.microsoft.com/office/drawing/2014/main" id="{BC966CE0-9791-828E-3C74-7F86F90AB0F5}"/>
                        </a:ext>
                      </a:extLst>
                    </p:cNvPr>
                    <p:cNvSpPr/>
                    <p:nvPr/>
                  </p:nvSpPr>
                  <p:spPr>
                    <a:xfrm>
                      <a:off x="5355838"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90" name="Freeform: Shape 1689">
                      <a:extLst>
                        <a:ext uri="{FF2B5EF4-FFF2-40B4-BE49-F238E27FC236}">
                          <a16:creationId xmlns:a16="http://schemas.microsoft.com/office/drawing/2014/main" id="{BB4B14BE-CA16-CC59-D8A9-7CA5D2CC92FF}"/>
                        </a:ext>
                      </a:extLst>
                    </p:cNvPr>
                    <p:cNvSpPr/>
                    <p:nvPr/>
                  </p:nvSpPr>
                  <p:spPr>
                    <a:xfrm>
                      <a:off x="5335550"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4" name="Graphic 3">
                    <a:extLst>
                      <a:ext uri="{FF2B5EF4-FFF2-40B4-BE49-F238E27FC236}">
                        <a16:creationId xmlns:a16="http://schemas.microsoft.com/office/drawing/2014/main" id="{E64BAD6E-DBD9-F8B8-598A-D5DEC767DBA4}"/>
                      </a:ext>
                    </a:extLst>
                  </p:cNvPr>
                  <p:cNvGrpSpPr/>
                  <p:nvPr/>
                </p:nvGrpSpPr>
                <p:grpSpPr>
                  <a:xfrm>
                    <a:off x="5516408" y="3661640"/>
                    <a:ext cx="67413" cy="67538"/>
                    <a:chOff x="5339265" y="3215125"/>
                    <a:chExt cx="40481" cy="40481"/>
                  </a:xfrm>
                  <a:solidFill>
                    <a:srgbClr val="000000"/>
                  </a:solidFill>
                </p:grpSpPr>
                <p:sp>
                  <p:nvSpPr>
                    <p:cNvPr id="1687" name="Freeform: Shape 1686">
                      <a:extLst>
                        <a:ext uri="{FF2B5EF4-FFF2-40B4-BE49-F238E27FC236}">
                          <a16:creationId xmlns:a16="http://schemas.microsoft.com/office/drawing/2014/main" id="{0984C9D6-830B-597C-70DD-1E32DE9D18AD}"/>
                        </a:ext>
                      </a:extLst>
                    </p:cNvPr>
                    <p:cNvSpPr/>
                    <p:nvPr/>
                  </p:nvSpPr>
                  <p:spPr>
                    <a:xfrm>
                      <a:off x="5359553"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88" name="Freeform: Shape 1687">
                      <a:extLst>
                        <a:ext uri="{FF2B5EF4-FFF2-40B4-BE49-F238E27FC236}">
                          <a16:creationId xmlns:a16="http://schemas.microsoft.com/office/drawing/2014/main" id="{BC76F016-4E0A-497D-35FD-ACAD290C15F9}"/>
                        </a:ext>
                      </a:extLst>
                    </p:cNvPr>
                    <p:cNvSpPr/>
                    <p:nvPr/>
                  </p:nvSpPr>
                  <p:spPr>
                    <a:xfrm>
                      <a:off x="5339265"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5" name="Graphic 3">
                    <a:extLst>
                      <a:ext uri="{FF2B5EF4-FFF2-40B4-BE49-F238E27FC236}">
                        <a16:creationId xmlns:a16="http://schemas.microsoft.com/office/drawing/2014/main" id="{A0791C52-B7D3-F1DE-8BD1-36B8734E80DE}"/>
                      </a:ext>
                    </a:extLst>
                  </p:cNvPr>
                  <p:cNvGrpSpPr/>
                  <p:nvPr/>
                </p:nvGrpSpPr>
                <p:grpSpPr>
                  <a:xfrm>
                    <a:off x="5522434" y="3678803"/>
                    <a:ext cx="67413" cy="67538"/>
                    <a:chOff x="5342884" y="3225412"/>
                    <a:chExt cx="40481" cy="40481"/>
                  </a:xfrm>
                  <a:solidFill>
                    <a:srgbClr val="000000"/>
                  </a:solidFill>
                </p:grpSpPr>
                <p:sp>
                  <p:nvSpPr>
                    <p:cNvPr id="1685" name="Freeform: Shape 1684">
                      <a:extLst>
                        <a:ext uri="{FF2B5EF4-FFF2-40B4-BE49-F238E27FC236}">
                          <a16:creationId xmlns:a16="http://schemas.microsoft.com/office/drawing/2014/main" id="{F572A2D9-38F3-E901-CBE6-1748AE20F0A1}"/>
                        </a:ext>
                      </a:extLst>
                    </p:cNvPr>
                    <p:cNvSpPr/>
                    <p:nvPr/>
                  </p:nvSpPr>
                  <p:spPr>
                    <a:xfrm>
                      <a:off x="5363173" y="3225412"/>
                      <a:ext cx="9525" cy="40481"/>
                    </a:xfrm>
                    <a:custGeom>
                      <a:avLst/>
                      <a:gdLst>
                        <a:gd name="connsiteX0" fmla="*/ 262 w 9525"/>
                        <a:gd name="connsiteY0" fmla="*/ 118 h 40481"/>
                        <a:gd name="connsiteX1" fmla="*/ 262 w 9525"/>
                        <a:gd name="connsiteY1" fmla="*/ 40599 h 40481"/>
                      </a:gdLst>
                      <a:ahLst/>
                      <a:cxnLst>
                        <a:cxn ang="0">
                          <a:pos x="connsiteX0" y="connsiteY0"/>
                        </a:cxn>
                        <a:cxn ang="0">
                          <a:pos x="connsiteX1" y="connsiteY1"/>
                        </a:cxn>
                      </a:cxnLst>
                      <a:rect l="l" t="t" r="r" b="b"/>
                      <a:pathLst>
                        <a:path w="9525" h="40481">
                          <a:moveTo>
                            <a:pt x="262" y="118"/>
                          </a:moveTo>
                          <a:lnTo>
                            <a:pt x="262" y="4059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86" name="Freeform: Shape 1685">
                      <a:extLst>
                        <a:ext uri="{FF2B5EF4-FFF2-40B4-BE49-F238E27FC236}">
                          <a16:creationId xmlns:a16="http://schemas.microsoft.com/office/drawing/2014/main" id="{248792C6-953E-53E3-56F7-3D2BEB18DBAD}"/>
                        </a:ext>
                      </a:extLst>
                    </p:cNvPr>
                    <p:cNvSpPr/>
                    <p:nvPr/>
                  </p:nvSpPr>
                  <p:spPr>
                    <a:xfrm>
                      <a:off x="5342884" y="3245700"/>
                      <a:ext cx="40481" cy="9525"/>
                    </a:xfrm>
                    <a:custGeom>
                      <a:avLst/>
                      <a:gdLst>
                        <a:gd name="connsiteX0" fmla="*/ 40744 w 40481"/>
                        <a:gd name="connsiteY0" fmla="*/ 118 h 9525"/>
                        <a:gd name="connsiteX1" fmla="*/ 262 w 40481"/>
                        <a:gd name="connsiteY1" fmla="*/ 118 h 9525"/>
                      </a:gdLst>
                      <a:ahLst/>
                      <a:cxnLst>
                        <a:cxn ang="0">
                          <a:pos x="connsiteX0" y="connsiteY0"/>
                        </a:cxn>
                        <a:cxn ang="0">
                          <a:pos x="connsiteX1" y="connsiteY1"/>
                        </a:cxn>
                      </a:cxnLst>
                      <a:rect l="l" t="t" r="r" b="b"/>
                      <a:pathLst>
                        <a:path w="40481" h="9525">
                          <a:moveTo>
                            <a:pt x="40744" y="118"/>
                          </a:moveTo>
                          <a:lnTo>
                            <a:pt x="262" y="11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6" name="Graphic 3">
                    <a:extLst>
                      <a:ext uri="{FF2B5EF4-FFF2-40B4-BE49-F238E27FC236}">
                        <a16:creationId xmlns:a16="http://schemas.microsoft.com/office/drawing/2014/main" id="{BDC1E7CC-51DE-9076-FA99-90321737B98F}"/>
                      </a:ext>
                    </a:extLst>
                  </p:cNvPr>
                  <p:cNvGrpSpPr/>
                  <p:nvPr/>
                </p:nvGrpSpPr>
                <p:grpSpPr>
                  <a:xfrm>
                    <a:off x="5595241" y="3696282"/>
                    <a:ext cx="67413" cy="67538"/>
                    <a:chOff x="5386604" y="3235889"/>
                    <a:chExt cx="40481" cy="40481"/>
                  </a:xfrm>
                  <a:solidFill>
                    <a:srgbClr val="000000"/>
                  </a:solidFill>
                </p:grpSpPr>
                <p:sp>
                  <p:nvSpPr>
                    <p:cNvPr id="1683" name="Freeform: Shape 1682">
                      <a:extLst>
                        <a:ext uri="{FF2B5EF4-FFF2-40B4-BE49-F238E27FC236}">
                          <a16:creationId xmlns:a16="http://schemas.microsoft.com/office/drawing/2014/main" id="{451461C3-1052-08C4-ABE6-8952ADD58A42}"/>
                        </a:ext>
                      </a:extLst>
                    </p:cNvPr>
                    <p:cNvSpPr/>
                    <p:nvPr/>
                  </p:nvSpPr>
                  <p:spPr>
                    <a:xfrm>
                      <a:off x="5406892"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84" name="Freeform: Shape 1683">
                      <a:extLst>
                        <a:ext uri="{FF2B5EF4-FFF2-40B4-BE49-F238E27FC236}">
                          <a16:creationId xmlns:a16="http://schemas.microsoft.com/office/drawing/2014/main" id="{FD2B8F96-2310-DEC9-AF31-75EFAD5F5E47}"/>
                        </a:ext>
                      </a:extLst>
                    </p:cNvPr>
                    <p:cNvSpPr/>
                    <p:nvPr/>
                  </p:nvSpPr>
                  <p:spPr>
                    <a:xfrm>
                      <a:off x="5386604" y="3256177"/>
                      <a:ext cx="40481" cy="9525"/>
                    </a:xfrm>
                    <a:custGeom>
                      <a:avLst/>
                      <a:gdLst>
                        <a:gd name="connsiteX0" fmla="*/ 40748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8" y="119"/>
                          </a:moveTo>
                          <a:lnTo>
                            <a:pt x="267"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7" name="Graphic 3">
                    <a:extLst>
                      <a:ext uri="{FF2B5EF4-FFF2-40B4-BE49-F238E27FC236}">
                        <a16:creationId xmlns:a16="http://schemas.microsoft.com/office/drawing/2014/main" id="{13433F6C-AC09-2A13-F7EE-1562A37069FA}"/>
                      </a:ext>
                    </a:extLst>
                  </p:cNvPr>
                  <p:cNvGrpSpPr/>
                  <p:nvPr/>
                </p:nvGrpSpPr>
                <p:grpSpPr>
                  <a:xfrm>
                    <a:off x="5601427" y="3696282"/>
                    <a:ext cx="67413" cy="67538"/>
                    <a:chOff x="5390319" y="3235889"/>
                    <a:chExt cx="40481" cy="40481"/>
                  </a:xfrm>
                  <a:solidFill>
                    <a:srgbClr val="000000"/>
                  </a:solidFill>
                </p:grpSpPr>
                <p:sp>
                  <p:nvSpPr>
                    <p:cNvPr id="1681" name="Freeform: Shape 1680">
                      <a:extLst>
                        <a:ext uri="{FF2B5EF4-FFF2-40B4-BE49-F238E27FC236}">
                          <a16:creationId xmlns:a16="http://schemas.microsoft.com/office/drawing/2014/main" id="{D8EC8435-A254-B2EC-E0A7-6042FF7D29ED}"/>
                        </a:ext>
                      </a:extLst>
                    </p:cNvPr>
                    <p:cNvSpPr/>
                    <p:nvPr/>
                  </p:nvSpPr>
                  <p:spPr>
                    <a:xfrm>
                      <a:off x="5410607"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82" name="Freeform: Shape 1681">
                      <a:extLst>
                        <a:ext uri="{FF2B5EF4-FFF2-40B4-BE49-F238E27FC236}">
                          <a16:creationId xmlns:a16="http://schemas.microsoft.com/office/drawing/2014/main" id="{9E3A7F77-E0A2-2C0C-DA14-E142CA1FE9FB}"/>
                        </a:ext>
                      </a:extLst>
                    </p:cNvPr>
                    <p:cNvSpPr/>
                    <p:nvPr/>
                  </p:nvSpPr>
                  <p:spPr>
                    <a:xfrm>
                      <a:off x="5390319" y="3256177"/>
                      <a:ext cx="40481" cy="9525"/>
                    </a:xfrm>
                    <a:custGeom>
                      <a:avLst/>
                      <a:gdLst>
                        <a:gd name="connsiteX0" fmla="*/ 40749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9" y="119"/>
                          </a:moveTo>
                          <a:lnTo>
                            <a:pt x="267" y="1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8" name="Graphic 3">
                    <a:extLst>
                      <a:ext uri="{FF2B5EF4-FFF2-40B4-BE49-F238E27FC236}">
                        <a16:creationId xmlns:a16="http://schemas.microsoft.com/office/drawing/2014/main" id="{D04CF1EC-DDA6-D7F4-E751-E29C23FD5531}"/>
                      </a:ext>
                    </a:extLst>
                  </p:cNvPr>
                  <p:cNvGrpSpPr/>
                  <p:nvPr/>
                </p:nvGrpSpPr>
                <p:grpSpPr>
                  <a:xfrm>
                    <a:off x="5771309" y="3721550"/>
                    <a:ext cx="67413" cy="67538"/>
                    <a:chOff x="5492332" y="3251034"/>
                    <a:chExt cx="40481" cy="40481"/>
                  </a:xfrm>
                  <a:solidFill>
                    <a:srgbClr val="000000"/>
                  </a:solidFill>
                </p:grpSpPr>
                <p:sp>
                  <p:nvSpPr>
                    <p:cNvPr id="1679" name="Freeform: Shape 1678">
                      <a:extLst>
                        <a:ext uri="{FF2B5EF4-FFF2-40B4-BE49-F238E27FC236}">
                          <a16:creationId xmlns:a16="http://schemas.microsoft.com/office/drawing/2014/main" id="{E3E4CAB9-F05D-206E-FEE9-1B123DDA8E22}"/>
                        </a:ext>
                      </a:extLst>
                    </p:cNvPr>
                    <p:cNvSpPr/>
                    <p:nvPr/>
                  </p:nvSpPr>
                  <p:spPr>
                    <a:xfrm>
                      <a:off x="5512620" y="3251034"/>
                      <a:ext cx="9525" cy="40481"/>
                    </a:xfrm>
                    <a:custGeom>
                      <a:avLst/>
                      <a:gdLst>
                        <a:gd name="connsiteX0" fmla="*/ 278 w 9525"/>
                        <a:gd name="connsiteY0" fmla="*/ 120 h 40481"/>
                        <a:gd name="connsiteX1" fmla="*/ 278 w 9525"/>
                        <a:gd name="connsiteY1" fmla="*/ 40602 h 40481"/>
                      </a:gdLst>
                      <a:ahLst/>
                      <a:cxnLst>
                        <a:cxn ang="0">
                          <a:pos x="connsiteX0" y="connsiteY0"/>
                        </a:cxn>
                        <a:cxn ang="0">
                          <a:pos x="connsiteX1" y="connsiteY1"/>
                        </a:cxn>
                      </a:cxnLst>
                      <a:rect l="l" t="t" r="r" b="b"/>
                      <a:pathLst>
                        <a:path w="9525" h="40481">
                          <a:moveTo>
                            <a:pt x="278" y="120"/>
                          </a:moveTo>
                          <a:lnTo>
                            <a:pt x="278" y="4060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80" name="Freeform: Shape 1679">
                      <a:extLst>
                        <a:ext uri="{FF2B5EF4-FFF2-40B4-BE49-F238E27FC236}">
                          <a16:creationId xmlns:a16="http://schemas.microsoft.com/office/drawing/2014/main" id="{81267AEB-B7F8-1A23-C7EF-7D5E943D8A5D}"/>
                        </a:ext>
                      </a:extLst>
                    </p:cNvPr>
                    <p:cNvSpPr/>
                    <p:nvPr/>
                  </p:nvSpPr>
                  <p:spPr>
                    <a:xfrm>
                      <a:off x="5492332" y="3271322"/>
                      <a:ext cx="40481" cy="9525"/>
                    </a:xfrm>
                    <a:custGeom>
                      <a:avLst/>
                      <a:gdLst>
                        <a:gd name="connsiteX0" fmla="*/ 40759 w 40481"/>
                        <a:gd name="connsiteY0" fmla="*/ 120 h 9525"/>
                        <a:gd name="connsiteX1" fmla="*/ 278 w 40481"/>
                        <a:gd name="connsiteY1" fmla="*/ 120 h 9525"/>
                      </a:gdLst>
                      <a:ahLst/>
                      <a:cxnLst>
                        <a:cxn ang="0">
                          <a:pos x="connsiteX0" y="connsiteY0"/>
                        </a:cxn>
                        <a:cxn ang="0">
                          <a:pos x="connsiteX1" y="connsiteY1"/>
                        </a:cxn>
                      </a:cxnLst>
                      <a:rect l="l" t="t" r="r" b="b"/>
                      <a:pathLst>
                        <a:path w="40481" h="9525">
                          <a:moveTo>
                            <a:pt x="40759" y="120"/>
                          </a:moveTo>
                          <a:lnTo>
                            <a:pt x="278" y="12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09" name="Graphic 3">
                    <a:extLst>
                      <a:ext uri="{FF2B5EF4-FFF2-40B4-BE49-F238E27FC236}">
                        <a16:creationId xmlns:a16="http://schemas.microsoft.com/office/drawing/2014/main" id="{E1E2CFF2-696D-F4FA-5CB7-D10426FAFE52}"/>
                      </a:ext>
                    </a:extLst>
                  </p:cNvPr>
                  <p:cNvGrpSpPr/>
                  <p:nvPr/>
                </p:nvGrpSpPr>
                <p:grpSpPr>
                  <a:xfrm>
                    <a:off x="5777336" y="3746658"/>
                    <a:ext cx="67413" cy="67538"/>
                    <a:chOff x="5495951" y="3266083"/>
                    <a:chExt cx="40481" cy="40481"/>
                  </a:xfrm>
                  <a:solidFill>
                    <a:srgbClr val="000000"/>
                  </a:solidFill>
                </p:grpSpPr>
                <p:sp>
                  <p:nvSpPr>
                    <p:cNvPr id="1677" name="Freeform: Shape 1676">
                      <a:extLst>
                        <a:ext uri="{FF2B5EF4-FFF2-40B4-BE49-F238E27FC236}">
                          <a16:creationId xmlns:a16="http://schemas.microsoft.com/office/drawing/2014/main" id="{062DE025-D3E6-C34F-FC92-483ACDFE0802}"/>
                        </a:ext>
                      </a:extLst>
                    </p:cNvPr>
                    <p:cNvSpPr/>
                    <p:nvPr/>
                  </p:nvSpPr>
                  <p:spPr>
                    <a:xfrm>
                      <a:off x="5516239" y="3266083"/>
                      <a:ext cx="9525" cy="40481"/>
                    </a:xfrm>
                    <a:custGeom>
                      <a:avLst/>
                      <a:gdLst>
                        <a:gd name="connsiteX0" fmla="*/ 278 w 9525"/>
                        <a:gd name="connsiteY0" fmla="*/ 122 h 40481"/>
                        <a:gd name="connsiteX1" fmla="*/ 278 w 9525"/>
                        <a:gd name="connsiteY1" fmla="*/ 40603 h 40481"/>
                      </a:gdLst>
                      <a:ahLst/>
                      <a:cxnLst>
                        <a:cxn ang="0">
                          <a:pos x="connsiteX0" y="connsiteY0"/>
                        </a:cxn>
                        <a:cxn ang="0">
                          <a:pos x="connsiteX1" y="connsiteY1"/>
                        </a:cxn>
                      </a:cxnLst>
                      <a:rect l="l" t="t" r="r" b="b"/>
                      <a:pathLst>
                        <a:path w="9525" h="40481">
                          <a:moveTo>
                            <a:pt x="278" y="122"/>
                          </a:moveTo>
                          <a:lnTo>
                            <a:pt x="278" y="4060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78" name="Freeform: Shape 1677">
                      <a:extLst>
                        <a:ext uri="{FF2B5EF4-FFF2-40B4-BE49-F238E27FC236}">
                          <a16:creationId xmlns:a16="http://schemas.microsoft.com/office/drawing/2014/main" id="{A5B29B09-041F-97CA-9B94-09D1E1FDA87B}"/>
                        </a:ext>
                      </a:extLst>
                    </p:cNvPr>
                    <p:cNvSpPr/>
                    <p:nvPr/>
                  </p:nvSpPr>
                  <p:spPr>
                    <a:xfrm>
                      <a:off x="5495951" y="3286372"/>
                      <a:ext cx="40481" cy="9525"/>
                    </a:xfrm>
                    <a:custGeom>
                      <a:avLst/>
                      <a:gdLst>
                        <a:gd name="connsiteX0" fmla="*/ 40760 w 40481"/>
                        <a:gd name="connsiteY0" fmla="*/ 122 h 9525"/>
                        <a:gd name="connsiteX1" fmla="*/ 278 w 40481"/>
                        <a:gd name="connsiteY1" fmla="*/ 122 h 9525"/>
                      </a:gdLst>
                      <a:ahLst/>
                      <a:cxnLst>
                        <a:cxn ang="0">
                          <a:pos x="connsiteX0" y="connsiteY0"/>
                        </a:cxn>
                        <a:cxn ang="0">
                          <a:pos x="connsiteX1" y="connsiteY1"/>
                        </a:cxn>
                      </a:cxnLst>
                      <a:rect l="l" t="t" r="r" b="b"/>
                      <a:pathLst>
                        <a:path w="40481" h="9525">
                          <a:moveTo>
                            <a:pt x="40760" y="122"/>
                          </a:moveTo>
                          <a:lnTo>
                            <a:pt x="278" y="12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0" name="Graphic 3">
                    <a:extLst>
                      <a:ext uri="{FF2B5EF4-FFF2-40B4-BE49-F238E27FC236}">
                        <a16:creationId xmlns:a16="http://schemas.microsoft.com/office/drawing/2014/main" id="{11DF2A3B-E9D3-D71F-509C-CE7DB12D8C8D}"/>
                      </a:ext>
                    </a:extLst>
                  </p:cNvPr>
                  <p:cNvGrpSpPr/>
                  <p:nvPr/>
                </p:nvGrpSpPr>
                <p:grpSpPr>
                  <a:xfrm>
                    <a:off x="5850301" y="3808794"/>
                    <a:ext cx="67413" cy="67538"/>
                    <a:chOff x="5539766" y="3303326"/>
                    <a:chExt cx="40481" cy="40481"/>
                  </a:xfrm>
                  <a:solidFill>
                    <a:srgbClr val="000000"/>
                  </a:solidFill>
                </p:grpSpPr>
                <p:sp>
                  <p:nvSpPr>
                    <p:cNvPr id="1675" name="Freeform: Shape 1674">
                      <a:extLst>
                        <a:ext uri="{FF2B5EF4-FFF2-40B4-BE49-F238E27FC236}">
                          <a16:creationId xmlns:a16="http://schemas.microsoft.com/office/drawing/2014/main" id="{FA9EC8C2-A208-5694-6F74-0F0B8D5015E6}"/>
                        </a:ext>
                      </a:extLst>
                    </p:cNvPr>
                    <p:cNvSpPr/>
                    <p:nvPr/>
                  </p:nvSpPr>
                  <p:spPr>
                    <a:xfrm>
                      <a:off x="5560054" y="3303326"/>
                      <a:ext cx="9525" cy="40481"/>
                    </a:xfrm>
                    <a:custGeom>
                      <a:avLst/>
                      <a:gdLst>
                        <a:gd name="connsiteX0" fmla="*/ 283 w 9525"/>
                        <a:gd name="connsiteY0" fmla="*/ 126 h 40481"/>
                        <a:gd name="connsiteX1" fmla="*/ 283 w 9525"/>
                        <a:gd name="connsiteY1" fmla="*/ 40607 h 40481"/>
                      </a:gdLst>
                      <a:ahLst/>
                      <a:cxnLst>
                        <a:cxn ang="0">
                          <a:pos x="connsiteX0" y="connsiteY0"/>
                        </a:cxn>
                        <a:cxn ang="0">
                          <a:pos x="connsiteX1" y="connsiteY1"/>
                        </a:cxn>
                      </a:cxnLst>
                      <a:rect l="l" t="t" r="r" b="b"/>
                      <a:pathLst>
                        <a:path w="9525" h="40481">
                          <a:moveTo>
                            <a:pt x="283" y="126"/>
                          </a:moveTo>
                          <a:lnTo>
                            <a:pt x="283" y="4060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76" name="Freeform: Shape 1675">
                      <a:extLst>
                        <a:ext uri="{FF2B5EF4-FFF2-40B4-BE49-F238E27FC236}">
                          <a16:creationId xmlns:a16="http://schemas.microsoft.com/office/drawing/2014/main" id="{1AEF7EA8-85E6-60CF-19CC-683F80E493B5}"/>
                        </a:ext>
                      </a:extLst>
                    </p:cNvPr>
                    <p:cNvSpPr/>
                    <p:nvPr/>
                  </p:nvSpPr>
                  <p:spPr>
                    <a:xfrm>
                      <a:off x="5539766" y="3323614"/>
                      <a:ext cx="40481" cy="9525"/>
                    </a:xfrm>
                    <a:custGeom>
                      <a:avLst/>
                      <a:gdLst>
                        <a:gd name="connsiteX0" fmla="*/ 40764 w 40481"/>
                        <a:gd name="connsiteY0" fmla="*/ 126 h 9525"/>
                        <a:gd name="connsiteX1" fmla="*/ 283 w 40481"/>
                        <a:gd name="connsiteY1" fmla="*/ 126 h 9525"/>
                      </a:gdLst>
                      <a:ahLst/>
                      <a:cxnLst>
                        <a:cxn ang="0">
                          <a:pos x="connsiteX0" y="connsiteY0"/>
                        </a:cxn>
                        <a:cxn ang="0">
                          <a:pos x="connsiteX1" y="connsiteY1"/>
                        </a:cxn>
                      </a:cxnLst>
                      <a:rect l="l" t="t" r="r" b="b"/>
                      <a:pathLst>
                        <a:path w="40481" h="9525">
                          <a:moveTo>
                            <a:pt x="40764" y="126"/>
                          </a:moveTo>
                          <a:lnTo>
                            <a:pt x="283" y="1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1" name="Graphic 3">
                    <a:extLst>
                      <a:ext uri="{FF2B5EF4-FFF2-40B4-BE49-F238E27FC236}">
                        <a16:creationId xmlns:a16="http://schemas.microsoft.com/office/drawing/2014/main" id="{E7AECB54-92D4-98F2-03B3-513D1E01C903}"/>
                      </a:ext>
                    </a:extLst>
                  </p:cNvPr>
                  <p:cNvGrpSpPr/>
                  <p:nvPr/>
                </p:nvGrpSpPr>
                <p:grpSpPr>
                  <a:xfrm>
                    <a:off x="5904866" y="3834855"/>
                    <a:ext cx="67413" cy="67538"/>
                    <a:chOff x="5572532" y="3318947"/>
                    <a:chExt cx="40481" cy="40481"/>
                  </a:xfrm>
                  <a:solidFill>
                    <a:srgbClr val="000000"/>
                  </a:solidFill>
                </p:grpSpPr>
                <p:sp>
                  <p:nvSpPr>
                    <p:cNvPr id="1673" name="Freeform: Shape 1672">
                      <a:extLst>
                        <a:ext uri="{FF2B5EF4-FFF2-40B4-BE49-F238E27FC236}">
                          <a16:creationId xmlns:a16="http://schemas.microsoft.com/office/drawing/2014/main" id="{0714549B-D3DA-28C5-8E2D-FE01348141F8}"/>
                        </a:ext>
                      </a:extLst>
                    </p:cNvPr>
                    <p:cNvSpPr/>
                    <p:nvPr/>
                  </p:nvSpPr>
                  <p:spPr>
                    <a:xfrm>
                      <a:off x="5592820" y="3318947"/>
                      <a:ext cx="9525" cy="40481"/>
                    </a:xfrm>
                    <a:custGeom>
                      <a:avLst/>
                      <a:gdLst>
                        <a:gd name="connsiteX0" fmla="*/ 287 w 9525"/>
                        <a:gd name="connsiteY0" fmla="*/ 128 h 40481"/>
                        <a:gd name="connsiteX1" fmla="*/ 287 w 9525"/>
                        <a:gd name="connsiteY1" fmla="*/ 40609 h 40481"/>
                      </a:gdLst>
                      <a:ahLst/>
                      <a:cxnLst>
                        <a:cxn ang="0">
                          <a:pos x="connsiteX0" y="connsiteY0"/>
                        </a:cxn>
                        <a:cxn ang="0">
                          <a:pos x="connsiteX1" y="connsiteY1"/>
                        </a:cxn>
                      </a:cxnLst>
                      <a:rect l="l" t="t" r="r" b="b"/>
                      <a:pathLst>
                        <a:path w="9525" h="40481">
                          <a:moveTo>
                            <a:pt x="287" y="128"/>
                          </a:moveTo>
                          <a:lnTo>
                            <a:pt x="287"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74" name="Freeform: Shape 1673">
                      <a:extLst>
                        <a:ext uri="{FF2B5EF4-FFF2-40B4-BE49-F238E27FC236}">
                          <a16:creationId xmlns:a16="http://schemas.microsoft.com/office/drawing/2014/main" id="{2A9679E6-F516-193C-8712-D3CAD536DF7F}"/>
                        </a:ext>
                      </a:extLst>
                    </p:cNvPr>
                    <p:cNvSpPr/>
                    <p:nvPr/>
                  </p:nvSpPr>
                  <p:spPr>
                    <a:xfrm>
                      <a:off x="5572532" y="3339235"/>
                      <a:ext cx="40481" cy="9525"/>
                    </a:xfrm>
                    <a:custGeom>
                      <a:avLst/>
                      <a:gdLst>
                        <a:gd name="connsiteX0" fmla="*/ 40768 w 40481"/>
                        <a:gd name="connsiteY0" fmla="*/ 128 h 9525"/>
                        <a:gd name="connsiteX1" fmla="*/ 287 w 40481"/>
                        <a:gd name="connsiteY1" fmla="*/ 128 h 9525"/>
                      </a:gdLst>
                      <a:ahLst/>
                      <a:cxnLst>
                        <a:cxn ang="0">
                          <a:pos x="connsiteX0" y="connsiteY0"/>
                        </a:cxn>
                        <a:cxn ang="0">
                          <a:pos x="connsiteX1" y="connsiteY1"/>
                        </a:cxn>
                      </a:cxnLst>
                      <a:rect l="l" t="t" r="r" b="b"/>
                      <a:pathLst>
                        <a:path w="40481" h="9525">
                          <a:moveTo>
                            <a:pt x="40768" y="128"/>
                          </a:moveTo>
                          <a:lnTo>
                            <a:pt x="287"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2" name="Graphic 3">
                    <a:extLst>
                      <a:ext uri="{FF2B5EF4-FFF2-40B4-BE49-F238E27FC236}">
                        <a16:creationId xmlns:a16="http://schemas.microsoft.com/office/drawing/2014/main" id="{31B480E3-CBB3-9291-A5A4-DEBB793C3206}"/>
                      </a:ext>
                    </a:extLst>
                  </p:cNvPr>
                  <p:cNvGrpSpPr/>
                  <p:nvPr/>
                </p:nvGrpSpPr>
                <p:grpSpPr>
                  <a:xfrm>
                    <a:off x="5935321" y="3834855"/>
                    <a:ext cx="67413" cy="67538"/>
                    <a:chOff x="5590820" y="3318947"/>
                    <a:chExt cx="40481" cy="40481"/>
                  </a:xfrm>
                  <a:solidFill>
                    <a:srgbClr val="000000"/>
                  </a:solidFill>
                </p:grpSpPr>
                <p:sp>
                  <p:nvSpPr>
                    <p:cNvPr id="1671" name="Freeform: Shape 1670">
                      <a:extLst>
                        <a:ext uri="{FF2B5EF4-FFF2-40B4-BE49-F238E27FC236}">
                          <a16:creationId xmlns:a16="http://schemas.microsoft.com/office/drawing/2014/main" id="{960FAC6E-9B4C-9ACB-E09C-58186D51FA92}"/>
                        </a:ext>
                      </a:extLst>
                    </p:cNvPr>
                    <p:cNvSpPr/>
                    <p:nvPr/>
                  </p:nvSpPr>
                  <p:spPr>
                    <a:xfrm>
                      <a:off x="5611108" y="3318947"/>
                      <a:ext cx="9525" cy="40481"/>
                    </a:xfrm>
                    <a:custGeom>
                      <a:avLst/>
                      <a:gdLst>
                        <a:gd name="connsiteX0" fmla="*/ 288 w 9525"/>
                        <a:gd name="connsiteY0" fmla="*/ 128 h 40481"/>
                        <a:gd name="connsiteX1" fmla="*/ 288 w 9525"/>
                        <a:gd name="connsiteY1" fmla="*/ 40609 h 40481"/>
                      </a:gdLst>
                      <a:ahLst/>
                      <a:cxnLst>
                        <a:cxn ang="0">
                          <a:pos x="connsiteX0" y="connsiteY0"/>
                        </a:cxn>
                        <a:cxn ang="0">
                          <a:pos x="connsiteX1" y="connsiteY1"/>
                        </a:cxn>
                      </a:cxnLst>
                      <a:rect l="l" t="t" r="r" b="b"/>
                      <a:pathLst>
                        <a:path w="9525" h="40481">
                          <a:moveTo>
                            <a:pt x="288" y="128"/>
                          </a:moveTo>
                          <a:lnTo>
                            <a:pt x="288"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72" name="Freeform: Shape 1671">
                      <a:extLst>
                        <a:ext uri="{FF2B5EF4-FFF2-40B4-BE49-F238E27FC236}">
                          <a16:creationId xmlns:a16="http://schemas.microsoft.com/office/drawing/2014/main" id="{D9882618-3821-2F6C-B327-CC386D71BE21}"/>
                        </a:ext>
                      </a:extLst>
                    </p:cNvPr>
                    <p:cNvSpPr/>
                    <p:nvPr/>
                  </p:nvSpPr>
                  <p:spPr>
                    <a:xfrm>
                      <a:off x="5590820" y="3339235"/>
                      <a:ext cx="40481" cy="9525"/>
                    </a:xfrm>
                    <a:custGeom>
                      <a:avLst/>
                      <a:gdLst>
                        <a:gd name="connsiteX0" fmla="*/ 40770 w 40481"/>
                        <a:gd name="connsiteY0" fmla="*/ 128 h 9525"/>
                        <a:gd name="connsiteX1" fmla="*/ 288 w 40481"/>
                        <a:gd name="connsiteY1" fmla="*/ 128 h 9525"/>
                      </a:gdLst>
                      <a:ahLst/>
                      <a:cxnLst>
                        <a:cxn ang="0">
                          <a:pos x="connsiteX0" y="connsiteY0"/>
                        </a:cxn>
                        <a:cxn ang="0">
                          <a:pos x="connsiteX1" y="connsiteY1"/>
                        </a:cxn>
                      </a:cxnLst>
                      <a:rect l="l" t="t" r="r" b="b"/>
                      <a:pathLst>
                        <a:path w="40481" h="9525">
                          <a:moveTo>
                            <a:pt x="40770" y="128"/>
                          </a:moveTo>
                          <a:lnTo>
                            <a:pt x="288"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3" name="Graphic 3">
                    <a:extLst>
                      <a:ext uri="{FF2B5EF4-FFF2-40B4-BE49-F238E27FC236}">
                        <a16:creationId xmlns:a16="http://schemas.microsoft.com/office/drawing/2014/main" id="{EAA246EE-A8B7-4F17-8E13-72EEB028B932}"/>
                      </a:ext>
                    </a:extLst>
                  </p:cNvPr>
                  <p:cNvGrpSpPr/>
                  <p:nvPr/>
                </p:nvGrpSpPr>
                <p:grpSpPr>
                  <a:xfrm>
                    <a:off x="5941349" y="3834855"/>
                    <a:ext cx="67413" cy="67538"/>
                    <a:chOff x="5594440" y="3318947"/>
                    <a:chExt cx="40481" cy="40481"/>
                  </a:xfrm>
                  <a:solidFill>
                    <a:srgbClr val="000000"/>
                  </a:solidFill>
                </p:grpSpPr>
                <p:sp>
                  <p:nvSpPr>
                    <p:cNvPr id="1669" name="Freeform: Shape 1668">
                      <a:extLst>
                        <a:ext uri="{FF2B5EF4-FFF2-40B4-BE49-F238E27FC236}">
                          <a16:creationId xmlns:a16="http://schemas.microsoft.com/office/drawing/2014/main" id="{96AB93DC-9320-9D91-EFD2-7668769FC3B9}"/>
                        </a:ext>
                      </a:extLst>
                    </p:cNvPr>
                    <p:cNvSpPr/>
                    <p:nvPr/>
                  </p:nvSpPr>
                  <p:spPr>
                    <a:xfrm>
                      <a:off x="5614728" y="3318947"/>
                      <a:ext cx="9525" cy="40481"/>
                    </a:xfrm>
                    <a:custGeom>
                      <a:avLst/>
                      <a:gdLst>
                        <a:gd name="connsiteX0" fmla="*/ 289 w 9525"/>
                        <a:gd name="connsiteY0" fmla="*/ 128 h 40481"/>
                        <a:gd name="connsiteX1" fmla="*/ 289 w 9525"/>
                        <a:gd name="connsiteY1" fmla="*/ 40609 h 40481"/>
                      </a:gdLst>
                      <a:ahLst/>
                      <a:cxnLst>
                        <a:cxn ang="0">
                          <a:pos x="connsiteX0" y="connsiteY0"/>
                        </a:cxn>
                        <a:cxn ang="0">
                          <a:pos x="connsiteX1" y="connsiteY1"/>
                        </a:cxn>
                      </a:cxnLst>
                      <a:rect l="l" t="t" r="r" b="b"/>
                      <a:pathLst>
                        <a:path w="9525" h="40481">
                          <a:moveTo>
                            <a:pt x="289" y="128"/>
                          </a:moveTo>
                          <a:lnTo>
                            <a:pt x="289" y="406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70" name="Freeform: Shape 1669">
                      <a:extLst>
                        <a:ext uri="{FF2B5EF4-FFF2-40B4-BE49-F238E27FC236}">
                          <a16:creationId xmlns:a16="http://schemas.microsoft.com/office/drawing/2014/main" id="{7E10CC88-B407-198C-A4A3-E7C2796B583F}"/>
                        </a:ext>
                      </a:extLst>
                    </p:cNvPr>
                    <p:cNvSpPr/>
                    <p:nvPr/>
                  </p:nvSpPr>
                  <p:spPr>
                    <a:xfrm>
                      <a:off x="5594440" y="3339235"/>
                      <a:ext cx="40481" cy="9525"/>
                    </a:xfrm>
                    <a:custGeom>
                      <a:avLst/>
                      <a:gdLst>
                        <a:gd name="connsiteX0" fmla="*/ 40770 w 40481"/>
                        <a:gd name="connsiteY0" fmla="*/ 128 h 9525"/>
                        <a:gd name="connsiteX1" fmla="*/ 289 w 40481"/>
                        <a:gd name="connsiteY1" fmla="*/ 128 h 9525"/>
                      </a:gdLst>
                      <a:ahLst/>
                      <a:cxnLst>
                        <a:cxn ang="0">
                          <a:pos x="connsiteX0" y="connsiteY0"/>
                        </a:cxn>
                        <a:cxn ang="0">
                          <a:pos x="connsiteX1" y="connsiteY1"/>
                        </a:cxn>
                      </a:cxnLst>
                      <a:rect l="l" t="t" r="r" b="b"/>
                      <a:pathLst>
                        <a:path w="40481" h="9525">
                          <a:moveTo>
                            <a:pt x="40770" y="128"/>
                          </a:moveTo>
                          <a:lnTo>
                            <a:pt x="289" y="1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4" name="Graphic 3">
                    <a:extLst>
                      <a:ext uri="{FF2B5EF4-FFF2-40B4-BE49-F238E27FC236}">
                        <a16:creationId xmlns:a16="http://schemas.microsoft.com/office/drawing/2014/main" id="{A8AC132A-0856-3140-1EE2-87353C693070}"/>
                      </a:ext>
                    </a:extLst>
                  </p:cNvPr>
                  <p:cNvGrpSpPr/>
                  <p:nvPr/>
                </p:nvGrpSpPr>
                <p:grpSpPr>
                  <a:xfrm>
                    <a:off x="4842435" y="3344765"/>
                    <a:ext cx="67413" cy="67538"/>
                    <a:chOff x="4934548" y="3025196"/>
                    <a:chExt cx="40481" cy="40481"/>
                  </a:xfrm>
                  <a:solidFill>
                    <a:srgbClr val="000000"/>
                  </a:solidFill>
                </p:grpSpPr>
                <p:sp>
                  <p:nvSpPr>
                    <p:cNvPr id="1667" name="Freeform: Shape 1666">
                      <a:extLst>
                        <a:ext uri="{FF2B5EF4-FFF2-40B4-BE49-F238E27FC236}">
                          <a16:creationId xmlns:a16="http://schemas.microsoft.com/office/drawing/2014/main" id="{D357B646-72AF-FB13-3179-B99DACBD8605}"/>
                        </a:ext>
                      </a:extLst>
                    </p:cNvPr>
                    <p:cNvSpPr/>
                    <p:nvPr/>
                  </p:nvSpPr>
                  <p:spPr>
                    <a:xfrm>
                      <a:off x="4954836" y="3025196"/>
                      <a:ext cx="9525" cy="40481"/>
                    </a:xfrm>
                    <a:custGeom>
                      <a:avLst/>
                      <a:gdLst>
                        <a:gd name="connsiteX0" fmla="*/ 220 w 9525"/>
                        <a:gd name="connsiteY0" fmla="*/ 97 h 40481"/>
                        <a:gd name="connsiteX1" fmla="*/ 220 w 9525"/>
                        <a:gd name="connsiteY1" fmla="*/ 40578 h 40481"/>
                      </a:gdLst>
                      <a:ahLst/>
                      <a:cxnLst>
                        <a:cxn ang="0">
                          <a:pos x="connsiteX0" y="connsiteY0"/>
                        </a:cxn>
                        <a:cxn ang="0">
                          <a:pos x="connsiteX1" y="connsiteY1"/>
                        </a:cxn>
                      </a:cxnLst>
                      <a:rect l="l" t="t" r="r" b="b"/>
                      <a:pathLst>
                        <a:path w="9525" h="40481">
                          <a:moveTo>
                            <a:pt x="220" y="97"/>
                          </a:moveTo>
                          <a:lnTo>
                            <a:pt x="220" y="4057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68" name="Freeform: Shape 1667">
                      <a:extLst>
                        <a:ext uri="{FF2B5EF4-FFF2-40B4-BE49-F238E27FC236}">
                          <a16:creationId xmlns:a16="http://schemas.microsoft.com/office/drawing/2014/main" id="{0EEF0FF6-EC37-99B7-F36D-217A58CB060C}"/>
                        </a:ext>
                      </a:extLst>
                    </p:cNvPr>
                    <p:cNvSpPr/>
                    <p:nvPr/>
                  </p:nvSpPr>
                  <p:spPr>
                    <a:xfrm>
                      <a:off x="4934548" y="3045484"/>
                      <a:ext cx="40481" cy="9525"/>
                    </a:xfrm>
                    <a:custGeom>
                      <a:avLst/>
                      <a:gdLst>
                        <a:gd name="connsiteX0" fmla="*/ 40701 w 40481"/>
                        <a:gd name="connsiteY0" fmla="*/ 97 h 9525"/>
                        <a:gd name="connsiteX1" fmla="*/ 220 w 40481"/>
                        <a:gd name="connsiteY1" fmla="*/ 97 h 9525"/>
                      </a:gdLst>
                      <a:ahLst/>
                      <a:cxnLst>
                        <a:cxn ang="0">
                          <a:pos x="connsiteX0" y="connsiteY0"/>
                        </a:cxn>
                        <a:cxn ang="0">
                          <a:pos x="connsiteX1" y="connsiteY1"/>
                        </a:cxn>
                      </a:cxnLst>
                      <a:rect l="l" t="t" r="r" b="b"/>
                      <a:pathLst>
                        <a:path w="40481" h="9525">
                          <a:moveTo>
                            <a:pt x="40701" y="97"/>
                          </a:moveTo>
                          <a:lnTo>
                            <a:pt x="220" y="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5" name="Graphic 3">
                    <a:extLst>
                      <a:ext uri="{FF2B5EF4-FFF2-40B4-BE49-F238E27FC236}">
                        <a16:creationId xmlns:a16="http://schemas.microsoft.com/office/drawing/2014/main" id="{ED1F1D01-0D40-AC97-EF28-482D7D68B37B}"/>
                      </a:ext>
                    </a:extLst>
                  </p:cNvPr>
                  <p:cNvGrpSpPr/>
                  <p:nvPr/>
                </p:nvGrpSpPr>
                <p:grpSpPr>
                  <a:xfrm>
                    <a:off x="4800083" y="3298045"/>
                    <a:ext cx="67413" cy="67538"/>
                    <a:chOff x="4909116" y="2997193"/>
                    <a:chExt cx="40481" cy="40481"/>
                  </a:xfrm>
                  <a:solidFill>
                    <a:srgbClr val="000000"/>
                  </a:solidFill>
                </p:grpSpPr>
                <p:sp>
                  <p:nvSpPr>
                    <p:cNvPr id="1665" name="Freeform: Shape 1664">
                      <a:extLst>
                        <a:ext uri="{FF2B5EF4-FFF2-40B4-BE49-F238E27FC236}">
                          <a16:creationId xmlns:a16="http://schemas.microsoft.com/office/drawing/2014/main" id="{98425A4B-64DF-9B60-F698-FB49C66CEC51}"/>
                        </a:ext>
                      </a:extLst>
                    </p:cNvPr>
                    <p:cNvSpPr/>
                    <p:nvPr/>
                  </p:nvSpPr>
                  <p:spPr>
                    <a:xfrm>
                      <a:off x="4929404" y="2997193"/>
                      <a:ext cx="9525" cy="40481"/>
                    </a:xfrm>
                    <a:custGeom>
                      <a:avLst/>
                      <a:gdLst>
                        <a:gd name="connsiteX0" fmla="*/ 217 w 9525"/>
                        <a:gd name="connsiteY0" fmla="*/ 94 h 40481"/>
                        <a:gd name="connsiteX1" fmla="*/ 217 w 9525"/>
                        <a:gd name="connsiteY1" fmla="*/ 40575 h 40481"/>
                      </a:gdLst>
                      <a:ahLst/>
                      <a:cxnLst>
                        <a:cxn ang="0">
                          <a:pos x="connsiteX0" y="connsiteY0"/>
                        </a:cxn>
                        <a:cxn ang="0">
                          <a:pos x="connsiteX1" y="connsiteY1"/>
                        </a:cxn>
                      </a:cxnLst>
                      <a:rect l="l" t="t" r="r" b="b"/>
                      <a:pathLst>
                        <a:path w="9525" h="40481">
                          <a:moveTo>
                            <a:pt x="217" y="94"/>
                          </a:moveTo>
                          <a:lnTo>
                            <a:pt x="217" y="4057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66" name="Freeform: Shape 1665">
                      <a:extLst>
                        <a:ext uri="{FF2B5EF4-FFF2-40B4-BE49-F238E27FC236}">
                          <a16:creationId xmlns:a16="http://schemas.microsoft.com/office/drawing/2014/main" id="{090A9E7E-D503-F608-B0C4-0EF46614FE6B}"/>
                        </a:ext>
                      </a:extLst>
                    </p:cNvPr>
                    <p:cNvSpPr/>
                    <p:nvPr/>
                  </p:nvSpPr>
                  <p:spPr>
                    <a:xfrm>
                      <a:off x="4909116" y="3017481"/>
                      <a:ext cx="40481" cy="9525"/>
                    </a:xfrm>
                    <a:custGeom>
                      <a:avLst/>
                      <a:gdLst>
                        <a:gd name="connsiteX0" fmla="*/ 40698 w 40481"/>
                        <a:gd name="connsiteY0" fmla="*/ 94 h 9525"/>
                        <a:gd name="connsiteX1" fmla="*/ 217 w 40481"/>
                        <a:gd name="connsiteY1" fmla="*/ 94 h 9525"/>
                      </a:gdLst>
                      <a:ahLst/>
                      <a:cxnLst>
                        <a:cxn ang="0">
                          <a:pos x="connsiteX0" y="connsiteY0"/>
                        </a:cxn>
                        <a:cxn ang="0">
                          <a:pos x="connsiteX1" y="connsiteY1"/>
                        </a:cxn>
                      </a:cxnLst>
                      <a:rect l="l" t="t" r="r" b="b"/>
                      <a:pathLst>
                        <a:path w="40481" h="9525">
                          <a:moveTo>
                            <a:pt x="40698" y="94"/>
                          </a:moveTo>
                          <a:lnTo>
                            <a:pt x="217" y="9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6" name="Graphic 3">
                    <a:extLst>
                      <a:ext uri="{FF2B5EF4-FFF2-40B4-BE49-F238E27FC236}">
                        <a16:creationId xmlns:a16="http://schemas.microsoft.com/office/drawing/2014/main" id="{5DCF71AD-2C9E-5398-F541-B15BAE4401BD}"/>
                      </a:ext>
                    </a:extLst>
                  </p:cNvPr>
                  <p:cNvGrpSpPr/>
                  <p:nvPr/>
                </p:nvGrpSpPr>
                <p:grpSpPr>
                  <a:xfrm>
                    <a:off x="4702850" y="3248303"/>
                    <a:ext cx="67413" cy="67538"/>
                    <a:chOff x="4850728" y="2967379"/>
                    <a:chExt cx="40481" cy="40481"/>
                  </a:xfrm>
                  <a:solidFill>
                    <a:srgbClr val="000000"/>
                  </a:solidFill>
                </p:grpSpPr>
                <p:sp>
                  <p:nvSpPr>
                    <p:cNvPr id="1663" name="Freeform: Shape 1662">
                      <a:extLst>
                        <a:ext uri="{FF2B5EF4-FFF2-40B4-BE49-F238E27FC236}">
                          <a16:creationId xmlns:a16="http://schemas.microsoft.com/office/drawing/2014/main" id="{E71784D9-CADF-8474-EAA0-B9F44301D399}"/>
                        </a:ext>
                      </a:extLst>
                    </p:cNvPr>
                    <p:cNvSpPr/>
                    <p:nvPr/>
                  </p:nvSpPr>
                  <p:spPr>
                    <a:xfrm>
                      <a:off x="4871016" y="2967379"/>
                      <a:ext cx="9525" cy="40481"/>
                    </a:xfrm>
                    <a:custGeom>
                      <a:avLst/>
                      <a:gdLst>
                        <a:gd name="connsiteX0" fmla="*/ 211 w 9525"/>
                        <a:gd name="connsiteY0" fmla="*/ 91 h 40481"/>
                        <a:gd name="connsiteX1" fmla="*/ 211 w 9525"/>
                        <a:gd name="connsiteY1" fmla="*/ 40572 h 40481"/>
                      </a:gdLst>
                      <a:ahLst/>
                      <a:cxnLst>
                        <a:cxn ang="0">
                          <a:pos x="connsiteX0" y="connsiteY0"/>
                        </a:cxn>
                        <a:cxn ang="0">
                          <a:pos x="connsiteX1" y="connsiteY1"/>
                        </a:cxn>
                      </a:cxnLst>
                      <a:rect l="l" t="t" r="r" b="b"/>
                      <a:pathLst>
                        <a:path w="9525" h="40481">
                          <a:moveTo>
                            <a:pt x="211" y="91"/>
                          </a:moveTo>
                          <a:lnTo>
                            <a:pt x="211" y="4057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64" name="Freeform: Shape 1663">
                      <a:extLst>
                        <a:ext uri="{FF2B5EF4-FFF2-40B4-BE49-F238E27FC236}">
                          <a16:creationId xmlns:a16="http://schemas.microsoft.com/office/drawing/2014/main" id="{AF6DC294-3607-32AB-7404-A0F7B5ED8D77}"/>
                        </a:ext>
                      </a:extLst>
                    </p:cNvPr>
                    <p:cNvSpPr/>
                    <p:nvPr/>
                  </p:nvSpPr>
                  <p:spPr>
                    <a:xfrm>
                      <a:off x="4850728" y="2987668"/>
                      <a:ext cx="40481" cy="9525"/>
                    </a:xfrm>
                    <a:custGeom>
                      <a:avLst/>
                      <a:gdLst>
                        <a:gd name="connsiteX0" fmla="*/ 40692 w 40481"/>
                        <a:gd name="connsiteY0" fmla="*/ 91 h 9525"/>
                        <a:gd name="connsiteX1" fmla="*/ 211 w 40481"/>
                        <a:gd name="connsiteY1" fmla="*/ 91 h 9525"/>
                      </a:gdLst>
                      <a:ahLst/>
                      <a:cxnLst>
                        <a:cxn ang="0">
                          <a:pos x="connsiteX0" y="connsiteY0"/>
                        </a:cxn>
                        <a:cxn ang="0">
                          <a:pos x="connsiteX1" y="connsiteY1"/>
                        </a:cxn>
                      </a:cxnLst>
                      <a:rect l="l" t="t" r="r" b="b"/>
                      <a:pathLst>
                        <a:path w="40481" h="9525">
                          <a:moveTo>
                            <a:pt x="40692" y="91"/>
                          </a:moveTo>
                          <a:lnTo>
                            <a:pt x="211" y="9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7" name="Graphic 3">
                    <a:extLst>
                      <a:ext uri="{FF2B5EF4-FFF2-40B4-BE49-F238E27FC236}">
                        <a16:creationId xmlns:a16="http://schemas.microsoft.com/office/drawing/2014/main" id="{95395890-DD5F-8A9F-730F-2FEED2ACE8F1}"/>
                      </a:ext>
                    </a:extLst>
                  </p:cNvPr>
                  <p:cNvGrpSpPr/>
                  <p:nvPr/>
                </p:nvGrpSpPr>
                <p:grpSpPr>
                  <a:xfrm>
                    <a:off x="4678580" y="3236703"/>
                    <a:ext cx="67413" cy="67538"/>
                    <a:chOff x="4836154" y="2960426"/>
                    <a:chExt cx="40481" cy="40481"/>
                  </a:xfrm>
                  <a:solidFill>
                    <a:srgbClr val="000000"/>
                  </a:solidFill>
                </p:grpSpPr>
                <p:sp>
                  <p:nvSpPr>
                    <p:cNvPr id="1661" name="Freeform: Shape 1660">
                      <a:extLst>
                        <a:ext uri="{FF2B5EF4-FFF2-40B4-BE49-F238E27FC236}">
                          <a16:creationId xmlns:a16="http://schemas.microsoft.com/office/drawing/2014/main" id="{A270C965-4FF3-142D-26F6-73564000F137}"/>
                        </a:ext>
                      </a:extLst>
                    </p:cNvPr>
                    <p:cNvSpPr/>
                    <p:nvPr/>
                  </p:nvSpPr>
                  <p:spPr>
                    <a:xfrm>
                      <a:off x="4856443" y="2960426"/>
                      <a:ext cx="9525" cy="40481"/>
                    </a:xfrm>
                    <a:custGeom>
                      <a:avLst/>
                      <a:gdLst>
                        <a:gd name="connsiteX0" fmla="*/ 209 w 9525"/>
                        <a:gd name="connsiteY0" fmla="*/ 90 h 40481"/>
                        <a:gd name="connsiteX1" fmla="*/ 209 w 9525"/>
                        <a:gd name="connsiteY1" fmla="*/ 40571 h 40481"/>
                      </a:gdLst>
                      <a:ahLst/>
                      <a:cxnLst>
                        <a:cxn ang="0">
                          <a:pos x="connsiteX0" y="connsiteY0"/>
                        </a:cxn>
                        <a:cxn ang="0">
                          <a:pos x="connsiteX1" y="connsiteY1"/>
                        </a:cxn>
                      </a:cxnLst>
                      <a:rect l="l" t="t" r="r" b="b"/>
                      <a:pathLst>
                        <a:path w="9525" h="40481">
                          <a:moveTo>
                            <a:pt x="209" y="90"/>
                          </a:moveTo>
                          <a:lnTo>
                            <a:pt x="209" y="4057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62" name="Freeform: Shape 1661">
                      <a:extLst>
                        <a:ext uri="{FF2B5EF4-FFF2-40B4-BE49-F238E27FC236}">
                          <a16:creationId xmlns:a16="http://schemas.microsoft.com/office/drawing/2014/main" id="{62574F39-8379-3DAE-F183-799947789800}"/>
                        </a:ext>
                      </a:extLst>
                    </p:cNvPr>
                    <p:cNvSpPr/>
                    <p:nvPr/>
                  </p:nvSpPr>
                  <p:spPr>
                    <a:xfrm>
                      <a:off x="4836154" y="2980714"/>
                      <a:ext cx="40481" cy="9525"/>
                    </a:xfrm>
                    <a:custGeom>
                      <a:avLst/>
                      <a:gdLst>
                        <a:gd name="connsiteX0" fmla="*/ 40690 w 40481"/>
                        <a:gd name="connsiteY0" fmla="*/ 90 h 9525"/>
                        <a:gd name="connsiteX1" fmla="*/ 209 w 40481"/>
                        <a:gd name="connsiteY1" fmla="*/ 90 h 9525"/>
                      </a:gdLst>
                      <a:ahLst/>
                      <a:cxnLst>
                        <a:cxn ang="0">
                          <a:pos x="connsiteX0" y="connsiteY0"/>
                        </a:cxn>
                        <a:cxn ang="0">
                          <a:pos x="connsiteX1" y="connsiteY1"/>
                        </a:cxn>
                      </a:cxnLst>
                      <a:rect l="l" t="t" r="r" b="b"/>
                      <a:pathLst>
                        <a:path w="40481" h="9525">
                          <a:moveTo>
                            <a:pt x="40690" y="90"/>
                          </a:moveTo>
                          <a:lnTo>
                            <a:pt x="209" y="9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8" name="Graphic 3">
                    <a:extLst>
                      <a:ext uri="{FF2B5EF4-FFF2-40B4-BE49-F238E27FC236}">
                        <a16:creationId xmlns:a16="http://schemas.microsoft.com/office/drawing/2014/main" id="{3FFD71FC-F723-3FE9-64AE-772F27718204}"/>
                      </a:ext>
                    </a:extLst>
                  </p:cNvPr>
                  <p:cNvGrpSpPr/>
                  <p:nvPr/>
                </p:nvGrpSpPr>
                <p:grpSpPr>
                  <a:xfrm>
                    <a:off x="4624015" y="3199835"/>
                    <a:ext cx="67413" cy="67538"/>
                    <a:chOff x="4803388" y="2938328"/>
                    <a:chExt cx="40481" cy="40481"/>
                  </a:xfrm>
                  <a:solidFill>
                    <a:srgbClr val="000000"/>
                  </a:solidFill>
                </p:grpSpPr>
                <p:sp>
                  <p:nvSpPr>
                    <p:cNvPr id="1659" name="Freeform: Shape 1658">
                      <a:extLst>
                        <a:ext uri="{FF2B5EF4-FFF2-40B4-BE49-F238E27FC236}">
                          <a16:creationId xmlns:a16="http://schemas.microsoft.com/office/drawing/2014/main" id="{53509315-93E9-0DFE-773C-5B54C7105995}"/>
                        </a:ext>
                      </a:extLst>
                    </p:cNvPr>
                    <p:cNvSpPr/>
                    <p:nvPr/>
                  </p:nvSpPr>
                  <p:spPr>
                    <a:xfrm>
                      <a:off x="4823677" y="2938328"/>
                      <a:ext cx="9525" cy="40481"/>
                    </a:xfrm>
                    <a:custGeom>
                      <a:avLst/>
                      <a:gdLst>
                        <a:gd name="connsiteX0" fmla="*/ 206 w 9525"/>
                        <a:gd name="connsiteY0" fmla="*/ 88 h 40481"/>
                        <a:gd name="connsiteX1" fmla="*/ 206 w 9525"/>
                        <a:gd name="connsiteY1" fmla="*/ 40569 h 40481"/>
                      </a:gdLst>
                      <a:ahLst/>
                      <a:cxnLst>
                        <a:cxn ang="0">
                          <a:pos x="connsiteX0" y="connsiteY0"/>
                        </a:cxn>
                        <a:cxn ang="0">
                          <a:pos x="connsiteX1" y="connsiteY1"/>
                        </a:cxn>
                      </a:cxnLst>
                      <a:rect l="l" t="t" r="r" b="b"/>
                      <a:pathLst>
                        <a:path w="9525" h="40481">
                          <a:moveTo>
                            <a:pt x="206" y="88"/>
                          </a:moveTo>
                          <a:lnTo>
                            <a:pt x="206" y="4056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60" name="Freeform: Shape 1659">
                      <a:extLst>
                        <a:ext uri="{FF2B5EF4-FFF2-40B4-BE49-F238E27FC236}">
                          <a16:creationId xmlns:a16="http://schemas.microsoft.com/office/drawing/2014/main" id="{B1F021A8-A80A-2676-457C-0BEF844E605F}"/>
                        </a:ext>
                      </a:extLst>
                    </p:cNvPr>
                    <p:cNvSpPr/>
                    <p:nvPr/>
                  </p:nvSpPr>
                  <p:spPr>
                    <a:xfrm>
                      <a:off x="4803388" y="2958616"/>
                      <a:ext cx="40481" cy="9525"/>
                    </a:xfrm>
                    <a:custGeom>
                      <a:avLst/>
                      <a:gdLst>
                        <a:gd name="connsiteX0" fmla="*/ 40687 w 40481"/>
                        <a:gd name="connsiteY0" fmla="*/ 88 h 9525"/>
                        <a:gd name="connsiteX1" fmla="*/ 206 w 40481"/>
                        <a:gd name="connsiteY1" fmla="*/ 88 h 9525"/>
                      </a:gdLst>
                      <a:ahLst/>
                      <a:cxnLst>
                        <a:cxn ang="0">
                          <a:pos x="connsiteX0" y="connsiteY0"/>
                        </a:cxn>
                        <a:cxn ang="0">
                          <a:pos x="connsiteX1" y="connsiteY1"/>
                        </a:cxn>
                      </a:cxnLst>
                      <a:rect l="l" t="t" r="r" b="b"/>
                      <a:pathLst>
                        <a:path w="40481" h="9525">
                          <a:moveTo>
                            <a:pt x="40687" y="88"/>
                          </a:moveTo>
                          <a:lnTo>
                            <a:pt x="206" y="8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19" name="Graphic 3">
                    <a:extLst>
                      <a:ext uri="{FF2B5EF4-FFF2-40B4-BE49-F238E27FC236}">
                        <a16:creationId xmlns:a16="http://schemas.microsoft.com/office/drawing/2014/main" id="{A2A79E08-7C3E-82C6-BA65-25E5C1A225BD}"/>
                      </a:ext>
                    </a:extLst>
                  </p:cNvPr>
                  <p:cNvGrpSpPr/>
                  <p:nvPr/>
                </p:nvGrpSpPr>
                <p:grpSpPr>
                  <a:xfrm>
                    <a:off x="4581505" y="3185373"/>
                    <a:ext cx="67413" cy="67538"/>
                    <a:chOff x="4777861" y="2929660"/>
                    <a:chExt cx="40481" cy="40481"/>
                  </a:xfrm>
                  <a:solidFill>
                    <a:srgbClr val="000000"/>
                  </a:solidFill>
                </p:grpSpPr>
                <p:sp>
                  <p:nvSpPr>
                    <p:cNvPr id="1657" name="Freeform: Shape 1656">
                      <a:extLst>
                        <a:ext uri="{FF2B5EF4-FFF2-40B4-BE49-F238E27FC236}">
                          <a16:creationId xmlns:a16="http://schemas.microsoft.com/office/drawing/2014/main" id="{E3C458BE-213B-2DFC-EFCA-867352902D9F}"/>
                        </a:ext>
                      </a:extLst>
                    </p:cNvPr>
                    <p:cNvSpPr/>
                    <p:nvPr/>
                  </p:nvSpPr>
                  <p:spPr>
                    <a:xfrm>
                      <a:off x="4798150" y="2929660"/>
                      <a:ext cx="9525" cy="40481"/>
                    </a:xfrm>
                    <a:custGeom>
                      <a:avLst/>
                      <a:gdLst>
                        <a:gd name="connsiteX0" fmla="*/ 203 w 9525"/>
                        <a:gd name="connsiteY0" fmla="*/ 87 h 40481"/>
                        <a:gd name="connsiteX1" fmla="*/ 203 w 9525"/>
                        <a:gd name="connsiteY1" fmla="*/ 40568 h 40481"/>
                      </a:gdLst>
                      <a:ahLst/>
                      <a:cxnLst>
                        <a:cxn ang="0">
                          <a:pos x="connsiteX0" y="connsiteY0"/>
                        </a:cxn>
                        <a:cxn ang="0">
                          <a:pos x="connsiteX1" y="connsiteY1"/>
                        </a:cxn>
                      </a:cxnLst>
                      <a:rect l="l" t="t" r="r" b="b"/>
                      <a:pathLst>
                        <a:path w="9525" h="40481">
                          <a:moveTo>
                            <a:pt x="203" y="87"/>
                          </a:moveTo>
                          <a:lnTo>
                            <a:pt x="203" y="4056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58" name="Freeform: Shape 1657">
                      <a:extLst>
                        <a:ext uri="{FF2B5EF4-FFF2-40B4-BE49-F238E27FC236}">
                          <a16:creationId xmlns:a16="http://schemas.microsoft.com/office/drawing/2014/main" id="{0F920DE1-4D24-58DA-6FE2-4571BDCB6474}"/>
                        </a:ext>
                      </a:extLst>
                    </p:cNvPr>
                    <p:cNvSpPr/>
                    <p:nvPr/>
                  </p:nvSpPr>
                  <p:spPr>
                    <a:xfrm>
                      <a:off x="4777861" y="2949949"/>
                      <a:ext cx="40481" cy="9525"/>
                    </a:xfrm>
                    <a:custGeom>
                      <a:avLst/>
                      <a:gdLst>
                        <a:gd name="connsiteX0" fmla="*/ 40684 w 40481"/>
                        <a:gd name="connsiteY0" fmla="*/ 87 h 9525"/>
                        <a:gd name="connsiteX1" fmla="*/ 203 w 40481"/>
                        <a:gd name="connsiteY1" fmla="*/ 87 h 9525"/>
                      </a:gdLst>
                      <a:ahLst/>
                      <a:cxnLst>
                        <a:cxn ang="0">
                          <a:pos x="connsiteX0" y="connsiteY0"/>
                        </a:cxn>
                        <a:cxn ang="0">
                          <a:pos x="connsiteX1" y="connsiteY1"/>
                        </a:cxn>
                      </a:cxnLst>
                      <a:rect l="l" t="t" r="r" b="b"/>
                      <a:pathLst>
                        <a:path w="40481" h="9525">
                          <a:moveTo>
                            <a:pt x="40684" y="87"/>
                          </a:moveTo>
                          <a:lnTo>
                            <a:pt x="203" y="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0" name="Graphic 3">
                    <a:extLst>
                      <a:ext uri="{FF2B5EF4-FFF2-40B4-BE49-F238E27FC236}">
                        <a16:creationId xmlns:a16="http://schemas.microsoft.com/office/drawing/2014/main" id="{908D296B-B9B2-350A-1D39-A0A7345FBEEC}"/>
                      </a:ext>
                    </a:extLst>
                  </p:cNvPr>
                  <p:cNvGrpSpPr/>
                  <p:nvPr/>
                </p:nvGrpSpPr>
                <p:grpSpPr>
                  <a:xfrm>
                    <a:off x="4557236" y="3185373"/>
                    <a:ext cx="67413" cy="67538"/>
                    <a:chOff x="4763288" y="2929660"/>
                    <a:chExt cx="40481" cy="40481"/>
                  </a:xfrm>
                  <a:solidFill>
                    <a:srgbClr val="000000"/>
                  </a:solidFill>
                </p:grpSpPr>
                <p:sp>
                  <p:nvSpPr>
                    <p:cNvPr id="1655" name="Freeform: Shape 1654">
                      <a:extLst>
                        <a:ext uri="{FF2B5EF4-FFF2-40B4-BE49-F238E27FC236}">
                          <a16:creationId xmlns:a16="http://schemas.microsoft.com/office/drawing/2014/main" id="{CEF2CA67-B25E-9A51-9A38-CA93D2A85010}"/>
                        </a:ext>
                      </a:extLst>
                    </p:cNvPr>
                    <p:cNvSpPr/>
                    <p:nvPr/>
                  </p:nvSpPr>
                  <p:spPr>
                    <a:xfrm>
                      <a:off x="4783576" y="2929660"/>
                      <a:ext cx="9525" cy="40481"/>
                    </a:xfrm>
                    <a:custGeom>
                      <a:avLst/>
                      <a:gdLst>
                        <a:gd name="connsiteX0" fmla="*/ 202 w 9525"/>
                        <a:gd name="connsiteY0" fmla="*/ 87 h 40481"/>
                        <a:gd name="connsiteX1" fmla="*/ 202 w 9525"/>
                        <a:gd name="connsiteY1" fmla="*/ 40568 h 40481"/>
                      </a:gdLst>
                      <a:ahLst/>
                      <a:cxnLst>
                        <a:cxn ang="0">
                          <a:pos x="connsiteX0" y="connsiteY0"/>
                        </a:cxn>
                        <a:cxn ang="0">
                          <a:pos x="connsiteX1" y="connsiteY1"/>
                        </a:cxn>
                      </a:cxnLst>
                      <a:rect l="l" t="t" r="r" b="b"/>
                      <a:pathLst>
                        <a:path w="9525" h="40481">
                          <a:moveTo>
                            <a:pt x="202" y="87"/>
                          </a:moveTo>
                          <a:lnTo>
                            <a:pt x="202" y="4056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56" name="Freeform: Shape 1655">
                      <a:extLst>
                        <a:ext uri="{FF2B5EF4-FFF2-40B4-BE49-F238E27FC236}">
                          <a16:creationId xmlns:a16="http://schemas.microsoft.com/office/drawing/2014/main" id="{7C618F13-EEFF-FA52-F9F8-DEA16629E446}"/>
                        </a:ext>
                      </a:extLst>
                    </p:cNvPr>
                    <p:cNvSpPr/>
                    <p:nvPr/>
                  </p:nvSpPr>
                  <p:spPr>
                    <a:xfrm>
                      <a:off x="4763288" y="2949949"/>
                      <a:ext cx="40481" cy="9525"/>
                    </a:xfrm>
                    <a:custGeom>
                      <a:avLst/>
                      <a:gdLst>
                        <a:gd name="connsiteX0" fmla="*/ 40683 w 40481"/>
                        <a:gd name="connsiteY0" fmla="*/ 87 h 9525"/>
                        <a:gd name="connsiteX1" fmla="*/ 202 w 40481"/>
                        <a:gd name="connsiteY1" fmla="*/ 87 h 9525"/>
                      </a:gdLst>
                      <a:ahLst/>
                      <a:cxnLst>
                        <a:cxn ang="0">
                          <a:pos x="connsiteX0" y="connsiteY0"/>
                        </a:cxn>
                        <a:cxn ang="0">
                          <a:pos x="connsiteX1" y="connsiteY1"/>
                        </a:cxn>
                      </a:cxnLst>
                      <a:rect l="l" t="t" r="r" b="b"/>
                      <a:pathLst>
                        <a:path w="40481" h="9525">
                          <a:moveTo>
                            <a:pt x="40683" y="87"/>
                          </a:moveTo>
                          <a:lnTo>
                            <a:pt x="202" y="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1" name="Graphic 3">
                    <a:extLst>
                      <a:ext uri="{FF2B5EF4-FFF2-40B4-BE49-F238E27FC236}">
                        <a16:creationId xmlns:a16="http://schemas.microsoft.com/office/drawing/2014/main" id="{D7A012DE-0C0A-DF80-B8E8-4B0695D2EE00}"/>
                      </a:ext>
                    </a:extLst>
                  </p:cNvPr>
                  <p:cNvGrpSpPr/>
                  <p:nvPr/>
                </p:nvGrpSpPr>
                <p:grpSpPr>
                  <a:xfrm>
                    <a:off x="4502513" y="3163286"/>
                    <a:ext cx="67413" cy="67538"/>
                    <a:chOff x="4730427" y="2916421"/>
                    <a:chExt cx="40481" cy="40481"/>
                  </a:xfrm>
                  <a:solidFill>
                    <a:srgbClr val="000000"/>
                  </a:solidFill>
                </p:grpSpPr>
                <p:sp>
                  <p:nvSpPr>
                    <p:cNvPr id="1653" name="Freeform: Shape 1652">
                      <a:extLst>
                        <a:ext uri="{FF2B5EF4-FFF2-40B4-BE49-F238E27FC236}">
                          <a16:creationId xmlns:a16="http://schemas.microsoft.com/office/drawing/2014/main" id="{74552BE7-8FE1-89D9-F3C9-5A62FBA3464C}"/>
                        </a:ext>
                      </a:extLst>
                    </p:cNvPr>
                    <p:cNvSpPr/>
                    <p:nvPr/>
                  </p:nvSpPr>
                  <p:spPr>
                    <a:xfrm>
                      <a:off x="4750715"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54" name="Freeform: Shape 1653">
                      <a:extLst>
                        <a:ext uri="{FF2B5EF4-FFF2-40B4-BE49-F238E27FC236}">
                          <a16:creationId xmlns:a16="http://schemas.microsoft.com/office/drawing/2014/main" id="{2629043F-1E5B-B1A5-AC5E-E5DE096B3EC3}"/>
                        </a:ext>
                      </a:extLst>
                    </p:cNvPr>
                    <p:cNvSpPr/>
                    <p:nvPr/>
                  </p:nvSpPr>
                  <p:spPr>
                    <a:xfrm>
                      <a:off x="473042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2" name="Graphic 3">
                    <a:extLst>
                      <a:ext uri="{FF2B5EF4-FFF2-40B4-BE49-F238E27FC236}">
                        <a16:creationId xmlns:a16="http://schemas.microsoft.com/office/drawing/2014/main" id="{4F670555-B493-2D66-913C-F9ABC865283A}"/>
                      </a:ext>
                    </a:extLst>
                  </p:cNvPr>
                  <p:cNvGrpSpPr/>
                  <p:nvPr/>
                </p:nvGrpSpPr>
                <p:grpSpPr>
                  <a:xfrm>
                    <a:off x="4496485" y="3163286"/>
                    <a:ext cx="67413" cy="67538"/>
                    <a:chOff x="4726807" y="2916421"/>
                    <a:chExt cx="40481" cy="40481"/>
                  </a:xfrm>
                  <a:solidFill>
                    <a:srgbClr val="000000"/>
                  </a:solidFill>
                </p:grpSpPr>
                <p:sp>
                  <p:nvSpPr>
                    <p:cNvPr id="1651" name="Freeform: Shape 1650">
                      <a:extLst>
                        <a:ext uri="{FF2B5EF4-FFF2-40B4-BE49-F238E27FC236}">
                          <a16:creationId xmlns:a16="http://schemas.microsoft.com/office/drawing/2014/main" id="{7B5539A2-A9EE-967F-3FE1-56B6CDC1AB4E}"/>
                        </a:ext>
                      </a:extLst>
                    </p:cNvPr>
                    <p:cNvSpPr/>
                    <p:nvPr/>
                  </p:nvSpPr>
                  <p:spPr>
                    <a:xfrm>
                      <a:off x="4747096"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52" name="Freeform: Shape 1651">
                      <a:extLst>
                        <a:ext uri="{FF2B5EF4-FFF2-40B4-BE49-F238E27FC236}">
                          <a16:creationId xmlns:a16="http://schemas.microsoft.com/office/drawing/2014/main" id="{B14DFB98-E387-31D0-DB1A-1BB3C65BA4EE}"/>
                        </a:ext>
                      </a:extLst>
                    </p:cNvPr>
                    <p:cNvSpPr/>
                    <p:nvPr/>
                  </p:nvSpPr>
                  <p:spPr>
                    <a:xfrm>
                      <a:off x="472680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3" name="Graphic 3">
                    <a:extLst>
                      <a:ext uri="{FF2B5EF4-FFF2-40B4-BE49-F238E27FC236}">
                        <a16:creationId xmlns:a16="http://schemas.microsoft.com/office/drawing/2014/main" id="{E4562E1C-A560-117F-F203-84C321F53241}"/>
                      </a:ext>
                    </a:extLst>
                  </p:cNvPr>
                  <p:cNvGrpSpPr/>
                  <p:nvPr/>
                </p:nvGrpSpPr>
                <p:grpSpPr>
                  <a:xfrm>
                    <a:off x="4453975" y="3145963"/>
                    <a:ext cx="67413" cy="67538"/>
                    <a:chOff x="4701280" y="2906038"/>
                    <a:chExt cx="40481" cy="40481"/>
                  </a:xfrm>
                  <a:solidFill>
                    <a:srgbClr val="000000"/>
                  </a:solidFill>
                </p:grpSpPr>
                <p:sp>
                  <p:nvSpPr>
                    <p:cNvPr id="1649" name="Freeform: Shape 1648">
                      <a:extLst>
                        <a:ext uri="{FF2B5EF4-FFF2-40B4-BE49-F238E27FC236}">
                          <a16:creationId xmlns:a16="http://schemas.microsoft.com/office/drawing/2014/main" id="{F40C8EC8-D5B7-FF0E-7EA9-302BCBCA0AA4}"/>
                        </a:ext>
                      </a:extLst>
                    </p:cNvPr>
                    <p:cNvSpPr/>
                    <p:nvPr/>
                  </p:nvSpPr>
                  <p:spPr>
                    <a:xfrm>
                      <a:off x="4721569" y="2906038"/>
                      <a:ext cx="9525" cy="40481"/>
                    </a:xfrm>
                    <a:custGeom>
                      <a:avLst/>
                      <a:gdLst>
                        <a:gd name="connsiteX0" fmla="*/ 195 w 9525"/>
                        <a:gd name="connsiteY0" fmla="*/ 84 h 40481"/>
                        <a:gd name="connsiteX1" fmla="*/ 195 w 9525"/>
                        <a:gd name="connsiteY1" fmla="*/ 40566 h 40481"/>
                      </a:gdLst>
                      <a:ahLst/>
                      <a:cxnLst>
                        <a:cxn ang="0">
                          <a:pos x="connsiteX0" y="connsiteY0"/>
                        </a:cxn>
                        <a:cxn ang="0">
                          <a:pos x="connsiteX1" y="connsiteY1"/>
                        </a:cxn>
                      </a:cxnLst>
                      <a:rect l="l" t="t" r="r" b="b"/>
                      <a:pathLst>
                        <a:path w="9525" h="40481">
                          <a:moveTo>
                            <a:pt x="195" y="84"/>
                          </a:moveTo>
                          <a:lnTo>
                            <a:pt x="195" y="4056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50" name="Freeform: Shape 1649">
                      <a:extLst>
                        <a:ext uri="{FF2B5EF4-FFF2-40B4-BE49-F238E27FC236}">
                          <a16:creationId xmlns:a16="http://schemas.microsoft.com/office/drawing/2014/main" id="{C631B049-BFA8-7764-B30A-60D6559100F4}"/>
                        </a:ext>
                      </a:extLst>
                    </p:cNvPr>
                    <p:cNvSpPr/>
                    <p:nvPr/>
                  </p:nvSpPr>
                  <p:spPr>
                    <a:xfrm>
                      <a:off x="4701280" y="2926327"/>
                      <a:ext cx="40481" cy="9525"/>
                    </a:xfrm>
                    <a:custGeom>
                      <a:avLst/>
                      <a:gdLst>
                        <a:gd name="connsiteX0" fmla="*/ 40676 w 40481"/>
                        <a:gd name="connsiteY0" fmla="*/ 84 h 9525"/>
                        <a:gd name="connsiteX1" fmla="*/ 195 w 40481"/>
                        <a:gd name="connsiteY1" fmla="*/ 84 h 9525"/>
                      </a:gdLst>
                      <a:ahLst/>
                      <a:cxnLst>
                        <a:cxn ang="0">
                          <a:pos x="connsiteX0" y="connsiteY0"/>
                        </a:cxn>
                        <a:cxn ang="0">
                          <a:pos x="connsiteX1" y="connsiteY1"/>
                        </a:cxn>
                      </a:cxnLst>
                      <a:rect l="l" t="t" r="r" b="b"/>
                      <a:pathLst>
                        <a:path w="40481" h="9525">
                          <a:moveTo>
                            <a:pt x="40676" y="84"/>
                          </a:moveTo>
                          <a:lnTo>
                            <a:pt x="195" y="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4" name="Graphic 3">
                    <a:extLst>
                      <a:ext uri="{FF2B5EF4-FFF2-40B4-BE49-F238E27FC236}">
                        <a16:creationId xmlns:a16="http://schemas.microsoft.com/office/drawing/2014/main" id="{4CFC270A-2056-C216-7A8E-EA2152D735BA}"/>
                      </a:ext>
                    </a:extLst>
                  </p:cNvPr>
                  <p:cNvGrpSpPr/>
                  <p:nvPr/>
                </p:nvGrpSpPr>
                <p:grpSpPr>
                  <a:xfrm>
                    <a:off x="4326445" y="3090185"/>
                    <a:ext cx="67413" cy="67538"/>
                    <a:chOff x="4624699" y="2872606"/>
                    <a:chExt cx="40481" cy="40481"/>
                  </a:xfrm>
                  <a:solidFill>
                    <a:srgbClr val="000000"/>
                  </a:solidFill>
                </p:grpSpPr>
                <p:sp>
                  <p:nvSpPr>
                    <p:cNvPr id="1647" name="Freeform: Shape 1646">
                      <a:extLst>
                        <a:ext uri="{FF2B5EF4-FFF2-40B4-BE49-F238E27FC236}">
                          <a16:creationId xmlns:a16="http://schemas.microsoft.com/office/drawing/2014/main" id="{1625F944-CEE8-A803-A4B1-05C63CC56C91}"/>
                        </a:ext>
                      </a:extLst>
                    </p:cNvPr>
                    <p:cNvSpPr/>
                    <p:nvPr/>
                  </p:nvSpPr>
                  <p:spPr>
                    <a:xfrm>
                      <a:off x="4644988" y="2872606"/>
                      <a:ext cx="9525" cy="40481"/>
                    </a:xfrm>
                    <a:custGeom>
                      <a:avLst/>
                      <a:gdLst>
                        <a:gd name="connsiteX0" fmla="*/ 187 w 9525"/>
                        <a:gd name="connsiteY0" fmla="*/ 81 h 40481"/>
                        <a:gd name="connsiteX1" fmla="*/ 187 w 9525"/>
                        <a:gd name="connsiteY1" fmla="*/ 40562 h 40481"/>
                      </a:gdLst>
                      <a:ahLst/>
                      <a:cxnLst>
                        <a:cxn ang="0">
                          <a:pos x="connsiteX0" y="connsiteY0"/>
                        </a:cxn>
                        <a:cxn ang="0">
                          <a:pos x="connsiteX1" y="connsiteY1"/>
                        </a:cxn>
                      </a:cxnLst>
                      <a:rect l="l" t="t" r="r" b="b"/>
                      <a:pathLst>
                        <a:path w="9525" h="40481">
                          <a:moveTo>
                            <a:pt x="187" y="81"/>
                          </a:moveTo>
                          <a:lnTo>
                            <a:pt x="187" y="4056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48" name="Freeform: Shape 1647">
                      <a:extLst>
                        <a:ext uri="{FF2B5EF4-FFF2-40B4-BE49-F238E27FC236}">
                          <a16:creationId xmlns:a16="http://schemas.microsoft.com/office/drawing/2014/main" id="{1E937AC3-674B-3E45-232E-7A4AF9328A45}"/>
                        </a:ext>
                      </a:extLst>
                    </p:cNvPr>
                    <p:cNvSpPr/>
                    <p:nvPr/>
                  </p:nvSpPr>
                  <p:spPr>
                    <a:xfrm>
                      <a:off x="4624699" y="2892894"/>
                      <a:ext cx="40481" cy="9525"/>
                    </a:xfrm>
                    <a:custGeom>
                      <a:avLst/>
                      <a:gdLst>
                        <a:gd name="connsiteX0" fmla="*/ 40668 w 40481"/>
                        <a:gd name="connsiteY0" fmla="*/ 81 h 9525"/>
                        <a:gd name="connsiteX1" fmla="*/ 187 w 40481"/>
                        <a:gd name="connsiteY1" fmla="*/ 81 h 9525"/>
                      </a:gdLst>
                      <a:ahLst/>
                      <a:cxnLst>
                        <a:cxn ang="0">
                          <a:pos x="connsiteX0" y="connsiteY0"/>
                        </a:cxn>
                        <a:cxn ang="0">
                          <a:pos x="connsiteX1" y="connsiteY1"/>
                        </a:cxn>
                      </a:cxnLst>
                      <a:rect l="l" t="t" r="r" b="b"/>
                      <a:pathLst>
                        <a:path w="40481" h="9525">
                          <a:moveTo>
                            <a:pt x="40668" y="81"/>
                          </a:moveTo>
                          <a:lnTo>
                            <a:pt x="187" y="8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5" name="Graphic 3">
                    <a:extLst>
                      <a:ext uri="{FF2B5EF4-FFF2-40B4-BE49-F238E27FC236}">
                        <a16:creationId xmlns:a16="http://schemas.microsoft.com/office/drawing/2014/main" id="{80DAB37F-ECC9-CAAB-412B-04855450AF03}"/>
                      </a:ext>
                    </a:extLst>
                  </p:cNvPr>
                  <p:cNvGrpSpPr/>
                  <p:nvPr/>
                </p:nvGrpSpPr>
                <p:grpSpPr>
                  <a:xfrm>
                    <a:off x="4320418" y="3077789"/>
                    <a:ext cx="67413" cy="67538"/>
                    <a:chOff x="4621080" y="2865176"/>
                    <a:chExt cx="40481" cy="40481"/>
                  </a:xfrm>
                  <a:solidFill>
                    <a:srgbClr val="000000"/>
                  </a:solidFill>
                </p:grpSpPr>
                <p:sp>
                  <p:nvSpPr>
                    <p:cNvPr id="1645" name="Freeform: Shape 1644">
                      <a:extLst>
                        <a:ext uri="{FF2B5EF4-FFF2-40B4-BE49-F238E27FC236}">
                          <a16:creationId xmlns:a16="http://schemas.microsoft.com/office/drawing/2014/main" id="{C1D3B02E-3F09-7CAD-EF09-A710ACE13F45}"/>
                        </a:ext>
                      </a:extLst>
                    </p:cNvPr>
                    <p:cNvSpPr/>
                    <p:nvPr/>
                  </p:nvSpPr>
                  <p:spPr>
                    <a:xfrm>
                      <a:off x="4641368" y="2865176"/>
                      <a:ext cx="9525" cy="40481"/>
                    </a:xfrm>
                    <a:custGeom>
                      <a:avLst/>
                      <a:gdLst>
                        <a:gd name="connsiteX0" fmla="*/ 187 w 9525"/>
                        <a:gd name="connsiteY0" fmla="*/ 80 h 40481"/>
                        <a:gd name="connsiteX1" fmla="*/ 187 w 9525"/>
                        <a:gd name="connsiteY1" fmla="*/ 40561 h 40481"/>
                      </a:gdLst>
                      <a:ahLst/>
                      <a:cxnLst>
                        <a:cxn ang="0">
                          <a:pos x="connsiteX0" y="connsiteY0"/>
                        </a:cxn>
                        <a:cxn ang="0">
                          <a:pos x="connsiteX1" y="connsiteY1"/>
                        </a:cxn>
                      </a:cxnLst>
                      <a:rect l="l" t="t" r="r" b="b"/>
                      <a:pathLst>
                        <a:path w="9525" h="40481">
                          <a:moveTo>
                            <a:pt x="187" y="80"/>
                          </a:moveTo>
                          <a:lnTo>
                            <a:pt x="187" y="4056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46" name="Freeform: Shape 1645">
                      <a:extLst>
                        <a:ext uri="{FF2B5EF4-FFF2-40B4-BE49-F238E27FC236}">
                          <a16:creationId xmlns:a16="http://schemas.microsoft.com/office/drawing/2014/main" id="{D8AB8E0D-0D55-6748-A521-BD0C0B68CCC9}"/>
                        </a:ext>
                      </a:extLst>
                    </p:cNvPr>
                    <p:cNvSpPr/>
                    <p:nvPr/>
                  </p:nvSpPr>
                  <p:spPr>
                    <a:xfrm>
                      <a:off x="4621080" y="2885464"/>
                      <a:ext cx="40481" cy="9525"/>
                    </a:xfrm>
                    <a:custGeom>
                      <a:avLst/>
                      <a:gdLst>
                        <a:gd name="connsiteX0" fmla="*/ 40668 w 40481"/>
                        <a:gd name="connsiteY0" fmla="*/ 80 h 9525"/>
                        <a:gd name="connsiteX1" fmla="*/ 187 w 40481"/>
                        <a:gd name="connsiteY1" fmla="*/ 80 h 9525"/>
                      </a:gdLst>
                      <a:ahLst/>
                      <a:cxnLst>
                        <a:cxn ang="0">
                          <a:pos x="connsiteX0" y="connsiteY0"/>
                        </a:cxn>
                        <a:cxn ang="0">
                          <a:pos x="connsiteX1" y="connsiteY1"/>
                        </a:cxn>
                      </a:cxnLst>
                      <a:rect l="l" t="t" r="r" b="b"/>
                      <a:pathLst>
                        <a:path w="40481" h="9525">
                          <a:moveTo>
                            <a:pt x="40668" y="80"/>
                          </a:moveTo>
                          <a:lnTo>
                            <a:pt x="187" y="8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6" name="Graphic 3">
                    <a:extLst>
                      <a:ext uri="{FF2B5EF4-FFF2-40B4-BE49-F238E27FC236}">
                        <a16:creationId xmlns:a16="http://schemas.microsoft.com/office/drawing/2014/main" id="{327FE178-90C8-56B1-50E4-24ACEE74E613}"/>
                      </a:ext>
                    </a:extLst>
                  </p:cNvPr>
                  <p:cNvGrpSpPr/>
                  <p:nvPr/>
                </p:nvGrpSpPr>
                <p:grpSpPr>
                  <a:xfrm>
                    <a:off x="4259666" y="3057606"/>
                    <a:ext cx="67413" cy="67538"/>
                    <a:chOff x="4584599" y="2853079"/>
                    <a:chExt cx="40481" cy="40481"/>
                  </a:xfrm>
                  <a:solidFill>
                    <a:srgbClr val="000000"/>
                  </a:solidFill>
                </p:grpSpPr>
                <p:sp>
                  <p:nvSpPr>
                    <p:cNvPr id="1643" name="Freeform: Shape 1642">
                      <a:extLst>
                        <a:ext uri="{FF2B5EF4-FFF2-40B4-BE49-F238E27FC236}">
                          <a16:creationId xmlns:a16="http://schemas.microsoft.com/office/drawing/2014/main" id="{9FF5A455-1A4E-4687-E047-94550E40F651}"/>
                        </a:ext>
                      </a:extLst>
                    </p:cNvPr>
                    <p:cNvSpPr/>
                    <p:nvPr/>
                  </p:nvSpPr>
                  <p:spPr>
                    <a:xfrm>
                      <a:off x="4604887" y="2853079"/>
                      <a:ext cx="9525" cy="40481"/>
                    </a:xfrm>
                    <a:custGeom>
                      <a:avLst/>
                      <a:gdLst>
                        <a:gd name="connsiteX0" fmla="*/ 183 w 9525"/>
                        <a:gd name="connsiteY0" fmla="*/ 79 h 40481"/>
                        <a:gd name="connsiteX1" fmla="*/ 183 w 9525"/>
                        <a:gd name="connsiteY1" fmla="*/ 40560 h 40481"/>
                      </a:gdLst>
                      <a:ahLst/>
                      <a:cxnLst>
                        <a:cxn ang="0">
                          <a:pos x="connsiteX0" y="connsiteY0"/>
                        </a:cxn>
                        <a:cxn ang="0">
                          <a:pos x="connsiteX1" y="connsiteY1"/>
                        </a:cxn>
                      </a:cxnLst>
                      <a:rect l="l" t="t" r="r" b="b"/>
                      <a:pathLst>
                        <a:path w="9525" h="40481">
                          <a:moveTo>
                            <a:pt x="183" y="79"/>
                          </a:moveTo>
                          <a:lnTo>
                            <a:pt x="183" y="4056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44" name="Freeform: Shape 1643">
                      <a:extLst>
                        <a:ext uri="{FF2B5EF4-FFF2-40B4-BE49-F238E27FC236}">
                          <a16:creationId xmlns:a16="http://schemas.microsoft.com/office/drawing/2014/main" id="{7B136925-4DD5-A1FB-EA54-B7DEAC5EE9AF}"/>
                        </a:ext>
                      </a:extLst>
                    </p:cNvPr>
                    <p:cNvSpPr/>
                    <p:nvPr/>
                  </p:nvSpPr>
                  <p:spPr>
                    <a:xfrm>
                      <a:off x="4584599" y="2873368"/>
                      <a:ext cx="40481" cy="9525"/>
                    </a:xfrm>
                    <a:custGeom>
                      <a:avLst/>
                      <a:gdLst>
                        <a:gd name="connsiteX0" fmla="*/ 40664 w 40481"/>
                        <a:gd name="connsiteY0" fmla="*/ 79 h 9525"/>
                        <a:gd name="connsiteX1" fmla="*/ 183 w 40481"/>
                        <a:gd name="connsiteY1" fmla="*/ 79 h 9525"/>
                      </a:gdLst>
                      <a:ahLst/>
                      <a:cxnLst>
                        <a:cxn ang="0">
                          <a:pos x="connsiteX0" y="connsiteY0"/>
                        </a:cxn>
                        <a:cxn ang="0">
                          <a:pos x="connsiteX1" y="connsiteY1"/>
                        </a:cxn>
                      </a:cxnLst>
                      <a:rect l="l" t="t" r="r" b="b"/>
                      <a:pathLst>
                        <a:path w="40481" h="9525">
                          <a:moveTo>
                            <a:pt x="40664" y="79"/>
                          </a:moveTo>
                          <a:lnTo>
                            <a:pt x="183" y="7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7" name="Graphic 3">
                    <a:extLst>
                      <a:ext uri="{FF2B5EF4-FFF2-40B4-BE49-F238E27FC236}">
                        <a16:creationId xmlns:a16="http://schemas.microsoft.com/office/drawing/2014/main" id="{52835308-E7E1-034F-8F81-2465F45BB3BD}"/>
                      </a:ext>
                    </a:extLst>
                  </p:cNvPr>
                  <p:cNvGrpSpPr/>
                  <p:nvPr/>
                </p:nvGrpSpPr>
                <p:grpSpPr>
                  <a:xfrm>
                    <a:off x="4241425" y="3043305"/>
                    <a:ext cx="67413" cy="67538"/>
                    <a:chOff x="4573645" y="2844507"/>
                    <a:chExt cx="40481" cy="40481"/>
                  </a:xfrm>
                  <a:solidFill>
                    <a:srgbClr val="000000"/>
                  </a:solidFill>
                </p:grpSpPr>
                <p:sp>
                  <p:nvSpPr>
                    <p:cNvPr id="1641" name="Freeform: Shape 1640">
                      <a:extLst>
                        <a:ext uri="{FF2B5EF4-FFF2-40B4-BE49-F238E27FC236}">
                          <a16:creationId xmlns:a16="http://schemas.microsoft.com/office/drawing/2014/main" id="{8D9DDEC2-E087-8A0E-3206-755E10CB9520}"/>
                        </a:ext>
                      </a:extLst>
                    </p:cNvPr>
                    <p:cNvSpPr/>
                    <p:nvPr/>
                  </p:nvSpPr>
                  <p:spPr>
                    <a:xfrm>
                      <a:off x="4593934" y="2844507"/>
                      <a:ext cx="9525" cy="40481"/>
                    </a:xfrm>
                    <a:custGeom>
                      <a:avLst/>
                      <a:gdLst>
                        <a:gd name="connsiteX0" fmla="*/ 182 w 9525"/>
                        <a:gd name="connsiteY0" fmla="*/ 78 h 40481"/>
                        <a:gd name="connsiteX1" fmla="*/ 182 w 9525"/>
                        <a:gd name="connsiteY1" fmla="*/ 40559 h 40481"/>
                      </a:gdLst>
                      <a:ahLst/>
                      <a:cxnLst>
                        <a:cxn ang="0">
                          <a:pos x="connsiteX0" y="connsiteY0"/>
                        </a:cxn>
                        <a:cxn ang="0">
                          <a:pos x="connsiteX1" y="connsiteY1"/>
                        </a:cxn>
                      </a:cxnLst>
                      <a:rect l="l" t="t" r="r" b="b"/>
                      <a:pathLst>
                        <a:path w="9525" h="40481">
                          <a:moveTo>
                            <a:pt x="182" y="78"/>
                          </a:moveTo>
                          <a:lnTo>
                            <a:pt x="182" y="4055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42" name="Freeform: Shape 1641">
                      <a:extLst>
                        <a:ext uri="{FF2B5EF4-FFF2-40B4-BE49-F238E27FC236}">
                          <a16:creationId xmlns:a16="http://schemas.microsoft.com/office/drawing/2014/main" id="{F47F0A7E-BEEE-EF98-7AEC-118E255A2E3F}"/>
                        </a:ext>
                      </a:extLst>
                    </p:cNvPr>
                    <p:cNvSpPr/>
                    <p:nvPr/>
                  </p:nvSpPr>
                  <p:spPr>
                    <a:xfrm>
                      <a:off x="4573645" y="2864795"/>
                      <a:ext cx="40481" cy="9525"/>
                    </a:xfrm>
                    <a:custGeom>
                      <a:avLst/>
                      <a:gdLst>
                        <a:gd name="connsiteX0" fmla="*/ 40663 w 40481"/>
                        <a:gd name="connsiteY0" fmla="*/ 78 h 9525"/>
                        <a:gd name="connsiteX1" fmla="*/ 182 w 40481"/>
                        <a:gd name="connsiteY1" fmla="*/ 78 h 9525"/>
                      </a:gdLst>
                      <a:ahLst/>
                      <a:cxnLst>
                        <a:cxn ang="0">
                          <a:pos x="connsiteX0" y="connsiteY0"/>
                        </a:cxn>
                        <a:cxn ang="0">
                          <a:pos x="connsiteX1" y="connsiteY1"/>
                        </a:cxn>
                      </a:cxnLst>
                      <a:rect l="l" t="t" r="r" b="b"/>
                      <a:pathLst>
                        <a:path w="40481" h="9525">
                          <a:moveTo>
                            <a:pt x="40663" y="78"/>
                          </a:moveTo>
                          <a:lnTo>
                            <a:pt x="182" y="7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8" name="Graphic 3">
                    <a:extLst>
                      <a:ext uri="{FF2B5EF4-FFF2-40B4-BE49-F238E27FC236}">
                        <a16:creationId xmlns:a16="http://schemas.microsoft.com/office/drawing/2014/main" id="{8A38E720-F3AA-45E9-A94E-F7AACF33B89E}"/>
                      </a:ext>
                    </a:extLst>
                  </p:cNvPr>
                  <p:cNvGrpSpPr/>
                  <p:nvPr/>
                </p:nvGrpSpPr>
                <p:grpSpPr>
                  <a:xfrm>
                    <a:off x="4180833" y="2983870"/>
                    <a:ext cx="67413" cy="67538"/>
                    <a:chOff x="4537260" y="2808883"/>
                    <a:chExt cx="40481" cy="40481"/>
                  </a:xfrm>
                  <a:solidFill>
                    <a:srgbClr val="000000"/>
                  </a:solidFill>
                </p:grpSpPr>
                <p:sp>
                  <p:nvSpPr>
                    <p:cNvPr id="1639" name="Freeform: Shape 1638">
                      <a:extLst>
                        <a:ext uri="{FF2B5EF4-FFF2-40B4-BE49-F238E27FC236}">
                          <a16:creationId xmlns:a16="http://schemas.microsoft.com/office/drawing/2014/main" id="{FAD89EAF-30C8-A3EA-CC91-4F68DF24B1DF}"/>
                        </a:ext>
                      </a:extLst>
                    </p:cNvPr>
                    <p:cNvSpPr/>
                    <p:nvPr/>
                  </p:nvSpPr>
                  <p:spPr>
                    <a:xfrm>
                      <a:off x="4557548" y="2808883"/>
                      <a:ext cx="9525" cy="40481"/>
                    </a:xfrm>
                    <a:custGeom>
                      <a:avLst/>
                      <a:gdLst>
                        <a:gd name="connsiteX0" fmla="*/ 178 w 9525"/>
                        <a:gd name="connsiteY0" fmla="*/ 74 h 40481"/>
                        <a:gd name="connsiteX1" fmla="*/ 178 w 9525"/>
                        <a:gd name="connsiteY1" fmla="*/ 40555 h 40481"/>
                      </a:gdLst>
                      <a:ahLst/>
                      <a:cxnLst>
                        <a:cxn ang="0">
                          <a:pos x="connsiteX0" y="connsiteY0"/>
                        </a:cxn>
                        <a:cxn ang="0">
                          <a:pos x="connsiteX1" y="connsiteY1"/>
                        </a:cxn>
                      </a:cxnLst>
                      <a:rect l="l" t="t" r="r" b="b"/>
                      <a:pathLst>
                        <a:path w="9525" h="40481">
                          <a:moveTo>
                            <a:pt x="178" y="74"/>
                          </a:moveTo>
                          <a:lnTo>
                            <a:pt x="178" y="4055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40" name="Freeform: Shape 1639">
                      <a:extLst>
                        <a:ext uri="{FF2B5EF4-FFF2-40B4-BE49-F238E27FC236}">
                          <a16:creationId xmlns:a16="http://schemas.microsoft.com/office/drawing/2014/main" id="{58D7D73F-5E11-011D-1AEE-137AFCFC169C}"/>
                        </a:ext>
                      </a:extLst>
                    </p:cNvPr>
                    <p:cNvSpPr/>
                    <p:nvPr/>
                  </p:nvSpPr>
                  <p:spPr>
                    <a:xfrm>
                      <a:off x="4537260" y="2829172"/>
                      <a:ext cx="40481" cy="9525"/>
                    </a:xfrm>
                    <a:custGeom>
                      <a:avLst/>
                      <a:gdLst>
                        <a:gd name="connsiteX0" fmla="*/ 40659 w 40481"/>
                        <a:gd name="connsiteY0" fmla="*/ 74 h 9525"/>
                        <a:gd name="connsiteX1" fmla="*/ 178 w 40481"/>
                        <a:gd name="connsiteY1" fmla="*/ 74 h 9525"/>
                      </a:gdLst>
                      <a:ahLst/>
                      <a:cxnLst>
                        <a:cxn ang="0">
                          <a:pos x="connsiteX0" y="connsiteY0"/>
                        </a:cxn>
                        <a:cxn ang="0">
                          <a:pos x="connsiteX1" y="connsiteY1"/>
                        </a:cxn>
                      </a:cxnLst>
                      <a:rect l="l" t="t" r="r" b="b"/>
                      <a:pathLst>
                        <a:path w="40481" h="9525">
                          <a:moveTo>
                            <a:pt x="40659" y="74"/>
                          </a:moveTo>
                          <a:lnTo>
                            <a:pt x="178" y="7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29" name="Graphic 3">
                    <a:extLst>
                      <a:ext uri="{FF2B5EF4-FFF2-40B4-BE49-F238E27FC236}">
                        <a16:creationId xmlns:a16="http://schemas.microsoft.com/office/drawing/2014/main" id="{AF463312-1A10-79C0-0393-87EA631BF511}"/>
                      </a:ext>
                    </a:extLst>
                  </p:cNvPr>
                  <p:cNvGrpSpPr/>
                  <p:nvPr/>
                </p:nvGrpSpPr>
                <p:grpSpPr>
                  <a:xfrm>
                    <a:off x="4174646" y="2983870"/>
                    <a:ext cx="67413" cy="67538"/>
                    <a:chOff x="4533545" y="2808883"/>
                    <a:chExt cx="40481" cy="40481"/>
                  </a:xfrm>
                  <a:solidFill>
                    <a:srgbClr val="000000"/>
                  </a:solidFill>
                </p:grpSpPr>
                <p:sp>
                  <p:nvSpPr>
                    <p:cNvPr id="1637" name="Freeform: Shape 1636">
                      <a:extLst>
                        <a:ext uri="{FF2B5EF4-FFF2-40B4-BE49-F238E27FC236}">
                          <a16:creationId xmlns:a16="http://schemas.microsoft.com/office/drawing/2014/main" id="{E2698E2A-DA69-A998-B744-AA5CB38CFB3D}"/>
                        </a:ext>
                      </a:extLst>
                    </p:cNvPr>
                    <p:cNvSpPr/>
                    <p:nvPr/>
                  </p:nvSpPr>
                  <p:spPr>
                    <a:xfrm>
                      <a:off x="4553833" y="2808883"/>
                      <a:ext cx="9525" cy="40481"/>
                    </a:xfrm>
                    <a:custGeom>
                      <a:avLst/>
                      <a:gdLst>
                        <a:gd name="connsiteX0" fmla="*/ 177 w 9525"/>
                        <a:gd name="connsiteY0" fmla="*/ 74 h 40481"/>
                        <a:gd name="connsiteX1" fmla="*/ 177 w 9525"/>
                        <a:gd name="connsiteY1" fmla="*/ 40555 h 40481"/>
                      </a:gdLst>
                      <a:ahLst/>
                      <a:cxnLst>
                        <a:cxn ang="0">
                          <a:pos x="connsiteX0" y="connsiteY0"/>
                        </a:cxn>
                        <a:cxn ang="0">
                          <a:pos x="connsiteX1" y="connsiteY1"/>
                        </a:cxn>
                      </a:cxnLst>
                      <a:rect l="l" t="t" r="r" b="b"/>
                      <a:pathLst>
                        <a:path w="9525" h="40481">
                          <a:moveTo>
                            <a:pt x="177" y="74"/>
                          </a:moveTo>
                          <a:lnTo>
                            <a:pt x="177" y="4055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38" name="Freeform: Shape 1637">
                      <a:extLst>
                        <a:ext uri="{FF2B5EF4-FFF2-40B4-BE49-F238E27FC236}">
                          <a16:creationId xmlns:a16="http://schemas.microsoft.com/office/drawing/2014/main" id="{9CC4D16E-BEC0-0FFB-7B5B-233F77A714A1}"/>
                        </a:ext>
                      </a:extLst>
                    </p:cNvPr>
                    <p:cNvSpPr/>
                    <p:nvPr/>
                  </p:nvSpPr>
                  <p:spPr>
                    <a:xfrm>
                      <a:off x="4533545" y="2829172"/>
                      <a:ext cx="40481" cy="9525"/>
                    </a:xfrm>
                    <a:custGeom>
                      <a:avLst/>
                      <a:gdLst>
                        <a:gd name="connsiteX0" fmla="*/ 40659 w 40481"/>
                        <a:gd name="connsiteY0" fmla="*/ 74 h 9525"/>
                        <a:gd name="connsiteX1" fmla="*/ 177 w 40481"/>
                        <a:gd name="connsiteY1" fmla="*/ 74 h 9525"/>
                      </a:gdLst>
                      <a:ahLst/>
                      <a:cxnLst>
                        <a:cxn ang="0">
                          <a:pos x="connsiteX0" y="connsiteY0"/>
                        </a:cxn>
                        <a:cxn ang="0">
                          <a:pos x="connsiteX1" y="connsiteY1"/>
                        </a:cxn>
                      </a:cxnLst>
                      <a:rect l="l" t="t" r="r" b="b"/>
                      <a:pathLst>
                        <a:path w="40481" h="9525">
                          <a:moveTo>
                            <a:pt x="40659" y="74"/>
                          </a:moveTo>
                          <a:lnTo>
                            <a:pt x="177" y="7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0" name="Graphic 3">
                    <a:extLst>
                      <a:ext uri="{FF2B5EF4-FFF2-40B4-BE49-F238E27FC236}">
                        <a16:creationId xmlns:a16="http://schemas.microsoft.com/office/drawing/2014/main" id="{C026F9DC-5051-653D-CCF2-DBDCA03B2F55}"/>
                      </a:ext>
                    </a:extLst>
                  </p:cNvPr>
                  <p:cNvGrpSpPr/>
                  <p:nvPr/>
                </p:nvGrpSpPr>
                <p:grpSpPr>
                  <a:xfrm>
                    <a:off x="3980496" y="2879147"/>
                    <a:ext cx="67413" cy="67538"/>
                    <a:chOff x="4416959" y="2746114"/>
                    <a:chExt cx="40481" cy="40481"/>
                  </a:xfrm>
                  <a:solidFill>
                    <a:srgbClr val="000000"/>
                  </a:solidFill>
                </p:grpSpPr>
                <p:sp>
                  <p:nvSpPr>
                    <p:cNvPr id="1635" name="Freeform: Shape 1634">
                      <a:extLst>
                        <a:ext uri="{FF2B5EF4-FFF2-40B4-BE49-F238E27FC236}">
                          <a16:creationId xmlns:a16="http://schemas.microsoft.com/office/drawing/2014/main" id="{487AB293-489A-A6A6-4853-644A2EBED533}"/>
                        </a:ext>
                      </a:extLst>
                    </p:cNvPr>
                    <p:cNvSpPr/>
                    <p:nvPr/>
                  </p:nvSpPr>
                  <p:spPr>
                    <a:xfrm>
                      <a:off x="4437247" y="2746114"/>
                      <a:ext cx="9525" cy="40481"/>
                    </a:xfrm>
                    <a:custGeom>
                      <a:avLst/>
                      <a:gdLst>
                        <a:gd name="connsiteX0" fmla="*/ 165 w 9525"/>
                        <a:gd name="connsiteY0" fmla="*/ 67 h 40481"/>
                        <a:gd name="connsiteX1" fmla="*/ 165 w 9525"/>
                        <a:gd name="connsiteY1" fmla="*/ 40549 h 40481"/>
                      </a:gdLst>
                      <a:ahLst/>
                      <a:cxnLst>
                        <a:cxn ang="0">
                          <a:pos x="connsiteX0" y="connsiteY0"/>
                        </a:cxn>
                        <a:cxn ang="0">
                          <a:pos x="connsiteX1" y="connsiteY1"/>
                        </a:cxn>
                      </a:cxnLst>
                      <a:rect l="l" t="t" r="r" b="b"/>
                      <a:pathLst>
                        <a:path w="9525" h="40481">
                          <a:moveTo>
                            <a:pt x="165" y="67"/>
                          </a:moveTo>
                          <a:lnTo>
                            <a:pt x="165" y="4054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36" name="Freeform: Shape 1635">
                      <a:extLst>
                        <a:ext uri="{FF2B5EF4-FFF2-40B4-BE49-F238E27FC236}">
                          <a16:creationId xmlns:a16="http://schemas.microsoft.com/office/drawing/2014/main" id="{4AC98938-8054-7021-FB40-80C3F92459C1}"/>
                        </a:ext>
                      </a:extLst>
                    </p:cNvPr>
                    <p:cNvSpPr/>
                    <p:nvPr/>
                  </p:nvSpPr>
                  <p:spPr>
                    <a:xfrm>
                      <a:off x="4416959" y="2766402"/>
                      <a:ext cx="40481" cy="9525"/>
                    </a:xfrm>
                    <a:custGeom>
                      <a:avLst/>
                      <a:gdLst>
                        <a:gd name="connsiteX0" fmla="*/ 40646 w 40481"/>
                        <a:gd name="connsiteY0" fmla="*/ 67 h 9525"/>
                        <a:gd name="connsiteX1" fmla="*/ 165 w 40481"/>
                        <a:gd name="connsiteY1" fmla="*/ 67 h 9525"/>
                      </a:gdLst>
                      <a:ahLst/>
                      <a:cxnLst>
                        <a:cxn ang="0">
                          <a:pos x="connsiteX0" y="connsiteY0"/>
                        </a:cxn>
                        <a:cxn ang="0">
                          <a:pos x="connsiteX1" y="connsiteY1"/>
                        </a:cxn>
                      </a:cxnLst>
                      <a:rect l="l" t="t" r="r" b="b"/>
                      <a:pathLst>
                        <a:path w="40481" h="9525">
                          <a:moveTo>
                            <a:pt x="40646" y="67"/>
                          </a:moveTo>
                          <a:lnTo>
                            <a:pt x="165" y="6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1" name="Graphic 3">
                    <a:extLst>
                      <a:ext uri="{FF2B5EF4-FFF2-40B4-BE49-F238E27FC236}">
                        <a16:creationId xmlns:a16="http://schemas.microsoft.com/office/drawing/2014/main" id="{BB9CC7BB-CF90-A4E8-397E-969FC853E208}"/>
                      </a:ext>
                    </a:extLst>
                  </p:cNvPr>
                  <p:cNvGrpSpPr/>
                  <p:nvPr/>
                </p:nvGrpSpPr>
                <p:grpSpPr>
                  <a:xfrm>
                    <a:off x="3901505" y="2821142"/>
                    <a:ext cx="67413" cy="67538"/>
                    <a:chOff x="4369525" y="2711347"/>
                    <a:chExt cx="40481" cy="40481"/>
                  </a:xfrm>
                  <a:solidFill>
                    <a:srgbClr val="000000"/>
                  </a:solidFill>
                </p:grpSpPr>
                <p:sp>
                  <p:nvSpPr>
                    <p:cNvPr id="1633" name="Freeform: Shape 1632">
                      <a:extLst>
                        <a:ext uri="{FF2B5EF4-FFF2-40B4-BE49-F238E27FC236}">
                          <a16:creationId xmlns:a16="http://schemas.microsoft.com/office/drawing/2014/main" id="{6F312FBE-8398-42A2-8812-2733881698B5}"/>
                        </a:ext>
                      </a:extLst>
                    </p:cNvPr>
                    <p:cNvSpPr/>
                    <p:nvPr/>
                  </p:nvSpPr>
                  <p:spPr>
                    <a:xfrm>
                      <a:off x="4389813" y="2711347"/>
                      <a:ext cx="9525" cy="40481"/>
                    </a:xfrm>
                    <a:custGeom>
                      <a:avLst/>
                      <a:gdLst>
                        <a:gd name="connsiteX0" fmla="*/ 160 w 9525"/>
                        <a:gd name="connsiteY0" fmla="*/ 64 h 40481"/>
                        <a:gd name="connsiteX1" fmla="*/ 160 w 9525"/>
                        <a:gd name="connsiteY1" fmla="*/ 40545 h 40481"/>
                      </a:gdLst>
                      <a:ahLst/>
                      <a:cxnLst>
                        <a:cxn ang="0">
                          <a:pos x="connsiteX0" y="connsiteY0"/>
                        </a:cxn>
                        <a:cxn ang="0">
                          <a:pos x="connsiteX1" y="connsiteY1"/>
                        </a:cxn>
                      </a:cxnLst>
                      <a:rect l="l" t="t" r="r" b="b"/>
                      <a:pathLst>
                        <a:path w="9525" h="40481">
                          <a:moveTo>
                            <a:pt x="160" y="64"/>
                          </a:moveTo>
                          <a:lnTo>
                            <a:pt x="160" y="4054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34" name="Freeform: Shape 1633">
                      <a:extLst>
                        <a:ext uri="{FF2B5EF4-FFF2-40B4-BE49-F238E27FC236}">
                          <a16:creationId xmlns:a16="http://schemas.microsoft.com/office/drawing/2014/main" id="{C5E2E432-25A1-8A3D-B1CB-6E1A4966032E}"/>
                        </a:ext>
                      </a:extLst>
                    </p:cNvPr>
                    <p:cNvSpPr/>
                    <p:nvPr/>
                  </p:nvSpPr>
                  <p:spPr>
                    <a:xfrm>
                      <a:off x="4369525" y="2731636"/>
                      <a:ext cx="40481" cy="9525"/>
                    </a:xfrm>
                    <a:custGeom>
                      <a:avLst/>
                      <a:gdLst>
                        <a:gd name="connsiteX0" fmla="*/ 40641 w 40481"/>
                        <a:gd name="connsiteY0" fmla="*/ 64 h 9525"/>
                        <a:gd name="connsiteX1" fmla="*/ 160 w 40481"/>
                        <a:gd name="connsiteY1" fmla="*/ 64 h 9525"/>
                      </a:gdLst>
                      <a:ahLst/>
                      <a:cxnLst>
                        <a:cxn ang="0">
                          <a:pos x="connsiteX0" y="connsiteY0"/>
                        </a:cxn>
                        <a:cxn ang="0">
                          <a:pos x="connsiteX1" y="connsiteY1"/>
                        </a:cxn>
                      </a:cxnLst>
                      <a:rect l="l" t="t" r="r" b="b"/>
                      <a:pathLst>
                        <a:path w="40481" h="9525">
                          <a:moveTo>
                            <a:pt x="40641" y="64"/>
                          </a:moveTo>
                          <a:lnTo>
                            <a:pt x="160" y="6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2" name="Graphic 3">
                    <a:extLst>
                      <a:ext uri="{FF2B5EF4-FFF2-40B4-BE49-F238E27FC236}">
                        <a16:creationId xmlns:a16="http://schemas.microsoft.com/office/drawing/2014/main" id="{6FACE03F-A440-A7F9-B1F6-549743707F5C}"/>
                      </a:ext>
                    </a:extLst>
                  </p:cNvPr>
                  <p:cNvGrpSpPr/>
                  <p:nvPr/>
                </p:nvGrpSpPr>
                <p:grpSpPr>
                  <a:xfrm>
                    <a:off x="3865180" y="2791266"/>
                    <a:ext cx="67413" cy="67538"/>
                    <a:chOff x="4347712" y="2693440"/>
                    <a:chExt cx="40481" cy="40481"/>
                  </a:xfrm>
                  <a:solidFill>
                    <a:srgbClr val="000000"/>
                  </a:solidFill>
                </p:grpSpPr>
                <p:sp>
                  <p:nvSpPr>
                    <p:cNvPr id="1631" name="Freeform: Shape 1630">
                      <a:extLst>
                        <a:ext uri="{FF2B5EF4-FFF2-40B4-BE49-F238E27FC236}">
                          <a16:creationId xmlns:a16="http://schemas.microsoft.com/office/drawing/2014/main" id="{3B5E2707-B0BF-CC6B-0B6F-FBE286347CAA}"/>
                        </a:ext>
                      </a:extLst>
                    </p:cNvPr>
                    <p:cNvSpPr/>
                    <p:nvPr/>
                  </p:nvSpPr>
                  <p:spPr>
                    <a:xfrm>
                      <a:off x="4368001" y="2693440"/>
                      <a:ext cx="9525" cy="40481"/>
                    </a:xfrm>
                    <a:custGeom>
                      <a:avLst/>
                      <a:gdLst>
                        <a:gd name="connsiteX0" fmla="*/ 158 w 9525"/>
                        <a:gd name="connsiteY0" fmla="*/ 62 h 40481"/>
                        <a:gd name="connsiteX1" fmla="*/ 158 w 9525"/>
                        <a:gd name="connsiteY1" fmla="*/ 40543 h 40481"/>
                      </a:gdLst>
                      <a:ahLst/>
                      <a:cxnLst>
                        <a:cxn ang="0">
                          <a:pos x="connsiteX0" y="connsiteY0"/>
                        </a:cxn>
                        <a:cxn ang="0">
                          <a:pos x="connsiteX1" y="connsiteY1"/>
                        </a:cxn>
                      </a:cxnLst>
                      <a:rect l="l" t="t" r="r" b="b"/>
                      <a:pathLst>
                        <a:path w="9525" h="40481">
                          <a:moveTo>
                            <a:pt x="158" y="62"/>
                          </a:moveTo>
                          <a:lnTo>
                            <a:pt x="158" y="4054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32" name="Freeform: Shape 1631">
                      <a:extLst>
                        <a:ext uri="{FF2B5EF4-FFF2-40B4-BE49-F238E27FC236}">
                          <a16:creationId xmlns:a16="http://schemas.microsoft.com/office/drawing/2014/main" id="{5E6A6E32-4107-7B07-1D02-08A23C0A1B64}"/>
                        </a:ext>
                      </a:extLst>
                    </p:cNvPr>
                    <p:cNvSpPr/>
                    <p:nvPr/>
                  </p:nvSpPr>
                  <p:spPr>
                    <a:xfrm>
                      <a:off x="4347712" y="2713729"/>
                      <a:ext cx="40481" cy="9525"/>
                    </a:xfrm>
                    <a:custGeom>
                      <a:avLst/>
                      <a:gdLst>
                        <a:gd name="connsiteX0" fmla="*/ 40639 w 40481"/>
                        <a:gd name="connsiteY0" fmla="*/ 62 h 9525"/>
                        <a:gd name="connsiteX1" fmla="*/ 158 w 40481"/>
                        <a:gd name="connsiteY1" fmla="*/ 62 h 9525"/>
                      </a:gdLst>
                      <a:ahLst/>
                      <a:cxnLst>
                        <a:cxn ang="0">
                          <a:pos x="connsiteX0" y="connsiteY0"/>
                        </a:cxn>
                        <a:cxn ang="0">
                          <a:pos x="connsiteX1" y="connsiteY1"/>
                        </a:cxn>
                      </a:cxnLst>
                      <a:rect l="l" t="t" r="r" b="b"/>
                      <a:pathLst>
                        <a:path w="40481" h="9525">
                          <a:moveTo>
                            <a:pt x="40639" y="62"/>
                          </a:moveTo>
                          <a:lnTo>
                            <a:pt x="158" y="6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3" name="Graphic 3">
                    <a:extLst>
                      <a:ext uri="{FF2B5EF4-FFF2-40B4-BE49-F238E27FC236}">
                        <a16:creationId xmlns:a16="http://schemas.microsoft.com/office/drawing/2014/main" id="{AEFC4EE7-6787-1BDE-C933-CC4CE8B8E9F5}"/>
                      </a:ext>
                    </a:extLst>
                  </p:cNvPr>
                  <p:cNvGrpSpPr/>
                  <p:nvPr/>
                </p:nvGrpSpPr>
                <p:grpSpPr>
                  <a:xfrm>
                    <a:off x="3846940" y="2791266"/>
                    <a:ext cx="67413" cy="67538"/>
                    <a:chOff x="4336759" y="2693440"/>
                    <a:chExt cx="40481" cy="40481"/>
                  </a:xfrm>
                  <a:solidFill>
                    <a:srgbClr val="000000"/>
                  </a:solidFill>
                </p:grpSpPr>
                <p:sp>
                  <p:nvSpPr>
                    <p:cNvPr id="1629" name="Freeform: Shape 1628">
                      <a:extLst>
                        <a:ext uri="{FF2B5EF4-FFF2-40B4-BE49-F238E27FC236}">
                          <a16:creationId xmlns:a16="http://schemas.microsoft.com/office/drawing/2014/main" id="{F6355E4A-D2F6-A0A1-81C2-409C97993E9E}"/>
                        </a:ext>
                      </a:extLst>
                    </p:cNvPr>
                    <p:cNvSpPr/>
                    <p:nvPr/>
                  </p:nvSpPr>
                  <p:spPr>
                    <a:xfrm>
                      <a:off x="4357047" y="2693440"/>
                      <a:ext cx="9525" cy="40481"/>
                    </a:xfrm>
                    <a:custGeom>
                      <a:avLst/>
                      <a:gdLst>
                        <a:gd name="connsiteX0" fmla="*/ 157 w 9525"/>
                        <a:gd name="connsiteY0" fmla="*/ 62 h 40481"/>
                        <a:gd name="connsiteX1" fmla="*/ 157 w 9525"/>
                        <a:gd name="connsiteY1" fmla="*/ 40543 h 40481"/>
                      </a:gdLst>
                      <a:ahLst/>
                      <a:cxnLst>
                        <a:cxn ang="0">
                          <a:pos x="connsiteX0" y="connsiteY0"/>
                        </a:cxn>
                        <a:cxn ang="0">
                          <a:pos x="connsiteX1" y="connsiteY1"/>
                        </a:cxn>
                      </a:cxnLst>
                      <a:rect l="l" t="t" r="r" b="b"/>
                      <a:pathLst>
                        <a:path w="9525" h="40481">
                          <a:moveTo>
                            <a:pt x="157" y="62"/>
                          </a:moveTo>
                          <a:lnTo>
                            <a:pt x="157" y="4054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30" name="Freeform: Shape 1629">
                      <a:extLst>
                        <a:ext uri="{FF2B5EF4-FFF2-40B4-BE49-F238E27FC236}">
                          <a16:creationId xmlns:a16="http://schemas.microsoft.com/office/drawing/2014/main" id="{E9094A82-B2B1-D8AC-E2E3-8CAD9A56361F}"/>
                        </a:ext>
                      </a:extLst>
                    </p:cNvPr>
                    <p:cNvSpPr/>
                    <p:nvPr/>
                  </p:nvSpPr>
                  <p:spPr>
                    <a:xfrm>
                      <a:off x="4336759" y="2713729"/>
                      <a:ext cx="40481" cy="9525"/>
                    </a:xfrm>
                    <a:custGeom>
                      <a:avLst/>
                      <a:gdLst>
                        <a:gd name="connsiteX0" fmla="*/ 40638 w 40481"/>
                        <a:gd name="connsiteY0" fmla="*/ 62 h 9525"/>
                        <a:gd name="connsiteX1" fmla="*/ 157 w 40481"/>
                        <a:gd name="connsiteY1" fmla="*/ 62 h 9525"/>
                      </a:gdLst>
                      <a:ahLst/>
                      <a:cxnLst>
                        <a:cxn ang="0">
                          <a:pos x="connsiteX0" y="connsiteY0"/>
                        </a:cxn>
                        <a:cxn ang="0">
                          <a:pos x="connsiteX1" y="connsiteY1"/>
                        </a:cxn>
                      </a:cxnLst>
                      <a:rect l="l" t="t" r="r" b="b"/>
                      <a:pathLst>
                        <a:path w="40481" h="9525">
                          <a:moveTo>
                            <a:pt x="40638" y="62"/>
                          </a:moveTo>
                          <a:lnTo>
                            <a:pt x="157" y="6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4" name="Graphic 3">
                    <a:extLst>
                      <a:ext uri="{FF2B5EF4-FFF2-40B4-BE49-F238E27FC236}">
                        <a16:creationId xmlns:a16="http://schemas.microsoft.com/office/drawing/2014/main" id="{AA65625A-21B6-E774-0556-6DC26D895EB7}"/>
                      </a:ext>
                    </a:extLst>
                  </p:cNvPr>
                  <p:cNvGrpSpPr/>
                  <p:nvPr/>
                </p:nvGrpSpPr>
                <p:grpSpPr>
                  <a:xfrm>
                    <a:off x="3810457" y="2771403"/>
                    <a:ext cx="67413" cy="67538"/>
                    <a:chOff x="4314851" y="2681534"/>
                    <a:chExt cx="40481" cy="40481"/>
                  </a:xfrm>
                  <a:solidFill>
                    <a:srgbClr val="000000"/>
                  </a:solidFill>
                </p:grpSpPr>
                <p:sp>
                  <p:nvSpPr>
                    <p:cNvPr id="1627" name="Freeform: Shape 1626">
                      <a:extLst>
                        <a:ext uri="{FF2B5EF4-FFF2-40B4-BE49-F238E27FC236}">
                          <a16:creationId xmlns:a16="http://schemas.microsoft.com/office/drawing/2014/main" id="{3584E6C8-FB42-F58E-4ADD-C38250E8A454}"/>
                        </a:ext>
                      </a:extLst>
                    </p:cNvPr>
                    <p:cNvSpPr/>
                    <p:nvPr/>
                  </p:nvSpPr>
                  <p:spPr>
                    <a:xfrm>
                      <a:off x="4335139" y="2681534"/>
                      <a:ext cx="9525" cy="40481"/>
                    </a:xfrm>
                    <a:custGeom>
                      <a:avLst/>
                      <a:gdLst>
                        <a:gd name="connsiteX0" fmla="*/ 154 w 9525"/>
                        <a:gd name="connsiteY0" fmla="*/ 61 h 40481"/>
                        <a:gd name="connsiteX1" fmla="*/ 154 w 9525"/>
                        <a:gd name="connsiteY1" fmla="*/ 40542 h 40481"/>
                      </a:gdLst>
                      <a:ahLst/>
                      <a:cxnLst>
                        <a:cxn ang="0">
                          <a:pos x="connsiteX0" y="connsiteY0"/>
                        </a:cxn>
                        <a:cxn ang="0">
                          <a:pos x="connsiteX1" y="connsiteY1"/>
                        </a:cxn>
                      </a:cxnLst>
                      <a:rect l="l" t="t" r="r" b="b"/>
                      <a:pathLst>
                        <a:path w="9525" h="40481">
                          <a:moveTo>
                            <a:pt x="154" y="61"/>
                          </a:moveTo>
                          <a:lnTo>
                            <a:pt x="154" y="4054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28" name="Freeform: Shape 1627">
                      <a:extLst>
                        <a:ext uri="{FF2B5EF4-FFF2-40B4-BE49-F238E27FC236}">
                          <a16:creationId xmlns:a16="http://schemas.microsoft.com/office/drawing/2014/main" id="{5A69615E-2AA1-08FC-6507-7024B6664383}"/>
                        </a:ext>
                      </a:extLst>
                    </p:cNvPr>
                    <p:cNvSpPr/>
                    <p:nvPr/>
                  </p:nvSpPr>
                  <p:spPr>
                    <a:xfrm>
                      <a:off x="4314851" y="2701822"/>
                      <a:ext cx="40481" cy="9525"/>
                    </a:xfrm>
                    <a:custGeom>
                      <a:avLst/>
                      <a:gdLst>
                        <a:gd name="connsiteX0" fmla="*/ 40636 w 40481"/>
                        <a:gd name="connsiteY0" fmla="*/ 61 h 9525"/>
                        <a:gd name="connsiteX1" fmla="*/ 154 w 40481"/>
                        <a:gd name="connsiteY1" fmla="*/ 61 h 9525"/>
                      </a:gdLst>
                      <a:ahLst/>
                      <a:cxnLst>
                        <a:cxn ang="0">
                          <a:pos x="connsiteX0" y="connsiteY0"/>
                        </a:cxn>
                        <a:cxn ang="0">
                          <a:pos x="connsiteX1" y="connsiteY1"/>
                        </a:cxn>
                      </a:cxnLst>
                      <a:rect l="l" t="t" r="r" b="b"/>
                      <a:pathLst>
                        <a:path w="40481" h="9525">
                          <a:moveTo>
                            <a:pt x="40636" y="61"/>
                          </a:moveTo>
                          <a:lnTo>
                            <a:pt x="154" y="6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5" name="Graphic 3">
                    <a:extLst>
                      <a:ext uri="{FF2B5EF4-FFF2-40B4-BE49-F238E27FC236}">
                        <a16:creationId xmlns:a16="http://schemas.microsoft.com/office/drawing/2014/main" id="{037D263D-892E-AAAD-4641-A86CB6D6DF07}"/>
                      </a:ext>
                    </a:extLst>
                  </p:cNvPr>
                  <p:cNvGrpSpPr/>
                  <p:nvPr/>
                </p:nvGrpSpPr>
                <p:grpSpPr>
                  <a:xfrm>
                    <a:off x="3773975" y="2756305"/>
                    <a:ext cx="67413" cy="67538"/>
                    <a:chOff x="4292944" y="2672485"/>
                    <a:chExt cx="40481" cy="40481"/>
                  </a:xfrm>
                  <a:solidFill>
                    <a:srgbClr val="000000"/>
                  </a:solidFill>
                </p:grpSpPr>
                <p:sp>
                  <p:nvSpPr>
                    <p:cNvPr id="1625" name="Freeform: Shape 1624">
                      <a:extLst>
                        <a:ext uri="{FF2B5EF4-FFF2-40B4-BE49-F238E27FC236}">
                          <a16:creationId xmlns:a16="http://schemas.microsoft.com/office/drawing/2014/main" id="{CD9AF81F-925D-DD1A-B046-DAE5A4B7C4A9}"/>
                        </a:ext>
                      </a:extLst>
                    </p:cNvPr>
                    <p:cNvSpPr/>
                    <p:nvPr/>
                  </p:nvSpPr>
                  <p:spPr>
                    <a:xfrm>
                      <a:off x="4313232" y="2672485"/>
                      <a:ext cx="9525" cy="40481"/>
                    </a:xfrm>
                    <a:custGeom>
                      <a:avLst/>
                      <a:gdLst>
                        <a:gd name="connsiteX0" fmla="*/ 152 w 9525"/>
                        <a:gd name="connsiteY0" fmla="*/ 60 h 40481"/>
                        <a:gd name="connsiteX1" fmla="*/ 152 w 9525"/>
                        <a:gd name="connsiteY1" fmla="*/ 40541 h 40481"/>
                      </a:gdLst>
                      <a:ahLst/>
                      <a:cxnLst>
                        <a:cxn ang="0">
                          <a:pos x="connsiteX0" y="connsiteY0"/>
                        </a:cxn>
                        <a:cxn ang="0">
                          <a:pos x="connsiteX1" y="connsiteY1"/>
                        </a:cxn>
                      </a:cxnLst>
                      <a:rect l="l" t="t" r="r" b="b"/>
                      <a:pathLst>
                        <a:path w="9525" h="40481">
                          <a:moveTo>
                            <a:pt x="152" y="60"/>
                          </a:moveTo>
                          <a:lnTo>
                            <a:pt x="152" y="4054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26" name="Freeform: Shape 1625">
                      <a:extLst>
                        <a:ext uri="{FF2B5EF4-FFF2-40B4-BE49-F238E27FC236}">
                          <a16:creationId xmlns:a16="http://schemas.microsoft.com/office/drawing/2014/main" id="{ECFF9086-4501-142B-D4AF-BAF98BEEB30D}"/>
                        </a:ext>
                      </a:extLst>
                    </p:cNvPr>
                    <p:cNvSpPr/>
                    <p:nvPr/>
                  </p:nvSpPr>
                  <p:spPr>
                    <a:xfrm>
                      <a:off x="4292944" y="2692774"/>
                      <a:ext cx="40481" cy="9525"/>
                    </a:xfrm>
                    <a:custGeom>
                      <a:avLst/>
                      <a:gdLst>
                        <a:gd name="connsiteX0" fmla="*/ 40633 w 40481"/>
                        <a:gd name="connsiteY0" fmla="*/ 60 h 9525"/>
                        <a:gd name="connsiteX1" fmla="*/ 152 w 40481"/>
                        <a:gd name="connsiteY1" fmla="*/ 60 h 9525"/>
                      </a:gdLst>
                      <a:ahLst/>
                      <a:cxnLst>
                        <a:cxn ang="0">
                          <a:pos x="connsiteX0" y="connsiteY0"/>
                        </a:cxn>
                        <a:cxn ang="0">
                          <a:pos x="connsiteX1" y="connsiteY1"/>
                        </a:cxn>
                      </a:cxnLst>
                      <a:rect l="l" t="t" r="r" b="b"/>
                      <a:pathLst>
                        <a:path w="40481" h="9525">
                          <a:moveTo>
                            <a:pt x="40633" y="60"/>
                          </a:moveTo>
                          <a:lnTo>
                            <a:pt x="152" y="6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6" name="Graphic 3">
                    <a:extLst>
                      <a:ext uri="{FF2B5EF4-FFF2-40B4-BE49-F238E27FC236}">
                        <a16:creationId xmlns:a16="http://schemas.microsoft.com/office/drawing/2014/main" id="{526D1FC8-39BB-609B-252A-A5CDFF3975C0}"/>
                      </a:ext>
                    </a:extLst>
                  </p:cNvPr>
                  <p:cNvGrpSpPr/>
                  <p:nvPr/>
                </p:nvGrpSpPr>
                <p:grpSpPr>
                  <a:xfrm>
                    <a:off x="3658658" y="2703070"/>
                    <a:ext cx="67413" cy="67538"/>
                    <a:chOff x="4223697" y="2640577"/>
                    <a:chExt cx="40481" cy="40481"/>
                  </a:xfrm>
                  <a:solidFill>
                    <a:srgbClr val="000000"/>
                  </a:solidFill>
                </p:grpSpPr>
                <p:sp>
                  <p:nvSpPr>
                    <p:cNvPr id="1623" name="Freeform: Shape 1622">
                      <a:extLst>
                        <a:ext uri="{FF2B5EF4-FFF2-40B4-BE49-F238E27FC236}">
                          <a16:creationId xmlns:a16="http://schemas.microsoft.com/office/drawing/2014/main" id="{0CAFE65A-E9DA-A398-EB99-CFD20F41E419}"/>
                        </a:ext>
                      </a:extLst>
                    </p:cNvPr>
                    <p:cNvSpPr/>
                    <p:nvPr/>
                  </p:nvSpPr>
                  <p:spPr>
                    <a:xfrm>
                      <a:off x="4243985" y="2640577"/>
                      <a:ext cx="9525" cy="40481"/>
                    </a:xfrm>
                    <a:custGeom>
                      <a:avLst/>
                      <a:gdLst>
                        <a:gd name="connsiteX0" fmla="*/ 145 w 9525"/>
                        <a:gd name="connsiteY0" fmla="*/ 56 h 40481"/>
                        <a:gd name="connsiteX1" fmla="*/ 145 w 9525"/>
                        <a:gd name="connsiteY1" fmla="*/ 40538 h 40481"/>
                      </a:gdLst>
                      <a:ahLst/>
                      <a:cxnLst>
                        <a:cxn ang="0">
                          <a:pos x="connsiteX0" y="connsiteY0"/>
                        </a:cxn>
                        <a:cxn ang="0">
                          <a:pos x="connsiteX1" y="connsiteY1"/>
                        </a:cxn>
                      </a:cxnLst>
                      <a:rect l="l" t="t" r="r" b="b"/>
                      <a:pathLst>
                        <a:path w="9525" h="40481">
                          <a:moveTo>
                            <a:pt x="145" y="56"/>
                          </a:moveTo>
                          <a:lnTo>
                            <a:pt x="145" y="405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24" name="Freeform: Shape 1623">
                      <a:extLst>
                        <a:ext uri="{FF2B5EF4-FFF2-40B4-BE49-F238E27FC236}">
                          <a16:creationId xmlns:a16="http://schemas.microsoft.com/office/drawing/2014/main" id="{FEB23844-BE7C-CFDE-DE3B-AA6AFDE517E5}"/>
                        </a:ext>
                      </a:extLst>
                    </p:cNvPr>
                    <p:cNvSpPr/>
                    <p:nvPr/>
                  </p:nvSpPr>
                  <p:spPr>
                    <a:xfrm>
                      <a:off x="4223697" y="2660865"/>
                      <a:ext cx="40481" cy="9525"/>
                    </a:xfrm>
                    <a:custGeom>
                      <a:avLst/>
                      <a:gdLst>
                        <a:gd name="connsiteX0" fmla="*/ 40626 w 40481"/>
                        <a:gd name="connsiteY0" fmla="*/ 56 h 9525"/>
                        <a:gd name="connsiteX1" fmla="*/ 145 w 40481"/>
                        <a:gd name="connsiteY1" fmla="*/ 56 h 9525"/>
                      </a:gdLst>
                      <a:ahLst/>
                      <a:cxnLst>
                        <a:cxn ang="0">
                          <a:pos x="connsiteX0" y="connsiteY0"/>
                        </a:cxn>
                        <a:cxn ang="0">
                          <a:pos x="connsiteX1" y="connsiteY1"/>
                        </a:cxn>
                      </a:cxnLst>
                      <a:rect l="l" t="t" r="r" b="b"/>
                      <a:pathLst>
                        <a:path w="40481" h="9525">
                          <a:moveTo>
                            <a:pt x="40626" y="56"/>
                          </a:moveTo>
                          <a:lnTo>
                            <a:pt x="145" y="5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7" name="Graphic 3">
                    <a:extLst>
                      <a:ext uri="{FF2B5EF4-FFF2-40B4-BE49-F238E27FC236}">
                        <a16:creationId xmlns:a16="http://schemas.microsoft.com/office/drawing/2014/main" id="{3FCA1056-D293-53D6-470B-312DD2ECC53D}"/>
                      </a:ext>
                    </a:extLst>
                  </p:cNvPr>
                  <p:cNvGrpSpPr/>
                  <p:nvPr/>
                </p:nvGrpSpPr>
                <p:grpSpPr>
                  <a:xfrm>
                    <a:off x="3646603" y="2703070"/>
                    <a:ext cx="67413" cy="67538"/>
                    <a:chOff x="4216458" y="2640577"/>
                    <a:chExt cx="40481" cy="40481"/>
                  </a:xfrm>
                  <a:solidFill>
                    <a:srgbClr val="000000"/>
                  </a:solidFill>
                </p:grpSpPr>
                <p:sp>
                  <p:nvSpPr>
                    <p:cNvPr id="1621" name="Freeform: Shape 1620">
                      <a:extLst>
                        <a:ext uri="{FF2B5EF4-FFF2-40B4-BE49-F238E27FC236}">
                          <a16:creationId xmlns:a16="http://schemas.microsoft.com/office/drawing/2014/main" id="{3F304989-F612-B83D-5ADA-B2E1B334A629}"/>
                        </a:ext>
                      </a:extLst>
                    </p:cNvPr>
                    <p:cNvSpPr/>
                    <p:nvPr/>
                  </p:nvSpPr>
                  <p:spPr>
                    <a:xfrm>
                      <a:off x="4236746"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22" name="Freeform: Shape 1621">
                      <a:extLst>
                        <a:ext uri="{FF2B5EF4-FFF2-40B4-BE49-F238E27FC236}">
                          <a16:creationId xmlns:a16="http://schemas.microsoft.com/office/drawing/2014/main" id="{72D966B8-51E2-36EE-E81F-79E3696526B5}"/>
                        </a:ext>
                      </a:extLst>
                    </p:cNvPr>
                    <p:cNvSpPr/>
                    <p:nvPr/>
                  </p:nvSpPr>
                  <p:spPr>
                    <a:xfrm>
                      <a:off x="4216458"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8" name="Graphic 3">
                    <a:extLst>
                      <a:ext uri="{FF2B5EF4-FFF2-40B4-BE49-F238E27FC236}">
                        <a16:creationId xmlns:a16="http://schemas.microsoft.com/office/drawing/2014/main" id="{44AD0F9C-C413-6DC0-1C97-7A6E9E301366}"/>
                      </a:ext>
                    </a:extLst>
                  </p:cNvPr>
                  <p:cNvGrpSpPr/>
                  <p:nvPr/>
                </p:nvGrpSpPr>
                <p:grpSpPr>
                  <a:xfrm>
                    <a:off x="3640417" y="2703070"/>
                    <a:ext cx="67413" cy="67538"/>
                    <a:chOff x="4212743" y="2640577"/>
                    <a:chExt cx="40481" cy="40481"/>
                  </a:xfrm>
                  <a:solidFill>
                    <a:srgbClr val="000000"/>
                  </a:solidFill>
                </p:grpSpPr>
                <p:sp>
                  <p:nvSpPr>
                    <p:cNvPr id="1619" name="Freeform: Shape 1618">
                      <a:extLst>
                        <a:ext uri="{FF2B5EF4-FFF2-40B4-BE49-F238E27FC236}">
                          <a16:creationId xmlns:a16="http://schemas.microsoft.com/office/drawing/2014/main" id="{06BC3505-C0C0-52CF-E719-8A8D1F3B3CF4}"/>
                        </a:ext>
                      </a:extLst>
                    </p:cNvPr>
                    <p:cNvSpPr/>
                    <p:nvPr/>
                  </p:nvSpPr>
                  <p:spPr>
                    <a:xfrm>
                      <a:off x="4233031"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20" name="Freeform: Shape 1619">
                      <a:extLst>
                        <a:ext uri="{FF2B5EF4-FFF2-40B4-BE49-F238E27FC236}">
                          <a16:creationId xmlns:a16="http://schemas.microsoft.com/office/drawing/2014/main" id="{962E1EED-2F99-C272-939E-69B39276BD7C}"/>
                        </a:ext>
                      </a:extLst>
                    </p:cNvPr>
                    <p:cNvSpPr/>
                    <p:nvPr/>
                  </p:nvSpPr>
                  <p:spPr>
                    <a:xfrm>
                      <a:off x="4212743"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39" name="Graphic 3">
                    <a:extLst>
                      <a:ext uri="{FF2B5EF4-FFF2-40B4-BE49-F238E27FC236}">
                        <a16:creationId xmlns:a16="http://schemas.microsoft.com/office/drawing/2014/main" id="{2F046CEF-479C-BBC1-3B16-EF25A09582C5}"/>
                      </a:ext>
                    </a:extLst>
                  </p:cNvPr>
                  <p:cNvGrpSpPr/>
                  <p:nvPr/>
                </p:nvGrpSpPr>
                <p:grpSpPr>
                  <a:xfrm>
                    <a:off x="3628362" y="2703070"/>
                    <a:ext cx="67413" cy="67538"/>
                    <a:chOff x="4205504" y="2640577"/>
                    <a:chExt cx="40481" cy="40481"/>
                  </a:xfrm>
                  <a:solidFill>
                    <a:srgbClr val="000000"/>
                  </a:solidFill>
                </p:grpSpPr>
                <p:sp>
                  <p:nvSpPr>
                    <p:cNvPr id="1617" name="Freeform: Shape 1616">
                      <a:extLst>
                        <a:ext uri="{FF2B5EF4-FFF2-40B4-BE49-F238E27FC236}">
                          <a16:creationId xmlns:a16="http://schemas.microsoft.com/office/drawing/2014/main" id="{EF5557DC-2303-39A8-E916-E1E495CE4F53}"/>
                        </a:ext>
                      </a:extLst>
                    </p:cNvPr>
                    <p:cNvSpPr/>
                    <p:nvPr/>
                  </p:nvSpPr>
                  <p:spPr>
                    <a:xfrm>
                      <a:off x="4225792" y="2640577"/>
                      <a:ext cx="9525" cy="40481"/>
                    </a:xfrm>
                    <a:custGeom>
                      <a:avLst/>
                      <a:gdLst>
                        <a:gd name="connsiteX0" fmla="*/ 143 w 9525"/>
                        <a:gd name="connsiteY0" fmla="*/ 56 h 40481"/>
                        <a:gd name="connsiteX1" fmla="*/ 143 w 9525"/>
                        <a:gd name="connsiteY1" fmla="*/ 40538 h 40481"/>
                      </a:gdLst>
                      <a:ahLst/>
                      <a:cxnLst>
                        <a:cxn ang="0">
                          <a:pos x="connsiteX0" y="connsiteY0"/>
                        </a:cxn>
                        <a:cxn ang="0">
                          <a:pos x="connsiteX1" y="connsiteY1"/>
                        </a:cxn>
                      </a:cxnLst>
                      <a:rect l="l" t="t" r="r" b="b"/>
                      <a:pathLst>
                        <a:path w="9525" h="40481">
                          <a:moveTo>
                            <a:pt x="143" y="56"/>
                          </a:moveTo>
                          <a:lnTo>
                            <a:pt x="143" y="405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18" name="Freeform: Shape 1617">
                      <a:extLst>
                        <a:ext uri="{FF2B5EF4-FFF2-40B4-BE49-F238E27FC236}">
                          <a16:creationId xmlns:a16="http://schemas.microsoft.com/office/drawing/2014/main" id="{B0318E17-8599-2471-B086-1B87C4487633}"/>
                        </a:ext>
                      </a:extLst>
                    </p:cNvPr>
                    <p:cNvSpPr/>
                    <p:nvPr/>
                  </p:nvSpPr>
                  <p:spPr>
                    <a:xfrm>
                      <a:off x="4205504" y="2660865"/>
                      <a:ext cx="40481" cy="9525"/>
                    </a:xfrm>
                    <a:custGeom>
                      <a:avLst/>
                      <a:gdLst>
                        <a:gd name="connsiteX0" fmla="*/ 40624 w 40481"/>
                        <a:gd name="connsiteY0" fmla="*/ 56 h 9525"/>
                        <a:gd name="connsiteX1" fmla="*/ 143 w 40481"/>
                        <a:gd name="connsiteY1" fmla="*/ 56 h 9525"/>
                      </a:gdLst>
                      <a:ahLst/>
                      <a:cxnLst>
                        <a:cxn ang="0">
                          <a:pos x="connsiteX0" y="connsiteY0"/>
                        </a:cxn>
                        <a:cxn ang="0">
                          <a:pos x="connsiteX1" y="connsiteY1"/>
                        </a:cxn>
                      </a:cxnLst>
                      <a:rect l="l" t="t" r="r" b="b"/>
                      <a:pathLst>
                        <a:path w="40481" h="9525">
                          <a:moveTo>
                            <a:pt x="40624" y="56"/>
                          </a:moveTo>
                          <a:lnTo>
                            <a:pt x="143" y="5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0" name="Graphic 3">
                    <a:extLst>
                      <a:ext uri="{FF2B5EF4-FFF2-40B4-BE49-F238E27FC236}">
                        <a16:creationId xmlns:a16="http://schemas.microsoft.com/office/drawing/2014/main" id="{C72B769A-CFCC-BE78-5425-3787F9A5C3C9}"/>
                      </a:ext>
                    </a:extLst>
                  </p:cNvPr>
                  <p:cNvGrpSpPr/>
                  <p:nvPr/>
                </p:nvGrpSpPr>
                <p:grpSpPr>
                  <a:xfrm>
                    <a:off x="3604093" y="2692900"/>
                    <a:ext cx="67413" cy="67538"/>
                    <a:chOff x="4190931" y="2634481"/>
                    <a:chExt cx="40481" cy="40481"/>
                  </a:xfrm>
                  <a:solidFill>
                    <a:srgbClr val="000000"/>
                  </a:solidFill>
                </p:grpSpPr>
                <p:sp>
                  <p:nvSpPr>
                    <p:cNvPr id="1615" name="Freeform: Shape 1614">
                      <a:extLst>
                        <a:ext uri="{FF2B5EF4-FFF2-40B4-BE49-F238E27FC236}">
                          <a16:creationId xmlns:a16="http://schemas.microsoft.com/office/drawing/2014/main" id="{D9665EA0-0C7C-B448-EFF8-624DFB7B72B9}"/>
                        </a:ext>
                      </a:extLst>
                    </p:cNvPr>
                    <p:cNvSpPr/>
                    <p:nvPr/>
                  </p:nvSpPr>
                  <p:spPr>
                    <a:xfrm>
                      <a:off x="4211219" y="2634481"/>
                      <a:ext cx="9525" cy="40481"/>
                    </a:xfrm>
                    <a:custGeom>
                      <a:avLst/>
                      <a:gdLst>
                        <a:gd name="connsiteX0" fmla="*/ 141 w 9525"/>
                        <a:gd name="connsiteY0" fmla="*/ 56 h 40481"/>
                        <a:gd name="connsiteX1" fmla="*/ 141 w 9525"/>
                        <a:gd name="connsiteY1" fmla="*/ 40537 h 40481"/>
                      </a:gdLst>
                      <a:ahLst/>
                      <a:cxnLst>
                        <a:cxn ang="0">
                          <a:pos x="connsiteX0" y="connsiteY0"/>
                        </a:cxn>
                        <a:cxn ang="0">
                          <a:pos x="connsiteX1" y="connsiteY1"/>
                        </a:cxn>
                      </a:cxnLst>
                      <a:rect l="l" t="t" r="r" b="b"/>
                      <a:pathLst>
                        <a:path w="9525" h="40481">
                          <a:moveTo>
                            <a:pt x="141" y="56"/>
                          </a:moveTo>
                          <a:lnTo>
                            <a:pt x="141" y="4053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16" name="Freeform: Shape 1615">
                      <a:extLst>
                        <a:ext uri="{FF2B5EF4-FFF2-40B4-BE49-F238E27FC236}">
                          <a16:creationId xmlns:a16="http://schemas.microsoft.com/office/drawing/2014/main" id="{FAE29986-553B-306B-26A5-703B4ADBDF6A}"/>
                        </a:ext>
                      </a:extLst>
                    </p:cNvPr>
                    <p:cNvSpPr/>
                    <p:nvPr/>
                  </p:nvSpPr>
                  <p:spPr>
                    <a:xfrm>
                      <a:off x="4190931" y="2654769"/>
                      <a:ext cx="40481" cy="9525"/>
                    </a:xfrm>
                    <a:custGeom>
                      <a:avLst/>
                      <a:gdLst>
                        <a:gd name="connsiteX0" fmla="*/ 40623 w 40481"/>
                        <a:gd name="connsiteY0" fmla="*/ 56 h 9525"/>
                        <a:gd name="connsiteX1" fmla="*/ 141 w 40481"/>
                        <a:gd name="connsiteY1" fmla="*/ 56 h 9525"/>
                      </a:gdLst>
                      <a:ahLst/>
                      <a:cxnLst>
                        <a:cxn ang="0">
                          <a:pos x="connsiteX0" y="connsiteY0"/>
                        </a:cxn>
                        <a:cxn ang="0">
                          <a:pos x="connsiteX1" y="connsiteY1"/>
                        </a:cxn>
                      </a:cxnLst>
                      <a:rect l="l" t="t" r="r" b="b"/>
                      <a:pathLst>
                        <a:path w="40481" h="9525">
                          <a:moveTo>
                            <a:pt x="40623" y="56"/>
                          </a:moveTo>
                          <a:lnTo>
                            <a:pt x="141" y="5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1" name="Graphic 3">
                    <a:extLst>
                      <a:ext uri="{FF2B5EF4-FFF2-40B4-BE49-F238E27FC236}">
                        <a16:creationId xmlns:a16="http://schemas.microsoft.com/office/drawing/2014/main" id="{3A348638-306C-F8EE-42FD-5DB8A757CB2F}"/>
                      </a:ext>
                    </a:extLst>
                  </p:cNvPr>
                  <p:cNvGrpSpPr/>
                  <p:nvPr/>
                </p:nvGrpSpPr>
                <p:grpSpPr>
                  <a:xfrm>
                    <a:off x="3525100" y="2625202"/>
                    <a:ext cx="67413" cy="67538"/>
                    <a:chOff x="4143496" y="2593904"/>
                    <a:chExt cx="40481" cy="40481"/>
                  </a:xfrm>
                  <a:solidFill>
                    <a:srgbClr val="000000"/>
                  </a:solidFill>
                </p:grpSpPr>
                <p:sp>
                  <p:nvSpPr>
                    <p:cNvPr id="1613" name="Freeform: Shape 1612">
                      <a:extLst>
                        <a:ext uri="{FF2B5EF4-FFF2-40B4-BE49-F238E27FC236}">
                          <a16:creationId xmlns:a16="http://schemas.microsoft.com/office/drawing/2014/main" id="{54644E92-E934-9258-FE5F-92479985298A}"/>
                        </a:ext>
                      </a:extLst>
                    </p:cNvPr>
                    <p:cNvSpPr/>
                    <p:nvPr/>
                  </p:nvSpPr>
                  <p:spPr>
                    <a:xfrm>
                      <a:off x="4163785" y="2593904"/>
                      <a:ext cx="9525" cy="40481"/>
                    </a:xfrm>
                    <a:custGeom>
                      <a:avLst/>
                      <a:gdLst>
                        <a:gd name="connsiteX0" fmla="*/ 136 w 9525"/>
                        <a:gd name="connsiteY0" fmla="*/ 52 h 40481"/>
                        <a:gd name="connsiteX1" fmla="*/ 136 w 9525"/>
                        <a:gd name="connsiteY1" fmla="*/ 40533 h 40481"/>
                      </a:gdLst>
                      <a:ahLst/>
                      <a:cxnLst>
                        <a:cxn ang="0">
                          <a:pos x="connsiteX0" y="connsiteY0"/>
                        </a:cxn>
                        <a:cxn ang="0">
                          <a:pos x="connsiteX1" y="connsiteY1"/>
                        </a:cxn>
                      </a:cxnLst>
                      <a:rect l="l" t="t" r="r" b="b"/>
                      <a:pathLst>
                        <a:path w="9525" h="40481">
                          <a:moveTo>
                            <a:pt x="136" y="52"/>
                          </a:moveTo>
                          <a:lnTo>
                            <a:pt x="136" y="4053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14" name="Freeform: Shape 1613">
                      <a:extLst>
                        <a:ext uri="{FF2B5EF4-FFF2-40B4-BE49-F238E27FC236}">
                          <a16:creationId xmlns:a16="http://schemas.microsoft.com/office/drawing/2014/main" id="{DD17E32F-53BD-7741-8D90-8244B7094504}"/>
                        </a:ext>
                      </a:extLst>
                    </p:cNvPr>
                    <p:cNvSpPr/>
                    <p:nvPr/>
                  </p:nvSpPr>
                  <p:spPr>
                    <a:xfrm>
                      <a:off x="4143496" y="2614192"/>
                      <a:ext cx="40481" cy="9525"/>
                    </a:xfrm>
                    <a:custGeom>
                      <a:avLst/>
                      <a:gdLst>
                        <a:gd name="connsiteX0" fmla="*/ 40618 w 40481"/>
                        <a:gd name="connsiteY0" fmla="*/ 52 h 9525"/>
                        <a:gd name="connsiteX1" fmla="*/ 136 w 40481"/>
                        <a:gd name="connsiteY1" fmla="*/ 52 h 9525"/>
                      </a:gdLst>
                      <a:ahLst/>
                      <a:cxnLst>
                        <a:cxn ang="0">
                          <a:pos x="connsiteX0" y="connsiteY0"/>
                        </a:cxn>
                        <a:cxn ang="0">
                          <a:pos x="connsiteX1" y="connsiteY1"/>
                        </a:cxn>
                      </a:cxnLst>
                      <a:rect l="l" t="t" r="r" b="b"/>
                      <a:pathLst>
                        <a:path w="40481" h="9525">
                          <a:moveTo>
                            <a:pt x="40618" y="52"/>
                          </a:moveTo>
                          <a:lnTo>
                            <a:pt x="136" y="5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2" name="Graphic 3">
                    <a:extLst>
                      <a:ext uri="{FF2B5EF4-FFF2-40B4-BE49-F238E27FC236}">
                        <a16:creationId xmlns:a16="http://schemas.microsoft.com/office/drawing/2014/main" id="{839F169C-0E12-93A4-4530-39573AB6D70E}"/>
                      </a:ext>
                    </a:extLst>
                  </p:cNvPr>
                  <p:cNvGrpSpPr/>
                  <p:nvPr/>
                </p:nvGrpSpPr>
                <p:grpSpPr>
                  <a:xfrm>
                    <a:off x="3519073" y="2614079"/>
                    <a:ext cx="67413" cy="67538"/>
                    <a:chOff x="4139877" y="2587237"/>
                    <a:chExt cx="40481" cy="40481"/>
                  </a:xfrm>
                  <a:solidFill>
                    <a:srgbClr val="000000"/>
                  </a:solidFill>
                </p:grpSpPr>
                <p:sp>
                  <p:nvSpPr>
                    <p:cNvPr id="1611" name="Freeform: Shape 1610">
                      <a:extLst>
                        <a:ext uri="{FF2B5EF4-FFF2-40B4-BE49-F238E27FC236}">
                          <a16:creationId xmlns:a16="http://schemas.microsoft.com/office/drawing/2014/main" id="{48E5FFE0-D298-4E28-4C23-DF49D04BFB75}"/>
                        </a:ext>
                      </a:extLst>
                    </p:cNvPr>
                    <p:cNvSpPr/>
                    <p:nvPr/>
                  </p:nvSpPr>
                  <p:spPr>
                    <a:xfrm>
                      <a:off x="4160165" y="2587237"/>
                      <a:ext cx="9525" cy="40481"/>
                    </a:xfrm>
                    <a:custGeom>
                      <a:avLst/>
                      <a:gdLst>
                        <a:gd name="connsiteX0" fmla="*/ 136 w 9525"/>
                        <a:gd name="connsiteY0" fmla="*/ 51 h 40481"/>
                        <a:gd name="connsiteX1" fmla="*/ 136 w 9525"/>
                        <a:gd name="connsiteY1" fmla="*/ 40532 h 40481"/>
                      </a:gdLst>
                      <a:ahLst/>
                      <a:cxnLst>
                        <a:cxn ang="0">
                          <a:pos x="connsiteX0" y="connsiteY0"/>
                        </a:cxn>
                        <a:cxn ang="0">
                          <a:pos x="connsiteX1" y="connsiteY1"/>
                        </a:cxn>
                      </a:cxnLst>
                      <a:rect l="l" t="t" r="r" b="b"/>
                      <a:pathLst>
                        <a:path w="9525" h="40481">
                          <a:moveTo>
                            <a:pt x="136" y="51"/>
                          </a:moveTo>
                          <a:lnTo>
                            <a:pt x="136" y="4053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12" name="Freeform: Shape 1611">
                      <a:extLst>
                        <a:ext uri="{FF2B5EF4-FFF2-40B4-BE49-F238E27FC236}">
                          <a16:creationId xmlns:a16="http://schemas.microsoft.com/office/drawing/2014/main" id="{A0BF8320-867A-83CB-AFEC-AC75852896DD}"/>
                        </a:ext>
                      </a:extLst>
                    </p:cNvPr>
                    <p:cNvSpPr/>
                    <p:nvPr/>
                  </p:nvSpPr>
                  <p:spPr>
                    <a:xfrm>
                      <a:off x="4139877" y="2607525"/>
                      <a:ext cx="40481" cy="9525"/>
                    </a:xfrm>
                    <a:custGeom>
                      <a:avLst/>
                      <a:gdLst>
                        <a:gd name="connsiteX0" fmla="*/ 40617 w 40481"/>
                        <a:gd name="connsiteY0" fmla="*/ 51 h 9525"/>
                        <a:gd name="connsiteX1" fmla="*/ 136 w 40481"/>
                        <a:gd name="connsiteY1" fmla="*/ 51 h 9525"/>
                      </a:gdLst>
                      <a:ahLst/>
                      <a:cxnLst>
                        <a:cxn ang="0">
                          <a:pos x="connsiteX0" y="connsiteY0"/>
                        </a:cxn>
                        <a:cxn ang="0">
                          <a:pos x="connsiteX1" y="connsiteY1"/>
                        </a:cxn>
                      </a:cxnLst>
                      <a:rect l="l" t="t" r="r" b="b"/>
                      <a:pathLst>
                        <a:path w="40481" h="9525">
                          <a:moveTo>
                            <a:pt x="40617" y="51"/>
                          </a:moveTo>
                          <a:lnTo>
                            <a:pt x="136" y="5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3" name="Graphic 3">
                    <a:extLst>
                      <a:ext uri="{FF2B5EF4-FFF2-40B4-BE49-F238E27FC236}">
                        <a16:creationId xmlns:a16="http://schemas.microsoft.com/office/drawing/2014/main" id="{E8E53F9F-CA35-A538-28D7-FF7320122C60}"/>
                      </a:ext>
                    </a:extLst>
                  </p:cNvPr>
                  <p:cNvGrpSpPr/>
                  <p:nvPr/>
                </p:nvGrpSpPr>
                <p:grpSpPr>
                  <a:xfrm>
                    <a:off x="3464508" y="2600570"/>
                    <a:ext cx="67413" cy="67538"/>
                    <a:chOff x="4107111" y="2579140"/>
                    <a:chExt cx="40481" cy="40481"/>
                  </a:xfrm>
                  <a:solidFill>
                    <a:srgbClr val="000000"/>
                  </a:solidFill>
                </p:grpSpPr>
                <p:sp>
                  <p:nvSpPr>
                    <p:cNvPr id="1609" name="Freeform: Shape 1608">
                      <a:extLst>
                        <a:ext uri="{FF2B5EF4-FFF2-40B4-BE49-F238E27FC236}">
                          <a16:creationId xmlns:a16="http://schemas.microsoft.com/office/drawing/2014/main" id="{FD72CEE0-CCA5-AAFE-D974-CE5A1904AC2E}"/>
                        </a:ext>
                      </a:extLst>
                    </p:cNvPr>
                    <p:cNvSpPr/>
                    <p:nvPr/>
                  </p:nvSpPr>
                  <p:spPr>
                    <a:xfrm>
                      <a:off x="4127399" y="2579140"/>
                      <a:ext cx="9525" cy="40481"/>
                    </a:xfrm>
                    <a:custGeom>
                      <a:avLst/>
                      <a:gdLst>
                        <a:gd name="connsiteX0" fmla="*/ 133 w 9525"/>
                        <a:gd name="connsiteY0" fmla="*/ 50 h 40481"/>
                        <a:gd name="connsiteX1" fmla="*/ 133 w 9525"/>
                        <a:gd name="connsiteY1" fmla="*/ 40531 h 40481"/>
                      </a:gdLst>
                      <a:ahLst/>
                      <a:cxnLst>
                        <a:cxn ang="0">
                          <a:pos x="connsiteX0" y="connsiteY0"/>
                        </a:cxn>
                        <a:cxn ang="0">
                          <a:pos x="connsiteX1" y="connsiteY1"/>
                        </a:cxn>
                      </a:cxnLst>
                      <a:rect l="l" t="t" r="r" b="b"/>
                      <a:pathLst>
                        <a:path w="9525" h="40481">
                          <a:moveTo>
                            <a:pt x="133" y="50"/>
                          </a:moveTo>
                          <a:lnTo>
                            <a:pt x="133" y="405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10" name="Freeform: Shape 1609">
                      <a:extLst>
                        <a:ext uri="{FF2B5EF4-FFF2-40B4-BE49-F238E27FC236}">
                          <a16:creationId xmlns:a16="http://schemas.microsoft.com/office/drawing/2014/main" id="{3D4AD5DA-49C6-D972-F81D-4A47D68C21BC}"/>
                        </a:ext>
                      </a:extLst>
                    </p:cNvPr>
                    <p:cNvSpPr/>
                    <p:nvPr/>
                  </p:nvSpPr>
                  <p:spPr>
                    <a:xfrm>
                      <a:off x="4107111" y="2599429"/>
                      <a:ext cx="40481" cy="9525"/>
                    </a:xfrm>
                    <a:custGeom>
                      <a:avLst/>
                      <a:gdLst>
                        <a:gd name="connsiteX0" fmla="*/ 40614 w 40481"/>
                        <a:gd name="connsiteY0" fmla="*/ 50 h 9525"/>
                        <a:gd name="connsiteX1" fmla="*/ 133 w 40481"/>
                        <a:gd name="connsiteY1" fmla="*/ 50 h 9525"/>
                      </a:gdLst>
                      <a:ahLst/>
                      <a:cxnLst>
                        <a:cxn ang="0">
                          <a:pos x="connsiteX0" y="connsiteY0"/>
                        </a:cxn>
                        <a:cxn ang="0">
                          <a:pos x="connsiteX1" y="connsiteY1"/>
                        </a:cxn>
                      </a:cxnLst>
                      <a:rect l="l" t="t" r="r" b="b"/>
                      <a:pathLst>
                        <a:path w="40481" h="9525">
                          <a:moveTo>
                            <a:pt x="40614" y="50"/>
                          </a:moveTo>
                          <a:lnTo>
                            <a:pt x="133" y="5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4" name="Graphic 3">
                    <a:extLst>
                      <a:ext uri="{FF2B5EF4-FFF2-40B4-BE49-F238E27FC236}">
                        <a16:creationId xmlns:a16="http://schemas.microsoft.com/office/drawing/2014/main" id="{A5EC348A-C20E-2C3F-C131-B480CDC5283F}"/>
                      </a:ext>
                    </a:extLst>
                  </p:cNvPr>
                  <p:cNvGrpSpPr/>
                  <p:nvPr/>
                </p:nvGrpSpPr>
                <p:grpSpPr>
                  <a:xfrm>
                    <a:off x="3385515" y="2554167"/>
                    <a:ext cx="67413" cy="67538"/>
                    <a:chOff x="4059676" y="2551327"/>
                    <a:chExt cx="40481" cy="40481"/>
                  </a:xfrm>
                  <a:solidFill>
                    <a:srgbClr val="000000"/>
                  </a:solidFill>
                </p:grpSpPr>
                <p:sp>
                  <p:nvSpPr>
                    <p:cNvPr id="1607" name="Freeform: Shape 1606">
                      <a:extLst>
                        <a:ext uri="{FF2B5EF4-FFF2-40B4-BE49-F238E27FC236}">
                          <a16:creationId xmlns:a16="http://schemas.microsoft.com/office/drawing/2014/main" id="{B00B282B-D7C6-645B-9CE6-98C10F7CD906}"/>
                        </a:ext>
                      </a:extLst>
                    </p:cNvPr>
                    <p:cNvSpPr/>
                    <p:nvPr/>
                  </p:nvSpPr>
                  <p:spPr>
                    <a:xfrm>
                      <a:off x="4079965" y="2551327"/>
                      <a:ext cx="9525" cy="40481"/>
                    </a:xfrm>
                    <a:custGeom>
                      <a:avLst/>
                      <a:gdLst>
                        <a:gd name="connsiteX0" fmla="*/ 128 w 9525"/>
                        <a:gd name="connsiteY0" fmla="*/ 47 h 40481"/>
                        <a:gd name="connsiteX1" fmla="*/ 128 w 9525"/>
                        <a:gd name="connsiteY1" fmla="*/ 40528 h 40481"/>
                      </a:gdLst>
                      <a:ahLst/>
                      <a:cxnLst>
                        <a:cxn ang="0">
                          <a:pos x="connsiteX0" y="connsiteY0"/>
                        </a:cxn>
                        <a:cxn ang="0">
                          <a:pos x="connsiteX1" y="connsiteY1"/>
                        </a:cxn>
                      </a:cxnLst>
                      <a:rect l="l" t="t" r="r" b="b"/>
                      <a:pathLst>
                        <a:path w="9525" h="40481">
                          <a:moveTo>
                            <a:pt x="128" y="47"/>
                          </a:moveTo>
                          <a:lnTo>
                            <a:pt x="128" y="405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08" name="Freeform: Shape 1607">
                      <a:extLst>
                        <a:ext uri="{FF2B5EF4-FFF2-40B4-BE49-F238E27FC236}">
                          <a16:creationId xmlns:a16="http://schemas.microsoft.com/office/drawing/2014/main" id="{525C73ED-A43D-1CFE-E9B7-D33CFA65A729}"/>
                        </a:ext>
                      </a:extLst>
                    </p:cNvPr>
                    <p:cNvSpPr/>
                    <p:nvPr/>
                  </p:nvSpPr>
                  <p:spPr>
                    <a:xfrm>
                      <a:off x="4059676" y="2571616"/>
                      <a:ext cx="40481" cy="9525"/>
                    </a:xfrm>
                    <a:custGeom>
                      <a:avLst/>
                      <a:gdLst>
                        <a:gd name="connsiteX0" fmla="*/ 40609 w 40481"/>
                        <a:gd name="connsiteY0" fmla="*/ 47 h 9525"/>
                        <a:gd name="connsiteX1" fmla="*/ 128 w 40481"/>
                        <a:gd name="connsiteY1" fmla="*/ 47 h 9525"/>
                      </a:gdLst>
                      <a:ahLst/>
                      <a:cxnLst>
                        <a:cxn ang="0">
                          <a:pos x="connsiteX0" y="connsiteY0"/>
                        </a:cxn>
                        <a:cxn ang="0">
                          <a:pos x="connsiteX1" y="connsiteY1"/>
                        </a:cxn>
                      </a:cxnLst>
                      <a:rect l="l" t="t" r="r" b="b"/>
                      <a:pathLst>
                        <a:path w="40481" h="9525">
                          <a:moveTo>
                            <a:pt x="40609" y="47"/>
                          </a:moveTo>
                          <a:lnTo>
                            <a:pt x="128" y="4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5" name="Graphic 3">
                    <a:extLst>
                      <a:ext uri="{FF2B5EF4-FFF2-40B4-BE49-F238E27FC236}">
                        <a16:creationId xmlns:a16="http://schemas.microsoft.com/office/drawing/2014/main" id="{09883C61-379E-6EDB-E353-3F644322AD7E}"/>
                      </a:ext>
                    </a:extLst>
                  </p:cNvPr>
                  <p:cNvGrpSpPr/>
                  <p:nvPr/>
                </p:nvGrpSpPr>
                <p:grpSpPr>
                  <a:xfrm>
                    <a:off x="3373302" y="2535257"/>
                    <a:ext cx="67413" cy="67538"/>
                    <a:chOff x="4052342" y="2539993"/>
                    <a:chExt cx="40481" cy="40481"/>
                  </a:xfrm>
                  <a:solidFill>
                    <a:srgbClr val="000000"/>
                  </a:solidFill>
                </p:grpSpPr>
                <p:sp>
                  <p:nvSpPr>
                    <p:cNvPr id="1605" name="Freeform: Shape 1604">
                      <a:extLst>
                        <a:ext uri="{FF2B5EF4-FFF2-40B4-BE49-F238E27FC236}">
                          <a16:creationId xmlns:a16="http://schemas.microsoft.com/office/drawing/2014/main" id="{06677351-79B5-C79E-15B1-0B3816F5E41D}"/>
                        </a:ext>
                      </a:extLst>
                    </p:cNvPr>
                    <p:cNvSpPr/>
                    <p:nvPr/>
                  </p:nvSpPr>
                  <p:spPr>
                    <a:xfrm>
                      <a:off x="4072630" y="2539993"/>
                      <a:ext cx="9525" cy="40481"/>
                    </a:xfrm>
                    <a:custGeom>
                      <a:avLst/>
                      <a:gdLst>
                        <a:gd name="connsiteX0" fmla="*/ 127 w 9525"/>
                        <a:gd name="connsiteY0" fmla="*/ 46 h 40481"/>
                        <a:gd name="connsiteX1" fmla="*/ 127 w 9525"/>
                        <a:gd name="connsiteY1" fmla="*/ 40527 h 40481"/>
                      </a:gdLst>
                      <a:ahLst/>
                      <a:cxnLst>
                        <a:cxn ang="0">
                          <a:pos x="connsiteX0" y="connsiteY0"/>
                        </a:cxn>
                        <a:cxn ang="0">
                          <a:pos x="connsiteX1" y="connsiteY1"/>
                        </a:cxn>
                      </a:cxnLst>
                      <a:rect l="l" t="t" r="r" b="b"/>
                      <a:pathLst>
                        <a:path w="9525" h="40481">
                          <a:moveTo>
                            <a:pt x="127" y="46"/>
                          </a:moveTo>
                          <a:lnTo>
                            <a:pt x="127" y="4052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06" name="Freeform: Shape 1605">
                      <a:extLst>
                        <a:ext uri="{FF2B5EF4-FFF2-40B4-BE49-F238E27FC236}">
                          <a16:creationId xmlns:a16="http://schemas.microsoft.com/office/drawing/2014/main" id="{3095478E-DDF6-D2DD-DF10-13B8F3A53663}"/>
                        </a:ext>
                      </a:extLst>
                    </p:cNvPr>
                    <p:cNvSpPr/>
                    <p:nvPr/>
                  </p:nvSpPr>
                  <p:spPr>
                    <a:xfrm>
                      <a:off x="4052342" y="2560281"/>
                      <a:ext cx="40481" cy="9525"/>
                    </a:xfrm>
                    <a:custGeom>
                      <a:avLst/>
                      <a:gdLst>
                        <a:gd name="connsiteX0" fmla="*/ 40608 w 40481"/>
                        <a:gd name="connsiteY0" fmla="*/ 46 h 9525"/>
                        <a:gd name="connsiteX1" fmla="*/ 127 w 40481"/>
                        <a:gd name="connsiteY1" fmla="*/ 46 h 9525"/>
                      </a:gdLst>
                      <a:ahLst/>
                      <a:cxnLst>
                        <a:cxn ang="0">
                          <a:pos x="connsiteX0" y="connsiteY0"/>
                        </a:cxn>
                        <a:cxn ang="0">
                          <a:pos x="connsiteX1" y="connsiteY1"/>
                        </a:cxn>
                      </a:cxnLst>
                      <a:rect l="l" t="t" r="r" b="b"/>
                      <a:pathLst>
                        <a:path w="40481" h="9525">
                          <a:moveTo>
                            <a:pt x="40608" y="46"/>
                          </a:moveTo>
                          <a:lnTo>
                            <a:pt x="127" y="4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6" name="Graphic 3">
                    <a:extLst>
                      <a:ext uri="{FF2B5EF4-FFF2-40B4-BE49-F238E27FC236}">
                        <a16:creationId xmlns:a16="http://schemas.microsoft.com/office/drawing/2014/main" id="{5F0CA3A1-08D8-B2E8-AC8B-1069B1E81745}"/>
                      </a:ext>
                    </a:extLst>
                  </p:cNvPr>
                  <p:cNvGrpSpPr/>
                  <p:nvPr/>
                </p:nvGrpSpPr>
                <p:grpSpPr>
                  <a:xfrm>
                    <a:off x="3336978" y="2516188"/>
                    <a:ext cx="67413" cy="67538"/>
                    <a:chOff x="4030530" y="2528563"/>
                    <a:chExt cx="40481" cy="40481"/>
                  </a:xfrm>
                  <a:solidFill>
                    <a:srgbClr val="000000"/>
                  </a:solidFill>
                </p:grpSpPr>
                <p:sp>
                  <p:nvSpPr>
                    <p:cNvPr id="1603" name="Freeform: Shape 1602">
                      <a:extLst>
                        <a:ext uri="{FF2B5EF4-FFF2-40B4-BE49-F238E27FC236}">
                          <a16:creationId xmlns:a16="http://schemas.microsoft.com/office/drawing/2014/main" id="{6F1327CB-2B4D-29FC-FC4C-F9A870D25C9C}"/>
                        </a:ext>
                      </a:extLst>
                    </p:cNvPr>
                    <p:cNvSpPr/>
                    <p:nvPr/>
                  </p:nvSpPr>
                  <p:spPr>
                    <a:xfrm>
                      <a:off x="4050818" y="2528563"/>
                      <a:ext cx="9525" cy="40481"/>
                    </a:xfrm>
                    <a:custGeom>
                      <a:avLst/>
                      <a:gdLst>
                        <a:gd name="connsiteX0" fmla="*/ 125 w 9525"/>
                        <a:gd name="connsiteY0" fmla="*/ 45 h 40481"/>
                        <a:gd name="connsiteX1" fmla="*/ 125 w 9525"/>
                        <a:gd name="connsiteY1" fmla="*/ 40526 h 40481"/>
                      </a:gdLst>
                      <a:ahLst/>
                      <a:cxnLst>
                        <a:cxn ang="0">
                          <a:pos x="connsiteX0" y="connsiteY0"/>
                        </a:cxn>
                        <a:cxn ang="0">
                          <a:pos x="connsiteX1" y="connsiteY1"/>
                        </a:cxn>
                      </a:cxnLst>
                      <a:rect l="l" t="t" r="r" b="b"/>
                      <a:pathLst>
                        <a:path w="9525" h="40481">
                          <a:moveTo>
                            <a:pt x="125" y="45"/>
                          </a:moveTo>
                          <a:lnTo>
                            <a:pt x="125" y="405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04" name="Freeform: Shape 1603">
                      <a:extLst>
                        <a:ext uri="{FF2B5EF4-FFF2-40B4-BE49-F238E27FC236}">
                          <a16:creationId xmlns:a16="http://schemas.microsoft.com/office/drawing/2014/main" id="{27D502DF-2684-45D0-DC29-12DED3A0427D}"/>
                        </a:ext>
                      </a:extLst>
                    </p:cNvPr>
                    <p:cNvSpPr/>
                    <p:nvPr/>
                  </p:nvSpPr>
                  <p:spPr>
                    <a:xfrm>
                      <a:off x="4030530" y="2548851"/>
                      <a:ext cx="40481" cy="9525"/>
                    </a:xfrm>
                    <a:custGeom>
                      <a:avLst/>
                      <a:gdLst>
                        <a:gd name="connsiteX0" fmla="*/ 40606 w 40481"/>
                        <a:gd name="connsiteY0" fmla="*/ 45 h 9525"/>
                        <a:gd name="connsiteX1" fmla="*/ 125 w 40481"/>
                        <a:gd name="connsiteY1" fmla="*/ 45 h 9525"/>
                      </a:gdLst>
                      <a:ahLst/>
                      <a:cxnLst>
                        <a:cxn ang="0">
                          <a:pos x="connsiteX0" y="connsiteY0"/>
                        </a:cxn>
                        <a:cxn ang="0">
                          <a:pos x="connsiteX1" y="connsiteY1"/>
                        </a:cxn>
                      </a:cxnLst>
                      <a:rect l="l" t="t" r="r" b="b"/>
                      <a:pathLst>
                        <a:path w="40481" h="9525">
                          <a:moveTo>
                            <a:pt x="40606" y="45"/>
                          </a:moveTo>
                          <a:lnTo>
                            <a:pt x="125" y="4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7" name="Graphic 3">
                    <a:extLst>
                      <a:ext uri="{FF2B5EF4-FFF2-40B4-BE49-F238E27FC236}">
                        <a16:creationId xmlns:a16="http://schemas.microsoft.com/office/drawing/2014/main" id="{7D348F26-2D6D-F030-9991-46086B8360C9}"/>
                      </a:ext>
                    </a:extLst>
                  </p:cNvPr>
                  <p:cNvGrpSpPr/>
                  <p:nvPr/>
                </p:nvGrpSpPr>
                <p:grpSpPr>
                  <a:xfrm>
                    <a:off x="3312710" y="2500455"/>
                    <a:ext cx="67413" cy="67538"/>
                    <a:chOff x="4015957" y="2519133"/>
                    <a:chExt cx="40481" cy="40481"/>
                  </a:xfrm>
                  <a:solidFill>
                    <a:srgbClr val="000000"/>
                  </a:solidFill>
                </p:grpSpPr>
                <p:sp>
                  <p:nvSpPr>
                    <p:cNvPr id="1601" name="Freeform: Shape 1600">
                      <a:extLst>
                        <a:ext uri="{FF2B5EF4-FFF2-40B4-BE49-F238E27FC236}">
                          <a16:creationId xmlns:a16="http://schemas.microsoft.com/office/drawing/2014/main" id="{5D62C998-08E6-5DA5-1334-979F6F64DF44}"/>
                        </a:ext>
                      </a:extLst>
                    </p:cNvPr>
                    <p:cNvSpPr/>
                    <p:nvPr/>
                  </p:nvSpPr>
                  <p:spPr>
                    <a:xfrm>
                      <a:off x="4036245" y="2519133"/>
                      <a:ext cx="9525" cy="40481"/>
                    </a:xfrm>
                    <a:custGeom>
                      <a:avLst/>
                      <a:gdLst>
                        <a:gd name="connsiteX0" fmla="*/ 123 w 9525"/>
                        <a:gd name="connsiteY0" fmla="*/ 44 h 40481"/>
                        <a:gd name="connsiteX1" fmla="*/ 123 w 9525"/>
                        <a:gd name="connsiteY1" fmla="*/ 40525 h 40481"/>
                      </a:gdLst>
                      <a:ahLst/>
                      <a:cxnLst>
                        <a:cxn ang="0">
                          <a:pos x="connsiteX0" y="connsiteY0"/>
                        </a:cxn>
                        <a:cxn ang="0">
                          <a:pos x="connsiteX1" y="connsiteY1"/>
                        </a:cxn>
                      </a:cxnLst>
                      <a:rect l="l" t="t" r="r" b="b"/>
                      <a:pathLst>
                        <a:path w="9525" h="40481">
                          <a:moveTo>
                            <a:pt x="123" y="44"/>
                          </a:moveTo>
                          <a:lnTo>
                            <a:pt x="123" y="4052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02" name="Freeform: Shape 1601">
                      <a:extLst>
                        <a:ext uri="{FF2B5EF4-FFF2-40B4-BE49-F238E27FC236}">
                          <a16:creationId xmlns:a16="http://schemas.microsoft.com/office/drawing/2014/main" id="{8194F76C-AD97-1223-8C03-3BEF122CDEDC}"/>
                        </a:ext>
                      </a:extLst>
                    </p:cNvPr>
                    <p:cNvSpPr/>
                    <p:nvPr/>
                  </p:nvSpPr>
                  <p:spPr>
                    <a:xfrm>
                      <a:off x="4015957" y="2539421"/>
                      <a:ext cx="40481" cy="9525"/>
                    </a:xfrm>
                    <a:custGeom>
                      <a:avLst/>
                      <a:gdLst>
                        <a:gd name="connsiteX0" fmla="*/ 40604 w 40481"/>
                        <a:gd name="connsiteY0" fmla="*/ 44 h 9525"/>
                        <a:gd name="connsiteX1" fmla="*/ 123 w 40481"/>
                        <a:gd name="connsiteY1" fmla="*/ 44 h 9525"/>
                      </a:gdLst>
                      <a:ahLst/>
                      <a:cxnLst>
                        <a:cxn ang="0">
                          <a:pos x="connsiteX0" y="connsiteY0"/>
                        </a:cxn>
                        <a:cxn ang="0">
                          <a:pos x="connsiteX1" y="connsiteY1"/>
                        </a:cxn>
                      </a:cxnLst>
                      <a:rect l="l" t="t" r="r" b="b"/>
                      <a:pathLst>
                        <a:path w="40481" h="9525">
                          <a:moveTo>
                            <a:pt x="40604" y="44"/>
                          </a:moveTo>
                          <a:lnTo>
                            <a:pt x="123" y="4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8" name="Graphic 3">
                    <a:extLst>
                      <a:ext uri="{FF2B5EF4-FFF2-40B4-BE49-F238E27FC236}">
                        <a16:creationId xmlns:a16="http://schemas.microsoft.com/office/drawing/2014/main" id="{00904899-269D-2447-4D9A-7E4DCE17484C}"/>
                      </a:ext>
                    </a:extLst>
                  </p:cNvPr>
                  <p:cNvGrpSpPr/>
                  <p:nvPr/>
                </p:nvGrpSpPr>
                <p:grpSpPr>
                  <a:xfrm>
                    <a:off x="3300495" y="2500455"/>
                    <a:ext cx="67413" cy="67538"/>
                    <a:chOff x="4008622" y="2519133"/>
                    <a:chExt cx="40481" cy="40481"/>
                  </a:xfrm>
                  <a:solidFill>
                    <a:srgbClr val="000000"/>
                  </a:solidFill>
                </p:grpSpPr>
                <p:sp>
                  <p:nvSpPr>
                    <p:cNvPr id="1599" name="Freeform: Shape 1598">
                      <a:extLst>
                        <a:ext uri="{FF2B5EF4-FFF2-40B4-BE49-F238E27FC236}">
                          <a16:creationId xmlns:a16="http://schemas.microsoft.com/office/drawing/2014/main" id="{69DD3DFB-76CD-E3F2-DD70-7D8F48F039E0}"/>
                        </a:ext>
                      </a:extLst>
                    </p:cNvPr>
                    <p:cNvSpPr/>
                    <p:nvPr/>
                  </p:nvSpPr>
                  <p:spPr>
                    <a:xfrm>
                      <a:off x="4028911" y="2519133"/>
                      <a:ext cx="9525" cy="40481"/>
                    </a:xfrm>
                    <a:custGeom>
                      <a:avLst/>
                      <a:gdLst>
                        <a:gd name="connsiteX0" fmla="*/ 122 w 9525"/>
                        <a:gd name="connsiteY0" fmla="*/ 44 h 40481"/>
                        <a:gd name="connsiteX1" fmla="*/ 122 w 9525"/>
                        <a:gd name="connsiteY1" fmla="*/ 40525 h 40481"/>
                      </a:gdLst>
                      <a:ahLst/>
                      <a:cxnLst>
                        <a:cxn ang="0">
                          <a:pos x="connsiteX0" y="connsiteY0"/>
                        </a:cxn>
                        <a:cxn ang="0">
                          <a:pos x="connsiteX1" y="connsiteY1"/>
                        </a:cxn>
                      </a:cxnLst>
                      <a:rect l="l" t="t" r="r" b="b"/>
                      <a:pathLst>
                        <a:path w="9525" h="40481">
                          <a:moveTo>
                            <a:pt x="122" y="44"/>
                          </a:moveTo>
                          <a:lnTo>
                            <a:pt x="122" y="4052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600" name="Freeform: Shape 1599">
                      <a:extLst>
                        <a:ext uri="{FF2B5EF4-FFF2-40B4-BE49-F238E27FC236}">
                          <a16:creationId xmlns:a16="http://schemas.microsoft.com/office/drawing/2014/main" id="{9A37C0C8-FBC5-738A-56A2-1D0E912BA3E1}"/>
                        </a:ext>
                      </a:extLst>
                    </p:cNvPr>
                    <p:cNvSpPr/>
                    <p:nvPr/>
                  </p:nvSpPr>
                  <p:spPr>
                    <a:xfrm>
                      <a:off x="4008622" y="2539421"/>
                      <a:ext cx="40481" cy="9525"/>
                    </a:xfrm>
                    <a:custGeom>
                      <a:avLst/>
                      <a:gdLst>
                        <a:gd name="connsiteX0" fmla="*/ 40604 w 40481"/>
                        <a:gd name="connsiteY0" fmla="*/ 44 h 9525"/>
                        <a:gd name="connsiteX1" fmla="*/ 122 w 40481"/>
                        <a:gd name="connsiteY1" fmla="*/ 44 h 9525"/>
                      </a:gdLst>
                      <a:ahLst/>
                      <a:cxnLst>
                        <a:cxn ang="0">
                          <a:pos x="connsiteX0" y="connsiteY0"/>
                        </a:cxn>
                        <a:cxn ang="0">
                          <a:pos x="connsiteX1" y="connsiteY1"/>
                        </a:cxn>
                      </a:cxnLst>
                      <a:rect l="l" t="t" r="r" b="b"/>
                      <a:pathLst>
                        <a:path w="40481" h="9525">
                          <a:moveTo>
                            <a:pt x="40604" y="44"/>
                          </a:moveTo>
                          <a:lnTo>
                            <a:pt x="122" y="4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49" name="Graphic 3">
                    <a:extLst>
                      <a:ext uri="{FF2B5EF4-FFF2-40B4-BE49-F238E27FC236}">
                        <a16:creationId xmlns:a16="http://schemas.microsoft.com/office/drawing/2014/main" id="{81395D24-4F70-FF9F-D7D1-55EDF45E0432}"/>
                      </a:ext>
                    </a:extLst>
                  </p:cNvPr>
                  <p:cNvGrpSpPr/>
                  <p:nvPr/>
                </p:nvGrpSpPr>
                <p:grpSpPr>
                  <a:xfrm>
                    <a:off x="3257985" y="2467400"/>
                    <a:ext cx="67413" cy="67538"/>
                    <a:chOff x="3983095" y="2499321"/>
                    <a:chExt cx="40481" cy="40481"/>
                  </a:xfrm>
                  <a:solidFill>
                    <a:srgbClr val="000000"/>
                  </a:solidFill>
                </p:grpSpPr>
                <p:sp>
                  <p:nvSpPr>
                    <p:cNvPr id="1597" name="Freeform: Shape 1596">
                      <a:extLst>
                        <a:ext uri="{FF2B5EF4-FFF2-40B4-BE49-F238E27FC236}">
                          <a16:creationId xmlns:a16="http://schemas.microsoft.com/office/drawing/2014/main" id="{2B744F98-A47B-9A7A-6AA1-EE0A5C8B4CAA}"/>
                        </a:ext>
                      </a:extLst>
                    </p:cNvPr>
                    <p:cNvSpPr/>
                    <p:nvPr/>
                  </p:nvSpPr>
                  <p:spPr>
                    <a:xfrm>
                      <a:off x="4003384" y="2499321"/>
                      <a:ext cx="9525" cy="40481"/>
                    </a:xfrm>
                    <a:custGeom>
                      <a:avLst/>
                      <a:gdLst>
                        <a:gd name="connsiteX0" fmla="*/ 120 w 9525"/>
                        <a:gd name="connsiteY0" fmla="*/ 42 h 40481"/>
                        <a:gd name="connsiteX1" fmla="*/ 120 w 9525"/>
                        <a:gd name="connsiteY1" fmla="*/ 40523 h 40481"/>
                      </a:gdLst>
                      <a:ahLst/>
                      <a:cxnLst>
                        <a:cxn ang="0">
                          <a:pos x="connsiteX0" y="connsiteY0"/>
                        </a:cxn>
                        <a:cxn ang="0">
                          <a:pos x="connsiteX1" y="connsiteY1"/>
                        </a:cxn>
                      </a:cxnLst>
                      <a:rect l="l" t="t" r="r" b="b"/>
                      <a:pathLst>
                        <a:path w="9525" h="40481">
                          <a:moveTo>
                            <a:pt x="120" y="42"/>
                          </a:moveTo>
                          <a:lnTo>
                            <a:pt x="120" y="4052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98" name="Freeform: Shape 1597">
                      <a:extLst>
                        <a:ext uri="{FF2B5EF4-FFF2-40B4-BE49-F238E27FC236}">
                          <a16:creationId xmlns:a16="http://schemas.microsoft.com/office/drawing/2014/main" id="{E7124F46-DF4F-51F4-B290-7E03C4B36575}"/>
                        </a:ext>
                      </a:extLst>
                    </p:cNvPr>
                    <p:cNvSpPr/>
                    <p:nvPr/>
                  </p:nvSpPr>
                  <p:spPr>
                    <a:xfrm>
                      <a:off x="3983095" y="2519609"/>
                      <a:ext cx="40481" cy="9525"/>
                    </a:xfrm>
                    <a:custGeom>
                      <a:avLst/>
                      <a:gdLst>
                        <a:gd name="connsiteX0" fmla="*/ 40601 w 40481"/>
                        <a:gd name="connsiteY0" fmla="*/ 42 h 9525"/>
                        <a:gd name="connsiteX1" fmla="*/ 120 w 40481"/>
                        <a:gd name="connsiteY1" fmla="*/ 42 h 9525"/>
                      </a:gdLst>
                      <a:ahLst/>
                      <a:cxnLst>
                        <a:cxn ang="0">
                          <a:pos x="connsiteX0" y="connsiteY0"/>
                        </a:cxn>
                        <a:cxn ang="0">
                          <a:pos x="connsiteX1" y="connsiteY1"/>
                        </a:cxn>
                      </a:cxnLst>
                      <a:rect l="l" t="t" r="r" b="b"/>
                      <a:pathLst>
                        <a:path w="40481" h="9525">
                          <a:moveTo>
                            <a:pt x="40601" y="42"/>
                          </a:moveTo>
                          <a:lnTo>
                            <a:pt x="120" y="4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0" name="Graphic 3">
                    <a:extLst>
                      <a:ext uri="{FF2B5EF4-FFF2-40B4-BE49-F238E27FC236}">
                        <a16:creationId xmlns:a16="http://schemas.microsoft.com/office/drawing/2014/main" id="{699E51CE-6D10-83F3-E006-27DDE4E25001}"/>
                      </a:ext>
                    </a:extLst>
                  </p:cNvPr>
                  <p:cNvGrpSpPr/>
                  <p:nvPr/>
                </p:nvGrpSpPr>
                <p:grpSpPr>
                  <a:xfrm>
                    <a:off x="3209448" y="2425606"/>
                    <a:ext cx="67413" cy="67538"/>
                    <a:chOff x="3953949" y="2474270"/>
                    <a:chExt cx="40481" cy="40481"/>
                  </a:xfrm>
                  <a:solidFill>
                    <a:srgbClr val="000000"/>
                  </a:solidFill>
                </p:grpSpPr>
                <p:sp>
                  <p:nvSpPr>
                    <p:cNvPr id="1595" name="Freeform: Shape 1594">
                      <a:extLst>
                        <a:ext uri="{FF2B5EF4-FFF2-40B4-BE49-F238E27FC236}">
                          <a16:creationId xmlns:a16="http://schemas.microsoft.com/office/drawing/2014/main" id="{0625BA6F-4501-8278-D8B1-10CFF86FABCB}"/>
                        </a:ext>
                      </a:extLst>
                    </p:cNvPr>
                    <p:cNvSpPr/>
                    <p:nvPr/>
                  </p:nvSpPr>
                  <p:spPr>
                    <a:xfrm>
                      <a:off x="3974237" y="2474270"/>
                      <a:ext cx="9525" cy="40481"/>
                    </a:xfrm>
                    <a:custGeom>
                      <a:avLst/>
                      <a:gdLst>
                        <a:gd name="connsiteX0" fmla="*/ 117 w 9525"/>
                        <a:gd name="connsiteY0" fmla="*/ 39 h 40481"/>
                        <a:gd name="connsiteX1" fmla="*/ 117 w 9525"/>
                        <a:gd name="connsiteY1" fmla="*/ 40520 h 40481"/>
                      </a:gdLst>
                      <a:ahLst/>
                      <a:cxnLst>
                        <a:cxn ang="0">
                          <a:pos x="connsiteX0" y="connsiteY0"/>
                        </a:cxn>
                        <a:cxn ang="0">
                          <a:pos x="connsiteX1" y="connsiteY1"/>
                        </a:cxn>
                      </a:cxnLst>
                      <a:rect l="l" t="t" r="r" b="b"/>
                      <a:pathLst>
                        <a:path w="9525" h="40481">
                          <a:moveTo>
                            <a:pt x="117" y="39"/>
                          </a:moveTo>
                          <a:lnTo>
                            <a:pt x="117" y="4052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96" name="Freeform: Shape 1595">
                      <a:extLst>
                        <a:ext uri="{FF2B5EF4-FFF2-40B4-BE49-F238E27FC236}">
                          <a16:creationId xmlns:a16="http://schemas.microsoft.com/office/drawing/2014/main" id="{8FE8CE27-BBF2-62F3-66EB-E051C1518376}"/>
                        </a:ext>
                      </a:extLst>
                    </p:cNvPr>
                    <p:cNvSpPr/>
                    <p:nvPr/>
                  </p:nvSpPr>
                  <p:spPr>
                    <a:xfrm>
                      <a:off x="3953949" y="2494558"/>
                      <a:ext cx="40481" cy="9525"/>
                    </a:xfrm>
                    <a:custGeom>
                      <a:avLst/>
                      <a:gdLst>
                        <a:gd name="connsiteX0" fmla="*/ 40598 w 40481"/>
                        <a:gd name="connsiteY0" fmla="*/ 39 h 9525"/>
                        <a:gd name="connsiteX1" fmla="*/ 117 w 40481"/>
                        <a:gd name="connsiteY1" fmla="*/ 39 h 9525"/>
                      </a:gdLst>
                      <a:ahLst/>
                      <a:cxnLst>
                        <a:cxn ang="0">
                          <a:pos x="connsiteX0" y="connsiteY0"/>
                        </a:cxn>
                        <a:cxn ang="0">
                          <a:pos x="connsiteX1" y="connsiteY1"/>
                        </a:cxn>
                      </a:cxnLst>
                      <a:rect l="l" t="t" r="r" b="b"/>
                      <a:pathLst>
                        <a:path w="40481" h="9525">
                          <a:moveTo>
                            <a:pt x="40598" y="39"/>
                          </a:moveTo>
                          <a:lnTo>
                            <a:pt x="117" y="3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1" name="Graphic 3">
                    <a:extLst>
                      <a:ext uri="{FF2B5EF4-FFF2-40B4-BE49-F238E27FC236}">
                        <a16:creationId xmlns:a16="http://schemas.microsoft.com/office/drawing/2014/main" id="{205F57B2-7261-85C9-B5D9-65C24F56945B}"/>
                      </a:ext>
                    </a:extLst>
                  </p:cNvPr>
                  <p:cNvGrpSpPr/>
                  <p:nvPr/>
                </p:nvGrpSpPr>
                <p:grpSpPr>
                  <a:xfrm>
                    <a:off x="3172965" y="2403835"/>
                    <a:ext cx="67413" cy="67538"/>
                    <a:chOff x="3932041" y="2461221"/>
                    <a:chExt cx="40481" cy="40481"/>
                  </a:xfrm>
                  <a:solidFill>
                    <a:srgbClr val="000000"/>
                  </a:solidFill>
                </p:grpSpPr>
                <p:sp>
                  <p:nvSpPr>
                    <p:cNvPr id="1593" name="Freeform: Shape 1592">
                      <a:extLst>
                        <a:ext uri="{FF2B5EF4-FFF2-40B4-BE49-F238E27FC236}">
                          <a16:creationId xmlns:a16="http://schemas.microsoft.com/office/drawing/2014/main" id="{2E7F411F-8A57-CCFE-0937-79AEE0F847A9}"/>
                        </a:ext>
                      </a:extLst>
                    </p:cNvPr>
                    <p:cNvSpPr/>
                    <p:nvPr/>
                  </p:nvSpPr>
                  <p:spPr>
                    <a:xfrm>
                      <a:off x="3952330" y="2461221"/>
                      <a:ext cx="9525" cy="40481"/>
                    </a:xfrm>
                    <a:custGeom>
                      <a:avLst/>
                      <a:gdLst>
                        <a:gd name="connsiteX0" fmla="*/ 114 w 9525"/>
                        <a:gd name="connsiteY0" fmla="*/ 38 h 40481"/>
                        <a:gd name="connsiteX1" fmla="*/ 114 w 9525"/>
                        <a:gd name="connsiteY1" fmla="*/ 40519 h 40481"/>
                      </a:gdLst>
                      <a:ahLst/>
                      <a:cxnLst>
                        <a:cxn ang="0">
                          <a:pos x="connsiteX0" y="connsiteY0"/>
                        </a:cxn>
                        <a:cxn ang="0">
                          <a:pos x="connsiteX1" y="connsiteY1"/>
                        </a:cxn>
                      </a:cxnLst>
                      <a:rect l="l" t="t" r="r" b="b"/>
                      <a:pathLst>
                        <a:path w="9525" h="40481">
                          <a:moveTo>
                            <a:pt x="114" y="38"/>
                          </a:moveTo>
                          <a:lnTo>
                            <a:pt x="114" y="405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94" name="Freeform: Shape 1593">
                      <a:extLst>
                        <a:ext uri="{FF2B5EF4-FFF2-40B4-BE49-F238E27FC236}">
                          <a16:creationId xmlns:a16="http://schemas.microsoft.com/office/drawing/2014/main" id="{978D7C53-0A3B-9F73-D1AA-E7D4586E346D}"/>
                        </a:ext>
                      </a:extLst>
                    </p:cNvPr>
                    <p:cNvSpPr/>
                    <p:nvPr/>
                  </p:nvSpPr>
                  <p:spPr>
                    <a:xfrm>
                      <a:off x="3932041" y="2481509"/>
                      <a:ext cx="40481" cy="9525"/>
                    </a:xfrm>
                    <a:custGeom>
                      <a:avLst/>
                      <a:gdLst>
                        <a:gd name="connsiteX0" fmla="*/ 40596 w 40481"/>
                        <a:gd name="connsiteY0" fmla="*/ 38 h 9525"/>
                        <a:gd name="connsiteX1" fmla="*/ 114 w 40481"/>
                        <a:gd name="connsiteY1" fmla="*/ 38 h 9525"/>
                      </a:gdLst>
                      <a:ahLst/>
                      <a:cxnLst>
                        <a:cxn ang="0">
                          <a:pos x="connsiteX0" y="connsiteY0"/>
                        </a:cxn>
                        <a:cxn ang="0">
                          <a:pos x="connsiteX1" y="connsiteY1"/>
                        </a:cxn>
                      </a:cxnLst>
                      <a:rect l="l" t="t" r="r" b="b"/>
                      <a:pathLst>
                        <a:path w="40481" h="9525">
                          <a:moveTo>
                            <a:pt x="40596" y="38"/>
                          </a:moveTo>
                          <a:lnTo>
                            <a:pt x="114" y="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2" name="Graphic 3">
                    <a:extLst>
                      <a:ext uri="{FF2B5EF4-FFF2-40B4-BE49-F238E27FC236}">
                        <a16:creationId xmlns:a16="http://schemas.microsoft.com/office/drawing/2014/main" id="{23AE8037-DD67-278A-D9FA-ADF3FEFC1E07}"/>
                      </a:ext>
                    </a:extLst>
                  </p:cNvPr>
                  <p:cNvGrpSpPr/>
                  <p:nvPr/>
                </p:nvGrpSpPr>
                <p:grpSpPr>
                  <a:xfrm>
                    <a:off x="3112373" y="2403835"/>
                    <a:ext cx="67413" cy="67538"/>
                    <a:chOff x="3895656" y="2461221"/>
                    <a:chExt cx="40481" cy="40481"/>
                  </a:xfrm>
                  <a:solidFill>
                    <a:srgbClr val="000000"/>
                  </a:solidFill>
                </p:grpSpPr>
                <p:sp>
                  <p:nvSpPr>
                    <p:cNvPr id="1591" name="Freeform: Shape 1590">
                      <a:extLst>
                        <a:ext uri="{FF2B5EF4-FFF2-40B4-BE49-F238E27FC236}">
                          <a16:creationId xmlns:a16="http://schemas.microsoft.com/office/drawing/2014/main" id="{8AAAD8CD-3524-FAEA-612E-7275F84AEDEC}"/>
                        </a:ext>
                      </a:extLst>
                    </p:cNvPr>
                    <p:cNvSpPr/>
                    <p:nvPr/>
                  </p:nvSpPr>
                  <p:spPr>
                    <a:xfrm>
                      <a:off x="3915944" y="2461221"/>
                      <a:ext cx="9525" cy="40481"/>
                    </a:xfrm>
                    <a:custGeom>
                      <a:avLst/>
                      <a:gdLst>
                        <a:gd name="connsiteX0" fmla="*/ 110 w 9525"/>
                        <a:gd name="connsiteY0" fmla="*/ 38 h 40481"/>
                        <a:gd name="connsiteX1" fmla="*/ 110 w 9525"/>
                        <a:gd name="connsiteY1" fmla="*/ 40519 h 40481"/>
                      </a:gdLst>
                      <a:ahLst/>
                      <a:cxnLst>
                        <a:cxn ang="0">
                          <a:pos x="connsiteX0" y="connsiteY0"/>
                        </a:cxn>
                        <a:cxn ang="0">
                          <a:pos x="connsiteX1" y="connsiteY1"/>
                        </a:cxn>
                      </a:cxnLst>
                      <a:rect l="l" t="t" r="r" b="b"/>
                      <a:pathLst>
                        <a:path w="9525" h="40481">
                          <a:moveTo>
                            <a:pt x="110" y="38"/>
                          </a:moveTo>
                          <a:lnTo>
                            <a:pt x="110" y="4051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92" name="Freeform: Shape 1591">
                      <a:extLst>
                        <a:ext uri="{FF2B5EF4-FFF2-40B4-BE49-F238E27FC236}">
                          <a16:creationId xmlns:a16="http://schemas.microsoft.com/office/drawing/2014/main" id="{5BF962E7-06D6-8D91-9ED4-D5095876F500}"/>
                        </a:ext>
                      </a:extLst>
                    </p:cNvPr>
                    <p:cNvSpPr/>
                    <p:nvPr/>
                  </p:nvSpPr>
                  <p:spPr>
                    <a:xfrm>
                      <a:off x="3895656" y="2481509"/>
                      <a:ext cx="40481" cy="9525"/>
                    </a:xfrm>
                    <a:custGeom>
                      <a:avLst/>
                      <a:gdLst>
                        <a:gd name="connsiteX0" fmla="*/ 40592 w 40481"/>
                        <a:gd name="connsiteY0" fmla="*/ 38 h 9525"/>
                        <a:gd name="connsiteX1" fmla="*/ 110 w 40481"/>
                        <a:gd name="connsiteY1" fmla="*/ 38 h 9525"/>
                      </a:gdLst>
                      <a:ahLst/>
                      <a:cxnLst>
                        <a:cxn ang="0">
                          <a:pos x="connsiteX0" y="connsiteY0"/>
                        </a:cxn>
                        <a:cxn ang="0">
                          <a:pos x="connsiteX1" y="connsiteY1"/>
                        </a:cxn>
                      </a:cxnLst>
                      <a:rect l="l" t="t" r="r" b="b"/>
                      <a:pathLst>
                        <a:path w="40481" h="9525">
                          <a:moveTo>
                            <a:pt x="40592" y="38"/>
                          </a:moveTo>
                          <a:lnTo>
                            <a:pt x="110" y="3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3" name="Graphic 3">
                    <a:extLst>
                      <a:ext uri="{FF2B5EF4-FFF2-40B4-BE49-F238E27FC236}">
                        <a16:creationId xmlns:a16="http://schemas.microsoft.com/office/drawing/2014/main" id="{5E8465B1-971F-2B63-4EE8-81E2750DCC20}"/>
                      </a:ext>
                    </a:extLst>
                  </p:cNvPr>
                  <p:cNvGrpSpPr/>
                  <p:nvPr/>
                </p:nvGrpSpPr>
                <p:grpSpPr>
                  <a:xfrm>
                    <a:off x="3063835" y="2369987"/>
                    <a:ext cx="67413" cy="67538"/>
                    <a:chOff x="3866509" y="2440933"/>
                    <a:chExt cx="40481" cy="40481"/>
                  </a:xfrm>
                  <a:solidFill>
                    <a:srgbClr val="000000"/>
                  </a:solidFill>
                </p:grpSpPr>
                <p:sp>
                  <p:nvSpPr>
                    <p:cNvPr id="1589" name="Freeform: Shape 1588">
                      <a:extLst>
                        <a:ext uri="{FF2B5EF4-FFF2-40B4-BE49-F238E27FC236}">
                          <a16:creationId xmlns:a16="http://schemas.microsoft.com/office/drawing/2014/main" id="{98EFF33E-1944-8C3C-3CFA-8C8DEF5B11A6}"/>
                        </a:ext>
                      </a:extLst>
                    </p:cNvPr>
                    <p:cNvSpPr/>
                    <p:nvPr/>
                  </p:nvSpPr>
                  <p:spPr>
                    <a:xfrm>
                      <a:off x="3886798" y="2440933"/>
                      <a:ext cx="9525" cy="40481"/>
                    </a:xfrm>
                    <a:custGeom>
                      <a:avLst/>
                      <a:gdLst>
                        <a:gd name="connsiteX0" fmla="*/ 107 w 9525"/>
                        <a:gd name="connsiteY0" fmla="*/ 35 h 40481"/>
                        <a:gd name="connsiteX1" fmla="*/ 107 w 9525"/>
                        <a:gd name="connsiteY1" fmla="*/ 40517 h 40481"/>
                      </a:gdLst>
                      <a:ahLst/>
                      <a:cxnLst>
                        <a:cxn ang="0">
                          <a:pos x="connsiteX0" y="connsiteY0"/>
                        </a:cxn>
                        <a:cxn ang="0">
                          <a:pos x="connsiteX1" y="connsiteY1"/>
                        </a:cxn>
                      </a:cxnLst>
                      <a:rect l="l" t="t" r="r" b="b"/>
                      <a:pathLst>
                        <a:path w="9525" h="40481">
                          <a:moveTo>
                            <a:pt x="107" y="35"/>
                          </a:moveTo>
                          <a:lnTo>
                            <a:pt x="107" y="405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90" name="Freeform: Shape 1589">
                      <a:extLst>
                        <a:ext uri="{FF2B5EF4-FFF2-40B4-BE49-F238E27FC236}">
                          <a16:creationId xmlns:a16="http://schemas.microsoft.com/office/drawing/2014/main" id="{0CBF3BF4-3C17-A952-0503-68A921512E5E}"/>
                        </a:ext>
                      </a:extLst>
                    </p:cNvPr>
                    <p:cNvSpPr/>
                    <p:nvPr/>
                  </p:nvSpPr>
                  <p:spPr>
                    <a:xfrm>
                      <a:off x="3866509" y="2461221"/>
                      <a:ext cx="40481" cy="9525"/>
                    </a:xfrm>
                    <a:custGeom>
                      <a:avLst/>
                      <a:gdLst>
                        <a:gd name="connsiteX0" fmla="*/ 40589 w 40481"/>
                        <a:gd name="connsiteY0" fmla="*/ 35 h 9525"/>
                        <a:gd name="connsiteX1" fmla="*/ 107 w 40481"/>
                        <a:gd name="connsiteY1" fmla="*/ 35 h 9525"/>
                      </a:gdLst>
                      <a:ahLst/>
                      <a:cxnLst>
                        <a:cxn ang="0">
                          <a:pos x="connsiteX0" y="connsiteY0"/>
                        </a:cxn>
                        <a:cxn ang="0">
                          <a:pos x="connsiteX1" y="connsiteY1"/>
                        </a:cxn>
                      </a:cxnLst>
                      <a:rect l="l" t="t" r="r" b="b"/>
                      <a:pathLst>
                        <a:path w="40481" h="9525">
                          <a:moveTo>
                            <a:pt x="40589" y="35"/>
                          </a:moveTo>
                          <a:lnTo>
                            <a:pt x="107" y="3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4" name="Graphic 3">
                    <a:extLst>
                      <a:ext uri="{FF2B5EF4-FFF2-40B4-BE49-F238E27FC236}">
                        <a16:creationId xmlns:a16="http://schemas.microsoft.com/office/drawing/2014/main" id="{B1C78FED-72E8-F393-FC7B-5D9B108BEAD6}"/>
                      </a:ext>
                    </a:extLst>
                  </p:cNvPr>
                  <p:cNvGrpSpPr/>
                  <p:nvPr/>
                </p:nvGrpSpPr>
                <p:grpSpPr>
                  <a:xfrm>
                    <a:off x="2997057" y="2345832"/>
                    <a:ext cx="67413" cy="67538"/>
                    <a:chOff x="3826409" y="2426455"/>
                    <a:chExt cx="40481" cy="40481"/>
                  </a:xfrm>
                  <a:solidFill>
                    <a:srgbClr val="000000"/>
                  </a:solidFill>
                </p:grpSpPr>
                <p:sp>
                  <p:nvSpPr>
                    <p:cNvPr id="1587" name="Freeform: Shape 1586">
                      <a:extLst>
                        <a:ext uri="{FF2B5EF4-FFF2-40B4-BE49-F238E27FC236}">
                          <a16:creationId xmlns:a16="http://schemas.microsoft.com/office/drawing/2014/main" id="{7B0ED899-2556-E5DB-7D13-855403B61C2A}"/>
                        </a:ext>
                      </a:extLst>
                    </p:cNvPr>
                    <p:cNvSpPr/>
                    <p:nvPr/>
                  </p:nvSpPr>
                  <p:spPr>
                    <a:xfrm>
                      <a:off x="3846697" y="2426455"/>
                      <a:ext cx="9525" cy="40481"/>
                    </a:xfrm>
                    <a:custGeom>
                      <a:avLst/>
                      <a:gdLst>
                        <a:gd name="connsiteX0" fmla="*/ 103 w 9525"/>
                        <a:gd name="connsiteY0" fmla="*/ 34 h 40481"/>
                        <a:gd name="connsiteX1" fmla="*/ 103 w 9525"/>
                        <a:gd name="connsiteY1" fmla="*/ 40515 h 40481"/>
                      </a:gdLst>
                      <a:ahLst/>
                      <a:cxnLst>
                        <a:cxn ang="0">
                          <a:pos x="connsiteX0" y="connsiteY0"/>
                        </a:cxn>
                        <a:cxn ang="0">
                          <a:pos x="connsiteX1" y="connsiteY1"/>
                        </a:cxn>
                      </a:cxnLst>
                      <a:rect l="l" t="t" r="r" b="b"/>
                      <a:pathLst>
                        <a:path w="9525" h="40481">
                          <a:moveTo>
                            <a:pt x="103" y="34"/>
                          </a:moveTo>
                          <a:lnTo>
                            <a:pt x="103" y="405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88" name="Freeform: Shape 1587">
                      <a:extLst>
                        <a:ext uri="{FF2B5EF4-FFF2-40B4-BE49-F238E27FC236}">
                          <a16:creationId xmlns:a16="http://schemas.microsoft.com/office/drawing/2014/main" id="{3B8A934A-975D-9BD9-8E59-1EFBCBCD07D1}"/>
                        </a:ext>
                      </a:extLst>
                    </p:cNvPr>
                    <p:cNvSpPr/>
                    <p:nvPr/>
                  </p:nvSpPr>
                  <p:spPr>
                    <a:xfrm>
                      <a:off x="3826409" y="2446743"/>
                      <a:ext cx="40481" cy="9525"/>
                    </a:xfrm>
                    <a:custGeom>
                      <a:avLst/>
                      <a:gdLst>
                        <a:gd name="connsiteX0" fmla="*/ 40584 w 40481"/>
                        <a:gd name="connsiteY0" fmla="*/ 34 h 9525"/>
                        <a:gd name="connsiteX1" fmla="*/ 103 w 40481"/>
                        <a:gd name="connsiteY1" fmla="*/ 34 h 9525"/>
                      </a:gdLst>
                      <a:ahLst/>
                      <a:cxnLst>
                        <a:cxn ang="0">
                          <a:pos x="connsiteX0" y="connsiteY0"/>
                        </a:cxn>
                        <a:cxn ang="0">
                          <a:pos x="connsiteX1" y="connsiteY1"/>
                        </a:cxn>
                      </a:cxnLst>
                      <a:rect l="l" t="t" r="r" b="b"/>
                      <a:pathLst>
                        <a:path w="40481" h="9525">
                          <a:moveTo>
                            <a:pt x="40584" y="34"/>
                          </a:moveTo>
                          <a:lnTo>
                            <a:pt x="103" y="3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5" name="Graphic 3">
                    <a:extLst>
                      <a:ext uri="{FF2B5EF4-FFF2-40B4-BE49-F238E27FC236}">
                        <a16:creationId xmlns:a16="http://schemas.microsoft.com/office/drawing/2014/main" id="{E1E7D4F9-366C-9A80-36F3-20255668ECFF}"/>
                      </a:ext>
                    </a:extLst>
                  </p:cNvPr>
                  <p:cNvGrpSpPr/>
                  <p:nvPr/>
                </p:nvGrpSpPr>
                <p:grpSpPr>
                  <a:xfrm>
                    <a:off x="2942334" y="2331529"/>
                    <a:ext cx="67413" cy="67538"/>
                    <a:chOff x="3793548" y="2417882"/>
                    <a:chExt cx="40481" cy="40481"/>
                  </a:xfrm>
                  <a:solidFill>
                    <a:srgbClr val="000000"/>
                  </a:solidFill>
                </p:grpSpPr>
                <p:sp>
                  <p:nvSpPr>
                    <p:cNvPr id="1585" name="Freeform: Shape 1584">
                      <a:extLst>
                        <a:ext uri="{FF2B5EF4-FFF2-40B4-BE49-F238E27FC236}">
                          <a16:creationId xmlns:a16="http://schemas.microsoft.com/office/drawing/2014/main" id="{615EA396-D373-9587-BABE-19594013121F}"/>
                        </a:ext>
                      </a:extLst>
                    </p:cNvPr>
                    <p:cNvSpPr/>
                    <p:nvPr/>
                  </p:nvSpPr>
                  <p:spPr>
                    <a:xfrm>
                      <a:off x="3813836" y="2417882"/>
                      <a:ext cx="9525" cy="40481"/>
                    </a:xfrm>
                    <a:custGeom>
                      <a:avLst/>
                      <a:gdLst>
                        <a:gd name="connsiteX0" fmla="*/ 100 w 9525"/>
                        <a:gd name="connsiteY0" fmla="*/ 33 h 40481"/>
                        <a:gd name="connsiteX1" fmla="*/ 100 w 9525"/>
                        <a:gd name="connsiteY1" fmla="*/ 40514 h 40481"/>
                      </a:gdLst>
                      <a:ahLst/>
                      <a:cxnLst>
                        <a:cxn ang="0">
                          <a:pos x="connsiteX0" y="connsiteY0"/>
                        </a:cxn>
                        <a:cxn ang="0">
                          <a:pos x="connsiteX1" y="connsiteY1"/>
                        </a:cxn>
                      </a:cxnLst>
                      <a:rect l="l" t="t" r="r" b="b"/>
                      <a:pathLst>
                        <a:path w="9525" h="40481">
                          <a:moveTo>
                            <a:pt x="100" y="33"/>
                          </a:moveTo>
                          <a:lnTo>
                            <a:pt x="100" y="405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86" name="Freeform: Shape 1585">
                      <a:extLst>
                        <a:ext uri="{FF2B5EF4-FFF2-40B4-BE49-F238E27FC236}">
                          <a16:creationId xmlns:a16="http://schemas.microsoft.com/office/drawing/2014/main" id="{9B959CFC-6F14-CE98-7437-AC1F4ABD0AF1}"/>
                        </a:ext>
                      </a:extLst>
                    </p:cNvPr>
                    <p:cNvSpPr/>
                    <p:nvPr/>
                  </p:nvSpPr>
                  <p:spPr>
                    <a:xfrm>
                      <a:off x="3793548" y="2438170"/>
                      <a:ext cx="40481" cy="9525"/>
                    </a:xfrm>
                    <a:custGeom>
                      <a:avLst/>
                      <a:gdLst>
                        <a:gd name="connsiteX0" fmla="*/ 40581 w 40481"/>
                        <a:gd name="connsiteY0" fmla="*/ 33 h 9525"/>
                        <a:gd name="connsiteX1" fmla="*/ 100 w 40481"/>
                        <a:gd name="connsiteY1" fmla="*/ 33 h 9525"/>
                      </a:gdLst>
                      <a:ahLst/>
                      <a:cxnLst>
                        <a:cxn ang="0">
                          <a:pos x="connsiteX0" y="connsiteY0"/>
                        </a:cxn>
                        <a:cxn ang="0">
                          <a:pos x="connsiteX1" y="connsiteY1"/>
                        </a:cxn>
                      </a:cxnLst>
                      <a:rect l="l" t="t" r="r" b="b"/>
                      <a:pathLst>
                        <a:path w="40481" h="9525">
                          <a:moveTo>
                            <a:pt x="40581" y="33"/>
                          </a:moveTo>
                          <a:lnTo>
                            <a:pt x="100" y="3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6" name="Graphic 3">
                    <a:extLst>
                      <a:ext uri="{FF2B5EF4-FFF2-40B4-BE49-F238E27FC236}">
                        <a16:creationId xmlns:a16="http://schemas.microsoft.com/office/drawing/2014/main" id="{44491C5C-18BF-2F17-8687-27F53E1D45E1}"/>
                      </a:ext>
                    </a:extLst>
                  </p:cNvPr>
                  <p:cNvGrpSpPr/>
                  <p:nvPr/>
                </p:nvGrpSpPr>
                <p:grpSpPr>
                  <a:xfrm>
                    <a:off x="2924092" y="2311823"/>
                    <a:ext cx="67413" cy="67538"/>
                    <a:chOff x="3782594" y="2406071"/>
                    <a:chExt cx="40481" cy="40481"/>
                  </a:xfrm>
                  <a:solidFill>
                    <a:srgbClr val="000000"/>
                  </a:solidFill>
                </p:grpSpPr>
                <p:sp>
                  <p:nvSpPr>
                    <p:cNvPr id="1583" name="Freeform: Shape 1582">
                      <a:extLst>
                        <a:ext uri="{FF2B5EF4-FFF2-40B4-BE49-F238E27FC236}">
                          <a16:creationId xmlns:a16="http://schemas.microsoft.com/office/drawing/2014/main" id="{B6BF2129-5120-447E-7A1B-A54B76CFE929}"/>
                        </a:ext>
                      </a:extLst>
                    </p:cNvPr>
                    <p:cNvSpPr/>
                    <p:nvPr/>
                  </p:nvSpPr>
                  <p:spPr>
                    <a:xfrm>
                      <a:off x="3802882" y="2406071"/>
                      <a:ext cx="9525" cy="40481"/>
                    </a:xfrm>
                    <a:custGeom>
                      <a:avLst/>
                      <a:gdLst>
                        <a:gd name="connsiteX0" fmla="*/ 99 w 9525"/>
                        <a:gd name="connsiteY0" fmla="*/ 32 h 40481"/>
                        <a:gd name="connsiteX1" fmla="*/ 99 w 9525"/>
                        <a:gd name="connsiteY1" fmla="*/ 40513 h 40481"/>
                      </a:gdLst>
                      <a:ahLst/>
                      <a:cxnLst>
                        <a:cxn ang="0">
                          <a:pos x="connsiteX0" y="connsiteY0"/>
                        </a:cxn>
                        <a:cxn ang="0">
                          <a:pos x="connsiteX1" y="connsiteY1"/>
                        </a:cxn>
                      </a:cxnLst>
                      <a:rect l="l" t="t" r="r" b="b"/>
                      <a:pathLst>
                        <a:path w="9525" h="40481">
                          <a:moveTo>
                            <a:pt x="99" y="32"/>
                          </a:moveTo>
                          <a:lnTo>
                            <a:pt x="99" y="4051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84" name="Freeform: Shape 1583">
                      <a:extLst>
                        <a:ext uri="{FF2B5EF4-FFF2-40B4-BE49-F238E27FC236}">
                          <a16:creationId xmlns:a16="http://schemas.microsoft.com/office/drawing/2014/main" id="{05636CF3-8027-DE27-864B-1374033E788E}"/>
                        </a:ext>
                      </a:extLst>
                    </p:cNvPr>
                    <p:cNvSpPr/>
                    <p:nvPr/>
                  </p:nvSpPr>
                  <p:spPr>
                    <a:xfrm>
                      <a:off x="3782594" y="2426359"/>
                      <a:ext cx="40481" cy="9525"/>
                    </a:xfrm>
                    <a:custGeom>
                      <a:avLst/>
                      <a:gdLst>
                        <a:gd name="connsiteX0" fmla="*/ 40580 w 40481"/>
                        <a:gd name="connsiteY0" fmla="*/ 32 h 9525"/>
                        <a:gd name="connsiteX1" fmla="*/ 99 w 40481"/>
                        <a:gd name="connsiteY1" fmla="*/ 32 h 9525"/>
                      </a:gdLst>
                      <a:ahLst/>
                      <a:cxnLst>
                        <a:cxn ang="0">
                          <a:pos x="connsiteX0" y="connsiteY0"/>
                        </a:cxn>
                        <a:cxn ang="0">
                          <a:pos x="connsiteX1" y="connsiteY1"/>
                        </a:cxn>
                      </a:cxnLst>
                      <a:rect l="l" t="t" r="r" b="b"/>
                      <a:pathLst>
                        <a:path w="40481" h="9525">
                          <a:moveTo>
                            <a:pt x="40580" y="32"/>
                          </a:moveTo>
                          <a:lnTo>
                            <a:pt x="99" y="3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7" name="Graphic 3">
                    <a:extLst>
                      <a:ext uri="{FF2B5EF4-FFF2-40B4-BE49-F238E27FC236}">
                        <a16:creationId xmlns:a16="http://schemas.microsoft.com/office/drawing/2014/main" id="{B4625B78-C89E-1690-BFE4-428E42935C3D}"/>
                      </a:ext>
                    </a:extLst>
                  </p:cNvPr>
                  <p:cNvGrpSpPr/>
                  <p:nvPr/>
                </p:nvGrpSpPr>
                <p:grpSpPr>
                  <a:xfrm>
                    <a:off x="2918065" y="2311823"/>
                    <a:ext cx="67413" cy="67538"/>
                    <a:chOff x="3778975" y="2406071"/>
                    <a:chExt cx="40481" cy="40481"/>
                  </a:xfrm>
                  <a:solidFill>
                    <a:srgbClr val="000000"/>
                  </a:solidFill>
                </p:grpSpPr>
                <p:sp>
                  <p:nvSpPr>
                    <p:cNvPr id="1581" name="Freeform: Shape 1580">
                      <a:extLst>
                        <a:ext uri="{FF2B5EF4-FFF2-40B4-BE49-F238E27FC236}">
                          <a16:creationId xmlns:a16="http://schemas.microsoft.com/office/drawing/2014/main" id="{5052503D-50F9-9A34-1C62-64CA36517EB8}"/>
                        </a:ext>
                      </a:extLst>
                    </p:cNvPr>
                    <p:cNvSpPr/>
                    <p:nvPr/>
                  </p:nvSpPr>
                  <p:spPr>
                    <a:xfrm>
                      <a:off x="3799263" y="2406071"/>
                      <a:ext cx="9525" cy="40481"/>
                    </a:xfrm>
                    <a:custGeom>
                      <a:avLst/>
                      <a:gdLst>
                        <a:gd name="connsiteX0" fmla="*/ 98 w 9525"/>
                        <a:gd name="connsiteY0" fmla="*/ 32 h 40481"/>
                        <a:gd name="connsiteX1" fmla="*/ 98 w 9525"/>
                        <a:gd name="connsiteY1" fmla="*/ 40513 h 40481"/>
                      </a:gdLst>
                      <a:ahLst/>
                      <a:cxnLst>
                        <a:cxn ang="0">
                          <a:pos x="connsiteX0" y="connsiteY0"/>
                        </a:cxn>
                        <a:cxn ang="0">
                          <a:pos x="connsiteX1" y="connsiteY1"/>
                        </a:cxn>
                      </a:cxnLst>
                      <a:rect l="l" t="t" r="r" b="b"/>
                      <a:pathLst>
                        <a:path w="9525" h="40481">
                          <a:moveTo>
                            <a:pt x="98" y="32"/>
                          </a:moveTo>
                          <a:lnTo>
                            <a:pt x="98" y="4051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82" name="Freeform: Shape 1581">
                      <a:extLst>
                        <a:ext uri="{FF2B5EF4-FFF2-40B4-BE49-F238E27FC236}">
                          <a16:creationId xmlns:a16="http://schemas.microsoft.com/office/drawing/2014/main" id="{6A2DFA87-07C3-77EF-60E7-D68FAB2EDF7B}"/>
                        </a:ext>
                      </a:extLst>
                    </p:cNvPr>
                    <p:cNvSpPr/>
                    <p:nvPr/>
                  </p:nvSpPr>
                  <p:spPr>
                    <a:xfrm>
                      <a:off x="3778975" y="2426359"/>
                      <a:ext cx="40481" cy="9525"/>
                    </a:xfrm>
                    <a:custGeom>
                      <a:avLst/>
                      <a:gdLst>
                        <a:gd name="connsiteX0" fmla="*/ 40579 w 40481"/>
                        <a:gd name="connsiteY0" fmla="*/ 32 h 9525"/>
                        <a:gd name="connsiteX1" fmla="*/ 98 w 40481"/>
                        <a:gd name="connsiteY1" fmla="*/ 32 h 9525"/>
                      </a:gdLst>
                      <a:ahLst/>
                      <a:cxnLst>
                        <a:cxn ang="0">
                          <a:pos x="connsiteX0" y="connsiteY0"/>
                        </a:cxn>
                        <a:cxn ang="0">
                          <a:pos x="connsiteX1" y="connsiteY1"/>
                        </a:cxn>
                      </a:cxnLst>
                      <a:rect l="l" t="t" r="r" b="b"/>
                      <a:pathLst>
                        <a:path w="40481" h="9525">
                          <a:moveTo>
                            <a:pt x="40579" y="32"/>
                          </a:moveTo>
                          <a:lnTo>
                            <a:pt x="98" y="3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8" name="Graphic 3">
                    <a:extLst>
                      <a:ext uri="{FF2B5EF4-FFF2-40B4-BE49-F238E27FC236}">
                        <a16:creationId xmlns:a16="http://schemas.microsoft.com/office/drawing/2014/main" id="{7077708D-76C4-5B86-7B2F-0A7D56A1E685}"/>
                      </a:ext>
                    </a:extLst>
                  </p:cNvPr>
                  <p:cNvGrpSpPr/>
                  <p:nvPr/>
                </p:nvGrpSpPr>
                <p:grpSpPr>
                  <a:xfrm>
                    <a:off x="2875555" y="2304673"/>
                    <a:ext cx="67413" cy="67538"/>
                    <a:chOff x="3753448" y="2401785"/>
                    <a:chExt cx="40481" cy="40481"/>
                  </a:xfrm>
                  <a:solidFill>
                    <a:srgbClr val="000000"/>
                  </a:solidFill>
                </p:grpSpPr>
                <p:sp>
                  <p:nvSpPr>
                    <p:cNvPr id="1579" name="Freeform: Shape 1578">
                      <a:extLst>
                        <a:ext uri="{FF2B5EF4-FFF2-40B4-BE49-F238E27FC236}">
                          <a16:creationId xmlns:a16="http://schemas.microsoft.com/office/drawing/2014/main" id="{0E8F3B24-4E31-729E-39A8-52E6F20236B0}"/>
                        </a:ext>
                      </a:extLst>
                    </p:cNvPr>
                    <p:cNvSpPr/>
                    <p:nvPr/>
                  </p:nvSpPr>
                  <p:spPr>
                    <a:xfrm>
                      <a:off x="3773736" y="2401785"/>
                      <a:ext cx="9525" cy="40481"/>
                    </a:xfrm>
                    <a:custGeom>
                      <a:avLst/>
                      <a:gdLst>
                        <a:gd name="connsiteX0" fmla="*/ 96 w 9525"/>
                        <a:gd name="connsiteY0" fmla="*/ 31 h 40481"/>
                        <a:gd name="connsiteX1" fmla="*/ 96 w 9525"/>
                        <a:gd name="connsiteY1" fmla="*/ 40513 h 40481"/>
                      </a:gdLst>
                      <a:ahLst/>
                      <a:cxnLst>
                        <a:cxn ang="0">
                          <a:pos x="connsiteX0" y="connsiteY0"/>
                        </a:cxn>
                        <a:cxn ang="0">
                          <a:pos x="connsiteX1" y="connsiteY1"/>
                        </a:cxn>
                      </a:cxnLst>
                      <a:rect l="l" t="t" r="r" b="b"/>
                      <a:pathLst>
                        <a:path w="9525" h="40481">
                          <a:moveTo>
                            <a:pt x="96" y="31"/>
                          </a:moveTo>
                          <a:lnTo>
                            <a:pt x="96" y="4051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80" name="Freeform: Shape 1579">
                      <a:extLst>
                        <a:ext uri="{FF2B5EF4-FFF2-40B4-BE49-F238E27FC236}">
                          <a16:creationId xmlns:a16="http://schemas.microsoft.com/office/drawing/2014/main" id="{DAE4FEDA-2A7D-C2F5-2CF9-8975B4F11A78}"/>
                        </a:ext>
                      </a:extLst>
                    </p:cNvPr>
                    <p:cNvSpPr/>
                    <p:nvPr/>
                  </p:nvSpPr>
                  <p:spPr>
                    <a:xfrm>
                      <a:off x="3753448" y="2422073"/>
                      <a:ext cx="40481" cy="9525"/>
                    </a:xfrm>
                    <a:custGeom>
                      <a:avLst/>
                      <a:gdLst>
                        <a:gd name="connsiteX0" fmla="*/ 40577 w 40481"/>
                        <a:gd name="connsiteY0" fmla="*/ 31 h 9525"/>
                        <a:gd name="connsiteX1" fmla="*/ 96 w 40481"/>
                        <a:gd name="connsiteY1" fmla="*/ 31 h 9525"/>
                      </a:gdLst>
                      <a:ahLst/>
                      <a:cxnLst>
                        <a:cxn ang="0">
                          <a:pos x="connsiteX0" y="connsiteY0"/>
                        </a:cxn>
                        <a:cxn ang="0">
                          <a:pos x="connsiteX1" y="connsiteY1"/>
                        </a:cxn>
                      </a:cxnLst>
                      <a:rect l="l" t="t" r="r" b="b"/>
                      <a:pathLst>
                        <a:path w="40481" h="9525">
                          <a:moveTo>
                            <a:pt x="40577" y="31"/>
                          </a:moveTo>
                          <a:lnTo>
                            <a:pt x="96" y="3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59" name="Graphic 3">
                    <a:extLst>
                      <a:ext uri="{FF2B5EF4-FFF2-40B4-BE49-F238E27FC236}">
                        <a16:creationId xmlns:a16="http://schemas.microsoft.com/office/drawing/2014/main" id="{7B287CBC-5FEB-EF4D-F86D-115F0FF359BE}"/>
                      </a:ext>
                    </a:extLst>
                  </p:cNvPr>
                  <p:cNvGrpSpPr/>
                  <p:nvPr/>
                </p:nvGrpSpPr>
                <p:grpSpPr>
                  <a:xfrm>
                    <a:off x="2851285" y="2278769"/>
                    <a:ext cx="67413" cy="67538"/>
                    <a:chOff x="3738874" y="2386259"/>
                    <a:chExt cx="40481" cy="40481"/>
                  </a:xfrm>
                  <a:solidFill>
                    <a:srgbClr val="000000"/>
                  </a:solidFill>
                </p:grpSpPr>
                <p:sp>
                  <p:nvSpPr>
                    <p:cNvPr id="1577" name="Freeform: Shape 1576">
                      <a:extLst>
                        <a:ext uri="{FF2B5EF4-FFF2-40B4-BE49-F238E27FC236}">
                          <a16:creationId xmlns:a16="http://schemas.microsoft.com/office/drawing/2014/main" id="{872C7E39-B428-B8FA-460C-0B251466B62C}"/>
                        </a:ext>
                      </a:extLst>
                    </p:cNvPr>
                    <p:cNvSpPr/>
                    <p:nvPr/>
                  </p:nvSpPr>
                  <p:spPr>
                    <a:xfrm>
                      <a:off x="3759163" y="2386259"/>
                      <a:ext cx="9525" cy="40481"/>
                    </a:xfrm>
                    <a:custGeom>
                      <a:avLst/>
                      <a:gdLst>
                        <a:gd name="connsiteX0" fmla="*/ 94 w 9525"/>
                        <a:gd name="connsiteY0" fmla="*/ 30 h 40481"/>
                        <a:gd name="connsiteX1" fmla="*/ 94 w 9525"/>
                        <a:gd name="connsiteY1" fmla="*/ 40511 h 40481"/>
                      </a:gdLst>
                      <a:ahLst/>
                      <a:cxnLst>
                        <a:cxn ang="0">
                          <a:pos x="connsiteX0" y="connsiteY0"/>
                        </a:cxn>
                        <a:cxn ang="0">
                          <a:pos x="connsiteX1" y="connsiteY1"/>
                        </a:cxn>
                      </a:cxnLst>
                      <a:rect l="l" t="t" r="r" b="b"/>
                      <a:pathLst>
                        <a:path w="9525" h="40481">
                          <a:moveTo>
                            <a:pt x="94" y="30"/>
                          </a:moveTo>
                          <a:lnTo>
                            <a:pt x="94" y="4051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78" name="Freeform: Shape 1577">
                      <a:extLst>
                        <a:ext uri="{FF2B5EF4-FFF2-40B4-BE49-F238E27FC236}">
                          <a16:creationId xmlns:a16="http://schemas.microsoft.com/office/drawing/2014/main" id="{900C0E29-D7E0-6B11-C39B-2B9D62B8EB88}"/>
                        </a:ext>
                      </a:extLst>
                    </p:cNvPr>
                    <p:cNvSpPr/>
                    <p:nvPr/>
                  </p:nvSpPr>
                  <p:spPr>
                    <a:xfrm>
                      <a:off x="3738874" y="2406547"/>
                      <a:ext cx="40481" cy="9525"/>
                    </a:xfrm>
                    <a:custGeom>
                      <a:avLst/>
                      <a:gdLst>
                        <a:gd name="connsiteX0" fmla="*/ 40575 w 40481"/>
                        <a:gd name="connsiteY0" fmla="*/ 30 h 9525"/>
                        <a:gd name="connsiteX1" fmla="*/ 94 w 40481"/>
                        <a:gd name="connsiteY1" fmla="*/ 30 h 9525"/>
                      </a:gdLst>
                      <a:ahLst/>
                      <a:cxnLst>
                        <a:cxn ang="0">
                          <a:pos x="connsiteX0" y="connsiteY0"/>
                        </a:cxn>
                        <a:cxn ang="0">
                          <a:pos x="connsiteX1" y="connsiteY1"/>
                        </a:cxn>
                      </a:cxnLst>
                      <a:rect l="l" t="t" r="r" b="b"/>
                      <a:pathLst>
                        <a:path w="40481" h="9525">
                          <a:moveTo>
                            <a:pt x="40575" y="30"/>
                          </a:moveTo>
                          <a:lnTo>
                            <a:pt x="94" y="3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0" name="Graphic 3">
                    <a:extLst>
                      <a:ext uri="{FF2B5EF4-FFF2-40B4-BE49-F238E27FC236}">
                        <a16:creationId xmlns:a16="http://schemas.microsoft.com/office/drawing/2014/main" id="{09C115CB-B486-CDBA-624B-91E83361549D}"/>
                      </a:ext>
                    </a:extLst>
                  </p:cNvPr>
                  <p:cNvGrpSpPr/>
                  <p:nvPr/>
                </p:nvGrpSpPr>
                <p:grpSpPr>
                  <a:xfrm>
                    <a:off x="2839072" y="2268917"/>
                    <a:ext cx="67413" cy="67538"/>
                    <a:chOff x="3731540" y="2380354"/>
                    <a:chExt cx="40481" cy="40481"/>
                  </a:xfrm>
                  <a:solidFill>
                    <a:srgbClr val="000000"/>
                  </a:solidFill>
                </p:grpSpPr>
                <p:sp>
                  <p:nvSpPr>
                    <p:cNvPr id="1575" name="Freeform: Shape 1574">
                      <a:extLst>
                        <a:ext uri="{FF2B5EF4-FFF2-40B4-BE49-F238E27FC236}">
                          <a16:creationId xmlns:a16="http://schemas.microsoft.com/office/drawing/2014/main" id="{6B1394CB-9B67-2D42-FA77-908A26E0A8CA}"/>
                        </a:ext>
                      </a:extLst>
                    </p:cNvPr>
                    <p:cNvSpPr/>
                    <p:nvPr/>
                  </p:nvSpPr>
                  <p:spPr>
                    <a:xfrm>
                      <a:off x="3751828" y="2380354"/>
                      <a:ext cx="9525" cy="40481"/>
                    </a:xfrm>
                    <a:custGeom>
                      <a:avLst/>
                      <a:gdLst>
                        <a:gd name="connsiteX0" fmla="*/ 93 w 9525"/>
                        <a:gd name="connsiteY0" fmla="*/ 29 h 40481"/>
                        <a:gd name="connsiteX1" fmla="*/ 93 w 9525"/>
                        <a:gd name="connsiteY1" fmla="*/ 40510 h 40481"/>
                      </a:gdLst>
                      <a:ahLst/>
                      <a:cxnLst>
                        <a:cxn ang="0">
                          <a:pos x="connsiteX0" y="connsiteY0"/>
                        </a:cxn>
                        <a:cxn ang="0">
                          <a:pos x="connsiteX1" y="connsiteY1"/>
                        </a:cxn>
                      </a:cxnLst>
                      <a:rect l="l" t="t" r="r" b="b"/>
                      <a:pathLst>
                        <a:path w="9525" h="40481">
                          <a:moveTo>
                            <a:pt x="93" y="29"/>
                          </a:moveTo>
                          <a:lnTo>
                            <a:pt x="93" y="4051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76" name="Freeform: Shape 1575">
                      <a:extLst>
                        <a:ext uri="{FF2B5EF4-FFF2-40B4-BE49-F238E27FC236}">
                          <a16:creationId xmlns:a16="http://schemas.microsoft.com/office/drawing/2014/main" id="{4FFB0CFB-F7C7-FFD0-78AD-4FAE934EC0AC}"/>
                        </a:ext>
                      </a:extLst>
                    </p:cNvPr>
                    <p:cNvSpPr/>
                    <p:nvPr/>
                  </p:nvSpPr>
                  <p:spPr>
                    <a:xfrm>
                      <a:off x="3731540" y="2400642"/>
                      <a:ext cx="40481" cy="9525"/>
                    </a:xfrm>
                    <a:custGeom>
                      <a:avLst/>
                      <a:gdLst>
                        <a:gd name="connsiteX0" fmla="*/ 40574 w 40481"/>
                        <a:gd name="connsiteY0" fmla="*/ 29 h 9525"/>
                        <a:gd name="connsiteX1" fmla="*/ 93 w 40481"/>
                        <a:gd name="connsiteY1" fmla="*/ 29 h 9525"/>
                      </a:gdLst>
                      <a:ahLst/>
                      <a:cxnLst>
                        <a:cxn ang="0">
                          <a:pos x="connsiteX0" y="connsiteY0"/>
                        </a:cxn>
                        <a:cxn ang="0">
                          <a:pos x="connsiteX1" y="connsiteY1"/>
                        </a:cxn>
                      </a:cxnLst>
                      <a:rect l="l" t="t" r="r" b="b"/>
                      <a:pathLst>
                        <a:path w="40481" h="9525">
                          <a:moveTo>
                            <a:pt x="40574" y="29"/>
                          </a:moveTo>
                          <a:lnTo>
                            <a:pt x="93" y="2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1" name="Graphic 3">
                    <a:extLst>
                      <a:ext uri="{FF2B5EF4-FFF2-40B4-BE49-F238E27FC236}">
                        <a16:creationId xmlns:a16="http://schemas.microsoft.com/office/drawing/2014/main" id="{4197F537-028C-BC47-8B70-99A6E1E5EC5B}"/>
                      </a:ext>
                    </a:extLst>
                  </p:cNvPr>
                  <p:cNvGrpSpPr/>
                  <p:nvPr/>
                </p:nvGrpSpPr>
                <p:grpSpPr>
                  <a:xfrm>
                    <a:off x="2790535" y="2252072"/>
                    <a:ext cx="67413" cy="67538"/>
                    <a:chOff x="3702394" y="2370257"/>
                    <a:chExt cx="40481" cy="40481"/>
                  </a:xfrm>
                  <a:solidFill>
                    <a:srgbClr val="000000"/>
                  </a:solidFill>
                </p:grpSpPr>
                <p:sp>
                  <p:nvSpPr>
                    <p:cNvPr id="1573" name="Freeform: Shape 1572">
                      <a:extLst>
                        <a:ext uri="{FF2B5EF4-FFF2-40B4-BE49-F238E27FC236}">
                          <a16:creationId xmlns:a16="http://schemas.microsoft.com/office/drawing/2014/main" id="{D9B1C686-4256-4F8E-E4CA-A3FEB96F919B}"/>
                        </a:ext>
                      </a:extLst>
                    </p:cNvPr>
                    <p:cNvSpPr/>
                    <p:nvPr/>
                  </p:nvSpPr>
                  <p:spPr>
                    <a:xfrm>
                      <a:off x="3722682" y="2370257"/>
                      <a:ext cx="9525" cy="40481"/>
                    </a:xfrm>
                    <a:custGeom>
                      <a:avLst/>
                      <a:gdLst>
                        <a:gd name="connsiteX0" fmla="*/ 90 w 9525"/>
                        <a:gd name="connsiteY0" fmla="*/ 28 h 40481"/>
                        <a:gd name="connsiteX1" fmla="*/ 90 w 9525"/>
                        <a:gd name="connsiteY1" fmla="*/ 40509 h 40481"/>
                      </a:gdLst>
                      <a:ahLst/>
                      <a:cxnLst>
                        <a:cxn ang="0">
                          <a:pos x="connsiteX0" y="connsiteY0"/>
                        </a:cxn>
                        <a:cxn ang="0">
                          <a:pos x="connsiteX1" y="connsiteY1"/>
                        </a:cxn>
                      </a:cxnLst>
                      <a:rect l="l" t="t" r="r" b="b"/>
                      <a:pathLst>
                        <a:path w="9525" h="40481">
                          <a:moveTo>
                            <a:pt x="90" y="28"/>
                          </a:moveTo>
                          <a:lnTo>
                            <a:pt x="90" y="405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74" name="Freeform: Shape 1573">
                      <a:extLst>
                        <a:ext uri="{FF2B5EF4-FFF2-40B4-BE49-F238E27FC236}">
                          <a16:creationId xmlns:a16="http://schemas.microsoft.com/office/drawing/2014/main" id="{666178EC-5A7B-B6B2-934D-6AB464A589D6}"/>
                        </a:ext>
                      </a:extLst>
                    </p:cNvPr>
                    <p:cNvSpPr/>
                    <p:nvPr/>
                  </p:nvSpPr>
                  <p:spPr>
                    <a:xfrm>
                      <a:off x="3702394" y="2390545"/>
                      <a:ext cx="40481" cy="9525"/>
                    </a:xfrm>
                    <a:custGeom>
                      <a:avLst/>
                      <a:gdLst>
                        <a:gd name="connsiteX0" fmla="*/ 40571 w 40481"/>
                        <a:gd name="connsiteY0" fmla="*/ 28 h 9525"/>
                        <a:gd name="connsiteX1" fmla="*/ 90 w 40481"/>
                        <a:gd name="connsiteY1" fmla="*/ 28 h 9525"/>
                      </a:gdLst>
                      <a:ahLst/>
                      <a:cxnLst>
                        <a:cxn ang="0">
                          <a:pos x="connsiteX0" y="connsiteY0"/>
                        </a:cxn>
                        <a:cxn ang="0">
                          <a:pos x="connsiteX1" y="connsiteY1"/>
                        </a:cxn>
                      </a:cxnLst>
                      <a:rect l="l" t="t" r="r" b="b"/>
                      <a:pathLst>
                        <a:path w="40481" h="9525">
                          <a:moveTo>
                            <a:pt x="40571" y="28"/>
                          </a:moveTo>
                          <a:lnTo>
                            <a:pt x="90" y="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2" name="Graphic 3">
                    <a:extLst>
                      <a:ext uri="{FF2B5EF4-FFF2-40B4-BE49-F238E27FC236}">
                        <a16:creationId xmlns:a16="http://schemas.microsoft.com/office/drawing/2014/main" id="{88E8691D-6838-B261-1020-A6E84767F81A}"/>
                      </a:ext>
                    </a:extLst>
                  </p:cNvPr>
                  <p:cNvGrpSpPr/>
                  <p:nvPr/>
                </p:nvGrpSpPr>
                <p:grpSpPr>
                  <a:xfrm>
                    <a:off x="2760239" y="2252072"/>
                    <a:ext cx="67413" cy="67538"/>
                    <a:chOff x="3684201" y="2370257"/>
                    <a:chExt cx="40481" cy="40481"/>
                  </a:xfrm>
                  <a:solidFill>
                    <a:srgbClr val="000000"/>
                  </a:solidFill>
                </p:grpSpPr>
                <p:sp>
                  <p:nvSpPr>
                    <p:cNvPr id="1571" name="Freeform: Shape 1570">
                      <a:extLst>
                        <a:ext uri="{FF2B5EF4-FFF2-40B4-BE49-F238E27FC236}">
                          <a16:creationId xmlns:a16="http://schemas.microsoft.com/office/drawing/2014/main" id="{40229EDB-E561-EE2B-F2EB-38F423482857}"/>
                        </a:ext>
                      </a:extLst>
                    </p:cNvPr>
                    <p:cNvSpPr/>
                    <p:nvPr/>
                  </p:nvSpPr>
                  <p:spPr>
                    <a:xfrm>
                      <a:off x="3704489" y="2370257"/>
                      <a:ext cx="9525" cy="40481"/>
                    </a:xfrm>
                    <a:custGeom>
                      <a:avLst/>
                      <a:gdLst>
                        <a:gd name="connsiteX0" fmla="*/ 88 w 9525"/>
                        <a:gd name="connsiteY0" fmla="*/ 28 h 40481"/>
                        <a:gd name="connsiteX1" fmla="*/ 88 w 9525"/>
                        <a:gd name="connsiteY1" fmla="*/ 40509 h 40481"/>
                      </a:gdLst>
                      <a:ahLst/>
                      <a:cxnLst>
                        <a:cxn ang="0">
                          <a:pos x="connsiteX0" y="connsiteY0"/>
                        </a:cxn>
                        <a:cxn ang="0">
                          <a:pos x="connsiteX1" y="connsiteY1"/>
                        </a:cxn>
                      </a:cxnLst>
                      <a:rect l="l" t="t" r="r" b="b"/>
                      <a:pathLst>
                        <a:path w="9525" h="40481">
                          <a:moveTo>
                            <a:pt x="88" y="28"/>
                          </a:moveTo>
                          <a:lnTo>
                            <a:pt x="88" y="405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72" name="Freeform: Shape 1571">
                      <a:extLst>
                        <a:ext uri="{FF2B5EF4-FFF2-40B4-BE49-F238E27FC236}">
                          <a16:creationId xmlns:a16="http://schemas.microsoft.com/office/drawing/2014/main" id="{57A7DDEE-E732-61BA-9FDD-4F1808C08384}"/>
                        </a:ext>
                      </a:extLst>
                    </p:cNvPr>
                    <p:cNvSpPr/>
                    <p:nvPr/>
                  </p:nvSpPr>
                  <p:spPr>
                    <a:xfrm>
                      <a:off x="3684201" y="2390545"/>
                      <a:ext cx="40481" cy="9525"/>
                    </a:xfrm>
                    <a:custGeom>
                      <a:avLst/>
                      <a:gdLst>
                        <a:gd name="connsiteX0" fmla="*/ 40570 w 40481"/>
                        <a:gd name="connsiteY0" fmla="*/ 28 h 9525"/>
                        <a:gd name="connsiteX1" fmla="*/ 88 w 40481"/>
                        <a:gd name="connsiteY1" fmla="*/ 28 h 9525"/>
                      </a:gdLst>
                      <a:ahLst/>
                      <a:cxnLst>
                        <a:cxn ang="0">
                          <a:pos x="connsiteX0" y="connsiteY0"/>
                        </a:cxn>
                        <a:cxn ang="0">
                          <a:pos x="connsiteX1" y="connsiteY1"/>
                        </a:cxn>
                      </a:cxnLst>
                      <a:rect l="l" t="t" r="r" b="b"/>
                      <a:pathLst>
                        <a:path w="40481" h="9525">
                          <a:moveTo>
                            <a:pt x="40570" y="28"/>
                          </a:moveTo>
                          <a:lnTo>
                            <a:pt x="88" y="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3" name="Graphic 3">
                    <a:extLst>
                      <a:ext uri="{FF2B5EF4-FFF2-40B4-BE49-F238E27FC236}">
                        <a16:creationId xmlns:a16="http://schemas.microsoft.com/office/drawing/2014/main" id="{D07B253D-DC1B-A53E-AB3D-8A4372CDE0A0}"/>
                      </a:ext>
                    </a:extLst>
                  </p:cNvPr>
                  <p:cNvGrpSpPr/>
                  <p:nvPr/>
                </p:nvGrpSpPr>
                <p:grpSpPr>
                  <a:xfrm>
                    <a:off x="2748025" y="2252072"/>
                    <a:ext cx="67413" cy="67538"/>
                    <a:chOff x="3676867" y="2370257"/>
                    <a:chExt cx="40481" cy="40481"/>
                  </a:xfrm>
                  <a:solidFill>
                    <a:srgbClr val="000000"/>
                  </a:solidFill>
                </p:grpSpPr>
                <p:sp>
                  <p:nvSpPr>
                    <p:cNvPr id="1569" name="Freeform: Shape 1568">
                      <a:extLst>
                        <a:ext uri="{FF2B5EF4-FFF2-40B4-BE49-F238E27FC236}">
                          <a16:creationId xmlns:a16="http://schemas.microsoft.com/office/drawing/2014/main" id="{610DD67C-710A-AC2A-9554-F3CF91B16935}"/>
                        </a:ext>
                      </a:extLst>
                    </p:cNvPr>
                    <p:cNvSpPr/>
                    <p:nvPr/>
                  </p:nvSpPr>
                  <p:spPr>
                    <a:xfrm>
                      <a:off x="3697155" y="2370257"/>
                      <a:ext cx="9525" cy="40481"/>
                    </a:xfrm>
                    <a:custGeom>
                      <a:avLst/>
                      <a:gdLst>
                        <a:gd name="connsiteX0" fmla="*/ 87 w 9525"/>
                        <a:gd name="connsiteY0" fmla="*/ 28 h 40481"/>
                        <a:gd name="connsiteX1" fmla="*/ 87 w 9525"/>
                        <a:gd name="connsiteY1" fmla="*/ 40509 h 40481"/>
                      </a:gdLst>
                      <a:ahLst/>
                      <a:cxnLst>
                        <a:cxn ang="0">
                          <a:pos x="connsiteX0" y="connsiteY0"/>
                        </a:cxn>
                        <a:cxn ang="0">
                          <a:pos x="connsiteX1" y="connsiteY1"/>
                        </a:cxn>
                      </a:cxnLst>
                      <a:rect l="l" t="t" r="r" b="b"/>
                      <a:pathLst>
                        <a:path w="9525" h="40481">
                          <a:moveTo>
                            <a:pt x="87" y="28"/>
                          </a:moveTo>
                          <a:lnTo>
                            <a:pt x="87" y="4050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70" name="Freeform: Shape 1569">
                      <a:extLst>
                        <a:ext uri="{FF2B5EF4-FFF2-40B4-BE49-F238E27FC236}">
                          <a16:creationId xmlns:a16="http://schemas.microsoft.com/office/drawing/2014/main" id="{246394B2-139E-332B-CA1C-789DFA480A40}"/>
                        </a:ext>
                      </a:extLst>
                    </p:cNvPr>
                    <p:cNvSpPr/>
                    <p:nvPr/>
                  </p:nvSpPr>
                  <p:spPr>
                    <a:xfrm>
                      <a:off x="3676867" y="2390545"/>
                      <a:ext cx="40481" cy="9525"/>
                    </a:xfrm>
                    <a:custGeom>
                      <a:avLst/>
                      <a:gdLst>
                        <a:gd name="connsiteX0" fmla="*/ 40569 w 40481"/>
                        <a:gd name="connsiteY0" fmla="*/ 28 h 9525"/>
                        <a:gd name="connsiteX1" fmla="*/ 87 w 40481"/>
                        <a:gd name="connsiteY1" fmla="*/ 28 h 9525"/>
                      </a:gdLst>
                      <a:ahLst/>
                      <a:cxnLst>
                        <a:cxn ang="0">
                          <a:pos x="connsiteX0" y="connsiteY0"/>
                        </a:cxn>
                        <a:cxn ang="0">
                          <a:pos x="connsiteX1" y="connsiteY1"/>
                        </a:cxn>
                      </a:cxnLst>
                      <a:rect l="l" t="t" r="r" b="b"/>
                      <a:pathLst>
                        <a:path w="40481" h="9525">
                          <a:moveTo>
                            <a:pt x="40569" y="28"/>
                          </a:moveTo>
                          <a:lnTo>
                            <a:pt x="87" y="2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4" name="Graphic 3">
                    <a:extLst>
                      <a:ext uri="{FF2B5EF4-FFF2-40B4-BE49-F238E27FC236}">
                        <a16:creationId xmlns:a16="http://schemas.microsoft.com/office/drawing/2014/main" id="{F66A35CD-D770-2085-3248-B9BB4BEAAC92}"/>
                      </a:ext>
                    </a:extLst>
                  </p:cNvPr>
                  <p:cNvGrpSpPr/>
                  <p:nvPr/>
                </p:nvGrpSpPr>
                <p:grpSpPr>
                  <a:xfrm>
                    <a:off x="2681245" y="2218540"/>
                    <a:ext cx="67413" cy="67538"/>
                    <a:chOff x="3636766" y="2350159"/>
                    <a:chExt cx="40481" cy="40481"/>
                  </a:xfrm>
                  <a:solidFill>
                    <a:srgbClr val="000000"/>
                  </a:solidFill>
                </p:grpSpPr>
                <p:sp>
                  <p:nvSpPr>
                    <p:cNvPr id="1567" name="Freeform: Shape 1566">
                      <a:extLst>
                        <a:ext uri="{FF2B5EF4-FFF2-40B4-BE49-F238E27FC236}">
                          <a16:creationId xmlns:a16="http://schemas.microsoft.com/office/drawing/2014/main" id="{DCA0AF9C-77E0-F23F-008C-76E21D36A6C7}"/>
                        </a:ext>
                      </a:extLst>
                    </p:cNvPr>
                    <p:cNvSpPr/>
                    <p:nvPr/>
                  </p:nvSpPr>
                  <p:spPr>
                    <a:xfrm>
                      <a:off x="3657055" y="2350159"/>
                      <a:ext cx="9525" cy="40481"/>
                    </a:xfrm>
                    <a:custGeom>
                      <a:avLst/>
                      <a:gdLst>
                        <a:gd name="connsiteX0" fmla="*/ 83 w 9525"/>
                        <a:gd name="connsiteY0" fmla="*/ 26 h 40481"/>
                        <a:gd name="connsiteX1" fmla="*/ 83 w 9525"/>
                        <a:gd name="connsiteY1" fmla="*/ 40507 h 40481"/>
                      </a:gdLst>
                      <a:ahLst/>
                      <a:cxnLst>
                        <a:cxn ang="0">
                          <a:pos x="connsiteX0" y="connsiteY0"/>
                        </a:cxn>
                        <a:cxn ang="0">
                          <a:pos x="connsiteX1" y="connsiteY1"/>
                        </a:cxn>
                      </a:cxnLst>
                      <a:rect l="l" t="t" r="r" b="b"/>
                      <a:pathLst>
                        <a:path w="9525" h="40481">
                          <a:moveTo>
                            <a:pt x="83" y="26"/>
                          </a:moveTo>
                          <a:lnTo>
                            <a:pt x="83" y="4050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68" name="Freeform: Shape 1567">
                      <a:extLst>
                        <a:ext uri="{FF2B5EF4-FFF2-40B4-BE49-F238E27FC236}">
                          <a16:creationId xmlns:a16="http://schemas.microsoft.com/office/drawing/2014/main" id="{0E208038-CAFB-B7B3-04E8-2F9E9A5288D7}"/>
                        </a:ext>
                      </a:extLst>
                    </p:cNvPr>
                    <p:cNvSpPr/>
                    <p:nvPr/>
                  </p:nvSpPr>
                  <p:spPr>
                    <a:xfrm>
                      <a:off x="3636766" y="2370448"/>
                      <a:ext cx="40481" cy="9525"/>
                    </a:xfrm>
                    <a:custGeom>
                      <a:avLst/>
                      <a:gdLst>
                        <a:gd name="connsiteX0" fmla="*/ 40565 w 40481"/>
                        <a:gd name="connsiteY0" fmla="*/ 26 h 9525"/>
                        <a:gd name="connsiteX1" fmla="*/ 83 w 40481"/>
                        <a:gd name="connsiteY1" fmla="*/ 26 h 9525"/>
                      </a:gdLst>
                      <a:ahLst/>
                      <a:cxnLst>
                        <a:cxn ang="0">
                          <a:pos x="connsiteX0" y="connsiteY0"/>
                        </a:cxn>
                        <a:cxn ang="0">
                          <a:pos x="connsiteX1" y="connsiteY1"/>
                        </a:cxn>
                      </a:cxnLst>
                      <a:rect l="l" t="t" r="r" b="b"/>
                      <a:pathLst>
                        <a:path w="40481" h="9525">
                          <a:moveTo>
                            <a:pt x="40565" y="26"/>
                          </a:moveTo>
                          <a:lnTo>
                            <a:pt x="83" y="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5" name="Graphic 3">
                    <a:extLst>
                      <a:ext uri="{FF2B5EF4-FFF2-40B4-BE49-F238E27FC236}">
                        <a16:creationId xmlns:a16="http://schemas.microsoft.com/office/drawing/2014/main" id="{66FAF905-D311-5F91-EB53-5CF0EF65D5B6}"/>
                      </a:ext>
                    </a:extLst>
                  </p:cNvPr>
                  <p:cNvGrpSpPr/>
                  <p:nvPr/>
                </p:nvGrpSpPr>
                <p:grpSpPr>
                  <a:xfrm>
                    <a:off x="2663164" y="2218540"/>
                    <a:ext cx="67413" cy="67538"/>
                    <a:chOff x="3625908" y="2350159"/>
                    <a:chExt cx="40481" cy="40481"/>
                  </a:xfrm>
                  <a:solidFill>
                    <a:srgbClr val="000000"/>
                  </a:solidFill>
                </p:grpSpPr>
                <p:sp>
                  <p:nvSpPr>
                    <p:cNvPr id="1565" name="Freeform: Shape 1564">
                      <a:extLst>
                        <a:ext uri="{FF2B5EF4-FFF2-40B4-BE49-F238E27FC236}">
                          <a16:creationId xmlns:a16="http://schemas.microsoft.com/office/drawing/2014/main" id="{CFB51530-FA7A-9512-5174-0EDFA5263CE0}"/>
                        </a:ext>
                      </a:extLst>
                    </p:cNvPr>
                    <p:cNvSpPr/>
                    <p:nvPr/>
                  </p:nvSpPr>
                  <p:spPr>
                    <a:xfrm>
                      <a:off x="3646196" y="2350159"/>
                      <a:ext cx="9525" cy="40481"/>
                    </a:xfrm>
                    <a:custGeom>
                      <a:avLst/>
                      <a:gdLst>
                        <a:gd name="connsiteX0" fmla="*/ 82 w 9525"/>
                        <a:gd name="connsiteY0" fmla="*/ 26 h 40481"/>
                        <a:gd name="connsiteX1" fmla="*/ 82 w 9525"/>
                        <a:gd name="connsiteY1" fmla="*/ 40507 h 40481"/>
                      </a:gdLst>
                      <a:ahLst/>
                      <a:cxnLst>
                        <a:cxn ang="0">
                          <a:pos x="connsiteX0" y="connsiteY0"/>
                        </a:cxn>
                        <a:cxn ang="0">
                          <a:pos x="connsiteX1" y="connsiteY1"/>
                        </a:cxn>
                      </a:cxnLst>
                      <a:rect l="l" t="t" r="r" b="b"/>
                      <a:pathLst>
                        <a:path w="9525" h="40481">
                          <a:moveTo>
                            <a:pt x="82" y="26"/>
                          </a:moveTo>
                          <a:lnTo>
                            <a:pt x="82" y="4050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66" name="Freeform: Shape 1565">
                      <a:extLst>
                        <a:ext uri="{FF2B5EF4-FFF2-40B4-BE49-F238E27FC236}">
                          <a16:creationId xmlns:a16="http://schemas.microsoft.com/office/drawing/2014/main" id="{2BE363DF-D03C-E318-F783-96F07366C118}"/>
                        </a:ext>
                      </a:extLst>
                    </p:cNvPr>
                    <p:cNvSpPr/>
                    <p:nvPr/>
                  </p:nvSpPr>
                  <p:spPr>
                    <a:xfrm>
                      <a:off x="3625908" y="2370448"/>
                      <a:ext cx="40481" cy="9525"/>
                    </a:xfrm>
                    <a:custGeom>
                      <a:avLst/>
                      <a:gdLst>
                        <a:gd name="connsiteX0" fmla="*/ 40563 w 40481"/>
                        <a:gd name="connsiteY0" fmla="*/ 26 h 9525"/>
                        <a:gd name="connsiteX1" fmla="*/ 82 w 40481"/>
                        <a:gd name="connsiteY1" fmla="*/ 26 h 9525"/>
                      </a:gdLst>
                      <a:ahLst/>
                      <a:cxnLst>
                        <a:cxn ang="0">
                          <a:pos x="connsiteX0" y="connsiteY0"/>
                        </a:cxn>
                        <a:cxn ang="0">
                          <a:pos x="connsiteX1" y="connsiteY1"/>
                        </a:cxn>
                      </a:cxnLst>
                      <a:rect l="l" t="t" r="r" b="b"/>
                      <a:pathLst>
                        <a:path w="40481" h="9525">
                          <a:moveTo>
                            <a:pt x="40563" y="26"/>
                          </a:moveTo>
                          <a:lnTo>
                            <a:pt x="82" y="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6" name="Graphic 3">
                    <a:extLst>
                      <a:ext uri="{FF2B5EF4-FFF2-40B4-BE49-F238E27FC236}">
                        <a16:creationId xmlns:a16="http://schemas.microsoft.com/office/drawing/2014/main" id="{95FBB136-33DF-1A7F-0212-C630D2DD70FD}"/>
                      </a:ext>
                    </a:extLst>
                  </p:cNvPr>
                  <p:cNvGrpSpPr/>
                  <p:nvPr/>
                </p:nvGrpSpPr>
                <p:grpSpPr>
                  <a:xfrm>
                    <a:off x="2626680" y="2218540"/>
                    <a:ext cx="67413" cy="67538"/>
                    <a:chOff x="3604000" y="2350159"/>
                    <a:chExt cx="40481" cy="40481"/>
                  </a:xfrm>
                  <a:solidFill>
                    <a:srgbClr val="000000"/>
                  </a:solidFill>
                </p:grpSpPr>
                <p:sp>
                  <p:nvSpPr>
                    <p:cNvPr id="1563" name="Freeform: Shape 1562">
                      <a:extLst>
                        <a:ext uri="{FF2B5EF4-FFF2-40B4-BE49-F238E27FC236}">
                          <a16:creationId xmlns:a16="http://schemas.microsoft.com/office/drawing/2014/main" id="{BADEA503-38FD-6C78-6375-584050AF909C}"/>
                        </a:ext>
                      </a:extLst>
                    </p:cNvPr>
                    <p:cNvSpPr/>
                    <p:nvPr/>
                  </p:nvSpPr>
                  <p:spPr>
                    <a:xfrm>
                      <a:off x="3624289" y="2350159"/>
                      <a:ext cx="9525" cy="40481"/>
                    </a:xfrm>
                    <a:custGeom>
                      <a:avLst/>
                      <a:gdLst>
                        <a:gd name="connsiteX0" fmla="*/ 80 w 9525"/>
                        <a:gd name="connsiteY0" fmla="*/ 26 h 40481"/>
                        <a:gd name="connsiteX1" fmla="*/ 80 w 9525"/>
                        <a:gd name="connsiteY1" fmla="*/ 40507 h 40481"/>
                      </a:gdLst>
                      <a:ahLst/>
                      <a:cxnLst>
                        <a:cxn ang="0">
                          <a:pos x="connsiteX0" y="connsiteY0"/>
                        </a:cxn>
                        <a:cxn ang="0">
                          <a:pos x="connsiteX1" y="connsiteY1"/>
                        </a:cxn>
                      </a:cxnLst>
                      <a:rect l="l" t="t" r="r" b="b"/>
                      <a:pathLst>
                        <a:path w="9525" h="40481">
                          <a:moveTo>
                            <a:pt x="80" y="26"/>
                          </a:moveTo>
                          <a:lnTo>
                            <a:pt x="80" y="4050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64" name="Freeform: Shape 1563">
                      <a:extLst>
                        <a:ext uri="{FF2B5EF4-FFF2-40B4-BE49-F238E27FC236}">
                          <a16:creationId xmlns:a16="http://schemas.microsoft.com/office/drawing/2014/main" id="{A0F6E5F2-4FB1-E3DB-79C4-46B9FF0EEFDC}"/>
                        </a:ext>
                      </a:extLst>
                    </p:cNvPr>
                    <p:cNvSpPr/>
                    <p:nvPr/>
                  </p:nvSpPr>
                  <p:spPr>
                    <a:xfrm>
                      <a:off x="3604000" y="2370448"/>
                      <a:ext cx="40481" cy="9525"/>
                    </a:xfrm>
                    <a:custGeom>
                      <a:avLst/>
                      <a:gdLst>
                        <a:gd name="connsiteX0" fmla="*/ 40561 w 40481"/>
                        <a:gd name="connsiteY0" fmla="*/ 26 h 9525"/>
                        <a:gd name="connsiteX1" fmla="*/ 80 w 40481"/>
                        <a:gd name="connsiteY1" fmla="*/ 26 h 9525"/>
                      </a:gdLst>
                      <a:ahLst/>
                      <a:cxnLst>
                        <a:cxn ang="0">
                          <a:pos x="connsiteX0" y="connsiteY0"/>
                        </a:cxn>
                        <a:cxn ang="0">
                          <a:pos x="connsiteX1" y="connsiteY1"/>
                        </a:cxn>
                      </a:cxnLst>
                      <a:rect l="l" t="t" r="r" b="b"/>
                      <a:pathLst>
                        <a:path w="40481" h="9525">
                          <a:moveTo>
                            <a:pt x="40561" y="26"/>
                          </a:moveTo>
                          <a:lnTo>
                            <a:pt x="80" y="2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7" name="Graphic 3">
                    <a:extLst>
                      <a:ext uri="{FF2B5EF4-FFF2-40B4-BE49-F238E27FC236}">
                        <a16:creationId xmlns:a16="http://schemas.microsoft.com/office/drawing/2014/main" id="{63FF15BA-262E-E5C0-A98B-62B6761E73FF}"/>
                      </a:ext>
                    </a:extLst>
                  </p:cNvPr>
                  <p:cNvGrpSpPr/>
                  <p:nvPr/>
                </p:nvGrpSpPr>
                <p:grpSpPr>
                  <a:xfrm>
                    <a:off x="2553875" y="2147347"/>
                    <a:ext cx="67413" cy="67538"/>
                    <a:chOff x="3560281" y="2307487"/>
                    <a:chExt cx="40481" cy="40481"/>
                  </a:xfrm>
                  <a:solidFill>
                    <a:srgbClr val="000000"/>
                  </a:solidFill>
                </p:grpSpPr>
                <p:sp>
                  <p:nvSpPr>
                    <p:cNvPr id="1561" name="Freeform: Shape 1560">
                      <a:extLst>
                        <a:ext uri="{FF2B5EF4-FFF2-40B4-BE49-F238E27FC236}">
                          <a16:creationId xmlns:a16="http://schemas.microsoft.com/office/drawing/2014/main" id="{E1F243E8-7E85-81B9-6F89-7B57BA457B4D}"/>
                        </a:ext>
                      </a:extLst>
                    </p:cNvPr>
                    <p:cNvSpPr/>
                    <p:nvPr/>
                  </p:nvSpPr>
                  <p:spPr>
                    <a:xfrm>
                      <a:off x="3580569" y="2307487"/>
                      <a:ext cx="9525" cy="40481"/>
                    </a:xfrm>
                    <a:custGeom>
                      <a:avLst/>
                      <a:gdLst>
                        <a:gd name="connsiteX0" fmla="*/ 75 w 9525"/>
                        <a:gd name="connsiteY0" fmla="*/ 21 h 40481"/>
                        <a:gd name="connsiteX1" fmla="*/ 75 w 9525"/>
                        <a:gd name="connsiteY1" fmla="*/ 40503 h 40481"/>
                      </a:gdLst>
                      <a:ahLst/>
                      <a:cxnLst>
                        <a:cxn ang="0">
                          <a:pos x="connsiteX0" y="connsiteY0"/>
                        </a:cxn>
                        <a:cxn ang="0">
                          <a:pos x="connsiteX1" y="connsiteY1"/>
                        </a:cxn>
                      </a:cxnLst>
                      <a:rect l="l" t="t" r="r" b="b"/>
                      <a:pathLst>
                        <a:path w="9525" h="40481">
                          <a:moveTo>
                            <a:pt x="75" y="21"/>
                          </a:moveTo>
                          <a:lnTo>
                            <a:pt x="75" y="4050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62" name="Freeform: Shape 1561">
                      <a:extLst>
                        <a:ext uri="{FF2B5EF4-FFF2-40B4-BE49-F238E27FC236}">
                          <a16:creationId xmlns:a16="http://schemas.microsoft.com/office/drawing/2014/main" id="{DE911A33-F73D-6428-DAF2-9657548169E8}"/>
                        </a:ext>
                      </a:extLst>
                    </p:cNvPr>
                    <p:cNvSpPr/>
                    <p:nvPr/>
                  </p:nvSpPr>
                  <p:spPr>
                    <a:xfrm>
                      <a:off x="3560281" y="2327776"/>
                      <a:ext cx="40481" cy="9525"/>
                    </a:xfrm>
                    <a:custGeom>
                      <a:avLst/>
                      <a:gdLst>
                        <a:gd name="connsiteX0" fmla="*/ 40556 w 40481"/>
                        <a:gd name="connsiteY0" fmla="*/ 21 h 9525"/>
                        <a:gd name="connsiteX1" fmla="*/ 75 w 40481"/>
                        <a:gd name="connsiteY1" fmla="*/ 21 h 9525"/>
                      </a:gdLst>
                      <a:ahLst/>
                      <a:cxnLst>
                        <a:cxn ang="0">
                          <a:pos x="connsiteX0" y="connsiteY0"/>
                        </a:cxn>
                        <a:cxn ang="0">
                          <a:pos x="connsiteX1" y="connsiteY1"/>
                        </a:cxn>
                      </a:cxnLst>
                      <a:rect l="l" t="t" r="r" b="b"/>
                      <a:pathLst>
                        <a:path w="40481" h="9525">
                          <a:moveTo>
                            <a:pt x="40556" y="21"/>
                          </a:moveTo>
                          <a:lnTo>
                            <a:pt x="75" y="2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8" name="Graphic 3">
                    <a:extLst>
                      <a:ext uri="{FF2B5EF4-FFF2-40B4-BE49-F238E27FC236}">
                        <a16:creationId xmlns:a16="http://schemas.microsoft.com/office/drawing/2014/main" id="{A569A66F-C8CA-1FEF-BAF5-633FEDCEC7D1}"/>
                      </a:ext>
                    </a:extLst>
                  </p:cNvPr>
                  <p:cNvGrpSpPr/>
                  <p:nvPr/>
                </p:nvGrpSpPr>
                <p:grpSpPr>
                  <a:xfrm>
                    <a:off x="2541660" y="2147347"/>
                    <a:ext cx="67413" cy="67538"/>
                    <a:chOff x="3552946" y="2307487"/>
                    <a:chExt cx="40481" cy="40481"/>
                  </a:xfrm>
                  <a:solidFill>
                    <a:srgbClr val="000000"/>
                  </a:solidFill>
                </p:grpSpPr>
                <p:sp>
                  <p:nvSpPr>
                    <p:cNvPr id="1559" name="Freeform: Shape 1558">
                      <a:extLst>
                        <a:ext uri="{FF2B5EF4-FFF2-40B4-BE49-F238E27FC236}">
                          <a16:creationId xmlns:a16="http://schemas.microsoft.com/office/drawing/2014/main" id="{A5AE7F0A-880A-99C3-F0D3-F9C88044EADF}"/>
                        </a:ext>
                      </a:extLst>
                    </p:cNvPr>
                    <p:cNvSpPr/>
                    <p:nvPr/>
                  </p:nvSpPr>
                  <p:spPr>
                    <a:xfrm>
                      <a:off x="357323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60" name="Freeform: Shape 1559">
                      <a:extLst>
                        <a:ext uri="{FF2B5EF4-FFF2-40B4-BE49-F238E27FC236}">
                          <a16:creationId xmlns:a16="http://schemas.microsoft.com/office/drawing/2014/main" id="{23F7E755-3D2D-67AB-12D1-1A4FA7A28E39}"/>
                        </a:ext>
                      </a:extLst>
                    </p:cNvPr>
                    <p:cNvSpPr/>
                    <p:nvPr/>
                  </p:nvSpPr>
                  <p:spPr>
                    <a:xfrm>
                      <a:off x="3552946" y="2327776"/>
                      <a:ext cx="40481" cy="9525"/>
                    </a:xfrm>
                    <a:custGeom>
                      <a:avLst/>
                      <a:gdLst>
                        <a:gd name="connsiteX0" fmla="*/ 40556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6" y="21"/>
                          </a:moveTo>
                          <a:lnTo>
                            <a:pt x="74" y="2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69" name="Graphic 3">
                    <a:extLst>
                      <a:ext uri="{FF2B5EF4-FFF2-40B4-BE49-F238E27FC236}">
                        <a16:creationId xmlns:a16="http://schemas.microsoft.com/office/drawing/2014/main" id="{5F3E2308-0C68-8DBD-0C14-371C0DF2530F}"/>
                      </a:ext>
                    </a:extLst>
                  </p:cNvPr>
                  <p:cNvGrpSpPr/>
                  <p:nvPr/>
                </p:nvGrpSpPr>
                <p:grpSpPr>
                  <a:xfrm>
                    <a:off x="2535634" y="2147347"/>
                    <a:ext cx="67413" cy="67538"/>
                    <a:chOff x="3549327" y="2307487"/>
                    <a:chExt cx="40481" cy="40481"/>
                  </a:xfrm>
                  <a:solidFill>
                    <a:srgbClr val="000000"/>
                  </a:solidFill>
                </p:grpSpPr>
                <p:sp>
                  <p:nvSpPr>
                    <p:cNvPr id="1557" name="Freeform: Shape 1556">
                      <a:extLst>
                        <a:ext uri="{FF2B5EF4-FFF2-40B4-BE49-F238E27FC236}">
                          <a16:creationId xmlns:a16="http://schemas.microsoft.com/office/drawing/2014/main" id="{741EBB21-8D7E-F973-9CB6-EF6AF15C42D8}"/>
                        </a:ext>
                      </a:extLst>
                    </p:cNvPr>
                    <p:cNvSpPr/>
                    <p:nvPr/>
                  </p:nvSpPr>
                  <p:spPr>
                    <a:xfrm>
                      <a:off x="356961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58" name="Freeform: Shape 1557">
                      <a:extLst>
                        <a:ext uri="{FF2B5EF4-FFF2-40B4-BE49-F238E27FC236}">
                          <a16:creationId xmlns:a16="http://schemas.microsoft.com/office/drawing/2014/main" id="{5C73B77A-F30D-982E-F4B7-705C4A6F7A42}"/>
                        </a:ext>
                      </a:extLst>
                    </p:cNvPr>
                    <p:cNvSpPr/>
                    <p:nvPr/>
                  </p:nvSpPr>
                  <p:spPr>
                    <a:xfrm>
                      <a:off x="3549327" y="2327776"/>
                      <a:ext cx="40481" cy="9525"/>
                    </a:xfrm>
                    <a:custGeom>
                      <a:avLst/>
                      <a:gdLst>
                        <a:gd name="connsiteX0" fmla="*/ 40555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5" y="21"/>
                          </a:moveTo>
                          <a:lnTo>
                            <a:pt x="74" y="2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0" name="Graphic 3">
                    <a:extLst>
                      <a:ext uri="{FF2B5EF4-FFF2-40B4-BE49-F238E27FC236}">
                        <a16:creationId xmlns:a16="http://schemas.microsoft.com/office/drawing/2014/main" id="{BD4230E7-51E9-7433-236E-DA8D7E5603C7}"/>
                      </a:ext>
                    </a:extLst>
                  </p:cNvPr>
                  <p:cNvGrpSpPr/>
                  <p:nvPr/>
                </p:nvGrpSpPr>
                <p:grpSpPr>
                  <a:xfrm>
                    <a:off x="2517392" y="2137972"/>
                    <a:ext cx="67413" cy="67538"/>
                    <a:chOff x="3538373" y="2301868"/>
                    <a:chExt cx="40481" cy="40481"/>
                  </a:xfrm>
                  <a:solidFill>
                    <a:srgbClr val="000000"/>
                  </a:solidFill>
                </p:grpSpPr>
                <p:sp>
                  <p:nvSpPr>
                    <p:cNvPr id="1555" name="Freeform: Shape 1554">
                      <a:extLst>
                        <a:ext uri="{FF2B5EF4-FFF2-40B4-BE49-F238E27FC236}">
                          <a16:creationId xmlns:a16="http://schemas.microsoft.com/office/drawing/2014/main" id="{D6401779-9926-3152-7D56-61E5F427A13D}"/>
                        </a:ext>
                      </a:extLst>
                    </p:cNvPr>
                    <p:cNvSpPr/>
                    <p:nvPr/>
                  </p:nvSpPr>
                  <p:spPr>
                    <a:xfrm>
                      <a:off x="3558661" y="2301868"/>
                      <a:ext cx="9525" cy="40481"/>
                    </a:xfrm>
                    <a:custGeom>
                      <a:avLst/>
                      <a:gdLst>
                        <a:gd name="connsiteX0" fmla="*/ 73 w 9525"/>
                        <a:gd name="connsiteY0" fmla="*/ 21 h 40481"/>
                        <a:gd name="connsiteX1" fmla="*/ 73 w 9525"/>
                        <a:gd name="connsiteY1" fmla="*/ 40502 h 40481"/>
                      </a:gdLst>
                      <a:ahLst/>
                      <a:cxnLst>
                        <a:cxn ang="0">
                          <a:pos x="connsiteX0" y="connsiteY0"/>
                        </a:cxn>
                        <a:cxn ang="0">
                          <a:pos x="connsiteX1" y="connsiteY1"/>
                        </a:cxn>
                      </a:cxnLst>
                      <a:rect l="l" t="t" r="r" b="b"/>
                      <a:pathLst>
                        <a:path w="9525" h="40481">
                          <a:moveTo>
                            <a:pt x="73" y="21"/>
                          </a:moveTo>
                          <a:lnTo>
                            <a:pt x="73" y="40502"/>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56" name="Freeform: Shape 1555">
                      <a:extLst>
                        <a:ext uri="{FF2B5EF4-FFF2-40B4-BE49-F238E27FC236}">
                          <a16:creationId xmlns:a16="http://schemas.microsoft.com/office/drawing/2014/main" id="{0AC1ABB8-08F5-6698-5A39-0F208A4A387F}"/>
                        </a:ext>
                      </a:extLst>
                    </p:cNvPr>
                    <p:cNvSpPr/>
                    <p:nvPr/>
                  </p:nvSpPr>
                  <p:spPr>
                    <a:xfrm>
                      <a:off x="3538373" y="2322156"/>
                      <a:ext cx="40481" cy="9525"/>
                    </a:xfrm>
                    <a:custGeom>
                      <a:avLst/>
                      <a:gdLst>
                        <a:gd name="connsiteX0" fmla="*/ 40554 w 40481"/>
                        <a:gd name="connsiteY0" fmla="*/ 21 h 9525"/>
                        <a:gd name="connsiteX1" fmla="*/ 73 w 40481"/>
                        <a:gd name="connsiteY1" fmla="*/ 21 h 9525"/>
                      </a:gdLst>
                      <a:ahLst/>
                      <a:cxnLst>
                        <a:cxn ang="0">
                          <a:pos x="connsiteX0" y="connsiteY0"/>
                        </a:cxn>
                        <a:cxn ang="0">
                          <a:pos x="connsiteX1" y="connsiteY1"/>
                        </a:cxn>
                      </a:cxnLst>
                      <a:rect l="l" t="t" r="r" b="b"/>
                      <a:pathLst>
                        <a:path w="40481" h="9525">
                          <a:moveTo>
                            <a:pt x="40554" y="21"/>
                          </a:moveTo>
                          <a:lnTo>
                            <a:pt x="73" y="21"/>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1" name="Graphic 3">
                    <a:extLst>
                      <a:ext uri="{FF2B5EF4-FFF2-40B4-BE49-F238E27FC236}">
                        <a16:creationId xmlns:a16="http://schemas.microsoft.com/office/drawing/2014/main" id="{F64586E3-B728-931D-8A88-8CFFB32A096D}"/>
                      </a:ext>
                    </a:extLst>
                  </p:cNvPr>
                  <p:cNvGrpSpPr/>
                  <p:nvPr/>
                </p:nvGrpSpPr>
                <p:grpSpPr>
                  <a:xfrm>
                    <a:off x="2456640" y="2089027"/>
                    <a:ext cx="67413" cy="67538"/>
                    <a:chOff x="3501892" y="2272531"/>
                    <a:chExt cx="40481" cy="40481"/>
                  </a:xfrm>
                  <a:solidFill>
                    <a:srgbClr val="000000"/>
                  </a:solidFill>
                </p:grpSpPr>
                <p:sp>
                  <p:nvSpPr>
                    <p:cNvPr id="1553" name="Freeform: Shape 1552">
                      <a:extLst>
                        <a:ext uri="{FF2B5EF4-FFF2-40B4-BE49-F238E27FC236}">
                          <a16:creationId xmlns:a16="http://schemas.microsoft.com/office/drawing/2014/main" id="{4F5A026C-A1C8-8515-505C-796E38AED632}"/>
                        </a:ext>
                      </a:extLst>
                    </p:cNvPr>
                    <p:cNvSpPr/>
                    <p:nvPr/>
                  </p:nvSpPr>
                  <p:spPr>
                    <a:xfrm>
                      <a:off x="3522181" y="2272531"/>
                      <a:ext cx="9525" cy="40481"/>
                    </a:xfrm>
                    <a:custGeom>
                      <a:avLst/>
                      <a:gdLst>
                        <a:gd name="connsiteX0" fmla="*/ 69 w 9525"/>
                        <a:gd name="connsiteY0" fmla="*/ 18 h 40481"/>
                        <a:gd name="connsiteX1" fmla="*/ 69 w 9525"/>
                        <a:gd name="connsiteY1" fmla="*/ 40499 h 40481"/>
                      </a:gdLst>
                      <a:ahLst/>
                      <a:cxnLst>
                        <a:cxn ang="0">
                          <a:pos x="connsiteX0" y="connsiteY0"/>
                        </a:cxn>
                        <a:cxn ang="0">
                          <a:pos x="connsiteX1" y="connsiteY1"/>
                        </a:cxn>
                      </a:cxnLst>
                      <a:rect l="l" t="t" r="r" b="b"/>
                      <a:pathLst>
                        <a:path w="9525" h="40481">
                          <a:moveTo>
                            <a:pt x="69" y="18"/>
                          </a:moveTo>
                          <a:lnTo>
                            <a:pt x="69" y="4049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54" name="Freeform: Shape 1553">
                      <a:extLst>
                        <a:ext uri="{FF2B5EF4-FFF2-40B4-BE49-F238E27FC236}">
                          <a16:creationId xmlns:a16="http://schemas.microsoft.com/office/drawing/2014/main" id="{3FB94EB0-0F09-4D39-3F9E-2C21E505DFF2}"/>
                        </a:ext>
                      </a:extLst>
                    </p:cNvPr>
                    <p:cNvSpPr/>
                    <p:nvPr/>
                  </p:nvSpPr>
                  <p:spPr>
                    <a:xfrm>
                      <a:off x="3501892" y="2292819"/>
                      <a:ext cx="40481" cy="9525"/>
                    </a:xfrm>
                    <a:custGeom>
                      <a:avLst/>
                      <a:gdLst>
                        <a:gd name="connsiteX0" fmla="*/ 40550 w 40481"/>
                        <a:gd name="connsiteY0" fmla="*/ 18 h 9525"/>
                        <a:gd name="connsiteX1" fmla="*/ 69 w 40481"/>
                        <a:gd name="connsiteY1" fmla="*/ 18 h 9525"/>
                      </a:gdLst>
                      <a:ahLst/>
                      <a:cxnLst>
                        <a:cxn ang="0">
                          <a:pos x="connsiteX0" y="connsiteY0"/>
                        </a:cxn>
                        <a:cxn ang="0">
                          <a:pos x="connsiteX1" y="connsiteY1"/>
                        </a:cxn>
                      </a:cxnLst>
                      <a:rect l="l" t="t" r="r" b="b"/>
                      <a:pathLst>
                        <a:path w="40481" h="9525">
                          <a:moveTo>
                            <a:pt x="40550" y="18"/>
                          </a:moveTo>
                          <a:lnTo>
                            <a:pt x="69" y="1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2" name="Graphic 3">
                    <a:extLst>
                      <a:ext uri="{FF2B5EF4-FFF2-40B4-BE49-F238E27FC236}">
                        <a16:creationId xmlns:a16="http://schemas.microsoft.com/office/drawing/2014/main" id="{2D7C1E86-FD74-8762-2624-2402D113E680}"/>
                      </a:ext>
                    </a:extLst>
                  </p:cNvPr>
                  <p:cNvGrpSpPr/>
                  <p:nvPr/>
                </p:nvGrpSpPr>
                <p:grpSpPr>
                  <a:xfrm>
                    <a:off x="2438400" y="2089027"/>
                    <a:ext cx="67413" cy="67538"/>
                    <a:chOff x="3490939" y="2272531"/>
                    <a:chExt cx="40481" cy="40481"/>
                  </a:xfrm>
                  <a:solidFill>
                    <a:srgbClr val="000000"/>
                  </a:solidFill>
                </p:grpSpPr>
                <p:sp>
                  <p:nvSpPr>
                    <p:cNvPr id="1551" name="Freeform: Shape 1550">
                      <a:extLst>
                        <a:ext uri="{FF2B5EF4-FFF2-40B4-BE49-F238E27FC236}">
                          <a16:creationId xmlns:a16="http://schemas.microsoft.com/office/drawing/2014/main" id="{BBB63039-CD6B-69F5-72F6-44BCCAC77D43}"/>
                        </a:ext>
                      </a:extLst>
                    </p:cNvPr>
                    <p:cNvSpPr/>
                    <p:nvPr/>
                  </p:nvSpPr>
                  <p:spPr>
                    <a:xfrm>
                      <a:off x="3511227" y="2272531"/>
                      <a:ext cx="9525" cy="40481"/>
                    </a:xfrm>
                    <a:custGeom>
                      <a:avLst/>
                      <a:gdLst>
                        <a:gd name="connsiteX0" fmla="*/ 68 w 9525"/>
                        <a:gd name="connsiteY0" fmla="*/ 18 h 40481"/>
                        <a:gd name="connsiteX1" fmla="*/ 68 w 9525"/>
                        <a:gd name="connsiteY1" fmla="*/ 40499 h 40481"/>
                      </a:gdLst>
                      <a:ahLst/>
                      <a:cxnLst>
                        <a:cxn ang="0">
                          <a:pos x="connsiteX0" y="connsiteY0"/>
                        </a:cxn>
                        <a:cxn ang="0">
                          <a:pos x="connsiteX1" y="connsiteY1"/>
                        </a:cxn>
                      </a:cxnLst>
                      <a:rect l="l" t="t" r="r" b="b"/>
                      <a:pathLst>
                        <a:path w="9525" h="40481">
                          <a:moveTo>
                            <a:pt x="68" y="18"/>
                          </a:moveTo>
                          <a:lnTo>
                            <a:pt x="68" y="4049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52" name="Freeform: Shape 1551">
                      <a:extLst>
                        <a:ext uri="{FF2B5EF4-FFF2-40B4-BE49-F238E27FC236}">
                          <a16:creationId xmlns:a16="http://schemas.microsoft.com/office/drawing/2014/main" id="{57F56D50-EAAA-36C6-C7BD-DAF116DEE346}"/>
                        </a:ext>
                      </a:extLst>
                    </p:cNvPr>
                    <p:cNvSpPr/>
                    <p:nvPr/>
                  </p:nvSpPr>
                  <p:spPr>
                    <a:xfrm>
                      <a:off x="3490939" y="2292819"/>
                      <a:ext cx="40481" cy="9525"/>
                    </a:xfrm>
                    <a:custGeom>
                      <a:avLst/>
                      <a:gdLst>
                        <a:gd name="connsiteX0" fmla="*/ 40549 w 40481"/>
                        <a:gd name="connsiteY0" fmla="*/ 18 h 9525"/>
                        <a:gd name="connsiteX1" fmla="*/ 68 w 40481"/>
                        <a:gd name="connsiteY1" fmla="*/ 18 h 9525"/>
                      </a:gdLst>
                      <a:ahLst/>
                      <a:cxnLst>
                        <a:cxn ang="0">
                          <a:pos x="connsiteX0" y="connsiteY0"/>
                        </a:cxn>
                        <a:cxn ang="0">
                          <a:pos x="connsiteX1" y="connsiteY1"/>
                        </a:cxn>
                      </a:cxnLst>
                      <a:rect l="l" t="t" r="r" b="b"/>
                      <a:pathLst>
                        <a:path w="40481" h="9525">
                          <a:moveTo>
                            <a:pt x="40549" y="18"/>
                          </a:moveTo>
                          <a:lnTo>
                            <a:pt x="68" y="1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3" name="Graphic 3">
                    <a:extLst>
                      <a:ext uri="{FF2B5EF4-FFF2-40B4-BE49-F238E27FC236}">
                        <a16:creationId xmlns:a16="http://schemas.microsoft.com/office/drawing/2014/main" id="{7DAF91CC-0E40-F8F4-C205-4AB3A2D3A5F5}"/>
                      </a:ext>
                    </a:extLst>
                  </p:cNvPr>
                  <p:cNvGrpSpPr/>
                  <p:nvPr/>
                </p:nvGrpSpPr>
                <p:grpSpPr>
                  <a:xfrm>
                    <a:off x="2408104" y="2079332"/>
                    <a:ext cx="67413" cy="67538"/>
                    <a:chOff x="3472746" y="2266720"/>
                    <a:chExt cx="40481" cy="40481"/>
                  </a:xfrm>
                  <a:solidFill>
                    <a:srgbClr val="000000"/>
                  </a:solidFill>
                </p:grpSpPr>
                <p:sp>
                  <p:nvSpPr>
                    <p:cNvPr id="1549" name="Freeform: Shape 1548">
                      <a:extLst>
                        <a:ext uri="{FF2B5EF4-FFF2-40B4-BE49-F238E27FC236}">
                          <a16:creationId xmlns:a16="http://schemas.microsoft.com/office/drawing/2014/main" id="{1263DD46-2218-CD5A-D524-5C7A5C942DD4}"/>
                        </a:ext>
                      </a:extLst>
                    </p:cNvPr>
                    <p:cNvSpPr/>
                    <p:nvPr/>
                  </p:nvSpPr>
                  <p:spPr>
                    <a:xfrm>
                      <a:off x="3493034" y="2266720"/>
                      <a:ext cx="9525" cy="40481"/>
                    </a:xfrm>
                    <a:custGeom>
                      <a:avLst/>
                      <a:gdLst>
                        <a:gd name="connsiteX0" fmla="*/ 66 w 9525"/>
                        <a:gd name="connsiteY0" fmla="*/ 17 h 40481"/>
                        <a:gd name="connsiteX1" fmla="*/ 66 w 9525"/>
                        <a:gd name="connsiteY1" fmla="*/ 40498 h 40481"/>
                      </a:gdLst>
                      <a:ahLst/>
                      <a:cxnLst>
                        <a:cxn ang="0">
                          <a:pos x="connsiteX0" y="connsiteY0"/>
                        </a:cxn>
                        <a:cxn ang="0">
                          <a:pos x="connsiteX1" y="connsiteY1"/>
                        </a:cxn>
                      </a:cxnLst>
                      <a:rect l="l" t="t" r="r" b="b"/>
                      <a:pathLst>
                        <a:path w="9525" h="40481">
                          <a:moveTo>
                            <a:pt x="66" y="17"/>
                          </a:moveTo>
                          <a:lnTo>
                            <a:pt x="66" y="4049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50" name="Freeform: Shape 1549">
                      <a:extLst>
                        <a:ext uri="{FF2B5EF4-FFF2-40B4-BE49-F238E27FC236}">
                          <a16:creationId xmlns:a16="http://schemas.microsoft.com/office/drawing/2014/main" id="{F8DC6E86-1A62-C08C-D72B-6309B9BE3397}"/>
                        </a:ext>
                      </a:extLst>
                    </p:cNvPr>
                    <p:cNvSpPr/>
                    <p:nvPr/>
                  </p:nvSpPr>
                  <p:spPr>
                    <a:xfrm>
                      <a:off x="3472746" y="2287009"/>
                      <a:ext cx="40481" cy="9525"/>
                    </a:xfrm>
                    <a:custGeom>
                      <a:avLst/>
                      <a:gdLst>
                        <a:gd name="connsiteX0" fmla="*/ 40547 w 40481"/>
                        <a:gd name="connsiteY0" fmla="*/ 17 h 9525"/>
                        <a:gd name="connsiteX1" fmla="*/ 66 w 40481"/>
                        <a:gd name="connsiteY1" fmla="*/ 17 h 9525"/>
                      </a:gdLst>
                      <a:ahLst/>
                      <a:cxnLst>
                        <a:cxn ang="0">
                          <a:pos x="connsiteX0" y="connsiteY0"/>
                        </a:cxn>
                        <a:cxn ang="0">
                          <a:pos x="connsiteX1" y="connsiteY1"/>
                        </a:cxn>
                      </a:cxnLst>
                      <a:rect l="l" t="t" r="r" b="b"/>
                      <a:pathLst>
                        <a:path w="40481" h="9525">
                          <a:moveTo>
                            <a:pt x="40547" y="17"/>
                          </a:moveTo>
                          <a:lnTo>
                            <a:pt x="66" y="1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4" name="Graphic 3">
                    <a:extLst>
                      <a:ext uri="{FF2B5EF4-FFF2-40B4-BE49-F238E27FC236}">
                        <a16:creationId xmlns:a16="http://schemas.microsoft.com/office/drawing/2014/main" id="{F65A40BE-E63C-FE39-0936-97E44E84C79B}"/>
                      </a:ext>
                    </a:extLst>
                  </p:cNvPr>
                  <p:cNvGrpSpPr/>
                  <p:nvPr/>
                </p:nvGrpSpPr>
                <p:grpSpPr>
                  <a:xfrm>
                    <a:off x="2383835" y="2060581"/>
                    <a:ext cx="67413" cy="67538"/>
                    <a:chOff x="3458173" y="2255481"/>
                    <a:chExt cx="40481" cy="40481"/>
                  </a:xfrm>
                  <a:solidFill>
                    <a:srgbClr val="000000"/>
                  </a:solidFill>
                </p:grpSpPr>
                <p:sp>
                  <p:nvSpPr>
                    <p:cNvPr id="1547" name="Freeform: Shape 1546">
                      <a:extLst>
                        <a:ext uri="{FF2B5EF4-FFF2-40B4-BE49-F238E27FC236}">
                          <a16:creationId xmlns:a16="http://schemas.microsoft.com/office/drawing/2014/main" id="{D3B5149C-FF38-BC99-F72D-7CD2B275C00B}"/>
                        </a:ext>
                      </a:extLst>
                    </p:cNvPr>
                    <p:cNvSpPr/>
                    <p:nvPr/>
                  </p:nvSpPr>
                  <p:spPr>
                    <a:xfrm>
                      <a:off x="3478461" y="2255481"/>
                      <a:ext cx="9525" cy="40481"/>
                    </a:xfrm>
                    <a:custGeom>
                      <a:avLst/>
                      <a:gdLst>
                        <a:gd name="connsiteX0" fmla="*/ 65 w 9525"/>
                        <a:gd name="connsiteY0" fmla="*/ 16 h 40481"/>
                        <a:gd name="connsiteX1" fmla="*/ 65 w 9525"/>
                        <a:gd name="connsiteY1" fmla="*/ 40497 h 40481"/>
                      </a:gdLst>
                      <a:ahLst/>
                      <a:cxnLst>
                        <a:cxn ang="0">
                          <a:pos x="connsiteX0" y="connsiteY0"/>
                        </a:cxn>
                        <a:cxn ang="0">
                          <a:pos x="connsiteX1" y="connsiteY1"/>
                        </a:cxn>
                      </a:cxnLst>
                      <a:rect l="l" t="t" r="r" b="b"/>
                      <a:pathLst>
                        <a:path w="9525" h="40481">
                          <a:moveTo>
                            <a:pt x="65" y="16"/>
                          </a:moveTo>
                          <a:lnTo>
                            <a:pt x="65" y="404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48" name="Freeform: Shape 1547">
                      <a:extLst>
                        <a:ext uri="{FF2B5EF4-FFF2-40B4-BE49-F238E27FC236}">
                          <a16:creationId xmlns:a16="http://schemas.microsoft.com/office/drawing/2014/main" id="{E3D7CC7F-8FC2-B8CA-4E72-0895C24DB046}"/>
                        </a:ext>
                      </a:extLst>
                    </p:cNvPr>
                    <p:cNvSpPr/>
                    <p:nvPr/>
                  </p:nvSpPr>
                  <p:spPr>
                    <a:xfrm>
                      <a:off x="3458173" y="2275769"/>
                      <a:ext cx="40481" cy="9525"/>
                    </a:xfrm>
                    <a:custGeom>
                      <a:avLst/>
                      <a:gdLst>
                        <a:gd name="connsiteX0" fmla="*/ 40546 w 40481"/>
                        <a:gd name="connsiteY0" fmla="*/ 16 h 9525"/>
                        <a:gd name="connsiteX1" fmla="*/ 65 w 40481"/>
                        <a:gd name="connsiteY1" fmla="*/ 16 h 9525"/>
                      </a:gdLst>
                      <a:ahLst/>
                      <a:cxnLst>
                        <a:cxn ang="0">
                          <a:pos x="connsiteX0" y="connsiteY0"/>
                        </a:cxn>
                        <a:cxn ang="0">
                          <a:pos x="connsiteX1" y="connsiteY1"/>
                        </a:cxn>
                      </a:cxnLst>
                      <a:rect l="l" t="t" r="r" b="b"/>
                      <a:pathLst>
                        <a:path w="40481" h="9525">
                          <a:moveTo>
                            <a:pt x="40546" y="16"/>
                          </a:moveTo>
                          <a:lnTo>
                            <a:pt x="65" y="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5" name="Graphic 3">
                    <a:extLst>
                      <a:ext uri="{FF2B5EF4-FFF2-40B4-BE49-F238E27FC236}">
                        <a16:creationId xmlns:a16="http://schemas.microsoft.com/office/drawing/2014/main" id="{A789F1AA-66C6-6AC5-FFFC-78F7F4F21FC2}"/>
                      </a:ext>
                    </a:extLst>
                  </p:cNvPr>
                  <p:cNvGrpSpPr/>
                  <p:nvPr/>
                </p:nvGrpSpPr>
                <p:grpSpPr>
                  <a:xfrm>
                    <a:off x="2377807" y="2060581"/>
                    <a:ext cx="67413" cy="67538"/>
                    <a:chOff x="3454553" y="2255481"/>
                    <a:chExt cx="40481" cy="40481"/>
                  </a:xfrm>
                  <a:solidFill>
                    <a:srgbClr val="000000"/>
                  </a:solidFill>
                </p:grpSpPr>
                <p:sp>
                  <p:nvSpPr>
                    <p:cNvPr id="1545" name="Freeform: Shape 1544">
                      <a:extLst>
                        <a:ext uri="{FF2B5EF4-FFF2-40B4-BE49-F238E27FC236}">
                          <a16:creationId xmlns:a16="http://schemas.microsoft.com/office/drawing/2014/main" id="{4F6959A1-4638-B519-97A3-DE8A17C85CA1}"/>
                        </a:ext>
                      </a:extLst>
                    </p:cNvPr>
                    <p:cNvSpPr/>
                    <p:nvPr/>
                  </p:nvSpPr>
                  <p:spPr>
                    <a:xfrm>
                      <a:off x="3474841"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46" name="Freeform: Shape 1545">
                      <a:extLst>
                        <a:ext uri="{FF2B5EF4-FFF2-40B4-BE49-F238E27FC236}">
                          <a16:creationId xmlns:a16="http://schemas.microsoft.com/office/drawing/2014/main" id="{96FF5C9F-662C-533C-62C6-885BBBDF44F9}"/>
                        </a:ext>
                      </a:extLst>
                    </p:cNvPr>
                    <p:cNvSpPr/>
                    <p:nvPr/>
                  </p:nvSpPr>
                  <p:spPr>
                    <a:xfrm>
                      <a:off x="3454553"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6" name="Graphic 3">
                    <a:extLst>
                      <a:ext uri="{FF2B5EF4-FFF2-40B4-BE49-F238E27FC236}">
                        <a16:creationId xmlns:a16="http://schemas.microsoft.com/office/drawing/2014/main" id="{911D5EFD-6A65-291E-0699-E7AAA0784583}"/>
                      </a:ext>
                    </a:extLst>
                  </p:cNvPr>
                  <p:cNvGrpSpPr/>
                  <p:nvPr/>
                </p:nvGrpSpPr>
                <p:grpSpPr>
                  <a:xfrm>
                    <a:off x="2371621" y="2060581"/>
                    <a:ext cx="67413" cy="67538"/>
                    <a:chOff x="3450838" y="2255481"/>
                    <a:chExt cx="40481" cy="40481"/>
                  </a:xfrm>
                  <a:solidFill>
                    <a:srgbClr val="000000"/>
                  </a:solidFill>
                </p:grpSpPr>
                <p:sp>
                  <p:nvSpPr>
                    <p:cNvPr id="1543" name="Freeform: Shape 1542">
                      <a:extLst>
                        <a:ext uri="{FF2B5EF4-FFF2-40B4-BE49-F238E27FC236}">
                          <a16:creationId xmlns:a16="http://schemas.microsoft.com/office/drawing/2014/main" id="{8BBE11A8-5B08-4953-A1E5-72C80C88DBF9}"/>
                        </a:ext>
                      </a:extLst>
                    </p:cNvPr>
                    <p:cNvSpPr/>
                    <p:nvPr/>
                  </p:nvSpPr>
                  <p:spPr>
                    <a:xfrm>
                      <a:off x="3471127"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44" name="Freeform: Shape 1543">
                      <a:extLst>
                        <a:ext uri="{FF2B5EF4-FFF2-40B4-BE49-F238E27FC236}">
                          <a16:creationId xmlns:a16="http://schemas.microsoft.com/office/drawing/2014/main" id="{07BDFB5F-9C1C-B18B-BBBB-B25585EA0825}"/>
                        </a:ext>
                      </a:extLst>
                    </p:cNvPr>
                    <p:cNvSpPr/>
                    <p:nvPr/>
                  </p:nvSpPr>
                  <p:spPr>
                    <a:xfrm>
                      <a:off x="3450838"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7" name="Graphic 3">
                    <a:extLst>
                      <a:ext uri="{FF2B5EF4-FFF2-40B4-BE49-F238E27FC236}">
                        <a16:creationId xmlns:a16="http://schemas.microsoft.com/office/drawing/2014/main" id="{50143AEA-2C5D-742E-96F0-8DDADE8FA3CC}"/>
                      </a:ext>
                    </a:extLst>
                  </p:cNvPr>
                  <p:cNvGrpSpPr/>
                  <p:nvPr/>
                </p:nvGrpSpPr>
                <p:grpSpPr>
                  <a:xfrm>
                    <a:off x="2365594" y="2051523"/>
                    <a:ext cx="67413" cy="67538"/>
                    <a:chOff x="3447219" y="2250052"/>
                    <a:chExt cx="40481" cy="40481"/>
                  </a:xfrm>
                  <a:solidFill>
                    <a:srgbClr val="000000"/>
                  </a:solidFill>
                </p:grpSpPr>
                <p:sp>
                  <p:nvSpPr>
                    <p:cNvPr id="1541" name="Freeform: Shape 1540">
                      <a:extLst>
                        <a:ext uri="{FF2B5EF4-FFF2-40B4-BE49-F238E27FC236}">
                          <a16:creationId xmlns:a16="http://schemas.microsoft.com/office/drawing/2014/main" id="{44B5380F-2DA7-C31C-E318-EEFA86D65A3B}"/>
                        </a:ext>
                      </a:extLst>
                    </p:cNvPr>
                    <p:cNvSpPr/>
                    <p:nvPr/>
                  </p:nvSpPr>
                  <p:spPr>
                    <a:xfrm>
                      <a:off x="3467507" y="2250052"/>
                      <a:ext cx="9525" cy="40481"/>
                    </a:xfrm>
                    <a:custGeom>
                      <a:avLst/>
                      <a:gdLst>
                        <a:gd name="connsiteX0" fmla="*/ 63 w 9525"/>
                        <a:gd name="connsiteY0" fmla="*/ 15 h 40481"/>
                        <a:gd name="connsiteX1" fmla="*/ 63 w 9525"/>
                        <a:gd name="connsiteY1" fmla="*/ 40497 h 40481"/>
                      </a:gdLst>
                      <a:ahLst/>
                      <a:cxnLst>
                        <a:cxn ang="0">
                          <a:pos x="connsiteX0" y="connsiteY0"/>
                        </a:cxn>
                        <a:cxn ang="0">
                          <a:pos x="connsiteX1" y="connsiteY1"/>
                        </a:cxn>
                      </a:cxnLst>
                      <a:rect l="l" t="t" r="r" b="b"/>
                      <a:pathLst>
                        <a:path w="9525" h="40481">
                          <a:moveTo>
                            <a:pt x="63" y="15"/>
                          </a:moveTo>
                          <a:lnTo>
                            <a:pt x="63" y="4049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42" name="Freeform: Shape 1541">
                      <a:extLst>
                        <a:ext uri="{FF2B5EF4-FFF2-40B4-BE49-F238E27FC236}">
                          <a16:creationId xmlns:a16="http://schemas.microsoft.com/office/drawing/2014/main" id="{F5E5D01E-26C3-C737-5797-D49A7EC17308}"/>
                        </a:ext>
                      </a:extLst>
                    </p:cNvPr>
                    <p:cNvSpPr/>
                    <p:nvPr/>
                  </p:nvSpPr>
                  <p:spPr>
                    <a:xfrm>
                      <a:off x="3447219" y="2270340"/>
                      <a:ext cx="40481" cy="9525"/>
                    </a:xfrm>
                    <a:custGeom>
                      <a:avLst/>
                      <a:gdLst>
                        <a:gd name="connsiteX0" fmla="*/ 40545 w 40481"/>
                        <a:gd name="connsiteY0" fmla="*/ 15 h 9525"/>
                        <a:gd name="connsiteX1" fmla="*/ 63 w 40481"/>
                        <a:gd name="connsiteY1" fmla="*/ 15 h 9525"/>
                      </a:gdLst>
                      <a:ahLst/>
                      <a:cxnLst>
                        <a:cxn ang="0">
                          <a:pos x="connsiteX0" y="connsiteY0"/>
                        </a:cxn>
                        <a:cxn ang="0">
                          <a:pos x="connsiteX1" y="connsiteY1"/>
                        </a:cxn>
                      </a:cxnLst>
                      <a:rect l="l" t="t" r="r" b="b"/>
                      <a:pathLst>
                        <a:path w="40481" h="9525">
                          <a:moveTo>
                            <a:pt x="40545" y="15"/>
                          </a:moveTo>
                          <a:lnTo>
                            <a:pt x="63" y="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8" name="Graphic 3">
                    <a:extLst>
                      <a:ext uri="{FF2B5EF4-FFF2-40B4-BE49-F238E27FC236}">
                        <a16:creationId xmlns:a16="http://schemas.microsoft.com/office/drawing/2014/main" id="{B0D42A83-B328-5491-D581-8577113E9A00}"/>
                      </a:ext>
                    </a:extLst>
                  </p:cNvPr>
                  <p:cNvGrpSpPr/>
                  <p:nvPr/>
                </p:nvGrpSpPr>
                <p:grpSpPr>
                  <a:xfrm>
                    <a:off x="2329270" y="2042941"/>
                    <a:ext cx="67413" cy="67538"/>
                    <a:chOff x="3425407" y="2244908"/>
                    <a:chExt cx="40481" cy="40481"/>
                  </a:xfrm>
                  <a:solidFill>
                    <a:srgbClr val="000000"/>
                  </a:solidFill>
                </p:grpSpPr>
                <p:sp>
                  <p:nvSpPr>
                    <p:cNvPr id="1539" name="Freeform: Shape 1538">
                      <a:extLst>
                        <a:ext uri="{FF2B5EF4-FFF2-40B4-BE49-F238E27FC236}">
                          <a16:creationId xmlns:a16="http://schemas.microsoft.com/office/drawing/2014/main" id="{BA1A2963-FEF3-E9F8-8069-946BA2F4E8B0}"/>
                        </a:ext>
                      </a:extLst>
                    </p:cNvPr>
                    <p:cNvSpPr/>
                    <p:nvPr/>
                  </p:nvSpPr>
                  <p:spPr>
                    <a:xfrm>
                      <a:off x="3445695" y="2244908"/>
                      <a:ext cx="9525" cy="40481"/>
                    </a:xfrm>
                    <a:custGeom>
                      <a:avLst/>
                      <a:gdLst>
                        <a:gd name="connsiteX0" fmla="*/ 61 w 9525"/>
                        <a:gd name="connsiteY0" fmla="*/ 15 h 40481"/>
                        <a:gd name="connsiteX1" fmla="*/ 61 w 9525"/>
                        <a:gd name="connsiteY1" fmla="*/ 40496 h 40481"/>
                      </a:gdLst>
                      <a:ahLst/>
                      <a:cxnLst>
                        <a:cxn ang="0">
                          <a:pos x="connsiteX0" y="connsiteY0"/>
                        </a:cxn>
                        <a:cxn ang="0">
                          <a:pos x="connsiteX1" y="connsiteY1"/>
                        </a:cxn>
                      </a:cxnLst>
                      <a:rect l="l" t="t" r="r" b="b"/>
                      <a:pathLst>
                        <a:path w="9525" h="40481">
                          <a:moveTo>
                            <a:pt x="61" y="15"/>
                          </a:moveTo>
                          <a:lnTo>
                            <a:pt x="61" y="4049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40" name="Freeform: Shape 1539">
                      <a:extLst>
                        <a:ext uri="{FF2B5EF4-FFF2-40B4-BE49-F238E27FC236}">
                          <a16:creationId xmlns:a16="http://schemas.microsoft.com/office/drawing/2014/main" id="{245858F9-9FDF-0C0F-E751-EC871CF86906}"/>
                        </a:ext>
                      </a:extLst>
                    </p:cNvPr>
                    <p:cNvSpPr/>
                    <p:nvPr/>
                  </p:nvSpPr>
                  <p:spPr>
                    <a:xfrm>
                      <a:off x="3425407" y="2265196"/>
                      <a:ext cx="40481" cy="9525"/>
                    </a:xfrm>
                    <a:custGeom>
                      <a:avLst/>
                      <a:gdLst>
                        <a:gd name="connsiteX0" fmla="*/ 40542 w 40481"/>
                        <a:gd name="connsiteY0" fmla="*/ 15 h 9525"/>
                        <a:gd name="connsiteX1" fmla="*/ 61 w 40481"/>
                        <a:gd name="connsiteY1" fmla="*/ 15 h 9525"/>
                      </a:gdLst>
                      <a:ahLst/>
                      <a:cxnLst>
                        <a:cxn ang="0">
                          <a:pos x="connsiteX0" y="connsiteY0"/>
                        </a:cxn>
                        <a:cxn ang="0">
                          <a:pos x="connsiteX1" y="connsiteY1"/>
                        </a:cxn>
                      </a:cxnLst>
                      <a:rect l="l" t="t" r="r" b="b"/>
                      <a:pathLst>
                        <a:path w="40481" h="9525">
                          <a:moveTo>
                            <a:pt x="40542" y="15"/>
                          </a:moveTo>
                          <a:lnTo>
                            <a:pt x="61" y="1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79" name="Graphic 3">
                    <a:extLst>
                      <a:ext uri="{FF2B5EF4-FFF2-40B4-BE49-F238E27FC236}">
                        <a16:creationId xmlns:a16="http://schemas.microsoft.com/office/drawing/2014/main" id="{4857AB53-DE36-10C2-2D0E-7BD6EAFDA868}"/>
                      </a:ext>
                    </a:extLst>
                  </p:cNvPr>
                  <p:cNvGrpSpPr/>
                  <p:nvPr/>
                </p:nvGrpSpPr>
                <p:grpSpPr>
                  <a:xfrm>
                    <a:off x="2274546" y="2032770"/>
                    <a:ext cx="67413" cy="67538"/>
                    <a:chOff x="3392545" y="2238812"/>
                    <a:chExt cx="40481" cy="40481"/>
                  </a:xfrm>
                  <a:solidFill>
                    <a:srgbClr val="000000"/>
                  </a:solidFill>
                </p:grpSpPr>
                <p:sp>
                  <p:nvSpPr>
                    <p:cNvPr id="1537" name="Freeform: Shape 1536">
                      <a:extLst>
                        <a:ext uri="{FF2B5EF4-FFF2-40B4-BE49-F238E27FC236}">
                          <a16:creationId xmlns:a16="http://schemas.microsoft.com/office/drawing/2014/main" id="{8BA9B42A-8E1A-BFFB-066A-CF44D4E2EE30}"/>
                        </a:ext>
                      </a:extLst>
                    </p:cNvPr>
                    <p:cNvSpPr/>
                    <p:nvPr/>
                  </p:nvSpPr>
                  <p:spPr>
                    <a:xfrm>
                      <a:off x="3412834" y="2238812"/>
                      <a:ext cx="9525" cy="40481"/>
                    </a:xfrm>
                    <a:custGeom>
                      <a:avLst/>
                      <a:gdLst>
                        <a:gd name="connsiteX0" fmla="*/ 58 w 9525"/>
                        <a:gd name="connsiteY0" fmla="*/ 14 h 40481"/>
                        <a:gd name="connsiteX1" fmla="*/ 58 w 9525"/>
                        <a:gd name="connsiteY1" fmla="*/ 40495 h 40481"/>
                      </a:gdLst>
                      <a:ahLst/>
                      <a:cxnLst>
                        <a:cxn ang="0">
                          <a:pos x="connsiteX0" y="connsiteY0"/>
                        </a:cxn>
                        <a:cxn ang="0">
                          <a:pos x="connsiteX1" y="connsiteY1"/>
                        </a:cxn>
                      </a:cxnLst>
                      <a:rect l="l" t="t" r="r" b="b"/>
                      <a:pathLst>
                        <a:path w="9525" h="40481">
                          <a:moveTo>
                            <a:pt x="58" y="14"/>
                          </a:moveTo>
                          <a:lnTo>
                            <a:pt x="58" y="404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38" name="Freeform: Shape 1537">
                      <a:extLst>
                        <a:ext uri="{FF2B5EF4-FFF2-40B4-BE49-F238E27FC236}">
                          <a16:creationId xmlns:a16="http://schemas.microsoft.com/office/drawing/2014/main" id="{50F4C899-20A9-13F1-5699-DFE97222AB49}"/>
                        </a:ext>
                      </a:extLst>
                    </p:cNvPr>
                    <p:cNvSpPr/>
                    <p:nvPr/>
                  </p:nvSpPr>
                  <p:spPr>
                    <a:xfrm>
                      <a:off x="3392545" y="2259100"/>
                      <a:ext cx="40481" cy="9525"/>
                    </a:xfrm>
                    <a:custGeom>
                      <a:avLst/>
                      <a:gdLst>
                        <a:gd name="connsiteX0" fmla="*/ 40539 w 40481"/>
                        <a:gd name="connsiteY0" fmla="*/ 14 h 9525"/>
                        <a:gd name="connsiteX1" fmla="*/ 58 w 40481"/>
                        <a:gd name="connsiteY1" fmla="*/ 14 h 9525"/>
                      </a:gdLst>
                      <a:ahLst/>
                      <a:cxnLst>
                        <a:cxn ang="0">
                          <a:pos x="connsiteX0" y="connsiteY0"/>
                        </a:cxn>
                        <a:cxn ang="0">
                          <a:pos x="connsiteX1" y="connsiteY1"/>
                        </a:cxn>
                      </a:cxnLst>
                      <a:rect l="l" t="t" r="r" b="b"/>
                      <a:pathLst>
                        <a:path w="40481" h="9525">
                          <a:moveTo>
                            <a:pt x="40539" y="14"/>
                          </a:moveTo>
                          <a:lnTo>
                            <a:pt x="58" y="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0" name="Graphic 3">
                    <a:extLst>
                      <a:ext uri="{FF2B5EF4-FFF2-40B4-BE49-F238E27FC236}">
                        <a16:creationId xmlns:a16="http://schemas.microsoft.com/office/drawing/2014/main" id="{C8E0954F-BD10-90B5-A397-B1F4D539B357}"/>
                      </a:ext>
                    </a:extLst>
                  </p:cNvPr>
                  <p:cNvGrpSpPr/>
                  <p:nvPr/>
                </p:nvGrpSpPr>
                <p:grpSpPr>
                  <a:xfrm>
                    <a:off x="2268519" y="2032770"/>
                    <a:ext cx="67413" cy="67538"/>
                    <a:chOff x="3388926" y="2238812"/>
                    <a:chExt cx="40481" cy="40481"/>
                  </a:xfrm>
                  <a:solidFill>
                    <a:srgbClr val="000000"/>
                  </a:solidFill>
                </p:grpSpPr>
                <p:sp>
                  <p:nvSpPr>
                    <p:cNvPr id="1535" name="Freeform: Shape 1534">
                      <a:extLst>
                        <a:ext uri="{FF2B5EF4-FFF2-40B4-BE49-F238E27FC236}">
                          <a16:creationId xmlns:a16="http://schemas.microsoft.com/office/drawing/2014/main" id="{0E1AFF61-7BE3-7740-4BCF-04E10BB7FB92}"/>
                        </a:ext>
                      </a:extLst>
                    </p:cNvPr>
                    <p:cNvSpPr/>
                    <p:nvPr/>
                  </p:nvSpPr>
                  <p:spPr>
                    <a:xfrm>
                      <a:off x="3409214" y="2238812"/>
                      <a:ext cx="9525" cy="40481"/>
                    </a:xfrm>
                    <a:custGeom>
                      <a:avLst/>
                      <a:gdLst>
                        <a:gd name="connsiteX0" fmla="*/ 57 w 9525"/>
                        <a:gd name="connsiteY0" fmla="*/ 14 h 40481"/>
                        <a:gd name="connsiteX1" fmla="*/ 57 w 9525"/>
                        <a:gd name="connsiteY1" fmla="*/ 40495 h 40481"/>
                      </a:gdLst>
                      <a:ahLst/>
                      <a:cxnLst>
                        <a:cxn ang="0">
                          <a:pos x="connsiteX0" y="connsiteY0"/>
                        </a:cxn>
                        <a:cxn ang="0">
                          <a:pos x="connsiteX1" y="connsiteY1"/>
                        </a:cxn>
                      </a:cxnLst>
                      <a:rect l="l" t="t" r="r" b="b"/>
                      <a:pathLst>
                        <a:path w="9525" h="40481">
                          <a:moveTo>
                            <a:pt x="57" y="14"/>
                          </a:moveTo>
                          <a:lnTo>
                            <a:pt x="57" y="404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36" name="Freeform: Shape 1535">
                      <a:extLst>
                        <a:ext uri="{FF2B5EF4-FFF2-40B4-BE49-F238E27FC236}">
                          <a16:creationId xmlns:a16="http://schemas.microsoft.com/office/drawing/2014/main" id="{FAC6034A-6497-8F13-F947-0C2EBB63759C}"/>
                        </a:ext>
                      </a:extLst>
                    </p:cNvPr>
                    <p:cNvSpPr/>
                    <p:nvPr/>
                  </p:nvSpPr>
                  <p:spPr>
                    <a:xfrm>
                      <a:off x="3388926" y="2259100"/>
                      <a:ext cx="40481" cy="9525"/>
                    </a:xfrm>
                    <a:custGeom>
                      <a:avLst/>
                      <a:gdLst>
                        <a:gd name="connsiteX0" fmla="*/ 40539 w 40481"/>
                        <a:gd name="connsiteY0" fmla="*/ 14 h 9525"/>
                        <a:gd name="connsiteX1" fmla="*/ 57 w 40481"/>
                        <a:gd name="connsiteY1" fmla="*/ 14 h 9525"/>
                      </a:gdLst>
                      <a:ahLst/>
                      <a:cxnLst>
                        <a:cxn ang="0">
                          <a:pos x="connsiteX0" y="connsiteY0"/>
                        </a:cxn>
                        <a:cxn ang="0">
                          <a:pos x="connsiteX1" y="connsiteY1"/>
                        </a:cxn>
                      </a:cxnLst>
                      <a:rect l="l" t="t" r="r" b="b"/>
                      <a:pathLst>
                        <a:path w="40481" h="9525">
                          <a:moveTo>
                            <a:pt x="40539" y="14"/>
                          </a:moveTo>
                          <a:lnTo>
                            <a:pt x="57" y="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1" name="Graphic 3">
                    <a:extLst>
                      <a:ext uri="{FF2B5EF4-FFF2-40B4-BE49-F238E27FC236}">
                        <a16:creationId xmlns:a16="http://schemas.microsoft.com/office/drawing/2014/main" id="{EDCAD782-9EE1-4EFE-1D3B-0EA3FDDB5AA9}"/>
                      </a:ext>
                    </a:extLst>
                  </p:cNvPr>
                  <p:cNvGrpSpPr/>
                  <p:nvPr/>
                </p:nvGrpSpPr>
                <p:grpSpPr>
                  <a:xfrm>
                    <a:off x="2244250" y="2032770"/>
                    <a:ext cx="67413" cy="67538"/>
                    <a:chOff x="3374353" y="2238812"/>
                    <a:chExt cx="40481" cy="40481"/>
                  </a:xfrm>
                  <a:solidFill>
                    <a:srgbClr val="000000"/>
                  </a:solidFill>
                </p:grpSpPr>
                <p:sp>
                  <p:nvSpPr>
                    <p:cNvPr id="1533" name="Freeform: Shape 1532">
                      <a:extLst>
                        <a:ext uri="{FF2B5EF4-FFF2-40B4-BE49-F238E27FC236}">
                          <a16:creationId xmlns:a16="http://schemas.microsoft.com/office/drawing/2014/main" id="{7D118F56-93C9-9A69-1A9B-52405102017A}"/>
                        </a:ext>
                      </a:extLst>
                    </p:cNvPr>
                    <p:cNvSpPr/>
                    <p:nvPr/>
                  </p:nvSpPr>
                  <p:spPr>
                    <a:xfrm>
                      <a:off x="3394641" y="2238812"/>
                      <a:ext cx="9525" cy="40481"/>
                    </a:xfrm>
                    <a:custGeom>
                      <a:avLst/>
                      <a:gdLst>
                        <a:gd name="connsiteX0" fmla="*/ 56 w 9525"/>
                        <a:gd name="connsiteY0" fmla="*/ 14 h 40481"/>
                        <a:gd name="connsiteX1" fmla="*/ 56 w 9525"/>
                        <a:gd name="connsiteY1" fmla="*/ 40495 h 40481"/>
                      </a:gdLst>
                      <a:ahLst/>
                      <a:cxnLst>
                        <a:cxn ang="0">
                          <a:pos x="connsiteX0" y="connsiteY0"/>
                        </a:cxn>
                        <a:cxn ang="0">
                          <a:pos x="connsiteX1" y="connsiteY1"/>
                        </a:cxn>
                      </a:cxnLst>
                      <a:rect l="l" t="t" r="r" b="b"/>
                      <a:pathLst>
                        <a:path w="9525" h="40481">
                          <a:moveTo>
                            <a:pt x="56" y="14"/>
                          </a:moveTo>
                          <a:lnTo>
                            <a:pt x="56" y="404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34" name="Freeform: Shape 1533">
                      <a:extLst>
                        <a:ext uri="{FF2B5EF4-FFF2-40B4-BE49-F238E27FC236}">
                          <a16:creationId xmlns:a16="http://schemas.microsoft.com/office/drawing/2014/main" id="{5DC0AEE8-7E66-58EE-2409-18A35F3FBE8E}"/>
                        </a:ext>
                      </a:extLst>
                    </p:cNvPr>
                    <p:cNvSpPr/>
                    <p:nvPr/>
                  </p:nvSpPr>
                  <p:spPr>
                    <a:xfrm>
                      <a:off x="3374353" y="2259100"/>
                      <a:ext cx="40481" cy="9525"/>
                    </a:xfrm>
                    <a:custGeom>
                      <a:avLst/>
                      <a:gdLst>
                        <a:gd name="connsiteX0" fmla="*/ 40537 w 40481"/>
                        <a:gd name="connsiteY0" fmla="*/ 14 h 9525"/>
                        <a:gd name="connsiteX1" fmla="*/ 56 w 40481"/>
                        <a:gd name="connsiteY1" fmla="*/ 14 h 9525"/>
                      </a:gdLst>
                      <a:ahLst/>
                      <a:cxnLst>
                        <a:cxn ang="0">
                          <a:pos x="connsiteX0" y="connsiteY0"/>
                        </a:cxn>
                        <a:cxn ang="0">
                          <a:pos x="connsiteX1" y="connsiteY1"/>
                        </a:cxn>
                      </a:cxnLst>
                      <a:rect l="l" t="t" r="r" b="b"/>
                      <a:pathLst>
                        <a:path w="40481" h="9525">
                          <a:moveTo>
                            <a:pt x="40537" y="14"/>
                          </a:moveTo>
                          <a:lnTo>
                            <a:pt x="56" y="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2" name="Graphic 3">
                    <a:extLst>
                      <a:ext uri="{FF2B5EF4-FFF2-40B4-BE49-F238E27FC236}">
                        <a16:creationId xmlns:a16="http://schemas.microsoft.com/office/drawing/2014/main" id="{B9B354EC-E72E-F7BE-4078-9853FD1A0439}"/>
                      </a:ext>
                    </a:extLst>
                  </p:cNvPr>
                  <p:cNvGrpSpPr/>
                  <p:nvPr/>
                </p:nvGrpSpPr>
                <p:grpSpPr>
                  <a:xfrm>
                    <a:off x="2219980" y="2024348"/>
                    <a:ext cx="67413" cy="67538"/>
                    <a:chOff x="3359779" y="2233764"/>
                    <a:chExt cx="40481" cy="40481"/>
                  </a:xfrm>
                  <a:solidFill>
                    <a:srgbClr val="000000"/>
                  </a:solidFill>
                </p:grpSpPr>
                <p:sp>
                  <p:nvSpPr>
                    <p:cNvPr id="1531" name="Freeform: Shape 1530">
                      <a:extLst>
                        <a:ext uri="{FF2B5EF4-FFF2-40B4-BE49-F238E27FC236}">
                          <a16:creationId xmlns:a16="http://schemas.microsoft.com/office/drawing/2014/main" id="{A455074B-BD85-DA92-D4AD-99F0C512F010}"/>
                        </a:ext>
                      </a:extLst>
                    </p:cNvPr>
                    <p:cNvSpPr/>
                    <p:nvPr/>
                  </p:nvSpPr>
                  <p:spPr>
                    <a:xfrm>
                      <a:off x="3380068" y="2233764"/>
                      <a:ext cx="9525" cy="40481"/>
                    </a:xfrm>
                    <a:custGeom>
                      <a:avLst/>
                      <a:gdLst>
                        <a:gd name="connsiteX0" fmla="*/ 54 w 9525"/>
                        <a:gd name="connsiteY0" fmla="*/ 14 h 40481"/>
                        <a:gd name="connsiteX1" fmla="*/ 54 w 9525"/>
                        <a:gd name="connsiteY1" fmla="*/ 40495 h 40481"/>
                      </a:gdLst>
                      <a:ahLst/>
                      <a:cxnLst>
                        <a:cxn ang="0">
                          <a:pos x="connsiteX0" y="connsiteY0"/>
                        </a:cxn>
                        <a:cxn ang="0">
                          <a:pos x="connsiteX1" y="connsiteY1"/>
                        </a:cxn>
                      </a:cxnLst>
                      <a:rect l="l" t="t" r="r" b="b"/>
                      <a:pathLst>
                        <a:path w="9525" h="40481">
                          <a:moveTo>
                            <a:pt x="54" y="14"/>
                          </a:moveTo>
                          <a:lnTo>
                            <a:pt x="54" y="4049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32" name="Freeform: Shape 1531">
                      <a:extLst>
                        <a:ext uri="{FF2B5EF4-FFF2-40B4-BE49-F238E27FC236}">
                          <a16:creationId xmlns:a16="http://schemas.microsoft.com/office/drawing/2014/main" id="{81258F61-F5A0-D0B5-1AEC-F775D32BFD83}"/>
                        </a:ext>
                      </a:extLst>
                    </p:cNvPr>
                    <p:cNvSpPr/>
                    <p:nvPr/>
                  </p:nvSpPr>
                  <p:spPr>
                    <a:xfrm>
                      <a:off x="3359779" y="2254052"/>
                      <a:ext cx="40481" cy="9525"/>
                    </a:xfrm>
                    <a:custGeom>
                      <a:avLst/>
                      <a:gdLst>
                        <a:gd name="connsiteX0" fmla="*/ 40535 w 40481"/>
                        <a:gd name="connsiteY0" fmla="*/ 14 h 9525"/>
                        <a:gd name="connsiteX1" fmla="*/ 54 w 40481"/>
                        <a:gd name="connsiteY1" fmla="*/ 14 h 9525"/>
                      </a:gdLst>
                      <a:ahLst/>
                      <a:cxnLst>
                        <a:cxn ang="0">
                          <a:pos x="connsiteX0" y="connsiteY0"/>
                        </a:cxn>
                        <a:cxn ang="0">
                          <a:pos x="connsiteX1" y="connsiteY1"/>
                        </a:cxn>
                      </a:cxnLst>
                      <a:rect l="l" t="t" r="r" b="b"/>
                      <a:pathLst>
                        <a:path w="40481" h="9525">
                          <a:moveTo>
                            <a:pt x="40535" y="14"/>
                          </a:moveTo>
                          <a:lnTo>
                            <a:pt x="54" y="1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3" name="Graphic 3">
                    <a:extLst>
                      <a:ext uri="{FF2B5EF4-FFF2-40B4-BE49-F238E27FC236}">
                        <a16:creationId xmlns:a16="http://schemas.microsoft.com/office/drawing/2014/main" id="{9241A574-077B-B713-F872-C6406E4787FF}"/>
                      </a:ext>
                    </a:extLst>
                  </p:cNvPr>
                  <p:cNvGrpSpPr/>
                  <p:nvPr/>
                </p:nvGrpSpPr>
                <p:grpSpPr>
                  <a:xfrm>
                    <a:off x="2086424" y="2015766"/>
                    <a:ext cx="67413" cy="67538"/>
                    <a:chOff x="3279579" y="2228620"/>
                    <a:chExt cx="40481" cy="40481"/>
                  </a:xfrm>
                  <a:solidFill>
                    <a:srgbClr val="000000"/>
                  </a:solidFill>
                </p:grpSpPr>
                <p:sp>
                  <p:nvSpPr>
                    <p:cNvPr id="1529" name="Freeform: Shape 1528">
                      <a:extLst>
                        <a:ext uri="{FF2B5EF4-FFF2-40B4-BE49-F238E27FC236}">
                          <a16:creationId xmlns:a16="http://schemas.microsoft.com/office/drawing/2014/main" id="{C76968AE-C451-B543-0B20-E19D0EAE2EFE}"/>
                        </a:ext>
                      </a:extLst>
                    </p:cNvPr>
                    <p:cNvSpPr/>
                    <p:nvPr/>
                  </p:nvSpPr>
                  <p:spPr>
                    <a:xfrm>
                      <a:off x="3299867" y="2228620"/>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30" name="Freeform: Shape 1529">
                      <a:extLst>
                        <a:ext uri="{FF2B5EF4-FFF2-40B4-BE49-F238E27FC236}">
                          <a16:creationId xmlns:a16="http://schemas.microsoft.com/office/drawing/2014/main" id="{13BD5AD3-DD1F-92B1-0F6F-55A8C6D244DC}"/>
                        </a:ext>
                      </a:extLst>
                    </p:cNvPr>
                    <p:cNvSpPr/>
                    <p:nvPr/>
                  </p:nvSpPr>
                  <p:spPr>
                    <a:xfrm>
                      <a:off x="3279579" y="2248909"/>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4" name="Graphic 3">
                    <a:extLst>
                      <a:ext uri="{FF2B5EF4-FFF2-40B4-BE49-F238E27FC236}">
                        <a16:creationId xmlns:a16="http://schemas.microsoft.com/office/drawing/2014/main" id="{7A0AD716-6B51-19A4-35D4-2DDCDEB769F0}"/>
                      </a:ext>
                    </a:extLst>
                  </p:cNvPr>
                  <p:cNvGrpSpPr/>
                  <p:nvPr/>
                </p:nvGrpSpPr>
                <p:grpSpPr>
                  <a:xfrm>
                    <a:off x="2007431" y="1952677"/>
                    <a:ext cx="67413" cy="67538"/>
                    <a:chOff x="3232144" y="2190806"/>
                    <a:chExt cx="40481" cy="40481"/>
                  </a:xfrm>
                  <a:solidFill>
                    <a:srgbClr val="000000"/>
                  </a:solidFill>
                </p:grpSpPr>
                <p:sp>
                  <p:nvSpPr>
                    <p:cNvPr id="1527" name="Freeform: Shape 1526">
                      <a:extLst>
                        <a:ext uri="{FF2B5EF4-FFF2-40B4-BE49-F238E27FC236}">
                          <a16:creationId xmlns:a16="http://schemas.microsoft.com/office/drawing/2014/main" id="{03F84C04-8F86-E326-4424-23C89043D902}"/>
                        </a:ext>
                      </a:extLst>
                    </p:cNvPr>
                    <p:cNvSpPr/>
                    <p:nvPr/>
                  </p:nvSpPr>
                  <p:spPr>
                    <a:xfrm>
                      <a:off x="3252433" y="2190806"/>
                      <a:ext cx="9525" cy="40481"/>
                    </a:xfrm>
                    <a:custGeom>
                      <a:avLst/>
                      <a:gdLst>
                        <a:gd name="connsiteX0" fmla="*/ 41 w 9525"/>
                        <a:gd name="connsiteY0" fmla="*/ 9 h 40481"/>
                        <a:gd name="connsiteX1" fmla="*/ 41 w 9525"/>
                        <a:gd name="connsiteY1" fmla="*/ 40490 h 40481"/>
                      </a:gdLst>
                      <a:ahLst/>
                      <a:cxnLst>
                        <a:cxn ang="0">
                          <a:pos x="connsiteX0" y="connsiteY0"/>
                        </a:cxn>
                        <a:cxn ang="0">
                          <a:pos x="connsiteX1" y="connsiteY1"/>
                        </a:cxn>
                      </a:cxnLst>
                      <a:rect l="l" t="t" r="r" b="b"/>
                      <a:pathLst>
                        <a:path w="9525" h="40481">
                          <a:moveTo>
                            <a:pt x="41" y="9"/>
                          </a:moveTo>
                          <a:lnTo>
                            <a:pt x="41" y="40490"/>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28" name="Freeform: Shape 1527">
                      <a:extLst>
                        <a:ext uri="{FF2B5EF4-FFF2-40B4-BE49-F238E27FC236}">
                          <a16:creationId xmlns:a16="http://schemas.microsoft.com/office/drawing/2014/main" id="{BEA0CA35-C708-FFFE-AF8A-1E2BFDDE9070}"/>
                        </a:ext>
                      </a:extLst>
                    </p:cNvPr>
                    <p:cNvSpPr/>
                    <p:nvPr/>
                  </p:nvSpPr>
                  <p:spPr>
                    <a:xfrm>
                      <a:off x="3232144" y="2211094"/>
                      <a:ext cx="40481" cy="9525"/>
                    </a:xfrm>
                    <a:custGeom>
                      <a:avLst/>
                      <a:gdLst>
                        <a:gd name="connsiteX0" fmla="*/ 40522 w 40481"/>
                        <a:gd name="connsiteY0" fmla="*/ 9 h 9525"/>
                        <a:gd name="connsiteX1" fmla="*/ 41 w 40481"/>
                        <a:gd name="connsiteY1" fmla="*/ 9 h 9525"/>
                      </a:gdLst>
                      <a:ahLst/>
                      <a:cxnLst>
                        <a:cxn ang="0">
                          <a:pos x="connsiteX0" y="connsiteY0"/>
                        </a:cxn>
                        <a:cxn ang="0">
                          <a:pos x="connsiteX1" y="connsiteY1"/>
                        </a:cxn>
                      </a:cxnLst>
                      <a:rect l="l" t="t" r="r" b="b"/>
                      <a:pathLst>
                        <a:path w="40481" h="9525">
                          <a:moveTo>
                            <a:pt x="40522" y="9"/>
                          </a:moveTo>
                          <a:lnTo>
                            <a:pt x="41" y="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5" name="Graphic 3">
                    <a:extLst>
                      <a:ext uri="{FF2B5EF4-FFF2-40B4-BE49-F238E27FC236}">
                        <a16:creationId xmlns:a16="http://schemas.microsoft.com/office/drawing/2014/main" id="{BB37E87E-9087-CB17-49FB-9BB9497E652C}"/>
                      </a:ext>
                    </a:extLst>
                  </p:cNvPr>
                  <p:cNvGrpSpPr/>
                  <p:nvPr/>
                </p:nvGrpSpPr>
                <p:grpSpPr>
                  <a:xfrm>
                    <a:off x="1983162" y="1935038"/>
                    <a:ext cx="67413" cy="67538"/>
                    <a:chOff x="3217571" y="2180233"/>
                    <a:chExt cx="40481" cy="40481"/>
                  </a:xfrm>
                  <a:solidFill>
                    <a:srgbClr val="000000"/>
                  </a:solidFill>
                </p:grpSpPr>
                <p:sp>
                  <p:nvSpPr>
                    <p:cNvPr id="1525" name="Freeform: Shape 1524">
                      <a:extLst>
                        <a:ext uri="{FF2B5EF4-FFF2-40B4-BE49-F238E27FC236}">
                          <a16:creationId xmlns:a16="http://schemas.microsoft.com/office/drawing/2014/main" id="{07C4BB51-0FCE-5908-0B14-C3456E4D42DB}"/>
                        </a:ext>
                      </a:extLst>
                    </p:cNvPr>
                    <p:cNvSpPr/>
                    <p:nvPr/>
                  </p:nvSpPr>
                  <p:spPr>
                    <a:xfrm>
                      <a:off x="3237859" y="2180233"/>
                      <a:ext cx="9525" cy="40481"/>
                    </a:xfrm>
                    <a:custGeom>
                      <a:avLst/>
                      <a:gdLst>
                        <a:gd name="connsiteX0" fmla="*/ 39 w 9525"/>
                        <a:gd name="connsiteY0" fmla="*/ 8 h 40481"/>
                        <a:gd name="connsiteX1" fmla="*/ 39 w 9525"/>
                        <a:gd name="connsiteY1" fmla="*/ 40489 h 40481"/>
                      </a:gdLst>
                      <a:ahLst/>
                      <a:cxnLst>
                        <a:cxn ang="0">
                          <a:pos x="connsiteX0" y="connsiteY0"/>
                        </a:cxn>
                        <a:cxn ang="0">
                          <a:pos x="connsiteX1" y="connsiteY1"/>
                        </a:cxn>
                      </a:cxnLst>
                      <a:rect l="l" t="t" r="r" b="b"/>
                      <a:pathLst>
                        <a:path w="9525" h="40481">
                          <a:moveTo>
                            <a:pt x="39" y="8"/>
                          </a:moveTo>
                          <a:lnTo>
                            <a:pt x="39" y="4048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26" name="Freeform: Shape 1525">
                      <a:extLst>
                        <a:ext uri="{FF2B5EF4-FFF2-40B4-BE49-F238E27FC236}">
                          <a16:creationId xmlns:a16="http://schemas.microsoft.com/office/drawing/2014/main" id="{788389D5-50E8-8B3D-101B-509483546638}"/>
                        </a:ext>
                      </a:extLst>
                    </p:cNvPr>
                    <p:cNvSpPr/>
                    <p:nvPr/>
                  </p:nvSpPr>
                  <p:spPr>
                    <a:xfrm>
                      <a:off x="3217571" y="2200522"/>
                      <a:ext cx="40481" cy="9525"/>
                    </a:xfrm>
                    <a:custGeom>
                      <a:avLst/>
                      <a:gdLst>
                        <a:gd name="connsiteX0" fmla="*/ 40521 w 40481"/>
                        <a:gd name="connsiteY0" fmla="*/ 8 h 9525"/>
                        <a:gd name="connsiteX1" fmla="*/ 39 w 40481"/>
                        <a:gd name="connsiteY1" fmla="*/ 8 h 9525"/>
                      </a:gdLst>
                      <a:ahLst/>
                      <a:cxnLst>
                        <a:cxn ang="0">
                          <a:pos x="connsiteX0" y="connsiteY0"/>
                        </a:cxn>
                        <a:cxn ang="0">
                          <a:pos x="connsiteX1" y="connsiteY1"/>
                        </a:cxn>
                      </a:cxnLst>
                      <a:rect l="l" t="t" r="r" b="b"/>
                      <a:pathLst>
                        <a:path w="40481" h="9525">
                          <a:moveTo>
                            <a:pt x="40521" y="8"/>
                          </a:moveTo>
                          <a:lnTo>
                            <a:pt x="39" y="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6" name="Graphic 3">
                    <a:extLst>
                      <a:ext uri="{FF2B5EF4-FFF2-40B4-BE49-F238E27FC236}">
                        <a16:creationId xmlns:a16="http://schemas.microsoft.com/office/drawing/2014/main" id="{6B3B0BDC-ECA2-A681-2B59-54604C5303E6}"/>
                      </a:ext>
                    </a:extLst>
                  </p:cNvPr>
                  <p:cNvGrpSpPr/>
                  <p:nvPr/>
                </p:nvGrpSpPr>
                <p:grpSpPr>
                  <a:xfrm>
                    <a:off x="1940652" y="1935038"/>
                    <a:ext cx="67413" cy="67538"/>
                    <a:chOff x="3192044" y="2180233"/>
                    <a:chExt cx="40481" cy="40481"/>
                  </a:xfrm>
                  <a:solidFill>
                    <a:srgbClr val="000000"/>
                  </a:solidFill>
                </p:grpSpPr>
                <p:sp>
                  <p:nvSpPr>
                    <p:cNvPr id="1523" name="Freeform: Shape 1522">
                      <a:extLst>
                        <a:ext uri="{FF2B5EF4-FFF2-40B4-BE49-F238E27FC236}">
                          <a16:creationId xmlns:a16="http://schemas.microsoft.com/office/drawing/2014/main" id="{924E02E9-982D-587F-CDEE-D532D45E4E12}"/>
                        </a:ext>
                      </a:extLst>
                    </p:cNvPr>
                    <p:cNvSpPr/>
                    <p:nvPr/>
                  </p:nvSpPr>
                  <p:spPr>
                    <a:xfrm>
                      <a:off x="3212332" y="2180233"/>
                      <a:ext cx="9525" cy="40481"/>
                    </a:xfrm>
                    <a:custGeom>
                      <a:avLst/>
                      <a:gdLst>
                        <a:gd name="connsiteX0" fmla="*/ 37 w 9525"/>
                        <a:gd name="connsiteY0" fmla="*/ 8 h 40481"/>
                        <a:gd name="connsiteX1" fmla="*/ 37 w 9525"/>
                        <a:gd name="connsiteY1" fmla="*/ 40489 h 40481"/>
                      </a:gdLst>
                      <a:ahLst/>
                      <a:cxnLst>
                        <a:cxn ang="0">
                          <a:pos x="connsiteX0" y="connsiteY0"/>
                        </a:cxn>
                        <a:cxn ang="0">
                          <a:pos x="connsiteX1" y="connsiteY1"/>
                        </a:cxn>
                      </a:cxnLst>
                      <a:rect l="l" t="t" r="r" b="b"/>
                      <a:pathLst>
                        <a:path w="9525" h="40481">
                          <a:moveTo>
                            <a:pt x="37" y="8"/>
                          </a:moveTo>
                          <a:lnTo>
                            <a:pt x="37" y="4048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24" name="Freeform: Shape 1523">
                      <a:extLst>
                        <a:ext uri="{FF2B5EF4-FFF2-40B4-BE49-F238E27FC236}">
                          <a16:creationId xmlns:a16="http://schemas.microsoft.com/office/drawing/2014/main" id="{1E0FB1DD-F0B0-E02B-3863-4194666161CD}"/>
                        </a:ext>
                      </a:extLst>
                    </p:cNvPr>
                    <p:cNvSpPr/>
                    <p:nvPr/>
                  </p:nvSpPr>
                  <p:spPr>
                    <a:xfrm>
                      <a:off x="3192044" y="2200522"/>
                      <a:ext cx="40481" cy="9525"/>
                    </a:xfrm>
                    <a:custGeom>
                      <a:avLst/>
                      <a:gdLst>
                        <a:gd name="connsiteX0" fmla="*/ 40518 w 40481"/>
                        <a:gd name="connsiteY0" fmla="*/ 8 h 9525"/>
                        <a:gd name="connsiteX1" fmla="*/ 37 w 40481"/>
                        <a:gd name="connsiteY1" fmla="*/ 8 h 9525"/>
                      </a:gdLst>
                      <a:ahLst/>
                      <a:cxnLst>
                        <a:cxn ang="0">
                          <a:pos x="connsiteX0" y="connsiteY0"/>
                        </a:cxn>
                        <a:cxn ang="0">
                          <a:pos x="connsiteX1" y="connsiteY1"/>
                        </a:cxn>
                      </a:cxnLst>
                      <a:rect l="l" t="t" r="r" b="b"/>
                      <a:pathLst>
                        <a:path w="40481" h="9525">
                          <a:moveTo>
                            <a:pt x="40518" y="8"/>
                          </a:moveTo>
                          <a:lnTo>
                            <a:pt x="37" y="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7" name="Graphic 3">
                    <a:extLst>
                      <a:ext uri="{FF2B5EF4-FFF2-40B4-BE49-F238E27FC236}">
                        <a16:creationId xmlns:a16="http://schemas.microsoft.com/office/drawing/2014/main" id="{6341299D-EB55-8918-C462-D6EB167AD98F}"/>
                      </a:ext>
                    </a:extLst>
                  </p:cNvPr>
                  <p:cNvGrpSpPr/>
                  <p:nvPr/>
                </p:nvGrpSpPr>
                <p:grpSpPr>
                  <a:xfrm>
                    <a:off x="2068182" y="2005756"/>
                    <a:ext cx="67413" cy="67538"/>
                    <a:chOff x="3268625" y="2222620"/>
                    <a:chExt cx="40481" cy="40481"/>
                  </a:xfrm>
                  <a:solidFill>
                    <a:srgbClr val="000000"/>
                  </a:solidFill>
                </p:grpSpPr>
                <p:sp>
                  <p:nvSpPr>
                    <p:cNvPr id="1521" name="Freeform: Shape 1520">
                      <a:extLst>
                        <a:ext uri="{FF2B5EF4-FFF2-40B4-BE49-F238E27FC236}">
                          <a16:creationId xmlns:a16="http://schemas.microsoft.com/office/drawing/2014/main" id="{81D6FBDE-CD2D-539F-23C4-18D5C9DA80E9}"/>
                        </a:ext>
                      </a:extLst>
                    </p:cNvPr>
                    <p:cNvSpPr/>
                    <p:nvPr/>
                  </p:nvSpPr>
                  <p:spPr>
                    <a:xfrm>
                      <a:off x="3288913" y="2222620"/>
                      <a:ext cx="9525" cy="40481"/>
                    </a:xfrm>
                    <a:custGeom>
                      <a:avLst/>
                      <a:gdLst>
                        <a:gd name="connsiteX0" fmla="*/ 45 w 9525"/>
                        <a:gd name="connsiteY0" fmla="*/ 13 h 40481"/>
                        <a:gd name="connsiteX1" fmla="*/ 45 w 9525"/>
                        <a:gd name="connsiteY1" fmla="*/ 40494 h 40481"/>
                      </a:gdLst>
                      <a:ahLst/>
                      <a:cxnLst>
                        <a:cxn ang="0">
                          <a:pos x="connsiteX0" y="connsiteY0"/>
                        </a:cxn>
                        <a:cxn ang="0">
                          <a:pos x="connsiteX1" y="connsiteY1"/>
                        </a:cxn>
                      </a:cxnLst>
                      <a:rect l="l" t="t" r="r" b="b"/>
                      <a:pathLst>
                        <a:path w="9525" h="40481">
                          <a:moveTo>
                            <a:pt x="45" y="13"/>
                          </a:moveTo>
                          <a:lnTo>
                            <a:pt x="45" y="4049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22" name="Freeform: Shape 1521">
                      <a:extLst>
                        <a:ext uri="{FF2B5EF4-FFF2-40B4-BE49-F238E27FC236}">
                          <a16:creationId xmlns:a16="http://schemas.microsoft.com/office/drawing/2014/main" id="{A936554E-8037-A774-E4C8-9A7F062CCE36}"/>
                        </a:ext>
                      </a:extLst>
                    </p:cNvPr>
                    <p:cNvSpPr/>
                    <p:nvPr/>
                  </p:nvSpPr>
                  <p:spPr>
                    <a:xfrm>
                      <a:off x="3268625" y="2242908"/>
                      <a:ext cx="40481" cy="9525"/>
                    </a:xfrm>
                    <a:custGeom>
                      <a:avLst/>
                      <a:gdLst>
                        <a:gd name="connsiteX0" fmla="*/ 40526 w 40481"/>
                        <a:gd name="connsiteY0" fmla="*/ 13 h 9525"/>
                        <a:gd name="connsiteX1" fmla="*/ 45 w 40481"/>
                        <a:gd name="connsiteY1" fmla="*/ 13 h 9525"/>
                      </a:gdLst>
                      <a:ahLst/>
                      <a:cxnLst>
                        <a:cxn ang="0">
                          <a:pos x="connsiteX0" y="connsiteY0"/>
                        </a:cxn>
                        <a:cxn ang="0">
                          <a:pos x="connsiteX1" y="connsiteY1"/>
                        </a:cxn>
                      </a:cxnLst>
                      <a:rect l="l" t="t" r="r" b="b"/>
                      <a:pathLst>
                        <a:path w="40481" h="9525">
                          <a:moveTo>
                            <a:pt x="40526" y="13"/>
                          </a:moveTo>
                          <a:lnTo>
                            <a:pt x="45" y="1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8" name="Graphic 3">
                    <a:extLst>
                      <a:ext uri="{FF2B5EF4-FFF2-40B4-BE49-F238E27FC236}">
                        <a16:creationId xmlns:a16="http://schemas.microsoft.com/office/drawing/2014/main" id="{ADB71F79-CA3F-4CC4-2D27-2408A681D3FE}"/>
                      </a:ext>
                    </a:extLst>
                  </p:cNvPr>
                  <p:cNvGrpSpPr/>
                  <p:nvPr/>
                </p:nvGrpSpPr>
                <p:grpSpPr>
                  <a:xfrm>
                    <a:off x="1922411" y="1926138"/>
                    <a:ext cx="67413" cy="67538"/>
                    <a:chOff x="3181090" y="2174899"/>
                    <a:chExt cx="40481" cy="40481"/>
                  </a:xfrm>
                  <a:solidFill>
                    <a:srgbClr val="000000"/>
                  </a:solidFill>
                </p:grpSpPr>
                <p:sp>
                  <p:nvSpPr>
                    <p:cNvPr id="1519" name="Freeform: Shape 1518">
                      <a:extLst>
                        <a:ext uri="{FF2B5EF4-FFF2-40B4-BE49-F238E27FC236}">
                          <a16:creationId xmlns:a16="http://schemas.microsoft.com/office/drawing/2014/main" id="{17003282-1007-172A-FFD3-E282B7F79A99}"/>
                        </a:ext>
                      </a:extLst>
                    </p:cNvPr>
                    <p:cNvSpPr/>
                    <p:nvPr/>
                  </p:nvSpPr>
                  <p:spPr>
                    <a:xfrm>
                      <a:off x="3201379" y="2174899"/>
                      <a:ext cx="9525" cy="40481"/>
                    </a:xfrm>
                    <a:custGeom>
                      <a:avLst/>
                      <a:gdLst>
                        <a:gd name="connsiteX0" fmla="*/ 35 w 9525"/>
                        <a:gd name="connsiteY0" fmla="*/ 8 h 40481"/>
                        <a:gd name="connsiteX1" fmla="*/ 35 w 9525"/>
                        <a:gd name="connsiteY1" fmla="*/ 40489 h 40481"/>
                      </a:gdLst>
                      <a:ahLst/>
                      <a:cxnLst>
                        <a:cxn ang="0">
                          <a:pos x="connsiteX0" y="connsiteY0"/>
                        </a:cxn>
                        <a:cxn ang="0">
                          <a:pos x="connsiteX1" y="connsiteY1"/>
                        </a:cxn>
                      </a:cxnLst>
                      <a:rect l="l" t="t" r="r" b="b"/>
                      <a:pathLst>
                        <a:path w="9525" h="40481">
                          <a:moveTo>
                            <a:pt x="35" y="8"/>
                          </a:moveTo>
                          <a:lnTo>
                            <a:pt x="35" y="40489"/>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20" name="Freeform: Shape 1519">
                      <a:extLst>
                        <a:ext uri="{FF2B5EF4-FFF2-40B4-BE49-F238E27FC236}">
                          <a16:creationId xmlns:a16="http://schemas.microsoft.com/office/drawing/2014/main" id="{41B8C38B-17EA-18B8-2388-AA96A567BE91}"/>
                        </a:ext>
                      </a:extLst>
                    </p:cNvPr>
                    <p:cNvSpPr/>
                    <p:nvPr/>
                  </p:nvSpPr>
                  <p:spPr>
                    <a:xfrm>
                      <a:off x="3181090" y="2195188"/>
                      <a:ext cx="40481" cy="9525"/>
                    </a:xfrm>
                    <a:custGeom>
                      <a:avLst/>
                      <a:gdLst>
                        <a:gd name="connsiteX0" fmla="*/ 40517 w 40481"/>
                        <a:gd name="connsiteY0" fmla="*/ 8 h 9525"/>
                        <a:gd name="connsiteX1" fmla="*/ 35 w 40481"/>
                        <a:gd name="connsiteY1" fmla="*/ 8 h 9525"/>
                      </a:gdLst>
                      <a:ahLst/>
                      <a:cxnLst>
                        <a:cxn ang="0">
                          <a:pos x="connsiteX0" y="connsiteY0"/>
                        </a:cxn>
                        <a:cxn ang="0">
                          <a:pos x="connsiteX1" y="connsiteY1"/>
                        </a:cxn>
                      </a:cxnLst>
                      <a:rect l="l" t="t" r="r" b="b"/>
                      <a:pathLst>
                        <a:path w="40481" h="9525">
                          <a:moveTo>
                            <a:pt x="40517" y="8"/>
                          </a:moveTo>
                          <a:lnTo>
                            <a:pt x="35" y="8"/>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89" name="Graphic 3">
                    <a:extLst>
                      <a:ext uri="{FF2B5EF4-FFF2-40B4-BE49-F238E27FC236}">
                        <a16:creationId xmlns:a16="http://schemas.microsoft.com/office/drawing/2014/main" id="{B68AA1E6-A583-009F-DBC4-A100D1FE8BC3}"/>
                      </a:ext>
                    </a:extLst>
                  </p:cNvPr>
                  <p:cNvGrpSpPr/>
                  <p:nvPr/>
                </p:nvGrpSpPr>
                <p:grpSpPr>
                  <a:xfrm>
                    <a:off x="1867846" y="1900554"/>
                    <a:ext cx="67413" cy="67538"/>
                    <a:chOff x="3148324" y="2159564"/>
                    <a:chExt cx="40481" cy="40481"/>
                  </a:xfrm>
                  <a:solidFill>
                    <a:srgbClr val="000000"/>
                  </a:solidFill>
                </p:grpSpPr>
                <p:sp>
                  <p:nvSpPr>
                    <p:cNvPr id="1517" name="Freeform: Shape 1516">
                      <a:extLst>
                        <a:ext uri="{FF2B5EF4-FFF2-40B4-BE49-F238E27FC236}">
                          <a16:creationId xmlns:a16="http://schemas.microsoft.com/office/drawing/2014/main" id="{4EDDDABE-9CC8-BA24-EFBB-0CC728A301B1}"/>
                        </a:ext>
                      </a:extLst>
                    </p:cNvPr>
                    <p:cNvSpPr/>
                    <p:nvPr/>
                  </p:nvSpPr>
                  <p:spPr>
                    <a:xfrm>
                      <a:off x="316861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18" name="Freeform: Shape 1517">
                      <a:extLst>
                        <a:ext uri="{FF2B5EF4-FFF2-40B4-BE49-F238E27FC236}">
                          <a16:creationId xmlns:a16="http://schemas.microsoft.com/office/drawing/2014/main" id="{56D8E4B7-B2E3-BC82-9BAE-C0F5F3319DF3}"/>
                        </a:ext>
                      </a:extLst>
                    </p:cNvPr>
                    <p:cNvSpPr/>
                    <p:nvPr/>
                  </p:nvSpPr>
                  <p:spPr>
                    <a:xfrm>
                      <a:off x="3148324"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0" name="Graphic 3">
                    <a:extLst>
                      <a:ext uri="{FF2B5EF4-FFF2-40B4-BE49-F238E27FC236}">
                        <a16:creationId xmlns:a16="http://schemas.microsoft.com/office/drawing/2014/main" id="{74F740A0-E6A4-89CD-B271-B7CB99FB3820}"/>
                      </a:ext>
                    </a:extLst>
                  </p:cNvPr>
                  <p:cNvGrpSpPr/>
                  <p:nvPr/>
                </p:nvGrpSpPr>
                <p:grpSpPr>
                  <a:xfrm>
                    <a:off x="1861819" y="1900554"/>
                    <a:ext cx="67413" cy="67538"/>
                    <a:chOff x="3144705" y="2159564"/>
                    <a:chExt cx="40481" cy="40481"/>
                  </a:xfrm>
                  <a:solidFill>
                    <a:srgbClr val="000000"/>
                  </a:solidFill>
                </p:grpSpPr>
                <p:sp>
                  <p:nvSpPr>
                    <p:cNvPr id="1515" name="Freeform: Shape 1514">
                      <a:extLst>
                        <a:ext uri="{FF2B5EF4-FFF2-40B4-BE49-F238E27FC236}">
                          <a16:creationId xmlns:a16="http://schemas.microsoft.com/office/drawing/2014/main" id="{9A8FFA35-3A61-33B1-DFD9-86BB84C2D9C9}"/>
                        </a:ext>
                      </a:extLst>
                    </p:cNvPr>
                    <p:cNvSpPr/>
                    <p:nvPr/>
                  </p:nvSpPr>
                  <p:spPr>
                    <a:xfrm>
                      <a:off x="316499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16" name="Freeform: Shape 1515">
                      <a:extLst>
                        <a:ext uri="{FF2B5EF4-FFF2-40B4-BE49-F238E27FC236}">
                          <a16:creationId xmlns:a16="http://schemas.microsoft.com/office/drawing/2014/main" id="{3E40F216-8674-A21F-691C-DAD0233C4152}"/>
                        </a:ext>
                      </a:extLst>
                    </p:cNvPr>
                    <p:cNvSpPr/>
                    <p:nvPr/>
                  </p:nvSpPr>
                  <p:spPr>
                    <a:xfrm>
                      <a:off x="3144705"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1" name="Graphic 3">
                    <a:extLst>
                      <a:ext uri="{FF2B5EF4-FFF2-40B4-BE49-F238E27FC236}">
                        <a16:creationId xmlns:a16="http://schemas.microsoft.com/office/drawing/2014/main" id="{3818BCFD-F954-3230-44E5-DD25977A99AE}"/>
                      </a:ext>
                    </a:extLst>
                  </p:cNvPr>
                  <p:cNvGrpSpPr/>
                  <p:nvPr/>
                </p:nvGrpSpPr>
                <p:grpSpPr>
                  <a:xfrm>
                    <a:off x="1813122" y="1900554"/>
                    <a:ext cx="67413" cy="67538"/>
                    <a:chOff x="3115463" y="2159564"/>
                    <a:chExt cx="40481" cy="40481"/>
                  </a:xfrm>
                  <a:solidFill>
                    <a:srgbClr val="000000"/>
                  </a:solidFill>
                </p:grpSpPr>
                <p:sp>
                  <p:nvSpPr>
                    <p:cNvPr id="1513" name="Freeform: Shape 1512">
                      <a:extLst>
                        <a:ext uri="{FF2B5EF4-FFF2-40B4-BE49-F238E27FC236}">
                          <a16:creationId xmlns:a16="http://schemas.microsoft.com/office/drawing/2014/main" id="{C34B0AD3-8238-71F0-F315-B1B720480CA2}"/>
                        </a:ext>
                      </a:extLst>
                    </p:cNvPr>
                    <p:cNvSpPr/>
                    <p:nvPr/>
                  </p:nvSpPr>
                  <p:spPr>
                    <a:xfrm>
                      <a:off x="3135751" y="2159564"/>
                      <a:ext cx="9525" cy="40481"/>
                    </a:xfrm>
                    <a:custGeom>
                      <a:avLst/>
                      <a:gdLst>
                        <a:gd name="connsiteX0" fmla="*/ 29 w 9525"/>
                        <a:gd name="connsiteY0" fmla="*/ 6 h 40481"/>
                        <a:gd name="connsiteX1" fmla="*/ 29 w 9525"/>
                        <a:gd name="connsiteY1" fmla="*/ 40487 h 40481"/>
                      </a:gdLst>
                      <a:ahLst/>
                      <a:cxnLst>
                        <a:cxn ang="0">
                          <a:pos x="connsiteX0" y="connsiteY0"/>
                        </a:cxn>
                        <a:cxn ang="0">
                          <a:pos x="connsiteX1" y="connsiteY1"/>
                        </a:cxn>
                      </a:cxnLst>
                      <a:rect l="l" t="t" r="r" b="b"/>
                      <a:pathLst>
                        <a:path w="9525" h="40481">
                          <a:moveTo>
                            <a:pt x="29" y="6"/>
                          </a:moveTo>
                          <a:lnTo>
                            <a:pt x="29" y="404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14" name="Freeform: Shape 1513">
                      <a:extLst>
                        <a:ext uri="{FF2B5EF4-FFF2-40B4-BE49-F238E27FC236}">
                          <a16:creationId xmlns:a16="http://schemas.microsoft.com/office/drawing/2014/main" id="{7234F1BB-AB23-D707-5830-982EBB157E48}"/>
                        </a:ext>
                      </a:extLst>
                    </p:cNvPr>
                    <p:cNvSpPr/>
                    <p:nvPr/>
                  </p:nvSpPr>
                  <p:spPr>
                    <a:xfrm>
                      <a:off x="3115463" y="2179852"/>
                      <a:ext cx="40481" cy="9525"/>
                    </a:xfrm>
                    <a:custGeom>
                      <a:avLst/>
                      <a:gdLst>
                        <a:gd name="connsiteX0" fmla="*/ 40510 w 40481"/>
                        <a:gd name="connsiteY0" fmla="*/ 6 h 9525"/>
                        <a:gd name="connsiteX1" fmla="*/ 29 w 40481"/>
                        <a:gd name="connsiteY1" fmla="*/ 6 h 9525"/>
                      </a:gdLst>
                      <a:ahLst/>
                      <a:cxnLst>
                        <a:cxn ang="0">
                          <a:pos x="connsiteX0" y="connsiteY0"/>
                        </a:cxn>
                        <a:cxn ang="0">
                          <a:pos x="connsiteX1" y="connsiteY1"/>
                        </a:cxn>
                      </a:cxnLst>
                      <a:rect l="l" t="t" r="r" b="b"/>
                      <a:pathLst>
                        <a:path w="40481" h="9525">
                          <a:moveTo>
                            <a:pt x="40510" y="6"/>
                          </a:moveTo>
                          <a:lnTo>
                            <a:pt x="29" y="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2" name="Graphic 3">
                    <a:extLst>
                      <a:ext uri="{FF2B5EF4-FFF2-40B4-BE49-F238E27FC236}">
                        <a16:creationId xmlns:a16="http://schemas.microsoft.com/office/drawing/2014/main" id="{2F332255-CC50-502B-FB9A-FE09AB9C5618}"/>
                      </a:ext>
                    </a:extLst>
                  </p:cNvPr>
                  <p:cNvGrpSpPr/>
                  <p:nvPr/>
                </p:nvGrpSpPr>
                <p:grpSpPr>
                  <a:xfrm>
                    <a:off x="1788854" y="1891973"/>
                    <a:ext cx="67413" cy="67538"/>
                    <a:chOff x="3100890" y="2154421"/>
                    <a:chExt cx="40481" cy="40481"/>
                  </a:xfrm>
                  <a:solidFill>
                    <a:srgbClr val="000000"/>
                  </a:solidFill>
                </p:grpSpPr>
                <p:sp>
                  <p:nvSpPr>
                    <p:cNvPr id="1511" name="Freeform: Shape 1510">
                      <a:extLst>
                        <a:ext uri="{FF2B5EF4-FFF2-40B4-BE49-F238E27FC236}">
                          <a16:creationId xmlns:a16="http://schemas.microsoft.com/office/drawing/2014/main" id="{D1758F53-BFF0-F1D7-DBDD-5054792185A2}"/>
                        </a:ext>
                      </a:extLst>
                    </p:cNvPr>
                    <p:cNvSpPr/>
                    <p:nvPr/>
                  </p:nvSpPr>
                  <p:spPr>
                    <a:xfrm>
                      <a:off x="3121178" y="2154421"/>
                      <a:ext cx="9525" cy="40481"/>
                    </a:xfrm>
                    <a:custGeom>
                      <a:avLst/>
                      <a:gdLst>
                        <a:gd name="connsiteX0" fmla="*/ 27 w 9525"/>
                        <a:gd name="connsiteY0" fmla="*/ 5 h 40481"/>
                        <a:gd name="connsiteX1" fmla="*/ 27 w 9525"/>
                        <a:gd name="connsiteY1" fmla="*/ 40487 h 40481"/>
                      </a:gdLst>
                      <a:ahLst/>
                      <a:cxnLst>
                        <a:cxn ang="0">
                          <a:pos x="connsiteX0" y="connsiteY0"/>
                        </a:cxn>
                        <a:cxn ang="0">
                          <a:pos x="connsiteX1" y="connsiteY1"/>
                        </a:cxn>
                      </a:cxnLst>
                      <a:rect l="l" t="t" r="r" b="b"/>
                      <a:pathLst>
                        <a:path w="9525" h="40481">
                          <a:moveTo>
                            <a:pt x="27" y="5"/>
                          </a:moveTo>
                          <a:lnTo>
                            <a:pt x="27" y="40487"/>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12" name="Freeform: Shape 1511">
                      <a:extLst>
                        <a:ext uri="{FF2B5EF4-FFF2-40B4-BE49-F238E27FC236}">
                          <a16:creationId xmlns:a16="http://schemas.microsoft.com/office/drawing/2014/main" id="{01123FFE-91C1-B4C1-8BE3-C96E62B01AFF}"/>
                        </a:ext>
                      </a:extLst>
                    </p:cNvPr>
                    <p:cNvSpPr/>
                    <p:nvPr/>
                  </p:nvSpPr>
                  <p:spPr>
                    <a:xfrm>
                      <a:off x="3100890" y="2174709"/>
                      <a:ext cx="40481" cy="9525"/>
                    </a:xfrm>
                    <a:custGeom>
                      <a:avLst/>
                      <a:gdLst>
                        <a:gd name="connsiteX0" fmla="*/ 40508 w 40481"/>
                        <a:gd name="connsiteY0" fmla="*/ 5 h 9525"/>
                        <a:gd name="connsiteX1" fmla="*/ 27 w 40481"/>
                        <a:gd name="connsiteY1" fmla="*/ 5 h 9525"/>
                      </a:gdLst>
                      <a:ahLst/>
                      <a:cxnLst>
                        <a:cxn ang="0">
                          <a:pos x="connsiteX0" y="connsiteY0"/>
                        </a:cxn>
                        <a:cxn ang="0">
                          <a:pos x="connsiteX1" y="connsiteY1"/>
                        </a:cxn>
                      </a:cxnLst>
                      <a:rect l="l" t="t" r="r" b="b"/>
                      <a:pathLst>
                        <a:path w="40481" h="9525">
                          <a:moveTo>
                            <a:pt x="40508" y="5"/>
                          </a:moveTo>
                          <a:lnTo>
                            <a:pt x="27" y="5"/>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3" name="Graphic 3">
                    <a:extLst>
                      <a:ext uri="{FF2B5EF4-FFF2-40B4-BE49-F238E27FC236}">
                        <a16:creationId xmlns:a16="http://schemas.microsoft.com/office/drawing/2014/main" id="{D5015293-3D71-C38E-6C7F-7F9DFCB12713}"/>
                      </a:ext>
                    </a:extLst>
                  </p:cNvPr>
                  <p:cNvGrpSpPr/>
                  <p:nvPr/>
                </p:nvGrpSpPr>
                <p:grpSpPr>
                  <a:xfrm>
                    <a:off x="1746344" y="1875127"/>
                    <a:ext cx="67413" cy="67538"/>
                    <a:chOff x="3075363" y="2144324"/>
                    <a:chExt cx="40481" cy="40481"/>
                  </a:xfrm>
                  <a:solidFill>
                    <a:srgbClr val="000000"/>
                  </a:solidFill>
                </p:grpSpPr>
                <p:sp>
                  <p:nvSpPr>
                    <p:cNvPr id="1509" name="Freeform: Shape 1508">
                      <a:extLst>
                        <a:ext uri="{FF2B5EF4-FFF2-40B4-BE49-F238E27FC236}">
                          <a16:creationId xmlns:a16="http://schemas.microsoft.com/office/drawing/2014/main" id="{9DC186CF-3694-A107-7ADD-D57194C7D533}"/>
                        </a:ext>
                      </a:extLst>
                    </p:cNvPr>
                    <p:cNvSpPr/>
                    <p:nvPr/>
                  </p:nvSpPr>
                  <p:spPr>
                    <a:xfrm>
                      <a:off x="3095651" y="2144324"/>
                      <a:ext cx="9525" cy="40481"/>
                    </a:xfrm>
                    <a:custGeom>
                      <a:avLst/>
                      <a:gdLst>
                        <a:gd name="connsiteX0" fmla="*/ 24 w 9525"/>
                        <a:gd name="connsiteY0" fmla="*/ 4 h 40481"/>
                        <a:gd name="connsiteX1" fmla="*/ 24 w 9525"/>
                        <a:gd name="connsiteY1" fmla="*/ 40486 h 40481"/>
                      </a:gdLst>
                      <a:ahLst/>
                      <a:cxnLst>
                        <a:cxn ang="0">
                          <a:pos x="connsiteX0" y="connsiteY0"/>
                        </a:cxn>
                        <a:cxn ang="0">
                          <a:pos x="connsiteX1" y="connsiteY1"/>
                        </a:cxn>
                      </a:cxnLst>
                      <a:rect l="l" t="t" r="r" b="b"/>
                      <a:pathLst>
                        <a:path w="9525" h="40481">
                          <a:moveTo>
                            <a:pt x="24" y="4"/>
                          </a:moveTo>
                          <a:lnTo>
                            <a:pt x="24" y="40486"/>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10" name="Freeform: Shape 1509">
                      <a:extLst>
                        <a:ext uri="{FF2B5EF4-FFF2-40B4-BE49-F238E27FC236}">
                          <a16:creationId xmlns:a16="http://schemas.microsoft.com/office/drawing/2014/main" id="{23EE7770-A9D6-3CD5-E7B3-51439127CADD}"/>
                        </a:ext>
                      </a:extLst>
                    </p:cNvPr>
                    <p:cNvSpPr/>
                    <p:nvPr/>
                  </p:nvSpPr>
                  <p:spPr>
                    <a:xfrm>
                      <a:off x="3075363" y="2164612"/>
                      <a:ext cx="40481" cy="9525"/>
                    </a:xfrm>
                    <a:custGeom>
                      <a:avLst/>
                      <a:gdLst>
                        <a:gd name="connsiteX0" fmla="*/ 40506 w 40481"/>
                        <a:gd name="connsiteY0" fmla="*/ 4 h 9525"/>
                        <a:gd name="connsiteX1" fmla="*/ 24 w 40481"/>
                        <a:gd name="connsiteY1" fmla="*/ 4 h 9525"/>
                      </a:gdLst>
                      <a:ahLst/>
                      <a:cxnLst>
                        <a:cxn ang="0">
                          <a:pos x="connsiteX0" y="connsiteY0"/>
                        </a:cxn>
                        <a:cxn ang="0">
                          <a:pos x="connsiteX1" y="connsiteY1"/>
                        </a:cxn>
                      </a:cxnLst>
                      <a:rect l="l" t="t" r="r" b="b"/>
                      <a:pathLst>
                        <a:path w="40481" h="9525">
                          <a:moveTo>
                            <a:pt x="40506" y="4"/>
                          </a:moveTo>
                          <a:lnTo>
                            <a:pt x="24" y="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4" name="Graphic 3">
                    <a:extLst>
                      <a:ext uri="{FF2B5EF4-FFF2-40B4-BE49-F238E27FC236}">
                        <a16:creationId xmlns:a16="http://schemas.microsoft.com/office/drawing/2014/main" id="{AAC3C81B-C4BC-D45C-4172-2D491B8F1809}"/>
                      </a:ext>
                    </a:extLst>
                  </p:cNvPr>
                  <p:cNvGrpSpPr/>
                  <p:nvPr/>
                </p:nvGrpSpPr>
                <p:grpSpPr>
                  <a:xfrm>
                    <a:off x="1679566" y="1850814"/>
                    <a:ext cx="67413" cy="67538"/>
                    <a:chOff x="3035263" y="2129751"/>
                    <a:chExt cx="40481" cy="40481"/>
                  </a:xfrm>
                  <a:solidFill>
                    <a:srgbClr val="000000"/>
                  </a:solidFill>
                </p:grpSpPr>
                <p:sp>
                  <p:nvSpPr>
                    <p:cNvPr id="1507" name="Freeform: Shape 1506">
                      <a:extLst>
                        <a:ext uri="{FF2B5EF4-FFF2-40B4-BE49-F238E27FC236}">
                          <a16:creationId xmlns:a16="http://schemas.microsoft.com/office/drawing/2014/main" id="{7C75383F-736D-1007-06F8-C1091D791234}"/>
                        </a:ext>
                      </a:extLst>
                    </p:cNvPr>
                    <p:cNvSpPr/>
                    <p:nvPr/>
                  </p:nvSpPr>
                  <p:spPr>
                    <a:xfrm>
                      <a:off x="3055551" y="2129751"/>
                      <a:ext cx="9525" cy="40481"/>
                    </a:xfrm>
                    <a:custGeom>
                      <a:avLst/>
                      <a:gdLst>
                        <a:gd name="connsiteX0" fmla="*/ 20 w 9525"/>
                        <a:gd name="connsiteY0" fmla="*/ 3 h 40481"/>
                        <a:gd name="connsiteX1" fmla="*/ 20 w 9525"/>
                        <a:gd name="connsiteY1" fmla="*/ 40484 h 40481"/>
                      </a:gdLst>
                      <a:ahLst/>
                      <a:cxnLst>
                        <a:cxn ang="0">
                          <a:pos x="connsiteX0" y="connsiteY0"/>
                        </a:cxn>
                        <a:cxn ang="0">
                          <a:pos x="connsiteX1" y="connsiteY1"/>
                        </a:cxn>
                      </a:cxnLst>
                      <a:rect l="l" t="t" r="r" b="b"/>
                      <a:pathLst>
                        <a:path w="9525" h="40481">
                          <a:moveTo>
                            <a:pt x="20" y="3"/>
                          </a:moveTo>
                          <a:lnTo>
                            <a:pt x="20" y="404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08" name="Freeform: Shape 1507">
                      <a:extLst>
                        <a:ext uri="{FF2B5EF4-FFF2-40B4-BE49-F238E27FC236}">
                          <a16:creationId xmlns:a16="http://schemas.microsoft.com/office/drawing/2014/main" id="{02D9A0D6-9008-0ECD-0A41-F086A70ABFAD}"/>
                        </a:ext>
                      </a:extLst>
                    </p:cNvPr>
                    <p:cNvSpPr/>
                    <p:nvPr/>
                  </p:nvSpPr>
                  <p:spPr>
                    <a:xfrm>
                      <a:off x="3035263" y="2150039"/>
                      <a:ext cx="40481" cy="9525"/>
                    </a:xfrm>
                    <a:custGeom>
                      <a:avLst/>
                      <a:gdLst>
                        <a:gd name="connsiteX0" fmla="*/ 40501 w 40481"/>
                        <a:gd name="connsiteY0" fmla="*/ 3 h 9525"/>
                        <a:gd name="connsiteX1" fmla="*/ 20 w 40481"/>
                        <a:gd name="connsiteY1" fmla="*/ 3 h 9525"/>
                      </a:gdLst>
                      <a:ahLst/>
                      <a:cxnLst>
                        <a:cxn ang="0">
                          <a:pos x="connsiteX0" y="connsiteY0"/>
                        </a:cxn>
                        <a:cxn ang="0">
                          <a:pos x="connsiteX1" y="connsiteY1"/>
                        </a:cxn>
                      </a:cxnLst>
                      <a:rect l="l" t="t" r="r" b="b"/>
                      <a:pathLst>
                        <a:path w="40481" h="9525">
                          <a:moveTo>
                            <a:pt x="40501" y="3"/>
                          </a:moveTo>
                          <a:lnTo>
                            <a:pt x="20" y="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5" name="Graphic 3">
                    <a:extLst>
                      <a:ext uri="{FF2B5EF4-FFF2-40B4-BE49-F238E27FC236}">
                        <a16:creationId xmlns:a16="http://schemas.microsoft.com/office/drawing/2014/main" id="{154B317B-93DC-7353-47D3-72965B99654D}"/>
                      </a:ext>
                    </a:extLst>
                  </p:cNvPr>
                  <p:cNvGrpSpPr/>
                  <p:nvPr/>
                </p:nvGrpSpPr>
                <p:grpSpPr>
                  <a:xfrm>
                    <a:off x="1661482" y="1850814"/>
                    <a:ext cx="67413" cy="67538"/>
                    <a:chOff x="3024404" y="2129751"/>
                    <a:chExt cx="40481" cy="40481"/>
                  </a:xfrm>
                  <a:solidFill>
                    <a:srgbClr val="000000"/>
                  </a:solidFill>
                </p:grpSpPr>
                <p:sp>
                  <p:nvSpPr>
                    <p:cNvPr id="1505" name="Freeform: Shape 1504">
                      <a:extLst>
                        <a:ext uri="{FF2B5EF4-FFF2-40B4-BE49-F238E27FC236}">
                          <a16:creationId xmlns:a16="http://schemas.microsoft.com/office/drawing/2014/main" id="{D0E89D15-B02E-9376-7CD2-A91CD5B87B8F}"/>
                        </a:ext>
                      </a:extLst>
                    </p:cNvPr>
                    <p:cNvSpPr/>
                    <p:nvPr/>
                  </p:nvSpPr>
                  <p:spPr>
                    <a:xfrm>
                      <a:off x="3044692" y="2129751"/>
                      <a:ext cx="9525" cy="40481"/>
                    </a:xfrm>
                    <a:custGeom>
                      <a:avLst/>
                      <a:gdLst>
                        <a:gd name="connsiteX0" fmla="*/ 19 w 9525"/>
                        <a:gd name="connsiteY0" fmla="*/ 3 h 40481"/>
                        <a:gd name="connsiteX1" fmla="*/ 19 w 9525"/>
                        <a:gd name="connsiteY1" fmla="*/ 40484 h 40481"/>
                      </a:gdLst>
                      <a:ahLst/>
                      <a:cxnLst>
                        <a:cxn ang="0">
                          <a:pos x="connsiteX0" y="connsiteY0"/>
                        </a:cxn>
                        <a:cxn ang="0">
                          <a:pos x="connsiteX1" y="connsiteY1"/>
                        </a:cxn>
                      </a:cxnLst>
                      <a:rect l="l" t="t" r="r" b="b"/>
                      <a:pathLst>
                        <a:path w="9525" h="40481">
                          <a:moveTo>
                            <a:pt x="19" y="3"/>
                          </a:moveTo>
                          <a:lnTo>
                            <a:pt x="19" y="404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06" name="Freeform: Shape 1505">
                      <a:extLst>
                        <a:ext uri="{FF2B5EF4-FFF2-40B4-BE49-F238E27FC236}">
                          <a16:creationId xmlns:a16="http://schemas.microsoft.com/office/drawing/2014/main" id="{ACC59CFB-D950-9895-1659-A161D5590D63}"/>
                        </a:ext>
                      </a:extLst>
                    </p:cNvPr>
                    <p:cNvSpPr/>
                    <p:nvPr/>
                  </p:nvSpPr>
                  <p:spPr>
                    <a:xfrm>
                      <a:off x="3024404" y="2150039"/>
                      <a:ext cx="40481" cy="9525"/>
                    </a:xfrm>
                    <a:custGeom>
                      <a:avLst/>
                      <a:gdLst>
                        <a:gd name="connsiteX0" fmla="*/ 40500 w 40481"/>
                        <a:gd name="connsiteY0" fmla="*/ 3 h 9525"/>
                        <a:gd name="connsiteX1" fmla="*/ 19 w 40481"/>
                        <a:gd name="connsiteY1" fmla="*/ 3 h 9525"/>
                      </a:gdLst>
                      <a:ahLst/>
                      <a:cxnLst>
                        <a:cxn ang="0">
                          <a:pos x="connsiteX0" y="connsiteY0"/>
                        </a:cxn>
                        <a:cxn ang="0">
                          <a:pos x="connsiteX1" y="connsiteY1"/>
                        </a:cxn>
                      </a:cxnLst>
                      <a:rect l="l" t="t" r="r" b="b"/>
                      <a:pathLst>
                        <a:path w="40481" h="9525">
                          <a:moveTo>
                            <a:pt x="40500" y="3"/>
                          </a:moveTo>
                          <a:lnTo>
                            <a:pt x="19" y="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6" name="Graphic 3">
                    <a:extLst>
                      <a:ext uri="{FF2B5EF4-FFF2-40B4-BE49-F238E27FC236}">
                        <a16:creationId xmlns:a16="http://schemas.microsoft.com/office/drawing/2014/main" id="{CA544BA1-5868-DBFF-3CBF-32B5FDA5E5D5}"/>
                      </a:ext>
                    </a:extLst>
                  </p:cNvPr>
                  <p:cNvGrpSpPr/>
                  <p:nvPr/>
                </p:nvGrpSpPr>
                <p:grpSpPr>
                  <a:xfrm>
                    <a:off x="1649269" y="1850814"/>
                    <a:ext cx="67413" cy="67538"/>
                    <a:chOff x="3017070" y="2129751"/>
                    <a:chExt cx="40481" cy="40481"/>
                  </a:xfrm>
                  <a:solidFill>
                    <a:srgbClr val="000000"/>
                  </a:solidFill>
                </p:grpSpPr>
                <p:sp>
                  <p:nvSpPr>
                    <p:cNvPr id="1503" name="Freeform: Shape 1502">
                      <a:extLst>
                        <a:ext uri="{FF2B5EF4-FFF2-40B4-BE49-F238E27FC236}">
                          <a16:creationId xmlns:a16="http://schemas.microsoft.com/office/drawing/2014/main" id="{DC0DA594-D81F-9C1B-D209-7B137F1EC5E2}"/>
                        </a:ext>
                      </a:extLst>
                    </p:cNvPr>
                    <p:cNvSpPr/>
                    <p:nvPr/>
                  </p:nvSpPr>
                  <p:spPr>
                    <a:xfrm>
                      <a:off x="3037358"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04" name="Freeform: Shape 1503">
                      <a:extLst>
                        <a:ext uri="{FF2B5EF4-FFF2-40B4-BE49-F238E27FC236}">
                          <a16:creationId xmlns:a16="http://schemas.microsoft.com/office/drawing/2014/main" id="{42A7348D-F88B-9D68-CA85-79FE43984AD1}"/>
                        </a:ext>
                      </a:extLst>
                    </p:cNvPr>
                    <p:cNvSpPr/>
                    <p:nvPr/>
                  </p:nvSpPr>
                  <p:spPr>
                    <a:xfrm>
                      <a:off x="301707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7" name="Graphic 3">
                    <a:extLst>
                      <a:ext uri="{FF2B5EF4-FFF2-40B4-BE49-F238E27FC236}">
                        <a16:creationId xmlns:a16="http://schemas.microsoft.com/office/drawing/2014/main" id="{DB9DF6BF-36D1-BBC8-4E28-7FB972E1629F}"/>
                      </a:ext>
                    </a:extLst>
                  </p:cNvPr>
                  <p:cNvGrpSpPr/>
                  <p:nvPr/>
                </p:nvGrpSpPr>
                <p:grpSpPr>
                  <a:xfrm>
                    <a:off x="1643241" y="1850814"/>
                    <a:ext cx="67413" cy="67538"/>
                    <a:chOff x="3013450" y="2129751"/>
                    <a:chExt cx="40481" cy="40481"/>
                  </a:xfrm>
                  <a:solidFill>
                    <a:srgbClr val="000000"/>
                  </a:solidFill>
                </p:grpSpPr>
                <p:sp>
                  <p:nvSpPr>
                    <p:cNvPr id="1501" name="Freeform: Shape 1500">
                      <a:extLst>
                        <a:ext uri="{FF2B5EF4-FFF2-40B4-BE49-F238E27FC236}">
                          <a16:creationId xmlns:a16="http://schemas.microsoft.com/office/drawing/2014/main" id="{550E73C9-C56A-F809-9D6F-521D60DC23C8}"/>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02" name="Freeform: Shape 1501">
                      <a:extLst>
                        <a:ext uri="{FF2B5EF4-FFF2-40B4-BE49-F238E27FC236}">
                          <a16:creationId xmlns:a16="http://schemas.microsoft.com/office/drawing/2014/main" id="{E04717AC-50CE-49FB-B8BF-5C186FB373A2}"/>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498" name="Graphic 3">
                    <a:extLst>
                      <a:ext uri="{FF2B5EF4-FFF2-40B4-BE49-F238E27FC236}">
                        <a16:creationId xmlns:a16="http://schemas.microsoft.com/office/drawing/2014/main" id="{2986E23A-6589-251D-89D4-E3C49EA6D979}"/>
                      </a:ext>
                    </a:extLst>
                  </p:cNvPr>
                  <p:cNvGrpSpPr/>
                  <p:nvPr/>
                </p:nvGrpSpPr>
                <p:grpSpPr>
                  <a:xfrm>
                    <a:off x="1637214" y="1850814"/>
                    <a:ext cx="67413" cy="67538"/>
                    <a:chOff x="3009831" y="2129751"/>
                    <a:chExt cx="40481" cy="40481"/>
                  </a:xfrm>
                  <a:solidFill>
                    <a:srgbClr val="000000"/>
                  </a:solidFill>
                </p:grpSpPr>
                <p:sp>
                  <p:nvSpPr>
                    <p:cNvPr id="1499" name="Freeform: Shape 1498">
                      <a:extLst>
                        <a:ext uri="{FF2B5EF4-FFF2-40B4-BE49-F238E27FC236}">
                          <a16:creationId xmlns:a16="http://schemas.microsoft.com/office/drawing/2014/main" id="{4F3A0995-567C-15BF-F679-DEA2D551047D}"/>
                        </a:ext>
                      </a:extLst>
                    </p:cNvPr>
                    <p:cNvSpPr/>
                    <p:nvPr/>
                  </p:nvSpPr>
                  <p:spPr>
                    <a:xfrm>
                      <a:off x="3030119"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500" name="Freeform: Shape 1499">
                      <a:extLst>
                        <a:ext uri="{FF2B5EF4-FFF2-40B4-BE49-F238E27FC236}">
                          <a16:creationId xmlns:a16="http://schemas.microsoft.com/office/drawing/2014/main" id="{2DB1720E-AFB0-0FE2-894B-C1D4F8E1099F}"/>
                        </a:ext>
                      </a:extLst>
                    </p:cNvPr>
                    <p:cNvSpPr/>
                    <p:nvPr/>
                  </p:nvSpPr>
                  <p:spPr>
                    <a:xfrm>
                      <a:off x="3009831"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1E325F">
                          <a:lumMod val="60000"/>
                          <a:lumOff val="40000"/>
                        </a:srgbClr>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grpSp>
          <p:grpSp>
            <p:nvGrpSpPr>
              <p:cNvPr id="962" name="Group 961">
                <a:extLst>
                  <a:ext uri="{FF2B5EF4-FFF2-40B4-BE49-F238E27FC236}">
                    <a16:creationId xmlns:a16="http://schemas.microsoft.com/office/drawing/2014/main" id="{72779534-44E7-2CC6-7F07-D39E102E3EBF}"/>
                  </a:ext>
                </a:extLst>
              </p:cNvPr>
              <p:cNvGrpSpPr/>
              <p:nvPr/>
            </p:nvGrpSpPr>
            <p:grpSpPr>
              <a:xfrm>
                <a:off x="1446933" y="1539319"/>
                <a:ext cx="5972561" cy="2202072"/>
                <a:chOff x="1637849" y="1850814"/>
                <a:chExt cx="5972561" cy="2202072"/>
              </a:xfrm>
            </p:grpSpPr>
            <p:sp>
              <p:nvSpPr>
                <p:cNvPr id="963" name="Freeform: Shape 962">
                  <a:extLst>
                    <a:ext uri="{FF2B5EF4-FFF2-40B4-BE49-F238E27FC236}">
                      <a16:creationId xmlns:a16="http://schemas.microsoft.com/office/drawing/2014/main" id="{204682C0-3DC4-DEB4-44E1-7B089B7A8FEF}"/>
                    </a:ext>
                  </a:extLst>
                </p:cNvPr>
                <p:cNvSpPr/>
                <p:nvPr/>
              </p:nvSpPr>
              <p:spPr>
                <a:xfrm>
                  <a:off x="1670842" y="1884662"/>
                  <a:ext cx="5906823" cy="2134374"/>
                </a:xfrm>
                <a:custGeom>
                  <a:avLst/>
                  <a:gdLst>
                    <a:gd name="connsiteX0" fmla="*/ 0 w 3547014"/>
                    <a:gd name="connsiteY0" fmla="*/ 0 h 1279302"/>
                    <a:gd name="connsiteX1" fmla="*/ 204121 w 3547014"/>
                    <a:gd name="connsiteY1" fmla="*/ 0 h 1279302"/>
                    <a:gd name="connsiteX2" fmla="*/ 204121 w 3547014"/>
                    <a:gd name="connsiteY2" fmla="*/ 4477 h 1279302"/>
                    <a:gd name="connsiteX3" fmla="*/ 204121 w 3547014"/>
                    <a:gd name="connsiteY3" fmla="*/ 4477 h 1279302"/>
                    <a:gd name="connsiteX4" fmla="*/ 211455 w 3547014"/>
                    <a:gd name="connsiteY4" fmla="*/ 4477 h 1279302"/>
                    <a:gd name="connsiteX5" fmla="*/ 211455 w 3547014"/>
                    <a:gd name="connsiteY5" fmla="*/ 9620 h 1279302"/>
                    <a:gd name="connsiteX6" fmla="*/ 211455 w 3547014"/>
                    <a:gd name="connsiteY6" fmla="*/ 9620 h 1279302"/>
                    <a:gd name="connsiteX7" fmla="*/ 226028 w 3547014"/>
                    <a:gd name="connsiteY7" fmla="*/ 9620 h 1279302"/>
                    <a:gd name="connsiteX8" fmla="*/ 226028 w 3547014"/>
                    <a:gd name="connsiteY8" fmla="*/ 9620 h 1279302"/>
                    <a:gd name="connsiteX9" fmla="*/ 226028 w 3547014"/>
                    <a:gd name="connsiteY9" fmla="*/ 9620 h 1279302"/>
                    <a:gd name="connsiteX10" fmla="*/ 284321 w 3547014"/>
                    <a:gd name="connsiteY10" fmla="*/ 9620 h 1279302"/>
                    <a:gd name="connsiteX11" fmla="*/ 284321 w 3547014"/>
                    <a:gd name="connsiteY11" fmla="*/ 14764 h 1279302"/>
                    <a:gd name="connsiteX12" fmla="*/ 284321 w 3547014"/>
                    <a:gd name="connsiteY12" fmla="*/ 14764 h 1279302"/>
                    <a:gd name="connsiteX13" fmla="*/ 298895 w 3547014"/>
                    <a:gd name="connsiteY13" fmla="*/ 14764 h 1279302"/>
                    <a:gd name="connsiteX14" fmla="*/ 298895 w 3547014"/>
                    <a:gd name="connsiteY14" fmla="*/ 20003 h 1279302"/>
                    <a:gd name="connsiteX15" fmla="*/ 298895 w 3547014"/>
                    <a:gd name="connsiteY15" fmla="*/ 20003 h 1279302"/>
                    <a:gd name="connsiteX16" fmla="*/ 317183 w 3547014"/>
                    <a:gd name="connsiteY16" fmla="*/ 20003 h 1279302"/>
                    <a:gd name="connsiteX17" fmla="*/ 317183 w 3547014"/>
                    <a:gd name="connsiteY17" fmla="*/ 30289 h 1279302"/>
                    <a:gd name="connsiteX18" fmla="*/ 317183 w 3547014"/>
                    <a:gd name="connsiteY18" fmla="*/ 30289 h 1279302"/>
                    <a:gd name="connsiteX19" fmla="*/ 317183 w 3547014"/>
                    <a:gd name="connsiteY19" fmla="*/ 30289 h 1279302"/>
                    <a:gd name="connsiteX20" fmla="*/ 317183 w 3547014"/>
                    <a:gd name="connsiteY20" fmla="*/ 30289 h 1279302"/>
                    <a:gd name="connsiteX21" fmla="*/ 317183 w 3547014"/>
                    <a:gd name="connsiteY21" fmla="*/ 30289 h 1279302"/>
                    <a:gd name="connsiteX22" fmla="*/ 320802 w 3547014"/>
                    <a:gd name="connsiteY22" fmla="*/ 30289 h 1279302"/>
                    <a:gd name="connsiteX23" fmla="*/ 320802 w 3547014"/>
                    <a:gd name="connsiteY23" fmla="*/ 40481 h 1279302"/>
                    <a:gd name="connsiteX24" fmla="*/ 320802 w 3547014"/>
                    <a:gd name="connsiteY24" fmla="*/ 40481 h 1279302"/>
                    <a:gd name="connsiteX25" fmla="*/ 320802 w 3547014"/>
                    <a:gd name="connsiteY25" fmla="*/ 40481 h 1279302"/>
                    <a:gd name="connsiteX26" fmla="*/ 320802 w 3547014"/>
                    <a:gd name="connsiteY26" fmla="*/ 40481 h 1279302"/>
                    <a:gd name="connsiteX27" fmla="*/ 320802 w 3547014"/>
                    <a:gd name="connsiteY27" fmla="*/ 40481 h 1279302"/>
                    <a:gd name="connsiteX28" fmla="*/ 328136 w 3547014"/>
                    <a:gd name="connsiteY28" fmla="*/ 40481 h 1279302"/>
                    <a:gd name="connsiteX29" fmla="*/ 328136 w 3547014"/>
                    <a:gd name="connsiteY29" fmla="*/ 45625 h 1279302"/>
                    <a:gd name="connsiteX30" fmla="*/ 328136 w 3547014"/>
                    <a:gd name="connsiteY30" fmla="*/ 45625 h 1279302"/>
                    <a:gd name="connsiteX31" fmla="*/ 335375 w 3547014"/>
                    <a:gd name="connsiteY31" fmla="*/ 45625 h 1279302"/>
                    <a:gd name="connsiteX32" fmla="*/ 335375 w 3547014"/>
                    <a:gd name="connsiteY32" fmla="*/ 50768 h 1279302"/>
                    <a:gd name="connsiteX33" fmla="*/ 335375 w 3547014"/>
                    <a:gd name="connsiteY33" fmla="*/ 50768 h 1279302"/>
                    <a:gd name="connsiteX34" fmla="*/ 338995 w 3547014"/>
                    <a:gd name="connsiteY34" fmla="*/ 50768 h 1279302"/>
                    <a:gd name="connsiteX35" fmla="*/ 338995 w 3547014"/>
                    <a:gd name="connsiteY35" fmla="*/ 55912 h 1279302"/>
                    <a:gd name="connsiteX36" fmla="*/ 338995 w 3547014"/>
                    <a:gd name="connsiteY36" fmla="*/ 55912 h 1279302"/>
                    <a:gd name="connsiteX37" fmla="*/ 346329 w 3547014"/>
                    <a:gd name="connsiteY37" fmla="*/ 55912 h 1279302"/>
                    <a:gd name="connsiteX38" fmla="*/ 346329 w 3547014"/>
                    <a:gd name="connsiteY38" fmla="*/ 61055 h 1279302"/>
                    <a:gd name="connsiteX39" fmla="*/ 346329 w 3547014"/>
                    <a:gd name="connsiteY39" fmla="*/ 61055 h 1279302"/>
                    <a:gd name="connsiteX40" fmla="*/ 368237 w 3547014"/>
                    <a:gd name="connsiteY40" fmla="*/ 61055 h 1279302"/>
                    <a:gd name="connsiteX41" fmla="*/ 368237 w 3547014"/>
                    <a:gd name="connsiteY41" fmla="*/ 66294 h 1279302"/>
                    <a:gd name="connsiteX42" fmla="*/ 368237 w 3547014"/>
                    <a:gd name="connsiteY42" fmla="*/ 66294 h 1279302"/>
                    <a:gd name="connsiteX43" fmla="*/ 397383 w 3547014"/>
                    <a:gd name="connsiteY43" fmla="*/ 66294 h 1279302"/>
                    <a:gd name="connsiteX44" fmla="*/ 397383 w 3547014"/>
                    <a:gd name="connsiteY44" fmla="*/ 66294 h 1279302"/>
                    <a:gd name="connsiteX45" fmla="*/ 397383 w 3547014"/>
                    <a:gd name="connsiteY45" fmla="*/ 66294 h 1279302"/>
                    <a:gd name="connsiteX46" fmla="*/ 408337 w 3547014"/>
                    <a:gd name="connsiteY46" fmla="*/ 66294 h 1279302"/>
                    <a:gd name="connsiteX47" fmla="*/ 408337 w 3547014"/>
                    <a:gd name="connsiteY47" fmla="*/ 71533 h 1279302"/>
                    <a:gd name="connsiteX48" fmla="*/ 408337 w 3547014"/>
                    <a:gd name="connsiteY48" fmla="*/ 71533 h 1279302"/>
                    <a:gd name="connsiteX49" fmla="*/ 419195 w 3547014"/>
                    <a:gd name="connsiteY49" fmla="*/ 71533 h 1279302"/>
                    <a:gd name="connsiteX50" fmla="*/ 419195 w 3547014"/>
                    <a:gd name="connsiteY50" fmla="*/ 76867 h 1279302"/>
                    <a:gd name="connsiteX51" fmla="*/ 419195 w 3547014"/>
                    <a:gd name="connsiteY51" fmla="*/ 76867 h 1279302"/>
                    <a:gd name="connsiteX52" fmla="*/ 430149 w 3547014"/>
                    <a:gd name="connsiteY52" fmla="*/ 76867 h 1279302"/>
                    <a:gd name="connsiteX53" fmla="*/ 430149 w 3547014"/>
                    <a:gd name="connsiteY53" fmla="*/ 87440 h 1279302"/>
                    <a:gd name="connsiteX54" fmla="*/ 430149 w 3547014"/>
                    <a:gd name="connsiteY54" fmla="*/ 87440 h 1279302"/>
                    <a:gd name="connsiteX55" fmla="*/ 430149 w 3547014"/>
                    <a:gd name="connsiteY55" fmla="*/ 87440 h 1279302"/>
                    <a:gd name="connsiteX56" fmla="*/ 430149 w 3547014"/>
                    <a:gd name="connsiteY56" fmla="*/ 87440 h 1279302"/>
                    <a:gd name="connsiteX57" fmla="*/ 430149 w 3547014"/>
                    <a:gd name="connsiteY57" fmla="*/ 87440 h 1279302"/>
                    <a:gd name="connsiteX58" fmla="*/ 433864 w 3547014"/>
                    <a:gd name="connsiteY58" fmla="*/ 87440 h 1279302"/>
                    <a:gd name="connsiteX59" fmla="*/ 433864 w 3547014"/>
                    <a:gd name="connsiteY59" fmla="*/ 87440 h 1279302"/>
                    <a:gd name="connsiteX60" fmla="*/ 433864 w 3547014"/>
                    <a:gd name="connsiteY60" fmla="*/ 87440 h 1279302"/>
                    <a:gd name="connsiteX61" fmla="*/ 437483 w 3547014"/>
                    <a:gd name="connsiteY61" fmla="*/ 87440 h 1279302"/>
                    <a:gd name="connsiteX62" fmla="*/ 437483 w 3547014"/>
                    <a:gd name="connsiteY62" fmla="*/ 92488 h 1279302"/>
                    <a:gd name="connsiteX63" fmla="*/ 437483 w 3547014"/>
                    <a:gd name="connsiteY63" fmla="*/ 92488 h 1279302"/>
                    <a:gd name="connsiteX64" fmla="*/ 459296 w 3547014"/>
                    <a:gd name="connsiteY64" fmla="*/ 92488 h 1279302"/>
                    <a:gd name="connsiteX65" fmla="*/ 459296 w 3547014"/>
                    <a:gd name="connsiteY65" fmla="*/ 92488 h 1279302"/>
                    <a:gd name="connsiteX66" fmla="*/ 459296 w 3547014"/>
                    <a:gd name="connsiteY66" fmla="*/ 92488 h 1279302"/>
                    <a:gd name="connsiteX67" fmla="*/ 492157 w 3547014"/>
                    <a:gd name="connsiteY67" fmla="*/ 92488 h 1279302"/>
                    <a:gd name="connsiteX68" fmla="*/ 492157 w 3547014"/>
                    <a:gd name="connsiteY68" fmla="*/ 97727 h 1279302"/>
                    <a:gd name="connsiteX69" fmla="*/ 492157 w 3547014"/>
                    <a:gd name="connsiteY69" fmla="*/ 97727 h 1279302"/>
                    <a:gd name="connsiteX70" fmla="*/ 499396 w 3547014"/>
                    <a:gd name="connsiteY70" fmla="*/ 97727 h 1279302"/>
                    <a:gd name="connsiteX71" fmla="*/ 499396 w 3547014"/>
                    <a:gd name="connsiteY71" fmla="*/ 102965 h 1279302"/>
                    <a:gd name="connsiteX72" fmla="*/ 499396 w 3547014"/>
                    <a:gd name="connsiteY72" fmla="*/ 102965 h 1279302"/>
                    <a:gd name="connsiteX73" fmla="*/ 543211 w 3547014"/>
                    <a:gd name="connsiteY73" fmla="*/ 102965 h 1279302"/>
                    <a:gd name="connsiteX74" fmla="*/ 543211 w 3547014"/>
                    <a:gd name="connsiteY74" fmla="*/ 108299 h 1279302"/>
                    <a:gd name="connsiteX75" fmla="*/ 543211 w 3547014"/>
                    <a:gd name="connsiteY75" fmla="*/ 108299 h 1279302"/>
                    <a:gd name="connsiteX76" fmla="*/ 557784 w 3547014"/>
                    <a:gd name="connsiteY76" fmla="*/ 108299 h 1279302"/>
                    <a:gd name="connsiteX77" fmla="*/ 557784 w 3547014"/>
                    <a:gd name="connsiteY77" fmla="*/ 108299 h 1279302"/>
                    <a:gd name="connsiteX78" fmla="*/ 557784 w 3547014"/>
                    <a:gd name="connsiteY78" fmla="*/ 108299 h 1279302"/>
                    <a:gd name="connsiteX79" fmla="*/ 575977 w 3547014"/>
                    <a:gd name="connsiteY79" fmla="*/ 108299 h 1279302"/>
                    <a:gd name="connsiteX80" fmla="*/ 575977 w 3547014"/>
                    <a:gd name="connsiteY80" fmla="*/ 113824 h 1279302"/>
                    <a:gd name="connsiteX81" fmla="*/ 575977 w 3547014"/>
                    <a:gd name="connsiteY81" fmla="*/ 113824 h 1279302"/>
                    <a:gd name="connsiteX82" fmla="*/ 612458 w 3547014"/>
                    <a:gd name="connsiteY82" fmla="*/ 113824 h 1279302"/>
                    <a:gd name="connsiteX83" fmla="*/ 612458 w 3547014"/>
                    <a:gd name="connsiteY83" fmla="*/ 113824 h 1279302"/>
                    <a:gd name="connsiteX84" fmla="*/ 612458 w 3547014"/>
                    <a:gd name="connsiteY84" fmla="*/ 113824 h 1279302"/>
                    <a:gd name="connsiteX85" fmla="*/ 616077 w 3547014"/>
                    <a:gd name="connsiteY85" fmla="*/ 113824 h 1279302"/>
                    <a:gd name="connsiteX86" fmla="*/ 616077 w 3547014"/>
                    <a:gd name="connsiteY86" fmla="*/ 118967 h 1279302"/>
                    <a:gd name="connsiteX87" fmla="*/ 616077 w 3547014"/>
                    <a:gd name="connsiteY87" fmla="*/ 118967 h 1279302"/>
                    <a:gd name="connsiteX88" fmla="*/ 627031 w 3547014"/>
                    <a:gd name="connsiteY88" fmla="*/ 118967 h 1279302"/>
                    <a:gd name="connsiteX89" fmla="*/ 627031 w 3547014"/>
                    <a:gd name="connsiteY89" fmla="*/ 124111 h 1279302"/>
                    <a:gd name="connsiteX90" fmla="*/ 627031 w 3547014"/>
                    <a:gd name="connsiteY90" fmla="*/ 124111 h 1279302"/>
                    <a:gd name="connsiteX91" fmla="*/ 648938 w 3547014"/>
                    <a:gd name="connsiteY91" fmla="*/ 124111 h 1279302"/>
                    <a:gd name="connsiteX92" fmla="*/ 648938 w 3547014"/>
                    <a:gd name="connsiteY92" fmla="*/ 124111 h 1279302"/>
                    <a:gd name="connsiteX93" fmla="*/ 648938 w 3547014"/>
                    <a:gd name="connsiteY93" fmla="*/ 124111 h 1279302"/>
                    <a:gd name="connsiteX94" fmla="*/ 670751 w 3547014"/>
                    <a:gd name="connsiteY94" fmla="*/ 124111 h 1279302"/>
                    <a:gd name="connsiteX95" fmla="*/ 670751 w 3547014"/>
                    <a:gd name="connsiteY95" fmla="*/ 129349 h 1279302"/>
                    <a:gd name="connsiteX96" fmla="*/ 670751 w 3547014"/>
                    <a:gd name="connsiteY96" fmla="*/ 129349 h 1279302"/>
                    <a:gd name="connsiteX97" fmla="*/ 674465 w 3547014"/>
                    <a:gd name="connsiteY97" fmla="*/ 129349 h 1279302"/>
                    <a:gd name="connsiteX98" fmla="*/ 674465 w 3547014"/>
                    <a:gd name="connsiteY98" fmla="*/ 134684 h 1279302"/>
                    <a:gd name="connsiteX99" fmla="*/ 674465 w 3547014"/>
                    <a:gd name="connsiteY99" fmla="*/ 134684 h 1279302"/>
                    <a:gd name="connsiteX100" fmla="*/ 685324 w 3547014"/>
                    <a:gd name="connsiteY100" fmla="*/ 134684 h 1279302"/>
                    <a:gd name="connsiteX101" fmla="*/ 685324 w 3547014"/>
                    <a:gd name="connsiteY101" fmla="*/ 140018 h 1279302"/>
                    <a:gd name="connsiteX102" fmla="*/ 685324 w 3547014"/>
                    <a:gd name="connsiteY102" fmla="*/ 140018 h 1279302"/>
                    <a:gd name="connsiteX103" fmla="*/ 692658 w 3547014"/>
                    <a:gd name="connsiteY103" fmla="*/ 140018 h 1279302"/>
                    <a:gd name="connsiteX104" fmla="*/ 692658 w 3547014"/>
                    <a:gd name="connsiteY104" fmla="*/ 145447 h 1279302"/>
                    <a:gd name="connsiteX105" fmla="*/ 692658 w 3547014"/>
                    <a:gd name="connsiteY105" fmla="*/ 145447 h 1279302"/>
                    <a:gd name="connsiteX106" fmla="*/ 732758 w 3547014"/>
                    <a:gd name="connsiteY106" fmla="*/ 145447 h 1279302"/>
                    <a:gd name="connsiteX107" fmla="*/ 732758 w 3547014"/>
                    <a:gd name="connsiteY107" fmla="*/ 150686 h 1279302"/>
                    <a:gd name="connsiteX108" fmla="*/ 732758 w 3547014"/>
                    <a:gd name="connsiteY108" fmla="*/ 150686 h 1279302"/>
                    <a:gd name="connsiteX109" fmla="*/ 743712 w 3547014"/>
                    <a:gd name="connsiteY109" fmla="*/ 150686 h 1279302"/>
                    <a:gd name="connsiteX110" fmla="*/ 743712 w 3547014"/>
                    <a:gd name="connsiteY110" fmla="*/ 150686 h 1279302"/>
                    <a:gd name="connsiteX111" fmla="*/ 743712 w 3547014"/>
                    <a:gd name="connsiteY111" fmla="*/ 150686 h 1279302"/>
                    <a:gd name="connsiteX112" fmla="*/ 758285 w 3547014"/>
                    <a:gd name="connsiteY112" fmla="*/ 150686 h 1279302"/>
                    <a:gd name="connsiteX113" fmla="*/ 758285 w 3547014"/>
                    <a:gd name="connsiteY113" fmla="*/ 161639 h 1279302"/>
                    <a:gd name="connsiteX114" fmla="*/ 758285 w 3547014"/>
                    <a:gd name="connsiteY114" fmla="*/ 161639 h 1279302"/>
                    <a:gd name="connsiteX115" fmla="*/ 758285 w 3547014"/>
                    <a:gd name="connsiteY115" fmla="*/ 161639 h 1279302"/>
                    <a:gd name="connsiteX116" fmla="*/ 758285 w 3547014"/>
                    <a:gd name="connsiteY116" fmla="*/ 161639 h 1279302"/>
                    <a:gd name="connsiteX117" fmla="*/ 758285 w 3547014"/>
                    <a:gd name="connsiteY117" fmla="*/ 161639 h 1279302"/>
                    <a:gd name="connsiteX118" fmla="*/ 769239 w 3547014"/>
                    <a:gd name="connsiteY118" fmla="*/ 161639 h 1279302"/>
                    <a:gd name="connsiteX119" fmla="*/ 769239 w 3547014"/>
                    <a:gd name="connsiteY119" fmla="*/ 166783 h 1279302"/>
                    <a:gd name="connsiteX120" fmla="*/ 769239 w 3547014"/>
                    <a:gd name="connsiteY120" fmla="*/ 166783 h 1279302"/>
                    <a:gd name="connsiteX121" fmla="*/ 776478 w 3547014"/>
                    <a:gd name="connsiteY121" fmla="*/ 166783 h 1279302"/>
                    <a:gd name="connsiteX122" fmla="*/ 776478 w 3547014"/>
                    <a:gd name="connsiteY122" fmla="*/ 172212 h 1279302"/>
                    <a:gd name="connsiteX123" fmla="*/ 776478 w 3547014"/>
                    <a:gd name="connsiteY123" fmla="*/ 172212 h 1279302"/>
                    <a:gd name="connsiteX124" fmla="*/ 780098 w 3547014"/>
                    <a:gd name="connsiteY124" fmla="*/ 172212 h 1279302"/>
                    <a:gd name="connsiteX125" fmla="*/ 780098 w 3547014"/>
                    <a:gd name="connsiteY125" fmla="*/ 177356 h 1279302"/>
                    <a:gd name="connsiteX126" fmla="*/ 780098 w 3547014"/>
                    <a:gd name="connsiteY126" fmla="*/ 177356 h 1279302"/>
                    <a:gd name="connsiteX127" fmla="*/ 798386 w 3547014"/>
                    <a:gd name="connsiteY127" fmla="*/ 177356 h 1279302"/>
                    <a:gd name="connsiteX128" fmla="*/ 798386 w 3547014"/>
                    <a:gd name="connsiteY128" fmla="*/ 188309 h 1279302"/>
                    <a:gd name="connsiteX129" fmla="*/ 798386 w 3547014"/>
                    <a:gd name="connsiteY129" fmla="*/ 188309 h 1279302"/>
                    <a:gd name="connsiteX130" fmla="*/ 798386 w 3547014"/>
                    <a:gd name="connsiteY130" fmla="*/ 188309 h 1279302"/>
                    <a:gd name="connsiteX131" fmla="*/ 798386 w 3547014"/>
                    <a:gd name="connsiteY131" fmla="*/ 188309 h 1279302"/>
                    <a:gd name="connsiteX132" fmla="*/ 798386 w 3547014"/>
                    <a:gd name="connsiteY132" fmla="*/ 188309 h 1279302"/>
                    <a:gd name="connsiteX133" fmla="*/ 802005 w 3547014"/>
                    <a:gd name="connsiteY133" fmla="*/ 188309 h 1279302"/>
                    <a:gd name="connsiteX134" fmla="*/ 802005 w 3547014"/>
                    <a:gd name="connsiteY134" fmla="*/ 193643 h 1279302"/>
                    <a:gd name="connsiteX135" fmla="*/ 802005 w 3547014"/>
                    <a:gd name="connsiteY135" fmla="*/ 193643 h 1279302"/>
                    <a:gd name="connsiteX136" fmla="*/ 805625 w 3547014"/>
                    <a:gd name="connsiteY136" fmla="*/ 193643 h 1279302"/>
                    <a:gd name="connsiteX137" fmla="*/ 805625 w 3547014"/>
                    <a:gd name="connsiteY137" fmla="*/ 198882 h 1279302"/>
                    <a:gd name="connsiteX138" fmla="*/ 805625 w 3547014"/>
                    <a:gd name="connsiteY138" fmla="*/ 198882 h 1279302"/>
                    <a:gd name="connsiteX139" fmla="*/ 805625 w 3547014"/>
                    <a:gd name="connsiteY139" fmla="*/ 198882 h 1279302"/>
                    <a:gd name="connsiteX140" fmla="*/ 805625 w 3547014"/>
                    <a:gd name="connsiteY140" fmla="*/ 198882 h 1279302"/>
                    <a:gd name="connsiteX141" fmla="*/ 805625 w 3547014"/>
                    <a:gd name="connsiteY141" fmla="*/ 198882 h 1279302"/>
                    <a:gd name="connsiteX142" fmla="*/ 809339 w 3547014"/>
                    <a:gd name="connsiteY142" fmla="*/ 198882 h 1279302"/>
                    <a:gd name="connsiteX143" fmla="*/ 809339 w 3547014"/>
                    <a:gd name="connsiteY143" fmla="*/ 204026 h 1279302"/>
                    <a:gd name="connsiteX144" fmla="*/ 809339 w 3547014"/>
                    <a:gd name="connsiteY144" fmla="*/ 204026 h 1279302"/>
                    <a:gd name="connsiteX145" fmla="*/ 809339 w 3547014"/>
                    <a:gd name="connsiteY145" fmla="*/ 204026 h 1279302"/>
                    <a:gd name="connsiteX146" fmla="*/ 809339 w 3547014"/>
                    <a:gd name="connsiteY146" fmla="*/ 204026 h 1279302"/>
                    <a:gd name="connsiteX147" fmla="*/ 809339 w 3547014"/>
                    <a:gd name="connsiteY147" fmla="*/ 204026 h 1279302"/>
                    <a:gd name="connsiteX148" fmla="*/ 827532 w 3547014"/>
                    <a:gd name="connsiteY148" fmla="*/ 204026 h 1279302"/>
                    <a:gd name="connsiteX149" fmla="*/ 827532 w 3547014"/>
                    <a:gd name="connsiteY149" fmla="*/ 209455 h 1279302"/>
                    <a:gd name="connsiteX150" fmla="*/ 827532 w 3547014"/>
                    <a:gd name="connsiteY150" fmla="*/ 209455 h 1279302"/>
                    <a:gd name="connsiteX151" fmla="*/ 842105 w 3547014"/>
                    <a:gd name="connsiteY151" fmla="*/ 209455 h 1279302"/>
                    <a:gd name="connsiteX152" fmla="*/ 842105 w 3547014"/>
                    <a:gd name="connsiteY152" fmla="*/ 214789 h 1279302"/>
                    <a:gd name="connsiteX153" fmla="*/ 842105 w 3547014"/>
                    <a:gd name="connsiteY153" fmla="*/ 214789 h 1279302"/>
                    <a:gd name="connsiteX154" fmla="*/ 845725 w 3547014"/>
                    <a:gd name="connsiteY154" fmla="*/ 214789 h 1279302"/>
                    <a:gd name="connsiteX155" fmla="*/ 845725 w 3547014"/>
                    <a:gd name="connsiteY155" fmla="*/ 220028 h 1279302"/>
                    <a:gd name="connsiteX156" fmla="*/ 845725 w 3547014"/>
                    <a:gd name="connsiteY156" fmla="*/ 220028 h 1279302"/>
                    <a:gd name="connsiteX157" fmla="*/ 860298 w 3547014"/>
                    <a:gd name="connsiteY157" fmla="*/ 220028 h 1279302"/>
                    <a:gd name="connsiteX158" fmla="*/ 860298 w 3547014"/>
                    <a:gd name="connsiteY158" fmla="*/ 225362 h 1279302"/>
                    <a:gd name="connsiteX159" fmla="*/ 860298 w 3547014"/>
                    <a:gd name="connsiteY159" fmla="*/ 225362 h 1279302"/>
                    <a:gd name="connsiteX160" fmla="*/ 867632 w 3547014"/>
                    <a:gd name="connsiteY160" fmla="*/ 225362 h 1279302"/>
                    <a:gd name="connsiteX161" fmla="*/ 867632 w 3547014"/>
                    <a:gd name="connsiteY161" fmla="*/ 230696 h 1279302"/>
                    <a:gd name="connsiteX162" fmla="*/ 867632 w 3547014"/>
                    <a:gd name="connsiteY162" fmla="*/ 230696 h 1279302"/>
                    <a:gd name="connsiteX163" fmla="*/ 874967 w 3547014"/>
                    <a:gd name="connsiteY163" fmla="*/ 230696 h 1279302"/>
                    <a:gd name="connsiteX164" fmla="*/ 874967 w 3547014"/>
                    <a:gd name="connsiteY164" fmla="*/ 235934 h 1279302"/>
                    <a:gd name="connsiteX165" fmla="*/ 874967 w 3547014"/>
                    <a:gd name="connsiteY165" fmla="*/ 235934 h 1279302"/>
                    <a:gd name="connsiteX166" fmla="*/ 878586 w 3547014"/>
                    <a:gd name="connsiteY166" fmla="*/ 235934 h 1279302"/>
                    <a:gd name="connsiteX167" fmla="*/ 878586 w 3547014"/>
                    <a:gd name="connsiteY167" fmla="*/ 246793 h 1279302"/>
                    <a:gd name="connsiteX168" fmla="*/ 878586 w 3547014"/>
                    <a:gd name="connsiteY168" fmla="*/ 246793 h 1279302"/>
                    <a:gd name="connsiteX169" fmla="*/ 878586 w 3547014"/>
                    <a:gd name="connsiteY169" fmla="*/ 246793 h 1279302"/>
                    <a:gd name="connsiteX170" fmla="*/ 878586 w 3547014"/>
                    <a:gd name="connsiteY170" fmla="*/ 246793 h 1279302"/>
                    <a:gd name="connsiteX171" fmla="*/ 878586 w 3547014"/>
                    <a:gd name="connsiteY171" fmla="*/ 246793 h 1279302"/>
                    <a:gd name="connsiteX172" fmla="*/ 907733 w 3547014"/>
                    <a:gd name="connsiteY172" fmla="*/ 246793 h 1279302"/>
                    <a:gd name="connsiteX173" fmla="*/ 907733 w 3547014"/>
                    <a:gd name="connsiteY173" fmla="*/ 246793 h 1279302"/>
                    <a:gd name="connsiteX174" fmla="*/ 907733 w 3547014"/>
                    <a:gd name="connsiteY174" fmla="*/ 246793 h 1279302"/>
                    <a:gd name="connsiteX175" fmla="*/ 907733 w 3547014"/>
                    <a:gd name="connsiteY175" fmla="*/ 246793 h 1279302"/>
                    <a:gd name="connsiteX176" fmla="*/ 907733 w 3547014"/>
                    <a:gd name="connsiteY176" fmla="*/ 246793 h 1279302"/>
                    <a:gd name="connsiteX177" fmla="*/ 907733 w 3547014"/>
                    <a:gd name="connsiteY177" fmla="*/ 246793 h 1279302"/>
                    <a:gd name="connsiteX178" fmla="*/ 918686 w 3547014"/>
                    <a:gd name="connsiteY178" fmla="*/ 246793 h 1279302"/>
                    <a:gd name="connsiteX179" fmla="*/ 918686 w 3547014"/>
                    <a:gd name="connsiteY179" fmla="*/ 252127 h 1279302"/>
                    <a:gd name="connsiteX180" fmla="*/ 918686 w 3547014"/>
                    <a:gd name="connsiteY180" fmla="*/ 252127 h 1279302"/>
                    <a:gd name="connsiteX181" fmla="*/ 922306 w 3547014"/>
                    <a:gd name="connsiteY181" fmla="*/ 252127 h 1279302"/>
                    <a:gd name="connsiteX182" fmla="*/ 922306 w 3547014"/>
                    <a:gd name="connsiteY182" fmla="*/ 252127 h 1279302"/>
                    <a:gd name="connsiteX183" fmla="*/ 922306 w 3547014"/>
                    <a:gd name="connsiteY183" fmla="*/ 252127 h 1279302"/>
                    <a:gd name="connsiteX184" fmla="*/ 925925 w 3547014"/>
                    <a:gd name="connsiteY184" fmla="*/ 252127 h 1279302"/>
                    <a:gd name="connsiteX185" fmla="*/ 925925 w 3547014"/>
                    <a:gd name="connsiteY185" fmla="*/ 252127 h 1279302"/>
                    <a:gd name="connsiteX186" fmla="*/ 925925 w 3547014"/>
                    <a:gd name="connsiteY186" fmla="*/ 252127 h 1279302"/>
                    <a:gd name="connsiteX187" fmla="*/ 933260 w 3547014"/>
                    <a:gd name="connsiteY187" fmla="*/ 252127 h 1279302"/>
                    <a:gd name="connsiteX188" fmla="*/ 933260 w 3547014"/>
                    <a:gd name="connsiteY188" fmla="*/ 257270 h 1279302"/>
                    <a:gd name="connsiteX189" fmla="*/ 933260 w 3547014"/>
                    <a:gd name="connsiteY189" fmla="*/ 257270 h 1279302"/>
                    <a:gd name="connsiteX190" fmla="*/ 940499 w 3547014"/>
                    <a:gd name="connsiteY190" fmla="*/ 257270 h 1279302"/>
                    <a:gd name="connsiteX191" fmla="*/ 940499 w 3547014"/>
                    <a:gd name="connsiteY191" fmla="*/ 262319 h 1279302"/>
                    <a:gd name="connsiteX192" fmla="*/ 940499 w 3547014"/>
                    <a:gd name="connsiteY192" fmla="*/ 262319 h 1279302"/>
                    <a:gd name="connsiteX193" fmla="*/ 973360 w 3547014"/>
                    <a:gd name="connsiteY193" fmla="*/ 262319 h 1279302"/>
                    <a:gd name="connsiteX194" fmla="*/ 973360 w 3547014"/>
                    <a:gd name="connsiteY194" fmla="*/ 262319 h 1279302"/>
                    <a:gd name="connsiteX195" fmla="*/ 973360 w 3547014"/>
                    <a:gd name="connsiteY195" fmla="*/ 262319 h 1279302"/>
                    <a:gd name="connsiteX196" fmla="*/ 976979 w 3547014"/>
                    <a:gd name="connsiteY196" fmla="*/ 262319 h 1279302"/>
                    <a:gd name="connsiteX197" fmla="*/ 976979 w 3547014"/>
                    <a:gd name="connsiteY197" fmla="*/ 267462 h 1279302"/>
                    <a:gd name="connsiteX198" fmla="*/ 976979 w 3547014"/>
                    <a:gd name="connsiteY198" fmla="*/ 267462 h 1279302"/>
                    <a:gd name="connsiteX199" fmla="*/ 980599 w 3547014"/>
                    <a:gd name="connsiteY199" fmla="*/ 267462 h 1279302"/>
                    <a:gd name="connsiteX200" fmla="*/ 980599 w 3547014"/>
                    <a:gd name="connsiteY200" fmla="*/ 272891 h 1279302"/>
                    <a:gd name="connsiteX201" fmla="*/ 980599 w 3547014"/>
                    <a:gd name="connsiteY201" fmla="*/ 272891 h 1279302"/>
                    <a:gd name="connsiteX202" fmla="*/ 987933 w 3547014"/>
                    <a:gd name="connsiteY202" fmla="*/ 272891 h 1279302"/>
                    <a:gd name="connsiteX203" fmla="*/ 987933 w 3547014"/>
                    <a:gd name="connsiteY203" fmla="*/ 278130 h 1279302"/>
                    <a:gd name="connsiteX204" fmla="*/ 987933 w 3547014"/>
                    <a:gd name="connsiteY204" fmla="*/ 278130 h 1279302"/>
                    <a:gd name="connsiteX205" fmla="*/ 998887 w 3547014"/>
                    <a:gd name="connsiteY205" fmla="*/ 278130 h 1279302"/>
                    <a:gd name="connsiteX206" fmla="*/ 998887 w 3547014"/>
                    <a:gd name="connsiteY206" fmla="*/ 278130 h 1279302"/>
                    <a:gd name="connsiteX207" fmla="*/ 998887 w 3547014"/>
                    <a:gd name="connsiteY207" fmla="*/ 278130 h 1279302"/>
                    <a:gd name="connsiteX208" fmla="*/ 1002506 w 3547014"/>
                    <a:gd name="connsiteY208" fmla="*/ 278130 h 1279302"/>
                    <a:gd name="connsiteX209" fmla="*/ 1002506 w 3547014"/>
                    <a:gd name="connsiteY209" fmla="*/ 283750 h 1279302"/>
                    <a:gd name="connsiteX210" fmla="*/ 1002506 w 3547014"/>
                    <a:gd name="connsiteY210" fmla="*/ 283750 h 1279302"/>
                    <a:gd name="connsiteX211" fmla="*/ 1002506 w 3547014"/>
                    <a:gd name="connsiteY211" fmla="*/ 283750 h 1279302"/>
                    <a:gd name="connsiteX212" fmla="*/ 1002506 w 3547014"/>
                    <a:gd name="connsiteY212" fmla="*/ 283750 h 1279302"/>
                    <a:gd name="connsiteX213" fmla="*/ 1002506 w 3547014"/>
                    <a:gd name="connsiteY213" fmla="*/ 283750 h 1279302"/>
                    <a:gd name="connsiteX214" fmla="*/ 1013460 w 3547014"/>
                    <a:gd name="connsiteY214" fmla="*/ 283750 h 1279302"/>
                    <a:gd name="connsiteX215" fmla="*/ 1013460 w 3547014"/>
                    <a:gd name="connsiteY215" fmla="*/ 283750 h 1279302"/>
                    <a:gd name="connsiteX216" fmla="*/ 1013460 w 3547014"/>
                    <a:gd name="connsiteY216" fmla="*/ 283750 h 1279302"/>
                    <a:gd name="connsiteX217" fmla="*/ 1020699 w 3547014"/>
                    <a:gd name="connsiteY217" fmla="*/ 283750 h 1279302"/>
                    <a:gd name="connsiteX218" fmla="*/ 1020699 w 3547014"/>
                    <a:gd name="connsiteY218" fmla="*/ 294989 h 1279302"/>
                    <a:gd name="connsiteX219" fmla="*/ 1020699 w 3547014"/>
                    <a:gd name="connsiteY219" fmla="*/ 294989 h 1279302"/>
                    <a:gd name="connsiteX220" fmla="*/ 1020699 w 3547014"/>
                    <a:gd name="connsiteY220" fmla="*/ 294989 h 1279302"/>
                    <a:gd name="connsiteX221" fmla="*/ 1020699 w 3547014"/>
                    <a:gd name="connsiteY221" fmla="*/ 294989 h 1279302"/>
                    <a:gd name="connsiteX222" fmla="*/ 1020699 w 3547014"/>
                    <a:gd name="connsiteY222" fmla="*/ 294989 h 1279302"/>
                    <a:gd name="connsiteX223" fmla="*/ 1042607 w 3547014"/>
                    <a:gd name="connsiteY223" fmla="*/ 294989 h 1279302"/>
                    <a:gd name="connsiteX224" fmla="*/ 1042607 w 3547014"/>
                    <a:gd name="connsiteY224" fmla="*/ 300038 h 1279302"/>
                    <a:gd name="connsiteX225" fmla="*/ 1042607 w 3547014"/>
                    <a:gd name="connsiteY225" fmla="*/ 300038 h 1279302"/>
                    <a:gd name="connsiteX226" fmla="*/ 1046226 w 3547014"/>
                    <a:gd name="connsiteY226" fmla="*/ 300038 h 1279302"/>
                    <a:gd name="connsiteX227" fmla="*/ 1046226 w 3547014"/>
                    <a:gd name="connsiteY227" fmla="*/ 305181 h 1279302"/>
                    <a:gd name="connsiteX228" fmla="*/ 1046226 w 3547014"/>
                    <a:gd name="connsiteY228" fmla="*/ 305181 h 1279302"/>
                    <a:gd name="connsiteX229" fmla="*/ 1060799 w 3547014"/>
                    <a:gd name="connsiteY229" fmla="*/ 305181 h 1279302"/>
                    <a:gd name="connsiteX230" fmla="*/ 1060799 w 3547014"/>
                    <a:gd name="connsiteY230" fmla="*/ 315944 h 1279302"/>
                    <a:gd name="connsiteX231" fmla="*/ 1060799 w 3547014"/>
                    <a:gd name="connsiteY231" fmla="*/ 315944 h 1279302"/>
                    <a:gd name="connsiteX232" fmla="*/ 1060799 w 3547014"/>
                    <a:gd name="connsiteY232" fmla="*/ 315944 h 1279302"/>
                    <a:gd name="connsiteX233" fmla="*/ 1060799 w 3547014"/>
                    <a:gd name="connsiteY233" fmla="*/ 315944 h 1279302"/>
                    <a:gd name="connsiteX234" fmla="*/ 1060799 w 3547014"/>
                    <a:gd name="connsiteY234" fmla="*/ 315944 h 1279302"/>
                    <a:gd name="connsiteX235" fmla="*/ 1064514 w 3547014"/>
                    <a:gd name="connsiteY235" fmla="*/ 315944 h 1279302"/>
                    <a:gd name="connsiteX236" fmla="*/ 1064514 w 3547014"/>
                    <a:gd name="connsiteY236" fmla="*/ 321278 h 1279302"/>
                    <a:gd name="connsiteX237" fmla="*/ 1064514 w 3547014"/>
                    <a:gd name="connsiteY237" fmla="*/ 321278 h 1279302"/>
                    <a:gd name="connsiteX238" fmla="*/ 1079087 w 3547014"/>
                    <a:gd name="connsiteY238" fmla="*/ 321278 h 1279302"/>
                    <a:gd name="connsiteX239" fmla="*/ 1079087 w 3547014"/>
                    <a:gd name="connsiteY239" fmla="*/ 326898 h 1279302"/>
                    <a:gd name="connsiteX240" fmla="*/ 1079087 w 3547014"/>
                    <a:gd name="connsiteY240" fmla="*/ 326898 h 1279302"/>
                    <a:gd name="connsiteX241" fmla="*/ 1082707 w 3547014"/>
                    <a:gd name="connsiteY241" fmla="*/ 326898 h 1279302"/>
                    <a:gd name="connsiteX242" fmla="*/ 1082707 w 3547014"/>
                    <a:gd name="connsiteY242" fmla="*/ 332518 h 1279302"/>
                    <a:gd name="connsiteX243" fmla="*/ 1082707 w 3547014"/>
                    <a:gd name="connsiteY243" fmla="*/ 332518 h 1279302"/>
                    <a:gd name="connsiteX244" fmla="*/ 1090041 w 3547014"/>
                    <a:gd name="connsiteY244" fmla="*/ 332518 h 1279302"/>
                    <a:gd name="connsiteX245" fmla="*/ 1090041 w 3547014"/>
                    <a:gd name="connsiteY245" fmla="*/ 343662 h 1279302"/>
                    <a:gd name="connsiteX246" fmla="*/ 1090041 w 3547014"/>
                    <a:gd name="connsiteY246" fmla="*/ 343662 h 1279302"/>
                    <a:gd name="connsiteX247" fmla="*/ 1090041 w 3547014"/>
                    <a:gd name="connsiteY247" fmla="*/ 343662 h 1279302"/>
                    <a:gd name="connsiteX248" fmla="*/ 1090041 w 3547014"/>
                    <a:gd name="connsiteY248" fmla="*/ 343662 h 1279302"/>
                    <a:gd name="connsiteX249" fmla="*/ 1090041 w 3547014"/>
                    <a:gd name="connsiteY249" fmla="*/ 343662 h 1279302"/>
                    <a:gd name="connsiteX250" fmla="*/ 1100900 w 3547014"/>
                    <a:gd name="connsiteY250" fmla="*/ 343662 h 1279302"/>
                    <a:gd name="connsiteX251" fmla="*/ 1100900 w 3547014"/>
                    <a:gd name="connsiteY251" fmla="*/ 354997 h 1279302"/>
                    <a:gd name="connsiteX252" fmla="*/ 1100900 w 3547014"/>
                    <a:gd name="connsiteY252" fmla="*/ 354997 h 1279302"/>
                    <a:gd name="connsiteX253" fmla="*/ 1100900 w 3547014"/>
                    <a:gd name="connsiteY253" fmla="*/ 354997 h 1279302"/>
                    <a:gd name="connsiteX254" fmla="*/ 1100900 w 3547014"/>
                    <a:gd name="connsiteY254" fmla="*/ 354997 h 1279302"/>
                    <a:gd name="connsiteX255" fmla="*/ 1100900 w 3547014"/>
                    <a:gd name="connsiteY255" fmla="*/ 354997 h 1279302"/>
                    <a:gd name="connsiteX256" fmla="*/ 1104614 w 3547014"/>
                    <a:gd name="connsiteY256" fmla="*/ 354997 h 1279302"/>
                    <a:gd name="connsiteX257" fmla="*/ 1104614 w 3547014"/>
                    <a:gd name="connsiteY257" fmla="*/ 354997 h 1279302"/>
                    <a:gd name="connsiteX258" fmla="*/ 1104614 w 3547014"/>
                    <a:gd name="connsiteY258" fmla="*/ 354997 h 1279302"/>
                    <a:gd name="connsiteX259" fmla="*/ 1104614 w 3547014"/>
                    <a:gd name="connsiteY259" fmla="*/ 354997 h 1279302"/>
                    <a:gd name="connsiteX260" fmla="*/ 1104614 w 3547014"/>
                    <a:gd name="connsiteY260" fmla="*/ 354997 h 1279302"/>
                    <a:gd name="connsiteX261" fmla="*/ 1104614 w 3547014"/>
                    <a:gd name="connsiteY261" fmla="*/ 354997 h 1279302"/>
                    <a:gd name="connsiteX262" fmla="*/ 1108234 w 3547014"/>
                    <a:gd name="connsiteY262" fmla="*/ 354997 h 1279302"/>
                    <a:gd name="connsiteX263" fmla="*/ 1108234 w 3547014"/>
                    <a:gd name="connsiteY263" fmla="*/ 371665 h 1279302"/>
                    <a:gd name="connsiteX264" fmla="*/ 1108234 w 3547014"/>
                    <a:gd name="connsiteY264" fmla="*/ 371665 h 1279302"/>
                    <a:gd name="connsiteX265" fmla="*/ 1108234 w 3547014"/>
                    <a:gd name="connsiteY265" fmla="*/ 371665 h 1279302"/>
                    <a:gd name="connsiteX266" fmla="*/ 1108234 w 3547014"/>
                    <a:gd name="connsiteY266" fmla="*/ 371665 h 1279302"/>
                    <a:gd name="connsiteX267" fmla="*/ 1108234 w 3547014"/>
                    <a:gd name="connsiteY267" fmla="*/ 371665 h 1279302"/>
                    <a:gd name="connsiteX268" fmla="*/ 1108234 w 3547014"/>
                    <a:gd name="connsiteY268" fmla="*/ 371665 h 1279302"/>
                    <a:gd name="connsiteX269" fmla="*/ 1108234 w 3547014"/>
                    <a:gd name="connsiteY269" fmla="*/ 371665 h 1279302"/>
                    <a:gd name="connsiteX270" fmla="*/ 1108234 w 3547014"/>
                    <a:gd name="connsiteY270" fmla="*/ 371665 h 1279302"/>
                    <a:gd name="connsiteX271" fmla="*/ 1115568 w 3547014"/>
                    <a:gd name="connsiteY271" fmla="*/ 371665 h 1279302"/>
                    <a:gd name="connsiteX272" fmla="*/ 1115568 w 3547014"/>
                    <a:gd name="connsiteY272" fmla="*/ 377476 h 1279302"/>
                    <a:gd name="connsiteX273" fmla="*/ 1115568 w 3547014"/>
                    <a:gd name="connsiteY273" fmla="*/ 377476 h 1279302"/>
                    <a:gd name="connsiteX274" fmla="*/ 1126427 w 3547014"/>
                    <a:gd name="connsiteY274" fmla="*/ 377476 h 1279302"/>
                    <a:gd name="connsiteX275" fmla="*/ 1126427 w 3547014"/>
                    <a:gd name="connsiteY275" fmla="*/ 383000 h 1279302"/>
                    <a:gd name="connsiteX276" fmla="*/ 1126427 w 3547014"/>
                    <a:gd name="connsiteY276" fmla="*/ 383000 h 1279302"/>
                    <a:gd name="connsiteX277" fmla="*/ 1151954 w 3547014"/>
                    <a:gd name="connsiteY277" fmla="*/ 383000 h 1279302"/>
                    <a:gd name="connsiteX278" fmla="*/ 1151954 w 3547014"/>
                    <a:gd name="connsiteY278" fmla="*/ 388525 h 1279302"/>
                    <a:gd name="connsiteX279" fmla="*/ 1151954 w 3547014"/>
                    <a:gd name="connsiteY279" fmla="*/ 388525 h 1279302"/>
                    <a:gd name="connsiteX280" fmla="*/ 1159288 w 3547014"/>
                    <a:gd name="connsiteY280" fmla="*/ 388525 h 1279302"/>
                    <a:gd name="connsiteX281" fmla="*/ 1159288 w 3547014"/>
                    <a:gd name="connsiteY281" fmla="*/ 394049 h 1279302"/>
                    <a:gd name="connsiteX282" fmla="*/ 1159288 w 3547014"/>
                    <a:gd name="connsiteY282" fmla="*/ 394049 h 1279302"/>
                    <a:gd name="connsiteX283" fmla="*/ 1159288 w 3547014"/>
                    <a:gd name="connsiteY283" fmla="*/ 394049 h 1279302"/>
                    <a:gd name="connsiteX284" fmla="*/ 1159288 w 3547014"/>
                    <a:gd name="connsiteY284" fmla="*/ 394049 h 1279302"/>
                    <a:gd name="connsiteX285" fmla="*/ 1159288 w 3547014"/>
                    <a:gd name="connsiteY285" fmla="*/ 394049 h 1279302"/>
                    <a:gd name="connsiteX286" fmla="*/ 1162907 w 3547014"/>
                    <a:gd name="connsiteY286" fmla="*/ 394049 h 1279302"/>
                    <a:gd name="connsiteX287" fmla="*/ 1162907 w 3547014"/>
                    <a:gd name="connsiteY287" fmla="*/ 399669 h 1279302"/>
                    <a:gd name="connsiteX288" fmla="*/ 1162907 w 3547014"/>
                    <a:gd name="connsiteY288" fmla="*/ 399669 h 1279302"/>
                    <a:gd name="connsiteX289" fmla="*/ 1173861 w 3547014"/>
                    <a:gd name="connsiteY289" fmla="*/ 399669 h 1279302"/>
                    <a:gd name="connsiteX290" fmla="*/ 1173861 w 3547014"/>
                    <a:gd name="connsiteY290" fmla="*/ 405289 h 1279302"/>
                    <a:gd name="connsiteX291" fmla="*/ 1173861 w 3547014"/>
                    <a:gd name="connsiteY291" fmla="*/ 405289 h 1279302"/>
                    <a:gd name="connsiteX292" fmla="*/ 1177481 w 3547014"/>
                    <a:gd name="connsiteY292" fmla="*/ 405289 h 1279302"/>
                    <a:gd name="connsiteX293" fmla="*/ 1177481 w 3547014"/>
                    <a:gd name="connsiteY293" fmla="*/ 415957 h 1279302"/>
                    <a:gd name="connsiteX294" fmla="*/ 1177481 w 3547014"/>
                    <a:gd name="connsiteY294" fmla="*/ 415957 h 1279302"/>
                    <a:gd name="connsiteX295" fmla="*/ 1177481 w 3547014"/>
                    <a:gd name="connsiteY295" fmla="*/ 415957 h 1279302"/>
                    <a:gd name="connsiteX296" fmla="*/ 1177481 w 3547014"/>
                    <a:gd name="connsiteY296" fmla="*/ 415957 h 1279302"/>
                    <a:gd name="connsiteX297" fmla="*/ 1177481 w 3547014"/>
                    <a:gd name="connsiteY297" fmla="*/ 415957 h 1279302"/>
                    <a:gd name="connsiteX298" fmla="*/ 1188434 w 3547014"/>
                    <a:gd name="connsiteY298" fmla="*/ 415957 h 1279302"/>
                    <a:gd name="connsiteX299" fmla="*/ 1188434 w 3547014"/>
                    <a:gd name="connsiteY299" fmla="*/ 415957 h 1279302"/>
                    <a:gd name="connsiteX300" fmla="*/ 1188434 w 3547014"/>
                    <a:gd name="connsiteY300" fmla="*/ 415957 h 1279302"/>
                    <a:gd name="connsiteX301" fmla="*/ 1206627 w 3547014"/>
                    <a:gd name="connsiteY301" fmla="*/ 415957 h 1279302"/>
                    <a:gd name="connsiteX302" fmla="*/ 1206627 w 3547014"/>
                    <a:gd name="connsiteY302" fmla="*/ 421862 h 1279302"/>
                    <a:gd name="connsiteX303" fmla="*/ 1206627 w 3547014"/>
                    <a:gd name="connsiteY303" fmla="*/ 421862 h 1279302"/>
                    <a:gd name="connsiteX304" fmla="*/ 1217581 w 3547014"/>
                    <a:gd name="connsiteY304" fmla="*/ 421862 h 1279302"/>
                    <a:gd name="connsiteX305" fmla="*/ 1217581 w 3547014"/>
                    <a:gd name="connsiteY305" fmla="*/ 427673 h 1279302"/>
                    <a:gd name="connsiteX306" fmla="*/ 1217581 w 3547014"/>
                    <a:gd name="connsiteY306" fmla="*/ 427673 h 1279302"/>
                    <a:gd name="connsiteX307" fmla="*/ 1239488 w 3547014"/>
                    <a:gd name="connsiteY307" fmla="*/ 427673 h 1279302"/>
                    <a:gd name="connsiteX308" fmla="*/ 1239488 w 3547014"/>
                    <a:gd name="connsiteY308" fmla="*/ 433197 h 1279302"/>
                    <a:gd name="connsiteX309" fmla="*/ 1239488 w 3547014"/>
                    <a:gd name="connsiteY309" fmla="*/ 433197 h 1279302"/>
                    <a:gd name="connsiteX310" fmla="*/ 1254062 w 3547014"/>
                    <a:gd name="connsiteY310" fmla="*/ 433197 h 1279302"/>
                    <a:gd name="connsiteX311" fmla="*/ 1254062 w 3547014"/>
                    <a:gd name="connsiteY311" fmla="*/ 433197 h 1279302"/>
                    <a:gd name="connsiteX312" fmla="*/ 1254062 w 3547014"/>
                    <a:gd name="connsiteY312" fmla="*/ 433197 h 1279302"/>
                    <a:gd name="connsiteX313" fmla="*/ 1265015 w 3547014"/>
                    <a:gd name="connsiteY313" fmla="*/ 433197 h 1279302"/>
                    <a:gd name="connsiteX314" fmla="*/ 1265015 w 3547014"/>
                    <a:gd name="connsiteY314" fmla="*/ 438817 h 1279302"/>
                    <a:gd name="connsiteX315" fmla="*/ 1265015 w 3547014"/>
                    <a:gd name="connsiteY315" fmla="*/ 438817 h 1279302"/>
                    <a:gd name="connsiteX316" fmla="*/ 1279589 w 3547014"/>
                    <a:gd name="connsiteY316" fmla="*/ 438817 h 1279302"/>
                    <a:gd name="connsiteX317" fmla="*/ 1279589 w 3547014"/>
                    <a:gd name="connsiteY317" fmla="*/ 438817 h 1279302"/>
                    <a:gd name="connsiteX318" fmla="*/ 1279589 w 3547014"/>
                    <a:gd name="connsiteY318" fmla="*/ 438817 h 1279302"/>
                    <a:gd name="connsiteX319" fmla="*/ 1286828 w 3547014"/>
                    <a:gd name="connsiteY319" fmla="*/ 438817 h 1279302"/>
                    <a:gd name="connsiteX320" fmla="*/ 1286828 w 3547014"/>
                    <a:gd name="connsiteY320" fmla="*/ 444341 h 1279302"/>
                    <a:gd name="connsiteX321" fmla="*/ 1286828 w 3547014"/>
                    <a:gd name="connsiteY321" fmla="*/ 444341 h 1279302"/>
                    <a:gd name="connsiteX322" fmla="*/ 1286828 w 3547014"/>
                    <a:gd name="connsiteY322" fmla="*/ 444341 h 1279302"/>
                    <a:gd name="connsiteX323" fmla="*/ 1286828 w 3547014"/>
                    <a:gd name="connsiteY323" fmla="*/ 444341 h 1279302"/>
                    <a:gd name="connsiteX324" fmla="*/ 1286828 w 3547014"/>
                    <a:gd name="connsiteY324" fmla="*/ 444341 h 1279302"/>
                    <a:gd name="connsiteX325" fmla="*/ 1312355 w 3547014"/>
                    <a:gd name="connsiteY325" fmla="*/ 444341 h 1279302"/>
                    <a:gd name="connsiteX326" fmla="*/ 1312355 w 3547014"/>
                    <a:gd name="connsiteY326" fmla="*/ 450247 h 1279302"/>
                    <a:gd name="connsiteX327" fmla="*/ 1312355 w 3547014"/>
                    <a:gd name="connsiteY327" fmla="*/ 450247 h 1279302"/>
                    <a:gd name="connsiteX328" fmla="*/ 1316069 w 3547014"/>
                    <a:gd name="connsiteY328" fmla="*/ 450247 h 1279302"/>
                    <a:gd name="connsiteX329" fmla="*/ 1316069 w 3547014"/>
                    <a:gd name="connsiteY329" fmla="*/ 450247 h 1279302"/>
                    <a:gd name="connsiteX330" fmla="*/ 1316069 w 3547014"/>
                    <a:gd name="connsiteY330" fmla="*/ 450247 h 1279302"/>
                    <a:gd name="connsiteX331" fmla="*/ 1330643 w 3547014"/>
                    <a:gd name="connsiteY331" fmla="*/ 450247 h 1279302"/>
                    <a:gd name="connsiteX332" fmla="*/ 1330643 w 3547014"/>
                    <a:gd name="connsiteY332" fmla="*/ 461486 h 1279302"/>
                    <a:gd name="connsiteX333" fmla="*/ 1330643 w 3547014"/>
                    <a:gd name="connsiteY333" fmla="*/ 461486 h 1279302"/>
                    <a:gd name="connsiteX334" fmla="*/ 1330643 w 3547014"/>
                    <a:gd name="connsiteY334" fmla="*/ 461486 h 1279302"/>
                    <a:gd name="connsiteX335" fmla="*/ 1330643 w 3547014"/>
                    <a:gd name="connsiteY335" fmla="*/ 461486 h 1279302"/>
                    <a:gd name="connsiteX336" fmla="*/ 1330643 w 3547014"/>
                    <a:gd name="connsiteY336" fmla="*/ 461486 h 1279302"/>
                    <a:gd name="connsiteX337" fmla="*/ 1330643 w 3547014"/>
                    <a:gd name="connsiteY337" fmla="*/ 461486 h 1279302"/>
                    <a:gd name="connsiteX338" fmla="*/ 1330643 w 3547014"/>
                    <a:gd name="connsiteY338" fmla="*/ 461486 h 1279302"/>
                    <a:gd name="connsiteX339" fmla="*/ 1330643 w 3547014"/>
                    <a:gd name="connsiteY339" fmla="*/ 461486 h 1279302"/>
                    <a:gd name="connsiteX340" fmla="*/ 1345216 w 3547014"/>
                    <a:gd name="connsiteY340" fmla="*/ 461486 h 1279302"/>
                    <a:gd name="connsiteX341" fmla="*/ 1345216 w 3547014"/>
                    <a:gd name="connsiteY341" fmla="*/ 461486 h 1279302"/>
                    <a:gd name="connsiteX342" fmla="*/ 1345216 w 3547014"/>
                    <a:gd name="connsiteY342" fmla="*/ 461486 h 1279302"/>
                    <a:gd name="connsiteX343" fmla="*/ 1348835 w 3547014"/>
                    <a:gd name="connsiteY343" fmla="*/ 461486 h 1279302"/>
                    <a:gd name="connsiteX344" fmla="*/ 1348835 w 3547014"/>
                    <a:gd name="connsiteY344" fmla="*/ 467011 h 1279302"/>
                    <a:gd name="connsiteX345" fmla="*/ 1348835 w 3547014"/>
                    <a:gd name="connsiteY345" fmla="*/ 467011 h 1279302"/>
                    <a:gd name="connsiteX346" fmla="*/ 1356170 w 3547014"/>
                    <a:gd name="connsiteY346" fmla="*/ 467011 h 1279302"/>
                    <a:gd name="connsiteX347" fmla="*/ 1356170 w 3547014"/>
                    <a:gd name="connsiteY347" fmla="*/ 472821 h 1279302"/>
                    <a:gd name="connsiteX348" fmla="*/ 1356170 w 3547014"/>
                    <a:gd name="connsiteY348" fmla="*/ 472821 h 1279302"/>
                    <a:gd name="connsiteX349" fmla="*/ 1363409 w 3547014"/>
                    <a:gd name="connsiteY349" fmla="*/ 472821 h 1279302"/>
                    <a:gd name="connsiteX350" fmla="*/ 1363409 w 3547014"/>
                    <a:gd name="connsiteY350" fmla="*/ 478822 h 1279302"/>
                    <a:gd name="connsiteX351" fmla="*/ 1363409 w 3547014"/>
                    <a:gd name="connsiteY351" fmla="*/ 478822 h 1279302"/>
                    <a:gd name="connsiteX352" fmla="*/ 1363409 w 3547014"/>
                    <a:gd name="connsiteY352" fmla="*/ 478822 h 1279302"/>
                    <a:gd name="connsiteX353" fmla="*/ 1363409 w 3547014"/>
                    <a:gd name="connsiteY353" fmla="*/ 478822 h 1279302"/>
                    <a:gd name="connsiteX354" fmla="*/ 1363409 w 3547014"/>
                    <a:gd name="connsiteY354" fmla="*/ 478822 h 1279302"/>
                    <a:gd name="connsiteX355" fmla="*/ 1370743 w 3547014"/>
                    <a:gd name="connsiteY355" fmla="*/ 478822 h 1279302"/>
                    <a:gd name="connsiteX356" fmla="*/ 1370743 w 3547014"/>
                    <a:gd name="connsiteY356" fmla="*/ 484441 h 1279302"/>
                    <a:gd name="connsiteX357" fmla="*/ 1370743 w 3547014"/>
                    <a:gd name="connsiteY357" fmla="*/ 484441 h 1279302"/>
                    <a:gd name="connsiteX358" fmla="*/ 1377982 w 3547014"/>
                    <a:gd name="connsiteY358" fmla="*/ 484441 h 1279302"/>
                    <a:gd name="connsiteX359" fmla="*/ 1377982 w 3547014"/>
                    <a:gd name="connsiteY359" fmla="*/ 490252 h 1279302"/>
                    <a:gd name="connsiteX360" fmla="*/ 1377982 w 3547014"/>
                    <a:gd name="connsiteY360" fmla="*/ 490252 h 1279302"/>
                    <a:gd name="connsiteX361" fmla="*/ 1392555 w 3547014"/>
                    <a:gd name="connsiteY361" fmla="*/ 490252 h 1279302"/>
                    <a:gd name="connsiteX362" fmla="*/ 1392555 w 3547014"/>
                    <a:gd name="connsiteY362" fmla="*/ 490252 h 1279302"/>
                    <a:gd name="connsiteX363" fmla="*/ 1392555 w 3547014"/>
                    <a:gd name="connsiteY363" fmla="*/ 490252 h 1279302"/>
                    <a:gd name="connsiteX364" fmla="*/ 1399889 w 3547014"/>
                    <a:gd name="connsiteY364" fmla="*/ 490252 h 1279302"/>
                    <a:gd name="connsiteX365" fmla="*/ 1399889 w 3547014"/>
                    <a:gd name="connsiteY365" fmla="*/ 495967 h 1279302"/>
                    <a:gd name="connsiteX366" fmla="*/ 1399889 w 3547014"/>
                    <a:gd name="connsiteY366" fmla="*/ 495967 h 1279302"/>
                    <a:gd name="connsiteX367" fmla="*/ 1410843 w 3547014"/>
                    <a:gd name="connsiteY367" fmla="*/ 495967 h 1279302"/>
                    <a:gd name="connsiteX368" fmla="*/ 1410843 w 3547014"/>
                    <a:gd name="connsiteY368" fmla="*/ 501682 h 1279302"/>
                    <a:gd name="connsiteX369" fmla="*/ 1410843 w 3547014"/>
                    <a:gd name="connsiteY369" fmla="*/ 501682 h 1279302"/>
                    <a:gd name="connsiteX370" fmla="*/ 1410843 w 3547014"/>
                    <a:gd name="connsiteY370" fmla="*/ 501682 h 1279302"/>
                    <a:gd name="connsiteX371" fmla="*/ 1410843 w 3547014"/>
                    <a:gd name="connsiteY371" fmla="*/ 501682 h 1279302"/>
                    <a:gd name="connsiteX372" fmla="*/ 1410843 w 3547014"/>
                    <a:gd name="connsiteY372" fmla="*/ 501682 h 1279302"/>
                    <a:gd name="connsiteX373" fmla="*/ 1465516 w 3547014"/>
                    <a:gd name="connsiteY373" fmla="*/ 501682 h 1279302"/>
                    <a:gd name="connsiteX374" fmla="*/ 1465516 w 3547014"/>
                    <a:gd name="connsiteY374" fmla="*/ 506540 h 1279302"/>
                    <a:gd name="connsiteX375" fmla="*/ 1465516 w 3547014"/>
                    <a:gd name="connsiteY375" fmla="*/ 506540 h 1279302"/>
                    <a:gd name="connsiteX376" fmla="*/ 1469136 w 3547014"/>
                    <a:gd name="connsiteY376" fmla="*/ 506540 h 1279302"/>
                    <a:gd name="connsiteX377" fmla="*/ 1469136 w 3547014"/>
                    <a:gd name="connsiteY377" fmla="*/ 512064 h 1279302"/>
                    <a:gd name="connsiteX378" fmla="*/ 1469136 w 3547014"/>
                    <a:gd name="connsiteY378" fmla="*/ 512064 h 1279302"/>
                    <a:gd name="connsiteX379" fmla="*/ 1472756 w 3547014"/>
                    <a:gd name="connsiteY379" fmla="*/ 512064 h 1279302"/>
                    <a:gd name="connsiteX380" fmla="*/ 1472756 w 3547014"/>
                    <a:gd name="connsiteY380" fmla="*/ 529495 h 1279302"/>
                    <a:gd name="connsiteX381" fmla="*/ 1472756 w 3547014"/>
                    <a:gd name="connsiteY381" fmla="*/ 529495 h 1279302"/>
                    <a:gd name="connsiteX382" fmla="*/ 1472756 w 3547014"/>
                    <a:gd name="connsiteY382" fmla="*/ 529495 h 1279302"/>
                    <a:gd name="connsiteX383" fmla="*/ 1472756 w 3547014"/>
                    <a:gd name="connsiteY383" fmla="*/ 529495 h 1279302"/>
                    <a:gd name="connsiteX384" fmla="*/ 1472756 w 3547014"/>
                    <a:gd name="connsiteY384" fmla="*/ 529495 h 1279302"/>
                    <a:gd name="connsiteX385" fmla="*/ 1472756 w 3547014"/>
                    <a:gd name="connsiteY385" fmla="*/ 529495 h 1279302"/>
                    <a:gd name="connsiteX386" fmla="*/ 1472756 w 3547014"/>
                    <a:gd name="connsiteY386" fmla="*/ 529495 h 1279302"/>
                    <a:gd name="connsiteX387" fmla="*/ 1472756 w 3547014"/>
                    <a:gd name="connsiteY387" fmla="*/ 529495 h 1279302"/>
                    <a:gd name="connsiteX388" fmla="*/ 1505617 w 3547014"/>
                    <a:gd name="connsiteY388" fmla="*/ 529495 h 1279302"/>
                    <a:gd name="connsiteX389" fmla="*/ 1505617 w 3547014"/>
                    <a:gd name="connsiteY389" fmla="*/ 529495 h 1279302"/>
                    <a:gd name="connsiteX390" fmla="*/ 1505617 w 3547014"/>
                    <a:gd name="connsiteY390" fmla="*/ 529495 h 1279302"/>
                    <a:gd name="connsiteX391" fmla="*/ 1512856 w 3547014"/>
                    <a:gd name="connsiteY391" fmla="*/ 529495 h 1279302"/>
                    <a:gd name="connsiteX392" fmla="*/ 1512856 w 3547014"/>
                    <a:gd name="connsiteY392" fmla="*/ 540639 h 1279302"/>
                    <a:gd name="connsiteX393" fmla="*/ 1512856 w 3547014"/>
                    <a:gd name="connsiteY393" fmla="*/ 540639 h 1279302"/>
                    <a:gd name="connsiteX394" fmla="*/ 1512856 w 3547014"/>
                    <a:gd name="connsiteY394" fmla="*/ 540639 h 1279302"/>
                    <a:gd name="connsiteX395" fmla="*/ 1512856 w 3547014"/>
                    <a:gd name="connsiteY395" fmla="*/ 540639 h 1279302"/>
                    <a:gd name="connsiteX396" fmla="*/ 1512856 w 3547014"/>
                    <a:gd name="connsiteY396" fmla="*/ 540639 h 1279302"/>
                    <a:gd name="connsiteX397" fmla="*/ 1512856 w 3547014"/>
                    <a:gd name="connsiteY397" fmla="*/ 540639 h 1279302"/>
                    <a:gd name="connsiteX398" fmla="*/ 1512856 w 3547014"/>
                    <a:gd name="connsiteY398" fmla="*/ 540639 h 1279302"/>
                    <a:gd name="connsiteX399" fmla="*/ 1512856 w 3547014"/>
                    <a:gd name="connsiteY399" fmla="*/ 540639 h 1279302"/>
                    <a:gd name="connsiteX400" fmla="*/ 1512856 w 3547014"/>
                    <a:gd name="connsiteY400" fmla="*/ 540639 h 1279302"/>
                    <a:gd name="connsiteX401" fmla="*/ 1512856 w 3547014"/>
                    <a:gd name="connsiteY401" fmla="*/ 540639 h 1279302"/>
                    <a:gd name="connsiteX402" fmla="*/ 1512856 w 3547014"/>
                    <a:gd name="connsiteY402" fmla="*/ 540639 h 1279302"/>
                    <a:gd name="connsiteX403" fmla="*/ 1523810 w 3547014"/>
                    <a:gd name="connsiteY403" fmla="*/ 540639 h 1279302"/>
                    <a:gd name="connsiteX404" fmla="*/ 1523810 w 3547014"/>
                    <a:gd name="connsiteY404" fmla="*/ 552926 h 1279302"/>
                    <a:gd name="connsiteX405" fmla="*/ 1523810 w 3547014"/>
                    <a:gd name="connsiteY405" fmla="*/ 552926 h 1279302"/>
                    <a:gd name="connsiteX406" fmla="*/ 1523810 w 3547014"/>
                    <a:gd name="connsiteY406" fmla="*/ 552926 h 1279302"/>
                    <a:gd name="connsiteX407" fmla="*/ 1523810 w 3547014"/>
                    <a:gd name="connsiteY407" fmla="*/ 552926 h 1279302"/>
                    <a:gd name="connsiteX408" fmla="*/ 1523810 w 3547014"/>
                    <a:gd name="connsiteY408" fmla="*/ 552926 h 1279302"/>
                    <a:gd name="connsiteX409" fmla="*/ 1531144 w 3547014"/>
                    <a:gd name="connsiteY409" fmla="*/ 552926 h 1279302"/>
                    <a:gd name="connsiteX410" fmla="*/ 1531144 w 3547014"/>
                    <a:gd name="connsiteY410" fmla="*/ 558832 h 1279302"/>
                    <a:gd name="connsiteX411" fmla="*/ 1531144 w 3547014"/>
                    <a:gd name="connsiteY411" fmla="*/ 558832 h 1279302"/>
                    <a:gd name="connsiteX412" fmla="*/ 1538383 w 3547014"/>
                    <a:gd name="connsiteY412" fmla="*/ 558832 h 1279302"/>
                    <a:gd name="connsiteX413" fmla="*/ 1538383 w 3547014"/>
                    <a:gd name="connsiteY413" fmla="*/ 558832 h 1279302"/>
                    <a:gd name="connsiteX414" fmla="*/ 1538383 w 3547014"/>
                    <a:gd name="connsiteY414" fmla="*/ 558832 h 1279302"/>
                    <a:gd name="connsiteX415" fmla="*/ 1538383 w 3547014"/>
                    <a:gd name="connsiteY415" fmla="*/ 558832 h 1279302"/>
                    <a:gd name="connsiteX416" fmla="*/ 1538383 w 3547014"/>
                    <a:gd name="connsiteY416" fmla="*/ 558832 h 1279302"/>
                    <a:gd name="connsiteX417" fmla="*/ 1538383 w 3547014"/>
                    <a:gd name="connsiteY417" fmla="*/ 558832 h 1279302"/>
                    <a:gd name="connsiteX418" fmla="*/ 1567529 w 3547014"/>
                    <a:gd name="connsiteY418" fmla="*/ 558832 h 1279302"/>
                    <a:gd name="connsiteX419" fmla="*/ 1567529 w 3547014"/>
                    <a:gd name="connsiteY419" fmla="*/ 564833 h 1279302"/>
                    <a:gd name="connsiteX420" fmla="*/ 1567529 w 3547014"/>
                    <a:gd name="connsiteY420" fmla="*/ 564833 h 1279302"/>
                    <a:gd name="connsiteX421" fmla="*/ 1571244 w 3547014"/>
                    <a:gd name="connsiteY421" fmla="*/ 564833 h 1279302"/>
                    <a:gd name="connsiteX422" fmla="*/ 1571244 w 3547014"/>
                    <a:gd name="connsiteY422" fmla="*/ 564833 h 1279302"/>
                    <a:gd name="connsiteX423" fmla="*/ 1571244 w 3547014"/>
                    <a:gd name="connsiteY423" fmla="*/ 564833 h 1279302"/>
                    <a:gd name="connsiteX424" fmla="*/ 1578483 w 3547014"/>
                    <a:gd name="connsiteY424" fmla="*/ 564833 h 1279302"/>
                    <a:gd name="connsiteX425" fmla="*/ 1578483 w 3547014"/>
                    <a:gd name="connsiteY425" fmla="*/ 571024 h 1279302"/>
                    <a:gd name="connsiteX426" fmla="*/ 1578483 w 3547014"/>
                    <a:gd name="connsiteY426" fmla="*/ 571024 h 1279302"/>
                    <a:gd name="connsiteX427" fmla="*/ 1589437 w 3547014"/>
                    <a:gd name="connsiteY427" fmla="*/ 571024 h 1279302"/>
                    <a:gd name="connsiteX428" fmla="*/ 1589437 w 3547014"/>
                    <a:gd name="connsiteY428" fmla="*/ 577501 h 1279302"/>
                    <a:gd name="connsiteX429" fmla="*/ 1589437 w 3547014"/>
                    <a:gd name="connsiteY429" fmla="*/ 577501 h 1279302"/>
                    <a:gd name="connsiteX430" fmla="*/ 1636871 w 3547014"/>
                    <a:gd name="connsiteY430" fmla="*/ 577501 h 1279302"/>
                    <a:gd name="connsiteX431" fmla="*/ 1636871 w 3547014"/>
                    <a:gd name="connsiteY431" fmla="*/ 583406 h 1279302"/>
                    <a:gd name="connsiteX432" fmla="*/ 1636871 w 3547014"/>
                    <a:gd name="connsiteY432" fmla="*/ 583406 h 1279302"/>
                    <a:gd name="connsiteX433" fmla="*/ 1647730 w 3547014"/>
                    <a:gd name="connsiteY433" fmla="*/ 583406 h 1279302"/>
                    <a:gd name="connsiteX434" fmla="*/ 1647730 w 3547014"/>
                    <a:gd name="connsiteY434" fmla="*/ 589312 h 1279302"/>
                    <a:gd name="connsiteX435" fmla="*/ 1647730 w 3547014"/>
                    <a:gd name="connsiteY435" fmla="*/ 589312 h 1279302"/>
                    <a:gd name="connsiteX436" fmla="*/ 1662303 w 3547014"/>
                    <a:gd name="connsiteY436" fmla="*/ 589312 h 1279302"/>
                    <a:gd name="connsiteX437" fmla="*/ 1662303 w 3547014"/>
                    <a:gd name="connsiteY437" fmla="*/ 595694 h 1279302"/>
                    <a:gd name="connsiteX438" fmla="*/ 1662303 w 3547014"/>
                    <a:gd name="connsiteY438" fmla="*/ 595694 h 1279302"/>
                    <a:gd name="connsiteX439" fmla="*/ 1669637 w 3547014"/>
                    <a:gd name="connsiteY439" fmla="*/ 595694 h 1279302"/>
                    <a:gd name="connsiteX440" fmla="*/ 1669637 w 3547014"/>
                    <a:gd name="connsiteY440" fmla="*/ 601028 h 1279302"/>
                    <a:gd name="connsiteX441" fmla="*/ 1669637 w 3547014"/>
                    <a:gd name="connsiteY441" fmla="*/ 601028 h 1279302"/>
                    <a:gd name="connsiteX442" fmla="*/ 1673257 w 3547014"/>
                    <a:gd name="connsiteY442" fmla="*/ 601028 h 1279302"/>
                    <a:gd name="connsiteX443" fmla="*/ 1673257 w 3547014"/>
                    <a:gd name="connsiteY443" fmla="*/ 607505 h 1279302"/>
                    <a:gd name="connsiteX444" fmla="*/ 1673257 w 3547014"/>
                    <a:gd name="connsiteY444" fmla="*/ 607505 h 1279302"/>
                    <a:gd name="connsiteX445" fmla="*/ 1680591 w 3547014"/>
                    <a:gd name="connsiteY445" fmla="*/ 607505 h 1279302"/>
                    <a:gd name="connsiteX446" fmla="*/ 1680591 w 3547014"/>
                    <a:gd name="connsiteY446" fmla="*/ 613315 h 1279302"/>
                    <a:gd name="connsiteX447" fmla="*/ 1680591 w 3547014"/>
                    <a:gd name="connsiteY447" fmla="*/ 613315 h 1279302"/>
                    <a:gd name="connsiteX448" fmla="*/ 1687830 w 3547014"/>
                    <a:gd name="connsiteY448" fmla="*/ 613315 h 1279302"/>
                    <a:gd name="connsiteX449" fmla="*/ 1687830 w 3547014"/>
                    <a:gd name="connsiteY449" fmla="*/ 619887 h 1279302"/>
                    <a:gd name="connsiteX450" fmla="*/ 1687830 w 3547014"/>
                    <a:gd name="connsiteY450" fmla="*/ 619887 h 1279302"/>
                    <a:gd name="connsiteX451" fmla="*/ 1691545 w 3547014"/>
                    <a:gd name="connsiteY451" fmla="*/ 619887 h 1279302"/>
                    <a:gd name="connsiteX452" fmla="*/ 1691545 w 3547014"/>
                    <a:gd name="connsiteY452" fmla="*/ 626174 h 1279302"/>
                    <a:gd name="connsiteX453" fmla="*/ 1691545 w 3547014"/>
                    <a:gd name="connsiteY453" fmla="*/ 626174 h 1279302"/>
                    <a:gd name="connsiteX454" fmla="*/ 1698784 w 3547014"/>
                    <a:gd name="connsiteY454" fmla="*/ 626174 h 1279302"/>
                    <a:gd name="connsiteX455" fmla="*/ 1698784 w 3547014"/>
                    <a:gd name="connsiteY455" fmla="*/ 626174 h 1279302"/>
                    <a:gd name="connsiteX456" fmla="*/ 1698784 w 3547014"/>
                    <a:gd name="connsiteY456" fmla="*/ 626174 h 1279302"/>
                    <a:gd name="connsiteX457" fmla="*/ 1709738 w 3547014"/>
                    <a:gd name="connsiteY457" fmla="*/ 626174 h 1279302"/>
                    <a:gd name="connsiteX458" fmla="*/ 1709738 w 3547014"/>
                    <a:gd name="connsiteY458" fmla="*/ 632079 h 1279302"/>
                    <a:gd name="connsiteX459" fmla="*/ 1709738 w 3547014"/>
                    <a:gd name="connsiteY459" fmla="*/ 632079 h 1279302"/>
                    <a:gd name="connsiteX460" fmla="*/ 1716977 w 3547014"/>
                    <a:gd name="connsiteY460" fmla="*/ 632079 h 1279302"/>
                    <a:gd name="connsiteX461" fmla="*/ 1716977 w 3547014"/>
                    <a:gd name="connsiteY461" fmla="*/ 638080 h 1279302"/>
                    <a:gd name="connsiteX462" fmla="*/ 1716977 w 3547014"/>
                    <a:gd name="connsiteY462" fmla="*/ 638080 h 1279302"/>
                    <a:gd name="connsiteX463" fmla="*/ 1720691 w 3547014"/>
                    <a:gd name="connsiteY463" fmla="*/ 638080 h 1279302"/>
                    <a:gd name="connsiteX464" fmla="*/ 1720691 w 3547014"/>
                    <a:gd name="connsiteY464" fmla="*/ 642461 h 1279302"/>
                    <a:gd name="connsiteX465" fmla="*/ 1720691 w 3547014"/>
                    <a:gd name="connsiteY465" fmla="*/ 642461 h 1279302"/>
                    <a:gd name="connsiteX466" fmla="*/ 1724311 w 3547014"/>
                    <a:gd name="connsiteY466" fmla="*/ 642461 h 1279302"/>
                    <a:gd name="connsiteX467" fmla="*/ 1724311 w 3547014"/>
                    <a:gd name="connsiteY467" fmla="*/ 642461 h 1279302"/>
                    <a:gd name="connsiteX468" fmla="*/ 1724311 w 3547014"/>
                    <a:gd name="connsiteY468" fmla="*/ 642461 h 1279302"/>
                    <a:gd name="connsiteX469" fmla="*/ 1749838 w 3547014"/>
                    <a:gd name="connsiteY469" fmla="*/ 642461 h 1279302"/>
                    <a:gd name="connsiteX470" fmla="*/ 1749838 w 3547014"/>
                    <a:gd name="connsiteY470" fmla="*/ 654082 h 1279302"/>
                    <a:gd name="connsiteX471" fmla="*/ 1749838 w 3547014"/>
                    <a:gd name="connsiteY471" fmla="*/ 654082 h 1279302"/>
                    <a:gd name="connsiteX472" fmla="*/ 1749838 w 3547014"/>
                    <a:gd name="connsiteY472" fmla="*/ 654082 h 1279302"/>
                    <a:gd name="connsiteX473" fmla="*/ 1749838 w 3547014"/>
                    <a:gd name="connsiteY473" fmla="*/ 654082 h 1279302"/>
                    <a:gd name="connsiteX474" fmla="*/ 1749838 w 3547014"/>
                    <a:gd name="connsiteY474" fmla="*/ 654082 h 1279302"/>
                    <a:gd name="connsiteX475" fmla="*/ 1771745 w 3547014"/>
                    <a:gd name="connsiteY475" fmla="*/ 654082 h 1279302"/>
                    <a:gd name="connsiteX476" fmla="*/ 1771745 w 3547014"/>
                    <a:gd name="connsiteY476" fmla="*/ 666178 h 1279302"/>
                    <a:gd name="connsiteX477" fmla="*/ 1771745 w 3547014"/>
                    <a:gd name="connsiteY477" fmla="*/ 666178 h 1279302"/>
                    <a:gd name="connsiteX478" fmla="*/ 1771745 w 3547014"/>
                    <a:gd name="connsiteY478" fmla="*/ 666178 h 1279302"/>
                    <a:gd name="connsiteX479" fmla="*/ 1771745 w 3547014"/>
                    <a:gd name="connsiteY479" fmla="*/ 666178 h 1279302"/>
                    <a:gd name="connsiteX480" fmla="*/ 1771745 w 3547014"/>
                    <a:gd name="connsiteY480" fmla="*/ 666178 h 1279302"/>
                    <a:gd name="connsiteX481" fmla="*/ 1775365 w 3547014"/>
                    <a:gd name="connsiteY481" fmla="*/ 666178 h 1279302"/>
                    <a:gd name="connsiteX482" fmla="*/ 1775365 w 3547014"/>
                    <a:gd name="connsiteY482" fmla="*/ 672560 h 1279302"/>
                    <a:gd name="connsiteX483" fmla="*/ 1775365 w 3547014"/>
                    <a:gd name="connsiteY483" fmla="*/ 672560 h 1279302"/>
                    <a:gd name="connsiteX484" fmla="*/ 1782604 w 3547014"/>
                    <a:gd name="connsiteY484" fmla="*/ 672560 h 1279302"/>
                    <a:gd name="connsiteX485" fmla="*/ 1782604 w 3547014"/>
                    <a:gd name="connsiteY485" fmla="*/ 678371 h 1279302"/>
                    <a:gd name="connsiteX486" fmla="*/ 1782604 w 3547014"/>
                    <a:gd name="connsiteY486" fmla="*/ 678371 h 1279302"/>
                    <a:gd name="connsiteX487" fmla="*/ 1793558 w 3547014"/>
                    <a:gd name="connsiteY487" fmla="*/ 678371 h 1279302"/>
                    <a:gd name="connsiteX488" fmla="*/ 1793558 w 3547014"/>
                    <a:gd name="connsiteY488" fmla="*/ 684848 h 1279302"/>
                    <a:gd name="connsiteX489" fmla="*/ 1793558 w 3547014"/>
                    <a:gd name="connsiteY489" fmla="*/ 684848 h 1279302"/>
                    <a:gd name="connsiteX490" fmla="*/ 1793558 w 3547014"/>
                    <a:gd name="connsiteY490" fmla="*/ 684848 h 1279302"/>
                    <a:gd name="connsiteX491" fmla="*/ 1793558 w 3547014"/>
                    <a:gd name="connsiteY491" fmla="*/ 684848 h 1279302"/>
                    <a:gd name="connsiteX492" fmla="*/ 1793558 w 3547014"/>
                    <a:gd name="connsiteY492" fmla="*/ 684848 h 1279302"/>
                    <a:gd name="connsiteX493" fmla="*/ 1797177 w 3547014"/>
                    <a:gd name="connsiteY493" fmla="*/ 684848 h 1279302"/>
                    <a:gd name="connsiteX494" fmla="*/ 1797177 w 3547014"/>
                    <a:gd name="connsiteY494" fmla="*/ 697040 h 1279302"/>
                    <a:gd name="connsiteX495" fmla="*/ 1797177 w 3547014"/>
                    <a:gd name="connsiteY495" fmla="*/ 697040 h 1279302"/>
                    <a:gd name="connsiteX496" fmla="*/ 1797177 w 3547014"/>
                    <a:gd name="connsiteY496" fmla="*/ 697040 h 1279302"/>
                    <a:gd name="connsiteX497" fmla="*/ 1797177 w 3547014"/>
                    <a:gd name="connsiteY497" fmla="*/ 697040 h 1279302"/>
                    <a:gd name="connsiteX498" fmla="*/ 1797177 w 3547014"/>
                    <a:gd name="connsiteY498" fmla="*/ 697040 h 1279302"/>
                    <a:gd name="connsiteX499" fmla="*/ 1800892 w 3547014"/>
                    <a:gd name="connsiteY499" fmla="*/ 697040 h 1279302"/>
                    <a:gd name="connsiteX500" fmla="*/ 1800892 w 3547014"/>
                    <a:gd name="connsiteY500" fmla="*/ 702850 h 1279302"/>
                    <a:gd name="connsiteX501" fmla="*/ 1800892 w 3547014"/>
                    <a:gd name="connsiteY501" fmla="*/ 702850 h 1279302"/>
                    <a:gd name="connsiteX502" fmla="*/ 1804511 w 3547014"/>
                    <a:gd name="connsiteY502" fmla="*/ 702850 h 1279302"/>
                    <a:gd name="connsiteX503" fmla="*/ 1804511 w 3547014"/>
                    <a:gd name="connsiteY503" fmla="*/ 709136 h 1279302"/>
                    <a:gd name="connsiteX504" fmla="*/ 1804511 w 3547014"/>
                    <a:gd name="connsiteY504" fmla="*/ 709136 h 1279302"/>
                    <a:gd name="connsiteX505" fmla="*/ 1808131 w 3547014"/>
                    <a:gd name="connsiteY505" fmla="*/ 709136 h 1279302"/>
                    <a:gd name="connsiteX506" fmla="*/ 1808131 w 3547014"/>
                    <a:gd name="connsiteY506" fmla="*/ 714280 h 1279302"/>
                    <a:gd name="connsiteX507" fmla="*/ 1808131 w 3547014"/>
                    <a:gd name="connsiteY507" fmla="*/ 714280 h 1279302"/>
                    <a:gd name="connsiteX508" fmla="*/ 1815465 w 3547014"/>
                    <a:gd name="connsiteY508" fmla="*/ 714280 h 1279302"/>
                    <a:gd name="connsiteX509" fmla="*/ 1815465 w 3547014"/>
                    <a:gd name="connsiteY509" fmla="*/ 720376 h 1279302"/>
                    <a:gd name="connsiteX510" fmla="*/ 1815465 w 3547014"/>
                    <a:gd name="connsiteY510" fmla="*/ 720376 h 1279302"/>
                    <a:gd name="connsiteX511" fmla="*/ 1819085 w 3547014"/>
                    <a:gd name="connsiteY511" fmla="*/ 720376 h 1279302"/>
                    <a:gd name="connsiteX512" fmla="*/ 1819085 w 3547014"/>
                    <a:gd name="connsiteY512" fmla="*/ 726281 h 1279302"/>
                    <a:gd name="connsiteX513" fmla="*/ 1819085 w 3547014"/>
                    <a:gd name="connsiteY513" fmla="*/ 726281 h 1279302"/>
                    <a:gd name="connsiteX514" fmla="*/ 1840992 w 3547014"/>
                    <a:gd name="connsiteY514" fmla="*/ 726281 h 1279302"/>
                    <a:gd name="connsiteX515" fmla="*/ 1840992 w 3547014"/>
                    <a:gd name="connsiteY515" fmla="*/ 731425 h 1279302"/>
                    <a:gd name="connsiteX516" fmla="*/ 1840992 w 3547014"/>
                    <a:gd name="connsiteY516" fmla="*/ 731425 h 1279302"/>
                    <a:gd name="connsiteX517" fmla="*/ 1844612 w 3547014"/>
                    <a:gd name="connsiteY517" fmla="*/ 731425 h 1279302"/>
                    <a:gd name="connsiteX518" fmla="*/ 1844612 w 3547014"/>
                    <a:gd name="connsiteY518" fmla="*/ 736092 h 1279302"/>
                    <a:gd name="connsiteX519" fmla="*/ 1844612 w 3547014"/>
                    <a:gd name="connsiteY519" fmla="*/ 736092 h 1279302"/>
                    <a:gd name="connsiteX520" fmla="*/ 1851946 w 3547014"/>
                    <a:gd name="connsiteY520" fmla="*/ 736092 h 1279302"/>
                    <a:gd name="connsiteX521" fmla="*/ 1851946 w 3547014"/>
                    <a:gd name="connsiteY521" fmla="*/ 741807 h 1279302"/>
                    <a:gd name="connsiteX522" fmla="*/ 1851946 w 3547014"/>
                    <a:gd name="connsiteY522" fmla="*/ 741807 h 1279302"/>
                    <a:gd name="connsiteX523" fmla="*/ 1862804 w 3547014"/>
                    <a:gd name="connsiteY523" fmla="*/ 741807 h 1279302"/>
                    <a:gd name="connsiteX524" fmla="*/ 1862804 w 3547014"/>
                    <a:gd name="connsiteY524" fmla="*/ 748189 h 1279302"/>
                    <a:gd name="connsiteX525" fmla="*/ 1862804 w 3547014"/>
                    <a:gd name="connsiteY525" fmla="*/ 748189 h 1279302"/>
                    <a:gd name="connsiteX526" fmla="*/ 1877378 w 3547014"/>
                    <a:gd name="connsiteY526" fmla="*/ 748189 h 1279302"/>
                    <a:gd name="connsiteX527" fmla="*/ 1877378 w 3547014"/>
                    <a:gd name="connsiteY527" fmla="*/ 753999 h 1279302"/>
                    <a:gd name="connsiteX528" fmla="*/ 1877378 w 3547014"/>
                    <a:gd name="connsiteY528" fmla="*/ 753999 h 1279302"/>
                    <a:gd name="connsiteX529" fmla="*/ 1884712 w 3547014"/>
                    <a:gd name="connsiteY529" fmla="*/ 753999 h 1279302"/>
                    <a:gd name="connsiteX530" fmla="*/ 1884712 w 3547014"/>
                    <a:gd name="connsiteY530" fmla="*/ 766001 h 1279302"/>
                    <a:gd name="connsiteX531" fmla="*/ 1884712 w 3547014"/>
                    <a:gd name="connsiteY531" fmla="*/ 766001 h 1279302"/>
                    <a:gd name="connsiteX532" fmla="*/ 1884712 w 3547014"/>
                    <a:gd name="connsiteY532" fmla="*/ 766001 h 1279302"/>
                    <a:gd name="connsiteX533" fmla="*/ 1884712 w 3547014"/>
                    <a:gd name="connsiteY533" fmla="*/ 766001 h 1279302"/>
                    <a:gd name="connsiteX534" fmla="*/ 1884712 w 3547014"/>
                    <a:gd name="connsiteY534" fmla="*/ 766001 h 1279302"/>
                    <a:gd name="connsiteX535" fmla="*/ 1902905 w 3547014"/>
                    <a:gd name="connsiteY535" fmla="*/ 766001 h 1279302"/>
                    <a:gd name="connsiteX536" fmla="*/ 1902905 w 3547014"/>
                    <a:gd name="connsiteY536" fmla="*/ 772573 h 1279302"/>
                    <a:gd name="connsiteX537" fmla="*/ 1902905 w 3547014"/>
                    <a:gd name="connsiteY537" fmla="*/ 772573 h 1279302"/>
                    <a:gd name="connsiteX538" fmla="*/ 1906619 w 3547014"/>
                    <a:gd name="connsiteY538" fmla="*/ 772573 h 1279302"/>
                    <a:gd name="connsiteX539" fmla="*/ 1906619 w 3547014"/>
                    <a:gd name="connsiteY539" fmla="*/ 778859 h 1279302"/>
                    <a:gd name="connsiteX540" fmla="*/ 1906619 w 3547014"/>
                    <a:gd name="connsiteY540" fmla="*/ 778859 h 1279302"/>
                    <a:gd name="connsiteX541" fmla="*/ 1910239 w 3547014"/>
                    <a:gd name="connsiteY541" fmla="*/ 778859 h 1279302"/>
                    <a:gd name="connsiteX542" fmla="*/ 1910239 w 3547014"/>
                    <a:gd name="connsiteY542" fmla="*/ 785241 h 1279302"/>
                    <a:gd name="connsiteX543" fmla="*/ 1910239 w 3547014"/>
                    <a:gd name="connsiteY543" fmla="*/ 785241 h 1279302"/>
                    <a:gd name="connsiteX544" fmla="*/ 1921193 w 3547014"/>
                    <a:gd name="connsiteY544" fmla="*/ 785241 h 1279302"/>
                    <a:gd name="connsiteX545" fmla="*/ 1921193 w 3547014"/>
                    <a:gd name="connsiteY545" fmla="*/ 791147 h 1279302"/>
                    <a:gd name="connsiteX546" fmla="*/ 1921193 w 3547014"/>
                    <a:gd name="connsiteY546" fmla="*/ 791147 h 1279302"/>
                    <a:gd name="connsiteX547" fmla="*/ 1921193 w 3547014"/>
                    <a:gd name="connsiteY547" fmla="*/ 791147 h 1279302"/>
                    <a:gd name="connsiteX548" fmla="*/ 1921193 w 3547014"/>
                    <a:gd name="connsiteY548" fmla="*/ 791147 h 1279302"/>
                    <a:gd name="connsiteX549" fmla="*/ 1921193 w 3547014"/>
                    <a:gd name="connsiteY549" fmla="*/ 791147 h 1279302"/>
                    <a:gd name="connsiteX550" fmla="*/ 1932146 w 3547014"/>
                    <a:gd name="connsiteY550" fmla="*/ 791147 h 1279302"/>
                    <a:gd name="connsiteX551" fmla="*/ 1932146 w 3547014"/>
                    <a:gd name="connsiteY551" fmla="*/ 796290 h 1279302"/>
                    <a:gd name="connsiteX552" fmla="*/ 1932146 w 3547014"/>
                    <a:gd name="connsiteY552" fmla="*/ 796290 h 1279302"/>
                    <a:gd name="connsiteX553" fmla="*/ 1935766 w 3547014"/>
                    <a:gd name="connsiteY553" fmla="*/ 796290 h 1279302"/>
                    <a:gd name="connsiteX554" fmla="*/ 1935766 w 3547014"/>
                    <a:gd name="connsiteY554" fmla="*/ 802291 h 1279302"/>
                    <a:gd name="connsiteX555" fmla="*/ 1935766 w 3547014"/>
                    <a:gd name="connsiteY555" fmla="*/ 802291 h 1279302"/>
                    <a:gd name="connsiteX556" fmla="*/ 1939385 w 3547014"/>
                    <a:gd name="connsiteY556" fmla="*/ 802291 h 1279302"/>
                    <a:gd name="connsiteX557" fmla="*/ 1939385 w 3547014"/>
                    <a:gd name="connsiteY557" fmla="*/ 808577 h 1279302"/>
                    <a:gd name="connsiteX558" fmla="*/ 1939385 w 3547014"/>
                    <a:gd name="connsiteY558" fmla="*/ 808577 h 1279302"/>
                    <a:gd name="connsiteX559" fmla="*/ 1943005 w 3547014"/>
                    <a:gd name="connsiteY559" fmla="*/ 808577 h 1279302"/>
                    <a:gd name="connsiteX560" fmla="*/ 1943005 w 3547014"/>
                    <a:gd name="connsiteY560" fmla="*/ 808577 h 1279302"/>
                    <a:gd name="connsiteX561" fmla="*/ 1943005 w 3547014"/>
                    <a:gd name="connsiteY561" fmla="*/ 808577 h 1279302"/>
                    <a:gd name="connsiteX562" fmla="*/ 1946720 w 3547014"/>
                    <a:gd name="connsiteY562" fmla="*/ 808577 h 1279302"/>
                    <a:gd name="connsiteX563" fmla="*/ 1946720 w 3547014"/>
                    <a:gd name="connsiteY563" fmla="*/ 808577 h 1279302"/>
                    <a:gd name="connsiteX564" fmla="*/ 1946720 w 3547014"/>
                    <a:gd name="connsiteY564" fmla="*/ 808577 h 1279302"/>
                    <a:gd name="connsiteX565" fmla="*/ 1950339 w 3547014"/>
                    <a:gd name="connsiteY565" fmla="*/ 808577 h 1279302"/>
                    <a:gd name="connsiteX566" fmla="*/ 1950339 w 3547014"/>
                    <a:gd name="connsiteY566" fmla="*/ 814578 h 1279302"/>
                    <a:gd name="connsiteX567" fmla="*/ 1950339 w 3547014"/>
                    <a:gd name="connsiteY567" fmla="*/ 814578 h 1279302"/>
                    <a:gd name="connsiteX568" fmla="*/ 1953959 w 3547014"/>
                    <a:gd name="connsiteY568" fmla="*/ 814578 h 1279302"/>
                    <a:gd name="connsiteX569" fmla="*/ 1953959 w 3547014"/>
                    <a:gd name="connsiteY569" fmla="*/ 822484 h 1279302"/>
                    <a:gd name="connsiteX570" fmla="*/ 1953959 w 3547014"/>
                    <a:gd name="connsiteY570" fmla="*/ 822484 h 1279302"/>
                    <a:gd name="connsiteX571" fmla="*/ 1972247 w 3547014"/>
                    <a:gd name="connsiteY571" fmla="*/ 822484 h 1279302"/>
                    <a:gd name="connsiteX572" fmla="*/ 1972247 w 3547014"/>
                    <a:gd name="connsiteY572" fmla="*/ 822484 h 1279302"/>
                    <a:gd name="connsiteX573" fmla="*/ 1972247 w 3547014"/>
                    <a:gd name="connsiteY573" fmla="*/ 822484 h 1279302"/>
                    <a:gd name="connsiteX574" fmla="*/ 1975866 w 3547014"/>
                    <a:gd name="connsiteY574" fmla="*/ 822484 h 1279302"/>
                    <a:gd name="connsiteX575" fmla="*/ 1975866 w 3547014"/>
                    <a:gd name="connsiteY575" fmla="*/ 828961 h 1279302"/>
                    <a:gd name="connsiteX576" fmla="*/ 1975866 w 3547014"/>
                    <a:gd name="connsiteY576" fmla="*/ 828961 h 1279302"/>
                    <a:gd name="connsiteX577" fmla="*/ 1979486 w 3547014"/>
                    <a:gd name="connsiteY577" fmla="*/ 828961 h 1279302"/>
                    <a:gd name="connsiteX578" fmla="*/ 1979486 w 3547014"/>
                    <a:gd name="connsiteY578" fmla="*/ 835152 h 1279302"/>
                    <a:gd name="connsiteX579" fmla="*/ 1979486 w 3547014"/>
                    <a:gd name="connsiteY579" fmla="*/ 835152 h 1279302"/>
                    <a:gd name="connsiteX580" fmla="*/ 1986820 w 3547014"/>
                    <a:gd name="connsiteY580" fmla="*/ 835152 h 1279302"/>
                    <a:gd name="connsiteX581" fmla="*/ 1986820 w 3547014"/>
                    <a:gd name="connsiteY581" fmla="*/ 841629 h 1279302"/>
                    <a:gd name="connsiteX582" fmla="*/ 1986820 w 3547014"/>
                    <a:gd name="connsiteY582" fmla="*/ 841629 h 1279302"/>
                    <a:gd name="connsiteX583" fmla="*/ 1994059 w 3547014"/>
                    <a:gd name="connsiteY583" fmla="*/ 841629 h 1279302"/>
                    <a:gd name="connsiteX584" fmla="*/ 1994059 w 3547014"/>
                    <a:gd name="connsiteY584" fmla="*/ 847820 h 1279302"/>
                    <a:gd name="connsiteX585" fmla="*/ 1994059 w 3547014"/>
                    <a:gd name="connsiteY585" fmla="*/ 847820 h 1279302"/>
                    <a:gd name="connsiteX586" fmla="*/ 2005013 w 3547014"/>
                    <a:gd name="connsiteY586" fmla="*/ 847820 h 1279302"/>
                    <a:gd name="connsiteX587" fmla="*/ 2005013 w 3547014"/>
                    <a:gd name="connsiteY587" fmla="*/ 854107 h 1279302"/>
                    <a:gd name="connsiteX588" fmla="*/ 2005013 w 3547014"/>
                    <a:gd name="connsiteY588" fmla="*/ 854107 h 1279302"/>
                    <a:gd name="connsiteX589" fmla="*/ 2015966 w 3547014"/>
                    <a:gd name="connsiteY589" fmla="*/ 854107 h 1279302"/>
                    <a:gd name="connsiteX590" fmla="*/ 2015966 w 3547014"/>
                    <a:gd name="connsiteY590" fmla="*/ 854107 h 1279302"/>
                    <a:gd name="connsiteX591" fmla="*/ 2015966 w 3547014"/>
                    <a:gd name="connsiteY591" fmla="*/ 854107 h 1279302"/>
                    <a:gd name="connsiteX592" fmla="*/ 2019586 w 3547014"/>
                    <a:gd name="connsiteY592" fmla="*/ 854107 h 1279302"/>
                    <a:gd name="connsiteX593" fmla="*/ 2019586 w 3547014"/>
                    <a:gd name="connsiteY593" fmla="*/ 860679 h 1279302"/>
                    <a:gd name="connsiteX594" fmla="*/ 2019586 w 3547014"/>
                    <a:gd name="connsiteY594" fmla="*/ 860679 h 1279302"/>
                    <a:gd name="connsiteX595" fmla="*/ 2023205 w 3547014"/>
                    <a:gd name="connsiteY595" fmla="*/ 860679 h 1279302"/>
                    <a:gd name="connsiteX596" fmla="*/ 2023205 w 3547014"/>
                    <a:gd name="connsiteY596" fmla="*/ 867251 h 1279302"/>
                    <a:gd name="connsiteX597" fmla="*/ 2023205 w 3547014"/>
                    <a:gd name="connsiteY597" fmla="*/ 867251 h 1279302"/>
                    <a:gd name="connsiteX598" fmla="*/ 2026920 w 3547014"/>
                    <a:gd name="connsiteY598" fmla="*/ 867251 h 1279302"/>
                    <a:gd name="connsiteX599" fmla="*/ 2026920 w 3547014"/>
                    <a:gd name="connsiteY599" fmla="*/ 873347 h 1279302"/>
                    <a:gd name="connsiteX600" fmla="*/ 2026920 w 3547014"/>
                    <a:gd name="connsiteY600" fmla="*/ 873347 h 1279302"/>
                    <a:gd name="connsiteX601" fmla="*/ 2052447 w 3547014"/>
                    <a:gd name="connsiteY601" fmla="*/ 873347 h 1279302"/>
                    <a:gd name="connsiteX602" fmla="*/ 2052447 w 3547014"/>
                    <a:gd name="connsiteY602" fmla="*/ 879539 h 1279302"/>
                    <a:gd name="connsiteX603" fmla="*/ 2052447 w 3547014"/>
                    <a:gd name="connsiteY603" fmla="*/ 879539 h 1279302"/>
                    <a:gd name="connsiteX604" fmla="*/ 2056066 w 3547014"/>
                    <a:gd name="connsiteY604" fmla="*/ 879539 h 1279302"/>
                    <a:gd name="connsiteX605" fmla="*/ 2056066 w 3547014"/>
                    <a:gd name="connsiteY605" fmla="*/ 892493 h 1279302"/>
                    <a:gd name="connsiteX606" fmla="*/ 2056066 w 3547014"/>
                    <a:gd name="connsiteY606" fmla="*/ 892493 h 1279302"/>
                    <a:gd name="connsiteX607" fmla="*/ 2056066 w 3547014"/>
                    <a:gd name="connsiteY607" fmla="*/ 892493 h 1279302"/>
                    <a:gd name="connsiteX608" fmla="*/ 2056066 w 3547014"/>
                    <a:gd name="connsiteY608" fmla="*/ 892493 h 1279302"/>
                    <a:gd name="connsiteX609" fmla="*/ 2056066 w 3547014"/>
                    <a:gd name="connsiteY609" fmla="*/ 892493 h 1279302"/>
                    <a:gd name="connsiteX610" fmla="*/ 2063306 w 3547014"/>
                    <a:gd name="connsiteY610" fmla="*/ 892493 h 1279302"/>
                    <a:gd name="connsiteX611" fmla="*/ 2063306 w 3547014"/>
                    <a:gd name="connsiteY611" fmla="*/ 898684 h 1279302"/>
                    <a:gd name="connsiteX612" fmla="*/ 2063306 w 3547014"/>
                    <a:gd name="connsiteY612" fmla="*/ 898684 h 1279302"/>
                    <a:gd name="connsiteX613" fmla="*/ 2096167 w 3547014"/>
                    <a:gd name="connsiteY613" fmla="*/ 898684 h 1279302"/>
                    <a:gd name="connsiteX614" fmla="*/ 2096167 w 3547014"/>
                    <a:gd name="connsiteY614" fmla="*/ 905542 h 1279302"/>
                    <a:gd name="connsiteX615" fmla="*/ 2096167 w 3547014"/>
                    <a:gd name="connsiteY615" fmla="*/ 905542 h 1279302"/>
                    <a:gd name="connsiteX616" fmla="*/ 2114360 w 3547014"/>
                    <a:gd name="connsiteY616" fmla="*/ 905542 h 1279302"/>
                    <a:gd name="connsiteX617" fmla="*/ 2114360 w 3547014"/>
                    <a:gd name="connsiteY617" fmla="*/ 910590 h 1279302"/>
                    <a:gd name="connsiteX618" fmla="*/ 2114360 w 3547014"/>
                    <a:gd name="connsiteY618" fmla="*/ 910590 h 1279302"/>
                    <a:gd name="connsiteX619" fmla="*/ 2132648 w 3547014"/>
                    <a:gd name="connsiteY619" fmla="*/ 910590 h 1279302"/>
                    <a:gd name="connsiteX620" fmla="*/ 2132648 w 3547014"/>
                    <a:gd name="connsiteY620" fmla="*/ 917067 h 1279302"/>
                    <a:gd name="connsiteX621" fmla="*/ 2132648 w 3547014"/>
                    <a:gd name="connsiteY621" fmla="*/ 917067 h 1279302"/>
                    <a:gd name="connsiteX622" fmla="*/ 2147221 w 3547014"/>
                    <a:gd name="connsiteY622" fmla="*/ 917067 h 1279302"/>
                    <a:gd name="connsiteX623" fmla="*/ 2147221 w 3547014"/>
                    <a:gd name="connsiteY623" fmla="*/ 917067 h 1279302"/>
                    <a:gd name="connsiteX624" fmla="*/ 2147221 w 3547014"/>
                    <a:gd name="connsiteY624" fmla="*/ 917067 h 1279302"/>
                    <a:gd name="connsiteX625" fmla="*/ 2176367 w 3547014"/>
                    <a:gd name="connsiteY625" fmla="*/ 917067 h 1279302"/>
                    <a:gd name="connsiteX626" fmla="*/ 2176367 w 3547014"/>
                    <a:gd name="connsiteY626" fmla="*/ 923830 h 1279302"/>
                    <a:gd name="connsiteX627" fmla="*/ 2176367 w 3547014"/>
                    <a:gd name="connsiteY627" fmla="*/ 923830 h 1279302"/>
                    <a:gd name="connsiteX628" fmla="*/ 2179987 w 3547014"/>
                    <a:gd name="connsiteY628" fmla="*/ 923830 h 1279302"/>
                    <a:gd name="connsiteX629" fmla="*/ 2179987 w 3547014"/>
                    <a:gd name="connsiteY629" fmla="*/ 923830 h 1279302"/>
                    <a:gd name="connsiteX630" fmla="*/ 2179987 w 3547014"/>
                    <a:gd name="connsiteY630" fmla="*/ 923830 h 1279302"/>
                    <a:gd name="connsiteX631" fmla="*/ 2187321 w 3547014"/>
                    <a:gd name="connsiteY631" fmla="*/ 923830 h 1279302"/>
                    <a:gd name="connsiteX632" fmla="*/ 2187321 w 3547014"/>
                    <a:gd name="connsiteY632" fmla="*/ 930497 h 1279302"/>
                    <a:gd name="connsiteX633" fmla="*/ 2187321 w 3547014"/>
                    <a:gd name="connsiteY633" fmla="*/ 930497 h 1279302"/>
                    <a:gd name="connsiteX634" fmla="*/ 2194560 w 3547014"/>
                    <a:gd name="connsiteY634" fmla="*/ 930497 h 1279302"/>
                    <a:gd name="connsiteX635" fmla="*/ 2194560 w 3547014"/>
                    <a:gd name="connsiteY635" fmla="*/ 936593 h 1279302"/>
                    <a:gd name="connsiteX636" fmla="*/ 2194560 w 3547014"/>
                    <a:gd name="connsiteY636" fmla="*/ 936593 h 1279302"/>
                    <a:gd name="connsiteX637" fmla="*/ 2205514 w 3547014"/>
                    <a:gd name="connsiteY637" fmla="*/ 936593 h 1279302"/>
                    <a:gd name="connsiteX638" fmla="*/ 2205514 w 3547014"/>
                    <a:gd name="connsiteY638" fmla="*/ 936593 h 1279302"/>
                    <a:gd name="connsiteX639" fmla="*/ 2205514 w 3547014"/>
                    <a:gd name="connsiteY639" fmla="*/ 936593 h 1279302"/>
                    <a:gd name="connsiteX640" fmla="*/ 2209133 w 3547014"/>
                    <a:gd name="connsiteY640" fmla="*/ 936593 h 1279302"/>
                    <a:gd name="connsiteX641" fmla="*/ 2209133 w 3547014"/>
                    <a:gd name="connsiteY641" fmla="*/ 941927 h 1279302"/>
                    <a:gd name="connsiteX642" fmla="*/ 2209133 w 3547014"/>
                    <a:gd name="connsiteY642" fmla="*/ 941927 h 1279302"/>
                    <a:gd name="connsiteX643" fmla="*/ 2212848 w 3547014"/>
                    <a:gd name="connsiteY643" fmla="*/ 941927 h 1279302"/>
                    <a:gd name="connsiteX644" fmla="*/ 2212848 w 3547014"/>
                    <a:gd name="connsiteY644" fmla="*/ 948404 h 1279302"/>
                    <a:gd name="connsiteX645" fmla="*/ 2212848 w 3547014"/>
                    <a:gd name="connsiteY645" fmla="*/ 948404 h 1279302"/>
                    <a:gd name="connsiteX646" fmla="*/ 2216468 w 3547014"/>
                    <a:gd name="connsiteY646" fmla="*/ 948404 h 1279302"/>
                    <a:gd name="connsiteX647" fmla="*/ 2216468 w 3547014"/>
                    <a:gd name="connsiteY647" fmla="*/ 954596 h 1279302"/>
                    <a:gd name="connsiteX648" fmla="*/ 2216468 w 3547014"/>
                    <a:gd name="connsiteY648" fmla="*/ 954596 h 1279302"/>
                    <a:gd name="connsiteX649" fmla="*/ 2227421 w 3547014"/>
                    <a:gd name="connsiteY649" fmla="*/ 954596 h 1279302"/>
                    <a:gd name="connsiteX650" fmla="*/ 2227421 w 3547014"/>
                    <a:gd name="connsiteY650" fmla="*/ 961644 h 1279302"/>
                    <a:gd name="connsiteX651" fmla="*/ 2227421 w 3547014"/>
                    <a:gd name="connsiteY651" fmla="*/ 961644 h 1279302"/>
                    <a:gd name="connsiteX652" fmla="*/ 2231041 w 3547014"/>
                    <a:gd name="connsiteY652" fmla="*/ 961644 h 1279302"/>
                    <a:gd name="connsiteX653" fmla="*/ 2231041 w 3547014"/>
                    <a:gd name="connsiteY653" fmla="*/ 961644 h 1279302"/>
                    <a:gd name="connsiteX654" fmla="*/ 2231041 w 3547014"/>
                    <a:gd name="connsiteY654" fmla="*/ 961644 h 1279302"/>
                    <a:gd name="connsiteX655" fmla="*/ 2238280 w 3547014"/>
                    <a:gd name="connsiteY655" fmla="*/ 961644 h 1279302"/>
                    <a:gd name="connsiteX656" fmla="*/ 2238280 w 3547014"/>
                    <a:gd name="connsiteY656" fmla="*/ 961644 h 1279302"/>
                    <a:gd name="connsiteX657" fmla="*/ 2238280 w 3547014"/>
                    <a:gd name="connsiteY657" fmla="*/ 961644 h 1279302"/>
                    <a:gd name="connsiteX658" fmla="*/ 2245614 w 3547014"/>
                    <a:gd name="connsiteY658" fmla="*/ 961644 h 1279302"/>
                    <a:gd name="connsiteX659" fmla="*/ 2245614 w 3547014"/>
                    <a:gd name="connsiteY659" fmla="*/ 968502 h 1279302"/>
                    <a:gd name="connsiteX660" fmla="*/ 2245614 w 3547014"/>
                    <a:gd name="connsiteY660" fmla="*/ 968502 h 1279302"/>
                    <a:gd name="connsiteX661" fmla="*/ 2245614 w 3547014"/>
                    <a:gd name="connsiteY661" fmla="*/ 968502 h 1279302"/>
                    <a:gd name="connsiteX662" fmla="*/ 2245614 w 3547014"/>
                    <a:gd name="connsiteY662" fmla="*/ 968502 h 1279302"/>
                    <a:gd name="connsiteX663" fmla="*/ 2245614 w 3547014"/>
                    <a:gd name="connsiteY663" fmla="*/ 968502 h 1279302"/>
                    <a:gd name="connsiteX664" fmla="*/ 2245614 w 3547014"/>
                    <a:gd name="connsiteY664" fmla="*/ 968502 h 1279302"/>
                    <a:gd name="connsiteX665" fmla="*/ 2245614 w 3547014"/>
                    <a:gd name="connsiteY665" fmla="*/ 968502 h 1279302"/>
                    <a:gd name="connsiteX666" fmla="*/ 2245614 w 3547014"/>
                    <a:gd name="connsiteY666" fmla="*/ 968502 h 1279302"/>
                    <a:gd name="connsiteX667" fmla="*/ 2249234 w 3547014"/>
                    <a:gd name="connsiteY667" fmla="*/ 968502 h 1279302"/>
                    <a:gd name="connsiteX668" fmla="*/ 2249234 w 3547014"/>
                    <a:gd name="connsiteY668" fmla="*/ 968502 h 1279302"/>
                    <a:gd name="connsiteX669" fmla="*/ 2249234 w 3547014"/>
                    <a:gd name="connsiteY669" fmla="*/ 968502 h 1279302"/>
                    <a:gd name="connsiteX670" fmla="*/ 2249234 w 3547014"/>
                    <a:gd name="connsiteY670" fmla="*/ 968502 h 1279302"/>
                    <a:gd name="connsiteX671" fmla="*/ 2249234 w 3547014"/>
                    <a:gd name="connsiteY671" fmla="*/ 968502 h 1279302"/>
                    <a:gd name="connsiteX672" fmla="*/ 2249234 w 3547014"/>
                    <a:gd name="connsiteY672" fmla="*/ 968502 h 1279302"/>
                    <a:gd name="connsiteX673" fmla="*/ 2249234 w 3547014"/>
                    <a:gd name="connsiteY673" fmla="*/ 968502 h 1279302"/>
                    <a:gd name="connsiteX674" fmla="*/ 2249234 w 3547014"/>
                    <a:gd name="connsiteY674" fmla="*/ 968502 h 1279302"/>
                    <a:gd name="connsiteX675" fmla="*/ 2249234 w 3547014"/>
                    <a:gd name="connsiteY675" fmla="*/ 968502 h 1279302"/>
                    <a:gd name="connsiteX676" fmla="*/ 2249234 w 3547014"/>
                    <a:gd name="connsiteY676" fmla="*/ 968502 h 1279302"/>
                    <a:gd name="connsiteX677" fmla="*/ 2249234 w 3547014"/>
                    <a:gd name="connsiteY677" fmla="*/ 968502 h 1279302"/>
                    <a:gd name="connsiteX678" fmla="*/ 2249234 w 3547014"/>
                    <a:gd name="connsiteY678" fmla="*/ 968502 h 1279302"/>
                    <a:gd name="connsiteX679" fmla="*/ 2249234 w 3547014"/>
                    <a:gd name="connsiteY679" fmla="*/ 968502 h 1279302"/>
                    <a:gd name="connsiteX680" fmla="*/ 2249234 w 3547014"/>
                    <a:gd name="connsiteY680" fmla="*/ 968502 h 1279302"/>
                    <a:gd name="connsiteX681" fmla="*/ 2249234 w 3547014"/>
                    <a:gd name="connsiteY681" fmla="*/ 968502 h 1279302"/>
                    <a:gd name="connsiteX682" fmla="*/ 2252948 w 3547014"/>
                    <a:gd name="connsiteY682" fmla="*/ 968502 h 1279302"/>
                    <a:gd name="connsiteX683" fmla="*/ 2252948 w 3547014"/>
                    <a:gd name="connsiteY683" fmla="*/ 974789 h 1279302"/>
                    <a:gd name="connsiteX684" fmla="*/ 2252948 w 3547014"/>
                    <a:gd name="connsiteY684" fmla="*/ 974789 h 1279302"/>
                    <a:gd name="connsiteX685" fmla="*/ 2252948 w 3547014"/>
                    <a:gd name="connsiteY685" fmla="*/ 974789 h 1279302"/>
                    <a:gd name="connsiteX686" fmla="*/ 2252948 w 3547014"/>
                    <a:gd name="connsiteY686" fmla="*/ 974789 h 1279302"/>
                    <a:gd name="connsiteX687" fmla="*/ 2252948 w 3547014"/>
                    <a:gd name="connsiteY687" fmla="*/ 974789 h 1279302"/>
                    <a:gd name="connsiteX688" fmla="*/ 2263807 w 3547014"/>
                    <a:gd name="connsiteY688" fmla="*/ 974789 h 1279302"/>
                    <a:gd name="connsiteX689" fmla="*/ 2263807 w 3547014"/>
                    <a:gd name="connsiteY689" fmla="*/ 988790 h 1279302"/>
                    <a:gd name="connsiteX690" fmla="*/ 2263807 w 3547014"/>
                    <a:gd name="connsiteY690" fmla="*/ 988790 h 1279302"/>
                    <a:gd name="connsiteX691" fmla="*/ 2263807 w 3547014"/>
                    <a:gd name="connsiteY691" fmla="*/ 988790 h 1279302"/>
                    <a:gd name="connsiteX692" fmla="*/ 2263807 w 3547014"/>
                    <a:gd name="connsiteY692" fmla="*/ 988790 h 1279302"/>
                    <a:gd name="connsiteX693" fmla="*/ 2263807 w 3547014"/>
                    <a:gd name="connsiteY693" fmla="*/ 988790 h 1279302"/>
                    <a:gd name="connsiteX694" fmla="*/ 2267522 w 3547014"/>
                    <a:gd name="connsiteY694" fmla="*/ 988790 h 1279302"/>
                    <a:gd name="connsiteX695" fmla="*/ 2267522 w 3547014"/>
                    <a:gd name="connsiteY695" fmla="*/ 995458 h 1279302"/>
                    <a:gd name="connsiteX696" fmla="*/ 2267522 w 3547014"/>
                    <a:gd name="connsiteY696" fmla="*/ 995458 h 1279302"/>
                    <a:gd name="connsiteX697" fmla="*/ 2267522 w 3547014"/>
                    <a:gd name="connsiteY697" fmla="*/ 995458 h 1279302"/>
                    <a:gd name="connsiteX698" fmla="*/ 2267522 w 3547014"/>
                    <a:gd name="connsiteY698" fmla="*/ 995458 h 1279302"/>
                    <a:gd name="connsiteX699" fmla="*/ 2267522 w 3547014"/>
                    <a:gd name="connsiteY699" fmla="*/ 995458 h 1279302"/>
                    <a:gd name="connsiteX700" fmla="*/ 2274761 w 3547014"/>
                    <a:gd name="connsiteY700" fmla="*/ 995458 h 1279302"/>
                    <a:gd name="connsiteX701" fmla="*/ 2274761 w 3547014"/>
                    <a:gd name="connsiteY701" fmla="*/ 995458 h 1279302"/>
                    <a:gd name="connsiteX702" fmla="*/ 2274761 w 3547014"/>
                    <a:gd name="connsiteY702" fmla="*/ 995458 h 1279302"/>
                    <a:gd name="connsiteX703" fmla="*/ 2274761 w 3547014"/>
                    <a:gd name="connsiteY703" fmla="*/ 995458 h 1279302"/>
                    <a:gd name="connsiteX704" fmla="*/ 2274761 w 3547014"/>
                    <a:gd name="connsiteY704" fmla="*/ 995458 h 1279302"/>
                    <a:gd name="connsiteX705" fmla="*/ 2274761 w 3547014"/>
                    <a:gd name="connsiteY705" fmla="*/ 995458 h 1279302"/>
                    <a:gd name="connsiteX706" fmla="*/ 2278380 w 3547014"/>
                    <a:gd name="connsiteY706" fmla="*/ 995458 h 1279302"/>
                    <a:gd name="connsiteX707" fmla="*/ 2278380 w 3547014"/>
                    <a:gd name="connsiteY707" fmla="*/ 995458 h 1279302"/>
                    <a:gd name="connsiteX708" fmla="*/ 2278380 w 3547014"/>
                    <a:gd name="connsiteY708" fmla="*/ 995458 h 1279302"/>
                    <a:gd name="connsiteX709" fmla="*/ 2278380 w 3547014"/>
                    <a:gd name="connsiteY709" fmla="*/ 995458 h 1279302"/>
                    <a:gd name="connsiteX710" fmla="*/ 2278380 w 3547014"/>
                    <a:gd name="connsiteY710" fmla="*/ 995458 h 1279302"/>
                    <a:gd name="connsiteX711" fmla="*/ 2278380 w 3547014"/>
                    <a:gd name="connsiteY711" fmla="*/ 995458 h 1279302"/>
                    <a:gd name="connsiteX712" fmla="*/ 2278380 w 3547014"/>
                    <a:gd name="connsiteY712" fmla="*/ 995458 h 1279302"/>
                    <a:gd name="connsiteX713" fmla="*/ 2278380 w 3547014"/>
                    <a:gd name="connsiteY713" fmla="*/ 995458 h 1279302"/>
                    <a:gd name="connsiteX714" fmla="*/ 2278380 w 3547014"/>
                    <a:gd name="connsiteY714" fmla="*/ 995458 h 1279302"/>
                    <a:gd name="connsiteX715" fmla="*/ 2278380 w 3547014"/>
                    <a:gd name="connsiteY715" fmla="*/ 995458 h 1279302"/>
                    <a:gd name="connsiteX716" fmla="*/ 2278380 w 3547014"/>
                    <a:gd name="connsiteY716" fmla="*/ 995458 h 1279302"/>
                    <a:gd name="connsiteX717" fmla="*/ 2278380 w 3547014"/>
                    <a:gd name="connsiteY717" fmla="*/ 995458 h 1279302"/>
                    <a:gd name="connsiteX718" fmla="*/ 2282095 w 3547014"/>
                    <a:gd name="connsiteY718" fmla="*/ 995458 h 1279302"/>
                    <a:gd name="connsiteX719" fmla="*/ 2282095 w 3547014"/>
                    <a:gd name="connsiteY719" fmla="*/ 995458 h 1279302"/>
                    <a:gd name="connsiteX720" fmla="*/ 2282095 w 3547014"/>
                    <a:gd name="connsiteY720" fmla="*/ 995458 h 1279302"/>
                    <a:gd name="connsiteX721" fmla="*/ 2293049 w 3547014"/>
                    <a:gd name="connsiteY721" fmla="*/ 995458 h 1279302"/>
                    <a:gd name="connsiteX722" fmla="*/ 2293049 w 3547014"/>
                    <a:gd name="connsiteY722" fmla="*/ 995458 h 1279302"/>
                    <a:gd name="connsiteX723" fmla="*/ 2293049 w 3547014"/>
                    <a:gd name="connsiteY723" fmla="*/ 995458 h 1279302"/>
                    <a:gd name="connsiteX724" fmla="*/ 2303907 w 3547014"/>
                    <a:gd name="connsiteY724" fmla="*/ 995458 h 1279302"/>
                    <a:gd name="connsiteX725" fmla="*/ 2303907 w 3547014"/>
                    <a:gd name="connsiteY725" fmla="*/ 995458 h 1279302"/>
                    <a:gd name="connsiteX726" fmla="*/ 2303907 w 3547014"/>
                    <a:gd name="connsiteY726" fmla="*/ 995458 h 1279302"/>
                    <a:gd name="connsiteX727" fmla="*/ 2303907 w 3547014"/>
                    <a:gd name="connsiteY727" fmla="*/ 995458 h 1279302"/>
                    <a:gd name="connsiteX728" fmla="*/ 2303907 w 3547014"/>
                    <a:gd name="connsiteY728" fmla="*/ 995458 h 1279302"/>
                    <a:gd name="connsiteX729" fmla="*/ 2303907 w 3547014"/>
                    <a:gd name="connsiteY729" fmla="*/ 995458 h 1279302"/>
                    <a:gd name="connsiteX730" fmla="*/ 2303907 w 3547014"/>
                    <a:gd name="connsiteY730" fmla="*/ 995458 h 1279302"/>
                    <a:gd name="connsiteX731" fmla="*/ 2303907 w 3547014"/>
                    <a:gd name="connsiteY731" fmla="*/ 995458 h 1279302"/>
                    <a:gd name="connsiteX732" fmla="*/ 2303907 w 3547014"/>
                    <a:gd name="connsiteY732" fmla="*/ 995458 h 1279302"/>
                    <a:gd name="connsiteX733" fmla="*/ 2303907 w 3547014"/>
                    <a:gd name="connsiteY733" fmla="*/ 995458 h 1279302"/>
                    <a:gd name="connsiteX734" fmla="*/ 2303907 w 3547014"/>
                    <a:gd name="connsiteY734" fmla="*/ 995458 h 1279302"/>
                    <a:gd name="connsiteX735" fmla="*/ 2303907 w 3547014"/>
                    <a:gd name="connsiteY735" fmla="*/ 995458 h 1279302"/>
                    <a:gd name="connsiteX736" fmla="*/ 2307622 w 3547014"/>
                    <a:gd name="connsiteY736" fmla="*/ 995458 h 1279302"/>
                    <a:gd name="connsiteX737" fmla="*/ 2307622 w 3547014"/>
                    <a:gd name="connsiteY737" fmla="*/ 995458 h 1279302"/>
                    <a:gd name="connsiteX738" fmla="*/ 2307622 w 3547014"/>
                    <a:gd name="connsiteY738" fmla="*/ 995458 h 1279302"/>
                    <a:gd name="connsiteX739" fmla="*/ 2307622 w 3547014"/>
                    <a:gd name="connsiteY739" fmla="*/ 995458 h 1279302"/>
                    <a:gd name="connsiteX740" fmla="*/ 2307622 w 3547014"/>
                    <a:gd name="connsiteY740" fmla="*/ 995458 h 1279302"/>
                    <a:gd name="connsiteX741" fmla="*/ 2307622 w 3547014"/>
                    <a:gd name="connsiteY741" fmla="*/ 995458 h 1279302"/>
                    <a:gd name="connsiteX742" fmla="*/ 2307622 w 3547014"/>
                    <a:gd name="connsiteY742" fmla="*/ 995458 h 1279302"/>
                    <a:gd name="connsiteX743" fmla="*/ 2307622 w 3547014"/>
                    <a:gd name="connsiteY743" fmla="*/ 995458 h 1279302"/>
                    <a:gd name="connsiteX744" fmla="*/ 2307622 w 3547014"/>
                    <a:gd name="connsiteY744" fmla="*/ 995458 h 1279302"/>
                    <a:gd name="connsiteX745" fmla="*/ 2307622 w 3547014"/>
                    <a:gd name="connsiteY745" fmla="*/ 995458 h 1279302"/>
                    <a:gd name="connsiteX746" fmla="*/ 2307622 w 3547014"/>
                    <a:gd name="connsiteY746" fmla="*/ 995458 h 1279302"/>
                    <a:gd name="connsiteX747" fmla="*/ 2307622 w 3547014"/>
                    <a:gd name="connsiteY747" fmla="*/ 995458 h 1279302"/>
                    <a:gd name="connsiteX748" fmla="*/ 2311241 w 3547014"/>
                    <a:gd name="connsiteY748" fmla="*/ 995458 h 1279302"/>
                    <a:gd name="connsiteX749" fmla="*/ 2311241 w 3547014"/>
                    <a:gd name="connsiteY749" fmla="*/ 995458 h 1279302"/>
                    <a:gd name="connsiteX750" fmla="*/ 2311241 w 3547014"/>
                    <a:gd name="connsiteY750" fmla="*/ 995458 h 1279302"/>
                    <a:gd name="connsiteX751" fmla="*/ 2322195 w 3547014"/>
                    <a:gd name="connsiteY751" fmla="*/ 995458 h 1279302"/>
                    <a:gd name="connsiteX752" fmla="*/ 2322195 w 3547014"/>
                    <a:gd name="connsiteY752" fmla="*/ 995458 h 1279302"/>
                    <a:gd name="connsiteX753" fmla="*/ 2322195 w 3547014"/>
                    <a:gd name="connsiteY753" fmla="*/ 995458 h 1279302"/>
                    <a:gd name="connsiteX754" fmla="*/ 2329434 w 3547014"/>
                    <a:gd name="connsiteY754" fmla="*/ 995458 h 1279302"/>
                    <a:gd name="connsiteX755" fmla="*/ 2329434 w 3547014"/>
                    <a:gd name="connsiteY755" fmla="*/ 995458 h 1279302"/>
                    <a:gd name="connsiteX756" fmla="*/ 2329434 w 3547014"/>
                    <a:gd name="connsiteY756" fmla="*/ 995458 h 1279302"/>
                    <a:gd name="connsiteX757" fmla="*/ 2329434 w 3547014"/>
                    <a:gd name="connsiteY757" fmla="*/ 995458 h 1279302"/>
                    <a:gd name="connsiteX758" fmla="*/ 2329434 w 3547014"/>
                    <a:gd name="connsiteY758" fmla="*/ 995458 h 1279302"/>
                    <a:gd name="connsiteX759" fmla="*/ 2329434 w 3547014"/>
                    <a:gd name="connsiteY759" fmla="*/ 995458 h 1279302"/>
                    <a:gd name="connsiteX760" fmla="*/ 2333149 w 3547014"/>
                    <a:gd name="connsiteY760" fmla="*/ 995458 h 1279302"/>
                    <a:gd name="connsiteX761" fmla="*/ 2333149 w 3547014"/>
                    <a:gd name="connsiteY761" fmla="*/ 995458 h 1279302"/>
                    <a:gd name="connsiteX762" fmla="*/ 2333149 w 3547014"/>
                    <a:gd name="connsiteY762" fmla="*/ 995458 h 1279302"/>
                    <a:gd name="connsiteX763" fmla="*/ 2333149 w 3547014"/>
                    <a:gd name="connsiteY763" fmla="*/ 995458 h 1279302"/>
                    <a:gd name="connsiteX764" fmla="*/ 2333149 w 3547014"/>
                    <a:gd name="connsiteY764" fmla="*/ 995458 h 1279302"/>
                    <a:gd name="connsiteX765" fmla="*/ 2333149 w 3547014"/>
                    <a:gd name="connsiteY765" fmla="*/ 995458 h 1279302"/>
                    <a:gd name="connsiteX766" fmla="*/ 2333149 w 3547014"/>
                    <a:gd name="connsiteY766" fmla="*/ 995458 h 1279302"/>
                    <a:gd name="connsiteX767" fmla="*/ 2333149 w 3547014"/>
                    <a:gd name="connsiteY767" fmla="*/ 995458 h 1279302"/>
                    <a:gd name="connsiteX768" fmla="*/ 2333149 w 3547014"/>
                    <a:gd name="connsiteY768" fmla="*/ 995458 h 1279302"/>
                    <a:gd name="connsiteX769" fmla="*/ 2336768 w 3547014"/>
                    <a:gd name="connsiteY769" fmla="*/ 995458 h 1279302"/>
                    <a:gd name="connsiteX770" fmla="*/ 2336768 w 3547014"/>
                    <a:gd name="connsiteY770" fmla="*/ 1004411 h 1279302"/>
                    <a:gd name="connsiteX771" fmla="*/ 2336768 w 3547014"/>
                    <a:gd name="connsiteY771" fmla="*/ 1004411 h 1279302"/>
                    <a:gd name="connsiteX772" fmla="*/ 2340388 w 3547014"/>
                    <a:gd name="connsiteY772" fmla="*/ 1004411 h 1279302"/>
                    <a:gd name="connsiteX773" fmla="*/ 2340388 w 3547014"/>
                    <a:gd name="connsiteY773" fmla="*/ 1012698 h 1279302"/>
                    <a:gd name="connsiteX774" fmla="*/ 2340388 w 3547014"/>
                    <a:gd name="connsiteY774" fmla="*/ 1012698 h 1279302"/>
                    <a:gd name="connsiteX775" fmla="*/ 2340388 w 3547014"/>
                    <a:gd name="connsiteY775" fmla="*/ 1012698 h 1279302"/>
                    <a:gd name="connsiteX776" fmla="*/ 2340388 w 3547014"/>
                    <a:gd name="connsiteY776" fmla="*/ 1012698 h 1279302"/>
                    <a:gd name="connsiteX777" fmla="*/ 2340388 w 3547014"/>
                    <a:gd name="connsiteY777" fmla="*/ 1012698 h 1279302"/>
                    <a:gd name="connsiteX778" fmla="*/ 2351342 w 3547014"/>
                    <a:gd name="connsiteY778" fmla="*/ 1012698 h 1279302"/>
                    <a:gd name="connsiteX779" fmla="*/ 2351342 w 3547014"/>
                    <a:gd name="connsiteY779" fmla="*/ 1021080 h 1279302"/>
                    <a:gd name="connsiteX780" fmla="*/ 2351342 w 3547014"/>
                    <a:gd name="connsiteY780" fmla="*/ 1021080 h 1279302"/>
                    <a:gd name="connsiteX781" fmla="*/ 2354961 w 3547014"/>
                    <a:gd name="connsiteY781" fmla="*/ 1021080 h 1279302"/>
                    <a:gd name="connsiteX782" fmla="*/ 2354961 w 3547014"/>
                    <a:gd name="connsiteY782" fmla="*/ 1029557 h 1279302"/>
                    <a:gd name="connsiteX783" fmla="*/ 2354961 w 3547014"/>
                    <a:gd name="connsiteY783" fmla="*/ 1029557 h 1279302"/>
                    <a:gd name="connsiteX784" fmla="*/ 2354961 w 3547014"/>
                    <a:gd name="connsiteY784" fmla="*/ 1029557 h 1279302"/>
                    <a:gd name="connsiteX785" fmla="*/ 2354961 w 3547014"/>
                    <a:gd name="connsiteY785" fmla="*/ 1029557 h 1279302"/>
                    <a:gd name="connsiteX786" fmla="*/ 2354961 w 3547014"/>
                    <a:gd name="connsiteY786" fmla="*/ 1029557 h 1279302"/>
                    <a:gd name="connsiteX787" fmla="*/ 2358581 w 3547014"/>
                    <a:gd name="connsiteY787" fmla="*/ 1029557 h 1279302"/>
                    <a:gd name="connsiteX788" fmla="*/ 2358581 w 3547014"/>
                    <a:gd name="connsiteY788" fmla="*/ 1038035 h 1279302"/>
                    <a:gd name="connsiteX789" fmla="*/ 2358581 w 3547014"/>
                    <a:gd name="connsiteY789" fmla="*/ 1038035 h 1279302"/>
                    <a:gd name="connsiteX790" fmla="*/ 2358581 w 3547014"/>
                    <a:gd name="connsiteY790" fmla="*/ 1038035 h 1279302"/>
                    <a:gd name="connsiteX791" fmla="*/ 2358581 w 3547014"/>
                    <a:gd name="connsiteY791" fmla="*/ 1038035 h 1279302"/>
                    <a:gd name="connsiteX792" fmla="*/ 2358581 w 3547014"/>
                    <a:gd name="connsiteY792" fmla="*/ 1038035 h 1279302"/>
                    <a:gd name="connsiteX793" fmla="*/ 2358581 w 3547014"/>
                    <a:gd name="connsiteY793" fmla="*/ 1038035 h 1279302"/>
                    <a:gd name="connsiteX794" fmla="*/ 2358581 w 3547014"/>
                    <a:gd name="connsiteY794" fmla="*/ 1038035 h 1279302"/>
                    <a:gd name="connsiteX795" fmla="*/ 2358581 w 3547014"/>
                    <a:gd name="connsiteY795" fmla="*/ 1038035 h 1279302"/>
                    <a:gd name="connsiteX796" fmla="*/ 2358581 w 3547014"/>
                    <a:gd name="connsiteY796" fmla="*/ 1038035 h 1279302"/>
                    <a:gd name="connsiteX797" fmla="*/ 2358581 w 3547014"/>
                    <a:gd name="connsiteY797" fmla="*/ 1038035 h 1279302"/>
                    <a:gd name="connsiteX798" fmla="*/ 2358581 w 3547014"/>
                    <a:gd name="connsiteY798" fmla="*/ 1038035 h 1279302"/>
                    <a:gd name="connsiteX799" fmla="*/ 2362295 w 3547014"/>
                    <a:gd name="connsiteY799" fmla="*/ 1038035 h 1279302"/>
                    <a:gd name="connsiteX800" fmla="*/ 2362295 w 3547014"/>
                    <a:gd name="connsiteY800" fmla="*/ 1047369 h 1279302"/>
                    <a:gd name="connsiteX801" fmla="*/ 2362295 w 3547014"/>
                    <a:gd name="connsiteY801" fmla="*/ 1047369 h 1279302"/>
                    <a:gd name="connsiteX802" fmla="*/ 2373249 w 3547014"/>
                    <a:gd name="connsiteY802" fmla="*/ 1047369 h 1279302"/>
                    <a:gd name="connsiteX803" fmla="*/ 2373249 w 3547014"/>
                    <a:gd name="connsiteY803" fmla="*/ 1047369 h 1279302"/>
                    <a:gd name="connsiteX804" fmla="*/ 2373249 w 3547014"/>
                    <a:gd name="connsiteY804" fmla="*/ 1047369 h 1279302"/>
                    <a:gd name="connsiteX805" fmla="*/ 2380488 w 3547014"/>
                    <a:gd name="connsiteY805" fmla="*/ 1047369 h 1279302"/>
                    <a:gd name="connsiteX806" fmla="*/ 2380488 w 3547014"/>
                    <a:gd name="connsiteY806" fmla="*/ 1047369 h 1279302"/>
                    <a:gd name="connsiteX807" fmla="*/ 2380488 w 3547014"/>
                    <a:gd name="connsiteY807" fmla="*/ 1047369 h 1279302"/>
                    <a:gd name="connsiteX808" fmla="*/ 2384108 w 3547014"/>
                    <a:gd name="connsiteY808" fmla="*/ 1047369 h 1279302"/>
                    <a:gd name="connsiteX809" fmla="*/ 2384108 w 3547014"/>
                    <a:gd name="connsiteY809" fmla="*/ 1047369 h 1279302"/>
                    <a:gd name="connsiteX810" fmla="*/ 2384108 w 3547014"/>
                    <a:gd name="connsiteY810" fmla="*/ 1047369 h 1279302"/>
                    <a:gd name="connsiteX811" fmla="*/ 2384108 w 3547014"/>
                    <a:gd name="connsiteY811" fmla="*/ 1047369 h 1279302"/>
                    <a:gd name="connsiteX812" fmla="*/ 2384108 w 3547014"/>
                    <a:gd name="connsiteY812" fmla="*/ 1047369 h 1279302"/>
                    <a:gd name="connsiteX813" fmla="*/ 2384108 w 3547014"/>
                    <a:gd name="connsiteY813" fmla="*/ 1047369 h 1279302"/>
                    <a:gd name="connsiteX814" fmla="*/ 2406015 w 3547014"/>
                    <a:gd name="connsiteY814" fmla="*/ 1047369 h 1279302"/>
                    <a:gd name="connsiteX815" fmla="*/ 2406015 w 3547014"/>
                    <a:gd name="connsiteY815" fmla="*/ 1056989 h 1279302"/>
                    <a:gd name="connsiteX816" fmla="*/ 2406015 w 3547014"/>
                    <a:gd name="connsiteY816" fmla="*/ 1056989 h 1279302"/>
                    <a:gd name="connsiteX817" fmla="*/ 2409635 w 3547014"/>
                    <a:gd name="connsiteY817" fmla="*/ 1056989 h 1279302"/>
                    <a:gd name="connsiteX818" fmla="*/ 2409635 w 3547014"/>
                    <a:gd name="connsiteY818" fmla="*/ 1056989 h 1279302"/>
                    <a:gd name="connsiteX819" fmla="*/ 2409635 w 3547014"/>
                    <a:gd name="connsiteY819" fmla="*/ 1056989 h 1279302"/>
                    <a:gd name="connsiteX820" fmla="*/ 2413349 w 3547014"/>
                    <a:gd name="connsiteY820" fmla="*/ 1056989 h 1279302"/>
                    <a:gd name="connsiteX821" fmla="*/ 2413349 w 3547014"/>
                    <a:gd name="connsiteY821" fmla="*/ 1065848 h 1279302"/>
                    <a:gd name="connsiteX822" fmla="*/ 2413349 w 3547014"/>
                    <a:gd name="connsiteY822" fmla="*/ 1065848 h 1279302"/>
                    <a:gd name="connsiteX823" fmla="*/ 2424208 w 3547014"/>
                    <a:gd name="connsiteY823" fmla="*/ 1065848 h 1279302"/>
                    <a:gd name="connsiteX824" fmla="*/ 2424208 w 3547014"/>
                    <a:gd name="connsiteY824" fmla="*/ 1065848 h 1279302"/>
                    <a:gd name="connsiteX825" fmla="*/ 2424208 w 3547014"/>
                    <a:gd name="connsiteY825" fmla="*/ 1065848 h 1279302"/>
                    <a:gd name="connsiteX826" fmla="*/ 2424208 w 3547014"/>
                    <a:gd name="connsiteY826" fmla="*/ 1065848 h 1279302"/>
                    <a:gd name="connsiteX827" fmla="*/ 2424208 w 3547014"/>
                    <a:gd name="connsiteY827" fmla="*/ 1065848 h 1279302"/>
                    <a:gd name="connsiteX828" fmla="*/ 2424208 w 3547014"/>
                    <a:gd name="connsiteY828" fmla="*/ 1065848 h 1279302"/>
                    <a:gd name="connsiteX829" fmla="*/ 2427923 w 3547014"/>
                    <a:gd name="connsiteY829" fmla="*/ 1065848 h 1279302"/>
                    <a:gd name="connsiteX830" fmla="*/ 2427923 w 3547014"/>
                    <a:gd name="connsiteY830" fmla="*/ 1074992 h 1279302"/>
                    <a:gd name="connsiteX831" fmla="*/ 2427923 w 3547014"/>
                    <a:gd name="connsiteY831" fmla="*/ 1074992 h 1279302"/>
                    <a:gd name="connsiteX832" fmla="*/ 2427923 w 3547014"/>
                    <a:gd name="connsiteY832" fmla="*/ 1074992 h 1279302"/>
                    <a:gd name="connsiteX833" fmla="*/ 2427923 w 3547014"/>
                    <a:gd name="connsiteY833" fmla="*/ 1074992 h 1279302"/>
                    <a:gd name="connsiteX834" fmla="*/ 2427923 w 3547014"/>
                    <a:gd name="connsiteY834" fmla="*/ 1074992 h 1279302"/>
                    <a:gd name="connsiteX835" fmla="*/ 2427923 w 3547014"/>
                    <a:gd name="connsiteY835" fmla="*/ 1074992 h 1279302"/>
                    <a:gd name="connsiteX836" fmla="*/ 2427923 w 3547014"/>
                    <a:gd name="connsiteY836" fmla="*/ 1074992 h 1279302"/>
                    <a:gd name="connsiteX837" fmla="*/ 2427923 w 3547014"/>
                    <a:gd name="connsiteY837" fmla="*/ 1074992 h 1279302"/>
                    <a:gd name="connsiteX838" fmla="*/ 2431542 w 3547014"/>
                    <a:gd name="connsiteY838" fmla="*/ 1074992 h 1279302"/>
                    <a:gd name="connsiteX839" fmla="*/ 2431542 w 3547014"/>
                    <a:gd name="connsiteY839" fmla="*/ 1074992 h 1279302"/>
                    <a:gd name="connsiteX840" fmla="*/ 2431542 w 3547014"/>
                    <a:gd name="connsiteY840" fmla="*/ 1074992 h 1279302"/>
                    <a:gd name="connsiteX841" fmla="*/ 2431542 w 3547014"/>
                    <a:gd name="connsiteY841" fmla="*/ 1074992 h 1279302"/>
                    <a:gd name="connsiteX842" fmla="*/ 2431542 w 3547014"/>
                    <a:gd name="connsiteY842" fmla="*/ 1074992 h 1279302"/>
                    <a:gd name="connsiteX843" fmla="*/ 2431542 w 3547014"/>
                    <a:gd name="connsiteY843" fmla="*/ 1074992 h 1279302"/>
                    <a:gd name="connsiteX844" fmla="*/ 2435162 w 3547014"/>
                    <a:gd name="connsiteY844" fmla="*/ 1074992 h 1279302"/>
                    <a:gd name="connsiteX845" fmla="*/ 2435162 w 3547014"/>
                    <a:gd name="connsiteY845" fmla="*/ 1074992 h 1279302"/>
                    <a:gd name="connsiteX846" fmla="*/ 2435162 w 3547014"/>
                    <a:gd name="connsiteY846" fmla="*/ 1074992 h 1279302"/>
                    <a:gd name="connsiteX847" fmla="*/ 2438781 w 3547014"/>
                    <a:gd name="connsiteY847" fmla="*/ 1074992 h 1279302"/>
                    <a:gd name="connsiteX848" fmla="*/ 2438781 w 3547014"/>
                    <a:gd name="connsiteY848" fmla="*/ 1074992 h 1279302"/>
                    <a:gd name="connsiteX849" fmla="*/ 2438781 w 3547014"/>
                    <a:gd name="connsiteY849" fmla="*/ 1074992 h 1279302"/>
                    <a:gd name="connsiteX850" fmla="*/ 2442496 w 3547014"/>
                    <a:gd name="connsiteY850" fmla="*/ 1074992 h 1279302"/>
                    <a:gd name="connsiteX851" fmla="*/ 2442496 w 3547014"/>
                    <a:gd name="connsiteY851" fmla="*/ 1074992 h 1279302"/>
                    <a:gd name="connsiteX852" fmla="*/ 2442496 w 3547014"/>
                    <a:gd name="connsiteY852" fmla="*/ 1074992 h 1279302"/>
                    <a:gd name="connsiteX853" fmla="*/ 2460689 w 3547014"/>
                    <a:gd name="connsiteY853" fmla="*/ 1074992 h 1279302"/>
                    <a:gd name="connsiteX854" fmla="*/ 2460689 w 3547014"/>
                    <a:gd name="connsiteY854" fmla="*/ 1085279 h 1279302"/>
                    <a:gd name="connsiteX855" fmla="*/ 2460689 w 3547014"/>
                    <a:gd name="connsiteY855" fmla="*/ 1085279 h 1279302"/>
                    <a:gd name="connsiteX856" fmla="*/ 2460689 w 3547014"/>
                    <a:gd name="connsiteY856" fmla="*/ 1085279 h 1279302"/>
                    <a:gd name="connsiteX857" fmla="*/ 2460689 w 3547014"/>
                    <a:gd name="connsiteY857" fmla="*/ 1085279 h 1279302"/>
                    <a:gd name="connsiteX858" fmla="*/ 2460689 w 3547014"/>
                    <a:gd name="connsiteY858" fmla="*/ 1085279 h 1279302"/>
                    <a:gd name="connsiteX859" fmla="*/ 2460689 w 3547014"/>
                    <a:gd name="connsiteY859" fmla="*/ 1085279 h 1279302"/>
                    <a:gd name="connsiteX860" fmla="*/ 2460689 w 3547014"/>
                    <a:gd name="connsiteY860" fmla="*/ 1085279 h 1279302"/>
                    <a:gd name="connsiteX861" fmla="*/ 2460689 w 3547014"/>
                    <a:gd name="connsiteY861" fmla="*/ 1085279 h 1279302"/>
                    <a:gd name="connsiteX862" fmla="*/ 2478881 w 3547014"/>
                    <a:gd name="connsiteY862" fmla="*/ 1085279 h 1279302"/>
                    <a:gd name="connsiteX863" fmla="*/ 2478881 w 3547014"/>
                    <a:gd name="connsiteY863" fmla="*/ 1095470 h 1279302"/>
                    <a:gd name="connsiteX864" fmla="*/ 2478881 w 3547014"/>
                    <a:gd name="connsiteY864" fmla="*/ 1095470 h 1279302"/>
                    <a:gd name="connsiteX865" fmla="*/ 2489835 w 3547014"/>
                    <a:gd name="connsiteY865" fmla="*/ 1095470 h 1279302"/>
                    <a:gd name="connsiteX866" fmla="*/ 2489835 w 3547014"/>
                    <a:gd name="connsiteY866" fmla="*/ 1117092 h 1279302"/>
                    <a:gd name="connsiteX867" fmla="*/ 2489835 w 3547014"/>
                    <a:gd name="connsiteY867" fmla="*/ 1117092 h 1279302"/>
                    <a:gd name="connsiteX868" fmla="*/ 2489835 w 3547014"/>
                    <a:gd name="connsiteY868" fmla="*/ 1117092 h 1279302"/>
                    <a:gd name="connsiteX869" fmla="*/ 2489835 w 3547014"/>
                    <a:gd name="connsiteY869" fmla="*/ 1117092 h 1279302"/>
                    <a:gd name="connsiteX870" fmla="*/ 2489835 w 3547014"/>
                    <a:gd name="connsiteY870" fmla="*/ 1117092 h 1279302"/>
                    <a:gd name="connsiteX871" fmla="*/ 2500789 w 3547014"/>
                    <a:gd name="connsiteY871" fmla="*/ 1117092 h 1279302"/>
                    <a:gd name="connsiteX872" fmla="*/ 2500789 w 3547014"/>
                    <a:gd name="connsiteY872" fmla="*/ 1117092 h 1279302"/>
                    <a:gd name="connsiteX873" fmla="*/ 2500789 w 3547014"/>
                    <a:gd name="connsiteY873" fmla="*/ 1117092 h 1279302"/>
                    <a:gd name="connsiteX874" fmla="*/ 2500789 w 3547014"/>
                    <a:gd name="connsiteY874" fmla="*/ 1117092 h 1279302"/>
                    <a:gd name="connsiteX875" fmla="*/ 2500789 w 3547014"/>
                    <a:gd name="connsiteY875" fmla="*/ 1117092 h 1279302"/>
                    <a:gd name="connsiteX876" fmla="*/ 2500789 w 3547014"/>
                    <a:gd name="connsiteY876" fmla="*/ 1117092 h 1279302"/>
                    <a:gd name="connsiteX877" fmla="*/ 2500789 w 3547014"/>
                    <a:gd name="connsiteY877" fmla="*/ 1117092 h 1279302"/>
                    <a:gd name="connsiteX878" fmla="*/ 2500789 w 3547014"/>
                    <a:gd name="connsiteY878" fmla="*/ 1117092 h 1279302"/>
                    <a:gd name="connsiteX879" fmla="*/ 2500789 w 3547014"/>
                    <a:gd name="connsiteY879" fmla="*/ 1117092 h 1279302"/>
                    <a:gd name="connsiteX880" fmla="*/ 2508123 w 3547014"/>
                    <a:gd name="connsiteY880" fmla="*/ 1117092 h 1279302"/>
                    <a:gd name="connsiteX881" fmla="*/ 2508123 w 3547014"/>
                    <a:gd name="connsiteY881" fmla="*/ 1117092 h 1279302"/>
                    <a:gd name="connsiteX882" fmla="*/ 2508123 w 3547014"/>
                    <a:gd name="connsiteY882" fmla="*/ 1117092 h 1279302"/>
                    <a:gd name="connsiteX883" fmla="*/ 2526316 w 3547014"/>
                    <a:gd name="connsiteY883" fmla="*/ 1117092 h 1279302"/>
                    <a:gd name="connsiteX884" fmla="*/ 2526316 w 3547014"/>
                    <a:gd name="connsiteY884" fmla="*/ 1117092 h 1279302"/>
                    <a:gd name="connsiteX885" fmla="*/ 2526316 w 3547014"/>
                    <a:gd name="connsiteY885" fmla="*/ 1117092 h 1279302"/>
                    <a:gd name="connsiteX886" fmla="*/ 2529935 w 3547014"/>
                    <a:gd name="connsiteY886" fmla="*/ 1117092 h 1279302"/>
                    <a:gd name="connsiteX887" fmla="*/ 2529935 w 3547014"/>
                    <a:gd name="connsiteY887" fmla="*/ 1117092 h 1279302"/>
                    <a:gd name="connsiteX888" fmla="*/ 2529935 w 3547014"/>
                    <a:gd name="connsiteY888" fmla="*/ 1117092 h 1279302"/>
                    <a:gd name="connsiteX889" fmla="*/ 2533650 w 3547014"/>
                    <a:gd name="connsiteY889" fmla="*/ 1117092 h 1279302"/>
                    <a:gd name="connsiteX890" fmla="*/ 2533650 w 3547014"/>
                    <a:gd name="connsiteY890" fmla="*/ 1129475 h 1279302"/>
                    <a:gd name="connsiteX891" fmla="*/ 2533650 w 3547014"/>
                    <a:gd name="connsiteY891" fmla="*/ 1129475 h 1279302"/>
                    <a:gd name="connsiteX892" fmla="*/ 2533650 w 3547014"/>
                    <a:gd name="connsiteY892" fmla="*/ 1129475 h 1279302"/>
                    <a:gd name="connsiteX893" fmla="*/ 2533650 w 3547014"/>
                    <a:gd name="connsiteY893" fmla="*/ 1129475 h 1279302"/>
                    <a:gd name="connsiteX894" fmla="*/ 2533650 w 3547014"/>
                    <a:gd name="connsiteY894" fmla="*/ 1129475 h 1279302"/>
                    <a:gd name="connsiteX895" fmla="*/ 2533650 w 3547014"/>
                    <a:gd name="connsiteY895" fmla="*/ 1129475 h 1279302"/>
                    <a:gd name="connsiteX896" fmla="*/ 2533650 w 3547014"/>
                    <a:gd name="connsiteY896" fmla="*/ 1129475 h 1279302"/>
                    <a:gd name="connsiteX897" fmla="*/ 2533650 w 3547014"/>
                    <a:gd name="connsiteY897" fmla="*/ 1129475 h 1279302"/>
                    <a:gd name="connsiteX898" fmla="*/ 2548223 w 3547014"/>
                    <a:gd name="connsiteY898" fmla="*/ 1129475 h 1279302"/>
                    <a:gd name="connsiteX899" fmla="*/ 2548223 w 3547014"/>
                    <a:gd name="connsiteY899" fmla="*/ 1129475 h 1279302"/>
                    <a:gd name="connsiteX900" fmla="*/ 2548223 w 3547014"/>
                    <a:gd name="connsiteY900" fmla="*/ 1129475 h 1279302"/>
                    <a:gd name="connsiteX901" fmla="*/ 2551843 w 3547014"/>
                    <a:gd name="connsiteY901" fmla="*/ 1129475 h 1279302"/>
                    <a:gd name="connsiteX902" fmla="*/ 2551843 w 3547014"/>
                    <a:gd name="connsiteY902" fmla="*/ 1129475 h 1279302"/>
                    <a:gd name="connsiteX903" fmla="*/ 2551843 w 3547014"/>
                    <a:gd name="connsiteY903" fmla="*/ 1129475 h 1279302"/>
                    <a:gd name="connsiteX904" fmla="*/ 2551843 w 3547014"/>
                    <a:gd name="connsiteY904" fmla="*/ 1129475 h 1279302"/>
                    <a:gd name="connsiteX905" fmla="*/ 2551843 w 3547014"/>
                    <a:gd name="connsiteY905" fmla="*/ 1129475 h 1279302"/>
                    <a:gd name="connsiteX906" fmla="*/ 2551843 w 3547014"/>
                    <a:gd name="connsiteY906" fmla="*/ 1129475 h 1279302"/>
                    <a:gd name="connsiteX907" fmla="*/ 2555462 w 3547014"/>
                    <a:gd name="connsiteY907" fmla="*/ 1129475 h 1279302"/>
                    <a:gd name="connsiteX908" fmla="*/ 2555462 w 3547014"/>
                    <a:gd name="connsiteY908" fmla="*/ 1129475 h 1279302"/>
                    <a:gd name="connsiteX909" fmla="*/ 2555462 w 3547014"/>
                    <a:gd name="connsiteY909" fmla="*/ 1129475 h 1279302"/>
                    <a:gd name="connsiteX910" fmla="*/ 2570036 w 3547014"/>
                    <a:gd name="connsiteY910" fmla="*/ 1129475 h 1279302"/>
                    <a:gd name="connsiteX911" fmla="*/ 2570036 w 3547014"/>
                    <a:gd name="connsiteY911" fmla="*/ 1144238 h 1279302"/>
                    <a:gd name="connsiteX912" fmla="*/ 2570036 w 3547014"/>
                    <a:gd name="connsiteY912" fmla="*/ 1144238 h 1279302"/>
                    <a:gd name="connsiteX913" fmla="*/ 2573750 w 3547014"/>
                    <a:gd name="connsiteY913" fmla="*/ 1144238 h 1279302"/>
                    <a:gd name="connsiteX914" fmla="*/ 2573750 w 3547014"/>
                    <a:gd name="connsiteY914" fmla="*/ 1157192 h 1279302"/>
                    <a:gd name="connsiteX915" fmla="*/ 2573750 w 3547014"/>
                    <a:gd name="connsiteY915" fmla="*/ 1157192 h 1279302"/>
                    <a:gd name="connsiteX916" fmla="*/ 2573750 w 3547014"/>
                    <a:gd name="connsiteY916" fmla="*/ 1157192 h 1279302"/>
                    <a:gd name="connsiteX917" fmla="*/ 2573750 w 3547014"/>
                    <a:gd name="connsiteY917" fmla="*/ 1157192 h 1279302"/>
                    <a:gd name="connsiteX918" fmla="*/ 2573750 w 3547014"/>
                    <a:gd name="connsiteY918" fmla="*/ 1157192 h 1279302"/>
                    <a:gd name="connsiteX919" fmla="*/ 2584609 w 3547014"/>
                    <a:gd name="connsiteY919" fmla="*/ 1157192 h 1279302"/>
                    <a:gd name="connsiteX920" fmla="*/ 2584609 w 3547014"/>
                    <a:gd name="connsiteY920" fmla="*/ 1157192 h 1279302"/>
                    <a:gd name="connsiteX921" fmla="*/ 2584609 w 3547014"/>
                    <a:gd name="connsiteY921" fmla="*/ 1157192 h 1279302"/>
                    <a:gd name="connsiteX922" fmla="*/ 2588324 w 3547014"/>
                    <a:gd name="connsiteY922" fmla="*/ 1157192 h 1279302"/>
                    <a:gd name="connsiteX923" fmla="*/ 2588324 w 3547014"/>
                    <a:gd name="connsiteY923" fmla="*/ 1170527 h 1279302"/>
                    <a:gd name="connsiteX924" fmla="*/ 2588324 w 3547014"/>
                    <a:gd name="connsiteY924" fmla="*/ 1170527 h 1279302"/>
                    <a:gd name="connsiteX925" fmla="*/ 2588324 w 3547014"/>
                    <a:gd name="connsiteY925" fmla="*/ 1170527 h 1279302"/>
                    <a:gd name="connsiteX926" fmla="*/ 2588324 w 3547014"/>
                    <a:gd name="connsiteY926" fmla="*/ 1170527 h 1279302"/>
                    <a:gd name="connsiteX927" fmla="*/ 2588324 w 3547014"/>
                    <a:gd name="connsiteY927" fmla="*/ 1170527 h 1279302"/>
                    <a:gd name="connsiteX928" fmla="*/ 2602897 w 3547014"/>
                    <a:gd name="connsiteY928" fmla="*/ 1170527 h 1279302"/>
                    <a:gd name="connsiteX929" fmla="*/ 2602897 w 3547014"/>
                    <a:gd name="connsiteY929" fmla="*/ 1184720 h 1279302"/>
                    <a:gd name="connsiteX930" fmla="*/ 2602897 w 3547014"/>
                    <a:gd name="connsiteY930" fmla="*/ 1184720 h 1279302"/>
                    <a:gd name="connsiteX931" fmla="*/ 2602897 w 3547014"/>
                    <a:gd name="connsiteY931" fmla="*/ 1184720 h 1279302"/>
                    <a:gd name="connsiteX932" fmla="*/ 2602897 w 3547014"/>
                    <a:gd name="connsiteY932" fmla="*/ 1184720 h 1279302"/>
                    <a:gd name="connsiteX933" fmla="*/ 2602897 w 3547014"/>
                    <a:gd name="connsiteY933" fmla="*/ 1184720 h 1279302"/>
                    <a:gd name="connsiteX934" fmla="*/ 2606516 w 3547014"/>
                    <a:gd name="connsiteY934" fmla="*/ 1184720 h 1279302"/>
                    <a:gd name="connsiteX935" fmla="*/ 2606516 w 3547014"/>
                    <a:gd name="connsiteY935" fmla="*/ 1184720 h 1279302"/>
                    <a:gd name="connsiteX936" fmla="*/ 2606516 w 3547014"/>
                    <a:gd name="connsiteY936" fmla="*/ 1184720 h 1279302"/>
                    <a:gd name="connsiteX937" fmla="*/ 2613851 w 3547014"/>
                    <a:gd name="connsiteY937" fmla="*/ 1184720 h 1279302"/>
                    <a:gd name="connsiteX938" fmla="*/ 2613851 w 3547014"/>
                    <a:gd name="connsiteY938" fmla="*/ 1184720 h 1279302"/>
                    <a:gd name="connsiteX939" fmla="*/ 2613851 w 3547014"/>
                    <a:gd name="connsiteY939" fmla="*/ 1184720 h 1279302"/>
                    <a:gd name="connsiteX940" fmla="*/ 2639282 w 3547014"/>
                    <a:gd name="connsiteY940" fmla="*/ 1184720 h 1279302"/>
                    <a:gd name="connsiteX941" fmla="*/ 2639282 w 3547014"/>
                    <a:gd name="connsiteY941" fmla="*/ 1184720 h 1279302"/>
                    <a:gd name="connsiteX942" fmla="*/ 2639282 w 3547014"/>
                    <a:gd name="connsiteY942" fmla="*/ 1184720 h 1279302"/>
                    <a:gd name="connsiteX943" fmla="*/ 2661190 w 3547014"/>
                    <a:gd name="connsiteY943" fmla="*/ 1184720 h 1279302"/>
                    <a:gd name="connsiteX944" fmla="*/ 2661190 w 3547014"/>
                    <a:gd name="connsiteY944" fmla="*/ 1184720 h 1279302"/>
                    <a:gd name="connsiteX945" fmla="*/ 2661190 w 3547014"/>
                    <a:gd name="connsiteY945" fmla="*/ 1184720 h 1279302"/>
                    <a:gd name="connsiteX946" fmla="*/ 2664809 w 3547014"/>
                    <a:gd name="connsiteY946" fmla="*/ 1184720 h 1279302"/>
                    <a:gd name="connsiteX947" fmla="*/ 2664809 w 3547014"/>
                    <a:gd name="connsiteY947" fmla="*/ 1184720 h 1279302"/>
                    <a:gd name="connsiteX948" fmla="*/ 2664809 w 3547014"/>
                    <a:gd name="connsiteY948" fmla="*/ 1184720 h 1279302"/>
                    <a:gd name="connsiteX949" fmla="*/ 2679383 w 3547014"/>
                    <a:gd name="connsiteY949" fmla="*/ 1184720 h 1279302"/>
                    <a:gd name="connsiteX950" fmla="*/ 2679383 w 3547014"/>
                    <a:gd name="connsiteY950" fmla="*/ 1184720 h 1279302"/>
                    <a:gd name="connsiteX951" fmla="*/ 2679383 w 3547014"/>
                    <a:gd name="connsiteY951" fmla="*/ 1184720 h 1279302"/>
                    <a:gd name="connsiteX952" fmla="*/ 2683097 w 3547014"/>
                    <a:gd name="connsiteY952" fmla="*/ 1184720 h 1279302"/>
                    <a:gd name="connsiteX953" fmla="*/ 2683097 w 3547014"/>
                    <a:gd name="connsiteY953" fmla="*/ 1184720 h 1279302"/>
                    <a:gd name="connsiteX954" fmla="*/ 2683097 w 3547014"/>
                    <a:gd name="connsiteY954" fmla="*/ 1184720 h 1279302"/>
                    <a:gd name="connsiteX955" fmla="*/ 2683097 w 3547014"/>
                    <a:gd name="connsiteY955" fmla="*/ 1184720 h 1279302"/>
                    <a:gd name="connsiteX956" fmla="*/ 2683097 w 3547014"/>
                    <a:gd name="connsiteY956" fmla="*/ 1184720 h 1279302"/>
                    <a:gd name="connsiteX957" fmla="*/ 2683097 w 3547014"/>
                    <a:gd name="connsiteY957" fmla="*/ 1184720 h 1279302"/>
                    <a:gd name="connsiteX958" fmla="*/ 2701290 w 3547014"/>
                    <a:gd name="connsiteY958" fmla="*/ 1184720 h 1279302"/>
                    <a:gd name="connsiteX959" fmla="*/ 2701290 w 3547014"/>
                    <a:gd name="connsiteY959" fmla="*/ 1184720 h 1279302"/>
                    <a:gd name="connsiteX960" fmla="*/ 2701290 w 3547014"/>
                    <a:gd name="connsiteY960" fmla="*/ 1184720 h 1279302"/>
                    <a:gd name="connsiteX961" fmla="*/ 2708624 w 3547014"/>
                    <a:gd name="connsiteY961" fmla="*/ 1184720 h 1279302"/>
                    <a:gd name="connsiteX962" fmla="*/ 2708624 w 3547014"/>
                    <a:gd name="connsiteY962" fmla="*/ 1184720 h 1279302"/>
                    <a:gd name="connsiteX963" fmla="*/ 2708624 w 3547014"/>
                    <a:gd name="connsiteY963" fmla="*/ 1184720 h 1279302"/>
                    <a:gd name="connsiteX964" fmla="*/ 2708624 w 3547014"/>
                    <a:gd name="connsiteY964" fmla="*/ 1184720 h 1279302"/>
                    <a:gd name="connsiteX965" fmla="*/ 2708624 w 3547014"/>
                    <a:gd name="connsiteY965" fmla="*/ 1184720 h 1279302"/>
                    <a:gd name="connsiteX966" fmla="*/ 2708624 w 3547014"/>
                    <a:gd name="connsiteY966" fmla="*/ 1184720 h 1279302"/>
                    <a:gd name="connsiteX967" fmla="*/ 2715863 w 3547014"/>
                    <a:gd name="connsiteY967" fmla="*/ 1184720 h 1279302"/>
                    <a:gd name="connsiteX968" fmla="*/ 2715863 w 3547014"/>
                    <a:gd name="connsiteY968" fmla="*/ 1184720 h 1279302"/>
                    <a:gd name="connsiteX969" fmla="*/ 2715863 w 3547014"/>
                    <a:gd name="connsiteY969" fmla="*/ 1184720 h 1279302"/>
                    <a:gd name="connsiteX970" fmla="*/ 2715863 w 3547014"/>
                    <a:gd name="connsiteY970" fmla="*/ 1184720 h 1279302"/>
                    <a:gd name="connsiteX971" fmla="*/ 2715863 w 3547014"/>
                    <a:gd name="connsiteY971" fmla="*/ 1184720 h 1279302"/>
                    <a:gd name="connsiteX972" fmla="*/ 2715863 w 3547014"/>
                    <a:gd name="connsiteY972" fmla="*/ 1184720 h 1279302"/>
                    <a:gd name="connsiteX973" fmla="*/ 2715863 w 3547014"/>
                    <a:gd name="connsiteY973" fmla="*/ 1184720 h 1279302"/>
                    <a:gd name="connsiteX974" fmla="*/ 2715863 w 3547014"/>
                    <a:gd name="connsiteY974" fmla="*/ 1184720 h 1279302"/>
                    <a:gd name="connsiteX975" fmla="*/ 2715863 w 3547014"/>
                    <a:gd name="connsiteY975" fmla="*/ 1184720 h 1279302"/>
                    <a:gd name="connsiteX976" fmla="*/ 2741390 w 3547014"/>
                    <a:gd name="connsiteY976" fmla="*/ 1184720 h 1279302"/>
                    <a:gd name="connsiteX977" fmla="*/ 2741390 w 3547014"/>
                    <a:gd name="connsiteY977" fmla="*/ 1184720 h 1279302"/>
                    <a:gd name="connsiteX978" fmla="*/ 2741390 w 3547014"/>
                    <a:gd name="connsiteY978" fmla="*/ 1184720 h 1279302"/>
                    <a:gd name="connsiteX979" fmla="*/ 2752344 w 3547014"/>
                    <a:gd name="connsiteY979" fmla="*/ 1184720 h 1279302"/>
                    <a:gd name="connsiteX980" fmla="*/ 2752344 w 3547014"/>
                    <a:gd name="connsiteY980" fmla="*/ 1184720 h 1279302"/>
                    <a:gd name="connsiteX981" fmla="*/ 2752344 w 3547014"/>
                    <a:gd name="connsiteY981" fmla="*/ 1184720 h 1279302"/>
                    <a:gd name="connsiteX982" fmla="*/ 2759583 w 3547014"/>
                    <a:gd name="connsiteY982" fmla="*/ 1184720 h 1279302"/>
                    <a:gd name="connsiteX983" fmla="*/ 2759583 w 3547014"/>
                    <a:gd name="connsiteY983" fmla="*/ 1208532 h 1279302"/>
                    <a:gd name="connsiteX984" fmla="*/ 2759583 w 3547014"/>
                    <a:gd name="connsiteY984" fmla="*/ 1208532 h 1279302"/>
                    <a:gd name="connsiteX985" fmla="*/ 2763298 w 3547014"/>
                    <a:gd name="connsiteY985" fmla="*/ 1208532 h 1279302"/>
                    <a:gd name="connsiteX986" fmla="*/ 2763298 w 3547014"/>
                    <a:gd name="connsiteY986" fmla="*/ 1208532 h 1279302"/>
                    <a:gd name="connsiteX987" fmla="*/ 2763298 w 3547014"/>
                    <a:gd name="connsiteY987" fmla="*/ 1208532 h 1279302"/>
                    <a:gd name="connsiteX988" fmla="*/ 2766917 w 3547014"/>
                    <a:gd name="connsiteY988" fmla="*/ 1208532 h 1279302"/>
                    <a:gd name="connsiteX989" fmla="*/ 2766917 w 3547014"/>
                    <a:gd name="connsiteY989" fmla="*/ 1208532 h 1279302"/>
                    <a:gd name="connsiteX990" fmla="*/ 2766917 w 3547014"/>
                    <a:gd name="connsiteY990" fmla="*/ 1208532 h 1279302"/>
                    <a:gd name="connsiteX991" fmla="*/ 2766917 w 3547014"/>
                    <a:gd name="connsiteY991" fmla="*/ 1208532 h 1279302"/>
                    <a:gd name="connsiteX992" fmla="*/ 2766917 w 3547014"/>
                    <a:gd name="connsiteY992" fmla="*/ 1208532 h 1279302"/>
                    <a:gd name="connsiteX993" fmla="*/ 2766917 w 3547014"/>
                    <a:gd name="connsiteY993" fmla="*/ 1208532 h 1279302"/>
                    <a:gd name="connsiteX994" fmla="*/ 2785110 w 3547014"/>
                    <a:gd name="connsiteY994" fmla="*/ 1208532 h 1279302"/>
                    <a:gd name="connsiteX995" fmla="*/ 2785110 w 3547014"/>
                    <a:gd name="connsiteY995" fmla="*/ 1208532 h 1279302"/>
                    <a:gd name="connsiteX996" fmla="*/ 2785110 w 3547014"/>
                    <a:gd name="connsiteY996" fmla="*/ 1208532 h 1279302"/>
                    <a:gd name="connsiteX997" fmla="*/ 2785110 w 3547014"/>
                    <a:gd name="connsiteY997" fmla="*/ 1208532 h 1279302"/>
                    <a:gd name="connsiteX998" fmla="*/ 2785110 w 3547014"/>
                    <a:gd name="connsiteY998" fmla="*/ 1208532 h 1279302"/>
                    <a:gd name="connsiteX999" fmla="*/ 2785110 w 3547014"/>
                    <a:gd name="connsiteY999" fmla="*/ 1208532 h 1279302"/>
                    <a:gd name="connsiteX1000" fmla="*/ 2792444 w 3547014"/>
                    <a:gd name="connsiteY1000" fmla="*/ 1208532 h 1279302"/>
                    <a:gd name="connsiteX1001" fmla="*/ 2792444 w 3547014"/>
                    <a:gd name="connsiteY1001" fmla="*/ 1208532 h 1279302"/>
                    <a:gd name="connsiteX1002" fmla="*/ 2792444 w 3547014"/>
                    <a:gd name="connsiteY1002" fmla="*/ 1208532 h 1279302"/>
                    <a:gd name="connsiteX1003" fmla="*/ 2792444 w 3547014"/>
                    <a:gd name="connsiteY1003" fmla="*/ 1208532 h 1279302"/>
                    <a:gd name="connsiteX1004" fmla="*/ 2792444 w 3547014"/>
                    <a:gd name="connsiteY1004" fmla="*/ 1208532 h 1279302"/>
                    <a:gd name="connsiteX1005" fmla="*/ 2792444 w 3547014"/>
                    <a:gd name="connsiteY1005" fmla="*/ 1208532 h 1279302"/>
                    <a:gd name="connsiteX1006" fmla="*/ 2810637 w 3547014"/>
                    <a:gd name="connsiteY1006" fmla="*/ 1208532 h 1279302"/>
                    <a:gd name="connsiteX1007" fmla="*/ 2810637 w 3547014"/>
                    <a:gd name="connsiteY1007" fmla="*/ 1208532 h 1279302"/>
                    <a:gd name="connsiteX1008" fmla="*/ 2810637 w 3547014"/>
                    <a:gd name="connsiteY1008" fmla="*/ 1208532 h 1279302"/>
                    <a:gd name="connsiteX1009" fmla="*/ 2817972 w 3547014"/>
                    <a:gd name="connsiteY1009" fmla="*/ 1208532 h 1279302"/>
                    <a:gd name="connsiteX1010" fmla="*/ 2817972 w 3547014"/>
                    <a:gd name="connsiteY1010" fmla="*/ 1208532 h 1279302"/>
                    <a:gd name="connsiteX1011" fmla="*/ 2817972 w 3547014"/>
                    <a:gd name="connsiteY1011" fmla="*/ 1208532 h 1279302"/>
                    <a:gd name="connsiteX1012" fmla="*/ 2825210 w 3547014"/>
                    <a:gd name="connsiteY1012" fmla="*/ 1208532 h 1279302"/>
                    <a:gd name="connsiteX1013" fmla="*/ 2825210 w 3547014"/>
                    <a:gd name="connsiteY1013" fmla="*/ 1238345 h 1279302"/>
                    <a:gd name="connsiteX1014" fmla="*/ 2825210 w 3547014"/>
                    <a:gd name="connsiteY1014" fmla="*/ 1238345 h 1279302"/>
                    <a:gd name="connsiteX1015" fmla="*/ 2890838 w 3547014"/>
                    <a:gd name="connsiteY1015" fmla="*/ 1238345 h 1279302"/>
                    <a:gd name="connsiteX1016" fmla="*/ 2890838 w 3547014"/>
                    <a:gd name="connsiteY1016" fmla="*/ 1238345 h 1279302"/>
                    <a:gd name="connsiteX1017" fmla="*/ 2890838 w 3547014"/>
                    <a:gd name="connsiteY1017" fmla="*/ 1238345 h 1279302"/>
                    <a:gd name="connsiteX1018" fmla="*/ 2890838 w 3547014"/>
                    <a:gd name="connsiteY1018" fmla="*/ 1238345 h 1279302"/>
                    <a:gd name="connsiteX1019" fmla="*/ 2890838 w 3547014"/>
                    <a:gd name="connsiteY1019" fmla="*/ 1238345 h 1279302"/>
                    <a:gd name="connsiteX1020" fmla="*/ 2890838 w 3547014"/>
                    <a:gd name="connsiteY1020" fmla="*/ 1238345 h 1279302"/>
                    <a:gd name="connsiteX1021" fmla="*/ 2919984 w 3547014"/>
                    <a:gd name="connsiteY1021" fmla="*/ 1238345 h 1279302"/>
                    <a:gd name="connsiteX1022" fmla="*/ 2919984 w 3547014"/>
                    <a:gd name="connsiteY1022" fmla="*/ 1238345 h 1279302"/>
                    <a:gd name="connsiteX1023" fmla="*/ 2919984 w 3547014"/>
                    <a:gd name="connsiteY1023" fmla="*/ 1238345 h 1279302"/>
                    <a:gd name="connsiteX1024" fmla="*/ 2930938 w 3547014"/>
                    <a:gd name="connsiteY1024" fmla="*/ 1238345 h 1279302"/>
                    <a:gd name="connsiteX1025" fmla="*/ 2930938 w 3547014"/>
                    <a:gd name="connsiteY1025" fmla="*/ 1238345 h 1279302"/>
                    <a:gd name="connsiteX1026" fmla="*/ 2930938 w 3547014"/>
                    <a:gd name="connsiteY1026" fmla="*/ 1238345 h 1279302"/>
                    <a:gd name="connsiteX1027" fmla="*/ 2941892 w 3547014"/>
                    <a:gd name="connsiteY1027" fmla="*/ 1238345 h 1279302"/>
                    <a:gd name="connsiteX1028" fmla="*/ 2941892 w 3547014"/>
                    <a:gd name="connsiteY1028" fmla="*/ 1238345 h 1279302"/>
                    <a:gd name="connsiteX1029" fmla="*/ 2941892 w 3547014"/>
                    <a:gd name="connsiteY1029" fmla="*/ 1238345 h 1279302"/>
                    <a:gd name="connsiteX1030" fmla="*/ 2945511 w 3547014"/>
                    <a:gd name="connsiteY1030" fmla="*/ 1238345 h 1279302"/>
                    <a:gd name="connsiteX1031" fmla="*/ 2945511 w 3547014"/>
                    <a:gd name="connsiteY1031" fmla="*/ 1238345 h 1279302"/>
                    <a:gd name="connsiteX1032" fmla="*/ 2945511 w 3547014"/>
                    <a:gd name="connsiteY1032" fmla="*/ 1238345 h 1279302"/>
                    <a:gd name="connsiteX1033" fmla="*/ 2949226 w 3547014"/>
                    <a:gd name="connsiteY1033" fmla="*/ 1238345 h 1279302"/>
                    <a:gd name="connsiteX1034" fmla="*/ 2949226 w 3547014"/>
                    <a:gd name="connsiteY1034" fmla="*/ 1279303 h 1279302"/>
                    <a:gd name="connsiteX1035" fmla="*/ 2949226 w 3547014"/>
                    <a:gd name="connsiteY1035" fmla="*/ 1279303 h 1279302"/>
                    <a:gd name="connsiteX1036" fmla="*/ 2971038 w 3547014"/>
                    <a:gd name="connsiteY1036" fmla="*/ 1279303 h 1279302"/>
                    <a:gd name="connsiteX1037" fmla="*/ 2971038 w 3547014"/>
                    <a:gd name="connsiteY1037" fmla="*/ 1279303 h 1279302"/>
                    <a:gd name="connsiteX1038" fmla="*/ 2971038 w 3547014"/>
                    <a:gd name="connsiteY1038" fmla="*/ 1279303 h 1279302"/>
                    <a:gd name="connsiteX1039" fmla="*/ 3011138 w 3547014"/>
                    <a:gd name="connsiteY1039" fmla="*/ 1279303 h 1279302"/>
                    <a:gd name="connsiteX1040" fmla="*/ 3011138 w 3547014"/>
                    <a:gd name="connsiteY1040" fmla="*/ 1279303 h 1279302"/>
                    <a:gd name="connsiteX1041" fmla="*/ 3011138 w 3547014"/>
                    <a:gd name="connsiteY1041" fmla="*/ 1279303 h 1279302"/>
                    <a:gd name="connsiteX1042" fmla="*/ 3018473 w 3547014"/>
                    <a:gd name="connsiteY1042" fmla="*/ 1279303 h 1279302"/>
                    <a:gd name="connsiteX1043" fmla="*/ 3018473 w 3547014"/>
                    <a:gd name="connsiteY1043" fmla="*/ 1279303 h 1279302"/>
                    <a:gd name="connsiteX1044" fmla="*/ 3018473 w 3547014"/>
                    <a:gd name="connsiteY1044" fmla="*/ 1279303 h 1279302"/>
                    <a:gd name="connsiteX1045" fmla="*/ 3040285 w 3547014"/>
                    <a:gd name="connsiteY1045" fmla="*/ 1279303 h 1279302"/>
                    <a:gd name="connsiteX1046" fmla="*/ 3040285 w 3547014"/>
                    <a:gd name="connsiteY1046" fmla="*/ 1279303 h 1279302"/>
                    <a:gd name="connsiteX1047" fmla="*/ 3040285 w 3547014"/>
                    <a:gd name="connsiteY1047" fmla="*/ 1279303 h 1279302"/>
                    <a:gd name="connsiteX1048" fmla="*/ 3058573 w 3547014"/>
                    <a:gd name="connsiteY1048" fmla="*/ 1279303 h 1279302"/>
                    <a:gd name="connsiteX1049" fmla="*/ 3058573 w 3547014"/>
                    <a:gd name="connsiteY1049" fmla="*/ 1279303 h 1279302"/>
                    <a:gd name="connsiteX1050" fmla="*/ 3058573 w 3547014"/>
                    <a:gd name="connsiteY1050" fmla="*/ 1279303 h 1279302"/>
                    <a:gd name="connsiteX1051" fmla="*/ 3062192 w 3547014"/>
                    <a:gd name="connsiteY1051" fmla="*/ 1279303 h 1279302"/>
                    <a:gd name="connsiteX1052" fmla="*/ 3062192 w 3547014"/>
                    <a:gd name="connsiteY1052" fmla="*/ 1279303 h 1279302"/>
                    <a:gd name="connsiteX1053" fmla="*/ 3062192 w 3547014"/>
                    <a:gd name="connsiteY1053" fmla="*/ 1279303 h 1279302"/>
                    <a:gd name="connsiteX1054" fmla="*/ 3069527 w 3547014"/>
                    <a:gd name="connsiteY1054" fmla="*/ 1279303 h 1279302"/>
                    <a:gd name="connsiteX1055" fmla="*/ 3069527 w 3547014"/>
                    <a:gd name="connsiteY1055" fmla="*/ 1279303 h 1279302"/>
                    <a:gd name="connsiteX1056" fmla="*/ 3069527 w 3547014"/>
                    <a:gd name="connsiteY1056" fmla="*/ 1279303 h 1279302"/>
                    <a:gd name="connsiteX1057" fmla="*/ 3069527 w 3547014"/>
                    <a:gd name="connsiteY1057" fmla="*/ 1279303 h 1279302"/>
                    <a:gd name="connsiteX1058" fmla="*/ 3069527 w 3547014"/>
                    <a:gd name="connsiteY1058" fmla="*/ 1279303 h 1279302"/>
                    <a:gd name="connsiteX1059" fmla="*/ 3069527 w 3547014"/>
                    <a:gd name="connsiteY1059" fmla="*/ 1279303 h 1279302"/>
                    <a:gd name="connsiteX1060" fmla="*/ 3091339 w 3547014"/>
                    <a:gd name="connsiteY1060" fmla="*/ 1279303 h 1279302"/>
                    <a:gd name="connsiteX1061" fmla="*/ 3091339 w 3547014"/>
                    <a:gd name="connsiteY1061" fmla="*/ 1279303 h 1279302"/>
                    <a:gd name="connsiteX1062" fmla="*/ 3091339 w 3547014"/>
                    <a:gd name="connsiteY1062" fmla="*/ 1279303 h 1279302"/>
                    <a:gd name="connsiteX1063" fmla="*/ 3095054 w 3547014"/>
                    <a:gd name="connsiteY1063" fmla="*/ 1279303 h 1279302"/>
                    <a:gd name="connsiteX1064" fmla="*/ 3095054 w 3547014"/>
                    <a:gd name="connsiteY1064" fmla="*/ 1279303 h 1279302"/>
                    <a:gd name="connsiteX1065" fmla="*/ 3095054 w 3547014"/>
                    <a:gd name="connsiteY1065" fmla="*/ 1279303 h 1279302"/>
                    <a:gd name="connsiteX1066" fmla="*/ 3288221 w 3547014"/>
                    <a:gd name="connsiteY1066" fmla="*/ 1279303 h 1279302"/>
                    <a:gd name="connsiteX1067" fmla="*/ 3288221 w 3547014"/>
                    <a:gd name="connsiteY1067" fmla="*/ 1279303 h 1279302"/>
                    <a:gd name="connsiteX1068" fmla="*/ 3288221 w 3547014"/>
                    <a:gd name="connsiteY1068" fmla="*/ 1279303 h 1279302"/>
                    <a:gd name="connsiteX1069" fmla="*/ 3547015 w 3547014"/>
                    <a:gd name="connsiteY1069" fmla="*/ 1279303 h 1279302"/>
                    <a:gd name="connsiteX1070" fmla="*/ 3547015 w 3547014"/>
                    <a:gd name="connsiteY1070" fmla="*/ 1279303 h 127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Lst>
                  <a:rect l="l" t="t" r="r" b="b"/>
                  <a:pathLst>
                    <a:path w="3547014" h="1279302">
                      <a:moveTo>
                        <a:pt x="0" y="0"/>
                      </a:moveTo>
                      <a:lnTo>
                        <a:pt x="204121" y="0"/>
                      </a:lnTo>
                      <a:lnTo>
                        <a:pt x="204121" y="4477"/>
                      </a:lnTo>
                      <a:lnTo>
                        <a:pt x="204121" y="4477"/>
                      </a:lnTo>
                      <a:lnTo>
                        <a:pt x="211455" y="4477"/>
                      </a:lnTo>
                      <a:lnTo>
                        <a:pt x="211455" y="9620"/>
                      </a:lnTo>
                      <a:lnTo>
                        <a:pt x="211455" y="9620"/>
                      </a:lnTo>
                      <a:lnTo>
                        <a:pt x="226028" y="9620"/>
                      </a:lnTo>
                      <a:lnTo>
                        <a:pt x="226028" y="9620"/>
                      </a:lnTo>
                      <a:lnTo>
                        <a:pt x="226028" y="9620"/>
                      </a:lnTo>
                      <a:lnTo>
                        <a:pt x="284321" y="9620"/>
                      </a:lnTo>
                      <a:lnTo>
                        <a:pt x="284321" y="14764"/>
                      </a:lnTo>
                      <a:lnTo>
                        <a:pt x="284321" y="14764"/>
                      </a:lnTo>
                      <a:lnTo>
                        <a:pt x="298895" y="14764"/>
                      </a:lnTo>
                      <a:lnTo>
                        <a:pt x="298895" y="20003"/>
                      </a:lnTo>
                      <a:lnTo>
                        <a:pt x="298895" y="20003"/>
                      </a:lnTo>
                      <a:lnTo>
                        <a:pt x="317183" y="20003"/>
                      </a:lnTo>
                      <a:lnTo>
                        <a:pt x="317183" y="30289"/>
                      </a:lnTo>
                      <a:lnTo>
                        <a:pt x="317183" y="30289"/>
                      </a:lnTo>
                      <a:lnTo>
                        <a:pt x="317183" y="30289"/>
                      </a:lnTo>
                      <a:lnTo>
                        <a:pt x="317183" y="30289"/>
                      </a:lnTo>
                      <a:lnTo>
                        <a:pt x="317183" y="30289"/>
                      </a:lnTo>
                      <a:lnTo>
                        <a:pt x="320802" y="30289"/>
                      </a:lnTo>
                      <a:lnTo>
                        <a:pt x="320802" y="40481"/>
                      </a:lnTo>
                      <a:lnTo>
                        <a:pt x="320802" y="40481"/>
                      </a:lnTo>
                      <a:lnTo>
                        <a:pt x="320802" y="40481"/>
                      </a:lnTo>
                      <a:lnTo>
                        <a:pt x="320802" y="40481"/>
                      </a:lnTo>
                      <a:lnTo>
                        <a:pt x="320802" y="40481"/>
                      </a:lnTo>
                      <a:lnTo>
                        <a:pt x="328136" y="40481"/>
                      </a:lnTo>
                      <a:lnTo>
                        <a:pt x="328136" y="45625"/>
                      </a:lnTo>
                      <a:lnTo>
                        <a:pt x="328136" y="45625"/>
                      </a:lnTo>
                      <a:lnTo>
                        <a:pt x="335375" y="45625"/>
                      </a:lnTo>
                      <a:lnTo>
                        <a:pt x="335375" y="50768"/>
                      </a:lnTo>
                      <a:lnTo>
                        <a:pt x="335375" y="50768"/>
                      </a:lnTo>
                      <a:lnTo>
                        <a:pt x="338995" y="50768"/>
                      </a:lnTo>
                      <a:lnTo>
                        <a:pt x="338995" y="55912"/>
                      </a:lnTo>
                      <a:lnTo>
                        <a:pt x="338995" y="55912"/>
                      </a:lnTo>
                      <a:lnTo>
                        <a:pt x="346329" y="55912"/>
                      </a:lnTo>
                      <a:lnTo>
                        <a:pt x="346329" y="61055"/>
                      </a:lnTo>
                      <a:lnTo>
                        <a:pt x="346329" y="61055"/>
                      </a:lnTo>
                      <a:lnTo>
                        <a:pt x="368237" y="61055"/>
                      </a:lnTo>
                      <a:lnTo>
                        <a:pt x="368237" y="66294"/>
                      </a:lnTo>
                      <a:lnTo>
                        <a:pt x="368237" y="66294"/>
                      </a:lnTo>
                      <a:lnTo>
                        <a:pt x="397383" y="66294"/>
                      </a:lnTo>
                      <a:lnTo>
                        <a:pt x="397383" y="66294"/>
                      </a:lnTo>
                      <a:lnTo>
                        <a:pt x="397383" y="66294"/>
                      </a:lnTo>
                      <a:lnTo>
                        <a:pt x="408337" y="66294"/>
                      </a:lnTo>
                      <a:lnTo>
                        <a:pt x="408337" y="71533"/>
                      </a:lnTo>
                      <a:lnTo>
                        <a:pt x="408337" y="71533"/>
                      </a:lnTo>
                      <a:lnTo>
                        <a:pt x="419195" y="71533"/>
                      </a:lnTo>
                      <a:lnTo>
                        <a:pt x="419195" y="76867"/>
                      </a:lnTo>
                      <a:lnTo>
                        <a:pt x="419195" y="76867"/>
                      </a:lnTo>
                      <a:lnTo>
                        <a:pt x="430149" y="76867"/>
                      </a:lnTo>
                      <a:lnTo>
                        <a:pt x="430149" y="87440"/>
                      </a:lnTo>
                      <a:lnTo>
                        <a:pt x="430149" y="87440"/>
                      </a:lnTo>
                      <a:lnTo>
                        <a:pt x="430149" y="87440"/>
                      </a:lnTo>
                      <a:lnTo>
                        <a:pt x="430149" y="87440"/>
                      </a:lnTo>
                      <a:lnTo>
                        <a:pt x="430149" y="87440"/>
                      </a:lnTo>
                      <a:lnTo>
                        <a:pt x="433864" y="87440"/>
                      </a:lnTo>
                      <a:lnTo>
                        <a:pt x="433864" y="87440"/>
                      </a:lnTo>
                      <a:lnTo>
                        <a:pt x="433864" y="87440"/>
                      </a:lnTo>
                      <a:lnTo>
                        <a:pt x="437483" y="87440"/>
                      </a:lnTo>
                      <a:lnTo>
                        <a:pt x="437483" y="92488"/>
                      </a:lnTo>
                      <a:lnTo>
                        <a:pt x="437483" y="92488"/>
                      </a:lnTo>
                      <a:lnTo>
                        <a:pt x="459296" y="92488"/>
                      </a:lnTo>
                      <a:lnTo>
                        <a:pt x="459296" y="92488"/>
                      </a:lnTo>
                      <a:lnTo>
                        <a:pt x="459296" y="92488"/>
                      </a:lnTo>
                      <a:lnTo>
                        <a:pt x="492157" y="92488"/>
                      </a:lnTo>
                      <a:lnTo>
                        <a:pt x="492157" y="97727"/>
                      </a:lnTo>
                      <a:lnTo>
                        <a:pt x="492157" y="97727"/>
                      </a:lnTo>
                      <a:lnTo>
                        <a:pt x="499396" y="97727"/>
                      </a:lnTo>
                      <a:lnTo>
                        <a:pt x="499396" y="102965"/>
                      </a:lnTo>
                      <a:lnTo>
                        <a:pt x="499396" y="102965"/>
                      </a:lnTo>
                      <a:lnTo>
                        <a:pt x="543211" y="102965"/>
                      </a:lnTo>
                      <a:lnTo>
                        <a:pt x="543211" y="108299"/>
                      </a:lnTo>
                      <a:lnTo>
                        <a:pt x="543211" y="108299"/>
                      </a:lnTo>
                      <a:lnTo>
                        <a:pt x="557784" y="108299"/>
                      </a:lnTo>
                      <a:lnTo>
                        <a:pt x="557784" y="108299"/>
                      </a:lnTo>
                      <a:lnTo>
                        <a:pt x="557784" y="108299"/>
                      </a:lnTo>
                      <a:lnTo>
                        <a:pt x="575977" y="108299"/>
                      </a:lnTo>
                      <a:lnTo>
                        <a:pt x="575977" y="113824"/>
                      </a:lnTo>
                      <a:lnTo>
                        <a:pt x="575977" y="113824"/>
                      </a:lnTo>
                      <a:lnTo>
                        <a:pt x="612458" y="113824"/>
                      </a:lnTo>
                      <a:lnTo>
                        <a:pt x="612458" y="113824"/>
                      </a:lnTo>
                      <a:lnTo>
                        <a:pt x="612458" y="113824"/>
                      </a:lnTo>
                      <a:lnTo>
                        <a:pt x="616077" y="113824"/>
                      </a:lnTo>
                      <a:lnTo>
                        <a:pt x="616077" y="118967"/>
                      </a:lnTo>
                      <a:lnTo>
                        <a:pt x="616077" y="118967"/>
                      </a:lnTo>
                      <a:lnTo>
                        <a:pt x="627031" y="118967"/>
                      </a:lnTo>
                      <a:lnTo>
                        <a:pt x="627031" y="124111"/>
                      </a:lnTo>
                      <a:lnTo>
                        <a:pt x="627031" y="124111"/>
                      </a:lnTo>
                      <a:lnTo>
                        <a:pt x="648938" y="124111"/>
                      </a:lnTo>
                      <a:lnTo>
                        <a:pt x="648938" y="124111"/>
                      </a:lnTo>
                      <a:lnTo>
                        <a:pt x="648938" y="124111"/>
                      </a:lnTo>
                      <a:lnTo>
                        <a:pt x="670751" y="124111"/>
                      </a:lnTo>
                      <a:lnTo>
                        <a:pt x="670751" y="129349"/>
                      </a:lnTo>
                      <a:lnTo>
                        <a:pt x="670751" y="129349"/>
                      </a:lnTo>
                      <a:lnTo>
                        <a:pt x="674465" y="129349"/>
                      </a:lnTo>
                      <a:lnTo>
                        <a:pt x="674465" y="134684"/>
                      </a:lnTo>
                      <a:lnTo>
                        <a:pt x="674465" y="134684"/>
                      </a:lnTo>
                      <a:lnTo>
                        <a:pt x="685324" y="134684"/>
                      </a:lnTo>
                      <a:lnTo>
                        <a:pt x="685324" y="140018"/>
                      </a:lnTo>
                      <a:lnTo>
                        <a:pt x="685324" y="140018"/>
                      </a:lnTo>
                      <a:lnTo>
                        <a:pt x="692658" y="140018"/>
                      </a:lnTo>
                      <a:lnTo>
                        <a:pt x="692658" y="145447"/>
                      </a:lnTo>
                      <a:lnTo>
                        <a:pt x="692658" y="145447"/>
                      </a:lnTo>
                      <a:lnTo>
                        <a:pt x="732758" y="145447"/>
                      </a:lnTo>
                      <a:lnTo>
                        <a:pt x="732758" y="150686"/>
                      </a:lnTo>
                      <a:lnTo>
                        <a:pt x="732758" y="150686"/>
                      </a:lnTo>
                      <a:lnTo>
                        <a:pt x="743712" y="150686"/>
                      </a:lnTo>
                      <a:lnTo>
                        <a:pt x="743712" y="150686"/>
                      </a:lnTo>
                      <a:lnTo>
                        <a:pt x="743712" y="150686"/>
                      </a:lnTo>
                      <a:lnTo>
                        <a:pt x="758285" y="150686"/>
                      </a:lnTo>
                      <a:lnTo>
                        <a:pt x="758285" y="161639"/>
                      </a:lnTo>
                      <a:lnTo>
                        <a:pt x="758285" y="161639"/>
                      </a:lnTo>
                      <a:lnTo>
                        <a:pt x="758285" y="161639"/>
                      </a:lnTo>
                      <a:lnTo>
                        <a:pt x="758285" y="161639"/>
                      </a:lnTo>
                      <a:lnTo>
                        <a:pt x="758285" y="161639"/>
                      </a:lnTo>
                      <a:lnTo>
                        <a:pt x="769239" y="161639"/>
                      </a:lnTo>
                      <a:lnTo>
                        <a:pt x="769239" y="166783"/>
                      </a:lnTo>
                      <a:lnTo>
                        <a:pt x="769239" y="166783"/>
                      </a:lnTo>
                      <a:lnTo>
                        <a:pt x="776478" y="166783"/>
                      </a:lnTo>
                      <a:lnTo>
                        <a:pt x="776478" y="172212"/>
                      </a:lnTo>
                      <a:lnTo>
                        <a:pt x="776478" y="172212"/>
                      </a:lnTo>
                      <a:lnTo>
                        <a:pt x="780098" y="172212"/>
                      </a:lnTo>
                      <a:lnTo>
                        <a:pt x="780098" y="177356"/>
                      </a:lnTo>
                      <a:lnTo>
                        <a:pt x="780098" y="177356"/>
                      </a:lnTo>
                      <a:lnTo>
                        <a:pt x="798386" y="177356"/>
                      </a:lnTo>
                      <a:lnTo>
                        <a:pt x="798386" y="188309"/>
                      </a:lnTo>
                      <a:lnTo>
                        <a:pt x="798386" y="188309"/>
                      </a:lnTo>
                      <a:lnTo>
                        <a:pt x="798386" y="188309"/>
                      </a:lnTo>
                      <a:lnTo>
                        <a:pt x="798386" y="188309"/>
                      </a:lnTo>
                      <a:lnTo>
                        <a:pt x="798386" y="188309"/>
                      </a:lnTo>
                      <a:lnTo>
                        <a:pt x="802005" y="188309"/>
                      </a:lnTo>
                      <a:lnTo>
                        <a:pt x="802005" y="193643"/>
                      </a:lnTo>
                      <a:lnTo>
                        <a:pt x="802005" y="193643"/>
                      </a:lnTo>
                      <a:lnTo>
                        <a:pt x="805625" y="193643"/>
                      </a:lnTo>
                      <a:lnTo>
                        <a:pt x="805625" y="198882"/>
                      </a:lnTo>
                      <a:lnTo>
                        <a:pt x="805625" y="198882"/>
                      </a:lnTo>
                      <a:lnTo>
                        <a:pt x="805625" y="198882"/>
                      </a:lnTo>
                      <a:lnTo>
                        <a:pt x="805625" y="198882"/>
                      </a:lnTo>
                      <a:lnTo>
                        <a:pt x="805625" y="198882"/>
                      </a:lnTo>
                      <a:lnTo>
                        <a:pt x="809339" y="198882"/>
                      </a:lnTo>
                      <a:lnTo>
                        <a:pt x="809339" y="204026"/>
                      </a:lnTo>
                      <a:lnTo>
                        <a:pt x="809339" y="204026"/>
                      </a:lnTo>
                      <a:lnTo>
                        <a:pt x="809339" y="204026"/>
                      </a:lnTo>
                      <a:lnTo>
                        <a:pt x="809339" y="204026"/>
                      </a:lnTo>
                      <a:lnTo>
                        <a:pt x="809339" y="204026"/>
                      </a:lnTo>
                      <a:lnTo>
                        <a:pt x="827532" y="204026"/>
                      </a:lnTo>
                      <a:lnTo>
                        <a:pt x="827532" y="209455"/>
                      </a:lnTo>
                      <a:lnTo>
                        <a:pt x="827532" y="209455"/>
                      </a:lnTo>
                      <a:lnTo>
                        <a:pt x="842105" y="209455"/>
                      </a:lnTo>
                      <a:lnTo>
                        <a:pt x="842105" y="214789"/>
                      </a:lnTo>
                      <a:lnTo>
                        <a:pt x="842105" y="214789"/>
                      </a:lnTo>
                      <a:lnTo>
                        <a:pt x="845725" y="214789"/>
                      </a:lnTo>
                      <a:lnTo>
                        <a:pt x="845725" y="220028"/>
                      </a:lnTo>
                      <a:lnTo>
                        <a:pt x="845725" y="220028"/>
                      </a:lnTo>
                      <a:lnTo>
                        <a:pt x="860298" y="220028"/>
                      </a:lnTo>
                      <a:lnTo>
                        <a:pt x="860298" y="225362"/>
                      </a:lnTo>
                      <a:lnTo>
                        <a:pt x="860298" y="225362"/>
                      </a:lnTo>
                      <a:lnTo>
                        <a:pt x="867632" y="225362"/>
                      </a:lnTo>
                      <a:lnTo>
                        <a:pt x="867632" y="230696"/>
                      </a:lnTo>
                      <a:lnTo>
                        <a:pt x="867632" y="230696"/>
                      </a:lnTo>
                      <a:lnTo>
                        <a:pt x="874967" y="230696"/>
                      </a:lnTo>
                      <a:lnTo>
                        <a:pt x="874967" y="235934"/>
                      </a:lnTo>
                      <a:lnTo>
                        <a:pt x="874967" y="235934"/>
                      </a:lnTo>
                      <a:lnTo>
                        <a:pt x="878586" y="235934"/>
                      </a:lnTo>
                      <a:lnTo>
                        <a:pt x="878586" y="246793"/>
                      </a:lnTo>
                      <a:lnTo>
                        <a:pt x="878586" y="246793"/>
                      </a:lnTo>
                      <a:lnTo>
                        <a:pt x="878586" y="246793"/>
                      </a:lnTo>
                      <a:lnTo>
                        <a:pt x="878586" y="246793"/>
                      </a:lnTo>
                      <a:lnTo>
                        <a:pt x="878586" y="246793"/>
                      </a:lnTo>
                      <a:lnTo>
                        <a:pt x="907733" y="246793"/>
                      </a:lnTo>
                      <a:lnTo>
                        <a:pt x="907733" y="246793"/>
                      </a:lnTo>
                      <a:lnTo>
                        <a:pt x="907733" y="246793"/>
                      </a:lnTo>
                      <a:lnTo>
                        <a:pt x="907733" y="246793"/>
                      </a:lnTo>
                      <a:lnTo>
                        <a:pt x="907733" y="246793"/>
                      </a:lnTo>
                      <a:lnTo>
                        <a:pt x="907733" y="246793"/>
                      </a:lnTo>
                      <a:lnTo>
                        <a:pt x="918686" y="246793"/>
                      </a:lnTo>
                      <a:lnTo>
                        <a:pt x="918686" y="252127"/>
                      </a:lnTo>
                      <a:lnTo>
                        <a:pt x="918686" y="252127"/>
                      </a:lnTo>
                      <a:lnTo>
                        <a:pt x="922306" y="252127"/>
                      </a:lnTo>
                      <a:lnTo>
                        <a:pt x="922306" y="252127"/>
                      </a:lnTo>
                      <a:lnTo>
                        <a:pt x="922306" y="252127"/>
                      </a:lnTo>
                      <a:lnTo>
                        <a:pt x="925925" y="252127"/>
                      </a:lnTo>
                      <a:lnTo>
                        <a:pt x="925925" y="252127"/>
                      </a:lnTo>
                      <a:lnTo>
                        <a:pt x="925925" y="252127"/>
                      </a:lnTo>
                      <a:lnTo>
                        <a:pt x="933260" y="252127"/>
                      </a:lnTo>
                      <a:lnTo>
                        <a:pt x="933260" y="257270"/>
                      </a:lnTo>
                      <a:lnTo>
                        <a:pt x="933260" y="257270"/>
                      </a:lnTo>
                      <a:lnTo>
                        <a:pt x="940499" y="257270"/>
                      </a:lnTo>
                      <a:lnTo>
                        <a:pt x="940499" y="262319"/>
                      </a:lnTo>
                      <a:lnTo>
                        <a:pt x="940499" y="262319"/>
                      </a:lnTo>
                      <a:lnTo>
                        <a:pt x="973360" y="262319"/>
                      </a:lnTo>
                      <a:lnTo>
                        <a:pt x="973360" y="262319"/>
                      </a:lnTo>
                      <a:lnTo>
                        <a:pt x="973360" y="262319"/>
                      </a:lnTo>
                      <a:lnTo>
                        <a:pt x="976979" y="262319"/>
                      </a:lnTo>
                      <a:lnTo>
                        <a:pt x="976979" y="267462"/>
                      </a:lnTo>
                      <a:lnTo>
                        <a:pt x="976979" y="267462"/>
                      </a:lnTo>
                      <a:lnTo>
                        <a:pt x="980599" y="267462"/>
                      </a:lnTo>
                      <a:lnTo>
                        <a:pt x="980599" y="272891"/>
                      </a:lnTo>
                      <a:lnTo>
                        <a:pt x="980599" y="272891"/>
                      </a:lnTo>
                      <a:lnTo>
                        <a:pt x="987933" y="272891"/>
                      </a:lnTo>
                      <a:lnTo>
                        <a:pt x="987933" y="278130"/>
                      </a:lnTo>
                      <a:lnTo>
                        <a:pt x="987933" y="278130"/>
                      </a:lnTo>
                      <a:lnTo>
                        <a:pt x="998887" y="278130"/>
                      </a:lnTo>
                      <a:lnTo>
                        <a:pt x="998887" y="278130"/>
                      </a:lnTo>
                      <a:lnTo>
                        <a:pt x="998887" y="278130"/>
                      </a:lnTo>
                      <a:lnTo>
                        <a:pt x="1002506" y="278130"/>
                      </a:lnTo>
                      <a:lnTo>
                        <a:pt x="1002506" y="283750"/>
                      </a:lnTo>
                      <a:lnTo>
                        <a:pt x="1002506" y="283750"/>
                      </a:lnTo>
                      <a:lnTo>
                        <a:pt x="1002506" y="283750"/>
                      </a:lnTo>
                      <a:lnTo>
                        <a:pt x="1002506" y="283750"/>
                      </a:lnTo>
                      <a:lnTo>
                        <a:pt x="1002506" y="283750"/>
                      </a:lnTo>
                      <a:lnTo>
                        <a:pt x="1013460" y="283750"/>
                      </a:lnTo>
                      <a:lnTo>
                        <a:pt x="1013460" y="283750"/>
                      </a:lnTo>
                      <a:lnTo>
                        <a:pt x="1013460" y="283750"/>
                      </a:lnTo>
                      <a:lnTo>
                        <a:pt x="1020699" y="283750"/>
                      </a:lnTo>
                      <a:lnTo>
                        <a:pt x="1020699" y="294989"/>
                      </a:lnTo>
                      <a:lnTo>
                        <a:pt x="1020699" y="294989"/>
                      </a:lnTo>
                      <a:lnTo>
                        <a:pt x="1020699" y="294989"/>
                      </a:lnTo>
                      <a:lnTo>
                        <a:pt x="1020699" y="294989"/>
                      </a:lnTo>
                      <a:lnTo>
                        <a:pt x="1020699" y="294989"/>
                      </a:lnTo>
                      <a:lnTo>
                        <a:pt x="1042607" y="294989"/>
                      </a:lnTo>
                      <a:lnTo>
                        <a:pt x="1042607" y="300038"/>
                      </a:lnTo>
                      <a:lnTo>
                        <a:pt x="1042607" y="300038"/>
                      </a:lnTo>
                      <a:lnTo>
                        <a:pt x="1046226" y="300038"/>
                      </a:lnTo>
                      <a:lnTo>
                        <a:pt x="1046226" y="305181"/>
                      </a:lnTo>
                      <a:lnTo>
                        <a:pt x="1046226" y="305181"/>
                      </a:lnTo>
                      <a:lnTo>
                        <a:pt x="1060799" y="305181"/>
                      </a:lnTo>
                      <a:lnTo>
                        <a:pt x="1060799" y="315944"/>
                      </a:lnTo>
                      <a:lnTo>
                        <a:pt x="1060799" y="315944"/>
                      </a:lnTo>
                      <a:lnTo>
                        <a:pt x="1060799" y="315944"/>
                      </a:lnTo>
                      <a:lnTo>
                        <a:pt x="1060799" y="315944"/>
                      </a:lnTo>
                      <a:lnTo>
                        <a:pt x="1060799" y="315944"/>
                      </a:lnTo>
                      <a:lnTo>
                        <a:pt x="1064514" y="315944"/>
                      </a:lnTo>
                      <a:lnTo>
                        <a:pt x="1064514" y="321278"/>
                      </a:lnTo>
                      <a:lnTo>
                        <a:pt x="1064514" y="321278"/>
                      </a:lnTo>
                      <a:lnTo>
                        <a:pt x="1079087" y="321278"/>
                      </a:lnTo>
                      <a:lnTo>
                        <a:pt x="1079087" y="326898"/>
                      </a:lnTo>
                      <a:lnTo>
                        <a:pt x="1079087" y="326898"/>
                      </a:lnTo>
                      <a:lnTo>
                        <a:pt x="1082707" y="326898"/>
                      </a:lnTo>
                      <a:lnTo>
                        <a:pt x="1082707" y="332518"/>
                      </a:lnTo>
                      <a:lnTo>
                        <a:pt x="1082707" y="332518"/>
                      </a:lnTo>
                      <a:lnTo>
                        <a:pt x="1090041" y="332518"/>
                      </a:lnTo>
                      <a:lnTo>
                        <a:pt x="1090041" y="343662"/>
                      </a:lnTo>
                      <a:lnTo>
                        <a:pt x="1090041" y="343662"/>
                      </a:lnTo>
                      <a:lnTo>
                        <a:pt x="1090041" y="343662"/>
                      </a:lnTo>
                      <a:lnTo>
                        <a:pt x="1090041" y="343662"/>
                      </a:lnTo>
                      <a:lnTo>
                        <a:pt x="1090041" y="343662"/>
                      </a:lnTo>
                      <a:lnTo>
                        <a:pt x="1100900" y="343662"/>
                      </a:lnTo>
                      <a:lnTo>
                        <a:pt x="1100900" y="354997"/>
                      </a:lnTo>
                      <a:lnTo>
                        <a:pt x="1100900" y="354997"/>
                      </a:lnTo>
                      <a:lnTo>
                        <a:pt x="1100900" y="354997"/>
                      </a:lnTo>
                      <a:lnTo>
                        <a:pt x="1100900" y="354997"/>
                      </a:lnTo>
                      <a:lnTo>
                        <a:pt x="1100900" y="354997"/>
                      </a:lnTo>
                      <a:lnTo>
                        <a:pt x="1104614" y="354997"/>
                      </a:lnTo>
                      <a:lnTo>
                        <a:pt x="1104614" y="354997"/>
                      </a:lnTo>
                      <a:lnTo>
                        <a:pt x="1104614" y="354997"/>
                      </a:lnTo>
                      <a:lnTo>
                        <a:pt x="1104614" y="354997"/>
                      </a:lnTo>
                      <a:lnTo>
                        <a:pt x="1104614" y="354997"/>
                      </a:lnTo>
                      <a:lnTo>
                        <a:pt x="1104614" y="354997"/>
                      </a:lnTo>
                      <a:lnTo>
                        <a:pt x="1108234" y="354997"/>
                      </a:lnTo>
                      <a:lnTo>
                        <a:pt x="1108234" y="371665"/>
                      </a:lnTo>
                      <a:lnTo>
                        <a:pt x="1108234" y="371665"/>
                      </a:lnTo>
                      <a:lnTo>
                        <a:pt x="1108234" y="371665"/>
                      </a:lnTo>
                      <a:lnTo>
                        <a:pt x="1108234" y="371665"/>
                      </a:lnTo>
                      <a:lnTo>
                        <a:pt x="1108234" y="371665"/>
                      </a:lnTo>
                      <a:lnTo>
                        <a:pt x="1108234" y="371665"/>
                      </a:lnTo>
                      <a:lnTo>
                        <a:pt x="1108234" y="371665"/>
                      </a:lnTo>
                      <a:lnTo>
                        <a:pt x="1108234" y="371665"/>
                      </a:lnTo>
                      <a:lnTo>
                        <a:pt x="1115568" y="371665"/>
                      </a:lnTo>
                      <a:lnTo>
                        <a:pt x="1115568" y="377476"/>
                      </a:lnTo>
                      <a:lnTo>
                        <a:pt x="1115568" y="377476"/>
                      </a:lnTo>
                      <a:lnTo>
                        <a:pt x="1126427" y="377476"/>
                      </a:lnTo>
                      <a:lnTo>
                        <a:pt x="1126427" y="383000"/>
                      </a:lnTo>
                      <a:lnTo>
                        <a:pt x="1126427" y="383000"/>
                      </a:lnTo>
                      <a:lnTo>
                        <a:pt x="1151954" y="383000"/>
                      </a:lnTo>
                      <a:lnTo>
                        <a:pt x="1151954" y="388525"/>
                      </a:lnTo>
                      <a:lnTo>
                        <a:pt x="1151954" y="388525"/>
                      </a:lnTo>
                      <a:lnTo>
                        <a:pt x="1159288" y="388525"/>
                      </a:lnTo>
                      <a:lnTo>
                        <a:pt x="1159288" y="394049"/>
                      </a:lnTo>
                      <a:lnTo>
                        <a:pt x="1159288" y="394049"/>
                      </a:lnTo>
                      <a:lnTo>
                        <a:pt x="1159288" y="394049"/>
                      </a:lnTo>
                      <a:lnTo>
                        <a:pt x="1159288" y="394049"/>
                      </a:lnTo>
                      <a:lnTo>
                        <a:pt x="1159288" y="394049"/>
                      </a:lnTo>
                      <a:lnTo>
                        <a:pt x="1162907" y="394049"/>
                      </a:lnTo>
                      <a:lnTo>
                        <a:pt x="1162907" y="399669"/>
                      </a:lnTo>
                      <a:lnTo>
                        <a:pt x="1162907" y="399669"/>
                      </a:lnTo>
                      <a:lnTo>
                        <a:pt x="1173861" y="399669"/>
                      </a:lnTo>
                      <a:lnTo>
                        <a:pt x="1173861" y="405289"/>
                      </a:lnTo>
                      <a:lnTo>
                        <a:pt x="1173861" y="405289"/>
                      </a:lnTo>
                      <a:lnTo>
                        <a:pt x="1177481" y="405289"/>
                      </a:lnTo>
                      <a:lnTo>
                        <a:pt x="1177481" y="415957"/>
                      </a:lnTo>
                      <a:lnTo>
                        <a:pt x="1177481" y="415957"/>
                      </a:lnTo>
                      <a:lnTo>
                        <a:pt x="1177481" y="415957"/>
                      </a:lnTo>
                      <a:lnTo>
                        <a:pt x="1177481" y="415957"/>
                      </a:lnTo>
                      <a:lnTo>
                        <a:pt x="1177481" y="415957"/>
                      </a:lnTo>
                      <a:lnTo>
                        <a:pt x="1188434" y="415957"/>
                      </a:lnTo>
                      <a:lnTo>
                        <a:pt x="1188434" y="415957"/>
                      </a:lnTo>
                      <a:lnTo>
                        <a:pt x="1188434" y="415957"/>
                      </a:lnTo>
                      <a:lnTo>
                        <a:pt x="1206627" y="415957"/>
                      </a:lnTo>
                      <a:lnTo>
                        <a:pt x="1206627" y="421862"/>
                      </a:lnTo>
                      <a:lnTo>
                        <a:pt x="1206627" y="421862"/>
                      </a:lnTo>
                      <a:lnTo>
                        <a:pt x="1217581" y="421862"/>
                      </a:lnTo>
                      <a:lnTo>
                        <a:pt x="1217581" y="427673"/>
                      </a:lnTo>
                      <a:lnTo>
                        <a:pt x="1217581" y="427673"/>
                      </a:lnTo>
                      <a:lnTo>
                        <a:pt x="1239488" y="427673"/>
                      </a:lnTo>
                      <a:lnTo>
                        <a:pt x="1239488" y="433197"/>
                      </a:lnTo>
                      <a:lnTo>
                        <a:pt x="1239488" y="433197"/>
                      </a:lnTo>
                      <a:lnTo>
                        <a:pt x="1254062" y="433197"/>
                      </a:lnTo>
                      <a:lnTo>
                        <a:pt x="1254062" y="433197"/>
                      </a:lnTo>
                      <a:lnTo>
                        <a:pt x="1254062" y="433197"/>
                      </a:lnTo>
                      <a:lnTo>
                        <a:pt x="1265015" y="433197"/>
                      </a:lnTo>
                      <a:lnTo>
                        <a:pt x="1265015" y="438817"/>
                      </a:lnTo>
                      <a:lnTo>
                        <a:pt x="1265015" y="438817"/>
                      </a:lnTo>
                      <a:lnTo>
                        <a:pt x="1279589" y="438817"/>
                      </a:lnTo>
                      <a:lnTo>
                        <a:pt x="1279589" y="438817"/>
                      </a:lnTo>
                      <a:lnTo>
                        <a:pt x="1279589" y="438817"/>
                      </a:lnTo>
                      <a:lnTo>
                        <a:pt x="1286828" y="438817"/>
                      </a:lnTo>
                      <a:lnTo>
                        <a:pt x="1286828" y="444341"/>
                      </a:lnTo>
                      <a:lnTo>
                        <a:pt x="1286828" y="444341"/>
                      </a:lnTo>
                      <a:lnTo>
                        <a:pt x="1286828" y="444341"/>
                      </a:lnTo>
                      <a:lnTo>
                        <a:pt x="1286828" y="444341"/>
                      </a:lnTo>
                      <a:lnTo>
                        <a:pt x="1286828" y="444341"/>
                      </a:lnTo>
                      <a:lnTo>
                        <a:pt x="1312355" y="444341"/>
                      </a:lnTo>
                      <a:lnTo>
                        <a:pt x="1312355" y="450247"/>
                      </a:lnTo>
                      <a:lnTo>
                        <a:pt x="1312355" y="450247"/>
                      </a:lnTo>
                      <a:lnTo>
                        <a:pt x="1316069" y="450247"/>
                      </a:lnTo>
                      <a:lnTo>
                        <a:pt x="1316069" y="450247"/>
                      </a:lnTo>
                      <a:lnTo>
                        <a:pt x="1316069" y="450247"/>
                      </a:lnTo>
                      <a:lnTo>
                        <a:pt x="1330643" y="450247"/>
                      </a:lnTo>
                      <a:lnTo>
                        <a:pt x="1330643" y="461486"/>
                      </a:lnTo>
                      <a:lnTo>
                        <a:pt x="1330643" y="461486"/>
                      </a:lnTo>
                      <a:lnTo>
                        <a:pt x="1330643" y="461486"/>
                      </a:lnTo>
                      <a:lnTo>
                        <a:pt x="1330643" y="461486"/>
                      </a:lnTo>
                      <a:lnTo>
                        <a:pt x="1330643" y="461486"/>
                      </a:lnTo>
                      <a:lnTo>
                        <a:pt x="1330643" y="461486"/>
                      </a:lnTo>
                      <a:lnTo>
                        <a:pt x="1330643" y="461486"/>
                      </a:lnTo>
                      <a:lnTo>
                        <a:pt x="1330643" y="461486"/>
                      </a:lnTo>
                      <a:lnTo>
                        <a:pt x="1345216" y="461486"/>
                      </a:lnTo>
                      <a:lnTo>
                        <a:pt x="1345216" y="461486"/>
                      </a:lnTo>
                      <a:lnTo>
                        <a:pt x="1345216" y="461486"/>
                      </a:lnTo>
                      <a:lnTo>
                        <a:pt x="1348835" y="461486"/>
                      </a:lnTo>
                      <a:lnTo>
                        <a:pt x="1348835" y="467011"/>
                      </a:lnTo>
                      <a:lnTo>
                        <a:pt x="1348835" y="467011"/>
                      </a:lnTo>
                      <a:lnTo>
                        <a:pt x="1356170" y="467011"/>
                      </a:lnTo>
                      <a:lnTo>
                        <a:pt x="1356170" y="472821"/>
                      </a:lnTo>
                      <a:lnTo>
                        <a:pt x="1356170" y="472821"/>
                      </a:lnTo>
                      <a:lnTo>
                        <a:pt x="1363409" y="472821"/>
                      </a:lnTo>
                      <a:lnTo>
                        <a:pt x="1363409" y="478822"/>
                      </a:lnTo>
                      <a:lnTo>
                        <a:pt x="1363409" y="478822"/>
                      </a:lnTo>
                      <a:lnTo>
                        <a:pt x="1363409" y="478822"/>
                      </a:lnTo>
                      <a:lnTo>
                        <a:pt x="1363409" y="478822"/>
                      </a:lnTo>
                      <a:lnTo>
                        <a:pt x="1363409" y="478822"/>
                      </a:lnTo>
                      <a:lnTo>
                        <a:pt x="1370743" y="478822"/>
                      </a:lnTo>
                      <a:lnTo>
                        <a:pt x="1370743" y="484441"/>
                      </a:lnTo>
                      <a:lnTo>
                        <a:pt x="1370743" y="484441"/>
                      </a:lnTo>
                      <a:lnTo>
                        <a:pt x="1377982" y="484441"/>
                      </a:lnTo>
                      <a:lnTo>
                        <a:pt x="1377982" y="490252"/>
                      </a:lnTo>
                      <a:lnTo>
                        <a:pt x="1377982" y="490252"/>
                      </a:lnTo>
                      <a:lnTo>
                        <a:pt x="1392555" y="490252"/>
                      </a:lnTo>
                      <a:lnTo>
                        <a:pt x="1392555" y="490252"/>
                      </a:lnTo>
                      <a:lnTo>
                        <a:pt x="1392555" y="490252"/>
                      </a:lnTo>
                      <a:lnTo>
                        <a:pt x="1399889" y="490252"/>
                      </a:lnTo>
                      <a:lnTo>
                        <a:pt x="1399889" y="495967"/>
                      </a:lnTo>
                      <a:lnTo>
                        <a:pt x="1399889" y="495967"/>
                      </a:lnTo>
                      <a:lnTo>
                        <a:pt x="1410843" y="495967"/>
                      </a:lnTo>
                      <a:lnTo>
                        <a:pt x="1410843" y="501682"/>
                      </a:lnTo>
                      <a:lnTo>
                        <a:pt x="1410843" y="501682"/>
                      </a:lnTo>
                      <a:lnTo>
                        <a:pt x="1410843" y="501682"/>
                      </a:lnTo>
                      <a:lnTo>
                        <a:pt x="1410843" y="501682"/>
                      </a:lnTo>
                      <a:lnTo>
                        <a:pt x="1410843" y="501682"/>
                      </a:lnTo>
                      <a:lnTo>
                        <a:pt x="1465516" y="501682"/>
                      </a:lnTo>
                      <a:lnTo>
                        <a:pt x="1465516" y="506540"/>
                      </a:lnTo>
                      <a:lnTo>
                        <a:pt x="1465516" y="506540"/>
                      </a:lnTo>
                      <a:lnTo>
                        <a:pt x="1469136" y="506540"/>
                      </a:lnTo>
                      <a:lnTo>
                        <a:pt x="1469136" y="512064"/>
                      </a:lnTo>
                      <a:lnTo>
                        <a:pt x="1469136" y="512064"/>
                      </a:lnTo>
                      <a:lnTo>
                        <a:pt x="1472756" y="512064"/>
                      </a:lnTo>
                      <a:lnTo>
                        <a:pt x="1472756" y="529495"/>
                      </a:lnTo>
                      <a:lnTo>
                        <a:pt x="1472756" y="529495"/>
                      </a:lnTo>
                      <a:lnTo>
                        <a:pt x="1472756" y="529495"/>
                      </a:lnTo>
                      <a:lnTo>
                        <a:pt x="1472756" y="529495"/>
                      </a:lnTo>
                      <a:lnTo>
                        <a:pt x="1472756" y="529495"/>
                      </a:lnTo>
                      <a:lnTo>
                        <a:pt x="1472756" y="529495"/>
                      </a:lnTo>
                      <a:lnTo>
                        <a:pt x="1472756" y="529495"/>
                      </a:lnTo>
                      <a:lnTo>
                        <a:pt x="1472756" y="529495"/>
                      </a:lnTo>
                      <a:lnTo>
                        <a:pt x="1505617" y="529495"/>
                      </a:lnTo>
                      <a:lnTo>
                        <a:pt x="1505617" y="529495"/>
                      </a:lnTo>
                      <a:lnTo>
                        <a:pt x="1505617" y="529495"/>
                      </a:lnTo>
                      <a:lnTo>
                        <a:pt x="1512856" y="529495"/>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23810" y="540639"/>
                      </a:lnTo>
                      <a:lnTo>
                        <a:pt x="1523810" y="552926"/>
                      </a:lnTo>
                      <a:lnTo>
                        <a:pt x="1523810" y="552926"/>
                      </a:lnTo>
                      <a:lnTo>
                        <a:pt x="1523810" y="552926"/>
                      </a:lnTo>
                      <a:lnTo>
                        <a:pt x="1523810" y="552926"/>
                      </a:lnTo>
                      <a:lnTo>
                        <a:pt x="1523810" y="552926"/>
                      </a:lnTo>
                      <a:lnTo>
                        <a:pt x="1531144" y="552926"/>
                      </a:lnTo>
                      <a:lnTo>
                        <a:pt x="1531144" y="558832"/>
                      </a:lnTo>
                      <a:lnTo>
                        <a:pt x="1531144" y="558832"/>
                      </a:lnTo>
                      <a:lnTo>
                        <a:pt x="1538383" y="558832"/>
                      </a:lnTo>
                      <a:lnTo>
                        <a:pt x="1538383" y="558832"/>
                      </a:lnTo>
                      <a:lnTo>
                        <a:pt x="1538383" y="558832"/>
                      </a:lnTo>
                      <a:lnTo>
                        <a:pt x="1538383" y="558832"/>
                      </a:lnTo>
                      <a:lnTo>
                        <a:pt x="1538383" y="558832"/>
                      </a:lnTo>
                      <a:lnTo>
                        <a:pt x="1538383" y="558832"/>
                      </a:lnTo>
                      <a:lnTo>
                        <a:pt x="1567529" y="558832"/>
                      </a:lnTo>
                      <a:lnTo>
                        <a:pt x="1567529" y="564833"/>
                      </a:lnTo>
                      <a:lnTo>
                        <a:pt x="1567529" y="564833"/>
                      </a:lnTo>
                      <a:lnTo>
                        <a:pt x="1571244" y="564833"/>
                      </a:lnTo>
                      <a:lnTo>
                        <a:pt x="1571244" y="564833"/>
                      </a:lnTo>
                      <a:lnTo>
                        <a:pt x="1571244" y="564833"/>
                      </a:lnTo>
                      <a:lnTo>
                        <a:pt x="1578483" y="564833"/>
                      </a:lnTo>
                      <a:lnTo>
                        <a:pt x="1578483" y="571024"/>
                      </a:lnTo>
                      <a:lnTo>
                        <a:pt x="1578483" y="571024"/>
                      </a:lnTo>
                      <a:lnTo>
                        <a:pt x="1589437" y="571024"/>
                      </a:lnTo>
                      <a:lnTo>
                        <a:pt x="1589437" y="577501"/>
                      </a:lnTo>
                      <a:lnTo>
                        <a:pt x="1589437" y="577501"/>
                      </a:lnTo>
                      <a:lnTo>
                        <a:pt x="1636871" y="577501"/>
                      </a:lnTo>
                      <a:lnTo>
                        <a:pt x="1636871" y="583406"/>
                      </a:lnTo>
                      <a:lnTo>
                        <a:pt x="1636871" y="583406"/>
                      </a:lnTo>
                      <a:lnTo>
                        <a:pt x="1647730" y="583406"/>
                      </a:lnTo>
                      <a:lnTo>
                        <a:pt x="1647730" y="589312"/>
                      </a:lnTo>
                      <a:lnTo>
                        <a:pt x="1647730" y="589312"/>
                      </a:lnTo>
                      <a:lnTo>
                        <a:pt x="1662303" y="589312"/>
                      </a:lnTo>
                      <a:lnTo>
                        <a:pt x="1662303" y="595694"/>
                      </a:lnTo>
                      <a:lnTo>
                        <a:pt x="1662303" y="595694"/>
                      </a:lnTo>
                      <a:lnTo>
                        <a:pt x="1669637" y="595694"/>
                      </a:lnTo>
                      <a:lnTo>
                        <a:pt x="1669637" y="601028"/>
                      </a:lnTo>
                      <a:lnTo>
                        <a:pt x="1669637" y="601028"/>
                      </a:lnTo>
                      <a:lnTo>
                        <a:pt x="1673257" y="601028"/>
                      </a:lnTo>
                      <a:lnTo>
                        <a:pt x="1673257" y="607505"/>
                      </a:lnTo>
                      <a:lnTo>
                        <a:pt x="1673257" y="607505"/>
                      </a:lnTo>
                      <a:lnTo>
                        <a:pt x="1680591" y="607505"/>
                      </a:lnTo>
                      <a:lnTo>
                        <a:pt x="1680591" y="613315"/>
                      </a:lnTo>
                      <a:lnTo>
                        <a:pt x="1680591" y="613315"/>
                      </a:lnTo>
                      <a:lnTo>
                        <a:pt x="1687830" y="613315"/>
                      </a:lnTo>
                      <a:lnTo>
                        <a:pt x="1687830" y="619887"/>
                      </a:lnTo>
                      <a:lnTo>
                        <a:pt x="1687830" y="619887"/>
                      </a:lnTo>
                      <a:lnTo>
                        <a:pt x="1691545" y="619887"/>
                      </a:lnTo>
                      <a:lnTo>
                        <a:pt x="1691545" y="626174"/>
                      </a:lnTo>
                      <a:lnTo>
                        <a:pt x="1691545" y="626174"/>
                      </a:lnTo>
                      <a:lnTo>
                        <a:pt x="1698784" y="626174"/>
                      </a:lnTo>
                      <a:lnTo>
                        <a:pt x="1698784" y="626174"/>
                      </a:lnTo>
                      <a:lnTo>
                        <a:pt x="1698784" y="626174"/>
                      </a:lnTo>
                      <a:lnTo>
                        <a:pt x="1709738" y="626174"/>
                      </a:lnTo>
                      <a:lnTo>
                        <a:pt x="1709738" y="632079"/>
                      </a:lnTo>
                      <a:lnTo>
                        <a:pt x="1709738" y="632079"/>
                      </a:lnTo>
                      <a:lnTo>
                        <a:pt x="1716977" y="632079"/>
                      </a:lnTo>
                      <a:lnTo>
                        <a:pt x="1716977" y="638080"/>
                      </a:lnTo>
                      <a:lnTo>
                        <a:pt x="1716977" y="638080"/>
                      </a:lnTo>
                      <a:lnTo>
                        <a:pt x="1720691" y="638080"/>
                      </a:lnTo>
                      <a:lnTo>
                        <a:pt x="1720691" y="642461"/>
                      </a:lnTo>
                      <a:lnTo>
                        <a:pt x="1720691" y="642461"/>
                      </a:lnTo>
                      <a:lnTo>
                        <a:pt x="1724311" y="642461"/>
                      </a:lnTo>
                      <a:lnTo>
                        <a:pt x="1724311" y="642461"/>
                      </a:lnTo>
                      <a:lnTo>
                        <a:pt x="1724311" y="642461"/>
                      </a:lnTo>
                      <a:lnTo>
                        <a:pt x="1749838" y="642461"/>
                      </a:lnTo>
                      <a:lnTo>
                        <a:pt x="1749838" y="654082"/>
                      </a:lnTo>
                      <a:lnTo>
                        <a:pt x="1749838" y="654082"/>
                      </a:lnTo>
                      <a:lnTo>
                        <a:pt x="1749838" y="654082"/>
                      </a:lnTo>
                      <a:lnTo>
                        <a:pt x="1749838" y="654082"/>
                      </a:lnTo>
                      <a:lnTo>
                        <a:pt x="1749838" y="654082"/>
                      </a:lnTo>
                      <a:lnTo>
                        <a:pt x="1771745" y="654082"/>
                      </a:lnTo>
                      <a:lnTo>
                        <a:pt x="1771745" y="666178"/>
                      </a:lnTo>
                      <a:lnTo>
                        <a:pt x="1771745" y="666178"/>
                      </a:lnTo>
                      <a:lnTo>
                        <a:pt x="1771745" y="666178"/>
                      </a:lnTo>
                      <a:lnTo>
                        <a:pt x="1771745" y="666178"/>
                      </a:lnTo>
                      <a:lnTo>
                        <a:pt x="1771745" y="666178"/>
                      </a:lnTo>
                      <a:lnTo>
                        <a:pt x="1775365" y="666178"/>
                      </a:lnTo>
                      <a:lnTo>
                        <a:pt x="1775365" y="672560"/>
                      </a:lnTo>
                      <a:lnTo>
                        <a:pt x="1775365" y="672560"/>
                      </a:lnTo>
                      <a:lnTo>
                        <a:pt x="1782604" y="672560"/>
                      </a:lnTo>
                      <a:lnTo>
                        <a:pt x="1782604" y="678371"/>
                      </a:lnTo>
                      <a:lnTo>
                        <a:pt x="1782604" y="678371"/>
                      </a:lnTo>
                      <a:lnTo>
                        <a:pt x="1793558" y="678371"/>
                      </a:lnTo>
                      <a:lnTo>
                        <a:pt x="1793558" y="684848"/>
                      </a:lnTo>
                      <a:lnTo>
                        <a:pt x="1793558" y="684848"/>
                      </a:lnTo>
                      <a:lnTo>
                        <a:pt x="1793558" y="684848"/>
                      </a:lnTo>
                      <a:lnTo>
                        <a:pt x="1793558" y="684848"/>
                      </a:lnTo>
                      <a:lnTo>
                        <a:pt x="1793558" y="684848"/>
                      </a:lnTo>
                      <a:lnTo>
                        <a:pt x="1797177" y="684848"/>
                      </a:lnTo>
                      <a:lnTo>
                        <a:pt x="1797177" y="697040"/>
                      </a:lnTo>
                      <a:lnTo>
                        <a:pt x="1797177" y="697040"/>
                      </a:lnTo>
                      <a:lnTo>
                        <a:pt x="1797177" y="697040"/>
                      </a:lnTo>
                      <a:lnTo>
                        <a:pt x="1797177" y="697040"/>
                      </a:lnTo>
                      <a:lnTo>
                        <a:pt x="1797177" y="697040"/>
                      </a:lnTo>
                      <a:lnTo>
                        <a:pt x="1800892" y="697040"/>
                      </a:lnTo>
                      <a:lnTo>
                        <a:pt x="1800892" y="702850"/>
                      </a:lnTo>
                      <a:lnTo>
                        <a:pt x="1800892" y="702850"/>
                      </a:lnTo>
                      <a:lnTo>
                        <a:pt x="1804511" y="702850"/>
                      </a:lnTo>
                      <a:lnTo>
                        <a:pt x="1804511" y="709136"/>
                      </a:lnTo>
                      <a:lnTo>
                        <a:pt x="1804511" y="709136"/>
                      </a:lnTo>
                      <a:lnTo>
                        <a:pt x="1808131" y="709136"/>
                      </a:lnTo>
                      <a:lnTo>
                        <a:pt x="1808131" y="714280"/>
                      </a:lnTo>
                      <a:lnTo>
                        <a:pt x="1808131" y="714280"/>
                      </a:lnTo>
                      <a:lnTo>
                        <a:pt x="1815465" y="714280"/>
                      </a:lnTo>
                      <a:lnTo>
                        <a:pt x="1815465" y="720376"/>
                      </a:lnTo>
                      <a:lnTo>
                        <a:pt x="1815465" y="720376"/>
                      </a:lnTo>
                      <a:lnTo>
                        <a:pt x="1819085" y="720376"/>
                      </a:lnTo>
                      <a:lnTo>
                        <a:pt x="1819085" y="726281"/>
                      </a:lnTo>
                      <a:lnTo>
                        <a:pt x="1819085" y="726281"/>
                      </a:lnTo>
                      <a:lnTo>
                        <a:pt x="1840992" y="726281"/>
                      </a:lnTo>
                      <a:lnTo>
                        <a:pt x="1840992" y="731425"/>
                      </a:lnTo>
                      <a:lnTo>
                        <a:pt x="1840992" y="731425"/>
                      </a:lnTo>
                      <a:lnTo>
                        <a:pt x="1844612" y="731425"/>
                      </a:lnTo>
                      <a:lnTo>
                        <a:pt x="1844612" y="736092"/>
                      </a:lnTo>
                      <a:lnTo>
                        <a:pt x="1844612" y="736092"/>
                      </a:lnTo>
                      <a:lnTo>
                        <a:pt x="1851946" y="736092"/>
                      </a:lnTo>
                      <a:lnTo>
                        <a:pt x="1851946" y="741807"/>
                      </a:lnTo>
                      <a:lnTo>
                        <a:pt x="1851946" y="741807"/>
                      </a:lnTo>
                      <a:lnTo>
                        <a:pt x="1862804" y="741807"/>
                      </a:lnTo>
                      <a:lnTo>
                        <a:pt x="1862804" y="748189"/>
                      </a:lnTo>
                      <a:lnTo>
                        <a:pt x="1862804" y="748189"/>
                      </a:lnTo>
                      <a:lnTo>
                        <a:pt x="1877378" y="748189"/>
                      </a:lnTo>
                      <a:lnTo>
                        <a:pt x="1877378" y="753999"/>
                      </a:lnTo>
                      <a:lnTo>
                        <a:pt x="1877378" y="753999"/>
                      </a:lnTo>
                      <a:lnTo>
                        <a:pt x="1884712" y="753999"/>
                      </a:lnTo>
                      <a:lnTo>
                        <a:pt x="1884712" y="766001"/>
                      </a:lnTo>
                      <a:lnTo>
                        <a:pt x="1884712" y="766001"/>
                      </a:lnTo>
                      <a:lnTo>
                        <a:pt x="1884712" y="766001"/>
                      </a:lnTo>
                      <a:lnTo>
                        <a:pt x="1884712" y="766001"/>
                      </a:lnTo>
                      <a:lnTo>
                        <a:pt x="1884712" y="766001"/>
                      </a:lnTo>
                      <a:lnTo>
                        <a:pt x="1902905" y="766001"/>
                      </a:lnTo>
                      <a:lnTo>
                        <a:pt x="1902905" y="772573"/>
                      </a:lnTo>
                      <a:lnTo>
                        <a:pt x="1902905" y="772573"/>
                      </a:lnTo>
                      <a:lnTo>
                        <a:pt x="1906619" y="772573"/>
                      </a:lnTo>
                      <a:lnTo>
                        <a:pt x="1906619" y="778859"/>
                      </a:lnTo>
                      <a:lnTo>
                        <a:pt x="1906619" y="778859"/>
                      </a:lnTo>
                      <a:lnTo>
                        <a:pt x="1910239" y="778859"/>
                      </a:lnTo>
                      <a:lnTo>
                        <a:pt x="1910239" y="785241"/>
                      </a:lnTo>
                      <a:lnTo>
                        <a:pt x="1910239" y="785241"/>
                      </a:lnTo>
                      <a:lnTo>
                        <a:pt x="1921193" y="785241"/>
                      </a:lnTo>
                      <a:lnTo>
                        <a:pt x="1921193" y="791147"/>
                      </a:lnTo>
                      <a:lnTo>
                        <a:pt x="1921193" y="791147"/>
                      </a:lnTo>
                      <a:lnTo>
                        <a:pt x="1921193" y="791147"/>
                      </a:lnTo>
                      <a:lnTo>
                        <a:pt x="1921193" y="791147"/>
                      </a:lnTo>
                      <a:lnTo>
                        <a:pt x="1921193" y="791147"/>
                      </a:lnTo>
                      <a:lnTo>
                        <a:pt x="1932146" y="791147"/>
                      </a:lnTo>
                      <a:lnTo>
                        <a:pt x="1932146" y="796290"/>
                      </a:lnTo>
                      <a:lnTo>
                        <a:pt x="1932146" y="796290"/>
                      </a:lnTo>
                      <a:lnTo>
                        <a:pt x="1935766" y="796290"/>
                      </a:lnTo>
                      <a:lnTo>
                        <a:pt x="1935766" y="802291"/>
                      </a:lnTo>
                      <a:lnTo>
                        <a:pt x="1935766" y="802291"/>
                      </a:lnTo>
                      <a:lnTo>
                        <a:pt x="1939385" y="802291"/>
                      </a:lnTo>
                      <a:lnTo>
                        <a:pt x="1939385" y="808577"/>
                      </a:lnTo>
                      <a:lnTo>
                        <a:pt x="1939385" y="808577"/>
                      </a:lnTo>
                      <a:lnTo>
                        <a:pt x="1943005" y="808577"/>
                      </a:lnTo>
                      <a:lnTo>
                        <a:pt x="1943005" y="808577"/>
                      </a:lnTo>
                      <a:lnTo>
                        <a:pt x="1943005" y="808577"/>
                      </a:lnTo>
                      <a:lnTo>
                        <a:pt x="1946720" y="808577"/>
                      </a:lnTo>
                      <a:lnTo>
                        <a:pt x="1946720" y="808577"/>
                      </a:lnTo>
                      <a:lnTo>
                        <a:pt x="1946720" y="808577"/>
                      </a:lnTo>
                      <a:lnTo>
                        <a:pt x="1950339" y="808577"/>
                      </a:lnTo>
                      <a:lnTo>
                        <a:pt x="1950339" y="814578"/>
                      </a:lnTo>
                      <a:lnTo>
                        <a:pt x="1950339" y="814578"/>
                      </a:lnTo>
                      <a:lnTo>
                        <a:pt x="1953959" y="814578"/>
                      </a:lnTo>
                      <a:lnTo>
                        <a:pt x="1953959" y="822484"/>
                      </a:lnTo>
                      <a:lnTo>
                        <a:pt x="1953959" y="822484"/>
                      </a:lnTo>
                      <a:lnTo>
                        <a:pt x="1972247" y="822484"/>
                      </a:lnTo>
                      <a:lnTo>
                        <a:pt x="1972247" y="822484"/>
                      </a:lnTo>
                      <a:lnTo>
                        <a:pt x="1972247" y="822484"/>
                      </a:lnTo>
                      <a:lnTo>
                        <a:pt x="1975866" y="822484"/>
                      </a:lnTo>
                      <a:lnTo>
                        <a:pt x="1975866" y="828961"/>
                      </a:lnTo>
                      <a:lnTo>
                        <a:pt x="1975866" y="828961"/>
                      </a:lnTo>
                      <a:lnTo>
                        <a:pt x="1979486" y="828961"/>
                      </a:lnTo>
                      <a:lnTo>
                        <a:pt x="1979486" y="835152"/>
                      </a:lnTo>
                      <a:lnTo>
                        <a:pt x="1979486" y="835152"/>
                      </a:lnTo>
                      <a:lnTo>
                        <a:pt x="1986820" y="835152"/>
                      </a:lnTo>
                      <a:lnTo>
                        <a:pt x="1986820" y="841629"/>
                      </a:lnTo>
                      <a:lnTo>
                        <a:pt x="1986820" y="841629"/>
                      </a:lnTo>
                      <a:lnTo>
                        <a:pt x="1994059" y="841629"/>
                      </a:lnTo>
                      <a:lnTo>
                        <a:pt x="1994059" y="847820"/>
                      </a:lnTo>
                      <a:lnTo>
                        <a:pt x="1994059" y="847820"/>
                      </a:lnTo>
                      <a:lnTo>
                        <a:pt x="2005013" y="847820"/>
                      </a:lnTo>
                      <a:lnTo>
                        <a:pt x="2005013" y="854107"/>
                      </a:lnTo>
                      <a:lnTo>
                        <a:pt x="2005013" y="854107"/>
                      </a:lnTo>
                      <a:lnTo>
                        <a:pt x="2015966" y="854107"/>
                      </a:lnTo>
                      <a:lnTo>
                        <a:pt x="2015966" y="854107"/>
                      </a:lnTo>
                      <a:lnTo>
                        <a:pt x="2015966" y="854107"/>
                      </a:lnTo>
                      <a:lnTo>
                        <a:pt x="2019586" y="854107"/>
                      </a:lnTo>
                      <a:lnTo>
                        <a:pt x="2019586" y="860679"/>
                      </a:lnTo>
                      <a:lnTo>
                        <a:pt x="2019586" y="860679"/>
                      </a:lnTo>
                      <a:lnTo>
                        <a:pt x="2023205" y="860679"/>
                      </a:lnTo>
                      <a:lnTo>
                        <a:pt x="2023205" y="867251"/>
                      </a:lnTo>
                      <a:lnTo>
                        <a:pt x="2023205" y="867251"/>
                      </a:lnTo>
                      <a:lnTo>
                        <a:pt x="2026920" y="867251"/>
                      </a:lnTo>
                      <a:lnTo>
                        <a:pt x="2026920" y="873347"/>
                      </a:lnTo>
                      <a:lnTo>
                        <a:pt x="2026920" y="873347"/>
                      </a:lnTo>
                      <a:lnTo>
                        <a:pt x="2052447" y="873347"/>
                      </a:lnTo>
                      <a:lnTo>
                        <a:pt x="2052447" y="879539"/>
                      </a:lnTo>
                      <a:lnTo>
                        <a:pt x="2052447" y="879539"/>
                      </a:lnTo>
                      <a:lnTo>
                        <a:pt x="2056066" y="879539"/>
                      </a:lnTo>
                      <a:lnTo>
                        <a:pt x="2056066" y="892493"/>
                      </a:lnTo>
                      <a:lnTo>
                        <a:pt x="2056066" y="892493"/>
                      </a:lnTo>
                      <a:lnTo>
                        <a:pt x="2056066" y="892493"/>
                      </a:lnTo>
                      <a:lnTo>
                        <a:pt x="2056066" y="892493"/>
                      </a:lnTo>
                      <a:lnTo>
                        <a:pt x="2056066" y="892493"/>
                      </a:lnTo>
                      <a:lnTo>
                        <a:pt x="2063306" y="892493"/>
                      </a:lnTo>
                      <a:lnTo>
                        <a:pt x="2063306" y="898684"/>
                      </a:lnTo>
                      <a:lnTo>
                        <a:pt x="2063306" y="898684"/>
                      </a:lnTo>
                      <a:lnTo>
                        <a:pt x="2096167" y="898684"/>
                      </a:lnTo>
                      <a:lnTo>
                        <a:pt x="2096167" y="905542"/>
                      </a:lnTo>
                      <a:lnTo>
                        <a:pt x="2096167" y="905542"/>
                      </a:lnTo>
                      <a:lnTo>
                        <a:pt x="2114360" y="905542"/>
                      </a:lnTo>
                      <a:lnTo>
                        <a:pt x="2114360" y="910590"/>
                      </a:lnTo>
                      <a:lnTo>
                        <a:pt x="2114360" y="910590"/>
                      </a:lnTo>
                      <a:lnTo>
                        <a:pt x="2132648" y="910590"/>
                      </a:lnTo>
                      <a:lnTo>
                        <a:pt x="2132648" y="917067"/>
                      </a:lnTo>
                      <a:lnTo>
                        <a:pt x="2132648" y="917067"/>
                      </a:lnTo>
                      <a:lnTo>
                        <a:pt x="2147221" y="917067"/>
                      </a:lnTo>
                      <a:lnTo>
                        <a:pt x="2147221" y="917067"/>
                      </a:lnTo>
                      <a:lnTo>
                        <a:pt x="2147221" y="917067"/>
                      </a:lnTo>
                      <a:lnTo>
                        <a:pt x="2176367" y="917067"/>
                      </a:lnTo>
                      <a:lnTo>
                        <a:pt x="2176367" y="923830"/>
                      </a:lnTo>
                      <a:lnTo>
                        <a:pt x="2176367" y="923830"/>
                      </a:lnTo>
                      <a:lnTo>
                        <a:pt x="2179987" y="923830"/>
                      </a:lnTo>
                      <a:lnTo>
                        <a:pt x="2179987" y="923830"/>
                      </a:lnTo>
                      <a:lnTo>
                        <a:pt x="2179987" y="923830"/>
                      </a:lnTo>
                      <a:lnTo>
                        <a:pt x="2187321" y="923830"/>
                      </a:lnTo>
                      <a:lnTo>
                        <a:pt x="2187321" y="930497"/>
                      </a:lnTo>
                      <a:lnTo>
                        <a:pt x="2187321" y="930497"/>
                      </a:lnTo>
                      <a:lnTo>
                        <a:pt x="2194560" y="930497"/>
                      </a:lnTo>
                      <a:lnTo>
                        <a:pt x="2194560" y="936593"/>
                      </a:lnTo>
                      <a:lnTo>
                        <a:pt x="2194560" y="936593"/>
                      </a:lnTo>
                      <a:lnTo>
                        <a:pt x="2205514" y="936593"/>
                      </a:lnTo>
                      <a:lnTo>
                        <a:pt x="2205514" y="936593"/>
                      </a:lnTo>
                      <a:lnTo>
                        <a:pt x="2205514" y="936593"/>
                      </a:lnTo>
                      <a:lnTo>
                        <a:pt x="2209133" y="936593"/>
                      </a:lnTo>
                      <a:lnTo>
                        <a:pt x="2209133" y="941927"/>
                      </a:lnTo>
                      <a:lnTo>
                        <a:pt x="2209133" y="941927"/>
                      </a:lnTo>
                      <a:lnTo>
                        <a:pt x="2212848" y="941927"/>
                      </a:lnTo>
                      <a:lnTo>
                        <a:pt x="2212848" y="948404"/>
                      </a:lnTo>
                      <a:lnTo>
                        <a:pt x="2212848" y="948404"/>
                      </a:lnTo>
                      <a:lnTo>
                        <a:pt x="2216468" y="948404"/>
                      </a:lnTo>
                      <a:lnTo>
                        <a:pt x="2216468" y="954596"/>
                      </a:lnTo>
                      <a:lnTo>
                        <a:pt x="2216468" y="954596"/>
                      </a:lnTo>
                      <a:lnTo>
                        <a:pt x="2227421" y="954596"/>
                      </a:lnTo>
                      <a:lnTo>
                        <a:pt x="2227421" y="961644"/>
                      </a:lnTo>
                      <a:lnTo>
                        <a:pt x="2227421" y="961644"/>
                      </a:lnTo>
                      <a:lnTo>
                        <a:pt x="2231041" y="961644"/>
                      </a:lnTo>
                      <a:lnTo>
                        <a:pt x="2231041" y="961644"/>
                      </a:lnTo>
                      <a:lnTo>
                        <a:pt x="2231041" y="961644"/>
                      </a:lnTo>
                      <a:lnTo>
                        <a:pt x="2238280" y="961644"/>
                      </a:lnTo>
                      <a:lnTo>
                        <a:pt x="2238280" y="961644"/>
                      </a:lnTo>
                      <a:lnTo>
                        <a:pt x="2238280" y="961644"/>
                      </a:lnTo>
                      <a:lnTo>
                        <a:pt x="2245614" y="961644"/>
                      </a:lnTo>
                      <a:lnTo>
                        <a:pt x="2245614" y="968502"/>
                      </a:lnTo>
                      <a:lnTo>
                        <a:pt x="2245614" y="968502"/>
                      </a:lnTo>
                      <a:lnTo>
                        <a:pt x="2245614" y="968502"/>
                      </a:lnTo>
                      <a:lnTo>
                        <a:pt x="2245614" y="968502"/>
                      </a:lnTo>
                      <a:lnTo>
                        <a:pt x="2245614" y="968502"/>
                      </a:lnTo>
                      <a:lnTo>
                        <a:pt x="2245614" y="968502"/>
                      </a:lnTo>
                      <a:lnTo>
                        <a:pt x="2245614" y="968502"/>
                      </a:lnTo>
                      <a:lnTo>
                        <a:pt x="224561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52948" y="968502"/>
                      </a:lnTo>
                      <a:lnTo>
                        <a:pt x="2252948" y="974789"/>
                      </a:lnTo>
                      <a:lnTo>
                        <a:pt x="2252948" y="974789"/>
                      </a:lnTo>
                      <a:lnTo>
                        <a:pt x="2252948" y="974789"/>
                      </a:lnTo>
                      <a:lnTo>
                        <a:pt x="2252948" y="974789"/>
                      </a:lnTo>
                      <a:lnTo>
                        <a:pt x="2252948" y="974789"/>
                      </a:lnTo>
                      <a:lnTo>
                        <a:pt x="2263807" y="974789"/>
                      </a:lnTo>
                      <a:lnTo>
                        <a:pt x="2263807" y="988790"/>
                      </a:lnTo>
                      <a:lnTo>
                        <a:pt x="2263807" y="988790"/>
                      </a:lnTo>
                      <a:lnTo>
                        <a:pt x="2263807" y="988790"/>
                      </a:lnTo>
                      <a:lnTo>
                        <a:pt x="2263807" y="988790"/>
                      </a:lnTo>
                      <a:lnTo>
                        <a:pt x="2263807" y="988790"/>
                      </a:lnTo>
                      <a:lnTo>
                        <a:pt x="2267522" y="988790"/>
                      </a:lnTo>
                      <a:lnTo>
                        <a:pt x="2267522" y="995458"/>
                      </a:lnTo>
                      <a:lnTo>
                        <a:pt x="2267522" y="995458"/>
                      </a:lnTo>
                      <a:lnTo>
                        <a:pt x="2267522" y="995458"/>
                      </a:lnTo>
                      <a:lnTo>
                        <a:pt x="2267522" y="995458"/>
                      </a:lnTo>
                      <a:lnTo>
                        <a:pt x="2267522" y="995458"/>
                      </a:lnTo>
                      <a:lnTo>
                        <a:pt x="2274761" y="995458"/>
                      </a:lnTo>
                      <a:lnTo>
                        <a:pt x="2274761" y="995458"/>
                      </a:lnTo>
                      <a:lnTo>
                        <a:pt x="2274761" y="995458"/>
                      </a:lnTo>
                      <a:lnTo>
                        <a:pt x="2274761" y="995458"/>
                      </a:lnTo>
                      <a:lnTo>
                        <a:pt x="2274761" y="995458"/>
                      </a:lnTo>
                      <a:lnTo>
                        <a:pt x="2274761"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82095" y="995458"/>
                      </a:lnTo>
                      <a:lnTo>
                        <a:pt x="2282095" y="995458"/>
                      </a:lnTo>
                      <a:lnTo>
                        <a:pt x="2282095" y="995458"/>
                      </a:lnTo>
                      <a:lnTo>
                        <a:pt x="2293049" y="995458"/>
                      </a:lnTo>
                      <a:lnTo>
                        <a:pt x="2293049" y="995458"/>
                      </a:lnTo>
                      <a:lnTo>
                        <a:pt x="2293049"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11241" y="995458"/>
                      </a:lnTo>
                      <a:lnTo>
                        <a:pt x="2311241" y="995458"/>
                      </a:lnTo>
                      <a:lnTo>
                        <a:pt x="2311241" y="995458"/>
                      </a:lnTo>
                      <a:lnTo>
                        <a:pt x="2322195" y="995458"/>
                      </a:lnTo>
                      <a:lnTo>
                        <a:pt x="2322195" y="995458"/>
                      </a:lnTo>
                      <a:lnTo>
                        <a:pt x="2322195" y="995458"/>
                      </a:lnTo>
                      <a:lnTo>
                        <a:pt x="2329434" y="995458"/>
                      </a:lnTo>
                      <a:lnTo>
                        <a:pt x="2329434" y="995458"/>
                      </a:lnTo>
                      <a:lnTo>
                        <a:pt x="2329434" y="995458"/>
                      </a:lnTo>
                      <a:lnTo>
                        <a:pt x="2329434" y="995458"/>
                      </a:lnTo>
                      <a:lnTo>
                        <a:pt x="2329434" y="995458"/>
                      </a:lnTo>
                      <a:lnTo>
                        <a:pt x="2329434"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6768" y="995458"/>
                      </a:lnTo>
                      <a:lnTo>
                        <a:pt x="2336768" y="1004411"/>
                      </a:lnTo>
                      <a:lnTo>
                        <a:pt x="2336768" y="1004411"/>
                      </a:lnTo>
                      <a:lnTo>
                        <a:pt x="2340388" y="1004411"/>
                      </a:lnTo>
                      <a:lnTo>
                        <a:pt x="2340388" y="1012698"/>
                      </a:lnTo>
                      <a:lnTo>
                        <a:pt x="2340388" y="1012698"/>
                      </a:lnTo>
                      <a:lnTo>
                        <a:pt x="2340388" y="1012698"/>
                      </a:lnTo>
                      <a:lnTo>
                        <a:pt x="2340388" y="1012698"/>
                      </a:lnTo>
                      <a:lnTo>
                        <a:pt x="2340388" y="1012698"/>
                      </a:lnTo>
                      <a:lnTo>
                        <a:pt x="2351342" y="1012698"/>
                      </a:lnTo>
                      <a:lnTo>
                        <a:pt x="2351342" y="1021080"/>
                      </a:lnTo>
                      <a:lnTo>
                        <a:pt x="2351342" y="1021080"/>
                      </a:lnTo>
                      <a:lnTo>
                        <a:pt x="2354961" y="1021080"/>
                      </a:lnTo>
                      <a:lnTo>
                        <a:pt x="2354961" y="1029557"/>
                      </a:lnTo>
                      <a:lnTo>
                        <a:pt x="2354961" y="1029557"/>
                      </a:lnTo>
                      <a:lnTo>
                        <a:pt x="2354961" y="1029557"/>
                      </a:lnTo>
                      <a:lnTo>
                        <a:pt x="2354961" y="1029557"/>
                      </a:lnTo>
                      <a:lnTo>
                        <a:pt x="2354961" y="1029557"/>
                      </a:lnTo>
                      <a:lnTo>
                        <a:pt x="2358581" y="1029557"/>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62295" y="1038035"/>
                      </a:lnTo>
                      <a:lnTo>
                        <a:pt x="2362295" y="1047369"/>
                      </a:lnTo>
                      <a:lnTo>
                        <a:pt x="2362295" y="1047369"/>
                      </a:lnTo>
                      <a:lnTo>
                        <a:pt x="2373249" y="1047369"/>
                      </a:lnTo>
                      <a:lnTo>
                        <a:pt x="2373249" y="1047369"/>
                      </a:lnTo>
                      <a:lnTo>
                        <a:pt x="2373249" y="1047369"/>
                      </a:lnTo>
                      <a:lnTo>
                        <a:pt x="2380488" y="1047369"/>
                      </a:lnTo>
                      <a:lnTo>
                        <a:pt x="2380488" y="1047369"/>
                      </a:lnTo>
                      <a:lnTo>
                        <a:pt x="2380488" y="1047369"/>
                      </a:lnTo>
                      <a:lnTo>
                        <a:pt x="2384108" y="1047369"/>
                      </a:lnTo>
                      <a:lnTo>
                        <a:pt x="2384108" y="1047369"/>
                      </a:lnTo>
                      <a:lnTo>
                        <a:pt x="2384108" y="1047369"/>
                      </a:lnTo>
                      <a:lnTo>
                        <a:pt x="2384108" y="1047369"/>
                      </a:lnTo>
                      <a:lnTo>
                        <a:pt x="2384108" y="1047369"/>
                      </a:lnTo>
                      <a:lnTo>
                        <a:pt x="2384108" y="1047369"/>
                      </a:lnTo>
                      <a:lnTo>
                        <a:pt x="2406015" y="1047369"/>
                      </a:lnTo>
                      <a:lnTo>
                        <a:pt x="2406015" y="1056989"/>
                      </a:lnTo>
                      <a:lnTo>
                        <a:pt x="2406015" y="1056989"/>
                      </a:lnTo>
                      <a:lnTo>
                        <a:pt x="2409635" y="1056989"/>
                      </a:lnTo>
                      <a:lnTo>
                        <a:pt x="2409635" y="1056989"/>
                      </a:lnTo>
                      <a:lnTo>
                        <a:pt x="2409635" y="1056989"/>
                      </a:lnTo>
                      <a:lnTo>
                        <a:pt x="2413349" y="1056989"/>
                      </a:lnTo>
                      <a:lnTo>
                        <a:pt x="2413349" y="1065848"/>
                      </a:lnTo>
                      <a:lnTo>
                        <a:pt x="2413349" y="1065848"/>
                      </a:lnTo>
                      <a:lnTo>
                        <a:pt x="2424208" y="1065848"/>
                      </a:lnTo>
                      <a:lnTo>
                        <a:pt x="2424208" y="1065848"/>
                      </a:lnTo>
                      <a:lnTo>
                        <a:pt x="2424208" y="1065848"/>
                      </a:lnTo>
                      <a:lnTo>
                        <a:pt x="2424208" y="1065848"/>
                      </a:lnTo>
                      <a:lnTo>
                        <a:pt x="2424208" y="1065848"/>
                      </a:lnTo>
                      <a:lnTo>
                        <a:pt x="2424208" y="1065848"/>
                      </a:lnTo>
                      <a:lnTo>
                        <a:pt x="2427923" y="1065848"/>
                      </a:lnTo>
                      <a:lnTo>
                        <a:pt x="2427923" y="1074992"/>
                      </a:lnTo>
                      <a:lnTo>
                        <a:pt x="2427923" y="1074992"/>
                      </a:lnTo>
                      <a:lnTo>
                        <a:pt x="2427923" y="1074992"/>
                      </a:lnTo>
                      <a:lnTo>
                        <a:pt x="2427923" y="1074992"/>
                      </a:lnTo>
                      <a:lnTo>
                        <a:pt x="2427923" y="1074992"/>
                      </a:lnTo>
                      <a:lnTo>
                        <a:pt x="2427923" y="1074992"/>
                      </a:lnTo>
                      <a:lnTo>
                        <a:pt x="2427923" y="1074992"/>
                      </a:lnTo>
                      <a:lnTo>
                        <a:pt x="2427923" y="1074992"/>
                      </a:lnTo>
                      <a:lnTo>
                        <a:pt x="2431542" y="1074992"/>
                      </a:lnTo>
                      <a:lnTo>
                        <a:pt x="2431542" y="1074992"/>
                      </a:lnTo>
                      <a:lnTo>
                        <a:pt x="2431542" y="1074992"/>
                      </a:lnTo>
                      <a:lnTo>
                        <a:pt x="2431542" y="1074992"/>
                      </a:lnTo>
                      <a:lnTo>
                        <a:pt x="2431542" y="1074992"/>
                      </a:lnTo>
                      <a:lnTo>
                        <a:pt x="2431542" y="1074992"/>
                      </a:lnTo>
                      <a:lnTo>
                        <a:pt x="2435162" y="1074992"/>
                      </a:lnTo>
                      <a:lnTo>
                        <a:pt x="2435162" y="1074992"/>
                      </a:lnTo>
                      <a:lnTo>
                        <a:pt x="2435162" y="1074992"/>
                      </a:lnTo>
                      <a:lnTo>
                        <a:pt x="2438781" y="1074992"/>
                      </a:lnTo>
                      <a:lnTo>
                        <a:pt x="2438781" y="1074992"/>
                      </a:lnTo>
                      <a:lnTo>
                        <a:pt x="2438781" y="1074992"/>
                      </a:lnTo>
                      <a:lnTo>
                        <a:pt x="2442496" y="1074992"/>
                      </a:lnTo>
                      <a:lnTo>
                        <a:pt x="2442496" y="1074992"/>
                      </a:lnTo>
                      <a:lnTo>
                        <a:pt x="2442496" y="1074992"/>
                      </a:lnTo>
                      <a:lnTo>
                        <a:pt x="2460689" y="1074992"/>
                      </a:lnTo>
                      <a:lnTo>
                        <a:pt x="2460689" y="1085279"/>
                      </a:lnTo>
                      <a:lnTo>
                        <a:pt x="2460689" y="1085279"/>
                      </a:lnTo>
                      <a:lnTo>
                        <a:pt x="2460689" y="1085279"/>
                      </a:lnTo>
                      <a:lnTo>
                        <a:pt x="2460689" y="1085279"/>
                      </a:lnTo>
                      <a:lnTo>
                        <a:pt x="2460689" y="1085279"/>
                      </a:lnTo>
                      <a:lnTo>
                        <a:pt x="2460689" y="1085279"/>
                      </a:lnTo>
                      <a:lnTo>
                        <a:pt x="2460689" y="1085279"/>
                      </a:lnTo>
                      <a:lnTo>
                        <a:pt x="2460689" y="1085279"/>
                      </a:lnTo>
                      <a:lnTo>
                        <a:pt x="2478881" y="1085279"/>
                      </a:lnTo>
                      <a:lnTo>
                        <a:pt x="2478881" y="1095470"/>
                      </a:lnTo>
                      <a:lnTo>
                        <a:pt x="2478881" y="1095470"/>
                      </a:lnTo>
                      <a:lnTo>
                        <a:pt x="2489835" y="1095470"/>
                      </a:lnTo>
                      <a:lnTo>
                        <a:pt x="2489835" y="1117092"/>
                      </a:lnTo>
                      <a:lnTo>
                        <a:pt x="2489835" y="1117092"/>
                      </a:lnTo>
                      <a:lnTo>
                        <a:pt x="2489835" y="1117092"/>
                      </a:lnTo>
                      <a:lnTo>
                        <a:pt x="2489835" y="1117092"/>
                      </a:lnTo>
                      <a:lnTo>
                        <a:pt x="2489835"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8123" y="1117092"/>
                      </a:lnTo>
                      <a:lnTo>
                        <a:pt x="2508123" y="1117092"/>
                      </a:lnTo>
                      <a:lnTo>
                        <a:pt x="2508123" y="1117092"/>
                      </a:lnTo>
                      <a:lnTo>
                        <a:pt x="2526316" y="1117092"/>
                      </a:lnTo>
                      <a:lnTo>
                        <a:pt x="2526316" y="1117092"/>
                      </a:lnTo>
                      <a:lnTo>
                        <a:pt x="2526316" y="1117092"/>
                      </a:lnTo>
                      <a:lnTo>
                        <a:pt x="2529935" y="1117092"/>
                      </a:lnTo>
                      <a:lnTo>
                        <a:pt x="2529935" y="1117092"/>
                      </a:lnTo>
                      <a:lnTo>
                        <a:pt x="2529935" y="1117092"/>
                      </a:lnTo>
                      <a:lnTo>
                        <a:pt x="2533650" y="1117092"/>
                      </a:lnTo>
                      <a:lnTo>
                        <a:pt x="2533650" y="1129475"/>
                      </a:lnTo>
                      <a:lnTo>
                        <a:pt x="2533650" y="1129475"/>
                      </a:lnTo>
                      <a:lnTo>
                        <a:pt x="2533650" y="1129475"/>
                      </a:lnTo>
                      <a:lnTo>
                        <a:pt x="2533650" y="1129475"/>
                      </a:lnTo>
                      <a:lnTo>
                        <a:pt x="2533650" y="1129475"/>
                      </a:lnTo>
                      <a:lnTo>
                        <a:pt x="2533650" y="1129475"/>
                      </a:lnTo>
                      <a:lnTo>
                        <a:pt x="2533650" y="1129475"/>
                      </a:lnTo>
                      <a:lnTo>
                        <a:pt x="2533650" y="1129475"/>
                      </a:lnTo>
                      <a:lnTo>
                        <a:pt x="2548223" y="1129475"/>
                      </a:lnTo>
                      <a:lnTo>
                        <a:pt x="2548223" y="1129475"/>
                      </a:lnTo>
                      <a:lnTo>
                        <a:pt x="2548223" y="1129475"/>
                      </a:lnTo>
                      <a:lnTo>
                        <a:pt x="2551843" y="1129475"/>
                      </a:lnTo>
                      <a:lnTo>
                        <a:pt x="2551843" y="1129475"/>
                      </a:lnTo>
                      <a:lnTo>
                        <a:pt x="2551843" y="1129475"/>
                      </a:lnTo>
                      <a:lnTo>
                        <a:pt x="2551843" y="1129475"/>
                      </a:lnTo>
                      <a:lnTo>
                        <a:pt x="2551843" y="1129475"/>
                      </a:lnTo>
                      <a:lnTo>
                        <a:pt x="2551843" y="1129475"/>
                      </a:lnTo>
                      <a:lnTo>
                        <a:pt x="2555462" y="1129475"/>
                      </a:lnTo>
                      <a:lnTo>
                        <a:pt x="2555462" y="1129475"/>
                      </a:lnTo>
                      <a:lnTo>
                        <a:pt x="2555462" y="1129475"/>
                      </a:lnTo>
                      <a:lnTo>
                        <a:pt x="2570036" y="1129475"/>
                      </a:lnTo>
                      <a:lnTo>
                        <a:pt x="2570036" y="1144238"/>
                      </a:lnTo>
                      <a:lnTo>
                        <a:pt x="2570036" y="1144238"/>
                      </a:lnTo>
                      <a:lnTo>
                        <a:pt x="2573750" y="1144238"/>
                      </a:lnTo>
                      <a:lnTo>
                        <a:pt x="2573750" y="1157192"/>
                      </a:lnTo>
                      <a:lnTo>
                        <a:pt x="2573750" y="1157192"/>
                      </a:lnTo>
                      <a:lnTo>
                        <a:pt x="2573750" y="1157192"/>
                      </a:lnTo>
                      <a:lnTo>
                        <a:pt x="2573750" y="1157192"/>
                      </a:lnTo>
                      <a:lnTo>
                        <a:pt x="2573750" y="1157192"/>
                      </a:lnTo>
                      <a:lnTo>
                        <a:pt x="2584609" y="1157192"/>
                      </a:lnTo>
                      <a:lnTo>
                        <a:pt x="2584609" y="1157192"/>
                      </a:lnTo>
                      <a:lnTo>
                        <a:pt x="2584609" y="1157192"/>
                      </a:lnTo>
                      <a:lnTo>
                        <a:pt x="2588324" y="1157192"/>
                      </a:lnTo>
                      <a:lnTo>
                        <a:pt x="2588324" y="1170527"/>
                      </a:lnTo>
                      <a:lnTo>
                        <a:pt x="2588324" y="1170527"/>
                      </a:lnTo>
                      <a:lnTo>
                        <a:pt x="2588324" y="1170527"/>
                      </a:lnTo>
                      <a:lnTo>
                        <a:pt x="2588324" y="1170527"/>
                      </a:lnTo>
                      <a:lnTo>
                        <a:pt x="2588324" y="1170527"/>
                      </a:lnTo>
                      <a:lnTo>
                        <a:pt x="2602897" y="1170527"/>
                      </a:lnTo>
                      <a:lnTo>
                        <a:pt x="2602897" y="1184720"/>
                      </a:lnTo>
                      <a:lnTo>
                        <a:pt x="2602897" y="1184720"/>
                      </a:lnTo>
                      <a:lnTo>
                        <a:pt x="2602897" y="1184720"/>
                      </a:lnTo>
                      <a:lnTo>
                        <a:pt x="2602897" y="1184720"/>
                      </a:lnTo>
                      <a:lnTo>
                        <a:pt x="2602897" y="1184720"/>
                      </a:lnTo>
                      <a:lnTo>
                        <a:pt x="2606516" y="1184720"/>
                      </a:lnTo>
                      <a:lnTo>
                        <a:pt x="2606516" y="1184720"/>
                      </a:lnTo>
                      <a:lnTo>
                        <a:pt x="2606516" y="1184720"/>
                      </a:lnTo>
                      <a:lnTo>
                        <a:pt x="2613851" y="1184720"/>
                      </a:lnTo>
                      <a:lnTo>
                        <a:pt x="2613851" y="1184720"/>
                      </a:lnTo>
                      <a:lnTo>
                        <a:pt x="2613851" y="1184720"/>
                      </a:lnTo>
                      <a:lnTo>
                        <a:pt x="2639282" y="1184720"/>
                      </a:lnTo>
                      <a:lnTo>
                        <a:pt x="2639282" y="1184720"/>
                      </a:lnTo>
                      <a:lnTo>
                        <a:pt x="2639282" y="1184720"/>
                      </a:lnTo>
                      <a:lnTo>
                        <a:pt x="2661190" y="1184720"/>
                      </a:lnTo>
                      <a:lnTo>
                        <a:pt x="2661190" y="1184720"/>
                      </a:lnTo>
                      <a:lnTo>
                        <a:pt x="2661190" y="1184720"/>
                      </a:lnTo>
                      <a:lnTo>
                        <a:pt x="2664809" y="1184720"/>
                      </a:lnTo>
                      <a:lnTo>
                        <a:pt x="2664809" y="1184720"/>
                      </a:lnTo>
                      <a:lnTo>
                        <a:pt x="2664809" y="1184720"/>
                      </a:lnTo>
                      <a:lnTo>
                        <a:pt x="2679383" y="1184720"/>
                      </a:lnTo>
                      <a:lnTo>
                        <a:pt x="2679383" y="1184720"/>
                      </a:lnTo>
                      <a:lnTo>
                        <a:pt x="2679383" y="1184720"/>
                      </a:lnTo>
                      <a:lnTo>
                        <a:pt x="2683097" y="1184720"/>
                      </a:lnTo>
                      <a:lnTo>
                        <a:pt x="2683097" y="1184720"/>
                      </a:lnTo>
                      <a:lnTo>
                        <a:pt x="2683097" y="1184720"/>
                      </a:lnTo>
                      <a:lnTo>
                        <a:pt x="2683097" y="1184720"/>
                      </a:lnTo>
                      <a:lnTo>
                        <a:pt x="2683097" y="1184720"/>
                      </a:lnTo>
                      <a:lnTo>
                        <a:pt x="2683097" y="1184720"/>
                      </a:lnTo>
                      <a:lnTo>
                        <a:pt x="2701290" y="1184720"/>
                      </a:lnTo>
                      <a:lnTo>
                        <a:pt x="2701290" y="1184720"/>
                      </a:lnTo>
                      <a:lnTo>
                        <a:pt x="2701290" y="1184720"/>
                      </a:lnTo>
                      <a:lnTo>
                        <a:pt x="2708624" y="1184720"/>
                      </a:lnTo>
                      <a:lnTo>
                        <a:pt x="2708624" y="1184720"/>
                      </a:lnTo>
                      <a:lnTo>
                        <a:pt x="2708624" y="1184720"/>
                      </a:lnTo>
                      <a:lnTo>
                        <a:pt x="2708624" y="1184720"/>
                      </a:lnTo>
                      <a:lnTo>
                        <a:pt x="2708624" y="1184720"/>
                      </a:lnTo>
                      <a:lnTo>
                        <a:pt x="2708624"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41390" y="1184720"/>
                      </a:lnTo>
                      <a:lnTo>
                        <a:pt x="2741390" y="1184720"/>
                      </a:lnTo>
                      <a:lnTo>
                        <a:pt x="2741390" y="1184720"/>
                      </a:lnTo>
                      <a:lnTo>
                        <a:pt x="2752344" y="1184720"/>
                      </a:lnTo>
                      <a:lnTo>
                        <a:pt x="2752344" y="1184720"/>
                      </a:lnTo>
                      <a:lnTo>
                        <a:pt x="2752344" y="1184720"/>
                      </a:lnTo>
                      <a:lnTo>
                        <a:pt x="2759583" y="1184720"/>
                      </a:lnTo>
                      <a:lnTo>
                        <a:pt x="2759583" y="1208532"/>
                      </a:lnTo>
                      <a:lnTo>
                        <a:pt x="2759583" y="1208532"/>
                      </a:lnTo>
                      <a:lnTo>
                        <a:pt x="2763298" y="1208532"/>
                      </a:lnTo>
                      <a:lnTo>
                        <a:pt x="2763298" y="1208532"/>
                      </a:lnTo>
                      <a:lnTo>
                        <a:pt x="2763298" y="1208532"/>
                      </a:lnTo>
                      <a:lnTo>
                        <a:pt x="2766917" y="1208532"/>
                      </a:lnTo>
                      <a:lnTo>
                        <a:pt x="2766917" y="1208532"/>
                      </a:lnTo>
                      <a:lnTo>
                        <a:pt x="2766917" y="1208532"/>
                      </a:lnTo>
                      <a:lnTo>
                        <a:pt x="2766917" y="1208532"/>
                      </a:lnTo>
                      <a:lnTo>
                        <a:pt x="2766917" y="1208532"/>
                      </a:lnTo>
                      <a:lnTo>
                        <a:pt x="2766917" y="1208532"/>
                      </a:lnTo>
                      <a:lnTo>
                        <a:pt x="2785110" y="1208532"/>
                      </a:lnTo>
                      <a:lnTo>
                        <a:pt x="2785110" y="1208532"/>
                      </a:lnTo>
                      <a:lnTo>
                        <a:pt x="2785110" y="1208532"/>
                      </a:lnTo>
                      <a:lnTo>
                        <a:pt x="2785110" y="1208532"/>
                      </a:lnTo>
                      <a:lnTo>
                        <a:pt x="2785110" y="1208532"/>
                      </a:lnTo>
                      <a:lnTo>
                        <a:pt x="2785110" y="1208532"/>
                      </a:lnTo>
                      <a:lnTo>
                        <a:pt x="2792444" y="1208532"/>
                      </a:lnTo>
                      <a:lnTo>
                        <a:pt x="2792444" y="1208532"/>
                      </a:lnTo>
                      <a:lnTo>
                        <a:pt x="2792444" y="1208532"/>
                      </a:lnTo>
                      <a:lnTo>
                        <a:pt x="2792444" y="1208532"/>
                      </a:lnTo>
                      <a:lnTo>
                        <a:pt x="2792444" y="1208532"/>
                      </a:lnTo>
                      <a:lnTo>
                        <a:pt x="2792444" y="1208532"/>
                      </a:lnTo>
                      <a:lnTo>
                        <a:pt x="2810637" y="1208532"/>
                      </a:lnTo>
                      <a:lnTo>
                        <a:pt x="2810637" y="1208532"/>
                      </a:lnTo>
                      <a:lnTo>
                        <a:pt x="2810637" y="1208532"/>
                      </a:lnTo>
                      <a:lnTo>
                        <a:pt x="2817972" y="1208532"/>
                      </a:lnTo>
                      <a:lnTo>
                        <a:pt x="2817972" y="1208532"/>
                      </a:lnTo>
                      <a:lnTo>
                        <a:pt x="2817972" y="1208532"/>
                      </a:lnTo>
                      <a:lnTo>
                        <a:pt x="2825210" y="1208532"/>
                      </a:lnTo>
                      <a:lnTo>
                        <a:pt x="2825210" y="1238345"/>
                      </a:lnTo>
                      <a:lnTo>
                        <a:pt x="2825210" y="1238345"/>
                      </a:lnTo>
                      <a:lnTo>
                        <a:pt x="2890838" y="1238345"/>
                      </a:lnTo>
                      <a:lnTo>
                        <a:pt x="2890838" y="1238345"/>
                      </a:lnTo>
                      <a:lnTo>
                        <a:pt x="2890838" y="1238345"/>
                      </a:lnTo>
                      <a:lnTo>
                        <a:pt x="2890838" y="1238345"/>
                      </a:lnTo>
                      <a:lnTo>
                        <a:pt x="2890838" y="1238345"/>
                      </a:lnTo>
                      <a:lnTo>
                        <a:pt x="2890838" y="1238345"/>
                      </a:lnTo>
                      <a:lnTo>
                        <a:pt x="2919984" y="1238345"/>
                      </a:lnTo>
                      <a:lnTo>
                        <a:pt x="2919984" y="1238345"/>
                      </a:lnTo>
                      <a:lnTo>
                        <a:pt x="2919984" y="1238345"/>
                      </a:lnTo>
                      <a:lnTo>
                        <a:pt x="2930938" y="1238345"/>
                      </a:lnTo>
                      <a:lnTo>
                        <a:pt x="2930938" y="1238345"/>
                      </a:lnTo>
                      <a:lnTo>
                        <a:pt x="2930938" y="1238345"/>
                      </a:lnTo>
                      <a:lnTo>
                        <a:pt x="2941892" y="1238345"/>
                      </a:lnTo>
                      <a:lnTo>
                        <a:pt x="2941892" y="1238345"/>
                      </a:lnTo>
                      <a:lnTo>
                        <a:pt x="2941892" y="1238345"/>
                      </a:lnTo>
                      <a:lnTo>
                        <a:pt x="2945511" y="1238345"/>
                      </a:lnTo>
                      <a:lnTo>
                        <a:pt x="2945511" y="1238345"/>
                      </a:lnTo>
                      <a:lnTo>
                        <a:pt x="2945511" y="1238345"/>
                      </a:lnTo>
                      <a:lnTo>
                        <a:pt x="2949226" y="1238345"/>
                      </a:lnTo>
                      <a:lnTo>
                        <a:pt x="2949226" y="1279303"/>
                      </a:lnTo>
                      <a:lnTo>
                        <a:pt x="2949226" y="1279303"/>
                      </a:lnTo>
                      <a:lnTo>
                        <a:pt x="2971038" y="1279303"/>
                      </a:lnTo>
                      <a:lnTo>
                        <a:pt x="2971038" y="1279303"/>
                      </a:lnTo>
                      <a:lnTo>
                        <a:pt x="2971038" y="1279303"/>
                      </a:lnTo>
                      <a:lnTo>
                        <a:pt x="3011138" y="1279303"/>
                      </a:lnTo>
                      <a:lnTo>
                        <a:pt x="3011138" y="1279303"/>
                      </a:lnTo>
                      <a:lnTo>
                        <a:pt x="3011138" y="1279303"/>
                      </a:lnTo>
                      <a:lnTo>
                        <a:pt x="3018473" y="1279303"/>
                      </a:lnTo>
                      <a:lnTo>
                        <a:pt x="3018473" y="1279303"/>
                      </a:lnTo>
                      <a:lnTo>
                        <a:pt x="3018473" y="1279303"/>
                      </a:lnTo>
                      <a:lnTo>
                        <a:pt x="3040285" y="1279303"/>
                      </a:lnTo>
                      <a:lnTo>
                        <a:pt x="3040285" y="1279303"/>
                      </a:lnTo>
                      <a:lnTo>
                        <a:pt x="3040285" y="1279303"/>
                      </a:lnTo>
                      <a:lnTo>
                        <a:pt x="3058573" y="1279303"/>
                      </a:lnTo>
                      <a:lnTo>
                        <a:pt x="3058573" y="1279303"/>
                      </a:lnTo>
                      <a:lnTo>
                        <a:pt x="3058573" y="1279303"/>
                      </a:lnTo>
                      <a:lnTo>
                        <a:pt x="3062192" y="1279303"/>
                      </a:lnTo>
                      <a:lnTo>
                        <a:pt x="3062192" y="1279303"/>
                      </a:lnTo>
                      <a:lnTo>
                        <a:pt x="3062192" y="1279303"/>
                      </a:lnTo>
                      <a:lnTo>
                        <a:pt x="3069527" y="1279303"/>
                      </a:lnTo>
                      <a:lnTo>
                        <a:pt x="3069527" y="1279303"/>
                      </a:lnTo>
                      <a:lnTo>
                        <a:pt x="3069527" y="1279303"/>
                      </a:lnTo>
                      <a:lnTo>
                        <a:pt x="3069527" y="1279303"/>
                      </a:lnTo>
                      <a:lnTo>
                        <a:pt x="3069527" y="1279303"/>
                      </a:lnTo>
                      <a:lnTo>
                        <a:pt x="3069527" y="1279303"/>
                      </a:lnTo>
                      <a:lnTo>
                        <a:pt x="3091339" y="1279303"/>
                      </a:lnTo>
                      <a:lnTo>
                        <a:pt x="3091339" y="1279303"/>
                      </a:lnTo>
                      <a:lnTo>
                        <a:pt x="3091339" y="1279303"/>
                      </a:lnTo>
                      <a:lnTo>
                        <a:pt x="3095054" y="1279303"/>
                      </a:lnTo>
                      <a:lnTo>
                        <a:pt x="3095054" y="1279303"/>
                      </a:lnTo>
                      <a:lnTo>
                        <a:pt x="3095054" y="1279303"/>
                      </a:lnTo>
                      <a:lnTo>
                        <a:pt x="3288221" y="1279303"/>
                      </a:lnTo>
                      <a:lnTo>
                        <a:pt x="3288221" y="1279303"/>
                      </a:lnTo>
                      <a:lnTo>
                        <a:pt x="3288221" y="1279303"/>
                      </a:lnTo>
                      <a:lnTo>
                        <a:pt x="3547015" y="1279303"/>
                      </a:lnTo>
                      <a:lnTo>
                        <a:pt x="3547015" y="1279303"/>
                      </a:lnTo>
                    </a:path>
                  </a:pathLst>
                </a:custGeom>
                <a:noFill/>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nvGrpSpPr>
                <p:cNvPr id="964" name="Group 963">
                  <a:extLst>
                    <a:ext uri="{FF2B5EF4-FFF2-40B4-BE49-F238E27FC236}">
                      <a16:creationId xmlns:a16="http://schemas.microsoft.com/office/drawing/2014/main" id="{FB1FA4EC-63C7-E514-7B8A-69EEF9C2AE38}"/>
                    </a:ext>
                  </a:extLst>
                </p:cNvPr>
                <p:cNvGrpSpPr/>
                <p:nvPr/>
              </p:nvGrpSpPr>
              <p:grpSpPr>
                <a:xfrm>
                  <a:off x="1637849" y="1850814"/>
                  <a:ext cx="5972561" cy="2202072"/>
                  <a:chOff x="1637849" y="1850814"/>
                  <a:chExt cx="5972561" cy="2202072"/>
                </a:xfrm>
              </p:grpSpPr>
              <p:grpSp>
                <p:nvGrpSpPr>
                  <p:cNvPr id="965" name="Graphic 3">
                    <a:extLst>
                      <a:ext uri="{FF2B5EF4-FFF2-40B4-BE49-F238E27FC236}">
                        <a16:creationId xmlns:a16="http://schemas.microsoft.com/office/drawing/2014/main" id="{16EE87B7-56D6-0A2A-A0D4-338BA1A90244}"/>
                      </a:ext>
                    </a:extLst>
                  </p:cNvPr>
                  <p:cNvGrpSpPr/>
                  <p:nvPr/>
                </p:nvGrpSpPr>
                <p:grpSpPr>
                  <a:xfrm>
                    <a:off x="7542997" y="3985348"/>
                    <a:ext cx="67413" cy="67538"/>
                    <a:chOff x="6556217" y="3409149"/>
                    <a:chExt cx="40481" cy="40481"/>
                  </a:xfrm>
                  <a:solidFill>
                    <a:srgbClr val="000000"/>
                  </a:solidFill>
                </p:grpSpPr>
                <p:sp>
                  <p:nvSpPr>
                    <p:cNvPr id="1338" name="Freeform: Shape 1337">
                      <a:extLst>
                        <a:ext uri="{FF2B5EF4-FFF2-40B4-BE49-F238E27FC236}">
                          <a16:creationId xmlns:a16="http://schemas.microsoft.com/office/drawing/2014/main" id="{B6938014-1A68-4BD1-EB9C-DCFB32357E5F}"/>
                        </a:ext>
                      </a:extLst>
                    </p:cNvPr>
                    <p:cNvSpPr/>
                    <p:nvPr/>
                  </p:nvSpPr>
                  <p:spPr>
                    <a:xfrm>
                      <a:off x="6576504" y="3409149"/>
                      <a:ext cx="9525" cy="40481"/>
                    </a:xfrm>
                    <a:custGeom>
                      <a:avLst/>
                      <a:gdLst>
                        <a:gd name="connsiteX0" fmla="*/ 391 w 9525"/>
                        <a:gd name="connsiteY0" fmla="*/ 137 h 40481"/>
                        <a:gd name="connsiteX1" fmla="*/ 391 w 9525"/>
                        <a:gd name="connsiteY1" fmla="*/ 40618 h 40481"/>
                      </a:gdLst>
                      <a:ahLst/>
                      <a:cxnLst>
                        <a:cxn ang="0">
                          <a:pos x="connsiteX0" y="connsiteY0"/>
                        </a:cxn>
                        <a:cxn ang="0">
                          <a:pos x="connsiteX1" y="connsiteY1"/>
                        </a:cxn>
                      </a:cxnLst>
                      <a:rect l="l" t="t" r="r" b="b"/>
                      <a:pathLst>
                        <a:path w="9525" h="40481">
                          <a:moveTo>
                            <a:pt x="391" y="137"/>
                          </a:moveTo>
                          <a:lnTo>
                            <a:pt x="391"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39" name="Freeform: Shape 1338">
                      <a:extLst>
                        <a:ext uri="{FF2B5EF4-FFF2-40B4-BE49-F238E27FC236}">
                          <a16:creationId xmlns:a16="http://schemas.microsoft.com/office/drawing/2014/main" id="{3437ADB0-3AC1-E8A8-46F3-5B72D3F43256}"/>
                        </a:ext>
                      </a:extLst>
                    </p:cNvPr>
                    <p:cNvSpPr/>
                    <p:nvPr/>
                  </p:nvSpPr>
                  <p:spPr>
                    <a:xfrm>
                      <a:off x="6556217" y="3429437"/>
                      <a:ext cx="40481" cy="9525"/>
                    </a:xfrm>
                    <a:custGeom>
                      <a:avLst/>
                      <a:gdLst>
                        <a:gd name="connsiteX0" fmla="*/ 40872 w 40481"/>
                        <a:gd name="connsiteY0" fmla="*/ 137 h 9525"/>
                        <a:gd name="connsiteX1" fmla="*/ 391 w 40481"/>
                        <a:gd name="connsiteY1" fmla="*/ 137 h 9525"/>
                      </a:gdLst>
                      <a:ahLst/>
                      <a:cxnLst>
                        <a:cxn ang="0">
                          <a:pos x="connsiteX0" y="connsiteY0"/>
                        </a:cxn>
                        <a:cxn ang="0">
                          <a:pos x="connsiteX1" y="connsiteY1"/>
                        </a:cxn>
                      </a:cxnLst>
                      <a:rect l="l" t="t" r="r" b="b"/>
                      <a:pathLst>
                        <a:path w="40481" h="9525">
                          <a:moveTo>
                            <a:pt x="40872" y="137"/>
                          </a:moveTo>
                          <a:lnTo>
                            <a:pt x="391"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66" name="Graphic 3">
                    <a:extLst>
                      <a:ext uri="{FF2B5EF4-FFF2-40B4-BE49-F238E27FC236}">
                        <a16:creationId xmlns:a16="http://schemas.microsoft.com/office/drawing/2014/main" id="{FAD24553-CADD-0910-D974-B810915AC2FA}"/>
                      </a:ext>
                    </a:extLst>
                  </p:cNvPr>
                  <p:cNvGrpSpPr/>
                  <p:nvPr/>
                </p:nvGrpSpPr>
                <p:grpSpPr>
                  <a:xfrm>
                    <a:off x="7112911" y="3985348"/>
                    <a:ext cx="67413" cy="67538"/>
                    <a:chOff x="6297956" y="3409149"/>
                    <a:chExt cx="40481" cy="40481"/>
                  </a:xfrm>
                  <a:solidFill>
                    <a:srgbClr val="000000"/>
                  </a:solidFill>
                </p:grpSpPr>
                <p:sp>
                  <p:nvSpPr>
                    <p:cNvPr id="1336" name="Freeform: Shape 1335">
                      <a:extLst>
                        <a:ext uri="{FF2B5EF4-FFF2-40B4-BE49-F238E27FC236}">
                          <a16:creationId xmlns:a16="http://schemas.microsoft.com/office/drawing/2014/main" id="{443021E2-D7B4-FAF0-FC48-869027EC4604}"/>
                        </a:ext>
                      </a:extLst>
                    </p:cNvPr>
                    <p:cNvSpPr/>
                    <p:nvPr/>
                  </p:nvSpPr>
                  <p:spPr>
                    <a:xfrm>
                      <a:off x="6318244" y="3409149"/>
                      <a:ext cx="9525" cy="40481"/>
                    </a:xfrm>
                    <a:custGeom>
                      <a:avLst/>
                      <a:gdLst>
                        <a:gd name="connsiteX0" fmla="*/ 363 w 9525"/>
                        <a:gd name="connsiteY0" fmla="*/ 137 h 40481"/>
                        <a:gd name="connsiteX1" fmla="*/ 363 w 9525"/>
                        <a:gd name="connsiteY1" fmla="*/ 40618 h 40481"/>
                      </a:gdLst>
                      <a:ahLst/>
                      <a:cxnLst>
                        <a:cxn ang="0">
                          <a:pos x="connsiteX0" y="connsiteY0"/>
                        </a:cxn>
                        <a:cxn ang="0">
                          <a:pos x="connsiteX1" y="connsiteY1"/>
                        </a:cxn>
                      </a:cxnLst>
                      <a:rect l="l" t="t" r="r" b="b"/>
                      <a:pathLst>
                        <a:path w="9525" h="40481">
                          <a:moveTo>
                            <a:pt x="363" y="137"/>
                          </a:moveTo>
                          <a:lnTo>
                            <a:pt x="363"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37" name="Freeform: Shape 1336">
                      <a:extLst>
                        <a:ext uri="{FF2B5EF4-FFF2-40B4-BE49-F238E27FC236}">
                          <a16:creationId xmlns:a16="http://schemas.microsoft.com/office/drawing/2014/main" id="{0DCE61F6-01C7-BFFA-9C95-753E251796B2}"/>
                        </a:ext>
                      </a:extLst>
                    </p:cNvPr>
                    <p:cNvSpPr/>
                    <p:nvPr/>
                  </p:nvSpPr>
                  <p:spPr>
                    <a:xfrm>
                      <a:off x="6297956" y="3429437"/>
                      <a:ext cx="40481" cy="9525"/>
                    </a:xfrm>
                    <a:custGeom>
                      <a:avLst/>
                      <a:gdLst>
                        <a:gd name="connsiteX0" fmla="*/ 40844 w 40481"/>
                        <a:gd name="connsiteY0" fmla="*/ 137 h 9525"/>
                        <a:gd name="connsiteX1" fmla="*/ 363 w 40481"/>
                        <a:gd name="connsiteY1" fmla="*/ 137 h 9525"/>
                      </a:gdLst>
                      <a:ahLst/>
                      <a:cxnLst>
                        <a:cxn ang="0">
                          <a:pos x="connsiteX0" y="connsiteY0"/>
                        </a:cxn>
                        <a:cxn ang="0">
                          <a:pos x="connsiteX1" y="connsiteY1"/>
                        </a:cxn>
                      </a:cxnLst>
                      <a:rect l="l" t="t" r="r" b="b"/>
                      <a:pathLst>
                        <a:path w="40481" h="9525">
                          <a:moveTo>
                            <a:pt x="40844" y="137"/>
                          </a:moveTo>
                          <a:lnTo>
                            <a:pt x="363"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67" name="Graphic 3">
                    <a:extLst>
                      <a:ext uri="{FF2B5EF4-FFF2-40B4-BE49-F238E27FC236}">
                        <a16:creationId xmlns:a16="http://schemas.microsoft.com/office/drawing/2014/main" id="{365580C2-A616-5632-1E80-F25E91362EAE}"/>
                      </a:ext>
                    </a:extLst>
                  </p:cNvPr>
                  <p:cNvGrpSpPr/>
                  <p:nvPr/>
                </p:nvGrpSpPr>
                <p:grpSpPr>
                  <a:xfrm>
                    <a:off x="6584868" y="3985348"/>
                    <a:ext cx="67413" cy="67538"/>
                    <a:chOff x="5980869" y="3409149"/>
                    <a:chExt cx="40481" cy="40481"/>
                  </a:xfrm>
                  <a:solidFill>
                    <a:srgbClr val="000000"/>
                  </a:solidFill>
                </p:grpSpPr>
                <p:sp>
                  <p:nvSpPr>
                    <p:cNvPr id="1334" name="Freeform: Shape 1333">
                      <a:extLst>
                        <a:ext uri="{FF2B5EF4-FFF2-40B4-BE49-F238E27FC236}">
                          <a16:creationId xmlns:a16="http://schemas.microsoft.com/office/drawing/2014/main" id="{80B7EE22-56EF-ED36-E823-D5A2B02F681C}"/>
                        </a:ext>
                      </a:extLst>
                    </p:cNvPr>
                    <p:cNvSpPr/>
                    <p:nvPr/>
                  </p:nvSpPr>
                  <p:spPr>
                    <a:xfrm>
                      <a:off x="6001157" y="3409149"/>
                      <a:ext cx="9525" cy="40481"/>
                    </a:xfrm>
                    <a:custGeom>
                      <a:avLst/>
                      <a:gdLst>
                        <a:gd name="connsiteX0" fmla="*/ 329 w 9525"/>
                        <a:gd name="connsiteY0" fmla="*/ 137 h 40481"/>
                        <a:gd name="connsiteX1" fmla="*/ 329 w 9525"/>
                        <a:gd name="connsiteY1" fmla="*/ 40618 h 40481"/>
                      </a:gdLst>
                      <a:ahLst/>
                      <a:cxnLst>
                        <a:cxn ang="0">
                          <a:pos x="connsiteX0" y="connsiteY0"/>
                        </a:cxn>
                        <a:cxn ang="0">
                          <a:pos x="connsiteX1" y="connsiteY1"/>
                        </a:cxn>
                      </a:cxnLst>
                      <a:rect l="l" t="t" r="r" b="b"/>
                      <a:pathLst>
                        <a:path w="9525" h="40481">
                          <a:moveTo>
                            <a:pt x="329" y="137"/>
                          </a:moveTo>
                          <a:lnTo>
                            <a:pt x="329"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35" name="Freeform: Shape 1334">
                      <a:extLst>
                        <a:ext uri="{FF2B5EF4-FFF2-40B4-BE49-F238E27FC236}">
                          <a16:creationId xmlns:a16="http://schemas.microsoft.com/office/drawing/2014/main" id="{AEFFFA0C-4816-2037-1A39-D41E9A434DE6}"/>
                        </a:ext>
                      </a:extLst>
                    </p:cNvPr>
                    <p:cNvSpPr/>
                    <p:nvPr/>
                  </p:nvSpPr>
                  <p:spPr>
                    <a:xfrm>
                      <a:off x="5980869" y="3429437"/>
                      <a:ext cx="40481" cy="9525"/>
                    </a:xfrm>
                    <a:custGeom>
                      <a:avLst/>
                      <a:gdLst>
                        <a:gd name="connsiteX0" fmla="*/ 40811 w 40481"/>
                        <a:gd name="connsiteY0" fmla="*/ 137 h 9525"/>
                        <a:gd name="connsiteX1" fmla="*/ 329 w 40481"/>
                        <a:gd name="connsiteY1" fmla="*/ 137 h 9525"/>
                      </a:gdLst>
                      <a:ahLst/>
                      <a:cxnLst>
                        <a:cxn ang="0">
                          <a:pos x="connsiteX0" y="connsiteY0"/>
                        </a:cxn>
                        <a:cxn ang="0">
                          <a:pos x="connsiteX1" y="connsiteY1"/>
                        </a:cxn>
                      </a:cxnLst>
                      <a:rect l="l" t="t" r="r" b="b"/>
                      <a:pathLst>
                        <a:path w="40481" h="9525">
                          <a:moveTo>
                            <a:pt x="40811" y="137"/>
                          </a:moveTo>
                          <a:lnTo>
                            <a:pt x="329"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68" name="Graphic 3">
                    <a:extLst>
                      <a:ext uri="{FF2B5EF4-FFF2-40B4-BE49-F238E27FC236}">
                        <a16:creationId xmlns:a16="http://schemas.microsoft.com/office/drawing/2014/main" id="{48447637-3E75-BD63-C55C-0082167EC480}"/>
                      </a:ext>
                    </a:extLst>
                  </p:cNvPr>
                  <p:cNvGrpSpPr/>
                  <p:nvPr/>
                </p:nvGrpSpPr>
                <p:grpSpPr>
                  <a:xfrm>
                    <a:off x="6451309" y="3916856"/>
                    <a:ext cx="67413" cy="67538"/>
                    <a:chOff x="5900668" y="3368096"/>
                    <a:chExt cx="40481" cy="40481"/>
                  </a:xfrm>
                  <a:solidFill>
                    <a:srgbClr val="000000"/>
                  </a:solidFill>
                </p:grpSpPr>
                <p:sp>
                  <p:nvSpPr>
                    <p:cNvPr id="1332" name="Freeform: Shape 1331">
                      <a:extLst>
                        <a:ext uri="{FF2B5EF4-FFF2-40B4-BE49-F238E27FC236}">
                          <a16:creationId xmlns:a16="http://schemas.microsoft.com/office/drawing/2014/main" id="{9AEE82D4-0F7B-EEFD-B955-3BDE2C29F807}"/>
                        </a:ext>
                      </a:extLst>
                    </p:cNvPr>
                    <p:cNvSpPr/>
                    <p:nvPr/>
                  </p:nvSpPr>
                  <p:spPr>
                    <a:xfrm>
                      <a:off x="5920957" y="3368096"/>
                      <a:ext cx="9525" cy="40481"/>
                    </a:xfrm>
                    <a:custGeom>
                      <a:avLst/>
                      <a:gdLst>
                        <a:gd name="connsiteX0" fmla="*/ 321 w 9525"/>
                        <a:gd name="connsiteY0" fmla="*/ 133 h 40481"/>
                        <a:gd name="connsiteX1" fmla="*/ 321 w 9525"/>
                        <a:gd name="connsiteY1" fmla="*/ 40614 h 40481"/>
                      </a:gdLst>
                      <a:ahLst/>
                      <a:cxnLst>
                        <a:cxn ang="0">
                          <a:pos x="connsiteX0" y="connsiteY0"/>
                        </a:cxn>
                        <a:cxn ang="0">
                          <a:pos x="connsiteX1" y="connsiteY1"/>
                        </a:cxn>
                      </a:cxnLst>
                      <a:rect l="l" t="t" r="r" b="b"/>
                      <a:pathLst>
                        <a:path w="9525" h="40481">
                          <a:moveTo>
                            <a:pt x="321" y="133"/>
                          </a:moveTo>
                          <a:lnTo>
                            <a:pt x="321" y="406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33" name="Freeform: Shape 1332">
                      <a:extLst>
                        <a:ext uri="{FF2B5EF4-FFF2-40B4-BE49-F238E27FC236}">
                          <a16:creationId xmlns:a16="http://schemas.microsoft.com/office/drawing/2014/main" id="{F4229E48-EDC7-8C05-EAF2-C3ECFF058297}"/>
                        </a:ext>
                      </a:extLst>
                    </p:cNvPr>
                    <p:cNvSpPr/>
                    <p:nvPr/>
                  </p:nvSpPr>
                  <p:spPr>
                    <a:xfrm>
                      <a:off x="5900668" y="3388384"/>
                      <a:ext cx="40481" cy="9525"/>
                    </a:xfrm>
                    <a:custGeom>
                      <a:avLst/>
                      <a:gdLst>
                        <a:gd name="connsiteX0" fmla="*/ 40802 w 40481"/>
                        <a:gd name="connsiteY0" fmla="*/ 133 h 9525"/>
                        <a:gd name="connsiteX1" fmla="*/ 321 w 40481"/>
                        <a:gd name="connsiteY1" fmla="*/ 133 h 9525"/>
                      </a:gdLst>
                      <a:ahLst/>
                      <a:cxnLst>
                        <a:cxn ang="0">
                          <a:pos x="connsiteX0" y="connsiteY0"/>
                        </a:cxn>
                        <a:cxn ang="0">
                          <a:pos x="connsiteX1" y="connsiteY1"/>
                        </a:cxn>
                      </a:cxnLst>
                      <a:rect l="l" t="t" r="r" b="b"/>
                      <a:pathLst>
                        <a:path w="40481" h="9525">
                          <a:moveTo>
                            <a:pt x="40802" y="133"/>
                          </a:moveTo>
                          <a:lnTo>
                            <a:pt x="321" y="1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69" name="Graphic 3">
                    <a:extLst>
                      <a:ext uri="{FF2B5EF4-FFF2-40B4-BE49-F238E27FC236}">
                        <a16:creationId xmlns:a16="http://schemas.microsoft.com/office/drawing/2014/main" id="{C35703E1-6F0C-0C00-4531-232A828BAB25}"/>
                      </a:ext>
                    </a:extLst>
                  </p:cNvPr>
                  <p:cNvGrpSpPr/>
                  <p:nvPr/>
                </p:nvGrpSpPr>
                <p:grpSpPr>
                  <a:xfrm>
                    <a:off x="6329808" y="3867116"/>
                    <a:ext cx="67413" cy="67538"/>
                    <a:chOff x="5827707" y="3338283"/>
                    <a:chExt cx="40481" cy="40481"/>
                  </a:xfrm>
                  <a:solidFill>
                    <a:srgbClr val="000000"/>
                  </a:solidFill>
                </p:grpSpPr>
                <p:sp>
                  <p:nvSpPr>
                    <p:cNvPr id="1330" name="Freeform: Shape 1329">
                      <a:extLst>
                        <a:ext uri="{FF2B5EF4-FFF2-40B4-BE49-F238E27FC236}">
                          <a16:creationId xmlns:a16="http://schemas.microsoft.com/office/drawing/2014/main" id="{8AFA3E7B-E4D8-4759-8B62-293468D463BD}"/>
                        </a:ext>
                      </a:extLst>
                    </p:cNvPr>
                    <p:cNvSpPr/>
                    <p:nvPr/>
                  </p:nvSpPr>
                  <p:spPr>
                    <a:xfrm>
                      <a:off x="5847995"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31" name="Freeform: Shape 1330">
                      <a:extLst>
                        <a:ext uri="{FF2B5EF4-FFF2-40B4-BE49-F238E27FC236}">
                          <a16:creationId xmlns:a16="http://schemas.microsoft.com/office/drawing/2014/main" id="{8D883132-0822-43D9-BF22-EC0C786E2CF5}"/>
                        </a:ext>
                      </a:extLst>
                    </p:cNvPr>
                    <p:cNvSpPr/>
                    <p:nvPr/>
                  </p:nvSpPr>
                  <p:spPr>
                    <a:xfrm>
                      <a:off x="5827707" y="3358571"/>
                      <a:ext cx="40481" cy="9525"/>
                    </a:xfrm>
                    <a:custGeom>
                      <a:avLst/>
                      <a:gdLst>
                        <a:gd name="connsiteX0" fmla="*/ 40795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5" y="130"/>
                          </a:moveTo>
                          <a:lnTo>
                            <a:pt x="313"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0" name="Graphic 3">
                    <a:extLst>
                      <a:ext uri="{FF2B5EF4-FFF2-40B4-BE49-F238E27FC236}">
                        <a16:creationId xmlns:a16="http://schemas.microsoft.com/office/drawing/2014/main" id="{AA999ECD-0E64-94A1-ED81-D0D3E01ECD18}"/>
                      </a:ext>
                    </a:extLst>
                  </p:cNvPr>
                  <p:cNvGrpSpPr/>
                  <p:nvPr/>
                </p:nvGrpSpPr>
                <p:grpSpPr>
                  <a:xfrm>
                    <a:off x="6287298" y="3867116"/>
                    <a:ext cx="67413" cy="67538"/>
                    <a:chOff x="5802180" y="3338283"/>
                    <a:chExt cx="40481" cy="40481"/>
                  </a:xfrm>
                  <a:solidFill>
                    <a:srgbClr val="000000"/>
                  </a:solidFill>
                </p:grpSpPr>
                <p:sp>
                  <p:nvSpPr>
                    <p:cNvPr id="1328" name="Freeform: Shape 1327">
                      <a:extLst>
                        <a:ext uri="{FF2B5EF4-FFF2-40B4-BE49-F238E27FC236}">
                          <a16:creationId xmlns:a16="http://schemas.microsoft.com/office/drawing/2014/main" id="{43DF6C9C-CA11-FB03-B850-484F4340113E}"/>
                        </a:ext>
                      </a:extLst>
                    </p:cNvPr>
                    <p:cNvSpPr/>
                    <p:nvPr/>
                  </p:nvSpPr>
                  <p:spPr>
                    <a:xfrm>
                      <a:off x="5822468" y="3338283"/>
                      <a:ext cx="9525" cy="40481"/>
                    </a:xfrm>
                    <a:custGeom>
                      <a:avLst/>
                      <a:gdLst>
                        <a:gd name="connsiteX0" fmla="*/ 311 w 9525"/>
                        <a:gd name="connsiteY0" fmla="*/ 130 h 40481"/>
                        <a:gd name="connsiteX1" fmla="*/ 311 w 9525"/>
                        <a:gd name="connsiteY1" fmla="*/ 40611 h 40481"/>
                      </a:gdLst>
                      <a:ahLst/>
                      <a:cxnLst>
                        <a:cxn ang="0">
                          <a:pos x="connsiteX0" y="connsiteY0"/>
                        </a:cxn>
                        <a:cxn ang="0">
                          <a:pos x="connsiteX1" y="connsiteY1"/>
                        </a:cxn>
                      </a:cxnLst>
                      <a:rect l="l" t="t" r="r" b="b"/>
                      <a:pathLst>
                        <a:path w="9525" h="40481">
                          <a:moveTo>
                            <a:pt x="311" y="130"/>
                          </a:moveTo>
                          <a:lnTo>
                            <a:pt x="311"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29" name="Freeform: Shape 1328">
                      <a:extLst>
                        <a:ext uri="{FF2B5EF4-FFF2-40B4-BE49-F238E27FC236}">
                          <a16:creationId xmlns:a16="http://schemas.microsoft.com/office/drawing/2014/main" id="{2106D405-7798-FC1B-AC13-B1E8892A327E}"/>
                        </a:ext>
                      </a:extLst>
                    </p:cNvPr>
                    <p:cNvSpPr/>
                    <p:nvPr/>
                  </p:nvSpPr>
                  <p:spPr>
                    <a:xfrm>
                      <a:off x="5802180" y="3358571"/>
                      <a:ext cx="40481" cy="9525"/>
                    </a:xfrm>
                    <a:custGeom>
                      <a:avLst/>
                      <a:gdLst>
                        <a:gd name="connsiteX0" fmla="*/ 40792 w 40481"/>
                        <a:gd name="connsiteY0" fmla="*/ 130 h 9525"/>
                        <a:gd name="connsiteX1" fmla="*/ 311 w 40481"/>
                        <a:gd name="connsiteY1" fmla="*/ 130 h 9525"/>
                      </a:gdLst>
                      <a:ahLst/>
                      <a:cxnLst>
                        <a:cxn ang="0">
                          <a:pos x="connsiteX0" y="connsiteY0"/>
                        </a:cxn>
                        <a:cxn ang="0">
                          <a:pos x="connsiteX1" y="connsiteY1"/>
                        </a:cxn>
                      </a:cxnLst>
                      <a:rect l="l" t="t" r="r" b="b"/>
                      <a:pathLst>
                        <a:path w="40481" h="9525">
                          <a:moveTo>
                            <a:pt x="40792" y="130"/>
                          </a:moveTo>
                          <a:lnTo>
                            <a:pt x="311"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1" name="Graphic 3">
                    <a:extLst>
                      <a:ext uri="{FF2B5EF4-FFF2-40B4-BE49-F238E27FC236}">
                        <a16:creationId xmlns:a16="http://schemas.microsoft.com/office/drawing/2014/main" id="{8E328227-11D1-1C88-F264-6DC04B203EB2}"/>
                      </a:ext>
                    </a:extLst>
                  </p:cNvPr>
                  <p:cNvGrpSpPr/>
                  <p:nvPr/>
                </p:nvGrpSpPr>
                <p:grpSpPr>
                  <a:xfrm>
                    <a:off x="6032396" y="3827387"/>
                    <a:ext cx="67413" cy="67538"/>
                    <a:chOff x="5649113" y="3314470"/>
                    <a:chExt cx="40481" cy="40481"/>
                  </a:xfrm>
                  <a:solidFill>
                    <a:srgbClr val="000000"/>
                  </a:solidFill>
                </p:grpSpPr>
                <p:sp>
                  <p:nvSpPr>
                    <p:cNvPr id="1326" name="Freeform: Shape 1325">
                      <a:extLst>
                        <a:ext uri="{FF2B5EF4-FFF2-40B4-BE49-F238E27FC236}">
                          <a16:creationId xmlns:a16="http://schemas.microsoft.com/office/drawing/2014/main" id="{680FB892-3F9C-956A-DEF6-6E70FE1BCC94}"/>
                        </a:ext>
                      </a:extLst>
                    </p:cNvPr>
                    <p:cNvSpPr/>
                    <p:nvPr/>
                  </p:nvSpPr>
                  <p:spPr>
                    <a:xfrm>
                      <a:off x="5669401" y="3314470"/>
                      <a:ext cx="9525" cy="40481"/>
                    </a:xfrm>
                    <a:custGeom>
                      <a:avLst/>
                      <a:gdLst>
                        <a:gd name="connsiteX0" fmla="*/ 295 w 9525"/>
                        <a:gd name="connsiteY0" fmla="*/ 127 h 40481"/>
                        <a:gd name="connsiteX1" fmla="*/ 295 w 9525"/>
                        <a:gd name="connsiteY1" fmla="*/ 40608 h 40481"/>
                      </a:gdLst>
                      <a:ahLst/>
                      <a:cxnLst>
                        <a:cxn ang="0">
                          <a:pos x="connsiteX0" y="connsiteY0"/>
                        </a:cxn>
                        <a:cxn ang="0">
                          <a:pos x="connsiteX1" y="connsiteY1"/>
                        </a:cxn>
                      </a:cxnLst>
                      <a:rect l="l" t="t" r="r" b="b"/>
                      <a:pathLst>
                        <a:path w="9525" h="40481">
                          <a:moveTo>
                            <a:pt x="295" y="127"/>
                          </a:moveTo>
                          <a:lnTo>
                            <a:pt x="295"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27" name="Freeform: Shape 1326">
                      <a:extLst>
                        <a:ext uri="{FF2B5EF4-FFF2-40B4-BE49-F238E27FC236}">
                          <a16:creationId xmlns:a16="http://schemas.microsoft.com/office/drawing/2014/main" id="{5A4E43FF-23D2-1A3B-AB41-7C877F4AF5BF}"/>
                        </a:ext>
                      </a:extLst>
                    </p:cNvPr>
                    <p:cNvSpPr/>
                    <p:nvPr/>
                  </p:nvSpPr>
                  <p:spPr>
                    <a:xfrm>
                      <a:off x="5649113" y="3334759"/>
                      <a:ext cx="40481" cy="9525"/>
                    </a:xfrm>
                    <a:custGeom>
                      <a:avLst/>
                      <a:gdLst>
                        <a:gd name="connsiteX0" fmla="*/ 40776 w 40481"/>
                        <a:gd name="connsiteY0" fmla="*/ 127 h 9525"/>
                        <a:gd name="connsiteX1" fmla="*/ 295 w 40481"/>
                        <a:gd name="connsiteY1" fmla="*/ 127 h 9525"/>
                      </a:gdLst>
                      <a:ahLst/>
                      <a:cxnLst>
                        <a:cxn ang="0">
                          <a:pos x="connsiteX0" y="connsiteY0"/>
                        </a:cxn>
                        <a:cxn ang="0">
                          <a:pos x="connsiteX1" y="connsiteY1"/>
                        </a:cxn>
                      </a:cxnLst>
                      <a:rect l="l" t="t" r="r" b="b"/>
                      <a:pathLst>
                        <a:path w="40481" h="9525">
                          <a:moveTo>
                            <a:pt x="40776" y="127"/>
                          </a:moveTo>
                          <a:lnTo>
                            <a:pt x="295"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2" name="Graphic 3">
                    <a:extLst>
                      <a:ext uri="{FF2B5EF4-FFF2-40B4-BE49-F238E27FC236}">
                        <a16:creationId xmlns:a16="http://schemas.microsoft.com/office/drawing/2014/main" id="{6C46CBDF-8E47-4AA1-8ADE-9ED260E74F3E}"/>
                      </a:ext>
                    </a:extLst>
                  </p:cNvPr>
                  <p:cNvGrpSpPr/>
                  <p:nvPr/>
                </p:nvGrpSpPr>
                <p:grpSpPr>
                  <a:xfrm>
                    <a:off x="5989886" y="3827387"/>
                    <a:ext cx="67413" cy="67538"/>
                    <a:chOff x="5623586" y="3314470"/>
                    <a:chExt cx="40481" cy="40481"/>
                  </a:xfrm>
                  <a:solidFill>
                    <a:srgbClr val="000000"/>
                  </a:solidFill>
                </p:grpSpPr>
                <p:sp>
                  <p:nvSpPr>
                    <p:cNvPr id="1324" name="Freeform: Shape 1323">
                      <a:extLst>
                        <a:ext uri="{FF2B5EF4-FFF2-40B4-BE49-F238E27FC236}">
                          <a16:creationId xmlns:a16="http://schemas.microsoft.com/office/drawing/2014/main" id="{00283984-AF3F-6937-B247-DFDFE51E22E0}"/>
                        </a:ext>
                      </a:extLst>
                    </p:cNvPr>
                    <p:cNvSpPr/>
                    <p:nvPr/>
                  </p:nvSpPr>
                  <p:spPr>
                    <a:xfrm>
                      <a:off x="5643874" y="3314470"/>
                      <a:ext cx="9525" cy="40481"/>
                    </a:xfrm>
                    <a:custGeom>
                      <a:avLst/>
                      <a:gdLst>
                        <a:gd name="connsiteX0" fmla="*/ 292 w 9525"/>
                        <a:gd name="connsiteY0" fmla="*/ 127 h 40481"/>
                        <a:gd name="connsiteX1" fmla="*/ 292 w 9525"/>
                        <a:gd name="connsiteY1" fmla="*/ 40608 h 40481"/>
                      </a:gdLst>
                      <a:ahLst/>
                      <a:cxnLst>
                        <a:cxn ang="0">
                          <a:pos x="connsiteX0" y="connsiteY0"/>
                        </a:cxn>
                        <a:cxn ang="0">
                          <a:pos x="connsiteX1" y="connsiteY1"/>
                        </a:cxn>
                      </a:cxnLst>
                      <a:rect l="l" t="t" r="r" b="b"/>
                      <a:pathLst>
                        <a:path w="9525" h="40481">
                          <a:moveTo>
                            <a:pt x="292" y="127"/>
                          </a:moveTo>
                          <a:lnTo>
                            <a:pt x="292"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25" name="Freeform: Shape 1324">
                      <a:extLst>
                        <a:ext uri="{FF2B5EF4-FFF2-40B4-BE49-F238E27FC236}">
                          <a16:creationId xmlns:a16="http://schemas.microsoft.com/office/drawing/2014/main" id="{93D6313A-7CD5-7DC6-B3E8-AEC2ED11B04B}"/>
                        </a:ext>
                      </a:extLst>
                    </p:cNvPr>
                    <p:cNvSpPr/>
                    <p:nvPr/>
                  </p:nvSpPr>
                  <p:spPr>
                    <a:xfrm>
                      <a:off x="5623586" y="3334759"/>
                      <a:ext cx="40481" cy="9525"/>
                    </a:xfrm>
                    <a:custGeom>
                      <a:avLst/>
                      <a:gdLst>
                        <a:gd name="connsiteX0" fmla="*/ 40773 w 40481"/>
                        <a:gd name="connsiteY0" fmla="*/ 127 h 9525"/>
                        <a:gd name="connsiteX1" fmla="*/ 292 w 40481"/>
                        <a:gd name="connsiteY1" fmla="*/ 127 h 9525"/>
                      </a:gdLst>
                      <a:ahLst/>
                      <a:cxnLst>
                        <a:cxn ang="0">
                          <a:pos x="connsiteX0" y="connsiteY0"/>
                        </a:cxn>
                        <a:cxn ang="0">
                          <a:pos x="connsiteX1" y="connsiteY1"/>
                        </a:cxn>
                      </a:cxnLst>
                      <a:rect l="l" t="t" r="r" b="b"/>
                      <a:pathLst>
                        <a:path w="40481" h="9525">
                          <a:moveTo>
                            <a:pt x="40773" y="127"/>
                          </a:moveTo>
                          <a:lnTo>
                            <a:pt x="292"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3" name="Graphic 3">
                    <a:extLst>
                      <a:ext uri="{FF2B5EF4-FFF2-40B4-BE49-F238E27FC236}">
                        <a16:creationId xmlns:a16="http://schemas.microsoft.com/office/drawing/2014/main" id="{E002715E-1E1D-42D9-DF05-DF649F2CAD9A}"/>
                      </a:ext>
                    </a:extLst>
                  </p:cNvPr>
                  <p:cNvGrpSpPr/>
                  <p:nvPr/>
                </p:nvGrpSpPr>
                <p:grpSpPr>
                  <a:xfrm>
                    <a:off x="5947376" y="3803867"/>
                    <a:ext cx="67413" cy="67538"/>
                    <a:chOff x="5598059" y="3300373"/>
                    <a:chExt cx="40481" cy="40481"/>
                  </a:xfrm>
                  <a:solidFill>
                    <a:srgbClr val="000000"/>
                  </a:solidFill>
                </p:grpSpPr>
                <p:sp>
                  <p:nvSpPr>
                    <p:cNvPr id="1322" name="Freeform: Shape 1321">
                      <a:extLst>
                        <a:ext uri="{FF2B5EF4-FFF2-40B4-BE49-F238E27FC236}">
                          <a16:creationId xmlns:a16="http://schemas.microsoft.com/office/drawing/2014/main" id="{565CE5C2-EA12-5AF1-FA62-C2B6A760C855}"/>
                        </a:ext>
                      </a:extLst>
                    </p:cNvPr>
                    <p:cNvSpPr/>
                    <p:nvPr/>
                  </p:nvSpPr>
                  <p:spPr>
                    <a:xfrm>
                      <a:off x="5618347" y="3300373"/>
                      <a:ext cx="9525" cy="40481"/>
                    </a:xfrm>
                    <a:custGeom>
                      <a:avLst/>
                      <a:gdLst>
                        <a:gd name="connsiteX0" fmla="*/ 289 w 9525"/>
                        <a:gd name="connsiteY0" fmla="*/ 126 h 40481"/>
                        <a:gd name="connsiteX1" fmla="*/ 289 w 9525"/>
                        <a:gd name="connsiteY1" fmla="*/ 40607 h 40481"/>
                      </a:gdLst>
                      <a:ahLst/>
                      <a:cxnLst>
                        <a:cxn ang="0">
                          <a:pos x="connsiteX0" y="connsiteY0"/>
                        </a:cxn>
                        <a:cxn ang="0">
                          <a:pos x="connsiteX1" y="connsiteY1"/>
                        </a:cxn>
                      </a:cxnLst>
                      <a:rect l="l" t="t" r="r" b="b"/>
                      <a:pathLst>
                        <a:path w="9525" h="40481">
                          <a:moveTo>
                            <a:pt x="289" y="126"/>
                          </a:moveTo>
                          <a:lnTo>
                            <a:pt x="289" y="406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23" name="Freeform: Shape 1322">
                      <a:extLst>
                        <a:ext uri="{FF2B5EF4-FFF2-40B4-BE49-F238E27FC236}">
                          <a16:creationId xmlns:a16="http://schemas.microsoft.com/office/drawing/2014/main" id="{1FE74137-7AFB-9841-5107-F35F0F740B7A}"/>
                        </a:ext>
                      </a:extLst>
                    </p:cNvPr>
                    <p:cNvSpPr/>
                    <p:nvPr/>
                  </p:nvSpPr>
                  <p:spPr>
                    <a:xfrm>
                      <a:off x="5598059" y="3320662"/>
                      <a:ext cx="40481" cy="9525"/>
                    </a:xfrm>
                    <a:custGeom>
                      <a:avLst/>
                      <a:gdLst>
                        <a:gd name="connsiteX0" fmla="*/ 40770 w 40481"/>
                        <a:gd name="connsiteY0" fmla="*/ 126 h 9525"/>
                        <a:gd name="connsiteX1" fmla="*/ 289 w 40481"/>
                        <a:gd name="connsiteY1" fmla="*/ 126 h 9525"/>
                      </a:gdLst>
                      <a:ahLst/>
                      <a:cxnLst>
                        <a:cxn ang="0">
                          <a:pos x="connsiteX0" y="connsiteY0"/>
                        </a:cxn>
                        <a:cxn ang="0">
                          <a:pos x="connsiteX1" y="connsiteY1"/>
                        </a:cxn>
                      </a:cxnLst>
                      <a:rect l="l" t="t" r="r" b="b"/>
                      <a:pathLst>
                        <a:path w="40481" h="9525">
                          <a:moveTo>
                            <a:pt x="40770" y="126"/>
                          </a:moveTo>
                          <a:lnTo>
                            <a:pt x="289" y="12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4" name="Graphic 3">
                    <a:extLst>
                      <a:ext uri="{FF2B5EF4-FFF2-40B4-BE49-F238E27FC236}">
                        <a16:creationId xmlns:a16="http://schemas.microsoft.com/office/drawing/2014/main" id="{AE1CEF56-268B-F75C-4311-CA66ED3E9FAC}"/>
                      </a:ext>
                    </a:extLst>
                  </p:cNvPr>
                  <p:cNvGrpSpPr/>
                  <p:nvPr/>
                </p:nvGrpSpPr>
                <p:grpSpPr>
                  <a:xfrm>
                    <a:off x="5977673" y="3827387"/>
                    <a:ext cx="67413" cy="67538"/>
                    <a:chOff x="5616252" y="3314470"/>
                    <a:chExt cx="40481" cy="40481"/>
                  </a:xfrm>
                  <a:solidFill>
                    <a:srgbClr val="000000"/>
                  </a:solidFill>
                </p:grpSpPr>
                <p:sp>
                  <p:nvSpPr>
                    <p:cNvPr id="1320" name="Freeform: Shape 1319">
                      <a:extLst>
                        <a:ext uri="{FF2B5EF4-FFF2-40B4-BE49-F238E27FC236}">
                          <a16:creationId xmlns:a16="http://schemas.microsoft.com/office/drawing/2014/main" id="{309621C3-626F-0A2B-2281-6D8C89F34492}"/>
                        </a:ext>
                      </a:extLst>
                    </p:cNvPr>
                    <p:cNvSpPr/>
                    <p:nvPr/>
                  </p:nvSpPr>
                  <p:spPr>
                    <a:xfrm>
                      <a:off x="5636540"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21" name="Freeform: Shape 1320">
                      <a:extLst>
                        <a:ext uri="{FF2B5EF4-FFF2-40B4-BE49-F238E27FC236}">
                          <a16:creationId xmlns:a16="http://schemas.microsoft.com/office/drawing/2014/main" id="{8BB07388-23F2-A01B-F134-95C0EB0DC653}"/>
                        </a:ext>
                      </a:extLst>
                    </p:cNvPr>
                    <p:cNvSpPr/>
                    <p:nvPr/>
                  </p:nvSpPr>
                  <p:spPr>
                    <a:xfrm>
                      <a:off x="561625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5" name="Graphic 3">
                    <a:extLst>
                      <a:ext uri="{FF2B5EF4-FFF2-40B4-BE49-F238E27FC236}">
                        <a16:creationId xmlns:a16="http://schemas.microsoft.com/office/drawing/2014/main" id="{8696F6B6-E278-F7DB-B57C-1B66EE5F8DA1}"/>
                      </a:ext>
                    </a:extLst>
                  </p:cNvPr>
                  <p:cNvGrpSpPr/>
                  <p:nvPr/>
                </p:nvGrpSpPr>
                <p:grpSpPr>
                  <a:xfrm>
                    <a:off x="5941350" y="3781461"/>
                    <a:ext cx="67413" cy="67538"/>
                    <a:chOff x="5594440" y="3286943"/>
                    <a:chExt cx="40481" cy="40481"/>
                  </a:xfrm>
                  <a:solidFill>
                    <a:srgbClr val="000000"/>
                  </a:solidFill>
                </p:grpSpPr>
                <p:sp>
                  <p:nvSpPr>
                    <p:cNvPr id="1318" name="Freeform: Shape 1317">
                      <a:extLst>
                        <a:ext uri="{FF2B5EF4-FFF2-40B4-BE49-F238E27FC236}">
                          <a16:creationId xmlns:a16="http://schemas.microsoft.com/office/drawing/2014/main" id="{15AAD780-7402-C6FD-1A84-ED573A73D480}"/>
                        </a:ext>
                      </a:extLst>
                    </p:cNvPr>
                    <p:cNvSpPr/>
                    <p:nvPr/>
                  </p:nvSpPr>
                  <p:spPr>
                    <a:xfrm>
                      <a:off x="5614728" y="3286943"/>
                      <a:ext cx="9525" cy="40481"/>
                    </a:xfrm>
                    <a:custGeom>
                      <a:avLst/>
                      <a:gdLst>
                        <a:gd name="connsiteX0" fmla="*/ 289 w 9525"/>
                        <a:gd name="connsiteY0" fmla="*/ 124 h 40481"/>
                        <a:gd name="connsiteX1" fmla="*/ 289 w 9525"/>
                        <a:gd name="connsiteY1" fmla="*/ 40606 h 40481"/>
                      </a:gdLst>
                      <a:ahLst/>
                      <a:cxnLst>
                        <a:cxn ang="0">
                          <a:pos x="connsiteX0" y="connsiteY0"/>
                        </a:cxn>
                        <a:cxn ang="0">
                          <a:pos x="connsiteX1" y="connsiteY1"/>
                        </a:cxn>
                      </a:cxnLst>
                      <a:rect l="l" t="t" r="r" b="b"/>
                      <a:pathLst>
                        <a:path w="9525" h="40481">
                          <a:moveTo>
                            <a:pt x="289" y="124"/>
                          </a:moveTo>
                          <a:lnTo>
                            <a:pt x="289" y="4060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19" name="Freeform: Shape 1318">
                      <a:extLst>
                        <a:ext uri="{FF2B5EF4-FFF2-40B4-BE49-F238E27FC236}">
                          <a16:creationId xmlns:a16="http://schemas.microsoft.com/office/drawing/2014/main" id="{10D7A0EE-2BC5-70BC-6D06-A754F6F0DE0B}"/>
                        </a:ext>
                      </a:extLst>
                    </p:cNvPr>
                    <p:cNvSpPr/>
                    <p:nvPr/>
                  </p:nvSpPr>
                  <p:spPr>
                    <a:xfrm>
                      <a:off x="5594440" y="3307231"/>
                      <a:ext cx="40481" cy="9525"/>
                    </a:xfrm>
                    <a:custGeom>
                      <a:avLst/>
                      <a:gdLst>
                        <a:gd name="connsiteX0" fmla="*/ 40770 w 40481"/>
                        <a:gd name="connsiteY0" fmla="*/ 124 h 9525"/>
                        <a:gd name="connsiteX1" fmla="*/ 289 w 40481"/>
                        <a:gd name="connsiteY1" fmla="*/ 124 h 9525"/>
                      </a:gdLst>
                      <a:ahLst/>
                      <a:cxnLst>
                        <a:cxn ang="0">
                          <a:pos x="connsiteX0" y="connsiteY0"/>
                        </a:cxn>
                        <a:cxn ang="0">
                          <a:pos x="connsiteX1" y="connsiteY1"/>
                        </a:cxn>
                      </a:cxnLst>
                      <a:rect l="l" t="t" r="r" b="b"/>
                      <a:pathLst>
                        <a:path w="40481" h="9525">
                          <a:moveTo>
                            <a:pt x="40770" y="124"/>
                          </a:moveTo>
                          <a:lnTo>
                            <a:pt x="289" y="12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6" name="Graphic 3">
                    <a:extLst>
                      <a:ext uri="{FF2B5EF4-FFF2-40B4-BE49-F238E27FC236}">
                        <a16:creationId xmlns:a16="http://schemas.microsoft.com/office/drawing/2014/main" id="{7B02C7D5-A222-7CE6-D580-DCB43AFA93A4}"/>
                      </a:ext>
                    </a:extLst>
                  </p:cNvPr>
                  <p:cNvGrpSpPr/>
                  <p:nvPr/>
                </p:nvGrpSpPr>
                <p:grpSpPr>
                  <a:xfrm>
                    <a:off x="5923108" y="3781461"/>
                    <a:ext cx="67413" cy="67538"/>
                    <a:chOff x="5583486" y="3286943"/>
                    <a:chExt cx="40481" cy="40481"/>
                  </a:xfrm>
                  <a:solidFill>
                    <a:srgbClr val="000000"/>
                  </a:solidFill>
                </p:grpSpPr>
                <p:sp>
                  <p:nvSpPr>
                    <p:cNvPr id="1316" name="Freeform: Shape 1315">
                      <a:extLst>
                        <a:ext uri="{FF2B5EF4-FFF2-40B4-BE49-F238E27FC236}">
                          <a16:creationId xmlns:a16="http://schemas.microsoft.com/office/drawing/2014/main" id="{D15782AE-0409-9A6A-1AD9-296D28D3B322}"/>
                        </a:ext>
                      </a:extLst>
                    </p:cNvPr>
                    <p:cNvSpPr/>
                    <p:nvPr/>
                  </p:nvSpPr>
                  <p:spPr>
                    <a:xfrm>
                      <a:off x="5603774" y="3286943"/>
                      <a:ext cx="9525" cy="40481"/>
                    </a:xfrm>
                    <a:custGeom>
                      <a:avLst/>
                      <a:gdLst>
                        <a:gd name="connsiteX0" fmla="*/ 288 w 9525"/>
                        <a:gd name="connsiteY0" fmla="*/ 124 h 40481"/>
                        <a:gd name="connsiteX1" fmla="*/ 288 w 9525"/>
                        <a:gd name="connsiteY1" fmla="*/ 40606 h 40481"/>
                      </a:gdLst>
                      <a:ahLst/>
                      <a:cxnLst>
                        <a:cxn ang="0">
                          <a:pos x="connsiteX0" y="connsiteY0"/>
                        </a:cxn>
                        <a:cxn ang="0">
                          <a:pos x="connsiteX1" y="connsiteY1"/>
                        </a:cxn>
                      </a:cxnLst>
                      <a:rect l="l" t="t" r="r" b="b"/>
                      <a:pathLst>
                        <a:path w="9525" h="40481">
                          <a:moveTo>
                            <a:pt x="288" y="124"/>
                          </a:moveTo>
                          <a:lnTo>
                            <a:pt x="288" y="4060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17" name="Freeform: Shape 1316">
                      <a:extLst>
                        <a:ext uri="{FF2B5EF4-FFF2-40B4-BE49-F238E27FC236}">
                          <a16:creationId xmlns:a16="http://schemas.microsoft.com/office/drawing/2014/main" id="{35B3C3DD-0C24-F7EA-7C4B-DB2EE755B7D0}"/>
                        </a:ext>
                      </a:extLst>
                    </p:cNvPr>
                    <p:cNvSpPr/>
                    <p:nvPr/>
                  </p:nvSpPr>
                  <p:spPr>
                    <a:xfrm>
                      <a:off x="5583486" y="3307231"/>
                      <a:ext cx="40481" cy="9525"/>
                    </a:xfrm>
                    <a:custGeom>
                      <a:avLst/>
                      <a:gdLst>
                        <a:gd name="connsiteX0" fmla="*/ 40769 w 40481"/>
                        <a:gd name="connsiteY0" fmla="*/ 124 h 9525"/>
                        <a:gd name="connsiteX1" fmla="*/ 288 w 40481"/>
                        <a:gd name="connsiteY1" fmla="*/ 124 h 9525"/>
                      </a:gdLst>
                      <a:ahLst/>
                      <a:cxnLst>
                        <a:cxn ang="0">
                          <a:pos x="connsiteX0" y="connsiteY0"/>
                        </a:cxn>
                        <a:cxn ang="0">
                          <a:pos x="connsiteX1" y="connsiteY1"/>
                        </a:cxn>
                      </a:cxnLst>
                      <a:rect l="l" t="t" r="r" b="b"/>
                      <a:pathLst>
                        <a:path w="40481" h="9525">
                          <a:moveTo>
                            <a:pt x="40769" y="124"/>
                          </a:moveTo>
                          <a:lnTo>
                            <a:pt x="288" y="12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7" name="Graphic 3">
                    <a:extLst>
                      <a:ext uri="{FF2B5EF4-FFF2-40B4-BE49-F238E27FC236}">
                        <a16:creationId xmlns:a16="http://schemas.microsoft.com/office/drawing/2014/main" id="{6D6693CB-195E-54F4-F7EE-0F1809768C39}"/>
                      </a:ext>
                    </a:extLst>
                  </p:cNvPr>
                  <p:cNvGrpSpPr/>
                  <p:nvPr/>
                </p:nvGrpSpPr>
                <p:grpSpPr>
                  <a:xfrm>
                    <a:off x="5813820" y="3714558"/>
                    <a:ext cx="67413" cy="67538"/>
                    <a:chOff x="5517859" y="3246843"/>
                    <a:chExt cx="40481" cy="40481"/>
                  </a:xfrm>
                  <a:solidFill>
                    <a:srgbClr val="000000"/>
                  </a:solidFill>
                </p:grpSpPr>
                <p:sp>
                  <p:nvSpPr>
                    <p:cNvPr id="1314" name="Freeform: Shape 1313">
                      <a:extLst>
                        <a:ext uri="{FF2B5EF4-FFF2-40B4-BE49-F238E27FC236}">
                          <a16:creationId xmlns:a16="http://schemas.microsoft.com/office/drawing/2014/main" id="{6B4C0D2B-263C-796A-9D95-68B4AA6B1BD7}"/>
                        </a:ext>
                      </a:extLst>
                    </p:cNvPr>
                    <p:cNvSpPr/>
                    <p:nvPr/>
                  </p:nvSpPr>
                  <p:spPr>
                    <a:xfrm>
                      <a:off x="5538147" y="3246843"/>
                      <a:ext cx="9525" cy="40481"/>
                    </a:xfrm>
                    <a:custGeom>
                      <a:avLst/>
                      <a:gdLst>
                        <a:gd name="connsiteX0" fmla="*/ 281 w 9525"/>
                        <a:gd name="connsiteY0" fmla="*/ 120 h 40481"/>
                        <a:gd name="connsiteX1" fmla="*/ 281 w 9525"/>
                        <a:gd name="connsiteY1" fmla="*/ 40601 h 40481"/>
                      </a:gdLst>
                      <a:ahLst/>
                      <a:cxnLst>
                        <a:cxn ang="0">
                          <a:pos x="connsiteX0" y="connsiteY0"/>
                        </a:cxn>
                        <a:cxn ang="0">
                          <a:pos x="connsiteX1" y="connsiteY1"/>
                        </a:cxn>
                      </a:cxnLst>
                      <a:rect l="l" t="t" r="r" b="b"/>
                      <a:pathLst>
                        <a:path w="9525" h="40481">
                          <a:moveTo>
                            <a:pt x="281" y="120"/>
                          </a:moveTo>
                          <a:lnTo>
                            <a:pt x="281" y="4060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15" name="Freeform: Shape 1314">
                      <a:extLst>
                        <a:ext uri="{FF2B5EF4-FFF2-40B4-BE49-F238E27FC236}">
                          <a16:creationId xmlns:a16="http://schemas.microsoft.com/office/drawing/2014/main" id="{D32C03C0-4109-916A-6058-EBEFCF549AE6}"/>
                        </a:ext>
                      </a:extLst>
                    </p:cNvPr>
                    <p:cNvSpPr/>
                    <p:nvPr/>
                  </p:nvSpPr>
                  <p:spPr>
                    <a:xfrm>
                      <a:off x="5517859" y="3267131"/>
                      <a:ext cx="40481" cy="9525"/>
                    </a:xfrm>
                    <a:custGeom>
                      <a:avLst/>
                      <a:gdLst>
                        <a:gd name="connsiteX0" fmla="*/ 40762 w 40481"/>
                        <a:gd name="connsiteY0" fmla="*/ 120 h 9525"/>
                        <a:gd name="connsiteX1" fmla="*/ 281 w 40481"/>
                        <a:gd name="connsiteY1" fmla="*/ 120 h 9525"/>
                      </a:gdLst>
                      <a:ahLst/>
                      <a:cxnLst>
                        <a:cxn ang="0">
                          <a:pos x="connsiteX0" y="connsiteY0"/>
                        </a:cxn>
                        <a:cxn ang="0">
                          <a:pos x="connsiteX1" y="connsiteY1"/>
                        </a:cxn>
                      </a:cxnLst>
                      <a:rect l="l" t="t" r="r" b="b"/>
                      <a:pathLst>
                        <a:path w="40481" h="9525">
                          <a:moveTo>
                            <a:pt x="40762" y="120"/>
                          </a:moveTo>
                          <a:lnTo>
                            <a:pt x="281" y="12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8" name="Graphic 3">
                    <a:extLst>
                      <a:ext uri="{FF2B5EF4-FFF2-40B4-BE49-F238E27FC236}">
                        <a16:creationId xmlns:a16="http://schemas.microsoft.com/office/drawing/2014/main" id="{6E718793-BDD9-9A7A-ADAB-5D6D2DE5FC92}"/>
                      </a:ext>
                    </a:extLst>
                  </p:cNvPr>
                  <p:cNvGrpSpPr/>
                  <p:nvPr/>
                </p:nvGrpSpPr>
                <p:grpSpPr>
                  <a:xfrm>
                    <a:off x="5850301" y="3714558"/>
                    <a:ext cx="67413" cy="67538"/>
                    <a:chOff x="5539766" y="3246843"/>
                    <a:chExt cx="40481" cy="40481"/>
                  </a:xfrm>
                  <a:solidFill>
                    <a:srgbClr val="000000"/>
                  </a:solidFill>
                </p:grpSpPr>
                <p:sp>
                  <p:nvSpPr>
                    <p:cNvPr id="1312" name="Freeform: Shape 1311">
                      <a:extLst>
                        <a:ext uri="{FF2B5EF4-FFF2-40B4-BE49-F238E27FC236}">
                          <a16:creationId xmlns:a16="http://schemas.microsoft.com/office/drawing/2014/main" id="{B41E4065-2B54-C84F-43CC-D09BBE1BB6C6}"/>
                        </a:ext>
                      </a:extLst>
                    </p:cNvPr>
                    <p:cNvSpPr/>
                    <p:nvPr/>
                  </p:nvSpPr>
                  <p:spPr>
                    <a:xfrm>
                      <a:off x="5560054"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13" name="Freeform: Shape 1312">
                      <a:extLst>
                        <a:ext uri="{FF2B5EF4-FFF2-40B4-BE49-F238E27FC236}">
                          <a16:creationId xmlns:a16="http://schemas.microsoft.com/office/drawing/2014/main" id="{6CEDB57E-68C7-D315-75AD-0B774F1A73CE}"/>
                        </a:ext>
                      </a:extLst>
                    </p:cNvPr>
                    <p:cNvSpPr/>
                    <p:nvPr/>
                  </p:nvSpPr>
                  <p:spPr>
                    <a:xfrm>
                      <a:off x="5539766"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79" name="Graphic 3">
                    <a:extLst>
                      <a:ext uri="{FF2B5EF4-FFF2-40B4-BE49-F238E27FC236}">
                        <a16:creationId xmlns:a16="http://schemas.microsoft.com/office/drawing/2014/main" id="{3F86E0D4-193E-7197-EE56-1E4C60DEB5B7}"/>
                      </a:ext>
                    </a:extLst>
                  </p:cNvPr>
                  <p:cNvGrpSpPr/>
                  <p:nvPr/>
                </p:nvGrpSpPr>
                <p:grpSpPr>
                  <a:xfrm>
                    <a:off x="5844115" y="3714558"/>
                    <a:ext cx="67413" cy="67538"/>
                    <a:chOff x="5536051" y="3246843"/>
                    <a:chExt cx="40481" cy="40481"/>
                  </a:xfrm>
                  <a:solidFill>
                    <a:srgbClr val="000000"/>
                  </a:solidFill>
                </p:grpSpPr>
                <p:sp>
                  <p:nvSpPr>
                    <p:cNvPr id="1310" name="Freeform: Shape 1309">
                      <a:extLst>
                        <a:ext uri="{FF2B5EF4-FFF2-40B4-BE49-F238E27FC236}">
                          <a16:creationId xmlns:a16="http://schemas.microsoft.com/office/drawing/2014/main" id="{C5873C17-7CF3-7D73-AC93-456ED7220052}"/>
                        </a:ext>
                      </a:extLst>
                    </p:cNvPr>
                    <p:cNvSpPr/>
                    <p:nvPr/>
                  </p:nvSpPr>
                  <p:spPr>
                    <a:xfrm>
                      <a:off x="5556340"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11" name="Freeform: Shape 1310">
                      <a:extLst>
                        <a:ext uri="{FF2B5EF4-FFF2-40B4-BE49-F238E27FC236}">
                          <a16:creationId xmlns:a16="http://schemas.microsoft.com/office/drawing/2014/main" id="{AA98D785-11C0-571C-8C60-0BCBD23B741A}"/>
                        </a:ext>
                      </a:extLst>
                    </p:cNvPr>
                    <p:cNvSpPr/>
                    <p:nvPr/>
                  </p:nvSpPr>
                  <p:spPr>
                    <a:xfrm>
                      <a:off x="5536051"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0" name="Graphic 3">
                    <a:extLst>
                      <a:ext uri="{FF2B5EF4-FFF2-40B4-BE49-F238E27FC236}">
                        <a16:creationId xmlns:a16="http://schemas.microsoft.com/office/drawing/2014/main" id="{76FB753E-3C35-8D0E-3CA0-8E475F72BD1A}"/>
                      </a:ext>
                    </a:extLst>
                  </p:cNvPr>
                  <p:cNvGrpSpPr/>
                  <p:nvPr/>
                </p:nvGrpSpPr>
                <p:grpSpPr>
                  <a:xfrm>
                    <a:off x="5801765" y="3714558"/>
                    <a:ext cx="67413" cy="67538"/>
                    <a:chOff x="5510620" y="3246843"/>
                    <a:chExt cx="40481" cy="40481"/>
                  </a:xfrm>
                  <a:solidFill>
                    <a:srgbClr val="000000"/>
                  </a:solidFill>
                </p:grpSpPr>
                <p:sp>
                  <p:nvSpPr>
                    <p:cNvPr id="1308" name="Freeform: Shape 1307">
                      <a:extLst>
                        <a:ext uri="{FF2B5EF4-FFF2-40B4-BE49-F238E27FC236}">
                          <a16:creationId xmlns:a16="http://schemas.microsoft.com/office/drawing/2014/main" id="{C28139E3-583E-8A6D-B689-BA970340183C}"/>
                        </a:ext>
                      </a:extLst>
                    </p:cNvPr>
                    <p:cNvSpPr/>
                    <p:nvPr/>
                  </p:nvSpPr>
                  <p:spPr>
                    <a:xfrm>
                      <a:off x="5530908" y="3246843"/>
                      <a:ext cx="9525" cy="40481"/>
                    </a:xfrm>
                    <a:custGeom>
                      <a:avLst/>
                      <a:gdLst>
                        <a:gd name="connsiteX0" fmla="*/ 280 w 9525"/>
                        <a:gd name="connsiteY0" fmla="*/ 120 h 40481"/>
                        <a:gd name="connsiteX1" fmla="*/ 280 w 9525"/>
                        <a:gd name="connsiteY1" fmla="*/ 40601 h 40481"/>
                      </a:gdLst>
                      <a:ahLst/>
                      <a:cxnLst>
                        <a:cxn ang="0">
                          <a:pos x="connsiteX0" y="connsiteY0"/>
                        </a:cxn>
                        <a:cxn ang="0">
                          <a:pos x="connsiteX1" y="connsiteY1"/>
                        </a:cxn>
                      </a:cxnLst>
                      <a:rect l="l" t="t" r="r" b="b"/>
                      <a:pathLst>
                        <a:path w="9525" h="40481">
                          <a:moveTo>
                            <a:pt x="280" y="120"/>
                          </a:moveTo>
                          <a:lnTo>
                            <a:pt x="280" y="4060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09" name="Freeform: Shape 1308">
                      <a:extLst>
                        <a:ext uri="{FF2B5EF4-FFF2-40B4-BE49-F238E27FC236}">
                          <a16:creationId xmlns:a16="http://schemas.microsoft.com/office/drawing/2014/main" id="{F9D12290-B04E-29FE-F574-B7F2BDA93A5F}"/>
                        </a:ext>
                      </a:extLst>
                    </p:cNvPr>
                    <p:cNvSpPr/>
                    <p:nvPr/>
                  </p:nvSpPr>
                  <p:spPr>
                    <a:xfrm>
                      <a:off x="5510620" y="3267131"/>
                      <a:ext cx="40481" cy="9525"/>
                    </a:xfrm>
                    <a:custGeom>
                      <a:avLst/>
                      <a:gdLst>
                        <a:gd name="connsiteX0" fmla="*/ 40761 w 40481"/>
                        <a:gd name="connsiteY0" fmla="*/ 120 h 9525"/>
                        <a:gd name="connsiteX1" fmla="*/ 280 w 40481"/>
                        <a:gd name="connsiteY1" fmla="*/ 120 h 9525"/>
                      </a:gdLst>
                      <a:ahLst/>
                      <a:cxnLst>
                        <a:cxn ang="0">
                          <a:pos x="connsiteX0" y="connsiteY0"/>
                        </a:cxn>
                        <a:cxn ang="0">
                          <a:pos x="connsiteX1" y="connsiteY1"/>
                        </a:cxn>
                      </a:cxnLst>
                      <a:rect l="l" t="t" r="r" b="b"/>
                      <a:pathLst>
                        <a:path w="40481" h="9525">
                          <a:moveTo>
                            <a:pt x="40761" y="120"/>
                          </a:moveTo>
                          <a:lnTo>
                            <a:pt x="280" y="12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1" name="Graphic 3">
                    <a:extLst>
                      <a:ext uri="{FF2B5EF4-FFF2-40B4-BE49-F238E27FC236}">
                        <a16:creationId xmlns:a16="http://schemas.microsoft.com/office/drawing/2014/main" id="{51EFE5D9-8347-6954-5C34-CE4654AEAFBF}"/>
                      </a:ext>
                    </a:extLst>
                  </p:cNvPr>
                  <p:cNvGrpSpPr/>
                  <p:nvPr/>
                </p:nvGrpSpPr>
                <p:grpSpPr>
                  <a:xfrm>
                    <a:off x="5734985" y="3661640"/>
                    <a:ext cx="67413" cy="67538"/>
                    <a:chOff x="5470519" y="3215125"/>
                    <a:chExt cx="40481" cy="40481"/>
                  </a:xfrm>
                  <a:solidFill>
                    <a:srgbClr val="000000"/>
                  </a:solidFill>
                </p:grpSpPr>
                <p:sp>
                  <p:nvSpPr>
                    <p:cNvPr id="1306" name="Freeform: Shape 1305">
                      <a:extLst>
                        <a:ext uri="{FF2B5EF4-FFF2-40B4-BE49-F238E27FC236}">
                          <a16:creationId xmlns:a16="http://schemas.microsoft.com/office/drawing/2014/main" id="{CF59B9FC-0014-3FE1-31F8-6C3412525196}"/>
                        </a:ext>
                      </a:extLst>
                    </p:cNvPr>
                    <p:cNvSpPr/>
                    <p:nvPr/>
                  </p:nvSpPr>
                  <p:spPr>
                    <a:xfrm>
                      <a:off x="5490808" y="3215125"/>
                      <a:ext cx="9525" cy="40481"/>
                    </a:xfrm>
                    <a:custGeom>
                      <a:avLst/>
                      <a:gdLst>
                        <a:gd name="connsiteX0" fmla="*/ 276 w 9525"/>
                        <a:gd name="connsiteY0" fmla="*/ 117 h 40481"/>
                        <a:gd name="connsiteX1" fmla="*/ 276 w 9525"/>
                        <a:gd name="connsiteY1" fmla="*/ 40598 h 40481"/>
                      </a:gdLst>
                      <a:ahLst/>
                      <a:cxnLst>
                        <a:cxn ang="0">
                          <a:pos x="connsiteX0" y="connsiteY0"/>
                        </a:cxn>
                        <a:cxn ang="0">
                          <a:pos x="connsiteX1" y="connsiteY1"/>
                        </a:cxn>
                      </a:cxnLst>
                      <a:rect l="l" t="t" r="r" b="b"/>
                      <a:pathLst>
                        <a:path w="9525" h="40481">
                          <a:moveTo>
                            <a:pt x="276" y="117"/>
                          </a:moveTo>
                          <a:lnTo>
                            <a:pt x="276" y="4059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07" name="Freeform: Shape 1306">
                      <a:extLst>
                        <a:ext uri="{FF2B5EF4-FFF2-40B4-BE49-F238E27FC236}">
                          <a16:creationId xmlns:a16="http://schemas.microsoft.com/office/drawing/2014/main" id="{2F70A650-9A03-1745-CA16-A4311D77DE8A}"/>
                        </a:ext>
                      </a:extLst>
                    </p:cNvPr>
                    <p:cNvSpPr/>
                    <p:nvPr/>
                  </p:nvSpPr>
                  <p:spPr>
                    <a:xfrm>
                      <a:off x="5470519" y="3235413"/>
                      <a:ext cx="40481" cy="9525"/>
                    </a:xfrm>
                    <a:custGeom>
                      <a:avLst/>
                      <a:gdLst>
                        <a:gd name="connsiteX0" fmla="*/ 40757 w 40481"/>
                        <a:gd name="connsiteY0" fmla="*/ 117 h 9525"/>
                        <a:gd name="connsiteX1" fmla="*/ 276 w 40481"/>
                        <a:gd name="connsiteY1" fmla="*/ 117 h 9525"/>
                      </a:gdLst>
                      <a:ahLst/>
                      <a:cxnLst>
                        <a:cxn ang="0">
                          <a:pos x="connsiteX0" y="connsiteY0"/>
                        </a:cxn>
                        <a:cxn ang="0">
                          <a:pos x="connsiteX1" y="connsiteY1"/>
                        </a:cxn>
                      </a:cxnLst>
                      <a:rect l="l" t="t" r="r" b="b"/>
                      <a:pathLst>
                        <a:path w="40481" h="9525">
                          <a:moveTo>
                            <a:pt x="40757" y="117"/>
                          </a:moveTo>
                          <a:lnTo>
                            <a:pt x="276" y="11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2" name="Graphic 3">
                    <a:extLst>
                      <a:ext uri="{FF2B5EF4-FFF2-40B4-BE49-F238E27FC236}">
                        <a16:creationId xmlns:a16="http://schemas.microsoft.com/office/drawing/2014/main" id="{C8F98249-875B-A631-FB51-901C5E29CC93}"/>
                      </a:ext>
                    </a:extLst>
                  </p:cNvPr>
                  <p:cNvGrpSpPr/>
                  <p:nvPr/>
                </p:nvGrpSpPr>
                <p:grpSpPr>
                  <a:xfrm>
                    <a:off x="5649965" y="3614442"/>
                    <a:ext cx="67413" cy="67538"/>
                    <a:chOff x="5419465" y="3186835"/>
                    <a:chExt cx="40481" cy="40481"/>
                  </a:xfrm>
                  <a:solidFill>
                    <a:srgbClr val="000000"/>
                  </a:solidFill>
                </p:grpSpPr>
                <p:sp>
                  <p:nvSpPr>
                    <p:cNvPr id="1304" name="Freeform: Shape 1303">
                      <a:extLst>
                        <a:ext uri="{FF2B5EF4-FFF2-40B4-BE49-F238E27FC236}">
                          <a16:creationId xmlns:a16="http://schemas.microsoft.com/office/drawing/2014/main" id="{42DFF93D-A551-F969-90E8-0DD5682FDBA0}"/>
                        </a:ext>
                      </a:extLst>
                    </p:cNvPr>
                    <p:cNvSpPr/>
                    <p:nvPr/>
                  </p:nvSpPr>
                  <p:spPr>
                    <a:xfrm>
                      <a:off x="5439754" y="3186835"/>
                      <a:ext cx="9525" cy="40481"/>
                    </a:xfrm>
                    <a:custGeom>
                      <a:avLst/>
                      <a:gdLst>
                        <a:gd name="connsiteX0" fmla="*/ 270 w 9525"/>
                        <a:gd name="connsiteY0" fmla="*/ 114 h 40481"/>
                        <a:gd name="connsiteX1" fmla="*/ 270 w 9525"/>
                        <a:gd name="connsiteY1" fmla="*/ 40595 h 40481"/>
                      </a:gdLst>
                      <a:ahLst/>
                      <a:cxnLst>
                        <a:cxn ang="0">
                          <a:pos x="connsiteX0" y="connsiteY0"/>
                        </a:cxn>
                        <a:cxn ang="0">
                          <a:pos x="connsiteX1" y="connsiteY1"/>
                        </a:cxn>
                      </a:cxnLst>
                      <a:rect l="l" t="t" r="r" b="b"/>
                      <a:pathLst>
                        <a:path w="9525" h="40481">
                          <a:moveTo>
                            <a:pt x="270" y="114"/>
                          </a:moveTo>
                          <a:lnTo>
                            <a:pt x="270" y="4059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05" name="Freeform: Shape 1304">
                      <a:extLst>
                        <a:ext uri="{FF2B5EF4-FFF2-40B4-BE49-F238E27FC236}">
                          <a16:creationId xmlns:a16="http://schemas.microsoft.com/office/drawing/2014/main" id="{FAD589C4-29ED-D2EE-E617-AB8A7E0BCA49}"/>
                        </a:ext>
                      </a:extLst>
                    </p:cNvPr>
                    <p:cNvSpPr/>
                    <p:nvPr/>
                  </p:nvSpPr>
                  <p:spPr>
                    <a:xfrm>
                      <a:off x="5419465" y="3207124"/>
                      <a:ext cx="40481" cy="9525"/>
                    </a:xfrm>
                    <a:custGeom>
                      <a:avLst/>
                      <a:gdLst>
                        <a:gd name="connsiteX0" fmla="*/ 40752 w 40481"/>
                        <a:gd name="connsiteY0" fmla="*/ 114 h 9525"/>
                        <a:gd name="connsiteX1" fmla="*/ 270 w 40481"/>
                        <a:gd name="connsiteY1" fmla="*/ 114 h 9525"/>
                      </a:gdLst>
                      <a:ahLst/>
                      <a:cxnLst>
                        <a:cxn ang="0">
                          <a:pos x="connsiteX0" y="connsiteY0"/>
                        </a:cxn>
                        <a:cxn ang="0">
                          <a:pos x="connsiteX1" y="connsiteY1"/>
                        </a:cxn>
                      </a:cxnLst>
                      <a:rect l="l" t="t" r="r" b="b"/>
                      <a:pathLst>
                        <a:path w="40481" h="9525">
                          <a:moveTo>
                            <a:pt x="40752" y="114"/>
                          </a:moveTo>
                          <a:lnTo>
                            <a:pt x="270" y="1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3" name="Graphic 3">
                    <a:extLst>
                      <a:ext uri="{FF2B5EF4-FFF2-40B4-BE49-F238E27FC236}">
                        <a16:creationId xmlns:a16="http://schemas.microsoft.com/office/drawing/2014/main" id="{4F4F525F-B39B-B365-B16C-2C49B768622B}"/>
                      </a:ext>
                    </a:extLst>
                  </p:cNvPr>
                  <p:cNvGrpSpPr/>
                  <p:nvPr/>
                </p:nvGrpSpPr>
                <p:grpSpPr>
                  <a:xfrm>
                    <a:off x="5589215" y="3598392"/>
                    <a:ext cx="67413" cy="67538"/>
                    <a:chOff x="5382985" y="3177215"/>
                    <a:chExt cx="40481" cy="40481"/>
                  </a:xfrm>
                  <a:solidFill>
                    <a:srgbClr val="000000"/>
                  </a:solidFill>
                </p:grpSpPr>
                <p:sp>
                  <p:nvSpPr>
                    <p:cNvPr id="1302" name="Freeform: Shape 1301">
                      <a:extLst>
                        <a:ext uri="{FF2B5EF4-FFF2-40B4-BE49-F238E27FC236}">
                          <a16:creationId xmlns:a16="http://schemas.microsoft.com/office/drawing/2014/main" id="{9F1C95E6-F38F-54D5-EA5C-6B7E9DE46295}"/>
                        </a:ext>
                      </a:extLst>
                    </p:cNvPr>
                    <p:cNvSpPr/>
                    <p:nvPr/>
                  </p:nvSpPr>
                  <p:spPr>
                    <a:xfrm>
                      <a:off x="5403273"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03" name="Freeform: Shape 1302">
                      <a:extLst>
                        <a:ext uri="{FF2B5EF4-FFF2-40B4-BE49-F238E27FC236}">
                          <a16:creationId xmlns:a16="http://schemas.microsoft.com/office/drawing/2014/main" id="{8726AC2E-04CA-85F8-731A-CDC4C5FD14BE}"/>
                        </a:ext>
                      </a:extLst>
                    </p:cNvPr>
                    <p:cNvSpPr/>
                    <p:nvPr/>
                  </p:nvSpPr>
                  <p:spPr>
                    <a:xfrm>
                      <a:off x="5382985" y="3197503"/>
                      <a:ext cx="40481" cy="9525"/>
                    </a:xfrm>
                    <a:custGeom>
                      <a:avLst/>
                      <a:gdLst>
                        <a:gd name="connsiteX0" fmla="*/ 40748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8" y="113"/>
                          </a:moveTo>
                          <a:lnTo>
                            <a:pt x="267" y="11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4" name="Graphic 3">
                    <a:extLst>
                      <a:ext uri="{FF2B5EF4-FFF2-40B4-BE49-F238E27FC236}">
                        <a16:creationId xmlns:a16="http://schemas.microsoft.com/office/drawing/2014/main" id="{6FF089E9-D740-E9F8-0FBB-2C1929F76B73}"/>
                      </a:ext>
                    </a:extLst>
                  </p:cNvPr>
                  <p:cNvGrpSpPr/>
                  <p:nvPr/>
                </p:nvGrpSpPr>
                <p:grpSpPr>
                  <a:xfrm>
                    <a:off x="5601428" y="3598392"/>
                    <a:ext cx="67413" cy="67538"/>
                    <a:chOff x="5390319" y="3177215"/>
                    <a:chExt cx="40481" cy="40481"/>
                  </a:xfrm>
                  <a:solidFill>
                    <a:srgbClr val="000000"/>
                  </a:solidFill>
                </p:grpSpPr>
                <p:sp>
                  <p:nvSpPr>
                    <p:cNvPr id="1300" name="Freeform: Shape 1299">
                      <a:extLst>
                        <a:ext uri="{FF2B5EF4-FFF2-40B4-BE49-F238E27FC236}">
                          <a16:creationId xmlns:a16="http://schemas.microsoft.com/office/drawing/2014/main" id="{120C6435-C31C-BA37-37F1-E7ED61BB140B}"/>
                        </a:ext>
                      </a:extLst>
                    </p:cNvPr>
                    <p:cNvSpPr/>
                    <p:nvPr/>
                  </p:nvSpPr>
                  <p:spPr>
                    <a:xfrm>
                      <a:off x="5410607"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301" name="Freeform: Shape 1300">
                      <a:extLst>
                        <a:ext uri="{FF2B5EF4-FFF2-40B4-BE49-F238E27FC236}">
                          <a16:creationId xmlns:a16="http://schemas.microsoft.com/office/drawing/2014/main" id="{65337FFB-1276-B1A9-8071-BD3122427630}"/>
                        </a:ext>
                      </a:extLst>
                    </p:cNvPr>
                    <p:cNvSpPr/>
                    <p:nvPr/>
                  </p:nvSpPr>
                  <p:spPr>
                    <a:xfrm>
                      <a:off x="5390319" y="3197503"/>
                      <a:ext cx="40481" cy="9525"/>
                    </a:xfrm>
                    <a:custGeom>
                      <a:avLst/>
                      <a:gdLst>
                        <a:gd name="connsiteX0" fmla="*/ 40749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9" y="113"/>
                          </a:moveTo>
                          <a:lnTo>
                            <a:pt x="267" y="11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5" name="Graphic 3">
                    <a:extLst>
                      <a:ext uri="{FF2B5EF4-FFF2-40B4-BE49-F238E27FC236}">
                        <a16:creationId xmlns:a16="http://schemas.microsoft.com/office/drawing/2014/main" id="{3A7258F6-6870-B5F7-BC01-5A6EEDA7261C}"/>
                      </a:ext>
                    </a:extLst>
                  </p:cNvPr>
                  <p:cNvGrpSpPr/>
                  <p:nvPr/>
                </p:nvGrpSpPr>
                <p:grpSpPr>
                  <a:xfrm>
                    <a:off x="5607455" y="3598392"/>
                    <a:ext cx="67413" cy="67538"/>
                    <a:chOff x="5393938" y="3177215"/>
                    <a:chExt cx="40481" cy="40481"/>
                  </a:xfrm>
                  <a:solidFill>
                    <a:srgbClr val="000000"/>
                  </a:solidFill>
                </p:grpSpPr>
                <p:sp>
                  <p:nvSpPr>
                    <p:cNvPr id="1298" name="Freeform: Shape 1297">
                      <a:extLst>
                        <a:ext uri="{FF2B5EF4-FFF2-40B4-BE49-F238E27FC236}">
                          <a16:creationId xmlns:a16="http://schemas.microsoft.com/office/drawing/2014/main" id="{A864FC05-AEB5-6AF7-694F-BEE3F934AAA4}"/>
                        </a:ext>
                      </a:extLst>
                    </p:cNvPr>
                    <p:cNvSpPr/>
                    <p:nvPr/>
                  </p:nvSpPr>
                  <p:spPr>
                    <a:xfrm>
                      <a:off x="5414227" y="3177215"/>
                      <a:ext cx="9525" cy="40481"/>
                    </a:xfrm>
                    <a:custGeom>
                      <a:avLst/>
                      <a:gdLst>
                        <a:gd name="connsiteX0" fmla="*/ 268 w 9525"/>
                        <a:gd name="connsiteY0" fmla="*/ 113 h 40481"/>
                        <a:gd name="connsiteX1" fmla="*/ 268 w 9525"/>
                        <a:gd name="connsiteY1" fmla="*/ 40594 h 40481"/>
                      </a:gdLst>
                      <a:ahLst/>
                      <a:cxnLst>
                        <a:cxn ang="0">
                          <a:pos x="connsiteX0" y="connsiteY0"/>
                        </a:cxn>
                        <a:cxn ang="0">
                          <a:pos x="connsiteX1" y="connsiteY1"/>
                        </a:cxn>
                      </a:cxnLst>
                      <a:rect l="l" t="t" r="r" b="b"/>
                      <a:pathLst>
                        <a:path w="9525" h="40481">
                          <a:moveTo>
                            <a:pt x="268" y="113"/>
                          </a:moveTo>
                          <a:lnTo>
                            <a:pt x="268" y="4059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99" name="Freeform: Shape 1298">
                      <a:extLst>
                        <a:ext uri="{FF2B5EF4-FFF2-40B4-BE49-F238E27FC236}">
                          <a16:creationId xmlns:a16="http://schemas.microsoft.com/office/drawing/2014/main" id="{7522727C-BCC0-7DA4-545C-A7D6F9135B38}"/>
                        </a:ext>
                      </a:extLst>
                    </p:cNvPr>
                    <p:cNvSpPr/>
                    <p:nvPr/>
                  </p:nvSpPr>
                  <p:spPr>
                    <a:xfrm>
                      <a:off x="5393938" y="3197503"/>
                      <a:ext cx="40481" cy="9525"/>
                    </a:xfrm>
                    <a:custGeom>
                      <a:avLst/>
                      <a:gdLst>
                        <a:gd name="connsiteX0" fmla="*/ 40749 w 40481"/>
                        <a:gd name="connsiteY0" fmla="*/ 113 h 9525"/>
                        <a:gd name="connsiteX1" fmla="*/ 268 w 40481"/>
                        <a:gd name="connsiteY1" fmla="*/ 113 h 9525"/>
                      </a:gdLst>
                      <a:ahLst/>
                      <a:cxnLst>
                        <a:cxn ang="0">
                          <a:pos x="connsiteX0" y="connsiteY0"/>
                        </a:cxn>
                        <a:cxn ang="0">
                          <a:pos x="connsiteX1" y="connsiteY1"/>
                        </a:cxn>
                      </a:cxnLst>
                      <a:rect l="l" t="t" r="r" b="b"/>
                      <a:pathLst>
                        <a:path w="40481" h="9525">
                          <a:moveTo>
                            <a:pt x="40749" y="113"/>
                          </a:moveTo>
                          <a:lnTo>
                            <a:pt x="268" y="11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6" name="Graphic 3">
                    <a:extLst>
                      <a:ext uri="{FF2B5EF4-FFF2-40B4-BE49-F238E27FC236}">
                        <a16:creationId xmlns:a16="http://schemas.microsoft.com/office/drawing/2014/main" id="{C5934AC2-FF86-5730-EE39-397E74BE9480}"/>
                      </a:ext>
                    </a:extLst>
                  </p:cNvPr>
                  <p:cNvGrpSpPr/>
                  <p:nvPr/>
                </p:nvGrpSpPr>
                <p:grpSpPr>
                  <a:xfrm>
                    <a:off x="5564945" y="3582659"/>
                    <a:ext cx="67413" cy="67538"/>
                    <a:chOff x="5368411" y="3167785"/>
                    <a:chExt cx="40481" cy="40481"/>
                  </a:xfrm>
                  <a:solidFill>
                    <a:srgbClr val="000000"/>
                  </a:solidFill>
                </p:grpSpPr>
                <p:sp>
                  <p:nvSpPr>
                    <p:cNvPr id="1296" name="Freeform: Shape 1295">
                      <a:extLst>
                        <a:ext uri="{FF2B5EF4-FFF2-40B4-BE49-F238E27FC236}">
                          <a16:creationId xmlns:a16="http://schemas.microsoft.com/office/drawing/2014/main" id="{CC188B06-6969-48DE-4192-1CD33C4D209A}"/>
                        </a:ext>
                      </a:extLst>
                    </p:cNvPr>
                    <p:cNvSpPr/>
                    <p:nvPr/>
                  </p:nvSpPr>
                  <p:spPr>
                    <a:xfrm>
                      <a:off x="5388700" y="3167785"/>
                      <a:ext cx="9525" cy="40481"/>
                    </a:xfrm>
                    <a:custGeom>
                      <a:avLst/>
                      <a:gdLst>
                        <a:gd name="connsiteX0" fmla="*/ 265 w 9525"/>
                        <a:gd name="connsiteY0" fmla="*/ 112 h 40481"/>
                        <a:gd name="connsiteX1" fmla="*/ 265 w 9525"/>
                        <a:gd name="connsiteY1" fmla="*/ 40593 h 40481"/>
                      </a:gdLst>
                      <a:ahLst/>
                      <a:cxnLst>
                        <a:cxn ang="0">
                          <a:pos x="connsiteX0" y="connsiteY0"/>
                        </a:cxn>
                        <a:cxn ang="0">
                          <a:pos x="connsiteX1" y="connsiteY1"/>
                        </a:cxn>
                      </a:cxnLst>
                      <a:rect l="l" t="t" r="r" b="b"/>
                      <a:pathLst>
                        <a:path w="9525" h="40481">
                          <a:moveTo>
                            <a:pt x="265" y="112"/>
                          </a:moveTo>
                          <a:lnTo>
                            <a:pt x="265" y="4059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97" name="Freeform: Shape 1296">
                      <a:extLst>
                        <a:ext uri="{FF2B5EF4-FFF2-40B4-BE49-F238E27FC236}">
                          <a16:creationId xmlns:a16="http://schemas.microsoft.com/office/drawing/2014/main" id="{D7AC06E8-B275-6E2D-BEE9-03BA0A7BF178}"/>
                        </a:ext>
                      </a:extLst>
                    </p:cNvPr>
                    <p:cNvSpPr/>
                    <p:nvPr/>
                  </p:nvSpPr>
                  <p:spPr>
                    <a:xfrm>
                      <a:off x="5368411" y="3188074"/>
                      <a:ext cx="40481" cy="9525"/>
                    </a:xfrm>
                    <a:custGeom>
                      <a:avLst/>
                      <a:gdLst>
                        <a:gd name="connsiteX0" fmla="*/ 40746 w 40481"/>
                        <a:gd name="connsiteY0" fmla="*/ 112 h 9525"/>
                        <a:gd name="connsiteX1" fmla="*/ 265 w 40481"/>
                        <a:gd name="connsiteY1" fmla="*/ 112 h 9525"/>
                      </a:gdLst>
                      <a:ahLst/>
                      <a:cxnLst>
                        <a:cxn ang="0">
                          <a:pos x="connsiteX0" y="connsiteY0"/>
                        </a:cxn>
                        <a:cxn ang="0">
                          <a:pos x="connsiteX1" y="connsiteY1"/>
                        </a:cxn>
                      </a:cxnLst>
                      <a:rect l="l" t="t" r="r" b="b"/>
                      <a:pathLst>
                        <a:path w="40481" h="9525">
                          <a:moveTo>
                            <a:pt x="40746" y="112"/>
                          </a:moveTo>
                          <a:lnTo>
                            <a:pt x="265" y="11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7" name="Graphic 3">
                    <a:extLst>
                      <a:ext uri="{FF2B5EF4-FFF2-40B4-BE49-F238E27FC236}">
                        <a16:creationId xmlns:a16="http://schemas.microsoft.com/office/drawing/2014/main" id="{1873E0FD-C4B1-9E8A-8407-160D8B0C68F9}"/>
                      </a:ext>
                    </a:extLst>
                  </p:cNvPr>
                  <p:cNvGrpSpPr/>
                  <p:nvPr/>
                </p:nvGrpSpPr>
                <p:grpSpPr>
                  <a:xfrm>
                    <a:off x="5558918" y="3568516"/>
                    <a:ext cx="67413" cy="67538"/>
                    <a:chOff x="5364792" y="3159308"/>
                    <a:chExt cx="40481" cy="40481"/>
                  </a:xfrm>
                  <a:solidFill>
                    <a:srgbClr val="000000"/>
                  </a:solidFill>
                </p:grpSpPr>
                <p:sp>
                  <p:nvSpPr>
                    <p:cNvPr id="1294" name="Freeform: Shape 1293">
                      <a:extLst>
                        <a:ext uri="{FF2B5EF4-FFF2-40B4-BE49-F238E27FC236}">
                          <a16:creationId xmlns:a16="http://schemas.microsoft.com/office/drawing/2014/main" id="{6AA62215-5A22-6CC5-B8EA-DE1319835455}"/>
                        </a:ext>
                      </a:extLst>
                    </p:cNvPr>
                    <p:cNvSpPr/>
                    <p:nvPr/>
                  </p:nvSpPr>
                  <p:spPr>
                    <a:xfrm>
                      <a:off x="5385080" y="3159308"/>
                      <a:ext cx="9525" cy="40481"/>
                    </a:xfrm>
                    <a:custGeom>
                      <a:avLst/>
                      <a:gdLst>
                        <a:gd name="connsiteX0" fmla="*/ 265 w 9525"/>
                        <a:gd name="connsiteY0" fmla="*/ 111 h 40481"/>
                        <a:gd name="connsiteX1" fmla="*/ 265 w 9525"/>
                        <a:gd name="connsiteY1" fmla="*/ 40592 h 40481"/>
                      </a:gdLst>
                      <a:ahLst/>
                      <a:cxnLst>
                        <a:cxn ang="0">
                          <a:pos x="connsiteX0" y="connsiteY0"/>
                        </a:cxn>
                        <a:cxn ang="0">
                          <a:pos x="connsiteX1" y="connsiteY1"/>
                        </a:cxn>
                      </a:cxnLst>
                      <a:rect l="l" t="t" r="r" b="b"/>
                      <a:pathLst>
                        <a:path w="9525" h="40481">
                          <a:moveTo>
                            <a:pt x="265" y="111"/>
                          </a:moveTo>
                          <a:lnTo>
                            <a:pt x="265" y="4059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95" name="Freeform: Shape 1294">
                      <a:extLst>
                        <a:ext uri="{FF2B5EF4-FFF2-40B4-BE49-F238E27FC236}">
                          <a16:creationId xmlns:a16="http://schemas.microsoft.com/office/drawing/2014/main" id="{44E55A1A-77D3-950D-85E1-1FA5B0802E69}"/>
                        </a:ext>
                      </a:extLst>
                    </p:cNvPr>
                    <p:cNvSpPr/>
                    <p:nvPr/>
                  </p:nvSpPr>
                  <p:spPr>
                    <a:xfrm>
                      <a:off x="5364792" y="3179596"/>
                      <a:ext cx="40481" cy="9525"/>
                    </a:xfrm>
                    <a:custGeom>
                      <a:avLst/>
                      <a:gdLst>
                        <a:gd name="connsiteX0" fmla="*/ 40746 w 40481"/>
                        <a:gd name="connsiteY0" fmla="*/ 111 h 9525"/>
                        <a:gd name="connsiteX1" fmla="*/ 265 w 40481"/>
                        <a:gd name="connsiteY1" fmla="*/ 111 h 9525"/>
                      </a:gdLst>
                      <a:ahLst/>
                      <a:cxnLst>
                        <a:cxn ang="0">
                          <a:pos x="connsiteX0" y="connsiteY0"/>
                        </a:cxn>
                        <a:cxn ang="0">
                          <a:pos x="connsiteX1" y="connsiteY1"/>
                        </a:cxn>
                      </a:cxnLst>
                      <a:rect l="l" t="t" r="r" b="b"/>
                      <a:pathLst>
                        <a:path w="40481" h="9525">
                          <a:moveTo>
                            <a:pt x="40746" y="111"/>
                          </a:moveTo>
                          <a:lnTo>
                            <a:pt x="265" y="1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8" name="Graphic 3">
                    <a:extLst>
                      <a:ext uri="{FF2B5EF4-FFF2-40B4-BE49-F238E27FC236}">
                        <a16:creationId xmlns:a16="http://schemas.microsoft.com/office/drawing/2014/main" id="{676D15C5-4464-4963-9F5C-7F9B27E93987}"/>
                      </a:ext>
                    </a:extLst>
                  </p:cNvPr>
                  <p:cNvGrpSpPr/>
                  <p:nvPr/>
                </p:nvGrpSpPr>
                <p:grpSpPr>
                  <a:xfrm>
                    <a:off x="5534650" y="3540389"/>
                    <a:ext cx="67413" cy="67538"/>
                    <a:chOff x="5350219" y="3142449"/>
                    <a:chExt cx="40481" cy="40481"/>
                  </a:xfrm>
                  <a:solidFill>
                    <a:srgbClr val="000000"/>
                  </a:solidFill>
                </p:grpSpPr>
                <p:sp>
                  <p:nvSpPr>
                    <p:cNvPr id="1292" name="Freeform: Shape 1291">
                      <a:extLst>
                        <a:ext uri="{FF2B5EF4-FFF2-40B4-BE49-F238E27FC236}">
                          <a16:creationId xmlns:a16="http://schemas.microsoft.com/office/drawing/2014/main" id="{491D2280-52BC-A9B6-316E-DBA25A897257}"/>
                        </a:ext>
                      </a:extLst>
                    </p:cNvPr>
                    <p:cNvSpPr/>
                    <p:nvPr/>
                  </p:nvSpPr>
                  <p:spPr>
                    <a:xfrm>
                      <a:off x="5370507" y="3142449"/>
                      <a:ext cx="9525" cy="40481"/>
                    </a:xfrm>
                    <a:custGeom>
                      <a:avLst/>
                      <a:gdLst>
                        <a:gd name="connsiteX0" fmla="*/ 263 w 9525"/>
                        <a:gd name="connsiteY0" fmla="*/ 109 h 40481"/>
                        <a:gd name="connsiteX1" fmla="*/ 263 w 9525"/>
                        <a:gd name="connsiteY1" fmla="*/ 40590 h 40481"/>
                      </a:gdLst>
                      <a:ahLst/>
                      <a:cxnLst>
                        <a:cxn ang="0">
                          <a:pos x="connsiteX0" y="connsiteY0"/>
                        </a:cxn>
                        <a:cxn ang="0">
                          <a:pos x="connsiteX1" y="connsiteY1"/>
                        </a:cxn>
                      </a:cxnLst>
                      <a:rect l="l" t="t" r="r" b="b"/>
                      <a:pathLst>
                        <a:path w="9525" h="40481">
                          <a:moveTo>
                            <a:pt x="263" y="109"/>
                          </a:moveTo>
                          <a:lnTo>
                            <a:pt x="263" y="4059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93" name="Freeform: Shape 1292">
                      <a:extLst>
                        <a:ext uri="{FF2B5EF4-FFF2-40B4-BE49-F238E27FC236}">
                          <a16:creationId xmlns:a16="http://schemas.microsoft.com/office/drawing/2014/main" id="{4AF13A87-BA8A-7021-0AEC-A188277B13E9}"/>
                        </a:ext>
                      </a:extLst>
                    </p:cNvPr>
                    <p:cNvSpPr/>
                    <p:nvPr/>
                  </p:nvSpPr>
                  <p:spPr>
                    <a:xfrm>
                      <a:off x="5350219" y="3162737"/>
                      <a:ext cx="40481" cy="9525"/>
                    </a:xfrm>
                    <a:custGeom>
                      <a:avLst/>
                      <a:gdLst>
                        <a:gd name="connsiteX0" fmla="*/ 40744 w 40481"/>
                        <a:gd name="connsiteY0" fmla="*/ 109 h 9525"/>
                        <a:gd name="connsiteX1" fmla="*/ 263 w 40481"/>
                        <a:gd name="connsiteY1" fmla="*/ 109 h 9525"/>
                      </a:gdLst>
                      <a:ahLst/>
                      <a:cxnLst>
                        <a:cxn ang="0">
                          <a:pos x="connsiteX0" y="connsiteY0"/>
                        </a:cxn>
                        <a:cxn ang="0">
                          <a:pos x="connsiteX1" y="connsiteY1"/>
                        </a:cxn>
                      </a:cxnLst>
                      <a:rect l="l" t="t" r="r" b="b"/>
                      <a:pathLst>
                        <a:path w="40481" h="9525">
                          <a:moveTo>
                            <a:pt x="40744" y="109"/>
                          </a:moveTo>
                          <a:lnTo>
                            <a:pt x="263" y="10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89" name="Graphic 3">
                    <a:extLst>
                      <a:ext uri="{FF2B5EF4-FFF2-40B4-BE49-F238E27FC236}">
                        <a16:creationId xmlns:a16="http://schemas.microsoft.com/office/drawing/2014/main" id="{2BF585B5-1E47-80DA-9104-007F480D0C81}"/>
                      </a:ext>
                    </a:extLst>
                  </p:cNvPr>
                  <p:cNvGrpSpPr/>
                  <p:nvPr/>
                </p:nvGrpSpPr>
                <p:grpSpPr>
                  <a:xfrm>
                    <a:off x="5413147" y="3511625"/>
                    <a:ext cx="67413" cy="67538"/>
                    <a:chOff x="5277257" y="3125209"/>
                    <a:chExt cx="40481" cy="40481"/>
                  </a:xfrm>
                  <a:solidFill>
                    <a:srgbClr val="000000"/>
                  </a:solidFill>
                </p:grpSpPr>
                <p:sp>
                  <p:nvSpPr>
                    <p:cNvPr id="1290" name="Freeform: Shape 1289">
                      <a:extLst>
                        <a:ext uri="{FF2B5EF4-FFF2-40B4-BE49-F238E27FC236}">
                          <a16:creationId xmlns:a16="http://schemas.microsoft.com/office/drawing/2014/main" id="{A5B60FC4-1DE4-D153-092C-2E28F3A5CCD1}"/>
                        </a:ext>
                      </a:extLst>
                    </p:cNvPr>
                    <p:cNvSpPr/>
                    <p:nvPr/>
                  </p:nvSpPr>
                  <p:spPr>
                    <a:xfrm>
                      <a:off x="5297545"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91" name="Freeform: Shape 1290">
                      <a:extLst>
                        <a:ext uri="{FF2B5EF4-FFF2-40B4-BE49-F238E27FC236}">
                          <a16:creationId xmlns:a16="http://schemas.microsoft.com/office/drawing/2014/main" id="{82D4963B-CBCB-BBA6-C0C3-CC798F48B00E}"/>
                        </a:ext>
                      </a:extLst>
                    </p:cNvPr>
                    <p:cNvSpPr/>
                    <p:nvPr/>
                  </p:nvSpPr>
                  <p:spPr>
                    <a:xfrm>
                      <a:off x="5277257" y="3145497"/>
                      <a:ext cx="40481" cy="9525"/>
                    </a:xfrm>
                    <a:custGeom>
                      <a:avLst/>
                      <a:gdLst>
                        <a:gd name="connsiteX0" fmla="*/ 40737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7" y="107"/>
                          </a:moveTo>
                          <a:lnTo>
                            <a:pt x="256"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0" name="Graphic 3">
                    <a:extLst>
                      <a:ext uri="{FF2B5EF4-FFF2-40B4-BE49-F238E27FC236}">
                        <a16:creationId xmlns:a16="http://schemas.microsoft.com/office/drawing/2014/main" id="{F8C7C4FF-C08E-41C3-C23F-3445A0B8E78C}"/>
                      </a:ext>
                    </a:extLst>
                  </p:cNvPr>
                  <p:cNvGrpSpPr/>
                  <p:nvPr/>
                </p:nvGrpSpPr>
                <p:grpSpPr>
                  <a:xfrm>
                    <a:off x="5388878" y="3477140"/>
                    <a:ext cx="67413" cy="67538"/>
                    <a:chOff x="5262684" y="3104539"/>
                    <a:chExt cx="40481" cy="40481"/>
                  </a:xfrm>
                  <a:solidFill>
                    <a:srgbClr val="000000"/>
                  </a:solidFill>
                </p:grpSpPr>
                <p:sp>
                  <p:nvSpPr>
                    <p:cNvPr id="1288" name="Freeform: Shape 1287">
                      <a:extLst>
                        <a:ext uri="{FF2B5EF4-FFF2-40B4-BE49-F238E27FC236}">
                          <a16:creationId xmlns:a16="http://schemas.microsoft.com/office/drawing/2014/main" id="{244E5438-997C-1F62-7D7E-F6172BC81B4C}"/>
                        </a:ext>
                      </a:extLst>
                    </p:cNvPr>
                    <p:cNvSpPr/>
                    <p:nvPr/>
                  </p:nvSpPr>
                  <p:spPr>
                    <a:xfrm>
                      <a:off x="5282972" y="3104539"/>
                      <a:ext cx="9525" cy="40481"/>
                    </a:xfrm>
                    <a:custGeom>
                      <a:avLst/>
                      <a:gdLst>
                        <a:gd name="connsiteX0" fmla="*/ 254 w 9525"/>
                        <a:gd name="connsiteY0" fmla="*/ 105 h 40481"/>
                        <a:gd name="connsiteX1" fmla="*/ 254 w 9525"/>
                        <a:gd name="connsiteY1" fmla="*/ 40586 h 40481"/>
                      </a:gdLst>
                      <a:ahLst/>
                      <a:cxnLst>
                        <a:cxn ang="0">
                          <a:pos x="connsiteX0" y="connsiteY0"/>
                        </a:cxn>
                        <a:cxn ang="0">
                          <a:pos x="connsiteX1" y="connsiteY1"/>
                        </a:cxn>
                      </a:cxnLst>
                      <a:rect l="l" t="t" r="r" b="b"/>
                      <a:pathLst>
                        <a:path w="9525" h="40481">
                          <a:moveTo>
                            <a:pt x="254" y="105"/>
                          </a:moveTo>
                          <a:lnTo>
                            <a:pt x="254" y="4058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89" name="Freeform: Shape 1288">
                      <a:extLst>
                        <a:ext uri="{FF2B5EF4-FFF2-40B4-BE49-F238E27FC236}">
                          <a16:creationId xmlns:a16="http://schemas.microsoft.com/office/drawing/2014/main" id="{AA024935-63F4-0103-9703-6122C3E560C8}"/>
                        </a:ext>
                      </a:extLst>
                    </p:cNvPr>
                    <p:cNvSpPr/>
                    <p:nvPr/>
                  </p:nvSpPr>
                  <p:spPr>
                    <a:xfrm>
                      <a:off x="5262684" y="3124828"/>
                      <a:ext cx="40481" cy="9525"/>
                    </a:xfrm>
                    <a:custGeom>
                      <a:avLst/>
                      <a:gdLst>
                        <a:gd name="connsiteX0" fmla="*/ 40735 w 40481"/>
                        <a:gd name="connsiteY0" fmla="*/ 105 h 9525"/>
                        <a:gd name="connsiteX1" fmla="*/ 254 w 40481"/>
                        <a:gd name="connsiteY1" fmla="*/ 105 h 9525"/>
                      </a:gdLst>
                      <a:ahLst/>
                      <a:cxnLst>
                        <a:cxn ang="0">
                          <a:pos x="connsiteX0" y="connsiteY0"/>
                        </a:cxn>
                        <a:cxn ang="0">
                          <a:pos x="connsiteX1" y="connsiteY1"/>
                        </a:cxn>
                      </a:cxnLst>
                      <a:rect l="l" t="t" r="r" b="b"/>
                      <a:pathLst>
                        <a:path w="40481" h="9525">
                          <a:moveTo>
                            <a:pt x="40735" y="105"/>
                          </a:moveTo>
                          <a:lnTo>
                            <a:pt x="254" y="10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1" name="Graphic 3">
                    <a:extLst>
                      <a:ext uri="{FF2B5EF4-FFF2-40B4-BE49-F238E27FC236}">
                        <a16:creationId xmlns:a16="http://schemas.microsoft.com/office/drawing/2014/main" id="{6BC808D1-AB9B-68B6-3A0D-15BB5FDFCCC8}"/>
                      </a:ext>
                    </a:extLst>
                  </p:cNvPr>
                  <p:cNvGrpSpPr/>
                  <p:nvPr/>
                </p:nvGrpSpPr>
                <p:grpSpPr>
                  <a:xfrm>
                    <a:off x="5364610" y="3455211"/>
                    <a:ext cx="67413" cy="67538"/>
                    <a:chOff x="5248111" y="3091395"/>
                    <a:chExt cx="40481" cy="40481"/>
                  </a:xfrm>
                  <a:solidFill>
                    <a:srgbClr val="000000"/>
                  </a:solidFill>
                </p:grpSpPr>
                <p:sp>
                  <p:nvSpPr>
                    <p:cNvPr id="1286" name="Freeform: Shape 1285">
                      <a:extLst>
                        <a:ext uri="{FF2B5EF4-FFF2-40B4-BE49-F238E27FC236}">
                          <a16:creationId xmlns:a16="http://schemas.microsoft.com/office/drawing/2014/main" id="{EB22E547-374B-DCBD-86D5-54FE7B975F3A}"/>
                        </a:ext>
                      </a:extLst>
                    </p:cNvPr>
                    <p:cNvSpPr/>
                    <p:nvPr/>
                  </p:nvSpPr>
                  <p:spPr>
                    <a:xfrm>
                      <a:off x="5268399"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87" name="Freeform: Shape 1286">
                      <a:extLst>
                        <a:ext uri="{FF2B5EF4-FFF2-40B4-BE49-F238E27FC236}">
                          <a16:creationId xmlns:a16="http://schemas.microsoft.com/office/drawing/2014/main" id="{8A57F146-FFC6-8432-4DA7-4298630CE5C9}"/>
                        </a:ext>
                      </a:extLst>
                    </p:cNvPr>
                    <p:cNvSpPr/>
                    <p:nvPr/>
                  </p:nvSpPr>
                  <p:spPr>
                    <a:xfrm>
                      <a:off x="5248111" y="3111683"/>
                      <a:ext cx="40481" cy="9525"/>
                    </a:xfrm>
                    <a:custGeom>
                      <a:avLst/>
                      <a:gdLst>
                        <a:gd name="connsiteX0" fmla="*/ 40734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4" y="104"/>
                          </a:moveTo>
                          <a:lnTo>
                            <a:pt x="252" y="10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2" name="Graphic 3">
                    <a:extLst>
                      <a:ext uri="{FF2B5EF4-FFF2-40B4-BE49-F238E27FC236}">
                        <a16:creationId xmlns:a16="http://schemas.microsoft.com/office/drawing/2014/main" id="{8D9FAF02-166C-840F-83D9-6D5CF516EF17}"/>
                      </a:ext>
                    </a:extLst>
                  </p:cNvPr>
                  <p:cNvGrpSpPr/>
                  <p:nvPr/>
                </p:nvGrpSpPr>
                <p:grpSpPr>
                  <a:xfrm>
                    <a:off x="5352395" y="3455211"/>
                    <a:ext cx="67413" cy="67538"/>
                    <a:chOff x="5240776" y="3091395"/>
                    <a:chExt cx="40481" cy="40481"/>
                  </a:xfrm>
                  <a:solidFill>
                    <a:srgbClr val="000000"/>
                  </a:solidFill>
                </p:grpSpPr>
                <p:sp>
                  <p:nvSpPr>
                    <p:cNvPr id="1284" name="Freeform: Shape 1283">
                      <a:extLst>
                        <a:ext uri="{FF2B5EF4-FFF2-40B4-BE49-F238E27FC236}">
                          <a16:creationId xmlns:a16="http://schemas.microsoft.com/office/drawing/2014/main" id="{9D749CE6-78E1-9279-1A42-D36604A896F0}"/>
                        </a:ext>
                      </a:extLst>
                    </p:cNvPr>
                    <p:cNvSpPr/>
                    <p:nvPr/>
                  </p:nvSpPr>
                  <p:spPr>
                    <a:xfrm>
                      <a:off x="5261065"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85" name="Freeform: Shape 1284">
                      <a:extLst>
                        <a:ext uri="{FF2B5EF4-FFF2-40B4-BE49-F238E27FC236}">
                          <a16:creationId xmlns:a16="http://schemas.microsoft.com/office/drawing/2014/main" id="{65FAF92D-E303-72AC-13B0-45A304FD7061}"/>
                        </a:ext>
                      </a:extLst>
                    </p:cNvPr>
                    <p:cNvSpPr/>
                    <p:nvPr/>
                  </p:nvSpPr>
                  <p:spPr>
                    <a:xfrm>
                      <a:off x="5240776" y="3111683"/>
                      <a:ext cx="40481" cy="9525"/>
                    </a:xfrm>
                    <a:custGeom>
                      <a:avLst/>
                      <a:gdLst>
                        <a:gd name="connsiteX0" fmla="*/ 40733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3" y="104"/>
                          </a:moveTo>
                          <a:lnTo>
                            <a:pt x="252" y="10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3" name="Graphic 3">
                    <a:extLst>
                      <a:ext uri="{FF2B5EF4-FFF2-40B4-BE49-F238E27FC236}">
                        <a16:creationId xmlns:a16="http://schemas.microsoft.com/office/drawing/2014/main" id="{C52222CD-8913-DAF1-C5A7-3F7354DA68DA}"/>
                      </a:ext>
                    </a:extLst>
                  </p:cNvPr>
                  <p:cNvGrpSpPr/>
                  <p:nvPr/>
                </p:nvGrpSpPr>
                <p:grpSpPr>
                  <a:xfrm>
                    <a:off x="5309885" y="3413574"/>
                    <a:ext cx="67413" cy="67538"/>
                    <a:chOff x="5215249" y="3066439"/>
                    <a:chExt cx="40481" cy="40481"/>
                  </a:xfrm>
                  <a:solidFill>
                    <a:srgbClr val="000000"/>
                  </a:solidFill>
                </p:grpSpPr>
                <p:sp>
                  <p:nvSpPr>
                    <p:cNvPr id="1282" name="Freeform: Shape 1281">
                      <a:extLst>
                        <a:ext uri="{FF2B5EF4-FFF2-40B4-BE49-F238E27FC236}">
                          <a16:creationId xmlns:a16="http://schemas.microsoft.com/office/drawing/2014/main" id="{455D5A0F-1DD5-B145-5182-198CEA47869F}"/>
                        </a:ext>
                      </a:extLst>
                    </p:cNvPr>
                    <p:cNvSpPr/>
                    <p:nvPr/>
                  </p:nvSpPr>
                  <p:spPr>
                    <a:xfrm>
                      <a:off x="5235538" y="3066439"/>
                      <a:ext cx="9525" cy="40481"/>
                    </a:xfrm>
                    <a:custGeom>
                      <a:avLst/>
                      <a:gdLst>
                        <a:gd name="connsiteX0" fmla="*/ 249 w 9525"/>
                        <a:gd name="connsiteY0" fmla="*/ 101 h 40481"/>
                        <a:gd name="connsiteX1" fmla="*/ 249 w 9525"/>
                        <a:gd name="connsiteY1" fmla="*/ 40582 h 40481"/>
                      </a:gdLst>
                      <a:ahLst/>
                      <a:cxnLst>
                        <a:cxn ang="0">
                          <a:pos x="connsiteX0" y="connsiteY0"/>
                        </a:cxn>
                        <a:cxn ang="0">
                          <a:pos x="connsiteX1" y="connsiteY1"/>
                        </a:cxn>
                      </a:cxnLst>
                      <a:rect l="l" t="t" r="r" b="b"/>
                      <a:pathLst>
                        <a:path w="9525" h="40481">
                          <a:moveTo>
                            <a:pt x="249" y="101"/>
                          </a:moveTo>
                          <a:lnTo>
                            <a:pt x="249" y="4058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83" name="Freeform: Shape 1282">
                      <a:extLst>
                        <a:ext uri="{FF2B5EF4-FFF2-40B4-BE49-F238E27FC236}">
                          <a16:creationId xmlns:a16="http://schemas.microsoft.com/office/drawing/2014/main" id="{BAD41C23-42F8-DADC-9CFA-BFEC15DF20E2}"/>
                        </a:ext>
                      </a:extLst>
                    </p:cNvPr>
                    <p:cNvSpPr/>
                    <p:nvPr/>
                  </p:nvSpPr>
                  <p:spPr>
                    <a:xfrm>
                      <a:off x="5215249" y="3086728"/>
                      <a:ext cx="40481" cy="9525"/>
                    </a:xfrm>
                    <a:custGeom>
                      <a:avLst/>
                      <a:gdLst>
                        <a:gd name="connsiteX0" fmla="*/ 40730 w 40481"/>
                        <a:gd name="connsiteY0" fmla="*/ 101 h 9525"/>
                        <a:gd name="connsiteX1" fmla="*/ 249 w 40481"/>
                        <a:gd name="connsiteY1" fmla="*/ 101 h 9525"/>
                      </a:gdLst>
                      <a:ahLst/>
                      <a:cxnLst>
                        <a:cxn ang="0">
                          <a:pos x="connsiteX0" y="connsiteY0"/>
                        </a:cxn>
                        <a:cxn ang="0">
                          <a:pos x="connsiteX1" y="connsiteY1"/>
                        </a:cxn>
                      </a:cxnLst>
                      <a:rect l="l" t="t" r="r" b="b"/>
                      <a:pathLst>
                        <a:path w="40481" h="9525">
                          <a:moveTo>
                            <a:pt x="40730" y="101"/>
                          </a:moveTo>
                          <a:lnTo>
                            <a:pt x="249" y="10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4" name="Graphic 3">
                    <a:extLst>
                      <a:ext uri="{FF2B5EF4-FFF2-40B4-BE49-F238E27FC236}">
                        <a16:creationId xmlns:a16="http://schemas.microsoft.com/office/drawing/2014/main" id="{9CE8C94C-19F1-5210-C169-6F364EAB0A5F}"/>
                      </a:ext>
                    </a:extLst>
                  </p:cNvPr>
                  <p:cNvGrpSpPr/>
                  <p:nvPr/>
                </p:nvGrpSpPr>
                <p:grpSpPr>
                  <a:xfrm>
                    <a:off x="5267535" y="3392281"/>
                    <a:ext cx="67413" cy="67538"/>
                    <a:chOff x="5189818" y="3053676"/>
                    <a:chExt cx="40481" cy="40481"/>
                  </a:xfrm>
                  <a:solidFill>
                    <a:srgbClr val="000000"/>
                  </a:solidFill>
                </p:grpSpPr>
                <p:sp>
                  <p:nvSpPr>
                    <p:cNvPr id="1280" name="Freeform: Shape 1279">
                      <a:extLst>
                        <a:ext uri="{FF2B5EF4-FFF2-40B4-BE49-F238E27FC236}">
                          <a16:creationId xmlns:a16="http://schemas.microsoft.com/office/drawing/2014/main" id="{27743564-9C8C-CEFE-B3FF-051B14A4257E}"/>
                        </a:ext>
                      </a:extLst>
                    </p:cNvPr>
                    <p:cNvSpPr/>
                    <p:nvPr/>
                  </p:nvSpPr>
                  <p:spPr>
                    <a:xfrm>
                      <a:off x="5210106" y="3053676"/>
                      <a:ext cx="9525" cy="40481"/>
                    </a:xfrm>
                    <a:custGeom>
                      <a:avLst/>
                      <a:gdLst>
                        <a:gd name="connsiteX0" fmla="*/ 246 w 9525"/>
                        <a:gd name="connsiteY0" fmla="*/ 100 h 40481"/>
                        <a:gd name="connsiteX1" fmla="*/ 246 w 9525"/>
                        <a:gd name="connsiteY1" fmla="*/ 40581 h 40481"/>
                      </a:gdLst>
                      <a:ahLst/>
                      <a:cxnLst>
                        <a:cxn ang="0">
                          <a:pos x="connsiteX0" y="connsiteY0"/>
                        </a:cxn>
                        <a:cxn ang="0">
                          <a:pos x="connsiteX1" y="connsiteY1"/>
                        </a:cxn>
                      </a:cxnLst>
                      <a:rect l="l" t="t" r="r" b="b"/>
                      <a:pathLst>
                        <a:path w="9525" h="40481">
                          <a:moveTo>
                            <a:pt x="246" y="100"/>
                          </a:moveTo>
                          <a:lnTo>
                            <a:pt x="246" y="4058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81" name="Freeform: Shape 1280">
                      <a:extLst>
                        <a:ext uri="{FF2B5EF4-FFF2-40B4-BE49-F238E27FC236}">
                          <a16:creationId xmlns:a16="http://schemas.microsoft.com/office/drawing/2014/main" id="{F08358E8-BF35-C613-901F-E4495E6F30A0}"/>
                        </a:ext>
                      </a:extLst>
                    </p:cNvPr>
                    <p:cNvSpPr/>
                    <p:nvPr/>
                  </p:nvSpPr>
                  <p:spPr>
                    <a:xfrm>
                      <a:off x="5189818" y="3073964"/>
                      <a:ext cx="40481" cy="9525"/>
                    </a:xfrm>
                    <a:custGeom>
                      <a:avLst/>
                      <a:gdLst>
                        <a:gd name="connsiteX0" fmla="*/ 40728 w 40481"/>
                        <a:gd name="connsiteY0" fmla="*/ 100 h 9525"/>
                        <a:gd name="connsiteX1" fmla="*/ 246 w 40481"/>
                        <a:gd name="connsiteY1" fmla="*/ 100 h 9525"/>
                      </a:gdLst>
                      <a:ahLst/>
                      <a:cxnLst>
                        <a:cxn ang="0">
                          <a:pos x="connsiteX0" y="connsiteY0"/>
                        </a:cxn>
                        <a:cxn ang="0">
                          <a:pos x="connsiteX1" y="connsiteY1"/>
                        </a:cxn>
                      </a:cxnLst>
                      <a:rect l="l" t="t" r="r" b="b"/>
                      <a:pathLst>
                        <a:path w="40481" h="9525">
                          <a:moveTo>
                            <a:pt x="40728" y="100"/>
                          </a:moveTo>
                          <a:lnTo>
                            <a:pt x="246" y="10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5" name="Graphic 3">
                    <a:extLst>
                      <a:ext uri="{FF2B5EF4-FFF2-40B4-BE49-F238E27FC236}">
                        <a16:creationId xmlns:a16="http://schemas.microsoft.com/office/drawing/2014/main" id="{6DA082FC-F787-0410-DBD2-424DB5736124}"/>
                      </a:ext>
                    </a:extLst>
                  </p:cNvPr>
                  <p:cNvGrpSpPr/>
                  <p:nvPr/>
                </p:nvGrpSpPr>
                <p:grpSpPr>
                  <a:xfrm>
                    <a:off x="5212810" y="3380997"/>
                    <a:ext cx="67413" cy="67538"/>
                    <a:chOff x="5156956" y="3046913"/>
                    <a:chExt cx="40481" cy="40481"/>
                  </a:xfrm>
                  <a:solidFill>
                    <a:srgbClr val="000000"/>
                  </a:solidFill>
                </p:grpSpPr>
                <p:sp>
                  <p:nvSpPr>
                    <p:cNvPr id="1278" name="Freeform: Shape 1277">
                      <a:extLst>
                        <a:ext uri="{FF2B5EF4-FFF2-40B4-BE49-F238E27FC236}">
                          <a16:creationId xmlns:a16="http://schemas.microsoft.com/office/drawing/2014/main" id="{FDB99AD4-B4DD-338A-BE9D-95B062DD0658}"/>
                        </a:ext>
                      </a:extLst>
                    </p:cNvPr>
                    <p:cNvSpPr/>
                    <p:nvPr/>
                  </p:nvSpPr>
                  <p:spPr>
                    <a:xfrm>
                      <a:off x="5177245" y="3046913"/>
                      <a:ext cx="9525" cy="40481"/>
                    </a:xfrm>
                    <a:custGeom>
                      <a:avLst/>
                      <a:gdLst>
                        <a:gd name="connsiteX0" fmla="*/ 243 w 9525"/>
                        <a:gd name="connsiteY0" fmla="*/ 99 h 40481"/>
                        <a:gd name="connsiteX1" fmla="*/ 243 w 9525"/>
                        <a:gd name="connsiteY1" fmla="*/ 40580 h 40481"/>
                      </a:gdLst>
                      <a:ahLst/>
                      <a:cxnLst>
                        <a:cxn ang="0">
                          <a:pos x="connsiteX0" y="connsiteY0"/>
                        </a:cxn>
                        <a:cxn ang="0">
                          <a:pos x="connsiteX1" y="connsiteY1"/>
                        </a:cxn>
                      </a:cxnLst>
                      <a:rect l="l" t="t" r="r" b="b"/>
                      <a:pathLst>
                        <a:path w="9525" h="40481">
                          <a:moveTo>
                            <a:pt x="243" y="99"/>
                          </a:moveTo>
                          <a:lnTo>
                            <a:pt x="243" y="4058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79" name="Freeform: Shape 1278">
                      <a:extLst>
                        <a:ext uri="{FF2B5EF4-FFF2-40B4-BE49-F238E27FC236}">
                          <a16:creationId xmlns:a16="http://schemas.microsoft.com/office/drawing/2014/main" id="{0BD4B427-8140-A11B-97F9-3CF2227D98CD}"/>
                        </a:ext>
                      </a:extLst>
                    </p:cNvPr>
                    <p:cNvSpPr/>
                    <p:nvPr/>
                  </p:nvSpPr>
                  <p:spPr>
                    <a:xfrm>
                      <a:off x="5156956" y="3067201"/>
                      <a:ext cx="40481" cy="9525"/>
                    </a:xfrm>
                    <a:custGeom>
                      <a:avLst/>
                      <a:gdLst>
                        <a:gd name="connsiteX0" fmla="*/ 40724 w 40481"/>
                        <a:gd name="connsiteY0" fmla="*/ 99 h 9525"/>
                        <a:gd name="connsiteX1" fmla="*/ 243 w 40481"/>
                        <a:gd name="connsiteY1" fmla="*/ 99 h 9525"/>
                      </a:gdLst>
                      <a:ahLst/>
                      <a:cxnLst>
                        <a:cxn ang="0">
                          <a:pos x="connsiteX0" y="connsiteY0"/>
                        </a:cxn>
                        <a:cxn ang="0">
                          <a:pos x="connsiteX1" y="connsiteY1"/>
                        </a:cxn>
                      </a:cxnLst>
                      <a:rect l="l" t="t" r="r" b="b"/>
                      <a:pathLst>
                        <a:path w="40481" h="9525">
                          <a:moveTo>
                            <a:pt x="40724" y="99"/>
                          </a:moveTo>
                          <a:lnTo>
                            <a:pt x="243" y="9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6" name="Graphic 3">
                    <a:extLst>
                      <a:ext uri="{FF2B5EF4-FFF2-40B4-BE49-F238E27FC236}">
                        <a16:creationId xmlns:a16="http://schemas.microsoft.com/office/drawing/2014/main" id="{37476AA4-7046-F65C-3F7A-EB903B8A0D51}"/>
                      </a:ext>
                    </a:extLst>
                  </p:cNvPr>
                  <p:cNvGrpSpPr/>
                  <p:nvPr/>
                </p:nvGrpSpPr>
                <p:grpSpPr>
                  <a:xfrm>
                    <a:off x="4994233" y="3275797"/>
                    <a:ext cx="67413" cy="67538"/>
                    <a:chOff x="5025702" y="2983858"/>
                    <a:chExt cx="40481" cy="40481"/>
                  </a:xfrm>
                  <a:solidFill>
                    <a:srgbClr val="000000"/>
                  </a:solidFill>
                </p:grpSpPr>
                <p:sp>
                  <p:nvSpPr>
                    <p:cNvPr id="1276" name="Freeform: Shape 1275">
                      <a:extLst>
                        <a:ext uri="{FF2B5EF4-FFF2-40B4-BE49-F238E27FC236}">
                          <a16:creationId xmlns:a16="http://schemas.microsoft.com/office/drawing/2014/main" id="{970C4569-FF82-2B6A-FCC1-1AE83BBCA426}"/>
                        </a:ext>
                      </a:extLst>
                    </p:cNvPr>
                    <p:cNvSpPr/>
                    <p:nvPr/>
                  </p:nvSpPr>
                  <p:spPr>
                    <a:xfrm>
                      <a:off x="5045990" y="2983858"/>
                      <a:ext cx="9525" cy="40481"/>
                    </a:xfrm>
                    <a:custGeom>
                      <a:avLst/>
                      <a:gdLst>
                        <a:gd name="connsiteX0" fmla="*/ 229 w 9525"/>
                        <a:gd name="connsiteY0" fmla="*/ 92 h 40481"/>
                        <a:gd name="connsiteX1" fmla="*/ 229 w 9525"/>
                        <a:gd name="connsiteY1" fmla="*/ 40574 h 40481"/>
                      </a:gdLst>
                      <a:ahLst/>
                      <a:cxnLst>
                        <a:cxn ang="0">
                          <a:pos x="connsiteX0" y="connsiteY0"/>
                        </a:cxn>
                        <a:cxn ang="0">
                          <a:pos x="connsiteX1" y="connsiteY1"/>
                        </a:cxn>
                      </a:cxnLst>
                      <a:rect l="l" t="t" r="r" b="b"/>
                      <a:pathLst>
                        <a:path w="9525" h="40481">
                          <a:moveTo>
                            <a:pt x="229" y="92"/>
                          </a:moveTo>
                          <a:lnTo>
                            <a:pt x="229" y="4057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77" name="Freeform: Shape 1276">
                      <a:extLst>
                        <a:ext uri="{FF2B5EF4-FFF2-40B4-BE49-F238E27FC236}">
                          <a16:creationId xmlns:a16="http://schemas.microsoft.com/office/drawing/2014/main" id="{7B58DFFE-5D2D-6A65-D915-C4681B55EEA9}"/>
                        </a:ext>
                      </a:extLst>
                    </p:cNvPr>
                    <p:cNvSpPr/>
                    <p:nvPr/>
                  </p:nvSpPr>
                  <p:spPr>
                    <a:xfrm>
                      <a:off x="5025702" y="3004146"/>
                      <a:ext cx="40481" cy="9525"/>
                    </a:xfrm>
                    <a:custGeom>
                      <a:avLst/>
                      <a:gdLst>
                        <a:gd name="connsiteX0" fmla="*/ 40710 w 40481"/>
                        <a:gd name="connsiteY0" fmla="*/ 92 h 9525"/>
                        <a:gd name="connsiteX1" fmla="*/ 229 w 40481"/>
                        <a:gd name="connsiteY1" fmla="*/ 92 h 9525"/>
                      </a:gdLst>
                      <a:ahLst/>
                      <a:cxnLst>
                        <a:cxn ang="0">
                          <a:pos x="connsiteX0" y="connsiteY0"/>
                        </a:cxn>
                        <a:cxn ang="0">
                          <a:pos x="connsiteX1" y="connsiteY1"/>
                        </a:cxn>
                      </a:cxnLst>
                      <a:rect l="l" t="t" r="r" b="b"/>
                      <a:pathLst>
                        <a:path w="40481" h="9525">
                          <a:moveTo>
                            <a:pt x="40710" y="92"/>
                          </a:moveTo>
                          <a:lnTo>
                            <a:pt x="229" y="9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7" name="Graphic 3">
                    <a:extLst>
                      <a:ext uri="{FF2B5EF4-FFF2-40B4-BE49-F238E27FC236}">
                        <a16:creationId xmlns:a16="http://schemas.microsoft.com/office/drawing/2014/main" id="{D77623D7-FB75-EFDD-0BA5-4230F6D2F17C}"/>
                      </a:ext>
                    </a:extLst>
                  </p:cNvPr>
                  <p:cNvGrpSpPr/>
                  <p:nvPr/>
                </p:nvGrpSpPr>
                <p:grpSpPr>
                  <a:xfrm>
                    <a:off x="4921427" y="3223038"/>
                    <a:ext cx="67413" cy="67538"/>
                    <a:chOff x="4981982" y="2952235"/>
                    <a:chExt cx="40481" cy="40481"/>
                  </a:xfrm>
                  <a:solidFill>
                    <a:srgbClr val="000000"/>
                  </a:solidFill>
                </p:grpSpPr>
                <p:sp>
                  <p:nvSpPr>
                    <p:cNvPr id="1274" name="Freeform: Shape 1273">
                      <a:extLst>
                        <a:ext uri="{FF2B5EF4-FFF2-40B4-BE49-F238E27FC236}">
                          <a16:creationId xmlns:a16="http://schemas.microsoft.com/office/drawing/2014/main" id="{A613D827-3792-9BC1-0A33-2384F52E3DDD}"/>
                        </a:ext>
                      </a:extLst>
                    </p:cNvPr>
                    <p:cNvSpPr/>
                    <p:nvPr/>
                  </p:nvSpPr>
                  <p:spPr>
                    <a:xfrm>
                      <a:off x="5002270" y="2952235"/>
                      <a:ext cx="9525" cy="40481"/>
                    </a:xfrm>
                    <a:custGeom>
                      <a:avLst/>
                      <a:gdLst>
                        <a:gd name="connsiteX0" fmla="*/ 225 w 9525"/>
                        <a:gd name="connsiteY0" fmla="*/ 89 h 40481"/>
                        <a:gd name="connsiteX1" fmla="*/ 225 w 9525"/>
                        <a:gd name="connsiteY1" fmla="*/ 40570 h 40481"/>
                      </a:gdLst>
                      <a:ahLst/>
                      <a:cxnLst>
                        <a:cxn ang="0">
                          <a:pos x="connsiteX0" y="connsiteY0"/>
                        </a:cxn>
                        <a:cxn ang="0">
                          <a:pos x="connsiteX1" y="connsiteY1"/>
                        </a:cxn>
                      </a:cxnLst>
                      <a:rect l="l" t="t" r="r" b="b"/>
                      <a:pathLst>
                        <a:path w="9525" h="40481">
                          <a:moveTo>
                            <a:pt x="225" y="89"/>
                          </a:moveTo>
                          <a:lnTo>
                            <a:pt x="225" y="4057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75" name="Freeform: Shape 1274">
                      <a:extLst>
                        <a:ext uri="{FF2B5EF4-FFF2-40B4-BE49-F238E27FC236}">
                          <a16:creationId xmlns:a16="http://schemas.microsoft.com/office/drawing/2014/main" id="{2284E3A7-507C-0482-B74C-ACE84EDE15A9}"/>
                        </a:ext>
                      </a:extLst>
                    </p:cNvPr>
                    <p:cNvSpPr/>
                    <p:nvPr/>
                  </p:nvSpPr>
                  <p:spPr>
                    <a:xfrm>
                      <a:off x="4981982" y="2972523"/>
                      <a:ext cx="40481" cy="9525"/>
                    </a:xfrm>
                    <a:custGeom>
                      <a:avLst/>
                      <a:gdLst>
                        <a:gd name="connsiteX0" fmla="*/ 40706 w 40481"/>
                        <a:gd name="connsiteY0" fmla="*/ 89 h 9525"/>
                        <a:gd name="connsiteX1" fmla="*/ 225 w 40481"/>
                        <a:gd name="connsiteY1" fmla="*/ 89 h 9525"/>
                      </a:gdLst>
                      <a:ahLst/>
                      <a:cxnLst>
                        <a:cxn ang="0">
                          <a:pos x="connsiteX0" y="connsiteY0"/>
                        </a:cxn>
                        <a:cxn ang="0">
                          <a:pos x="connsiteX1" y="connsiteY1"/>
                        </a:cxn>
                      </a:cxnLst>
                      <a:rect l="l" t="t" r="r" b="b"/>
                      <a:pathLst>
                        <a:path w="40481" h="9525">
                          <a:moveTo>
                            <a:pt x="40706" y="89"/>
                          </a:moveTo>
                          <a:lnTo>
                            <a:pt x="225" y="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8" name="Graphic 3">
                    <a:extLst>
                      <a:ext uri="{FF2B5EF4-FFF2-40B4-BE49-F238E27FC236}">
                        <a16:creationId xmlns:a16="http://schemas.microsoft.com/office/drawing/2014/main" id="{6AA9BDF8-FD1D-BB9C-340B-66112D7732F7}"/>
                      </a:ext>
                    </a:extLst>
                  </p:cNvPr>
                  <p:cNvGrpSpPr/>
                  <p:nvPr/>
                </p:nvGrpSpPr>
                <p:grpSpPr>
                  <a:xfrm>
                    <a:off x="4872890" y="3199835"/>
                    <a:ext cx="67413" cy="67538"/>
                    <a:chOff x="4952836" y="2938328"/>
                    <a:chExt cx="40481" cy="40481"/>
                  </a:xfrm>
                  <a:solidFill>
                    <a:srgbClr val="000000"/>
                  </a:solidFill>
                </p:grpSpPr>
                <p:sp>
                  <p:nvSpPr>
                    <p:cNvPr id="1272" name="Freeform: Shape 1271">
                      <a:extLst>
                        <a:ext uri="{FF2B5EF4-FFF2-40B4-BE49-F238E27FC236}">
                          <a16:creationId xmlns:a16="http://schemas.microsoft.com/office/drawing/2014/main" id="{4FB67372-1420-E0AC-9A20-931C9C06C60B}"/>
                        </a:ext>
                      </a:extLst>
                    </p:cNvPr>
                    <p:cNvSpPr/>
                    <p:nvPr/>
                  </p:nvSpPr>
                  <p:spPr>
                    <a:xfrm>
                      <a:off x="4973124" y="2938328"/>
                      <a:ext cx="9525" cy="40481"/>
                    </a:xfrm>
                    <a:custGeom>
                      <a:avLst/>
                      <a:gdLst>
                        <a:gd name="connsiteX0" fmla="*/ 221 w 9525"/>
                        <a:gd name="connsiteY0" fmla="*/ 88 h 40481"/>
                        <a:gd name="connsiteX1" fmla="*/ 221 w 9525"/>
                        <a:gd name="connsiteY1" fmla="*/ 40569 h 40481"/>
                      </a:gdLst>
                      <a:ahLst/>
                      <a:cxnLst>
                        <a:cxn ang="0">
                          <a:pos x="connsiteX0" y="connsiteY0"/>
                        </a:cxn>
                        <a:cxn ang="0">
                          <a:pos x="connsiteX1" y="connsiteY1"/>
                        </a:cxn>
                      </a:cxnLst>
                      <a:rect l="l" t="t" r="r" b="b"/>
                      <a:pathLst>
                        <a:path w="9525" h="40481">
                          <a:moveTo>
                            <a:pt x="221" y="88"/>
                          </a:moveTo>
                          <a:lnTo>
                            <a:pt x="221" y="4056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73" name="Freeform: Shape 1272">
                      <a:extLst>
                        <a:ext uri="{FF2B5EF4-FFF2-40B4-BE49-F238E27FC236}">
                          <a16:creationId xmlns:a16="http://schemas.microsoft.com/office/drawing/2014/main" id="{6D1C8E3B-B39E-32E4-5905-0329C2E21FBE}"/>
                        </a:ext>
                      </a:extLst>
                    </p:cNvPr>
                    <p:cNvSpPr/>
                    <p:nvPr/>
                  </p:nvSpPr>
                  <p:spPr>
                    <a:xfrm>
                      <a:off x="4952836" y="2958616"/>
                      <a:ext cx="40481" cy="9525"/>
                    </a:xfrm>
                    <a:custGeom>
                      <a:avLst/>
                      <a:gdLst>
                        <a:gd name="connsiteX0" fmla="*/ 40703 w 40481"/>
                        <a:gd name="connsiteY0" fmla="*/ 88 h 9525"/>
                        <a:gd name="connsiteX1" fmla="*/ 221 w 40481"/>
                        <a:gd name="connsiteY1" fmla="*/ 88 h 9525"/>
                      </a:gdLst>
                      <a:ahLst/>
                      <a:cxnLst>
                        <a:cxn ang="0">
                          <a:pos x="connsiteX0" y="connsiteY0"/>
                        </a:cxn>
                        <a:cxn ang="0">
                          <a:pos x="connsiteX1" y="connsiteY1"/>
                        </a:cxn>
                      </a:cxnLst>
                      <a:rect l="l" t="t" r="r" b="b"/>
                      <a:pathLst>
                        <a:path w="40481" h="9525">
                          <a:moveTo>
                            <a:pt x="40703" y="88"/>
                          </a:moveTo>
                          <a:lnTo>
                            <a:pt x="221" y="8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999" name="Graphic 3">
                    <a:extLst>
                      <a:ext uri="{FF2B5EF4-FFF2-40B4-BE49-F238E27FC236}">
                        <a16:creationId xmlns:a16="http://schemas.microsoft.com/office/drawing/2014/main" id="{923ABAF0-519A-C574-1C32-DAF66797C578}"/>
                      </a:ext>
                    </a:extLst>
                  </p:cNvPr>
                  <p:cNvGrpSpPr/>
                  <p:nvPr/>
                </p:nvGrpSpPr>
                <p:grpSpPr>
                  <a:xfrm>
                    <a:off x="4878917" y="3199835"/>
                    <a:ext cx="67413" cy="67538"/>
                    <a:chOff x="4956455" y="2938328"/>
                    <a:chExt cx="40481" cy="40481"/>
                  </a:xfrm>
                  <a:solidFill>
                    <a:srgbClr val="000000"/>
                  </a:solidFill>
                </p:grpSpPr>
                <p:sp>
                  <p:nvSpPr>
                    <p:cNvPr id="1270" name="Freeform: Shape 1269">
                      <a:extLst>
                        <a:ext uri="{FF2B5EF4-FFF2-40B4-BE49-F238E27FC236}">
                          <a16:creationId xmlns:a16="http://schemas.microsoft.com/office/drawing/2014/main" id="{B2B924E3-2D96-201B-7F9E-DE329329A56B}"/>
                        </a:ext>
                      </a:extLst>
                    </p:cNvPr>
                    <p:cNvSpPr/>
                    <p:nvPr/>
                  </p:nvSpPr>
                  <p:spPr>
                    <a:xfrm>
                      <a:off x="4976743" y="2938328"/>
                      <a:ext cx="9525" cy="40481"/>
                    </a:xfrm>
                    <a:custGeom>
                      <a:avLst/>
                      <a:gdLst>
                        <a:gd name="connsiteX0" fmla="*/ 222 w 9525"/>
                        <a:gd name="connsiteY0" fmla="*/ 88 h 40481"/>
                        <a:gd name="connsiteX1" fmla="*/ 222 w 9525"/>
                        <a:gd name="connsiteY1" fmla="*/ 40569 h 40481"/>
                      </a:gdLst>
                      <a:ahLst/>
                      <a:cxnLst>
                        <a:cxn ang="0">
                          <a:pos x="connsiteX0" y="connsiteY0"/>
                        </a:cxn>
                        <a:cxn ang="0">
                          <a:pos x="connsiteX1" y="connsiteY1"/>
                        </a:cxn>
                      </a:cxnLst>
                      <a:rect l="l" t="t" r="r" b="b"/>
                      <a:pathLst>
                        <a:path w="9525" h="40481">
                          <a:moveTo>
                            <a:pt x="222" y="88"/>
                          </a:moveTo>
                          <a:lnTo>
                            <a:pt x="222" y="4056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71" name="Freeform: Shape 1270">
                      <a:extLst>
                        <a:ext uri="{FF2B5EF4-FFF2-40B4-BE49-F238E27FC236}">
                          <a16:creationId xmlns:a16="http://schemas.microsoft.com/office/drawing/2014/main" id="{35FB6D9B-00A7-EED6-A2CE-BC65AD557E0F}"/>
                        </a:ext>
                      </a:extLst>
                    </p:cNvPr>
                    <p:cNvSpPr/>
                    <p:nvPr/>
                  </p:nvSpPr>
                  <p:spPr>
                    <a:xfrm>
                      <a:off x="4956455" y="2958616"/>
                      <a:ext cx="40481" cy="9525"/>
                    </a:xfrm>
                    <a:custGeom>
                      <a:avLst/>
                      <a:gdLst>
                        <a:gd name="connsiteX0" fmla="*/ 40703 w 40481"/>
                        <a:gd name="connsiteY0" fmla="*/ 88 h 9525"/>
                        <a:gd name="connsiteX1" fmla="*/ 222 w 40481"/>
                        <a:gd name="connsiteY1" fmla="*/ 88 h 9525"/>
                      </a:gdLst>
                      <a:ahLst/>
                      <a:cxnLst>
                        <a:cxn ang="0">
                          <a:pos x="connsiteX0" y="connsiteY0"/>
                        </a:cxn>
                        <a:cxn ang="0">
                          <a:pos x="connsiteX1" y="connsiteY1"/>
                        </a:cxn>
                      </a:cxnLst>
                      <a:rect l="l" t="t" r="r" b="b"/>
                      <a:pathLst>
                        <a:path w="40481" h="9525">
                          <a:moveTo>
                            <a:pt x="40703" y="88"/>
                          </a:moveTo>
                          <a:lnTo>
                            <a:pt x="222" y="8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0" name="Graphic 3">
                    <a:extLst>
                      <a:ext uri="{FF2B5EF4-FFF2-40B4-BE49-F238E27FC236}">
                        <a16:creationId xmlns:a16="http://schemas.microsoft.com/office/drawing/2014/main" id="{13A43C75-8B4D-2709-95A3-B429428C1871}"/>
                      </a:ext>
                    </a:extLst>
                  </p:cNvPr>
                  <p:cNvGrpSpPr/>
                  <p:nvPr/>
                </p:nvGrpSpPr>
                <p:grpSpPr>
                  <a:xfrm>
                    <a:off x="4836407" y="3170914"/>
                    <a:ext cx="67413" cy="67538"/>
                    <a:chOff x="4930928" y="2920993"/>
                    <a:chExt cx="40481" cy="40481"/>
                  </a:xfrm>
                  <a:solidFill>
                    <a:srgbClr val="000000"/>
                  </a:solidFill>
                </p:grpSpPr>
                <p:sp>
                  <p:nvSpPr>
                    <p:cNvPr id="1268" name="Freeform: Shape 1267">
                      <a:extLst>
                        <a:ext uri="{FF2B5EF4-FFF2-40B4-BE49-F238E27FC236}">
                          <a16:creationId xmlns:a16="http://schemas.microsoft.com/office/drawing/2014/main" id="{955745C1-3E41-3C6C-EC83-734E42392765}"/>
                        </a:ext>
                      </a:extLst>
                    </p:cNvPr>
                    <p:cNvSpPr/>
                    <p:nvPr/>
                  </p:nvSpPr>
                  <p:spPr>
                    <a:xfrm>
                      <a:off x="4951216" y="2920993"/>
                      <a:ext cx="9525" cy="40481"/>
                    </a:xfrm>
                    <a:custGeom>
                      <a:avLst/>
                      <a:gdLst>
                        <a:gd name="connsiteX0" fmla="*/ 219 w 9525"/>
                        <a:gd name="connsiteY0" fmla="*/ 86 h 40481"/>
                        <a:gd name="connsiteX1" fmla="*/ 219 w 9525"/>
                        <a:gd name="connsiteY1" fmla="*/ 40567 h 40481"/>
                      </a:gdLst>
                      <a:ahLst/>
                      <a:cxnLst>
                        <a:cxn ang="0">
                          <a:pos x="connsiteX0" y="connsiteY0"/>
                        </a:cxn>
                        <a:cxn ang="0">
                          <a:pos x="connsiteX1" y="connsiteY1"/>
                        </a:cxn>
                      </a:cxnLst>
                      <a:rect l="l" t="t" r="r" b="b"/>
                      <a:pathLst>
                        <a:path w="9525" h="40481">
                          <a:moveTo>
                            <a:pt x="219" y="86"/>
                          </a:moveTo>
                          <a:lnTo>
                            <a:pt x="219" y="4056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69" name="Freeform: Shape 1268">
                      <a:extLst>
                        <a:ext uri="{FF2B5EF4-FFF2-40B4-BE49-F238E27FC236}">
                          <a16:creationId xmlns:a16="http://schemas.microsoft.com/office/drawing/2014/main" id="{D06A524B-6A8A-190B-64C3-EC6FF4A08404}"/>
                        </a:ext>
                      </a:extLst>
                    </p:cNvPr>
                    <p:cNvSpPr/>
                    <p:nvPr/>
                  </p:nvSpPr>
                  <p:spPr>
                    <a:xfrm>
                      <a:off x="4930928" y="2941281"/>
                      <a:ext cx="40481" cy="9525"/>
                    </a:xfrm>
                    <a:custGeom>
                      <a:avLst/>
                      <a:gdLst>
                        <a:gd name="connsiteX0" fmla="*/ 40700 w 40481"/>
                        <a:gd name="connsiteY0" fmla="*/ 86 h 9525"/>
                        <a:gd name="connsiteX1" fmla="*/ 219 w 40481"/>
                        <a:gd name="connsiteY1" fmla="*/ 86 h 9525"/>
                      </a:gdLst>
                      <a:ahLst/>
                      <a:cxnLst>
                        <a:cxn ang="0">
                          <a:pos x="connsiteX0" y="connsiteY0"/>
                        </a:cxn>
                        <a:cxn ang="0">
                          <a:pos x="connsiteX1" y="connsiteY1"/>
                        </a:cxn>
                      </a:cxnLst>
                      <a:rect l="l" t="t" r="r" b="b"/>
                      <a:pathLst>
                        <a:path w="40481" h="9525">
                          <a:moveTo>
                            <a:pt x="40700" y="86"/>
                          </a:moveTo>
                          <a:lnTo>
                            <a:pt x="219" y="8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1" name="Graphic 3">
                    <a:extLst>
                      <a:ext uri="{FF2B5EF4-FFF2-40B4-BE49-F238E27FC236}">
                        <a16:creationId xmlns:a16="http://schemas.microsoft.com/office/drawing/2014/main" id="{DA28418E-BAD1-167E-D449-A6740525FB4F}"/>
                      </a:ext>
                    </a:extLst>
                  </p:cNvPr>
                  <p:cNvGrpSpPr/>
                  <p:nvPr/>
                </p:nvGrpSpPr>
                <p:grpSpPr>
                  <a:xfrm>
                    <a:off x="4624015" y="2993405"/>
                    <a:ext cx="67413" cy="67538"/>
                    <a:chOff x="4803388" y="2814598"/>
                    <a:chExt cx="40481" cy="40481"/>
                  </a:xfrm>
                  <a:solidFill>
                    <a:srgbClr val="000000"/>
                  </a:solidFill>
                </p:grpSpPr>
                <p:sp>
                  <p:nvSpPr>
                    <p:cNvPr id="1266" name="Freeform: Shape 1265">
                      <a:extLst>
                        <a:ext uri="{FF2B5EF4-FFF2-40B4-BE49-F238E27FC236}">
                          <a16:creationId xmlns:a16="http://schemas.microsoft.com/office/drawing/2014/main" id="{AB3B3056-794D-8A56-AB54-65D1F3D03B37}"/>
                        </a:ext>
                      </a:extLst>
                    </p:cNvPr>
                    <p:cNvSpPr/>
                    <p:nvPr/>
                  </p:nvSpPr>
                  <p:spPr>
                    <a:xfrm>
                      <a:off x="4823677" y="2814598"/>
                      <a:ext cx="9525" cy="40481"/>
                    </a:xfrm>
                    <a:custGeom>
                      <a:avLst/>
                      <a:gdLst>
                        <a:gd name="connsiteX0" fmla="*/ 206 w 9525"/>
                        <a:gd name="connsiteY0" fmla="*/ 75 h 40481"/>
                        <a:gd name="connsiteX1" fmla="*/ 206 w 9525"/>
                        <a:gd name="connsiteY1" fmla="*/ 40556 h 40481"/>
                      </a:gdLst>
                      <a:ahLst/>
                      <a:cxnLst>
                        <a:cxn ang="0">
                          <a:pos x="connsiteX0" y="connsiteY0"/>
                        </a:cxn>
                        <a:cxn ang="0">
                          <a:pos x="connsiteX1" y="connsiteY1"/>
                        </a:cxn>
                      </a:cxnLst>
                      <a:rect l="l" t="t" r="r" b="b"/>
                      <a:pathLst>
                        <a:path w="9525" h="40481">
                          <a:moveTo>
                            <a:pt x="206" y="75"/>
                          </a:moveTo>
                          <a:lnTo>
                            <a:pt x="206" y="4055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67" name="Freeform: Shape 1266">
                      <a:extLst>
                        <a:ext uri="{FF2B5EF4-FFF2-40B4-BE49-F238E27FC236}">
                          <a16:creationId xmlns:a16="http://schemas.microsoft.com/office/drawing/2014/main" id="{8EFD1D12-8789-D005-C7FD-D035A65E4E2F}"/>
                        </a:ext>
                      </a:extLst>
                    </p:cNvPr>
                    <p:cNvSpPr/>
                    <p:nvPr/>
                  </p:nvSpPr>
                  <p:spPr>
                    <a:xfrm>
                      <a:off x="4803388" y="2834887"/>
                      <a:ext cx="40481" cy="9525"/>
                    </a:xfrm>
                    <a:custGeom>
                      <a:avLst/>
                      <a:gdLst>
                        <a:gd name="connsiteX0" fmla="*/ 40687 w 40481"/>
                        <a:gd name="connsiteY0" fmla="*/ 75 h 9525"/>
                        <a:gd name="connsiteX1" fmla="*/ 206 w 40481"/>
                        <a:gd name="connsiteY1" fmla="*/ 75 h 9525"/>
                      </a:gdLst>
                      <a:ahLst/>
                      <a:cxnLst>
                        <a:cxn ang="0">
                          <a:pos x="connsiteX0" y="connsiteY0"/>
                        </a:cxn>
                        <a:cxn ang="0">
                          <a:pos x="connsiteX1" y="connsiteY1"/>
                        </a:cxn>
                      </a:cxnLst>
                      <a:rect l="l" t="t" r="r" b="b"/>
                      <a:pathLst>
                        <a:path w="40481" h="9525">
                          <a:moveTo>
                            <a:pt x="40687" y="75"/>
                          </a:moveTo>
                          <a:lnTo>
                            <a:pt x="206" y="7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2" name="Graphic 3">
                    <a:extLst>
                      <a:ext uri="{FF2B5EF4-FFF2-40B4-BE49-F238E27FC236}">
                        <a16:creationId xmlns:a16="http://schemas.microsoft.com/office/drawing/2014/main" id="{490628EE-0D0C-D919-E985-60220DF580CD}"/>
                      </a:ext>
                    </a:extLst>
                  </p:cNvPr>
                  <p:cNvGrpSpPr/>
                  <p:nvPr/>
                </p:nvGrpSpPr>
                <p:grpSpPr>
                  <a:xfrm>
                    <a:off x="4508540" y="2922689"/>
                    <a:ext cx="67413" cy="67538"/>
                    <a:chOff x="4734046" y="2772212"/>
                    <a:chExt cx="40481" cy="40481"/>
                  </a:xfrm>
                  <a:solidFill>
                    <a:srgbClr val="000000"/>
                  </a:solidFill>
                </p:grpSpPr>
                <p:sp>
                  <p:nvSpPr>
                    <p:cNvPr id="1264" name="Freeform: Shape 1263">
                      <a:extLst>
                        <a:ext uri="{FF2B5EF4-FFF2-40B4-BE49-F238E27FC236}">
                          <a16:creationId xmlns:a16="http://schemas.microsoft.com/office/drawing/2014/main" id="{1300F136-0915-662C-7E6D-30B134D287D8}"/>
                        </a:ext>
                      </a:extLst>
                    </p:cNvPr>
                    <p:cNvSpPr/>
                    <p:nvPr/>
                  </p:nvSpPr>
                  <p:spPr>
                    <a:xfrm>
                      <a:off x="4754335" y="2772212"/>
                      <a:ext cx="9525" cy="40481"/>
                    </a:xfrm>
                    <a:custGeom>
                      <a:avLst/>
                      <a:gdLst>
                        <a:gd name="connsiteX0" fmla="*/ 198 w 9525"/>
                        <a:gd name="connsiteY0" fmla="*/ 70 h 40481"/>
                        <a:gd name="connsiteX1" fmla="*/ 198 w 9525"/>
                        <a:gd name="connsiteY1" fmla="*/ 40551 h 40481"/>
                      </a:gdLst>
                      <a:ahLst/>
                      <a:cxnLst>
                        <a:cxn ang="0">
                          <a:pos x="connsiteX0" y="connsiteY0"/>
                        </a:cxn>
                        <a:cxn ang="0">
                          <a:pos x="connsiteX1" y="connsiteY1"/>
                        </a:cxn>
                      </a:cxnLst>
                      <a:rect l="l" t="t" r="r" b="b"/>
                      <a:pathLst>
                        <a:path w="9525" h="40481">
                          <a:moveTo>
                            <a:pt x="198" y="70"/>
                          </a:moveTo>
                          <a:lnTo>
                            <a:pt x="198" y="4055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65" name="Freeform: Shape 1264">
                      <a:extLst>
                        <a:ext uri="{FF2B5EF4-FFF2-40B4-BE49-F238E27FC236}">
                          <a16:creationId xmlns:a16="http://schemas.microsoft.com/office/drawing/2014/main" id="{27BC03E4-43A2-1A55-21B4-580A2E205471}"/>
                        </a:ext>
                      </a:extLst>
                    </p:cNvPr>
                    <p:cNvSpPr/>
                    <p:nvPr/>
                  </p:nvSpPr>
                  <p:spPr>
                    <a:xfrm>
                      <a:off x="4734046" y="2792500"/>
                      <a:ext cx="40481" cy="9525"/>
                    </a:xfrm>
                    <a:custGeom>
                      <a:avLst/>
                      <a:gdLst>
                        <a:gd name="connsiteX0" fmla="*/ 40680 w 40481"/>
                        <a:gd name="connsiteY0" fmla="*/ 70 h 9525"/>
                        <a:gd name="connsiteX1" fmla="*/ 198 w 40481"/>
                        <a:gd name="connsiteY1" fmla="*/ 70 h 9525"/>
                      </a:gdLst>
                      <a:ahLst/>
                      <a:cxnLst>
                        <a:cxn ang="0">
                          <a:pos x="connsiteX0" y="connsiteY0"/>
                        </a:cxn>
                        <a:cxn ang="0">
                          <a:pos x="connsiteX1" y="connsiteY1"/>
                        </a:cxn>
                      </a:cxnLst>
                      <a:rect l="l" t="t" r="r" b="b"/>
                      <a:pathLst>
                        <a:path w="40481" h="9525">
                          <a:moveTo>
                            <a:pt x="40680" y="70"/>
                          </a:moveTo>
                          <a:lnTo>
                            <a:pt x="198" y="7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3" name="Graphic 3">
                    <a:extLst>
                      <a:ext uri="{FF2B5EF4-FFF2-40B4-BE49-F238E27FC236}">
                        <a16:creationId xmlns:a16="http://schemas.microsoft.com/office/drawing/2014/main" id="{951FA02B-3D5B-FBC5-1BF7-199DA0505516}"/>
                      </a:ext>
                    </a:extLst>
                  </p:cNvPr>
                  <p:cNvGrpSpPr/>
                  <p:nvPr/>
                </p:nvGrpSpPr>
                <p:grpSpPr>
                  <a:xfrm>
                    <a:off x="4466190" y="2895514"/>
                    <a:ext cx="67413" cy="67538"/>
                    <a:chOff x="4708615" y="2755924"/>
                    <a:chExt cx="40481" cy="40481"/>
                  </a:xfrm>
                  <a:solidFill>
                    <a:srgbClr val="000000"/>
                  </a:solidFill>
                </p:grpSpPr>
                <p:sp>
                  <p:nvSpPr>
                    <p:cNvPr id="1262" name="Freeform: Shape 1261">
                      <a:extLst>
                        <a:ext uri="{FF2B5EF4-FFF2-40B4-BE49-F238E27FC236}">
                          <a16:creationId xmlns:a16="http://schemas.microsoft.com/office/drawing/2014/main" id="{DE10D93E-1A21-5065-A603-8017B059A447}"/>
                        </a:ext>
                      </a:extLst>
                    </p:cNvPr>
                    <p:cNvSpPr/>
                    <p:nvPr/>
                  </p:nvSpPr>
                  <p:spPr>
                    <a:xfrm>
                      <a:off x="4728903" y="2755924"/>
                      <a:ext cx="9525" cy="40481"/>
                    </a:xfrm>
                    <a:custGeom>
                      <a:avLst/>
                      <a:gdLst>
                        <a:gd name="connsiteX0" fmla="*/ 196 w 9525"/>
                        <a:gd name="connsiteY0" fmla="*/ 69 h 40481"/>
                        <a:gd name="connsiteX1" fmla="*/ 196 w 9525"/>
                        <a:gd name="connsiteY1" fmla="*/ 40550 h 40481"/>
                      </a:gdLst>
                      <a:ahLst/>
                      <a:cxnLst>
                        <a:cxn ang="0">
                          <a:pos x="connsiteX0" y="connsiteY0"/>
                        </a:cxn>
                        <a:cxn ang="0">
                          <a:pos x="connsiteX1" y="connsiteY1"/>
                        </a:cxn>
                      </a:cxnLst>
                      <a:rect l="l" t="t" r="r" b="b"/>
                      <a:pathLst>
                        <a:path w="9525" h="40481">
                          <a:moveTo>
                            <a:pt x="196" y="69"/>
                          </a:moveTo>
                          <a:lnTo>
                            <a:pt x="196" y="4055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63" name="Freeform: Shape 1262">
                      <a:extLst>
                        <a:ext uri="{FF2B5EF4-FFF2-40B4-BE49-F238E27FC236}">
                          <a16:creationId xmlns:a16="http://schemas.microsoft.com/office/drawing/2014/main" id="{12E43E65-3275-627D-CEB8-7DFFCBA57E55}"/>
                        </a:ext>
                      </a:extLst>
                    </p:cNvPr>
                    <p:cNvSpPr/>
                    <p:nvPr/>
                  </p:nvSpPr>
                  <p:spPr>
                    <a:xfrm>
                      <a:off x="4708615" y="2776213"/>
                      <a:ext cx="40481" cy="9525"/>
                    </a:xfrm>
                    <a:custGeom>
                      <a:avLst/>
                      <a:gdLst>
                        <a:gd name="connsiteX0" fmla="*/ 40677 w 40481"/>
                        <a:gd name="connsiteY0" fmla="*/ 69 h 9525"/>
                        <a:gd name="connsiteX1" fmla="*/ 196 w 40481"/>
                        <a:gd name="connsiteY1" fmla="*/ 69 h 9525"/>
                      </a:gdLst>
                      <a:ahLst/>
                      <a:cxnLst>
                        <a:cxn ang="0">
                          <a:pos x="connsiteX0" y="connsiteY0"/>
                        </a:cxn>
                        <a:cxn ang="0">
                          <a:pos x="connsiteX1" y="connsiteY1"/>
                        </a:cxn>
                      </a:cxnLst>
                      <a:rect l="l" t="t" r="r" b="b"/>
                      <a:pathLst>
                        <a:path w="40481" h="9525">
                          <a:moveTo>
                            <a:pt x="40677" y="69"/>
                          </a:moveTo>
                          <a:lnTo>
                            <a:pt x="196" y="6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4" name="Graphic 3">
                    <a:extLst>
                      <a:ext uri="{FF2B5EF4-FFF2-40B4-BE49-F238E27FC236}">
                        <a16:creationId xmlns:a16="http://schemas.microsoft.com/office/drawing/2014/main" id="{47BA6512-3854-A403-FB23-A28426CF63CD}"/>
                      </a:ext>
                    </a:extLst>
                  </p:cNvPr>
                  <p:cNvGrpSpPr/>
                  <p:nvPr/>
                </p:nvGrpSpPr>
                <p:grpSpPr>
                  <a:xfrm>
                    <a:off x="4253640" y="2793334"/>
                    <a:ext cx="67413" cy="67538"/>
                    <a:chOff x="4580980" y="2694679"/>
                    <a:chExt cx="40481" cy="40481"/>
                  </a:xfrm>
                  <a:solidFill>
                    <a:srgbClr val="000000"/>
                  </a:solidFill>
                </p:grpSpPr>
                <p:sp>
                  <p:nvSpPr>
                    <p:cNvPr id="1260" name="Freeform: Shape 1259">
                      <a:extLst>
                        <a:ext uri="{FF2B5EF4-FFF2-40B4-BE49-F238E27FC236}">
                          <a16:creationId xmlns:a16="http://schemas.microsoft.com/office/drawing/2014/main" id="{24D0DE68-1FE8-A6B1-1126-DECA6A170A35}"/>
                        </a:ext>
                      </a:extLst>
                    </p:cNvPr>
                    <p:cNvSpPr/>
                    <p:nvPr/>
                  </p:nvSpPr>
                  <p:spPr>
                    <a:xfrm>
                      <a:off x="4601268" y="2694679"/>
                      <a:ext cx="9525" cy="40481"/>
                    </a:xfrm>
                    <a:custGeom>
                      <a:avLst/>
                      <a:gdLst>
                        <a:gd name="connsiteX0" fmla="*/ 182 w 9525"/>
                        <a:gd name="connsiteY0" fmla="*/ 62 h 40481"/>
                        <a:gd name="connsiteX1" fmla="*/ 182 w 9525"/>
                        <a:gd name="connsiteY1" fmla="*/ 40543 h 40481"/>
                      </a:gdLst>
                      <a:ahLst/>
                      <a:cxnLst>
                        <a:cxn ang="0">
                          <a:pos x="connsiteX0" y="connsiteY0"/>
                        </a:cxn>
                        <a:cxn ang="0">
                          <a:pos x="connsiteX1" y="connsiteY1"/>
                        </a:cxn>
                      </a:cxnLst>
                      <a:rect l="l" t="t" r="r" b="b"/>
                      <a:pathLst>
                        <a:path w="9525" h="40481">
                          <a:moveTo>
                            <a:pt x="182" y="62"/>
                          </a:moveTo>
                          <a:lnTo>
                            <a:pt x="182" y="4054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61" name="Freeform: Shape 1260">
                      <a:extLst>
                        <a:ext uri="{FF2B5EF4-FFF2-40B4-BE49-F238E27FC236}">
                          <a16:creationId xmlns:a16="http://schemas.microsoft.com/office/drawing/2014/main" id="{E5FCFB7F-AE2D-35FC-FF43-0229582EB260}"/>
                        </a:ext>
                      </a:extLst>
                    </p:cNvPr>
                    <p:cNvSpPr/>
                    <p:nvPr/>
                  </p:nvSpPr>
                  <p:spPr>
                    <a:xfrm>
                      <a:off x="4580980" y="2714967"/>
                      <a:ext cx="40481" cy="9525"/>
                    </a:xfrm>
                    <a:custGeom>
                      <a:avLst/>
                      <a:gdLst>
                        <a:gd name="connsiteX0" fmla="*/ 40664 w 40481"/>
                        <a:gd name="connsiteY0" fmla="*/ 62 h 9525"/>
                        <a:gd name="connsiteX1" fmla="*/ 182 w 40481"/>
                        <a:gd name="connsiteY1" fmla="*/ 62 h 9525"/>
                      </a:gdLst>
                      <a:ahLst/>
                      <a:cxnLst>
                        <a:cxn ang="0">
                          <a:pos x="connsiteX0" y="connsiteY0"/>
                        </a:cxn>
                        <a:cxn ang="0">
                          <a:pos x="connsiteX1" y="connsiteY1"/>
                        </a:cxn>
                      </a:cxnLst>
                      <a:rect l="l" t="t" r="r" b="b"/>
                      <a:pathLst>
                        <a:path w="40481" h="9525">
                          <a:moveTo>
                            <a:pt x="40664" y="62"/>
                          </a:moveTo>
                          <a:lnTo>
                            <a:pt x="182" y="6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5" name="Graphic 3">
                    <a:extLst>
                      <a:ext uri="{FF2B5EF4-FFF2-40B4-BE49-F238E27FC236}">
                        <a16:creationId xmlns:a16="http://schemas.microsoft.com/office/drawing/2014/main" id="{DD750179-1B7C-7DC0-AA72-6EFE36ACF8E9}"/>
                      </a:ext>
                    </a:extLst>
                  </p:cNvPr>
                  <p:cNvGrpSpPr/>
                  <p:nvPr/>
                </p:nvGrpSpPr>
                <p:grpSpPr>
                  <a:xfrm>
                    <a:off x="4199075" y="2783163"/>
                    <a:ext cx="67413" cy="67538"/>
                    <a:chOff x="4548214" y="2688583"/>
                    <a:chExt cx="40481" cy="40481"/>
                  </a:xfrm>
                  <a:solidFill>
                    <a:srgbClr val="000000"/>
                  </a:solidFill>
                </p:grpSpPr>
                <p:sp>
                  <p:nvSpPr>
                    <p:cNvPr id="1258" name="Freeform: Shape 1257">
                      <a:extLst>
                        <a:ext uri="{FF2B5EF4-FFF2-40B4-BE49-F238E27FC236}">
                          <a16:creationId xmlns:a16="http://schemas.microsoft.com/office/drawing/2014/main" id="{6E9CF253-3BC4-EC9B-CC83-FE06AC2C1DF2}"/>
                        </a:ext>
                      </a:extLst>
                    </p:cNvPr>
                    <p:cNvSpPr/>
                    <p:nvPr/>
                  </p:nvSpPr>
                  <p:spPr>
                    <a:xfrm>
                      <a:off x="4568502" y="2688583"/>
                      <a:ext cx="9525" cy="40481"/>
                    </a:xfrm>
                    <a:custGeom>
                      <a:avLst/>
                      <a:gdLst>
                        <a:gd name="connsiteX0" fmla="*/ 179 w 9525"/>
                        <a:gd name="connsiteY0" fmla="*/ 61 h 40481"/>
                        <a:gd name="connsiteX1" fmla="*/ 179 w 9525"/>
                        <a:gd name="connsiteY1" fmla="*/ 40543 h 40481"/>
                      </a:gdLst>
                      <a:ahLst/>
                      <a:cxnLst>
                        <a:cxn ang="0">
                          <a:pos x="connsiteX0" y="connsiteY0"/>
                        </a:cxn>
                        <a:cxn ang="0">
                          <a:pos x="connsiteX1" y="connsiteY1"/>
                        </a:cxn>
                      </a:cxnLst>
                      <a:rect l="l" t="t" r="r" b="b"/>
                      <a:pathLst>
                        <a:path w="9525" h="40481">
                          <a:moveTo>
                            <a:pt x="179" y="61"/>
                          </a:moveTo>
                          <a:lnTo>
                            <a:pt x="179" y="4054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59" name="Freeform: Shape 1258">
                      <a:extLst>
                        <a:ext uri="{FF2B5EF4-FFF2-40B4-BE49-F238E27FC236}">
                          <a16:creationId xmlns:a16="http://schemas.microsoft.com/office/drawing/2014/main" id="{92C3384A-F490-89B5-BF7E-15BECFCEB7C1}"/>
                        </a:ext>
                      </a:extLst>
                    </p:cNvPr>
                    <p:cNvSpPr/>
                    <p:nvPr/>
                  </p:nvSpPr>
                  <p:spPr>
                    <a:xfrm>
                      <a:off x="4548214" y="2708871"/>
                      <a:ext cx="40481" cy="9525"/>
                    </a:xfrm>
                    <a:custGeom>
                      <a:avLst/>
                      <a:gdLst>
                        <a:gd name="connsiteX0" fmla="*/ 40660 w 40481"/>
                        <a:gd name="connsiteY0" fmla="*/ 61 h 9525"/>
                        <a:gd name="connsiteX1" fmla="*/ 179 w 40481"/>
                        <a:gd name="connsiteY1" fmla="*/ 61 h 9525"/>
                      </a:gdLst>
                      <a:ahLst/>
                      <a:cxnLst>
                        <a:cxn ang="0">
                          <a:pos x="connsiteX0" y="connsiteY0"/>
                        </a:cxn>
                        <a:cxn ang="0">
                          <a:pos x="connsiteX1" y="connsiteY1"/>
                        </a:cxn>
                      </a:cxnLst>
                      <a:rect l="l" t="t" r="r" b="b"/>
                      <a:pathLst>
                        <a:path w="40481" h="9525">
                          <a:moveTo>
                            <a:pt x="40660" y="61"/>
                          </a:moveTo>
                          <a:lnTo>
                            <a:pt x="179" y="6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6" name="Graphic 3">
                    <a:extLst>
                      <a:ext uri="{FF2B5EF4-FFF2-40B4-BE49-F238E27FC236}">
                        <a16:creationId xmlns:a16="http://schemas.microsoft.com/office/drawing/2014/main" id="{895C89C7-706C-B229-0874-E63C1ADFE245}"/>
                      </a:ext>
                    </a:extLst>
                  </p:cNvPr>
                  <p:cNvGrpSpPr/>
                  <p:nvPr/>
                </p:nvGrpSpPr>
                <p:grpSpPr>
                  <a:xfrm>
                    <a:off x="4156565" y="2752969"/>
                    <a:ext cx="67413" cy="67538"/>
                    <a:chOff x="4522687" y="2670485"/>
                    <a:chExt cx="40481" cy="40481"/>
                  </a:xfrm>
                  <a:solidFill>
                    <a:srgbClr val="000000"/>
                  </a:solidFill>
                </p:grpSpPr>
                <p:sp>
                  <p:nvSpPr>
                    <p:cNvPr id="1256" name="Freeform: Shape 1255">
                      <a:extLst>
                        <a:ext uri="{FF2B5EF4-FFF2-40B4-BE49-F238E27FC236}">
                          <a16:creationId xmlns:a16="http://schemas.microsoft.com/office/drawing/2014/main" id="{4FDC9A00-D4CF-07D4-8B1D-5E090F115FEB}"/>
                        </a:ext>
                      </a:extLst>
                    </p:cNvPr>
                    <p:cNvSpPr/>
                    <p:nvPr/>
                  </p:nvSpPr>
                  <p:spPr>
                    <a:xfrm>
                      <a:off x="4542975" y="2670485"/>
                      <a:ext cx="9525" cy="40481"/>
                    </a:xfrm>
                    <a:custGeom>
                      <a:avLst/>
                      <a:gdLst>
                        <a:gd name="connsiteX0" fmla="*/ 176 w 9525"/>
                        <a:gd name="connsiteY0" fmla="*/ 60 h 40481"/>
                        <a:gd name="connsiteX1" fmla="*/ 176 w 9525"/>
                        <a:gd name="connsiteY1" fmla="*/ 40541 h 40481"/>
                      </a:gdLst>
                      <a:ahLst/>
                      <a:cxnLst>
                        <a:cxn ang="0">
                          <a:pos x="connsiteX0" y="connsiteY0"/>
                        </a:cxn>
                        <a:cxn ang="0">
                          <a:pos x="connsiteX1" y="connsiteY1"/>
                        </a:cxn>
                      </a:cxnLst>
                      <a:rect l="l" t="t" r="r" b="b"/>
                      <a:pathLst>
                        <a:path w="9525" h="40481">
                          <a:moveTo>
                            <a:pt x="176" y="60"/>
                          </a:moveTo>
                          <a:lnTo>
                            <a:pt x="176" y="4054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57" name="Freeform: Shape 1256">
                      <a:extLst>
                        <a:ext uri="{FF2B5EF4-FFF2-40B4-BE49-F238E27FC236}">
                          <a16:creationId xmlns:a16="http://schemas.microsoft.com/office/drawing/2014/main" id="{066EDD82-90BE-380D-6669-DC7DC7A620C4}"/>
                        </a:ext>
                      </a:extLst>
                    </p:cNvPr>
                    <p:cNvSpPr/>
                    <p:nvPr/>
                  </p:nvSpPr>
                  <p:spPr>
                    <a:xfrm>
                      <a:off x="4522687" y="2690773"/>
                      <a:ext cx="40481" cy="9525"/>
                    </a:xfrm>
                    <a:custGeom>
                      <a:avLst/>
                      <a:gdLst>
                        <a:gd name="connsiteX0" fmla="*/ 40658 w 40481"/>
                        <a:gd name="connsiteY0" fmla="*/ 60 h 9525"/>
                        <a:gd name="connsiteX1" fmla="*/ 176 w 40481"/>
                        <a:gd name="connsiteY1" fmla="*/ 60 h 9525"/>
                      </a:gdLst>
                      <a:ahLst/>
                      <a:cxnLst>
                        <a:cxn ang="0">
                          <a:pos x="connsiteX0" y="connsiteY0"/>
                        </a:cxn>
                        <a:cxn ang="0">
                          <a:pos x="connsiteX1" y="connsiteY1"/>
                        </a:cxn>
                      </a:cxnLst>
                      <a:rect l="l" t="t" r="r" b="b"/>
                      <a:pathLst>
                        <a:path w="40481" h="9525">
                          <a:moveTo>
                            <a:pt x="40658" y="60"/>
                          </a:moveTo>
                          <a:lnTo>
                            <a:pt x="176" y="6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7" name="Graphic 3">
                    <a:extLst>
                      <a:ext uri="{FF2B5EF4-FFF2-40B4-BE49-F238E27FC236}">
                        <a16:creationId xmlns:a16="http://schemas.microsoft.com/office/drawing/2014/main" id="{9BB68640-6B16-D7F7-210F-188407534C28}"/>
                      </a:ext>
                    </a:extLst>
                  </p:cNvPr>
                  <p:cNvGrpSpPr/>
                  <p:nvPr/>
                </p:nvGrpSpPr>
                <p:grpSpPr>
                  <a:xfrm>
                    <a:off x="4144350" y="2734218"/>
                    <a:ext cx="67413" cy="67538"/>
                    <a:chOff x="4515352" y="2659246"/>
                    <a:chExt cx="40481" cy="40481"/>
                  </a:xfrm>
                  <a:solidFill>
                    <a:srgbClr val="000000"/>
                  </a:solidFill>
                </p:grpSpPr>
                <p:sp>
                  <p:nvSpPr>
                    <p:cNvPr id="1254" name="Freeform: Shape 1253">
                      <a:extLst>
                        <a:ext uri="{FF2B5EF4-FFF2-40B4-BE49-F238E27FC236}">
                          <a16:creationId xmlns:a16="http://schemas.microsoft.com/office/drawing/2014/main" id="{7838BCE5-2C86-C307-257B-44BF140CD6C2}"/>
                        </a:ext>
                      </a:extLst>
                    </p:cNvPr>
                    <p:cNvSpPr/>
                    <p:nvPr/>
                  </p:nvSpPr>
                  <p:spPr>
                    <a:xfrm>
                      <a:off x="4535641" y="2659246"/>
                      <a:ext cx="9525" cy="40481"/>
                    </a:xfrm>
                    <a:custGeom>
                      <a:avLst/>
                      <a:gdLst>
                        <a:gd name="connsiteX0" fmla="*/ 176 w 9525"/>
                        <a:gd name="connsiteY0" fmla="*/ 58 h 40481"/>
                        <a:gd name="connsiteX1" fmla="*/ 176 w 9525"/>
                        <a:gd name="connsiteY1" fmla="*/ 40540 h 40481"/>
                      </a:gdLst>
                      <a:ahLst/>
                      <a:cxnLst>
                        <a:cxn ang="0">
                          <a:pos x="connsiteX0" y="connsiteY0"/>
                        </a:cxn>
                        <a:cxn ang="0">
                          <a:pos x="connsiteX1" y="connsiteY1"/>
                        </a:cxn>
                      </a:cxnLst>
                      <a:rect l="l" t="t" r="r" b="b"/>
                      <a:pathLst>
                        <a:path w="9525" h="40481">
                          <a:moveTo>
                            <a:pt x="176" y="58"/>
                          </a:moveTo>
                          <a:lnTo>
                            <a:pt x="176" y="4054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55" name="Freeform: Shape 1254">
                      <a:extLst>
                        <a:ext uri="{FF2B5EF4-FFF2-40B4-BE49-F238E27FC236}">
                          <a16:creationId xmlns:a16="http://schemas.microsoft.com/office/drawing/2014/main" id="{F6C24A7A-01E8-C5A4-90E3-8C63B2F98A35}"/>
                        </a:ext>
                      </a:extLst>
                    </p:cNvPr>
                    <p:cNvSpPr/>
                    <p:nvPr/>
                  </p:nvSpPr>
                  <p:spPr>
                    <a:xfrm>
                      <a:off x="4515352" y="2679534"/>
                      <a:ext cx="40481" cy="9525"/>
                    </a:xfrm>
                    <a:custGeom>
                      <a:avLst/>
                      <a:gdLst>
                        <a:gd name="connsiteX0" fmla="*/ 40657 w 40481"/>
                        <a:gd name="connsiteY0" fmla="*/ 58 h 9525"/>
                        <a:gd name="connsiteX1" fmla="*/ 176 w 40481"/>
                        <a:gd name="connsiteY1" fmla="*/ 58 h 9525"/>
                      </a:gdLst>
                      <a:ahLst/>
                      <a:cxnLst>
                        <a:cxn ang="0">
                          <a:pos x="connsiteX0" y="connsiteY0"/>
                        </a:cxn>
                        <a:cxn ang="0">
                          <a:pos x="connsiteX1" y="connsiteY1"/>
                        </a:cxn>
                      </a:cxnLst>
                      <a:rect l="l" t="t" r="r" b="b"/>
                      <a:pathLst>
                        <a:path w="40481" h="9525">
                          <a:moveTo>
                            <a:pt x="40657" y="58"/>
                          </a:moveTo>
                          <a:lnTo>
                            <a:pt x="176" y="5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8" name="Graphic 3">
                    <a:extLst>
                      <a:ext uri="{FF2B5EF4-FFF2-40B4-BE49-F238E27FC236}">
                        <a16:creationId xmlns:a16="http://schemas.microsoft.com/office/drawing/2014/main" id="{2C4F5B83-9AAC-E0F9-F022-A255A95AA606}"/>
                      </a:ext>
                    </a:extLst>
                  </p:cNvPr>
                  <p:cNvGrpSpPr/>
                  <p:nvPr/>
                </p:nvGrpSpPr>
                <p:grpSpPr>
                  <a:xfrm>
                    <a:off x="3986525" y="2687973"/>
                    <a:ext cx="67413" cy="67538"/>
                    <a:chOff x="4420579" y="2631528"/>
                    <a:chExt cx="40481" cy="40481"/>
                  </a:xfrm>
                  <a:solidFill>
                    <a:srgbClr val="000000"/>
                  </a:solidFill>
                </p:grpSpPr>
                <p:sp>
                  <p:nvSpPr>
                    <p:cNvPr id="1252" name="Freeform: Shape 1251">
                      <a:extLst>
                        <a:ext uri="{FF2B5EF4-FFF2-40B4-BE49-F238E27FC236}">
                          <a16:creationId xmlns:a16="http://schemas.microsoft.com/office/drawing/2014/main" id="{89D84A1C-52DC-D34F-CA97-32D7500A1CB3}"/>
                        </a:ext>
                      </a:extLst>
                    </p:cNvPr>
                    <p:cNvSpPr/>
                    <p:nvPr/>
                  </p:nvSpPr>
                  <p:spPr>
                    <a:xfrm>
                      <a:off x="4440867" y="2631528"/>
                      <a:ext cx="9525" cy="40481"/>
                    </a:xfrm>
                    <a:custGeom>
                      <a:avLst/>
                      <a:gdLst>
                        <a:gd name="connsiteX0" fmla="*/ 166 w 9525"/>
                        <a:gd name="connsiteY0" fmla="*/ 55 h 40481"/>
                        <a:gd name="connsiteX1" fmla="*/ 166 w 9525"/>
                        <a:gd name="connsiteY1" fmla="*/ 40537 h 40481"/>
                      </a:gdLst>
                      <a:ahLst/>
                      <a:cxnLst>
                        <a:cxn ang="0">
                          <a:pos x="connsiteX0" y="connsiteY0"/>
                        </a:cxn>
                        <a:cxn ang="0">
                          <a:pos x="connsiteX1" y="connsiteY1"/>
                        </a:cxn>
                      </a:cxnLst>
                      <a:rect l="l" t="t" r="r" b="b"/>
                      <a:pathLst>
                        <a:path w="9525" h="40481">
                          <a:moveTo>
                            <a:pt x="166" y="55"/>
                          </a:moveTo>
                          <a:lnTo>
                            <a:pt x="166" y="405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53" name="Freeform: Shape 1252">
                      <a:extLst>
                        <a:ext uri="{FF2B5EF4-FFF2-40B4-BE49-F238E27FC236}">
                          <a16:creationId xmlns:a16="http://schemas.microsoft.com/office/drawing/2014/main" id="{C85E7928-CB3B-4DC9-83EB-50B4BE698086}"/>
                        </a:ext>
                      </a:extLst>
                    </p:cNvPr>
                    <p:cNvSpPr/>
                    <p:nvPr/>
                  </p:nvSpPr>
                  <p:spPr>
                    <a:xfrm>
                      <a:off x="4420579" y="2651816"/>
                      <a:ext cx="40481" cy="9525"/>
                    </a:xfrm>
                    <a:custGeom>
                      <a:avLst/>
                      <a:gdLst>
                        <a:gd name="connsiteX0" fmla="*/ 40647 w 40481"/>
                        <a:gd name="connsiteY0" fmla="*/ 55 h 9525"/>
                        <a:gd name="connsiteX1" fmla="*/ 166 w 40481"/>
                        <a:gd name="connsiteY1" fmla="*/ 55 h 9525"/>
                      </a:gdLst>
                      <a:ahLst/>
                      <a:cxnLst>
                        <a:cxn ang="0">
                          <a:pos x="connsiteX0" y="connsiteY0"/>
                        </a:cxn>
                        <a:cxn ang="0">
                          <a:pos x="connsiteX1" y="connsiteY1"/>
                        </a:cxn>
                      </a:cxnLst>
                      <a:rect l="l" t="t" r="r" b="b"/>
                      <a:pathLst>
                        <a:path w="40481" h="9525">
                          <a:moveTo>
                            <a:pt x="40647" y="55"/>
                          </a:moveTo>
                          <a:lnTo>
                            <a:pt x="166" y="5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09" name="Graphic 3">
                    <a:extLst>
                      <a:ext uri="{FF2B5EF4-FFF2-40B4-BE49-F238E27FC236}">
                        <a16:creationId xmlns:a16="http://schemas.microsoft.com/office/drawing/2014/main" id="{5C2B9985-9414-DEC7-1921-10B8D5C4369E}"/>
                      </a:ext>
                    </a:extLst>
                  </p:cNvPr>
                  <p:cNvGrpSpPr/>
                  <p:nvPr/>
                </p:nvGrpSpPr>
                <p:grpSpPr>
                  <a:xfrm>
                    <a:off x="3956229" y="2668745"/>
                    <a:ext cx="67413" cy="67538"/>
                    <a:chOff x="4402386" y="2620003"/>
                    <a:chExt cx="40481" cy="40481"/>
                  </a:xfrm>
                  <a:solidFill>
                    <a:srgbClr val="000000"/>
                  </a:solidFill>
                </p:grpSpPr>
                <p:sp>
                  <p:nvSpPr>
                    <p:cNvPr id="1250" name="Freeform: Shape 1249">
                      <a:extLst>
                        <a:ext uri="{FF2B5EF4-FFF2-40B4-BE49-F238E27FC236}">
                          <a16:creationId xmlns:a16="http://schemas.microsoft.com/office/drawing/2014/main" id="{74073FEF-FD31-B44D-24D8-75156C19865B}"/>
                        </a:ext>
                      </a:extLst>
                    </p:cNvPr>
                    <p:cNvSpPr/>
                    <p:nvPr/>
                  </p:nvSpPr>
                  <p:spPr>
                    <a:xfrm>
                      <a:off x="4422674" y="2620003"/>
                      <a:ext cx="9525" cy="40481"/>
                    </a:xfrm>
                    <a:custGeom>
                      <a:avLst/>
                      <a:gdLst>
                        <a:gd name="connsiteX0" fmla="*/ 164 w 9525"/>
                        <a:gd name="connsiteY0" fmla="*/ 54 h 40481"/>
                        <a:gd name="connsiteX1" fmla="*/ 164 w 9525"/>
                        <a:gd name="connsiteY1" fmla="*/ 40535 h 40481"/>
                      </a:gdLst>
                      <a:ahLst/>
                      <a:cxnLst>
                        <a:cxn ang="0">
                          <a:pos x="connsiteX0" y="connsiteY0"/>
                        </a:cxn>
                        <a:cxn ang="0">
                          <a:pos x="connsiteX1" y="connsiteY1"/>
                        </a:cxn>
                      </a:cxnLst>
                      <a:rect l="l" t="t" r="r" b="b"/>
                      <a:pathLst>
                        <a:path w="9525" h="40481">
                          <a:moveTo>
                            <a:pt x="164" y="54"/>
                          </a:moveTo>
                          <a:lnTo>
                            <a:pt x="164" y="4053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51" name="Freeform: Shape 1250">
                      <a:extLst>
                        <a:ext uri="{FF2B5EF4-FFF2-40B4-BE49-F238E27FC236}">
                          <a16:creationId xmlns:a16="http://schemas.microsoft.com/office/drawing/2014/main" id="{2F7A950E-6FF8-577A-4426-1F72738C20F0}"/>
                        </a:ext>
                      </a:extLst>
                    </p:cNvPr>
                    <p:cNvSpPr/>
                    <p:nvPr/>
                  </p:nvSpPr>
                  <p:spPr>
                    <a:xfrm>
                      <a:off x="4402386" y="2640291"/>
                      <a:ext cx="40481" cy="9525"/>
                    </a:xfrm>
                    <a:custGeom>
                      <a:avLst/>
                      <a:gdLst>
                        <a:gd name="connsiteX0" fmla="*/ 40645 w 40481"/>
                        <a:gd name="connsiteY0" fmla="*/ 54 h 9525"/>
                        <a:gd name="connsiteX1" fmla="*/ 164 w 40481"/>
                        <a:gd name="connsiteY1" fmla="*/ 54 h 9525"/>
                      </a:gdLst>
                      <a:ahLst/>
                      <a:cxnLst>
                        <a:cxn ang="0">
                          <a:pos x="connsiteX0" y="connsiteY0"/>
                        </a:cxn>
                        <a:cxn ang="0">
                          <a:pos x="connsiteX1" y="connsiteY1"/>
                        </a:cxn>
                      </a:cxnLst>
                      <a:rect l="l" t="t" r="r" b="b"/>
                      <a:pathLst>
                        <a:path w="40481" h="9525">
                          <a:moveTo>
                            <a:pt x="40645" y="54"/>
                          </a:moveTo>
                          <a:lnTo>
                            <a:pt x="164" y="5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0" name="Graphic 3">
                    <a:extLst>
                      <a:ext uri="{FF2B5EF4-FFF2-40B4-BE49-F238E27FC236}">
                        <a16:creationId xmlns:a16="http://schemas.microsoft.com/office/drawing/2014/main" id="{8FB480B2-D337-0C3F-F062-BDA790712ACD}"/>
                      </a:ext>
                    </a:extLst>
                  </p:cNvPr>
                  <p:cNvGrpSpPr/>
                  <p:nvPr/>
                </p:nvGrpSpPr>
                <p:grpSpPr>
                  <a:xfrm>
                    <a:off x="3907532" y="2649676"/>
                    <a:ext cx="67413" cy="67538"/>
                    <a:chOff x="4373144" y="2608573"/>
                    <a:chExt cx="40481" cy="40481"/>
                  </a:xfrm>
                  <a:solidFill>
                    <a:srgbClr val="000000"/>
                  </a:solidFill>
                </p:grpSpPr>
                <p:sp>
                  <p:nvSpPr>
                    <p:cNvPr id="1248" name="Freeform: Shape 1247">
                      <a:extLst>
                        <a:ext uri="{FF2B5EF4-FFF2-40B4-BE49-F238E27FC236}">
                          <a16:creationId xmlns:a16="http://schemas.microsoft.com/office/drawing/2014/main" id="{45C19557-18D6-AFF9-BDAE-260620F6C6A8}"/>
                        </a:ext>
                      </a:extLst>
                    </p:cNvPr>
                    <p:cNvSpPr/>
                    <p:nvPr/>
                  </p:nvSpPr>
                  <p:spPr>
                    <a:xfrm>
                      <a:off x="4393432" y="2608573"/>
                      <a:ext cx="9525" cy="40481"/>
                    </a:xfrm>
                    <a:custGeom>
                      <a:avLst/>
                      <a:gdLst>
                        <a:gd name="connsiteX0" fmla="*/ 161 w 9525"/>
                        <a:gd name="connsiteY0" fmla="*/ 53 h 40481"/>
                        <a:gd name="connsiteX1" fmla="*/ 161 w 9525"/>
                        <a:gd name="connsiteY1" fmla="*/ 40534 h 40481"/>
                      </a:gdLst>
                      <a:ahLst/>
                      <a:cxnLst>
                        <a:cxn ang="0">
                          <a:pos x="connsiteX0" y="connsiteY0"/>
                        </a:cxn>
                        <a:cxn ang="0">
                          <a:pos x="connsiteX1" y="connsiteY1"/>
                        </a:cxn>
                      </a:cxnLst>
                      <a:rect l="l" t="t" r="r" b="b"/>
                      <a:pathLst>
                        <a:path w="9525" h="40481">
                          <a:moveTo>
                            <a:pt x="161" y="53"/>
                          </a:moveTo>
                          <a:lnTo>
                            <a:pt x="161" y="4053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49" name="Freeform: Shape 1248">
                      <a:extLst>
                        <a:ext uri="{FF2B5EF4-FFF2-40B4-BE49-F238E27FC236}">
                          <a16:creationId xmlns:a16="http://schemas.microsoft.com/office/drawing/2014/main" id="{ADE29839-E537-3267-AEA4-59C331402561}"/>
                        </a:ext>
                      </a:extLst>
                    </p:cNvPr>
                    <p:cNvSpPr/>
                    <p:nvPr/>
                  </p:nvSpPr>
                  <p:spPr>
                    <a:xfrm>
                      <a:off x="4373144" y="2628861"/>
                      <a:ext cx="40481" cy="9525"/>
                    </a:xfrm>
                    <a:custGeom>
                      <a:avLst/>
                      <a:gdLst>
                        <a:gd name="connsiteX0" fmla="*/ 40642 w 40481"/>
                        <a:gd name="connsiteY0" fmla="*/ 53 h 9525"/>
                        <a:gd name="connsiteX1" fmla="*/ 161 w 40481"/>
                        <a:gd name="connsiteY1" fmla="*/ 53 h 9525"/>
                      </a:gdLst>
                      <a:ahLst/>
                      <a:cxnLst>
                        <a:cxn ang="0">
                          <a:pos x="connsiteX0" y="connsiteY0"/>
                        </a:cxn>
                        <a:cxn ang="0">
                          <a:pos x="connsiteX1" y="connsiteY1"/>
                        </a:cxn>
                      </a:cxnLst>
                      <a:rect l="l" t="t" r="r" b="b"/>
                      <a:pathLst>
                        <a:path w="40481" h="9525">
                          <a:moveTo>
                            <a:pt x="40642" y="53"/>
                          </a:moveTo>
                          <a:lnTo>
                            <a:pt x="161" y="5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1" name="Graphic 3">
                    <a:extLst>
                      <a:ext uri="{FF2B5EF4-FFF2-40B4-BE49-F238E27FC236}">
                        <a16:creationId xmlns:a16="http://schemas.microsoft.com/office/drawing/2014/main" id="{246BE88D-FFEF-1E43-B618-9DAFF298320C}"/>
                      </a:ext>
                    </a:extLst>
                  </p:cNvPr>
                  <p:cNvGrpSpPr/>
                  <p:nvPr/>
                </p:nvGrpSpPr>
                <p:grpSpPr>
                  <a:xfrm>
                    <a:off x="3852967" y="2620752"/>
                    <a:ext cx="67413" cy="67538"/>
                    <a:chOff x="4340378" y="2591237"/>
                    <a:chExt cx="40481" cy="40481"/>
                  </a:xfrm>
                  <a:solidFill>
                    <a:srgbClr val="000000"/>
                  </a:solidFill>
                </p:grpSpPr>
                <p:sp>
                  <p:nvSpPr>
                    <p:cNvPr id="1246" name="Freeform: Shape 1245">
                      <a:extLst>
                        <a:ext uri="{FF2B5EF4-FFF2-40B4-BE49-F238E27FC236}">
                          <a16:creationId xmlns:a16="http://schemas.microsoft.com/office/drawing/2014/main" id="{ED6A6A7E-963E-7273-6B37-C3AB3BD377A2}"/>
                        </a:ext>
                      </a:extLst>
                    </p:cNvPr>
                    <p:cNvSpPr/>
                    <p:nvPr/>
                  </p:nvSpPr>
                  <p:spPr>
                    <a:xfrm>
                      <a:off x="4360666" y="2591237"/>
                      <a:ext cx="9525" cy="40481"/>
                    </a:xfrm>
                    <a:custGeom>
                      <a:avLst/>
                      <a:gdLst>
                        <a:gd name="connsiteX0" fmla="*/ 157 w 9525"/>
                        <a:gd name="connsiteY0" fmla="*/ 51 h 40481"/>
                        <a:gd name="connsiteX1" fmla="*/ 157 w 9525"/>
                        <a:gd name="connsiteY1" fmla="*/ 40532 h 40481"/>
                      </a:gdLst>
                      <a:ahLst/>
                      <a:cxnLst>
                        <a:cxn ang="0">
                          <a:pos x="connsiteX0" y="connsiteY0"/>
                        </a:cxn>
                        <a:cxn ang="0">
                          <a:pos x="connsiteX1" y="connsiteY1"/>
                        </a:cxn>
                      </a:cxnLst>
                      <a:rect l="l" t="t" r="r" b="b"/>
                      <a:pathLst>
                        <a:path w="9525" h="40481">
                          <a:moveTo>
                            <a:pt x="157" y="51"/>
                          </a:moveTo>
                          <a:lnTo>
                            <a:pt x="157" y="4053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47" name="Freeform: Shape 1246">
                      <a:extLst>
                        <a:ext uri="{FF2B5EF4-FFF2-40B4-BE49-F238E27FC236}">
                          <a16:creationId xmlns:a16="http://schemas.microsoft.com/office/drawing/2014/main" id="{9054B4CC-F874-34FB-699E-33A8F712DC13}"/>
                        </a:ext>
                      </a:extLst>
                    </p:cNvPr>
                    <p:cNvSpPr/>
                    <p:nvPr/>
                  </p:nvSpPr>
                  <p:spPr>
                    <a:xfrm>
                      <a:off x="4340378" y="2611525"/>
                      <a:ext cx="40481" cy="9525"/>
                    </a:xfrm>
                    <a:custGeom>
                      <a:avLst/>
                      <a:gdLst>
                        <a:gd name="connsiteX0" fmla="*/ 40638 w 40481"/>
                        <a:gd name="connsiteY0" fmla="*/ 51 h 9525"/>
                        <a:gd name="connsiteX1" fmla="*/ 157 w 40481"/>
                        <a:gd name="connsiteY1" fmla="*/ 51 h 9525"/>
                      </a:gdLst>
                      <a:ahLst/>
                      <a:cxnLst>
                        <a:cxn ang="0">
                          <a:pos x="connsiteX0" y="connsiteY0"/>
                        </a:cxn>
                        <a:cxn ang="0">
                          <a:pos x="connsiteX1" y="connsiteY1"/>
                        </a:cxn>
                      </a:cxnLst>
                      <a:rect l="l" t="t" r="r" b="b"/>
                      <a:pathLst>
                        <a:path w="40481" h="9525">
                          <a:moveTo>
                            <a:pt x="40638" y="51"/>
                          </a:moveTo>
                          <a:lnTo>
                            <a:pt x="157" y="5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2" name="Graphic 3">
                    <a:extLst>
                      <a:ext uri="{FF2B5EF4-FFF2-40B4-BE49-F238E27FC236}">
                        <a16:creationId xmlns:a16="http://schemas.microsoft.com/office/drawing/2014/main" id="{F9E9905A-E433-B180-60A3-9227FB73729F}"/>
                      </a:ext>
                    </a:extLst>
                  </p:cNvPr>
                  <p:cNvGrpSpPr/>
                  <p:nvPr/>
                </p:nvGrpSpPr>
                <p:grpSpPr>
                  <a:xfrm>
                    <a:off x="3828699" y="2602001"/>
                    <a:ext cx="67413" cy="67538"/>
                    <a:chOff x="4325805" y="2579998"/>
                    <a:chExt cx="40481" cy="40481"/>
                  </a:xfrm>
                  <a:solidFill>
                    <a:srgbClr val="000000"/>
                  </a:solidFill>
                </p:grpSpPr>
                <p:sp>
                  <p:nvSpPr>
                    <p:cNvPr id="1244" name="Freeform: Shape 1243">
                      <a:extLst>
                        <a:ext uri="{FF2B5EF4-FFF2-40B4-BE49-F238E27FC236}">
                          <a16:creationId xmlns:a16="http://schemas.microsoft.com/office/drawing/2014/main" id="{3DBB4BE4-6A04-AC02-899F-A1A592475B7D}"/>
                        </a:ext>
                      </a:extLst>
                    </p:cNvPr>
                    <p:cNvSpPr/>
                    <p:nvPr/>
                  </p:nvSpPr>
                  <p:spPr>
                    <a:xfrm>
                      <a:off x="4346093" y="2579998"/>
                      <a:ext cx="9525" cy="40481"/>
                    </a:xfrm>
                    <a:custGeom>
                      <a:avLst/>
                      <a:gdLst>
                        <a:gd name="connsiteX0" fmla="*/ 156 w 9525"/>
                        <a:gd name="connsiteY0" fmla="*/ 50 h 40481"/>
                        <a:gd name="connsiteX1" fmla="*/ 156 w 9525"/>
                        <a:gd name="connsiteY1" fmla="*/ 40531 h 40481"/>
                      </a:gdLst>
                      <a:ahLst/>
                      <a:cxnLst>
                        <a:cxn ang="0">
                          <a:pos x="connsiteX0" y="connsiteY0"/>
                        </a:cxn>
                        <a:cxn ang="0">
                          <a:pos x="connsiteX1" y="connsiteY1"/>
                        </a:cxn>
                      </a:cxnLst>
                      <a:rect l="l" t="t" r="r" b="b"/>
                      <a:pathLst>
                        <a:path w="9525" h="40481">
                          <a:moveTo>
                            <a:pt x="156" y="50"/>
                          </a:moveTo>
                          <a:lnTo>
                            <a:pt x="156" y="4053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45" name="Freeform: Shape 1244">
                      <a:extLst>
                        <a:ext uri="{FF2B5EF4-FFF2-40B4-BE49-F238E27FC236}">
                          <a16:creationId xmlns:a16="http://schemas.microsoft.com/office/drawing/2014/main" id="{6959322F-D128-FBB1-353B-7699F7EDD6A4}"/>
                        </a:ext>
                      </a:extLst>
                    </p:cNvPr>
                    <p:cNvSpPr/>
                    <p:nvPr/>
                  </p:nvSpPr>
                  <p:spPr>
                    <a:xfrm>
                      <a:off x="4325805" y="2600286"/>
                      <a:ext cx="40481" cy="9525"/>
                    </a:xfrm>
                    <a:custGeom>
                      <a:avLst/>
                      <a:gdLst>
                        <a:gd name="connsiteX0" fmla="*/ 40637 w 40481"/>
                        <a:gd name="connsiteY0" fmla="*/ 50 h 9525"/>
                        <a:gd name="connsiteX1" fmla="*/ 156 w 40481"/>
                        <a:gd name="connsiteY1" fmla="*/ 50 h 9525"/>
                      </a:gdLst>
                      <a:ahLst/>
                      <a:cxnLst>
                        <a:cxn ang="0">
                          <a:pos x="connsiteX0" y="connsiteY0"/>
                        </a:cxn>
                        <a:cxn ang="0">
                          <a:pos x="connsiteX1" y="connsiteY1"/>
                        </a:cxn>
                      </a:cxnLst>
                      <a:rect l="l" t="t" r="r" b="b"/>
                      <a:pathLst>
                        <a:path w="40481" h="9525">
                          <a:moveTo>
                            <a:pt x="40637" y="50"/>
                          </a:moveTo>
                          <a:lnTo>
                            <a:pt x="156" y="5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3" name="Graphic 3">
                    <a:extLst>
                      <a:ext uri="{FF2B5EF4-FFF2-40B4-BE49-F238E27FC236}">
                        <a16:creationId xmlns:a16="http://schemas.microsoft.com/office/drawing/2014/main" id="{E8F5D50C-7953-D655-3A08-9D5704D7A534}"/>
                      </a:ext>
                    </a:extLst>
                  </p:cNvPr>
                  <p:cNvGrpSpPr/>
                  <p:nvPr/>
                </p:nvGrpSpPr>
                <p:grpSpPr>
                  <a:xfrm>
                    <a:off x="3780160" y="2592306"/>
                    <a:ext cx="67413" cy="67538"/>
                    <a:chOff x="4296658" y="2574187"/>
                    <a:chExt cx="40481" cy="40481"/>
                  </a:xfrm>
                  <a:solidFill>
                    <a:srgbClr val="000000"/>
                  </a:solidFill>
                </p:grpSpPr>
                <p:sp>
                  <p:nvSpPr>
                    <p:cNvPr id="1242" name="Freeform: Shape 1241">
                      <a:extLst>
                        <a:ext uri="{FF2B5EF4-FFF2-40B4-BE49-F238E27FC236}">
                          <a16:creationId xmlns:a16="http://schemas.microsoft.com/office/drawing/2014/main" id="{BBBBF651-DD8C-E9F3-9E4B-519D139D5C3A}"/>
                        </a:ext>
                      </a:extLst>
                    </p:cNvPr>
                    <p:cNvSpPr/>
                    <p:nvPr/>
                  </p:nvSpPr>
                  <p:spPr>
                    <a:xfrm>
                      <a:off x="4316947" y="2574187"/>
                      <a:ext cx="9525" cy="40481"/>
                    </a:xfrm>
                    <a:custGeom>
                      <a:avLst/>
                      <a:gdLst>
                        <a:gd name="connsiteX0" fmla="*/ 153 w 9525"/>
                        <a:gd name="connsiteY0" fmla="*/ 49 h 40481"/>
                        <a:gd name="connsiteX1" fmla="*/ 153 w 9525"/>
                        <a:gd name="connsiteY1" fmla="*/ 40531 h 40481"/>
                      </a:gdLst>
                      <a:ahLst/>
                      <a:cxnLst>
                        <a:cxn ang="0">
                          <a:pos x="connsiteX0" y="connsiteY0"/>
                        </a:cxn>
                        <a:cxn ang="0">
                          <a:pos x="connsiteX1" y="connsiteY1"/>
                        </a:cxn>
                      </a:cxnLst>
                      <a:rect l="l" t="t" r="r" b="b"/>
                      <a:pathLst>
                        <a:path w="9525" h="40481">
                          <a:moveTo>
                            <a:pt x="153" y="49"/>
                          </a:moveTo>
                          <a:lnTo>
                            <a:pt x="153" y="4053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43" name="Freeform: Shape 1242">
                      <a:extLst>
                        <a:ext uri="{FF2B5EF4-FFF2-40B4-BE49-F238E27FC236}">
                          <a16:creationId xmlns:a16="http://schemas.microsoft.com/office/drawing/2014/main" id="{19880A01-228D-9E6F-B2D1-2D2B2DD339CB}"/>
                        </a:ext>
                      </a:extLst>
                    </p:cNvPr>
                    <p:cNvSpPr/>
                    <p:nvPr/>
                  </p:nvSpPr>
                  <p:spPr>
                    <a:xfrm>
                      <a:off x="4296658" y="2594476"/>
                      <a:ext cx="40481" cy="9525"/>
                    </a:xfrm>
                    <a:custGeom>
                      <a:avLst/>
                      <a:gdLst>
                        <a:gd name="connsiteX0" fmla="*/ 40634 w 40481"/>
                        <a:gd name="connsiteY0" fmla="*/ 49 h 9525"/>
                        <a:gd name="connsiteX1" fmla="*/ 153 w 40481"/>
                        <a:gd name="connsiteY1" fmla="*/ 49 h 9525"/>
                      </a:gdLst>
                      <a:ahLst/>
                      <a:cxnLst>
                        <a:cxn ang="0">
                          <a:pos x="connsiteX0" y="connsiteY0"/>
                        </a:cxn>
                        <a:cxn ang="0">
                          <a:pos x="connsiteX1" y="connsiteY1"/>
                        </a:cxn>
                      </a:cxnLst>
                      <a:rect l="l" t="t" r="r" b="b"/>
                      <a:pathLst>
                        <a:path w="40481" h="9525">
                          <a:moveTo>
                            <a:pt x="40634" y="49"/>
                          </a:moveTo>
                          <a:lnTo>
                            <a:pt x="153" y="4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4" name="Graphic 3">
                    <a:extLst>
                      <a:ext uri="{FF2B5EF4-FFF2-40B4-BE49-F238E27FC236}">
                        <a16:creationId xmlns:a16="http://schemas.microsoft.com/office/drawing/2014/main" id="{E17818DA-08D1-64D6-3D72-DED2E78AB030}"/>
                      </a:ext>
                    </a:extLst>
                  </p:cNvPr>
                  <p:cNvGrpSpPr/>
                  <p:nvPr/>
                </p:nvGrpSpPr>
                <p:grpSpPr>
                  <a:xfrm>
                    <a:off x="3767947" y="2582932"/>
                    <a:ext cx="67413" cy="67538"/>
                    <a:chOff x="4289324" y="2568568"/>
                    <a:chExt cx="40481" cy="40481"/>
                  </a:xfrm>
                  <a:solidFill>
                    <a:srgbClr val="000000"/>
                  </a:solidFill>
                </p:grpSpPr>
                <p:sp>
                  <p:nvSpPr>
                    <p:cNvPr id="1240" name="Freeform: Shape 1239">
                      <a:extLst>
                        <a:ext uri="{FF2B5EF4-FFF2-40B4-BE49-F238E27FC236}">
                          <a16:creationId xmlns:a16="http://schemas.microsoft.com/office/drawing/2014/main" id="{A307BCCA-1131-9AF0-ACFB-BAD9124F9345}"/>
                        </a:ext>
                      </a:extLst>
                    </p:cNvPr>
                    <p:cNvSpPr/>
                    <p:nvPr/>
                  </p:nvSpPr>
                  <p:spPr>
                    <a:xfrm>
                      <a:off x="4309612" y="2568568"/>
                      <a:ext cx="9525" cy="40481"/>
                    </a:xfrm>
                    <a:custGeom>
                      <a:avLst/>
                      <a:gdLst>
                        <a:gd name="connsiteX0" fmla="*/ 152 w 9525"/>
                        <a:gd name="connsiteY0" fmla="*/ 49 h 40481"/>
                        <a:gd name="connsiteX1" fmla="*/ 152 w 9525"/>
                        <a:gd name="connsiteY1" fmla="*/ 40530 h 40481"/>
                      </a:gdLst>
                      <a:ahLst/>
                      <a:cxnLst>
                        <a:cxn ang="0">
                          <a:pos x="connsiteX0" y="connsiteY0"/>
                        </a:cxn>
                        <a:cxn ang="0">
                          <a:pos x="connsiteX1" y="connsiteY1"/>
                        </a:cxn>
                      </a:cxnLst>
                      <a:rect l="l" t="t" r="r" b="b"/>
                      <a:pathLst>
                        <a:path w="9525" h="40481">
                          <a:moveTo>
                            <a:pt x="152" y="49"/>
                          </a:moveTo>
                          <a:lnTo>
                            <a:pt x="152" y="405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41" name="Freeform: Shape 1240">
                      <a:extLst>
                        <a:ext uri="{FF2B5EF4-FFF2-40B4-BE49-F238E27FC236}">
                          <a16:creationId xmlns:a16="http://schemas.microsoft.com/office/drawing/2014/main" id="{EC8B3D85-6448-DB99-7A06-96BA2B987E56}"/>
                        </a:ext>
                      </a:extLst>
                    </p:cNvPr>
                    <p:cNvSpPr/>
                    <p:nvPr/>
                  </p:nvSpPr>
                  <p:spPr>
                    <a:xfrm>
                      <a:off x="4289324" y="2588856"/>
                      <a:ext cx="40481" cy="9525"/>
                    </a:xfrm>
                    <a:custGeom>
                      <a:avLst/>
                      <a:gdLst>
                        <a:gd name="connsiteX0" fmla="*/ 40633 w 40481"/>
                        <a:gd name="connsiteY0" fmla="*/ 49 h 9525"/>
                        <a:gd name="connsiteX1" fmla="*/ 152 w 40481"/>
                        <a:gd name="connsiteY1" fmla="*/ 49 h 9525"/>
                      </a:gdLst>
                      <a:ahLst/>
                      <a:cxnLst>
                        <a:cxn ang="0">
                          <a:pos x="connsiteX0" y="connsiteY0"/>
                        </a:cxn>
                        <a:cxn ang="0">
                          <a:pos x="connsiteX1" y="connsiteY1"/>
                        </a:cxn>
                      </a:cxnLst>
                      <a:rect l="l" t="t" r="r" b="b"/>
                      <a:pathLst>
                        <a:path w="40481" h="9525">
                          <a:moveTo>
                            <a:pt x="40633" y="49"/>
                          </a:moveTo>
                          <a:lnTo>
                            <a:pt x="152" y="4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5" name="Graphic 3">
                    <a:extLst>
                      <a:ext uri="{FF2B5EF4-FFF2-40B4-BE49-F238E27FC236}">
                        <a16:creationId xmlns:a16="http://schemas.microsoft.com/office/drawing/2014/main" id="{FDB62AD4-7C6B-E4C4-51D2-EC4635843FFC}"/>
                      </a:ext>
                    </a:extLst>
                  </p:cNvPr>
                  <p:cNvGrpSpPr/>
                  <p:nvPr/>
                </p:nvGrpSpPr>
                <p:grpSpPr>
                  <a:xfrm>
                    <a:off x="3725437" y="2573555"/>
                    <a:ext cx="67413" cy="67538"/>
                    <a:chOff x="4263797" y="2562948"/>
                    <a:chExt cx="40481" cy="40481"/>
                  </a:xfrm>
                  <a:solidFill>
                    <a:srgbClr val="000000"/>
                  </a:solidFill>
                </p:grpSpPr>
                <p:sp>
                  <p:nvSpPr>
                    <p:cNvPr id="1238" name="Freeform: Shape 1237">
                      <a:extLst>
                        <a:ext uri="{FF2B5EF4-FFF2-40B4-BE49-F238E27FC236}">
                          <a16:creationId xmlns:a16="http://schemas.microsoft.com/office/drawing/2014/main" id="{EC68C695-9718-176A-44EB-CD68ABA44504}"/>
                        </a:ext>
                      </a:extLst>
                    </p:cNvPr>
                    <p:cNvSpPr/>
                    <p:nvPr/>
                  </p:nvSpPr>
                  <p:spPr>
                    <a:xfrm>
                      <a:off x="4284085" y="2562948"/>
                      <a:ext cx="9525" cy="40481"/>
                    </a:xfrm>
                    <a:custGeom>
                      <a:avLst/>
                      <a:gdLst>
                        <a:gd name="connsiteX0" fmla="*/ 149 w 9525"/>
                        <a:gd name="connsiteY0" fmla="*/ 48 h 40481"/>
                        <a:gd name="connsiteX1" fmla="*/ 149 w 9525"/>
                        <a:gd name="connsiteY1" fmla="*/ 40530 h 40481"/>
                      </a:gdLst>
                      <a:ahLst/>
                      <a:cxnLst>
                        <a:cxn ang="0">
                          <a:pos x="connsiteX0" y="connsiteY0"/>
                        </a:cxn>
                        <a:cxn ang="0">
                          <a:pos x="connsiteX1" y="connsiteY1"/>
                        </a:cxn>
                      </a:cxnLst>
                      <a:rect l="l" t="t" r="r" b="b"/>
                      <a:pathLst>
                        <a:path w="9525" h="40481">
                          <a:moveTo>
                            <a:pt x="149" y="48"/>
                          </a:moveTo>
                          <a:lnTo>
                            <a:pt x="149" y="405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39" name="Freeform: Shape 1238">
                      <a:extLst>
                        <a:ext uri="{FF2B5EF4-FFF2-40B4-BE49-F238E27FC236}">
                          <a16:creationId xmlns:a16="http://schemas.microsoft.com/office/drawing/2014/main" id="{84E8B8E4-3AF8-93B6-9839-ADCF3DE3829C}"/>
                        </a:ext>
                      </a:extLst>
                    </p:cNvPr>
                    <p:cNvSpPr/>
                    <p:nvPr/>
                  </p:nvSpPr>
                  <p:spPr>
                    <a:xfrm>
                      <a:off x="4263797" y="2583236"/>
                      <a:ext cx="40481" cy="9525"/>
                    </a:xfrm>
                    <a:custGeom>
                      <a:avLst/>
                      <a:gdLst>
                        <a:gd name="connsiteX0" fmla="*/ 40630 w 40481"/>
                        <a:gd name="connsiteY0" fmla="*/ 48 h 9525"/>
                        <a:gd name="connsiteX1" fmla="*/ 149 w 40481"/>
                        <a:gd name="connsiteY1" fmla="*/ 48 h 9525"/>
                      </a:gdLst>
                      <a:ahLst/>
                      <a:cxnLst>
                        <a:cxn ang="0">
                          <a:pos x="connsiteX0" y="connsiteY0"/>
                        </a:cxn>
                        <a:cxn ang="0">
                          <a:pos x="connsiteX1" y="connsiteY1"/>
                        </a:cxn>
                      </a:cxnLst>
                      <a:rect l="l" t="t" r="r" b="b"/>
                      <a:pathLst>
                        <a:path w="40481" h="9525">
                          <a:moveTo>
                            <a:pt x="40630" y="48"/>
                          </a:moveTo>
                          <a:lnTo>
                            <a:pt x="149" y="4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6" name="Graphic 3">
                    <a:extLst>
                      <a:ext uri="{FF2B5EF4-FFF2-40B4-BE49-F238E27FC236}">
                        <a16:creationId xmlns:a16="http://schemas.microsoft.com/office/drawing/2014/main" id="{1777C479-815B-C29B-ABEF-FABD850F6923}"/>
                      </a:ext>
                    </a:extLst>
                  </p:cNvPr>
                  <p:cNvGrpSpPr/>
                  <p:nvPr/>
                </p:nvGrpSpPr>
                <p:grpSpPr>
                  <a:xfrm>
                    <a:off x="3616149" y="2544792"/>
                    <a:ext cx="67413" cy="67538"/>
                    <a:chOff x="4198170" y="2545708"/>
                    <a:chExt cx="40481" cy="40481"/>
                  </a:xfrm>
                  <a:solidFill>
                    <a:srgbClr val="000000"/>
                  </a:solidFill>
                </p:grpSpPr>
                <p:sp>
                  <p:nvSpPr>
                    <p:cNvPr id="1236" name="Freeform: Shape 1235">
                      <a:extLst>
                        <a:ext uri="{FF2B5EF4-FFF2-40B4-BE49-F238E27FC236}">
                          <a16:creationId xmlns:a16="http://schemas.microsoft.com/office/drawing/2014/main" id="{A237EEB8-4C28-9902-773B-1C0CDC2C9564}"/>
                        </a:ext>
                      </a:extLst>
                    </p:cNvPr>
                    <p:cNvSpPr/>
                    <p:nvPr/>
                  </p:nvSpPr>
                  <p:spPr>
                    <a:xfrm>
                      <a:off x="4218458" y="2545708"/>
                      <a:ext cx="9525" cy="40481"/>
                    </a:xfrm>
                    <a:custGeom>
                      <a:avLst/>
                      <a:gdLst>
                        <a:gd name="connsiteX0" fmla="*/ 142 w 9525"/>
                        <a:gd name="connsiteY0" fmla="*/ 46 h 40481"/>
                        <a:gd name="connsiteX1" fmla="*/ 142 w 9525"/>
                        <a:gd name="connsiteY1" fmla="*/ 40528 h 40481"/>
                      </a:gdLst>
                      <a:ahLst/>
                      <a:cxnLst>
                        <a:cxn ang="0">
                          <a:pos x="connsiteX0" y="connsiteY0"/>
                        </a:cxn>
                        <a:cxn ang="0">
                          <a:pos x="connsiteX1" y="connsiteY1"/>
                        </a:cxn>
                      </a:cxnLst>
                      <a:rect l="l" t="t" r="r" b="b"/>
                      <a:pathLst>
                        <a:path w="9525" h="40481">
                          <a:moveTo>
                            <a:pt x="142" y="46"/>
                          </a:moveTo>
                          <a:lnTo>
                            <a:pt x="142" y="4052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37" name="Freeform: Shape 1236">
                      <a:extLst>
                        <a:ext uri="{FF2B5EF4-FFF2-40B4-BE49-F238E27FC236}">
                          <a16:creationId xmlns:a16="http://schemas.microsoft.com/office/drawing/2014/main" id="{BA800DF3-67D3-9069-AF5C-1EE0ADCC8CDB}"/>
                        </a:ext>
                      </a:extLst>
                    </p:cNvPr>
                    <p:cNvSpPr/>
                    <p:nvPr/>
                  </p:nvSpPr>
                  <p:spPr>
                    <a:xfrm>
                      <a:off x="4198170" y="2565996"/>
                      <a:ext cx="40481" cy="9525"/>
                    </a:xfrm>
                    <a:custGeom>
                      <a:avLst/>
                      <a:gdLst>
                        <a:gd name="connsiteX0" fmla="*/ 40623 w 40481"/>
                        <a:gd name="connsiteY0" fmla="*/ 46 h 9525"/>
                        <a:gd name="connsiteX1" fmla="*/ 142 w 40481"/>
                        <a:gd name="connsiteY1" fmla="*/ 46 h 9525"/>
                      </a:gdLst>
                      <a:ahLst/>
                      <a:cxnLst>
                        <a:cxn ang="0">
                          <a:pos x="connsiteX0" y="connsiteY0"/>
                        </a:cxn>
                        <a:cxn ang="0">
                          <a:pos x="connsiteX1" y="connsiteY1"/>
                        </a:cxn>
                      </a:cxnLst>
                      <a:rect l="l" t="t" r="r" b="b"/>
                      <a:pathLst>
                        <a:path w="40481" h="9525">
                          <a:moveTo>
                            <a:pt x="40623" y="46"/>
                          </a:moveTo>
                          <a:lnTo>
                            <a:pt x="142" y="4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7" name="Graphic 3">
                    <a:extLst>
                      <a:ext uri="{FF2B5EF4-FFF2-40B4-BE49-F238E27FC236}">
                        <a16:creationId xmlns:a16="http://schemas.microsoft.com/office/drawing/2014/main" id="{5D56F36F-3EB6-2468-A7BB-45052E61226F}"/>
                      </a:ext>
                    </a:extLst>
                  </p:cNvPr>
                  <p:cNvGrpSpPr/>
                  <p:nvPr/>
                </p:nvGrpSpPr>
                <p:grpSpPr>
                  <a:xfrm>
                    <a:off x="3567611" y="2508400"/>
                    <a:ext cx="67413" cy="67538"/>
                    <a:chOff x="4169023" y="2523895"/>
                    <a:chExt cx="40481" cy="40481"/>
                  </a:xfrm>
                  <a:solidFill>
                    <a:srgbClr val="000000"/>
                  </a:solidFill>
                </p:grpSpPr>
                <p:sp>
                  <p:nvSpPr>
                    <p:cNvPr id="1234" name="Freeform: Shape 1233">
                      <a:extLst>
                        <a:ext uri="{FF2B5EF4-FFF2-40B4-BE49-F238E27FC236}">
                          <a16:creationId xmlns:a16="http://schemas.microsoft.com/office/drawing/2014/main" id="{A8574119-D1D0-5132-5948-F7236B0B9CFB}"/>
                        </a:ext>
                      </a:extLst>
                    </p:cNvPr>
                    <p:cNvSpPr/>
                    <p:nvPr/>
                  </p:nvSpPr>
                  <p:spPr>
                    <a:xfrm>
                      <a:off x="4189312" y="2523895"/>
                      <a:ext cx="9525" cy="40481"/>
                    </a:xfrm>
                    <a:custGeom>
                      <a:avLst/>
                      <a:gdLst>
                        <a:gd name="connsiteX0" fmla="*/ 139 w 9525"/>
                        <a:gd name="connsiteY0" fmla="*/ 44 h 40481"/>
                        <a:gd name="connsiteX1" fmla="*/ 139 w 9525"/>
                        <a:gd name="connsiteY1" fmla="*/ 40525 h 40481"/>
                      </a:gdLst>
                      <a:ahLst/>
                      <a:cxnLst>
                        <a:cxn ang="0">
                          <a:pos x="connsiteX0" y="connsiteY0"/>
                        </a:cxn>
                        <a:cxn ang="0">
                          <a:pos x="connsiteX1" y="connsiteY1"/>
                        </a:cxn>
                      </a:cxnLst>
                      <a:rect l="l" t="t" r="r" b="b"/>
                      <a:pathLst>
                        <a:path w="9525" h="40481">
                          <a:moveTo>
                            <a:pt x="139" y="44"/>
                          </a:moveTo>
                          <a:lnTo>
                            <a:pt x="139" y="4052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35" name="Freeform: Shape 1234">
                      <a:extLst>
                        <a:ext uri="{FF2B5EF4-FFF2-40B4-BE49-F238E27FC236}">
                          <a16:creationId xmlns:a16="http://schemas.microsoft.com/office/drawing/2014/main" id="{FBCFA0F5-F3A5-D726-ECA7-72272A380D3A}"/>
                        </a:ext>
                      </a:extLst>
                    </p:cNvPr>
                    <p:cNvSpPr/>
                    <p:nvPr/>
                  </p:nvSpPr>
                  <p:spPr>
                    <a:xfrm>
                      <a:off x="4169023" y="2544184"/>
                      <a:ext cx="40481" cy="9525"/>
                    </a:xfrm>
                    <a:custGeom>
                      <a:avLst/>
                      <a:gdLst>
                        <a:gd name="connsiteX0" fmla="*/ 40620 w 40481"/>
                        <a:gd name="connsiteY0" fmla="*/ 44 h 9525"/>
                        <a:gd name="connsiteX1" fmla="*/ 139 w 40481"/>
                        <a:gd name="connsiteY1" fmla="*/ 44 h 9525"/>
                      </a:gdLst>
                      <a:ahLst/>
                      <a:cxnLst>
                        <a:cxn ang="0">
                          <a:pos x="connsiteX0" y="connsiteY0"/>
                        </a:cxn>
                        <a:cxn ang="0">
                          <a:pos x="connsiteX1" y="connsiteY1"/>
                        </a:cxn>
                      </a:cxnLst>
                      <a:rect l="l" t="t" r="r" b="b"/>
                      <a:pathLst>
                        <a:path w="40481" h="9525">
                          <a:moveTo>
                            <a:pt x="40620" y="44"/>
                          </a:moveTo>
                          <a:lnTo>
                            <a:pt x="139" y="4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8" name="Graphic 3">
                    <a:extLst>
                      <a:ext uri="{FF2B5EF4-FFF2-40B4-BE49-F238E27FC236}">
                        <a16:creationId xmlns:a16="http://schemas.microsoft.com/office/drawing/2014/main" id="{28647F3B-48B5-B093-F517-C5482A484167}"/>
                      </a:ext>
                    </a:extLst>
                  </p:cNvPr>
                  <p:cNvGrpSpPr/>
                  <p:nvPr/>
                </p:nvGrpSpPr>
                <p:grpSpPr>
                  <a:xfrm>
                    <a:off x="3476564" y="2443087"/>
                    <a:ext cx="67413" cy="67538"/>
                    <a:chOff x="4114350" y="2484748"/>
                    <a:chExt cx="40481" cy="40481"/>
                  </a:xfrm>
                  <a:solidFill>
                    <a:srgbClr val="000000"/>
                  </a:solidFill>
                </p:grpSpPr>
                <p:sp>
                  <p:nvSpPr>
                    <p:cNvPr id="1232" name="Freeform: Shape 1231">
                      <a:extLst>
                        <a:ext uri="{FF2B5EF4-FFF2-40B4-BE49-F238E27FC236}">
                          <a16:creationId xmlns:a16="http://schemas.microsoft.com/office/drawing/2014/main" id="{EF674B85-60DD-A1C5-2D5E-049516D8FD76}"/>
                        </a:ext>
                      </a:extLst>
                    </p:cNvPr>
                    <p:cNvSpPr/>
                    <p:nvPr/>
                  </p:nvSpPr>
                  <p:spPr>
                    <a:xfrm>
                      <a:off x="4134638" y="2484748"/>
                      <a:ext cx="9525" cy="40481"/>
                    </a:xfrm>
                    <a:custGeom>
                      <a:avLst/>
                      <a:gdLst>
                        <a:gd name="connsiteX0" fmla="*/ 133 w 9525"/>
                        <a:gd name="connsiteY0" fmla="*/ 40 h 40481"/>
                        <a:gd name="connsiteX1" fmla="*/ 133 w 9525"/>
                        <a:gd name="connsiteY1" fmla="*/ 40521 h 40481"/>
                      </a:gdLst>
                      <a:ahLst/>
                      <a:cxnLst>
                        <a:cxn ang="0">
                          <a:pos x="connsiteX0" y="connsiteY0"/>
                        </a:cxn>
                        <a:cxn ang="0">
                          <a:pos x="connsiteX1" y="connsiteY1"/>
                        </a:cxn>
                      </a:cxnLst>
                      <a:rect l="l" t="t" r="r" b="b"/>
                      <a:pathLst>
                        <a:path w="9525" h="40481">
                          <a:moveTo>
                            <a:pt x="133" y="40"/>
                          </a:moveTo>
                          <a:lnTo>
                            <a:pt x="133" y="4052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33" name="Freeform: Shape 1232">
                      <a:extLst>
                        <a:ext uri="{FF2B5EF4-FFF2-40B4-BE49-F238E27FC236}">
                          <a16:creationId xmlns:a16="http://schemas.microsoft.com/office/drawing/2014/main" id="{AAF5A3CA-066D-7651-7622-7FAE6BCD7807}"/>
                        </a:ext>
                      </a:extLst>
                    </p:cNvPr>
                    <p:cNvSpPr/>
                    <p:nvPr/>
                  </p:nvSpPr>
                  <p:spPr>
                    <a:xfrm>
                      <a:off x="4114350" y="2505036"/>
                      <a:ext cx="40481" cy="9525"/>
                    </a:xfrm>
                    <a:custGeom>
                      <a:avLst/>
                      <a:gdLst>
                        <a:gd name="connsiteX0" fmla="*/ 40615 w 40481"/>
                        <a:gd name="connsiteY0" fmla="*/ 40 h 9525"/>
                        <a:gd name="connsiteX1" fmla="*/ 133 w 40481"/>
                        <a:gd name="connsiteY1" fmla="*/ 40 h 9525"/>
                      </a:gdLst>
                      <a:ahLst/>
                      <a:cxnLst>
                        <a:cxn ang="0">
                          <a:pos x="connsiteX0" y="connsiteY0"/>
                        </a:cxn>
                        <a:cxn ang="0">
                          <a:pos x="connsiteX1" y="connsiteY1"/>
                        </a:cxn>
                      </a:cxnLst>
                      <a:rect l="l" t="t" r="r" b="b"/>
                      <a:pathLst>
                        <a:path w="40481" h="9525">
                          <a:moveTo>
                            <a:pt x="40615" y="40"/>
                          </a:moveTo>
                          <a:lnTo>
                            <a:pt x="133" y="4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19" name="Graphic 3">
                    <a:extLst>
                      <a:ext uri="{FF2B5EF4-FFF2-40B4-BE49-F238E27FC236}">
                        <a16:creationId xmlns:a16="http://schemas.microsoft.com/office/drawing/2014/main" id="{875B63F2-0DD9-EBD2-243A-1F29A858D918}"/>
                      </a:ext>
                    </a:extLst>
                  </p:cNvPr>
                  <p:cNvGrpSpPr/>
                  <p:nvPr/>
                </p:nvGrpSpPr>
                <p:grpSpPr>
                  <a:xfrm>
                    <a:off x="3324766" y="2324378"/>
                    <a:ext cx="67413" cy="67538"/>
                    <a:chOff x="4023196" y="2413596"/>
                    <a:chExt cx="40481" cy="40481"/>
                  </a:xfrm>
                  <a:solidFill>
                    <a:srgbClr val="000000"/>
                  </a:solidFill>
                </p:grpSpPr>
                <p:sp>
                  <p:nvSpPr>
                    <p:cNvPr id="1230" name="Freeform: Shape 1229">
                      <a:extLst>
                        <a:ext uri="{FF2B5EF4-FFF2-40B4-BE49-F238E27FC236}">
                          <a16:creationId xmlns:a16="http://schemas.microsoft.com/office/drawing/2014/main" id="{BC8B0D98-3D24-EED0-67E1-0AE7CBEF8F49}"/>
                        </a:ext>
                      </a:extLst>
                    </p:cNvPr>
                    <p:cNvSpPr/>
                    <p:nvPr/>
                  </p:nvSpPr>
                  <p:spPr>
                    <a:xfrm>
                      <a:off x="4043484" y="2413596"/>
                      <a:ext cx="9525" cy="40481"/>
                    </a:xfrm>
                    <a:custGeom>
                      <a:avLst/>
                      <a:gdLst>
                        <a:gd name="connsiteX0" fmla="*/ 124 w 9525"/>
                        <a:gd name="connsiteY0" fmla="*/ 33 h 40481"/>
                        <a:gd name="connsiteX1" fmla="*/ 124 w 9525"/>
                        <a:gd name="connsiteY1" fmla="*/ 40514 h 40481"/>
                      </a:gdLst>
                      <a:ahLst/>
                      <a:cxnLst>
                        <a:cxn ang="0">
                          <a:pos x="connsiteX0" y="connsiteY0"/>
                        </a:cxn>
                        <a:cxn ang="0">
                          <a:pos x="connsiteX1" y="connsiteY1"/>
                        </a:cxn>
                      </a:cxnLst>
                      <a:rect l="l" t="t" r="r" b="b"/>
                      <a:pathLst>
                        <a:path w="9525" h="40481">
                          <a:moveTo>
                            <a:pt x="124" y="33"/>
                          </a:moveTo>
                          <a:lnTo>
                            <a:pt x="124" y="405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31" name="Freeform: Shape 1230">
                      <a:extLst>
                        <a:ext uri="{FF2B5EF4-FFF2-40B4-BE49-F238E27FC236}">
                          <a16:creationId xmlns:a16="http://schemas.microsoft.com/office/drawing/2014/main" id="{B595BA10-4F25-B701-43ED-D05A4EDFD66E}"/>
                        </a:ext>
                      </a:extLst>
                    </p:cNvPr>
                    <p:cNvSpPr/>
                    <p:nvPr/>
                  </p:nvSpPr>
                  <p:spPr>
                    <a:xfrm>
                      <a:off x="4023196" y="2433884"/>
                      <a:ext cx="40481" cy="9525"/>
                    </a:xfrm>
                    <a:custGeom>
                      <a:avLst/>
                      <a:gdLst>
                        <a:gd name="connsiteX0" fmla="*/ 40605 w 40481"/>
                        <a:gd name="connsiteY0" fmla="*/ 33 h 9525"/>
                        <a:gd name="connsiteX1" fmla="*/ 124 w 40481"/>
                        <a:gd name="connsiteY1" fmla="*/ 33 h 9525"/>
                      </a:gdLst>
                      <a:ahLst/>
                      <a:cxnLst>
                        <a:cxn ang="0">
                          <a:pos x="connsiteX0" y="connsiteY0"/>
                        </a:cxn>
                        <a:cxn ang="0">
                          <a:pos x="connsiteX1" y="connsiteY1"/>
                        </a:cxn>
                      </a:cxnLst>
                      <a:rect l="l" t="t" r="r" b="b"/>
                      <a:pathLst>
                        <a:path w="40481" h="9525">
                          <a:moveTo>
                            <a:pt x="40605" y="33"/>
                          </a:moveTo>
                          <a:lnTo>
                            <a:pt x="124" y="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0" name="Graphic 3">
                    <a:extLst>
                      <a:ext uri="{FF2B5EF4-FFF2-40B4-BE49-F238E27FC236}">
                        <a16:creationId xmlns:a16="http://schemas.microsoft.com/office/drawing/2014/main" id="{7D66AC6D-9033-F9F3-3C5E-C6152DFDB402}"/>
                      </a:ext>
                    </a:extLst>
                  </p:cNvPr>
                  <p:cNvGrpSpPr/>
                  <p:nvPr/>
                </p:nvGrpSpPr>
                <p:grpSpPr>
                  <a:xfrm>
                    <a:off x="3306524" y="2324378"/>
                    <a:ext cx="67413" cy="67538"/>
                    <a:chOff x="4012242" y="2413596"/>
                    <a:chExt cx="40481" cy="40481"/>
                  </a:xfrm>
                  <a:solidFill>
                    <a:srgbClr val="000000"/>
                  </a:solidFill>
                </p:grpSpPr>
                <p:sp>
                  <p:nvSpPr>
                    <p:cNvPr id="1228" name="Freeform: Shape 1227">
                      <a:extLst>
                        <a:ext uri="{FF2B5EF4-FFF2-40B4-BE49-F238E27FC236}">
                          <a16:creationId xmlns:a16="http://schemas.microsoft.com/office/drawing/2014/main" id="{B185399A-5E31-186A-255D-28935AFFE535}"/>
                        </a:ext>
                      </a:extLst>
                    </p:cNvPr>
                    <p:cNvSpPr/>
                    <p:nvPr/>
                  </p:nvSpPr>
                  <p:spPr>
                    <a:xfrm>
                      <a:off x="4032530" y="2413596"/>
                      <a:ext cx="9525" cy="40481"/>
                    </a:xfrm>
                    <a:custGeom>
                      <a:avLst/>
                      <a:gdLst>
                        <a:gd name="connsiteX0" fmla="*/ 123 w 9525"/>
                        <a:gd name="connsiteY0" fmla="*/ 33 h 40481"/>
                        <a:gd name="connsiteX1" fmla="*/ 123 w 9525"/>
                        <a:gd name="connsiteY1" fmla="*/ 40514 h 40481"/>
                      </a:gdLst>
                      <a:ahLst/>
                      <a:cxnLst>
                        <a:cxn ang="0">
                          <a:pos x="connsiteX0" y="connsiteY0"/>
                        </a:cxn>
                        <a:cxn ang="0">
                          <a:pos x="connsiteX1" y="connsiteY1"/>
                        </a:cxn>
                      </a:cxnLst>
                      <a:rect l="l" t="t" r="r" b="b"/>
                      <a:pathLst>
                        <a:path w="9525" h="40481">
                          <a:moveTo>
                            <a:pt x="123" y="33"/>
                          </a:moveTo>
                          <a:lnTo>
                            <a:pt x="123" y="405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29" name="Freeform: Shape 1228">
                      <a:extLst>
                        <a:ext uri="{FF2B5EF4-FFF2-40B4-BE49-F238E27FC236}">
                          <a16:creationId xmlns:a16="http://schemas.microsoft.com/office/drawing/2014/main" id="{D4BECF1B-522B-42A5-FEBF-AFBE4973FCF8}"/>
                        </a:ext>
                      </a:extLst>
                    </p:cNvPr>
                    <p:cNvSpPr/>
                    <p:nvPr/>
                  </p:nvSpPr>
                  <p:spPr>
                    <a:xfrm>
                      <a:off x="4012242" y="2433884"/>
                      <a:ext cx="40481" cy="9525"/>
                    </a:xfrm>
                    <a:custGeom>
                      <a:avLst/>
                      <a:gdLst>
                        <a:gd name="connsiteX0" fmla="*/ 40604 w 40481"/>
                        <a:gd name="connsiteY0" fmla="*/ 33 h 9525"/>
                        <a:gd name="connsiteX1" fmla="*/ 123 w 40481"/>
                        <a:gd name="connsiteY1" fmla="*/ 33 h 9525"/>
                      </a:gdLst>
                      <a:ahLst/>
                      <a:cxnLst>
                        <a:cxn ang="0">
                          <a:pos x="connsiteX0" y="connsiteY0"/>
                        </a:cxn>
                        <a:cxn ang="0">
                          <a:pos x="connsiteX1" y="connsiteY1"/>
                        </a:cxn>
                      </a:cxnLst>
                      <a:rect l="l" t="t" r="r" b="b"/>
                      <a:pathLst>
                        <a:path w="40481" h="9525">
                          <a:moveTo>
                            <a:pt x="40604" y="33"/>
                          </a:moveTo>
                          <a:lnTo>
                            <a:pt x="123" y="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1" name="Graphic 3">
                    <a:extLst>
                      <a:ext uri="{FF2B5EF4-FFF2-40B4-BE49-F238E27FC236}">
                        <a16:creationId xmlns:a16="http://schemas.microsoft.com/office/drawing/2014/main" id="{8143154A-A5B5-36EB-5329-63CAC1D22E25}"/>
                      </a:ext>
                    </a:extLst>
                  </p:cNvPr>
                  <p:cNvGrpSpPr/>
                  <p:nvPr/>
                </p:nvGrpSpPr>
                <p:grpSpPr>
                  <a:xfrm>
                    <a:off x="3300496" y="2315002"/>
                    <a:ext cx="67413" cy="67538"/>
                    <a:chOff x="4008622" y="2407976"/>
                    <a:chExt cx="40481" cy="40481"/>
                  </a:xfrm>
                  <a:solidFill>
                    <a:srgbClr val="000000"/>
                  </a:solidFill>
                </p:grpSpPr>
                <p:sp>
                  <p:nvSpPr>
                    <p:cNvPr id="1226" name="Freeform: Shape 1225">
                      <a:extLst>
                        <a:ext uri="{FF2B5EF4-FFF2-40B4-BE49-F238E27FC236}">
                          <a16:creationId xmlns:a16="http://schemas.microsoft.com/office/drawing/2014/main" id="{173FEAB6-DA8C-350A-6710-6A9CEF5943DB}"/>
                        </a:ext>
                      </a:extLst>
                    </p:cNvPr>
                    <p:cNvSpPr/>
                    <p:nvPr/>
                  </p:nvSpPr>
                  <p:spPr>
                    <a:xfrm>
                      <a:off x="4028911" y="2407976"/>
                      <a:ext cx="9525" cy="40481"/>
                    </a:xfrm>
                    <a:custGeom>
                      <a:avLst/>
                      <a:gdLst>
                        <a:gd name="connsiteX0" fmla="*/ 122 w 9525"/>
                        <a:gd name="connsiteY0" fmla="*/ 32 h 40481"/>
                        <a:gd name="connsiteX1" fmla="*/ 122 w 9525"/>
                        <a:gd name="connsiteY1" fmla="*/ 40513 h 40481"/>
                      </a:gdLst>
                      <a:ahLst/>
                      <a:cxnLst>
                        <a:cxn ang="0">
                          <a:pos x="connsiteX0" y="connsiteY0"/>
                        </a:cxn>
                        <a:cxn ang="0">
                          <a:pos x="connsiteX1" y="connsiteY1"/>
                        </a:cxn>
                      </a:cxnLst>
                      <a:rect l="l" t="t" r="r" b="b"/>
                      <a:pathLst>
                        <a:path w="9525" h="40481">
                          <a:moveTo>
                            <a:pt x="122" y="32"/>
                          </a:moveTo>
                          <a:lnTo>
                            <a:pt x="122" y="4051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27" name="Freeform: Shape 1226">
                      <a:extLst>
                        <a:ext uri="{FF2B5EF4-FFF2-40B4-BE49-F238E27FC236}">
                          <a16:creationId xmlns:a16="http://schemas.microsoft.com/office/drawing/2014/main" id="{9E30442E-BBF7-DC1D-5213-01FA7995F24F}"/>
                        </a:ext>
                      </a:extLst>
                    </p:cNvPr>
                    <p:cNvSpPr/>
                    <p:nvPr/>
                  </p:nvSpPr>
                  <p:spPr>
                    <a:xfrm>
                      <a:off x="4008622" y="2428264"/>
                      <a:ext cx="40481" cy="9525"/>
                    </a:xfrm>
                    <a:custGeom>
                      <a:avLst/>
                      <a:gdLst>
                        <a:gd name="connsiteX0" fmla="*/ 40604 w 40481"/>
                        <a:gd name="connsiteY0" fmla="*/ 32 h 9525"/>
                        <a:gd name="connsiteX1" fmla="*/ 122 w 40481"/>
                        <a:gd name="connsiteY1" fmla="*/ 32 h 9525"/>
                      </a:gdLst>
                      <a:ahLst/>
                      <a:cxnLst>
                        <a:cxn ang="0">
                          <a:pos x="connsiteX0" y="connsiteY0"/>
                        </a:cxn>
                        <a:cxn ang="0">
                          <a:pos x="connsiteX1" y="connsiteY1"/>
                        </a:cxn>
                      </a:cxnLst>
                      <a:rect l="l" t="t" r="r" b="b"/>
                      <a:pathLst>
                        <a:path w="40481" h="9525">
                          <a:moveTo>
                            <a:pt x="40604" y="32"/>
                          </a:moveTo>
                          <a:lnTo>
                            <a:pt x="122" y="3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2" name="Graphic 3">
                    <a:extLst>
                      <a:ext uri="{FF2B5EF4-FFF2-40B4-BE49-F238E27FC236}">
                        <a16:creationId xmlns:a16="http://schemas.microsoft.com/office/drawing/2014/main" id="{B85908B6-F4E0-D7F5-F3D7-2E0615EAEA0E}"/>
                      </a:ext>
                    </a:extLst>
                  </p:cNvPr>
                  <p:cNvGrpSpPr/>
                  <p:nvPr/>
                </p:nvGrpSpPr>
                <p:grpSpPr>
                  <a:xfrm>
                    <a:off x="3257986" y="2288463"/>
                    <a:ext cx="67413" cy="67538"/>
                    <a:chOff x="3983095" y="2392069"/>
                    <a:chExt cx="40481" cy="40481"/>
                  </a:xfrm>
                  <a:solidFill>
                    <a:srgbClr val="000000"/>
                  </a:solidFill>
                </p:grpSpPr>
                <p:sp>
                  <p:nvSpPr>
                    <p:cNvPr id="1224" name="Freeform: Shape 1223">
                      <a:extLst>
                        <a:ext uri="{FF2B5EF4-FFF2-40B4-BE49-F238E27FC236}">
                          <a16:creationId xmlns:a16="http://schemas.microsoft.com/office/drawing/2014/main" id="{0E97034C-D94D-E3CC-2FEF-8D582F94D860}"/>
                        </a:ext>
                      </a:extLst>
                    </p:cNvPr>
                    <p:cNvSpPr/>
                    <p:nvPr/>
                  </p:nvSpPr>
                  <p:spPr>
                    <a:xfrm>
                      <a:off x="4003384" y="2392069"/>
                      <a:ext cx="9525" cy="40481"/>
                    </a:xfrm>
                    <a:custGeom>
                      <a:avLst/>
                      <a:gdLst>
                        <a:gd name="connsiteX0" fmla="*/ 120 w 9525"/>
                        <a:gd name="connsiteY0" fmla="*/ 30 h 40481"/>
                        <a:gd name="connsiteX1" fmla="*/ 120 w 9525"/>
                        <a:gd name="connsiteY1" fmla="*/ 40512 h 40481"/>
                      </a:gdLst>
                      <a:ahLst/>
                      <a:cxnLst>
                        <a:cxn ang="0">
                          <a:pos x="connsiteX0" y="connsiteY0"/>
                        </a:cxn>
                        <a:cxn ang="0">
                          <a:pos x="connsiteX1" y="connsiteY1"/>
                        </a:cxn>
                      </a:cxnLst>
                      <a:rect l="l" t="t" r="r" b="b"/>
                      <a:pathLst>
                        <a:path w="9525" h="40481">
                          <a:moveTo>
                            <a:pt x="120" y="30"/>
                          </a:moveTo>
                          <a:lnTo>
                            <a:pt x="120" y="4051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25" name="Freeform: Shape 1224">
                      <a:extLst>
                        <a:ext uri="{FF2B5EF4-FFF2-40B4-BE49-F238E27FC236}">
                          <a16:creationId xmlns:a16="http://schemas.microsoft.com/office/drawing/2014/main" id="{138671AE-D3E7-BD54-BC58-61C061955756}"/>
                        </a:ext>
                      </a:extLst>
                    </p:cNvPr>
                    <p:cNvSpPr/>
                    <p:nvPr/>
                  </p:nvSpPr>
                  <p:spPr>
                    <a:xfrm>
                      <a:off x="3983095" y="2412358"/>
                      <a:ext cx="40481" cy="9525"/>
                    </a:xfrm>
                    <a:custGeom>
                      <a:avLst/>
                      <a:gdLst>
                        <a:gd name="connsiteX0" fmla="*/ 40601 w 40481"/>
                        <a:gd name="connsiteY0" fmla="*/ 30 h 9525"/>
                        <a:gd name="connsiteX1" fmla="*/ 120 w 40481"/>
                        <a:gd name="connsiteY1" fmla="*/ 30 h 9525"/>
                      </a:gdLst>
                      <a:ahLst/>
                      <a:cxnLst>
                        <a:cxn ang="0">
                          <a:pos x="connsiteX0" y="connsiteY0"/>
                        </a:cxn>
                        <a:cxn ang="0">
                          <a:pos x="connsiteX1" y="connsiteY1"/>
                        </a:cxn>
                      </a:cxnLst>
                      <a:rect l="l" t="t" r="r" b="b"/>
                      <a:pathLst>
                        <a:path w="40481" h="9525">
                          <a:moveTo>
                            <a:pt x="40601" y="30"/>
                          </a:moveTo>
                          <a:lnTo>
                            <a:pt x="120" y="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3" name="Graphic 3">
                    <a:extLst>
                      <a:ext uri="{FF2B5EF4-FFF2-40B4-BE49-F238E27FC236}">
                        <a16:creationId xmlns:a16="http://schemas.microsoft.com/office/drawing/2014/main" id="{D694D5B7-2116-2B90-DEDD-274A54DC55FB}"/>
                      </a:ext>
                    </a:extLst>
                  </p:cNvPr>
                  <p:cNvGrpSpPr/>
                  <p:nvPr/>
                </p:nvGrpSpPr>
                <p:grpSpPr>
                  <a:xfrm>
                    <a:off x="3179152" y="2271618"/>
                    <a:ext cx="67413" cy="67538"/>
                    <a:chOff x="3935756" y="2381973"/>
                    <a:chExt cx="40481" cy="40481"/>
                  </a:xfrm>
                  <a:solidFill>
                    <a:srgbClr val="000000"/>
                  </a:solidFill>
                </p:grpSpPr>
                <p:sp>
                  <p:nvSpPr>
                    <p:cNvPr id="1222" name="Freeform: Shape 1221">
                      <a:extLst>
                        <a:ext uri="{FF2B5EF4-FFF2-40B4-BE49-F238E27FC236}">
                          <a16:creationId xmlns:a16="http://schemas.microsoft.com/office/drawing/2014/main" id="{80F5E7B1-DDBC-CB4C-10FA-0F67CD58CA92}"/>
                        </a:ext>
                      </a:extLst>
                    </p:cNvPr>
                    <p:cNvSpPr/>
                    <p:nvPr/>
                  </p:nvSpPr>
                  <p:spPr>
                    <a:xfrm>
                      <a:off x="3956044" y="2381973"/>
                      <a:ext cx="9525" cy="40481"/>
                    </a:xfrm>
                    <a:custGeom>
                      <a:avLst/>
                      <a:gdLst>
                        <a:gd name="connsiteX0" fmla="*/ 115 w 9525"/>
                        <a:gd name="connsiteY0" fmla="*/ 29 h 40481"/>
                        <a:gd name="connsiteX1" fmla="*/ 115 w 9525"/>
                        <a:gd name="connsiteY1" fmla="*/ 40511 h 40481"/>
                      </a:gdLst>
                      <a:ahLst/>
                      <a:cxnLst>
                        <a:cxn ang="0">
                          <a:pos x="connsiteX0" y="connsiteY0"/>
                        </a:cxn>
                        <a:cxn ang="0">
                          <a:pos x="connsiteX1" y="connsiteY1"/>
                        </a:cxn>
                      </a:cxnLst>
                      <a:rect l="l" t="t" r="r" b="b"/>
                      <a:pathLst>
                        <a:path w="9525" h="40481">
                          <a:moveTo>
                            <a:pt x="115" y="29"/>
                          </a:moveTo>
                          <a:lnTo>
                            <a:pt x="115" y="405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23" name="Freeform: Shape 1222">
                      <a:extLst>
                        <a:ext uri="{FF2B5EF4-FFF2-40B4-BE49-F238E27FC236}">
                          <a16:creationId xmlns:a16="http://schemas.microsoft.com/office/drawing/2014/main" id="{6906B52C-CE7F-B5EA-8199-D4BFBF3A823B}"/>
                        </a:ext>
                      </a:extLst>
                    </p:cNvPr>
                    <p:cNvSpPr/>
                    <p:nvPr/>
                  </p:nvSpPr>
                  <p:spPr>
                    <a:xfrm>
                      <a:off x="3935756" y="2402261"/>
                      <a:ext cx="40481" cy="9525"/>
                    </a:xfrm>
                    <a:custGeom>
                      <a:avLst/>
                      <a:gdLst>
                        <a:gd name="connsiteX0" fmla="*/ 40596 w 40481"/>
                        <a:gd name="connsiteY0" fmla="*/ 29 h 9525"/>
                        <a:gd name="connsiteX1" fmla="*/ 115 w 40481"/>
                        <a:gd name="connsiteY1" fmla="*/ 29 h 9525"/>
                      </a:gdLst>
                      <a:ahLst/>
                      <a:cxnLst>
                        <a:cxn ang="0">
                          <a:pos x="connsiteX0" y="connsiteY0"/>
                        </a:cxn>
                        <a:cxn ang="0">
                          <a:pos x="connsiteX1" y="connsiteY1"/>
                        </a:cxn>
                      </a:cxnLst>
                      <a:rect l="l" t="t" r="r" b="b"/>
                      <a:pathLst>
                        <a:path w="40481" h="9525">
                          <a:moveTo>
                            <a:pt x="40596" y="29"/>
                          </a:moveTo>
                          <a:lnTo>
                            <a:pt x="115" y="2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4" name="Graphic 3">
                    <a:extLst>
                      <a:ext uri="{FF2B5EF4-FFF2-40B4-BE49-F238E27FC236}">
                        <a16:creationId xmlns:a16="http://schemas.microsoft.com/office/drawing/2014/main" id="{8196987A-CC33-8818-3F5D-087B0073DD2E}"/>
                      </a:ext>
                    </a:extLst>
                  </p:cNvPr>
                  <p:cNvGrpSpPr/>
                  <p:nvPr/>
                </p:nvGrpSpPr>
                <p:grpSpPr>
                  <a:xfrm>
                    <a:off x="3172966" y="2271618"/>
                    <a:ext cx="67413" cy="67538"/>
                    <a:chOff x="3932041" y="2381973"/>
                    <a:chExt cx="40481" cy="40481"/>
                  </a:xfrm>
                  <a:solidFill>
                    <a:srgbClr val="000000"/>
                  </a:solidFill>
                </p:grpSpPr>
                <p:sp>
                  <p:nvSpPr>
                    <p:cNvPr id="1220" name="Freeform: Shape 1219">
                      <a:extLst>
                        <a:ext uri="{FF2B5EF4-FFF2-40B4-BE49-F238E27FC236}">
                          <a16:creationId xmlns:a16="http://schemas.microsoft.com/office/drawing/2014/main" id="{37ED8510-9FCD-0D49-134E-100F82C163B4}"/>
                        </a:ext>
                      </a:extLst>
                    </p:cNvPr>
                    <p:cNvSpPr/>
                    <p:nvPr/>
                  </p:nvSpPr>
                  <p:spPr>
                    <a:xfrm>
                      <a:off x="3952330" y="2381973"/>
                      <a:ext cx="9525" cy="40481"/>
                    </a:xfrm>
                    <a:custGeom>
                      <a:avLst/>
                      <a:gdLst>
                        <a:gd name="connsiteX0" fmla="*/ 114 w 9525"/>
                        <a:gd name="connsiteY0" fmla="*/ 29 h 40481"/>
                        <a:gd name="connsiteX1" fmla="*/ 114 w 9525"/>
                        <a:gd name="connsiteY1" fmla="*/ 40511 h 40481"/>
                      </a:gdLst>
                      <a:ahLst/>
                      <a:cxnLst>
                        <a:cxn ang="0">
                          <a:pos x="connsiteX0" y="connsiteY0"/>
                        </a:cxn>
                        <a:cxn ang="0">
                          <a:pos x="connsiteX1" y="connsiteY1"/>
                        </a:cxn>
                      </a:cxnLst>
                      <a:rect l="l" t="t" r="r" b="b"/>
                      <a:pathLst>
                        <a:path w="9525" h="40481">
                          <a:moveTo>
                            <a:pt x="114" y="29"/>
                          </a:moveTo>
                          <a:lnTo>
                            <a:pt x="114" y="405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21" name="Freeform: Shape 1220">
                      <a:extLst>
                        <a:ext uri="{FF2B5EF4-FFF2-40B4-BE49-F238E27FC236}">
                          <a16:creationId xmlns:a16="http://schemas.microsoft.com/office/drawing/2014/main" id="{6BE1E0BC-AD71-492C-2A34-8395721DC0F0}"/>
                        </a:ext>
                      </a:extLst>
                    </p:cNvPr>
                    <p:cNvSpPr/>
                    <p:nvPr/>
                  </p:nvSpPr>
                  <p:spPr>
                    <a:xfrm>
                      <a:off x="3932041" y="2402261"/>
                      <a:ext cx="40481" cy="9525"/>
                    </a:xfrm>
                    <a:custGeom>
                      <a:avLst/>
                      <a:gdLst>
                        <a:gd name="connsiteX0" fmla="*/ 40596 w 40481"/>
                        <a:gd name="connsiteY0" fmla="*/ 29 h 9525"/>
                        <a:gd name="connsiteX1" fmla="*/ 114 w 40481"/>
                        <a:gd name="connsiteY1" fmla="*/ 29 h 9525"/>
                      </a:gdLst>
                      <a:ahLst/>
                      <a:cxnLst>
                        <a:cxn ang="0">
                          <a:pos x="connsiteX0" y="connsiteY0"/>
                        </a:cxn>
                        <a:cxn ang="0">
                          <a:pos x="connsiteX1" y="connsiteY1"/>
                        </a:cxn>
                      </a:cxnLst>
                      <a:rect l="l" t="t" r="r" b="b"/>
                      <a:pathLst>
                        <a:path w="40481" h="9525">
                          <a:moveTo>
                            <a:pt x="40596" y="29"/>
                          </a:moveTo>
                          <a:lnTo>
                            <a:pt x="114" y="2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5" name="Graphic 3">
                    <a:extLst>
                      <a:ext uri="{FF2B5EF4-FFF2-40B4-BE49-F238E27FC236}">
                        <a16:creationId xmlns:a16="http://schemas.microsoft.com/office/drawing/2014/main" id="{40E777AA-303B-DC31-9C44-96B47A7CF23F}"/>
                      </a:ext>
                    </a:extLst>
                  </p:cNvPr>
                  <p:cNvGrpSpPr/>
                  <p:nvPr/>
                </p:nvGrpSpPr>
                <p:grpSpPr>
                  <a:xfrm>
                    <a:off x="3148697" y="2262561"/>
                    <a:ext cx="67413" cy="67538"/>
                    <a:chOff x="3917468" y="2376544"/>
                    <a:chExt cx="40481" cy="40481"/>
                  </a:xfrm>
                  <a:solidFill>
                    <a:srgbClr val="000000"/>
                  </a:solidFill>
                </p:grpSpPr>
                <p:sp>
                  <p:nvSpPr>
                    <p:cNvPr id="1218" name="Freeform: Shape 1217">
                      <a:extLst>
                        <a:ext uri="{FF2B5EF4-FFF2-40B4-BE49-F238E27FC236}">
                          <a16:creationId xmlns:a16="http://schemas.microsoft.com/office/drawing/2014/main" id="{62A517B5-8275-FDD4-618A-0464DDB4DBAB}"/>
                        </a:ext>
                      </a:extLst>
                    </p:cNvPr>
                    <p:cNvSpPr/>
                    <p:nvPr/>
                  </p:nvSpPr>
                  <p:spPr>
                    <a:xfrm>
                      <a:off x="3937756" y="2376544"/>
                      <a:ext cx="9525" cy="40481"/>
                    </a:xfrm>
                    <a:custGeom>
                      <a:avLst/>
                      <a:gdLst>
                        <a:gd name="connsiteX0" fmla="*/ 113 w 9525"/>
                        <a:gd name="connsiteY0" fmla="*/ 29 h 40481"/>
                        <a:gd name="connsiteX1" fmla="*/ 113 w 9525"/>
                        <a:gd name="connsiteY1" fmla="*/ 40510 h 40481"/>
                      </a:gdLst>
                      <a:ahLst/>
                      <a:cxnLst>
                        <a:cxn ang="0">
                          <a:pos x="connsiteX0" y="connsiteY0"/>
                        </a:cxn>
                        <a:cxn ang="0">
                          <a:pos x="connsiteX1" y="connsiteY1"/>
                        </a:cxn>
                      </a:cxnLst>
                      <a:rect l="l" t="t" r="r" b="b"/>
                      <a:pathLst>
                        <a:path w="9525" h="40481">
                          <a:moveTo>
                            <a:pt x="113" y="29"/>
                          </a:moveTo>
                          <a:lnTo>
                            <a:pt x="113" y="4051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19" name="Freeform: Shape 1218">
                      <a:extLst>
                        <a:ext uri="{FF2B5EF4-FFF2-40B4-BE49-F238E27FC236}">
                          <a16:creationId xmlns:a16="http://schemas.microsoft.com/office/drawing/2014/main" id="{0CFC6E08-6C9A-6D47-F667-76030D0BCB15}"/>
                        </a:ext>
                      </a:extLst>
                    </p:cNvPr>
                    <p:cNvSpPr/>
                    <p:nvPr/>
                  </p:nvSpPr>
                  <p:spPr>
                    <a:xfrm>
                      <a:off x="3917468" y="2396832"/>
                      <a:ext cx="40481" cy="9525"/>
                    </a:xfrm>
                    <a:custGeom>
                      <a:avLst/>
                      <a:gdLst>
                        <a:gd name="connsiteX0" fmla="*/ 40594 w 40481"/>
                        <a:gd name="connsiteY0" fmla="*/ 29 h 9525"/>
                        <a:gd name="connsiteX1" fmla="*/ 113 w 40481"/>
                        <a:gd name="connsiteY1" fmla="*/ 29 h 9525"/>
                      </a:gdLst>
                      <a:ahLst/>
                      <a:cxnLst>
                        <a:cxn ang="0">
                          <a:pos x="connsiteX0" y="connsiteY0"/>
                        </a:cxn>
                        <a:cxn ang="0">
                          <a:pos x="connsiteX1" y="connsiteY1"/>
                        </a:cxn>
                      </a:cxnLst>
                      <a:rect l="l" t="t" r="r" b="b"/>
                      <a:pathLst>
                        <a:path w="40481" h="9525">
                          <a:moveTo>
                            <a:pt x="40594" y="29"/>
                          </a:moveTo>
                          <a:lnTo>
                            <a:pt x="113" y="2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6" name="Graphic 3">
                    <a:extLst>
                      <a:ext uri="{FF2B5EF4-FFF2-40B4-BE49-F238E27FC236}">
                        <a16:creationId xmlns:a16="http://schemas.microsoft.com/office/drawing/2014/main" id="{BA812A2F-705E-51B2-4190-DA8BEB55890F}"/>
                      </a:ext>
                    </a:extLst>
                  </p:cNvPr>
                  <p:cNvGrpSpPr/>
                  <p:nvPr/>
                </p:nvGrpSpPr>
                <p:grpSpPr>
                  <a:xfrm>
                    <a:off x="2984844" y="2191367"/>
                    <a:ext cx="67413" cy="67538"/>
                    <a:chOff x="3819075" y="2333872"/>
                    <a:chExt cx="40481" cy="40481"/>
                  </a:xfrm>
                  <a:solidFill>
                    <a:srgbClr val="000000"/>
                  </a:solidFill>
                </p:grpSpPr>
                <p:sp>
                  <p:nvSpPr>
                    <p:cNvPr id="1216" name="Freeform: Shape 1215">
                      <a:extLst>
                        <a:ext uri="{FF2B5EF4-FFF2-40B4-BE49-F238E27FC236}">
                          <a16:creationId xmlns:a16="http://schemas.microsoft.com/office/drawing/2014/main" id="{F80E1626-E1D7-6467-998C-0D37CA523CA1}"/>
                        </a:ext>
                      </a:extLst>
                    </p:cNvPr>
                    <p:cNvSpPr/>
                    <p:nvPr/>
                  </p:nvSpPr>
                  <p:spPr>
                    <a:xfrm>
                      <a:off x="3839363" y="2333872"/>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17" name="Freeform: Shape 1216">
                      <a:extLst>
                        <a:ext uri="{FF2B5EF4-FFF2-40B4-BE49-F238E27FC236}">
                          <a16:creationId xmlns:a16="http://schemas.microsoft.com/office/drawing/2014/main" id="{122907F3-853A-946E-260D-C96A718F5447}"/>
                        </a:ext>
                      </a:extLst>
                    </p:cNvPr>
                    <p:cNvSpPr/>
                    <p:nvPr/>
                  </p:nvSpPr>
                  <p:spPr>
                    <a:xfrm>
                      <a:off x="3819075" y="2354160"/>
                      <a:ext cx="40481" cy="9525"/>
                    </a:xfrm>
                    <a:custGeom>
                      <a:avLst/>
                      <a:gdLst>
                        <a:gd name="connsiteX0" fmla="*/ 40584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4" y="24"/>
                          </a:moveTo>
                          <a:lnTo>
                            <a:pt x="102" y="2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7" name="Graphic 3">
                    <a:extLst>
                      <a:ext uri="{FF2B5EF4-FFF2-40B4-BE49-F238E27FC236}">
                        <a16:creationId xmlns:a16="http://schemas.microsoft.com/office/drawing/2014/main" id="{FB128AFF-59BC-B3F0-1070-B521A11B192D}"/>
                      </a:ext>
                    </a:extLst>
                  </p:cNvPr>
                  <p:cNvGrpSpPr/>
                  <p:nvPr/>
                </p:nvGrpSpPr>
                <p:grpSpPr>
                  <a:xfrm>
                    <a:off x="2978816" y="2182785"/>
                    <a:ext cx="67413" cy="67538"/>
                    <a:chOff x="3815455" y="2328728"/>
                    <a:chExt cx="40481" cy="40481"/>
                  </a:xfrm>
                  <a:solidFill>
                    <a:srgbClr val="000000"/>
                  </a:solidFill>
                </p:grpSpPr>
                <p:sp>
                  <p:nvSpPr>
                    <p:cNvPr id="1214" name="Freeform: Shape 1213">
                      <a:extLst>
                        <a:ext uri="{FF2B5EF4-FFF2-40B4-BE49-F238E27FC236}">
                          <a16:creationId xmlns:a16="http://schemas.microsoft.com/office/drawing/2014/main" id="{414E55F7-9934-9358-98C5-5A8E38A047AF}"/>
                        </a:ext>
                      </a:extLst>
                    </p:cNvPr>
                    <p:cNvSpPr/>
                    <p:nvPr/>
                  </p:nvSpPr>
                  <p:spPr>
                    <a:xfrm>
                      <a:off x="3835744" y="2328728"/>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15" name="Freeform: Shape 1214">
                      <a:extLst>
                        <a:ext uri="{FF2B5EF4-FFF2-40B4-BE49-F238E27FC236}">
                          <a16:creationId xmlns:a16="http://schemas.microsoft.com/office/drawing/2014/main" id="{D5D02419-3706-2B0C-1C7D-B740D65BC5FC}"/>
                        </a:ext>
                      </a:extLst>
                    </p:cNvPr>
                    <p:cNvSpPr/>
                    <p:nvPr/>
                  </p:nvSpPr>
                  <p:spPr>
                    <a:xfrm>
                      <a:off x="3815455" y="2349016"/>
                      <a:ext cx="40481" cy="9525"/>
                    </a:xfrm>
                    <a:custGeom>
                      <a:avLst/>
                      <a:gdLst>
                        <a:gd name="connsiteX0" fmla="*/ 40583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3" y="24"/>
                          </a:moveTo>
                          <a:lnTo>
                            <a:pt x="102" y="2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8" name="Graphic 3">
                    <a:extLst>
                      <a:ext uri="{FF2B5EF4-FFF2-40B4-BE49-F238E27FC236}">
                        <a16:creationId xmlns:a16="http://schemas.microsoft.com/office/drawing/2014/main" id="{AE092AF1-D34D-19DA-E1DF-AF3919B843CB}"/>
                      </a:ext>
                    </a:extLst>
                  </p:cNvPr>
                  <p:cNvGrpSpPr/>
                  <p:nvPr/>
                </p:nvGrpSpPr>
                <p:grpSpPr>
                  <a:xfrm>
                    <a:off x="3877235" y="2620752"/>
                    <a:ext cx="67413" cy="67538"/>
                    <a:chOff x="4354951" y="2591237"/>
                    <a:chExt cx="40481" cy="40481"/>
                  </a:xfrm>
                  <a:solidFill>
                    <a:srgbClr val="000000"/>
                  </a:solidFill>
                </p:grpSpPr>
                <p:sp>
                  <p:nvSpPr>
                    <p:cNvPr id="1212" name="Freeform: Shape 1211">
                      <a:extLst>
                        <a:ext uri="{FF2B5EF4-FFF2-40B4-BE49-F238E27FC236}">
                          <a16:creationId xmlns:a16="http://schemas.microsoft.com/office/drawing/2014/main" id="{085B6AD3-199B-5475-EF92-D5BDA34DCB05}"/>
                        </a:ext>
                      </a:extLst>
                    </p:cNvPr>
                    <p:cNvSpPr/>
                    <p:nvPr/>
                  </p:nvSpPr>
                  <p:spPr>
                    <a:xfrm>
                      <a:off x="4375240" y="2591237"/>
                      <a:ext cx="9525" cy="40481"/>
                    </a:xfrm>
                    <a:custGeom>
                      <a:avLst/>
                      <a:gdLst>
                        <a:gd name="connsiteX0" fmla="*/ 159 w 9525"/>
                        <a:gd name="connsiteY0" fmla="*/ 51 h 40481"/>
                        <a:gd name="connsiteX1" fmla="*/ 159 w 9525"/>
                        <a:gd name="connsiteY1" fmla="*/ 40532 h 40481"/>
                      </a:gdLst>
                      <a:ahLst/>
                      <a:cxnLst>
                        <a:cxn ang="0">
                          <a:pos x="connsiteX0" y="connsiteY0"/>
                        </a:cxn>
                        <a:cxn ang="0">
                          <a:pos x="connsiteX1" y="connsiteY1"/>
                        </a:cxn>
                      </a:cxnLst>
                      <a:rect l="l" t="t" r="r" b="b"/>
                      <a:pathLst>
                        <a:path w="9525" h="40481">
                          <a:moveTo>
                            <a:pt x="159" y="51"/>
                          </a:moveTo>
                          <a:lnTo>
                            <a:pt x="159" y="4053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13" name="Freeform: Shape 1212">
                      <a:extLst>
                        <a:ext uri="{FF2B5EF4-FFF2-40B4-BE49-F238E27FC236}">
                          <a16:creationId xmlns:a16="http://schemas.microsoft.com/office/drawing/2014/main" id="{016B7975-C9B6-6499-C3C5-0F52FC7AA2E9}"/>
                        </a:ext>
                      </a:extLst>
                    </p:cNvPr>
                    <p:cNvSpPr/>
                    <p:nvPr/>
                  </p:nvSpPr>
                  <p:spPr>
                    <a:xfrm>
                      <a:off x="4354951" y="2611525"/>
                      <a:ext cx="40481" cy="9525"/>
                    </a:xfrm>
                    <a:custGeom>
                      <a:avLst/>
                      <a:gdLst>
                        <a:gd name="connsiteX0" fmla="*/ 40640 w 40481"/>
                        <a:gd name="connsiteY0" fmla="*/ 51 h 9525"/>
                        <a:gd name="connsiteX1" fmla="*/ 159 w 40481"/>
                        <a:gd name="connsiteY1" fmla="*/ 51 h 9525"/>
                      </a:gdLst>
                      <a:ahLst/>
                      <a:cxnLst>
                        <a:cxn ang="0">
                          <a:pos x="connsiteX0" y="connsiteY0"/>
                        </a:cxn>
                        <a:cxn ang="0">
                          <a:pos x="connsiteX1" y="connsiteY1"/>
                        </a:cxn>
                      </a:cxnLst>
                      <a:rect l="l" t="t" r="r" b="b"/>
                      <a:pathLst>
                        <a:path w="40481" h="9525">
                          <a:moveTo>
                            <a:pt x="40640" y="51"/>
                          </a:moveTo>
                          <a:lnTo>
                            <a:pt x="159" y="5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29" name="Graphic 3">
                    <a:extLst>
                      <a:ext uri="{FF2B5EF4-FFF2-40B4-BE49-F238E27FC236}">
                        <a16:creationId xmlns:a16="http://schemas.microsoft.com/office/drawing/2014/main" id="{048D9A86-E692-6B21-0C01-8B0F43701BE1}"/>
                      </a:ext>
                    </a:extLst>
                  </p:cNvPr>
                  <p:cNvGrpSpPr/>
                  <p:nvPr/>
                </p:nvGrpSpPr>
                <p:grpSpPr>
                  <a:xfrm>
                    <a:off x="5382850" y="3466652"/>
                    <a:ext cx="67413" cy="67538"/>
                    <a:chOff x="5259064" y="3098253"/>
                    <a:chExt cx="40481" cy="40481"/>
                  </a:xfrm>
                  <a:solidFill>
                    <a:srgbClr val="000000"/>
                  </a:solidFill>
                </p:grpSpPr>
                <p:sp>
                  <p:nvSpPr>
                    <p:cNvPr id="1210" name="Freeform: Shape 1209">
                      <a:extLst>
                        <a:ext uri="{FF2B5EF4-FFF2-40B4-BE49-F238E27FC236}">
                          <a16:creationId xmlns:a16="http://schemas.microsoft.com/office/drawing/2014/main" id="{903B8566-910E-72C3-999A-86501B87ED51}"/>
                        </a:ext>
                      </a:extLst>
                    </p:cNvPr>
                    <p:cNvSpPr/>
                    <p:nvPr/>
                  </p:nvSpPr>
                  <p:spPr>
                    <a:xfrm>
                      <a:off x="5279353" y="3098253"/>
                      <a:ext cx="9525" cy="40481"/>
                    </a:xfrm>
                    <a:custGeom>
                      <a:avLst/>
                      <a:gdLst>
                        <a:gd name="connsiteX0" fmla="*/ 254 w 9525"/>
                        <a:gd name="connsiteY0" fmla="*/ 104 h 40481"/>
                        <a:gd name="connsiteX1" fmla="*/ 254 w 9525"/>
                        <a:gd name="connsiteY1" fmla="*/ 40586 h 40481"/>
                      </a:gdLst>
                      <a:ahLst/>
                      <a:cxnLst>
                        <a:cxn ang="0">
                          <a:pos x="connsiteX0" y="connsiteY0"/>
                        </a:cxn>
                        <a:cxn ang="0">
                          <a:pos x="connsiteX1" y="connsiteY1"/>
                        </a:cxn>
                      </a:cxnLst>
                      <a:rect l="l" t="t" r="r" b="b"/>
                      <a:pathLst>
                        <a:path w="9525" h="40481">
                          <a:moveTo>
                            <a:pt x="254" y="104"/>
                          </a:moveTo>
                          <a:lnTo>
                            <a:pt x="254" y="4058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11" name="Freeform: Shape 1210">
                      <a:extLst>
                        <a:ext uri="{FF2B5EF4-FFF2-40B4-BE49-F238E27FC236}">
                          <a16:creationId xmlns:a16="http://schemas.microsoft.com/office/drawing/2014/main" id="{3693BB17-D643-C979-5917-7A6C3D1C593C}"/>
                        </a:ext>
                      </a:extLst>
                    </p:cNvPr>
                    <p:cNvSpPr/>
                    <p:nvPr/>
                  </p:nvSpPr>
                  <p:spPr>
                    <a:xfrm>
                      <a:off x="5259064" y="3118541"/>
                      <a:ext cx="40481" cy="9525"/>
                    </a:xfrm>
                    <a:custGeom>
                      <a:avLst/>
                      <a:gdLst>
                        <a:gd name="connsiteX0" fmla="*/ 40735 w 40481"/>
                        <a:gd name="connsiteY0" fmla="*/ 104 h 9525"/>
                        <a:gd name="connsiteX1" fmla="*/ 254 w 40481"/>
                        <a:gd name="connsiteY1" fmla="*/ 104 h 9525"/>
                      </a:gdLst>
                      <a:ahLst/>
                      <a:cxnLst>
                        <a:cxn ang="0">
                          <a:pos x="connsiteX0" y="connsiteY0"/>
                        </a:cxn>
                        <a:cxn ang="0">
                          <a:pos x="connsiteX1" y="connsiteY1"/>
                        </a:cxn>
                      </a:cxnLst>
                      <a:rect l="l" t="t" r="r" b="b"/>
                      <a:pathLst>
                        <a:path w="40481" h="9525">
                          <a:moveTo>
                            <a:pt x="40735" y="104"/>
                          </a:moveTo>
                          <a:lnTo>
                            <a:pt x="254" y="10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0" name="Graphic 3">
                    <a:extLst>
                      <a:ext uri="{FF2B5EF4-FFF2-40B4-BE49-F238E27FC236}">
                        <a16:creationId xmlns:a16="http://schemas.microsoft.com/office/drawing/2014/main" id="{4A2856EF-28D9-1D4C-A3F9-20DC968E65EE}"/>
                      </a:ext>
                    </a:extLst>
                  </p:cNvPr>
                  <p:cNvGrpSpPr/>
                  <p:nvPr/>
                </p:nvGrpSpPr>
                <p:grpSpPr>
                  <a:xfrm>
                    <a:off x="5376665" y="3466652"/>
                    <a:ext cx="67413" cy="67538"/>
                    <a:chOff x="5255350" y="3098253"/>
                    <a:chExt cx="40481" cy="40481"/>
                  </a:xfrm>
                  <a:solidFill>
                    <a:srgbClr val="000000"/>
                  </a:solidFill>
                </p:grpSpPr>
                <p:sp>
                  <p:nvSpPr>
                    <p:cNvPr id="1208" name="Freeform: Shape 1207">
                      <a:extLst>
                        <a:ext uri="{FF2B5EF4-FFF2-40B4-BE49-F238E27FC236}">
                          <a16:creationId xmlns:a16="http://schemas.microsoft.com/office/drawing/2014/main" id="{12926F73-2B9D-7861-FE34-186FD4A93A35}"/>
                        </a:ext>
                      </a:extLst>
                    </p:cNvPr>
                    <p:cNvSpPr/>
                    <p:nvPr/>
                  </p:nvSpPr>
                  <p:spPr>
                    <a:xfrm>
                      <a:off x="5275638" y="3098253"/>
                      <a:ext cx="9525" cy="40481"/>
                    </a:xfrm>
                    <a:custGeom>
                      <a:avLst/>
                      <a:gdLst>
                        <a:gd name="connsiteX0" fmla="*/ 253 w 9525"/>
                        <a:gd name="connsiteY0" fmla="*/ 104 h 40481"/>
                        <a:gd name="connsiteX1" fmla="*/ 253 w 9525"/>
                        <a:gd name="connsiteY1" fmla="*/ 40586 h 40481"/>
                      </a:gdLst>
                      <a:ahLst/>
                      <a:cxnLst>
                        <a:cxn ang="0">
                          <a:pos x="connsiteX0" y="connsiteY0"/>
                        </a:cxn>
                        <a:cxn ang="0">
                          <a:pos x="connsiteX1" y="connsiteY1"/>
                        </a:cxn>
                      </a:cxnLst>
                      <a:rect l="l" t="t" r="r" b="b"/>
                      <a:pathLst>
                        <a:path w="9525" h="40481">
                          <a:moveTo>
                            <a:pt x="253" y="104"/>
                          </a:moveTo>
                          <a:lnTo>
                            <a:pt x="253" y="4058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09" name="Freeform: Shape 1208">
                      <a:extLst>
                        <a:ext uri="{FF2B5EF4-FFF2-40B4-BE49-F238E27FC236}">
                          <a16:creationId xmlns:a16="http://schemas.microsoft.com/office/drawing/2014/main" id="{84A67198-EF0B-D0E6-7F1C-9852A8F881F0}"/>
                        </a:ext>
                      </a:extLst>
                    </p:cNvPr>
                    <p:cNvSpPr/>
                    <p:nvPr/>
                  </p:nvSpPr>
                  <p:spPr>
                    <a:xfrm>
                      <a:off x="5255350" y="3118541"/>
                      <a:ext cx="40481" cy="9525"/>
                    </a:xfrm>
                    <a:custGeom>
                      <a:avLst/>
                      <a:gdLst>
                        <a:gd name="connsiteX0" fmla="*/ 40734 w 40481"/>
                        <a:gd name="connsiteY0" fmla="*/ 104 h 9525"/>
                        <a:gd name="connsiteX1" fmla="*/ 253 w 40481"/>
                        <a:gd name="connsiteY1" fmla="*/ 104 h 9525"/>
                      </a:gdLst>
                      <a:ahLst/>
                      <a:cxnLst>
                        <a:cxn ang="0">
                          <a:pos x="connsiteX0" y="connsiteY0"/>
                        </a:cxn>
                        <a:cxn ang="0">
                          <a:pos x="connsiteX1" y="connsiteY1"/>
                        </a:cxn>
                      </a:cxnLst>
                      <a:rect l="l" t="t" r="r" b="b"/>
                      <a:pathLst>
                        <a:path w="40481" h="9525">
                          <a:moveTo>
                            <a:pt x="40734" y="104"/>
                          </a:moveTo>
                          <a:lnTo>
                            <a:pt x="253" y="10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1" name="Graphic 3">
                    <a:extLst>
                      <a:ext uri="{FF2B5EF4-FFF2-40B4-BE49-F238E27FC236}">
                        <a16:creationId xmlns:a16="http://schemas.microsoft.com/office/drawing/2014/main" id="{A405C3F9-A5DD-EBEB-6AAB-CBED0367A843}"/>
                      </a:ext>
                    </a:extLst>
                  </p:cNvPr>
                  <p:cNvGrpSpPr/>
                  <p:nvPr/>
                </p:nvGrpSpPr>
                <p:grpSpPr>
                  <a:xfrm>
                    <a:off x="5425360" y="3511625"/>
                    <a:ext cx="67413" cy="67538"/>
                    <a:chOff x="5284591" y="3125209"/>
                    <a:chExt cx="40481" cy="40481"/>
                  </a:xfrm>
                  <a:solidFill>
                    <a:srgbClr val="000000"/>
                  </a:solidFill>
                </p:grpSpPr>
                <p:sp>
                  <p:nvSpPr>
                    <p:cNvPr id="1206" name="Freeform: Shape 1205">
                      <a:extLst>
                        <a:ext uri="{FF2B5EF4-FFF2-40B4-BE49-F238E27FC236}">
                          <a16:creationId xmlns:a16="http://schemas.microsoft.com/office/drawing/2014/main" id="{563BABAF-D68C-5595-6A06-56287C9296A6}"/>
                        </a:ext>
                      </a:extLst>
                    </p:cNvPr>
                    <p:cNvSpPr/>
                    <p:nvPr/>
                  </p:nvSpPr>
                  <p:spPr>
                    <a:xfrm>
                      <a:off x="5304880"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07" name="Freeform: Shape 1206">
                      <a:extLst>
                        <a:ext uri="{FF2B5EF4-FFF2-40B4-BE49-F238E27FC236}">
                          <a16:creationId xmlns:a16="http://schemas.microsoft.com/office/drawing/2014/main" id="{86B975AA-6C6D-19AB-728A-EF6F19CB09FF}"/>
                        </a:ext>
                      </a:extLst>
                    </p:cNvPr>
                    <p:cNvSpPr/>
                    <p:nvPr/>
                  </p:nvSpPr>
                  <p:spPr>
                    <a:xfrm>
                      <a:off x="5284591" y="3145497"/>
                      <a:ext cx="40481" cy="9525"/>
                    </a:xfrm>
                    <a:custGeom>
                      <a:avLst/>
                      <a:gdLst>
                        <a:gd name="connsiteX0" fmla="*/ 40738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8" y="107"/>
                          </a:moveTo>
                          <a:lnTo>
                            <a:pt x="256"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2" name="Graphic 3">
                    <a:extLst>
                      <a:ext uri="{FF2B5EF4-FFF2-40B4-BE49-F238E27FC236}">
                        <a16:creationId xmlns:a16="http://schemas.microsoft.com/office/drawing/2014/main" id="{3FCAC7BF-03B4-95B0-CBFF-3A3438026C43}"/>
                      </a:ext>
                    </a:extLst>
                  </p:cNvPr>
                  <p:cNvGrpSpPr/>
                  <p:nvPr/>
                </p:nvGrpSpPr>
                <p:grpSpPr>
                  <a:xfrm>
                    <a:off x="5431388" y="3511625"/>
                    <a:ext cx="67413" cy="67538"/>
                    <a:chOff x="5288211" y="3125209"/>
                    <a:chExt cx="40481" cy="40481"/>
                  </a:xfrm>
                  <a:solidFill>
                    <a:srgbClr val="000000"/>
                  </a:solidFill>
                </p:grpSpPr>
                <p:sp>
                  <p:nvSpPr>
                    <p:cNvPr id="1204" name="Freeform: Shape 1203">
                      <a:extLst>
                        <a:ext uri="{FF2B5EF4-FFF2-40B4-BE49-F238E27FC236}">
                          <a16:creationId xmlns:a16="http://schemas.microsoft.com/office/drawing/2014/main" id="{9892ED45-7EB6-01B9-14C4-C6FD096B5AD0}"/>
                        </a:ext>
                      </a:extLst>
                    </p:cNvPr>
                    <p:cNvSpPr/>
                    <p:nvPr/>
                  </p:nvSpPr>
                  <p:spPr>
                    <a:xfrm>
                      <a:off x="530849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05" name="Freeform: Shape 1204">
                      <a:extLst>
                        <a:ext uri="{FF2B5EF4-FFF2-40B4-BE49-F238E27FC236}">
                          <a16:creationId xmlns:a16="http://schemas.microsoft.com/office/drawing/2014/main" id="{E810B365-66DF-D2FE-B450-759113B495A9}"/>
                        </a:ext>
                      </a:extLst>
                    </p:cNvPr>
                    <p:cNvSpPr/>
                    <p:nvPr/>
                  </p:nvSpPr>
                  <p:spPr>
                    <a:xfrm>
                      <a:off x="5288211"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3" name="Graphic 3">
                    <a:extLst>
                      <a:ext uri="{FF2B5EF4-FFF2-40B4-BE49-F238E27FC236}">
                        <a16:creationId xmlns:a16="http://schemas.microsoft.com/office/drawing/2014/main" id="{79173327-C16F-59CD-51A9-B3406D08DAAF}"/>
                      </a:ext>
                    </a:extLst>
                  </p:cNvPr>
                  <p:cNvGrpSpPr/>
                  <p:nvPr/>
                </p:nvGrpSpPr>
                <p:grpSpPr>
                  <a:xfrm>
                    <a:off x="5437415" y="3511625"/>
                    <a:ext cx="67413" cy="67538"/>
                    <a:chOff x="5291830" y="3125209"/>
                    <a:chExt cx="40481" cy="40481"/>
                  </a:xfrm>
                  <a:solidFill>
                    <a:srgbClr val="000000"/>
                  </a:solidFill>
                </p:grpSpPr>
                <p:sp>
                  <p:nvSpPr>
                    <p:cNvPr id="1202" name="Freeform: Shape 1201">
                      <a:extLst>
                        <a:ext uri="{FF2B5EF4-FFF2-40B4-BE49-F238E27FC236}">
                          <a16:creationId xmlns:a16="http://schemas.microsoft.com/office/drawing/2014/main" id="{AF7A16B1-42A5-4025-4415-15C610219F71}"/>
                        </a:ext>
                      </a:extLst>
                    </p:cNvPr>
                    <p:cNvSpPr/>
                    <p:nvPr/>
                  </p:nvSpPr>
                  <p:spPr>
                    <a:xfrm>
                      <a:off x="531211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03" name="Freeform: Shape 1202">
                      <a:extLst>
                        <a:ext uri="{FF2B5EF4-FFF2-40B4-BE49-F238E27FC236}">
                          <a16:creationId xmlns:a16="http://schemas.microsoft.com/office/drawing/2014/main" id="{92F03405-00A7-386F-331E-A7E6C7F6D2C5}"/>
                        </a:ext>
                      </a:extLst>
                    </p:cNvPr>
                    <p:cNvSpPr/>
                    <p:nvPr/>
                  </p:nvSpPr>
                  <p:spPr>
                    <a:xfrm>
                      <a:off x="5291830"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4" name="Graphic 3">
                    <a:extLst>
                      <a:ext uri="{FF2B5EF4-FFF2-40B4-BE49-F238E27FC236}">
                        <a16:creationId xmlns:a16="http://schemas.microsoft.com/office/drawing/2014/main" id="{9574FE20-BA60-A53A-24B5-5D12198B7680}"/>
                      </a:ext>
                    </a:extLst>
                  </p:cNvPr>
                  <p:cNvGrpSpPr/>
                  <p:nvPr/>
                </p:nvGrpSpPr>
                <p:grpSpPr>
                  <a:xfrm>
                    <a:off x="5455657" y="3511625"/>
                    <a:ext cx="67413" cy="67538"/>
                    <a:chOff x="5302784" y="3125209"/>
                    <a:chExt cx="40481" cy="40481"/>
                  </a:xfrm>
                  <a:solidFill>
                    <a:srgbClr val="000000"/>
                  </a:solidFill>
                </p:grpSpPr>
                <p:sp>
                  <p:nvSpPr>
                    <p:cNvPr id="1200" name="Freeform: Shape 1199">
                      <a:extLst>
                        <a:ext uri="{FF2B5EF4-FFF2-40B4-BE49-F238E27FC236}">
                          <a16:creationId xmlns:a16="http://schemas.microsoft.com/office/drawing/2014/main" id="{E2452CCE-BE7A-1CB6-72BD-AB8CA04DF291}"/>
                        </a:ext>
                      </a:extLst>
                    </p:cNvPr>
                    <p:cNvSpPr/>
                    <p:nvPr/>
                  </p:nvSpPr>
                  <p:spPr>
                    <a:xfrm>
                      <a:off x="5323072" y="3125209"/>
                      <a:ext cx="9525" cy="40481"/>
                    </a:xfrm>
                    <a:custGeom>
                      <a:avLst/>
                      <a:gdLst>
                        <a:gd name="connsiteX0" fmla="*/ 258 w 9525"/>
                        <a:gd name="connsiteY0" fmla="*/ 107 h 40481"/>
                        <a:gd name="connsiteX1" fmla="*/ 258 w 9525"/>
                        <a:gd name="connsiteY1" fmla="*/ 40589 h 40481"/>
                      </a:gdLst>
                      <a:ahLst/>
                      <a:cxnLst>
                        <a:cxn ang="0">
                          <a:pos x="connsiteX0" y="connsiteY0"/>
                        </a:cxn>
                        <a:cxn ang="0">
                          <a:pos x="connsiteX1" y="connsiteY1"/>
                        </a:cxn>
                      </a:cxnLst>
                      <a:rect l="l" t="t" r="r" b="b"/>
                      <a:pathLst>
                        <a:path w="9525" h="40481">
                          <a:moveTo>
                            <a:pt x="258" y="107"/>
                          </a:moveTo>
                          <a:lnTo>
                            <a:pt x="258"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201" name="Freeform: Shape 1200">
                      <a:extLst>
                        <a:ext uri="{FF2B5EF4-FFF2-40B4-BE49-F238E27FC236}">
                          <a16:creationId xmlns:a16="http://schemas.microsoft.com/office/drawing/2014/main" id="{E1D8A80B-ADAB-9F09-95DA-3775D85331CD}"/>
                        </a:ext>
                      </a:extLst>
                    </p:cNvPr>
                    <p:cNvSpPr/>
                    <p:nvPr/>
                  </p:nvSpPr>
                  <p:spPr>
                    <a:xfrm>
                      <a:off x="5302784" y="3145497"/>
                      <a:ext cx="40481" cy="9525"/>
                    </a:xfrm>
                    <a:custGeom>
                      <a:avLst/>
                      <a:gdLst>
                        <a:gd name="connsiteX0" fmla="*/ 40739 w 40481"/>
                        <a:gd name="connsiteY0" fmla="*/ 107 h 9525"/>
                        <a:gd name="connsiteX1" fmla="*/ 258 w 40481"/>
                        <a:gd name="connsiteY1" fmla="*/ 107 h 9525"/>
                      </a:gdLst>
                      <a:ahLst/>
                      <a:cxnLst>
                        <a:cxn ang="0">
                          <a:pos x="connsiteX0" y="connsiteY0"/>
                        </a:cxn>
                        <a:cxn ang="0">
                          <a:pos x="connsiteX1" y="connsiteY1"/>
                        </a:cxn>
                      </a:cxnLst>
                      <a:rect l="l" t="t" r="r" b="b"/>
                      <a:pathLst>
                        <a:path w="40481" h="9525">
                          <a:moveTo>
                            <a:pt x="40739" y="107"/>
                          </a:moveTo>
                          <a:lnTo>
                            <a:pt x="258"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5" name="Graphic 3">
                    <a:extLst>
                      <a:ext uri="{FF2B5EF4-FFF2-40B4-BE49-F238E27FC236}">
                        <a16:creationId xmlns:a16="http://schemas.microsoft.com/office/drawing/2014/main" id="{01639498-B7DC-7C1E-EE0F-1DB099724CEE}"/>
                      </a:ext>
                    </a:extLst>
                  </p:cNvPr>
                  <p:cNvGrpSpPr/>
                  <p:nvPr/>
                </p:nvGrpSpPr>
                <p:grpSpPr>
                  <a:xfrm>
                    <a:off x="5473898" y="3511625"/>
                    <a:ext cx="67413" cy="67538"/>
                    <a:chOff x="5313738" y="3125209"/>
                    <a:chExt cx="40481" cy="40481"/>
                  </a:xfrm>
                  <a:solidFill>
                    <a:srgbClr val="000000"/>
                  </a:solidFill>
                </p:grpSpPr>
                <p:sp>
                  <p:nvSpPr>
                    <p:cNvPr id="1198" name="Freeform: Shape 1197">
                      <a:extLst>
                        <a:ext uri="{FF2B5EF4-FFF2-40B4-BE49-F238E27FC236}">
                          <a16:creationId xmlns:a16="http://schemas.microsoft.com/office/drawing/2014/main" id="{4B71774A-E5F1-8B6D-D9E9-B838BC3E2087}"/>
                        </a:ext>
                      </a:extLst>
                    </p:cNvPr>
                    <p:cNvSpPr/>
                    <p:nvPr/>
                  </p:nvSpPr>
                  <p:spPr>
                    <a:xfrm>
                      <a:off x="5334026" y="3125209"/>
                      <a:ext cx="9525" cy="40481"/>
                    </a:xfrm>
                    <a:custGeom>
                      <a:avLst/>
                      <a:gdLst>
                        <a:gd name="connsiteX0" fmla="*/ 259 w 9525"/>
                        <a:gd name="connsiteY0" fmla="*/ 107 h 40481"/>
                        <a:gd name="connsiteX1" fmla="*/ 259 w 9525"/>
                        <a:gd name="connsiteY1" fmla="*/ 40589 h 40481"/>
                      </a:gdLst>
                      <a:ahLst/>
                      <a:cxnLst>
                        <a:cxn ang="0">
                          <a:pos x="connsiteX0" y="connsiteY0"/>
                        </a:cxn>
                        <a:cxn ang="0">
                          <a:pos x="connsiteX1" y="connsiteY1"/>
                        </a:cxn>
                      </a:cxnLst>
                      <a:rect l="l" t="t" r="r" b="b"/>
                      <a:pathLst>
                        <a:path w="9525" h="40481">
                          <a:moveTo>
                            <a:pt x="259" y="107"/>
                          </a:moveTo>
                          <a:lnTo>
                            <a:pt x="259"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99" name="Freeform: Shape 1198">
                      <a:extLst>
                        <a:ext uri="{FF2B5EF4-FFF2-40B4-BE49-F238E27FC236}">
                          <a16:creationId xmlns:a16="http://schemas.microsoft.com/office/drawing/2014/main" id="{85AFCD7C-2B36-925A-E954-4802A4A33BDB}"/>
                        </a:ext>
                      </a:extLst>
                    </p:cNvPr>
                    <p:cNvSpPr/>
                    <p:nvPr/>
                  </p:nvSpPr>
                  <p:spPr>
                    <a:xfrm>
                      <a:off x="5313738" y="3145497"/>
                      <a:ext cx="40481" cy="9525"/>
                    </a:xfrm>
                    <a:custGeom>
                      <a:avLst/>
                      <a:gdLst>
                        <a:gd name="connsiteX0" fmla="*/ 40741 w 40481"/>
                        <a:gd name="connsiteY0" fmla="*/ 107 h 9525"/>
                        <a:gd name="connsiteX1" fmla="*/ 259 w 40481"/>
                        <a:gd name="connsiteY1" fmla="*/ 107 h 9525"/>
                      </a:gdLst>
                      <a:ahLst/>
                      <a:cxnLst>
                        <a:cxn ang="0">
                          <a:pos x="connsiteX0" y="connsiteY0"/>
                        </a:cxn>
                        <a:cxn ang="0">
                          <a:pos x="connsiteX1" y="connsiteY1"/>
                        </a:cxn>
                      </a:cxnLst>
                      <a:rect l="l" t="t" r="r" b="b"/>
                      <a:pathLst>
                        <a:path w="40481" h="9525">
                          <a:moveTo>
                            <a:pt x="40741" y="107"/>
                          </a:moveTo>
                          <a:lnTo>
                            <a:pt x="259"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6" name="Graphic 3">
                    <a:extLst>
                      <a:ext uri="{FF2B5EF4-FFF2-40B4-BE49-F238E27FC236}">
                        <a16:creationId xmlns:a16="http://schemas.microsoft.com/office/drawing/2014/main" id="{8B90EAB6-C785-5858-494E-0632A695220E}"/>
                      </a:ext>
                    </a:extLst>
                  </p:cNvPr>
                  <p:cNvGrpSpPr/>
                  <p:nvPr/>
                </p:nvGrpSpPr>
                <p:grpSpPr>
                  <a:xfrm>
                    <a:off x="5479925" y="3511625"/>
                    <a:ext cx="67413" cy="67538"/>
                    <a:chOff x="5317357" y="3125209"/>
                    <a:chExt cx="40481" cy="40481"/>
                  </a:xfrm>
                  <a:solidFill>
                    <a:srgbClr val="000000"/>
                  </a:solidFill>
                </p:grpSpPr>
                <p:sp>
                  <p:nvSpPr>
                    <p:cNvPr id="1196" name="Freeform: Shape 1195">
                      <a:extLst>
                        <a:ext uri="{FF2B5EF4-FFF2-40B4-BE49-F238E27FC236}">
                          <a16:creationId xmlns:a16="http://schemas.microsoft.com/office/drawing/2014/main" id="{DA018CE6-3916-FEDA-7C27-C44E69814B9F}"/>
                        </a:ext>
                      </a:extLst>
                    </p:cNvPr>
                    <p:cNvSpPr/>
                    <p:nvPr/>
                  </p:nvSpPr>
                  <p:spPr>
                    <a:xfrm>
                      <a:off x="5337646"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97" name="Freeform: Shape 1196">
                      <a:extLst>
                        <a:ext uri="{FF2B5EF4-FFF2-40B4-BE49-F238E27FC236}">
                          <a16:creationId xmlns:a16="http://schemas.microsoft.com/office/drawing/2014/main" id="{CE4ECA26-48CA-56AB-033F-0D6F607A1894}"/>
                        </a:ext>
                      </a:extLst>
                    </p:cNvPr>
                    <p:cNvSpPr/>
                    <p:nvPr/>
                  </p:nvSpPr>
                  <p:spPr>
                    <a:xfrm>
                      <a:off x="531735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7" name="Graphic 3">
                    <a:extLst>
                      <a:ext uri="{FF2B5EF4-FFF2-40B4-BE49-F238E27FC236}">
                        <a16:creationId xmlns:a16="http://schemas.microsoft.com/office/drawing/2014/main" id="{884E3D3A-6D07-FF81-8C8A-B57974ED19F6}"/>
                      </a:ext>
                    </a:extLst>
                  </p:cNvPr>
                  <p:cNvGrpSpPr/>
                  <p:nvPr/>
                </p:nvGrpSpPr>
                <p:grpSpPr>
                  <a:xfrm>
                    <a:off x="5485953" y="3511625"/>
                    <a:ext cx="67413" cy="67538"/>
                    <a:chOff x="5320977" y="3125209"/>
                    <a:chExt cx="40481" cy="40481"/>
                  </a:xfrm>
                  <a:solidFill>
                    <a:srgbClr val="000000"/>
                  </a:solidFill>
                </p:grpSpPr>
                <p:sp>
                  <p:nvSpPr>
                    <p:cNvPr id="1194" name="Freeform: Shape 1193">
                      <a:extLst>
                        <a:ext uri="{FF2B5EF4-FFF2-40B4-BE49-F238E27FC236}">
                          <a16:creationId xmlns:a16="http://schemas.microsoft.com/office/drawing/2014/main" id="{3F36804C-E1D6-27CB-C8FB-28D3A4FAB3A6}"/>
                        </a:ext>
                      </a:extLst>
                    </p:cNvPr>
                    <p:cNvSpPr/>
                    <p:nvPr/>
                  </p:nvSpPr>
                  <p:spPr>
                    <a:xfrm>
                      <a:off x="5341265"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95" name="Freeform: Shape 1194">
                      <a:extLst>
                        <a:ext uri="{FF2B5EF4-FFF2-40B4-BE49-F238E27FC236}">
                          <a16:creationId xmlns:a16="http://schemas.microsoft.com/office/drawing/2014/main" id="{B1091B81-509A-30C8-3D70-BB5747AE274A}"/>
                        </a:ext>
                      </a:extLst>
                    </p:cNvPr>
                    <p:cNvSpPr/>
                    <p:nvPr/>
                  </p:nvSpPr>
                  <p:spPr>
                    <a:xfrm>
                      <a:off x="532097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8" name="Graphic 3">
                    <a:extLst>
                      <a:ext uri="{FF2B5EF4-FFF2-40B4-BE49-F238E27FC236}">
                        <a16:creationId xmlns:a16="http://schemas.microsoft.com/office/drawing/2014/main" id="{4AD1C993-FD86-1779-5D71-A426790FC1EF}"/>
                      </a:ext>
                    </a:extLst>
                  </p:cNvPr>
                  <p:cNvGrpSpPr/>
                  <p:nvPr/>
                </p:nvGrpSpPr>
                <p:grpSpPr>
                  <a:xfrm>
                    <a:off x="5504195" y="3511625"/>
                    <a:ext cx="67413" cy="67538"/>
                    <a:chOff x="5331931" y="3125209"/>
                    <a:chExt cx="40481" cy="40481"/>
                  </a:xfrm>
                  <a:solidFill>
                    <a:srgbClr val="000000"/>
                  </a:solidFill>
                </p:grpSpPr>
                <p:sp>
                  <p:nvSpPr>
                    <p:cNvPr id="1192" name="Freeform: Shape 1191">
                      <a:extLst>
                        <a:ext uri="{FF2B5EF4-FFF2-40B4-BE49-F238E27FC236}">
                          <a16:creationId xmlns:a16="http://schemas.microsoft.com/office/drawing/2014/main" id="{7BC623A9-CD65-5307-FB92-A2FDD59C97A2}"/>
                        </a:ext>
                      </a:extLst>
                    </p:cNvPr>
                    <p:cNvSpPr/>
                    <p:nvPr/>
                  </p:nvSpPr>
                  <p:spPr>
                    <a:xfrm>
                      <a:off x="5352219" y="3125209"/>
                      <a:ext cx="9525" cy="40481"/>
                    </a:xfrm>
                    <a:custGeom>
                      <a:avLst/>
                      <a:gdLst>
                        <a:gd name="connsiteX0" fmla="*/ 261 w 9525"/>
                        <a:gd name="connsiteY0" fmla="*/ 107 h 40481"/>
                        <a:gd name="connsiteX1" fmla="*/ 261 w 9525"/>
                        <a:gd name="connsiteY1" fmla="*/ 40589 h 40481"/>
                      </a:gdLst>
                      <a:ahLst/>
                      <a:cxnLst>
                        <a:cxn ang="0">
                          <a:pos x="connsiteX0" y="connsiteY0"/>
                        </a:cxn>
                        <a:cxn ang="0">
                          <a:pos x="connsiteX1" y="connsiteY1"/>
                        </a:cxn>
                      </a:cxnLst>
                      <a:rect l="l" t="t" r="r" b="b"/>
                      <a:pathLst>
                        <a:path w="9525" h="40481">
                          <a:moveTo>
                            <a:pt x="261" y="107"/>
                          </a:moveTo>
                          <a:lnTo>
                            <a:pt x="261"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93" name="Freeform: Shape 1192">
                      <a:extLst>
                        <a:ext uri="{FF2B5EF4-FFF2-40B4-BE49-F238E27FC236}">
                          <a16:creationId xmlns:a16="http://schemas.microsoft.com/office/drawing/2014/main" id="{BE5DD1AC-0A2F-39D2-38F9-1393776A1965}"/>
                        </a:ext>
                      </a:extLst>
                    </p:cNvPr>
                    <p:cNvSpPr/>
                    <p:nvPr/>
                  </p:nvSpPr>
                  <p:spPr>
                    <a:xfrm>
                      <a:off x="5331931" y="3145497"/>
                      <a:ext cx="40481" cy="9525"/>
                    </a:xfrm>
                    <a:custGeom>
                      <a:avLst/>
                      <a:gdLst>
                        <a:gd name="connsiteX0" fmla="*/ 40742 w 40481"/>
                        <a:gd name="connsiteY0" fmla="*/ 107 h 9525"/>
                        <a:gd name="connsiteX1" fmla="*/ 261 w 40481"/>
                        <a:gd name="connsiteY1" fmla="*/ 107 h 9525"/>
                      </a:gdLst>
                      <a:ahLst/>
                      <a:cxnLst>
                        <a:cxn ang="0">
                          <a:pos x="connsiteX0" y="connsiteY0"/>
                        </a:cxn>
                        <a:cxn ang="0">
                          <a:pos x="connsiteX1" y="connsiteY1"/>
                        </a:cxn>
                      </a:cxnLst>
                      <a:rect l="l" t="t" r="r" b="b"/>
                      <a:pathLst>
                        <a:path w="40481" h="9525">
                          <a:moveTo>
                            <a:pt x="40742" y="107"/>
                          </a:moveTo>
                          <a:lnTo>
                            <a:pt x="261"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39" name="Graphic 3">
                    <a:extLst>
                      <a:ext uri="{FF2B5EF4-FFF2-40B4-BE49-F238E27FC236}">
                        <a16:creationId xmlns:a16="http://schemas.microsoft.com/office/drawing/2014/main" id="{3399A440-94D9-DB96-FC94-1805DF1925D8}"/>
                      </a:ext>
                    </a:extLst>
                  </p:cNvPr>
                  <p:cNvGrpSpPr/>
                  <p:nvPr/>
                </p:nvGrpSpPr>
                <p:grpSpPr>
                  <a:xfrm>
                    <a:off x="5516408" y="3511625"/>
                    <a:ext cx="67413" cy="67538"/>
                    <a:chOff x="5339265" y="3125209"/>
                    <a:chExt cx="40481" cy="40481"/>
                  </a:xfrm>
                  <a:solidFill>
                    <a:srgbClr val="000000"/>
                  </a:solidFill>
                </p:grpSpPr>
                <p:sp>
                  <p:nvSpPr>
                    <p:cNvPr id="1190" name="Freeform: Shape 1189">
                      <a:extLst>
                        <a:ext uri="{FF2B5EF4-FFF2-40B4-BE49-F238E27FC236}">
                          <a16:creationId xmlns:a16="http://schemas.microsoft.com/office/drawing/2014/main" id="{A3B0FA33-C058-9D26-DC5C-CC220E981CC5}"/>
                        </a:ext>
                      </a:extLst>
                    </p:cNvPr>
                    <p:cNvSpPr/>
                    <p:nvPr/>
                  </p:nvSpPr>
                  <p:spPr>
                    <a:xfrm>
                      <a:off x="535955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91" name="Freeform: Shape 1190">
                      <a:extLst>
                        <a:ext uri="{FF2B5EF4-FFF2-40B4-BE49-F238E27FC236}">
                          <a16:creationId xmlns:a16="http://schemas.microsoft.com/office/drawing/2014/main" id="{AE43CA7A-24CA-7DC8-6F7D-2D5D54B4EA55}"/>
                        </a:ext>
                      </a:extLst>
                    </p:cNvPr>
                    <p:cNvSpPr/>
                    <p:nvPr/>
                  </p:nvSpPr>
                  <p:spPr>
                    <a:xfrm>
                      <a:off x="5339265" y="3145497"/>
                      <a:ext cx="40481" cy="9525"/>
                    </a:xfrm>
                    <a:custGeom>
                      <a:avLst/>
                      <a:gdLst>
                        <a:gd name="connsiteX0" fmla="*/ 40743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3" y="107"/>
                          </a:moveTo>
                          <a:lnTo>
                            <a:pt x="262"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0" name="Graphic 3">
                    <a:extLst>
                      <a:ext uri="{FF2B5EF4-FFF2-40B4-BE49-F238E27FC236}">
                        <a16:creationId xmlns:a16="http://schemas.microsoft.com/office/drawing/2014/main" id="{BEA16958-3A5C-7D6C-7289-3C781E3100BB}"/>
                      </a:ext>
                    </a:extLst>
                  </p:cNvPr>
                  <p:cNvGrpSpPr/>
                  <p:nvPr/>
                </p:nvGrpSpPr>
                <p:grpSpPr>
                  <a:xfrm>
                    <a:off x="5522435" y="3511625"/>
                    <a:ext cx="67413" cy="67538"/>
                    <a:chOff x="5342884" y="3125209"/>
                    <a:chExt cx="40481" cy="40481"/>
                  </a:xfrm>
                  <a:solidFill>
                    <a:srgbClr val="000000"/>
                  </a:solidFill>
                </p:grpSpPr>
                <p:sp>
                  <p:nvSpPr>
                    <p:cNvPr id="1188" name="Freeform: Shape 1187">
                      <a:extLst>
                        <a:ext uri="{FF2B5EF4-FFF2-40B4-BE49-F238E27FC236}">
                          <a16:creationId xmlns:a16="http://schemas.microsoft.com/office/drawing/2014/main" id="{8E5DB8BF-D9F6-6523-972C-30ADACB97B39}"/>
                        </a:ext>
                      </a:extLst>
                    </p:cNvPr>
                    <p:cNvSpPr/>
                    <p:nvPr/>
                  </p:nvSpPr>
                  <p:spPr>
                    <a:xfrm>
                      <a:off x="536317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89" name="Freeform: Shape 1188">
                      <a:extLst>
                        <a:ext uri="{FF2B5EF4-FFF2-40B4-BE49-F238E27FC236}">
                          <a16:creationId xmlns:a16="http://schemas.microsoft.com/office/drawing/2014/main" id="{5CF11B28-15CC-64DE-1681-E69139BE6107}"/>
                        </a:ext>
                      </a:extLst>
                    </p:cNvPr>
                    <p:cNvSpPr/>
                    <p:nvPr/>
                  </p:nvSpPr>
                  <p:spPr>
                    <a:xfrm>
                      <a:off x="5342884" y="3145497"/>
                      <a:ext cx="40481" cy="9525"/>
                    </a:xfrm>
                    <a:custGeom>
                      <a:avLst/>
                      <a:gdLst>
                        <a:gd name="connsiteX0" fmla="*/ 40744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4" y="107"/>
                          </a:moveTo>
                          <a:lnTo>
                            <a:pt x="262" y="10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1" name="Graphic 3">
                    <a:extLst>
                      <a:ext uri="{FF2B5EF4-FFF2-40B4-BE49-F238E27FC236}">
                        <a16:creationId xmlns:a16="http://schemas.microsoft.com/office/drawing/2014/main" id="{A4C1375B-ED4C-4CF1-1CFC-C4C8CA4F0E99}"/>
                      </a:ext>
                    </a:extLst>
                  </p:cNvPr>
                  <p:cNvGrpSpPr/>
                  <p:nvPr/>
                </p:nvGrpSpPr>
                <p:grpSpPr>
                  <a:xfrm>
                    <a:off x="5674235" y="3629062"/>
                    <a:ext cx="67413" cy="67538"/>
                    <a:chOff x="5434039" y="3195598"/>
                    <a:chExt cx="40481" cy="40481"/>
                  </a:xfrm>
                  <a:solidFill>
                    <a:srgbClr val="000000"/>
                  </a:solidFill>
                </p:grpSpPr>
                <p:sp>
                  <p:nvSpPr>
                    <p:cNvPr id="1186" name="Freeform: Shape 1185">
                      <a:extLst>
                        <a:ext uri="{FF2B5EF4-FFF2-40B4-BE49-F238E27FC236}">
                          <a16:creationId xmlns:a16="http://schemas.microsoft.com/office/drawing/2014/main" id="{85FDB624-58D5-68E3-0E1F-54D1312B42AD}"/>
                        </a:ext>
                      </a:extLst>
                    </p:cNvPr>
                    <p:cNvSpPr/>
                    <p:nvPr/>
                  </p:nvSpPr>
                  <p:spPr>
                    <a:xfrm>
                      <a:off x="5454327" y="3195598"/>
                      <a:ext cx="9525" cy="40481"/>
                    </a:xfrm>
                    <a:custGeom>
                      <a:avLst/>
                      <a:gdLst>
                        <a:gd name="connsiteX0" fmla="*/ 272 w 9525"/>
                        <a:gd name="connsiteY0" fmla="*/ 115 h 40481"/>
                        <a:gd name="connsiteX1" fmla="*/ 272 w 9525"/>
                        <a:gd name="connsiteY1" fmla="*/ 40596 h 40481"/>
                      </a:gdLst>
                      <a:ahLst/>
                      <a:cxnLst>
                        <a:cxn ang="0">
                          <a:pos x="connsiteX0" y="connsiteY0"/>
                        </a:cxn>
                        <a:cxn ang="0">
                          <a:pos x="connsiteX1" y="connsiteY1"/>
                        </a:cxn>
                      </a:cxnLst>
                      <a:rect l="l" t="t" r="r" b="b"/>
                      <a:pathLst>
                        <a:path w="9525" h="40481">
                          <a:moveTo>
                            <a:pt x="272" y="115"/>
                          </a:moveTo>
                          <a:lnTo>
                            <a:pt x="272" y="4059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87" name="Freeform: Shape 1186">
                      <a:extLst>
                        <a:ext uri="{FF2B5EF4-FFF2-40B4-BE49-F238E27FC236}">
                          <a16:creationId xmlns:a16="http://schemas.microsoft.com/office/drawing/2014/main" id="{6B4CF3D9-5AA2-AE72-1FF5-F6B76D78F26B}"/>
                        </a:ext>
                      </a:extLst>
                    </p:cNvPr>
                    <p:cNvSpPr/>
                    <p:nvPr/>
                  </p:nvSpPr>
                  <p:spPr>
                    <a:xfrm>
                      <a:off x="5434039" y="3215887"/>
                      <a:ext cx="40481" cy="9525"/>
                    </a:xfrm>
                    <a:custGeom>
                      <a:avLst/>
                      <a:gdLst>
                        <a:gd name="connsiteX0" fmla="*/ 40753 w 40481"/>
                        <a:gd name="connsiteY0" fmla="*/ 115 h 9525"/>
                        <a:gd name="connsiteX1" fmla="*/ 272 w 40481"/>
                        <a:gd name="connsiteY1" fmla="*/ 115 h 9525"/>
                      </a:gdLst>
                      <a:ahLst/>
                      <a:cxnLst>
                        <a:cxn ang="0">
                          <a:pos x="connsiteX0" y="connsiteY0"/>
                        </a:cxn>
                        <a:cxn ang="0">
                          <a:pos x="connsiteX1" y="connsiteY1"/>
                        </a:cxn>
                      </a:cxnLst>
                      <a:rect l="l" t="t" r="r" b="b"/>
                      <a:pathLst>
                        <a:path w="40481" h="9525">
                          <a:moveTo>
                            <a:pt x="40753" y="115"/>
                          </a:moveTo>
                          <a:lnTo>
                            <a:pt x="272" y="11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2" name="Graphic 3">
                    <a:extLst>
                      <a:ext uri="{FF2B5EF4-FFF2-40B4-BE49-F238E27FC236}">
                        <a16:creationId xmlns:a16="http://schemas.microsoft.com/office/drawing/2014/main" id="{1A718E6E-B9BC-E64E-2368-849156969B07}"/>
                      </a:ext>
                    </a:extLst>
                  </p:cNvPr>
                  <p:cNvGrpSpPr/>
                  <p:nvPr/>
                </p:nvGrpSpPr>
                <p:grpSpPr>
                  <a:xfrm>
                    <a:off x="5680261" y="3644478"/>
                    <a:ext cx="67413" cy="67538"/>
                    <a:chOff x="5437658" y="3204838"/>
                    <a:chExt cx="40481" cy="40481"/>
                  </a:xfrm>
                  <a:solidFill>
                    <a:srgbClr val="000000"/>
                  </a:solidFill>
                </p:grpSpPr>
                <p:sp>
                  <p:nvSpPr>
                    <p:cNvPr id="1184" name="Freeform: Shape 1183">
                      <a:extLst>
                        <a:ext uri="{FF2B5EF4-FFF2-40B4-BE49-F238E27FC236}">
                          <a16:creationId xmlns:a16="http://schemas.microsoft.com/office/drawing/2014/main" id="{EBD9888E-592F-A8BB-421D-CC5275372750}"/>
                        </a:ext>
                      </a:extLst>
                    </p:cNvPr>
                    <p:cNvSpPr/>
                    <p:nvPr/>
                  </p:nvSpPr>
                  <p:spPr>
                    <a:xfrm>
                      <a:off x="5457946" y="3204838"/>
                      <a:ext cx="9525" cy="40481"/>
                    </a:xfrm>
                    <a:custGeom>
                      <a:avLst/>
                      <a:gdLst>
                        <a:gd name="connsiteX0" fmla="*/ 272 w 9525"/>
                        <a:gd name="connsiteY0" fmla="*/ 116 h 40481"/>
                        <a:gd name="connsiteX1" fmla="*/ 272 w 9525"/>
                        <a:gd name="connsiteY1" fmla="*/ 40597 h 40481"/>
                      </a:gdLst>
                      <a:ahLst/>
                      <a:cxnLst>
                        <a:cxn ang="0">
                          <a:pos x="connsiteX0" y="connsiteY0"/>
                        </a:cxn>
                        <a:cxn ang="0">
                          <a:pos x="connsiteX1" y="connsiteY1"/>
                        </a:cxn>
                      </a:cxnLst>
                      <a:rect l="l" t="t" r="r" b="b"/>
                      <a:pathLst>
                        <a:path w="9525" h="40481">
                          <a:moveTo>
                            <a:pt x="272" y="116"/>
                          </a:moveTo>
                          <a:lnTo>
                            <a:pt x="272" y="405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85" name="Freeform: Shape 1184">
                      <a:extLst>
                        <a:ext uri="{FF2B5EF4-FFF2-40B4-BE49-F238E27FC236}">
                          <a16:creationId xmlns:a16="http://schemas.microsoft.com/office/drawing/2014/main" id="{1853BD52-1499-0D72-5434-648013A611BA}"/>
                        </a:ext>
                      </a:extLst>
                    </p:cNvPr>
                    <p:cNvSpPr/>
                    <p:nvPr/>
                  </p:nvSpPr>
                  <p:spPr>
                    <a:xfrm>
                      <a:off x="5437658" y="3225126"/>
                      <a:ext cx="40481" cy="9525"/>
                    </a:xfrm>
                    <a:custGeom>
                      <a:avLst/>
                      <a:gdLst>
                        <a:gd name="connsiteX0" fmla="*/ 40754 w 40481"/>
                        <a:gd name="connsiteY0" fmla="*/ 116 h 9525"/>
                        <a:gd name="connsiteX1" fmla="*/ 272 w 40481"/>
                        <a:gd name="connsiteY1" fmla="*/ 116 h 9525"/>
                      </a:gdLst>
                      <a:ahLst/>
                      <a:cxnLst>
                        <a:cxn ang="0">
                          <a:pos x="connsiteX0" y="connsiteY0"/>
                        </a:cxn>
                        <a:cxn ang="0">
                          <a:pos x="connsiteX1" y="connsiteY1"/>
                        </a:cxn>
                      </a:cxnLst>
                      <a:rect l="l" t="t" r="r" b="b"/>
                      <a:pathLst>
                        <a:path w="40481" h="9525">
                          <a:moveTo>
                            <a:pt x="40754" y="116"/>
                          </a:moveTo>
                          <a:lnTo>
                            <a:pt x="272" y="1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3" name="Graphic 3">
                    <a:extLst>
                      <a:ext uri="{FF2B5EF4-FFF2-40B4-BE49-F238E27FC236}">
                        <a16:creationId xmlns:a16="http://schemas.microsoft.com/office/drawing/2014/main" id="{5FDCA121-B617-43FB-9A2E-81886A476B10}"/>
                      </a:ext>
                    </a:extLst>
                  </p:cNvPr>
                  <p:cNvGrpSpPr/>
                  <p:nvPr/>
                </p:nvGrpSpPr>
                <p:grpSpPr>
                  <a:xfrm>
                    <a:off x="5686290" y="3644478"/>
                    <a:ext cx="67413" cy="67538"/>
                    <a:chOff x="5441278" y="3204838"/>
                    <a:chExt cx="40481" cy="40481"/>
                  </a:xfrm>
                  <a:solidFill>
                    <a:srgbClr val="000000"/>
                  </a:solidFill>
                </p:grpSpPr>
                <p:sp>
                  <p:nvSpPr>
                    <p:cNvPr id="1182" name="Freeform: Shape 1181">
                      <a:extLst>
                        <a:ext uri="{FF2B5EF4-FFF2-40B4-BE49-F238E27FC236}">
                          <a16:creationId xmlns:a16="http://schemas.microsoft.com/office/drawing/2014/main" id="{EE81F2AA-5232-A2B3-A76E-10A96E0843C7}"/>
                        </a:ext>
                      </a:extLst>
                    </p:cNvPr>
                    <p:cNvSpPr/>
                    <p:nvPr/>
                  </p:nvSpPr>
                  <p:spPr>
                    <a:xfrm>
                      <a:off x="5461566"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83" name="Freeform: Shape 1182">
                      <a:extLst>
                        <a:ext uri="{FF2B5EF4-FFF2-40B4-BE49-F238E27FC236}">
                          <a16:creationId xmlns:a16="http://schemas.microsoft.com/office/drawing/2014/main" id="{5C531BB4-8B02-CC10-3070-0D47BC096407}"/>
                        </a:ext>
                      </a:extLst>
                    </p:cNvPr>
                    <p:cNvSpPr/>
                    <p:nvPr/>
                  </p:nvSpPr>
                  <p:spPr>
                    <a:xfrm>
                      <a:off x="5441278"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4" name="Graphic 3">
                    <a:extLst>
                      <a:ext uri="{FF2B5EF4-FFF2-40B4-BE49-F238E27FC236}">
                        <a16:creationId xmlns:a16="http://schemas.microsoft.com/office/drawing/2014/main" id="{E04AE725-084B-2535-D4B8-936ECA76FB77}"/>
                      </a:ext>
                    </a:extLst>
                  </p:cNvPr>
                  <p:cNvGrpSpPr/>
                  <p:nvPr/>
                </p:nvGrpSpPr>
                <p:grpSpPr>
                  <a:xfrm>
                    <a:off x="5692475" y="3644478"/>
                    <a:ext cx="67413" cy="67538"/>
                    <a:chOff x="5444992" y="3204838"/>
                    <a:chExt cx="40481" cy="40481"/>
                  </a:xfrm>
                  <a:solidFill>
                    <a:srgbClr val="000000"/>
                  </a:solidFill>
                </p:grpSpPr>
                <p:sp>
                  <p:nvSpPr>
                    <p:cNvPr id="1180" name="Freeform: Shape 1179">
                      <a:extLst>
                        <a:ext uri="{FF2B5EF4-FFF2-40B4-BE49-F238E27FC236}">
                          <a16:creationId xmlns:a16="http://schemas.microsoft.com/office/drawing/2014/main" id="{46775847-D925-BF86-1C52-AE52D60D38DD}"/>
                        </a:ext>
                      </a:extLst>
                    </p:cNvPr>
                    <p:cNvSpPr/>
                    <p:nvPr/>
                  </p:nvSpPr>
                  <p:spPr>
                    <a:xfrm>
                      <a:off x="5465281"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81" name="Freeform: Shape 1180">
                      <a:extLst>
                        <a:ext uri="{FF2B5EF4-FFF2-40B4-BE49-F238E27FC236}">
                          <a16:creationId xmlns:a16="http://schemas.microsoft.com/office/drawing/2014/main" id="{0C357A30-7E27-CEC5-0142-C6AE92A822D4}"/>
                        </a:ext>
                      </a:extLst>
                    </p:cNvPr>
                    <p:cNvSpPr/>
                    <p:nvPr/>
                  </p:nvSpPr>
                  <p:spPr>
                    <a:xfrm>
                      <a:off x="5444992"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5" name="Graphic 3">
                    <a:extLst>
                      <a:ext uri="{FF2B5EF4-FFF2-40B4-BE49-F238E27FC236}">
                        <a16:creationId xmlns:a16="http://schemas.microsoft.com/office/drawing/2014/main" id="{AF6BE231-3D51-07F7-0188-6E3F41A69EA8}"/>
                      </a:ext>
                    </a:extLst>
                  </p:cNvPr>
                  <p:cNvGrpSpPr/>
                  <p:nvPr/>
                </p:nvGrpSpPr>
                <p:grpSpPr>
                  <a:xfrm>
                    <a:off x="5698503" y="3644478"/>
                    <a:ext cx="67413" cy="67538"/>
                    <a:chOff x="5448612" y="3204838"/>
                    <a:chExt cx="40481" cy="40481"/>
                  </a:xfrm>
                  <a:solidFill>
                    <a:srgbClr val="000000"/>
                  </a:solidFill>
                </p:grpSpPr>
                <p:sp>
                  <p:nvSpPr>
                    <p:cNvPr id="1178" name="Freeform: Shape 1177">
                      <a:extLst>
                        <a:ext uri="{FF2B5EF4-FFF2-40B4-BE49-F238E27FC236}">
                          <a16:creationId xmlns:a16="http://schemas.microsoft.com/office/drawing/2014/main" id="{08771460-6213-D5FC-57DF-8520F76892F3}"/>
                        </a:ext>
                      </a:extLst>
                    </p:cNvPr>
                    <p:cNvSpPr/>
                    <p:nvPr/>
                  </p:nvSpPr>
                  <p:spPr>
                    <a:xfrm>
                      <a:off x="5468900"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79" name="Freeform: Shape 1178">
                      <a:extLst>
                        <a:ext uri="{FF2B5EF4-FFF2-40B4-BE49-F238E27FC236}">
                          <a16:creationId xmlns:a16="http://schemas.microsoft.com/office/drawing/2014/main" id="{56235538-92F4-F78A-3BC9-71DE9350A9CC}"/>
                        </a:ext>
                      </a:extLst>
                    </p:cNvPr>
                    <p:cNvSpPr/>
                    <p:nvPr/>
                  </p:nvSpPr>
                  <p:spPr>
                    <a:xfrm>
                      <a:off x="5448612" y="3225126"/>
                      <a:ext cx="40481" cy="9525"/>
                    </a:xfrm>
                    <a:custGeom>
                      <a:avLst/>
                      <a:gdLst>
                        <a:gd name="connsiteX0" fmla="*/ 40755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5" y="116"/>
                          </a:moveTo>
                          <a:lnTo>
                            <a:pt x="273" y="1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6" name="Graphic 3">
                    <a:extLst>
                      <a:ext uri="{FF2B5EF4-FFF2-40B4-BE49-F238E27FC236}">
                        <a16:creationId xmlns:a16="http://schemas.microsoft.com/office/drawing/2014/main" id="{CBDFA94D-44A4-4FF7-3D1B-4037D303D002}"/>
                      </a:ext>
                    </a:extLst>
                  </p:cNvPr>
                  <p:cNvGrpSpPr/>
                  <p:nvPr/>
                </p:nvGrpSpPr>
                <p:grpSpPr>
                  <a:xfrm>
                    <a:off x="5704530" y="3644478"/>
                    <a:ext cx="67413" cy="67538"/>
                    <a:chOff x="5452231" y="3204838"/>
                    <a:chExt cx="40481" cy="40481"/>
                  </a:xfrm>
                  <a:solidFill>
                    <a:srgbClr val="000000"/>
                  </a:solidFill>
                </p:grpSpPr>
                <p:sp>
                  <p:nvSpPr>
                    <p:cNvPr id="1176" name="Freeform: Shape 1175">
                      <a:extLst>
                        <a:ext uri="{FF2B5EF4-FFF2-40B4-BE49-F238E27FC236}">
                          <a16:creationId xmlns:a16="http://schemas.microsoft.com/office/drawing/2014/main" id="{4B318344-2109-DDDD-6738-9BCF81E878FA}"/>
                        </a:ext>
                      </a:extLst>
                    </p:cNvPr>
                    <p:cNvSpPr/>
                    <p:nvPr/>
                  </p:nvSpPr>
                  <p:spPr>
                    <a:xfrm>
                      <a:off x="5472520" y="3204838"/>
                      <a:ext cx="9525" cy="40481"/>
                    </a:xfrm>
                    <a:custGeom>
                      <a:avLst/>
                      <a:gdLst>
                        <a:gd name="connsiteX0" fmla="*/ 274 w 9525"/>
                        <a:gd name="connsiteY0" fmla="*/ 116 h 40481"/>
                        <a:gd name="connsiteX1" fmla="*/ 274 w 9525"/>
                        <a:gd name="connsiteY1" fmla="*/ 40597 h 40481"/>
                      </a:gdLst>
                      <a:ahLst/>
                      <a:cxnLst>
                        <a:cxn ang="0">
                          <a:pos x="connsiteX0" y="connsiteY0"/>
                        </a:cxn>
                        <a:cxn ang="0">
                          <a:pos x="connsiteX1" y="connsiteY1"/>
                        </a:cxn>
                      </a:cxnLst>
                      <a:rect l="l" t="t" r="r" b="b"/>
                      <a:pathLst>
                        <a:path w="9525" h="40481">
                          <a:moveTo>
                            <a:pt x="274" y="116"/>
                          </a:moveTo>
                          <a:lnTo>
                            <a:pt x="274" y="405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77" name="Freeform: Shape 1176">
                      <a:extLst>
                        <a:ext uri="{FF2B5EF4-FFF2-40B4-BE49-F238E27FC236}">
                          <a16:creationId xmlns:a16="http://schemas.microsoft.com/office/drawing/2014/main" id="{9BC0EC65-DA09-4B47-8B45-22B5D61188AC}"/>
                        </a:ext>
                      </a:extLst>
                    </p:cNvPr>
                    <p:cNvSpPr/>
                    <p:nvPr/>
                  </p:nvSpPr>
                  <p:spPr>
                    <a:xfrm>
                      <a:off x="5452231" y="3225126"/>
                      <a:ext cx="40481" cy="9525"/>
                    </a:xfrm>
                    <a:custGeom>
                      <a:avLst/>
                      <a:gdLst>
                        <a:gd name="connsiteX0" fmla="*/ 40755 w 40481"/>
                        <a:gd name="connsiteY0" fmla="*/ 116 h 9525"/>
                        <a:gd name="connsiteX1" fmla="*/ 274 w 40481"/>
                        <a:gd name="connsiteY1" fmla="*/ 116 h 9525"/>
                      </a:gdLst>
                      <a:ahLst/>
                      <a:cxnLst>
                        <a:cxn ang="0">
                          <a:pos x="connsiteX0" y="connsiteY0"/>
                        </a:cxn>
                        <a:cxn ang="0">
                          <a:pos x="connsiteX1" y="connsiteY1"/>
                        </a:cxn>
                      </a:cxnLst>
                      <a:rect l="l" t="t" r="r" b="b"/>
                      <a:pathLst>
                        <a:path w="40481" h="9525">
                          <a:moveTo>
                            <a:pt x="40755" y="116"/>
                          </a:moveTo>
                          <a:lnTo>
                            <a:pt x="274" y="1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7" name="Graphic 3">
                    <a:extLst>
                      <a:ext uri="{FF2B5EF4-FFF2-40B4-BE49-F238E27FC236}">
                        <a16:creationId xmlns:a16="http://schemas.microsoft.com/office/drawing/2014/main" id="{42409A60-EC89-3E8C-A81C-131C3D17F3BC}"/>
                      </a:ext>
                    </a:extLst>
                  </p:cNvPr>
                  <p:cNvGrpSpPr/>
                  <p:nvPr/>
                </p:nvGrpSpPr>
                <p:grpSpPr>
                  <a:xfrm>
                    <a:off x="5856330" y="3735377"/>
                    <a:ext cx="67413" cy="67538"/>
                    <a:chOff x="5543386" y="3259321"/>
                    <a:chExt cx="40481" cy="40481"/>
                  </a:xfrm>
                  <a:solidFill>
                    <a:srgbClr val="000000"/>
                  </a:solidFill>
                </p:grpSpPr>
                <p:sp>
                  <p:nvSpPr>
                    <p:cNvPr id="1174" name="Freeform: Shape 1173">
                      <a:extLst>
                        <a:ext uri="{FF2B5EF4-FFF2-40B4-BE49-F238E27FC236}">
                          <a16:creationId xmlns:a16="http://schemas.microsoft.com/office/drawing/2014/main" id="{C679BBC0-102D-384B-6355-13DBEDFD6064}"/>
                        </a:ext>
                      </a:extLst>
                    </p:cNvPr>
                    <p:cNvSpPr/>
                    <p:nvPr/>
                  </p:nvSpPr>
                  <p:spPr>
                    <a:xfrm>
                      <a:off x="5563674" y="3259321"/>
                      <a:ext cx="9525" cy="40481"/>
                    </a:xfrm>
                    <a:custGeom>
                      <a:avLst/>
                      <a:gdLst>
                        <a:gd name="connsiteX0" fmla="*/ 283 w 9525"/>
                        <a:gd name="connsiteY0" fmla="*/ 121 h 40481"/>
                        <a:gd name="connsiteX1" fmla="*/ 283 w 9525"/>
                        <a:gd name="connsiteY1" fmla="*/ 40603 h 40481"/>
                      </a:gdLst>
                      <a:ahLst/>
                      <a:cxnLst>
                        <a:cxn ang="0">
                          <a:pos x="connsiteX0" y="connsiteY0"/>
                        </a:cxn>
                        <a:cxn ang="0">
                          <a:pos x="connsiteX1" y="connsiteY1"/>
                        </a:cxn>
                      </a:cxnLst>
                      <a:rect l="l" t="t" r="r" b="b"/>
                      <a:pathLst>
                        <a:path w="9525" h="40481">
                          <a:moveTo>
                            <a:pt x="283" y="121"/>
                          </a:moveTo>
                          <a:lnTo>
                            <a:pt x="283" y="4060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75" name="Freeform: Shape 1174">
                      <a:extLst>
                        <a:ext uri="{FF2B5EF4-FFF2-40B4-BE49-F238E27FC236}">
                          <a16:creationId xmlns:a16="http://schemas.microsoft.com/office/drawing/2014/main" id="{A487876C-15ED-9791-590C-DF3F6766212F}"/>
                        </a:ext>
                      </a:extLst>
                    </p:cNvPr>
                    <p:cNvSpPr/>
                    <p:nvPr/>
                  </p:nvSpPr>
                  <p:spPr>
                    <a:xfrm>
                      <a:off x="5543386" y="3279609"/>
                      <a:ext cx="40481" cy="9525"/>
                    </a:xfrm>
                    <a:custGeom>
                      <a:avLst/>
                      <a:gdLst>
                        <a:gd name="connsiteX0" fmla="*/ 40765 w 40481"/>
                        <a:gd name="connsiteY0" fmla="*/ 121 h 9525"/>
                        <a:gd name="connsiteX1" fmla="*/ 283 w 40481"/>
                        <a:gd name="connsiteY1" fmla="*/ 121 h 9525"/>
                      </a:gdLst>
                      <a:ahLst/>
                      <a:cxnLst>
                        <a:cxn ang="0">
                          <a:pos x="connsiteX0" y="connsiteY0"/>
                        </a:cxn>
                        <a:cxn ang="0">
                          <a:pos x="connsiteX1" y="connsiteY1"/>
                        </a:cxn>
                      </a:cxnLst>
                      <a:rect l="l" t="t" r="r" b="b"/>
                      <a:pathLst>
                        <a:path w="40481" h="9525">
                          <a:moveTo>
                            <a:pt x="40765" y="121"/>
                          </a:moveTo>
                          <a:lnTo>
                            <a:pt x="283" y="12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8" name="Graphic 3">
                    <a:extLst>
                      <a:ext uri="{FF2B5EF4-FFF2-40B4-BE49-F238E27FC236}">
                        <a16:creationId xmlns:a16="http://schemas.microsoft.com/office/drawing/2014/main" id="{5F45A76B-F82B-8353-5B60-920020360DBE}"/>
                      </a:ext>
                    </a:extLst>
                  </p:cNvPr>
                  <p:cNvGrpSpPr/>
                  <p:nvPr/>
                </p:nvGrpSpPr>
                <p:grpSpPr>
                  <a:xfrm>
                    <a:off x="5880598" y="3735377"/>
                    <a:ext cx="67413" cy="67538"/>
                    <a:chOff x="5557959" y="3259321"/>
                    <a:chExt cx="40481" cy="40481"/>
                  </a:xfrm>
                  <a:solidFill>
                    <a:srgbClr val="000000"/>
                  </a:solidFill>
                </p:grpSpPr>
                <p:sp>
                  <p:nvSpPr>
                    <p:cNvPr id="1172" name="Freeform: Shape 1171">
                      <a:extLst>
                        <a:ext uri="{FF2B5EF4-FFF2-40B4-BE49-F238E27FC236}">
                          <a16:creationId xmlns:a16="http://schemas.microsoft.com/office/drawing/2014/main" id="{73BC0400-ADAC-8B84-736B-9020BF9C5025}"/>
                        </a:ext>
                      </a:extLst>
                    </p:cNvPr>
                    <p:cNvSpPr/>
                    <p:nvPr/>
                  </p:nvSpPr>
                  <p:spPr>
                    <a:xfrm>
                      <a:off x="557824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73" name="Freeform: Shape 1172">
                      <a:extLst>
                        <a:ext uri="{FF2B5EF4-FFF2-40B4-BE49-F238E27FC236}">
                          <a16:creationId xmlns:a16="http://schemas.microsoft.com/office/drawing/2014/main" id="{5072668C-DFA0-D22C-CA42-A8AEA5BA2AAB}"/>
                        </a:ext>
                      </a:extLst>
                    </p:cNvPr>
                    <p:cNvSpPr/>
                    <p:nvPr/>
                  </p:nvSpPr>
                  <p:spPr>
                    <a:xfrm>
                      <a:off x="5557959" y="3279609"/>
                      <a:ext cx="40481" cy="9525"/>
                    </a:xfrm>
                    <a:custGeom>
                      <a:avLst/>
                      <a:gdLst>
                        <a:gd name="connsiteX0" fmla="*/ 40766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6" y="121"/>
                          </a:moveTo>
                          <a:lnTo>
                            <a:pt x="285" y="12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49" name="Graphic 3">
                    <a:extLst>
                      <a:ext uri="{FF2B5EF4-FFF2-40B4-BE49-F238E27FC236}">
                        <a16:creationId xmlns:a16="http://schemas.microsoft.com/office/drawing/2014/main" id="{F2CE02BF-CF2D-0D6F-668B-3ACB0BF3F67E}"/>
                      </a:ext>
                    </a:extLst>
                  </p:cNvPr>
                  <p:cNvGrpSpPr/>
                  <p:nvPr/>
                </p:nvGrpSpPr>
                <p:grpSpPr>
                  <a:xfrm>
                    <a:off x="5892811" y="3735377"/>
                    <a:ext cx="67413" cy="67538"/>
                    <a:chOff x="5565293" y="3259321"/>
                    <a:chExt cx="40481" cy="40481"/>
                  </a:xfrm>
                  <a:solidFill>
                    <a:srgbClr val="000000"/>
                  </a:solidFill>
                </p:grpSpPr>
                <p:sp>
                  <p:nvSpPr>
                    <p:cNvPr id="1170" name="Freeform: Shape 1169">
                      <a:extLst>
                        <a:ext uri="{FF2B5EF4-FFF2-40B4-BE49-F238E27FC236}">
                          <a16:creationId xmlns:a16="http://schemas.microsoft.com/office/drawing/2014/main" id="{779350D0-2C67-09E0-79A2-D0893A1958BB}"/>
                        </a:ext>
                      </a:extLst>
                    </p:cNvPr>
                    <p:cNvSpPr/>
                    <p:nvPr/>
                  </p:nvSpPr>
                  <p:spPr>
                    <a:xfrm>
                      <a:off x="5585581" y="3259321"/>
                      <a:ext cx="9525" cy="40481"/>
                    </a:xfrm>
                    <a:custGeom>
                      <a:avLst/>
                      <a:gdLst>
                        <a:gd name="connsiteX0" fmla="*/ 286 w 9525"/>
                        <a:gd name="connsiteY0" fmla="*/ 121 h 40481"/>
                        <a:gd name="connsiteX1" fmla="*/ 286 w 9525"/>
                        <a:gd name="connsiteY1" fmla="*/ 40603 h 40481"/>
                      </a:gdLst>
                      <a:ahLst/>
                      <a:cxnLst>
                        <a:cxn ang="0">
                          <a:pos x="connsiteX0" y="connsiteY0"/>
                        </a:cxn>
                        <a:cxn ang="0">
                          <a:pos x="connsiteX1" y="connsiteY1"/>
                        </a:cxn>
                      </a:cxnLst>
                      <a:rect l="l" t="t" r="r" b="b"/>
                      <a:pathLst>
                        <a:path w="9525" h="40481">
                          <a:moveTo>
                            <a:pt x="286" y="121"/>
                          </a:moveTo>
                          <a:lnTo>
                            <a:pt x="286" y="4060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71" name="Freeform: Shape 1170">
                      <a:extLst>
                        <a:ext uri="{FF2B5EF4-FFF2-40B4-BE49-F238E27FC236}">
                          <a16:creationId xmlns:a16="http://schemas.microsoft.com/office/drawing/2014/main" id="{E5040464-FF74-F0F8-761C-032C433211F8}"/>
                        </a:ext>
                      </a:extLst>
                    </p:cNvPr>
                    <p:cNvSpPr/>
                    <p:nvPr/>
                  </p:nvSpPr>
                  <p:spPr>
                    <a:xfrm>
                      <a:off x="5565293" y="3279609"/>
                      <a:ext cx="40481" cy="9525"/>
                    </a:xfrm>
                    <a:custGeom>
                      <a:avLst/>
                      <a:gdLst>
                        <a:gd name="connsiteX0" fmla="*/ 40767 w 40481"/>
                        <a:gd name="connsiteY0" fmla="*/ 121 h 9525"/>
                        <a:gd name="connsiteX1" fmla="*/ 286 w 40481"/>
                        <a:gd name="connsiteY1" fmla="*/ 121 h 9525"/>
                      </a:gdLst>
                      <a:ahLst/>
                      <a:cxnLst>
                        <a:cxn ang="0">
                          <a:pos x="connsiteX0" y="connsiteY0"/>
                        </a:cxn>
                        <a:cxn ang="0">
                          <a:pos x="connsiteX1" y="connsiteY1"/>
                        </a:cxn>
                      </a:cxnLst>
                      <a:rect l="l" t="t" r="r" b="b"/>
                      <a:pathLst>
                        <a:path w="40481" h="9525">
                          <a:moveTo>
                            <a:pt x="40767" y="121"/>
                          </a:moveTo>
                          <a:lnTo>
                            <a:pt x="286" y="12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0" name="Graphic 3">
                    <a:extLst>
                      <a:ext uri="{FF2B5EF4-FFF2-40B4-BE49-F238E27FC236}">
                        <a16:creationId xmlns:a16="http://schemas.microsoft.com/office/drawing/2014/main" id="{DC0CA8F7-F4A4-EBE4-C969-1905FE1E25D6}"/>
                      </a:ext>
                    </a:extLst>
                  </p:cNvPr>
                  <p:cNvGrpSpPr/>
                  <p:nvPr/>
                </p:nvGrpSpPr>
                <p:grpSpPr>
                  <a:xfrm>
                    <a:off x="5886625" y="3735377"/>
                    <a:ext cx="67413" cy="67538"/>
                    <a:chOff x="5561578" y="3259321"/>
                    <a:chExt cx="40481" cy="40481"/>
                  </a:xfrm>
                  <a:solidFill>
                    <a:srgbClr val="000000"/>
                  </a:solidFill>
                </p:grpSpPr>
                <p:sp>
                  <p:nvSpPr>
                    <p:cNvPr id="1168" name="Freeform: Shape 1167">
                      <a:extLst>
                        <a:ext uri="{FF2B5EF4-FFF2-40B4-BE49-F238E27FC236}">
                          <a16:creationId xmlns:a16="http://schemas.microsoft.com/office/drawing/2014/main" id="{F742F75D-64E8-7BDD-8AD1-A6853D01EB93}"/>
                        </a:ext>
                      </a:extLst>
                    </p:cNvPr>
                    <p:cNvSpPr/>
                    <p:nvPr/>
                  </p:nvSpPr>
                  <p:spPr>
                    <a:xfrm>
                      <a:off x="558186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69" name="Freeform: Shape 1168">
                      <a:extLst>
                        <a:ext uri="{FF2B5EF4-FFF2-40B4-BE49-F238E27FC236}">
                          <a16:creationId xmlns:a16="http://schemas.microsoft.com/office/drawing/2014/main" id="{E5122D7D-4D95-B9C9-BE5B-6B2798935EF3}"/>
                        </a:ext>
                      </a:extLst>
                    </p:cNvPr>
                    <p:cNvSpPr/>
                    <p:nvPr/>
                  </p:nvSpPr>
                  <p:spPr>
                    <a:xfrm>
                      <a:off x="5561578" y="3279609"/>
                      <a:ext cx="40481" cy="9525"/>
                    </a:xfrm>
                    <a:custGeom>
                      <a:avLst/>
                      <a:gdLst>
                        <a:gd name="connsiteX0" fmla="*/ 40767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7" y="121"/>
                          </a:moveTo>
                          <a:lnTo>
                            <a:pt x="285" y="12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1" name="Graphic 3">
                    <a:extLst>
                      <a:ext uri="{FF2B5EF4-FFF2-40B4-BE49-F238E27FC236}">
                        <a16:creationId xmlns:a16="http://schemas.microsoft.com/office/drawing/2014/main" id="{1492CC94-F442-410A-59C7-F3DDE2E9CD9B}"/>
                      </a:ext>
                    </a:extLst>
                  </p:cNvPr>
                  <p:cNvGrpSpPr/>
                  <p:nvPr/>
                </p:nvGrpSpPr>
                <p:grpSpPr>
                  <a:xfrm>
                    <a:off x="5971645" y="3827387"/>
                    <a:ext cx="67413" cy="67538"/>
                    <a:chOff x="5612632" y="3314470"/>
                    <a:chExt cx="40481" cy="40481"/>
                  </a:xfrm>
                  <a:solidFill>
                    <a:srgbClr val="000000"/>
                  </a:solidFill>
                </p:grpSpPr>
                <p:sp>
                  <p:nvSpPr>
                    <p:cNvPr id="1166" name="Freeform: Shape 1165">
                      <a:extLst>
                        <a:ext uri="{FF2B5EF4-FFF2-40B4-BE49-F238E27FC236}">
                          <a16:creationId xmlns:a16="http://schemas.microsoft.com/office/drawing/2014/main" id="{CFC6C63B-2BBC-B49A-FAA7-4DB99324894C}"/>
                        </a:ext>
                      </a:extLst>
                    </p:cNvPr>
                    <p:cNvSpPr/>
                    <p:nvPr/>
                  </p:nvSpPr>
                  <p:spPr>
                    <a:xfrm>
                      <a:off x="5632921"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67" name="Freeform: Shape 1166">
                      <a:extLst>
                        <a:ext uri="{FF2B5EF4-FFF2-40B4-BE49-F238E27FC236}">
                          <a16:creationId xmlns:a16="http://schemas.microsoft.com/office/drawing/2014/main" id="{75C5FD7B-60FF-6039-7BE8-E507B84E07A5}"/>
                        </a:ext>
                      </a:extLst>
                    </p:cNvPr>
                    <p:cNvSpPr/>
                    <p:nvPr/>
                  </p:nvSpPr>
                  <p:spPr>
                    <a:xfrm>
                      <a:off x="561263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2" name="Graphic 3">
                    <a:extLst>
                      <a:ext uri="{FF2B5EF4-FFF2-40B4-BE49-F238E27FC236}">
                        <a16:creationId xmlns:a16="http://schemas.microsoft.com/office/drawing/2014/main" id="{ADCA10DF-D2FC-9BBC-051F-7F446C7F1293}"/>
                      </a:ext>
                    </a:extLst>
                  </p:cNvPr>
                  <p:cNvGrpSpPr/>
                  <p:nvPr/>
                </p:nvGrpSpPr>
                <p:grpSpPr>
                  <a:xfrm>
                    <a:off x="6202278" y="3827387"/>
                    <a:ext cx="67413" cy="67538"/>
                    <a:chOff x="5751126" y="3314470"/>
                    <a:chExt cx="40481" cy="40481"/>
                  </a:xfrm>
                  <a:solidFill>
                    <a:srgbClr val="000000"/>
                  </a:solidFill>
                </p:grpSpPr>
                <p:sp>
                  <p:nvSpPr>
                    <p:cNvPr id="1164" name="Freeform: Shape 1163">
                      <a:extLst>
                        <a:ext uri="{FF2B5EF4-FFF2-40B4-BE49-F238E27FC236}">
                          <a16:creationId xmlns:a16="http://schemas.microsoft.com/office/drawing/2014/main" id="{A29F1D70-4F08-4239-2C01-26830550A36C}"/>
                        </a:ext>
                      </a:extLst>
                    </p:cNvPr>
                    <p:cNvSpPr/>
                    <p:nvPr/>
                  </p:nvSpPr>
                  <p:spPr>
                    <a:xfrm>
                      <a:off x="5771414" y="3314470"/>
                      <a:ext cx="9525" cy="40481"/>
                    </a:xfrm>
                    <a:custGeom>
                      <a:avLst/>
                      <a:gdLst>
                        <a:gd name="connsiteX0" fmla="*/ 305 w 9525"/>
                        <a:gd name="connsiteY0" fmla="*/ 127 h 40481"/>
                        <a:gd name="connsiteX1" fmla="*/ 305 w 9525"/>
                        <a:gd name="connsiteY1" fmla="*/ 40608 h 40481"/>
                      </a:gdLst>
                      <a:ahLst/>
                      <a:cxnLst>
                        <a:cxn ang="0">
                          <a:pos x="connsiteX0" y="connsiteY0"/>
                        </a:cxn>
                        <a:cxn ang="0">
                          <a:pos x="connsiteX1" y="connsiteY1"/>
                        </a:cxn>
                      </a:cxnLst>
                      <a:rect l="l" t="t" r="r" b="b"/>
                      <a:pathLst>
                        <a:path w="9525" h="40481">
                          <a:moveTo>
                            <a:pt x="305" y="127"/>
                          </a:moveTo>
                          <a:lnTo>
                            <a:pt x="305"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65" name="Freeform: Shape 1164">
                      <a:extLst>
                        <a:ext uri="{FF2B5EF4-FFF2-40B4-BE49-F238E27FC236}">
                          <a16:creationId xmlns:a16="http://schemas.microsoft.com/office/drawing/2014/main" id="{99724928-45A5-1D20-4B7E-F18CF42A5E23}"/>
                        </a:ext>
                      </a:extLst>
                    </p:cNvPr>
                    <p:cNvSpPr/>
                    <p:nvPr/>
                  </p:nvSpPr>
                  <p:spPr>
                    <a:xfrm>
                      <a:off x="5751126" y="3334759"/>
                      <a:ext cx="40481" cy="9525"/>
                    </a:xfrm>
                    <a:custGeom>
                      <a:avLst/>
                      <a:gdLst>
                        <a:gd name="connsiteX0" fmla="*/ 40787 w 40481"/>
                        <a:gd name="connsiteY0" fmla="*/ 127 h 9525"/>
                        <a:gd name="connsiteX1" fmla="*/ 305 w 40481"/>
                        <a:gd name="connsiteY1" fmla="*/ 127 h 9525"/>
                      </a:gdLst>
                      <a:ahLst/>
                      <a:cxnLst>
                        <a:cxn ang="0">
                          <a:pos x="connsiteX0" y="connsiteY0"/>
                        </a:cxn>
                        <a:cxn ang="0">
                          <a:pos x="connsiteX1" y="connsiteY1"/>
                        </a:cxn>
                      </a:cxnLst>
                      <a:rect l="l" t="t" r="r" b="b"/>
                      <a:pathLst>
                        <a:path w="40481" h="9525">
                          <a:moveTo>
                            <a:pt x="40787" y="127"/>
                          </a:moveTo>
                          <a:lnTo>
                            <a:pt x="305"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3" name="Graphic 3">
                    <a:extLst>
                      <a:ext uri="{FF2B5EF4-FFF2-40B4-BE49-F238E27FC236}">
                        <a16:creationId xmlns:a16="http://schemas.microsoft.com/office/drawing/2014/main" id="{65BA6EFC-34DB-97D2-C920-62A8CDD585BF}"/>
                      </a:ext>
                    </a:extLst>
                  </p:cNvPr>
                  <p:cNvGrpSpPr/>
                  <p:nvPr/>
                </p:nvGrpSpPr>
                <p:grpSpPr>
                  <a:xfrm>
                    <a:off x="6159926" y="3827387"/>
                    <a:ext cx="67413" cy="67538"/>
                    <a:chOff x="5725694" y="3314470"/>
                    <a:chExt cx="40481" cy="40481"/>
                  </a:xfrm>
                  <a:solidFill>
                    <a:srgbClr val="000000"/>
                  </a:solidFill>
                </p:grpSpPr>
                <p:sp>
                  <p:nvSpPr>
                    <p:cNvPr id="1162" name="Freeform: Shape 1161">
                      <a:extLst>
                        <a:ext uri="{FF2B5EF4-FFF2-40B4-BE49-F238E27FC236}">
                          <a16:creationId xmlns:a16="http://schemas.microsoft.com/office/drawing/2014/main" id="{79FFE0A4-85AF-48F0-FCB6-A6506CCBCFBA}"/>
                        </a:ext>
                      </a:extLst>
                    </p:cNvPr>
                    <p:cNvSpPr/>
                    <p:nvPr/>
                  </p:nvSpPr>
                  <p:spPr>
                    <a:xfrm>
                      <a:off x="5745982" y="3314470"/>
                      <a:ext cx="9525" cy="40481"/>
                    </a:xfrm>
                    <a:custGeom>
                      <a:avLst/>
                      <a:gdLst>
                        <a:gd name="connsiteX0" fmla="*/ 303 w 9525"/>
                        <a:gd name="connsiteY0" fmla="*/ 127 h 40481"/>
                        <a:gd name="connsiteX1" fmla="*/ 303 w 9525"/>
                        <a:gd name="connsiteY1" fmla="*/ 40608 h 40481"/>
                      </a:gdLst>
                      <a:ahLst/>
                      <a:cxnLst>
                        <a:cxn ang="0">
                          <a:pos x="connsiteX0" y="connsiteY0"/>
                        </a:cxn>
                        <a:cxn ang="0">
                          <a:pos x="connsiteX1" y="connsiteY1"/>
                        </a:cxn>
                      </a:cxnLst>
                      <a:rect l="l" t="t" r="r" b="b"/>
                      <a:pathLst>
                        <a:path w="9525" h="40481">
                          <a:moveTo>
                            <a:pt x="303" y="127"/>
                          </a:moveTo>
                          <a:lnTo>
                            <a:pt x="303"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63" name="Freeform: Shape 1162">
                      <a:extLst>
                        <a:ext uri="{FF2B5EF4-FFF2-40B4-BE49-F238E27FC236}">
                          <a16:creationId xmlns:a16="http://schemas.microsoft.com/office/drawing/2014/main" id="{3F63DE3F-6EF8-4A3E-1AAA-47E7BD7946DC}"/>
                        </a:ext>
                      </a:extLst>
                    </p:cNvPr>
                    <p:cNvSpPr/>
                    <p:nvPr/>
                  </p:nvSpPr>
                  <p:spPr>
                    <a:xfrm>
                      <a:off x="5725694" y="3334759"/>
                      <a:ext cx="40481" cy="9525"/>
                    </a:xfrm>
                    <a:custGeom>
                      <a:avLst/>
                      <a:gdLst>
                        <a:gd name="connsiteX0" fmla="*/ 40784 w 40481"/>
                        <a:gd name="connsiteY0" fmla="*/ 127 h 9525"/>
                        <a:gd name="connsiteX1" fmla="*/ 303 w 40481"/>
                        <a:gd name="connsiteY1" fmla="*/ 127 h 9525"/>
                      </a:gdLst>
                      <a:ahLst/>
                      <a:cxnLst>
                        <a:cxn ang="0">
                          <a:pos x="connsiteX0" y="connsiteY0"/>
                        </a:cxn>
                        <a:cxn ang="0">
                          <a:pos x="connsiteX1" y="connsiteY1"/>
                        </a:cxn>
                      </a:cxnLst>
                      <a:rect l="l" t="t" r="r" b="b"/>
                      <a:pathLst>
                        <a:path w="40481" h="9525">
                          <a:moveTo>
                            <a:pt x="40784" y="127"/>
                          </a:moveTo>
                          <a:lnTo>
                            <a:pt x="303"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4" name="Graphic 3">
                    <a:extLst>
                      <a:ext uri="{FF2B5EF4-FFF2-40B4-BE49-F238E27FC236}">
                        <a16:creationId xmlns:a16="http://schemas.microsoft.com/office/drawing/2014/main" id="{B57DD793-F61C-44C6-2070-E5FF967FF6C0}"/>
                      </a:ext>
                    </a:extLst>
                  </p:cNvPr>
                  <p:cNvGrpSpPr/>
                  <p:nvPr/>
                </p:nvGrpSpPr>
                <p:grpSpPr>
                  <a:xfrm>
                    <a:off x="6147713" y="3827387"/>
                    <a:ext cx="67413" cy="67538"/>
                    <a:chOff x="5718360" y="3314470"/>
                    <a:chExt cx="40481" cy="40481"/>
                  </a:xfrm>
                  <a:solidFill>
                    <a:srgbClr val="000000"/>
                  </a:solidFill>
                </p:grpSpPr>
                <p:sp>
                  <p:nvSpPr>
                    <p:cNvPr id="1160" name="Freeform: Shape 1159">
                      <a:extLst>
                        <a:ext uri="{FF2B5EF4-FFF2-40B4-BE49-F238E27FC236}">
                          <a16:creationId xmlns:a16="http://schemas.microsoft.com/office/drawing/2014/main" id="{BBBAA101-E64C-1281-BAFC-DC9F23B68324}"/>
                        </a:ext>
                      </a:extLst>
                    </p:cNvPr>
                    <p:cNvSpPr/>
                    <p:nvPr/>
                  </p:nvSpPr>
                  <p:spPr>
                    <a:xfrm>
                      <a:off x="5738648" y="3314470"/>
                      <a:ext cx="9525" cy="40481"/>
                    </a:xfrm>
                    <a:custGeom>
                      <a:avLst/>
                      <a:gdLst>
                        <a:gd name="connsiteX0" fmla="*/ 302 w 9525"/>
                        <a:gd name="connsiteY0" fmla="*/ 127 h 40481"/>
                        <a:gd name="connsiteX1" fmla="*/ 302 w 9525"/>
                        <a:gd name="connsiteY1" fmla="*/ 40608 h 40481"/>
                      </a:gdLst>
                      <a:ahLst/>
                      <a:cxnLst>
                        <a:cxn ang="0">
                          <a:pos x="connsiteX0" y="connsiteY0"/>
                        </a:cxn>
                        <a:cxn ang="0">
                          <a:pos x="connsiteX1" y="connsiteY1"/>
                        </a:cxn>
                      </a:cxnLst>
                      <a:rect l="l" t="t" r="r" b="b"/>
                      <a:pathLst>
                        <a:path w="9525" h="40481">
                          <a:moveTo>
                            <a:pt x="302" y="127"/>
                          </a:moveTo>
                          <a:lnTo>
                            <a:pt x="302"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61" name="Freeform: Shape 1160">
                      <a:extLst>
                        <a:ext uri="{FF2B5EF4-FFF2-40B4-BE49-F238E27FC236}">
                          <a16:creationId xmlns:a16="http://schemas.microsoft.com/office/drawing/2014/main" id="{CA314DF3-EEE4-02C7-DCBE-6F281717DA9D}"/>
                        </a:ext>
                      </a:extLst>
                    </p:cNvPr>
                    <p:cNvSpPr/>
                    <p:nvPr/>
                  </p:nvSpPr>
                  <p:spPr>
                    <a:xfrm>
                      <a:off x="5718360" y="3334759"/>
                      <a:ext cx="40481" cy="9525"/>
                    </a:xfrm>
                    <a:custGeom>
                      <a:avLst/>
                      <a:gdLst>
                        <a:gd name="connsiteX0" fmla="*/ 40783 w 40481"/>
                        <a:gd name="connsiteY0" fmla="*/ 127 h 9525"/>
                        <a:gd name="connsiteX1" fmla="*/ 302 w 40481"/>
                        <a:gd name="connsiteY1" fmla="*/ 127 h 9525"/>
                      </a:gdLst>
                      <a:ahLst/>
                      <a:cxnLst>
                        <a:cxn ang="0">
                          <a:pos x="connsiteX0" y="connsiteY0"/>
                        </a:cxn>
                        <a:cxn ang="0">
                          <a:pos x="connsiteX1" y="connsiteY1"/>
                        </a:cxn>
                      </a:cxnLst>
                      <a:rect l="l" t="t" r="r" b="b"/>
                      <a:pathLst>
                        <a:path w="40481" h="9525">
                          <a:moveTo>
                            <a:pt x="40783" y="127"/>
                          </a:moveTo>
                          <a:lnTo>
                            <a:pt x="302"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5" name="Graphic 3">
                    <a:extLst>
                      <a:ext uri="{FF2B5EF4-FFF2-40B4-BE49-F238E27FC236}">
                        <a16:creationId xmlns:a16="http://schemas.microsoft.com/office/drawing/2014/main" id="{38292D1F-FEB2-F426-05A1-B2CFBD110ECD}"/>
                      </a:ext>
                    </a:extLst>
                  </p:cNvPr>
                  <p:cNvGrpSpPr/>
                  <p:nvPr/>
                </p:nvGrpSpPr>
                <p:grpSpPr>
                  <a:xfrm>
                    <a:off x="6135500" y="3827387"/>
                    <a:ext cx="67413" cy="67538"/>
                    <a:chOff x="5711026" y="3314470"/>
                    <a:chExt cx="40481" cy="40481"/>
                  </a:xfrm>
                  <a:solidFill>
                    <a:srgbClr val="000000"/>
                  </a:solidFill>
                </p:grpSpPr>
                <p:sp>
                  <p:nvSpPr>
                    <p:cNvPr id="1158" name="Freeform: Shape 1157">
                      <a:extLst>
                        <a:ext uri="{FF2B5EF4-FFF2-40B4-BE49-F238E27FC236}">
                          <a16:creationId xmlns:a16="http://schemas.microsoft.com/office/drawing/2014/main" id="{78616CF3-BC8C-3CB5-F753-A5F23A2B551C}"/>
                        </a:ext>
                      </a:extLst>
                    </p:cNvPr>
                    <p:cNvSpPr/>
                    <p:nvPr/>
                  </p:nvSpPr>
                  <p:spPr>
                    <a:xfrm>
                      <a:off x="5731314" y="3314470"/>
                      <a:ext cx="9525" cy="40481"/>
                    </a:xfrm>
                    <a:custGeom>
                      <a:avLst/>
                      <a:gdLst>
                        <a:gd name="connsiteX0" fmla="*/ 301 w 9525"/>
                        <a:gd name="connsiteY0" fmla="*/ 127 h 40481"/>
                        <a:gd name="connsiteX1" fmla="*/ 301 w 9525"/>
                        <a:gd name="connsiteY1" fmla="*/ 40608 h 40481"/>
                      </a:gdLst>
                      <a:ahLst/>
                      <a:cxnLst>
                        <a:cxn ang="0">
                          <a:pos x="connsiteX0" y="connsiteY0"/>
                        </a:cxn>
                        <a:cxn ang="0">
                          <a:pos x="connsiteX1" y="connsiteY1"/>
                        </a:cxn>
                      </a:cxnLst>
                      <a:rect l="l" t="t" r="r" b="b"/>
                      <a:pathLst>
                        <a:path w="9525" h="40481">
                          <a:moveTo>
                            <a:pt x="301" y="127"/>
                          </a:moveTo>
                          <a:lnTo>
                            <a:pt x="301"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59" name="Freeform: Shape 1158">
                      <a:extLst>
                        <a:ext uri="{FF2B5EF4-FFF2-40B4-BE49-F238E27FC236}">
                          <a16:creationId xmlns:a16="http://schemas.microsoft.com/office/drawing/2014/main" id="{2E2DFE2B-7477-DFB6-315B-6E77FBC26E57}"/>
                        </a:ext>
                      </a:extLst>
                    </p:cNvPr>
                    <p:cNvSpPr/>
                    <p:nvPr/>
                  </p:nvSpPr>
                  <p:spPr>
                    <a:xfrm>
                      <a:off x="5711026" y="3334759"/>
                      <a:ext cx="40481" cy="9525"/>
                    </a:xfrm>
                    <a:custGeom>
                      <a:avLst/>
                      <a:gdLst>
                        <a:gd name="connsiteX0" fmla="*/ 40782 w 40481"/>
                        <a:gd name="connsiteY0" fmla="*/ 127 h 9525"/>
                        <a:gd name="connsiteX1" fmla="*/ 301 w 40481"/>
                        <a:gd name="connsiteY1" fmla="*/ 127 h 9525"/>
                      </a:gdLst>
                      <a:ahLst/>
                      <a:cxnLst>
                        <a:cxn ang="0">
                          <a:pos x="connsiteX0" y="connsiteY0"/>
                        </a:cxn>
                        <a:cxn ang="0">
                          <a:pos x="connsiteX1" y="connsiteY1"/>
                        </a:cxn>
                      </a:cxnLst>
                      <a:rect l="l" t="t" r="r" b="b"/>
                      <a:pathLst>
                        <a:path w="40481" h="9525">
                          <a:moveTo>
                            <a:pt x="40782" y="127"/>
                          </a:moveTo>
                          <a:lnTo>
                            <a:pt x="301"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6" name="Graphic 3">
                    <a:extLst>
                      <a:ext uri="{FF2B5EF4-FFF2-40B4-BE49-F238E27FC236}">
                        <a16:creationId xmlns:a16="http://schemas.microsoft.com/office/drawing/2014/main" id="{BC4C34D9-59CB-7B73-3DE9-2CFEF762FAB2}"/>
                      </a:ext>
                    </a:extLst>
                  </p:cNvPr>
                  <p:cNvGrpSpPr/>
                  <p:nvPr/>
                </p:nvGrpSpPr>
                <p:grpSpPr>
                  <a:xfrm>
                    <a:off x="6105203" y="3827387"/>
                    <a:ext cx="67413" cy="67538"/>
                    <a:chOff x="5692833" y="3314470"/>
                    <a:chExt cx="40481" cy="40481"/>
                  </a:xfrm>
                  <a:solidFill>
                    <a:srgbClr val="000000"/>
                  </a:solidFill>
                </p:grpSpPr>
                <p:sp>
                  <p:nvSpPr>
                    <p:cNvPr id="1156" name="Freeform: Shape 1155">
                      <a:extLst>
                        <a:ext uri="{FF2B5EF4-FFF2-40B4-BE49-F238E27FC236}">
                          <a16:creationId xmlns:a16="http://schemas.microsoft.com/office/drawing/2014/main" id="{52BA1363-874A-A04E-5B09-157A56F64079}"/>
                        </a:ext>
                      </a:extLst>
                    </p:cNvPr>
                    <p:cNvSpPr/>
                    <p:nvPr/>
                  </p:nvSpPr>
                  <p:spPr>
                    <a:xfrm>
                      <a:off x="5713121"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57" name="Freeform: Shape 1156">
                      <a:extLst>
                        <a:ext uri="{FF2B5EF4-FFF2-40B4-BE49-F238E27FC236}">
                          <a16:creationId xmlns:a16="http://schemas.microsoft.com/office/drawing/2014/main" id="{1EF31318-9667-1B28-C349-7F350687B666}"/>
                        </a:ext>
                      </a:extLst>
                    </p:cNvPr>
                    <p:cNvSpPr/>
                    <p:nvPr/>
                  </p:nvSpPr>
                  <p:spPr>
                    <a:xfrm>
                      <a:off x="569283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7" name="Graphic 3">
                    <a:extLst>
                      <a:ext uri="{FF2B5EF4-FFF2-40B4-BE49-F238E27FC236}">
                        <a16:creationId xmlns:a16="http://schemas.microsoft.com/office/drawing/2014/main" id="{6D1379D0-7382-8772-D735-E1C8C188D205}"/>
                      </a:ext>
                    </a:extLst>
                  </p:cNvPr>
                  <p:cNvGrpSpPr/>
                  <p:nvPr/>
                </p:nvGrpSpPr>
                <p:grpSpPr>
                  <a:xfrm>
                    <a:off x="6099175" y="3827387"/>
                    <a:ext cx="67413" cy="67538"/>
                    <a:chOff x="5689213" y="3314470"/>
                    <a:chExt cx="40481" cy="40481"/>
                  </a:xfrm>
                  <a:solidFill>
                    <a:srgbClr val="000000"/>
                  </a:solidFill>
                </p:grpSpPr>
                <p:sp>
                  <p:nvSpPr>
                    <p:cNvPr id="1154" name="Freeform: Shape 1153">
                      <a:extLst>
                        <a:ext uri="{FF2B5EF4-FFF2-40B4-BE49-F238E27FC236}">
                          <a16:creationId xmlns:a16="http://schemas.microsoft.com/office/drawing/2014/main" id="{AD2D1F99-2045-67BA-A570-3F551615CD84}"/>
                        </a:ext>
                      </a:extLst>
                    </p:cNvPr>
                    <p:cNvSpPr/>
                    <p:nvPr/>
                  </p:nvSpPr>
                  <p:spPr>
                    <a:xfrm>
                      <a:off x="5709502"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55" name="Freeform: Shape 1154">
                      <a:extLst>
                        <a:ext uri="{FF2B5EF4-FFF2-40B4-BE49-F238E27FC236}">
                          <a16:creationId xmlns:a16="http://schemas.microsoft.com/office/drawing/2014/main" id="{A91B62BA-E8CA-BFA6-27EA-36D584436323}"/>
                        </a:ext>
                      </a:extLst>
                    </p:cNvPr>
                    <p:cNvSpPr/>
                    <p:nvPr/>
                  </p:nvSpPr>
                  <p:spPr>
                    <a:xfrm>
                      <a:off x="568921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8" name="Graphic 3">
                    <a:extLst>
                      <a:ext uri="{FF2B5EF4-FFF2-40B4-BE49-F238E27FC236}">
                        <a16:creationId xmlns:a16="http://schemas.microsoft.com/office/drawing/2014/main" id="{0DD8DAD1-4E5B-A54E-404F-0A56B28D00AC}"/>
                      </a:ext>
                    </a:extLst>
                  </p:cNvPr>
                  <p:cNvGrpSpPr/>
                  <p:nvPr/>
                </p:nvGrpSpPr>
                <p:grpSpPr>
                  <a:xfrm>
                    <a:off x="6074906" y="3827387"/>
                    <a:ext cx="67413" cy="67538"/>
                    <a:chOff x="5674640" y="3314470"/>
                    <a:chExt cx="40481" cy="40481"/>
                  </a:xfrm>
                  <a:solidFill>
                    <a:srgbClr val="000000"/>
                  </a:solidFill>
                </p:grpSpPr>
                <p:sp>
                  <p:nvSpPr>
                    <p:cNvPr id="1152" name="Freeform: Shape 1151">
                      <a:extLst>
                        <a:ext uri="{FF2B5EF4-FFF2-40B4-BE49-F238E27FC236}">
                          <a16:creationId xmlns:a16="http://schemas.microsoft.com/office/drawing/2014/main" id="{F82A3EAA-837E-EC20-1763-7DF5D1715635}"/>
                        </a:ext>
                      </a:extLst>
                    </p:cNvPr>
                    <p:cNvSpPr/>
                    <p:nvPr/>
                  </p:nvSpPr>
                  <p:spPr>
                    <a:xfrm>
                      <a:off x="5694928"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53" name="Freeform: Shape 1152">
                      <a:extLst>
                        <a:ext uri="{FF2B5EF4-FFF2-40B4-BE49-F238E27FC236}">
                          <a16:creationId xmlns:a16="http://schemas.microsoft.com/office/drawing/2014/main" id="{C0187E03-5EB2-07FA-2BB2-B6AEE36F8D10}"/>
                        </a:ext>
                      </a:extLst>
                    </p:cNvPr>
                    <p:cNvSpPr/>
                    <p:nvPr/>
                  </p:nvSpPr>
                  <p:spPr>
                    <a:xfrm>
                      <a:off x="5674640"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59" name="Graphic 3">
                    <a:extLst>
                      <a:ext uri="{FF2B5EF4-FFF2-40B4-BE49-F238E27FC236}">
                        <a16:creationId xmlns:a16="http://schemas.microsoft.com/office/drawing/2014/main" id="{1E1B583B-BF6C-B724-3C93-EE493F5F842E}"/>
                      </a:ext>
                    </a:extLst>
                  </p:cNvPr>
                  <p:cNvGrpSpPr/>
                  <p:nvPr/>
                </p:nvGrpSpPr>
                <p:grpSpPr>
                  <a:xfrm>
                    <a:off x="6068720" y="3827387"/>
                    <a:ext cx="67413" cy="67538"/>
                    <a:chOff x="5670925" y="3314470"/>
                    <a:chExt cx="40481" cy="40481"/>
                  </a:xfrm>
                  <a:solidFill>
                    <a:srgbClr val="000000"/>
                  </a:solidFill>
                </p:grpSpPr>
                <p:sp>
                  <p:nvSpPr>
                    <p:cNvPr id="1150" name="Freeform: Shape 1149">
                      <a:extLst>
                        <a:ext uri="{FF2B5EF4-FFF2-40B4-BE49-F238E27FC236}">
                          <a16:creationId xmlns:a16="http://schemas.microsoft.com/office/drawing/2014/main" id="{E84A3B81-8E21-93BA-2F03-AE3A09E77BFE}"/>
                        </a:ext>
                      </a:extLst>
                    </p:cNvPr>
                    <p:cNvSpPr/>
                    <p:nvPr/>
                  </p:nvSpPr>
                  <p:spPr>
                    <a:xfrm>
                      <a:off x="5691214"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51" name="Freeform: Shape 1150">
                      <a:extLst>
                        <a:ext uri="{FF2B5EF4-FFF2-40B4-BE49-F238E27FC236}">
                          <a16:creationId xmlns:a16="http://schemas.microsoft.com/office/drawing/2014/main" id="{506F4C15-D83F-751C-4C05-4E710B9304C1}"/>
                        </a:ext>
                      </a:extLst>
                    </p:cNvPr>
                    <p:cNvSpPr/>
                    <p:nvPr/>
                  </p:nvSpPr>
                  <p:spPr>
                    <a:xfrm>
                      <a:off x="5670925"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0" name="Graphic 3">
                    <a:extLst>
                      <a:ext uri="{FF2B5EF4-FFF2-40B4-BE49-F238E27FC236}">
                        <a16:creationId xmlns:a16="http://schemas.microsoft.com/office/drawing/2014/main" id="{DDCD6331-F2F1-F82D-B609-799E076F277A}"/>
                      </a:ext>
                    </a:extLst>
                  </p:cNvPr>
                  <p:cNvGrpSpPr/>
                  <p:nvPr/>
                </p:nvGrpSpPr>
                <p:grpSpPr>
                  <a:xfrm>
                    <a:off x="6220520" y="3827387"/>
                    <a:ext cx="67413" cy="67538"/>
                    <a:chOff x="5762080" y="3314470"/>
                    <a:chExt cx="40481" cy="40481"/>
                  </a:xfrm>
                  <a:solidFill>
                    <a:srgbClr val="000000"/>
                  </a:solidFill>
                </p:grpSpPr>
                <p:sp>
                  <p:nvSpPr>
                    <p:cNvPr id="1148" name="Freeform: Shape 1147">
                      <a:extLst>
                        <a:ext uri="{FF2B5EF4-FFF2-40B4-BE49-F238E27FC236}">
                          <a16:creationId xmlns:a16="http://schemas.microsoft.com/office/drawing/2014/main" id="{5872144E-C2EA-F1B3-5DAE-F2E82EA7B3D9}"/>
                        </a:ext>
                      </a:extLst>
                    </p:cNvPr>
                    <p:cNvSpPr/>
                    <p:nvPr/>
                  </p:nvSpPr>
                  <p:spPr>
                    <a:xfrm>
                      <a:off x="5782368" y="3314470"/>
                      <a:ext cx="9525" cy="40481"/>
                    </a:xfrm>
                    <a:custGeom>
                      <a:avLst/>
                      <a:gdLst>
                        <a:gd name="connsiteX0" fmla="*/ 306 w 9525"/>
                        <a:gd name="connsiteY0" fmla="*/ 127 h 40481"/>
                        <a:gd name="connsiteX1" fmla="*/ 306 w 9525"/>
                        <a:gd name="connsiteY1" fmla="*/ 40608 h 40481"/>
                      </a:gdLst>
                      <a:ahLst/>
                      <a:cxnLst>
                        <a:cxn ang="0">
                          <a:pos x="connsiteX0" y="connsiteY0"/>
                        </a:cxn>
                        <a:cxn ang="0">
                          <a:pos x="connsiteX1" y="connsiteY1"/>
                        </a:cxn>
                      </a:cxnLst>
                      <a:rect l="l" t="t" r="r" b="b"/>
                      <a:pathLst>
                        <a:path w="9525" h="40481">
                          <a:moveTo>
                            <a:pt x="306" y="127"/>
                          </a:moveTo>
                          <a:lnTo>
                            <a:pt x="306" y="4060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49" name="Freeform: Shape 1148">
                      <a:extLst>
                        <a:ext uri="{FF2B5EF4-FFF2-40B4-BE49-F238E27FC236}">
                          <a16:creationId xmlns:a16="http://schemas.microsoft.com/office/drawing/2014/main" id="{5DC3353D-CC81-6E4F-F3E5-789176BE4AE3}"/>
                        </a:ext>
                      </a:extLst>
                    </p:cNvPr>
                    <p:cNvSpPr/>
                    <p:nvPr/>
                  </p:nvSpPr>
                  <p:spPr>
                    <a:xfrm>
                      <a:off x="5762080" y="3334759"/>
                      <a:ext cx="40481" cy="9525"/>
                    </a:xfrm>
                    <a:custGeom>
                      <a:avLst/>
                      <a:gdLst>
                        <a:gd name="connsiteX0" fmla="*/ 40788 w 40481"/>
                        <a:gd name="connsiteY0" fmla="*/ 127 h 9525"/>
                        <a:gd name="connsiteX1" fmla="*/ 306 w 40481"/>
                        <a:gd name="connsiteY1" fmla="*/ 127 h 9525"/>
                      </a:gdLst>
                      <a:ahLst/>
                      <a:cxnLst>
                        <a:cxn ang="0">
                          <a:pos x="connsiteX0" y="connsiteY0"/>
                        </a:cxn>
                        <a:cxn ang="0">
                          <a:pos x="connsiteX1" y="connsiteY1"/>
                        </a:cxn>
                      </a:cxnLst>
                      <a:rect l="l" t="t" r="r" b="b"/>
                      <a:pathLst>
                        <a:path w="40481" h="9525">
                          <a:moveTo>
                            <a:pt x="40788" y="127"/>
                          </a:moveTo>
                          <a:lnTo>
                            <a:pt x="306" y="12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1" name="Graphic 3">
                    <a:extLst>
                      <a:ext uri="{FF2B5EF4-FFF2-40B4-BE49-F238E27FC236}">
                        <a16:creationId xmlns:a16="http://schemas.microsoft.com/office/drawing/2014/main" id="{7B2AC491-BC74-0CDD-9E82-10FF02B30600}"/>
                      </a:ext>
                    </a:extLst>
                  </p:cNvPr>
                  <p:cNvGrpSpPr/>
                  <p:nvPr/>
                </p:nvGrpSpPr>
                <p:grpSpPr>
                  <a:xfrm>
                    <a:off x="6275243" y="3867116"/>
                    <a:ext cx="67413" cy="67538"/>
                    <a:chOff x="5794941" y="3338283"/>
                    <a:chExt cx="40481" cy="40481"/>
                  </a:xfrm>
                  <a:solidFill>
                    <a:srgbClr val="000000"/>
                  </a:solidFill>
                </p:grpSpPr>
                <p:sp>
                  <p:nvSpPr>
                    <p:cNvPr id="1146" name="Freeform: Shape 1145">
                      <a:extLst>
                        <a:ext uri="{FF2B5EF4-FFF2-40B4-BE49-F238E27FC236}">
                          <a16:creationId xmlns:a16="http://schemas.microsoft.com/office/drawing/2014/main" id="{11270D5B-C05D-C2F3-5D56-6C988B28F59E}"/>
                        </a:ext>
                      </a:extLst>
                    </p:cNvPr>
                    <p:cNvSpPr/>
                    <p:nvPr/>
                  </p:nvSpPr>
                  <p:spPr>
                    <a:xfrm>
                      <a:off x="5815229" y="3338283"/>
                      <a:ext cx="9525" cy="40481"/>
                    </a:xfrm>
                    <a:custGeom>
                      <a:avLst/>
                      <a:gdLst>
                        <a:gd name="connsiteX0" fmla="*/ 310 w 9525"/>
                        <a:gd name="connsiteY0" fmla="*/ 130 h 40481"/>
                        <a:gd name="connsiteX1" fmla="*/ 310 w 9525"/>
                        <a:gd name="connsiteY1" fmla="*/ 40611 h 40481"/>
                      </a:gdLst>
                      <a:ahLst/>
                      <a:cxnLst>
                        <a:cxn ang="0">
                          <a:pos x="connsiteX0" y="connsiteY0"/>
                        </a:cxn>
                        <a:cxn ang="0">
                          <a:pos x="connsiteX1" y="connsiteY1"/>
                        </a:cxn>
                      </a:cxnLst>
                      <a:rect l="l" t="t" r="r" b="b"/>
                      <a:pathLst>
                        <a:path w="9525" h="40481">
                          <a:moveTo>
                            <a:pt x="310" y="130"/>
                          </a:moveTo>
                          <a:lnTo>
                            <a:pt x="310"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47" name="Freeform: Shape 1146">
                      <a:extLst>
                        <a:ext uri="{FF2B5EF4-FFF2-40B4-BE49-F238E27FC236}">
                          <a16:creationId xmlns:a16="http://schemas.microsoft.com/office/drawing/2014/main" id="{15E39A10-C500-6D7B-9D90-1B007783527C}"/>
                        </a:ext>
                      </a:extLst>
                    </p:cNvPr>
                    <p:cNvSpPr/>
                    <p:nvPr/>
                  </p:nvSpPr>
                  <p:spPr>
                    <a:xfrm>
                      <a:off x="5794941" y="3358571"/>
                      <a:ext cx="40481" cy="9525"/>
                    </a:xfrm>
                    <a:custGeom>
                      <a:avLst/>
                      <a:gdLst>
                        <a:gd name="connsiteX0" fmla="*/ 40791 w 40481"/>
                        <a:gd name="connsiteY0" fmla="*/ 130 h 9525"/>
                        <a:gd name="connsiteX1" fmla="*/ 310 w 40481"/>
                        <a:gd name="connsiteY1" fmla="*/ 130 h 9525"/>
                      </a:gdLst>
                      <a:ahLst/>
                      <a:cxnLst>
                        <a:cxn ang="0">
                          <a:pos x="connsiteX0" y="connsiteY0"/>
                        </a:cxn>
                        <a:cxn ang="0">
                          <a:pos x="connsiteX1" y="connsiteY1"/>
                        </a:cxn>
                      </a:cxnLst>
                      <a:rect l="l" t="t" r="r" b="b"/>
                      <a:pathLst>
                        <a:path w="40481" h="9525">
                          <a:moveTo>
                            <a:pt x="40791" y="130"/>
                          </a:moveTo>
                          <a:lnTo>
                            <a:pt x="310"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2" name="Graphic 3">
                    <a:extLst>
                      <a:ext uri="{FF2B5EF4-FFF2-40B4-BE49-F238E27FC236}">
                        <a16:creationId xmlns:a16="http://schemas.microsoft.com/office/drawing/2014/main" id="{445EC337-830F-C24C-2107-048DBB2652D4}"/>
                      </a:ext>
                    </a:extLst>
                  </p:cNvPr>
                  <p:cNvGrpSpPr/>
                  <p:nvPr/>
                </p:nvGrpSpPr>
                <p:grpSpPr>
                  <a:xfrm>
                    <a:off x="6249546" y="3867116"/>
                    <a:ext cx="67413" cy="67538"/>
                    <a:chOff x="5779510" y="3338283"/>
                    <a:chExt cx="40481" cy="40481"/>
                  </a:xfrm>
                  <a:solidFill>
                    <a:srgbClr val="000000"/>
                  </a:solidFill>
                </p:grpSpPr>
                <p:sp>
                  <p:nvSpPr>
                    <p:cNvPr id="1144" name="Freeform: Shape 1143">
                      <a:extLst>
                        <a:ext uri="{FF2B5EF4-FFF2-40B4-BE49-F238E27FC236}">
                          <a16:creationId xmlns:a16="http://schemas.microsoft.com/office/drawing/2014/main" id="{6A9A04AE-392F-C15A-4F52-EC65F52E3A1E}"/>
                        </a:ext>
                      </a:extLst>
                    </p:cNvPr>
                    <p:cNvSpPr/>
                    <p:nvPr/>
                  </p:nvSpPr>
                  <p:spPr>
                    <a:xfrm>
                      <a:off x="5799799"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45" name="Freeform: Shape 1144">
                      <a:extLst>
                        <a:ext uri="{FF2B5EF4-FFF2-40B4-BE49-F238E27FC236}">
                          <a16:creationId xmlns:a16="http://schemas.microsoft.com/office/drawing/2014/main" id="{927D0254-D4AE-1F1D-A555-D460EAA6BC28}"/>
                        </a:ext>
                      </a:extLst>
                    </p:cNvPr>
                    <p:cNvSpPr/>
                    <p:nvPr/>
                  </p:nvSpPr>
                  <p:spPr>
                    <a:xfrm>
                      <a:off x="5779510"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3" name="Graphic 3">
                    <a:extLst>
                      <a:ext uri="{FF2B5EF4-FFF2-40B4-BE49-F238E27FC236}">
                        <a16:creationId xmlns:a16="http://schemas.microsoft.com/office/drawing/2014/main" id="{CDD98540-CBBA-2988-C2C3-C4457138EDEC}"/>
                      </a:ext>
                    </a:extLst>
                  </p:cNvPr>
                  <p:cNvGrpSpPr/>
                  <p:nvPr/>
                </p:nvGrpSpPr>
                <p:grpSpPr>
                  <a:xfrm>
                    <a:off x="6244788" y="3867116"/>
                    <a:ext cx="67413" cy="67538"/>
                    <a:chOff x="5776653" y="3338283"/>
                    <a:chExt cx="40481" cy="40481"/>
                  </a:xfrm>
                  <a:solidFill>
                    <a:srgbClr val="000000"/>
                  </a:solidFill>
                </p:grpSpPr>
                <p:sp>
                  <p:nvSpPr>
                    <p:cNvPr id="1142" name="Freeform: Shape 1141">
                      <a:extLst>
                        <a:ext uri="{FF2B5EF4-FFF2-40B4-BE49-F238E27FC236}">
                          <a16:creationId xmlns:a16="http://schemas.microsoft.com/office/drawing/2014/main" id="{376DFC46-6B46-B3A6-6D1E-9C763D8229A1}"/>
                        </a:ext>
                      </a:extLst>
                    </p:cNvPr>
                    <p:cNvSpPr/>
                    <p:nvPr/>
                  </p:nvSpPr>
                  <p:spPr>
                    <a:xfrm>
                      <a:off x="5796941"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43" name="Freeform: Shape 1142">
                      <a:extLst>
                        <a:ext uri="{FF2B5EF4-FFF2-40B4-BE49-F238E27FC236}">
                          <a16:creationId xmlns:a16="http://schemas.microsoft.com/office/drawing/2014/main" id="{A5AE4125-4DB5-2B2D-6854-78E181B30EF0}"/>
                        </a:ext>
                      </a:extLst>
                    </p:cNvPr>
                    <p:cNvSpPr/>
                    <p:nvPr/>
                  </p:nvSpPr>
                  <p:spPr>
                    <a:xfrm>
                      <a:off x="577665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4" name="Graphic 3">
                    <a:extLst>
                      <a:ext uri="{FF2B5EF4-FFF2-40B4-BE49-F238E27FC236}">
                        <a16:creationId xmlns:a16="http://schemas.microsoft.com/office/drawing/2014/main" id="{C2ED6FE1-4BB6-999A-3BDD-F5673BDB1362}"/>
                      </a:ext>
                    </a:extLst>
                  </p:cNvPr>
                  <p:cNvGrpSpPr/>
                  <p:nvPr/>
                </p:nvGrpSpPr>
                <p:grpSpPr>
                  <a:xfrm>
                    <a:off x="6238760" y="3867116"/>
                    <a:ext cx="67413" cy="67538"/>
                    <a:chOff x="5773033" y="3338283"/>
                    <a:chExt cx="40481" cy="40481"/>
                  </a:xfrm>
                  <a:solidFill>
                    <a:srgbClr val="000000"/>
                  </a:solidFill>
                </p:grpSpPr>
                <p:sp>
                  <p:nvSpPr>
                    <p:cNvPr id="1140" name="Freeform: Shape 1139">
                      <a:extLst>
                        <a:ext uri="{FF2B5EF4-FFF2-40B4-BE49-F238E27FC236}">
                          <a16:creationId xmlns:a16="http://schemas.microsoft.com/office/drawing/2014/main" id="{EC430202-A3CE-B59C-F585-BD4D0B45EECB}"/>
                        </a:ext>
                      </a:extLst>
                    </p:cNvPr>
                    <p:cNvSpPr/>
                    <p:nvPr/>
                  </p:nvSpPr>
                  <p:spPr>
                    <a:xfrm>
                      <a:off x="5793322"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41" name="Freeform: Shape 1140">
                      <a:extLst>
                        <a:ext uri="{FF2B5EF4-FFF2-40B4-BE49-F238E27FC236}">
                          <a16:creationId xmlns:a16="http://schemas.microsoft.com/office/drawing/2014/main" id="{112EDA6D-2D51-A762-C87A-818A8016BBA7}"/>
                        </a:ext>
                      </a:extLst>
                    </p:cNvPr>
                    <p:cNvSpPr/>
                    <p:nvPr/>
                  </p:nvSpPr>
                  <p:spPr>
                    <a:xfrm>
                      <a:off x="577303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5" name="Graphic 3">
                    <a:extLst>
                      <a:ext uri="{FF2B5EF4-FFF2-40B4-BE49-F238E27FC236}">
                        <a16:creationId xmlns:a16="http://schemas.microsoft.com/office/drawing/2014/main" id="{7F9DC88A-D95C-84CC-1530-70AC4B7050C5}"/>
                      </a:ext>
                    </a:extLst>
                  </p:cNvPr>
                  <p:cNvGrpSpPr/>
                  <p:nvPr/>
                </p:nvGrpSpPr>
                <p:grpSpPr>
                  <a:xfrm>
                    <a:off x="6317753" y="3867116"/>
                    <a:ext cx="67413" cy="67538"/>
                    <a:chOff x="5820468" y="3338283"/>
                    <a:chExt cx="40481" cy="40481"/>
                  </a:xfrm>
                  <a:solidFill>
                    <a:srgbClr val="000000"/>
                  </a:solidFill>
                </p:grpSpPr>
                <p:sp>
                  <p:nvSpPr>
                    <p:cNvPr id="1138" name="Freeform: Shape 1137">
                      <a:extLst>
                        <a:ext uri="{FF2B5EF4-FFF2-40B4-BE49-F238E27FC236}">
                          <a16:creationId xmlns:a16="http://schemas.microsoft.com/office/drawing/2014/main" id="{9561025A-B9B3-851D-2AF4-58697AE6593A}"/>
                        </a:ext>
                      </a:extLst>
                    </p:cNvPr>
                    <p:cNvSpPr/>
                    <p:nvPr/>
                  </p:nvSpPr>
                  <p:spPr>
                    <a:xfrm>
                      <a:off x="5840756"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39" name="Freeform: Shape 1138">
                      <a:extLst>
                        <a:ext uri="{FF2B5EF4-FFF2-40B4-BE49-F238E27FC236}">
                          <a16:creationId xmlns:a16="http://schemas.microsoft.com/office/drawing/2014/main" id="{9368A94E-8054-0F3E-57F7-958DB0D0396F}"/>
                        </a:ext>
                      </a:extLst>
                    </p:cNvPr>
                    <p:cNvSpPr/>
                    <p:nvPr/>
                  </p:nvSpPr>
                  <p:spPr>
                    <a:xfrm>
                      <a:off x="5820468" y="3358571"/>
                      <a:ext cx="40481" cy="9525"/>
                    </a:xfrm>
                    <a:custGeom>
                      <a:avLst/>
                      <a:gdLst>
                        <a:gd name="connsiteX0" fmla="*/ 40794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4" y="130"/>
                          </a:moveTo>
                          <a:lnTo>
                            <a:pt x="313" y="13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6" name="Graphic 3">
                    <a:extLst>
                      <a:ext uri="{FF2B5EF4-FFF2-40B4-BE49-F238E27FC236}">
                        <a16:creationId xmlns:a16="http://schemas.microsoft.com/office/drawing/2014/main" id="{4ED30150-65B7-B85A-3DE8-7705DCDEB65F}"/>
                      </a:ext>
                    </a:extLst>
                  </p:cNvPr>
                  <p:cNvGrpSpPr/>
                  <p:nvPr/>
                </p:nvGrpSpPr>
                <p:grpSpPr>
                  <a:xfrm>
                    <a:off x="6499848" y="3916856"/>
                    <a:ext cx="67413" cy="67538"/>
                    <a:chOff x="5929815" y="3368096"/>
                    <a:chExt cx="40481" cy="40481"/>
                  </a:xfrm>
                  <a:solidFill>
                    <a:srgbClr val="000000"/>
                  </a:solidFill>
                </p:grpSpPr>
                <p:sp>
                  <p:nvSpPr>
                    <p:cNvPr id="1136" name="Freeform: Shape 1135">
                      <a:extLst>
                        <a:ext uri="{FF2B5EF4-FFF2-40B4-BE49-F238E27FC236}">
                          <a16:creationId xmlns:a16="http://schemas.microsoft.com/office/drawing/2014/main" id="{EE4AD33B-9750-FFF1-01D0-B5F93ADE0D62}"/>
                        </a:ext>
                      </a:extLst>
                    </p:cNvPr>
                    <p:cNvSpPr/>
                    <p:nvPr/>
                  </p:nvSpPr>
                  <p:spPr>
                    <a:xfrm>
                      <a:off x="5950103" y="3368096"/>
                      <a:ext cx="9525" cy="40481"/>
                    </a:xfrm>
                    <a:custGeom>
                      <a:avLst/>
                      <a:gdLst>
                        <a:gd name="connsiteX0" fmla="*/ 324 w 9525"/>
                        <a:gd name="connsiteY0" fmla="*/ 133 h 40481"/>
                        <a:gd name="connsiteX1" fmla="*/ 324 w 9525"/>
                        <a:gd name="connsiteY1" fmla="*/ 40614 h 40481"/>
                      </a:gdLst>
                      <a:ahLst/>
                      <a:cxnLst>
                        <a:cxn ang="0">
                          <a:pos x="connsiteX0" y="connsiteY0"/>
                        </a:cxn>
                        <a:cxn ang="0">
                          <a:pos x="connsiteX1" y="connsiteY1"/>
                        </a:cxn>
                      </a:cxnLst>
                      <a:rect l="l" t="t" r="r" b="b"/>
                      <a:pathLst>
                        <a:path w="9525" h="40481">
                          <a:moveTo>
                            <a:pt x="324" y="133"/>
                          </a:moveTo>
                          <a:lnTo>
                            <a:pt x="324" y="406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37" name="Freeform: Shape 1136">
                      <a:extLst>
                        <a:ext uri="{FF2B5EF4-FFF2-40B4-BE49-F238E27FC236}">
                          <a16:creationId xmlns:a16="http://schemas.microsoft.com/office/drawing/2014/main" id="{E141C667-DEC9-2D26-F115-FFDCDF427CA2}"/>
                        </a:ext>
                      </a:extLst>
                    </p:cNvPr>
                    <p:cNvSpPr/>
                    <p:nvPr/>
                  </p:nvSpPr>
                  <p:spPr>
                    <a:xfrm>
                      <a:off x="5929815" y="3388384"/>
                      <a:ext cx="40481" cy="9525"/>
                    </a:xfrm>
                    <a:custGeom>
                      <a:avLst/>
                      <a:gdLst>
                        <a:gd name="connsiteX0" fmla="*/ 40805 w 40481"/>
                        <a:gd name="connsiteY0" fmla="*/ 133 h 9525"/>
                        <a:gd name="connsiteX1" fmla="*/ 324 w 40481"/>
                        <a:gd name="connsiteY1" fmla="*/ 133 h 9525"/>
                      </a:gdLst>
                      <a:ahLst/>
                      <a:cxnLst>
                        <a:cxn ang="0">
                          <a:pos x="connsiteX0" y="connsiteY0"/>
                        </a:cxn>
                        <a:cxn ang="0">
                          <a:pos x="connsiteX1" y="connsiteY1"/>
                        </a:cxn>
                      </a:cxnLst>
                      <a:rect l="l" t="t" r="r" b="b"/>
                      <a:pathLst>
                        <a:path w="40481" h="9525">
                          <a:moveTo>
                            <a:pt x="40805" y="133"/>
                          </a:moveTo>
                          <a:lnTo>
                            <a:pt x="324" y="1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7" name="Graphic 3">
                    <a:extLst>
                      <a:ext uri="{FF2B5EF4-FFF2-40B4-BE49-F238E27FC236}">
                        <a16:creationId xmlns:a16="http://schemas.microsoft.com/office/drawing/2014/main" id="{87B363D0-77B1-1FCF-8FB4-A69EE324A9BE}"/>
                      </a:ext>
                    </a:extLst>
                  </p:cNvPr>
                  <p:cNvGrpSpPr/>
                  <p:nvPr/>
                </p:nvGrpSpPr>
                <p:grpSpPr>
                  <a:xfrm>
                    <a:off x="6518089" y="3916856"/>
                    <a:ext cx="67413" cy="67538"/>
                    <a:chOff x="5940769" y="3368096"/>
                    <a:chExt cx="40481" cy="40481"/>
                  </a:xfrm>
                  <a:solidFill>
                    <a:srgbClr val="000000"/>
                  </a:solidFill>
                </p:grpSpPr>
                <p:sp>
                  <p:nvSpPr>
                    <p:cNvPr id="1134" name="Freeform: Shape 1133">
                      <a:extLst>
                        <a:ext uri="{FF2B5EF4-FFF2-40B4-BE49-F238E27FC236}">
                          <a16:creationId xmlns:a16="http://schemas.microsoft.com/office/drawing/2014/main" id="{876438E9-03E3-9E39-EFAF-AB9BB06D0ABC}"/>
                        </a:ext>
                      </a:extLst>
                    </p:cNvPr>
                    <p:cNvSpPr/>
                    <p:nvPr/>
                  </p:nvSpPr>
                  <p:spPr>
                    <a:xfrm>
                      <a:off x="5961057" y="3368096"/>
                      <a:ext cx="9525" cy="40481"/>
                    </a:xfrm>
                    <a:custGeom>
                      <a:avLst/>
                      <a:gdLst>
                        <a:gd name="connsiteX0" fmla="*/ 325 w 9525"/>
                        <a:gd name="connsiteY0" fmla="*/ 133 h 40481"/>
                        <a:gd name="connsiteX1" fmla="*/ 325 w 9525"/>
                        <a:gd name="connsiteY1" fmla="*/ 40614 h 40481"/>
                      </a:gdLst>
                      <a:ahLst/>
                      <a:cxnLst>
                        <a:cxn ang="0">
                          <a:pos x="connsiteX0" y="connsiteY0"/>
                        </a:cxn>
                        <a:cxn ang="0">
                          <a:pos x="connsiteX1" y="connsiteY1"/>
                        </a:cxn>
                      </a:cxnLst>
                      <a:rect l="l" t="t" r="r" b="b"/>
                      <a:pathLst>
                        <a:path w="9525" h="40481">
                          <a:moveTo>
                            <a:pt x="325" y="133"/>
                          </a:moveTo>
                          <a:lnTo>
                            <a:pt x="325" y="406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35" name="Freeform: Shape 1134">
                      <a:extLst>
                        <a:ext uri="{FF2B5EF4-FFF2-40B4-BE49-F238E27FC236}">
                          <a16:creationId xmlns:a16="http://schemas.microsoft.com/office/drawing/2014/main" id="{AD63940F-41F8-4B17-4241-5DDC14B9F2EB}"/>
                        </a:ext>
                      </a:extLst>
                    </p:cNvPr>
                    <p:cNvSpPr/>
                    <p:nvPr/>
                  </p:nvSpPr>
                  <p:spPr>
                    <a:xfrm>
                      <a:off x="5940769" y="3388384"/>
                      <a:ext cx="40481" cy="9525"/>
                    </a:xfrm>
                    <a:custGeom>
                      <a:avLst/>
                      <a:gdLst>
                        <a:gd name="connsiteX0" fmla="*/ 40806 w 40481"/>
                        <a:gd name="connsiteY0" fmla="*/ 133 h 9525"/>
                        <a:gd name="connsiteX1" fmla="*/ 325 w 40481"/>
                        <a:gd name="connsiteY1" fmla="*/ 133 h 9525"/>
                      </a:gdLst>
                      <a:ahLst/>
                      <a:cxnLst>
                        <a:cxn ang="0">
                          <a:pos x="connsiteX0" y="connsiteY0"/>
                        </a:cxn>
                        <a:cxn ang="0">
                          <a:pos x="connsiteX1" y="connsiteY1"/>
                        </a:cxn>
                      </a:cxnLst>
                      <a:rect l="l" t="t" r="r" b="b"/>
                      <a:pathLst>
                        <a:path w="40481" h="9525">
                          <a:moveTo>
                            <a:pt x="40806" y="133"/>
                          </a:moveTo>
                          <a:lnTo>
                            <a:pt x="325" y="1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8" name="Graphic 3">
                    <a:extLst>
                      <a:ext uri="{FF2B5EF4-FFF2-40B4-BE49-F238E27FC236}">
                        <a16:creationId xmlns:a16="http://schemas.microsoft.com/office/drawing/2014/main" id="{011C5DA3-A1F1-71CF-A0F6-16489821700F}"/>
                      </a:ext>
                    </a:extLst>
                  </p:cNvPr>
                  <p:cNvGrpSpPr/>
                  <p:nvPr/>
                </p:nvGrpSpPr>
                <p:grpSpPr>
                  <a:xfrm>
                    <a:off x="6536171" y="3916856"/>
                    <a:ext cx="67413" cy="67538"/>
                    <a:chOff x="5951627" y="3368096"/>
                    <a:chExt cx="40481" cy="40481"/>
                  </a:xfrm>
                  <a:solidFill>
                    <a:srgbClr val="000000"/>
                  </a:solidFill>
                </p:grpSpPr>
                <p:sp>
                  <p:nvSpPr>
                    <p:cNvPr id="1132" name="Freeform: Shape 1131">
                      <a:extLst>
                        <a:ext uri="{FF2B5EF4-FFF2-40B4-BE49-F238E27FC236}">
                          <a16:creationId xmlns:a16="http://schemas.microsoft.com/office/drawing/2014/main" id="{82CA6832-8B8E-BB94-CF6A-5E30FA181BF4}"/>
                        </a:ext>
                      </a:extLst>
                    </p:cNvPr>
                    <p:cNvSpPr/>
                    <p:nvPr/>
                  </p:nvSpPr>
                  <p:spPr>
                    <a:xfrm>
                      <a:off x="5971915" y="3368096"/>
                      <a:ext cx="9525" cy="40481"/>
                    </a:xfrm>
                    <a:custGeom>
                      <a:avLst/>
                      <a:gdLst>
                        <a:gd name="connsiteX0" fmla="*/ 326 w 9525"/>
                        <a:gd name="connsiteY0" fmla="*/ 133 h 40481"/>
                        <a:gd name="connsiteX1" fmla="*/ 326 w 9525"/>
                        <a:gd name="connsiteY1" fmla="*/ 40614 h 40481"/>
                      </a:gdLst>
                      <a:ahLst/>
                      <a:cxnLst>
                        <a:cxn ang="0">
                          <a:pos x="connsiteX0" y="connsiteY0"/>
                        </a:cxn>
                        <a:cxn ang="0">
                          <a:pos x="connsiteX1" y="connsiteY1"/>
                        </a:cxn>
                      </a:cxnLst>
                      <a:rect l="l" t="t" r="r" b="b"/>
                      <a:pathLst>
                        <a:path w="9525" h="40481">
                          <a:moveTo>
                            <a:pt x="326" y="133"/>
                          </a:moveTo>
                          <a:lnTo>
                            <a:pt x="326" y="406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33" name="Freeform: Shape 1132">
                      <a:extLst>
                        <a:ext uri="{FF2B5EF4-FFF2-40B4-BE49-F238E27FC236}">
                          <a16:creationId xmlns:a16="http://schemas.microsoft.com/office/drawing/2014/main" id="{84670287-E580-1C0B-AE47-FBE192AFD7CD}"/>
                        </a:ext>
                      </a:extLst>
                    </p:cNvPr>
                    <p:cNvSpPr/>
                    <p:nvPr/>
                  </p:nvSpPr>
                  <p:spPr>
                    <a:xfrm>
                      <a:off x="5951627" y="3388384"/>
                      <a:ext cx="40481" cy="9525"/>
                    </a:xfrm>
                    <a:custGeom>
                      <a:avLst/>
                      <a:gdLst>
                        <a:gd name="connsiteX0" fmla="*/ 40808 w 40481"/>
                        <a:gd name="connsiteY0" fmla="*/ 133 h 9525"/>
                        <a:gd name="connsiteX1" fmla="*/ 326 w 40481"/>
                        <a:gd name="connsiteY1" fmla="*/ 133 h 9525"/>
                      </a:gdLst>
                      <a:ahLst/>
                      <a:cxnLst>
                        <a:cxn ang="0">
                          <a:pos x="connsiteX0" y="connsiteY0"/>
                        </a:cxn>
                        <a:cxn ang="0">
                          <a:pos x="connsiteX1" y="connsiteY1"/>
                        </a:cxn>
                      </a:cxnLst>
                      <a:rect l="l" t="t" r="r" b="b"/>
                      <a:pathLst>
                        <a:path w="40481" h="9525">
                          <a:moveTo>
                            <a:pt x="40808" y="133"/>
                          </a:moveTo>
                          <a:lnTo>
                            <a:pt x="326" y="1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69" name="Graphic 3">
                    <a:extLst>
                      <a:ext uri="{FF2B5EF4-FFF2-40B4-BE49-F238E27FC236}">
                        <a16:creationId xmlns:a16="http://schemas.microsoft.com/office/drawing/2014/main" id="{0B5FAB69-ADEC-09F5-F8DB-1852FCDF3312}"/>
                      </a:ext>
                    </a:extLst>
                  </p:cNvPr>
                  <p:cNvGrpSpPr/>
                  <p:nvPr/>
                </p:nvGrpSpPr>
                <p:grpSpPr>
                  <a:xfrm>
                    <a:off x="6542358" y="3916856"/>
                    <a:ext cx="67413" cy="67538"/>
                    <a:chOff x="5955342" y="3368096"/>
                    <a:chExt cx="40481" cy="40481"/>
                  </a:xfrm>
                  <a:solidFill>
                    <a:srgbClr val="000000"/>
                  </a:solidFill>
                </p:grpSpPr>
                <p:sp>
                  <p:nvSpPr>
                    <p:cNvPr id="1130" name="Freeform: Shape 1129">
                      <a:extLst>
                        <a:ext uri="{FF2B5EF4-FFF2-40B4-BE49-F238E27FC236}">
                          <a16:creationId xmlns:a16="http://schemas.microsoft.com/office/drawing/2014/main" id="{7A2BF6A8-B4E6-EAAE-1C99-D8E3365FD37C}"/>
                        </a:ext>
                      </a:extLst>
                    </p:cNvPr>
                    <p:cNvSpPr/>
                    <p:nvPr/>
                  </p:nvSpPr>
                  <p:spPr>
                    <a:xfrm>
                      <a:off x="5975630" y="3368096"/>
                      <a:ext cx="9525" cy="40481"/>
                    </a:xfrm>
                    <a:custGeom>
                      <a:avLst/>
                      <a:gdLst>
                        <a:gd name="connsiteX0" fmla="*/ 327 w 9525"/>
                        <a:gd name="connsiteY0" fmla="*/ 133 h 40481"/>
                        <a:gd name="connsiteX1" fmla="*/ 327 w 9525"/>
                        <a:gd name="connsiteY1" fmla="*/ 40614 h 40481"/>
                      </a:gdLst>
                      <a:ahLst/>
                      <a:cxnLst>
                        <a:cxn ang="0">
                          <a:pos x="connsiteX0" y="connsiteY0"/>
                        </a:cxn>
                        <a:cxn ang="0">
                          <a:pos x="connsiteX1" y="connsiteY1"/>
                        </a:cxn>
                      </a:cxnLst>
                      <a:rect l="l" t="t" r="r" b="b"/>
                      <a:pathLst>
                        <a:path w="9525" h="40481">
                          <a:moveTo>
                            <a:pt x="327" y="133"/>
                          </a:moveTo>
                          <a:lnTo>
                            <a:pt x="327" y="406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31" name="Freeform: Shape 1130">
                      <a:extLst>
                        <a:ext uri="{FF2B5EF4-FFF2-40B4-BE49-F238E27FC236}">
                          <a16:creationId xmlns:a16="http://schemas.microsoft.com/office/drawing/2014/main" id="{BC97363C-E49E-BF4E-1C72-D74A84647182}"/>
                        </a:ext>
                      </a:extLst>
                    </p:cNvPr>
                    <p:cNvSpPr/>
                    <p:nvPr/>
                  </p:nvSpPr>
                  <p:spPr>
                    <a:xfrm>
                      <a:off x="5955342" y="3388384"/>
                      <a:ext cx="40481" cy="9525"/>
                    </a:xfrm>
                    <a:custGeom>
                      <a:avLst/>
                      <a:gdLst>
                        <a:gd name="connsiteX0" fmla="*/ 40808 w 40481"/>
                        <a:gd name="connsiteY0" fmla="*/ 133 h 9525"/>
                        <a:gd name="connsiteX1" fmla="*/ 327 w 40481"/>
                        <a:gd name="connsiteY1" fmla="*/ 133 h 9525"/>
                      </a:gdLst>
                      <a:ahLst/>
                      <a:cxnLst>
                        <a:cxn ang="0">
                          <a:pos x="connsiteX0" y="connsiteY0"/>
                        </a:cxn>
                        <a:cxn ang="0">
                          <a:pos x="connsiteX1" y="connsiteY1"/>
                        </a:cxn>
                      </a:cxnLst>
                      <a:rect l="l" t="t" r="r" b="b"/>
                      <a:pathLst>
                        <a:path w="40481" h="9525">
                          <a:moveTo>
                            <a:pt x="40808" y="133"/>
                          </a:moveTo>
                          <a:lnTo>
                            <a:pt x="327" y="13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0" name="Graphic 3">
                    <a:extLst>
                      <a:ext uri="{FF2B5EF4-FFF2-40B4-BE49-F238E27FC236}">
                        <a16:creationId xmlns:a16="http://schemas.microsoft.com/office/drawing/2014/main" id="{2F51CF7A-141D-10DF-E57E-89C4DA0D5318}"/>
                      </a:ext>
                    </a:extLst>
                  </p:cNvPr>
                  <p:cNvGrpSpPr/>
                  <p:nvPr/>
                </p:nvGrpSpPr>
                <p:grpSpPr>
                  <a:xfrm>
                    <a:off x="6651646" y="3985348"/>
                    <a:ext cx="67413" cy="67538"/>
                    <a:chOff x="6020969" y="3409149"/>
                    <a:chExt cx="40481" cy="40481"/>
                  </a:xfrm>
                  <a:solidFill>
                    <a:srgbClr val="000000"/>
                  </a:solidFill>
                </p:grpSpPr>
                <p:sp>
                  <p:nvSpPr>
                    <p:cNvPr id="1128" name="Freeform: Shape 1127">
                      <a:extLst>
                        <a:ext uri="{FF2B5EF4-FFF2-40B4-BE49-F238E27FC236}">
                          <a16:creationId xmlns:a16="http://schemas.microsoft.com/office/drawing/2014/main" id="{006CA4ED-7EF3-E476-3B37-E2F5E2C8A0E6}"/>
                        </a:ext>
                      </a:extLst>
                    </p:cNvPr>
                    <p:cNvSpPr/>
                    <p:nvPr/>
                  </p:nvSpPr>
                  <p:spPr>
                    <a:xfrm>
                      <a:off x="6041257"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29" name="Freeform: Shape 1128">
                      <a:extLst>
                        <a:ext uri="{FF2B5EF4-FFF2-40B4-BE49-F238E27FC236}">
                          <a16:creationId xmlns:a16="http://schemas.microsoft.com/office/drawing/2014/main" id="{55DA1402-B7BD-83A8-7CA3-B880E0181EAF}"/>
                        </a:ext>
                      </a:extLst>
                    </p:cNvPr>
                    <p:cNvSpPr/>
                    <p:nvPr/>
                  </p:nvSpPr>
                  <p:spPr>
                    <a:xfrm>
                      <a:off x="6020969" y="3429437"/>
                      <a:ext cx="40481" cy="9525"/>
                    </a:xfrm>
                    <a:custGeom>
                      <a:avLst/>
                      <a:gdLst>
                        <a:gd name="connsiteX0" fmla="*/ 40815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5" y="137"/>
                          </a:moveTo>
                          <a:lnTo>
                            <a:pt x="334"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1" name="Graphic 3">
                    <a:extLst>
                      <a:ext uri="{FF2B5EF4-FFF2-40B4-BE49-F238E27FC236}">
                        <a16:creationId xmlns:a16="http://schemas.microsoft.com/office/drawing/2014/main" id="{C2AF9EE1-6794-6FDD-55CB-C4F8C0B3E208}"/>
                      </a:ext>
                    </a:extLst>
                  </p:cNvPr>
                  <p:cNvGrpSpPr/>
                  <p:nvPr/>
                </p:nvGrpSpPr>
                <p:grpSpPr>
                  <a:xfrm>
                    <a:off x="6663701" y="3985348"/>
                    <a:ext cx="67413" cy="67538"/>
                    <a:chOff x="6028208" y="3409149"/>
                    <a:chExt cx="40481" cy="40481"/>
                  </a:xfrm>
                  <a:solidFill>
                    <a:srgbClr val="000000"/>
                  </a:solidFill>
                </p:grpSpPr>
                <p:sp>
                  <p:nvSpPr>
                    <p:cNvPr id="1126" name="Freeform: Shape 1125">
                      <a:extLst>
                        <a:ext uri="{FF2B5EF4-FFF2-40B4-BE49-F238E27FC236}">
                          <a16:creationId xmlns:a16="http://schemas.microsoft.com/office/drawing/2014/main" id="{874C7D81-C5F2-4642-4CFD-AD3B269000B8}"/>
                        </a:ext>
                      </a:extLst>
                    </p:cNvPr>
                    <p:cNvSpPr/>
                    <p:nvPr/>
                  </p:nvSpPr>
                  <p:spPr>
                    <a:xfrm>
                      <a:off x="6048496"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27" name="Freeform: Shape 1126">
                      <a:extLst>
                        <a:ext uri="{FF2B5EF4-FFF2-40B4-BE49-F238E27FC236}">
                          <a16:creationId xmlns:a16="http://schemas.microsoft.com/office/drawing/2014/main" id="{73E2B28D-2402-B364-21EE-893E33DB17C4}"/>
                        </a:ext>
                      </a:extLst>
                    </p:cNvPr>
                    <p:cNvSpPr/>
                    <p:nvPr/>
                  </p:nvSpPr>
                  <p:spPr>
                    <a:xfrm>
                      <a:off x="6028208" y="3429437"/>
                      <a:ext cx="40481" cy="9525"/>
                    </a:xfrm>
                    <a:custGeom>
                      <a:avLst/>
                      <a:gdLst>
                        <a:gd name="connsiteX0" fmla="*/ 40816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6" y="137"/>
                          </a:moveTo>
                          <a:lnTo>
                            <a:pt x="334"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2" name="Graphic 3">
                    <a:extLst>
                      <a:ext uri="{FF2B5EF4-FFF2-40B4-BE49-F238E27FC236}">
                        <a16:creationId xmlns:a16="http://schemas.microsoft.com/office/drawing/2014/main" id="{B840CFCC-EB9A-1ACC-8E3F-3545B8E8950E}"/>
                      </a:ext>
                    </a:extLst>
                  </p:cNvPr>
                  <p:cNvGrpSpPr/>
                  <p:nvPr/>
                </p:nvGrpSpPr>
                <p:grpSpPr>
                  <a:xfrm>
                    <a:off x="6700184" y="3985348"/>
                    <a:ext cx="67413" cy="67538"/>
                    <a:chOff x="6050116" y="3409149"/>
                    <a:chExt cx="40481" cy="40481"/>
                  </a:xfrm>
                  <a:solidFill>
                    <a:srgbClr val="000000"/>
                  </a:solidFill>
                </p:grpSpPr>
                <p:sp>
                  <p:nvSpPr>
                    <p:cNvPr id="1124" name="Freeform: Shape 1123">
                      <a:extLst>
                        <a:ext uri="{FF2B5EF4-FFF2-40B4-BE49-F238E27FC236}">
                          <a16:creationId xmlns:a16="http://schemas.microsoft.com/office/drawing/2014/main" id="{01A64E0A-B827-0E73-39D4-DC887E298D81}"/>
                        </a:ext>
                      </a:extLst>
                    </p:cNvPr>
                    <p:cNvSpPr/>
                    <p:nvPr/>
                  </p:nvSpPr>
                  <p:spPr>
                    <a:xfrm>
                      <a:off x="6070404" y="3409149"/>
                      <a:ext cx="9525" cy="40481"/>
                    </a:xfrm>
                    <a:custGeom>
                      <a:avLst/>
                      <a:gdLst>
                        <a:gd name="connsiteX0" fmla="*/ 337 w 9525"/>
                        <a:gd name="connsiteY0" fmla="*/ 137 h 40481"/>
                        <a:gd name="connsiteX1" fmla="*/ 337 w 9525"/>
                        <a:gd name="connsiteY1" fmla="*/ 40618 h 40481"/>
                      </a:gdLst>
                      <a:ahLst/>
                      <a:cxnLst>
                        <a:cxn ang="0">
                          <a:pos x="connsiteX0" y="connsiteY0"/>
                        </a:cxn>
                        <a:cxn ang="0">
                          <a:pos x="connsiteX1" y="connsiteY1"/>
                        </a:cxn>
                      </a:cxnLst>
                      <a:rect l="l" t="t" r="r" b="b"/>
                      <a:pathLst>
                        <a:path w="9525" h="40481">
                          <a:moveTo>
                            <a:pt x="337" y="137"/>
                          </a:moveTo>
                          <a:lnTo>
                            <a:pt x="337"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25" name="Freeform: Shape 1124">
                      <a:extLst>
                        <a:ext uri="{FF2B5EF4-FFF2-40B4-BE49-F238E27FC236}">
                          <a16:creationId xmlns:a16="http://schemas.microsoft.com/office/drawing/2014/main" id="{66EFEC3E-A317-C170-9CD2-EEAB52D6FB3A}"/>
                        </a:ext>
                      </a:extLst>
                    </p:cNvPr>
                    <p:cNvSpPr/>
                    <p:nvPr/>
                  </p:nvSpPr>
                  <p:spPr>
                    <a:xfrm>
                      <a:off x="6050116" y="3429437"/>
                      <a:ext cx="40481" cy="9525"/>
                    </a:xfrm>
                    <a:custGeom>
                      <a:avLst/>
                      <a:gdLst>
                        <a:gd name="connsiteX0" fmla="*/ 40818 w 40481"/>
                        <a:gd name="connsiteY0" fmla="*/ 137 h 9525"/>
                        <a:gd name="connsiteX1" fmla="*/ 337 w 40481"/>
                        <a:gd name="connsiteY1" fmla="*/ 137 h 9525"/>
                      </a:gdLst>
                      <a:ahLst/>
                      <a:cxnLst>
                        <a:cxn ang="0">
                          <a:pos x="connsiteX0" y="connsiteY0"/>
                        </a:cxn>
                        <a:cxn ang="0">
                          <a:pos x="connsiteX1" y="connsiteY1"/>
                        </a:cxn>
                      </a:cxnLst>
                      <a:rect l="l" t="t" r="r" b="b"/>
                      <a:pathLst>
                        <a:path w="40481" h="9525">
                          <a:moveTo>
                            <a:pt x="40818" y="137"/>
                          </a:moveTo>
                          <a:lnTo>
                            <a:pt x="337"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3" name="Graphic 3">
                    <a:extLst>
                      <a:ext uri="{FF2B5EF4-FFF2-40B4-BE49-F238E27FC236}">
                        <a16:creationId xmlns:a16="http://schemas.microsoft.com/office/drawing/2014/main" id="{ED8212C5-2F2A-CE8B-815D-03B2CE0B4F9C}"/>
                      </a:ext>
                    </a:extLst>
                  </p:cNvPr>
                  <p:cNvGrpSpPr/>
                  <p:nvPr/>
                </p:nvGrpSpPr>
                <p:grpSpPr>
                  <a:xfrm>
                    <a:off x="6730479" y="3985348"/>
                    <a:ext cx="67413" cy="67538"/>
                    <a:chOff x="6068308" y="3409149"/>
                    <a:chExt cx="40481" cy="40481"/>
                  </a:xfrm>
                  <a:solidFill>
                    <a:srgbClr val="000000"/>
                  </a:solidFill>
                </p:grpSpPr>
                <p:sp>
                  <p:nvSpPr>
                    <p:cNvPr id="1122" name="Freeform: Shape 1121">
                      <a:extLst>
                        <a:ext uri="{FF2B5EF4-FFF2-40B4-BE49-F238E27FC236}">
                          <a16:creationId xmlns:a16="http://schemas.microsoft.com/office/drawing/2014/main" id="{2C5FBC40-E125-6DEA-C4FA-4F88B8F728D8}"/>
                        </a:ext>
                      </a:extLst>
                    </p:cNvPr>
                    <p:cNvSpPr/>
                    <p:nvPr/>
                  </p:nvSpPr>
                  <p:spPr>
                    <a:xfrm>
                      <a:off x="6088597"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23" name="Freeform: Shape 1122">
                      <a:extLst>
                        <a:ext uri="{FF2B5EF4-FFF2-40B4-BE49-F238E27FC236}">
                          <a16:creationId xmlns:a16="http://schemas.microsoft.com/office/drawing/2014/main" id="{9EDF28AC-BF6E-E8D2-24A2-B28A7E3BE820}"/>
                        </a:ext>
                      </a:extLst>
                    </p:cNvPr>
                    <p:cNvSpPr/>
                    <p:nvPr/>
                  </p:nvSpPr>
                  <p:spPr>
                    <a:xfrm>
                      <a:off x="606830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4" name="Graphic 3">
                    <a:extLst>
                      <a:ext uri="{FF2B5EF4-FFF2-40B4-BE49-F238E27FC236}">
                        <a16:creationId xmlns:a16="http://schemas.microsoft.com/office/drawing/2014/main" id="{23970550-506C-C77B-1418-533229F469B3}"/>
                      </a:ext>
                    </a:extLst>
                  </p:cNvPr>
                  <p:cNvGrpSpPr/>
                  <p:nvPr/>
                </p:nvGrpSpPr>
                <p:grpSpPr>
                  <a:xfrm>
                    <a:off x="6736508" y="3985348"/>
                    <a:ext cx="67413" cy="67538"/>
                    <a:chOff x="6071928" y="3409149"/>
                    <a:chExt cx="40481" cy="40481"/>
                  </a:xfrm>
                  <a:solidFill>
                    <a:srgbClr val="000000"/>
                  </a:solidFill>
                </p:grpSpPr>
                <p:sp>
                  <p:nvSpPr>
                    <p:cNvPr id="1120" name="Freeform: Shape 1119">
                      <a:extLst>
                        <a:ext uri="{FF2B5EF4-FFF2-40B4-BE49-F238E27FC236}">
                          <a16:creationId xmlns:a16="http://schemas.microsoft.com/office/drawing/2014/main" id="{81159629-A6C9-FAA4-0B42-FCD44D5D0976}"/>
                        </a:ext>
                      </a:extLst>
                    </p:cNvPr>
                    <p:cNvSpPr/>
                    <p:nvPr/>
                  </p:nvSpPr>
                  <p:spPr>
                    <a:xfrm>
                      <a:off x="6092216"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21" name="Freeform: Shape 1120">
                      <a:extLst>
                        <a:ext uri="{FF2B5EF4-FFF2-40B4-BE49-F238E27FC236}">
                          <a16:creationId xmlns:a16="http://schemas.microsoft.com/office/drawing/2014/main" id="{630DD6C2-0F3D-CECF-6AB6-1537CAD10074}"/>
                        </a:ext>
                      </a:extLst>
                    </p:cNvPr>
                    <p:cNvSpPr/>
                    <p:nvPr/>
                  </p:nvSpPr>
                  <p:spPr>
                    <a:xfrm>
                      <a:off x="607192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5" name="Graphic 3">
                    <a:extLst>
                      <a:ext uri="{FF2B5EF4-FFF2-40B4-BE49-F238E27FC236}">
                        <a16:creationId xmlns:a16="http://schemas.microsoft.com/office/drawing/2014/main" id="{E99013F0-66F1-2916-4808-382F53BAD71B}"/>
                      </a:ext>
                    </a:extLst>
                  </p:cNvPr>
                  <p:cNvGrpSpPr/>
                  <p:nvPr/>
                </p:nvGrpSpPr>
                <p:grpSpPr>
                  <a:xfrm>
                    <a:off x="6748721" y="3985348"/>
                    <a:ext cx="67413" cy="67538"/>
                    <a:chOff x="6079262" y="3409149"/>
                    <a:chExt cx="40481" cy="40481"/>
                  </a:xfrm>
                  <a:solidFill>
                    <a:srgbClr val="000000"/>
                  </a:solidFill>
                </p:grpSpPr>
                <p:sp>
                  <p:nvSpPr>
                    <p:cNvPr id="1118" name="Freeform: Shape 1117">
                      <a:extLst>
                        <a:ext uri="{FF2B5EF4-FFF2-40B4-BE49-F238E27FC236}">
                          <a16:creationId xmlns:a16="http://schemas.microsoft.com/office/drawing/2014/main" id="{7B96B31B-006E-710F-6345-75C16473EC03}"/>
                        </a:ext>
                      </a:extLst>
                    </p:cNvPr>
                    <p:cNvSpPr/>
                    <p:nvPr/>
                  </p:nvSpPr>
                  <p:spPr>
                    <a:xfrm>
                      <a:off x="6099550" y="3409149"/>
                      <a:ext cx="9525" cy="40481"/>
                    </a:xfrm>
                    <a:custGeom>
                      <a:avLst/>
                      <a:gdLst>
                        <a:gd name="connsiteX0" fmla="*/ 340 w 9525"/>
                        <a:gd name="connsiteY0" fmla="*/ 137 h 40481"/>
                        <a:gd name="connsiteX1" fmla="*/ 340 w 9525"/>
                        <a:gd name="connsiteY1" fmla="*/ 40618 h 40481"/>
                      </a:gdLst>
                      <a:ahLst/>
                      <a:cxnLst>
                        <a:cxn ang="0">
                          <a:pos x="connsiteX0" y="connsiteY0"/>
                        </a:cxn>
                        <a:cxn ang="0">
                          <a:pos x="connsiteX1" y="connsiteY1"/>
                        </a:cxn>
                      </a:cxnLst>
                      <a:rect l="l" t="t" r="r" b="b"/>
                      <a:pathLst>
                        <a:path w="9525" h="40481">
                          <a:moveTo>
                            <a:pt x="340" y="137"/>
                          </a:moveTo>
                          <a:lnTo>
                            <a:pt x="340"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19" name="Freeform: Shape 1118">
                      <a:extLst>
                        <a:ext uri="{FF2B5EF4-FFF2-40B4-BE49-F238E27FC236}">
                          <a16:creationId xmlns:a16="http://schemas.microsoft.com/office/drawing/2014/main" id="{478480BF-117D-99F0-8F83-2D93B6FE953C}"/>
                        </a:ext>
                      </a:extLst>
                    </p:cNvPr>
                    <p:cNvSpPr/>
                    <p:nvPr/>
                  </p:nvSpPr>
                  <p:spPr>
                    <a:xfrm>
                      <a:off x="6079262" y="3429437"/>
                      <a:ext cx="40481" cy="9525"/>
                    </a:xfrm>
                    <a:custGeom>
                      <a:avLst/>
                      <a:gdLst>
                        <a:gd name="connsiteX0" fmla="*/ 40821 w 40481"/>
                        <a:gd name="connsiteY0" fmla="*/ 137 h 9525"/>
                        <a:gd name="connsiteX1" fmla="*/ 340 w 40481"/>
                        <a:gd name="connsiteY1" fmla="*/ 137 h 9525"/>
                      </a:gdLst>
                      <a:ahLst/>
                      <a:cxnLst>
                        <a:cxn ang="0">
                          <a:pos x="connsiteX0" y="connsiteY0"/>
                        </a:cxn>
                        <a:cxn ang="0">
                          <a:pos x="connsiteX1" y="connsiteY1"/>
                        </a:cxn>
                      </a:cxnLst>
                      <a:rect l="l" t="t" r="r" b="b"/>
                      <a:pathLst>
                        <a:path w="40481" h="9525">
                          <a:moveTo>
                            <a:pt x="40821" y="137"/>
                          </a:moveTo>
                          <a:lnTo>
                            <a:pt x="340"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6" name="Graphic 3">
                    <a:extLst>
                      <a:ext uri="{FF2B5EF4-FFF2-40B4-BE49-F238E27FC236}">
                        <a16:creationId xmlns:a16="http://schemas.microsoft.com/office/drawing/2014/main" id="{0CBEBEA1-CC46-1D99-9857-138CBE43FF1F}"/>
                      </a:ext>
                    </a:extLst>
                  </p:cNvPr>
                  <p:cNvGrpSpPr/>
                  <p:nvPr/>
                </p:nvGrpSpPr>
                <p:grpSpPr>
                  <a:xfrm>
                    <a:off x="6785204" y="3985348"/>
                    <a:ext cx="67413" cy="67538"/>
                    <a:chOff x="6101170" y="3409149"/>
                    <a:chExt cx="40481" cy="40481"/>
                  </a:xfrm>
                  <a:solidFill>
                    <a:srgbClr val="000000"/>
                  </a:solidFill>
                </p:grpSpPr>
                <p:sp>
                  <p:nvSpPr>
                    <p:cNvPr id="1116" name="Freeform: Shape 1115">
                      <a:extLst>
                        <a:ext uri="{FF2B5EF4-FFF2-40B4-BE49-F238E27FC236}">
                          <a16:creationId xmlns:a16="http://schemas.microsoft.com/office/drawing/2014/main" id="{5CB44885-7F55-D9D6-6463-28FBDA4811FB}"/>
                        </a:ext>
                      </a:extLst>
                    </p:cNvPr>
                    <p:cNvSpPr/>
                    <p:nvPr/>
                  </p:nvSpPr>
                  <p:spPr>
                    <a:xfrm>
                      <a:off x="6121458"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17" name="Freeform: Shape 1116">
                      <a:extLst>
                        <a:ext uri="{FF2B5EF4-FFF2-40B4-BE49-F238E27FC236}">
                          <a16:creationId xmlns:a16="http://schemas.microsoft.com/office/drawing/2014/main" id="{50BA320F-41BE-B4C8-7AFA-D663A4BCE900}"/>
                        </a:ext>
                      </a:extLst>
                    </p:cNvPr>
                    <p:cNvSpPr/>
                    <p:nvPr/>
                  </p:nvSpPr>
                  <p:spPr>
                    <a:xfrm>
                      <a:off x="6101170" y="3429437"/>
                      <a:ext cx="40481" cy="9525"/>
                    </a:xfrm>
                    <a:custGeom>
                      <a:avLst/>
                      <a:gdLst>
                        <a:gd name="connsiteX0" fmla="*/ 40823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3" y="137"/>
                          </a:moveTo>
                          <a:lnTo>
                            <a:pt x="342"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7" name="Graphic 3">
                    <a:extLst>
                      <a:ext uri="{FF2B5EF4-FFF2-40B4-BE49-F238E27FC236}">
                        <a16:creationId xmlns:a16="http://schemas.microsoft.com/office/drawing/2014/main" id="{D412BACF-FB45-081F-5436-2E91F5B211B5}"/>
                      </a:ext>
                    </a:extLst>
                  </p:cNvPr>
                  <p:cNvGrpSpPr/>
                  <p:nvPr/>
                </p:nvGrpSpPr>
                <p:grpSpPr>
                  <a:xfrm>
                    <a:off x="6791231" y="3985348"/>
                    <a:ext cx="67413" cy="67538"/>
                    <a:chOff x="6104789" y="3409149"/>
                    <a:chExt cx="40481" cy="40481"/>
                  </a:xfrm>
                  <a:solidFill>
                    <a:srgbClr val="000000"/>
                  </a:solidFill>
                </p:grpSpPr>
                <p:sp>
                  <p:nvSpPr>
                    <p:cNvPr id="1114" name="Freeform: Shape 1113">
                      <a:extLst>
                        <a:ext uri="{FF2B5EF4-FFF2-40B4-BE49-F238E27FC236}">
                          <a16:creationId xmlns:a16="http://schemas.microsoft.com/office/drawing/2014/main" id="{345B4302-7AF8-2C6E-32DF-1CCDA37841DD}"/>
                        </a:ext>
                      </a:extLst>
                    </p:cNvPr>
                    <p:cNvSpPr/>
                    <p:nvPr/>
                  </p:nvSpPr>
                  <p:spPr>
                    <a:xfrm>
                      <a:off x="6125077"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15" name="Freeform: Shape 1114">
                      <a:extLst>
                        <a:ext uri="{FF2B5EF4-FFF2-40B4-BE49-F238E27FC236}">
                          <a16:creationId xmlns:a16="http://schemas.microsoft.com/office/drawing/2014/main" id="{F9BEB22B-816E-7FA8-B962-62CD03E950BF}"/>
                        </a:ext>
                      </a:extLst>
                    </p:cNvPr>
                    <p:cNvSpPr/>
                    <p:nvPr/>
                  </p:nvSpPr>
                  <p:spPr>
                    <a:xfrm>
                      <a:off x="6104789" y="3429437"/>
                      <a:ext cx="40481" cy="9525"/>
                    </a:xfrm>
                    <a:custGeom>
                      <a:avLst/>
                      <a:gdLst>
                        <a:gd name="connsiteX0" fmla="*/ 40824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4" y="137"/>
                          </a:moveTo>
                          <a:lnTo>
                            <a:pt x="342" y="13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8" name="Graphic 3">
                    <a:extLst>
                      <a:ext uri="{FF2B5EF4-FFF2-40B4-BE49-F238E27FC236}">
                        <a16:creationId xmlns:a16="http://schemas.microsoft.com/office/drawing/2014/main" id="{6EEC1B99-0E74-9987-4B40-F45D37F40433}"/>
                      </a:ext>
                    </a:extLst>
                  </p:cNvPr>
                  <p:cNvGrpSpPr/>
                  <p:nvPr/>
                </p:nvGrpSpPr>
                <p:grpSpPr>
                  <a:xfrm>
                    <a:off x="2717729" y="2058038"/>
                    <a:ext cx="67413" cy="67538"/>
                    <a:chOff x="3658674" y="2253957"/>
                    <a:chExt cx="40481" cy="40481"/>
                  </a:xfrm>
                  <a:solidFill>
                    <a:srgbClr val="000000"/>
                  </a:solidFill>
                </p:grpSpPr>
                <p:sp>
                  <p:nvSpPr>
                    <p:cNvPr id="1112" name="Freeform: Shape 1111">
                      <a:extLst>
                        <a:ext uri="{FF2B5EF4-FFF2-40B4-BE49-F238E27FC236}">
                          <a16:creationId xmlns:a16="http://schemas.microsoft.com/office/drawing/2014/main" id="{CD5E1106-0441-DE82-6EA0-C69E78DDDC30}"/>
                        </a:ext>
                      </a:extLst>
                    </p:cNvPr>
                    <p:cNvSpPr/>
                    <p:nvPr/>
                  </p:nvSpPr>
                  <p:spPr>
                    <a:xfrm>
                      <a:off x="3678962" y="2253957"/>
                      <a:ext cx="9525" cy="40481"/>
                    </a:xfrm>
                    <a:custGeom>
                      <a:avLst/>
                      <a:gdLst>
                        <a:gd name="connsiteX0" fmla="*/ 86 w 9525"/>
                        <a:gd name="connsiteY0" fmla="*/ 16 h 40481"/>
                        <a:gd name="connsiteX1" fmla="*/ 86 w 9525"/>
                        <a:gd name="connsiteY1" fmla="*/ 40497 h 40481"/>
                      </a:gdLst>
                      <a:ahLst/>
                      <a:cxnLst>
                        <a:cxn ang="0">
                          <a:pos x="connsiteX0" y="connsiteY0"/>
                        </a:cxn>
                        <a:cxn ang="0">
                          <a:pos x="connsiteX1" y="connsiteY1"/>
                        </a:cxn>
                      </a:cxnLst>
                      <a:rect l="l" t="t" r="r" b="b"/>
                      <a:pathLst>
                        <a:path w="9525" h="40481">
                          <a:moveTo>
                            <a:pt x="86" y="16"/>
                          </a:moveTo>
                          <a:lnTo>
                            <a:pt x="86" y="40497"/>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13" name="Freeform: Shape 1112">
                      <a:extLst>
                        <a:ext uri="{FF2B5EF4-FFF2-40B4-BE49-F238E27FC236}">
                          <a16:creationId xmlns:a16="http://schemas.microsoft.com/office/drawing/2014/main" id="{12B29A7C-C943-2E34-383B-4C638D16FE2A}"/>
                        </a:ext>
                      </a:extLst>
                    </p:cNvPr>
                    <p:cNvSpPr/>
                    <p:nvPr/>
                  </p:nvSpPr>
                  <p:spPr>
                    <a:xfrm>
                      <a:off x="3658674" y="2274245"/>
                      <a:ext cx="40481" cy="9525"/>
                    </a:xfrm>
                    <a:custGeom>
                      <a:avLst/>
                      <a:gdLst>
                        <a:gd name="connsiteX0" fmla="*/ 40567 w 40481"/>
                        <a:gd name="connsiteY0" fmla="*/ 16 h 9525"/>
                        <a:gd name="connsiteX1" fmla="*/ 86 w 40481"/>
                        <a:gd name="connsiteY1" fmla="*/ 16 h 9525"/>
                      </a:gdLst>
                      <a:ahLst/>
                      <a:cxnLst>
                        <a:cxn ang="0">
                          <a:pos x="connsiteX0" y="connsiteY0"/>
                        </a:cxn>
                        <a:cxn ang="0">
                          <a:pos x="connsiteX1" y="connsiteY1"/>
                        </a:cxn>
                      </a:cxnLst>
                      <a:rect l="l" t="t" r="r" b="b"/>
                      <a:pathLst>
                        <a:path w="40481" h="9525">
                          <a:moveTo>
                            <a:pt x="40567" y="16"/>
                          </a:moveTo>
                          <a:lnTo>
                            <a:pt x="86" y="16"/>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79" name="Graphic 3">
                    <a:extLst>
                      <a:ext uri="{FF2B5EF4-FFF2-40B4-BE49-F238E27FC236}">
                        <a16:creationId xmlns:a16="http://schemas.microsoft.com/office/drawing/2014/main" id="{AE265C4A-D643-DE1A-3213-54C27B4BE341}"/>
                      </a:ext>
                    </a:extLst>
                  </p:cNvPr>
                  <p:cNvGrpSpPr/>
                  <p:nvPr/>
                </p:nvGrpSpPr>
                <p:grpSpPr>
                  <a:xfrm>
                    <a:off x="2565931" y="2031499"/>
                    <a:ext cx="67413" cy="67538"/>
                    <a:chOff x="3567520" y="2238050"/>
                    <a:chExt cx="40481" cy="40481"/>
                  </a:xfrm>
                  <a:solidFill>
                    <a:srgbClr val="000000"/>
                  </a:solidFill>
                </p:grpSpPr>
                <p:sp>
                  <p:nvSpPr>
                    <p:cNvPr id="1110" name="Freeform: Shape 1109">
                      <a:extLst>
                        <a:ext uri="{FF2B5EF4-FFF2-40B4-BE49-F238E27FC236}">
                          <a16:creationId xmlns:a16="http://schemas.microsoft.com/office/drawing/2014/main" id="{DCAAF230-37B8-8E6F-FBDB-66FBD029D355}"/>
                        </a:ext>
                      </a:extLst>
                    </p:cNvPr>
                    <p:cNvSpPr/>
                    <p:nvPr/>
                  </p:nvSpPr>
                  <p:spPr>
                    <a:xfrm>
                      <a:off x="3587808" y="2238050"/>
                      <a:ext cx="9525" cy="40481"/>
                    </a:xfrm>
                    <a:custGeom>
                      <a:avLst/>
                      <a:gdLst>
                        <a:gd name="connsiteX0" fmla="*/ 76 w 9525"/>
                        <a:gd name="connsiteY0" fmla="*/ 14 h 40481"/>
                        <a:gd name="connsiteX1" fmla="*/ 76 w 9525"/>
                        <a:gd name="connsiteY1" fmla="*/ 40495 h 40481"/>
                      </a:gdLst>
                      <a:ahLst/>
                      <a:cxnLst>
                        <a:cxn ang="0">
                          <a:pos x="connsiteX0" y="connsiteY0"/>
                        </a:cxn>
                        <a:cxn ang="0">
                          <a:pos x="connsiteX1" y="connsiteY1"/>
                        </a:cxn>
                      </a:cxnLst>
                      <a:rect l="l" t="t" r="r" b="b"/>
                      <a:pathLst>
                        <a:path w="9525" h="40481">
                          <a:moveTo>
                            <a:pt x="76" y="14"/>
                          </a:moveTo>
                          <a:lnTo>
                            <a:pt x="76" y="4049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11" name="Freeform: Shape 1110">
                      <a:extLst>
                        <a:ext uri="{FF2B5EF4-FFF2-40B4-BE49-F238E27FC236}">
                          <a16:creationId xmlns:a16="http://schemas.microsoft.com/office/drawing/2014/main" id="{B9751975-EDCF-3C3E-CBAD-C083AD2363CB}"/>
                        </a:ext>
                      </a:extLst>
                    </p:cNvPr>
                    <p:cNvSpPr/>
                    <p:nvPr/>
                  </p:nvSpPr>
                  <p:spPr>
                    <a:xfrm>
                      <a:off x="3567520" y="2258338"/>
                      <a:ext cx="40481" cy="9525"/>
                    </a:xfrm>
                    <a:custGeom>
                      <a:avLst/>
                      <a:gdLst>
                        <a:gd name="connsiteX0" fmla="*/ 40557 w 40481"/>
                        <a:gd name="connsiteY0" fmla="*/ 14 h 9525"/>
                        <a:gd name="connsiteX1" fmla="*/ 76 w 40481"/>
                        <a:gd name="connsiteY1" fmla="*/ 14 h 9525"/>
                      </a:gdLst>
                      <a:ahLst/>
                      <a:cxnLst>
                        <a:cxn ang="0">
                          <a:pos x="connsiteX0" y="connsiteY0"/>
                        </a:cxn>
                        <a:cxn ang="0">
                          <a:pos x="connsiteX1" y="connsiteY1"/>
                        </a:cxn>
                      </a:cxnLst>
                      <a:rect l="l" t="t" r="r" b="b"/>
                      <a:pathLst>
                        <a:path w="40481" h="9525">
                          <a:moveTo>
                            <a:pt x="40557" y="14"/>
                          </a:moveTo>
                          <a:lnTo>
                            <a:pt x="76" y="1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0" name="Graphic 3">
                    <a:extLst>
                      <a:ext uri="{FF2B5EF4-FFF2-40B4-BE49-F238E27FC236}">
                        <a16:creationId xmlns:a16="http://schemas.microsoft.com/office/drawing/2014/main" id="{846A65C0-4ECC-9343-83E5-351BD3A47A9C}"/>
                      </a:ext>
                    </a:extLst>
                  </p:cNvPr>
                  <p:cNvGrpSpPr/>
                  <p:nvPr/>
                </p:nvGrpSpPr>
                <p:grpSpPr>
                  <a:xfrm>
                    <a:off x="2402076" y="2005120"/>
                    <a:ext cx="67413" cy="67538"/>
                    <a:chOff x="3469126" y="2222239"/>
                    <a:chExt cx="40481" cy="40481"/>
                  </a:xfrm>
                  <a:solidFill>
                    <a:srgbClr val="000000"/>
                  </a:solidFill>
                </p:grpSpPr>
                <p:sp>
                  <p:nvSpPr>
                    <p:cNvPr id="1108" name="Freeform: Shape 1107">
                      <a:extLst>
                        <a:ext uri="{FF2B5EF4-FFF2-40B4-BE49-F238E27FC236}">
                          <a16:creationId xmlns:a16="http://schemas.microsoft.com/office/drawing/2014/main" id="{1F010A6D-8438-EE89-368D-CE5118827C61}"/>
                        </a:ext>
                      </a:extLst>
                    </p:cNvPr>
                    <p:cNvSpPr/>
                    <p:nvPr/>
                  </p:nvSpPr>
                  <p:spPr>
                    <a:xfrm>
                      <a:off x="3489415" y="2222239"/>
                      <a:ext cx="9525" cy="40481"/>
                    </a:xfrm>
                    <a:custGeom>
                      <a:avLst/>
                      <a:gdLst>
                        <a:gd name="connsiteX0" fmla="*/ 66 w 9525"/>
                        <a:gd name="connsiteY0" fmla="*/ 12 h 40481"/>
                        <a:gd name="connsiteX1" fmla="*/ 66 w 9525"/>
                        <a:gd name="connsiteY1" fmla="*/ 40494 h 40481"/>
                      </a:gdLst>
                      <a:ahLst/>
                      <a:cxnLst>
                        <a:cxn ang="0">
                          <a:pos x="connsiteX0" y="connsiteY0"/>
                        </a:cxn>
                        <a:cxn ang="0">
                          <a:pos x="connsiteX1" y="connsiteY1"/>
                        </a:cxn>
                      </a:cxnLst>
                      <a:rect l="l" t="t" r="r" b="b"/>
                      <a:pathLst>
                        <a:path w="9525" h="40481">
                          <a:moveTo>
                            <a:pt x="66" y="12"/>
                          </a:moveTo>
                          <a:lnTo>
                            <a:pt x="66" y="4049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09" name="Freeform: Shape 1108">
                      <a:extLst>
                        <a:ext uri="{FF2B5EF4-FFF2-40B4-BE49-F238E27FC236}">
                          <a16:creationId xmlns:a16="http://schemas.microsoft.com/office/drawing/2014/main" id="{22E69369-B247-64F6-E331-C8B235A3AE11}"/>
                        </a:ext>
                      </a:extLst>
                    </p:cNvPr>
                    <p:cNvSpPr/>
                    <p:nvPr/>
                  </p:nvSpPr>
                  <p:spPr>
                    <a:xfrm>
                      <a:off x="3469126" y="2242527"/>
                      <a:ext cx="40481" cy="9525"/>
                    </a:xfrm>
                    <a:custGeom>
                      <a:avLst/>
                      <a:gdLst>
                        <a:gd name="connsiteX0" fmla="*/ 40547 w 40481"/>
                        <a:gd name="connsiteY0" fmla="*/ 12 h 9525"/>
                        <a:gd name="connsiteX1" fmla="*/ 66 w 40481"/>
                        <a:gd name="connsiteY1" fmla="*/ 12 h 9525"/>
                      </a:gdLst>
                      <a:ahLst/>
                      <a:cxnLst>
                        <a:cxn ang="0">
                          <a:pos x="connsiteX0" y="connsiteY0"/>
                        </a:cxn>
                        <a:cxn ang="0">
                          <a:pos x="connsiteX1" y="connsiteY1"/>
                        </a:cxn>
                      </a:cxnLst>
                      <a:rect l="l" t="t" r="r" b="b"/>
                      <a:pathLst>
                        <a:path w="40481" h="9525">
                          <a:moveTo>
                            <a:pt x="40547" y="12"/>
                          </a:moveTo>
                          <a:lnTo>
                            <a:pt x="66" y="1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1" name="Graphic 3">
                    <a:extLst>
                      <a:ext uri="{FF2B5EF4-FFF2-40B4-BE49-F238E27FC236}">
                        <a16:creationId xmlns:a16="http://schemas.microsoft.com/office/drawing/2014/main" id="{A29C623A-DAB2-CAD0-3E2A-AAA60B81AD4B}"/>
                      </a:ext>
                    </a:extLst>
                  </p:cNvPr>
                  <p:cNvGrpSpPr/>
                  <p:nvPr/>
                </p:nvGrpSpPr>
                <p:grpSpPr>
                  <a:xfrm>
                    <a:off x="2298816" y="1961577"/>
                    <a:ext cx="67413" cy="67538"/>
                    <a:chOff x="3407119" y="2196140"/>
                    <a:chExt cx="40481" cy="40481"/>
                  </a:xfrm>
                  <a:solidFill>
                    <a:srgbClr val="000000"/>
                  </a:solidFill>
                </p:grpSpPr>
                <p:sp>
                  <p:nvSpPr>
                    <p:cNvPr id="1106" name="Freeform: Shape 1105">
                      <a:extLst>
                        <a:ext uri="{FF2B5EF4-FFF2-40B4-BE49-F238E27FC236}">
                          <a16:creationId xmlns:a16="http://schemas.microsoft.com/office/drawing/2014/main" id="{CD44810D-B574-20B6-4B85-127A66C2E60E}"/>
                        </a:ext>
                      </a:extLst>
                    </p:cNvPr>
                    <p:cNvSpPr/>
                    <p:nvPr/>
                  </p:nvSpPr>
                  <p:spPr>
                    <a:xfrm>
                      <a:off x="3427407" y="2196140"/>
                      <a:ext cx="9525" cy="40481"/>
                    </a:xfrm>
                    <a:custGeom>
                      <a:avLst/>
                      <a:gdLst>
                        <a:gd name="connsiteX0" fmla="*/ 59 w 9525"/>
                        <a:gd name="connsiteY0" fmla="*/ 10 h 40481"/>
                        <a:gd name="connsiteX1" fmla="*/ 59 w 9525"/>
                        <a:gd name="connsiteY1" fmla="*/ 40491 h 40481"/>
                      </a:gdLst>
                      <a:ahLst/>
                      <a:cxnLst>
                        <a:cxn ang="0">
                          <a:pos x="connsiteX0" y="connsiteY0"/>
                        </a:cxn>
                        <a:cxn ang="0">
                          <a:pos x="connsiteX1" y="connsiteY1"/>
                        </a:cxn>
                      </a:cxnLst>
                      <a:rect l="l" t="t" r="r" b="b"/>
                      <a:pathLst>
                        <a:path w="9525" h="40481">
                          <a:moveTo>
                            <a:pt x="59" y="10"/>
                          </a:moveTo>
                          <a:lnTo>
                            <a:pt x="59" y="40491"/>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07" name="Freeform: Shape 1106">
                      <a:extLst>
                        <a:ext uri="{FF2B5EF4-FFF2-40B4-BE49-F238E27FC236}">
                          <a16:creationId xmlns:a16="http://schemas.microsoft.com/office/drawing/2014/main" id="{D23FE2E1-A88D-4417-5203-98F56444C8F3}"/>
                        </a:ext>
                      </a:extLst>
                    </p:cNvPr>
                    <p:cNvSpPr/>
                    <p:nvPr/>
                  </p:nvSpPr>
                  <p:spPr>
                    <a:xfrm>
                      <a:off x="3407119" y="2216428"/>
                      <a:ext cx="40481" cy="9525"/>
                    </a:xfrm>
                    <a:custGeom>
                      <a:avLst/>
                      <a:gdLst>
                        <a:gd name="connsiteX0" fmla="*/ 40540 w 40481"/>
                        <a:gd name="connsiteY0" fmla="*/ 10 h 9525"/>
                        <a:gd name="connsiteX1" fmla="*/ 59 w 40481"/>
                        <a:gd name="connsiteY1" fmla="*/ 10 h 9525"/>
                      </a:gdLst>
                      <a:ahLst/>
                      <a:cxnLst>
                        <a:cxn ang="0">
                          <a:pos x="connsiteX0" y="connsiteY0"/>
                        </a:cxn>
                        <a:cxn ang="0">
                          <a:pos x="connsiteX1" y="connsiteY1"/>
                        </a:cxn>
                      </a:cxnLst>
                      <a:rect l="l" t="t" r="r" b="b"/>
                      <a:pathLst>
                        <a:path w="40481" h="9525">
                          <a:moveTo>
                            <a:pt x="40540" y="10"/>
                          </a:moveTo>
                          <a:lnTo>
                            <a:pt x="59" y="10"/>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2" name="Graphic 3">
                    <a:extLst>
                      <a:ext uri="{FF2B5EF4-FFF2-40B4-BE49-F238E27FC236}">
                        <a16:creationId xmlns:a16="http://schemas.microsoft.com/office/drawing/2014/main" id="{1D2F23B6-E3C4-4382-9779-4DFCF60A6D88}"/>
                      </a:ext>
                    </a:extLst>
                  </p:cNvPr>
                  <p:cNvGrpSpPr/>
                  <p:nvPr/>
                </p:nvGrpSpPr>
                <p:grpSpPr>
                  <a:xfrm>
                    <a:off x="2013460" y="1866864"/>
                    <a:ext cx="67413" cy="67538"/>
                    <a:chOff x="3235764" y="2139371"/>
                    <a:chExt cx="40481" cy="40481"/>
                  </a:xfrm>
                  <a:solidFill>
                    <a:srgbClr val="000000"/>
                  </a:solidFill>
                </p:grpSpPr>
                <p:sp>
                  <p:nvSpPr>
                    <p:cNvPr id="1104" name="Freeform: Shape 1103">
                      <a:extLst>
                        <a:ext uri="{FF2B5EF4-FFF2-40B4-BE49-F238E27FC236}">
                          <a16:creationId xmlns:a16="http://schemas.microsoft.com/office/drawing/2014/main" id="{C42F2B92-7749-58B0-E138-18DB8A9EE22A}"/>
                        </a:ext>
                      </a:extLst>
                    </p:cNvPr>
                    <p:cNvSpPr/>
                    <p:nvPr/>
                  </p:nvSpPr>
                  <p:spPr>
                    <a:xfrm>
                      <a:off x="3256052" y="2139371"/>
                      <a:ext cx="9525" cy="40481"/>
                    </a:xfrm>
                    <a:custGeom>
                      <a:avLst/>
                      <a:gdLst>
                        <a:gd name="connsiteX0" fmla="*/ 41 w 9525"/>
                        <a:gd name="connsiteY0" fmla="*/ 4 h 40481"/>
                        <a:gd name="connsiteX1" fmla="*/ 41 w 9525"/>
                        <a:gd name="connsiteY1" fmla="*/ 40485 h 40481"/>
                      </a:gdLst>
                      <a:ahLst/>
                      <a:cxnLst>
                        <a:cxn ang="0">
                          <a:pos x="connsiteX0" y="connsiteY0"/>
                        </a:cxn>
                        <a:cxn ang="0">
                          <a:pos x="connsiteX1" y="connsiteY1"/>
                        </a:cxn>
                      </a:cxnLst>
                      <a:rect l="l" t="t" r="r" b="b"/>
                      <a:pathLst>
                        <a:path w="9525" h="40481">
                          <a:moveTo>
                            <a:pt x="41" y="4"/>
                          </a:moveTo>
                          <a:lnTo>
                            <a:pt x="41" y="40485"/>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05" name="Freeform: Shape 1104">
                      <a:extLst>
                        <a:ext uri="{FF2B5EF4-FFF2-40B4-BE49-F238E27FC236}">
                          <a16:creationId xmlns:a16="http://schemas.microsoft.com/office/drawing/2014/main" id="{FEEE056E-98A5-47B5-38F5-1A2415162FCF}"/>
                        </a:ext>
                      </a:extLst>
                    </p:cNvPr>
                    <p:cNvSpPr/>
                    <p:nvPr/>
                  </p:nvSpPr>
                  <p:spPr>
                    <a:xfrm>
                      <a:off x="3235764" y="2159659"/>
                      <a:ext cx="40481" cy="9525"/>
                    </a:xfrm>
                    <a:custGeom>
                      <a:avLst/>
                      <a:gdLst>
                        <a:gd name="connsiteX0" fmla="*/ 40522 w 40481"/>
                        <a:gd name="connsiteY0" fmla="*/ 4 h 9525"/>
                        <a:gd name="connsiteX1" fmla="*/ 41 w 40481"/>
                        <a:gd name="connsiteY1" fmla="*/ 4 h 9525"/>
                      </a:gdLst>
                      <a:ahLst/>
                      <a:cxnLst>
                        <a:cxn ang="0">
                          <a:pos x="connsiteX0" y="connsiteY0"/>
                        </a:cxn>
                        <a:cxn ang="0">
                          <a:pos x="connsiteX1" y="connsiteY1"/>
                        </a:cxn>
                      </a:cxnLst>
                      <a:rect l="l" t="t" r="r" b="b"/>
                      <a:pathLst>
                        <a:path w="40481" h="9525">
                          <a:moveTo>
                            <a:pt x="40522" y="4"/>
                          </a:moveTo>
                          <a:lnTo>
                            <a:pt x="41" y="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3" name="Graphic 3">
                    <a:extLst>
                      <a:ext uri="{FF2B5EF4-FFF2-40B4-BE49-F238E27FC236}">
                        <a16:creationId xmlns:a16="http://schemas.microsoft.com/office/drawing/2014/main" id="{14725840-18FF-58E1-7E57-3DE185655938}"/>
                      </a:ext>
                    </a:extLst>
                  </p:cNvPr>
                  <p:cNvGrpSpPr/>
                  <p:nvPr/>
                </p:nvGrpSpPr>
                <p:grpSpPr>
                  <a:xfrm>
                    <a:off x="1958894" y="1850814"/>
                    <a:ext cx="67413" cy="67538"/>
                    <a:chOff x="3202998" y="2129751"/>
                    <a:chExt cx="40481" cy="40481"/>
                  </a:xfrm>
                  <a:solidFill>
                    <a:srgbClr val="000000"/>
                  </a:solidFill>
                </p:grpSpPr>
                <p:sp>
                  <p:nvSpPr>
                    <p:cNvPr id="1102" name="Freeform: Shape 1101">
                      <a:extLst>
                        <a:ext uri="{FF2B5EF4-FFF2-40B4-BE49-F238E27FC236}">
                          <a16:creationId xmlns:a16="http://schemas.microsoft.com/office/drawing/2014/main" id="{DABF9165-B5A0-81BC-D56C-69C5BD12BE96}"/>
                        </a:ext>
                      </a:extLst>
                    </p:cNvPr>
                    <p:cNvSpPr/>
                    <p:nvPr/>
                  </p:nvSpPr>
                  <p:spPr>
                    <a:xfrm>
                      <a:off x="3223286" y="2129751"/>
                      <a:ext cx="9525" cy="40481"/>
                    </a:xfrm>
                    <a:custGeom>
                      <a:avLst/>
                      <a:gdLst>
                        <a:gd name="connsiteX0" fmla="*/ 38 w 9525"/>
                        <a:gd name="connsiteY0" fmla="*/ 3 h 40481"/>
                        <a:gd name="connsiteX1" fmla="*/ 38 w 9525"/>
                        <a:gd name="connsiteY1" fmla="*/ 40484 h 40481"/>
                      </a:gdLst>
                      <a:ahLst/>
                      <a:cxnLst>
                        <a:cxn ang="0">
                          <a:pos x="connsiteX0" y="connsiteY0"/>
                        </a:cxn>
                        <a:cxn ang="0">
                          <a:pos x="connsiteX1" y="connsiteY1"/>
                        </a:cxn>
                      </a:cxnLst>
                      <a:rect l="l" t="t" r="r" b="b"/>
                      <a:pathLst>
                        <a:path w="9525" h="40481">
                          <a:moveTo>
                            <a:pt x="38" y="3"/>
                          </a:moveTo>
                          <a:lnTo>
                            <a:pt x="38"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03" name="Freeform: Shape 1102">
                      <a:extLst>
                        <a:ext uri="{FF2B5EF4-FFF2-40B4-BE49-F238E27FC236}">
                          <a16:creationId xmlns:a16="http://schemas.microsoft.com/office/drawing/2014/main" id="{E2F5C597-73BC-72AC-6056-0E9CB882AED8}"/>
                        </a:ext>
                      </a:extLst>
                    </p:cNvPr>
                    <p:cNvSpPr/>
                    <p:nvPr/>
                  </p:nvSpPr>
                  <p:spPr>
                    <a:xfrm>
                      <a:off x="3202998" y="2150039"/>
                      <a:ext cx="40481" cy="9525"/>
                    </a:xfrm>
                    <a:custGeom>
                      <a:avLst/>
                      <a:gdLst>
                        <a:gd name="connsiteX0" fmla="*/ 40519 w 40481"/>
                        <a:gd name="connsiteY0" fmla="*/ 3 h 9525"/>
                        <a:gd name="connsiteX1" fmla="*/ 38 w 40481"/>
                        <a:gd name="connsiteY1" fmla="*/ 3 h 9525"/>
                      </a:gdLst>
                      <a:ahLst/>
                      <a:cxnLst>
                        <a:cxn ang="0">
                          <a:pos x="connsiteX0" y="connsiteY0"/>
                        </a:cxn>
                        <a:cxn ang="0">
                          <a:pos x="connsiteX1" y="connsiteY1"/>
                        </a:cxn>
                      </a:cxnLst>
                      <a:rect l="l" t="t" r="r" b="b"/>
                      <a:pathLst>
                        <a:path w="40481" h="9525">
                          <a:moveTo>
                            <a:pt x="40519" y="3"/>
                          </a:moveTo>
                          <a:lnTo>
                            <a:pt x="38"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4" name="Graphic 3">
                    <a:extLst>
                      <a:ext uri="{FF2B5EF4-FFF2-40B4-BE49-F238E27FC236}">
                        <a16:creationId xmlns:a16="http://schemas.microsoft.com/office/drawing/2014/main" id="{1E26551C-58C0-09BB-88E3-5526F1C7F89E}"/>
                      </a:ext>
                    </a:extLst>
                  </p:cNvPr>
                  <p:cNvGrpSpPr/>
                  <p:nvPr/>
                </p:nvGrpSpPr>
                <p:grpSpPr>
                  <a:xfrm>
                    <a:off x="1940653" y="1850814"/>
                    <a:ext cx="67413" cy="67538"/>
                    <a:chOff x="3192044" y="2129751"/>
                    <a:chExt cx="40481" cy="40481"/>
                  </a:xfrm>
                  <a:solidFill>
                    <a:srgbClr val="000000"/>
                  </a:solidFill>
                </p:grpSpPr>
                <p:sp>
                  <p:nvSpPr>
                    <p:cNvPr id="1100" name="Freeform: Shape 1099">
                      <a:extLst>
                        <a:ext uri="{FF2B5EF4-FFF2-40B4-BE49-F238E27FC236}">
                          <a16:creationId xmlns:a16="http://schemas.microsoft.com/office/drawing/2014/main" id="{A5BA0B11-A6F3-F9B1-5EAE-03AEC739CE3C}"/>
                        </a:ext>
                      </a:extLst>
                    </p:cNvPr>
                    <p:cNvSpPr/>
                    <p:nvPr/>
                  </p:nvSpPr>
                  <p:spPr>
                    <a:xfrm>
                      <a:off x="3212332" y="2129751"/>
                      <a:ext cx="9525" cy="40481"/>
                    </a:xfrm>
                    <a:custGeom>
                      <a:avLst/>
                      <a:gdLst>
                        <a:gd name="connsiteX0" fmla="*/ 37 w 9525"/>
                        <a:gd name="connsiteY0" fmla="*/ 3 h 40481"/>
                        <a:gd name="connsiteX1" fmla="*/ 37 w 9525"/>
                        <a:gd name="connsiteY1" fmla="*/ 40484 h 40481"/>
                      </a:gdLst>
                      <a:ahLst/>
                      <a:cxnLst>
                        <a:cxn ang="0">
                          <a:pos x="connsiteX0" y="connsiteY0"/>
                        </a:cxn>
                        <a:cxn ang="0">
                          <a:pos x="connsiteX1" y="connsiteY1"/>
                        </a:cxn>
                      </a:cxnLst>
                      <a:rect l="l" t="t" r="r" b="b"/>
                      <a:pathLst>
                        <a:path w="9525" h="40481">
                          <a:moveTo>
                            <a:pt x="37" y="3"/>
                          </a:moveTo>
                          <a:lnTo>
                            <a:pt x="37"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101" name="Freeform: Shape 1100">
                      <a:extLst>
                        <a:ext uri="{FF2B5EF4-FFF2-40B4-BE49-F238E27FC236}">
                          <a16:creationId xmlns:a16="http://schemas.microsoft.com/office/drawing/2014/main" id="{1A579125-0A46-BA06-10A9-C1A007CBB934}"/>
                        </a:ext>
                      </a:extLst>
                    </p:cNvPr>
                    <p:cNvSpPr/>
                    <p:nvPr/>
                  </p:nvSpPr>
                  <p:spPr>
                    <a:xfrm>
                      <a:off x="3192044" y="2150039"/>
                      <a:ext cx="40481" cy="9525"/>
                    </a:xfrm>
                    <a:custGeom>
                      <a:avLst/>
                      <a:gdLst>
                        <a:gd name="connsiteX0" fmla="*/ 40518 w 40481"/>
                        <a:gd name="connsiteY0" fmla="*/ 3 h 9525"/>
                        <a:gd name="connsiteX1" fmla="*/ 37 w 40481"/>
                        <a:gd name="connsiteY1" fmla="*/ 3 h 9525"/>
                      </a:gdLst>
                      <a:ahLst/>
                      <a:cxnLst>
                        <a:cxn ang="0">
                          <a:pos x="connsiteX0" y="connsiteY0"/>
                        </a:cxn>
                        <a:cxn ang="0">
                          <a:pos x="connsiteX1" y="connsiteY1"/>
                        </a:cxn>
                      </a:cxnLst>
                      <a:rect l="l" t="t" r="r" b="b"/>
                      <a:pathLst>
                        <a:path w="40481" h="9525">
                          <a:moveTo>
                            <a:pt x="40518" y="3"/>
                          </a:moveTo>
                          <a:lnTo>
                            <a:pt x="37"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5" name="Graphic 3">
                    <a:extLst>
                      <a:ext uri="{FF2B5EF4-FFF2-40B4-BE49-F238E27FC236}">
                        <a16:creationId xmlns:a16="http://schemas.microsoft.com/office/drawing/2014/main" id="{C7B3B0D4-9C2C-9CDE-7A3F-6A0A414B9A5B}"/>
                      </a:ext>
                    </a:extLst>
                  </p:cNvPr>
                  <p:cNvGrpSpPr/>
                  <p:nvPr/>
                </p:nvGrpSpPr>
                <p:grpSpPr>
                  <a:xfrm>
                    <a:off x="1898143" y="1850814"/>
                    <a:ext cx="67413" cy="67538"/>
                    <a:chOff x="3166517" y="2129751"/>
                    <a:chExt cx="40481" cy="40481"/>
                  </a:xfrm>
                  <a:solidFill>
                    <a:srgbClr val="000000"/>
                  </a:solidFill>
                </p:grpSpPr>
                <p:sp>
                  <p:nvSpPr>
                    <p:cNvPr id="1098" name="Freeform: Shape 1097">
                      <a:extLst>
                        <a:ext uri="{FF2B5EF4-FFF2-40B4-BE49-F238E27FC236}">
                          <a16:creationId xmlns:a16="http://schemas.microsoft.com/office/drawing/2014/main" id="{9157DC77-2996-4FF7-FC3C-690951CD649E}"/>
                        </a:ext>
                      </a:extLst>
                    </p:cNvPr>
                    <p:cNvSpPr/>
                    <p:nvPr/>
                  </p:nvSpPr>
                  <p:spPr>
                    <a:xfrm>
                      <a:off x="3186805" y="2129751"/>
                      <a:ext cx="9525" cy="40481"/>
                    </a:xfrm>
                    <a:custGeom>
                      <a:avLst/>
                      <a:gdLst>
                        <a:gd name="connsiteX0" fmla="*/ 34 w 9525"/>
                        <a:gd name="connsiteY0" fmla="*/ 3 h 40481"/>
                        <a:gd name="connsiteX1" fmla="*/ 34 w 9525"/>
                        <a:gd name="connsiteY1" fmla="*/ 40484 h 40481"/>
                      </a:gdLst>
                      <a:ahLst/>
                      <a:cxnLst>
                        <a:cxn ang="0">
                          <a:pos x="connsiteX0" y="connsiteY0"/>
                        </a:cxn>
                        <a:cxn ang="0">
                          <a:pos x="connsiteX1" y="connsiteY1"/>
                        </a:cxn>
                      </a:cxnLst>
                      <a:rect l="l" t="t" r="r" b="b"/>
                      <a:pathLst>
                        <a:path w="9525" h="40481">
                          <a:moveTo>
                            <a:pt x="34" y="3"/>
                          </a:moveTo>
                          <a:lnTo>
                            <a:pt x="34"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099" name="Freeform: Shape 1098">
                      <a:extLst>
                        <a:ext uri="{FF2B5EF4-FFF2-40B4-BE49-F238E27FC236}">
                          <a16:creationId xmlns:a16="http://schemas.microsoft.com/office/drawing/2014/main" id="{A0DCED6E-EB76-7D3B-30D5-16FC0A2BC41F}"/>
                        </a:ext>
                      </a:extLst>
                    </p:cNvPr>
                    <p:cNvSpPr/>
                    <p:nvPr/>
                  </p:nvSpPr>
                  <p:spPr>
                    <a:xfrm>
                      <a:off x="3166517" y="2150039"/>
                      <a:ext cx="40481" cy="9525"/>
                    </a:xfrm>
                    <a:custGeom>
                      <a:avLst/>
                      <a:gdLst>
                        <a:gd name="connsiteX0" fmla="*/ 40515 w 40481"/>
                        <a:gd name="connsiteY0" fmla="*/ 3 h 9525"/>
                        <a:gd name="connsiteX1" fmla="*/ 34 w 40481"/>
                        <a:gd name="connsiteY1" fmla="*/ 3 h 9525"/>
                      </a:gdLst>
                      <a:ahLst/>
                      <a:cxnLst>
                        <a:cxn ang="0">
                          <a:pos x="connsiteX0" y="connsiteY0"/>
                        </a:cxn>
                        <a:cxn ang="0">
                          <a:pos x="connsiteX1" y="connsiteY1"/>
                        </a:cxn>
                      </a:cxnLst>
                      <a:rect l="l" t="t" r="r" b="b"/>
                      <a:pathLst>
                        <a:path w="40481" h="9525">
                          <a:moveTo>
                            <a:pt x="40515" y="3"/>
                          </a:moveTo>
                          <a:lnTo>
                            <a:pt x="34"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6" name="Graphic 3">
                    <a:extLst>
                      <a:ext uri="{FF2B5EF4-FFF2-40B4-BE49-F238E27FC236}">
                        <a16:creationId xmlns:a16="http://schemas.microsoft.com/office/drawing/2014/main" id="{D919FDBB-A987-B282-C795-19CE9DE5D1E6}"/>
                      </a:ext>
                    </a:extLst>
                  </p:cNvPr>
                  <p:cNvGrpSpPr/>
                  <p:nvPr/>
                </p:nvGrpSpPr>
                <p:grpSpPr>
                  <a:xfrm>
                    <a:off x="1685751" y="1850814"/>
                    <a:ext cx="67413" cy="67538"/>
                    <a:chOff x="3038977" y="2129751"/>
                    <a:chExt cx="40481" cy="40481"/>
                  </a:xfrm>
                  <a:solidFill>
                    <a:srgbClr val="000000"/>
                  </a:solidFill>
                </p:grpSpPr>
                <p:sp>
                  <p:nvSpPr>
                    <p:cNvPr id="1096" name="Freeform: Shape 1095">
                      <a:extLst>
                        <a:ext uri="{FF2B5EF4-FFF2-40B4-BE49-F238E27FC236}">
                          <a16:creationId xmlns:a16="http://schemas.microsoft.com/office/drawing/2014/main" id="{BE1BA339-721C-D0C9-5472-DDFE8F640489}"/>
                        </a:ext>
                      </a:extLst>
                    </p:cNvPr>
                    <p:cNvSpPr/>
                    <p:nvPr/>
                  </p:nvSpPr>
                  <p:spPr>
                    <a:xfrm>
                      <a:off x="3059266" y="2129751"/>
                      <a:ext cx="9525" cy="40481"/>
                    </a:xfrm>
                    <a:custGeom>
                      <a:avLst/>
                      <a:gdLst>
                        <a:gd name="connsiteX0" fmla="*/ 21 w 9525"/>
                        <a:gd name="connsiteY0" fmla="*/ 3 h 40481"/>
                        <a:gd name="connsiteX1" fmla="*/ 21 w 9525"/>
                        <a:gd name="connsiteY1" fmla="*/ 40484 h 40481"/>
                      </a:gdLst>
                      <a:ahLst/>
                      <a:cxnLst>
                        <a:cxn ang="0">
                          <a:pos x="connsiteX0" y="connsiteY0"/>
                        </a:cxn>
                        <a:cxn ang="0">
                          <a:pos x="connsiteX1" y="connsiteY1"/>
                        </a:cxn>
                      </a:cxnLst>
                      <a:rect l="l" t="t" r="r" b="b"/>
                      <a:pathLst>
                        <a:path w="9525" h="40481">
                          <a:moveTo>
                            <a:pt x="21" y="3"/>
                          </a:moveTo>
                          <a:lnTo>
                            <a:pt x="21"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097" name="Freeform: Shape 1096">
                      <a:extLst>
                        <a:ext uri="{FF2B5EF4-FFF2-40B4-BE49-F238E27FC236}">
                          <a16:creationId xmlns:a16="http://schemas.microsoft.com/office/drawing/2014/main" id="{396DE676-8069-99DC-3435-449D4F90A731}"/>
                        </a:ext>
                      </a:extLst>
                    </p:cNvPr>
                    <p:cNvSpPr/>
                    <p:nvPr/>
                  </p:nvSpPr>
                  <p:spPr>
                    <a:xfrm>
                      <a:off x="3038977" y="2150039"/>
                      <a:ext cx="40481" cy="9525"/>
                    </a:xfrm>
                    <a:custGeom>
                      <a:avLst/>
                      <a:gdLst>
                        <a:gd name="connsiteX0" fmla="*/ 40502 w 40481"/>
                        <a:gd name="connsiteY0" fmla="*/ 3 h 9525"/>
                        <a:gd name="connsiteX1" fmla="*/ 21 w 40481"/>
                        <a:gd name="connsiteY1" fmla="*/ 3 h 9525"/>
                      </a:gdLst>
                      <a:ahLst/>
                      <a:cxnLst>
                        <a:cxn ang="0">
                          <a:pos x="connsiteX0" y="connsiteY0"/>
                        </a:cxn>
                        <a:cxn ang="0">
                          <a:pos x="connsiteX1" y="connsiteY1"/>
                        </a:cxn>
                      </a:cxnLst>
                      <a:rect l="l" t="t" r="r" b="b"/>
                      <a:pathLst>
                        <a:path w="40481" h="9525">
                          <a:moveTo>
                            <a:pt x="40502" y="3"/>
                          </a:moveTo>
                          <a:lnTo>
                            <a:pt x="21"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7" name="Graphic 3">
                    <a:extLst>
                      <a:ext uri="{FF2B5EF4-FFF2-40B4-BE49-F238E27FC236}">
                        <a16:creationId xmlns:a16="http://schemas.microsoft.com/office/drawing/2014/main" id="{EA18A5EB-484A-C15F-A3F5-C9AADAE5A72C}"/>
                      </a:ext>
                    </a:extLst>
                  </p:cNvPr>
                  <p:cNvGrpSpPr/>
                  <p:nvPr/>
                </p:nvGrpSpPr>
                <p:grpSpPr>
                  <a:xfrm>
                    <a:off x="1643241" y="1850814"/>
                    <a:ext cx="67413" cy="67538"/>
                    <a:chOff x="3013450" y="2129751"/>
                    <a:chExt cx="40481" cy="40481"/>
                  </a:xfrm>
                  <a:solidFill>
                    <a:srgbClr val="000000"/>
                  </a:solidFill>
                </p:grpSpPr>
                <p:sp>
                  <p:nvSpPr>
                    <p:cNvPr id="1094" name="Freeform: Shape 1093">
                      <a:extLst>
                        <a:ext uri="{FF2B5EF4-FFF2-40B4-BE49-F238E27FC236}">
                          <a16:creationId xmlns:a16="http://schemas.microsoft.com/office/drawing/2014/main" id="{8972BA99-9416-0E4C-D724-D92EB1FF5C6F}"/>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095" name="Freeform: Shape 1094">
                      <a:extLst>
                        <a:ext uri="{FF2B5EF4-FFF2-40B4-BE49-F238E27FC236}">
                          <a16:creationId xmlns:a16="http://schemas.microsoft.com/office/drawing/2014/main" id="{A30DE5DB-E99F-2DEF-C6CD-AD89CA37B551}"/>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8" name="Graphic 3">
                    <a:extLst>
                      <a:ext uri="{FF2B5EF4-FFF2-40B4-BE49-F238E27FC236}">
                        <a16:creationId xmlns:a16="http://schemas.microsoft.com/office/drawing/2014/main" id="{AAEE65BC-19CA-ABCE-E6E1-D3FE7BD90297}"/>
                      </a:ext>
                    </a:extLst>
                  </p:cNvPr>
                  <p:cNvGrpSpPr/>
                  <p:nvPr/>
                </p:nvGrpSpPr>
                <p:grpSpPr>
                  <a:xfrm>
                    <a:off x="1637849" y="1850814"/>
                    <a:ext cx="67413" cy="67538"/>
                    <a:chOff x="3010212" y="2129751"/>
                    <a:chExt cx="40481" cy="40481"/>
                  </a:xfrm>
                  <a:solidFill>
                    <a:srgbClr val="000000"/>
                  </a:solidFill>
                </p:grpSpPr>
                <p:sp>
                  <p:nvSpPr>
                    <p:cNvPr id="1092" name="Freeform: Shape 1091">
                      <a:extLst>
                        <a:ext uri="{FF2B5EF4-FFF2-40B4-BE49-F238E27FC236}">
                          <a16:creationId xmlns:a16="http://schemas.microsoft.com/office/drawing/2014/main" id="{3C4A4639-E8D0-DF0E-7C81-9E128E2D6E7B}"/>
                        </a:ext>
                      </a:extLst>
                    </p:cNvPr>
                    <p:cNvSpPr/>
                    <p:nvPr/>
                  </p:nvSpPr>
                  <p:spPr>
                    <a:xfrm>
                      <a:off x="3030500"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093" name="Freeform: Shape 1092">
                      <a:extLst>
                        <a:ext uri="{FF2B5EF4-FFF2-40B4-BE49-F238E27FC236}">
                          <a16:creationId xmlns:a16="http://schemas.microsoft.com/office/drawing/2014/main" id="{1A245643-44A5-69AB-F7DD-CAD18D0974E3}"/>
                        </a:ext>
                      </a:extLst>
                    </p:cNvPr>
                    <p:cNvSpPr/>
                    <p:nvPr/>
                  </p:nvSpPr>
                  <p:spPr>
                    <a:xfrm>
                      <a:off x="3010212"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nvGrpSpPr>
                  <p:cNvPr id="1089" name="Graphic 3">
                    <a:extLst>
                      <a:ext uri="{FF2B5EF4-FFF2-40B4-BE49-F238E27FC236}">
                        <a16:creationId xmlns:a16="http://schemas.microsoft.com/office/drawing/2014/main" id="{581F3B25-51C3-08CE-0FA4-95D2FDD511FA}"/>
                      </a:ext>
                    </a:extLst>
                  </p:cNvPr>
                  <p:cNvGrpSpPr/>
                  <p:nvPr/>
                </p:nvGrpSpPr>
                <p:grpSpPr>
                  <a:xfrm>
                    <a:off x="2359566" y="1996696"/>
                    <a:ext cx="67413" cy="67538"/>
                    <a:chOff x="3443599" y="2217190"/>
                    <a:chExt cx="40481" cy="40481"/>
                  </a:xfrm>
                  <a:solidFill>
                    <a:srgbClr val="000000"/>
                  </a:solidFill>
                </p:grpSpPr>
                <p:sp>
                  <p:nvSpPr>
                    <p:cNvPr id="1090" name="Freeform: Shape 1089">
                      <a:extLst>
                        <a:ext uri="{FF2B5EF4-FFF2-40B4-BE49-F238E27FC236}">
                          <a16:creationId xmlns:a16="http://schemas.microsoft.com/office/drawing/2014/main" id="{BCD06522-FD48-75A3-E9B4-2E3A38303D9F}"/>
                        </a:ext>
                      </a:extLst>
                    </p:cNvPr>
                    <p:cNvSpPr/>
                    <p:nvPr/>
                  </p:nvSpPr>
                  <p:spPr>
                    <a:xfrm>
                      <a:off x="3463888" y="2217190"/>
                      <a:ext cx="9525" cy="40481"/>
                    </a:xfrm>
                    <a:custGeom>
                      <a:avLst/>
                      <a:gdLst>
                        <a:gd name="connsiteX0" fmla="*/ 63 w 9525"/>
                        <a:gd name="connsiteY0" fmla="*/ 12 h 40481"/>
                        <a:gd name="connsiteX1" fmla="*/ 63 w 9525"/>
                        <a:gd name="connsiteY1" fmla="*/ 40493 h 40481"/>
                      </a:gdLst>
                      <a:ahLst/>
                      <a:cxnLst>
                        <a:cxn ang="0">
                          <a:pos x="connsiteX0" y="connsiteY0"/>
                        </a:cxn>
                        <a:cxn ang="0">
                          <a:pos x="connsiteX1" y="connsiteY1"/>
                        </a:cxn>
                      </a:cxnLst>
                      <a:rect l="l" t="t" r="r" b="b"/>
                      <a:pathLst>
                        <a:path w="9525" h="40481">
                          <a:moveTo>
                            <a:pt x="63" y="12"/>
                          </a:moveTo>
                          <a:lnTo>
                            <a:pt x="63" y="40493"/>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sp>
                  <p:nvSpPr>
                    <p:cNvPr id="1091" name="Freeform: Shape 1090">
                      <a:extLst>
                        <a:ext uri="{FF2B5EF4-FFF2-40B4-BE49-F238E27FC236}">
                          <a16:creationId xmlns:a16="http://schemas.microsoft.com/office/drawing/2014/main" id="{D0552A48-586E-38A5-F458-B597B236439D}"/>
                        </a:ext>
                      </a:extLst>
                    </p:cNvPr>
                    <p:cNvSpPr/>
                    <p:nvPr/>
                  </p:nvSpPr>
                  <p:spPr>
                    <a:xfrm>
                      <a:off x="3443599" y="2237479"/>
                      <a:ext cx="40481" cy="9525"/>
                    </a:xfrm>
                    <a:custGeom>
                      <a:avLst/>
                      <a:gdLst>
                        <a:gd name="connsiteX0" fmla="*/ 40544 w 40481"/>
                        <a:gd name="connsiteY0" fmla="*/ 12 h 9525"/>
                        <a:gd name="connsiteX1" fmla="*/ 63 w 40481"/>
                        <a:gd name="connsiteY1" fmla="*/ 12 h 9525"/>
                      </a:gdLst>
                      <a:ahLst/>
                      <a:cxnLst>
                        <a:cxn ang="0">
                          <a:pos x="connsiteX0" y="connsiteY0"/>
                        </a:cxn>
                        <a:cxn ang="0">
                          <a:pos x="connsiteX1" y="connsiteY1"/>
                        </a:cxn>
                      </a:cxnLst>
                      <a:rect l="l" t="t" r="r" b="b"/>
                      <a:pathLst>
                        <a:path w="40481" h="9525">
                          <a:moveTo>
                            <a:pt x="40544" y="12"/>
                          </a:moveTo>
                          <a:lnTo>
                            <a:pt x="63" y="12"/>
                          </a:lnTo>
                        </a:path>
                      </a:pathLst>
                    </a:custGeom>
                    <a:ln w="12700" cap="sq">
                      <a:solidFill>
                        <a:srgbClr val="6E1E50"/>
                      </a:solidFill>
                      <a:prstDash val="solid"/>
                      <a:miter/>
                    </a:ln>
                  </p:spPr>
                  <p:txBody>
                    <a:bodyPr rtlCol="0" anchor="ctr"/>
                    <a:lstStyle/>
                    <a:p>
                      <a:pPr defTabSz="914377">
                        <a:defRPr/>
                      </a:pPr>
                      <a:endParaRPr lang="en-US" sz="1800" kern="0" dirty="0">
                        <a:solidFill>
                          <a:srgbClr val="000000"/>
                        </a:solidFill>
                        <a:latin typeface="Calibri" panose="020F0502020204030204"/>
                        <a:ea typeface="ＭＳ Ｐゴシック" charset="0"/>
                      </a:endParaRPr>
                    </a:p>
                  </p:txBody>
                </p:sp>
              </p:grpSp>
            </p:grpSp>
          </p:grpSp>
        </p:grpSp>
        <p:sp>
          <p:nvSpPr>
            <p:cNvPr id="1885" name="TextBox 1884">
              <a:extLst>
                <a:ext uri="{FF2B5EF4-FFF2-40B4-BE49-F238E27FC236}">
                  <a16:creationId xmlns:a16="http://schemas.microsoft.com/office/drawing/2014/main" id="{D924A7D4-ADCC-36CF-774B-18F0DB78742E}"/>
                </a:ext>
              </a:extLst>
            </p:cNvPr>
            <p:cNvSpPr txBox="1"/>
            <p:nvPr/>
          </p:nvSpPr>
          <p:spPr>
            <a:xfrm>
              <a:off x="1961708" y="3919350"/>
              <a:ext cx="1543692" cy="276999"/>
            </a:xfrm>
            <a:prstGeom prst="rect">
              <a:avLst/>
            </a:prstGeom>
            <a:noFill/>
          </p:spPr>
          <p:txBody>
            <a:bodyPr wrap="none" lIns="0" tIns="0" rIns="0" bIns="0" rtlCol="0" anchor="ctr" anchorCtr="0">
              <a:spAutoFit/>
            </a:bodyPr>
            <a:lstStyle/>
            <a:p>
              <a:pPr defTabSz="914377">
                <a:defRPr/>
              </a:pPr>
              <a:r>
                <a:rPr lang="en-US" sz="1800" dirty="0">
                  <a:solidFill>
                    <a:srgbClr val="000000"/>
                  </a:solidFill>
                  <a:latin typeface="Arial Narrow" panose="020B0606020202030204" pitchFamily="34" charset="0"/>
                  <a:ea typeface="ＭＳ Ｐゴシック" charset="0"/>
                </a:rPr>
                <a:t>Dato-DXd (n=365)</a:t>
              </a:r>
            </a:p>
          </p:txBody>
        </p:sp>
        <p:sp>
          <p:nvSpPr>
            <p:cNvPr id="1886" name="TextBox 1885">
              <a:extLst>
                <a:ext uri="{FF2B5EF4-FFF2-40B4-BE49-F238E27FC236}">
                  <a16:creationId xmlns:a16="http://schemas.microsoft.com/office/drawing/2014/main" id="{8BBBB0A4-200F-89F4-6381-4181F9BB8DBC}"/>
                </a:ext>
              </a:extLst>
            </p:cNvPr>
            <p:cNvSpPr txBox="1"/>
            <p:nvPr/>
          </p:nvSpPr>
          <p:spPr>
            <a:xfrm>
              <a:off x="1961710" y="4179413"/>
              <a:ext cx="1037143" cy="276999"/>
            </a:xfrm>
            <a:prstGeom prst="rect">
              <a:avLst/>
            </a:prstGeom>
            <a:noFill/>
          </p:spPr>
          <p:txBody>
            <a:bodyPr wrap="none" lIns="0" tIns="0" rIns="0" bIns="0" rtlCol="0" anchor="ctr" anchorCtr="0">
              <a:spAutoFit/>
            </a:bodyPr>
            <a:lstStyle/>
            <a:p>
              <a:pPr defTabSz="914377">
                <a:defRPr/>
              </a:pPr>
              <a:r>
                <a:rPr lang="en-US" sz="1800" dirty="0">
                  <a:solidFill>
                    <a:srgbClr val="000000"/>
                  </a:solidFill>
                  <a:latin typeface="Arial Narrow" panose="020B0606020202030204" pitchFamily="34" charset="0"/>
                  <a:ea typeface="ＭＳ Ｐゴシック" charset="0"/>
                </a:rPr>
                <a:t>ICC (n=367)</a:t>
              </a:r>
            </a:p>
          </p:txBody>
        </p:sp>
        <p:cxnSp>
          <p:nvCxnSpPr>
            <p:cNvPr id="1887" name="Straight Connector 1886">
              <a:extLst>
                <a:ext uri="{FF2B5EF4-FFF2-40B4-BE49-F238E27FC236}">
                  <a16:creationId xmlns:a16="http://schemas.microsoft.com/office/drawing/2014/main" id="{38A2051E-C326-1D09-9CEC-E0DE218C4691}"/>
                </a:ext>
              </a:extLst>
            </p:cNvPr>
            <p:cNvCxnSpPr>
              <a:cxnSpLocks/>
            </p:cNvCxnSpPr>
            <p:nvPr/>
          </p:nvCxnSpPr>
          <p:spPr>
            <a:xfrm>
              <a:off x="1642025" y="4056684"/>
              <a:ext cx="258242" cy="0"/>
            </a:xfrm>
            <a:prstGeom prst="line">
              <a:avLst/>
            </a:prstGeom>
            <a:noFill/>
            <a:ln w="15875" cap="flat" cmpd="sng" algn="ctr">
              <a:solidFill>
                <a:srgbClr val="6E1E50"/>
              </a:solidFill>
              <a:prstDash val="solid"/>
              <a:miter lim="800000"/>
            </a:ln>
            <a:effectLst/>
          </p:spPr>
        </p:cxnSp>
        <p:cxnSp>
          <p:nvCxnSpPr>
            <p:cNvPr id="1888" name="Straight Connector 1887">
              <a:extLst>
                <a:ext uri="{FF2B5EF4-FFF2-40B4-BE49-F238E27FC236}">
                  <a16:creationId xmlns:a16="http://schemas.microsoft.com/office/drawing/2014/main" id="{C325F84E-7E44-BE10-9801-B9CC5F473D36}"/>
                </a:ext>
              </a:extLst>
            </p:cNvPr>
            <p:cNvCxnSpPr>
              <a:cxnSpLocks/>
            </p:cNvCxnSpPr>
            <p:nvPr/>
          </p:nvCxnSpPr>
          <p:spPr>
            <a:xfrm>
              <a:off x="1642025" y="4316748"/>
              <a:ext cx="258242" cy="0"/>
            </a:xfrm>
            <a:prstGeom prst="line">
              <a:avLst/>
            </a:prstGeom>
            <a:noFill/>
            <a:ln w="15875" cap="flat" cmpd="sng" algn="ctr">
              <a:solidFill>
                <a:srgbClr val="1E325F">
                  <a:lumMod val="60000"/>
                  <a:lumOff val="40000"/>
                </a:srgbClr>
              </a:solidFill>
              <a:prstDash val="solid"/>
              <a:miter lim="800000"/>
            </a:ln>
            <a:effectLst/>
          </p:spPr>
        </p:cxnSp>
      </p:grpSp>
    </p:spTree>
    <p:extLst>
      <p:ext uri="{BB962C8B-B14F-4D97-AF65-F5344CB8AC3E}">
        <p14:creationId xmlns:p14="http://schemas.microsoft.com/office/powerpoint/2010/main" val="2007322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563A5F-FAC6-96C8-F7DE-C35D72E9BDDE}"/>
              </a:ext>
            </a:extLst>
          </p:cNvPr>
          <p:cNvSpPr/>
          <p:nvPr/>
        </p:nvSpPr>
        <p:spPr>
          <a:xfrm>
            <a:off x="0" y="1192636"/>
            <a:ext cx="12192000" cy="4469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2" name="Title 1">
            <a:extLst>
              <a:ext uri="{FF2B5EF4-FFF2-40B4-BE49-F238E27FC236}">
                <a16:creationId xmlns:a16="http://schemas.microsoft.com/office/drawing/2014/main" id="{0A068569-9A80-CECA-7089-332A8F8F0326}"/>
              </a:ext>
            </a:extLst>
          </p:cNvPr>
          <p:cNvSpPr>
            <a:spLocks noGrp="1"/>
          </p:cNvSpPr>
          <p:nvPr>
            <p:ph type="title"/>
          </p:nvPr>
        </p:nvSpPr>
        <p:spPr>
          <a:xfrm>
            <a:off x="450407" y="448822"/>
            <a:ext cx="11300400" cy="332399"/>
          </a:xfrm>
        </p:spPr>
        <p:txBody>
          <a:bodyPr>
            <a:normAutofit fontScale="90000"/>
          </a:bodyPr>
          <a:lstStyle/>
          <a:p>
            <a:r>
              <a:rPr lang="en-US" sz="2400" dirty="0"/>
              <a:t>TROPION-Breast01</a:t>
            </a:r>
            <a:endParaRPr lang="en-US" dirty="0"/>
          </a:p>
        </p:txBody>
      </p:sp>
      <p:sp>
        <p:nvSpPr>
          <p:cNvPr id="3" name="Text Placeholder 2">
            <a:extLst>
              <a:ext uri="{FF2B5EF4-FFF2-40B4-BE49-F238E27FC236}">
                <a16:creationId xmlns:a16="http://schemas.microsoft.com/office/drawing/2014/main" id="{5C070B20-AC5B-C2C7-7178-11693346AA36}"/>
              </a:ext>
            </a:extLst>
          </p:cNvPr>
          <p:cNvSpPr>
            <a:spLocks noGrp="1"/>
          </p:cNvSpPr>
          <p:nvPr>
            <p:ph type="body" sz="quarter" idx="13"/>
          </p:nvPr>
        </p:nvSpPr>
        <p:spPr>
          <a:xfrm>
            <a:off x="450407" y="5907727"/>
            <a:ext cx="11300400" cy="492443"/>
          </a:xfrm>
        </p:spPr>
        <p:txBody>
          <a:bodyPr/>
          <a:lstStyle/>
          <a:p>
            <a:r>
              <a:rPr lang="en-US" dirty="0"/>
              <a:t>*Time to first deterioration (primary analysis) was defined as the time from date of </a:t>
            </a:r>
            <a:r>
              <a:rPr lang="en-US" dirty="0" err="1"/>
              <a:t>randomisation</a:t>
            </a:r>
            <a:r>
              <a:rPr lang="en-US" dirty="0"/>
              <a:t> to date of first deterioration; </a:t>
            </a:r>
            <a:r>
              <a:rPr lang="en-US" baseline="30000" dirty="0">
                <a:solidFill>
                  <a:schemeClr val="tx1"/>
                </a:solidFill>
              </a:rPr>
              <a:t>†</a:t>
            </a:r>
            <a:r>
              <a:rPr lang="en-US" dirty="0">
                <a:solidFill>
                  <a:schemeClr val="tx1"/>
                </a:solidFill>
              </a:rPr>
              <a:t>Time to confirmed deterioration (sensitivity analysis) required deterioration to be confirmed at a subsequent timepoint.</a:t>
            </a:r>
          </a:p>
          <a:p>
            <a:r>
              <a:rPr lang="en-US" dirty="0"/>
              <a:t>Dato-DXd, datopotamab deruxtecan; CI, confidence interval; HER2, human epidermal growth factor receptor 2; HR, hormone receptor; (HR)QoL, (health-related) quality of life; ICC, investigator’s choice of chemotherapy; </a:t>
            </a:r>
            <a:r>
              <a:rPr lang="en-US" dirty="0" err="1"/>
              <a:t>mBC</a:t>
            </a:r>
            <a:r>
              <a:rPr lang="en-US" dirty="0"/>
              <a:t>, metastatic breast cancer; ORR, objective response rate; TTD, time to deterioration. </a:t>
            </a:r>
          </a:p>
          <a:p>
            <a:r>
              <a:rPr lang="en-US" dirty="0"/>
              <a:t>1. Bardia A, et al. </a:t>
            </a:r>
            <a:r>
              <a:rPr lang="en-US" i="1" dirty="0"/>
              <a:t>J Clin Oncol. </a:t>
            </a:r>
            <a:r>
              <a:rPr lang="en-US" dirty="0"/>
              <a:t>2025;43:285–296; 2. Pernas S, </a:t>
            </a:r>
            <a:r>
              <a:rPr lang="en-US" i="1" dirty="0"/>
              <a:t>et al. O</a:t>
            </a:r>
            <a:r>
              <a:rPr lang="en-US" dirty="0"/>
              <a:t>ral presentation. ASCO 2024. (Abstract 1006).</a:t>
            </a:r>
          </a:p>
        </p:txBody>
      </p:sp>
      <p:graphicFrame>
        <p:nvGraphicFramePr>
          <p:cNvPr id="57" name="Table 56">
            <a:extLst>
              <a:ext uri="{FF2B5EF4-FFF2-40B4-BE49-F238E27FC236}">
                <a16:creationId xmlns:a16="http://schemas.microsoft.com/office/drawing/2014/main" id="{93284375-FB42-B7EB-E9C9-1DC96CFA0E09}"/>
              </a:ext>
            </a:extLst>
          </p:cNvPr>
          <p:cNvGraphicFramePr>
            <a:graphicFrameLocks noGrp="1"/>
          </p:cNvGraphicFramePr>
          <p:nvPr>
            <p:extLst>
              <p:ext uri="{D42A27DB-BD31-4B8C-83A1-F6EECF244321}">
                <p14:modId xmlns:p14="http://schemas.microsoft.com/office/powerpoint/2010/main" val="4232118889"/>
              </p:ext>
            </p:extLst>
          </p:nvPr>
        </p:nvGraphicFramePr>
        <p:xfrm>
          <a:off x="4534013" y="1280761"/>
          <a:ext cx="7216797" cy="4280069"/>
        </p:xfrm>
        <a:graphic>
          <a:graphicData uri="http://schemas.openxmlformats.org/drawingml/2006/table">
            <a:tbl>
              <a:tblPr firstRow="1" bandRow="1">
                <a:tableStyleId>{5C22544A-7EE6-4342-B048-85BDC9FD1C3A}</a:tableStyleId>
              </a:tblPr>
              <a:tblGrid>
                <a:gridCol w="1072905">
                  <a:extLst>
                    <a:ext uri="{9D8B030D-6E8A-4147-A177-3AD203B41FA5}">
                      <a16:colId xmlns:a16="http://schemas.microsoft.com/office/drawing/2014/main" val="2834939509"/>
                    </a:ext>
                  </a:extLst>
                </a:gridCol>
                <a:gridCol w="989037">
                  <a:extLst>
                    <a:ext uri="{9D8B030D-6E8A-4147-A177-3AD203B41FA5}">
                      <a16:colId xmlns:a16="http://schemas.microsoft.com/office/drawing/2014/main" val="3672777338"/>
                    </a:ext>
                  </a:extLst>
                </a:gridCol>
                <a:gridCol w="1030971">
                  <a:extLst>
                    <a:ext uri="{9D8B030D-6E8A-4147-A177-3AD203B41FA5}">
                      <a16:colId xmlns:a16="http://schemas.microsoft.com/office/drawing/2014/main" val="3369824298"/>
                    </a:ext>
                  </a:extLst>
                </a:gridCol>
                <a:gridCol w="1030971">
                  <a:extLst>
                    <a:ext uri="{9D8B030D-6E8A-4147-A177-3AD203B41FA5}">
                      <a16:colId xmlns:a16="http://schemas.microsoft.com/office/drawing/2014/main" val="1876206475"/>
                    </a:ext>
                  </a:extLst>
                </a:gridCol>
                <a:gridCol w="1030971">
                  <a:extLst>
                    <a:ext uri="{9D8B030D-6E8A-4147-A177-3AD203B41FA5}">
                      <a16:colId xmlns:a16="http://schemas.microsoft.com/office/drawing/2014/main" val="2415858216"/>
                    </a:ext>
                  </a:extLst>
                </a:gridCol>
                <a:gridCol w="1030971">
                  <a:extLst>
                    <a:ext uri="{9D8B030D-6E8A-4147-A177-3AD203B41FA5}">
                      <a16:colId xmlns:a16="http://schemas.microsoft.com/office/drawing/2014/main" val="613978439"/>
                    </a:ext>
                  </a:extLst>
                </a:gridCol>
                <a:gridCol w="1030971">
                  <a:extLst>
                    <a:ext uri="{9D8B030D-6E8A-4147-A177-3AD203B41FA5}">
                      <a16:colId xmlns:a16="http://schemas.microsoft.com/office/drawing/2014/main" val="2428930582"/>
                    </a:ext>
                  </a:extLst>
                </a:gridCol>
              </a:tblGrid>
              <a:tr h="827103">
                <a:tc rowSpan="2">
                  <a:txBody>
                    <a:bodyPr/>
                    <a:lstStyle/>
                    <a:p>
                      <a:endParaRPr lang="en-US" sz="1500" b="1" baseline="30000" dirty="0">
                        <a:solidFill>
                          <a:schemeClr val="accent4"/>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US" sz="1100" dirty="0">
                          <a:solidFill>
                            <a:schemeClr val="tx1"/>
                          </a:solidFill>
                        </a:rPr>
                        <a:t>Median TTD, </a:t>
                      </a:r>
                      <a:r>
                        <a:rPr lang="en-US" sz="1100" dirty="0" err="1">
                          <a:solidFill>
                            <a:schemeClr val="tx1"/>
                          </a:solidFill>
                        </a:rPr>
                        <a:t>mo</a:t>
                      </a:r>
                      <a:r>
                        <a:rPr lang="en-US" sz="1100" dirty="0">
                          <a:solidFill>
                            <a:schemeClr val="tx1"/>
                          </a:solidFill>
                        </a:rPr>
                        <a:t> </a:t>
                      </a:r>
                      <a:br>
                        <a:rPr lang="en-US" sz="1100" dirty="0">
                          <a:solidFill>
                            <a:schemeClr val="tx1"/>
                          </a:solidFill>
                        </a:rPr>
                      </a:br>
                      <a:r>
                        <a:rPr lang="en-US" sz="1100" dirty="0">
                          <a:solidFill>
                            <a:schemeClr val="tx1"/>
                          </a:solidFill>
                        </a:rPr>
                        <a:t>(first instance*)</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pPr algn="ctr"/>
                      <a:endParaRPr lang="en-GB" sz="1300"/>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tc rowSpan="2">
                  <a:txBody>
                    <a:bodyPr/>
                    <a:lstStyle/>
                    <a:p>
                      <a:pPr algn="ctr"/>
                      <a:r>
                        <a:rPr lang="en-US" sz="1100" dirty="0">
                          <a:solidFill>
                            <a:schemeClr val="tx1"/>
                          </a:solidFill>
                        </a:rPr>
                        <a:t>Hazard ratio</a:t>
                      </a:r>
                      <a:br>
                        <a:rPr lang="en-US" sz="1100" dirty="0">
                          <a:solidFill>
                            <a:schemeClr val="tx1"/>
                          </a:solidFill>
                        </a:rPr>
                      </a:br>
                      <a:r>
                        <a:rPr lang="en-US" sz="1100" dirty="0">
                          <a:solidFill>
                            <a:schemeClr val="tx1"/>
                          </a:solidFill>
                        </a:rPr>
                        <a:t>(95% CI)</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Median TTD, </a:t>
                      </a:r>
                      <a:r>
                        <a:rPr lang="en-US" sz="1100" dirty="0" err="1">
                          <a:solidFill>
                            <a:schemeClr val="tx1"/>
                          </a:solidFill>
                        </a:rPr>
                        <a:t>mo</a:t>
                      </a:r>
                      <a:r>
                        <a:rPr lang="en-US" sz="1100" dirty="0">
                          <a:solidFill>
                            <a:schemeClr val="tx1"/>
                          </a:solidFill>
                        </a:rPr>
                        <a:t> (confirmed</a:t>
                      </a:r>
                      <a:r>
                        <a:rPr lang="en-US" sz="1100" baseline="30000" dirty="0">
                          <a:solidFill>
                            <a:schemeClr val="tx1"/>
                          </a:solidFill>
                        </a:rPr>
                        <a:t>†</a:t>
                      </a:r>
                      <a:r>
                        <a:rPr lang="en-US" sz="1100" dirty="0">
                          <a:solidFill>
                            <a:schemeClr val="tx1"/>
                          </a:solidFill>
                        </a:rPr>
                        <a:t>)</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GB" sz="1300"/>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Hazard ratio</a:t>
                      </a:r>
                      <a:br>
                        <a:rPr lang="en-US" sz="1100" dirty="0">
                          <a:solidFill>
                            <a:schemeClr val="tx1"/>
                          </a:solidFill>
                        </a:rPr>
                      </a:br>
                      <a:r>
                        <a:rPr lang="en-US" sz="1100" dirty="0">
                          <a:solidFill>
                            <a:schemeClr val="tx1"/>
                          </a:solidFill>
                        </a:rPr>
                        <a:t>(95% CI)</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5404453"/>
                  </a:ext>
                </a:extLst>
              </a:tr>
              <a:tr h="912673">
                <a:tc vMerge="1">
                  <a:txBody>
                    <a:bodyPr/>
                    <a:lstStyle/>
                    <a:p>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bg1"/>
                          </a:solidFill>
                        </a:rPr>
                        <a:t>Dato-DXd</a:t>
                      </a:r>
                    </a:p>
                    <a:p>
                      <a:pPr algn="ctr"/>
                      <a:r>
                        <a:rPr lang="en-US" sz="1100" b="1" dirty="0">
                          <a:solidFill>
                            <a:schemeClr val="bg1"/>
                          </a:solidFill>
                        </a:rPr>
                        <a:t>(n=365)</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100" b="1" dirty="0">
                          <a:solidFill>
                            <a:schemeClr val="bg1"/>
                          </a:solidFill>
                        </a:rPr>
                        <a:t>ICC</a:t>
                      </a:r>
                    </a:p>
                    <a:p>
                      <a:pPr algn="ctr"/>
                      <a:r>
                        <a:rPr lang="en-US" sz="1100" b="1" dirty="0">
                          <a:solidFill>
                            <a:schemeClr val="bg1"/>
                          </a:solidFill>
                        </a:rPr>
                        <a:t>(n=367)</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0A2A2"/>
                    </a:solidFill>
                  </a:tcPr>
                </a:tc>
                <a:tc vMerge="1">
                  <a:txBody>
                    <a:bodyPr/>
                    <a:lstStyle/>
                    <a:p>
                      <a:endParaRP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bg1"/>
                          </a:solidFill>
                        </a:rPr>
                        <a:t>Dato-DXd</a:t>
                      </a:r>
                    </a:p>
                    <a:p>
                      <a:pPr algn="ctr"/>
                      <a:r>
                        <a:rPr lang="en-US" sz="1100" b="1" dirty="0">
                          <a:solidFill>
                            <a:schemeClr val="bg1"/>
                          </a:solidFill>
                        </a:rPr>
                        <a:t>(n=365)</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100" b="1" dirty="0">
                          <a:solidFill>
                            <a:schemeClr val="bg1"/>
                          </a:solidFill>
                        </a:rPr>
                        <a:t>ICC</a:t>
                      </a:r>
                    </a:p>
                    <a:p>
                      <a:pPr algn="ctr"/>
                      <a:r>
                        <a:rPr lang="en-US" sz="1100" b="1" dirty="0">
                          <a:solidFill>
                            <a:schemeClr val="bg1"/>
                          </a:solidFill>
                        </a:rPr>
                        <a:t>(n=367)</a:t>
                      </a: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0A2A2"/>
                    </a:solidFill>
                  </a:tcPr>
                </a:tc>
                <a:tc vMerge="1">
                  <a:txBody>
                    <a:bodyPr/>
                    <a:lstStyle/>
                    <a:p>
                      <a:endParaRPr/>
                    </a:p>
                  </a:txBody>
                  <a:tcPr marT="108000" marB="10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1223399"/>
                  </a:ext>
                </a:extLst>
              </a:tr>
              <a:tr h="995519">
                <a:tc>
                  <a:txBody>
                    <a:bodyPr/>
                    <a:lstStyle/>
                    <a:p>
                      <a:r>
                        <a:rPr lang="en-US" sz="1100" dirty="0">
                          <a:solidFill>
                            <a:schemeClr val="tx1"/>
                          </a:solidFill>
                        </a:rPr>
                        <a:t>Global health </a:t>
                      </a:r>
                      <a:br>
                        <a:rPr lang="en-US" sz="1100" dirty="0">
                          <a:solidFill>
                            <a:schemeClr val="tx1"/>
                          </a:solidFill>
                        </a:rPr>
                      </a:br>
                      <a:r>
                        <a:rPr lang="en-US" sz="1100" dirty="0">
                          <a:solidFill>
                            <a:schemeClr val="tx1"/>
                          </a:solidFill>
                        </a:rPr>
                        <a:t>status/QoL</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4"/>
                          </a:solidFill>
                        </a:rPr>
                        <a:t>3.4</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algn="ctr"/>
                      <a:r>
                        <a:rPr lang="en-US" sz="1100" b="1" dirty="0">
                          <a:solidFill>
                            <a:schemeClr val="tx1">
                              <a:lumMod val="65000"/>
                              <a:lumOff val="35000"/>
                            </a:schemeClr>
                          </a:solidFill>
                        </a:rPr>
                        <a:t>2.1</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0A2A2">
                        <a:alpha val="10000"/>
                      </a:srgbClr>
                    </a:solidFill>
                  </a:tcPr>
                </a:tc>
                <a:tc>
                  <a:txBody>
                    <a:bodyPr/>
                    <a:lstStyle/>
                    <a:p>
                      <a:pPr algn="ctr"/>
                      <a:r>
                        <a:rPr lang="en-US" sz="1100" dirty="0">
                          <a:solidFill>
                            <a:schemeClr val="tx1"/>
                          </a:solidFill>
                        </a:rPr>
                        <a:t>0.85 </a:t>
                      </a:r>
                    </a:p>
                    <a:p>
                      <a:pPr algn="ctr"/>
                      <a:r>
                        <a:rPr lang="en-US" sz="1100" dirty="0">
                          <a:solidFill>
                            <a:schemeClr val="tx1"/>
                          </a:solidFill>
                        </a:rPr>
                        <a:t>(0.68–1.06)</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4"/>
                          </a:solidFill>
                        </a:rPr>
                        <a:t>9.0</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10196"/>
                      </a:schemeClr>
                    </a:solidFill>
                  </a:tcPr>
                </a:tc>
                <a:tc>
                  <a:txBody>
                    <a:bodyPr/>
                    <a:lstStyle/>
                    <a:p>
                      <a:pPr algn="ctr"/>
                      <a:r>
                        <a:rPr lang="en-US" sz="1100" b="1" dirty="0">
                          <a:solidFill>
                            <a:schemeClr val="tx1">
                              <a:lumMod val="65000"/>
                              <a:lumOff val="35000"/>
                            </a:schemeClr>
                          </a:solidFill>
                        </a:rPr>
                        <a:t>4.8</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0A2A2">
                        <a:alpha val="10196"/>
                      </a:srgbClr>
                    </a:solidFill>
                  </a:tcPr>
                </a:tc>
                <a:tc>
                  <a:txBody>
                    <a:bodyPr/>
                    <a:lstStyle/>
                    <a:p>
                      <a:pPr algn="ctr"/>
                      <a:r>
                        <a:rPr lang="en-US" sz="1100" b="0" dirty="0">
                          <a:solidFill>
                            <a:schemeClr val="tx1"/>
                          </a:solidFill>
                        </a:rPr>
                        <a:t>0.76 </a:t>
                      </a:r>
                    </a:p>
                    <a:p>
                      <a:pPr algn="ctr"/>
                      <a:r>
                        <a:rPr lang="en-US" sz="1100" b="0" dirty="0">
                          <a:solidFill>
                            <a:schemeClr val="tx1"/>
                          </a:solidFill>
                        </a:rPr>
                        <a:t>(0.58–0.98)</a:t>
                      </a:r>
                    </a:p>
                  </a:txBody>
                  <a:tcPr anchor="ctr">
                    <a:lnL w="12700" cmpd="sng">
                      <a:noFill/>
                    </a:lnL>
                    <a:lnR w="12700" cmpd="sng">
                      <a:noFill/>
                    </a:lnR>
                    <a:lnT w="38100" cmpd="sng">
                      <a:noFill/>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091527"/>
                  </a:ext>
                </a:extLst>
              </a:tr>
              <a:tr h="772387">
                <a:tc>
                  <a:txBody>
                    <a:bodyPr/>
                    <a:lstStyle/>
                    <a:p>
                      <a:r>
                        <a:rPr lang="en-US" sz="1100" dirty="0">
                          <a:solidFill>
                            <a:schemeClr val="tx1"/>
                          </a:solidFill>
                        </a:rPr>
                        <a:t>Pain</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4"/>
                          </a:solidFill>
                        </a:rPr>
                        <a:t>3.5</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algn="ctr"/>
                      <a:r>
                        <a:rPr lang="en-US" sz="1100" b="1" dirty="0">
                          <a:solidFill>
                            <a:schemeClr val="tx1">
                              <a:lumMod val="65000"/>
                              <a:lumOff val="35000"/>
                            </a:schemeClr>
                          </a:solidFill>
                        </a:rPr>
                        <a:t>2.8</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0A2A2">
                        <a:alpha val="10000"/>
                      </a:srgbClr>
                    </a:solidFill>
                  </a:tcPr>
                </a:tc>
                <a:tc>
                  <a:txBody>
                    <a:bodyPr/>
                    <a:lstStyle/>
                    <a:p>
                      <a:pPr algn="ctr"/>
                      <a:r>
                        <a:rPr lang="en-US" sz="1100" dirty="0">
                          <a:solidFill>
                            <a:schemeClr val="tx1"/>
                          </a:solidFill>
                        </a:rPr>
                        <a:t>0.85 </a:t>
                      </a:r>
                    </a:p>
                    <a:p>
                      <a:pPr algn="ctr"/>
                      <a:r>
                        <a:rPr lang="en-US" sz="1100" dirty="0">
                          <a:solidFill>
                            <a:schemeClr val="tx1"/>
                          </a:solidFill>
                        </a:rPr>
                        <a:t>(0.68–1.07)</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4"/>
                          </a:solidFill>
                        </a:rPr>
                        <a:t>9.0</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10196"/>
                      </a:schemeClr>
                    </a:solidFill>
                  </a:tcPr>
                </a:tc>
                <a:tc>
                  <a:txBody>
                    <a:bodyPr/>
                    <a:lstStyle/>
                    <a:p>
                      <a:pPr algn="ctr"/>
                      <a:r>
                        <a:rPr lang="en-US" sz="1100" b="1" dirty="0">
                          <a:solidFill>
                            <a:schemeClr val="tx1">
                              <a:lumMod val="65000"/>
                              <a:lumOff val="35000"/>
                            </a:schemeClr>
                          </a:solidFill>
                        </a:rPr>
                        <a:t>5.5</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0A2A2">
                        <a:alpha val="10196"/>
                      </a:srgbClr>
                    </a:solidFill>
                  </a:tcPr>
                </a:tc>
                <a:tc>
                  <a:txBody>
                    <a:bodyPr/>
                    <a:lstStyle/>
                    <a:p>
                      <a:pPr algn="ctr"/>
                      <a:r>
                        <a:rPr lang="en-US" sz="1100" b="0" dirty="0">
                          <a:solidFill>
                            <a:schemeClr val="tx1"/>
                          </a:solidFill>
                        </a:rPr>
                        <a:t>0.72 </a:t>
                      </a:r>
                    </a:p>
                    <a:p>
                      <a:pPr algn="ctr"/>
                      <a:r>
                        <a:rPr lang="en-US" sz="1100" b="0" dirty="0">
                          <a:solidFill>
                            <a:schemeClr val="tx1"/>
                          </a:solidFill>
                        </a:rPr>
                        <a:t>(0.55–0.94)</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83077"/>
                  </a:ext>
                </a:extLst>
              </a:tr>
              <a:tr h="772387">
                <a:tc>
                  <a:txBody>
                    <a:bodyPr/>
                    <a:lstStyle/>
                    <a:p>
                      <a:r>
                        <a:rPr lang="en-US" sz="1100" dirty="0">
                          <a:solidFill>
                            <a:schemeClr val="tx1"/>
                          </a:solidFill>
                        </a:rPr>
                        <a:t>Physical functioning</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100" b="1" dirty="0">
                          <a:solidFill>
                            <a:schemeClr val="accent4"/>
                          </a:solidFill>
                        </a:rPr>
                        <a:t>5.6</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100" b="1" dirty="0">
                          <a:solidFill>
                            <a:schemeClr val="tx1">
                              <a:lumMod val="65000"/>
                              <a:lumOff val="35000"/>
                            </a:schemeClr>
                          </a:solidFill>
                        </a:rPr>
                        <a:t>3.5</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0A2A2">
                        <a:alpha val="10000"/>
                      </a:srgbClr>
                    </a:solidFill>
                  </a:tcPr>
                </a:tc>
                <a:tc>
                  <a:txBody>
                    <a:bodyPr/>
                    <a:lstStyle/>
                    <a:p>
                      <a:pPr algn="ctr"/>
                      <a:r>
                        <a:rPr lang="en-US" sz="1100" dirty="0">
                          <a:solidFill>
                            <a:schemeClr val="tx1"/>
                          </a:solidFill>
                        </a:rPr>
                        <a:t>0.77 </a:t>
                      </a:r>
                    </a:p>
                    <a:p>
                      <a:pPr algn="ctr"/>
                      <a:r>
                        <a:rPr lang="en-US" sz="1100" dirty="0">
                          <a:solidFill>
                            <a:schemeClr val="tx1"/>
                          </a:solidFill>
                        </a:rPr>
                        <a:t>(0.61–0.99)</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100" b="1" dirty="0">
                          <a:solidFill>
                            <a:schemeClr val="accent4"/>
                          </a:solidFill>
                        </a:rPr>
                        <a:t>12.5</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10196"/>
                      </a:schemeClr>
                    </a:solidFill>
                  </a:tcPr>
                </a:tc>
                <a:tc>
                  <a:txBody>
                    <a:bodyPr/>
                    <a:lstStyle/>
                    <a:p>
                      <a:pPr algn="ctr"/>
                      <a:r>
                        <a:rPr lang="en-US" sz="1100" b="1" dirty="0">
                          <a:solidFill>
                            <a:schemeClr val="tx1">
                              <a:lumMod val="65000"/>
                              <a:lumOff val="35000"/>
                            </a:schemeClr>
                          </a:solidFill>
                        </a:rPr>
                        <a:t>6.2</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0A2A2">
                        <a:alpha val="10196"/>
                      </a:srgbClr>
                    </a:solidFill>
                  </a:tcPr>
                </a:tc>
                <a:tc>
                  <a:txBody>
                    <a:bodyPr/>
                    <a:lstStyle/>
                    <a:p>
                      <a:pPr algn="ctr"/>
                      <a:r>
                        <a:rPr lang="en-US" sz="1100" b="0" dirty="0">
                          <a:solidFill>
                            <a:schemeClr val="tx1"/>
                          </a:solidFill>
                        </a:rPr>
                        <a:t>0.77 </a:t>
                      </a:r>
                    </a:p>
                    <a:p>
                      <a:pPr algn="ctr"/>
                      <a:r>
                        <a:rPr lang="en-US" sz="1100" b="0" dirty="0">
                          <a:solidFill>
                            <a:schemeClr val="tx1"/>
                          </a:solidFill>
                        </a:rPr>
                        <a:t>(0.59–1.01)</a:t>
                      </a:r>
                    </a:p>
                  </a:txBody>
                  <a:tcPr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9151045"/>
                  </a:ext>
                </a:extLst>
              </a:tr>
            </a:tbl>
          </a:graphicData>
        </a:graphic>
      </p:graphicFrame>
      <p:grpSp>
        <p:nvGrpSpPr>
          <p:cNvPr id="53" name="Group 52">
            <a:extLst>
              <a:ext uri="{FF2B5EF4-FFF2-40B4-BE49-F238E27FC236}">
                <a16:creationId xmlns:a16="http://schemas.microsoft.com/office/drawing/2014/main" id="{A601125F-33E5-E410-0371-88E05CB06084}"/>
              </a:ext>
            </a:extLst>
          </p:cNvPr>
          <p:cNvGrpSpPr/>
          <p:nvPr/>
        </p:nvGrpSpPr>
        <p:grpSpPr>
          <a:xfrm>
            <a:off x="480349" y="1397538"/>
            <a:ext cx="3661759" cy="2886703"/>
            <a:chOff x="692638" y="1397313"/>
            <a:chExt cx="3253051" cy="2564502"/>
          </a:xfrm>
        </p:grpSpPr>
        <p:sp>
          <p:nvSpPr>
            <p:cNvPr id="5" name="Rectangle 4">
              <a:extLst>
                <a:ext uri="{FF2B5EF4-FFF2-40B4-BE49-F238E27FC236}">
                  <a16:creationId xmlns:a16="http://schemas.microsoft.com/office/drawing/2014/main" id="{948367C5-87E0-6BFB-AD12-B77E6C1B2871}"/>
                </a:ext>
              </a:extLst>
            </p:cNvPr>
            <p:cNvSpPr/>
            <p:nvPr/>
          </p:nvSpPr>
          <p:spPr>
            <a:xfrm>
              <a:off x="1488388" y="1399267"/>
              <a:ext cx="621081" cy="410136"/>
            </a:xfrm>
            <a:prstGeom prst="rect">
              <a:avLst/>
            </a:prstGeom>
            <a:noFill/>
            <a:ln w="12700" cap="flat" cmpd="sng" algn="ctr">
              <a:noFill/>
              <a:prstDash val="solid"/>
              <a:miter lim="800000"/>
            </a:ln>
            <a:effectLst/>
          </p:spPr>
          <p:txBody>
            <a:bodyPr wrap="square" lIns="0" tIns="0" rIns="0" bIns="0" anchor="ctr">
              <a:spAutoFit/>
            </a:bodyPr>
            <a:lstStyle/>
            <a:p>
              <a:pPr defTabSz="914377">
                <a:defRPr/>
              </a:pPr>
              <a:r>
                <a:rPr lang="en-US" sz="1000" b="1" kern="0" dirty="0">
                  <a:solidFill>
                    <a:srgbClr val="54565B"/>
                  </a:solidFill>
                  <a:latin typeface="Arial" panose="020B0604020202020204" pitchFamily="34" charset="0"/>
                  <a:cs typeface="Arial" panose="020B0604020202020204" pitchFamily="34" charset="0"/>
                </a:rPr>
                <a:t>Complete response</a:t>
              </a:r>
              <a:br>
                <a:rPr lang="en-US" sz="1000" b="1" kern="0" dirty="0">
                  <a:solidFill>
                    <a:srgbClr val="54565B"/>
                  </a:solidFill>
                  <a:latin typeface="Arial" panose="020B0604020202020204" pitchFamily="34" charset="0"/>
                  <a:cs typeface="Arial" panose="020B0604020202020204" pitchFamily="34" charset="0"/>
                </a:rPr>
              </a:br>
              <a:r>
                <a:rPr lang="en-US" sz="1000" kern="0" dirty="0">
                  <a:solidFill>
                    <a:srgbClr val="54565B"/>
                  </a:solidFill>
                  <a:latin typeface="Arial" panose="020B0604020202020204" pitchFamily="34" charset="0"/>
                  <a:cs typeface="Arial" panose="020B0604020202020204" pitchFamily="34" charset="0"/>
                </a:rPr>
                <a:t>(0.5%)</a:t>
              </a:r>
            </a:p>
          </p:txBody>
        </p:sp>
        <p:sp>
          <p:nvSpPr>
            <p:cNvPr id="6" name="Rectangle 5">
              <a:extLst>
                <a:ext uri="{FF2B5EF4-FFF2-40B4-BE49-F238E27FC236}">
                  <a16:creationId xmlns:a16="http://schemas.microsoft.com/office/drawing/2014/main" id="{7699E79D-F4CD-7EC5-73B1-3EDBAE4FFCFE}"/>
                </a:ext>
              </a:extLst>
            </p:cNvPr>
            <p:cNvSpPr/>
            <p:nvPr/>
          </p:nvSpPr>
          <p:spPr>
            <a:xfrm>
              <a:off x="2340256" y="1419035"/>
              <a:ext cx="81427" cy="800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800" dirty="0">
                <a:solidFill>
                  <a:srgbClr val="FFFFFF"/>
                </a:solidFill>
                <a:latin typeface="Arial" panose="020B0604020202020204"/>
              </a:endParaRPr>
            </a:p>
          </p:txBody>
        </p:sp>
        <p:sp>
          <p:nvSpPr>
            <p:cNvPr id="8" name="Rectangle 7">
              <a:extLst>
                <a:ext uri="{FF2B5EF4-FFF2-40B4-BE49-F238E27FC236}">
                  <a16:creationId xmlns:a16="http://schemas.microsoft.com/office/drawing/2014/main" id="{B27407CB-60AA-23DB-2BA9-5FD0FAE810B6}"/>
                </a:ext>
              </a:extLst>
            </p:cNvPr>
            <p:cNvSpPr/>
            <p:nvPr/>
          </p:nvSpPr>
          <p:spPr>
            <a:xfrm>
              <a:off x="2499920" y="1397313"/>
              <a:ext cx="610513" cy="273424"/>
            </a:xfrm>
            <a:prstGeom prst="rect">
              <a:avLst/>
            </a:prstGeom>
            <a:noFill/>
            <a:ln w="12700" cap="flat" cmpd="sng" algn="ctr">
              <a:noFill/>
              <a:prstDash val="solid"/>
              <a:miter lim="800000"/>
            </a:ln>
            <a:effectLst/>
          </p:spPr>
          <p:txBody>
            <a:bodyPr wrap="square" lIns="0" tIns="0" rIns="0" bIns="0" anchor="ctr">
              <a:spAutoFit/>
            </a:bodyPr>
            <a:lstStyle/>
            <a:p>
              <a:pPr defTabSz="914377">
                <a:defRPr/>
              </a:pPr>
              <a:r>
                <a:rPr lang="en-US" sz="1000" b="1" kern="0" dirty="0">
                  <a:solidFill>
                    <a:srgbClr val="54565B"/>
                  </a:solidFill>
                  <a:latin typeface="Arial" panose="020B0604020202020204" pitchFamily="34" charset="0"/>
                  <a:cs typeface="Arial" panose="020B0604020202020204" pitchFamily="34" charset="0"/>
                </a:rPr>
                <a:t>Partial response</a:t>
              </a:r>
              <a:endParaRPr lang="en-US" sz="1000" kern="0" dirty="0">
                <a:solidFill>
                  <a:srgbClr val="54565B"/>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C08A2E2-7035-F979-FF88-0506B6B3D580}"/>
                </a:ext>
              </a:extLst>
            </p:cNvPr>
            <p:cNvGrpSpPr/>
            <p:nvPr/>
          </p:nvGrpSpPr>
          <p:grpSpPr>
            <a:xfrm>
              <a:off x="692638" y="1992553"/>
              <a:ext cx="3253051" cy="1969262"/>
              <a:chOff x="8104055" y="2062003"/>
              <a:chExt cx="1873534" cy="1487780"/>
            </a:xfrm>
          </p:grpSpPr>
          <p:sp>
            <p:nvSpPr>
              <p:cNvPr id="11" name="Rectangle 10">
                <a:extLst>
                  <a:ext uri="{FF2B5EF4-FFF2-40B4-BE49-F238E27FC236}">
                    <a16:creationId xmlns:a16="http://schemas.microsoft.com/office/drawing/2014/main" id="{0B1D5C87-08B6-F92F-4333-AA870F1AD697}"/>
                  </a:ext>
                </a:extLst>
              </p:cNvPr>
              <p:cNvSpPr/>
              <p:nvPr/>
            </p:nvSpPr>
            <p:spPr>
              <a:xfrm>
                <a:off x="9335597" y="2732264"/>
                <a:ext cx="552825" cy="566972"/>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000" dirty="0">
                  <a:solidFill>
                    <a:srgbClr val="FFFFFF"/>
                  </a:solidFill>
                  <a:latin typeface="Arial" panose="020B0604020202020204"/>
                </a:endParaRPr>
              </a:p>
            </p:txBody>
          </p:sp>
          <p:sp>
            <p:nvSpPr>
              <p:cNvPr id="12" name="Rectangle 11">
                <a:extLst>
                  <a:ext uri="{FF2B5EF4-FFF2-40B4-BE49-F238E27FC236}">
                    <a16:creationId xmlns:a16="http://schemas.microsoft.com/office/drawing/2014/main" id="{E1218188-357D-832F-1F6F-33DA29791F12}"/>
                  </a:ext>
                </a:extLst>
              </p:cNvPr>
              <p:cNvSpPr/>
              <p:nvPr/>
            </p:nvSpPr>
            <p:spPr>
              <a:xfrm rot="16200000">
                <a:off x="7576254" y="2666038"/>
                <a:ext cx="1286807" cy="78737"/>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1000" b="1" kern="0" dirty="0">
                    <a:solidFill>
                      <a:srgbClr val="54565B"/>
                    </a:solidFill>
                    <a:latin typeface="Arial" panose="020B0604020202020204" pitchFamily="34" charset="0"/>
                    <a:cs typeface="Arial" panose="020B0604020202020204" pitchFamily="34" charset="0"/>
                  </a:rPr>
                  <a:t>Patients with response, %</a:t>
                </a:r>
              </a:p>
            </p:txBody>
          </p:sp>
          <p:cxnSp>
            <p:nvCxnSpPr>
              <p:cNvPr id="13" name="Straight Connector 12">
                <a:extLst>
                  <a:ext uri="{FF2B5EF4-FFF2-40B4-BE49-F238E27FC236}">
                    <a16:creationId xmlns:a16="http://schemas.microsoft.com/office/drawing/2014/main" id="{8056BB88-BC6C-FBC5-5194-B896E0060819}"/>
                  </a:ext>
                </a:extLst>
              </p:cNvPr>
              <p:cNvCxnSpPr>
                <a:cxnSpLocks/>
              </p:cNvCxnSpPr>
              <p:nvPr/>
            </p:nvCxnSpPr>
            <p:spPr>
              <a:xfrm>
                <a:off x="8463588" y="2164729"/>
                <a:ext cx="0" cy="1134507"/>
              </a:xfrm>
              <a:prstGeom prst="line">
                <a:avLst/>
              </a:prstGeom>
              <a:noFill/>
              <a:ln w="12700" cap="sq" cmpd="sng" algn="ctr">
                <a:solidFill>
                  <a:srgbClr val="000000"/>
                </a:solidFill>
                <a:prstDash val="solid"/>
                <a:miter lim="800000"/>
              </a:ln>
              <a:effectLst/>
            </p:spPr>
          </p:cxnSp>
          <p:grpSp>
            <p:nvGrpSpPr>
              <p:cNvPr id="14" name="Group 13">
                <a:extLst>
                  <a:ext uri="{FF2B5EF4-FFF2-40B4-BE49-F238E27FC236}">
                    <a16:creationId xmlns:a16="http://schemas.microsoft.com/office/drawing/2014/main" id="{D87BD50C-FFFA-438A-0805-A73CD13115F2}"/>
                  </a:ext>
                </a:extLst>
              </p:cNvPr>
              <p:cNvGrpSpPr/>
              <p:nvPr/>
            </p:nvGrpSpPr>
            <p:grpSpPr>
              <a:xfrm>
                <a:off x="8155021" y="2132576"/>
                <a:ext cx="307657" cy="82629"/>
                <a:chOff x="7474239" y="2772562"/>
                <a:chExt cx="490358" cy="82629"/>
              </a:xfrm>
            </p:grpSpPr>
            <p:sp>
              <p:nvSpPr>
                <p:cNvPr id="48" name="Rectangle 47">
                  <a:extLst>
                    <a:ext uri="{FF2B5EF4-FFF2-40B4-BE49-F238E27FC236}">
                      <a16:creationId xmlns:a16="http://schemas.microsoft.com/office/drawing/2014/main" id="{5AA3A4AA-65B4-F98D-C0B0-E5386528A374}"/>
                    </a:ext>
                  </a:extLst>
                </p:cNvPr>
                <p:cNvSpPr/>
                <p:nvPr/>
              </p:nvSpPr>
              <p:spPr>
                <a:xfrm>
                  <a:off x="7474239" y="2772562"/>
                  <a:ext cx="366998"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45</a:t>
                  </a:r>
                </a:p>
              </p:txBody>
            </p:sp>
            <p:cxnSp>
              <p:nvCxnSpPr>
                <p:cNvPr id="49" name="Straight Connector 48">
                  <a:extLst>
                    <a:ext uri="{FF2B5EF4-FFF2-40B4-BE49-F238E27FC236}">
                      <a16:creationId xmlns:a16="http://schemas.microsoft.com/office/drawing/2014/main" id="{47AB5FD8-CF2D-EF12-7001-937C646C4528}"/>
                    </a:ext>
                  </a:extLst>
                </p:cNvPr>
                <p:cNvCxnSpPr>
                  <a:cxnSpLocks/>
                </p:cNvCxnSpPr>
                <p:nvPr/>
              </p:nvCxnSpPr>
              <p:spPr>
                <a:xfrm rot="5400000">
                  <a:off x="7932959" y="2772894"/>
                  <a:ext cx="0" cy="63276"/>
                </a:xfrm>
                <a:prstGeom prst="line">
                  <a:avLst/>
                </a:prstGeom>
                <a:noFill/>
                <a:ln w="12700" cap="sq" cmpd="sng" algn="ctr">
                  <a:solidFill>
                    <a:srgbClr val="000000"/>
                  </a:solidFill>
                  <a:prstDash val="solid"/>
                  <a:miter lim="800000"/>
                </a:ln>
                <a:effectLst/>
              </p:spPr>
            </p:cxnSp>
          </p:grpSp>
          <p:grpSp>
            <p:nvGrpSpPr>
              <p:cNvPr id="15" name="Group 14">
                <a:extLst>
                  <a:ext uri="{FF2B5EF4-FFF2-40B4-BE49-F238E27FC236}">
                    <a16:creationId xmlns:a16="http://schemas.microsoft.com/office/drawing/2014/main" id="{6DF71FB2-C505-E1C7-FD20-F4DF0E0769A6}"/>
                  </a:ext>
                </a:extLst>
              </p:cNvPr>
              <p:cNvGrpSpPr/>
              <p:nvPr/>
            </p:nvGrpSpPr>
            <p:grpSpPr>
              <a:xfrm>
                <a:off x="8104055" y="2383768"/>
                <a:ext cx="357394" cy="82629"/>
                <a:chOff x="7393014" y="3226995"/>
                <a:chExt cx="569631" cy="82629"/>
              </a:xfrm>
            </p:grpSpPr>
            <p:sp>
              <p:nvSpPr>
                <p:cNvPr id="46" name="Rectangle 45">
                  <a:extLst>
                    <a:ext uri="{FF2B5EF4-FFF2-40B4-BE49-F238E27FC236}">
                      <a16:creationId xmlns:a16="http://schemas.microsoft.com/office/drawing/2014/main" id="{0A70AB59-62F9-C9B8-E6D6-F94AC11A6FD8}"/>
                    </a:ext>
                  </a:extLst>
                </p:cNvPr>
                <p:cNvSpPr/>
                <p:nvPr/>
              </p:nvSpPr>
              <p:spPr>
                <a:xfrm>
                  <a:off x="7393014" y="3226995"/>
                  <a:ext cx="448222"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35</a:t>
                  </a:r>
                </a:p>
              </p:txBody>
            </p:sp>
            <p:cxnSp>
              <p:nvCxnSpPr>
                <p:cNvPr id="47" name="Straight Connector 46">
                  <a:extLst>
                    <a:ext uri="{FF2B5EF4-FFF2-40B4-BE49-F238E27FC236}">
                      <a16:creationId xmlns:a16="http://schemas.microsoft.com/office/drawing/2014/main" id="{DE65BC28-1F99-342F-B86F-4D3B4DD2F022}"/>
                    </a:ext>
                  </a:extLst>
                </p:cNvPr>
                <p:cNvCxnSpPr>
                  <a:cxnSpLocks/>
                </p:cNvCxnSpPr>
                <p:nvPr/>
              </p:nvCxnSpPr>
              <p:spPr>
                <a:xfrm rot="5400000">
                  <a:off x="7931007" y="3238935"/>
                  <a:ext cx="0" cy="63276"/>
                </a:xfrm>
                <a:prstGeom prst="line">
                  <a:avLst/>
                </a:prstGeom>
                <a:noFill/>
                <a:ln w="12700" cap="sq" cmpd="sng" algn="ctr">
                  <a:solidFill>
                    <a:srgbClr val="000000"/>
                  </a:solidFill>
                  <a:prstDash val="solid"/>
                  <a:miter lim="800000"/>
                </a:ln>
                <a:effectLst/>
              </p:spPr>
            </p:cxnSp>
          </p:grpSp>
          <p:grpSp>
            <p:nvGrpSpPr>
              <p:cNvPr id="16" name="Group 15">
                <a:extLst>
                  <a:ext uri="{FF2B5EF4-FFF2-40B4-BE49-F238E27FC236}">
                    <a16:creationId xmlns:a16="http://schemas.microsoft.com/office/drawing/2014/main" id="{A5F4A431-EF37-6249-4B86-87E3BA823180}"/>
                  </a:ext>
                </a:extLst>
              </p:cNvPr>
              <p:cNvGrpSpPr/>
              <p:nvPr/>
            </p:nvGrpSpPr>
            <p:grpSpPr>
              <a:xfrm>
                <a:off x="8155021" y="2634960"/>
                <a:ext cx="307657" cy="82629"/>
                <a:chOff x="7474239" y="3485564"/>
                <a:chExt cx="490358" cy="82629"/>
              </a:xfrm>
            </p:grpSpPr>
            <p:sp>
              <p:nvSpPr>
                <p:cNvPr id="44" name="Rectangle 43">
                  <a:extLst>
                    <a:ext uri="{FF2B5EF4-FFF2-40B4-BE49-F238E27FC236}">
                      <a16:creationId xmlns:a16="http://schemas.microsoft.com/office/drawing/2014/main" id="{F2EE13AB-20E3-E0C0-5237-A472316722DB}"/>
                    </a:ext>
                  </a:extLst>
                </p:cNvPr>
                <p:cNvSpPr/>
                <p:nvPr/>
              </p:nvSpPr>
              <p:spPr>
                <a:xfrm>
                  <a:off x="7474239" y="3485564"/>
                  <a:ext cx="366998"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25</a:t>
                  </a:r>
                </a:p>
              </p:txBody>
            </p:sp>
            <p:cxnSp>
              <p:nvCxnSpPr>
                <p:cNvPr id="45" name="Straight Connector 44">
                  <a:extLst>
                    <a:ext uri="{FF2B5EF4-FFF2-40B4-BE49-F238E27FC236}">
                      <a16:creationId xmlns:a16="http://schemas.microsoft.com/office/drawing/2014/main" id="{0F5E8C3D-C0EE-5D05-0BB6-0D9551B19FF1}"/>
                    </a:ext>
                  </a:extLst>
                </p:cNvPr>
                <p:cNvCxnSpPr>
                  <a:cxnSpLocks/>
                </p:cNvCxnSpPr>
                <p:nvPr/>
              </p:nvCxnSpPr>
              <p:spPr>
                <a:xfrm flipH="1">
                  <a:off x="7901321" y="3528100"/>
                  <a:ext cx="63276" cy="0"/>
                </a:xfrm>
                <a:prstGeom prst="line">
                  <a:avLst/>
                </a:prstGeom>
                <a:noFill/>
                <a:ln w="12700" cap="sq" cmpd="sng" algn="ctr">
                  <a:solidFill>
                    <a:srgbClr val="000000"/>
                  </a:solidFill>
                  <a:prstDash val="solid"/>
                  <a:miter lim="800000"/>
                </a:ln>
                <a:effectLst/>
              </p:spPr>
            </p:cxnSp>
          </p:grpSp>
          <p:grpSp>
            <p:nvGrpSpPr>
              <p:cNvPr id="17" name="Group 16">
                <a:extLst>
                  <a:ext uri="{FF2B5EF4-FFF2-40B4-BE49-F238E27FC236}">
                    <a16:creationId xmlns:a16="http://schemas.microsoft.com/office/drawing/2014/main" id="{4732F1C8-6007-64F4-8241-A55D910A5D93}"/>
                  </a:ext>
                </a:extLst>
              </p:cNvPr>
              <p:cNvGrpSpPr/>
              <p:nvPr/>
            </p:nvGrpSpPr>
            <p:grpSpPr>
              <a:xfrm>
                <a:off x="8104059" y="3011748"/>
                <a:ext cx="358619" cy="82629"/>
                <a:chOff x="7393014" y="3736511"/>
                <a:chExt cx="571583" cy="82629"/>
              </a:xfrm>
            </p:grpSpPr>
            <p:sp>
              <p:nvSpPr>
                <p:cNvPr id="42" name="Rectangle 41">
                  <a:extLst>
                    <a:ext uri="{FF2B5EF4-FFF2-40B4-BE49-F238E27FC236}">
                      <a16:creationId xmlns:a16="http://schemas.microsoft.com/office/drawing/2014/main" id="{ADF6B7A6-2B3D-698E-13E9-26BBDAB239D5}"/>
                    </a:ext>
                  </a:extLst>
                </p:cNvPr>
                <p:cNvSpPr/>
                <p:nvPr/>
              </p:nvSpPr>
              <p:spPr>
                <a:xfrm>
                  <a:off x="7393014" y="3736511"/>
                  <a:ext cx="448223"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10</a:t>
                  </a:r>
                </a:p>
              </p:txBody>
            </p:sp>
            <p:cxnSp>
              <p:nvCxnSpPr>
                <p:cNvPr id="43" name="Straight Connector 42">
                  <a:extLst>
                    <a:ext uri="{FF2B5EF4-FFF2-40B4-BE49-F238E27FC236}">
                      <a16:creationId xmlns:a16="http://schemas.microsoft.com/office/drawing/2014/main" id="{65BAA8E1-835F-3F3D-E130-1D3C7CF809CE}"/>
                    </a:ext>
                  </a:extLst>
                </p:cNvPr>
                <p:cNvCxnSpPr>
                  <a:cxnSpLocks/>
                </p:cNvCxnSpPr>
                <p:nvPr/>
              </p:nvCxnSpPr>
              <p:spPr>
                <a:xfrm rot="5400000">
                  <a:off x="7932959" y="3743271"/>
                  <a:ext cx="0" cy="63276"/>
                </a:xfrm>
                <a:prstGeom prst="line">
                  <a:avLst/>
                </a:prstGeom>
                <a:noFill/>
                <a:ln w="12700" cap="sq" cmpd="sng" algn="ctr">
                  <a:solidFill>
                    <a:srgbClr val="000000"/>
                  </a:solidFill>
                  <a:prstDash val="solid"/>
                  <a:miter lim="800000"/>
                </a:ln>
                <a:effectLst/>
              </p:spPr>
            </p:cxnSp>
          </p:grpSp>
          <p:grpSp>
            <p:nvGrpSpPr>
              <p:cNvPr id="18" name="Group 17">
                <a:extLst>
                  <a:ext uri="{FF2B5EF4-FFF2-40B4-BE49-F238E27FC236}">
                    <a16:creationId xmlns:a16="http://schemas.microsoft.com/office/drawing/2014/main" id="{F8B77FD7-5CE4-F83A-98DD-AA044952B9F5}"/>
                  </a:ext>
                </a:extLst>
              </p:cNvPr>
              <p:cNvGrpSpPr/>
              <p:nvPr/>
            </p:nvGrpSpPr>
            <p:grpSpPr>
              <a:xfrm>
                <a:off x="8104059" y="3137344"/>
                <a:ext cx="358619" cy="82629"/>
                <a:chOff x="7393014" y="3736511"/>
                <a:chExt cx="571583" cy="82629"/>
              </a:xfrm>
            </p:grpSpPr>
            <p:sp>
              <p:nvSpPr>
                <p:cNvPr id="40" name="Rectangle 39">
                  <a:extLst>
                    <a:ext uri="{FF2B5EF4-FFF2-40B4-BE49-F238E27FC236}">
                      <a16:creationId xmlns:a16="http://schemas.microsoft.com/office/drawing/2014/main" id="{8CB796CC-1D2E-2723-1E85-ADC3A8ACA0D2}"/>
                    </a:ext>
                  </a:extLst>
                </p:cNvPr>
                <p:cNvSpPr/>
                <p:nvPr/>
              </p:nvSpPr>
              <p:spPr>
                <a:xfrm>
                  <a:off x="7393014" y="3736511"/>
                  <a:ext cx="448223"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5</a:t>
                  </a:r>
                </a:p>
              </p:txBody>
            </p:sp>
            <p:cxnSp>
              <p:nvCxnSpPr>
                <p:cNvPr id="41" name="Straight Connector 40">
                  <a:extLst>
                    <a:ext uri="{FF2B5EF4-FFF2-40B4-BE49-F238E27FC236}">
                      <a16:creationId xmlns:a16="http://schemas.microsoft.com/office/drawing/2014/main" id="{429C8B08-09F8-993A-CB64-AB3B88257418}"/>
                    </a:ext>
                  </a:extLst>
                </p:cNvPr>
                <p:cNvCxnSpPr>
                  <a:cxnSpLocks/>
                </p:cNvCxnSpPr>
                <p:nvPr/>
              </p:nvCxnSpPr>
              <p:spPr>
                <a:xfrm rot="5400000">
                  <a:off x="7932959" y="3743675"/>
                  <a:ext cx="0" cy="63276"/>
                </a:xfrm>
                <a:prstGeom prst="line">
                  <a:avLst/>
                </a:prstGeom>
                <a:noFill/>
                <a:ln w="12700" cap="sq" cmpd="sng" algn="ctr">
                  <a:solidFill>
                    <a:srgbClr val="000000"/>
                  </a:solidFill>
                  <a:prstDash val="solid"/>
                  <a:miter lim="800000"/>
                </a:ln>
                <a:effectLst/>
              </p:spPr>
            </p:cxnSp>
          </p:grpSp>
          <p:grpSp>
            <p:nvGrpSpPr>
              <p:cNvPr id="19" name="Group 18">
                <a:extLst>
                  <a:ext uri="{FF2B5EF4-FFF2-40B4-BE49-F238E27FC236}">
                    <a16:creationId xmlns:a16="http://schemas.microsoft.com/office/drawing/2014/main" id="{0E840F00-CA66-E92F-CD92-97824A40B1FF}"/>
                  </a:ext>
                </a:extLst>
              </p:cNvPr>
              <p:cNvGrpSpPr/>
              <p:nvPr/>
            </p:nvGrpSpPr>
            <p:grpSpPr>
              <a:xfrm>
                <a:off x="8155021" y="2258172"/>
                <a:ext cx="307657" cy="82629"/>
                <a:chOff x="7474239" y="2772562"/>
                <a:chExt cx="490358" cy="82629"/>
              </a:xfrm>
            </p:grpSpPr>
            <p:sp>
              <p:nvSpPr>
                <p:cNvPr id="38" name="Rectangle 37">
                  <a:extLst>
                    <a:ext uri="{FF2B5EF4-FFF2-40B4-BE49-F238E27FC236}">
                      <a16:creationId xmlns:a16="http://schemas.microsoft.com/office/drawing/2014/main" id="{0FC6BB8F-DD89-018B-A36D-99D002069451}"/>
                    </a:ext>
                  </a:extLst>
                </p:cNvPr>
                <p:cNvSpPr/>
                <p:nvPr/>
              </p:nvSpPr>
              <p:spPr>
                <a:xfrm>
                  <a:off x="7474239" y="2772562"/>
                  <a:ext cx="366998"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40</a:t>
                  </a:r>
                </a:p>
              </p:txBody>
            </p:sp>
            <p:cxnSp>
              <p:nvCxnSpPr>
                <p:cNvPr id="39" name="Straight Connector 38">
                  <a:extLst>
                    <a:ext uri="{FF2B5EF4-FFF2-40B4-BE49-F238E27FC236}">
                      <a16:creationId xmlns:a16="http://schemas.microsoft.com/office/drawing/2014/main" id="{62A5AF7E-DBA7-3427-B904-527FDB2CE98D}"/>
                    </a:ext>
                  </a:extLst>
                </p:cNvPr>
                <p:cNvCxnSpPr>
                  <a:cxnSpLocks/>
                </p:cNvCxnSpPr>
                <p:nvPr/>
              </p:nvCxnSpPr>
              <p:spPr>
                <a:xfrm rot="5400000">
                  <a:off x="7932959" y="2780498"/>
                  <a:ext cx="0" cy="63276"/>
                </a:xfrm>
                <a:prstGeom prst="line">
                  <a:avLst/>
                </a:prstGeom>
                <a:noFill/>
                <a:ln w="12700" cap="sq" cmpd="sng" algn="ctr">
                  <a:solidFill>
                    <a:srgbClr val="000000"/>
                  </a:solidFill>
                  <a:prstDash val="solid"/>
                  <a:miter lim="800000"/>
                </a:ln>
                <a:effectLst/>
              </p:spPr>
            </p:cxnSp>
          </p:grpSp>
          <p:grpSp>
            <p:nvGrpSpPr>
              <p:cNvPr id="20" name="Group 19">
                <a:extLst>
                  <a:ext uri="{FF2B5EF4-FFF2-40B4-BE49-F238E27FC236}">
                    <a16:creationId xmlns:a16="http://schemas.microsoft.com/office/drawing/2014/main" id="{41E61CC1-A0F5-6883-0754-30A5CA7A2966}"/>
                  </a:ext>
                </a:extLst>
              </p:cNvPr>
              <p:cNvGrpSpPr/>
              <p:nvPr/>
            </p:nvGrpSpPr>
            <p:grpSpPr>
              <a:xfrm>
                <a:off x="8104059" y="2509364"/>
                <a:ext cx="358619" cy="82629"/>
                <a:chOff x="7393014" y="3226995"/>
                <a:chExt cx="571583" cy="82629"/>
              </a:xfrm>
            </p:grpSpPr>
            <p:sp>
              <p:nvSpPr>
                <p:cNvPr id="36" name="Rectangle 35">
                  <a:extLst>
                    <a:ext uri="{FF2B5EF4-FFF2-40B4-BE49-F238E27FC236}">
                      <a16:creationId xmlns:a16="http://schemas.microsoft.com/office/drawing/2014/main" id="{0BB87FD7-102E-34D3-0A1B-555755A6E25C}"/>
                    </a:ext>
                  </a:extLst>
                </p:cNvPr>
                <p:cNvSpPr/>
                <p:nvPr/>
              </p:nvSpPr>
              <p:spPr>
                <a:xfrm>
                  <a:off x="7393014" y="3226995"/>
                  <a:ext cx="448223"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30</a:t>
                  </a:r>
                </a:p>
              </p:txBody>
            </p:sp>
            <p:cxnSp>
              <p:nvCxnSpPr>
                <p:cNvPr id="37" name="Straight Connector 36">
                  <a:extLst>
                    <a:ext uri="{FF2B5EF4-FFF2-40B4-BE49-F238E27FC236}">
                      <a16:creationId xmlns:a16="http://schemas.microsoft.com/office/drawing/2014/main" id="{319878FD-4B88-C0F3-265B-07F85EE4F42A}"/>
                    </a:ext>
                  </a:extLst>
                </p:cNvPr>
                <p:cNvCxnSpPr>
                  <a:cxnSpLocks/>
                </p:cNvCxnSpPr>
                <p:nvPr/>
              </p:nvCxnSpPr>
              <p:spPr>
                <a:xfrm rot="5400000">
                  <a:off x="7932959" y="3235739"/>
                  <a:ext cx="0" cy="63276"/>
                </a:xfrm>
                <a:prstGeom prst="line">
                  <a:avLst/>
                </a:prstGeom>
                <a:noFill/>
                <a:ln w="12700" cap="sq" cmpd="sng" algn="ctr">
                  <a:solidFill>
                    <a:srgbClr val="000000"/>
                  </a:solidFill>
                  <a:prstDash val="solid"/>
                  <a:miter lim="800000"/>
                </a:ln>
                <a:effectLst/>
              </p:spPr>
            </p:cxnSp>
          </p:grpSp>
          <p:grpSp>
            <p:nvGrpSpPr>
              <p:cNvPr id="21" name="Group 20">
                <a:extLst>
                  <a:ext uri="{FF2B5EF4-FFF2-40B4-BE49-F238E27FC236}">
                    <a16:creationId xmlns:a16="http://schemas.microsoft.com/office/drawing/2014/main" id="{34595BE7-6A4A-0C58-A9A9-0EEFDFE11FF6}"/>
                  </a:ext>
                </a:extLst>
              </p:cNvPr>
              <p:cNvGrpSpPr/>
              <p:nvPr/>
            </p:nvGrpSpPr>
            <p:grpSpPr>
              <a:xfrm>
                <a:off x="8155021" y="2760556"/>
                <a:ext cx="307657" cy="82629"/>
                <a:chOff x="7474239" y="3485564"/>
                <a:chExt cx="490358" cy="82629"/>
              </a:xfrm>
            </p:grpSpPr>
            <p:sp>
              <p:nvSpPr>
                <p:cNvPr id="34" name="Rectangle 33">
                  <a:extLst>
                    <a:ext uri="{FF2B5EF4-FFF2-40B4-BE49-F238E27FC236}">
                      <a16:creationId xmlns:a16="http://schemas.microsoft.com/office/drawing/2014/main" id="{9870DD1B-F19B-9427-B0A0-4D4BE08A3490}"/>
                    </a:ext>
                  </a:extLst>
                </p:cNvPr>
                <p:cNvSpPr/>
                <p:nvPr/>
              </p:nvSpPr>
              <p:spPr>
                <a:xfrm>
                  <a:off x="7474239" y="3485564"/>
                  <a:ext cx="366998"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20</a:t>
                  </a:r>
                </a:p>
              </p:txBody>
            </p:sp>
            <p:cxnSp>
              <p:nvCxnSpPr>
                <p:cNvPr id="35" name="Straight Connector 34">
                  <a:extLst>
                    <a:ext uri="{FF2B5EF4-FFF2-40B4-BE49-F238E27FC236}">
                      <a16:creationId xmlns:a16="http://schemas.microsoft.com/office/drawing/2014/main" id="{90AE6575-7B07-CDCA-38FB-39BCA4CAACC1}"/>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22" name="Group 21">
                <a:extLst>
                  <a:ext uri="{FF2B5EF4-FFF2-40B4-BE49-F238E27FC236}">
                    <a16:creationId xmlns:a16="http://schemas.microsoft.com/office/drawing/2014/main" id="{4C042E66-382C-749B-CDAD-374DE5F51790}"/>
                  </a:ext>
                </a:extLst>
              </p:cNvPr>
              <p:cNvGrpSpPr/>
              <p:nvPr/>
            </p:nvGrpSpPr>
            <p:grpSpPr>
              <a:xfrm>
                <a:off x="8155021" y="2886152"/>
                <a:ext cx="307657" cy="82629"/>
                <a:chOff x="7474239" y="3485564"/>
                <a:chExt cx="490358" cy="82629"/>
              </a:xfrm>
            </p:grpSpPr>
            <p:sp>
              <p:nvSpPr>
                <p:cNvPr id="32" name="Rectangle 31">
                  <a:extLst>
                    <a:ext uri="{FF2B5EF4-FFF2-40B4-BE49-F238E27FC236}">
                      <a16:creationId xmlns:a16="http://schemas.microsoft.com/office/drawing/2014/main" id="{2150510C-A86C-07F7-EDAA-696944C6113C}"/>
                    </a:ext>
                  </a:extLst>
                </p:cNvPr>
                <p:cNvSpPr/>
                <p:nvPr/>
              </p:nvSpPr>
              <p:spPr>
                <a:xfrm>
                  <a:off x="7474239" y="3485564"/>
                  <a:ext cx="366998"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15</a:t>
                  </a:r>
                </a:p>
              </p:txBody>
            </p:sp>
            <p:cxnSp>
              <p:nvCxnSpPr>
                <p:cNvPr id="33" name="Straight Connector 32">
                  <a:extLst>
                    <a:ext uri="{FF2B5EF4-FFF2-40B4-BE49-F238E27FC236}">
                      <a16:creationId xmlns:a16="http://schemas.microsoft.com/office/drawing/2014/main" id="{2FA47777-1C3B-0233-D40F-8DF760D7DB23}"/>
                    </a:ext>
                  </a:extLst>
                </p:cNvPr>
                <p:cNvCxnSpPr>
                  <a:cxnSpLocks/>
                </p:cNvCxnSpPr>
                <p:nvPr/>
              </p:nvCxnSpPr>
              <p:spPr>
                <a:xfrm rot="5400000">
                  <a:off x="7932959" y="3495520"/>
                  <a:ext cx="0" cy="63276"/>
                </a:xfrm>
                <a:prstGeom prst="line">
                  <a:avLst/>
                </a:prstGeom>
                <a:noFill/>
                <a:ln w="12700" cap="sq" cmpd="sng" algn="ctr">
                  <a:solidFill>
                    <a:srgbClr val="000000"/>
                  </a:solidFill>
                  <a:prstDash val="solid"/>
                  <a:miter lim="800000"/>
                </a:ln>
                <a:effectLst/>
              </p:spPr>
            </p:cxnSp>
          </p:grpSp>
          <p:sp>
            <p:nvSpPr>
              <p:cNvPr id="23" name="Rectangle 22">
                <a:extLst>
                  <a:ext uri="{FF2B5EF4-FFF2-40B4-BE49-F238E27FC236}">
                    <a16:creationId xmlns:a16="http://schemas.microsoft.com/office/drawing/2014/main" id="{14A9D81E-4D1B-AA8E-BEA9-928836821618}"/>
                  </a:ext>
                </a:extLst>
              </p:cNvPr>
              <p:cNvSpPr/>
              <p:nvPr/>
            </p:nvSpPr>
            <p:spPr>
              <a:xfrm>
                <a:off x="8531267" y="3343211"/>
                <a:ext cx="610513" cy="20657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1000" b="1" kern="0" dirty="0">
                    <a:solidFill>
                      <a:srgbClr val="54565B"/>
                    </a:solidFill>
                    <a:latin typeface="Arial" panose="020B0604020202020204" pitchFamily="34" charset="0"/>
                    <a:cs typeface="Arial" panose="020B0604020202020204" pitchFamily="34" charset="0"/>
                  </a:rPr>
                  <a:t>Dato-DXd</a:t>
                </a:r>
                <a:br>
                  <a:rPr lang="en-US" sz="1000" b="1" kern="0" dirty="0">
                    <a:solidFill>
                      <a:srgbClr val="54565B"/>
                    </a:solidFill>
                    <a:latin typeface="Arial" panose="020B0604020202020204" pitchFamily="34" charset="0"/>
                    <a:cs typeface="Arial" panose="020B0604020202020204" pitchFamily="34" charset="0"/>
                  </a:rPr>
                </a:br>
                <a:r>
                  <a:rPr lang="en-US" sz="1000" kern="0" dirty="0">
                    <a:solidFill>
                      <a:srgbClr val="54565B"/>
                    </a:solidFill>
                    <a:latin typeface="Arial" panose="020B0604020202020204" pitchFamily="34" charset="0"/>
                    <a:cs typeface="Arial" panose="020B0604020202020204" pitchFamily="34" charset="0"/>
                  </a:rPr>
                  <a:t>(n=365)</a:t>
                </a:r>
              </a:p>
            </p:txBody>
          </p:sp>
          <p:sp>
            <p:nvSpPr>
              <p:cNvPr id="24" name="Rectangle 23">
                <a:extLst>
                  <a:ext uri="{FF2B5EF4-FFF2-40B4-BE49-F238E27FC236}">
                    <a16:creationId xmlns:a16="http://schemas.microsoft.com/office/drawing/2014/main" id="{991298D1-F796-4B2C-F408-E0B6B5F3D55E}"/>
                  </a:ext>
                </a:extLst>
              </p:cNvPr>
              <p:cNvSpPr/>
              <p:nvPr/>
            </p:nvSpPr>
            <p:spPr>
              <a:xfrm>
                <a:off x="9309265" y="3343209"/>
                <a:ext cx="610513" cy="20657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1000" b="1" kern="0" dirty="0">
                    <a:solidFill>
                      <a:srgbClr val="54565B"/>
                    </a:solidFill>
                    <a:latin typeface="Arial" panose="020B0604020202020204" pitchFamily="34" charset="0"/>
                    <a:cs typeface="Arial" panose="020B0604020202020204" pitchFamily="34" charset="0"/>
                  </a:rPr>
                  <a:t>ICC</a:t>
                </a:r>
                <a:br>
                  <a:rPr lang="en-US" sz="1000" b="1" kern="0" dirty="0">
                    <a:solidFill>
                      <a:srgbClr val="54565B"/>
                    </a:solidFill>
                    <a:latin typeface="Arial" panose="020B0604020202020204" pitchFamily="34" charset="0"/>
                    <a:cs typeface="Arial" panose="020B0604020202020204" pitchFamily="34" charset="0"/>
                  </a:rPr>
                </a:br>
                <a:r>
                  <a:rPr lang="en-US" sz="1000" kern="0" dirty="0">
                    <a:solidFill>
                      <a:srgbClr val="54565B"/>
                    </a:solidFill>
                    <a:latin typeface="Arial" panose="020B0604020202020204" pitchFamily="34" charset="0"/>
                    <a:cs typeface="Arial" panose="020B0604020202020204" pitchFamily="34" charset="0"/>
                  </a:rPr>
                  <a:t>(n=367)</a:t>
                </a:r>
              </a:p>
            </p:txBody>
          </p:sp>
          <p:sp>
            <p:nvSpPr>
              <p:cNvPr id="25" name="Rectangle 24">
                <a:extLst>
                  <a:ext uri="{FF2B5EF4-FFF2-40B4-BE49-F238E27FC236}">
                    <a16:creationId xmlns:a16="http://schemas.microsoft.com/office/drawing/2014/main" id="{1B40F483-C5C8-C450-8999-5B47EC0897D6}"/>
                  </a:ext>
                </a:extLst>
              </p:cNvPr>
              <p:cNvSpPr/>
              <p:nvPr/>
            </p:nvSpPr>
            <p:spPr>
              <a:xfrm>
                <a:off x="8577807" y="2375957"/>
                <a:ext cx="552825" cy="45719"/>
              </a:xfrm>
              <a:prstGeom prst="rect">
                <a:avLst/>
              </a:prstGeom>
              <a:pattFill prst="dkUpDiag">
                <a:fgClr>
                  <a:srgbClr val="BA197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000" dirty="0">
                  <a:solidFill>
                    <a:srgbClr val="FFFFFF"/>
                  </a:solidFill>
                  <a:latin typeface="Arial" panose="020B0604020202020204"/>
                </a:endParaRPr>
              </a:p>
            </p:txBody>
          </p:sp>
          <p:sp>
            <p:nvSpPr>
              <p:cNvPr id="26" name="Rectangle 25">
                <a:extLst>
                  <a:ext uri="{FF2B5EF4-FFF2-40B4-BE49-F238E27FC236}">
                    <a16:creationId xmlns:a16="http://schemas.microsoft.com/office/drawing/2014/main" id="{A0BDD932-5130-D8A5-A133-3F802811C60B}"/>
                  </a:ext>
                </a:extLst>
              </p:cNvPr>
              <p:cNvSpPr/>
              <p:nvPr/>
            </p:nvSpPr>
            <p:spPr>
              <a:xfrm>
                <a:off x="8577807" y="2395441"/>
                <a:ext cx="552825" cy="903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000" dirty="0">
                  <a:solidFill>
                    <a:srgbClr val="FFFFFF"/>
                  </a:solidFill>
                  <a:latin typeface="Arial" panose="020B0604020202020204"/>
                </a:endParaRPr>
              </a:p>
            </p:txBody>
          </p:sp>
          <p:grpSp>
            <p:nvGrpSpPr>
              <p:cNvPr id="27" name="Group 26">
                <a:extLst>
                  <a:ext uri="{FF2B5EF4-FFF2-40B4-BE49-F238E27FC236}">
                    <a16:creationId xmlns:a16="http://schemas.microsoft.com/office/drawing/2014/main" id="{4E47B750-A4FD-3D4A-375E-363D9965C32D}"/>
                  </a:ext>
                </a:extLst>
              </p:cNvPr>
              <p:cNvGrpSpPr/>
              <p:nvPr/>
            </p:nvGrpSpPr>
            <p:grpSpPr>
              <a:xfrm>
                <a:off x="8104059" y="3262942"/>
                <a:ext cx="1873530" cy="82629"/>
                <a:chOff x="7393014" y="3736511"/>
                <a:chExt cx="2986116" cy="82629"/>
              </a:xfrm>
            </p:grpSpPr>
            <p:sp>
              <p:nvSpPr>
                <p:cNvPr id="30" name="Rectangle 29">
                  <a:extLst>
                    <a:ext uri="{FF2B5EF4-FFF2-40B4-BE49-F238E27FC236}">
                      <a16:creationId xmlns:a16="http://schemas.microsoft.com/office/drawing/2014/main" id="{73577EFA-2E6B-9C56-C5B2-34CA627D0F04}"/>
                    </a:ext>
                  </a:extLst>
                </p:cNvPr>
                <p:cNvSpPr/>
                <p:nvPr/>
              </p:nvSpPr>
              <p:spPr>
                <a:xfrm>
                  <a:off x="7393014" y="3736511"/>
                  <a:ext cx="448222" cy="82629"/>
                </a:xfrm>
                <a:prstGeom prst="rect">
                  <a:avLst/>
                </a:prstGeom>
                <a:noFill/>
                <a:ln w="12700" cap="flat" cmpd="sng" algn="ctr">
                  <a:noFill/>
                  <a:prstDash val="solid"/>
                  <a:miter lim="800000"/>
                </a:ln>
                <a:effectLst/>
              </p:spPr>
              <p:txBody>
                <a:bodyPr wrap="square" lIns="0" tIns="0" rIns="0" bIns="0" anchor="ctr">
                  <a:spAutoFit/>
                </a:bodyPr>
                <a:lstStyle/>
                <a:p>
                  <a:pPr algn="r" defTabSz="914377">
                    <a:defRPr/>
                  </a:pPr>
                  <a:r>
                    <a:rPr lang="en-US" sz="800" kern="0" dirty="0">
                      <a:solidFill>
                        <a:srgbClr val="54565B"/>
                      </a:solidFill>
                      <a:latin typeface="Arial" panose="020B0604020202020204" pitchFamily="34" charset="0"/>
                      <a:cs typeface="Arial" panose="020B0604020202020204" pitchFamily="34" charset="0"/>
                    </a:rPr>
                    <a:t>0</a:t>
                  </a:r>
                </a:p>
              </p:txBody>
            </p:sp>
            <p:cxnSp>
              <p:nvCxnSpPr>
                <p:cNvPr id="31" name="Straight Connector 30">
                  <a:extLst>
                    <a:ext uri="{FF2B5EF4-FFF2-40B4-BE49-F238E27FC236}">
                      <a16:creationId xmlns:a16="http://schemas.microsoft.com/office/drawing/2014/main" id="{03EE3326-F167-8F36-4E11-42C4C3E8E6F3}"/>
                    </a:ext>
                  </a:extLst>
                </p:cNvPr>
                <p:cNvCxnSpPr>
                  <a:cxnSpLocks/>
                </p:cNvCxnSpPr>
                <p:nvPr/>
              </p:nvCxnSpPr>
              <p:spPr>
                <a:xfrm flipH="1">
                  <a:off x="7901321" y="3772805"/>
                  <a:ext cx="2477809" cy="0"/>
                </a:xfrm>
                <a:prstGeom prst="line">
                  <a:avLst/>
                </a:prstGeom>
                <a:noFill/>
                <a:ln w="12700" cap="sq" cmpd="sng" algn="ctr">
                  <a:solidFill>
                    <a:srgbClr val="000000"/>
                  </a:solidFill>
                  <a:prstDash val="solid"/>
                  <a:miter lim="800000"/>
                </a:ln>
                <a:effectLst/>
              </p:spPr>
            </p:cxnSp>
          </p:grpSp>
          <p:sp>
            <p:nvSpPr>
              <p:cNvPr id="28" name="Rectangle 27">
                <a:extLst>
                  <a:ext uri="{FF2B5EF4-FFF2-40B4-BE49-F238E27FC236}">
                    <a16:creationId xmlns:a16="http://schemas.microsoft.com/office/drawing/2014/main" id="{E41AAA63-E68A-A88A-496D-767468B53B81}"/>
                  </a:ext>
                </a:extLst>
              </p:cNvPr>
              <p:cNvSpPr/>
              <p:nvPr/>
            </p:nvSpPr>
            <p:spPr>
              <a:xfrm>
                <a:off x="8543515" y="2131370"/>
                <a:ext cx="610513" cy="20657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1000" b="1" kern="0" dirty="0">
                    <a:solidFill>
                      <a:srgbClr val="54565B"/>
                    </a:solidFill>
                    <a:latin typeface="Arial" panose="020B0604020202020204" pitchFamily="34" charset="0"/>
                    <a:cs typeface="Arial" panose="020B0604020202020204" pitchFamily="34" charset="0"/>
                  </a:rPr>
                  <a:t>ORR</a:t>
                </a:r>
                <a:br>
                  <a:rPr lang="en-US" sz="1000" b="1" kern="0" dirty="0">
                    <a:solidFill>
                      <a:srgbClr val="54565B"/>
                    </a:solidFill>
                    <a:latin typeface="Arial" panose="020B0604020202020204" pitchFamily="34" charset="0"/>
                    <a:cs typeface="Arial" panose="020B0604020202020204" pitchFamily="34" charset="0"/>
                  </a:rPr>
                </a:br>
                <a:r>
                  <a:rPr lang="en-US" sz="1000" b="1" kern="0" dirty="0">
                    <a:solidFill>
                      <a:srgbClr val="54565B"/>
                    </a:solidFill>
                    <a:latin typeface="Arial" panose="020B0604020202020204" pitchFamily="34" charset="0"/>
                    <a:cs typeface="Arial" panose="020B0604020202020204" pitchFamily="34" charset="0"/>
                  </a:rPr>
                  <a:t>36.4%</a:t>
                </a:r>
                <a:endParaRPr lang="en-US" sz="1000" kern="0" dirty="0">
                  <a:solidFill>
                    <a:srgbClr val="54565B"/>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D6A02DC-A2DF-635B-07A3-3EB91CCA2D9E}"/>
                  </a:ext>
                </a:extLst>
              </p:cNvPr>
              <p:cNvSpPr/>
              <p:nvPr/>
            </p:nvSpPr>
            <p:spPr>
              <a:xfrm>
                <a:off x="9309265" y="2468825"/>
                <a:ext cx="610513" cy="206572"/>
              </a:xfrm>
              <a:prstGeom prst="rect">
                <a:avLst/>
              </a:prstGeom>
              <a:noFill/>
              <a:ln w="12700" cap="flat" cmpd="sng" algn="ctr">
                <a:noFill/>
                <a:prstDash val="solid"/>
                <a:miter lim="800000"/>
              </a:ln>
              <a:effectLst/>
            </p:spPr>
            <p:txBody>
              <a:bodyPr wrap="square" lIns="0" tIns="0" rIns="0" bIns="0" anchor="ctr">
                <a:spAutoFit/>
              </a:bodyPr>
              <a:lstStyle/>
              <a:p>
                <a:pPr algn="ctr" defTabSz="914377">
                  <a:defRPr/>
                </a:pPr>
                <a:r>
                  <a:rPr lang="en-US" sz="1000" b="1" kern="0" dirty="0">
                    <a:solidFill>
                      <a:srgbClr val="54565B"/>
                    </a:solidFill>
                    <a:latin typeface="Arial" panose="020B0604020202020204" pitchFamily="34" charset="0"/>
                    <a:cs typeface="Arial" panose="020B0604020202020204" pitchFamily="34" charset="0"/>
                  </a:rPr>
                  <a:t>ORR</a:t>
                </a:r>
                <a:br>
                  <a:rPr lang="en-US" sz="1000" b="1" kern="0" dirty="0">
                    <a:solidFill>
                      <a:srgbClr val="54565B"/>
                    </a:solidFill>
                    <a:latin typeface="Arial" panose="020B0604020202020204" pitchFamily="34" charset="0"/>
                    <a:cs typeface="Arial" panose="020B0604020202020204" pitchFamily="34" charset="0"/>
                  </a:rPr>
                </a:br>
                <a:r>
                  <a:rPr lang="en-US" sz="1000" b="1" kern="0" dirty="0">
                    <a:solidFill>
                      <a:srgbClr val="54565B"/>
                    </a:solidFill>
                    <a:latin typeface="Arial" panose="020B0604020202020204" pitchFamily="34" charset="0"/>
                    <a:cs typeface="Arial" panose="020B0604020202020204" pitchFamily="34" charset="0"/>
                  </a:rPr>
                  <a:t>22.9%</a:t>
                </a:r>
                <a:endParaRPr lang="en-US" sz="1000" kern="0" dirty="0">
                  <a:solidFill>
                    <a:srgbClr val="54565B"/>
                  </a:solidFill>
                  <a:latin typeface="Arial" panose="020B0604020202020204" pitchFamily="34" charset="0"/>
                  <a:cs typeface="Arial" panose="020B0604020202020204" pitchFamily="34" charset="0"/>
                </a:endParaRPr>
              </a:p>
            </p:txBody>
          </p:sp>
        </p:grpSp>
        <p:sp>
          <p:nvSpPr>
            <p:cNvPr id="58" name="Rectangle 57">
              <a:extLst>
                <a:ext uri="{FF2B5EF4-FFF2-40B4-BE49-F238E27FC236}">
                  <a16:creationId xmlns:a16="http://schemas.microsoft.com/office/drawing/2014/main" id="{03DD9ED6-FB0E-03E3-1909-4999B5BF7A2E}"/>
                </a:ext>
              </a:extLst>
            </p:cNvPr>
            <p:cNvSpPr/>
            <p:nvPr/>
          </p:nvSpPr>
          <p:spPr>
            <a:xfrm>
              <a:off x="1321387" y="1433644"/>
              <a:ext cx="80042" cy="80042"/>
            </a:xfrm>
            <a:prstGeom prst="rect">
              <a:avLst/>
            </a:prstGeom>
            <a:pattFill prst="dkUpDiag">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000" dirty="0">
                <a:solidFill>
                  <a:srgbClr val="FFFFFF"/>
                </a:solidFill>
                <a:latin typeface="Arial" panose="020B0604020202020204"/>
              </a:endParaRPr>
            </a:p>
          </p:txBody>
        </p:sp>
      </p:grpSp>
      <p:sp>
        <p:nvSpPr>
          <p:cNvPr id="9" name="Text Placeholder 31">
            <a:extLst>
              <a:ext uri="{FF2B5EF4-FFF2-40B4-BE49-F238E27FC236}">
                <a16:creationId xmlns:a16="http://schemas.microsoft.com/office/drawing/2014/main" id="{7523B7CD-51FE-5DE2-E21F-C893E6996D29}"/>
              </a:ext>
            </a:extLst>
          </p:cNvPr>
          <p:cNvSpPr txBox="1">
            <a:spLocks/>
          </p:cNvSpPr>
          <p:nvPr/>
        </p:nvSpPr>
        <p:spPr>
          <a:xfrm>
            <a:off x="450405" y="857580"/>
            <a:ext cx="9074595" cy="233910"/>
          </a:xfrm>
          <a:prstGeom prst="rect">
            <a:avLst/>
          </a:prstGeom>
        </p:spPr>
        <p:txBody>
          <a:bodyPr vert="horz"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defRPr/>
            </a:pPr>
            <a:r>
              <a:rPr lang="en-US" dirty="0">
                <a:solidFill>
                  <a:srgbClr val="000066"/>
                </a:solidFill>
                <a:latin typeface="Arial" panose="020B0604020202020204"/>
              </a:rPr>
              <a:t>Dato-DXd demonstrated a higher ORR, and had longer time to deterioration in GHS/QoL vs ICC</a:t>
            </a:r>
            <a:r>
              <a:rPr lang="en-US" baseline="30000" dirty="0">
                <a:solidFill>
                  <a:srgbClr val="000066"/>
                </a:solidFill>
                <a:latin typeface="Arial" panose="020B0604020202020204"/>
              </a:rPr>
              <a:t>1,2</a:t>
            </a:r>
          </a:p>
        </p:txBody>
      </p:sp>
      <p:sp>
        <p:nvSpPr>
          <p:cNvPr id="51" name="TextBox 50">
            <a:extLst>
              <a:ext uri="{FF2B5EF4-FFF2-40B4-BE49-F238E27FC236}">
                <a16:creationId xmlns:a16="http://schemas.microsoft.com/office/drawing/2014/main" id="{E8FA6062-5C39-FA8D-7F65-8C24744E4900}"/>
              </a:ext>
            </a:extLst>
          </p:cNvPr>
          <p:cNvSpPr txBox="1"/>
          <p:nvPr/>
        </p:nvSpPr>
        <p:spPr>
          <a:xfrm>
            <a:off x="450407" y="1238420"/>
            <a:ext cx="466474" cy="215444"/>
          </a:xfrm>
          <a:prstGeom prst="rect">
            <a:avLst/>
          </a:prstGeom>
          <a:noFill/>
        </p:spPr>
        <p:txBody>
          <a:bodyPr wrap="none" lIns="0" tIns="0" rIns="0" bIns="0" rtlCol="0">
            <a:spAutoFit/>
          </a:bodyPr>
          <a:lstStyle/>
          <a:p>
            <a:pPr defTabSz="914377"/>
            <a:r>
              <a:rPr lang="en-US" sz="1400" b="1" dirty="0">
                <a:solidFill>
                  <a:srgbClr val="996699"/>
                </a:solidFill>
                <a:latin typeface="Arial" panose="020B0604020202020204" pitchFamily="34" charset="0"/>
                <a:cs typeface="Arial" panose="020B0604020202020204" pitchFamily="34" charset="0"/>
              </a:rPr>
              <a:t>ORR</a:t>
            </a:r>
            <a:r>
              <a:rPr lang="en-US" sz="1400" b="1" baseline="30000" dirty="0">
                <a:solidFill>
                  <a:srgbClr val="996699"/>
                </a:solidFill>
                <a:latin typeface="Arial" panose="020B0604020202020204" pitchFamily="34" charset="0"/>
                <a:cs typeface="Arial" panose="020B0604020202020204" pitchFamily="34" charset="0"/>
              </a:rPr>
              <a:t>1</a:t>
            </a:r>
            <a:endParaRPr lang="en-US" sz="1400" dirty="0">
              <a:solidFill>
                <a:srgbClr val="996699"/>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B6573AFC-4FE9-F674-6820-9E087DDE5661}"/>
              </a:ext>
            </a:extLst>
          </p:cNvPr>
          <p:cNvSpPr txBox="1"/>
          <p:nvPr/>
        </p:nvSpPr>
        <p:spPr>
          <a:xfrm>
            <a:off x="4534013" y="1238420"/>
            <a:ext cx="415178" cy="215444"/>
          </a:xfrm>
          <a:prstGeom prst="rect">
            <a:avLst/>
          </a:prstGeom>
          <a:noFill/>
        </p:spPr>
        <p:txBody>
          <a:bodyPr wrap="none" lIns="0" tIns="0" rIns="0" bIns="0" rtlCol="0">
            <a:spAutoFit/>
          </a:bodyPr>
          <a:lstStyle/>
          <a:p>
            <a:pPr defTabSz="914377"/>
            <a:r>
              <a:rPr lang="en-US" sz="1400" b="1" dirty="0">
                <a:solidFill>
                  <a:srgbClr val="996699"/>
                </a:solidFill>
                <a:latin typeface="Arial" panose="020B0604020202020204"/>
              </a:rPr>
              <a:t>TTD</a:t>
            </a:r>
            <a:r>
              <a:rPr lang="en-US" sz="1400" b="1" baseline="30000" dirty="0">
                <a:solidFill>
                  <a:srgbClr val="996699"/>
                </a:solidFill>
                <a:latin typeface="Arial" panose="020B0604020202020204"/>
              </a:rPr>
              <a:t>2</a:t>
            </a:r>
          </a:p>
        </p:txBody>
      </p:sp>
    </p:spTree>
    <p:extLst>
      <p:ext uri="{BB962C8B-B14F-4D97-AF65-F5344CB8AC3E}">
        <p14:creationId xmlns:p14="http://schemas.microsoft.com/office/powerpoint/2010/main" val="118633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8F7D5-97DB-006D-A8D6-E2F19AC5529C}"/>
              </a:ext>
            </a:extLst>
          </p:cNvPr>
          <p:cNvSpPr/>
          <p:nvPr/>
        </p:nvSpPr>
        <p:spPr>
          <a:xfrm>
            <a:off x="0" y="1091490"/>
            <a:ext cx="12192000" cy="449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latin typeface="Arial" panose="020B0604020202020204"/>
            </a:endParaRPr>
          </a:p>
        </p:txBody>
      </p:sp>
      <p:sp>
        <p:nvSpPr>
          <p:cNvPr id="2" name="Title 1">
            <a:extLst>
              <a:ext uri="{FF2B5EF4-FFF2-40B4-BE49-F238E27FC236}">
                <a16:creationId xmlns:a16="http://schemas.microsoft.com/office/drawing/2014/main" id="{75376C65-BE84-10BC-D922-EBC0ABFBEA0F}"/>
              </a:ext>
            </a:extLst>
          </p:cNvPr>
          <p:cNvSpPr>
            <a:spLocks noGrp="1"/>
          </p:cNvSpPr>
          <p:nvPr>
            <p:ph type="title"/>
          </p:nvPr>
        </p:nvSpPr>
        <p:spPr>
          <a:xfrm>
            <a:off x="450407" y="448822"/>
            <a:ext cx="11300400" cy="332399"/>
          </a:xfrm>
        </p:spPr>
        <p:txBody>
          <a:bodyPr>
            <a:normAutofit fontScale="90000"/>
          </a:bodyPr>
          <a:lstStyle/>
          <a:p>
            <a:r>
              <a:rPr lang="en-US" sz="2400" dirty="0"/>
              <a:t>TROPION-Breast01</a:t>
            </a:r>
            <a:endParaRPr lang="en-US" dirty="0"/>
          </a:p>
        </p:txBody>
      </p:sp>
      <p:sp>
        <p:nvSpPr>
          <p:cNvPr id="13" name="Text Placeholder 12">
            <a:extLst>
              <a:ext uri="{FF2B5EF4-FFF2-40B4-BE49-F238E27FC236}">
                <a16:creationId xmlns:a16="http://schemas.microsoft.com/office/drawing/2014/main" id="{3CE7F921-6FC6-1339-E481-87F1F0B71BAB}"/>
              </a:ext>
            </a:extLst>
          </p:cNvPr>
          <p:cNvSpPr>
            <a:spLocks noGrp="1"/>
          </p:cNvSpPr>
          <p:nvPr>
            <p:ph type="body" sz="quarter" idx="13"/>
          </p:nvPr>
        </p:nvSpPr>
        <p:spPr/>
        <p:txBody>
          <a:bodyPr/>
          <a:lstStyle/>
          <a:p>
            <a:endParaRPr lang="en-US" dirty="0"/>
          </a:p>
        </p:txBody>
      </p:sp>
      <p:sp>
        <p:nvSpPr>
          <p:cNvPr id="6" name="TextBox 5">
            <a:extLst>
              <a:ext uri="{FF2B5EF4-FFF2-40B4-BE49-F238E27FC236}">
                <a16:creationId xmlns:a16="http://schemas.microsoft.com/office/drawing/2014/main" id="{BBEDDD99-23BC-3D13-31D0-5AB35C1BF310}"/>
              </a:ext>
            </a:extLst>
          </p:cNvPr>
          <p:cNvSpPr txBox="1"/>
          <p:nvPr/>
        </p:nvSpPr>
        <p:spPr>
          <a:xfrm>
            <a:off x="450408" y="1238421"/>
            <a:ext cx="6992385" cy="215444"/>
          </a:xfrm>
          <a:prstGeom prst="rect">
            <a:avLst/>
          </a:prstGeom>
          <a:noFill/>
        </p:spPr>
        <p:txBody>
          <a:bodyPr wrap="square" lIns="0" tIns="0" rIns="0" bIns="0" rtlCol="0">
            <a:spAutoFit/>
          </a:bodyPr>
          <a:lstStyle/>
          <a:p>
            <a:pPr defTabSz="914377">
              <a:defRPr/>
            </a:pPr>
            <a:r>
              <a:rPr lang="en-US" sz="1400" b="1" dirty="0">
                <a:solidFill>
                  <a:srgbClr val="996699"/>
                </a:solidFill>
                <a:latin typeface="Arial" panose="020B0604020202020204"/>
              </a:rPr>
              <a:t>TEAEs in ≥10% of patients with Grade ≥3 in ≥1% of patients in the Dato-DXd arm</a:t>
            </a:r>
            <a:endParaRPr lang="en-US" sz="1400" b="1" baseline="30000" dirty="0">
              <a:solidFill>
                <a:srgbClr val="996699"/>
              </a:solidFill>
              <a:latin typeface="Arial" panose="020B0604020202020204"/>
            </a:endParaRPr>
          </a:p>
        </p:txBody>
      </p:sp>
      <p:graphicFrame>
        <p:nvGraphicFramePr>
          <p:cNvPr id="4" name="Table 20">
            <a:extLst>
              <a:ext uri="{FF2B5EF4-FFF2-40B4-BE49-F238E27FC236}">
                <a16:creationId xmlns:a16="http://schemas.microsoft.com/office/drawing/2014/main" id="{5363ABE6-E237-E952-5E15-FAF12ED5B168}"/>
              </a:ext>
            </a:extLst>
          </p:cNvPr>
          <p:cNvGraphicFramePr>
            <a:graphicFrameLocks noGrp="1"/>
          </p:cNvGraphicFramePr>
          <p:nvPr>
            <p:extLst>
              <p:ext uri="{D42A27DB-BD31-4B8C-83A1-F6EECF244321}">
                <p14:modId xmlns:p14="http://schemas.microsoft.com/office/powerpoint/2010/main" val="676614654"/>
              </p:ext>
            </p:extLst>
          </p:nvPr>
        </p:nvGraphicFramePr>
        <p:xfrm>
          <a:off x="450406" y="4731029"/>
          <a:ext cx="11347145" cy="1521562"/>
        </p:xfrm>
        <a:graphic>
          <a:graphicData uri="http://schemas.openxmlformats.org/drawingml/2006/table">
            <a:tbl>
              <a:tblPr firstRow="1" bandRow="1">
                <a:tableStyleId>{69012ECD-51FC-41F1-AA8D-1B2483CD663E}</a:tableStyleId>
              </a:tblPr>
              <a:tblGrid>
                <a:gridCol w="1867493">
                  <a:extLst>
                    <a:ext uri="{9D8B030D-6E8A-4147-A177-3AD203B41FA5}">
                      <a16:colId xmlns:a16="http://schemas.microsoft.com/office/drawing/2014/main" val="3553142736"/>
                    </a:ext>
                  </a:extLst>
                </a:gridCol>
                <a:gridCol w="789971">
                  <a:extLst>
                    <a:ext uri="{9D8B030D-6E8A-4147-A177-3AD203B41FA5}">
                      <a16:colId xmlns:a16="http://schemas.microsoft.com/office/drawing/2014/main" val="2907159155"/>
                    </a:ext>
                  </a:extLst>
                </a:gridCol>
                <a:gridCol w="789971">
                  <a:extLst>
                    <a:ext uri="{9D8B030D-6E8A-4147-A177-3AD203B41FA5}">
                      <a16:colId xmlns:a16="http://schemas.microsoft.com/office/drawing/2014/main" val="748289605"/>
                    </a:ext>
                  </a:extLst>
                </a:gridCol>
                <a:gridCol w="789971">
                  <a:extLst>
                    <a:ext uri="{9D8B030D-6E8A-4147-A177-3AD203B41FA5}">
                      <a16:colId xmlns:a16="http://schemas.microsoft.com/office/drawing/2014/main" val="3287366651"/>
                    </a:ext>
                  </a:extLst>
                </a:gridCol>
                <a:gridCol w="789971">
                  <a:extLst>
                    <a:ext uri="{9D8B030D-6E8A-4147-A177-3AD203B41FA5}">
                      <a16:colId xmlns:a16="http://schemas.microsoft.com/office/drawing/2014/main" val="4274857933"/>
                    </a:ext>
                  </a:extLst>
                </a:gridCol>
                <a:gridCol w="789971">
                  <a:extLst>
                    <a:ext uri="{9D8B030D-6E8A-4147-A177-3AD203B41FA5}">
                      <a16:colId xmlns:a16="http://schemas.microsoft.com/office/drawing/2014/main" val="2514262905"/>
                    </a:ext>
                  </a:extLst>
                </a:gridCol>
                <a:gridCol w="789971">
                  <a:extLst>
                    <a:ext uri="{9D8B030D-6E8A-4147-A177-3AD203B41FA5}">
                      <a16:colId xmlns:a16="http://schemas.microsoft.com/office/drawing/2014/main" val="2118918568"/>
                    </a:ext>
                  </a:extLst>
                </a:gridCol>
                <a:gridCol w="789971">
                  <a:extLst>
                    <a:ext uri="{9D8B030D-6E8A-4147-A177-3AD203B41FA5}">
                      <a16:colId xmlns:a16="http://schemas.microsoft.com/office/drawing/2014/main" val="3799482372"/>
                    </a:ext>
                  </a:extLst>
                </a:gridCol>
                <a:gridCol w="789971">
                  <a:extLst>
                    <a:ext uri="{9D8B030D-6E8A-4147-A177-3AD203B41FA5}">
                      <a16:colId xmlns:a16="http://schemas.microsoft.com/office/drawing/2014/main" val="2303649924"/>
                    </a:ext>
                  </a:extLst>
                </a:gridCol>
                <a:gridCol w="789971">
                  <a:extLst>
                    <a:ext uri="{9D8B030D-6E8A-4147-A177-3AD203B41FA5}">
                      <a16:colId xmlns:a16="http://schemas.microsoft.com/office/drawing/2014/main" val="4294440465"/>
                    </a:ext>
                  </a:extLst>
                </a:gridCol>
                <a:gridCol w="789971">
                  <a:extLst>
                    <a:ext uri="{9D8B030D-6E8A-4147-A177-3AD203B41FA5}">
                      <a16:colId xmlns:a16="http://schemas.microsoft.com/office/drawing/2014/main" val="2434483660"/>
                    </a:ext>
                  </a:extLst>
                </a:gridCol>
                <a:gridCol w="789971">
                  <a:extLst>
                    <a:ext uri="{9D8B030D-6E8A-4147-A177-3AD203B41FA5}">
                      <a16:colId xmlns:a16="http://schemas.microsoft.com/office/drawing/2014/main" val="2076162700"/>
                    </a:ext>
                  </a:extLst>
                </a:gridCol>
                <a:gridCol w="789971">
                  <a:extLst>
                    <a:ext uri="{9D8B030D-6E8A-4147-A177-3AD203B41FA5}">
                      <a16:colId xmlns:a16="http://schemas.microsoft.com/office/drawing/2014/main" val="1558612863"/>
                    </a:ext>
                  </a:extLst>
                </a:gridCol>
              </a:tblGrid>
              <a:tr h="250245">
                <a:tc>
                  <a:txBody>
                    <a:bodyPr/>
                    <a:lstStyle/>
                    <a:p>
                      <a:r>
                        <a:rPr lang="en-US" sz="900" b="1" dirty="0">
                          <a:latin typeface="Arial" panose="020B0604020202020204" pitchFamily="34" charset="0"/>
                          <a:cs typeface="Arial" panose="020B0604020202020204" pitchFamily="34" charset="0"/>
                        </a:rPr>
                        <a:t>|</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Grade 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Grade 2</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Grade 3</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Grade 4</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Grade 5</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Any grade</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extLst>
                  <a:ext uri="{0D108BD9-81ED-4DB2-BD59-A6C34878D82A}">
                    <a16:rowId xmlns:a16="http://schemas.microsoft.com/office/drawing/2014/main" val="1266314175"/>
                  </a:ext>
                </a:extLst>
              </a:tr>
              <a:tr h="414347">
                <a:tc>
                  <a:txBody>
                    <a:bodyPr/>
                    <a:lstStyle/>
                    <a:p>
                      <a:endParaRPr lang="en-US" sz="900" b="1" dirty="0">
                        <a:latin typeface="Arial" panose="020B0604020202020204" pitchFamily="34" charset="0"/>
                        <a:cs typeface="Arial" panose="020B0604020202020204" pitchFamily="34" charset="0"/>
                      </a:endParaRP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Dato-DXd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Arial" panose="020B0604020202020204" pitchFamily="34" charset="0"/>
                          <a:cs typeface="Arial" panose="020B0604020202020204" pitchFamily="34" charset="0"/>
                        </a:rPr>
                        <a:t>(n=360)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ICC</a:t>
                      </a:r>
                      <a:r>
                        <a:rPr lang="en-US" sz="900" dirty="0">
                          <a:solidFill>
                            <a:schemeClr val="bg1"/>
                          </a:solidFill>
                          <a:latin typeface="Arial" panose="020B0604020202020204" pitchFamily="34" charset="0"/>
                          <a:cs typeface="Arial" panose="020B0604020202020204" pitchFamily="34" charset="0"/>
                        </a:rPr>
                        <a:t> (n=351)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171181172"/>
                  </a:ext>
                </a:extLst>
              </a:tr>
              <a:tr h="2502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Oral mucositis/stomatitis</a:t>
                      </a:r>
                      <a:endParaRPr lang="en-US" sz="900" b="1" baseline="30000" dirty="0">
                        <a:solidFill>
                          <a:schemeClr val="tx1"/>
                        </a:solidFill>
                        <a:latin typeface="Arial" panose="020B0604020202020204" pitchFamily="34" charset="0"/>
                        <a:cs typeface="Arial" panose="020B0604020202020204" pitchFamily="34" charset="0"/>
                      </a:endParaRPr>
                    </a:p>
                  </a:txBody>
                  <a:tcPr marL="121920" marR="12192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25.3%</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8.8%</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23.3%</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3.4%</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6.9%</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2.6%</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55.6%</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14.8%</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122263228"/>
                  </a:ext>
                </a:extLst>
              </a:tr>
              <a:tr h="2502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Ocular surface events</a:t>
                      </a:r>
                      <a:endParaRPr lang="en-US" sz="900" b="1" baseline="30000" dirty="0">
                        <a:latin typeface="Arial" panose="020B0604020202020204" pitchFamily="34" charset="0"/>
                        <a:cs typeface="Arial" panose="020B0604020202020204" pitchFamily="34" charset="0"/>
                      </a:endParaRPr>
                    </a:p>
                  </a:txBody>
                  <a:tcPr marL="121920" marR="12192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31.9%</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9.7%</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7.2%</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2.0%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0.8%</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40.0%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900" b="0" dirty="0">
                          <a:latin typeface="Arial" panose="020B0604020202020204" pitchFamily="34" charset="0"/>
                          <a:cs typeface="Arial" panose="020B0604020202020204" pitchFamily="34" charset="0"/>
                        </a:rPr>
                        <a:t>11.7%</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235580170"/>
                  </a:ext>
                </a:extLst>
              </a:tr>
              <a:tr h="3564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baseline="0" dirty="0">
                          <a:latin typeface="Arial" panose="020B0604020202020204" pitchFamily="34" charset="0"/>
                          <a:cs typeface="Arial" panose="020B0604020202020204" pitchFamily="34" charset="0"/>
                        </a:rPr>
                        <a:t>Adjudicated drug-related ILD</a:t>
                      </a:r>
                      <a:r>
                        <a:rPr lang="en-US" sz="900" b="1" baseline="30000" dirty="0">
                          <a:latin typeface="Arial" panose="020B0604020202020204" pitchFamily="34" charset="0"/>
                          <a:cs typeface="Arial" panose="020B0604020202020204" pitchFamily="34" charset="0"/>
                        </a:rPr>
                        <a:t>II</a:t>
                      </a:r>
                    </a:p>
                  </a:txBody>
                  <a:tcPr marL="121920" marR="12192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1.4%</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1.1%</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0.6%</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0.3%</a:t>
                      </a:r>
                      <a:r>
                        <a:rPr lang="en-US" sz="900" b="0" baseline="30000" dirty="0">
                          <a:latin typeface="Arial" panose="020B0604020202020204" pitchFamily="34" charset="0"/>
                          <a:cs typeface="Arial" panose="020B0604020202020204" pitchFamily="34" charset="0"/>
                        </a:rPr>
                        <a:t>¶</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dirty="0">
                          <a:latin typeface="Arial" panose="020B0604020202020204" pitchFamily="34" charset="0"/>
                          <a:cs typeface="Arial" panose="020B0604020202020204" pitchFamily="34" charset="0"/>
                        </a:rPr>
                        <a:t>3.3%</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900" b="0" dirty="0">
                          <a:latin typeface="Arial" panose="020B0604020202020204" pitchFamily="34" charset="0"/>
                          <a:cs typeface="Arial" panose="020B0604020202020204" pitchFamily="34" charset="0"/>
                        </a:rPr>
                        <a:t>0</a:t>
                      </a:r>
                    </a:p>
                  </a:txBody>
                  <a:tcPr marL="121920" marR="12192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801779125"/>
                  </a:ext>
                </a:extLst>
              </a:tr>
            </a:tbl>
          </a:graphicData>
        </a:graphic>
      </p:graphicFrame>
      <p:sp>
        <p:nvSpPr>
          <p:cNvPr id="7" name="TextBox 6">
            <a:extLst>
              <a:ext uri="{FF2B5EF4-FFF2-40B4-BE49-F238E27FC236}">
                <a16:creationId xmlns:a16="http://schemas.microsoft.com/office/drawing/2014/main" id="{C94C2E17-2F34-A041-F285-7A8628944EC4}"/>
              </a:ext>
            </a:extLst>
          </p:cNvPr>
          <p:cNvSpPr txBox="1"/>
          <p:nvPr/>
        </p:nvSpPr>
        <p:spPr>
          <a:xfrm>
            <a:off x="8346557" y="1238421"/>
            <a:ext cx="2945611" cy="215444"/>
          </a:xfrm>
          <a:prstGeom prst="rect">
            <a:avLst/>
          </a:prstGeom>
          <a:noFill/>
        </p:spPr>
        <p:txBody>
          <a:bodyPr wrap="square" lIns="0" tIns="0" rIns="0" bIns="0" rtlCol="0">
            <a:spAutoFit/>
          </a:bodyPr>
          <a:lstStyle/>
          <a:p>
            <a:pPr defTabSz="914377">
              <a:defRPr/>
            </a:pPr>
            <a:r>
              <a:rPr lang="en-US" sz="1400" b="1" dirty="0">
                <a:solidFill>
                  <a:srgbClr val="996699"/>
                </a:solidFill>
                <a:latin typeface="Arial" panose="020B0604020202020204"/>
              </a:rPr>
              <a:t>TEAEs associated with/leading to:</a:t>
            </a:r>
            <a:endParaRPr lang="en-US" sz="1400" b="1" baseline="30000" dirty="0">
              <a:solidFill>
                <a:srgbClr val="996699"/>
              </a:solidFill>
              <a:latin typeface="Arial" panose="020B0604020202020204"/>
            </a:endParaRPr>
          </a:p>
        </p:txBody>
      </p:sp>
      <p:graphicFrame>
        <p:nvGraphicFramePr>
          <p:cNvPr id="8" name="Table 28">
            <a:extLst>
              <a:ext uri="{FF2B5EF4-FFF2-40B4-BE49-F238E27FC236}">
                <a16:creationId xmlns:a16="http://schemas.microsoft.com/office/drawing/2014/main" id="{02064946-FFB1-DECE-6BE4-562BF5EADDB9}"/>
              </a:ext>
            </a:extLst>
          </p:cNvPr>
          <p:cNvGraphicFramePr>
            <a:graphicFrameLocks noGrp="1"/>
          </p:cNvGraphicFramePr>
          <p:nvPr>
            <p:extLst>
              <p:ext uri="{D42A27DB-BD31-4B8C-83A1-F6EECF244321}">
                <p14:modId xmlns:p14="http://schemas.microsoft.com/office/powerpoint/2010/main" val="2274101341"/>
              </p:ext>
            </p:extLst>
          </p:nvPr>
        </p:nvGraphicFramePr>
        <p:xfrm>
          <a:off x="8346558" y="1591832"/>
          <a:ext cx="3276999" cy="2263175"/>
        </p:xfrm>
        <a:graphic>
          <a:graphicData uri="http://schemas.openxmlformats.org/drawingml/2006/table">
            <a:tbl>
              <a:tblPr firstRow="1" bandRow="1"/>
              <a:tblGrid>
                <a:gridCol w="1256417">
                  <a:extLst>
                    <a:ext uri="{9D8B030D-6E8A-4147-A177-3AD203B41FA5}">
                      <a16:colId xmlns:a16="http://schemas.microsoft.com/office/drawing/2014/main" val="1026202456"/>
                    </a:ext>
                  </a:extLst>
                </a:gridCol>
                <a:gridCol w="1010291">
                  <a:extLst>
                    <a:ext uri="{9D8B030D-6E8A-4147-A177-3AD203B41FA5}">
                      <a16:colId xmlns:a16="http://schemas.microsoft.com/office/drawing/2014/main" val="1590928428"/>
                    </a:ext>
                  </a:extLst>
                </a:gridCol>
                <a:gridCol w="1010291">
                  <a:extLst>
                    <a:ext uri="{9D8B030D-6E8A-4147-A177-3AD203B41FA5}">
                      <a16:colId xmlns:a16="http://schemas.microsoft.com/office/drawing/2014/main" val="1706358404"/>
                    </a:ext>
                  </a:extLst>
                </a:gridCol>
              </a:tblGrid>
              <a:tr h="35648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endParaRPr lang="en-US" sz="900" dirty="0">
                        <a:latin typeface="Calibri" panose="020F0502020204030204" pitchFamily="34" charset="0"/>
                        <a:cs typeface="Calibri" panose="020F0502020204030204" pitchFamily="34"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900" b="1" i="0" dirty="0">
                          <a:latin typeface="Arial" panose="020B0604020202020204" pitchFamily="34" charset="0"/>
                          <a:cs typeface="Arial" panose="020B0604020202020204" pitchFamily="34" charset="0"/>
                        </a:rPr>
                        <a:t>Dato-DXd</a:t>
                      </a:r>
                      <a:br>
                        <a:rPr lang="en-US" sz="900" b="1" i="0" dirty="0">
                          <a:latin typeface="Arial" panose="020B0604020202020204" pitchFamily="34" charset="0"/>
                          <a:cs typeface="Arial" panose="020B0604020202020204" pitchFamily="34" charset="0"/>
                        </a:rPr>
                      </a:br>
                      <a:r>
                        <a:rPr lang="en-US" sz="900" b="1" i="0" dirty="0">
                          <a:latin typeface="Arial" panose="020B0604020202020204" pitchFamily="34" charset="0"/>
                          <a:cs typeface="Arial" panose="020B0604020202020204" pitchFamily="34" charset="0"/>
                        </a:rPr>
                        <a:t>(n=360)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900" b="1" i="0" dirty="0">
                          <a:latin typeface="Arial" panose="020B0604020202020204" pitchFamily="34" charset="0"/>
                          <a:cs typeface="Arial" panose="020B0604020202020204" pitchFamily="34" charset="0"/>
                        </a:rPr>
                        <a:t>ICC</a:t>
                      </a:r>
                      <a:br>
                        <a:rPr lang="en-US" sz="900" b="1" i="0" dirty="0">
                          <a:latin typeface="Arial" panose="020B0604020202020204" pitchFamily="34" charset="0"/>
                          <a:cs typeface="Arial" panose="020B0604020202020204" pitchFamily="34" charset="0"/>
                        </a:rPr>
                      </a:br>
                      <a:r>
                        <a:rPr lang="en-US" sz="900" b="1" i="0" dirty="0">
                          <a:latin typeface="Arial" panose="020B0604020202020204" pitchFamily="34" charset="0"/>
                          <a:cs typeface="Arial" panose="020B0604020202020204" pitchFamily="34" charset="0"/>
                        </a:rPr>
                        <a:t>(n=351)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640259582"/>
                  </a:ext>
                </a:extLst>
              </a:tr>
              <a:tr h="4693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kern="1200" baseline="0" dirty="0">
                          <a:latin typeface="+mn-lt"/>
                          <a:ea typeface="+mn-ea"/>
                          <a:cs typeface="Calibri"/>
                        </a:rPr>
                        <a:t>Treatment discontinuation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i="0" kern="1200" dirty="0">
                          <a:solidFill>
                            <a:schemeClr val="accent4"/>
                          </a:solidFill>
                          <a:latin typeface="+mn-lt"/>
                          <a:ea typeface="+mn-ea"/>
                          <a:cs typeface="Calibri"/>
                        </a:rPr>
                        <a:t>2.5%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latin typeface="+mn-lt"/>
                          <a:ea typeface="+mn-ea"/>
                          <a:cs typeface="Calibri"/>
                        </a:rPr>
                        <a:t>2.6%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54565B">
                        <a:alpha val="9804"/>
                      </a:srgbClr>
                    </a:solidFill>
                  </a:tcPr>
                </a:tc>
                <a:extLst>
                  <a:ext uri="{0D108BD9-81ED-4DB2-BD59-A6C34878D82A}">
                    <a16:rowId xmlns:a16="http://schemas.microsoft.com/office/drawing/2014/main" val="4204498405"/>
                  </a:ext>
                </a:extLst>
              </a:tr>
              <a:tr h="4693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kern="1200" baseline="0" dirty="0">
                          <a:latin typeface="+mn-lt"/>
                          <a:ea typeface="+mn-ea"/>
                          <a:cs typeface="Calibri"/>
                        </a:rPr>
                        <a:t>Dose reduction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i="0" kern="1200" dirty="0">
                          <a:solidFill>
                            <a:schemeClr val="accent4"/>
                          </a:solidFill>
                          <a:latin typeface="+mn-lt"/>
                          <a:ea typeface="+mn-ea"/>
                          <a:cs typeface="Calibri"/>
                        </a:rPr>
                        <a:t>20.8%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900" b="1" dirty="0">
                          <a:latin typeface="+mn-lt"/>
                          <a:cs typeface="Calibri"/>
                        </a:rPr>
                        <a:t>30.2%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54565B">
                        <a:alpha val="10000"/>
                      </a:srgbClr>
                    </a:solidFill>
                  </a:tcPr>
                </a:tc>
                <a:extLst>
                  <a:ext uri="{0D108BD9-81ED-4DB2-BD59-A6C34878D82A}">
                    <a16:rowId xmlns:a16="http://schemas.microsoft.com/office/drawing/2014/main" val="3919938290"/>
                  </a:ext>
                </a:extLst>
              </a:tr>
              <a:tr h="4693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kern="1200" baseline="0" dirty="0">
                          <a:latin typeface="+mn-lt"/>
                          <a:ea typeface="+mn-ea"/>
                          <a:cs typeface="Calibri"/>
                        </a:rPr>
                        <a:t>Dose interruption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i="0" kern="1200" dirty="0">
                          <a:solidFill>
                            <a:schemeClr val="accent4"/>
                          </a:solidFill>
                          <a:latin typeface="+mn-lt"/>
                          <a:ea typeface="+mn-ea"/>
                          <a:cs typeface="Calibri"/>
                        </a:rPr>
                        <a:t>11.9%</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algn="ctr"/>
                      <a:r>
                        <a:rPr lang="en-US" sz="900" b="1" dirty="0">
                          <a:latin typeface="+mn-lt"/>
                          <a:cs typeface="Calibri"/>
                        </a:rPr>
                        <a:t>24.5%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635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54565B">
                        <a:alpha val="10000"/>
                      </a:srgbClr>
                    </a:solidFill>
                  </a:tcPr>
                </a:tc>
                <a:extLst>
                  <a:ext uri="{0D108BD9-81ED-4DB2-BD59-A6C34878D82A}">
                    <a16:rowId xmlns:a16="http://schemas.microsoft.com/office/drawing/2014/main" val="952106760"/>
                  </a:ext>
                </a:extLst>
              </a:tr>
              <a:tr h="4987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900" b="1" i="0" u="none" strike="noStrike" kern="1200" baseline="0" dirty="0">
                          <a:latin typeface="+mn-lt"/>
                          <a:ea typeface="+mn-ea"/>
                          <a:cs typeface="Calibri"/>
                        </a:rPr>
                        <a:t>Total </a:t>
                      </a:r>
                      <a:br>
                        <a:rPr lang="en-US" sz="900" b="1" i="0" u="none" strike="noStrike" kern="1200" baseline="0" dirty="0">
                          <a:latin typeface="+mn-lt"/>
                          <a:ea typeface="+mn-ea"/>
                          <a:cs typeface="Calibri"/>
                        </a:rPr>
                      </a:br>
                      <a:r>
                        <a:rPr lang="en-US" sz="900" b="1" i="0" u="none" strike="noStrike" kern="1200" baseline="0" dirty="0">
                          <a:latin typeface="+mn-lt"/>
                          <a:ea typeface="+mn-ea"/>
                          <a:cs typeface="Calibri"/>
                        </a:rPr>
                        <a:t>on-treatment deaths</a:t>
                      </a:r>
                      <a:endParaRPr lang="en-US" sz="900" baseline="30000" dirty="0">
                        <a:latin typeface="+mn-lt"/>
                        <a:cs typeface="Calibri"/>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i="0" kern="1200" dirty="0">
                          <a:solidFill>
                            <a:schemeClr val="accent4"/>
                          </a:solidFill>
                          <a:latin typeface="+mn-lt"/>
                          <a:ea typeface="+mn-ea"/>
                          <a:cs typeface="Arial Black" panose="020B0604020202020204" pitchFamily="34" charset="0"/>
                        </a:rPr>
                        <a:t>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900" b="1" i="0" dirty="0">
                          <a:latin typeface="+mn-lt"/>
                          <a:cs typeface="Arial Black" panose="020B0604020202020204" pitchFamily="34" charset="0"/>
                        </a:rPr>
                        <a:t>0.3%</a:t>
                      </a:r>
                      <a:r>
                        <a:rPr lang="en-US" sz="900" b="1" i="0" baseline="30000" dirty="0">
                          <a:latin typeface="+mn-lt"/>
                          <a:cs typeface="Arial Black" panose="020B0604020202020204" pitchFamily="34" charset="0"/>
                        </a:rPr>
                        <a:t>†</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FFFF">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4565B">
                        <a:alpha val="10000"/>
                      </a:srgbClr>
                    </a:solidFill>
                  </a:tcPr>
                </a:tc>
                <a:extLst>
                  <a:ext uri="{0D108BD9-81ED-4DB2-BD59-A6C34878D82A}">
                    <a16:rowId xmlns:a16="http://schemas.microsoft.com/office/drawing/2014/main" val="1143866454"/>
                  </a:ext>
                </a:extLst>
              </a:tr>
            </a:tbl>
          </a:graphicData>
        </a:graphic>
      </p:graphicFrame>
      <p:sp>
        <p:nvSpPr>
          <p:cNvPr id="9" name="TextBox 8">
            <a:extLst>
              <a:ext uri="{FF2B5EF4-FFF2-40B4-BE49-F238E27FC236}">
                <a16:creationId xmlns:a16="http://schemas.microsoft.com/office/drawing/2014/main" id="{B0F92126-429C-8E06-494B-162D2B8EA9CE}"/>
              </a:ext>
            </a:extLst>
          </p:cNvPr>
          <p:cNvSpPr txBox="1"/>
          <p:nvPr/>
        </p:nvSpPr>
        <p:spPr>
          <a:xfrm>
            <a:off x="450405" y="4389125"/>
            <a:ext cx="3272296" cy="215444"/>
          </a:xfrm>
          <a:prstGeom prst="rect">
            <a:avLst/>
          </a:prstGeom>
          <a:noFill/>
        </p:spPr>
        <p:txBody>
          <a:bodyPr wrap="square" lIns="0" tIns="0" rIns="0" bIns="0" rtlCol="0">
            <a:spAutoFit/>
          </a:bodyPr>
          <a:lstStyle/>
          <a:p>
            <a:pPr defTabSz="914377">
              <a:defRPr/>
            </a:pPr>
            <a:r>
              <a:rPr lang="en-US" sz="1400" b="1" dirty="0">
                <a:solidFill>
                  <a:srgbClr val="996699"/>
                </a:solidFill>
                <a:latin typeface="Arial" panose="020B0604020202020204"/>
              </a:rPr>
              <a:t>Treatment-related AESIs</a:t>
            </a:r>
            <a:endParaRPr lang="en-US" sz="1400" b="1" baseline="30000" dirty="0">
              <a:solidFill>
                <a:srgbClr val="996699"/>
              </a:solidFill>
              <a:latin typeface="Arial" panose="020B0604020202020204"/>
            </a:endParaRPr>
          </a:p>
        </p:txBody>
      </p:sp>
      <p:graphicFrame>
        <p:nvGraphicFramePr>
          <p:cNvPr id="11" name="Table 10">
            <a:extLst>
              <a:ext uri="{FF2B5EF4-FFF2-40B4-BE49-F238E27FC236}">
                <a16:creationId xmlns:a16="http://schemas.microsoft.com/office/drawing/2014/main" id="{5CD0D3BC-4F86-AE4F-D76A-CB72D15F1358}"/>
              </a:ext>
            </a:extLst>
          </p:cNvPr>
          <p:cNvGraphicFramePr>
            <a:graphicFrameLocks noGrp="1"/>
          </p:cNvGraphicFramePr>
          <p:nvPr>
            <p:extLst>
              <p:ext uri="{D42A27DB-BD31-4B8C-83A1-F6EECF244321}">
                <p14:modId xmlns:p14="http://schemas.microsoft.com/office/powerpoint/2010/main" val="608999578"/>
              </p:ext>
            </p:extLst>
          </p:nvPr>
        </p:nvGraphicFramePr>
        <p:xfrm>
          <a:off x="450407" y="1591832"/>
          <a:ext cx="7566543" cy="2404676"/>
        </p:xfrm>
        <a:graphic>
          <a:graphicData uri="http://schemas.openxmlformats.org/drawingml/2006/table">
            <a:tbl>
              <a:tblPr firstRow="1" bandRow="1">
                <a:tableStyleId>{00A15C55-8517-42AA-B614-E9B94910E393}</a:tableStyleId>
              </a:tblPr>
              <a:tblGrid>
                <a:gridCol w="2593849">
                  <a:extLst>
                    <a:ext uri="{9D8B030D-6E8A-4147-A177-3AD203B41FA5}">
                      <a16:colId xmlns:a16="http://schemas.microsoft.com/office/drawing/2014/main" val="3343633110"/>
                    </a:ext>
                  </a:extLst>
                </a:gridCol>
                <a:gridCol w="2450513">
                  <a:extLst>
                    <a:ext uri="{9D8B030D-6E8A-4147-A177-3AD203B41FA5}">
                      <a16:colId xmlns:a16="http://schemas.microsoft.com/office/drawing/2014/main" val="3625264917"/>
                    </a:ext>
                  </a:extLst>
                </a:gridCol>
                <a:gridCol w="2522181">
                  <a:extLst>
                    <a:ext uri="{9D8B030D-6E8A-4147-A177-3AD203B41FA5}">
                      <a16:colId xmlns:a16="http://schemas.microsoft.com/office/drawing/2014/main" val="3878975382"/>
                    </a:ext>
                  </a:extLst>
                </a:gridCol>
              </a:tblGrid>
              <a:tr h="272883">
                <a:tc>
                  <a:txBody>
                    <a:bodyPr/>
                    <a:lstStyle/>
                    <a:p>
                      <a:pPr algn="r"/>
                      <a:r>
                        <a:rPr lang="en-US" sz="1100" u="sng" dirty="0">
                          <a:solidFill>
                            <a:schemeClr val="tx2">
                              <a:lumMod val="50000"/>
                            </a:schemeClr>
                          </a:solidFill>
                        </a:rPr>
                        <a:t>Any grade TEAE, % (Grade ≥3)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dirty="0"/>
                        <a:t>Dato-DXd (n=360)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algn="ctr"/>
                      <a:r>
                        <a:rPr lang="en-US" sz="1100" dirty="0"/>
                        <a:t>ICC (n=351)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906509447"/>
                  </a:ext>
                </a:extLst>
              </a:tr>
              <a:tr h="272883">
                <a:tc>
                  <a:txBody>
                    <a:bodyPr/>
                    <a:lstStyle/>
                    <a:p>
                      <a:pPr algn="r"/>
                      <a:r>
                        <a:rPr lang="en-US" sz="1100" b="1" dirty="0"/>
                        <a:t>Any TRAE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dirty="0"/>
                        <a:t>93.6 (20.8)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86.3 (44.7)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1445810076"/>
                  </a:ext>
                </a:extLst>
              </a:tr>
              <a:tr h="2728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Nausea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51.1 (1.4)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23.6 (0.6)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3804226931"/>
                  </a:ext>
                </a:extLst>
              </a:tr>
              <a:tr h="2728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Stomatitis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50 (6.4)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13.1 (2.6)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2639320382"/>
                  </a:ext>
                </a:extLst>
              </a:tr>
              <a:tr h="2728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Fatigue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23.6 (1.7)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18.2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1851122084"/>
                  </a:ext>
                </a:extLst>
              </a:tr>
              <a:tr h="2728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Vomiting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19.7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7.7 (0.6)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837377334"/>
                  </a:ext>
                </a:extLst>
              </a:tr>
              <a:tr h="3836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err="1"/>
                        <a:t>Anaemia</a:t>
                      </a:r>
                      <a:endParaRPr lang="en-US" sz="1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11.1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19.7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4019650826"/>
                  </a:ext>
                </a:extLst>
              </a:tr>
              <a:tr h="3836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Neutropenia*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dirty="0"/>
                        <a:t>10.8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96699">
                        <a:alpha val="10196"/>
                      </a:srgbClr>
                    </a:solidFill>
                  </a:tcPr>
                </a:tc>
                <a:tc>
                  <a:txBody>
                    <a:bodyPr/>
                    <a:lstStyle/>
                    <a:p>
                      <a:pPr algn="ctr"/>
                      <a:r>
                        <a:rPr lang="en-US" sz="1100" dirty="0"/>
                        <a:t>42.5 (30.8)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4565B">
                        <a:alpha val="10196"/>
                      </a:srgbClr>
                    </a:solidFill>
                  </a:tcPr>
                </a:tc>
                <a:extLst>
                  <a:ext uri="{0D108BD9-81ED-4DB2-BD59-A6C34878D82A}">
                    <a16:rowId xmlns:a16="http://schemas.microsoft.com/office/drawing/2014/main" val="3348757271"/>
                  </a:ext>
                </a:extLst>
              </a:tr>
            </a:tbl>
          </a:graphicData>
        </a:graphic>
      </p:graphicFrame>
      <p:sp>
        <p:nvSpPr>
          <p:cNvPr id="12" name="Text Placeholder 31">
            <a:extLst>
              <a:ext uri="{FF2B5EF4-FFF2-40B4-BE49-F238E27FC236}">
                <a16:creationId xmlns:a16="http://schemas.microsoft.com/office/drawing/2014/main" id="{C338D649-F963-FA81-30AB-6A74DB92B021}"/>
              </a:ext>
            </a:extLst>
          </p:cNvPr>
          <p:cNvSpPr txBox="1">
            <a:spLocks/>
          </p:cNvSpPr>
          <p:nvPr/>
        </p:nvSpPr>
        <p:spPr>
          <a:xfrm>
            <a:off x="450405" y="857580"/>
            <a:ext cx="9074595" cy="233910"/>
          </a:xfrm>
          <a:prstGeom prst="rect">
            <a:avLst/>
          </a:prstGeom>
        </p:spPr>
        <p:txBody>
          <a:bodyPr vert="horz"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77">
              <a:buClr>
                <a:srgbClr val="333333"/>
              </a:buClr>
              <a:defRPr/>
            </a:pPr>
            <a:r>
              <a:rPr lang="en-US" dirty="0">
                <a:solidFill>
                  <a:srgbClr val="000066"/>
                </a:solidFill>
                <a:latin typeface="Arial" panose="020B0604020202020204"/>
              </a:rPr>
              <a:t>Dato-DXd demonstrated a manageable safety profile that was consistent with previous reports</a:t>
            </a:r>
            <a:r>
              <a:rPr lang="en-US" baseline="30000" dirty="0">
                <a:solidFill>
                  <a:srgbClr val="000066"/>
                </a:solidFill>
                <a:latin typeface="Arial" panose="020B0604020202020204"/>
              </a:rPr>
              <a:t>1 </a:t>
            </a:r>
          </a:p>
        </p:txBody>
      </p:sp>
      <p:sp>
        <p:nvSpPr>
          <p:cNvPr id="14" name="Text Placeholder 2">
            <a:extLst>
              <a:ext uri="{FF2B5EF4-FFF2-40B4-BE49-F238E27FC236}">
                <a16:creationId xmlns:a16="http://schemas.microsoft.com/office/drawing/2014/main" id="{0A04B651-E243-3171-DF59-7CB67ACB33D2}"/>
              </a:ext>
            </a:extLst>
          </p:cNvPr>
          <p:cNvSpPr txBox="1">
            <a:spLocks/>
          </p:cNvSpPr>
          <p:nvPr/>
        </p:nvSpPr>
        <p:spPr>
          <a:xfrm>
            <a:off x="450407" y="6618576"/>
            <a:ext cx="11300400" cy="123111"/>
          </a:xfrm>
          <a:prstGeom prst="rect">
            <a:avLst/>
          </a:prstGeom>
        </p:spPr>
        <p:txBody>
          <a:bodyPr vert="horz" wrap="square" lIns="0" tIns="0" rIns="0" bIns="0" rtlCol="0" anchor="b" anchorCtr="0">
            <a:spAutoFit/>
          </a:bodyPr>
          <a:lstStyle>
            <a:lvl1pPr marL="0" indent="0" algn="l" defTabSz="685800" rtl="0" eaLnBrk="1" latinLnBrk="0" hangingPunct="1">
              <a:lnSpc>
                <a:spcPct val="100000"/>
              </a:lnSpc>
              <a:spcBef>
                <a:spcPts val="0"/>
              </a:spcBef>
              <a:spcAft>
                <a:spcPts val="0"/>
              </a:spcAft>
              <a:buClr>
                <a:schemeClr val="accent2"/>
              </a:buClr>
              <a:buFont typeface="Arial" panose="020B0604020202020204" pitchFamily="34" charset="0"/>
              <a:buNone/>
              <a:defRPr lang="en-GB" sz="600" kern="1200" smtClean="0">
                <a:solidFill>
                  <a:schemeClr val="tx1"/>
                </a:solidFill>
                <a:effectLst/>
                <a:latin typeface="+mn-lt"/>
                <a:ea typeface="+mn-ea"/>
                <a:cs typeface="+mn-cs"/>
              </a:defRPr>
            </a:lvl1pPr>
            <a:lvl2pPr marL="233550" indent="0" algn="l" defTabSz="685800" rtl="0" eaLnBrk="1" latinLnBrk="0" hangingPunct="1">
              <a:lnSpc>
                <a:spcPct val="95000"/>
              </a:lnSpc>
              <a:spcBef>
                <a:spcPts val="0"/>
              </a:spcBef>
              <a:spcAft>
                <a:spcPts val="450"/>
              </a:spcAft>
              <a:buClr>
                <a:schemeClr val="accent2"/>
              </a:buClr>
              <a:buFont typeface="Arial" panose="020B0604020202020204" pitchFamily="34" charset="0"/>
              <a:buNone/>
              <a:defRPr sz="2100" b="1" kern="1200">
                <a:solidFill>
                  <a:schemeClr val="bg1"/>
                </a:solidFill>
                <a:latin typeface="+mn-lt"/>
                <a:ea typeface="+mn-ea"/>
                <a:cs typeface="+mn-cs"/>
              </a:defRPr>
            </a:lvl2pPr>
            <a:lvl3pPr marL="449550" indent="0" algn="l" defTabSz="685800" rtl="0" eaLnBrk="1" latinLnBrk="0" hangingPunct="1">
              <a:lnSpc>
                <a:spcPct val="95000"/>
              </a:lnSpc>
              <a:spcBef>
                <a:spcPts val="0"/>
              </a:spcBef>
              <a:spcAft>
                <a:spcPts val="450"/>
              </a:spcAft>
              <a:buClr>
                <a:schemeClr val="accent2"/>
              </a:buClr>
              <a:buFont typeface="Arial" panose="020B0604020202020204" pitchFamily="34" charset="0"/>
              <a:buNone/>
              <a:defRPr sz="2100" b="1" kern="1200">
                <a:solidFill>
                  <a:schemeClr val="bg1"/>
                </a:solidFill>
                <a:latin typeface="+mn-lt"/>
                <a:ea typeface="+mn-ea"/>
                <a:cs typeface="+mn-cs"/>
              </a:defRPr>
            </a:lvl3pPr>
            <a:lvl4pPr marL="638550" indent="0" algn="l" defTabSz="685800" rtl="0" eaLnBrk="1" latinLnBrk="0" hangingPunct="1">
              <a:lnSpc>
                <a:spcPct val="95000"/>
              </a:lnSpc>
              <a:spcBef>
                <a:spcPts val="0"/>
              </a:spcBef>
              <a:spcAft>
                <a:spcPts val="450"/>
              </a:spcAft>
              <a:buClr>
                <a:schemeClr val="accent2"/>
              </a:buClr>
              <a:buFont typeface="Arial" panose="020B0604020202020204" pitchFamily="34" charset="0"/>
              <a:buNone/>
              <a:defRPr sz="2100" b="1" kern="1200">
                <a:solidFill>
                  <a:schemeClr val="bg1"/>
                </a:solidFill>
                <a:latin typeface="+mn-lt"/>
                <a:ea typeface="+mn-ea"/>
                <a:cs typeface="+mn-cs"/>
              </a:defRPr>
            </a:lvl4pPr>
            <a:lvl5pPr marL="827550" indent="0" algn="l" defTabSz="685800" rtl="0" eaLnBrk="1" latinLnBrk="0" hangingPunct="1">
              <a:lnSpc>
                <a:spcPct val="95000"/>
              </a:lnSpc>
              <a:spcBef>
                <a:spcPts val="0"/>
              </a:spcBef>
              <a:spcAft>
                <a:spcPts val="450"/>
              </a:spcAft>
              <a:buClr>
                <a:schemeClr val="accent2"/>
              </a:buClr>
              <a:buFont typeface="Arial" panose="020B0604020202020204" pitchFamily="34" charset="0"/>
              <a:buNone/>
              <a:defRPr sz="21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t>1. Bardia A, et al. </a:t>
            </a:r>
            <a:r>
              <a:rPr lang="en-US" sz="800" i="1" dirty="0"/>
              <a:t>J Clin Oncol. </a:t>
            </a:r>
            <a:r>
              <a:rPr lang="en-US" sz="800" dirty="0"/>
              <a:t>2025;43:285–296 </a:t>
            </a:r>
          </a:p>
        </p:txBody>
      </p:sp>
    </p:spTree>
    <p:extLst>
      <p:ext uri="{BB962C8B-B14F-4D97-AF65-F5344CB8AC3E}">
        <p14:creationId xmlns:p14="http://schemas.microsoft.com/office/powerpoint/2010/main" val="390096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B22C-4CB6-7A2B-BEA9-1517E47C6FF0}"/>
            </a:ext>
          </a:extLst>
        </p:cNvPr>
        <p:cNvGrpSpPr/>
        <p:nvPr/>
      </p:nvGrpSpPr>
      <p:grpSpPr>
        <a:xfrm>
          <a:off x="0" y="0"/>
          <a:ext cx="0" cy="0"/>
          <a:chOff x="0" y="0"/>
          <a:chExt cx="0" cy="0"/>
        </a:xfrm>
      </p:grpSpPr>
      <p:cxnSp>
        <p:nvCxnSpPr>
          <p:cNvPr id="6" name="Connector: Elbow 5">
            <a:extLst>
              <a:ext uri="{FF2B5EF4-FFF2-40B4-BE49-F238E27FC236}">
                <a16:creationId xmlns:a16="http://schemas.microsoft.com/office/drawing/2014/main" id="{9D852795-7862-E415-149A-FA5B73B36F21}"/>
              </a:ext>
            </a:extLst>
          </p:cNvPr>
          <p:cNvCxnSpPr>
            <a:cxnSpLocks/>
          </p:cNvCxnSpPr>
          <p:nvPr/>
        </p:nvCxnSpPr>
        <p:spPr>
          <a:xfrm flipV="1">
            <a:off x="9021662" y="2260623"/>
            <a:ext cx="16933" cy="1097280"/>
          </a:xfrm>
          <a:prstGeom prst="bentConnector3">
            <a:avLst>
              <a:gd name="adj1" fmla="val 2477654"/>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247FFD0-5A2E-659C-C02E-4F71087FE18E}"/>
              </a:ext>
            </a:extLst>
          </p:cNvPr>
          <p:cNvGrpSpPr/>
          <p:nvPr/>
        </p:nvGrpSpPr>
        <p:grpSpPr>
          <a:xfrm>
            <a:off x="4353376" y="2274977"/>
            <a:ext cx="816000" cy="1097280"/>
            <a:chOff x="3522238" y="1591273"/>
            <a:chExt cx="1107232" cy="822960"/>
          </a:xfrm>
        </p:grpSpPr>
        <p:cxnSp>
          <p:nvCxnSpPr>
            <p:cNvPr id="11" name="Connector: Elbow 10">
              <a:extLst>
                <a:ext uri="{FF2B5EF4-FFF2-40B4-BE49-F238E27FC236}">
                  <a16:creationId xmlns:a16="http://schemas.microsoft.com/office/drawing/2014/main" id="{87D79755-C8AB-9F9A-2C27-D601A828C853}"/>
                </a:ext>
              </a:extLst>
            </p:cNvPr>
            <p:cNvCxnSpPr/>
            <p:nvPr/>
          </p:nvCxnSpPr>
          <p:spPr>
            <a:xfrm rot="10800000" flipV="1">
              <a:off x="4616769" y="1591273"/>
              <a:ext cx="12701" cy="822960"/>
            </a:xfrm>
            <a:prstGeom prst="bentConnector3">
              <a:avLst>
                <a:gd name="adj1" fmla="val 1800000"/>
              </a:avLst>
            </a:prstGeom>
            <a:noFill/>
            <a:ln w="19050" cap="flat" cmpd="sng" algn="ctr">
              <a:solidFill>
                <a:schemeClr val="tx1"/>
              </a:solidFill>
              <a:prstDash val="solid"/>
              <a:miter lim="800000"/>
              <a:headEnd type="triangle" w="med" len="med"/>
              <a:tailEnd type="triangle" w="med" len="med"/>
            </a:ln>
            <a:effectLst/>
          </p:spPr>
        </p:cxnSp>
        <p:cxnSp>
          <p:nvCxnSpPr>
            <p:cNvPr id="14" name="Straight Connector 13">
              <a:extLst>
                <a:ext uri="{FF2B5EF4-FFF2-40B4-BE49-F238E27FC236}">
                  <a16:creationId xmlns:a16="http://schemas.microsoft.com/office/drawing/2014/main" id="{3B5EBDAB-3708-3113-3E77-7CBD15DB99A4}"/>
                </a:ext>
              </a:extLst>
            </p:cNvPr>
            <p:cNvCxnSpPr>
              <a:cxnSpLocks/>
            </p:cNvCxnSpPr>
            <p:nvPr/>
          </p:nvCxnSpPr>
          <p:spPr>
            <a:xfrm flipH="1">
              <a:off x="3522238" y="2000250"/>
              <a:ext cx="882122" cy="0"/>
            </a:xfrm>
            <a:prstGeom prst="line">
              <a:avLst/>
            </a:prstGeom>
            <a:noFill/>
            <a:ln w="12700" cap="flat" cmpd="sng" algn="ctr">
              <a:solidFill>
                <a:schemeClr val="tx1"/>
              </a:solidFill>
              <a:prstDash val="solid"/>
              <a:miter lim="800000"/>
              <a:headEnd type="none" w="med" len="med"/>
              <a:tailEnd type="none" w="med" len="med"/>
            </a:ln>
            <a:effectLst/>
          </p:spPr>
        </p:cxnSp>
      </p:grpSp>
      <p:sp>
        <p:nvSpPr>
          <p:cNvPr id="2" name="Title 1">
            <a:extLst>
              <a:ext uri="{FF2B5EF4-FFF2-40B4-BE49-F238E27FC236}">
                <a16:creationId xmlns:a16="http://schemas.microsoft.com/office/drawing/2014/main" id="{9352CC78-5CA7-8044-6D43-D694EDF5C6CD}"/>
              </a:ext>
            </a:extLst>
          </p:cNvPr>
          <p:cNvSpPr>
            <a:spLocks noGrp="1"/>
          </p:cNvSpPr>
          <p:nvPr>
            <p:ph type="title"/>
          </p:nvPr>
        </p:nvSpPr>
        <p:spPr>
          <a:xfrm>
            <a:off x="508000" y="238192"/>
            <a:ext cx="9326880" cy="949648"/>
          </a:xfrm>
        </p:spPr>
        <p:txBody>
          <a:bodyPr>
            <a:noAutofit/>
          </a:bodyPr>
          <a:lstStyle/>
          <a:p>
            <a:r>
              <a:rPr lang="en-US" dirty="0"/>
              <a:t>ASCENT-07: Phase 3, Randomized, Open-Label Study</a:t>
            </a:r>
          </a:p>
        </p:txBody>
      </p:sp>
      <p:sp>
        <p:nvSpPr>
          <p:cNvPr id="13" name="Oval 12">
            <a:extLst>
              <a:ext uri="{FF2B5EF4-FFF2-40B4-BE49-F238E27FC236}">
                <a16:creationId xmlns:a16="http://schemas.microsoft.com/office/drawing/2014/main" id="{F9255969-FAB7-519D-07ED-24571A0FFB40}"/>
              </a:ext>
            </a:extLst>
          </p:cNvPr>
          <p:cNvSpPr/>
          <p:nvPr/>
        </p:nvSpPr>
        <p:spPr>
          <a:xfrm>
            <a:off x="4307675" y="2495439"/>
            <a:ext cx="650363" cy="6461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r>
              <a:rPr lang="en-US" sz="1467" dirty="0">
                <a:solidFill>
                  <a:srgbClr val="FFFFFF"/>
                </a:solidFill>
                <a:latin typeface="Arial Narrow"/>
                <a:sym typeface="Arial"/>
              </a:rPr>
              <a:t>R</a:t>
            </a:r>
            <a:br>
              <a:rPr lang="en-US" sz="1467" dirty="0">
                <a:solidFill>
                  <a:srgbClr val="FFFFFF"/>
                </a:solidFill>
                <a:latin typeface="Arial Narrow"/>
                <a:sym typeface="Arial"/>
              </a:rPr>
            </a:br>
            <a:r>
              <a:rPr lang="en-US" sz="1467" dirty="0">
                <a:solidFill>
                  <a:srgbClr val="FFFFFF"/>
                </a:solidFill>
                <a:latin typeface="Arial Narrow"/>
                <a:sym typeface="Arial"/>
              </a:rPr>
              <a:t>2:1</a:t>
            </a:r>
          </a:p>
        </p:txBody>
      </p:sp>
      <p:sp>
        <p:nvSpPr>
          <p:cNvPr id="3" name="TextBox 2">
            <a:extLst>
              <a:ext uri="{FF2B5EF4-FFF2-40B4-BE49-F238E27FC236}">
                <a16:creationId xmlns:a16="http://schemas.microsoft.com/office/drawing/2014/main" id="{3D6B0176-D477-4C9E-9A48-8DFBF620FF48}"/>
              </a:ext>
            </a:extLst>
          </p:cNvPr>
          <p:cNvSpPr txBox="1"/>
          <p:nvPr/>
        </p:nvSpPr>
        <p:spPr>
          <a:xfrm>
            <a:off x="4176174" y="2191885"/>
            <a:ext cx="869820" cy="318100"/>
          </a:xfrm>
          <a:prstGeom prst="rect">
            <a:avLst/>
          </a:prstGeom>
          <a:noFill/>
        </p:spPr>
        <p:txBody>
          <a:bodyPr wrap="square" rtlCol="0">
            <a:spAutoFit/>
          </a:bodyPr>
          <a:lstStyle/>
          <a:p>
            <a:pPr algn="ctr" defTabSz="914377">
              <a:defRPr/>
            </a:pPr>
            <a:r>
              <a:rPr lang="en-US" sz="1467" b="1" dirty="0">
                <a:solidFill>
                  <a:prstClr val="black"/>
                </a:solidFill>
                <a:latin typeface="Arial Narrow"/>
              </a:rPr>
              <a:t>N = 690</a:t>
            </a:r>
          </a:p>
        </p:txBody>
      </p:sp>
      <p:sp>
        <p:nvSpPr>
          <p:cNvPr id="16" name="Rectangle: Rounded Corners 15">
            <a:extLst>
              <a:ext uri="{FF2B5EF4-FFF2-40B4-BE49-F238E27FC236}">
                <a16:creationId xmlns:a16="http://schemas.microsoft.com/office/drawing/2014/main" id="{821C82A9-A033-BD1E-FB46-4B3D96E7BB4C}"/>
              </a:ext>
            </a:extLst>
          </p:cNvPr>
          <p:cNvSpPr/>
          <p:nvPr/>
        </p:nvSpPr>
        <p:spPr>
          <a:xfrm>
            <a:off x="5153413" y="1737859"/>
            <a:ext cx="4176000" cy="960000"/>
          </a:xfrm>
          <a:prstGeom prst="roundRect">
            <a:avLst/>
          </a:prstGeom>
          <a:solidFill>
            <a:srgbClr val="3C587F"/>
          </a:solidFill>
          <a:ln>
            <a:noFill/>
          </a:ln>
          <a:effectLst/>
        </p:spPr>
        <p:txBody>
          <a:bodyPr rtlCol="0" anchor="ctr">
            <a:noAutofit/>
          </a:bodyPr>
          <a:lstStyle/>
          <a:p>
            <a:pPr algn="ctr" defTabSz="914377">
              <a:defRPr/>
            </a:pPr>
            <a:r>
              <a:rPr lang="en-US" sz="1867" b="1" kern="0" dirty="0">
                <a:solidFill>
                  <a:prstClr val="white"/>
                </a:solidFill>
                <a:latin typeface="Arial Narrow"/>
              </a:rPr>
              <a:t>Sacituzumab govitecan 10 mg/kg IV</a:t>
            </a:r>
          </a:p>
          <a:p>
            <a:pPr algn="ctr" defTabSz="914377">
              <a:defRPr/>
            </a:pPr>
            <a:r>
              <a:rPr lang="en-US" sz="1867" b="1" kern="0" dirty="0">
                <a:solidFill>
                  <a:prstClr val="white"/>
                </a:solidFill>
                <a:latin typeface="Arial Narrow"/>
              </a:rPr>
              <a:t> Days 1 and 8, every 21 days</a:t>
            </a:r>
          </a:p>
          <a:p>
            <a:pPr algn="ctr" defTabSz="914377">
              <a:defRPr/>
            </a:pPr>
            <a:r>
              <a:rPr lang="en-US" sz="1867" b="1" kern="0" dirty="0">
                <a:solidFill>
                  <a:srgbClr val="FFFFFF"/>
                </a:solidFill>
                <a:latin typeface="Arial Narrow"/>
                <a:cs typeface="Arial"/>
                <a:sym typeface="Arial"/>
              </a:rPr>
              <a:t>n = 456</a:t>
            </a:r>
          </a:p>
        </p:txBody>
      </p:sp>
      <p:sp>
        <p:nvSpPr>
          <p:cNvPr id="20" name="Rectangle: Rounded Corners 19">
            <a:extLst>
              <a:ext uri="{FF2B5EF4-FFF2-40B4-BE49-F238E27FC236}">
                <a16:creationId xmlns:a16="http://schemas.microsoft.com/office/drawing/2014/main" id="{9E20E8B2-7C05-D990-4817-B536669F74B3}"/>
              </a:ext>
            </a:extLst>
          </p:cNvPr>
          <p:cNvSpPr/>
          <p:nvPr/>
        </p:nvSpPr>
        <p:spPr>
          <a:xfrm>
            <a:off x="5134511" y="2910265"/>
            <a:ext cx="4176000" cy="960000"/>
          </a:xfrm>
          <a:prstGeom prst="roundRect">
            <a:avLst/>
          </a:prstGeom>
          <a:solidFill>
            <a:srgbClr val="881222"/>
          </a:solidFill>
          <a:ln>
            <a:noFill/>
          </a:ln>
          <a:effectLst/>
        </p:spPr>
        <p:txBody>
          <a:bodyPr rtlCol="0" anchor="ctr">
            <a:noAutofit/>
          </a:bodyPr>
          <a:lstStyle/>
          <a:p>
            <a:pPr algn="ctr" defTabSz="914377">
              <a:buClr>
                <a:srgbClr val="FFFFFF"/>
              </a:buClr>
              <a:defRPr/>
            </a:pPr>
            <a:r>
              <a:rPr lang="en-US" sz="1867" b="1" kern="0" dirty="0">
                <a:solidFill>
                  <a:prstClr val="white"/>
                </a:solidFill>
                <a:latin typeface="Arial Narrow"/>
              </a:rPr>
              <a:t>Treatment of physician’s choice (capecitabine, paclitaxel, nab-paclitaxel)</a:t>
            </a:r>
            <a:r>
              <a:rPr lang="en-US" sz="1867" b="1" kern="0" baseline="30000" dirty="0">
                <a:solidFill>
                  <a:prstClr val="white"/>
                </a:solidFill>
                <a:latin typeface="Arial Narrow"/>
              </a:rPr>
              <a:t>b</a:t>
            </a:r>
          </a:p>
          <a:p>
            <a:pPr algn="ctr" defTabSz="914377">
              <a:buClr>
                <a:srgbClr val="FFFFFF"/>
              </a:buClr>
              <a:defRPr/>
            </a:pPr>
            <a:r>
              <a:rPr lang="en-US" sz="1867" b="1" kern="0" dirty="0">
                <a:solidFill>
                  <a:prstClr val="white"/>
                </a:solidFill>
                <a:latin typeface="Arial Narrow"/>
                <a:cs typeface="Arial"/>
                <a:sym typeface="Arial"/>
              </a:rPr>
              <a:t>n = 234</a:t>
            </a:r>
          </a:p>
        </p:txBody>
      </p:sp>
      <p:sp>
        <p:nvSpPr>
          <p:cNvPr id="8" name="Footer Placeholder 4">
            <a:extLst>
              <a:ext uri="{FF2B5EF4-FFF2-40B4-BE49-F238E27FC236}">
                <a16:creationId xmlns:a16="http://schemas.microsoft.com/office/drawing/2014/main" id="{E662B133-7DCF-9833-719E-3AB13C1D9AE9}"/>
              </a:ext>
            </a:extLst>
          </p:cNvPr>
          <p:cNvSpPr txBox="1">
            <a:spLocks/>
          </p:cNvSpPr>
          <p:nvPr/>
        </p:nvSpPr>
        <p:spPr>
          <a:xfrm>
            <a:off x="426719" y="5920801"/>
            <a:ext cx="11204448" cy="861390"/>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defTabSz="911689">
              <a:defRPr/>
            </a:pPr>
            <a:r>
              <a:rPr lang="en-US" sz="933" dirty="0">
                <a:solidFill>
                  <a:prstClr val="black"/>
                </a:solidFill>
                <a:cs typeface="Arial" panose="020B0604020202020204" pitchFamily="34" charset="0"/>
              </a:rPr>
              <a:t>ClinicalTrials.gov identifier: NCT05840211.</a:t>
            </a:r>
          </a:p>
          <a:p>
            <a:pPr defTabSz="911689">
              <a:defRPr/>
            </a:pPr>
            <a:r>
              <a:rPr lang="en-US" sz="933" baseline="30000" dirty="0" err="1">
                <a:solidFill>
                  <a:prstClr val="black"/>
                </a:solidFill>
                <a:cs typeface="Arial" panose="020B0604020202020204" pitchFamily="34" charset="0"/>
              </a:rPr>
              <a:t>a</a:t>
            </a:r>
            <a:r>
              <a:rPr lang="en-US" sz="933" dirty="0" err="1">
                <a:solidFill>
                  <a:prstClr val="black"/>
                </a:solidFill>
                <a:cs typeface="Arial" panose="020B0604020202020204" pitchFamily="34" charset="0"/>
              </a:rPr>
              <a:t>Disease</a:t>
            </a:r>
            <a:r>
              <a:rPr lang="en-US" sz="933" dirty="0">
                <a:solidFill>
                  <a:prstClr val="black"/>
                </a:solidFill>
                <a:cs typeface="Arial" panose="020B0604020202020204" pitchFamily="34" charset="0"/>
              </a:rPr>
              <a:t> recurrence while on the first 24 months of starting adjuvant ET will be considered a line of therapy; these participants will only require 1 line of ET in the metastatic setting. </a:t>
            </a:r>
            <a:r>
              <a:rPr lang="en-US" sz="933" baseline="30000" dirty="0" err="1">
                <a:solidFill>
                  <a:prstClr val="black"/>
                </a:solidFill>
                <a:cs typeface="Arial" panose="020B0604020202020204" pitchFamily="34" charset="0"/>
              </a:rPr>
              <a:t>b</a:t>
            </a:r>
            <a:r>
              <a:rPr lang="en-US" sz="933" dirty="0" err="1"/>
              <a:t>Paclitaxel</a:t>
            </a:r>
            <a:r>
              <a:rPr lang="en-US" sz="933" dirty="0"/>
              <a:t> 80 mg/m</a:t>
            </a:r>
            <a:r>
              <a:rPr lang="en-US" sz="933" baseline="30000" dirty="0"/>
              <a:t>2</a:t>
            </a:r>
            <a:r>
              <a:rPr lang="en-US" sz="933" dirty="0"/>
              <a:t> or nab-paclitaxel 100 mg/m</a:t>
            </a:r>
            <a:r>
              <a:rPr lang="en-US" sz="933" baseline="30000" dirty="0"/>
              <a:t>2</a:t>
            </a:r>
            <a:r>
              <a:rPr lang="en-US" sz="933" dirty="0"/>
              <a:t> IV on days 1, 8, and 15 of 28-day cycles, or capecitabine oral 1000 or 1250 mg/m</a:t>
            </a:r>
            <a:r>
              <a:rPr lang="en-US" sz="933" baseline="30000" dirty="0"/>
              <a:t>2</a:t>
            </a:r>
            <a:r>
              <a:rPr lang="en-US" sz="933" dirty="0"/>
              <a:t> twice daily for first 2 weeks of 21-day cycles. </a:t>
            </a:r>
            <a:r>
              <a:rPr lang="en-US" sz="933" baseline="30000" dirty="0" err="1">
                <a:solidFill>
                  <a:prstClr val="black"/>
                </a:solidFill>
                <a:cs typeface="Arial" panose="020B0604020202020204" pitchFamily="34" charset="0"/>
              </a:rPr>
              <a:t>c</a:t>
            </a:r>
            <a:r>
              <a:rPr lang="en-US" sz="933" dirty="0" err="1">
                <a:solidFill>
                  <a:prstClr val="black"/>
                </a:solidFill>
                <a:cs typeface="Arial" panose="020B0604020202020204" pitchFamily="34" charset="0"/>
              </a:rPr>
              <a:t>Per</a:t>
            </a:r>
            <a:r>
              <a:rPr lang="en-US" sz="933" dirty="0">
                <a:solidFill>
                  <a:prstClr val="black"/>
                </a:solidFill>
                <a:cs typeface="Arial" panose="020B0604020202020204" pitchFamily="34" charset="0"/>
              </a:rPr>
              <a:t> RECIST v1.1. </a:t>
            </a:r>
            <a:r>
              <a:rPr lang="en-US" sz="933" baseline="30000" dirty="0" err="1">
                <a:solidFill>
                  <a:prstClr val="black"/>
                </a:solidFill>
                <a:cs typeface="Arial" panose="020B0604020202020204" pitchFamily="34" charset="0"/>
              </a:rPr>
              <a:t>d</a:t>
            </a:r>
            <a:r>
              <a:rPr lang="en-US" sz="933" dirty="0" err="1">
                <a:solidFill>
                  <a:prstClr val="black"/>
                </a:solidFill>
                <a:cs typeface="Arial" panose="020B0604020202020204" pitchFamily="34" charset="0"/>
              </a:rPr>
              <a:t>Enrollment</a:t>
            </a:r>
            <a:r>
              <a:rPr lang="en-US" sz="933" dirty="0">
                <a:solidFill>
                  <a:prstClr val="black"/>
                </a:solidFill>
                <a:cs typeface="Arial" panose="020B0604020202020204" pitchFamily="34" charset="0"/>
              </a:rPr>
              <a:t> of CDK4/6i-naïve participants was capped at 10%.</a:t>
            </a:r>
          </a:p>
          <a:p>
            <a:pPr defTabSz="911689">
              <a:defRPr/>
            </a:pPr>
            <a:r>
              <a:rPr lang="en-US" sz="933" b="1" dirty="0">
                <a:solidFill>
                  <a:prstClr val="black"/>
                </a:solidFill>
                <a:cs typeface="Arial" panose="020B0604020202020204" pitchFamily="34" charset="0"/>
              </a:rPr>
              <a:t>1L</a:t>
            </a:r>
            <a:r>
              <a:rPr lang="en-US" sz="933" dirty="0">
                <a:solidFill>
                  <a:prstClr val="black"/>
                </a:solidFill>
                <a:cs typeface="Arial" panose="020B0604020202020204" pitchFamily="34" charset="0"/>
              </a:rPr>
              <a:t>, first-line; </a:t>
            </a:r>
            <a:r>
              <a:rPr lang="en-US" sz="933" b="1" dirty="0">
                <a:solidFill>
                  <a:prstClr val="black"/>
                </a:solidFill>
                <a:cs typeface="Arial" panose="020B0604020202020204" pitchFamily="34" charset="0"/>
              </a:rPr>
              <a:t>BICR</a:t>
            </a:r>
            <a:r>
              <a:rPr lang="en-US" sz="933" dirty="0">
                <a:solidFill>
                  <a:prstClr val="black"/>
                </a:solidFill>
                <a:cs typeface="Arial" panose="020B0604020202020204" pitchFamily="34" charset="0"/>
              </a:rPr>
              <a:t>, blinded independent central review; </a:t>
            </a:r>
            <a:r>
              <a:rPr lang="en-US" sz="933" b="1" dirty="0">
                <a:solidFill>
                  <a:prstClr val="black"/>
                </a:solidFill>
              </a:rPr>
              <a:t>CDK4/6i</a:t>
            </a:r>
            <a:r>
              <a:rPr lang="en-US" sz="933" dirty="0">
                <a:solidFill>
                  <a:prstClr val="black"/>
                </a:solidFill>
              </a:rPr>
              <a:t>, cyclin-dependent kinase 4/6 inhibitor; </a:t>
            </a:r>
            <a:r>
              <a:rPr lang="en-US" sz="933" b="1" dirty="0">
                <a:solidFill>
                  <a:prstClr val="black"/>
                </a:solidFill>
              </a:rPr>
              <a:t>DOR</a:t>
            </a:r>
            <a:r>
              <a:rPr lang="en-US" sz="933" dirty="0">
                <a:solidFill>
                  <a:prstClr val="black"/>
                </a:solidFill>
              </a:rPr>
              <a:t>, duration of response; </a:t>
            </a:r>
            <a:r>
              <a:rPr lang="en-US" sz="933" b="1" dirty="0">
                <a:solidFill>
                  <a:prstClr val="black"/>
                </a:solidFill>
              </a:rPr>
              <a:t>ET</a:t>
            </a:r>
            <a:r>
              <a:rPr lang="en-US" sz="933" dirty="0">
                <a:solidFill>
                  <a:prstClr val="black"/>
                </a:solidFill>
              </a:rPr>
              <a:t>, endocrine therapy; </a:t>
            </a:r>
            <a:r>
              <a:rPr lang="en-US" sz="933" b="1" spc="-13" dirty="0">
                <a:solidFill>
                  <a:prstClr val="black"/>
                </a:solidFill>
                <a:cs typeface="Arial" panose="020B0604020202020204" pitchFamily="34" charset="0"/>
              </a:rPr>
              <a:t>EU</a:t>
            </a:r>
            <a:r>
              <a:rPr lang="en-US" sz="933" spc="-13" dirty="0">
                <a:solidFill>
                  <a:prstClr val="black"/>
                </a:solidFill>
                <a:cs typeface="Arial" panose="020B0604020202020204" pitchFamily="34" charset="0"/>
              </a:rPr>
              <a:t>, European Union; </a:t>
            </a:r>
            <a:r>
              <a:rPr lang="en-US" sz="933" b="1" dirty="0">
                <a:solidFill>
                  <a:prstClr val="black"/>
                </a:solidFill>
              </a:rPr>
              <a:t>HER2−</a:t>
            </a:r>
            <a:r>
              <a:rPr lang="en-US" sz="933" dirty="0">
                <a:solidFill>
                  <a:prstClr val="black"/>
                </a:solidFill>
              </a:rPr>
              <a:t>, human epidermal growth factor receptor 2 negative; </a:t>
            </a:r>
            <a:r>
              <a:rPr lang="en-US" sz="933" b="1" dirty="0">
                <a:solidFill>
                  <a:prstClr val="black"/>
                </a:solidFill>
              </a:rPr>
              <a:t>HR+</a:t>
            </a:r>
            <a:r>
              <a:rPr lang="en-US" sz="933" dirty="0">
                <a:solidFill>
                  <a:prstClr val="black"/>
                </a:solidFill>
              </a:rPr>
              <a:t>, hormone receptor positive; </a:t>
            </a:r>
            <a:r>
              <a:rPr lang="en-US" sz="933" b="1" dirty="0">
                <a:solidFill>
                  <a:prstClr val="black"/>
                </a:solidFill>
              </a:rPr>
              <a:t>IHC</a:t>
            </a:r>
            <a:r>
              <a:rPr lang="en-US" sz="933" dirty="0">
                <a:solidFill>
                  <a:prstClr val="black"/>
                </a:solidFill>
              </a:rPr>
              <a:t>, immunohistochemistry; </a:t>
            </a:r>
            <a:r>
              <a:rPr lang="en-US" sz="933" b="1" dirty="0">
                <a:solidFill>
                  <a:prstClr val="black"/>
                </a:solidFill>
              </a:rPr>
              <a:t>INV</a:t>
            </a:r>
            <a:r>
              <a:rPr lang="en-US" sz="933" dirty="0">
                <a:solidFill>
                  <a:prstClr val="black"/>
                </a:solidFill>
              </a:rPr>
              <a:t>, investigator assessment; </a:t>
            </a:r>
            <a:r>
              <a:rPr lang="en-US" sz="933" b="1" dirty="0">
                <a:solidFill>
                  <a:prstClr val="black"/>
                </a:solidFill>
              </a:rPr>
              <a:t>ISH</a:t>
            </a:r>
            <a:r>
              <a:rPr lang="en-US" sz="933" dirty="0">
                <a:solidFill>
                  <a:prstClr val="black"/>
                </a:solidFill>
              </a:rPr>
              <a:t>, in situ hybridization; </a:t>
            </a:r>
            <a:r>
              <a:rPr lang="en-US" sz="933" b="1" dirty="0">
                <a:solidFill>
                  <a:prstClr val="black"/>
                </a:solidFill>
                <a:cs typeface="Arial" panose="020B0604020202020204" pitchFamily="34" charset="0"/>
              </a:rPr>
              <a:t>IV</a:t>
            </a:r>
            <a:r>
              <a:rPr lang="en-US" sz="933" dirty="0">
                <a:solidFill>
                  <a:prstClr val="black"/>
                </a:solidFill>
                <a:cs typeface="Arial" panose="020B0604020202020204" pitchFamily="34" charset="0"/>
              </a:rPr>
              <a:t>, intravenously; </a:t>
            </a:r>
            <a:r>
              <a:rPr lang="en-US" sz="933" b="1" dirty="0">
                <a:solidFill>
                  <a:prstClr val="black"/>
                </a:solidFill>
                <a:cs typeface="Arial" panose="020B0604020202020204" pitchFamily="34" charset="0"/>
              </a:rPr>
              <a:t>mBC</a:t>
            </a:r>
            <a:r>
              <a:rPr lang="en-US" sz="933" dirty="0">
                <a:solidFill>
                  <a:prstClr val="black"/>
                </a:solidFill>
                <a:cs typeface="Arial" panose="020B0604020202020204" pitchFamily="34" charset="0"/>
              </a:rPr>
              <a:t>, metastatic breast cancer; </a:t>
            </a:r>
            <a:r>
              <a:rPr lang="en-US" sz="933" b="1" dirty="0" err="1">
                <a:solidFill>
                  <a:prstClr val="black"/>
                </a:solidFill>
                <a:cs typeface="Arial" panose="020B0604020202020204" pitchFamily="34" charset="0"/>
              </a:rPr>
              <a:t>mo</a:t>
            </a:r>
            <a:r>
              <a:rPr lang="en-US" sz="933" dirty="0">
                <a:solidFill>
                  <a:prstClr val="black"/>
                </a:solidFill>
                <a:cs typeface="Arial" panose="020B0604020202020204" pitchFamily="34" charset="0"/>
              </a:rPr>
              <a:t>, months; </a:t>
            </a:r>
            <a:r>
              <a:rPr lang="en-US" sz="933" b="1" dirty="0">
                <a:solidFill>
                  <a:prstClr val="black"/>
                </a:solidFill>
                <a:cs typeface="Arial" panose="020B0604020202020204" pitchFamily="34" charset="0"/>
              </a:rPr>
              <a:t>ORR</a:t>
            </a:r>
            <a:r>
              <a:rPr lang="en-US" sz="933" dirty="0">
                <a:solidFill>
                  <a:prstClr val="black"/>
                </a:solidFill>
                <a:cs typeface="Arial" panose="020B0604020202020204" pitchFamily="34" charset="0"/>
              </a:rPr>
              <a:t>, objective response rate; </a:t>
            </a:r>
            <a:r>
              <a:rPr lang="en-US" sz="933" b="1" dirty="0">
                <a:solidFill>
                  <a:prstClr val="black"/>
                </a:solidFill>
                <a:cs typeface="Arial" panose="020B0604020202020204" pitchFamily="34" charset="0"/>
              </a:rPr>
              <a:t>OS</a:t>
            </a:r>
            <a:r>
              <a:rPr lang="en-US" sz="933" dirty="0">
                <a:solidFill>
                  <a:prstClr val="black"/>
                </a:solidFill>
                <a:cs typeface="Arial" panose="020B0604020202020204" pitchFamily="34" charset="0"/>
              </a:rPr>
              <a:t>, overall survival; </a:t>
            </a:r>
            <a:r>
              <a:rPr lang="en-US" sz="933" b="1" dirty="0">
                <a:solidFill>
                  <a:prstClr val="black"/>
                </a:solidFill>
                <a:cs typeface="Arial" panose="020B0604020202020204" pitchFamily="34" charset="0"/>
              </a:rPr>
              <a:t>PFS</a:t>
            </a:r>
            <a:r>
              <a:rPr lang="en-US" sz="933" dirty="0">
                <a:solidFill>
                  <a:prstClr val="black"/>
                </a:solidFill>
                <a:cs typeface="Arial" panose="020B0604020202020204" pitchFamily="34" charset="0"/>
              </a:rPr>
              <a:t>, progression-free survival; </a:t>
            </a:r>
            <a:br>
              <a:rPr lang="en-US" sz="933" dirty="0">
                <a:solidFill>
                  <a:prstClr val="black"/>
                </a:solidFill>
                <a:cs typeface="Arial" panose="020B0604020202020204" pitchFamily="34" charset="0"/>
              </a:rPr>
            </a:br>
            <a:r>
              <a:rPr lang="en-US" sz="933" b="1" dirty="0">
                <a:solidFill>
                  <a:prstClr val="black"/>
                </a:solidFill>
                <a:cs typeface="Arial" panose="020B0604020202020204" pitchFamily="34" charset="0"/>
              </a:rPr>
              <a:t>QOL</a:t>
            </a:r>
            <a:r>
              <a:rPr lang="en-US" sz="933" dirty="0">
                <a:solidFill>
                  <a:prstClr val="black"/>
                </a:solidFill>
                <a:cs typeface="Arial" panose="020B0604020202020204" pitchFamily="34" charset="0"/>
              </a:rPr>
              <a:t>, quality of life; </a:t>
            </a:r>
            <a:r>
              <a:rPr lang="en-US" sz="933" b="1" dirty="0">
                <a:solidFill>
                  <a:prstClr val="black"/>
                </a:solidFill>
                <a:cs typeface="Arial" panose="020B0604020202020204" pitchFamily="34" charset="0"/>
              </a:rPr>
              <a:t>R</a:t>
            </a:r>
            <a:r>
              <a:rPr lang="en-US" sz="933" dirty="0">
                <a:solidFill>
                  <a:prstClr val="black"/>
                </a:solidFill>
                <a:cs typeface="Arial" panose="020B0604020202020204" pitchFamily="34" charset="0"/>
              </a:rPr>
              <a:t>, randomized; </a:t>
            </a:r>
            <a:r>
              <a:rPr lang="en-US" sz="933" b="1" dirty="0">
                <a:solidFill>
                  <a:prstClr val="black"/>
                </a:solidFill>
                <a:cs typeface="Arial" panose="020B0604020202020204" pitchFamily="34" charset="0"/>
              </a:rPr>
              <a:t>RECIST v1.1</a:t>
            </a:r>
            <a:r>
              <a:rPr lang="en-US" sz="933" dirty="0">
                <a:solidFill>
                  <a:prstClr val="black"/>
                </a:solidFill>
                <a:cs typeface="Arial" panose="020B0604020202020204" pitchFamily="34" charset="0"/>
              </a:rPr>
              <a:t>, Response Evaluation Criteria in Solid Tumors, version 1.1; </a:t>
            </a:r>
            <a:r>
              <a:rPr lang="en-US" sz="933" b="1" dirty="0">
                <a:solidFill>
                  <a:prstClr val="black"/>
                </a:solidFill>
                <a:cs typeface="Arial" panose="020B0604020202020204" pitchFamily="34" charset="0"/>
              </a:rPr>
              <a:t>ROW</a:t>
            </a:r>
            <a:r>
              <a:rPr lang="en-US" sz="933" dirty="0">
                <a:solidFill>
                  <a:prstClr val="black"/>
                </a:solidFill>
                <a:cs typeface="Arial" panose="020B0604020202020204" pitchFamily="34" charset="0"/>
              </a:rPr>
              <a:t>, rest of the world.</a:t>
            </a:r>
          </a:p>
        </p:txBody>
      </p:sp>
      <p:sp>
        <p:nvSpPr>
          <p:cNvPr id="4" name="Rectangle: Rounded Corners 3">
            <a:extLst>
              <a:ext uri="{FF2B5EF4-FFF2-40B4-BE49-F238E27FC236}">
                <a16:creationId xmlns:a16="http://schemas.microsoft.com/office/drawing/2014/main" id="{1F4A345A-7228-DFE9-53A1-FD6755A048E4}"/>
              </a:ext>
            </a:extLst>
          </p:cNvPr>
          <p:cNvSpPr/>
          <p:nvPr/>
        </p:nvSpPr>
        <p:spPr>
          <a:xfrm>
            <a:off x="237128" y="1368061"/>
            <a:ext cx="3969256" cy="4176323"/>
          </a:xfrm>
          <a:prstGeom prst="roundRect">
            <a:avLst>
              <a:gd name="adj" fmla="val 15288"/>
            </a:avLst>
          </a:prstGeom>
          <a:solidFill>
            <a:srgbClr val="DCE6F2"/>
          </a:solidFill>
          <a:ln w="12700" cap="flat" cmpd="sng" algn="ctr">
            <a:solidFill>
              <a:schemeClr val="tx1"/>
            </a:solidFill>
            <a:prstDash val="solid"/>
            <a:round/>
            <a:headEnd type="none" w="med" len="med"/>
            <a:tailEnd type="none" w="med" len="med"/>
          </a:ln>
          <a:effectLst/>
        </p:spPr>
        <p:txBody>
          <a:bodyPr rtlCol="0" anchor="ctr"/>
          <a:lstStyle/>
          <a:p>
            <a:pPr defTabSz="914354">
              <a:spcBef>
                <a:spcPts val="267"/>
              </a:spcBef>
              <a:defRPr/>
            </a:pPr>
            <a:r>
              <a:rPr lang="en-US" sz="1867" b="1" kern="0" dirty="0">
                <a:solidFill>
                  <a:prstClr val="black"/>
                </a:solidFill>
                <a:latin typeface="Arial Narrow"/>
                <a:cs typeface="Arial" panose="020B0604020202020204" pitchFamily="34" charset="0"/>
                <a:sym typeface="Arial"/>
              </a:rPr>
              <a:t>Locally advanced unresectable or metastatic HR+/HER2</a:t>
            </a:r>
            <a:r>
              <a:rPr lang="en-US" sz="1867" dirty="0">
                <a:solidFill>
                  <a:prstClr val="black"/>
                </a:solidFill>
                <a:latin typeface="Arial Narrow"/>
              </a:rPr>
              <a:t>−</a:t>
            </a:r>
            <a:r>
              <a:rPr lang="en-US" sz="1867" b="1" kern="0" dirty="0">
                <a:solidFill>
                  <a:prstClr val="black"/>
                </a:solidFill>
                <a:latin typeface="Arial Narrow"/>
                <a:cs typeface="Arial" panose="020B0604020202020204" pitchFamily="34" charset="0"/>
                <a:sym typeface="Arial"/>
              </a:rPr>
              <a:t> BC:</a:t>
            </a:r>
            <a:endParaRPr lang="en-US" sz="1867" b="1" strike="sngStrike" kern="0" dirty="0">
              <a:solidFill>
                <a:prstClr val="black"/>
              </a:solidFill>
              <a:latin typeface="Arial Narrow"/>
              <a:cs typeface="Arial" panose="020B0604020202020204" pitchFamily="34" charset="0"/>
              <a:sym typeface="Arial"/>
            </a:endParaRPr>
          </a:p>
          <a:p>
            <a:pPr marL="172716" lvl="1" indent="-172716" defTabSz="685783">
              <a:spcBef>
                <a:spcPts val="267"/>
              </a:spcBef>
              <a:buFont typeface="Arial" panose="020B0604020202020204" pitchFamily="34" charset="0"/>
              <a:buChar char="•"/>
              <a:defRPr/>
            </a:pPr>
            <a:r>
              <a:rPr lang="en-US" sz="1600" b="1" kern="0" dirty="0">
                <a:solidFill>
                  <a:prstClr val="black"/>
                </a:solidFill>
                <a:latin typeface="Arial Narrow"/>
              </a:rPr>
              <a:t>No prior</a:t>
            </a:r>
            <a:r>
              <a:rPr lang="en-US" sz="1600" kern="0" dirty="0">
                <a:solidFill>
                  <a:prstClr val="black"/>
                </a:solidFill>
                <a:latin typeface="Arial Narrow"/>
              </a:rPr>
              <a:t> </a:t>
            </a:r>
            <a:r>
              <a:rPr lang="en-US" sz="1600" b="1" kern="0" dirty="0">
                <a:solidFill>
                  <a:prstClr val="black"/>
                </a:solidFill>
                <a:latin typeface="Arial Narrow"/>
              </a:rPr>
              <a:t>chemotherapy </a:t>
            </a:r>
            <a:r>
              <a:rPr lang="en-US" sz="1600" kern="0" dirty="0">
                <a:solidFill>
                  <a:prstClr val="black"/>
                </a:solidFill>
                <a:latin typeface="Arial Narrow"/>
              </a:rPr>
              <a:t>for locally advanced or metastatic HR+/HER2− BC</a:t>
            </a:r>
          </a:p>
          <a:p>
            <a:pPr marL="172716" lvl="1" indent="-172716" defTabSz="685783">
              <a:spcBef>
                <a:spcPts val="267"/>
              </a:spcBef>
              <a:buFont typeface="Arial" panose="020B0604020202020204" pitchFamily="34" charset="0"/>
              <a:buChar char="•"/>
              <a:defRPr/>
            </a:pPr>
            <a:r>
              <a:rPr lang="en-US" sz="1600" kern="0" dirty="0">
                <a:solidFill>
                  <a:prstClr val="black"/>
                </a:solidFill>
                <a:latin typeface="Arial Narrow"/>
                <a:cs typeface="Arial"/>
              </a:rPr>
              <a:t>Measurable disease per RECIST v1.1</a:t>
            </a:r>
          </a:p>
          <a:p>
            <a:pPr marL="172716" lvl="1" indent="-172716" defTabSz="685783">
              <a:spcBef>
                <a:spcPts val="267"/>
              </a:spcBef>
              <a:buFont typeface="Arial,Sans-Serif" panose="020B0604020202020204" pitchFamily="34" charset="0"/>
              <a:buChar char="•"/>
              <a:defRPr/>
            </a:pPr>
            <a:r>
              <a:rPr lang="en-US" sz="1600" kern="0" dirty="0">
                <a:solidFill>
                  <a:prstClr val="black"/>
                </a:solidFill>
                <a:latin typeface="Arial Narrow"/>
                <a:cs typeface="Arial"/>
              </a:rPr>
              <a:t>Must have at least 1 of the following:</a:t>
            </a:r>
          </a:p>
          <a:p>
            <a:pPr marL="239994" lvl="1" indent="-154513" defTabSz="11277037">
              <a:spcBef>
                <a:spcPts val="267"/>
              </a:spcBef>
              <a:buClr>
                <a:srgbClr val="54565B"/>
              </a:buClr>
              <a:buFont typeface="Arial" panose="020B0604020202020204" pitchFamily="34" charset="0"/>
              <a:buChar char="–"/>
              <a:defRPr/>
            </a:pPr>
            <a:r>
              <a:rPr lang="en-US" sz="1600" dirty="0">
                <a:solidFill>
                  <a:prstClr val="black"/>
                </a:solidFill>
                <a:latin typeface="Arial Narrow"/>
                <a:cs typeface="Arial" panose="020B0604020202020204" pitchFamily="34" charset="0"/>
                <a:sym typeface="Arial"/>
              </a:rPr>
              <a:t>Progression on ≥ 2 previous lines of ET ± </a:t>
            </a:r>
            <a:br>
              <a:rPr lang="en-US" sz="1600" dirty="0">
                <a:solidFill>
                  <a:prstClr val="black"/>
                </a:solidFill>
                <a:latin typeface="Arial Narrow"/>
                <a:cs typeface="Arial" panose="020B0604020202020204" pitchFamily="34" charset="0"/>
                <a:sym typeface="Arial"/>
              </a:rPr>
            </a:br>
            <a:r>
              <a:rPr lang="en-US" sz="1600" dirty="0">
                <a:solidFill>
                  <a:prstClr val="black"/>
                </a:solidFill>
                <a:latin typeface="Arial Narrow"/>
                <a:cs typeface="Arial" panose="020B0604020202020204" pitchFamily="34" charset="0"/>
                <a:sym typeface="Arial"/>
              </a:rPr>
              <a:t>targeted therapy for </a:t>
            </a:r>
            <a:r>
              <a:rPr lang="en-US" sz="1600" dirty="0" err="1">
                <a:solidFill>
                  <a:prstClr val="black"/>
                </a:solidFill>
                <a:latin typeface="Arial Narrow"/>
                <a:cs typeface="Arial" panose="020B0604020202020204" pitchFamily="34" charset="0"/>
                <a:sym typeface="Arial"/>
              </a:rPr>
              <a:t>mBC</a:t>
            </a:r>
            <a:r>
              <a:rPr lang="en-US" sz="1600" baseline="30000" dirty="0" err="1">
                <a:solidFill>
                  <a:prstClr val="black"/>
                </a:solidFill>
                <a:latin typeface="Arial Narrow"/>
                <a:cs typeface="Arial" panose="020B0604020202020204" pitchFamily="34" charset="0"/>
                <a:sym typeface="Arial"/>
              </a:rPr>
              <a:t>a</a:t>
            </a:r>
            <a:endParaRPr lang="en-US" sz="1600" baseline="30000" dirty="0">
              <a:solidFill>
                <a:prstClr val="black"/>
              </a:solidFill>
              <a:latin typeface="Arial Narrow"/>
              <a:cs typeface="Arial" panose="020B0604020202020204" pitchFamily="34" charset="0"/>
              <a:sym typeface="Arial"/>
            </a:endParaRPr>
          </a:p>
          <a:p>
            <a:pPr marL="239994" lvl="1" indent="-154513" defTabSz="11277037">
              <a:spcBef>
                <a:spcPts val="267"/>
              </a:spcBef>
              <a:buClr>
                <a:srgbClr val="54565B"/>
              </a:buClr>
              <a:buFont typeface="Arial" panose="020B0604020202020204" pitchFamily="34" charset="0"/>
              <a:buChar char="–"/>
              <a:defRPr/>
            </a:pPr>
            <a:r>
              <a:rPr lang="en-US" sz="1600" dirty="0">
                <a:solidFill>
                  <a:prstClr val="black"/>
                </a:solidFill>
                <a:latin typeface="Arial Narrow"/>
                <a:cs typeface="Arial" panose="020B0604020202020204" pitchFamily="34" charset="0"/>
                <a:sym typeface="Arial"/>
              </a:rPr>
              <a:t>Progression &lt; 6 </a:t>
            </a:r>
            <a:r>
              <a:rPr lang="en-US" sz="1600" dirty="0" err="1">
                <a:solidFill>
                  <a:prstClr val="black"/>
                </a:solidFill>
                <a:latin typeface="Arial Narrow"/>
                <a:cs typeface="Arial" panose="020B0604020202020204" pitchFamily="34" charset="0"/>
                <a:sym typeface="Arial"/>
              </a:rPr>
              <a:t>mo</a:t>
            </a:r>
            <a:r>
              <a:rPr lang="en-US" sz="1600" dirty="0">
                <a:solidFill>
                  <a:prstClr val="black"/>
                </a:solidFill>
                <a:latin typeface="Arial Narrow"/>
                <a:cs typeface="Arial" panose="020B0604020202020204" pitchFamily="34" charset="0"/>
                <a:sym typeface="Arial"/>
              </a:rPr>
              <a:t> of starting 1L ET ± </a:t>
            </a:r>
            <a:br>
              <a:rPr lang="en-US" sz="1600" dirty="0">
                <a:solidFill>
                  <a:prstClr val="black"/>
                </a:solidFill>
                <a:latin typeface="Arial Narrow"/>
                <a:cs typeface="Arial" panose="020B0604020202020204" pitchFamily="34" charset="0"/>
                <a:sym typeface="Arial"/>
              </a:rPr>
            </a:br>
            <a:r>
              <a:rPr lang="en-US" sz="1600" dirty="0">
                <a:solidFill>
                  <a:prstClr val="black"/>
                </a:solidFill>
                <a:latin typeface="Arial Narrow"/>
                <a:cs typeface="Arial" panose="020B0604020202020204" pitchFamily="34" charset="0"/>
                <a:sym typeface="Arial"/>
              </a:rPr>
              <a:t>CDK4/6i for mBC</a:t>
            </a:r>
          </a:p>
          <a:p>
            <a:pPr marL="239994" lvl="1" indent="-154513" defTabSz="11277037">
              <a:spcBef>
                <a:spcPts val="267"/>
              </a:spcBef>
              <a:buClr>
                <a:srgbClr val="54565B"/>
              </a:buClr>
              <a:buFont typeface="Arial" panose="020B0604020202020204" pitchFamily="34" charset="0"/>
              <a:buChar char="–"/>
              <a:defRPr/>
            </a:pPr>
            <a:r>
              <a:rPr lang="en-US" sz="1600" dirty="0">
                <a:solidFill>
                  <a:prstClr val="black"/>
                </a:solidFill>
                <a:latin typeface="Arial Narrow"/>
                <a:cs typeface="Arial" panose="020B0604020202020204" pitchFamily="34" charset="0"/>
                <a:sym typeface="Arial"/>
              </a:rPr>
              <a:t>Recurrence &lt; 24 </a:t>
            </a:r>
            <a:r>
              <a:rPr lang="en-US" sz="1600" dirty="0" err="1">
                <a:solidFill>
                  <a:prstClr val="black"/>
                </a:solidFill>
                <a:latin typeface="Arial Narrow"/>
                <a:cs typeface="Arial" panose="020B0604020202020204" pitchFamily="34" charset="0"/>
                <a:sym typeface="Arial"/>
              </a:rPr>
              <a:t>mo</a:t>
            </a:r>
            <a:r>
              <a:rPr lang="en-US" sz="1600" dirty="0">
                <a:solidFill>
                  <a:prstClr val="black"/>
                </a:solidFill>
                <a:latin typeface="Arial Narrow"/>
                <a:cs typeface="Arial" panose="020B0604020202020204" pitchFamily="34" charset="0"/>
                <a:sym typeface="Arial"/>
              </a:rPr>
              <a:t> of starting adjuvant ET + CDK4/6i and no longer a candidate for additional ET for mBC</a:t>
            </a:r>
            <a:endParaRPr lang="en-US" sz="1600" kern="0" dirty="0">
              <a:solidFill>
                <a:prstClr val="black"/>
              </a:solidFill>
              <a:latin typeface="Arial Narrow"/>
              <a:cs typeface="Arial" panose="020B0604020202020204" pitchFamily="34" charset="0"/>
              <a:sym typeface="Arial"/>
            </a:endParaRPr>
          </a:p>
        </p:txBody>
      </p:sp>
      <p:cxnSp>
        <p:nvCxnSpPr>
          <p:cNvPr id="7" name="Straight Connector 6">
            <a:extLst>
              <a:ext uri="{FF2B5EF4-FFF2-40B4-BE49-F238E27FC236}">
                <a16:creationId xmlns:a16="http://schemas.microsoft.com/office/drawing/2014/main" id="{8025628A-0A59-547A-AC5A-75604CCD4397}"/>
              </a:ext>
            </a:extLst>
          </p:cNvPr>
          <p:cNvCxnSpPr>
            <a:cxnSpLocks/>
          </p:cNvCxnSpPr>
          <p:nvPr/>
        </p:nvCxnSpPr>
        <p:spPr>
          <a:xfrm flipH="1">
            <a:off x="9434471" y="2805784"/>
            <a:ext cx="243840"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1BECFC-0E56-FC12-F037-49FD824B71F1}"/>
              </a:ext>
            </a:extLst>
          </p:cNvPr>
          <p:cNvSpPr/>
          <p:nvPr/>
        </p:nvSpPr>
        <p:spPr>
          <a:xfrm>
            <a:off x="9672267" y="1368384"/>
            <a:ext cx="2310589" cy="4176000"/>
          </a:xfrm>
          <a:prstGeom prst="roundRect">
            <a:avLst/>
          </a:prstGeom>
          <a:solidFill>
            <a:srgbClr val="DCE6F2"/>
          </a:solidFill>
          <a:ln>
            <a:solidFill>
              <a:sysClr val="windowText" lastClr="000000"/>
            </a:solidFill>
          </a:ln>
          <a:effectLst/>
        </p:spPr>
        <p:txBody>
          <a:bodyPr wrap="square" lIns="182880" anchor="ctr">
            <a:noAutofit/>
          </a:bodyPr>
          <a:lstStyle/>
          <a:p>
            <a:pPr defTabSz="914354">
              <a:spcBef>
                <a:spcPts val="267"/>
              </a:spcBef>
              <a:defRPr/>
            </a:pPr>
            <a:r>
              <a:rPr lang="en-US" sz="1600" b="1" u="sng" kern="0" dirty="0">
                <a:solidFill>
                  <a:prstClr val="black"/>
                </a:solidFill>
                <a:latin typeface="Arial Narrow"/>
                <a:ea typeface="MS PGothic" pitchFamily="50" charset="-128"/>
                <a:cs typeface="Arial" panose="020B0604020202020204" pitchFamily="34" charset="0"/>
                <a:sym typeface="Arial"/>
              </a:rPr>
              <a:t>End points</a:t>
            </a:r>
          </a:p>
          <a:p>
            <a:pPr defTabSz="685783">
              <a:spcBef>
                <a:spcPts val="267"/>
              </a:spcBef>
              <a:spcAft>
                <a:spcPts val="200"/>
              </a:spcAft>
              <a:defRPr/>
            </a:pPr>
            <a:r>
              <a:rPr lang="en-US" sz="1600" b="1" kern="0" dirty="0">
                <a:solidFill>
                  <a:prstClr val="black"/>
                </a:solidFill>
                <a:latin typeface="Arial Narrow"/>
                <a:ea typeface="MS PGothic"/>
                <a:cs typeface="Arial" panose="020B0604020202020204" pitchFamily="34" charset="0"/>
              </a:rPr>
              <a:t>Primary</a:t>
            </a:r>
            <a:endParaRPr lang="en-US" sz="1600" b="1" kern="0" dirty="0">
              <a:solidFill>
                <a:prstClr val="black"/>
              </a:solidFill>
              <a:latin typeface="Arial Narrow"/>
              <a:ea typeface="MS PGothic" pitchFamily="50" charset="-128"/>
              <a:cs typeface="Arial" panose="020B0604020202020204" pitchFamily="34" charset="0"/>
            </a:endParaRPr>
          </a:p>
          <a:p>
            <a:pPr marL="182875" indent="-182875" defTabSz="685783">
              <a:spcBef>
                <a:spcPts val="267"/>
              </a:spcBef>
              <a:spcAft>
                <a:spcPts val="200"/>
              </a:spcAft>
              <a:buFont typeface="Arial" panose="020B0604020202020204" pitchFamily="34" charset="0"/>
              <a:buChar char="•"/>
              <a:defRPr/>
            </a:pPr>
            <a:r>
              <a:rPr lang="en-US" sz="1600" kern="0" dirty="0">
                <a:solidFill>
                  <a:prstClr val="black"/>
                </a:solidFill>
                <a:latin typeface="Arial Narrow"/>
                <a:ea typeface="MS PGothic"/>
                <a:cs typeface="Arial" panose="020B0604020202020204" pitchFamily="34" charset="0"/>
              </a:rPr>
              <a:t>PFS by BICR</a:t>
            </a:r>
          </a:p>
          <a:p>
            <a:pPr defTabSz="685783">
              <a:spcBef>
                <a:spcPts val="267"/>
              </a:spcBef>
              <a:spcAft>
                <a:spcPts val="200"/>
              </a:spcAft>
              <a:defRPr/>
            </a:pPr>
            <a:r>
              <a:rPr lang="en-US" sz="1600" b="1" dirty="0">
                <a:solidFill>
                  <a:prstClr val="black"/>
                </a:solidFill>
                <a:latin typeface="Arial Narrow"/>
                <a:ea typeface="MS PGothic"/>
                <a:cs typeface="Arial" panose="020B0604020202020204" pitchFamily="34" charset="0"/>
              </a:rPr>
              <a:t>Key Secondary</a:t>
            </a:r>
            <a:endParaRPr lang="en-US" sz="1600" dirty="0">
              <a:solidFill>
                <a:prstClr val="black"/>
              </a:solidFill>
              <a:latin typeface="Arial Narrow"/>
              <a:ea typeface="HGP創英角ｺﾞｼｯｸUB"/>
              <a:cs typeface="Arial" panose="020B0604020202020204" pitchFamily="34" charset="0"/>
            </a:endParaRPr>
          </a:p>
          <a:p>
            <a:pPr marL="182875" indent="-182875"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OS </a:t>
            </a:r>
          </a:p>
          <a:p>
            <a:pPr marL="182875" indent="-182875"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ORR by BICR</a:t>
            </a:r>
          </a:p>
          <a:p>
            <a:pPr marL="182875" indent="-182875" defTabSz="685783">
              <a:spcBef>
                <a:spcPts val="267"/>
              </a:spcBef>
              <a:spcAft>
                <a:spcPts val="200"/>
              </a:spcAft>
              <a:buFont typeface="Arial" panose="020B0604020202020204" pitchFamily="34" charset="0"/>
              <a:buChar char="•"/>
              <a:defRPr/>
            </a:pPr>
            <a:r>
              <a:rPr lang="en-US" sz="1600" dirty="0">
                <a:solidFill>
                  <a:prstClr val="black"/>
                </a:solidFill>
                <a:latin typeface="Arial Narrow"/>
                <a:cs typeface="Arial"/>
              </a:rPr>
              <a:t>QOL</a:t>
            </a:r>
          </a:p>
          <a:p>
            <a:pPr defTabSz="685783">
              <a:spcBef>
                <a:spcPts val="267"/>
              </a:spcBef>
              <a:spcAft>
                <a:spcPts val="200"/>
              </a:spcAft>
              <a:defRPr/>
            </a:pPr>
            <a:r>
              <a:rPr lang="en-US" sz="1600" b="1" dirty="0">
                <a:solidFill>
                  <a:prstClr val="black"/>
                </a:solidFill>
                <a:latin typeface="Arial Narrow"/>
                <a:ea typeface="HGP創英角ｺﾞｼｯｸUB"/>
                <a:cs typeface="Arial" panose="020B0604020202020204" pitchFamily="34" charset="0"/>
              </a:rPr>
              <a:t>Other Secondary</a:t>
            </a:r>
          </a:p>
          <a:p>
            <a:pPr marL="171446" indent="-171446"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PFS by INV</a:t>
            </a:r>
          </a:p>
          <a:p>
            <a:pPr marL="171446" indent="-171446"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ORR by INV</a:t>
            </a:r>
          </a:p>
          <a:p>
            <a:pPr marL="171446" indent="-171446"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DOR by BICR and INV</a:t>
            </a:r>
          </a:p>
          <a:p>
            <a:pPr marL="171446" indent="-171446" defTabSz="685783">
              <a:spcBef>
                <a:spcPts val="267"/>
              </a:spcBef>
              <a:spcAft>
                <a:spcPts val="200"/>
              </a:spcAft>
              <a:buFont typeface="Arial" panose="020B0604020202020204" pitchFamily="34" charset="0"/>
              <a:buChar char="•"/>
              <a:defRPr/>
            </a:pPr>
            <a:r>
              <a:rPr lang="en-US" sz="1600" dirty="0">
                <a:solidFill>
                  <a:prstClr val="black"/>
                </a:solidFill>
                <a:latin typeface="Arial Narrow"/>
                <a:ea typeface="HGP創英角ｺﾞｼｯｸUB"/>
                <a:cs typeface="Arial" panose="020B0604020202020204" pitchFamily="34" charset="0"/>
              </a:rPr>
              <a:t>Safety</a:t>
            </a:r>
            <a:endParaRPr lang="en-US" sz="1400" kern="0" dirty="0">
              <a:solidFill>
                <a:prstClr val="black"/>
              </a:solidFill>
              <a:latin typeface="Arial Narrow"/>
              <a:ea typeface="MS PGothic"/>
              <a:cs typeface="Arial" panose="020B0604020202020204" pitchFamily="34" charset="0"/>
            </a:endParaRPr>
          </a:p>
        </p:txBody>
      </p:sp>
      <p:sp>
        <p:nvSpPr>
          <p:cNvPr id="17" name="TextBox 16">
            <a:extLst>
              <a:ext uri="{FF2B5EF4-FFF2-40B4-BE49-F238E27FC236}">
                <a16:creationId xmlns:a16="http://schemas.microsoft.com/office/drawing/2014/main" id="{631C9692-8274-FCCB-FA37-B0A5B83A382E}"/>
              </a:ext>
            </a:extLst>
          </p:cNvPr>
          <p:cNvSpPr txBox="1"/>
          <p:nvPr/>
        </p:nvSpPr>
        <p:spPr>
          <a:xfrm>
            <a:off x="4166469" y="3845591"/>
            <a:ext cx="5509384" cy="338554"/>
          </a:xfrm>
          <a:prstGeom prst="rect">
            <a:avLst/>
          </a:prstGeom>
          <a:noFill/>
        </p:spPr>
        <p:txBody>
          <a:bodyPr wrap="square" rtlCol="0">
            <a:spAutoFit/>
          </a:bodyPr>
          <a:lstStyle/>
          <a:p>
            <a:pPr algn="ctr" defTabSz="914354">
              <a:defRPr/>
            </a:pPr>
            <a:r>
              <a:rPr lang="en-US" sz="1600" i="1" dirty="0">
                <a:solidFill>
                  <a:prstClr val="black"/>
                </a:solidFill>
                <a:latin typeface="Arial Narrow" panose="020B0606020202030204" pitchFamily="34" charset="0"/>
                <a:cs typeface="Arial" panose="020B0604020202020204" pitchFamily="34" charset="0"/>
                <a:sym typeface="Arial"/>
              </a:rPr>
              <a:t>Treatment continued until disease </a:t>
            </a:r>
            <a:r>
              <a:rPr lang="en-US" sz="1600" i="1" dirty="0" err="1">
                <a:solidFill>
                  <a:prstClr val="black"/>
                </a:solidFill>
                <a:latin typeface="Arial Narrow" panose="020B0606020202030204" pitchFamily="34" charset="0"/>
                <a:cs typeface="Arial" panose="020B0604020202020204" pitchFamily="34" charset="0"/>
                <a:sym typeface="Arial"/>
              </a:rPr>
              <a:t>progression</a:t>
            </a:r>
            <a:r>
              <a:rPr lang="en-US" sz="1600" i="1" baseline="30000" dirty="0" err="1">
                <a:solidFill>
                  <a:prstClr val="black"/>
                </a:solidFill>
                <a:latin typeface="Arial Narrow" panose="020B0606020202030204" pitchFamily="34" charset="0"/>
                <a:cs typeface="Arial" panose="020B0604020202020204" pitchFamily="34" charset="0"/>
                <a:sym typeface="Arial"/>
              </a:rPr>
              <a:t>c</a:t>
            </a:r>
            <a:r>
              <a:rPr lang="en-US" sz="1600" i="1" dirty="0">
                <a:solidFill>
                  <a:prstClr val="black"/>
                </a:solidFill>
                <a:latin typeface="Arial Narrow" panose="020B0606020202030204" pitchFamily="34" charset="0"/>
                <a:cs typeface="Arial" panose="020B0604020202020204" pitchFamily="34" charset="0"/>
                <a:sym typeface="Arial"/>
              </a:rPr>
              <a:t> or unacceptable toxicity</a:t>
            </a:r>
          </a:p>
        </p:txBody>
      </p:sp>
      <p:sp>
        <p:nvSpPr>
          <p:cNvPr id="18" name="Rectangle 17">
            <a:extLst>
              <a:ext uri="{FF2B5EF4-FFF2-40B4-BE49-F238E27FC236}">
                <a16:creationId xmlns:a16="http://schemas.microsoft.com/office/drawing/2014/main" id="{51A5227A-71B5-7272-387C-4091E3D09472}"/>
              </a:ext>
            </a:extLst>
          </p:cNvPr>
          <p:cNvSpPr/>
          <p:nvPr/>
        </p:nvSpPr>
        <p:spPr>
          <a:xfrm>
            <a:off x="4316171" y="4181037"/>
            <a:ext cx="5221155" cy="1618055"/>
          </a:xfrm>
          <a:prstGeom prst="rect">
            <a:avLst/>
          </a:prstGeom>
          <a:noFill/>
          <a:ln w="12700" cap="flat" cmpd="sng" algn="ctr">
            <a:noFill/>
            <a:prstDash val="solid"/>
            <a:miter lim="800000"/>
          </a:ln>
          <a:effectLst/>
        </p:spPr>
        <p:txBody>
          <a:bodyPr rtlCol="0" anchor="t"/>
          <a:lstStyle/>
          <a:p>
            <a:pPr defTabSz="914354">
              <a:spcBef>
                <a:spcPts val="267"/>
              </a:spcBef>
              <a:defRPr/>
            </a:pPr>
            <a:r>
              <a:rPr lang="en-US" sz="2133" b="1" kern="0" dirty="0">
                <a:solidFill>
                  <a:prstClr val="black"/>
                </a:solidFill>
                <a:latin typeface="Arial Narrow"/>
                <a:cs typeface="Arial"/>
                <a:sym typeface="Arial"/>
              </a:rPr>
              <a:t>Stratification factors: </a:t>
            </a:r>
            <a:endParaRPr lang="en-US" sz="2133" kern="0" dirty="0">
              <a:solidFill>
                <a:prstClr val="black"/>
              </a:solidFill>
              <a:latin typeface="Arial Narrow"/>
              <a:cs typeface="Arial"/>
              <a:sym typeface="Arial"/>
            </a:endParaRPr>
          </a:p>
          <a:p>
            <a:pPr marL="156629" lvl="1" indent="-156629" defTabSz="914354">
              <a:spcBef>
                <a:spcPts val="267"/>
              </a:spcBef>
              <a:buClr>
                <a:prstClr val="black"/>
              </a:buClr>
              <a:buFont typeface="Arial" panose="020B0604020202020204" pitchFamily="34" charset="0"/>
              <a:buChar char="•"/>
              <a:defRPr/>
            </a:pPr>
            <a:r>
              <a:rPr lang="en-US" sz="1467" kern="0" dirty="0">
                <a:solidFill>
                  <a:prstClr val="black"/>
                </a:solidFill>
                <a:latin typeface="Arial Narrow"/>
              </a:rPr>
              <a:t>Duration of prior CDK4/6i</a:t>
            </a:r>
            <a:r>
              <a:rPr lang="en-US" sz="1467" baseline="30000" dirty="0">
                <a:solidFill>
                  <a:prstClr val="black"/>
                </a:solidFill>
                <a:latin typeface="Arial Narrow"/>
                <a:cs typeface="Arial" panose="020B0604020202020204" pitchFamily="34" charset="0"/>
                <a:sym typeface="Arial"/>
              </a:rPr>
              <a:t>d</a:t>
            </a:r>
            <a:r>
              <a:rPr lang="en-US" sz="1467" kern="0" dirty="0">
                <a:solidFill>
                  <a:prstClr val="black"/>
                </a:solidFill>
                <a:latin typeface="Arial Narrow"/>
              </a:rPr>
              <a:t> for mBC (none vs ≤ 12 </a:t>
            </a:r>
            <a:r>
              <a:rPr lang="en-US" sz="1467" kern="0" dirty="0" err="1">
                <a:solidFill>
                  <a:prstClr val="black"/>
                </a:solidFill>
                <a:latin typeface="Arial Narrow"/>
              </a:rPr>
              <a:t>mo</a:t>
            </a:r>
            <a:r>
              <a:rPr lang="en-US" sz="1467" kern="0" dirty="0">
                <a:solidFill>
                  <a:prstClr val="black"/>
                </a:solidFill>
                <a:latin typeface="Arial Narrow"/>
              </a:rPr>
              <a:t> vs &gt; 12 </a:t>
            </a:r>
            <a:r>
              <a:rPr lang="en-US" sz="1467" kern="0" dirty="0" err="1">
                <a:solidFill>
                  <a:prstClr val="black"/>
                </a:solidFill>
                <a:latin typeface="Arial Narrow"/>
              </a:rPr>
              <a:t>mo</a:t>
            </a:r>
            <a:r>
              <a:rPr lang="en-US" sz="1467" kern="0" dirty="0">
                <a:solidFill>
                  <a:prstClr val="black"/>
                </a:solidFill>
                <a:latin typeface="Arial Narrow"/>
              </a:rPr>
              <a:t>)</a:t>
            </a:r>
            <a:endParaRPr lang="en-US" sz="1467" kern="0" baseline="30000" dirty="0">
              <a:solidFill>
                <a:prstClr val="black"/>
              </a:solidFill>
              <a:latin typeface="Arial Narrow"/>
              <a:cs typeface="Arial"/>
              <a:sym typeface="Arial"/>
            </a:endParaRPr>
          </a:p>
          <a:p>
            <a:pPr marL="156629" lvl="1" indent="-156629" defTabSz="914354">
              <a:spcBef>
                <a:spcPts val="267"/>
              </a:spcBef>
              <a:buClr>
                <a:prstClr val="black"/>
              </a:buClr>
              <a:buFont typeface="Arial" panose="020B0604020202020204" pitchFamily="34" charset="0"/>
              <a:buChar char="•"/>
              <a:defRPr/>
            </a:pPr>
            <a:r>
              <a:rPr lang="en-US" sz="1467" kern="0" dirty="0">
                <a:solidFill>
                  <a:prstClr val="black"/>
                </a:solidFill>
                <a:latin typeface="Arial Narrow"/>
              </a:rPr>
              <a:t>HER2 IHC (HER2 IHC 0 vs HER2 IHC-low [IHC 1+ or IHC 2+/ISH–])</a:t>
            </a:r>
          </a:p>
          <a:p>
            <a:pPr marL="156629" lvl="1" indent="-156629" defTabSz="914354">
              <a:spcBef>
                <a:spcPts val="267"/>
              </a:spcBef>
              <a:buClr>
                <a:prstClr val="black"/>
              </a:buClr>
              <a:buFont typeface="Arial" panose="020B0604020202020204" pitchFamily="34" charset="0"/>
              <a:buChar char="•"/>
              <a:defRPr/>
            </a:pPr>
            <a:r>
              <a:rPr lang="en-US" sz="1467" kern="0" dirty="0">
                <a:solidFill>
                  <a:prstClr val="black"/>
                </a:solidFill>
                <a:latin typeface="Arial Narrow"/>
              </a:rPr>
              <a:t>Geographic region (US/Canada/UK/EU vs ROW)</a:t>
            </a:r>
          </a:p>
        </p:txBody>
      </p:sp>
    </p:spTree>
    <p:extLst>
      <p:ext uri="{BB962C8B-B14F-4D97-AF65-F5344CB8AC3E}">
        <p14:creationId xmlns:p14="http://schemas.microsoft.com/office/powerpoint/2010/main" val="251102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p:txBody>
          <a:bodyPr>
            <a:normAutofit/>
          </a:bodyPr>
          <a:lstStyle/>
          <a:p>
            <a:r>
              <a:rPr lang="en-US" dirty="0"/>
              <a:t>Primary End Point: Progression-Free Survival by BICR</a:t>
            </a:r>
          </a:p>
        </p:txBody>
      </p:sp>
      <p:sp>
        <p:nvSpPr>
          <p:cNvPr id="4" name="Footer Placeholder 4">
            <a:extLst>
              <a:ext uri="{FF2B5EF4-FFF2-40B4-BE49-F238E27FC236}">
                <a16:creationId xmlns:a16="http://schemas.microsoft.com/office/drawing/2014/main" id="{70591199-481B-CBD7-0C88-20A38B4066E9}"/>
              </a:ext>
            </a:extLst>
          </p:cNvPr>
          <p:cNvSpPr txBox="1">
            <a:spLocks/>
          </p:cNvSpPr>
          <p:nvPr/>
        </p:nvSpPr>
        <p:spPr>
          <a:xfrm>
            <a:off x="432000" y="6531249"/>
            <a:ext cx="11201200" cy="287130"/>
          </a:xfrm>
          <a:prstGeom prst="rect">
            <a:avLst/>
          </a:prstGeom>
          <a:noFill/>
          <a:ln>
            <a:noFill/>
          </a:ln>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defTabSz="911689">
              <a:defRPr/>
            </a:pPr>
            <a:r>
              <a:rPr lang="en-US" sz="933" baseline="30000" dirty="0" err="1">
                <a:solidFill>
                  <a:prstClr val="black"/>
                </a:solidFill>
                <a:latin typeface="Arial Narrow"/>
                <a:cs typeface="Arial" panose="020B0604020202020204" pitchFamily="34" charset="0"/>
              </a:rPr>
              <a:t>a</a:t>
            </a:r>
            <a:r>
              <a:rPr lang="en-US" sz="933" dirty="0" err="1">
                <a:solidFill>
                  <a:prstClr val="black"/>
                </a:solidFill>
                <a:latin typeface="Arial Narrow"/>
                <a:cs typeface="Arial" panose="020B0604020202020204" pitchFamily="34" charset="0"/>
              </a:rPr>
              <a:t>Two</a:t>
            </a:r>
            <a:r>
              <a:rPr lang="en-US" sz="933" dirty="0">
                <a:solidFill>
                  <a:prstClr val="black"/>
                </a:solidFill>
                <a:latin typeface="Arial Narrow"/>
                <a:cs typeface="Arial" panose="020B0604020202020204" pitchFamily="34" charset="0"/>
              </a:rPr>
              <a:t>-sided </a:t>
            </a:r>
            <a:r>
              <a:rPr lang="en-US" sz="933" i="1" dirty="0">
                <a:solidFill>
                  <a:prstClr val="black"/>
                </a:solidFill>
                <a:latin typeface="Arial Narrow"/>
                <a:cs typeface="Arial" panose="020B0604020202020204" pitchFamily="34" charset="0"/>
              </a:rPr>
              <a:t>P</a:t>
            </a:r>
            <a:r>
              <a:rPr lang="en-US" sz="933" dirty="0">
                <a:solidFill>
                  <a:prstClr val="black"/>
                </a:solidFill>
                <a:latin typeface="Arial Narrow"/>
                <a:cs typeface="Arial" panose="020B0604020202020204" pitchFamily="34" charset="0"/>
              </a:rPr>
              <a:t>-value from stratified log-rank test.</a:t>
            </a:r>
          </a:p>
          <a:p>
            <a:pPr defTabSz="911689">
              <a:defRPr/>
            </a:pPr>
            <a:r>
              <a:rPr lang="en-US" sz="933" b="1" dirty="0">
                <a:solidFill>
                  <a:prstClr val="black"/>
                </a:solidFill>
                <a:latin typeface="Arial Narrow"/>
                <a:cs typeface="Arial" panose="020B0604020202020204" pitchFamily="34" charset="0"/>
              </a:rPr>
              <a:t>BICR</a:t>
            </a:r>
            <a:r>
              <a:rPr lang="en-US" sz="933" dirty="0">
                <a:solidFill>
                  <a:prstClr val="black"/>
                </a:solidFill>
                <a:latin typeface="Arial Narrow"/>
                <a:cs typeface="Arial" panose="020B0604020202020204" pitchFamily="34" charset="0"/>
              </a:rPr>
              <a:t>, blinded independent central review; </a:t>
            </a:r>
            <a:r>
              <a:rPr lang="en-US" sz="933" b="1" dirty="0">
                <a:solidFill>
                  <a:prstClr val="black"/>
                </a:solidFill>
                <a:latin typeface="Arial Narrow"/>
                <a:cs typeface="Arial" panose="020B0604020202020204" pitchFamily="34" charset="0"/>
              </a:rPr>
              <a:t>HR</a:t>
            </a:r>
            <a:r>
              <a:rPr lang="en-US" sz="933" dirty="0">
                <a:solidFill>
                  <a:prstClr val="black"/>
                </a:solidFill>
                <a:latin typeface="Arial Narrow"/>
                <a:cs typeface="Arial" panose="020B0604020202020204" pitchFamily="34" charset="0"/>
              </a:rPr>
              <a:t>, hazard ratio; </a:t>
            </a:r>
            <a:r>
              <a:rPr lang="en-US" sz="933" b="1" dirty="0" err="1">
                <a:solidFill>
                  <a:prstClr val="black"/>
                </a:solidFill>
                <a:latin typeface="Arial Narrow"/>
                <a:cs typeface="Arial" panose="020B0604020202020204" pitchFamily="34" charset="0"/>
              </a:rPr>
              <a:t>mo</a:t>
            </a:r>
            <a:r>
              <a:rPr lang="en-US" sz="933" dirty="0">
                <a:solidFill>
                  <a:prstClr val="black"/>
                </a:solidFill>
                <a:latin typeface="Arial Narrow"/>
                <a:cs typeface="Arial" panose="020B0604020202020204" pitchFamily="34" charset="0"/>
              </a:rPr>
              <a:t>, months; </a:t>
            </a:r>
            <a:r>
              <a:rPr lang="en-US" sz="933" b="1" dirty="0">
                <a:solidFill>
                  <a:prstClr val="black"/>
                </a:solidFill>
                <a:latin typeface="Arial Narrow"/>
                <a:cs typeface="Arial" panose="020B0604020202020204" pitchFamily="34" charset="0"/>
              </a:rPr>
              <a:t>PFS</a:t>
            </a:r>
            <a:r>
              <a:rPr lang="en-US" sz="933" dirty="0">
                <a:solidFill>
                  <a:prstClr val="black"/>
                </a:solidFill>
                <a:latin typeface="Arial Narrow"/>
                <a:cs typeface="Arial" panose="020B0604020202020204" pitchFamily="34" charset="0"/>
              </a:rPr>
              <a:t>, progression-free survival; </a:t>
            </a:r>
            <a:r>
              <a:rPr lang="en-US" sz="933" b="1" dirty="0">
                <a:solidFill>
                  <a:prstClr val="black"/>
                </a:solidFill>
                <a:latin typeface="Arial Narrow"/>
                <a:cs typeface="Arial" panose="020B0604020202020204" pitchFamily="34" charset="0"/>
              </a:rPr>
              <a:t>SG</a:t>
            </a:r>
            <a:r>
              <a:rPr lang="en-US" sz="933" dirty="0">
                <a:solidFill>
                  <a:prstClr val="black"/>
                </a:solidFill>
                <a:latin typeface="Arial Narrow"/>
                <a:cs typeface="Arial" panose="020B0604020202020204" pitchFamily="34" charset="0"/>
              </a:rPr>
              <a:t>, sacituzumab govitecan;</a:t>
            </a:r>
            <a:r>
              <a:rPr lang="en-US" sz="933" b="1" dirty="0">
                <a:solidFill>
                  <a:prstClr val="black"/>
                </a:solidFill>
                <a:latin typeface="Arial Narrow"/>
                <a:cs typeface="Arial" panose="020B0604020202020204" pitchFamily="34" charset="0"/>
              </a:rPr>
              <a:t> TPC</a:t>
            </a:r>
            <a:r>
              <a:rPr lang="en-US" sz="933" dirty="0">
                <a:solidFill>
                  <a:prstClr val="black"/>
                </a:solidFill>
                <a:latin typeface="Arial Narrow"/>
                <a:cs typeface="Arial" panose="020B0604020202020204" pitchFamily="34" charset="0"/>
              </a:rPr>
              <a:t>, treatment of physician’s choice.</a:t>
            </a:r>
          </a:p>
        </p:txBody>
      </p:sp>
      <p:graphicFrame>
        <p:nvGraphicFramePr>
          <p:cNvPr id="937" name="Content Placeholder 8">
            <a:extLst>
              <a:ext uri="{FF2B5EF4-FFF2-40B4-BE49-F238E27FC236}">
                <a16:creationId xmlns:a16="http://schemas.microsoft.com/office/drawing/2014/main" id="{EE688570-86B5-E535-382B-E181BAEF5275}"/>
              </a:ext>
            </a:extLst>
          </p:cNvPr>
          <p:cNvGraphicFramePr>
            <a:graphicFrameLocks/>
          </p:cNvGraphicFramePr>
          <p:nvPr>
            <p:extLst>
              <p:ext uri="{D42A27DB-BD31-4B8C-83A1-F6EECF244321}">
                <p14:modId xmlns:p14="http://schemas.microsoft.com/office/powerpoint/2010/main" val="2322664564"/>
              </p:ext>
            </p:extLst>
          </p:nvPr>
        </p:nvGraphicFramePr>
        <p:xfrm>
          <a:off x="7056000" y="1296000"/>
          <a:ext cx="5088000" cy="2112003"/>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2520056502"/>
                    </a:ext>
                  </a:extLst>
                </a:gridCol>
              </a:tblGrid>
              <a:tr h="419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(8.1-10.3)</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(6.9-10.0)</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89292">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0.85 </a:t>
                      </a:r>
                      <a:r>
                        <a:rPr lang="en-US" sz="1600" u="none" strike="noStrike" kern="1200" cap="none" dirty="0">
                          <a:solidFill>
                            <a:schemeClr val="tx1"/>
                          </a:solidFill>
                          <a:latin typeface="+mn-lt"/>
                          <a:ea typeface="+mn-ea"/>
                          <a:cs typeface="+mn-cs"/>
                        </a:rPr>
                        <a:t>(0.69</a:t>
                      </a:r>
                      <a:r>
                        <a:rPr lang="en-US" sz="1600" b="0" i="0" u="none" strike="noStrike" cap="none" normalizeH="0" baseline="0" dirty="0">
                          <a:ln>
                            <a:noFill/>
                          </a:ln>
                          <a:solidFill>
                            <a:schemeClr val="tx1"/>
                          </a:solidFill>
                          <a:effectLst/>
                          <a:latin typeface="+mn-lt"/>
                          <a:ea typeface="MS PGothic"/>
                          <a:cs typeface="Arial"/>
                        </a:rPr>
                        <a:t>-1.05</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0002"/>
                  </a:ext>
                </a:extLst>
              </a:tr>
              <a:tr h="3258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0.130</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928369177"/>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71 (66-75)</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64 (57-71)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25896">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40 (35-45)</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37 (29-44)</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E943F510-1CF8-61A7-C820-6C8D1FDBE16A}"/>
              </a:ext>
            </a:extLst>
          </p:cNvPr>
          <p:cNvGraphicFramePr>
            <a:graphicFrameLocks noGrp="1"/>
          </p:cNvGraphicFramePr>
          <p:nvPr>
            <p:extLst>
              <p:ext uri="{D42A27DB-BD31-4B8C-83A1-F6EECF244321}">
                <p14:modId xmlns:p14="http://schemas.microsoft.com/office/powerpoint/2010/main" val="3003944024"/>
              </p:ext>
            </p:extLst>
          </p:nvPr>
        </p:nvGraphicFramePr>
        <p:xfrm>
          <a:off x="76753" y="5215271"/>
          <a:ext cx="11326368" cy="768096"/>
        </p:xfrm>
        <a:graphic>
          <a:graphicData uri="http://schemas.openxmlformats.org/drawingml/2006/table">
            <a:tbl>
              <a:tblPr firstRow="1" bandRow="1">
                <a:tableStyleId>{5940675A-B579-460E-94D1-54222C63F5DA}</a:tableStyleId>
              </a:tblPr>
              <a:tblGrid>
                <a:gridCol w="1341120">
                  <a:extLst>
                    <a:ext uri="{9D8B030D-6E8A-4147-A177-3AD203B41FA5}">
                      <a16:colId xmlns:a16="http://schemas.microsoft.com/office/drawing/2014/main" val="3038345328"/>
                    </a:ext>
                  </a:extLst>
                </a:gridCol>
                <a:gridCol w="768096">
                  <a:extLst>
                    <a:ext uri="{9D8B030D-6E8A-4147-A177-3AD203B41FA5}">
                      <a16:colId xmlns:a16="http://schemas.microsoft.com/office/drawing/2014/main" val="3252208797"/>
                    </a:ext>
                  </a:extLst>
                </a:gridCol>
                <a:gridCol w="768096">
                  <a:extLst>
                    <a:ext uri="{9D8B030D-6E8A-4147-A177-3AD203B41FA5}">
                      <a16:colId xmlns:a16="http://schemas.microsoft.com/office/drawing/2014/main" val="2816414918"/>
                    </a:ext>
                  </a:extLst>
                </a:gridCol>
                <a:gridCol w="768096">
                  <a:extLst>
                    <a:ext uri="{9D8B030D-6E8A-4147-A177-3AD203B41FA5}">
                      <a16:colId xmlns:a16="http://schemas.microsoft.com/office/drawing/2014/main" val="2229578990"/>
                    </a:ext>
                  </a:extLst>
                </a:gridCol>
                <a:gridCol w="768096">
                  <a:extLst>
                    <a:ext uri="{9D8B030D-6E8A-4147-A177-3AD203B41FA5}">
                      <a16:colId xmlns:a16="http://schemas.microsoft.com/office/drawing/2014/main" val="1346846313"/>
                    </a:ext>
                  </a:extLst>
                </a:gridCol>
                <a:gridCol w="768096">
                  <a:extLst>
                    <a:ext uri="{9D8B030D-6E8A-4147-A177-3AD203B41FA5}">
                      <a16:colId xmlns:a16="http://schemas.microsoft.com/office/drawing/2014/main" val="2155495650"/>
                    </a:ext>
                  </a:extLst>
                </a:gridCol>
                <a:gridCol w="768096">
                  <a:extLst>
                    <a:ext uri="{9D8B030D-6E8A-4147-A177-3AD203B41FA5}">
                      <a16:colId xmlns:a16="http://schemas.microsoft.com/office/drawing/2014/main" val="4110243005"/>
                    </a:ext>
                  </a:extLst>
                </a:gridCol>
                <a:gridCol w="768096">
                  <a:extLst>
                    <a:ext uri="{9D8B030D-6E8A-4147-A177-3AD203B41FA5}">
                      <a16:colId xmlns:a16="http://schemas.microsoft.com/office/drawing/2014/main" val="3167340520"/>
                    </a:ext>
                  </a:extLst>
                </a:gridCol>
                <a:gridCol w="768096">
                  <a:extLst>
                    <a:ext uri="{9D8B030D-6E8A-4147-A177-3AD203B41FA5}">
                      <a16:colId xmlns:a16="http://schemas.microsoft.com/office/drawing/2014/main" val="3581936627"/>
                    </a:ext>
                  </a:extLst>
                </a:gridCol>
                <a:gridCol w="768096">
                  <a:extLst>
                    <a:ext uri="{9D8B030D-6E8A-4147-A177-3AD203B41FA5}">
                      <a16:colId xmlns:a16="http://schemas.microsoft.com/office/drawing/2014/main" val="3715201209"/>
                    </a:ext>
                  </a:extLst>
                </a:gridCol>
                <a:gridCol w="768096">
                  <a:extLst>
                    <a:ext uri="{9D8B030D-6E8A-4147-A177-3AD203B41FA5}">
                      <a16:colId xmlns:a16="http://schemas.microsoft.com/office/drawing/2014/main" val="1237597397"/>
                    </a:ext>
                  </a:extLst>
                </a:gridCol>
                <a:gridCol w="768096">
                  <a:extLst>
                    <a:ext uri="{9D8B030D-6E8A-4147-A177-3AD203B41FA5}">
                      <a16:colId xmlns:a16="http://schemas.microsoft.com/office/drawing/2014/main" val="3724232166"/>
                    </a:ext>
                  </a:extLst>
                </a:gridCol>
                <a:gridCol w="768096">
                  <a:extLst>
                    <a:ext uri="{9D8B030D-6E8A-4147-A177-3AD203B41FA5}">
                      <a16:colId xmlns:a16="http://schemas.microsoft.com/office/drawing/2014/main" val="1836477278"/>
                    </a:ext>
                  </a:extLst>
                </a:gridCol>
                <a:gridCol w="768096">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415 (25)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335 (86)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285 (126)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219 (179)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168 (216)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136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(260)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49 (272)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17 (278)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204 (16)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159 (49)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90 (90)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63 (108)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30 (131)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 (135)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sp>
        <p:nvSpPr>
          <p:cNvPr id="1167" name="Rectangle 1166">
            <a:extLst>
              <a:ext uri="{FF2B5EF4-FFF2-40B4-BE49-F238E27FC236}">
                <a16:creationId xmlns:a16="http://schemas.microsoft.com/office/drawing/2014/main" id="{65BD5BE0-6CC4-6A4A-ADF0-D32D5D3A45B9}"/>
              </a:ext>
            </a:extLst>
          </p:cNvPr>
          <p:cNvSpPr/>
          <p:nvPr/>
        </p:nvSpPr>
        <p:spPr>
          <a:xfrm>
            <a:off x="0" y="607243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54">
              <a:spcBef>
                <a:spcPts val="600"/>
              </a:spcBef>
              <a:spcAft>
                <a:spcPts val="600"/>
              </a:spcAft>
              <a:defRPr/>
            </a:pPr>
            <a:r>
              <a:rPr lang="en-US" sz="2133" b="1" kern="0" dirty="0">
                <a:solidFill>
                  <a:prstClr val="white"/>
                </a:solidFill>
                <a:latin typeface="Arial Narrow"/>
                <a:sym typeface="Arial"/>
              </a:rPr>
              <a:t>With a hazard ratio of 0.85, PFS by BICR did not meet statistical significance</a:t>
            </a:r>
          </a:p>
        </p:txBody>
      </p:sp>
      <p:grpSp>
        <p:nvGrpSpPr>
          <p:cNvPr id="1542" name="Group 1541">
            <a:extLst>
              <a:ext uri="{FF2B5EF4-FFF2-40B4-BE49-F238E27FC236}">
                <a16:creationId xmlns:a16="http://schemas.microsoft.com/office/drawing/2014/main" id="{42E099BD-9F79-DA88-CBFE-C20B4106BC24}"/>
              </a:ext>
            </a:extLst>
          </p:cNvPr>
          <p:cNvGrpSpPr/>
          <p:nvPr/>
        </p:nvGrpSpPr>
        <p:grpSpPr>
          <a:xfrm>
            <a:off x="1121962" y="1722457"/>
            <a:ext cx="10023753" cy="3779452"/>
            <a:chOff x="1000495" y="1156670"/>
            <a:chExt cx="7517815" cy="2834589"/>
          </a:xfrm>
        </p:grpSpPr>
        <p:sp>
          <p:nvSpPr>
            <p:cNvPr id="1543" name="Freeform: Shape 1542">
              <a:extLst>
                <a:ext uri="{FF2B5EF4-FFF2-40B4-BE49-F238E27FC236}">
                  <a16:creationId xmlns:a16="http://schemas.microsoft.com/office/drawing/2014/main" id="{0C69389E-7B5A-C0F7-E7CB-1F6A1BB0D0C9}"/>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Arial Narrow"/>
              </a:endParaRPr>
            </a:p>
          </p:txBody>
        </p:sp>
        <p:cxnSp>
          <p:nvCxnSpPr>
            <p:cNvPr id="1544" name="Straight Connector 1543">
              <a:extLst>
                <a:ext uri="{FF2B5EF4-FFF2-40B4-BE49-F238E27FC236}">
                  <a16:creationId xmlns:a16="http://schemas.microsoft.com/office/drawing/2014/main" id="{1C253131-107A-24AF-9E3F-743B9ED4E45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5" name="Straight Connector 1544">
              <a:extLst>
                <a:ext uri="{FF2B5EF4-FFF2-40B4-BE49-F238E27FC236}">
                  <a16:creationId xmlns:a16="http://schemas.microsoft.com/office/drawing/2014/main" id="{A14DC0CF-3E17-8F88-CCA7-25E54988057D}"/>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a:extLst>
                <a:ext uri="{FF2B5EF4-FFF2-40B4-BE49-F238E27FC236}">
                  <a16:creationId xmlns:a16="http://schemas.microsoft.com/office/drawing/2014/main" id="{51282104-C39D-8F23-7F6D-1000E7760ABF}"/>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7" name="Straight Connector 1546">
              <a:extLst>
                <a:ext uri="{FF2B5EF4-FFF2-40B4-BE49-F238E27FC236}">
                  <a16:creationId xmlns:a16="http://schemas.microsoft.com/office/drawing/2014/main" id="{B6483177-BCBB-844E-CA04-52CA571B3BCA}"/>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8" name="Straight Connector 1547">
              <a:extLst>
                <a:ext uri="{FF2B5EF4-FFF2-40B4-BE49-F238E27FC236}">
                  <a16:creationId xmlns:a16="http://schemas.microsoft.com/office/drawing/2014/main" id="{3509E56A-F4CF-DE36-2C2B-AC3096C2AB31}"/>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9" name="Straight Connector 1548">
              <a:extLst>
                <a:ext uri="{FF2B5EF4-FFF2-40B4-BE49-F238E27FC236}">
                  <a16:creationId xmlns:a16="http://schemas.microsoft.com/office/drawing/2014/main" id="{3E76E347-C885-858C-7FF2-61FF11FE3CC2}"/>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0" name="Straight Connector 1549">
              <a:extLst>
                <a:ext uri="{FF2B5EF4-FFF2-40B4-BE49-F238E27FC236}">
                  <a16:creationId xmlns:a16="http://schemas.microsoft.com/office/drawing/2014/main" id="{1176BD0D-D164-AE9E-414B-7887FC39A13E}"/>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a:extLst>
                <a:ext uri="{FF2B5EF4-FFF2-40B4-BE49-F238E27FC236}">
                  <a16:creationId xmlns:a16="http://schemas.microsoft.com/office/drawing/2014/main" id="{B0CA8F67-4295-7951-D461-3EFF8FB4C17C}"/>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a:extLst>
                <a:ext uri="{FF2B5EF4-FFF2-40B4-BE49-F238E27FC236}">
                  <a16:creationId xmlns:a16="http://schemas.microsoft.com/office/drawing/2014/main" id="{C9023B98-4501-25D4-ABB7-61EF17272EEA}"/>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3" name="Straight Connector 1552">
              <a:extLst>
                <a:ext uri="{FF2B5EF4-FFF2-40B4-BE49-F238E27FC236}">
                  <a16:creationId xmlns:a16="http://schemas.microsoft.com/office/drawing/2014/main" id="{F9EAB404-2AC4-1279-AF97-2AC70CA168A7}"/>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4" name="Straight Connector 1553">
              <a:extLst>
                <a:ext uri="{FF2B5EF4-FFF2-40B4-BE49-F238E27FC236}">
                  <a16:creationId xmlns:a16="http://schemas.microsoft.com/office/drawing/2014/main" id="{3FCD013B-A67E-4AD7-468F-1F69D308E028}"/>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5" name="Straight Connector 1554">
              <a:extLst>
                <a:ext uri="{FF2B5EF4-FFF2-40B4-BE49-F238E27FC236}">
                  <a16:creationId xmlns:a16="http://schemas.microsoft.com/office/drawing/2014/main" id="{81851637-4E36-5E7D-20F3-C9922D6AC4A4}"/>
                </a:ext>
              </a:extLst>
            </p:cNvPr>
            <p:cNvCxnSpPr>
              <a:cxnSpLocks/>
              <a:stCxn id="1543"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6" name="Straight Connector 1555">
              <a:extLst>
                <a:ext uri="{FF2B5EF4-FFF2-40B4-BE49-F238E27FC236}">
                  <a16:creationId xmlns:a16="http://schemas.microsoft.com/office/drawing/2014/main" id="{616471D5-B0BD-1361-1FCE-1D4F3A4E1E55}"/>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7" name="Straight Connector 1556">
              <a:extLst>
                <a:ext uri="{FF2B5EF4-FFF2-40B4-BE49-F238E27FC236}">
                  <a16:creationId xmlns:a16="http://schemas.microsoft.com/office/drawing/2014/main" id="{0DE35384-3C48-3630-2447-809644E27ED1}"/>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a:extLst>
                <a:ext uri="{FF2B5EF4-FFF2-40B4-BE49-F238E27FC236}">
                  <a16:creationId xmlns:a16="http://schemas.microsoft.com/office/drawing/2014/main" id="{609BF21C-9ECF-BFAB-2262-C3E7D2F5A56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9" name="Straight Connector 1558">
              <a:extLst>
                <a:ext uri="{FF2B5EF4-FFF2-40B4-BE49-F238E27FC236}">
                  <a16:creationId xmlns:a16="http://schemas.microsoft.com/office/drawing/2014/main" id="{18D5C98B-4E55-018F-0DF2-E72C6D5A63E3}"/>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0" name="Straight Connector 1559">
              <a:extLst>
                <a:ext uri="{FF2B5EF4-FFF2-40B4-BE49-F238E27FC236}">
                  <a16:creationId xmlns:a16="http://schemas.microsoft.com/office/drawing/2014/main" id="{3EF9DC7A-3FD2-769D-9809-3D5E2B2A5D93}"/>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1" name="Straight Connector 1560">
              <a:extLst>
                <a:ext uri="{FF2B5EF4-FFF2-40B4-BE49-F238E27FC236}">
                  <a16:creationId xmlns:a16="http://schemas.microsoft.com/office/drawing/2014/main" id="{BDB2B724-C766-808F-990B-5A18C1FABFEC}"/>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2" name="Straight Connector 1561">
              <a:extLst>
                <a:ext uri="{FF2B5EF4-FFF2-40B4-BE49-F238E27FC236}">
                  <a16:creationId xmlns:a16="http://schemas.microsoft.com/office/drawing/2014/main" id="{CED4DC08-3B4E-62BD-39A1-B7825A8DB445}"/>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a:extLst>
                <a:ext uri="{FF2B5EF4-FFF2-40B4-BE49-F238E27FC236}">
                  <a16:creationId xmlns:a16="http://schemas.microsoft.com/office/drawing/2014/main" id="{B0FC1B1D-9F13-F702-9433-FCF227A5FC14}"/>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a:extLst>
                <a:ext uri="{FF2B5EF4-FFF2-40B4-BE49-F238E27FC236}">
                  <a16:creationId xmlns:a16="http://schemas.microsoft.com/office/drawing/2014/main" id="{433D56DB-CE20-5840-37D6-5BA5D7277A12}"/>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5" name="Straight Connector 1564">
              <a:extLst>
                <a:ext uri="{FF2B5EF4-FFF2-40B4-BE49-F238E27FC236}">
                  <a16:creationId xmlns:a16="http://schemas.microsoft.com/office/drawing/2014/main" id="{B169366F-D8C7-56B8-132E-3506416DBDEE}"/>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6" name="Straight Connector 1565">
              <a:extLst>
                <a:ext uri="{FF2B5EF4-FFF2-40B4-BE49-F238E27FC236}">
                  <a16:creationId xmlns:a16="http://schemas.microsoft.com/office/drawing/2014/main" id="{49914DF6-6393-7B72-2A2A-39D504CA5E0D}"/>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7" name="Straight Connector 1566">
              <a:extLst>
                <a:ext uri="{FF2B5EF4-FFF2-40B4-BE49-F238E27FC236}">
                  <a16:creationId xmlns:a16="http://schemas.microsoft.com/office/drawing/2014/main" id="{EE91B61E-FB87-395E-EFDA-0AC4D683E0C1}"/>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8" name="TextBox 1567">
              <a:extLst>
                <a:ext uri="{FF2B5EF4-FFF2-40B4-BE49-F238E27FC236}">
                  <a16:creationId xmlns:a16="http://schemas.microsoft.com/office/drawing/2014/main" id="{87564643-4600-F1D1-45F3-7713D2955B8A}"/>
                </a:ext>
              </a:extLst>
            </p:cNvPr>
            <p:cNvSpPr txBox="1"/>
            <p:nvPr/>
          </p:nvSpPr>
          <p:spPr>
            <a:xfrm>
              <a:off x="1197769" y="116302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100</a:t>
              </a:r>
            </a:p>
          </p:txBody>
        </p:sp>
        <p:sp>
          <p:nvSpPr>
            <p:cNvPr id="1569" name="TextBox 1568">
              <a:extLst>
                <a:ext uri="{FF2B5EF4-FFF2-40B4-BE49-F238E27FC236}">
                  <a16:creationId xmlns:a16="http://schemas.microsoft.com/office/drawing/2014/main" id="{C9C2E2FD-DD2C-B8FB-0AE9-6697076B1ECF}"/>
                </a:ext>
              </a:extLst>
            </p:cNvPr>
            <p:cNvSpPr txBox="1"/>
            <p:nvPr/>
          </p:nvSpPr>
          <p:spPr>
            <a:xfrm>
              <a:off x="1197769" y="139846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90</a:t>
              </a:r>
            </a:p>
          </p:txBody>
        </p:sp>
        <p:sp>
          <p:nvSpPr>
            <p:cNvPr id="1570" name="TextBox 1569">
              <a:extLst>
                <a:ext uri="{FF2B5EF4-FFF2-40B4-BE49-F238E27FC236}">
                  <a16:creationId xmlns:a16="http://schemas.microsoft.com/office/drawing/2014/main" id="{9DF2E963-3D45-4970-1B61-919451AC73CF}"/>
                </a:ext>
              </a:extLst>
            </p:cNvPr>
            <p:cNvSpPr txBox="1"/>
            <p:nvPr/>
          </p:nvSpPr>
          <p:spPr>
            <a:xfrm>
              <a:off x="1197769" y="163391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80</a:t>
              </a:r>
            </a:p>
          </p:txBody>
        </p:sp>
        <p:sp>
          <p:nvSpPr>
            <p:cNvPr id="1571" name="TextBox 1570">
              <a:extLst>
                <a:ext uri="{FF2B5EF4-FFF2-40B4-BE49-F238E27FC236}">
                  <a16:creationId xmlns:a16="http://schemas.microsoft.com/office/drawing/2014/main" id="{7C1AA35A-29A7-A27B-552F-91132454472C}"/>
                </a:ext>
              </a:extLst>
            </p:cNvPr>
            <p:cNvSpPr txBox="1"/>
            <p:nvPr/>
          </p:nvSpPr>
          <p:spPr>
            <a:xfrm>
              <a:off x="1197769" y="186935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70</a:t>
              </a:r>
            </a:p>
          </p:txBody>
        </p:sp>
        <p:sp>
          <p:nvSpPr>
            <p:cNvPr id="1572" name="TextBox 1571">
              <a:extLst>
                <a:ext uri="{FF2B5EF4-FFF2-40B4-BE49-F238E27FC236}">
                  <a16:creationId xmlns:a16="http://schemas.microsoft.com/office/drawing/2014/main" id="{47DD6E3A-EA63-3030-4058-D98F858C16B8}"/>
                </a:ext>
              </a:extLst>
            </p:cNvPr>
            <p:cNvSpPr txBox="1"/>
            <p:nvPr/>
          </p:nvSpPr>
          <p:spPr>
            <a:xfrm>
              <a:off x="1197769" y="210480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60</a:t>
              </a:r>
            </a:p>
          </p:txBody>
        </p:sp>
        <p:sp>
          <p:nvSpPr>
            <p:cNvPr id="1573" name="TextBox 1572">
              <a:extLst>
                <a:ext uri="{FF2B5EF4-FFF2-40B4-BE49-F238E27FC236}">
                  <a16:creationId xmlns:a16="http://schemas.microsoft.com/office/drawing/2014/main" id="{58386354-81F5-6EFD-15EA-2D40AEDAEC0D}"/>
                </a:ext>
              </a:extLst>
            </p:cNvPr>
            <p:cNvSpPr txBox="1"/>
            <p:nvPr/>
          </p:nvSpPr>
          <p:spPr>
            <a:xfrm>
              <a:off x="1197769" y="234024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50</a:t>
              </a:r>
            </a:p>
          </p:txBody>
        </p:sp>
        <p:sp>
          <p:nvSpPr>
            <p:cNvPr id="1574" name="TextBox 1573">
              <a:extLst>
                <a:ext uri="{FF2B5EF4-FFF2-40B4-BE49-F238E27FC236}">
                  <a16:creationId xmlns:a16="http://schemas.microsoft.com/office/drawing/2014/main" id="{6837F6A3-3E42-6EB2-E95F-9A760AF65E2B}"/>
                </a:ext>
              </a:extLst>
            </p:cNvPr>
            <p:cNvSpPr txBox="1"/>
            <p:nvPr/>
          </p:nvSpPr>
          <p:spPr>
            <a:xfrm>
              <a:off x="1197769" y="257569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40</a:t>
              </a:r>
            </a:p>
          </p:txBody>
        </p:sp>
        <p:sp>
          <p:nvSpPr>
            <p:cNvPr id="1575" name="TextBox 1574">
              <a:extLst>
                <a:ext uri="{FF2B5EF4-FFF2-40B4-BE49-F238E27FC236}">
                  <a16:creationId xmlns:a16="http://schemas.microsoft.com/office/drawing/2014/main" id="{A7D46F3F-3184-F9F1-A9AB-B4B3820EBFFE}"/>
                </a:ext>
              </a:extLst>
            </p:cNvPr>
            <p:cNvSpPr txBox="1"/>
            <p:nvPr/>
          </p:nvSpPr>
          <p:spPr>
            <a:xfrm>
              <a:off x="1197769" y="281113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30</a:t>
              </a:r>
            </a:p>
          </p:txBody>
        </p:sp>
        <p:sp>
          <p:nvSpPr>
            <p:cNvPr id="1576" name="TextBox 1575">
              <a:extLst>
                <a:ext uri="{FF2B5EF4-FFF2-40B4-BE49-F238E27FC236}">
                  <a16:creationId xmlns:a16="http://schemas.microsoft.com/office/drawing/2014/main" id="{BF1A925F-0425-9AA5-F7CF-1C0CA838BC24}"/>
                </a:ext>
              </a:extLst>
            </p:cNvPr>
            <p:cNvSpPr txBox="1"/>
            <p:nvPr/>
          </p:nvSpPr>
          <p:spPr>
            <a:xfrm>
              <a:off x="1197769" y="304658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20</a:t>
              </a:r>
            </a:p>
          </p:txBody>
        </p:sp>
        <p:sp>
          <p:nvSpPr>
            <p:cNvPr id="1577" name="TextBox 1576">
              <a:extLst>
                <a:ext uri="{FF2B5EF4-FFF2-40B4-BE49-F238E27FC236}">
                  <a16:creationId xmlns:a16="http://schemas.microsoft.com/office/drawing/2014/main" id="{8742AA2A-0CDB-0216-2A39-55315AC0AEAE}"/>
                </a:ext>
              </a:extLst>
            </p:cNvPr>
            <p:cNvSpPr txBox="1"/>
            <p:nvPr/>
          </p:nvSpPr>
          <p:spPr>
            <a:xfrm>
              <a:off x="1197769" y="328202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a:t>
              </a:r>
            </a:p>
          </p:txBody>
        </p:sp>
        <p:sp>
          <p:nvSpPr>
            <p:cNvPr id="1578" name="TextBox 1577">
              <a:extLst>
                <a:ext uri="{FF2B5EF4-FFF2-40B4-BE49-F238E27FC236}">
                  <a16:creationId xmlns:a16="http://schemas.microsoft.com/office/drawing/2014/main" id="{285C2B39-A9C3-0DAB-01D1-BC330D958C60}"/>
                </a:ext>
              </a:extLst>
            </p:cNvPr>
            <p:cNvSpPr txBox="1"/>
            <p:nvPr/>
          </p:nvSpPr>
          <p:spPr>
            <a:xfrm>
              <a:off x="1197769" y="3517472"/>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0</a:t>
              </a:r>
            </a:p>
          </p:txBody>
        </p:sp>
        <p:sp>
          <p:nvSpPr>
            <p:cNvPr id="1579" name="TextBox 1578">
              <a:extLst>
                <a:ext uri="{FF2B5EF4-FFF2-40B4-BE49-F238E27FC236}">
                  <a16:creationId xmlns:a16="http://schemas.microsoft.com/office/drawing/2014/main" id="{A93AA6E4-F698-96F5-8CCC-72E861763C01}"/>
                </a:ext>
              </a:extLst>
            </p:cNvPr>
            <p:cNvSpPr txBox="1"/>
            <p:nvPr/>
          </p:nvSpPr>
          <p:spPr>
            <a:xfrm>
              <a:off x="140267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0</a:t>
              </a:r>
            </a:p>
          </p:txBody>
        </p:sp>
        <p:sp>
          <p:nvSpPr>
            <p:cNvPr id="1580" name="TextBox 1579">
              <a:extLst>
                <a:ext uri="{FF2B5EF4-FFF2-40B4-BE49-F238E27FC236}">
                  <a16:creationId xmlns:a16="http://schemas.microsoft.com/office/drawing/2014/main" id="{513B7C9F-F2F2-BB97-B292-291FB75CA571}"/>
                </a:ext>
              </a:extLst>
            </p:cNvPr>
            <p:cNvSpPr txBox="1"/>
            <p:nvPr/>
          </p:nvSpPr>
          <p:spPr>
            <a:xfrm>
              <a:off x="196825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a:t>
              </a:r>
            </a:p>
          </p:txBody>
        </p:sp>
        <p:sp>
          <p:nvSpPr>
            <p:cNvPr id="1581" name="TextBox 1580">
              <a:extLst>
                <a:ext uri="{FF2B5EF4-FFF2-40B4-BE49-F238E27FC236}">
                  <a16:creationId xmlns:a16="http://schemas.microsoft.com/office/drawing/2014/main" id="{99D07AA9-08BF-07BA-FE1C-20CB544AAFB1}"/>
                </a:ext>
              </a:extLst>
            </p:cNvPr>
            <p:cNvSpPr txBox="1"/>
            <p:nvPr/>
          </p:nvSpPr>
          <p:spPr>
            <a:xfrm>
              <a:off x="254337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4</a:t>
              </a:r>
            </a:p>
          </p:txBody>
        </p:sp>
        <p:sp>
          <p:nvSpPr>
            <p:cNvPr id="1582" name="TextBox 1581">
              <a:extLst>
                <a:ext uri="{FF2B5EF4-FFF2-40B4-BE49-F238E27FC236}">
                  <a16:creationId xmlns:a16="http://schemas.microsoft.com/office/drawing/2014/main" id="{173F9B48-0361-1EFF-564D-0E1421F5004A}"/>
                </a:ext>
              </a:extLst>
            </p:cNvPr>
            <p:cNvSpPr txBox="1"/>
            <p:nvPr/>
          </p:nvSpPr>
          <p:spPr>
            <a:xfrm>
              <a:off x="3118483"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6</a:t>
              </a:r>
            </a:p>
          </p:txBody>
        </p:sp>
        <p:sp>
          <p:nvSpPr>
            <p:cNvPr id="1583" name="TextBox 1582">
              <a:extLst>
                <a:ext uri="{FF2B5EF4-FFF2-40B4-BE49-F238E27FC236}">
                  <a16:creationId xmlns:a16="http://schemas.microsoft.com/office/drawing/2014/main" id="{CE9039F1-6AC4-C729-76E9-DF5FB6B5A2E9}"/>
                </a:ext>
              </a:extLst>
            </p:cNvPr>
            <p:cNvSpPr txBox="1"/>
            <p:nvPr/>
          </p:nvSpPr>
          <p:spPr>
            <a:xfrm>
              <a:off x="3695976"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8</a:t>
              </a:r>
            </a:p>
          </p:txBody>
        </p:sp>
        <p:sp>
          <p:nvSpPr>
            <p:cNvPr id="1584" name="TextBox 1583">
              <a:extLst>
                <a:ext uri="{FF2B5EF4-FFF2-40B4-BE49-F238E27FC236}">
                  <a16:creationId xmlns:a16="http://schemas.microsoft.com/office/drawing/2014/main" id="{8A4E5D83-E763-22DB-6B0B-2CC2751F00CE}"/>
                </a:ext>
              </a:extLst>
            </p:cNvPr>
            <p:cNvSpPr txBox="1"/>
            <p:nvPr/>
          </p:nvSpPr>
          <p:spPr>
            <a:xfrm>
              <a:off x="4271088"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10</a:t>
              </a:r>
            </a:p>
          </p:txBody>
        </p:sp>
        <p:sp>
          <p:nvSpPr>
            <p:cNvPr id="1585" name="TextBox 1584">
              <a:extLst>
                <a:ext uri="{FF2B5EF4-FFF2-40B4-BE49-F238E27FC236}">
                  <a16:creationId xmlns:a16="http://schemas.microsoft.com/office/drawing/2014/main" id="{5E93CBAF-64C9-A912-BA24-1381203F6AB7}"/>
                </a:ext>
              </a:extLst>
            </p:cNvPr>
            <p:cNvSpPr txBox="1"/>
            <p:nvPr/>
          </p:nvSpPr>
          <p:spPr>
            <a:xfrm>
              <a:off x="4846200"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12</a:t>
              </a:r>
            </a:p>
          </p:txBody>
        </p:sp>
        <p:sp>
          <p:nvSpPr>
            <p:cNvPr id="1586" name="TextBox 1585">
              <a:extLst>
                <a:ext uri="{FF2B5EF4-FFF2-40B4-BE49-F238E27FC236}">
                  <a16:creationId xmlns:a16="http://schemas.microsoft.com/office/drawing/2014/main" id="{CF694116-E322-B47C-E565-5F9A0C31F140}"/>
                </a:ext>
              </a:extLst>
            </p:cNvPr>
            <p:cNvSpPr txBox="1"/>
            <p:nvPr/>
          </p:nvSpPr>
          <p:spPr>
            <a:xfrm>
              <a:off x="5428455"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14</a:t>
              </a:r>
            </a:p>
          </p:txBody>
        </p:sp>
        <p:sp>
          <p:nvSpPr>
            <p:cNvPr id="1587" name="TextBox 1586">
              <a:extLst>
                <a:ext uri="{FF2B5EF4-FFF2-40B4-BE49-F238E27FC236}">
                  <a16:creationId xmlns:a16="http://schemas.microsoft.com/office/drawing/2014/main" id="{9D785581-5E1E-E711-1677-2C80372626D9}"/>
                </a:ext>
              </a:extLst>
            </p:cNvPr>
            <p:cNvSpPr txBox="1"/>
            <p:nvPr/>
          </p:nvSpPr>
          <p:spPr>
            <a:xfrm>
              <a:off x="6003567"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16</a:t>
              </a:r>
            </a:p>
          </p:txBody>
        </p:sp>
        <p:sp>
          <p:nvSpPr>
            <p:cNvPr id="1588" name="TextBox 1587">
              <a:extLst>
                <a:ext uri="{FF2B5EF4-FFF2-40B4-BE49-F238E27FC236}">
                  <a16:creationId xmlns:a16="http://schemas.microsoft.com/office/drawing/2014/main" id="{C73DD264-D16E-7E0A-3E49-943CE06A70CC}"/>
                </a:ext>
              </a:extLst>
            </p:cNvPr>
            <p:cNvSpPr txBox="1"/>
            <p:nvPr/>
          </p:nvSpPr>
          <p:spPr>
            <a:xfrm>
              <a:off x="657867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18</a:t>
              </a:r>
            </a:p>
          </p:txBody>
        </p:sp>
        <p:sp>
          <p:nvSpPr>
            <p:cNvPr id="1589" name="TextBox 1588">
              <a:extLst>
                <a:ext uri="{FF2B5EF4-FFF2-40B4-BE49-F238E27FC236}">
                  <a16:creationId xmlns:a16="http://schemas.microsoft.com/office/drawing/2014/main" id="{470A2EAD-BF85-4AF6-B291-7E8272105667}"/>
                </a:ext>
              </a:extLst>
            </p:cNvPr>
            <p:cNvSpPr txBox="1"/>
            <p:nvPr/>
          </p:nvSpPr>
          <p:spPr>
            <a:xfrm>
              <a:off x="715379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20</a:t>
              </a:r>
            </a:p>
          </p:txBody>
        </p:sp>
        <p:sp>
          <p:nvSpPr>
            <p:cNvPr id="1590" name="TextBox 1589">
              <a:extLst>
                <a:ext uri="{FF2B5EF4-FFF2-40B4-BE49-F238E27FC236}">
                  <a16:creationId xmlns:a16="http://schemas.microsoft.com/office/drawing/2014/main" id="{50A89BC4-9AFF-5F06-A750-585F8C7DC955}"/>
                </a:ext>
              </a:extLst>
            </p:cNvPr>
            <p:cNvSpPr txBox="1"/>
            <p:nvPr/>
          </p:nvSpPr>
          <p:spPr>
            <a:xfrm>
              <a:off x="7728903"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22</a:t>
              </a:r>
            </a:p>
          </p:txBody>
        </p:sp>
        <p:sp>
          <p:nvSpPr>
            <p:cNvPr id="1591" name="TextBox 1590">
              <a:extLst>
                <a:ext uri="{FF2B5EF4-FFF2-40B4-BE49-F238E27FC236}">
                  <a16:creationId xmlns:a16="http://schemas.microsoft.com/office/drawing/2014/main" id="{6B085D84-4706-E10D-562F-0AB739AA9914}"/>
                </a:ext>
              </a:extLst>
            </p:cNvPr>
            <p:cNvSpPr txBox="1"/>
            <p:nvPr/>
          </p:nvSpPr>
          <p:spPr>
            <a:xfrm>
              <a:off x="830401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24</a:t>
              </a:r>
            </a:p>
          </p:txBody>
        </p:sp>
        <p:sp>
          <p:nvSpPr>
            <p:cNvPr id="1592" name="TextBox 1591">
              <a:extLst>
                <a:ext uri="{FF2B5EF4-FFF2-40B4-BE49-F238E27FC236}">
                  <a16:creationId xmlns:a16="http://schemas.microsoft.com/office/drawing/2014/main" id="{AE45B74D-6FC8-1593-7D70-06257EF14DDF}"/>
                </a:ext>
              </a:extLst>
            </p:cNvPr>
            <p:cNvSpPr txBox="1"/>
            <p:nvPr/>
          </p:nvSpPr>
          <p:spPr>
            <a:xfrm>
              <a:off x="4435965" y="3752684"/>
              <a:ext cx="1051435"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Time (months)</a:t>
              </a:r>
            </a:p>
          </p:txBody>
        </p:sp>
        <p:sp>
          <p:nvSpPr>
            <p:cNvPr id="1593" name="TextBox 1592">
              <a:extLst>
                <a:ext uri="{FF2B5EF4-FFF2-40B4-BE49-F238E27FC236}">
                  <a16:creationId xmlns:a16="http://schemas.microsoft.com/office/drawing/2014/main" id="{E95F3635-1A8A-1613-D428-E5D379E2AA05}"/>
                </a:ext>
              </a:extLst>
            </p:cNvPr>
            <p:cNvSpPr txBox="1"/>
            <p:nvPr/>
          </p:nvSpPr>
          <p:spPr>
            <a:xfrm rot="16200000">
              <a:off x="-165608" y="2322773"/>
              <a:ext cx="2570781"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Probability of progression-free survival (%)</a:t>
              </a:r>
            </a:p>
          </p:txBody>
        </p:sp>
      </p:grpSp>
      <p:grpSp>
        <p:nvGrpSpPr>
          <p:cNvPr id="1594" name="Group 1593">
            <a:extLst>
              <a:ext uri="{FF2B5EF4-FFF2-40B4-BE49-F238E27FC236}">
                <a16:creationId xmlns:a16="http://schemas.microsoft.com/office/drawing/2014/main" id="{DD618C78-C130-E8B9-D4EE-936E232B33B3}"/>
              </a:ext>
            </a:extLst>
          </p:cNvPr>
          <p:cNvGrpSpPr/>
          <p:nvPr/>
        </p:nvGrpSpPr>
        <p:grpSpPr>
          <a:xfrm>
            <a:off x="1769169" y="1791179"/>
            <a:ext cx="7993225" cy="2642420"/>
            <a:chOff x="1485900" y="1208212"/>
            <a:chExt cx="5994919" cy="1981815"/>
          </a:xfrm>
        </p:grpSpPr>
        <p:sp>
          <p:nvSpPr>
            <p:cNvPr id="1595" name="Freeform: Shape 1594">
              <a:extLst>
                <a:ext uri="{FF2B5EF4-FFF2-40B4-BE49-F238E27FC236}">
                  <a16:creationId xmlns:a16="http://schemas.microsoft.com/office/drawing/2014/main" id="{DB67D6CF-6482-5D58-E6C5-F2DBDC6CF61A}"/>
                </a:ext>
              </a:extLst>
            </p:cNvPr>
            <p:cNvSpPr/>
            <p:nvPr/>
          </p:nvSpPr>
          <p:spPr>
            <a:xfrm>
              <a:off x="1503195" y="1227926"/>
              <a:ext cx="5949537" cy="1936094"/>
            </a:xfrm>
            <a:custGeom>
              <a:avLst/>
              <a:gdLst>
                <a:gd name="connsiteX0" fmla="*/ 0 w 3585406"/>
                <a:gd name="connsiteY0" fmla="*/ 0 h 1584819"/>
                <a:gd name="connsiteX1" fmla="*/ 5715 w 3585406"/>
                <a:gd name="connsiteY1" fmla="*/ 0 h 1584819"/>
                <a:gd name="connsiteX2" fmla="*/ 68412 w 3585406"/>
                <a:gd name="connsiteY2" fmla="*/ 0 h 1584819"/>
                <a:gd name="connsiteX3" fmla="*/ 68412 w 3585406"/>
                <a:gd name="connsiteY3" fmla="*/ 8573 h 1584819"/>
                <a:gd name="connsiteX4" fmla="*/ 153969 w 3585406"/>
                <a:gd name="connsiteY4" fmla="*/ 8573 h 1584819"/>
                <a:gd name="connsiteX5" fmla="*/ 153969 w 3585406"/>
                <a:gd name="connsiteY5" fmla="*/ 17061 h 1584819"/>
                <a:gd name="connsiteX6" fmla="*/ 199521 w 3585406"/>
                <a:gd name="connsiteY6" fmla="*/ 17061 h 1584819"/>
                <a:gd name="connsiteX7" fmla="*/ 199521 w 3585406"/>
                <a:gd name="connsiteY7" fmla="*/ 25549 h 1584819"/>
                <a:gd name="connsiteX8" fmla="*/ 228012 w 3585406"/>
                <a:gd name="connsiteY8" fmla="*/ 25549 h 1584819"/>
                <a:gd name="connsiteX9" fmla="*/ 228012 w 3585406"/>
                <a:gd name="connsiteY9" fmla="*/ 34122 h 1584819"/>
                <a:gd name="connsiteX10" fmla="*/ 233727 w 3585406"/>
                <a:gd name="connsiteY10" fmla="*/ 34122 h 1584819"/>
                <a:gd name="connsiteX11" fmla="*/ 250872 w 3585406"/>
                <a:gd name="connsiteY11" fmla="*/ 34122 h 1584819"/>
                <a:gd name="connsiteX12" fmla="*/ 250872 w 3585406"/>
                <a:gd name="connsiteY12" fmla="*/ 42610 h 1584819"/>
                <a:gd name="connsiteX13" fmla="*/ 267933 w 3585406"/>
                <a:gd name="connsiteY13" fmla="*/ 42610 h 1584819"/>
                <a:gd name="connsiteX14" fmla="*/ 267933 w 3585406"/>
                <a:gd name="connsiteY14" fmla="*/ 51183 h 1584819"/>
                <a:gd name="connsiteX15" fmla="*/ 290709 w 3585406"/>
                <a:gd name="connsiteY15" fmla="*/ 51183 h 1584819"/>
                <a:gd name="connsiteX16" fmla="*/ 290709 w 3585406"/>
                <a:gd name="connsiteY16" fmla="*/ 59755 h 1584819"/>
                <a:gd name="connsiteX17" fmla="*/ 324915 w 3585406"/>
                <a:gd name="connsiteY17" fmla="*/ 59755 h 1584819"/>
                <a:gd name="connsiteX18" fmla="*/ 324915 w 3585406"/>
                <a:gd name="connsiteY18" fmla="*/ 68412 h 1584819"/>
                <a:gd name="connsiteX19" fmla="*/ 330630 w 3585406"/>
                <a:gd name="connsiteY19" fmla="*/ 68412 h 1584819"/>
                <a:gd name="connsiteX20" fmla="*/ 330630 w 3585406"/>
                <a:gd name="connsiteY20" fmla="*/ 94129 h 1584819"/>
                <a:gd name="connsiteX21" fmla="*/ 336345 w 3585406"/>
                <a:gd name="connsiteY21" fmla="*/ 94129 h 1584819"/>
                <a:gd name="connsiteX22" fmla="*/ 336345 w 3585406"/>
                <a:gd name="connsiteY22" fmla="*/ 120183 h 1584819"/>
                <a:gd name="connsiteX23" fmla="*/ 342060 w 3585406"/>
                <a:gd name="connsiteY23" fmla="*/ 120183 h 1584819"/>
                <a:gd name="connsiteX24" fmla="*/ 342060 w 3585406"/>
                <a:gd name="connsiteY24" fmla="*/ 137664 h 1584819"/>
                <a:gd name="connsiteX25" fmla="*/ 347690 w 3585406"/>
                <a:gd name="connsiteY25" fmla="*/ 137664 h 1584819"/>
                <a:gd name="connsiteX26" fmla="*/ 347690 w 3585406"/>
                <a:gd name="connsiteY26" fmla="*/ 164138 h 1584819"/>
                <a:gd name="connsiteX27" fmla="*/ 353406 w 3585406"/>
                <a:gd name="connsiteY27" fmla="*/ 164138 h 1584819"/>
                <a:gd name="connsiteX28" fmla="*/ 353406 w 3585406"/>
                <a:gd name="connsiteY28" fmla="*/ 172963 h 1584819"/>
                <a:gd name="connsiteX29" fmla="*/ 359120 w 3585406"/>
                <a:gd name="connsiteY29" fmla="*/ 172963 h 1584819"/>
                <a:gd name="connsiteX30" fmla="*/ 359120 w 3585406"/>
                <a:gd name="connsiteY30" fmla="*/ 181787 h 1584819"/>
                <a:gd name="connsiteX31" fmla="*/ 364836 w 3585406"/>
                <a:gd name="connsiteY31" fmla="*/ 181787 h 1584819"/>
                <a:gd name="connsiteX32" fmla="*/ 364836 w 3585406"/>
                <a:gd name="connsiteY32" fmla="*/ 235155 h 1584819"/>
                <a:gd name="connsiteX33" fmla="*/ 370550 w 3585406"/>
                <a:gd name="connsiteY33" fmla="*/ 235155 h 1584819"/>
                <a:gd name="connsiteX34" fmla="*/ 370550 w 3585406"/>
                <a:gd name="connsiteY34" fmla="*/ 262134 h 1584819"/>
                <a:gd name="connsiteX35" fmla="*/ 376266 w 3585406"/>
                <a:gd name="connsiteY35" fmla="*/ 262134 h 1584819"/>
                <a:gd name="connsiteX36" fmla="*/ 376266 w 3585406"/>
                <a:gd name="connsiteY36" fmla="*/ 271210 h 1584819"/>
                <a:gd name="connsiteX37" fmla="*/ 381896 w 3585406"/>
                <a:gd name="connsiteY37" fmla="*/ 271210 h 1584819"/>
                <a:gd name="connsiteX38" fmla="*/ 381896 w 3585406"/>
                <a:gd name="connsiteY38" fmla="*/ 280455 h 1584819"/>
                <a:gd name="connsiteX39" fmla="*/ 393327 w 3585406"/>
                <a:gd name="connsiteY39" fmla="*/ 280455 h 1584819"/>
                <a:gd name="connsiteX40" fmla="*/ 393327 w 3585406"/>
                <a:gd name="connsiteY40" fmla="*/ 289616 h 1584819"/>
                <a:gd name="connsiteX41" fmla="*/ 410471 w 3585406"/>
                <a:gd name="connsiteY41" fmla="*/ 289616 h 1584819"/>
                <a:gd name="connsiteX42" fmla="*/ 410471 w 3585406"/>
                <a:gd name="connsiteY42" fmla="*/ 298777 h 1584819"/>
                <a:gd name="connsiteX43" fmla="*/ 416102 w 3585406"/>
                <a:gd name="connsiteY43" fmla="*/ 298777 h 1584819"/>
                <a:gd name="connsiteX44" fmla="*/ 421817 w 3585406"/>
                <a:gd name="connsiteY44" fmla="*/ 298777 h 1584819"/>
                <a:gd name="connsiteX45" fmla="*/ 421817 w 3585406"/>
                <a:gd name="connsiteY45" fmla="*/ 308022 h 1584819"/>
                <a:gd name="connsiteX46" fmla="*/ 427532 w 3585406"/>
                <a:gd name="connsiteY46" fmla="*/ 308022 h 1584819"/>
                <a:gd name="connsiteX47" fmla="*/ 444593 w 3585406"/>
                <a:gd name="connsiteY47" fmla="*/ 308022 h 1584819"/>
                <a:gd name="connsiteX48" fmla="*/ 444593 w 3585406"/>
                <a:gd name="connsiteY48" fmla="*/ 317267 h 1584819"/>
                <a:gd name="connsiteX49" fmla="*/ 473168 w 3585406"/>
                <a:gd name="connsiteY49" fmla="*/ 317267 h 1584819"/>
                <a:gd name="connsiteX50" fmla="*/ 478799 w 3585406"/>
                <a:gd name="connsiteY50" fmla="*/ 317267 h 1584819"/>
                <a:gd name="connsiteX51" fmla="*/ 478799 w 3585406"/>
                <a:gd name="connsiteY51" fmla="*/ 326679 h 1584819"/>
                <a:gd name="connsiteX52" fmla="*/ 513005 w 3585406"/>
                <a:gd name="connsiteY52" fmla="*/ 326679 h 1584819"/>
                <a:gd name="connsiteX53" fmla="*/ 513005 w 3585406"/>
                <a:gd name="connsiteY53" fmla="*/ 336008 h 1584819"/>
                <a:gd name="connsiteX54" fmla="*/ 530150 w 3585406"/>
                <a:gd name="connsiteY54" fmla="*/ 336008 h 1584819"/>
                <a:gd name="connsiteX55" fmla="*/ 530150 w 3585406"/>
                <a:gd name="connsiteY55" fmla="*/ 345337 h 1584819"/>
                <a:gd name="connsiteX56" fmla="*/ 587132 w 3585406"/>
                <a:gd name="connsiteY56" fmla="*/ 345337 h 1584819"/>
                <a:gd name="connsiteX57" fmla="*/ 587132 w 3585406"/>
                <a:gd name="connsiteY57" fmla="*/ 354666 h 1584819"/>
                <a:gd name="connsiteX58" fmla="*/ 632768 w 3585406"/>
                <a:gd name="connsiteY58" fmla="*/ 354666 h 1584819"/>
                <a:gd name="connsiteX59" fmla="*/ 632768 w 3585406"/>
                <a:gd name="connsiteY59" fmla="*/ 363995 h 1584819"/>
                <a:gd name="connsiteX60" fmla="*/ 638399 w 3585406"/>
                <a:gd name="connsiteY60" fmla="*/ 363995 h 1584819"/>
                <a:gd name="connsiteX61" fmla="*/ 638399 w 3585406"/>
                <a:gd name="connsiteY61" fmla="*/ 373324 h 1584819"/>
                <a:gd name="connsiteX62" fmla="*/ 644114 w 3585406"/>
                <a:gd name="connsiteY62" fmla="*/ 373324 h 1584819"/>
                <a:gd name="connsiteX63" fmla="*/ 644114 w 3585406"/>
                <a:gd name="connsiteY63" fmla="*/ 382653 h 1584819"/>
                <a:gd name="connsiteX64" fmla="*/ 649829 w 3585406"/>
                <a:gd name="connsiteY64" fmla="*/ 382653 h 1584819"/>
                <a:gd name="connsiteX65" fmla="*/ 649829 w 3585406"/>
                <a:gd name="connsiteY65" fmla="*/ 392066 h 1584819"/>
                <a:gd name="connsiteX66" fmla="*/ 678320 w 3585406"/>
                <a:gd name="connsiteY66" fmla="*/ 392066 h 1584819"/>
                <a:gd name="connsiteX67" fmla="*/ 678320 w 3585406"/>
                <a:gd name="connsiteY67" fmla="*/ 401395 h 1584819"/>
                <a:gd name="connsiteX68" fmla="*/ 684035 w 3585406"/>
                <a:gd name="connsiteY68" fmla="*/ 401395 h 1584819"/>
                <a:gd name="connsiteX69" fmla="*/ 684035 w 3585406"/>
                <a:gd name="connsiteY69" fmla="*/ 429634 h 1584819"/>
                <a:gd name="connsiteX70" fmla="*/ 689750 w 3585406"/>
                <a:gd name="connsiteY70" fmla="*/ 429634 h 1584819"/>
                <a:gd name="connsiteX71" fmla="*/ 689750 w 3585406"/>
                <a:gd name="connsiteY71" fmla="*/ 439047 h 1584819"/>
                <a:gd name="connsiteX72" fmla="*/ 695465 w 3585406"/>
                <a:gd name="connsiteY72" fmla="*/ 439047 h 1584819"/>
                <a:gd name="connsiteX73" fmla="*/ 701096 w 3585406"/>
                <a:gd name="connsiteY73" fmla="*/ 439047 h 1584819"/>
                <a:gd name="connsiteX74" fmla="*/ 701096 w 3585406"/>
                <a:gd name="connsiteY74" fmla="*/ 448628 h 1584819"/>
                <a:gd name="connsiteX75" fmla="*/ 706811 w 3585406"/>
                <a:gd name="connsiteY75" fmla="*/ 448628 h 1584819"/>
                <a:gd name="connsiteX76" fmla="*/ 706811 w 3585406"/>
                <a:gd name="connsiteY76" fmla="*/ 467790 h 1584819"/>
                <a:gd name="connsiteX77" fmla="*/ 712526 w 3585406"/>
                <a:gd name="connsiteY77" fmla="*/ 467790 h 1584819"/>
                <a:gd name="connsiteX78" fmla="*/ 718241 w 3585406"/>
                <a:gd name="connsiteY78" fmla="*/ 467790 h 1584819"/>
                <a:gd name="connsiteX79" fmla="*/ 723956 w 3585406"/>
                <a:gd name="connsiteY79" fmla="*/ 467790 h 1584819"/>
                <a:gd name="connsiteX80" fmla="*/ 723956 w 3585406"/>
                <a:gd name="connsiteY80" fmla="*/ 496869 h 1584819"/>
                <a:gd name="connsiteX81" fmla="*/ 729671 w 3585406"/>
                <a:gd name="connsiteY81" fmla="*/ 496869 h 1584819"/>
                <a:gd name="connsiteX82" fmla="*/ 729671 w 3585406"/>
                <a:gd name="connsiteY82" fmla="*/ 575618 h 1584819"/>
                <a:gd name="connsiteX83" fmla="*/ 735302 w 3585406"/>
                <a:gd name="connsiteY83" fmla="*/ 575618 h 1584819"/>
                <a:gd name="connsiteX84" fmla="*/ 735302 w 3585406"/>
                <a:gd name="connsiteY84" fmla="*/ 585535 h 1584819"/>
                <a:gd name="connsiteX85" fmla="*/ 741017 w 3585406"/>
                <a:gd name="connsiteY85" fmla="*/ 585535 h 1584819"/>
                <a:gd name="connsiteX86" fmla="*/ 741017 w 3585406"/>
                <a:gd name="connsiteY86" fmla="*/ 605790 h 1584819"/>
                <a:gd name="connsiteX87" fmla="*/ 758162 w 3585406"/>
                <a:gd name="connsiteY87" fmla="*/ 605790 h 1584819"/>
                <a:gd name="connsiteX88" fmla="*/ 849350 w 3585406"/>
                <a:gd name="connsiteY88" fmla="*/ 605790 h 1584819"/>
                <a:gd name="connsiteX89" fmla="*/ 849350 w 3585406"/>
                <a:gd name="connsiteY89" fmla="*/ 616127 h 1584819"/>
                <a:gd name="connsiteX90" fmla="*/ 900617 w 3585406"/>
                <a:gd name="connsiteY90" fmla="*/ 616127 h 1584819"/>
                <a:gd name="connsiteX91" fmla="*/ 900617 w 3585406"/>
                <a:gd name="connsiteY91" fmla="*/ 626381 h 1584819"/>
                <a:gd name="connsiteX92" fmla="*/ 917762 w 3585406"/>
                <a:gd name="connsiteY92" fmla="*/ 626381 h 1584819"/>
                <a:gd name="connsiteX93" fmla="*/ 917762 w 3585406"/>
                <a:gd name="connsiteY93" fmla="*/ 636718 h 1584819"/>
                <a:gd name="connsiteX94" fmla="*/ 923477 w 3585406"/>
                <a:gd name="connsiteY94" fmla="*/ 636718 h 1584819"/>
                <a:gd name="connsiteX95" fmla="*/ 923477 w 3585406"/>
                <a:gd name="connsiteY95" fmla="*/ 646972 h 1584819"/>
                <a:gd name="connsiteX96" fmla="*/ 929108 w 3585406"/>
                <a:gd name="connsiteY96" fmla="*/ 646972 h 1584819"/>
                <a:gd name="connsiteX97" fmla="*/ 929108 w 3585406"/>
                <a:gd name="connsiteY97" fmla="*/ 657309 h 1584819"/>
                <a:gd name="connsiteX98" fmla="*/ 963314 w 3585406"/>
                <a:gd name="connsiteY98" fmla="*/ 657309 h 1584819"/>
                <a:gd name="connsiteX99" fmla="*/ 963314 w 3585406"/>
                <a:gd name="connsiteY99" fmla="*/ 667562 h 1584819"/>
                <a:gd name="connsiteX100" fmla="*/ 969029 w 3585406"/>
                <a:gd name="connsiteY100" fmla="*/ 667562 h 1584819"/>
                <a:gd name="connsiteX101" fmla="*/ 969029 w 3585406"/>
                <a:gd name="connsiteY101" fmla="*/ 677900 h 1584819"/>
                <a:gd name="connsiteX102" fmla="*/ 1003235 w 3585406"/>
                <a:gd name="connsiteY102" fmla="*/ 677900 h 1584819"/>
                <a:gd name="connsiteX103" fmla="*/ 1020380 w 3585406"/>
                <a:gd name="connsiteY103" fmla="*/ 677900 h 1584819"/>
                <a:gd name="connsiteX104" fmla="*/ 1031726 w 3585406"/>
                <a:gd name="connsiteY104" fmla="*/ 677900 h 1584819"/>
                <a:gd name="connsiteX105" fmla="*/ 1031726 w 3585406"/>
                <a:gd name="connsiteY105" fmla="*/ 688321 h 1584819"/>
                <a:gd name="connsiteX106" fmla="*/ 1048871 w 3585406"/>
                <a:gd name="connsiteY106" fmla="*/ 688321 h 1584819"/>
                <a:gd name="connsiteX107" fmla="*/ 1048871 w 3585406"/>
                <a:gd name="connsiteY107" fmla="*/ 698827 h 1584819"/>
                <a:gd name="connsiteX108" fmla="*/ 1060217 w 3585406"/>
                <a:gd name="connsiteY108" fmla="*/ 698827 h 1584819"/>
                <a:gd name="connsiteX109" fmla="*/ 1065932 w 3585406"/>
                <a:gd name="connsiteY109" fmla="*/ 698827 h 1584819"/>
                <a:gd name="connsiteX110" fmla="*/ 1065932 w 3585406"/>
                <a:gd name="connsiteY110" fmla="*/ 709753 h 1584819"/>
                <a:gd name="connsiteX111" fmla="*/ 1071647 w 3585406"/>
                <a:gd name="connsiteY111" fmla="*/ 709753 h 1584819"/>
                <a:gd name="connsiteX112" fmla="*/ 1077361 w 3585406"/>
                <a:gd name="connsiteY112" fmla="*/ 709753 h 1584819"/>
                <a:gd name="connsiteX113" fmla="*/ 1077361 w 3585406"/>
                <a:gd name="connsiteY113" fmla="*/ 720762 h 1584819"/>
                <a:gd name="connsiteX114" fmla="*/ 1083077 w 3585406"/>
                <a:gd name="connsiteY114" fmla="*/ 720762 h 1584819"/>
                <a:gd name="connsiteX115" fmla="*/ 1083077 w 3585406"/>
                <a:gd name="connsiteY115" fmla="*/ 753792 h 1584819"/>
                <a:gd name="connsiteX116" fmla="*/ 1088707 w 3585406"/>
                <a:gd name="connsiteY116" fmla="*/ 753792 h 1584819"/>
                <a:gd name="connsiteX117" fmla="*/ 1088707 w 3585406"/>
                <a:gd name="connsiteY117" fmla="*/ 764970 h 1584819"/>
                <a:gd name="connsiteX118" fmla="*/ 1100138 w 3585406"/>
                <a:gd name="connsiteY118" fmla="*/ 764970 h 1584819"/>
                <a:gd name="connsiteX119" fmla="*/ 1100138 w 3585406"/>
                <a:gd name="connsiteY119" fmla="*/ 787409 h 1584819"/>
                <a:gd name="connsiteX120" fmla="*/ 1105853 w 3585406"/>
                <a:gd name="connsiteY120" fmla="*/ 787409 h 1584819"/>
                <a:gd name="connsiteX121" fmla="*/ 1105853 w 3585406"/>
                <a:gd name="connsiteY121" fmla="*/ 798671 h 1584819"/>
                <a:gd name="connsiteX122" fmla="*/ 1117282 w 3585406"/>
                <a:gd name="connsiteY122" fmla="*/ 798671 h 1584819"/>
                <a:gd name="connsiteX123" fmla="*/ 1117282 w 3585406"/>
                <a:gd name="connsiteY123" fmla="*/ 810185 h 1584819"/>
                <a:gd name="connsiteX124" fmla="*/ 1128628 w 3585406"/>
                <a:gd name="connsiteY124" fmla="*/ 810185 h 1584819"/>
                <a:gd name="connsiteX125" fmla="*/ 1128628 w 3585406"/>
                <a:gd name="connsiteY125" fmla="*/ 822036 h 1584819"/>
                <a:gd name="connsiteX126" fmla="*/ 1202755 w 3585406"/>
                <a:gd name="connsiteY126" fmla="*/ 822036 h 1584819"/>
                <a:gd name="connsiteX127" fmla="*/ 1202755 w 3585406"/>
                <a:gd name="connsiteY127" fmla="*/ 833886 h 1584819"/>
                <a:gd name="connsiteX128" fmla="*/ 1282513 w 3585406"/>
                <a:gd name="connsiteY128" fmla="*/ 833886 h 1584819"/>
                <a:gd name="connsiteX129" fmla="*/ 1282513 w 3585406"/>
                <a:gd name="connsiteY129" fmla="*/ 845652 h 1584819"/>
                <a:gd name="connsiteX130" fmla="*/ 1299658 w 3585406"/>
                <a:gd name="connsiteY130" fmla="*/ 845652 h 1584819"/>
                <a:gd name="connsiteX131" fmla="*/ 1299658 w 3585406"/>
                <a:gd name="connsiteY131" fmla="*/ 857502 h 1584819"/>
                <a:gd name="connsiteX132" fmla="*/ 1385131 w 3585406"/>
                <a:gd name="connsiteY132" fmla="*/ 857502 h 1584819"/>
                <a:gd name="connsiteX133" fmla="*/ 1385131 w 3585406"/>
                <a:gd name="connsiteY133" fmla="*/ 869352 h 1584819"/>
                <a:gd name="connsiteX134" fmla="*/ 1390846 w 3585406"/>
                <a:gd name="connsiteY134" fmla="*/ 869352 h 1584819"/>
                <a:gd name="connsiteX135" fmla="*/ 1390846 w 3585406"/>
                <a:gd name="connsiteY135" fmla="*/ 881119 h 1584819"/>
                <a:gd name="connsiteX136" fmla="*/ 1402276 w 3585406"/>
                <a:gd name="connsiteY136" fmla="*/ 881119 h 1584819"/>
                <a:gd name="connsiteX137" fmla="*/ 1402276 w 3585406"/>
                <a:gd name="connsiteY137" fmla="*/ 892969 h 1584819"/>
                <a:gd name="connsiteX138" fmla="*/ 1407907 w 3585406"/>
                <a:gd name="connsiteY138" fmla="*/ 892969 h 1584819"/>
                <a:gd name="connsiteX139" fmla="*/ 1407907 w 3585406"/>
                <a:gd name="connsiteY139" fmla="*/ 928435 h 1584819"/>
                <a:gd name="connsiteX140" fmla="*/ 1413622 w 3585406"/>
                <a:gd name="connsiteY140" fmla="*/ 928435 h 1584819"/>
                <a:gd name="connsiteX141" fmla="*/ 1413622 w 3585406"/>
                <a:gd name="connsiteY141" fmla="*/ 940286 h 1584819"/>
                <a:gd name="connsiteX142" fmla="*/ 1419337 w 3585406"/>
                <a:gd name="connsiteY142" fmla="*/ 940286 h 1584819"/>
                <a:gd name="connsiteX143" fmla="*/ 1419337 w 3585406"/>
                <a:gd name="connsiteY143" fmla="*/ 952220 h 1584819"/>
                <a:gd name="connsiteX144" fmla="*/ 1425052 w 3585406"/>
                <a:gd name="connsiteY144" fmla="*/ 952220 h 1584819"/>
                <a:gd name="connsiteX145" fmla="*/ 1425052 w 3585406"/>
                <a:gd name="connsiteY145" fmla="*/ 964322 h 1584819"/>
                <a:gd name="connsiteX146" fmla="*/ 1436482 w 3585406"/>
                <a:gd name="connsiteY146" fmla="*/ 964322 h 1584819"/>
                <a:gd name="connsiteX147" fmla="*/ 1442113 w 3585406"/>
                <a:gd name="connsiteY147" fmla="*/ 964322 h 1584819"/>
                <a:gd name="connsiteX148" fmla="*/ 1442113 w 3585406"/>
                <a:gd name="connsiteY148" fmla="*/ 989199 h 1584819"/>
                <a:gd name="connsiteX149" fmla="*/ 1447828 w 3585406"/>
                <a:gd name="connsiteY149" fmla="*/ 989199 h 1584819"/>
                <a:gd name="connsiteX150" fmla="*/ 1447828 w 3585406"/>
                <a:gd name="connsiteY150" fmla="*/ 1001554 h 1584819"/>
                <a:gd name="connsiteX151" fmla="*/ 1453543 w 3585406"/>
                <a:gd name="connsiteY151" fmla="*/ 1001554 h 1584819"/>
                <a:gd name="connsiteX152" fmla="*/ 1453543 w 3585406"/>
                <a:gd name="connsiteY152" fmla="*/ 1014160 h 1584819"/>
                <a:gd name="connsiteX153" fmla="*/ 1464973 w 3585406"/>
                <a:gd name="connsiteY153" fmla="*/ 1014160 h 1584819"/>
                <a:gd name="connsiteX154" fmla="*/ 1464973 w 3585406"/>
                <a:gd name="connsiteY154" fmla="*/ 1026767 h 1584819"/>
                <a:gd name="connsiteX155" fmla="*/ 1470604 w 3585406"/>
                <a:gd name="connsiteY155" fmla="*/ 1026767 h 1584819"/>
                <a:gd name="connsiteX156" fmla="*/ 1470604 w 3585406"/>
                <a:gd name="connsiteY156" fmla="*/ 1039374 h 1584819"/>
                <a:gd name="connsiteX157" fmla="*/ 1476319 w 3585406"/>
                <a:gd name="connsiteY157" fmla="*/ 1039374 h 1584819"/>
                <a:gd name="connsiteX158" fmla="*/ 1493464 w 3585406"/>
                <a:gd name="connsiteY158" fmla="*/ 1039374 h 1584819"/>
                <a:gd name="connsiteX159" fmla="*/ 1504810 w 3585406"/>
                <a:gd name="connsiteY159" fmla="*/ 1039374 h 1584819"/>
                <a:gd name="connsiteX160" fmla="*/ 1504810 w 3585406"/>
                <a:gd name="connsiteY160" fmla="*/ 1052485 h 1584819"/>
                <a:gd name="connsiteX161" fmla="*/ 1527670 w 3585406"/>
                <a:gd name="connsiteY161" fmla="*/ 1052485 h 1584819"/>
                <a:gd name="connsiteX162" fmla="*/ 1578937 w 3585406"/>
                <a:gd name="connsiteY162" fmla="*/ 1052485 h 1584819"/>
                <a:gd name="connsiteX163" fmla="*/ 1578937 w 3585406"/>
                <a:gd name="connsiteY163" fmla="*/ 1065847 h 1584819"/>
                <a:gd name="connsiteX164" fmla="*/ 1635919 w 3585406"/>
                <a:gd name="connsiteY164" fmla="*/ 1065847 h 1584819"/>
                <a:gd name="connsiteX165" fmla="*/ 1635919 w 3585406"/>
                <a:gd name="connsiteY165" fmla="*/ 1079210 h 1584819"/>
                <a:gd name="connsiteX166" fmla="*/ 1732822 w 3585406"/>
                <a:gd name="connsiteY166" fmla="*/ 1079210 h 1584819"/>
                <a:gd name="connsiteX167" fmla="*/ 1732822 w 3585406"/>
                <a:gd name="connsiteY167" fmla="*/ 1092573 h 1584819"/>
                <a:gd name="connsiteX168" fmla="*/ 1738537 w 3585406"/>
                <a:gd name="connsiteY168" fmla="*/ 1092573 h 1584819"/>
                <a:gd name="connsiteX169" fmla="*/ 1738537 w 3585406"/>
                <a:gd name="connsiteY169" fmla="*/ 1105853 h 1584819"/>
                <a:gd name="connsiteX170" fmla="*/ 1761313 w 3585406"/>
                <a:gd name="connsiteY170" fmla="*/ 1105853 h 1584819"/>
                <a:gd name="connsiteX171" fmla="*/ 1761313 w 3585406"/>
                <a:gd name="connsiteY171" fmla="*/ 1119216 h 1584819"/>
                <a:gd name="connsiteX172" fmla="*/ 1801233 w 3585406"/>
                <a:gd name="connsiteY172" fmla="*/ 1119216 h 1584819"/>
                <a:gd name="connsiteX173" fmla="*/ 1801233 w 3585406"/>
                <a:gd name="connsiteY173" fmla="*/ 1159305 h 1584819"/>
                <a:gd name="connsiteX174" fmla="*/ 1829725 w 3585406"/>
                <a:gd name="connsiteY174" fmla="*/ 1159305 h 1584819"/>
                <a:gd name="connsiteX175" fmla="*/ 1829725 w 3585406"/>
                <a:gd name="connsiteY175" fmla="*/ 1172584 h 1584819"/>
                <a:gd name="connsiteX176" fmla="*/ 1835440 w 3585406"/>
                <a:gd name="connsiteY176" fmla="*/ 1172584 h 1584819"/>
                <a:gd name="connsiteX177" fmla="*/ 1841154 w 3585406"/>
                <a:gd name="connsiteY177" fmla="*/ 1172584 h 1584819"/>
                <a:gd name="connsiteX178" fmla="*/ 1841154 w 3585406"/>
                <a:gd name="connsiteY178" fmla="*/ 1186199 h 1584819"/>
                <a:gd name="connsiteX179" fmla="*/ 1898136 w 3585406"/>
                <a:gd name="connsiteY179" fmla="*/ 1186199 h 1584819"/>
                <a:gd name="connsiteX180" fmla="*/ 1898136 w 3585406"/>
                <a:gd name="connsiteY180" fmla="*/ 1199814 h 1584819"/>
                <a:gd name="connsiteX181" fmla="*/ 2000754 w 3585406"/>
                <a:gd name="connsiteY181" fmla="*/ 1199814 h 1584819"/>
                <a:gd name="connsiteX182" fmla="*/ 2000754 w 3585406"/>
                <a:gd name="connsiteY182" fmla="*/ 1213345 h 1584819"/>
                <a:gd name="connsiteX183" fmla="*/ 2040675 w 3585406"/>
                <a:gd name="connsiteY183" fmla="*/ 1213345 h 1584819"/>
                <a:gd name="connsiteX184" fmla="*/ 2040675 w 3585406"/>
                <a:gd name="connsiteY184" fmla="*/ 1226960 h 1584819"/>
                <a:gd name="connsiteX185" fmla="*/ 2091942 w 3585406"/>
                <a:gd name="connsiteY185" fmla="*/ 1226960 h 1584819"/>
                <a:gd name="connsiteX186" fmla="*/ 2126148 w 3585406"/>
                <a:gd name="connsiteY186" fmla="*/ 1226960 h 1584819"/>
                <a:gd name="connsiteX187" fmla="*/ 2126148 w 3585406"/>
                <a:gd name="connsiteY187" fmla="*/ 1240827 h 1584819"/>
                <a:gd name="connsiteX188" fmla="*/ 2143209 w 3585406"/>
                <a:gd name="connsiteY188" fmla="*/ 1240827 h 1584819"/>
                <a:gd name="connsiteX189" fmla="*/ 2143209 w 3585406"/>
                <a:gd name="connsiteY189" fmla="*/ 1254611 h 1584819"/>
                <a:gd name="connsiteX190" fmla="*/ 2148924 w 3585406"/>
                <a:gd name="connsiteY190" fmla="*/ 1254611 h 1584819"/>
                <a:gd name="connsiteX191" fmla="*/ 2148924 w 3585406"/>
                <a:gd name="connsiteY191" fmla="*/ 1268478 h 1584819"/>
                <a:gd name="connsiteX192" fmla="*/ 2154639 w 3585406"/>
                <a:gd name="connsiteY192" fmla="*/ 1268478 h 1584819"/>
                <a:gd name="connsiteX193" fmla="*/ 2154639 w 3585406"/>
                <a:gd name="connsiteY193" fmla="*/ 1296212 h 1584819"/>
                <a:gd name="connsiteX194" fmla="*/ 2160354 w 3585406"/>
                <a:gd name="connsiteY194" fmla="*/ 1296212 h 1584819"/>
                <a:gd name="connsiteX195" fmla="*/ 2160354 w 3585406"/>
                <a:gd name="connsiteY195" fmla="*/ 1310332 h 1584819"/>
                <a:gd name="connsiteX196" fmla="*/ 2166069 w 3585406"/>
                <a:gd name="connsiteY196" fmla="*/ 1310332 h 1584819"/>
                <a:gd name="connsiteX197" fmla="*/ 2171784 w 3585406"/>
                <a:gd name="connsiteY197" fmla="*/ 1310332 h 1584819"/>
                <a:gd name="connsiteX198" fmla="*/ 2177415 w 3585406"/>
                <a:gd name="connsiteY198" fmla="*/ 1310332 h 1584819"/>
                <a:gd name="connsiteX199" fmla="*/ 2177415 w 3585406"/>
                <a:gd name="connsiteY199" fmla="*/ 1325544 h 1584819"/>
                <a:gd name="connsiteX200" fmla="*/ 2183130 w 3585406"/>
                <a:gd name="connsiteY200" fmla="*/ 1325544 h 1584819"/>
                <a:gd name="connsiteX201" fmla="*/ 2188845 w 3585406"/>
                <a:gd name="connsiteY201" fmla="*/ 1325544 h 1584819"/>
                <a:gd name="connsiteX202" fmla="*/ 2188845 w 3585406"/>
                <a:gd name="connsiteY202" fmla="*/ 1341512 h 1584819"/>
                <a:gd name="connsiteX203" fmla="*/ 2194560 w 3585406"/>
                <a:gd name="connsiteY203" fmla="*/ 1341512 h 1584819"/>
                <a:gd name="connsiteX204" fmla="*/ 2194560 w 3585406"/>
                <a:gd name="connsiteY204" fmla="*/ 1357985 h 1584819"/>
                <a:gd name="connsiteX205" fmla="*/ 2200275 w 3585406"/>
                <a:gd name="connsiteY205" fmla="*/ 1357985 h 1584819"/>
                <a:gd name="connsiteX206" fmla="*/ 2200275 w 3585406"/>
                <a:gd name="connsiteY206" fmla="*/ 1374458 h 1584819"/>
                <a:gd name="connsiteX207" fmla="*/ 2211621 w 3585406"/>
                <a:gd name="connsiteY207" fmla="*/ 1374458 h 1584819"/>
                <a:gd name="connsiteX208" fmla="*/ 2211621 w 3585406"/>
                <a:gd name="connsiteY208" fmla="*/ 1390846 h 1584819"/>
                <a:gd name="connsiteX209" fmla="*/ 2280033 w 3585406"/>
                <a:gd name="connsiteY209" fmla="*/ 1390846 h 1584819"/>
                <a:gd name="connsiteX210" fmla="*/ 2291463 w 3585406"/>
                <a:gd name="connsiteY210" fmla="*/ 1390846 h 1584819"/>
                <a:gd name="connsiteX211" fmla="*/ 2291463 w 3585406"/>
                <a:gd name="connsiteY211" fmla="*/ 1407823 h 1584819"/>
                <a:gd name="connsiteX212" fmla="*/ 2376936 w 3585406"/>
                <a:gd name="connsiteY212" fmla="*/ 1407823 h 1584819"/>
                <a:gd name="connsiteX213" fmla="*/ 2376936 w 3585406"/>
                <a:gd name="connsiteY213" fmla="*/ 1424716 h 1584819"/>
                <a:gd name="connsiteX214" fmla="*/ 2479554 w 3585406"/>
                <a:gd name="connsiteY214" fmla="*/ 1424716 h 1584819"/>
                <a:gd name="connsiteX215" fmla="*/ 2485269 w 3585406"/>
                <a:gd name="connsiteY215" fmla="*/ 1424716 h 1584819"/>
                <a:gd name="connsiteX216" fmla="*/ 2490984 w 3585406"/>
                <a:gd name="connsiteY216" fmla="*/ 1424716 h 1584819"/>
                <a:gd name="connsiteX217" fmla="*/ 2502330 w 3585406"/>
                <a:gd name="connsiteY217" fmla="*/ 1424716 h 1584819"/>
                <a:gd name="connsiteX218" fmla="*/ 2508045 w 3585406"/>
                <a:gd name="connsiteY218" fmla="*/ 1424716 h 1584819"/>
                <a:gd name="connsiteX219" fmla="*/ 2508045 w 3585406"/>
                <a:gd name="connsiteY219" fmla="*/ 1445139 h 1584819"/>
                <a:gd name="connsiteX220" fmla="*/ 2513760 w 3585406"/>
                <a:gd name="connsiteY220" fmla="*/ 1445139 h 1584819"/>
                <a:gd name="connsiteX221" fmla="*/ 2519475 w 3585406"/>
                <a:gd name="connsiteY221" fmla="*/ 1445139 h 1584819"/>
                <a:gd name="connsiteX222" fmla="*/ 2519475 w 3585406"/>
                <a:gd name="connsiteY222" fmla="*/ 1466318 h 1584819"/>
                <a:gd name="connsiteX223" fmla="*/ 2530821 w 3585406"/>
                <a:gd name="connsiteY223" fmla="*/ 1466318 h 1584819"/>
                <a:gd name="connsiteX224" fmla="*/ 2530821 w 3585406"/>
                <a:gd name="connsiteY224" fmla="*/ 1488590 h 1584819"/>
                <a:gd name="connsiteX225" fmla="*/ 2536536 w 3585406"/>
                <a:gd name="connsiteY225" fmla="*/ 1488590 h 1584819"/>
                <a:gd name="connsiteX226" fmla="*/ 2542251 w 3585406"/>
                <a:gd name="connsiteY226" fmla="*/ 1488590 h 1584819"/>
                <a:gd name="connsiteX227" fmla="*/ 2547966 w 3585406"/>
                <a:gd name="connsiteY227" fmla="*/ 1488590 h 1584819"/>
                <a:gd name="connsiteX228" fmla="*/ 2553681 w 3585406"/>
                <a:gd name="connsiteY228" fmla="*/ 1488590 h 1584819"/>
                <a:gd name="connsiteX229" fmla="*/ 2565027 w 3585406"/>
                <a:gd name="connsiteY229" fmla="*/ 1488590 h 1584819"/>
                <a:gd name="connsiteX230" fmla="*/ 2565027 w 3585406"/>
                <a:gd name="connsiteY230" fmla="*/ 1516324 h 1584819"/>
                <a:gd name="connsiteX231" fmla="*/ 2667644 w 3585406"/>
                <a:gd name="connsiteY231" fmla="*/ 1516324 h 1584819"/>
                <a:gd name="connsiteX232" fmla="*/ 2838674 w 3585406"/>
                <a:gd name="connsiteY232" fmla="*/ 1516324 h 1584819"/>
                <a:gd name="connsiteX233" fmla="*/ 2838674 w 3585406"/>
                <a:gd name="connsiteY233" fmla="*/ 1546160 h 1584819"/>
                <a:gd name="connsiteX234" fmla="*/ 2855735 w 3585406"/>
                <a:gd name="connsiteY234" fmla="*/ 1546160 h 1584819"/>
                <a:gd name="connsiteX235" fmla="*/ 2867165 w 3585406"/>
                <a:gd name="connsiteY235" fmla="*/ 1546160 h 1584819"/>
                <a:gd name="connsiteX236" fmla="*/ 2872880 w 3585406"/>
                <a:gd name="connsiteY236" fmla="*/ 1546160 h 1584819"/>
                <a:gd name="connsiteX237" fmla="*/ 2878595 w 3585406"/>
                <a:gd name="connsiteY237" fmla="*/ 1546160 h 1584819"/>
                <a:gd name="connsiteX238" fmla="*/ 2878595 w 3585406"/>
                <a:gd name="connsiteY238" fmla="*/ 1584820 h 1584819"/>
                <a:gd name="connsiteX239" fmla="*/ 2884226 w 3585406"/>
                <a:gd name="connsiteY239" fmla="*/ 1584820 h 1584819"/>
                <a:gd name="connsiteX240" fmla="*/ 2907086 w 3585406"/>
                <a:gd name="connsiteY240" fmla="*/ 1584820 h 1584819"/>
                <a:gd name="connsiteX241" fmla="*/ 2912801 w 3585406"/>
                <a:gd name="connsiteY241" fmla="*/ 1584820 h 1584819"/>
                <a:gd name="connsiteX242" fmla="*/ 2924147 w 3585406"/>
                <a:gd name="connsiteY242" fmla="*/ 1584820 h 1584819"/>
                <a:gd name="connsiteX243" fmla="*/ 3237632 w 3585406"/>
                <a:gd name="connsiteY243" fmla="*/ 1584820 h 1584819"/>
                <a:gd name="connsiteX244" fmla="*/ 3260492 w 3585406"/>
                <a:gd name="connsiteY244" fmla="*/ 1584820 h 1584819"/>
                <a:gd name="connsiteX245" fmla="*/ 3585406 w 3585406"/>
                <a:gd name="connsiteY245" fmla="*/ 1584820 h 15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585406" h="1584819">
                  <a:moveTo>
                    <a:pt x="0" y="0"/>
                  </a:moveTo>
                  <a:lnTo>
                    <a:pt x="5715" y="0"/>
                  </a:lnTo>
                  <a:lnTo>
                    <a:pt x="68412" y="0"/>
                  </a:lnTo>
                  <a:lnTo>
                    <a:pt x="68412" y="8573"/>
                  </a:lnTo>
                  <a:lnTo>
                    <a:pt x="153969" y="8573"/>
                  </a:lnTo>
                  <a:lnTo>
                    <a:pt x="153969" y="17061"/>
                  </a:lnTo>
                  <a:lnTo>
                    <a:pt x="199521" y="17061"/>
                  </a:lnTo>
                  <a:lnTo>
                    <a:pt x="199521" y="25549"/>
                  </a:lnTo>
                  <a:lnTo>
                    <a:pt x="228012" y="25549"/>
                  </a:lnTo>
                  <a:lnTo>
                    <a:pt x="228012" y="34122"/>
                  </a:lnTo>
                  <a:lnTo>
                    <a:pt x="233727" y="34122"/>
                  </a:lnTo>
                  <a:lnTo>
                    <a:pt x="250872" y="34122"/>
                  </a:lnTo>
                  <a:lnTo>
                    <a:pt x="250872" y="42610"/>
                  </a:lnTo>
                  <a:lnTo>
                    <a:pt x="267933" y="42610"/>
                  </a:lnTo>
                  <a:lnTo>
                    <a:pt x="267933" y="51183"/>
                  </a:lnTo>
                  <a:lnTo>
                    <a:pt x="290709" y="51183"/>
                  </a:lnTo>
                  <a:lnTo>
                    <a:pt x="290709" y="59755"/>
                  </a:lnTo>
                  <a:lnTo>
                    <a:pt x="324915" y="59755"/>
                  </a:lnTo>
                  <a:lnTo>
                    <a:pt x="324915" y="68412"/>
                  </a:lnTo>
                  <a:lnTo>
                    <a:pt x="330630" y="68412"/>
                  </a:lnTo>
                  <a:lnTo>
                    <a:pt x="330630" y="94129"/>
                  </a:lnTo>
                  <a:lnTo>
                    <a:pt x="336345" y="94129"/>
                  </a:lnTo>
                  <a:lnTo>
                    <a:pt x="336345" y="120183"/>
                  </a:lnTo>
                  <a:lnTo>
                    <a:pt x="342060" y="120183"/>
                  </a:lnTo>
                  <a:lnTo>
                    <a:pt x="342060" y="137664"/>
                  </a:lnTo>
                  <a:lnTo>
                    <a:pt x="347690" y="137664"/>
                  </a:lnTo>
                  <a:lnTo>
                    <a:pt x="347690" y="164138"/>
                  </a:lnTo>
                  <a:lnTo>
                    <a:pt x="353406" y="164138"/>
                  </a:lnTo>
                  <a:lnTo>
                    <a:pt x="353406" y="172963"/>
                  </a:lnTo>
                  <a:lnTo>
                    <a:pt x="359120" y="172963"/>
                  </a:lnTo>
                  <a:lnTo>
                    <a:pt x="359120" y="181787"/>
                  </a:lnTo>
                  <a:lnTo>
                    <a:pt x="364836" y="181787"/>
                  </a:lnTo>
                  <a:lnTo>
                    <a:pt x="364836" y="235155"/>
                  </a:lnTo>
                  <a:lnTo>
                    <a:pt x="370550" y="235155"/>
                  </a:lnTo>
                  <a:lnTo>
                    <a:pt x="370550" y="262134"/>
                  </a:lnTo>
                  <a:lnTo>
                    <a:pt x="376266" y="262134"/>
                  </a:lnTo>
                  <a:lnTo>
                    <a:pt x="376266" y="271210"/>
                  </a:lnTo>
                  <a:lnTo>
                    <a:pt x="381896" y="271210"/>
                  </a:lnTo>
                  <a:lnTo>
                    <a:pt x="381896" y="280455"/>
                  </a:lnTo>
                  <a:lnTo>
                    <a:pt x="393327" y="280455"/>
                  </a:lnTo>
                  <a:lnTo>
                    <a:pt x="393327" y="289616"/>
                  </a:lnTo>
                  <a:lnTo>
                    <a:pt x="410471" y="289616"/>
                  </a:lnTo>
                  <a:lnTo>
                    <a:pt x="410471" y="298777"/>
                  </a:lnTo>
                  <a:lnTo>
                    <a:pt x="416102" y="298777"/>
                  </a:lnTo>
                  <a:lnTo>
                    <a:pt x="421817" y="298777"/>
                  </a:lnTo>
                  <a:lnTo>
                    <a:pt x="421817" y="308022"/>
                  </a:lnTo>
                  <a:lnTo>
                    <a:pt x="427532" y="308022"/>
                  </a:lnTo>
                  <a:lnTo>
                    <a:pt x="444593" y="308022"/>
                  </a:lnTo>
                  <a:lnTo>
                    <a:pt x="444593" y="317267"/>
                  </a:lnTo>
                  <a:lnTo>
                    <a:pt x="473168" y="317267"/>
                  </a:lnTo>
                  <a:lnTo>
                    <a:pt x="478799" y="317267"/>
                  </a:lnTo>
                  <a:lnTo>
                    <a:pt x="478799" y="326679"/>
                  </a:lnTo>
                  <a:lnTo>
                    <a:pt x="513005" y="326679"/>
                  </a:lnTo>
                  <a:lnTo>
                    <a:pt x="513005" y="336008"/>
                  </a:lnTo>
                  <a:lnTo>
                    <a:pt x="530150" y="336008"/>
                  </a:lnTo>
                  <a:lnTo>
                    <a:pt x="530150" y="345337"/>
                  </a:lnTo>
                  <a:lnTo>
                    <a:pt x="587132" y="345337"/>
                  </a:lnTo>
                  <a:lnTo>
                    <a:pt x="587132" y="354666"/>
                  </a:lnTo>
                  <a:lnTo>
                    <a:pt x="632768" y="354666"/>
                  </a:lnTo>
                  <a:lnTo>
                    <a:pt x="632768" y="363995"/>
                  </a:lnTo>
                  <a:lnTo>
                    <a:pt x="638399" y="363995"/>
                  </a:lnTo>
                  <a:lnTo>
                    <a:pt x="638399" y="373324"/>
                  </a:lnTo>
                  <a:lnTo>
                    <a:pt x="644114" y="373324"/>
                  </a:lnTo>
                  <a:lnTo>
                    <a:pt x="644114" y="382653"/>
                  </a:lnTo>
                  <a:lnTo>
                    <a:pt x="649829" y="382653"/>
                  </a:lnTo>
                  <a:lnTo>
                    <a:pt x="649829" y="392066"/>
                  </a:lnTo>
                  <a:lnTo>
                    <a:pt x="678320" y="392066"/>
                  </a:lnTo>
                  <a:lnTo>
                    <a:pt x="678320" y="401395"/>
                  </a:lnTo>
                  <a:lnTo>
                    <a:pt x="684035" y="401395"/>
                  </a:lnTo>
                  <a:lnTo>
                    <a:pt x="684035" y="429634"/>
                  </a:lnTo>
                  <a:lnTo>
                    <a:pt x="689750" y="429634"/>
                  </a:lnTo>
                  <a:lnTo>
                    <a:pt x="689750" y="439047"/>
                  </a:lnTo>
                  <a:lnTo>
                    <a:pt x="695465" y="439047"/>
                  </a:lnTo>
                  <a:lnTo>
                    <a:pt x="701096" y="439047"/>
                  </a:lnTo>
                  <a:lnTo>
                    <a:pt x="701096" y="448628"/>
                  </a:lnTo>
                  <a:lnTo>
                    <a:pt x="706811" y="448628"/>
                  </a:lnTo>
                  <a:lnTo>
                    <a:pt x="706811" y="467790"/>
                  </a:lnTo>
                  <a:lnTo>
                    <a:pt x="712526" y="467790"/>
                  </a:lnTo>
                  <a:lnTo>
                    <a:pt x="718241" y="467790"/>
                  </a:lnTo>
                  <a:lnTo>
                    <a:pt x="723956" y="467790"/>
                  </a:lnTo>
                  <a:lnTo>
                    <a:pt x="723956" y="496869"/>
                  </a:lnTo>
                  <a:lnTo>
                    <a:pt x="729671" y="496869"/>
                  </a:lnTo>
                  <a:lnTo>
                    <a:pt x="729671" y="575618"/>
                  </a:lnTo>
                  <a:lnTo>
                    <a:pt x="735302" y="575618"/>
                  </a:lnTo>
                  <a:lnTo>
                    <a:pt x="735302" y="585535"/>
                  </a:lnTo>
                  <a:lnTo>
                    <a:pt x="741017" y="585535"/>
                  </a:lnTo>
                  <a:lnTo>
                    <a:pt x="741017" y="605790"/>
                  </a:lnTo>
                  <a:lnTo>
                    <a:pt x="758162" y="605790"/>
                  </a:lnTo>
                  <a:lnTo>
                    <a:pt x="849350" y="605790"/>
                  </a:lnTo>
                  <a:lnTo>
                    <a:pt x="849350" y="616127"/>
                  </a:lnTo>
                  <a:lnTo>
                    <a:pt x="900617" y="616127"/>
                  </a:lnTo>
                  <a:lnTo>
                    <a:pt x="900617" y="626381"/>
                  </a:lnTo>
                  <a:lnTo>
                    <a:pt x="917762" y="626381"/>
                  </a:lnTo>
                  <a:lnTo>
                    <a:pt x="917762" y="636718"/>
                  </a:lnTo>
                  <a:lnTo>
                    <a:pt x="923477" y="636718"/>
                  </a:lnTo>
                  <a:lnTo>
                    <a:pt x="923477" y="646972"/>
                  </a:lnTo>
                  <a:lnTo>
                    <a:pt x="929108" y="646972"/>
                  </a:lnTo>
                  <a:lnTo>
                    <a:pt x="929108" y="657309"/>
                  </a:lnTo>
                  <a:lnTo>
                    <a:pt x="963314" y="657309"/>
                  </a:lnTo>
                  <a:lnTo>
                    <a:pt x="963314" y="667562"/>
                  </a:lnTo>
                  <a:lnTo>
                    <a:pt x="969029" y="667562"/>
                  </a:lnTo>
                  <a:lnTo>
                    <a:pt x="969029" y="677900"/>
                  </a:lnTo>
                  <a:lnTo>
                    <a:pt x="1003235" y="677900"/>
                  </a:lnTo>
                  <a:lnTo>
                    <a:pt x="1020380" y="677900"/>
                  </a:lnTo>
                  <a:lnTo>
                    <a:pt x="1031726" y="677900"/>
                  </a:lnTo>
                  <a:lnTo>
                    <a:pt x="1031726" y="688321"/>
                  </a:lnTo>
                  <a:lnTo>
                    <a:pt x="1048871" y="688321"/>
                  </a:lnTo>
                  <a:lnTo>
                    <a:pt x="1048871" y="698827"/>
                  </a:lnTo>
                  <a:lnTo>
                    <a:pt x="1060217" y="698827"/>
                  </a:lnTo>
                  <a:lnTo>
                    <a:pt x="1065932" y="698827"/>
                  </a:lnTo>
                  <a:lnTo>
                    <a:pt x="1065932" y="709753"/>
                  </a:lnTo>
                  <a:lnTo>
                    <a:pt x="1071647" y="709753"/>
                  </a:lnTo>
                  <a:lnTo>
                    <a:pt x="1077361" y="709753"/>
                  </a:lnTo>
                  <a:lnTo>
                    <a:pt x="1077361" y="720762"/>
                  </a:lnTo>
                  <a:lnTo>
                    <a:pt x="1083077" y="720762"/>
                  </a:lnTo>
                  <a:lnTo>
                    <a:pt x="1083077" y="753792"/>
                  </a:lnTo>
                  <a:lnTo>
                    <a:pt x="1088707" y="753792"/>
                  </a:lnTo>
                  <a:lnTo>
                    <a:pt x="1088707" y="764970"/>
                  </a:lnTo>
                  <a:lnTo>
                    <a:pt x="1100138" y="764970"/>
                  </a:lnTo>
                  <a:lnTo>
                    <a:pt x="1100138" y="787409"/>
                  </a:lnTo>
                  <a:lnTo>
                    <a:pt x="1105853" y="787409"/>
                  </a:lnTo>
                  <a:lnTo>
                    <a:pt x="1105853" y="798671"/>
                  </a:lnTo>
                  <a:lnTo>
                    <a:pt x="1117282" y="798671"/>
                  </a:lnTo>
                  <a:lnTo>
                    <a:pt x="1117282" y="810185"/>
                  </a:lnTo>
                  <a:lnTo>
                    <a:pt x="1128628" y="810185"/>
                  </a:lnTo>
                  <a:lnTo>
                    <a:pt x="1128628" y="822036"/>
                  </a:lnTo>
                  <a:lnTo>
                    <a:pt x="1202755" y="822036"/>
                  </a:lnTo>
                  <a:lnTo>
                    <a:pt x="1202755" y="833886"/>
                  </a:lnTo>
                  <a:lnTo>
                    <a:pt x="1282513" y="833886"/>
                  </a:lnTo>
                  <a:lnTo>
                    <a:pt x="1282513" y="845652"/>
                  </a:lnTo>
                  <a:lnTo>
                    <a:pt x="1299658" y="845652"/>
                  </a:lnTo>
                  <a:lnTo>
                    <a:pt x="1299658" y="857502"/>
                  </a:lnTo>
                  <a:lnTo>
                    <a:pt x="1385131" y="857502"/>
                  </a:lnTo>
                  <a:lnTo>
                    <a:pt x="1385131" y="869352"/>
                  </a:lnTo>
                  <a:lnTo>
                    <a:pt x="1390846" y="869352"/>
                  </a:lnTo>
                  <a:lnTo>
                    <a:pt x="1390846" y="881119"/>
                  </a:lnTo>
                  <a:lnTo>
                    <a:pt x="1402276" y="881119"/>
                  </a:lnTo>
                  <a:lnTo>
                    <a:pt x="1402276" y="892969"/>
                  </a:lnTo>
                  <a:lnTo>
                    <a:pt x="1407907" y="892969"/>
                  </a:lnTo>
                  <a:lnTo>
                    <a:pt x="1407907" y="928435"/>
                  </a:lnTo>
                  <a:lnTo>
                    <a:pt x="1413622" y="928435"/>
                  </a:lnTo>
                  <a:lnTo>
                    <a:pt x="1413622" y="940286"/>
                  </a:lnTo>
                  <a:lnTo>
                    <a:pt x="1419337" y="940286"/>
                  </a:lnTo>
                  <a:lnTo>
                    <a:pt x="1419337" y="952220"/>
                  </a:lnTo>
                  <a:lnTo>
                    <a:pt x="1425052" y="952220"/>
                  </a:lnTo>
                  <a:lnTo>
                    <a:pt x="1425052" y="964322"/>
                  </a:lnTo>
                  <a:lnTo>
                    <a:pt x="1436482" y="964322"/>
                  </a:lnTo>
                  <a:lnTo>
                    <a:pt x="1442113" y="964322"/>
                  </a:lnTo>
                  <a:lnTo>
                    <a:pt x="1442113" y="989199"/>
                  </a:lnTo>
                  <a:lnTo>
                    <a:pt x="1447828" y="989199"/>
                  </a:lnTo>
                  <a:lnTo>
                    <a:pt x="1447828" y="1001554"/>
                  </a:lnTo>
                  <a:lnTo>
                    <a:pt x="1453543" y="1001554"/>
                  </a:lnTo>
                  <a:lnTo>
                    <a:pt x="1453543" y="1014160"/>
                  </a:lnTo>
                  <a:lnTo>
                    <a:pt x="1464973" y="1014160"/>
                  </a:lnTo>
                  <a:lnTo>
                    <a:pt x="1464973" y="1026767"/>
                  </a:lnTo>
                  <a:lnTo>
                    <a:pt x="1470604" y="1026767"/>
                  </a:lnTo>
                  <a:lnTo>
                    <a:pt x="1470604" y="1039374"/>
                  </a:lnTo>
                  <a:lnTo>
                    <a:pt x="1476319" y="1039374"/>
                  </a:lnTo>
                  <a:lnTo>
                    <a:pt x="1493464" y="1039374"/>
                  </a:lnTo>
                  <a:lnTo>
                    <a:pt x="1504810" y="1039374"/>
                  </a:lnTo>
                  <a:lnTo>
                    <a:pt x="1504810" y="1052485"/>
                  </a:lnTo>
                  <a:lnTo>
                    <a:pt x="1527670" y="1052485"/>
                  </a:lnTo>
                  <a:lnTo>
                    <a:pt x="1578937" y="1052485"/>
                  </a:lnTo>
                  <a:lnTo>
                    <a:pt x="1578937" y="1065847"/>
                  </a:lnTo>
                  <a:lnTo>
                    <a:pt x="1635919" y="1065847"/>
                  </a:lnTo>
                  <a:lnTo>
                    <a:pt x="1635919" y="1079210"/>
                  </a:lnTo>
                  <a:lnTo>
                    <a:pt x="1732822" y="1079210"/>
                  </a:lnTo>
                  <a:lnTo>
                    <a:pt x="1732822" y="1092573"/>
                  </a:lnTo>
                  <a:lnTo>
                    <a:pt x="1738537" y="1092573"/>
                  </a:lnTo>
                  <a:lnTo>
                    <a:pt x="1738537" y="1105853"/>
                  </a:lnTo>
                  <a:lnTo>
                    <a:pt x="1761313" y="1105853"/>
                  </a:lnTo>
                  <a:lnTo>
                    <a:pt x="1761313" y="1119216"/>
                  </a:lnTo>
                  <a:lnTo>
                    <a:pt x="1801233" y="1119216"/>
                  </a:lnTo>
                  <a:lnTo>
                    <a:pt x="1801233" y="1159305"/>
                  </a:lnTo>
                  <a:lnTo>
                    <a:pt x="1829725" y="1159305"/>
                  </a:lnTo>
                  <a:lnTo>
                    <a:pt x="1829725" y="1172584"/>
                  </a:lnTo>
                  <a:lnTo>
                    <a:pt x="1835440" y="1172584"/>
                  </a:lnTo>
                  <a:lnTo>
                    <a:pt x="1841154" y="1172584"/>
                  </a:lnTo>
                  <a:lnTo>
                    <a:pt x="1841154" y="1186199"/>
                  </a:lnTo>
                  <a:lnTo>
                    <a:pt x="1898136" y="1186199"/>
                  </a:lnTo>
                  <a:lnTo>
                    <a:pt x="1898136" y="1199814"/>
                  </a:lnTo>
                  <a:lnTo>
                    <a:pt x="2000754" y="1199814"/>
                  </a:lnTo>
                  <a:lnTo>
                    <a:pt x="2000754" y="1213345"/>
                  </a:lnTo>
                  <a:lnTo>
                    <a:pt x="2040675" y="1213345"/>
                  </a:lnTo>
                  <a:lnTo>
                    <a:pt x="2040675" y="1226960"/>
                  </a:lnTo>
                  <a:lnTo>
                    <a:pt x="2091942" y="1226960"/>
                  </a:lnTo>
                  <a:lnTo>
                    <a:pt x="2126148" y="1226960"/>
                  </a:lnTo>
                  <a:lnTo>
                    <a:pt x="2126148" y="1240827"/>
                  </a:lnTo>
                  <a:lnTo>
                    <a:pt x="2143209" y="1240827"/>
                  </a:lnTo>
                  <a:lnTo>
                    <a:pt x="2143209" y="1254611"/>
                  </a:lnTo>
                  <a:lnTo>
                    <a:pt x="2148924" y="1254611"/>
                  </a:lnTo>
                  <a:lnTo>
                    <a:pt x="2148924" y="1268478"/>
                  </a:lnTo>
                  <a:lnTo>
                    <a:pt x="2154639" y="1268478"/>
                  </a:lnTo>
                  <a:lnTo>
                    <a:pt x="2154639" y="1296212"/>
                  </a:lnTo>
                  <a:lnTo>
                    <a:pt x="2160354" y="1296212"/>
                  </a:lnTo>
                  <a:lnTo>
                    <a:pt x="2160354" y="1310332"/>
                  </a:lnTo>
                  <a:lnTo>
                    <a:pt x="2166069" y="1310332"/>
                  </a:lnTo>
                  <a:lnTo>
                    <a:pt x="2171784" y="1310332"/>
                  </a:lnTo>
                  <a:lnTo>
                    <a:pt x="2177415" y="1310332"/>
                  </a:lnTo>
                  <a:lnTo>
                    <a:pt x="2177415" y="1325544"/>
                  </a:lnTo>
                  <a:lnTo>
                    <a:pt x="2183130" y="1325544"/>
                  </a:lnTo>
                  <a:lnTo>
                    <a:pt x="2188845" y="1325544"/>
                  </a:lnTo>
                  <a:lnTo>
                    <a:pt x="2188845" y="1341512"/>
                  </a:lnTo>
                  <a:lnTo>
                    <a:pt x="2194560" y="1341512"/>
                  </a:lnTo>
                  <a:lnTo>
                    <a:pt x="2194560" y="1357985"/>
                  </a:lnTo>
                  <a:lnTo>
                    <a:pt x="2200275" y="1357985"/>
                  </a:lnTo>
                  <a:lnTo>
                    <a:pt x="2200275" y="1374458"/>
                  </a:lnTo>
                  <a:lnTo>
                    <a:pt x="2211621" y="1374458"/>
                  </a:lnTo>
                  <a:lnTo>
                    <a:pt x="2211621" y="1390846"/>
                  </a:lnTo>
                  <a:lnTo>
                    <a:pt x="2280033" y="1390846"/>
                  </a:lnTo>
                  <a:lnTo>
                    <a:pt x="2291463" y="1390846"/>
                  </a:lnTo>
                  <a:lnTo>
                    <a:pt x="2291463" y="1407823"/>
                  </a:lnTo>
                  <a:lnTo>
                    <a:pt x="2376936" y="1407823"/>
                  </a:lnTo>
                  <a:lnTo>
                    <a:pt x="2376936" y="1424716"/>
                  </a:lnTo>
                  <a:lnTo>
                    <a:pt x="2479554" y="1424716"/>
                  </a:lnTo>
                  <a:lnTo>
                    <a:pt x="2485269" y="1424716"/>
                  </a:lnTo>
                  <a:lnTo>
                    <a:pt x="2490984" y="1424716"/>
                  </a:lnTo>
                  <a:lnTo>
                    <a:pt x="2502330" y="1424716"/>
                  </a:lnTo>
                  <a:lnTo>
                    <a:pt x="2508045" y="1424716"/>
                  </a:lnTo>
                  <a:lnTo>
                    <a:pt x="2508045" y="1445139"/>
                  </a:lnTo>
                  <a:lnTo>
                    <a:pt x="2513760" y="1445139"/>
                  </a:lnTo>
                  <a:lnTo>
                    <a:pt x="2519475" y="1445139"/>
                  </a:lnTo>
                  <a:lnTo>
                    <a:pt x="2519475" y="1466318"/>
                  </a:lnTo>
                  <a:lnTo>
                    <a:pt x="2530821" y="1466318"/>
                  </a:lnTo>
                  <a:lnTo>
                    <a:pt x="2530821" y="1488590"/>
                  </a:lnTo>
                  <a:lnTo>
                    <a:pt x="2536536" y="1488590"/>
                  </a:lnTo>
                  <a:lnTo>
                    <a:pt x="2542251" y="1488590"/>
                  </a:lnTo>
                  <a:lnTo>
                    <a:pt x="2547966" y="1488590"/>
                  </a:lnTo>
                  <a:lnTo>
                    <a:pt x="2553681" y="1488590"/>
                  </a:lnTo>
                  <a:lnTo>
                    <a:pt x="2565027" y="1488590"/>
                  </a:lnTo>
                  <a:lnTo>
                    <a:pt x="2565027" y="1516324"/>
                  </a:lnTo>
                  <a:lnTo>
                    <a:pt x="2667644" y="1516324"/>
                  </a:lnTo>
                  <a:lnTo>
                    <a:pt x="2838674" y="1516324"/>
                  </a:lnTo>
                  <a:lnTo>
                    <a:pt x="2838674" y="1546160"/>
                  </a:lnTo>
                  <a:lnTo>
                    <a:pt x="2855735" y="1546160"/>
                  </a:lnTo>
                  <a:lnTo>
                    <a:pt x="2867165" y="1546160"/>
                  </a:lnTo>
                  <a:lnTo>
                    <a:pt x="2872880" y="1546160"/>
                  </a:lnTo>
                  <a:lnTo>
                    <a:pt x="2878595" y="1546160"/>
                  </a:lnTo>
                  <a:lnTo>
                    <a:pt x="2878595" y="1584820"/>
                  </a:lnTo>
                  <a:lnTo>
                    <a:pt x="2884226" y="1584820"/>
                  </a:lnTo>
                  <a:lnTo>
                    <a:pt x="2907086" y="1584820"/>
                  </a:lnTo>
                  <a:lnTo>
                    <a:pt x="2912801" y="1584820"/>
                  </a:lnTo>
                  <a:lnTo>
                    <a:pt x="2924147" y="1584820"/>
                  </a:lnTo>
                  <a:lnTo>
                    <a:pt x="3237632" y="1584820"/>
                  </a:lnTo>
                  <a:lnTo>
                    <a:pt x="3260492" y="1584820"/>
                  </a:lnTo>
                  <a:lnTo>
                    <a:pt x="3585406" y="1584820"/>
                  </a:lnTo>
                </a:path>
              </a:pathLst>
            </a:custGeom>
            <a:noFill/>
            <a:ln w="12700" cap="flat">
              <a:solidFill>
                <a:srgbClr val="881222"/>
              </a:solidFill>
              <a:prstDash val="dash"/>
              <a:miter/>
            </a:ln>
          </p:spPr>
          <p:txBody>
            <a:bodyPr rtlCol="0" anchor="ctr"/>
            <a:lstStyle/>
            <a:p>
              <a:pPr defTabSz="914377">
                <a:defRPr/>
              </a:pPr>
              <a:endParaRPr lang="en-US" sz="1800" dirty="0">
                <a:solidFill>
                  <a:prstClr val="black"/>
                </a:solidFill>
                <a:latin typeface="Arial Narrow"/>
              </a:endParaRPr>
            </a:p>
          </p:txBody>
        </p:sp>
        <p:grpSp>
          <p:nvGrpSpPr>
            <p:cNvPr id="1596" name="Group 1595">
              <a:extLst>
                <a:ext uri="{FF2B5EF4-FFF2-40B4-BE49-F238E27FC236}">
                  <a16:creationId xmlns:a16="http://schemas.microsoft.com/office/drawing/2014/main" id="{34031CC2-BBCF-1AC3-E7CB-B405862A2176}"/>
                </a:ext>
              </a:extLst>
            </p:cNvPr>
            <p:cNvGrpSpPr/>
            <p:nvPr/>
          </p:nvGrpSpPr>
          <p:grpSpPr>
            <a:xfrm>
              <a:off x="1485900" y="1208212"/>
              <a:ext cx="5994919" cy="1981815"/>
              <a:chOff x="1485900" y="1208212"/>
              <a:chExt cx="5994919" cy="1981815"/>
            </a:xfrm>
          </p:grpSpPr>
          <p:sp>
            <p:nvSpPr>
              <p:cNvPr id="1597" name="Freeform: Shape 1596">
                <a:extLst>
                  <a:ext uri="{FF2B5EF4-FFF2-40B4-BE49-F238E27FC236}">
                    <a16:creationId xmlns:a16="http://schemas.microsoft.com/office/drawing/2014/main" id="{760ECF8A-CFAC-A397-B462-382BE0FBC8EF}"/>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598" name="Freeform: Shape 1597">
                <a:extLst>
                  <a:ext uri="{FF2B5EF4-FFF2-40B4-BE49-F238E27FC236}">
                    <a16:creationId xmlns:a16="http://schemas.microsoft.com/office/drawing/2014/main" id="{0C1B6CDE-F975-06EE-AAFD-93D339E7C75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599" name="Freeform: Shape 1598">
                <a:extLst>
                  <a:ext uri="{FF2B5EF4-FFF2-40B4-BE49-F238E27FC236}">
                    <a16:creationId xmlns:a16="http://schemas.microsoft.com/office/drawing/2014/main" id="{BCED3EF7-D893-13CC-B09C-2B182FB4A285}"/>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0" name="Freeform: Shape 1599">
                <a:extLst>
                  <a:ext uri="{FF2B5EF4-FFF2-40B4-BE49-F238E27FC236}">
                    <a16:creationId xmlns:a16="http://schemas.microsoft.com/office/drawing/2014/main" id="{31B55BB4-92E8-F99E-198C-FEA572F0CA7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1" name="Freeform: Shape 1600">
                <a:extLst>
                  <a:ext uri="{FF2B5EF4-FFF2-40B4-BE49-F238E27FC236}">
                    <a16:creationId xmlns:a16="http://schemas.microsoft.com/office/drawing/2014/main" id="{0968642C-94D2-09EF-9A4E-4CD9D03B242E}"/>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2" name="Freeform: Shape 1601">
                <a:extLst>
                  <a:ext uri="{FF2B5EF4-FFF2-40B4-BE49-F238E27FC236}">
                    <a16:creationId xmlns:a16="http://schemas.microsoft.com/office/drawing/2014/main" id="{DF775C2B-D0EF-A2CA-51D6-FF96451975BD}"/>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3" name="Freeform: Shape 1602">
                <a:extLst>
                  <a:ext uri="{FF2B5EF4-FFF2-40B4-BE49-F238E27FC236}">
                    <a16:creationId xmlns:a16="http://schemas.microsoft.com/office/drawing/2014/main" id="{DC17F349-1B9D-7A56-DE39-5D1D00A73689}"/>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4" name="Freeform: Shape 1603">
                <a:extLst>
                  <a:ext uri="{FF2B5EF4-FFF2-40B4-BE49-F238E27FC236}">
                    <a16:creationId xmlns:a16="http://schemas.microsoft.com/office/drawing/2014/main" id="{DD693A83-E75C-0C1E-6A5F-B3A81859E07B}"/>
                  </a:ext>
                </a:extLst>
              </p:cNvPr>
              <p:cNvSpPr/>
              <p:nvPr/>
            </p:nvSpPr>
            <p:spPr>
              <a:xfrm>
                <a:off x="1864257" y="124989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5" name="Freeform: Shape 1604">
                <a:extLst>
                  <a:ext uri="{FF2B5EF4-FFF2-40B4-BE49-F238E27FC236}">
                    <a16:creationId xmlns:a16="http://schemas.microsoft.com/office/drawing/2014/main" id="{276AAAD4-F2CA-F7A3-D799-037C7F36B822}"/>
                  </a:ext>
                </a:extLst>
              </p:cNvPr>
              <p:cNvSpPr/>
              <p:nvPr/>
            </p:nvSpPr>
            <p:spPr>
              <a:xfrm>
                <a:off x="1921018" y="127073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6" name="Freeform: Shape 1605">
                <a:extLst>
                  <a:ext uri="{FF2B5EF4-FFF2-40B4-BE49-F238E27FC236}">
                    <a16:creationId xmlns:a16="http://schemas.microsoft.com/office/drawing/2014/main" id="{2BFC0A72-D131-6E33-7323-50644475298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7" name="Freeform: Shape 1606">
                <a:extLst>
                  <a:ext uri="{FF2B5EF4-FFF2-40B4-BE49-F238E27FC236}">
                    <a16:creationId xmlns:a16="http://schemas.microsoft.com/office/drawing/2014/main" id="{A9894E6B-E071-4709-C090-B2DAD52FB4B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8" name="Freeform: Shape 1607">
                <a:extLst>
                  <a:ext uri="{FF2B5EF4-FFF2-40B4-BE49-F238E27FC236}">
                    <a16:creationId xmlns:a16="http://schemas.microsoft.com/office/drawing/2014/main" id="{2687065E-4E4A-CB46-08A0-9FA5650E6098}"/>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09" name="Freeform: Shape 1608">
                <a:extLst>
                  <a:ext uri="{FF2B5EF4-FFF2-40B4-BE49-F238E27FC236}">
                    <a16:creationId xmlns:a16="http://schemas.microsoft.com/office/drawing/2014/main" id="{2D0A2A10-5206-514C-0E90-8B2831147EA3}"/>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0" name="Freeform: Shape 1609">
                <a:extLst>
                  <a:ext uri="{FF2B5EF4-FFF2-40B4-BE49-F238E27FC236}">
                    <a16:creationId xmlns:a16="http://schemas.microsoft.com/office/drawing/2014/main" id="{E00141AB-A913-A1A5-E2C2-0B2FE4A4BCE3}"/>
                  </a:ext>
                </a:extLst>
              </p:cNvPr>
              <p:cNvSpPr/>
              <p:nvPr/>
            </p:nvSpPr>
            <p:spPr>
              <a:xfrm>
                <a:off x="2044022" y="13763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1" name="Freeform: Shape 1610">
                <a:extLst>
                  <a:ext uri="{FF2B5EF4-FFF2-40B4-BE49-F238E27FC236}">
                    <a16:creationId xmlns:a16="http://schemas.microsoft.com/office/drawing/2014/main" id="{39D668D5-C604-2CC3-AC37-F2AEB7AAAEE4}"/>
                  </a:ext>
                </a:extLst>
              </p:cNvPr>
              <p:cNvSpPr/>
              <p:nvPr/>
            </p:nvSpPr>
            <p:spPr>
              <a:xfrm>
                <a:off x="2053367" y="14087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2" name="Freeform: Shape 1611">
                <a:extLst>
                  <a:ext uri="{FF2B5EF4-FFF2-40B4-BE49-F238E27FC236}">
                    <a16:creationId xmlns:a16="http://schemas.microsoft.com/office/drawing/2014/main" id="{9B93ADCB-E84F-F792-1360-6537FA069DBD}"/>
                  </a:ext>
                </a:extLst>
              </p:cNvPr>
              <p:cNvSpPr/>
              <p:nvPr/>
            </p:nvSpPr>
            <p:spPr>
              <a:xfrm>
                <a:off x="2072333" y="143029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3" name="Freeform: Shape 1612">
                <a:extLst>
                  <a:ext uri="{FF2B5EF4-FFF2-40B4-BE49-F238E27FC236}">
                    <a16:creationId xmlns:a16="http://schemas.microsoft.com/office/drawing/2014/main" id="{AF41A8FA-81A6-4E7B-AA0C-090331303753}"/>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4" name="Freeform: Shape 1613">
                <a:extLst>
                  <a:ext uri="{FF2B5EF4-FFF2-40B4-BE49-F238E27FC236}">
                    <a16:creationId xmlns:a16="http://schemas.microsoft.com/office/drawing/2014/main" id="{A45BE9D5-F5E2-789A-4F68-DE5CEC44B622}"/>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5" name="Freeform: Shape 1614">
                <a:extLst>
                  <a:ext uri="{FF2B5EF4-FFF2-40B4-BE49-F238E27FC236}">
                    <a16:creationId xmlns:a16="http://schemas.microsoft.com/office/drawing/2014/main" id="{9A73DF20-B5AB-E633-39E3-FBC1F762A44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6" name="Freeform: Shape 1615">
                <a:extLst>
                  <a:ext uri="{FF2B5EF4-FFF2-40B4-BE49-F238E27FC236}">
                    <a16:creationId xmlns:a16="http://schemas.microsoft.com/office/drawing/2014/main" id="{512C9B5A-C467-A8A0-9990-C28764112EA2}"/>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7" name="Freeform: Shape 1616">
                <a:extLst>
                  <a:ext uri="{FF2B5EF4-FFF2-40B4-BE49-F238E27FC236}">
                    <a16:creationId xmlns:a16="http://schemas.microsoft.com/office/drawing/2014/main" id="{2F02FC2B-C628-0837-C20B-4F25EB7028F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8" name="Freeform: Shape 1617">
                <a:extLst>
                  <a:ext uri="{FF2B5EF4-FFF2-40B4-BE49-F238E27FC236}">
                    <a16:creationId xmlns:a16="http://schemas.microsoft.com/office/drawing/2014/main" id="{CA21404C-7FA5-ECC1-D368-C142ABE28483}"/>
                  </a:ext>
                </a:extLst>
              </p:cNvPr>
              <p:cNvSpPr/>
              <p:nvPr/>
            </p:nvSpPr>
            <p:spPr>
              <a:xfrm>
                <a:off x="2100783" y="15395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19" name="Freeform: Shape 1618">
                <a:extLst>
                  <a:ext uri="{FF2B5EF4-FFF2-40B4-BE49-F238E27FC236}">
                    <a16:creationId xmlns:a16="http://schemas.microsoft.com/office/drawing/2014/main" id="{FFFBD999-C3F6-BFAC-15A1-2B01977251F4}"/>
                  </a:ext>
                </a:extLst>
              </p:cNvPr>
              <p:cNvSpPr/>
              <p:nvPr/>
            </p:nvSpPr>
            <p:spPr>
              <a:xfrm>
                <a:off x="2166887" y="1573212"/>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0" name="Freeform: Shape 1619">
                <a:extLst>
                  <a:ext uri="{FF2B5EF4-FFF2-40B4-BE49-F238E27FC236}">
                    <a16:creationId xmlns:a16="http://schemas.microsoft.com/office/drawing/2014/main" id="{5C8144E0-4457-9189-37DD-E4E2A92E58A2}"/>
                  </a:ext>
                </a:extLst>
              </p:cNvPr>
              <p:cNvSpPr/>
              <p:nvPr/>
            </p:nvSpPr>
            <p:spPr>
              <a:xfrm>
                <a:off x="2185855" y="158450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1" name="Freeform: Shape 1620">
                <a:extLst>
                  <a:ext uri="{FF2B5EF4-FFF2-40B4-BE49-F238E27FC236}">
                    <a16:creationId xmlns:a16="http://schemas.microsoft.com/office/drawing/2014/main" id="{1E89941A-95DE-1B41-4B43-680188F6030D}"/>
                  </a:ext>
                </a:extLst>
              </p:cNvPr>
              <p:cNvSpPr/>
              <p:nvPr/>
            </p:nvSpPr>
            <p:spPr>
              <a:xfrm>
                <a:off x="2261582" y="159580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2" name="Freeform: Shape 1621">
                <a:extLst>
                  <a:ext uri="{FF2B5EF4-FFF2-40B4-BE49-F238E27FC236}">
                    <a16:creationId xmlns:a16="http://schemas.microsoft.com/office/drawing/2014/main" id="{E6179EC3-ACAE-6EB1-7E91-DAD1E9B08C14}"/>
                  </a:ext>
                </a:extLst>
              </p:cNvPr>
              <p:cNvSpPr/>
              <p:nvPr/>
            </p:nvSpPr>
            <p:spPr>
              <a:xfrm>
                <a:off x="2554729" y="16871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3" name="Freeform: Shape 1622">
                <a:extLst>
                  <a:ext uri="{FF2B5EF4-FFF2-40B4-BE49-F238E27FC236}">
                    <a16:creationId xmlns:a16="http://schemas.microsoft.com/office/drawing/2014/main" id="{62108133-EC3A-D9BA-5EE3-E1F5C726D9BD}"/>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4" name="Freeform: Shape 1623">
                <a:extLst>
                  <a:ext uri="{FF2B5EF4-FFF2-40B4-BE49-F238E27FC236}">
                    <a16:creationId xmlns:a16="http://schemas.microsoft.com/office/drawing/2014/main" id="{CD2955C1-A53F-4CA5-2DE3-477E0A34B2BE}"/>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5" name="Freeform: Shape 1624">
                <a:extLst>
                  <a:ext uri="{FF2B5EF4-FFF2-40B4-BE49-F238E27FC236}">
                    <a16:creationId xmlns:a16="http://schemas.microsoft.com/office/drawing/2014/main" id="{04688610-D01C-FD31-EC0D-8A6EFF637412}"/>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6" name="Freeform: Shape 1625">
                <a:extLst>
                  <a:ext uri="{FF2B5EF4-FFF2-40B4-BE49-F238E27FC236}">
                    <a16:creationId xmlns:a16="http://schemas.microsoft.com/office/drawing/2014/main" id="{CADFEA21-E01B-4E4C-9AC9-C9938802F865}"/>
                  </a:ext>
                </a:extLst>
              </p:cNvPr>
              <p:cNvSpPr/>
              <p:nvPr/>
            </p:nvSpPr>
            <p:spPr>
              <a:xfrm>
                <a:off x="2658765"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7" name="Freeform: Shape 1626">
                <a:extLst>
                  <a:ext uri="{FF2B5EF4-FFF2-40B4-BE49-F238E27FC236}">
                    <a16:creationId xmlns:a16="http://schemas.microsoft.com/office/drawing/2014/main" id="{15A279CD-3154-02FA-6147-075CA42F3087}"/>
                  </a:ext>
                </a:extLst>
              </p:cNvPr>
              <p:cNvSpPr/>
              <p:nvPr/>
            </p:nvSpPr>
            <p:spPr>
              <a:xfrm>
                <a:off x="2668249"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8" name="Freeform: Shape 1627">
                <a:extLst>
                  <a:ext uri="{FF2B5EF4-FFF2-40B4-BE49-F238E27FC236}">
                    <a16:creationId xmlns:a16="http://schemas.microsoft.com/office/drawing/2014/main" id="{C635A214-668E-E817-5014-DABA96D7193C}"/>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29" name="Freeform: Shape 1628">
                <a:extLst>
                  <a:ext uri="{FF2B5EF4-FFF2-40B4-BE49-F238E27FC236}">
                    <a16:creationId xmlns:a16="http://schemas.microsoft.com/office/drawing/2014/main" id="{60EDE417-8148-0F99-6858-00BF001288BA}"/>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0" name="Freeform: Shape 1629">
                <a:extLst>
                  <a:ext uri="{FF2B5EF4-FFF2-40B4-BE49-F238E27FC236}">
                    <a16:creationId xmlns:a16="http://schemas.microsoft.com/office/drawing/2014/main" id="{6A68D319-D316-9F4A-ED76-25A9305614DE}"/>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1" name="Freeform: Shape 1630">
                <a:extLst>
                  <a:ext uri="{FF2B5EF4-FFF2-40B4-BE49-F238E27FC236}">
                    <a16:creationId xmlns:a16="http://schemas.microsoft.com/office/drawing/2014/main" id="{7CF96F91-8C4A-FDF8-6747-1328251CA20C}"/>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2" name="Freeform: Shape 1631">
                <a:extLst>
                  <a:ext uri="{FF2B5EF4-FFF2-40B4-BE49-F238E27FC236}">
                    <a16:creationId xmlns:a16="http://schemas.microsoft.com/office/drawing/2014/main" id="{7C6BA4D6-8CD3-6FDA-8F60-DFE934E655B3}"/>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3" name="Freeform: Shape 1632">
                <a:extLst>
                  <a:ext uri="{FF2B5EF4-FFF2-40B4-BE49-F238E27FC236}">
                    <a16:creationId xmlns:a16="http://schemas.microsoft.com/office/drawing/2014/main" id="{0B29C006-6F92-AC38-7141-410D48CA3469}"/>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4" name="Freeform: Shape 1633">
                <a:extLst>
                  <a:ext uri="{FF2B5EF4-FFF2-40B4-BE49-F238E27FC236}">
                    <a16:creationId xmlns:a16="http://schemas.microsoft.com/office/drawing/2014/main" id="{536B74B8-DAE0-1D46-4270-87806B8DB3BB}"/>
                  </a:ext>
                </a:extLst>
              </p:cNvPr>
              <p:cNvSpPr/>
              <p:nvPr/>
            </p:nvSpPr>
            <p:spPr>
              <a:xfrm>
                <a:off x="2706044" y="194827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5" name="Freeform: Shape 1634">
                <a:extLst>
                  <a:ext uri="{FF2B5EF4-FFF2-40B4-BE49-F238E27FC236}">
                    <a16:creationId xmlns:a16="http://schemas.microsoft.com/office/drawing/2014/main" id="{EBC325A8-3E25-9CAA-3CE3-52DCAAFC8561}"/>
                  </a:ext>
                </a:extLst>
              </p:cNvPr>
              <p:cNvSpPr/>
              <p:nvPr/>
            </p:nvSpPr>
            <p:spPr>
              <a:xfrm>
                <a:off x="2734492" y="194827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6" name="Freeform: Shape 1635">
                <a:extLst>
                  <a:ext uri="{FF2B5EF4-FFF2-40B4-BE49-F238E27FC236}">
                    <a16:creationId xmlns:a16="http://schemas.microsoft.com/office/drawing/2014/main" id="{38ACA833-1B29-C61D-C0DE-33145E6326F5}"/>
                  </a:ext>
                </a:extLst>
              </p:cNvPr>
              <p:cNvSpPr/>
              <p:nvPr/>
            </p:nvSpPr>
            <p:spPr>
              <a:xfrm>
                <a:off x="3141161" y="203636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7" name="Freeform: Shape 1636">
                <a:extLst>
                  <a:ext uri="{FF2B5EF4-FFF2-40B4-BE49-F238E27FC236}">
                    <a16:creationId xmlns:a16="http://schemas.microsoft.com/office/drawing/2014/main" id="{41A200C1-7E82-25A2-7B7E-48853530C89E}"/>
                  </a:ext>
                </a:extLst>
              </p:cNvPr>
              <p:cNvSpPr/>
              <p:nvPr/>
            </p:nvSpPr>
            <p:spPr>
              <a:xfrm>
                <a:off x="3169610" y="203636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8" name="Freeform: Shape 1637">
                <a:extLst>
                  <a:ext uri="{FF2B5EF4-FFF2-40B4-BE49-F238E27FC236}">
                    <a16:creationId xmlns:a16="http://schemas.microsoft.com/office/drawing/2014/main" id="{179572D9-8208-EC26-A6D9-D0E35483DB5F}"/>
                  </a:ext>
                </a:extLst>
              </p:cNvPr>
              <p:cNvSpPr/>
              <p:nvPr/>
            </p:nvSpPr>
            <p:spPr>
              <a:xfrm>
                <a:off x="3216888"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39" name="Freeform: Shape 1638">
                <a:extLst>
                  <a:ext uri="{FF2B5EF4-FFF2-40B4-BE49-F238E27FC236}">
                    <a16:creationId xmlns:a16="http://schemas.microsoft.com/office/drawing/2014/main" id="{04BF9CB0-0823-8E1C-6F09-A5324B8D9D0D}"/>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0" name="Freeform: Shape 1639">
                <a:extLst>
                  <a:ext uri="{FF2B5EF4-FFF2-40B4-BE49-F238E27FC236}">
                    <a16:creationId xmlns:a16="http://schemas.microsoft.com/office/drawing/2014/main" id="{10409435-1F0A-16F4-A205-CE2B669B5902}"/>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1" name="Freeform: Shape 1640">
                <a:extLst>
                  <a:ext uri="{FF2B5EF4-FFF2-40B4-BE49-F238E27FC236}">
                    <a16:creationId xmlns:a16="http://schemas.microsoft.com/office/drawing/2014/main" id="{F15B0E0F-BADC-BCB1-1AB2-A67FFEAF3444}"/>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2" name="Freeform: Shape 1641">
                <a:extLst>
                  <a:ext uri="{FF2B5EF4-FFF2-40B4-BE49-F238E27FC236}">
                    <a16:creationId xmlns:a16="http://schemas.microsoft.com/office/drawing/2014/main" id="{BB1D3E7B-10E2-9EC0-C627-1514E158E2F3}"/>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3" name="Freeform: Shape 1642">
                <a:extLst>
                  <a:ext uri="{FF2B5EF4-FFF2-40B4-BE49-F238E27FC236}">
                    <a16:creationId xmlns:a16="http://schemas.microsoft.com/office/drawing/2014/main" id="{7814D27E-6A85-38B2-A4C0-26F547EC447C}"/>
                  </a:ext>
                </a:extLst>
              </p:cNvPr>
              <p:cNvSpPr/>
              <p:nvPr/>
            </p:nvSpPr>
            <p:spPr>
              <a:xfrm>
                <a:off x="3254682" y="207528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4" name="Freeform: Shape 1643">
                <a:extLst>
                  <a:ext uri="{FF2B5EF4-FFF2-40B4-BE49-F238E27FC236}">
                    <a16:creationId xmlns:a16="http://schemas.microsoft.com/office/drawing/2014/main" id="{A0F08923-E3FF-F90C-1666-0D259DEE6C4F}"/>
                  </a:ext>
                </a:extLst>
              </p:cNvPr>
              <p:cNvSpPr/>
              <p:nvPr/>
            </p:nvSpPr>
            <p:spPr>
              <a:xfrm>
                <a:off x="3273648" y="212908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5" name="Freeform: Shape 1644">
                <a:extLst>
                  <a:ext uri="{FF2B5EF4-FFF2-40B4-BE49-F238E27FC236}">
                    <a16:creationId xmlns:a16="http://schemas.microsoft.com/office/drawing/2014/main" id="{4F9F4217-4C0E-77D8-D94E-E80C69124896}"/>
                  </a:ext>
                </a:extLst>
              </p:cNvPr>
              <p:cNvSpPr/>
              <p:nvPr/>
            </p:nvSpPr>
            <p:spPr>
              <a:xfrm>
                <a:off x="3282993" y="21427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6" name="Freeform: Shape 1645">
                <a:extLst>
                  <a:ext uri="{FF2B5EF4-FFF2-40B4-BE49-F238E27FC236}">
                    <a16:creationId xmlns:a16="http://schemas.microsoft.com/office/drawing/2014/main" id="{9B874B0B-D12F-165E-CB58-F3BB28A6B872}"/>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7" name="Freeform: Shape 1646">
                <a:extLst>
                  <a:ext uri="{FF2B5EF4-FFF2-40B4-BE49-F238E27FC236}">
                    <a16:creationId xmlns:a16="http://schemas.microsoft.com/office/drawing/2014/main" id="{EAEC16C3-0A49-69C3-D2FC-518042467AF8}"/>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8" name="Freeform: Shape 1647">
                <a:extLst>
                  <a:ext uri="{FF2B5EF4-FFF2-40B4-BE49-F238E27FC236}">
                    <a16:creationId xmlns:a16="http://schemas.microsoft.com/office/drawing/2014/main" id="{02A4B5B6-93F4-703F-4CA9-2E40585377CC}"/>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49" name="Freeform: Shape 1648">
                <a:extLst>
                  <a:ext uri="{FF2B5EF4-FFF2-40B4-BE49-F238E27FC236}">
                    <a16:creationId xmlns:a16="http://schemas.microsoft.com/office/drawing/2014/main" id="{631BC35B-07E6-5D9F-B80E-4A6B0B55F9A4}"/>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0" name="Freeform: Shape 1649">
                <a:extLst>
                  <a:ext uri="{FF2B5EF4-FFF2-40B4-BE49-F238E27FC236}">
                    <a16:creationId xmlns:a16="http://schemas.microsoft.com/office/drawing/2014/main" id="{7BB3DC33-9451-5EC0-6F2D-F88CACE145BF}"/>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1" name="Freeform: Shape 1650">
                <a:extLst>
                  <a:ext uri="{FF2B5EF4-FFF2-40B4-BE49-F238E27FC236}">
                    <a16:creationId xmlns:a16="http://schemas.microsoft.com/office/drawing/2014/main" id="{3B98D6B9-F3D2-14A2-8D0A-74A75D6C272C}"/>
                  </a:ext>
                </a:extLst>
              </p:cNvPr>
              <p:cNvSpPr/>
              <p:nvPr/>
            </p:nvSpPr>
            <p:spPr>
              <a:xfrm>
                <a:off x="3822148" y="235691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2" name="Freeform: Shape 1651">
                <a:extLst>
                  <a:ext uri="{FF2B5EF4-FFF2-40B4-BE49-F238E27FC236}">
                    <a16:creationId xmlns:a16="http://schemas.microsoft.com/office/drawing/2014/main" id="{959BA086-6C9E-F99B-2D3B-2EACB14BB856}"/>
                  </a:ext>
                </a:extLst>
              </p:cNvPr>
              <p:cNvSpPr/>
              <p:nvPr/>
            </p:nvSpPr>
            <p:spPr>
              <a:xfrm>
                <a:off x="3831630" y="237149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3" name="Freeform: Shape 1652">
                <a:extLst>
                  <a:ext uri="{FF2B5EF4-FFF2-40B4-BE49-F238E27FC236}">
                    <a16:creationId xmlns:a16="http://schemas.microsoft.com/office/drawing/2014/main" id="{CB6818C7-E137-CA6B-B989-E68346252CE4}"/>
                  </a:ext>
                </a:extLst>
              </p:cNvPr>
              <p:cNvSpPr/>
              <p:nvPr/>
            </p:nvSpPr>
            <p:spPr>
              <a:xfrm>
                <a:off x="3841114" y="238627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4" name="Freeform: Shape 1653">
                <a:extLst>
                  <a:ext uri="{FF2B5EF4-FFF2-40B4-BE49-F238E27FC236}">
                    <a16:creationId xmlns:a16="http://schemas.microsoft.com/office/drawing/2014/main" id="{ED41C66C-D5A2-3C29-D55C-B6A8022C1205}"/>
                  </a:ext>
                </a:extLst>
              </p:cNvPr>
              <p:cNvSpPr/>
              <p:nvPr/>
            </p:nvSpPr>
            <p:spPr>
              <a:xfrm>
                <a:off x="3860082" y="238627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5" name="Freeform: Shape 1654">
                <a:extLst>
                  <a:ext uri="{FF2B5EF4-FFF2-40B4-BE49-F238E27FC236}">
                    <a16:creationId xmlns:a16="http://schemas.microsoft.com/office/drawing/2014/main" id="{7E9EA6F5-0C49-EDEB-792B-0A17F041ED07}"/>
                  </a:ext>
                </a:extLst>
              </p:cNvPr>
              <p:cNvSpPr/>
              <p:nvPr/>
            </p:nvSpPr>
            <p:spPr>
              <a:xfrm>
                <a:off x="3878908" y="2431760"/>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6" name="Freeform: Shape 1655">
                <a:extLst>
                  <a:ext uri="{FF2B5EF4-FFF2-40B4-BE49-F238E27FC236}">
                    <a16:creationId xmlns:a16="http://schemas.microsoft.com/office/drawing/2014/main" id="{3C032E9E-6D73-281B-F08D-5C8A01991E19}"/>
                  </a:ext>
                </a:extLst>
              </p:cNvPr>
              <p:cNvSpPr/>
              <p:nvPr/>
            </p:nvSpPr>
            <p:spPr>
              <a:xfrm>
                <a:off x="3916701"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7" name="Freeform: Shape 1656">
                <a:extLst>
                  <a:ext uri="{FF2B5EF4-FFF2-40B4-BE49-F238E27FC236}">
                    <a16:creationId xmlns:a16="http://schemas.microsoft.com/office/drawing/2014/main" id="{404EC88E-C248-5F34-A150-335250DCAE0F}"/>
                  </a:ext>
                </a:extLst>
              </p:cNvPr>
              <p:cNvSpPr/>
              <p:nvPr/>
            </p:nvSpPr>
            <p:spPr>
              <a:xfrm>
                <a:off x="392618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8" name="Freeform: Shape 1657">
                <a:extLst>
                  <a:ext uri="{FF2B5EF4-FFF2-40B4-BE49-F238E27FC236}">
                    <a16:creationId xmlns:a16="http://schemas.microsoft.com/office/drawing/2014/main" id="{2E67E302-499E-B7A7-B4FE-E5C6C5D9AD2E}"/>
                  </a:ext>
                </a:extLst>
              </p:cNvPr>
              <p:cNvSpPr/>
              <p:nvPr/>
            </p:nvSpPr>
            <p:spPr>
              <a:xfrm>
                <a:off x="395463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59" name="Freeform: Shape 1658">
                <a:extLst>
                  <a:ext uri="{FF2B5EF4-FFF2-40B4-BE49-F238E27FC236}">
                    <a16:creationId xmlns:a16="http://schemas.microsoft.com/office/drawing/2014/main" id="{FEF2CE54-6AB0-4E6E-03EF-43463D0C3FB4}"/>
                  </a:ext>
                </a:extLst>
              </p:cNvPr>
              <p:cNvSpPr/>
              <p:nvPr/>
            </p:nvSpPr>
            <p:spPr>
              <a:xfrm>
                <a:off x="4011396" y="249397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0" name="Freeform: Shape 1659">
                <a:extLst>
                  <a:ext uri="{FF2B5EF4-FFF2-40B4-BE49-F238E27FC236}">
                    <a16:creationId xmlns:a16="http://schemas.microsoft.com/office/drawing/2014/main" id="{3D910F95-C4F5-5B04-2E4B-D4724067EFD3}"/>
                  </a:ext>
                </a:extLst>
              </p:cNvPr>
              <p:cNvSpPr/>
              <p:nvPr/>
            </p:nvSpPr>
            <p:spPr>
              <a:xfrm>
                <a:off x="4522102" y="264069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1" name="Freeform: Shape 1660">
                <a:extLst>
                  <a:ext uri="{FF2B5EF4-FFF2-40B4-BE49-F238E27FC236}">
                    <a16:creationId xmlns:a16="http://schemas.microsoft.com/office/drawing/2014/main" id="{69BE7CE9-5619-DD29-BACE-439F7F9FDFAD}"/>
                  </a:ext>
                </a:extLst>
              </p:cNvPr>
              <p:cNvSpPr/>
              <p:nvPr/>
            </p:nvSpPr>
            <p:spPr>
              <a:xfrm>
                <a:off x="4947737" y="270712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2" name="Freeform: Shape 1661">
                <a:extLst>
                  <a:ext uri="{FF2B5EF4-FFF2-40B4-BE49-F238E27FC236}">
                    <a16:creationId xmlns:a16="http://schemas.microsoft.com/office/drawing/2014/main" id="{7D10F1BF-1007-41AA-AF9C-A2559ED80352}"/>
                  </a:ext>
                </a:extLst>
              </p:cNvPr>
              <p:cNvSpPr/>
              <p:nvPr/>
            </p:nvSpPr>
            <p:spPr>
              <a:xfrm>
                <a:off x="5051773" y="27917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3" name="Freeform: Shape 1662">
                <a:extLst>
                  <a:ext uri="{FF2B5EF4-FFF2-40B4-BE49-F238E27FC236}">
                    <a16:creationId xmlns:a16="http://schemas.microsoft.com/office/drawing/2014/main" id="{6F8BF9E4-D612-ACEB-9851-19A9E407A11F}"/>
                  </a:ext>
                </a:extLst>
              </p:cNvPr>
              <p:cNvSpPr/>
              <p:nvPr/>
            </p:nvSpPr>
            <p:spPr>
              <a:xfrm>
                <a:off x="5061256" y="280897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4" name="Freeform: Shape 1663">
                <a:extLst>
                  <a:ext uri="{FF2B5EF4-FFF2-40B4-BE49-F238E27FC236}">
                    <a16:creationId xmlns:a16="http://schemas.microsoft.com/office/drawing/2014/main" id="{DCCBF207-9B38-B948-2FD3-B33B2DFFEF13}"/>
                  </a:ext>
                </a:extLst>
              </p:cNvPr>
              <p:cNvSpPr/>
              <p:nvPr/>
            </p:nvSpPr>
            <p:spPr>
              <a:xfrm>
                <a:off x="5070741"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5" name="Freeform: Shape 1664">
                <a:extLst>
                  <a:ext uri="{FF2B5EF4-FFF2-40B4-BE49-F238E27FC236}">
                    <a16:creationId xmlns:a16="http://schemas.microsoft.com/office/drawing/2014/main" id="{A11F2B99-698E-4136-5156-2D9E8F48317E}"/>
                  </a:ext>
                </a:extLst>
              </p:cNvPr>
              <p:cNvSpPr/>
              <p:nvPr/>
            </p:nvSpPr>
            <p:spPr>
              <a:xfrm>
                <a:off x="5080223"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6" name="Freeform: Shape 1665">
                <a:extLst>
                  <a:ext uri="{FF2B5EF4-FFF2-40B4-BE49-F238E27FC236}">
                    <a16:creationId xmlns:a16="http://schemas.microsoft.com/office/drawing/2014/main" id="{46EAFF5A-BEF4-934E-FF54-77732D5B7451}"/>
                  </a:ext>
                </a:extLst>
              </p:cNvPr>
              <p:cNvSpPr/>
              <p:nvPr/>
            </p:nvSpPr>
            <p:spPr>
              <a:xfrm>
                <a:off x="5089567" y="282756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7" name="Freeform: Shape 1666">
                <a:extLst>
                  <a:ext uri="{FF2B5EF4-FFF2-40B4-BE49-F238E27FC236}">
                    <a16:creationId xmlns:a16="http://schemas.microsoft.com/office/drawing/2014/main" id="{1E013EEE-B9DF-E23C-7EA8-6DD445B3E11F}"/>
                  </a:ext>
                </a:extLst>
              </p:cNvPr>
              <p:cNvSpPr/>
              <p:nvPr/>
            </p:nvSpPr>
            <p:spPr>
              <a:xfrm>
                <a:off x="5099050" y="282756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8" name="Freeform: Shape 1667">
                <a:extLst>
                  <a:ext uri="{FF2B5EF4-FFF2-40B4-BE49-F238E27FC236}">
                    <a16:creationId xmlns:a16="http://schemas.microsoft.com/office/drawing/2014/main" id="{AC1DCE53-3A91-219E-BA37-DF7E2A971A66}"/>
                  </a:ext>
                </a:extLst>
              </p:cNvPr>
              <p:cNvSpPr/>
              <p:nvPr/>
            </p:nvSpPr>
            <p:spPr>
              <a:xfrm>
                <a:off x="5108534" y="284707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69" name="Freeform: Shape 1668">
                <a:extLst>
                  <a:ext uri="{FF2B5EF4-FFF2-40B4-BE49-F238E27FC236}">
                    <a16:creationId xmlns:a16="http://schemas.microsoft.com/office/drawing/2014/main" id="{815AEAFD-8C81-CB21-DA7E-3D1CCB415D7B}"/>
                  </a:ext>
                </a:extLst>
              </p:cNvPr>
              <p:cNvSpPr/>
              <p:nvPr/>
            </p:nvSpPr>
            <p:spPr>
              <a:xfrm>
                <a:off x="5259848" y="290733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0" name="Freeform: Shape 1669">
                <a:extLst>
                  <a:ext uri="{FF2B5EF4-FFF2-40B4-BE49-F238E27FC236}">
                    <a16:creationId xmlns:a16="http://schemas.microsoft.com/office/drawing/2014/main" id="{4A0264FC-5C8B-CD2E-4880-46E39C5CA3FA}"/>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1" name="Freeform: Shape 1670">
                <a:extLst>
                  <a:ext uri="{FF2B5EF4-FFF2-40B4-BE49-F238E27FC236}">
                    <a16:creationId xmlns:a16="http://schemas.microsoft.com/office/drawing/2014/main" id="{79FE5D36-8395-29AB-828A-B9E2065D6DD8}"/>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2" name="Freeform: Shape 1671">
                <a:extLst>
                  <a:ext uri="{FF2B5EF4-FFF2-40B4-BE49-F238E27FC236}">
                    <a16:creationId xmlns:a16="http://schemas.microsoft.com/office/drawing/2014/main" id="{6C5FC58C-1098-B1BB-A46A-FB6D10125C45}"/>
                  </a:ext>
                </a:extLst>
              </p:cNvPr>
              <p:cNvSpPr/>
              <p:nvPr/>
            </p:nvSpPr>
            <p:spPr>
              <a:xfrm>
                <a:off x="560041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3" name="Freeform: Shape 1672">
                <a:extLst>
                  <a:ext uri="{FF2B5EF4-FFF2-40B4-BE49-F238E27FC236}">
                    <a16:creationId xmlns:a16="http://schemas.microsoft.com/office/drawing/2014/main" id="{B8EBAB3B-298B-33A9-577A-9660F7D783F1}"/>
                  </a:ext>
                </a:extLst>
              </p:cNvPr>
              <p:cNvSpPr/>
              <p:nvPr/>
            </p:nvSpPr>
            <p:spPr>
              <a:xfrm>
                <a:off x="5609895" y="294871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4" name="Freeform: Shape 1673">
                <a:extLst>
                  <a:ext uri="{FF2B5EF4-FFF2-40B4-BE49-F238E27FC236}">
                    <a16:creationId xmlns:a16="http://schemas.microsoft.com/office/drawing/2014/main" id="{408F9BFC-B470-4AD9-D55E-06D6266160EF}"/>
                  </a:ext>
                </a:extLst>
              </p:cNvPr>
              <p:cNvSpPr/>
              <p:nvPr/>
            </p:nvSpPr>
            <p:spPr>
              <a:xfrm>
                <a:off x="562872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5" name="Freeform: Shape 1674">
                <a:extLst>
                  <a:ext uri="{FF2B5EF4-FFF2-40B4-BE49-F238E27FC236}">
                    <a16:creationId xmlns:a16="http://schemas.microsoft.com/office/drawing/2014/main" id="{CC5EED6F-8AFB-EBAB-B7DF-E3E4CE43469C}"/>
                  </a:ext>
                </a:extLst>
              </p:cNvPr>
              <p:cNvSpPr/>
              <p:nvPr/>
            </p:nvSpPr>
            <p:spPr>
              <a:xfrm>
                <a:off x="5647689" y="29736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6" name="Freeform: Shape 1675">
                <a:extLst>
                  <a:ext uri="{FF2B5EF4-FFF2-40B4-BE49-F238E27FC236}">
                    <a16:creationId xmlns:a16="http://schemas.microsoft.com/office/drawing/2014/main" id="{E72EA4A3-9EE4-82D5-BB49-544BE49FD40C}"/>
                  </a:ext>
                </a:extLst>
              </p:cNvPr>
              <p:cNvSpPr/>
              <p:nvPr/>
            </p:nvSpPr>
            <p:spPr>
              <a:xfrm>
                <a:off x="5657173" y="299953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7" name="Freeform: Shape 1676">
                <a:extLst>
                  <a:ext uri="{FF2B5EF4-FFF2-40B4-BE49-F238E27FC236}">
                    <a16:creationId xmlns:a16="http://schemas.microsoft.com/office/drawing/2014/main" id="{337D2F1D-FD04-9FD2-F1F1-9F356F0CA0E2}"/>
                  </a:ext>
                </a:extLst>
              </p:cNvPr>
              <p:cNvSpPr/>
              <p:nvPr/>
            </p:nvSpPr>
            <p:spPr>
              <a:xfrm>
                <a:off x="5685484"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8" name="Freeform: Shape 1677">
                <a:extLst>
                  <a:ext uri="{FF2B5EF4-FFF2-40B4-BE49-F238E27FC236}">
                    <a16:creationId xmlns:a16="http://schemas.microsoft.com/office/drawing/2014/main" id="{EA056D3D-219B-DF12-B3E8-E0AFEF7142ED}"/>
                  </a:ext>
                </a:extLst>
              </p:cNvPr>
              <p:cNvSpPr/>
              <p:nvPr/>
            </p:nvSpPr>
            <p:spPr>
              <a:xfrm>
                <a:off x="5694967"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79" name="Freeform: Shape 1678">
                <a:extLst>
                  <a:ext uri="{FF2B5EF4-FFF2-40B4-BE49-F238E27FC236}">
                    <a16:creationId xmlns:a16="http://schemas.microsoft.com/office/drawing/2014/main" id="{5C5712EF-623F-ECB6-DD9A-86C31D205ED3}"/>
                  </a:ext>
                </a:extLst>
              </p:cNvPr>
              <p:cNvSpPr/>
              <p:nvPr/>
            </p:nvSpPr>
            <p:spPr>
              <a:xfrm>
                <a:off x="5704450"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0" name="Freeform: Shape 1679">
                <a:extLst>
                  <a:ext uri="{FF2B5EF4-FFF2-40B4-BE49-F238E27FC236}">
                    <a16:creationId xmlns:a16="http://schemas.microsoft.com/office/drawing/2014/main" id="{B76F8191-F065-1557-E98D-B7E1424281A6}"/>
                  </a:ext>
                </a:extLst>
              </p:cNvPr>
              <p:cNvSpPr/>
              <p:nvPr/>
            </p:nvSpPr>
            <p:spPr>
              <a:xfrm>
                <a:off x="5713933"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1" name="Freeform: Shape 1680">
                <a:extLst>
                  <a:ext uri="{FF2B5EF4-FFF2-40B4-BE49-F238E27FC236}">
                    <a16:creationId xmlns:a16="http://schemas.microsoft.com/office/drawing/2014/main" id="{DE8294C6-A77E-DB24-C6F8-18AC3BD7B6D4}"/>
                  </a:ext>
                </a:extLst>
              </p:cNvPr>
              <p:cNvSpPr/>
              <p:nvPr/>
            </p:nvSpPr>
            <p:spPr>
              <a:xfrm>
                <a:off x="5903043" y="306062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2" name="Freeform: Shape 1681">
                <a:extLst>
                  <a:ext uri="{FF2B5EF4-FFF2-40B4-BE49-F238E27FC236}">
                    <a16:creationId xmlns:a16="http://schemas.microsoft.com/office/drawing/2014/main" id="{43D02163-9628-89FA-57E6-70CED820E687}"/>
                  </a:ext>
                </a:extLst>
              </p:cNvPr>
              <p:cNvSpPr/>
              <p:nvPr/>
            </p:nvSpPr>
            <p:spPr>
              <a:xfrm>
                <a:off x="6215157" y="309707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3" name="Freeform: Shape 1682">
                <a:extLst>
                  <a:ext uri="{FF2B5EF4-FFF2-40B4-BE49-F238E27FC236}">
                    <a16:creationId xmlns:a16="http://schemas.microsoft.com/office/drawing/2014/main" id="{BC17A481-7C68-4DD8-AFEB-6310EB43A92D}"/>
                  </a:ext>
                </a:extLst>
              </p:cNvPr>
              <p:cNvSpPr/>
              <p:nvPr/>
            </p:nvSpPr>
            <p:spPr>
              <a:xfrm>
                <a:off x="6234121"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4" name="Freeform: Shape 1683">
                <a:extLst>
                  <a:ext uri="{FF2B5EF4-FFF2-40B4-BE49-F238E27FC236}">
                    <a16:creationId xmlns:a16="http://schemas.microsoft.com/office/drawing/2014/main" id="{B55F58C5-B4E5-77BD-11B7-BA25A3A643A3}"/>
                  </a:ext>
                </a:extLst>
              </p:cNvPr>
              <p:cNvSpPr/>
              <p:nvPr/>
            </p:nvSpPr>
            <p:spPr>
              <a:xfrm>
                <a:off x="6243605"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5" name="Freeform: Shape 1684">
                <a:extLst>
                  <a:ext uri="{FF2B5EF4-FFF2-40B4-BE49-F238E27FC236}">
                    <a16:creationId xmlns:a16="http://schemas.microsoft.com/office/drawing/2014/main" id="{EFFEC9F3-6127-5B34-C096-C55736492ECE}"/>
                  </a:ext>
                </a:extLst>
              </p:cNvPr>
              <p:cNvSpPr/>
              <p:nvPr/>
            </p:nvSpPr>
            <p:spPr>
              <a:xfrm>
                <a:off x="6262433"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6" name="Freeform: Shape 1685">
                <a:extLst>
                  <a:ext uri="{FF2B5EF4-FFF2-40B4-BE49-F238E27FC236}">
                    <a16:creationId xmlns:a16="http://schemas.microsoft.com/office/drawing/2014/main" id="{CDABE0A9-DBC6-5111-09F4-34C3C3E7A92B}"/>
                  </a:ext>
                </a:extLst>
              </p:cNvPr>
              <p:cNvSpPr/>
              <p:nvPr/>
            </p:nvSpPr>
            <p:spPr>
              <a:xfrm>
                <a:off x="6300365"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7" name="Freeform: Shape 1686">
                <a:extLst>
                  <a:ext uri="{FF2B5EF4-FFF2-40B4-BE49-F238E27FC236}">
                    <a16:creationId xmlns:a16="http://schemas.microsoft.com/office/drawing/2014/main" id="{834B1362-53D5-A2BA-E31E-11C5AC2C7114}"/>
                  </a:ext>
                </a:extLst>
              </p:cNvPr>
              <p:cNvSpPr/>
              <p:nvPr/>
            </p:nvSpPr>
            <p:spPr>
              <a:xfrm>
                <a:off x="6309849"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8" name="Freeform: Shape 1687">
                <a:extLst>
                  <a:ext uri="{FF2B5EF4-FFF2-40B4-BE49-F238E27FC236}">
                    <a16:creationId xmlns:a16="http://schemas.microsoft.com/office/drawing/2014/main" id="{C8783720-B989-D647-A806-DF3647A85AE8}"/>
                  </a:ext>
                </a:extLst>
              </p:cNvPr>
              <p:cNvSpPr/>
              <p:nvPr/>
            </p:nvSpPr>
            <p:spPr>
              <a:xfrm>
                <a:off x="6328678"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89" name="Freeform: Shape 1688">
                <a:extLst>
                  <a:ext uri="{FF2B5EF4-FFF2-40B4-BE49-F238E27FC236}">
                    <a16:creationId xmlns:a16="http://schemas.microsoft.com/office/drawing/2014/main" id="{6D4E7752-E438-6A73-3E6A-E5D79AE830B9}"/>
                  </a:ext>
                </a:extLst>
              </p:cNvPr>
              <p:cNvSpPr/>
              <p:nvPr/>
            </p:nvSpPr>
            <p:spPr>
              <a:xfrm>
                <a:off x="684886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90" name="Freeform: Shape 1689">
                <a:extLst>
                  <a:ext uri="{FF2B5EF4-FFF2-40B4-BE49-F238E27FC236}">
                    <a16:creationId xmlns:a16="http://schemas.microsoft.com/office/drawing/2014/main" id="{BABF74DE-6710-CF88-2FED-B7152E5AC13C}"/>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91" name="Freeform: Shape 1690">
                <a:extLst>
                  <a:ext uri="{FF2B5EF4-FFF2-40B4-BE49-F238E27FC236}">
                    <a16:creationId xmlns:a16="http://schemas.microsoft.com/office/drawing/2014/main" id="{10E8F3D9-61F4-DE74-ABDA-D966C9BF62C2}"/>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92" name="Freeform: Shape 1691">
                <a:extLst>
                  <a:ext uri="{FF2B5EF4-FFF2-40B4-BE49-F238E27FC236}">
                    <a16:creationId xmlns:a16="http://schemas.microsoft.com/office/drawing/2014/main" id="{E6FC7CC2-59ED-894E-CD46-91ED238D4C75}"/>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693" name="Freeform: Shape 1692">
                <a:extLst>
                  <a:ext uri="{FF2B5EF4-FFF2-40B4-BE49-F238E27FC236}">
                    <a16:creationId xmlns:a16="http://schemas.microsoft.com/office/drawing/2014/main" id="{F5758093-F222-6C9E-14EA-2B75711BFFDA}"/>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grpSp>
      </p:grpSp>
      <p:grpSp>
        <p:nvGrpSpPr>
          <p:cNvPr id="1694" name="Group 1693">
            <a:extLst>
              <a:ext uri="{FF2B5EF4-FFF2-40B4-BE49-F238E27FC236}">
                <a16:creationId xmlns:a16="http://schemas.microsoft.com/office/drawing/2014/main" id="{DF7D49BB-B714-C06B-9813-5DF99A6A9079}"/>
              </a:ext>
            </a:extLst>
          </p:cNvPr>
          <p:cNvGrpSpPr/>
          <p:nvPr/>
        </p:nvGrpSpPr>
        <p:grpSpPr>
          <a:xfrm>
            <a:off x="1762819" y="1779364"/>
            <a:ext cx="8047084" cy="2754491"/>
            <a:chOff x="1481138" y="1199351"/>
            <a:chExt cx="6035313" cy="2065868"/>
          </a:xfrm>
        </p:grpSpPr>
        <p:grpSp>
          <p:nvGrpSpPr>
            <p:cNvPr id="1695" name="Group 1694">
              <a:extLst>
                <a:ext uri="{FF2B5EF4-FFF2-40B4-BE49-F238E27FC236}">
                  <a16:creationId xmlns:a16="http://schemas.microsoft.com/office/drawing/2014/main" id="{C1BC276C-2EE9-7B56-575A-4ADE28ACD89B}"/>
                </a:ext>
              </a:extLst>
            </p:cNvPr>
            <p:cNvGrpSpPr/>
            <p:nvPr/>
          </p:nvGrpSpPr>
          <p:grpSpPr>
            <a:xfrm>
              <a:off x="1481138" y="1199351"/>
              <a:ext cx="6035313" cy="2065868"/>
              <a:chOff x="1481138" y="1204113"/>
              <a:chExt cx="6035313" cy="2065868"/>
            </a:xfrm>
          </p:grpSpPr>
          <p:sp>
            <p:nvSpPr>
              <p:cNvPr id="1697" name="Oval 1696">
                <a:extLst>
                  <a:ext uri="{FF2B5EF4-FFF2-40B4-BE49-F238E27FC236}">
                    <a16:creationId xmlns:a16="http://schemas.microsoft.com/office/drawing/2014/main" id="{4EE2C545-17D2-EB22-EF85-43915680E0DA}"/>
                  </a:ext>
                </a:extLst>
              </p:cNvPr>
              <p:cNvSpPr/>
              <p:nvPr/>
            </p:nvSpPr>
            <p:spPr>
              <a:xfrm>
                <a:off x="5785592" y="2869243"/>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698" name="Oval 1697">
                <a:extLst>
                  <a:ext uri="{FF2B5EF4-FFF2-40B4-BE49-F238E27FC236}">
                    <a16:creationId xmlns:a16="http://schemas.microsoft.com/office/drawing/2014/main" id="{63CD95C5-32DA-308C-AAAB-0457F559E90C}"/>
                  </a:ext>
                </a:extLst>
              </p:cNvPr>
              <p:cNvSpPr/>
              <p:nvPr/>
            </p:nvSpPr>
            <p:spPr>
              <a:xfrm>
                <a:off x="5792157" y="2869243"/>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699" name="Oval 1698">
                <a:extLst>
                  <a:ext uri="{FF2B5EF4-FFF2-40B4-BE49-F238E27FC236}">
                    <a16:creationId xmlns:a16="http://schemas.microsoft.com/office/drawing/2014/main" id="{A22B4CED-8753-B17E-E157-C899F44767E8}"/>
                  </a:ext>
                </a:extLst>
              </p:cNvPr>
              <p:cNvSpPr/>
              <p:nvPr/>
            </p:nvSpPr>
            <p:spPr>
              <a:xfrm>
                <a:off x="5933092" y="2884067"/>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0" name="Oval 1699">
                <a:extLst>
                  <a:ext uri="{FF2B5EF4-FFF2-40B4-BE49-F238E27FC236}">
                    <a16:creationId xmlns:a16="http://schemas.microsoft.com/office/drawing/2014/main" id="{F90690F9-AFD8-131F-6289-580243797405}"/>
                  </a:ext>
                </a:extLst>
              </p:cNvPr>
              <p:cNvSpPr/>
              <p:nvPr/>
            </p:nvSpPr>
            <p:spPr>
              <a:xfrm>
                <a:off x="6194431"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1" name="Oval 1700">
                <a:extLst>
                  <a:ext uri="{FF2B5EF4-FFF2-40B4-BE49-F238E27FC236}">
                    <a16:creationId xmlns:a16="http://schemas.microsoft.com/office/drawing/2014/main" id="{8E503055-6367-4B6D-7F62-0326E7293681}"/>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2" name="Oval 1701">
                <a:extLst>
                  <a:ext uri="{FF2B5EF4-FFF2-40B4-BE49-F238E27FC236}">
                    <a16:creationId xmlns:a16="http://schemas.microsoft.com/office/drawing/2014/main" id="{6188A69F-46CA-F698-ACF7-692EAD233D4C}"/>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3" name="Oval 1702">
                <a:extLst>
                  <a:ext uri="{FF2B5EF4-FFF2-40B4-BE49-F238E27FC236}">
                    <a16:creationId xmlns:a16="http://schemas.microsoft.com/office/drawing/2014/main" id="{94486B49-429F-4999-3CF7-78AD36874DB2}"/>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4" name="Oval 1703">
                <a:extLst>
                  <a:ext uri="{FF2B5EF4-FFF2-40B4-BE49-F238E27FC236}">
                    <a16:creationId xmlns:a16="http://schemas.microsoft.com/office/drawing/2014/main" id="{7E68BA1B-7C53-E36A-AF10-D64C07E47FDB}"/>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5" name="Oval 1704">
                <a:extLst>
                  <a:ext uri="{FF2B5EF4-FFF2-40B4-BE49-F238E27FC236}">
                    <a16:creationId xmlns:a16="http://schemas.microsoft.com/office/drawing/2014/main" id="{6E84ABB2-A5C7-00E3-1FC1-2D9A5DD87879}"/>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6" name="Oval 1705">
                <a:extLst>
                  <a:ext uri="{FF2B5EF4-FFF2-40B4-BE49-F238E27FC236}">
                    <a16:creationId xmlns:a16="http://schemas.microsoft.com/office/drawing/2014/main" id="{E0722B0B-F70D-B333-192A-51F223E44C30}"/>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7" name="Oval 1706">
                <a:extLst>
                  <a:ext uri="{FF2B5EF4-FFF2-40B4-BE49-F238E27FC236}">
                    <a16:creationId xmlns:a16="http://schemas.microsoft.com/office/drawing/2014/main" id="{FE5B1EEA-05EA-F227-04E4-2AEE55D2083F}"/>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8" name="Oval 1707">
                <a:extLst>
                  <a:ext uri="{FF2B5EF4-FFF2-40B4-BE49-F238E27FC236}">
                    <a16:creationId xmlns:a16="http://schemas.microsoft.com/office/drawing/2014/main" id="{FEDF3A2D-501E-558D-AE3F-F93771D3CC63}"/>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09" name="Oval 1708">
                <a:extLst>
                  <a:ext uri="{FF2B5EF4-FFF2-40B4-BE49-F238E27FC236}">
                    <a16:creationId xmlns:a16="http://schemas.microsoft.com/office/drawing/2014/main" id="{C9FBE6E3-6C4F-AA8C-F7A6-BBD1E4BAC986}"/>
                  </a:ext>
                </a:extLst>
              </p:cNvPr>
              <p:cNvSpPr/>
              <p:nvPr/>
            </p:nvSpPr>
            <p:spPr>
              <a:xfrm>
                <a:off x="6248204" y="2933478"/>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0" name="Oval 1709">
                <a:extLst>
                  <a:ext uri="{FF2B5EF4-FFF2-40B4-BE49-F238E27FC236}">
                    <a16:creationId xmlns:a16="http://schemas.microsoft.com/office/drawing/2014/main" id="{F3FFD768-FE0C-833A-90A8-F29092945F68}"/>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1" name="Oval 1710">
                <a:extLst>
                  <a:ext uri="{FF2B5EF4-FFF2-40B4-BE49-F238E27FC236}">
                    <a16:creationId xmlns:a16="http://schemas.microsoft.com/office/drawing/2014/main" id="{3667C4B7-0206-DEA8-5E56-E225B5D78876}"/>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2" name="Oval 1711">
                <a:extLst>
                  <a:ext uri="{FF2B5EF4-FFF2-40B4-BE49-F238E27FC236}">
                    <a16:creationId xmlns:a16="http://schemas.microsoft.com/office/drawing/2014/main" id="{7B87C015-26AF-A70E-04B6-3ABA0125380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3" name="Oval 1712">
                <a:extLst>
                  <a:ext uri="{FF2B5EF4-FFF2-40B4-BE49-F238E27FC236}">
                    <a16:creationId xmlns:a16="http://schemas.microsoft.com/office/drawing/2014/main" id="{B3F35999-54B1-C485-2A45-2051975F9A7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4" name="Oval 1713">
                <a:extLst>
                  <a:ext uri="{FF2B5EF4-FFF2-40B4-BE49-F238E27FC236}">
                    <a16:creationId xmlns:a16="http://schemas.microsoft.com/office/drawing/2014/main" id="{0D4CD52F-AD95-0AC2-DCB7-D7562898F28A}"/>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5" name="Oval 1714">
                <a:extLst>
                  <a:ext uri="{FF2B5EF4-FFF2-40B4-BE49-F238E27FC236}">
                    <a16:creationId xmlns:a16="http://schemas.microsoft.com/office/drawing/2014/main" id="{E6B9E547-8176-A320-4ACA-652FCEC700B6}"/>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6" name="Oval 1715">
                <a:extLst>
                  <a:ext uri="{FF2B5EF4-FFF2-40B4-BE49-F238E27FC236}">
                    <a16:creationId xmlns:a16="http://schemas.microsoft.com/office/drawing/2014/main" id="{23FC2650-B13A-E58A-8A3D-158DE6D938A9}"/>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7" name="Oval 1716">
                <a:extLst>
                  <a:ext uri="{FF2B5EF4-FFF2-40B4-BE49-F238E27FC236}">
                    <a16:creationId xmlns:a16="http://schemas.microsoft.com/office/drawing/2014/main" id="{0FE92EC3-7E7F-86B0-52A3-49824BA4A02C}"/>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8" name="Oval 1717">
                <a:extLst>
                  <a:ext uri="{FF2B5EF4-FFF2-40B4-BE49-F238E27FC236}">
                    <a16:creationId xmlns:a16="http://schemas.microsoft.com/office/drawing/2014/main" id="{8BC5179B-A7E1-7B63-FBC1-FEC7A1212E0D}"/>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19" name="Oval 1718">
                <a:extLst>
                  <a:ext uri="{FF2B5EF4-FFF2-40B4-BE49-F238E27FC236}">
                    <a16:creationId xmlns:a16="http://schemas.microsoft.com/office/drawing/2014/main" id="{C19079AD-A7C1-DB8B-57F8-C59E5C077918}"/>
                  </a:ext>
                </a:extLst>
              </p:cNvPr>
              <p:cNvSpPr/>
              <p:nvPr/>
            </p:nvSpPr>
            <p:spPr>
              <a:xfrm>
                <a:off x="6288432"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0" name="Oval 1719">
                <a:extLst>
                  <a:ext uri="{FF2B5EF4-FFF2-40B4-BE49-F238E27FC236}">
                    <a16:creationId xmlns:a16="http://schemas.microsoft.com/office/drawing/2014/main" id="{91571753-982D-21B9-E232-C590CA7E348E}"/>
                  </a:ext>
                </a:extLst>
              </p:cNvPr>
              <p:cNvSpPr/>
              <p:nvPr/>
            </p:nvSpPr>
            <p:spPr>
              <a:xfrm>
                <a:off x="6294998" y="2968065"/>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1" name="Oval 1720">
                <a:extLst>
                  <a:ext uri="{FF2B5EF4-FFF2-40B4-BE49-F238E27FC236}">
                    <a16:creationId xmlns:a16="http://schemas.microsoft.com/office/drawing/2014/main" id="{33AD3356-A563-9365-A26D-65FD52A9450C}"/>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2" name="Oval 1721">
                <a:extLst>
                  <a:ext uri="{FF2B5EF4-FFF2-40B4-BE49-F238E27FC236}">
                    <a16:creationId xmlns:a16="http://schemas.microsoft.com/office/drawing/2014/main" id="{A0524D76-6EC2-9AF9-747A-AC038420CE4B}"/>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3" name="Oval 1722">
                <a:extLst>
                  <a:ext uri="{FF2B5EF4-FFF2-40B4-BE49-F238E27FC236}">
                    <a16:creationId xmlns:a16="http://schemas.microsoft.com/office/drawing/2014/main" id="{5A0FEAAC-2BF7-4DD4-7314-2E2201F1548E}"/>
                  </a:ext>
                </a:extLst>
              </p:cNvPr>
              <p:cNvSpPr/>
              <p:nvPr/>
            </p:nvSpPr>
            <p:spPr>
              <a:xfrm>
                <a:off x="6335225" y="3017372"/>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4" name="Oval 1723">
                <a:extLst>
                  <a:ext uri="{FF2B5EF4-FFF2-40B4-BE49-F238E27FC236}">
                    <a16:creationId xmlns:a16="http://schemas.microsoft.com/office/drawing/2014/main" id="{DBF86972-BA9A-77C5-5397-DB1CE9E343ED}"/>
                  </a:ext>
                </a:extLst>
              </p:cNvPr>
              <p:cNvSpPr/>
              <p:nvPr/>
            </p:nvSpPr>
            <p:spPr>
              <a:xfrm>
                <a:off x="6456046" y="3017372"/>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5" name="Oval 1724">
                <a:extLst>
                  <a:ext uri="{FF2B5EF4-FFF2-40B4-BE49-F238E27FC236}">
                    <a16:creationId xmlns:a16="http://schemas.microsoft.com/office/drawing/2014/main" id="{ACEC5E74-2CB6-AF2F-B35F-45116A44A65F}"/>
                  </a:ext>
                </a:extLst>
              </p:cNvPr>
              <p:cNvSpPr/>
              <p:nvPr/>
            </p:nvSpPr>
            <p:spPr>
              <a:xfrm>
                <a:off x="6476161" y="3017372"/>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26" name="Oval 1725">
                <a:extLst>
                  <a:ext uri="{FF2B5EF4-FFF2-40B4-BE49-F238E27FC236}">
                    <a16:creationId xmlns:a16="http://schemas.microsoft.com/office/drawing/2014/main" id="{7946FF58-84E1-2B39-F883-95B635E716AF}"/>
                  </a:ext>
                </a:extLst>
              </p:cNvPr>
              <p:cNvSpPr/>
              <p:nvPr/>
            </p:nvSpPr>
            <p:spPr>
              <a:xfrm>
                <a:off x="6791273" y="301737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27" name="Oval 1726">
                <a:extLst>
                  <a:ext uri="{FF2B5EF4-FFF2-40B4-BE49-F238E27FC236}">
                    <a16:creationId xmlns:a16="http://schemas.microsoft.com/office/drawing/2014/main" id="{6FD44786-8642-C2F6-7470-2D32A26D1E37}"/>
                  </a:ext>
                </a:extLst>
              </p:cNvPr>
              <p:cNvSpPr/>
              <p:nvPr/>
            </p:nvSpPr>
            <p:spPr>
              <a:xfrm>
                <a:off x="6804542"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28" name="Oval 1727">
                <a:extLst>
                  <a:ext uri="{FF2B5EF4-FFF2-40B4-BE49-F238E27FC236}">
                    <a16:creationId xmlns:a16="http://schemas.microsoft.com/office/drawing/2014/main" id="{FA087C57-07E8-4DDD-3631-C707B2266370}"/>
                  </a:ext>
                </a:extLst>
              </p:cNvPr>
              <p:cNvSpPr/>
              <p:nvPr/>
            </p:nvSpPr>
            <p:spPr>
              <a:xfrm>
                <a:off x="6844770"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29" name="Oval 1728">
                <a:extLst>
                  <a:ext uri="{FF2B5EF4-FFF2-40B4-BE49-F238E27FC236}">
                    <a16:creationId xmlns:a16="http://schemas.microsoft.com/office/drawing/2014/main" id="{386944AA-F77F-D371-834C-EE3F42C1128B}"/>
                  </a:ext>
                </a:extLst>
              </p:cNvPr>
              <p:cNvSpPr/>
              <p:nvPr/>
            </p:nvSpPr>
            <p:spPr>
              <a:xfrm>
                <a:off x="6884998" y="310147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0" name="Oval 1729">
                <a:extLst>
                  <a:ext uri="{FF2B5EF4-FFF2-40B4-BE49-F238E27FC236}">
                    <a16:creationId xmlns:a16="http://schemas.microsoft.com/office/drawing/2014/main" id="{2CE59B11-AD45-FB50-2E0B-4729836BC6A8}"/>
                  </a:ext>
                </a:extLst>
              </p:cNvPr>
              <p:cNvSpPr/>
              <p:nvPr/>
            </p:nvSpPr>
            <p:spPr>
              <a:xfrm>
                <a:off x="6891701"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1" name="Oval 1730">
                <a:extLst>
                  <a:ext uri="{FF2B5EF4-FFF2-40B4-BE49-F238E27FC236}">
                    <a16:creationId xmlns:a16="http://schemas.microsoft.com/office/drawing/2014/main" id="{7149F831-F5B0-3A7F-399D-7BD8AD8EBED7}"/>
                  </a:ext>
                </a:extLst>
              </p:cNvPr>
              <p:cNvSpPr/>
              <p:nvPr/>
            </p:nvSpPr>
            <p:spPr>
              <a:xfrm>
                <a:off x="6911815"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2" name="Oval 1731">
                <a:extLst>
                  <a:ext uri="{FF2B5EF4-FFF2-40B4-BE49-F238E27FC236}">
                    <a16:creationId xmlns:a16="http://schemas.microsoft.com/office/drawing/2014/main" id="{4C156E83-5614-5955-DCBE-8DA6D7B6D9A4}"/>
                  </a:ext>
                </a:extLst>
              </p:cNvPr>
              <p:cNvSpPr/>
              <p:nvPr/>
            </p:nvSpPr>
            <p:spPr>
              <a:xfrm>
                <a:off x="6918519" y="3215117"/>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3" name="Oval 1732">
                <a:extLst>
                  <a:ext uri="{FF2B5EF4-FFF2-40B4-BE49-F238E27FC236}">
                    <a16:creationId xmlns:a16="http://schemas.microsoft.com/office/drawing/2014/main" id="{55269815-3DDF-2F6F-3DDA-4AB945E87DDF}"/>
                  </a:ext>
                </a:extLst>
              </p:cNvPr>
              <p:cNvSpPr/>
              <p:nvPr/>
            </p:nvSpPr>
            <p:spPr>
              <a:xfrm>
                <a:off x="7401386" y="3215117"/>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34" name="Oval 1733">
                <a:extLst>
                  <a:ext uri="{FF2B5EF4-FFF2-40B4-BE49-F238E27FC236}">
                    <a16:creationId xmlns:a16="http://schemas.microsoft.com/office/drawing/2014/main" id="{85A9DB03-86EF-D87E-2A86-0D1E088DF183}"/>
                  </a:ext>
                </a:extLst>
              </p:cNvPr>
              <p:cNvSpPr/>
              <p:nvPr/>
            </p:nvSpPr>
            <p:spPr>
              <a:xfrm>
                <a:off x="7414656" y="3215117"/>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35" name="Oval 1734">
                <a:extLst>
                  <a:ext uri="{FF2B5EF4-FFF2-40B4-BE49-F238E27FC236}">
                    <a16:creationId xmlns:a16="http://schemas.microsoft.com/office/drawing/2014/main" id="{7813600B-2CC8-E7D6-03D0-640CEB9069E6}"/>
                  </a:ext>
                </a:extLst>
              </p:cNvPr>
              <p:cNvSpPr/>
              <p:nvPr/>
            </p:nvSpPr>
            <p:spPr>
              <a:xfrm>
                <a:off x="7448317" y="3215117"/>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36" name="Oval 1735">
                <a:extLst>
                  <a:ext uri="{FF2B5EF4-FFF2-40B4-BE49-F238E27FC236}">
                    <a16:creationId xmlns:a16="http://schemas.microsoft.com/office/drawing/2014/main" id="{CDCD4303-E85C-BB0E-5DC5-32EBCE9755F3}"/>
                  </a:ext>
                </a:extLst>
              </p:cNvPr>
              <p:cNvSpPr/>
              <p:nvPr/>
            </p:nvSpPr>
            <p:spPr>
              <a:xfrm>
                <a:off x="7461587" y="3215117"/>
                <a:ext cx="54864" cy="54864"/>
              </a:xfrm>
              <a:prstGeom prst="ellipse">
                <a:avLst/>
              </a:prstGeom>
              <a:solidFill>
                <a:srgbClr val="3C587F"/>
              </a:solidFill>
              <a:ln w="12700"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737" name="Freeform: Shape 1736">
                <a:extLst>
                  <a:ext uri="{FF2B5EF4-FFF2-40B4-BE49-F238E27FC236}">
                    <a16:creationId xmlns:a16="http://schemas.microsoft.com/office/drawing/2014/main" id="{AE6E8CB7-56DB-0943-B58F-9A92D877675C}"/>
                  </a:ext>
                </a:extLst>
              </p:cNvPr>
              <p:cNvSpPr/>
              <p:nvPr/>
            </p:nvSpPr>
            <p:spPr>
              <a:xfrm>
                <a:off x="6895541" y="3094215"/>
                <a:ext cx="54864" cy="54864"/>
              </a:xfrm>
              <a:custGeom>
                <a:avLst/>
                <a:gdLst>
                  <a:gd name="connsiteX0" fmla="*/ 32189 w 32189"/>
                  <a:gd name="connsiteY0" fmla="*/ 16137 h 32357"/>
                  <a:gd name="connsiteX1" fmla="*/ 16052 w 32189"/>
                  <a:gd name="connsiteY1" fmla="*/ 0 h 32357"/>
                  <a:gd name="connsiteX2" fmla="*/ 0 w 32189"/>
                  <a:gd name="connsiteY2" fmla="*/ 16137 h 32357"/>
                  <a:gd name="connsiteX3" fmla="*/ 16052 w 32189"/>
                  <a:gd name="connsiteY3" fmla="*/ 32357 h 32357"/>
                  <a:gd name="connsiteX4" fmla="*/ 32189 w 32189"/>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8" name="Freeform: Shape 1737">
                <a:extLst>
                  <a:ext uri="{FF2B5EF4-FFF2-40B4-BE49-F238E27FC236}">
                    <a16:creationId xmlns:a16="http://schemas.microsoft.com/office/drawing/2014/main" id="{8BC6A369-6D25-602A-360D-35E117E77407}"/>
                  </a:ext>
                </a:extLst>
              </p:cNvPr>
              <p:cNvSpPr/>
              <p:nvPr/>
            </p:nvSpPr>
            <p:spPr>
              <a:xfrm>
                <a:off x="5329543" y="2750660"/>
                <a:ext cx="54864" cy="54864"/>
              </a:xfrm>
              <a:custGeom>
                <a:avLst/>
                <a:gdLst>
                  <a:gd name="connsiteX0" fmla="*/ 32273 w 32272"/>
                  <a:gd name="connsiteY0" fmla="*/ 16052 h 32188"/>
                  <a:gd name="connsiteX1" fmla="*/ 16136 w 32272"/>
                  <a:gd name="connsiteY1" fmla="*/ 0 h 32188"/>
                  <a:gd name="connsiteX2" fmla="*/ 0 w 32272"/>
                  <a:gd name="connsiteY2" fmla="*/ 16052 h 32188"/>
                  <a:gd name="connsiteX3" fmla="*/ 16136 w 32272"/>
                  <a:gd name="connsiteY3" fmla="*/ 32189 h 32188"/>
                  <a:gd name="connsiteX4" fmla="*/ 32273 w 32272"/>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052"/>
                    </a:moveTo>
                    <a:cubicBezTo>
                      <a:pt x="32273" y="7144"/>
                      <a:pt x="25129" y="0"/>
                      <a:pt x="16136" y="0"/>
                    </a:cubicBezTo>
                    <a:cubicBezTo>
                      <a:pt x="7144" y="0"/>
                      <a:pt x="0" y="7144"/>
                      <a:pt x="0" y="16052"/>
                    </a:cubicBezTo>
                    <a:cubicBezTo>
                      <a:pt x="0" y="24961"/>
                      <a:pt x="7228" y="32189"/>
                      <a:pt x="16136" y="32189"/>
                    </a:cubicBezTo>
                    <a:cubicBezTo>
                      <a:pt x="25045" y="32189"/>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39" name="Freeform: Shape 1738">
                <a:extLst>
                  <a:ext uri="{FF2B5EF4-FFF2-40B4-BE49-F238E27FC236}">
                    <a16:creationId xmlns:a16="http://schemas.microsoft.com/office/drawing/2014/main" id="{AE49E601-B843-4719-00AB-AB85613125DC}"/>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0" name="Freeform: Shape 1739">
                <a:extLst>
                  <a:ext uri="{FF2B5EF4-FFF2-40B4-BE49-F238E27FC236}">
                    <a16:creationId xmlns:a16="http://schemas.microsoft.com/office/drawing/2014/main" id="{66D37F2A-1003-95D9-80A9-FE85A78C9AF7}"/>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1" name="Freeform: Shape 1740">
                <a:extLst>
                  <a:ext uri="{FF2B5EF4-FFF2-40B4-BE49-F238E27FC236}">
                    <a16:creationId xmlns:a16="http://schemas.microsoft.com/office/drawing/2014/main" id="{B79CB310-F063-856E-9208-64D16EAB8966}"/>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2" name="Freeform: Shape 1741">
                <a:extLst>
                  <a:ext uri="{FF2B5EF4-FFF2-40B4-BE49-F238E27FC236}">
                    <a16:creationId xmlns:a16="http://schemas.microsoft.com/office/drawing/2014/main" id="{C3FA831E-B989-A1EB-5293-B51068556734}"/>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3" name="Freeform: Shape 1742">
                <a:extLst>
                  <a:ext uri="{FF2B5EF4-FFF2-40B4-BE49-F238E27FC236}">
                    <a16:creationId xmlns:a16="http://schemas.microsoft.com/office/drawing/2014/main" id="{342B6FAD-9BE8-D176-C3F3-392C357046B7}"/>
                  </a:ext>
                </a:extLst>
              </p:cNvPr>
              <p:cNvSpPr/>
              <p:nvPr/>
            </p:nvSpPr>
            <p:spPr>
              <a:xfrm>
                <a:off x="5611134" y="2804907"/>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4" name="Freeform: Shape 1743">
                <a:extLst>
                  <a:ext uri="{FF2B5EF4-FFF2-40B4-BE49-F238E27FC236}">
                    <a16:creationId xmlns:a16="http://schemas.microsoft.com/office/drawing/2014/main" id="{28FAD8B2-2C53-A113-B14E-D2D305F5B855}"/>
                  </a:ext>
                </a:extLst>
              </p:cNvPr>
              <p:cNvSpPr/>
              <p:nvPr/>
            </p:nvSpPr>
            <p:spPr>
              <a:xfrm>
                <a:off x="5624545" y="2804907"/>
                <a:ext cx="54864" cy="54864"/>
              </a:xfrm>
              <a:custGeom>
                <a:avLst/>
                <a:gdLst>
                  <a:gd name="connsiteX0" fmla="*/ 32357 w 32357"/>
                  <a:gd name="connsiteY0" fmla="*/ 16220 h 32357"/>
                  <a:gd name="connsiteX1" fmla="*/ 16136 w 32357"/>
                  <a:gd name="connsiteY1" fmla="*/ 0 h 32357"/>
                  <a:gd name="connsiteX2" fmla="*/ 0 w 32357"/>
                  <a:gd name="connsiteY2" fmla="*/ 16220 h 32357"/>
                  <a:gd name="connsiteX3" fmla="*/ 16136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6" y="0"/>
                    </a:cubicBezTo>
                    <a:cubicBezTo>
                      <a:pt x="7144" y="0"/>
                      <a:pt x="0" y="7228"/>
                      <a:pt x="0" y="16220"/>
                    </a:cubicBezTo>
                    <a:cubicBezTo>
                      <a:pt x="0" y="25213"/>
                      <a:pt x="7228" y="32357"/>
                      <a:pt x="16136"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5" name="Freeform: Shape 1744">
                <a:extLst>
                  <a:ext uri="{FF2B5EF4-FFF2-40B4-BE49-F238E27FC236}">
                    <a16:creationId xmlns:a16="http://schemas.microsoft.com/office/drawing/2014/main" id="{142EA96C-6145-2152-54E6-77329751E3C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6" name="Freeform: Shape 1745">
                <a:extLst>
                  <a:ext uri="{FF2B5EF4-FFF2-40B4-BE49-F238E27FC236}">
                    <a16:creationId xmlns:a16="http://schemas.microsoft.com/office/drawing/2014/main" id="{95C8E701-B405-5251-14EE-6EC3C14ACFD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7" name="Freeform: Shape 1746">
                <a:extLst>
                  <a:ext uri="{FF2B5EF4-FFF2-40B4-BE49-F238E27FC236}">
                    <a16:creationId xmlns:a16="http://schemas.microsoft.com/office/drawing/2014/main" id="{163CBFE3-56AB-ED33-342E-547B8D8C8AB3}"/>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8" name="Freeform: Shape 1747">
                <a:extLst>
                  <a:ext uri="{FF2B5EF4-FFF2-40B4-BE49-F238E27FC236}">
                    <a16:creationId xmlns:a16="http://schemas.microsoft.com/office/drawing/2014/main" id="{D3463385-099B-C183-9650-D9739A197522}"/>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49" name="Freeform: Shape 1748">
                <a:extLst>
                  <a:ext uri="{FF2B5EF4-FFF2-40B4-BE49-F238E27FC236}">
                    <a16:creationId xmlns:a16="http://schemas.microsoft.com/office/drawing/2014/main" id="{FAB53EE5-97C0-B797-196C-60808A36200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0" name="Freeform: Shape 1749">
                <a:extLst>
                  <a:ext uri="{FF2B5EF4-FFF2-40B4-BE49-F238E27FC236}">
                    <a16:creationId xmlns:a16="http://schemas.microsoft.com/office/drawing/2014/main" id="{7EB07D95-934C-0598-540B-1A293ED8EB7B}"/>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1" name="Freeform: Shape 1750">
                <a:extLst>
                  <a:ext uri="{FF2B5EF4-FFF2-40B4-BE49-F238E27FC236}">
                    <a16:creationId xmlns:a16="http://schemas.microsoft.com/office/drawing/2014/main" id="{F939071F-CA63-4F45-012D-092147FC5B5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2" name="Freeform: Shape 1751">
                <a:extLst>
                  <a:ext uri="{FF2B5EF4-FFF2-40B4-BE49-F238E27FC236}">
                    <a16:creationId xmlns:a16="http://schemas.microsoft.com/office/drawing/2014/main" id="{E2770EC4-3115-98B7-662C-B0BC29E5E69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3" name="Freeform: Shape 1752">
                <a:extLst>
                  <a:ext uri="{FF2B5EF4-FFF2-40B4-BE49-F238E27FC236}">
                    <a16:creationId xmlns:a16="http://schemas.microsoft.com/office/drawing/2014/main" id="{A36198B4-AE93-8510-B8A7-0FF79E9FF894}"/>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4" name="Freeform: Shape 1753">
                <a:extLst>
                  <a:ext uri="{FF2B5EF4-FFF2-40B4-BE49-F238E27FC236}">
                    <a16:creationId xmlns:a16="http://schemas.microsoft.com/office/drawing/2014/main" id="{E8D1BF65-CBAC-1EA3-473B-0827EAD47387}"/>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5" name="Freeform: Shape 1754">
                <a:extLst>
                  <a:ext uri="{FF2B5EF4-FFF2-40B4-BE49-F238E27FC236}">
                    <a16:creationId xmlns:a16="http://schemas.microsoft.com/office/drawing/2014/main" id="{46AF96C8-9F79-0605-9E14-EA5B313ED56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6" name="Freeform: Shape 1755">
                <a:extLst>
                  <a:ext uri="{FF2B5EF4-FFF2-40B4-BE49-F238E27FC236}">
                    <a16:creationId xmlns:a16="http://schemas.microsoft.com/office/drawing/2014/main" id="{A71D4ADB-B048-C6D7-6D82-59668C60A026}"/>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7" name="Freeform: Shape 1756">
                <a:extLst>
                  <a:ext uri="{FF2B5EF4-FFF2-40B4-BE49-F238E27FC236}">
                    <a16:creationId xmlns:a16="http://schemas.microsoft.com/office/drawing/2014/main" id="{02E25768-6A75-1948-5DFD-787E1E474DDB}"/>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8" name="Freeform: Shape 1757">
                <a:extLst>
                  <a:ext uri="{FF2B5EF4-FFF2-40B4-BE49-F238E27FC236}">
                    <a16:creationId xmlns:a16="http://schemas.microsoft.com/office/drawing/2014/main" id="{30E21770-EFCA-D991-99AA-BE9A69314E6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59" name="Freeform: Shape 1758">
                <a:extLst>
                  <a:ext uri="{FF2B5EF4-FFF2-40B4-BE49-F238E27FC236}">
                    <a16:creationId xmlns:a16="http://schemas.microsoft.com/office/drawing/2014/main" id="{2BD6908E-AF68-8CEE-748A-1FEF1CFA4CD7}"/>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0" name="Freeform: Shape 1759">
                <a:extLst>
                  <a:ext uri="{FF2B5EF4-FFF2-40B4-BE49-F238E27FC236}">
                    <a16:creationId xmlns:a16="http://schemas.microsoft.com/office/drawing/2014/main" id="{02688FB2-7227-25AE-8898-7946D4B8809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1" name="Freeform: Shape 1760">
                <a:extLst>
                  <a:ext uri="{FF2B5EF4-FFF2-40B4-BE49-F238E27FC236}">
                    <a16:creationId xmlns:a16="http://schemas.microsoft.com/office/drawing/2014/main" id="{F692B775-B0D2-9E4E-F484-F8B6E23F5693}"/>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2" name="Freeform: Shape 1761">
                <a:extLst>
                  <a:ext uri="{FF2B5EF4-FFF2-40B4-BE49-F238E27FC236}">
                    <a16:creationId xmlns:a16="http://schemas.microsoft.com/office/drawing/2014/main" id="{ADB357DE-CF74-6FE0-F93E-22ACB4768CD0}"/>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3" name="Freeform: Shape 1762">
                <a:extLst>
                  <a:ext uri="{FF2B5EF4-FFF2-40B4-BE49-F238E27FC236}">
                    <a16:creationId xmlns:a16="http://schemas.microsoft.com/office/drawing/2014/main" id="{6694F5AE-E4B5-A17A-989A-B1D80DA44537}"/>
                  </a:ext>
                </a:extLst>
              </p:cNvPr>
              <p:cNvSpPr/>
              <p:nvPr/>
            </p:nvSpPr>
            <p:spPr>
              <a:xfrm>
                <a:off x="5698293"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4" name="Freeform: Shape 1763">
                <a:extLst>
                  <a:ext uri="{FF2B5EF4-FFF2-40B4-BE49-F238E27FC236}">
                    <a16:creationId xmlns:a16="http://schemas.microsoft.com/office/drawing/2014/main" id="{345575C7-C804-959A-FAA1-05FBD8EC9B42}"/>
                  </a:ext>
                </a:extLst>
              </p:cNvPr>
              <p:cNvSpPr/>
              <p:nvPr/>
            </p:nvSpPr>
            <p:spPr>
              <a:xfrm>
                <a:off x="5704998" y="2869243"/>
                <a:ext cx="54864" cy="54864"/>
              </a:xfrm>
              <a:custGeom>
                <a:avLst/>
                <a:gdLst>
                  <a:gd name="connsiteX0" fmla="*/ 32273 w 32272"/>
                  <a:gd name="connsiteY0" fmla="*/ 16137 h 32272"/>
                  <a:gd name="connsiteX1" fmla="*/ 16136 w 32272"/>
                  <a:gd name="connsiteY1" fmla="*/ 0 h 32272"/>
                  <a:gd name="connsiteX2" fmla="*/ 0 w 32272"/>
                  <a:gd name="connsiteY2" fmla="*/ 16137 h 32272"/>
                  <a:gd name="connsiteX3" fmla="*/ 16136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136" y="0"/>
                    </a:cubicBezTo>
                    <a:cubicBezTo>
                      <a:pt x="7144" y="0"/>
                      <a:pt x="0" y="7144"/>
                      <a:pt x="0" y="16137"/>
                    </a:cubicBezTo>
                    <a:cubicBezTo>
                      <a:pt x="0" y="25129"/>
                      <a:pt x="7228" y="32273"/>
                      <a:pt x="16136"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5" name="Freeform: Shape 1764">
                <a:extLst>
                  <a:ext uri="{FF2B5EF4-FFF2-40B4-BE49-F238E27FC236}">
                    <a16:creationId xmlns:a16="http://schemas.microsoft.com/office/drawing/2014/main" id="{F74067E2-D826-1FD9-A8C8-7375E5D0A3FE}"/>
                  </a:ext>
                </a:extLst>
              </p:cNvPr>
              <p:cNvSpPr/>
              <p:nvPr/>
            </p:nvSpPr>
            <p:spPr>
              <a:xfrm>
                <a:off x="5725251" y="2869243"/>
                <a:ext cx="54864" cy="54864"/>
              </a:xfrm>
              <a:custGeom>
                <a:avLst/>
                <a:gdLst>
                  <a:gd name="connsiteX0" fmla="*/ 32189 w 32189"/>
                  <a:gd name="connsiteY0" fmla="*/ 16137 h 32272"/>
                  <a:gd name="connsiteX1" fmla="*/ 16052 w 32189"/>
                  <a:gd name="connsiteY1" fmla="*/ 0 h 32272"/>
                  <a:gd name="connsiteX2" fmla="*/ 0 w 32189"/>
                  <a:gd name="connsiteY2" fmla="*/ 16137 h 32272"/>
                  <a:gd name="connsiteX3" fmla="*/ 16052 w 32189"/>
                  <a:gd name="connsiteY3" fmla="*/ 32273 h 32272"/>
                  <a:gd name="connsiteX4" fmla="*/ 32189 w 32189"/>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137"/>
                    </a:moveTo>
                    <a:cubicBezTo>
                      <a:pt x="32189" y="7144"/>
                      <a:pt x="25045" y="0"/>
                      <a:pt x="16052" y="0"/>
                    </a:cubicBezTo>
                    <a:cubicBezTo>
                      <a:pt x="7060" y="0"/>
                      <a:pt x="0" y="7144"/>
                      <a:pt x="0" y="16137"/>
                    </a:cubicBezTo>
                    <a:cubicBezTo>
                      <a:pt x="0" y="25129"/>
                      <a:pt x="7144" y="32273"/>
                      <a:pt x="16052" y="32273"/>
                    </a:cubicBezTo>
                    <a:cubicBezTo>
                      <a:pt x="24961" y="32273"/>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6" name="Freeform: Shape 1765">
                <a:extLst>
                  <a:ext uri="{FF2B5EF4-FFF2-40B4-BE49-F238E27FC236}">
                    <a16:creationId xmlns:a16="http://schemas.microsoft.com/office/drawing/2014/main" id="{4E1D5CBE-C040-9525-2749-E0059964C184}"/>
                  </a:ext>
                </a:extLst>
              </p:cNvPr>
              <p:cNvSpPr/>
              <p:nvPr/>
            </p:nvSpPr>
            <p:spPr>
              <a:xfrm>
                <a:off x="5738521"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7" name="Freeform: Shape 1766">
                <a:extLst>
                  <a:ext uri="{FF2B5EF4-FFF2-40B4-BE49-F238E27FC236}">
                    <a16:creationId xmlns:a16="http://schemas.microsoft.com/office/drawing/2014/main" id="{A1EE9746-9B97-7C8F-A4AA-0C596F995B1D}"/>
                  </a:ext>
                </a:extLst>
              </p:cNvPr>
              <p:cNvSpPr/>
              <p:nvPr/>
            </p:nvSpPr>
            <p:spPr>
              <a:xfrm>
                <a:off x="4947525" y="2631972"/>
                <a:ext cx="54864" cy="54864"/>
              </a:xfrm>
              <a:custGeom>
                <a:avLst/>
                <a:gdLst>
                  <a:gd name="connsiteX0" fmla="*/ 32189 w 32188"/>
                  <a:gd name="connsiteY0" fmla="*/ 16220 h 32356"/>
                  <a:gd name="connsiteX1" fmla="*/ 16052 w 32188"/>
                  <a:gd name="connsiteY1" fmla="*/ 0 h 32356"/>
                  <a:gd name="connsiteX2" fmla="*/ 0 w 32188"/>
                  <a:gd name="connsiteY2" fmla="*/ 16220 h 32356"/>
                  <a:gd name="connsiteX3" fmla="*/ 16052 w 32188"/>
                  <a:gd name="connsiteY3" fmla="*/ 32357 h 32356"/>
                  <a:gd name="connsiteX4" fmla="*/ 32189 w 32188"/>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8" name="Freeform: Shape 1767">
                <a:extLst>
                  <a:ext uri="{FF2B5EF4-FFF2-40B4-BE49-F238E27FC236}">
                    <a16:creationId xmlns:a16="http://schemas.microsoft.com/office/drawing/2014/main" id="{EFC74AC0-F8AF-7B3D-D3A2-38B684EE1141}"/>
                  </a:ext>
                </a:extLst>
              </p:cNvPr>
              <p:cNvSpPr/>
              <p:nvPr/>
            </p:nvSpPr>
            <p:spPr>
              <a:xfrm>
                <a:off x="4994317" y="2637015"/>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69" name="Freeform: Shape 1768">
                <a:extLst>
                  <a:ext uri="{FF2B5EF4-FFF2-40B4-BE49-F238E27FC236}">
                    <a16:creationId xmlns:a16="http://schemas.microsoft.com/office/drawing/2014/main" id="{30F5CBD3-96DE-A518-C93F-DD4DE4A26825}"/>
                  </a:ext>
                </a:extLst>
              </p:cNvPr>
              <p:cNvSpPr/>
              <p:nvPr/>
            </p:nvSpPr>
            <p:spPr>
              <a:xfrm>
                <a:off x="5007866" y="2646794"/>
                <a:ext cx="54864" cy="54864"/>
              </a:xfrm>
              <a:custGeom>
                <a:avLst/>
                <a:gdLst>
                  <a:gd name="connsiteX0" fmla="*/ 32189 w 32188"/>
                  <a:gd name="connsiteY0" fmla="*/ 16137 h 32357"/>
                  <a:gd name="connsiteX1" fmla="*/ 16052 w 32188"/>
                  <a:gd name="connsiteY1" fmla="*/ 0 h 32357"/>
                  <a:gd name="connsiteX2" fmla="*/ 0 w 32188"/>
                  <a:gd name="connsiteY2" fmla="*/ 16137 h 32357"/>
                  <a:gd name="connsiteX3" fmla="*/ 16052 w 32188"/>
                  <a:gd name="connsiteY3" fmla="*/ 32357 h 32357"/>
                  <a:gd name="connsiteX4" fmla="*/ 32189 w 32188"/>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0" name="Freeform: Shape 1769">
                <a:extLst>
                  <a:ext uri="{FF2B5EF4-FFF2-40B4-BE49-F238E27FC236}">
                    <a16:creationId xmlns:a16="http://schemas.microsoft.com/office/drawing/2014/main" id="{BA277EA7-C50B-C4B1-D49D-93756727A624}"/>
                  </a:ext>
                </a:extLst>
              </p:cNvPr>
              <p:cNvSpPr/>
              <p:nvPr/>
            </p:nvSpPr>
            <p:spPr>
              <a:xfrm>
                <a:off x="5014431" y="2666557"/>
                <a:ext cx="54864" cy="54864"/>
              </a:xfrm>
              <a:custGeom>
                <a:avLst/>
                <a:gdLst>
                  <a:gd name="connsiteX0" fmla="*/ 32273 w 32272"/>
                  <a:gd name="connsiteY0" fmla="*/ 16220 h 32357"/>
                  <a:gd name="connsiteX1" fmla="*/ 16136 w 32272"/>
                  <a:gd name="connsiteY1" fmla="*/ 0 h 32357"/>
                  <a:gd name="connsiteX2" fmla="*/ 0 w 32272"/>
                  <a:gd name="connsiteY2" fmla="*/ 16220 h 32357"/>
                  <a:gd name="connsiteX3" fmla="*/ 16136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1" name="Freeform: Shape 1770">
                <a:extLst>
                  <a:ext uri="{FF2B5EF4-FFF2-40B4-BE49-F238E27FC236}">
                    <a16:creationId xmlns:a16="http://schemas.microsoft.com/office/drawing/2014/main" id="{D4F51868-41B2-67FD-F809-06ED2C9E4D93}"/>
                  </a:ext>
                </a:extLst>
              </p:cNvPr>
              <p:cNvSpPr/>
              <p:nvPr/>
            </p:nvSpPr>
            <p:spPr>
              <a:xfrm>
                <a:off x="5027839"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2" name="Freeform: Shape 1771">
                <a:extLst>
                  <a:ext uri="{FF2B5EF4-FFF2-40B4-BE49-F238E27FC236}">
                    <a16:creationId xmlns:a16="http://schemas.microsoft.com/office/drawing/2014/main" id="{2019B36B-954A-60BD-EEB5-20E052802898}"/>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3" name="Freeform: Shape 1772">
                <a:extLst>
                  <a:ext uri="{FF2B5EF4-FFF2-40B4-BE49-F238E27FC236}">
                    <a16:creationId xmlns:a16="http://schemas.microsoft.com/office/drawing/2014/main" id="{9AF18261-CD60-7B26-3731-0D6AF5DEC7E6}"/>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4" name="Freeform: Shape 1773">
                <a:extLst>
                  <a:ext uri="{FF2B5EF4-FFF2-40B4-BE49-F238E27FC236}">
                    <a16:creationId xmlns:a16="http://schemas.microsoft.com/office/drawing/2014/main" id="{065FF156-FD26-933F-B984-EDC554A9AE01}"/>
                  </a:ext>
                </a:extLst>
              </p:cNvPr>
              <p:cNvSpPr/>
              <p:nvPr/>
            </p:nvSpPr>
            <p:spPr>
              <a:xfrm>
                <a:off x="5047952"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5" name="Freeform: Shape 1774">
                <a:extLst>
                  <a:ext uri="{FF2B5EF4-FFF2-40B4-BE49-F238E27FC236}">
                    <a16:creationId xmlns:a16="http://schemas.microsoft.com/office/drawing/2014/main" id="{05E7BB19-6FA7-D735-058B-6C4E7872C37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6" name="Freeform: Shape 1775">
                <a:extLst>
                  <a:ext uri="{FF2B5EF4-FFF2-40B4-BE49-F238E27FC236}">
                    <a16:creationId xmlns:a16="http://schemas.microsoft.com/office/drawing/2014/main" id="{D59F50EE-5B59-3C7A-59CF-25B039E05E5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7" name="Freeform: Shape 1776">
                <a:extLst>
                  <a:ext uri="{FF2B5EF4-FFF2-40B4-BE49-F238E27FC236}">
                    <a16:creationId xmlns:a16="http://schemas.microsoft.com/office/drawing/2014/main" id="{BA9021B0-150D-A1F0-476E-88FFA80697C3}"/>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8" name="Freeform: Shape 1777">
                <a:extLst>
                  <a:ext uri="{FF2B5EF4-FFF2-40B4-BE49-F238E27FC236}">
                    <a16:creationId xmlns:a16="http://schemas.microsoft.com/office/drawing/2014/main" id="{4925F009-5D27-FA6F-BD23-0E2AC1F3699D}"/>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79" name="Freeform: Shape 1778">
                <a:extLst>
                  <a:ext uri="{FF2B5EF4-FFF2-40B4-BE49-F238E27FC236}">
                    <a16:creationId xmlns:a16="http://schemas.microsoft.com/office/drawing/2014/main" id="{402AA521-B014-2FDF-34C0-F25A17272BEC}"/>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0" name="Freeform: Shape 1779">
                <a:extLst>
                  <a:ext uri="{FF2B5EF4-FFF2-40B4-BE49-F238E27FC236}">
                    <a16:creationId xmlns:a16="http://schemas.microsoft.com/office/drawing/2014/main" id="{84054E98-4846-EE73-D898-EFED34C13734}"/>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1" name="Freeform: Shape 1780">
                <a:extLst>
                  <a:ext uri="{FF2B5EF4-FFF2-40B4-BE49-F238E27FC236}">
                    <a16:creationId xmlns:a16="http://schemas.microsoft.com/office/drawing/2014/main" id="{D9CD29B3-2D8E-9001-6BE0-3811B48437FB}"/>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2" name="Freeform: Shape 1781">
                <a:extLst>
                  <a:ext uri="{FF2B5EF4-FFF2-40B4-BE49-F238E27FC236}">
                    <a16:creationId xmlns:a16="http://schemas.microsoft.com/office/drawing/2014/main" id="{D12CC8D8-2FF8-E50A-EC4C-1D5015A49E1C}"/>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3" name="Freeform: Shape 1782">
                <a:extLst>
                  <a:ext uri="{FF2B5EF4-FFF2-40B4-BE49-F238E27FC236}">
                    <a16:creationId xmlns:a16="http://schemas.microsoft.com/office/drawing/2014/main" id="{BDB388DA-DBDD-EFC8-9F8D-4121453878B6}"/>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4" name="Freeform: Shape 1783">
                <a:extLst>
                  <a:ext uri="{FF2B5EF4-FFF2-40B4-BE49-F238E27FC236}">
                    <a16:creationId xmlns:a16="http://schemas.microsoft.com/office/drawing/2014/main" id="{618B03F0-E25A-A079-7432-887AB1EDA1C9}"/>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5" name="Freeform: Shape 1784">
                <a:extLst>
                  <a:ext uri="{FF2B5EF4-FFF2-40B4-BE49-F238E27FC236}">
                    <a16:creationId xmlns:a16="http://schemas.microsoft.com/office/drawing/2014/main" id="{F2E0C606-2306-9E11-7001-96653E89FE04}"/>
                  </a:ext>
                </a:extLst>
              </p:cNvPr>
              <p:cNvSpPr/>
              <p:nvPr/>
            </p:nvSpPr>
            <p:spPr>
              <a:xfrm>
                <a:off x="5108295" y="2711028"/>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6" name="Freeform: Shape 1785">
                <a:extLst>
                  <a:ext uri="{FF2B5EF4-FFF2-40B4-BE49-F238E27FC236}">
                    <a16:creationId xmlns:a16="http://schemas.microsoft.com/office/drawing/2014/main" id="{72052FD0-A68A-BDBF-5E27-40D92E6CC7D5}"/>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7" name="Freeform: Shape 1786">
                <a:extLst>
                  <a:ext uri="{FF2B5EF4-FFF2-40B4-BE49-F238E27FC236}">
                    <a16:creationId xmlns:a16="http://schemas.microsoft.com/office/drawing/2014/main" id="{88F6CE8D-C4FB-3FE3-9E80-40841728BF52}"/>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8" name="Freeform: Shape 1787">
                <a:extLst>
                  <a:ext uri="{FF2B5EF4-FFF2-40B4-BE49-F238E27FC236}">
                    <a16:creationId xmlns:a16="http://schemas.microsoft.com/office/drawing/2014/main" id="{014A3EF3-2238-73F8-DE12-F8A3ED09CADD}"/>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89" name="Freeform: Shape 1788">
                <a:extLst>
                  <a:ext uri="{FF2B5EF4-FFF2-40B4-BE49-F238E27FC236}">
                    <a16:creationId xmlns:a16="http://schemas.microsoft.com/office/drawing/2014/main" id="{340EB34C-5F6D-FE6F-1FEC-70E91FAF2B8F}"/>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0" name="Freeform: Shape 1789">
                <a:extLst>
                  <a:ext uri="{FF2B5EF4-FFF2-40B4-BE49-F238E27FC236}">
                    <a16:creationId xmlns:a16="http://schemas.microsoft.com/office/drawing/2014/main" id="{484F6183-E6E1-CE84-5445-E9E199361EB3}"/>
                  </a:ext>
                </a:extLst>
              </p:cNvPr>
              <p:cNvSpPr/>
              <p:nvPr/>
            </p:nvSpPr>
            <p:spPr>
              <a:xfrm>
                <a:off x="5128407" y="273583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1" name="Freeform: Shape 1790">
                <a:extLst>
                  <a:ext uri="{FF2B5EF4-FFF2-40B4-BE49-F238E27FC236}">
                    <a16:creationId xmlns:a16="http://schemas.microsoft.com/office/drawing/2014/main" id="{8DD097AC-C250-AA74-1342-C3AD0732795C}"/>
                  </a:ext>
                </a:extLst>
              </p:cNvPr>
              <p:cNvSpPr/>
              <p:nvPr/>
            </p:nvSpPr>
            <p:spPr>
              <a:xfrm>
                <a:off x="5141817" y="2735835"/>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2" name="Freeform: Shape 1791">
                <a:extLst>
                  <a:ext uri="{FF2B5EF4-FFF2-40B4-BE49-F238E27FC236}">
                    <a16:creationId xmlns:a16="http://schemas.microsoft.com/office/drawing/2014/main" id="{C6278462-B49D-C60A-2BDB-FC097608889E}"/>
                  </a:ext>
                </a:extLst>
              </p:cNvPr>
              <p:cNvSpPr/>
              <p:nvPr/>
            </p:nvSpPr>
            <p:spPr>
              <a:xfrm>
                <a:off x="4236843" y="244915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3" name="Freeform: Shape 1792">
                <a:extLst>
                  <a:ext uri="{FF2B5EF4-FFF2-40B4-BE49-F238E27FC236}">
                    <a16:creationId xmlns:a16="http://schemas.microsoft.com/office/drawing/2014/main" id="{D5013ED7-C3FE-0B56-4FB8-F0A8C57527A6}"/>
                  </a:ext>
                </a:extLst>
              </p:cNvPr>
              <p:cNvSpPr/>
              <p:nvPr/>
            </p:nvSpPr>
            <p:spPr>
              <a:xfrm>
                <a:off x="4343976" y="2454196"/>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4" name="Freeform: Shape 1793">
                <a:extLst>
                  <a:ext uri="{FF2B5EF4-FFF2-40B4-BE49-F238E27FC236}">
                    <a16:creationId xmlns:a16="http://schemas.microsoft.com/office/drawing/2014/main" id="{C906AE78-AA90-1DE5-0664-BE89C8EF7CCA}"/>
                  </a:ext>
                </a:extLst>
              </p:cNvPr>
              <p:cNvSpPr/>
              <p:nvPr/>
            </p:nvSpPr>
            <p:spPr>
              <a:xfrm>
                <a:off x="4411022" y="2469020"/>
                <a:ext cx="54864" cy="54864"/>
              </a:xfrm>
              <a:custGeom>
                <a:avLst/>
                <a:gdLst>
                  <a:gd name="connsiteX0" fmla="*/ 32357 w 32357"/>
                  <a:gd name="connsiteY0" fmla="*/ 16137 h 32189"/>
                  <a:gd name="connsiteX1" fmla="*/ 16137 w 32357"/>
                  <a:gd name="connsiteY1" fmla="*/ 0 h 32189"/>
                  <a:gd name="connsiteX2" fmla="*/ 0 w 32357"/>
                  <a:gd name="connsiteY2" fmla="*/ 16137 h 32189"/>
                  <a:gd name="connsiteX3" fmla="*/ 16137 w 32357"/>
                  <a:gd name="connsiteY3" fmla="*/ 32189 h 32189"/>
                  <a:gd name="connsiteX4" fmla="*/ 32357 w 32357"/>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9">
                    <a:moveTo>
                      <a:pt x="32357" y="16137"/>
                    </a:moveTo>
                    <a:cubicBezTo>
                      <a:pt x="32357" y="7144"/>
                      <a:pt x="25129" y="0"/>
                      <a:pt x="16137" y="0"/>
                    </a:cubicBezTo>
                    <a:cubicBezTo>
                      <a:pt x="7144" y="0"/>
                      <a:pt x="0" y="7144"/>
                      <a:pt x="0" y="16137"/>
                    </a:cubicBezTo>
                    <a:cubicBezTo>
                      <a:pt x="0" y="25129"/>
                      <a:pt x="7228" y="32189"/>
                      <a:pt x="16137" y="32189"/>
                    </a:cubicBezTo>
                    <a:cubicBezTo>
                      <a:pt x="25045" y="32189"/>
                      <a:pt x="32357" y="25045"/>
                      <a:pt x="32357"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5" name="Freeform: Shape 1794">
                <a:extLst>
                  <a:ext uri="{FF2B5EF4-FFF2-40B4-BE49-F238E27FC236}">
                    <a16:creationId xmlns:a16="http://schemas.microsoft.com/office/drawing/2014/main" id="{E320DB62-8755-46DD-5425-755F524D6545}"/>
                  </a:ext>
                </a:extLst>
              </p:cNvPr>
              <p:cNvSpPr/>
              <p:nvPr/>
            </p:nvSpPr>
            <p:spPr>
              <a:xfrm>
                <a:off x="4451250" y="2503608"/>
                <a:ext cx="54864" cy="54864"/>
              </a:xfrm>
              <a:custGeom>
                <a:avLst/>
                <a:gdLst>
                  <a:gd name="connsiteX0" fmla="*/ 32357 w 32357"/>
                  <a:gd name="connsiteY0" fmla="*/ 16052 h 32188"/>
                  <a:gd name="connsiteX1" fmla="*/ 16136 w 32357"/>
                  <a:gd name="connsiteY1" fmla="*/ 0 h 32188"/>
                  <a:gd name="connsiteX2" fmla="*/ 0 w 32357"/>
                  <a:gd name="connsiteY2" fmla="*/ 16052 h 32188"/>
                  <a:gd name="connsiteX3" fmla="*/ 16136 w 32357"/>
                  <a:gd name="connsiteY3" fmla="*/ 32189 h 32188"/>
                  <a:gd name="connsiteX4" fmla="*/ 32357 w 32357"/>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8">
                    <a:moveTo>
                      <a:pt x="32357" y="16052"/>
                    </a:moveTo>
                    <a:cubicBezTo>
                      <a:pt x="32357" y="7144"/>
                      <a:pt x="25129" y="0"/>
                      <a:pt x="16136" y="0"/>
                    </a:cubicBezTo>
                    <a:cubicBezTo>
                      <a:pt x="7144" y="0"/>
                      <a:pt x="0" y="7144"/>
                      <a:pt x="0" y="16052"/>
                    </a:cubicBezTo>
                    <a:cubicBezTo>
                      <a:pt x="0" y="24961"/>
                      <a:pt x="7228" y="32189"/>
                      <a:pt x="16136" y="32189"/>
                    </a:cubicBezTo>
                    <a:cubicBezTo>
                      <a:pt x="25045" y="32189"/>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6" name="Freeform: Shape 1795">
                <a:extLst>
                  <a:ext uri="{FF2B5EF4-FFF2-40B4-BE49-F238E27FC236}">
                    <a16:creationId xmlns:a16="http://schemas.microsoft.com/office/drawing/2014/main" id="{B3F0B727-C77D-04C3-0CE5-57F8FD4FAECA}"/>
                  </a:ext>
                </a:extLst>
              </p:cNvPr>
              <p:cNvSpPr/>
              <p:nvPr/>
            </p:nvSpPr>
            <p:spPr>
              <a:xfrm>
                <a:off x="4464797" y="2567840"/>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7" name="Freeform: Shape 1796">
                <a:extLst>
                  <a:ext uri="{FF2B5EF4-FFF2-40B4-BE49-F238E27FC236}">
                    <a16:creationId xmlns:a16="http://schemas.microsoft.com/office/drawing/2014/main" id="{BEA62C2B-93F1-D5DE-451B-83C3A91C64DC}"/>
                  </a:ext>
                </a:extLst>
              </p:cNvPr>
              <p:cNvSpPr/>
              <p:nvPr/>
            </p:nvSpPr>
            <p:spPr>
              <a:xfrm>
                <a:off x="4484912" y="2577723"/>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8" name="Freeform: Shape 1797">
                <a:extLst>
                  <a:ext uri="{FF2B5EF4-FFF2-40B4-BE49-F238E27FC236}">
                    <a16:creationId xmlns:a16="http://schemas.microsoft.com/office/drawing/2014/main" id="{8B76DAFA-EC26-378B-2610-FC52707210DC}"/>
                  </a:ext>
                </a:extLst>
              </p:cNvPr>
              <p:cNvSpPr/>
              <p:nvPr/>
            </p:nvSpPr>
            <p:spPr>
              <a:xfrm>
                <a:off x="4498182" y="2582664"/>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799" name="Freeform: Shape 1798">
                <a:extLst>
                  <a:ext uri="{FF2B5EF4-FFF2-40B4-BE49-F238E27FC236}">
                    <a16:creationId xmlns:a16="http://schemas.microsoft.com/office/drawing/2014/main" id="{AD2F0456-0486-24CF-C9A6-1A591B1BEF57}"/>
                  </a:ext>
                </a:extLst>
              </p:cNvPr>
              <p:cNvSpPr/>
              <p:nvPr/>
            </p:nvSpPr>
            <p:spPr>
              <a:xfrm>
                <a:off x="4625567" y="2622191"/>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0" name="Freeform: Shape 1799">
                <a:extLst>
                  <a:ext uri="{FF2B5EF4-FFF2-40B4-BE49-F238E27FC236}">
                    <a16:creationId xmlns:a16="http://schemas.microsoft.com/office/drawing/2014/main" id="{F102837A-FA28-2464-A555-413F1790B3EC}"/>
                  </a:ext>
                </a:extLst>
              </p:cNvPr>
              <p:cNvSpPr/>
              <p:nvPr/>
            </p:nvSpPr>
            <p:spPr>
              <a:xfrm>
                <a:off x="3673521" y="2221968"/>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1" name="Freeform: Shape 1800">
                <a:extLst>
                  <a:ext uri="{FF2B5EF4-FFF2-40B4-BE49-F238E27FC236}">
                    <a16:creationId xmlns:a16="http://schemas.microsoft.com/office/drawing/2014/main" id="{42F21FAB-A972-8F8A-18F9-8DDC78613044}"/>
                  </a:ext>
                </a:extLst>
              </p:cNvPr>
              <p:cNvSpPr/>
              <p:nvPr/>
            </p:nvSpPr>
            <p:spPr>
              <a:xfrm>
                <a:off x="3800909" y="2251613"/>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2" name="Freeform: Shape 1801">
                <a:extLst>
                  <a:ext uri="{FF2B5EF4-FFF2-40B4-BE49-F238E27FC236}">
                    <a16:creationId xmlns:a16="http://schemas.microsoft.com/office/drawing/2014/main" id="{C15B6423-5470-AAC0-96E5-CF80940933D2}"/>
                  </a:ext>
                </a:extLst>
              </p:cNvPr>
              <p:cNvSpPr/>
              <p:nvPr/>
            </p:nvSpPr>
            <p:spPr>
              <a:xfrm>
                <a:off x="3821022" y="2281259"/>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3" name="Freeform: Shape 1802">
                <a:extLst>
                  <a:ext uri="{FF2B5EF4-FFF2-40B4-BE49-F238E27FC236}">
                    <a16:creationId xmlns:a16="http://schemas.microsoft.com/office/drawing/2014/main" id="{055E2C58-4786-AAD2-A087-6F1BD2558139}"/>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4" name="Freeform: Shape 1803">
                <a:extLst>
                  <a:ext uri="{FF2B5EF4-FFF2-40B4-BE49-F238E27FC236}">
                    <a16:creationId xmlns:a16="http://schemas.microsoft.com/office/drawing/2014/main" id="{EB8AA39F-4F4E-893B-1735-8C06B852852B}"/>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5" name="Freeform: Shape 1804">
                <a:extLst>
                  <a:ext uri="{FF2B5EF4-FFF2-40B4-BE49-F238E27FC236}">
                    <a16:creationId xmlns:a16="http://schemas.microsoft.com/office/drawing/2014/main" id="{3C2B5891-D554-F6D9-E238-CBC8F1C04F53}"/>
                  </a:ext>
                </a:extLst>
              </p:cNvPr>
              <p:cNvSpPr/>
              <p:nvPr/>
            </p:nvSpPr>
            <p:spPr>
              <a:xfrm>
                <a:off x="3854544" y="2330670"/>
                <a:ext cx="54864" cy="54864"/>
              </a:xfrm>
              <a:custGeom>
                <a:avLst/>
                <a:gdLst>
                  <a:gd name="connsiteX0" fmla="*/ 32273 w 32272"/>
                  <a:gd name="connsiteY0" fmla="*/ 16137 h 32188"/>
                  <a:gd name="connsiteX1" fmla="*/ 16220 w 32272"/>
                  <a:gd name="connsiteY1" fmla="*/ 0 h 32188"/>
                  <a:gd name="connsiteX2" fmla="*/ 0 w 32272"/>
                  <a:gd name="connsiteY2" fmla="*/ 16137 h 32188"/>
                  <a:gd name="connsiteX3" fmla="*/ 16220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6" name="Freeform: Shape 1805">
                <a:extLst>
                  <a:ext uri="{FF2B5EF4-FFF2-40B4-BE49-F238E27FC236}">
                    <a16:creationId xmlns:a16="http://schemas.microsoft.com/office/drawing/2014/main" id="{661AB79F-404E-FFCF-58D3-B6715DD89E04}"/>
                  </a:ext>
                </a:extLst>
              </p:cNvPr>
              <p:cNvSpPr/>
              <p:nvPr/>
            </p:nvSpPr>
            <p:spPr>
              <a:xfrm>
                <a:off x="3861390" y="2340450"/>
                <a:ext cx="54864" cy="54864"/>
              </a:xfrm>
              <a:custGeom>
                <a:avLst/>
                <a:gdLst>
                  <a:gd name="connsiteX0" fmla="*/ 32189 w 32189"/>
                  <a:gd name="connsiteY0" fmla="*/ 16220 h 32356"/>
                  <a:gd name="connsiteX1" fmla="*/ 16052 w 32189"/>
                  <a:gd name="connsiteY1" fmla="*/ 0 h 32356"/>
                  <a:gd name="connsiteX2" fmla="*/ 0 w 32189"/>
                  <a:gd name="connsiteY2" fmla="*/ 16220 h 32356"/>
                  <a:gd name="connsiteX3" fmla="*/ 16052 w 32189"/>
                  <a:gd name="connsiteY3" fmla="*/ 32357 h 32356"/>
                  <a:gd name="connsiteX4" fmla="*/ 32189 w 32189"/>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7" name="Freeform: Shape 1806">
                <a:extLst>
                  <a:ext uri="{FF2B5EF4-FFF2-40B4-BE49-F238E27FC236}">
                    <a16:creationId xmlns:a16="http://schemas.microsoft.com/office/drawing/2014/main" id="{BE8910CE-322A-62C2-72BE-999BCCB60DCE}"/>
                  </a:ext>
                </a:extLst>
              </p:cNvPr>
              <p:cNvSpPr/>
              <p:nvPr/>
            </p:nvSpPr>
            <p:spPr>
              <a:xfrm>
                <a:off x="3867956" y="2375139"/>
                <a:ext cx="54864" cy="54864"/>
              </a:xfrm>
              <a:custGeom>
                <a:avLst/>
                <a:gdLst>
                  <a:gd name="connsiteX0" fmla="*/ 32357 w 32357"/>
                  <a:gd name="connsiteY0" fmla="*/ 16136 h 32272"/>
                  <a:gd name="connsiteX1" fmla="*/ 16137 w 32357"/>
                  <a:gd name="connsiteY1" fmla="*/ 0 h 32272"/>
                  <a:gd name="connsiteX2" fmla="*/ 0 w 32357"/>
                  <a:gd name="connsiteY2" fmla="*/ 16136 h 32272"/>
                  <a:gd name="connsiteX3" fmla="*/ 16137 w 32357"/>
                  <a:gd name="connsiteY3" fmla="*/ 32273 h 32272"/>
                  <a:gd name="connsiteX4" fmla="*/ 32357 w 32357"/>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136"/>
                    </a:moveTo>
                    <a:cubicBezTo>
                      <a:pt x="32357" y="7144"/>
                      <a:pt x="25129" y="0"/>
                      <a:pt x="16137" y="0"/>
                    </a:cubicBezTo>
                    <a:cubicBezTo>
                      <a:pt x="7144" y="0"/>
                      <a:pt x="0" y="7144"/>
                      <a:pt x="0" y="16136"/>
                    </a:cubicBezTo>
                    <a:cubicBezTo>
                      <a:pt x="0" y="25129"/>
                      <a:pt x="7228" y="32273"/>
                      <a:pt x="16137" y="32273"/>
                    </a:cubicBezTo>
                    <a:cubicBezTo>
                      <a:pt x="25045" y="32273"/>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8" name="Freeform: Shape 1807">
                <a:extLst>
                  <a:ext uri="{FF2B5EF4-FFF2-40B4-BE49-F238E27FC236}">
                    <a16:creationId xmlns:a16="http://schemas.microsoft.com/office/drawing/2014/main" id="{9F9C497D-50A5-07E4-465E-F4415192BD76}"/>
                  </a:ext>
                </a:extLst>
              </p:cNvPr>
              <p:cNvSpPr/>
              <p:nvPr/>
            </p:nvSpPr>
            <p:spPr>
              <a:xfrm>
                <a:off x="3901616" y="2414667"/>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09" name="Freeform: Shape 1808">
                <a:extLst>
                  <a:ext uri="{FF2B5EF4-FFF2-40B4-BE49-F238E27FC236}">
                    <a16:creationId xmlns:a16="http://schemas.microsoft.com/office/drawing/2014/main" id="{CDAA01B3-229E-4C94-E068-393671C0F4AA}"/>
                  </a:ext>
                </a:extLst>
              </p:cNvPr>
              <p:cNvSpPr/>
              <p:nvPr/>
            </p:nvSpPr>
            <p:spPr>
              <a:xfrm>
                <a:off x="3928296" y="2429491"/>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0" name="Freeform: Shape 1809">
                <a:extLst>
                  <a:ext uri="{FF2B5EF4-FFF2-40B4-BE49-F238E27FC236}">
                    <a16:creationId xmlns:a16="http://schemas.microsoft.com/office/drawing/2014/main" id="{D81C632B-6BB1-9019-3BE0-104382E00279}"/>
                  </a:ext>
                </a:extLst>
              </p:cNvPr>
              <p:cNvSpPr/>
              <p:nvPr/>
            </p:nvSpPr>
            <p:spPr>
              <a:xfrm>
                <a:off x="3177387" y="1900799"/>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1" name="Freeform: Shape 1810">
                <a:extLst>
                  <a:ext uri="{FF2B5EF4-FFF2-40B4-BE49-F238E27FC236}">
                    <a16:creationId xmlns:a16="http://schemas.microsoft.com/office/drawing/2014/main" id="{E8AAB668-F63D-8F5B-7112-6BF95B3DE5F2}"/>
                  </a:ext>
                </a:extLst>
              </p:cNvPr>
              <p:cNvSpPr/>
              <p:nvPr/>
            </p:nvSpPr>
            <p:spPr>
              <a:xfrm>
                <a:off x="3204204" y="1925401"/>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2" name="Freeform: Shape 1811">
                <a:extLst>
                  <a:ext uri="{FF2B5EF4-FFF2-40B4-BE49-F238E27FC236}">
                    <a16:creationId xmlns:a16="http://schemas.microsoft.com/office/drawing/2014/main" id="{649E7F69-A162-2F22-C3C1-20991AFAC1A8}"/>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3" name="Freeform: Shape 1812">
                <a:extLst>
                  <a:ext uri="{FF2B5EF4-FFF2-40B4-BE49-F238E27FC236}">
                    <a16:creationId xmlns:a16="http://schemas.microsoft.com/office/drawing/2014/main" id="{9A4D38D1-C752-A3A2-CAAC-0D86FA2A23FD}"/>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4" name="Freeform: Shape 1813">
                <a:extLst>
                  <a:ext uri="{FF2B5EF4-FFF2-40B4-BE49-F238E27FC236}">
                    <a16:creationId xmlns:a16="http://schemas.microsoft.com/office/drawing/2014/main" id="{C0D0A2B4-FC89-6445-E81E-253088324B57}"/>
                  </a:ext>
                </a:extLst>
              </p:cNvPr>
              <p:cNvSpPr/>
              <p:nvPr/>
            </p:nvSpPr>
            <p:spPr>
              <a:xfrm>
                <a:off x="3224317" y="1955049"/>
                <a:ext cx="54864" cy="54864"/>
              </a:xfrm>
              <a:custGeom>
                <a:avLst/>
                <a:gdLst>
                  <a:gd name="connsiteX0" fmla="*/ 32273 w 32272"/>
                  <a:gd name="connsiteY0" fmla="*/ 16220 h 32356"/>
                  <a:gd name="connsiteX1" fmla="*/ 16136 w 32272"/>
                  <a:gd name="connsiteY1" fmla="*/ 0 h 32356"/>
                  <a:gd name="connsiteX2" fmla="*/ 0 w 32272"/>
                  <a:gd name="connsiteY2" fmla="*/ 16220 h 32356"/>
                  <a:gd name="connsiteX3" fmla="*/ 16136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5" name="Freeform: Shape 1814">
                <a:extLst>
                  <a:ext uri="{FF2B5EF4-FFF2-40B4-BE49-F238E27FC236}">
                    <a16:creationId xmlns:a16="http://schemas.microsoft.com/office/drawing/2014/main" id="{6CBCE7EC-2E83-C75F-0A5B-99866B0980D5}"/>
                  </a:ext>
                </a:extLst>
              </p:cNvPr>
              <p:cNvSpPr/>
              <p:nvPr/>
            </p:nvSpPr>
            <p:spPr>
              <a:xfrm>
                <a:off x="3244432" y="1974915"/>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6" name="Freeform: Shape 1815">
                <a:extLst>
                  <a:ext uri="{FF2B5EF4-FFF2-40B4-BE49-F238E27FC236}">
                    <a16:creationId xmlns:a16="http://schemas.microsoft.com/office/drawing/2014/main" id="{06EB2C85-FD4F-90CE-9E85-BBD68B1A4037}"/>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7" name="Freeform: Shape 1816">
                <a:extLst>
                  <a:ext uri="{FF2B5EF4-FFF2-40B4-BE49-F238E27FC236}">
                    <a16:creationId xmlns:a16="http://schemas.microsoft.com/office/drawing/2014/main" id="{AF766DFA-E289-9729-DF01-323754D646AF}"/>
                  </a:ext>
                </a:extLst>
              </p:cNvPr>
              <p:cNvSpPr/>
              <p:nvPr/>
            </p:nvSpPr>
            <p:spPr>
              <a:xfrm>
                <a:off x="3291504" y="2113263"/>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8" name="Freeform: Shape 1817">
                <a:extLst>
                  <a:ext uri="{FF2B5EF4-FFF2-40B4-BE49-F238E27FC236}">
                    <a16:creationId xmlns:a16="http://schemas.microsoft.com/office/drawing/2014/main" id="{7701853F-593F-D64D-2F00-2CB6CD23BBCD}"/>
                  </a:ext>
                </a:extLst>
              </p:cNvPr>
              <p:cNvSpPr/>
              <p:nvPr/>
            </p:nvSpPr>
            <p:spPr>
              <a:xfrm>
                <a:off x="3304773" y="2133029"/>
                <a:ext cx="54864" cy="54864"/>
              </a:xfrm>
              <a:custGeom>
                <a:avLst/>
                <a:gdLst>
                  <a:gd name="connsiteX0" fmla="*/ 32273 w 32273"/>
                  <a:gd name="connsiteY0" fmla="*/ 16136 h 32188"/>
                  <a:gd name="connsiteX1" fmla="*/ 16221 w 32273"/>
                  <a:gd name="connsiteY1" fmla="*/ 0 h 32188"/>
                  <a:gd name="connsiteX2" fmla="*/ 0 w 32273"/>
                  <a:gd name="connsiteY2" fmla="*/ 16136 h 32188"/>
                  <a:gd name="connsiteX3" fmla="*/ 16221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221" y="0"/>
                    </a:cubicBezTo>
                    <a:cubicBezTo>
                      <a:pt x="7312" y="0"/>
                      <a:pt x="0" y="7144"/>
                      <a:pt x="0" y="16136"/>
                    </a:cubicBezTo>
                    <a:cubicBezTo>
                      <a:pt x="0" y="25129"/>
                      <a:pt x="7228" y="32189"/>
                      <a:pt x="16221" y="32189"/>
                    </a:cubicBezTo>
                    <a:cubicBezTo>
                      <a:pt x="25213"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19" name="Freeform: Shape 1818">
                <a:extLst>
                  <a:ext uri="{FF2B5EF4-FFF2-40B4-BE49-F238E27FC236}">
                    <a16:creationId xmlns:a16="http://schemas.microsoft.com/office/drawing/2014/main" id="{E4ACC1CF-50E6-988A-5004-3E75705019AC}"/>
                  </a:ext>
                </a:extLst>
              </p:cNvPr>
              <p:cNvSpPr/>
              <p:nvPr/>
            </p:nvSpPr>
            <p:spPr>
              <a:xfrm>
                <a:off x="3318181" y="2152792"/>
                <a:ext cx="54864" cy="54864"/>
              </a:xfrm>
              <a:custGeom>
                <a:avLst/>
                <a:gdLst>
                  <a:gd name="connsiteX0" fmla="*/ 32273 w 32272"/>
                  <a:gd name="connsiteY0" fmla="*/ 16052 h 32273"/>
                  <a:gd name="connsiteX1" fmla="*/ 16136 w 32272"/>
                  <a:gd name="connsiteY1" fmla="*/ 0 h 32273"/>
                  <a:gd name="connsiteX2" fmla="*/ 0 w 32272"/>
                  <a:gd name="connsiteY2" fmla="*/ 16052 h 32273"/>
                  <a:gd name="connsiteX3" fmla="*/ 16136 w 32272"/>
                  <a:gd name="connsiteY3" fmla="*/ 32273 h 32273"/>
                  <a:gd name="connsiteX4" fmla="*/ 32273 w 32272"/>
                  <a:gd name="connsiteY4" fmla="*/ 16052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0" name="Freeform: Shape 1819">
                <a:extLst>
                  <a:ext uri="{FF2B5EF4-FFF2-40B4-BE49-F238E27FC236}">
                    <a16:creationId xmlns:a16="http://schemas.microsoft.com/office/drawing/2014/main" id="{645435E5-A2F4-386A-BC1B-83B15B65613C}"/>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1" name="Freeform: Shape 1820">
                <a:extLst>
                  <a:ext uri="{FF2B5EF4-FFF2-40B4-BE49-F238E27FC236}">
                    <a16:creationId xmlns:a16="http://schemas.microsoft.com/office/drawing/2014/main" id="{1C1143AD-3A73-C972-D6D8-9D4B948FC13D}"/>
                  </a:ext>
                </a:extLst>
              </p:cNvPr>
              <p:cNvSpPr/>
              <p:nvPr/>
            </p:nvSpPr>
            <p:spPr>
              <a:xfrm>
                <a:off x="3284660" y="2078574"/>
                <a:ext cx="54864" cy="54864"/>
              </a:xfrm>
              <a:custGeom>
                <a:avLst/>
                <a:gdLst>
                  <a:gd name="connsiteX0" fmla="*/ 32273 w 32272"/>
                  <a:gd name="connsiteY0" fmla="*/ 16220 h 32356"/>
                  <a:gd name="connsiteX1" fmla="*/ 16220 w 32272"/>
                  <a:gd name="connsiteY1" fmla="*/ 0 h 32356"/>
                  <a:gd name="connsiteX2" fmla="*/ 0 w 32272"/>
                  <a:gd name="connsiteY2" fmla="*/ 16220 h 32356"/>
                  <a:gd name="connsiteX3" fmla="*/ 16220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2" name="Freeform: Shape 1821">
                <a:extLst>
                  <a:ext uri="{FF2B5EF4-FFF2-40B4-BE49-F238E27FC236}">
                    <a16:creationId xmlns:a16="http://schemas.microsoft.com/office/drawing/2014/main" id="{59B2E134-6A81-CF3F-9D76-D5E65F6D6E82}"/>
                  </a:ext>
                </a:extLst>
              </p:cNvPr>
              <p:cNvSpPr/>
              <p:nvPr/>
            </p:nvSpPr>
            <p:spPr>
              <a:xfrm>
                <a:off x="2379686" y="1624101"/>
                <a:ext cx="54864" cy="54864"/>
              </a:xfrm>
              <a:custGeom>
                <a:avLst/>
                <a:gdLst>
                  <a:gd name="connsiteX0" fmla="*/ 32273 w 32272"/>
                  <a:gd name="connsiteY0" fmla="*/ 16136 h 32273"/>
                  <a:gd name="connsiteX1" fmla="*/ 16052 w 32272"/>
                  <a:gd name="connsiteY1" fmla="*/ 0 h 32273"/>
                  <a:gd name="connsiteX2" fmla="*/ 0 w 32272"/>
                  <a:gd name="connsiteY2" fmla="*/ 16136 h 32273"/>
                  <a:gd name="connsiteX3" fmla="*/ 16052 w 32272"/>
                  <a:gd name="connsiteY3" fmla="*/ 32273 h 32273"/>
                  <a:gd name="connsiteX4" fmla="*/ 32273 w 32272"/>
                  <a:gd name="connsiteY4" fmla="*/ 16136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6"/>
                    </a:moveTo>
                    <a:cubicBezTo>
                      <a:pt x="32273" y="7144"/>
                      <a:pt x="25045" y="0"/>
                      <a:pt x="16052" y="0"/>
                    </a:cubicBezTo>
                    <a:cubicBezTo>
                      <a:pt x="7060" y="0"/>
                      <a:pt x="0" y="7144"/>
                      <a:pt x="0" y="16136"/>
                    </a:cubicBezTo>
                    <a:cubicBezTo>
                      <a:pt x="0" y="25129"/>
                      <a:pt x="7144" y="32273"/>
                      <a:pt x="16052" y="32273"/>
                    </a:cubicBezTo>
                    <a:cubicBezTo>
                      <a:pt x="24961"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3" name="Freeform: Shape 1822">
                <a:extLst>
                  <a:ext uri="{FF2B5EF4-FFF2-40B4-BE49-F238E27FC236}">
                    <a16:creationId xmlns:a16="http://schemas.microsoft.com/office/drawing/2014/main" id="{1B9918B4-E33C-739F-B690-D85CB0FCC102}"/>
                  </a:ext>
                </a:extLst>
              </p:cNvPr>
              <p:cNvSpPr/>
              <p:nvPr/>
            </p:nvSpPr>
            <p:spPr>
              <a:xfrm>
                <a:off x="2480114" y="1628939"/>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4" name="Freeform: Shape 1823">
                <a:extLst>
                  <a:ext uri="{FF2B5EF4-FFF2-40B4-BE49-F238E27FC236}">
                    <a16:creationId xmlns:a16="http://schemas.microsoft.com/office/drawing/2014/main" id="{788E1B1F-C45A-A0ED-EFC9-0C19D37ADB62}"/>
                  </a:ext>
                </a:extLst>
              </p:cNvPr>
              <p:cNvSpPr/>
              <p:nvPr/>
            </p:nvSpPr>
            <p:spPr>
              <a:xfrm>
                <a:off x="2560569" y="1638924"/>
                <a:ext cx="54864" cy="54864"/>
              </a:xfrm>
              <a:custGeom>
                <a:avLst/>
                <a:gdLst>
                  <a:gd name="connsiteX0" fmla="*/ 32273 w 32273"/>
                  <a:gd name="connsiteY0" fmla="*/ 16136 h 32188"/>
                  <a:gd name="connsiteX1" fmla="*/ 16137 w 32273"/>
                  <a:gd name="connsiteY1" fmla="*/ 0 h 32188"/>
                  <a:gd name="connsiteX2" fmla="*/ 0 w 32273"/>
                  <a:gd name="connsiteY2" fmla="*/ 16136 h 32188"/>
                  <a:gd name="connsiteX3" fmla="*/ 16137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5" name="Freeform: Shape 1824">
                <a:extLst>
                  <a:ext uri="{FF2B5EF4-FFF2-40B4-BE49-F238E27FC236}">
                    <a16:creationId xmlns:a16="http://schemas.microsoft.com/office/drawing/2014/main" id="{24CC46C6-A276-4E3E-D4FF-224969D56B9E}"/>
                  </a:ext>
                </a:extLst>
              </p:cNvPr>
              <p:cNvSpPr/>
              <p:nvPr/>
            </p:nvSpPr>
            <p:spPr>
              <a:xfrm>
                <a:off x="2580682" y="1643864"/>
                <a:ext cx="54864" cy="54864"/>
              </a:xfrm>
              <a:custGeom>
                <a:avLst/>
                <a:gdLst>
                  <a:gd name="connsiteX0" fmla="*/ 32273 w 32272"/>
                  <a:gd name="connsiteY0" fmla="*/ 16137 h 32273"/>
                  <a:gd name="connsiteX1" fmla="*/ 16137 w 32272"/>
                  <a:gd name="connsiteY1" fmla="*/ 0 h 32273"/>
                  <a:gd name="connsiteX2" fmla="*/ 0 w 32272"/>
                  <a:gd name="connsiteY2" fmla="*/ 16137 h 32273"/>
                  <a:gd name="connsiteX3" fmla="*/ 16137 w 32272"/>
                  <a:gd name="connsiteY3" fmla="*/ 32273 h 32273"/>
                  <a:gd name="connsiteX4" fmla="*/ 32273 w 32272"/>
                  <a:gd name="connsiteY4" fmla="*/ 16137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7"/>
                    </a:moveTo>
                    <a:cubicBezTo>
                      <a:pt x="32273" y="7144"/>
                      <a:pt x="25129" y="0"/>
                      <a:pt x="16137" y="0"/>
                    </a:cubicBezTo>
                    <a:cubicBezTo>
                      <a:pt x="7144" y="0"/>
                      <a:pt x="0" y="7144"/>
                      <a:pt x="0" y="16137"/>
                    </a:cubicBezTo>
                    <a:cubicBezTo>
                      <a:pt x="0" y="25129"/>
                      <a:pt x="7228" y="32273"/>
                      <a:pt x="16137"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6" name="Freeform: Shape 1825">
                <a:extLst>
                  <a:ext uri="{FF2B5EF4-FFF2-40B4-BE49-F238E27FC236}">
                    <a16:creationId xmlns:a16="http://schemas.microsoft.com/office/drawing/2014/main" id="{B208C765-1EE4-2204-9F50-F5DBFE64384C}"/>
                  </a:ext>
                </a:extLst>
              </p:cNvPr>
              <p:cNvSpPr/>
              <p:nvPr/>
            </p:nvSpPr>
            <p:spPr>
              <a:xfrm>
                <a:off x="2621050" y="1673511"/>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7" name="Freeform: Shape 1826">
                <a:extLst>
                  <a:ext uri="{FF2B5EF4-FFF2-40B4-BE49-F238E27FC236}">
                    <a16:creationId xmlns:a16="http://schemas.microsoft.com/office/drawing/2014/main" id="{7F138FF3-9B4D-6C63-C63B-6B106D99D0CD}"/>
                  </a:ext>
                </a:extLst>
              </p:cNvPr>
              <p:cNvSpPr/>
              <p:nvPr/>
            </p:nvSpPr>
            <p:spPr>
              <a:xfrm>
                <a:off x="2647727" y="1717981"/>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8" name="Freeform: Shape 1827">
                <a:extLst>
                  <a:ext uri="{FF2B5EF4-FFF2-40B4-BE49-F238E27FC236}">
                    <a16:creationId xmlns:a16="http://schemas.microsoft.com/office/drawing/2014/main" id="{4885EF33-6B36-25AF-274F-714013EC3C87}"/>
                  </a:ext>
                </a:extLst>
              </p:cNvPr>
              <p:cNvSpPr/>
              <p:nvPr/>
            </p:nvSpPr>
            <p:spPr>
              <a:xfrm>
                <a:off x="2674546" y="1792097"/>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29" name="Freeform: Shape 1828">
                <a:extLst>
                  <a:ext uri="{FF2B5EF4-FFF2-40B4-BE49-F238E27FC236}">
                    <a16:creationId xmlns:a16="http://schemas.microsoft.com/office/drawing/2014/main" id="{8DCF3D81-5084-797E-98E7-31C4E174F111}"/>
                  </a:ext>
                </a:extLst>
              </p:cNvPr>
              <p:cNvSpPr/>
              <p:nvPr/>
            </p:nvSpPr>
            <p:spPr>
              <a:xfrm>
                <a:off x="2694799" y="181669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0" name="Freeform: Shape 1829">
                <a:extLst>
                  <a:ext uri="{FF2B5EF4-FFF2-40B4-BE49-F238E27FC236}">
                    <a16:creationId xmlns:a16="http://schemas.microsoft.com/office/drawing/2014/main" id="{8E83AC3B-7043-964D-A150-65D9BF0652B5}"/>
                  </a:ext>
                </a:extLst>
              </p:cNvPr>
              <p:cNvSpPr/>
              <p:nvPr/>
            </p:nvSpPr>
            <p:spPr>
              <a:xfrm>
                <a:off x="2708068" y="1826684"/>
                <a:ext cx="54864" cy="54864"/>
              </a:xfrm>
              <a:custGeom>
                <a:avLst/>
                <a:gdLst>
                  <a:gd name="connsiteX0" fmla="*/ 32273 w 32273"/>
                  <a:gd name="connsiteY0" fmla="*/ 16052 h 32272"/>
                  <a:gd name="connsiteX1" fmla="*/ 16221 w 32273"/>
                  <a:gd name="connsiteY1" fmla="*/ 0 h 32272"/>
                  <a:gd name="connsiteX2" fmla="*/ 0 w 32273"/>
                  <a:gd name="connsiteY2" fmla="*/ 16052 h 32272"/>
                  <a:gd name="connsiteX3" fmla="*/ 16221 w 32273"/>
                  <a:gd name="connsiteY3" fmla="*/ 32273 h 32272"/>
                  <a:gd name="connsiteX4" fmla="*/ 32273 w 32273"/>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272">
                    <a:moveTo>
                      <a:pt x="32273" y="16052"/>
                    </a:moveTo>
                    <a:cubicBezTo>
                      <a:pt x="32273" y="7144"/>
                      <a:pt x="25129" y="0"/>
                      <a:pt x="16221" y="0"/>
                    </a:cubicBezTo>
                    <a:cubicBezTo>
                      <a:pt x="7312" y="0"/>
                      <a:pt x="0" y="7144"/>
                      <a:pt x="0" y="16052"/>
                    </a:cubicBezTo>
                    <a:cubicBezTo>
                      <a:pt x="0" y="24961"/>
                      <a:pt x="7228" y="32273"/>
                      <a:pt x="16221"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1" name="Freeform: Shape 1830">
                <a:extLst>
                  <a:ext uri="{FF2B5EF4-FFF2-40B4-BE49-F238E27FC236}">
                    <a16:creationId xmlns:a16="http://schemas.microsoft.com/office/drawing/2014/main" id="{87EC3808-0BAC-3C7B-AF3F-1C24E18E4CE0}"/>
                  </a:ext>
                </a:extLst>
              </p:cNvPr>
              <p:cNvSpPr/>
              <p:nvPr/>
            </p:nvSpPr>
            <p:spPr>
              <a:xfrm>
                <a:off x="2721478" y="1836567"/>
                <a:ext cx="54864" cy="54864"/>
              </a:xfrm>
              <a:custGeom>
                <a:avLst/>
                <a:gdLst>
                  <a:gd name="connsiteX0" fmla="*/ 32273 w 32272"/>
                  <a:gd name="connsiteY0" fmla="*/ 16137 h 32188"/>
                  <a:gd name="connsiteX1" fmla="*/ 16136 w 32272"/>
                  <a:gd name="connsiteY1" fmla="*/ 0 h 32188"/>
                  <a:gd name="connsiteX2" fmla="*/ 0 w 32272"/>
                  <a:gd name="connsiteY2" fmla="*/ 16137 h 32188"/>
                  <a:gd name="connsiteX3" fmla="*/ 16136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2" name="Freeform: Shape 1831">
                <a:extLst>
                  <a:ext uri="{FF2B5EF4-FFF2-40B4-BE49-F238E27FC236}">
                    <a16:creationId xmlns:a16="http://schemas.microsoft.com/office/drawing/2014/main" id="{D2F232B6-C1DF-BB10-ABFA-9A3E52016166}"/>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3" name="Freeform: Shape 1832">
                <a:extLst>
                  <a:ext uri="{FF2B5EF4-FFF2-40B4-BE49-F238E27FC236}">
                    <a16:creationId xmlns:a16="http://schemas.microsoft.com/office/drawing/2014/main" id="{CF92294C-5F80-14D2-D9EE-419417EA9591}"/>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4" name="Freeform: Shape 1833">
                <a:extLst>
                  <a:ext uri="{FF2B5EF4-FFF2-40B4-BE49-F238E27FC236}">
                    <a16:creationId xmlns:a16="http://schemas.microsoft.com/office/drawing/2014/main" id="{41B760A9-8B69-1CF2-1D71-7271B6352C33}"/>
                  </a:ext>
                </a:extLst>
              </p:cNvPr>
              <p:cNvSpPr/>
              <p:nvPr/>
            </p:nvSpPr>
            <p:spPr>
              <a:xfrm>
                <a:off x="2741591" y="1841507"/>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5" name="Freeform: Shape 1834">
                <a:extLst>
                  <a:ext uri="{FF2B5EF4-FFF2-40B4-BE49-F238E27FC236}">
                    <a16:creationId xmlns:a16="http://schemas.microsoft.com/office/drawing/2014/main" id="{0146D939-674E-D856-CEB3-13954144B3E4}"/>
                  </a:ext>
                </a:extLst>
              </p:cNvPr>
              <p:cNvSpPr/>
              <p:nvPr/>
            </p:nvSpPr>
            <p:spPr>
              <a:xfrm>
                <a:off x="2768548" y="1851389"/>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6" name="Freeform: Shape 1835">
                <a:extLst>
                  <a:ext uri="{FF2B5EF4-FFF2-40B4-BE49-F238E27FC236}">
                    <a16:creationId xmlns:a16="http://schemas.microsoft.com/office/drawing/2014/main" id="{4DDB59D8-9BE4-1DCA-A32B-29A89A67C8CF}"/>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7" name="Freeform: Shape 1836">
                <a:extLst>
                  <a:ext uri="{FF2B5EF4-FFF2-40B4-BE49-F238E27FC236}">
                    <a16:creationId xmlns:a16="http://schemas.microsoft.com/office/drawing/2014/main" id="{6E4275E9-8F3E-D416-25E2-AEDA66CE1F24}"/>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8" name="Freeform: Shape 1837">
                <a:extLst>
                  <a:ext uri="{FF2B5EF4-FFF2-40B4-BE49-F238E27FC236}">
                    <a16:creationId xmlns:a16="http://schemas.microsoft.com/office/drawing/2014/main" id="{1B8BDB1E-65DF-B2C1-72BD-E22FC2288FD6}"/>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39" name="Freeform: Shape 1838">
                <a:extLst>
                  <a:ext uri="{FF2B5EF4-FFF2-40B4-BE49-F238E27FC236}">
                    <a16:creationId xmlns:a16="http://schemas.microsoft.com/office/drawing/2014/main" id="{22A27C38-540E-4EF6-961C-20AC3265EE9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0" name="Freeform: Shape 1839">
                <a:extLst>
                  <a:ext uri="{FF2B5EF4-FFF2-40B4-BE49-F238E27FC236}">
                    <a16:creationId xmlns:a16="http://schemas.microsoft.com/office/drawing/2014/main" id="{E5BD2AB6-C1BC-46FD-8FC8-E172EB5437CD}"/>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1" name="Freeform: Shape 1840">
                <a:extLst>
                  <a:ext uri="{FF2B5EF4-FFF2-40B4-BE49-F238E27FC236}">
                    <a16:creationId xmlns:a16="http://schemas.microsoft.com/office/drawing/2014/main" id="{2AF735E8-3B0C-8400-8E29-329B6A61506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2" name="Freeform: Shape 1841">
                <a:extLst>
                  <a:ext uri="{FF2B5EF4-FFF2-40B4-BE49-F238E27FC236}">
                    <a16:creationId xmlns:a16="http://schemas.microsoft.com/office/drawing/2014/main" id="{E68F36D4-5B89-AABC-815B-6227F19774A3}"/>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3" name="Freeform: Shape 1842">
                <a:extLst>
                  <a:ext uri="{FF2B5EF4-FFF2-40B4-BE49-F238E27FC236}">
                    <a16:creationId xmlns:a16="http://schemas.microsoft.com/office/drawing/2014/main" id="{39D31BC8-EEF8-9087-430F-6B7B63846025}"/>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4" name="Freeform: Shape 1843">
                <a:extLst>
                  <a:ext uri="{FF2B5EF4-FFF2-40B4-BE49-F238E27FC236}">
                    <a16:creationId xmlns:a16="http://schemas.microsoft.com/office/drawing/2014/main" id="{5F35673D-CA0C-6EB4-3FCD-20AE0B9EE88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5" name="Freeform: Shape 1844">
                <a:extLst>
                  <a:ext uri="{FF2B5EF4-FFF2-40B4-BE49-F238E27FC236}">
                    <a16:creationId xmlns:a16="http://schemas.microsoft.com/office/drawing/2014/main" id="{664CFBF4-0E92-94BB-46FB-04853F1D41C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6" name="Freeform: Shape 1845">
                <a:extLst>
                  <a:ext uri="{FF2B5EF4-FFF2-40B4-BE49-F238E27FC236}">
                    <a16:creationId xmlns:a16="http://schemas.microsoft.com/office/drawing/2014/main" id="{ECB7FD71-CEF4-01DF-8F31-F60E8256640F}"/>
                  </a:ext>
                </a:extLst>
              </p:cNvPr>
              <p:cNvSpPr/>
              <p:nvPr/>
            </p:nvSpPr>
            <p:spPr>
              <a:xfrm>
                <a:off x="1608664" y="1209053"/>
                <a:ext cx="54864" cy="54864"/>
              </a:xfrm>
              <a:custGeom>
                <a:avLst/>
                <a:gdLst>
                  <a:gd name="connsiteX0" fmla="*/ 32189 w 32188"/>
                  <a:gd name="connsiteY0" fmla="*/ 16052 h 32272"/>
                  <a:gd name="connsiteX1" fmla="*/ 16137 w 32188"/>
                  <a:gd name="connsiteY1" fmla="*/ 0 h 32272"/>
                  <a:gd name="connsiteX2" fmla="*/ 0 w 32188"/>
                  <a:gd name="connsiteY2" fmla="*/ 16052 h 32272"/>
                  <a:gd name="connsiteX3" fmla="*/ 16137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137" y="0"/>
                    </a:cubicBezTo>
                    <a:cubicBezTo>
                      <a:pt x="7228" y="0"/>
                      <a:pt x="0" y="7144"/>
                      <a:pt x="0" y="16052"/>
                    </a:cubicBezTo>
                    <a:cubicBezTo>
                      <a:pt x="0" y="24961"/>
                      <a:pt x="7144" y="32273"/>
                      <a:pt x="16137" y="32273"/>
                    </a:cubicBezTo>
                    <a:cubicBezTo>
                      <a:pt x="25129"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7" name="Freeform: Shape 1846">
                <a:extLst>
                  <a:ext uri="{FF2B5EF4-FFF2-40B4-BE49-F238E27FC236}">
                    <a16:creationId xmlns:a16="http://schemas.microsoft.com/office/drawing/2014/main" id="{C9A52236-45F6-D2D9-0E41-7FCA49EF4CEE}"/>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8" name="Freeform: Shape 1847">
                <a:extLst>
                  <a:ext uri="{FF2B5EF4-FFF2-40B4-BE49-F238E27FC236}">
                    <a16:creationId xmlns:a16="http://schemas.microsoft.com/office/drawing/2014/main" id="{B2474841-B538-34D9-3B7E-8AA28A0184E5}"/>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49" name="Freeform: Shape 1848">
                <a:extLst>
                  <a:ext uri="{FF2B5EF4-FFF2-40B4-BE49-F238E27FC236}">
                    <a16:creationId xmlns:a16="http://schemas.microsoft.com/office/drawing/2014/main" id="{04199999-E187-97E8-3A97-99701D06B52E}"/>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0" name="Freeform: Shape 1849">
                <a:extLst>
                  <a:ext uri="{FF2B5EF4-FFF2-40B4-BE49-F238E27FC236}">
                    <a16:creationId xmlns:a16="http://schemas.microsoft.com/office/drawing/2014/main" id="{C939FCE2-34FD-3A40-0AA7-5875EB2885BB}"/>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1" name="Freeform: Shape 1850">
                <a:extLst>
                  <a:ext uri="{FF2B5EF4-FFF2-40B4-BE49-F238E27FC236}">
                    <a16:creationId xmlns:a16="http://schemas.microsoft.com/office/drawing/2014/main" id="{2BC68CFC-A315-C1C9-EF2F-F1F69124354B}"/>
                  </a:ext>
                </a:extLst>
              </p:cNvPr>
              <p:cNvSpPr/>
              <p:nvPr/>
            </p:nvSpPr>
            <p:spPr>
              <a:xfrm>
                <a:off x="2044459" y="1337418"/>
                <a:ext cx="54864" cy="54864"/>
              </a:xfrm>
              <a:custGeom>
                <a:avLst/>
                <a:gdLst>
                  <a:gd name="connsiteX0" fmla="*/ 32273 w 32272"/>
                  <a:gd name="connsiteY0" fmla="*/ 16220 h 32356"/>
                  <a:gd name="connsiteX1" fmla="*/ 16052 w 32272"/>
                  <a:gd name="connsiteY1" fmla="*/ 0 h 32356"/>
                  <a:gd name="connsiteX2" fmla="*/ 0 w 32272"/>
                  <a:gd name="connsiteY2" fmla="*/ 16220 h 32356"/>
                  <a:gd name="connsiteX3" fmla="*/ 16052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045" y="0"/>
                      <a:pt x="16052" y="0"/>
                    </a:cubicBezTo>
                    <a:cubicBezTo>
                      <a:pt x="7060" y="0"/>
                      <a:pt x="0" y="7228"/>
                      <a:pt x="0" y="16220"/>
                    </a:cubicBezTo>
                    <a:cubicBezTo>
                      <a:pt x="0" y="25213"/>
                      <a:pt x="7144" y="32357"/>
                      <a:pt x="16052" y="32357"/>
                    </a:cubicBezTo>
                    <a:cubicBezTo>
                      <a:pt x="24961"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2" name="Freeform: Shape 1851">
                <a:extLst>
                  <a:ext uri="{FF2B5EF4-FFF2-40B4-BE49-F238E27FC236}">
                    <a16:creationId xmlns:a16="http://schemas.microsoft.com/office/drawing/2014/main" id="{CA07B8B4-5062-16FE-9D20-730E3BC02A8D}"/>
                  </a:ext>
                </a:extLst>
              </p:cNvPr>
              <p:cNvSpPr/>
              <p:nvPr/>
            </p:nvSpPr>
            <p:spPr>
              <a:xfrm>
                <a:off x="2051024" y="1357283"/>
                <a:ext cx="54864" cy="54864"/>
              </a:xfrm>
              <a:custGeom>
                <a:avLst/>
                <a:gdLst>
                  <a:gd name="connsiteX0" fmla="*/ 32273 w 32272"/>
                  <a:gd name="connsiteY0" fmla="*/ 16136 h 32272"/>
                  <a:gd name="connsiteX1" fmla="*/ 16220 w 32272"/>
                  <a:gd name="connsiteY1" fmla="*/ 0 h 32272"/>
                  <a:gd name="connsiteX2" fmla="*/ 0 w 32272"/>
                  <a:gd name="connsiteY2" fmla="*/ 16136 h 32272"/>
                  <a:gd name="connsiteX3" fmla="*/ 16220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0" y="0"/>
                    </a:cubicBezTo>
                    <a:cubicBezTo>
                      <a:pt x="7312" y="0"/>
                      <a:pt x="0" y="7144"/>
                      <a:pt x="0" y="16136"/>
                    </a:cubicBezTo>
                    <a:cubicBezTo>
                      <a:pt x="0" y="25129"/>
                      <a:pt x="7228" y="32273"/>
                      <a:pt x="16220"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3" name="Freeform: Shape 1852">
                <a:extLst>
                  <a:ext uri="{FF2B5EF4-FFF2-40B4-BE49-F238E27FC236}">
                    <a16:creationId xmlns:a16="http://schemas.microsoft.com/office/drawing/2014/main" id="{8647F47B-1DC4-68AF-F69D-937FD13863BF}"/>
                  </a:ext>
                </a:extLst>
              </p:cNvPr>
              <p:cNvSpPr/>
              <p:nvPr/>
            </p:nvSpPr>
            <p:spPr>
              <a:xfrm>
                <a:off x="2071137" y="1381886"/>
                <a:ext cx="54864" cy="54864"/>
              </a:xfrm>
              <a:custGeom>
                <a:avLst/>
                <a:gdLst>
                  <a:gd name="connsiteX0" fmla="*/ 32273 w 32273"/>
                  <a:gd name="connsiteY0" fmla="*/ 16221 h 32357"/>
                  <a:gd name="connsiteX1" fmla="*/ 16221 w 32273"/>
                  <a:gd name="connsiteY1" fmla="*/ 0 h 32357"/>
                  <a:gd name="connsiteX2" fmla="*/ 0 w 32273"/>
                  <a:gd name="connsiteY2" fmla="*/ 16221 h 32357"/>
                  <a:gd name="connsiteX3" fmla="*/ 16221 w 32273"/>
                  <a:gd name="connsiteY3" fmla="*/ 32357 h 32357"/>
                  <a:gd name="connsiteX4" fmla="*/ 32273 w 32273"/>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357">
                    <a:moveTo>
                      <a:pt x="32273" y="16221"/>
                    </a:moveTo>
                    <a:cubicBezTo>
                      <a:pt x="32273" y="7228"/>
                      <a:pt x="25129" y="0"/>
                      <a:pt x="16221" y="0"/>
                    </a:cubicBezTo>
                    <a:cubicBezTo>
                      <a:pt x="7312" y="0"/>
                      <a:pt x="0" y="7228"/>
                      <a:pt x="0" y="16221"/>
                    </a:cubicBezTo>
                    <a:cubicBezTo>
                      <a:pt x="0" y="25213"/>
                      <a:pt x="7228" y="32357"/>
                      <a:pt x="16221" y="32357"/>
                    </a:cubicBezTo>
                    <a:cubicBezTo>
                      <a:pt x="25213"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4" name="Freeform: Shape 1853">
                <a:extLst>
                  <a:ext uri="{FF2B5EF4-FFF2-40B4-BE49-F238E27FC236}">
                    <a16:creationId xmlns:a16="http://schemas.microsoft.com/office/drawing/2014/main" id="{AAD53A80-0E8B-43FA-4B56-70F57CF8882C}"/>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5" name="Freeform: Shape 1854">
                <a:extLst>
                  <a:ext uri="{FF2B5EF4-FFF2-40B4-BE49-F238E27FC236}">
                    <a16:creationId xmlns:a16="http://schemas.microsoft.com/office/drawing/2014/main" id="{06BA87A0-40D7-1BD4-0C07-38D2B77A60F2}"/>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6" name="Freeform: Shape 1855">
                <a:extLst>
                  <a:ext uri="{FF2B5EF4-FFF2-40B4-BE49-F238E27FC236}">
                    <a16:creationId xmlns:a16="http://schemas.microsoft.com/office/drawing/2014/main" id="{C006BF89-E8BC-098E-587B-4BE0C8E98761}"/>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7" name="Freeform: Shape 1856">
                <a:extLst>
                  <a:ext uri="{FF2B5EF4-FFF2-40B4-BE49-F238E27FC236}">
                    <a16:creationId xmlns:a16="http://schemas.microsoft.com/office/drawing/2014/main" id="{7E82DF2C-F6C1-0631-1040-64A506CC389F}"/>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8" name="Freeform: Shape 1857">
                <a:extLst>
                  <a:ext uri="{FF2B5EF4-FFF2-40B4-BE49-F238E27FC236}">
                    <a16:creationId xmlns:a16="http://schemas.microsoft.com/office/drawing/2014/main" id="{DF6BE2F0-5E91-B73A-EC37-586D383A7026}"/>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59" name="Freeform: Shape 1858">
                <a:extLst>
                  <a:ext uri="{FF2B5EF4-FFF2-40B4-BE49-F238E27FC236}">
                    <a16:creationId xmlns:a16="http://schemas.microsoft.com/office/drawing/2014/main" id="{381E1AE2-DDBB-CC9A-A6BF-1C7A241DE2F2}"/>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0" name="Freeform: Shape 1859">
                <a:extLst>
                  <a:ext uri="{FF2B5EF4-FFF2-40B4-BE49-F238E27FC236}">
                    <a16:creationId xmlns:a16="http://schemas.microsoft.com/office/drawing/2014/main" id="{6E56E62E-0A45-A39E-C92E-FA5E5112D157}"/>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1" name="Freeform: Shape 1860">
                <a:extLst>
                  <a:ext uri="{FF2B5EF4-FFF2-40B4-BE49-F238E27FC236}">
                    <a16:creationId xmlns:a16="http://schemas.microsoft.com/office/drawing/2014/main" id="{F89ED6EE-B77C-B615-1A3C-848C7D89A4AF}"/>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2" name="Freeform: Shape 1861">
                <a:extLst>
                  <a:ext uri="{FF2B5EF4-FFF2-40B4-BE49-F238E27FC236}">
                    <a16:creationId xmlns:a16="http://schemas.microsoft.com/office/drawing/2014/main" id="{505A6365-705A-3A51-ECA1-C32C0663BB75}"/>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3" name="Freeform: Shape 1862">
                <a:extLst>
                  <a:ext uri="{FF2B5EF4-FFF2-40B4-BE49-F238E27FC236}">
                    <a16:creationId xmlns:a16="http://schemas.microsoft.com/office/drawing/2014/main" id="{E24DE94D-F3F5-A5C5-065C-A47D072D62E9}"/>
                  </a:ext>
                </a:extLst>
              </p:cNvPr>
              <p:cNvSpPr/>
              <p:nvPr/>
            </p:nvSpPr>
            <p:spPr>
              <a:xfrm>
                <a:off x="2124773" y="1554823"/>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4" name="Freeform: Shape 1863">
                <a:extLst>
                  <a:ext uri="{FF2B5EF4-FFF2-40B4-BE49-F238E27FC236}">
                    <a16:creationId xmlns:a16="http://schemas.microsoft.com/office/drawing/2014/main" id="{DE0919AE-87EB-E7D2-6593-8D79537A9571}"/>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sp>
            <p:nvSpPr>
              <p:cNvPr id="1865" name="Freeform: Shape 1864">
                <a:extLst>
                  <a:ext uri="{FF2B5EF4-FFF2-40B4-BE49-F238E27FC236}">
                    <a16:creationId xmlns:a16="http://schemas.microsoft.com/office/drawing/2014/main" id="{F3A7CB1F-F142-9CBD-FCC9-05CB1BAEEBA4}"/>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grpSp>
        <p:sp>
          <p:nvSpPr>
            <p:cNvPr id="1696" name="Freeform: Shape 1695">
              <a:extLst>
                <a:ext uri="{FF2B5EF4-FFF2-40B4-BE49-F238E27FC236}">
                  <a16:creationId xmlns:a16="http://schemas.microsoft.com/office/drawing/2014/main" id="{302CD825-6E4E-4A20-BFF9-AF776CA2AB49}"/>
                </a:ext>
              </a:extLst>
            </p:cNvPr>
            <p:cNvSpPr/>
            <p:nvPr/>
          </p:nvSpPr>
          <p:spPr>
            <a:xfrm>
              <a:off x="1500275" y="1223671"/>
              <a:ext cx="5987154" cy="2013372"/>
            </a:xfrm>
            <a:custGeom>
              <a:avLst/>
              <a:gdLst>
                <a:gd name="connsiteX0" fmla="*/ 0 w 3602467"/>
                <a:gd name="connsiteY0" fmla="*/ 0 h 1643818"/>
                <a:gd name="connsiteX1" fmla="*/ 5715 w 3602467"/>
                <a:gd name="connsiteY1" fmla="*/ 0 h 1643818"/>
                <a:gd name="connsiteX2" fmla="*/ 79842 w 3602467"/>
                <a:gd name="connsiteY2" fmla="*/ 0 h 1643818"/>
                <a:gd name="connsiteX3" fmla="*/ 79842 w 3602467"/>
                <a:gd name="connsiteY3" fmla="*/ 4370 h 1643818"/>
                <a:gd name="connsiteX4" fmla="*/ 85557 w 3602467"/>
                <a:gd name="connsiteY4" fmla="*/ 4370 h 1643818"/>
                <a:gd name="connsiteX5" fmla="*/ 85557 w 3602467"/>
                <a:gd name="connsiteY5" fmla="*/ 8657 h 1643818"/>
                <a:gd name="connsiteX6" fmla="*/ 91188 w 3602467"/>
                <a:gd name="connsiteY6" fmla="*/ 8657 h 1643818"/>
                <a:gd name="connsiteX7" fmla="*/ 91188 w 3602467"/>
                <a:gd name="connsiteY7" fmla="*/ 13027 h 1643818"/>
                <a:gd name="connsiteX8" fmla="*/ 96903 w 3602467"/>
                <a:gd name="connsiteY8" fmla="*/ 13027 h 1643818"/>
                <a:gd name="connsiteX9" fmla="*/ 96903 w 3602467"/>
                <a:gd name="connsiteY9" fmla="*/ 17397 h 1643818"/>
                <a:gd name="connsiteX10" fmla="*/ 108333 w 3602467"/>
                <a:gd name="connsiteY10" fmla="*/ 17397 h 1643818"/>
                <a:gd name="connsiteX11" fmla="*/ 108333 w 3602467"/>
                <a:gd name="connsiteY11" fmla="*/ 26054 h 1643818"/>
                <a:gd name="connsiteX12" fmla="*/ 119763 w 3602467"/>
                <a:gd name="connsiteY12" fmla="*/ 26054 h 1643818"/>
                <a:gd name="connsiteX13" fmla="*/ 119763 w 3602467"/>
                <a:gd name="connsiteY13" fmla="*/ 30424 h 1643818"/>
                <a:gd name="connsiteX14" fmla="*/ 171030 w 3602467"/>
                <a:gd name="connsiteY14" fmla="*/ 30424 h 1643818"/>
                <a:gd name="connsiteX15" fmla="*/ 171030 w 3602467"/>
                <a:gd name="connsiteY15" fmla="*/ 34794 h 1643818"/>
                <a:gd name="connsiteX16" fmla="*/ 205236 w 3602467"/>
                <a:gd name="connsiteY16" fmla="*/ 34794 h 1643818"/>
                <a:gd name="connsiteX17" fmla="*/ 205236 w 3602467"/>
                <a:gd name="connsiteY17" fmla="*/ 39080 h 1643818"/>
                <a:gd name="connsiteX18" fmla="*/ 216666 w 3602467"/>
                <a:gd name="connsiteY18" fmla="*/ 39080 h 1643818"/>
                <a:gd name="connsiteX19" fmla="*/ 216666 w 3602467"/>
                <a:gd name="connsiteY19" fmla="*/ 43451 h 1643818"/>
                <a:gd name="connsiteX20" fmla="*/ 262218 w 3602467"/>
                <a:gd name="connsiteY20" fmla="*/ 43451 h 1643818"/>
                <a:gd name="connsiteX21" fmla="*/ 262218 w 3602467"/>
                <a:gd name="connsiteY21" fmla="*/ 52107 h 1643818"/>
                <a:gd name="connsiteX22" fmla="*/ 284994 w 3602467"/>
                <a:gd name="connsiteY22" fmla="*/ 52107 h 1643818"/>
                <a:gd name="connsiteX23" fmla="*/ 284994 w 3602467"/>
                <a:gd name="connsiteY23" fmla="*/ 60848 h 1643818"/>
                <a:gd name="connsiteX24" fmla="*/ 302139 w 3602467"/>
                <a:gd name="connsiteY24" fmla="*/ 60848 h 1643818"/>
                <a:gd name="connsiteX25" fmla="*/ 302139 w 3602467"/>
                <a:gd name="connsiteY25" fmla="*/ 65134 h 1643818"/>
                <a:gd name="connsiteX26" fmla="*/ 319200 w 3602467"/>
                <a:gd name="connsiteY26" fmla="*/ 65134 h 1643818"/>
                <a:gd name="connsiteX27" fmla="*/ 319200 w 3602467"/>
                <a:gd name="connsiteY27" fmla="*/ 69505 h 1643818"/>
                <a:gd name="connsiteX28" fmla="*/ 324915 w 3602467"/>
                <a:gd name="connsiteY28" fmla="*/ 69505 h 1643818"/>
                <a:gd name="connsiteX29" fmla="*/ 324915 w 3602467"/>
                <a:gd name="connsiteY29" fmla="*/ 78245 h 1643818"/>
                <a:gd name="connsiteX30" fmla="*/ 330630 w 3602467"/>
                <a:gd name="connsiteY30" fmla="*/ 78245 h 1643818"/>
                <a:gd name="connsiteX31" fmla="*/ 330630 w 3602467"/>
                <a:gd name="connsiteY31" fmla="*/ 82531 h 1643818"/>
                <a:gd name="connsiteX32" fmla="*/ 336345 w 3602467"/>
                <a:gd name="connsiteY32" fmla="*/ 82531 h 1643818"/>
                <a:gd name="connsiteX33" fmla="*/ 336345 w 3602467"/>
                <a:gd name="connsiteY33" fmla="*/ 91356 h 1643818"/>
                <a:gd name="connsiteX34" fmla="*/ 342060 w 3602467"/>
                <a:gd name="connsiteY34" fmla="*/ 91356 h 1643818"/>
                <a:gd name="connsiteX35" fmla="*/ 342060 w 3602467"/>
                <a:gd name="connsiteY35" fmla="*/ 108921 h 1643818"/>
                <a:gd name="connsiteX36" fmla="*/ 347690 w 3602467"/>
                <a:gd name="connsiteY36" fmla="*/ 108921 h 1643818"/>
                <a:gd name="connsiteX37" fmla="*/ 347690 w 3602467"/>
                <a:gd name="connsiteY37" fmla="*/ 126486 h 1643818"/>
                <a:gd name="connsiteX38" fmla="*/ 353406 w 3602467"/>
                <a:gd name="connsiteY38" fmla="*/ 126486 h 1643818"/>
                <a:gd name="connsiteX39" fmla="*/ 353406 w 3602467"/>
                <a:gd name="connsiteY39" fmla="*/ 135311 h 1643818"/>
                <a:gd name="connsiteX40" fmla="*/ 359120 w 3602467"/>
                <a:gd name="connsiteY40" fmla="*/ 135311 h 1643818"/>
                <a:gd name="connsiteX41" fmla="*/ 359120 w 3602467"/>
                <a:gd name="connsiteY41" fmla="*/ 144136 h 1643818"/>
                <a:gd name="connsiteX42" fmla="*/ 364836 w 3602467"/>
                <a:gd name="connsiteY42" fmla="*/ 144136 h 1643818"/>
                <a:gd name="connsiteX43" fmla="*/ 364836 w 3602467"/>
                <a:gd name="connsiteY43" fmla="*/ 188259 h 1643818"/>
                <a:gd name="connsiteX44" fmla="*/ 370550 w 3602467"/>
                <a:gd name="connsiteY44" fmla="*/ 188259 h 1643818"/>
                <a:gd name="connsiteX45" fmla="*/ 370550 w 3602467"/>
                <a:gd name="connsiteY45" fmla="*/ 214985 h 1643818"/>
                <a:gd name="connsiteX46" fmla="*/ 376266 w 3602467"/>
                <a:gd name="connsiteY46" fmla="*/ 214985 h 1643818"/>
                <a:gd name="connsiteX47" fmla="*/ 376266 w 3602467"/>
                <a:gd name="connsiteY47" fmla="*/ 246333 h 1643818"/>
                <a:gd name="connsiteX48" fmla="*/ 381896 w 3602467"/>
                <a:gd name="connsiteY48" fmla="*/ 246333 h 1643818"/>
                <a:gd name="connsiteX49" fmla="*/ 381896 w 3602467"/>
                <a:gd name="connsiteY49" fmla="*/ 264319 h 1643818"/>
                <a:gd name="connsiteX50" fmla="*/ 387611 w 3602467"/>
                <a:gd name="connsiteY50" fmla="*/ 264319 h 1643818"/>
                <a:gd name="connsiteX51" fmla="*/ 387611 w 3602467"/>
                <a:gd name="connsiteY51" fmla="*/ 273312 h 1643818"/>
                <a:gd name="connsiteX52" fmla="*/ 393327 w 3602467"/>
                <a:gd name="connsiteY52" fmla="*/ 273312 h 1643818"/>
                <a:gd name="connsiteX53" fmla="*/ 393327 w 3602467"/>
                <a:gd name="connsiteY53" fmla="*/ 286927 h 1643818"/>
                <a:gd name="connsiteX54" fmla="*/ 399041 w 3602467"/>
                <a:gd name="connsiteY54" fmla="*/ 286927 h 1643818"/>
                <a:gd name="connsiteX55" fmla="*/ 399041 w 3602467"/>
                <a:gd name="connsiteY55" fmla="*/ 309619 h 1643818"/>
                <a:gd name="connsiteX56" fmla="*/ 404757 w 3602467"/>
                <a:gd name="connsiteY56" fmla="*/ 309619 h 1643818"/>
                <a:gd name="connsiteX57" fmla="*/ 404757 w 3602467"/>
                <a:gd name="connsiteY57" fmla="*/ 323234 h 1643818"/>
                <a:gd name="connsiteX58" fmla="*/ 410471 w 3602467"/>
                <a:gd name="connsiteY58" fmla="*/ 323234 h 1643818"/>
                <a:gd name="connsiteX59" fmla="*/ 410471 w 3602467"/>
                <a:gd name="connsiteY59" fmla="*/ 327772 h 1643818"/>
                <a:gd name="connsiteX60" fmla="*/ 421817 w 3602467"/>
                <a:gd name="connsiteY60" fmla="*/ 327772 h 1643818"/>
                <a:gd name="connsiteX61" fmla="*/ 427532 w 3602467"/>
                <a:gd name="connsiteY61" fmla="*/ 327772 h 1643818"/>
                <a:gd name="connsiteX62" fmla="*/ 427532 w 3602467"/>
                <a:gd name="connsiteY62" fmla="*/ 332310 h 1643818"/>
                <a:gd name="connsiteX63" fmla="*/ 484514 w 3602467"/>
                <a:gd name="connsiteY63" fmla="*/ 332310 h 1643818"/>
                <a:gd name="connsiteX64" fmla="*/ 484514 w 3602467"/>
                <a:gd name="connsiteY64" fmla="*/ 336849 h 1643818"/>
                <a:gd name="connsiteX65" fmla="*/ 495944 w 3602467"/>
                <a:gd name="connsiteY65" fmla="*/ 336849 h 1643818"/>
                <a:gd name="connsiteX66" fmla="*/ 495944 w 3602467"/>
                <a:gd name="connsiteY66" fmla="*/ 341387 h 1643818"/>
                <a:gd name="connsiteX67" fmla="*/ 547211 w 3602467"/>
                <a:gd name="connsiteY67" fmla="*/ 341387 h 1643818"/>
                <a:gd name="connsiteX68" fmla="*/ 575702 w 3602467"/>
                <a:gd name="connsiteY68" fmla="*/ 341387 h 1643818"/>
                <a:gd name="connsiteX69" fmla="*/ 575702 w 3602467"/>
                <a:gd name="connsiteY69" fmla="*/ 346010 h 1643818"/>
                <a:gd name="connsiteX70" fmla="*/ 604193 w 3602467"/>
                <a:gd name="connsiteY70" fmla="*/ 346010 h 1643818"/>
                <a:gd name="connsiteX71" fmla="*/ 644114 w 3602467"/>
                <a:gd name="connsiteY71" fmla="*/ 346010 h 1643818"/>
                <a:gd name="connsiteX72" fmla="*/ 644114 w 3602467"/>
                <a:gd name="connsiteY72" fmla="*/ 350548 h 1643818"/>
                <a:gd name="connsiteX73" fmla="*/ 655544 w 3602467"/>
                <a:gd name="connsiteY73" fmla="*/ 350548 h 1643818"/>
                <a:gd name="connsiteX74" fmla="*/ 655544 w 3602467"/>
                <a:gd name="connsiteY74" fmla="*/ 355170 h 1643818"/>
                <a:gd name="connsiteX75" fmla="*/ 666974 w 3602467"/>
                <a:gd name="connsiteY75" fmla="*/ 355170 h 1643818"/>
                <a:gd name="connsiteX76" fmla="*/ 666974 w 3602467"/>
                <a:gd name="connsiteY76" fmla="*/ 359793 h 1643818"/>
                <a:gd name="connsiteX77" fmla="*/ 672605 w 3602467"/>
                <a:gd name="connsiteY77" fmla="*/ 359793 h 1643818"/>
                <a:gd name="connsiteX78" fmla="*/ 672605 w 3602467"/>
                <a:gd name="connsiteY78" fmla="*/ 364415 h 1643818"/>
                <a:gd name="connsiteX79" fmla="*/ 684035 w 3602467"/>
                <a:gd name="connsiteY79" fmla="*/ 364415 h 1643818"/>
                <a:gd name="connsiteX80" fmla="*/ 684035 w 3602467"/>
                <a:gd name="connsiteY80" fmla="*/ 369038 h 1643818"/>
                <a:gd name="connsiteX81" fmla="*/ 689750 w 3602467"/>
                <a:gd name="connsiteY81" fmla="*/ 369038 h 1643818"/>
                <a:gd name="connsiteX82" fmla="*/ 689750 w 3602467"/>
                <a:gd name="connsiteY82" fmla="*/ 382821 h 1643818"/>
                <a:gd name="connsiteX83" fmla="*/ 701096 w 3602467"/>
                <a:gd name="connsiteY83" fmla="*/ 382821 h 1643818"/>
                <a:gd name="connsiteX84" fmla="*/ 701096 w 3602467"/>
                <a:gd name="connsiteY84" fmla="*/ 396688 h 1643818"/>
                <a:gd name="connsiteX85" fmla="*/ 706811 w 3602467"/>
                <a:gd name="connsiteY85" fmla="*/ 396688 h 1643818"/>
                <a:gd name="connsiteX86" fmla="*/ 706811 w 3602467"/>
                <a:gd name="connsiteY86" fmla="*/ 419884 h 1643818"/>
                <a:gd name="connsiteX87" fmla="*/ 712526 w 3602467"/>
                <a:gd name="connsiteY87" fmla="*/ 419884 h 1643818"/>
                <a:gd name="connsiteX88" fmla="*/ 712526 w 3602467"/>
                <a:gd name="connsiteY88" fmla="*/ 429129 h 1643818"/>
                <a:gd name="connsiteX89" fmla="*/ 718241 w 3602467"/>
                <a:gd name="connsiteY89" fmla="*/ 429129 h 1643818"/>
                <a:gd name="connsiteX90" fmla="*/ 718241 w 3602467"/>
                <a:gd name="connsiteY90" fmla="*/ 461654 h 1643818"/>
                <a:gd name="connsiteX91" fmla="*/ 723956 w 3602467"/>
                <a:gd name="connsiteY91" fmla="*/ 461654 h 1643818"/>
                <a:gd name="connsiteX92" fmla="*/ 723956 w 3602467"/>
                <a:gd name="connsiteY92" fmla="*/ 480228 h 1643818"/>
                <a:gd name="connsiteX93" fmla="*/ 729671 w 3602467"/>
                <a:gd name="connsiteY93" fmla="*/ 480228 h 1643818"/>
                <a:gd name="connsiteX94" fmla="*/ 729671 w 3602467"/>
                <a:gd name="connsiteY94" fmla="*/ 489557 h 1643818"/>
                <a:gd name="connsiteX95" fmla="*/ 735302 w 3602467"/>
                <a:gd name="connsiteY95" fmla="*/ 489557 h 1643818"/>
                <a:gd name="connsiteX96" fmla="*/ 735302 w 3602467"/>
                <a:gd name="connsiteY96" fmla="*/ 498886 h 1643818"/>
                <a:gd name="connsiteX97" fmla="*/ 741017 w 3602467"/>
                <a:gd name="connsiteY97" fmla="*/ 498886 h 1643818"/>
                <a:gd name="connsiteX98" fmla="*/ 741017 w 3602467"/>
                <a:gd name="connsiteY98" fmla="*/ 508215 h 1643818"/>
                <a:gd name="connsiteX99" fmla="*/ 746732 w 3602467"/>
                <a:gd name="connsiteY99" fmla="*/ 508215 h 1643818"/>
                <a:gd name="connsiteX100" fmla="*/ 746732 w 3602467"/>
                <a:gd name="connsiteY100" fmla="*/ 517544 h 1643818"/>
                <a:gd name="connsiteX101" fmla="*/ 752447 w 3602467"/>
                <a:gd name="connsiteY101" fmla="*/ 517544 h 1643818"/>
                <a:gd name="connsiteX102" fmla="*/ 758162 w 3602467"/>
                <a:gd name="connsiteY102" fmla="*/ 517544 h 1643818"/>
                <a:gd name="connsiteX103" fmla="*/ 763877 w 3602467"/>
                <a:gd name="connsiteY103" fmla="*/ 517544 h 1643818"/>
                <a:gd name="connsiteX104" fmla="*/ 763877 w 3602467"/>
                <a:gd name="connsiteY104" fmla="*/ 522334 h 1643818"/>
                <a:gd name="connsiteX105" fmla="*/ 769508 w 3602467"/>
                <a:gd name="connsiteY105" fmla="*/ 522334 h 1643818"/>
                <a:gd name="connsiteX106" fmla="*/ 769508 w 3602467"/>
                <a:gd name="connsiteY106" fmla="*/ 527041 h 1643818"/>
                <a:gd name="connsiteX107" fmla="*/ 780938 w 3602467"/>
                <a:gd name="connsiteY107" fmla="*/ 527041 h 1643818"/>
                <a:gd name="connsiteX108" fmla="*/ 837920 w 3602467"/>
                <a:gd name="connsiteY108" fmla="*/ 527041 h 1643818"/>
                <a:gd name="connsiteX109" fmla="*/ 837920 w 3602467"/>
                <a:gd name="connsiteY109" fmla="*/ 531831 h 1643818"/>
                <a:gd name="connsiteX110" fmla="*/ 906332 w 3602467"/>
                <a:gd name="connsiteY110" fmla="*/ 531831 h 1643818"/>
                <a:gd name="connsiteX111" fmla="*/ 906332 w 3602467"/>
                <a:gd name="connsiteY111" fmla="*/ 536622 h 1643818"/>
                <a:gd name="connsiteX112" fmla="*/ 912047 w 3602467"/>
                <a:gd name="connsiteY112" fmla="*/ 536622 h 1643818"/>
                <a:gd name="connsiteX113" fmla="*/ 912047 w 3602467"/>
                <a:gd name="connsiteY113" fmla="*/ 541328 h 1643818"/>
                <a:gd name="connsiteX114" fmla="*/ 929108 w 3602467"/>
                <a:gd name="connsiteY114" fmla="*/ 541328 h 1643818"/>
                <a:gd name="connsiteX115" fmla="*/ 929108 w 3602467"/>
                <a:gd name="connsiteY115" fmla="*/ 546119 h 1643818"/>
                <a:gd name="connsiteX116" fmla="*/ 963314 w 3602467"/>
                <a:gd name="connsiteY116" fmla="*/ 546119 h 1643818"/>
                <a:gd name="connsiteX117" fmla="*/ 963314 w 3602467"/>
                <a:gd name="connsiteY117" fmla="*/ 550909 h 1643818"/>
                <a:gd name="connsiteX118" fmla="*/ 974744 w 3602467"/>
                <a:gd name="connsiteY118" fmla="*/ 550909 h 1643818"/>
                <a:gd name="connsiteX119" fmla="*/ 974744 w 3602467"/>
                <a:gd name="connsiteY119" fmla="*/ 555616 h 1643818"/>
                <a:gd name="connsiteX120" fmla="*/ 1008950 w 3602467"/>
                <a:gd name="connsiteY120" fmla="*/ 555616 h 1643818"/>
                <a:gd name="connsiteX121" fmla="*/ 1008950 w 3602467"/>
                <a:gd name="connsiteY121" fmla="*/ 560406 h 1643818"/>
                <a:gd name="connsiteX122" fmla="*/ 1020380 w 3602467"/>
                <a:gd name="connsiteY122" fmla="*/ 560406 h 1643818"/>
                <a:gd name="connsiteX123" fmla="*/ 1020380 w 3602467"/>
                <a:gd name="connsiteY123" fmla="*/ 569987 h 1643818"/>
                <a:gd name="connsiteX124" fmla="*/ 1026011 w 3602467"/>
                <a:gd name="connsiteY124" fmla="*/ 569987 h 1643818"/>
                <a:gd name="connsiteX125" fmla="*/ 1043156 w 3602467"/>
                <a:gd name="connsiteY125" fmla="*/ 569987 h 1643818"/>
                <a:gd name="connsiteX126" fmla="*/ 1043156 w 3602467"/>
                <a:gd name="connsiteY126" fmla="*/ 589065 h 1643818"/>
                <a:gd name="connsiteX127" fmla="*/ 1048871 w 3602467"/>
                <a:gd name="connsiteY127" fmla="*/ 589065 h 1643818"/>
                <a:gd name="connsiteX128" fmla="*/ 1048871 w 3602467"/>
                <a:gd name="connsiteY128" fmla="*/ 593856 h 1643818"/>
                <a:gd name="connsiteX129" fmla="*/ 1054501 w 3602467"/>
                <a:gd name="connsiteY129" fmla="*/ 593856 h 1643818"/>
                <a:gd name="connsiteX130" fmla="*/ 1054501 w 3602467"/>
                <a:gd name="connsiteY130" fmla="*/ 613270 h 1643818"/>
                <a:gd name="connsiteX131" fmla="*/ 1060217 w 3602467"/>
                <a:gd name="connsiteY131" fmla="*/ 613270 h 1643818"/>
                <a:gd name="connsiteX132" fmla="*/ 1060217 w 3602467"/>
                <a:gd name="connsiteY132" fmla="*/ 618060 h 1643818"/>
                <a:gd name="connsiteX133" fmla="*/ 1065932 w 3602467"/>
                <a:gd name="connsiteY133" fmla="*/ 618060 h 1643818"/>
                <a:gd name="connsiteX134" fmla="*/ 1065932 w 3602467"/>
                <a:gd name="connsiteY134" fmla="*/ 627810 h 1643818"/>
                <a:gd name="connsiteX135" fmla="*/ 1071647 w 3602467"/>
                <a:gd name="connsiteY135" fmla="*/ 627810 h 1643818"/>
                <a:gd name="connsiteX136" fmla="*/ 1071647 w 3602467"/>
                <a:gd name="connsiteY136" fmla="*/ 647308 h 1643818"/>
                <a:gd name="connsiteX137" fmla="*/ 1077361 w 3602467"/>
                <a:gd name="connsiteY137" fmla="*/ 647308 h 1643818"/>
                <a:gd name="connsiteX138" fmla="*/ 1077361 w 3602467"/>
                <a:gd name="connsiteY138" fmla="*/ 661931 h 1643818"/>
                <a:gd name="connsiteX139" fmla="*/ 1083077 w 3602467"/>
                <a:gd name="connsiteY139" fmla="*/ 661931 h 1643818"/>
                <a:gd name="connsiteX140" fmla="*/ 1083077 w 3602467"/>
                <a:gd name="connsiteY140" fmla="*/ 700844 h 1643818"/>
                <a:gd name="connsiteX141" fmla="*/ 1088707 w 3602467"/>
                <a:gd name="connsiteY141" fmla="*/ 700844 h 1643818"/>
                <a:gd name="connsiteX142" fmla="*/ 1088707 w 3602467"/>
                <a:gd name="connsiteY142" fmla="*/ 715636 h 1643818"/>
                <a:gd name="connsiteX143" fmla="*/ 1094422 w 3602467"/>
                <a:gd name="connsiteY143" fmla="*/ 715636 h 1643818"/>
                <a:gd name="connsiteX144" fmla="*/ 1094422 w 3602467"/>
                <a:gd name="connsiteY144" fmla="*/ 740429 h 1643818"/>
                <a:gd name="connsiteX145" fmla="*/ 1100138 w 3602467"/>
                <a:gd name="connsiteY145" fmla="*/ 740429 h 1643818"/>
                <a:gd name="connsiteX146" fmla="*/ 1100138 w 3602467"/>
                <a:gd name="connsiteY146" fmla="*/ 760263 h 1643818"/>
                <a:gd name="connsiteX147" fmla="*/ 1111567 w 3602467"/>
                <a:gd name="connsiteY147" fmla="*/ 760263 h 1643818"/>
                <a:gd name="connsiteX148" fmla="*/ 1111567 w 3602467"/>
                <a:gd name="connsiteY148" fmla="*/ 775223 h 1643818"/>
                <a:gd name="connsiteX149" fmla="*/ 1117282 w 3602467"/>
                <a:gd name="connsiteY149" fmla="*/ 775223 h 1643818"/>
                <a:gd name="connsiteX150" fmla="*/ 1117282 w 3602467"/>
                <a:gd name="connsiteY150" fmla="*/ 780266 h 1643818"/>
                <a:gd name="connsiteX151" fmla="*/ 1122914 w 3602467"/>
                <a:gd name="connsiteY151" fmla="*/ 780266 h 1643818"/>
                <a:gd name="connsiteX152" fmla="*/ 1122914 w 3602467"/>
                <a:gd name="connsiteY152" fmla="*/ 795310 h 1643818"/>
                <a:gd name="connsiteX153" fmla="*/ 1128628 w 3602467"/>
                <a:gd name="connsiteY153" fmla="*/ 795310 h 1643818"/>
                <a:gd name="connsiteX154" fmla="*/ 1128628 w 3602467"/>
                <a:gd name="connsiteY154" fmla="*/ 800352 h 1643818"/>
                <a:gd name="connsiteX155" fmla="*/ 1140059 w 3602467"/>
                <a:gd name="connsiteY155" fmla="*/ 800352 h 1643818"/>
                <a:gd name="connsiteX156" fmla="*/ 1140059 w 3602467"/>
                <a:gd name="connsiteY156" fmla="*/ 805311 h 1643818"/>
                <a:gd name="connsiteX157" fmla="*/ 1145774 w 3602467"/>
                <a:gd name="connsiteY157" fmla="*/ 805311 h 1643818"/>
                <a:gd name="connsiteX158" fmla="*/ 1145774 w 3602467"/>
                <a:gd name="connsiteY158" fmla="*/ 810353 h 1643818"/>
                <a:gd name="connsiteX159" fmla="*/ 1162834 w 3602467"/>
                <a:gd name="connsiteY159" fmla="*/ 810353 h 1643818"/>
                <a:gd name="connsiteX160" fmla="*/ 1162834 w 3602467"/>
                <a:gd name="connsiteY160" fmla="*/ 815396 h 1643818"/>
                <a:gd name="connsiteX161" fmla="*/ 1271167 w 3602467"/>
                <a:gd name="connsiteY161" fmla="*/ 815396 h 1643818"/>
                <a:gd name="connsiteX162" fmla="*/ 1271167 w 3602467"/>
                <a:gd name="connsiteY162" fmla="*/ 820355 h 1643818"/>
                <a:gd name="connsiteX163" fmla="*/ 1282513 w 3602467"/>
                <a:gd name="connsiteY163" fmla="*/ 820355 h 1643818"/>
                <a:gd name="connsiteX164" fmla="*/ 1282513 w 3602467"/>
                <a:gd name="connsiteY164" fmla="*/ 825397 h 1643818"/>
                <a:gd name="connsiteX165" fmla="*/ 1305373 w 3602467"/>
                <a:gd name="connsiteY165" fmla="*/ 825397 h 1643818"/>
                <a:gd name="connsiteX166" fmla="*/ 1305373 w 3602467"/>
                <a:gd name="connsiteY166" fmla="*/ 830356 h 1643818"/>
                <a:gd name="connsiteX167" fmla="*/ 1322434 w 3602467"/>
                <a:gd name="connsiteY167" fmla="*/ 830356 h 1643818"/>
                <a:gd name="connsiteX168" fmla="*/ 1402276 w 3602467"/>
                <a:gd name="connsiteY168" fmla="*/ 830356 h 1643818"/>
                <a:gd name="connsiteX169" fmla="*/ 1402276 w 3602467"/>
                <a:gd name="connsiteY169" fmla="*/ 855569 h 1643818"/>
                <a:gd name="connsiteX170" fmla="*/ 1407907 w 3602467"/>
                <a:gd name="connsiteY170" fmla="*/ 855569 h 1643818"/>
                <a:gd name="connsiteX171" fmla="*/ 1407907 w 3602467"/>
                <a:gd name="connsiteY171" fmla="*/ 860612 h 1643818"/>
                <a:gd name="connsiteX172" fmla="*/ 1413622 w 3602467"/>
                <a:gd name="connsiteY172" fmla="*/ 860612 h 1643818"/>
                <a:gd name="connsiteX173" fmla="*/ 1413622 w 3602467"/>
                <a:gd name="connsiteY173" fmla="*/ 880866 h 1643818"/>
                <a:gd name="connsiteX174" fmla="*/ 1425052 w 3602467"/>
                <a:gd name="connsiteY174" fmla="*/ 880866 h 1643818"/>
                <a:gd name="connsiteX175" fmla="*/ 1425052 w 3602467"/>
                <a:gd name="connsiteY175" fmla="*/ 901205 h 1643818"/>
                <a:gd name="connsiteX176" fmla="*/ 1430767 w 3602467"/>
                <a:gd name="connsiteY176" fmla="*/ 901205 h 1643818"/>
                <a:gd name="connsiteX177" fmla="*/ 1430767 w 3602467"/>
                <a:gd name="connsiteY177" fmla="*/ 921712 h 1643818"/>
                <a:gd name="connsiteX178" fmla="*/ 1436482 w 3602467"/>
                <a:gd name="connsiteY178" fmla="*/ 921712 h 1643818"/>
                <a:gd name="connsiteX179" fmla="*/ 1436482 w 3602467"/>
                <a:gd name="connsiteY179" fmla="*/ 926923 h 1643818"/>
                <a:gd name="connsiteX180" fmla="*/ 1442113 w 3602467"/>
                <a:gd name="connsiteY180" fmla="*/ 926923 h 1643818"/>
                <a:gd name="connsiteX181" fmla="*/ 1442113 w 3602467"/>
                <a:gd name="connsiteY181" fmla="*/ 958019 h 1643818"/>
                <a:gd name="connsiteX182" fmla="*/ 1447828 w 3602467"/>
                <a:gd name="connsiteY182" fmla="*/ 958019 h 1643818"/>
                <a:gd name="connsiteX183" fmla="*/ 1447828 w 3602467"/>
                <a:gd name="connsiteY183" fmla="*/ 968440 h 1643818"/>
                <a:gd name="connsiteX184" fmla="*/ 1453543 w 3602467"/>
                <a:gd name="connsiteY184" fmla="*/ 968440 h 1643818"/>
                <a:gd name="connsiteX185" fmla="*/ 1453543 w 3602467"/>
                <a:gd name="connsiteY185" fmla="*/ 978862 h 1643818"/>
                <a:gd name="connsiteX186" fmla="*/ 1459258 w 3602467"/>
                <a:gd name="connsiteY186" fmla="*/ 978862 h 1643818"/>
                <a:gd name="connsiteX187" fmla="*/ 1459258 w 3602467"/>
                <a:gd name="connsiteY187" fmla="*/ 989367 h 1643818"/>
                <a:gd name="connsiteX188" fmla="*/ 1470604 w 3602467"/>
                <a:gd name="connsiteY188" fmla="*/ 989367 h 1643818"/>
                <a:gd name="connsiteX189" fmla="*/ 1470604 w 3602467"/>
                <a:gd name="connsiteY189" fmla="*/ 994578 h 1643818"/>
                <a:gd name="connsiteX190" fmla="*/ 1476319 w 3602467"/>
                <a:gd name="connsiteY190" fmla="*/ 994578 h 1643818"/>
                <a:gd name="connsiteX191" fmla="*/ 1476319 w 3602467"/>
                <a:gd name="connsiteY191" fmla="*/ 999873 h 1643818"/>
                <a:gd name="connsiteX192" fmla="*/ 1521955 w 3602467"/>
                <a:gd name="connsiteY192" fmla="*/ 999873 h 1643818"/>
                <a:gd name="connsiteX193" fmla="*/ 1521955 w 3602467"/>
                <a:gd name="connsiteY193" fmla="*/ 1005252 h 1643818"/>
                <a:gd name="connsiteX194" fmla="*/ 1590367 w 3602467"/>
                <a:gd name="connsiteY194" fmla="*/ 1005252 h 1643818"/>
                <a:gd name="connsiteX195" fmla="*/ 1590367 w 3602467"/>
                <a:gd name="connsiteY195" fmla="*/ 1010630 h 1643818"/>
                <a:gd name="connsiteX196" fmla="*/ 1641634 w 3602467"/>
                <a:gd name="connsiteY196" fmla="*/ 1010630 h 1643818"/>
                <a:gd name="connsiteX197" fmla="*/ 1641634 w 3602467"/>
                <a:gd name="connsiteY197" fmla="*/ 1016009 h 1643818"/>
                <a:gd name="connsiteX198" fmla="*/ 1664410 w 3602467"/>
                <a:gd name="connsiteY198" fmla="*/ 1016009 h 1643818"/>
                <a:gd name="connsiteX199" fmla="*/ 1675840 w 3602467"/>
                <a:gd name="connsiteY199" fmla="*/ 1016009 h 1643818"/>
                <a:gd name="connsiteX200" fmla="*/ 1675840 w 3602467"/>
                <a:gd name="connsiteY200" fmla="*/ 1021388 h 1643818"/>
                <a:gd name="connsiteX201" fmla="*/ 1727107 w 3602467"/>
                <a:gd name="connsiteY201" fmla="*/ 1021388 h 1643818"/>
                <a:gd name="connsiteX202" fmla="*/ 1749967 w 3602467"/>
                <a:gd name="connsiteY202" fmla="*/ 1021388 h 1643818"/>
                <a:gd name="connsiteX203" fmla="*/ 1749967 w 3602467"/>
                <a:gd name="connsiteY203" fmla="*/ 1026767 h 1643818"/>
                <a:gd name="connsiteX204" fmla="*/ 1761313 w 3602467"/>
                <a:gd name="connsiteY204" fmla="*/ 1026767 h 1643818"/>
                <a:gd name="connsiteX205" fmla="*/ 1761313 w 3602467"/>
                <a:gd name="connsiteY205" fmla="*/ 1032230 h 1643818"/>
                <a:gd name="connsiteX206" fmla="*/ 1767028 w 3602467"/>
                <a:gd name="connsiteY206" fmla="*/ 1032230 h 1643818"/>
                <a:gd name="connsiteX207" fmla="*/ 1778458 w 3602467"/>
                <a:gd name="connsiteY207" fmla="*/ 1032230 h 1643818"/>
                <a:gd name="connsiteX208" fmla="*/ 1778458 w 3602467"/>
                <a:gd name="connsiteY208" fmla="*/ 1043156 h 1643818"/>
                <a:gd name="connsiteX209" fmla="*/ 1784173 w 3602467"/>
                <a:gd name="connsiteY209" fmla="*/ 1043156 h 1643818"/>
                <a:gd name="connsiteX210" fmla="*/ 1784173 w 3602467"/>
                <a:gd name="connsiteY210" fmla="*/ 1054081 h 1643818"/>
                <a:gd name="connsiteX211" fmla="*/ 1789887 w 3602467"/>
                <a:gd name="connsiteY211" fmla="*/ 1054081 h 1643818"/>
                <a:gd name="connsiteX212" fmla="*/ 1789887 w 3602467"/>
                <a:gd name="connsiteY212" fmla="*/ 1059544 h 1643818"/>
                <a:gd name="connsiteX213" fmla="*/ 1795519 w 3602467"/>
                <a:gd name="connsiteY213" fmla="*/ 1059544 h 1643818"/>
                <a:gd name="connsiteX214" fmla="*/ 1795519 w 3602467"/>
                <a:gd name="connsiteY214" fmla="*/ 1070554 h 1643818"/>
                <a:gd name="connsiteX215" fmla="*/ 1801233 w 3602467"/>
                <a:gd name="connsiteY215" fmla="*/ 1070554 h 1643818"/>
                <a:gd name="connsiteX216" fmla="*/ 1801233 w 3602467"/>
                <a:gd name="connsiteY216" fmla="*/ 1114509 h 1643818"/>
                <a:gd name="connsiteX217" fmla="*/ 1812664 w 3602467"/>
                <a:gd name="connsiteY217" fmla="*/ 1114509 h 1643818"/>
                <a:gd name="connsiteX218" fmla="*/ 1812664 w 3602467"/>
                <a:gd name="connsiteY218" fmla="*/ 1119972 h 1643818"/>
                <a:gd name="connsiteX219" fmla="*/ 1818379 w 3602467"/>
                <a:gd name="connsiteY219" fmla="*/ 1119972 h 1643818"/>
                <a:gd name="connsiteX220" fmla="*/ 1818379 w 3602467"/>
                <a:gd name="connsiteY220" fmla="*/ 1125603 h 1643818"/>
                <a:gd name="connsiteX221" fmla="*/ 1824010 w 3602467"/>
                <a:gd name="connsiteY221" fmla="*/ 1125603 h 1643818"/>
                <a:gd name="connsiteX222" fmla="*/ 1824010 w 3602467"/>
                <a:gd name="connsiteY222" fmla="*/ 1131150 h 1643818"/>
                <a:gd name="connsiteX223" fmla="*/ 1829725 w 3602467"/>
                <a:gd name="connsiteY223" fmla="*/ 1131150 h 1643818"/>
                <a:gd name="connsiteX224" fmla="*/ 1829725 w 3602467"/>
                <a:gd name="connsiteY224" fmla="*/ 1142412 h 1643818"/>
                <a:gd name="connsiteX225" fmla="*/ 1835440 w 3602467"/>
                <a:gd name="connsiteY225" fmla="*/ 1142412 h 1643818"/>
                <a:gd name="connsiteX226" fmla="*/ 1835440 w 3602467"/>
                <a:gd name="connsiteY226" fmla="*/ 1148043 h 1643818"/>
                <a:gd name="connsiteX227" fmla="*/ 1846870 w 3602467"/>
                <a:gd name="connsiteY227" fmla="*/ 1148043 h 1643818"/>
                <a:gd name="connsiteX228" fmla="*/ 1846870 w 3602467"/>
                <a:gd name="connsiteY228" fmla="*/ 1153590 h 1643818"/>
                <a:gd name="connsiteX229" fmla="*/ 1881075 w 3602467"/>
                <a:gd name="connsiteY229" fmla="*/ 1153590 h 1643818"/>
                <a:gd name="connsiteX230" fmla="*/ 1881075 w 3602467"/>
                <a:gd name="connsiteY230" fmla="*/ 1159221 h 1643818"/>
                <a:gd name="connsiteX231" fmla="*/ 1898136 w 3602467"/>
                <a:gd name="connsiteY231" fmla="*/ 1159221 h 1643818"/>
                <a:gd name="connsiteX232" fmla="*/ 1966548 w 3602467"/>
                <a:gd name="connsiteY232" fmla="*/ 1159221 h 1643818"/>
                <a:gd name="connsiteX233" fmla="*/ 1966548 w 3602467"/>
                <a:gd name="connsiteY233" fmla="*/ 1164851 h 1643818"/>
                <a:gd name="connsiteX234" fmla="*/ 2091942 w 3602467"/>
                <a:gd name="connsiteY234" fmla="*/ 1164851 h 1643818"/>
                <a:gd name="connsiteX235" fmla="*/ 2120433 w 3602467"/>
                <a:gd name="connsiteY235" fmla="*/ 1164851 h 1643818"/>
                <a:gd name="connsiteX236" fmla="*/ 2120433 w 3602467"/>
                <a:gd name="connsiteY236" fmla="*/ 1170567 h 1643818"/>
                <a:gd name="connsiteX237" fmla="*/ 2126148 w 3602467"/>
                <a:gd name="connsiteY237" fmla="*/ 1170567 h 1643818"/>
                <a:gd name="connsiteX238" fmla="*/ 2126148 w 3602467"/>
                <a:gd name="connsiteY238" fmla="*/ 1176282 h 1643818"/>
                <a:gd name="connsiteX239" fmla="*/ 2131863 w 3602467"/>
                <a:gd name="connsiteY239" fmla="*/ 1176282 h 1643818"/>
                <a:gd name="connsiteX240" fmla="*/ 2131863 w 3602467"/>
                <a:gd name="connsiteY240" fmla="*/ 1193679 h 1643818"/>
                <a:gd name="connsiteX241" fmla="*/ 2137578 w 3602467"/>
                <a:gd name="connsiteY241" fmla="*/ 1193679 h 1643818"/>
                <a:gd name="connsiteX242" fmla="*/ 2137578 w 3602467"/>
                <a:gd name="connsiteY242" fmla="*/ 1199478 h 1643818"/>
                <a:gd name="connsiteX243" fmla="*/ 2143209 w 3602467"/>
                <a:gd name="connsiteY243" fmla="*/ 1199478 h 1643818"/>
                <a:gd name="connsiteX244" fmla="*/ 2148924 w 3602467"/>
                <a:gd name="connsiteY244" fmla="*/ 1199478 h 1643818"/>
                <a:gd name="connsiteX245" fmla="*/ 2154639 w 3602467"/>
                <a:gd name="connsiteY245" fmla="*/ 1199478 h 1643818"/>
                <a:gd name="connsiteX246" fmla="*/ 2154639 w 3602467"/>
                <a:gd name="connsiteY246" fmla="*/ 1205445 h 1643818"/>
                <a:gd name="connsiteX247" fmla="*/ 2160354 w 3602467"/>
                <a:gd name="connsiteY247" fmla="*/ 1205445 h 1643818"/>
                <a:gd name="connsiteX248" fmla="*/ 2160354 w 3602467"/>
                <a:gd name="connsiteY248" fmla="*/ 1217715 h 1643818"/>
                <a:gd name="connsiteX249" fmla="*/ 2166069 w 3602467"/>
                <a:gd name="connsiteY249" fmla="*/ 1217715 h 1643818"/>
                <a:gd name="connsiteX250" fmla="*/ 2171784 w 3602467"/>
                <a:gd name="connsiteY250" fmla="*/ 1217715 h 1643818"/>
                <a:gd name="connsiteX251" fmla="*/ 2171784 w 3602467"/>
                <a:gd name="connsiteY251" fmla="*/ 1224187 h 1643818"/>
                <a:gd name="connsiteX252" fmla="*/ 2177415 w 3602467"/>
                <a:gd name="connsiteY252" fmla="*/ 1224187 h 1643818"/>
                <a:gd name="connsiteX253" fmla="*/ 2177415 w 3602467"/>
                <a:gd name="connsiteY253" fmla="*/ 1230574 h 1643818"/>
                <a:gd name="connsiteX254" fmla="*/ 2188845 w 3602467"/>
                <a:gd name="connsiteY254" fmla="*/ 1230574 h 1643818"/>
                <a:gd name="connsiteX255" fmla="*/ 2194560 w 3602467"/>
                <a:gd name="connsiteY255" fmla="*/ 1230574 h 1643818"/>
                <a:gd name="connsiteX256" fmla="*/ 2194560 w 3602467"/>
                <a:gd name="connsiteY256" fmla="*/ 1250492 h 1643818"/>
                <a:gd name="connsiteX257" fmla="*/ 2200275 w 3602467"/>
                <a:gd name="connsiteY257" fmla="*/ 1250492 h 1643818"/>
                <a:gd name="connsiteX258" fmla="*/ 2205990 w 3602467"/>
                <a:gd name="connsiteY258" fmla="*/ 1250492 h 1643818"/>
                <a:gd name="connsiteX259" fmla="*/ 2217336 w 3602467"/>
                <a:gd name="connsiteY259" fmla="*/ 1250492 h 1643818"/>
                <a:gd name="connsiteX260" fmla="*/ 2217336 w 3602467"/>
                <a:gd name="connsiteY260" fmla="*/ 1257552 h 1643818"/>
                <a:gd name="connsiteX261" fmla="*/ 2262972 w 3602467"/>
                <a:gd name="connsiteY261" fmla="*/ 1257552 h 1643818"/>
                <a:gd name="connsiteX262" fmla="*/ 2262972 w 3602467"/>
                <a:gd name="connsiteY262" fmla="*/ 1264612 h 1643818"/>
                <a:gd name="connsiteX263" fmla="*/ 2319954 w 3602467"/>
                <a:gd name="connsiteY263" fmla="*/ 1264612 h 1643818"/>
                <a:gd name="connsiteX264" fmla="*/ 2325669 w 3602467"/>
                <a:gd name="connsiteY264" fmla="*/ 1264612 h 1643818"/>
                <a:gd name="connsiteX265" fmla="*/ 2325669 w 3602467"/>
                <a:gd name="connsiteY265" fmla="*/ 1271672 h 1643818"/>
                <a:gd name="connsiteX266" fmla="*/ 2394081 w 3602467"/>
                <a:gd name="connsiteY266" fmla="*/ 1271672 h 1643818"/>
                <a:gd name="connsiteX267" fmla="*/ 2394081 w 3602467"/>
                <a:gd name="connsiteY267" fmla="*/ 1278815 h 1643818"/>
                <a:gd name="connsiteX268" fmla="*/ 2433918 w 3602467"/>
                <a:gd name="connsiteY268" fmla="*/ 1278815 h 1643818"/>
                <a:gd name="connsiteX269" fmla="*/ 2433918 w 3602467"/>
                <a:gd name="connsiteY269" fmla="*/ 1285959 h 1643818"/>
                <a:gd name="connsiteX270" fmla="*/ 2445348 w 3602467"/>
                <a:gd name="connsiteY270" fmla="*/ 1285959 h 1643818"/>
                <a:gd name="connsiteX271" fmla="*/ 2445348 w 3602467"/>
                <a:gd name="connsiteY271" fmla="*/ 1293019 h 1643818"/>
                <a:gd name="connsiteX272" fmla="*/ 2479554 w 3602467"/>
                <a:gd name="connsiteY272" fmla="*/ 1293019 h 1643818"/>
                <a:gd name="connsiteX273" fmla="*/ 2485269 w 3602467"/>
                <a:gd name="connsiteY273" fmla="*/ 1293019 h 1643818"/>
                <a:gd name="connsiteX274" fmla="*/ 2485269 w 3602467"/>
                <a:gd name="connsiteY274" fmla="*/ 1300499 h 1643818"/>
                <a:gd name="connsiteX275" fmla="*/ 2490984 w 3602467"/>
                <a:gd name="connsiteY275" fmla="*/ 1300499 h 1643818"/>
                <a:gd name="connsiteX276" fmla="*/ 2490984 w 3602467"/>
                <a:gd name="connsiteY276" fmla="*/ 1307895 h 1643818"/>
                <a:gd name="connsiteX277" fmla="*/ 2496615 w 3602467"/>
                <a:gd name="connsiteY277" fmla="*/ 1307895 h 1643818"/>
                <a:gd name="connsiteX278" fmla="*/ 2502330 w 3602467"/>
                <a:gd name="connsiteY278" fmla="*/ 1307895 h 1643818"/>
                <a:gd name="connsiteX279" fmla="*/ 2502330 w 3602467"/>
                <a:gd name="connsiteY279" fmla="*/ 1323191 h 1643818"/>
                <a:gd name="connsiteX280" fmla="*/ 2508045 w 3602467"/>
                <a:gd name="connsiteY280" fmla="*/ 1323191 h 1643818"/>
                <a:gd name="connsiteX281" fmla="*/ 2513760 w 3602467"/>
                <a:gd name="connsiteY281" fmla="*/ 1323191 h 1643818"/>
                <a:gd name="connsiteX282" fmla="*/ 2519475 w 3602467"/>
                <a:gd name="connsiteY282" fmla="*/ 1323191 h 1643818"/>
                <a:gd name="connsiteX283" fmla="*/ 2525190 w 3602467"/>
                <a:gd name="connsiteY283" fmla="*/ 1323191 h 1643818"/>
                <a:gd name="connsiteX284" fmla="*/ 2525190 w 3602467"/>
                <a:gd name="connsiteY284" fmla="*/ 1332183 h 1643818"/>
                <a:gd name="connsiteX285" fmla="*/ 2530821 w 3602467"/>
                <a:gd name="connsiteY285" fmla="*/ 1332183 h 1643818"/>
                <a:gd name="connsiteX286" fmla="*/ 2530821 w 3602467"/>
                <a:gd name="connsiteY286" fmla="*/ 1351262 h 1643818"/>
                <a:gd name="connsiteX287" fmla="*/ 2536536 w 3602467"/>
                <a:gd name="connsiteY287" fmla="*/ 1351262 h 1643818"/>
                <a:gd name="connsiteX288" fmla="*/ 2536536 w 3602467"/>
                <a:gd name="connsiteY288" fmla="*/ 1361095 h 1643818"/>
                <a:gd name="connsiteX289" fmla="*/ 2542251 w 3602467"/>
                <a:gd name="connsiteY289" fmla="*/ 1361095 h 1643818"/>
                <a:gd name="connsiteX290" fmla="*/ 2547966 w 3602467"/>
                <a:gd name="connsiteY290" fmla="*/ 1361095 h 1643818"/>
                <a:gd name="connsiteX291" fmla="*/ 2559396 w 3602467"/>
                <a:gd name="connsiteY291" fmla="*/ 1361095 h 1643818"/>
                <a:gd name="connsiteX292" fmla="*/ 2565027 w 3602467"/>
                <a:gd name="connsiteY292" fmla="*/ 1361095 h 1643818"/>
                <a:gd name="connsiteX293" fmla="*/ 2593518 w 3602467"/>
                <a:gd name="connsiteY293" fmla="*/ 1361095 h 1643818"/>
                <a:gd name="connsiteX294" fmla="*/ 2599233 w 3602467"/>
                <a:gd name="connsiteY294" fmla="*/ 1361095 h 1643818"/>
                <a:gd name="connsiteX295" fmla="*/ 2610662 w 3602467"/>
                <a:gd name="connsiteY295" fmla="*/ 1361095 h 1643818"/>
                <a:gd name="connsiteX296" fmla="*/ 2610662 w 3602467"/>
                <a:gd name="connsiteY296" fmla="*/ 1372104 h 1643818"/>
                <a:gd name="connsiteX297" fmla="*/ 2684789 w 3602467"/>
                <a:gd name="connsiteY297" fmla="*/ 1372104 h 1643818"/>
                <a:gd name="connsiteX298" fmla="*/ 2713280 w 3602467"/>
                <a:gd name="connsiteY298" fmla="*/ 1372104 h 1643818"/>
                <a:gd name="connsiteX299" fmla="*/ 2713280 w 3602467"/>
                <a:gd name="connsiteY299" fmla="*/ 1383282 h 1643818"/>
                <a:gd name="connsiteX300" fmla="*/ 2838674 w 3602467"/>
                <a:gd name="connsiteY300" fmla="*/ 1383282 h 1643818"/>
                <a:gd name="connsiteX301" fmla="*/ 2844389 w 3602467"/>
                <a:gd name="connsiteY301" fmla="*/ 1383282 h 1643818"/>
                <a:gd name="connsiteX302" fmla="*/ 2855735 w 3602467"/>
                <a:gd name="connsiteY302" fmla="*/ 1383282 h 1643818"/>
                <a:gd name="connsiteX303" fmla="*/ 2861450 w 3602467"/>
                <a:gd name="connsiteY303" fmla="*/ 1383282 h 1643818"/>
                <a:gd name="connsiteX304" fmla="*/ 2867165 w 3602467"/>
                <a:gd name="connsiteY304" fmla="*/ 1383282 h 1643818"/>
                <a:gd name="connsiteX305" fmla="*/ 2872880 w 3602467"/>
                <a:gd name="connsiteY305" fmla="*/ 1383282 h 1643818"/>
                <a:gd name="connsiteX306" fmla="*/ 2872880 w 3602467"/>
                <a:gd name="connsiteY306" fmla="*/ 1410849 h 1643818"/>
                <a:gd name="connsiteX307" fmla="*/ 2878595 w 3602467"/>
                <a:gd name="connsiteY307" fmla="*/ 1410849 h 1643818"/>
                <a:gd name="connsiteX308" fmla="*/ 2878595 w 3602467"/>
                <a:gd name="connsiteY308" fmla="*/ 1439087 h 1643818"/>
                <a:gd name="connsiteX309" fmla="*/ 2884226 w 3602467"/>
                <a:gd name="connsiteY309" fmla="*/ 1439087 h 1643818"/>
                <a:gd name="connsiteX310" fmla="*/ 2889941 w 3602467"/>
                <a:gd name="connsiteY310" fmla="*/ 1439087 h 1643818"/>
                <a:gd name="connsiteX311" fmla="*/ 2895656 w 3602467"/>
                <a:gd name="connsiteY311" fmla="*/ 1439087 h 1643818"/>
                <a:gd name="connsiteX312" fmla="*/ 2901371 w 3602467"/>
                <a:gd name="connsiteY312" fmla="*/ 1439087 h 1643818"/>
                <a:gd name="connsiteX313" fmla="*/ 2907086 w 3602467"/>
                <a:gd name="connsiteY313" fmla="*/ 1439087 h 1643818"/>
                <a:gd name="connsiteX314" fmla="*/ 2907086 w 3602467"/>
                <a:gd name="connsiteY314" fmla="*/ 1459678 h 1643818"/>
                <a:gd name="connsiteX315" fmla="*/ 2912801 w 3602467"/>
                <a:gd name="connsiteY315" fmla="*/ 1459678 h 1643818"/>
                <a:gd name="connsiteX316" fmla="*/ 2918432 w 3602467"/>
                <a:gd name="connsiteY316" fmla="*/ 1459678 h 1643818"/>
                <a:gd name="connsiteX317" fmla="*/ 2918432 w 3602467"/>
                <a:gd name="connsiteY317" fmla="*/ 1482202 h 1643818"/>
                <a:gd name="connsiteX318" fmla="*/ 2924147 w 3602467"/>
                <a:gd name="connsiteY318" fmla="*/ 1482202 h 1643818"/>
                <a:gd name="connsiteX319" fmla="*/ 2998274 w 3602467"/>
                <a:gd name="connsiteY319" fmla="*/ 1482202 h 1643818"/>
                <a:gd name="connsiteX320" fmla="*/ 3009620 w 3602467"/>
                <a:gd name="connsiteY320" fmla="*/ 1482202 h 1643818"/>
                <a:gd name="connsiteX321" fmla="*/ 3197795 w 3602467"/>
                <a:gd name="connsiteY321" fmla="*/ 1482202 h 1643818"/>
                <a:gd name="connsiteX322" fmla="*/ 3203426 w 3602467"/>
                <a:gd name="connsiteY322" fmla="*/ 1482202 h 1643818"/>
                <a:gd name="connsiteX323" fmla="*/ 3203426 w 3602467"/>
                <a:gd name="connsiteY323" fmla="*/ 1512290 h 1643818"/>
                <a:gd name="connsiteX324" fmla="*/ 3209140 w 3602467"/>
                <a:gd name="connsiteY324" fmla="*/ 1512290 h 1643818"/>
                <a:gd name="connsiteX325" fmla="*/ 3232001 w 3602467"/>
                <a:gd name="connsiteY325" fmla="*/ 1512290 h 1643818"/>
                <a:gd name="connsiteX326" fmla="*/ 3249061 w 3602467"/>
                <a:gd name="connsiteY326" fmla="*/ 1512290 h 1643818"/>
                <a:gd name="connsiteX327" fmla="*/ 3249061 w 3602467"/>
                <a:gd name="connsiteY327" fmla="*/ 1547336 h 1643818"/>
                <a:gd name="connsiteX328" fmla="*/ 3254776 w 3602467"/>
                <a:gd name="connsiteY328" fmla="*/ 1547336 h 1643818"/>
                <a:gd name="connsiteX329" fmla="*/ 3260492 w 3602467"/>
                <a:gd name="connsiteY329" fmla="*/ 1547336 h 1643818"/>
                <a:gd name="connsiteX330" fmla="*/ 3260492 w 3602467"/>
                <a:gd name="connsiteY330" fmla="*/ 1585997 h 1643818"/>
                <a:gd name="connsiteX331" fmla="*/ 3271838 w 3602467"/>
                <a:gd name="connsiteY331" fmla="*/ 1585997 h 1643818"/>
                <a:gd name="connsiteX332" fmla="*/ 3277553 w 3602467"/>
                <a:gd name="connsiteY332" fmla="*/ 1585997 h 1643818"/>
                <a:gd name="connsiteX333" fmla="*/ 3277553 w 3602467"/>
                <a:gd name="connsiteY333" fmla="*/ 1643819 h 1643818"/>
                <a:gd name="connsiteX334" fmla="*/ 3568261 w 3602467"/>
                <a:gd name="connsiteY334" fmla="*/ 1643819 h 1643818"/>
                <a:gd name="connsiteX335" fmla="*/ 3573976 w 3602467"/>
                <a:gd name="connsiteY335" fmla="*/ 1643819 h 1643818"/>
                <a:gd name="connsiteX336" fmla="*/ 3596752 w 3602467"/>
                <a:gd name="connsiteY336" fmla="*/ 1643819 h 1643818"/>
                <a:gd name="connsiteX337" fmla="*/ 3602467 w 3602467"/>
                <a:gd name="connsiteY337" fmla="*/ 1643819 h 164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02467" h="1643818">
                  <a:moveTo>
                    <a:pt x="0" y="0"/>
                  </a:moveTo>
                  <a:lnTo>
                    <a:pt x="5715" y="0"/>
                  </a:lnTo>
                  <a:lnTo>
                    <a:pt x="79842" y="0"/>
                  </a:lnTo>
                  <a:lnTo>
                    <a:pt x="79842" y="4370"/>
                  </a:lnTo>
                  <a:lnTo>
                    <a:pt x="85557" y="4370"/>
                  </a:lnTo>
                  <a:lnTo>
                    <a:pt x="85557" y="8657"/>
                  </a:lnTo>
                  <a:lnTo>
                    <a:pt x="91188" y="8657"/>
                  </a:lnTo>
                  <a:lnTo>
                    <a:pt x="91188" y="13027"/>
                  </a:lnTo>
                  <a:lnTo>
                    <a:pt x="96903" y="13027"/>
                  </a:lnTo>
                  <a:lnTo>
                    <a:pt x="96903" y="17397"/>
                  </a:lnTo>
                  <a:lnTo>
                    <a:pt x="108333" y="17397"/>
                  </a:lnTo>
                  <a:lnTo>
                    <a:pt x="108333" y="26054"/>
                  </a:lnTo>
                  <a:lnTo>
                    <a:pt x="119763" y="26054"/>
                  </a:lnTo>
                  <a:lnTo>
                    <a:pt x="119763" y="30424"/>
                  </a:lnTo>
                  <a:lnTo>
                    <a:pt x="171030" y="30424"/>
                  </a:lnTo>
                  <a:lnTo>
                    <a:pt x="171030" y="34794"/>
                  </a:lnTo>
                  <a:lnTo>
                    <a:pt x="205236" y="34794"/>
                  </a:lnTo>
                  <a:lnTo>
                    <a:pt x="205236" y="39080"/>
                  </a:lnTo>
                  <a:lnTo>
                    <a:pt x="216666" y="39080"/>
                  </a:lnTo>
                  <a:lnTo>
                    <a:pt x="216666" y="43451"/>
                  </a:lnTo>
                  <a:lnTo>
                    <a:pt x="262218" y="43451"/>
                  </a:lnTo>
                  <a:lnTo>
                    <a:pt x="262218" y="52107"/>
                  </a:lnTo>
                  <a:lnTo>
                    <a:pt x="284994" y="52107"/>
                  </a:lnTo>
                  <a:lnTo>
                    <a:pt x="284994" y="60848"/>
                  </a:lnTo>
                  <a:lnTo>
                    <a:pt x="302139" y="60848"/>
                  </a:lnTo>
                  <a:lnTo>
                    <a:pt x="302139" y="65134"/>
                  </a:lnTo>
                  <a:lnTo>
                    <a:pt x="319200" y="65134"/>
                  </a:lnTo>
                  <a:lnTo>
                    <a:pt x="319200" y="69505"/>
                  </a:lnTo>
                  <a:lnTo>
                    <a:pt x="324915" y="69505"/>
                  </a:lnTo>
                  <a:lnTo>
                    <a:pt x="324915" y="78245"/>
                  </a:lnTo>
                  <a:lnTo>
                    <a:pt x="330630" y="78245"/>
                  </a:lnTo>
                  <a:lnTo>
                    <a:pt x="330630" y="82531"/>
                  </a:lnTo>
                  <a:lnTo>
                    <a:pt x="336345" y="82531"/>
                  </a:lnTo>
                  <a:lnTo>
                    <a:pt x="336345" y="91356"/>
                  </a:lnTo>
                  <a:lnTo>
                    <a:pt x="342060" y="91356"/>
                  </a:lnTo>
                  <a:lnTo>
                    <a:pt x="342060" y="108921"/>
                  </a:lnTo>
                  <a:lnTo>
                    <a:pt x="347690" y="108921"/>
                  </a:lnTo>
                  <a:lnTo>
                    <a:pt x="347690" y="126486"/>
                  </a:lnTo>
                  <a:lnTo>
                    <a:pt x="353406" y="126486"/>
                  </a:lnTo>
                  <a:lnTo>
                    <a:pt x="353406" y="135311"/>
                  </a:lnTo>
                  <a:lnTo>
                    <a:pt x="359120" y="135311"/>
                  </a:lnTo>
                  <a:lnTo>
                    <a:pt x="359120" y="144136"/>
                  </a:lnTo>
                  <a:lnTo>
                    <a:pt x="364836" y="144136"/>
                  </a:lnTo>
                  <a:lnTo>
                    <a:pt x="364836" y="188259"/>
                  </a:lnTo>
                  <a:lnTo>
                    <a:pt x="370550" y="188259"/>
                  </a:lnTo>
                  <a:lnTo>
                    <a:pt x="370550" y="214985"/>
                  </a:lnTo>
                  <a:lnTo>
                    <a:pt x="376266" y="214985"/>
                  </a:lnTo>
                  <a:lnTo>
                    <a:pt x="376266" y="246333"/>
                  </a:lnTo>
                  <a:lnTo>
                    <a:pt x="381896" y="246333"/>
                  </a:lnTo>
                  <a:lnTo>
                    <a:pt x="381896" y="264319"/>
                  </a:lnTo>
                  <a:lnTo>
                    <a:pt x="387611" y="264319"/>
                  </a:lnTo>
                  <a:lnTo>
                    <a:pt x="387611" y="273312"/>
                  </a:lnTo>
                  <a:lnTo>
                    <a:pt x="393327" y="273312"/>
                  </a:lnTo>
                  <a:lnTo>
                    <a:pt x="393327" y="286927"/>
                  </a:lnTo>
                  <a:lnTo>
                    <a:pt x="399041" y="286927"/>
                  </a:lnTo>
                  <a:lnTo>
                    <a:pt x="399041" y="309619"/>
                  </a:lnTo>
                  <a:lnTo>
                    <a:pt x="404757" y="309619"/>
                  </a:lnTo>
                  <a:lnTo>
                    <a:pt x="404757" y="323234"/>
                  </a:lnTo>
                  <a:lnTo>
                    <a:pt x="410471" y="323234"/>
                  </a:lnTo>
                  <a:lnTo>
                    <a:pt x="410471" y="327772"/>
                  </a:lnTo>
                  <a:lnTo>
                    <a:pt x="421817" y="327772"/>
                  </a:lnTo>
                  <a:lnTo>
                    <a:pt x="427532" y="327772"/>
                  </a:lnTo>
                  <a:lnTo>
                    <a:pt x="427532" y="332310"/>
                  </a:lnTo>
                  <a:lnTo>
                    <a:pt x="484514" y="332310"/>
                  </a:lnTo>
                  <a:lnTo>
                    <a:pt x="484514" y="336849"/>
                  </a:lnTo>
                  <a:lnTo>
                    <a:pt x="495944" y="336849"/>
                  </a:lnTo>
                  <a:lnTo>
                    <a:pt x="495944" y="341387"/>
                  </a:lnTo>
                  <a:lnTo>
                    <a:pt x="547211" y="341387"/>
                  </a:lnTo>
                  <a:lnTo>
                    <a:pt x="575702" y="341387"/>
                  </a:lnTo>
                  <a:lnTo>
                    <a:pt x="575702" y="346010"/>
                  </a:lnTo>
                  <a:lnTo>
                    <a:pt x="604193" y="346010"/>
                  </a:lnTo>
                  <a:lnTo>
                    <a:pt x="644114" y="346010"/>
                  </a:lnTo>
                  <a:lnTo>
                    <a:pt x="644114" y="350548"/>
                  </a:lnTo>
                  <a:lnTo>
                    <a:pt x="655544" y="350548"/>
                  </a:lnTo>
                  <a:lnTo>
                    <a:pt x="655544" y="355170"/>
                  </a:lnTo>
                  <a:lnTo>
                    <a:pt x="666974" y="355170"/>
                  </a:lnTo>
                  <a:lnTo>
                    <a:pt x="666974" y="359793"/>
                  </a:lnTo>
                  <a:lnTo>
                    <a:pt x="672605" y="359793"/>
                  </a:lnTo>
                  <a:lnTo>
                    <a:pt x="672605" y="364415"/>
                  </a:lnTo>
                  <a:lnTo>
                    <a:pt x="684035" y="364415"/>
                  </a:lnTo>
                  <a:lnTo>
                    <a:pt x="684035" y="369038"/>
                  </a:lnTo>
                  <a:lnTo>
                    <a:pt x="689750" y="369038"/>
                  </a:lnTo>
                  <a:lnTo>
                    <a:pt x="689750" y="382821"/>
                  </a:lnTo>
                  <a:lnTo>
                    <a:pt x="701096" y="382821"/>
                  </a:lnTo>
                  <a:lnTo>
                    <a:pt x="701096" y="396688"/>
                  </a:lnTo>
                  <a:lnTo>
                    <a:pt x="706811" y="396688"/>
                  </a:lnTo>
                  <a:lnTo>
                    <a:pt x="706811" y="419884"/>
                  </a:lnTo>
                  <a:lnTo>
                    <a:pt x="712526" y="419884"/>
                  </a:lnTo>
                  <a:lnTo>
                    <a:pt x="712526" y="429129"/>
                  </a:lnTo>
                  <a:lnTo>
                    <a:pt x="718241" y="429129"/>
                  </a:lnTo>
                  <a:lnTo>
                    <a:pt x="718241" y="461654"/>
                  </a:lnTo>
                  <a:lnTo>
                    <a:pt x="723956" y="461654"/>
                  </a:lnTo>
                  <a:lnTo>
                    <a:pt x="723956" y="480228"/>
                  </a:lnTo>
                  <a:lnTo>
                    <a:pt x="729671" y="480228"/>
                  </a:lnTo>
                  <a:lnTo>
                    <a:pt x="729671" y="489557"/>
                  </a:lnTo>
                  <a:lnTo>
                    <a:pt x="735302" y="489557"/>
                  </a:lnTo>
                  <a:lnTo>
                    <a:pt x="735302" y="498886"/>
                  </a:lnTo>
                  <a:lnTo>
                    <a:pt x="741017" y="498886"/>
                  </a:lnTo>
                  <a:lnTo>
                    <a:pt x="741017" y="508215"/>
                  </a:lnTo>
                  <a:lnTo>
                    <a:pt x="746732" y="508215"/>
                  </a:lnTo>
                  <a:lnTo>
                    <a:pt x="746732" y="517544"/>
                  </a:lnTo>
                  <a:lnTo>
                    <a:pt x="752447" y="517544"/>
                  </a:lnTo>
                  <a:lnTo>
                    <a:pt x="758162" y="517544"/>
                  </a:lnTo>
                  <a:lnTo>
                    <a:pt x="763877" y="517544"/>
                  </a:lnTo>
                  <a:lnTo>
                    <a:pt x="763877" y="522334"/>
                  </a:lnTo>
                  <a:lnTo>
                    <a:pt x="769508" y="522334"/>
                  </a:lnTo>
                  <a:lnTo>
                    <a:pt x="769508" y="527041"/>
                  </a:lnTo>
                  <a:lnTo>
                    <a:pt x="780938" y="527041"/>
                  </a:lnTo>
                  <a:lnTo>
                    <a:pt x="837920" y="527041"/>
                  </a:lnTo>
                  <a:lnTo>
                    <a:pt x="837920" y="531831"/>
                  </a:lnTo>
                  <a:lnTo>
                    <a:pt x="906332" y="531831"/>
                  </a:lnTo>
                  <a:lnTo>
                    <a:pt x="906332" y="536622"/>
                  </a:lnTo>
                  <a:lnTo>
                    <a:pt x="912047" y="536622"/>
                  </a:lnTo>
                  <a:lnTo>
                    <a:pt x="912047" y="541328"/>
                  </a:lnTo>
                  <a:lnTo>
                    <a:pt x="929108" y="541328"/>
                  </a:lnTo>
                  <a:lnTo>
                    <a:pt x="929108" y="546119"/>
                  </a:lnTo>
                  <a:lnTo>
                    <a:pt x="963314" y="546119"/>
                  </a:lnTo>
                  <a:lnTo>
                    <a:pt x="963314" y="550909"/>
                  </a:lnTo>
                  <a:lnTo>
                    <a:pt x="974744" y="550909"/>
                  </a:lnTo>
                  <a:lnTo>
                    <a:pt x="974744" y="555616"/>
                  </a:lnTo>
                  <a:lnTo>
                    <a:pt x="1008950" y="555616"/>
                  </a:lnTo>
                  <a:lnTo>
                    <a:pt x="1008950" y="560406"/>
                  </a:lnTo>
                  <a:lnTo>
                    <a:pt x="1020380" y="560406"/>
                  </a:lnTo>
                  <a:lnTo>
                    <a:pt x="1020380" y="569987"/>
                  </a:lnTo>
                  <a:lnTo>
                    <a:pt x="1026011" y="569987"/>
                  </a:lnTo>
                  <a:lnTo>
                    <a:pt x="1043156" y="569987"/>
                  </a:lnTo>
                  <a:lnTo>
                    <a:pt x="1043156" y="589065"/>
                  </a:lnTo>
                  <a:lnTo>
                    <a:pt x="1048871" y="589065"/>
                  </a:lnTo>
                  <a:lnTo>
                    <a:pt x="1048871" y="593856"/>
                  </a:lnTo>
                  <a:lnTo>
                    <a:pt x="1054501" y="593856"/>
                  </a:lnTo>
                  <a:lnTo>
                    <a:pt x="1054501" y="613270"/>
                  </a:lnTo>
                  <a:lnTo>
                    <a:pt x="1060217" y="613270"/>
                  </a:lnTo>
                  <a:lnTo>
                    <a:pt x="1060217" y="618060"/>
                  </a:lnTo>
                  <a:lnTo>
                    <a:pt x="1065932" y="618060"/>
                  </a:lnTo>
                  <a:lnTo>
                    <a:pt x="1065932" y="627810"/>
                  </a:lnTo>
                  <a:lnTo>
                    <a:pt x="1071647" y="627810"/>
                  </a:lnTo>
                  <a:lnTo>
                    <a:pt x="1071647" y="647308"/>
                  </a:lnTo>
                  <a:lnTo>
                    <a:pt x="1077361" y="647308"/>
                  </a:lnTo>
                  <a:lnTo>
                    <a:pt x="1077361" y="661931"/>
                  </a:lnTo>
                  <a:lnTo>
                    <a:pt x="1083077" y="661931"/>
                  </a:lnTo>
                  <a:lnTo>
                    <a:pt x="1083077" y="700844"/>
                  </a:lnTo>
                  <a:lnTo>
                    <a:pt x="1088707" y="700844"/>
                  </a:lnTo>
                  <a:lnTo>
                    <a:pt x="1088707" y="715636"/>
                  </a:lnTo>
                  <a:lnTo>
                    <a:pt x="1094422" y="715636"/>
                  </a:lnTo>
                  <a:lnTo>
                    <a:pt x="1094422" y="740429"/>
                  </a:lnTo>
                  <a:lnTo>
                    <a:pt x="1100138" y="740429"/>
                  </a:lnTo>
                  <a:lnTo>
                    <a:pt x="1100138" y="760263"/>
                  </a:lnTo>
                  <a:lnTo>
                    <a:pt x="1111567" y="760263"/>
                  </a:lnTo>
                  <a:lnTo>
                    <a:pt x="1111567" y="775223"/>
                  </a:lnTo>
                  <a:lnTo>
                    <a:pt x="1117282" y="775223"/>
                  </a:lnTo>
                  <a:lnTo>
                    <a:pt x="1117282" y="780266"/>
                  </a:lnTo>
                  <a:lnTo>
                    <a:pt x="1122914" y="780266"/>
                  </a:lnTo>
                  <a:lnTo>
                    <a:pt x="1122914" y="795310"/>
                  </a:lnTo>
                  <a:lnTo>
                    <a:pt x="1128628" y="795310"/>
                  </a:lnTo>
                  <a:lnTo>
                    <a:pt x="1128628" y="800352"/>
                  </a:lnTo>
                  <a:lnTo>
                    <a:pt x="1140059" y="800352"/>
                  </a:lnTo>
                  <a:lnTo>
                    <a:pt x="1140059" y="805311"/>
                  </a:lnTo>
                  <a:lnTo>
                    <a:pt x="1145774" y="805311"/>
                  </a:lnTo>
                  <a:lnTo>
                    <a:pt x="1145774" y="810353"/>
                  </a:lnTo>
                  <a:lnTo>
                    <a:pt x="1162834" y="810353"/>
                  </a:lnTo>
                  <a:lnTo>
                    <a:pt x="1162834" y="815396"/>
                  </a:lnTo>
                  <a:lnTo>
                    <a:pt x="1271167" y="815396"/>
                  </a:lnTo>
                  <a:lnTo>
                    <a:pt x="1271167" y="820355"/>
                  </a:lnTo>
                  <a:lnTo>
                    <a:pt x="1282513" y="820355"/>
                  </a:lnTo>
                  <a:lnTo>
                    <a:pt x="1282513" y="825397"/>
                  </a:lnTo>
                  <a:lnTo>
                    <a:pt x="1305373" y="825397"/>
                  </a:lnTo>
                  <a:lnTo>
                    <a:pt x="1305373" y="830356"/>
                  </a:lnTo>
                  <a:lnTo>
                    <a:pt x="1322434" y="830356"/>
                  </a:lnTo>
                  <a:lnTo>
                    <a:pt x="1402276" y="830356"/>
                  </a:lnTo>
                  <a:lnTo>
                    <a:pt x="1402276" y="855569"/>
                  </a:lnTo>
                  <a:lnTo>
                    <a:pt x="1407907" y="855569"/>
                  </a:lnTo>
                  <a:lnTo>
                    <a:pt x="1407907" y="860612"/>
                  </a:lnTo>
                  <a:lnTo>
                    <a:pt x="1413622" y="860612"/>
                  </a:lnTo>
                  <a:lnTo>
                    <a:pt x="1413622" y="880866"/>
                  </a:lnTo>
                  <a:lnTo>
                    <a:pt x="1425052" y="880866"/>
                  </a:lnTo>
                  <a:lnTo>
                    <a:pt x="1425052" y="901205"/>
                  </a:lnTo>
                  <a:lnTo>
                    <a:pt x="1430767" y="901205"/>
                  </a:lnTo>
                  <a:lnTo>
                    <a:pt x="1430767" y="921712"/>
                  </a:lnTo>
                  <a:lnTo>
                    <a:pt x="1436482" y="921712"/>
                  </a:lnTo>
                  <a:lnTo>
                    <a:pt x="1436482" y="926923"/>
                  </a:lnTo>
                  <a:lnTo>
                    <a:pt x="1442113" y="926923"/>
                  </a:lnTo>
                  <a:lnTo>
                    <a:pt x="1442113" y="958019"/>
                  </a:lnTo>
                  <a:lnTo>
                    <a:pt x="1447828" y="958019"/>
                  </a:lnTo>
                  <a:lnTo>
                    <a:pt x="1447828" y="968440"/>
                  </a:lnTo>
                  <a:lnTo>
                    <a:pt x="1453543" y="968440"/>
                  </a:lnTo>
                  <a:lnTo>
                    <a:pt x="1453543" y="978862"/>
                  </a:lnTo>
                  <a:lnTo>
                    <a:pt x="1459258" y="978862"/>
                  </a:lnTo>
                  <a:lnTo>
                    <a:pt x="1459258" y="989367"/>
                  </a:lnTo>
                  <a:lnTo>
                    <a:pt x="1470604" y="989367"/>
                  </a:lnTo>
                  <a:lnTo>
                    <a:pt x="1470604" y="994578"/>
                  </a:lnTo>
                  <a:lnTo>
                    <a:pt x="1476319" y="994578"/>
                  </a:lnTo>
                  <a:lnTo>
                    <a:pt x="1476319" y="999873"/>
                  </a:lnTo>
                  <a:lnTo>
                    <a:pt x="1521955" y="999873"/>
                  </a:lnTo>
                  <a:lnTo>
                    <a:pt x="1521955" y="1005252"/>
                  </a:lnTo>
                  <a:lnTo>
                    <a:pt x="1590367" y="1005252"/>
                  </a:lnTo>
                  <a:lnTo>
                    <a:pt x="1590367" y="1010630"/>
                  </a:lnTo>
                  <a:lnTo>
                    <a:pt x="1641634" y="1010630"/>
                  </a:lnTo>
                  <a:lnTo>
                    <a:pt x="1641634" y="1016009"/>
                  </a:lnTo>
                  <a:lnTo>
                    <a:pt x="1664410" y="1016009"/>
                  </a:lnTo>
                  <a:lnTo>
                    <a:pt x="1675840" y="1016009"/>
                  </a:lnTo>
                  <a:lnTo>
                    <a:pt x="1675840" y="1021388"/>
                  </a:lnTo>
                  <a:lnTo>
                    <a:pt x="1727107" y="1021388"/>
                  </a:lnTo>
                  <a:lnTo>
                    <a:pt x="1749967" y="1021388"/>
                  </a:lnTo>
                  <a:lnTo>
                    <a:pt x="1749967" y="1026767"/>
                  </a:lnTo>
                  <a:lnTo>
                    <a:pt x="1761313" y="1026767"/>
                  </a:lnTo>
                  <a:lnTo>
                    <a:pt x="1761313" y="1032230"/>
                  </a:lnTo>
                  <a:lnTo>
                    <a:pt x="1767028" y="1032230"/>
                  </a:lnTo>
                  <a:lnTo>
                    <a:pt x="1778458" y="1032230"/>
                  </a:lnTo>
                  <a:lnTo>
                    <a:pt x="1778458" y="1043156"/>
                  </a:lnTo>
                  <a:lnTo>
                    <a:pt x="1784173" y="1043156"/>
                  </a:lnTo>
                  <a:lnTo>
                    <a:pt x="1784173" y="1054081"/>
                  </a:lnTo>
                  <a:lnTo>
                    <a:pt x="1789887" y="1054081"/>
                  </a:lnTo>
                  <a:lnTo>
                    <a:pt x="1789887" y="1059544"/>
                  </a:lnTo>
                  <a:lnTo>
                    <a:pt x="1795519" y="1059544"/>
                  </a:lnTo>
                  <a:lnTo>
                    <a:pt x="1795519" y="1070554"/>
                  </a:lnTo>
                  <a:lnTo>
                    <a:pt x="1801233" y="1070554"/>
                  </a:lnTo>
                  <a:lnTo>
                    <a:pt x="1801233" y="1114509"/>
                  </a:lnTo>
                  <a:lnTo>
                    <a:pt x="1812664" y="1114509"/>
                  </a:lnTo>
                  <a:lnTo>
                    <a:pt x="1812664" y="1119972"/>
                  </a:lnTo>
                  <a:lnTo>
                    <a:pt x="1818379" y="1119972"/>
                  </a:lnTo>
                  <a:lnTo>
                    <a:pt x="1818379" y="1125603"/>
                  </a:lnTo>
                  <a:lnTo>
                    <a:pt x="1824010" y="1125603"/>
                  </a:lnTo>
                  <a:lnTo>
                    <a:pt x="1824010" y="1131150"/>
                  </a:lnTo>
                  <a:lnTo>
                    <a:pt x="1829725" y="1131150"/>
                  </a:lnTo>
                  <a:lnTo>
                    <a:pt x="1829725" y="1142412"/>
                  </a:lnTo>
                  <a:lnTo>
                    <a:pt x="1835440" y="1142412"/>
                  </a:lnTo>
                  <a:lnTo>
                    <a:pt x="1835440" y="1148043"/>
                  </a:lnTo>
                  <a:lnTo>
                    <a:pt x="1846870" y="1148043"/>
                  </a:lnTo>
                  <a:lnTo>
                    <a:pt x="1846870" y="1153590"/>
                  </a:lnTo>
                  <a:lnTo>
                    <a:pt x="1881075" y="1153590"/>
                  </a:lnTo>
                  <a:lnTo>
                    <a:pt x="1881075" y="1159221"/>
                  </a:lnTo>
                  <a:lnTo>
                    <a:pt x="1898136" y="1159221"/>
                  </a:lnTo>
                  <a:lnTo>
                    <a:pt x="1966548" y="1159221"/>
                  </a:lnTo>
                  <a:lnTo>
                    <a:pt x="1966548" y="1164851"/>
                  </a:lnTo>
                  <a:lnTo>
                    <a:pt x="2091942" y="1164851"/>
                  </a:lnTo>
                  <a:lnTo>
                    <a:pt x="2120433" y="1164851"/>
                  </a:lnTo>
                  <a:lnTo>
                    <a:pt x="2120433" y="1170567"/>
                  </a:lnTo>
                  <a:lnTo>
                    <a:pt x="2126148" y="1170567"/>
                  </a:lnTo>
                  <a:lnTo>
                    <a:pt x="2126148" y="1176282"/>
                  </a:lnTo>
                  <a:lnTo>
                    <a:pt x="2131863" y="1176282"/>
                  </a:lnTo>
                  <a:lnTo>
                    <a:pt x="2131863" y="1193679"/>
                  </a:lnTo>
                  <a:lnTo>
                    <a:pt x="2137578" y="1193679"/>
                  </a:lnTo>
                  <a:lnTo>
                    <a:pt x="2137578" y="1199478"/>
                  </a:lnTo>
                  <a:lnTo>
                    <a:pt x="2143209" y="1199478"/>
                  </a:lnTo>
                  <a:lnTo>
                    <a:pt x="2148924" y="1199478"/>
                  </a:lnTo>
                  <a:lnTo>
                    <a:pt x="2154639" y="1199478"/>
                  </a:lnTo>
                  <a:lnTo>
                    <a:pt x="2154639" y="1205445"/>
                  </a:lnTo>
                  <a:lnTo>
                    <a:pt x="2160354" y="1205445"/>
                  </a:lnTo>
                  <a:lnTo>
                    <a:pt x="2160354" y="1217715"/>
                  </a:lnTo>
                  <a:lnTo>
                    <a:pt x="2166069" y="1217715"/>
                  </a:lnTo>
                  <a:lnTo>
                    <a:pt x="2171784" y="1217715"/>
                  </a:lnTo>
                  <a:lnTo>
                    <a:pt x="2171784" y="1224187"/>
                  </a:lnTo>
                  <a:lnTo>
                    <a:pt x="2177415" y="1224187"/>
                  </a:lnTo>
                  <a:lnTo>
                    <a:pt x="2177415" y="1230574"/>
                  </a:lnTo>
                  <a:lnTo>
                    <a:pt x="2188845" y="1230574"/>
                  </a:lnTo>
                  <a:lnTo>
                    <a:pt x="2194560" y="1230574"/>
                  </a:lnTo>
                  <a:lnTo>
                    <a:pt x="2194560" y="1250492"/>
                  </a:lnTo>
                  <a:lnTo>
                    <a:pt x="2200275" y="1250492"/>
                  </a:lnTo>
                  <a:lnTo>
                    <a:pt x="2205990" y="1250492"/>
                  </a:lnTo>
                  <a:lnTo>
                    <a:pt x="2217336" y="1250492"/>
                  </a:lnTo>
                  <a:lnTo>
                    <a:pt x="2217336" y="1257552"/>
                  </a:lnTo>
                  <a:lnTo>
                    <a:pt x="2262972" y="1257552"/>
                  </a:lnTo>
                  <a:lnTo>
                    <a:pt x="2262972" y="1264612"/>
                  </a:lnTo>
                  <a:lnTo>
                    <a:pt x="2319954" y="1264612"/>
                  </a:lnTo>
                  <a:lnTo>
                    <a:pt x="2325669" y="1264612"/>
                  </a:lnTo>
                  <a:lnTo>
                    <a:pt x="2325669" y="1271672"/>
                  </a:lnTo>
                  <a:lnTo>
                    <a:pt x="2394081" y="1271672"/>
                  </a:lnTo>
                  <a:lnTo>
                    <a:pt x="2394081" y="1278815"/>
                  </a:lnTo>
                  <a:lnTo>
                    <a:pt x="2433918" y="1278815"/>
                  </a:lnTo>
                  <a:lnTo>
                    <a:pt x="2433918" y="1285959"/>
                  </a:lnTo>
                  <a:lnTo>
                    <a:pt x="2445348" y="1285959"/>
                  </a:lnTo>
                  <a:lnTo>
                    <a:pt x="2445348" y="1293019"/>
                  </a:lnTo>
                  <a:lnTo>
                    <a:pt x="2479554" y="1293019"/>
                  </a:lnTo>
                  <a:lnTo>
                    <a:pt x="2485269" y="1293019"/>
                  </a:lnTo>
                  <a:lnTo>
                    <a:pt x="2485269" y="1300499"/>
                  </a:lnTo>
                  <a:lnTo>
                    <a:pt x="2490984" y="1300499"/>
                  </a:lnTo>
                  <a:lnTo>
                    <a:pt x="2490984" y="1307895"/>
                  </a:lnTo>
                  <a:lnTo>
                    <a:pt x="2496615" y="1307895"/>
                  </a:lnTo>
                  <a:lnTo>
                    <a:pt x="2502330" y="1307895"/>
                  </a:lnTo>
                  <a:lnTo>
                    <a:pt x="2502330" y="1323191"/>
                  </a:lnTo>
                  <a:lnTo>
                    <a:pt x="2508045" y="1323191"/>
                  </a:lnTo>
                  <a:lnTo>
                    <a:pt x="2513760" y="1323191"/>
                  </a:lnTo>
                  <a:lnTo>
                    <a:pt x="2519475" y="1323191"/>
                  </a:lnTo>
                  <a:lnTo>
                    <a:pt x="2525190" y="1323191"/>
                  </a:lnTo>
                  <a:lnTo>
                    <a:pt x="2525190" y="1332183"/>
                  </a:lnTo>
                  <a:lnTo>
                    <a:pt x="2530821" y="1332183"/>
                  </a:lnTo>
                  <a:lnTo>
                    <a:pt x="2530821" y="1351262"/>
                  </a:lnTo>
                  <a:lnTo>
                    <a:pt x="2536536" y="1351262"/>
                  </a:lnTo>
                  <a:lnTo>
                    <a:pt x="2536536" y="1361095"/>
                  </a:lnTo>
                  <a:lnTo>
                    <a:pt x="2542251" y="1361095"/>
                  </a:lnTo>
                  <a:lnTo>
                    <a:pt x="2547966" y="1361095"/>
                  </a:lnTo>
                  <a:lnTo>
                    <a:pt x="2559396" y="1361095"/>
                  </a:lnTo>
                  <a:lnTo>
                    <a:pt x="2565027" y="1361095"/>
                  </a:lnTo>
                  <a:lnTo>
                    <a:pt x="2593518" y="1361095"/>
                  </a:lnTo>
                  <a:lnTo>
                    <a:pt x="2599233" y="1361095"/>
                  </a:lnTo>
                  <a:lnTo>
                    <a:pt x="2610662" y="1361095"/>
                  </a:lnTo>
                  <a:lnTo>
                    <a:pt x="2610662" y="1372104"/>
                  </a:lnTo>
                  <a:lnTo>
                    <a:pt x="2684789" y="1372104"/>
                  </a:lnTo>
                  <a:lnTo>
                    <a:pt x="2713280" y="1372104"/>
                  </a:lnTo>
                  <a:lnTo>
                    <a:pt x="2713280" y="1383282"/>
                  </a:lnTo>
                  <a:lnTo>
                    <a:pt x="2838674" y="1383282"/>
                  </a:lnTo>
                  <a:lnTo>
                    <a:pt x="2844389" y="1383282"/>
                  </a:lnTo>
                  <a:lnTo>
                    <a:pt x="2855735" y="1383282"/>
                  </a:lnTo>
                  <a:lnTo>
                    <a:pt x="2861450" y="1383282"/>
                  </a:lnTo>
                  <a:lnTo>
                    <a:pt x="2867165" y="1383282"/>
                  </a:lnTo>
                  <a:lnTo>
                    <a:pt x="2872880" y="1383282"/>
                  </a:lnTo>
                  <a:lnTo>
                    <a:pt x="2872880" y="1410849"/>
                  </a:lnTo>
                  <a:lnTo>
                    <a:pt x="2878595" y="1410849"/>
                  </a:lnTo>
                  <a:lnTo>
                    <a:pt x="2878595" y="1439087"/>
                  </a:lnTo>
                  <a:lnTo>
                    <a:pt x="2884226" y="1439087"/>
                  </a:lnTo>
                  <a:lnTo>
                    <a:pt x="2889941" y="1439087"/>
                  </a:lnTo>
                  <a:lnTo>
                    <a:pt x="2895656" y="1439087"/>
                  </a:lnTo>
                  <a:lnTo>
                    <a:pt x="2901371" y="1439087"/>
                  </a:lnTo>
                  <a:lnTo>
                    <a:pt x="2907086" y="1439087"/>
                  </a:lnTo>
                  <a:lnTo>
                    <a:pt x="2907086" y="1459678"/>
                  </a:lnTo>
                  <a:lnTo>
                    <a:pt x="2912801" y="1459678"/>
                  </a:lnTo>
                  <a:lnTo>
                    <a:pt x="2918432" y="1459678"/>
                  </a:lnTo>
                  <a:lnTo>
                    <a:pt x="2918432" y="1482202"/>
                  </a:lnTo>
                  <a:lnTo>
                    <a:pt x="2924147" y="1482202"/>
                  </a:lnTo>
                  <a:lnTo>
                    <a:pt x="2998274" y="1482202"/>
                  </a:lnTo>
                  <a:lnTo>
                    <a:pt x="3009620" y="1482202"/>
                  </a:lnTo>
                  <a:lnTo>
                    <a:pt x="3197795" y="1482202"/>
                  </a:lnTo>
                  <a:lnTo>
                    <a:pt x="3203426" y="1482202"/>
                  </a:lnTo>
                  <a:lnTo>
                    <a:pt x="3203426" y="1512290"/>
                  </a:lnTo>
                  <a:lnTo>
                    <a:pt x="3209140" y="1512290"/>
                  </a:lnTo>
                  <a:lnTo>
                    <a:pt x="3232001" y="1512290"/>
                  </a:lnTo>
                  <a:lnTo>
                    <a:pt x="3249061" y="1512290"/>
                  </a:lnTo>
                  <a:lnTo>
                    <a:pt x="3249061" y="1547336"/>
                  </a:lnTo>
                  <a:lnTo>
                    <a:pt x="3254776" y="1547336"/>
                  </a:lnTo>
                  <a:lnTo>
                    <a:pt x="3260492" y="1547336"/>
                  </a:lnTo>
                  <a:lnTo>
                    <a:pt x="3260492" y="1585997"/>
                  </a:lnTo>
                  <a:lnTo>
                    <a:pt x="3271838" y="1585997"/>
                  </a:lnTo>
                  <a:lnTo>
                    <a:pt x="3277553" y="1585997"/>
                  </a:lnTo>
                  <a:lnTo>
                    <a:pt x="3277553" y="1643819"/>
                  </a:lnTo>
                  <a:lnTo>
                    <a:pt x="3568261" y="1643819"/>
                  </a:lnTo>
                  <a:lnTo>
                    <a:pt x="3573976" y="1643819"/>
                  </a:lnTo>
                  <a:lnTo>
                    <a:pt x="3596752" y="1643819"/>
                  </a:lnTo>
                  <a:lnTo>
                    <a:pt x="3602467" y="1643819"/>
                  </a:lnTo>
                </a:path>
              </a:pathLst>
            </a:custGeom>
            <a:noFill/>
            <a:ln w="12700" cap="flat">
              <a:solidFill>
                <a:srgbClr val="3C587F"/>
              </a:solidFill>
              <a:prstDash val="solid"/>
              <a:miter/>
            </a:ln>
          </p:spPr>
          <p:txBody>
            <a:bodyPr rtlCol="0" anchor="ctr"/>
            <a:lstStyle/>
            <a:p>
              <a:pPr defTabSz="914377">
                <a:defRPr/>
              </a:pPr>
              <a:endParaRPr lang="en-US" sz="1800" dirty="0">
                <a:solidFill>
                  <a:prstClr val="black"/>
                </a:solidFill>
                <a:latin typeface="Arial Narrow"/>
              </a:endParaRPr>
            </a:p>
          </p:txBody>
        </p:sp>
      </p:grpSp>
    </p:spTree>
    <p:extLst>
      <p:ext uri="{BB962C8B-B14F-4D97-AF65-F5344CB8AC3E}">
        <p14:creationId xmlns:p14="http://schemas.microsoft.com/office/powerpoint/2010/main" val="2350077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a:xfrm>
            <a:off x="508000" y="238192"/>
            <a:ext cx="9723120" cy="949648"/>
          </a:xfrm>
        </p:spPr>
        <p:txBody>
          <a:bodyPr>
            <a:noAutofit/>
          </a:bodyPr>
          <a:lstStyle/>
          <a:p>
            <a:r>
              <a:rPr lang="en-US" dirty="0"/>
              <a:t>Secondary End Point: Progression-Free Survival               by Investigator Assessment</a:t>
            </a:r>
          </a:p>
        </p:txBody>
      </p:sp>
      <p:sp>
        <p:nvSpPr>
          <p:cNvPr id="4" name="Footer Placeholder 4">
            <a:extLst>
              <a:ext uri="{FF2B5EF4-FFF2-40B4-BE49-F238E27FC236}">
                <a16:creationId xmlns:a16="http://schemas.microsoft.com/office/drawing/2014/main" id="{F505EFAD-C1CD-7174-9C5F-E81B353B76CA}"/>
              </a:ext>
            </a:extLst>
          </p:cNvPr>
          <p:cNvSpPr txBox="1">
            <a:spLocks/>
          </p:cNvSpPr>
          <p:nvPr/>
        </p:nvSpPr>
        <p:spPr>
          <a:xfrm>
            <a:off x="430092" y="6528129"/>
            <a:ext cx="11201200" cy="287130"/>
          </a:xfrm>
          <a:prstGeom prst="rect">
            <a:avLst/>
          </a:prstGeom>
          <a:noFill/>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defTabSz="911689">
              <a:defRPr/>
            </a:pPr>
            <a:r>
              <a:rPr lang="en-US" sz="933" baseline="30000" dirty="0" err="1">
                <a:solidFill>
                  <a:prstClr val="black"/>
                </a:solidFill>
                <a:latin typeface="Arial Narrow"/>
                <a:cs typeface="Arial" panose="020B0604020202020204" pitchFamily="34" charset="0"/>
              </a:rPr>
              <a:t>a</a:t>
            </a:r>
            <a:r>
              <a:rPr lang="en-US" sz="933" dirty="0" err="1">
                <a:solidFill>
                  <a:prstClr val="black"/>
                </a:solidFill>
                <a:latin typeface="Arial Narrow"/>
                <a:cs typeface="Arial" panose="020B0604020202020204" pitchFamily="34" charset="0"/>
              </a:rPr>
              <a:t>Two</a:t>
            </a:r>
            <a:r>
              <a:rPr lang="en-US" sz="933" dirty="0">
                <a:solidFill>
                  <a:prstClr val="black"/>
                </a:solidFill>
                <a:latin typeface="Arial Narrow"/>
                <a:cs typeface="Arial" panose="020B0604020202020204" pitchFamily="34" charset="0"/>
              </a:rPr>
              <a:t>-sided </a:t>
            </a:r>
            <a:r>
              <a:rPr lang="en-US" sz="933" i="1" dirty="0">
                <a:solidFill>
                  <a:prstClr val="black"/>
                </a:solidFill>
                <a:latin typeface="Arial Narrow"/>
                <a:cs typeface="Arial" panose="020B0604020202020204" pitchFamily="34" charset="0"/>
              </a:rPr>
              <a:t>P</a:t>
            </a:r>
            <a:r>
              <a:rPr lang="en-US" sz="933" dirty="0">
                <a:solidFill>
                  <a:prstClr val="black"/>
                </a:solidFill>
                <a:latin typeface="Arial Narrow"/>
                <a:cs typeface="Arial" panose="020B0604020202020204" pitchFamily="34" charset="0"/>
              </a:rPr>
              <a:t>-value from stratified log-rank test </a:t>
            </a:r>
          </a:p>
          <a:p>
            <a:pPr defTabSz="911689">
              <a:defRPr/>
            </a:pPr>
            <a:r>
              <a:rPr lang="en-US" sz="933" b="1" dirty="0">
                <a:solidFill>
                  <a:prstClr val="black"/>
                </a:solidFill>
                <a:latin typeface="Arial Narrow"/>
                <a:cs typeface="Arial" panose="020B0604020202020204" pitchFamily="34" charset="0"/>
              </a:rPr>
              <a:t>HR</a:t>
            </a:r>
            <a:r>
              <a:rPr lang="en-US" sz="933" dirty="0">
                <a:solidFill>
                  <a:prstClr val="black"/>
                </a:solidFill>
                <a:latin typeface="Arial Narrow"/>
                <a:cs typeface="Arial" panose="020B0604020202020204" pitchFamily="34" charset="0"/>
              </a:rPr>
              <a:t>, hazard ratio; </a:t>
            </a:r>
            <a:r>
              <a:rPr lang="en-US" sz="933" b="1" dirty="0" err="1">
                <a:solidFill>
                  <a:prstClr val="black"/>
                </a:solidFill>
                <a:latin typeface="Arial Narrow"/>
                <a:cs typeface="Arial" panose="020B0604020202020204" pitchFamily="34" charset="0"/>
              </a:rPr>
              <a:t>mo</a:t>
            </a:r>
            <a:r>
              <a:rPr lang="en-US" sz="933" dirty="0">
                <a:solidFill>
                  <a:prstClr val="black"/>
                </a:solidFill>
                <a:latin typeface="Arial Narrow"/>
                <a:cs typeface="Arial" panose="020B0604020202020204" pitchFamily="34" charset="0"/>
              </a:rPr>
              <a:t>, months; </a:t>
            </a:r>
            <a:r>
              <a:rPr lang="en-US" sz="933" b="1" dirty="0">
                <a:solidFill>
                  <a:prstClr val="black"/>
                </a:solidFill>
                <a:latin typeface="Arial Narrow"/>
                <a:cs typeface="Arial" panose="020B0604020202020204" pitchFamily="34" charset="0"/>
              </a:rPr>
              <a:t>PFS</a:t>
            </a:r>
            <a:r>
              <a:rPr lang="en-US" sz="933" dirty="0">
                <a:solidFill>
                  <a:prstClr val="black"/>
                </a:solidFill>
                <a:latin typeface="Arial Narrow"/>
                <a:cs typeface="Arial" panose="020B0604020202020204" pitchFamily="34" charset="0"/>
              </a:rPr>
              <a:t>, progression-free survival; </a:t>
            </a:r>
            <a:r>
              <a:rPr lang="en-US" sz="933" b="1" dirty="0">
                <a:solidFill>
                  <a:prstClr val="black"/>
                </a:solidFill>
                <a:latin typeface="Arial Narrow"/>
                <a:cs typeface="Arial" panose="020B0604020202020204" pitchFamily="34" charset="0"/>
              </a:rPr>
              <a:t>SG</a:t>
            </a:r>
            <a:r>
              <a:rPr lang="en-US" sz="933" dirty="0">
                <a:solidFill>
                  <a:prstClr val="black"/>
                </a:solidFill>
                <a:latin typeface="Arial Narrow"/>
                <a:cs typeface="Arial" panose="020B0604020202020204" pitchFamily="34" charset="0"/>
              </a:rPr>
              <a:t>, sacituzumab govitecan;</a:t>
            </a:r>
            <a:r>
              <a:rPr lang="en-US" sz="933" b="1" dirty="0">
                <a:solidFill>
                  <a:prstClr val="black"/>
                </a:solidFill>
                <a:latin typeface="Arial Narrow"/>
                <a:cs typeface="Arial" panose="020B0604020202020204" pitchFamily="34" charset="0"/>
              </a:rPr>
              <a:t> TPC</a:t>
            </a:r>
            <a:r>
              <a:rPr lang="en-US" sz="933" dirty="0">
                <a:solidFill>
                  <a:prstClr val="black"/>
                </a:solidFill>
                <a:latin typeface="Arial Narrow"/>
                <a:cs typeface="Arial" panose="020B0604020202020204" pitchFamily="34" charset="0"/>
              </a:rPr>
              <a:t>, treatment of physician’s choice.</a:t>
            </a:r>
          </a:p>
        </p:txBody>
      </p:sp>
      <p:graphicFrame>
        <p:nvGraphicFramePr>
          <p:cNvPr id="7" name="Content Placeholder 8">
            <a:extLst>
              <a:ext uri="{FF2B5EF4-FFF2-40B4-BE49-F238E27FC236}">
                <a16:creationId xmlns:a16="http://schemas.microsoft.com/office/drawing/2014/main" id="{02CB27E6-A9E5-34DA-1A22-5B0B8D2C1C8E}"/>
              </a:ext>
            </a:extLst>
          </p:cNvPr>
          <p:cNvGraphicFramePr>
            <a:graphicFrameLocks/>
          </p:cNvGraphicFramePr>
          <p:nvPr>
            <p:extLst>
              <p:ext uri="{D42A27DB-BD31-4B8C-83A1-F6EECF244321}">
                <p14:modId xmlns:p14="http://schemas.microsoft.com/office/powerpoint/2010/main" val="2197568542"/>
              </p:ext>
            </p:extLst>
          </p:nvPr>
        </p:nvGraphicFramePr>
        <p:xfrm>
          <a:off x="7056000" y="1296000"/>
          <a:ext cx="5088000" cy="2111998"/>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1563917132"/>
                    </a:ext>
                  </a:extLst>
                </a:gridCol>
              </a:tblGrid>
              <a:tr h="425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8.4 (8.2-9.7)</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6.4 (6.0-8.1)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0.78 </a:t>
                      </a:r>
                      <a:r>
                        <a:rPr lang="en-US" sz="1600" u="none" strike="noStrike" kern="1200" cap="none" dirty="0">
                          <a:solidFill>
                            <a:schemeClr val="tx1"/>
                          </a:solidFill>
                          <a:latin typeface="+mn-lt"/>
                          <a:ea typeface="+mn-ea"/>
                          <a:cs typeface="+mn-cs"/>
                        </a:rPr>
                        <a:t>(0.64</a:t>
                      </a:r>
                      <a:r>
                        <a:rPr kumimoji="0" lang="en-US" sz="1600" b="0" i="0" u="none" strike="noStrike" cap="none" normalizeH="0" baseline="0" dirty="0">
                          <a:ln>
                            <a:noFill/>
                          </a:ln>
                          <a:solidFill>
                            <a:schemeClr val="tx1"/>
                          </a:solidFill>
                          <a:effectLst/>
                          <a:latin typeface="+mn-lt"/>
                          <a:ea typeface="MS PGothic"/>
                          <a:cs typeface="Arial"/>
                        </a:rPr>
                        <a:t>-</a:t>
                      </a:r>
                      <a:r>
                        <a:rPr kumimoji="0" lang="en-US" sz="1600" b="0" i="0" u="none" strike="noStrike" kern="1200" cap="none" normalizeH="0" baseline="0" dirty="0">
                          <a:ln>
                            <a:noFill/>
                          </a:ln>
                          <a:solidFill>
                            <a:schemeClr val="tx1"/>
                          </a:solidFill>
                          <a:effectLst/>
                          <a:latin typeface="+mn-lt"/>
                          <a:ea typeface="+mn-ea"/>
                          <a:cs typeface="+mn-cs"/>
                        </a:rPr>
                        <a:t>0.93</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0.008</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b="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369177"/>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69 (64-73)</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58 (51-64)</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37213">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36 (32-41)</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30 (24-36)</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C1199B4D-305B-8DFF-54CF-F0C6A008964B}"/>
              </a:ext>
            </a:extLst>
          </p:cNvPr>
          <p:cNvGraphicFramePr>
            <a:graphicFrameLocks noGrp="1"/>
          </p:cNvGraphicFramePr>
          <p:nvPr>
            <p:extLst>
              <p:ext uri="{D42A27DB-BD31-4B8C-83A1-F6EECF244321}">
                <p14:modId xmlns:p14="http://schemas.microsoft.com/office/powerpoint/2010/main" val="1600390073"/>
              </p:ext>
            </p:extLst>
          </p:nvPr>
        </p:nvGraphicFramePr>
        <p:xfrm>
          <a:off x="267631" y="5258212"/>
          <a:ext cx="11327995" cy="768096"/>
        </p:xfrm>
        <a:graphic>
          <a:graphicData uri="http://schemas.openxmlformats.org/drawingml/2006/table">
            <a:tbl>
              <a:tblPr firstRow="1" bandRow="1">
                <a:tableStyleId>{5940675A-B579-460E-94D1-54222C63F5DA}</a:tableStyleId>
              </a:tblPr>
              <a:tblGrid>
                <a:gridCol w="1212071">
                  <a:extLst>
                    <a:ext uri="{9D8B030D-6E8A-4147-A177-3AD203B41FA5}">
                      <a16:colId xmlns:a16="http://schemas.microsoft.com/office/drawing/2014/main" val="3038345328"/>
                    </a:ext>
                  </a:extLst>
                </a:gridCol>
                <a:gridCol w="778148">
                  <a:extLst>
                    <a:ext uri="{9D8B030D-6E8A-4147-A177-3AD203B41FA5}">
                      <a16:colId xmlns:a16="http://schemas.microsoft.com/office/drawing/2014/main" val="3252208797"/>
                    </a:ext>
                  </a:extLst>
                </a:gridCol>
                <a:gridCol w="778148">
                  <a:extLst>
                    <a:ext uri="{9D8B030D-6E8A-4147-A177-3AD203B41FA5}">
                      <a16:colId xmlns:a16="http://schemas.microsoft.com/office/drawing/2014/main" val="2816414918"/>
                    </a:ext>
                  </a:extLst>
                </a:gridCol>
                <a:gridCol w="778148">
                  <a:extLst>
                    <a:ext uri="{9D8B030D-6E8A-4147-A177-3AD203B41FA5}">
                      <a16:colId xmlns:a16="http://schemas.microsoft.com/office/drawing/2014/main" val="2229578990"/>
                    </a:ext>
                  </a:extLst>
                </a:gridCol>
                <a:gridCol w="778148">
                  <a:extLst>
                    <a:ext uri="{9D8B030D-6E8A-4147-A177-3AD203B41FA5}">
                      <a16:colId xmlns:a16="http://schemas.microsoft.com/office/drawing/2014/main" val="1346846313"/>
                    </a:ext>
                  </a:extLst>
                </a:gridCol>
                <a:gridCol w="778148">
                  <a:extLst>
                    <a:ext uri="{9D8B030D-6E8A-4147-A177-3AD203B41FA5}">
                      <a16:colId xmlns:a16="http://schemas.microsoft.com/office/drawing/2014/main" val="2155495650"/>
                    </a:ext>
                  </a:extLst>
                </a:gridCol>
                <a:gridCol w="778148">
                  <a:extLst>
                    <a:ext uri="{9D8B030D-6E8A-4147-A177-3AD203B41FA5}">
                      <a16:colId xmlns:a16="http://schemas.microsoft.com/office/drawing/2014/main" val="4110243005"/>
                    </a:ext>
                  </a:extLst>
                </a:gridCol>
                <a:gridCol w="778148">
                  <a:extLst>
                    <a:ext uri="{9D8B030D-6E8A-4147-A177-3AD203B41FA5}">
                      <a16:colId xmlns:a16="http://schemas.microsoft.com/office/drawing/2014/main" val="3167340520"/>
                    </a:ext>
                  </a:extLst>
                </a:gridCol>
                <a:gridCol w="778148">
                  <a:extLst>
                    <a:ext uri="{9D8B030D-6E8A-4147-A177-3AD203B41FA5}">
                      <a16:colId xmlns:a16="http://schemas.microsoft.com/office/drawing/2014/main" val="3581936627"/>
                    </a:ext>
                  </a:extLst>
                </a:gridCol>
                <a:gridCol w="778148">
                  <a:extLst>
                    <a:ext uri="{9D8B030D-6E8A-4147-A177-3AD203B41FA5}">
                      <a16:colId xmlns:a16="http://schemas.microsoft.com/office/drawing/2014/main" val="3715201209"/>
                    </a:ext>
                  </a:extLst>
                </a:gridCol>
                <a:gridCol w="778148">
                  <a:extLst>
                    <a:ext uri="{9D8B030D-6E8A-4147-A177-3AD203B41FA5}">
                      <a16:colId xmlns:a16="http://schemas.microsoft.com/office/drawing/2014/main" val="1237597397"/>
                    </a:ext>
                  </a:extLst>
                </a:gridCol>
                <a:gridCol w="778148">
                  <a:extLst>
                    <a:ext uri="{9D8B030D-6E8A-4147-A177-3AD203B41FA5}">
                      <a16:colId xmlns:a16="http://schemas.microsoft.com/office/drawing/2014/main" val="3724232166"/>
                    </a:ext>
                  </a:extLst>
                </a:gridCol>
                <a:gridCol w="778148">
                  <a:extLst>
                    <a:ext uri="{9D8B030D-6E8A-4147-A177-3AD203B41FA5}">
                      <a16:colId xmlns:a16="http://schemas.microsoft.com/office/drawing/2014/main" val="1836477278"/>
                    </a:ext>
                  </a:extLst>
                </a:gridCol>
                <a:gridCol w="778148">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417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345 (96)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298 (138)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242 (190)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188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150 (277)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98 (306)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58 (321)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 (326)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203 (23)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160 (62)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124 (94)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71 (139)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60 (150)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 (163)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 (170)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8 (172)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(173)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8" name="Group 7">
            <a:extLst>
              <a:ext uri="{FF2B5EF4-FFF2-40B4-BE49-F238E27FC236}">
                <a16:creationId xmlns:a16="http://schemas.microsoft.com/office/drawing/2014/main" id="{45DFD1DB-7937-7C22-E87D-88C3DB335AD5}"/>
              </a:ext>
            </a:extLst>
          </p:cNvPr>
          <p:cNvGrpSpPr/>
          <p:nvPr/>
        </p:nvGrpSpPr>
        <p:grpSpPr>
          <a:xfrm>
            <a:off x="1132561" y="1680050"/>
            <a:ext cx="10023753" cy="3809137"/>
            <a:chOff x="1000495" y="1156670"/>
            <a:chExt cx="7517815" cy="2856853"/>
          </a:xfrm>
        </p:grpSpPr>
        <p:sp>
          <p:nvSpPr>
            <p:cNvPr id="9" name="Freeform: Shape 8">
              <a:extLst>
                <a:ext uri="{FF2B5EF4-FFF2-40B4-BE49-F238E27FC236}">
                  <a16:creationId xmlns:a16="http://schemas.microsoft.com/office/drawing/2014/main" id="{ED2CA19C-E3E5-258E-254B-93D621BF19DB}"/>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Arial Narrow"/>
              </a:endParaRPr>
            </a:p>
          </p:txBody>
        </p:sp>
        <p:cxnSp>
          <p:nvCxnSpPr>
            <p:cNvPr id="10" name="Straight Connector 9">
              <a:extLst>
                <a:ext uri="{FF2B5EF4-FFF2-40B4-BE49-F238E27FC236}">
                  <a16:creationId xmlns:a16="http://schemas.microsoft.com/office/drawing/2014/main" id="{4467EA60-7640-2975-3BCC-311721F02F7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390ECDA-64E1-3F43-3435-A8D7C8E4127E}"/>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E12690-F8AE-7909-44B6-1FAB1851D5DC}"/>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9CCAECB-6BB0-AA25-5E75-D5DD4E093E35}"/>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9DA445-6DA0-786C-1CCD-5A7573CAB289}"/>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96342A-0B42-898F-A4EB-46275C91239E}"/>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9BE52FA-635D-D57E-3926-091AD1892CF3}"/>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016613C-AC40-8D44-0080-13F3B0F28988}"/>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BBA0CE3-9440-FF4C-1564-7D9DE03CEE58}"/>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6955589-7F35-04D6-AA8C-B7D8A6DD01B5}"/>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58B6E49-2FA7-5D16-04F0-25472ABD18F1}"/>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98D0FF-6409-4F73-9982-1646880A04BC}"/>
                </a:ext>
              </a:extLst>
            </p:cNvPr>
            <p:cNvCxnSpPr>
              <a:cxnSpLocks/>
              <a:stCxn id="9"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DB7FD6F-A569-90D7-81F9-6890DA9D3B31}"/>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52729A4-8D47-5D7B-C381-DAA2EE7D2126}"/>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F16C12-8F17-6D0B-883E-B6F62CE99D2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628101-E7E6-449E-90FD-27659BD1C0C1}"/>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0DD888-F46D-8C40-A2B8-9E3FD7839766}"/>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9C10C-86CB-B523-CA64-48B227BFACAD}"/>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B1AD11-0478-EFB8-7262-13B4DA64C6CD}"/>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1CBFAD6-DA83-A480-8B5C-D8778D9B37A9}"/>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DBBB618-4487-9990-A8FB-57754A8FD8F5}"/>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A9A9FA-4C45-1CAE-B4BC-2149FCD816D0}"/>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FE764F7-7729-9C9E-362E-FCEB1237448C}"/>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9016C7-61AC-C3F6-0AFB-002EF63B1D4F}"/>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018916E7-5E8D-20C0-6AD4-25ACFC7B8EB6}"/>
                </a:ext>
              </a:extLst>
            </p:cNvPr>
            <p:cNvSpPr txBox="1"/>
            <p:nvPr/>
          </p:nvSpPr>
          <p:spPr>
            <a:xfrm>
              <a:off x="1197769" y="116302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100</a:t>
              </a:r>
            </a:p>
          </p:txBody>
        </p:sp>
        <p:sp>
          <p:nvSpPr>
            <p:cNvPr id="35" name="TextBox 34">
              <a:extLst>
                <a:ext uri="{FF2B5EF4-FFF2-40B4-BE49-F238E27FC236}">
                  <a16:creationId xmlns:a16="http://schemas.microsoft.com/office/drawing/2014/main" id="{6121A670-F402-E9E8-B1C3-2A2877D16FE9}"/>
                </a:ext>
              </a:extLst>
            </p:cNvPr>
            <p:cNvSpPr txBox="1"/>
            <p:nvPr/>
          </p:nvSpPr>
          <p:spPr>
            <a:xfrm>
              <a:off x="1197769" y="139846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90</a:t>
              </a:r>
            </a:p>
          </p:txBody>
        </p:sp>
        <p:sp>
          <p:nvSpPr>
            <p:cNvPr id="36" name="TextBox 35">
              <a:extLst>
                <a:ext uri="{FF2B5EF4-FFF2-40B4-BE49-F238E27FC236}">
                  <a16:creationId xmlns:a16="http://schemas.microsoft.com/office/drawing/2014/main" id="{0550A839-FDC0-2EA4-65E2-552ED1EC9C02}"/>
                </a:ext>
              </a:extLst>
            </p:cNvPr>
            <p:cNvSpPr txBox="1"/>
            <p:nvPr/>
          </p:nvSpPr>
          <p:spPr>
            <a:xfrm>
              <a:off x="1197769" y="163391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80</a:t>
              </a:r>
            </a:p>
          </p:txBody>
        </p:sp>
        <p:sp>
          <p:nvSpPr>
            <p:cNvPr id="37" name="TextBox 36">
              <a:extLst>
                <a:ext uri="{FF2B5EF4-FFF2-40B4-BE49-F238E27FC236}">
                  <a16:creationId xmlns:a16="http://schemas.microsoft.com/office/drawing/2014/main" id="{805E79CB-0215-CE2A-0A53-9FFF380A06E2}"/>
                </a:ext>
              </a:extLst>
            </p:cNvPr>
            <p:cNvSpPr txBox="1"/>
            <p:nvPr/>
          </p:nvSpPr>
          <p:spPr>
            <a:xfrm>
              <a:off x="1197769" y="186935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70</a:t>
              </a:r>
            </a:p>
          </p:txBody>
        </p:sp>
        <p:sp>
          <p:nvSpPr>
            <p:cNvPr id="38" name="TextBox 37">
              <a:extLst>
                <a:ext uri="{FF2B5EF4-FFF2-40B4-BE49-F238E27FC236}">
                  <a16:creationId xmlns:a16="http://schemas.microsoft.com/office/drawing/2014/main" id="{7530735E-016A-6BE1-CAA1-B6A7E59E8A2F}"/>
                </a:ext>
              </a:extLst>
            </p:cNvPr>
            <p:cNvSpPr txBox="1"/>
            <p:nvPr/>
          </p:nvSpPr>
          <p:spPr>
            <a:xfrm>
              <a:off x="1197769" y="210480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60</a:t>
              </a:r>
            </a:p>
          </p:txBody>
        </p:sp>
        <p:sp>
          <p:nvSpPr>
            <p:cNvPr id="39" name="TextBox 38">
              <a:extLst>
                <a:ext uri="{FF2B5EF4-FFF2-40B4-BE49-F238E27FC236}">
                  <a16:creationId xmlns:a16="http://schemas.microsoft.com/office/drawing/2014/main" id="{D8B8B83E-FEB8-71D4-D618-FBDE20C78B17}"/>
                </a:ext>
              </a:extLst>
            </p:cNvPr>
            <p:cNvSpPr txBox="1"/>
            <p:nvPr/>
          </p:nvSpPr>
          <p:spPr>
            <a:xfrm>
              <a:off x="1197769" y="234024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50</a:t>
              </a:r>
            </a:p>
          </p:txBody>
        </p:sp>
        <p:sp>
          <p:nvSpPr>
            <p:cNvPr id="40" name="TextBox 39">
              <a:extLst>
                <a:ext uri="{FF2B5EF4-FFF2-40B4-BE49-F238E27FC236}">
                  <a16:creationId xmlns:a16="http://schemas.microsoft.com/office/drawing/2014/main" id="{CDED5198-127A-2CDE-447D-A01D9FBC9B14}"/>
                </a:ext>
              </a:extLst>
            </p:cNvPr>
            <p:cNvSpPr txBox="1"/>
            <p:nvPr/>
          </p:nvSpPr>
          <p:spPr>
            <a:xfrm>
              <a:off x="1197769" y="257569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40</a:t>
              </a:r>
            </a:p>
          </p:txBody>
        </p:sp>
        <p:sp>
          <p:nvSpPr>
            <p:cNvPr id="41" name="TextBox 40">
              <a:extLst>
                <a:ext uri="{FF2B5EF4-FFF2-40B4-BE49-F238E27FC236}">
                  <a16:creationId xmlns:a16="http://schemas.microsoft.com/office/drawing/2014/main" id="{B284333C-62DA-6263-96D6-4308E520C495}"/>
                </a:ext>
              </a:extLst>
            </p:cNvPr>
            <p:cNvSpPr txBox="1"/>
            <p:nvPr/>
          </p:nvSpPr>
          <p:spPr>
            <a:xfrm>
              <a:off x="1197769" y="281113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30</a:t>
              </a:r>
            </a:p>
          </p:txBody>
        </p:sp>
        <p:sp>
          <p:nvSpPr>
            <p:cNvPr id="42" name="TextBox 41">
              <a:extLst>
                <a:ext uri="{FF2B5EF4-FFF2-40B4-BE49-F238E27FC236}">
                  <a16:creationId xmlns:a16="http://schemas.microsoft.com/office/drawing/2014/main" id="{7E048E48-6290-6AAB-57FF-3D6DB423A938}"/>
                </a:ext>
              </a:extLst>
            </p:cNvPr>
            <p:cNvSpPr txBox="1"/>
            <p:nvPr/>
          </p:nvSpPr>
          <p:spPr>
            <a:xfrm>
              <a:off x="1197769" y="304658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20</a:t>
              </a:r>
            </a:p>
          </p:txBody>
        </p:sp>
        <p:sp>
          <p:nvSpPr>
            <p:cNvPr id="43" name="TextBox 42">
              <a:extLst>
                <a:ext uri="{FF2B5EF4-FFF2-40B4-BE49-F238E27FC236}">
                  <a16:creationId xmlns:a16="http://schemas.microsoft.com/office/drawing/2014/main" id="{C2640E2A-7DE9-2897-052D-0A4BF8CD388F}"/>
                </a:ext>
              </a:extLst>
            </p:cNvPr>
            <p:cNvSpPr txBox="1"/>
            <p:nvPr/>
          </p:nvSpPr>
          <p:spPr>
            <a:xfrm>
              <a:off x="1197769" y="328202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a:t>
              </a:r>
            </a:p>
          </p:txBody>
        </p:sp>
        <p:sp>
          <p:nvSpPr>
            <p:cNvPr id="44" name="TextBox 43">
              <a:extLst>
                <a:ext uri="{FF2B5EF4-FFF2-40B4-BE49-F238E27FC236}">
                  <a16:creationId xmlns:a16="http://schemas.microsoft.com/office/drawing/2014/main" id="{7D0C4E00-AB72-9C46-7200-C8C3752B80F7}"/>
                </a:ext>
              </a:extLst>
            </p:cNvPr>
            <p:cNvSpPr txBox="1"/>
            <p:nvPr/>
          </p:nvSpPr>
          <p:spPr>
            <a:xfrm>
              <a:off x="1197769" y="3517472"/>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0</a:t>
              </a:r>
            </a:p>
          </p:txBody>
        </p:sp>
        <p:sp>
          <p:nvSpPr>
            <p:cNvPr id="45" name="TextBox 44">
              <a:extLst>
                <a:ext uri="{FF2B5EF4-FFF2-40B4-BE49-F238E27FC236}">
                  <a16:creationId xmlns:a16="http://schemas.microsoft.com/office/drawing/2014/main" id="{7AE95F45-6519-406F-4B8F-560BE5D47411}"/>
                </a:ext>
              </a:extLst>
            </p:cNvPr>
            <p:cNvSpPr txBox="1"/>
            <p:nvPr/>
          </p:nvSpPr>
          <p:spPr>
            <a:xfrm>
              <a:off x="140267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0</a:t>
              </a:r>
            </a:p>
          </p:txBody>
        </p:sp>
        <p:sp>
          <p:nvSpPr>
            <p:cNvPr id="46" name="TextBox 45">
              <a:extLst>
                <a:ext uri="{FF2B5EF4-FFF2-40B4-BE49-F238E27FC236}">
                  <a16:creationId xmlns:a16="http://schemas.microsoft.com/office/drawing/2014/main" id="{F5999AF3-C3DA-8BC9-D96C-08B5657FD1E0}"/>
                </a:ext>
              </a:extLst>
            </p:cNvPr>
            <p:cNvSpPr txBox="1"/>
            <p:nvPr/>
          </p:nvSpPr>
          <p:spPr>
            <a:xfrm>
              <a:off x="196825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a:t>
              </a:r>
            </a:p>
          </p:txBody>
        </p:sp>
        <p:sp>
          <p:nvSpPr>
            <p:cNvPr id="47" name="TextBox 46">
              <a:extLst>
                <a:ext uri="{FF2B5EF4-FFF2-40B4-BE49-F238E27FC236}">
                  <a16:creationId xmlns:a16="http://schemas.microsoft.com/office/drawing/2014/main" id="{7C2CC7CF-967E-348D-40ED-A2AA3A4B8F26}"/>
                </a:ext>
              </a:extLst>
            </p:cNvPr>
            <p:cNvSpPr txBox="1"/>
            <p:nvPr/>
          </p:nvSpPr>
          <p:spPr>
            <a:xfrm>
              <a:off x="254337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4</a:t>
              </a:r>
            </a:p>
          </p:txBody>
        </p:sp>
        <p:sp>
          <p:nvSpPr>
            <p:cNvPr id="48" name="TextBox 47">
              <a:extLst>
                <a:ext uri="{FF2B5EF4-FFF2-40B4-BE49-F238E27FC236}">
                  <a16:creationId xmlns:a16="http://schemas.microsoft.com/office/drawing/2014/main" id="{73DD23DE-922F-741B-3CE3-7C168D3E4DB2}"/>
                </a:ext>
              </a:extLst>
            </p:cNvPr>
            <p:cNvSpPr txBox="1"/>
            <p:nvPr/>
          </p:nvSpPr>
          <p:spPr>
            <a:xfrm>
              <a:off x="3118483"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6</a:t>
              </a:r>
            </a:p>
          </p:txBody>
        </p:sp>
        <p:sp>
          <p:nvSpPr>
            <p:cNvPr id="49" name="TextBox 48">
              <a:extLst>
                <a:ext uri="{FF2B5EF4-FFF2-40B4-BE49-F238E27FC236}">
                  <a16:creationId xmlns:a16="http://schemas.microsoft.com/office/drawing/2014/main" id="{32C9D7C2-5278-4DEF-C8D5-70BD718B00A8}"/>
                </a:ext>
              </a:extLst>
            </p:cNvPr>
            <p:cNvSpPr txBox="1"/>
            <p:nvPr/>
          </p:nvSpPr>
          <p:spPr>
            <a:xfrm>
              <a:off x="3695976"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8</a:t>
              </a:r>
            </a:p>
          </p:txBody>
        </p:sp>
        <p:sp>
          <p:nvSpPr>
            <p:cNvPr id="50" name="TextBox 49">
              <a:extLst>
                <a:ext uri="{FF2B5EF4-FFF2-40B4-BE49-F238E27FC236}">
                  <a16:creationId xmlns:a16="http://schemas.microsoft.com/office/drawing/2014/main" id="{5DCDE1A6-70DC-0A28-8598-84D9E9B291D5}"/>
                </a:ext>
              </a:extLst>
            </p:cNvPr>
            <p:cNvSpPr txBox="1"/>
            <p:nvPr/>
          </p:nvSpPr>
          <p:spPr>
            <a:xfrm>
              <a:off x="4271088"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10</a:t>
              </a:r>
            </a:p>
          </p:txBody>
        </p:sp>
        <p:sp>
          <p:nvSpPr>
            <p:cNvPr id="51" name="TextBox 50">
              <a:extLst>
                <a:ext uri="{FF2B5EF4-FFF2-40B4-BE49-F238E27FC236}">
                  <a16:creationId xmlns:a16="http://schemas.microsoft.com/office/drawing/2014/main" id="{A1FD6DA1-422B-9E94-04E5-C9D51FE47D70}"/>
                </a:ext>
              </a:extLst>
            </p:cNvPr>
            <p:cNvSpPr txBox="1"/>
            <p:nvPr/>
          </p:nvSpPr>
          <p:spPr>
            <a:xfrm>
              <a:off x="4846200"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12</a:t>
              </a:r>
            </a:p>
          </p:txBody>
        </p:sp>
        <p:sp>
          <p:nvSpPr>
            <p:cNvPr id="52" name="TextBox 51">
              <a:extLst>
                <a:ext uri="{FF2B5EF4-FFF2-40B4-BE49-F238E27FC236}">
                  <a16:creationId xmlns:a16="http://schemas.microsoft.com/office/drawing/2014/main" id="{CB29A5A2-B114-2B5D-7D86-163A90994D56}"/>
                </a:ext>
              </a:extLst>
            </p:cNvPr>
            <p:cNvSpPr txBox="1"/>
            <p:nvPr/>
          </p:nvSpPr>
          <p:spPr>
            <a:xfrm>
              <a:off x="5428455"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14</a:t>
              </a:r>
            </a:p>
          </p:txBody>
        </p:sp>
        <p:sp>
          <p:nvSpPr>
            <p:cNvPr id="53" name="TextBox 52">
              <a:extLst>
                <a:ext uri="{FF2B5EF4-FFF2-40B4-BE49-F238E27FC236}">
                  <a16:creationId xmlns:a16="http://schemas.microsoft.com/office/drawing/2014/main" id="{6A69B169-8755-22B1-D8BB-A77FFA956761}"/>
                </a:ext>
              </a:extLst>
            </p:cNvPr>
            <p:cNvSpPr txBox="1"/>
            <p:nvPr/>
          </p:nvSpPr>
          <p:spPr>
            <a:xfrm>
              <a:off x="6003567"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16</a:t>
              </a:r>
            </a:p>
          </p:txBody>
        </p:sp>
        <p:sp>
          <p:nvSpPr>
            <p:cNvPr id="54" name="TextBox 53">
              <a:extLst>
                <a:ext uri="{FF2B5EF4-FFF2-40B4-BE49-F238E27FC236}">
                  <a16:creationId xmlns:a16="http://schemas.microsoft.com/office/drawing/2014/main" id="{4C6A5AF7-E1E2-9FDA-EB5D-4EAE26063897}"/>
                </a:ext>
              </a:extLst>
            </p:cNvPr>
            <p:cNvSpPr txBox="1"/>
            <p:nvPr/>
          </p:nvSpPr>
          <p:spPr>
            <a:xfrm>
              <a:off x="657867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18</a:t>
              </a:r>
            </a:p>
          </p:txBody>
        </p:sp>
        <p:sp>
          <p:nvSpPr>
            <p:cNvPr id="55" name="TextBox 54">
              <a:extLst>
                <a:ext uri="{FF2B5EF4-FFF2-40B4-BE49-F238E27FC236}">
                  <a16:creationId xmlns:a16="http://schemas.microsoft.com/office/drawing/2014/main" id="{7E040D70-82AE-9197-3FB3-7D6FEA232325}"/>
                </a:ext>
              </a:extLst>
            </p:cNvPr>
            <p:cNvSpPr txBox="1"/>
            <p:nvPr/>
          </p:nvSpPr>
          <p:spPr>
            <a:xfrm>
              <a:off x="715379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20</a:t>
              </a:r>
            </a:p>
          </p:txBody>
        </p:sp>
        <p:sp>
          <p:nvSpPr>
            <p:cNvPr id="56" name="TextBox 55">
              <a:extLst>
                <a:ext uri="{FF2B5EF4-FFF2-40B4-BE49-F238E27FC236}">
                  <a16:creationId xmlns:a16="http://schemas.microsoft.com/office/drawing/2014/main" id="{B2EF537C-EC83-1D44-5661-0048F63583BE}"/>
                </a:ext>
              </a:extLst>
            </p:cNvPr>
            <p:cNvSpPr txBox="1"/>
            <p:nvPr/>
          </p:nvSpPr>
          <p:spPr>
            <a:xfrm>
              <a:off x="7728903"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22</a:t>
              </a:r>
            </a:p>
          </p:txBody>
        </p:sp>
        <p:sp>
          <p:nvSpPr>
            <p:cNvPr id="57" name="TextBox 56">
              <a:extLst>
                <a:ext uri="{FF2B5EF4-FFF2-40B4-BE49-F238E27FC236}">
                  <a16:creationId xmlns:a16="http://schemas.microsoft.com/office/drawing/2014/main" id="{9EE657E9-023D-7FEC-1C71-91D7C0E2E714}"/>
                </a:ext>
              </a:extLst>
            </p:cNvPr>
            <p:cNvSpPr txBox="1"/>
            <p:nvPr/>
          </p:nvSpPr>
          <p:spPr>
            <a:xfrm>
              <a:off x="830401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24</a:t>
              </a:r>
            </a:p>
          </p:txBody>
        </p:sp>
        <p:sp>
          <p:nvSpPr>
            <p:cNvPr id="58" name="TextBox 57">
              <a:extLst>
                <a:ext uri="{FF2B5EF4-FFF2-40B4-BE49-F238E27FC236}">
                  <a16:creationId xmlns:a16="http://schemas.microsoft.com/office/drawing/2014/main" id="{3DE7FE93-AC8A-C3F8-17BC-DD3989F9072A}"/>
                </a:ext>
              </a:extLst>
            </p:cNvPr>
            <p:cNvSpPr txBox="1"/>
            <p:nvPr/>
          </p:nvSpPr>
          <p:spPr>
            <a:xfrm>
              <a:off x="4435965" y="3774948"/>
              <a:ext cx="1051435"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Time (months)</a:t>
              </a:r>
            </a:p>
          </p:txBody>
        </p:sp>
        <p:sp>
          <p:nvSpPr>
            <p:cNvPr id="59" name="TextBox 58">
              <a:extLst>
                <a:ext uri="{FF2B5EF4-FFF2-40B4-BE49-F238E27FC236}">
                  <a16:creationId xmlns:a16="http://schemas.microsoft.com/office/drawing/2014/main" id="{643C951E-84CB-CCE3-8905-558834D9A3C9}"/>
                </a:ext>
              </a:extLst>
            </p:cNvPr>
            <p:cNvSpPr txBox="1"/>
            <p:nvPr/>
          </p:nvSpPr>
          <p:spPr>
            <a:xfrm rot="16200000">
              <a:off x="-165608" y="2322773"/>
              <a:ext cx="2570781"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Probability of progression-free survival (%)</a:t>
              </a:r>
            </a:p>
          </p:txBody>
        </p:sp>
      </p:grpSp>
      <p:grpSp>
        <p:nvGrpSpPr>
          <p:cNvPr id="60" name="Group 59">
            <a:extLst>
              <a:ext uri="{FF2B5EF4-FFF2-40B4-BE49-F238E27FC236}">
                <a16:creationId xmlns:a16="http://schemas.microsoft.com/office/drawing/2014/main" id="{ED0BD807-B383-C990-9A2F-DF690E0214C9}"/>
              </a:ext>
            </a:extLst>
          </p:cNvPr>
          <p:cNvGrpSpPr/>
          <p:nvPr/>
        </p:nvGrpSpPr>
        <p:grpSpPr>
          <a:xfrm>
            <a:off x="1782183" y="1770268"/>
            <a:ext cx="7991336" cy="2997731"/>
            <a:chOff x="1487712" y="1231107"/>
            <a:chExt cx="5993502" cy="2248298"/>
          </a:xfrm>
        </p:grpSpPr>
        <p:sp>
          <p:nvSpPr>
            <p:cNvPr id="61" name="Freeform: Shape 60">
              <a:extLst>
                <a:ext uri="{FF2B5EF4-FFF2-40B4-BE49-F238E27FC236}">
                  <a16:creationId xmlns:a16="http://schemas.microsoft.com/office/drawing/2014/main" id="{DD013722-3D37-55B7-795E-836A435E47A0}"/>
                </a:ext>
              </a:extLst>
            </p:cNvPr>
            <p:cNvSpPr/>
            <p:nvPr/>
          </p:nvSpPr>
          <p:spPr>
            <a:xfrm>
              <a:off x="1505002" y="1250594"/>
              <a:ext cx="5948118" cy="2202578"/>
            </a:xfrm>
            <a:custGeom>
              <a:avLst/>
              <a:gdLst>
                <a:gd name="connsiteX0" fmla="*/ 0 w 5765421"/>
                <a:gd name="connsiteY0" fmla="*/ 0 h 2229242"/>
                <a:gd name="connsiteX1" fmla="*/ 9190 w 5765421"/>
                <a:gd name="connsiteY1" fmla="*/ 0 h 2229242"/>
                <a:gd name="connsiteX2" fmla="*/ 110008 w 5765421"/>
                <a:gd name="connsiteY2" fmla="*/ 0 h 2229242"/>
                <a:gd name="connsiteX3" fmla="*/ 110008 w 5765421"/>
                <a:gd name="connsiteY3" fmla="*/ 10375 h 2229242"/>
                <a:gd name="connsiteX4" fmla="*/ 247586 w 5765421"/>
                <a:gd name="connsiteY4" fmla="*/ 10375 h 2229242"/>
                <a:gd name="connsiteX5" fmla="*/ 247586 w 5765421"/>
                <a:gd name="connsiteY5" fmla="*/ 20750 h 2229242"/>
                <a:gd name="connsiteX6" fmla="*/ 311644 w 5765421"/>
                <a:gd name="connsiteY6" fmla="*/ 20750 h 2229242"/>
                <a:gd name="connsiteX7" fmla="*/ 311644 w 5765421"/>
                <a:gd name="connsiteY7" fmla="*/ 31124 h 2229242"/>
                <a:gd name="connsiteX8" fmla="*/ 320834 w 5765421"/>
                <a:gd name="connsiteY8" fmla="*/ 31124 h 2229242"/>
                <a:gd name="connsiteX9" fmla="*/ 320834 w 5765421"/>
                <a:gd name="connsiteY9" fmla="*/ 41499 h 2229242"/>
                <a:gd name="connsiteX10" fmla="*/ 366649 w 5765421"/>
                <a:gd name="connsiteY10" fmla="*/ 41499 h 2229242"/>
                <a:gd name="connsiteX11" fmla="*/ 366649 w 5765421"/>
                <a:gd name="connsiteY11" fmla="*/ 51874 h 2229242"/>
                <a:gd name="connsiteX12" fmla="*/ 403408 w 5765421"/>
                <a:gd name="connsiteY12" fmla="*/ 51874 h 2229242"/>
                <a:gd name="connsiteX13" fmla="*/ 403408 w 5765421"/>
                <a:gd name="connsiteY13" fmla="*/ 62249 h 2229242"/>
                <a:gd name="connsiteX14" fmla="*/ 430842 w 5765421"/>
                <a:gd name="connsiteY14" fmla="*/ 62249 h 2229242"/>
                <a:gd name="connsiteX15" fmla="*/ 430842 w 5765421"/>
                <a:gd name="connsiteY15" fmla="*/ 82895 h 2229242"/>
                <a:gd name="connsiteX16" fmla="*/ 467467 w 5765421"/>
                <a:gd name="connsiteY16" fmla="*/ 82895 h 2229242"/>
                <a:gd name="connsiteX17" fmla="*/ 467467 w 5765421"/>
                <a:gd name="connsiteY17" fmla="*/ 93270 h 2229242"/>
                <a:gd name="connsiteX18" fmla="*/ 522471 w 5765421"/>
                <a:gd name="connsiteY18" fmla="*/ 93270 h 2229242"/>
                <a:gd name="connsiteX19" fmla="*/ 522471 w 5765421"/>
                <a:gd name="connsiteY19" fmla="*/ 103645 h 2229242"/>
                <a:gd name="connsiteX20" fmla="*/ 531661 w 5765421"/>
                <a:gd name="connsiteY20" fmla="*/ 103645 h 2229242"/>
                <a:gd name="connsiteX21" fmla="*/ 531661 w 5765421"/>
                <a:gd name="connsiteY21" fmla="*/ 145144 h 2229242"/>
                <a:gd name="connsiteX22" fmla="*/ 540850 w 5765421"/>
                <a:gd name="connsiteY22" fmla="*/ 145144 h 2229242"/>
                <a:gd name="connsiteX23" fmla="*/ 540850 w 5765421"/>
                <a:gd name="connsiteY23" fmla="*/ 207598 h 2229242"/>
                <a:gd name="connsiteX24" fmla="*/ 550040 w 5765421"/>
                <a:gd name="connsiteY24" fmla="*/ 207598 h 2229242"/>
                <a:gd name="connsiteX25" fmla="*/ 550040 w 5765421"/>
                <a:gd name="connsiteY25" fmla="*/ 238825 h 2229242"/>
                <a:gd name="connsiteX26" fmla="*/ 559095 w 5765421"/>
                <a:gd name="connsiteY26" fmla="*/ 238825 h 2229242"/>
                <a:gd name="connsiteX27" fmla="*/ 559095 w 5765421"/>
                <a:gd name="connsiteY27" fmla="*/ 270258 h 2229242"/>
                <a:gd name="connsiteX28" fmla="*/ 568285 w 5765421"/>
                <a:gd name="connsiteY28" fmla="*/ 270258 h 2229242"/>
                <a:gd name="connsiteX29" fmla="*/ 568285 w 5765421"/>
                <a:gd name="connsiteY29" fmla="*/ 280735 h 2229242"/>
                <a:gd name="connsiteX30" fmla="*/ 577475 w 5765421"/>
                <a:gd name="connsiteY30" fmla="*/ 280735 h 2229242"/>
                <a:gd name="connsiteX31" fmla="*/ 577475 w 5765421"/>
                <a:gd name="connsiteY31" fmla="*/ 301793 h 2229242"/>
                <a:gd name="connsiteX32" fmla="*/ 586665 w 5765421"/>
                <a:gd name="connsiteY32" fmla="*/ 301793 h 2229242"/>
                <a:gd name="connsiteX33" fmla="*/ 586665 w 5765421"/>
                <a:gd name="connsiteY33" fmla="*/ 354386 h 2229242"/>
                <a:gd name="connsiteX34" fmla="*/ 595854 w 5765421"/>
                <a:gd name="connsiteY34" fmla="*/ 354386 h 2229242"/>
                <a:gd name="connsiteX35" fmla="*/ 595854 w 5765421"/>
                <a:gd name="connsiteY35" fmla="*/ 449505 h 2229242"/>
                <a:gd name="connsiteX36" fmla="*/ 605044 w 5765421"/>
                <a:gd name="connsiteY36" fmla="*/ 449505 h 2229242"/>
                <a:gd name="connsiteX37" fmla="*/ 605044 w 5765421"/>
                <a:gd name="connsiteY37" fmla="*/ 460085 h 2229242"/>
                <a:gd name="connsiteX38" fmla="*/ 614099 w 5765421"/>
                <a:gd name="connsiteY38" fmla="*/ 460085 h 2229242"/>
                <a:gd name="connsiteX39" fmla="*/ 614099 w 5765421"/>
                <a:gd name="connsiteY39" fmla="*/ 470666 h 2229242"/>
                <a:gd name="connsiteX40" fmla="*/ 632479 w 5765421"/>
                <a:gd name="connsiteY40" fmla="*/ 470666 h 2229242"/>
                <a:gd name="connsiteX41" fmla="*/ 632479 w 5765421"/>
                <a:gd name="connsiteY41" fmla="*/ 481349 h 2229242"/>
                <a:gd name="connsiteX42" fmla="*/ 660048 w 5765421"/>
                <a:gd name="connsiteY42" fmla="*/ 481349 h 2229242"/>
                <a:gd name="connsiteX43" fmla="*/ 660048 w 5765421"/>
                <a:gd name="connsiteY43" fmla="*/ 491929 h 2229242"/>
                <a:gd name="connsiteX44" fmla="*/ 669103 w 5765421"/>
                <a:gd name="connsiteY44" fmla="*/ 491929 h 2229242"/>
                <a:gd name="connsiteX45" fmla="*/ 678293 w 5765421"/>
                <a:gd name="connsiteY45" fmla="*/ 491929 h 2229242"/>
                <a:gd name="connsiteX46" fmla="*/ 678293 w 5765421"/>
                <a:gd name="connsiteY46" fmla="*/ 502612 h 2229242"/>
                <a:gd name="connsiteX47" fmla="*/ 714917 w 5765421"/>
                <a:gd name="connsiteY47" fmla="*/ 502612 h 2229242"/>
                <a:gd name="connsiteX48" fmla="*/ 714917 w 5765421"/>
                <a:gd name="connsiteY48" fmla="*/ 513295 h 2229242"/>
                <a:gd name="connsiteX49" fmla="*/ 769921 w 5765421"/>
                <a:gd name="connsiteY49" fmla="*/ 513295 h 2229242"/>
                <a:gd name="connsiteX50" fmla="*/ 769921 w 5765421"/>
                <a:gd name="connsiteY50" fmla="*/ 523978 h 2229242"/>
                <a:gd name="connsiteX51" fmla="*/ 824925 w 5765421"/>
                <a:gd name="connsiteY51" fmla="*/ 523978 h 2229242"/>
                <a:gd name="connsiteX52" fmla="*/ 824925 w 5765421"/>
                <a:gd name="connsiteY52" fmla="*/ 534661 h 2229242"/>
                <a:gd name="connsiteX53" fmla="*/ 861685 w 5765421"/>
                <a:gd name="connsiteY53" fmla="*/ 534661 h 2229242"/>
                <a:gd name="connsiteX54" fmla="*/ 861685 w 5765421"/>
                <a:gd name="connsiteY54" fmla="*/ 545446 h 2229242"/>
                <a:gd name="connsiteX55" fmla="*/ 944123 w 5765421"/>
                <a:gd name="connsiteY55" fmla="*/ 545446 h 2229242"/>
                <a:gd name="connsiteX56" fmla="*/ 944123 w 5765421"/>
                <a:gd name="connsiteY56" fmla="*/ 556129 h 2229242"/>
                <a:gd name="connsiteX57" fmla="*/ 1026562 w 5765421"/>
                <a:gd name="connsiteY57" fmla="*/ 556129 h 2229242"/>
                <a:gd name="connsiteX58" fmla="*/ 1026562 w 5765421"/>
                <a:gd name="connsiteY58" fmla="*/ 566812 h 2229242"/>
                <a:gd name="connsiteX59" fmla="*/ 1035751 w 5765421"/>
                <a:gd name="connsiteY59" fmla="*/ 566812 h 2229242"/>
                <a:gd name="connsiteX60" fmla="*/ 1035751 w 5765421"/>
                <a:gd name="connsiteY60" fmla="*/ 577495 h 2229242"/>
                <a:gd name="connsiteX61" fmla="*/ 1044941 w 5765421"/>
                <a:gd name="connsiteY61" fmla="*/ 577495 h 2229242"/>
                <a:gd name="connsiteX62" fmla="*/ 1044941 w 5765421"/>
                <a:gd name="connsiteY62" fmla="*/ 588178 h 2229242"/>
                <a:gd name="connsiteX63" fmla="*/ 1072511 w 5765421"/>
                <a:gd name="connsiteY63" fmla="*/ 588178 h 2229242"/>
                <a:gd name="connsiteX64" fmla="*/ 1072511 w 5765421"/>
                <a:gd name="connsiteY64" fmla="*/ 598861 h 2229242"/>
                <a:gd name="connsiteX65" fmla="*/ 1099945 w 5765421"/>
                <a:gd name="connsiteY65" fmla="*/ 598861 h 2229242"/>
                <a:gd name="connsiteX66" fmla="*/ 1099945 w 5765421"/>
                <a:gd name="connsiteY66" fmla="*/ 641593 h 2229242"/>
                <a:gd name="connsiteX67" fmla="*/ 1109135 w 5765421"/>
                <a:gd name="connsiteY67" fmla="*/ 641593 h 2229242"/>
                <a:gd name="connsiteX68" fmla="*/ 1109135 w 5765421"/>
                <a:gd name="connsiteY68" fmla="*/ 652276 h 2229242"/>
                <a:gd name="connsiteX69" fmla="*/ 1118325 w 5765421"/>
                <a:gd name="connsiteY69" fmla="*/ 652276 h 2229242"/>
                <a:gd name="connsiteX70" fmla="*/ 1118325 w 5765421"/>
                <a:gd name="connsiteY70" fmla="*/ 673744 h 2229242"/>
                <a:gd name="connsiteX71" fmla="*/ 1127380 w 5765421"/>
                <a:gd name="connsiteY71" fmla="*/ 673744 h 2229242"/>
                <a:gd name="connsiteX72" fmla="*/ 1127380 w 5765421"/>
                <a:gd name="connsiteY72" fmla="*/ 684427 h 2229242"/>
                <a:gd name="connsiteX73" fmla="*/ 1136570 w 5765421"/>
                <a:gd name="connsiteY73" fmla="*/ 684427 h 2229242"/>
                <a:gd name="connsiteX74" fmla="*/ 1136570 w 5765421"/>
                <a:gd name="connsiteY74" fmla="*/ 695110 h 2229242"/>
                <a:gd name="connsiteX75" fmla="*/ 1145760 w 5765421"/>
                <a:gd name="connsiteY75" fmla="*/ 695110 h 2229242"/>
                <a:gd name="connsiteX76" fmla="*/ 1145760 w 5765421"/>
                <a:gd name="connsiteY76" fmla="*/ 716682 h 2229242"/>
                <a:gd name="connsiteX77" fmla="*/ 1164139 w 5765421"/>
                <a:gd name="connsiteY77" fmla="*/ 716682 h 2229242"/>
                <a:gd name="connsiteX78" fmla="*/ 1164139 w 5765421"/>
                <a:gd name="connsiteY78" fmla="*/ 738150 h 2229242"/>
                <a:gd name="connsiteX79" fmla="*/ 1173329 w 5765421"/>
                <a:gd name="connsiteY79" fmla="*/ 738150 h 2229242"/>
                <a:gd name="connsiteX80" fmla="*/ 1173329 w 5765421"/>
                <a:gd name="connsiteY80" fmla="*/ 781498 h 2229242"/>
                <a:gd name="connsiteX81" fmla="*/ 1182384 w 5765421"/>
                <a:gd name="connsiteY81" fmla="*/ 781498 h 2229242"/>
                <a:gd name="connsiteX82" fmla="*/ 1182384 w 5765421"/>
                <a:gd name="connsiteY82" fmla="*/ 814266 h 2229242"/>
                <a:gd name="connsiteX83" fmla="*/ 1191574 w 5765421"/>
                <a:gd name="connsiteY83" fmla="*/ 814266 h 2229242"/>
                <a:gd name="connsiteX84" fmla="*/ 1191574 w 5765421"/>
                <a:gd name="connsiteY84" fmla="*/ 846931 h 2229242"/>
                <a:gd name="connsiteX85" fmla="*/ 1200763 w 5765421"/>
                <a:gd name="connsiteY85" fmla="*/ 846931 h 2229242"/>
                <a:gd name="connsiteX86" fmla="*/ 1200763 w 5765421"/>
                <a:gd name="connsiteY86" fmla="*/ 868708 h 2229242"/>
                <a:gd name="connsiteX87" fmla="*/ 1219143 w 5765421"/>
                <a:gd name="connsiteY87" fmla="*/ 868708 h 2229242"/>
                <a:gd name="connsiteX88" fmla="*/ 1219143 w 5765421"/>
                <a:gd name="connsiteY88" fmla="*/ 879699 h 2229242"/>
                <a:gd name="connsiteX89" fmla="*/ 1237388 w 5765421"/>
                <a:gd name="connsiteY89" fmla="*/ 879699 h 2229242"/>
                <a:gd name="connsiteX90" fmla="*/ 1237388 w 5765421"/>
                <a:gd name="connsiteY90" fmla="*/ 890587 h 2229242"/>
                <a:gd name="connsiteX91" fmla="*/ 1255768 w 5765421"/>
                <a:gd name="connsiteY91" fmla="*/ 890587 h 2229242"/>
                <a:gd name="connsiteX92" fmla="*/ 1255768 w 5765421"/>
                <a:gd name="connsiteY92" fmla="*/ 901476 h 2229242"/>
                <a:gd name="connsiteX93" fmla="*/ 1365776 w 5765421"/>
                <a:gd name="connsiteY93" fmla="*/ 901476 h 2229242"/>
                <a:gd name="connsiteX94" fmla="*/ 1365776 w 5765421"/>
                <a:gd name="connsiteY94" fmla="*/ 912364 h 2229242"/>
                <a:gd name="connsiteX95" fmla="*/ 1448214 w 5765421"/>
                <a:gd name="connsiteY95" fmla="*/ 912364 h 2229242"/>
                <a:gd name="connsiteX96" fmla="*/ 1448214 w 5765421"/>
                <a:gd name="connsiteY96" fmla="*/ 923253 h 2229242"/>
                <a:gd name="connsiteX97" fmla="*/ 1494028 w 5765421"/>
                <a:gd name="connsiteY97" fmla="*/ 923253 h 2229242"/>
                <a:gd name="connsiteX98" fmla="*/ 1494028 w 5765421"/>
                <a:gd name="connsiteY98" fmla="*/ 934244 h 2229242"/>
                <a:gd name="connsiteX99" fmla="*/ 1549032 w 5765421"/>
                <a:gd name="connsiteY99" fmla="*/ 934244 h 2229242"/>
                <a:gd name="connsiteX100" fmla="*/ 1549032 w 5765421"/>
                <a:gd name="connsiteY100" fmla="*/ 945132 h 2229242"/>
                <a:gd name="connsiteX101" fmla="*/ 1558222 w 5765421"/>
                <a:gd name="connsiteY101" fmla="*/ 945132 h 2229242"/>
                <a:gd name="connsiteX102" fmla="*/ 1558222 w 5765421"/>
                <a:gd name="connsiteY102" fmla="*/ 956020 h 2229242"/>
                <a:gd name="connsiteX103" fmla="*/ 1613226 w 5765421"/>
                <a:gd name="connsiteY103" fmla="*/ 956020 h 2229242"/>
                <a:gd name="connsiteX104" fmla="*/ 1622416 w 5765421"/>
                <a:gd name="connsiteY104" fmla="*/ 956020 h 2229242"/>
                <a:gd name="connsiteX105" fmla="*/ 1622416 w 5765421"/>
                <a:gd name="connsiteY105" fmla="*/ 967012 h 2229242"/>
                <a:gd name="connsiteX106" fmla="*/ 1631606 w 5765421"/>
                <a:gd name="connsiteY106" fmla="*/ 967012 h 2229242"/>
                <a:gd name="connsiteX107" fmla="*/ 1631606 w 5765421"/>
                <a:gd name="connsiteY107" fmla="*/ 978003 h 2229242"/>
                <a:gd name="connsiteX108" fmla="*/ 1640796 w 5765421"/>
                <a:gd name="connsiteY108" fmla="*/ 978003 h 2229242"/>
                <a:gd name="connsiteX109" fmla="*/ 1640796 w 5765421"/>
                <a:gd name="connsiteY109" fmla="*/ 988994 h 2229242"/>
                <a:gd name="connsiteX110" fmla="*/ 1659040 w 5765421"/>
                <a:gd name="connsiteY110" fmla="*/ 988994 h 2229242"/>
                <a:gd name="connsiteX111" fmla="*/ 1659040 w 5765421"/>
                <a:gd name="connsiteY111" fmla="*/ 999985 h 2229242"/>
                <a:gd name="connsiteX112" fmla="*/ 1686610 w 5765421"/>
                <a:gd name="connsiteY112" fmla="*/ 999985 h 2229242"/>
                <a:gd name="connsiteX113" fmla="*/ 1686610 w 5765421"/>
                <a:gd name="connsiteY113" fmla="*/ 1032958 h 2229242"/>
                <a:gd name="connsiteX114" fmla="*/ 1695665 w 5765421"/>
                <a:gd name="connsiteY114" fmla="*/ 1032958 h 2229242"/>
                <a:gd name="connsiteX115" fmla="*/ 1695665 w 5765421"/>
                <a:gd name="connsiteY115" fmla="*/ 1043949 h 2229242"/>
                <a:gd name="connsiteX116" fmla="*/ 1704855 w 5765421"/>
                <a:gd name="connsiteY116" fmla="*/ 1043949 h 2229242"/>
                <a:gd name="connsiteX117" fmla="*/ 1704855 w 5765421"/>
                <a:gd name="connsiteY117" fmla="*/ 1087914 h 2229242"/>
                <a:gd name="connsiteX118" fmla="*/ 1714044 w 5765421"/>
                <a:gd name="connsiteY118" fmla="*/ 1087914 h 2229242"/>
                <a:gd name="connsiteX119" fmla="*/ 1714044 w 5765421"/>
                <a:gd name="connsiteY119" fmla="*/ 1099110 h 2229242"/>
                <a:gd name="connsiteX120" fmla="*/ 1723234 w 5765421"/>
                <a:gd name="connsiteY120" fmla="*/ 1099110 h 2229242"/>
                <a:gd name="connsiteX121" fmla="*/ 1741614 w 5765421"/>
                <a:gd name="connsiteY121" fmla="*/ 1099110 h 2229242"/>
                <a:gd name="connsiteX122" fmla="*/ 1741614 w 5765421"/>
                <a:gd name="connsiteY122" fmla="*/ 1132905 h 2229242"/>
                <a:gd name="connsiteX123" fmla="*/ 1750669 w 5765421"/>
                <a:gd name="connsiteY123" fmla="*/ 1132905 h 2229242"/>
                <a:gd name="connsiteX124" fmla="*/ 1750669 w 5765421"/>
                <a:gd name="connsiteY124" fmla="*/ 1155709 h 2229242"/>
                <a:gd name="connsiteX125" fmla="*/ 1759858 w 5765421"/>
                <a:gd name="connsiteY125" fmla="*/ 1155709 h 2229242"/>
                <a:gd name="connsiteX126" fmla="*/ 1759858 w 5765421"/>
                <a:gd name="connsiteY126" fmla="*/ 1167111 h 2229242"/>
                <a:gd name="connsiteX127" fmla="*/ 1769049 w 5765421"/>
                <a:gd name="connsiteY127" fmla="*/ 1167111 h 2229242"/>
                <a:gd name="connsiteX128" fmla="*/ 1778238 w 5765421"/>
                <a:gd name="connsiteY128" fmla="*/ 1167111 h 2229242"/>
                <a:gd name="connsiteX129" fmla="*/ 1778238 w 5765421"/>
                <a:gd name="connsiteY129" fmla="*/ 1178719 h 2229242"/>
                <a:gd name="connsiteX130" fmla="*/ 1796618 w 5765421"/>
                <a:gd name="connsiteY130" fmla="*/ 1178719 h 2229242"/>
                <a:gd name="connsiteX131" fmla="*/ 1796618 w 5765421"/>
                <a:gd name="connsiteY131" fmla="*/ 1214260 h 2229242"/>
                <a:gd name="connsiteX132" fmla="*/ 1814863 w 5765421"/>
                <a:gd name="connsiteY132" fmla="*/ 1214260 h 2229242"/>
                <a:gd name="connsiteX133" fmla="*/ 1814863 w 5765421"/>
                <a:gd name="connsiteY133" fmla="*/ 1226073 h 2229242"/>
                <a:gd name="connsiteX134" fmla="*/ 1934061 w 5765421"/>
                <a:gd name="connsiteY134" fmla="*/ 1226073 h 2229242"/>
                <a:gd name="connsiteX135" fmla="*/ 1934061 w 5765421"/>
                <a:gd name="connsiteY135" fmla="*/ 1237886 h 2229242"/>
                <a:gd name="connsiteX136" fmla="*/ 2089883 w 5765421"/>
                <a:gd name="connsiteY136" fmla="*/ 1237886 h 2229242"/>
                <a:gd name="connsiteX137" fmla="*/ 2089883 w 5765421"/>
                <a:gd name="connsiteY137" fmla="*/ 1249801 h 2229242"/>
                <a:gd name="connsiteX138" fmla="*/ 2218135 w 5765421"/>
                <a:gd name="connsiteY138" fmla="*/ 1249801 h 2229242"/>
                <a:gd name="connsiteX139" fmla="*/ 2218135 w 5765421"/>
                <a:gd name="connsiteY139" fmla="*/ 1261614 h 2229242"/>
                <a:gd name="connsiteX140" fmla="*/ 2227325 w 5765421"/>
                <a:gd name="connsiteY140" fmla="*/ 1261614 h 2229242"/>
                <a:gd name="connsiteX141" fmla="*/ 2227325 w 5765421"/>
                <a:gd name="connsiteY141" fmla="*/ 1273427 h 2229242"/>
                <a:gd name="connsiteX142" fmla="*/ 2254895 w 5765421"/>
                <a:gd name="connsiteY142" fmla="*/ 1273427 h 2229242"/>
                <a:gd name="connsiteX143" fmla="*/ 2254895 w 5765421"/>
                <a:gd name="connsiteY143" fmla="*/ 1285343 h 2229242"/>
                <a:gd name="connsiteX144" fmla="*/ 2263950 w 5765421"/>
                <a:gd name="connsiteY144" fmla="*/ 1285343 h 2229242"/>
                <a:gd name="connsiteX145" fmla="*/ 2263950 w 5765421"/>
                <a:gd name="connsiteY145" fmla="*/ 1320781 h 2229242"/>
                <a:gd name="connsiteX146" fmla="*/ 2273139 w 5765421"/>
                <a:gd name="connsiteY146" fmla="*/ 1320781 h 2229242"/>
                <a:gd name="connsiteX147" fmla="*/ 2273139 w 5765421"/>
                <a:gd name="connsiteY147" fmla="*/ 1356323 h 2229242"/>
                <a:gd name="connsiteX148" fmla="*/ 2282329 w 5765421"/>
                <a:gd name="connsiteY148" fmla="*/ 1356323 h 2229242"/>
                <a:gd name="connsiteX149" fmla="*/ 2282329 w 5765421"/>
                <a:gd name="connsiteY149" fmla="*/ 1380051 h 2229242"/>
                <a:gd name="connsiteX150" fmla="*/ 2291519 w 5765421"/>
                <a:gd name="connsiteY150" fmla="*/ 1380051 h 2229242"/>
                <a:gd name="connsiteX151" fmla="*/ 2291519 w 5765421"/>
                <a:gd name="connsiteY151" fmla="*/ 1391864 h 2229242"/>
                <a:gd name="connsiteX152" fmla="*/ 2309899 w 5765421"/>
                <a:gd name="connsiteY152" fmla="*/ 1391864 h 2229242"/>
                <a:gd name="connsiteX153" fmla="*/ 2309899 w 5765421"/>
                <a:gd name="connsiteY153" fmla="*/ 1403677 h 2229242"/>
                <a:gd name="connsiteX154" fmla="*/ 2318954 w 5765421"/>
                <a:gd name="connsiteY154" fmla="*/ 1403677 h 2229242"/>
                <a:gd name="connsiteX155" fmla="*/ 2318954 w 5765421"/>
                <a:gd name="connsiteY155" fmla="*/ 1415593 h 2229242"/>
                <a:gd name="connsiteX156" fmla="*/ 2328144 w 5765421"/>
                <a:gd name="connsiteY156" fmla="*/ 1415593 h 2229242"/>
                <a:gd name="connsiteX157" fmla="*/ 2328144 w 5765421"/>
                <a:gd name="connsiteY157" fmla="*/ 1451031 h 2229242"/>
                <a:gd name="connsiteX158" fmla="*/ 2355713 w 5765421"/>
                <a:gd name="connsiteY158" fmla="*/ 1451031 h 2229242"/>
                <a:gd name="connsiteX159" fmla="*/ 2355713 w 5765421"/>
                <a:gd name="connsiteY159" fmla="*/ 1462947 h 2229242"/>
                <a:gd name="connsiteX160" fmla="*/ 2373957 w 5765421"/>
                <a:gd name="connsiteY160" fmla="*/ 1462947 h 2229242"/>
                <a:gd name="connsiteX161" fmla="*/ 2373957 w 5765421"/>
                <a:gd name="connsiteY161" fmla="*/ 1474759 h 2229242"/>
                <a:gd name="connsiteX162" fmla="*/ 2392337 w 5765421"/>
                <a:gd name="connsiteY162" fmla="*/ 1474759 h 2229242"/>
                <a:gd name="connsiteX163" fmla="*/ 2392337 w 5765421"/>
                <a:gd name="connsiteY163" fmla="*/ 1486572 h 2229242"/>
                <a:gd name="connsiteX164" fmla="*/ 2438151 w 5765421"/>
                <a:gd name="connsiteY164" fmla="*/ 1486572 h 2229242"/>
                <a:gd name="connsiteX165" fmla="*/ 2438151 w 5765421"/>
                <a:gd name="connsiteY165" fmla="*/ 1498488 h 2229242"/>
                <a:gd name="connsiteX166" fmla="*/ 2502345 w 5765421"/>
                <a:gd name="connsiteY166" fmla="*/ 1498488 h 2229242"/>
                <a:gd name="connsiteX167" fmla="*/ 2502345 w 5765421"/>
                <a:gd name="connsiteY167" fmla="*/ 1510301 h 2229242"/>
                <a:gd name="connsiteX168" fmla="*/ 2630598 w 5765421"/>
                <a:gd name="connsiteY168" fmla="*/ 1510301 h 2229242"/>
                <a:gd name="connsiteX169" fmla="*/ 2630598 w 5765421"/>
                <a:gd name="connsiteY169" fmla="*/ 1522114 h 2229242"/>
                <a:gd name="connsiteX170" fmla="*/ 2850614 w 5765421"/>
                <a:gd name="connsiteY170" fmla="*/ 1522114 h 2229242"/>
                <a:gd name="connsiteX171" fmla="*/ 2850614 w 5765421"/>
                <a:gd name="connsiteY171" fmla="*/ 1533927 h 2229242"/>
                <a:gd name="connsiteX172" fmla="*/ 2868994 w 5765421"/>
                <a:gd name="connsiteY172" fmla="*/ 1533927 h 2229242"/>
                <a:gd name="connsiteX173" fmla="*/ 2868994 w 5765421"/>
                <a:gd name="connsiteY173" fmla="*/ 1545842 h 2229242"/>
                <a:gd name="connsiteX174" fmla="*/ 2887238 w 5765421"/>
                <a:gd name="connsiteY174" fmla="*/ 1545842 h 2229242"/>
                <a:gd name="connsiteX175" fmla="*/ 2887238 w 5765421"/>
                <a:gd name="connsiteY175" fmla="*/ 1569468 h 2229242"/>
                <a:gd name="connsiteX176" fmla="*/ 2896428 w 5765421"/>
                <a:gd name="connsiteY176" fmla="*/ 1569468 h 2229242"/>
                <a:gd name="connsiteX177" fmla="*/ 2896428 w 5765421"/>
                <a:gd name="connsiteY177" fmla="*/ 1593196 h 2229242"/>
                <a:gd name="connsiteX178" fmla="*/ 2942243 w 5765421"/>
                <a:gd name="connsiteY178" fmla="*/ 1593196 h 2229242"/>
                <a:gd name="connsiteX179" fmla="*/ 2942243 w 5765421"/>
                <a:gd name="connsiteY179" fmla="*/ 1605009 h 2229242"/>
                <a:gd name="connsiteX180" fmla="*/ 2960622 w 5765421"/>
                <a:gd name="connsiteY180" fmla="*/ 1605009 h 2229242"/>
                <a:gd name="connsiteX181" fmla="*/ 2960622 w 5765421"/>
                <a:gd name="connsiteY181" fmla="*/ 1616822 h 2229242"/>
                <a:gd name="connsiteX182" fmla="*/ 3052250 w 5765421"/>
                <a:gd name="connsiteY182" fmla="*/ 1616822 h 2229242"/>
                <a:gd name="connsiteX183" fmla="*/ 3052250 w 5765421"/>
                <a:gd name="connsiteY183" fmla="*/ 1628738 h 2229242"/>
                <a:gd name="connsiteX184" fmla="*/ 3116444 w 5765421"/>
                <a:gd name="connsiteY184" fmla="*/ 1628738 h 2229242"/>
                <a:gd name="connsiteX185" fmla="*/ 3116444 w 5765421"/>
                <a:gd name="connsiteY185" fmla="*/ 1640551 h 2229242"/>
                <a:gd name="connsiteX186" fmla="*/ 3281457 w 5765421"/>
                <a:gd name="connsiteY186" fmla="*/ 1640551 h 2229242"/>
                <a:gd name="connsiteX187" fmla="*/ 3281457 w 5765421"/>
                <a:gd name="connsiteY187" fmla="*/ 1652363 h 2229242"/>
                <a:gd name="connsiteX188" fmla="*/ 3363895 w 5765421"/>
                <a:gd name="connsiteY188" fmla="*/ 1652363 h 2229242"/>
                <a:gd name="connsiteX189" fmla="*/ 3373085 w 5765421"/>
                <a:gd name="connsiteY189" fmla="*/ 1652363 h 2229242"/>
                <a:gd name="connsiteX190" fmla="*/ 3418899 w 5765421"/>
                <a:gd name="connsiteY190" fmla="*/ 1652363 h 2229242"/>
                <a:gd name="connsiteX191" fmla="*/ 3418899 w 5765421"/>
                <a:gd name="connsiteY191" fmla="*/ 1664690 h 2229242"/>
                <a:gd name="connsiteX192" fmla="*/ 3428089 w 5765421"/>
                <a:gd name="connsiteY192" fmla="*/ 1664690 h 2229242"/>
                <a:gd name="connsiteX193" fmla="*/ 3428089 w 5765421"/>
                <a:gd name="connsiteY193" fmla="*/ 1676914 h 2229242"/>
                <a:gd name="connsiteX194" fmla="*/ 3446333 w 5765421"/>
                <a:gd name="connsiteY194" fmla="*/ 1676914 h 2229242"/>
                <a:gd name="connsiteX195" fmla="*/ 3446333 w 5765421"/>
                <a:gd name="connsiteY195" fmla="*/ 1689548 h 2229242"/>
                <a:gd name="connsiteX196" fmla="*/ 3455523 w 5765421"/>
                <a:gd name="connsiteY196" fmla="*/ 1689548 h 2229242"/>
                <a:gd name="connsiteX197" fmla="*/ 3464713 w 5765421"/>
                <a:gd name="connsiteY197" fmla="*/ 1689548 h 2229242"/>
                <a:gd name="connsiteX198" fmla="*/ 3473903 w 5765421"/>
                <a:gd name="connsiteY198" fmla="*/ 1689548 h 2229242"/>
                <a:gd name="connsiteX199" fmla="*/ 3473903 w 5765421"/>
                <a:gd name="connsiteY199" fmla="*/ 1758268 h 2229242"/>
                <a:gd name="connsiteX200" fmla="*/ 3492283 w 5765421"/>
                <a:gd name="connsiteY200" fmla="*/ 1758268 h 2229242"/>
                <a:gd name="connsiteX201" fmla="*/ 3492283 w 5765421"/>
                <a:gd name="connsiteY201" fmla="*/ 1772649 h 2229242"/>
                <a:gd name="connsiteX202" fmla="*/ 3510527 w 5765421"/>
                <a:gd name="connsiteY202" fmla="*/ 1772649 h 2229242"/>
                <a:gd name="connsiteX203" fmla="*/ 3519717 w 5765421"/>
                <a:gd name="connsiteY203" fmla="*/ 1772649 h 2229242"/>
                <a:gd name="connsiteX204" fmla="*/ 3519717 w 5765421"/>
                <a:gd name="connsiteY204" fmla="*/ 1787441 h 2229242"/>
                <a:gd name="connsiteX205" fmla="*/ 3528907 w 5765421"/>
                <a:gd name="connsiteY205" fmla="*/ 1787441 h 2229242"/>
                <a:gd name="connsiteX206" fmla="*/ 3528907 w 5765421"/>
                <a:gd name="connsiteY206" fmla="*/ 1802644 h 2229242"/>
                <a:gd name="connsiteX207" fmla="*/ 3538097 w 5765421"/>
                <a:gd name="connsiteY207" fmla="*/ 1802644 h 2229242"/>
                <a:gd name="connsiteX208" fmla="*/ 3538097 w 5765421"/>
                <a:gd name="connsiteY208" fmla="*/ 1817744 h 2229242"/>
                <a:gd name="connsiteX209" fmla="*/ 3583911 w 5765421"/>
                <a:gd name="connsiteY209" fmla="*/ 1817744 h 2229242"/>
                <a:gd name="connsiteX210" fmla="*/ 3684729 w 5765421"/>
                <a:gd name="connsiteY210" fmla="*/ 1817744 h 2229242"/>
                <a:gd name="connsiteX211" fmla="*/ 3684729 w 5765421"/>
                <a:gd name="connsiteY211" fmla="*/ 1833357 h 2229242"/>
                <a:gd name="connsiteX212" fmla="*/ 3987184 w 5765421"/>
                <a:gd name="connsiteY212" fmla="*/ 1833357 h 2229242"/>
                <a:gd name="connsiteX213" fmla="*/ 3996374 w 5765421"/>
                <a:gd name="connsiteY213" fmla="*/ 1833357 h 2229242"/>
                <a:gd name="connsiteX214" fmla="*/ 3996374 w 5765421"/>
                <a:gd name="connsiteY214" fmla="*/ 1849895 h 2229242"/>
                <a:gd name="connsiteX215" fmla="*/ 4005564 w 5765421"/>
                <a:gd name="connsiteY215" fmla="*/ 1849895 h 2229242"/>
                <a:gd name="connsiteX216" fmla="*/ 4014618 w 5765421"/>
                <a:gd name="connsiteY216" fmla="*/ 1849895 h 2229242"/>
                <a:gd name="connsiteX217" fmla="*/ 4014618 w 5765421"/>
                <a:gd name="connsiteY217" fmla="*/ 1866947 h 2229242"/>
                <a:gd name="connsiteX218" fmla="*/ 4023808 w 5765421"/>
                <a:gd name="connsiteY218" fmla="*/ 1866947 h 2229242"/>
                <a:gd name="connsiteX219" fmla="*/ 4042188 w 5765421"/>
                <a:gd name="connsiteY219" fmla="*/ 1866947 h 2229242"/>
                <a:gd name="connsiteX220" fmla="*/ 4051378 w 5765421"/>
                <a:gd name="connsiteY220" fmla="*/ 1866947 h 2229242"/>
                <a:gd name="connsiteX221" fmla="*/ 4060568 w 5765421"/>
                <a:gd name="connsiteY221" fmla="*/ 1866947 h 2229242"/>
                <a:gd name="connsiteX222" fmla="*/ 4060568 w 5765421"/>
                <a:gd name="connsiteY222" fmla="*/ 1906597 h 2229242"/>
                <a:gd name="connsiteX223" fmla="*/ 4078812 w 5765421"/>
                <a:gd name="connsiteY223" fmla="*/ 1906597 h 2229242"/>
                <a:gd name="connsiteX224" fmla="*/ 4088002 w 5765421"/>
                <a:gd name="connsiteY224" fmla="*/ 1906597 h 2229242"/>
                <a:gd name="connsiteX225" fmla="*/ 4097192 w 5765421"/>
                <a:gd name="connsiteY225" fmla="*/ 1906597 h 2229242"/>
                <a:gd name="connsiteX226" fmla="*/ 4097192 w 5765421"/>
                <a:gd name="connsiteY226" fmla="*/ 1950048 h 2229242"/>
                <a:gd name="connsiteX227" fmla="*/ 4106382 w 5765421"/>
                <a:gd name="connsiteY227" fmla="*/ 1950048 h 2229242"/>
                <a:gd name="connsiteX228" fmla="*/ 4124626 w 5765421"/>
                <a:gd name="connsiteY228" fmla="*/ 1950048 h 2229242"/>
                <a:gd name="connsiteX229" fmla="*/ 4124626 w 5765421"/>
                <a:gd name="connsiteY229" fmla="*/ 1974393 h 2229242"/>
                <a:gd name="connsiteX230" fmla="*/ 4289638 w 5765421"/>
                <a:gd name="connsiteY230" fmla="*/ 1974393 h 2229242"/>
                <a:gd name="connsiteX231" fmla="*/ 4564659 w 5765421"/>
                <a:gd name="connsiteY231" fmla="*/ 1974393 h 2229242"/>
                <a:gd name="connsiteX232" fmla="*/ 4592093 w 5765421"/>
                <a:gd name="connsiteY232" fmla="*/ 1974393 h 2229242"/>
                <a:gd name="connsiteX233" fmla="*/ 4592093 w 5765421"/>
                <a:gd name="connsiteY233" fmla="*/ 2002127 h 2229242"/>
                <a:gd name="connsiteX234" fmla="*/ 4601283 w 5765421"/>
                <a:gd name="connsiteY234" fmla="*/ 2002127 h 2229242"/>
                <a:gd name="connsiteX235" fmla="*/ 4610472 w 5765421"/>
                <a:gd name="connsiteY235" fmla="*/ 2002127 h 2229242"/>
                <a:gd name="connsiteX236" fmla="*/ 4628853 w 5765421"/>
                <a:gd name="connsiteY236" fmla="*/ 2002127 h 2229242"/>
                <a:gd name="connsiteX237" fmla="*/ 4674666 w 5765421"/>
                <a:gd name="connsiteY237" fmla="*/ 2002127 h 2229242"/>
                <a:gd name="connsiteX238" fmla="*/ 4702101 w 5765421"/>
                <a:gd name="connsiteY238" fmla="*/ 2002127 h 2229242"/>
                <a:gd name="connsiteX239" fmla="*/ 4702101 w 5765421"/>
                <a:gd name="connsiteY239" fmla="*/ 2042188 h 2229242"/>
                <a:gd name="connsiteX240" fmla="*/ 5160378 w 5765421"/>
                <a:gd name="connsiteY240" fmla="*/ 2042188 h 2229242"/>
                <a:gd name="connsiteX241" fmla="*/ 5206192 w 5765421"/>
                <a:gd name="connsiteY241" fmla="*/ 2042188 h 2229242"/>
                <a:gd name="connsiteX242" fmla="*/ 5206192 w 5765421"/>
                <a:gd name="connsiteY242" fmla="*/ 2095706 h 2229242"/>
                <a:gd name="connsiteX243" fmla="*/ 5242952 w 5765421"/>
                <a:gd name="connsiteY243" fmla="*/ 2095706 h 2229242"/>
                <a:gd name="connsiteX244" fmla="*/ 5765422 w 5765421"/>
                <a:gd name="connsiteY244" fmla="*/ 2095706 h 2229242"/>
                <a:gd name="connsiteX245" fmla="*/ 5765422 w 5765421"/>
                <a:gd name="connsiteY245" fmla="*/ 2229242 h 222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765421" h="2229242">
                  <a:moveTo>
                    <a:pt x="0" y="0"/>
                  </a:moveTo>
                  <a:lnTo>
                    <a:pt x="9190" y="0"/>
                  </a:lnTo>
                  <a:lnTo>
                    <a:pt x="110008" y="0"/>
                  </a:lnTo>
                  <a:lnTo>
                    <a:pt x="110008" y="10375"/>
                  </a:lnTo>
                  <a:lnTo>
                    <a:pt x="247586" y="10375"/>
                  </a:lnTo>
                  <a:lnTo>
                    <a:pt x="247586" y="20750"/>
                  </a:lnTo>
                  <a:lnTo>
                    <a:pt x="311644" y="20750"/>
                  </a:lnTo>
                  <a:lnTo>
                    <a:pt x="311644" y="31124"/>
                  </a:lnTo>
                  <a:lnTo>
                    <a:pt x="320834" y="31124"/>
                  </a:lnTo>
                  <a:lnTo>
                    <a:pt x="320834" y="41499"/>
                  </a:lnTo>
                  <a:lnTo>
                    <a:pt x="366649" y="41499"/>
                  </a:lnTo>
                  <a:lnTo>
                    <a:pt x="366649" y="51874"/>
                  </a:lnTo>
                  <a:lnTo>
                    <a:pt x="403408" y="51874"/>
                  </a:lnTo>
                  <a:lnTo>
                    <a:pt x="403408" y="62249"/>
                  </a:lnTo>
                  <a:lnTo>
                    <a:pt x="430842" y="62249"/>
                  </a:lnTo>
                  <a:lnTo>
                    <a:pt x="430842" y="82895"/>
                  </a:lnTo>
                  <a:lnTo>
                    <a:pt x="467467" y="82895"/>
                  </a:lnTo>
                  <a:lnTo>
                    <a:pt x="467467" y="93270"/>
                  </a:lnTo>
                  <a:lnTo>
                    <a:pt x="522471" y="93270"/>
                  </a:lnTo>
                  <a:lnTo>
                    <a:pt x="522471" y="103645"/>
                  </a:lnTo>
                  <a:lnTo>
                    <a:pt x="531661" y="103645"/>
                  </a:lnTo>
                  <a:lnTo>
                    <a:pt x="531661" y="145144"/>
                  </a:lnTo>
                  <a:lnTo>
                    <a:pt x="540850" y="145144"/>
                  </a:lnTo>
                  <a:lnTo>
                    <a:pt x="540850" y="207598"/>
                  </a:lnTo>
                  <a:lnTo>
                    <a:pt x="550040" y="207598"/>
                  </a:lnTo>
                  <a:lnTo>
                    <a:pt x="550040" y="238825"/>
                  </a:lnTo>
                  <a:lnTo>
                    <a:pt x="559095" y="238825"/>
                  </a:lnTo>
                  <a:lnTo>
                    <a:pt x="559095" y="270258"/>
                  </a:lnTo>
                  <a:lnTo>
                    <a:pt x="568285" y="270258"/>
                  </a:lnTo>
                  <a:lnTo>
                    <a:pt x="568285" y="280735"/>
                  </a:lnTo>
                  <a:lnTo>
                    <a:pt x="577475" y="280735"/>
                  </a:lnTo>
                  <a:lnTo>
                    <a:pt x="577475" y="301793"/>
                  </a:lnTo>
                  <a:lnTo>
                    <a:pt x="586665" y="301793"/>
                  </a:lnTo>
                  <a:lnTo>
                    <a:pt x="586665" y="354386"/>
                  </a:lnTo>
                  <a:lnTo>
                    <a:pt x="595854" y="354386"/>
                  </a:lnTo>
                  <a:lnTo>
                    <a:pt x="595854" y="449505"/>
                  </a:lnTo>
                  <a:lnTo>
                    <a:pt x="605044" y="449505"/>
                  </a:lnTo>
                  <a:lnTo>
                    <a:pt x="605044" y="460085"/>
                  </a:lnTo>
                  <a:lnTo>
                    <a:pt x="614099" y="460085"/>
                  </a:lnTo>
                  <a:lnTo>
                    <a:pt x="614099" y="470666"/>
                  </a:lnTo>
                  <a:lnTo>
                    <a:pt x="632479" y="470666"/>
                  </a:lnTo>
                  <a:lnTo>
                    <a:pt x="632479" y="481349"/>
                  </a:lnTo>
                  <a:lnTo>
                    <a:pt x="660048" y="481349"/>
                  </a:lnTo>
                  <a:lnTo>
                    <a:pt x="660048" y="491929"/>
                  </a:lnTo>
                  <a:lnTo>
                    <a:pt x="669103" y="491929"/>
                  </a:lnTo>
                  <a:lnTo>
                    <a:pt x="678293" y="491929"/>
                  </a:lnTo>
                  <a:lnTo>
                    <a:pt x="678293" y="502612"/>
                  </a:lnTo>
                  <a:lnTo>
                    <a:pt x="714917" y="502612"/>
                  </a:lnTo>
                  <a:lnTo>
                    <a:pt x="714917" y="513295"/>
                  </a:lnTo>
                  <a:lnTo>
                    <a:pt x="769921" y="513295"/>
                  </a:lnTo>
                  <a:lnTo>
                    <a:pt x="769921" y="523978"/>
                  </a:lnTo>
                  <a:lnTo>
                    <a:pt x="824925" y="523978"/>
                  </a:lnTo>
                  <a:lnTo>
                    <a:pt x="824925" y="534661"/>
                  </a:lnTo>
                  <a:lnTo>
                    <a:pt x="861685" y="534661"/>
                  </a:lnTo>
                  <a:lnTo>
                    <a:pt x="861685" y="545446"/>
                  </a:lnTo>
                  <a:lnTo>
                    <a:pt x="944123" y="545446"/>
                  </a:lnTo>
                  <a:lnTo>
                    <a:pt x="944123" y="556129"/>
                  </a:lnTo>
                  <a:lnTo>
                    <a:pt x="1026562" y="556129"/>
                  </a:lnTo>
                  <a:lnTo>
                    <a:pt x="1026562" y="566812"/>
                  </a:lnTo>
                  <a:lnTo>
                    <a:pt x="1035751" y="566812"/>
                  </a:lnTo>
                  <a:lnTo>
                    <a:pt x="1035751" y="577495"/>
                  </a:lnTo>
                  <a:lnTo>
                    <a:pt x="1044941" y="577495"/>
                  </a:lnTo>
                  <a:lnTo>
                    <a:pt x="1044941" y="588178"/>
                  </a:lnTo>
                  <a:lnTo>
                    <a:pt x="1072511" y="588178"/>
                  </a:lnTo>
                  <a:lnTo>
                    <a:pt x="1072511" y="598861"/>
                  </a:lnTo>
                  <a:lnTo>
                    <a:pt x="1099945" y="598861"/>
                  </a:lnTo>
                  <a:lnTo>
                    <a:pt x="1099945" y="641593"/>
                  </a:lnTo>
                  <a:lnTo>
                    <a:pt x="1109135" y="641593"/>
                  </a:lnTo>
                  <a:lnTo>
                    <a:pt x="1109135" y="652276"/>
                  </a:lnTo>
                  <a:lnTo>
                    <a:pt x="1118325" y="652276"/>
                  </a:lnTo>
                  <a:lnTo>
                    <a:pt x="1118325" y="673744"/>
                  </a:lnTo>
                  <a:lnTo>
                    <a:pt x="1127380" y="673744"/>
                  </a:lnTo>
                  <a:lnTo>
                    <a:pt x="1127380" y="684427"/>
                  </a:lnTo>
                  <a:lnTo>
                    <a:pt x="1136570" y="684427"/>
                  </a:lnTo>
                  <a:lnTo>
                    <a:pt x="1136570" y="695110"/>
                  </a:lnTo>
                  <a:lnTo>
                    <a:pt x="1145760" y="695110"/>
                  </a:lnTo>
                  <a:lnTo>
                    <a:pt x="1145760" y="716682"/>
                  </a:lnTo>
                  <a:lnTo>
                    <a:pt x="1164139" y="716682"/>
                  </a:lnTo>
                  <a:lnTo>
                    <a:pt x="1164139" y="738150"/>
                  </a:lnTo>
                  <a:lnTo>
                    <a:pt x="1173329" y="738150"/>
                  </a:lnTo>
                  <a:lnTo>
                    <a:pt x="1173329" y="781498"/>
                  </a:lnTo>
                  <a:lnTo>
                    <a:pt x="1182384" y="781498"/>
                  </a:lnTo>
                  <a:lnTo>
                    <a:pt x="1182384" y="814266"/>
                  </a:lnTo>
                  <a:lnTo>
                    <a:pt x="1191574" y="814266"/>
                  </a:lnTo>
                  <a:lnTo>
                    <a:pt x="1191574" y="846931"/>
                  </a:lnTo>
                  <a:lnTo>
                    <a:pt x="1200763" y="846931"/>
                  </a:lnTo>
                  <a:lnTo>
                    <a:pt x="1200763" y="868708"/>
                  </a:lnTo>
                  <a:lnTo>
                    <a:pt x="1219143" y="868708"/>
                  </a:lnTo>
                  <a:lnTo>
                    <a:pt x="1219143" y="879699"/>
                  </a:lnTo>
                  <a:lnTo>
                    <a:pt x="1237388" y="879699"/>
                  </a:lnTo>
                  <a:lnTo>
                    <a:pt x="1237388" y="890587"/>
                  </a:lnTo>
                  <a:lnTo>
                    <a:pt x="1255768" y="890587"/>
                  </a:lnTo>
                  <a:lnTo>
                    <a:pt x="1255768" y="901476"/>
                  </a:lnTo>
                  <a:lnTo>
                    <a:pt x="1365776" y="901476"/>
                  </a:lnTo>
                  <a:lnTo>
                    <a:pt x="1365776" y="912364"/>
                  </a:lnTo>
                  <a:lnTo>
                    <a:pt x="1448214" y="912364"/>
                  </a:lnTo>
                  <a:lnTo>
                    <a:pt x="1448214" y="923253"/>
                  </a:lnTo>
                  <a:lnTo>
                    <a:pt x="1494028" y="923253"/>
                  </a:lnTo>
                  <a:lnTo>
                    <a:pt x="1494028" y="934244"/>
                  </a:lnTo>
                  <a:lnTo>
                    <a:pt x="1549032" y="934244"/>
                  </a:lnTo>
                  <a:lnTo>
                    <a:pt x="1549032" y="945132"/>
                  </a:lnTo>
                  <a:lnTo>
                    <a:pt x="1558222" y="945132"/>
                  </a:lnTo>
                  <a:lnTo>
                    <a:pt x="1558222" y="956020"/>
                  </a:lnTo>
                  <a:lnTo>
                    <a:pt x="1613226" y="956020"/>
                  </a:lnTo>
                  <a:lnTo>
                    <a:pt x="1622416" y="956020"/>
                  </a:lnTo>
                  <a:lnTo>
                    <a:pt x="1622416" y="967012"/>
                  </a:lnTo>
                  <a:lnTo>
                    <a:pt x="1631606" y="967012"/>
                  </a:lnTo>
                  <a:lnTo>
                    <a:pt x="1631606" y="978003"/>
                  </a:lnTo>
                  <a:lnTo>
                    <a:pt x="1640796" y="978003"/>
                  </a:lnTo>
                  <a:lnTo>
                    <a:pt x="1640796" y="988994"/>
                  </a:lnTo>
                  <a:lnTo>
                    <a:pt x="1659040" y="988994"/>
                  </a:lnTo>
                  <a:lnTo>
                    <a:pt x="1659040" y="999985"/>
                  </a:lnTo>
                  <a:lnTo>
                    <a:pt x="1686610" y="999985"/>
                  </a:lnTo>
                  <a:lnTo>
                    <a:pt x="1686610" y="1032958"/>
                  </a:lnTo>
                  <a:lnTo>
                    <a:pt x="1695665" y="1032958"/>
                  </a:lnTo>
                  <a:lnTo>
                    <a:pt x="1695665" y="1043949"/>
                  </a:lnTo>
                  <a:lnTo>
                    <a:pt x="1704855" y="1043949"/>
                  </a:lnTo>
                  <a:lnTo>
                    <a:pt x="1704855" y="1087914"/>
                  </a:lnTo>
                  <a:lnTo>
                    <a:pt x="1714044" y="1087914"/>
                  </a:lnTo>
                  <a:lnTo>
                    <a:pt x="1714044" y="1099110"/>
                  </a:lnTo>
                  <a:lnTo>
                    <a:pt x="1723234" y="1099110"/>
                  </a:lnTo>
                  <a:lnTo>
                    <a:pt x="1741614" y="1099110"/>
                  </a:lnTo>
                  <a:lnTo>
                    <a:pt x="1741614" y="1132905"/>
                  </a:lnTo>
                  <a:lnTo>
                    <a:pt x="1750669" y="1132905"/>
                  </a:lnTo>
                  <a:lnTo>
                    <a:pt x="1750669" y="1155709"/>
                  </a:lnTo>
                  <a:lnTo>
                    <a:pt x="1759858" y="1155709"/>
                  </a:lnTo>
                  <a:lnTo>
                    <a:pt x="1759858" y="1167111"/>
                  </a:lnTo>
                  <a:lnTo>
                    <a:pt x="1769049" y="1167111"/>
                  </a:lnTo>
                  <a:lnTo>
                    <a:pt x="1778238" y="1167111"/>
                  </a:lnTo>
                  <a:lnTo>
                    <a:pt x="1778238" y="1178719"/>
                  </a:lnTo>
                  <a:lnTo>
                    <a:pt x="1796618" y="1178719"/>
                  </a:lnTo>
                  <a:lnTo>
                    <a:pt x="1796618" y="1214260"/>
                  </a:lnTo>
                  <a:lnTo>
                    <a:pt x="1814863" y="1214260"/>
                  </a:lnTo>
                  <a:lnTo>
                    <a:pt x="1814863" y="1226073"/>
                  </a:lnTo>
                  <a:lnTo>
                    <a:pt x="1934061" y="1226073"/>
                  </a:lnTo>
                  <a:lnTo>
                    <a:pt x="1934061" y="1237886"/>
                  </a:lnTo>
                  <a:lnTo>
                    <a:pt x="2089883" y="1237886"/>
                  </a:lnTo>
                  <a:lnTo>
                    <a:pt x="2089883" y="1249801"/>
                  </a:lnTo>
                  <a:lnTo>
                    <a:pt x="2218135" y="1249801"/>
                  </a:lnTo>
                  <a:lnTo>
                    <a:pt x="2218135" y="1261614"/>
                  </a:lnTo>
                  <a:lnTo>
                    <a:pt x="2227325" y="1261614"/>
                  </a:lnTo>
                  <a:lnTo>
                    <a:pt x="2227325" y="1273427"/>
                  </a:lnTo>
                  <a:lnTo>
                    <a:pt x="2254895" y="1273427"/>
                  </a:lnTo>
                  <a:lnTo>
                    <a:pt x="2254895" y="1285343"/>
                  </a:lnTo>
                  <a:lnTo>
                    <a:pt x="2263950" y="1285343"/>
                  </a:lnTo>
                  <a:lnTo>
                    <a:pt x="2263950" y="1320781"/>
                  </a:lnTo>
                  <a:lnTo>
                    <a:pt x="2273139" y="1320781"/>
                  </a:lnTo>
                  <a:lnTo>
                    <a:pt x="2273139" y="1356323"/>
                  </a:lnTo>
                  <a:lnTo>
                    <a:pt x="2282329" y="1356323"/>
                  </a:lnTo>
                  <a:lnTo>
                    <a:pt x="2282329" y="1380051"/>
                  </a:lnTo>
                  <a:lnTo>
                    <a:pt x="2291519" y="1380051"/>
                  </a:lnTo>
                  <a:lnTo>
                    <a:pt x="2291519" y="1391864"/>
                  </a:lnTo>
                  <a:lnTo>
                    <a:pt x="2309899" y="1391864"/>
                  </a:lnTo>
                  <a:lnTo>
                    <a:pt x="2309899" y="1403677"/>
                  </a:lnTo>
                  <a:lnTo>
                    <a:pt x="2318954" y="1403677"/>
                  </a:lnTo>
                  <a:lnTo>
                    <a:pt x="2318954" y="1415593"/>
                  </a:lnTo>
                  <a:lnTo>
                    <a:pt x="2328144" y="1415593"/>
                  </a:lnTo>
                  <a:lnTo>
                    <a:pt x="2328144" y="1451031"/>
                  </a:lnTo>
                  <a:lnTo>
                    <a:pt x="2355713" y="1451031"/>
                  </a:lnTo>
                  <a:lnTo>
                    <a:pt x="2355713" y="1462947"/>
                  </a:lnTo>
                  <a:lnTo>
                    <a:pt x="2373957" y="1462947"/>
                  </a:lnTo>
                  <a:lnTo>
                    <a:pt x="2373957" y="1474759"/>
                  </a:lnTo>
                  <a:lnTo>
                    <a:pt x="2392337" y="1474759"/>
                  </a:lnTo>
                  <a:lnTo>
                    <a:pt x="2392337" y="1486572"/>
                  </a:lnTo>
                  <a:lnTo>
                    <a:pt x="2438151" y="1486572"/>
                  </a:lnTo>
                  <a:lnTo>
                    <a:pt x="2438151" y="1498488"/>
                  </a:lnTo>
                  <a:lnTo>
                    <a:pt x="2502345" y="1498488"/>
                  </a:lnTo>
                  <a:lnTo>
                    <a:pt x="2502345" y="1510301"/>
                  </a:lnTo>
                  <a:lnTo>
                    <a:pt x="2630598" y="1510301"/>
                  </a:lnTo>
                  <a:lnTo>
                    <a:pt x="2630598" y="1522114"/>
                  </a:lnTo>
                  <a:lnTo>
                    <a:pt x="2850614" y="1522114"/>
                  </a:lnTo>
                  <a:lnTo>
                    <a:pt x="2850614" y="1533927"/>
                  </a:lnTo>
                  <a:lnTo>
                    <a:pt x="2868994" y="1533927"/>
                  </a:lnTo>
                  <a:lnTo>
                    <a:pt x="2868994" y="1545842"/>
                  </a:lnTo>
                  <a:lnTo>
                    <a:pt x="2887238" y="1545842"/>
                  </a:lnTo>
                  <a:lnTo>
                    <a:pt x="2887238" y="1569468"/>
                  </a:lnTo>
                  <a:lnTo>
                    <a:pt x="2896428" y="1569468"/>
                  </a:lnTo>
                  <a:lnTo>
                    <a:pt x="2896428" y="1593196"/>
                  </a:lnTo>
                  <a:lnTo>
                    <a:pt x="2942243" y="1593196"/>
                  </a:lnTo>
                  <a:lnTo>
                    <a:pt x="2942243" y="1605009"/>
                  </a:lnTo>
                  <a:lnTo>
                    <a:pt x="2960622" y="1605009"/>
                  </a:lnTo>
                  <a:lnTo>
                    <a:pt x="2960622" y="1616822"/>
                  </a:lnTo>
                  <a:lnTo>
                    <a:pt x="3052250" y="1616822"/>
                  </a:lnTo>
                  <a:lnTo>
                    <a:pt x="3052250" y="1628738"/>
                  </a:lnTo>
                  <a:lnTo>
                    <a:pt x="3116444" y="1628738"/>
                  </a:lnTo>
                  <a:lnTo>
                    <a:pt x="3116444" y="1640551"/>
                  </a:lnTo>
                  <a:lnTo>
                    <a:pt x="3281457" y="1640551"/>
                  </a:lnTo>
                  <a:lnTo>
                    <a:pt x="3281457" y="1652363"/>
                  </a:lnTo>
                  <a:lnTo>
                    <a:pt x="3363895" y="1652363"/>
                  </a:lnTo>
                  <a:lnTo>
                    <a:pt x="3373085" y="1652363"/>
                  </a:lnTo>
                  <a:lnTo>
                    <a:pt x="3418899" y="1652363"/>
                  </a:lnTo>
                  <a:lnTo>
                    <a:pt x="3418899" y="1664690"/>
                  </a:lnTo>
                  <a:lnTo>
                    <a:pt x="3428089" y="1664690"/>
                  </a:lnTo>
                  <a:lnTo>
                    <a:pt x="3428089" y="1676914"/>
                  </a:lnTo>
                  <a:lnTo>
                    <a:pt x="3446333" y="1676914"/>
                  </a:lnTo>
                  <a:lnTo>
                    <a:pt x="3446333" y="1689548"/>
                  </a:lnTo>
                  <a:lnTo>
                    <a:pt x="3455523" y="1689548"/>
                  </a:lnTo>
                  <a:lnTo>
                    <a:pt x="3464713" y="1689548"/>
                  </a:lnTo>
                  <a:lnTo>
                    <a:pt x="3473903" y="1689548"/>
                  </a:lnTo>
                  <a:lnTo>
                    <a:pt x="3473903" y="1758268"/>
                  </a:lnTo>
                  <a:lnTo>
                    <a:pt x="3492283" y="1758268"/>
                  </a:lnTo>
                  <a:lnTo>
                    <a:pt x="3492283" y="1772649"/>
                  </a:lnTo>
                  <a:lnTo>
                    <a:pt x="3510527" y="1772649"/>
                  </a:lnTo>
                  <a:lnTo>
                    <a:pt x="3519717" y="1772649"/>
                  </a:lnTo>
                  <a:lnTo>
                    <a:pt x="3519717" y="1787441"/>
                  </a:lnTo>
                  <a:lnTo>
                    <a:pt x="3528907" y="1787441"/>
                  </a:lnTo>
                  <a:lnTo>
                    <a:pt x="3528907" y="1802644"/>
                  </a:lnTo>
                  <a:lnTo>
                    <a:pt x="3538097" y="1802644"/>
                  </a:lnTo>
                  <a:lnTo>
                    <a:pt x="3538097" y="1817744"/>
                  </a:lnTo>
                  <a:lnTo>
                    <a:pt x="3583911" y="1817744"/>
                  </a:lnTo>
                  <a:lnTo>
                    <a:pt x="3684729" y="1817744"/>
                  </a:lnTo>
                  <a:lnTo>
                    <a:pt x="3684729" y="1833357"/>
                  </a:lnTo>
                  <a:lnTo>
                    <a:pt x="3987184" y="1833357"/>
                  </a:lnTo>
                  <a:lnTo>
                    <a:pt x="3996374" y="1833357"/>
                  </a:lnTo>
                  <a:lnTo>
                    <a:pt x="3996374" y="1849895"/>
                  </a:lnTo>
                  <a:lnTo>
                    <a:pt x="4005564" y="1849895"/>
                  </a:lnTo>
                  <a:lnTo>
                    <a:pt x="4014618" y="1849895"/>
                  </a:lnTo>
                  <a:lnTo>
                    <a:pt x="4014618" y="1866947"/>
                  </a:lnTo>
                  <a:lnTo>
                    <a:pt x="4023808" y="1866947"/>
                  </a:lnTo>
                  <a:lnTo>
                    <a:pt x="4042188" y="1866947"/>
                  </a:lnTo>
                  <a:lnTo>
                    <a:pt x="4051378" y="1866947"/>
                  </a:lnTo>
                  <a:lnTo>
                    <a:pt x="4060568" y="1866947"/>
                  </a:lnTo>
                  <a:lnTo>
                    <a:pt x="4060568" y="1906597"/>
                  </a:lnTo>
                  <a:lnTo>
                    <a:pt x="4078812" y="1906597"/>
                  </a:lnTo>
                  <a:lnTo>
                    <a:pt x="4088002" y="1906597"/>
                  </a:lnTo>
                  <a:lnTo>
                    <a:pt x="4097192" y="1906597"/>
                  </a:lnTo>
                  <a:lnTo>
                    <a:pt x="4097192" y="1950048"/>
                  </a:lnTo>
                  <a:lnTo>
                    <a:pt x="4106382" y="1950048"/>
                  </a:lnTo>
                  <a:lnTo>
                    <a:pt x="4124626" y="1950048"/>
                  </a:lnTo>
                  <a:lnTo>
                    <a:pt x="4124626" y="1974393"/>
                  </a:lnTo>
                  <a:lnTo>
                    <a:pt x="4289638" y="1974393"/>
                  </a:lnTo>
                  <a:lnTo>
                    <a:pt x="4564659" y="1974393"/>
                  </a:lnTo>
                  <a:lnTo>
                    <a:pt x="4592093" y="1974393"/>
                  </a:lnTo>
                  <a:lnTo>
                    <a:pt x="4592093" y="2002127"/>
                  </a:lnTo>
                  <a:lnTo>
                    <a:pt x="4601283" y="2002127"/>
                  </a:lnTo>
                  <a:lnTo>
                    <a:pt x="4610472" y="2002127"/>
                  </a:lnTo>
                  <a:lnTo>
                    <a:pt x="4628853" y="2002127"/>
                  </a:lnTo>
                  <a:lnTo>
                    <a:pt x="4674666" y="2002127"/>
                  </a:lnTo>
                  <a:lnTo>
                    <a:pt x="4702101" y="2002127"/>
                  </a:lnTo>
                  <a:lnTo>
                    <a:pt x="4702101" y="2042188"/>
                  </a:lnTo>
                  <a:lnTo>
                    <a:pt x="5160378" y="2042188"/>
                  </a:lnTo>
                  <a:lnTo>
                    <a:pt x="5206192" y="2042188"/>
                  </a:lnTo>
                  <a:lnTo>
                    <a:pt x="5206192" y="2095706"/>
                  </a:lnTo>
                  <a:lnTo>
                    <a:pt x="5242952" y="2095706"/>
                  </a:lnTo>
                  <a:lnTo>
                    <a:pt x="5765422" y="2095706"/>
                  </a:lnTo>
                  <a:lnTo>
                    <a:pt x="5765422" y="2229242"/>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grpSp>
          <p:nvGrpSpPr>
            <p:cNvPr id="62" name="Group 61">
              <a:extLst>
                <a:ext uri="{FF2B5EF4-FFF2-40B4-BE49-F238E27FC236}">
                  <a16:creationId xmlns:a16="http://schemas.microsoft.com/office/drawing/2014/main" id="{10A417C6-EB92-89FF-0060-5DBEF0A7A4BC}"/>
                </a:ext>
              </a:extLst>
            </p:cNvPr>
            <p:cNvGrpSpPr/>
            <p:nvPr/>
          </p:nvGrpSpPr>
          <p:grpSpPr>
            <a:xfrm>
              <a:off x="1487712" y="1231107"/>
              <a:ext cx="5993502" cy="2248298"/>
              <a:chOff x="1487712" y="1231107"/>
              <a:chExt cx="5993502" cy="2248298"/>
            </a:xfrm>
          </p:grpSpPr>
          <p:sp>
            <p:nvSpPr>
              <p:cNvPr id="63" name="Freeform: Shape 62">
                <a:extLst>
                  <a:ext uri="{FF2B5EF4-FFF2-40B4-BE49-F238E27FC236}">
                    <a16:creationId xmlns:a16="http://schemas.microsoft.com/office/drawing/2014/main" id="{255D5626-2F89-B6B6-EA0A-1B8552273031}"/>
                  </a:ext>
                </a:extLst>
              </p:cNvPr>
              <p:cNvSpPr/>
              <p:nvPr/>
            </p:nvSpPr>
            <p:spPr>
              <a:xfrm>
                <a:off x="4948722"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76" name="Freeform: Shape 575">
                <a:extLst>
                  <a:ext uri="{FF2B5EF4-FFF2-40B4-BE49-F238E27FC236}">
                    <a16:creationId xmlns:a16="http://schemas.microsoft.com/office/drawing/2014/main" id="{AE504B17-A5BA-91E6-997C-3FD31CE2658C}"/>
                  </a:ext>
                </a:extLst>
              </p:cNvPr>
              <p:cNvSpPr/>
              <p:nvPr/>
            </p:nvSpPr>
            <p:spPr>
              <a:xfrm>
                <a:off x="4958203"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77" name="Freeform: Shape 576">
                <a:extLst>
                  <a:ext uri="{FF2B5EF4-FFF2-40B4-BE49-F238E27FC236}">
                    <a16:creationId xmlns:a16="http://schemas.microsoft.com/office/drawing/2014/main" id="{4C08317B-845B-B7E0-2C4A-22EB514B828C}"/>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78" name="Freeform: Shape 577">
                <a:extLst>
                  <a:ext uri="{FF2B5EF4-FFF2-40B4-BE49-F238E27FC236}">
                    <a16:creationId xmlns:a16="http://schemas.microsoft.com/office/drawing/2014/main" id="{3A3CA1FD-2FF8-25A0-D977-D9B278E542F4}"/>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79" name="Freeform: Shape 578">
                <a:extLst>
                  <a:ext uri="{FF2B5EF4-FFF2-40B4-BE49-F238E27FC236}">
                    <a16:creationId xmlns:a16="http://schemas.microsoft.com/office/drawing/2014/main" id="{BAFE9B4F-A94B-D91A-FF46-22CB32B47701}"/>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0" name="Freeform: Shape 579">
                <a:extLst>
                  <a:ext uri="{FF2B5EF4-FFF2-40B4-BE49-F238E27FC236}">
                    <a16:creationId xmlns:a16="http://schemas.microsoft.com/office/drawing/2014/main" id="{EFE64BA5-25B2-2C8B-8B31-24913512BFAA}"/>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1" name="Freeform: Shape 580">
                <a:extLst>
                  <a:ext uri="{FF2B5EF4-FFF2-40B4-BE49-F238E27FC236}">
                    <a16:creationId xmlns:a16="http://schemas.microsoft.com/office/drawing/2014/main" id="{0F3750C4-D8E4-BDEC-BC82-9A4571F24F1A}"/>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2" name="Freeform: Shape 581">
                <a:extLst>
                  <a:ext uri="{FF2B5EF4-FFF2-40B4-BE49-F238E27FC236}">
                    <a16:creationId xmlns:a16="http://schemas.microsoft.com/office/drawing/2014/main" id="{F05B4803-ED16-BEBC-6DB6-815C69317A62}"/>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3" name="Freeform: Shape 582">
                <a:extLst>
                  <a:ext uri="{FF2B5EF4-FFF2-40B4-BE49-F238E27FC236}">
                    <a16:creationId xmlns:a16="http://schemas.microsoft.com/office/drawing/2014/main" id="{16EA1DC4-63E2-23D7-FA0E-E4B410F78C39}"/>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4" name="Freeform: Shape 583">
                <a:extLst>
                  <a:ext uri="{FF2B5EF4-FFF2-40B4-BE49-F238E27FC236}">
                    <a16:creationId xmlns:a16="http://schemas.microsoft.com/office/drawing/2014/main" id="{2A7CC4F6-F97D-40FA-A6C0-6A784CEFE246}"/>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5" name="Freeform: Shape 584">
                <a:extLst>
                  <a:ext uri="{FF2B5EF4-FFF2-40B4-BE49-F238E27FC236}">
                    <a16:creationId xmlns:a16="http://schemas.microsoft.com/office/drawing/2014/main" id="{2BC00E01-386D-2186-F62A-866EC94EE859}"/>
                  </a:ext>
                </a:extLst>
              </p:cNvPr>
              <p:cNvSpPr/>
              <p:nvPr/>
            </p:nvSpPr>
            <p:spPr>
              <a:xfrm>
                <a:off x="5100001" y="29825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6" name="Freeform: Shape 585">
                <a:extLst>
                  <a:ext uri="{FF2B5EF4-FFF2-40B4-BE49-F238E27FC236}">
                    <a16:creationId xmlns:a16="http://schemas.microsoft.com/office/drawing/2014/main" id="{09DEB917-FB22-B860-B8B0-D17A1B8F96E1}"/>
                  </a:ext>
                </a:extLst>
              </p:cNvPr>
              <p:cNvSpPr/>
              <p:nvPr/>
            </p:nvSpPr>
            <p:spPr>
              <a:xfrm>
                <a:off x="5109482" y="299716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7" name="Freeform: Shape 586">
                <a:extLst>
                  <a:ext uri="{FF2B5EF4-FFF2-40B4-BE49-F238E27FC236}">
                    <a16:creationId xmlns:a16="http://schemas.microsoft.com/office/drawing/2014/main" id="{D89A7543-F41A-9E67-17B9-E4D9176E2B28}"/>
                  </a:ext>
                </a:extLst>
              </p:cNvPr>
              <p:cNvSpPr/>
              <p:nvPr/>
            </p:nvSpPr>
            <p:spPr>
              <a:xfrm>
                <a:off x="5175710" y="302710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8" name="Freeform: Shape 587">
                <a:extLst>
                  <a:ext uri="{FF2B5EF4-FFF2-40B4-BE49-F238E27FC236}">
                    <a16:creationId xmlns:a16="http://schemas.microsoft.com/office/drawing/2014/main" id="{08F9FB6C-0766-7A43-DE56-C8BE13D45743}"/>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89" name="Freeform: Shape 588">
                <a:extLst>
                  <a:ext uri="{FF2B5EF4-FFF2-40B4-BE49-F238E27FC236}">
                    <a16:creationId xmlns:a16="http://schemas.microsoft.com/office/drawing/2014/main" id="{13E9A568-E0AE-40BF-7233-03D464144CE6}"/>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0" name="Freeform: Shape 589">
                <a:extLst>
                  <a:ext uri="{FF2B5EF4-FFF2-40B4-BE49-F238E27FC236}">
                    <a16:creationId xmlns:a16="http://schemas.microsoft.com/office/drawing/2014/main" id="{6CFE1E6C-9B43-537F-3EF7-86798AF91084}"/>
                  </a:ext>
                </a:extLst>
              </p:cNvPr>
              <p:cNvSpPr/>
              <p:nvPr/>
            </p:nvSpPr>
            <p:spPr>
              <a:xfrm>
                <a:off x="5610724" y="3058875"/>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1" name="Freeform: Shape 590">
                <a:extLst>
                  <a:ext uri="{FF2B5EF4-FFF2-40B4-BE49-F238E27FC236}">
                    <a16:creationId xmlns:a16="http://schemas.microsoft.com/office/drawing/2014/main" id="{8DF04E24-5144-0DCA-C4DC-E78935C5217B}"/>
                  </a:ext>
                </a:extLst>
              </p:cNvPr>
              <p:cNvSpPr/>
              <p:nvPr/>
            </p:nvSpPr>
            <p:spPr>
              <a:xfrm>
                <a:off x="5629546"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2" name="Freeform: Shape 591">
                <a:extLst>
                  <a:ext uri="{FF2B5EF4-FFF2-40B4-BE49-F238E27FC236}">
                    <a16:creationId xmlns:a16="http://schemas.microsoft.com/office/drawing/2014/main" id="{E17042F5-0B4C-CFFC-5A61-895D1CE3D932}"/>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3" name="Freeform: Shape 592">
                <a:extLst>
                  <a:ext uri="{FF2B5EF4-FFF2-40B4-BE49-F238E27FC236}">
                    <a16:creationId xmlns:a16="http://schemas.microsoft.com/office/drawing/2014/main" id="{5E7A8605-CAD8-7682-F4EA-4699DB5385FC}"/>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4" name="Freeform: Shape 593">
                <a:extLst>
                  <a:ext uri="{FF2B5EF4-FFF2-40B4-BE49-F238E27FC236}">
                    <a16:creationId xmlns:a16="http://schemas.microsoft.com/office/drawing/2014/main" id="{450942F6-D819-484A-B971-51348522BA1E}"/>
                  </a:ext>
                </a:extLst>
              </p:cNvPr>
              <p:cNvSpPr/>
              <p:nvPr/>
            </p:nvSpPr>
            <p:spPr>
              <a:xfrm>
                <a:off x="5657990"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5" name="Freeform: Shape 594">
                <a:extLst>
                  <a:ext uri="{FF2B5EF4-FFF2-40B4-BE49-F238E27FC236}">
                    <a16:creationId xmlns:a16="http://schemas.microsoft.com/office/drawing/2014/main" id="{CDA0A8A5-48A1-B646-FFF9-C67F5EF2861D}"/>
                  </a:ext>
                </a:extLst>
              </p:cNvPr>
              <p:cNvSpPr/>
              <p:nvPr/>
            </p:nvSpPr>
            <p:spPr>
              <a:xfrm>
                <a:off x="5686293"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6" name="Freeform: Shape 595">
                <a:extLst>
                  <a:ext uri="{FF2B5EF4-FFF2-40B4-BE49-F238E27FC236}">
                    <a16:creationId xmlns:a16="http://schemas.microsoft.com/office/drawing/2014/main" id="{958AC0B0-F602-4573-776F-EA80F9FD8C44}"/>
                  </a:ext>
                </a:extLst>
              </p:cNvPr>
              <p:cNvSpPr/>
              <p:nvPr/>
            </p:nvSpPr>
            <p:spPr>
              <a:xfrm>
                <a:off x="5695775"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7" name="Freeform: Shape 596">
                <a:extLst>
                  <a:ext uri="{FF2B5EF4-FFF2-40B4-BE49-F238E27FC236}">
                    <a16:creationId xmlns:a16="http://schemas.microsoft.com/office/drawing/2014/main" id="{3E0E21B9-46D7-BF19-CDD6-9F23F47027CC}"/>
                  </a:ext>
                </a:extLst>
              </p:cNvPr>
              <p:cNvSpPr/>
              <p:nvPr/>
            </p:nvSpPr>
            <p:spPr>
              <a:xfrm>
                <a:off x="5705256"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8" name="Freeform: Shape 597">
                <a:extLst>
                  <a:ext uri="{FF2B5EF4-FFF2-40B4-BE49-F238E27FC236}">
                    <a16:creationId xmlns:a16="http://schemas.microsoft.com/office/drawing/2014/main" id="{9AD2F4DB-58BF-4CAD-35FB-AA08A772E666}"/>
                  </a:ext>
                </a:extLst>
              </p:cNvPr>
              <p:cNvSpPr/>
              <p:nvPr/>
            </p:nvSpPr>
            <p:spPr>
              <a:xfrm>
                <a:off x="5714737"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599" name="Freeform: Shape 598">
                <a:extLst>
                  <a:ext uri="{FF2B5EF4-FFF2-40B4-BE49-F238E27FC236}">
                    <a16:creationId xmlns:a16="http://schemas.microsoft.com/office/drawing/2014/main" id="{37DC938F-EA5C-497E-BEF1-353F586C97CD}"/>
                  </a:ext>
                </a:extLst>
              </p:cNvPr>
              <p:cNvSpPr/>
              <p:nvPr/>
            </p:nvSpPr>
            <p:spPr>
              <a:xfrm>
                <a:off x="5903801" y="318188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0" name="Freeform: Shape 599">
                <a:extLst>
                  <a:ext uri="{FF2B5EF4-FFF2-40B4-BE49-F238E27FC236}">
                    <a16:creationId xmlns:a16="http://schemas.microsoft.com/office/drawing/2014/main" id="{C30D11B9-A2C7-1A4F-2FB2-1C4C3967B0C3}"/>
                  </a:ext>
                </a:extLst>
              </p:cNvPr>
              <p:cNvSpPr/>
              <p:nvPr/>
            </p:nvSpPr>
            <p:spPr>
              <a:xfrm>
                <a:off x="6187536" y="3181884"/>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1" name="Freeform: Shape 600">
                <a:extLst>
                  <a:ext uri="{FF2B5EF4-FFF2-40B4-BE49-F238E27FC236}">
                    <a16:creationId xmlns:a16="http://schemas.microsoft.com/office/drawing/2014/main" id="{37619409-ED5E-F31D-912F-19D9A37E11D5}"/>
                  </a:ext>
                </a:extLst>
              </p:cNvPr>
              <p:cNvSpPr/>
              <p:nvPr/>
            </p:nvSpPr>
            <p:spPr>
              <a:xfrm>
                <a:off x="6225321"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2" name="Freeform: Shape 601">
                <a:extLst>
                  <a:ext uri="{FF2B5EF4-FFF2-40B4-BE49-F238E27FC236}">
                    <a16:creationId xmlns:a16="http://schemas.microsoft.com/office/drawing/2014/main" id="{B1636191-9122-E1E0-1101-4129CBAE86B6}"/>
                  </a:ext>
                </a:extLst>
              </p:cNvPr>
              <p:cNvSpPr/>
              <p:nvPr/>
            </p:nvSpPr>
            <p:spPr>
              <a:xfrm>
                <a:off x="6234802"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4" name="Freeform: Shape 603">
                <a:extLst>
                  <a:ext uri="{FF2B5EF4-FFF2-40B4-BE49-F238E27FC236}">
                    <a16:creationId xmlns:a16="http://schemas.microsoft.com/office/drawing/2014/main" id="{08F694E3-367B-7155-C093-98B1C4B0C1F7}"/>
                  </a:ext>
                </a:extLst>
              </p:cNvPr>
              <p:cNvSpPr/>
              <p:nvPr/>
            </p:nvSpPr>
            <p:spPr>
              <a:xfrm>
                <a:off x="6253763"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5" name="Freeform: Shape 604">
                <a:extLst>
                  <a:ext uri="{FF2B5EF4-FFF2-40B4-BE49-F238E27FC236}">
                    <a16:creationId xmlns:a16="http://schemas.microsoft.com/office/drawing/2014/main" id="{C568B026-F6FA-8FA1-F4EE-97AF45A9E1A3}"/>
                  </a:ext>
                </a:extLst>
              </p:cNvPr>
              <p:cNvSpPr/>
              <p:nvPr/>
            </p:nvSpPr>
            <p:spPr>
              <a:xfrm>
                <a:off x="6301030"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6" name="Freeform: Shape 605">
                <a:extLst>
                  <a:ext uri="{FF2B5EF4-FFF2-40B4-BE49-F238E27FC236}">
                    <a16:creationId xmlns:a16="http://schemas.microsoft.com/office/drawing/2014/main" id="{FD027FB5-9B21-828F-9DE2-9F7434CAF2BC}"/>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7" name="Freeform: Shape 606">
                <a:extLst>
                  <a:ext uri="{FF2B5EF4-FFF2-40B4-BE49-F238E27FC236}">
                    <a16:creationId xmlns:a16="http://schemas.microsoft.com/office/drawing/2014/main" id="{B19820B8-7E46-7859-CE5D-EDDA1CF6D971}"/>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8" name="Freeform: Shape 607">
                <a:extLst>
                  <a:ext uri="{FF2B5EF4-FFF2-40B4-BE49-F238E27FC236}">
                    <a16:creationId xmlns:a16="http://schemas.microsoft.com/office/drawing/2014/main" id="{24EAB58A-AE22-864C-AE91-62D76D1C9898}"/>
                  </a:ext>
                </a:extLst>
              </p:cNvPr>
              <p:cNvSpPr/>
              <p:nvPr/>
            </p:nvSpPr>
            <p:spPr>
              <a:xfrm>
                <a:off x="6849398" y="3301746"/>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09" name="Freeform: Shape 608">
                <a:extLst>
                  <a:ext uri="{FF2B5EF4-FFF2-40B4-BE49-F238E27FC236}">
                    <a16:creationId xmlns:a16="http://schemas.microsoft.com/office/drawing/2014/main" id="{D2394C83-2A81-E05A-BA90-79BB91909ED1}"/>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0" name="Freeform: Shape 609">
                <a:extLst>
                  <a:ext uri="{FF2B5EF4-FFF2-40B4-BE49-F238E27FC236}">
                    <a16:creationId xmlns:a16="http://schemas.microsoft.com/office/drawing/2014/main" id="{49B83B05-B1F7-C58F-4F8D-A34EB31009F6}"/>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1" name="Freeform: Shape 610">
                <a:extLst>
                  <a:ext uri="{FF2B5EF4-FFF2-40B4-BE49-F238E27FC236}">
                    <a16:creationId xmlns:a16="http://schemas.microsoft.com/office/drawing/2014/main" id="{733CD2FE-7178-E4A8-785D-4AE12FB4F2F2}"/>
                  </a:ext>
                </a:extLst>
              </p:cNvPr>
              <p:cNvSpPr/>
              <p:nvPr/>
            </p:nvSpPr>
            <p:spPr>
              <a:xfrm>
                <a:off x="7426350" y="3433685"/>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2" name="Freeform: Shape 611">
                <a:extLst>
                  <a:ext uri="{FF2B5EF4-FFF2-40B4-BE49-F238E27FC236}">
                    <a16:creationId xmlns:a16="http://schemas.microsoft.com/office/drawing/2014/main" id="{B0B02B1F-301F-C567-6EED-8B11554C6C36}"/>
                  </a:ext>
                </a:extLst>
              </p:cNvPr>
              <p:cNvSpPr/>
              <p:nvPr/>
            </p:nvSpPr>
            <p:spPr>
              <a:xfrm>
                <a:off x="2641335" y="190734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3" name="Freeform: Shape 612">
                <a:extLst>
                  <a:ext uri="{FF2B5EF4-FFF2-40B4-BE49-F238E27FC236}">
                    <a16:creationId xmlns:a16="http://schemas.microsoft.com/office/drawing/2014/main" id="{F8243550-EDF3-09AA-6E6E-21C05388227F}"/>
                  </a:ext>
                </a:extLst>
              </p:cNvPr>
              <p:cNvSpPr/>
              <p:nvPr/>
            </p:nvSpPr>
            <p:spPr>
              <a:xfrm>
                <a:off x="2679259" y="1960429"/>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4" name="Freeform: Shape 613">
                <a:extLst>
                  <a:ext uri="{FF2B5EF4-FFF2-40B4-BE49-F238E27FC236}">
                    <a16:creationId xmlns:a16="http://schemas.microsoft.com/office/drawing/2014/main" id="{D35B3E98-46DC-14CE-C1E1-AF36C2DE8819}"/>
                  </a:ext>
                </a:extLst>
              </p:cNvPr>
              <p:cNvSpPr/>
              <p:nvPr/>
            </p:nvSpPr>
            <p:spPr>
              <a:xfrm>
                <a:off x="2688741" y="200325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5" name="Freeform: Shape 614">
                <a:extLst>
                  <a:ext uri="{FF2B5EF4-FFF2-40B4-BE49-F238E27FC236}">
                    <a16:creationId xmlns:a16="http://schemas.microsoft.com/office/drawing/2014/main" id="{C3779CE1-650C-8A38-2C9A-98AA7D4BB877}"/>
                  </a:ext>
                </a:extLst>
              </p:cNvPr>
              <p:cNvSpPr/>
              <p:nvPr/>
            </p:nvSpPr>
            <p:spPr>
              <a:xfrm>
                <a:off x="3142578" y="217569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6" name="Freeform: Shape 615">
                <a:extLst>
                  <a:ext uri="{FF2B5EF4-FFF2-40B4-BE49-F238E27FC236}">
                    <a16:creationId xmlns:a16="http://schemas.microsoft.com/office/drawing/2014/main" id="{6B876879-0A11-0784-40FF-5E254346B5D9}"/>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7" name="Freeform: Shape 616">
                <a:extLst>
                  <a:ext uri="{FF2B5EF4-FFF2-40B4-BE49-F238E27FC236}">
                    <a16:creationId xmlns:a16="http://schemas.microsoft.com/office/drawing/2014/main" id="{55B6BD21-8512-278D-E067-17E9E2D7F608}"/>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8" name="Freeform: Shape 617">
                <a:extLst>
                  <a:ext uri="{FF2B5EF4-FFF2-40B4-BE49-F238E27FC236}">
                    <a16:creationId xmlns:a16="http://schemas.microsoft.com/office/drawing/2014/main" id="{2C2D6162-6073-2034-DC3C-54400A42946D}"/>
                  </a:ext>
                </a:extLst>
              </p:cNvPr>
              <p:cNvSpPr/>
              <p:nvPr/>
            </p:nvSpPr>
            <p:spPr>
              <a:xfrm>
                <a:off x="3256072" y="2317071"/>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19" name="Freeform: Shape 618">
                <a:extLst>
                  <a:ext uri="{FF2B5EF4-FFF2-40B4-BE49-F238E27FC236}">
                    <a16:creationId xmlns:a16="http://schemas.microsoft.com/office/drawing/2014/main" id="{DD3C0B71-8243-0BB0-5005-458414D51C6C}"/>
                  </a:ext>
                </a:extLst>
              </p:cNvPr>
              <p:cNvSpPr/>
              <p:nvPr/>
            </p:nvSpPr>
            <p:spPr>
              <a:xfrm>
                <a:off x="3275033" y="235046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0" name="Freeform: Shape 619">
                <a:extLst>
                  <a:ext uri="{FF2B5EF4-FFF2-40B4-BE49-F238E27FC236}">
                    <a16:creationId xmlns:a16="http://schemas.microsoft.com/office/drawing/2014/main" id="{CA82C950-D708-B018-E475-FE7F78A0E00A}"/>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1" name="Freeform: Shape 620">
                <a:extLst>
                  <a:ext uri="{FF2B5EF4-FFF2-40B4-BE49-F238E27FC236}">
                    <a16:creationId xmlns:a16="http://schemas.microsoft.com/office/drawing/2014/main" id="{C068E621-A02C-CEEC-FE99-E1C7A74BCC8C}"/>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2" name="Freeform: Shape 621">
                <a:extLst>
                  <a:ext uri="{FF2B5EF4-FFF2-40B4-BE49-F238E27FC236}">
                    <a16:creationId xmlns:a16="http://schemas.microsoft.com/office/drawing/2014/main" id="{09BE6E00-020C-E781-9628-3D8D8247539F}"/>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3" name="Freeform: Shape 622">
                <a:extLst>
                  <a:ext uri="{FF2B5EF4-FFF2-40B4-BE49-F238E27FC236}">
                    <a16:creationId xmlns:a16="http://schemas.microsoft.com/office/drawing/2014/main" id="{38E72007-14D9-E45C-C6DF-076DAD26F599}"/>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4" name="Freeform: Shape 623">
                <a:extLst>
                  <a:ext uri="{FF2B5EF4-FFF2-40B4-BE49-F238E27FC236}">
                    <a16:creationId xmlns:a16="http://schemas.microsoft.com/office/drawing/2014/main" id="{AB6BF3EE-C100-8AB5-E2B1-8788D49B5B03}"/>
                  </a:ext>
                </a:extLst>
              </p:cNvPr>
              <p:cNvSpPr/>
              <p:nvPr/>
            </p:nvSpPr>
            <p:spPr>
              <a:xfrm>
                <a:off x="2102448" y="168569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5" name="Freeform: Shape 624">
                <a:extLst>
                  <a:ext uri="{FF2B5EF4-FFF2-40B4-BE49-F238E27FC236}">
                    <a16:creationId xmlns:a16="http://schemas.microsoft.com/office/drawing/2014/main" id="{6B0196CF-5AC0-399F-284B-F942BCE42CA2}"/>
                  </a:ext>
                </a:extLst>
              </p:cNvPr>
              <p:cNvSpPr/>
              <p:nvPr/>
            </p:nvSpPr>
            <p:spPr>
              <a:xfrm>
                <a:off x="2168536" y="171715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6" name="Freeform: Shape 625">
                <a:extLst>
                  <a:ext uri="{FF2B5EF4-FFF2-40B4-BE49-F238E27FC236}">
                    <a16:creationId xmlns:a16="http://schemas.microsoft.com/office/drawing/2014/main" id="{22EC85C7-12A5-C038-A6C2-6413BDD6ACC6}"/>
                  </a:ext>
                </a:extLst>
              </p:cNvPr>
              <p:cNvSpPr/>
              <p:nvPr/>
            </p:nvSpPr>
            <p:spPr>
              <a:xfrm>
                <a:off x="2083486" y="15812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7" name="Freeform: Shape 626">
                <a:extLst>
                  <a:ext uri="{FF2B5EF4-FFF2-40B4-BE49-F238E27FC236}">
                    <a16:creationId xmlns:a16="http://schemas.microsoft.com/office/drawing/2014/main" id="{282F0749-62A1-9C69-CCF9-F55A38244C5F}"/>
                  </a:ext>
                </a:extLst>
              </p:cNvPr>
              <p:cNvSpPr/>
              <p:nvPr/>
            </p:nvSpPr>
            <p:spPr>
              <a:xfrm>
                <a:off x="2045701" y="146707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8" name="Freeform: Shape 627">
                <a:extLst>
                  <a:ext uri="{FF2B5EF4-FFF2-40B4-BE49-F238E27FC236}">
                    <a16:creationId xmlns:a16="http://schemas.microsoft.com/office/drawing/2014/main" id="{AA9FB1E4-BD28-85FF-A8E0-70D31E758A74}"/>
                  </a:ext>
                </a:extLst>
              </p:cNvPr>
              <p:cNvSpPr/>
              <p:nvPr/>
            </p:nvSpPr>
            <p:spPr>
              <a:xfrm>
                <a:off x="2055042" y="149813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29" name="Freeform: Shape 628">
                <a:extLst>
                  <a:ext uri="{FF2B5EF4-FFF2-40B4-BE49-F238E27FC236}">
                    <a16:creationId xmlns:a16="http://schemas.microsoft.com/office/drawing/2014/main" id="{437800E3-4982-FB62-5650-CCCEC391A0FB}"/>
                  </a:ext>
                </a:extLst>
              </p:cNvPr>
              <p:cNvSpPr/>
              <p:nvPr/>
            </p:nvSpPr>
            <p:spPr>
              <a:xfrm>
                <a:off x="2026739" y="137451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630" name="Freeform: Shape 629">
                <a:extLst>
                  <a:ext uri="{FF2B5EF4-FFF2-40B4-BE49-F238E27FC236}">
                    <a16:creationId xmlns:a16="http://schemas.microsoft.com/office/drawing/2014/main" id="{52CCDED5-99AE-D7C9-CEB5-A92E6133AAF7}"/>
                  </a:ext>
                </a:extLst>
              </p:cNvPr>
              <p:cNvSpPr/>
              <p:nvPr/>
            </p:nvSpPr>
            <p:spPr>
              <a:xfrm>
                <a:off x="1487712" y="12311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defTabSz="914377">
                  <a:defRPr/>
                </a:pPr>
                <a:endParaRPr lang="en-US" sz="1800" dirty="0">
                  <a:solidFill>
                    <a:prstClr val="black"/>
                  </a:solidFill>
                  <a:latin typeface="Arial Narrow"/>
                </a:endParaRPr>
              </a:p>
            </p:txBody>
          </p:sp>
        </p:grpSp>
      </p:grpSp>
      <p:grpSp>
        <p:nvGrpSpPr>
          <p:cNvPr id="631" name="Group 630">
            <a:extLst>
              <a:ext uri="{FF2B5EF4-FFF2-40B4-BE49-F238E27FC236}">
                <a16:creationId xmlns:a16="http://schemas.microsoft.com/office/drawing/2014/main" id="{E255E35B-C88F-5BB4-4FC9-30C89CAFC8DB}"/>
              </a:ext>
            </a:extLst>
          </p:cNvPr>
          <p:cNvGrpSpPr/>
          <p:nvPr/>
        </p:nvGrpSpPr>
        <p:grpSpPr>
          <a:xfrm>
            <a:off x="1771299" y="1762074"/>
            <a:ext cx="8104180" cy="2723173"/>
            <a:chOff x="1479549" y="1224961"/>
            <a:chExt cx="6078135" cy="2042380"/>
          </a:xfrm>
        </p:grpSpPr>
        <p:sp>
          <p:nvSpPr>
            <p:cNvPr id="632" name="Freeform: Shape 631">
              <a:extLst>
                <a:ext uri="{FF2B5EF4-FFF2-40B4-BE49-F238E27FC236}">
                  <a16:creationId xmlns:a16="http://schemas.microsoft.com/office/drawing/2014/main" id="{5D98A123-D109-5E30-D170-6650949B9CFD}"/>
                </a:ext>
              </a:extLst>
            </p:cNvPr>
            <p:cNvSpPr/>
            <p:nvPr/>
          </p:nvSpPr>
          <p:spPr>
            <a:xfrm>
              <a:off x="1505002" y="1250594"/>
              <a:ext cx="6033169" cy="1987110"/>
            </a:xfrm>
            <a:custGeom>
              <a:avLst/>
              <a:gdLst>
                <a:gd name="connsiteX0" fmla="*/ 0 w 5847860"/>
                <a:gd name="connsiteY0" fmla="*/ 0 h 2011166"/>
                <a:gd name="connsiteX1" fmla="*/ 9190 w 5847860"/>
                <a:gd name="connsiteY1" fmla="*/ 0 h 2011166"/>
                <a:gd name="connsiteX2" fmla="*/ 128388 w 5847860"/>
                <a:gd name="connsiteY2" fmla="*/ 0 h 2011166"/>
                <a:gd name="connsiteX3" fmla="*/ 128388 w 5847860"/>
                <a:gd name="connsiteY3" fmla="*/ 10580 h 2011166"/>
                <a:gd name="connsiteX4" fmla="*/ 137578 w 5847860"/>
                <a:gd name="connsiteY4" fmla="*/ 10580 h 2011166"/>
                <a:gd name="connsiteX5" fmla="*/ 137578 w 5847860"/>
                <a:gd name="connsiteY5" fmla="*/ 15922 h 2011166"/>
                <a:gd name="connsiteX6" fmla="*/ 146632 w 5847860"/>
                <a:gd name="connsiteY6" fmla="*/ 15922 h 2011166"/>
                <a:gd name="connsiteX7" fmla="*/ 146632 w 5847860"/>
                <a:gd name="connsiteY7" fmla="*/ 21160 h 2011166"/>
                <a:gd name="connsiteX8" fmla="*/ 155822 w 5847860"/>
                <a:gd name="connsiteY8" fmla="*/ 21160 h 2011166"/>
                <a:gd name="connsiteX9" fmla="*/ 155822 w 5847860"/>
                <a:gd name="connsiteY9" fmla="*/ 26399 h 2011166"/>
                <a:gd name="connsiteX10" fmla="*/ 174202 w 5847860"/>
                <a:gd name="connsiteY10" fmla="*/ 26399 h 2011166"/>
                <a:gd name="connsiteX11" fmla="*/ 174202 w 5847860"/>
                <a:gd name="connsiteY11" fmla="*/ 36979 h 2011166"/>
                <a:gd name="connsiteX12" fmla="*/ 192582 w 5847860"/>
                <a:gd name="connsiteY12" fmla="*/ 36979 h 2011166"/>
                <a:gd name="connsiteX13" fmla="*/ 192582 w 5847860"/>
                <a:gd name="connsiteY13" fmla="*/ 47560 h 2011166"/>
                <a:gd name="connsiteX14" fmla="*/ 275020 w 5847860"/>
                <a:gd name="connsiteY14" fmla="*/ 47560 h 2011166"/>
                <a:gd name="connsiteX15" fmla="*/ 275020 w 5847860"/>
                <a:gd name="connsiteY15" fmla="*/ 52901 h 2011166"/>
                <a:gd name="connsiteX16" fmla="*/ 330024 w 5847860"/>
                <a:gd name="connsiteY16" fmla="*/ 52901 h 2011166"/>
                <a:gd name="connsiteX17" fmla="*/ 330024 w 5847860"/>
                <a:gd name="connsiteY17" fmla="*/ 58140 h 2011166"/>
                <a:gd name="connsiteX18" fmla="*/ 348404 w 5847860"/>
                <a:gd name="connsiteY18" fmla="*/ 58140 h 2011166"/>
                <a:gd name="connsiteX19" fmla="*/ 348404 w 5847860"/>
                <a:gd name="connsiteY19" fmla="*/ 63481 h 2011166"/>
                <a:gd name="connsiteX20" fmla="*/ 421652 w 5847860"/>
                <a:gd name="connsiteY20" fmla="*/ 63481 h 2011166"/>
                <a:gd name="connsiteX21" fmla="*/ 421652 w 5847860"/>
                <a:gd name="connsiteY21" fmla="*/ 74062 h 2011166"/>
                <a:gd name="connsiteX22" fmla="*/ 458277 w 5847860"/>
                <a:gd name="connsiteY22" fmla="*/ 74062 h 2011166"/>
                <a:gd name="connsiteX23" fmla="*/ 458277 w 5847860"/>
                <a:gd name="connsiteY23" fmla="*/ 84642 h 2011166"/>
                <a:gd name="connsiteX24" fmla="*/ 485846 w 5847860"/>
                <a:gd name="connsiteY24" fmla="*/ 84642 h 2011166"/>
                <a:gd name="connsiteX25" fmla="*/ 485846 w 5847860"/>
                <a:gd name="connsiteY25" fmla="*/ 89881 h 2011166"/>
                <a:gd name="connsiteX26" fmla="*/ 513281 w 5847860"/>
                <a:gd name="connsiteY26" fmla="*/ 89881 h 2011166"/>
                <a:gd name="connsiteX27" fmla="*/ 513281 w 5847860"/>
                <a:gd name="connsiteY27" fmla="*/ 95119 h 2011166"/>
                <a:gd name="connsiteX28" fmla="*/ 522471 w 5847860"/>
                <a:gd name="connsiteY28" fmla="*/ 95119 h 2011166"/>
                <a:gd name="connsiteX29" fmla="*/ 522471 w 5847860"/>
                <a:gd name="connsiteY29" fmla="*/ 105699 h 2011166"/>
                <a:gd name="connsiteX30" fmla="*/ 531661 w 5847860"/>
                <a:gd name="connsiteY30" fmla="*/ 105699 h 2011166"/>
                <a:gd name="connsiteX31" fmla="*/ 531661 w 5847860"/>
                <a:gd name="connsiteY31" fmla="*/ 121621 h 2011166"/>
                <a:gd name="connsiteX32" fmla="*/ 540850 w 5847860"/>
                <a:gd name="connsiteY32" fmla="*/ 121621 h 2011166"/>
                <a:gd name="connsiteX33" fmla="*/ 540850 w 5847860"/>
                <a:gd name="connsiteY33" fmla="*/ 137440 h 2011166"/>
                <a:gd name="connsiteX34" fmla="*/ 550040 w 5847860"/>
                <a:gd name="connsiteY34" fmla="*/ 137440 h 2011166"/>
                <a:gd name="connsiteX35" fmla="*/ 550040 w 5847860"/>
                <a:gd name="connsiteY35" fmla="*/ 158601 h 2011166"/>
                <a:gd name="connsiteX36" fmla="*/ 559095 w 5847860"/>
                <a:gd name="connsiteY36" fmla="*/ 158601 h 2011166"/>
                <a:gd name="connsiteX37" fmla="*/ 559095 w 5847860"/>
                <a:gd name="connsiteY37" fmla="*/ 185000 h 2011166"/>
                <a:gd name="connsiteX38" fmla="*/ 568285 w 5847860"/>
                <a:gd name="connsiteY38" fmla="*/ 185000 h 2011166"/>
                <a:gd name="connsiteX39" fmla="*/ 577475 w 5847860"/>
                <a:gd name="connsiteY39" fmla="*/ 185000 h 2011166"/>
                <a:gd name="connsiteX40" fmla="*/ 577475 w 5847860"/>
                <a:gd name="connsiteY40" fmla="*/ 200921 h 2011166"/>
                <a:gd name="connsiteX41" fmla="*/ 586665 w 5847860"/>
                <a:gd name="connsiteY41" fmla="*/ 200921 h 2011166"/>
                <a:gd name="connsiteX42" fmla="*/ 586665 w 5847860"/>
                <a:gd name="connsiteY42" fmla="*/ 248584 h 2011166"/>
                <a:gd name="connsiteX43" fmla="*/ 595854 w 5847860"/>
                <a:gd name="connsiteY43" fmla="*/ 248584 h 2011166"/>
                <a:gd name="connsiteX44" fmla="*/ 595854 w 5847860"/>
                <a:gd name="connsiteY44" fmla="*/ 285769 h 2011166"/>
                <a:gd name="connsiteX45" fmla="*/ 605044 w 5847860"/>
                <a:gd name="connsiteY45" fmla="*/ 285769 h 2011166"/>
                <a:gd name="connsiteX46" fmla="*/ 605044 w 5847860"/>
                <a:gd name="connsiteY46" fmla="*/ 328295 h 2011166"/>
                <a:gd name="connsiteX47" fmla="*/ 614099 w 5847860"/>
                <a:gd name="connsiteY47" fmla="*/ 328295 h 2011166"/>
                <a:gd name="connsiteX48" fmla="*/ 614099 w 5847860"/>
                <a:gd name="connsiteY48" fmla="*/ 344217 h 2011166"/>
                <a:gd name="connsiteX49" fmla="*/ 623289 w 5847860"/>
                <a:gd name="connsiteY49" fmla="*/ 344217 h 2011166"/>
                <a:gd name="connsiteX50" fmla="*/ 623289 w 5847860"/>
                <a:gd name="connsiteY50" fmla="*/ 354900 h 2011166"/>
                <a:gd name="connsiteX51" fmla="*/ 632479 w 5847860"/>
                <a:gd name="connsiteY51" fmla="*/ 354900 h 2011166"/>
                <a:gd name="connsiteX52" fmla="*/ 632479 w 5847860"/>
                <a:gd name="connsiteY52" fmla="*/ 376163 h 2011166"/>
                <a:gd name="connsiteX53" fmla="*/ 641669 w 5847860"/>
                <a:gd name="connsiteY53" fmla="*/ 376163 h 2011166"/>
                <a:gd name="connsiteX54" fmla="*/ 641669 w 5847860"/>
                <a:gd name="connsiteY54" fmla="*/ 402870 h 2011166"/>
                <a:gd name="connsiteX55" fmla="*/ 650859 w 5847860"/>
                <a:gd name="connsiteY55" fmla="*/ 402870 h 2011166"/>
                <a:gd name="connsiteX56" fmla="*/ 650859 w 5847860"/>
                <a:gd name="connsiteY56" fmla="*/ 418792 h 2011166"/>
                <a:gd name="connsiteX57" fmla="*/ 678293 w 5847860"/>
                <a:gd name="connsiteY57" fmla="*/ 418792 h 2011166"/>
                <a:gd name="connsiteX58" fmla="*/ 779111 w 5847860"/>
                <a:gd name="connsiteY58" fmla="*/ 418792 h 2011166"/>
                <a:gd name="connsiteX59" fmla="*/ 779111 w 5847860"/>
                <a:gd name="connsiteY59" fmla="*/ 429475 h 2011166"/>
                <a:gd name="connsiteX60" fmla="*/ 797491 w 5847860"/>
                <a:gd name="connsiteY60" fmla="*/ 429475 h 2011166"/>
                <a:gd name="connsiteX61" fmla="*/ 797491 w 5847860"/>
                <a:gd name="connsiteY61" fmla="*/ 434816 h 2011166"/>
                <a:gd name="connsiteX62" fmla="*/ 806681 w 5847860"/>
                <a:gd name="connsiteY62" fmla="*/ 434816 h 2011166"/>
                <a:gd name="connsiteX63" fmla="*/ 806681 w 5847860"/>
                <a:gd name="connsiteY63" fmla="*/ 440158 h 2011166"/>
                <a:gd name="connsiteX64" fmla="*/ 843305 w 5847860"/>
                <a:gd name="connsiteY64" fmla="*/ 440158 h 2011166"/>
                <a:gd name="connsiteX65" fmla="*/ 843305 w 5847860"/>
                <a:gd name="connsiteY65" fmla="*/ 445499 h 2011166"/>
                <a:gd name="connsiteX66" fmla="*/ 879929 w 5847860"/>
                <a:gd name="connsiteY66" fmla="*/ 445499 h 2011166"/>
                <a:gd name="connsiteX67" fmla="*/ 879929 w 5847860"/>
                <a:gd name="connsiteY67" fmla="*/ 456182 h 2011166"/>
                <a:gd name="connsiteX68" fmla="*/ 944123 w 5847860"/>
                <a:gd name="connsiteY68" fmla="*/ 456182 h 2011166"/>
                <a:gd name="connsiteX69" fmla="*/ 971558 w 5847860"/>
                <a:gd name="connsiteY69" fmla="*/ 456182 h 2011166"/>
                <a:gd name="connsiteX70" fmla="*/ 1035751 w 5847860"/>
                <a:gd name="connsiteY70" fmla="*/ 456182 h 2011166"/>
                <a:gd name="connsiteX71" fmla="*/ 1035751 w 5847860"/>
                <a:gd name="connsiteY71" fmla="*/ 461524 h 2011166"/>
                <a:gd name="connsiteX72" fmla="*/ 1054131 w 5847860"/>
                <a:gd name="connsiteY72" fmla="*/ 461524 h 2011166"/>
                <a:gd name="connsiteX73" fmla="*/ 1054131 w 5847860"/>
                <a:gd name="connsiteY73" fmla="*/ 466968 h 2011166"/>
                <a:gd name="connsiteX74" fmla="*/ 1081566 w 5847860"/>
                <a:gd name="connsiteY74" fmla="*/ 466968 h 2011166"/>
                <a:gd name="connsiteX75" fmla="*/ 1081566 w 5847860"/>
                <a:gd name="connsiteY75" fmla="*/ 472309 h 2011166"/>
                <a:gd name="connsiteX76" fmla="*/ 1099945 w 5847860"/>
                <a:gd name="connsiteY76" fmla="*/ 472309 h 2011166"/>
                <a:gd name="connsiteX77" fmla="*/ 1099945 w 5847860"/>
                <a:gd name="connsiteY77" fmla="*/ 477651 h 2011166"/>
                <a:gd name="connsiteX78" fmla="*/ 1109135 w 5847860"/>
                <a:gd name="connsiteY78" fmla="*/ 477651 h 2011166"/>
                <a:gd name="connsiteX79" fmla="*/ 1109135 w 5847860"/>
                <a:gd name="connsiteY79" fmla="*/ 509905 h 2011166"/>
                <a:gd name="connsiteX80" fmla="*/ 1118325 w 5847860"/>
                <a:gd name="connsiteY80" fmla="*/ 509905 h 2011166"/>
                <a:gd name="connsiteX81" fmla="*/ 1118325 w 5847860"/>
                <a:gd name="connsiteY81" fmla="*/ 515247 h 2011166"/>
                <a:gd name="connsiteX82" fmla="*/ 1127380 w 5847860"/>
                <a:gd name="connsiteY82" fmla="*/ 515247 h 2011166"/>
                <a:gd name="connsiteX83" fmla="*/ 1127380 w 5847860"/>
                <a:gd name="connsiteY83" fmla="*/ 536715 h 2011166"/>
                <a:gd name="connsiteX84" fmla="*/ 1136570 w 5847860"/>
                <a:gd name="connsiteY84" fmla="*/ 536715 h 2011166"/>
                <a:gd name="connsiteX85" fmla="*/ 1136570 w 5847860"/>
                <a:gd name="connsiteY85" fmla="*/ 552842 h 2011166"/>
                <a:gd name="connsiteX86" fmla="*/ 1145760 w 5847860"/>
                <a:gd name="connsiteY86" fmla="*/ 552842 h 2011166"/>
                <a:gd name="connsiteX87" fmla="*/ 1145760 w 5847860"/>
                <a:gd name="connsiteY87" fmla="*/ 563628 h 2011166"/>
                <a:gd name="connsiteX88" fmla="*/ 1154950 w 5847860"/>
                <a:gd name="connsiteY88" fmla="*/ 563628 h 2011166"/>
                <a:gd name="connsiteX89" fmla="*/ 1154950 w 5847860"/>
                <a:gd name="connsiteY89" fmla="*/ 590541 h 2011166"/>
                <a:gd name="connsiteX90" fmla="*/ 1164139 w 5847860"/>
                <a:gd name="connsiteY90" fmla="*/ 590541 h 2011166"/>
                <a:gd name="connsiteX91" fmla="*/ 1164139 w 5847860"/>
                <a:gd name="connsiteY91" fmla="*/ 606770 h 2011166"/>
                <a:gd name="connsiteX92" fmla="*/ 1173329 w 5847860"/>
                <a:gd name="connsiteY92" fmla="*/ 606770 h 2011166"/>
                <a:gd name="connsiteX93" fmla="*/ 1173329 w 5847860"/>
                <a:gd name="connsiteY93" fmla="*/ 617556 h 2011166"/>
                <a:gd name="connsiteX94" fmla="*/ 1182384 w 5847860"/>
                <a:gd name="connsiteY94" fmla="*/ 617556 h 2011166"/>
                <a:gd name="connsiteX95" fmla="*/ 1182384 w 5847860"/>
                <a:gd name="connsiteY95" fmla="*/ 628342 h 2011166"/>
                <a:gd name="connsiteX96" fmla="*/ 1191574 w 5847860"/>
                <a:gd name="connsiteY96" fmla="*/ 628342 h 2011166"/>
                <a:gd name="connsiteX97" fmla="*/ 1191574 w 5847860"/>
                <a:gd name="connsiteY97" fmla="*/ 650016 h 2011166"/>
                <a:gd name="connsiteX98" fmla="*/ 1200763 w 5847860"/>
                <a:gd name="connsiteY98" fmla="*/ 650016 h 2011166"/>
                <a:gd name="connsiteX99" fmla="*/ 1200763 w 5847860"/>
                <a:gd name="connsiteY99" fmla="*/ 655460 h 2011166"/>
                <a:gd name="connsiteX100" fmla="*/ 1209954 w 5847860"/>
                <a:gd name="connsiteY100" fmla="*/ 655460 h 2011166"/>
                <a:gd name="connsiteX101" fmla="*/ 1209954 w 5847860"/>
                <a:gd name="connsiteY101" fmla="*/ 660904 h 2011166"/>
                <a:gd name="connsiteX102" fmla="*/ 1219143 w 5847860"/>
                <a:gd name="connsiteY102" fmla="*/ 660904 h 2011166"/>
                <a:gd name="connsiteX103" fmla="*/ 1228333 w 5847860"/>
                <a:gd name="connsiteY103" fmla="*/ 660904 h 2011166"/>
                <a:gd name="connsiteX104" fmla="*/ 1228333 w 5847860"/>
                <a:gd name="connsiteY104" fmla="*/ 671793 h 2011166"/>
                <a:gd name="connsiteX105" fmla="*/ 1255768 w 5847860"/>
                <a:gd name="connsiteY105" fmla="*/ 671793 h 2011166"/>
                <a:gd name="connsiteX106" fmla="*/ 1255768 w 5847860"/>
                <a:gd name="connsiteY106" fmla="*/ 677237 h 2011166"/>
                <a:gd name="connsiteX107" fmla="*/ 1283202 w 5847860"/>
                <a:gd name="connsiteY107" fmla="*/ 677237 h 2011166"/>
                <a:gd name="connsiteX108" fmla="*/ 1283202 w 5847860"/>
                <a:gd name="connsiteY108" fmla="*/ 682681 h 2011166"/>
                <a:gd name="connsiteX109" fmla="*/ 1310772 w 5847860"/>
                <a:gd name="connsiteY109" fmla="*/ 682681 h 2011166"/>
                <a:gd name="connsiteX110" fmla="*/ 1310772 w 5847860"/>
                <a:gd name="connsiteY110" fmla="*/ 693467 h 2011166"/>
                <a:gd name="connsiteX111" fmla="*/ 1347396 w 5847860"/>
                <a:gd name="connsiteY111" fmla="*/ 693467 h 2011166"/>
                <a:gd name="connsiteX112" fmla="*/ 1347396 w 5847860"/>
                <a:gd name="connsiteY112" fmla="*/ 698911 h 2011166"/>
                <a:gd name="connsiteX113" fmla="*/ 1466594 w 5847860"/>
                <a:gd name="connsiteY113" fmla="*/ 698911 h 2011166"/>
                <a:gd name="connsiteX114" fmla="*/ 1466594 w 5847860"/>
                <a:gd name="connsiteY114" fmla="*/ 704355 h 2011166"/>
                <a:gd name="connsiteX115" fmla="*/ 1494028 w 5847860"/>
                <a:gd name="connsiteY115" fmla="*/ 704355 h 2011166"/>
                <a:gd name="connsiteX116" fmla="*/ 1494028 w 5847860"/>
                <a:gd name="connsiteY116" fmla="*/ 709799 h 2011166"/>
                <a:gd name="connsiteX117" fmla="*/ 1549032 w 5847860"/>
                <a:gd name="connsiteY117" fmla="*/ 709799 h 2011166"/>
                <a:gd name="connsiteX118" fmla="*/ 1549032 w 5847860"/>
                <a:gd name="connsiteY118" fmla="*/ 715244 h 2011166"/>
                <a:gd name="connsiteX119" fmla="*/ 1558222 w 5847860"/>
                <a:gd name="connsiteY119" fmla="*/ 715244 h 2011166"/>
                <a:gd name="connsiteX120" fmla="*/ 1558222 w 5847860"/>
                <a:gd name="connsiteY120" fmla="*/ 720688 h 2011166"/>
                <a:gd name="connsiteX121" fmla="*/ 1567412 w 5847860"/>
                <a:gd name="connsiteY121" fmla="*/ 720688 h 2011166"/>
                <a:gd name="connsiteX122" fmla="*/ 1567412 w 5847860"/>
                <a:gd name="connsiteY122" fmla="*/ 726132 h 2011166"/>
                <a:gd name="connsiteX123" fmla="*/ 1622416 w 5847860"/>
                <a:gd name="connsiteY123" fmla="*/ 726132 h 2011166"/>
                <a:gd name="connsiteX124" fmla="*/ 1622416 w 5847860"/>
                <a:gd name="connsiteY124" fmla="*/ 731576 h 2011166"/>
                <a:gd name="connsiteX125" fmla="*/ 1640796 w 5847860"/>
                <a:gd name="connsiteY125" fmla="*/ 731576 h 2011166"/>
                <a:gd name="connsiteX126" fmla="*/ 1640796 w 5847860"/>
                <a:gd name="connsiteY126" fmla="*/ 737020 h 2011166"/>
                <a:gd name="connsiteX127" fmla="*/ 1649851 w 5847860"/>
                <a:gd name="connsiteY127" fmla="*/ 737020 h 2011166"/>
                <a:gd name="connsiteX128" fmla="*/ 1677420 w 5847860"/>
                <a:gd name="connsiteY128" fmla="*/ 737020 h 2011166"/>
                <a:gd name="connsiteX129" fmla="*/ 1677420 w 5847860"/>
                <a:gd name="connsiteY129" fmla="*/ 753353 h 2011166"/>
                <a:gd name="connsiteX130" fmla="*/ 1686610 w 5847860"/>
                <a:gd name="connsiteY130" fmla="*/ 753353 h 2011166"/>
                <a:gd name="connsiteX131" fmla="*/ 1686610 w 5847860"/>
                <a:gd name="connsiteY131" fmla="*/ 780677 h 2011166"/>
                <a:gd name="connsiteX132" fmla="*/ 1695665 w 5847860"/>
                <a:gd name="connsiteY132" fmla="*/ 780677 h 2011166"/>
                <a:gd name="connsiteX133" fmla="*/ 1695665 w 5847860"/>
                <a:gd name="connsiteY133" fmla="*/ 786121 h 2011166"/>
                <a:gd name="connsiteX134" fmla="*/ 1704855 w 5847860"/>
                <a:gd name="connsiteY134" fmla="*/ 786121 h 2011166"/>
                <a:gd name="connsiteX135" fmla="*/ 1704855 w 5847860"/>
                <a:gd name="connsiteY135" fmla="*/ 791565 h 2011166"/>
                <a:gd name="connsiteX136" fmla="*/ 1714044 w 5847860"/>
                <a:gd name="connsiteY136" fmla="*/ 791565 h 2011166"/>
                <a:gd name="connsiteX137" fmla="*/ 1714044 w 5847860"/>
                <a:gd name="connsiteY137" fmla="*/ 802453 h 2011166"/>
                <a:gd name="connsiteX138" fmla="*/ 1723234 w 5847860"/>
                <a:gd name="connsiteY138" fmla="*/ 802453 h 2011166"/>
                <a:gd name="connsiteX139" fmla="*/ 1723234 w 5847860"/>
                <a:gd name="connsiteY139" fmla="*/ 818889 h 2011166"/>
                <a:gd name="connsiteX140" fmla="*/ 1732424 w 5847860"/>
                <a:gd name="connsiteY140" fmla="*/ 818889 h 2011166"/>
                <a:gd name="connsiteX141" fmla="*/ 1732424 w 5847860"/>
                <a:gd name="connsiteY141" fmla="*/ 829777 h 2011166"/>
                <a:gd name="connsiteX142" fmla="*/ 1741614 w 5847860"/>
                <a:gd name="connsiteY142" fmla="*/ 829777 h 2011166"/>
                <a:gd name="connsiteX143" fmla="*/ 1741614 w 5847860"/>
                <a:gd name="connsiteY143" fmla="*/ 878877 h 2011166"/>
                <a:gd name="connsiteX144" fmla="*/ 1750669 w 5847860"/>
                <a:gd name="connsiteY144" fmla="*/ 878877 h 2011166"/>
                <a:gd name="connsiteX145" fmla="*/ 1750669 w 5847860"/>
                <a:gd name="connsiteY145" fmla="*/ 911851 h 2011166"/>
                <a:gd name="connsiteX146" fmla="*/ 1759858 w 5847860"/>
                <a:gd name="connsiteY146" fmla="*/ 911851 h 2011166"/>
                <a:gd name="connsiteX147" fmla="*/ 1759858 w 5847860"/>
                <a:gd name="connsiteY147" fmla="*/ 933833 h 2011166"/>
                <a:gd name="connsiteX148" fmla="*/ 1769049 w 5847860"/>
                <a:gd name="connsiteY148" fmla="*/ 933833 h 2011166"/>
                <a:gd name="connsiteX149" fmla="*/ 1769049 w 5847860"/>
                <a:gd name="connsiteY149" fmla="*/ 939277 h 2011166"/>
                <a:gd name="connsiteX150" fmla="*/ 1787428 w 5847860"/>
                <a:gd name="connsiteY150" fmla="*/ 939277 h 2011166"/>
                <a:gd name="connsiteX151" fmla="*/ 1787428 w 5847860"/>
                <a:gd name="connsiteY151" fmla="*/ 950371 h 2011166"/>
                <a:gd name="connsiteX152" fmla="*/ 1796618 w 5847860"/>
                <a:gd name="connsiteY152" fmla="*/ 950371 h 2011166"/>
                <a:gd name="connsiteX153" fmla="*/ 1796618 w 5847860"/>
                <a:gd name="connsiteY153" fmla="*/ 955918 h 2011166"/>
                <a:gd name="connsiteX154" fmla="*/ 1805673 w 5847860"/>
                <a:gd name="connsiteY154" fmla="*/ 955918 h 2011166"/>
                <a:gd name="connsiteX155" fmla="*/ 1805673 w 5847860"/>
                <a:gd name="connsiteY155" fmla="*/ 972456 h 2011166"/>
                <a:gd name="connsiteX156" fmla="*/ 1814863 w 5847860"/>
                <a:gd name="connsiteY156" fmla="*/ 972456 h 2011166"/>
                <a:gd name="connsiteX157" fmla="*/ 1814863 w 5847860"/>
                <a:gd name="connsiteY157" fmla="*/ 977900 h 2011166"/>
                <a:gd name="connsiteX158" fmla="*/ 1824052 w 5847860"/>
                <a:gd name="connsiteY158" fmla="*/ 977900 h 2011166"/>
                <a:gd name="connsiteX159" fmla="*/ 1824052 w 5847860"/>
                <a:gd name="connsiteY159" fmla="*/ 983447 h 2011166"/>
                <a:gd name="connsiteX160" fmla="*/ 1833242 w 5847860"/>
                <a:gd name="connsiteY160" fmla="*/ 983447 h 2011166"/>
                <a:gd name="connsiteX161" fmla="*/ 1833242 w 5847860"/>
                <a:gd name="connsiteY161" fmla="*/ 988994 h 2011166"/>
                <a:gd name="connsiteX162" fmla="*/ 1915681 w 5847860"/>
                <a:gd name="connsiteY162" fmla="*/ 988994 h 2011166"/>
                <a:gd name="connsiteX163" fmla="*/ 1915681 w 5847860"/>
                <a:gd name="connsiteY163" fmla="*/ 994541 h 2011166"/>
                <a:gd name="connsiteX164" fmla="*/ 2062313 w 5847860"/>
                <a:gd name="connsiteY164" fmla="*/ 994541 h 2011166"/>
                <a:gd name="connsiteX165" fmla="*/ 2062313 w 5847860"/>
                <a:gd name="connsiteY165" fmla="*/ 1005532 h 2011166"/>
                <a:gd name="connsiteX166" fmla="*/ 2099073 w 5847860"/>
                <a:gd name="connsiteY166" fmla="*/ 1005532 h 2011166"/>
                <a:gd name="connsiteX167" fmla="*/ 2099073 w 5847860"/>
                <a:gd name="connsiteY167" fmla="*/ 1011079 h 2011166"/>
                <a:gd name="connsiteX168" fmla="*/ 2126507 w 5847860"/>
                <a:gd name="connsiteY168" fmla="*/ 1011079 h 2011166"/>
                <a:gd name="connsiteX169" fmla="*/ 2163132 w 5847860"/>
                <a:gd name="connsiteY169" fmla="*/ 1011079 h 2011166"/>
                <a:gd name="connsiteX170" fmla="*/ 2163132 w 5847860"/>
                <a:gd name="connsiteY170" fmla="*/ 1016626 h 2011166"/>
                <a:gd name="connsiteX171" fmla="*/ 2181511 w 5847860"/>
                <a:gd name="connsiteY171" fmla="*/ 1016626 h 2011166"/>
                <a:gd name="connsiteX172" fmla="*/ 2181511 w 5847860"/>
                <a:gd name="connsiteY172" fmla="*/ 1022173 h 2011166"/>
                <a:gd name="connsiteX173" fmla="*/ 2245705 w 5847860"/>
                <a:gd name="connsiteY173" fmla="*/ 1022173 h 2011166"/>
                <a:gd name="connsiteX174" fmla="*/ 2245705 w 5847860"/>
                <a:gd name="connsiteY174" fmla="*/ 1027720 h 2011166"/>
                <a:gd name="connsiteX175" fmla="*/ 2254895 w 5847860"/>
                <a:gd name="connsiteY175" fmla="*/ 1027720 h 2011166"/>
                <a:gd name="connsiteX176" fmla="*/ 2254895 w 5847860"/>
                <a:gd name="connsiteY176" fmla="*/ 1044258 h 2011166"/>
                <a:gd name="connsiteX177" fmla="*/ 2273139 w 5847860"/>
                <a:gd name="connsiteY177" fmla="*/ 1044258 h 2011166"/>
                <a:gd name="connsiteX178" fmla="*/ 2273139 w 5847860"/>
                <a:gd name="connsiteY178" fmla="*/ 1061001 h 2011166"/>
                <a:gd name="connsiteX179" fmla="*/ 2282329 w 5847860"/>
                <a:gd name="connsiteY179" fmla="*/ 1061001 h 2011166"/>
                <a:gd name="connsiteX180" fmla="*/ 2282329 w 5847860"/>
                <a:gd name="connsiteY180" fmla="*/ 1072095 h 2011166"/>
                <a:gd name="connsiteX181" fmla="*/ 2291519 w 5847860"/>
                <a:gd name="connsiteY181" fmla="*/ 1072095 h 2011166"/>
                <a:gd name="connsiteX182" fmla="*/ 2291519 w 5847860"/>
                <a:gd name="connsiteY182" fmla="*/ 1083291 h 2011166"/>
                <a:gd name="connsiteX183" fmla="*/ 2300709 w 5847860"/>
                <a:gd name="connsiteY183" fmla="*/ 1083291 h 2011166"/>
                <a:gd name="connsiteX184" fmla="*/ 2300709 w 5847860"/>
                <a:gd name="connsiteY184" fmla="*/ 1094385 h 2011166"/>
                <a:gd name="connsiteX185" fmla="*/ 2309899 w 5847860"/>
                <a:gd name="connsiteY185" fmla="*/ 1094385 h 2011166"/>
                <a:gd name="connsiteX186" fmla="*/ 2309899 w 5847860"/>
                <a:gd name="connsiteY186" fmla="*/ 1116676 h 2011166"/>
                <a:gd name="connsiteX187" fmla="*/ 2318954 w 5847860"/>
                <a:gd name="connsiteY187" fmla="*/ 1116676 h 2011166"/>
                <a:gd name="connsiteX188" fmla="*/ 2318954 w 5847860"/>
                <a:gd name="connsiteY188" fmla="*/ 1144410 h 2011166"/>
                <a:gd name="connsiteX189" fmla="*/ 2328144 w 5847860"/>
                <a:gd name="connsiteY189" fmla="*/ 1144410 h 2011166"/>
                <a:gd name="connsiteX190" fmla="*/ 2328144 w 5847860"/>
                <a:gd name="connsiteY190" fmla="*/ 1172350 h 2011166"/>
                <a:gd name="connsiteX191" fmla="*/ 2337333 w 5847860"/>
                <a:gd name="connsiteY191" fmla="*/ 1172350 h 2011166"/>
                <a:gd name="connsiteX192" fmla="*/ 2337333 w 5847860"/>
                <a:gd name="connsiteY192" fmla="*/ 1178000 h 2011166"/>
                <a:gd name="connsiteX193" fmla="*/ 2346523 w 5847860"/>
                <a:gd name="connsiteY193" fmla="*/ 1178000 h 2011166"/>
                <a:gd name="connsiteX194" fmla="*/ 2346523 w 5847860"/>
                <a:gd name="connsiteY194" fmla="*/ 1205940 h 2011166"/>
                <a:gd name="connsiteX195" fmla="*/ 2355713 w 5847860"/>
                <a:gd name="connsiteY195" fmla="*/ 1205940 h 2011166"/>
                <a:gd name="connsiteX196" fmla="*/ 2355713 w 5847860"/>
                <a:gd name="connsiteY196" fmla="*/ 1211487 h 2011166"/>
                <a:gd name="connsiteX197" fmla="*/ 2364768 w 5847860"/>
                <a:gd name="connsiteY197" fmla="*/ 1211487 h 2011166"/>
                <a:gd name="connsiteX198" fmla="*/ 2364768 w 5847860"/>
                <a:gd name="connsiteY198" fmla="*/ 1217136 h 2011166"/>
                <a:gd name="connsiteX199" fmla="*/ 2373957 w 5847860"/>
                <a:gd name="connsiteY199" fmla="*/ 1217136 h 2011166"/>
                <a:gd name="connsiteX200" fmla="*/ 2373957 w 5847860"/>
                <a:gd name="connsiteY200" fmla="*/ 1239427 h 2011166"/>
                <a:gd name="connsiteX201" fmla="*/ 2383148 w 5847860"/>
                <a:gd name="connsiteY201" fmla="*/ 1239427 h 2011166"/>
                <a:gd name="connsiteX202" fmla="*/ 2383148 w 5847860"/>
                <a:gd name="connsiteY202" fmla="*/ 1250623 h 2011166"/>
                <a:gd name="connsiteX203" fmla="*/ 2401527 w 5847860"/>
                <a:gd name="connsiteY203" fmla="*/ 1250623 h 2011166"/>
                <a:gd name="connsiteX204" fmla="*/ 2401527 w 5847860"/>
                <a:gd name="connsiteY204" fmla="*/ 1256273 h 2011166"/>
                <a:gd name="connsiteX205" fmla="*/ 2410717 w 5847860"/>
                <a:gd name="connsiteY205" fmla="*/ 1256273 h 2011166"/>
                <a:gd name="connsiteX206" fmla="*/ 2410717 w 5847860"/>
                <a:gd name="connsiteY206" fmla="*/ 1261820 h 2011166"/>
                <a:gd name="connsiteX207" fmla="*/ 2428962 w 5847860"/>
                <a:gd name="connsiteY207" fmla="*/ 1261820 h 2011166"/>
                <a:gd name="connsiteX208" fmla="*/ 2428962 w 5847860"/>
                <a:gd name="connsiteY208" fmla="*/ 1267367 h 2011166"/>
                <a:gd name="connsiteX209" fmla="*/ 2447342 w 5847860"/>
                <a:gd name="connsiteY209" fmla="*/ 1267367 h 2011166"/>
                <a:gd name="connsiteX210" fmla="*/ 2447342 w 5847860"/>
                <a:gd name="connsiteY210" fmla="*/ 1273016 h 2011166"/>
                <a:gd name="connsiteX211" fmla="*/ 2557349 w 5847860"/>
                <a:gd name="connsiteY211" fmla="*/ 1273016 h 2011166"/>
                <a:gd name="connsiteX212" fmla="*/ 2557349 w 5847860"/>
                <a:gd name="connsiteY212" fmla="*/ 1278563 h 2011166"/>
                <a:gd name="connsiteX213" fmla="*/ 2639788 w 5847860"/>
                <a:gd name="connsiteY213" fmla="*/ 1278563 h 2011166"/>
                <a:gd name="connsiteX214" fmla="*/ 2639788 w 5847860"/>
                <a:gd name="connsiteY214" fmla="*/ 1284213 h 2011166"/>
                <a:gd name="connsiteX215" fmla="*/ 2676412 w 5847860"/>
                <a:gd name="connsiteY215" fmla="*/ 1284213 h 2011166"/>
                <a:gd name="connsiteX216" fmla="*/ 2676412 w 5847860"/>
                <a:gd name="connsiteY216" fmla="*/ 1289760 h 2011166"/>
                <a:gd name="connsiteX217" fmla="*/ 2694792 w 5847860"/>
                <a:gd name="connsiteY217" fmla="*/ 1289760 h 2011166"/>
                <a:gd name="connsiteX218" fmla="*/ 2694792 w 5847860"/>
                <a:gd name="connsiteY218" fmla="*/ 1295307 h 2011166"/>
                <a:gd name="connsiteX219" fmla="*/ 2740606 w 5847860"/>
                <a:gd name="connsiteY219" fmla="*/ 1295307 h 2011166"/>
                <a:gd name="connsiteX220" fmla="*/ 2740606 w 5847860"/>
                <a:gd name="connsiteY220" fmla="*/ 1300956 h 2011166"/>
                <a:gd name="connsiteX221" fmla="*/ 2768176 w 5847860"/>
                <a:gd name="connsiteY221" fmla="*/ 1300956 h 2011166"/>
                <a:gd name="connsiteX222" fmla="*/ 2768176 w 5847860"/>
                <a:gd name="connsiteY222" fmla="*/ 1306503 h 2011166"/>
                <a:gd name="connsiteX223" fmla="*/ 2777231 w 5847860"/>
                <a:gd name="connsiteY223" fmla="*/ 1306503 h 2011166"/>
                <a:gd name="connsiteX224" fmla="*/ 2777231 w 5847860"/>
                <a:gd name="connsiteY224" fmla="*/ 1312153 h 2011166"/>
                <a:gd name="connsiteX225" fmla="*/ 2832234 w 5847860"/>
                <a:gd name="connsiteY225" fmla="*/ 1312153 h 2011166"/>
                <a:gd name="connsiteX226" fmla="*/ 2832234 w 5847860"/>
                <a:gd name="connsiteY226" fmla="*/ 1328896 h 2011166"/>
                <a:gd name="connsiteX227" fmla="*/ 2841424 w 5847860"/>
                <a:gd name="connsiteY227" fmla="*/ 1328896 h 2011166"/>
                <a:gd name="connsiteX228" fmla="*/ 2841424 w 5847860"/>
                <a:gd name="connsiteY228" fmla="*/ 1345640 h 2011166"/>
                <a:gd name="connsiteX229" fmla="*/ 2850614 w 5847860"/>
                <a:gd name="connsiteY229" fmla="*/ 1345640 h 2011166"/>
                <a:gd name="connsiteX230" fmla="*/ 2850614 w 5847860"/>
                <a:gd name="connsiteY230" fmla="*/ 1351289 h 2011166"/>
                <a:gd name="connsiteX231" fmla="*/ 2859804 w 5847860"/>
                <a:gd name="connsiteY231" fmla="*/ 1351289 h 2011166"/>
                <a:gd name="connsiteX232" fmla="*/ 2859804 w 5847860"/>
                <a:gd name="connsiteY232" fmla="*/ 1356836 h 2011166"/>
                <a:gd name="connsiteX233" fmla="*/ 2878184 w 5847860"/>
                <a:gd name="connsiteY233" fmla="*/ 1356836 h 2011166"/>
                <a:gd name="connsiteX234" fmla="*/ 2878184 w 5847860"/>
                <a:gd name="connsiteY234" fmla="*/ 1362383 h 2011166"/>
                <a:gd name="connsiteX235" fmla="*/ 2887238 w 5847860"/>
                <a:gd name="connsiteY235" fmla="*/ 1362383 h 2011166"/>
                <a:gd name="connsiteX236" fmla="*/ 2887238 w 5847860"/>
                <a:gd name="connsiteY236" fmla="*/ 1368033 h 2011166"/>
                <a:gd name="connsiteX237" fmla="*/ 2896428 w 5847860"/>
                <a:gd name="connsiteY237" fmla="*/ 1368033 h 2011166"/>
                <a:gd name="connsiteX238" fmla="*/ 2896428 w 5847860"/>
                <a:gd name="connsiteY238" fmla="*/ 1424221 h 2011166"/>
                <a:gd name="connsiteX239" fmla="*/ 2905618 w 5847860"/>
                <a:gd name="connsiteY239" fmla="*/ 1424221 h 2011166"/>
                <a:gd name="connsiteX240" fmla="*/ 2905618 w 5847860"/>
                <a:gd name="connsiteY240" fmla="*/ 1435520 h 2011166"/>
                <a:gd name="connsiteX241" fmla="*/ 2914808 w 5847860"/>
                <a:gd name="connsiteY241" fmla="*/ 1435520 h 2011166"/>
                <a:gd name="connsiteX242" fmla="*/ 2914808 w 5847860"/>
                <a:gd name="connsiteY242" fmla="*/ 1446922 h 2011166"/>
                <a:gd name="connsiteX243" fmla="*/ 2933053 w 5847860"/>
                <a:gd name="connsiteY243" fmla="*/ 1446922 h 2011166"/>
                <a:gd name="connsiteX244" fmla="*/ 2933053 w 5847860"/>
                <a:gd name="connsiteY244" fmla="*/ 1452572 h 2011166"/>
                <a:gd name="connsiteX245" fmla="*/ 2951432 w 5847860"/>
                <a:gd name="connsiteY245" fmla="*/ 1452572 h 2011166"/>
                <a:gd name="connsiteX246" fmla="*/ 2951432 w 5847860"/>
                <a:gd name="connsiteY246" fmla="*/ 1463974 h 2011166"/>
                <a:gd name="connsiteX247" fmla="*/ 2960622 w 5847860"/>
                <a:gd name="connsiteY247" fmla="*/ 1463974 h 2011166"/>
                <a:gd name="connsiteX248" fmla="*/ 2960622 w 5847860"/>
                <a:gd name="connsiteY248" fmla="*/ 1475376 h 2011166"/>
                <a:gd name="connsiteX249" fmla="*/ 2969812 w 5847860"/>
                <a:gd name="connsiteY249" fmla="*/ 1475376 h 2011166"/>
                <a:gd name="connsiteX250" fmla="*/ 2969812 w 5847860"/>
                <a:gd name="connsiteY250" fmla="*/ 1486778 h 2011166"/>
                <a:gd name="connsiteX251" fmla="*/ 3024816 w 5847860"/>
                <a:gd name="connsiteY251" fmla="*/ 1486778 h 2011166"/>
                <a:gd name="connsiteX252" fmla="*/ 3024816 w 5847860"/>
                <a:gd name="connsiteY252" fmla="*/ 1492427 h 2011166"/>
                <a:gd name="connsiteX253" fmla="*/ 3033871 w 5847860"/>
                <a:gd name="connsiteY253" fmla="*/ 1492427 h 2011166"/>
                <a:gd name="connsiteX254" fmla="*/ 3033871 w 5847860"/>
                <a:gd name="connsiteY254" fmla="*/ 1498077 h 2011166"/>
                <a:gd name="connsiteX255" fmla="*/ 3162259 w 5847860"/>
                <a:gd name="connsiteY255" fmla="*/ 1498077 h 2011166"/>
                <a:gd name="connsiteX256" fmla="*/ 3162259 w 5847860"/>
                <a:gd name="connsiteY256" fmla="*/ 1503830 h 2011166"/>
                <a:gd name="connsiteX257" fmla="*/ 3318081 w 5847860"/>
                <a:gd name="connsiteY257" fmla="*/ 1503830 h 2011166"/>
                <a:gd name="connsiteX258" fmla="*/ 3318081 w 5847860"/>
                <a:gd name="connsiteY258" fmla="*/ 1509479 h 2011166"/>
                <a:gd name="connsiteX259" fmla="*/ 3400519 w 5847860"/>
                <a:gd name="connsiteY259" fmla="*/ 1509479 h 2011166"/>
                <a:gd name="connsiteX260" fmla="*/ 3409709 w 5847860"/>
                <a:gd name="connsiteY260" fmla="*/ 1509479 h 2011166"/>
                <a:gd name="connsiteX261" fmla="*/ 3409709 w 5847860"/>
                <a:gd name="connsiteY261" fmla="*/ 1515231 h 2011166"/>
                <a:gd name="connsiteX262" fmla="*/ 3418899 w 5847860"/>
                <a:gd name="connsiteY262" fmla="*/ 1515231 h 2011166"/>
                <a:gd name="connsiteX263" fmla="*/ 3418899 w 5847860"/>
                <a:gd name="connsiteY263" fmla="*/ 1526634 h 2011166"/>
                <a:gd name="connsiteX264" fmla="*/ 3428089 w 5847860"/>
                <a:gd name="connsiteY264" fmla="*/ 1526634 h 2011166"/>
                <a:gd name="connsiteX265" fmla="*/ 3428089 w 5847860"/>
                <a:gd name="connsiteY265" fmla="*/ 1544096 h 2011166"/>
                <a:gd name="connsiteX266" fmla="*/ 3437279 w 5847860"/>
                <a:gd name="connsiteY266" fmla="*/ 1544096 h 2011166"/>
                <a:gd name="connsiteX267" fmla="*/ 3437279 w 5847860"/>
                <a:gd name="connsiteY267" fmla="*/ 1556011 h 2011166"/>
                <a:gd name="connsiteX268" fmla="*/ 3446333 w 5847860"/>
                <a:gd name="connsiteY268" fmla="*/ 1556011 h 2011166"/>
                <a:gd name="connsiteX269" fmla="*/ 3455523 w 5847860"/>
                <a:gd name="connsiteY269" fmla="*/ 1556011 h 2011166"/>
                <a:gd name="connsiteX270" fmla="*/ 3455523 w 5847860"/>
                <a:gd name="connsiteY270" fmla="*/ 1573885 h 2011166"/>
                <a:gd name="connsiteX271" fmla="*/ 3464713 w 5847860"/>
                <a:gd name="connsiteY271" fmla="*/ 1573885 h 2011166"/>
                <a:gd name="connsiteX272" fmla="*/ 3464713 w 5847860"/>
                <a:gd name="connsiteY272" fmla="*/ 1579946 h 2011166"/>
                <a:gd name="connsiteX273" fmla="*/ 3473903 w 5847860"/>
                <a:gd name="connsiteY273" fmla="*/ 1579946 h 2011166"/>
                <a:gd name="connsiteX274" fmla="*/ 3473903 w 5847860"/>
                <a:gd name="connsiteY274" fmla="*/ 1592169 h 2011166"/>
                <a:gd name="connsiteX275" fmla="*/ 3483093 w 5847860"/>
                <a:gd name="connsiteY275" fmla="*/ 1592169 h 2011166"/>
                <a:gd name="connsiteX276" fmla="*/ 3492283 w 5847860"/>
                <a:gd name="connsiteY276" fmla="*/ 1592169 h 2011166"/>
                <a:gd name="connsiteX277" fmla="*/ 3501337 w 5847860"/>
                <a:gd name="connsiteY277" fmla="*/ 1592169 h 2011166"/>
                <a:gd name="connsiteX278" fmla="*/ 3510527 w 5847860"/>
                <a:gd name="connsiteY278" fmla="*/ 1592169 h 2011166"/>
                <a:gd name="connsiteX279" fmla="*/ 3510527 w 5847860"/>
                <a:gd name="connsiteY279" fmla="*/ 1605215 h 2011166"/>
                <a:gd name="connsiteX280" fmla="*/ 3519717 w 5847860"/>
                <a:gd name="connsiteY280" fmla="*/ 1605215 h 2011166"/>
                <a:gd name="connsiteX281" fmla="*/ 3519717 w 5847860"/>
                <a:gd name="connsiteY281" fmla="*/ 1618260 h 2011166"/>
                <a:gd name="connsiteX282" fmla="*/ 3528907 w 5847860"/>
                <a:gd name="connsiteY282" fmla="*/ 1618260 h 2011166"/>
                <a:gd name="connsiteX283" fmla="*/ 3528907 w 5847860"/>
                <a:gd name="connsiteY283" fmla="*/ 1638085 h 2011166"/>
                <a:gd name="connsiteX284" fmla="*/ 3538097 w 5847860"/>
                <a:gd name="connsiteY284" fmla="*/ 1638085 h 2011166"/>
                <a:gd name="connsiteX285" fmla="*/ 3538097 w 5847860"/>
                <a:gd name="connsiteY285" fmla="*/ 1644762 h 2011166"/>
                <a:gd name="connsiteX286" fmla="*/ 3565531 w 5847860"/>
                <a:gd name="connsiteY286" fmla="*/ 1644762 h 2011166"/>
                <a:gd name="connsiteX287" fmla="*/ 3565531 w 5847860"/>
                <a:gd name="connsiteY287" fmla="*/ 1658321 h 2011166"/>
                <a:gd name="connsiteX288" fmla="*/ 3583911 w 5847860"/>
                <a:gd name="connsiteY288" fmla="*/ 1658321 h 2011166"/>
                <a:gd name="connsiteX289" fmla="*/ 3583911 w 5847860"/>
                <a:gd name="connsiteY289" fmla="*/ 1665101 h 2011166"/>
                <a:gd name="connsiteX290" fmla="*/ 3638915 w 5847860"/>
                <a:gd name="connsiteY290" fmla="*/ 1665101 h 2011166"/>
                <a:gd name="connsiteX291" fmla="*/ 3638915 w 5847860"/>
                <a:gd name="connsiteY291" fmla="*/ 1671880 h 2011166"/>
                <a:gd name="connsiteX292" fmla="*/ 3648105 w 5847860"/>
                <a:gd name="connsiteY292" fmla="*/ 1671880 h 2011166"/>
                <a:gd name="connsiteX293" fmla="*/ 3648105 w 5847860"/>
                <a:gd name="connsiteY293" fmla="*/ 1678660 h 2011166"/>
                <a:gd name="connsiteX294" fmla="*/ 3675539 w 5847860"/>
                <a:gd name="connsiteY294" fmla="*/ 1678660 h 2011166"/>
                <a:gd name="connsiteX295" fmla="*/ 3849741 w 5847860"/>
                <a:gd name="connsiteY295" fmla="*/ 1678660 h 2011166"/>
                <a:gd name="connsiteX296" fmla="*/ 3849741 w 5847860"/>
                <a:gd name="connsiteY296" fmla="*/ 1685439 h 2011166"/>
                <a:gd name="connsiteX297" fmla="*/ 3895556 w 5847860"/>
                <a:gd name="connsiteY297" fmla="*/ 1685439 h 2011166"/>
                <a:gd name="connsiteX298" fmla="*/ 3895556 w 5847860"/>
                <a:gd name="connsiteY298" fmla="*/ 1692322 h 2011166"/>
                <a:gd name="connsiteX299" fmla="*/ 3913800 w 5847860"/>
                <a:gd name="connsiteY299" fmla="*/ 1692322 h 2011166"/>
                <a:gd name="connsiteX300" fmla="*/ 3913800 w 5847860"/>
                <a:gd name="connsiteY300" fmla="*/ 1699204 h 2011166"/>
                <a:gd name="connsiteX301" fmla="*/ 3987184 w 5847860"/>
                <a:gd name="connsiteY301" fmla="*/ 1699204 h 2011166"/>
                <a:gd name="connsiteX302" fmla="*/ 3987184 w 5847860"/>
                <a:gd name="connsiteY302" fmla="*/ 1705984 h 2011166"/>
                <a:gd name="connsiteX303" fmla="*/ 3996374 w 5847860"/>
                <a:gd name="connsiteY303" fmla="*/ 1705984 h 2011166"/>
                <a:gd name="connsiteX304" fmla="*/ 3996374 w 5847860"/>
                <a:gd name="connsiteY304" fmla="*/ 1713174 h 2011166"/>
                <a:gd name="connsiteX305" fmla="*/ 4005564 w 5847860"/>
                <a:gd name="connsiteY305" fmla="*/ 1713174 h 2011166"/>
                <a:gd name="connsiteX306" fmla="*/ 4014618 w 5847860"/>
                <a:gd name="connsiteY306" fmla="*/ 1713174 h 2011166"/>
                <a:gd name="connsiteX307" fmla="*/ 4014618 w 5847860"/>
                <a:gd name="connsiteY307" fmla="*/ 1720364 h 2011166"/>
                <a:gd name="connsiteX308" fmla="*/ 4032998 w 5847860"/>
                <a:gd name="connsiteY308" fmla="*/ 1720364 h 2011166"/>
                <a:gd name="connsiteX309" fmla="*/ 4032998 w 5847860"/>
                <a:gd name="connsiteY309" fmla="*/ 1727658 h 2011166"/>
                <a:gd name="connsiteX310" fmla="*/ 4042188 w 5847860"/>
                <a:gd name="connsiteY310" fmla="*/ 1727658 h 2011166"/>
                <a:gd name="connsiteX311" fmla="*/ 4042188 w 5847860"/>
                <a:gd name="connsiteY311" fmla="*/ 1742449 h 2011166"/>
                <a:gd name="connsiteX312" fmla="*/ 4051378 w 5847860"/>
                <a:gd name="connsiteY312" fmla="*/ 1742449 h 2011166"/>
                <a:gd name="connsiteX313" fmla="*/ 4051378 w 5847860"/>
                <a:gd name="connsiteY313" fmla="*/ 1750153 h 2011166"/>
                <a:gd name="connsiteX314" fmla="*/ 4060568 w 5847860"/>
                <a:gd name="connsiteY314" fmla="*/ 1750153 h 2011166"/>
                <a:gd name="connsiteX315" fmla="*/ 4060568 w 5847860"/>
                <a:gd name="connsiteY315" fmla="*/ 1766794 h 2011166"/>
                <a:gd name="connsiteX316" fmla="*/ 4069622 w 5847860"/>
                <a:gd name="connsiteY316" fmla="*/ 1766794 h 2011166"/>
                <a:gd name="connsiteX317" fmla="*/ 4069622 w 5847860"/>
                <a:gd name="connsiteY317" fmla="*/ 1775320 h 2011166"/>
                <a:gd name="connsiteX318" fmla="*/ 4088002 w 5847860"/>
                <a:gd name="connsiteY318" fmla="*/ 1775320 h 2011166"/>
                <a:gd name="connsiteX319" fmla="*/ 4097192 w 5847860"/>
                <a:gd name="connsiteY319" fmla="*/ 1775320 h 2011166"/>
                <a:gd name="connsiteX320" fmla="*/ 4106382 w 5847860"/>
                <a:gd name="connsiteY320" fmla="*/ 1775320 h 2011166"/>
                <a:gd name="connsiteX321" fmla="*/ 4115572 w 5847860"/>
                <a:gd name="connsiteY321" fmla="*/ 1775320 h 2011166"/>
                <a:gd name="connsiteX322" fmla="*/ 4115572 w 5847860"/>
                <a:gd name="connsiteY322" fmla="*/ 1784462 h 2011166"/>
                <a:gd name="connsiteX323" fmla="*/ 4124626 w 5847860"/>
                <a:gd name="connsiteY323" fmla="*/ 1784462 h 2011166"/>
                <a:gd name="connsiteX324" fmla="*/ 4133816 w 5847860"/>
                <a:gd name="connsiteY324" fmla="*/ 1784462 h 2011166"/>
                <a:gd name="connsiteX325" fmla="*/ 4133816 w 5847860"/>
                <a:gd name="connsiteY325" fmla="*/ 1793912 h 2011166"/>
                <a:gd name="connsiteX326" fmla="*/ 4170441 w 5847860"/>
                <a:gd name="connsiteY326" fmla="*/ 1793912 h 2011166"/>
                <a:gd name="connsiteX327" fmla="*/ 4317208 w 5847860"/>
                <a:gd name="connsiteY327" fmla="*/ 1793912 h 2011166"/>
                <a:gd name="connsiteX328" fmla="*/ 4317208 w 5847860"/>
                <a:gd name="connsiteY328" fmla="*/ 1803568 h 2011166"/>
                <a:gd name="connsiteX329" fmla="*/ 4463840 w 5847860"/>
                <a:gd name="connsiteY329" fmla="*/ 1803568 h 2011166"/>
                <a:gd name="connsiteX330" fmla="*/ 4463840 w 5847860"/>
                <a:gd name="connsiteY330" fmla="*/ 1813224 h 2011166"/>
                <a:gd name="connsiteX331" fmla="*/ 4555468 w 5847860"/>
                <a:gd name="connsiteY331" fmla="*/ 1813224 h 2011166"/>
                <a:gd name="connsiteX332" fmla="*/ 4564659 w 5847860"/>
                <a:gd name="connsiteY332" fmla="*/ 1813224 h 2011166"/>
                <a:gd name="connsiteX333" fmla="*/ 4564659 w 5847860"/>
                <a:gd name="connsiteY333" fmla="*/ 1823085 h 2011166"/>
                <a:gd name="connsiteX334" fmla="*/ 4573849 w 5847860"/>
                <a:gd name="connsiteY334" fmla="*/ 1823085 h 2011166"/>
                <a:gd name="connsiteX335" fmla="*/ 4573849 w 5847860"/>
                <a:gd name="connsiteY335" fmla="*/ 1833254 h 2011166"/>
                <a:gd name="connsiteX336" fmla="*/ 4582903 w 5847860"/>
                <a:gd name="connsiteY336" fmla="*/ 1833254 h 2011166"/>
                <a:gd name="connsiteX337" fmla="*/ 4592093 w 5847860"/>
                <a:gd name="connsiteY337" fmla="*/ 1833254 h 2011166"/>
                <a:gd name="connsiteX338" fmla="*/ 4592093 w 5847860"/>
                <a:gd name="connsiteY338" fmla="*/ 1844040 h 2011166"/>
                <a:gd name="connsiteX339" fmla="*/ 4601283 w 5847860"/>
                <a:gd name="connsiteY339" fmla="*/ 1844040 h 2011166"/>
                <a:gd name="connsiteX340" fmla="*/ 4610472 w 5847860"/>
                <a:gd name="connsiteY340" fmla="*/ 1844040 h 2011166"/>
                <a:gd name="connsiteX341" fmla="*/ 4619662 w 5847860"/>
                <a:gd name="connsiteY341" fmla="*/ 1844040 h 2011166"/>
                <a:gd name="connsiteX342" fmla="*/ 4628853 w 5847860"/>
                <a:gd name="connsiteY342" fmla="*/ 1844040 h 2011166"/>
                <a:gd name="connsiteX343" fmla="*/ 4637907 w 5847860"/>
                <a:gd name="connsiteY343" fmla="*/ 1844040 h 2011166"/>
                <a:gd name="connsiteX344" fmla="*/ 4647097 w 5847860"/>
                <a:gd name="connsiteY344" fmla="*/ 1844040 h 2011166"/>
                <a:gd name="connsiteX345" fmla="*/ 4647097 w 5847860"/>
                <a:gd name="connsiteY345" fmla="*/ 1859756 h 2011166"/>
                <a:gd name="connsiteX346" fmla="*/ 4683856 w 5847860"/>
                <a:gd name="connsiteY346" fmla="*/ 1859756 h 2011166"/>
                <a:gd name="connsiteX347" fmla="*/ 4692911 w 5847860"/>
                <a:gd name="connsiteY347" fmla="*/ 1859756 h 2011166"/>
                <a:gd name="connsiteX348" fmla="*/ 4692911 w 5847860"/>
                <a:gd name="connsiteY348" fmla="*/ 1878349 h 2011166"/>
                <a:gd name="connsiteX349" fmla="*/ 4821299 w 5847860"/>
                <a:gd name="connsiteY349" fmla="*/ 1878349 h 2011166"/>
                <a:gd name="connsiteX350" fmla="*/ 4839543 w 5847860"/>
                <a:gd name="connsiteY350" fmla="*/ 1878349 h 2011166"/>
                <a:gd name="connsiteX351" fmla="*/ 5142133 w 5847860"/>
                <a:gd name="connsiteY351" fmla="*/ 1878349 h 2011166"/>
                <a:gd name="connsiteX352" fmla="*/ 5160378 w 5847860"/>
                <a:gd name="connsiteY352" fmla="*/ 1878349 h 2011166"/>
                <a:gd name="connsiteX353" fmla="*/ 5160378 w 5847860"/>
                <a:gd name="connsiteY353" fmla="*/ 1900434 h 2011166"/>
                <a:gd name="connsiteX354" fmla="*/ 5169567 w 5847860"/>
                <a:gd name="connsiteY354" fmla="*/ 1900434 h 2011166"/>
                <a:gd name="connsiteX355" fmla="*/ 5178758 w 5847860"/>
                <a:gd name="connsiteY355" fmla="*/ 1900434 h 2011166"/>
                <a:gd name="connsiteX356" fmla="*/ 5197138 w 5847860"/>
                <a:gd name="connsiteY356" fmla="*/ 1900434 h 2011166"/>
                <a:gd name="connsiteX357" fmla="*/ 5215382 w 5847860"/>
                <a:gd name="connsiteY357" fmla="*/ 1900434 h 2011166"/>
                <a:gd name="connsiteX358" fmla="*/ 5224572 w 5847860"/>
                <a:gd name="connsiteY358" fmla="*/ 1900434 h 2011166"/>
                <a:gd name="connsiteX359" fmla="*/ 5224572 w 5847860"/>
                <a:gd name="connsiteY359" fmla="*/ 1931250 h 2011166"/>
                <a:gd name="connsiteX360" fmla="*/ 5233761 w 5847860"/>
                <a:gd name="connsiteY360" fmla="*/ 1931250 h 2011166"/>
                <a:gd name="connsiteX361" fmla="*/ 5242952 w 5847860"/>
                <a:gd name="connsiteY361" fmla="*/ 1931250 h 2011166"/>
                <a:gd name="connsiteX362" fmla="*/ 5242952 w 5847860"/>
                <a:gd name="connsiteY362" fmla="*/ 1967202 h 2011166"/>
                <a:gd name="connsiteX363" fmla="*/ 5261196 w 5847860"/>
                <a:gd name="connsiteY363" fmla="*/ 1967202 h 2011166"/>
                <a:gd name="connsiteX364" fmla="*/ 5261196 w 5847860"/>
                <a:gd name="connsiteY364" fmla="*/ 2011166 h 2011166"/>
                <a:gd name="connsiteX365" fmla="*/ 5270386 w 5847860"/>
                <a:gd name="connsiteY365" fmla="*/ 2011166 h 2011166"/>
                <a:gd name="connsiteX366" fmla="*/ 5747043 w 5847860"/>
                <a:gd name="connsiteY366" fmla="*/ 2011166 h 2011166"/>
                <a:gd name="connsiteX367" fmla="*/ 5783666 w 5847860"/>
                <a:gd name="connsiteY367" fmla="*/ 2011166 h 2011166"/>
                <a:gd name="connsiteX368" fmla="*/ 5792857 w 5847860"/>
                <a:gd name="connsiteY368" fmla="*/ 2011166 h 2011166"/>
                <a:gd name="connsiteX369" fmla="*/ 5838671 w 5847860"/>
                <a:gd name="connsiteY369" fmla="*/ 2011166 h 2011166"/>
                <a:gd name="connsiteX370" fmla="*/ 5847860 w 5847860"/>
                <a:gd name="connsiteY370" fmla="*/ 2011166 h 201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5847860" h="2011166">
                  <a:moveTo>
                    <a:pt x="0" y="0"/>
                  </a:moveTo>
                  <a:lnTo>
                    <a:pt x="9190" y="0"/>
                  </a:lnTo>
                  <a:lnTo>
                    <a:pt x="128388" y="0"/>
                  </a:lnTo>
                  <a:lnTo>
                    <a:pt x="128388" y="10580"/>
                  </a:lnTo>
                  <a:lnTo>
                    <a:pt x="137578" y="10580"/>
                  </a:lnTo>
                  <a:lnTo>
                    <a:pt x="137578" y="15922"/>
                  </a:lnTo>
                  <a:lnTo>
                    <a:pt x="146632" y="15922"/>
                  </a:lnTo>
                  <a:lnTo>
                    <a:pt x="146632" y="21160"/>
                  </a:lnTo>
                  <a:lnTo>
                    <a:pt x="155822" y="21160"/>
                  </a:lnTo>
                  <a:lnTo>
                    <a:pt x="155822" y="26399"/>
                  </a:lnTo>
                  <a:lnTo>
                    <a:pt x="174202" y="26399"/>
                  </a:lnTo>
                  <a:lnTo>
                    <a:pt x="174202" y="36979"/>
                  </a:lnTo>
                  <a:lnTo>
                    <a:pt x="192582" y="36979"/>
                  </a:lnTo>
                  <a:lnTo>
                    <a:pt x="192582" y="47560"/>
                  </a:lnTo>
                  <a:lnTo>
                    <a:pt x="275020" y="47560"/>
                  </a:lnTo>
                  <a:lnTo>
                    <a:pt x="275020" y="52901"/>
                  </a:lnTo>
                  <a:lnTo>
                    <a:pt x="330024" y="52901"/>
                  </a:lnTo>
                  <a:lnTo>
                    <a:pt x="330024" y="58140"/>
                  </a:lnTo>
                  <a:lnTo>
                    <a:pt x="348404" y="58140"/>
                  </a:lnTo>
                  <a:lnTo>
                    <a:pt x="348404" y="63481"/>
                  </a:lnTo>
                  <a:lnTo>
                    <a:pt x="421652" y="63481"/>
                  </a:lnTo>
                  <a:lnTo>
                    <a:pt x="421652" y="74062"/>
                  </a:lnTo>
                  <a:lnTo>
                    <a:pt x="458277" y="74062"/>
                  </a:lnTo>
                  <a:lnTo>
                    <a:pt x="458277" y="84642"/>
                  </a:lnTo>
                  <a:lnTo>
                    <a:pt x="485846" y="84642"/>
                  </a:lnTo>
                  <a:lnTo>
                    <a:pt x="485846" y="89881"/>
                  </a:lnTo>
                  <a:lnTo>
                    <a:pt x="513281" y="89881"/>
                  </a:lnTo>
                  <a:lnTo>
                    <a:pt x="513281" y="95119"/>
                  </a:lnTo>
                  <a:lnTo>
                    <a:pt x="522471" y="95119"/>
                  </a:lnTo>
                  <a:lnTo>
                    <a:pt x="522471" y="105699"/>
                  </a:lnTo>
                  <a:lnTo>
                    <a:pt x="531661" y="105699"/>
                  </a:lnTo>
                  <a:lnTo>
                    <a:pt x="531661" y="121621"/>
                  </a:lnTo>
                  <a:lnTo>
                    <a:pt x="540850" y="121621"/>
                  </a:lnTo>
                  <a:lnTo>
                    <a:pt x="540850" y="137440"/>
                  </a:lnTo>
                  <a:lnTo>
                    <a:pt x="550040" y="137440"/>
                  </a:lnTo>
                  <a:lnTo>
                    <a:pt x="550040" y="158601"/>
                  </a:lnTo>
                  <a:lnTo>
                    <a:pt x="559095" y="158601"/>
                  </a:lnTo>
                  <a:lnTo>
                    <a:pt x="559095" y="185000"/>
                  </a:lnTo>
                  <a:lnTo>
                    <a:pt x="568285" y="185000"/>
                  </a:lnTo>
                  <a:lnTo>
                    <a:pt x="577475" y="185000"/>
                  </a:lnTo>
                  <a:lnTo>
                    <a:pt x="577475" y="200921"/>
                  </a:lnTo>
                  <a:lnTo>
                    <a:pt x="586665" y="200921"/>
                  </a:lnTo>
                  <a:lnTo>
                    <a:pt x="586665" y="248584"/>
                  </a:lnTo>
                  <a:lnTo>
                    <a:pt x="595854" y="248584"/>
                  </a:lnTo>
                  <a:lnTo>
                    <a:pt x="595854" y="285769"/>
                  </a:lnTo>
                  <a:lnTo>
                    <a:pt x="605044" y="285769"/>
                  </a:lnTo>
                  <a:lnTo>
                    <a:pt x="605044" y="328295"/>
                  </a:lnTo>
                  <a:lnTo>
                    <a:pt x="614099" y="328295"/>
                  </a:lnTo>
                  <a:lnTo>
                    <a:pt x="614099" y="344217"/>
                  </a:lnTo>
                  <a:lnTo>
                    <a:pt x="623289" y="344217"/>
                  </a:lnTo>
                  <a:lnTo>
                    <a:pt x="623289" y="354900"/>
                  </a:lnTo>
                  <a:lnTo>
                    <a:pt x="632479" y="354900"/>
                  </a:lnTo>
                  <a:lnTo>
                    <a:pt x="632479" y="376163"/>
                  </a:lnTo>
                  <a:lnTo>
                    <a:pt x="641669" y="376163"/>
                  </a:lnTo>
                  <a:lnTo>
                    <a:pt x="641669" y="402870"/>
                  </a:lnTo>
                  <a:lnTo>
                    <a:pt x="650859" y="402870"/>
                  </a:lnTo>
                  <a:lnTo>
                    <a:pt x="650859" y="418792"/>
                  </a:lnTo>
                  <a:lnTo>
                    <a:pt x="678293" y="418792"/>
                  </a:lnTo>
                  <a:lnTo>
                    <a:pt x="779111" y="418792"/>
                  </a:lnTo>
                  <a:lnTo>
                    <a:pt x="779111" y="429475"/>
                  </a:lnTo>
                  <a:lnTo>
                    <a:pt x="797491" y="429475"/>
                  </a:lnTo>
                  <a:lnTo>
                    <a:pt x="797491" y="434816"/>
                  </a:lnTo>
                  <a:lnTo>
                    <a:pt x="806681" y="434816"/>
                  </a:lnTo>
                  <a:lnTo>
                    <a:pt x="806681" y="440158"/>
                  </a:lnTo>
                  <a:lnTo>
                    <a:pt x="843305" y="440158"/>
                  </a:lnTo>
                  <a:lnTo>
                    <a:pt x="843305" y="445499"/>
                  </a:lnTo>
                  <a:lnTo>
                    <a:pt x="879929" y="445499"/>
                  </a:lnTo>
                  <a:lnTo>
                    <a:pt x="879929" y="456182"/>
                  </a:lnTo>
                  <a:lnTo>
                    <a:pt x="944123" y="456182"/>
                  </a:lnTo>
                  <a:lnTo>
                    <a:pt x="971558" y="456182"/>
                  </a:lnTo>
                  <a:lnTo>
                    <a:pt x="1035751" y="456182"/>
                  </a:lnTo>
                  <a:lnTo>
                    <a:pt x="1035751" y="461524"/>
                  </a:lnTo>
                  <a:lnTo>
                    <a:pt x="1054131" y="461524"/>
                  </a:lnTo>
                  <a:lnTo>
                    <a:pt x="1054131" y="466968"/>
                  </a:lnTo>
                  <a:lnTo>
                    <a:pt x="1081566" y="466968"/>
                  </a:lnTo>
                  <a:lnTo>
                    <a:pt x="1081566" y="472309"/>
                  </a:lnTo>
                  <a:lnTo>
                    <a:pt x="1099945" y="472309"/>
                  </a:lnTo>
                  <a:lnTo>
                    <a:pt x="1099945" y="477651"/>
                  </a:lnTo>
                  <a:lnTo>
                    <a:pt x="1109135" y="477651"/>
                  </a:lnTo>
                  <a:lnTo>
                    <a:pt x="1109135" y="509905"/>
                  </a:lnTo>
                  <a:lnTo>
                    <a:pt x="1118325" y="509905"/>
                  </a:lnTo>
                  <a:lnTo>
                    <a:pt x="1118325" y="515247"/>
                  </a:lnTo>
                  <a:lnTo>
                    <a:pt x="1127380" y="515247"/>
                  </a:lnTo>
                  <a:lnTo>
                    <a:pt x="1127380" y="536715"/>
                  </a:lnTo>
                  <a:lnTo>
                    <a:pt x="1136570" y="536715"/>
                  </a:lnTo>
                  <a:lnTo>
                    <a:pt x="1136570" y="552842"/>
                  </a:lnTo>
                  <a:lnTo>
                    <a:pt x="1145760" y="552842"/>
                  </a:lnTo>
                  <a:lnTo>
                    <a:pt x="1145760" y="563628"/>
                  </a:lnTo>
                  <a:lnTo>
                    <a:pt x="1154950" y="563628"/>
                  </a:lnTo>
                  <a:lnTo>
                    <a:pt x="1154950" y="590541"/>
                  </a:lnTo>
                  <a:lnTo>
                    <a:pt x="1164139" y="590541"/>
                  </a:lnTo>
                  <a:lnTo>
                    <a:pt x="1164139" y="606770"/>
                  </a:lnTo>
                  <a:lnTo>
                    <a:pt x="1173329" y="606770"/>
                  </a:lnTo>
                  <a:lnTo>
                    <a:pt x="1173329" y="617556"/>
                  </a:lnTo>
                  <a:lnTo>
                    <a:pt x="1182384" y="617556"/>
                  </a:lnTo>
                  <a:lnTo>
                    <a:pt x="1182384" y="628342"/>
                  </a:lnTo>
                  <a:lnTo>
                    <a:pt x="1191574" y="628342"/>
                  </a:lnTo>
                  <a:lnTo>
                    <a:pt x="1191574" y="650016"/>
                  </a:lnTo>
                  <a:lnTo>
                    <a:pt x="1200763" y="650016"/>
                  </a:lnTo>
                  <a:lnTo>
                    <a:pt x="1200763" y="655460"/>
                  </a:lnTo>
                  <a:lnTo>
                    <a:pt x="1209954" y="655460"/>
                  </a:lnTo>
                  <a:lnTo>
                    <a:pt x="1209954" y="660904"/>
                  </a:lnTo>
                  <a:lnTo>
                    <a:pt x="1219143" y="660904"/>
                  </a:lnTo>
                  <a:lnTo>
                    <a:pt x="1228333" y="660904"/>
                  </a:lnTo>
                  <a:lnTo>
                    <a:pt x="1228333" y="671793"/>
                  </a:lnTo>
                  <a:lnTo>
                    <a:pt x="1255768" y="671793"/>
                  </a:lnTo>
                  <a:lnTo>
                    <a:pt x="1255768" y="677237"/>
                  </a:lnTo>
                  <a:lnTo>
                    <a:pt x="1283202" y="677237"/>
                  </a:lnTo>
                  <a:lnTo>
                    <a:pt x="1283202" y="682681"/>
                  </a:lnTo>
                  <a:lnTo>
                    <a:pt x="1310772" y="682681"/>
                  </a:lnTo>
                  <a:lnTo>
                    <a:pt x="1310772" y="693467"/>
                  </a:lnTo>
                  <a:lnTo>
                    <a:pt x="1347396" y="693467"/>
                  </a:lnTo>
                  <a:lnTo>
                    <a:pt x="1347396" y="698911"/>
                  </a:lnTo>
                  <a:lnTo>
                    <a:pt x="1466594" y="698911"/>
                  </a:lnTo>
                  <a:lnTo>
                    <a:pt x="1466594" y="704355"/>
                  </a:lnTo>
                  <a:lnTo>
                    <a:pt x="1494028" y="704355"/>
                  </a:lnTo>
                  <a:lnTo>
                    <a:pt x="1494028" y="709799"/>
                  </a:lnTo>
                  <a:lnTo>
                    <a:pt x="1549032" y="709799"/>
                  </a:lnTo>
                  <a:lnTo>
                    <a:pt x="1549032" y="715244"/>
                  </a:lnTo>
                  <a:lnTo>
                    <a:pt x="1558222" y="715244"/>
                  </a:lnTo>
                  <a:lnTo>
                    <a:pt x="1558222" y="720688"/>
                  </a:lnTo>
                  <a:lnTo>
                    <a:pt x="1567412" y="720688"/>
                  </a:lnTo>
                  <a:lnTo>
                    <a:pt x="1567412" y="726132"/>
                  </a:lnTo>
                  <a:lnTo>
                    <a:pt x="1622416" y="726132"/>
                  </a:lnTo>
                  <a:lnTo>
                    <a:pt x="1622416" y="731576"/>
                  </a:lnTo>
                  <a:lnTo>
                    <a:pt x="1640796" y="731576"/>
                  </a:lnTo>
                  <a:lnTo>
                    <a:pt x="1640796" y="737020"/>
                  </a:lnTo>
                  <a:lnTo>
                    <a:pt x="1649851" y="737020"/>
                  </a:lnTo>
                  <a:lnTo>
                    <a:pt x="1677420" y="737020"/>
                  </a:lnTo>
                  <a:lnTo>
                    <a:pt x="1677420" y="753353"/>
                  </a:lnTo>
                  <a:lnTo>
                    <a:pt x="1686610" y="753353"/>
                  </a:lnTo>
                  <a:lnTo>
                    <a:pt x="1686610" y="780677"/>
                  </a:lnTo>
                  <a:lnTo>
                    <a:pt x="1695665" y="780677"/>
                  </a:lnTo>
                  <a:lnTo>
                    <a:pt x="1695665" y="786121"/>
                  </a:lnTo>
                  <a:lnTo>
                    <a:pt x="1704855" y="786121"/>
                  </a:lnTo>
                  <a:lnTo>
                    <a:pt x="1704855" y="791565"/>
                  </a:lnTo>
                  <a:lnTo>
                    <a:pt x="1714044" y="791565"/>
                  </a:lnTo>
                  <a:lnTo>
                    <a:pt x="1714044" y="802453"/>
                  </a:lnTo>
                  <a:lnTo>
                    <a:pt x="1723234" y="802453"/>
                  </a:lnTo>
                  <a:lnTo>
                    <a:pt x="1723234" y="818889"/>
                  </a:lnTo>
                  <a:lnTo>
                    <a:pt x="1732424" y="818889"/>
                  </a:lnTo>
                  <a:lnTo>
                    <a:pt x="1732424" y="829777"/>
                  </a:lnTo>
                  <a:lnTo>
                    <a:pt x="1741614" y="829777"/>
                  </a:lnTo>
                  <a:lnTo>
                    <a:pt x="1741614" y="878877"/>
                  </a:lnTo>
                  <a:lnTo>
                    <a:pt x="1750669" y="878877"/>
                  </a:lnTo>
                  <a:lnTo>
                    <a:pt x="1750669" y="911851"/>
                  </a:lnTo>
                  <a:lnTo>
                    <a:pt x="1759858" y="911851"/>
                  </a:lnTo>
                  <a:lnTo>
                    <a:pt x="1759858" y="933833"/>
                  </a:lnTo>
                  <a:lnTo>
                    <a:pt x="1769049" y="933833"/>
                  </a:lnTo>
                  <a:lnTo>
                    <a:pt x="1769049" y="939277"/>
                  </a:lnTo>
                  <a:lnTo>
                    <a:pt x="1787428" y="939277"/>
                  </a:lnTo>
                  <a:lnTo>
                    <a:pt x="1787428" y="950371"/>
                  </a:lnTo>
                  <a:lnTo>
                    <a:pt x="1796618" y="950371"/>
                  </a:lnTo>
                  <a:lnTo>
                    <a:pt x="1796618" y="955918"/>
                  </a:lnTo>
                  <a:lnTo>
                    <a:pt x="1805673" y="955918"/>
                  </a:lnTo>
                  <a:lnTo>
                    <a:pt x="1805673" y="972456"/>
                  </a:lnTo>
                  <a:lnTo>
                    <a:pt x="1814863" y="972456"/>
                  </a:lnTo>
                  <a:lnTo>
                    <a:pt x="1814863" y="977900"/>
                  </a:lnTo>
                  <a:lnTo>
                    <a:pt x="1824052" y="977900"/>
                  </a:lnTo>
                  <a:lnTo>
                    <a:pt x="1824052" y="983447"/>
                  </a:lnTo>
                  <a:lnTo>
                    <a:pt x="1833242" y="983447"/>
                  </a:lnTo>
                  <a:lnTo>
                    <a:pt x="1833242" y="988994"/>
                  </a:lnTo>
                  <a:lnTo>
                    <a:pt x="1915681" y="988994"/>
                  </a:lnTo>
                  <a:lnTo>
                    <a:pt x="1915681" y="994541"/>
                  </a:lnTo>
                  <a:lnTo>
                    <a:pt x="2062313" y="994541"/>
                  </a:lnTo>
                  <a:lnTo>
                    <a:pt x="2062313" y="1005532"/>
                  </a:lnTo>
                  <a:lnTo>
                    <a:pt x="2099073" y="1005532"/>
                  </a:lnTo>
                  <a:lnTo>
                    <a:pt x="2099073" y="1011079"/>
                  </a:lnTo>
                  <a:lnTo>
                    <a:pt x="2126507" y="1011079"/>
                  </a:lnTo>
                  <a:lnTo>
                    <a:pt x="2163132" y="1011079"/>
                  </a:lnTo>
                  <a:lnTo>
                    <a:pt x="2163132" y="1016626"/>
                  </a:lnTo>
                  <a:lnTo>
                    <a:pt x="2181511" y="1016626"/>
                  </a:lnTo>
                  <a:lnTo>
                    <a:pt x="2181511" y="1022173"/>
                  </a:lnTo>
                  <a:lnTo>
                    <a:pt x="2245705" y="1022173"/>
                  </a:lnTo>
                  <a:lnTo>
                    <a:pt x="2245705" y="1027720"/>
                  </a:lnTo>
                  <a:lnTo>
                    <a:pt x="2254895" y="1027720"/>
                  </a:lnTo>
                  <a:lnTo>
                    <a:pt x="2254895" y="1044258"/>
                  </a:lnTo>
                  <a:lnTo>
                    <a:pt x="2273139" y="1044258"/>
                  </a:lnTo>
                  <a:lnTo>
                    <a:pt x="2273139" y="1061001"/>
                  </a:lnTo>
                  <a:lnTo>
                    <a:pt x="2282329" y="1061001"/>
                  </a:lnTo>
                  <a:lnTo>
                    <a:pt x="2282329" y="1072095"/>
                  </a:lnTo>
                  <a:lnTo>
                    <a:pt x="2291519" y="1072095"/>
                  </a:lnTo>
                  <a:lnTo>
                    <a:pt x="2291519" y="1083291"/>
                  </a:lnTo>
                  <a:lnTo>
                    <a:pt x="2300709" y="1083291"/>
                  </a:lnTo>
                  <a:lnTo>
                    <a:pt x="2300709" y="1094385"/>
                  </a:lnTo>
                  <a:lnTo>
                    <a:pt x="2309899" y="1094385"/>
                  </a:lnTo>
                  <a:lnTo>
                    <a:pt x="2309899" y="1116676"/>
                  </a:lnTo>
                  <a:lnTo>
                    <a:pt x="2318954" y="1116676"/>
                  </a:lnTo>
                  <a:lnTo>
                    <a:pt x="2318954" y="1144410"/>
                  </a:lnTo>
                  <a:lnTo>
                    <a:pt x="2328144" y="1144410"/>
                  </a:lnTo>
                  <a:lnTo>
                    <a:pt x="2328144" y="1172350"/>
                  </a:lnTo>
                  <a:lnTo>
                    <a:pt x="2337333" y="1172350"/>
                  </a:lnTo>
                  <a:lnTo>
                    <a:pt x="2337333" y="1178000"/>
                  </a:lnTo>
                  <a:lnTo>
                    <a:pt x="2346523" y="1178000"/>
                  </a:lnTo>
                  <a:lnTo>
                    <a:pt x="2346523" y="1205940"/>
                  </a:lnTo>
                  <a:lnTo>
                    <a:pt x="2355713" y="1205940"/>
                  </a:lnTo>
                  <a:lnTo>
                    <a:pt x="2355713" y="1211487"/>
                  </a:lnTo>
                  <a:lnTo>
                    <a:pt x="2364768" y="1211487"/>
                  </a:lnTo>
                  <a:lnTo>
                    <a:pt x="2364768" y="1217136"/>
                  </a:lnTo>
                  <a:lnTo>
                    <a:pt x="2373957" y="1217136"/>
                  </a:lnTo>
                  <a:lnTo>
                    <a:pt x="2373957" y="1239427"/>
                  </a:lnTo>
                  <a:lnTo>
                    <a:pt x="2383148" y="1239427"/>
                  </a:lnTo>
                  <a:lnTo>
                    <a:pt x="2383148" y="1250623"/>
                  </a:lnTo>
                  <a:lnTo>
                    <a:pt x="2401527" y="1250623"/>
                  </a:lnTo>
                  <a:lnTo>
                    <a:pt x="2401527" y="1256273"/>
                  </a:lnTo>
                  <a:lnTo>
                    <a:pt x="2410717" y="1256273"/>
                  </a:lnTo>
                  <a:lnTo>
                    <a:pt x="2410717" y="1261820"/>
                  </a:lnTo>
                  <a:lnTo>
                    <a:pt x="2428962" y="1261820"/>
                  </a:lnTo>
                  <a:lnTo>
                    <a:pt x="2428962" y="1267367"/>
                  </a:lnTo>
                  <a:lnTo>
                    <a:pt x="2447342" y="1267367"/>
                  </a:lnTo>
                  <a:lnTo>
                    <a:pt x="2447342" y="1273016"/>
                  </a:lnTo>
                  <a:lnTo>
                    <a:pt x="2557349" y="1273016"/>
                  </a:lnTo>
                  <a:lnTo>
                    <a:pt x="2557349" y="1278563"/>
                  </a:lnTo>
                  <a:lnTo>
                    <a:pt x="2639788" y="1278563"/>
                  </a:lnTo>
                  <a:lnTo>
                    <a:pt x="2639788" y="1284213"/>
                  </a:lnTo>
                  <a:lnTo>
                    <a:pt x="2676412" y="1284213"/>
                  </a:lnTo>
                  <a:lnTo>
                    <a:pt x="2676412" y="1289760"/>
                  </a:lnTo>
                  <a:lnTo>
                    <a:pt x="2694792" y="1289760"/>
                  </a:lnTo>
                  <a:lnTo>
                    <a:pt x="2694792" y="1295307"/>
                  </a:lnTo>
                  <a:lnTo>
                    <a:pt x="2740606" y="1295307"/>
                  </a:lnTo>
                  <a:lnTo>
                    <a:pt x="2740606" y="1300956"/>
                  </a:lnTo>
                  <a:lnTo>
                    <a:pt x="2768176" y="1300956"/>
                  </a:lnTo>
                  <a:lnTo>
                    <a:pt x="2768176" y="1306503"/>
                  </a:lnTo>
                  <a:lnTo>
                    <a:pt x="2777231" y="1306503"/>
                  </a:lnTo>
                  <a:lnTo>
                    <a:pt x="2777231" y="1312153"/>
                  </a:lnTo>
                  <a:lnTo>
                    <a:pt x="2832234" y="1312153"/>
                  </a:lnTo>
                  <a:lnTo>
                    <a:pt x="2832234" y="1328896"/>
                  </a:lnTo>
                  <a:lnTo>
                    <a:pt x="2841424" y="1328896"/>
                  </a:lnTo>
                  <a:lnTo>
                    <a:pt x="2841424" y="1345640"/>
                  </a:lnTo>
                  <a:lnTo>
                    <a:pt x="2850614" y="1345640"/>
                  </a:lnTo>
                  <a:lnTo>
                    <a:pt x="2850614" y="1351289"/>
                  </a:lnTo>
                  <a:lnTo>
                    <a:pt x="2859804" y="1351289"/>
                  </a:lnTo>
                  <a:lnTo>
                    <a:pt x="2859804" y="1356836"/>
                  </a:lnTo>
                  <a:lnTo>
                    <a:pt x="2878184" y="1356836"/>
                  </a:lnTo>
                  <a:lnTo>
                    <a:pt x="2878184" y="1362383"/>
                  </a:lnTo>
                  <a:lnTo>
                    <a:pt x="2887238" y="1362383"/>
                  </a:lnTo>
                  <a:lnTo>
                    <a:pt x="2887238" y="1368033"/>
                  </a:lnTo>
                  <a:lnTo>
                    <a:pt x="2896428" y="1368033"/>
                  </a:lnTo>
                  <a:lnTo>
                    <a:pt x="2896428" y="1424221"/>
                  </a:lnTo>
                  <a:lnTo>
                    <a:pt x="2905618" y="1424221"/>
                  </a:lnTo>
                  <a:lnTo>
                    <a:pt x="2905618" y="1435520"/>
                  </a:lnTo>
                  <a:lnTo>
                    <a:pt x="2914808" y="1435520"/>
                  </a:lnTo>
                  <a:lnTo>
                    <a:pt x="2914808" y="1446922"/>
                  </a:lnTo>
                  <a:lnTo>
                    <a:pt x="2933053" y="1446922"/>
                  </a:lnTo>
                  <a:lnTo>
                    <a:pt x="2933053" y="1452572"/>
                  </a:lnTo>
                  <a:lnTo>
                    <a:pt x="2951432" y="1452572"/>
                  </a:lnTo>
                  <a:lnTo>
                    <a:pt x="2951432" y="1463974"/>
                  </a:lnTo>
                  <a:lnTo>
                    <a:pt x="2960622" y="1463974"/>
                  </a:lnTo>
                  <a:lnTo>
                    <a:pt x="2960622" y="1475376"/>
                  </a:lnTo>
                  <a:lnTo>
                    <a:pt x="2969812" y="1475376"/>
                  </a:lnTo>
                  <a:lnTo>
                    <a:pt x="2969812" y="1486778"/>
                  </a:lnTo>
                  <a:lnTo>
                    <a:pt x="3024816" y="1486778"/>
                  </a:lnTo>
                  <a:lnTo>
                    <a:pt x="3024816" y="1492427"/>
                  </a:lnTo>
                  <a:lnTo>
                    <a:pt x="3033871" y="1492427"/>
                  </a:lnTo>
                  <a:lnTo>
                    <a:pt x="3033871" y="1498077"/>
                  </a:lnTo>
                  <a:lnTo>
                    <a:pt x="3162259" y="1498077"/>
                  </a:lnTo>
                  <a:lnTo>
                    <a:pt x="3162259" y="1503830"/>
                  </a:lnTo>
                  <a:lnTo>
                    <a:pt x="3318081" y="1503830"/>
                  </a:lnTo>
                  <a:lnTo>
                    <a:pt x="3318081" y="1509479"/>
                  </a:lnTo>
                  <a:lnTo>
                    <a:pt x="3400519" y="1509479"/>
                  </a:lnTo>
                  <a:lnTo>
                    <a:pt x="3409709" y="1509479"/>
                  </a:lnTo>
                  <a:lnTo>
                    <a:pt x="3409709" y="1515231"/>
                  </a:lnTo>
                  <a:lnTo>
                    <a:pt x="3418899" y="1515231"/>
                  </a:lnTo>
                  <a:lnTo>
                    <a:pt x="3418899" y="1526634"/>
                  </a:lnTo>
                  <a:lnTo>
                    <a:pt x="3428089" y="1526634"/>
                  </a:lnTo>
                  <a:lnTo>
                    <a:pt x="3428089" y="1544096"/>
                  </a:lnTo>
                  <a:lnTo>
                    <a:pt x="3437279" y="1544096"/>
                  </a:lnTo>
                  <a:lnTo>
                    <a:pt x="3437279" y="1556011"/>
                  </a:lnTo>
                  <a:lnTo>
                    <a:pt x="3446333" y="1556011"/>
                  </a:lnTo>
                  <a:lnTo>
                    <a:pt x="3455523" y="1556011"/>
                  </a:lnTo>
                  <a:lnTo>
                    <a:pt x="3455523" y="1573885"/>
                  </a:lnTo>
                  <a:lnTo>
                    <a:pt x="3464713" y="1573885"/>
                  </a:lnTo>
                  <a:lnTo>
                    <a:pt x="3464713" y="1579946"/>
                  </a:lnTo>
                  <a:lnTo>
                    <a:pt x="3473903" y="1579946"/>
                  </a:lnTo>
                  <a:lnTo>
                    <a:pt x="3473903" y="1592169"/>
                  </a:lnTo>
                  <a:lnTo>
                    <a:pt x="3483093" y="1592169"/>
                  </a:lnTo>
                  <a:lnTo>
                    <a:pt x="3492283" y="1592169"/>
                  </a:lnTo>
                  <a:lnTo>
                    <a:pt x="3501337" y="1592169"/>
                  </a:lnTo>
                  <a:lnTo>
                    <a:pt x="3510527" y="1592169"/>
                  </a:lnTo>
                  <a:lnTo>
                    <a:pt x="3510527" y="1605215"/>
                  </a:lnTo>
                  <a:lnTo>
                    <a:pt x="3519717" y="1605215"/>
                  </a:lnTo>
                  <a:lnTo>
                    <a:pt x="3519717" y="1618260"/>
                  </a:lnTo>
                  <a:lnTo>
                    <a:pt x="3528907" y="1618260"/>
                  </a:lnTo>
                  <a:lnTo>
                    <a:pt x="3528907" y="1638085"/>
                  </a:lnTo>
                  <a:lnTo>
                    <a:pt x="3538097" y="1638085"/>
                  </a:lnTo>
                  <a:lnTo>
                    <a:pt x="3538097" y="1644762"/>
                  </a:lnTo>
                  <a:lnTo>
                    <a:pt x="3565531" y="1644762"/>
                  </a:lnTo>
                  <a:lnTo>
                    <a:pt x="3565531" y="1658321"/>
                  </a:lnTo>
                  <a:lnTo>
                    <a:pt x="3583911" y="1658321"/>
                  </a:lnTo>
                  <a:lnTo>
                    <a:pt x="3583911" y="1665101"/>
                  </a:lnTo>
                  <a:lnTo>
                    <a:pt x="3638915" y="1665101"/>
                  </a:lnTo>
                  <a:lnTo>
                    <a:pt x="3638915" y="1671880"/>
                  </a:lnTo>
                  <a:lnTo>
                    <a:pt x="3648105" y="1671880"/>
                  </a:lnTo>
                  <a:lnTo>
                    <a:pt x="3648105" y="1678660"/>
                  </a:lnTo>
                  <a:lnTo>
                    <a:pt x="3675539" y="1678660"/>
                  </a:lnTo>
                  <a:lnTo>
                    <a:pt x="3849741" y="1678660"/>
                  </a:lnTo>
                  <a:lnTo>
                    <a:pt x="3849741" y="1685439"/>
                  </a:lnTo>
                  <a:lnTo>
                    <a:pt x="3895556" y="1685439"/>
                  </a:lnTo>
                  <a:lnTo>
                    <a:pt x="3895556" y="1692322"/>
                  </a:lnTo>
                  <a:lnTo>
                    <a:pt x="3913800" y="1692322"/>
                  </a:lnTo>
                  <a:lnTo>
                    <a:pt x="3913800" y="1699204"/>
                  </a:lnTo>
                  <a:lnTo>
                    <a:pt x="3987184" y="1699204"/>
                  </a:lnTo>
                  <a:lnTo>
                    <a:pt x="3987184" y="1705984"/>
                  </a:lnTo>
                  <a:lnTo>
                    <a:pt x="3996374" y="1705984"/>
                  </a:lnTo>
                  <a:lnTo>
                    <a:pt x="3996374" y="1713174"/>
                  </a:lnTo>
                  <a:lnTo>
                    <a:pt x="4005564" y="1713174"/>
                  </a:lnTo>
                  <a:lnTo>
                    <a:pt x="4014618" y="1713174"/>
                  </a:lnTo>
                  <a:lnTo>
                    <a:pt x="4014618" y="1720364"/>
                  </a:lnTo>
                  <a:lnTo>
                    <a:pt x="4032998" y="1720364"/>
                  </a:lnTo>
                  <a:lnTo>
                    <a:pt x="4032998" y="1727658"/>
                  </a:lnTo>
                  <a:lnTo>
                    <a:pt x="4042188" y="1727658"/>
                  </a:lnTo>
                  <a:lnTo>
                    <a:pt x="4042188" y="1742449"/>
                  </a:lnTo>
                  <a:lnTo>
                    <a:pt x="4051378" y="1742449"/>
                  </a:lnTo>
                  <a:lnTo>
                    <a:pt x="4051378" y="1750153"/>
                  </a:lnTo>
                  <a:lnTo>
                    <a:pt x="4060568" y="1750153"/>
                  </a:lnTo>
                  <a:lnTo>
                    <a:pt x="4060568" y="1766794"/>
                  </a:lnTo>
                  <a:lnTo>
                    <a:pt x="4069622" y="1766794"/>
                  </a:lnTo>
                  <a:lnTo>
                    <a:pt x="4069622" y="1775320"/>
                  </a:lnTo>
                  <a:lnTo>
                    <a:pt x="4088002" y="1775320"/>
                  </a:lnTo>
                  <a:lnTo>
                    <a:pt x="4097192" y="1775320"/>
                  </a:lnTo>
                  <a:lnTo>
                    <a:pt x="4106382" y="1775320"/>
                  </a:lnTo>
                  <a:lnTo>
                    <a:pt x="4115572" y="1775320"/>
                  </a:lnTo>
                  <a:lnTo>
                    <a:pt x="4115572" y="1784462"/>
                  </a:lnTo>
                  <a:lnTo>
                    <a:pt x="4124626" y="1784462"/>
                  </a:lnTo>
                  <a:lnTo>
                    <a:pt x="4133816" y="1784462"/>
                  </a:lnTo>
                  <a:lnTo>
                    <a:pt x="4133816" y="1793912"/>
                  </a:lnTo>
                  <a:lnTo>
                    <a:pt x="4170441" y="1793912"/>
                  </a:lnTo>
                  <a:lnTo>
                    <a:pt x="4317208" y="1793912"/>
                  </a:lnTo>
                  <a:lnTo>
                    <a:pt x="4317208" y="1803568"/>
                  </a:lnTo>
                  <a:lnTo>
                    <a:pt x="4463840" y="1803568"/>
                  </a:lnTo>
                  <a:lnTo>
                    <a:pt x="4463840" y="1813224"/>
                  </a:lnTo>
                  <a:lnTo>
                    <a:pt x="4555468" y="1813224"/>
                  </a:lnTo>
                  <a:lnTo>
                    <a:pt x="4564659" y="1813224"/>
                  </a:lnTo>
                  <a:lnTo>
                    <a:pt x="4564659" y="1823085"/>
                  </a:lnTo>
                  <a:lnTo>
                    <a:pt x="4573849" y="1823085"/>
                  </a:lnTo>
                  <a:lnTo>
                    <a:pt x="4573849" y="1833254"/>
                  </a:lnTo>
                  <a:lnTo>
                    <a:pt x="4582903" y="1833254"/>
                  </a:lnTo>
                  <a:lnTo>
                    <a:pt x="4592093" y="1833254"/>
                  </a:lnTo>
                  <a:lnTo>
                    <a:pt x="4592093" y="1844040"/>
                  </a:lnTo>
                  <a:lnTo>
                    <a:pt x="4601283" y="1844040"/>
                  </a:lnTo>
                  <a:lnTo>
                    <a:pt x="4610472" y="1844040"/>
                  </a:lnTo>
                  <a:lnTo>
                    <a:pt x="4619662" y="1844040"/>
                  </a:lnTo>
                  <a:lnTo>
                    <a:pt x="4628853" y="1844040"/>
                  </a:lnTo>
                  <a:lnTo>
                    <a:pt x="4637907" y="1844040"/>
                  </a:lnTo>
                  <a:lnTo>
                    <a:pt x="4647097" y="1844040"/>
                  </a:lnTo>
                  <a:lnTo>
                    <a:pt x="4647097" y="1859756"/>
                  </a:lnTo>
                  <a:lnTo>
                    <a:pt x="4683856" y="1859756"/>
                  </a:lnTo>
                  <a:lnTo>
                    <a:pt x="4692911" y="1859756"/>
                  </a:lnTo>
                  <a:lnTo>
                    <a:pt x="4692911" y="1878349"/>
                  </a:lnTo>
                  <a:lnTo>
                    <a:pt x="4821299" y="1878349"/>
                  </a:lnTo>
                  <a:lnTo>
                    <a:pt x="4839543" y="1878349"/>
                  </a:lnTo>
                  <a:lnTo>
                    <a:pt x="5142133" y="1878349"/>
                  </a:lnTo>
                  <a:lnTo>
                    <a:pt x="5160378" y="1878349"/>
                  </a:lnTo>
                  <a:lnTo>
                    <a:pt x="5160378" y="1900434"/>
                  </a:lnTo>
                  <a:lnTo>
                    <a:pt x="5169567" y="1900434"/>
                  </a:lnTo>
                  <a:lnTo>
                    <a:pt x="5178758" y="1900434"/>
                  </a:lnTo>
                  <a:lnTo>
                    <a:pt x="5197138" y="1900434"/>
                  </a:lnTo>
                  <a:lnTo>
                    <a:pt x="5215382" y="1900434"/>
                  </a:lnTo>
                  <a:lnTo>
                    <a:pt x="5224572" y="1900434"/>
                  </a:lnTo>
                  <a:lnTo>
                    <a:pt x="5224572" y="1931250"/>
                  </a:lnTo>
                  <a:lnTo>
                    <a:pt x="5233761" y="1931250"/>
                  </a:lnTo>
                  <a:lnTo>
                    <a:pt x="5242952" y="1931250"/>
                  </a:lnTo>
                  <a:lnTo>
                    <a:pt x="5242952" y="1967202"/>
                  </a:lnTo>
                  <a:lnTo>
                    <a:pt x="5261196" y="1967202"/>
                  </a:lnTo>
                  <a:lnTo>
                    <a:pt x="5261196" y="2011166"/>
                  </a:lnTo>
                  <a:lnTo>
                    <a:pt x="5270386" y="2011166"/>
                  </a:lnTo>
                  <a:lnTo>
                    <a:pt x="5747043" y="2011166"/>
                  </a:lnTo>
                  <a:lnTo>
                    <a:pt x="5783666" y="2011166"/>
                  </a:lnTo>
                  <a:lnTo>
                    <a:pt x="5792857" y="2011166"/>
                  </a:lnTo>
                  <a:lnTo>
                    <a:pt x="5838671" y="2011166"/>
                  </a:lnTo>
                  <a:lnTo>
                    <a:pt x="5847860" y="2011166"/>
                  </a:lnTo>
                </a:path>
              </a:pathLst>
            </a:custGeom>
            <a:noFill/>
            <a:ln w="12700" cap="flat">
              <a:solidFill>
                <a:srgbClr val="3C587F"/>
              </a:solidFill>
              <a:prstDash val="solid"/>
              <a:miter/>
            </a:ln>
          </p:spPr>
          <p:txBody>
            <a:bodyPr rtlCol="0" anchor="ctr"/>
            <a:lstStyle/>
            <a:p>
              <a:pPr defTabSz="914377">
                <a:defRPr/>
              </a:pPr>
              <a:endParaRPr lang="en-US" sz="1800" dirty="0">
                <a:solidFill>
                  <a:prstClr val="black"/>
                </a:solidFill>
                <a:latin typeface="Arial Narrow"/>
              </a:endParaRPr>
            </a:p>
          </p:txBody>
        </p:sp>
        <p:grpSp>
          <p:nvGrpSpPr>
            <p:cNvPr id="633" name="Group 632">
              <a:extLst>
                <a:ext uri="{FF2B5EF4-FFF2-40B4-BE49-F238E27FC236}">
                  <a16:creationId xmlns:a16="http://schemas.microsoft.com/office/drawing/2014/main" id="{F5554EB1-28FC-F9AA-FFDF-6FD9170AFB45}"/>
                </a:ext>
              </a:extLst>
            </p:cNvPr>
            <p:cNvGrpSpPr/>
            <p:nvPr/>
          </p:nvGrpSpPr>
          <p:grpSpPr>
            <a:xfrm>
              <a:off x="1479549" y="1224961"/>
              <a:ext cx="6078135" cy="2042380"/>
              <a:chOff x="1485899" y="1231311"/>
              <a:chExt cx="6078135" cy="2042380"/>
            </a:xfrm>
          </p:grpSpPr>
          <p:sp>
            <p:nvSpPr>
              <p:cNvPr id="634" name="Oval 633">
                <a:extLst>
                  <a:ext uri="{FF2B5EF4-FFF2-40B4-BE49-F238E27FC236}">
                    <a16:creationId xmlns:a16="http://schemas.microsoft.com/office/drawing/2014/main" id="{E3B606DA-4690-2A5A-7BD2-AFFEEECB85FE}"/>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35" name="Oval 634">
                <a:extLst>
                  <a:ext uri="{FF2B5EF4-FFF2-40B4-BE49-F238E27FC236}">
                    <a16:creationId xmlns:a16="http://schemas.microsoft.com/office/drawing/2014/main" id="{07E10B81-890D-AC16-9BF1-A7E3E457453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36" name="Oval 635">
                <a:extLst>
                  <a:ext uri="{FF2B5EF4-FFF2-40B4-BE49-F238E27FC236}">
                    <a16:creationId xmlns:a16="http://schemas.microsoft.com/office/drawing/2014/main" id="{A91C1A42-F76D-5F4A-15A5-41780AADC1B7}"/>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37" name="Oval 636">
                <a:extLst>
                  <a:ext uri="{FF2B5EF4-FFF2-40B4-BE49-F238E27FC236}">
                    <a16:creationId xmlns:a16="http://schemas.microsoft.com/office/drawing/2014/main" id="{A57E8815-CF8D-42BC-A69F-68D2E4C802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38" name="Oval 637">
                <a:extLst>
                  <a:ext uri="{FF2B5EF4-FFF2-40B4-BE49-F238E27FC236}">
                    <a16:creationId xmlns:a16="http://schemas.microsoft.com/office/drawing/2014/main" id="{76CE6D69-B497-8F34-114C-0363537F15D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39" name="Oval 638">
                <a:extLst>
                  <a:ext uri="{FF2B5EF4-FFF2-40B4-BE49-F238E27FC236}">
                    <a16:creationId xmlns:a16="http://schemas.microsoft.com/office/drawing/2014/main" id="{9E996202-15A5-5EE1-9957-D2F6BC86B4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0" name="Oval 639">
                <a:extLst>
                  <a:ext uri="{FF2B5EF4-FFF2-40B4-BE49-F238E27FC236}">
                    <a16:creationId xmlns:a16="http://schemas.microsoft.com/office/drawing/2014/main" id="{26603B02-3A66-E483-0C1B-E58D0873F61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1" name="Oval 640">
                <a:extLst>
                  <a:ext uri="{FF2B5EF4-FFF2-40B4-BE49-F238E27FC236}">
                    <a16:creationId xmlns:a16="http://schemas.microsoft.com/office/drawing/2014/main" id="{C9DF76CB-69CB-D36C-A484-22DED8BE0A3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2" name="Oval 641">
                <a:extLst>
                  <a:ext uri="{FF2B5EF4-FFF2-40B4-BE49-F238E27FC236}">
                    <a16:creationId xmlns:a16="http://schemas.microsoft.com/office/drawing/2014/main" id="{55F539F7-B7A3-68FE-12D2-9FC6813E3A2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3" name="Oval 642">
                <a:extLst>
                  <a:ext uri="{FF2B5EF4-FFF2-40B4-BE49-F238E27FC236}">
                    <a16:creationId xmlns:a16="http://schemas.microsoft.com/office/drawing/2014/main" id="{8EACB2A3-FAF1-EE3F-EECF-42B75B3DD87F}"/>
                  </a:ext>
                </a:extLst>
              </p:cNvPr>
              <p:cNvSpPr/>
              <p:nvPr/>
            </p:nvSpPr>
            <p:spPr>
              <a:xfrm>
                <a:off x="2061456" y="141156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4" name="Oval 643">
                <a:extLst>
                  <a:ext uri="{FF2B5EF4-FFF2-40B4-BE49-F238E27FC236}">
                    <a16:creationId xmlns:a16="http://schemas.microsoft.com/office/drawing/2014/main" id="{67B3275A-CDDB-EA73-FF51-275590F7C3AF}"/>
                  </a:ext>
                </a:extLst>
              </p:cNvPr>
              <p:cNvSpPr/>
              <p:nvPr/>
            </p:nvSpPr>
            <p:spPr>
              <a:xfrm>
                <a:off x="2081674" y="14748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5" name="Oval 644">
                <a:extLst>
                  <a:ext uri="{FF2B5EF4-FFF2-40B4-BE49-F238E27FC236}">
                    <a16:creationId xmlns:a16="http://schemas.microsoft.com/office/drawing/2014/main" id="{63F1A4F1-E900-E3B8-0F89-1D5BBC62906C}"/>
                  </a:ext>
                </a:extLst>
              </p:cNvPr>
              <p:cNvSpPr/>
              <p:nvPr/>
            </p:nvSpPr>
            <p:spPr>
              <a:xfrm>
                <a:off x="2114997" y="157232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6" name="Oval 645">
                <a:extLst>
                  <a:ext uri="{FF2B5EF4-FFF2-40B4-BE49-F238E27FC236}">
                    <a16:creationId xmlns:a16="http://schemas.microsoft.com/office/drawing/2014/main" id="{7BF6B691-B5C5-E468-0F4B-1BC7A0FC1C02}"/>
                  </a:ext>
                </a:extLst>
              </p:cNvPr>
              <p:cNvSpPr/>
              <p:nvPr/>
            </p:nvSpPr>
            <p:spPr>
              <a:xfrm>
                <a:off x="2175370" y="1645398"/>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7" name="Oval 646">
                <a:extLst>
                  <a:ext uri="{FF2B5EF4-FFF2-40B4-BE49-F238E27FC236}">
                    <a16:creationId xmlns:a16="http://schemas.microsoft.com/office/drawing/2014/main" id="{80A3F30A-E25F-3E44-1AE2-06B4C54674C1}"/>
                  </a:ext>
                </a:extLst>
              </p:cNvPr>
              <p:cNvSpPr/>
              <p:nvPr/>
            </p:nvSpPr>
            <p:spPr>
              <a:xfrm>
                <a:off x="2449623" y="167949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8" name="Oval 647">
                <a:extLst>
                  <a:ext uri="{FF2B5EF4-FFF2-40B4-BE49-F238E27FC236}">
                    <a16:creationId xmlns:a16="http://schemas.microsoft.com/office/drawing/2014/main" id="{68BB961A-DEFB-3AAF-6916-339CC9D59FFD}"/>
                  </a:ext>
                </a:extLst>
              </p:cNvPr>
              <p:cNvSpPr/>
              <p:nvPr/>
            </p:nvSpPr>
            <p:spPr>
              <a:xfrm>
                <a:off x="2483086" y="167949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49" name="Oval 648">
                <a:extLst>
                  <a:ext uri="{FF2B5EF4-FFF2-40B4-BE49-F238E27FC236}">
                    <a16:creationId xmlns:a16="http://schemas.microsoft.com/office/drawing/2014/main" id="{F941773F-B925-F0C2-BCC4-10D5D802D62E}"/>
                  </a:ext>
                </a:extLst>
              </p:cNvPr>
              <p:cNvSpPr/>
              <p:nvPr/>
            </p:nvSpPr>
            <p:spPr>
              <a:xfrm>
                <a:off x="2650399" y="177693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0" name="Oval 649">
                <a:extLst>
                  <a:ext uri="{FF2B5EF4-FFF2-40B4-BE49-F238E27FC236}">
                    <a16:creationId xmlns:a16="http://schemas.microsoft.com/office/drawing/2014/main" id="{5FB368F6-FAA6-A5D8-B50F-FDA93002FD4B}"/>
                  </a:ext>
                </a:extLst>
              </p:cNvPr>
              <p:cNvSpPr/>
              <p:nvPr/>
            </p:nvSpPr>
            <p:spPr>
              <a:xfrm>
                <a:off x="2677168" y="183051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1" name="Oval 650">
                <a:extLst>
                  <a:ext uri="{FF2B5EF4-FFF2-40B4-BE49-F238E27FC236}">
                    <a16:creationId xmlns:a16="http://schemas.microsoft.com/office/drawing/2014/main" id="{CB54A0C6-72D2-6F0C-2A43-80C8E525B79D}"/>
                  </a:ext>
                </a:extLst>
              </p:cNvPr>
              <p:cNvSpPr/>
              <p:nvPr/>
            </p:nvSpPr>
            <p:spPr>
              <a:xfrm>
                <a:off x="2697387" y="184990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2" name="Oval 651">
                <a:extLst>
                  <a:ext uri="{FF2B5EF4-FFF2-40B4-BE49-F238E27FC236}">
                    <a16:creationId xmlns:a16="http://schemas.microsoft.com/office/drawing/2014/main" id="{6D48267F-3245-9C1F-94FE-C21190497621}"/>
                  </a:ext>
                </a:extLst>
              </p:cNvPr>
              <p:cNvSpPr/>
              <p:nvPr/>
            </p:nvSpPr>
            <p:spPr>
              <a:xfrm>
                <a:off x="2737540" y="18841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3" name="Oval 652">
                <a:extLst>
                  <a:ext uri="{FF2B5EF4-FFF2-40B4-BE49-F238E27FC236}">
                    <a16:creationId xmlns:a16="http://schemas.microsoft.com/office/drawing/2014/main" id="{181476EF-CD5B-523B-E751-28911EFF7A5B}"/>
                  </a:ext>
                </a:extLst>
              </p:cNvPr>
              <p:cNvSpPr/>
              <p:nvPr/>
            </p:nvSpPr>
            <p:spPr>
              <a:xfrm>
                <a:off x="3179107" y="195707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4" name="Oval 653">
                <a:extLst>
                  <a:ext uri="{FF2B5EF4-FFF2-40B4-BE49-F238E27FC236}">
                    <a16:creationId xmlns:a16="http://schemas.microsoft.com/office/drawing/2014/main" id="{7874CE82-596A-F9BE-A0D2-1E7F7A2CDCE9}"/>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5" name="Oval 654">
                <a:extLst>
                  <a:ext uri="{FF2B5EF4-FFF2-40B4-BE49-F238E27FC236}">
                    <a16:creationId xmlns:a16="http://schemas.microsoft.com/office/drawing/2014/main" id="{0DB95149-368F-E149-AC7D-FAD54DF6A4C1}"/>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6" name="Oval 655">
                <a:extLst>
                  <a:ext uri="{FF2B5EF4-FFF2-40B4-BE49-F238E27FC236}">
                    <a16:creationId xmlns:a16="http://schemas.microsoft.com/office/drawing/2014/main" id="{F91FFBE6-CF9A-0880-1AB9-0903D692AF68}"/>
                  </a:ext>
                </a:extLst>
              </p:cNvPr>
              <p:cNvSpPr/>
              <p:nvPr/>
            </p:nvSpPr>
            <p:spPr>
              <a:xfrm>
                <a:off x="3306266" y="215691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7" name="Oval 656">
                <a:extLst>
                  <a:ext uri="{FF2B5EF4-FFF2-40B4-BE49-F238E27FC236}">
                    <a16:creationId xmlns:a16="http://schemas.microsoft.com/office/drawing/2014/main" id="{501584FF-7C11-9ABC-92DF-3DF8891F5BE2}"/>
                  </a:ext>
                </a:extLst>
              </p:cNvPr>
              <p:cNvSpPr/>
              <p:nvPr/>
            </p:nvSpPr>
            <p:spPr>
              <a:xfrm>
                <a:off x="3674355" y="222989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8" name="Oval 657">
                <a:extLst>
                  <a:ext uri="{FF2B5EF4-FFF2-40B4-BE49-F238E27FC236}">
                    <a16:creationId xmlns:a16="http://schemas.microsoft.com/office/drawing/2014/main" id="{E58A4ED7-C836-74CF-5412-88C785F00620}"/>
                  </a:ext>
                </a:extLst>
              </p:cNvPr>
              <p:cNvSpPr/>
              <p:nvPr/>
            </p:nvSpPr>
            <p:spPr>
              <a:xfrm>
                <a:off x="3801512" y="226409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59" name="Oval 658">
                <a:extLst>
                  <a:ext uri="{FF2B5EF4-FFF2-40B4-BE49-F238E27FC236}">
                    <a16:creationId xmlns:a16="http://schemas.microsoft.com/office/drawing/2014/main" id="{20DDDAF3-5266-E724-4F53-1267CC34DE1D}"/>
                  </a:ext>
                </a:extLst>
              </p:cNvPr>
              <p:cNvSpPr/>
              <p:nvPr/>
            </p:nvSpPr>
            <p:spPr>
              <a:xfrm>
                <a:off x="3868437" y="236152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0" name="Oval 659">
                <a:extLst>
                  <a:ext uri="{FF2B5EF4-FFF2-40B4-BE49-F238E27FC236}">
                    <a16:creationId xmlns:a16="http://schemas.microsoft.com/office/drawing/2014/main" id="{60616670-67EB-593C-EEEC-DA5E7BB8F1AB}"/>
                  </a:ext>
                </a:extLst>
              </p:cNvPr>
              <p:cNvSpPr/>
              <p:nvPr/>
            </p:nvSpPr>
            <p:spPr>
              <a:xfrm>
                <a:off x="4457379" y="258064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1" name="Oval 660">
                <a:extLst>
                  <a:ext uri="{FF2B5EF4-FFF2-40B4-BE49-F238E27FC236}">
                    <a16:creationId xmlns:a16="http://schemas.microsoft.com/office/drawing/2014/main" id="{88568B45-15F0-4611-F412-58E5BF45D03A}"/>
                  </a:ext>
                </a:extLst>
              </p:cNvPr>
              <p:cNvSpPr/>
              <p:nvPr/>
            </p:nvSpPr>
            <p:spPr>
              <a:xfrm>
                <a:off x="4464212" y="2639105"/>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2" name="Oval 661">
                <a:extLst>
                  <a:ext uri="{FF2B5EF4-FFF2-40B4-BE49-F238E27FC236}">
                    <a16:creationId xmlns:a16="http://schemas.microsoft.com/office/drawing/2014/main" id="{A99FA416-37CE-9B49-6A24-3D3752555562}"/>
                  </a:ext>
                </a:extLst>
              </p:cNvPr>
              <p:cNvSpPr/>
              <p:nvPr/>
            </p:nvSpPr>
            <p:spPr>
              <a:xfrm>
                <a:off x="4477457" y="264895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3" name="Oval 662">
                <a:extLst>
                  <a:ext uri="{FF2B5EF4-FFF2-40B4-BE49-F238E27FC236}">
                    <a16:creationId xmlns:a16="http://schemas.microsoft.com/office/drawing/2014/main" id="{DB8BB3D1-282D-D28B-12BA-DEF2119504B2}"/>
                  </a:ext>
                </a:extLst>
              </p:cNvPr>
              <p:cNvSpPr/>
              <p:nvPr/>
            </p:nvSpPr>
            <p:spPr>
              <a:xfrm>
                <a:off x="4986229" y="272202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4" name="Oval 663">
                <a:extLst>
                  <a:ext uri="{FF2B5EF4-FFF2-40B4-BE49-F238E27FC236}">
                    <a16:creationId xmlns:a16="http://schemas.microsoft.com/office/drawing/2014/main" id="{2D9D7894-5165-C979-EF1A-C4C0161F98E2}"/>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5" name="Oval 664">
                <a:extLst>
                  <a:ext uri="{FF2B5EF4-FFF2-40B4-BE49-F238E27FC236}">
                    <a16:creationId xmlns:a16="http://schemas.microsoft.com/office/drawing/2014/main" id="{4F880C6B-320D-7FA3-E787-056F7346CC7D}"/>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6" name="Oval 665">
                <a:extLst>
                  <a:ext uri="{FF2B5EF4-FFF2-40B4-BE49-F238E27FC236}">
                    <a16:creationId xmlns:a16="http://schemas.microsoft.com/office/drawing/2014/main" id="{CCB6885C-0F30-4A3B-6A23-C0EE11C748EA}"/>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7" name="Oval 666">
                <a:extLst>
                  <a:ext uri="{FF2B5EF4-FFF2-40B4-BE49-F238E27FC236}">
                    <a16:creationId xmlns:a16="http://schemas.microsoft.com/office/drawing/2014/main" id="{9A92383C-0824-7DA9-96EE-13CBC281A5FF}"/>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8" name="Oval 667">
                <a:extLst>
                  <a:ext uri="{FF2B5EF4-FFF2-40B4-BE49-F238E27FC236}">
                    <a16:creationId xmlns:a16="http://schemas.microsoft.com/office/drawing/2014/main" id="{43E04A57-B16C-5CBC-B32D-C42814064CF0}"/>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69" name="Oval 668">
                <a:extLst>
                  <a:ext uri="{FF2B5EF4-FFF2-40B4-BE49-F238E27FC236}">
                    <a16:creationId xmlns:a16="http://schemas.microsoft.com/office/drawing/2014/main" id="{C4174B3D-836A-DE65-EC9C-8BA0E72422B7}"/>
                  </a:ext>
                </a:extLst>
              </p:cNvPr>
              <p:cNvSpPr/>
              <p:nvPr/>
            </p:nvSpPr>
            <p:spPr>
              <a:xfrm>
                <a:off x="5032937" y="277074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0" name="Oval 669">
                <a:extLst>
                  <a:ext uri="{FF2B5EF4-FFF2-40B4-BE49-F238E27FC236}">
                    <a16:creationId xmlns:a16="http://schemas.microsoft.com/office/drawing/2014/main" id="{5CB9A3D6-4313-69D3-9421-EB88C004DA81}"/>
                  </a:ext>
                </a:extLst>
              </p:cNvPr>
              <p:cNvSpPr/>
              <p:nvPr/>
            </p:nvSpPr>
            <p:spPr>
              <a:xfrm>
                <a:off x="5046322" y="278535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1" name="Oval 670">
                <a:extLst>
                  <a:ext uri="{FF2B5EF4-FFF2-40B4-BE49-F238E27FC236}">
                    <a16:creationId xmlns:a16="http://schemas.microsoft.com/office/drawing/2014/main" id="{F53D8D02-FA7D-FBE0-9669-0963B3DBB08D}"/>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2" name="Oval 671">
                <a:extLst>
                  <a:ext uri="{FF2B5EF4-FFF2-40B4-BE49-F238E27FC236}">
                    <a16:creationId xmlns:a16="http://schemas.microsoft.com/office/drawing/2014/main" id="{0D48E6C3-AFEF-8943-F77B-7F33E4DDB691}"/>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3" name="Oval 672">
                <a:extLst>
                  <a:ext uri="{FF2B5EF4-FFF2-40B4-BE49-F238E27FC236}">
                    <a16:creationId xmlns:a16="http://schemas.microsoft.com/office/drawing/2014/main" id="{A5943DD6-819A-6C0B-9061-1D37D8ABDEFD}"/>
                  </a:ext>
                </a:extLst>
              </p:cNvPr>
              <p:cNvSpPr/>
              <p:nvPr/>
            </p:nvSpPr>
            <p:spPr>
              <a:xfrm>
                <a:off x="5059707"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4" name="Oval 673">
                <a:extLst>
                  <a:ext uri="{FF2B5EF4-FFF2-40B4-BE49-F238E27FC236}">
                    <a16:creationId xmlns:a16="http://schemas.microsoft.com/office/drawing/2014/main" id="{B4AC194C-53CC-C25A-9D80-EB5A87DAA6C4}"/>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5" name="Oval 674">
                <a:extLst>
                  <a:ext uri="{FF2B5EF4-FFF2-40B4-BE49-F238E27FC236}">
                    <a16:creationId xmlns:a16="http://schemas.microsoft.com/office/drawing/2014/main" id="{7CF77404-2E8F-1392-992A-BC45CCA65D31}"/>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6" name="Oval 675">
                <a:extLst>
                  <a:ext uri="{FF2B5EF4-FFF2-40B4-BE49-F238E27FC236}">
                    <a16:creationId xmlns:a16="http://schemas.microsoft.com/office/drawing/2014/main" id="{456CE77B-B9E7-EC4C-0DBB-ADC68A11039D}"/>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7" name="Oval 676">
                <a:extLst>
                  <a:ext uri="{FF2B5EF4-FFF2-40B4-BE49-F238E27FC236}">
                    <a16:creationId xmlns:a16="http://schemas.microsoft.com/office/drawing/2014/main" id="{E2595FCC-5B15-CEB9-77B0-0ECBE4FC87EE}"/>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8" name="Oval 677">
                <a:extLst>
                  <a:ext uri="{FF2B5EF4-FFF2-40B4-BE49-F238E27FC236}">
                    <a16:creationId xmlns:a16="http://schemas.microsoft.com/office/drawing/2014/main" id="{A58747E1-C6EF-5FC4-2F37-F3A65A8B9F13}"/>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79" name="Oval 678">
                <a:extLst>
                  <a:ext uri="{FF2B5EF4-FFF2-40B4-BE49-F238E27FC236}">
                    <a16:creationId xmlns:a16="http://schemas.microsoft.com/office/drawing/2014/main" id="{47C6752B-80A7-FEEB-EDB7-CB4DDF35B80C}"/>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0" name="Oval 679">
                <a:extLst>
                  <a:ext uri="{FF2B5EF4-FFF2-40B4-BE49-F238E27FC236}">
                    <a16:creationId xmlns:a16="http://schemas.microsoft.com/office/drawing/2014/main" id="{4F6FAB45-4ACE-154C-5686-8737A3443BE6}"/>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1" name="Oval 680">
                <a:extLst>
                  <a:ext uri="{FF2B5EF4-FFF2-40B4-BE49-F238E27FC236}">
                    <a16:creationId xmlns:a16="http://schemas.microsoft.com/office/drawing/2014/main" id="{85C7F67F-D9A7-6241-4FBA-BFD0772828EF}"/>
                  </a:ext>
                </a:extLst>
              </p:cNvPr>
              <p:cNvSpPr/>
              <p:nvPr/>
            </p:nvSpPr>
            <p:spPr>
              <a:xfrm>
                <a:off x="5106555" y="282919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2" name="Oval 681">
                <a:extLst>
                  <a:ext uri="{FF2B5EF4-FFF2-40B4-BE49-F238E27FC236}">
                    <a16:creationId xmlns:a16="http://schemas.microsoft.com/office/drawing/2014/main" id="{73411B9E-5FF1-CB97-7773-2131E014D3DB}"/>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3" name="Oval 682">
                <a:extLst>
                  <a:ext uri="{FF2B5EF4-FFF2-40B4-BE49-F238E27FC236}">
                    <a16:creationId xmlns:a16="http://schemas.microsoft.com/office/drawing/2014/main" id="{1F28F674-A645-3115-C270-0E25865C263D}"/>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4" name="Oval 683">
                <a:extLst>
                  <a:ext uri="{FF2B5EF4-FFF2-40B4-BE49-F238E27FC236}">
                    <a16:creationId xmlns:a16="http://schemas.microsoft.com/office/drawing/2014/main" id="{5DE2F248-16DD-CEA5-0774-E4F8C1ED3B99}"/>
                  </a:ext>
                </a:extLst>
              </p:cNvPr>
              <p:cNvSpPr/>
              <p:nvPr/>
            </p:nvSpPr>
            <p:spPr>
              <a:xfrm>
                <a:off x="5126631" y="285842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5" name="Oval 684">
                <a:extLst>
                  <a:ext uri="{FF2B5EF4-FFF2-40B4-BE49-F238E27FC236}">
                    <a16:creationId xmlns:a16="http://schemas.microsoft.com/office/drawing/2014/main" id="{899B4C48-B2EC-C627-C22C-1615C0BEBE03}"/>
                  </a:ext>
                </a:extLst>
              </p:cNvPr>
              <p:cNvSpPr/>
              <p:nvPr/>
            </p:nvSpPr>
            <p:spPr>
              <a:xfrm>
                <a:off x="5267174" y="288765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6" name="Oval 685">
                <a:extLst>
                  <a:ext uri="{FF2B5EF4-FFF2-40B4-BE49-F238E27FC236}">
                    <a16:creationId xmlns:a16="http://schemas.microsoft.com/office/drawing/2014/main" id="{64A37956-291D-C81A-BB34-558A635F8D6F}"/>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7" name="Oval 686">
                <a:extLst>
                  <a:ext uri="{FF2B5EF4-FFF2-40B4-BE49-F238E27FC236}">
                    <a16:creationId xmlns:a16="http://schemas.microsoft.com/office/drawing/2014/main" id="{9DDE8899-3EB1-B286-99C7-8A63728CBEF7}"/>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8" name="Oval 687">
                <a:extLst>
                  <a:ext uri="{FF2B5EF4-FFF2-40B4-BE49-F238E27FC236}">
                    <a16:creationId xmlns:a16="http://schemas.microsoft.com/office/drawing/2014/main" id="{1C4708AD-B47E-991B-C5A3-B296CC32EE44}"/>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89" name="Oval 688">
                <a:extLst>
                  <a:ext uri="{FF2B5EF4-FFF2-40B4-BE49-F238E27FC236}">
                    <a16:creationId xmlns:a16="http://schemas.microsoft.com/office/drawing/2014/main" id="{F936E3AA-409A-D75F-9A37-9A65E4020510}"/>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0" name="Oval 689">
                <a:extLst>
                  <a:ext uri="{FF2B5EF4-FFF2-40B4-BE49-F238E27FC236}">
                    <a16:creationId xmlns:a16="http://schemas.microsoft.com/office/drawing/2014/main" id="{87F58E78-8444-ED02-0011-CAE4EFF6A8DD}"/>
                  </a:ext>
                </a:extLst>
              </p:cNvPr>
              <p:cNvSpPr/>
              <p:nvPr/>
            </p:nvSpPr>
            <p:spPr>
              <a:xfrm>
                <a:off x="5608494" y="2921759"/>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1" name="Oval 690">
                <a:extLst>
                  <a:ext uri="{FF2B5EF4-FFF2-40B4-BE49-F238E27FC236}">
                    <a16:creationId xmlns:a16="http://schemas.microsoft.com/office/drawing/2014/main" id="{5D450D07-C3A4-1451-D587-6C7199A656A2}"/>
                  </a:ext>
                </a:extLst>
              </p:cNvPr>
              <p:cNvSpPr/>
              <p:nvPr/>
            </p:nvSpPr>
            <p:spPr>
              <a:xfrm>
                <a:off x="5621878" y="293140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2" name="Oval 691">
                <a:extLst>
                  <a:ext uri="{FF2B5EF4-FFF2-40B4-BE49-F238E27FC236}">
                    <a16:creationId xmlns:a16="http://schemas.microsoft.com/office/drawing/2014/main" id="{7842A9B6-8AE8-029D-85F7-D4A57FA72239}"/>
                  </a:ext>
                </a:extLst>
              </p:cNvPr>
              <p:cNvSpPr/>
              <p:nvPr/>
            </p:nvSpPr>
            <p:spPr>
              <a:xfrm>
                <a:off x="5641956" y="293637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3" name="Oval 692">
                <a:extLst>
                  <a:ext uri="{FF2B5EF4-FFF2-40B4-BE49-F238E27FC236}">
                    <a16:creationId xmlns:a16="http://schemas.microsoft.com/office/drawing/2014/main" id="{E3E7BF0D-1C2F-7761-4F5D-AEA8B57DE598}"/>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4" name="Oval 693">
                <a:extLst>
                  <a:ext uri="{FF2B5EF4-FFF2-40B4-BE49-F238E27FC236}">
                    <a16:creationId xmlns:a16="http://schemas.microsoft.com/office/drawing/2014/main" id="{8D35EAAF-A949-A67A-CD9B-34A579F2F840}"/>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5" name="Oval 694">
                <a:extLst>
                  <a:ext uri="{FF2B5EF4-FFF2-40B4-BE49-F238E27FC236}">
                    <a16:creationId xmlns:a16="http://schemas.microsoft.com/office/drawing/2014/main" id="{E4666684-059B-6A47-4056-B9AF84AD0696}"/>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6" name="Oval 695">
                <a:extLst>
                  <a:ext uri="{FF2B5EF4-FFF2-40B4-BE49-F238E27FC236}">
                    <a16:creationId xmlns:a16="http://schemas.microsoft.com/office/drawing/2014/main" id="{DB7703A2-1014-2AFB-1EA5-9891DD49B2DF}"/>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7" name="Oval 696">
                <a:extLst>
                  <a:ext uri="{FF2B5EF4-FFF2-40B4-BE49-F238E27FC236}">
                    <a16:creationId xmlns:a16="http://schemas.microsoft.com/office/drawing/2014/main" id="{85937B54-F401-46F6-F73D-3ABAF92DBE22}"/>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8" name="Oval 697">
                <a:extLst>
                  <a:ext uri="{FF2B5EF4-FFF2-40B4-BE49-F238E27FC236}">
                    <a16:creationId xmlns:a16="http://schemas.microsoft.com/office/drawing/2014/main" id="{1F6EA423-D9C8-D7CA-44A0-0F81FA854265}"/>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699" name="Oval 698">
                <a:extLst>
                  <a:ext uri="{FF2B5EF4-FFF2-40B4-BE49-F238E27FC236}">
                    <a16:creationId xmlns:a16="http://schemas.microsoft.com/office/drawing/2014/main" id="{489EECF2-7CE5-0618-D32D-05B7FB4BA79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0" name="Oval 699">
                <a:extLst>
                  <a:ext uri="{FF2B5EF4-FFF2-40B4-BE49-F238E27FC236}">
                    <a16:creationId xmlns:a16="http://schemas.microsoft.com/office/drawing/2014/main" id="{1CA9ADD9-FE30-90E0-DD03-2FC61A92B55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1" name="Oval 700">
                <a:extLst>
                  <a:ext uri="{FF2B5EF4-FFF2-40B4-BE49-F238E27FC236}">
                    <a16:creationId xmlns:a16="http://schemas.microsoft.com/office/drawing/2014/main" id="{DFADA0FD-533B-4FD3-E5A5-CDF2E8000406}"/>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2" name="Oval 701">
                <a:extLst>
                  <a:ext uri="{FF2B5EF4-FFF2-40B4-BE49-F238E27FC236}">
                    <a16:creationId xmlns:a16="http://schemas.microsoft.com/office/drawing/2014/main" id="{E07924DE-971E-834E-68FC-DB98FA52BF67}"/>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3" name="Oval 702">
                <a:extLst>
                  <a:ext uri="{FF2B5EF4-FFF2-40B4-BE49-F238E27FC236}">
                    <a16:creationId xmlns:a16="http://schemas.microsoft.com/office/drawing/2014/main" id="{C646BE14-5875-8436-21A2-C9DA4B0AC46B}"/>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4" name="Oval 703">
                <a:extLst>
                  <a:ext uri="{FF2B5EF4-FFF2-40B4-BE49-F238E27FC236}">
                    <a16:creationId xmlns:a16="http://schemas.microsoft.com/office/drawing/2014/main" id="{2E03320A-C57D-6B44-BC03-946ED56E0C64}"/>
                  </a:ext>
                </a:extLst>
              </p:cNvPr>
              <p:cNvSpPr/>
              <p:nvPr/>
            </p:nvSpPr>
            <p:spPr>
              <a:xfrm>
                <a:off x="5675559" y="29850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5" name="Oval 704">
                <a:extLst>
                  <a:ext uri="{FF2B5EF4-FFF2-40B4-BE49-F238E27FC236}">
                    <a16:creationId xmlns:a16="http://schemas.microsoft.com/office/drawing/2014/main" id="{E89E0889-E5E2-AD2E-2546-59A4D97F177B}"/>
                  </a:ext>
                </a:extLst>
              </p:cNvPr>
              <p:cNvSpPr/>
              <p:nvPr/>
            </p:nvSpPr>
            <p:spPr>
              <a:xfrm>
                <a:off x="5695496" y="29850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6" name="Oval 705">
                <a:extLst>
                  <a:ext uri="{FF2B5EF4-FFF2-40B4-BE49-F238E27FC236}">
                    <a16:creationId xmlns:a16="http://schemas.microsoft.com/office/drawing/2014/main" id="{302EAEE9-7BBC-4C8D-39B1-C1A96E357391}"/>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7" name="Oval 706">
                <a:extLst>
                  <a:ext uri="{FF2B5EF4-FFF2-40B4-BE49-F238E27FC236}">
                    <a16:creationId xmlns:a16="http://schemas.microsoft.com/office/drawing/2014/main" id="{EC7E9AFD-BC1B-B1B5-B0B4-72F4FD873A84}"/>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8" name="Oval 707">
                <a:extLst>
                  <a:ext uri="{FF2B5EF4-FFF2-40B4-BE49-F238E27FC236}">
                    <a16:creationId xmlns:a16="http://schemas.microsoft.com/office/drawing/2014/main" id="{1FF69899-EEA2-E97A-5554-9812946A0E7A}"/>
                  </a:ext>
                </a:extLst>
              </p:cNvPr>
              <p:cNvSpPr/>
              <p:nvPr/>
            </p:nvSpPr>
            <p:spPr>
              <a:xfrm>
                <a:off x="5715574" y="298509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09" name="Oval 708">
                <a:extLst>
                  <a:ext uri="{FF2B5EF4-FFF2-40B4-BE49-F238E27FC236}">
                    <a16:creationId xmlns:a16="http://schemas.microsoft.com/office/drawing/2014/main" id="{C358E6B3-A59F-235B-6382-FCCF12FEAC0E}"/>
                  </a:ext>
                </a:extLst>
              </p:cNvPr>
              <p:cNvSpPr/>
              <p:nvPr/>
            </p:nvSpPr>
            <p:spPr>
              <a:xfrm>
                <a:off x="5722407" y="299483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0" name="Oval 709">
                <a:extLst>
                  <a:ext uri="{FF2B5EF4-FFF2-40B4-BE49-F238E27FC236}">
                    <a16:creationId xmlns:a16="http://schemas.microsoft.com/office/drawing/2014/main" id="{6BD727BD-C18E-2319-935E-35914C8F7E83}"/>
                  </a:ext>
                </a:extLst>
              </p:cNvPr>
              <p:cNvSpPr/>
              <p:nvPr/>
            </p:nvSpPr>
            <p:spPr>
              <a:xfrm>
                <a:off x="5735651" y="299483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1" name="Oval 710">
                <a:extLst>
                  <a:ext uri="{FF2B5EF4-FFF2-40B4-BE49-F238E27FC236}">
                    <a16:creationId xmlns:a16="http://schemas.microsoft.com/office/drawing/2014/main" id="{C27771CF-BB0C-7655-443C-F8060B2D7395}"/>
                  </a:ext>
                </a:extLst>
              </p:cNvPr>
              <p:cNvSpPr/>
              <p:nvPr/>
            </p:nvSpPr>
            <p:spPr>
              <a:xfrm>
                <a:off x="5782640" y="300447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2" name="Oval 711">
                <a:extLst>
                  <a:ext uri="{FF2B5EF4-FFF2-40B4-BE49-F238E27FC236}">
                    <a16:creationId xmlns:a16="http://schemas.microsoft.com/office/drawing/2014/main" id="{F8361A07-3021-236D-6780-CBF6CEF8318D}"/>
                  </a:ext>
                </a:extLst>
              </p:cNvPr>
              <p:cNvSpPr/>
              <p:nvPr/>
            </p:nvSpPr>
            <p:spPr>
              <a:xfrm>
                <a:off x="6177498" y="302406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3" name="Oval 712">
                <a:extLst>
                  <a:ext uri="{FF2B5EF4-FFF2-40B4-BE49-F238E27FC236}">
                    <a16:creationId xmlns:a16="http://schemas.microsoft.com/office/drawing/2014/main" id="{34CA15C0-FD3A-63BB-AAEC-B0D437F5F1F4}"/>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4" name="Oval 713">
                <a:extLst>
                  <a:ext uri="{FF2B5EF4-FFF2-40B4-BE49-F238E27FC236}">
                    <a16:creationId xmlns:a16="http://schemas.microsoft.com/office/drawing/2014/main" id="{9B4EFD14-4788-9E09-D90B-2824BDD4B3C5}"/>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5" name="Oval 714">
                <a:extLst>
                  <a:ext uri="{FF2B5EF4-FFF2-40B4-BE49-F238E27FC236}">
                    <a16:creationId xmlns:a16="http://schemas.microsoft.com/office/drawing/2014/main" id="{F3CED7AE-E7F2-8FB9-82C4-FD9DFAAE80AC}"/>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6" name="Oval 715">
                <a:extLst>
                  <a:ext uri="{FF2B5EF4-FFF2-40B4-BE49-F238E27FC236}">
                    <a16:creationId xmlns:a16="http://schemas.microsoft.com/office/drawing/2014/main" id="{BD237D1F-B9D1-D3B3-2E82-ED32909AAA84}"/>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7" name="Oval 716">
                <a:extLst>
                  <a:ext uri="{FF2B5EF4-FFF2-40B4-BE49-F238E27FC236}">
                    <a16:creationId xmlns:a16="http://schemas.microsoft.com/office/drawing/2014/main" id="{BBDDD8CF-5730-CA62-452C-6D41822B9F53}"/>
                  </a:ext>
                </a:extLst>
              </p:cNvPr>
              <p:cNvSpPr/>
              <p:nvPr/>
            </p:nvSpPr>
            <p:spPr>
              <a:xfrm>
                <a:off x="6204128" y="3043550"/>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8" name="Oval 717">
                <a:extLst>
                  <a:ext uri="{FF2B5EF4-FFF2-40B4-BE49-F238E27FC236}">
                    <a16:creationId xmlns:a16="http://schemas.microsoft.com/office/drawing/2014/main" id="{75D9074C-3565-9AB0-EDC3-3FC1091E051C}"/>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19" name="Oval 718">
                <a:extLst>
                  <a:ext uri="{FF2B5EF4-FFF2-40B4-BE49-F238E27FC236}">
                    <a16:creationId xmlns:a16="http://schemas.microsoft.com/office/drawing/2014/main" id="{8AE607A3-8EC9-1B72-C5BD-9CEFA7C38140}"/>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0" name="Oval 719">
                <a:extLst>
                  <a:ext uri="{FF2B5EF4-FFF2-40B4-BE49-F238E27FC236}">
                    <a16:creationId xmlns:a16="http://schemas.microsoft.com/office/drawing/2014/main" id="{75C0C5F6-057D-8459-B6F3-98621D441C8D}"/>
                  </a:ext>
                </a:extLst>
              </p:cNvPr>
              <p:cNvSpPr/>
              <p:nvPr/>
            </p:nvSpPr>
            <p:spPr>
              <a:xfrm>
                <a:off x="6224205"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1" name="Oval 720">
                <a:extLst>
                  <a:ext uri="{FF2B5EF4-FFF2-40B4-BE49-F238E27FC236}">
                    <a16:creationId xmlns:a16="http://schemas.microsoft.com/office/drawing/2014/main" id="{52845474-E181-3E77-820B-A7BB356EE2A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2" name="Oval 721">
                <a:extLst>
                  <a:ext uri="{FF2B5EF4-FFF2-40B4-BE49-F238E27FC236}">
                    <a16:creationId xmlns:a16="http://schemas.microsoft.com/office/drawing/2014/main" id="{AFCA8B5E-F649-7213-178D-03488617BB36}"/>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3" name="Oval 722">
                <a:extLst>
                  <a:ext uri="{FF2B5EF4-FFF2-40B4-BE49-F238E27FC236}">
                    <a16:creationId xmlns:a16="http://schemas.microsoft.com/office/drawing/2014/main" id="{CDB50F32-0318-0C70-3B28-9CBE76C29750}"/>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4" name="Oval 723">
                <a:extLst>
                  <a:ext uri="{FF2B5EF4-FFF2-40B4-BE49-F238E27FC236}">
                    <a16:creationId xmlns:a16="http://schemas.microsoft.com/office/drawing/2014/main" id="{60565F27-07DC-9424-730E-4B509C392F47}"/>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5" name="Oval 724">
                <a:extLst>
                  <a:ext uri="{FF2B5EF4-FFF2-40B4-BE49-F238E27FC236}">
                    <a16:creationId xmlns:a16="http://schemas.microsoft.com/office/drawing/2014/main" id="{CEF7B3BA-9453-8075-1059-E76B54AF12F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6" name="Oval 725">
                <a:extLst>
                  <a:ext uri="{FF2B5EF4-FFF2-40B4-BE49-F238E27FC236}">
                    <a16:creationId xmlns:a16="http://schemas.microsoft.com/office/drawing/2014/main" id="{996CDFAC-9456-A0AE-5883-7A0C58B318C2}"/>
                  </a:ext>
                </a:extLst>
              </p:cNvPr>
              <p:cNvSpPr/>
              <p:nvPr/>
            </p:nvSpPr>
            <p:spPr>
              <a:xfrm>
                <a:off x="6244423"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7" name="Oval 726">
                <a:extLst>
                  <a:ext uri="{FF2B5EF4-FFF2-40B4-BE49-F238E27FC236}">
                    <a16:creationId xmlns:a16="http://schemas.microsoft.com/office/drawing/2014/main" id="{AD47F325-2C66-7725-4185-B0C1E016F27C}"/>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8" name="Oval 727">
                <a:extLst>
                  <a:ext uri="{FF2B5EF4-FFF2-40B4-BE49-F238E27FC236}">
                    <a16:creationId xmlns:a16="http://schemas.microsoft.com/office/drawing/2014/main" id="{B5D2D205-E908-BFE5-DE57-1B616638DC27}"/>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29" name="Oval 728">
                <a:extLst>
                  <a:ext uri="{FF2B5EF4-FFF2-40B4-BE49-F238E27FC236}">
                    <a16:creationId xmlns:a16="http://schemas.microsoft.com/office/drawing/2014/main" id="{4524FA76-E998-2A8B-EB07-CA9C2AB2DE85}"/>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0" name="Oval 729">
                <a:extLst>
                  <a:ext uri="{FF2B5EF4-FFF2-40B4-BE49-F238E27FC236}">
                    <a16:creationId xmlns:a16="http://schemas.microsoft.com/office/drawing/2014/main" id="{59FD87A2-946D-BD32-165F-A8EE4E534E49}"/>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1" name="Oval 730">
                <a:extLst>
                  <a:ext uri="{FF2B5EF4-FFF2-40B4-BE49-F238E27FC236}">
                    <a16:creationId xmlns:a16="http://schemas.microsoft.com/office/drawing/2014/main" id="{2B4CA252-F661-5A3A-D33F-B1296B4AC836}"/>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2" name="Oval 731">
                <a:extLst>
                  <a:ext uri="{FF2B5EF4-FFF2-40B4-BE49-F238E27FC236}">
                    <a16:creationId xmlns:a16="http://schemas.microsoft.com/office/drawing/2014/main" id="{C4566E2D-69A7-01F9-4BE5-1BFEC165F69C}"/>
                  </a:ext>
                </a:extLst>
              </p:cNvPr>
              <p:cNvSpPr/>
              <p:nvPr/>
            </p:nvSpPr>
            <p:spPr>
              <a:xfrm>
                <a:off x="6264501" y="3053192"/>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3" name="Oval 732">
                <a:extLst>
                  <a:ext uri="{FF2B5EF4-FFF2-40B4-BE49-F238E27FC236}">
                    <a16:creationId xmlns:a16="http://schemas.microsoft.com/office/drawing/2014/main" id="{A4F0B266-B114-C494-BB9D-A0BF7205D669}"/>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4" name="Oval 733">
                <a:extLst>
                  <a:ext uri="{FF2B5EF4-FFF2-40B4-BE49-F238E27FC236}">
                    <a16:creationId xmlns:a16="http://schemas.microsoft.com/office/drawing/2014/main" id="{A4273651-1BF8-2F97-A804-2651A929C834}"/>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5" name="Oval 734">
                <a:extLst>
                  <a:ext uri="{FF2B5EF4-FFF2-40B4-BE49-F238E27FC236}">
                    <a16:creationId xmlns:a16="http://schemas.microsoft.com/office/drawing/2014/main" id="{A6C7018A-A862-E349-D868-BC98F9823727}"/>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6" name="Oval 735">
                <a:extLst>
                  <a:ext uri="{FF2B5EF4-FFF2-40B4-BE49-F238E27FC236}">
                    <a16:creationId xmlns:a16="http://schemas.microsoft.com/office/drawing/2014/main" id="{0645C665-7B87-FCC1-9202-06D01E6B976F}"/>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7" name="Oval 736">
                <a:extLst>
                  <a:ext uri="{FF2B5EF4-FFF2-40B4-BE49-F238E27FC236}">
                    <a16:creationId xmlns:a16="http://schemas.microsoft.com/office/drawing/2014/main" id="{109AD098-3BEE-E2A3-4532-D3718515258B}"/>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8" name="Oval 737">
                <a:extLst>
                  <a:ext uri="{FF2B5EF4-FFF2-40B4-BE49-F238E27FC236}">
                    <a16:creationId xmlns:a16="http://schemas.microsoft.com/office/drawing/2014/main" id="{A70D08EB-BFD3-E23B-C2B3-30E6AA8FFA10}"/>
                  </a:ext>
                </a:extLst>
              </p:cNvPr>
              <p:cNvSpPr/>
              <p:nvPr/>
            </p:nvSpPr>
            <p:spPr>
              <a:xfrm>
                <a:off x="6451892" y="308739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39" name="Oval 738">
                <a:extLst>
                  <a:ext uri="{FF2B5EF4-FFF2-40B4-BE49-F238E27FC236}">
                    <a16:creationId xmlns:a16="http://schemas.microsoft.com/office/drawing/2014/main" id="{58C5ECDE-7E4D-CE12-E75D-8C84B6E5097A}"/>
                  </a:ext>
                </a:extLst>
              </p:cNvPr>
              <p:cNvSpPr/>
              <p:nvPr/>
            </p:nvSpPr>
            <p:spPr>
              <a:xfrm>
                <a:off x="6471970" y="308739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0" name="Oval 739">
                <a:extLst>
                  <a:ext uri="{FF2B5EF4-FFF2-40B4-BE49-F238E27FC236}">
                    <a16:creationId xmlns:a16="http://schemas.microsoft.com/office/drawing/2014/main" id="{23A073CA-54D5-5CAC-F81D-9317DCBC31F3}"/>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1" name="Oval 740">
                <a:extLst>
                  <a:ext uri="{FF2B5EF4-FFF2-40B4-BE49-F238E27FC236}">
                    <a16:creationId xmlns:a16="http://schemas.microsoft.com/office/drawing/2014/main" id="{F2983FDB-664E-58F0-2BE3-ABC8698CE311}"/>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2" name="Oval 741">
                <a:extLst>
                  <a:ext uri="{FF2B5EF4-FFF2-40B4-BE49-F238E27FC236}">
                    <a16:creationId xmlns:a16="http://schemas.microsoft.com/office/drawing/2014/main" id="{A7E85C54-C406-975F-AAF7-6CAB9158DF7B}"/>
                  </a:ext>
                </a:extLst>
              </p:cNvPr>
              <p:cNvSpPr/>
              <p:nvPr/>
            </p:nvSpPr>
            <p:spPr>
              <a:xfrm>
                <a:off x="6799763"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3" name="Oval 742">
                <a:extLst>
                  <a:ext uri="{FF2B5EF4-FFF2-40B4-BE49-F238E27FC236}">
                    <a16:creationId xmlns:a16="http://schemas.microsoft.com/office/drawing/2014/main" id="{5FBC8921-0844-50D7-3D56-CA6702A2423B}"/>
                  </a:ext>
                </a:extLst>
              </p:cNvPr>
              <p:cNvSpPr/>
              <p:nvPr/>
            </p:nvSpPr>
            <p:spPr>
              <a:xfrm>
                <a:off x="6813147"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4" name="Oval 743">
                <a:extLst>
                  <a:ext uri="{FF2B5EF4-FFF2-40B4-BE49-F238E27FC236}">
                    <a16:creationId xmlns:a16="http://schemas.microsoft.com/office/drawing/2014/main" id="{FF426FD0-AF71-26A6-FF5C-055C58F2CABE}"/>
                  </a:ext>
                </a:extLst>
              </p:cNvPr>
              <p:cNvSpPr/>
              <p:nvPr/>
            </p:nvSpPr>
            <p:spPr>
              <a:xfrm>
                <a:off x="6819840"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5" name="Oval 744">
                <a:extLst>
                  <a:ext uri="{FF2B5EF4-FFF2-40B4-BE49-F238E27FC236}">
                    <a16:creationId xmlns:a16="http://schemas.microsoft.com/office/drawing/2014/main" id="{DE5247AC-D404-CB41-4AA5-68BAB311B662}"/>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6" name="Oval 745">
                <a:extLst>
                  <a:ext uri="{FF2B5EF4-FFF2-40B4-BE49-F238E27FC236}">
                    <a16:creationId xmlns:a16="http://schemas.microsoft.com/office/drawing/2014/main" id="{9F66AD78-8983-66FF-550B-A54D49581CB7}"/>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7" name="Oval 746">
                <a:extLst>
                  <a:ext uri="{FF2B5EF4-FFF2-40B4-BE49-F238E27FC236}">
                    <a16:creationId xmlns:a16="http://schemas.microsoft.com/office/drawing/2014/main" id="{80241E8D-ED14-5B88-6B16-DC84C9C47D4F}"/>
                  </a:ext>
                </a:extLst>
              </p:cNvPr>
              <p:cNvSpPr/>
              <p:nvPr/>
            </p:nvSpPr>
            <p:spPr>
              <a:xfrm>
                <a:off x="6859996" y="3106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8" name="Oval 747">
                <a:extLst>
                  <a:ext uri="{FF2B5EF4-FFF2-40B4-BE49-F238E27FC236}">
                    <a16:creationId xmlns:a16="http://schemas.microsoft.com/office/drawing/2014/main" id="{837B649C-CDD1-8BCA-0A3C-B3BC75A5815F}"/>
                  </a:ext>
                </a:extLst>
              </p:cNvPr>
              <p:cNvSpPr/>
              <p:nvPr/>
            </p:nvSpPr>
            <p:spPr>
              <a:xfrm>
                <a:off x="6866687" y="3140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49" name="Oval 748">
                <a:extLst>
                  <a:ext uri="{FF2B5EF4-FFF2-40B4-BE49-F238E27FC236}">
                    <a16:creationId xmlns:a16="http://schemas.microsoft.com/office/drawing/2014/main" id="{5778DE03-6118-B63C-3C74-82E4865E8BB5}"/>
                  </a:ext>
                </a:extLst>
              </p:cNvPr>
              <p:cNvSpPr/>
              <p:nvPr/>
            </p:nvSpPr>
            <p:spPr>
              <a:xfrm>
                <a:off x="6880072" y="3140881"/>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0" name="Oval 749">
                <a:extLst>
                  <a:ext uri="{FF2B5EF4-FFF2-40B4-BE49-F238E27FC236}">
                    <a16:creationId xmlns:a16="http://schemas.microsoft.com/office/drawing/2014/main" id="{D952AB4C-F072-F0EA-44D1-E1ED928C5776}"/>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1" name="Oval 750">
                <a:extLst>
                  <a:ext uri="{FF2B5EF4-FFF2-40B4-BE49-F238E27FC236}">
                    <a16:creationId xmlns:a16="http://schemas.microsoft.com/office/drawing/2014/main" id="{07477618-5CEA-FEDA-2C22-B8066E16290E}"/>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2" name="Oval 751">
                <a:extLst>
                  <a:ext uri="{FF2B5EF4-FFF2-40B4-BE49-F238E27FC236}">
                    <a16:creationId xmlns:a16="http://schemas.microsoft.com/office/drawing/2014/main" id="{ADE68346-BDEC-19BA-7090-D535731641EB}"/>
                  </a:ext>
                </a:extLst>
              </p:cNvPr>
              <p:cNvSpPr/>
              <p:nvPr/>
            </p:nvSpPr>
            <p:spPr>
              <a:xfrm>
                <a:off x="6906843"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3" name="Oval 752">
                <a:extLst>
                  <a:ext uri="{FF2B5EF4-FFF2-40B4-BE49-F238E27FC236}">
                    <a16:creationId xmlns:a16="http://schemas.microsoft.com/office/drawing/2014/main" id="{F8B294DA-1348-5D65-811F-460D43F43578}"/>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4" name="Oval 753">
                <a:extLst>
                  <a:ext uri="{FF2B5EF4-FFF2-40B4-BE49-F238E27FC236}">
                    <a16:creationId xmlns:a16="http://schemas.microsoft.com/office/drawing/2014/main" id="{83166256-33C4-50FD-A717-68C1CF781AF2}"/>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5" name="Oval 754">
                <a:extLst>
                  <a:ext uri="{FF2B5EF4-FFF2-40B4-BE49-F238E27FC236}">
                    <a16:creationId xmlns:a16="http://schemas.microsoft.com/office/drawing/2014/main" id="{32C7806B-2CF6-6B3F-8820-217982A44EC9}"/>
                  </a:ext>
                </a:extLst>
              </p:cNvPr>
              <p:cNvSpPr/>
              <p:nvPr/>
            </p:nvSpPr>
            <p:spPr>
              <a:xfrm>
                <a:off x="7408782"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6" name="Oval 755">
                <a:extLst>
                  <a:ext uri="{FF2B5EF4-FFF2-40B4-BE49-F238E27FC236}">
                    <a16:creationId xmlns:a16="http://schemas.microsoft.com/office/drawing/2014/main" id="{B2AEC7FF-D702-8D18-7458-2DDD6844B201}"/>
                  </a:ext>
                </a:extLst>
              </p:cNvPr>
              <p:cNvSpPr/>
              <p:nvPr/>
            </p:nvSpPr>
            <p:spPr>
              <a:xfrm>
                <a:off x="7442385"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7" name="Oval 756">
                <a:extLst>
                  <a:ext uri="{FF2B5EF4-FFF2-40B4-BE49-F238E27FC236}">
                    <a16:creationId xmlns:a16="http://schemas.microsoft.com/office/drawing/2014/main" id="{526DA38F-F4F1-152A-BABB-923EF88A0512}"/>
                  </a:ext>
                </a:extLst>
              </p:cNvPr>
              <p:cNvSpPr/>
              <p:nvPr/>
            </p:nvSpPr>
            <p:spPr>
              <a:xfrm>
                <a:off x="7455630"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8" name="Oval 757">
                <a:extLst>
                  <a:ext uri="{FF2B5EF4-FFF2-40B4-BE49-F238E27FC236}">
                    <a16:creationId xmlns:a16="http://schemas.microsoft.com/office/drawing/2014/main" id="{E4E7EE25-68CE-5619-FF13-86D222D9B6D3}"/>
                  </a:ext>
                </a:extLst>
              </p:cNvPr>
              <p:cNvSpPr/>
              <p:nvPr/>
            </p:nvSpPr>
            <p:spPr>
              <a:xfrm>
                <a:off x="7502477"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759" name="Oval 758">
                <a:extLst>
                  <a:ext uri="{FF2B5EF4-FFF2-40B4-BE49-F238E27FC236}">
                    <a16:creationId xmlns:a16="http://schemas.microsoft.com/office/drawing/2014/main" id="{D45A5D01-FCC4-B696-79FC-646E6F49DF6A}"/>
                  </a:ext>
                </a:extLst>
              </p:cNvPr>
              <p:cNvSpPr/>
              <p:nvPr/>
            </p:nvSpPr>
            <p:spPr>
              <a:xfrm>
                <a:off x="7509170" y="3218827"/>
                <a:ext cx="54864" cy="54864"/>
              </a:xfrm>
              <a:prstGeom prst="ellipse">
                <a:avLst/>
              </a:prstGeom>
              <a:solidFill>
                <a:srgbClr val="3C587F"/>
              </a:solidFill>
              <a:ln w="3241" cap="sq">
                <a:noFill/>
                <a:prstDash val="solid"/>
                <a:miter/>
              </a:ln>
            </p:spPr>
            <p:txBody>
              <a:bodyPr rtlCol="0" anchor="ctr"/>
              <a:lstStyle/>
              <a:p>
                <a:pPr defTabSz="914377">
                  <a:defRPr/>
                </a:pPr>
                <a:endParaRPr lang="en-US" sz="1800" dirty="0">
                  <a:solidFill>
                    <a:prstClr val="black"/>
                  </a:solidFill>
                  <a:latin typeface="Arial Narrow"/>
                </a:endParaRPr>
              </a:p>
            </p:txBody>
          </p:sp>
        </p:grpSp>
      </p:grpSp>
      <p:sp>
        <p:nvSpPr>
          <p:cNvPr id="2" name="Line 22">
            <a:extLst>
              <a:ext uri="{FF2B5EF4-FFF2-40B4-BE49-F238E27FC236}">
                <a16:creationId xmlns:a16="http://schemas.microsoft.com/office/drawing/2014/main" id="{8F982E27-4BFA-D492-A22E-7DF967524C75}"/>
              </a:ext>
            </a:extLst>
          </p:cNvPr>
          <p:cNvSpPr>
            <a:spLocks noChangeShapeType="1"/>
          </p:cNvSpPr>
          <p:nvPr/>
        </p:nvSpPr>
        <p:spPr bwMode="auto">
          <a:xfrm flipH="1" flipV="1">
            <a:off x="4099659" y="2836827"/>
            <a:ext cx="0" cy="207264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defRPr/>
            </a:pPr>
            <a:endParaRPr lang="en-US" dirty="0">
              <a:solidFill>
                <a:prstClr val="black"/>
              </a:solidFill>
              <a:latin typeface="Arial Narrow" panose="020B0606020202030204" pitchFamily="34" charset="0"/>
            </a:endParaRPr>
          </a:p>
        </p:txBody>
      </p:sp>
      <p:sp>
        <p:nvSpPr>
          <p:cNvPr id="3" name="Line 22">
            <a:extLst>
              <a:ext uri="{FF2B5EF4-FFF2-40B4-BE49-F238E27FC236}">
                <a16:creationId xmlns:a16="http://schemas.microsoft.com/office/drawing/2014/main" id="{586846AF-984E-6FC5-D464-2DAC65717CCA}"/>
              </a:ext>
            </a:extLst>
          </p:cNvPr>
          <p:cNvSpPr>
            <a:spLocks noChangeShapeType="1"/>
          </p:cNvSpPr>
          <p:nvPr/>
        </p:nvSpPr>
        <p:spPr bwMode="auto">
          <a:xfrm flipH="1" flipV="1">
            <a:off x="6403717" y="3788707"/>
            <a:ext cx="0" cy="109728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defRPr/>
            </a:pPr>
            <a:endParaRPr lang="en-US" dirty="0">
              <a:solidFill>
                <a:prstClr val="black"/>
              </a:solidFill>
              <a:latin typeface="Arial Narrow" panose="020B0606020202030204" pitchFamily="34" charset="0"/>
            </a:endParaRPr>
          </a:p>
        </p:txBody>
      </p:sp>
      <p:sp>
        <p:nvSpPr>
          <p:cNvPr id="603" name="Rectangle 602">
            <a:extLst>
              <a:ext uri="{FF2B5EF4-FFF2-40B4-BE49-F238E27FC236}">
                <a16:creationId xmlns:a16="http://schemas.microsoft.com/office/drawing/2014/main" id="{51797C93-7EED-AAF1-9DEA-9AE6AFC53253}"/>
              </a:ext>
            </a:extLst>
          </p:cNvPr>
          <p:cNvSpPr/>
          <p:nvPr/>
        </p:nvSpPr>
        <p:spPr>
          <a:xfrm>
            <a:off x="0" y="6072000"/>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54">
              <a:spcBef>
                <a:spcPts val="600"/>
              </a:spcBef>
              <a:spcAft>
                <a:spcPts val="600"/>
              </a:spcAft>
              <a:defRPr/>
            </a:pPr>
            <a:r>
              <a:rPr lang="en-US" sz="2133" b="1" kern="0" dirty="0">
                <a:solidFill>
                  <a:prstClr val="white"/>
                </a:solidFill>
                <a:latin typeface="Arial Narrow"/>
                <a:sym typeface="Arial"/>
              </a:rPr>
              <a:t>There was a numerical improvement in investigator-assessed PFS with SG versus TPC</a:t>
            </a:r>
          </a:p>
        </p:txBody>
      </p:sp>
    </p:spTree>
    <p:extLst>
      <p:ext uri="{BB962C8B-B14F-4D97-AF65-F5344CB8AC3E}">
        <p14:creationId xmlns:p14="http://schemas.microsoft.com/office/powerpoint/2010/main" val="6115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776ED-A3C4-5083-E453-868175DA99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71ABB4-0608-A2D3-E9A0-3838BFF58C25}"/>
              </a:ext>
            </a:extLst>
          </p:cNvPr>
          <p:cNvSpPr>
            <a:spLocks noGrp="1"/>
          </p:cNvSpPr>
          <p:nvPr>
            <p:ph type="title"/>
          </p:nvPr>
        </p:nvSpPr>
        <p:spPr>
          <a:xfrm>
            <a:off x="406400" y="506345"/>
            <a:ext cx="9780555" cy="949648"/>
          </a:xfrm>
        </p:spPr>
        <p:txBody>
          <a:bodyPr lIns="0" anchor="b"/>
          <a:lstStyle/>
          <a:p>
            <a:pPr>
              <a:lnSpc>
                <a:spcPct val="90000"/>
              </a:lnSpc>
            </a:pPr>
            <a:r>
              <a:rPr lang="en-US" sz="3600" b="1" dirty="0">
                <a:solidFill>
                  <a:srgbClr val="001E44"/>
                </a:solidFill>
              </a:rPr>
              <a:t>TROP2 ADC IN 1L </a:t>
            </a:r>
            <a:r>
              <a:rPr lang="en-US" sz="3600" b="1" dirty="0" err="1">
                <a:solidFill>
                  <a:srgbClr val="001E44"/>
                </a:solidFill>
              </a:rPr>
              <a:t>mTNBC</a:t>
            </a:r>
            <a:r>
              <a:rPr lang="en-US" sz="3600" b="1" dirty="0">
                <a:solidFill>
                  <a:srgbClr val="001E44"/>
                </a:solidFill>
              </a:rPr>
              <a:t> NOT CANDIDATE FOR PD-(L)1i</a:t>
            </a:r>
          </a:p>
        </p:txBody>
      </p:sp>
      <p:sp>
        <p:nvSpPr>
          <p:cNvPr id="5" name="Rectangle 4">
            <a:extLst>
              <a:ext uri="{FF2B5EF4-FFF2-40B4-BE49-F238E27FC236}">
                <a16:creationId xmlns:a16="http://schemas.microsoft.com/office/drawing/2014/main" id="{9B61348B-5F19-44E6-7074-6A9BAE9BD83E}"/>
              </a:ext>
            </a:extLst>
          </p:cNvPr>
          <p:cNvSpPr/>
          <p:nvPr/>
        </p:nvSpPr>
        <p:spPr>
          <a:xfrm>
            <a:off x="6047802" y="2039164"/>
            <a:ext cx="5956964"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15"/>
            <a:endParaRPr lang="en-US" sz="120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6BFD0CE2-D1F2-9303-396F-439C8940B544}"/>
              </a:ext>
            </a:extLst>
          </p:cNvPr>
          <p:cNvSpPr/>
          <p:nvPr/>
        </p:nvSpPr>
        <p:spPr>
          <a:xfrm>
            <a:off x="141040" y="2039164"/>
            <a:ext cx="5783529"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15"/>
            <a:endParaRPr lang="en-US" sz="1200"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80501F9F-B36E-1A7C-E4B2-6EA1F4FAADCE}"/>
              </a:ext>
            </a:extLst>
          </p:cNvPr>
          <p:cNvSpPr txBox="1"/>
          <p:nvPr/>
        </p:nvSpPr>
        <p:spPr>
          <a:xfrm>
            <a:off x="141041" y="1628795"/>
            <a:ext cx="5783847" cy="379656"/>
          </a:xfrm>
          <a:prstGeom prst="rect">
            <a:avLst/>
          </a:prstGeom>
          <a:solidFill>
            <a:srgbClr val="001E44"/>
          </a:solidFill>
        </p:spPr>
        <p:txBody>
          <a:bodyPr wrap="square" rtlCol="0">
            <a:spAutoFit/>
          </a:bodyPr>
          <a:lstStyle/>
          <a:p>
            <a:pPr algn="ctr" defTabSz="609615"/>
            <a:r>
              <a:rPr lang="en-US" sz="1867" b="1" dirty="0">
                <a:solidFill>
                  <a:prstClr val="white"/>
                </a:solidFill>
                <a:latin typeface="Arial" panose="020B0604020202020204" pitchFamily="34" charset="0"/>
                <a:cs typeface="Arial" panose="020B0604020202020204" pitchFamily="34" charset="0"/>
              </a:rPr>
              <a:t>ASCENT-03</a:t>
            </a:r>
          </a:p>
        </p:txBody>
      </p:sp>
      <p:sp>
        <p:nvSpPr>
          <p:cNvPr id="9" name="TextBox 8">
            <a:extLst>
              <a:ext uri="{FF2B5EF4-FFF2-40B4-BE49-F238E27FC236}">
                <a16:creationId xmlns:a16="http://schemas.microsoft.com/office/drawing/2014/main" id="{DB06E7F9-E3F3-E45C-777E-8EA46E63E2AF}"/>
              </a:ext>
            </a:extLst>
          </p:cNvPr>
          <p:cNvSpPr txBox="1"/>
          <p:nvPr/>
        </p:nvSpPr>
        <p:spPr>
          <a:xfrm>
            <a:off x="6048247" y="1628795"/>
            <a:ext cx="5956965" cy="379656"/>
          </a:xfrm>
          <a:prstGeom prst="rect">
            <a:avLst/>
          </a:prstGeom>
          <a:solidFill>
            <a:srgbClr val="001E44"/>
          </a:solidFill>
        </p:spPr>
        <p:txBody>
          <a:bodyPr wrap="square" rtlCol="0">
            <a:spAutoFit/>
          </a:bodyPr>
          <a:lstStyle/>
          <a:p>
            <a:pPr algn="ctr" defTabSz="609615"/>
            <a:r>
              <a:rPr lang="en-US" sz="1867" b="1" dirty="0">
                <a:solidFill>
                  <a:prstClr val="white"/>
                </a:solidFill>
                <a:latin typeface="Arial" panose="020B0604020202020204" pitchFamily="34" charset="0"/>
                <a:cs typeface="Arial" panose="020B0604020202020204" pitchFamily="34" charset="0"/>
              </a:rPr>
              <a:t>TROPION-Breast02</a:t>
            </a:r>
          </a:p>
        </p:txBody>
      </p:sp>
      <p:sp>
        <p:nvSpPr>
          <p:cNvPr id="10" name="TextBox 9">
            <a:extLst>
              <a:ext uri="{FF2B5EF4-FFF2-40B4-BE49-F238E27FC236}">
                <a16:creationId xmlns:a16="http://schemas.microsoft.com/office/drawing/2014/main" id="{5383EA5D-0AB7-BFF6-FB34-F3E9E0844B26}"/>
              </a:ext>
            </a:extLst>
          </p:cNvPr>
          <p:cNvSpPr txBox="1"/>
          <p:nvPr/>
        </p:nvSpPr>
        <p:spPr>
          <a:xfrm>
            <a:off x="204996" y="2179149"/>
            <a:ext cx="2951843" cy="3266497"/>
          </a:xfrm>
          <a:prstGeom prst="rect">
            <a:avLst/>
          </a:prstGeom>
          <a:solidFill>
            <a:schemeClr val="bg1"/>
          </a:solidFill>
          <a:ln w="9525">
            <a:noFill/>
          </a:ln>
        </p:spPr>
        <p:txBody>
          <a:bodyPr wrap="square" rtlCol="0">
            <a:noAutofit/>
          </a:bodyPr>
          <a:lstStyle/>
          <a:p>
            <a:pPr marL="158755" indent="-158755" defTabSz="609615">
              <a:spcBef>
                <a:spcPts val="200"/>
              </a:spcBef>
              <a:buClr>
                <a:srgbClr val="3EAEE3"/>
              </a:buClr>
              <a:buFont typeface="Arial" panose="020B0604020202020204" pitchFamily="34" charset="0"/>
              <a:buChar char="•"/>
            </a:pPr>
            <a:r>
              <a:rPr lang="en-US" sz="1200" b="1" dirty="0">
                <a:solidFill>
                  <a:srgbClr val="001E44"/>
                </a:solidFill>
                <a:latin typeface="Arial" panose="020B0604020202020204" pitchFamily="34" charset="0"/>
                <a:cs typeface="Arial" panose="020B0604020202020204" pitchFamily="34" charset="0"/>
              </a:rPr>
              <a:t>Previously untreated, locally advanced inoperable or metastatic TNBC</a:t>
            </a:r>
          </a:p>
          <a:p>
            <a:pPr marL="158755" indent="-158755" defTabSz="609615">
              <a:spcBef>
                <a:spcPts val="6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Not candidate for PD-(L)1 inhibitor:</a:t>
            </a:r>
          </a:p>
          <a:p>
            <a:pPr marL="458271" lvl="1" indent="-185214" defTabSz="609615">
              <a:spcBef>
                <a:spcPts val="200"/>
              </a:spcBef>
              <a:buClr>
                <a:srgbClr val="3EAEE3"/>
              </a:buClr>
              <a:buFont typeface="Wingdings" pitchFamily="2" charset="2"/>
              <a:buChar char="ü"/>
            </a:pPr>
            <a:r>
              <a:rPr lang="en-US" sz="1200" dirty="0">
                <a:solidFill>
                  <a:srgbClr val="001E44"/>
                </a:solidFill>
                <a:latin typeface="Arial" panose="020B0604020202020204" pitchFamily="34" charset="0"/>
                <a:cs typeface="Arial" panose="020B0604020202020204" pitchFamily="34" charset="0"/>
              </a:rPr>
              <a:t>PD-L1- (CPS &lt;10) OR</a:t>
            </a:r>
          </a:p>
          <a:p>
            <a:pPr marL="458271" lvl="1" indent="-185214" defTabSz="609615">
              <a:spcBef>
                <a:spcPts val="600"/>
              </a:spcBef>
              <a:buClr>
                <a:srgbClr val="3EAEE3"/>
              </a:buClr>
              <a:buFont typeface="Wingdings" pitchFamily="2" charset="2"/>
              <a:buChar char="ü"/>
            </a:pPr>
            <a:r>
              <a:rPr lang="en-US" sz="1200" dirty="0">
                <a:solidFill>
                  <a:srgbClr val="001E44"/>
                </a:solidFill>
                <a:latin typeface="Arial" panose="020B0604020202020204" pitchFamily="34" charset="0"/>
                <a:cs typeface="Arial" panose="020B0604020202020204" pitchFamily="34" charset="0"/>
              </a:rPr>
              <a:t>PD-L1+ AND:</a:t>
            </a:r>
          </a:p>
          <a:p>
            <a:pPr marL="539737" lvl="2" indent="-158747" defTabSz="609615">
              <a:spcBef>
                <a:spcPts val="200"/>
              </a:spcBef>
              <a:buClr>
                <a:srgbClr val="3EAEE3"/>
              </a:buClr>
              <a:buFont typeface="Courier New" panose="02070309020205020404" pitchFamily="49" charset="0"/>
              <a:buChar char="o"/>
            </a:pPr>
            <a:r>
              <a:rPr lang="en-US" sz="1200" dirty="0">
                <a:solidFill>
                  <a:srgbClr val="001E44"/>
                </a:solidFill>
                <a:latin typeface="Arial" panose="020B0604020202020204" pitchFamily="34" charset="0"/>
                <a:cs typeface="Arial" panose="020B0604020202020204" pitchFamily="34" charset="0"/>
              </a:rPr>
              <a:t>Received PD-(L)1 inhibitor </a:t>
            </a:r>
            <a:br>
              <a:rPr lang="en-US" sz="1200" dirty="0">
                <a:solidFill>
                  <a:srgbClr val="001E44"/>
                </a:solidFill>
                <a:latin typeface="Arial" panose="020B0604020202020204" pitchFamily="34" charset="0"/>
                <a:cs typeface="Arial" panose="020B0604020202020204" pitchFamily="34" charset="0"/>
              </a:rPr>
            </a:br>
            <a:r>
              <a:rPr lang="en-US" sz="1200" dirty="0">
                <a:solidFill>
                  <a:srgbClr val="001E44"/>
                </a:solidFill>
                <a:latin typeface="Arial" panose="020B0604020202020204" pitchFamily="34" charset="0"/>
                <a:cs typeface="Arial" panose="020B0604020202020204" pitchFamily="34" charset="0"/>
              </a:rPr>
              <a:t>in curative setting OR</a:t>
            </a:r>
          </a:p>
          <a:p>
            <a:pPr marL="539737" lvl="2" indent="-158747" defTabSz="609615">
              <a:spcBef>
                <a:spcPts val="600"/>
              </a:spcBef>
              <a:buClr>
                <a:srgbClr val="3EAEE3"/>
              </a:buClr>
              <a:buFont typeface="Courier New" panose="02070309020205020404" pitchFamily="49" charset="0"/>
              <a:buChar char="o"/>
            </a:pPr>
            <a:r>
              <a:rPr lang="en-US" sz="1200" dirty="0">
                <a:solidFill>
                  <a:srgbClr val="001E44"/>
                </a:solidFill>
                <a:latin typeface="Arial" panose="020B0604020202020204" pitchFamily="34" charset="0"/>
                <a:cs typeface="Arial" panose="020B0604020202020204" pitchFamily="34" charset="0"/>
              </a:rPr>
              <a:t>Ineligible for PD-(L)1 inhibitor due to comorbidity</a:t>
            </a:r>
          </a:p>
          <a:p>
            <a:pPr marL="158755" indent="-158755" defTabSz="609615">
              <a:spcBef>
                <a:spcPts val="6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≥6 months since treatment in curative setting </a:t>
            </a:r>
          </a:p>
          <a:p>
            <a:pPr marL="158755" indent="-158755" defTabSz="609615">
              <a:spcBef>
                <a:spcPts val="6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Previously treated, stable CNS metastases allowed</a:t>
            </a:r>
          </a:p>
        </p:txBody>
      </p:sp>
      <p:sp>
        <p:nvSpPr>
          <p:cNvPr id="11" name="TextBox 10">
            <a:extLst>
              <a:ext uri="{FF2B5EF4-FFF2-40B4-BE49-F238E27FC236}">
                <a16:creationId xmlns:a16="http://schemas.microsoft.com/office/drawing/2014/main" id="{82308DBF-4397-EB77-7537-FE2883DC05D0}"/>
              </a:ext>
            </a:extLst>
          </p:cNvPr>
          <p:cNvSpPr txBox="1"/>
          <p:nvPr/>
        </p:nvSpPr>
        <p:spPr>
          <a:xfrm>
            <a:off x="3581400" y="2187027"/>
            <a:ext cx="2184400" cy="1175819"/>
          </a:xfrm>
          <a:prstGeom prst="rect">
            <a:avLst/>
          </a:prstGeom>
          <a:solidFill>
            <a:srgbClr val="0086BF"/>
          </a:solidFill>
          <a:ln w="28575">
            <a:noFill/>
          </a:ln>
        </p:spPr>
        <p:txBody>
          <a:bodyPr wrap="square" rtlCol="0">
            <a:noAutofit/>
          </a:bodyPr>
          <a:lstStyle/>
          <a:p>
            <a:pPr algn="ctr" defTabSz="609615"/>
            <a:r>
              <a:rPr lang="en-US" sz="1867" b="1" dirty="0">
                <a:solidFill>
                  <a:prstClr val="white"/>
                </a:solidFill>
                <a:latin typeface="Arial" panose="020B0604020202020204" pitchFamily="34" charset="0"/>
                <a:cs typeface="Arial" panose="020B0604020202020204" pitchFamily="34" charset="0"/>
              </a:rPr>
              <a:t>Sacituzumab </a:t>
            </a:r>
            <a:br>
              <a:rPr lang="en-US" sz="1867" b="1" dirty="0">
                <a:solidFill>
                  <a:prstClr val="white"/>
                </a:solidFill>
                <a:latin typeface="Arial" panose="020B0604020202020204" pitchFamily="34" charset="0"/>
                <a:cs typeface="Arial" panose="020B0604020202020204" pitchFamily="34" charset="0"/>
              </a:rPr>
            </a:br>
            <a:r>
              <a:rPr lang="en-US" sz="1867" b="1" dirty="0">
                <a:solidFill>
                  <a:prstClr val="white"/>
                </a:solidFill>
                <a:latin typeface="Arial" panose="020B0604020202020204" pitchFamily="34" charset="0"/>
                <a:cs typeface="Arial" panose="020B0604020202020204" pitchFamily="34" charset="0"/>
              </a:rPr>
              <a:t>govitecan</a:t>
            </a:r>
            <a:br>
              <a:rPr lang="en-US" sz="1600" b="1"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(10 mg/kg IV on </a:t>
            </a:r>
          </a:p>
          <a:p>
            <a:pPr algn="ctr" defTabSz="609615"/>
            <a:r>
              <a:rPr lang="en-US" sz="1200" dirty="0">
                <a:solidFill>
                  <a:prstClr val="white"/>
                </a:solidFill>
                <a:latin typeface="Arial" panose="020B0604020202020204" pitchFamily="34" charset="0"/>
                <a:cs typeface="Arial" panose="020B0604020202020204" pitchFamily="34" charset="0"/>
              </a:rPr>
              <a:t>Days 1, 8 of 21-day cycles)</a:t>
            </a:r>
            <a:endParaRPr lang="en-US" sz="1467" dirty="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56F37A0-2ED8-7F78-16F7-9F66176AF1DA}"/>
              </a:ext>
            </a:extLst>
          </p:cNvPr>
          <p:cNvSpPr txBox="1"/>
          <p:nvPr/>
        </p:nvSpPr>
        <p:spPr>
          <a:xfrm>
            <a:off x="3581401" y="4630823"/>
            <a:ext cx="2184401" cy="814823"/>
          </a:xfrm>
          <a:prstGeom prst="rect">
            <a:avLst/>
          </a:prstGeom>
          <a:solidFill>
            <a:srgbClr val="881525"/>
          </a:solidFill>
          <a:ln w="28575">
            <a:noFill/>
          </a:ln>
        </p:spPr>
        <p:txBody>
          <a:bodyPr wrap="square" rtlCol="0" anchor="ctr" anchorCtr="0">
            <a:noAutofit/>
          </a:bodyPr>
          <a:lstStyle/>
          <a:p>
            <a:pPr algn="ctr" defTabSz="609615"/>
            <a:r>
              <a:rPr lang="en-US" sz="1533" b="1" dirty="0">
                <a:solidFill>
                  <a:prstClr val="white"/>
                </a:solidFill>
                <a:latin typeface="Arial" panose="020B0604020202020204" pitchFamily="34" charset="0"/>
                <a:cs typeface="Arial" panose="020B0604020202020204" pitchFamily="34" charset="0"/>
              </a:rPr>
              <a:t>TPC Chemotherapy*</a:t>
            </a:r>
          </a:p>
          <a:p>
            <a:pPr algn="ctr" defTabSz="609615"/>
            <a:r>
              <a:rPr lang="en-US" sz="1200" dirty="0">
                <a:solidFill>
                  <a:prstClr val="white"/>
                </a:solidFill>
                <a:latin typeface="Arial" panose="020B0604020202020204" pitchFamily="34" charset="0"/>
                <a:cs typeface="Arial" panose="020B0604020202020204" pitchFamily="34" charset="0"/>
              </a:rPr>
              <a:t>gemcitabine/carboplatin,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paclitaxel or nab-paclitaxel</a:t>
            </a:r>
          </a:p>
        </p:txBody>
      </p:sp>
      <p:sp>
        <p:nvSpPr>
          <p:cNvPr id="18" name="TextBox 17">
            <a:extLst>
              <a:ext uri="{FF2B5EF4-FFF2-40B4-BE49-F238E27FC236}">
                <a16:creationId xmlns:a16="http://schemas.microsoft.com/office/drawing/2014/main" id="{7E66E1C3-AEEF-C2F8-2AAB-9083414BBA07}"/>
              </a:ext>
            </a:extLst>
          </p:cNvPr>
          <p:cNvSpPr txBox="1"/>
          <p:nvPr/>
        </p:nvSpPr>
        <p:spPr>
          <a:xfrm>
            <a:off x="204358" y="5420247"/>
            <a:ext cx="5644591" cy="867032"/>
          </a:xfrm>
          <a:prstGeom prst="rect">
            <a:avLst/>
          </a:prstGeom>
          <a:noFill/>
        </p:spPr>
        <p:txBody>
          <a:bodyPr wrap="square" rtlCol="0">
            <a:spAutoFit/>
          </a:bodyPr>
          <a:lstStyle/>
          <a:p>
            <a:pPr defTabSz="609615"/>
            <a:r>
              <a:rPr lang="en-US" sz="1333" b="1" dirty="0">
                <a:solidFill>
                  <a:srgbClr val="001E44"/>
                </a:solidFill>
                <a:latin typeface="Arial" panose="020B0604020202020204" pitchFamily="34" charset="0"/>
                <a:cs typeface="Arial" panose="020B0604020202020204" pitchFamily="34" charset="0"/>
              </a:rPr>
              <a:t>Stratification Factors:</a:t>
            </a:r>
          </a:p>
          <a:p>
            <a:pPr marL="156629" indent="-148163" defTabSz="609615">
              <a:spcBef>
                <a:spcPts val="200"/>
              </a:spcBef>
              <a:buClr>
                <a:srgbClr val="3EAEE3"/>
              </a:buClr>
              <a:buFont typeface="Arial" panose="020B0604020202020204" pitchFamily="34" charset="0"/>
              <a:buChar char="•"/>
            </a:pPr>
            <a:r>
              <a:rPr lang="en-US" sz="1067" dirty="0">
                <a:solidFill>
                  <a:srgbClr val="001E44"/>
                </a:solidFill>
                <a:latin typeface="Arial" panose="020B0604020202020204" pitchFamily="34" charset="0"/>
                <a:cs typeface="Arial" panose="020B0604020202020204" pitchFamily="34" charset="0"/>
              </a:rPr>
              <a:t>US/Canada/Western Europe vs. other geographic regions</a:t>
            </a:r>
          </a:p>
          <a:p>
            <a:pPr marL="156629" indent="-148163" defTabSz="609615">
              <a:spcBef>
                <a:spcPts val="400"/>
              </a:spcBef>
              <a:buClr>
                <a:srgbClr val="3EAEE3"/>
              </a:buClr>
              <a:buFont typeface="Arial" panose="020B0604020202020204" pitchFamily="34" charset="0"/>
              <a:buChar char="•"/>
            </a:pPr>
            <a:r>
              <a:rPr lang="en-US" sz="1067" dirty="0">
                <a:solidFill>
                  <a:srgbClr val="001E44"/>
                </a:solidFill>
                <a:latin typeface="Arial" panose="020B0604020202020204" pitchFamily="34" charset="0"/>
                <a:cs typeface="Arial" panose="020B0604020202020204" pitchFamily="34" charset="0"/>
              </a:rPr>
              <a:t>De novo vs. recurrent 6-12 mo. vs. recurrent &gt;12 mo. after treatment in </a:t>
            </a:r>
            <a:br>
              <a:rPr lang="en-US" sz="1067" dirty="0">
                <a:solidFill>
                  <a:srgbClr val="001E44"/>
                </a:solidFill>
                <a:latin typeface="Arial" panose="020B0604020202020204" pitchFamily="34" charset="0"/>
                <a:cs typeface="Arial" panose="020B0604020202020204" pitchFamily="34" charset="0"/>
              </a:rPr>
            </a:br>
            <a:r>
              <a:rPr lang="en-US" sz="1067" dirty="0">
                <a:solidFill>
                  <a:srgbClr val="001E44"/>
                </a:solidFill>
                <a:latin typeface="Arial" panose="020B0604020202020204" pitchFamily="34" charset="0"/>
                <a:cs typeface="Arial" panose="020B0604020202020204" pitchFamily="34" charset="0"/>
              </a:rPr>
              <a:t>curative setting</a:t>
            </a:r>
          </a:p>
        </p:txBody>
      </p:sp>
      <p:sp>
        <p:nvSpPr>
          <p:cNvPr id="19" name="TextBox 18">
            <a:extLst>
              <a:ext uri="{FF2B5EF4-FFF2-40B4-BE49-F238E27FC236}">
                <a16:creationId xmlns:a16="http://schemas.microsoft.com/office/drawing/2014/main" id="{4AA3926F-7238-FE2C-518D-B1CB455C51B4}"/>
              </a:ext>
            </a:extLst>
          </p:cNvPr>
          <p:cNvSpPr txBox="1"/>
          <p:nvPr/>
        </p:nvSpPr>
        <p:spPr>
          <a:xfrm>
            <a:off x="3581400" y="3778885"/>
            <a:ext cx="2184400" cy="723996"/>
          </a:xfrm>
          <a:prstGeom prst="rect">
            <a:avLst/>
          </a:prstGeom>
          <a:solidFill>
            <a:srgbClr val="881525">
              <a:alpha val="70000"/>
            </a:srgbClr>
          </a:solidFill>
          <a:ln w="28575">
            <a:noFill/>
          </a:ln>
        </p:spPr>
        <p:txBody>
          <a:bodyPr wrap="square" rtlCol="0" anchor="ctr" anchorCtr="0">
            <a:noAutofit/>
          </a:bodyPr>
          <a:lstStyle/>
          <a:p>
            <a:pPr algn="ctr" defTabSz="514350"/>
            <a:r>
              <a:rPr lang="en-US" sz="1467" dirty="0">
                <a:solidFill>
                  <a:prstClr val="white"/>
                </a:solidFill>
                <a:latin typeface="Arial" panose="020B0604020202020204" pitchFamily="34" charset="0"/>
                <a:cs typeface="Arial" panose="020B0604020202020204" pitchFamily="34" charset="0"/>
              </a:rPr>
              <a:t>*Crossover to SG allowed after </a:t>
            </a:r>
            <a:br>
              <a:rPr lang="en-US" sz="1467" dirty="0">
                <a:solidFill>
                  <a:prstClr val="white"/>
                </a:solidFill>
                <a:latin typeface="Arial" panose="020B0604020202020204" pitchFamily="34" charset="0"/>
                <a:cs typeface="Arial" panose="020B0604020202020204" pitchFamily="34" charset="0"/>
              </a:rPr>
            </a:br>
            <a:r>
              <a:rPr lang="en-US" sz="1467" dirty="0">
                <a:solidFill>
                  <a:prstClr val="white"/>
                </a:solidFill>
                <a:latin typeface="Arial" panose="020B0604020202020204" pitchFamily="34" charset="0"/>
                <a:cs typeface="Arial" panose="020B0604020202020204" pitchFamily="34" charset="0"/>
              </a:rPr>
              <a:t>BICR-verified PD </a:t>
            </a:r>
          </a:p>
        </p:txBody>
      </p:sp>
      <p:sp>
        <p:nvSpPr>
          <p:cNvPr id="20" name="TextBox 19">
            <a:extLst>
              <a:ext uri="{FF2B5EF4-FFF2-40B4-BE49-F238E27FC236}">
                <a16:creationId xmlns:a16="http://schemas.microsoft.com/office/drawing/2014/main" id="{522583C7-A6D0-1E82-6DAA-AA26798AD3AC}"/>
              </a:ext>
            </a:extLst>
          </p:cNvPr>
          <p:cNvSpPr txBox="1"/>
          <p:nvPr/>
        </p:nvSpPr>
        <p:spPr>
          <a:xfrm>
            <a:off x="9661115" y="2187027"/>
            <a:ext cx="2203727" cy="1175819"/>
          </a:xfrm>
          <a:prstGeom prst="rect">
            <a:avLst/>
          </a:prstGeom>
          <a:solidFill>
            <a:srgbClr val="0D5399"/>
          </a:solidFill>
          <a:ln w="28575">
            <a:noFill/>
          </a:ln>
        </p:spPr>
        <p:txBody>
          <a:bodyPr wrap="square" rtlCol="0">
            <a:noAutofit/>
          </a:bodyPr>
          <a:lstStyle/>
          <a:p>
            <a:pPr algn="ctr" defTabSz="609615"/>
            <a:r>
              <a:rPr lang="en-US" sz="1867" b="1" dirty="0">
                <a:solidFill>
                  <a:prstClr val="white"/>
                </a:solidFill>
                <a:latin typeface="Arial" panose="020B0604020202020204" pitchFamily="34" charset="0"/>
                <a:cs typeface="Arial" panose="020B0604020202020204" pitchFamily="34" charset="0"/>
              </a:rPr>
              <a:t>Datopotamab </a:t>
            </a:r>
            <a:br>
              <a:rPr lang="en-US" sz="1867" b="1" dirty="0">
                <a:solidFill>
                  <a:prstClr val="white"/>
                </a:solidFill>
                <a:latin typeface="Arial" panose="020B0604020202020204" pitchFamily="34" charset="0"/>
                <a:cs typeface="Arial" panose="020B0604020202020204" pitchFamily="34" charset="0"/>
              </a:rPr>
            </a:br>
            <a:r>
              <a:rPr lang="en-US" sz="1867" b="1" dirty="0">
                <a:solidFill>
                  <a:prstClr val="white"/>
                </a:solidFill>
                <a:latin typeface="Arial" panose="020B0604020202020204" pitchFamily="34" charset="0"/>
                <a:cs typeface="Arial" panose="020B0604020202020204" pitchFamily="34" charset="0"/>
              </a:rPr>
              <a:t>deruxtecan</a:t>
            </a:r>
            <a:br>
              <a:rPr lang="en-US" sz="1600" dirty="0">
                <a:solidFill>
                  <a:prstClr val="white"/>
                </a:solidFill>
                <a:latin typeface="Arial" panose="020B0604020202020204" pitchFamily="34" charset="0"/>
                <a:cs typeface="Arial" panose="020B0604020202020204" pitchFamily="34" charset="0"/>
              </a:rPr>
            </a:br>
            <a:r>
              <a:rPr lang="en-US" sz="1333" dirty="0">
                <a:solidFill>
                  <a:prstClr val="white"/>
                </a:solidFill>
                <a:latin typeface="Arial" panose="020B0604020202020204" pitchFamily="34" charset="0"/>
                <a:cs typeface="Arial" panose="020B0604020202020204" pitchFamily="34" charset="0"/>
              </a:rPr>
              <a:t>(6 mg/kg IV on </a:t>
            </a:r>
          </a:p>
          <a:p>
            <a:pPr algn="ctr" defTabSz="609615"/>
            <a:r>
              <a:rPr lang="en-US" sz="1333" dirty="0">
                <a:solidFill>
                  <a:prstClr val="white"/>
                </a:solidFill>
                <a:latin typeface="Arial" panose="020B0604020202020204" pitchFamily="34" charset="0"/>
                <a:cs typeface="Arial" panose="020B0604020202020204" pitchFamily="34" charset="0"/>
              </a:rPr>
              <a:t>Day 1 of 21-day cycles)</a:t>
            </a:r>
            <a:endParaRPr lang="en-US" sz="16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9AFF976-C60D-C454-017E-2A9D1C046136}"/>
              </a:ext>
            </a:extLst>
          </p:cNvPr>
          <p:cNvSpPr txBox="1"/>
          <p:nvPr/>
        </p:nvSpPr>
        <p:spPr>
          <a:xfrm>
            <a:off x="6207375" y="5447072"/>
            <a:ext cx="5657467" cy="916955"/>
          </a:xfrm>
          <a:prstGeom prst="rect">
            <a:avLst/>
          </a:prstGeom>
          <a:noFill/>
        </p:spPr>
        <p:txBody>
          <a:bodyPr wrap="square" rtlCol="0">
            <a:noAutofit/>
          </a:bodyPr>
          <a:lstStyle/>
          <a:p>
            <a:pPr defTabSz="609615"/>
            <a:r>
              <a:rPr lang="en-US" sz="1333" b="1" dirty="0">
                <a:solidFill>
                  <a:srgbClr val="001E44"/>
                </a:solidFill>
                <a:latin typeface="Arial" panose="020B0604020202020204" pitchFamily="34" charset="0"/>
                <a:cs typeface="Arial" panose="020B0604020202020204" pitchFamily="34" charset="0"/>
              </a:rPr>
              <a:t>Stratification Factors:</a:t>
            </a:r>
          </a:p>
          <a:p>
            <a:pPr marL="193680" indent="-114304" defTabSz="609615">
              <a:spcBef>
                <a:spcPts val="200"/>
              </a:spcBef>
              <a:buClr>
                <a:srgbClr val="3EAEE3"/>
              </a:buClr>
              <a:buFont typeface="Arial" panose="020B0604020202020204" pitchFamily="34" charset="0"/>
              <a:buChar char="•"/>
            </a:pPr>
            <a:r>
              <a:rPr lang="en-US" sz="1067" dirty="0">
                <a:solidFill>
                  <a:srgbClr val="001E44"/>
                </a:solidFill>
                <a:latin typeface="Arial" panose="020B0604020202020204" pitchFamily="34" charset="0"/>
                <a:cs typeface="Arial" panose="020B0604020202020204" pitchFamily="34" charset="0"/>
              </a:rPr>
              <a:t>PD-L1 (positive vs. negative)</a:t>
            </a:r>
          </a:p>
          <a:p>
            <a:pPr marL="193680" indent="-114304" defTabSz="609615">
              <a:spcBef>
                <a:spcPts val="200"/>
              </a:spcBef>
              <a:buClr>
                <a:srgbClr val="3EAEE3"/>
              </a:buClr>
              <a:buFont typeface="Arial" panose="020B0604020202020204" pitchFamily="34" charset="0"/>
              <a:buChar char="•"/>
            </a:pPr>
            <a:r>
              <a:rPr lang="en-US" sz="1067" dirty="0">
                <a:solidFill>
                  <a:srgbClr val="001E44"/>
                </a:solidFill>
                <a:latin typeface="Arial" panose="020B0604020202020204" pitchFamily="34" charset="0"/>
                <a:cs typeface="Arial" panose="020B0604020202020204" pitchFamily="34" charset="0"/>
              </a:rPr>
              <a:t>US/Canada/Europe vs. other geographic regions</a:t>
            </a:r>
          </a:p>
          <a:p>
            <a:pPr marL="193680" indent="-114304" defTabSz="609615">
              <a:spcBef>
                <a:spcPts val="200"/>
              </a:spcBef>
              <a:buClr>
                <a:srgbClr val="3EAEE3"/>
              </a:buClr>
              <a:buFont typeface="Arial" panose="020B0604020202020204" pitchFamily="34" charset="0"/>
              <a:buChar char="•"/>
            </a:pPr>
            <a:r>
              <a:rPr lang="en-US" sz="1067" dirty="0">
                <a:solidFill>
                  <a:srgbClr val="001E44"/>
                </a:solidFill>
                <a:latin typeface="Arial" panose="020B0604020202020204" pitchFamily="34" charset="0"/>
                <a:cs typeface="Arial" panose="020B0604020202020204" pitchFamily="34" charset="0"/>
              </a:rPr>
              <a:t>De novo vs. DFI 0-12 mo. vs. DFI &gt;12 mo. after treatment in curative setting</a:t>
            </a:r>
          </a:p>
        </p:txBody>
      </p:sp>
      <p:sp>
        <p:nvSpPr>
          <p:cNvPr id="28" name="TextBox 27">
            <a:extLst>
              <a:ext uri="{FF2B5EF4-FFF2-40B4-BE49-F238E27FC236}">
                <a16:creationId xmlns:a16="http://schemas.microsoft.com/office/drawing/2014/main" id="{786968E0-139F-2C16-7099-4AAA81E92362}"/>
              </a:ext>
            </a:extLst>
          </p:cNvPr>
          <p:cNvSpPr txBox="1"/>
          <p:nvPr/>
        </p:nvSpPr>
        <p:spPr>
          <a:xfrm>
            <a:off x="6155023" y="2194445"/>
            <a:ext cx="3065973" cy="3251200"/>
          </a:xfrm>
          <a:prstGeom prst="rect">
            <a:avLst/>
          </a:prstGeom>
          <a:solidFill>
            <a:schemeClr val="bg1"/>
          </a:solidFill>
          <a:ln w="28575">
            <a:noFill/>
          </a:ln>
        </p:spPr>
        <p:txBody>
          <a:bodyPr wrap="square" lIns="12192" rtlCol="0">
            <a:noAutofit/>
          </a:bodyPr>
          <a:lstStyle/>
          <a:p>
            <a:pPr marL="228605" indent="-149230" defTabSz="609615">
              <a:spcBef>
                <a:spcPts val="200"/>
              </a:spcBef>
              <a:buClr>
                <a:srgbClr val="3EAEE3"/>
              </a:buClr>
              <a:buFont typeface="Arial" panose="020B0604020202020204" pitchFamily="34" charset="0"/>
              <a:buChar char="•"/>
            </a:pPr>
            <a:r>
              <a:rPr lang="en-US" sz="1200" b="1" dirty="0">
                <a:solidFill>
                  <a:srgbClr val="001E44"/>
                </a:solidFill>
                <a:latin typeface="Arial" panose="020B0604020202020204" pitchFamily="34" charset="0"/>
                <a:cs typeface="Arial" panose="020B0604020202020204" pitchFamily="34" charset="0"/>
              </a:rPr>
              <a:t>Previously untreated, locally recurrent inoperable or metastatic TNBC</a:t>
            </a:r>
          </a:p>
          <a:p>
            <a:pPr marL="228605" indent="-149230" defTabSz="609615">
              <a:spcBef>
                <a:spcPts val="6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Not candidate for PD-(L)1 inhibitor:</a:t>
            </a:r>
          </a:p>
          <a:p>
            <a:pPr marL="423344" lvl="1" indent="-150287" defTabSz="609615">
              <a:spcBef>
                <a:spcPts val="200"/>
              </a:spcBef>
              <a:buClr>
                <a:srgbClr val="3EAEE3"/>
              </a:buClr>
              <a:buFont typeface="Wingdings" pitchFamily="2" charset="2"/>
              <a:buChar char="ü"/>
            </a:pPr>
            <a:r>
              <a:rPr lang="en-US" sz="1200" dirty="0">
                <a:solidFill>
                  <a:srgbClr val="001E44"/>
                </a:solidFill>
                <a:latin typeface="Arial" panose="020B0604020202020204" pitchFamily="34" charset="0"/>
                <a:cs typeface="Arial" panose="020B0604020202020204" pitchFamily="34" charset="0"/>
              </a:rPr>
              <a:t>PD-L1- (CPS &lt;10) OR</a:t>
            </a:r>
          </a:p>
          <a:p>
            <a:pPr marL="423344" lvl="1" indent="-150287" defTabSz="609615">
              <a:spcBef>
                <a:spcPts val="600"/>
              </a:spcBef>
              <a:buClr>
                <a:srgbClr val="3EAEE3"/>
              </a:buClr>
              <a:buFont typeface="Wingdings" pitchFamily="2" charset="2"/>
              <a:buChar char="ü"/>
            </a:pPr>
            <a:r>
              <a:rPr lang="en-US" sz="1200" dirty="0">
                <a:solidFill>
                  <a:srgbClr val="001E44"/>
                </a:solidFill>
                <a:latin typeface="Arial" panose="020B0604020202020204" pitchFamily="34" charset="0"/>
                <a:cs typeface="Arial" panose="020B0604020202020204" pitchFamily="34" charset="0"/>
              </a:rPr>
              <a:t>PD-L1+ AND</a:t>
            </a:r>
          </a:p>
          <a:p>
            <a:pPr marL="535504" lvl="2" indent="-150280" defTabSz="609615">
              <a:spcBef>
                <a:spcPts val="200"/>
              </a:spcBef>
              <a:buClr>
                <a:srgbClr val="3EAEE3"/>
              </a:buClr>
              <a:buFont typeface="Courier New" panose="02070309020205020404" pitchFamily="49" charset="0"/>
              <a:buChar char="o"/>
            </a:pPr>
            <a:r>
              <a:rPr lang="en-US" sz="1200" dirty="0">
                <a:solidFill>
                  <a:srgbClr val="001E44"/>
                </a:solidFill>
                <a:latin typeface="Arial" panose="020B0604020202020204" pitchFamily="34" charset="0"/>
                <a:cs typeface="Arial" panose="020B0604020202020204" pitchFamily="34" charset="0"/>
              </a:rPr>
              <a:t>Relapsed after PD-(L)1 </a:t>
            </a:r>
            <a:br>
              <a:rPr lang="en-US" sz="1200" dirty="0">
                <a:solidFill>
                  <a:srgbClr val="001E44"/>
                </a:solidFill>
                <a:latin typeface="Arial" panose="020B0604020202020204" pitchFamily="34" charset="0"/>
                <a:cs typeface="Arial" panose="020B0604020202020204" pitchFamily="34" charset="0"/>
              </a:rPr>
            </a:br>
            <a:r>
              <a:rPr lang="en-US" sz="1200" dirty="0">
                <a:solidFill>
                  <a:srgbClr val="001E44"/>
                </a:solidFill>
                <a:latin typeface="Arial" panose="020B0604020202020204" pitchFamily="34" charset="0"/>
                <a:cs typeface="Arial" panose="020B0604020202020204" pitchFamily="34" charset="0"/>
              </a:rPr>
              <a:t>inhibitor for </a:t>
            </a:r>
            <a:r>
              <a:rPr lang="en-US" sz="1200" dirty="0" err="1">
                <a:solidFill>
                  <a:srgbClr val="001E44"/>
                </a:solidFill>
                <a:latin typeface="Arial" panose="020B0604020202020204" pitchFamily="34" charset="0"/>
                <a:cs typeface="Arial" panose="020B0604020202020204" pitchFamily="34" charset="0"/>
              </a:rPr>
              <a:t>eBC</a:t>
            </a:r>
            <a:r>
              <a:rPr lang="en-US" sz="1200" dirty="0">
                <a:solidFill>
                  <a:srgbClr val="001E44"/>
                </a:solidFill>
                <a:latin typeface="Arial" panose="020B0604020202020204" pitchFamily="34" charset="0"/>
                <a:cs typeface="Arial" panose="020B0604020202020204" pitchFamily="34" charset="0"/>
              </a:rPr>
              <a:t> OR</a:t>
            </a:r>
          </a:p>
          <a:p>
            <a:pPr marL="535504" lvl="2" indent="-150280" defTabSz="609615">
              <a:spcBef>
                <a:spcPts val="200"/>
              </a:spcBef>
              <a:buClr>
                <a:srgbClr val="3EAEE3"/>
              </a:buClr>
              <a:buFont typeface="Courier New" panose="02070309020205020404" pitchFamily="49" charset="0"/>
              <a:buChar char="o"/>
            </a:pPr>
            <a:r>
              <a:rPr lang="en-US" sz="1200" dirty="0">
                <a:solidFill>
                  <a:srgbClr val="001E44"/>
                </a:solidFill>
                <a:latin typeface="Arial" panose="020B0604020202020204" pitchFamily="34" charset="0"/>
                <a:cs typeface="Arial" panose="020B0604020202020204" pitchFamily="34" charset="0"/>
              </a:rPr>
              <a:t>Ineligible for PD-(L)1 inhibitor </a:t>
            </a:r>
            <a:br>
              <a:rPr lang="en-US" sz="1200" dirty="0">
                <a:solidFill>
                  <a:srgbClr val="001E44"/>
                </a:solidFill>
                <a:latin typeface="Arial" panose="020B0604020202020204" pitchFamily="34" charset="0"/>
                <a:cs typeface="Arial" panose="020B0604020202020204" pitchFamily="34" charset="0"/>
              </a:rPr>
            </a:br>
            <a:r>
              <a:rPr lang="en-US" sz="1200" dirty="0">
                <a:solidFill>
                  <a:srgbClr val="001E44"/>
                </a:solidFill>
                <a:latin typeface="Arial" panose="020B0604020202020204" pitchFamily="34" charset="0"/>
                <a:cs typeface="Arial" panose="020B0604020202020204" pitchFamily="34" charset="0"/>
              </a:rPr>
              <a:t>due to comorbidity OR</a:t>
            </a:r>
          </a:p>
          <a:p>
            <a:pPr marL="535504" lvl="2" indent="-150280" defTabSz="609615">
              <a:spcBef>
                <a:spcPts val="200"/>
              </a:spcBef>
              <a:buClr>
                <a:srgbClr val="3EAEE3"/>
              </a:buClr>
              <a:buFont typeface="Courier New" panose="02070309020205020404" pitchFamily="49" charset="0"/>
              <a:buChar char="o"/>
            </a:pPr>
            <a:r>
              <a:rPr lang="en-US" sz="1200" dirty="0">
                <a:solidFill>
                  <a:srgbClr val="001E44"/>
                </a:solidFill>
                <a:latin typeface="Arial" panose="020B0604020202020204" pitchFamily="34" charset="0"/>
                <a:cs typeface="Arial" panose="020B0604020202020204" pitchFamily="34" charset="0"/>
              </a:rPr>
              <a:t>No regulatory access to PD-(L)1 inhibitor</a:t>
            </a:r>
          </a:p>
          <a:p>
            <a:pPr marL="228605" indent="-149230" defTabSz="609615">
              <a:spcBef>
                <a:spcPts val="2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Any interval since treatment in curative setting (DFI ≤12 </a:t>
            </a:r>
            <a:r>
              <a:rPr lang="en-US" sz="1200" dirty="0" err="1">
                <a:solidFill>
                  <a:srgbClr val="001E44"/>
                </a:solidFill>
                <a:latin typeface="Arial" panose="020B0604020202020204" pitchFamily="34" charset="0"/>
                <a:cs typeface="Arial" panose="020B0604020202020204" pitchFamily="34" charset="0"/>
              </a:rPr>
              <a:t>mo</a:t>
            </a:r>
            <a:r>
              <a:rPr lang="en-US" sz="1200" dirty="0">
                <a:solidFill>
                  <a:srgbClr val="001E44"/>
                </a:solidFill>
                <a:latin typeface="Arial" panose="020B0604020202020204" pitchFamily="34" charset="0"/>
                <a:cs typeface="Arial" panose="020B0604020202020204" pitchFamily="34" charset="0"/>
              </a:rPr>
              <a:t>: ≤20%)</a:t>
            </a:r>
          </a:p>
          <a:p>
            <a:pPr marL="228605" indent="-149230" defTabSz="609615">
              <a:spcBef>
                <a:spcPts val="600"/>
              </a:spcBef>
              <a:buClr>
                <a:srgbClr val="3EAEE3"/>
              </a:buClr>
              <a:buFont typeface="Arial" panose="020B0604020202020204" pitchFamily="34" charset="0"/>
              <a:buChar char="•"/>
            </a:pPr>
            <a:r>
              <a:rPr lang="en-US" sz="1200" dirty="0">
                <a:solidFill>
                  <a:srgbClr val="001E44"/>
                </a:solidFill>
                <a:latin typeface="Arial" panose="020B0604020202020204" pitchFamily="34" charset="0"/>
                <a:cs typeface="Arial" panose="020B0604020202020204" pitchFamily="34" charset="0"/>
              </a:rPr>
              <a:t>Stable brain </a:t>
            </a:r>
            <a:r>
              <a:rPr lang="en-US" sz="1200" dirty="0" err="1">
                <a:solidFill>
                  <a:srgbClr val="001E44"/>
                </a:solidFill>
                <a:latin typeface="Arial" panose="020B0604020202020204" pitchFamily="34" charset="0"/>
                <a:cs typeface="Arial" panose="020B0604020202020204" pitchFamily="34" charset="0"/>
              </a:rPr>
              <a:t>metastases</a:t>
            </a:r>
            <a:r>
              <a:rPr lang="en-US" sz="1200" baseline="30000" dirty="0" err="1">
                <a:solidFill>
                  <a:srgbClr val="001E44"/>
                </a:solidFill>
                <a:latin typeface="Arial" panose="020B0604020202020204" pitchFamily="34" charset="0"/>
                <a:cs typeface="Arial" panose="020B0604020202020204" pitchFamily="34" charset="0"/>
              </a:rPr>
              <a:t>a</a:t>
            </a:r>
            <a:r>
              <a:rPr lang="en-US" sz="1200" baseline="30000" dirty="0">
                <a:solidFill>
                  <a:srgbClr val="001E44"/>
                </a:solidFill>
                <a:latin typeface="Arial" panose="020B0604020202020204" pitchFamily="34" charset="0"/>
                <a:cs typeface="Arial" panose="020B0604020202020204" pitchFamily="34" charset="0"/>
              </a:rPr>
              <a:t> </a:t>
            </a:r>
            <a:r>
              <a:rPr lang="en-US" sz="1200" dirty="0">
                <a:solidFill>
                  <a:srgbClr val="001E44"/>
                </a:solidFill>
                <a:latin typeface="Arial" panose="020B0604020202020204" pitchFamily="34" charset="0"/>
                <a:cs typeface="Arial" panose="020B0604020202020204" pitchFamily="34" charset="0"/>
              </a:rPr>
              <a:t>allowed</a:t>
            </a:r>
          </a:p>
        </p:txBody>
      </p:sp>
      <p:sp>
        <p:nvSpPr>
          <p:cNvPr id="29" name="TextBox 28">
            <a:extLst>
              <a:ext uri="{FF2B5EF4-FFF2-40B4-BE49-F238E27FC236}">
                <a16:creationId xmlns:a16="http://schemas.microsoft.com/office/drawing/2014/main" id="{77DE767D-5F0A-D5A7-0E56-6BD2EEE15A05}"/>
              </a:ext>
            </a:extLst>
          </p:cNvPr>
          <p:cNvSpPr txBox="1"/>
          <p:nvPr/>
        </p:nvSpPr>
        <p:spPr>
          <a:xfrm>
            <a:off x="9702001" y="3780469"/>
            <a:ext cx="2203727" cy="1662004"/>
          </a:xfrm>
          <a:prstGeom prst="rect">
            <a:avLst/>
          </a:prstGeom>
          <a:solidFill>
            <a:srgbClr val="16AD86"/>
          </a:solidFill>
          <a:ln w="28575">
            <a:noFill/>
          </a:ln>
        </p:spPr>
        <p:txBody>
          <a:bodyPr wrap="square" lIns="0" rIns="0" rtlCol="0">
            <a:noAutofit/>
          </a:bodyPr>
          <a:lstStyle/>
          <a:p>
            <a:pPr algn="ctr" defTabSz="609615"/>
            <a:r>
              <a:rPr lang="en-US" sz="1867" b="1" dirty="0">
                <a:solidFill>
                  <a:prstClr val="white"/>
                </a:solidFill>
                <a:latin typeface="Arial" panose="020B0604020202020204" pitchFamily="34" charset="0"/>
                <a:cs typeface="Arial" panose="020B0604020202020204" pitchFamily="34" charset="0"/>
              </a:rPr>
              <a:t>ICC (n=321)</a:t>
            </a:r>
          </a:p>
          <a:p>
            <a:pPr algn="ctr" defTabSz="609615"/>
            <a:r>
              <a:rPr lang="en-US" sz="1333" dirty="0">
                <a:solidFill>
                  <a:prstClr val="white"/>
                </a:solidFill>
                <a:latin typeface="Arial" panose="020B0604020202020204" pitchFamily="34" charset="0"/>
                <a:cs typeface="Arial" panose="020B0604020202020204" pitchFamily="34" charset="0"/>
              </a:rPr>
              <a:t>paclitaxel or nab-paclitaxel </a:t>
            </a:r>
          </a:p>
          <a:p>
            <a:pPr algn="ctr" defTabSz="609615"/>
            <a:r>
              <a:rPr lang="en-US" sz="1067" dirty="0">
                <a:solidFill>
                  <a:prstClr val="white"/>
                </a:solidFill>
                <a:latin typeface="Arial" panose="020B0604020202020204" pitchFamily="34" charset="0"/>
                <a:cs typeface="Arial" panose="020B0604020202020204" pitchFamily="34" charset="0"/>
              </a:rPr>
              <a:t>(if no prior taxane or neo-/adjuvant taxane + DFI &gt;12 </a:t>
            </a:r>
            <a:r>
              <a:rPr lang="en-US" sz="1067" dirty="0" err="1">
                <a:solidFill>
                  <a:prstClr val="white"/>
                </a:solidFill>
                <a:latin typeface="Arial" panose="020B0604020202020204" pitchFamily="34" charset="0"/>
                <a:cs typeface="Arial" panose="020B0604020202020204" pitchFamily="34" charset="0"/>
              </a:rPr>
              <a:t>mo</a:t>
            </a:r>
            <a:r>
              <a:rPr lang="en-US" sz="1067" dirty="0">
                <a:solidFill>
                  <a:prstClr val="white"/>
                </a:solidFill>
                <a:latin typeface="Arial" panose="020B0604020202020204" pitchFamily="34" charset="0"/>
                <a:cs typeface="Arial" panose="020B0604020202020204" pitchFamily="34" charset="0"/>
              </a:rPr>
              <a:t>)</a:t>
            </a:r>
            <a:r>
              <a:rPr lang="en-US" sz="1333" dirty="0">
                <a:solidFill>
                  <a:prstClr val="white"/>
                </a:solidFill>
                <a:latin typeface="Arial" panose="020B0604020202020204" pitchFamily="34" charset="0"/>
                <a:cs typeface="Arial" panose="020B0604020202020204" pitchFamily="34" charset="0"/>
              </a:rPr>
              <a:t> OR capecitabine, carboplatin or </a:t>
            </a:r>
            <a:r>
              <a:rPr lang="en-US" sz="1333" dirty="0" err="1">
                <a:solidFill>
                  <a:prstClr val="white"/>
                </a:solidFill>
                <a:latin typeface="Arial" panose="020B0604020202020204" pitchFamily="34" charset="0"/>
                <a:cs typeface="Arial" panose="020B0604020202020204" pitchFamily="34" charset="0"/>
              </a:rPr>
              <a:t>eribulin</a:t>
            </a:r>
            <a:r>
              <a:rPr lang="en-US" sz="1333" dirty="0">
                <a:solidFill>
                  <a:prstClr val="white"/>
                </a:solidFill>
                <a:latin typeface="Arial" panose="020B0604020202020204" pitchFamily="34" charset="0"/>
                <a:cs typeface="Arial" panose="020B0604020202020204" pitchFamily="34" charset="0"/>
              </a:rPr>
              <a:t> </a:t>
            </a:r>
          </a:p>
          <a:p>
            <a:pPr algn="ctr" defTabSz="609615"/>
            <a:r>
              <a:rPr lang="en-US" sz="1067" dirty="0">
                <a:solidFill>
                  <a:prstClr val="white"/>
                </a:solidFill>
                <a:latin typeface="Arial" panose="020B0604020202020204" pitchFamily="34" charset="0"/>
                <a:cs typeface="Arial" panose="020B0604020202020204" pitchFamily="34" charset="0"/>
              </a:rPr>
              <a:t>(if prior taxane + DFI ≤12 </a:t>
            </a:r>
            <a:r>
              <a:rPr lang="en-US" sz="1067" dirty="0" err="1">
                <a:solidFill>
                  <a:prstClr val="white"/>
                </a:solidFill>
                <a:latin typeface="Arial" panose="020B0604020202020204" pitchFamily="34" charset="0"/>
                <a:cs typeface="Arial" panose="020B0604020202020204" pitchFamily="34" charset="0"/>
              </a:rPr>
              <a:t>mo</a:t>
            </a:r>
            <a:r>
              <a:rPr lang="en-US" sz="1067" dirty="0">
                <a:solidFill>
                  <a:prstClr val="white"/>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AE97D729-1E18-24BA-C364-AD9493CFD679}"/>
              </a:ext>
            </a:extLst>
          </p:cNvPr>
          <p:cNvSpPr txBox="1"/>
          <p:nvPr/>
        </p:nvSpPr>
        <p:spPr>
          <a:xfrm>
            <a:off x="4955007" y="6284104"/>
            <a:ext cx="1032654" cy="194990"/>
          </a:xfrm>
          <a:prstGeom prst="rect">
            <a:avLst/>
          </a:prstGeom>
          <a:noFill/>
        </p:spPr>
        <p:txBody>
          <a:bodyPr wrap="none" rtlCol="0">
            <a:spAutoFit/>
          </a:bodyPr>
          <a:lstStyle/>
          <a:p>
            <a:pPr algn="r" defTabSz="609615"/>
            <a:r>
              <a:rPr lang="en-US" sz="667" dirty="0">
                <a:solidFill>
                  <a:prstClr val="black">
                    <a:lumMod val="50000"/>
                    <a:lumOff val="50000"/>
                  </a:prstClr>
                </a:solidFill>
                <a:latin typeface="Arial Narrow" panose="020B0604020202020204" pitchFamily="34" charset="0"/>
                <a:cs typeface="Arial Narrow" panose="020B0604020202020204" pitchFamily="34" charset="0"/>
              </a:rPr>
              <a:t>Cortés J et al. ESMO 2025.</a:t>
            </a:r>
          </a:p>
        </p:txBody>
      </p:sp>
      <p:sp>
        <p:nvSpPr>
          <p:cNvPr id="31" name="TextBox 30">
            <a:extLst>
              <a:ext uri="{FF2B5EF4-FFF2-40B4-BE49-F238E27FC236}">
                <a16:creationId xmlns:a16="http://schemas.microsoft.com/office/drawing/2014/main" id="{45FC994B-55C1-82FA-8BB5-C302041BCC17}"/>
              </a:ext>
            </a:extLst>
          </p:cNvPr>
          <p:cNvSpPr txBox="1"/>
          <p:nvPr/>
        </p:nvSpPr>
        <p:spPr>
          <a:xfrm>
            <a:off x="11042656" y="6287164"/>
            <a:ext cx="989373" cy="194990"/>
          </a:xfrm>
          <a:prstGeom prst="rect">
            <a:avLst/>
          </a:prstGeom>
          <a:noFill/>
        </p:spPr>
        <p:txBody>
          <a:bodyPr wrap="none" rtlCol="0">
            <a:spAutoFit/>
          </a:bodyPr>
          <a:lstStyle/>
          <a:p>
            <a:pPr algn="r" defTabSz="609615"/>
            <a:r>
              <a:rPr lang="en-US" sz="667" dirty="0">
                <a:solidFill>
                  <a:prstClr val="black">
                    <a:lumMod val="50000"/>
                    <a:lumOff val="50000"/>
                  </a:prstClr>
                </a:solidFill>
                <a:latin typeface="Arial Narrow" panose="020B0604020202020204" pitchFamily="34" charset="0"/>
                <a:cs typeface="Arial Narrow" panose="020B0604020202020204" pitchFamily="34" charset="0"/>
              </a:rPr>
              <a:t>Dent R et al. ESMO 2025.</a:t>
            </a:r>
          </a:p>
        </p:txBody>
      </p:sp>
      <p:grpSp>
        <p:nvGrpSpPr>
          <p:cNvPr id="45" name="Group 44">
            <a:extLst>
              <a:ext uri="{FF2B5EF4-FFF2-40B4-BE49-F238E27FC236}">
                <a16:creationId xmlns:a16="http://schemas.microsoft.com/office/drawing/2014/main" id="{EBF65AC1-6110-8E28-5908-D438E8B7B056}"/>
              </a:ext>
            </a:extLst>
          </p:cNvPr>
          <p:cNvGrpSpPr/>
          <p:nvPr/>
        </p:nvGrpSpPr>
        <p:grpSpPr>
          <a:xfrm rot="-5400000">
            <a:off x="2036071" y="3585611"/>
            <a:ext cx="2632053" cy="390516"/>
            <a:chOff x="3103608" y="3206638"/>
            <a:chExt cx="3546033" cy="292887"/>
          </a:xfrm>
        </p:grpSpPr>
        <p:cxnSp>
          <p:nvCxnSpPr>
            <p:cNvPr id="46" name="AutoShape 17">
              <a:extLst>
                <a:ext uri="{FF2B5EF4-FFF2-40B4-BE49-F238E27FC236}">
                  <a16:creationId xmlns:a16="http://schemas.microsoft.com/office/drawing/2014/main" id="{66BE82A8-AAF5-F3F0-08DE-F6405976CAAF}"/>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47" name="AutoShape 18">
              <a:extLst>
                <a:ext uri="{FF2B5EF4-FFF2-40B4-BE49-F238E27FC236}">
                  <a16:creationId xmlns:a16="http://schemas.microsoft.com/office/drawing/2014/main" id="{FCCB884B-D9B4-8A8B-8EF7-0E4CCFF89BC9}"/>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32" name="Group 31">
            <a:extLst>
              <a:ext uri="{FF2B5EF4-FFF2-40B4-BE49-F238E27FC236}">
                <a16:creationId xmlns:a16="http://schemas.microsoft.com/office/drawing/2014/main" id="{4D310E00-8997-D0C2-F100-E388E5796513}"/>
              </a:ext>
            </a:extLst>
          </p:cNvPr>
          <p:cNvGrpSpPr/>
          <p:nvPr/>
        </p:nvGrpSpPr>
        <p:grpSpPr>
          <a:xfrm>
            <a:off x="2822380" y="3522852"/>
            <a:ext cx="735848" cy="491562"/>
            <a:chOff x="2496203" y="2625231"/>
            <a:chExt cx="551886" cy="368671"/>
          </a:xfrm>
        </p:grpSpPr>
        <p:sp>
          <p:nvSpPr>
            <p:cNvPr id="22" name="Oval 21">
              <a:extLst>
                <a:ext uri="{FF2B5EF4-FFF2-40B4-BE49-F238E27FC236}">
                  <a16:creationId xmlns:a16="http://schemas.microsoft.com/office/drawing/2014/main" id="{8466DADC-3319-1E67-55DC-E48995F501EC}"/>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15"/>
              <a:endParaRPr lang="en-US" sz="667" b="1" dirty="0">
                <a:solidFill>
                  <a:prstClr val="white"/>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D2428F45-28BF-E5A7-F0B5-7A65B3194328}"/>
                </a:ext>
              </a:extLst>
            </p:cNvPr>
            <p:cNvSpPr txBox="1"/>
            <p:nvPr/>
          </p:nvSpPr>
          <p:spPr>
            <a:xfrm>
              <a:off x="2496203" y="2685076"/>
              <a:ext cx="551886" cy="238575"/>
            </a:xfrm>
            <a:prstGeom prst="rect">
              <a:avLst/>
            </a:prstGeom>
            <a:noFill/>
          </p:spPr>
          <p:txBody>
            <a:bodyPr wrap="square" rtlCol="0">
              <a:spAutoFit/>
            </a:bodyPr>
            <a:lstStyle/>
            <a:p>
              <a:pPr algn="ctr"/>
              <a:r>
                <a:rPr lang="en-US" sz="1467" b="1" dirty="0">
                  <a:solidFill>
                    <a:prstClr val="white"/>
                  </a:solidFill>
                  <a:latin typeface="Arial Narrow" panose="020B0604020202020204" pitchFamily="34" charset="0"/>
                  <a:cs typeface="Arial Narrow" panose="020B0604020202020204" pitchFamily="34" charset="0"/>
                </a:rPr>
                <a:t>1:1</a:t>
              </a:r>
              <a:endParaRPr lang="en-US" sz="4267" dirty="0"/>
            </a:p>
          </p:txBody>
        </p:sp>
      </p:grpSp>
      <p:grpSp>
        <p:nvGrpSpPr>
          <p:cNvPr id="48" name="Group 47">
            <a:extLst>
              <a:ext uri="{FF2B5EF4-FFF2-40B4-BE49-F238E27FC236}">
                <a16:creationId xmlns:a16="http://schemas.microsoft.com/office/drawing/2014/main" id="{798D75B5-021A-762F-93BE-F0EEBA258685}"/>
              </a:ext>
            </a:extLst>
          </p:cNvPr>
          <p:cNvGrpSpPr/>
          <p:nvPr/>
        </p:nvGrpSpPr>
        <p:grpSpPr>
          <a:xfrm rot="-5400000">
            <a:off x="8127492" y="3579257"/>
            <a:ext cx="2632053" cy="390516"/>
            <a:chOff x="3103608" y="3206638"/>
            <a:chExt cx="3546033" cy="292887"/>
          </a:xfrm>
        </p:grpSpPr>
        <p:cxnSp>
          <p:nvCxnSpPr>
            <p:cNvPr id="49" name="AutoShape 17">
              <a:extLst>
                <a:ext uri="{FF2B5EF4-FFF2-40B4-BE49-F238E27FC236}">
                  <a16:creationId xmlns:a16="http://schemas.microsoft.com/office/drawing/2014/main" id="{4A022DAA-FE5B-DA90-1EF6-7FE6E319DE2C}"/>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50" name="AutoShape 18">
              <a:extLst>
                <a:ext uri="{FF2B5EF4-FFF2-40B4-BE49-F238E27FC236}">
                  <a16:creationId xmlns:a16="http://schemas.microsoft.com/office/drawing/2014/main" id="{BD4E68F1-CCE6-E1D5-055D-C0AADABF4AEC}"/>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51" name="Group 50">
            <a:extLst>
              <a:ext uri="{FF2B5EF4-FFF2-40B4-BE49-F238E27FC236}">
                <a16:creationId xmlns:a16="http://schemas.microsoft.com/office/drawing/2014/main" id="{D0C8D031-2AD8-0C0F-FB46-1A659451525A}"/>
              </a:ext>
            </a:extLst>
          </p:cNvPr>
          <p:cNvGrpSpPr/>
          <p:nvPr/>
        </p:nvGrpSpPr>
        <p:grpSpPr>
          <a:xfrm>
            <a:off x="8913801" y="3516497"/>
            <a:ext cx="735848" cy="491562"/>
            <a:chOff x="2496203" y="2625231"/>
            <a:chExt cx="551886" cy="368671"/>
          </a:xfrm>
        </p:grpSpPr>
        <p:sp>
          <p:nvSpPr>
            <p:cNvPr id="52" name="Oval 51">
              <a:extLst>
                <a:ext uri="{FF2B5EF4-FFF2-40B4-BE49-F238E27FC236}">
                  <a16:creationId xmlns:a16="http://schemas.microsoft.com/office/drawing/2014/main" id="{54FC1DCA-75FF-E541-392F-67D1F2C267B7}"/>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15"/>
              <a:endParaRPr lang="en-US" sz="667" b="1" dirty="0">
                <a:solidFill>
                  <a:prstClr val="white"/>
                </a:solidFill>
                <a:latin typeface="Arial Narrow" panose="020B0604020202020204" pitchFamily="34" charset="0"/>
                <a:cs typeface="Arial Narrow" panose="020B0604020202020204" pitchFamily="34" charset="0"/>
              </a:endParaRPr>
            </a:p>
          </p:txBody>
        </p:sp>
        <p:sp>
          <p:nvSpPr>
            <p:cNvPr id="53" name="TextBox 52">
              <a:extLst>
                <a:ext uri="{FF2B5EF4-FFF2-40B4-BE49-F238E27FC236}">
                  <a16:creationId xmlns:a16="http://schemas.microsoft.com/office/drawing/2014/main" id="{E8763196-6909-E3B9-74ED-399B4B7C370D}"/>
                </a:ext>
              </a:extLst>
            </p:cNvPr>
            <p:cNvSpPr txBox="1"/>
            <p:nvPr/>
          </p:nvSpPr>
          <p:spPr>
            <a:xfrm>
              <a:off x="2496203" y="2685076"/>
              <a:ext cx="551886" cy="238575"/>
            </a:xfrm>
            <a:prstGeom prst="rect">
              <a:avLst/>
            </a:prstGeom>
            <a:noFill/>
          </p:spPr>
          <p:txBody>
            <a:bodyPr wrap="square" rtlCol="0">
              <a:spAutoFit/>
            </a:bodyPr>
            <a:lstStyle/>
            <a:p>
              <a:pPr algn="ctr"/>
              <a:r>
                <a:rPr lang="en-US" sz="1467" b="1" dirty="0">
                  <a:solidFill>
                    <a:prstClr val="white"/>
                  </a:solidFill>
                  <a:latin typeface="Arial Narrow" panose="020B0604020202020204" pitchFamily="34" charset="0"/>
                  <a:cs typeface="Arial Narrow" panose="020B0604020202020204" pitchFamily="34" charset="0"/>
                </a:rPr>
                <a:t>1:1</a:t>
              </a:r>
              <a:endParaRPr lang="en-US" sz="4267" dirty="0"/>
            </a:p>
          </p:txBody>
        </p:sp>
      </p:grpSp>
    </p:spTree>
    <p:extLst>
      <p:ext uri="{BB962C8B-B14F-4D97-AF65-F5344CB8AC3E}">
        <p14:creationId xmlns:p14="http://schemas.microsoft.com/office/powerpoint/2010/main" val="249138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40CC-F614-D028-60DD-05F2E621D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5B10D9-ACAC-0FC8-EDAF-47D6393372F0}"/>
              </a:ext>
            </a:extLst>
          </p:cNvPr>
          <p:cNvSpPr>
            <a:spLocks noGrp="1"/>
          </p:cNvSpPr>
          <p:nvPr>
            <p:ph type="title"/>
          </p:nvPr>
        </p:nvSpPr>
        <p:spPr/>
        <p:txBody>
          <a:bodyPr/>
          <a:lstStyle/>
          <a:p>
            <a:r>
              <a:rPr lang="en-US" dirty="0"/>
              <a:t>Overall Survival at Primary Analysis (27% maturity)</a:t>
            </a:r>
          </a:p>
        </p:txBody>
      </p:sp>
      <p:sp>
        <p:nvSpPr>
          <p:cNvPr id="257" name="Title 1">
            <a:extLst>
              <a:ext uri="{FF2B5EF4-FFF2-40B4-BE49-F238E27FC236}">
                <a16:creationId xmlns:a16="http://schemas.microsoft.com/office/drawing/2014/main" id="{572399F1-9DB3-37AB-36A0-A64A48D263C9}"/>
              </a:ext>
            </a:extLst>
          </p:cNvPr>
          <p:cNvSpPr txBox="1">
            <a:spLocks/>
          </p:cNvSpPr>
          <p:nvPr/>
        </p:nvSpPr>
        <p:spPr>
          <a:xfrm>
            <a:off x="145405" y="200234"/>
            <a:ext cx="10972800" cy="845111"/>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defTabSz="1219170">
              <a:defRPr/>
            </a:pPr>
            <a:endParaRPr lang="en-US" dirty="0"/>
          </a:p>
        </p:txBody>
      </p:sp>
      <p:graphicFrame>
        <p:nvGraphicFramePr>
          <p:cNvPr id="4" name="Content Placeholder 8">
            <a:extLst>
              <a:ext uri="{FF2B5EF4-FFF2-40B4-BE49-F238E27FC236}">
                <a16:creationId xmlns:a16="http://schemas.microsoft.com/office/drawing/2014/main" id="{84116E2D-DACF-C179-F0A1-6F91B91C2C78}"/>
              </a:ext>
            </a:extLst>
          </p:cNvPr>
          <p:cNvGraphicFramePr>
            <a:graphicFrameLocks/>
          </p:cNvGraphicFramePr>
          <p:nvPr>
            <p:extLst>
              <p:ext uri="{D42A27DB-BD31-4B8C-83A1-F6EECF244321}">
                <p14:modId xmlns:p14="http://schemas.microsoft.com/office/powerpoint/2010/main" val="165879241"/>
              </p:ext>
            </p:extLst>
          </p:nvPr>
        </p:nvGraphicFramePr>
        <p:xfrm>
          <a:off x="2129741" y="2690769"/>
          <a:ext cx="4612436" cy="1955028"/>
        </p:xfrm>
        <a:graphic>
          <a:graphicData uri="http://schemas.openxmlformats.org/drawingml/2006/table">
            <a:tbl>
              <a:tblPr firstRow="1" bandRow="1">
                <a:tableStyleId>{5C22544A-7EE6-4342-B048-85BDC9FD1C3A}</a:tableStyleId>
              </a:tblPr>
              <a:tblGrid>
                <a:gridCol w="2064000">
                  <a:extLst>
                    <a:ext uri="{9D8B030D-6E8A-4147-A177-3AD203B41FA5}">
                      <a16:colId xmlns:a16="http://schemas.microsoft.com/office/drawing/2014/main" val="2275183721"/>
                    </a:ext>
                  </a:extLst>
                </a:gridCol>
                <a:gridCol w="1200000">
                  <a:extLst>
                    <a:ext uri="{9D8B030D-6E8A-4147-A177-3AD203B41FA5}">
                      <a16:colId xmlns:a16="http://schemas.microsoft.com/office/drawing/2014/main" val="20001"/>
                    </a:ext>
                  </a:extLst>
                </a:gridCol>
                <a:gridCol w="1348436">
                  <a:extLst>
                    <a:ext uri="{9D8B030D-6E8A-4147-A177-3AD203B41FA5}">
                      <a16:colId xmlns:a16="http://schemas.microsoft.com/office/drawing/2014/main" val="1563917132"/>
                    </a:ext>
                  </a:extLst>
                </a:gridCol>
              </a:tblGrid>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4179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OS,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(NR-NR)</a:t>
                      </a:r>
                      <a:endParaRPr kumimoji="0" lang="en-US" sz="1600" b="0" i="0" u="none" strike="noStrike" cap="none" normalizeH="0" baseline="0" dirty="0">
                        <a:ln>
                          <a:noFill/>
                        </a:ln>
                        <a:solidFill>
                          <a:schemeClr val="tx1"/>
                        </a:solidFill>
                        <a:effectLst/>
                        <a:latin typeface="+mn-lt"/>
                        <a:ea typeface="MS PGothic"/>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(19.7-NR</a:t>
                      </a:r>
                      <a:r>
                        <a:rPr kumimoji="0" lang="en-US" sz="1600" b="0" i="0" u="none" strike="noStrike" cap="none" normalizeH="0" baseline="0" dirty="0">
                          <a:ln>
                            <a:noFill/>
                          </a:ln>
                          <a:solidFill>
                            <a:schemeClr val="tx1"/>
                          </a:solidFill>
                          <a:effectLst/>
                          <a:latin typeface="+mn-lt"/>
                          <a:ea typeface="MS PGothic"/>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4179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HR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0.72 </a:t>
                      </a:r>
                      <a:r>
                        <a:rPr lang="en-US" sz="1600" u="none" strike="noStrike" kern="1200" cap="none" dirty="0">
                          <a:solidFill>
                            <a:schemeClr val="tx1"/>
                          </a:solidFill>
                          <a:latin typeface="+mn-lt"/>
                          <a:ea typeface="+mn-ea"/>
                          <a:cs typeface="+mn-cs"/>
                        </a:rPr>
                        <a:t>(0.54</a:t>
                      </a:r>
                      <a:r>
                        <a:rPr lang="en-US" sz="1600" b="0" i="0" u="none" strike="noStrike" cap="none" normalizeH="0" baseline="0" dirty="0">
                          <a:ln>
                            <a:noFill/>
                          </a:ln>
                          <a:solidFill>
                            <a:schemeClr val="tx1"/>
                          </a:solidFill>
                          <a:effectLst/>
                          <a:latin typeface="+mn-lt"/>
                          <a:ea typeface="MS PGothic"/>
                          <a:cs typeface="Arial"/>
                        </a:rPr>
                        <a:t>-0.97</a:t>
                      </a:r>
                      <a:r>
                        <a:rPr lang="en-US" sz="1600" u="none" strike="noStrike" kern="1200" cap="none" dirty="0">
                          <a:solidFill>
                            <a:schemeClr val="tx1"/>
                          </a:solidFill>
                          <a:latin typeface="+mn-lt"/>
                          <a:ea typeface="+mn-ea"/>
                          <a:cs typeface="+mn-cs"/>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7996">
                <a:tc>
                  <a:txBody>
                    <a:bodyPr/>
                    <a:lstStyle/>
                    <a:p>
                      <a:pPr marL="18000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baseline="30000" dirty="0">
                        <a:solidFill>
                          <a:schemeClr val="tx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u="none" strike="noStrike" kern="1200" cap="none" dirty="0">
                          <a:solidFill>
                            <a:schemeClr val="tx1"/>
                          </a:solidFill>
                          <a:latin typeface="+mn-lt"/>
                          <a:ea typeface="+mn-ea"/>
                          <a:cs typeface="+mn-cs"/>
                        </a:rPr>
                        <a:t>0.029</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835083919"/>
                  </a:ext>
                </a:extLst>
              </a:tr>
            </a:tbl>
          </a:graphicData>
        </a:graphic>
      </p:graphicFrame>
      <p:sp>
        <p:nvSpPr>
          <p:cNvPr id="9" name="Footer Placeholder 4">
            <a:extLst>
              <a:ext uri="{FF2B5EF4-FFF2-40B4-BE49-F238E27FC236}">
                <a16:creationId xmlns:a16="http://schemas.microsoft.com/office/drawing/2014/main" id="{11122B88-46E9-086A-29BE-2550744DFCC1}"/>
              </a:ext>
            </a:extLst>
          </p:cNvPr>
          <p:cNvSpPr txBox="1">
            <a:spLocks/>
          </p:cNvSpPr>
          <p:nvPr/>
        </p:nvSpPr>
        <p:spPr>
          <a:xfrm>
            <a:off x="432000" y="6404384"/>
            <a:ext cx="11351209" cy="430695"/>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defTabSz="911689">
              <a:defRPr/>
            </a:pPr>
            <a:r>
              <a:rPr lang="en-US" sz="933" dirty="0">
                <a:solidFill>
                  <a:prstClr val="black"/>
                </a:solidFill>
                <a:latin typeface="Arial Narrow"/>
                <a:cs typeface="Arial" panose="020B0604020202020204" pitchFamily="34" charset="0"/>
                <a:sym typeface="Arial"/>
              </a:rPr>
              <a:t>Median follow-up was 15.4 months. </a:t>
            </a:r>
            <a:r>
              <a:rPr lang="en-US" sz="933" baseline="30000" dirty="0" err="1">
                <a:solidFill>
                  <a:prstClr val="black"/>
                </a:solidFill>
                <a:latin typeface="Arial Narrow"/>
                <a:cs typeface="Arial" panose="020B0604020202020204" pitchFamily="34" charset="0"/>
                <a:sym typeface="Arial"/>
              </a:rPr>
              <a:t>a</a:t>
            </a:r>
            <a:r>
              <a:rPr lang="en-US" sz="933" dirty="0" err="1">
                <a:solidFill>
                  <a:prstClr val="black"/>
                </a:solidFill>
                <a:latin typeface="Arial Narrow"/>
              </a:rPr>
              <a:t>The</a:t>
            </a:r>
            <a:r>
              <a:rPr lang="en-US" sz="933" dirty="0">
                <a:solidFill>
                  <a:prstClr val="black"/>
                </a:solidFill>
                <a:latin typeface="Arial Narrow"/>
              </a:rPr>
              <a:t> nominal P-value was reported as a descriptive measure of the observed treatment effect and does not support statistical significance. </a:t>
            </a:r>
            <a:r>
              <a:rPr lang="en-US" sz="933" baseline="30000" dirty="0">
                <a:solidFill>
                  <a:prstClr val="black"/>
                </a:solidFill>
                <a:latin typeface="Arial Narrow"/>
                <a:cs typeface="Arial" panose="020B0604020202020204" pitchFamily="34" charset="0"/>
                <a:sym typeface="Arial"/>
              </a:rPr>
              <a:t>b</a:t>
            </a:r>
            <a:r>
              <a:rPr lang="en-US" sz="933" dirty="0">
                <a:solidFill>
                  <a:prstClr val="black"/>
                </a:solidFill>
                <a:latin typeface="Arial Narrow"/>
                <a:cs typeface="Arial" panose="020B0604020202020204" pitchFamily="34" charset="0"/>
                <a:sym typeface="Arial"/>
              </a:rPr>
              <a:t>97/160 participants in the TPC group received at least one ADC as subsequent therapy after treatment discontinuation.</a:t>
            </a:r>
          </a:p>
          <a:p>
            <a:pPr defTabSz="911689">
              <a:defRPr/>
            </a:pPr>
            <a:r>
              <a:rPr lang="en-US" sz="933" b="1" dirty="0">
                <a:solidFill>
                  <a:prstClr val="black"/>
                </a:solidFill>
                <a:latin typeface="Arial Narrow"/>
                <a:cs typeface="Arabic Typesetting" panose="03020402040406030203" pitchFamily="66" charset="-78"/>
              </a:rPr>
              <a:t>ADC</a:t>
            </a:r>
            <a:r>
              <a:rPr lang="en-US" sz="933" dirty="0">
                <a:solidFill>
                  <a:prstClr val="black"/>
                </a:solidFill>
                <a:latin typeface="Arial Narrow"/>
                <a:cs typeface="Arabic Typesetting" panose="03020402040406030203" pitchFamily="66" charset="-78"/>
              </a:rPr>
              <a:t>, antibody drug conjugate;</a:t>
            </a:r>
            <a:r>
              <a:rPr lang="en-US" sz="933" b="1" dirty="0">
                <a:solidFill>
                  <a:prstClr val="black"/>
                </a:solidFill>
                <a:latin typeface="Arial Narrow"/>
                <a:cs typeface="Arabic Typesetting" panose="03020402040406030203" pitchFamily="66" charset="-78"/>
              </a:rPr>
              <a:t> HR</a:t>
            </a:r>
            <a:r>
              <a:rPr lang="en-US" sz="933" dirty="0">
                <a:solidFill>
                  <a:prstClr val="black"/>
                </a:solidFill>
                <a:latin typeface="Arial Narrow"/>
                <a:cs typeface="Arabic Typesetting" panose="03020402040406030203" pitchFamily="66" charset="-78"/>
              </a:rPr>
              <a:t>, hazard ratio; </a:t>
            </a:r>
            <a:r>
              <a:rPr lang="en-US" sz="933" b="1" dirty="0" err="1">
                <a:solidFill>
                  <a:prstClr val="black"/>
                </a:solidFill>
                <a:latin typeface="Arial Narrow"/>
                <a:cs typeface="Arabic Typesetting" panose="03020402040406030203" pitchFamily="66" charset="-78"/>
              </a:rPr>
              <a:t>mo</a:t>
            </a:r>
            <a:r>
              <a:rPr lang="en-US" sz="933" dirty="0">
                <a:solidFill>
                  <a:prstClr val="black"/>
                </a:solidFill>
                <a:latin typeface="Arial Narrow"/>
                <a:cs typeface="Arabic Typesetting" panose="03020402040406030203" pitchFamily="66" charset="-78"/>
              </a:rPr>
              <a:t>, months; </a:t>
            </a:r>
            <a:r>
              <a:rPr lang="en-US" sz="933" b="1" dirty="0">
                <a:solidFill>
                  <a:prstClr val="black"/>
                </a:solidFill>
                <a:latin typeface="Arial Narrow"/>
                <a:cs typeface="Arabic Typesetting" panose="03020402040406030203" pitchFamily="66" charset="-78"/>
              </a:rPr>
              <a:t>NR</a:t>
            </a:r>
            <a:r>
              <a:rPr lang="en-US" sz="933" dirty="0">
                <a:solidFill>
                  <a:prstClr val="black"/>
                </a:solidFill>
                <a:latin typeface="Arial Narrow"/>
                <a:cs typeface="Arabic Typesetting" panose="03020402040406030203" pitchFamily="66" charset="-78"/>
              </a:rPr>
              <a:t>, not reached; </a:t>
            </a:r>
            <a:r>
              <a:rPr lang="en-US" sz="933" b="1" dirty="0">
                <a:solidFill>
                  <a:prstClr val="black"/>
                </a:solidFill>
                <a:latin typeface="Arial Narrow"/>
                <a:cs typeface="Arabic Typesetting" panose="03020402040406030203" pitchFamily="66" charset="-78"/>
              </a:rPr>
              <a:t>OS</a:t>
            </a:r>
            <a:r>
              <a:rPr lang="en-US" sz="933" dirty="0">
                <a:solidFill>
                  <a:prstClr val="black"/>
                </a:solidFill>
                <a:latin typeface="Arial Narrow"/>
                <a:cs typeface="Arabic Typesetting" panose="03020402040406030203" pitchFamily="66" charset="-78"/>
              </a:rPr>
              <a:t>, overall survival; </a:t>
            </a:r>
            <a:r>
              <a:rPr lang="en-US" sz="933" b="1" dirty="0">
                <a:solidFill>
                  <a:prstClr val="black"/>
                </a:solidFill>
                <a:latin typeface="Arial Narrow"/>
                <a:cs typeface="Arabic Typesetting" panose="03020402040406030203" pitchFamily="66" charset="-78"/>
              </a:rPr>
              <a:t>SG</a:t>
            </a:r>
            <a:r>
              <a:rPr lang="en-US" sz="933" dirty="0">
                <a:solidFill>
                  <a:prstClr val="black"/>
                </a:solidFill>
                <a:latin typeface="Arial Narrow"/>
                <a:cs typeface="Arabic Typesetting" panose="03020402040406030203" pitchFamily="66" charset="-78"/>
              </a:rPr>
              <a:t>, sacituzumab govitecan; </a:t>
            </a:r>
            <a:r>
              <a:rPr lang="en-US" sz="933" b="1" dirty="0">
                <a:solidFill>
                  <a:prstClr val="black"/>
                </a:solidFill>
                <a:latin typeface="Arial Narrow"/>
                <a:cs typeface="Arial" panose="020B0604020202020204" pitchFamily="34" charset="0"/>
              </a:rPr>
              <a:t>TPC</a:t>
            </a:r>
            <a:r>
              <a:rPr lang="en-US" sz="933" dirty="0">
                <a:solidFill>
                  <a:prstClr val="black"/>
                </a:solidFill>
                <a:latin typeface="Arial Narrow"/>
                <a:cs typeface="Arial" panose="020B0604020202020204" pitchFamily="34" charset="0"/>
              </a:rPr>
              <a:t>, treatment of physician’s choice</a:t>
            </a:r>
            <a:r>
              <a:rPr lang="en-US" sz="933" dirty="0">
                <a:solidFill>
                  <a:prstClr val="black"/>
                </a:solidFill>
                <a:latin typeface="Arial Narrow"/>
                <a:cs typeface="Arabic Typesetting" panose="03020402040406030203" pitchFamily="66" charset="-78"/>
              </a:rPr>
              <a:t>.</a:t>
            </a:r>
          </a:p>
        </p:txBody>
      </p:sp>
      <p:graphicFrame>
        <p:nvGraphicFramePr>
          <p:cNvPr id="964" name="Table 963">
            <a:extLst>
              <a:ext uri="{FF2B5EF4-FFF2-40B4-BE49-F238E27FC236}">
                <a16:creationId xmlns:a16="http://schemas.microsoft.com/office/drawing/2014/main" id="{EC415744-F772-DF67-F937-6DFA8DE2605C}"/>
              </a:ext>
            </a:extLst>
          </p:cNvPr>
          <p:cNvGraphicFramePr>
            <a:graphicFrameLocks noGrp="1"/>
          </p:cNvGraphicFramePr>
          <p:nvPr>
            <p:extLst>
              <p:ext uri="{D42A27DB-BD31-4B8C-83A1-F6EECF244321}">
                <p14:modId xmlns:p14="http://schemas.microsoft.com/office/powerpoint/2010/main" val="745942906"/>
              </p:ext>
            </p:extLst>
          </p:nvPr>
        </p:nvGraphicFramePr>
        <p:xfrm>
          <a:off x="288785" y="5103528"/>
          <a:ext cx="11415537" cy="768096"/>
        </p:xfrm>
        <a:graphic>
          <a:graphicData uri="http://schemas.openxmlformats.org/drawingml/2006/table">
            <a:tbl>
              <a:tblPr firstRow="1" bandRow="1">
                <a:tableStyleId>{5940675A-B579-460E-94D1-54222C63F5DA}</a:tableStyleId>
              </a:tblPr>
              <a:tblGrid>
                <a:gridCol w="1369345">
                  <a:extLst>
                    <a:ext uri="{9D8B030D-6E8A-4147-A177-3AD203B41FA5}">
                      <a16:colId xmlns:a16="http://schemas.microsoft.com/office/drawing/2014/main" val="3038345328"/>
                    </a:ext>
                  </a:extLst>
                </a:gridCol>
                <a:gridCol w="627887">
                  <a:extLst>
                    <a:ext uri="{9D8B030D-6E8A-4147-A177-3AD203B41FA5}">
                      <a16:colId xmlns:a16="http://schemas.microsoft.com/office/drawing/2014/main" val="3252208797"/>
                    </a:ext>
                  </a:extLst>
                </a:gridCol>
                <a:gridCol w="627887">
                  <a:extLst>
                    <a:ext uri="{9D8B030D-6E8A-4147-A177-3AD203B41FA5}">
                      <a16:colId xmlns:a16="http://schemas.microsoft.com/office/drawing/2014/main" val="2816414918"/>
                    </a:ext>
                  </a:extLst>
                </a:gridCol>
                <a:gridCol w="627887">
                  <a:extLst>
                    <a:ext uri="{9D8B030D-6E8A-4147-A177-3AD203B41FA5}">
                      <a16:colId xmlns:a16="http://schemas.microsoft.com/office/drawing/2014/main" val="2229578990"/>
                    </a:ext>
                  </a:extLst>
                </a:gridCol>
                <a:gridCol w="627887">
                  <a:extLst>
                    <a:ext uri="{9D8B030D-6E8A-4147-A177-3AD203B41FA5}">
                      <a16:colId xmlns:a16="http://schemas.microsoft.com/office/drawing/2014/main" val="1346846313"/>
                    </a:ext>
                  </a:extLst>
                </a:gridCol>
                <a:gridCol w="627887">
                  <a:extLst>
                    <a:ext uri="{9D8B030D-6E8A-4147-A177-3AD203B41FA5}">
                      <a16:colId xmlns:a16="http://schemas.microsoft.com/office/drawing/2014/main" val="2155495650"/>
                    </a:ext>
                  </a:extLst>
                </a:gridCol>
                <a:gridCol w="627887">
                  <a:extLst>
                    <a:ext uri="{9D8B030D-6E8A-4147-A177-3AD203B41FA5}">
                      <a16:colId xmlns:a16="http://schemas.microsoft.com/office/drawing/2014/main" val="4110243005"/>
                    </a:ext>
                  </a:extLst>
                </a:gridCol>
                <a:gridCol w="627887">
                  <a:extLst>
                    <a:ext uri="{9D8B030D-6E8A-4147-A177-3AD203B41FA5}">
                      <a16:colId xmlns:a16="http://schemas.microsoft.com/office/drawing/2014/main" val="3167340520"/>
                    </a:ext>
                  </a:extLst>
                </a:gridCol>
                <a:gridCol w="627887">
                  <a:extLst>
                    <a:ext uri="{9D8B030D-6E8A-4147-A177-3AD203B41FA5}">
                      <a16:colId xmlns:a16="http://schemas.microsoft.com/office/drawing/2014/main" val="3581936627"/>
                    </a:ext>
                  </a:extLst>
                </a:gridCol>
                <a:gridCol w="627887">
                  <a:extLst>
                    <a:ext uri="{9D8B030D-6E8A-4147-A177-3AD203B41FA5}">
                      <a16:colId xmlns:a16="http://schemas.microsoft.com/office/drawing/2014/main" val="3715201209"/>
                    </a:ext>
                  </a:extLst>
                </a:gridCol>
                <a:gridCol w="627887">
                  <a:extLst>
                    <a:ext uri="{9D8B030D-6E8A-4147-A177-3AD203B41FA5}">
                      <a16:colId xmlns:a16="http://schemas.microsoft.com/office/drawing/2014/main" val="1237597397"/>
                    </a:ext>
                  </a:extLst>
                </a:gridCol>
                <a:gridCol w="627887">
                  <a:extLst>
                    <a:ext uri="{9D8B030D-6E8A-4147-A177-3AD203B41FA5}">
                      <a16:colId xmlns:a16="http://schemas.microsoft.com/office/drawing/2014/main" val="3724232166"/>
                    </a:ext>
                  </a:extLst>
                </a:gridCol>
                <a:gridCol w="627887">
                  <a:extLst>
                    <a:ext uri="{9D8B030D-6E8A-4147-A177-3AD203B41FA5}">
                      <a16:colId xmlns:a16="http://schemas.microsoft.com/office/drawing/2014/main" val="1836477278"/>
                    </a:ext>
                  </a:extLst>
                </a:gridCol>
                <a:gridCol w="627887">
                  <a:extLst>
                    <a:ext uri="{9D8B030D-6E8A-4147-A177-3AD203B41FA5}">
                      <a16:colId xmlns:a16="http://schemas.microsoft.com/office/drawing/2014/main" val="527018788"/>
                    </a:ext>
                  </a:extLst>
                </a:gridCol>
                <a:gridCol w="627887">
                  <a:extLst>
                    <a:ext uri="{9D8B030D-6E8A-4147-A177-3AD203B41FA5}">
                      <a16:colId xmlns:a16="http://schemas.microsoft.com/office/drawing/2014/main" val="3545382465"/>
                    </a:ext>
                  </a:extLst>
                </a:gridCol>
                <a:gridCol w="627887">
                  <a:extLst>
                    <a:ext uri="{9D8B030D-6E8A-4147-A177-3AD203B41FA5}">
                      <a16:colId xmlns:a16="http://schemas.microsoft.com/office/drawing/2014/main" val="479787365"/>
                    </a:ext>
                  </a:extLst>
                </a:gridCol>
                <a:gridCol w="627887">
                  <a:extLst>
                    <a:ext uri="{9D8B030D-6E8A-4147-A177-3AD203B41FA5}">
                      <a16:colId xmlns:a16="http://schemas.microsoft.com/office/drawing/2014/main" val="787669484"/>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442 (12)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436 (17)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423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402 (48)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385 (64)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368 (79)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315 (95)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206 (101)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112 (109)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 (111)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2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229 (4)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225 (7)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217 (15)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205 (26)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192 (39)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181 (50)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145 (61)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95 (65)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51 (71)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965" name="Group 964">
            <a:extLst>
              <a:ext uri="{FF2B5EF4-FFF2-40B4-BE49-F238E27FC236}">
                <a16:creationId xmlns:a16="http://schemas.microsoft.com/office/drawing/2014/main" id="{6FB2DE50-6865-8E3D-2C6A-B17707FCBEA0}"/>
              </a:ext>
            </a:extLst>
          </p:cNvPr>
          <p:cNvGrpSpPr/>
          <p:nvPr/>
        </p:nvGrpSpPr>
        <p:grpSpPr>
          <a:xfrm>
            <a:off x="1333994" y="1497702"/>
            <a:ext cx="10023753" cy="3906673"/>
            <a:chOff x="1000495" y="1156670"/>
            <a:chExt cx="7517815" cy="2930005"/>
          </a:xfrm>
        </p:grpSpPr>
        <p:grpSp>
          <p:nvGrpSpPr>
            <p:cNvPr id="966" name="Group 965">
              <a:extLst>
                <a:ext uri="{FF2B5EF4-FFF2-40B4-BE49-F238E27FC236}">
                  <a16:creationId xmlns:a16="http://schemas.microsoft.com/office/drawing/2014/main" id="{B252D8EF-01C7-33A8-7227-C92EB1987F04}"/>
                </a:ext>
              </a:extLst>
            </p:cNvPr>
            <p:cNvGrpSpPr/>
            <p:nvPr/>
          </p:nvGrpSpPr>
          <p:grpSpPr>
            <a:xfrm>
              <a:off x="1000495" y="1156670"/>
              <a:ext cx="7517815" cy="2930005"/>
              <a:chOff x="1000495" y="1156670"/>
              <a:chExt cx="7517815" cy="2930005"/>
            </a:xfrm>
          </p:grpSpPr>
          <p:sp>
            <p:nvSpPr>
              <p:cNvPr id="1476" name="Freeform: Shape 1475">
                <a:extLst>
                  <a:ext uri="{FF2B5EF4-FFF2-40B4-BE49-F238E27FC236}">
                    <a16:creationId xmlns:a16="http://schemas.microsoft.com/office/drawing/2014/main" id="{4A9563C9-84E2-B11B-68CC-031AB8271F3D}"/>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Arial Narrow"/>
                </a:endParaRPr>
              </a:p>
            </p:txBody>
          </p:sp>
          <p:cxnSp>
            <p:nvCxnSpPr>
              <p:cNvPr id="1477" name="Straight Connector 1476">
                <a:extLst>
                  <a:ext uri="{FF2B5EF4-FFF2-40B4-BE49-F238E27FC236}">
                    <a16:creationId xmlns:a16="http://schemas.microsoft.com/office/drawing/2014/main" id="{B525D250-40C5-7FBE-4514-3783DE67A19B}"/>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8" name="Straight Connector 1477">
                <a:extLst>
                  <a:ext uri="{FF2B5EF4-FFF2-40B4-BE49-F238E27FC236}">
                    <a16:creationId xmlns:a16="http://schemas.microsoft.com/office/drawing/2014/main" id="{69E0CE96-12F6-EB42-5558-302784D18806}"/>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a:extLst>
                  <a:ext uri="{FF2B5EF4-FFF2-40B4-BE49-F238E27FC236}">
                    <a16:creationId xmlns:a16="http://schemas.microsoft.com/office/drawing/2014/main" id="{9DDBD45B-8D21-D559-97CC-A18FB265D0B0}"/>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a:extLst>
                  <a:ext uri="{FF2B5EF4-FFF2-40B4-BE49-F238E27FC236}">
                    <a16:creationId xmlns:a16="http://schemas.microsoft.com/office/drawing/2014/main" id="{7056D9C4-D8C0-1D4D-9549-50F8008F39CD}"/>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1" name="Straight Connector 1480">
                <a:extLst>
                  <a:ext uri="{FF2B5EF4-FFF2-40B4-BE49-F238E27FC236}">
                    <a16:creationId xmlns:a16="http://schemas.microsoft.com/office/drawing/2014/main" id="{B4BAF2FA-66C4-E5BC-BB74-8761CA86911A}"/>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2" name="Straight Connector 1481">
                <a:extLst>
                  <a:ext uri="{FF2B5EF4-FFF2-40B4-BE49-F238E27FC236}">
                    <a16:creationId xmlns:a16="http://schemas.microsoft.com/office/drawing/2014/main" id="{34493E15-F3B5-B80D-B52B-8EC64E90A45D}"/>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3" name="Straight Connector 1482">
                <a:extLst>
                  <a:ext uri="{FF2B5EF4-FFF2-40B4-BE49-F238E27FC236}">
                    <a16:creationId xmlns:a16="http://schemas.microsoft.com/office/drawing/2014/main" id="{7840A875-4686-65BA-7121-22E7086A5939}"/>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4" name="Straight Connector 1483">
                <a:extLst>
                  <a:ext uri="{FF2B5EF4-FFF2-40B4-BE49-F238E27FC236}">
                    <a16:creationId xmlns:a16="http://schemas.microsoft.com/office/drawing/2014/main" id="{988CF0EA-CC4A-9DDC-3414-BC7A6CFB996E}"/>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5" name="Straight Connector 1484">
                <a:extLst>
                  <a:ext uri="{FF2B5EF4-FFF2-40B4-BE49-F238E27FC236}">
                    <a16:creationId xmlns:a16="http://schemas.microsoft.com/office/drawing/2014/main" id="{E8F419CE-83C4-4A9B-115F-4D5C986843B7}"/>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a:extLst>
                  <a:ext uri="{FF2B5EF4-FFF2-40B4-BE49-F238E27FC236}">
                    <a16:creationId xmlns:a16="http://schemas.microsoft.com/office/drawing/2014/main" id="{F217E0D7-664C-1B4A-F090-BD6837C73043}"/>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7" name="Straight Connector 1486">
                <a:extLst>
                  <a:ext uri="{FF2B5EF4-FFF2-40B4-BE49-F238E27FC236}">
                    <a16:creationId xmlns:a16="http://schemas.microsoft.com/office/drawing/2014/main" id="{807D18CE-1E9E-7581-AAC0-9AF3961B2272}"/>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8" name="Straight Connector 1487">
                <a:extLst>
                  <a:ext uri="{FF2B5EF4-FFF2-40B4-BE49-F238E27FC236}">
                    <a16:creationId xmlns:a16="http://schemas.microsoft.com/office/drawing/2014/main" id="{250879A0-F180-297C-CCE4-2F6EBB46C5C8}"/>
                  </a:ext>
                </a:extLst>
              </p:cNvPr>
              <p:cNvCxnSpPr>
                <a:cxnSpLocks/>
                <a:stCxn id="1476"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9" name="Straight Connector 1488">
                <a:extLst>
                  <a:ext uri="{FF2B5EF4-FFF2-40B4-BE49-F238E27FC236}">
                    <a16:creationId xmlns:a16="http://schemas.microsoft.com/office/drawing/2014/main" id="{07DBC9FA-3B50-D98A-D32B-0174F6BD7F34}"/>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0" name="Straight Connector 1489">
                <a:extLst>
                  <a:ext uri="{FF2B5EF4-FFF2-40B4-BE49-F238E27FC236}">
                    <a16:creationId xmlns:a16="http://schemas.microsoft.com/office/drawing/2014/main" id="{CA46FB47-29ED-688A-ABA6-658F3CB45604}"/>
                  </a:ext>
                </a:extLst>
              </p:cNvPr>
              <p:cNvCxnSpPr/>
              <p:nvPr/>
            </p:nvCxnSpPr>
            <p:spPr>
              <a:xfrm>
                <a:off x="25246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a:extLst>
                  <a:ext uri="{FF2B5EF4-FFF2-40B4-BE49-F238E27FC236}">
                    <a16:creationId xmlns:a16="http://schemas.microsoft.com/office/drawing/2014/main" id="{7C2CEAA2-022B-D6F7-4317-459FA2A04C24}"/>
                  </a:ext>
                </a:extLst>
              </p:cNvPr>
              <p:cNvCxnSpPr/>
              <p:nvPr/>
            </p:nvCxnSpPr>
            <p:spPr>
              <a:xfrm>
                <a:off x="29774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a:extLst>
                  <a:ext uri="{FF2B5EF4-FFF2-40B4-BE49-F238E27FC236}">
                    <a16:creationId xmlns:a16="http://schemas.microsoft.com/office/drawing/2014/main" id="{CCEEC331-1512-C3C1-C57F-F7A565B12EDF}"/>
                  </a:ext>
                </a:extLst>
              </p:cNvPr>
              <p:cNvCxnSpPr/>
              <p:nvPr/>
            </p:nvCxnSpPr>
            <p:spPr>
              <a:xfrm>
                <a:off x="34302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3" name="Straight Connector 1492">
                <a:extLst>
                  <a:ext uri="{FF2B5EF4-FFF2-40B4-BE49-F238E27FC236}">
                    <a16:creationId xmlns:a16="http://schemas.microsoft.com/office/drawing/2014/main" id="{DC681F90-0614-A224-4790-D70F22631F04}"/>
                  </a:ext>
                </a:extLst>
              </p:cNvPr>
              <p:cNvCxnSpPr/>
              <p:nvPr/>
            </p:nvCxnSpPr>
            <p:spPr>
              <a:xfrm>
                <a:off x="38830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4" name="Straight Connector 1493">
                <a:extLst>
                  <a:ext uri="{FF2B5EF4-FFF2-40B4-BE49-F238E27FC236}">
                    <a16:creationId xmlns:a16="http://schemas.microsoft.com/office/drawing/2014/main" id="{02826C26-4D60-BE56-B60D-9E800A3717CB}"/>
                  </a:ext>
                </a:extLst>
              </p:cNvPr>
              <p:cNvCxnSpPr/>
              <p:nvPr/>
            </p:nvCxnSpPr>
            <p:spPr>
              <a:xfrm>
                <a:off x="4335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5" name="Straight Connector 1494">
                <a:extLst>
                  <a:ext uri="{FF2B5EF4-FFF2-40B4-BE49-F238E27FC236}">
                    <a16:creationId xmlns:a16="http://schemas.microsoft.com/office/drawing/2014/main" id="{E55232EB-ADA1-0E5D-3DC6-F193EB821F9D}"/>
                  </a:ext>
                </a:extLst>
              </p:cNvPr>
              <p:cNvCxnSpPr/>
              <p:nvPr/>
            </p:nvCxnSpPr>
            <p:spPr>
              <a:xfrm>
                <a:off x="478866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6" name="Straight Connector 1495">
                <a:extLst>
                  <a:ext uri="{FF2B5EF4-FFF2-40B4-BE49-F238E27FC236}">
                    <a16:creationId xmlns:a16="http://schemas.microsoft.com/office/drawing/2014/main" id="{F0B95DBD-6694-5DE4-840E-08D08E14DED7}"/>
                  </a:ext>
                </a:extLst>
              </p:cNvPr>
              <p:cNvCxnSpPr/>
              <p:nvPr/>
            </p:nvCxnSpPr>
            <p:spPr>
              <a:xfrm>
                <a:off x="524148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7" name="Straight Connector 1496">
                <a:extLst>
                  <a:ext uri="{FF2B5EF4-FFF2-40B4-BE49-F238E27FC236}">
                    <a16:creationId xmlns:a16="http://schemas.microsoft.com/office/drawing/2014/main" id="{0B25DA44-C425-7B37-E9DD-5EC5BD4D0C81}"/>
                  </a:ext>
                </a:extLst>
              </p:cNvPr>
              <p:cNvCxnSpPr/>
              <p:nvPr/>
            </p:nvCxnSpPr>
            <p:spPr>
              <a:xfrm>
                <a:off x="569429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a:extLst>
                  <a:ext uri="{FF2B5EF4-FFF2-40B4-BE49-F238E27FC236}">
                    <a16:creationId xmlns:a16="http://schemas.microsoft.com/office/drawing/2014/main" id="{FE90A06A-ED55-D647-16E6-CF28D55B0BD2}"/>
                  </a:ext>
                </a:extLst>
              </p:cNvPr>
              <p:cNvCxnSpPr/>
              <p:nvPr/>
            </p:nvCxnSpPr>
            <p:spPr>
              <a:xfrm>
                <a:off x="614710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9" name="Straight Connector 1498">
                <a:extLst>
                  <a:ext uri="{FF2B5EF4-FFF2-40B4-BE49-F238E27FC236}">
                    <a16:creationId xmlns:a16="http://schemas.microsoft.com/office/drawing/2014/main" id="{02FAAD39-E5A8-4A81-7775-A923536E7B8E}"/>
                  </a:ext>
                </a:extLst>
              </p:cNvPr>
              <p:cNvCxnSpPr/>
              <p:nvPr/>
            </p:nvCxnSpPr>
            <p:spPr>
              <a:xfrm>
                <a:off x="705272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0" name="Straight Connector 1499">
                <a:extLst>
                  <a:ext uri="{FF2B5EF4-FFF2-40B4-BE49-F238E27FC236}">
                    <a16:creationId xmlns:a16="http://schemas.microsoft.com/office/drawing/2014/main" id="{AD734E88-911E-7B01-61A1-1E8C59811EAE}"/>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1" name="TextBox 1500">
                <a:extLst>
                  <a:ext uri="{FF2B5EF4-FFF2-40B4-BE49-F238E27FC236}">
                    <a16:creationId xmlns:a16="http://schemas.microsoft.com/office/drawing/2014/main" id="{E5440CCA-39E1-510A-5B34-6B8C8C6847D3}"/>
                  </a:ext>
                </a:extLst>
              </p:cNvPr>
              <p:cNvSpPr txBox="1"/>
              <p:nvPr/>
            </p:nvSpPr>
            <p:spPr>
              <a:xfrm>
                <a:off x="1197769" y="116302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100</a:t>
                </a:r>
              </a:p>
            </p:txBody>
          </p:sp>
          <p:sp>
            <p:nvSpPr>
              <p:cNvPr id="1502" name="TextBox 1501">
                <a:extLst>
                  <a:ext uri="{FF2B5EF4-FFF2-40B4-BE49-F238E27FC236}">
                    <a16:creationId xmlns:a16="http://schemas.microsoft.com/office/drawing/2014/main" id="{E70305EB-8311-042B-E3F4-36D877DF80B7}"/>
                  </a:ext>
                </a:extLst>
              </p:cNvPr>
              <p:cNvSpPr txBox="1"/>
              <p:nvPr/>
            </p:nvSpPr>
            <p:spPr>
              <a:xfrm>
                <a:off x="1197769" y="139846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90</a:t>
                </a:r>
              </a:p>
            </p:txBody>
          </p:sp>
          <p:sp>
            <p:nvSpPr>
              <p:cNvPr id="1503" name="TextBox 1502">
                <a:extLst>
                  <a:ext uri="{FF2B5EF4-FFF2-40B4-BE49-F238E27FC236}">
                    <a16:creationId xmlns:a16="http://schemas.microsoft.com/office/drawing/2014/main" id="{38A58223-B91A-F857-8EAB-2F1515D1AB6E}"/>
                  </a:ext>
                </a:extLst>
              </p:cNvPr>
              <p:cNvSpPr txBox="1"/>
              <p:nvPr/>
            </p:nvSpPr>
            <p:spPr>
              <a:xfrm>
                <a:off x="1197769" y="163391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80</a:t>
                </a:r>
              </a:p>
            </p:txBody>
          </p:sp>
          <p:sp>
            <p:nvSpPr>
              <p:cNvPr id="1504" name="TextBox 1503">
                <a:extLst>
                  <a:ext uri="{FF2B5EF4-FFF2-40B4-BE49-F238E27FC236}">
                    <a16:creationId xmlns:a16="http://schemas.microsoft.com/office/drawing/2014/main" id="{0690C8DD-DD4D-D1BB-53B6-DB5D44A71578}"/>
                  </a:ext>
                </a:extLst>
              </p:cNvPr>
              <p:cNvSpPr txBox="1"/>
              <p:nvPr/>
            </p:nvSpPr>
            <p:spPr>
              <a:xfrm>
                <a:off x="1197769" y="186935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70</a:t>
                </a:r>
              </a:p>
            </p:txBody>
          </p:sp>
          <p:sp>
            <p:nvSpPr>
              <p:cNvPr id="1505" name="TextBox 1504">
                <a:extLst>
                  <a:ext uri="{FF2B5EF4-FFF2-40B4-BE49-F238E27FC236}">
                    <a16:creationId xmlns:a16="http://schemas.microsoft.com/office/drawing/2014/main" id="{34629FF4-5742-BB94-CFF3-BDF7C01586B9}"/>
                  </a:ext>
                </a:extLst>
              </p:cNvPr>
              <p:cNvSpPr txBox="1"/>
              <p:nvPr/>
            </p:nvSpPr>
            <p:spPr>
              <a:xfrm>
                <a:off x="1197769" y="210480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60</a:t>
                </a:r>
              </a:p>
            </p:txBody>
          </p:sp>
          <p:sp>
            <p:nvSpPr>
              <p:cNvPr id="1506" name="TextBox 1505">
                <a:extLst>
                  <a:ext uri="{FF2B5EF4-FFF2-40B4-BE49-F238E27FC236}">
                    <a16:creationId xmlns:a16="http://schemas.microsoft.com/office/drawing/2014/main" id="{4662B260-93AE-BF35-EC4B-952CF59FD9A8}"/>
                  </a:ext>
                </a:extLst>
              </p:cNvPr>
              <p:cNvSpPr txBox="1"/>
              <p:nvPr/>
            </p:nvSpPr>
            <p:spPr>
              <a:xfrm>
                <a:off x="1197769" y="234024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50</a:t>
                </a:r>
              </a:p>
            </p:txBody>
          </p:sp>
          <p:sp>
            <p:nvSpPr>
              <p:cNvPr id="1507" name="TextBox 1506">
                <a:extLst>
                  <a:ext uri="{FF2B5EF4-FFF2-40B4-BE49-F238E27FC236}">
                    <a16:creationId xmlns:a16="http://schemas.microsoft.com/office/drawing/2014/main" id="{BF4C3D88-498E-2B44-41A4-B1FDC44F5D69}"/>
                  </a:ext>
                </a:extLst>
              </p:cNvPr>
              <p:cNvSpPr txBox="1"/>
              <p:nvPr/>
            </p:nvSpPr>
            <p:spPr>
              <a:xfrm>
                <a:off x="1197769" y="257569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40</a:t>
                </a:r>
              </a:p>
            </p:txBody>
          </p:sp>
          <p:sp>
            <p:nvSpPr>
              <p:cNvPr id="1508" name="TextBox 1507">
                <a:extLst>
                  <a:ext uri="{FF2B5EF4-FFF2-40B4-BE49-F238E27FC236}">
                    <a16:creationId xmlns:a16="http://schemas.microsoft.com/office/drawing/2014/main" id="{E10CEEA3-F785-085A-2EAD-26CEFD28E1A5}"/>
                  </a:ext>
                </a:extLst>
              </p:cNvPr>
              <p:cNvSpPr txBox="1"/>
              <p:nvPr/>
            </p:nvSpPr>
            <p:spPr>
              <a:xfrm>
                <a:off x="1197769" y="281113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30</a:t>
                </a:r>
              </a:p>
            </p:txBody>
          </p:sp>
          <p:sp>
            <p:nvSpPr>
              <p:cNvPr id="1509" name="TextBox 1508">
                <a:extLst>
                  <a:ext uri="{FF2B5EF4-FFF2-40B4-BE49-F238E27FC236}">
                    <a16:creationId xmlns:a16="http://schemas.microsoft.com/office/drawing/2014/main" id="{02071C26-AEE5-5604-EFDF-FFF199D1B79A}"/>
                  </a:ext>
                </a:extLst>
              </p:cNvPr>
              <p:cNvSpPr txBox="1"/>
              <p:nvPr/>
            </p:nvSpPr>
            <p:spPr>
              <a:xfrm>
                <a:off x="1197769" y="3046581"/>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20</a:t>
                </a:r>
              </a:p>
            </p:txBody>
          </p:sp>
          <p:sp>
            <p:nvSpPr>
              <p:cNvPr id="1510" name="TextBox 1509">
                <a:extLst>
                  <a:ext uri="{FF2B5EF4-FFF2-40B4-BE49-F238E27FC236}">
                    <a16:creationId xmlns:a16="http://schemas.microsoft.com/office/drawing/2014/main" id="{CA545AB5-4A7F-2937-14BE-D78CE3BE3A0C}"/>
                  </a:ext>
                </a:extLst>
              </p:cNvPr>
              <p:cNvSpPr txBox="1"/>
              <p:nvPr/>
            </p:nvSpPr>
            <p:spPr>
              <a:xfrm>
                <a:off x="1197769" y="3282026"/>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10</a:t>
                </a:r>
              </a:p>
            </p:txBody>
          </p:sp>
          <p:sp>
            <p:nvSpPr>
              <p:cNvPr id="1511" name="TextBox 1510">
                <a:extLst>
                  <a:ext uri="{FF2B5EF4-FFF2-40B4-BE49-F238E27FC236}">
                    <a16:creationId xmlns:a16="http://schemas.microsoft.com/office/drawing/2014/main" id="{DDB39AB2-D8DB-0F9A-7192-7AC3E8CA5CA1}"/>
                  </a:ext>
                </a:extLst>
              </p:cNvPr>
              <p:cNvSpPr txBox="1"/>
              <p:nvPr/>
            </p:nvSpPr>
            <p:spPr>
              <a:xfrm>
                <a:off x="1197769" y="3517472"/>
                <a:ext cx="214299" cy="153841"/>
              </a:xfrm>
              <a:prstGeom prst="rect">
                <a:avLst/>
              </a:prstGeom>
              <a:noFill/>
            </p:spPr>
            <p:txBody>
              <a:bodyPr wrap="square" lIns="0" tIns="0" rIns="0" bIns="0" rtlCol="0">
                <a:spAutoFit/>
              </a:bodyPr>
              <a:lstStyle/>
              <a:p>
                <a:pPr algn="r" defTabSz="914377">
                  <a:defRPr/>
                </a:pPr>
                <a:r>
                  <a:rPr lang="en-US" sz="1333" dirty="0">
                    <a:solidFill>
                      <a:prstClr val="black"/>
                    </a:solidFill>
                    <a:latin typeface="Arial Narrow"/>
                  </a:rPr>
                  <a:t>0</a:t>
                </a:r>
              </a:p>
            </p:txBody>
          </p:sp>
          <p:sp>
            <p:nvSpPr>
              <p:cNvPr id="1512" name="TextBox 1511">
                <a:extLst>
                  <a:ext uri="{FF2B5EF4-FFF2-40B4-BE49-F238E27FC236}">
                    <a16:creationId xmlns:a16="http://schemas.microsoft.com/office/drawing/2014/main" id="{8D59D3BF-CE23-D0E1-EAE2-B2847D62B0DC}"/>
                  </a:ext>
                </a:extLst>
              </p:cNvPr>
              <p:cNvSpPr txBox="1"/>
              <p:nvPr/>
            </p:nvSpPr>
            <p:spPr>
              <a:xfrm>
                <a:off x="140267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0</a:t>
                </a:r>
              </a:p>
            </p:txBody>
          </p:sp>
          <p:sp>
            <p:nvSpPr>
              <p:cNvPr id="1513" name="TextBox 1512">
                <a:extLst>
                  <a:ext uri="{FF2B5EF4-FFF2-40B4-BE49-F238E27FC236}">
                    <a16:creationId xmlns:a16="http://schemas.microsoft.com/office/drawing/2014/main" id="{65E8CF7C-F310-2C0E-DEED-E93F70F0A202}"/>
                  </a:ext>
                </a:extLst>
              </p:cNvPr>
              <p:cNvSpPr txBox="1"/>
              <p:nvPr/>
            </p:nvSpPr>
            <p:spPr>
              <a:xfrm>
                <a:off x="1961820"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a:t>
                </a:r>
              </a:p>
            </p:txBody>
          </p:sp>
          <p:sp>
            <p:nvSpPr>
              <p:cNvPr id="1514" name="TextBox 1513">
                <a:extLst>
                  <a:ext uri="{FF2B5EF4-FFF2-40B4-BE49-F238E27FC236}">
                    <a16:creationId xmlns:a16="http://schemas.microsoft.com/office/drawing/2014/main" id="{5FADF1BC-2CFE-B463-A84D-07AD60CF82B0}"/>
                  </a:ext>
                </a:extLst>
              </p:cNvPr>
              <p:cNvSpPr txBox="1"/>
              <p:nvPr/>
            </p:nvSpPr>
            <p:spPr>
              <a:xfrm>
                <a:off x="241428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4</a:t>
                </a:r>
              </a:p>
            </p:txBody>
          </p:sp>
          <p:sp>
            <p:nvSpPr>
              <p:cNvPr id="1515" name="TextBox 1514">
                <a:extLst>
                  <a:ext uri="{FF2B5EF4-FFF2-40B4-BE49-F238E27FC236}">
                    <a16:creationId xmlns:a16="http://schemas.microsoft.com/office/drawing/2014/main" id="{EDCCE170-36DC-9B0A-207B-8828133AF649}"/>
                  </a:ext>
                </a:extLst>
              </p:cNvPr>
              <p:cNvSpPr txBox="1"/>
              <p:nvPr/>
            </p:nvSpPr>
            <p:spPr>
              <a:xfrm>
                <a:off x="2874378"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6</a:t>
                </a:r>
              </a:p>
            </p:txBody>
          </p:sp>
          <p:sp>
            <p:nvSpPr>
              <p:cNvPr id="1516" name="TextBox 1515">
                <a:extLst>
                  <a:ext uri="{FF2B5EF4-FFF2-40B4-BE49-F238E27FC236}">
                    <a16:creationId xmlns:a16="http://schemas.microsoft.com/office/drawing/2014/main" id="{F6EDC108-3DD8-E9CE-FE9E-973C99BFB5A7}"/>
                  </a:ext>
                </a:extLst>
              </p:cNvPr>
              <p:cNvSpPr txBox="1"/>
              <p:nvPr/>
            </p:nvSpPr>
            <p:spPr>
              <a:xfrm>
                <a:off x="3326847"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8</a:t>
                </a:r>
              </a:p>
            </p:txBody>
          </p:sp>
          <p:sp>
            <p:nvSpPr>
              <p:cNvPr id="1517" name="TextBox 1516">
                <a:extLst>
                  <a:ext uri="{FF2B5EF4-FFF2-40B4-BE49-F238E27FC236}">
                    <a16:creationId xmlns:a16="http://schemas.microsoft.com/office/drawing/2014/main" id="{F9C5C8D1-33A1-802B-353C-653E5947F842}"/>
                  </a:ext>
                </a:extLst>
              </p:cNvPr>
              <p:cNvSpPr txBox="1"/>
              <p:nvPr/>
            </p:nvSpPr>
            <p:spPr>
              <a:xfrm>
                <a:off x="3764076"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10</a:t>
                </a:r>
              </a:p>
            </p:txBody>
          </p:sp>
          <p:sp>
            <p:nvSpPr>
              <p:cNvPr id="1518" name="TextBox 1517">
                <a:extLst>
                  <a:ext uri="{FF2B5EF4-FFF2-40B4-BE49-F238E27FC236}">
                    <a16:creationId xmlns:a16="http://schemas.microsoft.com/office/drawing/2014/main" id="{342C19A2-E3D9-47C7-79CF-C7F3160A060E}"/>
                  </a:ext>
                </a:extLst>
              </p:cNvPr>
              <p:cNvSpPr txBox="1"/>
              <p:nvPr/>
            </p:nvSpPr>
            <p:spPr>
              <a:xfrm>
                <a:off x="4224165"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12</a:t>
                </a:r>
              </a:p>
            </p:txBody>
          </p:sp>
          <p:sp>
            <p:nvSpPr>
              <p:cNvPr id="1519" name="TextBox 1518">
                <a:extLst>
                  <a:ext uri="{FF2B5EF4-FFF2-40B4-BE49-F238E27FC236}">
                    <a16:creationId xmlns:a16="http://schemas.microsoft.com/office/drawing/2014/main" id="{FFACF173-8BCF-308D-750B-FD4A369C4317}"/>
                  </a:ext>
                </a:extLst>
              </p:cNvPr>
              <p:cNvSpPr txBox="1"/>
              <p:nvPr/>
            </p:nvSpPr>
            <p:spPr>
              <a:xfrm>
                <a:off x="4669014"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14</a:t>
                </a:r>
              </a:p>
            </p:txBody>
          </p:sp>
          <p:sp>
            <p:nvSpPr>
              <p:cNvPr id="1520" name="TextBox 1519">
                <a:extLst>
                  <a:ext uri="{FF2B5EF4-FFF2-40B4-BE49-F238E27FC236}">
                    <a16:creationId xmlns:a16="http://schemas.microsoft.com/office/drawing/2014/main" id="{8D27BF90-F38A-32A9-893F-45BB324AD493}"/>
                  </a:ext>
                </a:extLst>
              </p:cNvPr>
              <p:cNvSpPr txBox="1"/>
              <p:nvPr/>
            </p:nvSpPr>
            <p:spPr>
              <a:xfrm>
                <a:off x="5129103"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16</a:t>
                </a:r>
              </a:p>
            </p:txBody>
          </p:sp>
          <p:sp>
            <p:nvSpPr>
              <p:cNvPr id="1521" name="TextBox 1520">
                <a:extLst>
                  <a:ext uri="{FF2B5EF4-FFF2-40B4-BE49-F238E27FC236}">
                    <a16:creationId xmlns:a16="http://schemas.microsoft.com/office/drawing/2014/main" id="{D76C1764-AF4C-54F5-742F-665D6F450ECE}"/>
                  </a:ext>
                </a:extLst>
              </p:cNvPr>
              <p:cNvSpPr txBox="1"/>
              <p:nvPr/>
            </p:nvSpPr>
            <p:spPr>
              <a:xfrm>
                <a:off x="5581572"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18</a:t>
                </a:r>
              </a:p>
            </p:txBody>
          </p:sp>
          <p:sp>
            <p:nvSpPr>
              <p:cNvPr id="1522" name="TextBox 1521">
                <a:extLst>
                  <a:ext uri="{FF2B5EF4-FFF2-40B4-BE49-F238E27FC236}">
                    <a16:creationId xmlns:a16="http://schemas.microsoft.com/office/drawing/2014/main" id="{62E08ABB-DF84-5693-FB5E-2DAF209A1594}"/>
                  </a:ext>
                </a:extLst>
              </p:cNvPr>
              <p:cNvSpPr txBox="1"/>
              <p:nvPr/>
            </p:nvSpPr>
            <p:spPr>
              <a:xfrm>
                <a:off x="604166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20</a:t>
                </a:r>
              </a:p>
            </p:txBody>
          </p:sp>
          <p:sp>
            <p:nvSpPr>
              <p:cNvPr id="1523" name="TextBox 1522">
                <a:extLst>
                  <a:ext uri="{FF2B5EF4-FFF2-40B4-BE49-F238E27FC236}">
                    <a16:creationId xmlns:a16="http://schemas.microsoft.com/office/drawing/2014/main" id="{E7B45C60-AB56-C0CB-AB93-E297528F40B2}"/>
                  </a:ext>
                </a:extLst>
              </p:cNvPr>
              <p:cNvSpPr txBox="1"/>
              <p:nvPr/>
            </p:nvSpPr>
            <p:spPr>
              <a:xfrm>
                <a:off x="6946599"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24</a:t>
                </a:r>
              </a:p>
            </p:txBody>
          </p:sp>
          <p:sp>
            <p:nvSpPr>
              <p:cNvPr id="1524" name="TextBox 1523">
                <a:extLst>
                  <a:ext uri="{FF2B5EF4-FFF2-40B4-BE49-F238E27FC236}">
                    <a16:creationId xmlns:a16="http://schemas.microsoft.com/office/drawing/2014/main" id="{78B54C66-82DE-99BE-D540-8CFB31E9FE75}"/>
                  </a:ext>
                </a:extLst>
              </p:cNvPr>
              <p:cNvSpPr txBox="1"/>
              <p:nvPr/>
            </p:nvSpPr>
            <p:spPr>
              <a:xfrm>
                <a:off x="8304011"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30</a:t>
                </a:r>
              </a:p>
            </p:txBody>
          </p:sp>
          <p:sp>
            <p:nvSpPr>
              <p:cNvPr id="1525" name="TextBox 1524">
                <a:extLst>
                  <a:ext uri="{FF2B5EF4-FFF2-40B4-BE49-F238E27FC236}">
                    <a16:creationId xmlns:a16="http://schemas.microsoft.com/office/drawing/2014/main" id="{2ADF6D43-CB0C-F4B6-66DA-5D9BC623BE43}"/>
                  </a:ext>
                </a:extLst>
              </p:cNvPr>
              <p:cNvSpPr txBox="1"/>
              <p:nvPr/>
            </p:nvSpPr>
            <p:spPr>
              <a:xfrm>
                <a:off x="4435965" y="3848100"/>
                <a:ext cx="1051435"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Time (months)</a:t>
                </a:r>
              </a:p>
            </p:txBody>
          </p:sp>
          <p:sp>
            <p:nvSpPr>
              <p:cNvPr id="1526" name="TextBox 1525">
                <a:extLst>
                  <a:ext uri="{FF2B5EF4-FFF2-40B4-BE49-F238E27FC236}">
                    <a16:creationId xmlns:a16="http://schemas.microsoft.com/office/drawing/2014/main" id="{143A4AD3-816C-53FC-97D0-3DF9543C335B}"/>
                  </a:ext>
                </a:extLst>
              </p:cNvPr>
              <p:cNvSpPr txBox="1"/>
              <p:nvPr/>
            </p:nvSpPr>
            <p:spPr>
              <a:xfrm rot="16200000">
                <a:off x="-165608" y="2322773"/>
                <a:ext cx="2570781" cy="238575"/>
              </a:xfrm>
              <a:prstGeom prst="rect">
                <a:avLst/>
              </a:prstGeom>
              <a:noFill/>
            </p:spPr>
            <p:txBody>
              <a:bodyPr wrap="square" rtlCol="0">
                <a:spAutoFit/>
              </a:bodyPr>
              <a:lstStyle/>
              <a:p>
                <a:pPr algn="ctr" defTabSz="914377">
                  <a:defRPr/>
                </a:pPr>
                <a:r>
                  <a:rPr lang="en-US" sz="1467" b="1" dirty="0">
                    <a:solidFill>
                      <a:prstClr val="black"/>
                    </a:solidFill>
                    <a:latin typeface="Arial Narrow"/>
                  </a:rPr>
                  <a:t>Probability of overall survival (%)</a:t>
                </a:r>
              </a:p>
            </p:txBody>
          </p:sp>
          <p:cxnSp>
            <p:nvCxnSpPr>
              <p:cNvPr id="1527" name="Straight Connector 1526">
                <a:extLst>
                  <a:ext uri="{FF2B5EF4-FFF2-40B4-BE49-F238E27FC236}">
                    <a16:creationId xmlns:a16="http://schemas.microsoft.com/office/drawing/2014/main" id="{ED966DD2-54EB-FFF9-666A-10E5549875E5}"/>
                  </a:ext>
                </a:extLst>
              </p:cNvPr>
              <p:cNvCxnSpPr/>
              <p:nvPr/>
            </p:nvCxnSpPr>
            <p:spPr>
              <a:xfrm>
                <a:off x="659991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8" name="TextBox 1527">
                <a:extLst>
                  <a:ext uri="{FF2B5EF4-FFF2-40B4-BE49-F238E27FC236}">
                    <a16:creationId xmlns:a16="http://schemas.microsoft.com/office/drawing/2014/main" id="{C8E92842-57CF-0C74-BB18-094AD128D2A0}"/>
                  </a:ext>
                </a:extLst>
              </p:cNvPr>
              <p:cNvSpPr txBox="1"/>
              <p:nvPr/>
            </p:nvSpPr>
            <p:spPr>
              <a:xfrm>
                <a:off x="6494130"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22</a:t>
                </a:r>
              </a:p>
            </p:txBody>
          </p:sp>
          <p:cxnSp>
            <p:nvCxnSpPr>
              <p:cNvPr id="1529" name="Straight Connector 1528">
                <a:extLst>
                  <a:ext uri="{FF2B5EF4-FFF2-40B4-BE49-F238E27FC236}">
                    <a16:creationId xmlns:a16="http://schemas.microsoft.com/office/drawing/2014/main" id="{47452E81-E63F-661D-57BC-A5723F3D1D3B}"/>
                  </a:ext>
                </a:extLst>
              </p:cNvPr>
              <p:cNvCxnSpPr>
                <a:cxnSpLocks/>
              </p:cNvCxnSpPr>
              <p:nvPr/>
            </p:nvCxnSpPr>
            <p:spPr>
              <a:xfrm>
                <a:off x="750554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0" name="TextBox 1529">
                <a:extLst>
                  <a:ext uri="{FF2B5EF4-FFF2-40B4-BE49-F238E27FC236}">
                    <a16:creationId xmlns:a16="http://schemas.microsoft.com/office/drawing/2014/main" id="{BD2782D8-78B0-01B8-049E-EA0E774AD1B5}"/>
                  </a:ext>
                </a:extLst>
              </p:cNvPr>
              <p:cNvSpPr txBox="1"/>
              <p:nvPr/>
            </p:nvSpPr>
            <p:spPr>
              <a:xfrm>
                <a:off x="7391448"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26</a:t>
                </a:r>
              </a:p>
            </p:txBody>
          </p:sp>
          <p:cxnSp>
            <p:nvCxnSpPr>
              <p:cNvPr id="1531" name="Straight Connector 1530">
                <a:extLst>
                  <a:ext uri="{FF2B5EF4-FFF2-40B4-BE49-F238E27FC236}">
                    <a16:creationId xmlns:a16="http://schemas.microsoft.com/office/drawing/2014/main" id="{6645D7C7-D5DB-0518-1E3F-184B8E24CA69}"/>
                  </a:ext>
                </a:extLst>
              </p:cNvPr>
              <p:cNvCxnSpPr>
                <a:cxnSpLocks/>
              </p:cNvCxnSpPr>
              <p:nvPr/>
            </p:nvCxnSpPr>
            <p:spPr>
              <a:xfrm>
                <a:off x="795835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2" name="TextBox 1531">
                <a:extLst>
                  <a:ext uri="{FF2B5EF4-FFF2-40B4-BE49-F238E27FC236}">
                    <a16:creationId xmlns:a16="http://schemas.microsoft.com/office/drawing/2014/main" id="{3FD02A98-241E-F03D-FADC-CC35603BDE52}"/>
                  </a:ext>
                </a:extLst>
              </p:cNvPr>
              <p:cNvSpPr txBox="1"/>
              <p:nvPr/>
            </p:nvSpPr>
            <p:spPr>
              <a:xfrm>
                <a:off x="7843917" y="3675974"/>
                <a:ext cx="214299" cy="153841"/>
              </a:xfrm>
              <a:prstGeom prst="rect">
                <a:avLst/>
              </a:prstGeom>
              <a:noFill/>
            </p:spPr>
            <p:txBody>
              <a:bodyPr wrap="square" lIns="0" tIns="0" rIns="0" bIns="0" rtlCol="0">
                <a:spAutoFit/>
              </a:bodyPr>
              <a:lstStyle/>
              <a:p>
                <a:pPr algn="ctr" defTabSz="914377">
                  <a:defRPr/>
                </a:pPr>
                <a:r>
                  <a:rPr lang="en-US" sz="1333" dirty="0">
                    <a:solidFill>
                      <a:prstClr val="black"/>
                    </a:solidFill>
                    <a:latin typeface="Arial Narrow"/>
                  </a:rPr>
                  <a:t>28</a:t>
                </a:r>
              </a:p>
            </p:txBody>
          </p:sp>
        </p:grpSp>
        <p:grpSp>
          <p:nvGrpSpPr>
            <p:cNvPr id="967" name="Group 966">
              <a:extLst>
                <a:ext uri="{FF2B5EF4-FFF2-40B4-BE49-F238E27FC236}">
                  <a16:creationId xmlns:a16="http://schemas.microsoft.com/office/drawing/2014/main" id="{24206D45-1A0C-D0BB-FABA-2E6F4A95DEAA}"/>
                </a:ext>
              </a:extLst>
            </p:cNvPr>
            <p:cNvGrpSpPr/>
            <p:nvPr/>
          </p:nvGrpSpPr>
          <p:grpSpPr>
            <a:xfrm>
              <a:off x="1497805" y="1221828"/>
              <a:ext cx="5430951" cy="1072750"/>
              <a:chOff x="1497805" y="857495"/>
              <a:chExt cx="5430951" cy="1072750"/>
            </a:xfrm>
          </p:grpSpPr>
          <p:sp>
            <p:nvSpPr>
              <p:cNvPr id="1315" name="Freeform: Shape 1314">
                <a:extLst>
                  <a:ext uri="{FF2B5EF4-FFF2-40B4-BE49-F238E27FC236}">
                    <a16:creationId xmlns:a16="http://schemas.microsoft.com/office/drawing/2014/main" id="{4A23D564-5B80-73D8-14E2-7257DEE5FA95}"/>
                  </a:ext>
                </a:extLst>
              </p:cNvPr>
              <p:cNvSpPr/>
              <p:nvPr/>
            </p:nvSpPr>
            <p:spPr>
              <a:xfrm>
                <a:off x="1497805" y="867170"/>
                <a:ext cx="5402901" cy="1037117"/>
              </a:xfrm>
              <a:custGeom>
                <a:avLst/>
                <a:gdLst>
                  <a:gd name="connsiteX0" fmla="*/ 0 w 3251330"/>
                  <a:gd name="connsiteY0" fmla="*/ 0 h 846828"/>
                  <a:gd name="connsiteX1" fmla="*/ 54713 w 3251330"/>
                  <a:gd name="connsiteY1" fmla="*/ 0 h 846828"/>
                  <a:gd name="connsiteX2" fmla="*/ 54713 w 3251330"/>
                  <a:gd name="connsiteY2" fmla="*/ 8236 h 846828"/>
                  <a:gd name="connsiteX3" fmla="*/ 82111 w 3251330"/>
                  <a:gd name="connsiteY3" fmla="*/ 8236 h 846828"/>
                  <a:gd name="connsiteX4" fmla="*/ 200697 w 3251330"/>
                  <a:gd name="connsiteY4" fmla="*/ 8236 h 846828"/>
                  <a:gd name="connsiteX5" fmla="*/ 200697 w 3251330"/>
                  <a:gd name="connsiteY5" fmla="*/ 16557 h 846828"/>
                  <a:gd name="connsiteX6" fmla="*/ 232550 w 3251330"/>
                  <a:gd name="connsiteY6" fmla="*/ 16557 h 846828"/>
                  <a:gd name="connsiteX7" fmla="*/ 232550 w 3251330"/>
                  <a:gd name="connsiteY7" fmla="*/ 24877 h 846828"/>
                  <a:gd name="connsiteX8" fmla="*/ 273648 w 3251330"/>
                  <a:gd name="connsiteY8" fmla="*/ 24877 h 846828"/>
                  <a:gd name="connsiteX9" fmla="*/ 273648 w 3251330"/>
                  <a:gd name="connsiteY9" fmla="*/ 33197 h 846828"/>
                  <a:gd name="connsiteX10" fmla="*/ 360297 w 3251330"/>
                  <a:gd name="connsiteY10" fmla="*/ 33197 h 846828"/>
                  <a:gd name="connsiteX11" fmla="*/ 369374 w 3251330"/>
                  <a:gd name="connsiteY11" fmla="*/ 33197 h 846828"/>
                  <a:gd name="connsiteX12" fmla="*/ 369374 w 3251330"/>
                  <a:gd name="connsiteY12" fmla="*/ 41518 h 846828"/>
                  <a:gd name="connsiteX13" fmla="*/ 424087 w 3251330"/>
                  <a:gd name="connsiteY13" fmla="*/ 41518 h 846828"/>
                  <a:gd name="connsiteX14" fmla="*/ 424087 w 3251330"/>
                  <a:gd name="connsiteY14" fmla="*/ 49838 h 846828"/>
                  <a:gd name="connsiteX15" fmla="*/ 538134 w 3251330"/>
                  <a:gd name="connsiteY15" fmla="*/ 49838 h 846828"/>
                  <a:gd name="connsiteX16" fmla="*/ 538134 w 3251330"/>
                  <a:gd name="connsiteY16" fmla="*/ 58159 h 846828"/>
                  <a:gd name="connsiteX17" fmla="*/ 570071 w 3251330"/>
                  <a:gd name="connsiteY17" fmla="*/ 58159 h 846828"/>
                  <a:gd name="connsiteX18" fmla="*/ 570071 w 3251330"/>
                  <a:gd name="connsiteY18" fmla="*/ 66479 h 846828"/>
                  <a:gd name="connsiteX19" fmla="*/ 606546 w 3251330"/>
                  <a:gd name="connsiteY19" fmla="*/ 66479 h 846828"/>
                  <a:gd name="connsiteX20" fmla="*/ 606546 w 3251330"/>
                  <a:gd name="connsiteY20" fmla="*/ 74799 h 846828"/>
                  <a:gd name="connsiteX21" fmla="*/ 729671 w 3251330"/>
                  <a:gd name="connsiteY21" fmla="*/ 74799 h 846828"/>
                  <a:gd name="connsiteX22" fmla="*/ 729671 w 3251330"/>
                  <a:gd name="connsiteY22" fmla="*/ 83204 h 846828"/>
                  <a:gd name="connsiteX23" fmla="*/ 734209 w 3251330"/>
                  <a:gd name="connsiteY23" fmla="*/ 83204 h 846828"/>
                  <a:gd name="connsiteX24" fmla="*/ 734209 w 3251330"/>
                  <a:gd name="connsiteY24" fmla="*/ 91524 h 846828"/>
                  <a:gd name="connsiteX25" fmla="*/ 743286 w 3251330"/>
                  <a:gd name="connsiteY25" fmla="*/ 91524 h 846828"/>
                  <a:gd name="connsiteX26" fmla="*/ 743286 w 3251330"/>
                  <a:gd name="connsiteY26" fmla="*/ 99844 h 846828"/>
                  <a:gd name="connsiteX27" fmla="*/ 761524 w 3251330"/>
                  <a:gd name="connsiteY27" fmla="*/ 99844 h 846828"/>
                  <a:gd name="connsiteX28" fmla="*/ 761524 w 3251330"/>
                  <a:gd name="connsiteY28" fmla="*/ 108165 h 846828"/>
                  <a:gd name="connsiteX29" fmla="*/ 775223 w 3251330"/>
                  <a:gd name="connsiteY29" fmla="*/ 108165 h 846828"/>
                  <a:gd name="connsiteX30" fmla="*/ 775223 w 3251330"/>
                  <a:gd name="connsiteY30" fmla="*/ 124806 h 846828"/>
                  <a:gd name="connsiteX31" fmla="*/ 848173 w 3251330"/>
                  <a:gd name="connsiteY31" fmla="*/ 124806 h 846828"/>
                  <a:gd name="connsiteX32" fmla="*/ 848173 w 3251330"/>
                  <a:gd name="connsiteY32" fmla="*/ 133210 h 846828"/>
                  <a:gd name="connsiteX33" fmla="*/ 861872 w 3251330"/>
                  <a:gd name="connsiteY33" fmla="*/ 133210 h 846828"/>
                  <a:gd name="connsiteX34" fmla="*/ 861872 w 3251330"/>
                  <a:gd name="connsiteY34" fmla="*/ 141530 h 846828"/>
                  <a:gd name="connsiteX35" fmla="*/ 902886 w 3251330"/>
                  <a:gd name="connsiteY35" fmla="*/ 141530 h 846828"/>
                  <a:gd name="connsiteX36" fmla="*/ 902886 w 3251330"/>
                  <a:gd name="connsiteY36" fmla="*/ 149851 h 846828"/>
                  <a:gd name="connsiteX37" fmla="*/ 943983 w 3251330"/>
                  <a:gd name="connsiteY37" fmla="*/ 149851 h 846828"/>
                  <a:gd name="connsiteX38" fmla="*/ 953060 w 3251330"/>
                  <a:gd name="connsiteY38" fmla="*/ 149851 h 846828"/>
                  <a:gd name="connsiteX39" fmla="*/ 953060 w 3251330"/>
                  <a:gd name="connsiteY39" fmla="*/ 158255 h 846828"/>
                  <a:gd name="connsiteX40" fmla="*/ 984997 w 3251330"/>
                  <a:gd name="connsiteY40" fmla="*/ 158255 h 846828"/>
                  <a:gd name="connsiteX41" fmla="*/ 984997 w 3251330"/>
                  <a:gd name="connsiteY41" fmla="*/ 166575 h 846828"/>
                  <a:gd name="connsiteX42" fmla="*/ 1026011 w 3251330"/>
                  <a:gd name="connsiteY42" fmla="*/ 166575 h 846828"/>
                  <a:gd name="connsiteX43" fmla="*/ 1026011 w 3251330"/>
                  <a:gd name="connsiteY43" fmla="*/ 183300 h 846828"/>
                  <a:gd name="connsiteX44" fmla="*/ 1067108 w 3251330"/>
                  <a:gd name="connsiteY44" fmla="*/ 183300 h 846828"/>
                  <a:gd name="connsiteX45" fmla="*/ 1067108 w 3251330"/>
                  <a:gd name="connsiteY45" fmla="*/ 191705 h 846828"/>
                  <a:gd name="connsiteX46" fmla="*/ 1080723 w 3251330"/>
                  <a:gd name="connsiteY46" fmla="*/ 191705 h 846828"/>
                  <a:gd name="connsiteX47" fmla="*/ 1080723 w 3251330"/>
                  <a:gd name="connsiteY47" fmla="*/ 200109 h 846828"/>
                  <a:gd name="connsiteX48" fmla="*/ 1103583 w 3251330"/>
                  <a:gd name="connsiteY48" fmla="*/ 200109 h 846828"/>
                  <a:gd name="connsiteX49" fmla="*/ 1103583 w 3251330"/>
                  <a:gd name="connsiteY49" fmla="*/ 208429 h 846828"/>
                  <a:gd name="connsiteX50" fmla="*/ 1108122 w 3251330"/>
                  <a:gd name="connsiteY50" fmla="*/ 208429 h 846828"/>
                  <a:gd name="connsiteX51" fmla="*/ 1108122 w 3251330"/>
                  <a:gd name="connsiteY51" fmla="*/ 216834 h 846828"/>
                  <a:gd name="connsiteX52" fmla="*/ 1126359 w 3251330"/>
                  <a:gd name="connsiteY52" fmla="*/ 216834 h 846828"/>
                  <a:gd name="connsiteX53" fmla="*/ 1126359 w 3251330"/>
                  <a:gd name="connsiteY53" fmla="*/ 225238 h 846828"/>
                  <a:gd name="connsiteX54" fmla="*/ 1162834 w 3251330"/>
                  <a:gd name="connsiteY54" fmla="*/ 225238 h 846828"/>
                  <a:gd name="connsiteX55" fmla="*/ 1162834 w 3251330"/>
                  <a:gd name="connsiteY55" fmla="*/ 233559 h 846828"/>
                  <a:gd name="connsiteX56" fmla="*/ 1167373 w 3251330"/>
                  <a:gd name="connsiteY56" fmla="*/ 233559 h 846828"/>
                  <a:gd name="connsiteX57" fmla="*/ 1167373 w 3251330"/>
                  <a:gd name="connsiteY57" fmla="*/ 241963 h 846828"/>
                  <a:gd name="connsiteX58" fmla="*/ 1203848 w 3251330"/>
                  <a:gd name="connsiteY58" fmla="*/ 241963 h 846828"/>
                  <a:gd name="connsiteX59" fmla="*/ 1203848 w 3251330"/>
                  <a:gd name="connsiteY59" fmla="*/ 250283 h 846828"/>
                  <a:gd name="connsiteX60" fmla="*/ 1240323 w 3251330"/>
                  <a:gd name="connsiteY60" fmla="*/ 250283 h 846828"/>
                  <a:gd name="connsiteX61" fmla="*/ 1240323 w 3251330"/>
                  <a:gd name="connsiteY61" fmla="*/ 258688 h 846828"/>
                  <a:gd name="connsiteX62" fmla="*/ 1249484 w 3251330"/>
                  <a:gd name="connsiteY62" fmla="*/ 258688 h 846828"/>
                  <a:gd name="connsiteX63" fmla="*/ 1249484 w 3251330"/>
                  <a:gd name="connsiteY63" fmla="*/ 267092 h 846828"/>
                  <a:gd name="connsiteX64" fmla="*/ 1263183 w 3251330"/>
                  <a:gd name="connsiteY64" fmla="*/ 267092 h 846828"/>
                  <a:gd name="connsiteX65" fmla="*/ 1263183 w 3251330"/>
                  <a:gd name="connsiteY65" fmla="*/ 275413 h 846828"/>
                  <a:gd name="connsiteX66" fmla="*/ 1304197 w 3251330"/>
                  <a:gd name="connsiteY66" fmla="*/ 275413 h 846828"/>
                  <a:gd name="connsiteX67" fmla="*/ 1304197 w 3251330"/>
                  <a:gd name="connsiteY67" fmla="*/ 283817 h 846828"/>
                  <a:gd name="connsiteX68" fmla="*/ 1308735 w 3251330"/>
                  <a:gd name="connsiteY68" fmla="*/ 283817 h 846828"/>
                  <a:gd name="connsiteX69" fmla="*/ 1308735 w 3251330"/>
                  <a:gd name="connsiteY69" fmla="*/ 292221 h 846828"/>
                  <a:gd name="connsiteX70" fmla="*/ 1317896 w 3251330"/>
                  <a:gd name="connsiteY70" fmla="*/ 292221 h 846828"/>
                  <a:gd name="connsiteX71" fmla="*/ 1317896 w 3251330"/>
                  <a:gd name="connsiteY71" fmla="*/ 300542 h 846828"/>
                  <a:gd name="connsiteX72" fmla="*/ 1326973 w 3251330"/>
                  <a:gd name="connsiteY72" fmla="*/ 300542 h 846828"/>
                  <a:gd name="connsiteX73" fmla="*/ 1326973 w 3251330"/>
                  <a:gd name="connsiteY73" fmla="*/ 308946 h 846828"/>
                  <a:gd name="connsiteX74" fmla="*/ 1340672 w 3251330"/>
                  <a:gd name="connsiteY74" fmla="*/ 308946 h 846828"/>
                  <a:gd name="connsiteX75" fmla="*/ 1340672 w 3251330"/>
                  <a:gd name="connsiteY75" fmla="*/ 317267 h 846828"/>
                  <a:gd name="connsiteX76" fmla="*/ 1363448 w 3251330"/>
                  <a:gd name="connsiteY76" fmla="*/ 317267 h 846828"/>
                  <a:gd name="connsiteX77" fmla="*/ 1363448 w 3251330"/>
                  <a:gd name="connsiteY77" fmla="*/ 325671 h 846828"/>
                  <a:gd name="connsiteX78" fmla="*/ 1431860 w 3251330"/>
                  <a:gd name="connsiteY78" fmla="*/ 325671 h 846828"/>
                  <a:gd name="connsiteX79" fmla="*/ 1431860 w 3251330"/>
                  <a:gd name="connsiteY79" fmla="*/ 334075 h 846828"/>
                  <a:gd name="connsiteX80" fmla="*/ 1482034 w 3251330"/>
                  <a:gd name="connsiteY80" fmla="*/ 334075 h 846828"/>
                  <a:gd name="connsiteX81" fmla="*/ 1482034 w 3251330"/>
                  <a:gd name="connsiteY81" fmla="*/ 342396 h 846828"/>
                  <a:gd name="connsiteX82" fmla="*/ 1491195 w 3251330"/>
                  <a:gd name="connsiteY82" fmla="*/ 342396 h 846828"/>
                  <a:gd name="connsiteX83" fmla="*/ 1491195 w 3251330"/>
                  <a:gd name="connsiteY83" fmla="*/ 350800 h 846828"/>
                  <a:gd name="connsiteX84" fmla="*/ 1504810 w 3251330"/>
                  <a:gd name="connsiteY84" fmla="*/ 350800 h 846828"/>
                  <a:gd name="connsiteX85" fmla="*/ 1504810 w 3251330"/>
                  <a:gd name="connsiteY85" fmla="*/ 359205 h 846828"/>
                  <a:gd name="connsiteX86" fmla="*/ 1518509 w 3251330"/>
                  <a:gd name="connsiteY86" fmla="*/ 359205 h 846828"/>
                  <a:gd name="connsiteX87" fmla="*/ 1518509 w 3251330"/>
                  <a:gd name="connsiteY87" fmla="*/ 367525 h 846828"/>
                  <a:gd name="connsiteX88" fmla="*/ 1550446 w 3251330"/>
                  <a:gd name="connsiteY88" fmla="*/ 367525 h 846828"/>
                  <a:gd name="connsiteX89" fmla="*/ 1550446 w 3251330"/>
                  <a:gd name="connsiteY89" fmla="*/ 375929 h 846828"/>
                  <a:gd name="connsiteX90" fmla="*/ 1600620 w 3251330"/>
                  <a:gd name="connsiteY90" fmla="*/ 375929 h 846828"/>
                  <a:gd name="connsiteX91" fmla="*/ 1600620 w 3251330"/>
                  <a:gd name="connsiteY91" fmla="*/ 384250 h 846828"/>
                  <a:gd name="connsiteX92" fmla="*/ 1609697 w 3251330"/>
                  <a:gd name="connsiteY92" fmla="*/ 384250 h 846828"/>
                  <a:gd name="connsiteX93" fmla="*/ 1609697 w 3251330"/>
                  <a:gd name="connsiteY93" fmla="*/ 392654 h 846828"/>
                  <a:gd name="connsiteX94" fmla="*/ 1632557 w 3251330"/>
                  <a:gd name="connsiteY94" fmla="*/ 392654 h 846828"/>
                  <a:gd name="connsiteX95" fmla="*/ 1632557 w 3251330"/>
                  <a:gd name="connsiteY95" fmla="*/ 409379 h 846828"/>
                  <a:gd name="connsiteX96" fmla="*/ 1650795 w 3251330"/>
                  <a:gd name="connsiteY96" fmla="*/ 409379 h 846828"/>
                  <a:gd name="connsiteX97" fmla="*/ 1650795 w 3251330"/>
                  <a:gd name="connsiteY97" fmla="*/ 417783 h 846828"/>
                  <a:gd name="connsiteX98" fmla="*/ 1669032 w 3251330"/>
                  <a:gd name="connsiteY98" fmla="*/ 417783 h 846828"/>
                  <a:gd name="connsiteX99" fmla="*/ 1669032 w 3251330"/>
                  <a:gd name="connsiteY99" fmla="*/ 426188 h 846828"/>
                  <a:gd name="connsiteX100" fmla="*/ 1691808 w 3251330"/>
                  <a:gd name="connsiteY100" fmla="*/ 426188 h 846828"/>
                  <a:gd name="connsiteX101" fmla="*/ 1691808 w 3251330"/>
                  <a:gd name="connsiteY101" fmla="*/ 442912 h 846828"/>
                  <a:gd name="connsiteX102" fmla="*/ 1696347 w 3251330"/>
                  <a:gd name="connsiteY102" fmla="*/ 442912 h 846828"/>
                  <a:gd name="connsiteX103" fmla="*/ 1696347 w 3251330"/>
                  <a:gd name="connsiteY103" fmla="*/ 451317 h 846828"/>
                  <a:gd name="connsiteX104" fmla="*/ 1741982 w 3251330"/>
                  <a:gd name="connsiteY104" fmla="*/ 451317 h 846828"/>
                  <a:gd name="connsiteX105" fmla="*/ 1741982 w 3251330"/>
                  <a:gd name="connsiteY105" fmla="*/ 459721 h 846828"/>
                  <a:gd name="connsiteX106" fmla="*/ 1755682 w 3251330"/>
                  <a:gd name="connsiteY106" fmla="*/ 459721 h 846828"/>
                  <a:gd name="connsiteX107" fmla="*/ 1755682 w 3251330"/>
                  <a:gd name="connsiteY107" fmla="*/ 468126 h 846828"/>
                  <a:gd name="connsiteX108" fmla="*/ 1778458 w 3251330"/>
                  <a:gd name="connsiteY108" fmla="*/ 468126 h 846828"/>
                  <a:gd name="connsiteX109" fmla="*/ 1778458 w 3251330"/>
                  <a:gd name="connsiteY109" fmla="*/ 476614 h 846828"/>
                  <a:gd name="connsiteX110" fmla="*/ 1782996 w 3251330"/>
                  <a:gd name="connsiteY110" fmla="*/ 476614 h 846828"/>
                  <a:gd name="connsiteX111" fmla="*/ 1782996 w 3251330"/>
                  <a:gd name="connsiteY111" fmla="*/ 485019 h 846828"/>
                  <a:gd name="connsiteX112" fmla="*/ 1796695 w 3251330"/>
                  <a:gd name="connsiteY112" fmla="*/ 485019 h 846828"/>
                  <a:gd name="connsiteX113" fmla="*/ 1796695 w 3251330"/>
                  <a:gd name="connsiteY113" fmla="*/ 501827 h 846828"/>
                  <a:gd name="connsiteX114" fmla="*/ 1819471 w 3251330"/>
                  <a:gd name="connsiteY114" fmla="*/ 501827 h 846828"/>
                  <a:gd name="connsiteX115" fmla="*/ 1842247 w 3251330"/>
                  <a:gd name="connsiteY115" fmla="*/ 501827 h 846828"/>
                  <a:gd name="connsiteX116" fmla="*/ 1846870 w 3251330"/>
                  <a:gd name="connsiteY116" fmla="*/ 501827 h 846828"/>
                  <a:gd name="connsiteX117" fmla="*/ 1874184 w 3251330"/>
                  <a:gd name="connsiteY117" fmla="*/ 501827 h 846828"/>
                  <a:gd name="connsiteX118" fmla="*/ 1883345 w 3251330"/>
                  <a:gd name="connsiteY118" fmla="*/ 501827 h 846828"/>
                  <a:gd name="connsiteX119" fmla="*/ 1887883 w 3251330"/>
                  <a:gd name="connsiteY119" fmla="*/ 501827 h 846828"/>
                  <a:gd name="connsiteX120" fmla="*/ 1901582 w 3251330"/>
                  <a:gd name="connsiteY120" fmla="*/ 501827 h 846828"/>
                  <a:gd name="connsiteX121" fmla="*/ 1901582 w 3251330"/>
                  <a:gd name="connsiteY121" fmla="*/ 510820 h 846828"/>
                  <a:gd name="connsiteX122" fmla="*/ 1906121 w 3251330"/>
                  <a:gd name="connsiteY122" fmla="*/ 510820 h 846828"/>
                  <a:gd name="connsiteX123" fmla="*/ 1915281 w 3251330"/>
                  <a:gd name="connsiteY123" fmla="*/ 510820 h 846828"/>
                  <a:gd name="connsiteX124" fmla="*/ 1919820 w 3251330"/>
                  <a:gd name="connsiteY124" fmla="*/ 510820 h 846828"/>
                  <a:gd name="connsiteX125" fmla="*/ 1933519 w 3251330"/>
                  <a:gd name="connsiteY125" fmla="*/ 510820 h 846828"/>
                  <a:gd name="connsiteX126" fmla="*/ 1947134 w 3251330"/>
                  <a:gd name="connsiteY126" fmla="*/ 510820 h 846828"/>
                  <a:gd name="connsiteX127" fmla="*/ 1951757 w 3251330"/>
                  <a:gd name="connsiteY127" fmla="*/ 510820 h 846828"/>
                  <a:gd name="connsiteX128" fmla="*/ 1965372 w 3251330"/>
                  <a:gd name="connsiteY128" fmla="*/ 510820 h 846828"/>
                  <a:gd name="connsiteX129" fmla="*/ 1969994 w 3251330"/>
                  <a:gd name="connsiteY129" fmla="*/ 510820 h 846828"/>
                  <a:gd name="connsiteX130" fmla="*/ 1969994 w 3251330"/>
                  <a:gd name="connsiteY130" fmla="*/ 520905 h 846828"/>
                  <a:gd name="connsiteX131" fmla="*/ 1974532 w 3251330"/>
                  <a:gd name="connsiteY131" fmla="*/ 520905 h 846828"/>
                  <a:gd name="connsiteX132" fmla="*/ 1983609 w 3251330"/>
                  <a:gd name="connsiteY132" fmla="*/ 520905 h 846828"/>
                  <a:gd name="connsiteX133" fmla="*/ 1997309 w 3251330"/>
                  <a:gd name="connsiteY133" fmla="*/ 520905 h 846828"/>
                  <a:gd name="connsiteX134" fmla="*/ 1997309 w 3251330"/>
                  <a:gd name="connsiteY134" fmla="*/ 531327 h 846828"/>
                  <a:gd name="connsiteX135" fmla="*/ 2006469 w 3251330"/>
                  <a:gd name="connsiteY135" fmla="*/ 531327 h 846828"/>
                  <a:gd name="connsiteX136" fmla="*/ 2011008 w 3251330"/>
                  <a:gd name="connsiteY136" fmla="*/ 531327 h 846828"/>
                  <a:gd name="connsiteX137" fmla="*/ 2015546 w 3251330"/>
                  <a:gd name="connsiteY137" fmla="*/ 531327 h 846828"/>
                  <a:gd name="connsiteX138" fmla="*/ 2029245 w 3251330"/>
                  <a:gd name="connsiteY138" fmla="*/ 531327 h 846828"/>
                  <a:gd name="connsiteX139" fmla="*/ 2033784 w 3251330"/>
                  <a:gd name="connsiteY139" fmla="*/ 531327 h 846828"/>
                  <a:gd name="connsiteX140" fmla="*/ 2033784 w 3251330"/>
                  <a:gd name="connsiteY140" fmla="*/ 542421 h 846828"/>
                  <a:gd name="connsiteX141" fmla="*/ 2038406 w 3251330"/>
                  <a:gd name="connsiteY141" fmla="*/ 542421 h 846828"/>
                  <a:gd name="connsiteX142" fmla="*/ 2042944 w 3251330"/>
                  <a:gd name="connsiteY142" fmla="*/ 542421 h 846828"/>
                  <a:gd name="connsiteX143" fmla="*/ 2047483 w 3251330"/>
                  <a:gd name="connsiteY143" fmla="*/ 542421 h 846828"/>
                  <a:gd name="connsiteX144" fmla="*/ 2065720 w 3251330"/>
                  <a:gd name="connsiteY144" fmla="*/ 542421 h 846828"/>
                  <a:gd name="connsiteX145" fmla="*/ 2074881 w 3251330"/>
                  <a:gd name="connsiteY145" fmla="*/ 542421 h 846828"/>
                  <a:gd name="connsiteX146" fmla="*/ 2093119 w 3251330"/>
                  <a:gd name="connsiteY146" fmla="*/ 542421 h 846828"/>
                  <a:gd name="connsiteX147" fmla="*/ 2097657 w 3251330"/>
                  <a:gd name="connsiteY147" fmla="*/ 542421 h 846828"/>
                  <a:gd name="connsiteX148" fmla="*/ 2102196 w 3251330"/>
                  <a:gd name="connsiteY148" fmla="*/ 542421 h 846828"/>
                  <a:gd name="connsiteX149" fmla="*/ 2129594 w 3251330"/>
                  <a:gd name="connsiteY149" fmla="*/ 542421 h 846828"/>
                  <a:gd name="connsiteX150" fmla="*/ 2138671 w 3251330"/>
                  <a:gd name="connsiteY150" fmla="*/ 542421 h 846828"/>
                  <a:gd name="connsiteX151" fmla="*/ 2138671 w 3251330"/>
                  <a:gd name="connsiteY151" fmla="*/ 554859 h 846828"/>
                  <a:gd name="connsiteX152" fmla="*/ 2143293 w 3251330"/>
                  <a:gd name="connsiteY152" fmla="*/ 554859 h 846828"/>
                  <a:gd name="connsiteX153" fmla="*/ 2156908 w 3251330"/>
                  <a:gd name="connsiteY153" fmla="*/ 554859 h 846828"/>
                  <a:gd name="connsiteX154" fmla="*/ 2161531 w 3251330"/>
                  <a:gd name="connsiteY154" fmla="*/ 554859 h 846828"/>
                  <a:gd name="connsiteX155" fmla="*/ 2166069 w 3251330"/>
                  <a:gd name="connsiteY155" fmla="*/ 554859 h 846828"/>
                  <a:gd name="connsiteX156" fmla="*/ 2175146 w 3251330"/>
                  <a:gd name="connsiteY156" fmla="*/ 554859 h 846828"/>
                  <a:gd name="connsiteX157" fmla="*/ 2188845 w 3251330"/>
                  <a:gd name="connsiteY157" fmla="*/ 554859 h 846828"/>
                  <a:gd name="connsiteX158" fmla="*/ 2193383 w 3251330"/>
                  <a:gd name="connsiteY158" fmla="*/ 554859 h 846828"/>
                  <a:gd name="connsiteX159" fmla="*/ 2198006 w 3251330"/>
                  <a:gd name="connsiteY159" fmla="*/ 554859 h 846828"/>
                  <a:gd name="connsiteX160" fmla="*/ 2202544 w 3251330"/>
                  <a:gd name="connsiteY160" fmla="*/ 554859 h 846828"/>
                  <a:gd name="connsiteX161" fmla="*/ 2211621 w 3251330"/>
                  <a:gd name="connsiteY161" fmla="*/ 554859 h 846828"/>
                  <a:gd name="connsiteX162" fmla="*/ 2220782 w 3251330"/>
                  <a:gd name="connsiteY162" fmla="*/ 554859 h 846828"/>
                  <a:gd name="connsiteX163" fmla="*/ 2225320 w 3251330"/>
                  <a:gd name="connsiteY163" fmla="*/ 554859 h 846828"/>
                  <a:gd name="connsiteX164" fmla="*/ 2225320 w 3251330"/>
                  <a:gd name="connsiteY164" fmla="*/ 569483 h 846828"/>
                  <a:gd name="connsiteX165" fmla="*/ 2229859 w 3251330"/>
                  <a:gd name="connsiteY165" fmla="*/ 569483 h 846828"/>
                  <a:gd name="connsiteX166" fmla="*/ 2239019 w 3251330"/>
                  <a:gd name="connsiteY166" fmla="*/ 569483 h 846828"/>
                  <a:gd name="connsiteX167" fmla="*/ 2243558 w 3251330"/>
                  <a:gd name="connsiteY167" fmla="*/ 569483 h 846828"/>
                  <a:gd name="connsiteX168" fmla="*/ 2257257 w 3251330"/>
                  <a:gd name="connsiteY168" fmla="*/ 569483 h 846828"/>
                  <a:gd name="connsiteX169" fmla="*/ 2261795 w 3251330"/>
                  <a:gd name="connsiteY169" fmla="*/ 569483 h 846828"/>
                  <a:gd name="connsiteX170" fmla="*/ 2270956 w 3251330"/>
                  <a:gd name="connsiteY170" fmla="*/ 569483 h 846828"/>
                  <a:gd name="connsiteX171" fmla="*/ 2280033 w 3251330"/>
                  <a:gd name="connsiteY171" fmla="*/ 569483 h 846828"/>
                  <a:gd name="connsiteX172" fmla="*/ 2280033 w 3251330"/>
                  <a:gd name="connsiteY172" fmla="*/ 601252 h 846828"/>
                  <a:gd name="connsiteX173" fmla="*/ 2284571 w 3251330"/>
                  <a:gd name="connsiteY173" fmla="*/ 601252 h 846828"/>
                  <a:gd name="connsiteX174" fmla="*/ 2289194 w 3251330"/>
                  <a:gd name="connsiteY174" fmla="*/ 601252 h 846828"/>
                  <a:gd name="connsiteX175" fmla="*/ 2298271 w 3251330"/>
                  <a:gd name="connsiteY175" fmla="*/ 601252 h 846828"/>
                  <a:gd name="connsiteX176" fmla="*/ 2302893 w 3251330"/>
                  <a:gd name="connsiteY176" fmla="*/ 601252 h 846828"/>
                  <a:gd name="connsiteX177" fmla="*/ 2316508 w 3251330"/>
                  <a:gd name="connsiteY177" fmla="*/ 601252 h 846828"/>
                  <a:gd name="connsiteX178" fmla="*/ 2321131 w 3251330"/>
                  <a:gd name="connsiteY178" fmla="*/ 601252 h 846828"/>
                  <a:gd name="connsiteX179" fmla="*/ 2330207 w 3251330"/>
                  <a:gd name="connsiteY179" fmla="*/ 601252 h 846828"/>
                  <a:gd name="connsiteX180" fmla="*/ 2330207 w 3251330"/>
                  <a:gd name="connsiteY180" fmla="*/ 618733 h 846828"/>
                  <a:gd name="connsiteX181" fmla="*/ 2334746 w 3251330"/>
                  <a:gd name="connsiteY181" fmla="*/ 618733 h 846828"/>
                  <a:gd name="connsiteX182" fmla="*/ 2343906 w 3251330"/>
                  <a:gd name="connsiteY182" fmla="*/ 618733 h 846828"/>
                  <a:gd name="connsiteX183" fmla="*/ 2343906 w 3251330"/>
                  <a:gd name="connsiteY183" fmla="*/ 637054 h 846828"/>
                  <a:gd name="connsiteX184" fmla="*/ 2357606 w 3251330"/>
                  <a:gd name="connsiteY184" fmla="*/ 637054 h 846828"/>
                  <a:gd name="connsiteX185" fmla="*/ 2362144 w 3251330"/>
                  <a:gd name="connsiteY185" fmla="*/ 637054 h 846828"/>
                  <a:gd name="connsiteX186" fmla="*/ 2366682 w 3251330"/>
                  <a:gd name="connsiteY186" fmla="*/ 637054 h 846828"/>
                  <a:gd name="connsiteX187" fmla="*/ 2380382 w 3251330"/>
                  <a:gd name="connsiteY187" fmla="*/ 637054 h 846828"/>
                  <a:gd name="connsiteX188" fmla="*/ 2394081 w 3251330"/>
                  <a:gd name="connsiteY188" fmla="*/ 637054 h 846828"/>
                  <a:gd name="connsiteX189" fmla="*/ 2403157 w 3251330"/>
                  <a:gd name="connsiteY189" fmla="*/ 637054 h 846828"/>
                  <a:gd name="connsiteX190" fmla="*/ 2403157 w 3251330"/>
                  <a:gd name="connsiteY190" fmla="*/ 657309 h 846828"/>
                  <a:gd name="connsiteX191" fmla="*/ 2412319 w 3251330"/>
                  <a:gd name="connsiteY191" fmla="*/ 657309 h 846828"/>
                  <a:gd name="connsiteX192" fmla="*/ 2421395 w 3251330"/>
                  <a:gd name="connsiteY192" fmla="*/ 657309 h 846828"/>
                  <a:gd name="connsiteX193" fmla="*/ 2425934 w 3251330"/>
                  <a:gd name="connsiteY193" fmla="*/ 657309 h 846828"/>
                  <a:gd name="connsiteX194" fmla="*/ 2448794 w 3251330"/>
                  <a:gd name="connsiteY194" fmla="*/ 657309 h 846828"/>
                  <a:gd name="connsiteX195" fmla="*/ 2453332 w 3251330"/>
                  <a:gd name="connsiteY195" fmla="*/ 657309 h 846828"/>
                  <a:gd name="connsiteX196" fmla="*/ 2457870 w 3251330"/>
                  <a:gd name="connsiteY196" fmla="*/ 657309 h 846828"/>
                  <a:gd name="connsiteX197" fmla="*/ 2462493 w 3251330"/>
                  <a:gd name="connsiteY197" fmla="*/ 657309 h 846828"/>
                  <a:gd name="connsiteX198" fmla="*/ 2485269 w 3251330"/>
                  <a:gd name="connsiteY198" fmla="*/ 657309 h 846828"/>
                  <a:gd name="connsiteX199" fmla="*/ 2489807 w 3251330"/>
                  <a:gd name="connsiteY199" fmla="*/ 657309 h 846828"/>
                  <a:gd name="connsiteX200" fmla="*/ 2494345 w 3251330"/>
                  <a:gd name="connsiteY200" fmla="*/ 657309 h 846828"/>
                  <a:gd name="connsiteX201" fmla="*/ 2521744 w 3251330"/>
                  <a:gd name="connsiteY201" fmla="*/ 657309 h 846828"/>
                  <a:gd name="connsiteX202" fmla="*/ 2521744 w 3251330"/>
                  <a:gd name="connsiteY202" fmla="*/ 682270 h 846828"/>
                  <a:gd name="connsiteX203" fmla="*/ 2526282 w 3251330"/>
                  <a:gd name="connsiteY203" fmla="*/ 682270 h 846828"/>
                  <a:gd name="connsiteX204" fmla="*/ 2539981 w 3251330"/>
                  <a:gd name="connsiteY204" fmla="*/ 682270 h 846828"/>
                  <a:gd name="connsiteX205" fmla="*/ 2544520 w 3251330"/>
                  <a:gd name="connsiteY205" fmla="*/ 682270 h 846828"/>
                  <a:gd name="connsiteX206" fmla="*/ 2549058 w 3251330"/>
                  <a:gd name="connsiteY206" fmla="*/ 682270 h 846828"/>
                  <a:gd name="connsiteX207" fmla="*/ 2562757 w 3251330"/>
                  <a:gd name="connsiteY207" fmla="*/ 682270 h 846828"/>
                  <a:gd name="connsiteX208" fmla="*/ 2576457 w 3251330"/>
                  <a:gd name="connsiteY208" fmla="*/ 682270 h 846828"/>
                  <a:gd name="connsiteX209" fmla="*/ 2585617 w 3251330"/>
                  <a:gd name="connsiteY209" fmla="*/ 682270 h 846828"/>
                  <a:gd name="connsiteX210" fmla="*/ 2617470 w 3251330"/>
                  <a:gd name="connsiteY210" fmla="*/ 682270 h 846828"/>
                  <a:gd name="connsiteX211" fmla="*/ 2644868 w 3251330"/>
                  <a:gd name="connsiteY211" fmla="*/ 682270 h 846828"/>
                  <a:gd name="connsiteX212" fmla="*/ 2649407 w 3251330"/>
                  <a:gd name="connsiteY212" fmla="*/ 682270 h 846828"/>
                  <a:gd name="connsiteX213" fmla="*/ 2672183 w 3251330"/>
                  <a:gd name="connsiteY213" fmla="*/ 682270 h 846828"/>
                  <a:gd name="connsiteX214" fmla="*/ 2681344 w 3251330"/>
                  <a:gd name="connsiteY214" fmla="*/ 682270 h 846828"/>
                  <a:gd name="connsiteX215" fmla="*/ 2685882 w 3251330"/>
                  <a:gd name="connsiteY215" fmla="*/ 682270 h 846828"/>
                  <a:gd name="connsiteX216" fmla="*/ 2704120 w 3251330"/>
                  <a:gd name="connsiteY216" fmla="*/ 682270 h 846828"/>
                  <a:gd name="connsiteX217" fmla="*/ 2708658 w 3251330"/>
                  <a:gd name="connsiteY217" fmla="*/ 682270 h 846828"/>
                  <a:gd name="connsiteX218" fmla="*/ 2708658 w 3251330"/>
                  <a:gd name="connsiteY218" fmla="*/ 725469 h 846828"/>
                  <a:gd name="connsiteX219" fmla="*/ 2713280 w 3251330"/>
                  <a:gd name="connsiteY219" fmla="*/ 725469 h 846828"/>
                  <a:gd name="connsiteX220" fmla="*/ 2717819 w 3251330"/>
                  <a:gd name="connsiteY220" fmla="*/ 725469 h 846828"/>
                  <a:gd name="connsiteX221" fmla="*/ 2740595 w 3251330"/>
                  <a:gd name="connsiteY221" fmla="*/ 725469 h 846828"/>
                  <a:gd name="connsiteX222" fmla="*/ 2740595 w 3251330"/>
                  <a:gd name="connsiteY222" fmla="*/ 782955 h 846828"/>
                  <a:gd name="connsiteX223" fmla="*/ 2749756 w 3251330"/>
                  <a:gd name="connsiteY223" fmla="*/ 782955 h 846828"/>
                  <a:gd name="connsiteX224" fmla="*/ 2777070 w 3251330"/>
                  <a:gd name="connsiteY224" fmla="*/ 782955 h 846828"/>
                  <a:gd name="connsiteX225" fmla="*/ 2809007 w 3251330"/>
                  <a:gd name="connsiteY225" fmla="*/ 782955 h 846828"/>
                  <a:gd name="connsiteX226" fmla="*/ 2809007 w 3251330"/>
                  <a:gd name="connsiteY226" fmla="*/ 846829 h 846828"/>
                  <a:gd name="connsiteX227" fmla="*/ 2836405 w 3251330"/>
                  <a:gd name="connsiteY227" fmla="*/ 846829 h 846828"/>
                  <a:gd name="connsiteX228" fmla="*/ 2868342 w 3251330"/>
                  <a:gd name="connsiteY228" fmla="*/ 846829 h 846828"/>
                  <a:gd name="connsiteX229" fmla="*/ 2872880 w 3251330"/>
                  <a:gd name="connsiteY229" fmla="*/ 846829 h 846828"/>
                  <a:gd name="connsiteX230" fmla="*/ 2959530 w 3251330"/>
                  <a:gd name="connsiteY230" fmla="*/ 846829 h 846828"/>
                  <a:gd name="connsiteX231" fmla="*/ 2964068 w 3251330"/>
                  <a:gd name="connsiteY231" fmla="*/ 846829 h 846828"/>
                  <a:gd name="connsiteX232" fmla="*/ 2996005 w 3251330"/>
                  <a:gd name="connsiteY232" fmla="*/ 846829 h 846828"/>
                  <a:gd name="connsiteX233" fmla="*/ 3000543 w 3251330"/>
                  <a:gd name="connsiteY233" fmla="*/ 846829 h 846828"/>
                  <a:gd name="connsiteX234" fmla="*/ 3005082 w 3251330"/>
                  <a:gd name="connsiteY234" fmla="*/ 846829 h 846828"/>
                  <a:gd name="connsiteX235" fmla="*/ 3032480 w 3251330"/>
                  <a:gd name="connsiteY235" fmla="*/ 846829 h 846828"/>
                  <a:gd name="connsiteX236" fmla="*/ 3037018 w 3251330"/>
                  <a:gd name="connsiteY236" fmla="*/ 846829 h 846828"/>
                  <a:gd name="connsiteX237" fmla="*/ 3055256 w 3251330"/>
                  <a:gd name="connsiteY237" fmla="*/ 846829 h 846828"/>
                  <a:gd name="connsiteX238" fmla="*/ 3128206 w 3251330"/>
                  <a:gd name="connsiteY238" fmla="*/ 846829 h 846828"/>
                  <a:gd name="connsiteX239" fmla="*/ 3182919 w 3251330"/>
                  <a:gd name="connsiteY239" fmla="*/ 846829 h 846828"/>
                  <a:gd name="connsiteX240" fmla="*/ 3251331 w 3251330"/>
                  <a:gd name="connsiteY240" fmla="*/ 846829 h 84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3251330" h="846828">
                    <a:moveTo>
                      <a:pt x="0" y="0"/>
                    </a:moveTo>
                    <a:lnTo>
                      <a:pt x="54713" y="0"/>
                    </a:lnTo>
                    <a:lnTo>
                      <a:pt x="54713" y="8236"/>
                    </a:lnTo>
                    <a:lnTo>
                      <a:pt x="82111" y="8236"/>
                    </a:lnTo>
                    <a:lnTo>
                      <a:pt x="200697" y="8236"/>
                    </a:lnTo>
                    <a:lnTo>
                      <a:pt x="200697" y="16557"/>
                    </a:lnTo>
                    <a:lnTo>
                      <a:pt x="232550" y="16557"/>
                    </a:lnTo>
                    <a:lnTo>
                      <a:pt x="232550" y="24877"/>
                    </a:lnTo>
                    <a:lnTo>
                      <a:pt x="273648" y="24877"/>
                    </a:lnTo>
                    <a:lnTo>
                      <a:pt x="273648" y="33197"/>
                    </a:lnTo>
                    <a:lnTo>
                      <a:pt x="360297" y="33197"/>
                    </a:lnTo>
                    <a:lnTo>
                      <a:pt x="369374" y="33197"/>
                    </a:lnTo>
                    <a:lnTo>
                      <a:pt x="369374" y="41518"/>
                    </a:lnTo>
                    <a:lnTo>
                      <a:pt x="424087" y="41518"/>
                    </a:lnTo>
                    <a:lnTo>
                      <a:pt x="424087" y="49838"/>
                    </a:lnTo>
                    <a:lnTo>
                      <a:pt x="538134" y="49838"/>
                    </a:lnTo>
                    <a:lnTo>
                      <a:pt x="538134" y="58159"/>
                    </a:lnTo>
                    <a:lnTo>
                      <a:pt x="570071" y="58159"/>
                    </a:lnTo>
                    <a:lnTo>
                      <a:pt x="570071" y="66479"/>
                    </a:lnTo>
                    <a:lnTo>
                      <a:pt x="606546" y="66479"/>
                    </a:lnTo>
                    <a:lnTo>
                      <a:pt x="606546" y="74799"/>
                    </a:lnTo>
                    <a:lnTo>
                      <a:pt x="729671" y="74799"/>
                    </a:lnTo>
                    <a:lnTo>
                      <a:pt x="729671" y="83204"/>
                    </a:lnTo>
                    <a:lnTo>
                      <a:pt x="734209" y="83204"/>
                    </a:lnTo>
                    <a:lnTo>
                      <a:pt x="734209" y="91524"/>
                    </a:lnTo>
                    <a:lnTo>
                      <a:pt x="743286" y="91524"/>
                    </a:lnTo>
                    <a:lnTo>
                      <a:pt x="743286" y="99844"/>
                    </a:lnTo>
                    <a:lnTo>
                      <a:pt x="761524" y="99844"/>
                    </a:lnTo>
                    <a:lnTo>
                      <a:pt x="761524" y="108165"/>
                    </a:lnTo>
                    <a:lnTo>
                      <a:pt x="775223" y="108165"/>
                    </a:lnTo>
                    <a:lnTo>
                      <a:pt x="775223" y="124806"/>
                    </a:lnTo>
                    <a:lnTo>
                      <a:pt x="848173" y="124806"/>
                    </a:lnTo>
                    <a:lnTo>
                      <a:pt x="848173" y="133210"/>
                    </a:lnTo>
                    <a:lnTo>
                      <a:pt x="861872" y="133210"/>
                    </a:lnTo>
                    <a:lnTo>
                      <a:pt x="861872" y="141530"/>
                    </a:lnTo>
                    <a:lnTo>
                      <a:pt x="902886" y="141530"/>
                    </a:lnTo>
                    <a:lnTo>
                      <a:pt x="902886" y="149851"/>
                    </a:lnTo>
                    <a:lnTo>
                      <a:pt x="943983" y="149851"/>
                    </a:lnTo>
                    <a:lnTo>
                      <a:pt x="953060" y="149851"/>
                    </a:lnTo>
                    <a:lnTo>
                      <a:pt x="953060" y="158255"/>
                    </a:lnTo>
                    <a:lnTo>
                      <a:pt x="984997" y="158255"/>
                    </a:lnTo>
                    <a:lnTo>
                      <a:pt x="984997" y="166575"/>
                    </a:lnTo>
                    <a:lnTo>
                      <a:pt x="1026011" y="166575"/>
                    </a:lnTo>
                    <a:lnTo>
                      <a:pt x="1026011" y="183300"/>
                    </a:lnTo>
                    <a:lnTo>
                      <a:pt x="1067108" y="183300"/>
                    </a:lnTo>
                    <a:lnTo>
                      <a:pt x="1067108" y="191705"/>
                    </a:lnTo>
                    <a:lnTo>
                      <a:pt x="1080723" y="191705"/>
                    </a:lnTo>
                    <a:lnTo>
                      <a:pt x="1080723" y="200109"/>
                    </a:lnTo>
                    <a:lnTo>
                      <a:pt x="1103583" y="200109"/>
                    </a:lnTo>
                    <a:lnTo>
                      <a:pt x="1103583" y="208429"/>
                    </a:lnTo>
                    <a:lnTo>
                      <a:pt x="1108122" y="208429"/>
                    </a:lnTo>
                    <a:lnTo>
                      <a:pt x="1108122" y="216834"/>
                    </a:lnTo>
                    <a:lnTo>
                      <a:pt x="1126359" y="216834"/>
                    </a:lnTo>
                    <a:lnTo>
                      <a:pt x="1126359" y="225238"/>
                    </a:lnTo>
                    <a:lnTo>
                      <a:pt x="1162834" y="225238"/>
                    </a:lnTo>
                    <a:lnTo>
                      <a:pt x="1162834" y="233559"/>
                    </a:lnTo>
                    <a:lnTo>
                      <a:pt x="1167373" y="233559"/>
                    </a:lnTo>
                    <a:lnTo>
                      <a:pt x="1167373" y="241963"/>
                    </a:lnTo>
                    <a:lnTo>
                      <a:pt x="1203848" y="241963"/>
                    </a:lnTo>
                    <a:lnTo>
                      <a:pt x="1203848" y="250283"/>
                    </a:lnTo>
                    <a:lnTo>
                      <a:pt x="1240323" y="250283"/>
                    </a:lnTo>
                    <a:lnTo>
                      <a:pt x="1240323" y="258688"/>
                    </a:lnTo>
                    <a:lnTo>
                      <a:pt x="1249484" y="258688"/>
                    </a:lnTo>
                    <a:lnTo>
                      <a:pt x="1249484" y="267092"/>
                    </a:lnTo>
                    <a:lnTo>
                      <a:pt x="1263183" y="267092"/>
                    </a:lnTo>
                    <a:lnTo>
                      <a:pt x="1263183" y="275413"/>
                    </a:lnTo>
                    <a:lnTo>
                      <a:pt x="1304197" y="275413"/>
                    </a:lnTo>
                    <a:lnTo>
                      <a:pt x="1304197" y="283817"/>
                    </a:lnTo>
                    <a:lnTo>
                      <a:pt x="1308735" y="283817"/>
                    </a:lnTo>
                    <a:lnTo>
                      <a:pt x="1308735" y="292221"/>
                    </a:lnTo>
                    <a:lnTo>
                      <a:pt x="1317896" y="292221"/>
                    </a:lnTo>
                    <a:lnTo>
                      <a:pt x="1317896" y="300542"/>
                    </a:lnTo>
                    <a:lnTo>
                      <a:pt x="1326973" y="300542"/>
                    </a:lnTo>
                    <a:lnTo>
                      <a:pt x="1326973" y="308946"/>
                    </a:lnTo>
                    <a:lnTo>
                      <a:pt x="1340672" y="308946"/>
                    </a:lnTo>
                    <a:lnTo>
                      <a:pt x="1340672" y="317267"/>
                    </a:lnTo>
                    <a:lnTo>
                      <a:pt x="1363448" y="317267"/>
                    </a:lnTo>
                    <a:lnTo>
                      <a:pt x="1363448" y="325671"/>
                    </a:lnTo>
                    <a:lnTo>
                      <a:pt x="1431860" y="325671"/>
                    </a:lnTo>
                    <a:lnTo>
                      <a:pt x="1431860" y="334075"/>
                    </a:lnTo>
                    <a:lnTo>
                      <a:pt x="1482034" y="334075"/>
                    </a:lnTo>
                    <a:lnTo>
                      <a:pt x="1482034" y="342396"/>
                    </a:lnTo>
                    <a:lnTo>
                      <a:pt x="1491195" y="342396"/>
                    </a:lnTo>
                    <a:lnTo>
                      <a:pt x="1491195" y="350800"/>
                    </a:lnTo>
                    <a:lnTo>
                      <a:pt x="1504810" y="350800"/>
                    </a:lnTo>
                    <a:lnTo>
                      <a:pt x="1504810" y="359205"/>
                    </a:lnTo>
                    <a:lnTo>
                      <a:pt x="1518509" y="359205"/>
                    </a:lnTo>
                    <a:lnTo>
                      <a:pt x="1518509" y="367525"/>
                    </a:lnTo>
                    <a:lnTo>
                      <a:pt x="1550446" y="367525"/>
                    </a:lnTo>
                    <a:lnTo>
                      <a:pt x="1550446" y="375929"/>
                    </a:lnTo>
                    <a:lnTo>
                      <a:pt x="1600620" y="375929"/>
                    </a:lnTo>
                    <a:lnTo>
                      <a:pt x="1600620" y="384250"/>
                    </a:lnTo>
                    <a:lnTo>
                      <a:pt x="1609697" y="384250"/>
                    </a:lnTo>
                    <a:lnTo>
                      <a:pt x="1609697" y="392654"/>
                    </a:lnTo>
                    <a:lnTo>
                      <a:pt x="1632557" y="392654"/>
                    </a:lnTo>
                    <a:lnTo>
                      <a:pt x="1632557" y="409379"/>
                    </a:lnTo>
                    <a:lnTo>
                      <a:pt x="1650795" y="409379"/>
                    </a:lnTo>
                    <a:lnTo>
                      <a:pt x="1650795" y="417783"/>
                    </a:lnTo>
                    <a:lnTo>
                      <a:pt x="1669032" y="417783"/>
                    </a:lnTo>
                    <a:lnTo>
                      <a:pt x="1669032" y="426188"/>
                    </a:lnTo>
                    <a:lnTo>
                      <a:pt x="1691808" y="426188"/>
                    </a:lnTo>
                    <a:lnTo>
                      <a:pt x="1691808" y="442912"/>
                    </a:lnTo>
                    <a:lnTo>
                      <a:pt x="1696347" y="442912"/>
                    </a:lnTo>
                    <a:lnTo>
                      <a:pt x="1696347" y="451317"/>
                    </a:lnTo>
                    <a:lnTo>
                      <a:pt x="1741982" y="451317"/>
                    </a:lnTo>
                    <a:lnTo>
                      <a:pt x="1741982" y="459721"/>
                    </a:lnTo>
                    <a:lnTo>
                      <a:pt x="1755682" y="459721"/>
                    </a:lnTo>
                    <a:lnTo>
                      <a:pt x="1755682" y="468126"/>
                    </a:lnTo>
                    <a:lnTo>
                      <a:pt x="1778458" y="468126"/>
                    </a:lnTo>
                    <a:lnTo>
                      <a:pt x="1778458" y="476614"/>
                    </a:lnTo>
                    <a:lnTo>
                      <a:pt x="1782996" y="476614"/>
                    </a:lnTo>
                    <a:lnTo>
                      <a:pt x="1782996" y="485019"/>
                    </a:lnTo>
                    <a:lnTo>
                      <a:pt x="1796695" y="485019"/>
                    </a:lnTo>
                    <a:lnTo>
                      <a:pt x="1796695" y="501827"/>
                    </a:lnTo>
                    <a:lnTo>
                      <a:pt x="1819471" y="501827"/>
                    </a:lnTo>
                    <a:lnTo>
                      <a:pt x="1842247" y="501827"/>
                    </a:lnTo>
                    <a:lnTo>
                      <a:pt x="1846870" y="501827"/>
                    </a:lnTo>
                    <a:lnTo>
                      <a:pt x="1874184" y="501827"/>
                    </a:lnTo>
                    <a:lnTo>
                      <a:pt x="1883345" y="501827"/>
                    </a:lnTo>
                    <a:lnTo>
                      <a:pt x="1887883" y="501827"/>
                    </a:lnTo>
                    <a:lnTo>
                      <a:pt x="1901582" y="501827"/>
                    </a:lnTo>
                    <a:lnTo>
                      <a:pt x="1901582" y="510820"/>
                    </a:lnTo>
                    <a:lnTo>
                      <a:pt x="1906121" y="510820"/>
                    </a:lnTo>
                    <a:lnTo>
                      <a:pt x="1915281" y="510820"/>
                    </a:lnTo>
                    <a:lnTo>
                      <a:pt x="1919820" y="510820"/>
                    </a:lnTo>
                    <a:lnTo>
                      <a:pt x="1933519" y="510820"/>
                    </a:lnTo>
                    <a:lnTo>
                      <a:pt x="1947134" y="510820"/>
                    </a:lnTo>
                    <a:lnTo>
                      <a:pt x="1951757" y="510820"/>
                    </a:lnTo>
                    <a:lnTo>
                      <a:pt x="1965372" y="510820"/>
                    </a:lnTo>
                    <a:lnTo>
                      <a:pt x="1969994" y="510820"/>
                    </a:lnTo>
                    <a:lnTo>
                      <a:pt x="1969994" y="520905"/>
                    </a:lnTo>
                    <a:lnTo>
                      <a:pt x="1974532" y="520905"/>
                    </a:lnTo>
                    <a:lnTo>
                      <a:pt x="1983609" y="520905"/>
                    </a:lnTo>
                    <a:lnTo>
                      <a:pt x="1997309" y="520905"/>
                    </a:lnTo>
                    <a:lnTo>
                      <a:pt x="1997309" y="531327"/>
                    </a:lnTo>
                    <a:lnTo>
                      <a:pt x="2006469" y="531327"/>
                    </a:lnTo>
                    <a:lnTo>
                      <a:pt x="2011008" y="531327"/>
                    </a:lnTo>
                    <a:lnTo>
                      <a:pt x="2015546" y="531327"/>
                    </a:lnTo>
                    <a:lnTo>
                      <a:pt x="2029245" y="531327"/>
                    </a:lnTo>
                    <a:lnTo>
                      <a:pt x="2033784" y="531327"/>
                    </a:lnTo>
                    <a:lnTo>
                      <a:pt x="2033784" y="542421"/>
                    </a:lnTo>
                    <a:lnTo>
                      <a:pt x="2038406" y="542421"/>
                    </a:lnTo>
                    <a:lnTo>
                      <a:pt x="2042944" y="542421"/>
                    </a:lnTo>
                    <a:lnTo>
                      <a:pt x="2047483" y="542421"/>
                    </a:lnTo>
                    <a:lnTo>
                      <a:pt x="2065720" y="542421"/>
                    </a:lnTo>
                    <a:lnTo>
                      <a:pt x="2074881" y="542421"/>
                    </a:lnTo>
                    <a:lnTo>
                      <a:pt x="2093119" y="542421"/>
                    </a:lnTo>
                    <a:lnTo>
                      <a:pt x="2097657" y="542421"/>
                    </a:lnTo>
                    <a:lnTo>
                      <a:pt x="2102196" y="542421"/>
                    </a:lnTo>
                    <a:lnTo>
                      <a:pt x="2129594" y="542421"/>
                    </a:lnTo>
                    <a:lnTo>
                      <a:pt x="2138671" y="542421"/>
                    </a:lnTo>
                    <a:lnTo>
                      <a:pt x="2138671" y="554859"/>
                    </a:lnTo>
                    <a:lnTo>
                      <a:pt x="2143293" y="554859"/>
                    </a:lnTo>
                    <a:lnTo>
                      <a:pt x="2156908" y="554859"/>
                    </a:lnTo>
                    <a:lnTo>
                      <a:pt x="2161531" y="554859"/>
                    </a:lnTo>
                    <a:lnTo>
                      <a:pt x="2166069" y="554859"/>
                    </a:lnTo>
                    <a:lnTo>
                      <a:pt x="2175146" y="554859"/>
                    </a:lnTo>
                    <a:lnTo>
                      <a:pt x="2188845" y="554859"/>
                    </a:lnTo>
                    <a:lnTo>
                      <a:pt x="2193383" y="554859"/>
                    </a:lnTo>
                    <a:lnTo>
                      <a:pt x="2198006" y="554859"/>
                    </a:lnTo>
                    <a:lnTo>
                      <a:pt x="2202544" y="554859"/>
                    </a:lnTo>
                    <a:lnTo>
                      <a:pt x="2211621" y="554859"/>
                    </a:lnTo>
                    <a:lnTo>
                      <a:pt x="2220782" y="554859"/>
                    </a:lnTo>
                    <a:lnTo>
                      <a:pt x="2225320" y="554859"/>
                    </a:lnTo>
                    <a:lnTo>
                      <a:pt x="2225320" y="569483"/>
                    </a:lnTo>
                    <a:lnTo>
                      <a:pt x="2229859" y="569483"/>
                    </a:lnTo>
                    <a:lnTo>
                      <a:pt x="2239019" y="569483"/>
                    </a:lnTo>
                    <a:lnTo>
                      <a:pt x="2243558" y="569483"/>
                    </a:lnTo>
                    <a:lnTo>
                      <a:pt x="2257257" y="569483"/>
                    </a:lnTo>
                    <a:lnTo>
                      <a:pt x="2261795" y="569483"/>
                    </a:lnTo>
                    <a:lnTo>
                      <a:pt x="2270956" y="569483"/>
                    </a:lnTo>
                    <a:lnTo>
                      <a:pt x="2280033" y="569483"/>
                    </a:lnTo>
                    <a:lnTo>
                      <a:pt x="2280033" y="601252"/>
                    </a:lnTo>
                    <a:lnTo>
                      <a:pt x="2284571" y="601252"/>
                    </a:lnTo>
                    <a:lnTo>
                      <a:pt x="2289194" y="601252"/>
                    </a:lnTo>
                    <a:lnTo>
                      <a:pt x="2298271" y="601252"/>
                    </a:lnTo>
                    <a:lnTo>
                      <a:pt x="2302893" y="601252"/>
                    </a:lnTo>
                    <a:lnTo>
                      <a:pt x="2316508" y="601252"/>
                    </a:lnTo>
                    <a:lnTo>
                      <a:pt x="2321131" y="601252"/>
                    </a:lnTo>
                    <a:lnTo>
                      <a:pt x="2330207" y="601252"/>
                    </a:lnTo>
                    <a:lnTo>
                      <a:pt x="2330207" y="618733"/>
                    </a:lnTo>
                    <a:lnTo>
                      <a:pt x="2334746" y="618733"/>
                    </a:lnTo>
                    <a:lnTo>
                      <a:pt x="2343906" y="618733"/>
                    </a:lnTo>
                    <a:lnTo>
                      <a:pt x="2343906" y="637054"/>
                    </a:lnTo>
                    <a:lnTo>
                      <a:pt x="2357606" y="637054"/>
                    </a:lnTo>
                    <a:lnTo>
                      <a:pt x="2362144" y="637054"/>
                    </a:lnTo>
                    <a:lnTo>
                      <a:pt x="2366682" y="637054"/>
                    </a:lnTo>
                    <a:lnTo>
                      <a:pt x="2380382" y="637054"/>
                    </a:lnTo>
                    <a:lnTo>
                      <a:pt x="2394081" y="637054"/>
                    </a:lnTo>
                    <a:lnTo>
                      <a:pt x="2403157" y="637054"/>
                    </a:lnTo>
                    <a:lnTo>
                      <a:pt x="2403157" y="657309"/>
                    </a:lnTo>
                    <a:lnTo>
                      <a:pt x="2412319" y="657309"/>
                    </a:lnTo>
                    <a:lnTo>
                      <a:pt x="2421395" y="657309"/>
                    </a:lnTo>
                    <a:lnTo>
                      <a:pt x="2425934" y="657309"/>
                    </a:lnTo>
                    <a:lnTo>
                      <a:pt x="2448794" y="657309"/>
                    </a:lnTo>
                    <a:lnTo>
                      <a:pt x="2453332" y="657309"/>
                    </a:lnTo>
                    <a:lnTo>
                      <a:pt x="2457870" y="657309"/>
                    </a:lnTo>
                    <a:lnTo>
                      <a:pt x="2462493" y="657309"/>
                    </a:lnTo>
                    <a:lnTo>
                      <a:pt x="2485269" y="657309"/>
                    </a:lnTo>
                    <a:lnTo>
                      <a:pt x="2489807" y="657309"/>
                    </a:lnTo>
                    <a:lnTo>
                      <a:pt x="2494345" y="657309"/>
                    </a:lnTo>
                    <a:lnTo>
                      <a:pt x="2521744" y="657309"/>
                    </a:lnTo>
                    <a:lnTo>
                      <a:pt x="2521744" y="682270"/>
                    </a:lnTo>
                    <a:lnTo>
                      <a:pt x="2526282" y="682270"/>
                    </a:lnTo>
                    <a:lnTo>
                      <a:pt x="2539981" y="682270"/>
                    </a:lnTo>
                    <a:lnTo>
                      <a:pt x="2544520" y="682270"/>
                    </a:lnTo>
                    <a:lnTo>
                      <a:pt x="2549058" y="682270"/>
                    </a:lnTo>
                    <a:lnTo>
                      <a:pt x="2562757" y="682270"/>
                    </a:lnTo>
                    <a:lnTo>
                      <a:pt x="2576457" y="682270"/>
                    </a:lnTo>
                    <a:lnTo>
                      <a:pt x="2585617" y="682270"/>
                    </a:lnTo>
                    <a:lnTo>
                      <a:pt x="2617470" y="682270"/>
                    </a:lnTo>
                    <a:lnTo>
                      <a:pt x="2644868" y="682270"/>
                    </a:lnTo>
                    <a:lnTo>
                      <a:pt x="2649407" y="682270"/>
                    </a:lnTo>
                    <a:lnTo>
                      <a:pt x="2672183" y="682270"/>
                    </a:lnTo>
                    <a:lnTo>
                      <a:pt x="2681344" y="682270"/>
                    </a:lnTo>
                    <a:lnTo>
                      <a:pt x="2685882" y="682270"/>
                    </a:lnTo>
                    <a:lnTo>
                      <a:pt x="2704120" y="682270"/>
                    </a:lnTo>
                    <a:lnTo>
                      <a:pt x="2708658" y="682270"/>
                    </a:lnTo>
                    <a:lnTo>
                      <a:pt x="2708658" y="725469"/>
                    </a:lnTo>
                    <a:lnTo>
                      <a:pt x="2713280" y="725469"/>
                    </a:lnTo>
                    <a:lnTo>
                      <a:pt x="2717819" y="725469"/>
                    </a:lnTo>
                    <a:lnTo>
                      <a:pt x="2740595" y="725469"/>
                    </a:lnTo>
                    <a:lnTo>
                      <a:pt x="2740595" y="782955"/>
                    </a:lnTo>
                    <a:lnTo>
                      <a:pt x="2749756" y="782955"/>
                    </a:lnTo>
                    <a:lnTo>
                      <a:pt x="2777070" y="782955"/>
                    </a:lnTo>
                    <a:lnTo>
                      <a:pt x="2809007" y="782955"/>
                    </a:lnTo>
                    <a:lnTo>
                      <a:pt x="2809007" y="846829"/>
                    </a:lnTo>
                    <a:lnTo>
                      <a:pt x="2836405" y="846829"/>
                    </a:lnTo>
                    <a:lnTo>
                      <a:pt x="2868342" y="846829"/>
                    </a:lnTo>
                    <a:lnTo>
                      <a:pt x="2872880" y="846829"/>
                    </a:lnTo>
                    <a:lnTo>
                      <a:pt x="2959530" y="846829"/>
                    </a:lnTo>
                    <a:lnTo>
                      <a:pt x="2964068" y="846829"/>
                    </a:lnTo>
                    <a:lnTo>
                      <a:pt x="2996005" y="846829"/>
                    </a:lnTo>
                    <a:lnTo>
                      <a:pt x="3000543" y="846829"/>
                    </a:lnTo>
                    <a:lnTo>
                      <a:pt x="3005082" y="846829"/>
                    </a:lnTo>
                    <a:lnTo>
                      <a:pt x="3032480" y="846829"/>
                    </a:lnTo>
                    <a:lnTo>
                      <a:pt x="3037018" y="846829"/>
                    </a:lnTo>
                    <a:lnTo>
                      <a:pt x="3055256" y="846829"/>
                    </a:lnTo>
                    <a:lnTo>
                      <a:pt x="3128206" y="846829"/>
                    </a:lnTo>
                    <a:lnTo>
                      <a:pt x="3182919" y="846829"/>
                    </a:lnTo>
                    <a:lnTo>
                      <a:pt x="3251331" y="846829"/>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914377">
                  <a:defRPr/>
                </a:pPr>
                <a:endParaRPr lang="en-US" sz="1800" dirty="0">
                  <a:solidFill>
                    <a:prstClr val="black"/>
                  </a:solidFill>
                  <a:latin typeface="Arial Narrow"/>
                </a:endParaRPr>
              </a:p>
            </p:txBody>
          </p:sp>
          <p:grpSp>
            <p:nvGrpSpPr>
              <p:cNvPr id="1316" name="Group 1315">
                <a:extLst>
                  <a:ext uri="{FF2B5EF4-FFF2-40B4-BE49-F238E27FC236}">
                    <a16:creationId xmlns:a16="http://schemas.microsoft.com/office/drawing/2014/main" id="{088E0E2A-572B-971E-FF81-A98ECEEED89F}"/>
                  </a:ext>
                </a:extLst>
              </p:cNvPr>
              <p:cNvGrpSpPr/>
              <p:nvPr/>
            </p:nvGrpSpPr>
            <p:grpSpPr>
              <a:xfrm>
                <a:off x="1607439" y="857495"/>
                <a:ext cx="5321317" cy="1072750"/>
                <a:chOff x="1607439" y="857495"/>
                <a:chExt cx="5321317" cy="1072750"/>
              </a:xfrm>
            </p:grpSpPr>
            <p:sp>
              <p:nvSpPr>
                <p:cNvPr id="1317" name="Freeform: Shape 1316">
                  <a:extLst>
                    <a:ext uri="{FF2B5EF4-FFF2-40B4-BE49-F238E27FC236}">
                      <a16:creationId xmlns:a16="http://schemas.microsoft.com/office/drawing/2014/main" id="{78F27C51-5F20-22A9-A197-92049080F0F4}"/>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18" name="Freeform: Shape 1317">
                  <a:extLst>
                    <a:ext uri="{FF2B5EF4-FFF2-40B4-BE49-F238E27FC236}">
                      <a16:creationId xmlns:a16="http://schemas.microsoft.com/office/drawing/2014/main" id="{73C6F3FD-A169-02E4-8842-ACFBF5CDF079}"/>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19" name="Freeform: Shape 1318">
                  <a:extLst>
                    <a:ext uri="{FF2B5EF4-FFF2-40B4-BE49-F238E27FC236}">
                      <a16:creationId xmlns:a16="http://schemas.microsoft.com/office/drawing/2014/main" id="{527ED751-F809-3721-C8C8-4341E8CBAEF3}"/>
                    </a:ext>
                  </a:extLst>
                </p:cNvPr>
                <p:cNvSpPr/>
                <p:nvPr/>
              </p:nvSpPr>
              <p:spPr>
                <a:xfrm>
                  <a:off x="5691807"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0" name="Freeform: Shape 1319">
                  <a:extLst>
                    <a:ext uri="{FF2B5EF4-FFF2-40B4-BE49-F238E27FC236}">
                      <a16:creationId xmlns:a16="http://schemas.microsoft.com/office/drawing/2014/main" id="{6A9F44FB-179F-F759-945B-D83583B53E11}"/>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1" name="Freeform: Shape 1320">
                  <a:extLst>
                    <a:ext uri="{FF2B5EF4-FFF2-40B4-BE49-F238E27FC236}">
                      <a16:creationId xmlns:a16="http://schemas.microsoft.com/office/drawing/2014/main" id="{01C2FCAC-138E-C730-45D7-4BEDFB67F3BB}"/>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2" name="Freeform: Shape 1321">
                  <a:extLst>
                    <a:ext uri="{FF2B5EF4-FFF2-40B4-BE49-F238E27FC236}">
                      <a16:creationId xmlns:a16="http://schemas.microsoft.com/office/drawing/2014/main" id="{C57B9DCC-2176-B6A1-9A43-897D6FD1CAC8}"/>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3" name="Freeform: Shape 1322">
                  <a:extLst>
                    <a:ext uri="{FF2B5EF4-FFF2-40B4-BE49-F238E27FC236}">
                      <a16:creationId xmlns:a16="http://schemas.microsoft.com/office/drawing/2014/main" id="{7E4B0F74-DE3F-FEC9-4732-E86DACEF4EDB}"/>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4" name="Freeform: Shape 1323">
                  <a:extLst>
                    <a:ext uri="{FF2B5EF4-FFF2-40B4-BE49-F238E27FC236}">
                      <a16:creationId xmlns:a16="http://schemas.microsoft.com/office/drawing/2014/main" id="{6DF4FED6-03CA-4C5C-81E2-8595296D7AD8}"/>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5" name="Freeform: Shape 1324">
                  <a:extLst>
                    <a:ext uri="{FF2B5EF4-FFF2-40B4-BE49-F238E27FC236}">
                      <a16:creationId xmlns:a16="http://schemas.microsoft.com/office/drawing/2014/main" id="{78EE038D-7B6E-8485-FE0E-D414943C7B15}"/>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6" name="Freeform: Shape 1325">
                  <a:extLst>
                    <a:ext uri="{FF2B5EF4-FFF2-40B4-BE49-F238E27FC236}">
                      <a16:creationId xmlns:a16="http://schemas.microsoft.com/office/drawing/2014/main" id="{6A6383B4-42B2-D098-1B6B-436FCAB5F513}"/>
                    </a:ext>
                  </a:extLst>
                </p:cNvPr>
                <p:cNvSpPr/>
                <p:nvPr/>
              </p:nvSpPr>
              <p:spPr>
                <a:xfrm>
                  <a:off x="5729655"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7" name="Freeform: Shape 1326">
                  <a:extLst>
                    <a:ext uri="{FF2B5EF4-FFF2-40B4-BE49-F238E27FC236}">
                      <a16:creationId xmlns:a16="http://schemas.microsoft.com/office/drawing/2014/main" id="{A4B18447-7A41-4058-ED9A-336A5EA8F4B6}"/>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8" name="Freeform: Shape 1327">
                  <a:extLst>
                    <a:ext uri="{FF2B5EF4-FFF2-40B4-BE49-F238E27FC236}">
                      <a16:creationId xmlns:a16="http://schemas.microsoft.com/office/drawing/2014/main" id="{E99859EA-B894-EE59-869B-E14B22EE51D7}"/>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29" name="Freeform: Shape 1328">
                  <a:extLst>
                    <a:ext uri="{FF2B5EF4-FFF2-40B4-BE49-F238E27FC236}">
                      <a16:creationId xmlns:a16="http://schemas.microsoft.com/office/drawing/2014/main" id="{6755554D-4F55-D4ED-6E7F-EE4DCA74AB56}"/>
                    </a:ext>
                  </a:extLst>
                </p:cNvPr>
                <p:cNvSpPr/>
                <p:nvPr/>
              </p:nvSpPr>
              <p:spPr>
                <a:xfrm>
                  <a:off x="576764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0" name="Freeform: Shape 1329">
                  <a:extLst>
                    <a:ext uri="{FF2B5EF4-FFF2-40B4-BE49-F238E27FC236}">
                      <a16:creationId xmlns:a16="http://schemas.microsoft.com/office/drawing/2014/main" id="{E59FE8BD-6E32-DD5D-BFE9-0C30D0612B08}"/>
                    </a:ext>
                  </a:extLst>
                </p:cNvPr>
                <p:cNvSpPr/>
                <p:nvPr/>
              </p:nvSpPr>
              <p:spPr>
                <a:xfrm>
                  <a:off x="582057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1" name="Freeform: Shape 1330">
                  <a:extLst>
                    <a:ext uri="{FF2B5EF4-FFF2-40B4-BE49-F238E27FC236}">
                      <a16:creationId xmlns:a16="http://schemas.microsoft.com/office/drawing/2014/main" id="{917BA921-60EE-FBD2-13BD-A97C3F7EE11C}"/>
                    </a:ext>
                  </a:extLst>
                </p:cNvPr>
                <p:cNvSpPr/>
                <p:nvPr/>
              </p:nvSpPr>
              <p:spPr>
                <a:xfrm>
                  <a:off x="586610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2" name="Freeform: Shape 1331">
                  <a:extLst>
                    <a:ext uri="{FF2B5EF4-FFF2-40B4-BE49-F238E27FC236}">
                      <a16:creationId xmlns:a16="http://schemas.microsoft.com/office/drawing/2014/main" id="{A3BBE21D-CA3E-B5A2-E388-9E5A3184F4D7}"/>
                    </a:ext>
                  </a:extLst>
                </p:cNvPr>
                <p:cNvSpPr/>
                <p:nvPr/>
              </p:nvSpPr>
              <p:spPr>
                <a:xfrm>
                  <a:off x="5873644"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3" name="Freeform: Shape 1332">
                  <a:extLst>
                    <a:ext uri="{FF2B5EF4-FFF2-40B4-BE49-F238E27FC236}">
                      <a16:creationId xmlns:a16="http://schemas.microsoft.com/office/drawing/2014/main" id="{62958146-5C8A-0719-81F9-4A7FDC154A01}"/>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4" name="Freeform: Shape 1333">
                  <a:extLst>
                    <a:ext uri="{FF2B5EF4-FFF2-40B4-BE49-F238E27FC236}">
                      <a16:creationId xmlns:a16="http://schemas.microsoft.com/office/drawing/2014/main" id="{EC7CB6BD-98CB-5794-1E31-8C7370FBAF08}"/>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5" name="Freeform: Shape 1334">
                  <a:extLst>
                    <a:ext uri="{FF2B5EF4-FFF2-40B4-BE49-F238E27FC236}">
                      <a16:creationId xmlns:a16="http://schemas.microsoft.com/office/drawing/2014/main" id="{DFAC541B-2B8F-8B0F-EB5D-559D8CDF2E4E}"/>
                    </a:ext>
                  </a:extLst>
                </p:cNvPr>
                <p:cNvSpPr/>
                <p:nvPr/>
              </p:nvSpPr>
              <p:spPr>
                <a:xfrm>
                  <a:off x="5926715"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6" name="Freeform: Shape 1335">
                  <a:extLst>
                    <a:ext uri="{FF2B5EF4-FFF2-40B4-BE49-F238E27FC236}">
                      <a16:creationId xmlns:a16="http://schemas.microsoft.com/office/drawing/2014/main" id="{29BA4845-9601-2B06-C7D6-B8806A1455E5}"/>
                    </a:ext>
                  </a:extLst>
                </p:cNvPr>
                <p:cNvSpPr/>
                <p:nvPr/>
              </p:nvSpPr>
              <p:spPr>
                <a:xfrm>
                  <a:off x="5934256" y="168298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7" name="Freeform: Shape 1336">
                  <a:extLst>
                    <a:ext uri="{FF2B5EF4-FFF2-40B4-BE49-F238E27FC236}">
                      <a16:creationId xmlns:a16="http://schemas.microsoft.com/office/drawing/2014/main" id="{7DA3EAB4-C8D3-DB03-24B7-CFCAF79D52F5}"/>
                    </a:ext>
                  </a:extLst>
                </p:cNvPr>
                <p:cNvSpPr/>
                <p:nvPr/>
              </p:nvSpPr>
              <p:spPr>
                <a:xfrm>
                  <a:off x="596456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8" name="Freeform: Shape 1337">
                  <a:extLst>
                    <a:ext uri="{FF2B5EF4-FFF2-40B4-BE49-F238E27FC236}">
                      <a16:creationId xmlns:a16="http://schemas.microsoft.com/office/drawing/2014/main" id="{DBECC32C-89F1-DD84-0AE7-783B064D5B94}"/>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39" name="Freeform: Shape 1338">
                  <a:extLst>
                    <a:ext uri="{FF2B5EF4-FFF2-40B4-BE49-F238E27FC236}">
                      <a16:creationId xmlns:a16="http://schemas.microsoft.com/office/drawing/2014/main" id="{CA4CA244-E26C-823E-9539-67BDDEC409A8}"/>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0" name="Freeform: Shape 1339">
                  <a:extLst>
                    <a:ext uri="{FF2B5EF4-FFF2-40B4-BE49-F238E27FC236}">
                      <a16:creationId xmlns:a16="http://schemas.microsoft.com/office/drawing/2014/main" id="{FEBB0687-4F01-948B-9A27-00B87625611E}"/>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1" name="Freeform: Shape 1340">
                  <a:extLst>
                    <a:ext uri="{FF2B5EF4-FFF2-40B4-BE49-F238E27FC236}">
                      <a16:creationId xmlns:a16="http://schemas.microsoft.com/office/drawing/2014/main" id="{4BE16154-D208-390C-DF7C-D7F74711B420}"/>
                    </a:ext>
                  </a:extLst>
                </p:cNvPr>
                <p:cNvSpPr/>
                <p:nvPr/>
              </p:nvSpPr>
              <p:spPr>
                <a:xfrm>
                  <a:off x="5979787" y="173589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2" name="Freeform: Shape 1341">
                  <a:extLst>
                    <a:ext uri="{FF2B5EF4-FFF2-40B4-BE49-F238E27FC236}">
                      <a16:creationId xmlns:a16="http://schemas.microsoft.com/office/drawing/2014/main" id="{D0503FC0-6550-C6AA-2F45-3BA60187856D}"/>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3" name="Freeform: Shape 1342">
                  <a:extLst>
                    <a:ext uri="{FF2B5EF4-FFF2-40B4-BE49-F238E27FC236}">
                      <a16:creationId xmlns:a16="http://schemas.microsoft.com/office/drawing/2014/main" id="{4E491903-48AC-C4DA-2B14-33A1443DD7B9}"/>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4" name="Freeform: Shape 1343">
                  <a:extLst>
                    <a:ext uri="{FF2B5EF4-FFF2-40B4-BE49-F238E27FC236}">
                      <a16:creationId xmlns:a16="http://schemas.microsoft.com/office/drawing/2014/main" id="{5FC64A71-F94F-427D-8D1A-957985744AD2}"/>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5" name="Freeform: Shape 1344">
                  <a:extLst>
                    <a:ext uri="{FF2B5EF4-FFF2-40B4-BE49-F238E27FC236}">
                      <a16:creationId xmlns:a16="http://schemas.microsoft.com/office/drawing/2014/main" id="{7A14E349-0F4A-6027-6E6A-1F80771E3501}"/>
                    </a:ext>
                  </a:extLst>
                </p:cNvPr>
                <p:cNvSpPr/>
                <p:nvPr/>
              </p:nvSpPr>
              <p:spPr>
                <a:xfrm>
                  <a:off x="6040399" y="180629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6" name="Freeform: Shape 1345">
                  <a:extLst>
                    <a:ext uri="{FF2B5EF4-FFF2-40B4-BE49-F238E27FC236}">
                      <a16:creationId xmlns:a16="http://schemas.microsoft.com/office/drawing/2014/main" id="{97FCA50F-406D-120F-7F05-22B329747ACA}"/>
                    </a:ext>
                  </a:extLst>
                </p:cNvPr>
                <p:cNvSpPr/>
                <p:nvPr/>
              </p:nvSpPr>
              <p:spPr>
                <a:xfrm>
                  <a:off x="6085788" y="180629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7" name="Freeform: Shape 1346">
                  <a:extLst>
                    <a:ext uri="{FF2B5EF4-FFF2-40B4-BE49-F238E27FC236}">
                      <a16:creationId xmlns:a16="http://schemas.microsoft.com/office/drawing/2014/main" id="{3F898A44-C45B-B3EA-5F74-FA966586F062}"/>
                    </a:ext>
                  </a:extLst>
                </p:cNvPr>
                <p:cNvSpPr/>
                <p:nvPr/>
              </p:nvSpPr>
              <p:spPr>
                <a:xfrm>
                  <a:off x="61388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8" name="Freeform: Shape 1347">
                  <a:extLst>
                    <a:ext uri="{FF2B5EF4-FFF2-40B4-BE49-F238E27FC236}">
                      <a16:creationId xmlns:a16="http://schemas.microsoft.com/office/drawing/2014/main" id="{68DBC8FA-BE2D-5528-7076-5E1872990EBC}"/>
                    </a:ext>
                  </a:extLst>
                </p:cNvPr>
                <p:cNvSpPr/>
                <p:nvPr/>
              </p:nvSpPr>
              <p:spPr>
                <a:xfrm>
                  <a:off x="6184388"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49" name="Freeform: Shape 1348">
                  <a:extLst>
                    <a:ext uri="{FF2B5EF4-FFF2-40B4-BE49-F238E27FC236}">
                      <a16:creationId xmlns:a16="http://schemas.microsoft.com/office/drawing/2014/main" id="{E8D0228C-4A6E-AC15-138E-B682BFE4B65A}"/>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0" name="Freeform: Shape 1349">
                  <a:extLst>
                    <a:ext uri="{FF2B5EF4-FFF2-40B4-BE49-F238E27FC236}">
                      <a16:creationId xmlns:a16="http://schemas.microsoft.com/office/drawing/2014/main" id="{4DC6A1F5-2137-2984-D4CD-E5299A757C64}"/>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1" name="Freeform: Shape 1350">
                  <a:extLst>
                    <a:ext uri="{FF2B5EF4-FFF2-40B4-BE49-F238E27FC236}">
                      <a16:creationId xmlns:a16="http://schemas.microsoft.com/office/drawing/2014/main" id="{197D2405-0B6D-1569-E171-2E50F0D947AC}"/>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2" name="Freeform: Shape 1351">
                  <a:extLst>
                    <a:ext uri="{FF2B5EF4-FFF2-40B4-BE49-F238E27FC236}">
                      <a16:creationId xmlns:a16="http://schemas.microsoft.com/office/drawing/2014/main" id="{E7B32979-86E9-7152-8B33-A2D4FD7F89A7}"/>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3" name="Freeform: Shape 1352">
                  <a:extLst>
                    <a:ext uri="{FF2B5EF4-FFF2-40B4-BE49-F238E27FC236}">
                      <a16:creationId xmlns:a16="http://schemas.microsoft.com/office/drawing/2014/main" id="{59F5DE43-ACAA-FF56-BDC9-F82EC89CF600}"/>
                    </a:ext>
                  </a:extLst>
                </p:cNvPr>
                <p:cNvSpPr/>
                <p:nvPr/>
              </p:nvSpPr>
              <p:spPr>
                <a:xfrm>
                  <a:off x="6388991"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4" name="Freeform: Shape 1353">
                  <a:extLst>
                    <a:ext uri="{FF2B5EF4-FFF2-40B4-BE49-F238E27FC236}">
                      <a16:creationId xmlns:a16="http://schemas.microsoft.com/office/drawing/2014/main" id="{114FEDE1-8E35-DE03-E799-E53897FDD269}"/>
                    </a:ext>
                  </a:extLst>
                </p:cNvPr>
                <p:cNvSpPr/>
                <p:nvPr/>
              </p:nvSpPr>
              <p:spPr>
                <a:xfrm>
                  <a:off x="639653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5" name="Freeform: Shape 1354">
                  <a:extLst>
                    <a:ext uri="{FF2B5EF4-FFF2-40B4-BE49-F238E27FC236}">
                      <a16:creationId xmlns:a16="http://schemas.microsoft.com/office/drawing/2014/main" id="{487BC4CA-722C-FE6E-2F18-8EA43EAF8824}"/>
                    </a:ext>
                  </a:extLst>
                </p:cNvPr>
                <p:cNvSpPr/>
                <p:nvPr/>
              </p:nvSpPr>
              <p:spPr>
                <a:xfrm>
                  <a:off x="644960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6" name="Freeform: Shape 1355">
                  <a:extLst>
                    <a:ext uri="{FF2B5EF4-FFF2-40B4-BE49-F238E27FC236}">
                      <a16:creationId xmlns:a16="http://schemas.microsoft.com/office/drawing/2014/main" id="{0C8A2D00-F72B-3CB0-8256-CA7D205A24CE}"/>
                    </a:ext>
                  </a:extLst>
                </p:cNvPr>
                <p:cNvSpPr/>
                <p:nvPr/>
              </p:nvSpPr>
              <p:spPr>
                <a:xfrm>
                  <a:off x="6457145"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7" name="Freeform: Shape 1356">
                  <a:extLst>
                    <a:ext uri="{FF2B5EF4-FFF2-40B4-BE49-F238E27FC236}">
                      <a16:creationId xmlns:a16="http://schemas.microsoft.com/office/drawing/2014/main" id="{8566E234-C543-F3E8-FE8D-7DDD84530AEF}"/>
                    </a:ext>
                  </a:extLst>
                </p:cNvPr>
                <p:cNvSpPr/>
                <p:nvPr/>
              </p:nvSpPr>
              <p:spPr>
                <a:xfrm>
                  <a:off x="6464687"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8" name="Freeform: Shape 1357">
                  <a:extLst>
                    <a:ext uri="{FF2B5EF4-FFF2-40B4-BE49-F238E27FC236}">
                      <a16:creationId xmlns:a16="http://schemas.microsoft.com/office/drawing/2014/main" id="{BAC381F6-6320-1BB4-1BE1-75CF9AC63F72}"/>
                    </a:ext>
                  </a:extLst>
                </p:cNvPr>
                <p:cNvSpPr/>
                <p:nvPr/>
              </p:nvSpPr>
              <p:spPr>
                <a:xfrm>
                  <a:off x="6510216"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59" name="Freeform: Shape 1358">
                  <a:extLst>
                    <a:ext uri="{FF2B5EF4-FFF2-40B4-BE49-F238E27FC236}">
                      <a16:creationId xmlns:a16="http://schemas.microsoft.com/office/drawing/2014/main" id="{C2FF2223-4506-2372-D216-13D3E4A7B9A9}"/>
                    </a:ext>
                  </a:extLst>
                </p:cNvPr>
                <p:cNvSpPr/>
                <p:nvPr/>
              </p:nvSpPr>
              <p:spPr>
                <a:xfrm>
                  <a:off x="65177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0" name="Freeform: Shape 1359">
                  <a:extLst>
                    <a:ext uri="{FF2B5EF4-FFF2-40B4-BE49-F238E27FC236}">
                      <a16:creationId xmlns:a16="http://schemas.microsoft.com/office/drawing/2014/main" id="{95B2CF5F-B028-4D0E-B258-725486235AC5}"/>
                    </a:ext>
                  </a:extLst>
                </p:cNvPr>
                <p:cNvSpPr/>
                <p:nvPr/>
              </p:nvSpPr>
              <p:spPr>
                <a:xfrm>
                  <a:off x="6548064"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1" name="Freeform: Shape 1360">
                  <a:extLst>
                    <a:ext uri="{FF2B5EF4-FFF2-40B4-BE49-F238E27FC236}">
                      <a16:creationId xmlns:a16="http://schemas.microsoft.com/office/drawing/2014/main" id="{E407260E-53A3-0813-67F4-57D7D84D9956}"/>
                    </a:ext>
                  </a:extLst>
                </p:cNvPr>
                <p:cNvSpPr/>
                <p:nvPr/>
              </p:nvSpPr>
              <p:spPr>
                <a:xfrm>
                  <a:off x="6669289"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2" name="Freeform: Shape 1361">
                  <a:extLst>
                    <a:ext uri="{FF2B5EF4-FFF2-40B4-BE49-F238E27FC236}">
                      <a16:creationId xmlns:a16="http://schemas.microsoft.com/office/drawing/2014/main" id="{2536385A-4CAB-A674-1054-10ABF8A30658}"/>
                    </a:ext>
                  </a:extLst>
                </p:cNvPr>
                <p:cNvSpPr/>
                <p:nvPr/>
              </p:nvSpPr>
              <p:spPr>
                <a:xfrm>
                  <a:off x="6760208"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3" name="Freeform: Shape 1362">
                  <a:extLst>
                    <a:ext uri="{FF2B5EF4-FFF2-40B4-BE49-F238E27FC236}">
                      <a16:creationId xmlns:a16="http://schemas.microsoft.com/office/drawing/2014/main" id="{F6A4E9BB-2A02-D8C3-8548-93A98BAEF29D}"/>
                    </a:ext>
                  </a:extLst>
                </p:cNvPr>
                <p:cNvSpPr/>
                <p:nvPr/>
              </p:nvSpPr>
              <p:spPr>
                <a:xfrm>
                  <a:off x="6873892"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4" name="Freeform: Shape 1363">
                  <a:extLst>
                    <a:ext uri="{FF2B5EF4-FFF2-40B4-BE49-F238E27FC236}">
                      <a16:creationId xmlns:a16="http://schemas.microsoft.com/office/drawing/2014/main" id="{A7D981C5-46FC-DE82-20DA-C779A089B906}"/>
                    </a:ext>
                  </a:extLst>
                </p:cNvPr>
                <p:cNvSpPr/>
                <p:nvPr/>
              </p:nvSpPr>
              <p:spPr>
                <a:xfrm>
                  <a:off x="5267379" y="1583764"/>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5" name="Freeform: Shape 1364">
                  <a:extLst>
                    <a:ext uri="{FF2B5EF4-FFF2-40B4-BE49-F238E27FC236}">
                      <a16:creationId xmlns:a16="http://schemas.microsoft.com/office/drawing/2014/main" id="{7949D71D-68F0-C5B8-3C6E-81908966E60A}"/>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6" name="Freeform: Shape 1365">
                  <a:extLst>
                    <a:ext uri="{FF2B5EF4-FFF2-40B4-BE49-F238E27FC236}">
                      <a16:creationId xmlns:a16="http://schemas.microsoft.com/office/drawing/2014/main" id="{24D70726-D1B2-BD19-4240-0EDC2CA5FC43}"/>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7" name="Freeform: Shape 1366">
                  <a:extLst>
                    <a:ext uri="{FF2B5EF4-FFF2-40B4-BE49-F238E27FC236}">
                      <a16:creationId xmlns:a16="http://schemas.microsoft.com/office/drawing/2014/main" id="{65A5D165-42F0-0AC4-6E15-D4FD9911B549}"/>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8" name="Freeform: Shape 1367">
                  <a:extLst>
                    <a:ext uri="{FF2B5EF4-FFF2-40B4-BE49-F238E27FC236}">
                      <a16:creationId xmlns:a16="http://schemas.microsoft.com/office/drawing/2014/main" id="{FC88D8B3-32F5-539B-CB63-9F0A4F5E6B0F}"/>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69" name="Freeform: Shape 1368">
                  <a:extLst>
                    <a:ext uri="{FF2B5EF4-FFF2-40B4-BE49-F238E27FC236}">
                      <a16:creationId xmlns:a16="http://schemas.microsoft.com/office/drawing/2014/main" id="{91E1894C-4EE3-7DEF-3206-96BCBCD46F19}"/>
                    </a:ext>
                  </a:extLst>
                </p:cNvPr>
                <p:cNvSpPr/>
                <p:nvPr/>
              </p:nvSpPr>
              <p:spPr>
                <a:xfrm>
                  <a:off x="5297824"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0" name="Freeform: Shape 1369">
                  <a:extLst>
                    <a:ext uri="{FF2B5EF4-FFF2-40B4-BE49-F238E27FC236}">
                      <a16:creationId xmlns:a16="http://schemas.microsoft.com/office/drawing/2014/main" id="{43FFA58B-FAA0-51F2-F018-C9F2608FA128}"/>
                    </a:ext>
                  </a:extLst>
                </p:cNvPr>
                <p:cNvSpPr/>
                <p:nvPr/>
              </p:nvSpPr>
              <p:spPr>
                <a:xfrm>
                  <a:off x="5320449"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1" name="Freeform: Shape 1370">
                  <a:extLst>
                    <a:ext uri="{FF2B5EF4-FFF2-40B4-BE49-F238E27FC236}">
                      <a16:creationId xmlns:a16="http://schemas.microsoft.com/office/drawing/2014/main" id="{AEDEF1C8-A4D0-AD74-E3A0-9FD506DF3AA4}"/>
                    </a:ext>
                  </a:extLst>
                </p:cNvPr>
                <p:cNvSpPr/>
                <p:nvPr/>
              </p:nvSpPr>
              <p:spPr>
                <a:xfrm>
                  <a:off x="5328131"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2" name="Freeform: Shape 1371">
                  <a:extLst>
                    <a:ext uri="{FF2B5EF4-FFF2-40B4-BE49-F238E27FC236}">
                      <a16:creationId xmlns:a16="http://schemas.microsoft.com/office/drawing/2014/main" id="{6F3BAAE3-BFBE-8D4C-9435-5135A14018F1}"/>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3" name="Freeform: Shape 1372">
                  <a:extLst>
                    <a:ext uri="{FF2B5EF4-FFF2-40B4-BE49-F238E27FC236}">
                      <a16:creationId xmlns:a16="http://schemas.microsoft.com/office/drawing/2014/main" id="{94402239-8CD5-30B5-B4AE-F3F79259B8F5}"/>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4" name="Freeform: Shape 1373">
                  <a:extLst>
                    <a:ext uri="{FF2B5EF4-FFF2-40B4-BE49-F238E27FC236}">
                      <a16:creationId xmlns:a16="http://schemas.microsoft.com/office/drawing/2014/main" id="{F400AD70-18EB-6436-E925-2D18DC543248}"/>
                    </a:ext>
                  </a:extLst>
                </p:cNvPr>
                <p:cNvSpPr/>
                <p:nvPr/>
              </p:nvSpPr>
              <p:spPr>
                <a:xfrm>
                  <a:off x="5350756" y="160517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5" name="Freeform: Shape 1374">
                  <a:extLst>
                    <a:ext uri="{FF2B5EF4-FFF2-40B4-BE49-F238E27FC236}">
                      <a16:creationId xmlns:a16="http://schemas.microsoft.com/office/drawing/2014/main" id="{BB14AC97-2CE4-8FCD-844E-602C69EC5DC1}"/>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6" name="Freeform: Shape 1375">
                  <a:extLst>
                    <a:ext uri="{FF2B5EF4-FFF2-40B4-BE49-F238E27FC236}">
                      <a16:creationId xmlns:a16="http://schemas.microsoft.com/office/drawing/2014/main" id="{D47FD257-D40D-D8E9-0CCD-BED796744255}"/>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7" name="Freeform: Shape 1376">
                  <a:extLst>
                    <a:ext uri="{FF2B5EF4-FFF2-40B4-BE49-F238E27FC236}">
                      <a16:creationId xmlns:a16="http://schemas.microsoft.com/office/drawing/2014/main" id="{A96F477B-A9A7-3B36-E6A8-0208964F902A}"/>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8" name="Freeform: Shape 1377">
                  <a:extLst>
                    <a:ext uri="{FF2B5EF4-FFF2-40B4-BE49-F238E27FC236}">
                      <a16:creationId xmlns:a16="http://schemas.microsoft.com/office/drawing/2014/main" id="{FE52E871-E918-B2EA-9F78-BFB59BD5CCFF}"/>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79" name="Freeform: Shape 1378">
                  <a:extLst>
                    <a:ext uri="{FF2B5EF4-FFF2-40B4-BE49-F238E27FC236}">
                      <a16:creationId xmlns:a16="http://schemas.microsoft.com/office/drawing/2014/main" id="{13EDDEE4-B147-ED04-E4A8-32E17CE31C58}"/>
                    </a:ext>
                  </a:extLst>
                </p:cNvPr>
                <p:cNvSpPr/>
                <p:nvPr/>
              </p:nvSpPr>
              <p:spPr>
                <a:xfrm>
                  <a:off x="5403827"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0" name="Freeform: Shape 1379">
                  <a:extLst>
                    <a:ext uri="{FF2B5EF4-FFF2-40B4-BE49-F238E27FC236}">
                      <a16:creationId xmlns:a16="http://schemas.microsoft.com/office/drawing/2014/main" id="{025A9B5F-89C7-AB75-790C-3BE8EB7B6D4B}"/>
                    </a:ext>
                  </a:extLst>
                </p:cNvPr>
                <p:cNvSpPr/>
                <p:nvPr/>
              </p:nvSpPr>
              <p:spPr>
                <a:xfrm>
                  <a:off x="5426591"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1" name="Freeform: Shape 1380">
                  <a:extLst>
                    <a:ext uri="{FF2B5EF4-FFF2-40B4-BE49-F238E27FC236}">
                      <a16:creationId xmlns:a16="http://schemas.microsoft.com/office/drawing/2014/main" id="{ADB4BECB-CD51-D8E7-EBBA-05F806ECECF8}"/>
                    </a:ext>
                  </a:extLst>
                </p:cNvPr>
                <p:cNvSpPr/>
                <p:nvPr/>
              </p:nvSpPr>
              <p:spPr>
                <a:xfrm>
                  <a:off x="5449356" y="1627613"/>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2" name="Freeform: Shape 1381">
                  <a:extLst>
                    <a:ext uri="{FF2B5EF4-FFF2-40B4-BE49-F238E27FC236}">
                      <a16:creationId xmlns:a16="http://schemas.microsoft.com/office/drawing/2014/main" id="{B71BC9C7-0878-30B1-7776-E8F58B66F260}"/>
                    </a:ext>
                  </a:extLst>
                </p:cNvPr>
                <p:cNvSpPr/>
                <p:nvPr/>
              </p:nvSpPr>
              <p:spPr>
                <a:xfrm>
                  <a:off x="5479663"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3" name="Freeform: Shape 1382">
                  <a:extLst>
                    <a:ext uri="{FF2B5EF4-FFF2-40B4-BE49-F238E27FC236}">
                      <a16:creationId xmlns:a16="http://schemas.microsoft.com/office/drawing/2014/main" id="{C7341FC2-6A25-74F7-D488-639C7E002FD6}"/>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4" name="Freeform: Shape 1383">
                  <a:extLst>
                    <a:ext uri="{FF2B5EF4-FFF2-40B4-BE49-F238E27FC236}">
                      <a16:creationId xmlns:a16="http://schemas.microsoft.com/office/drawing/2014/main" id="{69BB2A3B-2059-922E-3DD8-F8EBA5E6F182}"/>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5" name="Freeform: Shape 1384">
                  <a:extLst>
                    <a:ext uri="{FF2B5EF4-FFF2-40B4-BE49-F238E27FC236}">
                      <a16:creationId xmlns:a16="http://schemas.microsoft.com/office/drawing/2014/main" id="{113A1AB2-610D-F4A6-344C-06382C1A0EF9}"/>
                    </a:ext>
                  </a:extLst>
                </p:cNvPr>
                <p:cNvSpPr/>
                <p:nvPr/>
              </p:nvSpPr>
              <p:spPr>
                <a:xfrm>
                  <a:off x="55022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6" name="Freeform: Shape 1385">
                  <a:extLst>
                    <a:ext uri="{FF2B5EF4-FFF2-40B4-BE49-F238E27FC236}">
                      <a16:creationId xmlns:a16="http://schemas.microsoft.com/office/drawing/2014/main" id="{2D7D8A74-DFF6-0492-0B9B-478A66597BD8}"/>
                    </a:ext>
                  </a:extLst>
                </p:cNvPr>
                <p:cNvSpPr/>
                <p:nvPr/>
              </p:nvSpPr>
              <p:spPr>
                <a:xfrm>
                  <a:off x="5540275"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7" name="Freeform: Shape 1386">
                  <a:extLst>
                    <a:ext uri="{FF2B5EF4-FFF2-40B4-BE49-F238E27FC236}">
                      <a16:creationId xmlns:a16="http://schemas.microsoft.com/office/drawing/2014/main" id="{F846CB93-B57F-A9A5-E924-B19B81AD4F09}"/>
                    </a:ext>
                  </a:extLst>
                </p:cNvPr>
                <p:cNvSpPr/>
                <p:nvPr/>
              </p:nvSpPr>
              <p:spPr>
                <a:xfrm>
                  <a:off x="5547816"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8" name="Freeform: Shape 1387">
                  <a:extLst>
                    <a:ext uri="{FF2B5EF4-FFF2-40B4-BE49-F238E27FC236}">
                      <a16:creationId xmlns:a16="http://schemas.microsoft.com/office/drawing/2014/main" id="{FA862F6E-CC18-11BF-FD31-E3BA10E34604}"/>
                    </a:ext>
                  </a:extLst>
                </p:cNvPr>
                <p:cNvSpPr/>
                <p:nvPr/>
              </p:nvSpPr>
              <p:spPr>
                <a:xfrm>
                  <a:off x="5555359"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89" name="Freeform: Shape 1388">
                  <a:extLst>
                    <a:ext uri="{FF2B5EF4-FFF2-40B4-BE49-F238E27FC236}">
                      <a16:creationId xmlns:a16="http://schemas.microsoft.com/office/drawing/2014/main" id="{DA1B5270-A89F-A13B-CFA5-9A9D6B163A6E}"/>
                    </a:ext>
                  </a:extLst>
                </p:cNvPr>
                <p:cNvSpPr/>
                <p:nvPr/>
              </p:nvSpPr>
              <p:spPr>
                <a:xfrm>
                  <a:off x="556303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0" name="Freeform: Shape 1389">
                  <a:extLst>
                    <a:ext uri="{FF2B5EF4-FFF2-40B4-BE49-F238E27FC236}">
                      <a16:creationId xmlns:a16="http://schemas.microsoft.com/office/drawing/2014/main" id="{A76AEED0-3695-F75C-4692-AFADFE126DFC}"/>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1" name="Freeform: Shape 1390">
                  <a:extLst>
                    <a:ext uri="{FF2B5EF4-FFF2-40B4-BE49-F238E27FC236}">
                      <a16:creationId xmlns:a16="http://schemas.microsoft.com/office/drawing/2014/main" id="{295BF59C-5192-CE0A-14FF-3B4126C83F65}"/>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2" name="Freeform: Shape 1391">
                  <a:extLst>
                    <a:ext uri="{FF2B5EF4-FFF2-40B4-BE49-F238E27FC236}">
                      <a16:creationId xmlns:a16="http://schemas.microsoft.com/office/drawing/2014/main" id="{626F8EBD-B544-3EB6-AB7B-2E03A9D0727D}"/>
                    </a:ext>
                  </a:extLst>
                </p:cNvPr>
                <p:cNvSpPr/>
                <p:nvPr/>
              </p:nvSpPr>
              <p:spPr>
                <a:xfrm>
                  <a:off x="560842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3" name="Freeform: Shape 1392">
                  <a:extLst>
                    <a:ext uri="{FF2B5EF4-FFF2-40B4-BE49-F238E27FC236}">
                      <a16:creationId xmlns:a16="http://schemas.microsoft.com/office/drawing/2014/main" id="{5876A854-20BE-4C6F-D47C-4E946D4054A8}"/>
                    </a:ext>
                  </a:extLst>
                </p:cNvPr>
                <p:cNvSpPr/>
                <p:nvPr/>
              </p:nvSpPr>
              <p:spPr>
                <a:xfrm>
                  <a:off x="5615971"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4" name="Freeform: Shape 1393">
                  <a:extLst>
                    <a:ext uri="{FF2B5EF4-FFF2-40B4-BE49-F238E27FC236}">
                      <a16:creationId xmlns:a16="http://schemas.microsoft.com/office/drawing/2014/main" id="{06CDDA9C-71F1-5C68-D852-A507F2F065E2}"/>
                    </a:ext>
                  </a:extLst>
                </p:cNvPr>
                <p:cNvSpPr/>
                <p:nvPr/>
              </p:nvSpPr>
              <p:spPr>
                <a:xfrm>
                  <a:off x="449449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5" name="Freeform: Shape 1394">
                  <a:extLst>
                    <a:ext uri="{FF2B5EF4-FFF2-40B4-BE49-F238E27FC236}">
                      <a16:creationId xmlns:a16="http://schemas.microsoft.com/office/drawing/2014/main" id="{971C8C37-5B17-42BD-6F7D-C7F4370966C4}"/>
                    </a:ext>
                  </a:extLst>
                </p:cNvPr>
                <p:cNvSpPr/>
                <p:nvPr/>
              </p:nvSpPr>
              <p:spPr>
                <a:xfrm>
                  <a:off x="4532347"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6" name="Freeform: Shape 1395">
                  <a:extLst>
                    <a:ext uri="{FF2B5EF4-FFF2-40B4-BE49-F238E27FC236}">
                      <a16:creationId xmlns:a16="http://schemas.microsoft.com/office/drawing/2014/main" id="{14D59548-BED7-89D6-12BC-E7089A28134A}"/>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7" name="Freeform: Shape 1396">
                  <a:extLst>
                    <a:ext uri="{FF2B5EF4-FFF2-40B4-BE49-F238E27FC236}">
                      <a16:creationId xmlns:a16="http://schemas.microsoft.com/office/drawing/2014/main" id="{B8246365-A112-7F85-B180-D4192E96766C}"/>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8" name="Freeform: Shape 1397">
                  <a:extLst>
                    <a:ext uri="{FF2B5EF4-FFF2-40B4-BE49-F238E27FC236}">
                      <a16:creationId xmlns:a16="http://schemas.microsoft.com/office/drawing/2014/main" id="{A0C7D123-E4CC-3CB3-95AA-9C4A9636BE6C}"/>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399" name="Freeform: Shape 1398">
                  <a:extLst>
                    <a:ext uri="{FF2B5EF4-FFF2-40B4-BE49-F238E27FC236}">
                      <a16:creationId xmlns:a16="http://schemas.microsoft.com/office/drawing/2014/main" id="{C9785B07-5577-7A4D-345E-BD559FC0EB1D}"/>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0" name="Freeform: Shape 1399">
                  <a:extLst>
                    <a:ext uri="{FF2B5EF4-FFF2-40B4-BE49-F238E27FC236}">
                      <a16:creationId xmlns:a16="http://schemas.microsoft.com/office/drawing/2014/main" id="{84D425F7-0703-C88A-F323-A22D257B9F5A}"/>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1" name="Freeform: Shape 1400">
                  <a:extLst>
                    <a:ext uri="{FF2B5EF4-FFF2-40B4-BE49-F238E27FC236}">
                      <a16:creationId xmlns:a16="http://schemas.microsoft.com/office/drawing/2014/main" id="{EF2C434A-DDFA-AB17-C6FA-ABAED92F28FC}"/>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2" name="Freeform: Shape 1401">
                  <a:extLst>
                    <a:ext uri="{FF2B5EF4-FFF2-40B4-BE49-F238E27FC236}">
                      <a16:creationId xmlns:a16="http://schemas.microsoft.com/office/drawing/2014/main" id="{2CC9291E-87B6-9DFF-3A93-9554314B33D7}"/>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3" name="Freeform: Shape 1402">
                  <a:extLst>
                    <a:ext uri="{FF2B5EF4-FFF2-40B4-BE49-F238E27FC236}">
                      <a16:creationId xmlns:a16="http://schemas.microsoft.com/office/drawing/2014/main" id="{ED22834B-AC85-792A-C072-EFB0276B3323}"/>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4" name="Freeform: Shape 1403">
                  <a:extLst>
                    <a:ext uri="{FF2B5EF4-FFF2-40B4-BE49-F238E27FC236}">
                      <a16:creationId xmlns:a16="http://schemas.microsoft.com/office/drawing/2014/main" id="{D14EEA67-D5D4-72C3-110B-CA74778A4078}"/>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5" name="Freeform: Shape 1404">
                  <a:extLst>
                    <a:ext uri="{FF2B5EF4-FFF2-40B4-BE49-F238E27FC236}">
                      <a16:creationId xmlns:a16="http://schemas.microsoft.com/office/drawing/2014/main" id="{BB841B40-636F-1DC4-123F-CC994B40E2FE}"/>
                    </a:ext>
                  </a:extLst>
                </p:cNvPr>
                <p:cNvSpPr/>
                <p:nvPr/>
              </p:nvSpPr>
              <p:spPr>
                <a:xfrm>
                  <a:off x="4630947"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6" name="Freeform: Shape 1405">
                  <a:extLst>
                    <a:ext uri="{FF2B5EF4-FFF2-40B4-BE49-F238E27FC236}">
                      <a16:creationId xmlns:a16="http://schemas.microsoft.com/office/drawing/2014/main" id="{51B66D53-25F4-2632-CFC6-64C4FECC382F}"/>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7" name="Freeform: Shape 1406">
                  <a:extLst>
                    <a:ext uri="{FF2B5EF4-FFF2-40B4-BE49-F238E27FC236}">
                      <a16:creationId xmlns:a16="http://schemas.microsoft.com/office/drawing/2014/main" id="{63A29327-8328-AEBA-2F67-EF076BDD008D}"/>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8" name="Freeform: Shape 1407">
                  <a:extLst>
                    <a:ext uri="{FF2B5EF4-FFF2-40B4-BE49-F238E27FC236}">
                      <a16:creationId xmlns:a16="http://schemas.microsoft.com/office/drawing/2014/main" id="{410FC88D-B7D8-68E2-630B-260EF4BB6184}"/>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09" name="Freeform: Shape 1408">
                  <a:extLst>
                    <a:ext uri="{FF2B5EF4-FFF2-40B4-BE49-F238E27FC236}">
                      <a16:creationId xmlns:a16="http://schemas.microsoft.com/office/drawing/2014/main" id="{6C5CB44A-9289-50B8-A917-257F48EEED8A}"/>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0" name="Freeform: Shape 1409">
                  <a:extLst>
                    <a:ext uri="{FF2B5EF4-FFF2-40B4-BE49-F238E27FC236}">
                      <a16:creationId xmlns:a16="http://schemas.microsoft.com/office/drawing/2014/main" id="{F2ABC82D-7485-FB08-91FE-208313FC0F93}"/>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1" name="Freeform: Shape 1410">
                  <a:extLst>
                    <a:ext uri="{FF2B5EF4-FFF2-40B4-BE49-F238E27FC236}">
                      <a16:creationId xmlns:a16="http://schemas.microsoft.com/office/drawing/2014/main" id="{D76617AE-DBDC-2FD3-8422-7473C66C935B}"/>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2" name="Freeform: Shape 1411">
                  <a:extLst>
                    <a:ext uri="{FF2B5EF4-FFF2-40B4-BE49-F238E27FC236}">
                      <a16:creationId xmlns:a16="http://schemas.microsoft.com/office/drawing/2014/main" id="{EA39F751-DB1D-0B5C-C0A0-C8F2B4A71841}"/>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3" name="Freeform: Shape 1412">
                  <a:extLst>
                    <a:ext uri="{FF2B5EF4-FFF2-40B4-BE49-F238E27FC236}">
                      <a16:creationId xmlns:a16="http://schemas.microsoft.com/office/drawing/2014/main" id="{5B438B5B-64FF-27B4-B925-D832E135E8D3}"/>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4" name="Freeform: Shape 1413">
                  <a:extLst>
                    <a:ext uri="{FF2B5EF4-FFF2-40B4-BE49-F238E27FC236}">
                      <a16:creationId xmlns:a16="http://schemas.microsoft.com/office/drawing/2014/main" id="{2EDDF8C5-3B0A-6570-4782-39128A95777A}"/>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5" name="Freeform: Shape 1414">
                  <a:extLst>
                    <a:ext uri="{FF2B5EF4-FFF2-40B4-BE49-F238E27FC236}">
                      <a16:creationId xmlns:a16="http://schemas.microsoft.com/office/drawing/2014/main" id="{50CF087F-3C85-F33D-AD16-381477472EAF}"/>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6" name="Freeform: Shape 1415">
                  <a:extLst>
                    <a:ext uri="{FF2B5EF4-FFF2-40B4-BE49-F238E27FC236}">
                      <a16:creationId xmlns:a16="http://schemas.microsoft.com/office/drawing/2014/main" id="{1012B72E-9A5F-DF9C-DA08-5FD5F1DAE621}"/>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7" name="Freeform: Shape 1416">
                  <a:extLst>
                    <a:ext uri="{FF2B5EF4-FFF2-40B4-BE49-F238E27FC236}">
                      <a16:creationId xmlns:a16="http://schemas.microsoft.com/office/drawing/2014/main" id="{96A1FF43-3DF5-2BA2-25A7-8CC373AFD7D0}"/>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8" name="Freeform: Shape 1417">
                  <a:extLst>
                    <a:ext uri="{FF2B5EF4-FFF2-40B4-BE49-F238E27FC236}">
                      <a16:creationId xmlns:a16="http://schemas.microsoft.com/office/drawing/2014/main" id="{34DAD9E4-F0F8-59A0-BADA-6B6D398A4290}"/>
                    </a:ext>
                  </a:extLst>
                </p:cNvPr>
                <p:cNvSpPr/>
                <p:nvPr/>
              </p:nvSpPr>
              <p:spPr>
                <a:xfrm>
                  <a:off x="4706641"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19" name="Freeform: Shape 1418">
                  <a:extLst>
                    <a:ext uri="{FF2B5EF4-FFF2-40B4-BE49-F238E27FC236}">
                      <a16:creationId xmlns:a16="http://schemas.microsoft.com/office/drawing/2014/main" id="{A92B2BA4-728E-673B-5009-E9260CFE76C4}"/>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0" name="Freeform: Shape 1419">
                  <a:extLst>
                    <a:ext uri="{FF2B5EF4-FFF2-40B4-BE49-F238E27FC236}">
                      <a16:creationId xmlns:a16="http://schemas.microsoft.com/office/drawing/2014/main" id="{889F7A3A-FAF0-A27D-CD09-491F45E0FC5B}"/>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1" name="Freeform: Shape 1420">
                  <a:extLst>
                    <a:ext uri="{FF2B5EF4-FFF2-40B4-BE49-F238E27FC236}">
                      <a16:creationId xmlns:a16="http://schemas.microsoft.com/office/drawing/2014/main" id="{2AEFDA24-D83E-B936-81CD-6F925E2B4C71}"/>
                    </a:ext>
                  </a:extLst>
                </p:cNvPr>
                <p:cNvSpPr/>
                <p:nvPr/>
              </p:nvSpPr>
              <p:spPr>
                <a:xfrm>
                  <a:off x="4736948"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2" name="Freeform: Shape 1421">
                  <a:extLst>
                    <a:ext uri="{FF2B5EF4-FFF2-40B4-BE49-F238E27FC236}">
                      <a16:creationId xmlns:a16="http://schemas.microsoft.com/office/drawing/2014/main" id="{1BA25477-B9B6-0152-7C3E-E035307A8F43}"/>
                    </a:ext>
                  </a:extLst>
                </p:cNvPr>
                <p:cNvSpPr/>
                <p:nvPr/>
              </p:nvSpPr>
              <p:spPr>
                <a:xfrm>
                  <a:off x="4744629"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3" name="Freeform: Shape 1422">
                  <a:extLst>
                    <a:ext uri="{FF2B5EF4-FFF2-40B4-BE49-F238E27FC236}">
                      <a16:creationId xmlns:a16="http://schemas.microsoft.com/office/drawing/2014/main" id="{E28DDEFA-82E4-AE60-85E0-EAD3DB5AC37D}"/>
                    </a:ext>
                  </a:extLst>
                </p:cNvPr>
                <p:cNvSpPr/>
                <p:nvPr/>
              </p:nvSpPr>
              <p:spPr>
                <a:xfrm>
                  <a:off x="4752171" y="14853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4" name="Freeform: Shape 1423">
                  <a:extLst>
                    <a:ext uri="{FF2B5EF4-FFF2-40B4-BE49-F238E27FC236}">
                      <a16:creationId xmlns:a16="http://schemas.microsoft.com/office/drawing/2014/main" id="{98FE908E-F0C1-3F57-A545-80DAE8D9A8D6}"/>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5" name="Freeform: Shape 1424">
                  <a:extLst>
                    <a:ext uri="{FF2B5EF4-FFF2-40B4-BE49-F238E27FC236}">
                      <a16:creationId xmlns:a16="http://schemas.microsoft.com/office/drawing/2014/main" id="{DED2D752-0897-5A03-EF58-CCB8BE343E64}"/>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6" name="Freeform: Shape 1425">
                  <a:extLst>
                    <a:ext uri="{FF2B5EF4-FFF2-40B4-BE49-F238E27FC236}">
                      <a16:creationId xmlns:a16="http://schemas.microsoft.com/office/drawing/2014/main" id="{2F8E3625-3A58-4511-0667-39CB9124DFAC}"/>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7" name="Freeform: Shape 1426">
                  <a:extLst>
                    <a:ext uri="{FF2B5EF4-FFF2-40B4-BE49-F238E27FC236}">
                      <a16:creationId xmlns:a16="http://schemas.microsoft.com/office/drawing/2014/main" id="{1DD54487-5749-BDB7-6D45-977B6477BB14}"/>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8" name="Freeform: Shape 1427">
                  <a:extLst>
                    <a:ext uri="{FF2B5EF4-FFF2-40B4-BE49-F238E27FC236}">
                      <a16:creationId xmlns:a16="http://schemas.microsoft.com/office/drawing/2014/main" id="{0A13D64E-5AD3-3BE5-54AA-ABD786231E3B}"/>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29" name="Freeform: Shape 1428">
                  <a:extLst>
                    <a:ext uri="{FF2B5EF4-FFF2-40B4-BE49-F238E27FC236}">
                      <a16:creationId xmlns:a16="http://schemas.microsoft.com/office/drawing/2014/main" id="{881B3036-BF15-FCDA-FEEA-4FCE210557D8}"/>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0" name="Freeform: Shape 1429">
                  <a:extLst>
                    <a:ext uri="{FF2B5EF4-FFF2-40B4-BE49-F238E27FC236}">
                      <a16:creationId xmlns:a16="http://schemas.microsoft.com/office/drawing/2014/main" id="{F47F39EB-8C48-85A1-1299-A1E16BF76A02}"/>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1" name="Freeform: Shape 1430">
                  <a:extLst>
                    <a:ext uri="{FF2B5EF4-FFF2-40B4-BE49-F238E27FC236}">
                      <a16:creationId xmlns:a16="http://schemas.microsoft.com/office/drawing/2014/main" id="{E57C2A43-6410-6339-E650-998157D62A3E}"/>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2" name="Freeform: Shape 1431">
                  <a:extLst>
                    <a:ext uri="{FF2B5EF4-FFF2-40B4-BE49-F238E27FC236}">
                      <a16:creationId xmlns:a16="http://schemas.microsoft.com/office/drawing/2014/main" id="{82EB7120-1FF0-31E8-CF8F-0BE001C136CC}"/>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3" name="Freeform: Shape 1432">
                  <a:extLst>
                    <a:ext uri="{FF2B5EF4-FFF2-40B4-BE49-F238E27FC236}">
                      <a16:creationId xmlns:a16="http://schemas.microsoft.com/office/drawing/2014/main" id="{FC0362FE-8D5B-5420-C9A5-8D6F7F70A75B}"/>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4" name="Freeform: Shape 1433">
                  <a:extLst>
                    <a:ext uri="{FF2B5EF4-FFF2-40B4-BE49-F238E27FC236}">
                      <a16:creationId xmlns:a16="http://schemas.microsoft.com/office/drawing/2014/main" id="{069B6740-E92E-D82D-2419-FD856DC53D5D}"/>
                    </a:ext>
                  </a:extLst>
                </p:cNvPr>
                <p:cNvSpPr/>
                <p:nvPr/>
              </p:nvSpPr>
              <p:spPr>
                <a:xfrm>
                  <a:off x="4843091"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5" name="Freeform: Shape 1434">
                  <a:extLst>
                    <a:ext uri="{FF2B5EF4-FFF2-40B4-BE49-F238E27FC236}">
                      <a16:creationId xmlns:a16="http://schemas.microsoft.com/office/drawing/2014/main" id="{B28D10CA-FE8F-A8B5-7A60-C9613B858FF8}"/>
                    </a:ext>
                  </a:extLst>
                </p:cNvPr>
                <p:cNvSpPr/>
                <p:nvPr/>
              </p:nvSpPr>
              <p:spPr>
                <a:xfrm>
                  <a:off x="4858312"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6" name="Freeform: Shape 1435">
                  <a:extLst>
                    <a:ext uri="{FF2B5EF4-FFF2-40B4-BE49-F238E27FC236}">
                      <a16:creationId xmlns:a16="http://schemas.microsoft.com/office/drawing/2014/main" id="{3E2B7D07-B7FE-593F-371B-B55AEC9C0DDC}"/>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7" name="Freeform: Shape 1436">
                  <a:extLst>
                    <a:ext uri="{FF2B5EF4-FFF2-40B4-BE49-F238E27FC236}">
                      <a16:creationId xmlns:a16="http://schemas.microsoft.com/office/drawing/2014/main" id="{05FF8A95-B6B9-E25E-DA64-AD5570E1040D}"/>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8" name="Freeform: Shape 1437">
                  <a:extLst>
                    <a:ext uri="{FF2B5EF4-FFF2-40B4-BE49-F238E27FC236}">
                      <a16:creationId xmlns:a16="http://schemas.microsoft.com/office/drawing/2014/main" id="{A434216C-3AE3-E96E-4EA0-0EC43FA015E4}"/>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39" name="Freeform: Shape 1438">
                  <a:extLst>
                    <a:ext uri="{FF2B5EF4-FFF2-40B4-BE49-F238E27FC236}">
                      <a16:creationId xmlns:a16="http://schemas.microsoft.com/office/drawing/2014/main" id="{93D949C2-814A-243A-110B-D0E2DD0CE312}"/>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0" name="Freeform: Shape 1439">
                  <a:extLst>
                    <a:ext uri="{FF2B5EF4-FFF2-40B4-BE49-F238E27FC236}">
                      <a16:creationId xmlns:a16="http://schemas.microsoft.com/office/drawing/2014/main" id="{B3C22E61-3A38-BDD5-D584-BAB0E3408BD1}"/>
                    </a:ext>
                  </a:extLst>
                </p:cNvPr>
                <p:cNvSpPr/>
                <p:nvPr/>
              </p:nvSpPr>
              <p:spPr>
                <a:xfrm>
                  <a:off x="4903703"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1" name="Freeform: Shape 1440">
                  <a:extLst>
                    <a:ext uri="{FF2B5EF4-FFF2-40B4-BE49-F238E27FC236}">
                      <a16:creationId xmlns:a16="http://schemas.microsoft.com/office/drawing/2014/main" id="{DB87E551-3651-A8F6-1972-F119ADA7B260}"/>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2" name="Freeform: Shape 1441">
                  <a:extLst>
                    <a:ext uri="{FF2B5EF4-FFF2-40B4-BE49-F238E27FC236}">
                      <a16:creationId xmlns:a16="http://schemas.microsoft.com/office/drawing/2014/main" id="{0EDE44FC-63B7-90CF-BE29-EB201019F725}"/>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3" name="Freeform: Shape 1442">
                  <a:extLst>
                    <a:ext uri="{FF2B5EF4-FFF2-40B4-BE49-F238E27FC236}">
                      <a16:creationId xmlns:a16="http://schemas.microsoft.com/office/drawing/2014/main" id="{49E50AC0-4E08-A59A-9AC7-DC882B1DC5B7}"/>
                    </a:ext>
                  </a:extLst>
                </p:cNvPr>
                <p:cNvSpPr/>
                <p:nvPr/>
              </p:nvSpPr>
              <p:spPr>
                <a:xfrm>
                  <a:off x="4949232"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4" name="Freeform: Shape 1443">
                  <a:extLst>
                    <a:ext uri="{FF2B5EF4-FFF2-40B4-BE49-F238E27FC236}">
                      <a16:creationId xmlns:a16="http://schemas.microsoft.com/office/drawing/2014/main" id="{9D6210F9-0487-8F17-1FFD-95B4C0B12EB9}"/>
                    </a:ext>
                  </a:extLst>
                </p:cNvPr>
                <p:cNvSpPr/>
                <p:nvPr/>
              </p:nvSpPr>
              <p:spPr>
                <a:xfrm>
                  <a:off x="4956773"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5" name="Freeform: Shape 1444">
                  <a:extLst>
                    <a:ext uri="{FF2B5EF4-FFF2-40B4-BE49-F238E27FC236}">
                      <a16:creationId xmlns:a16="http://schemas.microsoft.com/office/drawing/2014/main" id="{87091CB6-0182-309A-E96D-888775D21822}"/>
                    </a:ext>
                  </a:extLst>
                </p:cNvPr>
                <p:cNvSpPr/>
                <p:nvPr/>
              </p:nvSpPr>
              <p:spPr>
                <a:xfrm>
                  <a:off x="4964316"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6" name="Freeform: Shape 1445">
                  <a:extLst>
                    <a:ext uri="{FF2B5EF4-FFF2-40B4-BE49-F238E27FC236}">
                      <a16:creationId xmlns:a16="http://schemas.microsoft.com/office/drawing/2014/main" id="{E02A2CD5-6CF8-F319-E4FD-9A247140E943}"/>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7" name="Freeform: Shape 1446">
                  <a:extLst>
                    <a:ext uri="{FF2B5EF4-FFF2-40B4-BE49-F238E27FC236}">
                      <a16:creationId xmlns:a16="http://schemas.microsoft.com/office/drawing/2014/main" id="{88A73012-3620-8F62-A11B-7AEA2681BF24}"/>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8" name="Freeform: Shape 1447">
                  <a:extLst>
                    <a:ext uri="{FF2B5EF4-FFF2-40B4-BE49-F238E27FC236}">
                      <a16:creationId xmlns:a16="http://schemas.microsoft.com/office/drawing/2014/main" id="{8CB24A48-8C54-F4B6-9A19-4D6674C4F113}"/>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49" name="Freeform: Shape 1448">
                  <a:extLst>
                    <a:ext uri="{FF2B5EF4-FFF2-40B4-BE49-F238E27FC236}">
                      <a16:creationId xmlns:a16="http://schemas.microsoft.com/office/drawing/2014/main" id="{B3073C5C-D805-B3C0-5A76-F08021CA3EF5}"/>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0" name="Freeform: Shape 1449">
                  <a:extLst>
                    <a:ext uri="{FF2B5EF4-FFF2-40B4-BE49-F238E27FC236}">
                      <a16:creationId xmlns:a16="http://schemas.microsoft.com/office/drawing/2014/main" id="{2D26FE59-C0C1-41CB-F383-202FB50988D7}"/>
                    </a:ext>
                  </a:extLst>
                </p:cNvPr>
                <p:cNvSpPr/>
                <p:nvPr/>
              </p:nvSpPr>
              <p:spPr>
                <a:xfrm>
                  <a:off x="5032609"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1" name="Freeform: Shape 1450">
                  <a:extLst>
                    <a:ext uri="{FF2B5EF4-FFF2-40B4-BE49-F238E27FC236}">
                      <a16:creationId xmlns:a16="http://schemas.microsoft.com/office/drawing/2014/main" id="{1484EA27-94A2-B2D6-8A2E-3B4D26E2E740}"/>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2" name="Freeform: Shape 1451">
                  <a:extLst>
                    <a:ext uri="{FF2B5EF4-FFF2-40B4-BE49-F238E27FC236}">
                      <a16:creationId xmlns:a16="http://schemas.microsoft.com/office/drawing/2014/main" id="{70C60A41-BB5D-F2E6-3F23-CA733EFCB3D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3" name="Freeform: Shape 1452">
                  <a:extLst>
                    <a:ext uri="{FF2B5EF4-FFF2-40B4-BE49-F238E27FC236}">
                      <a16:creationId xmlns:a16="http://schemas.microsoft.com/office/drawing/2014/main" id="{9483F04A-6AA7-071B-AE22-DB9F0A4F7979}"/>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4" name="Freeform: Shape 1453">
                  <a:extLst>
                    <a:ext uri="{FF2B5EF4-FFF2-40B4-BE49-F238E27FC236}">
                      <a16:creationId xmlns:a16="http://schemas.microsoft.com/office/drawing/2014/main" id="{B657467B-9A6B-21E1-0E0A-C2D0FC2B000D}"/>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5" name="Freeform: Shape 1454">
                  <a:extLst>
                    <a:ext uri="{FF2B5EF4-FFF2-40B4-BE49-F238E27FC236}">
                      <a16:creationId xmlns:a16="http://schemas.microsoft.com/office/drawing/2014/main" id="{2C3D2B19-84CF-5CD8-A311-2624A93AC95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6" name="Freeform: Shape 1455">
                  <a:extLst>
                    <a:ext uri="{FF2B5EF4-FFF2-40B4-BE49-F238E27FC236}">
                      <a16:creationId xmlns:a16="http://schemas.microsoft.com/office/drawing/2014/main" id="{377DA05D-347F-5A6E-BF7D-8B9D037EDFF2}"/>
                    </a:ext>
                  </a:extLst>
                </p:cNvPr>
                <p:cNvSpPr/>
                <p:nvPr/>
              </p:nvSpPr>
              <p:spPr>
                <a:xfrm>
                  <a:off x="5062916"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7" name="Freeform: Shape 1456">
                  <a:extLst>
                    <a:ext uri="{FF2B5EF4-FFF2-40B4-BE49-F238E27FC236}">
                      <a16:creationId xmlns:a16="http://schemas.microsoft.com/office/drawing/2014/main" id="{9682A913-7158-12E9-F0E0-BEAF1669B236}"/>
                    </a:ext>
                  </a:extLst>
                </p:cNvPr>
                <p:cNvSpPr/>
                <p:nvPr/>
              </p:nvSpPr>
              <p:spPr>
                <a:xfrm>
                  <a:off x="507045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8" name="Freeform: Shape 1457">
                  <a:extLst>
                    <a:ext uri="{FF2B5EF4-FFF2-40B4-BE49-F238E27FC236}">
                      <a16:creationId xmlns:a16="http://schemas.microsoft.com/office/drawing/2014/main" id="{44E87BA7-6CD3-5CB0-F71F-64FCFB80E592}"/>
                    </a:ext>
                  </a:extLst>
                </p:cNvPr>
                <p:cNvSpPr/>
                <p:nvPr/>
              </p:nvSpPr>
              <p:spPr>
                <a:xfrm>
                  <a:off x="5085540"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59" name="Freeform: Shape 1458">
                  <a:extLst>
                    <a:ext uri="{FF2B5EF4-FFF2-40B4-BE49-F238E27FC236}">
                      <a16:creationId xmlns:a16="http://schemas.microsoft.com/office/drawing/2014/main" id="{2483CE7E-9670-E643-A064-0A1F29AC341B}"/>
                    </a:ext>
                  </a:extLst>
                </p:cNvPr>
                <p:cNvSpPr/>
                <p:nvPr/>
              </p:nvSpPr>
              <p:spPr>
                <a:xfrm>
                  <a:off x="5108305"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0" name="Freeform: Shape 1459">
                  <a:extLst>
                    <a:ext uri="{FF2B5EF4-FFF2-40B4-BE49-F238E27FC236}">
                      <a16:creationId xmlns:a16="http://schemas.microsoft.com/office/drawing/2014/main" id="{2F89CD78-93D7-DD4D-7AC3-743175008C1A}"/>
                    </a:ext>
                  </a:extLst>
                </p:cNvPr>
                <p:cNvSpPr/>
                <p:nvPr/>
              </p:nvSpPr>
              <p:spPr>
                <a:xfrm>
                  <a:off x="5115847"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1" name="Freeform: Shape 1460">
                  <a:extLst>
                    <a:ext uri="{FF2B5EF4-FFF2-40B4-BE49-F238E27FC236}">
                      <a16:creationId xmlns:a16="http://schemas.microsoft.com/office/drawing/2014/main" id="{A477341C-990F-4CF2-F44A-BC6B29225417}"/>
                    </a:ext>
                  </a:extLst>
                </p:cNvPr>
                <p:cNvSpPr/>
                <p:nvPr/>
              </p:nvSpPr>
              <p:spPr>
                <a:xfrm>
                  <a:off x="5123528"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2" name="Freeform: Shape 1461">
                  <a:extLst>
                    <a:ext uri="{FF2B5EF4-FFF2-40B4-BE49-F238E27FC236}">
                      <a16:creationId xmlns:a16="http://schemas.microsoft.com/office/drawing/2014/main" id="{1373929C-74B8-5B22-7DCD-344CE2F22AE4}"/>
                    </a:ext>
                  </a:extLst>
                </p:cNvPr>
                <p:cNvSpPr/>
                <p:nvPr/>
              </p:nvSpPr>
              <p:spPr>
                <a:xfrm>
                  <a:off x="5131071"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3" name="Freeform: Shape 1462">
                  <a:extLst>
                    <a:ext uri="{FF2B5EF4-FFF2-40B4-BE49-F238E27FC236}">
                      <a16:creationId xmlns:a16="http://schemas.microsoft.com/office/drawing/2014/main" id="{BBBCC014-5293-41F3-30DF-DE7535E7A4B2}"/>
                    </a:ext>
                  </a:extLst>
                </p:cNvPr>
                <p:cNvSpPr/>
                <p:nvPr/>
              </p:nvSpPr>
              <p:spPr>
                <a:xfrm>
                  <a:off x="5146153"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4" name="Freeform: Shape 1463">
                  <a:extLst>
                    <a:ext uri="{FF2B5EF4-FFF2-40B4-BE49-F238E27FC236}">
                      <a16:creationId xmlns:a16="http://schemas.microsoft.com/office/drawing/2014/main" id="{53607630-1044-3D33-21AF-620E32A3B199}"/>
                    </a:ext>
                  </a:extLst>
                </p:cNvPr>
                <p:cNvSpPr/>
                <p:nvPr/>
              </p:nvSpPr>
              <p:spPr>
                <a:xfrm>
                  <a:off x="5161376"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5" name="Freeform: Shape 1464">
                  <a:extLst>
                    <a:ext uri="{FF2B5EF4-FFF2-40B4-BE49-F238E27FC236}">
                      <a16:creationId xmlns:a16="http://schemas.microsoft.com/office/drawing/2014/main" id="{3F1CB9DA-D4C6-9CB7-9A3C-56ED05534144}"/>
                    </a:ext>
                  </a:extLst>
                </p:cNvPr>
                <p:cNvSpPr/>
                <p:nvPr/>
              </p:nvSpPr>
              <p:spPr>
                <a:xfrm>
                  <a:off x="5168919"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6" name="Freeform: Shape 1465">
                  <a:extLst>
                    <a:ext uri="{FF2B5EF4-FFF2-40B4-BE49-F238E27FC236}">
                      <a16:creationId xmlns:a16="http://schemas.microsoft.com/office/drawing/2014/main" id="{79F43742-D78D-E5E7-30FE-53672BE22745}"/>
                    </a:ext>
                  </a:extLst>
                </p:cNvPr>
                <p:cNvSpPr/>
                <p:nvPr/>
              </p:nvSpPr>
              <p:spPr>
                <a:xfrm>
                  <a:off x="5176460"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7" name="Freeform: Shape 1466">
                  <a:extLst>
                    <a:ext uri="{FF2B5EF4-FFF2-40B4-BE49-F238E27FC236}">
                      <a16:creationId xmlns:a16="http://schemas.microsoft.com/office/drawing/2014/main" id="{5D4602B1-A6B8-B750-7AF2-BAD01773DB9C}"/>
                    </a:ext>
                  </a:extLst>
                </p:cNvPr>
                <p:cNvSpPr/>
                <p:nvPr/>
              </p:nvSpPr>
              <p:spPr>
                <a:xfrm>
                  <a:off x="5191683"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8" name="Freeform: Shape 1467">
                  <a:extLst>
                    <a:ext uri="{FF2B5EF4-FFF2-40B4-BE49-F238E27FC236}">
                      <a16:creationId xmlns:a16="http://schemas.microsoft.com/office/drawing/2014/main" id="{CE9040BA-6ACD-703A-9D24-9A0C92861908}"/>
                    </a:ext>
                  </a:extLst>
                </p:cNvPr>
                <p:cNvSpPr/>
                <p:nvPr/>
              </p:nvSpPr>
              <p:spPr>
                <a:xfrm>
                  <a:off x="5199224"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69" name="Freeform: Shape 1468">
                  <a:extLst>
                    <a:ext uri="{FF2B5EF4-FFF2-40B4-BE49-F238E27FC236}">
                      <a16:creationId xmlns:a16="http://schemas.microsoft.com/office/drawing/2014/main" id="{83F7902B-89F4-1DFC-7A9D-1081DEEDF786}"/>
                    </a:ext>
                  </a:extLst>
                </p:cNvPr>
                <p:cNvSpPr/>
                <p:nvPr/>
              </p:nvSpPr>
              <p:spPr>
                <a:xfrm>
                  <a:off x="5221988" y="154485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0" name="Freeform: Shape 1469">
                  <a:extLst>
                    <a:ext uri="{FF2B5EF4-FFF2-40B4-BE49-F238E27FC236}">
                      <a16:creationId xmlns:a16="http://schemas.microsoft.com/office/drawing/2014/main" id="{8765F711-CC2E-FE69-182B-9DC4C0D5BD18}"/>
                    </a:ext>
                  </a:extLst>
                </p:cNvPr>
                <p:cNvSpPr/>
                <p:nvPr/>
              </p:nvSpPr>
              <p:spPr>
                <a:xfrm>
                  <a:off x="5229531"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1" name="Freeform: Shape 1470">
                  <a:extLst>
                    <a:ext uri="{FF2B5EF4-FFF2-40B4-BE49-F238E27FC236}">
                      <a16:creationId xmlns:a16="http://schemas.microsoft.com/office/drawing/2014/main" id="{406D1134-D6B1-0443-F322-FBBB0E59C7CF}"/>
                    </a:ext>
                  </a:extLst>
                </p:cNvPr>
                <p:cNvSpPr/>
                <p:nvPr/>
              </p:nvSpPr>
              <p:spPr>
                <a:xfrm>
                  <a:off x="5244753"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2" name="Freeform: Shape 1471">
                  <a:extLst>
                    <a:ext uri="{FF2B5EF4-FFF2-40B4-BE49-F238E27FC236}">
                      <a16:creationId xmlns:a16="http://schemas.microsoft.com/office/drawing/2014/main" id="{40624EBC-5151-7075-99D2-D9C7626B61EA}"/>
                    </a:ext>
                  </a:extLst>
                </p:cNvPr>
                <p:cNvSpPr/>
                <p:nvPr/>
              </p:nvSpPr>
              <p:spPr>
                <a:xfrm>
                  <a:off x="4282353" y="138984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3" name="Freeform: Shape 1472">
                  <a:extLst>
                    <a:ext uri="{FF2B5EF4-FFF2-40B4-BE49-F238E27FC236}">
                      <a16:creationId xmlns:a16="http://schemas.microsoft.com/office/drawing/2014/main" id="{F64DC09D-992C-BC9B-92B2-E516A3D9161D}"/>
                    </a:ext>
                  </a:extLst>
                </p:cNvPr>
                <p:cNvSpPr/>
                <p:nvPr/>
              </p:nvSpPr>
              <p:spPr>
                <a:xfrm>
                  <a:off x="3039656" y="10309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4" name="Freeform: Shape 1473">
                  <a:extLst>
                    <a:ext uri="{FF2B5EF4-FFF2-40B4-BE49-F238E27FC236}">
                      <a16:creationId xmlns:a16="http://schemas.microsoft.com/office/drawing/2014/main" id="{B1D54D76-000D-9B5A-4321-07730CEDD0A1}"/>
                    </a:ext>
                  </a:extLst>
                </p:cNvPr>
                <p:cNvSpPr/>
                <p:nvPr/>
              </p:nvSpPr>
              <p:spPr>
                <a:xfrm>
                  <a:off x="2069715" y="8880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sp>
              <p:nvSpPr>
                <p:cNvPr id="1475" name="Freeform: Shape 1474">
                  <a:extLst>
                    <a:ext uri="{FF2B5EF4-FFF2-40B4-BE49-F238E27FC236}">
                      <a16:creationId xmlns:a16="http://schemas.microsoft.com/office/drawing/2014/main" id="{8DE844CA-F9FA-8EBE-000E-37AEA16AEF6A}"/>
                    </a:ext>
                  </a:extLst>
                </p:cNvPr>
                <p:cNvSpPr/>
                <p:nvPr/>
              </p:nvSpPr>
              <p:spPr>
                <a:xfrm>
                  <a:off x="1607439" y="85749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defTabSz="914377">
                    <a:defRPr/>
                  </a:pPr>
                  <a:endParaRPr lang="en-US" sz="1800" dirty="0">
                    <a:solidFill>
                      <a:prstClr val="black"/>
                    </a:solidFill>
                    <a:latin typeface="Arial Narrow"/>
                  </a:endParaRPr>
                </a:p>
              </p:txBody>
            </p:sp>
          </p:grpSp>
        </p:grpSp>
        <p:grpSp>
          <p:nvGrpSpPr>
            <p:cNvPr id="968" name="Group 967">
              <a:extLst>
                <a:ext uri="{FF2B5EF4-FFF2-40B4-BE49-F238E27FC236}">
                  <a16:creationId xmlns:a16="http://schemas.microsoft.com/office/drawing/2014/main" id="{D2A43DC7-FEAD-10B2-9B05-2D89BB1758B7}"/>
                </a:ext>
              </a:extLst>
            </p:cNvPr>
            <p:cNvGrpSpPr/>
            <p:nvPr/>
          </p:nvGrpSpPr>
          <p:grpSpPr>
            <a:xfrm>
              <a:off x="1497805" y="1207183"/>
              <a:ext cx="6377569" cy="790913"/>
              <a:chOff x="1497805" y="847613"/>
              <a:chExt cx="6377569" cy="790913"/>
            </a:xfrm>
          </p:grpSpPr>
          <p:sp>
            <p:nvSpPr>
              <p:cNvPr id="969" name="Freeform: Shape 968">
                <a:extLst>
                  <a:ext uri="{FF2B5EF4-FFF2-40B4-BE49-F238E27FC236}">
                    <a16:creationId xmlns:a16="http://schemas.microsoft.com/office/drawing/2014/main" id="{B212BA63-2A72-2C8B-CDF9-162F2C465614}"/>
                  </a:ext>
                </a:extLst>
              </p:cNvPr>
              <p:cNvSpPr/>
              <p:nvPr/>
            </p:nvSpPr>
            <p:spPr>
              <a:xfrm>
                <a:off x="1497805" y="871933"/>
                <a:ext cx="6350077" cy="737798"/>
              </a:xfrm>
              <a:custGeom>
                <a:avLst/>
                <a:gdLst>
                  <a:gd name="connsiteX0" fmla="*/ 0 w 3821317"/>
                  <a:gd name="connsiteY0" fmla="*/ 0 h 602428"/>
                  <a:gd name="connsiteX1" fmla="*/ 27398 w 3821317"/>
                  <a:gd name="connsiteY1" fmla="*/ 0 h 602428"/>
                  <a:gd name="connsiteX2" fmla="*/ 63874 w 3821317"/>
                  <a:gd name="connsiteY2" fmla="*/ 0 h 602428"/>
                  <a:gd name="connsiteX3" fmla="*/ 63874 w 3821317"/>
                  <a:gd name="connsiteY3" fmla="*/ 4286 h 602428"/>
                  <a:gd name="connsiteX4" fmla="*/ 68412 w 3821317"/>
                  <a:gd name="connsiteY4" fmla="*/ 4286 h 602428"/>
                  <a:gd name="connsiteX5" fmla="*/ 68412 w 3821317"/>
                  <a:gd name="connsiteY5" fmla="*/ 8488 h 602428"/>
                  <a:gd name="connsiteX6" fmla="*/ 72950 w 3821317"/>
                  <a:gd name="connsiteY6" fmla="*/ 8488 h 602428"/>
                  <a:gd name="connsiteX7" fmla="*/ 72950 w 3821317"/>
                  <a:gd name="connsiteY7" fmla="*/ 12775 h 602428"/>
                  <a:gd name="connsiteX8" fmla="*/ 77573 w 3821317"/>
                  <a:gd name="connsiteY8" fmla="*/ 12775 h 602428"/>
                  <a:gd name="connsiteX9" fmla="*/ 77573 w 3821317"/>
                  <a:gd name="connsiteY9" fmla="*/ 16977 h 602428"/>
                  <a:gd name="connsiteX10" fmla="*/ 86649 w 3821317"/>
                  <a:gd name="connsiteY10" fmla="*/ 16977 h 602428"/>
                  <a:gd name="connsiteX11" fmla="*/ 86649 w 3821317"/>
                  <a:gd name="connsiteY11" fmla="*/ 25549 h 602428"/>
                  <a:gd name="connsiteX12" fmla="*/ 95810 w 3821317"/>
                  <a:gd name="connsiteY12" fmla="*/ 25549 h 602428"/>
                  <a:gd name="connsiteX13" fmla="*/ 95810 w 3821317"/>
                  <a:gd name="connsiteY13" fmla="*/ 29752 h 602428"/>
                  <a:gd name="connsiteX14" fmla="*/ 136824 w 3821317"/>
                  <a:gd name="connsiteY14" fmla="*/ 29752 h 602428"/>
                  <a:gd name="connsiteX15" fmla="*/ 136824 w 3821317"/>
                  <a:gd name="connsiteY15" fmla="*/ 34038 h 602428"/>
                  <a:gd name="connsiteX16" fmla="*/ 196075 w 3821317"/>
                  <a:gd name="connsiteY16" fmla="*/ 34038 h 602428"/>
                  <a:gd name="connsiteX17" fmla="*/ 209774 w 3821317"/>
                  <a:gd name="connsiteY17" fmla="*/ 34038 h 602428"/>
                  <a:gd name="connsiteX18" fmla="*/ 209774 w 3821317"/>
                  <a:gd name="connsiteY18" fmla="*/ 42526 h 602428"/>
                  <a:gd name="connsiteX19" fmla="*/ 228012 w 3821317"/>
                  <a:gd name="connsiteY19" fmla="*/ 42526 h 602428"/>
                  <a:gd name="connsiteX20" fmla="*/ 228012 w 3821317"/>
                  <a:gd name="connsiteY20" fmla="*/ 46813 h 602428"/>
                  <a:gd name="connsiteX21" fmla="*/ 241711 w 3821317"/>
                  <a:gd name="connsiteY21" fmla="*/ 46813 h 602428"/>
                  <a:gd name="connsiteX22" fmla="*/ 241711 w 3821317"/>
                  <a:gd name="connsiteY22" fmla="*/ 51015 h 602428"/>
                  <a:gd name="connsiteX23" fmla="*/ 278186 w 3821317"/>
                  <a:gd name="connsiteY23" fmla="*/ 51015 h 602428"/>
                  <a:gd name="connsiteX24" fmla="*/ 278186 w 3821317"/>
                  <a:gd name="connsiteY24" fmla="*/ 55301 h 602428"/>
                  <a:gd name="connsiteX25" fmla="*/ 456023 w 3821317"/>
                  <a:gd name="connsiteY25" fmla="*/ 55301 h 602428"/>
                  <a:gd name="connsiteX26" fmla="*/ 456023 w 3821317"/>
                  <a:gd name="connsiteY26" fmla="*/ 63789 h 602428"/>
                  <a:gd name="connsiteX27" fmla="*/ 469723 w 3821317"/>
                  <a:gd name="connsiteY27" fmla="*/ 63789 h 602428"/>
                  <a:gd name="connsiteX28" fmla="*/ 506198 w 3821317"/>
                  <a:gd name="connsiteY28" fmla="*/ 63789 h 602428"/>
                  <a:gd name="connsiteX29" fmla="*/ 506198 w 3821317"/>
                  <a:gd name="connsiteY29" fmla="*/ 68076 h 602428"/>
                  <a:gd name="connsiteX30" fmla="*/ 515274 w 3821317"/>
                  <a:gd name="connsiteY30" fmla="*/ 68076 h 602428"/>
                  <a:gd name="connsiteX31" fmla="*/ 515274 w 3821317"/>
                  <a:gd name="connsiteY31" fmla="*/ 72362 h 602428"/>
                  <a:gd name="connsiteX32" fmla="*/ 556372 w 3821317"/>
                  <a:gd name="connsiteY32" fmla="*/ 72362 h 602428"/>
                  <a:gd name="connsiteX33" fmla="*/ 556372 w 3821317"/>
                  <a:gd name="connsiteY33" fmla="*/ 76648 h 602428"/>
                  <a:gd name="connsiteX34" fmla="*/ 570071 w 3821317"/>
                  <a:gd name="connsiteY34" fmla="*/ 76648 h 602428"/>
                  <a:gd name="connsiteX35" fmla="*/ 570071 w 3821317"/>
                  <a:gd name="connsiteY35" fmla="*/ 80850 h 602428"/>
                  <a:gd name="connsiteX36" fmla="*/ 601924 w 3821317"/>
                  <a:gd name="connsiteY36" fmla="*/ 80850 h 602428"/>
                  <a:gd name="connsiteX37" fmla="*/ 601924 w 3821317"/>
                  <a:gd name="connsiteY37" fmla="*/ 85137 h 602428"/>
                  <a:gd name="connsiteX38" fmla="*/ 611085 w 3821317"/>
                  <a:gd name="connsiteY38" fmla="*/ 85137 h 602428"/>
                  <a:gd name="connsiteX39" fmla="*/ 611085 w 3821317"/>
                  <a:gd name="connsiteY39" fmla="*/ 89423 h 602428"/>
                  <a:gd name="connsiteX40" fmla="*/ 670336 w 3821317"/>
                  <a:gd name="connsiteY40" fmla="*/ 89423 h 602428"/>
                  <a:gd name="connsiteX41" fmla="*/ 670336 w 3821317"/>
                  <a:gd name="connsiteY41" fmla="*/ 93709 h 602428"/>
                  <a:gd name="connsiteX42" fmla="*/ 674874 w 3821317"/>
                  <a:gd name="connsiteY42" fmla="*/ 93709 h 602428"/>
                  <a:gd name="connsiteX43" fmla="*/ 674874 w 3821317"/>
                  <a:gd name="connsiteY43" fmla="*/ 97995 h 602428"/>
                  <a:gd name="connsiteX44" fmla="*/ 729671 w 3821317"/>
                  <a:gd name="connsiteY44" fmla="*/ 97995 h 602428"/>
                  <a:gd name="connsiteX45" fmla="*/ 729671 w 3821317"/>
                  <a:gd name="connsiteY45" fmla="*/ 102198 h 602428"/>
                  <a:gd name="connsiteX46" fmla="*/ 743286 w 3821317"/>
                  <a:gd name="connsiteY46" fmla="*/ 102198 h 602428"/>
                  <a:gd name="connsiteX47" fmla="*/ 743286 w 3821317"/>
                  <a:gd name="connsiteY47" fmla="*/ 110770 h 602428"/>
                  <a:gd name="connsiteX48" fmla="*/ 807160 w 3821317"/>
                  <a:gd name="connsiteY48" fmla="*/ 110770 h 602428"/>
                  <a:gd name="connsiteX49" fmla="*/ 807160 w 3821317"/>
                  <a:gd name="connsiteY49" fmla="*/ 115056 h 602428"/>
                  <a:gd name="connsiteX50" fmla="*/ 811698 w 3821317"/>
                  <a:gd name="connsiteY50" fmla="*/ 115056 h 602428"/>
                  <a:gd name="connsiteX51" fmla="*/ 811698 w 3821317"/>
                  <a:gd name="connsiteY51" fmla="*/ 119343 h 602428"/>
                  <a:gd name="connsiteX52" fmla="*/ 816237 w 3821317"/>
                  <a:gd name="connsiteY52" fmla="*/ 119343 h 602428"/>
                  <a:gd name="connsiteX53" fmla="*/ 816237 w 3821317"/>
                  <a:gd name="connsiteY53" fmla="*/ 123545 h 602428"/>
                  <a:gd name="connsiteX54" fmla="*/ 820859 w 3821317"/>
                  <a:gd name="connsiteY54" fmla="*/ 123545 h 602428"/>
                  <a:gd name="connsiteX55" fmla="*/ 820859 w 3821317"/>
                  <a:gd name="connsiteY55" fmla="*/ 127831 h 602428"/>
                  <a:gd name="connsiteX56" fmla="*/ 866411 w 3821317"/>
                  <a:gd name="connsiteY56" fmla="*/ 127831 h 602428"/>
                  <a:gd name="connsiteX57" fmla="*/ 866411 w 3821317"/>
                  <a:gd name="connsiteY57" fmla="*/ 136404 h 602428"/>
                  <a:gd name="connsiteX58" fmla="*/ 889271 w 3821317"/>
                  <a:gd name="connsiteY58" fmla="*/ 136404 h 602428"/>
                  <a:gd name="connsiteX59" fmla="*/ 898348 w 3821317"/>
                  <a:gd name="connsiteY59" fmla="*/ 136404 h 602428"/>
                  <a:gd name="connsiteX60" fmla="*/ 898348 w 3821317"/>
                  <a:gd name="connsiteY60" fmla="*/ 140690 h 602428"/>
                  <a:gd name="connsiteX61" fmla="*/ 902886 w 3821317"/>
                  <a:gd name="connsiteY61" fmla="*/ 140690 h 602428"/>
                  <a:gd name="connsiteX62" fmla="*/ 902886 w 3821317"/>
                  <a:gd name="connsiteY62" fmla="*/ 144892 h 602428"/>
                  <a:gd name="connsiteX63" fmla="*/ 912047 w 3821317"/>
                  <a:gd name="connsiteY63" fmla="*/ 144892 h 602428"/>
                  <a:gd name="connsiteX64" fmla="*/ 912047 w 3821317"/>
                  <a:gd name="connsiteY64" fmla="*/ 153465 h 602428"/>
                  <a:gd name="connsiteX65" fmla="*/ 916585 w 3821317"/>
                  <a:gd name="connsiteY65" fmla="*/ 153465 h 602428"/>
                  <a:gd name="connsiteX66" fmla="*/ 916585 w 3821317"/>
                  <a:gd name="connsiteY66" fmla="*/ 157751 h 602428"/>
                  <a:gd name="connsiteX67" fmla="*/ 957599 w 3821317"/>
                  <a:gd name="connsiteY67" fmla="*/ 157751 h 602428"/>
                  <a:gd name="connsiteX68" fmla="*/ 957599 w 3821317"/>
                  <a:gd name="connsiteY68" fmla="*/ 162037 h 602428"/>
                  <a:gd name="connsiteX69" fmla="*/ 962221 w 3821317"/>
                  <a:gd name="connsiteY69" fmla="*/ 162037 h 602428"/>
                  <a:gd name="connsiteX70" fmla="*/ 962221 w 3821317"/>
                  <a:gd name="connsiteY70" fmla="*/ 166323 h 602428"/>
                  <a:gd name="connsiteX71" fmla="*/ 971298 w 3821317"/>
                  <a:gd name="connsiteY71" fmla="*/ 166323 h 602428"/>
                  <a:gd name="connsiteX72" fmla="*/ 971298 w 3821317"/>
                  <a:gd name="connsiteY72" fmla="*/ 170610 h 602428"/>
                  <a:gd name="connsiteX73" fmla="*/ 994158 w 3821317"/>
                  <a:gd name="connsiteY73" fmla="*/ 170610 h 602428"/>
                  <a:gd name="connsiteX74" fmla="*/ 994158 w 3821317"/>
                  <a:gd name="connsiteY74" fmla="*/ 174896 h 602428"/>
                  <a:gd name="connsiteX75" fmla="*/ 1016934 w 3821317"/>
                  <a:gd name="connsiteY75" fmla="*/ 174896 h 602428"/>
                  <a:gd name="connsiteX76" fmla="*/ 1016934 w 3821317"/>
                  <a:gd name="connsiteY76" fmla="*/ 179182 h 602428"/>
                  <a:gd name="connsiteX77" fmla="*/ 1021472 w 3821317"/>
                  <a:gd name="connsiteY77" fmla="*/ 179182 h 602428"/>
                  <a:gd name="connsiteX78" fmla="*/ 1021472 w 3821317"/>
                  <a:gd name="connsiteY78" fmla="*/ 183468 h 602428"/>
                  <a:gd name="connsiteX79" fmla="*/ 1030633 w 3821317"/>
                  <a:gd name="connsiteY79" fmla="*/ 183468 h 602428"/>
                  <a:gd name="connsiteX80" fmla="*/ 1030633 w 3821317"/>
                  <a:gd name="connsiteY80" fmla="*/ 187755 h 602428"/>
                  <a:gd name="connsiteX81" fmla="*/ 1035171 w 3821317"/>
                  <a:gd name="connsiteY81" fmla="*/ 187755 h 602428"/>
                  <a:gd name="connsiteX82" fmla="*/ 1062486 w 3821317"/>
                  <a:gd name="connsiteY82" fmla="*/ 187755 h 602428"/>
                  <a:gd name="connsiteX83" fmla="*/ 1062486 w 3821317"/>
                  <a:gd name="connsiteY83" fmla="*/ 192041 h 602428"/>
                  <a:gd name="connsiteX84" fmla="*/ 1080723 w 3821317"/>
                  <a:gd name="connsiteY84" fmla="*/ 192041 h 602428"/>
                  <a:gd name="connsiteX85" fmla="*/ 1080723 w 3821317"/>
                  <a:gd name="connsiteY85" fmla="*/ 196327 h 602428"/>
                  <a:gd name="connsiteX86" fmla="*/ 1103583 w 3821317"/>
                  <a:gd name="connsiteY86" fmla="*/ 196327 h 602428"/>
                  <a:gd name="connsiteX87" fmla="*/ 1103583 w 3821317"/>
                  <a:gd name="connsiteY87" fmla="*/ 204900 h 602428"/>
                  <a:gd name="connsiteX88" fmla="*/ 1108122 w 3821317"/>
                  <a:gd name="connsiteY88" fmla="*/ 204900 h 602428"/>
                  <a:gd name="connsiteX89" fmla="*/ 1126359 w 3821317"/>
                  <a:gd name="connsiteY89" fmla="*/ 204900 h 602428"/>
                  <a:gd name="connsiteX90" fmla="*/ 1126359 w 3821317"/>
                  <a:gd name="connsiteY90" fmla="*/ 209186 h 602428"/>
                  <a:gd name="connsiteX91" fmla="*/ 1144597 w 3821317"/>
                  <a:gd name="connsiteY91" fmla="*/ 209186 h 602428"/>
                  <a:gd name="connsiteX92" fmla="*/ 1144597 w 3821317"/>
                  <a:gd name="connsiteY92" fmla="*/ 213472 h 602428"/>
                  <a:gd name="connsiteX93" fmla="*/ 1176534 w 3821317"/>
                  <a:gd name="connsiteY93" fmla="*/ 213472 h 602428"/>
                  <a:gd name="connsiteX94" fmla="*/ 1176534 w 3821317"/>
                  <a:gd name="connsiteY94" fmla="*/ 217758 h 602428"/>
                  <a:gd name="connsiteX95" fmla="*/ 1208470 w 3821317"/>
                  <a:gd name="connsiteY95" fmla="*/ 217758 h 602428"/>
                  <a:gd name="connsiteX96" fmla="*/ 1208470 w 3821317"/>
                  <a:gd name="connsiteY96" fmla="*/ 222045 h 602428"/>
                  <a:gd name="connsiteX97" fmla="*/ 1222085 w 3821317"/>
                  <a:gd name="connsiteY97" fmla="*/ 222045 h 602428"/>
                  <a:gd name="connsiteX98" fmla="*/ 1222085 w 3821317"/>
                  <a:gd name="connsiteY98" fmla="*/ 226331 h 602428"/>
                  <a:gd name="connsiteX99" fmla="*/ 1231246 w 3821317"/>
                  <a:gd name="connsiteY99" fmla="*/ 226331 h 602428"/>
                  <a:gd name="connsiteX100" fmla="*/ 1240323 w 3821317"/>
                  <a:gd name="connsiteY100" fmla="*/ 226331 h 602428"/>
                  <a:gd name="connsiteX101" fmla="*/ 1240323 w 3821317"/>
                  <a:gd name="connsiteY101" fmla="*/ 234987 h 602428"/>
                  <a:gd name="connsiteX102" fmla="*/ 1249484 w 3821317"/>
                  <a:gd name="connsiteY102" fmla="*/ 234987 h 602428"/>
                  <a:gd name="connsiteX103" fmla="*/ 1249484 w 3821317"/>
                  <a:gd name="connsiteY103" fmla="*/ 239274 h 602428"/>
                  <a:gd name="connsiteX104" fmla="*/ 1276882 w 3821317"/>
                  <a:gd name="connsiteY104" fmla="*/ 239274 h 602428"/>
                  <a:gd name="connsiteX105" fmla="*/ 1276882 w 3821317"/>
                  <a:gd name="connsiteY105" fmla="*/ 243644 h 602428"/>
                  <a:gd name="connsiteX106" fmla="*/ 1317896 w 3821317"/>
                  <a:gd name="connsiteY106" fmla="*/ 243644 h 602428"/>
                  <a:gd name="connsiteX107" fmla="*/ 1317896 w 3821317"/>
                  <a:gd name="connsiteY107" fmla="*/ 252216 h 602428"/>
                  <a:gd name="connsiteX108" fmla="*/ 1322434 w 3821317"/>
                  <a:gd name="connsiteY108" fmla="*/ 252216 h 602428"/>
                  <a:gd name="connsiteX109" fmla="*/ 1322434 w 3821317"/>
                  <a:gd name="connsiteY109" fmla="*/ 256503 h 602428"/>
                  <a:gd name="connsiteX110" fmla="*/ 1331595 w 3821317"/>
                  <a:gd name="connsiteY110" fmla="*/ 256503 h 602428"/>
                  <a:gd name="connsiteX111" fmla="*/ 1331595 w 3821317"/>
                  <a:gd name="connsiteY111" fmla="*/ 260873 h 602428"/>
                  <a:gd name="connsiteX112" fmla="*/ 1358909 w 3821317"/>
                  <a:gd name="connsiteY112" fmla="*/ 260873 h 602428"/>
                  <a:gd name="connsiteX113" fmla="*/ 1358909 w 3821317"/>
                  <a:gd name="connsiteY113" fmla="*/ 265159 h 602428"/>
                  <a:gd name="connsiteX114" fmla="*/ 1363448 w 3821317"/>
                  <a:gd name="connsiteY114" fmla="*/ 265159 h 602428"/>
                  <a:gd name="connsiteX115" fmla="*/ 1363448 w 3821317"/>
                  <a:gd name="connsiteY115" fmla="*/ 269445 h 602428"/>
                  <a:gd name="connsiteX116" fmla="*/ 1368070 w 3821317"/>
                  <a:gd name="connsiteY116" fmla="*/ 269445 h 602428"/>
                  <a:gd name="connsiteX117" fmla="*/ 1368070 w 3821317"/>
                  <a:gd name="connsiteY117" fmla="*/ 273816 h 602428"/>
                  <a:gd name="connsiteX118" fmla="*/ 1390846 w 3821317"/>
                  <a:gd name="connsiteY118" fmla="*/ 273816 h 602428"/>
                  <a:gd name="connsiteX119" fmla="*/ 1454720 w 3821317"/>
                  <a:gd name="connsiteY119" fmla="*/ 273816 h 602428"/>
                  <a:gd name="connsiteX120" fmla="*/ 1454720 w 3821317"/>
                  <a:gd name="connsiteY120" fmla="*/ 278102 h 602428"/>
                  <a:gd name="connsiteX121" fmla="*/ 1463796 w 3821317"/>
                  <a:gd name="connsiteY121" fmla="*/ 278102 h 602428"/>
                  <a:gd name="connsiteX122" fmla="*/ 1463796 w 3821317"/>
                  <a:gd name="connsiteY122" fmla="*/ 282388 h 602428"/>
                  <a:gd name="connsiteX123" fmla="*/ 1477496 w 3821317"/>
                  <a:gd name="connsiteY123" fmla="*/ 282388 h 602428"/>
                  <a:gd name="connsiteX124" fmla="*/ 1477496 w 3821317"/>
                  <a:gd name="connsiteY124" fmla="*/ 286759 h 602428"/>
                  <a:gd name="connsiteX125" fmla="*/ 1482034 w 3821317"/>
                  <a:gd name="connsiteY125" fmla="*/ 286759 h 602428"/>
                  <a:gd name="connsiteX126" fmla="*/ 1504810 w 3821317"/>
                  <a:gd name="connsiteY126" fmla="*/ 286759 h 602428"/>
                  <a:gd name="connsiteX127" fmla="*/ 1504810 w 3821317"/>
                  <a:gd name="connsiteY127" fmla="*/ 291045 h 602428"/>
                  <a:gd name="connsiteX128" fmla="*/ 1518509 w 3821317"/>
                  <a:gd name="connsiteY128" fmla="*/ 291045 h 602428"/>
                  <a:gd name="connsiteX129" fmla="*/ 1518509 w 3821317"/>
                  <a:gd name="connsiteY129" fmla="*/ 295415 h 602428"/>
                  <a:gd name="connsiteX130" fmla="*/ 1532208 w 3821317"/>
                  <a:gd name="connsiteY130" fmla="*/ 295415 h 602428"/>
                  <a:gd name="connsiteX131" fmla="*/ 1532208 w 3821317"/>
                  <a:gd name="connsiteY131" fmla="*/ 299785 h 602428"/>
                  <a:gd name="connsiteX132" fmla="*/ 1573222 w 3821317"/>
                  <a:gd name="connsiteY132" fmla="*/ 299785 h 602428"/>
                  <a:gd name="connsiteX133" fmla="*/ 1573222 w 3821317"/>
                  <a:gd name="connsiteY133" fmla="*/ 304072 h 602428"/>
                  <a:gd name="connsiteX134" fmla="*/ 1591459 w 3821317"/>
                  <a:gd name="connsiteY134" fmla="*/ 304072 h 602428"/>
                  <a:gd name="connsiteX135" fmla="*/ 1591459 w 3821317"/>
                  <a:gd name="connsiteY135" fmla="*/ 308442 h 602428"/>
                  <a:gd name="connsiteX136" fmla="*/ 1600620 w 3821317"/>
                  <a:gd name="connsiteY136" fmla="*/ 308442 h 602428"/>
                  <a:gd name="connsiteX137" fmla="*/ 1600620 w 3821317"/>
                  <a:gd name="connsiteY137" fmla="*/ 317098 h 602428"/>
                  <a:gd name="connsiteX138" fmla="*/ 1605159 w 3821317"/>
                  <a:gd name="connsiteY138" fmla="*/ 317098 h 602428"/>
                  <a:gd name="connsiteX139" fmla="*/ 1605159 w 3821317"/>
                  <a:gd name="connsiteY139" fmla="*/ 321385 h 602428"/>
                  <a:gd name="connsiteX140" fmla="*/ 1618858 w 3821317"/>
                  <a:gd name="connsiteY140" fmla="*/ 321385 h 602428"/>
                  <a:gd name="connsiteX141" fmla="*/ 1618858 w 3821317"/>
                  <a:gd name="connsiteY141" fmla="*/ 325755 h 602428"/>
                  <a:gd name="connsiteX142" fmla="*/ 1623396 w 3821317"/>
                  <a:gd name="connsiteY142" fmla="*/ 325755 h 602428"/>
                  <a:gd name="connsiteX143" fmla="*/ 1623396 w 3821317"/>
                  <a:gd name="connsiteY143" fmla="*/ 330041 h 602428"/>
                  <a:gd name="connsiteX144" fmla="*/ 1655333 w 3821317"/>
                  <a:gd name="connsiteY144" fmla="*/ 330041 h 602428"/>
                  <a:gd name="connsiteX145" fmla="*/ 1655333 w 3821317"/>
                  <a:gd name="connsiteY145" fmla="*/ 334412 h 602428"/>
                  <a:gd name="connsiteX146" fmla="*/ 1659871 w 3821317"/>
                  <a:gd name="connsiteY146" fmla="*/ 334412 h 602428"/>
                  <a:gd name="connsiteX147" fmla="*/ 1659871 w 3821317"/>
                  <a:gd name="connsiteY147" fmla="*/ 338782 h 602428"/>
                  <a:gd name="connsiteX148" fmla="*/ 1673570 w 3821317"/>
                  <a:gd name="connsiteY148" fmla="*/ 338782 h 602428"/>
                  <a:gd name="connsiteX149" fmla="*/ 1673570 w 3821317"/>
                  <a:gd name="connsiteY149" fmla="*/ 343068 h 602428"/>
                  <a:gd name="connsiteX150" fmla="*/ 1696347 w 3821317"/>
                  <a:gd name="connsiteY150" fmla="*/ 343068 h 602428"/>
                  <a:gd name="connsiteX151" fmla="*/ 1696347 w 3821317"/>
                  <a:gd name="connsiteY151" fmla="*/ 356095 h 602428"/>
                  <a:gd name="connsiteX152" fmla="*/ 1700885 w 3821317"/>
                  <a:gd name="connsiteY152" fmla="*/ 356095 h 602428"/>
                  <a:gd name="connsiteX153" fmla="*/ 1700885 w 3821317"/>
                  <a:gd name="connsiteY153" fmla="*/ 360381 h 602428"/>
                  <a:gd name="connsiteX154" fmla="*/ 1728283 w 3821317"/>
                  <a:gd name="connsiteY154" fmla="*/ 360381 h 602428"/>
                  <a:gd name="connsiteX155" fmla="*/ 1728283 w 3821317"/>
                  <a:gd name="connsiteY155" fmla="*/ 364751 h 602428"/>
                  <a:gd name="connsiteX156" fmla="*/ 1737444 w 3821317"/>
                  <a:gd name="connsiteY156" fmla="*/ 364751 h 602428"/>
                  <a:gd name="connsiteX157" fmla="*/ 1737444 w 3821317"/>
                  <a:gd name="connsiteY157" fmla="*/ 369038 h 602428"/>
                  <a:gd name="connsiteX158" fmla="*/ 1741982 w 3821317"/>
                  <a:gd name="connsiteY158" fmla="*/ 369038 h 602428"/>
                  <a:gd name="connsiteX159" fmla="*/ 1741982 w 3821317"/>
                  <a:gd name="connsiteY159" fmla="*/ 373408 h 602428"/>
                  <a:gd name="connsiteX160" fmla="*/ 1769297 w 3821317"/>
                  <a:gd name="connsiteY160" fmla="*/ 373408 h 602428"/>
                  <a:gd name="connsiteX161" fmla="*/ 1769297 w 3821317"/>
                  <a:gd name="connsiteY161" fmla="*/ 377778 h 602428"/>
                  <a:gd name="connsiteX162" fmla="*/ 1792157 w 3821317"/>
                  <a:gd name="connsiteY162" fmla="*/ 377778 h 602428"/>
                  <a:gd name="connsiteX163" fmla="*/ 1814933 w 3821317"/>
                  <a:gd name="connsiteY163" fmla="*/ 377778 h 602428"/>
                  <a:gd name="connsiteX164" fmla="*/ 1824010 w 3821317"/>
                  <a:gd name="connsiteY164" fmla="*/ 377778 h 602428"/>
                  <a:gd name="connsiteX165" fmla="*/ 1846870 w 3821317"/>
                  <a:gd name="connsiteY165" fmla="*/ 377778 h 602428"/>
                  <a:gd name="connsiteX166" fmla="*/ 1851408 w 3821317"/>
                  <a:gd name="connsiteY166" fmla="*/ 377778 h 602428"/>
                  <a:gd name="connsiteX167" fmla="*/ 1855946 w 3821317"/>
                  <a:gd name="connsiteY167" fmla="*/ 377778 h 602428"/>
                  <a:gd name="connsiteX168" fmla="*/ 1865107 w 3821317"/>
                  <a:gd name="connsiteY168" fmla="*/ 377778 h 602428"/>
                  <a:gd name="connsiteX169" fmla="*/ 1865107 w 3821317"/>
                  <a:gd name="connsiteY169" fmla="*/ 382149 h 602428"/>
                  <a:gd name="connsiteX170" fmla="*/ 1869646 w 3821317"/>
                  <a:gd name="connsiteY170" fmla="*/ 382149 h 602428"/>
                  <a:gd name="connsiteX171" fmla="*/ 1869646 w 3821317"/>
                  <a:gd name="connsiteY171" fmla="*/ 390973 h 602428"/>
                  <a:gd name="connsiteX172" fmla="*/ 1874184 w 3821317"/>
                  <a:gd name="connsiteY172" fmla="*/ 390973 h 602428"/>
                  <a:gd name="connsiteX173" fmla="*/ 1878806 w 3821317"/>
                  <a:gd name="connsiteY173" fmla="*/ 390973 h 602428"/>
                  <a:gd name="connsiteX174" fmla="*/ 1878806 w 3821317"/>
                  <a:gd name="connsiteY174" fmla="*/ 399882 h 602428"/>
                  <a:gd name="connsiteX175" fmla="*/ 1883345 w 3821317"/>
                  <a:gd name="connsiteY175" fmla="*/ 399882 h 602428"/>
                  <a:gd name="connsiteX176" fmla="*/ 1887883 w 3821317"/>
                  <a:gd name="connsiteY176" fmla="*/ 399882 h 602428"/>
                  <a:gd name="connsiteX177" fmla="*/ 1901582 w 3821317"/>
                  <a:gd name="connsiteY177" fmla="*/ 399882 h 602428"/>
                  <a:gd name="connsiteX178" fmla="*/ 1906121 w 3821317"/>
                  <a:gd name="connsiteY178" fmla="*/ 399882 h 602428"/>
                  <a:gd name="connsiteX179" fmla="*/ 1910659 w 3821317"/>
                  <a:gd name="connsiteY179" fmla="*/ 399882 h 602428"/>
                  <a:gd name="connsiteX180" fmla="*/ 1915281 w 3821317"/>
                  <a:gd name="connsiteY180" fmla="*/ 399882 h 602428"/>
                  <a:gd name="connsiteX181" fmla="*/ 1919820 w 3821317"/>
                  <a:gd name="connsiteY181" fmla="*/ 399882 h 602428"/>
                  <a:gd name="connsiteX182" fmla="*/ 1919820 w 3821317"/>
                  <a:gd name="connsiteY182" fmla="*/ 404588 h 602428"/>
                  <a:gd name="connsiteX183" fmla="*/ 1928897 w 3821317"/>
                  <a:gd name="connsiteY183" fmla="*/ 404588 h 602428"/>
                  <a:gd name="connsiteX184" fmla="*/ 1928897 w 3821317"/>
                  <a:gd name="connsiteY184" fmla="*/ 409379 h 602428"/>
                  <a:gd name="connsiteX185" fmla="*/ 1933519 w 3821317"/>
                  <a:gd name="connsiteY185" fmla="*/ 409379 h 602428"/>
                  <a:gd name="connsiteX186" fmla="*/ 1942596 w 3821317"/>
                  <a:gd name="connsiteY186" fmla="*/ 409379 h 602428"/>
                  <a:gd name="connsiteX187" fmla="*/ 1947134 w 3821317"/>
                  <a:gd name="connsiteY187" fmla="*/ 409379 h 602428"/>
                  <a:gd name="connsiteX188" fmla="*/ 1951757 w 3821317"/>
                  <a:gd name="connsiteY188" fmla="*/ 409379 h 602428"/>
                  <a:gd name="connsiteX189" fmla="*/ 1956295 w 3821317"/>
                  <a:gd name="connsiteY189" fmla="*/ 409379 h 602428"/>
                  <a:gd name="connsiteX190" fmla="*/ 1960833 w 3821317"/>
                  <a:gd name="connsiteY190" fmla="*/ 409379 h 602428"/>
                  <a:gd name="connsiteX191" fmla="*/ 1960833 w 3821317"/>
                  <a:gd name="connsiteY191" fmla="*/ 414253 h 602428"/>
                  <a:gd name="connsiteX192" fmla="*/ 1965372 w 3821317"/>
                  <a:gd name="connsiteY192" fmla="*/ 414253 h 602428"/>
                  <a:gd name="connsiteX193" fmla="*/ 1969994 w 3821317"/>
                  <a:gd name="connsiteY193" fmla="*/ 414253 h 602428"/>
                  <a:gd name="connsiteX194" fmla="*/ 1974532 w 3821317"/>
                  <a:gd name="connsiteY194" fmla="*/ 414253 h 602428"/>
                  <a:gd name="connsiteX195" fmla="*/ 1979071 w 3821317"/>
                  <a:gd name="connsiteY195" fmla="*/ 414253 h 602428"/>
                  <a:gd name="connsiteX196" fmla="*/ 1983609 w 3821317"/>
                  <a:gd name="connsiteY196" fmla="*/ 414253 h 602428"/>
                  <a:gd name="connsiteX197" fmla="*/ 1997309 w 3821317"/>
                  <a:gd name="connsiteY197" fmla="*/ 414253 h 602428"/>
                  <a:gd name="connsiteX198" fmla="*/ 2001931 w 3821317"/>
                  <a:gd name="connsiteY198" fmla="*/ 414253 h 602428"/>
                  <a:gd name="connsiteX199" fmla="*/ 2006469 w 3821317"/>
                  <a:gd name="connsiteY199" fmla="*/ 414253 h 602428"/>
                  <a:gd name="connsiteX200" fmla="*/ 2011008 w 3821317"/>
                  <a:gd name="connsiteY200" fmla="*/ 414253 h 602428"/>
                  <a:gd name="connsiteX201" fmla="*/ 2015546 w 3821317"/>
                  <a:gd name="connsiteY201" fmla="*/ 414253 h 602428"/>
                  <a:gd name="connsiteX202" fmla="*/ 2029245 w 3821317"/>
                  <a:gd name="connsiteY202" fmla="*/ 414253 h 602428"/>
                  <a:gd name="connsiteX203" fmla="*/ 2038406 w 3821317"/>
                  <a:gd name="connsiteY203" fmla="*/ 414253 h 602428"/>
                  <a:gd name="connsiteX204" fmla="*/ 2042944 w 3821317"/>
                  <a:gd name="connsiteY204" fmla="*/ 414253 h 602428"/>
                  <a:gd name="connsiteX205" fmla="*/ 2047483 w 3821317"/>
                  <a:gd name="connsiteY205" fmla="*/ 414253 h 602428"/>
                  <a:gd name="connsiteX206" fmla="*/ 2061182 w 3821317"/>
                  <a:gd name="connsiteY206" fmla="*/ 414253 h 602428"/>
                  <a:gd name="connsiteX207" fmla="*/ 2065720 w 3821317"/>
                  <a:gd name="connsiteY207" fmla="*/ 414253 h 602428"/>
                  <a:gd name="connsiteX208" fmla="*/ 2070259 w 3821317"/>
                  <a:gd name="connsiteY208" fmla="*/ 414253 h 602428"/>
                  <a:gd name="connsiteX209" fmla="*/ 2074881 w 3821317"/>
                  <a:gd name="connsiteY209" fmla="*/ 414253 h 602428"/>
                  <a:gd name="connsiteX210" fmla="*/ 2074881 w 3821317"/>
                  <a:gd name="connsiteY210" fmla="*/ 419968 h 602428"/>
                  <a:gd name="connsiteX211" fmla="*/ 2093119 w 3821317"/>
                  <a:gd name="connsiteY211" fmla="*/ 419968 h 602428"/>
                  <a:gd name="connsiteX212" fmla="*/ 2097657 w 3821317"/>
                  <a:gd name="connsiteY212" fmla="*/ 419968 h 602428"/>
                  <a:gd name="connsiteX213" fmla="*/ 2102196 w 3821317"/>
                  <a:gd name="connsiteY213" fmla="*/ 419968 h 602428"/>
                  <a:gd name="connsiteX214" fmla="*/ 2106734 w 3821317"/>
                  <a:gd name="connsiteY214" fmla="*/ 419968 h 602428"/>
                  <a:gd name="connsiteX215" fmla="*/ 2111356 w 3821317"/>
                  <a:gd name="connsiteY215" fmla="*/ 419968 h 602428"/>
                  <a:gd name="connsiteX216" fmla="*/ 2124972 w 3821317"/>
                  <a:gd name="connsiteY216" fmla="*/ 419968 h 602428"/>
                  <a:gd name="connsiteX217" fmla="*/ 2129594 w 3821317"/>
                  <a:gd name="connsiteY217" fmla="*/ 419968 h 602428"/>
                  <a:gd name="connsiteX218" fmla="*/ 2134132 w 3821317"/>
                  <a:gd name="connsiteY218" fmla="*/ 419968 h 602428"/>
                  <a:gd name="connsiteX219" fmla="*/ 2138671 w 3821317"/>
                  <a:gd name="connsiteY219" fmla="*/ 419968 h 602428"/>
                  <a:gd name="connsiteX220" fmla="*/ 2138671 w 3821317"/>
                  <a:gd name="connsiteY220" fmla="*/ 426272 h 602428"/>
                  <a:gd name="connsiteX221" fmla="*/ 2143293 w 3821317"/>
                  <a:gd name="connsiteY221" fmla="*/ 426272 h 602428"/>
                  <a:gd name="connsiteX222" fmla="*/ 2152370 w 3821317"/>
                  <a:gd name="connsiteY222" fmla="*/ 426272 h 602428"/>
                  <a:gd name="connsiteX223" fmla="*/ 2152370 w 3821317"/>
                  <a:gd name="connsiteY223" fmla="*/ 432743 h 602428"/>
                  <a:gd name="connsiteX224" fmla="*/ 2156908 w 3821317"/>
                  <a:gd name="connsiteY224" fmla="*/ 432743 h 602428"/>
                  <a:gd name="connsiteX225" fmla="*/ 2166069 w 3821317"/>
                  <a:gd name="connsiteY225" fmla="*/ 432743 h 602428"/>
                  <a:gd name="connsiteX226" fmla="*/ 2170608 w 3821317"/>
                  <a:gd name="connsiteY226" fmla="*/ 432743 h 602428"/>
                  <a:gd name="connsiteX227" fmla="*/ 2175146 w 3821317"/>
                  <a:gd name="connsiteY227" fmla="*/ 432743 h 602428"/>
                  <a:gd name="connsiteX228" fmla="*/ 2175146 w 3821317"/>
                  <a:gd name="connsiteY228" fmla="*/ 439299 h 602428"/>
                  <a:gd name="connsiteX229" fmla="*/ 2188845 w 3821317"/>
                  <a:gd name="connsiteY229" fmla="*/ 439299 h 602428"/>
                  <a:gd name="connsiteX230" fmla="*/ 2193383 w 3821317"/>
                  <a:gd name="connsiteY230" fmla="*/ 439299 h 602428"/>
                  <a:gd name="connsiteX231" fmla="*/ 2198006 w 3821317"/>
                  <a:gd name="connsiteY231" fmla="*/ 439299 h 602428"/>
                  <a:gd name="connsiteX232" fmla="*/ 2198006 w 3821317"/>
                  <a:gd name="connsiteY232" fmla="*/ 446190 h 602428"/>
                  <a:gd name="connsiteX233" fmla="*/ 2202544 w 3821317"/>
                  <a:gd name="connsiteY233" fmla="*/ 446190 h 602428"/>
                  <a:gd name="connsiteX234" fmla="*/ 2207083 w 3821317"/>
                  <a:gd name="connsiteY234" fmla="*/ 446190 h 602428"/>
                  <a:gd name="connsiteX235" fmla="*/ 2225320 w 3821317"/>
                  <a:gd name="connsiteY235" fmla="*/ 446190 h 602428"/>
                  <a:gd name="connsiteX236" fmla="*/ 2229859 w 3821317"/>
                  <a:gd name="connsiteY236" fmla="*/ 446190 h 602428"/>
                  <a:gd name="connsiteX237" fmla="*/ 2234481 w 3821317"/>
                  <a:gd name="connsiteY237" fmla="*/ 446190 h 602428"/>
                  <a:gd name="connsiteX238" fmla="*/ 2239019 w 3821317"/>
                  <a:gd name="connsiteY238" fmla="*/ 446190 h 602428"/>
                  <a:gd name="connsiteX239" fmla="*/ 2243558 w 3821317"/>
                  <a:gd name="connsiteY239" fmla="*/ 446190 h 602428"/>
                  <a:gd name="connsiteX240" fmla="*/ 2257257 w 3821317"/>
                  <a:gd name="connsiteY240" fmla="*/ 446190 h 602428"/>
                  <a:gd name="connsiteX241" fmla="*/ 2270956 w 3821317"/>
                  <a:gd name="connsiteY241" fmla="*/ 446190 h 602428"/>
                  <a:gd name="connsiteX242" fmla="*/ 2284571 w 3821317"/>
                  <a:gd name="connsiteY242" fmla="*/ 446190 h 602428"/>
                  <a:gd name="connsiteX243" fmla="*/ 2289194 w 3821317"/>
                  <a:gd name="connsiteY243" fmla="*/ 446190 h 602428"/>
                  <a:gd name="connsiteX244" fmla="*/ 2289194 w 3821317"/>
                  <a:gd name="connsiteY244" fmla="*/ 454342 h 602428"/>
                  <a:gd name="connsiteX245" fmla="*/ 2298271 w 3821317"/>
                  <a:gd name="connsiteY245" fmla="*/ 454342 h 602428"/>
                  <a:gd name="connsiteX246" fmla="*/ 2302893 w 3821317"/>
                  <a:gd name="connsiteY246" fmla="*/ 454342 h 602428"/>
                  <a:gd name="connsiteX247" fmla="*/ 2307431 w 3821317"/>
                  <a:gd name="connsiteY247" fmla="*/ 454342 h 602428"/>
                  <a:gd name="connsiteX248" fmla="*/ 2307431 w 3821317"/>
                  <a:gd name="connsiteY248" fmla="*/ 462663 h 602428"/>
                  <a:gd name="connsiteX249" fmla="*/ 2316508 w 3821317"/>
                  <a:gd name="connsiteY249" fmla="*/ 462663 h 602428"/>
                  <a:gd name="connsiteX250" fmla="*/ 2325669 w 3821317"/>
                  <a:gd name="connsiteY250" fmla="*/ 462663 h 602428"/>
                  <a:gd name="connsiteX251" fmla="*/ 2330207 w 3821317"/>
                  <a:gd name="connsiteY251" fmla="*/ 462663 h 602428"/>
                  <a:gd name="connsiteX252" fmla="*/ 2334746 w 3821317"/>
                  <a:gd name="connsiteY252" fmla="*/ 462663 h 602428"/>
                  <a:gd name="connsiteX253" fmla="*/ 2348445 w 3821317"/>
                  <a:gd name="connsiteY253" fmla="*/ 462663 h 602428"/>
                  <a:gd name="connsiteX254" fmla="*/ 2352983 w 3821317"/>
                  <a:gd name="connsiteY254" fmla="*/ 462663 h 602428"/>
                  <a:gd name="connsiteX255" fmla="*/ 2352983 w 3821317"/>
                  <a:gd name="connsiteY255" fmla="*/ 471572 h 602428"/>
                  <a:gd name="connsiteX256" fmla="*/ 2357606 w 3821317"/>
                  <a:gd name="connsiteY256" fmla="*/ 471572 h 602428"/>
                  <a:gd name="connsiteX257" fmla="*/ 2362144 w 3821317"/>
                  <a:gd name="connsiteY257" fmla="*/ 471572 h 602428"/>
                  <a:gd name="connsiteX258" fmla="*/ 2366682 w 3821317"/>
                  <a:gd name="connsiteY258" fmla="*/ 471572 h 602428"/>
                  <a:gd name="connsiteX259" fmla="*/ 2371221 w 3821317"/>
                  <a:gd name="connsiteY259" fmla="*/ 471572 h 602428"/>
                  <a:gd name="connsiteX260" fmla="*/ 2371221 w 3821317"/>
                  <a:gd name="connsiteY260" fmla="*/ 481825 h 602428"/>
                  <a:gd name="connsiteX261" fmla="*/ 2380382 w 3821317"/>
                  <a:gd name="connsiteY261" fmla="*/ 481825 h 602428"/>
                  <a:gd name="connsiteX262" fmla="*/ 2389458 w 3821317"/>
                  <a:gd name="connsiteY262" fmla="*/ 481825 h 602428"/>
                  <a:gd name="connsiteX263" fmla="*/ 2394081 w 3821317"/>
                  <a:gd name="connsiteY263" fmla="*/ 481825 h 602428"/>
                  <a:gd name="connsiteX264" fmla="*/ 2398619 w 3821317"/>
                  <a:gd name="connsiteY264" fmla="*/ 481825 h 602428"/>
                  <a:gd name="connsiteX265" fmla="*/ 2398619 w 3821317"/>
                  <a:gd name="connsiteY265" fmla="*/ 492499 h 602428"/>
                  <a:gd name="connsiteX266" fmla="*/ 2403157 w 3821317"/>
                  <a:gd name="connsiteY266" fmla="*/ 492499 h 602428"/>
                  <a:gd name="connsiteX267" fmla="*/ 2403157 w 3821317"/>
                  <a:gd name="connsiteY267" fmla="*/ 503256 h 602428"/>
                  <a:gd name="connsiteX268" fmla="*/ 2412319 w 3821317"/>
                  <a:gd name="connsiteY268" fmla="*/ 503256 h 602428"/>
                  <a:gd name="connsiteX269" fmla="*/ 2416857 w 3821317"/>
                  <a:gd name="connsiteY269" fmla="*/ 503256 h 602428"/>
                  <a:gd name="connsiteX270" fmla="*/ 2416857 w 3821317"/>
                  <a:gd name="connsiteY270" fmla="*/ 514098 h 602428"/>
                  <a:gd name="connsiteX271" fmla="*/ 2421395 w 3821317"/>
                  <a:gd name="connsiteY271" fmla="*/ 514098 h 602428"/>
                  <a:gd name="connsiteX272" fmla="*/ 2425934 w 3821317"/>
                  <a:gd name="connsiteY272" fmla="*/ 514098 h 602428"/>
                  <a:gd name="connsiteX273" fmla="*/ 2430556 w 3821317"/>
                  <a:gd name="connsiteY273" fmla="*/ 514098 h 602428"/>
                  <a:gd name="connsiteX274" fmla="*/ 2444255 w 3821317"/>
                  <a:gd name="connsiteY274" fmla="*/ 514098 h 602428"/>
                  <a:gd name="connsiteX275" fmla="*/ 2444255 w 3821317"/>
                  <a:gd name="connsiteY275" fmla="*/ 525360 h 602428"/>
                  <a:gd name="connsiteX276" fmla="*/ 2453332 w 3821317"/>
                  <a:gd name="connsiteY276" fmla="*/ 525360 h 602428"/>
                  <a:gd name="connsiteX277" fmla="*/ 2457870 w 3821317"/>
                  <a:gd name="connsiteY277" fmla="*/ 525360 h 602428"/>
                  <a:gd name="connsiteX278" fmla="*/ 2462493 w 3821317"/>
                  <a:gd name="connsiteY278" fmla="*/ 525360 h 602428"/>
                  <a:gd name="connsiteX279" fmla="*/ 2476108 w 3821317"/>
                  <a:gd name="connsiteY279" fmla="*/ 525360 h 602428"/>
                  <a:gd name="connsiteX280" fmla="*/ 2480730 w 3821317"/>
                  <a:gd name="connsiteY280" fmla="*/ 525360 h 602428"/>
                  <a:gd name="connsiteX281" fmla="*/ 2508045 w 3821317"/>
                  <a:gd name="connsiteY281" fmla="*/ 525360 h 602428"/>
                  <a:gd name="connsiteX282" fmla="*/ 2512583 w 3821317"/>
                  <a:gd name="connsiteY282" fmla="*/ 525360 h 602428"/>
                  <a:gd name="connsiteX283" fmla="*/ 2517205 w 3821317"/>
                  <a:gd name="connsiteY283" fmla="*/ 525360 h 602428"/>
                  <a:gd name="connsiteX284" fmla="*/ 2521744 w 3821317"/>
                  <a:gd name="connsiteY284" fmla="*/ 525360 h 602428"/>
                  <a:gd name="connsiteX285" fmla="*/ 2526282 w 3821317"/>
                  <a:gd name="connsiteY285" fmla="*/ 525360 h 602428"/>
                  <a:gd name="connsiteX286" fmla="*/ 2539981 w 3821317"/>
                  <a:gd name="connsiteY286" fmla="*/ 525360 h 602428"/>
                  <a:gd name="connsiteX287" fmla="*/ 2544520 w 3821317"/>
                  <a:gd name="connsiteY287" fmla="*/ 525360 h 602428"/>
                  <a:gd name="connsiteX288" fmla="*/ 2544520 w 3821317"/>
                  <a:gd name="connsiteY288" fmla="*/ 539395 h 602428"/>
                  <a:gd name="connsiteX289" fmla="*/ 2549058 w 3821317"/>
                  <a:gd name="connsiteY289" fmla="*/ 539395 h 602428"/>
                  <a:gd name="connsiteX290" fmla="*/ 2553681 w 3821317"/>
                  <a:gd name="connsiteY290" fmla="*/ 539395 h 602428"/>
                  <a:gd name="connsiteX291" fmla="*/ 2558219 w 3821317"/>
                  <a:gd name="connsiteY291" fmla="*/ 539395 h 602428"/>
                  <a:gd name="connsiteX292" fmla="*/ 2567296 w 3821317"/>
                  <a:gd name="connsiteY292" fmla="*/ 539395 h 602428"/>
                  <a:gd name="connsiteX293" fmla="*/ 2567296 w 3821317"/>
                  <a:gd name="connsiteY293" fmla="*/ 554943 h 602428"/>
                  <a:gd name="connsiteX294" fmla="*/ 2571918 w 3821317"/>
                  <a:gd name="connsiteY294" fmla="*/ 554943 h 602428"/>
                  <a:gd name="connsiteX295" fmla="*/ 2576457 w 3821317"/>
                  <a:gd name="connsiteY295" fmla="*/ 554943 h 602428"/>
                  <a:gd name="connsiteX296" fmla="*/ 2580995 w 3821317"/>
                  <a:gd name="connsiteY296" fmla="*/ 554943 h 602428"/>
                  <a:gd name="connsiteX297" fmla="*/ 2585617 w 3821317"/>
                  <a:gd name="connsiteY297" fmla="*/ 554943 h 602428"/>
                  <a:gd name="connsiteX298" fmla="*/ 2590156 w 3821317"/>
                  <a:gd name="connsiteY298" fmla="*/ 554943 h 602428"/>
                  <a:gd name="connsiteX299" fmla="*/ 2603855 w 3821317"/>
                  <a:gd name="connsiteY299" fmla="*/ 554943 h 602428"/>
                  <a:gd name="connsiteX300" fmla="*/ 2608393 w 3821317"/>
                  <a:gd name="connsiteY300" fmla="*/ 554943 h 602428"/>
                  <a:gd name="connsiteX301" fmla="*/ 2612932 w 3821317"/>
                  <a:gd name="connsiteY301" fmla="*/ 554943 h 602428"/>
                  <a:gd name="connsiteX302" fmla="*/ 2617470 w 3821317"/>
                  <a:gd name="connsiteY302" fmla="*/ 554943 h 602428"/>
                  <a:gd name="connsiteX303" fmla="*/ 2635708 w 3821317"/>
                  <a:gd name="connsiteY303" fmla="*/ 554943 h 602428"/>
                  <a:gd name="connsiteX304" fmla="*/ 2640330 w 3821317"/>
                  <a:gd name="connsiteY304" fmla="*/ 554943 h 602428"/>
                  <a:gd name="connsiteX305" fmla="*/ 2644868 w 3821317"/>
                  <a:gd name="connsiteY305" fmla="*/ 554943 h 602428"/>
                  <a:gd name="connsiteX306" fmla="*/ 2649407 w 3821317"/>
                  <a:gd name="connsiteY306" fmla="*/ 554943 h 602428"/>
                  <a:gd name="connsiteX307" fmla="*/ 2653945 w 3821317"/>
                  <a:gd name="connsiteY307" fmla="*/ 554943 h 602428"/>
                  <a:gd name="connsiteX308" fmla="*/ 2676805 w 3821317"/>
                  <a:gd name="connsiteY308" fmla="*/ 554943 h 602428"/>
                  <a:gd name="connsiteX309" fmla="*/ 2695043 w 3821317"/>
                  <a:gd name="connsiteY309" fmla="*/ 554943 h 602428"/>
                  <a:gd name="connsiteX310" fmla="*/ 2699581 w 3821317"/>
                  <a:gd name="connsiteY310" fmla="*/ 554943 h 602428"/>
                  <a:gd name="connsiteX311" fmla="*/ 2708658 w 3821317"/>
                  <a:gd name="connsiteY311" fmla="*/ 554943 h 602428"/>
                  <a:gd name="connsiteX312" fmla="*/ 2713280 w 3821317"/>
                  <a:gd name="connsiteY312" fmla="*/ 554943 h 602428"/>
                  <a:gd name="connsiteX313" fmla="*/ 2717819 w 3821317"/>
                  <a:gd name="connsiteY313" fmla="*/ 554943 h 602428"/>
                  <a:gd name="connsiteX314" fmla="*/ 2731518 w 3821317"/>
                  <a:gd name="connsiteY314" fmla="*/ 554943 h 602428"/>
                  <a:gd name="connsiteX315" fmla="*/ 2736056 w 3821317"/>
                  <a:gd name="connsiteY315" fmla="*/ 554943 h 602428"/>
                  <a:gd name="connsiteX316" fmla="*/ 2749756 w 3821317"/>
                  <a:gd name="connsiteY316" fmla="*/ 554943 h 602428"/>
                  <a:gd name="connsiteX317" fmla="*/ 2763455 w 3821317"/>
                  <a:gd name="connsiteY317" fmla="*/ 554943 h 602428"/>
                  <a:gd name="connsiteX318" fmla="*/ 2767993 w 3821317"/>
                  <a:gd name="connsiteY318" fmla="*/ 554943 h 602428"/>
                  <a:gd name="connsiteX319" fmla="*/ 2781692 w 3821317"/>
                  <a:gd name="connsiteY319" fmla="*/ 554943 h 602428"/>
                  <a:gd name="connsiteX320" fmla="*/ 2795307 w 3821317"/>
                  <a:gd name="connsiteY320" fmla="*/ 554943 h 602428"/>
                  <a:gd name="connsiteX321" fmla="*/ 2804468 w 3821317"/>
                  <a:gd name="connsiteY321" fmla="*/ 554943 h 602428"/>
                  <a:gd name="connsiteX322" fmla="*/ 2809007 w 3821317"/>
                  <a:gd name="connsiteY322" fmla="*/ 554943 h 602428"/>
                  <a:gd name="connsiteX323" fmla="*/ 2813545 w 3821317"/>
                  <a:gd name="connsiteY323" fmla="*/ 554943 h 602428"/>
                  <a:gd name="connsiteX324" fmla="*/ 2827244 w 3821317"/>
                  <a:gd name="connsiteY324" fmla="*/ 554943 h 602428"/>
                  <a:gd name="connsiteX325" fmla="*/ 2831783 w 3821317"/>
                  <a:gd name="connsiteY325" fmla="*/ 554943 h 602428"/>
                  <a:gd name="connsiteX326" fmla="*/ 2840943 w 3821317"/>
                  <a:gd name="connsiteY326" fmla="*/ 554943 h 602428"/>
                  <a:gd name="connsiteX327" fmla="*/ 2850020 w 3821317"/>
                  <a:gd name="connsiteY327" fmla="*/ 554943 h 602428"/>
                  <a:gd name="connsiteX328" fmla="*/ 2863719 w 3821317"/>
                  <a:gd name="connsiteY328" fmla="*/ 554943 h 602428"/>
                  <a:gd name="connsiteX329" fmla="*/ 2877419 w 3821317"/>
                  <a:gd name="connsiteY329" fmla="*/ 554943 h 602428"/>
                  <a:gd name="connsiteX330" fmla="*/ 2904817 w 3821317"/>
                  <a:gd name="connsiteY330" fmla="*/ 554943 h 602428"/>
                  <a:gd name="connsiteX331" fmla="*/ 2904817 w 3821317"/>
                  <a:gd name="connsiteY331" fmla="*/ 602428 h 602428"/>
                  <a:gd name="connsiteX332" fmla="*/ 2909355 w 3821317"/>
                  <a:gd name="connsiteY332" fmla="*/ 602428 h 602428"/>
                  <a:gd name="connsiteX333" fmla="*/ 2923055 w 3821317"/>
                  <a:gd name="connsiteY333" fmla="*/ 602428 h 602428"/>
                  <a:gd name="connsiteX334" fmla="*/ 2932131 w 3821317"/>
                  <a:gd name="connsiteY334" fmla="*/ 602428 h 602428"/>
                  <a:gd name="connsiteX335" fmla="*/ 2936670 w 3821317"/>
                  <a:gd name="connsiteY335" fmla="*/ 602428 h 602428"/>
                  <a:gd name="connsiteX336" fmla="*/ 2941292 w 3821317"/>
                  <a:gd name="connsiteY336" fmla="*/ 602428 h 602428"/>
                  <a:gd name="connsiteX337" fmla="*/ 2959530 w 3821317"/>
                  <a:gd name="connsiteY337" fmla="*/ 602428 h 602428"/>
                  <a:gd name="connsiteX338" fmla="*/ 2968606 w 3821317"/>
                  <a:gd name="connsiteY338" fmla="*/ 602428 h 602428"/>
                  <a:gd name="connsiteX339" fmla="*/ 2996005 w 3821317"/>
                  <a:gd name="connsiteY339" fmla="*/ 602428 h 602428"/>
                  <a:gd name="connsiteX340" fmla="*/ 3005082 w 3821317"/>
                  <a:gd name="connsiteY340" fmla="*/ 602428 h 602428"/>
                  <a:gd name="connsiteX341" fmla="*/ 3018781 w 3821317"/>
                  <a:gd name="connsiteY341" fmla="*/ 602428 h 602428"/>
                  <a:gd name="connsiteX342" fmla="*/ 3023319 w 3821317"/>
                  <a:gd name="connsiteY342" fmla="*/ 602428 h 602428"/>
                  <a:gd name="connsiteX343" fmla="*/ 3032480 w 3821317"/>
                  <a:gd name="connsiteY343" fmla="*/ 602428 h 602428"/>
                  <a:gd name="connsiteX344" fmla="*/ 3050718 w 3821317"/>
                  <a:gd name="connsiteY344" fmla="*/ 602428 h 602428"/>
                  <a:gd name="connsiteX345" fmla="*/ 3064417 w 3821317"/>
                  <a:gd name="connsiteY345" fmla="*/ 602428 h 602428"/>
                  <a:gd name="connsiteX346" fmla="*/ 3100892 w 3821317"/>
                  <a:gd name="connsiteY346" fmla="*/ 602428 h 602428"/>
                  <a:gd name="connsiteX347" fmla="*/ 3128206 w 3821317"/>
                  <a:gd name="connsiteY347" fmla="*/ 602428 h 602428"/>
                  <a:gd name="connsiteX348" fmla="*/ 3447406 w 3821317"/>
                  <a:gd name="connsiteY348" fmla="*/ 602428 h 602428"/>
                  <a:gd name="connsiteX349" fmla="*/ 3483881 w 3821317"/>
                  <a:gd name="connsiteY349" fmla="*/ 602428 h 602428"/>
                  <a:gd name="connsiteX350" fmla="*/ 3702816 w 3821317"/>
                  <a:gd name="connsiteY350" fmla="*/ 602428 h 602428"/>
                  <a:gd name="connsiteX351" fmla="*/ 3821318 w 3821317"/>
                  <a:gd name="connsiteY351" fmla="*/ 602428 h 60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821317" h="602428">
                    <a:moveTo>
                      <a:pt x="0" y="0"/>
                    </a:moveTo>
                    <a:lnTo>
                      <a:pt x="27398" y="0"/>
                    </a:lnTo>
                    <a:lnTo>
                      <a:pt x="63874" y="0"/>
                    </a:lnTo>
                    <a:lnTo>
                      <a:pt x="63874" y="4286"/>
                    </a:lnTo>
                    <a:lnTo>
                      <a:pt x="68412" y="4286"/>
                    </a:lnTo>
                    <a:lnTo>
                      <a:pt x="68412" y="8488"/>
                    </a:lnTo>
                    <a:lnTo>
                      <a:pt x="72950" y="8488"/>
                    </a:lnTo>
                    <a:lnTo>
                      <a:pt x="72950" y="12775"/>
                    </a:lnTo>
                    <a:lnTo>
                      <a:pt x="77573" y="12775"/>
                    </a:lnTo>
                    <a:lnTo>
                      <a:pt x="77573" y="16977"/>
                    </a:lnTo>
                    <a:lnTo>
                      <a:pt x="86649" y="16977"/>
                    </a:lnTo>
                    <a:lnTo>
                      <a:pt x="86649" y="25549"/>
                    </a:lnTo>
                    <a:lnTo>
                      <a:pt x="95810" y="25549"/>
                    </a:lnTo>
                    <a:lnTo>
                      <a:pt x="95810" y="29752"/>
                    </a:lnTo>
                    <a:lnTo>
                      <a:pt x="136824" y="29752"/>
                    </a:lnTo>
                    <a:lnTo>
                      <a:pt x="136824" y="34038"/>
                    </a:lnTo>
                    <a:lnTo>
                      <a:pt x="196075" y="34038"/>
                    </a:lnTo>
                    <a:lnTo>
                      <a:pt x="209774" y="34038"/>
                    </a:lnTo>
                    <a:lnTo>
                      <a:pt x="209774" y="42526"/>
                    </a:lnTo>
                    <a:lnTo>
                      <a:pt x="228012" y="42526"/>
                    </a:lnTo>
                    <a:lnTo>
                      <a:pt x="228012" y="46813"/>
                    </a:lnTo>
                    <a:lnTo>
                      <a:pt x="241711" y="46813"/>
                    </a:lnTo>
                    <a:lnTo>
                      <a:pt x="241711" y="51015"/>
                    </a:lnTo>
                    <a:lnTo>
                      <a:pt x="278186" y="51015"/>
                    </a:lnTo>
                    <a:lnTo>
                      <a:pt x="278186" y="55301"/>
                    </a:lnTo>
                    <a:lnTo>
                      <a:pt x="456023" y="55301"/>
                    </a:lnTo>
                    <a:lnTo>
                      <a:pt x="456023" y="63789"/>
                    </a:lnTo>
                    <a:lnTo>
                      <a:pt x="469723" y="63789"/>
                    </a:lnTo>
                    <a:lnTo>
                      <a:pt x="506198" y="63789"/>
                    </a:lnTo>
                    <a:lnTo>
                      <a:pt x="506198" y="68076"/>
                    </a:lnTo>
                    <a:lnTo>
                      <a:pt x="515274" y="68076"/>
                    </a:lnTo>
                    <a:lnTo>
                      <a:pt x="515274" y="72362"/>
                    </a:lnTo>
                    <a:lnTo>
                      <a:pt x="556372" y="72362"/>
                    </a:lnTo>
                    <a:lnTo>
                      <a:pt x="556372" y="76648"/>
                    </a:lnTo>
                    <a:lnTo>
                      <a:pt x="570071" y="76648"/>
                    </a:lnTo>
                    <a:lnTo>
                      <a:pt x="570071" y="80850"/>
                    </a:lnTo>
                    <a:lnTo>
                      <a:pt x="601924" y="80850"/>
                    </a:lnTo>
                    <a:lnTo>
                      <a:pt x="601924" y="85137"/>
                    </a:lnTo>
                    <a:lnTo>
                      <a:pt x="611085" y="85137"/>
                    </a:lnTo>
                    <a:lnTo>
                      <a:pt x="611085" y="89423"/>
                    </a:lnTo>
                    <a:lnTo>
                      <a:pt x="670336" y="89423"/>
                    </a:lnTo>
                    <a:lnTo>
                      <a:pt x="670336" y="93709"/>
                    </a:lnTo>
                    <a:lnTo>
                      <a:pt x="674874" y="93709"/>
                    </a:lnTo>
                    <a:lnTo>
                      <a:pt x="674874" y="97995"/>
                    </a:lnTo>
                    <a:lnTo>
                      <a:pt x="729671" y="97995"/>
                    </a:lnTo>
                    <a:lnTo>
                      <a:pt x="729671" y="102198"/>
                    </a:lnTo>
                    <a:lnTo>
                      <a:pt x="743286" y="102198"/>
                    </a:lnTo>
                    <a:lnTo>
                      <a:pt x="743286" y="110770"/>
                    </a:lnTo>
                    <a:lnTo>
                      <a:pt x="807160" y="110770"/>
                    </a:lnTo>
                    <a:lnTo>
                      <a:pt x="807160" y="115056"/>
                    </a:lnTo>
                    <a:lnTo>
                      <a:pt x="811698" y="115056"/>
                    </a:lnTo>
                    <a:lnTo>
                      <a:pt x="811698" y="119343"/>
                    </a:lnTo>
                    <a:lnTo>
                      <a:pt x="816237" y="119343"/>
                    </a:lnTo>
                    <a:lnTo>
                      <a:pt x="816237" y="123545"/>
                    </a:lnTo>
                    <a:lnTo>
                      <a:pt x="820859" y="123545"/>
                    </a:lnTo>
                    <a:lnTo>
                      <a:pt x="820859" y="127831"/>
                    </a:lnTo>
                    <a:lnTo>
                      <a:pt x="866411" y="127831"/>
                    </a:lnTo>
                    <a:lnTo>
                      <a:pt x="866411" y="136404"/>
                    </a:lnTo>
                    <a:lnTo>
                      <a:pt x="889271" y="136404"/>
                    </a:lnTo>
                    <a:lnTo>
                      <a:pt x="898348" y="136404"/>
                    </a:lnTo>
                    <a:lnTo>
                      <a:pt x="898348" y="140690"/>
                    </a:lnTo>
                    <a:lnTo>
                      <a:pt x="902886" y="140690"/>
                    </a:lnTo>
                    <a:lnTo>
                      <a:pt x="902886" y="144892"/>
                    </a:lnTo>
                    <a:lnTo>
                      <a:pt x="912047" y="144892"/>
                    </a:lnTo>
                    <a:lnTo>
                      <a:pt x="912047" y="153465"/>
                    </a:lnTo>
                    <a:lnTo>
                      <a:pt x="916585" y="153465"/>
                    </a:lnTo>
                    <a:lnTo>
                      <a:pt x="916585" y="157751"/>
                    </a:lnTo>
                    <a:lnTo>
                      <a:pt x="957599" y="157751"/>
                    </a:lnTo>
                    <a:lnTo>
                      <a:pt x="957599" y="162037"/>
                    </a:lnTo>
                    <a:lnTo>
                      <a:pt x="962221" y="162037"/>
                    </a:lnTo>
                    <a:lnTo>
                      <a:pt x="962221" y="166323"/>
                    </a:lnTo>
                    <a:lnTo>
                      <a:pt x="971298" y="166323"/>
                    </a:lnTo>
                    <a:lnTo>
                      <a:pt x="971298" y="170610"/>
                    </a:lnTo>
                    <a:lnTo>
                      <a:pt x="994158" y="170610"/>
                    </a:lnTo>
                    <a:lnTo>
                      <a:pt x="994158" y="174896"/>
                    </a:lnTo>
                    <a:lnTo>
                      <a:pt x="1016934" y="174896"/>
                    </a:lnTo>
                    <a:lnTo>
                      <a:pt x="1016934" y="179182"/>
                    </a:lnTo>
                    <a:lnTo>
                      <a:pt x="1021472" y="179182"/>
                    </a:lnTo>
                    <a:lnTo>
                      <a:pt x="1021472" y="183468"/>
                    </a:lnTo>
                    <a:lnTo>
                      <a:pt x="1030633" y="183468"/>
                    </a:lnTo>
                    <a:lnTo>
                      <a:pt x="1030633" y="187755"/>
                    </a:lnTo>
                    <a:lnTo>
                      <a:pt x="1035171" y="187755"/>
                    </a:lnTo>
                    <a:lnTo>
                      <a:pt x="1062486" y="187755"/>
                    </a:lnTo>
                    <a:lnTo>
                      <a:pt x="1062486" y="192041"/>
                    </a:lnTo>
                    <a:lnTo>
                      <a:pt x="1080723" y="192041"/>
                    </a:lnTo>
                    <a:lnTo>
                      <a:pt x="1080723" y="196327"/>
                    </a:lnTo>
                    <a:lnTo>
                      <a:pt x="1103583" y="196327"/>
                    </a:lnTo>
                    <a:lnTo>
                      <a:pt x="1103583" y="204900"/>
                    </a:lnTo>
                    <a:lnTo>
                      <a:pt x="1108122" y="204900"/>
                    </a:lnTo>
                    <a:lnTo>
                      <a:pt x="1126359" y="204900"/>
                    </a:lnTo>
                    <a:lnTo>
                      <a:pt x="1126359" y="209186"/>
                    </a:lnTo>
                    <a:lnTo>
                      <a:pt x="1144597" y="209186"/>
                    </a:lnTo>
                    <a:lnTo>
                      <a:pt x="1144597" y="213472"/>
                    </a:lnTo>
                    <a:lnTo>
                      <a:pt x="1176534" y="213472"/>
                    </a:lnTo>
                    <a:lnTo>
                      <a:pt x="1176534" y="217758"/>
                    </a:lnTo>
                    <a:lnTo>
                      <a:pt x="1208470" y="217758"/>
                    </a:lnTo>
                    <a:lnTo>
                      <a:pt x="1208470" y="222045"/>
                    </a:lnTo>
                    <a:lnTo>
                      <a:pt x="1222085" y="222045"/>
                    </a:lnTo>
                    <a:lnTo>
                      <a:pt x="1222085" y="226331"/>
                    </a:lnTo>
                    <a:lnTo>
                      <a:pt x="1231246" y="226331"/>
                    </a:lnTo>
                    <a:lnTo>
                      <a:pt x="1240323" y="226331"/>
                    </a:lnTo>
                    <a:lnTo>
                      <a:pt x="1240323" y="234987"/>
                    </a:lnTo>
                    <a:lnTo>
                      <a:pt x="1249484" y="234987"/>
                    </a:lnTo>
                    <a:lnTo>
                      <a:pt x="1249484" y="239274"/>
                    </a:lnTo>
                    <a:lnTo>
                      <a:pt x="1276882" y="239274"/>
                    </a:lnTo>
                    <a:lnTo>
                      <a:pt x="1276882" y="243644"/>
                    </a:lnTo>
                    <a:lnTo>
                      <a:pt x="1317896" y="243644"/>
                    </a:lnTo>
                    <a:lnTo>
                      <a:pt x="1317896" y="252216"/>
                    </a:lnTo>
                    <a:lnTo>
                      <a:pt x="1322434" y="252216"/>
                    </a:lnTo>
                    <a:lnTo>
                      <a:pt x="1322434" y="256503"/>
                    </a:lnTo>
                    <a:lnTo>
                      <a:pt x="1331595" y="256503"/>
                    </a:lnTo>
                    <a:lnTo>
                      <a:pt x="1331595" y="260873"/>
                    </a:lnTo>
                    <a:lnTo>
                      <a:pt x="1358909" y="260873"/>
                    </a:lnTo>
                    <a:lnTo>
                      <a:pt x="1358909" y="265159"/>
                    </a:lnTo>
                    <a:lnTo>
                      <a:pt x="1363448" y="265159"/>
                    </a:lnTo>
                    <a:lnTo>
                      <a:pt x="1363448" y="269445"/>
                    </a:lnTo>
                    <a:lnTo>
                      <a:pt x="1368070" y="269445"/>
                    </a:lnTo>
                    <a:lnTo>
                      <a:pt x="1368070" y="273816"/>
                    </a:lnTo>
                    <a:lnTo>
                      <a:pt x="1390846" y="273816"/>
                    </a:lnTo>
                    <a:lnTo>
                      <a:pt x="1454720" y="273816"/>
                    </a:lnTo>
                    <a:lnTo>
                      <a:pt x="1454720" y="278102"/>
                    </a:lnTo>
                    <a:lnTo>
                      <a:pt x="1463796" y="278102"/>
                    </a:lnTo>
                    <a:lnTo>
                      <a:pt x="1463796" y="282388"/>
                    </a:lnTo>
                    <a:lnTo>
                      <a:pt x="1477496" y="282388"/>
                    </a:lnTo>
                    <a:lnTo>
                      <a:pt x="1477496" y="286759"/>
                    </a:lnTo>
                    <a:lnTo>
                      <a:pt x="1482034" y="286759"/>
                    </a:lnTo>
                    <a:lnTo>
                      <a:pt x="1504810" y="286759"/>
                    </a:lnTo>
                    <a:lnTo>
                      <a:pt x="1504810" y="291045"/>
                    </a:lnTo>
                    <a:lnTo>
                      <a:pt x="1518509" y="291045"/>
                    </a:lnTo>
                    <a:lnTo>
                      <a:pt x="1518509" y="295415"/>
                    </a:lnTo>
                    <a:lnTo>
                      <a:pt x="1532208" y="295415"/>
                    </a:lnTo>
                    <a:lnTo>
                      <a:pt x="1532208" y="299785"/>
                    </a:lnTo>
                    <a:lnTo>
                      <a:pt x="1573222" y="299785"/>
                    </a:lnTo>
                    <a:lnTo>
                      <a:pt x="1573222" y="304072"/>
                    </a:lnTo>
                    <a:lnTo>
                      <a:pt x="1591459" y="304072"/>
                    </a:lnTo>
                    <a:lnTo>
                      <a:pt x="1591459" y="308442"/>
                    </a:lnTo>
                    <a:lnTo>
                      <a:pt x="1600620" y="308442"/>
                    </a:lnTo>
                    <a:lnTo>
                      <a:pt x="1600620" y="317098"/>
                    </a:lnTo>
                    <a:lnTo>
                      <a:pt x="1605159" y="317098"/>
                    </a:lnTo>
                    <a:lnTo>
                      <a:pt x="1605159" y="321385"/>
                    </a:lnTo>
                    <a:lnTo>
                      <a:pt x="1618858" y="321385"/>
                    </a:lnTo>
                    <a:lnTo>
                      <a:pt x="1618858" y="325755"/>
                    </a:lnTo>
                    <a:lnTo>
                      <a:pt x="1623396" y="325755"/>
                    </a:lnTo>
                    <a:lnTo>
                      <a:pt x="1623396" y="330041"/>
                    </a:lnTo>
                    <a:lnTo>
                      <a:pt x="1655333" y="330041"/>
                    </a:lnTo>
                    <a:lnTo>
                      <a:pt x="1655333" y="334412"/>
                    </a:lnTo>
                    <a:lnTo>
                      <a:pt x="1659871" y="334412"/>
                    </a:lnTo>
                    <a:lnTo>
                      <a:pt x="1659871" y="338782"/>
                    </a:lnTo>
                    <a:lnTo>
                      <a:pt x="1673570" y="338782"/>
                    </a:lnTo>
                    <a:lnTo>
                      <a:pt x="1673570" y="343068"/>
                    </a:lnTo>
                    <a:lnTo>
                      <a:pt x="1696347" y="343068"/>
                    </a:lnTo>
                    <a:lnTo>
                      <a:pt x="1696347" y="356095"/>
                    </a:lnTo>
                    <a:lnTo>
                      <a:pt x="1700885" y="356095"/>
                    </a:lnTo>
                    <a:lnTo>
                      <a:pt x="1700885" y="360381"/>
                    </a:lnTo>
                    <a:lnTo>
                      <a:pt x="1728283" y="360381"/>
                    </a:lnTo>
                    <a:lnTo>
                      <a:pt x="1728283" y="364751"/>
                    </a:lnTo>
                    <a:lnTo>
                      <a:pt x="1737444" y="364751"/>
                    </a:lnTo>
                    <a:lnTo>
                      <a:pt x="1737444" y="369038"/>
                    </a:lnTo>
                    <a:lnTo>
                      <a:pt x="1741982" y="369038"/>
                    </a:lnTo>
                    <a:lnTo>
                      <a:pt x="1741982" y="373408"/>
                    </a:lnTo>
                    <a:lnTo>
                      <a:pt x="1769297" y="373408"/>
                    </a:lnTo>
                    <a:lnTo>
                      <a:pt x="1769297" y="377778"/>
                    </a:lnTo>
                    <a:lnTo>
                      <a:pt x="1792157" y="377778"/>
                    </a:lnTo>
                    <a:lnTo>
                      <a:pt x="1814933" y="377778"/>
                    </a:lnTo>
                    <a:lnTo>
                      <a:pt x="1824010" y="377778"/>
                    </a:lnTo>
                    <a:lnTo>
                      <a:pt x="1846870" y="377778"/>
                    </a:lnTo>
                    <a:lnTo>
                      <a:pt x="1851408" y="377778"/>
                    </a:lnTo>
                    <a:lnTo>
                      <a:pt x="1855946" y="377778"/>
                    </a:lnTo>
                    <a:lnTo>
                      <a:pt x="1865107" y="377778"/>
                    </a:lnTo>
                    <a:lnTo>
                      <a:pt x="1865107" y="382149"/>
                    </a:lnTo>
                    <a:lnTo>
                      <a:pt x="1869646" y="382149"/>
                    </a:lnTo>
                    <a:lnTo>
                      <a:pt x="1869646" y="390973"/>
                    </a:lnTo>
                    <a:lnTo>
                      <a:pt x="1874184" y="390973"/>
                    </a:lnTo>
                    <a:lnTo>
                      <a:pt x="1878806" y="390973"/>
                    </a:lnTo>
                    <a:lnTo>
                      <a:pt x="1878806" y="399882"/>
                    </a:lnTo>
                    <a:lnTo>
                      <a:pt x="1883345" y="399882"/>
                    </a:lnTo>
                    <a:lnTo>
                      <a:pt x="1887883" y="399882"/>
                    </a:lnTo>
                    <a:lnTo>
                      <a:pt x="1901582" y="399882"/>
                    </a:lnTo>
                    <a:lnTo>
                      <a:pt x="1906121" y="399882"/>
                    </a:lnTo>
                    <a:lnTo>
                      <a:pt x="1910659" y="399882"/>
                    </a:lnTo>
                    <a:lnTo>
                      <a:pt x="1915281" y="399882"/>
                    </a:lnTo>
                    <a:lnTo>
                      <a:pt x="1919820" y="399882"/>
                    </a:lnTo>
                    <a:lnTo>
                      <a:pt x="1919820" y="404588"/>
                    </a:lnTo>
                    <a:lnTo>
                      <a:pt x="1928897" y="404588"/>
                    </a:lnTo>
                    <a:lnTo>
                      <a:pt x="1928897" y="409379"/>
                    </a:lnTo>
                    <a:lnTo>
                      <a:pt x="1933519" y="409379"/>
                    </a:lnTo>
                    <a:lnTo>
                      <a:pt x="1942596" y="409379"/>
                    </a:lnTo>
                    <a:lnTo>
                      <a:pt x="1947134" y="409379"/>
                    </a:lnTo>
                    <a:lnTo>
                      <a:pt x="1951757" y="409379"/>
                    </a:lnTo>
                    <a:lnTo>
                      <a:pt x="1956295" y="409379"/>
                    </a:lnTo>
                    <a:lnTo>
                      <a:pt x="1960833" y="409379"/>
                    </a:lnTo>
                    <a:lnTo>
                      <a:pt x="1960833" y="414253"/>
                    </a:lnTo>
                    <a:lnTo>
                      <a:pt x="1965372" y="414253"/>
                    </a:lnTo>
                    <a:lnTo>
                      <a:pt x="1969994" y="414253"/>
                    </a:lnTo>
                    <a:lnTo>
                      <a:pt x="1974532" y="414253"/>
                    </a:lnTo>
                    <a:lnTo>
                      <a:pt x="1979071" y="414253"/>
                    </a:lnTo>
                    <a:lnTo>
                      <a:pt x="1983609" y="414253"/>
                    </a:lnTo>
                    <a:lnTo>
                      <a:pt x="1997309" y="414253"/>
                    </a:lnTo>
                    <a:lnTo>
                      <a:pt x="2001931" y="414253"/>
                    </a:lnTo>
                    <a:lnTo>
                      <a:pt x="2006469" y="414253"/>
                    </a:lnTo>
                    <a:lnTo>
                      <a:pt x="2011008" y="414253"/>
                    </a:lnTo>
                    <a:lnTo>
                      <a:pt x="2015546" y="414253"/>
                    </a:lnTo>
                    <a:lnTo>
                      <a:pt x="2029245" y="414253"/>
                    </a:lnTo>
                    <a:lnTo>
                      <a:pt x="2038406" y="414253"/>
                    </a:lnTo>
                    <a:lnTo>
                      <a:pt x="2042944" y="414253"/>
                    </a:lnTo>
                    <a:lnTo>
                      <a:pt x="2047483" y="414253"/>
                    </a:lnTo>
                    <a:lnTo>
                      <a:pt x="2061182" y="414253"/>
                    </a:lnTo>
                    <a:lnTo>
                      <a:pt x="2065720" y="414253"/>
                    </a:lnTo>
                    <a:lnTo>
                      <a:pt x="2070259" y="414253"/>
                    </a:lnTo>
                    <a:lnTo>
                      <a:pt x="2074881" y="414253"/>
                    </a:lnTo>
                    <a:lnTo>
                      <a:pt x="2074881" y="419968"/>
                    </a:lnTo>
                    <a:lnTo>
                      <a:pt x="2093119" y="419968"/>
                    </a:lnTo>
                    <a:lnTo>
                      <a:pt x="2097657" y="419968"/>
                    </a:lnTo>
                    <a:lnTo>
                      <a:pt x="2102196" y="419968"/>
                    </a:lnTo>
                    <a:lnTo>
                      <a:pt x="2106734" y="419968"/>
                    </a:lnTo>
                    <a:lnTo>
                      <a:pt x="2111356" y="419968"/>
                    </a:lnTo>
                    <a:lnTo>
                      <a:pt x="2124972" y="419968"/>
                    </a:lnTo>
                    <a:lnTo>
                      <a:pt x="2129594" y="419968"/>
                    </a:lnTo>
                    <a:lnTo>
                      <a:pt x="2134132" y="419968"/>
                    </a:lnTo>
                    <a:lnTo>
                      <a:pt x="2138671" y="419968"/>
                    </a:lnTo>
                    <a:lnTo>
                      <a:pt x="2138671" y="426272"/>
                    </a:lnTo>
                    <a:lnTo>
                      <a:pt x="2143293" y="426272"/>
                    </a:lnTo>
                    <a:lnTo>
                      <a:pt x="2152370" y="426272"/>
                    </a:lnTo>
                    <a:lnTo>
                      <a:pt x="2152370" y="432743"/>
                    </a:lnTo>
                    <a:lnTo>
                      <a:pt x="2156908" y="432743"/>
                    </a:lnTo>
                    <a:lnTo>
                      <a:pt x="2166069" y="432743"/>
                    </a:lnTo>
                    <a:lnTo>
                      <a:pt x="2170608" y="432743"/>
                    </a:lnTo>
                    <a:lnTo>
                      <a:pt x="2175146" y="432743"/>
                    </a:lnTo>
                    <a:lnTo>
                      <a:pt x="2175146" y="439299"/>
                    </a:lnTo>
                    <a:lnTo>
                      <a:pt x="2188845" y="439299"/>
                    </a:lnTo>
                    <a:lnTo>
                      <a:pt x="2193383" y="439299"/>
                    </a:lnTo>
                    <a:lnTo>
                      <a:pt x="2198006" y="439299"/>
                    </a:lnTo>
                    <a:lnTo>
                      <a:pt x="2198006" y="446190"/>
                    </a:lnTo>
                    <a:lnTo>
                      <a:pt x="2202544" y="446190"/>
                    </a:lnTo>
                    <a:lnTo>
                      <a:pt x="2207083" y="446190"/>
                    </a:lnTo>
                    <a:lnTo>
                      <a:pt x="2225320" y="446190"/>
                    </a:lnTo>
                    <a:lnTo>
                      <a:pt x="2229859" y="446190"/>
                    </a:lnTo>
                    <a:lnTo>
                      <a:pt x="2234481" y="446190"/>
                    </a:lnTo>
                    <a:lnTo>
                      <a:pt x="2239019" y="446190"/>
                    </a:lnTo>
                    <a:lnTo>
                      <a:pt x="2243558" y="446190"/>
                    </a:lnTo>
                    <a:lnTo>
                      <a:pt x="2257257" y="446190"/>
                    </a:lnTo>
                    <a:lnTo>
                      <a:pt x="2270956" y="446190"/>
                    </a:lnTo>
                    <a:lnTo>
                      <a:pt x="2284571" y="446190"/>
                    </a:lnTo>
                    <a:lnTo>
                      <a:pt x="2289194" y="446190"/>
                    </a:lnTo>
                    <a:lnTo>
                      <a:pt x="2289194" y="454342"/>
                    </a:lnTo>
                    <a:lnTo>
                      <a:pt x="2298271" y="454342"/>
                    </a:lnTo>
                    <a:lnTo>
                      <a:pt x="2302893" y="454342"/>
                    </a:lnTo>
                    <a:lnTo>
                      <a:pt x="2307431" y="454342"/>
                    </a:lnTo>
                    <a:lnTo>
                      <a:pt x="2307431" y="462663"/>
                    </a:lnTo>
                    <a:lnTo>
                      <a:pt x="2316508" y="462663"/>
                    </a:lnTo>
                    <a:lnTo>
                      <a:pt x="2325669" y="462663"/>
                    </a:lnTo>
                    <a:lnTo>
                      <a:pt x="2330207" y="462663"/>
                    </a:lnTo>
                    <a:lnTo>
                      <a:pt x="2334746" y="462663"/>
                    </a:lnTo>
                    <a:lnTo>
                      <a:pt x="2348445" y="462663"/>
                    </a:lnTo>
                    <a:lnTo>
                      <a:pt x="2352983" y="462663"/>
                    </a:lnTo>
                    <a:lnTo>
                      <a:pt x="2352983" y="471572"/>
                    </a:lnTo>
                    <a:lnTo>
                      <a:pt x="2357606" y="471572"/>
                    </a:lnTo>
                    <a:lnTo>
                      <a:pt x="2362144" y="471572"/>
                    </a:lnTo>
                    <a:lnTo>
                      <a:pt x="2366682" y="471572"/>
                    </a:lnTo>
                    <a:lnTo>
                      <a:pt x="2371221" y="471572"/>
                    </a:lnTo>
                    <a:lnTo>
                      <a:pt x="2371221" y="481825"/>
                    </a:lnTo>
                    <a:lnTo>
                      <a:pt x="2380382" y="481825"/>
                    </a:lnTo>
                    <a:lnTo>
                      <a:pt x="2389458" y="481825"/>
                    </a:lnTo>
                    <a:lnTo>
                      <a:pt x="2394081" y="481825"/>
                    </a:lnTo>
                    <a:lnTo>
                      <a:pt x="2398619" y="481825"/>
                    </a:lnTo>
                    <a:lnTo>
                      <a:pt x="2398619" y="492499"/>
                    </a:lnTo>
                    <a:lnTo>
                      <a:pt x="2403157" y="492499"/>
                    </a:lnTo>
                    <a:lnTo>
                      <a:pt x="2403157" y="503256"/>
                    </a:lnTo>
                    <a:lnTo>
                      <a:pt x="2412319" y="503256"/>
                    </a:lnTo>
                    <a:lnTo>
                      <a:pt x="2416857" y="503256"/>
                    </a:lnTo>
                    <a:lnTo>
                      <a:pt x="2416857" y="514098"/>
                    </a:lnTo>
                    <a:lnTo>
                      <a:pt x="2421395" y="514098"/>
                    </a:lnTo>
                    <a:lnTo>
                      <a:pt x="2425934" y="514098"/>
                    </a:lnTo>
                    <a:lnTo>
                      <a:pt x="2430556" y="514098"/>
                    </a:lnTo>
                    <a:lnTo>
                      <a:pt x="2444255" y="514098"/>
                    </a:lnTo>
                    <a:lnTo>
                      <a:pt x="2444255" y="525360"/>
                    </a:lnTo>
                    <a:lnTo>
                      <a:pt x="2453332" y="525360"/>
                    </a:lnTo>
                    <a:lnTo>
                      <a:pt x="2457870" y="525360"/>
                    </a:lnTo>
                    <a:lnTo>
                      <a:pt x="2462493" y="525360"/>
                    </a:lnTo>
                    <a:lnTo>
                      <a:pt x="2476108" y="525360"/>
                    </a:lnTo>
                    <a:lnTo>
                      <a:pt x="2480730" y="525360"/>
                    </a:lnTo>
                    <a:lnTo>
                      <a:pt x="2508045" y="525360"/>
                    </a:lnTo>
                    <a:lnTo>
                      <a:pt x="2512583" y="525360"/>
                    </a:lnTo>
                    <a:lnTo>
                      <a:pt x="2517205" y="525360"/>
                    </a:lnTo>
                    <a:lnTo>
                      <a:pt x="2521744" y="525360"/>
                    </a:lnTo>
                    <a:lnTo>
                      <a:pt x="2526282" y="525360"/>
                    </a:lnTo>
                    <a:lnTo>
                      <a:pt x="2539981" y="525360"/>
                    </a:lnTo>
                    <a:lnTo>
                      <a:pt x="2544520" y="525360"/>
                    </a:lnTo>
                    <a:lnTo>
                      <a:pt x="2544520" y="539395"/>
                    </a:lnTo>
                    <a:lnTo>
                      <a:pt x="2549058" y="539395"/>
                    </a:lnTo>
                    <a:lnTo>
                      <a:pt x="2553681" y="539395"/>
                    </a:lnTo>
                    <a:lnTo>
                      <a:pt x="2558219" y="539395"/>
                    </a:lnTo>
                    <a:lnTo>
                      <a:pt x="2567296" y="539395"/>
                    </a:lnTo>
                    <a:lnTo>
                      <a:pt x="2567296" y="554943"/>
                    </a:lnTo>
                    <a:lnTo>
                      <a:pt x="2571918" y="554943"/>
                    </a:lnTo>
                    <a:lnTo>
                      <a:pt x="2576457" y="554943"/>
                    </a:lnTo>
                    <a:lnTo>
                      <a:pt x="2580995" y="554943"/>
                    </a:lnTo>
                    <a:lnTo>
                      <a:pt x="2585617" y="554943"/>
                    </a:lnTo>
                    <a:lnTo>
                      <a:pt x="2590156" y="554943"/>
                    </a:lnTo>
                    <a:lnTo>
                      <a:pt x="2603855" y="554943"/>
                    </a:lnTo>
                    <a:lnTo>
                      <a:pt x="2608393" y="554943"/>
                    </a:lnTo>
                    <a:lnTo>
                      <a:pt x="2612932" y="554943"/>
                    </a:lnTo>
                    <a:lnTo>
                      <a:pt x="2617470" y="554943"/>
                    </a:lnTo>
                    <a:lnTo>
                      <a:pt x="2635708" y="554943"/>
                    </a:lnTo>
                    <a:lnTo>
                      <a:pt x="2640330" y="554943"/>
                    </a:lnTo>
                    <a:lnTo>
                      <a:pt x="2644868" y="554943"/>
                    </a:lnTo>
                    <a:lnTo>
                      <a:pt x="2649407" y="554943"/>
                    </a:lnTo>
                    <a:lnTo>
                      <a:pt x="2653945" y="554943"/>
                    </a:lnTo>
                    <a:lnTo>
                      <a:pt x="2676805" y="554943"/>
                    </a:lnTo>
                    <a:lnTo>
                      <a:pt x="2695043" y="554943"/>
                    </a:lnTo>
                    <a:lnTo>
                      <a:pt x="2699581" y="554943"/>
                    </a:lnTo>
                    <a:lnTo>
                      <a:pt x="2708658" y="554943"/>
                    </a:lnTo>
                    <a:lnTo>
                      <a:pt x="2713280" y="554943"/>
                    </a:lnTo>
                    <a:lnTo>
                      <a:pt x="2717819" y="554943"/>
                    </a:lnTo>
                    <a:lnTo>
                      <a:pt x="2731518" y="554943"/>
                    </a:lnTo>
                    <a:lnTo>
                      <a:pt x="2736056" y="554943"/>
                    </a:lnTo>
                    <a:lnTo>
                      <a:pt x="2749756" y="554943"/>
                    </a:lnTo>
                    <a:lnTo>
                      <a:pt x="2763455" y="554943"/>
                    </a:lnTo>
                    <a:lnTo>
                      <a:pt x="2767993" y="554943"/>
                    </a:lnTo>
                    <a:lnTo>
                      <a:pt x="2781692" y="554943"/>
                    </a:lnTo>
                    <a:lnTo>
                      <a:pt x="2795307" y="554943"/>
                    </a:lnTo>
                    <a:lnTo>
                      <a:pt x="2804468" y="554943"/>
                    </a:lnTo>
                    <a:lnTo>
                      <a:pt x="2809007" y="554943"/>
                    </a:lnTo>
                    <a:lnTo>
                      <a:pt x="2813545" y="554943"/>
                    </a:lnTo>
                    <a:lnTo>
                      <a:pt x="2827244" y="554943"/>
                    </a:lnTo>
                    <a:lnTo>
                      <a:pt x="2831783" y="554943"/>
                    </a:lnTo>
                    <a:lnTo>
                      <a:pt x="2840943" y="554943"/>
                    </a:lnTo>
                    <a:lnTo>
                      <a:pt x="2850020" y="554943"/>
                    </a:lnTo>
                    <a:lnTo>
                      <a:pt x="2863719" y="554943"/>
                    </a:lnTo>
                    <a:lnTo>
                      <a:pt x="2877419" y="554943"/>
                    </a:lnTo>
                    <a:lnTo>
                      <a:pt x="2904817" y="554943"/>
                    </a:lnTo>
                    <a:lnTo>
                      <a:pt x="2904817" y="602428"/>
                    </a:lnTo>
                    <a:lnTo>
                      <a:pt x="2909355" y="602428"/>
                    </a:lnTo>
                    <a:lnTo>
                      <a:pt x="2923055" y="602428"/>
                    </a:lnTo>
                    <a:lnTo>
                      <a:pt x="2932131" y="602428"/>
                    </a:lnTo>
                    <a:lnTo>
                      <a:pt x="2936670" y="602428"/>
                    </a:lnTo>
                    <a:lnTo>
                      <a:pt x="2941292" y="602428"/>
                    </a:lnTo>
                    <a:lnTo>
                      <a:pt x="2959530" y="602428"/>
                    </a:lnTo>
                    <a:lnTo>
                      <a:pt x="2968606" y="602428"/>
                    </a:lnTo>
                    <a:lnTo>
                      <a:pt x="2996005" y="602428"/>
                    </a:lnTo>
                    <a:lnTo>
                      <a:pt x="3005082" y="602428"/>
                    </a:lnTo>
                    <a:lnTo>
                      <a:pt x="3018781" y="602428"/>
                    </a:lnTo>
                    <a:lnTo>
                      <a:pt x="3023319" y="602428"/>
                    </a:lnTo>
                    <a:lnTo>
                      <a:pt x="3032480" y="602428"/>
                    </a:lnTo>
                    <a:lnTo>
                      <a:pt x="3050718" y="602428"/>
                    </a:lnTo>
                    <a:lnTo>
                      <a:pt x="3064417" y="602428"/>
                    </a:lnTo>
                    <a:lnTo>
                      <a:pt x="3100892" y="602428"/>
                    </a:lnTo>
                    <a:lnTo>
                      <a:pt x="3128206" y="602428"/>
                    </a:lnTo>
                    <a:lnTo>
                      <a:pt x="3447406" y="602428"/>
                    </a:lnTo>
                    <a:lnTo>
                      <a:pt x="3483881" y="602428"/>
                    </a:lnTo>
                    <a:lnTo>
                      <a:pt x="3702816" y="602428"/>
                    </a:lnTo>
                    <a:lnTo>
                      <a:pt x="3821318" y="602428"/>
                    </a:lnTo>
                  </a:path>
                </a:pathLst>
              </a:custGeom>
              <a:noFill/>
              <a:ln w="12700" cap="flat">
                <a:solidFill>
                  <a:srgbClr val="3C587F"/>
                </a:solidFill>
                <a:prstDash val="solid"/>
                <a:miter/>
              </a:ln>
            </p:spPr>
            <p:txBody>
              <a:bodyPr rtlCol="0" anchor="ctr"/>
              <a:lstStyle/>
              <a:p>
                <a:pPr defTabSz="914377">
                  <a:defRPr/>
                </a:pPr>
                <a:endParaRPr lang="en-US" sz="1800" dirty="0">
                  <a:solidFill>
                    <a:prstClr val="black"/>
                  </a:solidFill>
                  <a:latin typeface="Arial Narrow"/>
                </a:endParaRPr>
              </a:p>
            </p:txBody>
          </p:sp>
          <p:grpSp>
            <p:nvGrpSpPr>
              <p:cNvPr id="970" name="Group 969">
                <a:extLst>
                  <a:ext uri="{FF2B5EF4-FFF2-40B4-BE49-F238E27FC236}">
                    <a16:creationId xmlns:a16="http://schemas.microsoft.com/office/drawing/2014/main" id="{66B5EBF6-A7CB-0569-4401-67E56CC92C71}"/>
                  </a:ext>
                </a:extLst>
              </p:cNvPr>
              <p:cNvGrpSpPr/>
              <p:nvPr/>
            </p:nvGrpSpPr>
            <p:grpSpPr>
              <a:xfrm>
                <a:off x="1518893" y="847613"/>
                <a:ext cx="6356481" cy="790913"/>
                <a:chOff x="1518893" y="847613"/>
                <a:chExt cx="6356481" cy="790913"/>
              </a:xfrm>
            </p:grpSpPr>
            <p:sp>
              <p:nvSpPr>
                <p:cNvPr id="971" name="Oval 970">
                  <a:extLst>
                    <a:ext uri="{FF2B5EF4-FFF2-40B4-BE49-F238E27FC236}">
                      <a16:creationId xmlns:a16="http://schemas.microsoft.com/office/drawing/2014/main" id="{9958162D-9E04-5871-4A55-435D0E68EA00}"/>
                    </a:ext>
                  </a:extLst>
                </p:cNvPr>
                <p:cNvSpPr/>
                <p:nvPr/>
              </p:nvSpPr>
              <p:spPr>
                <a:xfrm>
                  <a:off x="1518893" y="847613"/>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2" name="Oval 971">
                  <a:extLst>
                    <a:ext uri="{FF2B5EF4-FFF2-40B4-BE49-F238E27FC236}">
                      <a16:creationId xmlns:a16="http://schemas.microsoft.com/office/drawing/2014/main" id="{68D991A9-EEEB-BC4F-F100-E4BD2CDC3DEE}"/>
                    </a:ext>
                  </a:extLst>
                </p:cNvPr>
                <p:cNvSpPr/>
                <p:nvPr/>
              </p:nvSpPr>
              <p:spPr>
                <a:xfrm>
                  <a:off x="1793745" y="88703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3" name="Oval 972">
                  <a:extLst>
                    <a:ext uri="{FF2B5EF4-FFF2-40B4-BE49-F238E27FC236}">
                      <a16:creationId xmlns:a16="http://schemas.microsoft.com/office/drawing/2014/main" id="{9742AA01-34B6-4C84-5411-5825B5D0A9C0}"/>
                    </a:ext>
                  </a:extLst>
                </p:cNvPr>
                <p:cNvSpPr/>
                <p:nvPr/>
              </p:nvSpPr>
              <p:spPr>
                <a:xfrm>
                  <a:off x="2249595" y="926663"/>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4" name="Oval 973">
                  <a:extLst>
                    <a:ext uri="{FF2B5EF4-FFF2-40B4-BE49-F238E27FC236}">
                      <a16:creationId xmlns:a16="http://schemas.microsoft.com/office/drawing/2014/main" id="{97DB3A68-6CCC-2294-DA24-1651174DEF6D}"/>
                    </a:ext>
                  </a:extLst>
                </p:cNvPr>
                <p:cNvSpPr/>
                <p:nvPr/>
              </p:nvSpPr>
              <p:spPr>
                <a:xfrm>
                  <a:off x="2946782" y="1015595"/>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5" name="Oval 974">
                  <a:extLst>
                    <a:ext uri="{FF2B5EF4-FFF2-40B4-BE49-F238E27FC236}">
                      <a16:creationId xmlns:a16="http://schemas.microsoft.com/office/drawing/2014/main" id="{C556E997-653E-0B7C-64E4-B697D5CAA5E0}"/>
                    </a:ext>
                  </a:extLst>
                </p:cNvPr>
                <p:cNvSpPr/>
                <p:nvPr/>
              </p:nvSpPr>
              <p:spPr>
                <a:xfrm>
                  <a:off x="3188115" y="107982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6" name="Oval 975">
                  <a:extLst>
                    <a:ext uri="{FF2B5EF4-FFF2-40B4-BE49-F238E27FC236}">
                      <a16:creationId xmlns:a16="http://schemas.microsoft.com/office/drawing/2014/main" id="{50106BDA-7499-9427-B8D3-3583CD1E1755}"/>
                    </a:ext>
                  </a:extLst>
                </p:cNvPr>
                <p:cNvSpPr/>
                <p:nvPr/>
              </p:nvSpPr>
              <p:spPr>
                <a:xfrm>
                  <a:off x="3315485" y="1099585"/>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7" name="Oval 976">
                  <a:extLst>
                    <a:ext uri="{FF2B5EF4-FFF2-40B4-BE49-F238E27FC236}">
                      <a16:creationId xmlns:a16="http://schemas.microsoft.com/office/drawing/2014/main" id="{A8B5A2B5-6080-1237-3E80-B548BF6B2B70}"/>
                    </a:ext>
                  </a:extLst>
                </p:cNvPr>
                <p:cNvSpPr/>
                <p:nvPr/>
              </p:nvSpPr>
              <p:spPr>
                <a:xfrm>
                  <a:off x="3516595" y="112428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8" name="Oval 977">
                  <a:extLst>
                    <a:ext uri="{FF2B5EF4-FFF2-40B4-BE49-F238E27FC236}">
                      <a16:creationId xmlns:a16="http://schemas.microsoft.com/office/drawing/2014/main" id="{591A667F-909B-EFDA-2A8C-BCABC40F2EE9}"/>
                    </a:ext>
                  </a:extLst>
                </p:cNvPr>
                <p:cNvSpPr/>
                <p:nvPr/>
              </p:nvSpPr>
              <p:spPr>
                <a:xfrm>
                  <a:off x="3784743" y="118357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79" name="Oval 978">
                  <a:extLst>
                    <a:ext uri="{FF2B5EF4-FFF2-40B4-BE49-F238E27FC236}">
                      <a16:creationId xmlns:a16="http://schemas.microsoft.com/office/drawing/2014/main" id="{7EEE4A41-BE6B-A800-849A-B107BBB6A469}"/>
                    </a:ext>
                  </a:extLst>
                </p:cNvPr>
                <p:cNvSpPr/>
                <p:nvPr/>
              </p:nvSpPr>
              <p:spPr>
                <a:xfrm>
                  <a:off x="3932225" y="119829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0" name="Oval 979">
                  <a:extLst>
                    <a:ext uri="{FF2B5EF4-FFF2-40B4-BE49-F238E27FC236}">
                      <a16:creationId xmlns:a16="http://schemas.microsoft.com/office/drawing/2014/main" id="{FC0EE3FC-1746-9785-AE4C-8032C958679F}"/>
                    </a:ext>
                  </a:extLst>
                </p:cNvPr>
                <p:cNvSpPr/>
                <p:nvPr/>
              </p:nvSpPr>
              <p:spPr>
                <a:xfrm>
                  <a:off x="4448409"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1" name="Oval 980">
                  <a:extLst>
                    <a:ext uri="{FF2B5EF4-FFF2-40B4-BE49-F238E27FC236}">
                      <a16:creationId xmlns:a16="http://schemas.microsoft.com/office/drawing/2014/main" id="{9186E9CA-D9FA-EC5B-08F0-BD9030F543C7}"/>
                    </a:ext>
                  </a:extLst>
                </p:cNvPr>
                <p:cNvSpPr/>
                <p:nvPr/>
              </p:nvSpPr>
              <p:spPr>
                <a:xfrm>
                  <a:off x="4488633"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2" name="Oval 981">
                  <a:extLst>
                    <a:ext uri="{FF2B5EF4-FFF2-40B4-BE49-F238E27FC236}">
                      <a16:creationId xmlns:a16="http://schemas.microsoft.com/office/drawing/2014/main" id="{11DDCE7D-C7E1-A9C2-ECEB-D819581F5D8D}"/>
                    </a:ext>
                  </a:extLst>
                </p:cNvPr>
                <p:cNvSpPr/>
                <p:nvPr/>
              </p:nvSpPr>
              <p:spPr>
                <a:xfrm>
                  <a:off x="4502179"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3" name="Oval 982">
                  <a:extLst>
                    <a:ext uri="{FF2B5EF4-FFF2-40B4-BE49-F238E27FC236}">
                      <a16:creationId xmlns:a16="http://schemas.microsoft.com/office/drawing/2014/main" id="{2861FA28-DF0A-5DE7-EA2B-DD6DF904AD71}"/>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4" name="Oval 983">
                  <a:extLst>
                    <a:ext uri="{FF2B5EF4-FFF2-40B4-BE49-F238E27FC236}">
                      <a16:creationId xmlns:a16="http://schemas.microsoft.com/office/drawing/2014/main" id="{364E5752-13AE-2418-E321-F55149D6F713}"/>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5" name="Oval 984">
                  <a:extLst>
                    <a:ext uri="{FF2B5EF4-FFF2-40B4-BE49-F238E27FC236}">
                      <a16:creationId xmlns:a16="http://schemas.microsoft.com/office/drawing/2014/main" id="{E63F8E47-54EF-5F92-4476-EDDE1838B5BA}"/>
                    </a:ext>
                  </a:extLst>
                </p:cNvPr>
                <p:cNvSpPr/>
                <p:nvPr/>
              </p:nvSpPr>
              <p:spPr>
                <a:xfrm>
                  <a:off x="4549105"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6" name="Oval 985">
                  <a:extLst>
                    <a:ext uri="{FF2B5EF4-FFF2-40B4-BE49-F238E27FC236}">
                      <a16:creationId xmlns:a16="http://schemas.microsoft.com/office/drawing/2014/main" id="{3F74470B-27DE-34A1-AB6B-F6E6626C8E93}"/>
                    </a:ext>
                  </a:extLst>
                </p:cNvPr>
                <p:cNvSpPr/>
                <p:nvPr/>
              </p:nvSpPr>
              <p:spPr>
                <a:xfrm>
                  <a:off x="4555668" y="13120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7" name="Oval 986">
                  <a:extLst>
                    <a:ext uri="{FF2B5EF4-FFF2-40B4-BE49-F238E27FC236}">
                      <a16:creationId xmlns:a16="http://schemas.microsoft.com/office/drawing/2014/main" id="{923F13AE-B028-3121-2BAF-776BA73339D8}"/>
                    </a:ext>
                  </a:extLst>
                </p:cNvPr>
                <p:cNvSpPr/>
                <p:nvPr/>
              </p:nvSpPr>
              <p:spPr>
                <a:xfrm>
                  <a:off x="4582483" y="132685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8" name="Oval 987">
                  <a:extLst>
                    <a:ext uri="{FF2B5EF4-FFF2-40B4-BE49-F238E27FC236}">
                      <a16:creationId xmlns:a16="http://schemas.microsoft.com/office/drawing/2014/main" id="{D9D8F433-87B5-1B9C-4446-6E46EB6F0454}"/>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89" name="Oval 988">
                  <a:extLst>
                    <a:ext uri="{FF2B5EF4-FFF2-40B4-BE49-F238E27FC236}">
                      <a16:creationId xmlns:a16="http://schemas.microsoft.com/office/drawing/2014/main" id="{3ABA42FA-742E-A9F9-548A-74C8694195AD}"/>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0" name="Oval 989">
                  <a:extLst>
                    <a:ext uri="{FF2B5EF4-FFF2-40B4-BE49-F238E27FC236}">
                      <a16:creationId xmlns:a16="http://schemas.microsoft.com/office/drawing/2014/main" id="{8B5EC04E-308F-32DA-9973-9D54144480D3}"/>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1" name="Oval 990">
                  <a:extLst>
                    <a:ext uri="{FF2B5EF4-FFF2-40B4-BE49-F238E27FC236}">
                      <a16:creationId xmlns:a16="http://schemas.microsoft.com/office/drawing/2014/main" id="{F8D5EE15-7A26-D500-5354-14C0825FC170}"/>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2" name="Oval 991">
                  <a:extLst>
                    <a:ext uri="{FF2B5EF4-FFF2-40B4-BE49-F238E27FC236}">
                      <a16:creationId xmlns:a16="http://schemas.microsoft.com/office/drawing/2014/main" id="{0E0E7F64-AAE1-77A6-D592-D640BE0DD2AD}"/>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3" name="Oval 992">
                  <a:extLst>
                    <a:ext uri="{FF2B5EF4-FFF2-40B4-BE49-F238E27FC236}">
                      <a16:creationId xmlns:a16="http://schemas.microsoft.com/office/drawing/2014/main" id="{276E5675-FE8D-7E64-B837-D9F406FBB8D3}"/>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4" name="Oval 993">
                  <a:extLst>
                    <a:ext uri="{FF2B5EF4-FFF2-40B4-BE49-F238E27FC236}">
                      <a16:creationId xmlns:a16="http://schemas.microsoft.com/office/drawing/2014/main" id="{EE159E5B-40A9-7E30-00B3-3BE24544620D}"/>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5" name="Oval 994">
                  <a:extLst>
                    <a:ext uri="{FF2B5EF4-FFF2-40B4-BE49-F238E27FC236}">
                      <a16:creationId xmlns:a16="http://schemas.microsoft.com/office/drawing/2014/main" id="{A1D3F487-5792-F68B-3853-D89635A2757C}"/>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6" name="Oval 995">
                  <a:extLst>
                    <a:ext uri="{FF2B5EF4-FFF2-40B4-BE49-F238E27FC236}">
                      <a16:creationId xmlns:a16="http://schemas.microsoft.com/office/drawing/2014/main" id="{B3E360BB-46E2-61C0-BAC8-B97CF11F250A}"/>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7" name="Oval 996">
                  <a:extLst>
                    <a:ext uri="{FF2B5EF4-FFF2-40B4-BE49-F238E27FC236}">
                      <a16:creationId xmlns:a16="http://schemas.microsoft.com/office/drawing/2014/main" id="{10111B58-65C9-03D8-F2BD-D76282244AA5}"/>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8" name="Oval 997">
                  <a:extLst>
                    <a:ext uri="{FF2B5EF4-FFF2-40B4-BE49-F238E27FC236}">
                      <a16:creationId xmlns:a16="http://schemas.microsoft.com/office/drawing/2014/main" id="{6885733F-90D3-BDB0-BAA6-45A5CAAEF1F0}"/>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999" name="Oval 998">
                  <a:extLst>
                    <a:ext uri="{FF2B5EF4-FFF2-40B4-BE49-F238E27FC236}">
                      <a16:creationId xmlns:a16="http://schemas.microsoft.com/office/drawing/2014/main" id="{91C9790E-DA72-8462-0654-55FBC9D51432}"/>
                    </a:ext>
                  </a:extLst>
                </p:cNvPr>
                <p:cNvSpPr/>
                <p:nvPr/>
              </p:nvSpPr>
              <p:spPr>
                <a:xfrm>
                  <a:off x="4636113"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0" name="Oval 999">
                  <a:extLst>
                    <a:ext uri="{FF2B5EF4-FFF2-40B4-BE49-F238E27FC236}">
                      <a16:creationId xmlns:a16="http://schemas.microsoft.com/office/drawing/2014/main" id="{558D536F-5E19-3854-2319-2516E42B56DB}"/>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1" name="Oval 1000">
                  <a:extLst>
                    <a:ext uri="{FF2B5EF4-FFF2-40B4-BE49-F238E27FC236}">
                      <a16:creationId xmlns:a16="http://schemas.microsoft.com/office/drawing/2014/main" id="{B0930BC5-345F-FAC6-36DD-C488ED2FCAD3}"/>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2" name="Oval 1001">
                  <a:extLst>
                    <a:ext uri="{FF2B5EF4-FFF2-40B4-BE49-F238E27FC236}">
                      <a16:creationId xmlns:a16="http://schemas.microsoft.com/office/drawing/2014/main" id="{C68B29B7-7977-C2B7-58C7-4CF521AE6B9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3" name="Oval 1002">
                  <a:extLst>
                    <a:ext uri="{FF2B5EF4-FFF2-40B4-BE49-F238E27FC236}">
                      <a16:creationId xmlns:a16="http://schemas.microsoft.com/office/drawing/2014/main" id="{992AD4AE-77AF-9A83-AA2C-320FEB2288F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4" name="Oval 1003">
                  <a:extLst>
                    <a:ext uri="{FF2B5EF4-FFF2-40B4-BE49-F238E27FC236}">
                      <a16:creationId xmlns:a16="http://schemas.microsoft.com/office/drawing/2014/main" id="{B0BB554A-05D3-450F-AE00-60B880689DC2}"/>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5" name="Oval 1004">
                  <a:extLst>
                    <a:ext uri="{FF2B5EF4-FFF2-40B4-BE49-F238E27FC236}">
                      <a16:creationId xmlns:a16="http://schemas.microsoft.com/office/drawing/2014/main" id="{8CA0F7E6-51F7-329B-D862-2FF1A02F17A1}"/>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6" name="Oval 1005">
                  <a:extLst>
                    <a:ext uri="{FF2B5EF4-FFF2-40B4-BE49-F238E27FC236}">
                      <a16:creationId xmlns:a16="http://schemas.microsoft.com/office/drawing/2014/main" id="{365CE76A-009D-391A-1EA8-5B8C7F3CC18D}"/>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7" name="Oval 1006">
                  <a:extLst>
                    <a:ext uri="{FF2B5EF4-FFF2-40B4-BE49-F238E27FC236}">
                      <a16:creationId xmlns:a16="http://schemas.microsoft.com/office/drawing/2014/main" id="{A3F5E3CE-D58D-A4A5-4C55-0C969F1FFBB8}"/>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8" name="Oval 1007">
                  <a:extLst>
                    <a:ext uri="{FF2B5EF4-FFF2-40B4-BE49-F238E27FC236}">
                      <a16:creationId xmlns:a16="http://schemas.microsoft.com/office/drawing/2014/main" id="{EF6414C1-669F-CAD6-2625-C26B3BC0BA17}"/>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09" name="Oval 1008">
                  <a:extLst>
                    <a:ext uri="{FF2B5EF4-FFF2-40B4-BE49-F238E27FC236}">
                      <a16:creationId xmlns:a16="http://schemas.microsoft.com/office/drawing/2014/main" id="{BD6CA973-5EFA-5117-4742-200A02DC9E04}"/>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0" name="Oval 1009">
                  <a:extLst>
                    <a:ext uri="{FF2B5EF4-FFF2-40B4-BE49-F238E27FC236}">
                      <a16:creationId xmlns:a16="http://schemas.microsoft.com/office/drawing/2014/main" id="{F588DF25-BD17-1D75-DE16-95CAA9D64C91}"/>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1" name="Oval 1010">
                  <a:extLst>
                    <a:ext uri="{FF2B5EF4-FFF2-40B4-BE49-F238E27FC236}">
                      <a16:creationId xmlns:a16="http://schemas.microsoft.com/office/drawing/2014/main" id="{E8F15420-792B-50A3-4AD8-B900D0267D6D}"/>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2" name="Oval 1011">
                  <a:extLst>
                    <a:ext uri="{FF2B5EF4-FFF2-40B4-BE49-F238E27FC236}">
                      <a16:creationId xmlns:a16="http://schemas.microsoft.com/office/drawing/2014/main" id="{7153C0D4-800B-3D6E-FD86-F10AA66E2759}"/>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3" name="Oval 1012">
                  <a:extLst>
                    <a:ext uri="{FF2B5EF4-FFF2-40B4-BE49-F238E27FC236}">
                      <a16:creationId xmlns:a16="http://schemas.microsoft.com/office/drawing/2014/main" id="{604C5FA6-A1BA-6737-5200-46CA68A97747}"/>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4" name="Oval 1013">
                  <a:extLst>
                    <a:ext uri="{FF2B5EF4-FFF2-40B4-BE49-F238E27FC236}">
                      <a16:creationId xmlns:a16="http://schemas.microsoft.com/office/drawing/2014/main" id="{B0EEA7C0-4EB6-967A-E6E3-E079C56C7620}"/>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5" name="Oval 1014">
                  <a:extLst>
                    <a:ext uri="{FF2B5EF4-FFF2-40B4-BE49-F238E27FC236}">
                      <a16:creationId xmlns:a16="http://schemas.microsoft.com/office/drawing/2014/main" id="{0B46918F-F21D-F4C9-F103-60153C0F154D}"/>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6" name="Oval 1015">
                  <a:extLst>
                    <a:ext uri="{FF2B5EF4-FFF2-40B4-BE49-F238E27FC236}">
                      <a16:creationId xmlns:a16="http://schemas.microsoft.com/office/drawing/2014/main" id="{A89767D6-1191-AC3E-BCAC-1F4A3B336899}"/>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7" name="Oval 1016">
                  <a:extLst>
                    <a:ext uri="{FF2B5EF4-FFF2-40B4-BE49-F238E27FC236}">
                      <a16:creationId xmlns:a16="http://schemas.microsoft.com/office/drawing/2014/main" id="{AB51FFF1-9C87-1780-AD42-38B220826D0F}"/>
                    </a:ext>
                  </a:extLst>
                </p:cNvPr>
                <p:cNvSpPr/>
                <p:nvPr/>
              </p:nvSpPr>
              <p:spPr>
                <a:xfrm>
                  <a:off x="4709855"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8" name="Oval 1017">
                  <a:extLst>
                    <a:ext uri="{FF2B5EF4-FFF2-40B4-BE49-F238E27FC236}">
                      <a16:creationId xmlns:a16="http://schemas.microsoft.com/office/drawing/2014/main" id="{179F3F62-0229-1632-89E8-8699FFADA2AE}"/>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19" name="Oval 1018">
                  <a:extLst>
                    <a:ext uri="{FF2B5EF4-FFF2-40B4-BE49-F238E27FC236}">
                      <a16:creationId xmlns:a16="http://schemas.microsoft.com/office/drawing/2014/main" id="{D509D05E-887D-2AEB-D158-10C19E261F72}"/>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0" name="Oval 1019">
                  <a:extLst>
                    <a:ext uri="{FF2B5EF4-FFF2-40B4-BE49-F238E27FC236}">
                      <a16:creationId xmlns:a16="http://schemas.microsoft.com/office/drawing/2014/main" id="{163CD348-1413-100F-82D8-99FA35CFB11C}"/>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1" name="Oval 1020">
                  <a:extLst>
                    <a:ext uri="{FF2B5EF4-FFF2-40B4-BE49-F238E27FC236}">
                      <a16:creationId xmlns:a16="http://schemas.microsoft.com/office/drawing/2014/main" id="{F1D1C1EB-E11F-BA4D-9FE0-0FB02E623125}"/>
                    </a:ext>
                  </a:extLst>
                </p:cNvPr>
                <p:cNvSpPr/>
                <p:nvPr/>
              </p:nvSpPr>
              <p:spPr>
                <a:xfrm>
                  <a:off x="4723261" y="134661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2" name="Oval 1021">
                  <a:extLst>
                    <a:ext uri="{FF2B5EF4-FFF2-40B4-BE49-F238E27FC236}">
                      <a16:creationId xmlns:a16="http://schemas.microsoft.com/office/drawing/2014/main" id="{8B777363-62C0-49B5-A13D-668CB361911E}"/>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3" name="Oval 1022">
                  <a:extLst>
                    <a:ext uri="{FF2B5EF4-FFF2-40B4-BE49-F238E27FC236}">
                      <a16:creationId xmlns:a16="http://schemas.microsoft.com/office/drawing/2014/main" id="{6A1D85B7-C750-3C66-28AE-D2D991AD1E50}"/>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4" name="Oval 1023">
                  <a:extLst>
                    <a:ext uri="{FF2B5EF4-FFF2-40B4-BE49-F238E27FC236}">
                      <a16:creationId xmlns:a16="http://schemas.microsoft.com/office/drawing/2014/main" id="{632DBA66-2552-27F1-02B4-B4D0C38AEF93}"/>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5" name="Oval 1024">
                  <a:extLst>
                    <a:ext uri="{FF2B5EF4-FFF2-40B4-BE49-F238E27FC236}">
                      <a16:creationId xmlns:a16="http://schemas.microsoft.com/office/drawing/2014/main" id="{E814C060-53C6-38D2-EA77-05C16DB962BE}"/>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6" name="Oval 1025">
                  <a:extLst>
                    <a:ext uri="{FF2B5EF4-FFF2-40B4-BE49-F238E27FC236}">
                      <a16:creationId xmlns:a16="http://schemas.microsoft.com/office/drawing/2014/main" id="{F736D1B0-9384-9C47-48F1-78BE76A4223C}"/>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7" name="Oval 1026">
                  <a:extLst>
                    <a:ext uri="{FF2B5EF4-FFF2-40B4-BE49-F238E27FC236}">
                      <a16:creationId xmlns:a16="http://schemas.microsoft.com/office/drawing/2014/main" id="{7E0B04B4-0566-0D27-65B7-2ACA1A5BB5F6}"/>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8" name="Oval 1027">
                  <a:extLst>
                    <a:ext uri="{FF2B5EF4-FFF2-40B4-BE49-F238E27FC236}">
                      <a16:creationId xmlns:a16="http://schemas.microsoft.com/office/drawing/2014/main" id="{7086FAA4-17E3-4089-BAC6-4F95FB3B74C0}"/>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29" name="Oval 1028">
                  <a:extLst>
                    <a:ext uri="{FF2B5EF4-FFF2-40B4-BE49-F238E27FC236}">
                      <a16:creationId xmlns:a16="http://schemas.microsoft.com/office/drawing/2014/main" id="{6781F9C5-CF7F-FCE8-A8E8-33CCFEF5B1A1}"/>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0" name="Oval 1029">
                  <a:extLst>
                    <a:ext uri="{FF2B5EF4-FFF2-40B4-BE49-F238E27FC236}">
                      <a16:creationId xmlns:a16="http://schemas.microsoft.com/office/drawing/2014/main" id="{C869D27D-C6B5-7D72-D9DB-D227D8B46EC5}"/>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1" name="Oval 1030">
                  <a:extLst>
                    <a:ext uri="{FF2B5EF4-FFF2-40B4-BE49-F238E27FC236}">
                      <a16:creationId xmlns:a16="http://schemas.microsoft.com/office/drawing/2014/main" id="{23C25409-1ADF-A4BD-85EF-D3276718961D}"/>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2" name="Oval 1031">
                  <a:extLst>
                    <a:ext uri="{FF2B5EF4-FFF2-40B4-BE49-F238E27FC236}">
                      <a16:creationId xmlns:a16="http://schemas.microsoft.com/office/drawing/2014/main" id="{209A4EFA-46BA-E638-4F29-CFB031887D12}"/>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3" name="Oval 1032">
                  <a:extLst>
                    <a:ext uri="{FF2B5EF4-FFF2-40B4-BE49-F238E27FC236}">
                      <a16:creationId xmlns:a16="http://schemas.microsoft.com/office/drawing/2014/main" id="{51C83D42-AD6D-D593-6D27-02F073FE83D2}"/>
                    </a:ext>
                  </a:extLst>
                </p:cNvPr>
                <p:cNvSpPr/>
                <p:nvPr/>
              </p:nvSpPr>
              <p:spPr>
                <a:xfrm>
                  <a:off x="4770188"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4" name="Oval 1033">
                  <a:extLst>
                    <a:ext uri="{FF2B5EF4-FFF2-40B4-BE49-F238E27FC236}">
                      <a16:creationId xmlns:a16="http://schemas.microsoft.com/office/drawing/2014/main" id="{30775958-C294-E1EF-F186-B6E36ADECC83}"/>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5" name="Oval 1034">
                  <a:extLst>
                    <a:ext uri="{FF2B5EF4-FFF2-40B4-BE49-F238E27FC236}">
                      <a16:creationId xmlns:a16="http://schemas.microsoft.com/office/drawing/2014/main" id="{36732402-E4F3-7B27-37E3-BD65515CA2A6}"/>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6" name="Oval 1035">
                  <a:extLst>
                    <a:ext uri="{FF2B5EF4-FFF2-40B4-BE49-F238E27FC236}">
                      <a16:creationId xmlns:a16="http://schemas.microsoft.com/office/drawing/2014/main" id="{372DC7F5-2AD7-F1F3-F1FB-100262BF728B}"/>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7" name="Oval 1036">
                  <a:extLst>
                    <a:ext uri="{FF2B5EF4-FFF2-40B4-BE49-F238E27FC236}">
                      <a16:creationId xmlns:a16="http://schemas.microsoft.com/office/drawing/2014/main" id="{35073249-D7BA-695E-073E-5B5B08E23DD9}"/>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8" name="Oval 1037">
                  <a:extLst>
                    <a:ext uri="{FF2B5EF4-FFF2-40B4-BE49-F238E27FC236}">
                      <a16:creationId xmlns:a16="http://schemas.microsoft.com/office/drawing/2014/main" id="{76FA35AF-7DE4-B326-66DE-72DBE06B569B}"/>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39" name="Oval 1038">
                  <a:extLst>
                    <a:ext uri="{FF2B5EF4-FFF2-40B4-BE49-F238E27FC236}">
                      <a16:creationId xmlns:a16="http://schemas.microsoft.com/office/drawing/2014/main" id="{BC901D67-48C2-91F6-2893-D733780C0AE1}"/>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0" name="Oval 1039">
                  <a:extLst>
                    <a:ext uri="{FF2B5EF4-FFF2-40B4-BE49-F238E27FC236}">
                      <a16:creationId xmlns:a16="http://schemas.microsoft.com/office/drawing/2014/main" id="{A66A9CD3-9554-96EA-9E66-F6C47F433890}"/>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1" name="Oval 1040">
                  <a:extLst>
                    <a:ext uri="{FF2B5EF4-FFF2-40B4-BE49-F238E27FC236}">
                      <a16:creationId xmlns:a16="http://schemas.microsoft.com/office/drawing/2014/main" id="{60ABF169-6853-30D4-F68B-4D8172B095DA}"/>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2" name="Oval 1041">
                  <a:extLst>
                    <a:ext uri="{FF2B5EF4-FFF2-40B4-BE49-F238E27FC236}">
                      <a16:creationId xmlns:a16="http://schemas.microsoft.com/office/drawing/2014/main" id="{A66020BB-AE16-4A2D-0BE4-0DBA2C53AE1C}"/>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3" name="Oval 1042">
                  <a:extLst>
                    <a:ext uri="{FF2B5EF4-FFF2-40B4-BE49-F238E27FC236}">
                      <a16:creationId xmlns:a16="http://schemas.microsoft.com/office/drawing/2014/main" id="{4811E566-6C2C-F5B2-F4BB-164B9E348CBB}"/>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4" name="Oval 1043">
                  <a:extLst>
                    <a:ext uri="{FF2B5EF4-FFF2-40B4-BE49-F238E27FC236}">
                      <a16:creationId xmlns:a16="http://schemas.microsoft.com/office/drawing/2014/main" id="{854789C5-B611-2CCD-AE87-847811CE1339}"/>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5" name="Oval 1044">
                  <a:extLst>
                    <a:ext uri="{FF2B5EF4-FFF2-40B4-BE49-F238E27FC236}">
                      <a16:creationId xmlns:a16="http://schemas.microsoft.com/office/drawing/2014/main" id="{61042A03-8664-46F2-203B-682D4AF4AB8D}"/>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6" name="Oval 1045">
                  <a:extLst>
                    <a:ext uri="{FF2B5EF4-FFF2-40B4-BE49-F238E27FC236}">
                      <a16:creationId xmlns:a16="http://schemas.microsoft.com/office/drawing/2014/main" id="{B51BBDDE-A414-EED7-03FC-CF3EDE18C7BB}"/>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7" name="Oval 1046">
                  <a:extLst>
                    <a:ext uri="{FF2B5EF4-FFF2-40B4-BE49-F238E27FC236}">
                      <a16:creationId xmlns:a16="http://schemas.microsoft.com/office/drawing/2014/main" id="{A6E308AE-FC1C-6C10-BAD4-8BDD462746E6}"/>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8" name="Oval 1047">
                  <a:extLst>
                    <a:ext uri="{FF2B5EF4-FFF2-40B4-BE49-F238E27FC236}">
                      <a16:creationId xmlns:a16="http://schemas.microsoft.com/office/drawing/2014/main" id="{09F52DC0-B7EB-D89B-1C7D-83C0CE523C61}"/>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49" name="Oval 1048">
                  <a:extLst>
                    <a:ext uri="{FF2B5EF4-FFF2-40B4-BE49-F238E27FC236}">
                      <a16:creationId xmlns:a16="http://schemas.microsoft.com/office/drawing/2014/main" id="{0ADD8636-4DAB-CE1C-E26B-8D4D45393DEA}"/>
                    </a:ext>
                  </a:extLst>
                </p:cNvPr>
                <p:cNvSpPr/>
                <p:nvPr/>
              </p:nvSpPr>
              <p:spPr>
                <a:xfrm>
                  <a:off x="4843928"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0" name="Oval 1049">
                  <a:extLst>
                    <a:ext uri="{FF2B5EF4-FFF2-40B4-BE49-F238E27FC236}">
                      <a16:creationId xmlns:a16="http://schemas.microsoft.com/office/drawing/2014/main" id="{2F137C47-9887-7CC2-6BFC-D8C2BD3EDA46}"/>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1" name="Oval 1050">
                  <a:extLst>
                    <a:ext uri="{FF2B5EF4-FFF2-40B4-BE49-F238E27FC236}">
                      <a16:creationId xmlns:a16="http://schemas.microsoft.com/office/drawing/2014/main" id="{A8D18927-7B64-F305-62B7-AB387D9D08D9}"/>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2" name="Oval 1051">
                  <a:extLst>
                    <a:ext uri="{FF2B5EF4-FFF2-40B4-BE49-F238E27FC236}">
                      <a16:creationId xmlns:a16="http://schemas.microsoft.com/office/drawing/2014/main" id="{674A42B0-5CD0-6C8F-BE1F-8843E4DB725B}"/>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3" name="Oval 1052">
                  <a:extLst>
                    <a:ext uri="{FF2B5EF4-FFF2-40B4-BE49-F238E27FC236}">
                      <a16:creationId xmlns:a16="http://schemas.microsoft.com/office/drawing/2014/main" id="{BBAB6C3D-DAB0-F89E-FD4B-843EB816EB29}"/>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4" name="Oval 1053">
                  <a:extLst>
                    <a:ext uri="{FF2B5EF4-FFF2-40B4-BE49-F238E27FC236}">
                      <a16:creationId xmlns:a16="http://schemas.microsoft.com/office/drawing/2014/main" id="{10BE00F6-42E1-63EC-3202-0E63738BBF2A}"/>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5" name="Oval 1054">
                  <a:extLst>
                    <a:ext uri="{FF2B5EF4-FFF2-40B4-BE49-F238E27FC236}">
                      <a16:creationId xmlns:a16="http://schemas.microsoft.com/office/drawing/2014/main" id="{188B7119-9D3C-2EE2-8F47-349F7560C442}"/>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6" name="Oval 1055">
                  <a:extLst>
                    <a:ext uri="{FF2B5EF4-FFF2-40B4-BE49-F238E27FC236}">
                      <a16:creationId xmlns:a16="http://schemas.microsoft.com/office/drawing/2014/main" id="{D38A7CDE-09DC-D5F5-2E0E-B11DB95F7EE1}"/>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7" name="Oval 1056">
                  <a:extLst>
                    <a:ext uri="{FF2B5EF4-FFF2-40B4-BE49-F238E27FC236}">
                      <a16:creationId xmlns:a16="http://schemas.microsoft.com/office/drawing/2014/main" id="{FD0AF9A5-0FC9-CAD3-5A27-05FC7C219C0F}"/>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8" name="Oval 1057">
                  <a:extLst>
                    <a:ext uri="{FF2B5EF4-FFF2-40B4-BE49-F238E27FC236}">
                      <a16:creationId xmlns:a16="http://schemas.microsoft.com/office/drawing/2014/main" id="{CE5559E5-8CB1-8735-C48B-D75C89463165}"/>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59" name="Oval 1058">
                  <a:extLst>
                    <a:ext uri="{FF2B5EF4-FFF2-40B4-BE49-F238E27FC236}">
                      <a16:creationId xmlns:a16="http://schemas.microsoft.com/office/drawing/2014/main" id="{C6FA64D4-11F2-A984-706B-404B50714024}"/>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0" name="Oval 1059">
                  <a:extLst>
                    <a:ext uri="{FF2B5EF4-FFF2-40B4-BE49-F238E27FC236}">
                      <a16:creationId xmlns:a16="http://schemas.microsoft.com/office/drawing/2014/main" id="{D62C3675-9657-1A48-C92A-DA8674078A60}"/>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1" name="Oval 1060">
                  <a:extLst>
                    <a:ext uri="{FF2B5EF4-FFF2-40B4-BE49-F238E27FC236}">
                      <a16:creationId xmlns:a16="http://schemas.microsoft.com/office/drawing/2014/main" id="{B1F45ACF-0C8F-4AC9-1772-07F2B429E230}"/>
                    </a:ext>
                  </a:extLst>
                </p:cNvPr>
                <p:cNvSpPr/>
                <p:nvPr/>
              </p:nvSpPr>
              <p:spPr>
                <a:xfrm>
                  <a:off x="4897558"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2" name="Oval 1061">
                  <a:extLst>
                    <a:ext uri="{FF2B5EF4-FFF2-40B4-BE49-F238E27FC236}">
                      <a16:creationId xmlns:a16="http://schemas.microsoft.com/office/drawing/2014/main" id="{30B27EBC-625C-C43F-A3DD-8CB7FE89B964}"/>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3" name="Oval 1062">
                  <a:extLst>
                    <a:ext uri="{FF2B5EF4-FFF2-40B4-BE49-F238E27FC236}">
                      <a16:creationId xmlns:a16="http://schemas.microsoft.com/office/drawing/2014/main" id="{C2EB8CF3-BBF9-2EAB-1E15-5A633A46AFF1}"/>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4" name="Oval 1063">
                  <a:extLst>
                    <a:ext uri="{FF2B5EF4-FFF2-40B4-BE49-F238E27FC236}">
                      <a16:creationId xmlns:a16="http://schemas.microsoft.com/office/drawing/2014/main" id="{DAC09A4B-49D1-9065-5657-7A2A01E2A3DB}"/>
                    </a:ext>
                  </a:extLst>
                </p:cNvPr>
                <p:cNvSpPr/>
                <p:nvPr/>
              </p:nvSpPr>
              <p:spPr>
                <a:xfrm>
                  <a:off x="4910964" y="135649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5" name="Oval 1064">
                  <a:extLst>
                    <a:ext uri="{FF2B5EF4-FFF2-40B4-BE49-F238E27FC236}">
                      <a16:creationId xmlns:a16="http://schemas.microsoft.com/office/drawing/2014/main" id="{EEF36B6D-D16A-3B53-904F-E45B67BB145B}"/>
                    </a:ext>
                  </a:extLst>
                </p:cNvPr>
                <p:cNvSpPr/>
                <p:nvPr/>
              </p:nvSpPr>
              <p:spPr>
                <a:xfrm>
                  <a:off x="4917669"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6" name="Oval 1065">
                  <a:extLst>
                    <a:ext uri="{FF2B5EF4-FFF2-40B4-BE49-F238E27FC236}">
                      <a16:creationId xmlns:a16="http://schemas.microsoft.com/office/drawing/2014/main" id="{F6889178-390C-C046-FC3B-5A32F43220D3}"/>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7" name="Oval 1066">
                  <a:extLst>
                    <a:ext uri="{FF2B5EF4-FFF2-40B4-BE49-F238E27FC236}">
                      <a16:creationId xmlns:a16="http://schemas.microsoft.com/office/drawing/2014/main" id="{13106739-4536-252C-BE4C-1AA7206A4AA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8" name="Oval 1067">
                  <a:extLst>
                    <a:ext uri="{FF2B5EF4-FFF2-40B4-BE49-F238E27FC236}">
                      <a16:creationId xmlns:a16="http://schemas.microsoft.com/office/drawing/2014/main" id="{FB2D0312-3284-0A04-28F0-903DE4232EF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69" name="Oval 1068">
                  <a:extLst>
                    <a:ext uri="{FF2B5EF4-FFF2-40B4-BE49-F238E27FC236}">
                      <a16:creationId xmlns:a16="http://schemas.microsoft.com/office/drawing/2014/main" id="{C255EBDB-4527-8984-ED1C-F5140DA71ED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0" name="Oval 1069">
                  <a:extLst>
                    <a:ext uri="{FF2B5EF4-FFF2-40B4-BE49-F238E27FC236}">
                      <a16:creationId xmlns:a16="http://schemas.microsoft.com/office/drawing/2014/main" id="{D677B3AF-EA45-23F5-4F46-310B8883063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1" name="Oval 1070">
                  <a:extLst>
                    <a:ext uri="{FF2B5EF4-FFF2-40B4-BE49-F238E27FC236}">
                      <a16:creationId xmlns:a16="http://schemas.microsoft.com/office/drawing/2014/main" id="{B91BC0ED-63A9-0488-6FBA-7AB3DD79A68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2" name="Oval 1071">
                  <a:extLst>
                    <a:ext uri="{FF2B5EF4-FFF2-40B4-BE49-F238E27FC236}">
                      <a16:creationId xmlns:a16="http://schemas.microsoft.com/office/drawing/2014/main" id="{6DD96DC9-D1F9-B8F2-EFD0-A27F2FA1B371}"/>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3" name="Oval 1072">
                  <a:extLst>
                    <a:ext uri="{FF2B5EF4-FFF2-40B4-BE49-F238E27FC236}">
                      <a16:creationId xmlns:a16="http://schemas.microsoft.com/office/drawing/2014/main" id="{DEF93A85-B1F0-14B6-9829-B00323EF84D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4" name="Oval 1073">
                  <a:extLst>
                    <a:ext uri="{FF2B5EF4-FFF2-40B4-BE49-F238E27FC236}">
                      <a16:creationId xmlns:a16="http://schemas.microsoft.com/office/drawing/2014/main" id="{6E7CCDA7-2E6C-3198-A9D1-3D6A75C8442C}"/>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5" name="Oval 1074">
                  <a:extLst>
                    <a:ext uri="{FF2B5EF4-FFF2-40B4-BE49-F238E27FC236}">
                      <a16:creationId xmlns:a16="http://schemas.microsoft.com/office/drawing/2014/main" id="{291F9486-C5DD-8213-C191-4AC6E1BDB2A8}"/>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6" name="Oval 1075">
                  <a:extLst>
                    <a:ext uri="{FF2B5EF4-FFF2-40B4-BE49-F238E27FC236}">
                      <a16:creationId xmlns:a16="http://schemas.microsoft.com/office/drawing/2014/main" id="{F43329F3-C4AD-A470-30AE-B76D0D0139F8}"/>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7" name="Oval 1076">
                  <a:extLst>
                    <a:ext uri="{FF2B5EF4-FFF2-40B4-BE49-F238E27FC236}">
                      <a16:creationId xmlns:a16="http://schemas.microsoft.com/office/drawing/2014/main" id="{FFED39BC-5FD3-1BE1-63B8-DE2A7C9E8AEA}"/>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8" name="Oval 1077">
                  <a:extLst>
                    <a:ext uri="{FF2B5EF4-FFF2-40B4-BE49-F238E27FC236}">
                      <a16:creationId xmlns:a16="http://schemas.microsoft.com/office/drawing/2014/main" id="{47E847D3-AE7E-81DD-AEF9-4F5B530652C2}"/>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79" name="Oval 1078">
                  <a:extLst>
                    <a:ext uri="{FF2B5EF4-FFF2-40B4-BE49-F238E27FC236}">
                      <a16:creationId xmlns:a16="http://schemas.microsoft.com/office/drawing/2014/main" id="{8BF211E7-B7A7-23B6-4FD8-AFD983C7A2EB}"/>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0" name="Oval 1079">
                  <a:extLst>
                    <a:ext uri="{FF2B5EF4-FFF2-40B4-BE49-F238E27FC236}">
                      <a16:creationId xmlns:a16="http://schemas.microsoft.com/office/drawing/2014/main" id="{43D228C4-F6DA-DC5F-4FC5-F1BC7844D846}"/>
                    </a:ext>
                  </a:extLst>
                </p:cNvPr>
                <p:cNvSpPr/>
                <p:nvPr/>
              </p:nvSpPr>
              <p:spPr>
                <a:xfrm>
                  <a:off x="4978002"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1" name="Oval 1080">
                  <a:extLst>
                    <a:ext uri="{FF2B5EF4-FFF2-40B4-BE49-F238E27FC236}">
                      <a16:creationId xmlns:a16="http://schemas.microsoft.com/office/drawing/2014/main" id="{E157ACC2-555A-84D6-1C85-86360C599131}"/>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2" name="Oval 1081">
                  <a:extLst>
                    <a:ext uri="{FF2B5EF4-FFF2-40B4-BE49-F238E27FC236}">
                      <a16:creationId xmlns:a16="http://schemas.microsoft.com/office/drawing/2014/main" id="{44F5C563-13FF-8B1B-B031-435008F36F9C}"/>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3" name="Oval 1082">
                  <a:extLst>
                    <a:ext uri="{FF2B5EF4-FFF2-40B4-BE49-F238E27FC236}">
                      <a16:creationId xmlns:a16="http://schemas.microsoft.com/office/drawing/2014/main" id="{155025BF-56B9-A77C-A4CA-3CFDE075D882}"/>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4" name="Oval 1083">
                  <a:extLst>
                    <a:ext uri="{FF2B5EF4-FFF2-40B4-BE49-F238E27FC236}">
                      <a16:creationId xmlns:a16="http://schemas.microsoft.com/office/drawing/2014/main" id="{E6CBE849-C5F6-8CEE-C702-33456CF262D1}"/>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5" name="Oval 1084">
                  <a:extLst>
                    <a:ext uri="{FF2B5EF4-FFF2-40B4-BE49-F238E27FC236}">
                      <a16:creationId xmlns:a16="http://schemas.microsoft.com/office/drawing/2014/main" id="{C1442264-85F7-F4AF-C7EC-984A78FA05AF}"/>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6" name="Oval 1085">
                  <a:extLst>
                    <a:ext uri="{FF2B5EF4-FFF2-40B4-BE49-F238E27FC236}">
                      <a16:creationId xmlns:a16="http://schemas.microsoft.com/office/drawing/2014/main" id="{D14B4195-B7EC-0A83-2D93-931067EA6C98}"/>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7" name="Oval 1086">
                  <a:extLst>
                    <a:ext uri="{FF2B5EF4-FFF2-40B4-BE49-F238E27FC236}">
                      <a16:creationId xmlns:a16="http://schemas.microsoft.com/office/drawing/2014/main" id="{32CDB47A-9E8F-0224-FD07-EC7E66EA6DA4}"/>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8" name="Oval 1087">
                  <a:extLst>
                    <a:ext uri="{FF2B5EF4-FFF2-40B4-BE49-F238E27FC236}">
                      <a16:creationId xmlns:a16="http://schemas.microsoft.com/office/drawing/2014/main" id="{F9C7DE49-E189-8995-2E70-22004D2927A0}"/>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89" name="Oval 1088">
                  <a:extLst>
                    <a:ext uri="{FF2B5EF4-FFF2-40B4-BE49-F238E27FC236}">
                      <a16:creationId xmlns:a16="http://schemas.microsoft.com/office/drawing/2014/main" id="{23118960-94B8-D440-3FD2-E7F04B65CE8A}"/>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0" name="Oval 1089">
                  <a:extLst>
                    <a:ext uri="{FF2B5EF4-FFF2-40B4-BE49-F238E27FC236}">
                      <a16:creationId xmlns:a16="http://schemas.microsoft.com/office/drawing/2014/main" id="{AE8783B1-8D8A-A3B2-91A4-A4F554366B9C}"/>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1" name="Oval 1090">
                  <a:extLst>
                    <a:ext uri="{FF2B5EF4-FFF2-40B4-BE49-F238E27FC236}">
                      <a16:creationId xmlns:a16="http://schemas.microsoft.com/office/drawing/2014/main" id="{E92A2534-9910-E4DC-9446-83855695B190}"/>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2" name="Oval 1091">
                  <a:extLst>
                    <a:ext uri="{FF2B5EF4-FFF2-40B4-BE49-F238E27FC236}">
                      <a16:creationId xmlns:a16="http://schemas.microsoft.com/office/drawing/2014/main" id="{4D3B42DE-4C00-58B8-F513-7D391CCBF0F9}"/>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3" name="Oval 1092">
                  <a:extLst>
                    <a:ext uri="{FF2B5EF4-FFF2-40B4-BE49-F238E27FC236}">
                      <a16:creationId xmlns:a16="http://schemas.microsoft.com/office/drawing/2014/main" id="{4DF8D66B-5D03-F6D6-B91D-BE7A862539B7}"/>
                    </a:ext>
                  </a:extLst>
                </p:cNvPr>
                <p:cNvSpPr/>
                <p:nvPr/>
              </p:nvSpPr>
              <p:spPr>
                <a:xfrm>
                  <a:off x="5031631" y="13713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4" name="Oval 1093">
                  <a:extLst>
                    <a:ext uri="{FF2B5EF4-FFF2-40B4-BE49-F238E27FC236}">
                      <a16:creationId xmlns:a16="http://schemas.microsoft.com/office/drawing/2014/main" id="{D4E11F3A-9438-ACE4-600A-24D662E668E3}"/>
                    </a:ext>
                  </a:extLst>
                </p:cNvPr>
                <p:cNvSpPr/>
                <p:nvPr/>
              </p:nvSpPr>
              <p:spPr>
                <a:xfrm>
                  <a:off x="5058446"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5" name="Oval 1094">
                  <a:extLst>
                    <a:ext uri="{FF2B5EF4-FFF2-40B4-BE49-F238E27FC236}">
                      <a16:creationId xmlns:a16="http://schemas.microsoft.com/office/drawing/2014/main" id="{1F87C2EC-1AAC-8037-824F-C86253D97F09}"/>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6" name="Oval 1095">
                  <a:extLst>
                    <a:ext uri="{FF2B5EF4-FFF2-40B4-BE49-F238E27FC236}">
                      <a16:creationId xmlns:a16="http://schemas.microsoft.com/office/drawing/2014/main" id="{A76E1289-E4EF-6DD9-3375-A8077CE57DAE}"/>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7" name="Oval 1096">
                  <a:extLst>
                    <a:ext uri="{FF2B5EF4-FFF2-40B4-BE49-F238E27FC236}">
                      <a16:creationId xmlns:a16="http://schemas.microsoft.com/office/drawing/2014/main" id="{91BF0AB2-E099-D6A2-0049-7F484B460C90}"/>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8" name="Oval 1097">
                  <a:extLst>
                    <a:ext uri="{FF2B5EF4-FFF2-40B4-BE49-F238E27FC236}">
                      <a16:creationId xmlns:a16="http://schemas.microsoft.com/office/drawing/2014/main" id="{0C66F942-85F1-8869-11C4-C2CB85411834}"/>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099" name="Oval 1098">
                  <a:extLst>
                    <a:ext uri="{FF2B5EF4-FFF2-40B4-BE49-F238E27FC236}">
                      <a16:creationId xmlns:a16="http://schemas.microsoft.com/office/drawing/2014/main" id="{9F3088F5-7544-0843-D8A1-B8023F8367A3}"/>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0" name="Oval 1099">
                  <a:extLst>
                    <a:ext uri="{FF2B5EF4-FFF2-40B4-BE49-F238E27FC236}">
                      <a16:creationId xmlns:a16="http://schemas.microsoft.com/office/drawing/2014/main" id="{68F04EC2-E086-F1CB-B24E-6CA5EBF9029F}"/>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1" name="Oval 1100">
                  <a:extLst>
                    <a:ext uri="{FF2B5EF4-FFF2-40B4-BE49-F238E27FC236}">
                      <a16:creationId xmlns:a16="http://schemas.microsoft.com/office/drawing/2014/main" id="{C3A23EA8-B29B-3652-ED58-A212584BC25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2" name="Oval 1101">
                  <a:extLst>
                    <a:ext uri="{FF2B5EF4-FFF2-40B4-BE49-F238E27FC236}">
                      <a16:creationId xmlns:a16="http://schemas.microsoft.com/office/drawing/2014/main" id="{66D56059-DF48-477C-4BF8-1B1304EB7605}"/>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3" name="Oval 1102">
                  <a:extLst>
                    <a:ext uri="{FF2B5EF4-FFF2-40B4-BE49-F238E27FC236}">
                      <a16:creationId xmlns:a16="http://schemas.microsoft.com/office/drawing/2014/main" id="{F3EA5E95-50D6-3A39-23EE-6C581E9802D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4" name="Oval 1103">
                  <a:extLst>
                    <a:ext uri="{FF2B5EF4-FFF2-40B4-BE49-F238E27FC236}">
                      <a16:creationId xmlns:a16="http://schemas.microsoft.com/office/drawing/2014/main" id="{EC3CEE69-F9E7-6D1A-1AA7-E4ABCE23B33F}"/>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5" name="Oval 1104">
                  <a:extLst>
                    <a:ext uri="{FF2B5EF4-FFF2-40B4-BE49-F238E27FC236}">
                      <a16:creationId xmlns:a16="http://schemas.microsoft.com/office/drawing/2014/main" id="{C33DE274-A966-BA2C-B5CC-75A483FA4B61}"/>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6" name="Oval 1105">
                  <a:extLst>
                    <a:ext uri="{FF2B5EF4-FFF2-40B4-BE49-F238E27FC236}">
                      <a16:creationId xmlns:a16="http://schemas.microsoft.com/office/drawing/2014/main" id="{8830C770-32A6-3902-0040-3608D9BC3229}"/>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7" name="Oval 1106">
                  <a:extLst>
                    <a:ext uri="{FF2B5EF4-FFF2-40B4-BE49-F238E27FC236}">
                      <a16:creationId xmlns:a16="http://schemas.microsoft.com/office/drawing/2014/main" id="{252761A6-D41F-76AC-2191-6CB2FC50991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8" name="Oval 1107">
                  <a:extLst>
                    <a:ext uri="{FF2B5EF4-FFF2-40B4-BE49-F238E27FC236}">
                      <a16:creationId xmlns:a16="http://schemas.microsoft.com/office/drawing/2014/main" id="{0BC466EF-F69B-80E3-0558-2D566E773060}"/>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09" name="Oval 1108">
                  <a:extLst>
                    <a:ext uri="{FF2B5EF4-FFF2-40B4-BE49-F238E27FC236}">
                      <a16:creationId xmlns:a16="http://schemas.microsoft.com/office/drawing/2014/main" id="{9DF602AB-3E77-F845-7D4E-F0438EA065E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0" name="Oval 1109">
                  <a:extLst>
                    <a:ext uri="{FF2B5EF4-FFF2-40B4-BE49-F238E27FC236}">
                      <a16:creationId xmlns:a16="http://schemas.microsoft.com/office/drawing/2014/main" id="{826AE9A5-E439-E129-ED93-D752F8AF80DE}"/>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1" name="Oval 1110">
                  <a:extLst>
                    <a:ext uri="{FF2B5EF4-FFF2-40B4-BE49-F238E27FC236}">
                      <a16:creationId xmlns:a16="http://schemas.microsoft.com/office/drawing/2014/main" id="{0E46EEAD-A1D7-F4C2-1B6F-2D36EDFB04DB}"/>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2" name="Oval 1111">
                  <a:extLst>
                    <a:ext uri="{FF2B5EF4-FFF2-40B4-BE49-F238E27FC236}">
                      <a16:creationId xmlns:a16="http://schemas.microsoft.com/office/drawing/2014/main" id="{3B5A6FF1-0CA5-FFE0-4E27-A2DC9FE30EC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3" name="Oval 1112">
                  <a:extLst>
                    <a:ext uri="{FF2B5EF4-FFF2-40B4-BE49-F238E27FC236}">
                      <a16:creationId xmlns:a16="http://schemas.microsoft.com/office/drawing/2014/main" id="{7DAD9EA0-B3A7-75C9-FFBE-142CE30E7D48}"/>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4" name="Oval 1113">
                  <a:extLst>
                    <a:ext uri="{FF2B5EF4-FFF2-40B4-BE49-F238E27FC236}">
                      <a16:creationId xmlns:a16="http://schemas.microsoft.com/office/drawing/2014/main" id="{0A8D2F42-A9D7-FB6D-C880-986C93F11E1A}"/>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5" name="Oval 1114">
                  <a:extLst>
                    <a:ext uri="{FF2B5EF4-FFF2-40B4-BE49-F238E27FC236}">
                      <a16:creationId xmlns:a16="http://schemas.microsoft.com/office/drawing/2014/main" id="{FD9BE36B-C435-9FA0-0455-E78A7E5169ED}"/>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6" name="Oval 1115">
                  <a:extLst>
                    <a:ext uri="{FF2B5EF4-FFF2-40B4-BE49-F238E27FC236}">
                      <a16:creationId xmlns:a16="http://schemas.microsoft.com/office/drawing/2014/main" id="{3B352CD7-B799-BE05-8F48-D2A59F518AB2}"/>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7" name="Oval 1116">
                  <a:extLst>
                    <a:ext uri="{FF2B5EF4-FFF2-40B4-BE49-F238E27FC236}">
                      <a16:creationId xmlns:a16="http://schemas.microsoft.com/office/drawing/2014/main" id="{055A3331-157B-88CF-FD7F-26964F48F4F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8" name="Oval 1117">
                  <a:extLst>
                    <a:ext uri="{FF2B5EF4-FFF2-40B4-BE49-F238E27FC236}">
                      <a16:creationId xmlns:a16="http://schemas.microsoft.com/office/drawing/2014/main" id="{BF02C066-F4DB-54B8-B14F-D78CD7670F6A}"/>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19" name="Oval 1118">
                  <a:extLst>
                    <a:ext uri="{FF2B5EF4-FFF2-40B4-BE49-F238E27FC236}">
                      <a16:creationId xmlns:a16="http://schemas.microsoft.com/office/drawing/2014/main" id="{D02CC92D-208D-7B33-6E1A-4749E274F340}"/>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0" name="Oval 1119">
                  <a:extLst>
                    <a:ext uri="{FF2B5EF4-FFF2-40B4-BE49-F238E27FC236}">
                      <a16:creationId xmlns:a16="http://schemas.microsoft.com/office/drawing/2014/main" id="{06657075-7F05-46B0-52EA-789D220CF043}"/>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1" name="Oval 1120">
                  <a:extLst>
                    <a:ext uri="{FF2B5EF4-FFF2-40B4-BE49-F238E27FC236}">
                      <a16:creationId xmlns:a16="http://schemas.microsoft.com/office/drawing/2014/main" id="{4BD49C6D-C486-DC7F-A021-88B82E8ADB97}"/>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2" name="Oval 1121">
                  <a:extLst>
                    <a:ext uri="{FF2B5EF4-FFF2-40B4-BE49-F238E27FC236}">
                      <a16:creationId xmlns:a16="http://schemas.microsoft.com/office/drawing/2014/main" id="{28228C97-A1C3-BC77-E156-0A4624D956A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3" name="Oval 1122">
                  <a:extLst>
                    <a:ext uri="{FF2B5EF4-FFF2-40B4-BE49-F238E27FC236}">
                      <a16:creationId xmlns:a16="http://schemas.microsoft.com/office/drawing/2014/main" id="{E375CEA9-D467-237E-05E1-1D8402C7F02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4" name="Oval 1123">
                  <a:extLst>
                    <a:ext uri="{FF2B5EF4-FFF2-40B4-BE49-F238E27FC236}">
                      <a16:creationId xmlns:a16="http://schemas.microsoft.com/office/drawing/2014/main" id="{53C296C1-E484-61AA-585D-9AE30CB8555E}"/>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5" name="Oval 1124">
                  <a:extLst>
                    <a:ext uri="{FF2B5EF4-FFF2-40B4-BE49-F238E27FC236}">
                      <a16:creationId xmlns:a16="http://schemas.microsoft.com/office/drawing/2014/main" id="{7020819C-B8F1-ED13-006A-355EEC4B4E8A}"/>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6" name="Oval 1125">
                  <a:extLst>
                    <a:ext uri="{FF2B5EF4-FFF2-40B4-BE49-F238E27FC236}">
                      <a16:creationId xmlns:a16="http://schemas.microsoft.com/office/drawing/2014/main" id="{FCC5F65C-8215-FDE8-370F-1616BCBA0138}"/>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7" name="Oval 1126">
                  <a:extLst>
                    <a:ext uri="{FF2B5EF4-FFF2-40B4-BE49-F238E27FC236}">
                      <a16:creationId xmlns:a16="http://schemas.microsoft.com/office/drawing/2014/main" id="{0E06B57C-7055-A43D-7B7B-3B812226CA9E}"/>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8" name="Oval 1127">
                  <a:extLst>
                    <a:ext uri="{FF2B5EF4-FFF2-40B4-BE49-F238E27FC236}">
                      <a16:creationId xmlns:a16="http://schemas.microsoft.com/office/drawing/2014/main" id="{174AF279-1C70-41D5-9F7C-88B724D5E49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29" name="Oval 1128">
                  <a:extLst>
                    <a:ext uri="{FF2B5EF4-FFF2-40B4-BE49-F238E27FC236}">
                      <a16:creationId xmlns:a16="http://schemas.microsoft.com/office/drawing/2014/main" id="{BD5A7E37-0977-4062-6F33-8BFA9020444E}"/>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0" name="Oval 1129">
                  <a:extLst>
                    <a:ext uri="{FF2B5EF4-FFF2-40B4-BE49-F238E27FC236}">
                      <a16:creationId xmlns:a16="http://schemas.microsoft.com/office/drawing/2014/main" id="{4283231F-5C80-3BCF-2E1D-B1B9ABCE3571}"/>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1" name="Oval 1130">
                  <a:extLst>
                    <a:ext uri="{FF2B5EF4-FFF2-40B4-BE49-F238E27FC236}">
                      <a16:creationId xmlns:a16="http://schemas.microsoft.com/office/drawing/2014/main" id="{E6D8A157-D534-457E-2513-155A249A9ED9}"/>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2" name="Oval 1131">
                  <a:extLst>
                    <a:ext uri="{FF2B5EF4-FFF2-40B4-BE49-F238E27FC236}">
                      <a16:creationId xmlns:a16="http://schemas.microsoft.com/office/drawing/2014/main" id="{F32B1CFE-F0E2-CBB4-ED9E-C9B6D378895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3" name="Oval 1132">
                  <a:extLst>
                    <a:ext uri="{FF2B5EF4-FFF2-40B4-BE49-F238E27FC236}">
                      <a16:creationId xmlns:a16="http://schemas.microsoft.com/office/drawing/2014/main" id="{C698A31F-344C-1F28-1B35-FF1663D2545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4" name="Oval 1133">
                  <a:extLst>
                    <a:ext uri="{FF2B5EF4-FFF2-40B4-BE49-F238E27FC236}">
                      <a16:creationId xmlns:a16="http://schemas.microsoft.com/office/drawing/2014/main" id="{03C47715-B5D7-CD93-B5ED-7028549C080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5" name="Oval 1134">
                  <a:extLst>
                    <a:ext uri="{FF2B5EF4-FFF2-40B4-BE49-F238E27FC236}">
                      <a16:creationId xmlns:a16="http://schemas.microsoft.com/office/drawing/2014/main" id="{803C3304-9309-7C24-D662-9A5D65E66D5E}"/>
                    </a:ext>
                  </a:extLst>
                </p:cNvPr>
                <p:cNvSpPr/>
                <p:nvPr/>
              </p:nvSpPr>
              <p:spPr>
                <a:xfrm>
                  <a:off x="519922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6" name="Oval 1135">
                  <a:extLst>
                    <a:ext uri="{FF2B5EF4-FFF2-40B4-BE49-F238E27FC236}">
                      <a16:creationId xmlns:a16="http://schemas.microsoft.com/office/drawing/2014/main" id="{E96C8974-A50F-DA57-B5F3-EE5DDA922B49}"/>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7" name="Oval 1136">
                  <a:extLst>
                    <a:ext uri="{FF2B5EF4-FFF2-40B4-BE49-F238E27FC236}">
                      <a16:creationId xmlns:a16="http://schemas.microsoft.com/office/drawing/2014/main" id="{9792CD6D-D063-347D-1BA5-6AE6BB66C802}"/>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8" name="Oval 1137">
                  <a:extLst>
                    <a:ext uri="{FF2B5EF4-FFF2-40B4-BE49-F238E27FC236}">
                      <a16:creationId xmlns:a16="http://schemas.microsoft.com/office/drawing/2014/main" id="{B12E5603-6038-CE09-D4FC-A1DD0134CE9C}"/>
                    </a:ext>
                  </a:extLst>
                </p:cNvPr>
                <p:cNvSpPr/>
                <p:nvPr/>
              </p:nvSpPr>
              <p:spPr>
                <a:xfrm>
                  <a:off x="5246149"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39" name="Oval 1138">
                  <a:extLst>
                    <a:ext uri="{FF2B5EF4-FFF2-40B4-BE49-F238E27FC236}">
                      <a16:creationId xmlns:a16="http://schemas.microsoft.com/office/drawing/2014/main" id="{909E341A-0807-5343-B353-DA9C63F1BB40}"/>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0" name="Oval 1139">
                  <a:extLst>
                    <a:ext uri="{FF2B5EF4-FFF2-40B4-BE49-F238E27FC236}">
                      <a16:creationId xmlns:a16="http://schemas.microsoft.com/office/drawing/2014/main" id="{2E50FA30-33AA-B135-492D-B03E766FDAC7}"/>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1" name="Oval 1140">
                  <a:extLst>
                    <a:ext uri="{FF2B5EF4-FFF2-40B4-BE49-F238E27FC236}">
                      <a16:creationId xmlns:a16="http://schemas.microsoft.com/office/drawing/2014/main" id="{FD1769E2-34E6-1861-C11F-B8FCBAF51F1D}"/>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2" name="Oval 1141">
                  <a:extLst>
                    <a:ext uri="{FF2B5EF4-FFF2-40B4-BE49-F238E27FC236}">
                      <a16:creationId xmlns:a16="http://schemas.microsoft.com/office/drawing/2014/main" id="{4BB01F6D-6C87-CA0C-5826-91629E7EE6E6}"/>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3" name="Oval 1142">
                  <a:extLst>
                    <a:ext uri="{FF2B5EF4-FFF2-40B4-BE49-F238E27FC236}">
                      <a16:creationId xmlns:a16="http://schemas.microsoft.com/office/drawing/2014/main" id="{B7894F2D-9C03-F0E0-1035-929030CFC213}"/>
                    </a:ext>
                  </a:extLst>
                </p:cNvPr>
                <p:cNvSpPr/>
                <p:nvPr/>
              </p:nvSpPr>
              <p:spPr>
                <a:xfrm>
                  <a:off x="5272964" y="140590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4" name="Oval 1143">
                  <a:extLst>
                    <a:ext uri="{FF2B5EF4-FFF2-40B4-BE49-F238E27FC236}">
                      <a16:creationId xmlns:a16="http://schemas.microsoft.com/office/drawing/2014/main" id="{633E5B20-BD39-5532-BD18-E040BA725850}"/>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5" name="Oval 1144">
                  <a:extLst>
                    <a:ext uri="{FF2B5EF4-FFF2-40B4-BE49-F238E27FC236}">
                      <a16:creationId xmlns:a16="http://schemas.microsoft.com/office/drawing/2014/main" id="{F4D7410D-E2AC-37EE-3AC4-F0E2EDC1671D}"/>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6" name="Oval 1145">
                  <a:extLst>
                    <a:ext uri="{FF2B5EF4-FFF2-40B4-BE49-F238E27FC236}">
                      <a16:creationId xmlns:a16="http://schemas.microsoft.com/office/drawing/2014/main" id="{13B753FE-B5AC-A390-9561-3D5870E9F4F4}"/>
                    </a:ext>
                  </a:extLst>
                </p:cNvPr>
                <p:cNvSpPr/>
                <p:nvPr/>
              </p:nvSpPr>
              <p:spPr>
                <a:xfrm>
                  <a:off x="5299919" y="140590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7" name="Oval 1146">
                  <a:extLst>
                    <a:ext uri="{FF2B5EF4-FFF2-40B4-BE49-F238E27FC236}">
                      <a16:creationId xmlns:a16="http://schemas.microsoft.com/office/drawing/2014/main" id="{558BB64C-0110-4F60-42CE-7E2CAC57378F}"/>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8" name="Oval 1147">
                  <a:extLst>
                    <a:ext uri="{FF2B5EF4-FFF2-40B4-BE49-F238E27FC236}">
                      <a16:creationId xmlns:a16="http://schemas.microsoft.com/office/drawing/2014/main" id="{1B3732B2-3592-2EEA-5DB2-C1CBB22E5DBE}"/>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49" name="Oval 1148">
                  <a:extLst>
                    <a:ext uri="{FF2B5EF4-FFF2-40B4-BE49-F238E27FC236}">
                      <a16:creationId xmlns:a16="http://schemas.microsoft.com/office/drawing/2014/main" id="{69B98FB1-6BDA-B27E-3BBF-F847A2DEEFE4}"/>
                    </a:ext>
                  </a:extLst>
                </p:cNvPr>
                <p:cNvSpPr/>
                <p:nvPr/>
              </p:nvSpPr>
              <p:spPr>
                <a:xfrm>
                  <a:off x="5333296"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0" name="Oval 1149">
                  <a:extLst>
                    <a:ext uri="{FF2B5EF4-FFF2-40B4-BE49-F238E27FC236}">
                      <a16:creationId xmlns:a16="http://schemas.microsoft.com/office/drawing/2014/main" id="{94B932E0-7FB2-548F-51F7-4D5AF120FA2B}"/>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1" name="Oval 1150">
                  <a:extLst>
                    <a:ext uri="{FF2B5EF4-FFF2-40B4-BE49-F238E27FC236}">
                      <a16:creationId xmlns:a16="http://schemas.microsoft.com/office/drawing/2014/main" id="{777B53E6-0DB5-0726-C32B-3FC11526B847}"/>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2" name="Oval 1151">
                  <a:extLst>
                    <a:ext uri="{FF2B5EF4-FFF2-40B4-BE49-F238E27FC236}">
                      <a16:creationId xmlns:a16="http://schemas.microsoft.com/office/drawing/2014/main" id="{86126A58-67FD-F000-2155-602B39ACEC5C}"/>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3" name="Oval 1152">
                  <a:extLst>
                    <a:ext uri="{FF2B5EF4-FFF2-40B4-BE49-F238E27FC236}">
                      <a16:creationId xmlns:a16="http://schemas.microsoft.com/office/drawing/2014/main" id="{B219113B-C19E-FA49-27F3-F003A312827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4" name="Oval 1153">
                  <a:extLst>
                    <a:ext uri="{FF2B5EF4-FFF2-40B4-BE49-F238E27FC236}">
                      <a16:creationId xmlns:a16="http://schemas.microsoft.com/office/drawing/2014/main" id="{9B054BCE-8AAB-4B38-6DA2-FC8ECD6AA728}"/>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5" name="Oval 1154">
                  <a:extLst>
                    <a:ext uri="{FF2B5EF4-FFF2-40B4-BE49-F238E27FC236}">
                      <a16:creationId xmlns:a16="http://schemas.microsoft.com/office/drawing/2014/main" id="{77E475BC-E054-933A-5E92-9B38800BF7A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6" name="Oval 1155">
                  <a:extLst>
                    <a:ext uri="{FF2B5EF4-FFF2-40B4-BE49-F238E27FC236}">
                      <a16:creationId xmlns:a16="http://schemas.microsoft.com/office/drawing/2014/main" id="{6F2C755D-2B85-E31C-AA71-DC23F6A507F6}"/>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7" name="Oval 1156">
                  <a:extLst>
                    <a:ext uri="{FF2B5EF4-FFF2-40B4-BE49-F238E27FC236}">
                      <a16:creationId xmlns:a16="http://schemas.microsoft.com/office/drawing/2014/main" id="{24E467F3-EDD6-FA93-4644-E43F7C7C12BE}"/>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8" name="Oval 1157">
                  <a:extLst>
                    <a:ext uri="{FF2B5EF4-FFF2-40B4-BE49-F238E27FC236}">
                      <a16:creationId xmlns:a16="http://schemas.microsoft.com/office/drawing/2014/main" id="{74A91A12-B9E7-FEBE-F6BA-1EDDD1E225DA}"/>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59" name="Oval 1158">
                  <a:extLst>
                    <a:ext uri="{FF2B5EF4-FFF2-40B4-BE49-F238E27FC236}">
                      <a16:creationId xmlns:a16="http://schemas.microsoft.com/office/drawing/2014/main" id="{EC43AF49-6A8B-E07A-70E3-175EA16599DC}"/>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0" name="Oval 1159">
                  <a:extLst>
                    <a:ext uri="{FF2B5EF4-FFF2-40B4-BE49-F238E27FC236}">
                      <a16:creationId xmlns:a16="http://schemas.microsoft.com/office/drawing/2014/main" id="{EF8DEDCA-8516-495F-0A02-46D4DA333B2C}"/>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1" name="Oval 1160">
                  <a:extLst>
                    <a:ext uri="{FF2B5EF4-FFF2-40B4-BE49-F238E27FC236}">
                      <a16:creationId xmlns:a16="http://schemas.microsoft.com/office/drawing/2014/main" id="{94D7C7D8-F853-1898-6191-BCFFF6F2F293}"/>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2" name="Oval 1161">
                  <a:extLst>
                    <a:ext uri="{FF2B5EF4-FFF2-40B4-BE49-F238E27FC236}">
                      <a16:creationId xmlns:a16="http://schemas.microsoft.com/office/drawing/2014/main" id="{A113E553-8C31-C096-A318-92F49116C487}"/>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3" name="Oval 1162">
                  <a:extLst>
                    <a:ext uri="{FF2B5EF4-FFF2-40B4-BE49-F238E27FC236}">
                      <a16:creationId xmlns:a16="http://schemas.microsoft.com/office/drawing/2014/main" id="{3340A3C3-3FCA-D999-EFCA-182BDB9D8D65}"/>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4" name="Oval 1163">
                  <a:extLst>
                    <a:ext uri="{FF2B5EF4-FFF2-40B4-BE49-F238E27FC236}">
                      <a16:creationId xmlns:a16="http://schemas.microsoft.com/office/drawing/2014/main" id="{6CBC425D-889E-A1C0-D123-2C6A1D8D67DB}"/>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5" name="Oval 1164">
                  <a:extLst>
                    <a:ext uri="{FF2B5EF4-FFF2-40B4-BE49-F238E27FC236}">
                      <a16:creationId xmlns:a16="http://schemas.microsoft.com/office/drawing/2014/main" id="{5F54CABB-D6AE-3566-402F-98B8DB195F7E}"/>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6" name="Oval 1165">
                  <a:extLst>
                    <a:ext uri="{FF2B5EF4-FFF2-40B4-BE49-F238E27FC236}">
                      <a16:creationId xmlns:a16="http://schemas.microsoft.com/office/drawing/2014/main" id="{E2A6ACCA-094C-185C-7F37-0AFD0A96F9F4}"/>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7" name="Oval 1166">
                  <a:extLst>
                    <a:ext uri="{FF2B5EF4-FFF2-40B4-BE49-F238E27FC236}">
                      <a16:creationId xmlns:a16="http://schemas.microsoft.com/office/drawing/2014/main" id="{B17325EC-229D-0666-0758-B62CBA33A8FC}"/>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8" name="Oval 1167">
                  <a:extLst>
                    <a:ext uri="{FF2B5EF4-FFF2-40B4-BE49-F238E27FC236}">
                      <a16:creationId xmlns:a16="http://schemas.microsoft.com/office/drawing/2014/main" id="{0712A168-834C-6774-685F-04A3660D427A}"/>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69" name="Oval 1168">
                  <a:extLst>
                    <a:ext uri="{FF2B5EF4-FFF2-40B4-BE49-F238E27FC236}">
                      <a16:creationId xmlns:a16="http://schemas.microsoft.com/office/drawing/2014/main" id="{7F6C9E38-9FB1-2246-86D0-39F2DF6E7919}"/>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0" name="Oval 1169">
                  <a:extLst>
                    <a:ext uri="{FF2B5EF4-FFF2-40B4-BE49-F238E27FC236}">
                      <a16:creationId xmlns:a16="http://schemas.microsoft.com/office/drawing/2014/main" id="{A00730AB-0CAA-E8FC-4A97-95A476A35390}"/>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1" name="Oval 1170">
                  <a:extLst>
                    <a:ext uri="{FF2B5EF4-FFF2-40B4-BE49-F238E27FC236}">
                      <a16:creationId xmlns:a16="http://schemas.microsoft.com/office/drawing/2014/main" id="{E34D62DB-A4BA-BD00-B7CB-AE2EC636A5AF}"/>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2" name="Oval 1171">
                  <a:extLst>
                    <a:ext uri="{FF2B5EF4-FFF2-40B4-BE49-F238E27FC236}">
                      <a16:creationId xmlns:a16="http://schemas.microsoft.com/office/drawing/2014/main" id="{5D93EAF0-8103-C3EF-DD65-0AF3A867D3A8}"/>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3" name="Oval 1172">
                  <a:extLst>
                    <a:ext uri="{FF2B5EF4-FFF2-40B4-BE49-F238E27FC236}">
                      <a16:creationId xmlns:a16="http://schemas.microsoft.com/office/drawing/2014/main" id="{32A969DD-0882-9D00-5F4D-44D35727288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4" name="Oval 1173">
                  <a:extLst>
                    <a:ext uri="{FF2B5EF4-FFF2-40B4-BE49-F238E27FC236}">
                      <a16:creationId xmlns:a16="http://schemas.microsoft.com/office/drawing/2014/main" id="{07A14A5C-C5F8-F909-00CA-04CAD66DAE9B}"/>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5" name="Oval 1174">
                  <a:extLst>
                    <a:ext uri="{FF2B5EF4-FFF2-40B4-BE49-F238E27FC236}">
                      <a16:creationId xmlns:a16="http://schemas.microsoft.com/office/drawing/2014/main" id="{C8900D2E-A9E9-A6B9-A6EE-A95F98D92FA3}"/>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6" name="Oval 1175">
                  <a:extLst>
                    <a:ext uri="{FF2B5EF4-FFF2-40B4-BE49-F238E27FC236}">
                      <a16:creationId xmlns:a16="http://schemas.microsoft.com/office/drawing/2014/main" id="{958B8697-82F0-751B-FF4D-84D599F465B0}"/>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7" name="Oval 1176">
                  <a:extLst>
                    <a:ext uri="{FF2B5EF4-FFF2-40B4-BE49-F238E27FC236}">
                      <a16:creationId xmlns:a16="http://schemas.microsoft.com/office/drawing/2014/main" id="{A46F7CC3-7EF3-7587-9F2A-EAFA85DB3DA4}"/>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8" name="Oval 1177">
                  <a:extLst>
                    <a:ext uri="{FF2B5EF4-FFF2-40B4-BE49-F238E27FC236}">
                      <a16:creationId xmlns:a16="http://schemas.microsoft.com/office/drawing/2014/main" id="{FB2C847A-B6E3-F3C8-B1B3-FC50810D0135}"/>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79" name="Oval 1178">
                  <a:extLst>
                    <a:ext uri="{FF2B5EF4-FFF2-40B4-BE49-F238E27FC236}">
                      <a16:creationId xmlns:a16="http://schemas.microsoft.com/office/drawing/2014/main" id="{08C64A9B-F97A-BB1D-5887-B92B5695872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0" name="Oval 1179">
                  <a:extLst>
                    <a:ext uri="{FF2B5EF4-FFF2-40B4-BE49-F238E27FC236}">
                      <a16:creationId xmlns:a16="http://schemas.microsoft.com/office/drawing/2014/main" id="{A2EAA5F7-177F-8DF8-AF5C-D6A3B7759906}"/>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1" name="Oval 1180">
                  <a:extLst>
                    <a:ext uri="{FF2B5EF4-FFF2-40B4-BE49-F238E27FC236}">
                      <a16:creationId xmlns:a16="http://schemas.microsoft.com/office/drawing/2014/main" id="{8558C9DC-7C0D-1DD6-925B-F4F43FA2710B}"/>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2" name="Oval 1181">
                  <a:extLst>
                    <a:ext uri="{FF2B5EF4-FFF2-40B4-BE49-F238E27FC236}">
                      <a16:creationId xmlns:a16="http://schemas.microsoft.com/office/drawing/2014/main" id="{B100442F-778A-4150-143C-155D7B4B0985}"/>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3" name="Oval 1182">
                  <a:extLst>
                    <a:ext uri="{FF2B5EF4-FFF2-40B4-BE49-F238E27FC236}">
                      <a16:creationId xmlns:a16="http://schemas.microsoft.com/office/drawing/2014/main" id="{43DA4AC4-2B12-AE7D-E6C1-C5C09BBED7F0}"/>
                    </a:ext>
                  </a:extLst>
                </p:cNvPr>
                <p:cNvSpPr/>
                <p:nvPr/>
              </p:nvSpPr>
              <p:spPr>
                <a:xfrm>
                  <a:off x="5440557"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4" name="Oval 1183">
                  <a:extLst>
                    <a:ext uri="{FF2B5EF4-FFF2-40B4-BE49-F238E27FC236}">
                      <a16:creationId xmlns:a16="http://schemas.microsoft.com/office/drawing/2014/main" id="{7F484615-47B7-C93D-2604-C3886F06E358}"/>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5" name="Oval 1184">
                  <a:extLst>
                    <a:ext uri="{FF2B5EF4-FFF2-40B4-BE49-F238E27FC236}">
                      <a16:creationId xmlns:a16="http://schemas.microsoft.com/office/drawing/2014/main" id="{91833110-70D8-690D-D943-40532CE2B356}"/>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6" name="Oval 1185">
                  <a:extLst>
                    <a:ext uri="{FF2B5EF4-FFF2-40B4-BE49-F238E27FC236}">
                      <a16:creationId xmlns:a16="http://schemas.microsoft.com/office/drawing/2014/main" id="{1A172481-5A36-B0D5-AF76-1BB5AEAEA349}"/>
                    </a:ext>
                  </a:extLst>
                </p:cNvPr>
                <p:cNvSpPr/>
                <p:nvPr/>
              </p:nvSpPr>
              <p:spPr>
                <a:xfrm>
                  <a:off x="5453964" y="14503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7" name="Oval 1186">
                  <a:extLst>
                    <a:ext uri="{FF2B5EF4-FFF2-40B4-BE49-F238E27FC236}">
                      <a16:creationId xmlns:a16="http://schemas.microsoft.com/office/drawing/2014/main" id="{09DAAE9E-5A72-7205-7266-5E65B82EDD8F}"/>
                    </a:ext>
                  </a:extLst>
                </p:cNvPr>
                <p:cNvSpPr/>
                <p:nvPr/>
              </p:nvSpPr>
              <p:spPr>
                <a:xfrm>
                  <a:off x="5480779" y="1465189"/>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8" name="Oval 1187">
                  <a:extLst>
                    <a:ext uri="{FF2B5EF4-FFF2-40B4-BE49-F238E27FC236}">
                      <a16:creationId xmlns:a16="http://schemas.microsoft.com/office/drawing/2014/main" id="{613BC323-C1C6-C04B-913D-CF80830B7957}"/>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89" name="Oval 1188">
                  <a:extLst>
                    <a:ext uri="{FF2B5EF4-FFF2-40B4-BE49-F238E27FC236}">
                      <a16:creationId xmlns:a16="http://schemas.microsoft.com/office/drawing/2014/main" id="{6D08159E-8EBD-0831-874C-E3477C1E1646}"/>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0" name="Oval 1189">
                  <a:extLst>
                    <a:ext uri="{FF2B5EF4-FFF2-40B4-BE49-F238E27FC236}">
                      <a16:creationId xmlns:a16="http://schemas.microsoft.com/office/drawing/2014/main" id="{6F67463B-F197-BD01-606F-E7E82797574C}"/>
                    </a:ext>
                  </a:extLst>
                </p:cNvPr>
                <p:cNvSpPr/>
                <p:nvPr/>
              </p:nvSpPr>
              <p:spPr>
                <a:xfrm>
                  <a:off x="5494186" y="14749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1" name="Oval 1190">
                  <a:extLst>
                    <a:ext uri="{FF2B5EF4-FFF2-40B4-BE49-F238E27FC236}">
                      <a16:creationId xmlns:a16="http://schemas.microsoft.com/office/drawing/2014/main" id="{1339D8D0-6FF6-B81E-7F65-9A066ACD943B}"/>
                    </a:ext>
                  </a:extLst>
                </p:cNvPr>
                <p:cNvSpPr/>
                <p:nvPr/>
              </p:nvSpPr>
              <p:spPr>
                <a:xfrm>
                  <a:off x="5500889" y="14749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2" name="Oval 1191">
                  <a:extLst>
                    <a:ext uri="{FF2B5EF4-FFF2-40B4-BE49-F238E27FC236}">
                      <a16:creationId xmlns:a16="http://schemas.microsoft.com/office/drawing/2014/main" id="{E89DB851-D56E-715D-06D4-148F59040EA7}"/>
                    </a:ext>
                  </a:extLst>
                </p:cNvPr>
                <p:cNvSpPr/>
                <p:nvPr/>
              </p:nvSpPr>
              <p:spPr>
                <a:xfrm>
                  <a:off x="5507735" y="147496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3" name="Oval 1192">
                  <a:extLst>
                    <a:ext uri="{FF2B5EF4-FFF2-40B4-BE49-F238E27FC236}">
                      <a16:creationId xmlns:a16="http://schemas.microsoft.com/office/drawing/2014/main" id="{ADFBBA0E-F811-607C-AED4-A73C3E2667EF}"/>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4" name="Oval 1193">
                  <a:extLst>
                    <a:ext uri="{FF2B5EF4-FFF2-40B4-BE49-F238E27FC236}">
                      <a16:creationId xmlns:a16="http://schemas.microsoft.com/office/drawing/2014/main" id="{3966A03E-C606-550B-7655-98B33D67F5E4}"/>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5" name="Oval 1194">
                  <a:extLst>
                    <a:ext uri="{FF2B5EF4-FFF2-40B4-BE49-F238E27FC236}">
                      <a16:creationId xmlns:a16="http://schemas.microsoft.com/office/drawing/2014/main" id="{68D7A5A4-AD15-2236-F40D-238565C30ED8}"/>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6" name="Oval 1195">
                  <a:extLst>
                    <a:ext uri="{FF2B5EF4-FFF2-40B4-BE49-F238E27FC236}">
                      <a16:creationId xmlns:a16="http://schemas.microsoft.com/office/drawing/2014/main" id="{D8EF0386-319F-34B4-23AD-2350318FB747}"/>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7" name="Oval 1196">
                  <a:extLst>
                    <a:ext uri="{FF2B5EF4-FFF2-40B4-BE49-F238E27FC236}">
                      <a16:creationId xmlns:a16="http://schemas.microsoft.com/office/drawing/2014/main" id="{09EBE904-CCF2-3E96-7293-5DC017E42B5E}"/>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8" name="Oval 1197">
                  <a:extLst>
                    <a:ext uri="{FF2B5EF4-FFF2-40B4-BE49-F238E27FC236}">
                      <a16:creationId xmlns:a16="http://schemas.microsoft.com/office/drawing/2014/main" id="{743AFFDA-DF2A-493E-4BF1-6928008B095D}"/>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199" name="Oval 1198">
                  <a:extLst>
                    <a:ext uri="{FF2B5EF4-FFF2-40B4-BE49-F238E27FC236}">
                      <a16:creationId xmlns:a16="http://schemas.microsoft.com/office/drawing/2014/main" id="{EF06952F-C1A8-4EB0-14C5-CF253B8B58C6}"/>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0" name="Oval 1199">
                  <a:extLst>
                    <a:ext uri="{FF2B5EF4-FFF2-40B4-BE49-F238E27FC236}">
                      <a16:creationId xmlns:a16="http://schemas.microsoft.com/office/drawing/2014/main" id="{7DD46757-6203-7F6C-2453-85A0DF89F0C1}"/>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1" name="Oval 1200">
                  <a:extLst>
                    <a:ext uri="{FF2B5EF4-FFF2-40B4-BE49-F238E27FC236}">
                      <a16:creationId xmlns:a16="http://schemas.microsoft.com/office/drawing/2014/main" id="{F0EF5B42-1767-3CDE-E4DA-61E7B735F32E}"/>
                    </a:ext>
                  </a:extLst>
                </p:cNvPr>
                <p:cNvSpPr/>
                <p:nvPr/>
              </p:nvSpPr>
              <p:spPr>
                <a:xfrm>
                  <a:off x="556122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2" name="Oval 1201">
                  <a:extLst>
                    <a:ext uri="{FF2B5EF4-FFF2-40B4-BE49-F238E27FC236}">
                      <a16:creationId xmlns:a16="http://schemas.microsoft.com/office/drawing/2014/main" id="{5AD361AD-C658-B675-B98A-DE8688FAEBA0}"/>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3" name="Oval 1202">
                  <a:extLst>
                    <a:ext uri="{FF2B5EF4-FFF2-40B4-BE49-F238E27FC236}">
                      <a16:creationId xmlns:a16="http://schemas.microsoft.com/office/drawing/2014/main" id="{30BF82A2-E75F-9EBC-1C6E-B9225461CEC3}"/>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4" name="Oval 1203">
                  <a:extLst>
                    <a:ext uri="{FF2B5EF4-FFF2-40B4-BE49-F238E27FC236}">
                      <a16:creationId xmlns:a16="http://schemas.microsoft.com/office/drawing/2014/main" id="{5219C73F-D44E-F491-16DF-9EBB14D0E0BC}"/>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5" name="Oval 1204">
                  <a:extLst>
                    <a:ext uri="{FF2B5EF4-FFF2-40B4-BE49-F238E27FC236}">
                      <a16:creationId xmlns:a16="http://schemas.microsoft.com/office/drawing/2014/main" id="{0E568CEC-4DA1-11B4-6C6F-238B32DD9372}"/>
                    </a:ext>
                  </a:extLst>
                </p:cNvPr>
                <p:cNvSpPr/>
                <p:nvPr/>
              </p:nvSpPr>
              <p:spPr>
                <a:xfrm>
                  <a:off x="559488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6" name="Oval 1205">
                  <a:extLst>
                    <a:ext uri="{FF2B5EF4-FFF2-40B4-BE49-F238E27FC236}">
                      <a16:creationId xmlns:a16="http://schemas.microsoft.com/office/drawing/2014/main" id="{78464ABA-5F70-BEE6-120D-BCB0065AD58E}"/>
                    </a:ext>
                  </a:extLst>
                </p:cNvPr>
                <p:cNvSpPr/>
                <p:nvPr/>
              </p:nvSpPr>
              <p:spPr>
                <a:xfrm>
                  <a:off x="564166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7" name="Oval 1206">
                  <a:extLst>
                    <a:ext uri="{FF2B5EF4-FFF2-40B4-BE49-F238E27FC236}">
                      <a16:creationId xmlns:a16="http://schemas.microsoft.com/office/drawing/2014/main" id="{B5C3738E-FEF6-99D1-316C-F5E6F9A0A1F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8" name="Oval 1207">
                  <a:extLst>
                    <a:ext uri="{FF2B5EF4-FFF2-40B4-BE49-F238E27FC236}">
                      <a16:creationId xmlns:a16="http://schemas.microsoft.com/office/drawing/2014/main" id="{8BF03AA6-0D59-2969-C9FE-52FF2AC4880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09" name="Oval 1208">
                  <a:extLst>
                    <a:ext uri="{FF2B5EF4-FFF2-40B4-BE49-F238E27FC236}">
                      <a16:creationId xmlns:a16="http://schemas.microsoft.com/office/drawing/2014/main" id="{87097490-E7D6-55F4-CAFB-078A6BD4872C}"/>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0" name="Oval 1209">
                  <a:extLst>
                    <a:ext uri="{FF2B5EF4-FFF2-40B4-BE49-F238E27FC236}">
                      <a16:creationId xmlns:a16="http://schemas.microsoft.com/office/drawing/2014/main" id="{5D091422-85B8-DA1B-652C-796F213D5F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1" name="Oval 1210">
                  <a:extLst>
                    <a:ext uri="{FF2B5EF4-FFF2-40B4-BE49-F238E27FC236}">
                      <a16:creationId xmlns:a16="http://schemas.microsoft.com/office/drawing/2014/main" id="{4260C76E-2E5F-BE1E-5BE6-7B5BB38317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2" name="Oval 1211">
                  <a:extLst>
                    <a:ext uri="{FF2B5EF4-FFF2-40B4-BE49-F238E27FC236}">
                      <a16:creationId xmlns:a16="http://schemas.microsoft.com/office/drawing/2014/main" id="{BE0E1496-D734-80B1-0E64-89EE0CAE3D36}"/>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3" name="Oval 1212">
                  <a:extLst>
                    <a:ext uri="{FF2B5EF4-FFF2-40B4-BE49-F238E27FC236}">
                      <a16:creationId xmlns:a16="http://schemas.microsoft.com/office/drawing/2014/main" id="{11C3AEFB-20EB-4F9F-F983-F92141A230F7}"/>
                    </a:ext>
                  </a:extLst>
                </p:cNvPr>
                <p:cNvSpPr/>
                <p:nvPr/>
              </p:nvSpPr>
              <p:spPr>
                <a:xfrm>
                  <a:off x="5661779"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4" name="Oval 1213">
                  <a:extLst>
                    <a:ext uri="{FF2B5EF4-FFF2-40B4-BE49-F238E27FC236}">
                      <a16:creationId xmlns:a16="http://schemas.microsoft.com/office/drawing/2014/main" id="{B114F2FC-3B0B-02EB-5CD1-E84D10FB6FE7}"/>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5" name="Oval 1214">
                  <a:extLst>
                    <a:ext uri="{FF2B5EF4-FFF2-40B4-BE49-F238E27FC236}">
                      <a16:creationId xmlns:a16="http://schemas.microsoft.com/office/drawing/2014/main" id="{8AAB5328-B852-171F-BCAD-6EF7F89D60C1}"/>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6" name="Oval 1215">
                  <a:extLst>
                    <a:ext uri="{FF2B5EF4-FFF2-40B4-BE49-F238E27FC236}">
                      <a16:creationId xmlns:a16="http://schemas.microsoft.com/office/drawing/2014/main" id="{6A9FB6B3-F0FC-DE67-11E3-0F658280DAB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7" name="Oval 1216">
                  <a:extLst>
                    <a:ext uri="{FF2B5EF4-FFF2-40B4-BE49-F238E27FC236}">
                      <a16:creationId xmlns:a16="http://schemas.microsoft.com/office/drawing/2014/main" id="{3C3D75D1-E7BF-0F39-C3C7-8051C438B06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8" name="Oval 1217">
                  <a:extLst>
                    <a:ext uri="{FF2B5EF4-FFF2-40B4-BE49-F238E27FC236}">
                      <a16:creationId xmlns:a16="http://schemas.microsoft.com/office/drawing/2014/main" id="{79568676-3779-551D-CC90-81A7C07F7A27}"/>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19" name="Oval 1218">
                  <a:extLst>
                    <a:ext uri="{FF2B5EF4-FFF2-40B4-BE49-F238E27FC236}">
                      <a16:creationId xmlns:a16="http://schemas.microsoft.com/office/drawing/2014/main" id="{2F982FB5-D9A8-C35C-26D0-E38D5E05DB63}"/>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0" name="Oval 1219">
                  <a:extLst>
                    <a:ext uri="{FF2B5EF4-FFF2-40B4-BE49-F238E27FC236}">
                      <a16:creationId xmlns:a16="http://schemas.microsoft.com/office/drawing/2014/main" id="{FB6D16D0-E0BE-81F5-EA9B-3DBF293D2B60}"/>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1" name="Oval 1220">
                  <a:extLst>
                    <a:ext uri="{FF2B5EF4-FFF2-40B4-BE49-F238E27FC236}">
                      <a16:creationId xmlns:a16="http://schemas.microsoft.com/office/drawing/2014/main" id="{C536828A-681E-54A7-FFB5-E25C055A4F24}"/>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2" name="Oval 1221">
                  <a:extLst>
                    <a:ext uri="{FF2B5EF4-FFF2-40B4-BE49-F238E27FC236}">
                      <a16:creationId xmlns:a16="http://schemas.microsoft.com/office/drawing/2014/main" id="{73645B1B-461F-BC90-8520-A4BEDB46648F}"/>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3" name="Oval 1222">
                  <a:extLst>
                    <a:ext uri="{FF2B5EF4-FFF2-40B4-BE49-F238E27FC236}">
                      <a16:creationId xmlns:a16="http://schemas.microsoft.com/office/drawing/2014/main" id="{AD2E1A4C-3B7A-6C8D-5DE6-AE3B2935FDD7}"/>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4" name="Oval 1223">
                  <a:extLst>
                    <a:ext uri="{FF2B5EF4-FFF2-40B4-BE49-F238E27FC236}">
                      <a16:creationId xmlns:a16="http://schemas.microsoft.com/office/drawing/2014/main" id="{EFCC9D80-3842-061C-5C03-AC9D295BD8AD}"/>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5" name="Oval 1224">
                  <a:extLst>
                    <a:ext uri="{FF2B5EF4-FFF2-40B4-BE49-F238E27FC236}">
                      <a16:creationId xmlns:a16="http://schemas.microsoft.com/office/drawing/2014/main" id="{5F120BEF-81A6-D9D5-775A-188E28C492BE}"/>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6" name="Oval 1225">
                  <a:extLst>
                    <a:ext uri="{FF2B5EF4-FFF2-40B4-BE49-F238E27FC236}">
                      <a16:creationId xmlns:a16="http://schemas.microsoft.com/office/drawing/2014/main" id="{58A52E15-F13D-DDC9-1EF1-44A4F6D4C645}"/>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7" name="Oval 1226">
                  <a:extLst>
                    <a:ext uri="{FF2B5EF4-FFF2-40B4-BE49-F238E27FC236}">
                      <a16:creationId xmlns:a16="http://schemas.microsoft.com/office/drawing/2014/main" id="{15C6F8FF-C2AE-6F87-1BEF-58FAA8E60713}"/>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8" name="Oval 1227">
                  <a:extLst>
                    <a:ext uri="{FF2B5EF4-FFF2-40B4-BE49-F238E27FC236}">
                      <a16:creationId xmlns:a16="http://schemas.microsoft.com/office/drawing/2014/main" id="{EA80C571-7CB1-B340-239E-D54BE03CFF78}"/>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29" name="Oval 1228">
                  <a:extLst>
                    <a:ext uri="{FF2B5EF4-FFF2-40B4-BE49-F238E27FC236}">
                      <a16:creationId xmlns:a16="http://schemas.microsoft.com/office/drawing/2014/main" id="{7E449264-B0A9-9C04-B0AA-E0C4212CFE30}"/>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0" name="Oval 1229">
                  <a:extLst>
                    <a:ext uri="{FF2B5EF4-FFF2-40B4-BE49-F238E27FC236}">
                      <a16:creationId xmlns:a16="http://schemas.microsoft.com/office/drawing/2014/main" id="{73633EE2-3911-49D0-B7AF-148FF92EECCE}"/>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1" name="Oval 1230">
                  <a:extLst>
                    <a:ext uri="{FF2B5EF4-FFF2-40B4-BE49-F238E27FC236}">
                      <a16:creationId xmlns:a16="http://schemas.microsoft.com/office/drawing/2014/main" id="{A50947AF-D1A9-A2F1-EF51-3E9552170D1C}"/>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2" name="Oval 1231">
                  <a:extLst>
                    <a:ext uri="{FF2B5EF4-FFF2-40B4-BE49-F238E27FC236}">
                      <a16:creationId xmlns:a16="http://schemas.microsoft.com/office/drawing/2014/main" id="{67003818-E2FF-8921-01EC-CDACD8F0CF09}"/>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3" name="Oval 1232">
                  <a:extLst>
                    <a:ext uri="{FF2B5EF4-FFF2-40B4-BE49-F238E27FC236}">
                      <a16:creationId xmlns:a16="http://schemas.microsoft.com/office/drawing/2014/main" id="{CDC838BC-BA12-4E51-31AA-3406987741F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4" name="Oval 1233">
                  <a:extLst>
                    <a:ext uri="{FF2B5EF4-FFF2-40B4-BE49-F238E27FC236}">
                      <a16:creationId xmlns:a16="http://schemas.microsoft.com/office/drawing/2014/main" id="{6E9DEC99-0F84-C581-0A88-CF7AB4EC1E37}"/>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5" name="Oval 1234">
                  <a:extLst>
                    <a:ext uri="{FF2B5EF4-FFF2-40B4-BE49-F238E27FC236}">
                      <a16:creationId xmlns:a16="http://schemas.microsoft.com/office/drawing/2014/main" id="{C858A60C-689E-E46D-0EF6-E5F6F76A9ACD}"/>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6" name="Oval 1235">
                  <a:extLst>
                    <a:ext uri="{FF2B5EF4-FFF2-40B4-BE49-F238E27FC236}">
                      <a16:creationId xmlns:a16="http://schemas.microsoft.com/office/drawing/2014/main" id="{32412D87-F043-0341-0D96-35AA967C6811}"/>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7" name="Oval 1236">
                  <a:extLst>
                    <a:ext uri="{FF2B5EF4-FFF2-40B4-BE49-F238E27FC236}">
                      <a16:creationId xmlns:a16="http://schemas.microsoft.com/office/drawing/2014/main" id="{D4994148-CAEC-21C7-CF36-795DE46ADE6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8" name="Oval 1237">
                  <a:extLst>
                    <a:ext uri="{FF2B5EF4-FFF2-40B4-BE49-F238E27FC236}">
                      <a16:creationId xmlns:a16="http://schemas.microsoft.com/office/drawing/2014/main" id="{C13BB6B1-E3D6-7640-C6F9-D95DAC4E51A4}"/>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39" name="Oval 1238">
                  <a:extLst>
                    <a:ext uri="{FF2B5EF4-FFF2-40B4-BE49-F238E27FC236}">
                      <a16:creationId xmlns:a16="http://schemas.microsoft.com/office/drawing/2014/main" id="{72E5DBA0-DB4E-3AAD-7AED-647E666F6569}"/>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0" name="Oval 1239">
                  <a:extLst>
                    <a:ext uri="{FF2B5EF4-FFF2-40B4-BE49-F238E27FC236}">
                      <a16:creationId xmlns:a16="http://schemas.microsoft.com/office/drawing/2014/main" id="{A36EF368-EF7D-A8AA-353C-7D4E7AEE04F7}"/>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1" name="Oval 1240">
                  <a:extLst>
                    <a:ext uri="{FF2B5EF4-FFF2-40B4-BE49-F238E27FC236}">
                      <a16:creationId xmlns:a16="http://schemas.microsoft.com/office/drawing/2014/main" id="{53482B89-F6ED-86DB-0C8D-83A662DA8EA4}"/>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2" name="Oval 1241">
                  <a:extLst>
                    <a:ext uri="{FF2B5EF4-FFF2-40B4-BE49-F238E27FC236}">
                      <a16:creationId xmlns:a16="http://schemas.microsoft.com/office/drawing/2014/main" id="{0547F676-5E38-B98D-D5AC-733CA7F0ABDF}"/>
                    </a:ext>
                  </a:extLst>
                </p:cNvPr>
                <p:cNvSpPr/>
                <p:nvPr/>
              </p:nvSpPr>
              <p:spPr>
                <a:xfrm>
                  <a:off x="579585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3" name="Oval 1242">
                  <a:extLst>
                    <a:ext uri="{FF2B5EF4-FFF2-40B4-BE49-F238E27FC236}">
                      <a16:creationId xmlns:a16="http://schemas.microsoft.com/office/drawing/2014/main" id="{DA399497-959A-3621-99F4-2FF502895AAF}"/>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4" name="Oval 1243">
                  <a:extLst>
                    <a:ext uri="{FF2B5EF4-FFF2-40B4-BE49-F238E27FC236}">
                      <a16:creationId xmlns:a16="http://schemas.microsoft.com/office/drawing/2014/main" id="{F8056E0E-0F2F-075F-9DAF-C4A16D49D9BA}"/>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5" name="Oval 1244">
                  <a:extLst>
                    <a:ext uri="{FF2B5EF4-FFF2-40B4-BE49-F238E27FC236}">
                      <a16:creationId xmlns:a16="http://schemas.microsoft.com/office/drawing/2014/main" id="{10D150BD-1294-9D58-A308-3C1A86D715B8}"/>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6" name="Oval 1245">
                  <a:extLst>
                    <a:ext uri="{FF2B5EF4-FFF2-40B4-BE49-F238E27FC236}">
                      <a16:creationId xmlns:a16="http://schemas.microsoft.com/office/drawing/2014/main" id="{195269B3-178C-DF53-6B7A-C670847287AF}"/>
                    </a:ext>
                  </a:extLst>
                </p:cNvPr>
                <p:cNvSpPr/>
                <p:nvPr/>
              </p:nvSpPr>
              <p:spPr>
                <a:xfrm>
                  <a:off x="5815965"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7" name="Oval 1246">
                  <a:extLst>
                    <a:ext uri="{FF2B5EF4-FFF2-40B4-BE49-F238E27FC236}">
                      <a16:creationId xmlns:a16="http://schemas.microsoft.com/office/drawing/2014/main" id="{4EC13BDF-B314-BCE5-114D-D8DF89C728C5}"/>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8" name="Oval 1247">
                  <a:extLst>
                    <a:ext uri="{FF2B5EF4-FFF2-40B4-BE49-F238E27FC236}">
                      <a16:creationId xmlns:a16="http://schemas.microsoft.com/office/drawing/2014/main" id="{161396A4-D075-B6AE-8814-CE24078CF8B8}"/>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49" name="Oval 1248">
                  <a:extLst>
                    <a:ext uri="{FF2B5EF4-FFF2-40B4-BE49-F238E27FC236}">
                      <a16:creationId xmlns:a16="http://schemas.microsoft.com/office/drawing/2014/main" id="{5437F656-9B5D-4D48-FBF4-F6AA234E60D7}"/>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0" name="Oval 1249">
                  <a:extLst>
                    <a:ext uri="{FF2B5EF4-FFF2-40B4-BE49-F238E27FC236}">
                      <a16:creationId xmlns:a16="http://schemas.microsoft.com/office/drawing/2014/main" id="{91CA9486-2291-E585-3E43-D81F06783E65}"/>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1" name="Oval 1250">
                  <a:extLst>
                    <a:ext uri="{FF2B5EF4-FFF2-40B4-BE49-F238E27FC236}">
                      <a16:creationId xmlns:a16="http://schemas.microsoft.com/office/drawing/2014/main" id="{4D631F86-602F-E7FB-0BCD-F1341EF8031D}"/>
                    </a:ext>
                  </a:extLst>
                </p:cNvPr>
                <p:cNvSpPr/>
                <p:nvPr/>
              </p:nvSpPr>
              <p:spPr>
                <a:xfrm>
                  <a:off x="5856186"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2" name="Oval 1251">
                  <a:extLst>
                    <a:ext uri="{FF2B5EF4-FFF2-40B4-BE49-F238E27FC236}">
                      <a16:creationId xmlns:a16="http://schemas.microsoft.com/office/drawing/2014/main" id="{B2CF22F0-49A2-65E4-66D1-F65414B185DC}"/>
                    </a:ext>
                  </a:extLst>
                </p:cNvPr>
                <p:cNvSpPr/>
                <p:nvPr/>
              </p:nvSpPr>
              <p:spPr>
                <a:xfrm>
                  <a:off x="586289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3" name="Oval 1252">
                  <a:extLst>
                    <a:ext uri="{FF2B5EF4-FFF2-40B4-BE49-F238E27FC236}">
                      <a16:creationId xmlns:a16="http://schemas.microsoft.com/office/drawing/2014/main" id="{7798623E-3CD4-CB3E-6814-DF7C490E1422}"/>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4" name="Oval 1253">
                  <a:extLst>
                    <a:ext uri="{FF2B5EF4-FFF2-40B4-BE49-F238E27FC236}">
                      <a16:creationId xmlns:a16="http://schemas.microsoft.com/office/drawing/2014/main" id="{DB68069E-7BD3-6F74-D925-2C106E2E305D}"/>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5" name="Oval 1254">
                  <a:extLst>
                    <a:ext uri="{FF2B5EF4-FFF2-40B4-BE49-F238E27FC236}">
                      <a16:creationId xmlns:a16="http://schemas.microsoft.com/office/drawing/2014/main" id="{0F2A4AF8-A3A5-8CAC-221A-A1FB78D95B59}"/>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6" name="Oval 1255">
                  <a:extLst>
                    <a:ext uri="{FF2B5EF4-FFF2-40B4-BE49-F238E27FC236}">
                      <a16:creationId xmlns:a16="http://schemas.microsoft.com/office/drawing/2014/main" id="{ACD5B7CA-D4F0-FA2A-077A-41E0D1BA05C9}"/>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7" name="Oval 1256">
                  <a:extLst>
                    <a:ext uri="{FF2B5EF4-FFF2-40B4-BE49-F238E27FC236}">
                      <a16:creationId xmlns:a16="http://schemas.microsoft.com/office/drawing/2014/main" id="{A9CBAFEE-5C2E-530B-39AF-BC962869F6DE}"/>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8" name="Oval 1257">
                  <a:extLst>
                    <a:ext uri="{FF2B5EF4-FFF2-40B4-BE49-F238E27FC236}">
                      <a16:creationId xmlns:a16="http://schemas.microsoft.com/office/drawing/2014/main" id="{EDEA00DC-2312-B4C2-2BF8-F851E1A4A6EB}"/>
                    </a:ext>
                  </a:extLst>
                </p:cNvPr>
                <p:cNvSpPr/>
                <p:nvPr/>
              </p:nvSpPr>
              <p:spPr>
                <a:xfrm>
                  <a:off x="5916519"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59" name="Oval 1258">
                  <a:extLst>
                    <a:ext uri="{FF2B5EF4-FFF2-40B4-BE49-F238E27FC236}">
                      <a16:creationId xmlns:a16="http://schemas.microsoft.com/office/drawing/2014/main" id="{A5F6E5EA-EB55-E45C-5743-99C9DC0AC347}"/>
                    </a:ext>
                  </a:extLst>
                </p:cNvPr>
                <p:cNvSpPr/>
                <p:nvPr/>
              </p:nvSpPr>
              <p:spPr>
                <a:xfrm>
                  <a:off x="5950178"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0" name="Oval 1259">
                  <a:extLst>
                    <a:ext uri="{FF2B5EF4-FFF2-40B4-BE49-F238E27FC236}">
                      <a16:creationId xmlns:a16="http://schemas.microsoft.com/office/drawing/2014/main" id="{421CEEAA-C1C7-1983-AADF-2BAD662E9D96}"/>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1" name="Oval 1260">
                  <a:extLst>
                    <a:ext uri="{FF2B5EF4-FFF2-40B4-BE49-F238E27FC236}">
                      <a16:creationId xmlns:a16="http://schemas.microsoft.com/office/drawing/2014/main" id="{8B06C6DB-C646-D4C2-E212-2A3D3646B685}"/>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2" name="Oval 1261">
                  <a:extLst>
                    <a:ext uri="{FF2B5EF4-FFF2-40B4-BE49-F238E27FC236}">
                      <a16:creationId xmlns:a16="http://schemas.microsoft.com/office/drawing/2014/main" id="{CB50516B-3354-963A-3E14-EAA0F0842217}"/>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3" name="Oval 1262">
                  <a:extLst>
                    <a:ext uri="{FF2B5EF4-FFF2-40B4-BE49-F238E27FC236}">
                      <a16:creationId xmlns:a16="http://schemas.microsoft.com/office/drawing/2014/main" id="{5AFD6FF6-A545-7D52-0885-584E2B3162DC}"/>
                    </a:ext>
                  </a:extLst>
                </p:cNvPr>
                <p:cNvSpPr/>
                <p:nvPr/>
              </p:nvSpPr>
              <p:spPr>
                <a:xfrm>
                  <a:off x="5970290"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4" name="Oval 1263">
                  <a:extLst>
                    <a:ext uri="{FF2B5EF4-FFF2-40B4-BE49-F238E27FC236}">
                      <a16:creationId xmlns:a16="http://schemas.microsoft.com/office/drawing/2014/main" id="{183C6631-A014-51AF-5949-163D32CEFCCD}"/>
                    </a:ext>
                  </a:extLst>
                </p:cNvPr>
                <p:cNvSpPr/>
                <p:nvPr/>
              </p:nvSpPr>
              <p:spPr>
                <a:xfrm>
                  <a:off x="597685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5" name="Oval 1264">
                  <a:extLst>
                    <a:ext uri="{FF2B5EF4-FFF2-40B4-BE49-F238E27FC236}">
                      <a16:creationId xmlns:a16="http://schemas.microsoft.com/office/drawing/2014/main" id="{52C4675D-43EC-AC90-C7F6-B8B36B950381}"/>
                    </a:ext>
                  </a:extLst>
                </p:cNvPr>
                <p:cNvSpPr/>
                <p:nvPr/>
              </p:nvSpPr>
              <p:spPr>
                <a:xfrm>
                  <a:off x="5990400"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6" name="Oval 1265">
                  <a:extLst>
                    <a:ext uri="{FF2B5EF4-FFF2-40B4-BE49-F238E27FC236}">
                      <a16:creationId xmlns:a16="http://schemas.microsoft.com/office/drawing/2014/main" id="{6783DD3B-B7F9-1D5A-CD5B-F403FFD66B6D}"/>
                    </a:ext>
                  </a:extLst>
                </p:cNvPr>
                <p:cNvSpPr/>
                <p:nvPr/>
              </p:nvSpPr>
              <p:spPr>
                <a:xfrm>
                  <a:off x="601051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7" name="Oval 1266">
                  <a:extLst>
                    <a:ext uri="{FF2B5EF4-FFF2-40B4-BE49-F238E27FC236}">
                      <a16:creationId xmlns:a16="http://schemas.microsoft.com/office/drawing/2014/main" id="{EB0F25E4-6D77-A89D-6CB7-A21DC511252A}"/>
                    </a:ext>
                  </a:extLst>
                </p:cNvPr>
                <p:cNvSpPr/>
                <p:nvPr/>
              </p:nvSpPr>
              <p:spPr>
                <a:xfrm>
                  <a:off x="6017076"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8" name="Oval 1267">
                  <a:extLst>
                    <a:ext uri="{FF2B5EF4-FFF2-40B4-BE49-F238E27FC236}">
                      <a16:creationId xmlns:a16="http://schemas.microsoft.com/office/drawing/2014/main" id="{83097252-FCC8-7CF1-A4FD-8ED3B845D7DD}"/>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69" name="Oval 1268">
                  <a:extLst>
                    <a:ext uri="{FF2B5EF4-FFF2-40B4-BE49-F238E27FC236}">
                      <a16:creationId xmlns:a16="http://schemas.microsoft.com/office/drawing/2014/main" id="{4EA51456-7FDB-5B9A-6527-4DFD7D684451}"/>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0" name="Oval 1269">
                  <a:extLst>
                    <a:ext uri="{FF2B5EF4-FFF2-40B4-BE49-F238E27FC236}">
                      <a16:creationId xmlns:a16="http://schemas.microsoft.com/office/drawing/2014/main" id="{071C2E03-3F1A-06B0-1C5C-88643BAA22FA}"/>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1" name="Oval 1270">
                  <a:extLst>
                    <a:ext uri="{FF2B5EF4-FFF2-40B4-BE49-F238E27FC236}">
                      <a16:creationId xmlns:a16="http://schemas.microsoft.com/office/drawing/2014/main" id="{DCBF8D64-FB25-A84F-204D-8BA35E66E7D0}"/>
                    </a:ext>
                  </a:extLst>
                </p:cNvPr>
                <p:cNvSpPr/>
                <p:nvPr/>
              </p:nvSpPr>
              <p:spPr>
                <a:xfrm>
                  <a:off x="6064001"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2" name="Oval 1271">
                  <a:extLst>
                    <a:ext uri="{FF2B5EF4-FFF2-40B4-BE49-F238E27FC236}">
                      <a16:creationId xmlns:a16="http://schemas.microsoft.com/office/drawing/2014/main" id="{BADD956D-6235-F9A8-6058-D4EB42751478}"/>
                    </a:ext>
                  </a:extLst>
                </p:cNvPr>
                <p:cNvSpPr/>
                <p:nvPr/>
              </p:nvSpPr>
              <p:spPr>
                <a:xfrm>
                  <a:off x="6070704"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3" name="Oval 1272">
                  <a:extLst>
                    <a:ext uri="{FF2B5EF4-FFF2-40B4-BE49-F238E27FC236}">
                      <a16:creationId xmlns:a16="http://schemas.microsoft.com/office/drawing/2014/main" id="{E4F4EA44-24DB-9EC2-A716-FB54615E2873}"/>
                    </a:ext>
                  </a:extLst>
                </p:cNvPr>
                <p:cNvSpPr/>
                <p:nvPr/>
              </p:nvSpPr>
              <p:spPr>
                <a:xfrm>
                  <a:off x="6090817"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4" name="Oval 1273">
                  <a:extLst>
                    <a:ext uri="{FF2B5EF4-FFF2-40B4-BE49-F238E27FC236}">
                      <a16:creationId xmlns:a16="http://schemas.microsoft.com/office/drawing/2014/main" id="{681318F7-B7E8-730F-1D22-305FBE4A1B59}"/>
                    </a:ext>
                  </a:extLst>
                </p:cNvPr>
                <p:cNvSpPr/>
                <p:nvPr/>
              </p:nvSpPr>
              <p:spPr>
                <a:xfrm>
                  <a:off x="6117770"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5" name="Oval 1274">
                  <a:extLst>
                    <a:ext uri="{FF2B5EF4-FFF2-40B4-BE49-F238E27FC236}">
                      <a16:creationId xmlns:a16="http://schemas.microsoft.com/office/drawing/2014/main" id="{30FF8B28-B2ED-73CD-9A6B-7D1456F023CA}"/>
                    </a:ext>
                  </a:extLst>
                </p:cNvPr>
                <p:cNvSpPr/>
                <p:nvPr/>
              </p:nvSpPr>
              <p:spPr>
                <a:xfrm>
                  <a:off x="6131039"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6" name="Oval 1275">
                  <a:extLst>
                    <a:ext uri="{FF2B5EF4-FFF2-40B4-BE49-F238E27FC236}">
                      <a16:creationId xmlns:a16="http://schemas.microsoft.com/office/drawing/2014/main" id="{D4FF023F-466F-92DF-B339-B7BD093A00EA}"/>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7" name="Oval 1276">
                  <a:extLst>
                    <a:ext uri="{FF2B5EF4-FFF2-40B4-BE49-F238E27FC236}">
                      <a16:creationId xmlns:a16="http://schemas.microsoft.com/office/drawing/2014/main" id="{E5D0759D-4717-8963-59A3-DB9F1D6F7BD4}"/>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8" name="Oval 1277">
                  <a:extLst>
                    <a:ext uri="{FF2B5EF4-FFF2-40B4-BE49-F238E27FC236}">
                      <a16:creationId xmlns:a16="http://schemas.microsoft.com/office/drawing/2014/main" id="{9DF070B2-5AE0-6553-12DB-3FFC62FF3F11}"/>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79" name="Oval 1278">
                  <a:extLst>
                    <a:ext uri="{FF2B5EF4-FFF2-40B4-BE49-F238E27FC236}">
                      <a16:creationId xmlns:a16="http://schemas.microsoft.com/office/drawing/2014/main" id="{F5F3FDC1-B9A2-642F-8740-76915B9442B1}"/>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0" name="Oval 1279">
                  <a:extLst>
                    <a:ext uri="{FF2B5EF4-FFF2-40B4-BE49-F238E27FC236}">
                      <a16:creationId xmlns:a16="http://schemas.microsoft.com/office/drawing/2014/main" id="{73EFE548-156F-9DF5-533C-629048F6B9BF}"/>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1" name="Oval 1280">
                  <a:extLst>
                    <a:ext uri="{FF2B5EF4-FFF2-40B4-BE49-F238E27FC236}">
                      <a16:creationId xmlns:a16="http://schemas.microsoft.com/office/drawing/2014/main" id="{97807257-BEBA-979B-5907-A9054E874C51}"/>
                    </a:ext>
                  </a:extLst>
                </p:cNvPr>
                <p:cNvSpPr/>
                <p:nvPr/>
              </p:nvSpPr>
              <p:spPr>
                <a:xfrm>
                  <a:off x="6171260"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2" name="Oval 1281">
                  <a:extLst>
                    <a:ext uri="{FF2B5EF4-FFF2-40B4-BE49-F238E27FC236}">
                      <a16:creationId xmlns:a16="http://schemas.microsoft.com/office/drawing/2014/main" id="{0C1FA752-C1D8-D2CE-D384-8B0B249932F6}"/>
                    </a:ext>
                  </a:extLst>
                </p:cNvPr>
                <p:cNvSpPr/>
                <p:nvPr/>
              </p:nvSpPr>
              <p:spPr>
                <a:xfrm>
                  <a:off x="6178103"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3" name="Oval 1282">
                  <a:extLst>
                    <a:ext uri="{FF2B5EF4-FFF2-40B4-BE49-F238E27FC236}">
                      <a16:creationId xmlns:a16="http://schemas.microsoft.com/office/drawing/2014/main" id="{28A6396C-5990-1944-2C99-88A6927648A2}"/>
                    </a:ext>
                  </a:extLst>
                </p:cNvPr>
                <p:cNvSpPr/>
                <p:nvPr/>
              </p:nvSpPr>
              <p:spPr>
                <a:xfrm>
                  <a:off x="6191372"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4" name="Oval 1283">
                  <a:extLst>
                    <a:ext uri="{FF2B5EF4-FFF2-40B4-BE49-F238E27FC236}">
                      <a16:creationId xmlns:a16="http://schemas.microsoft.com/office/drawing/2014/main" id="{98B315BC-AFC1-298E-0AAE-23D91AC0EA8B}"/>
                    </a:ext>
                  </a:extLst>
                </p:cNvPr>
                <p:cNvSpPr/>
                <p:nvPr/>
              </p:nvSpPr>
              <p:spPr>
                <a:xfrm>
                  <a:off x="6204779"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5" name="Oval 1284">
                  <a:extLst>
                    <a:ext uri="{FF2B5EF4-FFF2-40B4-BE49-F238E27FC236}">
                      <a16:creationId xmlns:a16="http://schemas.microsoft.com/office/drawing/2014/main" id="{2FFB9840-65FC-04E3-DB5C-7C344AC229D3}"/>
                    </a:ext>
                  </a:extLst>
                </p:cNvPr>
                <p:cNvSpPr/>
                <p:nvPr/>
              </p:nvSpPr>
              <p:spPr>
                <a:xfrm>
                  <a:off x="6231593"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6" name="Oval 1285">
                  <a:extLst>
                    <a:ext uri="{FF2B5EF4-FFF2-40B4-BE49-F238E27FC236}">
                      <a16:creationId xmlns:a16="http://schemas.microsoft.com/office/drawing/2014/main" id="{59FDDD9C-2E01-3CBA-0CF0-3DC5CDC36663}"/>
                    </a:ext>
                  </a:extLst>
                </p:cNvPr>
                <p:cNvSpPr/>
                <p:nvPr/>
              </p:nvSpPr>
              <p:spPr>
                <a:xfrm>
                  <a:off x="6251706" y="1529418"/>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7" name="Oval 1286">
                  <a:extLst>
                    <a:ext uri="{FF2B5EF4-FFF2-40B4-BE49-F238E27FC236}">
                      <a16:creationId xmlns:a16="http://schemas.microsoft.com/office/drawing/2014/main" id="{D10C2C0E-EC9E-41F3-480A-CC05526F08AF}"/>
                    </a:ext>
                  </a:extLst>
                </p:cNvPr>
                <p:cNvSpPr/>
                <p:nvPr/>
              </p:nvSpPr>
              <p:spPr>
                <a:xfrm>
                  <a:off x="630547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8" name="Oval 1287">
                  <a:extLst>
                    <a:ext uri="{FF2B5EF4-FFF2-40B4-BE49-F238E27FC236}">
                      <a16:creationId xmlns:a16="http://schemas.microsoft.com/office/drawing/2014/main" id="{DC9DE3D5-228A-785D-F220-182FAB021347}"/>
                    </a:ext>
                  </a:extLst>
                </p:cNvPr>
                <p:cNvSpPr/>
                <p:nvPr/>
              </p:nvSpPr>
              <p:spPr>
                <a:xfrm>
                  <a:off x="632558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89" name="Oval 1288">
                  <a:extLst>
                    <a:ext uri="{FF2B5EF4-FFF2-40B4-BE49-F238E27FC236}">
                      <a16:creationId xmlns:a16="http://schemas.microsoft.com/office/drawing/2014/main" id="{07011AC0-2804-CC7C-1FE1-A4BC3D3A8132}"/>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0" name="Oval 1289">
                  <a:extLst>
                    <a:ext uri="{FF2B5EF4-FFF2-40B4-BE49-F238E27FC236}">
                      <a16:creationId xmlns:a16="http://schemas.microsoft.com/office/drawing/2014/main" id="{37AF62B1-FAD4-0CDA-1802-5BE6B8E5C57C}"/>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1" name="Oval 1290">
                  <a:extLst>
                    <a:ext uri="{FF2B5EF4-FFF2-40B4-BE49-F238E27FC236}">
                      <a16:creationId xmlns:a16="http://schemas.microsoft.com/office/drawing/2014/main" id="{1FF06363-B3A4-B6A8-C8E8-D14CA7E5C0B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2" name="Oval 1291">
                  <a:extLst>
                    <a:ext uri="{FF2B5EF4-FFF2-40B4-BE49-F238E27FC236}">
                      <a16:creationId xmlns:a16="http://schemas.microsoft.com/office/drawing/2014/main" id="{5CE55E49-D1E1-AFB9-6BD4-E074AC19C9C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3" name="Oval 1292">
                  <a:extLst>
                    <a:ext uri="{FF2B5EF4-FFF2-40B4-BE49-F238E27FC236}">
                      <a16:creationId xmlns:a16="http://schemas.microsoft.com/office/drawing/2014/main" id="{61A84C95-1C0B-1B71-24E8-E37D6E42F92C}"/>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4" name="Oval 1293">
                  <a:extLst>
                    <a:ext uri="{FF2B5EF4-FFF2-40B4-BE49-F238E27FC236}">
                      <a16:creationId xmlns:a16="http://schemas.microsoft.com/office/drawing/2014/main" id="{7BEFED29-D516-EBEA-30D5-33394D417F30}"/>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5" name="Oval 1294">
                  <a:extLst>
                    <a:ext uri="{FF2B5EF4-FFF2-40B4-BE49-F238E27FC236}">
                      <a16:creationId xmlns:a16="http://schemas.microsoft.com/office/drawing/2014/main" id="{3BF761EF-BEE0-2EA0-9A78-D47873FE34BB}"/>
                    </a:ext>
                  </a:extLst>
                </p:cNvPr>
                <p:cNvSpPr/>
                <p:nvPr/>
              </p:nvSpPr>
              <p:spPr>
                <a:xfrm>
                  <a:off x="6385779"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6" name="Oval 1295">
                  <a:extLst>
                    <a:ext uri="{FF2B5EF4-FFF2-40B4-BE49-F238E27FC236}">
                      <a16:creationId xmlns:a16="http://schemas.microsoft.com/office/drawing/2014/main" id="{98F62E1E-32EE-CBB9-DC9E-68F0F72EE838}"/>
                    </a:ext>
                  </a:extLst>
                </p:cNvPr>
                <p:cNvSpPr/>
                <p:nvPr/>
              </p:nvSpPr>
              <p:spPr>
                <a:xfrm>
                  <a:off x="6405890"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7" name="Oval 1296">
                  <a:extLst>
                    <a:ext uri="{FF2B5EF4-FFF2-40B4-BE49-F238E27FC236}">
                      <a16:creationId xmlns:a16="http://schemas.microsoft.com/office/drawing/2014/main" id="{6F26E406-4C1E-8225-7138-22E802EB79F9}"/>
                    </a:ext>
                  </a:extLst>
                </p:cNvPr>
                <p:cNvSpPr/>
                <p:nvPr/>
              </p:nvSpPr>
              <p:spPr>
                <a:xfrm>
                  <a:off x="645295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8" name="Oval 1297">
                  <a:extLst>
                    <a:ext uri="{FF2B5EF4-FFF2-40B4-BE49-F238E27FC236}">
                      <a16:creationId xmlns:a16="http://schemas.microsoft.com/office/drawing/2014/main" id="{AC49FB11-AB4B-FFDB-A2B1-4DC824523AC9}"/>
                    </a:ext>
                  </a:extLst>
                </p:cNvPr>
                <p:cNvSpPr/>
                <p:nvPr/>
              </p:nvSpPr>
              <p:spPr>
                <a:xfrm>
                  <a:off x="6466223"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299" name="Oval 1298">
                  <a:extLst>
                    <a:ext uri="{FF2B5EF4-FFF2-40B4-BE49-F238E27FC236}">
                      <a16:creationId xmlns:a16="http://schemas.microsoft.com/office/drawing/2014/main" id="{FDAD1561-3C0C-9F41-BADC-88C42FB2C4C8}"/>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0" name="Oval 1299">
                  <a:extLst>
                    <a:ext uri="{FF2B5EF4-FFF2-40B4-BE49-F238E27FC236}">
                      <a16:creationId xmlns:a16="http://schemas.microsoft.com/office/drawing/2014/main" id="{515734CD-2194-CB73-78E7-5B38F9A95FB1}"/>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1" name="Oval 1300">
                  <a:extLst>
                    <a:ext uri="{FF2B5EF4-FFF2-40B4-BE49-F238E27FC236}">
                      <a16:creationId xmlns:a16="http://schemas.microsoft.com/office/drawing/2014/main" id="{AA4686FF-6611-C3A0-1A81-E0782C9B7EDF}"/>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2" name="Oval 1301">
                  <a:extLst>
                    <a:ext uri="{FF2B5EF4-FFF2-40B4-BE49-F238E27FC236}">
                      <a16:creationId xmlns:a16="http://schemas.microsoft.com/office/drawing/2014/main" id="{05D78B73-CC2A-49E1-D566-6488257AEEE2}"/>
                    </a:ext>
                  </a:extLst>
                </p:cNvPr>
                <p:cNvSpPr/>
                <p:nvPr/>
              </p:nvSpPr>
              <p:spPr>
                <a:xfrm>
                  <a:off x="6493178"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3" name="Oval 1302">
                  <a:extLst>
                    <a:ext uri="{FF2B5EF4-FFF2-40B4-BE49-F238E27FC236}">
                      <a16:creationId xmlns:a16="http://schemas.microsoft.com/office/drawing/2014/main" id="{69B9F8D1-30F2-51F8-BDCB-E18B1D0330AA}"/>
                    </a:ext>
                  </a:extLst>
                </p:cNvPr>
                <p:cNvSpPr/>
                <p:nvPr/>
              </p:nvSpPr>
              <p:spPr>
                <a:xfrm>
                  <a:off x="6513289"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4" name="Oval 1303">
                  <a:extLst>
                    <a:ext uri="{FF2B5EF4-FFF2-40B4-BE49-F238E27FC236}">
                      <a16:creationId xmlns:a16="http://schemas.microsoft.com/office/drawing/2014/main" id="{25FB0680-8005-CB2D-AAF7-7E5CA203C641}"/>
                    </a:ext>
                  </a:extLst>
                </p:cNvPr>
                <p:cNvSpPr/>
                <p:nvPr/>
              </p:nvSpPr>
              <p:spPr>
                <a:xfrm>
                  <a:off x="6539963"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5" name="Oval 1304">
                  <a:extLst>
                    <a:ext uri="{FF2B5EF4-FFF2-40B4-BE49-F238E27FC236}">
                      <a16:creationId xmlns:a16="http://schemas.microsoft.com/office/drawing/2014/main" id="{873562F6-7765-FE9E-874B-F456B8011244}"/>
                    </a:ext>
                  </a:extLst>
                </p:cNvPr>
                <p:cNvSpPr/>
                <p:nvPr/>
              </p:nvSpPr>
              <p:spPr>
                <a:xfrm>
                  <a:off x="6560075"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6" name="Oval 1305">
                  <a:extLst>
                    <a:ext uri="{FF2B5EF4-FFF2-40B4-BE49-F238E27FC236}">
                      <a16:creationId xmlns:a16="http://schemas.microsoft.com/office/drawing/2014/main" id="{9073071A-FD6E-1F87-E3EC-FE3EEF587CB2}"/>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7" name="Oval 1306">
                  <a:extLst>
                    <a:ext uri="{FF2B5EF4-FFF2-40B4-BE49-F238E27FC236}">
                      <a16:creationId xmlns:a16="http://schemas.microsoft.com/office/drawing/2014/main" id="{C3130170-82AE-6187-5D8A-D8356CD2E45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8" name="Oval 1307">
                  <a:extLst>
                    <a:ext uri="{FF2B5EF4-FFF2-40B4-BE49-F238E27FC236}">
                      <a16:creationId xmlns:a16="http://schemas.microsoft.com/office/drawing/2014/main" id="{17EB4F4A-8294-5299-A591-D6241636F7E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09" name="Oval 1308">
                  <a:extLst>
                    <a:ext uri="{FF2B5EF4-FFF2-40B4-BE49-F238E27FC236}">
                      <a16:creationId xmlns:a16="http://schemas.microsoft.com/office/drawing/2014/main" id="{F02A3AB2-A248-E1AF-591E-CC3F78682FBB}"/>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10" name="Oval 1309">
                  <a:extLst>
                    <a:ext uri="{FF2B5EF4-FFF2-40B4-BE49-F238E27FC236}">
                      <a16:creationId xmlns:a16="http://schemas.microsoft.com/office/drawing/2014/main" id="{E5A904FE-6680-9F1C-D2E9-CDF91D794834}"/>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11" name="Oval 1310">
                  <a:extLst>
                    <a:ext uri="{FF2B5EF4-FFF2-40B4-BE49-F238E27FC236}">
                      <a16:creationId xmlns:a16="http://schemas.microsoft.com/office/drawing/2014/main" id="{D6E10D6C-A436-80C9-003D-518C6C2FB360}"/>
                    </a:ext>
                  </a:extLst>
                </p:cNvPr>
                <p:cNvSpPr/>
                <p:nvPr/>
              </p:nvSpPr>
              <p:spPr>
                <a:xfrm>
                  <a:off x="7196926"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12" name="Oval 1311">
                  <a:extLst>
                    <a:ext uri="{FF2B5EF4-FFF2-40B4-BE49-F238E27FC236}">
                      <a16:creationId xmlns:a16="http://schemas.microsoft.com/office/drawing/2014/main" id="{47D9C863-C281-E8FF-3BAE-FE431C1C7FB2}"/>
                    </a:ext>
                  </a:extLst>
                </p:cNvPr>
                <p:cNvSpPr/>
                <p:nvPr/>
              </p:nvSpPr>
              <p:spPr>
                <a:xfrm>
                  <a:off x="7257259"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13" name="Oval 1312">
                  <a:extLst>
                    <a:ext uri="{FF2B5EF4-FFF2-40B4-BE49-F238E27FC236}">
                      <a16:creationId xmlns:a16="http://schemas.microsoft.com/office/drawing/2014/main" id="{B2547C5A-6FE5-A3B8-DD12-CB09423D8615}"/>
                    </a:ext>
                  </a:extLst>
                </p:cNvPr>
                <p:cNvSpPr/>
                <p:nvPr/>
              </p:nvSpPr>
              <p:spPr>
                <a:xfrm>
                  <a:off x="7625964"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sp>
              <p:nvSpPr>
                <p:cNvPr id="1314" name="Oval 1313">
                  <a:extLst>
                    <a:ext uri="{FF2B5EF4-FFF2-40B4-BE49-F238E27FC236}">
                      <a16:creationId xmlns:a16="http://schemas.microsoft.com/office/drawing/2014/main" id="{A001AD5C-0BED-6341-2A21-0FE9564D522C}"/>
                    </a:ext>
                  </a:extLst>
                </p:cNvPr>
                <p:cNvSpPr/>
                <p:nvPr/>
              </p:nvSpPr>
              <p:spPr>
                <a:xfrm>
                  <a:off x="7820510" y="1583662"/>
                  <a:ext cx="54864" cy="54864"/>
                </a:xfrm>
                <a:prstGeom prst="ellipse">
                  <a:avLst/>
                </a:prstGeom>
                <a:solidFill>
                  <a:srgbClr val="3C587F"/>
                </a:solidFill>
                <a:ln w="2015" cap="sq">
                  <a:noFill/>
                  <a:prstDash val="solid"/>
                  <a:miter/>
                </a:ln>
              </p:spPr>
              <p:txBody>
                <a:bodyPr rtlCol="0" anchor="ctr"/>
                <a:lstStyle/>
                <a:p>
                  <a:pPr defTabSz="914377">
                    <a:defRPr/>
                  </a:pPr>
                  <a:endParaRPr lang="en-US" sz="1800" dirty="0">
                    <a:solidFill>
                      <a:prstClr val="black"/>
                    </a:solidFill>
                    <a:latin typeface="Arial Narrow"/>
                  </a:endParaRPr>
                </a:p>
              </p:txBody>
            </p:sp>
          </p:grpSp>
        </p:grpSp>
      </p:grpSp>
      <p:sp>
        <p:nvSpPr>
          <p:cNvPr id="8" name="Rectangle 7">
            <a:extLst>
              <a:ext uri="{FF2B5EF4-FFF2-40B4-BE49-F238E27FC236}">
                <a16:creationId xmlns:a16="http://schemas.microsoft.com/office/drawing/2014/main" id="{A524C7E2-2ADC-6DFD-BD81-1946E3928BD6}"/>
              </a:ext>
            </a:extLst>
          </p:cNvPr>
          <p:cNvSpPr/>
          <p:nvPr/>
        </p:nvSpPr>
        <p:spPr>
          <a:xfrm>
            <a:off x="0" y="595051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54">
              <a:spcBef>
                <a:spcPts val="600"/>
              </a:spcBef>
              <a:spcAft>
                <a:spcPts val="600"/>
              </a:spcAft>
              <a:defRPr/>
            </a:pPr>
            <a:r>
              <a:rPr lang="en-US" sz="2133" b="1" kern="0" dirty="0">
                <a:solidFill>
                  <a:prstClr val="white"/>
                </a:solidFill>
                <a:latin typeface="Arial Narrow"/>
                <a:sym typeface="Arial"/>
              </a:rPr>
              <a:t>While the OS data were not mature, an early trend was observed favoring SG over TPC</a:t>
            </a:r>
          </a:p>
        </p:txBody>
      </p:sp>
      <p:sp>
        <p:nvSpPr>
          <p:cNvPr id="5" name="Rounded Rectangle 5">
            <a:extLst>
              <a:ext uri="{FF2B5EF4-FFF2-40B4-BE49-F238E27FC236}">
                <a16:creationId xmlns:a16="http://schemas.microsoft.com/office/drawing/2014/main" id="{F0A92777-1784-7E2B-029B-8E011DD057AC}"/>
              </a:ext>
            </a:extLst>
          </p:cNvPr>
          <p:cNvSpPr/>
          <p:nvPr/>
        </p:nvSpPr>
        <p:spPr>
          <a:xfrm>
            <a:off x="7117892" y="3523708"/>
            <a:ext cx="4254883" cy="896529"/>
          </a:xfrm>
          <a:prstGeom prst="roundRect">
            <a:avLst>
              <a:gd name="adj" fmla="val 10391"/>
            </a:avLst>
          </a:prstGeom>
          <a:solidFill>
            <a:schemeClr val="tx2">
              <a:lumMod val="40000"/>
              <a:lumOff val="60000"/>
              <a:alpha val="7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1867" b="1" dirty="0">
                <a:solidFill>
                  <a:prstClr val="black"/>
                </a:solidFill>
                <a:latin typeface="Arial Narrow"/>
              </a:rPr>
              <a:t>61% of participants in the TPC group received an ADC following treatment </a:t>
            </a:r>
            <a:r>
              <a:rPr lang="en-US" sz="1867" b="1" dirty="0" err="1">
                <a:solidFill>
                  <a:prstClr val="black"/>
                </a:solidFill>
                <a:latin typeface="Arial Narrow"/>
              </a:rPr>
              <a:t>discontinuation</a:t>
            </a:r>
            <a:r>
              <a:rPr lang="en-US" sz="1867" b="1" baseline="30000" dirty="0" err="1">
                <a:solidFill>
                  <a:prstClr val="black"/>
                </a:solidFill>
                <a:latin typeface="Arial Narrow"/>
              </a:rPr>
              <a:t>b</a:t>
            </a:r>
            <a:endParaRPr lang="en-US" sz="2133" b="1" baseline="30000" dirty="0">
              <a:solidFill>
                <a:prstClr val="black"/>
              </a:solidFill>
              <a:latin typeface="Arial Narrow"/>
            </a:endParaRPr>
          </a:p>
        </p:txBody>
      </p:sp>
    </p:spTree>
    <p:extLst>
      <p:ext uri="{BB962C8B-B14F-4D97-AF65-F5344CB8AC3E}">
        <p14:creationId xmlns:p14="http://schemas.microsoft.com/office/powerpoint/2010/main" val="4691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64F15-267D-72FF-DC3C-16C48583C8CB}"/>
              </a:ext>
            </a:extLst>
          </p:cNvPr>
          <p:cNvSpPr>
            <a:spLocks noGrp="1"/>
          </p:cNvSpPr>
          <p:nvPr>
            <p:ph type="title"/>
          </p:nvPr>
        </p:nvSpPr>
        <p:spPr/>
        <p:txBody>
          <a:bodyPr/>
          <a:lstStyle/>
          <a:p>
            <a:r>
              <a:rPr lang="en-US" dirty="0"/>
              <a:t>Subsequent Anticancer Therapy</a:t>
            </a:r>
          </a:p>
        </p:txBody>
      </p:sp>
      <p:graphicFrame>
        <p:nvGraphicFramePr>
          <p:cNvPr id="6" name="Table 5">
            <a:extLst>
              <a:ext uri="{FF2B5EF4-FFF2-40B4-BE49-F238E27FC236}">
                <a16:creationId xmlns:a16="http://schemas.microsoft.com/office/drawing/2014/main" id="{88B425C4-B2FC-65C6-FA15-0B198A42A4D3}"/>
              </a:ext>
            </a:extLst>
          </p:cNvPr>
          <p:cNvGraphicFramePr>
            <a:graphicFrameLocks noGrp="1"/>
          </p:cNvGraphicFramePr>
          <p:nvPr>
            <p:extLst>
              <p:ext uri="{D42A27DB-BD31-4B8C-83A1-F6EECF244321}">
                <p14:modId xmlns:p14="http://schemas.microsoft.com/office/powerpoint/2010/main" val="1506669992"/>
              </p:ext>
            </p:extLst>
          </p:nvPr>
        </p:nvGraphicFramePr>
        <p:xfrm>
          <a:off x="1337207" y="1286389"/>
          <a:ext cx="9499658" cy="4412490"/>
        </p:xfrm>
        <a:graphic>
          <a:graphicData uri="http://schemas.openxmlformats.org/drawingml/2006/table">
            <a:tbl>
              <a:tblPr firstRow="1" bandRow="1"/>
              <a:tblGrid>
                <a:gridCol w="5991592">
                  <a:extLst>
                    <a:ext uri="{9D8B030D-6E8A-4147-A177-3AD203B41FA5}">
                      <a16:colId xmlns:a16="http://schemas.microsoft.com/office/drawing/2014/main" val="1708406620"/>
                    </a:ext>
                  </a:extLst>
                </a:gridCol>
                <a:gridCol w="1754033">
                  <a:extLst>
                    <a:ext uri="{9D8B030D-6E8A-4147-A177-3AD203B41FA5}">
                      <a16:colId xmlns:a16="http://schemas.microsoft.com/office/drawing/2014/main" val="592742086"/>
                    </a:ext>
                  </a:extLst>
                </a:gridCol>
                <a:gridCol w="1754033">
                  <a:extLst>
                    <a:ext uri="{9D8B030D-6E8A-4147-A177-3AD203B41FA5}">
                      <a16:colId xmlns:a16="http://schemas.microsoft.com/office/drawing/2014/main" val="2586114088"/>
                    </a:ext>
                  </a:extLst>
                </a:gridCol>
              </a:tblGrid>
              <a:tr h="436880">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lvl="0" indent="0" algn="l" rtl="0" eaLnBrk="1" fontAlgn="auto" latinLnBrk="0" hangingPunct="1">
                        <a:lnSpc>
                          <a:spcPct val="100000"/>
                        </a:lnSpc>
                        <a:spcBef>
                          <a:spcPts val="0"/>
                        </a:spcBef>
                        <a:spcAft>
                          <a:spcPts val="0"/>
                        </a:spcAft>
                        <a:buClrTx/>
                        <a:buSzTx/>
                        <a:buFontTx/>
                        <a:buNone/>
                      </a:pPr>
                      <a:r>
                        <a:rPr lang="en-US" sz="2300" b="1" strike="noStrike" kern="1200" dirty="0">
                          <a:solidFill>
                            <a:schemeClr val="tx1"/>
                          </a:solidFill>
                          <a:latin typeface="+mn-lt"/>
                          <a:ea typeface="+mn-ea"/>
                          <a:cs typeface="Arial"/>
                        </a:rPr>
                        <a:t>n (%)</a:t>
                      </a:r>
                      <a:endParaRPr lang="en-US" sz="2300" b="1" strike="sngStrike" kern="1200" dirty="0">
                        <a:solidFill>
                          <a:schemeClr val="tx1"/>
                        </a:solidFill>
                        <a:highlight>
                          <a:srgbClr val="FFFF00"/>
                        </a:highlight>
                        <a:latin typeface="+mn-lt"/>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E1E1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spcBef>
                          <a:spcPts val="0"/>
                        </a:spcBef>
                        <a:spcAft>
                          <a:spcPts val="0"/>
                        </a:spcAft>
                      </a:pPr>
                      <a:r>
                        <a:rPr lang="en-US" sz="2300" b="1" dirty="0">
                          <a:solidFill>
                            <a:schemeClr val="bg1"/>
                          </a:solidFill>
                          <a:effectLst/>
                          <a:latin typeface="+mn-lt"/>
                          <a:ea typeface="Calibri"/>
                          <a:cs typeface="Calibri"/>
                        </a:rPr>
                        <a:t>SG (n = 348)</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E1E1E"/>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lvl="0" algn="ctr">
                        <a:spcBef>
                          <a:spcPts val="0"/>
                        </a:spcBef>
                        <a:spcAft>
                          <a:spcPts val="0"/>
                        </a:spcAft>
                        <a:buNone/>
                      </a:pPr>
                      <a:r>
                        <a:rPr lang="en-US" sz="2300" b="1" dirty="0">
                          <a:solidFill>
                            <a:schemeClr val="bg1"/>
                          </a:solidFill>
                          <a:effectLst/>
                          <a:latin typeface="+mn-lt"/>
                          <a:ea typeface="Calibri"/>
                          <a:cs typeface="Calibri"/>
                        </a:rPr>
                        <a:t>TPC (n = 203</a:t>
                      </a:r>
                      <a:r>
                        <a:rPr lang="en-US" sz="2300" b="1" dirty="0">
                          <a:solidFill>
                            <a:schemeClr val="bg1"/>
                          </a:solidFill>
                          <a:effectLst/>
                          <a:latin typeface="+mn-lt"/>
                          <a:ea typeface="Times New Roman" panose="02020603050405020304" pitchFamily="18" charset="0"/>
                          <a:cs typeface="Calibri"/>
                        </a:rPr>
                        <a:t>)</a:t>
                      </a:r>
                    </a:p>
                  </a:txBody>
                  <a:tcPr marL="68580" marR="68580" marT="0"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E1E1E"/>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12503031"/>
                  </a:ext>
                </a:extLst>
              </a:tr>
              <a:tr h="359664">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lvl="0" algn="l">
                        <a:buNone/>
                      </a:pPr>
                      <a:r>
                        <a:rPr lang="en-US" sz="2000" b="1" dirty="0">
                          <a:solidFill>
                            <a:schemeClr val="tx1"/>
                          </a:solidFill>
                          <a:latin typeface="+mn-lt"/>
                          <a:cs typeface="Arial"/>
                        </a:rPr>
                        <a:t>Participants without subsequent anticancer </a:t>
                      </a:r>
                      <a:r>
                        <a:rPr lang="en-US" sz="2000" b="1" dirty="0" err="1">
                          <a:solidFill>
                            <a:schemeClr val="tx1"/>
                          </a:solidFill>
                          <a:latin typeface="+mn-lt"/>
                          <a:cs typeface="Arial"/>
                        </a:rPr>
                        <a:t>therapy</a:t>
                      </a:r>
                      <a:r>
                        <a:rPr lang="en-US" sz="2000" b="1" baseline="30000" dirty="0" err="1">
                          <a:solidFill>
                            <a:schemeClr val="tx1"/>
                          </a:solidFill>
                          <a:latin typeface="+mn-lt"/>
                          <a:cs typeface="Arial"/>
                        </a:rPr>
                        <a:t>a</a:t>
                      </a:r>
                      <a:endParaRPr lang="en-US" sz="2000" b="1" baseline="30000" dirty="0">
                        <a:solidFill>
                          <a:schemeClr val="tx1"/>
                        </a:solidFill>
                        <a:latin typeface="+mn-lt"/>
                        <a:cs typeface="Arial"/>
                      </a:endParaRPr>
                    </a:p>
                  </a:txBody>
                  <a:tcPr marT="27432" marB="27432" anchor="ctr">
                    <a:lnL w="0">
                      <a:noFill/>
                    </a:lnL>
                    <a:lnR w="0">
                      <a:noFill/>
                    </a:lnR>
                    <a:lnT w="12700">
                      <a:solidFill>
                        <a:srgbClr val="1E1E1E"/>
                      </a:solidFill>
                    </a:lnT>
                    <a:lnB w="0">
                      <a:noFill/>
                    </a:lnB>
                    <a:lnTlToBr w="0">
                      <a:noFill/>
                    </a:lnTlToBr>
                    <a:lnBlToTr w="0">
                      <a:noFill/>
                    </a:lnBlToTr>
                    <a:solidFill>
                      <a:srgbClr val="D8E1EC"/>
                    </a:solidFill>
                  </a:tcPr>
                </a:tc>
                <a:tc>
                  <a:txBody>
                    <a:bodyPr/>
                    <a:lstStyle/>
                    <a:p>
                      <a:pPr algn="ctr"/>
                      <a:r>
                        <a:rPr lang="en-US" sz="2000" b="0" i="0" dirty="0">
                          <a:solidFill>
                            <a:schemeClr val="tx1">
                              <a:lumMod val="75000"/>
                            </a:schemeClr>
                          </a:solidFill>
                          <a:latin typeface="+mn-lt"/>
                        </a:rPr>
                        <a:t>66 (19)</a:t>
                      </a:r>
                    </a:p>
                  </a:txBody>
                  <a:tcPr marL="8467" marR="8467" marT="8467" marB="0" anchor="ctr">
                    <a:lnL w="0">
                      <a:noFill/>
                    </a:lnL>
                    <a:lnR w="0">
                      <a:noFill/>
                    </a:lnR>
                    <a:lnT w="12700">
                      <a:solidFill>
                        <a:srgbClr val="1E1E1E"/>
                      </a:solidFill>
                    </a:lnT>
                    <a:lnB w="0">
                      <a:noFill/>
                    </a:lnB>
                    <a:lnTlToBr w="0">
                      <a:noFill/>
                    </a:lnTlToBr>
                    <a:lnBlToTr w="0">
                      <a:noFill/>
                    </a:lnBlToTr>
                    <a:solidFill>
                      <a:srgbClr val="D8E1EC"/>
                    </a:solidFill>
                  </a:tcPr>
                </a:tc>
                <a:tc>
                  <a:txBody>
                    <a:bodyPr/>
                    <a:lstStyle/>
                    <a:p>
                      <a:pPr algn="ctr"/>
                      <a:r>
                        <a:rPr lang="en-US" sz="2000" b="0" i="0" dirty="0">
                          <a:solidFill>
                            <a:schemeClr val="tx1">
                              <a:lumMod val="75000"/>
                            </a:schemeClr>
                          </a:solidFill>
                          <a:latin typeface="+mn-lt"/>
                        </a:rPr>
                        <a:t>43 (21)</a:t>
                      </a:r>
                    </a:p>
                  </a:txBody>
                  <a:tcPr marL="8467" marR="8467" marT="8467" marB="0" anchor="ctr">
                    <a:lnL w="0">
                      <a:noFill/>
                    </a:lnL>
                    <a:lnR w="0">
                      <a:noFill/>
                    </a:lnR>
                    <a:lnT w="12700">
                      <a:solidFill>
                        <a:srgbClr val="1E1E1E"/>
                      </a:solidFill>
                    </a:lnT>
                    <a:lnB w="0">
                      <a:noFill/>
                    </a:lnB>
                    <a:lnTlToBr w="0">
                      <a:noFill/>
                    </a:lnTlToBr>
                    <a:lnBlToTr w="0">
                      <a:noFill/>
                    </a:lnBlToTr>
                    <a:solidFill>
                      <a:srgbClr val="D8E1EC"/>
                    </a:solidFill>
                  </a:tcPr>
                </a:tc>
                <a:extLst>
                  <a:ext uri="{0D108BD9-81ED-4DB2-BD59-A6C34878D82A}">
                    <a16:rowId xmlns:a16="http://schemas.microsoft.com/office/drawing/2014/main" val="1142539905"/>
                  </a:ext>
                </a:extLst>
              </a:tr>
              <a:tr h="359664">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latin typeface="+mn-lt"/>
                          <a:ea typeface="+mn-ea"/>
                          <a:cs typeface="Arial"/>
                        </a:rPr>
                        <a:t>Participants with any subsequent anticancer </a:t>
                      </a:r>
                      <a:r>
                        <a:rPr lang="en-US" sz="2000" b="1" kern="1200" dirty="0" err="1">
                          <a:solidFill>
                            <a:schemeClr val="tx1"/>
                          </a:solidFill>
                          <a:latin typeface="+mn-lt"/>
                          <a:ea typeface="+mn-ea"/>
                          <a:cs typeface="Arial"/>
                        </a:rPr>
                        <a:t>therapy</a:t>
                      </a:r>
                      <a:r>
                        <a:rPr lang="en-US" sz="2000" b="1" kern="1200" baseline="30000" dirty="0" err="1">
                          <a:solidFill>
                            <a:schemeClr val="tx1"/>
                          </a:solidFill>
                          <a:latin typeface="Arial" panose="020B0604020202020204"/>
                          <a:ea typeface="+mn-ea"/>
                          <a:cs typeface="Arial"/>
                        </a:rPr>
                        <a:t>b</a:t>
                      </a:r>
                      <a:endParaRPr lang="en-US" sz="2000" b="1" kern="1200" dirty="0">
                        <a:solidFill>
                          <a:schemeClr val="tx1"/>
                        </a:solidFill>
                        <a:latin typeface="+mn-lt"/>
                        <a:ea typeface="+mn-ea"/>
                        <a:cs typeface="Arial"/>
                      </a:endParaRPr>
                    </a:p>
                  </a:txBody>
                  <a:tcPr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0" i="0" kern="1200" dirty="0">
                          <a:solidFill>
                            <a:schemeClr val="tx1">
                              <a:lumMod val="75000"/>
                            </a:schemeClr>
                          </a:solidFill>
                          <a:effectLst/>
                          <a:latin typeface="+mn-lt"/>
                          <a:ea typeface="+mn-ea"/>
                          <a:cs typeface="+mn-cs"/>
                        </a:rPr>
                        <a:t>282 (81)</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buNone/>
                      </a:pPr>
                      <a:r>
                        <a:rPr lang="en-US" sz="2000" b="0" i="0" kern="1200" dirty="0">
                          <a:solidFill>
                            <a:schemeClr val="tx1">
                              <a:lumMod val="75000"/>
                            </a:schemeClr>
                          </a:solidFill>
                          <a:effectLst/>
                          <a:latin typeface="+mn-lt"/>
                          <a:ea typeface="+mn-ea"/>
                          <a:cs typeface="+mn-cs"/>
                        </a:rPr>
                        <a:t>160 (79)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4495675"/>
                  </a:ext>
                </a:extLst>
              </a:tr>
              <a:tr h="359664">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180000" lvl="0" algn="l"/>
                      <a:r>
                        <a:rPr lang="en-US" sz="2000" b="1" dirty="0">
                          <a:solidFill>
                            <a:schemeClr val="tx1"/>
                          </a:solidFill>
                          <a:latin typeface="+mn-lt"/>
                          <a:cs typeface="Arial"/>
                        </a:rPr>
                        <a:t>ADC</a:t>
                      </a:r>
                    </a:p>
                  </a:txBody>
                  <a:tcPr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2000" dirty="0">
                          <a:solidFill>
                            <a:schemeClr val="tx1"/>
                          </a:solidFill>
                          <a:effectLst/>
                          <a:latin typeface="+mn-lt"/>
                          <a:cs typeface="Times New Roman"/>
                        </a:rPr>
                        <a:t>91 (32)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2000" dirty="0">
                          <a:latin typeface="+mn-lt"/>
                        </a:rPr>
                        <a:t>97 (61)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843396"/>
                  </a:ext>
                </a:extLst>
              </a:tr>
              <a:tr h="402336">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171450" marR="0" indent="0">
                        <a:spcBef>
                          <a:spcPts val="0"/>
                        </a:spcBef>
                        <a:spcAft>
                          <a:spcPts val="0"/>
                        </a:spcAft>
                        <a:tabLst/>
                      </a:pPr>
                      <a:r>
                        <a:rPr lang="en-US" sz="2000" b="0" strike="noStrike" dirty="0">
                          <a:solidFill>
                            <a:schemeClr val="tx1"/>
                          </a:solidFill>
                          <a:effectLst/>
                          <a:latin typeface="+mn-lt"/>
                          <a:ea typeface="Times New Roman" panose="02020603050405020304" pitchFamily="18" charset="0"/>
                          <a:cs typeface="Times New Roman"/>
                        </a:rPr>
                        <a:t> T-DXd</a:t>
                      </a:r>
                    </a:p>
                  </a:txBody>
                  <a:tcPr marL="60960" marR="60960" marT="48768" marB="48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2000" dirty="0">
                          <a:solidFill>
                            <a:schemeClr val="tx1"/>
                          </a:solidFill>
                          <a:effectLst/>
                          <a:latin typeface="+mn-lt"/>
                          <a:ea typeface="Times New Roman" panose="02020603050405020304" pitchFamily="18" charset="0"/>
                          <a:cs typeface="Times New Roman"/>
                        </a:rPr>
                        <a:t>83 (29)</a:t>
                      </a:r>
                    </a:p>
                  </a:txBody>
                  <a:tcPr marL="60960" marR="60960" marT="48768" marB="48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2000" dirty="0">
                          <a:solidFill>
                            <a:schemeClr val="tx1"/>
                          </a:solidFill>
                          <a:effectLst/>
                          <a:latin typeface="+mn-lt"/>
                          <a:cs typeface="Times New Roman"/>
                        </a:rPr>
                        <a:t>66 (41)</a:t>
                      </a:r>
                    </a:p>
                  </a:txBody>
                  <a:tcPr marL="60960" marR="60960" marT="48768" marB="48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96655"/>
                  </a:ext>
                </a:extLst>
              </a:tr>
              <a:tr h="304800">
                <a:tc>
                  <a:txBody>
                    <a:bodyPr/>
                    <a:lstStyle/>
                    <a:p>
                      <a:pPr marL="171450" marR="0" lvl="2"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lumMod val="75000"/>
                            </a:schemeClr>
                          </a:solidFill>
                          <a:effectLst/>
                          <a:latin typeface="+mn-lt"/>
                          <a:ea typeface="Calibri"/>
                          <a:cs typeface="+mn-cs"/>
                        </a:rPr>
                        <a:t> SG</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2000" b="0" i="0" kern="1200" dirty="0">
                          <a:solidFill>
                            <a:schemeClr val="tx1">
                              <a:lumMod val="75000"/>
                            </a:schemeClr>
                          </a:solidFill>
                          <a:effectLst/>
                          <a:latin typeface="+mn-lt"/>
                          <a:ea typeface="+mn-ea"/>
                          <a:cs typeface="+mn-cs"/>
                        </a:rPr>
                        <a:t>1 (0.4)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2000" b="0" i="0" kern="1200" dirty="0">
                          <a:solidFill>
                            <a:schemeClr val="tx1">
                              <a:lumMod val="75000"/>
                            </a:schemeClr>
                          </a:solidFill>
                          <a:effectLst/>
                          <a:latin typeface="+mn-lt"/>
                          <a:ea typeface="+mn-ea"/>
                          <a:cs typeface="+mn-cs"/>
                        </a:rPr>
                        <a:t>29 (18)</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3757415"/>
                  </a:ext>
                </a:extLst>
              </a:tr>
              <a:tr h="313267">
                <a:tc>
                  <a:txBody>
                    <a:bodyPr/>
                    <a:lstStyle/>
                    <a:p>
                      <a:pPr marL="171450" marR="0" lvl="2"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lumMod val="75000"/>
                            </a:schemeClr>
                          </a:solidFill>
                          <a:effectLst/>
                          <a:latin typeface="+mn-lt"/>
                          <a:ea typeface="Calibri"/>
                          <a:cs typeface="+mn-cs"/>
                        </a:rPr>
                        <a:t> Dato-</a:t>
                      </a:r>
                      <a:r>
                        <a:rPr lang="en-US" sz="2000" b="0" i="0" kern="1200" dirty="0" err="1">
                          <a:solidFill>
                            <a:schemeClr val="tx1">
                              <a:lumMod val="75000"/>
                            </a:schemeClr>
                          </a:solidFill>
                          <a:effectLst/>
                          <a:latin typeface="+mn-lt"/>
                          <a:ea typeface="Calibri"/>
                          <a:cs typeface="+mn-cs"/>
                        </a:rPr>
                        <a:t>DXd</a:t>
                      </a:r>
                      <a:endParaRPr lang="en-US" sz="2000" b="0" i="0" kern="1200" dirty="0">
                        <a:solidFill>
                          <a:schemeClr val="tx1">
                            <a:lumMod val="75000"/>
                          </a:schemeClr>
                        </a:solidFill>
                        <a:effectLst/>
                        <a:latin typeface="+mn-lt"/>
                        <a:ea typeface="Calibri"/>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2000" b="0" i="0" kern="1200" dirty="0">
                          <a:solidFill>
                            <a:schemeClr val="tx1">
                              <a:lumMod val="75000"/>
                            </a:schemeClr>
                          </a:solidFill>
                          <a:effectLst/>
                          <a:latin typeface="+mn-lt"/>
                          <a:ea typeface="+mn-ea"/>
                          <a:cs typeface="+mn-cs"/>
                        </a:rPr>
                        <a:t>0</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buNone/>
                      </a:pPr>
                      <a:r>
                        <a:rPr lang="en-US" sz="2000" b="0" i="0" kern="1200" dirty="0">
                          <a:solidFill>
                            <a:schemeClr val="tx1">
                              <a:lumMod val="75000"/>
                            </a:schemeClr>
                          </a:solidFill>
                          <a:effectLst/>
                          <a:latin typeface="+mn-lt"/>
                          <a:ea typeface="+mn-ea"/>
                          <a:cs typeface="+mn-cs"/>
                        </a:rPr>
                        <a:t>3 (2)</a:t>
                      </a:r>
                    </a:p>
                  </a:txBody>
                  <a:tcPr marL="46424" marR="464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8282395"/>
                  </a:ext>
                </a:extLst>
              </a:tr>
              <a:tr h="313267">
                <a:tc>
                  <a:txBody>
                    <a:bodyPr/>
                    <a:lstStyle/>
                    <a:p>
                      <a:pPr marL="171450" marR="0" lvl="2"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lumMod val="75000"/>
                            </a:schemeClr>
                          </a:solidFill>
                          <a:effectLst/>
                          <a:latin typeface="+mn-lt"/>
                          <a:ea typeface="Calibri"/>
                          <a:cs typeface="+mn-cs"/>
                        </a:rPr>
                        <a:t> Other ADC</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2000" b="0" i="0" kern="1200" dirty="0">
                          <a:solidFill>
                            <a:schemeClr val="tx1">
                              <a:lumMod val="75000"/>
                            </a:schemeClr>
                          </a:solidFill>
                          <a:effectLst/>
                          <a:latin typeface="+mn-lt"/>
                          <a:ea typeface="+mn-ea"/>
                          <a:cs typeface="+mn-cs"/>
                        </a:rPr>
                        <a:t>8 (3)</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buNone/>
                      </a:pPr>
                      <a:r>
                        <a:rPr lang="en-US" sz="2000" b="0" i="0" kern="1200" dirty="0">
                          <a:solidFill>
                            <a:schemeClr val="tx1">
                              <a:lumMod val="75000"/>
                            </a:schemeClr>
                          </a:solidFill>
                          <a:effectLst/>
                          <a:latin typeface="+mn-lt"/>
                          <a:ea typeface="+mn-ea"/>
                          <a:cs typeface="+mn-cs"/>
                        </a:rPr>
                        <a:t>7 (4)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5882408"/>
                  </a:ext>
                </a:extLst>
              </a:tr>
              <a:tr h="313267">
                <a:tc>
                  <a:txBody>
                    <a:bodyPr/>
                    <a:lstStyle/>
                    <a:p>
                      <a:pPr marL="180000" marR="0" lvl="1" algn="l">
                        <a:spcBef>
                          <a:spcPts val="0"/>
                        </a:spcBef>
                        <a:spcAft>
                          <a:spcPts val="0"/>
                        </a:spcAft>
                      </a:pPr>
                      <a:r>
                        <a:rPr lang="en-US" sz="2000" b="1" i="0" dirty="0">
                          <a:solidFill>
                            <a:schemeClr val="tx1">
                              <a:lumMod val="75000"/>
                            </a:schemeClr>
                          </a:solidFill>
                          <a:effectLst/>
                          <a:latin typeface="+mn-lt"/>
                          <a:ea typeface="Calibri"/>
                        </a:rPr>
                        <a:t>Chemotherapy</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i="0" kern="1200" dirty="0">
                          <a:solidFill>
                            <a:schemeClr val="tx1">
                              <a:lumMod val="75000"/>
                            </a:schemeClr>
                          </a:solidFill>
                          <a:effectLst/>
                          <a:latin typeface="+mn-lt"/>
                          <a:ea typeface="+mn-ea"/>
                          <a:cs typeface="+mn-cs"/>
                        </a:rPr>
                        <a:t>238 (84)</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buNone/>
                      </a:pPr>
                      <a:r>
                        <a:rPr lang="en-US" sz="2000" b="0" i="0" kern="1200" dirty="0">
                          <a:solidFill>
                            <a:schemeClr val="tx1">
                              <a:lumMod val="75000"/>
                            </a:schemeClr>
                          </a:solidFill>
                          <a:effectLst/>
                          <a:latin typeface="+mn-lt"/>
                          <a:ea typeface="+mn-ea"/>
                          <a:cs typeface="+mn-cs"/>
                        </a:rPr>
                        <a:t>106 (66)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7615341"/>
                  </a:ext>
                </a:extLst>
              </a:tr>
              <a:tr h="313267">
                <a:tc>
                  <a:txBody>
                    <a:bodyPr/>
                    <a:lstStyle/>
                    <a:p>
                      <a:pPr marL="180000" marR="0" lvl="1"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tx1">
                              <a:lumMod val="75000"/>
                            </a:schemeClr>
                          </a:solidFill>
                          <a:effectLst/>
                          <a:latin typeface="+mn-lt"/>
                          <a:ea typeface="Calibri"/>
                          <a:cs typeface="+mn-cs"/>
                        </a:rPr>
                        <a:t>Targeted </a:t>
                      </a:r>
                      <a:r>
                        <a:rPr lang="en-US" sz="2000" b="1" i="0" kern="1200" dirty="0" err="1">
                          <a:solidFill>
                            <a:schemeClr val="tx1">
                              <a:lumMod val="75000"/>
                            </a:schemeClr>
                          </a:solidFill>
                          <a:effectLst/>
                          <a:latin typeface="+mn-lt"/>
                          <a:ea typeface="Calibri"/>
                          <a:cs typeface="+mn-cs"/>
                        </a:rPr>
                        <a:t>therapy</a:t>
                      </a:r>
                      <a:r>
                        <a:rPr lang="en-US" sz="2000" b="1" baseline="30000" dirty="0" err="1">
                          <a:solidFill>
                            <a:schemeClr val="tx1"/>
                          </a:solidFill>
                          <a:latin typeface="+mn-lt"/>
                          <a:cs typeface="Arial"/>
                        </a:rPr>
                        <a:t>c</a:t>
                      </a:r>
                      <a:endParaRPr lang="en-US" sz="2000" b="1" i="0" kern="1200" dirty="0">
                        <a:solidFill>
                          <a:schemeClr val="tx1">
                            <a:lumMod val="75000"/>
                          </a:schemeClr>
                        </a:solidFill>
                        <a:effectLst/>
                        <a:latin typeface="+mn-lt"/>
                        <a:ea typeface="Calibri"/>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i="0" kern="1200" dirty="0">
                          <a:solidFill>
                            <a:schemeClr val="tx1">
                              <a:lumMod val="75000"/>
                            </a:schemeClr>
                          </a:solidFill>
                          <a:effectLst/>
                          <a:latin typeface="+mn-lt"/>
                          <a:ea typeface="+mn-ea"/>
                          <a:cs typeface="+mn-cs"/>
                        </a:rPr>
                        <a:t>65 (23)</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buNone/>
                      </a:pPr>
                      <a:r>
                        <a:rPr lang="en-US" sz="2000" b="0" i="0" kern="1200" dirty="0">
                          <a:solidFill>
                            <a:schemeClr val="tx1">
                              <a:lumMod val="75000"/>
                            </a:schemeClr>
                          </a:solidFill>
                          <a:effectLst/>
                          <a:latin typeface="+mn-lt"/>
                          <a:ea typeface="+mn-ea"/>
                          <a:cs typeface="+mn-cs"/>
                        </a:rPr>
                        <a:t>24 (15)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3814995"/>
                  </a:ext>
                </a:extLst>
              </a:tr>
              <a:tr h="313267">
                <a:tc>
                  <a:txBody>
                    <a:bodyPr/>
                    <a:lstStyle/>
                    <a:p>
                      <a:pPr marL="180000" marR="0" lvl="1"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tx1">
                              <a:lumMod val="75000"/>
                            </a:schemeClr>
                          </a:solidFill>
                          <a:effectLst/>
                          <a:latin typeface="+mn-lt"/>
                          <a:ea typeface="Calibri"/>
                          <a:cs typeface="+mn-cs"/>
                        </a:rPr>
                        <a:t>Endocrine therapy</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2000" b="0" i="0" kern="1200" dirty="0">
                          <a:solidFill>
                            <a:schemeClr val="tx1">
                              <a:lumMod val="75000"/>
                            </a:schemeClr>
                          </a:solidFill>
                          <a:effectLst/>
                          <a:latin typeface="+mn-lt"/>
                          <a:ea typeface="+mn-ea"/>
                          <a:cs typeface="+mn-cs"/>
                        </a:rPr>
                        <a:t>42 (15)</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buNone/>
                      </a:pPr>
                      <a:r>
                        <a:rPr lang="en-US" sz="2000" b="0" i="0" kern="1200" dirty="0">
                          <a:solidFill>
                            <a:schemeClr val="tx1">
                              <a:lumMod val="75000"/>
                            </a:schemeClr>
                          </a:solidFill>
                          <a:effectLst/>
                          <a:latin typeface="+mn-lt"/>
                          <a:ea typeface="+mn-ea"/>
                          <a:cs typeface="+mn-cs"/>
                        </a:rPr>
                        <a:t>24 (15)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4092702"/>
                  </a:ext>
                </a:extLst>
              </a:tr>
              <a:tr h="304800">
                <a:tc>
                  <a:txBody>
                    <a:bodyPr/>
                    <a:lstStyle/>
                    <a:p>
                      <a:pPr marL="180000" marR="0" lvl="1" algn="l" defTabSz="914400" rtl="0" eaLnBrk="1" latinLnBrk="0" hangingPunct="1">
                        <a:spcBef>
                          <a:spcPts val="0"/>
                        </a:spcBef>
                        <a:spcAft>
                          <a:spcPts val="0"/>
                        </a:spcAft>
                      </a:pPr>
                      <a:r>
                        <a:rPr lang="en-US" sz="2000" b="1" i="0" kern="1200" dirty="0">
                          <a:solidFill>
                            <a:schemeClr val="tx1">
                              <a:lumMod val="75000"/>
                            </a:schemeClr>
                          </a:solidFill>
                          <a:effectLst/>
                          <a:latin typeface="+mn-lt"/>
                          <a:ea typeface="Calibri"/>
                          <a:cs typeface="+mn-cs"/>
                        </a:rPr>
                        <a:t>Immunotherapy</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2000" b="0" i="0" kern="1200" dirty="0">
                          <a:solidFill>
                            <a:schemeClr val="tx1">
                              <a:lumMod val="75000"/>
                            </a:schemeClr>
                          </a:solidFill>
                          <a:effectLst/>
                          <a:latin typeface="+mn-lt"/>
                          <a:ea typeface="+mn-ea"/>
                          <a:cs typeface="+mn-cs"/>
                        </a:rPr>
                        <a:t>10 (4)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2000" b="0" i="0" kern="1200" dirty="0">
                          <a:solidFill>
                            <a:schemeClr val="tx1">
                              <a:lumMod val="75000"/>
                            </a:schemeClr>
                          </a:solidFill>
                          <a:effectLst/>
                          <a:latin typeface="+mn-lt"/>
                          <a:ea typeface="+mn-ea"/>
                          <a:cs typeface="+mn-cs"/>
                        </a:rPr>
                        <a:t>3 (2)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9005963"/>
                  </a:ext>
                </a:extLst>
              </a:tr>
              <a:tr h="313267">
                <a:tc>
                  <a:txBody>
                    <a:bodyPr/>
                    <a:lstStyle/>
                    <a:p>
                      <a:pPr marL="180000" marR="0" lvl="1"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tx1">
                              <a:lumMod val="75000"/>
                            </a:schemeClr>
                          </a:solidFill>
                          <a:effectLst/>
                          <a:latin typeface="+mn-lt"/>
                          <a:ea typeface="Calibri"/>
                          <a:cs typeface="+mn-cs"/>
                        </a:rPr>
                        <a:t>All other</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2000" b="0" i="0" kern="1200" dirty="0">
                          <a:solidFill>
                            <a:schemeClr val="tx1">
                              <a:lumMod val="75000"/>
                            </a:schemeClr>
                          </a:solidFill>
                          <a:effectLst/>
                          <a:latin typeface="+mn-lt"/>
                          <a:ea typeface="+mn-ea"/>
                          <a:cs typeface="+mn-cs"/>
                        </a:rPr>
                        <a:t>5 (2)</a:t>
                      </a:r>
                    </a:p>
                  </a:txBody>
                  <a:tcPr marL="8467" marR="8467" marT="84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buNone/>
                      </a:pPr>
                      <a:r>
                        <a:rPr lang="en-US" sz="2000" b="0" i="0" kern="1200" dirty="0">
                          <a:solidFill>
                            <a:schemeClr val="tx1">
                              <a:lumMod val="75000"/>
                            </a:schemeClr>
                          </a:solidFill>
                          <a:effectLst/>
                          <a:latin typeface="+mn-lt"/>
                          <a:ea typeface="+mn-ea"/>
                          <a:cs typeface="+mn-cs"/>
                        </a:rPr>
                        <a:t>3 (2)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152619"/>
                  </a:ext>
                </a:extLst>
              </a:tr>
            </a:tbl>
          </a:graphicData>
        </a:graphic>
      </p:graphicFrame>
      <p:sp>
        <p:nvSpPr>
          <p:cNvPr id="7" name="Footer Placeholder 4">
            <a:extLst>
              <a:ext uri="{FF2B5EF4-FFF2-40B4-BE49-F238E27FC236}">
                <a16:creationId xmlns:a16="http://schemas.microsoft.com/office/drawing/2014/main" id="{BEB0BAAE-6B73-E86F-DD0F-D34D76597C0A}"/>
              </a:ext>
            </a:extLst>
          </p:cNvPr>
          <p:cNvSpPr txBox="1">
            <a:spLocks/>
          </p:cNvSpPr>
          <p:nvPr/>
        </p:nvSpPr>
        <p:spPr>
          <a:xfrm>
            <a:off x="432000" y="6456842"/>
            <a:ext cx="11201200" cy="369332"/>
          </a:xfrm>
          <a:prstGeom prst="rect">
            <a:avLst/>
          </a:prstGeom>
          <a:noFill/>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defTabSz="911689">
              <a:defRPr/>
            </a:pPr>
            <a:r>
              <a:rPr lang="en-US" baseline="30000" dirty="0" err="1">
                <a:solidFill>
                  <a:prstClr val="black"/>
                </a:solidFill>
                <a:latin typeface="Arial Narrow"/>
                <a:cs typeface="Arial" panose="020B0604020202020204" pitchFamily="34" charset="0"/>
              </a:rPr>
              <a:t>a</a:t>
            </a:r>
            <a:r>
              <a:rPr lang="en-US" dirty="0" err="1">
                <a:solidFill>
                  <a:prstClr val="black"/>
                </a:solidFill>
                <a:latin typeface="Arial Narrow"/>
              </a:rPr>
              <a:t>Due</a:t>
            </a:r>
            <a:r>
              <a:rPr lang="en-US" dirty="0">
                <a:solidFill>
                  <a:prstClr val="black"/>
                </a:solidFill>
                <a:latin typeface="Arial Narrow"/>
              </a:rPr>
              <a:t> to death or due to no subsequent treatment data available. </a:t>
            </a:r>
            <a:r>
              <a:rPr lang="en-US" baseline="30000" dirty="0" err="1">
                <a:solidFill>
                  <a:prstClr val="black"/>
                </a:solidFill>
                <a:latin typeface="Arial Narrow"/>
              </a:rPr>
              <a:t>b</a:t>
            </a:r>
            <a:r>
              <a:rPr lang="en-US" dirty="0" err="1">
                <a:solidFill>
                  <a:prstClr val="black"/>
                </a:solidFill>
                <a:latin typeface="Arial Narrow"/>
              </a:rPr>
              <a:t>Participants</a:t>
            </a:r>
            <a:r>
              <a:rPr lang="en-US" dirty="0">
                <a:solidFill>
                  <a:prstClr val="black"/>
                </a:solidFill>
                <a:latin typeface="Arial Narrow"/>
              </a:rPr>
              <a:t> could have received more than 1 treatment type across subsequent lines of treatment. </a:t>
            </a:r>
            <a:r>
              <a:rPr lang="en-US" baseline="30000" dirty="0" err="1">
                <a:solidFill>
                  <a:prstClr val="black"/>
                </a:solidFill>
                <a:latin typeface="Arial Narrow"/>
              </a:rPr>
              <a:t>c</a:t>
            </a:r>
            <a:r>
              <a:rPr lang="en-US" dirty="0" err="1">
                <a:solidFill>
                  <a:prstClr val="black"/>
                </a:solidFill>
                <a:latin typeface="Arial Narrow"/>
              </a:rPr>
              <a:t>Targeted</a:t>
            </a:r>
            <a:r>
              <a:rPr lang="en-US" dirty="0">
                <a:solidFill>
                  <a:prstClr val="black"/>
                </a:solidFill>
                <a:latin typeface="Arial Narrow"/>
              </a:rPr>
              <a:t> therapies received included </a:t>
            </a:r>
            <a:r>
              <a:rPr lang="en-US" dirty="0" err="1">
                <a:solidFill>
                  <a:prstClr val="black"/>
                </a:solidFill>
                <a:latin typeface="Arial Narrow"/>
              </a:rPr>
              <a:t>PARPi</a:t>
            </a:r>
            <a:r>
              <a:rPr lang="en-US" dirty="0">
                <a:solidFill>
                  <a:prstClr val="black"/>
                </a:solidFill>
                <a:latin typeface="Arial Narrow"/>
              </a:rPr>
              <a:t>, bevacizumab, </a:t>
            </a:r>
            <a:r>
              <a:rPr lang="en-US" dirty="0" err="1">
                <a:solidFill>
                  <a:prstClr val="black"/>
                </a:solidFill>
                <a:latin typeface="Arial Narrow"/>
              </a:rPr>
              <a:t>mTORi</a:t>
            </a:r>
            <a:r>
              <a:rPr lang="en-US" dirty="0">
                <a:solidFill>
                  <a:prstClr val="black"/>
                </a:solidFill>
                <a:latin typeface="Arial Narrow"/>
              </a:rPr>
              <a:t>, </a:t>
            </a:r>
            <a:r>
              <a:rPr lang="en-US" dirty="0" err="1">
                <a:solidFill>
                  <a:prstClr val="black"/>
                </a:solidFill>
                <a:latin typeface="Arial Narrow"/>
              </a:rPr>
              <a:t>AKTi</a:t>
            </a:r>
            <a:r>
              <a:rPr lang="en-US" dirty="0">
                <a:solidFill>
                  <a:prstClr val="black"/>
                </a:solidFill>
                <a:latin typeface="Arial Narrow"/>
              </a:rPr>
              <a:t>, PI3Ki, CDK4/6i, other.</a:t>
            </a:r>
          </a:p>
          <a:p>
            <a:pPr defTabSz="911689">
              <a:defRPr/>
            </a:pPr>
            <a:r>
              <a:rPr lang="en-US" b="1" dirty="0">
                <a:solidFill>
                  <a:prstClr val="black"/>
                </a:solidFill>
                <a:latin typeface="Arial Narrow"/>
                <a:cs typeface="Arial" panose="020B0604020202020204" pitchFamily="34" charset="0"/>
              </a:rPr>
              <a:t>ADC</a:t>
            </a:r>
            <a:r>
              <a:rPr lang="en-US" dirty="0">
                <a:solidFill>
                  <a:prstClr val="black"/>
                </a:solidFill>
                <a:latin typeface="Arial Narrow"/>
                <a:cs typeface="Arial" panose="020B0604020202020204" pitchFamily="34" charset="0"/>
              </a:rPr>
              <a:t>, antibody drug conjugate; </a:t>
            </a:r>
            <a:r>
              <a:rPr lang="en-US" b="1" dirty="0" err="1">
                <a:solidFill>
                  <a:prstClr val="black"/>
                </a:solidFill>
                <a:latin typeface="Arial Narrow"/>
                <a:cs typeface="Arial" panose="020B0604020202020204" pitchFamily="34" charset="0"/>
              </a:rPr>
              <a:t>AKTi</a:t>
            </a:r>
            <a:r>
              <a:rPr lang="en-US" dirty="0">
                <a:solidFill>
                  <a:prstClr val="black"/>
                </a:solidFill>
                <a:latin typeface="Arial Narrow"/>
                <a:cs typeface="Arial" panose="020B0604020202020204" pitchFamily="34" charset="0"/>
              </a:rPr>
              <a:t>, protein kinase B inhibitor; </a:t>
            </a:r>
            <a:r>
              <a:rPr lang="en-US" b="1" dirty="0">
                <a:solidFill>
                  <a:prstClr val="black"/>
                </a:solidFill>
                <a:latin typeface="Arial Narrow"/>
                <a:cs typeface="Arial" panose="020B0604020202020204" pitchFamily="34" charset="0"/>
              </a:rPr>
              <a:t>CDK4/6i</a:t>
            </a:r>
            <a:r>
              <a:rPr lang="en-US" dirty="0">
                <a:solidFill>
                  <a:prstClr val="black"/>
                </a:solidFill>
                <a:latin typeface="Arial Narrow"/>
                <a:cs typeface="Arial" panose="020B0604020202020204" pitchFamily="34" charset="0"/>
              </a:rPr>
              <a:t>, cyclin-dependent kinase 4/6 inhibitor; </a:t>
            </a:r>
            <a:r>
              <a:rPr lang="en-US" b="1" dirty="0">
                <a:solidFill>
                  <a:prstClr val="black"/>
                </a:solidFill>
                <a:latin typeface="Arial Narrow"/>
                <a:cs typeface="Arial" panose="020B0604020202020204" pitchFamily="34" charset="0"/>
              </a:rPr>
              <a:t>Dato-DXd</a:t>
            </a:r>
            <a:r>
              <a:rPr lang="en-US" dirty="0">
                <a:solidFill>
                  <a:prstClr val="black"/>
                </a:solidFill>
                <a:latin typeface="Arial Narrow"/>
                <a:cs typeface="Arial" panose="020B0604020202020204" pitchFamily="34" charset="0"/>
              </a:rPr>
              <a:t>, datopotamab deruxtecan; </a:t>
            </a:r>
            <a:r>
              <a:rPr lang="en-US" b="1" dirty="0" err="1">
                <a:solidFill>
                  <a:prstClr val="black"/>
                </a:solidFill>
                <a:latin typeface="Arial Narrow"/>
                <a:cs typeface="Arial" panose="020B0604020202020204" pitchFamily="34" charset="0"/>
              </a:rPr>
              <a:t>mo</a:t>
            </a:r>
            <a:r>
              <a:rPr lang="en-US" dirty="0">
                <a:solidFill>
                  <a:prstClr val="black"/>
                </a:solidFill>
                <a:latin typeface="Arial Narrow"/>
                <a:cs typeface="Arial" panose="020B0604020202020204" pitchFamily="34" charset="0"/>
              </a:rPr>
              <a:t>, months; </a:t>
            </a:r>
            <a:r>
              <a:rPr lang="en-US" b="1" dirty="0" err="1">
                <a:solidFill>
                  <a:prstClr val="black"/>
                </a:solidFill>
                <a:latin typeface="Arial Narrow"/>
                <a:cs typeface="Arial" panose="020B0604020202020204" pitchFamily="34" charset="0"/>
              </a:rPr>
              <a:t>mTORi</a:t>
            </a:r>
            <a:r>
              <a:rPr lang="en-US" dirty="0">
                <a:solidFill>
                  <a:prstClr val="black"/>
                </a:solidFill>
                <a:latin typeface="Arial Narrow"/>
                <a:cs typeface="Arial" panose="020B0604020202020204" pitchFamily="34" charset="0"/>
              </a:rPr>
              <a:t>, mammalian target of rapamycin inhibitor; </a:t>
            </a:r>
            <a:r>
              <a:rPr lang="en-US" b="1" dirty="0" err="1">
                <a:solidFill>
                  <a:prstClr val="black"/>
                </a:solidFill>
                <a:latin typeface="Arial Narrow"/>
                <a:cs typeface="Arial" panose="020B0604020202020204" pitchFamily="34" charset="0"/>
              </a:rPr>
              <a:t>PARPi</a:t>
            </a:r>
            <a:r>
              <a:rPr lang="en-US" dirty="0">
                <a:solidFill>
                  <a:prstClr val="black"/>
                </a:solidFill>
                <a:latin typeface="Arial Narrow"/>
                <a:cs typeface="Arial" panose="020B0604020202020204" pitchFamily="34" charset="0"/>
              </a:rPr>
              <a:t>, poly-adenosine diphosphate-ribose polymerase inhibitor; </a:t>
            </a:r>
            <a:r>
              <a:rPr lang="en-US" b="1" dirty="0">
                <a:solidFill>
                  <a:prstClr val="black"/>
                </a:solidFill>
                <a:latin typeface="Arial Narrow"/>
                <a:cs typeface="Arial" panose="020B0604020202020204" pitchFamily="34" charset="0"/>
              </a:rPr>
              <a:t>PI3Ki</a:t>
            </a:r>
            <a:r>
              <a:rPr lang="en-US" dirty="0">
                <a:solidFill>
                  <a:prstClr val="black"/>
                </a:solidFill>
                <a:latin typeface="Arial Narrow"/>
                <a:cs typeface="Arial" panose="020B0604020202020204" pitchFamily="34" charset="0"/>
              </a:rPr>
              <a:t>, phosphatidylinositol 3-kinase inhibitor; </a:t>
            </a:r>
            <a:r>
              <a:rPr lang="en-US" b="1" dirty="0">
                <a:solidFill>
                  <a:prstClr val="black"/>
                </a:solidFill>
                <a:latin typeface="Arial Narrow"/>
                <a:cs typeface="Arabic Typesetting" panose="03020402040406030203" pitchFamily="66" charset="-78"/>
              </a:rPr>
              <a:t>SG</a:t>
            </a:r>
            <a:r>
              <a:rPr lang="en-US" dirty="0">
                <a:solidFill>
                  <a:prstClr val="black"/>
                </a:solidFill>
                <a:latin typeface="Arial Narrow"/>
                <a:cs typeface="Arabic Typesetting" panose="03020402040406030203" pitchFamily="66" charset="-78"/>
              </a:rPr>
              <a:t>, sacituzumab govitecan; </a:t>
            </a:r>
            <a:r>
              <a:rPr lang="en-US" b="1" dirty="0" err="1">
                <a:solidFill>
                  <a:prstClr val="black"/>
                </a:solidFill>
                <a:latin typeface="Arial Narrow"/>
                <a:cs typeface="Arabic Typesetting" panose="03020402040406030203" pitchFamily="66" charset="-78"/>
              </a:rPr>
              <a:t>TDXd</a:t>
            </a:r>
            <a:r>
              <a:rPr lang="en-US" dirty="0">
                <a:solidFill>
                  <a:prstClr val="black"/>
                </a:solidFill>
                <a:latin typeface="Arial Narrow"/>
                <a:cs typeface="Arabic Typesetting" panose="03020402040406030203" pitchFamily="66" charset="-78"/>
              </a:rPr>
              <a:t>, trastuzumab deruxtecan; </a:t>
            </a:r>
            <a:r>
              <a:rPr lang="en-US" b="1" dirty="0">
                <a:solidFill>
                  <a:prstClr val="black"/>
                </a:solidFill>
                <a:latin typeface="Arial Narrow"/>
                <a:cs typeface="Arial" panose="020B0604020202020204" pitchFamily="34" charset="0"/>
              </a:rPr>
              <a:t>TPC</a:t>
            </a:r>
            <a:r>
              <a:rPr lang="en-US" dirty="0">
                <a:solidFill>
                  <a:prstClr val="black"/>
                </a:solidFill>
                <a:latin typeface="Arial Narrow"/>
                <a:cs typeface="Arial" panose="020B0604020202020204" pitchFamily="34" charset="0"/>
              </a:rPr>
              <a:t>, treatment of physician’s choice</a:t>
            </a:r>
            <a:r>
              <a:rPr lang="en-US" dirty="0">
                <a:solidFill>
                  <a:prstClr val="black"/>
                </a:solidFill>
                <a:latin typeface="Arial Narrow"/>
                <a:cs typeface="Arabic Typesetting" panose="03020402040406030203" pitchFamily="66" charset="-78"/>
              </a:rPr>
              <a:t>.</a:t>
            </a:r>
          </a:p>
        </p:txBody>
      </p:sp>
      <p:sp>
        <p:nvSpPr>
          <p:cNvPr id="2" name="Rectangle 1">
            <a:extLst>
              <a:ext uri="{FF2B5EF4-FFF2-40B4-BE49-F238E27FC236}">
                <a16:creationId xmlns:a16="http://schemas.microsoft.com/office/drawing/2014/main" id="{9DC6AD33-EAF0-3EC1-CA53-035651A38ED2}"/>
              </a:ext>
            </a:extLst>
          </p:cNvPr>
          <p:cNvSpPr/>
          <p:nvPr/>
        </p:nvSpPr>
        <p:spPr>
          <a:xfrm>
            <a:off x="1333143" y="2462685"/>
            <a:ext cx="9499659" cy="33418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Arial Narrow"/>
            </a:endParaRPr>
          </a:p>
        </p:txBody>
      </p:sp>
      <p:sp>
        <p:nvSpPr>
          <p:cNvPr id="4" name="Rectangle 3">
            <a:extLst>
              <a:ext uri="{FF2B5EF4-FFF2-40B4-BE49-F238E27FC236}">
                <a16:creationId xmlns:a16="http://schemas.microsoft.com/office/drawing/2014/main" id="{EDC950A9-0A0C-B985-FA5E-9C08D66669B2}"/>
              </a:ext>
            </a:extLst>
          </p:cNvPr>
          <p:cNvSpPr/>
          <p:nvPr/>
        </p:nvSpPr>
        <p:spPr>
          <a:xfrm>
            <a:off x="0" y="5757387"/>
            <a:ext cx="12192000" cy="62400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54">
              <a:spcBef>
                <a:spcPts val="600"/>
              </a:spcBef>
              <a:spcAft>
                <a:spcPts val="600"/>
              </a:spcAft>
              <a:defRPr/>
            </a:pPr>
            <a:r>
              <a:rPr lang="en-US" sz="2133" b="1" kern="0" dirty="0">
                <a:solidFill>
                  <a:prstClr val="white"/>
                </a:solidFill>
                <a:latin typeface="Arial Narrow"/>
                <a:sym typeface="Arial"/>
              </a:rPr>
              <a:t>Among participants who discontinued treatment, almost twice as many</a:t>
            </a:r>
            <a:br>
              <a:rPr lang="en-US" sz="2133" b="1" kern="0" dirty="0">
                <a:solidFill>
                  <a:prstClr val="white"/>
                </a:solidFill>
                <a:latin typeface="Arial Narrow"/>
                <a:sym typeface="Arial"/>
              </a:rPr>
            </a:br>
            <a:r>
              <a:rPr lang="en-US" sz="2133" b="1" kern="0" dirty="0">
                <a:solidFill>
                  <a:prstClr val="white"/>
                </a:solidFill>
                <a:latin typeface="Arial Narrow"/>
                <a:sym typeface="Arial"/>
              </a:rPr>
              <a:t>in the TPC group compared to the SG group received at least one subsequent ADC</a:t>
            </a:r>
          </a:p>
        </p:txBody>
      </p:sp>
      <p:sp>
        <p:nvSpPr>
          <p:cNvPr id="8" name="Rectangle 7">
            <a:extLst>
              <a:ext uri="{FF2B5EF4-FFF2-40B4-BE49-F238E27FC236}">
                <a16:creationId xmlns:a16="http://schemas.microsoft.com/office/drawing/2014/main" id="{92F72741-C66F-FD0D-E7C9-0CB0ED989DFB}"/>
              </a:ext>
            </a:extLst>
          </p:cNvPr>
          <p:cNvSpPr/>
          <p:nvPr/>
        </p:nvSpPr>
        <p:spPr>
          <a:xfrm>
            <a:off x="1333143" y="4133570"/>
            <a:ext cx="9499659" cy="33418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800" dirty="0">
              <a:solidFill>
                <a:prstClr val="white"/>
              </a:solidFill>
              <a:latin typeface="Arial Narrow"/>
            </a:endParaRPr>
          </a:p>
        </p:txBody>
      </p:sp>
    </p:spTree>
    <p:extLst>
      <p:ext uri="{BB962C8B-B14F-4D97-AF65-F5344CB8AC3E}">
        <p14:creationId xmlns:p14="http://schemas.microsoft.com/office/powerpoint/2010/main" val="3028406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75219" y="174811"/>
            <a:ext cx="7835900" cy="670052"/>
          </a:xfrm>
        </p:spPr>
        <p:txBody>
          <a:bodyPr/>
          <a:lstStyle/>
          <a:p>
            <a:r>
              <a:rPr lang="en-US" dirty="0"/>
              <a:t>OptiTROP-Breast02</a:t>
            </a:r>
            <a:r>
              <a:rPr lang="en-US" sz="3600" dirty="0"/>
              <a:t> Study Design</a:t>
            </a:r>
            <a:endParaRPr lang="en-US" dirty="0"/>
          </a:p>
        </p:txBody>
      </p:sp>
      <p:sp>
        <p:nvSpPr>
          <p:cNvPr id="4" name="Espace réservé du texte 3">
            <a:extLst>
              <a:ext uri="{FF2B5EF4-FFF2-40B4-BE49-F238E27FC236}">
                <a16:creationId xmlns:a16="http://schemas.microsoft.com/office/drawing/2014/main" id="{4A04EF52-CBD8-1A92-F185-2C3B1C218D10}"/>
              </a:ext>
            </a:extLst>
          </p:cNvPr>
          <p:cNvSpPr>
            <a:spLocks noGrp="1"/>
          </p:cNvSpPr>
          <p:nvPr>
            <p:ph type="body" sz="quarter" idx="11"/>
          </p:nvPr>
        </p:nvSpPr>
        <p:spPr>
          <a:xfrm>
            <a:off x="30646" y="6539303"/>
            <a:ext cx="3834343" cy="240967"/>
          </a:xfrm>
        </p:spPr>
        <p:txBody>
          <a:bodyPr>
            <a:normAutofit fontScale="47500" lnSpcReduction="20000"/>
          </a:bodyPr>
          <a:lstStyle/>
          <a:p>
            <a:r>
              <a:rPr lang="en-US" dirty="0"/>
              <a:t>PRESENTED BY : Ying Fan, MD </a:t>
            </a:r>
          </a:p>
        </p:txBody>
      </p:sp>
      <p:sp>
        <p:nvSpPr>
          <p:cNvPr id="30" name="文本框 29"/>
          <p:cNvSpPr txBox="1"/>
          <p:nvPr/>
        </p:nvSpPr>
        <p:spPr>
          <a:xfrm>
            <a:off x="685801" y="1334277"/>
            <a:ext cx="3923655" cy="2396112"/>
          </a:xfrm>
          <a:prstGeom prst="rect">
            <a:avLst/>
          </a:prstGeom>
          <a:solidFill>
            <a:srgbClr val="EDF1FC"/>
          </a:solidFill>
          <a:ln>
            <a:noFill/>
          </a:ln>
        </p:spPr>
        <p:txBody>
          <a:bodyPr wrap="square" rtlCol="0">
            <a:noAutofit/>
          </a:bodyPr>
          <a:lstStyle/>
          <a:p>
            <a:pPr>
              <a:lnSpc>
                <a:spcPct val="120000"/>
              </a:lnSpc>
              <a:defRPr/>
            </a:pPr>
            <a:r>
              <a:rPr lang="en-US" sz="1867" b="1" dirty="0">
                <a:solidFill>
                  <a:srgbClr val="00305D"/>
                </a:solidFill>
                <a:latin typeface="Arial Narrow" panose="020B0606020202030204" pitchFamily="34" charset="0"/>
                <a:ea typeface="等线" panose="02010600030101010101" pitchFamily="2" charset="-122"/>
                <a:cs typeface="Arial Narrow" panose="020B0604020202020204" pitchFamily="34" charset="0"/>
              </a:rPr>
              <a:t>Key Eligibility</a:t>
            </a:r>
          </a:p>
          <a:p>
            <a:pPr marL="143996" indent="-143996">
              <a:lnSpc>
                <a:spcPct val="130000"/>
              </a:lnSpc>
              <a:buClr>
                <a:srgbClr val="041F46"/>
              </a:buClr>
              <a:buFont typeface="Arial" panose="020B0604020202020204" pitchFamily="34" charset="0"/>
              <a:buChar char="•"/>
              <a:defRPr/>
            </a:pP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Previously treated with 1-4 lines of chemotherapy</a:t>
            </a:r>
          </a:p>
          <a:p>
            <a:pPr marL="143996" indent="-143996">
              <a:lnSpc>
                <a:spcPct val="130000"/>
              </a:lnSpc>
              <a:buClr>
                <a:srgbClr val="041F46"/>
              </a:buClr>
              <a:buFont typeface="Arial" panose="020B0604020202020204" pitchFamily="34" charset="0"/>
              <a:buChar char="•"/>
              <a:defRPr/>
            </a:pP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Received at least one endocrine, CDK 4/6 inhibitor, and </a:t>
            </a:r>
            <a:r>
              <a:rPr lang="en-US" sz="1867" dirty="0" err="1">
                <a:solidFill>
                  <a:srgbClr val="00305D"/>
                </a:solidFill>
                <a:latin typeface="Arial Narrow" panose="020B0606020202030204" pitchFamily="34" charset="0"/>
                <a:ea typeface="等线" panose="02010600030101010101" pitchFamily="2" charset="-122"/>
                <a:cs typeface="Arial Narrow" panose="020B0604020202020204" pitchFamily="34" charset="0"/>
              </a:rPr>
              <a:t>taxane</a:t>
            </a: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 in any setting</a:t>
            </a:r>
          </a:p>
          <a:p>
            <a:pPr marL="143996" indent="-143996">
              <a:lnSpc>
                <a:spcPct val="130000"/>
              </a:lnSpc>
              <a:buClr>
                <a:srgbClr val="041F46"/>
              </a:buClr>
              <a:buFont typeface="Arial" panose="020B0604020202020204" pitchFamily="34" charset="0"/>
              <a:buChar char="•"/>
              <a:defRPr/>
            </a:pP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ECOG PS 0 or 1</a:t>
            </a:r>
          </a:p>
        </p:txBody>
      </p:sp>
      <p:sp>
        <p:nvSpPr>
          <p:cNvPr id="23" name="文本框 22"/>
          <p:cNvSpPr txBox="1"/>
          <p:nvPr/>
        </p:nvSpPr>
        <p:spPr>
          <a:xfrm>
            <a:off x="8905758" y="1334277"/>
            <a:ext cx="3007569" cy="2396113"/>
          </a:xfrm>
          <a:prstGeom prst="rect">
            <a:avLst/>
          </a:prstGeom>
          <a:solidFill>
            <a:srgbClr val="EDF1FC"/>
          </a:solidFill>
        </p:spPr>
        <p:txBody>
          <a:bodyPr wrap="square" rtlCol="0">
            <a:noAutofit/>
          </a:bodyPr>
          <a:lstStyle/>
          <a:p>
            <a:pPr algn="just">
              <a:lnSpc>
                <a:spcPct val="120000"/>
              </a:lnSpc>
              <a:defRPr/>
            </a:pPr>
            <a:r>
              <a:rPr lang="en-US" sz="1867" b="1" u="sng" dirty="0">
                <a:solidFill>
                  <a:srgbClr val="00305F"/>
                </a:solidFill>
                <a:latin typeface="Arial Narrow" panose="020B0606020202030204" pitchFamily="34" charset="0"/>
                <a:ea typeface="等线" panose="02010600030101010101" pitchFamily="2" charset="-122"/>
                <a:cs typeface="Arial" panose="020B0604020202020204" pitchFamily="34" charset="0"/>
              </a:rPr>
              <a:t>Primary endpoints</a:t>
            </a:r>
          </a:p>
          <a:p>
            <a:pPr marL="143996" indent="-143996" algn="just">
              <a:spcBef>
                <a:spcPts val="400"/>
              </a:spcBef>
              <a:buClr>
                <a:srgbClr val="041F46"/>
              </a:buClr>
              <a:buFont typeface="Arial" panose="020B0604020202020204" pitchFamily="34" charset="0"/>
              <a:buChar char="•"/>
              <a:defRPr/>
            </a:pPr>
            <a:r>
              <a:rPr lang="en-US" sz="1600" dirty="0">
                <a:solidFill>
                  <a:srgbClr val="00305F"/>
                </a:solidFill>
                <a:latin typeface="Arial Narrow" panose="020B0606020202030204" pitchFamily="34" charset="0"/>
                <a:ea typeface="等线" panose="02010600030101010101" pitchFamily="2" charset="-122"/>
                <a:cs typeface="Arial" panose="020B0604020202020204" pitchFamily="34" charset="0"/>
              </a:rPr>
              <a:t>PFS by BICR per RECIST v1.1</a:t>
            </a:r>
            <a:r>
              <a:rPr lang="en-US" sz="1600" baseline="30000" dirty="0">
                <a:solidFill>
                  <a:srgbClr val="00305F"/>
                </a:solidFill>
                <a:latin typeface="Arial Narrow" panose="020B0606020202030204" pitchFamily="34" charset="0"/>
                <a:ea typeface="等线" panose="02010600030101010101" pitchFamily="2" charset="-122"/>
                <a:cs typeface="Arial" panose="020B0604020202020204" pitchFamily="34" charset="0"/>
              </a:rPr>
              <a:t> </a:t>
            </a:r>
          </a:p>
          <a:p>
            <a:pPr algn="just">
              <a:lnSpc>
                <a:spcPct val="120000"/>
              </a:lnSpc>
              <a:spcBef>
                <a:spcPts val="533"/>
              </a:spcBef>
              <a:defRPr/>
            </a:pPr>
            <a:r>
              <a:rPr lang="en-US" sz="1867" b="1" u="sng" dirty="0">
                <a:solidFill>
                  <a:srgbClr val="00305F"/>
                </a:solidFill>
                <a:latin typeface="Arial Narrow" panose="020B0606020202030204" pitchFamily="34" charset="0"/>
                <a:ea typeface="等线" panose="02010600030101010101" pitchFamily="2" charset="-122"/>
              </a:rPr>
              <a:t>Secondary endpoints</a:t>
            </a:r>
          </a:p>
          <a:p>
            <a:pPr marL="143996" indent="-143996" algn="just">
              <a:spcBef>
                <a:spcPts val="400"/>
              </a:spcBef>
              <a:buClr>
                <a:srgbClr val="041F46"/>
              </a:buClr>
              <a:buFont typeface="Arial" panose="020B0604020202020204" pitchFamily="34" charset="0"/>
              <a:buChar char="•"/>
              <a:defRPr/>
            </a:pPr>
            <a:r>
              <a:rPr lang="en-US" sz="1600" dirty="0">
                <a:solidFill>
                  <a:srgbClr val="00305F"/>
                </a:solidFill>
                <a:latin typeface="Arial Narrow" panose="020B0606020202030204" pitchFamily="34" charset="0"/>
                <a:ea typeface="等线" panose="02010600030101010101" pitchFamily="2" charset="-122"/>
                <a:cs typeface="Arial" panose="020B0604020202020204" pitchFamily="34" charset="0"/>
              </a:rPr>
              <a:t>PFS (investigator assessed) </a:t>
            </a:r>
          </a:p>
          <a:p>
            <a:pPr marL="143996" indent="-143996" algn="just">
              <a:spcBef>
                <a:spcPts val="800"/>
              </a:spcBef>
              <a:buClr>
                <a:srgbClr val="041F46"/>
              </a:buClr>
              <a:buFont typeface="Arial" panose="020B0604020202020204" pitchFamily="34" charset="0"/>
              <a:buChar char="•"/>
              <a:defRPr/>
            </a:pPr>
            <a:r>
              <a:rPr lang="en-US" sz="1600" dirty="0">
                <a:solidFill>
                  <a:srgbClr val="00305F"/>
                </a:solidFill>
                <a:latin typeface="Arial Narrow" panose="020B0606020202030204" pitchFamily="34" charset="0"/>
                <a:ea typeface="等线" panose="02010600030101010101" pitchFamily="2" charset="-122"/>
                <a:cs typeface="Arial" panose="020B0604020202020204" pitchFamily="34" charset="0"/>
              </a:rPr>
              <a:t>OS</a:t>
            </a:r>
          </a:p>
          <a:p>
            <a:pPr marL="143996" indent="-143996" algn="just">
              <a:spcBef>
                <a:spcPts val="800"/>
              </a:spcBef>
              <a:buClr>
                <a:srgbClr val="041F46"/>
              </a:buClr>
              <a:buFont typeface="Arial" panose="020B0604020202020204" pitchFamily="34" charset="0"/>
              <a:buChar char="•"/>
              <a:defRPr/>
            </a:pPr>
            <a:r>
              <a:rPr lang="en-US" sz="1600" dirty="0">
                <a:solidFill>
                  <a:srgbClr val="00305F"/>
                </a:solidFill>
                <a:latin typeface="Arial Narrow" panose="020B0606020202030204" pitchFamily="34" charset="0"/>
                <a:ea typeface="等线" panose="02010600030101010101" pitchFamily="2" charset="-122"/>
                <a:cs typeface="Arial" panose="020B0604020202020204" pitchFamily="34" charset="0"/>
              </a:rPr>
              <a:t>ORR, DCR</a:t>
            </a:r>
          </a:p>
          <a:p>
            <a:pPr marL="143996" indent="-143996" algn="just">
              <a:spcBef>
                <a:spcPts val="800"/>
              </a:spcBef>
              <a:buClr>
                <a:srgbClr val="041F46"/>
              </a:buClr>
              <a:buFont typeface="Arial" panose="020B0604020202020204" pitchFamily="34" charset="0"/>
              <a:buChar char="•"/>
              <a:defRPr/>
            </a:pPr>
            <a:r>
              <a:rPr lang="en-US" sz="1600" dirty="0">
                <a:solidFill>
                  <a:srgbClr val="00305F"/>
                </a:solidFill>
                <a:latin typeface="Arial Narrow" panose="020B0606020202030204" pitchFamily="34" charset="0"/>
                <a:ea typeface="等线" panose="02010600030101010101" pitchFamily="2" charset="-122"/>
                <a:cs typeface="Arial" panose="020B0604020202020204" pitchFamily="34" charset="0"/>
              </a:rPr>
              <a:t>DOR</a:t>
            </a:r>
          </a:p>
        </p:txBody>
      </p:sp>
      <p:sp>
        <p:nvSpPr>
          <p:cNvPr id="12" name="文本框 11">
            <a:extLst>
              <a:ext uri="{FF2B5EF4-FFF2-40B4-BE49-F238E27FC236}">
                <a16:creationId xmlns:a16="http://schemas.microsoft.com/office/drawing/2014/main" id="{0A928E5A-0A38-11F2-786D-1046FDFE8506}"/>
              </a:ext>
            </a:extLst>
          </p:cNvPr>
          <p:cNvSpPr txBox="1"/>
          <p:nvPr/>
        </p:nvSpPr>
        <p:spPr>
          <a:xfrm>
            <a:off x="4836161" y="3857161"/>
            <a:ext cx="7077167" cy="1566134"/>
          </a:xfrm>
          <a:prstGeom prst="rect">
            <a:avLst/>
          </a:prstGeom>
          <a:noFill/>
          <a:ln w="12700">
            <a:solidFill>
              <a:srgbClr val="002557"/>
            </a:solidFill>
            <a:prstDash val="dash"/>
          </a:ln>
        </p:spPr>
        <p:txBody>
          <a:bodyPr wrap="square" rtlCol="0">
            <a:spAutoFit/>
          </a:bodyPr>
          <a:lstStyle/>
          <a:p>
            <a:pPr>
              <a:lnSpc>
                <a:spcPct val="130000"/>
              </a:lnSpc>
              <a:buClr>
                <a:srgbClr val="26407E"/>
              </a:buClr>
              <a:buSzPct val="50000"/>
              <a:defRPr/>
            </a:pPr>
            <a:r>
              <a:rPr lang="en-US" sz="1600" b="1" dirty="0">
                <a:solidFill>
                  <a:srgbClr val="002557"/>
                </a:solidFill>
                <a:latin typeface="Arial Narrow" panose="020B0606020202030204" pitchFamily="34" charset="0"/>
                <a:ea typeface="等线" panose="02010600030101010101" pitchFamily="2" charset="-122"/>
              </a:rPr>
              <a:t>Statistical considerations:</a:t>
            </a:r>
          </a:p>
          <a:p>
            <a:pPr marL="228594" indent="-228594">
              <a:lnSpc>
                <a:spcPct val="120000"/>
              </a:lnSpc>
              <a:spcAft>
                <a:spcPct val="0"/>
              </a:spcAft>
              <a:buClr>
                <a:srgbClr val="26407E"/>
              </a:buClr>
              <a:buSzPct val="100000"/>
              <a:buFont typeface="Arial" panose="020B0604020202020204" pitchFamily="34" charset="0"/>
              <a:buChar char="•"/>
              <a:defRPr/>
            </a:pPr>
            <a:r>
              <a:rPr lang="en-US" sz="1600" b="1" dirty="0">
                <a:solidFill>
                  <a:srgbClr val="002060"/>
                </a:solidFill>
                <a:latin typeface="Arial Narrow" panose="020B0606020202030204" pitchFamily="34" charset="0"/>
                <a:ea typeface="等线" panose="02010600030101010101" pitchFamily="2" charset="-122"/>
                <a:cs typeface="Arial" panose="020B0604020202020204" pitchFamily="34" charset="0"/>
              </a:rPr>
              <a:t>Pre-specified interim analysis for PFS: </a:t>
            </a:r>
            <a:r>
              <a:rPr lang="en-US" sz="1600" dirty="0">
                <a:solidFill>
                  <a:srgbClr val="002060"/>
                </a:solidFill>
                <a:latin typeface="Arial Narrow" panose="020B0606020202030204" pitchFamily="34" charset="0"/>
                <a:ea typeface="等线" panose="02010600030101010101" pitchFamily="2" charset="-122"/>
                <a:cs typeface="Arial" panose="020B0604020202020204" pitchFamily="34" charset="0"/>
              </a:rPr>
              <a:t>all </a:t>
            </a:r>
            <a:r>
              <a:rPr lang="en-US" sz="1600" dirty="0">
                <a:solidFill>
                  <a:srgbClr val="002557"/>
                </a:solidFill>
                <a:latin typeface="Arial Narrow" panose="020B0606020202030204" pitchFamily="34" charset="0"/>
                <a:ea typeface="等线" panose="02010600030101010101" pitchFamily="2" charset="-122"/>
              </a:rPr>
              <a:t>randomized subjects who had the opportunity to complete 1 post-baseline tumor assessment and at least 188 PFS events occurred</a:t>
            </a:r>
            <a:r>
              <a:rPr lang="en-US" sz="1600" dirty="0">
                <a:solidFill>
                  <a:srgbClr val="002060"/>
                </a:solidFill>
                <a:latin typeface="Arial Narrow" panose="020B0606020202030204" pitchFamily="34" charset="0"/>
                <a:ea typeface="等线" panose="02010600030101010101" pitchFamily="2" charset="-122"/>
                <a:cs typeface="Arial" panose="020B0604020202020204" pitchFamily="34" charset="0"/>
              </a:rPr>
              <a:t>.</a:t>
            </a:r>
          </a:p>
          <a:p>
            <a:pPr marL="228594" indent="-228594">
              <a:lnSpc>
                <a:spcPct val="120000"/>
              </a:lnSpc>
              <a:spcAft>
                <a:spcPct val="0"/>
              </a:spcAft>
              <a:buClr>
                <a:srgbClr val="26407E"/>
              </a:buClr>
              <a:buSzPct val="100000"/>
              <a:buFont typeface="Arial" panose="020B0604020202020204" pitchFamily="34" charset="0"/>
              <a:buChar char="•"/>
              <a:defRPr/>
            </a:pPr>
            <a:r>
              <a:rPr lang="en-US" sz="1600" b="1" dirty="0">
                <a:solidFill>
                  <a:srgbClr val="002060"/>
                </a:solidFill>
                <a:latin typeface="Arial Narrow" panose="020B0606020202030204" pitchFamily="34" charset="0"/>
                <a:ea typeface="等线" panose="02010600030101010101" pitchFamily="2" charset="-122"/>
                <a:cs typeface="Arial" panose="020B0604020202020204" pitchFamily="34" charset="0"/>
              </a:rPr>
              <a:t>Pre-specified interim analysis for OS: </a:t>
            </a:r>
            <a:r>
              <a:rPr lang="en-US" sz="1600" dirty="0">
                <a:solidFill>
                  <a:srgbClr val="002060"/>
                </a:solidFill>
                <a:latin typeface="Arial Narrow" panose="020B0606020202030204" pitchFamily="34" charset="0"/>
                <a:ea typeface="等线" panose="02010600030101010101" pitchFamily="2" charset="-122"/>
                <a:cs typeface="Arial" panose="020B0604020202020204" pitchFamily="34" charset="0"/>
              </a:rPr>
              <a:t>approximately 165 OS events occurred.</a:t>
            </a:r>
          </a:p>
          <a:p>
            <a:pPr marL="228594" indent="-228594">
              <a:lnSpc>
                <a:spcPct val="120000"/>
              </a:lnSpc>
              <a:spcAft>
                <a:spcPct val="0"/>
              </a:spcAft>
              <a:buClr>
                <a:srgbClr val="26407E"/>
              </a:buClr>
              <a:buSzPct val="100000"/>
              <a:buFont typeface="Arial" panose="020B0604020202020204" pitchFamily="34" charset="0"/>
              <a:buChar char="•"/>
              <a:defRPr/>
            </a:pPr>
            <a:r>
              <a:rPr lang="en-US" sz="1600" dirty="0">
                <a:solidFill>
                  <a:srgbClr val="002060"/>
                </a:solidFill>
                <a:latin typeface="Arial Narrow" panose="020B0606020202030204" pitchFamily="34" charset="0"/>
                <a:ea typeface="等线" panose="02010600030101010101" pitchFamily="2" charset="-122"/>
                <a:cs typeface="Arial" panose="020B0604020202020204" pitchFamily="34" charset="0"/>
              </a:rPr>
              <a:t>O`Brien-Fleming α-spending as implemented by the Lan-</a:t>
            </a:r>
            <a:r>
              <a:rPr lang="en-US" sz="1600" dirty="0" err="1">
                <a:solidFill>
                  <a:srgbClr val="002060"/>
                </a:solidFill>
                <a:latin typeface="Arial Narrow" panose="020B0606020202030204" pitchFamily="34" charset="0"/>
                <a:ea typeface="等线" panose="02010600030101010101" pitchFamily="2" charset="-122"/>
                <a:cs typeface="Arial" panose="020B0604020202020204" pitchFamily="34" charset="0"/>
              </a:rPr>
              <a:t>DeMets</a:t>
            </a:r>
            <a:r>
              <a:rPr lang="en-US" sz="1600" dirty="0">
                <a:solidFill>
                  <a:srgbClr val="002060"/>
                </a:solidFill>
                <a:latin typeface="Arial Narrow" panose="020B0606020202030204" pitchFamily="34" charset="0"/>
                <a:ea typeface="等线" panose="02010600030101010101" pitchFamily="2" charset="-122"/>
                <a:cs typeface="Arial" panose="020B0604020202020204" pitchFamily="34" charset="0"/>
              </a:rPr>
              <a:t> method.</a:t>
            </a:r>
          </a:p>
        </p:txBody>
      </p:sp>
      <p:sp>
        <p:nvSpPr>
          <p:cNvPr id="31" name="文本框 30">
            <a:extLst>
              <a:ext uri="{FF2B5EF4-FFF2-40B4-BE49-F238E27FC236}">
                <a16:creationId xmlns:a16="http://schemas.microsoft.com/office/drawing/2014/main" id="{0A928E5A-0A38-11F2-786D-1046FDFE8506}"/>
              </a:ext>
            </a:extLst>
          </p:cNvPr>
          <p:cNvSpPr txBox="1"/>
          <p:nvPr/>
        </p:nvSpPr>
        <p:spPr>
          <a:xfrm>
            <a:off x="685801" y="3856570"/>
            <a:ext cx="3923655" cy="1538391"/>
          </a:xfrm>
          <a:prstGeom prst="rect">
            <a:avLst/>
          </a:prstGeom>
          <a:noFill/>
          <a:ln>
            <a:solidFill>
              <a:srgbClr val="002557"/>
            </a:solidFill>
            <a:prstDash val="dash"/>
          </a:ln>
        </p:spPr>
        <p:txBody>
          <a:bodyPr wrap="square" rtlCol="0">
            <a:noAutofit/>
          </a:bodyPr>
          <a:lstStyle/>
          <a:p>
            <a:pPr algn="just">
              <a:lnSpc>
                <a:spcPct val="130000"/>
              </a:lnSpc>
              <a:defRPr/>
            </a:pPr>
            <a:r>
              <a:rPr lang="en-US" sz="1600" b="1" dirty="0">
                <a:solidFill>
                  <a:srgbClr val="002557"/>
                </a:solidFill>
                <a:latin typeface="Arial Narrow" panose="020B0606020202030204" pitchFamily="34" charset="0"/>
                <a:ea typeface="等线" panose="02010600030101010101" pitchFamily="2" charset="-122"/>
              </a:rPr>
              <a:t>Stratification Factors:</a:t>
            </a:r>
          </a:p>
          <a:p>
            <a:pPr>
              <a:lnSpc>
                <a:spcPct val="150000"/>
              </a:lnSpc>
              <a:buClr>
                <a:srgbClr val="041F46"/>
              </a:buClr>
              <a:buSzPct val="90000"/>
              <a:defRPr/>
            </a:pPr>
            <a:r>
              <a:rPr lang="en-US" sz="1600" dirty="0">
                <a:solidFill>
                  <a:srgbClr val="002557"/>
                </a:solidFill>
                <a:latin typeface="Arial Narrow" panose="020B0606020202030204" pitchFamily="34" charset="0"/>
                <a:ea typeface="等线" panose="02010600030101010101" pitchFamily="2" charset="-122"/>
              </a:rPr>
              <a:t>1. Lines of chemotherapy (1 vs &gt;1)</a:t>
            </a:r>
          </a:p>
          <a:p>
            <a:pPr>
              <a:lnSpc>
                <a:spcPct val="150000"/>
              </a:lnSpc>
              <a:buClr>
                <a:srgbClr val="041F46"/>
              </a:buClr>
              <a:buSzPct val="90000"/>
              <a:defRPr/>
            </a:pPr>
            <a:r>
              <a:rPr lang="en-US" sz="1600" dirty="0">
                <a:solidFill>
                  <a:srgbClr val="002557"/>
                </a:solidFill>
                <a:latin typeface="Arial Narrow" panose="020B0606020202030204" pitchFamily="34" charset="0"/>
                <a:ea typeface="等线" panose="02010600030101010101" pitchFamily="2" charset="-122"/>
              </a:rPr>
              <a:t>2. HER2 status (zero vs low)</a:t>
            </a:r>
            <a:r>
              <a:rPr lang="en-US" sz="1600" baseline="30000" dirty="0">
                <a:solidFill>
                  <a:srgbClr val="002557"/>
                </a:solidFill>
                <a:latin typeface="Arial Narrow" panose="020B0606020202030204" pitchFamily="34" charset="0"/>
                <a:ea typeface="等线" panose="02010600030101010101" pitchFamily="2" charset="-122"/>
              </a:rPr>
              <a:t> a</a:t>
            </a:r>
            <a:endParaRPr lang="en-US" sz="1600" dirty="0">
              <a:solidFill>
                <a:srgbClr val="002557"/>
              </a:solidFill>
              <a:latin typeface="Arial Narrow" panose="020B0606020202030204" pitchFamily="34" charset="0"/>
              <a:ea typeface="等线" panose="02010600030101010101" pitchFamily="2" charset="-122"/>
            </a:endParaRPr>
          </a:p>
          <a:p>
            <a:pPr>
              <a:lnSpc>
                <a:spcPct val="150000"/>
              </a:lnSpc>
              <a:buClr>
                <a:srgbClr val="041F46"/>
              </a:buClr>
              <a:buSzPct val="90000"/>
              <a:defRPr/>
            </a:pPr>
            <a:r>
              <a:rPr lang="en-US" sz="1600" dirty="0">
                <a:solidFill>
                  <a:srgbClr val="002557"/>
                </a:solidFill>
                <a:latin typeface="Arial Narrow" panose="020B0606020202030204" pitchFamily="34" charset="0"/>
                <a:ea typeface="等线" panose="02010600030101010101" pitchFamily="2" charset="-122"/>
              </a:rPr>
              <a:t>3. Endocrine therapy ≥ 6 months (yes vs no)</a:t>
            </a:r>
            <a:r>
              <a:rPr lang="en-US" sz="1600" baseline="30000" dirty="0">
                <a:solidFill>
                  <a:srgbClr val="002557"/>
                </a:solidFill>
                <a:latin typeface="Arial Narrow" panose="020B0606020202030204" pitchFamily="34" charset="0"/>
                <a:ea typeface="等线" panose="02010600030101010101" pitchFamily="2" charset="-122"/>
              </a:rPr>
              <a:t>b</a:t>
            </a:r>
            <a:endParaRPr lang="en-US" sz="1600" dirty="0">
              <a:solidFill>
                <a:srgbClr val="002557"/>
              </a:solidFill>
              <a:latin typeface="Arial Narrow" panose="020B0606020202030204" pitchFamily="34" charset="0"/>
              <a:ea typeface="等线" panose="02010600030101010101" pitchFamily="2" charset="-122"/>
            </a:endParaRPr>
          </a:p>
        </p:txBody>
      </p:sp>
      <p:sp>
        <p:nvSpPr>
          <p:cNvPr id="34" name="矩形 33"/>
          <p:cNvSpPr/>
          <p:nvPr/>
        </p:nvSpPr>
        <p:spPr>
          <a:xfrm>
            <a:off x="56337" y="5739181"/>
            <a:ext cx="10868568" cy="830997"/>
          </a:xfrm>
          <a:prstGeom prst="rect">
            <a:avLst/>
          </a:prstGeom>
        </p:spPr>
        <p:txBody>
          <a:bodyPr wrap="square">
            <a:spAutoFit/>
          </a:bodyPr>
          <a:lstStyle/>
          <a:p>
            <a:pPr algn="just"/>
            <a:r>
              <a:rPr lang="en-US" sz="1200" kern="100" baseline="300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a </a:t>
            </a:r>
            <a:r>
              <a:rPr lang="en-US" sz="1200" kern="1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HER2-zero: No staining, or barely perceptible staining with a proportion &gt; 0% but ≤ 10%; HER2-low defined as IHC1+, or IHC2+ and ISH-negative.</a:t>
            </a:r>
            <a:r>
              <a:rPr lang="en-US" sz="1200" baseline="30000" dirty="0">
                <a:solidFill>
                  <a:srgbClr val="00305D"/>
                </a:solidFill>
                <a:latin typeface="Arial Narrow" panose="020B0606020202030204" pitchFamily="34" charset="0"/>
                <a:ea typeface="等线" panose="02010600030101010101" pitchFamily="2" charset="-122"/>
                <a:cs typeface="Arial" panose="020B0604020202020204" pitchFamily="34" charset="0"/>
              </a:rPr>
              <a:t> b </a:t>
            </a:r>
            <a:r>
              <a:rPr lang="en-US" sz="1200" dirty="0">
                <a:solidFill>
                  <a:srgbClr val="00305D"/>
                </a:solidFill>
                <a:latin typeface="Arial Narrow" panose="020B0606020202030204" pitchFamily="34" charset="0"/>
                <a:ea typeface="等线" panose="02010600030101010101" pitchFamily="2" charset="-122"/>
                <a:cs typeface="Arial" panose="020B0604020202020204" pitchFamily="34" charset="0"/>
              </a:rPr>
              <a:t>If no prior endocrine therapy in advanced setting, assess if (neo)adjuvant endocrine therapy  duration ≥ 2 years.</a:t>
            </a:r>
          </a:p>
          <a:p>
            <a:pPr algn="just"/>
            <a:r>
              <a:rPr lang="en-US" sz="1200" dirty="0">
                <a:solidFill>
                  <a:srgbClr val="00305D"/>
                </a:solidFill>
                <a:latin typeface="Arial Narrow" panose="020B0606020202030204" pitchFamily="34" charset="0"/>
                <a:ea typeface="等线" panose="02010600030101010101" pitchFamily="2" charset="-122"/>
                <a:cs typeface="Arial" panose="020B0604020202020204" pitchFamily="34" charset="0"/>
              </a:rPr>
              <a:t>BICR, blinded independent central review; CDK 4/6, cyclin dependent kinase 4/6; DCR, disease control rate; DOR, duration of response; </a:t>
            </a:r>
            <a:r>
              <a:rPr lang="en-US" sz="1200" dirty="0">
                <a:solidFill>
                  <a:srgbClr val="00305D"/>
                </a:solidFill>
                <a:latin typeface="Arial Narrow" panose="020B0606020202030204" pitchFamily="34" charset="0"/>
                <a:ea typeface="等线" panose="02010600030101010101" pitchFamily="2" charset="-122"/>
                <a:cs typeface="Arial Narrow" panose="020B0604020202020204" pitchFamily="34" charset="0"/>
              </a:rPr>
              <a:t>ECOG, Eastern Cooperative Oncology Group; </a:t>
            </a:r>
            <a:r>
              <a:rPr lang="en-US" sz="1200" dirty="0">
                <a:solidFill>
                  <a:srgbClr val="00305D"/>
                </a:solidFill>
                <a:latin typeface="Arial Narrow" panose="020B0606020202030204" pitchFamily="34" charset="0"/>
                <a:ea typeface="等线" panose="02010600030101010101" pitchFamily="2" charset="-122"/>
                <a:cs typeface="Arial" panose="020B0604020202020204" pitchFamily="34" charset="0"/>
              </a:rPr>
              <a:t>ICC, investigator's choice of chemotherapy; </a:t>
            </a:r>
            <a:r>
              <a:rPr lang="en-US" sz="1200" kern="1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IHC, immunohistochemistry; </a:t>
            </a:r>
            <a:r>
              <a:rPr lang="en-US" sz="1200" dirty="0">
                <a:solidFill>
                  <a:srgbClr val="00305D"/>
                </a:solidFill>
                <a:latin typeface="Arial Narrow" panose="020B0606020202030204" pitchFamily="34" charset="0"/>
                <a:ea typeface="等线" panose="02010600030101010101" pitchFamily="2" charset="-122"/>
                <a:cs typeface="Arial" panose="020B0604020202020204" pitchFamily="34" charset="0"/>
              </a:rPr>
              <a:t>OS, overall survival; Q2W, every 2 weeks; RECIST, Response Evaluation Criteria in Solid Tumors.</a:t>
            </a:r>
            <a:endParaRPr lang="en-US" sz="1200" kern="1000" dirty="0">
              <a:solidFill>
                <a:srgbClr val="00305D"/>
              </a:solidFill>
              <a:latin typeface="Arial Narrow" panose="020B0606020202030204" pitchFamily="34" charset="0"/>
              <a:ea typeface="Times New Roman" panose="02020603050405020304" pitchFamily="18" charset="0"/>
            </a:endParaRPr>
          </a:p>
        </p:txBody>
      </p:sp>
      <p:sp>
        <p:nvSpPr>
          <p:cNvPr id="32" name="文本框 31"/>
          <p:cNvSpPr txBox="1"/>
          <p:nvPr/>
        </p:nvSpPr>
        <p:spPr>
          <a:xfrm>
            <a:off x="634599" y="809975"/>
            <a:ext cx="10680467" cy="425309"/>
          </a:xfrm>
          <a:prstGeom prst="rect">
            <a:avLst/>
          </a:prstGeom>
          <a:noFill/>
        </p:spPr>
        <p:txBody>
          <a:bodyPr wrap="square" rtlCol="0">
            <a:spAutoFit/>
          </a:bodyPr>
          <a:lstStyle/>
          <a:p>
            <a:pPr>
              <a:lnSpc>
                <a:spcPct val="130000"/>
              </a:lnSpc>
            </a:pPr>
            <a:r>
              <a:rPr lang="en-US" sz="1867" b="1" dirty="0">
                <a:solidFill>
                  <a:srgbClr val="00305D"/>
                </a:solidFill>
                <a:latin typeface="Arial Narrow" panose="020B0606020202030204" pitchFamily="34" charset="0"/>
                <a:ea typeface="等线" panose="02010600030101010101" pitchFamily="2" charset="-122"/>
              </a:rPr>
              <a:t>Randomized, multi-center, </a:t>
            </a:r>
            <a:r>
              <a:rPr lang="en-US" sz="1867" b="1" dirty="0">
                <a:solidFill>
                  <a:srgbClr val="002557"/>
                </a:solidFill>
                <a:latin typeface="Arial Narrow" panose="020B0606020202030204" pitchFamily="34" charset="0"/>
                <a:ea typeface="等线" panose="02010600030101010101" pitchFamily="2" charset="-122"/>
              </a:rPr>
              <a:t>open-label trial </a:t>
            </a:r>
            <a:r>
              <a:rPr lang="en-US" sz="1867" b="1" dirty="0">
                <a:solidFill>
                  <a:srgbClr val="00305D"/>
                </a:solidFill>
                <a:latin typeface="Arial Narrow" panose="020B0606020202030204" pitchFamily="34" charset="0"/>
                <a:ea typeface="等线" panose="02010600030101010101" pitchFamily="2" charset="-122"/>
              </a:rPr>
              <a:t>(NCT06081959)</a:t>
            </a:r>
          </a:p>
        </p:txBody>
      </p:sp>
      <p:cxnSp>
        <p:nvCxnSpPr>
          <p:cNvPr id="7" name="直接箭头连接符 6"/>
          <p:cNvCxnSpPr/>
          <p:nvPr/>
        </p:nvCxnSpPr>
        <p:spPr>
          <a:xfrm rot="10800000">
            <a:off x="8350816" y="3293203"/>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rot="10800000">
            <a:off x="8354264" y="1805648"/>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8594929" y="2465159"/>
            <a:ext cx="310831" cy="4943"/>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609455" y="2459916"/>
            <a:ext cx="700415" cy="0"/>
          </a:xfrm>
          <a:prstGeom prst="line">
            <a:avLst/>
          </a:prstGeom>
          <a:ln w="15875">
            <a:solidFill>
              <a:srgbClr val="002557"/>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57395" y="2080234"/>
            <a:ext cx="595035" cy="666977"/>
            <a:chOff x="3813218" y="2398045"/>
            <a:chExt cx="720000" cy="724657"/>
          </a:xfrm>
        </p:grpSpPr>
        <p:sp>
          <p:nvSpPr>
            <p:cNvPr id="27" name="椭圆 26"/>
            <p:cNvSpPr/>
            <p:nvPr/>
          </p:nvSpPr>
          <p:spPr>
            <a:xfrm>
              <a:off x="3813218" y="2465825"/>
              <a:ext cx="720000" cy="60128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srgbClr val="FFFFFF"/>
                </a:solidFill>
                <a:latin typeface="等线" panose="02010600030101010101" pitchFamily="2" charset="-122"/>
                <a:ea typeface="等线" panose="02010600030101010101" pitchFamily="2" charset="-122"/>
              </a:endParaRPr>
            </a:p>
          </p:txBody>
        </p:sp>
        <p:sp>
          <p:nvSpPr>
            <p:cNvPr id="28" name="文本框 27"/>
            <p:cNvSpPr txBox="1"/>
            <p:nvPr/>
          </p:nvSpPr>
          <p:spPr>
            <a:xfrm>
              <a:off x="3889832" y="2398045"/>
              <a:ext cx="566768" cy="724657"/>
            </a:xfrm>
            <a:prstGeom prst="rect">
              <a:avLst/>
            </a:prstGeom>
            <a:noFill/>
          </p:spPr>
          <p:txBody>
            <a:bodyPr wrap="none" rtlCol="0">
              <a:spAutoFit/>
            </a:bodyPr>
            <a:lstStyle/>
            <a:p>
              <a:pPr algn="ctr">
                <a:defRPr/>
              </a:pPr>
              <a:r>
                <a:rPr lang="en-US" sz="1867" b="1" dirty="0">
                  <a:solidFill>
                    <a:srgbClr val="FFFFFF"/>
                  </a:solidFill>
                  <a:latin typeface="Arial Narrow" panose="020B0606020202030204" pitchFamily="34" charset="0"/>
                  <a:ea typeface="等线" panose="02010600030101010101" pitchFamily="2" charset="-122"/>
                </a:rPr>
                <a:t>R</a:t>
              </a:r>
            </a:p>
            <a:p>
              <a:pPr algn="ctr">
                <a:defRPr/>
              </a:pPr>
              <a:r>
                <a:rPr lang="en-US" sz="1867" b="1" dirty="0">
                  <a:solidFill>
                    <a:srgbClr val="FFFFFF"/>
                  </a:solidFill>
                  <a:latin typeface="Arial Narrow" panose="020B0606020202030204" pitchFamily="34" charset="0"/>
                  <a:ea typeface="等线" panose="02010600030101010101" pitchFamily="2" charset="-122"/>
                </a:rPr>
                <a:t>1:1</a:t>
              </a:r>
            </a:p>
          </p:txBody>
        </p:sp>
      </p:grpSp>
      <p:sp>
        <p:nvSpPr>
          <p:cNvPr id="17" name="矩形 16"/>
          <p:cNvSpPr/>
          <p:nvPr/>
        </p:nvSpPr>
        <p:spPr>
          <a:xfrm>
            <a:off x="5448174" y="1334277"/>
            <a:ext cx="2968825" cy="978145"/>
          </a:xfrm>
          <a:prstGeom prst="rect">
            <a:avLst/>
          </a:prstGeom>
          <a:solidFill>
            <a:srgbClr val="26407E"/>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defRPr/>
            </a:pPr>
            <a:r>
              <a:rPr lang="en-US" sz="1867"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    Sac-TMT </a:t>
            </a:r>
          </a:p>
          <a:p>
            <a:pPr algn="ctr">
              <a:lnSpc>
                <a:spcPct val="105000"/>
              </a:lnSpc>
              <a:defRPr/>
            </a:pPr>
            <a:r>
              <a:rPr lang="en-US" sz="1867" b="1" dirty="0">
                <a:solidFill>
                  <a:prstClr val="white"/>
                </a:solidFill>
                <a:latin typeface="Arial Narrow" panose="020B0606020202030204" pitchFamily="34" charset="0"/>
                <a:ea typeface="等线" panose="02010600030101010101" pitchFamily="2" charset="-122"/>
                <a:cs typeface="Arial Narrow" panose="020B0604020202020204" pitchFamily="34" charset="0"/>
              </a:rPr>
              <a:t>    5 mg/kg IV, Q2W</a:t>
            </a:r>
          </a:p>
        </p:txBody>
      </p:sp>
      <p:grpSp>
        <p:nvGrpSpPr>
          <p:cNvPr id="18" name="组合 17"/>
          <p:cNvGrpSpPr/>
          <p:nvPr/>
        </p:nvGrpSpPr>
        <p:grpSpPr>
          <a:xfrm>
            <a:off x="5320551" y="1794117"/>
            <a:ext cx="127623" cy="1491051"/>
            <a:chOff x="3791522" y="1913318"/>
            <a:chExt cx="154425" cy="1620000"/>
          </a:xfrm>
        </p:grpSpPr>
        <p:cxnSp>
          <p:nvCxnSpPr>
            <p:cNvPr id="24" name="直接箭头连接符 23"/>
            <p:cNvCxnSpPr/>
            <p:nvPr/>
          </p:nvCxnSpPr>
          <p:spPr>
            <a:xfrm>
              <a:off x="3791522" y="1913318"/>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2988743" y="2723318"/>
              <a:ext cx="1620000"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cxnSp>
          <p:nvCxnSpPr>
            <p:cNvPr id="26" name="直接箭头连接符 25"/>
            <p:cNvCxnSpPr/>
            <p:nvPr/>
          </p:nvCxnSpPr>
          <p:spPr>
            <a:xfrm>
              <a:off x="3801947" y="3529521"/>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5464757" y="2716303"/>
            <a:ext cx="2952875" cy="1014087"/>
          </a:xfrm>
          <a:prstGeom prst="rect">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defRPr/>
            </a:pPr>
            <a:r>
              <a:rPr lang="en-US" sz="1867"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ICC</a:t>
            </a:r>
            <a:endParaRPr lang="en-US" sz="1867" b="1" baseline="30000" dirty="0">
              <a:solidFill>
                <a:prstClr val="white"/>
              </a:solidFill>
              <a:latin typeface="Arial Narrow" panose="020B0604020202020204" pitchFamily="34" charset="0"/>
              <a:ea typeface="等线" panose="02010600030101010101" pitchFamily="2" charset="-122"/>
              <a:cs typeface="Arial Narrow" panose="020B0604020202020204" pitchFamily="34" charset="0"/>
            </a:endParaRPr>
          </a:p>
          <a:p>
            <a:pPr algn="ctr">
              <a:lnSpc>
                <a:spcPct val="105000"/>
              </a:lnSpc>
              <a:defRPr/>
            </a:pPr>
            <a:r>
              <a:rPr lang="en-US" sz="1600"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a:t>
            </a:r>
            <a:r>
              <a:rPr lang="en-US" sz="1600" b="1" dirty="0" err="1">
                <a:solidFill>
                  <a:prstClr val="white"/>
                </a:solidFill>
                <a:latin typeface="Arial Narrow" panose="020B0604020202020204" pitchFamily="34" charset="0"/>
                <a:ea typeface="等线" panose="02010600030101010101" pitchFamily="2" charset="-122"/>
                <a:cs typeface="Arial Narrow" panose="020B0604020202020204" pitchFamily="34" charset="0"/>
              </a:rPr>
              <a:t>eribulin</a:t>
            </a:r>
            <a:r>
              <a:rPr lang="en-US" sz="1600"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 </a:t>
            </a:r>
            <a:r>
              <a:rPr lang="en-US" sz="1600" b="1" dirty="0" err="1">
                <a:solidFill>
                  <a:prstClr val="white"/>
                </a:solidFill>
                <a:latin typeface="Arial Narrow" panose="020B0604020202020204" pitchFamily="34" charset="0"/>
                <a:ea typeface="等线" panose="02010600030101010101" pitchFamily="2" charset="-122"/>
                <a:cs typeface="Arial Narrow" panose="020B0604020202020204" pitchFamily="34" charset="0"/>
              </a:rPr>
              <a:t>capecitabine</a:t>
            </a:r>
            <a:r>
              <a:rPr lang="en-US" sz="1600"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a:t>
            </a:r>
          </a:p>
          <a:p>
            <a:pPr marL="119589" algn="ctr">
              <a:lnSpc>
                <a:spcPct val="105000"/>
              </a:lnSpc>
              <a:defRPr/>
            </a:pPr>
            <a:r>
              <a:rPr lang="en-US" sz="1600" b="1" dirty="0">
                <a:solidFill>
                  <a:prstClr val="white"/>
                </a:solidFill>
                <a:latin typeface="Arial Narrow" panose="020B0604020202020204" pitchFamily="34" charset="0"/>
                <a:ea typeface="等线" panose="02010600030101010101" pitchFamily="2" charset="-122"/>
                <a:cs typeface="Arial Narrow" panose="020B0604020202020204" pitchFamily="34" charset="0"/>
              </a:rPr>
              <a:t>gemcitabine or vinorelbine)</a:t>
            </a:r>
            <a:endParaRPr lang="en-US" sz="1867" b="1" baseline="30000" dirty="0">
              <a:solidFill>
                <a:prstClr val="white"/>
              </a:solidFill>
              <a:latin typeface="Arial Narrow" panose="020B0606020202030204" pitchFamily="34" charset="0"/>
              <a:ea typeface="等线" panose="02010600030101010101" pitchFamily="2" charset="-122"/>
              <a:cs typeface="Arial Narrow" panose="020B0604020202020204" pitchFamily="34" charset="0"/>
            </a:endParaRPr>
          </a:p>
        </p:txBody>
      </p:sp>
      <p:cxnSp>
        <p:nvCxnSpPr>
          <p:cNvPr id="10" name="直接连接符 9"/>
          <p:cNvCxnSpPr/>
          <p:nvPr/>
        </p:nvCxnSpPr>
        <p:spPr>
          <a:xfrm rot="5400000">
            <a:off x="7847053" y="2548743"/>
            <a:ext cx="1491051"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sp>
        <p:nvSpPr>
          <p:cNvPr id="35" name="文本框 34"/>
          <p:cNvSpPr txBox="1"/>
          <p:nvPr/>
        </p:nvSpPr>
        <p:spPr>
          <a:xfrm>
            <a:off x="4657395" y="2842149"/>
            <a:ext cx="630788" cy="276999"/>
          </a:xfrm>
          <a:prstGeom prst="rect">
            <a:avLst/>
          </a:prstGeom>
          <a:noFill/>
        </p:spPr>
        <p:txBody>
          <a:bodyPr wrap="square" rtlCol="0">
            <a:spAutoFit/>
          </a:bodyPr>
          <a:lstStyle/>
          <a:p>
            <a:pPr algn="ctr"/>
            <a:r>
              <a:rPr lang="en-US" sz="1200" dirty="0">
                <a:solidFill>
                  <a:srgbClr val="002557"/>
                </a:solidFill>
                <a:latin typeface="Arial Narrow" panose="020B0606020202030204" pitchFamily="34" charset="0"/>
                <a:ea typeface="等线" panose="02010600030101010101" pitchFamily="2" charset="-122"/>
              </a:rPr>
              <a:t>N=399</a:t>
            </a:r>
            <a:endParaRPr lang="en-US" sz="1200" baseline="30000" dirty="0">
              <a:solidFill>
                <a:srgbClr val="002557"/>
              </a:solidFill>
              <a:latin typeface="Arial Narrow" panose="020B0606020202030204" pitchFamily="34" charset="0"/>
              <a:ea typeface="等线" panose="02010600030101010101" pitchFamily="2" charset="-122"/>
            </a:endParaRPr>
          </a:p>
        </p:txBody>
      </p:sp>
    </p:spTree>
    <p:extLst>
      <p:ext uri="{BB962C8B-B14F-4D97-AF65-F5344CB8AC3E}">
        <p14:creationId xmlns:p14="http://schemas.microsoft.com/office/powerpoint/2010/main" val="362619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3E2A965-C6D1-9181-E3E4-91F0B6EF46FA}"/>
              </a:ext>
            </a:extLst>
          </p:cNvPr>
          <p:cNvSpPr>
            <a:spLocks noGrp="1"/>
          </p:cNvSpPr>
          <p:nvPr>
            <p:ph type="body" sz="quarter" idx="10"/>
          </p:nvPr>
        </p:nvSpPr>
        <p:spPr>
          <a:xfrm>
            <a:off x="546102" y="6294978"/>
            <a:ext cx="3834343" cy="240967"/>
          </a:xfrm>
        </p:spPr>
        <p:txBody>
          <a:bodyPr>
            <a:normAutofit fontScale="32500" lnSpcReduction="20000"/>
          </a:bodyPr>
          <a:lstStyle/>
          <a:p>
            <a:r>
              <a:rPr lang="en-US" dirty="0"/>
              <a:t>PRESENTED BY : Ying Fan, MD </a:t>
            </a:r>
          </a:p>
        </p:txBody>
      </p:sp>
      <p:graphicFrame>
        <p:nvGraphicFramePr>
          <p:cNvPr id="6" name="表格 5"/>
          <p:cNvGraphicFramePr>
            <a:graphicFrameLocks noGrp="1"/>
          </p:cNvGraphicFramePr>
          <p:nvPr>
            <p:extLst>
              <p:ext uri="{D42A27DB-BD31-4B8C-83A1-F6EECF244321}">
                <p14:modId xmlns:p14="http://schemas.microsoft.com/office/powerpoint/2010/main" val="3796957710"/>
              </p:ext>
            </p:extLst>
          </p:nvPr>
        </p:nvGraphicFramePr>
        <p:xfrm>
          <a:off x="610271" y="1171683"/>
          <a:ext cx="5136000" cy="4471475"/>
        </p:xfrm>
        <a:graphic>
          <a:graphicData uri="http://schemas.openxmlformats.org/drawingml/2006/table">
            <a:tbl>
              <a:tblPr firstRow="1" firstCol="1" bandRow="1">
                <a:tableStyleId>{5C22544A-7EE6-4342-B048-85BDC9FD1C3A}</a:tableStyleId>
              </a:tblPr>
              <a:tblGrid>
                <a:gridCol w="2880000">
                  <a:extLst>
                    <a:ext uri="{9D8B030D-6E8A-4147-A177-3AD203B41FA5}">
                      <a16:colId xmlns:a16="http://schemas.microsoft.com/office/drawing/2014/main" val="3189279961"/>
                    </a:ext>
                  </a:extLst>
                </a:gridCol>
                <a:gridCol w="1128000">
                  <a:extLst>
                    <a:ext uri="{9D8B030D-6E8A-4147-A177-3AD203B41FA5}">
                      <a16:colId xmlns:a16="http://schemas.microsoft.com/office/drawing/2014/main" val="3092686569"/>
                    </a:ext>
                  </a:extLst>
                </a:gridCol>
                <a:gridCol w="1128000">
                  <a:extLst>
                    <a:ext uri="{9D8B030D-6E8A-4147-A177-3AD203B41FA5}">
                      <a16:colId xmlns:a16="http://schemas.microsoft.com/office/drawing/2014/main" val="3582141235"/>
                    </a:ext>
                  </a:extLst>
                </a:gridCol>
              </a:tblGrid>
              <a:tr h="5038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kern="0" baseline="0" dirty="0">
                          <a:solidFill>
                            <a:srgbClr val="00305D"/>
                          </a:solidFill>
                          <a:effectLst/>
                          <a:latin typeface="Arial Narrow" panose="020B0606020202030204" pitchFamily="34" charset="0"/>
                          <a:ea typeface="+mn-ea"/>
                          <a:cs typeface="Times New Roman" panose="02020603050405020304" pitchFamily="18" charset="0"/>
                        </a:rPr>
                        <a:t>Characteristic</a:t>
                      </a:r>
                      <a:endParaRPr lang="en-US" sz="1300"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12700" cmpd="sng">
                      <a:noFill/>
                    </a:ln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Sac-TMT </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12700" cmpd="sng">
                      <a:noFill/>
                    </a:ln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26407E"/>
                    </a:solidFill>
                  </a:tcPr>
                </a:tc>
                <a:tc>
                  <a:txBody>
                    <a:bodyPr/>
                    <a:lstStyle/>
                    <a:p>
                      <a:pPr algn="ctr">
                        <a:lnSpc>
                          <a:spcPct val="100000"/>
                        </a:lnSpc>
                        <a:spcAft>
                          <a:spcPts val="0"/>
                        </a:spcAft>
                      </a:pPr>
                      <a:r>
                        <a:rPr lang="en-US" sz="1300" kern="0" baseline="0" dirty="0">
                          <a:solidFill>
                            <a:schemeClr val="bg1"/>
                          </a:solidFill>
                          <a:effectLst/>
                          <a:latin typeface="Arial Narrow" panose="020B0606020202030204" pitchFamily="34" charset="0"/>
                          <a:ea typeface="+mn-ea"/>
                          <a:cs typeface="Times New Roman" panose="02020603050405020304" pitchFamily="18" charset="0"/>
                        </a:rPr>
                        <a:t>Chemotherapy</a:t>
                      </a:r>
                      <a:br>
                        <a:rPr lang="en-US" sz="1300" kern="0" baseline="0" dirty="0">
                          <a:effectLst/>
                          <a:latin typeface="Arial Narrow" panose="020B0606020202030204" pitchFamily="34" charset="0"/>
                          <a:ea typeface="+mn-ea"/>
                          <a:cs typeface="Times New Roman" panose="02020603050405020304" pitchFamily="18" charset="0"/>
                        </a:rPr>
                      </a:b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12700" cmpd="sng">
                      <a:noFill/>
                    </a:ln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6E6E6E"/>
                    </a:solidFill>
                  </a:tcPr>
                </a:tc>
                <a:extLst>
                  <a:ext uri="{0D108BD9-81ED-4DB2-BD59-A6C34878D82A}">
                    <a16:rowId xmlns:a16="http://schemas.microsoft.com/office/drawing/2014/main" val="3849430639"/>
                  </a:ext>
                </a:extLst>
              </a:tr>
              <a:tr h="298636">
                <a:tc>
                  <a:txBody>
                    <a:bodyPr/>
                    <a:lstStyle/>
                    <a:p>
                      <a:pPr algn="l">
                        <a:lnSpc>
                          <a:spcPct val="14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 Median age, y (range)</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53.5 (31, 74)</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54.0 (33, 70)</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98809253"/>
                  </a:ext>
                </a:extLst>
              </a:tr>
              <a:tr h="298636">
                <a:tc>
                  <a:txBody>
                    <a:bodyPr/>
                    <a:lstStyle/>
                    <a:p>
                      <a:pPr marL="360000" algn="l">
                        <a:lnSpc>
                          <a:spcPct val="140000"/>
                        </a:lnSpc>
                        <a:spcAft>
                          <a:spcPts val="0"/>
                        </a:spcAft>
                      </a:pPr>
                      <a:r>
                        <a:rPr lang="en-US" sz="1300" b="0" kern="100" baseline="0" dirty="0">
                          <a:solidFill>
                            <a:srgbClr val="00305D"/>
                          </a:solidFill>
                          <a:effectLst/>
                          <a:latin typeface="Arial Narrow" panose="020B0606020202030204" pitchFamily="34" charset="0"/>
                          <a:ea typeface="+mn-ea"/>
                          <a:cs typeface="Times New Roman" panose="02020603050405020304" pitchFamily="18" charset="0"/>
                        </a:rPr>
                        <a:t>≥ 65 </a:t>
                      </a:r>
                      <a:r>
                        <a:rPr lang="en-US" sz="1300" b="0" kern="100" baseline="0" dirty="0" err="1">
                          <a:solidFill>
                            <a:srgbClr val="00305D"/>
                          </a:solidFill>
                          <a:effectLst/>
                          <a:latin typeface="Arial Narrow" panose="020B0606020202030204" pitchFamily="34" charset="0"/>
                          <a:ea typeface="+mn-ea"/>
                          <a:cs typeface="Times New Roman" panose="02020603050405020304" pitchFamily="18" charset="0"/>
                        </a:rPr>
                        <a:t>y，n</a:t>
                      </a:r>
                      <a:r>
                        <a:rPr lang="en-US" sz="1300" b="0" kern="100" baseline="0" dirty="0">
                          <a:solidFill>
                            <a:srgbClr val="00305D"/>
                          </a:solidFill>
                          <a:effectLst/>
                          <a:latin typeface="Arial Narrow" panose="020B0606020202030204" pitchFamily="34" charset="0"/>
                          <a:ea typeface="+mn-ea"/>
                          <a:cs typeface="Times New Roman" panose="02020603050405020304" pitchFamily="18" charset="0"/>
                        </a:rPr>
                        <a:t>(%)</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25 (12.5)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25 (12.6)</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530331679"/>
                  </a:ext>
                </a:extLst>
              </a:tr>
              <a:tr h="362629">
                <a:tc>
                  <a:txBody>
                    <a:bodyPr/>
                    <a:lstStyle/>
                    <a:p>
                      <a:pPr algn="l">
                        <a:lnSpc>
                          <a:spcPct val="140000"/>
                        </a:lnSpc>
                      </a:pPr>
                      <a:r>
                        <a:rPr lang="en-US" sz="1300" b="1" baseline="0" dirty="0">
                          <a:solidFill>
                            <a:srgbClr val="00305D"/>
                          </a:solidFill>
                          <a:latin typeface="Arial Narrow" panose="020B0606020202030204" pitchFamily="34" charset="0"/>
                          <a:ea typeface="+mn-ea"/>
                          <a:cs typeface="Times New Roman" panose="02020603050405020304" pitchFamily="18" charset="0"/>
                        </a:rPr>
                        <a:t>Female, n (%)</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199 (99.5)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198 (99.5)</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984956122"/>
                  </a:ext>
                </a:extLst>
              </a:tr>
              <a:tr h="362629">
                <a:tc>
                  <a:txBody>
                    <a:bodyPr/>
                    <a:lstStyle/>
                    <a:p>
                      <a:pPr marL="0" marR="0" indent="0" algn="l" defTabSz="914377" rtl="0" eaLnBrk="1" fontAlgn="auto" latinLnBrk="0" hangingPunct="1">
                        <a:lnSpc>
                          <a:spcPct val="140000"/>
                        </a:lnSpc>
                        <a:spcBef>
                          <a:spcPts val="0"/>
                        </a:spcBef>
                        <a:spcAft>
                          <a:spcPts val="0"/>
                        </a:spcAft>
                        <a:buClrTx/>
                        <a:buSzTx/>
                        <a:buFontTx/>
                        <a:buNone/>
                        <a:tabLst/>
                        <a:defRPr/>
                      </a:pPr>
                      <a:r>
                        <a:rPr lang="en-US" sz="1300" b="1" kern="0" baseline="0" dirty="0">
                          <a:solidFill>
                            <a:srgbClr val="00305D"/>
                          </a:solidFill>
                          <a:effectLst/>
                          <a:latin typeface="Arial Narrow" panose="020B0606020202030204" pitchFamily="34" charset="0"/>
                          <a:ea typeface="+mn-ea"/>
                          <a:cs typeface="Times New Roman" panose="02020603050405020304" pitchFamily="18" charset="0"/>
                        </a:rPr>
                        <a:t>ECOG PS 1, n </a:t>
                      </a:r>
                      <a:r>
                        <a:rPr lang="en-US" sz="1300" b="1" baseline="0" dirty="0">
                          <a:solidFill>
                            <a:srgbClr val="00305D"/>
                          </a:solidFill>
                          <a:latin typeface="Arial Narrow" panose="020B0606020202030204" pitchFamily="34" charset="0"/>
                          <a:ea typeface="+mn-ea"/>
                          <a:cs typeface="Times New Roman" panose="02020603050405020304" pitchFamily="18" charset="0"/>
                        </a:rPr>
                        <a:t>(%)</a:t>
                      </a:r>
                      <a:endParaRPr lang="en-US" sz="1300" b="1" kern="0" baseline="0" dirty="0">
                        <a:solidFill>
                          <a:srgbClr val="00305D"/>
                        </a:solidFill>
                        <a:effectLst/>
                        <a:latin typeface="Arial Narrow" panose="020B0606020202030204" pitchFamily="34" charset="0"/>
                        <a:ea typeface="+mn-ea"/>
                        <a:cs typeface="Times New Roman" panose="02020603050405020304" pitchFamily="18" charset="0"/>
                      </a:endParaRP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40000"/>
                        </a:lnSpc>
                        <a:spcBef>
                          <a:spcPts val="0"/>
                        </a:spcBef>
                        <a:spcAft>
                          <a:spcPts val="0"/>
                        </a:spcAft>
                        <a:buClrTx/>
                        <a:buSzTx/>
                        <a:buFontTx/>
                        <a:buNone/>
                        <a:tabLst/>
                        <a:defRPr/>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122 (61.0)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marL="0" marR="0" indent="0" algn="ctr" defTabSz="914400" rtl="0" eaLnBrk="1" fontAlgn="auto" latinLnBrk="0" hangingPunct="1">
                        <a:lnSpc>
                          <a:spcPct val="140000"/>
                        </a:lnSpc>
                        <a:spcBef>
                          <a:spcPts val="0"/>
                        </a:spcBef>
                        <a:spcAft>
                          <a:spcPts val="0"/>
                        </a:spcAft>
                        <a:buClrTx/>
                        <a:buSzTx/>
                        <a:buFontTx/>
                        <a:buNone/>
                        <a:tabLst/>
                        <a:defRPr/>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128 (64.3)</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93747097"/>
                  </a:ext>
                </a:extLst>
              </a:tr>
              <a:tr h="298636">
                <a:tc>
                  <a:txBody>
                    <a:bodyPr/>
                    <a:lstStyle/>
                    <a:p>
                      <a:pPr marL="88900" marR="0" indent="0" algn="l" defTabSz="914377" rtl="0" eaLnBrk="1" fontAlgn="auto" latinLnBrk="0" hangingPunct="1">
                        <a:lnSpc>
                          <a:spcPct val="140000"/>
                        </a:lnSpc>
                        <a:spcBef>
                          <a:spcPts val="0"/>
                        </a:spcBef>
                        <a:spcAft>
                          <a:spcPts val="0"/>
                        </a:spcAft>
                        <a:buClrTx/>
                        <a:buSzTx/>
                        <a:buFontTx/>
                        <a:buNone/>
                        <a:tabLst/>
                        <a:defRPr/>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HER2 status (IHC) at baseline, n </a:t>
                      </a:r>
                      <a:r>
                        <a:rPr lang="en-US" sz="1300" b="1" baseline="0" dirty="0">
                          <a:solidFill>
                            <a:srgbClr val="00305D"/>
                          </a:solidFill>
                          <a:latin typeface="Arial Narrow" panose="020B0606020202030204" pitchFamily="34" charset="0"/>
                          <a:ea typeface="+mn-ea"/>
                          <a:cs typeface="Times New Roman" panose="02020603050405020304" pitchFamily="18" charset="0"/>
                        </a:rPr>
                        <a:t>(%)</a:t>
                      </a:r>
                      <a:endParaRPr lang="en-US" sz="1300" b="1"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0" marR="0"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850665981"/>
                  </a:ext>
                </a:extLst>
              </a:tr>
              <a:tr h="362629">
                <a:tc>
                  <a:txBody>
                    <a:bodyPr/>
                    <a:lstStyle/>
                    <a:p>
                      <a:pPr marL="84138" marR="0" lvl="0" indent="0" algn="l" defTabSz="914377" rtl="0" eaLnBrk="1" fontAlgn="auto" latinLnBrk="0" hangingPunct="1">
                        <a:lnSpc>
                          <a:spcPct val="140000"/>
                        </a:lnSpc>
                        <a:spcBef>
                          <a:spcPts val="0"/>
                        </a:spcBef>
                        <a:spcAft>
                          <a:spcPts val="0"/>
                        </a:spcAft>
                        <a:buClrTx/>
                        <a:buSzTx/>
                        <a:buFontTx/>
                        <a:buNone/>
                        <a:tabLst/>
                        <a:defRPr/>
                      </a:pPr>
                      <a:r>
                        <a:rPr lang="en-US" sz="1300" b="0" baseline="0" dirty="0">
                          <a:solidFill>
                            <a:srgbClr val="00305D"/>
                          </a:solidFill>
                          <a:latin typeface="Arial Narrow" panose="020B0606020202030204" pitchFamily="34" charset="0"/>
                          <a:ea typeface="+mn-ea"/>
                          <a:cs typeface="Times New Roman" panose="02020603050405020304" pitchFamily="18" charset="0"/>
                        </a:rPr>
                        <a:t>    Zero</a:t>
                      </a:r>
                      <a:endParaRPr lang="en-US" sz="1300" b="0" baseline="30000" dirty="0">
                        <a:solidFill>
                          <a:srgbClr val="00305D"/>
                        </a:solidFill>
                        <a:latin typeface="Arial Narrow" panose="020B0606020202030204" pitchFamily="34" charset="0"/>
                        <a:ea typeface="+mn-ea"/>
                        <a:cs typeface="Times New Roman" panose="02020603050405020304" pitchFamily="18" charset="0"/>
                      </a:endParaRP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108 (54.0)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103 (51.8)</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39698180"/>
                  </a:ext>
                </a:extLst>
              </a:tr>
              <a:tr h="298636">
                <a:tc>
                  <a:txBody>
                    <a:bodyPr/>
                    <a:lstStyle/>
                    <a:p>
                      <a:pPr marL="179388" marR="0" lvl="0" indent="0" algn="l" defTabSz="914377" rtl="0" eaLnBrk="1" fontAlgn="auto" latinLnBrk="0" hangingPunct="1">
                        <a:lnSpc>
                          <a:spcPct val="140000"/>
                        </a:lnSpc>
                        <a:spcBef>
                          <a:spcPts val="0"/>
                        </a:spcBef>
                        <a:spcAft>
                          <a:spcPts val="0"/>
                        </a:spcAft>
                        <a:buClrTx/>
                        <a:buSzTx/>
                        <a:buFontTx/>
                        <a:buNone/>
                        <a:tabLst/>
                        <a:defRPr/>
                      </a:pPr>
                      <a:r>
                        <a:rPr lang="en-US" sz="1300" b="0" kern="1200" baseline="0" dirty="0">
                          <a:solidFill>
                            <a:srgbClr val="00305D"/>
                          </a:solidFill>
                          <a:latin typeface="Arial Narrow" panose="020B0606020202030204" pitchFamily="34" charset="0"/>
                          <a:ea typeface="+mn-ea"/>
                          <a:cs typeface="Times New Roman" panose="02020603050405020304" pitchFamily="18" charset="0"/>
                        </a:rPr>
                        <a:t>   Low</a:t>
                      </a:r>
                      <a:endParaRPr lang="en-US" sz="1300" b="0" kern="1200" baseline="30000" dirty="0">
                        <a:solidFill>
                          <a:srgbClr val="00305D"/>
                        </a:solidFill>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92 (46.0)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96 (48.2)</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55412638"/>
                  </a:ext>
                </a:extLst>
              </a:tr>
              <a:tr h="661265">
                <a:tc>
                  <a:txBody>
                    <a:bodyPr/>
                    <a:lstStyle/>
                    <a:p>
                      <a:pPr marL="0" indent="0" algn="l" defTabSz="914377" rtl="0" eaLnBrk="1" latinLnBrk="0" hangingPunct="1">
                        <a:lnSpc>
                          <a:spcPct val="14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Median time from initial metastatic diagnosis to consent, </a:t>
                      </a:r>
                      <a:r>
                        <a:rPr lang="en-US" sz="1300" b="1" kern="100" baseline="0" dirty="0" err="1">
                          <a:solidFill>
                            <a:srgbClr val="00305D"/>
                          </a:solidFill>
                          <a:effectLst/>
                          <a:latin typeface="Arial Narrow" panose="020B0606020202030204" pitchFamily="34" charset="0"/>
                          <a:ea typeface="+mn-ea"/>
                          <a:cs typeface="Times New Roman" panose="02020603050405020304" pitchFamily="18" charset="0"/>
                        </a:rPr>
                        <a:t>mo</a:t>
                      </a: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 (range)</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84.9</a:t>
                      </a:r>
                    </a:p>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（8.6, 384.3）</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73.0</a:t>
                      </a:r>
                    </a:p>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（12.6, 438.7）</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216621027"/>
                  </a:ext>
                </a:extLst>
              </a:tr>
              <a:tr h="298636">
                <a:tc>
                  <a:txBody>
                    <a:bodyPr/>
                    <a:lstStyle/>
                    <a:p>
                      <a:pPr>
                        <a:lnSpc>
                          <a:spcPct val="14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  Number of metastatic site ≥ 3, n(%)</a:t>
                      </a:r>
                    </a:p>
                  </a:txBody>
                  <a:tcPr marL="0" marR="0"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114 (57.0)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111 (55.8)</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680264623"/>
                  </a:ext>
                </a:extLst>
              </a:tr>
              <a:tr h="362629">
                <a:tc>
                  <a:txBody>
                    <a:bodyPr/>
                    <a:lstStyle/>
                    <a:p>
                      <a:pPr marL="0" indent="0" algn="l" defTabSz="914377" rtl="0" eaLnBrk="1" latinLnBrk="0" hangingPunct="1">
                        <a:lnSpc>
                          <a:spcPct val="14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Visceral metastases, n (%)</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193 (96.5)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189 (95.0)</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581600258"/>
                  </a:ext>
                </a:extLst>
              </a:tr>
              <a:tr h="362629">
                <a:tc>
                  <a:txBody>
                    <a:bodyPr/>
                    <a:lstStyle/>
                    <a:p>
                      <a:pPr marL="0" indent="0" algn="l" defTabSz="914377" rtl="0" eaLnBrk="1" latinLnBrk="0" hangingPunct="1">
                        <a:lnSpc>
                          <a:spcPct val="14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Liver metastases, n (%)</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157 (78.5)</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4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146 (73.4)</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99581091"/>
                  </a:ext>
                </a:extLst>
              </a:tr>
            </a:tbl>
          </a:graphicData>
        </a:graphic>
      </p:graphicFrame>
      <p:sp>
        <p:nvSpPr>
          <p:cNvPr id="7" name="文本框 6"/>
          <p:cNvSpPr txBox="1"/>
          <p:nvPr/>
        </p:nvSpPr>
        <p:spPr>
          <a:xfrm>
            <a:off x="567491" y="5841656"/>
            <a:ext cx="11057692" cy="461665"/>
          </a:xfrm>
          <a:prstGeom prst="rect">
            <a:avLst/>
          </a:prstGeom>
          <a:noFill/>
        </p:spPr>
        <p:txBody>
          <a:bodyPr wrap="square" rtlCol="0">
            <a:spAutoFit/>
          </a:bodyPr>
          <a:lstStyle/>
          <a:p>
            <a:pPr defTabSz="609570">
              <a:defRPr/>
            </a:pPr>
            <a:r>
              <a:rPr lang="en-US" sz="1200" kern="100" baseline="300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a </a:t>
            </a:r>
            <a:r>
              <a:rPr lang="en-US" sz="1200" kern="1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Primary endocrine resistance defined as disease progression during the first endocrine therapy within 6 months in advanced/metastatic setting, or within 2 years in the (neo)adjuvant setting if no endocrine therapy was administered in advanced/metastatic setting for </a:t>
            </a:r>
            <a:r>
              <a:rPr lang="en-US" sz="1200" kern="100" dirty="0" err="1">
                <a:solidFill>
                  <a:srgbClr val="002557"/>
                </a:solidFill>
                <a:latin typeface="Arial Narrow" panose="020B0606020202030204" pitchFamily="34" charset="0"/>
                <a:ea typeface="等线" panose="02010600030101010101" pitchFamily="2" charset="-122"/>
                <a:cs typeface="Times New Roman" panose="02020603050405020304" pitchFamily="18" charset="0"/>
              </a:rPr>
              <a:t>mBC</a:t>
            </a:r>
            <a:r>
              <a:rPr lang="en-US" sz="1200" kern="1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a:t>
            </a:r>
          </a:p>
        </p:txBody>
      </p:sp>
      <p:graphicFrame>
        <p:nvGraphicFramePr>
          <p:cNvPr id="8" name="表格 7"/>
          <p:cNvGraphicFramePr>
            <a:graphicFrameLocks noGrp="1"/>
          </p:cNvGraphicFramePr>
          <p:nvPr>
            <p:extLst>
              <p:ext uri="{D42A27DB-BD31-4B8C-83A1-F6EECF244321}">
                <p14:modId xmlns:p14="http://schemas.microsoft.com/office/powerpoint/2010/main" val="2211488647"/>
              </p:ext>
            </p:extLst>
          </p:nvPr>
        </p:nvGraphicFramePr>
        <p:xfrm>
          <a:off x="6387153" y="1171685"/>
          <a:ext cx="5136000" cy="4471475"/>
        </p:xfrm>
        <a:graphic>
          <a:graphicData uri="http://schemas.openxmlformats.org/drawingml/2006/table">
            <a:tbl>
              <a:tblPr firstRow="1" firstCol="1" bandRow="1">
                <a:tableStyleId>{5C22544A-7EE6-4342-B048-85BDC9FD1C3A}</a:tableStyleId>
              </a:tblPr>
              <a:tblGrid>
                <a:gridCol w="2998040">
                  <a:extLst>
                    <a:ext uri="{9D8B030D-6E8A-4147-A177-3AD203B41FA5}">
                      <a16:colId xmlns:a16="http://schemas.microsoft.com/office/drawing/2014/main" val="3189279961"/>
                    </a:ext>
                  </a:extLst>
                </a:gridCol>
                <a:gridCol w="1068980">
                  <a:extLst>
                    <a:ext uri="{9D8B030D-6E8A-4147-A177-3AD203B41FA5}">
                      <a16:colId xmlns:a16="http://schemas.microsoft.com/office/drawing/2014/main" val="3092686569"/>
                    </a:ext>
                  </a:extLst>
                </a:gridCol>
                <a:gridCol w="1068980">
                  <a:extLst>
                    <a:ext uri="{9D8B030D-6E8A-4147-A177-3AD203B41FA5}">
                      <a16:colId xmlns:a16="http://schemas.microsoft.com/office/drawing/2014/main" val="3582141235"/>
                    </a:ext>
                  </a:extLst>
                </a:gridCol>
              </a:tblGrid>
              <a:tr h="5038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kern="0" baseline="0" dirty="0">
                          <a:solidFill>
                            <a:srgbClr val="00305D"/>
                          </a:solidFill>
                          <a:effectLst/>
                          <a:latin typeface="Arial Narrow" panose="020B0606020202030204" pitchFamily="34" charset="0"/>
                          <a:ea typeface="+mn-ea"/>
                          <a:cs typeface="Times New Roman" panose="02020603050405020304" pitchFamily="18" charset="0"/>
                        </a:rPr>
                        <a:t>Characteristic</a:t>
                      </a:r>
                      <a:endParaRPr lang="en-US" sz="1300"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noFill/>
                  </a:tcPr>
                </a:tc>
                <a:tc>
                  <a:txBody>
                    <a:bodyPr/>
                    <a:lstStyle/>
                    <a:p>
                      <a:pPr algn="ctr">
                        <a:lnSpc>
                          <a:spcPct val="100000"/>
                        </a:lnSpc>
                        <a:spcAft>
                          <a:spcPts val="0"/>
                        </a:spcAft>
                      </a:pPr>
                      <a:r>
                        <a:rPr lang="en-US" sz="1300" kern="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dirty="0">
                          <a:effectLst/>
                          <a:latin typeface="Arial Narrow" panose="020B0606020202030204" pitchFamily="34" charset="0"/>
                          <a:ea typeface="+mn-ea"/>
                          <a:cs typeface="Times New Roman" panose="02020603050405020304" pitchFamily="18" charset="0"/>
                        </a:rPr>
                        <a:t>(n = 200)</a:t>
                      </a:r>
                      <a:endParaRPr lang="en-US" sz="1300" kern="100" dirty="0">
                        <a:effectLst/>
                        <a:latin typeface="Arial Narrow" panose="020B0606020202030204" pitchFamily="34" charset="0"/>
                        <a:ea typeface="+mn-ea"/>
                        <a:cs typeface="Times New Roman" panose="02020603050405020304" pitchFamily="18" charset="0"/>
                      </a:endParaRPr>
                    </a:p>
                  </a:txBody>
                  <a:tcPr marL="27255" marR="27255" marT="0" marB="0" anchor="ct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solidFill>
                            <a:schemeClr val="bg1"/>
                          </a:solidFill>
                          <a:effectLst/>
                          <a:latin typeface="Arial Narrow" panose="020B0606020202030204" pitchFamily="34" charset="0"/>
                          <a:ea typeface="+mn-ea"/>
                          <a:cs typeface="Times New Roman" panose="02020603050405020304" pitchFamily="18" charset="0"/>
                        </a:rPr>
                        <a:t>Chemotherapy</a:t>
                      </a:r>
                      <a:br>
                        <a:rPr lang="en-US" sz="1300" kern="0" dirty="0">
                          <a:effectLst/>
                          <a:latin typeface="Arial Narrow" panose="020B0606020202030204" pitchFamily="34" charset="0"/>
                          <a:ea typeface="+mn-ea"/>
                          <a:cs typeface="Times New Roman" panose="02020603050405020304" pitchFamily="18" charset="0"/>
                        </a:rPr>
                      </a:br>
                      <a:r>
                        <a:rPr lang="en-US" sz="1300" kern="0" dirty="0">
                          <a:effectLst/>
                          <a:latin typeface="Arial Narrow" panose="020B0606020202030204" pitchFamily="34" charset="0"/>
                          <a:ea typeface="+mn-ea"/>
                          <a:cs typeface="Times New Roman" panose="02020603050405020304" pitchFamily="18" charset="0"/>
                        </a:rPr>
                        <a:t>(n = 199)</a:t>
                      </a:r>
                      <a:endParaRPr lang="en-US" sz="1300" kern="100" dirty="0">
                        <a:effectLst/>
                        <a:latin typeface="Arial Narrow" panose="020B0606020202030204" pitchFamily="34" charset="0"/>
                        <a:ea typeface="+mn-ea"/>
                        <a:cs typeface="Times New Roman" panose="02020603050405020304" pitchFamily="18" charset="0"/>
                      </a:endParaRPr>
                    </a:p>
                  </a:txBody>
                  <a:tcPr marL="27255" marR="27255" marT="0" marB="0" anchor="ctr">
                    <a:lnT w="28575" cap="flat" cmpd="sng" algn="ctr">
                      <a:solidFill>
                        <a:srgbClr val="00305D"/>
                      </a:solidFill>
                      <a:prstDash val="solid"/>
                      <a:round/>
                      <a:headEnd type="none" w="med" len="med"/>
                      <a:tailEnd type="none" w="med" len="med"/>
                    </a:lnT>
                    <a:lnB w="28575" cap="flat" cmpd="sng" algn="ctr">
                      <a:solidFill>
                        <a:srgbClr val="00305D"/>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505911">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300" b="1" baseline="0" dirty="0">
                          <a:solidFill>
                            <a:srgbClr val="00305D"/>
                          </a:solidFill>
                          <a:latin typeface="Arial Narrow" panose="020B0606020202030204" pitchFamily="34" charset="0"/>
                          <a:ea typeface="+mn-ea"/>
                          <a:cs typeface="Times New Roman" panose="02020603050405020304" pitchFamily="18" charset="0"/>
                        </a:rPr>
                        <a:t>Prior chemotherapy in (neo)adjuvant setting, n (%)</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146 (73.0)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147 (73.9)</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rgbClr val="00305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051640339"/>
                  </a:ext>
                </a:extLst>
              </a:tr>
              <a:tr h="285949">
                <a:tc>
                  <a:txBody>
                    <a:bodyPr/>
                    <a:lstStyle/>
                    <a:p>
                      <a:pPr marL="0" indent="0" algn="l" defTabSz="914377" rtl="0" eaLnBrk="1" latinLnBrk="0" hangingPunct="1">
                        <a:lnSpc>
                          <a:spcPct val="100000"/>
                        </a:lnSpc>
                        <a:spcAft>
                          <a:spcPts val="0"/>
                        </a:spcAft>
                      </a:pP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Prior taxane</a:t>
                      </a:r>
                      <a:r>
                        <a:rPr lang="en-US" sz="1300" b="1" baseline="0" dirty="0">
                          <a:solidFill>
                            <a:srgbClr val="00305D"/>
                          </a:solidFill>
                          <a:latin typeface="Arial Narrow" panose="020B0606020202030204" pitchFamily="34" charset="0"/>
                          <a:ea typeface="+mn-ea"/>
                          <a:cs typeface="Times New Roman" panose="02020603050405020304" pitchFamily="18" charset="0"/>
                        </a:rPr>
                        <a:t>, n (%)</a:t>
                      </a:r>
                      <a:endParaRPr lang="en-US" sz="1300" b="1"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200 (100)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199 (100)</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808079603"/>
                  </a:ext>
                </a:extLst>
              </a:tr>
              <a:tr h="285949">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300" b="1" baseline="0" dirty="0">
                          <a:solidFill>
                            <a:srgbClr val="00305D"/>
                          </a:solidFill>
                          <a:latin typeface="Arial Narrow" panose="020B0606020202030204" pitchFamily="34" charset="0"/>
                          <a:ea typeface="+mn-ea"/>
                          <a:cs typeface="Times New Roman" panose="02020603050405020304" pitchFamily="18" charset="0"/>
                        </a:rPr>
                        <a:t>Prior endocrine therapy, n (%)</a:t>
                      </a:r>
                      <a:endParaRPr lang="en-US" sz="1300" b="1"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200 (100)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199 (100)</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310000616"/>
                  </a:ext>
                </a:extLst>
              </a:tr>
              <a:tr h="285949">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300" b="1" baseline="0" dirty="0">
                          <a:solidFill>
                            <a:srgbClr val="00305D"/>
                          </a:solidFill>
                          <a:latin typeface="Arial Narrow" panose="020B0606020202030204" pitchFamily="34" charset="0"/>
                          <a:ea typeface="+mn-ea"/>
                          <a:cs typeface="Times New Roman" panose="02020603050405020304" pitchFamily="18" charset="0"/>
                        </a:rPr>
                        <a:t>Prior CDK 4/6 inhibitor, n (%)</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200 (100)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199 (100)</a:t>
                      </a:r>
                    </a:p>
                  </a:txBody>
                  <a:tcPr marL="0" marR="0"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971141138"/>
                  </a:ext>
                </a:extLst>
              </a:tr>
              <a:tr h="285949">
                <a:tc>
                  <a:txBody>
                    <a:bodyPr/>
                    <a:lstStyle/>
                    <a:p>
                      <a:pPr marL="360363" marR="0" indent="0" algn="l" defTabSz="914377" rtl="0" eaLnBrk="1" fontAlgn="auto" latinLnBrk="0" hangingPunct="1">
                        <a:lnSpc>
                          <a:spcPct val="100000"/>
                        </a:lnSpc>
                        <a:spcBef>
                          <a:spcPts val="0"/>
                        </a:spcBef>
                        <a:spcAft>
                          <a:spcPts val="0"/>
                        </a:spcAft>
                        <a:buClrTx/>
                        <a:buSzTx/>
                        <a:buFontTx/>
                        <a:buNone/>
                        <a:tabLst/>
                        <a:defRPr/>
                      </a:pPr>
                      <a:r>
                        <a:rPr lang="en-US" sz="1300" b="0" baseline="0" dirty="0">
                          <a:solidFill>
                            <a:srgbClr val="00305D"/>
                          </a:solidFill>
                          <a:latin typeface="Arial Narrow" panose="020B0606020202030204" pitchFamily="34" charset="0"/>
                          <a:ea typeface="+mn-ea"/>
                          <a:cs typeface="Times New Roman" panose="02020603050405020304" pitchFamily="18" charset="0"/>
                        </a:rPr>
                        <a:t>≤ 12 months</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140 (70.0)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130 (65.3)</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039668120"/>
                  </a:ext>
                </a:extLst>
              </a:tr>
              <a:tr h="285949">
                <a:tc>
                  <a:txBody>
                    <a:bodyPr/>
                    <a:lstStyle/>
                    <a:p>
                      <a:pPr marL="360363" marR="0" indent="0" algn="l" defTabSz="914377" rtl="0" eaLnBrk="1" fontAlgn="auto" latinLnBrk="0" hangingPunct="1">
                        <a:lnSpc>
                          <a:spcPct val="100000"/>
                        </a:lnSpc>
                        <a:spcBef>
                          <a:spcPts val="0"/>
                        </a:spcBef>
                        <a:spcAft>
                          <a:spcPts val="0"/>
                        </a:spcAft>
                        <a:buClrTx/>
                        <a:buSzTx/>
                        <a:buFontTx/>
                        <a:buNone/>
                        <a:tabLst/>
                        <a:defRPr/>
                      </a:pPr>
                      <a:r>
                        <a:rPr lang="en-US" sz="1300" b="0" baseline="0" dirty="0">
                          <a:solidFill>
                            <a:srgbClr val="00305D"/>
                          </a:solidFill>
                          <a:latin typeface="Arial Narrow" panose="020B0606020202030204" pitchFamily="34" charset="0"/>
                          <a:ea typeface="+mn-ea"/>
                          <a:cs typeface="Times New Roman" panose="02020603050405020304" pitchFamily="18" charset="0"/>
                        </a:rPr>
                        <a:t>&gt; 12 months</a:t>
                      </a:r>
                    </a:p>
                  </a:txBody>
                  <a:tcPr marL="60960" marR="60960" marT="30480" marB="3048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60 (30.0)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69 (34.7)</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054145807"/>
                  </a:ext>
                </a:extLst>
              </a:tr>
              <a:tr h="439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00" dirty="0">
                          <a:solidFill>
                            <a:srgbClr val="00305D"/>
                          </a:solidFill>
                          <a:effectLst/>
                          <a:latin typeface="Arial Narrow" panose="020B0606020202030204" pitchFamily="34" charset="0"/>
                          <a:ea typeface="+mn-ea"/>
                          <a:cs typeface="Times New Roman" panose="02020603050405020304" pitchFamily="18" charset="0"/>
                        </a:rPr>
                        <a:t>Lines</a:t>
                      </a: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 of </a:t>
                      </a:r>
                      <a:r>
                        <a:rPr lang="en-US" sz="1300" b="1" kern="100" dirty="0">
                          <a:solidFill>
                            <a:srgbClr val="00305D"/>
                          </a:solidFill>
                          <a:effectLst/>
                          <a:latin typeface="Arial Narrow" panose="020B0606020202030204" pitchFamily="34" charset="0"/>
                          <a:ea typeface="+mn-ea"/>
                          <a:cs typeface="Times New Roman" panose="02020603050405020304" pitchFamily="18" charset="0"/>
                        </a:rPr>
                        <a:t>prior chemotherapy in the</a:t>
                      </a:r>
                      <a:r>
                        <a:rPr lang="en-US" sz="1300" b="1" kern="100" baseline="0" dirty="0">
                          <a:solidFill>
                            <a:srgbClr val="00305D"/>
                          </a:solidFill>
                          <a:effectLst/>
                          <a:latin typeface="Arial Narrow" panose="020B0606020202030204" pitchFamily="34" charset="0"/>
                          <a:ea typeface="+mn-ea"/>
                          <a:cs typeface="Times New Roman" panose="02020603050405020304" pitchFamily="18" charset="0"/>
                        </a:rPr>
                        <a:t> </a:t>
                      </a:r>
                      <a:r>
                        <a:rPr lang="en-US" sz="1300" b="1" kern="1200" baseline="0" dirty="0">
                          <a:solidFill>
                            <a:srgbClr val="00305D"/>
                          </a:solidFill>
                          <a:effectLst/>
                          <a:latin typeface="Arial Narrow" panose="020B0606020202030204" pitchFamily="34" charset="0"/>
                          <a:ea typeface="+mn-ea"/>
                          <a:cs typeface="Times New Roman" panose="02020603050405020304" pitchFamily="18" charset="0"/>
                        </a:rPr>
                        <a:t>advanced</a:t>
                      </a:r>
                      <a:r>
                        <a:rPr lang="en-US" sz="1300" b="1" dirty="0">
                          <a:solidFill>
                            <a:srgbClr val="00305D"/>
                          </a:solidFill>
                          <a:latin typeface="Arial Narrow" panose="020B0606020202030204" pitchFamily="34" charset="0"/>
                          <a:cs typeface="Arial Narrow" panose="020B0604020202020204" pitchFamily="34" charset="0"/>
                        </a:rPr>
                        <a:t>/</a:t>
                      </a:r>
                      <a:r>
                        <a:rPr lang="en-US" sz="1300" b="1" kern="100" dirty="0">
                          <a:solidFill>
                            <a:srgbClr val="00305D"/>
                          </a:solidFill>
                          <a:effectLst/>
                          <a:latin typeface="Arial Narrow" panose="020B0606020202030204" pitchFamily="34" charset="0"/>
                          <a:ea typeface="+mn-ea"/>
                          <a:cs typeface="Times New Roman" panose="02020603050405020304" pitchFamily="18" charset="0"/>
                        </a:rPr>
                        <a:t>metastatic setting, n (%)</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6"/>
                  </a:ext>
                </a:extLst>
              </a:tr>
              <a:tr h="259472">
                <a:tc>
                  <a:txBody>
                    <a:bodyPr/>
                    <a:lstStyle/>
                    <a:p>
                      <a:pPr marL="360000" algn="l">
                        <a:lnSpc>
                          <a:spcPct val="100000"/>
                        </a:lnSpc>
                        <a:spcAft>
                          <a:spcPts val="0"/>
                        </a:spcAft>
                      </a:pPr>
                      <a:r>
                        <a:rPr lang="en-US" sz="1300" b="0" kern="0" dirty="0">
                          <a:solidFill>
                            <a:srgbClr val="00305D"/>
                          </a:solidFill>
                          <a:effectLst/>
                          <a:latin typeface="Arial Narrow" panose="020B0606020202030204" pitchFamily="34" charset="0"/>
                          <a:ea typeface="+mn-ea"/>
                          <a:cs typeface="Times New Roman" panose="02020603050405020304" pitchFamily="18" charset="0"/>
                        </a:rPr>
                        <a:t>   1</a:t>
                      </a:r>
                      <a:endParaRPr lang="en-US" sz="1300" b="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87 (43.5)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86 (43.2)</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7"/>
                  </a:ext>
                </a:extLst>
              </a:tr>
              <a:tr h="259472">
                <a:tc>
                  <a:txBody>
                    <a:bodyPr/>
                    <a:lstStyle/>
                    <a:p>
                      <a:pPr marL="360000" algn="l">
                        <a:lnSpc>
                          <a:spcPct val="100000"/>
                        </a:lnSpc>
                        <a:spcAft>
                          <a:spcPts val="0"/>
                        </a:spcAft>
                      </a:pPr>
                      <a:r>
                        <a:rPr lang="en-US" sz="1300" b="0" kern="100" dirty="0">
                          <a:solidFill>
                            <a:srgbClr val="00305D"/>
                          </a:solidFill>
                          <a:effectLst/>
                          <a:latin typeface="Arial Narrow" panose="020B0606020202030204" pitchFamily="34" charset="0"/>
                          <a:ea typeface="+mn-ea"/>
                          <a:cs typeface="Times New Roman" panose="02020603050405020304" pitchFamily="18" charset="0"/>
                        </a:rPr>
                        <a:t>   2</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79 (39.5)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83 (41.7)</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677126172"/>
                  </a:ext>
                </a:extLst>
              </a:tr>
              <a:tr h="259472">
                <a:tc>
                  <a:txBody>
                    <a:bodyPr/>
                    <a:lstStyle/>
                    <a:p>
                      <a:pPr marL="360000" algn="l">
                        <a:lnSpc>
                          <a:spcPct val="100000"/>
                        </a:lnSpc>
                        <a:spcAft>
                          <a:spcPts val="0"/>
                        </a:spcAft>
                      </a:pPr>
                      <a:r>
                        <a:rPr lang="en-US" sz="1300" b="0" kern="100" dirty="0">
                          <a:solidFill>
                            <a:srgbClr val="00305D"/>
                          </a:solidFill>
                          <a:effectLst/>
                          <a:latin typeface="Arial Narrow" panose="020B0606020202030204" pitchFamily="34" charset="0"/>
                          <a:ea typeface="+mn-ea"/>
                          <a:cs typeface="Times New Roman" panose="02020603050405020304" pitchFamily="18" charset="0"/>
                        </a:rPr>
                        <a:t>   ≥ 3</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0" kern="100" dirty="0">
                          <a:solidFill>
                            <a:srgbClr val="00305D"/>
                          </a:solidFill>
                          <a:effectLst/>
                          <a:latin typeface="Arial Narrow" panose="020B0606020202030204" pitchFamily="34" charset="0"/>
                          <a:ea typeface="+mn-ea"/>
                          <a:cs typeface="Times New Roman" panose="02020603050405020304" pitchFamily="18" charset="0"/>
                        </a:rPr>
                        <a:t>34 (17.0)</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b="0" kern="100" dirty="0">
                          <a:solidFill>
                            <a:srgbClr val="00305D"/>
                          </a:solidFill>
                          <a:effectLst/>
                          <a:latin typeface="Arial Narrow" panose="020B0606020202030204" pitchFamily="34" charset="0"/>
                          <a:ea typeface="+mn-ea"/>
                          <a:cs typeface="Times New Roman" panose="02020603050405020304" pitchFamily="18" charset="0"/>
                        </a:rPr>
                        <a:t>30 (15.1)</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530654790"/>
                  </a:ext>
                </a:extLst>
              </a:tr>
              <a:tr h="259472">
                <a:tc>
                  <a:txBody>
                    <a:bodyPr/>
                    <a:lstStyle/>
                    <a:p>
                      <a:pPr algn="l">
                        <a:lnSpc>
                          <a:spcPct val="100000"/>
                        </a:lnSpc>
                        <a:spcAft>
                          <a:spcPts val="0"/>
                        </a:spcAft>
                      </a:pPr>
                      <a:r>
                        <a:rPr lang="en-US" sz="1300" b="1" kern="100" dirty="0">
                          <a:solidFill>
                            <a:srgbClr val="00305D"/>
                          </a:solidFill>
                          <a:effectLst/>
                          <a:latin typeface="Arial Narrow" panose="020B0606020202030204" pitchFamily="34" charset="0"/>
                          <a:ea typeface="+mn-ea"/>
                          <a:cs typeface="Times New Roman" panose="02020603050405020304" pitchFamily="18" charset="0"/>
                        </a:rPr>
                        <a:t>Primary endocrine </a:t>
                      </a:r>
                      <a:r>
                        <a:rPr lang="en-US" sz="1300" b="1" kern="100" dirty="0" err="1">
                          <a:solidFill>
                            <a:srgbClr val="00305D"/>
                          </a:solidFill>
                          <a:effectLst/>
                          <a:latin typeface="Arial Narrow" panose="020B0606020202030204" pitchFamily="34" charset="0"/>
                          <a:ea typeface="+mn-ea"/>
                          <a:cs typeface="Times New Roman" panose="02020603050405020304" pitchFamily="18" charset="0"/>
                        </a:rPr>
                        <a:t>resistance</a:t>
                      </a:r>
                      <a:r>
                        <a:rPr lang="en-US" sz="1300" b="1" kern="100" baseline="30000" dirty="0" err="1">
                          <a:solidFill>
                            <a:srgbClr val="00305D"/>
                          </a:solidFill>
                          <a:effectLst/>
                          <a:latin typeface="Arial Narrow" panose="020B0606020202030204" pitchFamily="34" charset="0"/>
                          <a:ea typeface="+mn-ea"/>
                          <a:cs typeface="Times New Roman" panose="02020603050405020304" pitchFamily="18" charset="0"/>
                        </a:rPr>
                        <a:t>a</a:t>
                      </a:r>
                      <a:r>
                        <a:rPr lang="en-US" sz="1300" b="1" kern="100" dirty="0">
                          <a:solidFill>
                            <a:srgbClr val="00305D"/>
                          </a:solidFill>
                          <a:effectLst/>
                          <a:latin typeface="Arial Narrow" panose="020B0606020202030204" pitchFamily="34" charset="0"/>
                          <a:ea typeface="+mn-ea"/>
                          <a:cs typeface="Times New Roman" panose="02020603050405020304" pitchFamily="18" charset="0"/>
                        </a:rPr>
                        <a:t>, n (%)</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endParaRPr lang="en-US" sz="130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787362108"/>
                  </a:ext>
                </a:extLst>
              </a:tr>
              <a:tr h="259472">
                <a:tc>
                  <a:txBody>
                    <a:bodyPr/>
                    <a:lstStyle/>
                    <a:p>
                      <a:pPr marL="360000" algn="l">
                        <a:lnSpc>
                          <a:spcPct val="100000"/>
                        </a:lnSpc>
                        <a:spcAft>
                          <a:spcPts val="0"/>
                        </a:spcAft>
                      </a:pPr>
                      <a:r>
                        <a:rPr lang="en-US" sz="1300" b="0" kern="0" dirty="0">
                          <a:solidFill>
                            <a:srgbClr val="00305D"/>
                          </a:solidFill>
                          <a:effectLst/>
                          <a:latin typeface="Arial Narrow" panose="020B0606020202030204" pitchFamily="34" charset="0"/>
                          <a:ea typeface="+mn-ea"/>
                          <a:cs typeface="Times New Roman" panose="02020603050405020304" pitchFamily="18" charset="0"/>
                        </a:rPr>
                        <a:t>   YES</a:t>
                      </a:r>
                      <a:endParaRPr lang="en-US" sz="1300" b="0" kern="100" dirty="0">
                        <a:solidFill>
                          <a:srgbClr val="00305D"/>
                        </a:solidFill>
                        <a:effectLst/>
                        <a:latin typeface="Arial Narrow" panose="020B0606020202030204" pitchFamily="34" charset="0"/>
                        <a:ea typeface="+mn-ea"/>
                        <a:cs typeface="Times New Roman" panose="02020603050405020304" pitchFamily="18" charset="0"/>
                      </a:endParaRP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53 (26.5)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54 (27.1)</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970990680"/>
                  </a:ext>
                </a:extLst>
              </a:tr>
              <a:tr h="294728">
                <a:tc>
                  <a:txBody>
                    <a:bodyPr/>
                    <a:lstStyle/>
                    <a:p>
                      <a:pPr marL="360000" algn="l">
                        <a:lnSpc>
                          <a:spcPct val="100000"/>
                        </a:lnSpc>
                        <a:spcAft>
                          <a:spcPts val="0"/>
                        </a:spcAft>
                      </a:pPr>
                      <a:r>
                        <a:rPr lang="en-US" sz="1300" b="0" kern="100" dirty="0">
                          <a:solidFill>
                            <a:srgbClr val="00305D"/>
                          </a:solidFill>
                          <a:effectLst/>
                          <a:latin typeface="Arial Narrow" panose="020B0606020202030204" pitchFamily="34" charset="0"/>
                          <a:ea typeface="+mn-ea"/>
                          <a:cs typeface="Times New Roman" panose="02020603050405020304" pitchFamily="18" charset="0"/>
                        </a:rPr>
                        <a:t>   NO</a:t>
                      </a:r>
                    </a:p>
                  </a:txBody>
                  <a:tcPr marL="27255" marR="27255" marT="0"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147 (73.5)</a:t>
                      </a:r>
                    </a:p>
                  </a:txBody>
                  <a:tcPr marL="27255" marR="27255"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spcAft>
                          <a:spcPts val="0"/>
                        </a:spcAft>
                      </a:pPr>
                      <a:r>
                        <a:rPr lang="en-US" sz="1300" kern="100" baseline="0" dirty="0">
                          <a:solidFill>
                            <a:srgbClr val="00305D"/>
                          </a:solidFill>
                          <a:effectLst/>
                          <a:latin typeface="Arial Narrow" panose="020B0606020202030204" pitchFamily="34" charset="0"/>
                          <a:ea typeface="+mn-ea"/>
                          <a:cs typeface="Times New Roman" panose="02020603050405020304" pitchFamily="18" charset="0"/>
                        </a:rPr>
                        <a:t>145 (72.9)</a:t>
                      </a:r>
                    </a:p>
                  </a:txBody>
                  <a:tcPr marL="27255" marR="27255" marT="0"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12"/>
                  </a:ext>
                </a:extLst>
              </a:tr>
            </a:tbl>
          </a:graphicData>
        </a:graphic>
      </p:graphicFrame>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556797" y="227435"/>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585"/>
            <a:r>
              <a:rPr lang="en-US" sz="3753" dirty="0">
                <a:ea typeface="等线" panose="02010600030101010101" pitchFamily="2" charset="-122"/>
              </a:rPr>
              <a:t>Demographics and Baseline Characteristics</a:t>
            </a:r>
          </a:p>
        </p:txBody>
      </p:sp>
      <p:sp>
        <p:nvSpPr>
          <p:cNvPr id="10" name="矩形 9"/>
          <p:cNvSpPr/>
          <p:nvPr/>
        </p:nvSpPr>
        <p:spPr>
          <a:xfrm>
            <a:off x="6387153" y="2780936"/>
            <a:ext cx="5130699" cy="5360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12" name="矩形 11"/>
          <p:cNvSpPr/>
          <p:nvPr/>
        </p:nvSpPr>
        <p:spPr>
          <a:xfrm>
            <a:off x="6387153" y="4304805"/>
            <a:ext cx="5114611" cy="5216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Arial Narrow" panose="020B0606020202030204" pitchFamily="34" charset="0"/>
              <a:ea typeface="等线" panose="02010600030101010101" pitchFamily="2" charset="-122"/>
            </a:endParaRPr>
          </a:p>
        </p:txBody>
      </p:sp>
    </p:spTree>
    <p:extLst>
      <p:ext uri="{BB962C8B-B14F-4D97-AF65-F5344CB8AC3E}">
        <p14:creationId xmlns:p14="http://schemas.microsoft.com/office/powerpoint/2010/main" val="3830576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49178" y="1248353"/>
            <a:ext cx="10801684" cy="4574041"/>
            <a:chOff x="192506" y="1776277"/>
            <a:chExt cx="16202526" cy="686106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06" y="1776277"/>
              <a:ext cx="16202526" cy="680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p:cNvCxnSpPr/>
            <p:nvPr/>
          </p:nvCxnSpPr>
          <p:spPr>
            <a:xfrm>
              <a:off x="2288605" y="4608406"/>
              <a:ext cx="7930215" cy="6932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6336438" y="4716775"/>
              <a:ext cx="0" cy="2125182"/>
            </a:xfrm>
            <a:prstGeom prst="line">
              <a:avLst/>
            </a:prstGeom>
            <a:ln>
              <a:solidFill>
                <a:srgbClr val="192E8E"/>
              </a:solidFill>
            </a:ln>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10218820" y="4684691"/>
              <a:ext cx="0" cy="2159603"/>
            </a:xfrm>
            <a:prstGeom prst="line">
              <a:avLst/>
            </a:prstGeom>
            <a:ln>
              <a:solidFill>
                <a:srgbClr val="B41214"/>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4379108" y="4797690"/>
              <a:ext cx="1780589" cy="446181"/>
            </a:xfrm>
            <a:prstGeom prst="rect">
              <a:avLst/>
            </a:prstGeom>
            <a:noFill/>
            <a:ln>
              <a:noFill/>
            </a:ln>
          </p:spPr>
          <p:txBody>
            <a:bodyPr wrap="square" rtlCol="0">
              <a:spAutoFit/>
            </a:bodyPr>
            <a:lstStyle/>
            <a:p>
              <a:pPr algn="ctr"/>
              <a:r>
                <a:rPr lang="en-US" sz="1333" b="1" dirty="0">
                  <a:solidFill>
                    <a:srgbClr val="6E6E6E"/>
                  </a:solidFill>
                  <a:latin typeface="Arial Narrow" panose="020B0606020202030204" pitchFamily="34" charset="0"/>
                  <a:ea typeface="等线" panose="02010600030101010101" pitchFamily="2" charset="-122"/>
                </a:rPr>
                <a:t>mPFS: 4.1 </a:t>
              </a:r>
              <a:r>
                <a:rPr lang="en-US" sz="1333" b="1" dirty="0" err="1">
                  <a:solidFill>
                    <a:srgbClr val="6E6E6E"/>
                  </a:solidFill>
                  <a:latin typeface="Arial Narrow" panose="020B0606020202030204" pitchFamily="34" charset="0"/>
                  <a:ea typeface="等线" panose="02010600030101010101" pitchFamily="2" charset="-122"/>
                </a:rPr>
                <a:t>mo</a:t>
              </a:r>
              <a:r>
                <a:rPr lang="en-US" sz="1333" b="1" dirty="0">
                  <a:solidFill>
                    <a:srgbClr val="6E6E6E"/>
                  </a:solidFill>
                  <a:latin typeface="Arial Narrow" panose="020B0606020202030204" pitchFamily="34" charset="0"/>
                  <a:ea typeface="等线" panose="02010600030101010101" pitchFamily="2" charset="-122"/>
                </a:rPr>
                <a:t> </a:t>
              </a:r>
            </a:p>
          </p:txBody>
        </p:sp>
        <p:sp>
          <p:nvSpPr>
            <p:cNvPr id="22" name="文本框 21"/>
            <p:cNvSpPr txBox="1"/>
            <p:nvPr/>
          </p:nvSpPr>
          <p:spPr>
            <a:xfrm>
              <a:off x="8293771" y="4798158"/>
              <a:ext cx="1925051" cy="446181"/>
            </a:xfrm>
            <a:prstGeom prst="rect">
              <a:avLst/>
            </a:prstGeom>
            <a:noFill/>
            <a:ln>
              <a:noFill/>
            </a:ln>
          </p:spPr>
          <p:txBody>
            <a:bodyPr wrap="square" rtlCol="0">
              <a:spAutoFit/>
            </a:bodyPr>
            <a:lstStyle/>
            <a:p>
              <a:pPr algn="ctr"/>
              <a:r>
                <a:rPr lang="en-US" sz="1333" b="1" dirty="0">
                  <a:solidFill>
                    <a:srgbClr val="26407E"/>
                  </a:solidFill>
                  <a:latin typeface="Arial Narrow" panose="020B0606020202030204" pitchFamily="34" charset="0"/>
                  <a:ea typeface="等线" panose="02010600030101010101" pitchFamily="2" charset="-122"/>
                </a:rPr>
                <a:t>mPFS: 8.3 </a:t>
              </a:r>
              <a:r>
                <a:rPr lang="en-US" sz="1333" b="1" dirty="0" err="1">
                  <a:solidFill>
                    <a:srgbClr val="26407E"/>
                  </a:solidFill>
                  <a:latin typeface="Arial Narrow" panose="020B0606020202030204" pitchFamily="34" charset="0"/>
                  <a:ea typeface="等线" panose="02010600030101010101" pitchFamily="2" charset="-122"/>
                </a:rPr>
                <a:t>mo</a:t>
              </a:r>
              <a:r>
                <a:rPr lang="en-US" sz="1333" b="1" dirty="0">
                  <a:solidFill>
                    <a:srgbClr val="26407E"/>
                  </a:solidFill>
                  <a:latin typeface="Arial Narrow" panose="020B0606020202030204" pitchFamily="34" charset="0"/>
                  <a:ea typeface="等线" panose="02010600030101010101" pitchFamily="2" charset="-122"/>
                </a:rPr>
                <a:t> </a:t>
              </a:r>
            </a:p>
          </p:txBody>
        </p:sp>
        <p:sp>
          <p:nvSpPr>
            <p:cNvPr id="2" name="文本框 1"/>
            <p:cNvSpPr txBox="1"/>
            <p:nvPr/>
          </p:nvSpPr>
          <p:spPr>
            <a:xfrm rot="16200000">
              <a:off x="-863954" y="3955652"/>
              <a:ext cx="4189864" cy="415499"/>
            </a:xfrm>
            <a:prstGeom prst="rect">
              <a:avLst/>
            </a:prstGeom>
            <a:solidFill>
              <a:schemeClr val="bg1"/>
            </a:solid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Progression-Free Survival (%)</a:t>
              </a:r>
            </a:p>
          </p:txBody>
        </p:sp>
        <p:sp>
          <p:nvSpPr>
            <p:cNvPr id="5" name="圆角矩形 4"/>
            <p:cNvSpPr/>
            <p:nvPr/>
          </p:nvSpPr>
          <p:spPr>
            <a:xfrm>
              <a:off x="1477309" y="2325111"/>
              <a:ext cx="568467" cy="46488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Arial Narrow" panose="020B0606020202030204" pitchFamily="34" charset="0"/>
                <a:ea typeface="等线" panose="02010600030101010101" pitchFamily="2" charset="-122"/>
              </a:endParaRPr>
            </a:p>
          </p:txBody>
        </p:sp>
        <p:sp>
          <p:nvSpPr>
            <p:cNvPr id="11" name="文本框 10"/>
            <p:cNvSpPr txBox="1"/>
            <p:nvPr/>
          </p:nvSpPr>
          <p:spPr>
            <a:xfrm>
              <a:off x="1477310" y="2249087"/>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100</a:t>
              </a:r>
            </a:p>
          </p:txBody>
        </p:sp>
        <p:sp>
          <p:nvSpPr>
            <p:cNvPr id="18" name="文本框 17"/>
            <p:cNvSpPr txBox="1"/>
            <p:nvPr/>
          </p:nvSpPr>
          <p:spPr>
            <a:xfrm>
              <a:off x="1551103" y="3107605"/>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80</a:t>
              </a:r>
            </a:p>
          </p:txBody>
        </p:sp>
        <p:sp>
          <p:nvSpPr>
            <p:cNvPr id="19" name="文本框 18"/>
            <p:cNvSpPr txBox="1"/>
            <p:nvPr/>
          </p:nvSpPr>
          <p:spPr>
            <a:xfrm>
              <a:off x="1559722" y="3954599"/>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60</a:t>
              </a:r>
            </a:p>
          </p:txBody>
        </p:sp>
        <p:sp>
          <p:nvSpPr>
            <p:cNvPr id="20" name="文本框 19"/>
            <p:cNvSpPr txBox="1"/>
            <p:nvPr/>
          </p:nvSpPr>
          <p:spPr>
            <a:xfrm>
              <a:off x="1580602" y="4813548"/>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40</a:t>
              </a:r>
            </a:p>
          </p:txBody>
        </p:sp>
        <p:sp>
          <p:nvSpPr>
            <p:cNvPr id="23" name="文本框 22"/>
            <p:cNvSpPr txBox="1"/>
            <p:nvPr/>
          </p:nvSpPr>
          <p:spPr>
            <a:xfrm>
              <a:off x="1580602" y="5705016"/>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20</a:t>
              </a:r>
            </a:p>
          </p:txBody>
        </p:sp>
        <p:sp>
          <p:nvSpPr>
            <p:cNvPr id="24" name="文本框 23"/>
            <p:cNvSpPr txBox="1"/>
            <p:nvPr/>
          </p:nvSpPr>
          <p:spPr>
            <a:xfrm>
              <a:off x="1706518" y="6559296"/>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0</a:t>
              </a:r>
            </a:p>
          </p:txBody>
        </p:sp>
        <p:sp>
          <p:nvSpPr>
            <p:cNvPr id="12" name="圆角矩形 11"/>
            <p:cNvSpPr/>
            <p:nvPr/>
          </p:nvSpPr>
          <p:spPr>
            <a:xfrm>
              <a:off x="2288605" y="6974006"/>
              <a:ext cx="13460911" cy="4094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25" name="文本框 24"/>
            <p:cNvSpPr txBox="1"/>
            <p:nvPr/>
          </p:nvSpPr>
          <p:spPr>
            <a:xfrm>
              <a:off x="2392856"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0</a:t>
              </a:r>
            </a:p>
          </p:txBody>
        </p:sp>
        <p:sp>
          <p:nvSpPr>
            <p:cNvPr id="26" name="文本框 25"/>
            <p:cNvSpPr txBox="1"/>
            <p:nvPr/>
          </p:nvSpPr>
          <p:spPr>
            <a:xfrm>
              <a:off x="3292858"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a:t>
              </a:r>
            </a:p>
          </p:txBody>
        </p:sp>
        <p:sp>
          <p:nvSpPr>
            <p:cNvPr id="28" name="文本框 27"/>
            <p:cNvSpPr txBox="1"/>
            <p:nvPr/>
          </p:nvSpPr>
          <p:spPr>
            <a:xfrm>
              <a:off x="4197058"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2</a:t>
              </a:r>
            </a:p>
          </p:txBody>
        </p:sp>
        <p:sp>
          <p:nvSpPr>
            <p:cNvPr id="29" name="文本框 28"/>
            <p:cNvSpPr txBox="1"/>
            <p:nvPr/>
          </p:nvSpPr>
          <p:spPr>
            <a:xfrm>
              <a:off x="5167868"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3</a:t>
              </a:r>
            </a:p>
          </p:txBody>
        </p:sp>
        <p:sp>
          <p:nvSpPr>
            <p:cNvPr id="30" name="文本框 29"/>
            <p:cNvSpPr txBox="1"/>
            <p:nvPr/>
          </p:nvSpPr>
          <p:spPr>
            <a:xfrm>
              <a:off x="6078001"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4</a:t>
              </a:r>
            </a:p>
          </p:txBody>
        </p:sp>
        <p:sp>
          <p:nvSpPr>
            <p:cNvPr id="31" name="文本框 30"/>
            <p:cNvSpPr txBox="1"/>
            <p:nvPr/>
          </p:nvSpPr>
          <p:spPr>
            <a:xfrm>
              <a:off x="6975733"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5</a:t>
              </a:r>
            </a:p>
          </p:txBody>
        </p:sp>
        <p:sp>
          <p:nvSpPr>
            <p:cNvPr id="32" name="文本框 31"/>
            <p:cNvSpPr txBox="1"/>
            <p:nvPr/>
          </p:nvSpPr>
          <p:spPr>
            <a:xfrm>
              <a:off x="7930897"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6</a:t>
              </a:r>
            </a:p>
          </p:txBody>
        </p:sp>
        <p:sp>
          <p:nvSpPr>
            <p:cNvPr id="33" name="文本框 32"/>
            <p:cNvSpPr txBox="1"/>
            <p:nvPr/>
          </p:nvSpPr>
          <p:spPr>
            <a:xfrm>
              <a:off x="8835470"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7</a:t>
              </a:r>
            </a:p>
          </p:txBody>
        </p:sp>
        <p:sp>
          <p:nvSpPr>
            <p:cNvPr id="34" name="文本框 33"/>
            <p:cNvSpPr txBox="1"/>
            <p:nvPr/>
          </p:nvSpPr>
          <p:spPr>
            <a:xfrm>
              <a:off x="9813236"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8</a:t>
              </a:r>
            </a:p>
          </p:txBody>
        </p:sp>
        <p:sp>
          <p:nvSpPr>
            <p:cNvPr id="35" name="文本框 34"/>
            <p:cNvSpPr txBox="1"/>
            <p:nvPr/>
          </p:nvSpPr>
          <p:spPr>
            <a:xfrm>
              <a:off x="10674956"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9</a:t>
              </a:r>
            </a:p>
          </p:txBody>
        </p:sp>
        <p:sp>
          <p:nvSpPr>
            <p:cNvPr id="36" name="文本框 35"/>
            <p:cNvSpPr txBox="1"/>
            <p:nvPr/>
          </p:nvSpPr>
          <p:spPr>
            <a:xfrm>
              <a:off x="11525362"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10</a:t>
              </a:r>
            </a:p>
          </p:txBody>
        </p:sp>
        <p:sp>
          <p:nvSpPr>
            <p:cNvPr id="37" name="文本框 36"/>
            <p:cNvSpPr txBox="1"/>
            <p:nvPr/>
          </p:nvSpPr>
          <p:spPr>
            <a:xfrm>
              <a:off x="12463105"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11</a:t>
              </a:r>
            </a:p>
          </p:txBody>
        </p:sp>
        <p:sp>
          <p:nvSpPr>
            <p:cNvPr id="38" name="文本框 37"/>
            <p:cNvSpPr txBox="1"/>
            <p:nvPr/>
          </p:nvSpPr>
          <p:spPr>
            <a:xfrm>
              <a:off x="13386286"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12</a:t>
              </a:r>
            </a:p>
          </p:txBody>
        </p:sp>
        <p:sp>
          <p:nvSpPr>
            <p:cNvPr id="39" name="文本框 38"/>
            <p:cNvSpPr txBox="1"/>
            <p:nvPr/>
          </p:nvSpPr>
          <p:spPr>
            <a:xfrm>
              <a:off x="14309468"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13</a:t>
              </a:r>
            </a:p>
          </p:txBody>
        </p:sp>
        <p:sp>
          <p:nvSpPr>
            <p:cNvPr id="40" name="文本框 39"/>
            <p:cNvSpPr txBox="1"/>
            <p:nvPr/>
          </p:nvSpPr>
          <p:spPr>
            <a:xfrm>
              <a:off x="15247210" y="6927324"/>
              <a:ext cx="1067880"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14</a:t>
              </a:r>
            </a:p>
          </p:txBody>
        </p:sp>
        <p:sp>
          <p:nvSpPr>
            <p:cNvPr id="13" name="文本框 12"/>
            <p:cNvSpPr txBox="1"/>
            <p:nvPr/>
          </p:nvSpPr>
          <p:spPr>
            <a:xfrm>
              <a:off x="8293771" y="7383438"/>
              <a:ext cx="2053406" cy="415498"/>
            </a:xfrm>
            <a:prstGeom prst="rect">
              <a:avLst/>
            </a:prstGeom>
            <a:solidFill>
              <a:schemeClr val="bg1"/>
            </a:solid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Time (Months)</a:t>
              </a:r>
            </a:p>
          </p:txBody>
        </p:sp>
        <p:sp>
          <p:nvSpPr>
            <p:cNvPr id="14" name="文本框 13"/>
            <p:cNvSpPr txBox="1"/>
            <p:nvPr/>
          </p:nvSpPr>
          <p:spPr>
            <a:xfrm>
              <a:off x="400293" y="7520188"/>
              <a:ext cx="1471682" cy="415498"/>
            </a:xfrm>
            <a:prstGeom prst="rect">
              <a:avLst/>
            </a:prstGeom>
            <a:solidFill>
              <a:schemeClr val="bg1"/>
            </a:solidFill>
          </p:spPr>
          <p:txBody>
            <a:bodyPr wrap="square" rtlCol="0">
              <a:spAutoFit/>
            </a:bodyPr>
            <a:lstStyle/>
            <a:p>
              <a:r>
                <a:rPr lang="en-US" sz="1200" dirty="0" err="1">
                  <a:solidFill>
                    <a:prstClr val="black"/>
                  </a:solidFill>
                  <a:latin typeface="Arial Narrow" panose="020B0606020202030204" pitchFamily="34" charset="0"/>
                  <a:ea typeface="等线" panose="02010600030101010101" pitchFamily="2" charset="-122"/>
                </a:rPr>
                <a:t>NO.at</a:t>
              </a:r>
              <a:r>
                <a:rPr lang="en-US" sz="1200" dirty="0">
                  <a:solidFill>
                    <a:prstClr val="black"/>
                  </a:solidFill>
                  <a:latin typeface="Arial Narrow" panose="020B0606020202030204" pitchFamily="34" charset="0"/>
                  <a:ea typeface="等线" panose="02010600030101010101" pitchFamily="2" charset="-122"/>
                </a:rPr>
                <a:t> risk</a:t>
              </a:r>
            </a:p>
          </p:txBody>
        </p:sp>
        <p:sp>
          <p:nvSpPr>
            <p:cNvPr id="41" name="圆角矩形 40"/>
            <p:cNvSpPr/>
            <p:nvPr/>
          </p:nvSpPr>
          <p:spPr>
            <a:xfrm>
              <a:off x="2268318" y="7845242"/>
              <a:ext cx="13687394" cy="572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42" name="文本框 41"/>
            <p:cNvSpPr txBox="1"/>
            <p:nvPr/>
          </p:nvSpPr>
          <p:spPr>
            <a:xfrm>
              <a:off x="2234779" y="7857031"/>
              <a:ext cx="13754474" cy="415498"/>
            </a:xfrm>
            <a:prstGeom prst="rect">
              <a:avLst/>
            </a:prstGeom>
            <a:noFill/>
          </p:spPr>
          <p:txBody>
            <a:bodyPr wrap="square" rtlCol="0">
              <a:spAutoFit/>
            </a:bodyPr>
            <a:lstStyle/>
            <a:p>
              <a:r>
                <a:rPr lang="en-US" sz="1200" dirty="0">
                  <a:solidFill>
                    <a:srgbClr val="A54D46"/>
                  </a:solidFill>
                  <a:latin typeface="Arial Narrow" panose="020B0606020202030204" pitchFamily="34" charset="0"/>
                  <a:ea typeface="等线" panose="02010600030101010101" pitchFamily="2" charset="-122"/>
                </a:rPr>
                <a:t> 200            199          146            128            120             97              68             54               44            21              8                8                 2               1                0</a:t>
              </a:r>
            </a:p>
          </p:txBody>
        </p:sp>
        <p:sp>
          <p:nvSpPr>
            <p:cNvPr id="16" name="文本框 15"/>
            <p:cNvSpPr txBox="1"/>
            <p:nvPr/>
          </p:nvSpPr>
          <p:spPr>
            <a:xfrm>
              <a:off x="2268319" y="8221839"/>
              <a:ext cx="13460912" cy="415498"/>
            </a:xfrm>
            <a:prstGeom prst="rect">
              <a:avLst/>
            </a:prstGeom>
            <a:noFill/>
          </p:spPr>
          <p:txBody>
            <a:bodyPr wrap="square" rtlCol="0">
              <a:spAutoFit/>
            </a:bodyPr>
            <a:lstStyle/>
            <a:p>
              <a:r>
                <a:rPr lang="en-US" sz="1200" dirty="0">
                  <a:solidFill>
                    <a:srgbClr val="222A87"/>
                  </a:solidFill>
                  <a:latin typeface="Arial Narrow" panose="020B0606020202030204" pitchFamily="34" charset="0"/>
                  <a:ea typeface="等线" panose="02010600030101010101" pitchFamily="2" charset="-122"/>
                </a:rPr>
                <a:t>199            198          109             80              70              41              23             14                7              4               2                1                 0</a:t>
              </a:r>
            </a:p>
          </p:txBody>
        </p:sp>
        <p:sp>
          <p:nvSpPr>
            <p:cNvPr id="47" name="圆角矩形 46"/>
            <p:cNvSpPr/>
            <p:nvPr/>
          </p:nvSpPr>
          <p:spPr>
            <a:xfrm>
              <a:off x="395785" y="7871565"/>
              <a:ext cx="1791806" cy="61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44" name="文本框 43"/>
            <p:cNvSpPr txBox="1"/>
            <p:nvPr/>
          </p:nvSpPr>
          <p:spPr>
            <a:xfrm>
              <a:off x="1141296" y="7857032"/>
              <a:ext cx="1147310" cy="415498"/>
            </a:xfrm>
            <a:prstGeom prst="rect">
              <a:avLst/>
            </a:prstGeom>
            <a:noFill/>
          </p:spPr>
          <p:txBody>
            <a:bodyPr wrap="square" rtlCol="0">
              <a:spAutoFit/>
            </a:bodyPr>
            <a:lstStyle/>
            <a:p>
              <a:r>
                <a:rPr lang="en-US" sz="1200" kern="0" dirty="0">
                  <a:solidFill>
                    <a:srgbClr val="A54D46"/>
                  </a:solidFill>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46" name="文本框 45"/>
            <p:cNvSpPr txBox="1"/>
            <p:nvPr/>
          </p:nvSpPr>
          <p:spPr>
            <a:xfrm>
              <a:off x="665774" y="8193875"/>
              <a:ext cx="1741478" cy="415498"/>
            </a:xfrm>
            <a:prstGeom prst="rect">
              <a:avLst/>
            </a:prstGeom>
            <a:noFill/>
          </p:spPr>
          <p:txBody>
            <a:bodyPr wrap="square" rtlCol="0">
              <a:spAutoFit/>
            </a:bodyPr>
            <a:lstStyle/>
            <a:p>
              <a:r>
                <a:rPr lang="en-US" sz="1200" dirty="0">
                  <a:solidFill>
                    <a:srgbClr val="222A87"/>
                  </a:solidFill>
                  <a:latin typeface="Arial Narrow" panose="020B0606020202030204" pitchFamily="34" charset="0"/>
                  <a:ea typeface="等线" panose="02010600030101010101" pitchFamily="2" charset="-122"/>
                </a:rPr>
                <a:t>Chemotherapy</a:t>
              </a:r>
            </a:p>
          </p:txBody>
        </p:sp>
        <p:sp>
          <p:nvSpPr>
            <p:cNvPr id="49" name="圆角矩形 48"/>
            <p:cNvSpPr/>
            <p:nvPr/>
          </p:nvSpPr>
          <p:spPr>
            <a:xfrm>
              <a:off x="3848669" y="5933336"/>
              <a:ext cx="1842447" cy="7038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48" name="文本框 47"/>
            <p:cNvSpPr txBox="1"/>
            <p:nvPr/>
          </p:nvSpPr>
          <p:spPr>
            <a:xfrm>
              <a:off x="3791683" y="5787851"/>
              <a:ext cx="1642073" cy="1246495"/>
            </a:xfrm>
            <a:prstGeom prst="rect">
              <a:avLst/>
            </a:prstGeom>
            <a:noFill/>
          </p:spPr>
          <p:txBody>
            <a:bodyPr wrap="square" rtlCol="0">
              <a:spAutoFit/>
            </a:bodyPr>
            <a:lstStyle/>
            <a:p>
              <a:r>
                <a:rPr lang="en-US" sz="1200" kern="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Sac-TMT</a:t>
              </a:r>
            </a:p>
            <a:p>
              <a:r>
                <a:rPr lang="en-US" sz="1200" kern="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Chemotherapy</a:t>
              </a:r>
              <a:br>
                <a:rPr lang="en-US" sz="1200" kern="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br>
              <a:r>
                <a:rPr lang="en-US" sz="1200" kern="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Censored</a:t>
              </a:r>
            </a:p>
            <a:p>
              <a:endParaRPr lang="en-US" sz="1200" dirty="0">
                <a:solidFill>
                  <a:prstClr val="black"/>
                </a:solidFill>
                <a:latin typeface="Calibri" panose="020F0502020204030204"/>
                <a:ea typeface="等线" panose="02010600030101010101" pitchFamily="2" charset="-122"/>
              </a:endParaRPr>
            </a:p>
          </p:txBody>
        </p:sp>
      </p:gr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599923" y="6299131"/>
            <a:ext cx="3834343" cy="240967"/>
          </a:xfrm>
        </p:spPr>
        <p:txBody>
          <a:bodyPr>
            <a:normAutofit fontScale="32500" lnSpcReduction="20000"/>
          </a:bodyPr>
          <a:lstStyle/>
          <a:p>
            <a:r>
              <a:rPr lang="en-US" dirty="0"/>
              <a:t>PRESENTED BY : Ying Fan, MD </a:t>
            </a:r>
          </a:p>
        </p:txBody>
      </p:sp>
      <p:sp>
        <p:nvSpPr>
          <p:cNvPr id="7" name="文本框 6">
            <a:extLst>
              <a:ext uri="{FF2B5EF4-FFF2-40B4-BE49-F238E27FC236}">
                <a16:creationId xmlns:a16="http://schemas.microsoft.com/office/drawing/2014/main" id="{72EC5D1A-A3DD-0FD8-0F6D-4033F0DD7C19}"/>
              </a:ext>
            </a:extLst>
          </p:cNvPr>
          <p:cNvSpPr txBox="1"/>
          <p:nvPr/>
        </p:nvSpPr>
        <p:spPr>
          <a:xfrm>
            <a:off x="8213497" y="2983907"/>
            <a:ext cx="2603928" cy="584775"/>
          </a:xfrm>
          <a:prstGeom prst="rect">
            <a:avLst/>
          </a:prstGeom>
          <a:noFill/>
        </p:spPr>
        <p:txBody>
          <a:bodyPr wrap="square">
            <a:spAutoFit/>
          </a:bodyPr>
          <a:lstStyle/>
          <a:p>
            <a:pPr algn="ctr">
              <a:defRPr/>
            </a:pPr>
            <a:r>
              <a:rPr lang="en-US" sz="1600" b="1" dirty="0">
                <a:solidFill>
                  <a:srgbClr val="26407E"/>
                </a:solidFill>
                <a:latin typeface="Arial Narrow" panose="020B0606020202030204" pitchFamily="34" charset="0"/>
                <a:ea typeface="微软雅黑"/>
              </a:rPr>
              <a:t>HR 0.35 (95% CI: 0.26, 0.48) </a:t>
            </a:r>
            <a:br>
              <a:rPr lang="en-US" sz="1600" b="1" dirty="0">
                <a:solidFill>
                  <a:srgbClr val="26407E"/>
                </a:solidFill>
                <a:latin typeface="Arial Narrow" panose="020B0606020202030204" pitchFamily="34" charset="0"/>
                <a:ea typeface="微软雅黑"/>
              </a:rPr>
            </a:br>
            <a:r>
              <a:rPr lang="en-US" sz="1600" b="1" i="1" dirty="0">
                <a:solidFill>
                  <a:srgbClr val="26407E"/>
                </a:solidFill>
                <a:latin typeface="Arial Narrow" panose="020B0606020202030204" pitchFamily="34" charset="0"/>
                <a:ea typeface="微软雅黑"/>
              </a:rPr>
              <a:t>p</a:t>
            </a:r>
            <a:r>
              <a:rPr lang="en-US" sz="1600" b="1" dirty="0">
                <a:solidFill>
                  <a:srgbClr val="26407E"/>
                </a:solidFill>
                <a:latin typeface="Arial Narrow" panose="020B0606020202030204" pitchFamily="34" charset="0"/>
                <a:ea typeface="微软雅黑"/>
              </a:rPr>
              <a:t>＜0.0001*</a:t>
            </a:r>
            <a:r>
              <a:rPr lang="en-US" sz="1600" baseline="30000" dirty="0">
                <a:solidFill>
                  <a:prstClr val="black"/>
                </a:solidFill>
                <a:latin typeface="Arial Narrow" panose="020B0606020202030204" pitchFamily="34" charset="0"/>
                <a:ea typeface="微软雅黑"/>
              </a:rPr>
              <a:t> </a:t>
            </a:r>
            <a:endParaRPr lang="en-US" sz="1600" b="1" baseline="30000" dirty="0">
              <a:solidFill>
                <a:srgbClr val="26407E"/>
              </a:solidFill>
              <a:latin typeface="Arial Narrow" panose="020B0606020202030204" pitchFamily="34" charset="0"/>
              <a:ea typeface="微软雅黑"/>
            </a:endParaRPr>
          </a:p>
        </p:txBody>
      </p:sp>
      <p:sp>
        <p:nvSpPr>
          <p:cNvPr id="8" name="文本框 7"/>
          <p:cNvSpPr txBox="1"/>
          <p:nvPr/>
        </p:nvSpPr>
        <p:spPr>
          <a:xfrm>
            <a:off x="599923" y="6081793"/>
            <a:ext cx="10207071" cy="292837"/>
          </a:xfrm>
          <a:prstGeom prst="rect">
            <a:avLst/>
          </a:prstGeom>
          <a:noFill/>
        </p:spPr>
        <p:txBody>
          <a:bodyPr wrap="square" rtlCol="0">
            <a:spAutoFit/>
          </a:bodyPr>
          <a:lstStyle/>
          <a:p>
            <a:pPr>
              <a:lnSpc>
                <a:spcPct val="120000"/>
              </a:lnSpc>
              <a:buClr>
                <a:srgbClr val="008764"/>
              </a:buClr>
              <a:defRPr/>
            </a:pPr>
            <a:r>
              <a:rPr lang="en-US" sz="1200" dirty="0">
                <a:solidFill>
                  <a:srgbClr val="00305D"/>
                </a:solidFill>
                <a:latin typeface="Arial Narrow" panose="020B0606020202030204" pitchFamily="34" charset="0"/>
                <a:ea typeface="等线" panose="02010600030101010101" pitchFamily="2" charset="-122"/>
              </a:rPr>
              <a:t>* Pre-specified efficacy boundary (one side alpha level of 0.010 determined by the O‘Brien-Fleming alpha spending function).</a:t>
            </a:r>
          </a:p>
        </p:txBody>
      </p:sp>
      <p:sp>
        <p:nvSpPr>
          <p:cNvPr id="4" name="文本框 3"/>
          <p:cNvSpPr txBox="1"/>
          <p:nvPr/>
        </p:nvSpPr>
        <p:spPr>
          <a:xfrm>
            <a:off x="578186" y="944693"/>
            <a:ext cx="9907461" cy="379656"/>
          </a:xfrm>
          <a:prstGeom prst="rect">
            <a:avLst/>
          </a:prstGeom>
          <a:noFill/>
        </p:spPr>
        <p:txBody>
          <a:bodyPr wrap="square" rtlCol="0">
            <a:spAutoFit/>
          </a:bodyPr>
          <a:lstStyle/>
          <a:p>
            <a:r>
              <a:rPr lang="en-US" sz="1867" dirty="0">
                <a:solidFill>
                  <a:srgbClr val="002060"/>
                </a:solidFill>
                <a:latin typeface="Arial Narrow" panose="020B0606020202030204" pitchFamily="34" charset="0"/>
                <a:ea typeface="等线" panose="02010600030101010101" pitchFamily="2" charset="-122"/>
              </a:rPr>
              <a:t>Sac-TMT significantly improved PFS over chemotherapy with 65% lower risk of disease progression or death.</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588881"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585"/>
            <a:r>
              <a:rPr lang="en-US" sz="3753" dirty="0">
                <a:ea typeface="等线" panose="02010600030101010101" pitchFamily="2" charset="-122"/>
              </a:rPr>
              <a:t>Progression-Free Survival by BICR</a:t>
            </a:r>
          </a:p>
        </p:txBody>
      </p:sp>
      <p:graphicFrame>
        <p:nvGraphicFramePr>
          <p:cNvPr id="50" name="表格 49"/>
          <p:cNvGraphicFramePr>
            <a:graphicFrameLocks noGrp="1"/>
          </p:cNvGraphicFramePr>
          <p:nvPr>
            <p:extLst>
              <p:ext uri="{D42A27DB-BD31-4B8C-83A1-F6EECF244321}">
                <p14:modId xmlns:p14="http://schemas.microsoft.com/office/powerpoint/2010/main" val="3245724623"/>
              </p:ext>
            </p:extLst>
          </p:nvPr>
        </p:nvGraphicFramePr>
        <p:xfrm>
          <a:off x="6469039" y="1467047"/>
          <a:ext cx="4665303" cy="1485739"/>
        </p:xfrm>
        <a:graphic>
          <a:graphicData uri="http://schemas.openxmlformats.org/drawingml/2006/table">
            <a:tbl>
              <a:tblPr firstRow="1" firstCol="1" bandRow="1">
                <a:tableStyleId>{5C22544A-7EE6-4342-B048-85BDC9FD1C3A}</a:tableStyleId>
              </a:tblPr>
              <a:tblGrid>
                <a:gridCol w="2056263">
                  <a:extLst>
                    <a:ext uri="{9D8B030D-6E8A-4147-A177-3AD203B41FA5}">
                      <a16:colId xmlns:a16="http://schemas.microsoft.com/office/drawing/2014/main" val="3189279961"/>
                    </a:ext>
                  </a:extLst>
                </a:gridCol>
                <a:gridCol w="1304520">
                  <a:extLst>
                    <a:ext uri="{9D8B030D-6E8A-4147-A177-3AD203B41FA5}">
                      <a16:colId xmlns:a16="http://schemas.microsoft.com/office/drawing/2014/main" val="3092686569"/>
                    </a:ext>
                  </a:extLst>
                </a:gridCol>
                <a:gridCol w="1304520">
                  <a:extLst>
                    <a:ext uri="{9D8B030D-6E8A-4147-A177-3AD203B41FA5}">
                      <a16:colId xmlns:a16="http://schemas.microsoft.com/office/drawing/2014/main" val="836022853"/>
                    </a:ext>
                  </a:extLst>
                </a:gridCol>
              </a:tblGrid>
              <a:tr h="559063">
                <a:tc>
                  <a:txBody>
                    <a:bodyPr/>
                    <a:lstStyle/>
                    <a:p>
                      <a:pPr algn="l">
                        <a:lnSpc>
                          <a:spcPct val="100000"/>
                        </a:lnSpc>
                        <a:spcAft>
                          <a:spcPts val="0"/>
                        </a:spcAft>
                      </a:pPr>
                      <a:endParaRPr lang="en-US" sz="1300" kern="100" baseline="0" dirty="0">
                        <a:solidFill>
                          <a:schemeClr val="bg1"/>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solidFill>
                            <a:schemeClr val="bg1"/>
                          </a:solidFill>
                          <a:effectLst/>
                          <a:latin typeface="Arial Narrow" panose="020B0606020202030204" pitchFamily="34" charset="0"/>
                          <a:ea typeface="+mn-ea"/>
                          <a:cs typeface="Times New Roman" panose="02020603050405020304" pitchFamily="18" charset="0"/>
                        </a:rPr>
                        <a:t>Chemotherapy</a:t>
                      </a:r>
                      <a:br>
                        <a:rPr lang="en-US" sz="1300" kern="0" baseline="0" dirty="0">
                          <a:effectLst/>
                          <a:latin typeface="Arial Narrow" panose="020B0606020202030204" pitchFamily="34" charset="0"/>
                          <a:ea typeface="+mn-ea"/>
                          <a:cs typeface="Times New Roman" panose="02020603050405020304" pitchFamily="18" charset="0"/>
                        </a:rPr>
                      </a:b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PFS </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events，n</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82 (41.0)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121 (60.8)</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98809253"/>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Median PFS-</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mo</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8.3</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(7.0, 8.6)</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4.1</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(3.0, 4.3)</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3286006"/>
                  </a:ext>
                </a:extLst>
              </a:tr>
              <a:tr h="308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6-mo PFS rate, %  (95% CI)</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61.4</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(52.9, 68.8)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25.7</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(18.2, 33.8)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8F8"/>
                    </a:solidFill>
                  </a:tcPr>
                </a:tc>
                <a:extLst>
                  <a:ext uri="{0D108BD9-81ED-4DB2-BD59-A6C34878D82A}">
                    <a16:rowId xmlns:a16="http://schemas.microsoft.com/office/drawing/2014/main" val="10004"/>
                  </a:ext>
                </a:extLst>
              </a:tr>
            </a:tbl>
          </a:graphicData>
        </a:graphic>
      </p:graphicFrame>
      <p:sp>
        <p:nvSpPr>
          <p:cNvPr id="6" name="文本框 5"/>
          <p:cNvSpPr txBox="1"/>
          <p:nvPr/>
        </p:nvSpPr>
        <p:spPr>
          <a:xfrm>
            <a:off x="1751725" y="5758485"/>
            <a:ext cx="9255183" cy="379656"/>
          </a:xfrm>
          <a:prstGeom prst="rect">
            <a:avLst/>
          </a:prstGeom>
          <a:noFill/>
        </p:spPr>
        <p:txBody>
          <a:bodyPr wrap="square" rtlCol="0">
            <a:spAutoFit/>
          </a:bodyPr>
          <a:lstStyle/>
          <a:p>
            <a:r>
              <a:rPr lang="en-US" sz="1867" dirty="0">
                <a:solidFill>
                  <a:srgbClr val="002557"/>
                </a:solidFill>
                <a:latin typeface="Arial Narrow" panose="020B0606020202030204" pitchFamily="34" charset="0"/>
                <a:ea typeface="等线" panose="02010600030101010101" pitchFamily="2" charset="-122"/>
              </a:rPr>
              <a:t>The investigator-assessed PFS was consistent with BICR: HR 0.39 (95% CI: 0.30, 0.52)</a:t>
            </a:r>
          </a:p>
        </p:txBody>
      </p:sp>
    </p:spTree>
    <p:extLst>
      <p:ext uri="{BB962C8B-B14F-4D97-AF65-F5344CB8AC3E}">
        <p14:creationId xmlns:p14="http://schemas.microsoft.com/office/powerpoint/2010/main" val="286020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60422" y="1311402"/>
            <a:ext cx="10662653" cy="4739920"/>
            <a:chOff x="240631" y="1692782"/>
            <a:chExt cx="15993979" cy="710987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631" y="1692782"/>
              <a:ext cx="15993979" cy="710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rot="16200000">
              <a:off x="-183372" y="4254177"/>
              <a:ext cx="2871537" cy="415498"/>
            </a:xfrm>
            <a:prstGeom prst="rect">
              <a:avLst/>
            </a:prstGeom>
            <a:solidFill>
              <a:schemeClr val="bg1"/>
            </a:solid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cs typeface="Arial" panose="020B0604020202020204" pitchFamily="34" charset="0"/>
                </a:rPr>
                <a:t>overall survival (%)</a:t>
              </a:r>
              <a:endParaRPr lang="en-US" sz="1200" dirty="0">
                <a:solidFill>
                  <a:prstClr val="black"/>
                </a:solidFill>
                <a:latin typeface="Arial Narrow" panose="020B0606020202030204" pitchFamily="34" charset="0"/>
                <a:ea typeface="等线" panose="02010600030101010101" pitchFamily="2" charset="-122"/>
              </a:endParaRPr>
            </a:p>
          </p:txBody>
        </p:sp>
        <p:sp>
          <p:nvSpPr>
            <p:cNvPr id="16" name="圆角矩形 15"/>
            <p:cNvSpPr/>
            <p:nvPr/>
          </p:nvSpPr>
          <p:spPr>
            <a:xfrm>
              <a:off x="1435195" y="2152018"/>
              <a:ext cx="666321" cy="4940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15" name="文本框 14"/>
            <p:cNvSpPr txBox="1"/>
            <p:nvPr/>
          </p:nvSpPr>
          <p:spPr>
            <a:xfrm>
              <a:off x="1690655" y="2235885"/>
              <a:ext cx="634237"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100</a:t>
              </a:r>
            </a:p>
          </p:txBody>
        </p:sp>
        <p:sp>
          <p:nvSpPr>
            <p:cNvPr id="18" name="文本框 17"/>
            <p:cNvSpPr txBox="1"/>
            <p:nvPr/>
          </p:nvSpPr>
          <p:spPr>
            <a:xfrm>
              <a:off x="1768355" y="3135018"/>
              <a:ext cx="634237"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80</a:t>
              </a:r>
            </a:p>
          </p:txBody>
        </p:sp>
        <p:sp>
          <p:nvSpPr>
            <p:cNvPr id="19" name="文本框 18"/>
            <p:cNvSpPr txBox="1"/>
            <p:nvPr/>
          </p:nvSpPr>
          <p:spPr>
            <a:xfrm>
              <a:off x="1770865" y="4043616"/>
              <a:ext cx="634237"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60</a:t>
              </a:r>
            </a:p>
          </p:txBody>
        </p:sp>
        <p:sp>
          <p:nvSpPr>
            <p:cNvPr id="20" name="文本框 19"/>
            <p:cNvSpPr txBox="1"/>
            <p:nvPr/>
          </p:nvSpPr>
          <p:spPr>
            <a:xfrm>
              <a:off x="1790810" y="4936172"/>
              <a:ext cx="517645"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40</a:t>
              </a:r>
            </a:p>
          </p:txBody>
        </p:sp>
        <p:sp>
          <p:nvSpPr>
            <p:cNvPr id="21" name="文本框 20"/>
            <p:cNvSpPr txBox="1"/>
            <p:nvPr/>
          </p:nvSpPr>
          <p:spPr>
            <a:xfrm>
              <a:off x="1799227" y="5859778"/>
              <a:ext cx="634237"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20</a:t>
              </a:r>
            </a:p>
          </p:txBody>
        </p:sp>
        <p:sp>
          <p:nvSpPr>
            <p:cNvPr id="22" name="文本框 21"/>
            <p:cNvSpPr txBox="1"/>
            <p:nvPr/>
          </p:nvSpPr>
          <p:spPr>
            <a:xfrm>
              <a:off x="1896086" y="6762127"/>
              <a:ext cx="634237"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0</a:t>
              </a:r>
            </a:p>
          </p:txBody>
        </p:sp>
        <p:sp>
          <p:nvSpPr>
            <p:cNvPr id="17" name="圆角矩形 16"/>
            <p:cNvSpPr/>
            <p:nvPr/>
          </p:nvSpPr>
          <p:spPr>
            <a:xfrm>
              <a:off x="2324892" y="7131459"/>
              <a:ext cx="13513931" cy="271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23" name="文本框 22"/>
            <p:cNvSpPr txBox="1"/>
            <p:nvPr/>
          </p:nvSpPr>
          <p:spPr>
            <a:xfrm>
              <a:off x="2421143" y="7131459"/>
              <a:ext cx="13235952" cy="415498"/>
            </a:xfrm>
            <a:prstGeom prst="rect">
              <a:avLst/>
            </a:prstGeom>
            <a:no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0              1               2              3              4              5               6              7              8              9              10            11             12           13             14            15   </a:t>
              </a:r>
            </a:p>
          </p:txBody>
        </p:sp>
        <p:sp>
          <p:nvSpPr>
            <p:cNvPr id="24" name="文本框 23"/>
            <p:cNvSpPr txBox="1"/>
            <p:nvPr/>
          </p:nvSpPr>
          <p:spPr>
            <a:xfrm>
              <a:off x="8237620" y="7461774"/>
              <a:ext cx="1989222" cy="415498"/>
            </a:xfrm>
            <a:prstGeom prst="rect">
              <a:avLst/>
            </a:prstGeom>
            <a:solidFill>
              <a:schemeClr val="bg1"/>
            </a:solidFill>
          </p:spPr>
          <p:txBody>
            <a:bodyPr wrap="square" rtlCol="0">
              <a:spAutoFit/>
            </a:bodyPr>
            <a:lstStyle/>
            <a:p>
              <a:r>
                <a:rPr lang="en-US" sz="1200" dirty="0">
                  <a:solidFill>
                    <a:prstClr val="black"/>
                  </a:solidFill>
                  <a:latin typeface="Arial Narrow" panose="020B0606020202030204" pitchFamily="34" charset="0"/>
                  <a:ea typeface="等线" panose="02010600030101010101" pitchFamily="2" charset="-122"/>
                </a:rPr>
                <a:t>Time (Months)</a:t>
              </a:r>
            </a:p>
          </p:txBody>
        </p:sp>
        <p:sp>
          <p:nvSpPr>
            <p:cNvPr id="27" name="文本框 26"/>
            <p:cNvSpPr txBox="1"/>
            <p:nvPr/>
          </p:nvSpPr>
          <p:spPr>
            <a:xfrm>
              <a:off x="451688" y="7695747"/>
              <a:ext cx="1443790" cy="415498"/>
            </a:xfrm>
            <a:prstGeom prst="rect">
              <a:avLst/>
            </a:prstGeom>
            <a:solidFill>
              <a:schemeClr val="bg1"/>
            </a:solidFill>
          </p:spPr>
          <p:txBody>
            <a:bodyPr wrap="square" rtlCol="0">
              <a:spAutoFit/>
            </a:bodyPr>
            <a:lstStyle/>
            <a:p>
              <a:r>
                <a:rPr lang="en-US" sz="1200" dirty="0" err="1">
                  <a:solidFill>
                    <a:prstClr val="black"/>
                  </a:solidFill>
                  <a:latin typeface="Arial Narrow" panose="020B0606020202030204" pitchFamily="34" charset="0"/>
                  <a:ea typeface="等线" panose="02010600030101010101" pitchFamily="2" charset="-122"/>
                </a:rPr>
                <a:t>No.at</a:t>
              </a:r>
              <a:r>
                <a:rPr lang="en-US" sz="1200" dirty="0">
                  <a:solidFill>
                    <a:prstClr val="black"/>
                  </a:solidFill>
                  <a:latin typeface="Arial Narrow" panose="020B0606020202030204" pitchFamily="34" charset="0"/>
                  <a:ea typeface="等线" panose="02010600030101010101" pitchFamily="2" charset="-122"/>
                </a:rPr>
                <a:t> risk</a:t>
              </a:r>
            </a:p>
          </p:txBody>
        </p:sp>
        <p:sp>
          <p:nvSpPr>
            <p:cNvPr id="29" name="圆角矩形 28"/>
            <p:cNvSpPr/>
            <p:nvPr/>
          </p:nvSpPr>
          <p:spPr>
            <a:xfrm>
              <a:off x="2308456" y="8132032"/>
              <a:ext cx="13348639"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28" name="文本框 27"/>
            <p:cNvSpPr txBox="1"/>
            <p:nvPr/>
          </p:nvSpPr>
          <p:spPr>
            <a:xfrm>
              <a:off x="2316409" y="8036460"/>
              <a:ext cx="13592089" cy="415498"/>
            </a:xfrm>
            <a:prstGeom prst="rect">
              <a:avLst/>
            </a:prstGeom>
            <a:noFill/>
          </p:spPr>
          <p:txBody>
            <a:bodyPr wrap="square" rtlCol="0">
              <a:spAutoFit/>
            </a:bodyPr>
            <a:lstStyle/>
            <a:p>
              <a:r>
                <a:rPr lang="en-US" sz="1200" dirty="0">
                  <a:solidFill>
                    <a:srgbClr val="A93642"/>
                  </a:solidFill>
                  <a:latin typeface="Arial Narrow" panose="020B0606020202030204" pitchFamily="34" charset="0"/>
                  <a:ea typeface="等线" panose="02010600030101010101" pitchFamily="2" charset="-122"/>
                </a:rPr>
                <a:t>200          199           184          170          156          140           123          103           89            65             45            28             12            5              2               0</a:t>
              </a:r>
            </a:p>
          </p:txBody>
        </p:sp>
        <p:sp>
          <p:nvSpPr>
            <p:cNvPr id="31" name="文本框 30"/>
            <p:cNvSpPr txBox="1"/>
            <p:nvPr/>
          </p:nvSpPr>
          <p:spPr>
            <a:xfrm>
              <a:off x="2308457" y="8344122"/>
              <a:ext cx="13592089" cy="415498"/>
            </a:xfrm>
            <a:prstGeom prst="rect">
              <a:avLst/>
            </a:prstGeom>
            <a:noFill/>
          </p:spPr>
          <p:txBody>
            <a:bodyPr wrap="square" rtlCol="0">
              <a:spAutoFit/>
            </a:bodyPr>
            <a:lstStyle/>
            <a:p>
              <a:r>
                <a:rPr lang="en-US" sz="1200" dirty="0">
                  <a:solidFill>
                    <a:srgbClr val="232875"/>
                  </a:solidFill>
                  <a:latin typeface="Arial Narrow" panose="020B0606020202030204" pitchFamily="34" charset="0"/>
                  <a:ea typeface="等线" panose="02010600030101010101" pitchFamily="2" charset="-122"/>
                </a:rPr>
                <a:t>199          198           179          159          148          122           108           86            69            45             33            25             12            1              1               0</a:t>
              </a:r>
            </a:p>
          </p:txBody>
        </p:sp>
        <p:sp>
          <p:nvSpPr>
            <p:cNvPr id="33" name="圆角矩形 32"/>
            <p:cNvSpPr/>
            <p:nvPr/>
          </p:nvSpPr>
          <p:spPr>
            <a:xfrm>
              <a:off x="451689" y="8132032"/>
              <a:ext cx="1856767"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32" name="文本框 31"/>
            <p:cNvSpPr txBox="1"/>
            <p:nvPr/>
          </p:nvSpPr>
          <p:spPr>
            <a:xfrm>
              <a:off x="1364792" y="8039522"/>
              <a:ext cx="1219200" cy="415498"/>
            </a:xfrm>
            <a:prstGeom prst="rect">
              <a:avLst/>
            </a:prstGeom>
            <a:noFill/>
          </p:spPr>
          <p:txBody>
            <a:bodyPr wrap="square" rtlCol="0">
              <a:spAutoFit/>
            </a:bodyPr>
            <a:lstStyle/>
            <a:p>
              <a:r>
                <a:rPr lang="en-US" sz="1200" kern="100" dirty="0">
                  <a:solidFill>
                    <a:srgbClr val="A32037"/>
                  </a:solidFill>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34" name="文本框 33"/>
            <p:cNvSpPr txBox="1"/>
            <p:nvPr/>
          </p:nvSpPr>
          <p:spPr>
            <a:xfrm>
              <a:off x="820292" y="8335310"/>
              <a:ext cx="1620252" cy="415498"/>
            </a:xfrm>
            <a:prstGeom prst="rect">
              <a:avLst/>
            </a:prstGeom>
            <a:noFill/>
          </p:spPr>
          <p:txBody>
            <a:bodyPr wrap="square" rtlCol="0">
              <a:spAutoFit/>
            </a:bodyPr>
            <a:lstStyle/>
            <a:p>
              <a:r>
                <a:rPr lang="en-US" sz="1200" kern="100" dirty="0">
                  <a:solidFill>
                    <a:srgbClr val="232875"/>
                  </a:solidFill>
                  <a:latin typeface="Arial Narrow" panose="020B0606020202030204" pitchFamily="34" charset="0"/>
                  <a:ea typeface="等线" panose="02010600030101010101" pitchFamily="2" charset="-122"/>
                  <a:cs typeface="Times New Roman" panose="02020603050405020304" pitchFamily="18" charset="0"/>
                </a:rPr>
                <a:t>Chemotherapy</a:t>
              </a:r>
            </a:p>
          </p:txBody>
        </p:sp>
        <p:sp>
          <p:nvSpPr>
            <p:cNvPr id="35" name="圆角矩形 34"/>
            <p:cNvSpPr/>
            <p:nvPr/>
          </p:nvSpPr>
          <p:spPr>
            <a:xfrm>
              <a:off x="3850105" y="5951835"/>
              <a:ext cx="1812758" cy="810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panose="020F0502020204030204"/>
                <a:ea typeface="等线" panose="02010600030101010101" pitchFamily="2" charset="-122"/>
              </a:endParaRPr>
            </a:p>
          </p:txBody>
        </p:sp>
        <p:sp>
          <p:nvSpPr>
            <p:cNvPr id="36" name="文本框 35"/>
            <p:cNvSpPr txBox="1"/>
            <p:nvPr/>
          </p:nvSpPr>
          <p:spPr>
            <a:xfrm>
              <a:off x="3827125" y="5942926"/>
              <a:ext cx="1740570" cy="969496"/>
            </a:xfrm>
            <a:prstGeom prst="rect">
              <a:avLst/>
            </a:prstGeom>
            <a:noFill/>
          </p:spPr>
          <p:txBody>
            <a:bodyPr wrap="square" rtlCol="0">
              <a:spAutoFit/>
            </a:bodyPr>
            <a:lstStyle/>
            <a:p>
              <a:r>
                <a:rPr lang="en-US" sz="1200" kern="10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Sac-TMT</a:t>
              </a:r>
            </a:p>
            <a:p>
              <a:r>
                <a:rPr lang="en-US" sz="1200" kern="10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Chemotherapy</a:t>
              </a:r>
            </a:p>
            <a:p>
              <a:r>
                <a:rPr lang="en-US" sz="1200" kern="100" dirty="0">
                  <a:solidFill>
                    <a:prstClr val="black"/>
                  </a:solidFill>
                  <a:latin typeface="Arial Narrow" panose="020B0606020202030204" pitchFamily="34" charset="0"/>
                  <a:ea typeface="等线" panose="02010600030101010101" pitchFamily="2" charset="-122"/>
                  <a:cs typeface="Times New Roman" panose="02020603050405020304" pitchFamily="18" charset="0"/>
                </a:rPr>
                <a:t>Censored</a:t>
              </a:r>
            </a:p>
          </p:txBody>
        </p:sp>
      </p:grpSp>
      <p:graphicFrame>
        <p:nvGraphicFramePr>
          <p:cNvPr id="7" name="表格 6">
            <a:extLst>
              <a:ext uri="{FF2B5EF4-FFF2-40B4-BE49-F238E27FC236}">
                <a16:creationId xmlns:a16="http://schemas.microsoft.com/office/drawing/2014/main" id="{C2976B3D-D708-BCF6-022C-7C53F24EE92F}"/>
              </a:ext>
            </a:extLst>
          </p:cNvPr>
          <p:cNvGraphicFramePr>
            <a:graphicFrameLocks noGrp="1"/>
          </p:cNvGraphicFramePr>
          <p:nvPr>
            <p:extLst>
              <p:ext uri="{D42A27DB-BD31-4B8C-83A1-F6EECF244321}">
                <p14:modId xmlns:p14="http://schemas.microsoft.com/office/powerpoint/2010/main" val="2317312502"/>
              </p:ext>
            </p:extLst>
          </p:nvPr>
        </p:nvGraphicFramePr>
        <p:xfrm>
          <a:off x="6938905" y="3463528"/>
          <a:ext cx="3723442" cy="1258418"/>
        </p:xfrm>
        <a:graphic>
          <a:graphicData uri="http://schemas.openxmlformats.org/drawingml/2006/table">
            <a:tbl>
              <a:tblPr firstRow="1" firstCol="1" bandRow="1">
                <a:tableStyleId>{5C22544A-7EE6-4342-B048-85BDC9FD1C3A}</a:tableStyleId>
              </a:tblPr>
              <a:tblGrid>
                <a:gridCol w="1459832">
                  <a:extLst>
                    <a:ext uri="{9D8B030D-6E8A-4147-A177-3AD203B41FA5}">
                      <a16:colId xmlns:a16="http://schemas.microsoft.com/office/drawing/2014/main" val="3189279961"/>
                    </a:ext>
                  </a:extLst>
                </a:gridCol>
                <a:gridCol w="1131805">
                  <a:extLst>
                    <a:ext uri="{9D8B030D-6E8A-4147-A177-3AD203B41FA5}">
                      <a16:colId xmlns:a16="http://schemas.microsoft.com/office/drawing/2014/main" val="3092686569"/>
                    </a:ext>
                  </a:extLst>
                </a:gridCol>
                <a:gridCol w="1131805">
                  <a:extLst>
                    <a:ext uri="{9D8B030D-6E8A-4147-A177-3AD203B41FA5}">
                      <a16:colId xmlns:a16="http://schemas.microsoft.com/office/drawing/2014/main" val="836022853"/>
                    </a:ext>
                  </a:extLst>
                </a:gridCol>
              </a:tblGrid>
              <a:tr h="597812">
                <a:tc>
                  <a:txBody>
                    <a:bodyPr/>
                    <a:lstStyle/>
                    <a:p>
                      <a:pPr algn="ctr">
                        <a:lnSpc>
                          <a:spcPct val="100000"/>
                        </a:lnSpc>
                        <a:spcAft>
                          <a:spcPts val="0"/>
                        </a:spcAft>
                      </a:pPr>
                      <a:endParaRPr lang="en-US" sz="1300"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noFill/>
                  </a:tcPr>
                </a:tc>
                <a:tc>
                  <a:txBody>
                    <a:bodyPr/>
                    <a:lstStyle/>
                    <a:p>
                      <a:pPr algn="ctr">
                        <a:lnSpc>
                          <a:spcPct val="100000"/>
                        </a:lnSpc>
                        <a:spcAft>
                          <a:spcPts val="0"/>
                        </a:spcAft>
                      </a:pPr>
                      <a:r>
                        <a:rPr lang="en-US" sz="1300" kern="10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Chemotherapy</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OS events, n (%)</a:t>
                      </a:r>
                    </a:p>
                  </a:txBody>
                  <a:tcPr marL="21339" marR="21339" marT="0" marB="0" anchor="ctr">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15 (7.5)</a:t>
                      </a:r>
                    </a:p>
                  </a:txBody>
                  <a:tcPr marL="21339" marR="213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37 (18.6)</a:t>
                      </a:r>
                    </a:p>
                  </a:txBody>
                  <a:tcPr marL="21339" marR="21339" marT="0" marB="0" anchor="ctr">
                    <a:lnL w="6350" cap="flat" cmpd="sng" algn="ctr">
                      <a:noFill/>
                      <a:prstDash val="solid"/>
                      <a:round/>
                      <a:headEnd type="none" w="med" len="med"/>
                      <a:tailEnd type="none" w="med" len="med"/>
                    </a:lnL>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F8F8F8"/>
                    </a:solidFill>
                  </a:tcPr>
                </a:tc>
                <a:extLst>
                  <a:ext uri="{0D108BD9-81ED-4DB2-BD59-A6C34878D82A}">
                    <a16:rowId xmlns:a16="http://schemas.microsoft.com/office/drawing/2014/main" val="3298809253"/>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HR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0.33</a:t>
                      </a:r>
                      <a:r>
                        <a:rPr kumimoji="0" lang="en-US" sz="1300" b="0"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 (0.18, 0.61)</a:t>
                      </a:r>
                    </a:p>
                  </a:txBody>
                  <a:tcPr marL="21339" marR="21339"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pPr>
                      <a:endParaRPr lang="zh-CN" altLang="en-US" sz="1400" b="0" kern="1200" baseline="0" dirty="0">
                        <a:solidFill>
                          <a:srgbClr val="002557"/>
                        </a:solidFill>
                        <a:latin typeface="+mn-ea"/>
                        <a:ea typeface="+mn-ea"/>
                        <a:cs typeface="Times New Roman" panose="02020603050405020304" pitchFamily="18" charset="0"/>
                      </a:endParaRPr>
                    </a:p>
                  </a:txBody>
                  <a:tcPr marL="32008" marR="32008"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760508126"/>
                  </a:ext>
                </a:extLst>
              </a:tr>
            </a:tbl>
          </a:graphicData>
        </a:graphic>
      </p:graphicFrame>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610270" y="6308802"/>
            <a:ext cx="3834343" cy="240967"/>
          </a:xfrm>
        </p:spPr>
        <p:txBody>
          <a:bodyPr>
            <a:normAutofit fontScale="32500" lnSpcReduction="20000"/>
          </a:bodyPr>
          <a:lstStyle/>
          <a:p>
            <a:r>
              <a:rPr lang="en-US" dirty="0"/>
              <a:t>PRESENTED BY : Ying Fan, MD </a:t>
            </a:r>
          </a:p>
        </p:txBody>
      </p:sp>
      <p:sp>
        <p:nvSpPr>
          <p:cNvPr id="8" name="文本框 7"/>
          <p:cNvSpPr txBox="1"/>
          <p:nvPr/>
        </p:nvSpPr>
        <p:spPr>
          <a:xfrm>
            <a:off x="610269" y="6099226"/>
            <a:ext cx="9639920" cy="248273"/>
          </a:xfrm>
          <a:prstGeom prst="rect">
            <a:avLst/>
          </a:prstGeom>
          <a:noFill/>
        </p:spPr>
        <p:txBody>
          <a:bodyPr wrap="square" rtlCol="0">
            <a:spAutoFit/>
          </a:bodyPr>
          <a:lstStyle/>
          <a:p>
            <a:pPr>
              <a:lnSpc>
                <a:spcPct val="120000"/>
              </a:lnSpc>
              <a:buClr>
                <a:srgbClr val="008764"/>
              </a:buClr>
            </a:pPr>
            <a:r>
              <a:rPr lang="en-US" sz="933" dirty="0">
                <a:solidFill>
                  <a:srgbClr val="002060"/>
                </a:solidFill>
                <a:latin typeface="Arial Narrow" panose="020B0606020202030204" pitchFamily="34" charset="0"/>
                <a:ea typeface="微软雅黑"/>
                <a:cs typeface="Arial" panose="020B0604020202020204" pitchFamily="34" charset="0"/>
              </a:rPr>
              <a:t>CI, confidence interval; </a:t>
            </a:r>
            <a:r>
              <a:rPr lang="en-US" sz="933" kern="100" dirty="0">
                <a:solidFill>
                  <a:srgbClr val="002557"/>
                </a:solidFill>
                <a:latin typeface="Arial Narrow" panose="020B0606020202030204" pitchFamily="34" charset="0"/>
                <a:ea typeface="等线" panose="02010600030101010101" pitchFamily="2" charset="-122"/>
                <a:cs typeface="Times New Roman" panose="02020603050405020304" pitchFamily="18" charset="0"/>
              </a:rPr>
              <a:t>HR, hazard ratio; </a:t>
            </a:r>
            <a:r>
              <a:rPr lang="en-US" sz="933" dirty="0">
                <a:solidFill>
                  <a:srgbClr val="00305D"/>
                </a:solidFill>
                <a:latin typeface="Arial Narrow" panose="020B0606020202030204" pitchFamily="34" charset="0"/>
                <a:ea typeface="等线" panose="02010600030101010101" pitchFamily="2" charset="-122"/>
                <a:cs typeface="Arial" panose="020B0604020202020204" pitchFamily="34" charset="0"/>
              </a:rPr>
              <a:t>OS, overall survival</a:t>
            </a:r>
            <a:r>
              <a:rPr lang="en-US" sz="933" dirty="0">
                <a:solidFill>
                  <a:srgbClr val="002060"/>
                </a:solidFill>
                <a:latin typeface="Arial Narrow" panose="020B0606020202030204" pitchFamily="34" charset="0"/>
                <a:ea typeface="等线" panose="02010600030101010101" pitchFamily="2" charset="-122"/>
                <a:cs typeface="Arial" panose="020B0604020202020204" pitchFamily="34" charset="0"/>
              </a:rPr>
              <a:t>.</a:t>
            </a:r>
          </a:p>
        </p:txBody>
      </p:sp>
      <p:sp>
        <p:nvSpPr>
          <p:cNvPr id="4" name="文本框 3"/>
          <p:cNvSpPr txBox="1"/>
          <p:nvPr/>
        </p:nvSpPr>
        <p:spPr>
          <a:xfrm>
            <a:off x="650764" y="891635"/>
            <a:ext cx="10252369" cy="666977"/>
          </a:xfrm>
          <a:prstGeom prst="rect">
            <a:avLst/>
          </a:prstGeom>
          <a:noFill/>
        </p:spPr>
        <p:txBody>
          <a:bodyPr wrap="square" rtlCol="0">
            <a:spAutoFit/>
          </a:bodyPr>
          <a:lstStyle/>
          <a:p>
            <a:r>
              <a:rPr lang="en-US" sz="1867" dirty="0">
                <a:solidFill>
                  <a:srgbClr val="00305D"/>
                </a:solidFill>
                <a:latin typeface="Arial Narrow" panose="020B0606020202030204" pitchFamily="34" charset="0"/>
                <a:ea typeface="等线" panose="02010600030101010101" pitchFamily="2" charset="-122"/>
              </a:rPr>
              <a:t>Survival benefit trend with sac-TMT has been observed at time of PFS interim analysis. The study is continuing to the pre-specified interim analysis for OS.</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642354"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585"/>
            <a:r>
              <a:rPr lang="en-US" sz="4000" dirty="0">
                <a:ea typeface="等线" panose="02010600030101010101" pitchFamily="2" charset="-122"/>
              </a:rPr>
              <a:t>Overall Survival </a:t>
            </a:r>
          </a:p>
        </p:txBody>
      </p:sp>
    </p:spTree>
    <p:extLst>
      <p:ext uri="{BB962C8B-B14F-4D97-AF65-F5344CB8AC3E}">
        <p14:creationId xmlns:p14="http://schemas.microsoft.com/office/powerpoint/2010/main" val="396484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015" y="1055725"/>
            <a:ext cx="6553085" cy="3757387"/>
          </a:xfrm>
          <a:prstGeom prst="rect">
            <a:avLst/>
          </a:prstGeom>
        </p:spPr>
      </p:pic>
      <p:sp>
        <p:nvSpPr>
          <p:cNvPr id="10"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88881" y="238130"/>
            <a:ext cx="7835900" cy="670052"/>
          </a:xfrm>
        </p:spPr>
        <p:txBody>
          <a:bodyPr/>
          <a:lstStyle/>
          <a:p>
            <a:r>
              <a:rPr lang="en-US" dirty="0"/>
              <a:t>Common TRAEs*</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610270" y="6308466"/>
            <a:ext cx="3834343" cy="240967"/>
          </a:xfrm>
        </p:spPr>
        <p:txBody>
          <a:bodyPr/>
          <a:lstStyle/>
          <a:p>
            <a:r>
              <a:rPr lang="en-US" dirty="0"/>
              <a:t>PRESENTED BY : Ying Fan, MD </a:t>
            </a:r>
          </a:p>
        </p:txBody>
      </p:sp>
      <p:sp>
        <p:nvSpPr>
          <p:cNvPr id="6" name="矩形 5">
            <a:extLst>
              <a:ext uri="{FF2B5EF4-FFF2-40B4-BE49-F238E27FC236}">
                <a16:creationId xmlns:a16="http://schemas.microsoft.com/office/drawing/2014/main" id="{6654072F-CE9B-37C8-265E-8B67EBCA6B8C}"/>
              </a:ext>
            </a:extLst>
          </p:cNvPr>
          <p:cNvSpPr/>
          <p:nvPr/>
        </p:nvSpPr>
        <p:spPr>
          <a:xfrm>
            <a:off x="7067099" y="1008268"/>
            <a:ext cx="4647381" cy="4007444"/>
          </a:xfrm>
          <a:prstGeom prst="rect">
            <a:avLst/>
          </a:prstGeom>
        </p:spPr>
        <p:txBody>
          <a:bodyPr wrap="square">
            <a:spAutoFit/>
          </a:bodyPr>
          <a:lstStyle/>
          <a:p>
            <a:pPr marL="227994" indent="-227994">
              <a:lnSpc>
                <a:spcPct val="120000"/>
              </a:lnSpc>
              <a:buFont typeface="Arial" panose="020B0604020202020204" pitchFamily="34" charset="0"/>
              <a:buChar char="•"/>
            </a:pPr>
            <a:r>
              <a:rPr lang="en-US" sz="1867" dirty="0">
                <a:solidFill>
                  <a:srgbClr val="00305D"/>
                </a:solidFill>
                <a:latin typeface="Arial Narrow" panose="020B0606020202030204" pitchFamily="34" charset="0"/>
                <a:ea typeface="等线" panose="02010600030101010101" pitchFamily="2" charset="-122"/>
                <a:cs typeface="Arial" panose="020B0604020202020204" pitchFamily="34" charset="0"/>
              </a:rPr>
              <a:t>The most common TRAEs for both sac-TMT and chemotherapy were hematologic toxicities.</a:t>
            </a:r>
          </a:p>
          <a:p>
            <a:pPr>
              <a:lnSpc>
                <a:spcPts val="1333"/>
              </a:lnSpc>
            </a:pPr>
            <a:endPar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endParaRPr>
          </a:p>
          <a:p>
            <a:pPr marL="227994" indent="-227994">
              <a:lnSpc>
                <a:spcPct val="120000"/>
              </a:lnSpc>
              <a:buFont typeface="Arial" panose="020B0604020202020204" pitchFamily="34" charset="0"/>
              <a:buChar char="•"/>
            </a:pPr>
            <a:r>
              <a:rPr lang="en-US" sz="1867" dirty="0">
                <a:solidFill>
                  <a:srgbClr val="00305D"/>
                </a:solidFill>
                <a:latin typeface="Arial Narrow" panose="020B0606020202030204" pitchFamily="34" charset="0"/>
                <a:ea typeface="等线" panose="02010600030101010101" pitchFamily="2" charset="-122"/>
              </a:rPr>
              <a:t>Stomatitis was the common TRAE seen with sac-TMT and predominantly grade 1 or 2 with no </a:t>
            </a:r>
            <a:r>
              <a:rPr lang="en-US" sz="1867">
                <a:solidFill>
                  <a:srgbClr val="00305D"/>
                </a:solidFill>
                <a:latin typeface="Arial Narrow" panose="020B0606020202030204" pitchFamily="34" charset="0"/>
                <a:ea typeface="等线" panose="02010600030101010101" pitchFamily="2" charset="-122"/>
              </a:rPr>
              <a:t>case leading </a:t>
            </a:r>
            <a:r>
              <a:rPr lang="en-US" sz="1867" dirty="0">
                <a:solidFill>
                  <a:srgbClr val="00305D"/>
                </a:solidFill>
                <a:latin typeface="Arial Narrow" panose="020B0606020202030204" pitchFamily="34" charset="0"/>
                <a:ea typeface="等线" panose="02010600030101010101" pitchFamily="2" charset="-122"/>
              </a:rPr>
              <a:t>to discontinuation.</a:t>
            </a:r>
          </a:p>
          <a:p>
            <a:pPr>
              <a:lnSpc>
                <a:spcPts val="1333"/>
              </a:lnSpc>
            </a:pPr>
            <a:endParaRPr lang="en-US" sz="1867" dirty="0">
              <a:solidFill>
                <a:srgbClr val="00305D"/>
              </a:solidFill>
              <a:latin typeface="Arial Narrow" panose="020B0606020202030204" pitchFamily="34" charset="0"/>
              <a:ea typeface="等线" panose="02010600030101010101" pitchFamily="2" charset="-122"/>
            </a:endParaRPr>
          </a:p>
          <a:p>
            <a:pPr marL="227994" indent="-227994">
              <a:lnSpc>
                <a:spcPct val="120000"/>
              </a:lnSpc>
              <a:buFont typeface="Arial" panose="020B0604020202020204" pitchFamily="34" charset="0"/>
              <a:buChar char="•"/>
            </a:pPr>
            <a:r>
              <a:rPr lang="en-US" sz="1867" dirty="0">
                <a:solidFill>
                  <a:srgbClr val="00305D"/>
                </a:solidFill>
                <a:latin typeface="Arial Narrow" panose="020B0606020202030204" pitchFamily="34" charset="0"/>
                <a:ea typeface="等线" panose="02010600030101010101" pitchFamily="2" charset="-122"/>
              </a:rPr>
              <a:t>Grade ≥ 3 diarrhea occurred in </a:t>
            </a:r>
            <a:r>
              <a:rPr lang="en-US" sz="1867" b="1" dirty="0">
                <a:solidFill>
                  <a:srgbClr val="00305D"/>
                </a:solidFill>
                <a:latin typeface="Arial Narrow" panose="020B0606020202030204" pitchFamily="34" charset="0"/>
                <a:ea typeface="等线" panose="02010600030101010101" pitchFamily="2" charset="-122"/>
              </a:rPr>
              <a:t>1.0% </a:t>
            </a:r>
            <a:r>
              <a:rPr lang="en-US" sz="1867" dirty="0">
                <a:solidFill>
                  <a:srgbClr val="00305D"/>
                </a:solidFill>
                <a:latin typeface="Arial Narrow" panose="020B0606020202030204" pitchFamily="34" charset="0"/>
                <a:ea typeface="等线" panose="02010600030101010101" pitchFamily="2" charset="-122"/>
              </a:rPr>
              <a:t>of </a:t>
            </a: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patients</a:t>
            </a:r>
            <a:r>
              <a:rPr lang="en-US" sz="1867" dirty="0">
                <a:solidFill>
                  <a:srgbClr val="00305D"/>
                </a:solidFill>
                <a:latin typeface="Arial Narrow" panose="020B0606020202030204" pitchFamily="34" charset="0"/>
                <a:ea typeface="等线" panose="02010600030101010101" pitchFamily="2" charset="-122"/>
              </a:rPr>
              <a:t> in sac-TMT.</a:t>
            </a:r>
          </a:p>
          <a:p>
            <a:pPr>
              <a:lnSpc>
                <a:spcPts val="1333"/>
              </a:lnSpc>
            </a:pPr>
            <a:endParaRPr lang="en-US" sz="1867" dirty="0">
              <a:solidFill>
                <a:srgbClr val="00305D"/>
              </a:solidFill>
              <a:latin typeface="Arial Narrow" panose="020B0606020202030204" pitchFamily="34" charset="0"/>
              <a:ea typeface="等线" panose="02010600030101010101" pitchFamily="2" charset="-122"/>
            </a:endParaRPr>
          </a:p>
          <a:p>
            <a:pPr marL="227994" indent="-227994">
              <a:lnSpc>
                <a:spcPct val="120000"/>
              </a:lnSpc>
              <a:buFont typeface="Arial" panose="020B0604020202020204" pitchFamily="34" charset="0"/>
              <a:buChar char="•"/>
            </a:pPr>
            <a:r>
              <a:rPr lang="en-US" sz="1867" dirty="0">
                <a:solidFill>
                  <a:srgbClr val="00305D"/>
                </a:solidFill>
                <a:latin typeface="Arial Narrow" panose="020B0606020202030204" pitchFamily="34" charset="0"/>
                <a:ea typeface="等线" panose="02010600030101010101" pitchFamily="2" charset="-122"/>
              </a:rPr>
              <a:t>Pneumonitis occurred in </a:t>
            </a:r>
            <a:r>
              <a:rPr lang="en-US" sz="1867" b="1" dirty="0">
                <a:solidFill>
                  <a:srgbClr val="00305D"/>
                </a:solidFill>
                <a:latin typeface="Arial Narrow" panose="020B0606020202030204" pitchFamily="34" charset="0"/>
                <a:ea typeface="等线" panose="02010600030101010101" pitchFamily="2" charset="-122"/>
              </a:rPr>
              <a:t>1.5% and 1.0% </a:t>
            </a:r>
            <a:r>
              <a:rPr lang="en-US" sz="1867" dirty="0">
                <a:solidFill>
                  <a:srgbClr val="00305D"/>
                </a:solidFill>
                <a:latin typeface="Arial Narrow" panose="020B0606020202030204" pitchFamily="34" charset="0"/>
                <a:ea typeface="等线" panose="02010600030101010101" pitchFamily="2" charset="-122"/>
              </a:rPr>
              <a:t>of </a:t>
            </a:r>
            <a:r>
              <a:rPr lang="en-US" sz="1867" dirty="0">
                <a:solidFill>
                  <a:srgbClr val="00305D"/>
                </a:solidFill>
                <a:latin typeface="Arial Narrow" panose="020B0606020202030204" pitchFamily="34" charset="0"/>
                <a:ea typeface="等线" panose="02010600030101010101" pitchFamily="2" charset="-122"/>
                <a:cs typeface="Arial Narrow" panose="020B0604020202020204" pitchFamily="34" charset="0"/>
              </a:rPr>
              <a:t>patients</a:t>
            </a:r>
            <a:r>
              <a:rPr lang="en-US" sz="1867" dirty="0">
                <a:solidFill>
                  <a:srgbClr val="00305D"/>
                </a:solidFill>
                <a:latin typeface="Arial Narrow" panose="020B0606020202030204" pitchFamily="34" charset="0"/>
                <a:ea typeface="等线" panose="02010600030101010101" pitchFamily="2" charset="-122"/>
              </a:rPr>
              <a:t> (all grade 1-2) in sac-TMT and chemotherapy, respectively.</a:t>
            </a:r>
          </a:p>
        </p:txBody>
      </p:sp>
      <p:sp>
        <p:nvSpPr>
          <p:cNvPr id="7" name="文本框 6"/>
          <p:cNvSpPr txBox="1"/>
          <p:nvPr/>
        </p:nvSpPr>
        <p:spPr>
          <a:xfrm>
            <a:off x="610269" y="5877579"/>
            <a:ext cx="9279809" cy="461665"/>
          </a:xfrm>
          <a:prstGeom prst="rect">
            <a:avLst/>
          </a:prstGeom>
          <a:noFill/>
        </p:spPr>
        <p:txBody>
          <a:bodyPr wrap="square" rtlCol="0">
            <a:spAutoFit/>
          </a:bodyPr>
          <a:lstStyle/>
          <a:p>
            <a:pPr>
              <a:buClr>
                <a:srgbClr val="008764"/>
              </a:buClr>
            </a:pPr>
            <a:r>
              <a:rPr lang="en-US" sz="1200" dirty="0">
                <a:solidFill>
                  <a:srgbClr val="002557"/>
                </a:solidFill>
                <a:latin typeface="Arial Narrow" panose="020B0606020202030204" pitchFamily="34" charset="0"/>
                <a:ea typeface="等线" panose="02010600030101010101" pitchFamily="2" charset="-122"/>
                <a:cs typeface="Arial" panose="020B0604020202020204" pitchFamily="34" charset="0"/>
              </a:rPr>
              <a:t>* Summary of TRAEs that occurred in either treatment group at an incidence of ≥ 20% for any grade or ≥ 2% for grade ≥ 3.</a:t>
            </a:r>
          </a:p>
          <a:p>
            <a:pPr>
              <a:buClr>
                <a:srgbClr val="008764"/>
              </a:buClr>
            </a:pPr>
            <a:r>
              <a:rPr lang="en-US" sz="1200" dirty="0">
                <a:solidFill>
                  <a:srgbClr val="002557"/>
                </a:solidFill>
                <a:latin typeface="Arial Narrow" panose="020B0606020202030204" pitchFamily="34" charset="0"/>
                <a:ea typeface="等线" panose="02010600030101010101" pitchFamily="2" charset="-122"/>
                <a:cs typeface="Arial" panose="020B0604020202020204" pitchFamily="34" charset="0"/>
              </a:rPr>
              <a:t>ALT, alanine aminotransferase; AST, aspartate aminotransferase; LYM, lymphocyte count; NEUT, neutrophil count; PLT, platelet count; WBC, white blood cell. </a:t>
            </a:r>
          </a:p>
        </p:txBody>
      </p:sp>
      <p:pic>
        <p:nvPicPr>
          <p:cNvPr id="5" name="图片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30110" y="4979181"/>
            <a:ext cx="3329799" cy="638356"/>
          </a:xfrm>
          <a:prstGeom prst="rect">
            <a:avLst/>
          </a:prstGeom>
        </p:spPr>
      </p:pic>
    </p:spTree>
    <p:extLst>
      <p:ext uri="{BB962C8B-B14F-4D97-AF65-F5344CB8AC3E}">
        <p14:creationId xmlns:p14="http://schemas.microsoft.com/office/powerpoint/2010/main" val="763748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8E931C40-5919-1904-2616-BC5A6E8069CA}"/>
              </a:ext>
            </a:extLst>
          </p:cNvPr>
          <p:cNvSpPr/>
          <p:nvPr/>
        </p:nvSpPr>
        <p:spPr>
          <a:xfrm>
            <a:off x="0" y="179605"/>
            <a:ext cx="12192000" cy="1118448"/>
          </a:xfrm>
          <a:prstGeom prst="rect">
            <a:avLst/>
          </a:prstGeom>
        </p:spPr>
        <p:txBody>
          <a:bodyPr wrap="square">
            <a:spAutoFit/>
          </a:bodyPr>
          <a:lstStyle/>
          <a:p>
            <a:pPr algn="ctr" defTabSz="609570" eaLnBrk="0" fontAlgn="base" hangingPunct="0">
              <a:spcBef>
                <a:spcPct val="50000"/>
              </a:spcBef>
              <a:spcAft>
                <a:spcPct val="0"/>
              </a:spcAft>
              <a:defRPr/>
            </a:pPr>
            <a:r>
              <a:rPr lang="en-US" sz="2667" b="1" dirty="0">
                <a:solidFill>
                  <a:prstClr val="black"/>
                </a:solidFill>
                <a:latin typeface="Arial" panose="020B0604020202020204" pitchFamily="34" charset="0"/>
                <a:cs typeface="Arial" panose="020B0604020202020204" pitchFamily="34" charset="0"/>
              </a:rPr>
              <a:t>TROP2 ADCs in chemo-pretreated HR+/HER2- MBC: Phase 3 studies</a:t>
            </a:r>
          </a:p>
          <a:p>
            <a:pPr algn="ctr" defTabSz="609570" eaLnBrk="0" fontAlgn="base" hangingPunct="0">
              <a:spcBef>
                <a:spcPct val="50000"/>
              </a:spcBef>
              <a:spcAft>
                <a:spcPct val="0"/>
              </a:spcAft>
              <a:defRPr/>
            </a:pPr>
            <a:r>
              <a:rPr lang="en-US" sz="2667" b="1" dirty="0">
                <a:solidFill>
                  <a:prstClr val="black"/>
                </a:solidFill>
                <a:latin typeface="Arial" panose="020B0604020202020204" pitchFamily="34" charset="0"/>
                <a:ea typeface="MS PGothic" panose="020B0600070205080204" pitchFamily="34" charset="-128"/>
                <a:cs typeface="Arial" panose="020B0604020202020204" pitchFamily="34" charset="0"/>
              </a:rPr>
              <a:t>ADC vs Chemo</a:t>
            </a:r>
          </a:p>
        </p:txBody>
      </p:sp>
      <p:graphicFrame>
        <p:nvGraphicFramePr>
          <p:cNvPr id="13" name="Tabla 12">
            <a:extLst>
              <a:ext uri="{FF2B5EF4-FFF2-40B4-BE49-F238E27FC236}">
                <a16:creationId xmlns:a16="http://schemas.microsoft.com/office/drawing/2014/main" id="{1F031368-FBDC-C216-C58C-2D76E4D5E12F}"/>
              </a:ext>
            </a:extLst>
          </p:cNvPr>
          <p:cNvGraphicFramePr>
            <a:graphicFrameLocks noGrp="1"/>
          </p:cNvGraphicFramePr>
          <p:nvPr>
            <p:extLst>
              <p:ext uri="{D42A27DB-BD31-4B8C-83A1-F6EECF244321}">
                <p14:modId xmlns:p14="http://schemas.microsoft.com/office/powerpoint/2010/main" val="3030025897"/>
              </p:ext>
            </p:extLst>
          </p:nvPr>
        </p:nvGraphicFramePr>
        <p:xfrm>
          <a:off x="723901" y="681560"/>
          <a:ext cx="10688540" cy="4948108"/>
        </p:xfrm>
        <a:graphic>
          <a:graphicData uri="http://schemas.openxmlformats.org/drawingml/2006/table">
            <a:tbl>
              <a:tblPr firstRow="1" bandRow="1">
                <a:tableStyleId>{5C22544A-7EE6-4342-B048-85BDC9FD1C3A}</a:tableStyleId>
              </a:tblPr>
              <a:tblGrid>
                <a:gridCol w="2137708">
                  <a:extLst>
                    <a:ext uri="{9D8B030D-6E8A-4147-A177-3AD203B41FA5}">
                      <a16:colId xmlns:a16="http://schemas.microsoft.com/office/drawing/2014/main" val="1221934953"/>
                    </a:ext>
                  </a:extLst>
                </a:gridCol>
                <a:gridCol w="2137708">
                  <a:extLst>
                    <a:ext uri="{9D8B030D-6E8A-4147-A177-3AD203B41FA5}">
                      <a16:colId xmlns:a16="http://schemas.microsoft.com/office/drawing/2014/main" val="1473878247"/>
                    </a:ext>
                  </a:extLst>
                </a:gridCol>
                <a:gridCol w="2137708">
                  <a:extLst>
                    <a:ext uri="{9D8B030D-6E8A-4147-A177-3AD203B41FA5}">
                      <a16:colId xmlns:a16="http://schemas.microsoft.com/office/drawing/2014/main" val="3456771229"/>
                    </a:ext>
                  </a:extLst>
                </a:gridCol>
                <a:gridCol w="2137708">
                  <a:extLst>
                    <a:ext uri="{9D8B030D-6E8A-4147-A177-3AD203B41FA5}">
                      <a16:colId xmlns:a16="http://schemas.microsoft.com/office/drawing/2014/main" val="2842473528"/>
                    </a:ext>
                  </a:extLst>
                </a:gridCol>
                <a:gridCol w="2137708">
                  <a:extLst>
                    <a:ext uri="{9D8B030D-6E8A-4147-A177-3AD203B41FA5}">
                      <a16:colId xmlns:a16="http://schemas.microsoft.com/office/drawing/2014/main" val="2899465164"/>
                    </a:ext>
                  </a:extLst>
                </a:gridCol>
              </a:tblGrid>
              <a:tr h="371899">
                <a:tc>
                  <a:txBody>
                    <a:bodyPr/>
                    <a:lstStyle/>
                    <a:p>
                      <a:endParaRPr lang="en-US" sz="7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600" dirty="0" err="1">
                          <a:latin typeface="Arial" panose="020B0604020202020204" pitchFamily="34" charset="0"/>
                          <a:cs typeface="Arial" panose="020B0604020202020204" pitchFamily="34" charset="0"/>
                        </a:rPr>
                        <a:t>OptiTROP</a:t>
                      </a:r>
                      <a:r>
                        <a:rPr lang="en-US" sz="1600" dirty="0">
                          <a:latin typeface="Arial" panose="020B0604020202020204" pitchFamily="34" charset="0"/>
                          <a:cs typeface="Arial" panose="020B0604020202020204" pitchFamily="34" charset="0"/>
                        </a:rPr>
                        <a:t>-Breast 02</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ASCENT-07</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TROPION-Breast01</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TROPiCS-02</a:t>
                      </a:r>
                    </a:p>
                  </a:txBody>
                  <a:tcPr marL="60960" marR="60960" marT="30480" marB="30480" anchor="ctr"/>
                </a:tc>
                <a:extLst>
                  <a:ext uri="{0D108BD9-81ED-4DB2-BD59-A6C34878D82A}">
                    <a16:rowId xmlns:a16="http://schemas.microsoft.com/office/drawing/2014/main" val="2138643741"/>
                  </a:ext>
                </a:extLst>
              </a:tr>
              <a:tr h="641905">
                <a:tc>
                  <a:txBody>
                    <a:bodyPr/>
                    <a:lstStyle/>
                    <a:p>
                      <a:r>
                        <a:rPr lang="en-US" sz="1400" b="1" dirty="0">
                          <a:latin typeface="Arial" panose="020B0604020202020204" pitchFamily="34" charset="0"/>
                          <a:cs typeface="Arial" panose="020B0604020202020204" pitchFamily="34" charset="0"/>
                        </a:rPr>
                        <a:t>ADC</a:t>
                      </a:r>
                    </a:p>
                    <a:p>
                      <a:r>
                        <a:rPr lang="en-US" sz="1400" b="1" dirty="0">
                          <a:latin typeface="Arial" panose="020B0604020202020204" pitchFamily="34" charset="0"/>
                          <a:cs typeface="Arial" panose="020B0604020202020204" pitchFamily="34" charset="0"/>
                        </a:rPr>
                        <a:t>          Payload (</a:t>
                      </a:r>
                      <a:r>
                        <a:rPr lang="en-US" sz="1400" b="1" dirty="0" err="1">
                          <a:latin typeface="Arial" panose="020B0604020202020204" pitchFamily="34" charset="0"/>
                          <a:cs typeface="Arial" panose="020B0604020202020204" pitchFamily="34" charset="0"/>
                        </a:rPr>
                        <a:t>MoA</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tirumotecan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Datopotamab deruxtecan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extLst>
                  <a:ext uri="{0D108BD9-81ED-4DB2-BD59-A6C34878D82A}">
                    <a16:rowId xmlns:a16="http://schemas.microsoft.com/office/drawing/2014/main" val="2751820561"/>
                  </a:ext>
                </a:extLst>
              </a:tr>
              <a:tr h="381080">
                <a:tc>
                  <a:txBody>
                    <a:bodyPr/>
                    <a:lstStyle/>
                    <a:p>
                      <a:r>
                        <a:rPr lang="en-US" sz="1400" b="1" dirty="0">
                          <a:latin typeface="Arial" panose="020B0604020202020204" pitchFamily="34" charset="0"/>
                          <a:cs typeface="Arial" panose="020B0604020202020204" pitchFamily="34" charset="0"/>
                        </a:rPr>
                        <a:t>ADC-Target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extLst>
                  <a:ext uri="{0D108BD9-81ED-4DB2-BD59-A6C34878D82A}">
                    <a16:rowId xmlns:a16="http://schemas.microsoft.com/office/drawing/2014/main" val="2323481717"/>
                  </a:ext>
                </a:extLst>
              </a:tr>
              <a:tr h="371899">
                <a:tc>
                  <a:txBody>
                    <a:bodyPr/>
                    <a:lstStyle/>
                    <a:p>
                      <a:r>
                        <a:rPr lang="en-US" sz="1400" b="1" dirty="0">
                          <a:latin typeface="Arial" panose="020B0604020202020204" pitchFamily="34" charset="0"/>
                          <a:cs typeface="Arial" panose="020B0604020202020204" pitchFamily="34" charset="0"/>
                        </a:rPr>
                        <a:t>N (ADC arm)</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 200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690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365</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272</a:t>
                      </a:r>
                    </a:p>
                  </a:txBody>
                  <a:tcPr marL="60960" marR="60960" marT="30480" marB="30480" anchor="ctr"/>
                </a:tc>
                <a:extLst>
                  <a:ext uri="{0D108BD9-81ED-4DB2-BD59-A6C34878D82A}">
                    <a16:rowId xmlns:a16="http://schemas.microsoft.com/office/drawing/2014/main" val="12481660"/>
                  </a:ext>
                </a:extLst>
              </a:tr>
              <a:tr h="371899">
                <a:tc>
                  <a:txBody>
                    <a:bodyPr/>
                    <a:lstStyle/>
                    <a:p>
                      <a:r>
                        <a:rPr lang="en-US" sz="1400" b="1" dirty="0">
                          <a:latin typeface="Arial" panose="020B0604020202020204" pitchFamily="34" charset="0"/>
                          <a:cs typeface="Arial" panose="020B0604020202020204" pitchFamily="34" charset="0"/>
                        </a:rPr>
                        <a:t>Prior Chemo</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1-4 lines</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2-4</a:t>
                      </a:r>
                    </a:p>
                  </a:txBody>
                  <a:tcPr marL="60960" marR="60960" marT="30480" marB="30480" anchor="ctr"/>
                </a:tc>
                <a:extLst>
                  <a:ext uri="{0D108BD9-81ED-4DB2-BD59-A6C34878D82A}">
                    <a16:rowId xmlns:a16="http://schemas.microsoft.com/office/drawing/2014/main" val="605920930"/>
                  </a:ext>
                </a:extLst>
              </a:tr>
              <a:tr h="371899">
                <a:tc>
                  <a:txBody>
                    <a:bodyPr/>
                    <a:lstStyle/>
                    <a:p>
                      <a:r>
                        <a:rPr lang="en-US" sz="1400" b="1" dirty="0">
                          <a:latin typeface="Arial" panose="020B0604020202020204" pitchFamily="34" charset="0"/>
                          <a:cs typeface="Arial" panose="020B0604020202020204" pitchFamily="34" charset="0"/>
                        </a:rPr>
                        <a:t>Prior CT lines in MBC</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 (1-≥3)</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 (1-2)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 (0-8)</a:t>
                      </a:r>
                    </a:p>
                  </a:txBody>
                  <a:tcPr marL="60960" marR="60960" marT="30480" marB="30480" anchor="ctr"/>
                </a:tc>
                <a:extLst>
                  <a:ext uri="{0D108BD9-81ED-4DB2-BD59-A6C34878D82A}">
                    <a16:rowId xmlns:a16="http://schemas.microsoft.com/office/drawing/2014/main" val="3524338523"/>
                  </a:ext>
                </a:extLst>
              </a:tr>
              <a:tr h="371899">
                <a:tc>
                  <a:txBody>
                    <a:bodyPr/>
                    <a:lstStyle/>
                    <a:p>
                      <a:r>
                        <a:rPr lang="en-US" sz="1400" b="1" dirty="0">
                          <a:latin typeface="Arial" panose="020B0604020202020204" pitchFamily="34" charset="0"/>
                          <a:cs typeface="Arial" panose="020B0604020202020204" pitchFamily="34" charset="0"/>
                        </a:rPr>
                        <a:t>Prior CDK 4/6inh</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91%</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98%</a:t>
                      </a:r>
                    </a:p>
                  </a:txBody>
                  <a:tcPr marL="60960" marR="60960" marT="30480" marB="30480" anchor="ctr"/>
                </a:tc>
                <a:extLst>
                  <a:ext uri="{0D108BD9-81ED-4DB2-BD59-A6C34878D82A}">
                    <a16:rowId xmlns:a16="http://schemas.microsoft.com/office/drawing/2014/main" val="3599729556"/>
                  </a:ext>
                </a:extLst>
              </a:tr>
              <a:tr h="529984">
                <a:tc>
                  <a:txBody>
                    <a:bodyPr/>
                    <a:lstStyle/>
                    <a:p>
                      <a:r>
                        <a:rPr lang="en-US" sz="1400" b="1" dirty="0">
                          <a:latin typeface="Arial" panose="020B0604020202020204" pitchFamily="34" charset="0"/>
                          <a:cs typeface="Arial" panose="020B0604020202020204" pitchFamily="34" charset="0"/>
                        </a:rPr>
                        <a:t>Primary Objective</a:t>
                      </a:r>
                    </a:p>
                  </a:txBody>
                  <a:tcPr marL="60960" marR="60960" marT="30480" marB="30480" anchor="ctr">
                    <a:solidFill>
                      <a:schemeClr val="accent6">
                        <a:lumMod val="40000"/>
                        <a:lumOff val="60000"/>
                      </a:schemeClr>
                    </a:solidFill>
                  </a:tcPr>
                </a:tc>
                <a:tc>
                  <a:txBody>
                    <a:bodyPr/>
                    <a:lstStyle/>
                    <a:p>
                      <a:pPr algn="ct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 &amp; OS</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extLst>
                  <a:ext uri="{0D108BD9-81ED-4DB2-BD59-A6C34878D82A}">
                    <a16:rowId xmlns:a16="http://schemas.microsoft.com/office/drawing/2014/main" val="3491258687"/>
                  </a:ext>
                </a:extLst>
              </a:tr>
              <a:tr h="335100">
                <a:tc>
                  <a:txBody>
                    <a:bodyPr/>
                    <a:lstStyle/>
                    <a:p>
                      <a:r>
                        <a:rPr lang="en-US" sz="1400" b="1" dirty="0">
                          <a:latin typeface="Arial" panose="020B0604020202020204" pitchFamily="34" charset="0"/>
                          <a:cs typeface="Arial" panose="020B0604020202020204" pitchFamily="34" charset="0"/>
                        </a:rPr>
                        <a:t>ORR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41.5%</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37%</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36.4%</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21%</a:t>
                      </a:r>
                    </a:p>
                  </a:txBody>
                  <a:tcPr marL="60960" marR="60960" marT="30480" marB="30480" anchor="ctr"/>
                </a:tc>
                <a:extLst>
                  <a:ext uri="{0D108BD9-81ED-4DB2-BD59-A6C34878D82A}">
                    <a16:rowId xmlns:a16="http://schemas.microsoft.com/office/drawing/2014/main" val="1926955400"/>
                  </a:ext>
                </a:extLst>
              </a:tr>
              <a:tr h="670560">
                <a:tc>
                  <a:txBody>
                    <a:bodyPr/>
                    <a:lstStyle/>
                    <a:p>
                      <a:r>
                        <a:rPr lang="en-US" sz="1400" b="1" dirty="0">
                          <a:latin typeface="Arial" panose="020B0604020202020204" pitchFamily="34" charset="0"/>
                          <a:cs typeface="Arial" panose="020B0604020202020204" pitchFamily="34" charset="0"/>
                        </a:rPr>
                        <a:t>PFS (HR &amp; 95% CI)       </a:t>
                      </a:r>
                    </a:p>
                    <a:p>
                      <a:r>
                        <a:rPr lang="en-US" sz="1400" b="1" dirty="0">
                          <a:latin typeface="Arial" panose="020B0604020202020204" pitchFamily="34" charset="0"/>
                          <a:cs typeface="Arial" panose="020B0604020202020204" pitchFamily="34" charset="0"/>
                        </a:rPr>
                        <a:t>         Median PFS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0.35 (0.26-0.48)</a:t>
                      </a:r>
                    </a:p>
                    <a:p>
                      <a:pPr algn="ct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algn="ct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u="none" strike="noStrike" kern="1200" cap="none" dirty="0">
                          <a:solidFill>
                            <a:schemeClr val="tx1"/>
                          </a:solidFill>
                          <a:latin typeface="+mn-lt"/>
                          <a:ea typeface="+mn-ea"/>
                          <a:cs typeface="+mn-cs"/>
                        </a:rPr>
                        <a:t>0.85 </a:t>
                      </a:r>
                      <a:r>
                        <a:rPr lang="en-US" sz="1300" u="none" strike="noStrike" kern="1200" cap="none" dirty="0">
                          <a:solidFill>
                            <a:schemeClr val="tx1"/>
                          </a:solidFill>
                          <a:latin typeface="+mn-lt"/>
                          <a:ea typeface="+mn-ea"/>
                          <a:cs typeface="+mn-cs"/>
                        </a:rPr>
                        <a:t>(0.69</a:t>
                      </a:r>
                      <a:r>
                        <a:rPr lang="en-US" sz="1300" b="0" i="0" u="none" strike="noStrike" cap="none" normalizeH="0" baseline="0" dirty="0">
                          <a:ln>
                            <a:noFill/>
                          </a:ln>
                          <a:solidFill>
                            <a:schemeClr val="tx1"/>
                          </a:solidFill>
                          <a:effectLst/>
                          <a:latin typeface="+mn-lt"/>
                          <a:ea typeface="MS PGothic"/>
                          <a:cs typeface="Arial"/>
                        </a:rPr>
                        <a:t>-1.05</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0.63 (0.52-0.76)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6.9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0.66 (0.63-0.83)</a:t>
                      </a:r>
                    </a:p>
                    <a:p>
                      <a:pPr algn="ctr"/>
                      <a:r>
                        <a:rPr lang="en-US" sz="1300" dirty="0">
                          <a:latin typeface="Arial" panose="020B0604020202020204" pitchFamily="34" charset="0"/>
                          <a:cs typeface="Arial" panose="020B0604020202020204" pitchFamily="34" charset="0"/>
                        </a:rPr>
                        <a:t>5.5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2439909661"/>
                  </a:ext>
                </a:extLst>
              </a:tr>
              <a:tr h="529984">
                <a:tc>
                  <a:txBody>
                    <a:bodyPr/>
                    <a:lstStyle/>
                    <a:p>
                      <a:r>
                        <a:rPr lang="en-US" sz="1400" b="1" dirty="0">
                          <a:latin typeface="Arial" panose="020B0604020202020204" pitchFamily="34" charset="0"/>
                          <a:cs typeface="Arial" panose="020B0604020202020204" pitchFamily="34" charset="0"/>
                        </a:rPr>
                        <a:t>OS (HR &amp; 95% CI)</a:t>
                      </a:r>
                    </a:p>
                    <a:p>
                      <a:r>
                        <a:rPr lang="en-US" sz="1400" b="1" dirty="0">
                          <a:latin typeface="Arial" panose="020B0604020202020204" pitchFamily="34" charset="0"/>
                          <a:cs typeface="Arial" panose="020B0604020202020204" pitchFamily="34" charset="0"/>
                        </a:rPr>
                        <a:t>          Median OS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0.33 (0.18-0.61)</a:t>
                      </a:r>
                    </a:p>
                    <a:p>
                      <a:pPr algn="ct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300" b="0" u="none" strike="noStrike" kern="1200" cap="none" dirty="0">
                          <a:solidFill>
                            <a:schemeClr val="tx1"/>
                          </a:solidFill>
                          <a:latin typeface="+mn-lt"/>
                          <a:ea typeface="+mn-ea"/>
                          <a:cs typeface="+mn-cs"/>
                        </a:rPr>
                        <a:t>0.72 </a:t>
                      </a:r>
                      <a:r>
                        <a:rPr lang="en-US" sz="1300" u="none" strike="noStrike" kern="1200" cap="none" dirty="0">
                          <a:solidFill>
                            <a:schemeClr val="tx1"/>
                          </a:solidFill>
                          <a:latin typeface="+mn-lt"/>
                          <a:ea typeface="+mn-ea"/>
                          <a:cs typeface="+mn-cs"/>
                        </a:rPr>
                        <a:t>(0.54</a:t>
                      </a:r>
                      <a:r>
                        <a:rPr lang="en-US" sz="1300" b="0" i="0" u="none" strike="noStrike" cap="none" normalizeH="0" baseline="0" dirty="0">
                          <a:ln>
                            <a:noFill/>
                          </a:ln>
                          <a:solidFill>
                            <a:schemeClr val="tx1"/>
                          </a:solidFill>
                          <a:effectLst/>
                          <a:latin typeface="+mn-lt"/>
                          <a:ea typeface="MS PGothic"/>
                          <a:cs typeface="Arial"/>
                        </a:rPr>
                        <a:t>-0.97</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1.01 (0.83-1.22)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18.6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0.79 (0.65-0.96)</a:t>
                      </a:r>
                    </a:p>
                    <a:p>
                      <a:pPr algn="ctr"/>
                      <a:r>
                        <a:rPr lang="en-US" sz="1300" dirty="0">
                          <a:latin typeface="Arial" panose="020B0604020202020204" pitchFamily="34" charset="0"/>
                          <a:cs typeface="Arial" panose="020B0604020202020204" pitchFamily="34" charset="0"/>
                        </a:rPr>
                        <a:t>14.4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3598052950"/>
                  </a:ext>
                </a:extLst>
              </a:tr>
            </a:tbl>
          </a:graphicData>
        </a:graphic>
      </p:graphicFrame>
      <p:sp>
        <p:nvSpPr>
          <p:cNvPr id="19" name="CuadroTexto 18">
            <a:extLst>
              <a:ext uri="{FF2B5EF4-FFF2-40B4-BE49-F238E27FC236}">
                <a16:creationId xmlns:a16="http://schemas.microsoft.com/office/drawing/2014/main" id="{92236043-49FB-7507-E9F5-3BF254C5DAD2}"/>
              </a:ext>
            </a:extLst>
          </p:cNvPr>
          <p:cNvSpPr txBox="1"/>
          <p:nvPr/>
        </p:nvSpPr>
        <p:spPr>
          <a:xfrm>
            <a:off x="124408" y="6555285"/>
            <a:ext cx="12192000" cy="276999"/>
          </a:xfrm>
          <a:prstGeom prst="rect">
            <a:avLst/>
          </a:prstGeom>
          <a:noFill/>
        </p:spPr>
        <p:txBody>
          <a:bodyPr wrap="square" rtlCol="0">
            <a:spAutoFit/>
          </a:bodyPr>
          <a:lstStyle/>
          <a:p>
            <a:pPr>
              <a:defRPr/>
            </a:pPr>
            <a:r>
              <a:rPr lang="en-US" sz="1200" dirty="0">
                <a:solidFill>
                  <a:prstClr val="black"/>
                </a:solidFill>
                <a:latin typeface="Arial" panose="020B0604020202020204" pitchFamily="34" charset="0"/>
                <a:cs typeface="Arial" panose="020B0604020202020204" pitchFamily="34" charset="0"/>
              </a:rPr>
              <a:t>1. Fan Y, et al. ESMO 2025; 2. Modi S, et al. N Engl J Med 2022; 3. </a:t>
            </a:r>
            <a:r>
              <a:rPr lang="en-US" sz="1200" dirty="0" err="1">
                <a:solidFill>
                  <a:prstClr val="black"/>
                </a:solidFill>
                <a:latin typeface="Arial" panose="020B0604020202020204" pitchFamily="34" charset="0"/>
                <a:cs typeface="Arial" panose="020B0604020202020204" pitchFamily="34" charset="0"/>
              </a:rPr>
              <a:t>Pristilli</a:t>
            </a:r>
            <a:r>
              <a:rPr lang="en-US" sz="1200" dirty="0">
                <a:solidFill>
                  <a:prstClr val="black"/>
                </a:solidFill>
                <a:latin typeface="Arial" panose="020B0604020202020204" pitchFamily="34" charset="0"/>
                <a:cs typeface="Arial" panose="020B0604020202020204" pitchFamily="34" charset="0"/>
              </a:rPr>
              <a:t> B. et al. ESMO Virtual Plenary 2025; 4. Rugo H, et al. Lancet 2023 5. Jhaveri K et al, SABCS 2025</a:t>
            </a:r>
          </a:p>
        </p:txBody>
      </p:sp>
    </p:spTree>
    <p:extLst>
      <p:ext uri="{BB962C8B-B14F-4D97-AF65-F5344CB8AC3E}">
        <p14:creationId xmlns:p14="http://schemas.microsoft.com/office/powerpoint/2010/main" val="417749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BE0E-B0AD-1C7D-8A4F-3EFF84B90C34}"/>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2F38923A-7656-2970-19C4-ECF53DDA2C02}"/>
              </a:ext>
            </a:extLst>
          </p:cNvPr>
          <p:cNvSpPr/>
          <p:nvPr/>
        </p:nvSpPr>
        <p:spPr>
          <a:xfrm>
            <a:off x="1376587" y="4728522"/>
            <a:ext cx="9436591" cy="1069848"/>
          </a:xfrm>
          <a:prstGeom prst="rect">
            <a:avLst/>
          </a:prstGeom>
          <a:solidFill>
            <a:sysClr val="window" lastClr="FFFFFF">
              <a:lumMod val="95000"/>
            </a:sysClr>
          </a:solidFill>
          <a:ln w="19050" cap="flat" cmpd="sng" algn="ctr">
            <a:noFill/>
            <a:prstDash val="solid"/>
            <a:miter lim="800000"/>
          </a:ln>
          <a:effectLst/>
        </p:spPr>
        <p:txBody>
          <a:bodyPr rtlCol="0" anchor="ctr"/>
          <a:lstStyle/>
          <a:p>
            <a:pPr algn="ctr" defTabSz="914377">
              <a:defRPr/>
            </a:pPr>
            <a:endParaRPr lang="en-US" sz="1800" kern="0" dirty="0">
              <a:solidFill>
                <a:prstClr val="black"/>
              </a:solidFill>
              <a:latin typeface="Arial" panose="020B0604020202020204"/>
            </a:endParaRPr>
          </a:p>
        </p:txBody>
      </p:sp>
      <p:sp>
        <p:nvSpPr>
          <p:cNvPr id="77" name="Rectangle 76">
            <a:extLst>
              <a:ext uri="{FF2B5EF4-FFF2-40B4-BE49-F238E27FC236}">
                <a16:creationId xmlns:a16="http://schemas.microsoft.com/office/drawing/2014/main" id="{02EEA222-1F1D-9388-676F-14B9E9231F5A}"/>
              </a:ext>
            </a:extLst>
          </p:cNvPr>
          <p:cNvSpPr/>
          <p:nvPr/>
        </p:nvSpPr>
        <p:spPr>
          <a:xfrm>
            <a:off x="7273703" y="1893266"/>
            <a:ext cx="3539459" cy="1147369"/>
          </a:xfrm>
          <a:prstGeom prst="rect">
            <a:avLst/>
          </a:prstGeom>
          <a:solidFill>
            <a:sysClr val="window" lastClr="FFFFFF">
              <a:lumMod val="95000"/>
            </a:sysClr>
          </a:solidFill>
          <a:ln w="19050" cap="flat" cmpd="sng" algn="ctr">
            <a:noFill/>
            <a:prstDash val="solid"/>
            <a:miter lim="800000"/>
          </a:ln>
          <a:effectLst/>
        </p:spPr>
        <p:txBody>
          <a:bodyPr rtlCol="0" anchor="t"/>
          <a:lstStyle/>
          <a:p>
            <a:pPr algn="ctr" defTabSz="914377">
              <a:defRPr/>
            </a:pPr>
            <a:r>
              <a:rPr lang="en-US" sz="1600" b="1" kern="0" dirty="0">
                <a:solidFill>
                  <a:prstClr val="black"/>
                </a:solidFill>
                <a:latin typeface="Arial" panose="020B0604020202020204"/>
              </a:rPr>
              <a:t>PI3K pathway altered</a:t>
            </a:r>
          </a:p>
        </p:txBody>
      </p:sp>
      <p:sp>
        <p:nvSpPr>
          <p:cNvPr id="79" name="Rectangle 78">
            <a:extLst>
              <a:ext uri="{FF2B5EF4-FFF2-40B4-BE49-F238E27FC236}">
                <a16:creationId xmlns:a16="http://schemas.microsoft.com/office/drawing/2014/main" id="{6331E7F4-8035-43F9-6A1F-11B39FBF900D}"/>
              </a:ext>
            </a:extLst>
          </p:cNvPr>
          <p:cNvSpPr/>
          <p:nvPr/>
        </p:nvSpPr>
        <p:spPr>
          <a:xfrm>
            <a:off x="5236558" y="1893265"/>
            <a:ext cx="1949279"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algn="ctr" defTabSz="914377">
              <a:defRPr/>
            </a:pPr>
            <a:r>
              <a:rPr lang="en-US" sz="1600" b="1" i="1" kern="0" dirty="0">
                <a:solidFill>
                  <a:prstClr val="black"/>
                </a:solidFill>
                <a:latin typeface="Arial" panose="020B0604020202020204"/>
              </a:rPr>
              <a:t>ESR1</a:t>
            </a:r>
            <a:r>
              <a:rPr lang="en-US" sz="1600" b="1" kern="0" dirty="0">
                <a:solidFill>
                  <a:prstClr val="black"/>
                </a:solidFill>
                <a:latin typeface="Arial" panose="020B0604020202020204"/>
              </a:rPr>
              <a:t> mut </a:t>
            </a:r>
          </a:p>
        </p:txBody>
      </p:sp>
      <p:sp>
        <p:nvSpPr>
          <p:cNvPr id="80" name="Rectangle 79">
            <a:extLst>
              <a:ext uri="{FF2B5EF4-FFF2-40B4-BE49-F238E27FC236}">
                <a16:creationId xmlns:a16="http://schemas.microsoft.com/office/drawing/2014/main" id="{29095FC5-C3A2-E6DA-2E72-F50AD0E6A104}"/>
              </a:ext>
            </a:extLst>
          </p:cNvPr>
          <p:cNvSpPr/>
          <p:nvPr/>
        </p:nvSpPr>
        <p:spPr>
          <a:xfrm>
            <a:off x="1381749" y="1889681"/>
            <a:ext cx="3766945"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algn="ctr" defTabSz="914377">
              <a:defRPr/>
            </a:pPr>
            <a:r>
              <a:rPr lang="en-US" sz="1600" b="1" kern="0" dirty="0">
                <a:solidFill>
                  <a:prstClr val="black"/>
                </a:solidFill>
                <a:latin typeface="Arial" panose="020B0604020202020204"/>
              </a:rPr>
              <a:t>PI3K and </a:t>
            </a:r>
            <a:r>
              <a:rPr lang="en-US" sz="1600" b="1" i="1" kern="0" dirty="0">
                <a:solidFill>
                  <a:prstClr val="black"/>
                </a:solidFill>
                <a:latin typeface="Arial" panose="020B0604020202020204"/>
              </a:rPr>
              <a:t>ESR1</a:t>
            </a:r>
            <a:r>
              <a:rPr lang="en-US" sz="1600" b="1" kern="0" dirty="0">
                <a:solidFill>
                  <a:prstClr val="black"/>
                </a:solidFill>
                <a:latin typeface="Arial" panose="020B0604020202020204"/>
              </a:rPr>
              <a:t> wild-type</a:t>
            </a:r>
          </a:p>
        </p:txBody>
      </p:sp>
      <p:sp>
        <p:nvSpPr>
          <p:cNvPr id="81" name="Rectangle 80">
            <a:extLst>
              <a:ext uri="{FF2B5EF4-FFF2-40B4-BE49-F238E27FC236}">
                <a16:creationId xmlns:a16="http://schemas.microsoft.com/office/drawing/2014/main" id="{70ECA397-7FA9-5D34-6585-9CA11D779F97}"/>
              </a:ext>
            </a:extLst>
          </p:cNvPr>
          <p:cNvSpPr/>
          <p:nvPr/>
        </p:nvSpPr>
        <p:spPr>
          <a:xfrm>
            <a:off x="1376587" y="1165520"/>
            <a:ext cx="6949533" cy="414391"/>
          </a:xfrm>
          <a:prstGeom prst="rect">
            <a:avLst/>
          </a:prstGeom>
          <a:solidFill>
            <a:srgbClr val="156082">
              <a:lumMod val="75000"/>
            </a:srgbClr>
          </a:solidFill>
          <a:ln w="19050" cap="flat" cmpd="sng" algn="ctr">
            <a:noFill/>
            <a:prstDash val="solid"/>
            <a:miter lim="800000"/>
          </a:ln>
          <a:effectLst/>
        </p:spPr>
        <p:txBody>
          <a:bodyPr rtlCol="0" anchor="ctr"/>
          <a:lstStyle/>
          <a:p>
            <a:pPr algn="ctr" defTabSz="914377">
              <a:defRPr/>
            </a:pPr>
            <a:r>
              <a:rPr lang="en-US" sz="1800" b="1" kern="0" dirty="0">
                <a:solidFill>
                  <a:prstClr val="white"/>
                </a:solidFill>
                <a:latin typeface="Arial" panose="020B0604020202020204"/>
              </a:rPr>
              <a:t>Aromatase inhibitor + CDK4/6 inhibitor</a:t>
            </a:r>
          </a:p>
        </p:txBody>
      </p:sp>
      <p:sp>
        <p:nvSpPr>
          <p:cNvPr id="82" name="TextBox 81">
            <a:extLst>
              <a:ext uri="{FF2B5EF4-FFF2-40B4-BE49-F238E27FC236}">
                <a16:creationId xmlns:a16="http://schemas.microsoft.com/office/drawing/2014/main" id="{BAFC9C69-84D7-136E-58A2-B211D15298E5}"/>
              </a:ext>
            </a:extLst>
          </p:cNvPr>
          <p:cNvSpPr txBox="1"/>
          <p:nvPr/>
        </p:nvSpPr>
        <p:spPr>
          <a:xfrm>
            <a:off x="782320" y="1200271"/>
            <a:ext cx="453970" cy="369332"/>
          </a:xfrm>
          <a:prstGeom prst="rect">
            <a:avLst/>
          </a:prstGeom>
          <a:noFill/>
        </p:spPr>
        <p:txBody>
          <a:bodyPr wrap="none" rtlCol="0">
            <a:spAutoFit/>
          </a:bodyPr>
          <a:lstStyle/>
          <a:p>
            <a:pPr defTabSz="914377">
              <a:defRPr/>
            </a:pPr>
            <a:r>
              <a:rPr lang="en-US" sz="1800" b="1" kern="0" dirty="0">
                <a:solidFill>
                  <a:srgbClr val="00416A"/>
                </a:solidFill>
                <a:latin typeface="Arial" panose="020B0604020202020204"/>
              </a:rPr>
              <a:t>1L</a:t>
            </a:r>
          </a:p>
        </p:txBody>
      </p:sp>
      <p:sp>
        <p:nvSpPr>
          <p:cNvPr id="83" name="TextBox 82">
            <a:extLst>
              <a:ext uri="{FF2B5EF4-FFF2-40B4-BE49-F238E27FC236}">
                <a16:creationId xmlns:a16="http://schemas.microsoft.com/office/drawing/2014/main" id="{2920A061-B0B8-BAA5-F93A-BDBC11BDCD0F}"/>
              </a:ext>
            </a:extLst>
          </p:cNvPr>
          <p:cNvSpPr txBox="1"/>
          <p:nvPr/>
        </p:nvSpPr>
        <p:spPr>
          <a:xfrm>
            <a:off x="782320" y="2274079"/>
            <a:ext cx="453970" cy="369332"/>
          </a:xfrm>
          <a:prstGeom prst="rect">
            <a:avLst/>
          </a:prstGeom>
          <a:noFill/>
        </p:spPr>
        <p:txBody>
          <a:bodyPr wrap="none" rtlCol="0">
            <a:spAutoFit/>
          </a:bodyPr>
          <a:lstStyle/>
          <a:p>
            <a:pPr defTabSz="914377">
              <a:defRPr/>
            </a:pPr>
            <a:r>
              <a:rPr lang="en-US" sz="1800" b="1" kern="0" dirty="0">
                <a:solidFill>
                  <a:srgbClr val="00416A"/>
                </a:solidFill>
                <a:latin typeface="Arial" panose="020B0604020202020204"/>
              </a:rPr>
              <a:t>2L</a:t>
            </a:r>
          </a:p>
        </p:txBody>
      </p:sp>
      <p:sp>
        <p:nvSpPr>
          <p:cNvPr id="84" name="TextBox 83">
            <a:extLst>
              <a:ext uri="{FF2B5EF4-FFF2-40B4-BE49-F238E27FC236}">
                <a16:creationId xmlns:a16="http://schemas.microsoft.com/office/drawing/2014/main" id="{E02F089E-6D44-B9E6-2F29-BA373E2ADA0F}"/>
              </a:ext>
            </a:extLst>
          </p:cNvPr>
          <p:cNvSpPr txBox="1"/>
          <p:nvPr/>
        </p:nvSpPr>
        <p:spPr>
          <a:xfrm>
            <a:off x="782320" y="3696414"/>
            <a:ext cx="453970" cy="369332"/>
          </a:xfrm>
          <a:prstGeom prst="rect">
            <a:avLst/>
          </a:prstGeom>
          <a:noFill/>
        </p:spPr>
        <p:txBody>
          <a:bodyPr wrap="none" rtlCol="0">
            <a:spAutoFit/>
          </a:bodyPr>
          <a:lstStyle/>
          <a:p>
            <a:pPr defTabSz="914377">
              <a:defRPr/>
            </a:pPr>
            <a:r>
              <a:rPr lang="en-US" sz="1800" b="1" kern="0" dirty="0">
                <a:solidFill>
                  <a:srgbClr val="00416A"/>
                </a:solidFill>
                <a:latin typeface="Arial" panose="020B0604020202020204"/>
              </a:rPr>
              <a:t>3L</a:t>
            </a:r>
          </a:p>
        </p:txBody>
      </p:sp>
      <p:cxnSp>
        <p:nvCxnSpPr>
          <p:cNvPr id="85" name="Straight Arrow Connector 84">
            <a:extLst>
              <a:ext uri="{FF2B5EF4-FFF2-40B4-BE49-F238E27FC236}">
                <a16:creationId xmlns:a16="http://schemas.microsoft.com/office/drawing/2014/main" id="{BB09AC1D-1172-8FF0-D363-551B77C9B052}"/>
              </a:ext>
            </a:extLst>
          </p:cNvPr>
          <p:cNvCxnSpPr/>
          <p:nvPr/>
        </p:nvCxnSpPr>
        <p:spPr>
          <a:xfrm>
            <a:off x="3548287" y="1612188"/>
            <a:ext cx="0" cy="264533"/>
          </a:xfrm>
          <a:prstGeom prst="straightConnector1">
            <a:avLst/>
          </a:prstGeom>
          <a:noFill/>
          <a:ln w="31750" cap="rnd" cmpd="sng" algn="ctr">
            <a:solidFill>
              <a:srgbClr val="FFA300"/>
            </a:solidFill>
            <a:prstDash val="solid"/>
            <a:miter lim="800000"/>
            <a:tailEnd type="triangle"/>
          </a:ln>
          <a:effectLst/>
        </p:spPr>
      </p:cxnSp>
      <p:cxnSp>
        <p:nvCxnSpPr>
          <p:cNvPr id="86" name="Straight Arrow Connector 85">
            <a:extLst>
              <a:ext uri="{FF2B5EF4-FFF2-40B4-BE49-F238E27FC236}">
                <a16:creationId xmlns:a16="http://schemas.microsoft.com/office/drawing/2014/main" id="{8F9C117E-E14F-49DB-B3D4-B2AAF7B7385C}"/>
              </a:ext>
            </a:extLst>
          </p:cNvPr>
          <p:cNvCxnSpPr/>
          <p:nvPr/>
        </p:nvCxnSpPr>
        <p:spPr>
          <a:xfrm>
            <a:off x="8153599" y="1622086"/>
            <a:ext cx="0" cy="264533"/>
          </a:xfrm>
          <a:prstGeom prst="straightConnector1">
            <a:avLst/>
          </a:prstGeom>
          <a:noFill/>
          <a:ln w="31750" cap="rnd" cmpd="sng" algn="ctr">
            <a:solidFill>
              <a:srgbClr val="FFA300"/>
            </a:solidFill>
            <a:prstDash val="solid"/>
            <a:miter lim="800000"/>
            <a:tailEnd type="triangle"/>
          </a:ln>
          <a:effectLst/>
        </p:spPr>
      </p:cxnSp>
      <p:cxnSp>
        <p:nvCxnSpPr>
          <p:cNvPr id="87" name="Straight Arrow Connector 86">
            <a:extLst>
              <a:ext uri="{FF2B5EF4-FFF2-40B4-BE49-F238E27FC236}">
                <a16:creationId xmlns:a16="http://schemas.microsoft.com/office/drawing/2014/main" id="{96105CD2-3B77-FDEC-505E-980255F2FA53}"/>
              </a:ext>
            </a:extLst>
          </p:cNvPr>
          <p:cNvCxnSpPr/>
          <p:nvPr/>
        </p:nvCxnSpPr>
        <p:spPr>
          <a:xfrm>
            <a:off x="354828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88" name="Straight Arrow Connector 87">
            <a:extLst>
              <a:ext uri="{FF2B5EF4-FFF2-40B4-BE49-F238E27FC236}">
                <a16:creationId xmlns:a16="http://schemas.microsoft.com/office/drawing/2014/main" id="{802A2EC8-181D-46CA-460C-C00A65AD96DC}"/>
              </a:ext>
            </a:extLst>
          </p:cNvPr>
          <p:cNvCxnSpPr/>
          <p:nvPr/>
        </p:nvCxnSpPr>
        <p:spPr>
          <a:xfrm>
            <a:off x="3534599" y="4442989"/>
            <a:ext cx="0" cy="264533"/>
          </a:xfrm>
          <a:prstGeom prst="straightConnector1">
            <a:avLst/>
          </a:prstGeom>
          <a:noFill/>
          <a:ln w="31750" cap="rnd" cmpd="sng" algn="ctr">
            <a:solidFill>
              <a:srgbClr val="FFA300"/>
            </a:solidFill>
            <a:prstDash val="solid"/>
            <a:miter lim="800000"/>
            <a:tailEnd type="triangle"/>
          </a:ln>
          <a:effectLst/>
        </p:spPr>
      </p:cxnSp>
      <p:cxnSp>
        <p:nvCxnSpPr>
          <p:cNvPr id="89" name="Straight Arrow Connector 88">
            <a:extLst>
              <a:ext uri="{FF2B5EF4-FFF2-40B4-BE49-F238E27FC236}">
                <a16:creationId xmlns:a16="http://schemas.microsoft.com/office/drawing/2014/main" id="{04025651-E13F-8E75-3E2E-B7D6F5C5501E}"/>
              </a:ext>
            </a:extLst>
          </p:cNvPr>
          <p:cNvCxnSpPr/>
          <p:nvPr/>
        </p:nvCxnSpPr>
        <p:spPr>
          <a:xfrm>
            <a:off x="820491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17845FA6-1586-8600-8F40-7AECBDE490C2}"/>
              </a:ext>
            </a:extLst>
          </p:cNvPr>
          <p:cNvCxnSpPr/>
          <p:nvPr/>
        </p:nvCxnSpPr>
        <p:spPr>
          <a:xfrm>
            <a:off x="8230317" y="4442989"/>
            <a:ext cx="0" cy="264533"/>
          </a:xfrm>
          <a:prstGeom prst="straightConnector1">
            <a:avLst/>
          </a:prstGeom>
          <a:noFill/>
          <a:ln w="31750" cap="rnd" cmpd="sng" algn="ctr">
            <a:solidFill>
              <a:srgbClr val="FFA300"/>
            </a:solidFill>
            <a:prstDash val="solid"/>
            <a:miter lim="800000"/>
            <a:tailEnd type="triangle"/>
          </a:ln>
          <a:effectLst/>
        </p:spPr>
      </p:cxnSp>
      <p:sp>
        <p:nvSpPr>
          <p:cNvPr id="94" name="Rectangle 93">
            <a:extLst>
              <a:ext uri="{FF2B5EF4-FFF2-40B4-BE49-F238E27FC236}">
                <a16:creationId xmlns:a16="http://schemas.microsoft.com/office/drawing/2014/main" id="{CBF9BF53-FA4F-A540-FDBA-FDBFA41EA27D}"/>
              </a:ext>
            </a:extLst>
          </p:cNvPr>
          <p:cNvSpPr/>
          <p:nvPr/>
        </p:nvSpPr>
        <p:spPr>
          <a:xfrm>
            <a:off x="7360676" y="2224499"/>
            <a:ext cx="1491915"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600" b="1" kern="0" dirty="0" err="1">
                <a:solidFill>
                  <a:prstClr val="black"/>
                </a:solidFill>
                <a:latin typeface="Arial" panose="020B0604020202020204"/>
              </a:rPr>
              <a:t>Fulvestrant</a:t>
            </a:r>
            <a:r>
              <a:rPr lang="en-US" sz="1600" b="1" kern="0" dirty="0">
                <a:solidFill>
                  <a:prstClr val="black"/>
                </a:solidFill>
                <a:latin typeface="Arial" panose="020B0604020202020204"/>
              </a:rPr>
              <a:t> + </a:t>
            </a:r>
            <a:r>
              <a:rPr lang="en-US" sz="1600" b="1" kern="0" dirty="0" err="1">
                <a:solidFill>
                  <a:prstClr val="black"/>
                </a:solidFill>
                <a:latin typeface="Arial" panose="020B0604020202020204"/>
              </a:rPr>
              <a:t>capivasertib</a:t>
            </a:r>
            <a:endParaRPr lang="en-US" sz="1600" b="1" kern="0" dirty="0">
              <a:solidFill>
                <a:prstClr val="black"/>
              </a:solidFill>
              <a:latin typeface="Arial" panose="020B0604020202020204"/>
            </a:endParaRPr>
          </a:p>
        </p:txBody>
      </p:sp>
      <p:sp>
        <p:nvSpPr>
          <p:cNvPr id="95" name="Rectangle 94">
            <a:extLst>
              <a:ext uri="{FF2B5EF4-FFF2-40B4-BE49-F238E27FC236}">
                <a16:creationId xmlns:a16="http://schemas.microsoft.com/office/drawing/2014/main" id="{14FFD271-E87A-65C0-E7D4-42CC75B10D35}"/>
              </a:ext>
            </a:extLst>
          </p:cNvPr>
          <p:cNvSpPr/>
          <p:nvPr/>
        </p:nvSpPr>
        <p:spPr>
          <a:xfrm>
            <a:off x="1488793" y="4826673"/>
            <a:ext cx="174650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algn="ctr" defTabSz="914377">
              <a:defRPr/>
            </a:pPr>
            <a:r>
              <a:rPr lang="en-US" sz="1600" b="1" kern="0" dirty="0">
                <a:solidFill>
                  <a:prstClr val="black"/>
                </a:solidFill>
                <a:latin typeface="Arial" panose="020B0604020202020204"/>
              </a:rPr>
              <a:t>Chemotherapy</a:t>
            </a:r>
            <a:r>
              <a:rPr lang="en-US" sz="1400" kern="0" dirty="0">
                <a:solidFill>
                  <a:prstClr val="black"/>
                </a:solidFill>
                <a:latin typeface="Arial" panose="020B0604020202020204"/>
              </a:rPr>
              <a:t> (e.g., capecitabine, paclitaxel, </a:t>
            </a:r>
            <a:r>
              <a:rPr lang="en-US" sz="1400" kern="0" dirty="0" err="1">
                <a:solidFill>
                  <a:prstClr val="black"/>
                </a:solidFill>
                <a:latin typeface="Arial" panose="020B0604020202020204"/>
              </a:rPr>
              <a:t>eribulin</a:t>
            </a:r>
            <a:r>
              <a:rPr lang="en-US" sz="1400" kern="0" dirty="0">
                <a:solidFill>
                  <a:prstClr val="black"/>
                </a:solidFill>
                <a:latin typeface="Arial" panose="020B0604020202020204"/>
              </a:rPr>
              <a:t>)</a:t>
            </a:r>
          </a:p>
        </p:txBody>
      </p:sp>
      <p:sp>
        <p:nvSpPr>
          <p:cNvPr id="96" name="Rectangle 95">
            <a:extLst>
              <a:ext uri="{FF2B5EF4-FFF2-40B4-BE49-F238E27FC236}">
                <a16:creationId xmlns:a16="http://schemas.microsoft.com/office/drawing/2014/main" id="{96DE0A60-0CEF-F931-A277-A9C3D5771878}"/>
              </a:ext>
            </a:extLst>
          </p:cNvPr>
          <p:cNvSpPr/>
          <p:nvPr/>
        </p:nvSpPr>
        <p:spPr>
          <a:xfrm>
            <a:off x="3280479" y="4826673"/>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algn="ctr" defTabSz="914377">
              <a:defRPr/>
            </a:pPr>
            <a:r>
              <a:rPr lang="en-US" sz="1467" b="1" kern="0" dirty="0">
                <a:solidFill>
                  <a:prstClr val="black"/>
                </a:solidFill>
                <a:latin typeface="Arial" panose="020B0604020202020204"/>
              </a:rPr>
              <a:t>Olaparib or </a:t>
            </a:r>
            <a:r>
              <a:rPr lang="en-US" sz="1467" b="1" kern="0" dirty="0" err="1">
                <a:solidFill>
                  <a:prstClr val="black"/>
                </a:solidFill>
                <a:latin typeface="Arial" panose="020B0604020202020204"/>
              </a:rPr>
              <a:t>talazoparib</a:t>
            </a:r>
            <a:r>
              <a:rPr lang="en-US" sz="1467" b="1" kern="0" dirty="0">
                <a:solidFill>
                  <a:prstClr val="black"/>
                </a:solidFill>
                <a:latin typeface="Arial" panose="020B0604020202020204"/>
              </a:rPr>
              <a:t> </a:t>
            </a:r>
          </a:p>
          <a:p>
            <a:pPr algn="ctr" defTabSz="914377">
              <a:defRPr/>
            </a:pPr>
            <a:r>
              <a:rPr lang="en-US" sz="1400" kern="0" dirty="0">
                <a:solidFill>
                  <a:prstClr val="black"/>
                </a:solidFill>
                <a:latin typeface="Arial" panose="020B0604020202020204"/>
              </a:rPr>
              <a:t>(if </a:t>
            </a:r>
            <a:r>
              <a:rPr lang="en-US" sz="1400" i="1" kern="0" dirty="0">
                <a:solidFill>
                  <a:prstClr val="black"/>
                </a:solidFill>
                <a:latin typeface="Arial" panose="020B0604020202020204"/>
              </a:rPr>
              <a:t>BRCA </a:t>
            </a:r>
            <a:r>
              <a:rPr lang="en-US" sz="1400" kern="0" dirty="0">
                <a:solidFill>
                  <a:prstClr val="black"/>
                </a:solidFill>
                <a:latin typeface="Arial" panose="020B0604020202020204"/>
              </a:rPr>
              <a:t>mut)</a:t>
            </a:r>
          </a:p>
        </p:txBody>
      </p:sp>
      <p:sp>
        <p:nvSpPr>
          <p:cNvPr id="97" name="Rectangle 96">
            <a:extLst>
              <a:ext uri="{FF2B5EF4-FFF2-40B4-BE49-F238E27FC236}">
                <a16:creationId xmlns:a16="http://schemas.microsoft.com/office/drawing/2014/main" id="{4D64EB86-1ED5-CCE3-407F-ADD085036C54}"/>
              </a:ext>
            </a:extLst>
          </p:cNvPr>
          <p:cNvSpPr/>
          <p:nvPr/>
        </p:nvSpPr>
        <p:spPr>
          <a:xfrm>
            <a:off x="4592320" y="4828882"/>
            <a:ext cx="1255019"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algn="ctr" defTabSz="914377">
              <a:defRPr/>
            </a:pPr>
            <a:r>
              <a:rPr lang="en-US" sz="1600" b="1" kern="0" dirty="0">
                <a:solidFill>
                  <a:prstClr val="black"/>
                </a:solidFill>
                <a:latin typeface="Arial" panose="020B0604020202020204"/>
              </a:rPr>
              <a:t>T-</a:t>
            </a:r>
            <a:r>
              <a:rPr lang="en-US" sz="1600" b="1" kern="0" dirty="0" err="1">
                <a:solidFill>
                  <a:prstClr val="black"/>
                </a:solidFill>
                <a:latin typeface="Arial" panose="020B0604020202020204"/>
              </a:rPr>
              <a:t>DXd</a:t>
            </a:r>
            <a:endParaRPr lang="en-US" sz="1600" b="1" kern="0" dirty="0">
              <a:solidFill>
                <a:prstClr val="black"/>
              </a:solidFill>
              <a:latin typeface="Arial" panose="020B0604020202020204"/>
            </a:endParaRPr>
          </a:p>
          <a:p>
            <a:pPr algn="ctr" defTabSz="914377">
              <a:defRPr/>
            </a:pPr>
            <a:r>
              <a:rPr lang="en-US" sz="1400" kern="0" dirty="0">
                <a:solidFill>
                  <a:prstClr val="black"/>
                </a:solidFill>
                <a:latin typeface="Arial" panose="020B0604020202020204"/>
              </a:rPr>
              <a:t>(if HER2-low/ </a:t>
            </a:r>
          </a:p>
          <a:p>
            <a:pPr algn="ctr" defTabSz="914377">
              <a:defRPr/>
            </a:pPr>
            <a:r>
              <a:rPr lang="en-US" sz="1400" kern="0" dirty="0">
                <a:solidFill>
                  <a:prstClr val="black"/>
                </a:solidFill>
                <a:latin typeface="Arial" panose="020B0604020202020204"/>
              </a:rPr>
              <a:t>ultralow)</a:t>
            </a:r>
          </a:p>
        </p:txBody>
      </p:sp>
      <p:sp>
        <p:nvSpPr>
          <p:cNvPr id="98" name="Rectangle 97">
            <a:extLst>
              <a:ext uri="{FF2B5EF4-FFF2-40B4-BE49-F238E27FC236}">
                <a16:creationId xmlns:a16="http://schemas.microsoft.com/office/drawing/2014/main" id="{3BEE91D2-98B6-1A9F-DB40-18F89B4815BC}"/>
              </a:ext>
            </a:extLst>
          </p:cNvPr>
          <p:cNvSpPr/>
          <p:nvPr/>
        </p:nvSpPr>
        <p:spPr>
          <a:xfrm>
            <a:off x="7172440" y="4833678"/>
            <a:ext cx="1483416"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algn="ctr" defTabSz="914377">
              <a:defRPr/>
            </a:pPr>
            <a:r>
              <a:rPr lang="en-US" sz="1533" b="1" kern="0" dirty="0">
                <a:solidFill>
                  <a:prstClr val="black"/>
                </a:solidFill>
                <a:latin typeface="Arial" panose="020B0604020202020204"/>
              </a:rPr>
              <a:t>Sacituzumab govitecan </a:t>
            </a:r>
          </a:p>
        </p:txBody>
      </p:sp>
      <p:sp>
        <p:nvSpPr>
          <p:cNvPr id="99" name="Rectangle 98">
            <a:extLst>
              <a:ext uri="{FF2B5EF4-FFF2-40B4-BE49-F238E27FC236}">
                <a16:creationId xmlns:a16="http://schemas.microsoft.com/office/drawing/2014/main" id="{CA287094-C578-12B4-CBDD-9E96AD4AF6D6}"/>
              </a:ext>
            </a:extLst>
          </p:cNvPr>
          <p:cNvSpPr/>
          <p:nvPr/>
        </p:nvSpPr>
        <p:spPr>
          <a:xfrm>
            <a:off x="8702355" y="4827702"/>
            <a:ext cx="1985967" cy="859536"/>
          </a:xfrm>
          <a:prstGeom prst="rect">
            <a:avLst/>
          </a:prstGeom>
          <a:solidFill>
            <a:srgbClr val="156082">
              <a:lumMod val="20000"/>
              <a:lumOff val="80000"/>
              <a:alpha val="53880"/>
            </a:srgbClr>
          </a:solidFill>
          <a:ln w="19050" cap="flat" cmpd="sng" algn="ctr">
            <a:noFill/>
            <a:prstDash val="solid"/>
            <a:miter lim="800000"/>
          </a:ln>
          <a:effectLst/>
        </p:spPr>
        <p:txBody>
          <a:bodyPr lIns="0" rIns="0" rtlCol="0" anchor="ctr" anchorCtr="0"/>
          <a:lstStyle/>
          <a:p>
            <a:pPr algn="ctr" defTabSz="914377">
              <a:defRPr/>
            </a:pPr>
            <a:r>
              <a:rPr lang="en-US" sz="1600" b="1" kern="0" dirty="0">
                <a:solidFill>
                  <a:prstClr val="black"/>
                </a:solidFill>
                <a:latin typeface="Arial" panose="020B0604020202020204"/>
              </a:rPr>
              <a:t>Biomarker positive*</a:t>
            </a:r>
          </a:p>
          <a:p>
            <a:pPr algn="ctr" defTabSz="914377">
              <a:defRPr/>
            </a:pPr>
            <a:r>
              <a:rPr lang="en-US" sz="1200" kern="0" dirty="0">
                <a:solidFill>
                  <a:prstClr val="black"/>
                </a:solidFill>
                <a:latin typeface="Arial" panose="020B0604020202020204"/>
              </a:rPr>
              <a:t>(TMB-H, MSI-H/</a:t>
            </a:r>
            <a:r>
              <a:rPr lang="en-US" sz="1200" kern="0" dirty="0" err="1">
                <a:solidFill>
                  <a:prstClr val="black"/>
                </a:solidFill>
                <a:latin typeface="Arial" panose="020B0604020202020204"/>
              </a:rPr>
              <a:t>dMMR</a:t>
            </a:r>
            <a:r>
              <a:rPr lang="en-US" sz="1200" kern="0" dirty="0">
                <a:solidFill>
                  <a:prstClr val="black"/>
                </a:solidFill>
                <a:latin typeface="Arial" panose="020B0604020202020204"/>
              </a:rPr>
              <a:t>, </a:t>
            </a:r>
            <a:r>
              <a:rPr lang="en-US" sz="1200" i="1" kern="0" dirty="0">
                <a:solidFill>
                  <a:prstClr val="black"/>
                </a:solidFill>
                <a:latin typeface="Arial" panose="020B0604020202020204"/>
              </a:rPr>
              <a:t>NTRK</a:t>
            </a:r>
            <a:r>
              <a:rPr lang="en-US" sz="1200" kern="0" dirty="0">
                <a:solidFill>
                  <a:prstClr val="black"/>
                </a:solidFill>
                <a:latin typeface="Arial" panose="020B0604020202020204"/>
              </a:rPr>
              <a:t> fusion, </a:t>
            </a:r>
            <a:r>
              <a:rPr lang="en-US" sz="1200" i="1" kern="0" dirty="0">
                <a:solidFill>
                  <a:prstClr val="black"/>
                </a:solidFill>
                <a:latin typeface="Arial" panose="020B0604020202020204"/>
              </a:rPr>
              <a:t>RET</a:t>
            </a:r>
            <a:r>
              <a:rPr lang="en-US" sz="1200" kern="0" dirty="0">
                <a:solidFill>
                  <a:prstClr val="black"/>
                </a:solidFill>
                <a:latin typeface="Arial" panose="020B0604020202020204"/>
              </a:rPr>
              <a:t> fusion)</a:t>
            </a:r>
          </a:p>
        </p:txBody>
      </p:sp>
      <p:sp>
        <p:nvSpPr>
          <p:cNvPr id="100" name="Rectangle 99">
            <a:extLst>
              <a:ext uri="{FF2B5EF4-FFF2-40B4-BE49-F238E27FC236}">
                <a16:creationId xmlns:a16="http://schemas.microsoft.com/office/drawing/2014/main" id="{98D998D4-6C85-E001-18D5-96E77B8AA8A9}"/>
              </a:ext>
            </a:extLst>
          </p:cNvPr>
          <p:cNvSpPr/>
          <p:nvPr/>
        </p:nvSpPr>
        <p:spPr>
          <a:xfrm>
            <a:off x="5320887" y="2233565"/>
            <a:ext cx="1765667"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600" b="1" kern="0" dirty="0" err="1">
                <a:solidFill>
                  <a:prstClr val="black"/>
                </a:solidFill>
                <a:latin typeface="Arial" panose="020B0604020202020204"/>
              </a:rPr>
              <a:t>Elacestrant</a:t>
            </a:r>
            <a:r>
              <a:rPr lang="en-US" sz="1600" b="1" kern="0" dirty="0">
                <a:solidFill>
                  <a:prstClr val="black"/>
                </a:solidFill>
                <a:latin typeface="Arial" panose="020B0604020202020204"/>
              </a:rPr>
              <a:t> or </a:t>
            </a:r>
            <a:r>
              <a:rPr lang="en-US" sz="1600" b="1" kern="0" dirty="0" err="1">
                <a:solidFill>
                  <a:prstClr val="black"/>
                </a:solidFill>
                <a:latin typeface="Arial" panose="020B0604020202020204"/>
              </a:rPr>
              <a:t>Imlunestrant</a:t>
            </a:r>
            <a:endParaRPr lang="en-US" sz="1400" kern="0" dirty="0">
              <a:solidFill>
                <a:prstClr val="black"/>
              </a:solidFill>
              <a:latin typeface="Arial" panose="020B0604020202020204"/>
            </a:endParaRPr>
          </a:p>
        </p:txBody>
      </p:sp>
      <p:sp>
        <p:nvSpPr>
          <p:cNvPr id="101" name="Rectangle 100">
            <a:extLst>
              <a:ext uri="{FF2B5EF4-FFF2-40B4-BE49-F238E27FC236}">
                <a16:creationId xmlns:a16="http://schemas.microsoft.com/office/drawing/2014/main" id="{1D4D9247-B129-F746-0323-D8B1B3A69451}"/>
              </a:ext>
            </a:extLst>
          </p:cNvPr>
          <p:cNvSpPr/>
          <p:nvPr/>
        </p:nvSpPr>
        <p:spPr>
          <a:xfrm>
            <a:off x="1488792"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Fulvestrant + everolimus</a:t>
            </a:r>
          </a:p>
        </p:txBody>
      </p:sp>
      <p:sp>
        <p:nvSpPr>
          <p:cNvPr id="103" name="TextBox 102">
            <a:extLst>
              <a:ext uri="{FF2B5EF4-FFF2-40B4-BE49-F238E27FC236}">
                <a16:creationId xmlns:a16="http://schemas.microsoft.com/office/drawing/2014/main" id="{80009DF1-92F7-09AA-9D6F-3BE5923C81E1}"/>
              </a:ext>
            </a:extLst>
          </p:cNvPr>
          <p:cNvSpPr txBox="1"/>
          <p:nvPr/>
        </p:nvSpPr>
        <p:spPr>
          <a:xfrm>
            <a:off x="782321" y="5069714"/>
            <a:ext cx="588623" cy="369332"/>
          </a:xfrm>
          <a:prstGeom prst="rect">
            <a:avLst/>
          </a:prstGeom>
          <a:noFill/>
        </p:spPr>
        <p:txBody>
          <a:bodyPr wrap="none" rtlCol="0">
            <a:spAutoFit/>
          </a:bodyPr>
          <a:lstStyle/>
          <a:p>
            <a:pPr defTabSz="914377">
              <a:defRPr/>
            </a:pPr>
            <a:r>
              <a:rPr lang="en-US" sz="1800" b="1" kern="0" dirty="0">
                <a:solidFill>
                  <a:srgbClr val="00416A"/>
                </a:solidFill>
                <a:latin typeface="Arial" panose="020B0604020202020204"/>
              </a:rPr>
              <a:t>4L+</a:t>
            </a:r>
          </a:p>
        </p:txBody>
      </p:sp>
      <p:sp>
        <p:nvSpPr>
          <p:cNvPr id="104" name="Rectangle 103">
            <a:extLst>
              <a:ext uri="{FF2B5EF4-FFF2-40B4-BE49-F238E27FC236}">
                <a16:creationId xmlns:a16="http://schemas.microsoft.com/office/drawing/2014/main" id="{4AD97578-9C0C-474F-F549-06B37D950BED}"/>
              </a:ext>
            </a:extLst>
          </p:cNvPr>
          <p:cNvSpPr/>
          <p:nvPr/>
        </p:nvSpPr>
        <p:spPr>
          <a:xfrm>
            <a:off x="8940456" y="2227103"/>
            <a:ext cx="1746504" cy="694944"/>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F</a:t>
            </a:r>
            <a:r>
              <a:rPr lang="en-US" sz="1600" b="1" kern="0" dirty="0" err="1">
                <a:solidFill>
                  <a:prstClr val="black"/>
                </a:solidFill>
                <a:latin typeface="Arial" panose="020B0604020202020204"/>
              </a:rPr>
              <a:t>ulvestrant</a:t>
            </a:r>
            <a:r>
              <a:rPr lang="en-US" sz="1600" b="1" kern="0" dirty="0">
                <a:solidFill>
                  <a:prstClr val="black"/>
                </a:solidFill>
                <a:latin typeface="Arial" panose="020B0604020202020204"/>
              </a:rPr>
              <a:t> + </a:t>
            </a:r>
            <a:r>
              <a:rPr lang="en-US" sz="1600" b="1" kern="0" dirty="0" err="1">
                <a:solidFill>
                  <a:prstClr val="black"/>
                </a:solidFill>
                <a:latin typeface="Arial" panose="020B0604020202020204"/>
              </a:rPr>
              <a:t>alpelisib</a:t>
            </a:r>
            <a:r>
              <a:rPr lang="en-US" sz="1600" b="1" kern="0" dirty="0">
                <a:solidFill>
                  <a:prstClr val="black"/>
                </a:solidFill>
                <a:latin typeface="Arial" panose="020B0604020202020204"/>
              </a:rPr>
              <a:t> </a:t>
            </a:r>
          </a:p>
          <a:p>
            <a:pPr algn="ctr" defTabSz="914377">
              <a:defRPr/>
            </a:pPr>
            <a:r>
              <a:rPr lang="en-US" sz="1200" kern="0" dirty="0">
                <a:solidFill>
                  <a:prstClr val="black"/>
                </a:solidFill>
                <a:latin typeface="Arial" panose="020B0604020202020204"/>
              </a:rPr>
              <a:t>(if </a:t>
            </a:r>
            <a:r>
              <a:rPr lang="en-US" sz="1200" i="1" kern="0" dirty="0">
                <a:solidFill>
                  <a:prstClr val="black"/>
                </a:solidFill>
                <a:latin typeface="Arial" panose="020B0604020202020204"/>
              </a:rPr>
              <a:t>PIK3CA</a:t>
            </a:r>
            <a:r>
              <a:rPr lang="en-US" sz="1200" kern="0" dirty="0">
                <a:solidFill>
                  <a:prstClr val="black"/>
                </a:solidFill>
                <a:latin typeface="Arial" panose="020B0604020202020204"/>
              </a:rPr>
              <a:t> mut)</a:t>
            </a:r>
          </a:p>
        </p:txBody>
      </p:sp>
      <p:sp>
        <p:nvSpPr>
          <p:cNvPr id="106" name="Rectangle 105">
            <a:extLst>
              <a:ext uri="{FF2B5EF4-FFF2-40B4-BE49-F238E27FC236}">
                <a16:creationId xmlns:a16="http://schemas.microsoft.com/office/drawing/2014/main" id="{C355B64C-D4D9-8A14-3FDB-C79DA65D5E6D}"/>
              </a:ext>
            </a:extLst>
          </p:cNvPr>
          <p:cNvSpPr/>
          <p:nvPr/>
        </p:nvSpPr>
        <p:spPr>
          <a:xfrm>
            <a:off x="3300801"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F</a:t>
            </a:r>
            <a:r>
              <a:rPr lang="en-US" sz="1600" b="1" kern="0" dirty="0" err="1">
                <a:solidFill>
                  <a:prstClr val="black"/>
                </a:solidFill>
                <a:latin typeface="Arial" panose="020B0604020202020204"/>
              </a:rPr>
              <a:t>ulvestrant</a:t>
            </a:r>
            <a:r>
              <a:rPr lang="en-US" sz="1600" b="1" kern="0" dirty="0">
                <a:solidFill>
                  <a:prstClr val="black"/>
                </a:solidFill>
                <a:latin typeface="Arial" panose="020B0604020202020204"/>
              </a:rPr>
              <a:t> + </a:t>
            </a:r>
            <a:r>
              <a:rPr lang="en-US" sz="1600" b="1" kern="0" dirty="0" err="1">
                <a:solidFill>
                  <a:prstClr val="black"/>
                </a:solidFill>
                <a:latin typeface="Arial" panose="020B0604020202020204"/>
              </a:rPr>
              <a:t>abemaciclib</a:t>
            </a:r>
            <a:endParaRPr lang="en-US" sz="1600" b="1" kern="0" dirty="0">
              <a:solidFill>
                <a:prstClr val="black"/>
              </a:solidFill>
              <a:latin typeface="Arial" panose="020B0604020202020204"/>
            </a:endParaRPr>
          </a:p>
        </p:txBody>
      </p:sp>
      <p:sp>
        <p:nvSpPr>
          <p:cNvPr id="107" name="Rectangle 106">
            <a:extLst>
              <a:ext uri="{FF2B5EF4-FFF2-40B4-BE49-F238E27FC236}">
                <a16:creationId xmlns:a16="http://schemas.microsoft.com/office/drawing/2014/main" id="{F79E2A58-940D-797D-F965-778D4DA70AB7}"/>
              </a:ext>
            </a:extLst>
          </p:cNvPr>
          <p:cNvSpPr/>
          <p:nvPr/>
        </p:nvSpPr>
        <p:spPr>
          <a:xfrm>
            <a:off x="8408117" y="1165519"/>
            <a:ext cx="2405044" cy="42088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algn="ctr" defTabSz="914377">
              <a:defRPr/>
            </a:pPr>
            <a:r>
              <a:rPr lang="en-US" sz="1000" b="1" kern="0" dirty="0">
                <a:solidFill>
                  <a:prstClr val="black"/>
                </a:solidFill>
                <a:latin typeface="Arial" panose="020B0604020202020204"/>
              </a:rPr>
              <a:t>Fulvestrant + Palbociclib + </a:t>
            </a:r>
            <a:r>
              <a:rPr lang="en-US" sz="1000" b="1" kern="0" dirty="0" err="1">
                <a:solidFill>
                  <a:prstClr val="black"/>
                </a:solidFill>
                <a:latin typeface="Arial" panose="020B0604020202020204"/>
              </a:rPr>
              <a:t>Inavolisib</a:t>
            </a:r>
            <a:r>
              <a:rPr lang="en-US" sz="1000" b="1" kern="0" dirty="0">
                <a:solidFill>
                  <a:prstClr val="black"/>
                </a:solidFill>
                <a:latin typeface="Arial" panose="020B0604020202020204"/>
              </a:rPr>
              <a:t>  </a:t>
            </a:r>
          </a:p>
          <a:p>
            <a:pPr algn="ctr" defTabSz="914377">
              <a:defRPr/>
            </a:pPr>
            <a:r>
              <a:rPr lang="en-US" sz="1000" kern="0" dirty="0">
                <a:solidFill>
                  <a:prstClr val="black"/>
                </a:solidFill>
                <a:latin typeface="Arial" panose="020B0604020202020204"/>
              </a:rPr>
              <a:t>(if </a:t>
            </a:r>
            <a:r>
              <a:rPr lang="en-US" sz="1000" i="1" kern="0" dirty="0">
                <a:solidFill>
                  <a:prstClr val="black"/>
                </a:solidFill>
                <a:latin typeface="Arial" panose="020B0604020202020204"/>
              </a:rPr>
              <a:t>PIK3CA</a:t>
            </a:r>
            <a:r>
              <a:rPr lang="en-US" sz="1000" kern="0" dirty="0">
                <a:solidFill>
                  <a:prstClr val="black"/>
                </a:solidFill>
                <a:latin typeface="Arial" panose="020B0604020202020204"/>
              </a:rPr>
              <a:t> mut + early relapse)</a:t>
            </a:r>
          </a:p>
        </p:txBody>
      </p:sp>
      <p:sp>
        <p:nvSpPr>
          <p:cNvPr id="109" name="TextBox 108">
            <a:extLst>
              <a:ext uri="{FF2B5EF4-FFF2-40B4-BE49-F238E27FC236}">
                <a16:creationId xmlns:a16="http://schemas.microsoft.com/office/drawing/2014/main" id="{16B74988-81F4-CDCF-02CB-D233ED7DBF0E}"/>
              </a:ext>
            </a:extLst>
          </p:cNvPr>
          <p:cNvSpPr txBox="1"/>
          <p:nvPr/>
        </p:nvSpPr>
        <p:spPr>
          <a:xfrm>
            <a:off x="1347975" y="5854545"/>
            <a:ext cx="9711491" cy="461665"/>
          </a:xfrm>
          <a:prstGeom prst="rect">
            <a:avLst/>
          </a:prstGeom>
          <a:noFill/>
        </p:spPr>
        <p:txBody>
          <a:bodyPr wrap="square">
            <a:spAutoFit/>
          </a:bodyPr>
          <a:lstStyle/>
          <a:p>
            <a:pPr defTabSz="914377">
              <a:defRPr/>
            </a:pPr>
            <a:r>
              <a:rPr lang="en-US" sz="800" dirty="0">
                <a:solidFill>
                  <a:prstClr val="black">
                    <a:lumMod val="50000"/>
                    <a:lumOff val="50000"/>
                  </a:prstClr>
                </a:solidFill>
                <a:latin typeface="Arial" panose="020B0604020202020204" pitchFamily="34" charset="0"/>
                <a:cs typeface="Arial" panose="020B0604020202020204" pitchFamily="34" charset="0"/>
              </a:rPr>
              <a:t>*TMB-H: Pembrolizumab; MSI-H: Pembrolizumab, </a:t>
            </a:r>
            <a:r>
              <a:rPr lang="en-US" sz="800" dirty="0" err="1">
                <a:solidFill>
                  <a:prstClr val="black">
                    <a:lumMod val="50000"/>
                    <a:lumOff val="50000"/>
                  </a:prstClr>
                </a:solidFill>
                <a:latin typeface="Arial" panose="020B0604020202020204" pitchFamily="34" charset="0"/>
                <a:cs typeface="Arial" panose="020B0604020202020204" pitchFamily="34" charset="0"/>
              </a:rPr>
              <a:t>Dostarlimab</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i="1" dirty="0">
                <a:solidFill>
                  <a:prstClr val="black">
                    <a:lumMod val="50000"/>
                    <a:lumOff val="50000"/>
                  </a:prstClr>
                </a:solidFill>
                <a:latin typeface="Arial" panose="020B0604020202020204" pitchFamily="34" charset="0"/>
                <a:cs typeface="Arial" panose="020B0604020202020204" pitchFamily="34" charset="0"/>
              </a:rPr>
              <a:t>NTRK</a:t>
            </a:r>
            <a:r>
              <a:rPr lang="en-US" sz="800" dirty="0">
                <a:solidFill>
                  <a:prstClr val="black">
                    <a:lumMod val="50000"/>
                    <a:lumOff val="50000"/>
                  </a:prstClr>
                </a:solidFill>
                <a:latin typeface="Arial" panose="020B0604020202020204" pitchFamily="34" charset="0"/>
                <a:cs typeface="Arial" panose="020B0604020202020204" pitchFamily="34" charset="0"/>
              </a:rPr>
              <a:t> fusion: Larotrectinib, </a:t>
            </a:r>
            <a:r>
              <a:rPr lang="en-US" sz="800" dirty="0" err="1">
                <a:solidFill>
                  <a:prstClr val="black">
                    <a:lumMod val="50000"/>
                    <a:lumOff val="50000"/>
                  </a:prstClr>
                </a:solidFill>
                <a:latin typeface="Arial" panose="020B0604020202020204" pitchFamily="34" charset="0"/>
                <a:cs typeface="Arial" panose="020B0604020202020204" pitchFamily="34" charset="0"/>
              </a:rPr>
              <a:t>Entrectinib</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dirty="0" err="1">
                <a:solidFill>
                  <a:prstClr val="black">
                    <a:lumMod val="50000"/>
                    <a:lumOff val="50000"/>
                  </a:prstClr>
                </a:solidFill>
                <a:latin typeface="Arial" panose="020B0604020202020204" pitchFamily="34" charset="0"/>
                <a:cs typeface="Arial" panose="020B0604020202020204" pitchFamily="34" charset="0"/>
              </a:rPr>
              <a:t>Repotrectinib</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i="1" dirty="0">
                <a:solidFill>
                  <a:prstClr val="black">
                    <a:lumMod val="50000"/>
                    <a:lumOff val="50000"/>
                  </a:prstClr>
                </a:solidFill>
                <a:latin typeface="Arial" panose="020B0604020202020204" pitchFamily="34" charset="0"/>
                <a:cs typeface="Arial" panose="020B0604020202020204" pitchFamily="34" charset="0"/>
              </a:rPr>
              <a:t>RET</a:t>
            </a:r>
            <a:r>
              <a:rPr lang="en-US" sz="800" dirty="0">
                <a:solidFill>
                  <a:prstClr val="black">
                    <a:lumMod val="50000"/>
                    <a:lumOff val="50000"/>
                  </a:prstClr>
                </a:solidFill>
                <a:latin typeface="Arial" panose="020B0604020202020204" pitchFamily="34" charset="0"/>
                <a:cs typeface="Arial" panose="020B0604020202020204" pitchFamily="34" charset="0"/>
              </a:rPr>
              <a:t> fusion: </a:t>
            </a:r>
            <a:r>
              <a:rPr lang="en-US" sz="800" dirty="0" err="1">
                <a:solidFill>
                  <a:prstClr val="black">
                    <a:lumMod val="50000"/>
                    <a:lumOff val="50000"/>
                  </a:prstClr>
                </a:solidFill>
                <a:latin typeface="Arial" panose="020B0604020202020204" pitchFamily="34" charset="0"/>
                <a:cs typeface="Arial" panose="020B0604020202020204" pitchFamily="34" charset="0"/>
              </a:rPr>
              <a:t>Selpercatinib</a:t>
            </a:r>
            <a:r>
              <a:rPr lang="en-US" sz="800" dirty="0">
                <a:solidFill>
                  <a:prstClr val="black">
                    <a:lumMod val="50000"/>
                    <a:lumOff val="50000"/>
                  </a:prstClr>
                </a:solidFill>
                <a:latin typeface="Arial" panose="020B0604020202020204" pitchFamily="34" charset="0"/>
                <a:cs typeface="Arial" panose="020B0604020202020204" pitchFamily="34" charset="0"/>
              </a:rPr>
              <a:t>. </a:t>
            </a:r>
          </a:p>
          <a:p>
            <a:pPr defTabSz="914377">
              <a:defRPr/>
            </a:pPr>
            <a:r>
              <a:rPr lang="en-US" sz="800" dirty="0">
                <a:solidFill>
                  <a:prstClr val="black">
                    <a:lumMod val="50000"/>
                    <a:lumOff val="50000"/>
                  </a:prstClr>
                </a:solidFill>
                <a:latin typeface="Arial" panose="020B0604020202020204" pitchFamily="34" charset="0"/>
                <a:cs typeface="Arial" panose="020B0604020202020204" pitchFamily="34" charset="0"/>
              </a:rPr>
              <a:t>Abbreviations: HR, hormone receptor; HER2, human epidermal growth factor receptor 2; AI, aromatase inhibitor; T-</a:t>
            </a:r>
            <a:r>
              <a:rPr lang="en-US" sz="800" dirty="0" err="1">
                <a:solidFill>
                  <a:prstClr val="black">
                    <a:lumMod val="50000"/>
                    <a:lumOff val="50000"/>
                  </a:prstClr>
                </a:solidFill>
                <a:latin typeface="Arial" panose="020B0604020202020204" pitchFamily="34" charset="0"/>
                <a:cs typeface="Arial" panose="020B0604020202020204" pitchFamily="34" charset="0"/>
              </a:rPr>
              <a:t>DXd</a:t>
            </a:r>
            <a:r>
              <a:rPr lang="en-US" sz="800" dirty="0">
                <a:solidFill>
                  <a:prstClr val="black">
                    <a:lumMod val="50000"/>
                    <a:lumOff val="50000"/>
                  </a:prstClr>
                </a:solidFill>
                <a:latin typeface="Arial" panose="020B0604020202020204" pitchFamily="34" charset="0"/>
                <a:cs typeface="Arial" panose="020B0604020202020204" pitchFamily="34" charset="0"/>
              </a:rPr>
              <a:t>, trastuzumab deruxtecan; Dato-</a:t>
            </a:r>
            <a:r>
              <a:rPr lang="en-US" sz="800" dirty="0" err="1">
                <a:solidFill>
                  <a:prstClr val="black">
                    <a:lumMod val="50000"/>
                    <a:lumOff val="50000"/>
                  </a:prstClr>
                </a:solidFill>
                <a:latin typeface="Arial" panose="020B0604020202020204" pitchFamily="34" charset="0"/>
                <a:cs typeface="Arial" panose="020B0604020202020204" pitchFamily="34" charset="0"/>
              </a:rPr>
              <a:t>DXd</a:t>
            </a:r>
            <a:r>
              <a:rPr lang="en-US" sz="800" dirty="0">
                <a:solidFill>
                  <a:prstClr val="black">
                    <a:lumMod val="50000"/>
                    <a:lumOff val="50000"/>
                  </a:prstClr>
                </a:solidFill>
                <a:latin typeface="Arial" panose="020B0604020202020204" pitchFamily="34" charset="0"/>
                <a:cs typeface="Arial" panose="020B0604020202020204" pitchFamily="34" charset="0"/>
              </a:rPr>
              <a:t>, </a:t>
            </a:r>
            <a:r>
              <a:rPr lang="en-US" sz="800" dirty="0" err="1">
                <a:solidFill>
                  <a:prstClr val="black">
                    <a:lumMod val="50000"/>
                    <a:lumOff val="50000"/>
                  </a:prstClr>
                </a:solidFill>
                <a:latin typeface="Arial" panose="020B0604020202020204" pitchFamily="34" charset="0"/>
                <a:cs typeface="Arial" panose="020B0604020202020204" pitchFamily="34" charset="0"/>
              </a:rPr>
              <a:t>datopotamab</a:t>
            </a:r>
            <a:r>
              <a:rPr lang="en-US" sz="800" dirty="0">
                <a:solidFill>
                  <a:prstClr val="black">
                    <a:lumMod val="50000"/>
                    <a:lumOff val="50000"/>
                  </a:prstClr>
                </a:solidFill>
                <a:latin typeface="Arial" panose="020B0604020202020204" pitchFamily="34" charset="0"/>
                <a:cs typeface="Arial" panose="020B0604020202020204" pitchFamily="34" charset="0"/>
              </a:rPr>
              <a:t> deruxtecan; PI3K, phosphatidylinositol 3-kinase; mut, mutant; CT, chemotherapy; TMB-H, tumor mutational burden-high; MSI-H, microsatellite instability-high; </a:t>
            </a:r>
            <a:r>
              <a:rPr lang="en-US" sz="800" dirty="0" err="1">
                <a:solidFill>
                  <a:prstClr val="black">
                    <a:lumMod val="50000"/>
                    <a:lumOff val="50000"/>
                  </a:prstClr>
                </a:solidFill>
                <a:latin typeface="Arial" panose="020B0604020202020204" pitchFamily="34" charset="0"/>
                <a:cs typeface="Arial" panose="020B0604020202020204" pitchFamily="34" charset="0"/>
              </a:rPr>
              <a:t>dMMR</a:t>
            </a:r>
            <a:r>
              <a:rPr lang="en-US" sz="800" dirty="0">
                <a:solidFill>
                  <a:prstClr val="black">
                    <a:lumMod val="50000"/>
                    <a:lumOff val="50000"/>
                  </a:prstClr>
                </a:solidFill>
                <a:latin typeface="Arial" panose="020B0604020202020204" pitchFamily="34" charset="0"/>
                <a:cs typeface="Arial" panose="020B0604020202020204" pitchFamily="34" charset="0"/>
              </a:rPr>
              <a:t>, mismatch repair-deficient</a:t>
            </a:r>
          </a:p>
        </p:txBody>
      </p:sp>
      <p:sp>
        <p:nvSpPr>
          <p:cNvPr id="110" name="Rectangle 109">
            <a:extLst>
              <a:ext uri="{FF2B5EF4-FFF2-40B4-BE49-F238E27FC236}">
                <a16:creationId xmlns:a16="http://schemas.microsoft.com/office/drawing/2014/main" id="{56B76B4F-FE0D-81BF-9D26-BB76E9A2E141}"/>
              </a:ext>
            </a:extLst>
          </p:cNvPr>
          <p:cNvSpPr/>
          <p:nvPr/>
        </p:nvSpPr>
        <p:spPr>
          <a:xfrm>
            <a:off x="5889485" y="4833678"/>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algn="ctr" defTabSz="914377">
              <a:defRPr/>
            </a:pPr>
            <a:r>
              <a:rPr lang="en-US" sz="1600" b="1" dirty="0">
                <a:solidFill>
                  <a:prstClr val="black"/>
                </a:solidFill>
                <a:latin typeface="Arial" panose="020B0604020202020204" pitchFamily="34" charset="0"/>
                <a:cs typeface="Arial" panose="020B0604020202020204" pitchFamily="34" charset="0"/>
              </a:rPr>
              <a:t>Dato-</a:t>
            </a:r>
            <a:r>
              <a:rPr lang="en-US" sz="1600" b="1" dirty="0" err="1">
                <a:solidFill>
                  <a:prstClr val="black"/>
                </a:solidFill>
                <a:latin typeface="Arial" panose="020B0604020202020204" pitchFamily="34" charset="0"/>
                <a:cs typeface="Arial" panose="020B0604020202020204" pitchFamily="34" charset="0"/>
              </a:rPr>
              <a:t>DXd</a:t>
            </a:r>
            <a:endParaRPr lang="en-US" sz="1600" b="1" dirty="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4229FC3-45DB-69ED-E6AA-14DF1891920F}"/>
              </a:ext>
            </a:extLst>
          </p:cNvPr>
          <p:cNvSpPr/>
          <p:nvPr/>
        </p:nvSpPr>
        <p:spPr>
          <a:xfrm>
            <a:off x="1376588" y="3344420"/>
            <a:ext cx="9436587" cy="1066319"/>
          </a:xfrm>
          <a:prstGeom prst="rect">
            <a:avLst/>
          </a:prstGeom>
          <a:solidFill>
            <a:sysClr val="window" lastClr="FFFFFF">
              <a:lumMod val="95000"/>
            </a:sysClr>
          </a:solidFill>
          <a:ln w="19050" cap="flat" cmpd="sng" algn="ctr">
            <a:noFill/>
            <a:prstDash val="solid"/>
            <a:miter lim="800000"/>
          </a:ln>
          <a:effectLst/>
        </p:spPr>
        <p:txBody>
          <a:bodyPr rtlCol="0" anchor="t"/>
          <a:lstStyle/>
          <a:p>
            <a:pPr algn="ctr" defTabSz="914377">
              <a:defRPr/>
            </a:pPr>
            <a:endParaRPr lang="en-US" sz="1800" kern="0" dirty="0">
              <a:solidFill>
                <a:prstClr val="black"/>
              </a:solidFill>
              <a:latin typeface="Arial" panose="020B0604020202020204"/>
            </a:endParaRPr>
          </a:p>
        </p:txBody>
      </p:sp>
      <p:sp>
        <p:nvSpPr>
          <p:cNvPr id="9" name="Rectangle 8">
            <a:extLst>
              <a:ext uri="{FF2B5EF4-FFF2-40B4-BE49-F238E27FC236}">
                <a16:creationId xmlns:a16="http://schemas.microsoft.com/office/drawing/2014/main" id="{12262DCA-6E51-D004-A688-39ACA4B982A4}"/>
              </a:ext>
            </a:extLst>
          </p:cNvPr>
          <p:cNvSpPr/>
          <p:nvPr/>
        </p:nvSpPr>
        <p:spPr>
          <a:xfrm>
            <a:off x="4590749" y="3450252"/>
            <a:ext cx="1558535" cy="862396"/>
          </a:xfrm>
          <a:prstGeom prst="rect">
            <a:avLst/>
          </a:prstGeom>
          <a:solidFill>
            <a:srgbClr val="156082">
              <a:lumMod val="40000"/>
              <a:lumOff val="60000"/>
              <a:alpha val="63652"/>
            </a:srgbClr>
          </a:solidFill>
          <a:ln w="19050" cap="flat" cmpd="sng" algn="ctr">
            <a:noFill/>
            <a:prstDash val="solid"/>
            <a:miter lim="800000"/>
          </a:ln>
          <a:effectLst/>
        </p:spPr>
        <p:txBody>
          <a:bodyPr tIns="91440" rtlCol="0" anchor="ctr" anchorCtr="0"/>
          <a:lstStyle/>
          <a:p>
            <a:pPr algn="ctr" defTabSz="914377">
              <a:defRPr/>
            </a:pPr>
            <a:r>
              <a:rPr lang="en-US" sz="1600" b="1" kern="0" dirty="0" err="1">
                <a:solidFill>
                  <a:prstClr val="black"/>
                </a:solidFill>
                <a:latin typeface="Arial" panose="020B0604020202020204"/>
              </a:rPr>
              <a:t>Elacestrant</a:t>
            </a:r>
            <a:r>
              <a:rPr lang="en-US" sz="1600" b="1" kern="0" dirty="0">
                <a:solidFill>
                  <a:prstClr val="black"/>
                </a:solidFill>
                <a:latin typeface="Arial" panose="020B0604020202020204"/>
              </a:rPr>
              <a:t> or </a:t>
            </a:r>
            <a:r>
              <a:rPr lang="en-US" sz="1600" b="1" kern="0" dirty="0" err="1">
                <a:solidFill>
                  <a:prstClr val="black"/>
                </a:solidFill>
                <a:latin typeface="Arial" panose="020B0604020202020204"/>
              </a:rPr>
              <a:t>Imlunestrant</a:t>
            </a:r>
            <a:r>
              <a:rPr lang="en-US" sz="1600" kern="0" dirty="0">
                <a:solidFill>
                  <a:prstClr val="black"/>
                </a:solidFill>
                <a:latin typeface="Arial" panose="020B0604020202020204"/>
              </a:rPr>
              <a:t> </a:t>
            </a:r>
          </a:p>
          <a:p>
            <a:pPr algn="ctr" defTabSz="914377">
              <a:defRPr/>
            </a:pPr>
            <a:r>
              <a:rPr lang="en-US" sz="1400" kern="0" dirty="0">
                <a:solidFill>
                  <a:prstClr val="black"/>
                </a:solidFill>
                <a:latin typeface="Arial" panose="020B0604020202020204"/>
              </a:rPr>
              <a:t>(if </a:t>
            </a:r>
            <a:r>
              <a:rPr lang="en-US" sz="1400" i="1" kern="0" dirty="0">
                <a:solidFill>
                  <a:prstClr val="black"/>
                </a:solidFill>
                <a:latin typeface="Arial" panose="020B0604020202020204"/>
              </a:rPr>
              <a:t>ESR1 </a:t>
            </a:r>
            <a:r>
              <a:rPr lang="en-US" sz="1400" kern="0" dirty="0">
                <a:solidFill>
                  <a:prstClr val="black"/>
                </a:solidFill>
                <a:latin typeface="Arial" panose="020B0604020202020204"/>
              </a:rPr>
              <a:t>mut)</a:t>
            </a:r>
          </a:p>
        </p:txBody>
      </p:sp>
      <p:sp>
        <p:nvSpPr>
          <p:cNvPr id="10" name="Rectangle 9">
            <a:extLst>
              <a:ext uri="{FF2B5EF4-FFF2-40B4-BE49-F238E27FC236}">
                <a16:creationId xmlns:a16="http://schemas.microsoft.com/office/drawing/2014/main" id="{3235E1E6-81CC-B4AD-35E9-756C097E33E2}"/>
              </a:ext>
            </a:extLst>
          </p:cNvPr>
          <p:cNvSpPr/>
          <p:nvPr/>
        </p:nvSpPr>
        <p:spPr>
          <a:xfrm>
            <a:off x="1488793" y="3445197"/>
            <a:ext cx="3031809" cy="862396"/>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AI or </a:t>
            </a:r>
            <a:r>
              <a:rPr lang="en-US" sz="1600" b="1" kern="0" dirty="0" err="1">
                <a:solidFill>
                  <a:prstClr val="black"/>
                </a:solidFill>
                <a:latin typeface="Arial" panose="020B0604020202020204"/>
              </a:rPr>
              <a:t>fulvestrant</a:t>
            </a:r>
            <a:r>
              <a:rPr lang="en-US" sz="1600" b="1" kern="0" dirty="0">
                <a:solidFill>
                  <a:prstClr val="black"/>
                </a:solidFill>
                <a:latin typeface="Arial" panose="020B0604020202020204"/>
              </a:rPr>
              <a:t> or tamoxifen </a:t>
            </a:r>
          </a:p>
          <a:p>
            <a:pPr algn="ctr" defTabSz="914377">
              <a:defRPr/>
            </a:pPr>
            <a:r>
              <a:rPr lang="en-US" sz="1600" b="1" kern="0" dirty="0">
                <a:solidFill>
                  <a:prstClr val="black"/>
                </a:solidFill>
                <a:latin typeface="Arial" panose="020B0604020202020204"/>
              </a:rPr>
              <a:t>± targeted therapy </a:t>
            </a:r>
          </a:p>
          <a:p>
            <a:pPr algn="ctr" defTabSz="914377">
              <a:defRPr/>
            </a:pPr>
            <a:r>
              <a:rPr lang="en-US" sz="1400" kern="0" dirty="0">
                <a:solidFill>
                  <a:prstClr val="black"/>
                </a:solidFill>
                <a:latin typeface="Arial" panose="020B0604020202020204"/>
              </a:rPr>
              <a:t>(if not previously received)</a:t>
            </a:r>
          </a:p>
        </p:txBody>
      </p:sp>
      <p:sp>
        <p:nvSpPr>
          <p:cNvPr id="11" name="Rectangle 10">
            <a:extLst>
              <a:ext uri="{FF2B5EF4-FFF2-40B4-BE49-F238E27FC236}">
                <a16:creationId xmlns:a16="http://schemas.microsoft.com/office/drawing/2014/main" id="{54DBBB36-993E-4F4A-3B68-415A30EA7DAC}"/>
              </a:ext>
            </a:extLst>
          </p:cNvPr>
          <p:cNvSpPr/>
          <p:nvPr/>
        </p:nvSpPr>
        <p:spPr>
          <a:xfrm>
            <a:off x="8934271" y="3447232"/>
            <a:ext cx="1754503"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Chemotherapy</a:t>
            </a:r>
            <a:r>
              <a:rPr lang="en-US" sz="1600" kern="0" dirty="0">
                <a:solidFill>
                  <a:prstClr val="black"/>
                </a:solidFill>
                <a:latin typeface="Arial" panose="020B0604020202020204"/>
              </a:rPr>
              <a:t> </a:t>
            </a:r>
          </a:p>
          <a:p>
            <a:pPr algn="ctr" defTabSz="914377">
              <a:defRPr/>
            </a:pPr>
            <a:r>
              <a:rPr lang="en-US" sz="1400" kern="0" dirty="0">
                <a:solidFill>
                  <a:prstClr val="black"/>
                </a:solidFill>
                <a:latin typeface="Arial" panose="020B0604020202020204"/>
              </a:rPr>
              <a:t>(e.g., capecitabine, paclitaxel)</a:t>
            </a:r>
          </a:p>
        </p:txBody>
      </p:sp>
      <p:sp>
        <p:nvSpPr>
          <p:cNvPr id="12" name="Rectangle 11">
            <a:extLst>
              <a:ext uri="{FF2B5EF4-FFF2-40B4-BE49-F238E27FC236}">
                <a16:creationId xmlns:a16="http://schemas.microsoft.com/office/drawing/2014/main" id="{CEE633A7-E90D-8C30-5CE4-53344A9A870B}"/>
              </a:ext>
            </a:extLst>
          </p:cNvPr>
          <p:cNvSpPr/>
          <p:nvPr/>
        </p:nvSpPr>
        <p:spPr>
          <a:xfrm>
            <a:off x="6219433" y="3451104"/>
            <a:ext cx="1331449"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Olaparib or </a:t>
            </a:r>
            <a:r>
              <a:rPr lang="en-US" sz="1600" b="1" kern="0" dirty="0" err="1">
                <a:solidFill>
                  <a:prstClr val="black"/>
                </a:solidFill>
                <a:latin typeface="Arial" panose="020B0604020202020204"/>
              </a:rPr>
              <a:t>talazoparib</a:t>
            </a:r>
            <a:r>
              <a:rPr lang="en-US" sz="1600" b="1" kern="0" dirty="0">
                <a:solidFill>
                  <a:prstClr val="black"/>
                </a:solidFill>
                <a:latin typeface="Arial" panose="020B0604020202020204"/>
              </a:rPr>
              <a:t> </a:t>
            </a:r>
          </a:p>
          <a:p>
            <a:pPr algn="ctr" defTabSz="914377">
              <a:defRPr/>
            </a:pPr>
            <a:r>
              <a:rPr lang="en-US" sz="1400" kern="0" dirty="0">
                <a:solidFill>
                  <a:prstClr val="black"/>
                </a:solidFill>
                <a:latin typeface="Arial" panose="020B0604020202020204"/>
              </a:rPr>
              <a:t>(if </a:t>
            </a:r>
            <a:r>
              <a:rPr lang="en-US" sz="1400" i="1" kern="0" dirty="0">
                <a:solidFill>
                  <a:prstClr val="black"/>
                </a:solidFill>
                <a:latin typeface="Arial" panose="020B0604020202020204"/>
              </a:rPr>
              <a:t>BRCA </a:t>
            </a:r>
            <a:r>
              <a:rPr lang="en-US" sz="1400" kern="0" dirty="0">
                <a:solidFill>
                  <a:prstClr val="black"/>
                </a:solidFill>
                <a:latin typeface="Arial" panose="020B0604020202020204"/>
              </a:rPr>
              <a:t>mut)</a:t>
            </a:r>
          </a:p>
        </p:txBody>
      </p:sp>
      <p:sp>
        <p:nvSpPr>
          <p:cNvPr id="13" name="Rectangle 12">
            <a:extLst>
              <a:ext uri="{FF2B5EF4-FFF2-40B4-BE49-F238E27FC236}">
                <a16:creationId xmlns:a16="http://schemas.microsoft.com/office/drawing/2014/main" id="{FF9505FD-9111-84A1-7A80-1DC51989E70F}"/>
              </a:ext>
            </a:extLst>
          </p:cNvPr>
          <p:cNvSpPr/>
          <p:nvPr/>
        </p:nvSpPr>
        <p:spPr>
          <a:xfrm>
            <a:off x="7621030" y="3447035"/>
            <a:ext cx="1243095" cy="862395"/>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algn="ctr" defTabSz="914377">
              <a:defRPr/>
            </a:pPr>
            <a:r>
              <a:rPr lang="en-US" sz="1600" b="1" kern="0" dirty="0">
                <a:solidFill>
                  <a:prstClr val="black"/>
                </a:solidFill>
                <a:latin typeface="Arial" panose="020B0604020202020204"/>
              </a:rPr>
              <a:t>T-</a:t>
            </a:r>
            <a:r>
              <a:rPr lang="en-US" sz="1600" b="1" kern="0" dirty="0" err="1">
                <a:solidFill>
                  <a:prstClr val="black"/>
                </a:solidFill>
                <a:latin typeface="Arial" panose="020B0604020202020204"/>
              </a:rPr>
              <a:t>DXd</a:t>
            </a:r>
            <a:endParaRPr lang="en-US" sz="1600" b="1" kern="0" dirty="0">
              <a:solidFill>
                <a:prstClr val="black"/>
              </a:solidFill>
              <a:latin typeface="Arial" panose="020B0604020202020204"/>
            </a:endParaRPr>
          </a:p>
          <a:p>
            <a:pPr algn="ctr" defTabSz="914377">
              <a:defRPr/>
            </a:pPr>
            <a:r>
              <a:rPr lang="en-US" sz="1400" kern="0" dirty="0">
                <a:solidFill>
                  <a:prstClr val="black"/>
                </a:solidFill>
                <a:latin typeface="Arial" panose="020B0604020202020204"/>
              </a:rPr>
              <a:t>(if HER2-low/ </a:t>
            </a:r>
          </a:p>
          <a:p>
            <a:pPr algn="ctr" defTabSz="914377">
              <a:defRPr/>
            </a:pPr>
            <a:r>
              <a:rPr lang="en-US" sz="1400" kern="0" dirty="0">
                <a:solidFill>
                  <a:prstClr val="black"/>
                </a:solidFill>
                <a:latin typeface="Arial" panose="020B0604020202020204"/>
              </a:rPr>
              <a:t>ultralow)</a:t>
            </a:r>
          </a:p>
        </p:txBody>
      </p:sp>
      <p:sp>
        <p:nvSpPr>
          <p:cNvPr id="4" name="Title 1">
            <a:extLst>
              <a:ext uri="{FF2B5EF4-FFF2-40B4-BE49-F238E27FC236}">
                <a16:creationId xmlns:a16="http://schemas.microsoft.com/office/drawing/2014/main" id="{CFFAD7D8-EE7A-EE44-4290-BE8FE24C5A11}"/>
              </a:ext>
            </a:extLst>
          </p:cNvPr>
          <p:cNvSpPr txBox="1">
            <a:spLocks/>
          </p:cNvSpPr>
          <p:nvPr/>
        </p:nvSpPr>
        <p:spPr>
          <a:xfrm>
            <a:off x="961632" y="179126"/>
            <a:ext cx="10515600" cy="960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r>
              <a:rPr lang="en-US" sz="2667" b="1" dirty="0">
                <a:solidFill>
                  <a:prstClr val="black"/>
                </a:solidFill>
                <a:latin typeface="Aptos Display" panose="02110004020202020204"/>
              </a:rPr>
              <a:t>Current treatment algorithm for HR+/HER2- metastatic breast cancer</a:t>
            </a:r>
          </a:p>
        </p:txBody>
      </p:sp>
    </p:spTree>
    <p:extLst>
      <p:ext uri="{BB962C8B-B14F-4D97-AF65-F5344CB8AC3E}">
        <p14:creationId xmlns:p14="http://schemas.microsoft.com/office/powerpoint/2010/main" val="158644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07868-9FDB-E762-7903-800FF316B5E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B3D0FA44-400A-4B09-A826-077B156EEDA5}"/>
              </a:ext>
            </a:extLst>
          </p:cNvPr>
          <p:cNvSpPr txBox="1"/>
          <p:nvPr/>
        </p:nvSpPr>
        <p:spPr>
          <a:xfrm>
            <a:off x="3398532" y="1750035"/>
            <a:ext cx="2702619" cy="4777765"/>
          </a:xfrm>
          <a:prstGeom prst="rect">
            <a:avLst/>
          </a:prstGeom>
          <a:solidFill>
            <a:srgbClr val="00B0F0">
              <a:alpha val="10964"/>
            </a:srgbClr>
          </a:solidFill>
        </p:spPr>
        <p:txBody>
          <a:bodyPr wrap="square" anchor="ctr">
            <a:noAutofit/>
          </a:bodyPr>
          <a:lstStyle/>
          <a:p>
            <a:pPr algn="ctr" defTabSz="914377">
              <a:defRPr/>
            </a:pPr>
            <a:endParaRPr lang="en-US" sz="1333" b="1" dirty="0">
              <a:solidFill>
                <a:srgbClr val="FFFFFF"/>
              </a:solidFill>
              <a:latin typeface="Arial" panose="020B0604020202020204"/>
            </a:endParaRPr>
          </a:p>
        </p:txBody>
      </p:sp>
      <p:sp>
        <p:nvSpPr>
          <p:cNvPr id="23" name="TextBox 22">
            <a:extLst>
              <a:ext uri="{FF2B5EF4-FFF2-40B4-BE49-F238E27FC236}">
                <a16:creationId xmlns:a16="http://schemas.microsoft.com/office/drawing/2014/main" id="{96960428-A12F-A3CE-B2AB-662EEB66CE0F}"/>
              </a:ext>
            </a:extLst>
          </p:cNvPr>
          <p:cNvSpPr txBox="1"/>
          <p:nvPr/>
        </p:nvSpPr>
        <p:spPr>
          <a:xfrm>
            <a:off x="622935" y="1750035"/>
            <a:ext cx="2700872" cy="4777765"/>
          </a:xfrm>
          <a:prstGeom prst="rect">
            <a:avLst/>
          </a:prstGeom>
          <a:solidFill>
            <a:schemeClr val="accent1">
              <a:lumMod val="20000"/>
              <a:lumOff val="80000"/>
              <a:alpha val="60906"/>
            </a:schemeClr>
          </a:solidFill>
        </p:spPr>
        <p:txBody>
          <a:bodyPr wrap="square" anchor="ctr">
            <a:noAutofit/>
          </a:bodyPr>
          <a:lstStyle/>
          <a:p>
            <a:pPr algn="ctr" defTabSz="914377">
              <a:defRPr/>
            </a:pPr>
            <a:endParaRPr lang="en-US" sz="1333" b="1" dirty="0">
              <a:solidFill>
                <a:srgbClr val="FFFFFF"/>
              </a:solidFill>
              <a:latin typeface="Arial" panose="020B0604020202020204"/>
            </a:endParaRPr>
          </a:p>
        </p:txBody>
      </p:sp>
      <p:sp>
        <p:nvSpPr>
          <p:cNvPr id="3" name="Title 2">
            <a:extLst>
              <a:ext uri="{FF2B5EF4-FFF2-40B4-BE49-F238E27FC236}">
                <a16:creationId xmlns:a16="http://schemas.microsoft.com/office/drawing/2014/main" id="{0074D9DD-4552-5D75-31A3-62C9BE936BFF}"/>
              </a:ext>
            </a:extLst>
          </p:cNvPr>
          <p:cNvSpPr>
            <a:spLocks noGrp="1"/>
          </p:cNvSpPr>
          <p:nvPr>
            <p:ph type="title"/>
          </p:nvPr>
        </p:nvSpPr>
        <p:spPr>
          <a:xfrm>
            <a:off x="406400" y="1"/>
            <a:ext cx="9780555" cy="945116"/>
          </a:xfrm>
        </p:spPr>
        <p:txBody>
          <a:bodyPr lIns="0" anchor="b"/>
          <a:lstStyle/>
          <a:p>
            <a:pPr>
              <a:lnSpc>
                <a:spcPct val="90000"/>
              </a:lnSpc>
            </a:pPr>
            <a:r>
              <a:rPr lang="en-US" b="1" dirty="0">
                <a:solidFill>
                  <a:srgbClr val="001E44"/>
                </a:solidFill>
              </a:rPr>
              <a:t>Eligibility Criteria in 1L </a:t>
            </a:r>
            <a:r>
              <a:rPr lang="en-US" b="1" dirty="0" err="1">
                <a:solidFill>
                  <a:srgbClr val="001E44"/>
                </a:solidFill>
              </a:rPr>
              <a:t>mTNBC</a:t>
            </a:r>
            <a:r>
              <a:rPr lang="en-US" b="1" dirty="0">
                <a:solidFill>
                  <a:srgbClr val="001E44"/>
                </a:solidFill>
              </a:rPr>
              <a:t> Studies</a:t>
            </a:r>
          </a:p>
        </p:txBody>
      </p:sp>
      <p:sp>
        <p:nvSpPr>
          <p:cNvPr id="7" name="TextBox 6">
            <a:extLst>
              <a:ext uri="{FF2B5EF4-FFF2-40B4-BE49-F238E27FC236}">
                <a16:creationId xmlns:a16="http://schemas.microsoft.com/office/drawing/2014/main" id="{997C68D1-0BA4-2A5F-8AFD-D4780F1DAFE3}"/>
              </a:ext>
            </a:extLst>
          </p:cNvPr>
          <p:cNvSpPr txBox="1"/>
          <p:nvPr/>
        </p:nvSpPr>
        <p:spPr>
          <a:xfrm>
            <a:off x="622936" y="1679310"/>
            <a:ext cx="2702619" cy="392996"/>
          </a:xfrm>
          <a:prstGeom prst="rect">
            <a:avLst/>
          </a:prstGeom>
          <a:solidFill>
            <a:schemeClr val="tx2">
              <a:lumMod val="60000"/>
              <a:lumOff val="40000"/>
            </a:schemeClr>
          </a:solidFill>
        </p:spPr>
        <p:txBody>
          <a:bodyPr wrap="square" anchor="ctr">
            <a:noAutofit/>
          </a:bodyPr>
          <a:lstStyle/>
          <a:p>
            <a:pPr algn="ctr" defTabSz="914377">
              <a:defRPr/>
            </a:pPr>
            <a:r>
              <a:rPr lang="en-US" sz="1333" b="1" dirty="0">
                <a:solidFill>
                  <a:schemeClr val="bg1"/>
                </a:solidFill>
                <a:latin typeface="Arial" panose="020B0604020202020204"/>
              </a:rPr>
              <a:t>ASCENT-03</a:t>
            </a:r>
          </a:p>
        </p:txBody>
      </p:sp>
      <p:sp>
        <p:nvSpPr>
          <p:cNvPr id="8" name="TextBox 7">
            <a:extLst>
              <a:ext uri="{FF2B5EF4-FFF2-40B4-BE49-F238E27FC236}">
                <a16:creationId xmlns:a16="http://schemas.microsoft.com/office/drawing/2014/main" id="{C3410502-C572-44B3-A5F3-8FA6964839BE}"/>
              </a:ext>
            </a:extLst>
          </p:cNvPr>
          <p:cNvSpPr txBox="1"/>
          <p:nvPr/>
        </p:nvSpPr>
        <p:spPr>
          <a:xfrm>
            <a:off x="3404626" y="1677075"/>
            <a:ext cx="2704580" cy="390144"/>
          </a:xfrm>
          <a:prstGeom prst="rect">
            <a:avLst/>
          </a:prstGeom>
          <a:solidFill>
            <a:schemeClr val="accent5">
              <a:lumMod val="60000"/>
              <a:lumOff val="40000"/>
            </a:schemeClr>
          </a:solidFill>
        </p:spPr>
        <p:txBody>
          <a:bodyPr wrap="square" anchor="ctr">
            <a:noAutofit/>
          </a:bodyPr>
          <a:lstStyle/>
          <a:p>
            <a:pPr algn="ctr" defTabSz="914377">
              <a:defRPr/>
            </a:pPr>
            <a:r>
              <a:rPr lang="en-US" sz="1333" b="1" dirty="0">
                <a:solidFill>
                  <a:schemeClr val="bg1"/>
                </a:solidFill>
                <a:latin typeface="Arial" panose="020B0604020202020204"/>
                <a:cs typeface="Arial"/>
                <a:sym typeface="Arial"/>
              </a:rPr>
              <a:t>TROPION-Breast02</a:t>
            </a:r>
          </a:p>
        </p:txBody>
      </p:sp>
      <p:sp>
        <p:nvSpPr>
          <p:cNvPr id="9" name="TextBox 8">
            <a:extLst>
              <a:ext uri="{FF2B5EF4-FFF2-40B4-BE49-F238E27FC236}">
                <a16:creationId xmlns:a16="http://schemas.microsoft.com/office/drawing/2014/main" id="{0C765328-C9A9-C31E-6751-3135E1E36EF1}"/>
              </a:ext>
            </a:extLst>
          </p:cNvPr>
          <p:cNvSpPr txBox="1"/>
          <p:nvPr/>
        </p:nvSpPr>
        <p:spPr>
          <a:xfrm>
            <a:off x="637083" y="2143031"/>
            <a:ext cx="2702619" cy="1070541"/>
          </a:xfrm>
          <a:prstGeom prst="rect">
            <a:avLst/>
          </a:prstGeom>
          <a:noFill/>
        </p:spPr>
        <p:txBody>
          <a:bodyPr wrap="square" tIns="72000" bIns="72000" anchor="ctr">
            <a:noAutofit/>
          </a:bodyPr>
          <a:lstStyle/>
          <a:p>
            <a:pPr algn="ctr" defTabSz="914377">
              <a:spcAft>
                <a:spcPts val="600"/>
              </a:spcAft>
              <a:defRPr/>
            </a:pPr>
            <a:r>
              <a:rPr lang="en-US" sz="1200" b="1" dirty="0">
                <a:solidFill>
                  <a:srgbClr val="001E44"/>
                </a:solidFill>
                <a:latin typeface="Arial" panose="020B0604020202020204"/>
              </a:rPr>
              <a:t>SG vs </a:t>
            </a:r>
          </a:p>
          <a:p>
            <a:pPr algn="ctr" defTabSz="914377">
              <a:spcAft>
                <a:spcPts val="600"/>
              </a:spcAft>
              <a:defRPr/>
            </a:pPr>
            <a:endParaRPr lang="en-US" sz="1200" b="1" dirty="0">
              <a:solidFill>
                <a:srgbClr val="001E44"/>
              </a:solidFill>
              <a:latin typeface="Arial" panose="020B0604020202020204"/>
            </a:endParaRPr>
          </a:p>
          <a:p>
            <a:pPr algn="ctr" defTabSz="914377">
              <a:spcAft>
                <a:spcPts val="600"/>
              </a:spcAft>
              <a:defRPr/>
            </a:pPr>
            <a:r>
              <a:rPr lang="en-US" sz="1200" b="1" dirty="0" err="1">
                <a:solidFill>
                  <a:srgbClr val="001E44"/>
                </a:solidFill>
                <a:latin typeface="Arial" panose="020B0604020202020204"/>
              </a:rPr>
              <a:t>pac</a:t>
            </a:r>
            <a:r>
              <a:rPr lang="en-US" sz="1200" b="1" dirty="0">
                <a:solidFill>
                  <a:srgbClr val="001E44"/>
                </a:solidFill>
                <a:latin typeface="Arial" panose="020B0604020202020204"/>
              </a:rPr>
              <a:t>; nab-</a:t>
            </a:r>
            <a:r>
              <a:rPr lang="en-US" sz="1200" b="1" dirty="0" err="1">
                <a:solidFill>
                  <a:srgbClr val="001E44"/>
                </a:solidFill>
                <a:latin typeface="Arial" panose="020B0604020202020204"/>
              </a:rPr>
              <a:t>pac</a:t>
            </a:r>
            <a:endParaRPr lang="en-US" sz="1200" b="1" dirty="0">
              <a:solidFill>
                <a:srgbClr val="001E44"/>
              </a:solidFill>
              <a:latin typeface="Arial" panose="020B0604020202020204"/>
            </a:endParaRPr>
          </a:p>
        </p:txBody>
      </p:sp>
      <p:sp>
        <p:nvSpPr>
          <p:cNvPr id="10" name="TextBox 9">
            <a:extLst>
              <a:ext uri="{FF2B5EF4-FFF2-40B4-BE49-F238E27FC236}">
                <a16:creationId xmlns:a16="http://schemas.microsoft.com/office/drawing/2014/main" id="{C2F567D6-95D9-9E04-405A-A89B47B8E867}"/>
              </a:ext>
            </a:extLst>
          </p:cNvPr>
          <p:cNvSpPr txBox="1"/>
          <p:nvPr/>
        </p:nvSpPr>
        <p:spPr>
          <a:xfrm>
            <a:off x="3325553" y="2143031"/>
            <a:ext cx="2848576" cy="1070541"/>
          </a:xfrm>
          <a:prstGeom prst="rect">
            <a:avLst/>
          </a:prstGeom>
          <a:noFill/>
        </p:spPr>
        <p:txBody>
          <a:bodyPr wrap="square" tIns="72000" bIns="72000" anchor="ctr">
            <a:noAutofit/>
          </a:bodyPr>
          <a:lstStyle/>
          <a:p>
            <a:pPr algn="ctr" defTabSz="914377">
              <a:defRPr/>
            </a:pPr>
            <a:r>
              <a:rPr lang="en-US" sz="1200" b="1" dirty="0">
                <a:solidFill>
                  <a:srgbClr val="001E44"/>
                </a:solidFill>
                <a:latin typeface="Arial" panose="020B0604020202020204"/>
              </a:rPr>
              <a:t>Dato-</a:t>
            </a:r>
            <a:r>
              <a:rPr lang="en-US" sz="1200" b="1" dirty="0" err="1">
                <a:solidFill>
                  <a:srgbClr val="001E44"/>
                </a:solidFill>
                <a:latin typeface="Arial" panose="020B0604020202020204"/>
              </a:rPr>
              <a:t>DXd</a:t>
            </a:r>
            <a:r>
              <a:rPr lang="en-US" sz="1200" b="1" dirty="0">
                <a:solidFill>
                  <a:srgbClr val="001E44"/>
                </a:solidFill>
                <a:latin typeface="Arial" panose="020B0604020202020204"/>
              </a:rPr>
              <a:t> vs </a:t>
            </a:r>
            <a:r>
              <a:rPr lang="en-US" sz="1200" b="1" dirty="0" err="1">
                <a:solidFill>
                  <a:srgbClr val="001E44"/>
                </a:solidFill>
                <a:latin typeface="Arial" panose="020B0604020202020204"/>
              </a:rPr>
              <a:t>pac</a:t>
            </a:r>
            <a:r>
              <a:rPr lang="en-US" sz="1200" b="1" dirty="0">
                <a:solidFill>
                  <a:srgbClr val="001E44"/>
                </a:solidFill>
                <a:latin typeface="Arial" panose="020B0604020202020204"/>
              </a:rPr>
              <a:t> or nab-</a:t>
            </a:r>
            <a:r>
              <a:rPr lang="en-US" sz="1200" b="1" dirty="0" err="1">
                <a:solidFill>
                  <a:srgbClr val="001E44"/>
                </a:solidFill>
                <a:latin typeface="Arial" panose="020B0604020202020204"/>
              </a:rPr>
              <a:t>pac</a:t>
            </a:r>
            <a:r>
              <a:rPr lang="en-US" sz="1200" b="1" dirty="0">
                <a:solidFill>
                  <a:srgbClr val="001E44"/>
                </a:solidFill>
                <a:latin typeface="Arial" panose="020B0604020202020204"/>
              </a:rPr>
              <a:t> </a:t>
            </a:r>
          </a:p>
          <a:p>
            <a:pPr algn="ctr" defTabSz="914377">
              <a:defRPr/>
            </a:pPr>
            <a:r>
              <a:rPr lang="en-US" sz="1200" b="1" dirty="0">
                <a:solidFill>
                  <a:srgbClr val="001E44"/>
                </a:solidFill>
                <a:latin typeface="Arial" panose="020B0604020202020204"/>
              </a:rPr>
              <a:t>(if no prior taxane or </a:t>
            </a:r>
            <a:br>
              <a:rPr lang="en-US" sz="1200" b="1" dirty="0">
                <a:solidFill>
                  <a:srgbClr val="001E44"/>
                </a:solidFill>
                <a:latin typeface="Arial" panose="020B0604020202020204"/>
              </a:rPr>
            </a:br>
            <a:r>
              <a:rPr lang="en-US" sz="1200" b="1" dirty="0">
                <a:solidFill>
                  <a:srgbClr val="001E44"/>
                </a:solidFill>
                <a:latin typeface="Arial" panose="020B0604020202020204"/>
              </a:rPr>
              <a:t>DFI &gt;12 months), or </a:t>
            </a:r>
          </a:p>
          <a:p>
            <a:pPr algn="ctr" defTabSz="914377">
              <a:defRPr/>
            </a:pPr>
            <a:endParaRPr lang="en-US" sz="1200" b="1" dirty="0">
              <a:solidFill>
                <a:srgbClr val="001E44"/>
              </a:solidFill>
              <a:latin typeface="Arial" panose="020B0604020202020204"/>
            </a:endParaRPr>
          </a:p>
          <a:p>
            <a:pPr algn="ctr" defTabSz="914377">
              <a:defRPr/>
            </a:pPr>
            <a:endParaRPr lang="en-US" sz="1200" b="1" dirty="0">
              <a:solidFill>
                <a:srgbClr val="8DC1C5">
                  <a:lumMod val="75000"/>
                </a:srgbClr>
              </a:solidFill>
              <a:latin typeface="Arial" panose="020B0604020202020204"/>
            </a:endParaRPr>
          </a:p>
        </p:txBody>
      </p:sp>
      <p:sp>
        <p:nvSpPr>
          <p:cNvPr id="11" name="TextBox 10">
            <a:extLst>
              <a:ext uri="{FF2B5EF4-FFF2-40B4-BE49-F238E27FC236}">
                <a16:creationId xmlns:a16="http://schemas.microsoft.com/office/drawing/2014/main" id="{D6D8E8A0-F389-14DE-0A32-160F1E159C5A}"/>
              </a:ext>
            </a:extLst>
          </p:cNvPr>
          <p:cNvSpPr txBox="1"/>
          <p:nvPr/>
        </p:nvSpPr>
        <p:spPr>
          <a:xfrm>
            <a:off x="651231" y="3213573"/>
            <a:ext cx="2688471" cy="2298228"/>
          </a:xfrm>
          <a:prstGeom prst="rect">
            <a:avLst/>
          </a:prstGeom>
          <a:noFill/>
        </p:spPr>
        <p:txBody>
          <a:bodyPr wrap="square" tIns="72000" bIns="72000" anchor="t">
            <a:noAutofit/>
          </a:bodyPr>
          <a:lstStyle/>
          <a:p>
            <a:pPr defTabSz="914377">
              <a:spcAft>
                <a:spcPts val="300"/>
              </a:spcAft>
              <a:defRPr/>
            </a:pPr>
            <a:r>
              <a:rPr lang="en-US" sz="1200" kern="0" dirty="0">
                <a:solidFill>
                  <a:srgbClr val="001E44"/>
                </a:solidFill>
                <a:latin typeface="Arial" panose="020B0604020202020204"/>
                <a:sym typeface="Arial"/>
              </a:rPr>
              <a:t>Not a candidate for PD-(L)1 inhibitor therapy, defined as:</a:t>
            </a:r>
          </a:p>
          <a:p>
            <a:pPr marL="179996" indent="-179996" defTabSz="914377">
              <a:spcAft>
                <a:spcPts val="300"/>
              </a:spcAft>
              <a:buClr>
                <a:srgbClr val="203661"/>
              </a:buClr>
              <a:buFont typeface="Arial" panose="020B0604020202020204" pitchFamily="34" charset="0"/>
              <a:buChar char="•"/>
              <a:defRPr/>
            </a:pPr>
            <a:r>
              <a:rPr lang="en-US" sz="1200" kern="0" dirty="0">
                <a:solidFill>
                  <a:srgbClr val="001E44"/>
                </a:solidFill>
                <a:latin typeface="Arial" panose="020B0604020202020204"/>
                <a:sym typeface="Arial"/>
              </a:rPr>
              <a:t>PD-L1− at screening, or</a:t>
            </a:r>
          </a:p>
          <a:p>
            <a:pPr marL="179996" indent="-179996" defTabSz="914377">
              <a:spcAft>
                <a:spcPts val="300"/>
              </a:spcAft>
              <a:buClr>
                <a:srgbClr val="203661"/>
              </a:buClr>
              <a:buFont typeface="Arial" panose="020B0604020202020204" pitchFamily="34" charset="0"/>
              <a:buChar char="•"/>
              <a:defRPr/>
            </a:pPr>
            <a:r>
              <a:rPr lang="en-US" sz="1200" kern="0" dirty="0">
                <a:solidFill>
                  <a:srgbClr val="001E44"/>
                </a:solidFill>
                <a:latin typeface="Arial" panose="020B0604020202020204"/>
                <a:sym typeface="Arial"/>
              </a:rPr>
              <a:t>PD-L1+ at screening and</a:t>
            </a:r>
          </a:p>
          <a:p>
            <a:pPr marL="359991" indent="-179996" defTabSz="914377">
              <a:spcAft>
                <a:spcPts val="300"/>
              </a:spcAft>
              <a:buClr>
                <a:srgbClr val="203661"/>
              </a:buClr>
              <a:buFont typeface="Arial" panose="020B0604020202020204" pitchFamily="34" charset="0"/>
              <a:buChar char="–"/>
              <a:defRPr/>
            </a:pPr>
            <a:r>
              <a:rPr lang="en-US" sz="1200" kern="0" dirty="0">
                <a:solidFill>
                  <a:srgbClr val="001E44"/>
                </a:solidFill>
                <a:latin typeface="Arial" panose="020B0604020202020204"/>
                <a:sym typeface="Arial"/>
              </a:rPr>
              <a:t>Received an anti−PD-(L)1 agent in the (neo)adjuvant setting, or </a:t>
            </a:r>
          </a:p>
          <a:p>
            <a:pPr marL="359991" indent="-179996" defTabSz="914377">
              <a:spcAft>
                <a:spcPts val="600"/>
              </a:spcAft>
              <a:buClr>
                <a:srgbClr val="203661"/>
              </a:buClr>
              <a:buFont typeface="Arial" panose="020B0604020202020204" pitchFamily="34" charset="0"/>
              <a:buChar char="–"/>
              <a:defRPr/>
            </a:pPr>
            <a:r>
              <a:rPr lang="en-US" sz="1200" kern="0" dirty="0">
                <a:solidFill>
                  <a:srgbClr val="001E44"/>
                </a:solidFill>
                <a:latin typeface="Arial" panose="020B0604020202020204"/>
                <a:sym typeface="Arial"/>
              </a:rPr>
              <a:t>Cannot be treated with an </a:t>
            </a:r>
            <a:br>
              <a:rPr lang="en-US" sz="1200" kern="0" dirty="0">
                <a:solidFill>
                  <a:srgbClr val="001E44"/>
                </a:solidFill>
                <a:latin typeface="Arial" panose="020B0604020202020204"/>
                <a:sym typeface="Arial"/>
              </a:rPr>
            </a:br>
            <a:r>
              <a:rPr lang="en-US" sz="1200" kern="0" dirty="0">
                <a:solidFill>
                  <a:srgbClr val="001E44"/>
                </a:solidFill>
                <a:latin typeface="Arial" panose="020B0604020202020204"/>
                <a:sym typeface="Arial"/>
              </a:rPr>
              <a:t>anti−PD-(L)1 agent due to a comorbidity</a:t>
            </a:r>
          </a:p>
        </p:txBody>
      </p:sp>
      <p:sp>
        <p:nvSpPr>
          <p:cNvPr id="12" name="TextBox 11">
            <a:extLst>
              <a:ext uri="{FF2B5EF4-FFF2-40B4-BE49-F238E27FC236}">
                <a16:creationId xmlns:a16="http://schemas.microsoft.com/office/drawing/2014/main" id="{24B175EB-E5AE-3AB9-5433-193CC425C1BC}"/>
              </a:ext>
            </a:extLst>
          </p:cNvPr>
          <p:cNvSpPr txBox="1"/>
          <p:nvPr/>
        </p:nvSpPr>
        <p:spPr>
          <a:xfrm>
            <a:off x="3412681" y="3213573"/>
            <a:ext cx="2710673" cy="2298228"/>
          </a:xfrm>
          <a:prstGeom prst="rect">
            <a:avLst/>
          </a:prstGeom>
          <a:noFill/>
        </p:spPr>
        <p:txBody>
          <a:bodyPr wrap="square" tIns="72000" bIns="72000" anchor="t">
            <a:noAutofit/>
          </a:bodyPr>
          <a:lstStyle/>
          <a:p>
            <a:pPr defTabSz="914377">
              <a:spcAft>
                <a:spcPts val="300"/>
              </a:spcAft>
              <a:defRPr/>
            </a:pPr>
            <a:r>
              <a:rPr lang="en-US" sz="1200" kern="0" dirty="0">
                <a:solidFill>
                  <a:srgbClr val="001E44"/>
                </a:solidFill>
                <a:latin typeface="Arial" panose="020B0604020202020204"/>
                <a:sym typeface="Arial"/>
              </a:rPr>
              <a:t>Not a candidate for PD-(L)1 inhibitor therapy, defined as:</a:t>
            </a:r>
          </a:p>
          <a:p>
            <a:pPr marL="179996" indent="-179996" defTabSz="914377">
              <a:spcAft>
                <a:spcPts val="300"/>
              </a:spcAft>
              <a:buFont typeface="Arial" panose="020B0604020202020204" pitchFamily="34" charset="0"/>
              <a:buChar char="•"/>
              <a:defRPr/>
            </a:pPr>
            <a:r>
              <a:rPr lang="en-US" sz="1200" kern="0" dirty="0">
                <a:solidFill>
                  <a:srgbClr val="001E44"/>
                </a:solidFill>
                <a:latin typeface="Arial" panose="020B0604020202020204"/>
                <a:sym typeface="Arial"/>
              </a:rPr>
              <a:t>PD-L1− at screening, or </a:t>
            </a:r>
          </a:p>
          <a:p>
            <a:pPr marL="179996" indent="-179996" defTabSz="914377">
              <a:spcAft>
                <a:spcPts val="300"/>
              </a:spcAft>
              <a:buFont typeface="Arial" panose="020B0604020202020204" pitchFamily="34" charset="0"/>
              <a:buChar char="•"/>
              <a:defRPr/>
            </a:pPr>
            <a:r>
              <a:rPr lang="en-US" sz="1200" kern="0" dirty="0">
                <a:solidFill>
                  <a:srgbClr val="001E44"/>
                </a:solidFill>
                <a:latin typeface="Arial" panose="020B0604020202020204"/>
                <a:sym typeface="Arial"/>
              </a:rPr>
              <a:t>PD-L1+ at screening and</a:t>
            </a:r>
          </a:p>
          <a:p>
            <a:pPr marL="359991" indent="-179996" defTabSz="914377">
              <a:spcAft>
                <a:spcPts val="533"/>
              </a:spcAft>
              <a:buClr>
                <a:srgbClr val="8DC1C5">
                  <a:lumMod val="75000"/>
                </a:srgbClr>
              </a:buClr>
              <a:buFont typeface="Arial" panose="020B0604020202020204" pitchFamily="34" charset="0"/>
              <a:buChar char="–"/>
              <a:defRPr/>
            </a:pPr>
            <a:r>
              <a:rPr lang="en-US" sz="1200" kern="0" dirty="0">
                <a:solidFill>
                  <a:srgbClr val="001E44"/>
                </a:solidFill>
                <a:latin typeface="Arial" panose="020B0604020202020204"/>
                <a:sym typeface="Arial"/>
              </a:rPr>
              <a:t>Relapsed after anti−PD-(L)1 therapy for </a:t>
            </a:r>
            <a:r>
              <a:rPr lang="en-US" sz="1200" kern="0" dirty="0" err="1">
                <a:solidFill>
                  <a:srgbClr val="001E44"/>
                </a:solidFill>
                <a:latin typeface="Arial" panose="020B0604020202020204"/>
                <a:sym typeface="Arial"/>
              </a:rPr>
              <a:t>eBC</a:t>
            </a:r>
            <a:r>
              <a:rPr lang="en-US" sz="1200" kern="0" dirty="0">
                <a:solidFill>
                  <a:srgbClr val="001E44"/>
                </a:solidFill>
                <a:latin typeface="Arial" panose="020B0604020202020204"/>
                <a:sym typeface="Arial"/>
              </a:rPr>
              <a:t>, or</a:t>
            </a:r>
          </a:p>
          <a:p>
            <a:pPr marL="359991" indent="-179996" defTabSz="914377">
              <a:spcAft>
                <a:spcPts val="533"/>
              </a:spcAft>
              <a:buClr>
                <a:srgbClr val="8DC1C5">
                  <a:lumMod val="75000"/>
                </a:srgbClr>
              </a:buClr>
              <a:buFont typeface="Arial" panose="020B0604020202020204" pitchFamily="34" charset="0"/>
              <a:buChar char="–"/>
              <a:defRPr/>
            </a:pPr>
            <a:r>
              <a:rPr lang="en-US" sz="1200" kern="0" dirty="0">
                <a:solidFill>
                  <a:srgbClr val="001E44"/>
                </a:solidFill>
                <a:latin typeface="Arial" panose="020B0604020202020204"/>
                <a:sym typeface="Arial"/>
              </a:rPr>
              <a:t>Cannot be treated with an anti−PD-(L)1 agent due to a comorbidity, or</a:t>
            </a:r>
          </a:p>
          <a:p>
            <a:pPr marL="359991" indent="-179996" defTabSz="914377">
              <a:spcAft>
                <a:spcPts val="533"/>
              </a:spcAft>
              <a:buClr>
                <a:srgbClr val="8DC1C5">
                  <a:lumMod val="75000"/>
                </a:srgbClr>
              </a:buClr>
              <a:buFont typeface="Arial" panose="020B0604020202020204" pitchFamily="34" charset="0"/>
              <a:buChar char="–"/>
              <a:defRPr/>
            </a:pPr>
            <a:r>
              <a:rPr lang="en-US" sz="1200" b="1" kern="0" dirty="0">
                <a:solidFill>
                  <a:srgbClr val="001E44"/>
                </a:solidFill>
                <a:highlight>
                  <a:srgbClr val="FFFF00"/>
                </a:highlight>
                <a:latin typeface="Arial" panose="020B0604020202020204"/>
                <a:sym typeface="Arial"/>
              </a:rPr>
              <a:t>No </a:t>
            </a:r>
            <a:r>
              <a:rPr lang="en-US" sz="1200" b="1" kern="0" dirty="0" err="1">
                <a:solidFill>
                  <a:srgbClr val="001E44"/>
                </a:solidFill>
                <a:highlight>
                  <a:srgbClr val="FFFF00"/>
                </a:highlight>
                <a:latin typeface="Arial" panose="020B0604020202020204"/>
                <a:sym typeface="Arial"/>
              </a:rPr>
              <a:t>pembro</a:t>
            </a:r>
            <a:r>
              <a:rPr lang="en-US" sz="1200" b="1" kern="0" dirty="0">
                <a:solidFill>
                  <a:srgbClr val="001E44"/>
                </a:solidFill>
                <a:highlight>
                  <a:srgbClr val="FFFF00"/>
                </a:highlight>
                <a:latin typeface="Arial" panose="020B0604020202020204"/>
                <a:sym typeface="Arial"/>
              </a:rPr>
              <a:t> access </a:t>
            </a:r>
          </a:p>
        </p:txBody>
      </p:sp>
      <p:sp>
        <p:nvSpPr>
          <p:cNvPr id="15" name="Rectangle 14">
            <a:extLst>
              <a:ext uri="{FF2B5EF4-FFF2-40B4-BE49-F238E27FC236}">
                <a16:creationId xmlns:a16="http://schemas.microsoft.com/office/drawing/2014/main" id="{45FCF330-F4F1-520C-4597-1B60645B4AB3}"/>
              </a:ext>
            </a:extLst>
          </p:cNvPr>
          <p:cNvSpPr/>
          <p:nvPr/>
        </p:nvSpPr>
        <p:spPr>
          <a:xfrm>
            <a:off x="637083" y="5595096"/>
            <a:ext cx="2688471" cy="932704"/>
          </a:xfrm>
          <a:prstGeom prst="rect">
            <a:avLst/>
          </a:prstGeom>
          <a:solidFill>
            <a:srgbClr val="FFC000">
              <a:alpha val="50196"/>
            </a:srgbClr>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defTabSz="914377">
              <a:defRPr/>
            </a:pPr>
            <a:r>
              <a:rPr lang="en-US" sz="1600" kern="0" dirty="0">
                <a:solidFill>
                  <a:srgbClr val="001E44"/>
                </a:solidFill>
                <a:latin typeface="Arial" panose="020B0604020202020204"/>
              </a:rPr>
              <a:t>≥6 months since therapy in </a:t>
            </a:r>
            <a:br>
              <a:rPr lang="en-US" sz="1600" kern="0" dirty="0">
                <a:solidFill>
                  <a:srgbClr val="001E44"/>
                </a:solidFill>
                <a:latin typeface="Arial" panose="020B0604020202020204"/>
              </a:rPr>
            </a:br>
            <a:r>
              <a:rPr lang="en-US" sz="1600" kern="0" dirty="0">
                <a:solidFill>
                  <a:srgbClr val="001E44"/>
                </a:solidFill>
                <a:latin typeface="Arial" panose="020B0604020202020204"/>
              </a:rPr>
              <a:t>curative setting</a:t>
            </a:r>
          </a:p>
          <a:p>
            <a:pPr algn="ctr" defTabSz="914377">
              <a:defRPr/>
            </a:pPr>
            <a:endParaRPr lang="en-US" sz="1600" dirty="0">
              <a:solidFill>
                <a:srgbClr val="FFFFFF"/>
              </a:solidFill>
              <a:latin typeface="Arial"/>
            </a:endParaRPr>
          </a:p>
        </p:txBody>
      </p:sp>
      <p:sp>
        <p:nvSpPr>
          <p:cNvPr id="18" name="Rectangle 17">
            <a:extLst>
              <a:ext uri="{FF2B5EF4-FFF2-40B4-BE49-F238E27FC236}">
                <a16:creationId xmlns:a16="http://schemas.microsoft.com/office/drawing/2014/main" id="{A856BD2D-8634-133E-426C-341A458E2F6B}"/>
              </a:ext>
            </a:extLst>
          </p:cNvPr>
          <p:cNvSpPr/>
          <p:nvPr/>
        </p:nvSpPr>
        <p:spPr>
          <a:xfrm>
            <a:off x="637083" y="2540013"/>
            <a:ext cx="2686724" cy="276580"/>
          </a:xfrm>
          <a:prstGeom prst="rect">
            <a:avLst/>
          </a:prstGeom>
          <a:solidFill>
            <a:srgbClr val="FFC000">
              <a:alpha val="50196"/>
            </a:srgbClr>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defTabSz="914377">
              <a:defRPr/>
            </a:pPr>
            <a:r>
              <a:rPr lang="en-US" sz="1200" b="1" dirty="0">
                <a:solidFill>
                  <a:srgbClr val="203661"/>
                </a:solidFill>
                <a:latin typeface="Arial" panose="020B0604020202020204"/>
              </a:rPr>
              <a:t>gem + carbo;</a:t>
            </a:r>
            <a:endParaRPr lang="en-US" sz="1600" dirty="0">
              <a:solidFill>
                <a:srgbClr val="FFFFFF"/>
              </a:solidFill>
              <a:latin typeface="Arial"/>
            </a:endParaRPr>
          </a:p>
        </p:txBody>
      </p:sp>
      <p:sp>
        <p:nvSpPr>
          <p:cNvPr id="19" name="Rectangle 18">
            <a:extLst>
              <a:ext uri="{FF2B5EF4-FFF2-40B4-BE49-F238E27FC236}">
                <a16:creationId xmlns:a16="http://schemas.microsoft.com/office/drawing/2014/main" id="{8FD0B8CA-F3CD-0424-59BF-C87FD82E72F3}"/>
              </a:ext>
            </a:extLst>
          </p:cNvPr>
          <p:cNvSpPr/>
          <p:nvPr/>
        </p:nvSpPr>
        <p:spPr>
          <a:xfrm>
            <a:off x="3398533" y="2788996"/>
            <a:ext cx="2710673" cy="424577"/>
          </a:xfrm>
          <a:prstGeom prst="rect">
            <a:avLst/>
          </a:prstGeom>
          <a:solidFill>
            <a:srgbClr val="FFC000">
              <a:alpha val="50196"/>
            </a:srgbClr>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0" rIns="0" rtlCol="0" anchor="ctr"/>
          <a:lstStyle/>
          <a:p>
            <a:pPr algn="ctr" defTabSz="914377">
              <a:defRPr/>
            </a:pPr>
            <a:r>
              <a:rPr lang="en-US" sz="1200" b="1" dirty="0">
                <a:solidFill>
                  <a:srgbClr val="001E44"/>
                </a:solidFill>
                <a:latin typeface="Arial" panose="020B0604020202020204"/>
              </a:rPr>
              <a:t>cape or carbo or </a:t>
            </a:r>
            <a:r>
              <a:rPr lang="en-US" sz="1200" b="1" dirty="0" err="1">
                <a:solidFill>
                  <a:srgbClr val="001E44"/>
                </a:solidFill>
                <a:latin typeface="Arial" panose="020B0604020202020204"/>
              </a:rPr>
              <a:t>eribulin</a:t>
            </a:r>
            <a:r>
              <a:rPr lang="en-US" sz="1200" b="1" dirty="0">
                <a:solidFill>
                  <a:srgbClr val="001E44"/>
                </a:solidFill>
                <a:latin typeface="Arial" panose="020B0604020202020204"/>
              </a:rPr>
              <a:t> (if prior taxane and DFI ≤12 months)</a:t>
            </a:r>
            <a:endParaRPr lang="en-US" sz="1200" b="1" dirty="0">
              <a:solidFill>
                <a:srgbClr val="001E44"/>
              </a:solidFill>
              <a:latin typeface="Arial" panose="020B0604020202020204"/>
              <a:cs typeface="Arial"/>
              <a:sym typeface="Arial"/>
            </a:endParaRPr>
          </a:p>
        </p:txBody>
      </p:sp>
      <p:sp>
        <p:nvSpPr>
          <p:cNvPr id="20" name="TextBox 19">
            <a:extLst>
              <a:ext uri="{FF2B5EF4-FFF2-40B4-BE49-F238E27FC236}">
                <a16:creationId xmlns:a16="http://schemas.microsoft.com/office/drawing/2014/main" id="{51E13246-48D7-5061-D407-BB0B9666BF0F}"/>
              </a:ext>
            </a:extLst>
          </p:cNvPr>
          <p:cNvSpPr txBox="1"/>
          <p:nvPr/>
        </p:nvSpPr>
        <p:spPr>
          <a:xfrm>
            <a:off x="6248855" y="1872147"/>
            <a:ext cx="5734669" cy="3992744"/>
          </a:xfrm>
          <a:prstGeom prst="rect">
            <a:avLst/>
          </a:prstGeom>
          <a:noFill/>
        </p:spPr>
        <p:txBody>
          <a:bodyPr wrap="square" rtlCol="0">
            <a:noAutofit/>
          </a:bodyPr>
          <a:lstStyle/>
          <a:p>
            <a:r>
              <a:rPr lang="en-US" sz="3200" b="1" dirty="0">
                <a:solidFill>
                  <a:srgbClr val="001E44"/>
                </a:solidFill>
                <a:latin typeface="Arial" panose="020B0604020202020204" pitchFamily="34" charset="0"/>
                <a:cs typeface="Arial" panose="020B0604020202020204" pitchFamily="34" charset="0"/>
              </a:rPr>
              <a:t>Differences in Patient Populations</a:t>
            </a:r>
            <a:endParaRPr lang="en-US" sz="1800" b="1" dirty="0">
              <a:solidFill>
                <a:srgbClr val="001E44"/>
              </a:solidFill>
              <a:latin typeface="Arial" panose="020B0604020202020204" pitchFamily="34" charset="0"/>
              <a:cs typeface="Arial" panose="020B0604020202020204" pitchFamily="34" charset="0"/>
            </a:endParaRP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Early </a:t>
            </a:r>
            <a:r>
              <a:rPr lang="en-US" sz="1800" dirty="0" err="1">
                <a:solidFill>
                  <a:srgbClr val="001E44"/>
                </a:solidFill>
                <a:latin typeface="Arial" panose="020B0604020202020204" pitchFamily="34" charset="0"/>
                <a:cs typeface="Arial" panose="020B0604020202020204" pitchFamily="34" charset="0"/>
              </a:rPr>
              <a:t>relapsers</a:t>
            </a:r>
            <a:r>
              <a:rPr lang="en-US" sz="1800" dirty="0">
                <a:solidFill>
                  <a:srgbClr val="001E44"/>
                </a:solidFill>
                <a:latin typeface="Arial" panose="020B0604020202020204" pitchFamily="34" charset="0"/>
                <a:cs typeface="Arial" panose="020B0604020202020204" pitchFamily="34" charset="0"/>
              </a:rPr>
              <a:t>, 0-6 </a:t>
            </a:r>
            <a:r>
              <a:rPr lang="en-US" sz="1800" dirty="0" err="1">
                <a:solidFill>
                  <a:srgbClr val="001E44"/>
                </a:solidFill>
                <a:latin typeface="Arial" panose="020B0604020202020204" pitchFamily="34" charset="0"/>
                <a:cs typeface="Arial" panose="020B0604020202020204" pitchFamily="34" charset="0"/>
              </a:rPr>
              <a:t>mo</a:t>
            </a:r>
            <a:r>
              <a:rPr lang="en-US" sz="1800" dirty="0">
                <a:solidFill>
                  <a:srgbClr val="001E44"/>
                </a:solidFill>
                <a:latin typeface="Arial" panose="020B0604020202020204" pitchFamily="34" charset="0"/>
                <a:cs typeface="Arial" panose="020B0604020202020204" pitchFamily="34" charset="0"/>
              </a:rPr>
              <a:t>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TB02: 15% vs 0%)</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Brain </a:t>
            </a:r>
            <a:r>
              <a:rPr lang="en-US" sz="1800" dirty="0" err="1">
                <a:solidFill>
                  <a:srgbClr val="001E44"/>
                </a:solidFill>
                <a:latin typeface="Arial" panose="020B0604020202020204" pitchFamily="34" charset="0"/>
                <a:cs typeface="Arial" panose="020B0604020202020204" pitchFamily="34" charset="0"/>
              </a:rPr>
              <a:t>mets</a:t>
            </a:r>
            <a:r>
              <a:rPr lang="en-US" sz="1800" dirty="0">
                <a:solidFill>
                  <a:srgbClr val="001E44"/>
                </a:solidFill>
                <a:latin typeface="Arial" panose="020B0604020202020204" pitchFamily="34" charset="0"/>
                <a:cs typeface="Arial" panose="020B0604020202020204" pitchFamily="34" charset="0"/>
              </a:rPr>
              <a:t>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TB02: 10% vs 5%)</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PDL1+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TB02: 10% vs 0.4%)</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Control arm, </a:t>
            </a:r>
            <a:r>
              <a:rPr lang="en-US" sz="1800" dirty="0" err="1">
                <a:solidFill>
                  <a:srgbClr val="001E44"/>
                </a:solidFill>
                <a:latin typeface="Arial" panose="020B0604020202020204" pitchFamily="34" charset="0"/>
                <a:cs typeface="Arial" panose="020B0604020202020204" pitchFamily="34" charset="0"/>
              </a:rPr>
              <a:t>Taxane</a:t>
            </a:r>
            <a:r>
              <a:rPr lang="en-US" sz="1800" dirty="0">
                <a:solidFill>
                  <a:srgbClr val="001E44"/>
                </a:solidFill>
                <a:latin typeface="Arial" panose="020B0604020202020204" pitchFamily="34" charset="0"/>
                <a:cs typeface="Arial" panose="020B0604020202020204" pitchFamily="34" charset="0"/>
              </a:rPr>
              <a:t> use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TB02: 82% vs 55%)</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Control arm, Carbo/gem use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A03: 45% vs 0%)</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Subsequent ADC after PD in control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A03)</a:t>
            </a:r>
          </a:p>
          <a:p>
            <a:pPr marL="309026" indent="-196846">
              <a:spcBef>
                <a:spcPts val="1867"/>
              </a:spcBef>
              <a:buClr>
                <a:srgbClr val="EE8654"/>
              </a:buClr>
              <a:buFont typeface="Arial" panose="020B0604020202020204" pitchFamily="34" charset="0"/>
              <a:buChar char="•"/>
            </a:pPr>
            <a:r>
              <a:rPr lang="en-US" sz="1800" dirty="0">
                <a:solidFill>
                  <a:srgbClr val="001E44"/>
                </a:solidFill>
                <a:latin typeface="Arial" panose="020B0604020202020204" pitchFamily="34" charset="0"/>
                <a:cs typeface="Arial" panose="020B0604020202020204" pitchFamily="34" charset="0"/>
              </a:rPr>
              <a:t>Difference in f/u time (</a:t>
            </a:r>
            <a:r>
              <a:rPr lang="en-US" sz="1800" b="1" dirty="0">
                <a:solidFill>
                  <a:srgbClr val="001E44"/>
                </a:solidFill>
                <a:latin typeface="Arial" panose="020B0604020202020204" pitchFamily="34" charset="0"/>
                <a:cs typeface="Arial" panose="020B0604020202020204" pitchFamily="34" charset="0"/>
              </a:rPr>
              <a:t>↑</a:t>
            </a:r>
            <a:r>
              <a:rPr lang="en-US" sz="1800" dirty="0">
                <a:solidFill>
                  <a:srgbClr val="001E44"/>
                </a:solidFill>
                <a:latin typeface="Arial" panose="020B0604020202020204" pitchFamily="34" charset="0"/>
                <a:cs typeface="Arial" panose="020B0604020202020204" pitchFamily="34" charset="0"/>
              </a:rPr>
              <a:t>TB02: 27.5 </a:t>
            </a:r>
            <a:r>
              <a:rPr lang="en-US" sz="1800" dirty="0" err="1">
                <a:solidFill>
                  <a:srgbClr val="001E44"/>
                </a:solidFill>
                <a:latin typeface="Arial" panose="020B0604020202020204" pitchFamily="34" charset="0"/>
                <a:cs typeface="Arial" panose="020B0604020202020204" pitchFamily="34" charset="0"/>
              </a:rPr>
              <a:t>mo</a:t>
            </a:r>
            <a:r>
              <a:rPr lang="en-US" sz="1800" dirty="0">
                <a:solidFill>
                  <a:srgbClr val="001E44"/>
                </a:solidFill>
                <a:latin typeface="Arial" panose="020B0604020202020204" pitchFamily="34" charset="0"/>
                <a:cs typeface="Arial" panose="020B0604020202020204" pitchFamily="34" charset="0"/>
              </a:rPr>
              <a:t> vs 13.2 </a:t>
            </a:r>
            <a:r>
              <a:rPr lang="en-US" sz="1800" dirty="0" err="1">
                <a:solidFill>
                  <a:srgbClr val="001E44"/>
                </a:solidFill>
                <a:latin typeface="Arial" panose="020B0604020202020204" pitchFamily="34" charset="0"/>
                <a:cs typeface="Arial" panose="020B0604020202020204" pitchFamily="34" charset="0"/>
              </a:rPr>
              <a:t>mo</a:t>
            </a:r>
            <a:r>
              <a:rPr lang="en-US" sz="1800" dirty="0">
                <a:solidFill>
                  <a:srgbClr val="001E44"/>
                </a:solidFill>
                <a:latin typeface="Arial" panose="020B0604020202020204" pitchFamily="34" charset="0"/>
                <a:cs typeface="Arial" panose="020B0604020202020204" pitchFamily="34" charset="0"/>
              </a:rPr>
              <a:t>)</a:t>
            </a:r>
          </a:p>
          <a:p>
            <a:pPr marL="285744" indent="-285744">
              <a:buFont typeface="Arial" panose="020B0604020202020204" pitchFamily="34" charset="0"/>
              <a:buChar char="•"/>
            </a:pPr>
            <a:endParaRPr lang="en-US" sz="1800" dirty="0">
              <a:solidFill>
                <a:srgbClr val="001E44"/>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endParaRPr lang="en-US" sz="1800" dirty="0">
              <a:solidFill>
                <a:srgbClr val="001E44"/>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8082CB0-28EC-0042-BC69-3A6F8CD3C2A3}"/>
              </a:ext>
            </a:extLst>
          </p:cNvPr>
          <p:cNvSpPr/>
          <p:nvPr/>
        </p:nvSpPr>
        <p:spPr>
          <a:xfrm>
            <a:off x="3398533" y="5595096"/>
            <a:ext cx="2688471" cy="932704"/>
          </a:xfrm>
          <a:prstGeom prst="rect">
            <a:avLst/>
          </a:prstGeom>
          <a:solidFill>
            <a:srgbClr val="FFC000">
              <a:alpha val="50196"/>
            </a:srgbClr>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t" anchorCtr="0"/>
          <a:lstStyle/>
          <a:p>
            <a:r>
              <a:rPr lang="en-US" sz="1333" kern="0" dirty="0">
                <a:solidFill>
                  <a:srgbClr val="001E44"/>
                </a:solidFill>
                <a:latin typeface="Arial" panose="020B0604020202020204"/>
                <a:sym typeface="Arial"/>
              </a:rPr>
              <a:t>Any length of time since therapy in curative setting is allowed, but DFI ≤12 months is capped at 20% of patients</a:t>
            </a:r>
            <a:endParaRPr lang="en-US" sz="1333" dirty="0">
              <a:solidFill>
                <a:srgbClr val="001E44"/>
              </a:solidFill>
              <a:latin typeface="Arial" panose="020B0604020202020204"/>
            </a:endParaRPr>
          </a:p>
          <a:p>
            <a:endParaRPr lang="en-US" sz="1400" dirty="0"/>
          </a:p>
        </p:txBody>
      </p:sp>
    </p:spTree>
    <p:extLst>
      <p:ext uri="{BB962C8B-B14F-4D97-AF65-F5344CB8AC3E}">
        <p14:creationId xmlns:p14="http://schemas.microsoft.com/office/powerpoint/2010/main" val="242596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40B6F-3B98-788C-96E0-25AD4ECDCF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A39BDB-75B3-D021-6A0A-1C704F176F49}"/>
              </a:ext>
            </a:extLst>
          </p:cNvPr>
          <p:cNvSpPr>
            <a:spLocks noGrp="1"/>
          </p:cNvSpPr>
          <p:nvPr>
            <p:ph type="title"/>
          </p:nvPr>
        </p:nvSpPr>
        <p:spPr>
          <a:xfrm>
            <a:off x="406400" y="349959"/>
            <a:ext cx="9780555" cy="1190580"/>
          </a:xfrm>
        </p:spPr>
        <p:txBody>
          <a:bodyPr lIns="0" anchor="t" anchorCtr="0"/>
          <a:lstStyle/>
          <a:p>
            <a:pPr>
              <a:lnSpc>
                <a:spcPct val="90000"/>
              </a:lnSpc>
            </a:pPr>
            <a:r>
              <a:rPr lang="en-US" b="1" dirty="0">
                <a:solidFill>
                  <a:srgbClr val="001E44"/>
                </a:solidFill>
              </a:rPr>
              <a:t>Efficacy of TROP2 ADC in 1L </a:t>
            </a:r>
            <a:r>
              <a:rPr lang="en-US" b="1" dirty="0" err="1">
                <a:solidFill>
                  <a:srgbClr val="001E44"/>
                </a:solidFill>
              </a:rPr>
              <a:t>mTNBC</a:t>
            </a:r>
            <a:r>
              <a:rPr lang="en-US" b="1" dirty="0">
                <a:solidFill>
                  <a:srgbClr val="001E44"/>
                </a:solidFill>
              </a:rPr>
              <a:t> for IO Ineligible Patients</a:t>
            </a:r>
            <a:br>
              <a:rPr lang="en-US" b="1" dirty="0">
                <a:solidFill>
                  <a:srgbClr val="001E44"/>
                </a:solidFill>
              </a:rPr>
            </a:br>
            <a:endParaRPr lang="en-US" b="1" dirty="0">
              <a:solidFill>
                <a:srgbClr val="001E44"/>
              </a:solidFill>
            </a:endParaRPr>
          </a:p>
        </p:txBody>
      </p:sp>
      <p:sp>
        <p:nvSpPr>
          <p:cNvPr id="5" name="TextBox 4">
            <a:extLst>
              <a:ext uri="{FF2B5EF4-FFF2-40B4-BE49-F238E27FC236}">
                <a16:creationId xmlns:a16="http://schemas.microsoft.com/office/drawing/2014/main" id="{A7439457-F576-38F5-706E-E76FEDCAAC06}"/>
              </a:ext>
            </a:extLst>
          </p:cNvPr>
          <p:cNvSpPr txBox="1"/>
          <p:nvPr/>
        </p:nvSpPr>
        <p:spPr>
          <a:xfrm>
            <a:off x="280451" y="5224046"/>
            <a:ext cx="6458228" cy="307777"/>
          </a:xfrm>
          <a:prstGeom prst="rect">
            <a:avLst/>
          </a:prstGeom>
          <a:noFill/>
          <a:ln w="38100">
            <a:noFill/>
          </a:ln>
        </p:spPr>
        <p:txBody>
          <a:bodyPr wrap="square" rtlCol="0">
            <a:spAutoFit/>
          </a:bodyPr>
          <a:lstStyle/>
          <a:p>
            <a:pPr marL="45510" defTabSz="609615">
              <a:spcBef>
                <a:spcPts val="800"/>
              </a:spcBef>
              <a:spcAft>
                <a:spcPts val="200"/>
              </a:spcAft>
              <a:buClr>
                <a:srgbClr val="009ADC"/>
              </a:buClr>
            </a:pPr>
            <a:r>
              <a:rPr lang="en-US" sz="1400" dirty="0">
                <a:solidFill>
                  <a:srgbClr val="001E44"/>
                </a:solidFill>
                <a:latin typeface="Arial" panose="020B0604020202020204" pitchFamily="34" charset="0"/>
                <a:cs typeface="Arial" panose="020B0604020202020204" pitchFamily="34" charset="0"/>
              </a:rPr>
              <a:t>*OS immature (37% events)</a:t>
            </a:r>
          </a:p>
        </p:txBody>
      </p:sp>
      <p:graphicFrame>
        <p:nvGraphicFramePr>
          <p:cNvPr id="7" name="Table 6">
            <a:extLst>
              <a:ext uri="{FF2B5EF4-FFF2-40B4-BE49-F238E27FC236}">
                <a16:creationId xmlns:a16="http://schemas.microsoft.com/office/drawing/2014/main" id="{1F39B543-D4C5-8E95-C389-1A814CFEA543}"/>
              </a:ext>
            </a:extLst>
          </p:cNvPr>
          <p:cNvGraphicFramePr>
            <a:graphicFrameLocks noGrp="1"/>
          </p:cNvGraphicFramePr>
          <p:nvPr>
            <p:extLst>
              <p:ext uri="{D42A27DB-BD31-4B8C-83A1-F6EECF244321}">
                <p14:modId xmlns:p14="http://schemas.microsoft.com/office/powerpoint/2010/main" val="2268152881"/>
              </p:ext>
            </p:extLst>
          </p:nvPr>
        </p:nvGraphicFramePr>
        <p:xfrm>
          <a:off x="424653" y="2057400"/>
          <a:ext cx="11005346" cy="3038527"/>
        </p:xfrm>
        <a:graphic>
          <a:graphicData uri="http://schemas.openxmlformats.org/drawingml/2006/table">
            <a:tbl>
              <a:tblPr firstRow="1" bandRow="1">
                <a:tableStyleId>{7DF18680-E054-41AD-8BC1-D1AEF772440D}</a:tableStyleId>
              </a:tblPr>
              <a:tblGrid>
                <a:gridCol w="2931880">
                  <a:extLst>
                    <a:ext uri="{9D8B030D-6E8A-4147-A177-3AD203B41FA5}">
                      <a16:colId xmlns:a16="http://schemas.microsoft.com/office/drawing/2014/main" val="3322967874"/>
                    </a:ext>
                  </a:extLst>
                </a:gridCol>
                <a:gridCol w="3893521">
                  <a:extLst>
                    <a:ext uri="{9D8B030D-6E8A-4147-A177-3AD203B41FA5}">
                      <a16:colId xmlns:a16="http://schemas.microsoft.com/office/drawing/2014/main" val="100086269"/>
                    </a:ext>
                  </a:extLst>
                </a:gridCol>
                <a:gridCol w="4179945">
                  <a:extLst>
                    <a:ext uri="{9D8B030D-6E8A-4147-A177-3AD203B41FA5}">
                      <a16:colId xmlns:a16="http://schemas.microsoft.com/office/drawing/2014/main" val="898603970"/>
                    </a:ext>
                  </a:extLst>
                </a:gridCol>
              </a:tblGrid>
              <a:tr h="963435">
                <a:tc>
                  <a:txBody>
                    <a:bodyPr/>
                    <a:lstStyle/>
                    <a:p>
                      <a:endParaRPr lang="en-US" sz="2400" b="1" i="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algn="ctr"/>
                      <a:r>
                        <a:rPr lang="en-US" sz="2400" b="1" i="0" dirty="0">
                          <a:solidFill>
                            <a:schemeClr val="bg1"/>
                          </a:solidFill>
                          <a:latin typeface="Arial" panose="020B0604020202020204" pitchFamily="34" charset="0"/>
                          <a:cs typeface="Arial" panose="020B0604020202020204" pitchFamily="34" charset="0"/>
                        </a:rPr>
                        <a:t>ASCENT-03</a:t>
                      </a:r>
                    </a:p>
                    <a:p>
                      <a:pPr algn="ctr"/>
                      <a:r>
                        <a:rPr lang="en-US" sz="2400" b="0" i="0" dirty="0">
                          <a:solidFill>
                            <a:schemeClr val="bg1"/>
                          </a:solidFill>
                          <a:latin typeface="Arial" panose="020B0604020202020204" pitchFamily="34" charset="0"/>
                          <a:cs typeface="Arial" panose="020B0604020202020204" pitchFamily="34" charset="0"/>
                        </a:rPr>
                        <a:t>(Cortés J, NEJM 2025)</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Arial" panose="020B0604020202020204" pitchFamily="34" charset="0"/>
                          <a:cs typeface="Arial" panose="020B0604020202020204" pitchFamily="34" charset="0"/>
                        </a:rPr>
                        <a:t>TROPION-Breast02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Arial" panose="020B0604020202020204" pitchFamily="34" charset="0"/>
                          <a:cs typeface="Arial" panose="020B0604020202020204" pitchFamily="34" charset="0"/>
                        </a:rPr>
                        <a:t>(Dent R, ESMO 2025)</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153"/>
                    </a:solidFill>
                  </a:tcPr>
                </a:tc>
                <a:extLst>
                  <a:ext uri="{0D108BD9-81ED-4DB2-BD59-A6C34878D82A}">
                    <a16:rowId xmlns:a16="http://schemas.microsoft.com/office/drawing/2014/main" val="3174990337"/>
                  </a:ext>
                </a:extLst>
              </a:tr>
              <a:tr h="518773">
                <a:tc>
                  <a:txBody>
                    <a:bodyPr/>
                    <a:lstStyle/>
                    <a:p>
                      <a:endParaRPr lang="en-US" sz="2400" b="1" i="0" dirty="0">
                        <a:solidFill>
                          <a:srgbClr val="00305D"/>
                        </a:solidFill>
                        <a:latin typeface="Arial" panose="020B0604020202020204" pitchFamily="34" charset="0"/>
                        <a:cs typeface="Arial" panose="020B0604020202020204" pitchFamily="34" charset="0"/>
                      </a:endParaRP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0FDFF"/>
                    </a:solid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SG vs TPC</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0FDFF"/>
                    </a:solid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Dato-</a:t>
                      </a:r>
                      <a:r>
                        <a:rPr lang="en-US" sz="2400" b="1" i="0" dirty="0" err="1">
                          <a:solidFill>
                            <a:srgbClr val="001E44"/>
                          </a:solidFill>
                          <a:latin typeface="Arial" panose="020B0604020202020204" pitchFamily="34" charset="0"/>
                          <a:cs typeface="Arial" panose="020B0604020202020204" pitchFamily="34" charset="0"/>
                        </a:rPr>
                        <a:t>DXd</a:t>
                      </a:r>
                      <a:r>
                        <a:rPr lang="en-US" sz="2400" b="1" i="0" dirty="0">
                          <a:solidFill>
                            <a:srgbClr val="001E44"/>
                          </a:solidFill>
                          <a:latin typeface="Arial" panose="020B0604020202020204" pitchFamily="34" charset="0"/>
                          <a:cs typeface="Arial" panose="020B0604020202020204" pitchFamily="34" charset="0"/>
                        </a:rPr>
                        <a:t> vs ICC</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2128600347"/>
                  </a:ext>
                </a:extLst>
              </a:tr>
              <a:tr h="518773">
                <a:tc>
                  <a:txBody>
                    <a:bodyPr/>
                    <a:lstStyle/>
                    <a:p>
                      <a:r>
                        <a:rPr lang="en-US" sz="2400" b="1" i="0" dirty="0">
                          <a:solidFill>
                            <a:srgbClr val="001E44"/>
                          </a:solidFill>
                          <a:latin typeface="Arial" panose="020B0604020202020204" pitchFamily="34" charset="0"/>
                          <a:cs typeface="Arial" panose="020B0604020202020204" pitchFamily="34" charset="0"/>
                        </a:rPr>
                        <a:t>PFS</a:t>
                      </a:r>
                    </a:p>
                  </a:txBody>
                  <a:tcPr marL="12192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9.7 vs 6.9 </a:t>
                      </a:r>
                      <a:r>
                        <a:rPr lang="en-US" sz="2400" b="1" i="0" dirty="0" err="1">
                          <a:solidFill>
                            <a:srgbClr val="001E44"/>
                          </a:solidFill>
                          <a:latin typeface="Arial" panose="020B0604020202020204" pitchFamily="34" charset="0"/>
                          <a:cs typeface="Arial" panose="020B0604020202020204" pitchFamily="34" charset="0"/>
                        </a:rPr>
                        <a:t>mo</a:t>
                      </a:r>
                      <a:r>
                        <a:rPr lang="en-US" sz="2400" b="1" i="0" dirty="0">
                          <a:solidFill>
                            <a:srgbClr val="001E44"/>
                          </a:solidFill>
                          <a:latin typeface="Arial" panose="020B0604020202020204" pitchFamily="34" charset="0"/>
                          <a:cs typeface="Arial" panose="020B0604020202020204" pitchFamily="34" charset="0"/>
                        </a:rPr>
                        <a:t> (HR 0.62)</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10.8 vs 5.6 </a:t>
                      </a:r>
                      <a:r>
                        <a:rPr lang="en-US" sz="2400" b="1" i="0" dirty="0" err="1">
                          <a:solidFill>
                            <a:srgbClr val="001E44"/>
                          </a:solidFill>
                          <a:latin typeface="Arial" panose="020B0604020202020204" pitchFamily="34" charset="0"/>
                          <a:cs typeface="Arial" panose="020B0604020202020204" pitchFamily="34" charset="0"/>
                        </a:rPr>
                        <a:t>mo</a:t>
                      </a:r>
                      <a:r>
                        <a:rPr lang="en-US" sz="2400" b="1" i="0" dirty="0">
                          <a:solidFill>
                            <a:srgbClr val="001E44"/>
                          </a:solidFill>
                          <a:latin typeface="Arial" panose="020B0604020202020204" pitchFamily="34" charset="0"/>
                          <a:cs typeface="Arial" panose="020B0604020202020204" pitchFamily="34" charset="0"/>
                        </a:rPr>
                        <a:t> (HR 0.57)</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86712474"/>
                  </a:ext>
                </a:extLst>
              </a:tr>
              <a:tr h="518773">
                <a:tc>
                  <a:txBody>
                    <a:bodyPr/>
                    <a:lstStyle/>
                    <a:p>
                      <a:r>
                        <a:rPr lang="en-US" sz="2400" b="1" i="0" dirty="0">
                          <a:solidFill>
                            <a:srgbClr val="001E44"/>
                          </a:solidFill>
                          <a:latin typeface="Arial" panose="020B0604020202020204" pitchFamily="34" charset="0"/>
                          <a:cs typeface="Arial" panose="020B0604020202020204" pitchFamily="34" charset="0"/>
                        </a:rPr>
                        <a:t>ORR</a:t>
                      </a:r>
                    </a:p>
                  </a:txBody>
                  <a:tcPr marL="12192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48% vs 46%</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63% vs 29%</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75236742"/>
                  </a:ext>
                </a:extLst>
              </a:tr>
              <a:tr h="518773">
                <a:tc>
                  <a:txBody>
                    <a:bodyPr/>
                    <a:lstStyle/>
                    <a:p>
                      <a:r>
                        <a:rPr lang="en-US" sz="2400" b="1" i="0" dirty="0">
                          <a:solidFill>
                            <a:srgbClr val="001E44"/>
                          </a:solidFill>
                          <a:latin typeface="Arial" panose="020B0604020202020204" pitchFamily="34" charset="0"/>
                          <a:cs typeface="Arial" panose="020B0604020202020204" pitchFamily="34" charset="0"/>
                        </a:rPr>
                        <a:t>OS</a:t>
                      </a:r>
                    </a:p>
                  </a:txBody>
                  <a:tcPr marL="12192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chemeClr val="bg1">
                              <a:lumMod val="50000"/>
                            </a:schemeClr>
                          </a:solidFill>
                          <a:latin typeface="Arial" panose="020B0604020202020204" pitchFamily="34" charset="0"/>
                          <a:cs typeface="Arial" panose="020B0604020202020204" pitchFamily="34" charset="0"/>
                        </a:rPr>
                        <a:t>21.5 vs 20.2 (HR 0.98)*</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en-US" sz="2400" b="1" i="0" dirty="0">
                          <a:solidFill>
                            <a:srgbClr val="001E44"/>
                          </a:solidFill>
                          <a:latin typeface="Arial" panose="020B0604020202020204" pitchFamily="34" charset="0"/>
                          <a:cs typeface="Arial" panose="020B0604020202020204" pitchFamily="34" charset="0"/>
                        </a:rPr>
                        <a:t>23.7 vs 18.7 </a:t>
                      </a:r>
                      <a:r>
                        <a:rPr lang="en-US" sz="2400" b="1" i="0" dirty="0" err="1">
                          <a:solidFill>
                            <a:srgbClr val="001E44"/>
                          </a:solidFill>
                          <a:latin typeface="Arial" panose="020B0604020202020204" pitchFamily="34" charset="0"/>
                          <a:cs typeface="Arial" panose="020B0604020202020204" pitchFamily="34" charset="0"/>
                        </a:rPr>
                        <a:t>mo</a:t>
                      </a:r>
                      <a:r>
                        <a:rPr lang="en-US" sz="2400" b="1" i="0" dirty="0">
                          <a:solidFill>
                            <a:srgbClr val="001E44"/>
                          </a:solidFill>
                          <a:latin typeface="Arial" panose="020B0604020202020204" pitchFamily="34" charset="0"/>
                          <a:cs typeface="Arial" panose="020B0604020202020204" pitchFamily="34" charset="0"/>
                        </a:rPr>
                        <a:t> (HR 0.79)</a:t>
                      </a:r>
                    </a:p>
                  </a:txBody>
                  <a:tcPr marL="60960" marR="60960" marT="30480" marB="304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6692135"/>
                  </a:ext>
                </a:extLst>
              </a:tr>
            </a:tbl>
          </a:graphicData>
        </a:graphic>
      </p:graphicFrame>
      <p:sp>
        <p:nvSpPr>
          <p:cNvPr id="2" name="Oval 1">
            <a:extLst>
              <a:ext uri="{FF2B5EF4-FFF2-40B4-BE49-F238E27FC236}">
                <a16:creationId xmlns:a16="http://schemas.microsoft.com/office/drawing/2014/main" id="{911620EE-B4EE-2122-1F4C-029A343A831A}"/>
              </a:ext>
            </a:extLst>
          </p:cNvPr>
          <p:cNvSpPr/>
          <p:nvPr/>
        </p:nvSpPr>
        <p:spPr>
          <a:xfrm>
            <a:off x="8352222" y="4049987"/>
            <a:ext cx="798785" cy="58857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944262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D339-797C-F5E0-7231-EE222F5602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5EE7E-A9F0-BC22-8453-7EBBB8FD1DC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sp>
        <p:nvSpPr>
          <p:cNvPr id="5" name="TextBox 4">
            <a:extLst>
              <a:ext uri="{FF2B5EF4-FFF2-40B4-BE49-F238E27FC236}">
                <a16:creationId xmlns:a16="http://schemas.microsoft.com/office/drawing/2014/main" id="{75B5F201-4C52-CA33-94B4-18E798D07E6D}"/>
              </a:ext>
            </a:extLst>
          </p:cNvPr>
          <p:cNvSpPr txBox="1"/>
          <p:nvPr/>
        </p:nvSpPr>
        <p:spPr>
          <a:xfrm>
            <a:off x="523460" y="2148053"/>
            <a:ext cx="5143499" cy="4225096"/>
          </a:xfrm>
          <a:prstGeom prst="rect">
            <a:avLst/>
          </a:prstGeom>
          <a:solidFill>
            <a:srgbClr val="3EAEE3">
              <a:alpha val="9000"/>
            </a:srgbClr>
          </a:solidFill>
          <a:ln>
            <a:noFill/>
          </a:ln>
        </p:spPr>
        <p:txBody>
          <a:bodyPr wrap="square" tIns="24384" rtlCol="0">
            <a:noAutofit/>
          </a:bodyPr>
          <a:lstStyle/>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PFS </a:t>
            </a:r>
            <a:r>
              <a:rPr lang="en-US" sz="2133" dirty="0">
                <a:solidFill>
                  <a:srgbClr val="001E44"/>
                </a:solidFill>
                <a:latin typeface="Arial" panose="020B0604020202020204" pitchFamily="34" charset="0"/>
                <a:cs typeface="Arial" panose="020B0604020202020204" pitchFamily="34" charset="0"/>
              </a:rPr>
              <a:t>benefit</a:t>
            </a: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OS data immature </a:t>
            </a:r>
            <a:br>
              <a:rPr lang="en-US" sz="2133" b="1" dirty="0">
                <a:solidFill>
                  <a:srgbClr val="001E44"/>
                </a:solidFill>
                <a:latin typeface="Arial" panose="020B0604020202020204" pitchFamily="34" charset="0"/>
                <a:cs typeface="Arial" panose="020B0604020202020204" pitchFamily="34" charset="0"/>
              </a:rPr>
            </a:br>
            <a:r>
              <a:rPr lang="en-US" sz="2133" dirty="0">
                <a:solidFill>
                  <a:srgbClr val="001E44"/>
                </a:solidFill>
                <a:latin typeface="Arial" panose="020B0604020202020204" pitchFamily="34" charset="0"/>
                <a:cs typeface="Arial" panose="020B0604020202020204" pitchFamily="34" charset="0"/>
              </a:rPr>
              <a:t>(impact of crossover?)</a:t>
            </a: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Neutropenia </a:t>
            </a:r>
            <a:br>
              <a:rPr lang="en-US" sz="2133" b="1" dirty="0">
                <a:solidFill>
                  <a:srgbClr val="001E44"/>
                </a:solidFill>
                <a:latin typeface="Arial" panose="020B0604020202020204" pitchFamily="34" charset="0"/>
                <a:cs typeface="Arial" panose="020B0604020202020204" pitchFamily="34" charset="0"/>
              </a:rPr>
            </a:br>
            <a:r>
              <a:rPr lang="en-US" sz="2133" dirty="0">
                <a:solidFill>
                  <a:srgbClr val="001E44"/>
                </a:solidFill>
                <a:latin typeface="Arial" panose="020B0604020202020204" pitchFamily="34" charset="0"/>
                <a:cs typeface="Arial" panose="020B0604020202020204" pitchFamily="34" charset="0"/>
              </a:rPr>
              <a:t>(growth factor needed in most)</a:t>
            </a: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Nausea </a:t>
            </a: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Diarrhea</a:t>
            </a:r>
            <a:endParaRPr lang="en-US" sz="2133" b="1" dirty="0">
              <a:solidFill>
                <a:srgbClr val="001E44"/>
              </a:solidFill>
              <a:latin typeface="Arial" panose="020B0604020202020204" pitchFamily="34" charset="0"/>
              <a:cs typeface="Arial" panose="020B0604020202020204" pitchFamily="34" charset="0"/>
              <a:sym typeface="Wingdings" pitchFamily="2" charset="2"/>
            </a:endParaRP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sym typeface="Wingdings" pitchFamily="2" charset="2"/>
              </a:rPr>
              <a:t>Two infusions </a:t>
            </a:r>
            <a:r>
              <a:rPr lang="en-US" sz="2133" dirty="0">
                <a:solidFill>
                  <a:srgbClr val="001E44"/>
                </a:solidFill>
                <a:latin typeface="Arial" panose="020B0604020202020204" pitchFamily="34" charset="0"/>
                <a:cs typeface="Arial" panose="020B0604020202020204" pitchFamily="34" charset="0"/>
                <a:sym typeface="Wingdings" pitchFamily="2" charset="2"/>
              </a:rPr>
              <a:t>per 21-day cycle</a:t>
            </a:r>
          </a:p>
          <a:p>
            <a:pPr marL="414876" indent="-228605" defTabSz="609615">
              <a:spcBef>
                <a:spcPts val="1000"/>
              </a:spcBef>
              <a:buClr>
                <a:srgbClr val="3EAEE3"/>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Longer total infusion time</a:t>
            </a:r>
            <a:endParaRPr lang="en-US" sz="2133" b="1" dirty="0">
              <a:solidFill>
                <a:srgbClr val="001E44"/>
              </a:solidFill>
              <a:latin typeface="Arial" panose="020B0604020202020204" pitchFamily="34" charset="0"/>
              <a:cs typeface="Arial" panose="020B0604020202020204" pitchFamily="34" charset="0"/>
              <a:sym typeface="Wingdings" pitchFamily="2" charset="2"/>
            </a:endParaRPr>
          </a:p>
          <a:p>
            <a:pPr marL="381009" indent="-381009" defTabSz="609615">
              <a:spcBef>
                <a:spcPts val="1000"/>
              </a:spcBef>
              <a:buClr>
                <a:srgbClr val="3EAEE3"/>
              </a:buClr>
              <a:buFont typeface="Arial" panose="020B0604020202020204" pitchFamily="34" charset="0"/>
              <a:buChar char="•"/>
            </a:pPr>
            <a:endParaRPr lang="en-US" sz="2133" b="1" dirty="0">
              <a:solidFill>
                <a:srgbClr val="001E44"/>
              </a:solidFill>
              <a:latin typeface="Arial Narrow" panose="020B0604020202020204" pitchFamily="34" charset="0"/>
              <a:cs typeface="Arial Narrow" panose="020B0604020202020204" pitchFamily="34" charset="0"/>
              <a:sym typeface="Wingdings" pitchFamily="2" charset="2"/>
            </a:endParaRPr>
          </a:p>
        </p:txBody>
      </p:sp>
      <p:sp>
        <p:nvSpPr>
          <p:cNvPr id="7" name="TextBox 6">
            <a:extLst>
              <a:ext uri="{FF2B5EF4-FFF2-40B4-BE49-F238E27FC236}">
                <a16:creationId xmlns:a16="http://schemas.microsoft.com/office/drawing/2014/main" id="{E2CAB7D1-6EF2-4552-5038-3DB8E00F2F78}"/>
              </a:ext>
            </a:extLst>
          </p:cNvPr>
          <p:cNvSpPr txBox="1"/>
          <p:nvPr/>
        </p:nvSpPr>
        <p:spPr>
          <a:xfrm>
            <a:off x="6019353" y="2148053"/>
            <a:ext cx="5143499" cy="4225096"/>
          </a:xfrm>
          <a:prstGeom prst="rect">
            <a:avLst/>
          </a:prstGeom>
          <a:solidFill>
            <a:srgbClr val="3EAEE3">
              <a:alpha val="9000"/>
            </a:srgbClr>
          </a:solidFill>
          <a:ln>
            <a:noFill/>
          </a:ln>
        </p:spPr>
        <p:txBody>
          <a:bodyPr wrap="square" tIns="24384" rtlCol="0">
            <a:noAutofit/>
          </a:bodyPr>
          <a:lstStyle/>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PFS </a:t>
            </a:r>
            <a:r>
              <a:rPr lang="en-US" sz="2133" dirty="0">
                <a:solidFill>
                  <a:srgbClr val="001E44"/>
                </a:solidFill>
                <a:latin typeface="Arial" panose="020B0604020202020204" pitchFamily="34" charset="0"/>
                <a:cs typeface="Arial" panose="020B0604020202020204" pitchFamily="34" charset="0"/>
              </a:rPr>
              <a:t>benefit</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OS </a:t>
            </a:r>
            <a:r>
              <a:rPr lang="en-US" sz="2133" dirty="0">
                <a:solidFill>
                  <a:srgbClr val="001E44"/>
                </a:solidFill>
                <a:latin typeface="Arial" panose="020B0604020202020204" pitchFamily="34" charset="0"/>
                <a:cs typeface="Arial" panose="020B0604020202020204" pitchFamily="34" charset="0"/>
              </a:rPr>
              <a:t>benefit</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Response </a:t>
            </a:r>
            <a:r>
              <a:rPr lang="en-US" sz="2133" dirty="0">
                <a:solidFill>
                  <a:srgbClr val="001E44"/>
                </a:solidFill>
                <a:latin typeface="Arial" panose="020B0604020202020204" pitchFamily="34" charset="0"/>
                <a:cs typeface="Arial" panose="020B0604020202020204" pitchFamily="34" charset="0"/>
              </a:rPr>
              <a:t>rate</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Ocular surface toxicity </a:t>
            </a:r>
            <a:br>
              <a:rPr lang="en-US" sz="2133" b="1" dirty="0">
                <a:solidFill>
                  <a:srgbClr val="001E44"/>
                </a:solidFill>
                <a:latin typeface="Arial" panose="020B0604020202020204" pitchFamily="34" charset="0"/>
                <a:cs typeface="Arial" panose="020B0604020202020204" pitchFamily="34" charset="0"/>
              </a:rPr>
            </a:br>
            <a:r>
              <a:rPr lang="en-US" sz="2133" dirty="0">
                <a:solidFill>
                  <a:srgbClr val="001E44"/>
                </a:solidFill>
                <a:latin typeface="Arial" panose="020B0604020202020204" pitchFamily="34" charset="0"/>
                <a:cs typeface="Arial" panose="020B0604020202020204" pitchFamily="34" charset="0"/>
              </a:rPr>
              <a:t>(Eye drops, avoid contact lenses, baseline eye exam)</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Oral mucositis/stomatitis: </a:t>
            </a:r>
            <a:r>
              <a:rPr lang="en-US" sz="2133" dirty="0">
                <a:solidFill>
                  <a:srgbClr val="001E44"/>
                </a:solidFill>
                <a:latin typeface="Arial" panose="020B0604020202020204" pitchFamily="34" charset="0"/>
                <a:cs typeface="Arial" panose="020B0604020202020204" pitchFamily="34" charset="0"/>
              </a:rPr>
              <a:t>Mouthwash </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ILD monitoring</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One infusion </a:t>
            </a:r>
            <a:r>
              <a:rPr lang="en-US" sz="2133" dirty="0">
                <a:solidFill>
                  <a:srgbClr val="001E44"/>
                </a:solidFill>
                <a:latin typeface="Arial" panose="020B0604020202020204" pitchFamily="34" charset="0"/>
                <a:cs typeface="Arial" panose="020B0604020202020204" pitchFamily="34" charset="0"/>
              </a:rPr>
              <a:t>per 21-day cycle</a:t>
            </a:r>
          </a:p>
          <a:p>
            <a:pPr marL="381009" indent="-228605" defTabSz="609615">
              <a:spcBef>
                <a:spcPts val="667"/>
              </a:spcBef>
              <a:buClr>
                <a:srgbClr val="009349"/>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Shorter total infusion time</a:t>
            </a:r>
          </a:p>
        </p:txBody>
      </p:sp>
      <p:sp>
        <p:nvSpPr>
          <p:cNvPr id="8" name="TextBox 7">
            <a:extLst>
              <a:ext uri="{FF2B5EF4-FFF2-40B4-BE49-F238E27FC236}">
                <a16:creationId xmlns:a16="http://schemas.microsoft.com/office/drawing/2014/main" id="{1DF02BF5-D99F-D7B5-E90D-6E9CDFDCAEBA}"/>
              </a:ext>
            </a:extLst>
          </p:cNvPr>
          <p:cNvSpPr txBox="1"/>
          <p:nvPr/>
        </p:nvSpPr>
        <p:spPr>
          <a:xfrm>
            <a:off x="523460" y="1563278"/>
            <a:ext cx="5143499" cy="584775"/>
          </a:xfrm>
          <a:prstGeom prst="rect">
            <a:avLst/>
          </a:prstGeom>
          <a:solidFill>
            <a:srgbClr val="009ADC"/>
          </a:solidFill>
        </p:spPr>
        <p:txBody>
          <a:bodyPr wrap="square" rtlCol="0">
            <a:spAutoFit/>
          </a:bodyPr>
          <a:lstStyle/>
          <a:p>
            <a:pPr algn="ctr" defTabSz="609615"/>
            <a:r>
              <a:rPr lang="en-US" sz="3200" b="1" dirty="0">
                <a:solidFill>
                  <a:prstClr val="white"/>
                </a:solidFill>
                <a:latin typeface="Arial" panose="020B0604020202020204" pitchFamily="34" charset="0"/>
                <a:cs typeface="Arial" panose="020B0604020202020204" pitchFamily="34" charset="0"/>
              </a:rPr>
              <a:t>Sacituzumab </a:t>
            </a:r>
            <a:r>
              <a:rPr lang="en-US" sz="3200" b="1" dirty="0" err="1">
                <a:solidFill>
                  <a:prstClr val="white"/>
                </a:solidFill>
                <a:latin typeface="Arial" panose="020B0604020202020204" pitchFamily="34" charset="0"/>
                <a:cs typeface="Arial" panose="020B0604020202020204" pitchFamily="34" charset="0"/>
              </a:rPr>
              <a:t>govitecan</a:t>
            </a:r>
            <a:endParaRPr lang="en-US" sz="3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7F894F-181A-820B-1410-1D91E6C4F88A}"/>
              </a:ext>
            </a:extLst>
          </p:cNvPr>
          <p:cNvSpPr txBox="1"/>
          <p:nvPr/>
        </p:nvSpPr>
        <p:spPr>
          <a:xfrm>
            <a:off x="6019353" y="1563278"/>
            <a:ext cx="5143499" cy="584775"/>
          </a:xfrm>
          <a:prstGeom prst="rect">
            <a:avLst/>
          </a:prstGeom>
          <a:solidFill>
            <a:srgbClr val="009349"/>
          </a:solidFill>
        </p:spPr>
        <p:txBody>
          <a:bodyPr wrap="square" rtlCol="0">
            <a:spAutoFit/>
          </a:bodyPr>
          <a:lstStyle/>
          <a:p>
            <a:pPr algn="ctr" defTabSz="609615"/>
            <a:r>
              <a:rPr lang="en-US" sz="3200" b="1" dirty="0" err="1">
                <a:solidFill>
                  <a:prstClr val="white"/>
                </a:solidFill>
                <a:latin typeface="Arial" panose="020B0604020202020204" pitchFamily="34" charset="0"/>
                <a:cs typeface="Arial" panose="020B0604020202020204" pitchFamily="34" charset="0"/>
              </a:rPr>
              <a:t>Datopotamab</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deruxtecan</a:t>
            </a:r>
            <a:endParaRPr lang="en-US" sz="3200" b="1" dirty="0">
              <a:solidFill>
                <a:prstClr val="white"/>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CFFFE55F-6CA2-A547-329D-86268C692106}"/>
              </a:ext>
            </a:extLst>
          </p:cNvPr>
          <p:cNvSpPr txBox="1">
            <a:spLocks/>
          </p:cNvSpPr>
          <p:nvPr/>
        </p:nvSpPr>
        <p:spPr>
          <a:xfrm>
            <a:off x="8782783" y="6373150"/>
            <a:ext cx="2136611" cy="309301"/>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609615"/>
            <a:r>
              <a:rPr lang="en-US" sz="800" b="0" dirty="0">
                <a:solidFill>
                  <a:schemeClr val="bg1">
                    <a:lumMod val="50000"/>
                  </a:schemeClr>
                </a:solidFill>
              </a:rPr>
              <a:t>Slide courtesy of Ana Garrido-Castro.</a:t>
            </a:r>
          </a:p>
        </p:txBody>
      </p:sp>
    </p:spTree>
    <p:extLst>
      <p:ext uri="{BB962C8B-B14F-4D97-AF65-F5344CB8AC3E}">
        <p14:creationId xmlns:p14="http://schemas.microsoft.com/office/powerpoint/2010/main" val="327650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CEDDD-3516-ED7E-3D4D-3CA9C0305A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7A0A-2D6D-53C3-AC2D-D01C696C85A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graphicFrame>
        <p:nvGraphicFramePr>
          <p:cNvPr id="4" name="Table 3">
            <a:extLst>
              <a:ext uri="{FF2B5EF4-FFF2-40B4-BE49-F238E27FC236}">
                <a16:creationId xmlns:a16="http://schemas.microsoft.com/office/drawing/2014/main" id="{AC93921C-6584-8E1C-EEEC-1B999EB581ED}"/>
              </a:ext>
            </a:extLst>
          </p:cNvPr>
          <p:cNvGraphicFramePr>
            <a:graphicFrameLocks noGrp="1"/>
          </p:cNvGraphicFramePr>
          <p:nvPr>
            <p:extLst>
              <p:ext uri="{D42A27DB-BD31-4B8C-83A1-F6EECF244321}">
                <p14:modId xmlns:p14="http://schemas.microsoft.com/office/powerpoint/2010/main" val="916567892"/>
              </p:ext>
            </p:extLst>
          </p:nvPr>
        </p:nvGraphicFramePr>
        <p:xfrm>
          <a:off x="406400" y="1681358"/>
          <a:ext cx="11167165" cy="4228065"/>
        </p:xfrm>
        <a:graphic>
          <a:graphicData uri="http://schemas.openxmlformats.org/drawingml/2006/table">
            <a:tbl>
              <a:tblPr firstRow="1" bandRow="1">
                <a:tableStyleId>{7DF18680-E054-41AD-8BC1-D1AEF772440D}</a:tableStyleId>
              </a:tblPr>
              <a:tblGrid>
                <a:gridCol w="4774149">
                  <a:extLst>
                    <a:ext uri="{9D8B030D-6E8A-4147-A177-3AD203B41FA5}">
                      <a16:colId xmlns:a16="http://schemas.microsoft.com/office/drawing/2014/main" val="3322967874"/>
                    </a:ext>
                  </a:extLst>
                </a:gridCol>
                <a:gridCol w="3313536">
                  <a:extLst>
                    <a:ext uri="{9D8B030D-6E8A-4147-A177-3AD203B41FA5}">
                      <a16:colId xmlns:a16="http://schemas.microsoft.com/office/drawing/2014/main" val="100086269"/>
                    </a:ext>
                  </a:extLst>
                </a:gridCol>
                <a:gridCol w="3079480">
                  <a:extLst>
                    <a:ext uri="{9D8B030D-6E8A-4147-A177-3AD203B41FA5}">
                      <a16:colId xmlns:a16="http://schemas.microsoft.com/office/drawing/2014/main" val="898603970"/>
                    </a:ext>
                  </a:extLst>
                </a:gridCol>
              </a:tblGrid>
              <a:tr h="1078824">
                <a:tc>
                  <a:txBody>
                    <a:bodyPr/>
                    <a:lstStyle/>
                    <a:p>
                      <a:endParaRPr lang="en-US" sz="1500" b="1" i="0" dirty="0">
                        <a:solidFill>
                          <a:schemeClr val="bg1"/>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algn="ctr"/>
                      <a:r>
                        <a:rPr lang="en-US" sz="2100" b="1" i="0" dirty="0">
                          <a:solidFill>
                            <a:schemeClr val="bg1"/>
                          </a:solidFill>
                          <a:latin typeface="Arial" panose="020B0604020202020204" pitchFamily="34" charset="0"/>
                          <a:cs typeface="Arial" panose="020B0604020202020204" pitchFamily="34" charset="0"/>
                        </a:rPr>
                        <a:t>Sacituzumab Govitecan</a:t>
                      </a:r>
                    </a:p>
                    <a:p>
                      <a:pPr algn="ctr"/>
                      <a:r>
                        <a:rPr lang="en-US" sz="2100" b="1" i="0" dirty="0">
                          <a:solidFill>
                            <a:schemeClr val="bg1"/>
                          </a:solidFill>
                          <a:latin typeface="Arial" panose="020B0604020202020204" pitchFamily="34" charset="0"/>
                          <a:cs typeface="Arial" panose="020B0604020202020204" pitchFamily="34" charset="0"/>
                        </a:rPr>
                        <a:t>Preferred</a:t>
                      </a:r>
                      <a:endParaRPr lang="en-US" sz="1900" b="1" i="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dirty="0">
                          <a:solidFill>
                            <a:schemeClr val="bg1"/>
                          </a:solidFill>
                          <a:latin typeface="Arial" panose="020B0604020202020204" pitchFamily="34" charset="0"/>
                          <a:cs typeface="Arial" panose="020B0604020202020204" pitchFamily="34" charset="0"/>
                        </a:rPr>
                        <a:t>Dato-</a:t>
                      </a:r>
                      <a:r>
                        <a:rPr lang="en-US" sz="2100" b="1" i="0" dirty="0" err="1">
                          <a:solidFill>
                            <a:schemeClr val="bg1"/>
                          </a:solidFill>
                          <a:latin typeface="Arial" panose="020B0604020202020204" pitchFamily="34" charset="0"/>
                          <a:cs typeface="Arial" panose="020B0604020202020204" pitchFamily="34" charset="0"/>
                        </a:rPr>
                        <a:t>DXd</a:t>
                      </a:r>
                      <a:endParaRPr lang="en-US" sz="2100" b="1" i="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baseline="0" dirty="0">
                          <a:solidFill>
                            <a:schemeClr val="bg1"/>
                          </a:solidFill>
                          <a:latin typeface="Arial" panose="020B0604020202020204" pitchFamily="34" charset="0"/>
                          <a:cs typeface="Arial" panose="020B0604020202020204" pitchFamily="34" charset="0"/>
                        </a:rPr>
                        <a:t>Preferred</a:t>
                      </a:r>
                      <a:endParaRPr lang="en-US" sz="1900" b="1" i="0" baseline="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extLst>
                  <a:ext uri="{0D108BD9-81ED-4DB2-BD59-A6C34878D82A}">
                    <a16:rowId xmlns:a16="http://schemas.microsoft.com/office/drawing/2014/main" val="3174990337"/>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Early relapse (0-6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986712474"/>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Prior or current pneumonitis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875236742"/>
                  </a:ext>
                </a:extLst>
              </a:tr>
              <a:tr h="402403">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i="0" dirty="0">
                          <a:solidFill>
                            <a:srgbClr val="001E44"/>
                          </a:solidFill>
                          <a:latin typeface="Arial" panose="020B0604020202020204" pitchFamily="34" charset="0"/>
                          <a:cs typeface="Arial" panose="020B0604020202020204" pitchFamily="34" charset="0"/>
                        </a:rPr>
                        <a:t>Baseline </a:t>
                      </a:r>
                      <a:r>
                        <a:rPr lang="en-US" sz="1900" b="1" i="0" dirty="0" err="1">
                          <a:solidFill>
                            <a:srgbClr val="001E44"/>
                          </a:solidFill>
                          <a:latin typeface="Arial" panose="020B0604020202020204" pitchFamily="34" charset="0"/>
                          <a:cs typeface="Arial" panose="020B0604020202020204" pitchFamily="34" charset="0"/>
                        </a:rPr>
                        <a:t>cytopenias</a:t>
                      </a:r>
                      <a:endParaRPr lang="en-US" sz="1900" b="1" i="0" dirty="0">
                        <a:solidFill>
                          <a:srgbClr val="001E44"/>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797488819"/>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Diarrhea at baseline/Bowel disorders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2388257490"/>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Transportation challenges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026735160"/>
                  </a:ext>
                </a:extLst>
              </a:tr>
              <a:tr h="734823">
                <a:tc>
                  <a:txBody>
                    <a:bodyPr/>
                    <a:lstStyle/>
                    <a:p>
                      <a:r>
                        <a:rPr lang="en-US" sz="1900" b="1" i="0" dirty="0">
                          <a:solidFill>
                            <a:srgbClr val="001E44"/>
                          </a:solidFill>
                          <a:latin typeface="Arial" panose="020B0604020202020204" pitchFamily="34" charset="0"/>
                          <a:cs typeface="Arial" panose="020B0604020202020204" pitchFamily="34" charset="0"/>
                        </a:rPr>
                        <a:t>Corneal disorders/contact lenses/difficulty getting eye exam</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2086692135"/>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Significant mucositis at baseline</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140558346"/>
                  </a:ext>
                </a:extLst>
              </a:tr>
            </a:tbl>
          </a:graphicData>
        </a:graphic>
      </p:graphicFrame>
      <p:pic>
        <p:nvPicPr>
          <p:cNvPr id="6" name="Picture 5">
            <a:extLst>
              <a:ext uri="{FF2B5EF4-FFF2-40B4-BE49-F238E27FC236}">
                <a16:creationId xmlns:a16="http://schemas.microsoft.com/office/drawing/2014/main" id="{6D14C384-BBD3-3C9E-378F-2DD04CC600F6}"/>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2805805"/>
            <a:ext cx="351531" cy="314547"/>
          </a:xfrm>
          <a:prstGeom prst="rect">
            <a:avLst/>
          </a:prstGeom>
        </p:spPr>
      </p:pic>
      <p:pic>
        <p:nvPicPr>
          <p:cNvPr id="11" name="Picture 10">
            <a:extLst>
              <a:ext uri="{FF2B5EF4-FFF2-40B4-BE49-F238E27FC236}">
                <a16:creationId xmlns:a16="http://schemas.microsoft.com/office/drawing/2014/main" id="{2464E046-F975-FF32-4BE7-A07673225E72}"/>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3198833"/>
            <a:ext cx="351531" cy="314547"/>
          </a:xfrm>
          <a:prstGeom prst="rect">
            <a:avLst/>
          </a:prstGeom>
        </p:spPr>
      </p:pic>
      <p:pic>
        <p:nvPicPr>
          <p:cNvPr id="12" name="Picture 11">
            <a:extLst>
              <a:ext uri="{FF2B5EF4-FFF2-40B4-BE49-F238E27FC236}">
                <a16:creationId xmlns:a16="http://schemas.microsoft.com/office/drawing/2014/main" id="{9BA9B2E7-3ECE-2120-CF22-222C867291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3611096"/>
            <a:ext cx="351531" cy="314547"/>
          </a:xfrm>
          <a:prstGeom prst="rect">
            <a:avLst/>
          </a:prstGeom>
        </p:spPr>
      </p:pic>
      <p:pic>
        <p:nvPicPr>
          <p:cNvPr id="13" name="Picture 12">
            <a:extLst>
              <a:ext uri="{FF2B5EF4-FFF2-40B4-BE49-F238E27FC236}">
                <a16:creationId xmlns:a16="http://schemas.microsoft.com/office/drawing/2014/main" id="{E0C88452-A5FC-C906-E578-A0DFEE8C71AC}"/>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009487"/>
            <a:ext cx="351531" cy="314547"/>
          </a:xfrm>
          <a:prstGeom prst="rect">
            <a:avLst/>
          </a:prstGeom>
        </p:spPr>
      </p:pic>
      <p:pic>
        <p:nvPicPr>
          <p:cNvPr id="14" name="Picture 13">
            <a:extLst>
              <a:ext uri="{FF2B5EF4-FFF2-40B4-BE49-F238E27FC236}">
                <a16:creationId xmlns:a16="http://schemas.microsoft.com/office/drawing/2014/main" id="{5EBFAE3B-0DBC-B35B-D4FB-5707CEE0E407}"/>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4955536"/>
            <a:ext cx="351531" cy="314547"/>
          </a:xfrm>
          <a:prstGeom prst="rect">
            <a:avLst/>
          </a:prstGeom>
        </p:spPr>
      </p:pic>
      <p:pic>
        <p:nvPicPr>
          <p:cNvPr id="15" name="Picture 14">
            <a:extLst>
              <a:ext uri="{FF2B5EF4-FFF2-40B4-BE49-F238E27FC236}">
                <a16:creationId xmlns:a16="http://schemas.microsoft.com/office/drawing/2014/main" id="{56F8A761-AC81-A829-9CCE-1E2F1196AA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412624"/>
            <a:ext cx="351531" cy="314547"/>
          </a:xfrm>
          <a:prstGeom prst="rect">
            <a:avLst/>
          </a:prstGeom>
        </p:spPr>
      </p:pic>
      <p:pic>
        <p:nvPicPr>
          <p:cNvPr id="16" name="Picture 15">
            <a:extLst>
              <a:ext uri="{FF2B5EF4-FFF2-40B4-BE49-F238E27FC236}">
                <a16:creationId xmlns:a16="http://schemas.microsoft.com/office/drawing/2014/main" id="{C2D81CC7-BE6F-ECEB-315F-E4F155AEB56D}"/>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5562467"/>
            <a:ext cx="351531" cy="314547"/>
          </a:xfrm>
          <a:prstGeom prst="rect">
            <a:avLst/>
          </a:prstGeom>
        </p:spPr>
      </p:pic>
      <p:sp>
        <p:nvSpPr>
          <p:cNvPr id="2" name="TextBox 1">
            <a:extLst>
              <a:ext uri="{FF2B5EF4-FFF2-40B4-BE49-F238E27FC236}">
                <a16:creationId xmlns:a16="http://schemas.microsoft.com/office/drawing/2014/main" id="{3AE5DB69-BDAD-7AB3-0024-157F3FD38154}"/>
              </a:ext>
            </a:extLst>
          </p:cNvPr>
          <p:cNvSpPr txBox="1"/>
          <p:nvPr/>
        </p:nvSpPr>
        <p:spPr>
          <a:xfrm>
            <a:off x="343941" y="6074615"/>
            <a:ext cx="12191999" cy="379656"/>
          </a:xfrm>
          <a:prstGeom prst="rect">
            <a:avLst/>
          </a:prstGeom>
          <a:noFill/>
        </p:spPr>
        <p:txBody>
          <a:bodyPr wrap="square" rtlCol="0">
            <a:spAutoFit/>
          </a:bodyPr>
          <a:lstStyle/>
          <a:p>
            <a:r>
              <a:rPr lang="en-US" sz="1867" b="1" dirty="0">
                <a:solidFill>
                  <a:srgbClr val="00B0F0"/>
                </a:solidFill>
                <a:latin typeface="Arial" panose="020B0604020202020204" pitchFamily="34" charset="0"/>
                <a:cs typeface="Arial" panose="020B0604020202020204" pitchFamily="34" charset="0"/>
              </a:rPr>
              <a:t>Limitation: Unknown efficacy post KN522 given ~5% of pts in these trials had </a:t>
            </a:r>
            <a:r>
              <a:rPr lang="en-US" sz="1867" b="1" dirty="0" err="1">
                <a:solidFill>
                  <a:srgbClr val="00B0F0"/>
                </a:solidFill>
                <a:latin typeface="Arial" panose="020B0604020202020204" pitchFamily="34" charset="0"/>
                <a:cs typeface="Arial" panose="020B0604020202020204" pitchFamily="34" charset="0"/>
              </a:rPr>
              <a:t>recv’d</a:t>
            </a:r>
            <a:r>
              <a:rPr lang="en-US" sz="1867" b="1" dirty="0">
                <a:solidFill>
                  <a:srgbClr val="00B0F0"/>
                </a:solidFill>
                <a:latin typeface="Arial" panose="020B0604020202020204" pitchFamily="34" charset="0"/>
                <a:cs typeface="Arial" panose="020B0604020202020204" pitchFamily="34" charset="0"/>
              </a:rPr>
              <a:t> prior IO</a:t>
            </a:r>
          </a:p>
        </p:txBody>
      </p:sp>
    </p:spTree>
    <p:extLst>
      <p:ext uri="{BB962C8B-B14F-4D97-AF65-F5344CB8AC3E}">
        <p14:creationId xmlns:p14="http://schemas.microsoft.com/office/powerpoint/2010/main" val="363527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A8F0-20BE-ADAE-4757-B27105F40A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B99F44C-A223-1CE4-D2BB-995B861A69E8}"/>
              </a:ext>
            </a:extLst>
          </p:cNvPr>
          <p:cNvSpPr/>
          <p:nvPr/>
        </p:nvSpPr>
        <p:spPr>
          <a:xfrm>
            <a:off x="0" y="1546648"/>
            <a:ext cx="12103331" cy="4981152"/>
          </a:xfrm>
          <a:prstGeom prst="rect">
            <a:avLst/>
          </a:prstGeom>
          <a:solidFill>
            <a:srgbClr val="F9FCFF"/>
          </a:solidFill>
          <a:ln>
            <a:solidFill>
              <a:srgbClr val="F9F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Title 2">
            <a:extLst>
              <a:ext uri="{FF2B5EF4-FFF2-40B4-BE49-F238E27FC236}">
                <a16:creationId xmlns:a16="http://schemas.microsoft.com/office/drawing/2014/main" id="{50C029B6-1D55-FBBA-DEC2-F1ACCA80EB57}"/>
              </a:ext>
            </a:extLst>
          </p:cNvPr>
          <p:cNvSpPr>
            <a:spLocks noGrp="1"/>
          </p:cNvSpPr>
          <p:nvPr>
            <p:ph type="title"/>
          </p:nvPr>
        </p:nvSpPr>
        <p:spPr>
          <a:xfrm>
            <a:off x="406400" y="88900"/>
            <a:ext cx="9780555" cy="1397000"/>
          </a:xfrm>
        </p:spPr>
        <p:txBody>
          <a:bodyPr lIns="0" anchor="b"/>
          <a:lstStyle/>
          <a:p>
            <a:pPr>
              <a:lnSpc>
                <a:spcPct val="90000"/>
              </a:lnSpc>
            </a:pPr>
            <a:r>
              <a:rPr lang="en-US" sz="3733" b="1" dirty="0">
                <a:solidFill>
                  <a:srgbClr val="001E44"/>
                </a:solidFill>
              </a:rPr>
              <a:t>Rationale for Combining Immunotherapy and ADCs</a:t>
            </a:r>
          </a:p>
        </p:txBody>
      </p:sp>
      <p:pic>
        <p:nvPicPr>
          <p:cNvPr id="7" name="Picture 6" descr="A screenshot of a computer&#10;&#10;Description automatically generated">
            <a:extLst>
              <a:ext uri="{FF2B5EF4-FFF2-40B4-BE49-F238E27FC236}">
                <a16:creationId xmlns:a16="http://schemas.microsoft.com/office/drawing/2014/main" id="{6AEE31A2-7727-254F-EB8A-0D87FED4867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357153" y="1546648"/>
            <a:ext cx="5243751" cy="5116848"/>
          </a:xfrm>
          <a:prstGeom prst="rect">
            <a:avLst/>
          </a:prstGeom>
        </p:spPr>
      </p:pic>
      <p:sp>
        <p:nvSpPr>
          <p:cNvPr id="8" name="TextBox 7">
            <a:extLst>
              <a:ext uri="{FF2B5EF4-FFF2-40B4-BE49-F238E27FC236}">
                <a16:creationId xmlns:a16="http://schemas.microsoft.com/office/drawing/2014/main" id="{63A5EB93-6B17-180F-56D9-84D957B99B1D}"/>
              </a:ext>
            </a:extLst>
          </p:cNvPr>
          <p:cNvSpPr txBox="1"/>
          <p:nvPr/>
        </p:nvSpPr>
        <p:spPr>
          <a:xfrm>
            <a:off x="7381703" y="6466244"/>
            <a:ext cx="3394184" cy="112788"/>
          </a:xfrm>
          <a:prstGeom prst="rect">
            <a:avLst/>
          </a:prstGeom>
          <a:noFill/>
        </p:spPr>
        <p:txBody>
          <a:bodyPr wrap="square" lIns="0" tIns="0" rIns="0" bIns="0" rtlCol="0" anchor="t" anchorCtr="0">
            <a:spAutoFit/>
          </a:bodyPr>
          <a:lstStyle/>
          <a:p>
            <a:pPr algn="r" defTabSz="812760" eaLnBrk="0" fontAlgn="base" hangingPunct="0">
              <a:spcBef>
                <a:spcPct val="0"/>
              </a:spcBef>
              <a:spcAft>
                <a:spcPct val="0"/>
              </a:spcAft>
            </a:pPr>
            <a:r>
              <a:rPr lang="en-US" sz="733" kern="600" dirty="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Nicolo E et al, Cancer Treatment Reviews 2022</a:t>
            </a:r>
          </a:p>
        </p:txBody>
      </p:sp>
      <p:sp>
        <p:nvSpPr>
          <p:cNvPr id="2" name="TextBox 1">
            <a:extLst>
              <a:ext uri="{FF2B5EF4-FFF2-40B4-BE49-F238E27FC236}">
                <a16:creationId xmlns:a16="http://schemas.microsoft.com/office/drawing/2014/main" id="{E3D9F2D9-0741-FB3A-8E56-46FA4B3C7073}"/>
              </a:ext>
            </a:extLst>
          </p:cNvPr>
          <p:cNvSpPr txBox="1"/>
          <p:nvPr/>
        </p:nvSpPr>
        <p:spPr>
          <a:xfrm>
            <a:off x="8768562" y="3182227"/>
            <a:ext cx="3167111" cy="2169096"/>
          </a:xfrm>
          <a:prstGeom prst="rect">
            <a:avLst/>
          </a:prstGeom>
          <a:noFill/>
          <a:ln>
            <a:noFill/>
          </a:ln>
        </p:spPr>
        <p:txBody>
          <a:bodyPr wrap="square" lIns="0" tIns="121920" rtlCol="0">
            <a:noAutofit/>
          </a:bodyPr>
          <a:lstStyle/>
          <a:p>
            <a:pPr marL="381009" indent="-228605" defTabSz="609615">
              <a:spcBef>
                <a:spcPts val="667"/>
              </a:spcBef>
              <a:buClr>
                <a:srgbClr val="F35624"/>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Immunogenic cell death</a:t>
            </a:r>
          </a:p>
          <a:p>
            <a:pPr marL="381009" indent="-228605" defTabSz="609615">
              <a:spcBef>
                <a:spcPts val="667"/>
              </a:spcBef>
              <a:buClr>
                <a:srgbClr val="F35624"/>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ADCC</a:t>
            </a:r>
          </a:p>
          <a:p>
            <a:pPr marL="381009" indent="-228605" defTabSz="609615">
              <a:spcBef>
                <a:spcPts val="667"/>
              </a:spcBef>
              <a:buClr>
                <a:srgbClr val="F35624"/>
              </a:buClr>
              <a:buFont typeface="Arial" panose="020B0604020202020204" pitchFamily="34" charset="0"/>
              <a:buChar char="•"/>
            </a:pPr>
            <a:r>
              <a:rPr lang="en-US" sz="2133" b="1" dirty="0">
                <a:solidFill>
                  <a:srgbClr val="001E44"/>
                </a:solidFill>
                <a:latin typeface="Arial" panose="020B0604020202020204" pitchFamily="34" charset="0"/>
                <a:cs typeface="Arial" panose="020B0604020202020204" pitchFamily="34" charset="0"/>
              </a:rPr>
              <a:t>↑ T-cell infiltration</a:t>
            </a:r>
          </a:p>
          <a:p>
            <a:pPr marL="152404" defTabSz="609615">
              <a:spcBef>
                <a:spcPts val="667"/>
              </a:spcBef>
              <a:buClr>
                <a:srgbClr val="F35624"/>
              </a:buClr>
            </a:pPr>
            <a:endParaRPr lang="en-US" sz="2133" b="1" dirty="0">
              <a:solidFill>
                <a:srgbClr val="001E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287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62106-EBD0-E1F2-4224-04E2487AB199}"/>
            </a:ext>
          </a:extLst>
        </p:cNvPr>
        <p:cNvGrpSpPr/>
        <p:nvPr/>
      </p:nvGrpSpPr>
      <p:grpSpPr>
        <a:xfrm>
          <a:off x="0" y="0"/>
          <a:ext cx="0" cy="0"/>
          <a:chOff x="0" y="0"/>
          <a:chExt cx="0" cy="0"/>
        </a:xfrm>
      </p:grpSpPr>
      <p:sp>
        <p:nvSpPr>
          <p:cNvPr id="89" name="Rectangle 88">
            <a:extLst>
              <a:ext uri="{FF2B5EF4-FFF2-40B4-BE49-F238E27FC236}">
                <a16:creationId xmlns:a16="http://schemas.microsoft.com/office/drawing/2014/main" id="{F05AB493-530B-DC5B-84DF-0995CD17ED08}"/>
              </a:ext>
            </a:extLst>
          </p:cNvPr>
          <p:cNvSpPr/>
          <p:nvPr/>
        </p:nvSpPr>
        <p:spPr>
          <a:xfrm>
            <a:off x="7231524" y="2000044"/>
            <a:ext cx="4642893" cy="1170243"/>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1" name="Rectangle 90">
            <a:extLst>
              <a:ext uri="{FF2B5EF4-FFF2-40B4-BE49-F238E27FC236}">
                <a16:creationId xmlns:a16="http://schemas.microsoft.com/office/drawing/2014/main" id="{4E0DFBFD-35D7-237C-ABF6-63EA4F57E109}"/>
              </a:ext>
            </a:extLst>
          </p:cNvPr>
          <p:cNvSpPr/>
          <p:nvPr/>
        </p:nvSpPr>
        <p:spPr>
          <a:xfrm>
            <a:off x="7219578" y="3278912"/>
            <a:ext cx="4672951" cy="2235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0" name="Rectangle 89">
            <a:extLst>
              <a:ext uri="{FF2B5EF4-FFF2-40B4-BE49-F238E27FC236}">
                <a16:creationId xmlns:a16="http://schemas.microsoft.com/office/drawing/2014/main" id="{C61345FD-77AE-EB30-4E3C-CBD22B72D7B8}"/>
              </a:ext>
            </a:extLst>
          </p:cNvPr>
          <p:cNvSpPr/>
          <p:nvPr/>
        </p:nvSpPr>
        <p:spPr>
          <a:xfrm>
            <a:off x="7231523" y="5628557"/>
            <a:ext cx="4661004" cy="594444"/>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8" name="Rectangle 87">
            <a:extLst>
              <a:ext uri="{FF2B5EF4-FFF2-40B4-BE49-F238E27FC236}">
                <a16:creationId xmlns:a16="http://schemas.microsoft.com/office/drawing/2014/main" id="{69B45860-758A-A05F-6C95-783F352807AB}"/>
              </a:ext>
            </a:extLst>
          </p:cNvPr>
          <p:cNvSpPr/>
          <p:nvPr/>
        </p:nvSpPr>
        <p:spPr>
          <a:xfrm>
            <a:off x="1137858" y="5637934"/>
            <a:ext cx="4761465" cy="6107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7" name="Rectangle 86">
            <a:extLst>
              <a:ext uri="{FF2B5EF4-FFF2-40B4-BE49-F238E27FC236}">
                <a16:creationId xmlns:a16="http://schemas.microsoft.com/office/drawing/2014/main" id="{83CD1654-DE91-9D2F-2547-E9650098635C}"/>
              </a:ext>
            </a:extLst>
          </p:cNvPr>
          <p:cNvSpPr/>
          <p:nvPr/>
        </p:nvSpPr>
        <p:spPr>
          <a:xfrm>
            <a:off x="1147149" y="3273821"/>
            <a:ext cx="4761467" cy="223520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6" name="Rectangle 85">
            <a:extLst>
              <a:ext uri="{FF2B5EF4-FFF2-40B4-BE49-F238E27FC236}">
                <a16:creationId xmlns:a16="http://schemas.microsoft.com/office/drawing/2014/main" id="{A75060F0-83DB-EA79-191F-C751CB02E292}"/>
              </a:ext>
            </a:extLst>
          </p:cNvPr>
          <p:cNvSpPr/>
          <p:nvPr/>
        </p:nvSpPr>
        <p:spPr>
          <a:xfrm>
            <a:off x="1147152" y="2020210"/>
            <a:ext cx="4761465" cy="11130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Title 2">
            <a:extLst>
              <a:ext uri="{FF2B5EF4-FFF2-40B4-BE49-F238E27FC236}">
                <a16:creationId xmlns:a16="http://schemas.microsoft.com/office/drawing/2014/main" id="{E43E3306-439D-7BA4-47C3-798CC1C3BB46}"/>
              </a:ext>
            </a:extLst>
          </p:cNvPr>
          <p:cNvSpPr>
            <a:spLocks noGrp="1"/>
          </p:cNvSpPr>
          <p:nvPr>
            <p:ph type="title"/>
          </p:nvPr>
        </p:nvSpPr>
        <p:spPr>
          <a:xfrm>
            <a:off x="406400" y="0"/>
            <a:ext cx="9780555" cy="949648"/>
          </a:xfrm>
        </p:spPr>
        <p:txBody>
          <a:bodyPr lIns="0" anchor="b"/>
          <a:lstStyle/>
          <a:p>
            <a:pPr>
              <a:lnSpc>
                <a:spcPct val="90000"/>
              </a:lnSpc>
            </a:pPr>
            <a:r>
              <a:rPr lang="en-US" b="1" dirty="0">
                <a:solidFill>
                  <a:srgbClr val="001E44"/>
                </a:solidFill>
              </a:rPr>
              <a:t>1L Treatment of PD-L1+ </a:t>
            </a:r>
            <a:r>
              <a:rPr lang="en-US" b="1" dirty="0" err="1">
                <a:solidFill>
                  <a:srgbClr val="001E44"/>
                </a:solidFill>
              </a:rPr>
              <a:t>mTNBC</a:t>
            </a:r>
            <a:endParaRPr lang="en-US" b="1" dirty="0">
              <a:solidFill>
                <a:srgbClr val="001E44"/>
              </a:solidFill>
            </a:endParaRPr>
          </a:p>
        </p:txBody>
      </p:sp>
      <p:sp>
        <p:nvSpPr>
          <p:cNvPr id="47" name="Round Same Side Corner Rectangle 78">
            <a:extLst>
              <a:ext uri="{FF2B5EF4-FFF2-40B4-BE49-F238E27FC236}">
                <a16:creationId xmlns:a16="http://schemas.microsoft.com/office/drawing/2014/main" id="{C92657B7-874F-F302-64FA-AF7CCFD84866}"/>
              </a:ext>
            </a:extLst>
          </p:cNvPr>
          <p:cNvSpPr>
            <a:spLocks/>
          </p:cNvSpPr>
          <p:nvPr/>
        </p:nvSpPr>
        <p:spPr>
          <a:xfrm rot="16200000">
            <a:off x="215303" y="2058132"/>
            <a:ext cx="1113004" cy="1037160"/>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Patient Population</a:t>
            </a:r>
          </a:p>
        </p:txBody>
      </p:sp>
      <p:sp>
        <p:nvSpPr>
          <p:cNvPr id="48" name="Round Same Side Corner Rectangle 78">
            <a:extLst>
              <a:ext uri="{FF2B5EF4-FFF2-40B4-BE49-F238E27FC236}">
                <a16:creationId xmlns:a16="http://schemas.microsoft.com/office/drawing/2014/main" id="{7013EC56-16A0-6BC9-4E83-61CFA7641A47}"/>
              </a:ext>
            </a:extLst>
          </p:cNvPr>
          <p:cNvSpPr>
            <a:spLocks/>
          </p:cNvSpPr>
          <p:nvPr/>
        </p:nvSpPr>
        <p:spPr>
          <a:xfrm rot="16200000">
            <a:off x="-347185" y="3874231"/>
            <a:ext cx="2237980" cy="1037160"/>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Study Design</a:t>
            </a:r>
          </a:p>
        </p:txBody>
      </p:sp>
      <p:sp>
        <p:nvSpPr>
          <p:cNvPr id="49" name="Round Same Side Corner Rectangle 78">
            <a:extLst>
              <a:ext uri="{FF2B5EF4-FFF2-40B4-BE49-F238E27FC236}">
                <a16:creationId xmlns:a16="http://schemas.microsoft.com/office/drawing/2014/main" id="{D22AD74B-7858-64A4-FD73-212F8AB11924}"/>
              </a:ext>
            </a:extLst>
          </p:cNvPr>
          <p:cNvSpPr>
            <a:spLocks/>
          </p:cNvSpPr>
          <p:nvPr/>
        </p:nvSpPr>
        <p:spPr>
          <a:xfrm rot="16200000">
            <a:off x="478389" y="5426607"/>
            <a:ext cx="613336" cy="1010655"/>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Key Endpoints</a:t>
            </a:r>
            <a:r>
              <a:rPr lang="en-US" sz="1300" b="1" baseline="30000" dirty="0">
                <a:solidFill>
                  <a:srgbClr val="FFFFFF"/>
                </a:solidFill>
                <a:latin typeface="Arial"/>
                <a:cs typeface="Arial"/>
                <a:sym typeface="Arial"/>
              </a:rPr>
              <a:t>a</a:t>
            </a:r>
            <a:endParaRPr lang="en-US" sz="1300" b="1" dirty="0">
              <a:solidFill>
                <a:srgbClr val="FFFFFF"/>
              </a:solidFill>
              <a:latin typeface="Arial"/>
              <a:cs typeface="Arial"/>
              <a:sym typeface="Arial"/>
            </a:endParaRPr>
          </a:p>
        </p:txBody>
      </p:sp>
      <p:sp>
        <p:nvSpPr>
          <p:cNvPr id="51" name="Round Same Side Corner Rectangle 78">
            <a:extLst>
              <a:ext uri="{FF2B5EF4-FFF2-40B4-BE49-F238E27FC236}">
                <a16:creationId xmlns:a16="http://schemas.microsoft.com/office/drawing/2014/main" id="{0DD297E3-784A-7E61-82FC-5C4F0CDE466D}"/>
              </a:ext>
            </a:extLst>
          </p:cNvPr>
          <p:cNvSpPr>
            <a:spLocks/>
          </p:cNvSpPr>
          <p:nvPr/>
        </p:nvSpPr>
        <p:spPr>
          <a:xfrm>
            <a:off x="1292800" y="1655853"/>
            <a:ext cx="4574081" cy="366732"/>
          </a:xfrm>
          <a:prstGeom prst="round2SameRect">
            <a:avLst>
              <a:gd name="adj1" fmla="val 14899"/>
              <a:gd name="adj2" fmla="val 0"/>
            </a:avLst>
          </a:prstGeom>
          <a:solidFill>
            <a:srgbClr val="548ED6"/>
          </a:solidFill>
        </p:spPr>
        <p:txBody>
          <a:bodyPr tIns="46800" bIns="46800" rtlCol="0" anchor="ctr" anchorCtr="0">
            <a:noAutofit/>
          </a:bodyPr>
          <a:lstStyle/>
          <a:p>
            <a:pPr algn="ctr" defTabSz="914354">
              <a:defRPr/>
            </a:pPr>
            <a:r>
              <a:rPr lang="en-US" sz="1400" b="1" dirty="0">
                <a:solidFill>
                  <a:schemeClr val="bg1"/>
                </a:solidFill>
                <a:latin typeface="Arial"/>
                <a:cs typeface="Arial"/>
                <a:sym typeface="Arial"/>
              </a:rPr>
              <a:t>ASCENT-04</a:t>
            </a:r>
          </a:p>
        </p:txBody>
      </p:sp>
      <p:sp>
        <p:nvSpPr>
          <p:cNvPr id="52" name="Rounded Rectangle 23">
            <a:extLst>
              <a:ext uri="{FF2B5EF4-FFF2-40B4-BE49-F238E27FC236}">
                <a16:creationId xmlns:a16="http://schemas.microsoft.com/office/drawing/2014/main" id="{975E9482-BA56-AEB5-50E2-FB345628B306}"/>
              </a:ext>
            </a:extLst>
          </p:cNvPr>
          <p:cNvSpPr/>
          <p:nvPr/>
        </p:nvSpPr>
        <p:spPr>
          <a:xfrm>
            <a:off x="1283485" y="2114253"/>
            <a:ext cx="4603892" cy="1046587"/>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46" indent="-171446" defTabSz="914377">
              <a:buClr>
                <a:srgbClr val="EE8654"/>
              </a:buClr>
              <a:buFont typeface="Arial" panose="020B0604020202020204" pitchFamily="34" charset="0"/>
              <a:buChar char="•"/>
              <a:defRPr/>
            </a:pPr>
            <a:r>
              <a:rPr lang="en-US" sz="1200" b="1" kern="0" dirty="0">
                <a:solidFill>
                  <a:srgbClr val="001E44"/>
                </a:solidFill>
                <a:latin typeface="Arial"/>
                <a:sym typeface="Arial"/>
              </a:rPr>
              <a:t>PD-L1+ (CPS</a:t>
            </a:r>
            <a:r>
              <a:rPr lang="en-US" sz="1200" b="1" dirty="0">
                <a:solidFill>
                  <a:srgbClr val="001E44"/>
                </a:solidFill>
                <a:latin typeface="Arial"/>
                <a:sym typeface="Arial"/>
              </a:rPr>
              <a:t> ≥10)</a:t>
            </a:r>
            <a:r>
              <a:rPr lang="en-US" sz="1200" b="1" kern="0" dirty="0">
                <a:solidFill>
                  <a:srgbClr val="001E44"/>
                </a:solidFill>
                <a:latin typeface="Arial"/>
                <a:sym typeface="Arial"/>
              </a:rPr>
              <a:t> </a:t>
            </a:r>
            <a:r>
              <a:rPr lang="en-US" sz="1200" kern="0" dirty="0">
                <a:solidFill>
                  <a:srgbClr val="001E44"/>
                </a:solidFill>
                <a:latin typeface="Arial"/>
                <a:sym typeface="Arial"/>
              </a:rPr>
              <a:t>untreated, inoperable/locally advanced or metastatic TNBC</a:t>
            </a:r>
          </a:p>
          <a:p>
            <a:pPr marL="171446" indent="-171446" defTabSz="914377">
              <a:buClr>
                <a:srgbClr val="EE8654"/>
              </a:buClr>
              <a:buFont typeface="Arial" panose="020B0604020202020204" pitchFamily="34" charset="0"/>
              <a:buChar char="•"/>
              <a:defRPr/>
            </a:pPr>
            <a:r>
              <a:rPr lang="en-US" sz="1200" b="1" dirty="0">
                <a:solidFill>
                  <a:srgbClr val="001E44"/>
                </a:solidFill>
                <a:latin typeface="Arial"/>
                <a:sym typeface="Arial"/>
              </a:rPr>
              <a:t>≥6 months since therapy in curative setting </a:t>
            </a:r>
            <a:r>
              <a:rPr lang="en-US" sz="1200" dirty="0">
                <a:solidFill>
                  <a:srgbClr val="001E44"/>
                </a:solidFill>
                <a:latin typeface="Arial"/>
                <a:sym typeface="Arial"/>
              </a:rPr>
              <a:t>(prior PD-L1 use allowed in this setting)</a:t>
            </a:r>
            <a:endParaRPr lang="en-US" sz="1200" kern="0" dirty="0">
              <a:solidFill>
                <a:srgbClr val="001E44"/>
              </a:solidFill>
              <a:latin typeface="Arial"/>
              <a:sym typeface="Arial"/>
            </a:endParaRPr>
          </a:p>
        </p:txBody>
      </p:sp>
      <p:sp>
        <p:nvSpPr>
          <p:cNvPr id="54" name="Rounded Rectangle 25">
            <a:extLst>
              <a:ext uri="{FF2B5EF4-FFF2-40B4-BE49-F238E27FC236}">
                <a16:creationId xmlns:a16="http://schemas.microsoft.com/office/drawing/2014/main" id="{D715AFBA-6921-2517-188E-5F62BE24A056}"/>
              </a:ext>
            </a:extLst>
          </p:cNvPr>
          <p:cNvSpPr/>
          <p:nvPr/>
        </p:nvSpPr>
        <p:spPr>
          <a:xfrm>
            <a:off x="1262989" y="5637346"/>
            <a:ext cx="4603892" cy="576735"/>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513" indent="-154513" defTabSz="914377">
              <a:buClr>
                <a:srgbClr val="EE8654"/>
              </a:buClr>
              <a:buFont typeface="Arial" panose="020B0604020202020204" pitchFamily="34" charset="0"/>
              <a:buChar char="•"/>
              <a:defRPr/>
            </a:pPr>
            <a:r>
              <a:rPr lang="en-US" sz="1200" kern="0" dirty="0">
                <a:solidFill>
                  <a:srgbClr val="001E44"/>
                </a:solidFill>
                <a:latin typeface="Arial"/>
                <a:sym typeface="Arial"/>
              </a:rPr>
              <a:t>Primary: PFS by BICR in ITT population</a:t>
            </a:r>
          </a:p>
          <a:p>
            <a:pPr marL="154513" indent="-154513" defTabSz="914377">
              <a:buClr>
                <a:srgbClr val="EE8654"/>
              </a:buClr>
              <a:buFont typeface="Arial" panose="020B0604020202020204" pitchFamily="34" charset="0"/>
              <a:buChar char="•"/>
              <a:defRPr/>
            </a:pPr>
            <a:r>
              <a:rPr lang="en-US" sz="1200" kern="0" dirty="0">
                <a:solidFill>
                  <a:srgbClr val="001E44"/>
                </a:solidFill>
                <a:latin typeface="Arial"/>
                <a:sym typeface="Arial"/>
              </a:rPr>
              <a:t>Secondary: OS, ORR, PROs</a:t>
            </a:r>
          </a:p>
        </p:txBody>
      </p:sp>
      <p:grpSp>
        <p:nvGrpSpPr>
          <p:cNvPr id="55" name="Group 54">
            <a:extLst>
              <a:ext uri="{FF2B5EF4-FFF2-40B4-BE49-F238E27FC236}">
                <a16:creationId xmlns:a16="http://schemas.microsoft.com/office/drawing/2014/main" id="{9C052184-46A6-AA55-46E8-0882179E5C59}"/>
              </a:ext>
            </a:extLst>
          </p:cNvPr>
          <p:cNvGrpSpPr/>
          <p:nvPr/>
        </p:nvGrpSpPr>
        <p:grpSpPr>
          <a:xfrm>
            <a:off x="1311723" y="3717474"/>
            <a:ext cx="1228636" cy="484421"/>
            <a:chOff x="4711749" y="3083267"/>
            <a:chExt cx="1384251" cy="898332"/>
          </a:xfrm>
        </p:grpSpPr>
        <p:cxnSp>
          <p:nvCxnSpPr>
            <p:cNvPr id="61" name="Elbow Connector 42">
              <a:extLst>
                <a:ext uri="{FF2B5EF4-FFF2-40B4-BE49-F238E27FC236}">
                  <a16:creationId xmlns:a16="http://schemas.microsoft.com/office/drawing/2014/main" id="{A5B7D21B-6DE9-D8B2-BAD3-8C8896FF0F0E}"/>
                </a:ext>
              </a:extLst>
            </p:cNvPr>
            <p:cNvCxnSpPr>
              <a:cxnSpLocks/>
            </p:cNvCxnSpPr>
            <p:nvPr/>
          </p:nvCxnSpPr>
          <p:spPr>
            <a:xfrm flipV="1">
              <a:off x="4711749" y="3083267"/>
              <a:ext cx="1384248" cy="435350"/>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Elbow Connector 43">
              <a:extLst>
                <a:ext uri="{FF2B5EF4-FFF2-40B4-BE49-F238E27FC236}">
                  <a16:creationId xmlns:a16="http://schemas.microsoft.com/office/drawing/2014/main" id="{0F2DCD61-432B-CB2E-3F2A-81AC7A417274}"/>
                </a:ext>
              </a:extLst>
            </p:cNvPr>
            <p:cNvCxnSpPr>
              <a:cxnSpLocks/>
            </p:cNvCxnSpPr>
            <p:nvPr/>
          </p:nvCxnSpPr>
          <p:spPr>
            <a:xfrm>
              <a:off x="4711750" y="3518617"/>
              <a:ext cx="1384250" cy="462982"/>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6" name="TextBox 55">
            <a:extLst>
              <a:ext uri="{FF2B5EF4-FFF2-40B4-BE49-F238E27FC236}">
                <a16:creationId xmlns:a16="http://schemas.microsoft.com/office/drawing/2014/main" id="{31709BD8-9C57-59C7-589B-AA5E7E22FBF0}"/>
              </a:ext>
            </a:extLst>
          </p:cNvPr>
          <p:cNvSpPr txBox="1"/>
          <p:nvPr/>
        </p:nvSpPr>
        <p:spPr>
          <a:xfrm>
            <a:off x="1458667" y="3947234"/>
            <a:ext cx="639919" cy="276999"/>
          </a:xfrm>
          <a:prstGeom prst="rect">
            <a:avLst/>
          </a:prstGeom>
          <a:noFill/>
        </p:spPr>
        <p:txBody>
          <a:bodyPr wrap="none" rtlCol="0">
            <a:spAutoFit/>
          </a:bodyPr>
          <a:lstStyle/>
          <a:p>
            <a:pPr algn="ctr" defTabSz="914377">
              <a:buClr>
                <a:srgbClr val="000000"/>
              </a:buClr>
              <a:defRPr/>
            </a:pPr>
            <a:r>
              <a:rPr lang="en-US" sz="1200" kern="0" dirty="0">
                <a:solidFill>
                  <a:srgbClr val="001E44"/>
                </a:solidFill>
                <a:latin typeface="Arial"/>
                <a:cs typeface="Arial"/>
                <a:sym typeface="Arial"/>
              </a:rPr>
              <a:t>N=440</a:t>
            </a:r>
          </a:p>
        </p:txBody>
      </p:sp>
      <p:sp>
        <p:nvSpPr>
          <p:cNvPr id="57" name="Round Same Side Corner Rectangle 78">
            <a:extLst>
              <a:ext uri="{FF2B5EF4-FFF2-40B4-BE49-F238E27FC236}">
                <a16:creationId xmlns:a16="http://schemas.microsoft.com/office/drawing/2014/main" id="{4A08494C-CC0A-EDCA-C67C-67596F6DE8A0}"/>
              </a:ext>
            </a:extLst>
          </p:cNvPr>
          <p:cNvSpPr>
            <a:spLocks/>
          </p:cNvSpPr>
          <p:nvPr/>
        </p:nvSpPr>
        <p:spPr>
          <a:xfrm>
            <a:off x="2546601" y="3433045"/>
            <a:ext cx="3257756" cy="432952"/>
          </a:xfrm>
          <a:prstGeom prst="round2SameRect">
            <a:avLst>
              <a:gd name="adj1" fmla="val 50000"/>
              <a:gd name="adj2" fmla="val 50000"/>
            </a:avLst>
          </a:prstGeom>
          <a:solidFill>
            <a:schemeClr val="tx2">
              <a:lumMod val="40000"/>
              <a:lumOff val="60000"/>
              <a:alpha val="59507"/>
            </a:schemeClr>
          </a:solidFill>
        </p:spPr>
        <p:txBody>
          <a:bodyPr tIns="46800" bIns="46800" rtlCol="0" anchor="ctr" anchorCtr="0">
            <a:noAutofit/>
          </a:bodyPr>
          <a:lstStyle/>
          <a:p>
            <a:pPr algn="ctr" defTabSz="914354">
              <a:defRPr/>
            </a:pPr>
            <a:r>
              <a:rPr lang="en-US" sz="1200" b="1" dirty="0">
                <a:solidFill>
                  <a:srgbClr val="001E44"/>
                </a:solidFill>
                <a:latin typeface="Arial"/>
                <a:cs typeface="Arial"/>
                <a:sym typeface="Arial"/>
              </a:rPr>
              <a:t>SG + pembrolizumab</a:t>
            </a:r>
          </a:p>
        </p:txBody>
      </p:sp>
      <p:sp>
        <p:nvSpPr>
          <p:cNvPr id="58" name="Round Same Side Corner Rectangle 78">
            <a:extLst>
              <a:ext uri="{FF2B5EF4-FFF2-40B4-BE49-F238E27FC236}">
                <a16:creationId xmlns:a16="http://schemas.microsoft.com/office/drawing/2014/main" id="{9E5A9860-B2D7-CC58-1340-8890AC16B6B8}"/>
              </a:ext>
            </a:extLst>
          </p:cNvPr>
          <p:cNvSpPr>
            <a:spLocks/>
          </p:cNvSpPr>
          <p:nvPr/>
        </p:nvSpPr>
        <p:spPr>
          <a:xfrm>
            <a:off x="2540362" y="3989740"/>
            <a:ext cx="3257756" cy="432952"/>
          </a:xfrm>
          <a:prstGeom prst="round2SameRect">
            <a:avLst>
              <a:gd name="adj1" fmla="val 50000"/>
              <a:gd name="adj2" fmla="val 50000"/>
            </a:avLst>
          </a:prstGeom>
          <a:solidFill>
            <a:schemeClr val="tx1">
              <a:lumMod val="60000"/>
              <a:lumOff val="40000"/>
              <a:alpha val="30716"/>
            </a:schemeClr>
          </a:solidFill>
          <a:ln>
            <a:noFill/>
          </a:ln>
        </p:spPr>
        <p:txBody>
          <a:bodyPr tIns="46800" bIns="46800" rtlCol="0" anchor="ctr" anchorCtr="0">
            <a:noAutofit/>
          </a:bodyPr>
          <a:lstStyle/>
          <a:p>
            <a:pPr algn="ctr" defTabSz="914354">
              <a:defRPr/>
            </a:pPr>
            <a:r>
              <a:rPr lang="en-US" sz="1200" b="1" dirty="0">
                <a:solidFill>
                  <a:srgbClr val="001E44"/>
                </a:solidFill>
                <a:latin typeface="Arial"/>
                <a:cs typeface="Arial"/>
                <a:sym typeface="Arial"/>
              </a:rPr>
              <a:t>TPC chemo + pembrolizumab</a:t>
            </a:r>
          </a:p>
          <a:p>
            <a:pPr algn="ctr" defTabSz="914354">
              <a:defRPr/>
            </a:pPr>
            <a:r>
              <a:rPr lang="en-US" sz="1000" b="1" i="1" dirty="0">
                <a:solidFill>
                  <a:srgbClr val="001E44"/>
                </a:solidFill>
                <a:latin typeface="Arial"/>
                <a:cs typeface="Arial"/>
                <a:sym typeface="Arial"/>
              </a:rPr>
              <a:t>(gem + carbo; </a:t>
            </a:r>
            <a:r>
              <a:rPr lang="en-US" sz="1000" b="1" i="1" dirty="0" err="1">
                <a:solidFill>
                  <a:srgbClr val="001E44"/>
                </a:solidFill>
                <a:latin typeface="Arial"/>
                <a:cs typeface="Arial"/>
                <a:sym typeface="Arial"/>
              </a:rPr>
              <a:t>pac</a:t>
            </a:r>
            <a:r>
              <a:rPr lang="en-US" sz="1000" b="1" i="1" dirty="0">
                <a:solidFill>
                  <a:srgbClr val="001E44"/>
                </a:solidFill>
                <a:latin typeface="Arial"/>
                <a:cs typeface="Arial"/>
                <a:sym typeface="Arial"/>
              </a:rPr>
              <a:t>; nab-</a:t>
            </a:r>
            <a:r>
              <a:rPr lang="en-US" sz="1000" b="1" i="1" dirty="0" err="1">
                <a:solidFill>
                  <a:srgbClr val="001E44"/>
                </a:solidFill>
                <a:latin typeface="Arial"/>
                <a:cs typeface="Arial"/>
                <a:sym typeface="Arial"/>
              </a:rPr>
              <a:t>pac</a:t>
            </a:r>
            <a:r>
              <a:rPr lang="en-US" sz="1000" b="1" i="1" dirty="0">
                <a:solidFill>
                  <a:srgbClr val="001E44"/>
                </a:solidFill>
                <a:latin typeface="Arial"/>
                <a:cs typeface="Arial"/>
                <a:sym typeface="Arial"/>
              </a:rPr>
              <a:t>)</a:t>
            </a:r>
            <a:endParaRPr lang="en-US" sz="900" b="1" i="1" dirty="0">
              <a:solidFill>
                <a:srgbClr val="001E44"/>
              </a:solidFill>
              <a:latin typeface="Arial"/>
              <a:cs typeface="Arial"/>
              <a:sym typeface="Arial"/>
            </a:endParaRPr>
          </a:p>
        </p:txBody>
      </p:sp>
      <p:sp>
        <p:nvSpPr>
          <p:cNvPr id="59" name="TextBox 58">
            <a:extLst>
              <a:ext uri="{FF2B5EF4-FFF2-40B4-BE49-F238E27FC236}">
                <a16:creationId xmlns:a16="http://schemas.microsoft.com/office/drawing/2014/main" id="{652E8DD0-CD9B-190A-20ED-C01C690A00BB}"/>
              </a:ext>
            </a:extLst>
          </p:cNvPr>
          <p:cNvSpPr txBox="1"/>
          <p:nvPr/>
        </p:nvSpPr>
        <p:spPr>
          <a:xfrm>
            <a:off x="1589650" y="3499570"/>
            <a:ext cx="397866" cy="461665"/>
          </a:xfrm>
          <a:prstGeom prst="rect">
            <a:avLst/>
          </a:prstGeom>
          <a:noFill/>
        </p:spPr>
        <p:txBody>
          <a:bodyPr wrap="none" rtlCol="0">
            <a:spAutoFit/>
          </a:bodyPr>
          <a:lstStyle/>
          <a:p>
            <a:pPr algn="ctr" defTabSz="914377">
              <a:buClr>
                <a:srgbClr val="000000"/>
              </a:buClr>
              <a:defRPr/>
            </a:pPr>
            <a:r>
              <a:rPr lang="en-US" sz="1200" kern="0" dirty="0">
                <a:solidFill>
                  <a:srgbClr val="001E44"/>
                </a:solidFill>
                <a:latin typeface="Arial"/>
                <a:cs typeface="Arial"/>
                <a:sym typeface="Arial"/>
              </a:rPr>
              <a:t>R</a:t>
            </a:r>
          </a:p>
          <a:p>
            <a:pPr algn="ctr" defTabSz="914377">
              <a:buClr>
                <a:srgbClr val="000000"/>
              </a:buClr>
              <a:defRPr/>
            </a:pPr>
            <a:r>
              <a:rPr lang="en-US" sz="1200" kern="0" dirty="0">
                <a:solidFill>
                  <a:srgbClr val="001E44"/>
                </a:solidFill>
                <a:latin typeface="Arial"/>
                <a:cs typeface="Arial"/>
                <a:sym typeface="Arial"/>
              </a:rPr>
              <a:t>1:1</a:t>
            </a:r>
          </a:p>
        </p:txBody>
      </p:sp>
      <p:sp>
        <p:nvSpPr>
          <p:cNvPr id="60" name="TextBox 59">
            <a:extLst>
              <a:ext uri="{FF2B5EF4-FFF2-40B4-BE49-F238E27FC236}">
                <a16:creationId xmlns:a16="http://schemas.microsoft.com/office/drawing/2014/main" id="{A9B0A0B4-977F-459D-016A-BE983DA24A3D}"/>
              </a:ext>
            </a:extLst>
          </p:cNvPr>
          <p:cNvSpPr txBox="1"/>
          <p:nvPr/>
        </p:nvSpPr>
        <p:spPr>
          <a:xfrm>
            <a:off x="1291921" y="4604289"/>
            <a:ext cx="3917892" cy="926633"/>
          </a:xfrm>
          <a:prstGeom prst="rect">
            <a:avLst/>
          </a:prstGeom>
          <a:noFill/>
        </p:spPr>
        <p:txBody>
          <a:bodyPr wrap="square">
            <a:noAutofit/>
          </a:bodyPr>
          <a:lstStyle/>
          <a:p>
            <a:pPr marL="154513" indent="-154513" defTabSz="914377">
              <a:spcBef>
                <a:spcPts val="200"/>
              </a:spcBef>
              <a:buClr>
                <a:srgbClr val="EE8654"/>
              </a:buClr>
              <a:buFont typeface="Arial" panose="020B0604020202020204" pitchFamily="34" charset="0"/>
              <a:buChar char="•"/>
              <a:defRPr/>
            </a:pPr>
            <a:r>
              <a:rPr lang="en-US" sz="1200" b="1" kern="0" dirty="0">
                <a:solidFill>
                  <a:srgbClr val="001E44"/>
                </a:solidFill>
                <a:latin typeface="Arial"/>
                <a:sym typeface="Arial"/>
              </a:rPr>
              <a:t>Stratification Factors</a:t>
            </a:r>
          </a:p>
          <a:p>
            <a:pPr marL="154513" indent="-154513" defTabSz="914377">
              <a:spcBef>
                <a:spcPts val="200"/>
              </a:spcBef>
              <a:buClr>
                <a:srgbClr val="EE8654"/>
              </a:buClr>
              <a:buFont typeface="Arial" panose="020B0604020202020204" pitchFamily="34" charset="0"/>
              <a:buChar char="•"/>
              <a:defRPr/>
            </a:pPr>
            <a:r>
              <a:rPr lang="en-US" sz="1200" i="1" kern="0" dirty="0">
                <a:solidFill>
                  <a:srgbClr val="001E44"/>
                </a:solidFill>
                <a:latin typeface="Arial"/>
                <a:sym typeface="Arial"/>
              </a:rPr>
              <a:t>De novo </a:t>
            </a:r>
            <a:r>
              <a:rPr lang="en-US" sz="1200" kern="0" dirty="0">
                <a:solidFill>
                  <a:srgbClr val="001E44"/>
                </a:solidFill>
                <a:latin typeface="Arial"/>
                <a:sym typeface="Arial"/>
              </a:rPr>
              <a:t>vs recurrent disease</a:t>
            </a:r>
          </a:p>
          <a:p>
            <a:pPr marL="154513" indent="-154513" defTabSz="914377">
              <a:spcBef>
                <a:spcPts val="200"/>
              </a:spcBef>
              <a:buClr>
                <a:srgbClr val="EE8654"/>
              </a:buClr>
              <a:buFont typeface="Arial" panose="020B0604020202020204" pitchFamily="34" charset="0"/>
              <a:buChar char="•"/>
              <a:defRPr/>
            </a:pPr>
            <a:r>
              <a:rPr lang="en-US" sz="1200" kern="0" dirty="0">
                <a:solidFill>
                  <a:srgbClr val="001E44"/>
                </a:solidFill>
                <a:latin typeface="Arial"/>
                <a:sym typeface="Arial"/>
              </a:rPr>
              <a:t>Geographic region</a:t>
            </a:r>
          </a:p>
          <a:p>
            <a:pPr marL="154513" indent="-154513" defTabSz="914377">
              <a:spcBef>
                <a:spcPts val="200"/>
              </a:spcBef>
              <a:buClr>
                <a:srgbClr val="EE8654"/>
              </a:buClr>
              <a:buFont typeface="Arial" panose="020B0604020202020204" pitchFamily="34" charset="0"/>
              <a:buChar char="•"/>
              <a:defRPr/>
            </a:pPr>
            <a:r>
              <a:rPr lang="en-US" sz="1200" kern="0" dirty="0">
                <a:solidFill>
                  <a:srgbClr val="001E44"/>
                </a:solidFill>
                <a:latin typeface="Arial"/>
                <a:sym typeface="Arial"/>
              </a:rPr>
              <a:t>Prior exposure to immunotherapy</a:t>
            </a:r>
          </a:p>
        </p:txBody>
      </p:sp>
      <p:sp>
        <p:nvSpPr>
          <p:cNvPr id="63" name="TextBox 62">
            <a:extLst>
              <a:ext uri="{FF2B5EF4-FFF2-40B4-BE49-F238E27FC236}">
                <a16:creationId xmlns:a16="http://schemas.microsoft.com/office/drawing/2014/main" id="{AF96F511-38FC-5D1C-EC38-5913666E63F5}"/>
              </a:ext>
            </a:extLst>
          </p:cNvPr>
          <p:cNvSpPr txBox="1"/>
          <p:nvPr/>
        </p:nvSpPr>
        <p:spPr>
          <a:xfrm>
            <a:off x="4034713" y="4616705"/>
            <a:ext cx="1709791" cy="830997"/>
          </a:xfrm>
          <a:prstGeom prst="rect">
            <a:avLst/>
          </a:prstGeom>
          <a:noFill/>
          <a:ln w="190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7">
              <a:defRPr/>
            </a:pPr>
            <a:r>
              <a:rPr lang="en-US" sz="1200" b="1" dirty="0">
                <a:solidFill>
                  <a:srgbClr val="001E44"/>
                </a:solidFill>
                <a:latin typeface="Arial"/>
                <a:cs typeface="Arial"/>
              </a:rPr>
              <a:t>Crossover to SG is allowed after </a:t>
            </a:r>
            <a:br>
              <a:rPr lang="en-US" sz="1200" b="1" dirty="0">
                <a:solidFill>
                  <a:srgbClr val="001E44"/>
                </a:solidFill>
                <a:latin typeface="Arial"/>
                <a:cs typeface="Arial"/>
              </a:rPr>
            </a:br>
            <a:r>
              <a:rPr lang="en-US" sz="1200" b="1" dirty="0">
                <a:solidFill>
                  <a:srgbClr val="001E44"/>
                </a:solidFill>
                <a:latin typeface="Arial"/>
                <a:cs typeface="Arial"/>
              </a:rPr>
              <a:t>BICR-verified disease progression</a:t>
            </a:r>
            <a:endParaRPr lang="en-US" sz="1200" b="1" dirty="0">
              <a:solidFill>
                <a:srgbClr val="001E44"/>
              </a:solidFill>
              <a:latin typeface="Arial"/>
            </a:endParaRPr>
          </a:p>
        </p:txBody>
      </p:sp>
      <p:sp>
        <p:nvSpPr>
          <p:cNvPr id="65" name="Round Same Side Corner Rectangle 78">
            <a:extLst>
              <a:ext uri="{FF2B5EF4-FFF2-40B4-BE49-F238E27FC236}">
                <a16:creationId xmlns:a16="http://schemas.microsoft.com/office/drawing/2014/main" id="{D754CC36-F915-7B9D-FCBA-CB7C525BF231}"/>
              </a:ext>
            </a:extLst>
          </p:cNvPr>
          <p:cNvSpPr>
            <a:spLocks/>
          </p:cNvSpPr>
          <p:nvPr/>
        </p:nvSpPr>
        <p:spPr>
          <a:xfrm rot="16200000">
            <a:off x="6102646" y="1981577"/>
            <a:ext cx="1126615" cy="1176663"/>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Patient Population</a:t>
            </a:r>
          </a:p>
        </p:txBody>
      </p:sp>
      <p:sp>
        <p:nvSpPr>
          <p:cNvPr id="66" name="Round Same Side Corner Rectangle 78">
            <a:extLst>
              <a:ext uri="{FF2B5EF4-FFF2-40B4-BE49-F238E27FC236}">
                <a16:creationId xmlns:a16="http://schemas.microsoft.com/office/drawing/2014/main" id="{E4E5E210-9E9A-A65C-C338-08C8F97A1ECE}"/>
              </a:ext>
            </a:extLst>
          </p:cNvPr>
          <p:cNvSpPr>
            <a:spLocks/>
          </p:cNvSpPr>
          <p:nvPr/>
        </p:nvSpPr>
        <p:spPr>
          <a:xfrm rot="16200000">
            <a:off x="5544496" y="3802010"/>
            <a:ext cx="2235200" cy="1184381"/>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Study Design</a:t>
            </a:r>
          </a:p>
        </p:txBody>
      </p:sp>
      <p:sp>
        <p:nvSpPr>
          <p:cNvPr id="67" name="Round Same Side Corner Rectangle 78">
            <a:extLst>
              <a:ext uri="{FF2B5EF4-FFF2-40B4-BE49-F238E27FC236}">
                <a16:creationId xmlns:a16="http://schemas.microsoft.com/office/drawing/2014/main" id="{313645D7-061E-F0AE-33FD-573E363193A8}"/>
              </a:ext>
            </a:extLst>
          </p:cNvPr>
          <p:cNvSpPr>
            <a:spLocks/>
          </p:cNvSpPr>
          <p:nvPr/>
        </p:nvSpPr>
        <p:spPr>
          <a:xfrm rot="16200000">
            <a:off x="6361460" y="5345779"/>
            <a:ext cx="601267" cy="1184381"/>
          </a:xfrm>
          <a:prstGeom prst="round2SameRect">
            <a:avLst>
              <a:gd name="adj1" fmla="val 14899"/>
              <a:gd name="adj2" fmla="val 0"/>
            </a:avLst>
          </a:prstGeom>
          <a:solidFill>
            <a:srgbClr val="001E44"/>
          </a:solidFill>
        </p:spPr>
        <p:txBody>
          <a:bodyPr vert="vert" tIns="46800" bIns="46800" rtlCol="0" anchor="ctr" anchorCtr="0">
            <a:noAutofit/>
          </a:bodyPr>
          <a:lstStyle/>
          <a:p>
            <a:pPr algn="ctr" defTabSz="914354">
              <a:defRPr/>
            </a:pPr>
            <a:r>
              <a:rPr lang="en-US" sz="1300" b="1" dirty="0">
                <a:solidFill>
                  <a:srgbClr val="FFFFFF"/>
                </a:solidFill>
                <a:latin typeface="Arial"/>
                <a:cs typeface="Arial"/>
                <a:sym typeface="Arial"/>
              </a:rPr>
              <a:t>Key Endpoints</a:t>
            </a:r>
          </a:p>
        </p:txBody>
      </p:sp>
      <p:sp>
        <p:nvSpPr>
          <p:cNvPr id="69" name="Round Same Side Corner Rectangle 78">
            <a:extLst>
              <a:ext uri="{FF2B5EF4-FFF2-40B4-BE49-F238E27FC236}">
                <a16:creationId xmlns:a16="http://schemas.microsoft.com/office/drawing/2014/main" id="{686D0FF0-A989-E716-1BD8-D6F0D1816B63}"/>
              </a:ext>
            </a:extLst>
          </p:cNvPr>
          <p:cNvSpPr>
            <a:spLocks/>
          </p:cNvSpPr>
          <p:nvPr/>
        </p:nvSpPr>
        <p:spPr>
          <a:xfrm>
            <a:off x="7254284" y="1678391"/>
            <a:ext cx="4620133" cy="333695"/>
          </a:xfrm>
          <a:prstGeom prst="round2SameRect">
            <a:avLst>
              <a:gd name="adj1" fmla="val 14899"/>
              <a:gd name="adj2" fmla="val 0"/>
            </a:avLst>
          </a:prstGeom>
          <a:solidFill>
            <a:srgbClr val="94CDDD"/>
          </a:solidFill>
        </p:spPr>
        <p:txBody>
          <a:bodyPr tIns="46800" bIns="46800" rtlCol="0" anchor="ctr" anchorCtr="0">
            <a:noAutofit/>
          </a:bodyPr>
          <a:lstStyle/>
          <a:p>
            <a:pPr algn="ctr" defTabSz="914354">
              <a:defRPr/>
            </a:pPr>
            <a:r>
              <a:rPr lang="en-US" sz="1400" b="1" dirty="0">
                <a:solidFill>
                  <a:srgbClr val="F9FCFF"/>
                </a:solidFill>
                <a:latin typeface="Arial"/>
                <a:cs typeface="Arial"/>
                <a:sym typeface="Arial"/>
              </a:rPr>
              <a:t>TROPION-Breast05</a:t>
            </a:r>
          </a:p>
        </p:txBody>
      </p:sp>
      <p:sp>
        <p:nvSpPr>
          <p:cNvPr id="70" name="Rounded Rectangle 23">
            <a:extLst>
              <a:ext uri="{FF2B5EF4-FFF2-40B4-BE49-F238E27FC236}">
                <a16:creationId xmlns:a16="http://schemas.microsoft.com/office/drawing/2014/main" id="{A3AA86D8-9A32-F962-1C70-39629570892B}"/>
              </a:ext>
            </a:extLst>
          </p:cNvPr>
          <p:cNvSpPr/>
          <p:nvPr/>
        </p:nvSpPr>
        <p:spPr>
          <a:xfrm>
            <a:off x="7219577" y="2074166"/>
            <a:ext cx="4646763" cy="1170244"/>
          </a:xfrm>
          <a:prstGeom prst="roundRect">
            <a:avLst>
              <a:gd name="adj" fmla="val 7064"/>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36000" rtlCol="0" anchor="ctr"/>
          <a:lstStyle/>
          <a:p>
            <a:pPr marL="152396" indent="-146047" defTabSz="914377">
              <a:buClr>
                <a:srgbClr val="EE8654"/>
              </a:buClr>
              <a:buFont typeface="Arial" panose="020B0604020202020204" pitchFamily="34" charset="0"/>
              <a:buChar char="•"/>
              <a:defRPr/>
            </a:pPr>
            <a:r>
              <a:rPr lang="en-US" sz="1067" b="1" kern="0" dirty="0">
                <a:solidFill>
                  <a:srgbClr val="203661"/>
                </a:solidFill>
                <a:latin typeface="Arial"/>
                <a:sym typeface="Arial"/>
              </a:rPr>
              <a:t>PD-L1+ (CPS</a:t>
            </a:r>
            <a:r>
              <a:rPr lang="en-US" sz="1067" b="1" dirty="0">
                <a:solidFill>
                  <a:srgbClr val="203661"/>
                </a:solidFill>
                <a:latin typeface="Arial"/>
                <a:sym typeface="Arial"/>
              </a:rPr>
              <a:t> ≥10)</a:t>
            </a:r>
            <a:r>
              <a:rPr lang="en-US" sz="1067" b="1" kern="0" dirty="0">
                <a:solidFill>
                  <a:srgbClr val="203661"/>
                </a:solidFill>
                <a:latin typeface="Arial"/>
                <a:sym typeface="Arial"/>
              </a:rPr>
              <a:t> </a:t>
            </a:r>
            <a:r>
              <a:rPr lang="en-US" sz="1067" kern="0" dirty="0">
                <a:solidFill>
                  <a:srgbClr val="203661"/>
                </a:solidFill>
                <a:latin typeface="Arial"/>
                <a:sym typeface="Arial"/>
              </a:rPr>
              <a:t>untreated, inoperable/locally advanced or metastatic </a:t>
            </a:r>
            <a:br>
              <a:rPr lang="en-US" sz="1067" kern="0" dirty="0">
                <a:solidFill>
                  <a:srgbClr val="203661"/>
                </a:solidFill>
                <a:latin typeface="Arial"/>
                <a:sym typeface="Arial"/>
              </a:rPr>
            </a:br>
            <a:r>
              <a:rPr lang="en-US" sz="1067" kern="0" dirty="0">
                <a:solidFill>
                  <a:srgbClr val="203661"/>
                </a:solidFill>
                <a:latin typeface="Arial"/>
                <a:sym typeface="Arial"/>
              </a:rPr>
              <a:t>TNBC</a:t>
            </a:r>
          </a:p>
          <a:p>
            <a:pPr marL="152396" indent="-146047" defTabSz="914377">
              <a:buClr>
                <a:srgbClr val="EE8654"/>
              </a:buClr>
              <a:buFont typeface="Arial" panose="020B0604020202020204" pitchFamily="34" charset="0"/>
              <a:buChar char="•"/>
              <a:defRPr/>
            </a:pPr>
            <a:r>
              <a:rPr lang="en-US" sz="1067" b="1" dirty="0">
                <a:solidFill>
                  <a:srgbClr val="203661"/>
                </a:solidFill>
                <a:latin typeface="Arial"/>
                <a:sym typeface="Arial"/>
              </a:rPr>
              <a:t>DFI ≥6 months since therapy in curative setting </a:t>
            </a:r>
            <a:r>
              <a:rPr lang="en-US" sz="1067" dirty="0">
                <a:solidFill>
                  <a:srgbClr val="203661"/>
                </a:solidFill>
                <a:latin typeface="Arial"/>
                <a:sym typeface="Arial"/>
              </a:rPr>
              <a:t>(DFI 6–12 months capped at 20%)</a:t>
            </a:r>
          </a:p>
          <a:p>
            <a:pPr marL="152396" indent="-146047" defTabSz="914377">
              <a:buClr>
                <a:srgbClr val="EE8654"/>
              </a:buClr>
              <a:buFont typeface="Arial" panose="020B0604020202020204" pitchFamily="34" charset="0"/>
              <a:buChar char="•"/>
              <a:defRPr/>
            </a:pPr>
            <a:r>
              <a:rPr lang="en-US" sz="1067" dirty="0">
                <a:solidFill>
                  <a:srgbClr val="203661"/>
                </a:solidFill>
                <a:latin typeface="Arial"/>
                <a:sym typeface="Arial"/>
              </a:rPr>
              <a:t>Prior PD-(L)1 use allowed in this setting</a:t>
            </a:r>
          </a:p>
          <a:p>
            <a:pPr marL="152396" indent="-146047" defTabSz="914377">
              <a:buClr>
                <a:srgbClr val="EE8654"/>
              </a:buClr>
              <a:buFont typeface="Arial" panose="020B0604020202020204" pitchFamily="34" charset="0"/>
              <a:buChar char="•"/>
              <a:defRPr/>
            </a:pPr>
            <a:r>
              <a:rPr lang="en-US" sz="1067" dirty="0">
                <a:solidFill>
                  <a:srgbClr val="203661"/>
                </a:solidFill>
                <a:latin typeface="Arial"/>
                <a:sym typeface="Arial"/>
              </a:rPr>
              <a:t>History of ILD/pneumonitis and clinically significant corneal disease </a:t>
            </a:r>
            <a:br>
              <a:rPr lang="en-US" sz="1067" dirty="0">
                <a:solidFill>
                  <a:srgbClr val="203661"/>
                </a:solidFill>
                <a:latin typeface="Arial"/>
                <a:sym typeface="Arial"/>
              </a:rPr>
            </a:br>
            <a:r>
              <a:rPr lang="en-US" sz="1067" dirty="0">
                <a:solidFill>
                  <a:srgbClr val="203661"/>
                </a:solidFill>
                <a:latin typeface="Arial"/>
                <a:sym typeface="Arial"/>
              </a:rPr>
              <a:t>excluded</a:t>
            </a:r>
          </a:p>
        </p:txBody>
      </p:sp>
      <p:sp>
        <p:nvSpPr>
          <p:cNvPr id="72" name="Rounded Rectangle 25">
            <a:extLst>
              <a:ext uri="{FF2B5EF4-FFF2-40B4-BE49-F238E27FC236}">
                <a16:creationId xmlns:a16="http://schemas.microsoft.com/office/drawing/2014/main" id="{92C60F1B-8926-1C14-F1D1-5FEDF43EE557}"/>
              </a:ext>
            </a:extLst>
          </p:cNvPr>
          <p:cNvSpPr/>
          <p:nvPr/>
        </p:nvSpPr>
        <p:spPr>
          <a:xfrm>
            <a:off x="7325321" y="5704164"/>
            <a:ext cx="4549096" cy="467609"/>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0960" rtlCol="0" anchor="ctr"/>
          <a:lstStyle/>
          <a:p>
            <a:pPr marL="152396" indent="-146047" defTabSz="914377">
              <a:buClr>
                <a:srgbClr val="EE8654"/>
              </a:buClr>
              <a:buFont typeface="Arial" panose="020B0604020202020204" pitchFamily="34" charset="0"/>
              <a:buChar char="•"/>
              <a:defRPr/>
            </a:pPr>
            <a:r>
              <a:rPr lang="en-US" sz="1200" kern="0" dirty="0">
                <a:solidFill>
                  <a:srgbClr val="203661"/>
                </a:solidFill>
                <a:latin typeface="Arial"/>
                <a:sym typeface="Arial"/>
              </a:rPr>
              <a:t>Primary: PFS by BICR </a:t>
            </a:r>
          </a:p>
          <a:p>
            <a:pPr marL="152396" indent="-146047" defTabSz="914377">
              <a:buClr>
                <a:srgbClr val="EE8654"/>
              </a:buClr>
              <a:buFont typeface="Arial" panose="020B0604020202020204" pitchFamily="34" charset="0"/>
              <a:buChar char="•"/>
              <a:defRPr/>
            </a:pPr>
            <a:r>
              <a:rPr lang="en-US" sz="1200" kern="0" dirty="0">
                <a:solidFill>
                  <a:srgbClr val="203661"/>
                </a:solidFill>
                <a:latin typeface="Arial"/>
                <a:sym typeface="Arial"/>
              </a:rPr>
              <a:t>Secondary: OS, PFS (per investigator), ORR, safety, PROs</a:t>
            </a:r>
          </a:p>
        </p:txBody>
      </p:sp>
      <p:grpSp>
        <p:nvGrpSpPr>
          <p:cNvPr id="73" name="Group 72">
            <a:extLst>
              <a:ext uri="{FF2B5EF4-FFF2-40B4-BE49-F238E27FC236}">
                <a16:creationId xmlns:a16="http://schemas.microsoft.com/office/drawing/2014/main" id="{5E4D8DCD-4A3F-4C41-B092-BA77114627BB}"/>
              </a:ext>
            </a:extLst>
          </p:cNvPr>
          <p:cNvGrpSpPr/>
          <p:nvPr/>
        </p:nvGrpSpPr>
        <p:grpSpPr>
          <a:xfrm>
            <a:off x="7435624" y="3646659"/>
            <a:ext cx="997637" cy="797028"/>
            <a:chOff x="4415846" y="2473613"/>
            <a:chExt cx="1235275" cy="1624373"/>
          </a:xfrm>
        </p:grpSpPr>
        <p:cxnSp>
          <p:nvCxnSpPr>
            <p:cNvPr id="81" name="Elbow Connector 42">
              <a:extLst>
                <a:ext uri="{FF2B5EF4-FFF2-40B4-BE49-F238E27FC236}">
                  <a16:creationId xmlns:a16="http://schemas.microsoft.com/office/drawing/2014/main" id="{552A77EC-4209-C23E-3130-1FE82FBCD3B5}"/>
                </a:ext>
              </a:extLst>
            </p:cNvPr>
            <p:cNvCxnSpPr>
              <a:cxnSpLocks/>
              <a:endCxn id="75" idx="2"/>
            </p:cNvCxnSpPr>
            <p:nvPr/>
          </p:nvCxnSpPr>
          <p:spPr>
            <a:xfrm flipV="1">
              <a:off x="4415846" y="2473613"/>
              <a:ext cx="1235275" cy="810381"/>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Elbow Connector 43">
              <a:extLst>
                <a:ext uri="{FF2B5EF4-FFF2-40B4-BE49-F238E27FC236}">
                  <a16:creationId xmlns:a16="http://schemas.microsoft.com/office/drawing/2014/main" id="{8C3A9625-8FBF-D137-4E02-8988557FA0B6}"/>
                </a:ext>
              </a:extLst>
            </p:cNvPr>
            <p:cNvCxnSpPr>
              <a:cxnSpLocks/>
              <a:endCxn id="76" idx="2"/>
            </p:cNvCxnSpPr>
            <p:nvPr/>
          </p:nvCxnSpPr>
          <p:spPr>
            <a:xfrm>
              <a:off x="4415846" y="3283994"/>
              <a:ext cx="1235273" cy="813992"/>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4" name="TextBox 73">
            <a:extLst>
              <a:ext uri="{FF2B5EF4-FFF2-40B4-BE49-F238E27FC236}">
                <a16:creationId xmlns:a16="http://schemas.microsoft.com/office/drawing/2014/main" id="{BD6EEC93-190E-7869-AA7B-EA499DB9446C}"/>
              </a:ext>
            </a:extLst>
          </p:cNvPr>
          <p:cNvSpPr txBox="1"/>
          <p:nvPr/>
        </p:nvSpPr>
        <p:spPr>
          <a:xfrm>
            <a:off x="7510926" y="4068311"/>
            <a:ext cx="639919" cy="276999"/>
          </a:xfrm>
          <a:prstGeom prst="rect">
            <a:avLst/>
          </a:prstGeom>
          <a:noFill/>
        </p:spPr>
        <p:txBody>
          <a:bodyPr wrap="none" rtlCol="0">
            <a:spAutoFit/>
          </a:bodyPr>
          <a:lstStyle/>
          <a:p>
            <a:pPr algn="ctr" defTabSz="914377">
              <a:buClr>
                <a:srgbClr val="000000"/>
              </a:buClr>
              <a:defRPr/>
            </a:pPr>
            <a:r>
              <a:rPr lang="en-US" sz="1200" kern="0" dirty="0">
                <a:solidFill>
                  <a:srgbClr val="203661"/>
                </a:solidFill>
                <a:latin typeface="Arial"/>
                <a:cs typeface="Arial"/>
                <a:sym typeface="Arial"/>
              </a:rPr>
              <a:t>N~625</a:t>
            </a:r>
          </a:p>
        </p:txBody>
      </p:sp>
      <p:sp>
        <p:nvSpPr>
          <p:cNvPr id="75" name="Round Same Side Corner Rectangle 78">
            <a:extLst>
              <a:ext uri="{FF2B5EF4-FFF2-40B4-BE49-F238E27FC236}">
                <a16:creationId xmlns:a16="http://schemas.microsoft.com/office/drawing/2014/main" id="{BF9AEAE2-9433-4758-A3C1-EA122FE6F22A}"/>
              </a:ext>
            </a:extLst>
          </p:cNvPr>
          <p:cNvSpPr>
            <a:spLocks/>
          </p:cNvSpPr>
          <p:nvPr/>
        </p:nvSpPr>
        <p:spPr>
          <a:xfrm>
            <a:off x="8436807" y="3459213"/>
            <a:ext cx="3114309" cy="362844"/>
          </a:xfrm>
          <a:prstGeom prst="round2SameRect">
            <a:avLst>
              <a:gd name="adj1" fmla="val 50000"/>
              <a:gd name="adj2" fmla="val 50000"/>
            </a:avLst>
          </a:prstGeom>
          <a:solidFill>
            <a:srgbClr val="DDEEF3">
              <a:alpha val="87089"/>
            </a:srgbClr>
          </a:solidFill>
        </p:spPr>
        <p:txBody>
          <a:bodyPr tIns="46800" bIns="46800" rtlCol="0" anchor="ctr" anchorCtr="0">
            <a:noAutofit/>
          </a:bodyPr>
          <a:lstStyle/>
          <a:p>
            <a:pPr algn="ctr" defTabSz="914354">
              <a:defRPr/>
            </a:pPr>
            <a:r>
              <a:rPr lang="en-US" sz="1200" b="1" dirty="0">
                <a:solidFill>
                  <a:srgbClr val="001E44"/>
                </a:solidFill>
                <a:latin typeface="Arial"/>
                <a:cs typeface="Arial"/>
                <a:sym typeface="Arial"/>
              </a:rPr>
              <a:t>Dato-DXd + durvalumab</a:t>
            </a:r>
          </a:p>
        </p:txBody>
      </p:sp>
      <p:sp>
        <p:nvSpPr>
          <p:cNvPr id="76" name="Round Same Side Corner Rectangle 78">
            <a:extLst>
              <a:ext uri="{FF2B5EF4-FFF2-40B4-BE49-F238E27FC236}">
                <a16:creationId xmlns:a16="http://schemas.microsoft.com/office/drawing/2014/main" id="{FBB2751E-84B5-A2BF-4C4A-2A3111FEEAF6}"/>
              </a:ext>
            </a:extLst>
          </p:cNvPr>
          <p:cNvSpPr>
            <a:spLocks/>
          </p:cNvSpPr>
          <p:nvPr/>
        </p:nvSpPr>
        <p:spPr>
          <a:xfrm>
            <a:off x="8436807" y="4258619"/>
            <a:ext cx="3114309" cy="358085"/>
          </a:xfrm>
          <a:prstGeom prst="round2SameRect">
            <a:avLst>
              <a:gd name="adj1" fmla="val 50000"/>
              <a:gd name="adj2" fmla="val 50000"/>
            </a:avLst>
          </a:prstGeom>
          <a:solidFill>
            <a:schemeClr val="tx1">
              <a:lumMod val="60000"/>
              <a:lumOff val="40000"/>
              <a:alpha val="42000"/>
            </a:schemeClr>
          </a:solidFill>
          <a:ln>
            <a:noFill/>
          </a:ln>
        </p:spPr>
        <p:txBody>
          <a:bodyPr tIns="46800" bIns="46800" rtlCol="0" anchor="ctr" anchorCtr="0">
            <a:noAutofit/>
          </a:bodyPr>
          <a:lstStyle/>
          <a:p>
            <a:pPr algn="ctr" defTabSz="914354">
              <a:defRPr/>
            </a:pPr>
            <a:r>
              <a:rPr lang="en-US" sz="1200" b="1" dirty="0">
                <a:solidFill>
                  <a:srgbClr val="001E44"/>
                </a:solidFill>
                <a:latin typeface="Arial"/>
                <a:cs typeface="Arial"/>
                <a:sym typeface="Arial"/>
              </a:rPr>
              <a:t>TPC chemo + pembrolizumab</a:t>
            </a:r>
          </a:p>
          <a:p>
            <a:pPr algn="ctr" defTabSz="914354">
              <a:defRPr/>
            </a:pPr>
            <a:r>
              <a:rPr lang="en-US" sz="1000" b="1" i="1" dirty="0">
                <a:solidFill>
                  <a:srgbClr val="001E44"/>
                </a:solidFill>
                <a:latin typeface="Arial"/>
                <a:cs typeface="Arial"/>
                <a:sym typeface="Arial"/>
              </a:rPr>
              <a:t>(gem + carbo; </a:t>
            </a:r>
            <a:r>
              <a:rPr lang="en-US" sz="1000" b="1" i="1" dirty="0" err="1">
                <a:solidFill>
                  <a:srgbClr val="001E44"/>
                </a:solidFill>
                <a:latin typeface="Arial"/>
                <a:cs typeface="Arial"/>
                <a:sym typeface="Arial"/>
              </a:rPr>
              <a:t>pac</a:t>
            </a:r>
            <a:r>
              <a:rPr lang="en-US" sz="1000" b="1" i="1" dirty="0">
                <a:solidFill>
                  <a:srgbClr val="001E44"/>
                </a:solidFill>
                <a:latin typeface="Arial"/>
                <a:cs typeface="Arial"/>
                <a:sym typeface="Arial"/>
              </a:rPr>
              <a:t>; nab-</a:t>
            </a:r>
            <a:r>
              <a:rPr lang="en-US" sz="1000" b="1" i="1" dirty="0" err="1">
                <a:solidFill>
                  <a:srgbClr val="001E44"/>
                </a:solidFill>
                <a:latin typeface="Arial"/>
                <a:cs typeface="Arial"/>
                <a:sym typeface="Arial"/>
              </a:rPr>
              <a:t>pac</a:t>
            </a:r>
            <a:r>
              <a:rPr lang="en-US" sz="1000" b="1" i="1" dirty="0">
                <a:solidFill>
                  <a:srgbClr val="001E44"/>
                </a:solidFill>
                <a:latin typeface="Arial"/>
                <a:cs typeface="Arial"/>
                <a:sym typeface="Arial"/>
              </a:rPr>
              <a:t>)</a:t>
            </a:r>
            <a:endParaRPr lang="en-US" sz="900" b="1" i="1" dirty="0">
              <a:solidFill>
                <a:srgbClr val="001E44"/>
              </a:solidFill>
              <a:latin typeface="Arial"/>
              <a:cs typeface="Arial"/>
              <a:sym typeface="Arial"/>
            </a:endParaRPr>
          </a:p>
        </p:txBody>
      </p:sp>
      <p:sp>
        <p:nvSpPr>
          <p:cNvPr id="77" name="TextBox 76">
            <a:extLst>
              <a:ext uri="{FF2B5EF4-FFF2-40B4-BE49-F238E27FC236}">
                <a16:creationId xmlns:a16="http://schemas.microsoft.com/office/drawing/2014/main" id="{E0AAA014-19ED-BA6C-7C10-730CC16E17A9}"/>
              </a:ext>
            </a:extLst>
          </p:cNvPr>
          <p:cNvSpPr txBox="1"/>
          <p:nvPr/>
        </p:nvSpPr>
        <p:spPr>
          <a:xfrm>
            <a:off x="7444693" y="3589749"/>
            <a:ext cx="710064" cy="461665"/>
          </a:xfrm>
          <a:prstGeom prst="rect">
            <a:avLst/>
          </a:prstGeom>
          <a:noFill/>
        </p:spPr>
        <p:txBody>
          <a:bodyPr wrap="square" rtlCol="0">
            <a:spAutoFit/>
          </a:bodyPr>
          <a:lstStyle/>
          <a:p>
            <a:pPr algn="ctr" defTabSz="914377">
              <a:buClr>
                <a:srgbClr val="000000"/>
              </a:buClr>
              <a:defRPr/>
            </a:pPr>
            <a:r>
              <a:rPr lang="en-US" sz="1200" b="1" kern="0" dirty="0">
                <a:solidFill>
                  <a:srgbClr val="001E44"/>
                </a:solidFill>
                <a:latin typeface="Arial"/>
                <a:cs typeface="Arial"/>
                <a:sym typeface="Arial"/>
              </a:rPr>
              <a:t>R</a:t>
            </a:r>
          </a:p>
          <a:p>
            <a:pPr algn="ctr" defTabSz="914377">
              <a:buClr>
                <a:srgbClr val="000000"/>
              </a:buClr>
              <a:defRPr/>
            </a:pPr>
            <a:r>
              <a:rPr lang="en-US" sz="1200" b="1" kern="0" dirty="0">
                <a:solidFill>
                  <a:srgbClr val="001E44"/>
                </a:solidFill>
                <a:latin typeface="Arial"/>
                <a:cs typeface="Arial"/>
                <a:sym typeface="Arial"/>
              </a:rPr>
              <a:t>1:1</a:t>
            </a:r>
          </a:p>
        </p:txBody>
      </p:sp>
      <p:sp>
        <p:nvSpPr>
          <p:cNvPr id="78" name="TextBox 77">
            <a:extLst>
              <a:ext uri="{FF2B5EF4-FFF2-40B4-BE49-F238E27FC236}">
                <a16:creationId xmlns:a16="http://schemas.microsoft.com/office/drawing/2014/main" id="{9C8CB134-B247-4ADF-E269-6493370EF045}"/>
              </a:ext>
            </a:extLst>
          </p:cNvPr>
          <p:cNvSpPr txBox="1"/>
          <p:nvPr/>
        </p:nvSpPr>
        <p:spPr>
          <a:xfrm>
            <a:off x="7325323" y="4602776"/>
            <a:ext cx="4567205" cy="869469"/>
          </a:xfrm>
          <a:prstGeom prst="rect">
            <a:avLst/>
          </a:prstGeom>
          <a:noFill/>
        </p:spPr>
        <p:txBody>
          <a:bodyPr wrap="square" lIns="60960">
            <a:spAutoFit/>
          </a:bodyPr>
          <a:lstStyle/>
          <a:p>
            <a:pPr defTabSz="914377">
              <a:spcBef>
                <a:spcPts val="200"/>
              </a:spcBef>
              <a:buClr>
                <a:srgbClr val="000000"/>
              </a:buClr>
              <a:defRPr/>
            </a:pPr>
            <a:r>
              <a:rPr lang="en-US" sz="1200" b="1" kern="0" dirty="0">
                <a:solidFill>
                  <a:srgbClr val="203661"/>
                </a:solidFill>
                <a:latin typeface="Arial"/>
                <a:sym typeface="Arial"/>
              </a:rPr>
              <a:t>Stratification Factors</a:t>
            </a:r>
          </a:p>
          <a:p>
            <a:pPr marL="152396" indent="-148163" defTabSz="914377">
              <a:spcBef>
                <a:spcPts val="67"/>
              </a:spcBef>
              <a:buClr>
                <a:srgbClr val="EE8654"/>
              </a:buClr>
              <a:buFont typeface="Arial" panose="020B0604020202020204" pitchFamily="34" charset="0"/>
              <a:buChar char="•"/>
              <a:defRPr/>
            </a:pPr>
            <a:r>
              <a:rPr lang="en-US" sz="1200" kern="0" dirty="0">
                <a:solidFill>
                  <a:srgbClr val="203661"/>
                </a:solidFill>
                <a:latin typeface="Arial"/>
                <a:sym typeface="Arial"/>
              </a:rPr>
              <a:t>Geographic region</a:t>
            </a:r>
          </a:p>
          <a:p>
            <a:pPr marL="152396" indent="-148163" defTabSz="914377">
              <a:spcBef>
                <a:spcPts val="67"/>
              </a:spcBef>
              <a:buClr>
                <a:srgbClr val="EE8654"/>
              </a:buClr>
              <a:buFont typeface="Arial" panose="020B0604020202020204" pitchFamily="34" charset="0"/>
              <a:buChar char="•"/>
              <a:defRPr/>
            </a:pPr>
            <a:r>
              <a:rPr lang="en-US" sz="1200" kern="0" dirty="0">
                <a:solidFill>
                  <a:srgbClr val="203661"/>
                </a:solidFill>
                <a:latin typeface="Arial"/>
                <a:sym typeface="Arial"/>
              </a:rPr>
              <a:t>Prior PD-(L)1</a:t>
            </a:r>
          </a:p>
          <a:p>
            <a:pPr marL="152396" indent="-148163" defTabSz="914377">
              <a:spcBef>
                <a:spcPts val="67"/>
              </a:spcBef>
              <a:buClr>
                <a:srgbClr val="EE8654"/>
              </a:buClr>
              <a:buFont typeface="Arial" panose="020B0604020202020204" pitchFamily="34" charset="0"/>
              <a:buChar char="•"/>
              <a:defRPr/>
            </a:pPr>
            <a:r>
              <a:rPr lang="en-US" sz="1200" i="1" kern="0" dirty="0">
                <a:solidFill>
                  <a:srgbClr val="203661"/>
                </a:solidFill>
                <a:latin typeface="Arial"/>
                <a:sym typeface="Arial"/>
              </a:rPr>
              <a:t>De novo </a:t>
            </a:r>
            <a:r>
              <a:rPr lang="en-US" sz="1200" kern="0" dirty="0">
                <a:solidFill>
                  <a:srgbClr val="203661"/>
                </a:solidFill>
                <a:latin typeface="Arial"/>
                <a:sym typeface="Arial"/>
              </a:rPr>
              <a:t>vs prior DFI 6–12 months vs prior DFI &gt;12 months</a:t>
            </a:r>
          </a:p>
        </p:txBody>
      </p:sp>
      <p:cxnSp>
        <p:nvCxnSpPr>
          <p:cNvPr id="80" name="Straight Connector 79">
            <a:extLst>
              <a:ext uri="{FF2B5EF4-FFF2-40B4-BE49-F238E27FC236}">
                <a16:creationId xmlns:a16="http://schemas.microsoft.com/office/drawing/2014/main" id="{69272645-8F91-CAFB-1179-B6EB4D22B42D}"/>
              </a:ext>
            </a:extLst>
          </p:cNvPr>
          <p:cNvCxnSpPr>
            <a:cxnSpLocks/>
          </p:cNvCxnSpPr>
          <p:nvPr/>
        </p:nvCxnSpPr>
        <p:spPr>
          <a:xfrm flipH="1">
            <a:off x="8149235" y="4043815"/>
            <a:ext cx="461707" cy="0"/>
          </a:xfrm>
          <a:prstGeom prst="line">
            <a:avLst/>
          </a:prstGeom>
          <a:noFill/>
          <a:ln w="22225" cap="flat" cmpd="sng" algn="ctr">
            <a:solidFill>
              <a:srgbClr val="001E44"/>
            </a:solidFill>
            <a:prstDash val="solid"/>
            <a:headEnd type="none" w="med" len="med"/>
            <a:tailEnd type="none" w="med" len="med"/>
          </a:ln>
        </p:spPr>
      </p:cxnSp>
      <p:sp>
        <p:nvSpPr>
          <p:cNvPr id="83" name="TextBox 82">
            <a:extLst>
              <a:ext uri="{FF2B5EF4-FFF2-40B4-BE49-F238E27FC236}">
                <a16:creationId xmlns:a16="http://schemas.microsoft.com/office/drawing/2014/main" id="{4AF133FD-7426-7017-D78C-A02BE4096BED}"/>
              </a:ext>
            </a:extLst>
          </p:cNvPr>
          <p:cNvSpPr txBox="1"/>
          <p:nvPr/>
        </p:nvSpPr>
        <p:spPr>
          <a:xfrm>
            <a:off x="5940305" y="6224144"/>
            <a:ext cx="2095779" cy="307777"/>
          </a:xfrm>
          <a:prstGeom prst="rect">
            <a:avLst/>
          </a:prstGeom>
          <a:noFill/>
        </p:spPr>
        <p:txBody>
          <a:bodyPr wrap="square" rtlCol="0">
            <a:spAutoFit/>
          </a:bodyPr>
          <a:lstStyle/>
          <a:p>
            <a:pPr algn="ctr"/>
            <a:r>
              <a:rPr lang="en-US" sz="1400" b="1" dirty="0">
                <a:solidFill>
                  <a:srgbClr val="EE8654"/>
                </a:solidFill>
                <a:latin typeface="Arial" panose="020B0604020202020204" pitchFamily="34" charset="0"/>
                <a:cs typeface="Arial" panose="020B0604020202020204" pitchFamily="34" charset="0"/>
              </a:rPr>
              <a:t>STILL ENROLLING</a:t>
            </a:r>
          </a:p>
        </p:txBody>
      </p:sp>
      <p:sp>
        <p:nvSpPr>
          <p:cNvPr id="79" name="Round Same Side Corner Rectangle 78">
            <a:extLst>
              <a:ext uri="{FF2B5EF4-FFF2-40B4-BE49-F238E27FC236}">
                <a16:creationId xmlns:a16="http://schemas.microsoft.com/office/drawing/2014/main" id="{1100E51C-1734-2F0F-7316-3582235A1F80}"/>
              </a:ext>
            </a:extLst>
          </p:cNvPr>
          <p:cNvSpPr>
            <a:spLocks/>
          </p:cNvSpPr>
          <p:nvPr/>
        </p:nvSpPr>
        <p:spPr>
          <a:xfrm>
            <a:off x="8433262" y="3859306"/>
            <a:ext cx="3114309" cy="358085"/>
          </a:xfrm>
          <a:prstGeom prst="round2SameRect">
            <a:avLst>
              <a:gd name="adj1" fmla="val 50000"/>
              <a:gd name="adj2" fmla="val 50000"/>
            </a:avLst>
          </a:prstGeom>
          <a:solidFill>
            <a:srgbClr val="DEEFF4"/>
          </a:solidFill>
        </p:spPr>
        <p:txBody>
          <a:bodyPr tIns="46800" bIns="46800" rtlCol="0" anchor="ctr" anchorCtr="0">
            <a:noAutofit/>
          </a:bodyPr>
          <a:lstStyle/>
          <a:p>
            <a:pPr algn="ctr" defTabSz="914354">
              <a:defRPr/>
            </a:pPr>
            <a:r>
              <a:rPr lang="en-US" sz="1200" b="1" dirty="0">
                <a:solidFill>
                  <a:srgbClr val="001E44"/>
                </a:solidFill>
                <a:latin typeface="Arial"/>
                <a:cs typeface="Arial"/>
                <a:sym typeface="Arial"/>
              </a:rPr>
              <a:t>Dato-DXd monotherapy</a:t>
            </a:r>
          </a:p>
        </p:txBody>
      </p:sp>
      <p:sp>
        <p:nvSpPr>
          <p:cNvPr id="94" name="5-Point Star 93">
            <a:extLst>
              <a:ext uri="{FF2B5EF4-FFF2-40B4-BE49-F238E27FC236}">
                <a16:creationId xmlns:a16="http://schemas.microsoft.com/office/drawing/2014/main" id="{D17A125C-54CD-9028-C135-FBEF27038B8F}"/>
              </a:ext>
            </a:extLst>
          </p:cNvPr>
          <p:cNvSpPr/>
          <p:nvPr/>
        </p:nvSpPr>
        <p:spPr>
          <a:xfrm>
            <a:off x="5925952" y="6233064"/>
            <a:ext cx="246920" cy="246920"/>
          </a:xfrm>
          <a:prstGeom prst="star5">
            <a:avLst/>
          </a:prstGeom>
          <a:solidFill>
            <a:srgbClr val="EE86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1957773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Vaniam Group">
      <a:dk1>
        <a:srgbClr val="404040"/>
      </a:dk1>
      <a:lt1>
        <a:srgbClr val="FFFFFF"/>
      </a:lt1>
      <a:dk2>
        <a:srgbClr val="808080"/>
      </a:dk2>
      <a:lt2>
        <a:srgbClr val="EEECE1"/>
      </a:lt2>
      <a:accent1>
        <a:srgbClr val="E73435"/>
      </a:accent1>
      <a:accent2>
        <a:srgbClr val="F38428"/>
      </a:accent2>
      <a:accent3>
        <a:srgbClr val="80BF3B"/>
      </a:accent3>
      <a:accent4>
        <a:srgbClr val="4F5F95"/>
      </a:accent4>
      <a:accent5>
        <a:srgbClr val="43B9CA"/>
      </a:accent5>
      <a:accent6>
        <a:srgbClr val="0191B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2013 - 2022 Theme">
  <a:themeElements>
    <a:clrScheme name="Custom 2">
      <a:dk1>
        <a:srgbClr val="000000"/>
      </a:dk1>
      <a:lt1>
        <a:srgbClr val="FFFFFF"/>
      </a:lt1>
      <a:dk2>
        <a:srgbClr val="1F497D"/>
      </a:dk2>
      <a:lt2>
        <a:srgbClr val="797979"/>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4E2DB3-B77C-44F8-9AB7-109BA0A01BF4}"/>
</file>

<file path=customXml/itemProps2.xml><?xml version="1.0" encoding="utf-8"?>
<ds:datastoreItem xmlns:ds="http://schemas.openxmlformats.org/officeDocument/2006/customXml" ds:itemID="{8795393C-302B-4CF5-8ABA-18BF26FA282B}"/>
</file>

<file path=customXml/itemProps3.xml><?xml version="1.0" encoding="utf-8"?>
<ds:datastoreItem xmlns:ds="http://schemas.openxmlformats.org/officeDocument/2006/customXml" ds:itemID="{04D44370-E51F-4B5B-8DCD-A5B9BC72AD89}"/>
</file>

<file path=docProps/app.xml><?xml version="1.0" encoding="utf-8"?>
<Properties xmlns="http://schemas.openxmlformats.org/officeDocument/2006/extended-properties" xmlns:vt="http://schemas.openxmlformats.org/officeDocument/2006/docPropsVTypes">
  <Template/>
  <TotalTime>19566</TotalTime>
  <Words>8596</Words>
  <Application>Microsoft Macintosh PowerPoint</Application>
  <PresentationFormat>Widescreen</PresentationFormat>
  <Paragraphs>1738</Paragraphs>
  <Slides>38</Slides>
  <Notes>38</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38</vt:i4>
      </vt:variant>
    </vt:vector>
  </HeadingPairs>
  <TitlesOfParts>
    <vt:vector size="68" baseType="lpstr">
      <vt:lpstr>等线</vt:lpstr>
      <vt:lpstr>Aptos</vt:lpstr>
      <vt:lpstr>Aptos Display</vt:lpstr>
      <vt:lpstr>Arial</vt:lpstr>
      <vt:lpstr>Arial Black</vt:lpstr>
      <vt:lpstr>Arial Narrow</vt:lpstr>
      <vt:lpstr>Arial Narrow Bold</vt:lpstr>
      <vt:lpstr>Arial Narrow Regular</vt:lpstr>
      <vt:lpstr>Arial,Sans-Serif</vt:lpstr>
      <vt:lpstr>Calibri</vt:lpstr>
      <vt:lpstr>Calibri Light</vt:lpstr>
      <vt:lpstr>Courier New</vt:lpstr>
      <vt:lpstr>Franklin Gothic Book</vt:lpstr>
      <vt:lpstr>Franklin Gothic Medium</vt:lpstr>
      <vt:lpstr>Helvetica</vt:lpstr>
      <vt:lpstr>Lucida Grande</vt:lpstr>
      <vt:lpstr>Monaco</vt:lpstr>
      <vt:lpstr>Montserrat</vt:lpstr>
      <vt:lpstr>System Font Regular</vt:lpstr>
      <vt:lpstr>Wingdings</vt:lpstr>
      <vt:lpstr>Office Theme</vt:lpstr>
      <vt:lpstr>7_DS AZ template</vt:lpstr>
      <vt:lpstr>Tema do Office</vt:lpstr>
      <vt:lpstr>1_Tema do Office</vt:lpstr>
      <vt:lpstr>Custom Design</vt:lpstr>
      <vt:lpstr>13_Office Theme</vt:lpstr>
      <vt:lpstr>1_Office Theme</vt:lpstr>
      <vt:lpstr>3_Office Theme</vt:lpstr>
      <vt:lpstr>Office 2013 - 2022 Theme</vt:lpstr>
      <vt:lpstr>5_Office Theme</vt:lpstr>
      <vt:lpstr>PowerPoint Presentation</vt:lpstr>
      <vt:lpstr>How To Approach Therapy for 1L mTNBC? TROP2 ADCs Moving Into The First Line Space</vt:lpstr>
      <vt:lpstr>TROP2 ADC IN 1L mTNBC NOT CANDIDATE FOR PD-(L)1i</vt:lpstr>
      <vt:lpstr>Eligibility Criteria in 1L mTNBC Studies</vt:lpstr>
      <vt:lpstr>Efficacy of TROP2 ADC in 1L mTNBC for IO Ineligible Patients </vt:lpstr>
      <vt:lpstr>How to Select 1L TROP2 ADC for a Patient with PD-L1-Negative mTNBC?</vt:lpstr>
      <vt:lpstr>How to Select 1L TROP2 ADC for a Patient with PD-L1-Negative mTNBC?</vt:lpstr>
      <vt:lpstr>Rationale for Combining Immunotherapy and ADCs</vt:lpstr>
      <vt:lpstr>1L Treatment of PD-L1+ mTNBC</vt:lpstr>
      <vt:lpstr>ASCENT-04: Baseline Characteristics and PFS</vt:lpstr>
      <vt:lpstr>Novel ADCs: TROP2 ADC with Topo1 Payload:  Sacituzumab Tirumotecan</vt:lpstr>
      <vt:lpstr>Could an ADC Allow Checkpoint Inhibition  to Have Benefit in Metastatic TNBC that is  PD-L1-negative?</vt:lpstr>
      <vt:lpstr>Could an ADC Allow Checkpoint Inhibition to Have Benefit in Metastatic TNBC that is  PD-L1-negative? </vt:lpstr>
      <vt:lpstr>New Potential Treatment Algorithm for mTNBC </vt:lpstr>
      <vt:lpstr>Metastatic HR+/HER2- mBC</vt:lpstr>
      <vt:lpstr>Available ADCs for HR+/HER2- MBC in 2026</vt:lpstr>
      <vt:lpstr>TROPICS-02</vt:lpstr>
      <vt:lpstr>TROPiCS-02</vt:lpstr>
      <vt:lpstr>TROPiCS-02 </vt:lpstr>
      <vt:lpstr>PowerPoint Presentation</vt:lpstr>
      <vt:lpstr>Dato-DXd vs T-DXd</vt:lpstr>
      <vt:lpstr>TROPION-Breast01</vt:lpstr>
      <vt:lpstr>Subsequent Anticancer Therapy </vt:lpstr>
      <vt:lpstr>Overall Survival Adjusted for Subsequent ADC Therapy Post-hoc Sensitivity Analysis Using IPCW Method1–3</vt:lpstr>
      <vt:lpstr>TROPION-Breast01</vt:lpstr>
      <vt:lpstr>TROPION-Breast01</vt:lpstr>
      <vt:lpstr>ASCENT-07: Phase 3, Randomized, Open-Label Study</vt:lpstr>
      <vt:lpstr>Primary End Point: Progression-Free Survival by BICR</vt:lpstr>
      <vt:lpstr>Secondary End Point: Progression-Free Survival               by Investigator Assessment</vt:lpstr>
      <vt:lpstr>Overall Survival at Primary Analysis (27% maturity)</vt:lpstr>
      <vt:lpstr>Subsequent Anticancer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John</dc:creator>
  <cp:lastModifiedBy>Silvana Izquierdo</cp:lastModifiedBy>
  <cp:revision>534</cp:revision>
  <dcterms:created xsi:type="dcterms:W3CDTF">2020-08-11T13:58:13Z</dcterms:created>
  <dcterms:modified xsi:type="dcterms:W3CDTF">2026-02-17T17:03:14Z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y fmtid="{D5CDD505-2E9C-101B-9397-08002B2CF9AE}" pid="4" name="MediaServiceImageTags">
    <vt:lpwstr/>
  </property>
</Properties>
</file>