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7" r:id="rId2"/>
    <p:sldMasterId id="2147483758" r:id="rId3"/>
    <p:sldMasterId id="2147483765" r:id="rId4"/>
    <p:sldMasterId id="2147483780" r:id="rId5"/>
    <p:sldMasterId id="2147483789" r:id="rId6"/>
    <p:sldMasterId id="2147483803" r:id="rId7"/>
    <p:sldMasterId id="2147483819" r:id="rId8"/>
    <p:sldMasterId id="2147483834" r:id="rId9"/>
    <p:sldMasterId id="2147483851" r:id="rId10"/>
    <p:sldMasterId id="2147483863" r:id="rId11"/>
    <p:sldMasterId id="2147483877" r:id="rId12"/>
  </p:sldMasterIdLst>
  <p:notesMasterIdLst>
    <p:notesMasterId r:id="rId60"/>
  </p:notesMasterIdLst>
  <p:sldIdLst>
    <p:sldId id="256" r:id="rId13"/>
    <p:sldId id="259" r:id="rId14"/>
    <p:sldId id="2147483544" r:id="rId15"/>
    <p:sldId id="2147483543" r:id="rId16"/>
    <p:sldId id="2147473037" r:id="rId17"/>
    <p:sldId id="2147483532" r:id="rId18"/>
    <p:sldId id="2147483537" r:id="rId19"/>
    <p:sldId id="261" r:id="rId20"/>
    <p:sldId id="262" r:id="rId21"/>
    <p:sldId id="2147483550" r:id="rId22"/>
    <p:sldId id="2147483551" r:id="rId23"/>
    <p:sldId id="2147483552" r:id="rId24"/>
    <p:sldId id="2147473868" r:id="rId25"/>
    <p:sldId id="264" r:id="rId26"/>
    <p:sldId id="2147483553" r:id="rId27"/>
    <p:sldId id="2147483554" r:id="rId28"/>
    <p:sldId id="2147483546" r:id="rId29"/>
    <p:sldId id="2147483547" r:id="rId30"/>
    <p:sldId id="2147483555" r:id="rId31"/>
    <p:sldId id="2147483556" r:id="rId32"/>
    <p:sldId id="2147483545" r:id="rId33"/>
    <p:sldId id="2147473874" r:id="rId34"/>
    <p:sldId id="2147473875" r:id="rId35"/>
    <p:sldId id="2147473878" r:id="rId36"/>
    <p:sldId id="2147473880" r:id="rId37"/>
    <p:sldId id="2147473879" r:id="rId38"/>
    <p:sldId id="2147483541" r:id="rId39"/>
    <p:sldId id="721" r:id="rId40"/>
    <p:sldId id="2147473881" r:id="rId41"/>
    <p:sldId id="2147473882" r:id="rId42"/>
    <p:sldId id="2147473884" r:id="rId43"/>
    <p:sldId id="2147473885" r:id="rId44"/>
    <p:sldId id="2147483542" r:id="rId45"/>
    <p:sldId id="2147483549" r:id="rId46"/>
    <p:sldId id="2147483607" r:id="rId47"/>
    <p:sldId id="2147472700" r:id="rId48"/>
    <p:sldId id="323" r:id="rId49"/>
    <p:sldId id="2147483606" r:id="rId50"/>
    <p:sldId id="2147483557" r:id="rId51"/>
    <p:sldId id="2147483548" r:id="rId52"/>
    <p:sldId id="2147483604" r:id="rId53"/>
    <p:sldId id="2147483605" r:id="rId54"/>
    <p:sldId id="286" r:id="rId55"/>
    <p:sldId id="289" r:id="rId56"/>
    <p:sldId id="293" r:id="rId57"/>
    <p:sldId id="2147483602" r:id="rId58"/>
    <p:sldId id="258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1E2"/>
    <a:srgbClr val="718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91" autoAdjust="0"/>
    <p:restoredTop sz="96301"/>
  </p:normalViewPr>
  <p:slideViewPr>
    <p:cSldViewPr snapToGrid="0" showGuides="1">
      <p:cViewPr varScale="1">
        <p:scale>
          <a:sx n="125" d="100"/>
          <a:sy n="125" d="100"/>
        </p:scale>
        <p:origin x="192" y="5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customXml" Target="../customXml/item3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notesMaster" Target="notesMasters/notesMaster1.xml"/><Relationship Id="rId65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96861707231266"/>
          <c:y val="0.13853882757193872"/>
          <c:w val="0.86317783125979464"/>
          <c:h val="0.616459250203270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T-DXd</c:v>
                </c:pt>
              </c:strCache>
            </c:strRef>
          </c:tx>
          <c:spPr>
            <a:solidFill>
              <a:srgbClr val="00305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Total events</c:v>
                </c:pt>
                <c:pt idx="1">
                  <c:v>Distant recurrence</c:v>
                </c:pt>
                <c:pt idx="2">
                  <c:v>Local invasive recurrence</c:v>
                </c:pt>
                <c:pt idx="3">
                  <c:v>Regional recurrence</c:v>
                </c:pt>
                <c:pt idx="4">
                  <c:v>Contralateral invasive disease</c:v>
                </c:pt>
                <c:pt idx="5">
                  <c:v>Death without prior reported event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51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23-954E-AACE-212670DC69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T-DM1</c:v>
                </c:pt>
              </c:strCache>
            </c:strRef>
          </c:tx>
          <c:spPr>
            <a:solidFill>
              <a:srgbClr val="595C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Total events</c:v>
                </c:pt>
                <c:pt idx="1">
                  <c:v>Distant recurrence</c:v>
                </c:pt>
                <c:pt idx="2">
                  <c:v>Local invasive recurrence</c:v>
                </c:pt>
                <c:pt idx="3">
                  <c:v>Regional recurrence</c:v>
                </c:pt>
                <c:pt idx="4">
                  <c:v>Contralateral invasive disease</c:v>
                </c:pt>
                <c:pt idx="5">
                  <c:v>Death without prior reported event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102</c:v>
                </c:pt>
                <c:pt idx="2">
                  <c:v>5</c:v>
                </c:pt>
                <c:pt idx="3">
                  <c:v>6</c:v>
                </c:pt>
                <c:pt idx="4">
                  <c:v>6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23-954E-AACE-212670DC6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1389919136"/>
        <c:axId val="1222035376"/>
      </c:barChart>
      <c:catAx>
        <c:axId val="1389919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2035376"/>
        <c:crosses val="autoZero"/>
        <c:auto val="1"/>
        <c:lblAlgn val="ctr"/>
        <c:lblOffset val="100"/>
        <c:noMultiLvlLbl val="0"/>
      </c:catAx>
      <c:valAx>
        <c:axId val="12220353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Patients, 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919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793026074019593"/>
          <c:y val="0.16448436466657515"/>
          <c:w val="0.25718626294133146"/>
          <c:h val="4.82638770746046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AC1-894C-922B-FA05C4837041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AC1-894C-922B-FA05C4837041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T-DXd</c:v>
                </c:pt>
                <c:pt idx="1">
                  <c:v>T-DM1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17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C1-894C-922B-FA05C48370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Non-CNS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305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AC1-894C-922B-FA05C4837041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AC1-894C-922B-FA05C4837041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T-DXd</c:v>
                </c:pt>
                <c:pt idx="1">
                  <c:v>T-DM1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25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C1-894C-922B-FA05C48370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61653472"/>
        <c:axId val="162274960"/>
      </c:barChart>
      <c:catAx>
        <c:axId val="1616534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2274960"/>
        <c:crosses val="autoZero"/>
        <c:auto val="1"/>
        <c:lblAlgn val="ctr"/>
        <c:lblOffset val="100"/>
        <c:noMultiLvlLbl val="0"/>
      </c:catAx>
      <c:valAx>
        <c:axId val="162274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165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b="1" baseline="0" dirty="0">
                <a:solidFill>
                  <a:schemeClr val="tx1"/>
                </a:solidFill>
              </a:rPr>
              <a:t>Retreatment status at DCO</a:t>
            </a:r>
            <a:endParaRPr lang="en-GB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663238359972203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0999326960432934"/>
          <c:y val="0.11027159580653276"/>
          <c:w val="0.83591951978900492"/>
          <c:h val="0.617611829402582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Retreatment continued at DCO</c:v>
                </c:pt>
              </c:strCache>
            </c:strRef>
          </c:tx>
          <c:spPr>
            <a:solidFill>
              <a:srgbClr val="00A94C"/>
            </a:solidFill>
            <a:ln>
              <a:noFill/>
            </a:ln>
            <a:effectLst/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69-484D-8B1E-C4CADDF33E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Sheet1!$A$3:$A$18</c:f>
              <c:strCache>
                <c:ptCount val="14"/>
                <c:pt idx="1">
                  <c:v>0-3months</c:v>
                </c:pt>
                <c:pt idx="4">
                  <c:v>&gt;3-6 months</c:v>
                </c:pt>
                <c:pt idx="7">
                  <c:v>&gt;6-9 months</c:v>
                </c:pt>
                <c:pt idx="10">
                  <c:v>&gt;9-12 months</c:v>
                </c:pt>
                <c:pt idx="13">
                  <c:v>&gt;12 months</c:v>
                </c:pt>
              </c:strCache>
            </c:strRef>
          </c:cat>
          <c:val>
            <c:numRef>
              <c:f>Sheet1!$B$3:$B$18</c:f>
              <c:numCache>
                <c:formatCode>General</c:formatCode>
                <c:ptCount val="16"/>
                <c:pt idx="1">
                  <c:v>5</c:v>
                </c:pt>
                <c:pt idx="4">
                  <c:v>0</c:v>
                </c:pt>
                <c:pt idx="7">
                  <c:v>2</c:v>
                </c:pt>
                <c:pt idx="10">
                  <c:v>1</c:v>
                </c:pt>
                <c:pt idx="1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69-484D-8B1E-C4CADDF33EF9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ILD2</c:v>
                </c:pt>
              </c:strCache>
            </c:strRef>
          </c:tx>
          <c:spPr>
            <a:solidFill>
              <a:srgbClr val="003E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Sheet1!$A$3:$A$18</c:f>
              <c:strCache>
                <c:ptCount val="14"/>
                <c:pt idx="1">
                  <c:v>0-3months</c:v>
                </c:pt>
                <c:pt idx="4">
                  <c:v>&gt;3-6 months</c:v>
                </c:pt>
                <c:pt idx="7">
                  <c:v>&gt;6-9 months</c:v>
                </c:pt>
                <c:pt idx="10">
                  <c:v>&gt;9-12 months</c:v>
                </c:pt>
                <c:pt idx="13">
                  <c:v>&gt;12 months</c:v>
                </c:pt>
              </c:strCache>
            </c:strRef>
          </c:cat>
          <c:val>
            <c:numRef>
              <c:f>Sheet1!$C$3:$C$18</c:f>
              <c:numCache>
                <c:formatCode>General</c:formatCode>
                <c:ptCount val="16"/>
                <c:pt idx="2">
                  <c:v>6</c:v>
                </c:pt>
                <c:pt idx="5">
                  <c:v>1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69-484D-8B1E-C4CADDF33EF9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93B2D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Sheet1!$A$3:$A$18</c:f>
              <c:strCache>
                <c:ptCount val="14"/>
                <c:pt idx="1">
                  <c:v>0-3months</c:v>
                </c:pt>
                <c:pt idx="4">
                  <c:v>&gt;3-6 months</c:v>
                </c:pt>
                <c:pt idx="7">
                  <c:v>&gt;6-9 months</c:v>
                </c:pt>
                <c:pt idx="10">
                  <c:v>&gt;9-12 months</c:v>
                </c:pt>
                <c:pt idx="13">
                  <c:v>&gt;12 months</c:v>
                </c:pt>
              </c:strCache>
            </c:strRef>
          </c:cat>
          <c:val>
            <c:numRef>
              <c:f>Sheet1!$D$3:$D$18</c:f>
              <c:numCache>
                <c:formatCode>General</c:formatCode>
                <c:ptCount val="16"/>
                <c:pt idx="2">
                  <c:v>4</c:v>
                </c:pt>
                <c:pt idx="5">
                  <c:v>4</c:v>
                </c:pt>
                <c:pt idx="8">
                  <c:v>1</c:v>
                </c:pt>
                <c:pt idx="11">
                  <c:v>1</c:v>
                </c:pt>
                <c:pt idx="1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069-484D-8B1E-C4CADDF33EF9}"/>
            </c:ext>
          </c:extLst>
        </c:ser>
        <c:ser>
          <c:idx val="3"/>
          <c:order val="3"/>
          <c:tx>
            <c:strRef>
              <c:f>Sheet1!$E$2</c:f>
              <c:strCache>
                <c:ptCount val="1"/>
                <c:pt idx="0">
                  <c:v>non-ILD AE</c:v>
                </c:pt>
              </c:strCache>
            </c:strRef>
          </c:tx>
          <c:spPr>
            <a:solidFill>
              <a:srgbClr val="D8E3E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Sheet1!$A$3:$A$18</c:f>
              <c:strCache>
                <c:ptCount val="14"/>
                <c:pt idx="1">
                  <c:v>0-3months</c:v>
                </c:pt>
                <c:pt idx="4">
                  <c:v>&gt;3-6 months</c:v>
                </c:pt>
                <c:pt idx="7">
                  <c:v>&gt;6-9 months</c:v>
                </c:pt>
                <c:pt idx="10">
                  <c:v>&gt;9-12 months</c:v>
                </c:pt>
                <c:pt idx="13">
                  <c:v>&gt;12 months</c:v>
                </c:pt>
              </c:strCache>
            </c:strRef>
          </c:cat>
          <c:val>
            <c:numRef>
              <c:f>Sheet1!$E$3:$E$18</c:f>
              <c:numCache>
                <c:formatCode>General</c:formatCode>
                <c:ptCount val="16"/>
                <c:pt idx="2">
                  <c:v>6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69-484D-8B1E-C4CADDF33EF9}"/>
            </c:ext>
          </c:extLst>
        </c:ser>
        <c:ser>
          <c:idx val="4"/>
          <c:order val="4"/>
          <c:tx>
            <c:strRef>
              <c:f>Sheet1!$F$2</c:f>
              <c:strCache>
                <c:ptCount val="1"/>
                <c:pt idx="0">
                  <c:v>Physician's decision</c:v>
                </c:pt>
              </c:strCache>
            </c:strRef>
          </c:tx>
          <c:spPr>
            <a:solidFill>
              <a:srgbClr val="9A9B9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Sheet1!$A$3:$A$18</c:f>
              <c:strCache>
                <c:ptCount val="14"/>
                <c:pt idx="1">
                  <c:v>0-3months</c:v>
                </c:pt>
                <c:pt idx="4">
                  <c:v>&gt;3-6 months</c:v>
                </c:pt>
                <c:pt idx="7">
                  <c:v>&gt;6-9 months</c:v>
                </c:pt>
                <c:pt idx="10">
                  <c:v>&gt;9-12 months</c:v>
                </c:pt>
                <c:pt idx="13">
                  <c:v>&gt;12 months</c:v>
                </c:pt>
              </c:strCache>
            </c:strRef>
          </c:cat>
          <c:val>
            <c:numRef>
              <c:f>Sheet1!$F$3:$F$18</c:f>
              <c:numCache>
                <c:formatCode>General</c:formatCode>
                <c:ptCount val="16"/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069-484D-8B1E-C4CADDF33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"/>
        <c:overlap val="100"/>
        <c:axId val="1295571775"/>
        <c:axId val="1295568895"/>
      </c:barChart>
      <c:catAx>
        <c:axId val="12955717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050" b="1" dirty="0">
                    <a:solidFill>
                      <a:schemeClr val="tx1"/>
                    </a:solidFill>
                  </a:rPr>
                  <a:t>Retreatment</a:t>
                </a:r>
                <a:r>
                  <a:rPr lang="en-GB" sz="1050" b="1" baseline="0" dirty="0">
                    <a:solidFill>
                      <a:schemeClr val="tx1"/>
                    </a:solidFill>
                  </a:rPr>
                  <a:t> duration, months</a:t>
                </a:r>
                <a:endParaRPr lang="en-GB" sz="105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2532609587804306"/>
              <c:y val="0.813443351042119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5568895"/>
        <c:crosses val="autoZero"/>
        <c:auto val="1"/>
        <c:lblAlgn val="ctr"/>
        <c:lblOffset val="100"/>
        <c:noMultiLvlLbl val="0"/>
      </c:catAx>
      <c:valAx>
        <c:axId val="129556889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050" b="1" dirty="0"/>
                  <a:t>Number</a:t>
                </a:r>
                <a:r>
                  <a:rPr lang="en-GB" sz="1050" b="1" baseline="0" dirty="0"/>
                  <a:t> of patients</a:t>
                </a:r>
                <a:endParaRPr lang="en-GB" sz="1050" b="1" dirty="0"/>
              </a:p>
            </c:rich>
          </c:tx>
          <c:layout>
            <c:manualLayout>
              <c:xMode val="edge"/>
              <c:yMode val="edge"/>
              <c:x val="6.9492703266157054E-3"/>
              <c:y val="0.227646697219737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955717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67138706341346"/>
          <c:y val="0.13217984663491414"/>
          <c:w val="0.39641220663956261"/>
          <c:h val="0.381203364502796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54CF6-864F-974B-B8C6-0B11158109AC}" type="datetimeFigureOut">
              <a:rPr lang="en-US" smtClean="0"/>
              <a:t>2/13/26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F793A-6F1E-E34B-91E7-70E10F0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79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F793A-6F1E-E34B-91E7-70E10F0EB1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39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2880" marR="0" lvl="0" indent="-18288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ZA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3C4279-0E90-45C7-936D-21AD6824232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833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3DBDC-B7C1-1528-0FE2-5F6F931B1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29B9E9-9D29-51FD-B9ED-FE2906A5F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39B92-74DD-B4F9-8510-A95E1C98C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2CDD4-07FF-FE73-F63B-0BA06527C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60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85043-6E9C-5762-8628-21679469E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647FFD-332D-DF58-9ED6-A0FECA0CEB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B8D609-E59E-ACF0-3004-BFFFFCEB6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57A46-7A01-4772-6DDC-2F76A83A5C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85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F793A-6F1E-E34B-91E7-70E10F0EB1D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76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3C4279-0E90-45C7-936D-21AD6824232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7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3C4279-0E90-45C7-936D-21AD6824232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698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4B695-4959-034C-8CA3-8676768617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610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0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308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002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NZ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962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7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0.sv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0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emf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FE6FA-7C44-F97E-579C-1284FFC19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E5E72-8C06-1C9C-2FEB-2BD3F3F47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B9A2F-789D-8286-E4F6-0E41EC7B7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3796-C7BA-4A73-9F63-B114F6227AFE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3933A-49B6-264A-6E96-DC2E6E5A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859E-9497-6232-94E6-84CD3350C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9818-2177-446F-BFEF-3388D95D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4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79CDA-C79C-F7D7-9402-8E13E867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BFF0D-4AAD-2FC5-D4C2-32907A18E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DEA15-D898-2C49-CCF1-199CAD26D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3796-C7BA-4A73-9F63-B114F6227AFE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14BA0-E858-4A81-C124-6E768790F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BD6AE-4C54-B517-94A2-6F7E4BDF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9818-2177-446F-BFEF-3388D95D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751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62" y="89097"/>
            <a:ext cx="11394276" cy="10800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962" y="983051"/>
            <a:ext cx="11394276" cy="5176316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6552" y="6351823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12192000" cy="323851"/>
          </a:xfrm>
        </p:spPr>
        <p:txBody>
          <a:bodyPr/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667" kern="1200" baseline="0" smtClean="0">
                <a:solidFill>
                  <a:schemeClr val="tx1"/>
                </a:solidFill>
              </a:defRPr>
            </a:lvl1pPr>
          </a:lstStyle>
          <a:p>
            <a:pPr marL="457178" marR="0" lvl="0" indent="-457178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 Antonio Breast Cancer Symposium</a:t>
            </a:r>
            <a:r>
              <a:rPr lang="en-US" sz="1600" kern="1200" baseline="30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</a:t>
            </a:r>
            <a:r>
              <a:rPr lang="en-US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December 8-11, 2020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58436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C7254-166F-0C41-BA37-3B984E1A5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39D8B9-B29F-8E4B-856D-256E3ACA5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5D1A0-64E7-CC4B-B26A-B3876AD8A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1FCE9-B43B-F149-A181-D2428DB17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E1781-FAA9-CA47-A7E7-8E5CB4E4A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6344-4D5C-264A-89A1-91AAF0BB0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904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67869-AC11-A248-84E5-166D47B4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C0A35-3942-F34C-9D87-6E7C5CDB4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6D578-A326-274F-83A5-8CC146AA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C9385-9A8C-9245-B11E-80104E7FF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66998-A6D3-B54B-A0AA-C6608DDF9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6344-4D5C-264A-89A1-91AAF0BB0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404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4C44-4A53-EB49-9CE5-B073B537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2E19A-D50E-B14F-BB88-1F5EE90B5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ADC50-C118-8E4F-ABB9-8B6965309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9EEF3-B27E-1246-8416-A847F40E4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48C59-A10C-B34F-8829-D6ED2226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6344-4D5C-264A-89A1-91AAF0BB0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366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5719C-426C-FA47-A7DA-CC8DDB9CD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E1FCE-6FCA-C545-82DE-4A5CF3A454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9C482-E1D3-3749-8E87-5A92B7CF3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D1A3C-5156-5E4E-B7DD-56B535005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E154B-7C49-C74D-8522-CD17F24D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CFCD3-CAFC-BF46-A59A-05F41E5A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6344-4D5C-264A-89A1-91AAF0BB0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440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EA32-9CBC-2043-AA4B-C293D9329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9BC95-3175-094D-A386-99BBAF2B7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7E5C8E-3AE8-5D43-B931-2C36FEEE6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DC39A5-C59F-AF4C-9BAB-485842B57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460F99-98A1-F94F-9D0F-BC2B170F39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FE6D36-3DAD-DE4C-9C2F-241D0897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441A39-70FE-8C4B-AAB9-0DAECC18F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898163-6B3B-CB43-A434-A9AAECC1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6344-4D5C-264A-89A1-91AAF0BB0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629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FDAC0-BFD7-8043-B66B-91DD8FC7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249611-AE91-4D46-A830-15B992C08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F24C57-31CD-484B-B82F-D92DCD309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1DAAE-C248-804F-AF05-FCBABCB54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6344-4D5C-264A-89A1-91AAF0BB0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92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ED5E24-A9A2-4D4F-A2C6-5D7F61FA6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08CC2-CFF3-1A41-B79E-E13BC0B76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DAF73-0FD6-7848-A1B3-E0593F336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6344-4D5C-264A-89A1-91AAF0BB0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983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1D4E8-4185-1D4E-ACBC-EF8A6B06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8AFFA-2997-0C40-B63D-CE6A0A44F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17083-8587-1F42-A60E-7074408F1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EF48E-316B-F347-B171-7FC0050D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75D16-0C32-E446-AD21-66AF95541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5BE80-7D0C-DF4D-984C-38F35ADB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6344-4D5C-264A-89A1-91AAF0BB0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177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F9B53-C238-C04D-A847-3760DEA3E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2E67D8-5A82-D743-B9C3-2FB81BF623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79C9D-4DB4-8F41-BDE6-6C94E9E77C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94271-FFAA-3C43-B964-2667097A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07E49-B32B-7842-899C-2D3E270E0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7587E-7DE2-9E4B-ABD9-B64EC86C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6344-4D5C-264A-89A1-91AAF0BB0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4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F7EBB9-13CC-430B-4DFD-1F3BA6CB32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773510-ABEE-0159-9074-8D12E3E6A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C3DA7-C42B-B8D9-59DF-2DBFEE8C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3796-C7BA-4A73-9F63-B114F6227AFE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6145E-BBDB-1096-9CB1-58D7ECF3F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604B7-8C1C-9985-3740-1D5F305EB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9818-2177-446F-BFEF-3388D95D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5074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F13D6-78FD-D04D-8523-6AC860D3D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D26A0-50E8-AC4E-95BF-B455CECC9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D51B6-C327-1B47-80FF-7E8472F1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630FD-D2A7-204A-9EF1-99EE3D240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6B574-3A46-AD4F-9405-3A3494B58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6344-4D5C-264A-89A1-91AAF0BB0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70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ABE006-E72A-EA4A-82C9-9ACF950F20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9EE11-2F1F-E140-9C04-632B50022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E221E-27AF-BC4A-BAC4-462B2014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EF2AC-6D95-764E-99C1-529066080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A0DCD-903A-7345-9754-015FC8EC6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6344-4D5C-264A-89A1-91AAF0BB0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227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Text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489667" y="1875291"/>
            <a:ext cx="11213200" cy="3877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55" marR="0" lvl="0" indent="-30477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L="1219110" marR="0" lvl="1" indent="-440234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664" marR="0" lvl="2" indent="-440234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218" marR="0" lvl="3" indent="-44023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772" marR="0" lvl="4" indent="-44023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327" marR="0" lvl="5" indent="-44023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6880" marR="0" lvl="6" indent="-44023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435" marR="0" lvl="7" indent="-44023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5990" marR="0" lvl="8" indent="-44023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479999" y="624979"/>
            <a:ext cx="11213020" cy="446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467" b="1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063349"/>
            <a:ext cx="11213200" cy="450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400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pic>
        <p:nvPicPr>
          <p:cNvPr id="20" name="Google Shape;20;p1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12"/>
          <a:stretch/>
        </p:blipFill>
        <p:spPr>
          <a:xfrm>
            <a:off x="479999" y="6332961"/>
            <a:ext cx="1544264" cy="3408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568E73-8989-4A2A-82F1-31F9AA7130EB}"/>
              </a:ext>
            </a:extLst>
          </p:cNvPr>
          <p:cNvGrpSpPr/>
          <p:nvPr userDrawn="1"/>
        </p:nvGrpSpPr>
        <p:grpSpPr>
          <a:xfrm>
            <a:off x="11938000" y="-5304"/>
            <a:ext cx="264160" cy="6508696"/>
            <a:chOff x="8953500" y="-3978"/>
            <a:chExt cx="198120" cy="4881522"/>
          </a:xfrm>
        </p:grpSpPr>
        <p:pic>
          <p:nvPicPr>
            <p:cNvPr id="3" name="Picture 2" descr="Text, background pattern&#10;&#10;Description automatically generated">
              <a:extLst>
                <a:ext uri="{FF2B5EF4-FFF2-40B4-BE49-F238E27FC236}">
                  <a16:creationId xmlns:a16="http://schemas.microsoft.com/office/drawing/2014/main" id="{59DDA881-A3B3-4F3F-AF0D-87E449D618B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53500" y="1410444"/>
              <a:ext cx="190500" cy="3467100"/>
            </a:xfrm>
            <a:prstGeom prst="rect">
              <a:avLst/>
            </a:prstGeom>
          </p:spPr>
        </p:pic>
        <p:pic>
          <p:nvPicPr>
            <p:cNvPr id="8" name="Picture 7" descr="Text, background pattern&#10;&#10;Description automatically generated">
              <a:extLst>
                <a:ext uri="{FF2B5EF4-FFF2-40B4-BE49-F238E27FC236}">
                  <a16:creationId xmlns:a16="http://schemas.microsoft.com/office/drawing/2014/main" id="{13B7C532-E548-431F-8CB5-69CB15AC4F4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53734" y="-3978"/>
              <a:ext cx="197886" cy="1410444"/>
            </a:xfrm>
            <a:prstGeom prst="rect">
              <a:avLst/>
            </a:prstGeom>
          </p:spPr>
        </p:pic>
      </p:grpSp>
      <p:pic>
        <p:nvPicPr>
          <p:cNvPr id="13" name="Picture 12" descr="A picture containing plate&#10;&#10;Description automatically generated">
            <a:extLst>
              <a:ext uri="{FF2B5EF4-FFF2-40B4-BE49-F238E27FC236}">
                <a16:creationId xmlns:a16="http://schemas.microsoft.com/office/drawing/2014/main" id="{408DA1E2-49E1-C946-AEF6-9E8C8748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27377"/>
            <a:ext cx="856228" cy="5300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D6D7D7-FB0B-5642-91FA-1B036E1A68E8}"/>
              </a:ext>
            </a:extLst>
          </p:cNvPr>
          <p:cNvSpPr txBox="1"/>
          <p:nvPr userDrawn="1"/>
        </p:nvSpPr>
        <p:spPr>
          <a:xfrm>
            <a:off x="830831" y="100088"/>
            <a:ext cx="26797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>
                <a:solidFill>
                  <a:srgbClr val="1E4195"/>
                </a:solidFill>
              </a:rPr>
              <a:t>DESTINY-Breast03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DE6134-E6B2-0E43-9E84-D78AD22D6E58}"/>
              </a:ext>
            </a:extLst>
          </p:cNvPr>
          <p:cNvCxnSpPr>
            <a:cxnSpLocks/>
          </p:cNvCxnSpPr>
          <p:nvPr userDrawn="1"/>
        </p:nvCxnSpPr>
        <p:spPr>
          <a:xfrm>
            <a:off x="922132" y="488116"/>
            <a:ext cx="11015871" cy="0"/>
          </a:xfrm>
          <a:prstGeom prst="line">
            <a:avLst/>
          </a:prstGeom>
          <a:ln>
            <a:solidFill>
              <a:srgbClr val="1E41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8587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S AZ Divider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494F9C-51D7-4F7B-A1D3-D4A6CAEC4D4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455802-C6CB-4528-A810-863C9B97482D}"/>
              </a:ext>
            </a:extLst>
          </p:cNvPr>
          <p:cNvSpPr/>
          <p:nvPr userDrawn="1"/>
        </p:nvSpPr>
        <p:spPr>
          <a:xfrm>
            <a:off x="0" y="2011680"/>
            <a:ext cx="10040480" cy="280416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64160" y="3509225"/>
            <a:ext cx="9120853" cy="672000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733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/>
              <a:t>Divider slide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D8C08-746B-4FF2-918C-6890489BC1A6}"/>
              </a:ext>
            </a:extLst>
          </p:cNvPr>
          <p:cNvSpPr/>
          <p:nvPr userDrawn="1"/>
        </p:nvSpPr>
        <p:spPr>
          <a:xfrm>
            <a:off x="0" y="4209357"/>
            <a:ext cx="12192000" cy="1219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DSI-AZ-hor-COLO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646" y="123663"/>
            <a:ext cx="4392359" cy="87359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8D4A95-99AD-244E-B052-58AB66597F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4299" y="4396008"/>
            <a:ext cx="9120716" cy="408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F97AE71-295B-354F-98CC-F8C11C7C56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4900" y="6507481"/>
            <a:ext cx="528000" cy="201339"/>
          </a:xfrm>
          <a:prstGeom prst="rect">
            <a:avLst/>
          </a:prstGeom>
        </p:spPr>
        <p:txBody>
          <a:bodyPr anchor="ctr"/>
          <a:lstStyle>
            <a:lvl1pPr algn="r">
              <a:defRPr sz="1333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562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S AZ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1B27C1-87E1-3641-AE3C-3D5D4A126A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6400" y="1927789"/>
            <a:ext cx="11379200" cy="3880033"/>
          </a:xfrm>
          <a:prstGeom prst="rect">
            <a:avLst/>
          </a:prstGeom>
        </p:spPr>
        <p:txBody>
          <a:bodyPr lIns="0" rIns="0"/>
          <a:lstStyle>
            <a:lvl1pPr marL="457155" indent="-457155">
              <a:defRPr kumimoji="1" lang="en-US" sz="2133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09" indent="-609539">
              <a:defRPr/>
            </a:lvl2pPr>
            <a:lvl3pPr marL="990502" indent="-380962">
              <a:defRPr kumimoji="1" lang="en-US" sz="18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95272" indent="-380962">
              <a:defRPr kumimoji="1" lang="en-US" sz="14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kumimoji="1" lang="en-US" sz="14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155" lvl="0" indent="-457155" algn="l" defTabSz="609539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609539" lvl="2" indent="-304768" algn="l" defTabSz="609539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</a:p>
          <a:p>
            <a:pPr marL="914309" lvl="3" indent="-304768" algn="l" defTabSz="609539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1219080" lvl="4" indent="-304768" algn="l" defTabSz="609539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95E37-014D-4325-B58C-6895D9962CA8}"/>
              </a:ext>
            </a:extLst>
          </p:cNvPr>
          <p:cNvSpPr/>
          <p:nvPr userDrawn="1"/>
        </p:nvSpPr>
        <p:spPr>
          <a:xfrm>
            <a:off x="0" y="1740"/>
            <a:ext cx="8778240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47106-60B3-4DBC-AF5B-2C0B9225BB37}"/>
              </a:ext>
            </a:extLst>
          </p:cNvPr>
          <p:cNvSpPr/>
          <p:nvPr userDrawn="1"/>
        </p:nvSpPr>
        <p:spPr>
          <a:xfrm>
            <a:off x="8778240" y="6355080"/>
            <a:ext cx="3413760" cy="1219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10" descr="DSI-AZ-hor-COLO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174000"/>
            <a:ext cx="3439107" cy="68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E752D9-1185-1E4B-9AB3-342AFC1DD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7DEA39-19CC-7F4C-A2DD-C08A6993CE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5" y="1200575"/>
            <a:ext cx="11379199" cy="635000"/>
          </a:xfrm>
          <a:prstGeom prst="rect">
            <a:avLst/>
          </a:prstGeom>
          <a:noFill/>
        </p:spPr>
        <p:txBody>
          <a:bodyPr vert="horz" lIns="0" anchor="t"/>
          <a:lstStyle>
            <a:lvl1pPr marL="0" indent="0">
              <a:buNone/>
              <a:defRPr lang="en-US" sz="2133" b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457155" lvl="0" indent="-457155"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7724930-67A2-9240-AD7F-2E23804ADC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3" y="5874637"/>
            <a:ext cx="11772900" cy="366184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Footnotes, acronyms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40FB0BFC-A3E7-3741-8F55-24A3E1049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4900" y="6507481"/>
            <a:ext cx="528000" cy="201339"/>
          </a:xfrm>
          <a:prstGeom prst="rect">
            <a:avLst/>
          </a:prstGeom>
        </p:spPr>
        <p:txBody>
          <a:bodyPr anchor="ctr"/>
          <a:lstStyle>
            <a:lvl1pPr algn="r">
              <a:defRPr sz="1333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177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7">
          <p15:clr>
            <a:srgbClr val="FBAE40"/>
          </p15:clr>
        </p15:guide>
        <p15:guide id="2" orient="horz" pos="947">
          <p15:clr>
            <a:srgbClr val="FBAE40"/>
          </p15:clr>
        </p15:guide>
        <p15:guide id="3" orient="horz" pos="3696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S AZ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dark, plastic&#10;&#10;Description automatically generated">
            <a:extLst>
              <a:ext uri="{FF2B5EF4-FFF2-40B4-BE49-F238E27FC236}">
                <a16:creationId xmlns:a16="http://schemas.microsoft.com/office/drawing/2014/main" id="{7D38EA1D-8C2A-5848-AC2C-BEFF0EEE04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7625900" y="2291897"/>
            <a:ext cx="6122897" cy="30093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26D3C-57EC-4CEF-A2A8-A07986F7F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00" y="6527801"/>
            <a:ext cx="528000" cy="201339"/>
          </a:xfrm>
        </p:spPr>
        <p:txBody>
          <a:bodyPr/>
          <a:lstStyle/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95E37-014D-4325-B58C-6895D9962CA8}"/>
              </a:ext>
            </a:extLst>
          </p:cNvPr>
          <p:cNvSpPr/>
          <p:nvPr userDrawn="1"/>
        </p:nvSpPr>
        <p:spPr>
          <a:xfrm>
            <a:off x="0" y="1740"/>
            <a:ext cx="8778240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9C853680-E623-5343-BE55-2B769DB7E7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2" y="311679"/>
            <a:ext cx="11366495" cy="803244"/>
          </a:xfrm>
          <a:prstGeom prst="rect">
            <a:avLst/>
          </a:prstGeom>
        </p:spPr>
        <p:txBody>
          <a:bodyPr vert="horz" lIns="0" anchor="b"/>
          <a:lstStyle>
            <a:lvl1pPr algn="l">
              <a:lnSpc>
                <a:spcPct val="80000"/>
              </a:lnSpc>
              <a:defRPr sz="3200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5607FD1-23EC-2A45-95E3-667572699BCF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406402" y="1119144"/>
            <a:ext cx="11366495" cy="481056"/>
          </a:xfrm>
          <a:prstGeom prst="rect">
            <a:avLst/>
          </a:prstGeom>
        </p:spPr>
        <p:txBody>
          <a:bodyPr l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FD24E78-44CE-5F4B-8463-E38750AFAE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2" y="1753065"/>
            <a:ext cx="11366495" cy="3783475"/>
          </a:xfrm>
          <a:prstGeom prst="rect">
            <a:avLst/>
          </a:prstGeom>
        </p:spPr>
        <p:txBody>
          <a:bodyPr/>
          <a:lstStyle>
            <a:lvl1pPr marL="287979" indent="-287979">
              <a:spcBef>
                <a:spcPts val="32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 marL="575958" indent="-287979">
              <a:buClr>
                <a:schemeClr val="accent3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863936" indent="-287979">
              <a:buClr>
                <a:schemeClr val="accent3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151914" indent="-287979">
              <a:buClr>
                <a:schemeClr val="accent3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1439892" indent="-287979">
              <a:buClr>
                <a:schemeClr val="accent3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E9D11-557E-004F-80D7-972BABE6A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490" y="6210195"/>
            <a:ext cx="3695047" cy="434712"/>
          </a:xfrm>
          <a:prstGeom prst="rect">
            <a:avLst/>
          </a:prstGeom>
        </p:spPr>
      </p:pic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9BD61352-5592-EB4B-B513-EC73C6C0E1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399" y="5654263"/>
            <a:ext cx="10299688" cy="434712"/>
          </a:xfrm>
          <a:prstGeom prst="rect">
            <a:avLst/>
          </a:prstGeom>
        </p:spPr>
        <p:txBody>
          <a:bodyPr vert="horz"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20602948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4"/>
            <a:ext cx="11142133" cy="766893"/>
            <a:chOff x="0" y="-1"/>
            <a:chExt cx="8356600" cy="76689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8356600" cy="766617"/>
            </a:xfrm>
            <a:prstGeom prst="rect">
              <a:avLst/>
            </a:prstGeom>
            <a:solidFill>
              <a:srgbClr val="D9D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491224" y="675452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6" name="Title 1"/>
          <p:cNvSpPr>
            <a:spLocks noGrp="1"/>
          </p:cNvSpPr>
          <p:nvPr userDrawn="1">
            <p:ph type="title"/>
          </p:nvPr>
        </p:nvSpPr>
        <p:spPr>
          <a:xfrm>
            <a:off x="609605" y="152400"/>
            <a:ext cx="10483851" cy="457200"/>
          </a:xfr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 userDrawn="1">
            <p:ph type="body" sz="quarter" idx="12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23" indent="-231758">
              <a:buClr>
                <a:srgbClr val="00B0F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037" indent="-225409">
              <a:buClr>
                <a:srgbClr val="00B0F0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848" indent="-238107">
              <a:buClr>
                <a:srgbClr val="00B0F0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247" indent="-228584">
              <a:buClr>
                <a:srgbClr val="00B0F0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Slide Number Placeholder 10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SABCS 2019 Meeting Summary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79FE6E-8AEA-4D3E-951C-893D9D46B4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5143" y="3"/>
            <a:ext cx="937224" cy="10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43394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1BE1336-DA5A-4B98-273C-9DAD7A7E93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71" y="665689"/>
            <a:ext cx="4562989" cy="6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790" y="2494536"/>
            <a:ext cx="6582823" cy="1200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3733" b="1" i="0" cap="all">
                <a:solidFill>
                  <a:srgbClr val="E61D78"/>
                </a:solidFill>
                <a:latin typeface="+mn-lt"/>
                <a:cs typeface="Arial Narrow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790" y="3694536"/>
            <a:ext cx="6582823" cy="60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667">
                <a:solidFill>
                  <a:srgbClr val="E61D78"/>
                </a:solidFill>
                <a:latin typeface="+mn-lt"/>
                <a:cs typeface="Arial Narrow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502792" y="4571299"/>
            <a:ext cx="6622907" cy="307200"/>
          </a:xfrm>
          <a:prstGeom prst="rect">
            <a:avLst/>
          </a:prstGeom>
        </p:spPr>
        <p:txBody>
          <a:bodyPr tIns="46800" bIns="234000" anchor="t">
            <a:noAutofit/>
          </a:bodyPr>
          <a:lstStyle>
            <a:lvl1pPr marL="0" indent="0">
              <a:buFontTx/>
              <a:buNone/>
              <a:defRPr sz="1600" b="1">
                <a:solidFill>
                  <a:srgbClr val="EA558A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502793" y="4886400"/>
            <a:ext cx="6622908" cy="307200"/>
          </a:xfrm>
          <a:prstGeom prst="rect">
            <a:avLst/>
          </a:prstGeom>
        </p:spPr>
        <p:txBody>
          <a:bodyPr tIns="46800" bIns="234000" anchor="t">
            <a:noAutofit/>
          </a:bodyPr>
          <a:lstStyle>
            <a:lvl1pPr marL="0" indent="0">
              <a:buFontTx/>
              <a:buNone/>
              <a:defRPr sz="1600" b="0">
                <a:solidFill>
                  <a:srgbClr val="EA558A"/>
                </a:solidFill>
                <a:latin typeface="+mn-lt"/>
                <a:cs typeface="Agency FB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4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4BEA34-A7A7-2344-ADE6-B7D2E6E736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88" y="6172648"/>
            <a:ext cx="1344000" cy="3493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EB53687-162B-4C40-BB3B-9C963DA598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12" y="991312"/>
            <a:ext cx="5089089" cy="58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73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7">
            <a:extLst>
              <a:ext uri="{FF2B5EF4-FFF2-40B4-BE49-F238E27FC236}">
                <a16:creationId xmlns:a16="http://schemas.microsoft.com/office/drawing/2014/main" id="{B3CA169B-68DC-0974-0666-99E4FAD2F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12" y="3368629"/>
            <a:ext cx="5089089" cy="348937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FC72EBA-B0C4-D443-A6BD-5873D63C0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00" y="2494536"/>
            <a:ext cx="11232000" cy="1200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3733" b="1" i="0" cap="all">
                <a:solidFill>
                  <a:srgbClr val="E61D78"/>
                </a:solidFill>
                <a:latin typeface="+mn-lt"/>
                <a:cs typeface="Arial Narrow"/>
              </a:defRPr>
            </a:lvl1pPr>
          </a:lstStyle>
          <a:p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F92C0E05-3816-894C-B4B3-7FBBFA805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00" y="3694536"/>
            <a:ext cx="11232000" cy="60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667">
                <a:solidFill>
                  <a:srgbClr val="E61D78"/>
                </a:solidFill>
                <a:latin typeface="+mn-lt"/>
                <a:cs typeface="Arial Narrow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5F4C75-50DB-0E43-9F44-935D40305661}"/>
              </a:ext>
            </a:extLst>
          </p:cNvPr>
          <p:cNvSpPr>
            <a:spLocks noChangeAspect="1"/>
          </p:cNvSpPr>
          <p:nvPr userDrawn="1"/>
        </p:nvSpPr>
        <p:spPr>
          <a:xfrm>
            <a:off x="11619636" y="3223705"/>
            <a:ext cx="184730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 anchor="ctr">
            <a:spAutoFit/>
          </a:bodyPr>
          <a:lstStyle/>
          <a:p>
            <a:pPr algn="ctr"/>
            <a:endParaRPr lang="fr-FR" sz="2400" dirty="0">
              <a:latin typeface="+mn-lt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8D0FB16-7EEE-E649-020F-F79F7F6ADB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176" y="6307671"/>
            <a:ext cx="278399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5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26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2E1196A-820D-072D-92D1-346CEE637B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176" y="6307671"/>
            <a:ext cx="2783995" cy="216000"/>
          </a:xfrm>
          <a:prstGeom prst="rect">
            <a:avLst/>
          </a:prstGeom>
        </p:spPr>
      </p:pic>
      <p:sp>
        <p:nvSpPr>
          <p:cNvPr id="1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89491" y="2152439"/>
            <a:ext cx="11213019" cy="3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623330-BFFB-F448-AA2F-26160B58B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3733" b="1" i="0" cap="all">
                <a:solidFill>
                  <a:srgbClr val="E61D78"/>
                </a:solidFill>
                <a:latin typeface="+mn-lt"/>
                <a:cs typeface="Arial Narrow"/>
              </a:defRPr>
            </a:lvl1pPr>
          </a:lstStyle>
          <a:p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292DDDC-1EEA-5646-B219-7866C459E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999" y="1222992"/>
            <a:ext cx="11213020" cy="60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667">
                <a:solidFill>
                  <a:srgbClr val="E61D78"/>
                </a:solidFill>
                <a:latin typeface="+mn-lt"/>
                <a:cs typeface="Arial Narrow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10421AB-953B-1FA1-B82F-5DEBE153DF13}"/>
              </a:ext>
            </a:extLst>
          </p:cNvPr>
          <p:cNvSpPr txBox="1"/>
          <p:nvPr userDrawn="1"/>
        </p:nvSpPr>
        <p:spPr>
          <a:xfrm>
            <a:off x="5844953" y="6402716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F8BFB4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2" name="Google Shape;17;p14">
            <a:extLst>
              <a:ext uri="{FF2B5EF4-FFF2-40B4-BE49-F238E27FC236}">
                <a16:creationId xmlns:a16="http://schemas.microsoft.com/office/drawing/2014/main" id="{4CB48307-56F3-6E40-1AD0-15C847409A23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5564411" y="6110173"/>
            <a:ext cx="3732052" cy="23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F8BFB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dirty="0" err="1"/>
              <a:t>name</a:t>
            </a:r>
            <a:r>
              <a:rPr lang="fr-CH" dirty="0"/>
              <a:t> of </a:t>
            </a:r>
            <a:r>
              <a:rPr lang="fr-CH" dirty="0" err="1"/>
              <a:t>presenter</a:t>
            </a:r>
            <a:r>
              <a:rPr lang="fr-CH" dirty="0"/>
              <a:t> </a:t>
            </a:r>
            <a:r>
              <a:rPr lang="fr-CH" dirty="0" err="1"/>
              <a:t>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5925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5A97-BFC1-7B4C-BE8D-3C391965C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2D8E20-5BE4-874A-A9BE-0FD454C29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24044-AD2A-5C4E-9EE1-8BAABC2BD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8BA9F-96B4-4A4E-A674-0E4A9C21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65CBE-5458-F249-A6EC-8302F02E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045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89491" y="2152439"/>
            <a:ext cx="11213019" cy="3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623330-BFFB-F448-AA2F-26160B58B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3733" b="1" i="0" cap="all">
                <a:solidFill>
                  <a:srgbClr val="E61D78"/>
                </a:solidFill>
                <a:latin typeface="+mn-lt"/>
                <a:cs typeface="Arial Narrow"/>
              </a:defRPr>
            </a:lvl1pPr>
          </a:lstStyle>
          <a:p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292DDDC-1EEA-5646-B219-7866C459E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999" y="1222992"/>
            <a:ext cx="11213020" cy="60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667">
                <a:solidFill>
                  <a:srgbClr val="E61D78"/>
                </a:solidFill>
                <a:latin typeface="+mn-lt"/>
                <a:cs typeface="Arial Narrow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7F7AA40-7A81-D207-E333-3A001F04E1FC}"/>
              </a:ext>
            </a:extLst>
          </p:cNvPr>
          <p:cNvSpPr txBox="1"/>
          <p:nvPr userDrawn="1"/>
        </p:nvSpPr>
        <p:spPr>
          <a:xfrm>
            <a:off x="5844953" y="6402716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F8BFB4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Google Shape;17;p14">
            <a:extLst>
              <a:ext uri="{FF2B5EF4-FFF2-40B4-BE49-F238E27FC236}">
                <a16:creationId xmlns:a16="http://schemas.microsoft.com/office/drawing/2014/main" id="{57FE9247-F0F6-E52B-8DF0-9A7B422C1700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5564411" y="6110173"/>
            <a:ext cx="3732052" cy="23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F8BFB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/>
              <a:t>Hope S. </a:t>
            </a:r>
            <a:r>
              <a:rPr lang="fr-CH" dirty="0" err="1"/>
              <a:t>Rugo</a:t>
            </a:r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12FF2F-E486-BB3D-ADB0-77CFEAF42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176" y="6307671"/>
            <a:ext cx="2783995" cy="2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879B1F8-F5DF-F839-EC14-EC05BEA67A3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42789" y="38851"/>
            <a:ext cx="2771761" cy="372458"/>
            <a:chOff x="844301" y="300227"/>
            <a:chExt cx="5661175" cy="760725"/>
          </a:xfrm>
        </p:grpSpPr>
        <p:grpSp>
          <p:nvGrpSpPr>
            <p:cNvPr id="12" name="object 3">
              <a:extLst>
                <a:ext uri="{FF2B5EF4-FFF2-40B4-BE49-F238E27FC236}">
                  <a16:creationId xmlns:a16="http://schemas.microsoft.com/office/drawing/2014/main" id="{2D8A1AD7-68A9-1207-A008-85E3517192E1}"/>
                </a:ext>
              </a:extLst>
            </p:cNvPr>
            <p:cNvGrpSpPr/>
            <p:nvPr userDrawn="1"/>
          </p:nvGrpSpPr>
          <p:grpSpPr>
            <a:xfrm>
              <a:off x="1353311" y="554736"/>
              <a:ext cx="513587" cy="362711"/>
              <a:chOff x="1353311" y="554736"/>
              <a:chExt cx="513587" cy="362711"/>
            </a:xfrm>
          </p:grpSpPr>
          <p:pic>
            <p:nvPicPr>
              <p:cNvPr id="20" name="object 4">
                <a:extLst>
                  <a:ext uri="{FF2B5EF4-FFF2-40B4-BE49-F238E27FC236}">
                    <a16:creationId xmlns:a16="http://schemas.microsoft.com/office/drawing/2014/main" id="{0AB4265D-C9EA-71D6-7DA5-652AD79C1C31}"/>
                  </a:ext>
                </a:extLst>
              </p:cNvPr>
              <p:cNvPicPr/>
              <p:nvPr userDrawn="1"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02663" y="554736"/>
                <a:ext cx="364235" cy="362711"/>
              </a:xfrm>
              <a:prstGeom prst="rect">
                <a:avLst/>
              </a:prstGeom>
            </p:spPr>
          </p:pic>
          <p:pic>
            <p:nvPicPr>
              <p:cNvPr id="21" name="object 5">
                <a:extLst>
                  <a:ext uri="{FF2B5EF4-FFF2-40B4-BE49-F238E27FC236}">
                    <a16:creationId xmlns:a16="http://schemas.microsoft.com/office/drawing/2014/main" id="{9924AB28-6624-A3F8-17C1-BFEE40CF5825}"/>
                  </a:ext>
                </a:extLst>
              </p:cNvPr>
              <p:cNvPicPr/>
              <p:nvPr userDrawn="1"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53311" y="644652"/>
                <a:ext cx="108203" cy="121919"/>
              </a:xfrm>
              <a:prstGeom prst="rect">
                <a:avLst/>
              </a:prstGeom>
            </p:spPr>
          </p:pic>
        </p:grpSp>
        <p:grpSp>
          <p:nvGrpSpPr>
            <p:cNvPr id="14" name="object 6">
              <a:extLst>
                <a:ext uri="{FF2B5EF4-FFF2-40B4-BE49-F238E27FC236}">
                  <a16:creationId xmlns:a16="http://schemas.microsoft.com/office/drawing/2014/main" id="{8057EBBB-9F83-9D4E-8880-8FA04064C7DF}"/>
                </a:ext>
              </a:extLst>
            </p:cNvPr>
            <p:cNvGrpSpPr/>
            <p:nvPr userDrawn="1"/>
          </p:nvGrpSpPr>
          <p:grpSpPr>
            <a:xfrm>
              <a:off x="844301" y="300227"/>
              <a:ext cx="940671" cy="617346"/>
              <a:chOff x="844301" y="300227"/>
              <a:chExt cx="940671" cy="617346"/>
            </a:xfrm>
          </p:grpSpPr>
          <p:sp>
            <p:nvSpPr>
              <p:cNvPr id="16" name="object 7">
                <a:extLst>
                  <a:ext uri="{FF2B5EF4-FFF2-40B4-BE49-F238E27FC236}">
                    <a16:creationId xmlns:a16="http://schemas.microsoft.com/office/drawing/2014/main" id="{B8BA5B66-E924-5689-6DC6-4145B95843F7}"/>
                  </a:ext>
                </a:extLst>
              </p:cNvPr>
              <p:cNvSpPr/>
              <p:nvPr userDrawn="1"/>
            </p:nvSpPr>
            <p:spPr>
              <a:xfrm>
                <a:off x="844301" y="396239"/>
                <a:ext cx="373380" cy="521334"/>
              </a:xfrm>
              <a:custGeom>
                <a:avLst/>
                <a:gdLst/>
                <a:ahLst/>
                <a:cxnLst/>
                <a:rect l="l" t="t" r="r" b="b"/>
                <a:pathLst>
                  <a:path w="373380" h="521334">
                    <a:moveTo>
                      <a:pt x="301688" y="0"/>
                    </a:moveTo>
                    <a:lnTo>
                      <a:pt x="261035" y="27368"/>
                    </a:lnTo>
                    <a:lnTo>
                      <a:pt x="222719" y="57683"/>
                    </a:lnTo>
                    <a:lnTo>
                      <a:pt x="186880" y="90779"/>
                    </a:lnTo>
                    <a:lnTo>
                      <a:pt x="153669" y="126504"/>
                    </a:lnTo>
                    <a:lnTo>
                      <a:pt x="123266" y="164706"/>
                    </a:lnTo>
                    <a:lnTo>
                      <a:pt x="95808" y="205206"/>
                    </a:lnTo>
                    <a:lnTo>
                      <a:pt x="75247" y="240626"/>
                    </a:lnTo>
                    <a:lnTo>
                      <a:pt x="54203" y="283514"/>
                    </a:lnTo>
                    <a:lnTo>
                      <a:pt x="36360" y="328117"/>
                    </a:lnTo>
                    <a:lnTo>
                      <a:pt x="21856" y="374319"/>
                    </a:lnTo>
                    <a:lnTo>
                      <a:pt x="10871" y="421957"/>
                    </a:lnTo>
                    <a:lnTo>
                      <a:pt x="3530" y="470903"/>
                    </a:lnTo>
                    <a:lnTo>
                      <a:pt x="0" y="521017"/>
                    </a:lnTo>
                    <a:lnTo>
                      <a:pt x="142049" y="521017"/>
                    </a:lnTo>
                    <a:lnTo>
                      <a:pt x="147421" y="465353"/>
                    </a:lnTo>
                    <a:lnTo>
                      <a:pt x="158864" y="411619"/>
                    </a:lnTo>
                    <a:lnTo>
                      <a:pt x="175996" y="360197"/>
                    </a:lnTo>
                    <a:lnTo>
                      <a:pt x="198475" y="311416"/>
                    </a:lnTo>
                    <a:lnTo>
                      <a:pt x="219049" y="276199"/>
                    </a:lnTo>
                    <a:lnTo>
                      <a:pt x="250901" y="231635"/>
                    </a:lnTo>
                    <a:lnTo>
                      <a:pt x="287400" y="190982"/>
                    </a:lnTo>
                    <a:lnTo>
                      <a:pt x="328180" y="154597"/>
                    </a:lnTo>
                    <a:lnTo>
                      <a:pt x="372897" y="122859"/>
                    </a:lnTo>
                    <a:lnTo>
                      <a:pt x="301688" y="0"/>
                    </a:lnTo>
                    <a:close/>
                  </a:path>
                </a:pathLst>
              </a:custGeom>
              <a:solidFill>
                <a:srgbClr val="F9E014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667" dirty="0"/>
              </a:p>
            </p:txBody>
          </p:sp>
          <p:sp>
            <p:nvSpPr>
              <p:cNvPr id="17" name="object 8">
                <a:extLst>
                  <a:ext uri="{FF2B5EF4-FFF2-40B4-BE49-F238E27FC236}">
                    <a16:creationId xmlns:a16="http://schemas.microsoft.com/office/drawing/2014/main" id="{F92B9B67-88C3-8AF1-EAEB-AFDEFEE37D3C}"/>
                  </a:ext>
                </a:extLst>
              </p:cNvPr>
              <p:cNvSpPr/>
              <p:nvPr userDrawn="1"/>
            </p:nvSpPr>
            <p:spPr>
              <a:xfrm>
                <a:off x="1181087" y="300227"/>
                <a:ext cx="603885" cy="198120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198120">
                    <a:moveTo>
                      <a:pt x="281228" y="0"/>
                    </a:moveTo>
                    <a:lnTo>
                      <a:pt x="230974" y="3530"/>
                    </a:lnTo>
                    <a:lnTo>
                      <a:pt x="181889" y="10858"/>
                    </a:lnTo>
                    <a:lnTo>
                      <a:pt x="134099" y="21831"/>
                    </a:lnTo>
                    <a:lnTo>
                      <a:pt x="87769" y="36296"/>
                    </a:lnTo>
                    <a:lnTo>
                      <a:pt x="43014" y="54114"/>
                    </a:lnTo>
                    <a:lnTo>
                      <a:pt x="0" y="75120"/>
                    </a:lnTo>
                    <a:lnTo>
                      <a:pt x="71196" y="197980"/>
                    </a:lnTo>
                    <a:lnTo>
                      <a:pt x="120002" y="175628"/>
                    </a:lnTo>
                    <a:lnTo>
                      <a:pt x="171538" y="158572"/>
                    </a:lnTo>
                    <a:lnTo>
                      <a:pt x="225412" y="147180"/>
                    </a:lnTo>
                    <a:lnTo>
                      <a:pt x="281228" y="141808"/>
                    </a:lnTo>
                    <a:lnTo>
                      <a:pt x="281228" y="0"/>
                    </a:lnTo>
                    <a:close/>
                  </a:path>
                  <a:path w="603885" h="198120">
                    <a:moveTo>
                      <a:pt x="603427" y="75133"/>
                    </a:moveTo>
                    <a:lnTo>
                      <a:pt x="560412" y="54114"/>
                    </a:lnTo>
                    <a:lnTo>
                      <a:pt x="515683" y="36309"/>
                    </a:lnTo>
                    <a:lnTo>
                      <a:pt x="469353" y="21831"/>
                    </a:lnTo>
                    <a:lnTo>
                      <a:pt x="421614" y="10858"/>
                    </a:lnTo>
                    <a:lnTo>
                      <a:pt x="372567" y="3543"/>
                    </a:lnTo>
                    <a:lnTo>
                      <a:pt x="322376" y="12"/>
                    </a:lnTo>
                    <a:lnTo>
                      <a:pt x="322376" y="141820"/>
                    </a:lnTo>
                    <a:lnTo>
                      <a:pt x="378206" y="147180"/>
                    </a:lnTo>
                    <a:lnTo>
                      <a:pt x="432066" y="158572"/>
                    </a:lnTo>
                    <a:lnTo>
                      <a:pt x="483603" y="175628"/>
                    </a:lnTo>
                    <a:lnTo>
                      <a:pt x="532422" y="197993"/>
                    </a:lnTo>
                    <a:lnTo>
                      <a:pt x="603427" y="75133"/>
                    </a:lnTo>
                    <a:close/>
                  </a:path>
                </a:pathLst>
              </a:custGeom>
              <a:solidFill>
                <a:srgbClr val="204192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667" dirty="0"/>
              </a:p>
            </p:txBody>
          </p:sp>
          <p:pic>
            <p:nvPicPr>
              <p:cNvPr id="18" name="object 9">
                <a:extLst>
                  <a:ext uri="{FF2B5EF4-FFF2-40B4-BE49-F238E27FC236}">
                    <a16:creationId xmlns:a16="http://schemas.microsoft.com/office/drawing/2014/main" id="{7B032127-5C30-6E4D-45D8-5C07AC990A6E}"/>
                  </a:ext>
                </a:extLst>
              </p:cNvPr>
              <p:cNvPicPr/>
              <p:nvPr userDrawn="1"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02663" y="483107"/>
                <a:ext cx="190499" cy="155447"/>
              </a:xfrm>
              <a:prstGeom prst="rect">
                <a:avLst/>
              </a:prstGeom>
            </p:spPr>
          </p:pic>
          <p:pic>
            <p:nvPicPr>
              <p:cNvPr id="19" name="object 10">
                <a:extLst>
                  <a:ext uri="{FF2B5EF4-FFF2-40B4-BE49-F238E27FC236}">
                    <a16:creationId xmlns:a16="http://schemas.microsoft.com/office/drawing/2014/main" id="{BE7D55DE-DF72-2D8F-1C26-DC5714B23477}"/>
                  </a:ext>
                </a:extLst>
              </p:cNvPr>
              <p:cNvPicPr/>
              <p:nvPr userDrawn="1"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8804" y="483107"/>
                <a:ext cx="362711" cy="269746"/>
              </a:xfrm>
              <a:prstGeom prst="rect">
                <a:avLst/>
              </a:prstGeom>
            </p:spPr>
          </p:pic>
        </p:grpSp>
        <p:sp>
          <p:nvSpPr>
            <p:cNvPr id="15" name="object 47">
              <a:extLst>
                <a:ext uri="{FF2B5EF4-FFF2-40B4-BE49-F238E27FC236}">
                  <a16:creationId xmlns:a16="http://schemas.microsoft.com/office/drawing/2014/main" id="{F5103B52-6106-1229-05AC-3225A1CD22E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974079" y="531867"/>
              <a:ext cx="4531397" cy="529085"/>
            </a:xfrm>
            <a:prstGeom prst="rect">
              <a:avLst/>
            </a:prstGeom>
          </p:spPr>
          <p:txBody>
            <a:bodyPr vert="horz" wrap="square" lIns="0" tIns="12700" rIns="0" b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523681">
                <a:spcAft>
                  <a:spcPts val="800"/>
                </a:spcAft>
                <a:defRPr/>
              </a:pPr>
              <a:r>
                <a:rPr lang="en-US" sz="1600" b="1" kern="0" dirty="0">
                  <a:solidFill>
                    <a:srgbClr val="023F88"/>
                  </a:solidFill>
                  <a:latin typeface="Arial"/>
                  <a:ea typeface="+mn-ea"/>
                  <a:cs typeface="Arial"/>
                </a:rPr>
                <a:t>DESTINY</a:t>
              </a:r>
              <a:r>
                <a:rPr lang="en-US" sz="1600" kern="0" dirty="0">
                  <a:solidFill>
                    <a:srgbClr val="023F88"/>
                  </a:solidFill>
                  <a:latin typeface="Arial"/>
                  <a:ea typeface="+mn-ea"/>
                  <a:cs typeface="Arial"/>
                </a:rPr>
                <a:t>-Pooled Trials</a:t>
              </a:r>
              <a:endParaRPr lang="en-US" sz="1600" kern="0" noProof="0" dirty="0">
                <a:solidFill>
                  <a:srgbClr val="023F88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30575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9492" y="2121279"/>
            <a:ext cx="5606509" cy="36307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96000" y="2121706"/>
            <a:ext cx="5606509" cy="36307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82912B-9D64-B94C-9A5C-32A715E7D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00" y="646992"/>
            <a:ext cx="11213021" cy="576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3733" b="1" i="0" cap="all">
                <a:solidFill>
                  <a:srgbClr val="E61D78"/>
                </a:solidFill>
                <a:latin typeface="+mn-lt"/>
                <a:cs typeface="Arial Narrow"/>
              </a:defRPr>
            </a:lvl1pPr>
          </a:lstStyle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07AD564-F74B-5F48-A178-810FBAC66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00" y="1222992"/>
            <a:ext cx="11213021" cy="60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667">
                <a:solidFill>
                  <a:srgbClr val="E61D78"/>
                </a:solidFill>
                <a:latin typeface="+mn-lt"/>
                <a:cs typeface="Arial Narrow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F70F8C5-E68A-9352-0257-3229D3B0460E}"/>
              </a:ext>
            </a:extLst>
          </p:cNvPr>
          <p:cNvSpPr txBox="1"/>
          <p:nvPr userDrawn="1"/>
        </p:nvSpPr>
        <p:spPr>
          <a:xfrm>
            <a:off x="5844953" y="6402716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F8BFB4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269B08A0-083C-B8BB-DECE-F33E055CCE4A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5564411" y="6110173"/>
            <a:ext cx="3732052" cy="23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F8BFB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dirty="0" err="1"/>
              <a:t>name</a:t>
            </a:r>
            <a:r>
              <a:rPr lang="fr-CH" dirty="0"/>
              <a:t> of </a:t>
            </a:r>
            <a:r>
              <a:rPr lang="fr-CH" dirty="0" err="1"/>
              <a:t>presenter</a:t>
            </a:r>
            <a:r>
              <a:rPr lang="fr-CH" dirty="0"/>
              <a:t> </a:t>
            </a:r>
            <a:r>
              <a:rPr lang="fr-CH" dirty="0" err="1"/>
              <a:t>here</a:t>
            </a:r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0026FE1-6366-3724-7910-DD3227EAEC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176" y="6307671"/>
            <a:ext cx="278399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580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60755" y="3758422"/>
            <a:ext cx="11260735" cy="19940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35000"/>
              <a:buFont typeface="Wingdings" charset="2"/>
              <a:buNone/>
              <a:tabLst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65B337-2BB0-464E-93A5-A2DD46984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509" y="646992"/>
            <a:ext cx="11241491" cy="576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3733" b="1" i="0" cap="all">
                <a:solidFill>
                  <a:srgbClr val="E61D78"/>
                </a:solidFill>
                <a:latin typeface="+mn-lt"/>
                <a:cs typeface="Arial Narrow"/>
              </a:defRPr>
            </a:lvl1pPr>
          </a:lstStyle>
          <a:p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181E350-664D-B74F-BC18-EC5488FF6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509" y="1222992"/>
            <a:ext cx="11241491" cy="60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667">
                <a:solidFill>
                  <a:srgbClr val="E61D78"/>
                </a:solidFill>
                <a:latin typeface="+mn-lt"/>
                <a:cs typeface="Arial Narrow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5C35293-ECC7-C64B-B3A9-CA64DE4E3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000" y="2152439"/>
            <a:ext cx="11241491" cy="16059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55BE348-D0FE-F68D-BBAD-7952FF6F3AF8}"/>
              </a:ext>
            </a:extLst>
          </p:cNvPr>
          <p:cNvSpPr txBox="1"/>
          <p:nvPr userDrawn="1"/>
        </p:nvSpPr>
        <p:spPr>
          <a:xfrm>
            <a:off x="5844953" y="6402716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F8BFB4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8B149236-0DC6-DA50-08AE-D551CDB2A615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5564411" y="6110173"/>
            <a:ext cx="3732052" cy="23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F8BFB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dirty="0" err="1"/>
              <a:t>name</a:t>
            </a:r>
            <a:r>
              <a:rPr lang="fr-CH" dirty="0"/>
              <a:t> of </a:t>
            </a:r>
            <a:r>
              <a:rPr lang="fr-CH" dirty="0" err="1"/>
              <a:t>presenter</a:t>
            </a:r>
            <a:r>
              <a:rPr lang="fr-CH" dirty="0"/>
              <a:t> </a:t>
            </a:r>
            <a:r>
              <a:rPr lang="fr-CH" dirty="0" err="1"/>
              <a:t>here</a:t>
            </a:r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8F4526E-C440-0098-E467-891CC41E01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176" y="6307671"/>
            <a:ext cx="278399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674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0000" y="2152438"/>
            <a:ext cx="11232000" cy="359999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EA558A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EA558A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EA558A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288732-EB0A-AF40-8B00-28C2C3A92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508" y="646992"/>
            <a:ext cx="11232003" cy="576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3733" b="1" i="0" cap="all">
                <a:solidFill>
                  <a:srgbClr val="E61D78"/>
                </a:solidFill>
                <a:latin typeface="+mn-lt"/>
                <a:cs typeface="Arial Narrow"/>
              </a:defRPr>
            </a:lvl1pPr>
          </a:lstStyle>
          <a:p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FEDD8DF-DD02-1242-9795-AE505DBDA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508" y="1222992"/>
            <a:ext cx="11232003" cy="60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667">
                <a:solidFill>
                  <a:srgbClr val="E61D78"/>
                </a:solidFill>
                <a:latin typeface="+mn-lt"/>
                <a:cs typeface="Arial Narrow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A3E5BA2A-6D5F-C0C1-259F-58853D5D2834}"/>
              </a:ext>
            </a:extLst>
          </p:cNvPr>
          <p:cNvSpPr txBox="1"/>
          <p:nvPr userDrawn="1"/>
        </p:nvSpPr>
        <p:spPr>
          <a:xfrm>
            <a:off x="5844953" y="6402716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F8BFB4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Google Shape;17;p14">
            <a:extLst>
              <a:ext uri="{FF2B5EF4-FFF2-40B4-BE49-F238E27FC236}">
                <a16:creationId xmlns:a16="http://schemas.microsoft.com/office/drawing/2014/main" id="{FD24CB7B-599B-2C3B-1A69-AFB0164AD004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5564411" y="6110173"/>
            <a:ext cx="3732052" cy="23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F8BFB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dirty="0" err="1"/>
              <a:t>name</a:t>
            </a:r>
            <a:r>
              <a:rPr lang="fr-CH" dirty="0"/>
              <a:t> of </a:t>
            </a:r>
            <a:r>
              <a:rPr lang="fr-CH" dirty="0" err="1"/>
              <a:t>presenter</a:t>
            </a:r>
            <a:r>
              <a:rPr lang="fr-CH" dirty="0"/>
              <a:t> </a:t>
            </a:r>
            <a:r>
              <a:rPr lang="fr-CH" dirty="0" err="1"/>
              <a:t>here</a:t>
            </a:r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AC3E1F4-2159-0B9E-8D04-E7A49D10B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176" y="6307671"/>
            <a:ext cx="278399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39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322299B-D572-1D9A-36E7-D28991320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0436" y="-2"/>
            <a:ext cx="4794373" cy="2318429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15FC2D28-59C5-FC59-BAA5-DCF983AAFA38}"/>
              </a:ext>
            </a:extLst>
          </p:cNvPr>
          <p:cNvSpPr txBox="1"/>
          <p:nvPr userDrawn="1"/>
        </p:nvSpPr>
        <p:spPr>
          <a:xfrm>
            <a:off x="5844953" y="6402716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F8BFB4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7" name="Google Shape;17;p14">
            <a:extLst>
              <a:ext uri="{FF2B5EF4-FFF2-40B4-BE49-F238E27FC236}">
                <a16:creationId xmlns:a16="http://schemas.microsoft.com/office/drawing/2014/main" id="{C5C79E24-B503-ABCD-C85F-8FAE1E7AEE73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5564411" y="6110173"/>
            <a:ext cx="3732052" cy="23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F8BFB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dirty="0" err="1"/>
              <a:t>name</a:t>
            </a:r>
            <a:r>
              <a:rPr lang="fr-CH" dirty="0"/>
              <a:t> of </a:t>
            </a:r>
            <a:r>
              <a:rPr lang="fr-CH" dirty="0" err="1"/>
              <a:t>presenter</a:t>
            </a:r>
            <a:r>
              <a:rPr lang="fr-CH" dirty="0"/>
              <a:t> </a:t>
            </a:r>
            <a:r>
              <a:rPr lang="fr-CH" dirty="0" err="1"/>
              <a:t>here</a:t>
            </a:r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5681D66-EBBF-D9E5-E93B-3C79B671CA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176" y="6307671"/>
            <a:ext cx="278399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82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36D09CF-BE4B-9BF5-7AE8-64FF0A13FB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71" y="665689"/>
            <a:ext cx="4562989" cy="681600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9C41762A-FB87-4D8B-8DB4-D9EEF6C059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0843" y="5018544"/>
            <a:ext cx="54712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r>
              <a:rPr lang="en-GB" altLang="en-US" sz="1600" b="1" kern="1200" baseline="0" dirty="0">
                <a:solidFill>
                  <a:srgbClr val="E61D78"/>
                </a:solidFill>
                <a:latin typeface="+mj-lt"/>
                <a:ea typeface="MS PGothic" pitchFamily="34" charset="-128"/>
                <a:cs typeface="+mn-cs"/>
              </a:rPr>
              <a:t>European Society for Medical Oncology (ESMO)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en-US" altLang="en-US" sz="1600" kern="1200" baseline="0" dirty="0">
                <a:solidFill>
                  <a:srgbClr val="E61D78"/>
                </a:solidFill>
                <a:latin typeface="+mj-lt"/>
                <a:ea typeface="MS PGothic" pitchFamily="34" charset="-128"/>
                <a:cs typeface="+mn-cs"/>
              </a:rPr>
              <a:t>Via Ginevra 4, CH-6900 Lugano</a:t>
            </a:r>
            <a:br>
              <a:rPr lang="en-US" altLang="en-US" sz="1600" kern="1200" baseline="0" dirty="0">
                <a:solidFill>
                  <a:srgbClr val="E61D78"/>
                </a:solidFill>
                <a:latin typeface="+mj-lt"/>
                <a:ea typeface="MS PGothic" pitchFamily="34" charset="-128"/>
                <a:cs typeface="+mn-cs"/>
              </a:rPr>
            </a:br>
            <a:r>
              <a:rPr lang="en-US" altLang="en-US" sz="1600" kern="1200" baseline="0" dirty="0">
                <a:solidFill>
                  <a:srgbClr val="E61D78"/>
                </a:solidFill>
                <a:latin typeface="+mj-lt"/>
                <a:ea typeface="MS PGothic" pitchFamily="34" charset="-128"/>
                <a:cs typeface="+mn-cs"/>
              </a:rPr>
              <a:t>T. +41 (0)91 973 19 00</a:t>
            </a:r>
            <a:br>
              <a:rPr lang="en-US" altLang="en-US" sz="1600" kern="1200" baseline="0" dirty="0">
                <a:solidFill>
                  <a:srgbClr val="E61D78"/>
                </a:solidFill>
                <a:latin typeface="+mj-lt"/>
                <a:ea typeface="MS PGothic" pitchFamily="34" charset="-128"/>
                <a:cs typeface="+mn-cs"/>
              </a:rPr>
            </a:br>
            <a:r>
              <a:rPr lang="en-US" altLang="en-US" sz="1600" kern="1200" baseline="0" dirty="0">
                <a:solidFill>
                  <a:srgbClr val="E61D78"/>
                </a:solidFill>
                <a:latin typeface="+mj-lt"/>
                <a:ea typeface="MS PGothic" pitchFamily="34" charset="-128"/>
                <a:cs typeface="+mn-cs"/>
              </a:rPr>
              <a:t>esmo@esmo.org</a:t>
            </a:r>
            <a:br>
              <a:rPr lang="en-US" altLang="en-US" sz="1600" kern="1200" baseline="0" dirty="0">
                <a:solidFill>
                  <a:srgbClr val="E61D78"/>
                </a:solidFill>
                <a:latin typeface="+mj-lt"/>
                <a:ea typeface="MS PGothic" pitchFamily="34" charset="-128"/>
                <a:cs typeface="+mn-cs"/>
              </a:rPr>
            </a:br>
            <a:endParaRPr lang="en-US" altLang="en-US" sz="1600" kern="1200" baseline="0" dirty="0">
              <a:solidFill>
                <a:srgbClr val="E61D78"/>
              </a:solidFill>
              <a:latin typeface="+mj-lt"/>
              <a:ea typeface="MS PGothic" pitchFamily="34" charset="-128"/>
              <a:cs typeface="+mn-cs"/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en-US" altLang="en-US" sz="1600" b="1" kern="1200" baseline="0" dirty="0">
                <a:solidFill>
                  <a:srgbClr val="E61D78"/>
                </a:solidFill>
                <a:latin typeface="+mj-lt"/>
                <a:ea typeface="MS PGothic" pitchFamily="34" charset="-128"/>
                <a:cs typeface="+mn-cs"/>
              </a:rPr>
              <a:t>esmo.org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A380C87E-3021-6640-B9B2-029B67F78C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185" y="2775089"/>
            <a:ext cx="5616001" cy="1600440"/>
          </a:xfrm>
          <a:prstGeom prst="rect">
            <a:avLst/>
          </a:prstGeom>
        </p:spPr>
        <p:txBody>
          <a:bodyPr tIns="46800" bIns="234000" anchor="t">
            <a:noAutofit/>
          </a:bodyPr>
          <a:lstStyle>
            <a:lvl1pPr marL="0" indent="0">
              <a:buFontTx/>
              <a:buNone/>
              <a:defRPr sz="1600" b="1">
                <a:solidFill>
                  <a:srgbClr val="EA558A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Image 7">
            <a:extLst>
              <a:ext uri="{FF2B5EF4-FFF2-40B4-BE49-F238E27FC236}">
                <a16:creationId xmlns:a16="http://schemas.microsoft.com/office/drawing/2014/main" id="{51D5C3D0-DDBC-06BC-DE01-F03D70C84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12" y="991312"/>
            <a:ext cx="5089089" cy="58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601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89492" y="2152439"/>
            <a:ext cx="11213019" cy="3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623330-BFFB-F448-AA2F-26160B58B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3733" b="1" i="0" cap="all">
                <a:solidFill>
                  <a:srgbClr val="E61D78"/>
                </a:solidFill>
                <a:latin typeface="+mn-lt"/>
                <a:cs typeface="Arial Narrow"/>
              </a:defRPr>
            </a:lvl1pPr>
          </a:lstStyle>
          <a:p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292DDDC-1EEA-5646-B219-7866C459E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999" y="1222992"/>
            <a:ext cx="11213020" cy="60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667">
                <a:solidFill>
                  <a:srgbClr val="E61D78"/>
                </a:solidFill>
                <a:latin typeface="+mn-lt"/>
                <a:cs typeface="Arial Narrow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7F7AA40-7A81-D207-E333-3A001F04E1FC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F8BFB4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F8BFB4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Google Shape;17;p14">
            <a:extLst>
              <a:ext uri="{FF2B5EF4-FFF2-40B4-BE49-F238E27FC236}">
                <a16:creationId xmlns:a16="http://schemas.microsoft.com/office/drawing/2014/main" id="{57FE9247-F0F6-E52B-8DF0-9A7B422C1700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5564411" y="6110173"/>
            <a:ext cx="3732052" cy="23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70" marR="0" lvl="0" indent="-304784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F8BFB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40" marR="0" lvl="1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09" marR="0" lvl="2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278" marR="0" lvl="3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848" marR="0" lvl="4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418" marR="0" lvl="5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6987" marR="0" lvl="6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557" marR="0" lvl="7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126" marR="0" lvl="8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/>
              <a:t>Hope S. </a:t>
            </a:r>
            <a:r>
              <a:rPr lang="fr-CH" dirty="0" err="1"/>
              <a:t>Rugo</a:t>
            </a:r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12FF2F-E486-BB3D-ADB0-77CFEAF42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176" y="6307671"/>
            <a:ext cx="2783995" cy="21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955DCA0-983B-19EA-0B81-FB160217A6B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42789" y="38851"/>
            <a:ext cx="2771761" cy="372458"/>
            <a:chOff x="844301" y="300227"/>
            <a:chExt cx="5661175" cy="760725"/>
          </a:xfrm>
        </p:grpSpPr>
        <p:grpSp>
          <p:nvGrpSpPr>
            <p:cNvPr id="4" name="object 3">
              <a:extLst>
                <a:ext uri="{FF2B5EF4-FFF2-40B4-BE49-F238E27FC236}">
                  <a16:creationId xmlns:a16="http://schemas.microsoft.com/office/drawing/2014/main" id="{095A1EE3-987F-B0E4-7CA7-23EE8B2769EE}"/>
                </a:ext>
              </a:extLst>
            </p:cNvPr>
            <p:cNvGrpSpPr/>
            <p:nvPr userDrawn="1"/>
          </p:nvGrpSpPr>
          <p:grpSpPr>
            <a:xfrm>
              <a:off x="1353311" y="554736"/>
              <a:ext cx="513587" cy="362711"/>
              <a:chOff x="1353311" y="554736"/>
              <a:chExt cx="513587" cy="362711"/>
            </a:xfrm>
          </p:grpSpPr>
          <p:pic>
            <p:nvPicPr>
              <p:cNvPr id="16" name="object 4">
                <a:extLst>
                  <a:ext uri="{FF2B5EF4-FFF2-40B4-BE49-F238E27FC236}">
                    <a16:creationId xmlns:a16="http://schemas.microsoft.com/office/drawing/2014/main" id="{8F756EA4-7003-BCE3-1791-A170F5039805}"/>
                  </a:ext>
                </a:extLst>
              </p:cNvPr>
              <p:cNvPicPr/>
              <p:nvPr userDrawn="1"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02663" y="554736"/>
                <a:ext cx="364235" cy="362711"/>
              </a:xfrm>
              <a:prstGeom prst="rect">
                <a:avLst/>
              </a:prstGeom>
            </p:spPr>
          </p:pic>
          <p:pic>
            <p:nvPicPr>
              <p:cNvPr id="17" name="object 5">
                <a:extLst>
                  <a:ext uri="{FF2B5EF4-FFF2-40B4-BE49-F238E27FC236}">
                    <a16:creationId xmlns:a16="http://schemas.microsoft.com/office/drawing/2014/main" id="{E583D765-3EA0-DCBD-7A7E-5E84C7D5C616}"/>
                  </a:ext>
                </a:extLst>
              </p:cNvPr>
              <p:cNvPicPr/>
              <p:nvPr userDrawn="1"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53311" y="644652"/>
                <a:ext cx="108203" cy="121919"/>
              </a:xfrm>
              <a:prstGeom prst="rect">
                <a:avLst/>
              </a:prstGeom>
            </p:spPr>
          </p:pic>
        </p:grpSp>
        <p:grpSp>
          <p:nvGrpSpPr>
            <p:cNvPr id="5" name="object 6">
              <a:extLst>
                <a:ext uri="{FF2B5EF4-FFF2-40B4-BE49-F238E27FC236}">
                  <a16:creationId xmlns:a16="http://schemas.microsoft.com/office/drawing/2014/main" id="{1EDBFDB3-0B65-D9E9-F1DC-B3DEE2C4624D}"/>
                </a:ext>
              </a:extLst>
            </p:cNvPr>
            <p:cNvGrpSpPr/>
            <p:nvPr userDrawn="1"/>
          </p:nvGrpSpPr>
          <p:grpSpPr>
            <a:xfrm>
              <a:off x="844301" y="300227"/>
              <a:ext cx="940671" cy="617346"/>
              <a:chOff x="844301" y="300227"/>
              <a:chExt cx="940671" cy="617346"/>
            </a:xfrm>
          </p:grpSpPr>
          <p:sp>
            <p:nvSpPr>
              <p:cNvPr id="9" name="object 7">
                <a:extLst>
                  <a:ext uri="{FF2B5EF4-FFF2-40B4-BE49-F238E27FC236}">
                    <a16:creationId xmlns:a16="http://schemas.microsoft.com/office/drawing/2014/main" id="{ED39A47F-29BC-877C-D577-280C56015879}"/>
                  </a:ext>
                </a:extLst>
              </p:cNvPr>
              <p:cNvSpPr/>
              <p:nvPr userDrawn="1"/>
            </p:nvSpPr>
            <p:spPr>
              <a:xfrm>
                <a:off x="844301" y="396239"/>
                <a:ext cx="373380" cy="521334"/>
              </a:xfrm>
              <a:custGeom>
                <a:avLst/>
                <a:gdLst/>
                <a:ahLst/>
                <a:cxnLst/>
                <a:rect l="l" t="t" r="r" b="b"/>
                <a:pathLst>
                  <a:path w="373380" h="521334">
                    <a:moveTo>
                      <a:pt x="301688" y="0"/>
                    </a:moveTo>
                    <a:lnTo>
                      <a:pt x="261035" y="27368"/>
                    </a:lnTo>
                    <a:lnTo>
                      <a:pt x="222719" y="57683"/>
                    </a:lnTo>
                    <a:lnTo>
                      <a:pt x="186880" y="90779"/>
                    </a:lnTo>
                    <a:lnTo>
                      <a:pt x="153669" y="126504"/>
                    </a:lnTo>
                    <a:lnTo>
                      <a:pt x="123266" y="164706"/>
                    </a:lnTo>
                    <a:lnTo>
                      <a:pt x="95808" y="205206"/>
                    </a:lnTo>
                    <a:lnTo>
                      <a:pt x="75247" y="240626"/>
                    </a:lnTo>
                    <a:lnTo>
                      <a:pt x="54203" y="283514"/>
                    </a:lnTo>
                    <a:lnTo>
                      <a:pt x="36360" y="328117"/>
                    </a:lnTo>
                    <a:lnTo>
                      <a:pt x="21856" y="374319"/>
                    </a:lnTo>
                    <a:lnTo>
                      <a:pt x="10871" y="421957"/>
                    </a:lnTo>
                    <a:lnTo>
                      <a:pt x="3530" y="470903"/>
                    </a:lnTo>
                    <a:lnTo>
                      <a:pt x="0" y="521017"/>
                    </a:lnTo>
                    <a:lnTo>
                      <a:pt x="142049" y="521017"/>
                    </a:lnTo>
                    <a:lnTo>
                      <a:pt x="147421" y="465353"/>
                    </a:lnTo>
                    <a:lnTo>
                      <a:pt x="158864" y="411619"/>
                    </a:lnTo>
                    <a:lnTo>
                      <a:pt x="175996" y="360197"/>
                    </a:lnTo>
                    <a:lnTo>
                      <a:pt x="198475" y="311416"/>
                    </a:lnTo>
                    <a:lnTo>
                      <a:pt x="219049" y="276199"/>
                    </a:lnTo>
                    <a:lnTo>
                      <a:pt x="250901" y="231635"/>
                    </a:lnTo>
                    <a:lnTo>
                      <a:pt x="287400" y="190982"/>
                    </a:lnTo>
                    <a:lnTo>
                      <a:pt x="328180" y="154597"/>
                    </a:lnTo>
                    <a:lnTo>
                      <a:pt x="372897" y="122859"/>
                    </a:lnTo>
                    <a:lnTo>
                      <a:pt x="301688" y="0"/>
                    </a:lnTo>
                    <a:close/>
                  </a:path>
                </a:pathLst>
              </a:custGeom>
              <a:solidFill>
                <a:srgbClr val="F9E014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667" dirty="0"/>
              </a:p>
            </p:txBody>
          </p:sp>
          <p:sp>
            <p:nvSpPr>
              <p:cNvPr id="12" name="object 8">
                <a:extLst>
                  <a:ext uri="{FF2B5EF4-FFF2-40B4-BE49-F238E27FC236}">
                    <a16:creationId xmlns:a16="http://schemas.microsoft.com/office/drawing/2014/main" id="{F6B1276A-6A40-5BDE-8474-328254524C1D}"/>
                  </a:ext>
                </a:extLst>
              </p:cNvPr>
              <p:cNvSpPr/>
              <p:nvPr userDrawn="1"/>
            </p:nvSpPr>
            <p:spPr>
              <a:xfrm>
                <a:off x="1181087" y="300227"/>
                <a:ext cx="603885" cy="198120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198120">
                    <a:moveTo>
                      <a:pt x="281228" y="0"/>
                    </a:moveTo>
                    <a:lnTo>
                      <a:pt x="230974" y="3530"/>
                    </a:lnTo>
                    <a:lnTo>
                      <a:pt x="181889" y="10858"/>
                    </a:lnTo>
                    <a:lnTo>
                      <a:pt x="134099" y="21831"/>
                    </a:lnTo>
                    <a:lnTo>
                      <a:pt x="87769" y="36296"/>
                    </a:lnTo>
                    <a:lnTo>
                      <a:pt x="43014" y="54114"/>
                    </a:lnTo>
                    <a:lnTo>
                      <a:pt x="0" y="75120"/>
                    </a:lnTo>
                    <a:lnTo>
                      <a:pt x="71196" y="197980"/>
                    </a:lnTo>
                    <a:lnTo>
                      <a:pt x="120002" y="175628"/>
                    </a:lnTo>
                    <a:lnTo>
                      <a:pt x="171538" y="158572"/>
                    </a:lnTo>
                    <a:lnTo>
                      <a:pt x="225412" y="147180"/>
                    </a:lnTo>
                    <a:lnTo>
                      <a:pt x="281228" y="141808"/>
                    </a:lnTo>
                    <a:lnTo>
                      <a:pt x="281228" y="0"/>
                    </a:lnTo>
                    <a:close/>
                  </a:path>
                  <a:path w="603885" h="198120">
                    <a:moveTo>
                      <a:pt x="603427" y="75133"/>
                    </a:moveTo>
                    <a:lnTo>
                      <a:pt x="560412" y="54114"/>
                    </a:lnTo>
                    <a:lnTo>
                      <a:pt x="515683" y="36309"/>
                    </a:lnTo>
                    <a:lnTo>
                      <a:pt x="469353" y="21831"/>
                    </a:lnTo>
                    <a:lnTo>
                      <a:pt x="421614" y="10858"/>
                    </a:lnTo>
                    <a:lnTo>
                      <a:pt x="372567" y="3543"/>
                    </a:lnTo>
                    <a:lnTo>
                      <a:pt x="322376" y="12"/>
                    </a:lnTo>
                    <a:lnTo>
                      <a:pt x="322376" y="141820"/>
                    </a:lnTo>
                    <a:lnTo>
                      <a:pt x="378206" y="147180"/>
                    </a:lnTo>
                    <a:lnTo>
                      <a:pt x="432066" y="158572"/>
                    </a:lnTo>
                    <a:lnTo>
                      <a:pt x="483603" y="175628"/>
                    </a:lnTo>
                    <a:lnTo>
                      <a:pt x="532422" y="197993"/>
                    </a:lnTo>
                    <a:lnTo>
                      <a:pt x="603427" y="75133"/>
                    </a:lnTo>
                    <a:close/>
                  </a:path>
                </a:pathLst>
              </a:custGeom>
              <a:solidFill>
                <a:srgbClr val="204192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667" dirty="0"/>
              </a:p>
            </p:txBody>
          </p:sp>
          <p:pic>
            <p:nvPicPr>
              <p:cNvPr id="14" name="object 9">
                <a:extLst>
                  <a:ext uri="{FF2B5EF4-FFF2-40B4-BE49-F238E27FC236}">
                    <a16:creationId xmlns:a16="http://schemas.microsoft.com/office/drawing/2014/main" id="{A1DEAC87-6D62-E060-7C28-A9202E44AA00}"/>
                  </a:ext>
                </a:extLst>
              </p:cNvPr>
              <p:cNvPicPr/>
              <p:nvPr userDrawn="1"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02663" y="483107"/>
                <a:ext cx="190499" cy="155447"/>
              </a:xfrm>
              <a:prstGeom prst="rect">
                <a:avLst/>
              </a:prstGeom>
            </p:spPr>
          </p:pic>
          <p:pic>
            <p:nvPicPr>
              <p:cNvPr id="15" name="object 10">
                <a:extLst>
                  <a:ext uri="{FF2B5EF4-FFF2-40B4-BE49-F238E27FC236}">
                    <a16:creationId xmlns:a16="http://schemas.microsoft.com/office/drawing/2014/main" id="{C6E3E5BA-5DF6-7BE2-99DE-66CE5C5AFAB4}"/>
                  </a:ext>
                </a:extLst>
              </p:cNvPr>
              <p:cNvPicPr/>
              <p:nvPr userDrawn="1"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8804" y="483107"/>
                <a:ext cx="362711" cy="269746"/>
              </a:xfrm>
              <a:prstGeom prst="rect">
                <a:avLst/>
              </a:prstGeom>
            </p:spPr>
          </p:pic>
        </p:grpSp>
        <p:sp>
          <p:nvSpPr>
            <p:cNvPr id="7" name="object 47">
              <a:extLst>
                <a:ext uri="{FF2B5EF4-FFF2-40B4-BE49-F238E27FC236}">
                  <a16:creationId xmlns:a16="http://schemas.microsoft.com/office/drawing/2014/main" id="{C6C8565D-5A22-8610-4304-E4922479ABB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974079" y="531867"/>
              <a:ext cx="4531397" cy="529085"/>
            </a:xfrm>
            <a:prstGeom prst="rect">
              <a:avLst/>
            </a:prstGeom>
          </p:spPr>
          <p:txBody>
            <a:bodyPr vert="horz" wrap="square" lIns="0" tIns="12700" rIns="0" b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523681">
                <a:spcAft>
                  <a:spcPts val="800"/>
                </a:spcAft>
                <a:defRPr/>
              </a:pPr>
              <a:r>
                <a:rPr lang="en-US" sz="1600" b="1" kern="0" dirty="0">
                  <a:solidFill>
                    <a:srgbClr val="023F88"/>
                  </a:solidFill>
                  <a:latin typeface="Arial"/>
                  <a:ea typeface="+mn-ea"/>
                  <a:cs typeface="Arial"/>
                </a:rPr>
                <a:t>DESTINY</a:t>
              </a:r>
              <a:r>
                <a:rPr lang="en-US" sz="1600" kern="0" dirty="0">
                  <a:solidFill>
                    <a:srgbClr val="023F88"/>
                  </a:solidFill>
                  <a:latin typeface="Arial"/>
                  <a:ea typeface="+mn-ea"/>
                  <a:cs typeface="Arial"/>
                </a:rPr>
                <a:t>-Pooled Trials</a:t>
              </a:r>
              <a:endParaRPr lang="en-US" sz="1600" kern="0" noProof="0" dirty="0">
                <a:solidFill>
                  <a:srgbClr val="023F88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92853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5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0427639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605F6-B833-4B06-130F-E3F02893B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3EACA5-D473-8495-F586-CDD0A0E44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8B9C1-BBEA-F7A1-5CF6-3919C231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E952-9360-486B-93DF-B51CC20E3A4D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77EB7-8D72-DE99-7DC0-71710E05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92B5C-6F5E-3E31-5B00-F30D3BDC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849C-C98F-497F-9769-8C159824A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532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B6B70-CC91-B41F-6CC6-E03EFD8C0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09A57-FFBD-545E-E302-ED4EEA7E9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A282-3860-D0AF-D104-434D64E7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E952-9360-486B-93DF-B51CC20E3A4D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B6CD3-728B-72E5-4A2B-AA6D72C11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6D847-0AFB-DB22-513A-16989125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849C-C98F-497F-9769-8C159824A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86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8F3D3-C6AD-F246-8E28-7E08F4C89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C4213-1635-C140-B2B7-C76D6EB48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95DDF-0199-9844-BC3D-A046A5B80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254E9-24E8-E54C-9C40-5969DCE0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5F289-F26B-0A4E-85A1-6190CDAB4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680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0FBB-1C3F-6DA8-CDDF-F3FA4671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D2174-38D1-4473-0F17-16F5410FD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B98B9-9805-05A4-DDBB-70BE84820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E952-9360-486B-93DF-B51CC20E3A4D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3865D-83D7-6434-F94A-C3320D9AD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84B38-200E-47C5-22E7-6F56EEE3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849C-C98F-497F-9769-8C159824A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50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791C-003D-1699-FFDD-EE59D63F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06B03-AA15-8D0D-83A0-C416D7B5A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AEF5F-9C27-4ADE-D7A0-8FB89DC5D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7D2C0-D680-CD1B-BF6D-7A8D970E4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E952-9360-486B-93DF-B51CC20E3A4D}" type="datetimeFigureOut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FB624-1040-9B51-B595-45AC2024C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81C14-C315-A62B-49BF-82DBCF388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849C-C98F-497F-9769-8C159824A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224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CD379-C5E1-E782-8A75-3B4280B08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5FADE-A9BE-EA01-C7D7-3DC9B730E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5EE1A-D026-995C-86EB-DF112D670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B06DF7-DF01-BF96-CD60-FB02FA63AC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FF7DE-7E91-F704-E1DB-5FC17DDF03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884CC2-61A9-2F06-4362-5D18B8D0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E952-9360-486B-93DF-B51CC20E3A4D}" type="datetimeFigureOut">
              <a:rPr lang="en-US" smtClean="0"/>
              <a:t>2/13/26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9E90D0-F8D3-878B-7B76-859A5E74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83EE2-AA32-0153-A3B4-8D0B58F6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849C-C98F-497F-9769-8C159824A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027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5E62-3379-F2EB-1972-370DCD8FE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AFCF9F-BB95-3C15-690A-74414C509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E952-9360-486B-93DF-B51CC20E3A4D}" type="datetimeFigureOut">
              <a:rPr lang="en-US" smtClean="0"/>
              <a:t>2/13/26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B27D46-15BC-8288-B182-91EE0906A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C878FA-B2B8-ED2A-B55D-4188F4E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849C-C98F-497F-9769-8C159824A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917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6181E6-CD76-183E-FC6A-1331B5971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E952-9360-486B-93DF-B51CC20E3A4D}" type="datetimeFigureOut">
              <a:rPr lang="en-US" smtClean="0"/>
              <a:t>2/13/26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4445D-246C-9291-5D84-5C3BA7092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ACBF9-4050-7882-48C1-22E01868B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849C-C98F-497F-9769-8C159824A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593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AF216-7E35-7D0F-E59E-197AC648E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7C100-2DE1-1DC7-B18D-E1CC91660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C17BD-DCBA-CA1C-6320-17FC766B2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A3A777-25C7-51F4-5B83-4F12B3E8A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E952-9360-486B-93DF-B51CC20E3A4D}" type="datetimeFigureOut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03817-27F4-8449-88FE-58B781FF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11E43-E927-C3E1-AF55-96D469B2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849C-C98F-497F-9769-8C159824A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927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A1AA0-6076-A6F0-309E-7BEC503C4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CB15D3-450E-B338-8A6F-B591B775D0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17B96-38CF-643F-899D-AA3E712BD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3AEE5-6739-520F-D85C-4D9E9E38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E952-9360-486B-93DF-B51CC20E3A4D}" type="datetimeFigureOut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2A1F1-F9E3-7A0F-3F01-4D01ADA4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AD137-A953-7C03-03CA-4A5DA1EFE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849C-C98F-497F-9769-8C159824A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842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D724C-546B-C75D-6B8F-04885DC7E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91A602-5145-86BD-EE48-C58C81C0A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80A9F-1844-8D78-67FC-B99A10BB0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E952-9360-486B-93DF-B51CC20E3A4D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78276-73AA-D47E-9497-09211C22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07A16-DBA7-DDDC-2689-57BD7D227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849C-C98F-497F-9769-8C159824A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665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7BEDA-CBEE-13DC-D54A-034E3AA3DB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07D44-E209-64B8-ED1A-6A8F09E5B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41246-C3F6-9FC3-39AC-AD236998B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E952-9360-486B-93DF-B51CC20E3A4D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81CD-F612-4D65-54C6-A3FB7B6D4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45624-87A5-E0AE-1B7B-5A042D19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849C-C98F-497F-9769-8C159824A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978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7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229E5D-DAA9-4C5C-A19F-42C3FA4B4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54" y="1001170"/>
            <a:ext cx="11580892" cy="484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plate&#10;&#10;Description automatically generated">
            <a:extLst>
              <a:ext uri="{FF2B5EF4-FFF2-40B4-BE49-F238E27FC236}">
                <a16:creationId xmlns:a16="http://schemas.microsoft.com/office/drawing/2014/main" id="{FCE0B1A2-82A5-4B3C-AB95-077695EB59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65"/>
            <a:ext cx="422539" cy="261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93F9C7-E095-4BEF-B680-9554BA83DBC5}"/>
              </a:ext>
            </a:extLst>
          </p:cNvPr>
          <p:cNvSpPr txBox="1"/>
          <p:nvPr userDrawn="1"/>
        </p:nvSpPr>
        <p:spPr>
          <a:xfrm>
            <a:off x="425805" y="37533"/>
            <a:ext cx="1708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DESTINY-Breast04</a:t>
            </a:r>
          </a:p>
        </p:txBody>
      </p:sp>
    </p:spTree>
    <p:extLst>
      <p:ext uri="{BB962C8B-B14F-4D97-AF65-F5344CB8AC3E}">
        <p14:creationId xmlns:p14="http://schemas.microsoft.com/office/powerpoint/2010/main" val="1594416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8158-651C-994C-8D20-18E89396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E28FC-E921-E448-AAD0-DBEB60D87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88B3C-9322-794B-AF6C-15C9B692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86052-64B5-A249-A677-E3BADD243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66281-6E03-F14A-B824-B398EF63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1434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7522119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B75F67-CB84-18AB-2CD0-2B3E630D24C2}"/>
              </a:ext>
            </a:extLst>
          </p:cNvPr>
          <p:cNvSpPr/>
          <p:nvPr userDrawn="1"/>
        </p:nvSpPr>
        <p:spPr>
          <a:xfrm>
            <a:off x="0" y="1"/>
            <a:ext cx="2450592" cy="4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6DE402-3E74-499C-7D8E-1F432B65DC22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dirty="0">
                <a:solidFill>
                  <a:srgbClr val="C9473E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C9473E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C9473E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C9473E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C9473E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7" name="Google Shape;18;p14">
            <a:extLst>
              <a:ext uri="{FF2B5EF4-FFF2-40B4-BE49-F238E27FC236}">
                <a16:creationId xmlns:a16="http://schemas.microsoft.com/office/drawing/2014/main" id="{AD1F577C-0BE0-B52A-8469-E8C73672F21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599727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933" b="1" i="0" u="none" strike="noStrike" cap="none">
                <a:solidFill>
                  <a:srgbClr val="026C7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8" name="Google Shape;17;p14">
            <a:extLst>
              <a:ext uri="{FF2B5EF4-FFF2-40B4-BE49-F238E27FC236}">
                <a16:creationId xmlns:a16="http://schemas.microsoft.com/office/drawing/2014/main" id="{AE9AA43F-9B73-BDBD-E53F-42D9506B82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1377697"/>
            <a:ext cx="11213200" cy="4625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20" name="Google Shape;17;p14">
            <a:extLst>
              <a:ext uri="{FF2B5EF4-FFF2-40B4-BE49-F238E27FC236}">
                <a16:creationId xmlns:a16="http://schemas.microsoft.com/office/drawing/2014/main" id="{B54D67C1-D69E-64D9-D875-FF1B23BB36E2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58246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C9473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dirty="0" err="1"/>
              <a:t>name</a:t>
            </a:r>
            <a:r>
              <a:rPr lang="fr-CH" dirty="0"/>
              <a:t> of </a:t>
            </a:r>
            <a:r>
              <a:rPr lang="fr-CH" dirty="0" err="1"/>
              <a:t>presenter</a:t>
            </a:r>
            <a:r>
              <a:rPr lang="fr-CH" dirty="0"/>
              <a:t> </a:t>
            </a:r>
            <a:r>
              <a:rPr lang="fr-CH" dirty="0" err="1"/>
              <a:t>here</a:t>
            </a:r>
            <a:endParaRPr dirty="0"/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B2B71A-F70D-81EE-3185-CAA577B744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67" y="6248189"/>
            <a:ext cx="1657927" cy="3155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75FFF5-FF91-E0FA-52EC-358579181250}"/>
              </a:ext>
            </a:extLst>
          </p:cNvPr>
          <p:cNvSpPr txBox="1"/>
          <p:nvPr userDrawn="1"/>
        </p:nvSpPr>
        <p:spPr>
          <a:xfrm>
            <a:off x="830829" y="100087"/>
            <a:ext cx="390762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1E419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DESTINY-Breast04</a:t>
            </a:r>
          </a:p>
        </p:txBody>
      </p:sp>
      <p:pic>
        <p:nvPicPr>
          <p:cNvPr id="23" name="Picture 22" descr="A picture containing plate&#10;&#10;Description automatically generated">
            <a:extLst>
              <a:ext uri="{FF2B5EF4-FFF2-40B4-BE49-F238E27FC236}">
                <a16:creationId xmlns:a16="http://schemas.microsoft.com/office/drawing/2014/main" id="{C0FAE778-5447-C91C-EDA9-19DCB743E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7374"/>
            <a:ext cx="856228" cy="53005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F6A238-0A16-BCD3-9B0F-6EADD04D132F}"/>
              </a:ext>
            </a:extLst>
          </p:cNvPr>
          <p:cNvCxnSpPr>
            <a:cxnSpLocks/>
          </p:cNvCxnSpPr>
          <p:nvPr userDrawn="1"/>
        </p:nvCxnSpPr>
        <p:spPr>
          <a:xfrm>
            <a:off x="922130" y="488116"/>
            <a:ext cx="11015871" cy="0"/>
          </a:xfrm>
          <a:prstGeom prst="line">
            <a:avLst/>
          </a:prstGeom>
          <a:ln>
            <a:solidFill>
              <a:srgbClr val="1E41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12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913">
          <p15:clr>
            <a:srgbClr val="FBAE40"/>
          </p15:clr>
        </p15:guide>
        <p15:guide id="3" orient="horz" pos="4125">
          <p15:clr>
            <a:srgbClr val="FBAE40"/>
          </p15:clr>
        </p15:guide>
        <p15:guide id="4" pos="192">
          <p15:clr>
            <a:srgbClr val="FBAE40"/>
          </p15:clr>
        </p15:guide>
        <p15:guide id="5" pos="7379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457201"/>
            <a:ext cx="11226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840" y="1483360"/>
            <a:ext cx="5477792" cy="447972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C3C44D1-6018-C14B-AADC-3D4356627D7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16368" y="1483361"/>
            <a:ext cx="5508272" cy="447972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5F94200-7FC0-9A4E-A413-F6E00934A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5213" y="6568292"/>
            <a:ext cx="467360" cy="284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4728E-9179-7340-B99F-8A5623059787}" type="slidenum">
              <a:rPr lang="en-US" smtClean="0"/>
              <a:pPr/>
              <a:t>‹#›</a:t>
            </a:fld>
            <a:endParaRPr lang="en-US" sz="1100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57D897E-3A74-704A-9640-6EBF4A4232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7841" y="6055360"/>
            <a:ext cx="6909435" cy="722512"/>
          </a:xfrm>
        </p:spPr>
        <p:txBody>
          <a:bodyPr anchor="b"/>
          <a:lstStyle>
            <a:lvl1pPr>
              <a:spcBef>
                <a:spcPts val="0"/>
              </a:spcBef>
              <a:buNone/>
              <a:defRPr sz="1000"/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3055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89B24-3FB3-FD4F-A102-149C04CB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C1DAF-CF49-EB43-B733-2C7FE30E4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02A09-992B-4A44-8882-0B83037D6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B3106-9E66-5040-B734-AF0B67F34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5D294-F15E-034C-87BF-3ECC478D3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D9055-C216-EC48-A89E-6F9124A3A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06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65176-581F-6B46-A5FF-AF5D869E5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66E64-5DFA-8E4D-9F58-36D2DA14C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10316-4EDC-E849-9DF8-8F25165BC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446A0A-9730-624B-AFE2-DBBDDECC3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65E6D-2A7C-1643-A1E7-C3FB62BDD6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1E8F67-938B-B641-978C-3393D26E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D6DCC0-CBAB-3A4B-9837-6A5C6883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69C700-E2D8-9C40-ADEB-00649146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D8D53-5E28-2448-B8A0-4AB9EB3CA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0EC8DD-23EE-2A4D-A586-388E10E8C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99B270-6D05-B248-BA66-4C5D86AF1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77C87-0836-934E-9D0B-56469586E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16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47F45B-53FB-6840-96EF-DEA3D57B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639EA9-88C9-1D4C-89A9-63ED122FB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602E7-CC01-7749-805D-5E27DD09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56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B43A3-6F44-7C46-BE0F-7F683AF8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A8482-14B4-964C-A208-68FBDAEAB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8D302-9F7D-054E-8A2C-EE6496AE4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5A90F-E94A-8845-8CFA-6FC17E61C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18538-3EAB-134A-901E-4312325DD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BC5E5-D2D5-0840-BE58-73E381961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1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D0488-05B5-19A6-6B2D-832FDC55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70657-C970-325B-2A2F-D3E221D86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33AE6-6F69-0EF8-14A3-1C3DA9D80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3796-C7BA-4A73-9F63-B114F6227AFE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DE961-4D8F-716B-E63A-2912E816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913AA-76B6-5A25-6055-821DF0618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9818-2177-446F-BFEF-3388D95D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73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A0F65-713E-D143-94C9-3DFE9DE3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27DF35-96EE-674B-BD73-CB6C61A50A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3F590-3CE8-524A-8123-9D480996E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D0D74-BA2B-4B4C-8FE5-6B5DA932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F317C-06FB-C048-ABD0-6A5C87E8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62CF5-1873-714C-99B7-81034AC2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33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EC03F-56F0-694F-9CA2-2C2274B6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61098-469A-F142-9E02-E61689883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6EF9A-319F-9E40-AD80-5C5A077C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535BB-B35E-9D45-A9A3-AA2A92C3A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65B35-7CBC-E045-9388-3195BFA2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92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86C69D-5965-394F-81A4-7B84673F7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81544-7973-5A4D-8608-8830AA2EC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E2594-D056-EA4C-BA0A-902D4716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EAC8B-40B3-7041-93F7-7D9AFF4B4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05213-4FC7-0B41-BC75-F3AB2CD1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2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815A195-87CB-774C-B61C-D787188FA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975" y="172257"/>
            <a:ext cx="2764087" cy="101616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BC44D-45C6-4246-9EF2-A1FCFBD3E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81467" y="459511"/>
            <a:ext cx="8303175" cy="508084"/>
          </a:xfrm>
          <a:prstGeom prst="rect">
            <a:avLst/>
          </a:prstGeom>
        </p:spPr>
        <p:txBody>
          <a:bodyPr/>
          <a:lstStyle>
            <a:lvl1pPr>
              <a:defRPr sz="3175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Title of the slide </a:t>
            </a:r>
            <a:endParaRPr lang="en-C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EFEC4C-98CC-4743-A283-E1DA617074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399" y="996847"/>
            <a:ext cx="11261596" cy="508084"/>
          </a:xfrm>
          <a:prstGeom prst="rect">
            <a:avLst/>
          </a:prstGeom>
        </p:spPr>
        <p:txBody>
          <a:bodyPr/>
          <a:lstStyle>
            <a:lvl1pPr>
              <a:defRPr sz="2469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Subtitle of the slide </a:t>
            </a:r>
            <a:endParaRPr lang="en-C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99EA5EC-FAA6-466C-9643-7D653C1235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3399" y="1777727"/>
            <a:ext cx="11261596" cy="4620764"/>
          </a:xfrm>
          <a:prstGeom prst="rect">
            <a:avLst/>
          </a:prstGeom>
        </p:spPr>
        <p:txBody>
          <a:bodyPr/>
          <a:lstStyle>
            <a:lvl1pPr>
              <a:defRPr sz="2117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Insert body text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785677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815A195-87CB-774C-B61C-D787188FA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976" y="172257"/>
            <a:ext cx="2764085" cy="101616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91DDC7A-5292-435E-BD4C-0E5744E6A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81468" y="459511"/>
            <a:ext cx="8303173" cy="508084"/>
          </a:xfrm>
          <a:prstGeom prst="rect">
            <a:avLst/>
          </a:prstGeom>
        </p:spPr>
        <p:txBody>
          <a:bodyPr/>
          <a:lstStyle>
            <a:lvl1pPr>
              <a:defRPr sz="3175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/>
              <a:t>Click here to enter Title of the slide </a:t>
            </a:r>
            <a:endParaRPr lang="en-CH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A6067A2-C9F0-453A-B291-14C9A754B0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399" y="996847"/>
            <a:ext cx="11261596" cy="508084"/>
          </a:xfrm>
          <a:prstGeom prst="rect">
            <a:avLst/>
          </a:prstGeom>
        </p:spPr>
        <p:txBody>
          <a:bodyPr/>
          <a:lstStyle>
            <a:lvl1pPr>
              <a:defRPr sz="2469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/>
              <a:t>Click here to enter Subtitle of the slide </a:t>
            </a:r>
            <a:endParaRPr lang="en-CH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904CAAF-F58E-4627-B188-5C3736E44528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15933" y="1792183"/>
            <a:ext cx="11259065" cy="4698948"/>
          </a:xfrm>
          <a:prstGeom prst="rect">
            <a:avLst/>
          </a:prstGeom>
        </p:spPr>
        <p:txBody>
          <a:bodyPr/>
          <a:lstStyle>
            <a:lvl1pPr>
              <a:defRPr sz="2116">
                <a:solidFill>
                  <a:srgbClr val="767A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here to add table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26605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B04AA-05D3-44C2-899E-8120A0DE2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33" y="1371602"/>
            <a:ext cx="11205943" cy="4559300"/>
          </a:xfrm>
        </p:spPr>
        <p:txBody>
          <a:bodyPr/>
          <a:lstStyle>
            <a:lvl1pPr marL="179380" indent="-179380">
              <a:spcAft>
                <a:spcPts val="120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 marL="457178" indent="-179380">
              <a:spcAft>
                <a:spcPts val="120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 marL="685766" indent="-179380">
              <a:spcAft>
                <a:spcPts val="120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 marL="914354" indent="-179380">
              <a:spcAft>
                <a:spcPts val="120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 marL="1142942" indent="-179380">
              <a:spcAft>
                <a:spcPts val="120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759B6-05CF-4714-9560-575B7022E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890644" y="6483352"/>
            <a:ext cx="301357" cy="365125"/>
          </a:xfrm>
        </p:spPr>
        <p:txBody>
          <a:bodyPr/>
          <a:lstStyle/>
          <a:p>
            <a:fld id="{357105BB-905F-4B3F-BC92-1E8CF651C4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C1417-61E5-420B-8B0F-9044239A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31" y="421384"/>
            <a:ext cx="11205943" cy="703099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5" name="Text Placeholder 43">
            <a:extLst>
              <a:ext uri="{FF2B5EF4-FFF2-40B4-BE49-F238E27FC236}">
                <a16:creationId xmlns:a16="http://schemas.microsoft.com/office/drawing/2014/main" id="{EEA3664A-A10F-4189-893E-F985E335A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2431" y="6245076"/>
            <a:ext cx="10442183" cy="360677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Imago" pitchFamily="2" charset="0"/>
              </a:defRPr>
            </a:lvl1pPr>
          </a:lstStyle>
          <a:p>
            <a:pPr lvl="0"/>
            <a:r>
              <a:rPr lang="en-US" dirty="0"/>
              <a:t>Footnotes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96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347959"/>
            <a:ext cx="12192000" cy="1069680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5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59" indent="0">
              <a:buNone/>
              <a:defRPr sz="1400" b="1"/>
            </a:lvl2pPr>
            <a:lvl3pPr marL="801628" indent="0">
              <a:buNone/>
              <a:defRPr sz="1400" b="1"/>
            </a:lvl3pPr>
            <a:lvl4pPr marL="1196885" indent="0">
              <a:buNone/>
              <a:defRPr sz="1400" b="1"/>
            </a:lvl4pPr>
            <a:lvl5pPr marL="1601667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1566751"/>
            <a:ext cx="10972800" cy="46398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7168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347959"/>
            <a:ext cx="12192000" cy="1069680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3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69" indent="0">
              <a:buNone/>
              <a:defRPr sz="1400" b="1"/>
            </a:lvl2pPr>
            <a:lvl3pPr marL="801648" indent="0">
              <a:buNone/>
              <a:defRPr sz="1400" b="1"/>
            </a:lvl3pPr>
            <a:lvl4pPr marL="1196915" indent="0">
              <a:buNone/>
              <a:defRPr sz="1400" b="1"/>
            </a:lvl4pPr>
            <a:lvl5pPr marL="1601707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</p:spTree>
    <p:extLst>
      <p:ext uri="{BB962C8B-B14F-4D97-AF65-F5344CB8AC3E}">
        <p14:creationId xmlns:p14="http://schemas.microsoft.com/office/powerpoint/2010/main" val="1484893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16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4" y="1493838"/>
            <a:ext cx="10769601" cy="4478338"/>
          </a:xfrm>
        </p:spPr>
        <p:txBody>
          <a:bodyPr/>
          <a:lstStyle>
            <a:lvl1pPr marL="265113" indent="-265113">
              <a:buClr>
                <a:schemeClr val="accent3"/>
              </a:buClr>
              <a:buFont typeface="Calibri" panose="020F0502020204030204" pitchFamily="34" charset="0"/>
              <a:buChar char="•"/>
              <a:defRPr>
                <a:solidFill>
                  <a:srgbClr val="223341"/>
                </a:solidFill>
              </a:defRPr>
            </a:lvl1pPr>
            <a:lvl2pPr marL="625475" indent="-265113">
              <a:buClr>
                <a:schemeClr val="accent3"/>
              </a:buClr>
              <a:tabLst/>
              <a:defRPr>
                <a:solidFill>
                  <a:srgbClr val="223341"/>
                </a:solidFill>
              </a:defRPr>
            </a:lvl2pPr>
            <a:lvl3pPr marL="898525" indent="-184150">
              <a:buClr>
                <a:schemeClr val="accent3"/>
              </a:buClr>
              <a:defRPr>
                <a:solidFill>
                  <a:srgbClr val="22334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22334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2513424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4">
            <a:extLst>
              <a:ext uri="{FF2B5EF4-FFF2-40B4-BE49-F238E27FC236}">
                <a16:creationId xmlns:a16="http://schemas.microsoft.com/office/drawing/2014/main" id="{CB3C3FE2-4C6D-4A4A-8958-6AB56E621B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487864"/>
            <a:ext cx="9720262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2800" dirty="0"/>
            </a:lvl1pPr>
          </a:lstStyle>
          <a:p>
            <a:pPr lvl="0"/>
            <a:r>
              <a:rPr lang="en-GB"/>
              <a:t>Slide headings at Arial 28pt, can go over multiple lines. </a:t>
            </a:r>
            <a:br>
              <a:rPr lang="en-GB"/>
            </a:br>
            <a:r>
              <a:rPr lang="en-GB"/>
              <a:t>One column text.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7D3C22-6A18-C942-818E-1B89F30D1CD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5939" y="1828799"/>
            <a:ext cx="11125200" cy="404812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1FE3D6C8-6A54-D048-91C8-3D403973D6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9" y="6231839"/>
            <a:ext cx="9720262" cy="465655"/>
          </a:xfrm>
        </p:spPr>
        <p:txBody>
          <a:bodyPr l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footnotes here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8812266-1B92-0A46-9FB1-EC43BB27E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81" t="-3696" r="9101" b="10769"/>
          <a:stretch/>
        </p:blipFill>
        <p:spPr>
          <a:xfrm>
            <a:off x="9291978" y="4385733"/>
            <a:ext cx="2900022" cy="24722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BE4C8F-69F2-D444-81DB-5C6A9E8D3421}"/>
              </a:ext>
            </a:extLst>
          </p:cNvPr>
          <p:cNvSpPr txBox="1"/>
          <p:nvPr userDrawn="1"/>
        </p:nvSpPr>
        <p:spPr>
          <a:xfrm rot="20126775">
            <a:off x="11343671" y="6419489"/>
            <a:ext cx="438188" cy="195814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800">
                <a:solidFill>
                  <a:srgbClr val="4F8DCB"/>
                </a:solidFill>
              </a:rPr>
              <a:t>slide </a:t>
            </a:r>
            <a:fld id="{2F9D97C6-F9C4-4D49-BD7A-12DA3D8043F0}" type="slidenum">
              <a:rPr lang="en-US" sz="800" smtClean="0">
                <a:solidFill>
                  <a:srgbClr val="4F8DCB"/>
                </a:solidFill>
              </a:rPr>
              <a:pPr algn="ctr"/>
              <a:t>‹#›</a:t>
            </a:fld>
            <a:endParaRPr lang="en-US" sz="800">
              <a:solidFill>
                <a:srgbClr val="4F8D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3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1DAA0-34CE-F93B-6EE0-32BFB6601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BDF89-0A83-C3BD-D901-840C33C9F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74175-1A1C-F6B3-A6CC-1D301A5B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3796-C7BA-4A73-9F63-B114F6227AFE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C2939-C228-C755-5ED9-779C7756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B67E-5113-7573-7374-BC63D8C7E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9818-2177-446F-BFEF-3388D95D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4E44CA4-962D-D8C5-38AF-691273372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F78A213-41A2-FA01-C812-FCE418C3C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82316"/>
            <a:ext cx="10515600" cy="599243"/>
          </a:xfrm>
        </p:spPr>
        <p:txBody>
          <a:bodyPr anchor="b">
            <a:normAutofit/>
          </a:bodyPr>
          <a:lstStyle>
            <a:lvl1pPr>
              <a:defRPr sz="3500" b="1" i="0">
                <a:solidFill>
                  <a:srgbClr val="00206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fr-FR"/>
              <a:t>TITLE OF THE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D92766-B4BF-FA85-62DE-BF740F942A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596400"/>
            <a:ext cx="10515600" cy="323071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rgbClr val="00206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D66F7F9-F1F4-71F5-25C3-020BA976184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198283"/>
            <a:ext cx="8705689" cy="123071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00206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>
                <a:effectLst/>
              </a:rPr>
              <a:t>In </a:t>
            </a:r>
            <a:r>
              <a:rPr lang="fr-CH" err="1">
                <a:effectLst/>
              </a:rPr>
              <a:t>egestas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arcu</a:t>
            </a:r>
            <a:r>
              <a:rPr lang="fr-CH">
                <a:effectLst/>
              </a:rPr>
              <a:t> ipsum, </a:t>
            </a:r>
            <a:r>
              <a:rPr lang="fr-CH" err="1">
                <a:effectLst/>
              </a:rPr>
              <a:t>ac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tempus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arcu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porttitor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sit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amet</a:t>
            </a:r>
            <a:r>
              <a:rPr lang="fr-CH">
                <a:effectLst/>
              </a:rPr>
              <a:t>. Cras non </a:t>
            </a:r>
            <a:r>
              <a:rPr lang="fr-CH" err="1">
                <a:effectLst/>
              </a:rPr>
              <a:t>sagittis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felis</a:t>
            </a:r>
            <a:r>
              <a:rPr lang="fr-CH">
                <a:effectLst/>
              </a:rPr>
              <a:t>. </a:t>
            </a:r>
            <a:r>
              <a:rPr lang="fr-CH" err="1">
                <a:effectLst/>
              </a:rPr>
              <a:t>Phasellus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mauris</a:t>
            </a:r>
            <a:r>
              <a:rPr lang="fr-CH">
                <a:effectLst/>
              </a:rPr>
              <a:t> massa, </a:t>
            </a:r>
            <a:r>
              <a:rPr lang="fr-CH" err="1">
                <a:effectLst/>
              </a:rPr>
              <a:t>ultrices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ac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posuere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ac</a:t>
            </a:r>
            <a:r>
              <a:rPr lang="fr-CH">
                <a:effectLst/>
              </a:rPr>
              <a:t>, </a:t>
            </a:r>
            <a:r>
              <a:rPr lang="fr-CH" err="1">
                <a:effectLst/>
              </a:rPr>
              <a:t>vulputate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eget</a:t>
            </a:r>
            <a:r>
              <a:rPr lang="fr-CH">
                <a:effectLst/>
              </a:rPr>
              <a:t> nunc. Morbi </a:t>
            </a:r>
            <a:r>
              <a:rPr lang="fr-CH" err="1">
                <a:effectLst/>
              </a:rPr>
              <a:t>faucibus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odio</a:t>
            </a:r>
            <a:r>
              <a:rPr lang="fr-CH">
                <a:effectLst/>
              </a:rPr>
              <a:t> non </a:t>
            </a:r>
            <a:r>
              <a:rPr lang="fr-CH" err="1">
                <a:effectLst/>
              </a:rPr>
              <a:t>orci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maximus</a:t>
            </a:r>
            <a:r>
              <a:rPr lang="fr-CH">
                <a:effectLst/>
              </a:rPr>
              <a:t>, </a:t>
            </a:r>
            <a:r>
              <a:rPr lang="fr-CH" err="1">
                <a:effectLst/>
              </a:rPr>
              <a:t>sed</a:t>
            </a:r>
            <a:r>
              <a:rPr lang="fr-CH">
                <a:effectLst/>
              </a:rPr>
              <a:t> tristique </a:t>
            </a:r>
            <a:r>
              <a:rPr lang="fr-CH" err="1">
                <a:effectLst/>
              </a:rPr>
              <a:t>enim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sollicitudin</a:t>
            </a:r>
            <a:r>
              <a:rPr lang="fr-CH">
                <a:effectLst/>
              </a:rPr>
              <a:t>. </a:t>
            </a:r>
            <a:r>
              <a:rPr lang="fr-CH" err="1">
                <a:effectLst/>
              </a:rPr>
              <a:t>Pellentesque</a:t>
            </a:r>
            <a:r>
              <a:rPr lang="fr-CH">
                <a:effectLst/>
              </a:rPr>
              <a:t> habitant morbi tristique </a:t>
            </a:r>
            <a:r>
              <a:rPr lang="fr-CH" err="1">
                <a:effectLst/>
              </a:rPr>
              <a:t>senectus</a:t>
            </a:r>
            <a:r>
              <a:rPr lang="fr-CH">
                <a:effectLst/>
              </a:rPr>
              <a:t> et </a:t>
            </a:r>
            <a:r>
              <a:rPr lang="fr-CH" err="1">
                <a:effectLst/>
              </a:rPr>
              <a:t>netus</a:t>
            </a:r>
            <a:r>
              <a:rPr lang="fr-CH">
                <a:effectLst/>
              </a:rPr>
              <a:t> et </a:t>
            </a:r>
            <a:r>
              <a:rPr lang="fr-CH" err="1">
                <a:effectLst/>
              </a:rPr>
              <a:t>malesuada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fames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ac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turpis</a:t>
            </a:r>
            <a:r>
              <a:rPr lang="fr-CH">
                <a:effectLst/>
              </a:rPr>
              <a:t> </a:t>
            </a:r>
            <a:r>
              <a:rPr lang="fr-CH" err="1">
                <a:effectLst/>
              </a:rPr>
              <a:t>egestas</a:t>
            </a:r>
            <a:r>
              <a:rPr lang="fr-CH">
                <a:effectLst/>
              </a:rPr>
              <a:t>.</a:t>
            </a:r>
            <a:endParaRPr lang="fr-FR"/>
          </a:p>
        </p:txBody>
      </p:sp>
      <p:pic>
        <p:nvPicPr>
          <p:cNvPr id="7" name="Picture 6" descr="A blue letter on a white surface&#10;&#10;Description automatically generated">
            <a:extLst>
              <a:ext uri="{FF2B5EF4-FFF2-40B4-BE49-F238E27FC236}">
                <a16:creationId xmlns:a16="http://schemas.microsoft.com/office/drawing/2014/main" id="{6EB01E34-7C9D-108C-6CC3-EDB0A9D28D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96" y="6434117"/>
            <a:ext cx="1364261" cy="27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36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E58BBF-42E4-AD4E-97E2-21A7C6F7A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716"/>
            <a:ext cx="12188949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A1D7F-42E5-744A-B105-2EE2F92C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804" y="695738"/>
            <a:ext cx="7013437" cy="1214575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1D49D-D782-6548-B199-80BAA995A8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4155" y="1935166"/>
            <a:ext cx="7007086" cy="8179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>
                <a:solidFill>
                  <a:schemeClr val="tx1">
                    <a:lumMod val="20000"/>
                    <a:lumOff val="80000"/>
                  </a:schemeClr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6C24D8-C8D4-7742-A8E2-895548B7FA3B}"/>
              </a:ext>
            </a:extLst>
          </p:cNvPr>
          <p:cNvSpPr/>
          <p:nvPr userDrawn="1"/>
        </p:nvSpPr>
        <p:spPr>
          <a:xfrm>
            <a:off x="10222880" y="6574071"/>
            <a:ext cx="16450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i="1" dirty="0">
                <a:solidFill>
                  <a:schemeClr val="tx1"/>
                </a:solidFill>
              </a:rPr>
              <a:t>Curio Science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18605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E58BBF-42E4-AD4E-97E2-21A7C6F7A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716"/>
            <a:ext cx="12188949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A1D7F-42E5-744A-B105-2EE2F92C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804" y="2821712"/>
            <a:ext cx="7013437" cy="1214575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5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1D49D-D782-6548-B199-80BAA995A8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4155" y="4061140"/>
            <a:ext cx="7007086" cy="8179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B40B94-1307-5748-9202-1D25B40D24E2}"/>
              </a:ext>
            </a:extLst>
          </p:cNvPr>
          <p:cNvSpPr/>
          <p:nvPr userDrawn="1"/>
        </p:nvSpPr>
        <p:spPr>
          <a:xfrm>
            <a:off x="10373708" y="6572154"/>
            <a:ext cx="16450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Curio Science Confidential.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96F39E-ABC1-F048-8900-7ABA4CD6FE85}"/>
              </a:ext>
            </a:extLst>
          </p:cNvPr>
          <p:cNvSpPr/>
          <p:nvPr userDrawn="1"/>
        </p:nvSpPr>
        <p:spPr>
          <a:xfrm>
            <a:off x="10222880" y="6574071"/>
            <a:ext cx="16450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i="1" dirty="0">
                <a:solidFill>
                  <a:schemeClr val="tx1"/>
                </a:solidFill>
              </a:rPr>
              <a:t>Curio Science Confidential</a:t>
            </a:r>
          </a:p>
        </p:txBody>
      </p:sp>
    </p:spTree>
    <p:extLst>
      <p:ext uri="{BB962C8B-B14F-4D97-AF65-F5344CB8AC3E}">
        <p14:creationId xmlns:p14="http://schemas.microsoft.com/office/powerpoint/2010/main" val="481488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199"/>
            <a:ext cx="11271379" cy="914401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A7DF43C-EEAC-8B48-9F09-B28110E00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6072577"/>
            <a:ext cx="7011635" cy="693983"/>
          </a:xfrm>
        </p:spPr>
        <p:txBody>
          <a:bodyPr anchor="b"/>
          <a:lstStyle>
            <a:lvl1pPr mar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CE9FA2F-E03B-1303-3A0B-322E75FD0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5213" y="6568291"/>
            <a:ext cx="467360" cy="284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4728E-9179-7340-B99F-8A5623059787}" type="slidenum">
              <a:rPr lang="en-US" smtClean="0"/>
              <a:pPr/>
              <a:t>‹#›</a:t>
            </a:fld>
            <a:endParaRPr lang="en-US" sz="11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CCA3B9-E48A-8F13-655F-AC581406E3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199" y="1481559"/>
            <a:ext cx="5518433" cy="4340121"/>
          </a:xfrm>
        </p:spPr>
        <p:txBody>
          <a:bodyPr>
            <a:noAutofit/>
          </a:bodyPr>
          <a:lstStyle>
            <a:lvl1pPr>
              <a:buFont typeface="+mj-lt"/>
              <a:buAutoNum type="arabicPeriod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54F60B-F4DF-84AC-3E49-F51A2F942DF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16370" y="1481559"/>
            <a:ext cx="5512208" cy="4340121"/>
          </a:xfrm>
        </p:spPr>
        <p:txBody>
          <a:bodyPr>
            <a:noAutofit/>
          </a:bodyPr>
          <a:lstStyle>
            <a:lvl1pPr>
              <a:buFont typeface="+mj-lt"/>
              <a:buAutoNum type="arabicPeriod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61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199"/>
            <a:ext cx="11271379" cy="914401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A7DF43C-EEAC-8B48-9F09-B28110E00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6072577"/>
            <a:ext cx="7011635" cy="693983"/>
          </a:xfrm>
        </p:spPr>
        <p:txBody>
          <a:bodyPr anchor="b"/>
          <a:lstStyle>
            <a:lvl1pPr mar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CE9FA2F-E03B-1303-3A0B-322E75FD0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5213" y="6568291"/>
            <a:ext cx="467360" cy="284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4728E-9179-7340-B99F-8A5623059787}" type="slidenum">
              <a:rPr lang="en-US" smtClean="0"/>
              <a:pPr/>
              <a:t>‹#›</a:t>
            </a:fld>
            <a:endParaRPr lang="en-US" sz="11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CCA3B9-E48A-8F13-655F-AC581406E3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199" y="1481559"/>
            <a:ext cx="11271379" cy="4340121"/>
          </a:xfrm>
        </p:spPr>
        <p:txBody>
          <a:bodyPr>
            <a:noAutofit/>
          </a:bodyPr>
          <a:lstStyle>
            <a:lvl1pPr>
              <a:buFont typeface="+mj-lt"/>
              <a:buAutoNum type="arabicPeriod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1645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199"/>
            <a:ext cx="11271379" cy="914401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A7DF43C-EEAC-8B48-9F09-B28110E00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6072577"/>
            <a:ext cx="7011635" cy="693983"/>
          </a:xfrm>
        </p:spPr>
        <p:txBody>
          <a:bodyPr anchor="b"/>
          <a:lstStyle>
            <a:lvl1pPr mar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20B09B6-740C-74CC-858D-F90888626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5213" y="6568291"/>
            <a:ext cx="467360" cy="284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4728E-9179-7340-B99F-8A5623059787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96227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CF5F-8842-054F-938F-0BBE2535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4309"/>
            <a:ext cx="10515600" cy="1003951"/>
          </a:xfrm>
        </p:spPr>
        <p:txBody>
          <a:bodyPr>
            <a:normAutofit/>
          </a:bodyPr>
          <a:lstStyle>
            <a:lvl1pPr>
              <a:defRPr sz="3800" b="1" i="0" baseline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6EFF8-134C-0649-BE3E-DBE640FD5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1"/>
            <a:ext cx="10515600" cy="4576763"/>
          </a:xfrm>
        </p:spPr>
        <p:txBody>
          <a:bodyPr>
            <a:normAutofit/>
          </a:bodyPr>
          <a:lstStyle>
            <a:lvl1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C1105-8ED8-ED47-BCE6-D9BC85FBF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DEA0ED9F-C8D4-1E40-9274-0BDB20A70D48}" type="datetime1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670BB-AB69-1F49-BAD0-26F476911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93DA6-3D62-6B43-BADC-35B67625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98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8158-651C-994C-8D20-18E89396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E28FC-E921-E448-AAD0-DBEB60D87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88B3C-9322-794B-AF6C-15C9B692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86052-64B5-A249-A677-E3BADD243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66281-6E03-F14A-B824-B398EF63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43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DC13-F16C-2C49-B6DA-D48BF53F4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49060-4FF6-AD4E-B368-F4D54B200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C7A14-7E33-C646-99FA-5DD0C7DE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517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CF5F-8842-054F-938F-0BBE2535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4309"/>
            <a:ext cx="10515600" cy="1003951"/>
          </a:xfrm>
        </p:spPr>
        <p:txBody>
          <a:bodyPr>
            <a:normAutofit/>
          </a:bodyPr>
          <a:lstStyle>
            <a:lvl1pPr>
              <a:defRPr sz="3800" b="1" i="0" baseline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6EFF8-134C-0649-BE3E-DBE640FD5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1"/>
            <a:ext cx="10515600" cy="4576763"/>
          </a:xfrm>
        </p:spPr>
        <p:txBody>
          <a:bodyPr>
            <a:normAutofit/>
          </a:bodyPr>
          <a:lstStyle>
            <a:lvl1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C1105-8ED8-ED47-BCE6-D9BC85FBF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DEA0ED9F-C8D4-1E40-9274-0BDB20A70D48}" type="datetime1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670BB-AB69-1F49-BAD0-26F476911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93DA6-3D62-6B43-BADC-35B67625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42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7E760-C106-CE69-CF3A-42B8673D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9B019-1B43-F874-2E44-3D23A4EB2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FEC83-23C0-EA03-F32A-1611C00B4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8E729-9BF8-C48E-1BB3-CFFABD0CD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3796-C7BA-4A73-9F63-B114F6227AFE}" type="datetimeFigureOut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DE8CD-E816-06D9-55F5-F3C29373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CF788-CD18-5879-A475-FD916FC2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9818-2177-446F-BFEF-3388D95D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37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596DA-ED36-B54A-BC95-915AC34D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9FD30-C91C-1344-A36E-9D8E7E9BE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9FD4A-7D4D-3C44-9107-886E054D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E9C83694-6E62-4247-B0E1-CEEA07AB95EC}" type="datetime1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70579-83DA-0748-AF6E-2AF4838A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2A69E-C917-BE48-B998-E161199C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45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A58DB-E7FC-D14A-A4F8-248C05325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73874-71FA-1B4C-BEF0-2A36A1BA6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81942-1E4D-EF4D-9B41-00B44C2CC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B6AC9-6069-FC4B-B39A-733F5405A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20C93545-0752-DA41-94D3-C70D5030B2AE}" type="datetime1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6E7A5-0B03-0C47-B9BC-643F4CCDB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D965F-1B81-8B43-8454-3A7B07E2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3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4AB18-4F5C-0247-B9F9-ABE7C769F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A4E53-CA22-C148-B373-A1E82FE1A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8D498-9F6E-2C41-9608-836AD4189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510ED5-DDEC-9C4C-98CC-B766525CB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515785-7172-264F-954C-651ADE90F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C345A1-9FD2-5640-9AF6-0FB71EE24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31334277-4A54-9A45-8E23-C5AD10E53567}" type="datetime1">
              <a:rPr lang="en-US" smtClean="0"/>
              <a:t>2/13/26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FA2AA7-C399-484A-A3CF-A791E900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64A09-42AD-2F4A-A0A3-47F421C36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85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4610-A458-014B-85DB-3C47A06D9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 b="1" i="0" baseline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73E16F-435F-C349-8288-F9CD93C6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101CD0CD-C8A1-4B47-A57E-594C582F5512}" type="datetime1">
              <a:rPr lang="en-US" smtClean="0"/>
              <a:t>2/13/26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1F815-51E5-A84B-BDC7-8F20166D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13337-9F19-8246-95CD-2125E2F11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6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9B1C5D-C1F2-5A49-A922-11BE129D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082CCE90-DE55-BD43-88DA-41317692BD8F}" type="datetime1">
              <a:rPr lang="en-US" smtClean="0"/>
              <a:t>2/13/26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07E28B-D0A0-8444-9229-3128B20E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65EF1-CAC7-264C-8901-85A8A647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E4091-A818-9F4D-94F4-3530375F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08132-7FBF-1D41-BFC7-AE32E459C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66A54-F4B8-B740-BF8E-1E451ACC5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316F9-0571-0440-BE24-B45E0C05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B038A6A6-4650-FC40-B7D0-C65767562882}" type="datetime1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22EF0-5F04-7A4B-958A-D113179CB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3D41D-6F7A-F947-ACA2-9A510D35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553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32D76-FE70-AA41-854C-5A483827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B64AAE-65EE-604F-92FF-B99C0F595E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A77091-ABB2-ED47-A2EB-6509849B8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1FFA4-27CC-DA41-9267-AC174EAC8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2EB837F0-D47C-094D-956E-D0AB20619296}" type="datetime1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C0332-FD4E-F148-AA96-F2CA1B678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512C-C9B5-AB40-9DFA-537FB269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33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A59BF-6A98-C04F-97BA-E2A04D3EB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8F353F-78AA-D34E-A914-930E26BB2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C2982-523F-9146-8B16-0C68838D6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2CD3D994-2CE6-F04F-B875-70A2D0881EF1}" type="datetime1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BFC77-3B23-0941-A298-C262CE1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F9799-E367-0F4E-AE69-4B49C4E07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616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3E7F8B-EF96-1049-A331-3FB6CF486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932B8-59B8-B94D-958A-99302C216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5BB32-887A-4A46-8DA0-C123F2AC3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C61D37E7-342C-8345-B3A3-5FA27938DF34}" type="datetime1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77961-A122-ED46-ABA8-7C21C8E7D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10642-16ED-754B-BCA0-0E3BB96C1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015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541301"/>
            <a:ext cx="1097232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3371561"/>
            <a:ext cx="10972320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099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C4346-6616-A5C2-C9C8-18787E68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A873E-E4A2-BF73-F46E-45619A83C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C0B8D-1909-56AA-9FEF-3E65C4281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C8EB53-2CB7-D5E5-2FAD-690F8EEC4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7E1B77-5AE3-7A54-0F44-3DC5D887B0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7B0A22-28C8-6987-DC08-E5961829F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3796-C7BA-4A73-9F63-B114F6227AFE}" type="datetimeFigureOut">
              <a:rPr lang="en-US" smtClean="0"/>
              <a:t>2/13/26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9EA529-3911-F46E-99B4-57D73E01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2ABBA4-E7B8-6FE6-976E-6E60DBA5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9818-2177-446F-BFEF-3388D95D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728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301" y="1340769"/>
            <a:ext cx="10972100" cy="4995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AEA905-7362-3846-8B80-7E41D9EEB8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8299" y="6399094"/>
            <a:ext cx="6073099" cy="359617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01" y="116633"/>
            <a:ext cx="5485700" cy="1224136"/>
          </a:xfrm>
        </p:spPr>
        <p:txBody>
          <a:bodyPr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0878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489667" y="1875290"/>
            <a:ext cx="11213200" cy="3877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304784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L="1219140" marR="0" lvl="1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09" marR="0" lvl="2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278" marR="0" lvl="3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848" marR="0" lvl="4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418" marR="0" lvl="5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6987" marR="0" lvl="6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557" marR="0" lvl="7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126" marR="0" lvl="8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479999" y="624978"/>
            <a:ext cx="11213020" cy="446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467" b="1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180104"/>
            <a:ext cx="11213200" cy="450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400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pic>
        <p:nvPicPr>
          <p:cNvPr id="20" name="Google Shape;20;p1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12"/>
          <a:stretch/>
        </p:blipFill>
        <p:spPr>
          <a:xfrm>
            <a:off x="479999" y="6332960"/>
            <a:ext cx="1544264" cy="3408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568E73-8989-4A2A-82F1-31F9AA7130EB}"/>
              </a:ext>
            </a:extLst>
          </p:cNvPr>
          <p:cNvGrpSpPr/>
          <p:nvPr userDrawn="1"/>
        </p:nvGrpSpPr>
        <p:grpSpPr>
          <a:xfrm>
            <a:off x="11938000" y="-5304"/>
            <a:ext cx="264160" cy="6508696"/>
            <a:chOff x="8953500" y="-3978"/>
            <a:chExt cx="198120" cy="4881522"/>
          </a:xfrm>
        </p:grpSpPr>
        <p:pic>
          <p:nvPicPr>
            <p:cNvPr id="3" name="Picture 2" descr="Text, background pattern&#10;&#10;Description automatically generated">
              <a:extLst>
                <a:ext uri="{FF2B5EF4-FFF2-40B4-BE49-F238E27FC236}">
                  <a16:creationId xmlns:a16="http://schemas.microsoft.com/office/drawing/2014/main" id="{59DDA881-A3B3-4F3F-AF0D-87E449D618B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53500" y="1410444"/>
              <a:ext cx="190500" cy="3467100"/>
            </a:xfrm>
            <a:prstGeom prst="rect">
              <a:avLst/>
            </a:prstGeom>
          </p:spPr>
        </p:pic>
        <p:pic>
          <p:nvPicPr>
            <p:cNvPr id="8" name="Picture 7" descr="Text, background pattern&#10;&#10;Description automatically generated">
              <a:extLst>
                <a:ext uri="{FF2B5EF4-FFF2-40B4-BE49-F238E27FC236}">
                  <a16:creationId xmlns:a16="http://schemas.microsoft.com/office/drawing/2014/main" id="{13B7C532-E548-431F-8CB5-69CB15AC4F4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53734" y="-3978"/>
              <a:ext cx="197886" cy="1410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112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79306" y="2416177"/>
            <a:ext cx="9362919" cy="1470025"/>
          </a:xfrm>
        </p:spPr>
        <p:txBody>
          <a:bodyPr/>
          <a:lstStyle>
            <a:lvl1pPr algn="l">
              <a:defRPr sz="2800">
                <a:solidFill>
                  <a:srgbClr val="555555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79307" y="3886200"/>
            <a:ext cx="9362917" cy="1752600"/>
          </a:xfrm>
        </p:spPr>
        <p:txBody>
          <a:bodyPr/>
          <a:lstStyle>
            <a:lvl1pPr marL="0" indent="0" algn="l">
              <a:spcBef>
                <a:spcPts val="200"/>
              </a:spcBef>
              <a:buNone/>
              <a:defRPr sz="1800">
                <a:solidFill>
                  <a:srgbClr val="8B8B8B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pic>
        <p:nvPicPr>
          <p:cNvPr id="11" name="Image 10" descr="BORDET_LOGO_FRNL_Q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04" y="330197"/>
            <a:ext cx="3089773" cy="1244603"/>
          </a:xfrm>
          <a:prstGeom prst="rect">
            <a:avLst/>
          </a:prstGeom>
        </p:spPr>
      </p:pic>
      <p:grpSp>
        <p:nvGrpSpPr>
          <p:cNvPr id="13" name="Grouper 12"/>
          <p:cNvGrpSpPr>
            <a:grpSpLocks noChangeAspect="1"/>
          </p:cNvGrpSpPr>
          <p:nvPr userDrawn="1"/>
        </p:nvGrpSpPr>
        <p:grpSpPr>
          <a:xfrm>
            <a:off x="10949323" y="6155267"/>
            <a:ext cx="858396" cy="540000"/>
            <a:chOff x="2179638" y="4689270"/>
            <a:chExt cx="774337" cy="649493"/>
          </a:xfrm>
        </p:grpSpPr>
        <p:pic>
          <p:nvPicPr>
            <p:cNvPr id="14" name="Image 13" descr="logo_ULB.jp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9638" y="4852988"/>
              <a:ext cx="360000" cy="360000"/>
            </a:xfrm>
            <a:prstGeom prst="rect">
              <a:avLst/>
            </a:prstGeom>
          </p:spPr>
        </p:pic>
        <p:pic>
          <p:nvPicPr>
            <p:cNvPr id="15" name="Image 14" descr="iris 2.jp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3975" y="4689270"/>
              <a:ext cx="360000" cy="649493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 userDrawn="1"/>
        </p:nvSpPr>
        <p:spPr>
          <a:xfrm>
            <a:off x="-1" y="0"/>
            <a:ext cx="12192000" cy="108000"/>
          </a:xfrm>
          <a:prstGeom prst="rect">
            <a:avLst/>
          </a:prstGeom>
          <a:solidFill>
            <a:srgbClr val="FFA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0" name="Rectangle 19"/>
          <p:cNvSpPr/>
          <p:nvPr userDrawn="1"/>
        </p:nvSpPr>
        <p:spPr>
          <a:xfrm>
            <a:off x="0" y="6757815"/>
            <a:ext cx="12192000" cy="108000"/>
          </a:xfrm>
          <a:prstGeom prst="rect">
            <a:avLst/>
          </a:prstGeom>
          <a:solidFill>
            <a:srgbClr val="F01E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395406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1444" y="1422395"/>
            <a:ext cx="10738801" cy="4377273"/>
          </a:xfrm>
        </p:spPr>
        <p:txBody>
          <a:bodyPr/>
          <a:lstStyle>
            <a:lvl1pPr>
              <a:defRPr>
                <a:solidFill>
                  <a:srgbClr val="555555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2283824" y="6282053"/>
            <a:ext cx="8160000" cy="369332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endParaRPr lang="fr-FR" sz="1400" dirty="0">
              <a:latin typeface="Arial"/>
              <a:cs typeface="Arial"/>
            </a:endParaRPr>
          </a:p>
        </p:txBody>
      </p:sp>
      <p:sp>
        <p:nvSpPr>
          <p:cNvPr id="14" name="Espace réservé du pied de page 4"/>
          <p:cNvSpPr>
            <a:spLocks noGrp="1"/>
          </p:cNvSpPr>
          <p:nvPr userDrawn="1">
            <p:ph type="ftr" sz="quarter" idx="11"/>
          </p:nvPr>
        </p:nvSpPr>
        <p:spPr>
          <a:xfrm>
            <a:off x="2295038" y="6299796"/>
            <a:ext cx="8357895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CONFIDENTIAL</a:t>
            </a:r>
            <a:endParaRPr lang="fr-FR" dirty="0"/>
          </a:p>
        </p:txBody>
      </p:sp>
      <p:grpSp>
        <p:nvGrpSpPr>
          <p:cNvPr id="5" name="Groupe 4"/>
          <p:cNvGrpSpPr/>
          <p:nvPr userDrawn="1"/>
        </p:nvGrpSpPr>
        <p:grpSpPr>
          <a:xfrm>
            <a:off x="-1" y="0"/>
            <a:ext cx="12192001" cy="6865815"/>
            <a:chOff x="-1" y="0"/>
            <a:chExt cx="9144001" cy="6865814"/>
          </a:xfrm>
        </p:grpSpPr>
        <p:grpSp>
          <p:nvGrpSpPr>
            <p:cNvPr id="7" name="Grouper 6"/>
            <p:cNvGrpSpPr>
              <a:grpSpLocks noChangeAspect="1"/>
            </p:cNvGrpSpPr>
            <p:nvPr userDrawn="1"/>
          </p:nvGrpSpPr>
          <p:grpSpPr>
            <a:xfrm>
              <a:off x="8211991" y="6155266"/>
              <a:ext cx="643797" cy="540000"/>
              <a:chOff x="2179638" y="4689270"/>
              <a:chExt cx="774337" cy="649493"/>
            </a:xfrm>
          </p:grpSpPr>
          <p:pic>
            <p:nvPicPr>
              <p:cNvPr id="8" name="Image 7" descr="logo_ULB.jpg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9638" y="4852988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9" name="Image 8" descr="iris 2.jpg"/>
              <p:cNvPicPr>
                <a:picLocks noChangeAspect="1"/>
              </p:cNvPicPr>
              <p:nvPr userDrawn="1"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93975" y="4689270"/>
                <a:ext cx="360000" cy="649493"/>
              </a:xfrm>
              <a:prstGeom prst="rect">
                <a:avLst/>
              </a:prstGeom>
            </p:spPr>
          </p:pic>
        </p:grpSp>
        <p:pic>
          <p:nvPicPr>
            <p:cNvPr id="10" name="Image 9" descr="BORDET_LOGO_FRNL_Q.eps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327" y="5935131"/>
              <a:ext cx="1236208" cy="66394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 userDrawn="1"/>
          </p:nvSpPr>
          <p:spPr>
            <a:xfrm>
              <a:off x="-1" y="0"/>
              <a:ext cx="9144000" cy="108000"/>
            </a:xfrm>
            <a:prstGeom prst="rect">
              <a:avLst/>
            </a:prstGeom>
            <a:solidFill>
              <a:srgbClr val="FFA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6757814"/>
              <a:ext cx="9144000" cy="108000"/>
            </a:xfrm>
            <a:prstGeom prst="rect">
              <a:avLst/>
            </a:prstGeom>
            <a:solidFill>
              <a:srgbClr val="F01E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</p:grpSp>
    </p:spTree>
    <p:extLst>
      <p:ext uri="{BB962C8B-B14F-4D97-AF65-F5344CB8AC3E}">
        <p14:creationId xmlns:p14="http://schemas.microsoft.com/office/powerpoint/2010/main" val="328412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95038" y="6299796"/>
            <a:ext cx="8357895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CONFIDENTIAL</a:t>
            </a:r>
            <a:endParaRPr lang="fr-FR" dirty="0"/>
          </a:p>
        </p:txBody>
      </p:sp>
      <p:grpSp>
        <p:nvGrpSpPr>
          <p:cNvPr id="20" name="Groupe 19"/>
          <p:cNvGrpSpPr/>
          <p:nvPr userDrawn="1"/>
        </p:nvGrpSpPr>
        <p:grpSpPr>
          <a:xfrm>
            <a:off x="-1" y="0"/>
            <a:ext cx="12192001" cy="6865815"/>
            <a:chOff x="-1" y="0"/>
            <a:chExt cx="9144001" cy="6865814"/>
          </a:xfrm>
        </p:grpSpPr>
        <p:grpSp>
          <p:nvGrpSpPr>
            <p:cNvPr id="21" name="Grouper 6"/>
            <p:cNvGrpSpPr>
              <a:grpSpLocks noChangeAspect="1"/>
            </p:cNvGrpSpPr>
            <p:nvPr userDrawn="1"/>
          </p:nvGrpSpPr>
          <p:grpSpPr>
            <a:xfrm>
              <a:off x="8211991" y="6155266"/>
              <a:ext cx="643797" cy="540000"/>
              <a:chOff x="2179638" y="4689270"/>
              <a:chExt cx="774337" cy="649493"/>
            </a:xfrm>
          </p:grpSpPr>
          <p:pic>
            <p:nvPicPr>
              <p:cNvPr id="25" name="Image 24" descr="logo_ULB.jpg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9638" y="4852988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26" name="Image 25" descr="iris 2.jpg"/>
              <p:cNvPicPr>
                <a:picLocks noChangeAspect="1"/>
              </p:cNvPicPr>
              <p:nvPr userDrawn="1"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93975" y="4689270"/>
                <a:ext cx="360000" cy="649493"/>
              </a:xfrm>
              <a:prstGeom prst="rect">
                <a:avLst/>
              </a:prstGeom>
            </p:spPr>
          </p:pic>
        </p:grpSp>
        <p:pic>
          <p:nvPicPr>
            <p:cNvPr id="22" name="Image 21" descr="BORDET_LOGO_FRNL_Q.eps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327" y="5935131"/>
              <a:ext cx="1236208" cy="66394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 userDrawn="1"/>
          </p:nvSpPr>
          <p:spPr>
            <a:xfrm>
              <a:off x="-1" y="0"/>
              <a:ext cx="9144000" cy="108000"/>
            </a:xfrm>
            <a:prstGeom prst="rect">
              <a:avLst/>
            </a:prstGeom>
            <a:solidFill>
              <a:srgbClr val="FFA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0" y="6757814"/>
              <a:ext cx="9144000" cy="108000"/>
            </a:xfrm>
            <a:prstGeom prst="rect">
              <a:avLst/>
            </a:prstGeom>
            <a:solidFill>
              <a:srgbClr val="F01E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</p:grpSp>
    </p:spTree>
    <p:extLst>
      <p:ext uri="{BB962C8B-B14F-4D97-AF65-F5344CB8AC3E}">
        <p14:creationId xmlns:p14="http://schemas.microsoft.com/office/powerpoint/2010/main" val="69878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95038" y="6299796"/>
            <a:ext cx="8357895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CONFIDENTIAL</a:t>
            </a:r>
            <a:endParaRPr lang="fr-FR" dirty="0"/>
          </a:p>
        </p:txBody>
      </p:sp>
      <p:grpSp>
        <p:nvGrpSpPr>
          <p:cNvPr id="19" name="Groupe 18"/>
          <p:cNvGrpSpPr/>
          <p:nvPr userDrawn="1"/>
        </p:nvGrpSpPr>
        <p:grpSpPr>
          <a:xfrm>
            <a:off x="-1" y="0"/>
            <a:ext cx="12192001" cy="6865815"/>
            <a:chOff x="-1" y="0"/>
            <a:chExt cx="9144001" cy="6865814"/>
          </a:xfrm>
        </p:grpSpPr>
        <p:grpSp>
          <p:nvGrpSpPr>
            <p:cNvPr id="20" name="Grouper 6"/>
            <p:cNvGrpSpPr>
              <a:grpSpLocks noChangeAspect="1"/>
            </p:cNvGrpSpPr>
            <p:nvPr userDrawn="1"/>
          </p:nvGrpSpPr>
          <p:grpSpPr>
            <a:xfrm>
              <a:off x="8211991" y="6155266"/>
              <a:ext cx="643797" cy="540000"/>
              <a:chOff x="2179638" y="4689270"/>
              <a:chExt cx="774337" cy="649493"/>
            </a:xfrm>
          </p:grpSpPr>
          <p:pic>
            <p:nvPicPr>
              <p:cNvPr id="24" name="Image 23" descr="logo_ULB.jpg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9638" y="4852988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25" name="Image 24" descr="iris 2.jpg"/>
              <p:cNvPicPr>
                <a:picLocks noChangeAspect="1"/>
              </p:cNvPicPr>
              <p:nvPr userDrawn="1"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93975" y="4689270"/>
                <a:ext cx="360000" cy="649493"/>
              </a:xfrm>
              <a:prstGeom prst="rect">
                <a:avLst/>
              </a:prstGeom>
            </p:spPr>
          </p:pic>
        </p:grpSp>
        <p:pic>
          <p:nvPicPr>
            <p:cNvPr id="21" name="Image 20" descr="BORDET_LOGO_FRNL_Q.eps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327" y="5935131"/>
              <a:ext cx="1236208" cy="663948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 userDrawn="1"/>
          </p:nvSpPr>
          <p:spPr>
            <a:xfrm>
              <a:off x="-1" y="0"/>
              <a:ext cx="9144000" cy="108000"/>
            </a:xfrm>
            <a:prstGeom prst="rect">
              <a:avLst/>
            </a:prstGeom>
            <a:solidFill>
              <a:srgbClr val="FFA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6757814"/>
              <a:ext cx="9144000" cy="108000"/>
            </a:xfrm>
            <a:prstGeom prst="rect">
              <a:avLst/>
            </a:prstGeom>
            <a:solidFill>
              <a:srgbClr val="F01E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</p:grpSp>
    </p:spTree>
    <p:extLst>
      <p:ext uri="{BB962C8B-B14F-4D97-AF65-F5344CB8AC3E}">
        <p14:creationId xmlns:p14="http://schemas.microsoft.com/office/powerpoint/2010/main" val="15796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95038" y="6299796"/>
            <a:ext cx="8357895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CONFIDENTIAL</a:t>
            </a:r>
            <a:endParaRPr lang="fr-FR" dirty="0"/>
          </a:p>
        </p:txBody>
      </p:sp>
      <p:grpSp>
        <p:nvGrpSpPr>
          <p:cNvPr id="21" name="Groupe 20"/>
          <p:cNvGrpSpPr/>
          <p:nvPr userDrawn="1"/>
        </p:nvGrpSpPr>
        <p:grpSpPr>
          <a:xfrm>
            <a:off x="-1" y="0"/>
            <a:ext cx="12192001" cy="6865815"/>
            <a:chOff x="-1" y="0"/>
            <a:chExt cx="9144001" cy="6865814"/>
          </a:xfrm>
        </p:grpSpPr>
        <p:grpSp>
          <p:nvGrpSpPr>
            <p:cNvPr id="22" name="Grouper 6"/>
            <p:cNvGrpSpPr>
              <a:grpSpLocks noChangeAspect="1"/>
            </p:cNvGrpSpPr>
            <p:nvPr userDrawn="1"/>
          </p:nvGrpSpPr>
          <p:grpSpPr>
            <a:xfrm>
              <a:off x="8211991" y="6155266"/>
              <a:ext cx="643797" cy="540000"/>
              <a:chOff x="2179638" y="4689270"/>
              <a:chExt cx="774337" cy="649493"/>
            </a:xfrm>
          </p:grpSpPr>
          <p:pic>
            <p:nvPicPr>
              <p:cNvPr id="26" name="Image 25" descr="logo_ULB.jpg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9638" y="4852988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27" name="Image 26" descr="iris 2.jpg"/>
              <p:cNvPicPr>
                <a:picLocks noChangeAspect="1"/>
              </p:cNvPicPr>
              <p:nvPr userDrawn="1"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93975" y="4689270"/>
                <a:ext cx="360000" cy="649493"/>
              </a:xfrm>
              <a:prstGeom prst="rect">
                <a:avLst/>
              </a:prstGeom>
            </p:spPr>
          </p:pic>
        </p:grpSp>
        <p:pic>
          <p:nvPicPr>
            <p:cNvPr id="23" name="Image 22" descr="BORDET_LOGO_FRNL_Q.eps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327" y="5935131"/>
              <a:ext cx="1236208" cy="663948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-1" y="0"/>
              <a:ext cx="9144000" cy="108000"/>
            </a:xfrm>
            <a:prstGeom prst="rect">
              <a:avLst/>
            </a:prstGeom>
            <a:solidFill>
              <a:srgbClr val="FFA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6757814"/>
              <a:ext cx="9144000" cy="108000"/>
            </a:xfrm>
            <a:prstGeom prst="rect">
              <a:avLst/>
            </a:prstGeom>
            <a:solidFill>
              <a:srgbClr val="F01E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</p:grpSp>
    </p:spTree>
    <p:extLst>
      <p:ext uri="{BB962C8B-B14F-4D97-AF65-F5344CB8AC3E}">
        <p14:creationId xmlns:p14="http://schemas.microsoft.com/office/powerpoint/2010/main" val="268033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95038" y="6299796"/>
            <a:ext cx="8357895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CONFIDENTIAL</a:t>
            </a:r>
            <a:endParaRPr lang="fr-FR" dirty="0"/>
          </a:p>
        </p:txBody>
      </p:sp>
      <p:grpSp>
        <p:nvGrpSpPr>
          <p:cNvPr id="17" name="Groupe 16"/>
          <p:cNvGrpSpPr/>
          <p:nvPr userDrawn="1"/>
        </p:nvGrpSpPr>
        <p:grpSpPr>
          <a:xfrm>
            <a:off x="-1" y="0"/>
            <a:ext cx="12192001" cy="6865815"/>
            <a:chOff x="-1" y="0"/>
            <a:chExt cx="9144001" cy="6865814"/>
          </a:xfrm>
        </p:grpSpPr>
        <p:grpSp>
          <p:nvGrpSpPr>
            <p:cNvPr id="18" name="Grouper 6"/>
            <p:cNvGrpSpPr>
              <a:grpSpLocks noChangeAspect="1"/>
            </p:cNvGrpSpPr>
            <p:nvPr userDrawn="1"/>
          </p:nvGrpSpPr>
          <p:grpSpPr>
            <a:xfrm>
              <a:off x="8211991" y="6155266"/>
              <a:ext cx="643797" cy="540000"/>
              <a:chOff x="2179638" y="4689270"/>
              <a:chExt cx="774337" cy="649493"/>
            </a:xfrm>
          </p:grpSpPr>
          <p:pic>
            <p:nvPicPr>
              <p:cNvPr id="22" name="Image 21" descr="logo_ULB.jpg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9638" y="4852988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23" name="Image 22" descr="iris 2.jpg"/>
              <p:cNvPicPr>
                <a:picLocks noChangeAspect="1"/>
              </p:cNvPicPr>
              <p:nvPr userDrawn="1"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93975" y="4689270"/>
                <a:ext cx="360000" cy="649493"/>
              </a:xfrm>
              <a:prstGeom prst="rect">
                <a:avLst/>
              </a:prstGeom>
            </p:spPr>
          </p:pic>
        </p:grpSp>
        <p:pic>
          <p:nvPicPr>
            <p:cNvPr id="19" name="Image 18" descr="BORDET_LOGO_FRNL_Q.eps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327" y="5935131"/>
              <a:ext cx="1236208" cy="66394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-1" y="0"/>
              <a:ext cx="9144000" cy="108000"/>
            </a:xfrm>
            <a:prstGeom prst="rect">
              <a:avLst/>
            </a:prstGeom>
            <a:solidFill>
              <a:srgbClr val="FFA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6757814"/>
              <a:ext cx="9144000" cy="108000"/>
            </a:xfrm>
            <a:prstGeom prst="rect">
              <a:avLst/>
            </a:prstGeom>
            <a:solidFill>
              <a:srgbClr val="F01E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</p:grpSp>
    </p:spTree>
    <p:extLst>
      <p:ext uri="{BB962C8B-B14F-4D97-AF65-F5344CB8AC3E}">
        <p14:creationId xmlns:p14="http://schemas.microsoft.com/office/powerpoint/2010/main" val="203826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3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35"/>
            <a:ext cx="3860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>
                <a:solidFill>
                  <a:prstClr val="black">
                    <a:tint val="75000"/>
                  </a:prstClr>
                </a:solidFill>
              </a:rPr>
              <a:t>CONFIDENTIAL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3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16AAE-1BA1-4711-BDA3-E6654A4FDF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77122F-97EF-3DB3-C3DF-9C49AC40B8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EFF8F6F-CD57-4A4C-A46C-F178B7473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454311"/>
            <a:ext cx="10972800" cy="4525963"/>
          </a:xfrm>
          <a:prstGeom prst="rect">
            <a:avLst/>
          </a:prstGeom>
        </p:spPr>
        <p:txBody>
          <a:bodyPr/>
          <a:lstStyle>
            <a:lvl1pPr marL="457189" indent="-457189">
              <a:lnSpc>
                <a:spcPct val="100000"/>
              </a:lnSpc>
              <a:spcBef>
                <a:spcPts val="1200"/>
              </a:spcBef>
              <a:buClr>
                <a:srgbClr val="4DAF46"/>
              </a:buClr>
              <a:buFont typeface="Wingdings" pitchFamily="2" charset="2"/>
              <a:buChar char="§"/>
              <a:defRPr sz="29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lnSpc>
                <a:spcPct val="100000"/>
              </a:lnSpc>
              <a:spcBef>
                <a:spcPts val="1200"/>
              </a:spcBef>
              <a:buClr>
                <a:srgbClr val="4DAF46"/>
              </a:buClr>
              <a:buFont typeface="Arial" panose="020B0604020202020204" pitchFamily="34" charset="0"/>
              <a:buChar char="•"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lnSpc>
                <a:spcPct val="100000"/>
              </a:lnSpc>
              <a:spcBef>
                <a:spcPts val="1200"/>
              </a:spcBef>
              <a:buClr>
                <a:srgbClr val="4DAF46"/>
              </a:buClr>
              <a:buFont typeface="Wingdings" pitchFamily="2" charset="2"/>
              <a:buChar char="q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>
              <a:lnSpc>
                <a:spcPct val="100000"/>
              </a:lnSpc>
              <a:spcBef>
                <a:spcPts val="1200"/>
              </a:spcBef>
              <a:buClr>
                <a:srgbClr val="4DAF46"/>
              </a:buClr>
              <a:buSzPct val="100000"/>
              <a:buFont typeface="Courier New" panose="02070309020205020404" pitchFamily="49" charset="0"/>
              <a:buChar char="o"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>
              <a:lnSpc>
                <a:spcPct val="100000"/>
              </a:lnSpc>
              <a:spcBef>
                <a:spcPts val="1200"/>
              </a:spcBef>
              <a:buClr>
                <a:srgbClr val="4DAF46"/>
              </a:buClr>
              <a:buSzPct val="100000"/>
              <a:buFont typeface="Lucida Grande"/>
              <a:buChar char="-"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3A0CC44-D3C5-4A46-ACF1-ADFBA933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55312"/>
            <a:ext cx="10972799" cy="949648"/>
          </a:xfrm>
          <a:prstGeom prst="rect">
            <a:avLst/>
          </a:prstGeom>
        </p:spPr>
        <p:txBody>
          <a:bodyPr anchor="b"/>
          <a:lstStyle>
            <a:lvl1pPr algn="l">
              <a:def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44195-2DF0-507A-A597-26CE78066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066" y="6115189"/>
            <a:ext cx="10991851" cy="2074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33"/>
            </a:lvl1pPr>
            <a:lvl2pPr marL="0" indent="0">
              <a:lnSpc>
                <a:spcPct val="90000"/>
              </a:lnSpc>
              <a:spcBef>
                <a:spcPts val="0"/>
              </a:spcBef>
              <a:defRPr sz="933"/>
            </a:lvl2pPr>
            <a:lvl3pPr marL="0" indent="0">
              <a:lnSpc>
                <a:spcPct val="90000"/>
              </a:lnSpc>
              <a:spcBef>
                <a:spcPts val="0"/>
              </a:spcBef>
              <a:defRPr sz="933"/>
            </a:lvl3pPr>
            <a:lvl4pPr marL="0" indent="0">
              <a:lnSpc>
                <a:spcPct val="90000"/>
              </a:lnSpc>
              <a:spcBef>
                <a:spcPts val="0"/>
              </a:spcBef>
              <a:defRPr sz="933"/>
            </a:lvl4pPr>
            <a:lvl5pPr marL="0" indent="0">
              <a:lnSpc>
                <a:spcPct val="900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US" dirty="0"/>
              <a:t>Footers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6522F-20A3-8717-5B58-2A5CF42E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A2FDF5-B4DD-AF61-8252-B814104CA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3796-C7BA-4A73-9F63-B114F6227AFE}" type="datetimeFigureOut">
              <a:rPr lang="en-US" smtClean="0"/>
              <a:t>2/13/26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A4F71-32B8-1277-ED75-EEEF5373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DC461-2B47-5F44-64BB-6E2B07C94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9818-2177-446F-BFEF-3388D95D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964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21AC9-7849-9CEB-5DED-78762F88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93CE3B-A26B-99D3-4D2F-12F87981A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4AED6-E4D4-7E69-CA37-7566E8FB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70678-3A01-17E5-4596-776B5910F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25FFD-15D2-A131-CFC4-834CA0EA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566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D5EB-199D-8436-409F-2AF35DBE9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FA77E-B35D-9331-4F27-16C388C71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97946-F13B-D344-48F3-DA6208E04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156EB-0742-4A3E-60E9-0BF2454B9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84BDF-7A10-648E-F724-C7802DAF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55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AD16-0B94-BD38-545B-7AA473CE8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7C9B0-756C-F474-3492-AA0E57F55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B7595-54C3-E203-39BE-A366A1BC8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3E17C-EC12-3D50-96EA-4B8910562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976A4-5936-C5E3-8935-B780FED85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238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216A9-377D-5850-7496-F40979DF3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204C7-84E8-AC48-B8B2-84B33A6D3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5BCCC-0877-762E-9726-7A2801060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B2E1-7859-496D-97AD-4BDDFD30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B1DDD-E240-5841-5B1B-D892184C1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4C867-E060-29AB-C6C5-AF3933B5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142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B89B9-376F-1E8E-AAA5-19499255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80B8D-13B4-AAD9-29B2-DC3D72A97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E0556-DED2-7E2C-B1DE-A0A424021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735E54-4286-745E-5900-E698EA047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4FF17-3CC8-B1DD-6C4C-766833BA4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6ACC26-2F74-D657-3588-532A53A0F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5D0382-DDCC-DB69-0ACD-B4D7D1717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FB5244-1D06-5784-2DE0-6CF0EB614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128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6B917-AE4E-BEBF-869D-218864236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6B6BA0-3203-CE66-6FC5-1547B3D3F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A4E672-0DFC-AACC-0A1F-0B89CECA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FF838-69AB-821C-0C07-3CBB9989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08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A4338E-4C17-ACD0-AA1F-4C3DAA1B1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0CB80D-AFE7-6248-32A2-FDAF73E2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AF42E-045B-2E2C-A01A-C5750A6A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943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1A44-F571-DDF9-D683-4CEBA918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4E9A0-D0F1-3244-A75E-50858DD28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AE5E7-BFC5-8A7B-F733-D36157A25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E4795-64DD-6D75-E57F-32E61DD5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1E262-9228-C02C-55D0-C79822AD3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EF1B4-029C-BF9B-6511-02CD60DF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524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6BA7-450A-A3AA-DF23-1C995248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DE78A4-E27A-8CEF-643C-F97DA78DEA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902D7-BE24-85DF-F2BE-8CDD9938C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13677-0E50-A245-E28E-13D34D40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3CCDD-1FF6-C358-55A6-432934DA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4176E-1BA7-DF61-862B-8CCF56BEC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312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046F6-9F77-E157-ACBF-3F15E6110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59DE7-29D9-8138-D907-8826E5E14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81233-3BB9-E369-556D-924CD1F51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A9DA4-0AF9-205C-A8F5-3FDEB9AB7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E8143-63D1-A4CD-0A0C-EFF43B77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76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0DBCA5-392C-7D68-60D3-EB9EE2BB8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3796-C7BA-4A73-9F63-B114F6227AFE}" type="datetimeFigureOut">
              <a:rPr lang="en-US" smtClean="0"/>
              <a:t>2/13/26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352B9E-3FA7-F7AF-B55E-92A88D17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1703F-964D-4A1F-B770-08CC667A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9818-2177-446F-BFEF-3388D95D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756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7F39A8-F60F-3A55-3AA4-C4231D2024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B6392-C429-D4A6-A901-E3323E22A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3954F-C545-949B-71B4-9A00D2C6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988F8-4CEC-40DF-2C86-BAC10CBE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F8C33-9645-2CE7-A595-5471FB46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01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97FC3-41DE-6C35-6F69-7DB8310D94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61373" y="541233"/>
            <a:ext cx="8669253" cy="5581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440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21AC9-7849-9CEB-5DED-78762F88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93CE3B-A26B-99D3-4D2F-12F87981A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4AED6-E4D4-7E69-CA37-7566E8FB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70678-3A01-17E5-4596-776B5910F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25FFD-15D2-A131-CFC4-834CA0EA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776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D5EB-199D-8436-409F-2AF35DBE9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FA77E-B35D-9331-4F27-16C388C71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97946-F13B-D344-48F3-DA6208E04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156EB-0742-4A3E-60E9-0BF2454B9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84BDF-7A10-648E-F724-C7802DAF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537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AD16-0B94-BD38-545B-7AA473CE8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7C9B0-756C-F474-3492-AA0E57F55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B7595-54C3-E203-39BE-A366A1BC8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3E17C-EC12-3D50-96EA-4B8910562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976A4-5936-C5E3-8935-B780FED85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67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216A9-377D-5850-7496-F40979DF3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204C7-84E8-AC48-B8B2-84B33A6D3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5BCCC-0877-762E-9726-7A2801060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B2E1-7859-496D-97AD-4BDDFD30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B1DDD-E240-5841-5B1B-D892184C1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4C867-E060-29AB-C6C5-AF3933B5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33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B89B9-376F-1E8E-AAA5-19499255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80B8D-13B4-AAD9-29B2-DC3D72A97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E0556-DED2-7E2C-B1DE-A0A424021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735E54-4286-745E-5900-E698EA047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4FF17-3CC8-B1DD-6C4C-766833BA4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6ACC26-2F74-D657-3588-532A53A0F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5D0382-DDCC-DB69-0ACD-B4D7D1717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FB5244-1D06-5784-2DE0-6CF0EB614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986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6B917-AE4E-BEBF-869D-218864236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6B6BA0-3203-CE66-6FC5-1547B3D3F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A4E672-0DFC-AACC-0A1F-0B89CECA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FF838-69AB-821C-0C07-3CBB9989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422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A4338E-4C17-ACD0-AA1F-4C3DAA1B1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0CB80D-AFE7-6248-32A2-FDAF73E2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AF42E-045B-2E2C-A01A-C5750A6A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425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1A44-F571-DDF9-D683-4CEBA918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4E9A0-D0F1-3244-A75E-50858DD28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AE5E7-BFC5-8A7B-F733-D36157A25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E4795-64DD-6D75-E57F-32E61DD5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1E262-9228-C02C-55D0-C79822AD3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EF1B4-029C-BF9B-6511-02CD60DF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6FBF0-C6DC-B814-5B2E-69BC4004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49443-F712-75A9-4D77-2A76B6139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04BA5-4D7D-CD3B-2309-D4B26FAC3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18ED0-13D1-2847-693F-1D5EF8964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3796-C7BA-4A73-9F63-B114F6227AFE}" type="datetimeFigureOut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39C35-B8A1-2D12-C205-A8DC38CD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785A2-1CC6-A102-E184-D366D4298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9818-2177-446F-BFEF-3388D95D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292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6BA7-450A-A3AA-DF23-1C995248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DE78A4-E27A-8CEF-643C-F97DA78DEA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902D7-BE24-85DF-F2BE-8CDD9938C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13677-0E50-A245-E28E-13D34D40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3CCDD-1FF6-C358-55A6-432934DA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4176E-1BA7-DF61-862B-8CCF56BEC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015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046F6-9F77-E157-ACBF-3F15E6110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59DE7-29D9-8138-D907-8826E5E14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81233-3BB9-E369-556D-924CD1F51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A9DA4-0AF9-205C-A8F5-3FDEB9AB7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E8143-63D1-A4CD-0A0C-EFF43B77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313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7F39A8-F60F-3A55-3AA4-C4231D2024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B6392-C429-D4A6-A901-E3323E22A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3954F-C545-949B-71B4-9A00D2C6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988F8-4CEC-40DF-2C86-BAC10CBE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F8C33-9645-2CE7-A595-5471FB46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698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97FC3-41DE-6C35-6F69-7DB8310D94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61373" y="541233"/>
            <a:ext cx="8669253" cy="5581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3715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199"/>
            <a:ext cx="11271379" cy="914401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A7DF43C-EEAC-8B48-9F09-B28110E00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6072577"/>
            <a:ext cx="7011635" cy="693983"/>
          </a:xfrm>
        </p:spPr>
        <p:txBody>
          <a:bodyPr anchor="b"/>
          <a:lstStyle>
            <a:lvl1pPr mar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3EA7C18-7122-E14B-96FF-806FACDA8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89699DCE-0938-FA42-88C1-4B89CF8D84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948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55" y="246610"/>
            <a:ext cx="11161847" cy="564705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CA6835-1219-87F0-4DB8-9BD9052956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5555" y="6052802"/>
            <a:ext cx="11580892" cy="169277"/>
          </a:xfrm>
        </p:spPr>
        <p:txBody>
          <a:bodyPr lIns="0" bIns="0" anchor="b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Footer</a:t>
            </a:r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4164E20-7C6B-B3AA-BE02-1C16D1F64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3198" y="51757"/>
            <a:ext cx="1686661" cy="27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8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6">
          <p15:clr>
            <a:srgbClr val="FBAE40"/>
          </p15:clr>
        </p15:guide>
        <p15:guide id="4" pos="192">
          <p15:clr>
            <a:srgbClr val="FBAE40"/>
          </p15:clr>
        </p15:guide>
        <p15:guide id="5" pos="748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8E573D1-CB6F-6447-831F-0DAA0ABD5D20}"/>
              </a:ext>
            </a:extLst>
          </p:cNvPr>
          <p:cNvSpPr/>
          <p:nvPr userDrawn="1"/>
        </p:nvSpPr>
        <p:spPr>
          <a:xfrm>
            <a:off x="0" y="6529590"/>
            <a:ext cx="12192000" cy="357340"/>
          </a:xfrm>
          <a:prstGeom prst="rect">
            <a:avLst/>
          </a:prstGeom>
          <a:gradFill>
            <a:gsLst>
              <a:gs pos="100000">
                <a:srgbClr val="FE2043"/>
              </a:gs>
              <a:gs pos="0">
                <a:srgbClr val="FF7830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BAC11A3-68B3-A345-9323-085219E5760E}"/>
              </a:ext>
            </a:extLst>
          </p:cNvPr>
          <p:cNvSpPr txBox="1"/>
          <p:nvPr userDrawn="1"/>
        </p:nvSpPr>
        <p:spPr>
          <a:xfrm>
            <a:off x="10672765" y="6550223"/>
            <a:ext cx="1363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err="1">
                <a:solidFill>
                  <a:schemeClr val="bg1"/>
                </a:solidFill>
              </a:rPr>
              <a:t>www.medsir.org</a:t>
            </a:r>
            <a:endParaRPr lang="en-GB" sz="13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093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19CCE-2AD9-A94E-9C42-5B56F54F9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AEA3F-F50E-2B4A-B510-ED97F5341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85121-E788-354B-8405-3639B21F7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FA9C-905F-454E-B054-E86608BEFA02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288B3-F756-3B44-9F56-C8299E70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8A96B-C804-1347-8E2F-FE473777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6260-A85D-234F-AFA2-E460BD15D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753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8BC96-44D1-4F44-BA50-A4FC5F10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1D885-EC78-2A43-9053-AFE38B0E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D2E48-09AE-154A-9BF9-C09AC29F6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FA9C-905F-454E-B054-E86608BEFA02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A162A-2551-2F44-BF72-1F9C52A9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E29AB-7B10-7640-8D5C-F7F52BD5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6260-A85D-234F-AFA2-E460BD15D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641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4F971-F7CC-6E49-B8CF-4D420052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7976D-25F4-8245-8020-6F08AA482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DD247-B256-E245-A8FB-BAEEACC8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FA9C-905F-454E-B054-E86608BEFA02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392BA-734D-0D4B-B676-FD9984BE5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7EA04-D36C-A24D-82B0-54F94D46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6260-A85D-234F-AFA2-E460BD15D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0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CA6BB-A810-CD06-1D3E-687C95488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4A0E01-ED9A-D0E5-BB95-C465B70C1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CC096-7AB3-9AB3-47B3-787469816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1B9FD-66CA-43C4-07BE-204D294E0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3796-C7BA-4A73-9F63-B114F6227AFE}" type="datetimeFigureOut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CDFF4-1B72-11D7-6C93-3C5C70BC5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CD206-1AC6-304F-1036-5A91C817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9818-2177-446F-BFEF-3388D95D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707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30DA4-610F-764B-8109-6FABE8B3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DADA3-5FE2-6E44-A750-A182DF47C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CBAC0-8380-2E47-8ECF-07D075D48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A9FF4-C36D-C64A-A6B9-33C3107A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FA9C-905F-454E-B054-E86608BEFA02}" type="datetimeFigureOut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D773C-93F8-094C-8ECE-2E7526E1B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5D307-A9FA-8F48-B7B6-217483151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6260-A85D-234F-AFA2-E460BD15D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406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0ACC-A12A-9344-9710-F28CF1A9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CC18B-76AB-9A4E-A7A7-05EF77D9E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0B3B0-F9B3-3C46-8054-ED0DFE86A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91035C-756A-3543-9DEB-976F27C1EA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E9F98D-DE3F-D143-9804-DE1ABFE5A3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8C131D-B105-1340-BE58-5FEBF985C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FA9C-905F-454E-B054-E86608BEFA02}" type="datetimeFigureOut">
              <a:rPr lang="en-US" smtClean="0"/>
              <a:t>2/13/26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30DD7F-9BC0-C041-9E23-8FAA027C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15A74F-CD28-5548-908B-A1DE85B1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6260-A85D-234F-AFA2-E460BD15D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4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51D6D-139B-7F49-A964-1A14FC30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F564D0-2ECA-2440-85B4-F2C59E871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FA9C-905F-454E-B054-E86608BEFA02}" type="datetimeFigureOut">
              <a:rPr lang="en-US" smtClean="0"/>
              <a:t>2/13/26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59AC0E-B679-CE4D-B77E-6D3942F25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7E998-EDDD-0749-AD01-C044A77E3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6260-A85D-234F-AFA2-E460BD15D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080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396F9-8612-0643-9BD7-3B8A5C42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FA9C-905F-454E-B054-E86608BEFA02}" type="datetimeFigureOut">
              <a:rPr lang="en-US" smtClean="0"/>
              <a:t>2/13/26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674B9E-FC0A-D040-A634-251AE5C9F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08119-ACA5-214C-9F0B-E0163508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6260-A85D-234F-AFA2-E460BD15D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690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F13E2-836F-C44E-B1BF-81E9D8BD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3D21B-E102-D845-9B70-5E4803DD4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49C3F6-C761-CB4A-8A69-B8CD6401A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68CB6-B313-354B-A12D-A850D7496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FA9C-905F-454E-B054-E86608BEFA02}" type="datetimeFigureOut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5DF0-DE7A-D64B-8B6E-9CA247090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1E808-B506-B149-9153-86EB61F5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6260-A85D-234F-AFA2-E460BD15D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9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0AE45-001A-4F45-9EDE-0D879841A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19C99E-7939-CB4A-9ACD-B449F7A4E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8AD23-9584-E04F-9C73-2126F3C4B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403C2-3E20-BE4E-9EAA-079638BC3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FA9C-905F-454E-B054-E86608BEFA02}" type="datetimeFigureOut">
              <a:rPr lang="en-US" smtClean="0"/>
              <a:t>2/13/26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36A7C-F319-2E4A-BD64-61DC8F9BF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D387D-3238-144F-B160-00AE8D13A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6260-A85D-234F-AFA2-E460BD15D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468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4682B-774D-B64E-B55A-ADA36968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F71B1-09D8-FE49-B2FC-65EB3C7E0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41B7B-E707-9646-A621-30D391BCD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FA9C-905F-454E-B054-E86608BEFA02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77249-F6DD-BE42-8481-CF9C64C80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37A40-81A3-3941-B17A-E006A84C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6260-A85D-234F-AFA2-E460BD15D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509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745427-18B9-004D-A060-94F571849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BDE0BD-D78C-574F-B332-FC991718F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A6521-A1C9-B443-8067-8899CEBBF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FA9C-905F-454E-B054-E86608BEFA02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39085-4133-6A41-BEE8-CB540CCC9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6219-1D3D-0540-87AC-8858EA00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6260-A85D-234F-AFA2-E460BD15D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653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effectLst>
            <a:outerShdw blurRad="50800" dist="38100" dir="8760000">
              <a:srgbClr val="000000">
                <a:alpha val="43000"/>
              </a:srgbClr>
            </a:outerShdw>
          </a:effectLst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2"/>
          <p:cNvSpPr>
            <a:spLocks noGrp="1"/>
          </p:cNvSpPr>
          <p:nvPr>
            <p:ph sz="quarter" idx="10"/>
          </p:nvPr>
        </p:nvSpPr>
        <p:spPr>
          <a:xfrm>
            <a:off x="678637" y="6384579"/>
            <a:ext cx="8077200" cy="306388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spcAft>
                <a:spcPts val="0"/>
              </a:spcAft>
              <a:buNone/>
              <a:defRPr sz="1200"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784679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302" y="1340769"/>
            <a:ext cx="10972100" cy="4995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AEA905-7362-3846-8B80-7E41D9EEB8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8300" y="6399096"/>
            <a:ext cx="6073099" cy="359617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02" y="116633"/>
            <a:ext cx="5485700" cy="1224136"/>
          </a:xfrm>
        </p:spPr>
        <p:txBody>
          <a:bodyPr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838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CCD5C0-8BBB-21B6-0037-18229358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86B38-0199-8543-671C-30BA347A2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F13F2-31E1-7823-0925-98F30FE26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653796-C7BA-4A73-9F63-B114F6227AFE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150CB-77BA-FCC5-BAA7-251F93BCF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27265-DA42-9DF0-1476-517CF1AA3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229818-2177-446F-BFEF-3388D95DD6F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text overlay&#10;&#10;AI-generated content may be incorrect.">
            <a:extLst>
              <a:ext uri="{FF2B5EF4-FFF2-40B4-BE49-F238E27FC236}">
                <a16:creationId xmlns:a16="http://schemas.microsoft.com/office/drawing/2014/main" id="{8FE93565-2E51-D120-5888-3351E56DC31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0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4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sldNum="0"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4267" b="1" kern="1200">
          <a:solidFill>
            <a:schemeClr val="tx1"/>
          </a:solidFill>
          <a:latin typeface="Arial Narrow"/>
          <a:ea typeface="MS PGothic" pitchFamily="34" charset="-128"/>
          <a:cs typeface="Arial Narrow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MS PGothic" pitchFamily="34" charset="-128"/>
          <a:cs typeface="Arial Narrow" panose="020B0606020202030204" pitchFamily="34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MS PGothic" pitchFamily="34" charset="-128"/>
          <a:cs typeface="Arial Narrow" panose="020B0606020202030204" pitchFamily="34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MS PGothic" pitchFamily="34" charset="-128"/>
          <a:cs typeface="Arial Narrow" panose="020B0606020202030204" pitchFamily="34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MS PGothic" pitchFamily="34" charset="-128"/>
          <a:cs typeface="Arial Narrow" panose="020B0606020202030204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panose="05000000000000000000" pitchFamily="2" charset="2"/>
        <a:buChar char="u"/>
        <a:defRPr sz="2133" kern="1200">
          <a:solidFill>
            <a:schemeClr val="tx1"/>
          </a:solidFill>
          <a:latin typeface="Arial Narrow"/>
          <a:ea typeface="MS PGothic" pitchFamily="34" charset="-128"/>
          <a:cs typeface="Arial Narrow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panose="05000000000000000000" pitchFamily="2" charset="2"/>
        <a:buChar char="u"/>
        <a:defRPr sz="2133" kern="1200">
          <a:solidFill>
            <a:schemeClr val="tx1">
              <a:lumMod val="50000"/>
              <a:lumOff val="50000"/>
            </a:schemeClr>
          </a:solidFill>
          <a:latin typeface="Arial Narrow"/>
          <a:ea typeface="MS PGothic" pitchFamily="34" charset="-128"/>
          <a:cs typeface="Arial Narrow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panose="05000000000000000000" pitchFamily="2" charset="2"/>
        <a:buChar char="u"/>
        <a:defRPr sz="2133" kern="1200">
          <a:solidFill>
            <a:schemeClr val="bg1">
              <a:lumMod val="65000"/>
            </a:schemeClr>
          </a:solidFill>
          <a:latin typeface="Arial Narrow"/>
          <a:ea typeface="MS PGothic" pitchFamily="34" charset="-128"/>
          <a:cs typeface="Arial Narrow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F4F337-51A0-364A-F086-DCFEFF1CD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29867-1631-1B95-CB65-328138197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81C08-3BD0-E3F0-0203-BE58E0800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27E952-9360-486B-93DF-B51CC20E3A4D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A5868-1AA4-1435-318A-85ABB3311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0B98D-5FB4-302C-B590-A888DF46E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AF849C-C98F-497F-9769-8C159824A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4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94383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94383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94383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94383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94383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94383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5383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8" r:id="rId1"/>
    <p:sldLayoutId id="21474838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8747A-F3F5-6F46-83CA-70B3817A6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BEFC4-5A27-914F-A0B0-279A055E6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FA3B1-CA5C-3B4E-9444-70130041A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6994D-C6A1-F343-8148-5B74B182F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This presentation is the intellectual property of the author/presenter. Contact hope.rugo@ucsf.edu for permission to reprint and/or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D430D-ED15-4F46-AE9F-FA8460B8D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1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7" r:id="rId19"/>
  </p:sldLayoutIdLst>
  <p:hf sldNum="0"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3E8E984-4069-404C-B143-81BE5A42DE8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B972F6-3EDA-CB42-B992-5C68B1C85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440268"/>
            <a:ext cx="11226800" cy="115146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F2B17-9B46-FE46-BCD5-4C7D0A6A7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1704622"/>
            <a:ext cx="11226800" cy="4018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E5475-634E-B341-AFEB-1B3DEC4AC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5213" y="6568291"/>
            <a:ext cx="467360" cy="284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4728E-9179-7340-B99F-8A5623059787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7480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802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6"/>
        </a:buClr>
        <a:buSzPct val="85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004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6"/>
        </a:buClr>
        <a:buFont typeface="System Font Regular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32004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32004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6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32004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Monaco" pitchFamily="2" charset="77"/>
        <a:buChar char="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808">
          <p15:clr>
            <a:srgbClr val="F26B43"/>
          </p15:clr>
        </p15:guide>
        <p15:guide id="4" pos="7512">
          <p15:clr>
            <a:srgbClr val="F26B43"/>
          </p15:clr>
        </p15:guide>
        <p15:guide id="5" orient="horz" pos="3864">
          <p15:clr>
            <a:srgbClr val="F26B43"/>
          </p15:clr>
        </p15:guide>
        <p15:guide id="6" pos="5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3BD49F-9AAD-9141-998F-F60B3950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292"/>
            <a:ext cx="10515600" cy="789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312C4-1B90-954B-80BC-48D080F30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07131-DD53-CF43-BE86-98A30C1AB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89" y="6506811"/>
            <a:ext cx="12036287" cy="251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This presentation is the intellectual property of the author/presenter. Contact hope.rugo@ucsf.edu for permission to reprint and/or distribute.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38200" y="43454"/>
            <a:ext cx="1051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San Antonio Breast Cancer Symposium®, December 4 -8, 2018</a:t>
            </a:r>
            <a:endParaRPr lang="en-US" sz="140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3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rgbClr val="002060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81444" y="274639"/>
            <a:ext cx="10738801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1444" y="1600201"/>
            <a:ext cx="10738801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6058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lvl1pPr algn="l" defTabSz="457189" rtl="0" eaLnBrk="1" latinLnBrk="0" hangingPunct="1">
        <a:spcBef>
          <a:spcPct val="0"/>
        </a:spcBef>
        <a:buNone/>
        <a:defRPr sz="3200" kern="1200">
          <a:solidFill>
            <a:srgbClr val="555555"/>
          </a:solidFill>
          <a:latin typeface="Arial"/>
          <a:ea typeface="+mj-ea"/>
          <a:cs typeface="Arial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Clr>
          <a:srgbClr val="EBB928"/>
        </a:buClr>
        <a:buSzPct val="35000"/>
        <a:buFont typeface="Wingdings" charset="2"/>
        <a:buChar char="u"/>
        <a:defRPr sz="2800" kern="1200">
          <a:solidFill>
            <a:srgbClr val="555555"/>
          </a:solidFill>
          <a:latin typeface="Arial"/>
          <a:ea typeface="+mn-ea"/>
          <a:cs typeface="Arial"/>
        </a:defRPr>
      </a:lvl1pPr>
      <a:lvl2pPr marL="742932" indent="-285744" algn="l" defTabSz="457189" rtl="0" eaLnBrk="1" latinLnBrk="0" hangingPunct="1">
        <a:spcBef>
          <a:spcPct val="20000"/>
        </a:spcBef>
        <a:buClr>
          <a:srgbClr val="C85A23"/>
        </a:buClr>
        <a:buSzPct val="25000"/>
        <a:buFont typeface="Wingdings" charset="2"/>
        <a:buChar char="u"/>
        <a:defRPr sz="2400" kern="1200">
          <a:solidFill>
            <a:srgbClr val="555555"/>
          </a:solidFill>
          <a:latin typeface="Arial"/>
          <a:ea typeface="+mn-ea"/>
          <a:cs typeface="Arial"/>
        </a:defRPr>
      </a:lvl2pPr>
      <a:lvl3pPr marL="1142971" indent="-228594" algn="l" defTabSz="457189" rtl="0" eaLnBrk="1" latinLnBrk="0" hangingPunct="1">
        <a:spcBef>
          <a:spcPct val="20000"/>
        </a:spcBef>
        <a:buClr>
          <a:srgbClr val="C85A23"/>
        </a:buClr>
        <a:buSzPct val="25000"/>
        <a:buFont typeface="Wingdings" charset="2"/>
        <a:buChar char="u"/>
        <a:defRPr sz="2000" kern="1200">
          <a:solidFill>
            <a:srgbClr val="555555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ct val="20000"/>
        </a:spcBef>
        <a:buClr>
          <a:srgbClr val="C85A23"/>
        </a:buClr>
        <a:buSzPct val="25000"/>
        <a:buFont typeface="Wingdings" charset="2"/>
        <a:buChar char="u"/>
        <a:defRPr sz="2000" kern="1200">
          <a:solidFill>
            <a:srgbClr val="555555"/>
          </a:solidFill>
          <a:latin typeface="Arial"/>
          <a:ea typeface="+mn-ea"/>
          <a:cs typeface="Arial"/>
        </a:defRPr>
      </a:lvl4pPr>
      <a:lvl5pPr marL="2057349" indent="-228594" algn="l" defTabSz="457189" rtl="0" eaLnBrk="1" latinLnBrk="0" hangingPunct="1">
        <a:spcBef>
          <a:spcPct val="20000"/>
        </a:spcBef>
        <a:buClr>
          <a:srgbClr val="C85A23"/>
        </a:buClr>
        <a:buSzPct val="25000"/>
        <a:buFont typeface="Wingdings" charset="2"/>
        <a:buChar char="u"/>
        <a:defRPr sz="2000" kern="1200">
          <a:solidFill>
            <a:srgbClr val="555555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070156-A2C3-B063-3FEA-A53013E0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0CC7-1BF7-36A7-BEB5-C96AC971A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C8696-4288-5D90-9219-727A814D5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C51D3-5577-D441-3749-4142350F7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D6339-BA19-D9DD-AB7B-135B62E86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3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070156-A2C3-B063-3FEA-A53013E0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0CC7-1BF7-36A7-BEB5-C96AC971A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C8696-4288-5D90-9219-727A814D5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3564EC-CD63-E84E-8FC9-2AB7D26EF4E7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C51D3-5577-D441-3749-4142350F7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D6339-BA19-D9DD-AB7B-135B62E86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F28CCC-FCC3-544A-985C-BE45D910B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9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945542-AAF2-644A-B03A-82A6C498F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F0A32-B9BC-D34F-8E74-E5D73F780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D1CE-140A-D74C-B121-227950607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0FA9C-905F-454E-B054-E86608BEFA02}" type="datetimeFigureOut">
              <a:rPr lang="en-US" smtClean="0"/>
              <a:t>2/13/26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91072-5EE9-8E44-BD41-921F509C1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4C099-09BD-0F4A-939A-B3FC0A905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E6260-A85D-234F-AFA2-E460BD15D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6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07A4EA-189C-0E4A-941E-1E7C23F60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21D5D-6344-8841-BE94-2DBD9E913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33666-D818-E249-916C-F0BFFDB90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ED4E1-5B39-D146-A678-2B96FA34F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D4F6F-A0DA-144E-A2EA-0228D9554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76344-4D5C-264A-89A1-91AAF0BB0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4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</p:sldLayoutIdLst>
  <p:hf sldNum="0"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6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3.xml"/><Relationship Id="rId6" Type="http://schemas.microsoft.com/office/2007/relationships/hdphoto" Target="../media/hdphoto9.wdp"/><Relationship Id="rId5" Type="http://schemas.openxmlformats.org/officeDocument/2006/relationships/image" Target="../media/image82.png"/><Relationship Id="rId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1.xml"/><Relationship Id="rId6" Type="http://schemas.microsoft.com/office/2007/relationships/hdphoto" Target="../media/hdphoto11.wdp"/><Relationship Id="rId5" Type="http://schemas.openxmlformats.org/officeDocument/2006/relationships/image" Target="../media/image84.png"/><Relationship Id="rId4" Type="http://schemas.microsoft.com/office/2007/relationships/hdphoto" Target="../media/hdphoto10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3.wdp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0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90CCD-E2F3-95E4-F9CD-41E80DC5C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62" y="2107711"/>
            <a:ext cx="11289475" cy="2387600"/>
          </a:xfrm>
        </p:spPr>
        <p:txBody>
          <a:bodyPr>
            <a:noAutofit/>
          </a:bodyPr>
          <a:lstStyle/>
          <a:p>
            <a:r>
              <a:rPr lang="en-US" sz="4800" b="1" dirty="0"/>
              <a:t>Year in Review: Current and </a:t>
            </a:r>
            <a:br>
              <a:rPr lang="en-US" sz="4800" b="1" dirty="0"/>
            </a:br>
            <a:r>
              <a:rPr lang="en-US" sz="4800" b="1" dirty="0"/>
              <a:t>Emerging Role of HER2 ADCs</a:t>
            </a:r>
            <a:endParaRPr lang="en-US" sz="4800" dirty="0"/>
          </a:p>
        </p:txBody>
      </p:sp>
      <p:sp>
        <p:nvSpPr>
          <p:cNvPr id="4" name="Google Shape;60;p14">
            <a:extLst>
              <a:ext uri="{FF2B5EF4-FFF2-40B4-BE49-F238E27FC236}">
                <a16:creationId xmlns:a16="http://schemas.microsoft.com/office/drawing/2014/main" id="{8413A5F6-19AE-4784-F6A9-AE467E9321A2}"/>
              </a:ext>
            </a:extLst>
          </p:cNvPr>
          <p:cNvSpPr txBox="1">
            <a:spLocks/>
          </p:cNvSpPr>
          <p:nvPr/>
        </p:nvSpPr>
        <p:spPr>
          <a:xfrm>
            <a:off x="971597" y="4677109"/>
            <a:ext cx="10248803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08">
              <a:lnSpc>
                <a:spcPct val="90000"/>
              </a:lnSpc>
              <a:spcBef>
                <a:spcPts val="533"/>
              </a:spcBef>
              <a:buClrTx/>
              <a:buSzTx/>
              <a:defRPr/>
            </a:pPr>
            <a:r>
              <a:rPr lang="en-US" sz="1867" kern="0" dirty="0">
                <a:solidFill>
                  <a:srgbClr val="000000"/>
                </a:solidFill>
                <a:latin typeface="Calibri" panose="020F0502020204030204" pitchFamily="34" charset="0"/>
                <a:ea typeface="DM Sans Medium"/>
                <a:cs typeface="Calibri" panose="020F0502020204030204" pitchFamily="34" charset="0"/>
                <a:sym typeface="DM Sans Medium"/>
              </a:rPr>
              <a:t>Hope S. Rugo, MD </a:t>
            </a:r>
            <a:br>
              <a:rPr lang="en-US" sz="1867" kern="0" dirty="0">
                <a:solidFill>
                  <a:srgbClr val="000000"/>
                </a:solidFill>
                <a:latin typeface="Calibri" panose="020F0502020204030204" pitchFamily="34" charset="0"/>
                <a:ea typeface="DM Sans Medium"/>
                <a:cs typeface="Calibri" panose="020F0502020204030204" pitchFamily="34" charset="0"/>
                <a:sym typeface="DM Sans Medium"/>
              </a:rPr>
            </a:br>
            <a:r>
              <a:rPr lang="en-US" sz="1867" dirty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Director, Women's Cancers Program</a:t>
            </a:r>
            <a:br>
              <a:rPr lang="en-US" sz="1867" dirty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67" dirty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Division Chief, Breast Medical Oncology</a:t>
            </a:r>
            <a:br>
              <a:rPr lang="en-US" sz="1867" dirty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67" dirty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Professor, Department of Medical Oncology &amp; Therapeutics Research</a:t>
            </a:r>
            <a:br>
              <a:rPr lang="en-US" sz="1867" dirty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67" dirty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City of Hope Comprehensive Cancer Center</a:t>
            </a:r>
            <a:br>
              <a:rPr lang="en-US" sz="1867" dirty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67" dirty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Professor Emeritus, UCSF</a:t>
            </a:r>
            <a:endParaRPr lang="en-US" sz="1867" kern="0" dirty="0">
              <a:solidFill>
                <a:srgbClr val="000000"/>
              </a:solidFill>
              <a:latin typeface="Calibri" panose="020F0502020204030204" pitchFamily="34" charset="0"/>
              <a:ea typeface="DM Sans Medium"/>
              <a:cs typeface="Calibri" panose="020F0502020204030204" pitchFamily="34" charset="0"/>
              <a:sym typeface="DM Sans Medium"/>
            </a:endParaRPr>
          </a:p>
        </p:txBody>
      </p:sp>
      <p:pic>
        <p:nvPicPr>
          <p:cNvPr id="5" name="Picture 4" descr="City of Hope National Medical Center - Wikipedia">
            <a:extLst>
              <a:ext uri="{FF2B5EF4-FFF2-40B4-BE49-F238E27FC236}">
                <a16:creationId xmlns:a16="http://schemas.microsoft.com/office/drawing/2014/main" id="{2225B104-A428-B787-11C8-97F63BEC2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620" y="164672"/>
            <a:ext cx="3796668" cy="208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F023F2-7597-112C-0B7A-64BD6DFEB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569" y="164672"/>
            <a:ext cx="3298876" cy="273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84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F5AAA-8266-E385-67D4-DF3F532DE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HER2CLIMB-05: Tucatinib as Maintenance Therapy for HER2+ MBC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41958-D090-3C56-A6A5-66674EAE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09" y="4795577"/>
            <a:ext cx="3694889" cy="1877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Demographics</a:t>
            </a:r>
          </a:p>
          <a:p>
            <a:pPr lvl="1"/>
            <a:r>
              <a:rPr lang="en-US" dirty="0"/>
              <a:t>HR+: 52%</a:t>
            </a:r>
          </a:p>
          <a:p>
            <a:pPr lvl="1"/>
            <a:r>
              <a:rPr lang="en-US" dirty="0"/>
              <a:t>Brain </a:t>
            </a:r>
            <a:r>
              <a:rPr lang="en-US" dirty="0" err="1"/>
              <a:t>mets</a:t>
            </a:r>
            <a:r>
              <a:rPr lang="en-US" dirty="0"/>
              <a:t>: 12%</a:t>
            </a:r>
          </a:p>
          <a:p>
            <a:pPr lvl="1"/>
            <a:r>
              <a:rPr lang="en-US" dirty="0"/>
              <a:t>De novo MBC:71%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1E766-B547-B388-9001-5CDB61652CAE}"/>
              </a:ext>
            </a:extLst>
          </p:cNvPr>
          <p:cNvSpPr txBox="1"/>
          <p:nvPr/>
        </p:nvSpPr>
        <p:spPr>
          <a:xfrm>
            <a:off x="-3242" y="6488668"/>
            <a:ext cx="6099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Hamilton et al, SABCS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FED53E-FFFD-84FA-959D-A233CCE1E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23" y="1690688"/>
            <a:ext cx="9554754" cy="34260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2A767D-2C8C-18A3-C9D4-680243499386}"/>
              </a:ext>
            </a:extLst>
          </p:cNvPr>
          <p:cNvSpPr txBox="1"/>
          <p:nvPr/>
        </p:nvSpPr>
        <p:spPr>
          <a:xfrm>
            <a:off x="3589506" y="5226624"/>
            <a:ext cx="6128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panose="020B0600070205080204" pitchFamily="34" charset="-128"/>
                <a:cs typeface="+mn-cs"/>
              </a:rPr>
              <a:t>Prior trastuzumab: 69%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panose="020B0600070205080204" pitchFamily="34" charset="-128"/>
                <a:cs typeface="+mn-cs"/>
              </a:rPr>
              <a:t>Prior pertuzumab 17%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panose="020B0600070205080204" pitchFamily="34" charset="-128"/>
                <a:cs typeface="+mn-cs"/>
              </a:rPr>
              <a:t>Median 6 cycles of induction therapy</a:t>
            </a:r>
          </a:p>
        </p:txBody>
      </p:sp>
    </p:spTree>
    <p:extLst>
      <p:ext uri="{BB962C8B-B14F-4D97-AF65-F5344CB8AC3E}">
        <p14:creationId xmlns:p14="http://schemas.microsoft.com/office/powerpoint/2010/main" val="3832986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44350F-BFA3-DBAB-F24E-1AE01FB25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482" y="169222"/>
            <a:ext cx="7865035" cy="3259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058A8-08BE-CC0A-2F32-77B2BB6A4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770" y="3429000"/>
            <a:ext cx="8370457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1582E8-F874-856E-02FA-F25BB64512DF}"/>
              </a:ext>
            </a:extLst>
          </p:cNvPr>
          <p:cNvSpPr txBox="1"/>
          <p:nvPr/>
        </p:nvSpPr>
        <p:spPr>
          <a:xfrm>
            <a:off x="249383" y="414116"/>
            <a:ext cx="2208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Primary endpoint: Investigator assessed PFS</a:t>
            </a:r>
          </a:p>
        </p:txBody>
      </p:sp>
    </p:spTree>
    <p:extLst>
      <p:ext uri="{BB962C8B-B14F-4D97-AF65-F5344CB8AC3E}">
        <p14:creationId xmlns:p14="http://schemas.microsoft.com/office/powerpoint/2010/main" val="1063148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F442D-0E4A-A71D-0912-33D409DF3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754" y="-14851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CNS-PFS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BAA95-CB6F-367A-288F-1C2F1B708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439" y="172458"/>
            <a:ext cx="9861915" cy="3736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E5E7D7-1A0B-C820-E103-E8851D130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529" y="3429000"/>
            <a:ext cx="7772400" cy="3419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29B1AF-93FC-7FFB-25DB-30532D5C6868}"/>
              </a:ext>
            </a:extLst>
          </p:cNvPr>
          <p:cNvSpPr txBox="1"/>
          <p:nvPr/>
        </p:nvSpPr>
        <p:spPr>
          <a:xfrm>
            <a:off x="4204329" y="4292499"/>
            <a:ext cx="1208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Safety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861529-8F15-D149-BF89-BAC5E624B038}"/>
              </a:ext>
            </a:extLst>
          </p:cNvPr>
          <p:cNvSpPr txBox="1"/>
          <p:nvPr/>
        </p:nvSpPr>
        <p:spPr>
          <a:xfrm>
            <a:off x="7529209" y="4292499"/>
            <a:ext cx="4184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Tucatinib vs Placebo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Dose reduction: 29 v 11%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Dose hold: 49 vs 25%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Discontinuation for TUC/PBO: 13.5 vs 2.2%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D7FAAD-275A-C417-EF17-E6AC4015C0F8}"/>
              </a:ext>
            </a:extLst>
          </p:cNvPr>
          <p:cNvSpPr txBox="1"/>
          <p:nvPr/>
        </p:nvSpPr>
        <p:spPr>
          <a:xfrm>
            <a:off x="3231080" y="2273107"/>
            <a:ext cx="1692771" cy="461665"/>
          </a:xfrm>
          <a:prstGeom prst="rect">
            <a:avLst/>
          </a:prstGeom>
          <a:noFill/>
          <a:ln>
            <a:solidFill>
              <a:srgbClr val="7183D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77 v 80 events</a:t>
            </a:r>
          </a:p>
          <a:p>
            <a:pPr algn="ctr"/>
            <a:r>
              <a:rPr lang="en-US" sz="1200" dirty="0"/>
              <a:t>HR 0.846 (0.616-1.162)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DAF3DA-A673-CEE3-D9AB-FF26C5827A78}"/>
              </a:ext>
            </a:extLst>
          </p:cNvPr>
          <p:cNvSpPr txBox="1"/>
          <p:nvPr/>
        </p:nvSpPr>
        <p:spPr>
          <a:xfrm>
            <a:off x="9500260" y="1732767"/>
            <a:ext cx="1273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24 v 28 events</a:t>
            </a:r>
          </a:p>
        </p:txBody>
      </p:sp>
    </p:spTree>
    <p:extLst>
      <p:ext uri="{BB962C8B-B14F-4D97-AF65-F5344CB8AC3E}">
        <p14:creationId xmlns:p14="http://schemas.microsoft.com/office/powerpoint/2010/main" val="1568754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CB593-B1C0-DF5C-718F-BBFB57377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134AC8-BBF0-8851-A8AB-0F357ECA3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389468"/>
            <a:ext cx="5869742" cy="3558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738784-4470-E9FB-4033-C3742DBFF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10" y="268207"/>
            <a:ext cx="11271379" cy="914401"/>
          </a:xfrm>
        </p:spPr>
        <p:txBody>
          <a:bodyPr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Primary Results From AFT-38  PATINA Phase 3 Trial of Palbociclib + Anti-HER2 Therapy + ET in </a:t>
            </a:r>
            <a:r>
              <a:rPr lang="en-US" sz="2600" dirty="0"/>
              <a:t>HR+/HER2</a:t>
            </a:r>
            <a:r>
              <a:rPr lang="en-US" sz="2600" dirty="0">
                <a:latin typeface="Franklin Gothic Book" panose="020B0503020102020204" pitchFamily="34" charset="0"/>
                <a:cs typeface="Calibri"/>
              </a:rPr>
              <a:t>+</a:t>
            </a:r>
            <a:r>
              <a:rPr lang="en-US" sz="2600" dirty="0"/>
              <a:t> MBC:  Study Design and Patients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DE3A75-A5CF-A4F8-0593-28B855B12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164017"/>
            <a:ext cx="4213541" cy="693983"/>
          </a:xfrm>
        </p:spPr>
        <p:txBody>
          <a:bodyPr/>
          <a:lstStyle/>
          <a:p>
            <a:r>
              <a:rPr lang="en-US" baseline="30000" dirty="0"/>
              <a:t>a </a:t>
            </a:r>
            <a:r>
              <a:rPr lang="en-US" dirty="0"/>
              <a:t>Trastuzumab and pertuzumab were administered per SOC. ET options include an AI or fulvestrant. </a:t>
            </a:r>
          </a:p>
          <a:p>
            <a:r>
              <a:rPr lang="en-US" sz="1000" dirty="0"/>
              <a:t>Metzger O, et al. SABCS 2024. Abstract GS2-12; NEJM 2026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EB44E-97DA-4E17-94E3-590E96419D68}"/>
              </a:ext>
            </a:extLst>
          </p:cNvPr>
          <p:cNvSpPr txBox="1"/>
          <p:nvPr/>
        </p:nvSpPr>
        <p:spPr>
          <a:xfrm>
            <a:off x="97523" y="1389468"/>
            <a:ext cx="2094833" cy="2031325"/>
          </a:xfrm>
          <a:prstGeom prst="roundRect">
            <a:avLst>
              <a:gd name="adj" fmla="val 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91B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Key Eligibility Criteria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191B6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HR+/HER2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+ MBC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!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line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induction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therapy </a:t>
            </a:r>
          </a:p>
          <a:p>
            <a:pPr marL="458788" marR="0" lvl="2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6-8 cycles Rx: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tras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±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pertuz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and taxane/vinorelbine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No evidence of disease progression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AC9F14-2478-6017-BA93-8A07022DA02B}"/>
              </a:ext>
            </a:extLst>
          </p:cNvPr>
          <p:cNvSpPr/>
          <p:nvPr/>
        </p:nvSpPr>
        <p:spPr>
          <a:xfrm>
            <a:off x="3159963" y="3204658"/>
            <a:ext cx="3031518" cy="613298"/>
          </a:xfrm>
          <a:prstGeom prst="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Primary endpoint: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INV-assessed PFS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Key secondary endpoint: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3D359-3CDB-E760-8D34-1A59662D68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6252"/>
          <a:stretch/>
        </p:blipFill>
        <p:spPr>
          <a:xfrm>
            <a:off x="2192356" y="1412969"/>
            <a:ext cx="3999125" cy="168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FD2930-F8C7-DABB-9927-C24D6A2D5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58" y="3941326"/>
            <a:ext cx="4213540" cy="23174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58D49F-F0EC-A308-9B05-FE3F0E1B0EEF}"/>
              </a:ext>
            </a:extLst>
          </p:cNvPr>
          <p:cNvSpPr txBox="1"/>
          <p:nvPr/>
        </p:nvSpPr>
        <p:spPr>
          <a:xfrm>
            <a:off x="6417731" y="1204802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rPr>
              <a:t>PFS (Investigator Assessed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95DB78-65EE-E89D-2399-815C01053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756" y="4991697"/>
            <a:ext cx="4353786" cy="1598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29C24C-5779-F661-A982-05D2F821D21F}"/>
              </a:ext>
            </a:extLst>
          </p:cNvPr>
          <p:cNvSpPr txBox="1"/>
          <p:nvPr/>
        </p:nvSpPr>
        <p:spPr>
          <a:xfrm>
            <a:off x="4868812" y="4948381"/>
            <a:ext cx="2314129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Additional data</a:t>
            </a:r>
          </a:p>
          <a:p>
            <a:pPr marL="120650" marR="0" lvl="0" indent="-1206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Improved ORR</a:t>
            </a:r>
          </a:p>
          <a:p>
            <a:pPr marL="120650" marR="0" lvl="0" indent="-1206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OS early</a:t>
            </a:r>
          </a:p>
          <a:p>
            <a:pPr marL="120650" marR="0" lvl="0" indent="-1206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Safety: Well tolerated with low discontinuation rates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697A9C-99C8-06B1-CAC5-15BE3B94C942}"/>
              </a:ext>
            </a:extLst>
          </p:cNvPr>
          <p:cNvSpPr txBox="1"/>
          <p:nvPr/>
        </p:nvSpPr>
        <p:spPr>
          <a:xfrm>
            <a:off x="7866858" y="3448624"/>
            <a:ext cx="16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MS PGothic" panose="020B0600070205080204" pitchFamily="34" charset="-128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: 15.2 months!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9A302-9F44-E5FD-B20E-A5EDCCCB7E63}"/>
              </a:ext>
            </a:extLst>
          </p:cNvPr>
          <p:cNvSpPr txBox="1"/>
          <p:nvPr/>
        </p:nvSpPr>
        <p:spPr>
          <a:xfrm>
            <a:off x="5216216" y="6310953"/>
            <a:ext cx="1619319" cy="400110"/>
          </a:xfrm>
          <a:prstGeom prst="rect">
            <a:avLst/>
          </a:prstGeom>
          <a:noFill/>
          <a:ln>
            <a:solidFill>
              <a:srgbClr val="7183D6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 new SOC!</a:t>
            </a:r>
          </a:p>
        </p:txBody>
      </p:sp>
    </p:spTree>
    <p:extLst>
      <p:ext uri="{BB962C8B-B14F-4D97-AF65-F5344CB8AC3E}">
        <p14:creationId xmlns:p14="http://schemas.microsoft.com/office/powerpoint/2010/main" val="3430642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C10551-04CB-9FCD-E5DB-9346AA633C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73" b="3878"/>
          <a:stretch>
            <a:fillRect/>
          </a:stretch>
        </p:blipFill>
        <p:spPr>
          <a:xfrm>
            <a:off x="4949638" y="0"/>
            <a:ext cx="7111091" cy="3745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9B44E-44FF-DFCB-0233-9B83F82DEE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59"/>
          <a:stretch>
            <a:fillRect/>
          </a:stretch>
        </p:blipFill>
        <p:spPr>
          <a:xfrm>
            <a:off x="6712240" y="3597633"/>
            <a:ext cx="3893573" cy="3260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1DFBEC-2F60-3297-4EF4-5D3375205AA8}"/>
              </a:ext>
            </a:extLst>
          </p:cNvPr>
          <p:cNvSpPr txBox="1"/>
          <p:nvPr/>
        </p:nvSpPr>
        <p:spPr>
          <a:xfrm>
            <a:off x="772997" y="877416"/>
            <a:ext cx="3179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Ongoing Maintenance Studies</a:t>
            </a:r>
          </a:p>
        </p:txBody>
      </p:sp>
    </p:spTree>
    <p:extLst>
      <p:ext uri="{BB962C8B-B14F-4D97-AF65-F5344CB8AC3E}">
        <p14:creationId xmlns:p14="http://schemas.microsoft.com/office/powerpoint/2010/main" val="3386915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4DB96-1D00-BB5E-B2D0-97EDE9CE7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60" y="-44851"/>
            <a:ext cx="10515600" cy="1325563"/>
          </a:xfrm>
        </p:spPr>
        <p:txBody>
          <a:bodyPr/>
          <a:lstStyle/>
          <a:p>
            <a:r>
              <a:rPr lang="en-US" dirty="0"/>
              <a:t>Optimal Therapy for HER2+ MBC in 2026?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12A44-1A7C-8229-A32B-B8BFD2B89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99" y="1023583"/>
            <a:ext cx="7450312" cy="5465927"/>
          </a:xfrm>
        </p:spPr>
        <p:txBody>
          <a:bodyPr>
            <a:noAutofit/>
          </a:bodyPr>
          <a:lstStyle/>
          <a:p>
            <a:r>
              <a:rPr lang="en-US" sz="2000" dirty="0"/>
              <a:t>Accessibility is clearly a key issue around the world; THP remains the standard of care</a:t>
            </a:r>
          </a:p>
          <a:p>
            <a:pPr lvl="1"/>
            <a:r>
              <a:rPr lang="en-US" sz="2000" dirty="0"/>
              <a:t>T-</a:t>
            </a:r>
            <a:r>
              <a:rPr lang="en-US" sz="2000" dirty="0" err="1"/>
              <a:t>DXd</a:t>
            </a:r>
            <a:r>
              <a:rPr lang="en-US" sz="2000" dirty="0"/>
              <a:t> has regulatory approval in the US as first-line therapy based on DB09</a:t>
            </a:r>
          </a:p>
          <a:p>
            <a:pPr lvl="1"/>
            <a:r>
              <a:rPr lang="en-US" sz="2000" dirty="0"/>
              <a:t>When to use T-</a:t>
            </a:r>
            <a:r>
              <a:rPr lang="en-US" sz="2000" dirty="0" err="1"/>
              <a:t>DXd</a:t>
            </a:r>
            <a:r>
              <a:rPr lang="en-US" sz="2000" dirty="0"/>
              <a:t> in the first-line setting - Early relapse, patients presenting with brain metastases?</a:t>
            </a:r>
          </a:p>
          <a:p>
            <a:pPr lvl="1"/>
            <a:r>
              <a:rPr lang="en-US" sz="2000" dirty="0"/>
              <a:t>T-</a:t>
            </a:r>
            <a:r>
              <a:rPr lang="en-US" sz="2000" dirty="0" err="1"/>
              <a:t>DXd</a:t>
            </a:r>
            <a:r>
              <a:rPr lang="en-US" sz="2000" dirty="0"/>
              <a:t> + P is associated with more nausea, less neuropathy than THP</a:t>
            </a:r>
          </a:p>
          <a:p>
            <a:pPr lvl="2"/>
            <a:r>
              <a:rPr lang="en-US" dirty="0"/>
              <a:t>Higher mortality by 1%; 0.5% grade 5 ILD</a:t>
            </a:r>
          </a:p>
          <a:p>
            <a:pPr lvl="1"/>
            <a:r>
              <a:rPr lang="en-US" sz="2000" dirty="0"/>
              <a:t>Maintenance therapy is a critical question given ongoing nausea with T-</a:t>
            </a:r>
            <a:r>
              <a:rPr lang="en-US" sz="2000" dirty="0" err="1"/>
              <a:t>DXd</a:t>
            </a:r>
            <a:r>
              <a:rPr lang="en-US" sz="2000" dirty="0"/>
              <a:t>/risk of ILD</a:t>
            </a:r>
            <a:endParaRPr lang="en-US" dirty="0"/>
          </a:p>
          <a:p>
            <a:r>
              <a:rPr lang="en-US" sz="2000" dirty="0"/>
              <a:t>Optimal treatment?</a:t>
            </a:r>
          </a:p>
          <a:p>
            <a:pPr lvl="1"/>
            <a:r>
              <a:rPr lang="en-US" sz="2000" dirty="0"/>
              <a:t>T-</a:t>
            </a:r>
            <a:r>
              <a:rPr lang="en-US" sz="2000" dirty="0" err="1"/>
              <a:t>DXd</a:t>
            </a:r>
            <a:r>
              <a:rPr lang="en-US" sz="2000" dirty="0"/>
              <a:t> or THP induction, and in those with responding or stable disease followed by:</a:t>
            </a:r>
          </a:p>
          <a:p>
            <a:pPr lvl="2"/>
            <a:r>
              <a:rPr lang="en-US" dirty="0"/>
              <a:t>ER+: ET+ trastuzumab/pertuzumab + palbociclib</a:t>
            </a:r>
          </a:p>
          <a:p>
            <a:pPr lvl="2"/>
            <a:r>
              <a:rPr lang="en-US" dirty="0"/>
              <a:t>ER-: trastuzumab/pertuzumab + tucatinib</a:t>
            </a:r>
          </a:p>
          <a:p>
            <a:pPr lvl="2"/>
            <a:r>
              <a:rPr lang="en-US" dirty="0"/>
              <a:t>Sequencing therapy is a critical issue in interpreting trials and a key factor in improving outcome</a:t>
            </a:r>
          </a:p>
          <a:p>
            <a:pPr lvl="2"/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832917-7200-376F-F499-C92B445D718F}"/>
              </a:ext>
            </a:extLst>
          </p:cNvPr>
          <p:cNvGraphicFramePr>
            <a:graphicFrameLocks noGrp="1"/>
          </p:cNvGraphicFramePr>
          <p:nvPr/>
        </p:nvGraphicFramePr>
        <p:xfrm>
          <a:off x="7688011" y="1614791"/>
          <a:ext cx="4310665" cy="357977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89480">
                  <a:extLst>
                    <a:ext uri="{9D8B030D-6E8A-4147-A177-3AD203B41FA5}">
                      <a16:colId xmlns:a16="http://schemas.microsoft.com/office/drawing/2014/main" val="4230700023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231934029"/>
                    </a:ext>
                  </a:extLst>
                </a:gridCol>
                <a:gridCol w="990885">
                  <a:extLst>
                    <a:ext uri="{9D8B030D-6E8A-4147-A177-3AD203B41FA5}">
                      <a16:colId xmlns:a16="http://schemas.microsoft.com/office/drawing/2014/main" val="1187173313"/>
                    </a:ext>
                  </a:extLst>
                </a:gridCol>
              </a:tblGrid>
              <a:tr h="43655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r>
                        <a:rPr lang="en-US" baseline="30000" dirty="0"/>
                        <a:t>st</a:t>
                      </a:r>
                      <a:r>
                        <a:rPr lang="en-US" dirty="0"/>
                        <a:t> Line Study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PFS, months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958346"/>
                  </a:ext>
                </a:extLst>
              </a:tr>
              <a:tr h="436559">
                <a:tc>
                  <a:txBody>
                    <a:bodyPr/>
                    <a:lstStyle/>
                    <a:p>
                      <a:r>
                        <a:rPr lang="en-US" dirty="0"/>
                        <a:t>TH vs THP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2777525"/>
                  </a:ext>
                </a:extLst>
              </a:tr>
              <a:tr h="436559">
                <a:tc>
                  <a:txBody>
                    <a:bodyPr/>
                    <a:lstStyle/>
                    <a:p>
                      <a:r>
                        <a:rPr lang="en-US" dirty="0"/>
                        <a:t>T-</a:t>
                      </a:r>
                      <a:r>
                        <a:rPr lang="en-US" dirty="0" err="1"/>
                        <a:t>DXd</a:t>
                      </a:r>
                      <a:r>
                        <a:rPr lang="en-US" dirty="0"/>
                        <a:t>/P vs THP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3908183"/>
                  </a:ext>
                </a:extLst>
              </a:tr>
              <a:tr h="1135051">
                <a:tc>
                  <a:txBody>
                    <a:bodyPr/>
                    <a:lstStyle/>
                    <a:p>
                      <a:r>
                        <a:rPr lang="en-US" dirty="0"/>
                        <a:t>Palbociclib plus ET/HP vs ET/HP in responding pts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0476939"/>
                  </a:ext>
                </a:extLst>
              </a:tr>
              <a:tr h="1135051">
                <a:tc>
                  <a:txBody>
                    <a:bodyPr/>
                    <a:lstStyle/>
                    <a:p>
                      <a:r>
                        <a:rPr lang="en-US" dirty="0"/>
                        <a:t>Tucatinib plus HP in responding pts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9759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625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046B6-E3DC-44C1-F6BA-793E80A32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Destiny Breast12: Post Hoc Analysis of </a:t>
            </a:r>
            <a:br>
              <a:rPr lang="en-US" sz="4000" dirty="0"/>
            </a:br>
            <a:r>
              <a:rPr lang="en-US" sz="4000" dirty="0"/>
              <a:t>Efficacy by Hormone Receptor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2960F-4B3A-23B8-0FBA-F12547E76D3A}"/>
              </a:ext>
            </a:extLst>
          </p:cNvPr>
          <p:cNvSpPr txBox="1"/>
          <p:nvPr/>
        </p:nvSpPr>
        <p:spPr>
          <a:xfrm>
            <a:off x="272254" y="3137738"/>
            <a:ext cx="60979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US" b="1" dirty="0">
                <a:effectLst/>
                <a:latin typeface="Arial" panose="020B0604020202020204" pitchFamily="34" charset="0"/>
              </a:rPr>
              <a:t>Response rates in patients with BMs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BFD2C15-F826-AE6B-9F87-435F98752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885" y="3783163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06047F5-46BE-B42F-916F-F981D8DA79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23390"/>
              </p:ext>
            </p:extLst>
          </p:nvPr>
        </p:nvGraphicFramePr>
        <p:xfrm>
          <a:off x="364394" y="4019651"/>
          <a:ext cx="6328229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260">
                  <a:extLst>
                    <a:ext uri="{9D8B030D-6E8A-4147-A177-3AD203B41FA5}">
                      <a16:colId xmlns:a16="http://schemas.microsoft.com/office/drawing/2014/main" val="1522898614"/>
                    </a:ext>
                  </a:extLst>
                </a:gridCol>
                <a:gridCol w="1852550">
                  <a:extLst>
                    <a:ext uri="{9D8B030D-6E8A-4147-A177-3AD203B41FA5}">
                      <a16:colId xmlns:a16="http://schemas.microsoft.com/office/drawing/2014/main" val="2185228521"/>
                    </a:ext>
                  </a:extLst>
                </a:gridCol>
                <a:gridCol w="1579419">
                  <a:extLst>
                    <a:ext uri="{9D8B030D-6E8A-4147-A177-3AD203B41FA5}">
                      <a16:colId xmlns:a16="http://schemas.microsoft.com/office/drawing/2014/main" val="4850013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Response, n (%, 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HR+ (n-165)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HR- (n=97)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034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81(</a:t>
                      </a:r>
                      <a:r>
                        <a:rPr lang="en-US" b="1" dirty="0">
                          <a:effectLst/>
                          <a:latin typeface="Arial" panose="020B0604020202020204" pitchFamily="34" charset="0"/>
                        </a:rPr>
                        <a:t>49.1)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[41.5, 56.7]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54(</a:t>
                      </a:r>
                      <a:r>
                        <a:rPr lang="en-US" b="1" dirty="0">
                          <a:effectLst/>
                          <a:latin typeface="Arial" panose="020B0604020202020204" pitchFamily="34" charset="0"/>
                        </a:rPr>
                        <a:t>55.7) 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[45.8, 65.6]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212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CNS ORR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56 (</a:t>
                      </a:r>
                      <a:r>
                        <a:rPr lang="en-US" b="1" dirty="0">
                          <a:effectLst/>
                          <a:latin typeface="Arial" panose="020B0604020202020204" pitchFamily="34" charset="0"/>
                        </a:rPr>
                        <a:t>66.7)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[56.6, 76.7])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42(</a:t>
                      </a:r>
                      <a:r>
                        <a:rPr lang="en-US" b="1" dirty="0">
                          <a:effectLst/>
                          <a:latin typeface="Arial" panose="020B0604020202020204" pitchFamily="34" charset="0"/>
                        </a:rPr>
                        <a:t>79.2) 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[68.3, 90.2)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38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ORR in measurable </a:t>
                      </a:r>
                      <a:r>
                        <a:rPr lang="en-US" dirty="0" err="1"/>
                        <a:t>dse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76(</a:t>
                      </a:r>
                      <a:r>
                        <a:rPr lang="en-US" b="1" dirty="0">
                          <a:effectLst/>
                          <a:latin typeface="Arial" panose="020B0604020202020204" pitchFamily="34" charset="0"/>
                        </a:rPr>
                        <a:t>60.8)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[52.2, 69.4]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50(</a:t>
                      </a:r>
                      <a:r>
                        <a:rPr lang="en-US" b="1" dirty="0">
                          <a:effectLst/>
                          <a:latin typeface="Arial" panose="020B0604020202020204" pitchFamily="34" charset="0"/>
                        </a:rPr>
                        <a:t>69.4) 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[58.8, 80.1]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1521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99CC226-141A-0520-9ECB-8C116DA216C5}"/>
              </a:ext>
            </a:extLst>
          </p:cNvPr>
          <p:cNvSpPr txBox="1"/>
          <p:nvPr/>
        </p:nvSpPr>
        <p:spPr>
          <a:xfrm>
            <a:off x="88657" y="5674588"/>
            <a:ext cx="75555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n-US" dirty="0"/>
            </a:b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Harbeck N, et al. </a:t>
            </a:r>
            <a:r>
              <a:rPr lang="en-US" i="1" dirty="0"/>
              <a:t>Nat Med. </a:t>
            </a:r>
            <a:r>
              <a:rPr lang="en-US" dirty="0"/>
              <a:t>2024;30:3717–3727; </a:t>
            </a:r>
            <a:r>
              <a:rPr lang="en-US" dirty="0" err="1"/>
              <a:t>Wildiers</a:t>
            </a:r>
            <a:r>
              <a:rPr lang="en-US" dirty="0"/>
              <a:t> et al, SABCS 2025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AE0268-48EE-5493-3F94-8550D1D3365C}"/>
              </a:ext>
            </a:extLst>
          </p:cNvPr>
          <p:cNvSpPr/>
          <p:nvPr/>
        </p:nvSpPr>
        <p:spPr>
          <a:xfrm>
            <a:off x="5118265" y="4019651"/>
            <a:ext cx="1574358" cy="2255101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459CF2-C95E-E982-6A71-538B2D8D3FC0}"/>
              </a:ext>
            </a:extLst>
          </p:cNvPr>
          <p:cNvSpPr txBox="1"/>
          <p:nvPr/>
        </p:nvSpPr>
        <p:spPr>
          <a:xfrm>
            <a:off x="6960567" y="3639622"/>
            <a:ext cx="5142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Overall and CNS PFS similar for HR+ and HR-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Safety similar; 3 ILD in each subgroup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ILD rate high at 15.8 /16.5% (HR+/-) likely due to steroid use and lack of PJP prophylaxis </a:t>
            </a:r>
          </a:p>
          <a:p>
            <a:endParaRPr lang="en-US" dirty="0"/>
          </a:p>
          <a:p>
            <a:r>
              <a:rPr lang="en-US" b="1" u="sng" dirty="0"/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Efficacy of T-</a:t>
            </a:r>
            <a:r>
              <a:rPr lang="en-US" dirty="0" err="1"/>
              <a:t>DXd</a:t>
            </a:r>
            <a:r>
              <a:rPr lang="en-US" dirty="0"/>
              <a:t> in HER2+ MBC in brain maintained regardless of HR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Careful management with prophylaxis to avoid opportunistic infections is critical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6AD15A-A77C-7932-257B-491640D4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726"/>
          <a:stretch>
            <a:fillRect/>
          </a:stretch>
        </p:blipFill>
        <p:spPr>
          <a:xfrm>
            <a:off x="6415718" y="1776595"/>
            <a:ext cx="2890365" cy="1722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EB7B03-DC1D-AA4E-68E1-7D6935A97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0270" y="1758605"/>
            <a:ext cx="2911730" cy="17529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A26E30-33AC-49CF-E19E-7FDF1BDDB6A0}"/>
              </a:ext>
            </a:extLst>
          </p:cNvPr>
          <p:cNvSpPr txBox="1"/>
          <p:nvPr/>
        </p:nvSpPr>
        <p:spPr>
          <a:xfrm>
            <a:off x="7644187" y="1465385"/>
            <a:ext cx="1187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 PFS rates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3CA5A9-17C1-4205-71F7-E60CCA71D4EB}"/>
              </a:ext>
            </a:extLst>
          </p:cNvPr>
          <p:cNvSpPr txBox="1"/>
          <p:nvPr/>
        </p:nvSpPr>
        <p:spPr>
          <a:xfrm>
            <a:off x="10297418" y="1459625"/>
            <a:ext cx="1576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 CNS PFS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316FA-3A96-B0F2-193D-691251CBA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740" y="1403026"/>
            <a:ext cx="6328229" cy="4351338"/>
          </a:xfrm>
        </p:spPr>
        <p:txBody>
          <a:bodyPr/>
          <a:lstStyle/>
          <a:p>
            <a:r>
              <a:rPr lang="en-US" sz="2400" dirty="0"/>
              <a:t>DB12 treated 263 patients with HER2+ stable or active brain metastases with T-</a:t>
            </a:r>
            <a:r>
              <a:rPr lang="en-US" sz="2400" dirty="0" err="1"/>
              <a:t>DXd</a:t>
            </a:r>
            <a:r>
              <a:rPr lang="en-US" sz="2400" dirty="0"/>
              <a:t> with a primary endpoint of PFS</a:t>
            </a:r>
          </a:p>
          <a:p>
            <a:pPr lvl="1"/>
            <a:r>
              <a:rPr lang="en-US" sz="2000" dirty="0"/>
              <a:t>Almost all had 1-2 lines of prior therapy</a:t>
            </a:r>
          </a:p>
          <a:p>
            <a:pPr lvl="1"/>
            <a:r>
              <a:rPr lang="en-US" sz="2000" dirty="0"/>
              <a:t>Overall PFS 17.3 </a:t>
            </a:r>
            <a:r>
              <a:rPr lang="en-US" sz="2000" dirty="0" err="1"/>
              <a:t>mo</a:t>
            </a:r>
            <a:r>
              <a:rPr lang="en-US" sz="2000" dirty="0"/>
              <a:t>, 12 </a:t>
            </a:r>
            <a:r>
              <a:rPr lang="en-US" sz="2000" dirty="0" err="1"/>
              <a:t>mo</a:t>
            </a:r>
            <a:r>
              <a:rPr lang="en-US" sz="2000" dirty="0"/>
              <a:t> CNS PFS 58.9%</a:t>
            </a:r>
          </a:p>
          <a:p>
            <a:pPr lvl="1"/>
            <a:r>
              <a:rPr lang="en-US" sz="2000" dirty="0"/>
              <a:t>ORR 51.7%, 64.1% for measurable </a:t>
            </a:r>
            <a:r>
              <a:rPr lang="en-US" sz="2000" dirty="0" err="1"/>
              <a:t>dse</a:t>
            </a:r>
            <a:endParaRPr lang="en-US" sz="20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824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12DC-9A01-A7BA-CDD7-A18E0E6B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92" y="-101945"/>
            <a:ext cx="11261416" cy="132556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fr-FR" sz="4000" dirty="0"/>
              <a:t>Trastuzumab </a:t>
            </a:r>
            <a:r>
              <a:rPr lang="fr-FR" sz="4000" dirty="0" err="1"/>
              <a:t>botidotin</a:t>
            </a:r>
            <a:r>
              <a:rPr lang="fr-FR" sz="4000" dirty="0"/>
              <a:t> vs T-DM1 in HER2+ MBC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47095644-AF4E-C9EE-FF71-CBC88541B762}"/>
              </a:ext>
            </a:extLst>
          </p:cNvPr>
          <p:cNvSpPr txBox="1">
            <a:spLocks/>
          </p:cNvSpPr>
          <p:nvPr/>
        </p:nvSpPr>
        <p:spPr>
          <a:xfrm>
            <a:off x="132071" y="6492875"/>
            <a:ext cx="5751513" cy="361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05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Xichun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305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Hu et al, ESMO 2025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CD2246-EA86-1327-1C67-CC8AEB52F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171" y="867047"/>
            <a:ext cx="7772400" cy="22578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E35587-E925-D5F3-356F-13372B38C738}"/>
              </a:ext>
            </a:extLst>
          </p:cNvPr>
          <p:cNvSpPr txBox="1"/>
          <p:nvPr/>
        </p:nvSpPr>
        <p:spPr>
          <a:xfrm>
            <a:off x="7620000" y="651056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305D"/>
                </a:solidFill>
                <a:effectLst/>
                <a:uLnTx/>
                <a:uFillTx/>
                <a:latin typeface="Arial Narrow" panose="020B0604020202020204" pitchFamily="34" charset="0"/>
                <a:ea typeface="MS PGothic" panose="020B0600070205080204" pitchFamily="34" charset="-128"/>
                <a:cs typeface="Arial Narrow" panose="020B0604020202020204" pitchFamily="34" charset="0"/>
              </a:rPr>
              <a:t>Sichuan </a:t>
            </a:r>
            <a:r>
              <a:rPr kumimoji="0" lang="fr-FR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05D"/>
                </a:solidFill>
                <a:effectLst/>
                <a:uLnTx/>
                <a:uFillTx/>
                <a:latin typeface="Arial Narrow" panose="020B0604020202020204" pitchFamily="34" charset="0"/>
                <a:ea typeface="MS PGothic" panose="020B0600070205080204" pitchFamily="34" charset="-128"/>
                <a:cs typeface="Arial Narrow" panose="020B0604020202020204" pitchFamily="34" charset="0"/>
              </a:rPr>
              <a:t>Kelun</a:t>
            </a:r>
            <a:r>
              <a:rPr kumimoji="0" lang="fr-FR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305D"/>
                </a:solidFill>
                <a:effectLst/>
                <a:uLnTx/>
                <a:uFillTx/>
                <a:latin typeface="Arial Narrow" panose="020B0604020202020204" pitchFamily="34" charset="0"/>
                <a:ea typeface="MS PGothic" panose="020B0600070205080204" pitchFamily="34" charset="-128"/>
                <a:cs typeface="Arial Narrow" panose="020B0604020202020204" pitchFamily="34" charset="0"/>
              </a:rPr>
              <a:t>-Biotech </a:t>
            </a:r>
            <a:r>
              <a:rPr kumimoji="0" lang="fr-FR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05D"/>
                </a:solidFill>
                <a:effectLst/>
                <a:uLnTx/>
                <a:uFillTx/>
                <a:latin typeface="Arial Narrow" panose="020B0604020202020204" pitchFamily="34" charset="0"/>
                <a:ea typeface="MS PGothic" panose="020B0600070205080204" pitchFamily="34" charset="-128"/>
                <a:cs typeface="Arial Narrow" panose="020B0604020202020204" pitchFamily="34" charset="0"/>
              </a:rPr>
              <a:t>Biopharmaceutical</a:t>
            </a:r>
            <a:r>
              <a:rPr kumimoji="0" lang="fr-FR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305D"/>
                </a:solidFill>
                <a:effectLst/>
                <a:uLnTx/>
                <a:uFillTx/>
                <a:latin typeface="Arial Narrow" panose="020B0604020202020204" pitchFamily="34" charset="0"/>
                <a:ea typeface="MS PGothic" panose="020B0600070205080204" pitchFamily="34" charset="-128"/>
                <a:cs typeface="Arial Narrow" panose="020B0604020202020204" pitchFamily="34" charset="0"/>
              </a:rPr>
              <a:t> Co., Ltd.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A0D65D-4CE6-2B53-70D4-3B465C6C8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171" y="2768303"/>
            <a:ext cx="7772400" cy="37422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FB1B53A-D8BC-14FF-063D-55D9938A7F42}"/>
              </a:ext>
            </a:extLst>
          </p:cNvPr>
          <p:cNvSpPr txBox="1"/>
          <p:nvPr/>
        </p:nvSpPr>
        <p:spPr>
          <a:xfrm>
            <a:off x="9776191" y="1995960"/>
            <a:ext cx="2031325" cy="3416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N=365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Median FU 14.9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Demographics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Visceral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73%</a:t>
            </a:r>
          </a:p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Prior lines of Rx</a:t>
            </a:r>
          </a:p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1: 46%</a:t>
            </a:r>
          </a:p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&gt;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2: 54%</a:t>
            </a:r>
          </a:p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Prior pertuzumab</a:t>
            </a:r>
          </a:p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46%</a:t>
            </a:r>
          </a:p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Prior TKI</a:t>
            </a:r>
          </a:p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59%</a:t>
            </a:r>
          </a:p>
        </p:txBody>
      </p:sp>
    </p:spTree>
    <p:extLst>
      <p:ext uri="{BB962C8B-B14F-4D97-AF65-F5344CB8AC3E}">
        <p14:creationId xmlns:p14="http://schemas.microsoft.com/office/powerpoint/2010/main" val="2889989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AF9D4D-0868-1FEF-EAA6-4546C4C6A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0"/>
            <a:ext cx="7772400" cy="4220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C9C98-699F-6C1D-EAA4-E478388BF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084" y="1393679"/>
            <a:ext cx="5370216" cy="286519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493A4C-4C0B-2412-4D6C-581BFA79A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4350607"/>
            <a:ext cx="6551316" cy="230783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OS: immature but positive trend</a:t>
            </a:r>
          </a:p>
          <a:p>
            <a:pPr marL="238125" indent="-238125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ORR was improved (23.9% higher) in the experimental arm</a:t>
            </a:r>
          </a:p>
          <a:p>
            <a:pPr marL="238125" indent="-238125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</a:p>
          <a:p>
            <a:pPr marL="695325" lvl="1" indent="-238125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 discontinued TB due to AEs</a:t>
            </a:r>
          </a:p>
          <a:p>
            <a:pPr marL="695325" lvl="1" indent="-238125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Most common toxicity was ocular</a:t>
            </a:r>
          </a:p>
          <a:p>
            <a:pPr marL="1152525" lvl="2" indent="-238125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62% all grade, 30% 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grade 3</a:t>
            </a:r>
          </a:p>
          <a:p>
            <a:pPr marL="695325" lvl="1" indent="-238125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Minimal nausea</a:t>
            </a:r>
          </a:p>
          <a:p>
            <a:pPr marL="695325" lvl="1" indent="-238125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1.1% grade 2 ILD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A4BF366-ABCC-3EEB-3454-B50B7DBD369E}"/>
              </a:ext>
            </a:extLst>
          </p:cNvPr>
          <p:cNvSpPr txBox="1">
            <a:spLocks/>
          </p:cNvSpPr>
          <p:nvPr/>
        </p:nvSpPr>
        <p:spPr>
          <a:xfrm>
            <a:off x="6939608" y="4550164"/>
            <a:ext cx="4960292" cy="2307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Summary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Highly effective MMAF ADC with different toxicity profile compared to T-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DXd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Ocular toxicities are a key issue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Ongoing studies evaluating prophylaxis and treatment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16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C3DCC-192C-0F69-4FE2-1866B595A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Phase III Horizon Breast-01: SHR-A1811 vs </a:t>
            </a:r>
            <a:r>
              <a:rPr lang="en-US" sz="3600" dirty="0" err="1">
                <a:latin typeface="+mn-lt"/>
              </a:rPr>
              <a:t>Pyrotinib</a:t>
            </a:r>
            <a:r>
              <a:rPr lang="en-US" sz="3600" dirty="0">
                <a:latin typeface="+mn-lt"/>
              </a:rPr>
              <a:t> + Capecitabine in HER2+ MBC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FA67B-0C2E-EEF0-4E56-2EEA7CBF4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4" y="914706"/>
            <a:ext cx="4398818" cy="6073744"/>
          </a:xfrm>
        </p:spPr>
        <p:txBody>
          <a:bodyPr>
            <a:normAutofit/>
          </a:bodyPr>
          <a:lstStyle/>
          <a:p>
            <a:r>
              <a:rPr lang="en-US" sz="2400" dirty="0" err="1"/>
              <a:t>Pyrotinib</a:t>
            </a:r>
            <a:endParaRPr lang="en-US" sz="2400" dirty="0"/>
          </a:p>
          <a:p>
            <a:pPr lvl="1"/>
            <a:r>
              <a:rPr lang="en-US" sz="2000" dirty="0"/>
              <a:t>Pan ErbB2 TKI</a:t>
            </a:r>
          </a:p>
          <a:p>
            <a:pPr lvl="1"/>
            <a:r>
              <a:rPr lang="en-US" sz="2000" dirty="0"/>
              <a:t>Approved in China in 2</a:t>
            </a:r>
            <a:r>
              <a:rPr lang="en-US" sz="2000" baseline="30000" dirty="0"/>
              <a:t>nd</a:t>
            </a:r>
            <a:r>
              <a:rPr lang="en-US" sz="2000" dirty="0"/>
              <a:t> line with capecitabine</a:t>
            </a:r>
          </a:p>
          <a:p>
            <a:r>
              <a:rPr lang="en-US" sz="2400" dirty="0"/>
              <a:t>SHR-A1811</a:t>
            </a:r>
            <a:r>
              <a:rPr lang="en-US" sz="1800" dirty="0"/>
              <a:t>(Trastuzumab </a:t>
            </a:r>
            <a:r>
              <a:rPr lang="en-US" sz="1800" dirty="0" err="1"/>
              <a:t>rezetecan</a:t>
            </a:r>
            <a:r>
              <a:rPr lang="en-US" sz="1800" dirty="0"/>
              <a:t>)</a:t>
            </a:r>
          </a:p>
          <a:p>
            <a:pPr lvl="1"/>
            <a:r>
              <a:rPr lang="en-US" sz="2000" dirty="0"/>
              <a:t>HER2 ADC with Topo1 payload</a:t>
            </a:r>
          </a:p>
          <a:p>
            <a:r>
              <a:rPr lang="en-US" sz="2400" dirty="0"/>
              <a:t>Demographics</a:t>
            </a:r>
          </a:p>
          <a:p>
            <a:pPr lvl="1"/>
            <a:r>
              <a:rPr lang="en-US" sz="2000" dirty="0"/>
              <a:t>83.8 v 76.6% one line prior Rx</a:t>
            </a:r>
          </a:p>
          <a:p>
            <a:pPr lvl="1"/>
            <a:r>
              <a:rPr lang="en-US" sz="2000" dirty="0"/>
              <a:t>100% prior </a:t>
            </a:r>
            <a:r>
              <a:rPr lang="en-US" sz="2000" dirty="0" err="1"/>
              <a:t>tras</a:t>
            </a:r>
            <a:r>
              <a:rPr lang="en-US" sz="2000" dirty="0"/>
              <a:t>, 72% prior pert</a:t>
            </a:r>
          </a:p>
          <a:p>
            <a:pPr lvl="1"/>
            <a:r>
              <a:rPr lang="en-US" sz="2000" dirty="0"/>
              <a:t>5-7% prior T-DM1</a:t>
            </a:r>
          </a:p>
          <a:p>
            <a:pPr lvl="1"/>
            <a:r>
              <a:rPr lang="en-US" sz="2000" dirty="0"/>
              <a:t>28-30% prior ET (48% HR+)</a:t>
            </a:r>
          </a:p>
          <a:p>
            <a:r>
              <a:rPr lang="en-US" sz="2400" dirty="0"/>
              <a:t>12 </a:t>
            </a:r>
            <a:r>
              <a:rPr lang="en-US" sz="2400" dirty="0" err="1"/>
              <a:t>mo</a:t>
            </a:r>
            <a:r>
              <a:rPr lang="en-US" sz="2400" dirty="0"/>
              <a:t> OS </a:t>
            </a:r>
          </a:p>
          <a:p>
            <a:pPr lvl="1"/>
            <a:r>
              <a:rPr lang="en-US" sz="2000" dirty="0"/>
              <a:t>Encouraging</a:t>
            </a:r>
          </a:p>
          <a:p>
            <a:r>
              <a:rPr lang="en-US" sz="2400" dirty="0"/>
              <a:t>ORR</a:t>
            </a:r>
          </a:p>
          <a:p>
            <a:pPr lvl="1"/>
            <a:r>
              <a:rPr lang="en-US" sz="2000" dirty="0"/>
              <a:t>82 v 56%</a:t>
            </a:r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ACDB1-BA53-2DB7-7FB0-843362F3D60F}"/>
              </a:ext>
            </a:extLst>
          </p:cNvPr>
          <p:cNvSpPr txBox="1"/>
          <p:nvPr/>
        </p:nvSpPr>
        <p:spPr>
          <a:xfrm>
            <a:off x="498764" y="6531429"/>
            <a:ext cx="2500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Song et al, SABCS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88A533-A5EE-176F-03E4-C29FAFDE6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512" y="1196005"/>
            <a:ext cx="7192488" cy="2484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4BF377-7E91-C07A-5B14-6AA693D74B38}"/>
              </a:ext>
            </a:extLst>
          </p:cNvPr>
          <p:cNvSpPr txBox="1"/>
          <p:nvPr/>
        </p:nvSpPr>
        <p:spPr>
          <a:xfrm>
            <a:off x="5066667" y="3355116"/>
            <a:ext cx="2389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N=287</a:t>
            </a:r>
          </a:p>
          <a:p>
            <a:r>
              <a:rPr lang="en-US" sz="1600" dirty="0"/>
              <a:t>Median FU: 15.3-15.9mo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880DE27-07FF-19DD-B3B1-6B3584255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667" y="3939891"/>
            <a:ext cx="6900049" cy="2918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36B5FD-186F-30F9-1BD9-6DE595286904}"/>
              </a:ext>
            </a:extLst>
          </p:cNvPr>
          <p:cNvSpPr txBox="1"/>
          <p:nvPr/>
        </p:nvSpPr>
        <p:spPr>
          <a:xfrm>
            <a:off x="9757158" y="5804499"/>
            <a:ext cx="2209558" cy="584775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PFS benefit seen across all subgroups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958C7802-AF74-319C-606C-3957ED8BB4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908" t="5887" b="51989"/>
          <a:stretch>
            <a:fillRect/>
          </a:stretch>
        </p:blipFill>
        <p:spPr>
          <a:xfrm>
            <a:off x="2424693" y="4898394"/>
            <a:ext cx="2671948" cy="15453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551451-0172-2DE6-4EEA-13CD7691291B}"/>
              </a:ext>
            </a:extLst>
          </p:cNvPr>
          <p:cNvSpPr txBox="1"/>
          <p:nvPr/>
        </p:nvSpPr>
        <p:spPr>
          <a:xfrm>
            <a:off x="10013435" y="6555425"/>
            <a:ext cx="60979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latin typeface="Arial Narrow" panose="020B0606020202030204" pitchFamily="34" charset="0"/>
              </a:rPr>
              <a:t>Jiangsu Hengrui Pharmaceuticals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7064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D34468-858D-876C-6767-4D0F9E7CE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Topics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0AE5F7-F8F6-B441-1C61-C42DF39AB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24" y="1044586"/>
            <a:ext cx="11072751" cy="58134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Metastatic HER2+ disease</a:t>
            </a:r>
          </a:p>
          <a:p>
            <a:pPr lvl="1">
              <a:lnSpc>
                <a:spcPct val="100000"/>
              </a:lnSpc>
            </a:pPr>
            <a:r>
              <a:rPr lang="en-US" sz="1600" dirty="0" err="1"/>
              <a:t>Tolaney</a:t>
            </a:r>
            <a:r>
              <a:rPr lang="en-US" sz="1600" dirty="0"/>
              <a:t> SM et al. Trastuzumab Deruxtecan plus Pertuzumab for HER2-Positive Metastatic Breast Cancer. N Engl J Med 2025;[Online ahead of print].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Hamilton, E et al. Her2climb-05: a randomized, double-blind, phase 3 study of tucatinib versus placebo in combination with trastuzumab and pertuzumab as maintenance therapy for HER2+ metastatic breast cancer. San Antonio Breast Cancer Symposium 2025 Abstract GS1-01</a:t>
            </a:r>
          </a:p>
          <a:p>
            <a:pPr lvl="1">
              <a:lnSpc>
                <a:spcPct val="100000"/>
              </a:lnSpc>
            </a:pPr>
            <a:r>
              <a:rPr lang="en-US" sz="1600" dirty="0" err="1"/>
              <a:t>Wildiers</a:t>
            </a:r>
            <a:r>
              <a:rPr lang="en-US" sz="1600" dirty="0"/>
              <a:t> H et al. Outcomes by hormone receptor (HR) status in patients (pts) with HER2+ advanced/metastatic breast cancer (</a:t>
            </a:r>
            <a:r>
              <a:rPr lang="en-US" sz="1600" dirty="0" err="1"/>
              <a:t>mBC</a:t>
            </a:r>
            <a:r>
              <a:rPr lang="en-US" sz="1600" dirty="0"/>
              <a:t>) with brain metastases (BM) treated with trastuzumab deruxtecan (T-</a:t>
            </a:r>
            <a:r>
              <a:rPr lang="en-US" sz="1600" dirty="0" err="1"/>
              <a:t>DXd</a:t>
            </a:r>
            <a:r>
              <a:rPr lang="en-US" sz="1600" dirty="0"/>
              <a:t>): A post-hoc subgroup analysis of DESTINY-Breast12. San Antonio Breast Cancer Symposium 2025; Abstract PS5-01-27.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Hu X et al. Trastuzumab </a:t>
            </a:r>
            <a:r>
              <a:rPr lang="en-US" sz="1600" dirty="0" err="1"/>
              <a:t>botidotin</a:t>
            </a:r>
            <a:r>
              <a:rPr lang="en-US" sz="1600" dirty="0"/>
              <a:t> vs trastuzumab emtansine (T-DM1) in HER2-positive unresectable or metastatic breast cancer: Results from a randomized phase III study. ESMO 2025;Abstract LBA24.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Song E et al. SHR-A1811 versus </a:t>
            </a:r>
            <a:r>
              <a:rPr lang="en-US" sz="1600" dirty="0" err="1"/>
              <a:t>pyrotinib</a:t>
            </a:r>
            <a:r>
              <a:rPr lang="en-US" sz="1600" dirty="0"/>
              <a:t> plus capecitabine in human epidermal growth factor receptor 2-positive (HER2+) advanced/metastatic breast cancer (BC): A multicenter, open-label, randomized, phase III study (HORIZON-Breast01). ESMO 2025;Abstract LBA19.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Early stage HER2+ disease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Harbeck N et al. Neoadjuvant trastuzumab deruxtecan alone or followed by paclitaxel, trastuzumab, and pertuzumab for high-risk HER2-positive early breast cancer (DESTINY-Breast11): A </a:t>
            </a:r>
            <a:r>
              <a:rPr lang="en-US" sz="1600" dirty="0" err="1"/>
              <a:t>randomised</a:t>
            </a:r>
            <a:r>
              <a:rPr lang="en-US" sz="1600" dirty="0"/>
              <a:t>, open-label, </a:t>
            </a:r>
            <a:r>
              <a:rPr lang="en-US" sz="1600" dirty="0" err="1"/>
              <a:t>multicentre</a:t>
            </a:r>
            <a:r>
              <a:rPr lang="en-US" sz="1600" dirty="0"/>
              <a:t>, phase III trial. Ann Oncol 2025.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Loibl S et al. Trastuzumab Deruxtecan in Residual HER2-Positive Early Breast Cancer. N Engl J Med 2025 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1550449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6E8B3-B17A-B42D-CCCD-732F2B44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210" y="21999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Post-Treatment, Safety,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BA768-2020-AF5B-C952-0B7B651A7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839" y="1545559"/>
            <a:ext cx="5890161" cy="521084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Post progression therapy (SHR vs </a:t>
            </a:r>
            <a:r>
              <a:rPr lang="en-US" sz="2400" dirty="0" err="1"/>
              <a:t>Pyr</a:t>
            </a:r>
            <a:r>
              <a:rPr lang="en-US" sz="2400" dirty="0"/>
              <a:t>/cape)</a:t>
            </a:r>
          </a:p>
          <a:p>
            <a:pPr lvl="1"/>
            <a:r>
              <a:rPr lang="en-US" sz="2000" dirty="0"/>
              <a:t>21 vs 58% received at least 1 anti-tumor Rx</a:t>
            </a:r>
          </a:p>
          <a:p>
            <a:pPr lvl="1"/>
            <a:r>
              <a:rPr lang="en-US" sz="2000" dirty="0"/>
              <a:t>3.5 vs 50.3% received anti-HER2 ADC</a:t>
            </a:r>
          </a:p>
          <a:p>
            <a:pPr lvl="2"/>
            <a:r>
              <a:rPr lang="en-US" dirty="0"/>
              <a:t>1.4 vs 22.8% T-</a:t>
            </a:r>
            <a:r>
              <a:rPr lang="en-US" dirty="0" err="1"/>
              <a:t>DXd</a:t>
            </a:r>
            <a:endParaRPr lang="en-US" dirty="0"/>
          </a:p>
          <a:p>
            <a:pPr lvl="2"/>
            <a:r>
              <a:rPr lang="en-US" dirty="0"/>
              <a:t>2.1 vs 20.7% T-DM1</a:t>
            </a:r>
          </a:p>
          <a:p>
            <a:r>
              <a:rPr lang="en-US" sz="2400" dirty="0"/>
              <a:t>Conclusions</a:t>
            </a:r>
          </a:p>
          <a:p>
            <a:pPr lvl="1"/>
            <a:r>
              <a:rPr lang="en-US" sz="2000" dirty="0"/>
              <a:t>PFS benefit, trend towards OS benefit and ORR improved with SHR ADC vs </a:t>
            </a:r>
            <a:r>
              <a:rPr lang="en-US" sz="2000" dirty="0" err="1"/>
              <a:t>Pyr</a:t>
            </a:r>
            <a:r>
              <a:rPr lang="en-US" sz="2000" dirty="0"/>
              <a:t>/cape</a:t>
            </a:r>
          </a:p>
          <a:p>
            <a:pPr lvl="1"/>
            <a:r>
              <a:rPr lang="en-US" sz="2000" dirty="0"/>
              <a:t>Prior and post study Rx very different from US population, impacting assessment of OS</a:t>
            </a:r>
          </a:p>
          <a:p>
            <a:pPr lvl="1"/>
            <a:r>
              <a:rPr lang="en-US" sz="2000" dirty="0"/>
              <a:t>Markedly different toxicity</a:t>
            </a:r>
          </a:p>
          <a:p>
            <a:pPr lvl="2"/>
            <a:r>
              <a:rPr lang="en-US" sz="1600" dirty="0"/>
              <a:t>More bone marrow suppression, alopecia with SHR</a:t>
            </a:r>
          </a:p>
          <a:p>
            <a:pPr lvl="2"/>
            <a:r>
              <a:rPr lang="en-US" sz="1600" dirty="0"/>
              <a:t>Low rate of ILD</a:t>
            </a:r>
          </a:p>
          <a:p>
            <a:pPr lvl="2"/>
            <a:r>
              <a:rPr lang="en-US" sz="1600" dirty="0"/>
              <a:t>More GI toxicity/diarrhea, PPE with </a:t>
            </a:r>
            <a:r>
              <a:rPr lang="en-US" sz="1600" dirty="0" err="1"/>
              <a:t>Pyr</a:t>
            </a:r>
            <a:r>
              <a:rPr lang="en-US" sz="1600" dirty="0"/>
              <a:t>/cape</a:t>
            </a:r>
          </a:p>
          <a:p>
            <a:pPr lvl="1"/>
            <a:r>
              <a:rPr lang="en-US" sz="2000" dirty="0"/>
              <a:t>Great about low ILD, but need to balance with other toxicities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0B49BB-A27F-FF13-4FA3-F02DD5EB8440}"/>
              </a:ext>
            </a:extLst>
          </p:cNvPr>
          <p:cNvSpPr txBox="1"/>
          <p:nvPr/>
        </p:nvSpPr>
        <p:spPr>
          <a:xfrm>
            <a:off x="5946570" y="1545559"/>
            <a:ext cx="6097978" cy="5085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Safety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Dose reductions almost 3x higher with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Pyr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/cape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Discontinuations higher with SHR (4.9 vs 1.4%)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difference in related deaths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Primary toxicities: SHR vs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Pyr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/cape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Neutropenia 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 grade: 89 vs 45%; grade 3: 54 vs 9%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Thrombocytopenia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 grade: 35 vs 10%; grade 3: 10.6 vs 1.4%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Alopecia: 36 vs 0%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Vomiting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32 vs 61%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Diarrhea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 grade: 26 vs 91%; grade 3: 0.7 vs 24%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Other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PPE, increased creatinine with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Pyr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ILD  2.8%/0.7% grade 3 with SHR</a:t>
            </a:r>
          </a:p>
        </p:txBody>
      </p:sp>
    </p:spTree>
    <p:extLst>
      <p:ext uri="{BB962C8B-B14F-4D97-AF65-F5344CB8AC3E}">
        <p14:creationId xmlns:p14="http://schemas.microsoft.com/office/powerpoint/2010/main" val="3263797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F77DB-9F88-E93F-F644-042713D66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02736-FC98-01D3-2C45-E4326B94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Stage HER2 Positive Disease</a:t>
            </a:r>
          </a:p>
        </p:txBody>
      </p:sp>
    </p:spTree>
    <p:extLst>
      <p:ext uri="{BB962C8B-B14F-4D97-AF65-F5344CB8AC3E}">
        <p14:creationId xmlns:p14="http://schemas.microsoft.com/office/powerpoint/2010/main" val="555233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6FACF-398E-4C4A-95B9-E2B510FC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62" y="263713"/>
            <a:ext cx="11271379" cy="914401"/>
          </a:xfrm>
        </p:spPr>
        <p:txBody>
          <a:bodyPr/>
          <a:lstStyle/>
          <a:p>
            <a:r>
              <a:rPr lang="en-US" sz="2600" dirty="0"/>
              <a:t>DESTINY-Breast11 Phase 3 Trial of Neoadjuvant T-DXd Alone or Followed by THP vs SOC for High-Risk HER2+ EBC: </a:t>
            </a:r>
            <a:r>
              <a:rPr lang="en-US" sz="2600" dirty="0">
                <a:solidFill>
                  <a:srgbClr val="7183D6"/>
                </a:solidFill>
              </a:rPr>
              <a:t>Study Design and Patients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BEC38-FA02-0B40-BA64-C28D2539F0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6060220"/>
            <a:ext cx="7011635" cy="693983"/>
          </a:xfrm>
        </p:spPr>
        <p:txBody>
          <a:bodyPr>
            <a:noAutofit/>
          </a:bodyPr>
          <a:lstStyle/>
          <a:p>
            <a:r>
              <a:rPr lang="en-US" sz="900" baseline="30000" dirty="0"/>
              <a:t>a</a:t>
            </a:r>
            <a:r>
              <a:rPr lang="en-US" sz="900" dirty="0"/>
              <a:t> 5.4 mg/kg q3w. </a:t>
            </a:r>
            <a:r>
              <a:rPr lang="en-US" sz="900" baseline="30000" dirty="0"/>
              <a:t>b</a:t>
            </a:r>
            <a:r>
              <a:rPr lang="en-US" sz="900" dirty="0"/>
              <a:t> Paclitaxel (80 mg/m</a:t>
            </a:r>
            <a:r>
              <a:rPr lang="en-US" sz="900" baseline="30000" dirty="0"/>
              <a:t>2</a:t>
            </a:r>
            <a:r>
              <a:rPr lang="en-US" sz="900" dirty="0"/>
              <a:t> qw) + trastuzumab (6 mg/kg q3w) + pertuzumab (840 mg loading dose followed by 420 mg q3w). </a:t>
            </a:r>
            <a:br>
              <a:rPr lang="en-US" sz="900" dirty="0"/>
            </a:br>
            <a:r>
              <a:rPr lang="en-US" sz="900" baseline="30000" dirty="0"/>
              <a:t>c</a:t>
            </a:r>
            <a:r>
              <a:rPr lang="en-US" sz="900" dirty="0"/>
              <a:t> Doxorubicin (60 mg/m</a:t>
            </a:r>
            <a:r>
              <a:rPr lang="en-US" sz="900" baseline="30000" dirty="0"/>
              <a:t>2</a:t>
            </a:r>
            <a:r>
              <a:rPr lang="en-US" sz="900" dirty="0"/>
              <a:t> q2w) + cyclophosphamide (600 mg/m</a:t>
            </a:r>
            <a:r>
              <a:rPr lang="en-US" sz="900" baseline="30000" dirty="0"/>
              <a:t>2</a:t>
            </a:r>
            <a:r>
              <a:rPr lang="en-US" sz="900" dirty="0"/>
              <a:t> q2w). </a:t>
            </a:r>
            <a:r>
              <a:rPr lang="en-US" sz="900" baseline="30000" dirty="0"/>
              <a:t>d</a:t>
            </a:r>
            <a:r>
              <a:rPr lang="en-US" sz="900" dirty="0"/>
              <a:t> Paclitaxel (80 mg/m</a:t>
            </a:r>
            <a:r>
              <a:rPr lang="en-US" sz="900" baseline="30000" dirty="0"/>
              <a:t>2 </a:t>
            </a:r>
            <a:r>
              <a:rPr lang="en-US" sz="900" dirty="0"/>
              <a:t>qw) + trastuzumab (8 mg/kg loading dose followed by 6 mg/kg q3w) + pertuzumab (840 mg loading dose followed by 420 mg q3w). </a:t>
            </a:r>
            <a:r>
              <a:rPr lang="en-US" sz="900" baseline="30000" dirty="0"/>
              <a:t>e</a:t>
            </a:r>
            <a:r>
              <a:rPr lang="en-US" sz="900" dirty="0"/>
              <a:t> Recommended window for surgery was 3-6 weeks following administration of the last dose of neoadjuvant study treatment.</a:t>
            </a:r>
          </a:p>
          <a:p>
            <a:r>
              <a:rPr lang="en-US" sz="900" dirty="0"/>
              <a:t>Harbeck N, et al. ESMO 2025. Abstract 219O; Ann Oncol 2025.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4EB5B2-3061-01FC-59D0-3719B1EAEB27}"/>
              </a:ext>
            </a:extLst>
          </p:cNvPr>
          <p:cNvSpPr txBox="1"/>
          <p:nvPr/>
        </p:nvSpPr>
        <p:spPr>
          <a:xfrm>
            <a:off x="490546" y="1361338"/>
            <a:ext cx="4943292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183D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Key Eligibility Criteria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Previously untreated HR+ or HR– HER2+ EBC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High risk defined as: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Franklin Gothic Book" panose="020B0503020102020204" pitchFamily="34" charset="0"/>
              <a:buChar char="−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≥cT3 and N0-3 or cT0-4 and N1-3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Franklin Gothic Book" panose="020B0503020102020204" pitchFamily="34" charset="0"/>
              <a:buChar char="−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Inflammatory breast cancer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24B6C2-2D00-4F77-C12E-44D16B845049}"/>
              </a:ext>
            </a:extLst>
          </p:cNvPr>
          <p:cNvSpPr/>
          <p:nvPr/>
        </p:nvSpPr>
        <p:spPr>
          <a:xfrm>
            <a:off x="497841" y="5319436"/>
            <a:ext cx="4943292" cy="664568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Primary endpoint: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pCR (ypT0/is ypN0) by BCR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Secondary endpoints: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pCR (ypT0 ypN0) by BCR, EFS, safety, PK and immunogenicity, IDFS, OS, HRQoL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89E1E9C-FFF2-3929-1F28-E4EAB3217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750240"/>
              </p:ext>
            </p:extLst>
          </p:nvPr>
        </p:nvGraphicFramePr>
        <p:xfrm>
          <a:off x="5868159" y="2156937"/>
          <a:ext cx="5954462" cy="352958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19508">
                  <a:extLst>
                    <a:ext uri="{9D8B030D-6E8A-4147-A177-3AD203B41FA5}">
                      <a16:colId xmlns:a16="http://schemas.microsoft.com/office/drawing/2014/main" val="167432749"/>
                    </a:ext>
                  </a:extLst>
                </a:gridCol>
                <a:gridCol w="1502875">
                  <a:extLst>
                    <a:ext uri="{9D8B030D-6E8A-4147-A177-3AD203B41FA5}">
                      <a16:colId xmlns:a16="http://schemas.microsoft.com/office/drawing/2014/main" val="4262238085"/>
                    </a:ext>
                  </a:extLst>
                </a:gridCol>
                <a:gridCol w="1110693">
                  <a:extLst>
                    <a:ext uri="{9D8B030D-6E8A-4147-A177-3AD203B41FA5}">
                      <a16:colId xmlns:a16="http://schemas.microsoft.com/office/drawing/2014/main" val="1873159455"/>
                    </a:ext>
                  </a:extLst>
                </a:gridCol>
                <a:gridCol w="1110693">
                  <a:extLst>
                    <a:ext uri="{9D8B030D-6E8A-4147-A177-3AD203B41FA5}">
                      <a16:colId xmlns:a16="http://schemas.microsoft.com/office/drawing/2014/main" val="1991887552"/>
                    </a:ext>
                  </a:extLst>
                </a:gridCol>
                <a:gridCol w="1110693">
                  <a:extLst>
                    <a:ext uri="{9D8B030D-6E8A-4147-A177-3AD203B41FA5}">
                      <a16:colId xmlns:a16="http://schemas.microsoft.com/office/drawing/2014/main" val="95839354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Patient Characteristics, n (%)</a:t>
                      </a:r>
                    </a:p>
                  </a:txBody>
                  <a:tcPr marL="45720" marR="45720" marT="27432" marB="2743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T-DXd-THP (n=321)</a:t>
                      </a:r>
                    </a:p>
                  </a:txBody>
                  <a:tcPr marL="45720" marR="45720" marT="27432" marB="2743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125A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ddAC-THP (n=320)</a:t>
                      </a: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877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T-DXd (n=286)</a:t>
                      </a:r>
                    </a:p>
                  </a:txBody>
                  <a:tcPr marL="45720" marR="45720"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803983"/>
                  </a:ext>
                </a:extLst>
              </a:tr>
              <a:tr h="185210">
                <a:tc gridSpan="2"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(range) age, years</a:t>
                      </a:r>
                    </a:p>
                  </a:txBody>
                  <a:tcPr marL="45720" marR="45720" marT="27432" marB="2743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(25-82)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(23-79)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(23-79)</a:t>
                      </a: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3070238335"/>
                  </a:ext>
                </a:extLst>
              </a:tr>
              <a:tr h="185210">
                <a:tc rowSpan="4">
                  <a:txBody>
                    <a:bodyPr/>
                    <a:lstStyle/>
                    <a:p>
                      <a:pPr marL="0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Geographic region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Asia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152 (47.4)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152 (47.5)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124 (43.4)</a:t>
                      </a: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1541487265"/>
                  </a:ext>
                </a:extLst>
              </a:tr>
              <a:tr h="18521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Western Europe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 (21.5)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 (24.1)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 (23.1)</a:t>
                      </a: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115704008"/>
                  </a:ext>
                </a:extLst>
              </a:tr>
              <a:tr h="185210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North America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 (13.4)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 (12.8)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 (18.2)</a:t>
                      </a: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327595195"/>
                  </a:ext>
                </a:extLst>
              </a:tr>
              <a:tr h="185210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Rest of world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 (17.8)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(15.6)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 (15.4)</a:t>
                      </a: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2675117272"/>
                  </a:ext>
                </a:extLst>
              </a:tr>
              <a:tr h="185210">
                <a:tc gridSpan="2">
                  <a:txBody>
                    <a:bodyPr/>
                    <a:lstStyle/>
                    <a:p>
                      <a:pPr marL="0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HR+</a:t>
                      </a:r>
                    </a:p>
                  </a:txBody>
                  <a:tcPr marL="45720" marR="45720" marT="27432" marB="2743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236 (73.5)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235 (73.4)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205 (71.7)</a:t>
                      </a: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2451618200"/>
                  </a:ext>
                </a:extLst>
              </a:tr>
              <a:tr h="185210">
                <a:tc rowSpan="2">
                  <a:txBody>
                    <a:bodyPr/>
                    <a:lstStyle/>
                    <a:p>
                      <a:pPr marL="0"/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Clinical tumor stage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cT0-2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176 (54.8)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188 (58.8)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157 (54.9)</a:t>
                      </a: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1245775422"/>
                  </a:ext>
                </a:extLst>
              </a:tr>
              <a:tr h="18521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cT3-4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145 (45.2)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 (41.3)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129 (45.1)</a:t>
                      </a: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306089331"/>
                  </a:ext>
                </a:extLst>
              </a:tr>
              <a:tr h="18521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Nodal status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N0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 (8.1)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(10.9)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(7.0)</a:t>
                      </a: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2493421322"/>
                  </a:ext>
                </a:extLst>
              </a:tr>
              <a:tr h="18521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Liver mets at baseline, n (%)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N+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287 (89.4)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281 (87.8)</a:t>
                      </a:r>
                    </a:p>
                  </a:txBody>
                  <a:tcPr marL="45720" marR="45720" marT="27432" marB="27432" anchor="ctr"/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254 (88.8)</a:t>
                      </a:r>
                    </a:p>
                  </a:txBody>
                  <a:tcPr marL="45720" marR="45720" marT="27432" marB="27432" anchor="ctr"/>
                </a:tc>
                <a:extLst>
                  <a:ext uri="{0D108BD9-81ED-4DB2-BD59-A6C34878D82A}">
                    <a16:rowId xmlns:a16="http://schemas.microsoft.com/office/drawing/2014/main" val="3921372550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2CA38ED6-CF3B-59DC-7EF9-6A4B060092B2}"/>
              </a:ext>
            </a:extLst>
          </p:cNvPr>
          <p:cNvGrpSpPr/>
          <p:nvPr/>
        </p:nvGrpSpPr>
        <p:grpSpPr>
          <a:xfrm>
            <a:off x="310628" y="2740274"/>
            <a:ext cx="5226325" cy="2514056"/>
            <a:chOff x="310628" y="2740274"/>
            <a:chExt cx="5226325" cy="251405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2D8A12C-E567-8405-4274-EE709711B130}"/>
                </a:ext>
              </a:extLst>
            </p:cNvPr>
            <p:cNvSpPr/>
            <p:nvPr/>
          </p:nvSpPr>
          <p:spPr>
            <a:xfrm>
              <a:off x="1222034" y="2740274"/>
              <a:ext cx="2330005" cy="667512"/>
            </a:xfrm>
            <a:prstGeom prst="rect">
              <a:avLst/>
            </a:prstGeom>
            <a:solidFill>
              <a:srgbClr val="125AA2"/>
            </a:solidFill>
            <a:ln>
              <a:solidFill>
                <a:srgbClr val="125AA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T-DXd</a:t>
              </a:r>
              <a:r>
                <a:rPr kumimoji="0" lang="en-US" sz="1400" b="1" i="0" u="sng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a</a:t>
              </a: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 </a:t>
              </a: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  <a:sym typeface="Wingdings" panose="05000000000000000000" pitchFamily="2" charset="2"/>
                </a:rPr>
                <a:t> THP</a:t>
              </a:r>
              <a:r>
                <a:rPr kumimoji="0" lang="en-US" sz="1400" b="1" i="0" u="sng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  <a:sym typeface="Wingdings" panose="05000000000000000000" pitchFamily="2" charset="2"/>
                </a:rPr>
                <a:t>b</a:t>
              </a: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  <a:sym typeface="Wingdings" panose="05000000000000000000" pitchFamily="2" charset="2"/>
                </a:rPr>
                <a:t> (n=321)</a:t>
              </a:r>
              <a:endPara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4 + 4 cycles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F6E200-D3A4-20F6-0003-7781FA751FAC}"/>
                </a:ext>
              </a:extLst>
            </p:cNvPr>
            <p:cNvSpPr/>
            <p:nvPr/>
          </p:nvSpPr>
          <p:spPr>
            <a:xfrm>
              <a:off x="1222034" y="4297817"/>
              <a:ext cx="2330005" cy="956513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DEF1FD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T-DXd</a:t>
              </a:r>
              <a:r>
                <a:rPr kumimoji="0" lang="en-US" sz="1400" b="1" i="0" u="sng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a</a:t>
              </a: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 (n=286)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8 cycles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The T-DXd alone arm was closed early following Independent Data Monitoring Committee recommendation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1F9F919-B2A4-B838-0E91-1BE1F5890579}"/>
                </a:ext>
              </a:extLst>
            </p:cNvPr>
            <p:cNvCxnSpPr>
              <a:cxnSpLocks/>
              <a:stCxn id="17" idx="3"/>
              <a:endCxn id="11" idx="1"/>
            </p:cNvCxnSpPr>
            <p:nvPr/>
          </p:nvCxnSpPr>
          <p:spPr>
            <a:xfrm flipV="1">
              <a:off x="795007" y="3074030"/>
              <a:ext cx="427027" cy="7708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2C6FDDA-9E96-67D5-A1A5-F24CECABAD7D}"/>
                </a:ext>
              </a:extLst>
            </p:cNvPr>
            <p:cNvCxnSpPr>
              <a:cxnSpLocks/>
              <a:stCxn id="17" idx="3"/>
              <a:endCxn id="13" idx="1"/>
            </p:cNvCxnSpPr>
            <p:nvPr/>
          </p:nvCxnSpPr>
          <p:spPr>
            <a:xfrm>
              <a:off x="795007" y="3844869"/>
              <a:ext cx="427027" cy="9312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35CD9A-2F66-B646-78DE-1FF708671E5E}"/>
                </a:ext>
              </a:extLst>
            </p:cNvPr>
            <p:cNvSpPr txBox="1"/>
            <p:nvPr/>
          </p:nvSpPr>
          <p:spPr>
            <a:xfrm>
              <a:off x="737776" y="2757218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1:1:1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C0CD41-4900-A9D0-E5B0-9483EC289D47}"/>
                </a:ext>
              </a:extLst>
            </p:cNvPr>
            <p:cNvSpPr/>
            <p:nvPr/>
          </p:nvSpPr>
          <p:spPr>
            <a:xfrm>
              <a:off x="502530" y="2892898"/>
              <a:ext cx="292477" cy="190394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RANDOMIZED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FBAF1A-FA73-8F9D-F365-5421BC35B4A7}"/>
                </a:ext>
              </a:extLst>
            </p:cNvPr>
            <p:cNvSpPr txBox="1"/>
            <p:nvPr/>
          </p:nvSpPr>
          <p:spPr>
            <a:xfrm>
              <a:off x="310628" y="4764017"/>
              <a:ext cx="676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N=927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52421E-4614-B2A9-2FCF-2BCA753E0B5A}"/>
                </a:ext>
              </a:extLst>
            </p:cNvPr>
            <p:cNvSpPr/>
            <p:nvPr/>
          </p:nvSpPr>
          <p:spPr>
            <a:xfrm>
              <a:off x="1222034" y="3519046"/>
              <a:ext cx="2330005" cy="667512"/>
            </a:xfrm>
            <a:prstGeom prst="rect">
              <a:avLst/>
            </a:prstGeom>
            <a:solidFill>
              <a:srgbClr val="78777C"/>
            </a:solidFill>
            <a:ln>
              <a:solidFill>
                <a:srgbClr val="78777C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ddAC</a:t>
              </a:r>
              <a:r>
                <a:rPr kumimoji="0" lang="en-US" sz="1400" b="1" i="0" u="sng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c</a:t>
              </a: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 </a:t>
              </a: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  <a:sym typeface="Wingdings" panose="05000000000000000000" pitchFamily="2" charset="2"/>
                </a:rPr>
                <a:t> THP</a:t>
              </a:r>
              <a:r>
                <a:rPr kumimoji="0" lang="en-US" sz="1400" b="1" i="0" u="sng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  <a:sym typeface="Wingdings" panose="05000000000000000000" pitchFamily="2" charset="2"/>
                </a:rPr>
                <a:t>d</a:t>
              </a: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  <a:sym typeface="Wingdings" panose="05000000000000000000" pitchFamily="2" charset="2"/>
                </a:rPr>
                <a:t> (n=320)</a:t>
              </a:r>
              <a:endPara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4 + 4 cycles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5832C99-E3ED-B46D-4CDB-8FF9E7FA178C}"/>
                </a:ext>
              </a:extLst>
            </p:cNvPr>
            <p:cNvCxnSpPr>
              <a:cxnSpLocks/>
              <a:stCxn id="17" idx="3"/>
              <a:endCxn id="25" idx="1"/>
            </p:cNvCxnSpPr>
            <p:nvPr/>
          </p:nvCxnSpPr>
          <p:spPr>
            <a:xfrm>
              <a:off x="795007" y="3844869"/>
              <a:ext cx="427027" cy="79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B15C449-C70B-643E-44B7-1CEDC0C7ADBF}"/>
                </a:ext>
              </a:extLst>
            </p:cNvPr>
            <p:cNvSpPr/>
            <p:nvPr/>
          </p:nvSpPr>
          <p:spPr>
            <a:xfrm>
              <a:off x="3743680" y="2740274"/>
              <a:ext cx="321251" cy="251405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67AC365-BEE1-741A-5B5B-911DF7BDAC3A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3552039" y="3074030"/>
              <a:ext cx="1916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FF32428-1DA5-A3E3-5936-50F2A6015CDF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>
              <a:off x="3552039" y="3852802"/>
              <a:ext cx="191641" cy="79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5216781-9EC2-C405-F61C-BD1830237C61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3552039" y="4776074"/>
              <a:ext cx="1916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AB8D772-998A-436C-64F9-8914728DDEF3}"/>
                </a:ext>
              </a:extLst>
            </p:cNvPr>
            <p:cNvGrpSpPr/>
            <p:nvPr/>
          </p:nvGrpSpPr>
          <p:grpSpPr>
            <a:xfrm>
              <a:off x="4146487" y="2865739"/>
              <a:ext cx="1390466" cy="2267575"/>
              <a:chOff x="4146487" y="2992486"/>
              <a:chExt cx="1390466" cy="2267575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0440BD7-05B5-D7C3-1B52-D462EF51946A}"/>
                  </a:ext>
                </a:extLst>
              </p:cNvPr>
              <p:cNvSpPr/>
              <p:nvPr/>
            </p:nvSpPr>
            <p:spPr>
              <a:xfrm>
                <a:off x="4146487" y="2992486"/>
                <a:ext cx="1294646" cy="226757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313AECF-A452-5E65-51EC-257221F69BC8}"/>
                  </a:ext>
                </a:extLst>
              </p:cNvPr>
              <p:cNvSpPr txBox="1"/>
              <p:nvPr/>
            </p:nvSpPr>
            <p:spPr>
              <a:xfrm>
                <a:off x="4160751" y="3011977"/>
                <a:ext cx="1376202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Franklin Gothic Book" panose="020B0503020102020204"/>
                    <a:ea typeface="MS PGothic" panose="020B0600070205080204" pitchFamily="34" charset="-128"/>
                    <a:cs typeface="+mn-cs"/>
                  </a:rPr>
                  <a:t>Recommended post-neoadjuvant treatment per study protocol</a:t>
                </a:r>
                <a:endParaRPr kumimoji="0" lang="en-US" sz="1200" b="0" i="1" u="none" strike="noStrike" kern="1200" cap="none" spc="0" normalizeH="0" baseline="3000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Franklin Gothic Book" panose="020B0503020102020204"/>
                    <a:ea typeface="MS PGothic" panose="020B0600070205080204" pitchFamily="34" charset="-128"/>
                    <a:cs typeface="+mn-cs"/>
                  </a:rPr>
                  <a:t>pCR: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Franklin Gothic Book" panose="020B0503020102020204"/>
                    <a:ea typeface="MS PGothic" panose="020B0600070205080204" pitchFamily="34" charset="-128"/>
                    <a:cs typeface="+mn-cs"/>
                  </a:rPr>
                  <a:t>RT + HP for up to 1 year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Franklin Gothic Book" panose="020B0503020102020204"/>
                    <a:ea typeface="MS PGothic" panose="020B0600070205080204" pitchFamily="34" charset="-128"/>
                    <a:cs typeface="+mn-cs"/>
                  </a:rPr>
                  <a:t>No pCR: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Franklin Gothic Book" panose="020B0503020102020204"/>
                    <a:ea typeface="MS PGothic" panose="020B0600070205080204" pitchFamily="34" charset="-128"/>
                    <a:cs typeface="+mn-cs"/>
                  </a:rPr>
                  <a:t>RT + 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Franklin Gothic Book" panose="020B0503020102020204"/>
                    <a:ea typeface="MS PGothic" panose="020B0600070205080204" pitchFamily="34" charset="-128"/>
                    <a:cs typeface="+mn-cs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Franklin Gothic Book" panose="020B0503020102020204"/>
                    <a:ea typeface="MS PGothic" panose="020B0600070205080204" pitchFamily="34" charset="-128"/>
                    <a:cs typeface="+mn-cs"/>
                  </a:rPr>
                  <a:t>T-DM1 for up to 14 cycles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Franklin Gothic Book" panose="020B0503020102020204"/>
                    <a:ea typeface="MS PGothic" panose="020B0600070205080204" pitchFamily="34" charset="-128"/>
                    <a:cs typeface="+mn-cs"/>
                  </a:rPr>
                  <a:t>HR+: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Franklin Gothic Book" panose="020B0503020102020204"/>
                    <a:ea typeface="MS PGothic" panose="020B0600070205080204" pitchFamily="34" charset="-128"/>
                    <a:cs typeface="+mn-cs"/>
                  </a:rPr>
                  <a:t>ET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58C261-4F4A-CD61-1810-D91500688FE0}"/>
                </a:ext>
              </a:extLst>
            </p:cNvPr>
            <p:cNvSpPr txBox="1"/>
            <p:nvPr/>
          </p:nvSpPr>
          <p:spPr>
            <a:xfrm rot="16200000">
              <a:off x="3232943" y="3811138"/>
              <a:ext cx="13441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SURGERY</a:t>
              </a:r>
              <a:r>
                <a:rPr kumimoji="0" 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e</a:t>
              </a:r>
            </a:p>
          </p:txBody>
        </p:sp>
      </p:grpSp>
      <p:sp>
        <p:nvSpPr>
          <p:cNvPr id="19" name="&quot;No&quot; Symbol 18">
            <a:extLst>
              <a:ext uri="{FF2B5EF4-FFF2-40B4-BE49-F238E27FC236}">
                <a16:creationId xmlns:a16="http://schemas.microsoft.com/office/drawing/2014/main" id="{FCC98EAF-4282-2EB2-4A88-25BE543BA1AD}"/>
              </a:ext>
            </a:extLst>
          </p:cNvPr>
          <p:cNvSpPr/>
          <p:nvPr/>
        </p:nvSpPr>
        <p:spPr>
          <a:xfrm>
            <a:off x="2038021" y="4668822"/>
            <a:ext cx="633604" cy="555419"/>
          </a:xfrm>
          <a:prstGeom prst="noSmok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20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27EDE4F-D118-2011-1603-4FF2C7D4F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08B82-ECAA-B0A6-8FFC-9FA579C54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"/>
            <a:ext cx="11271379" cy="791628"/>
          </a:xfrm>
        </p:spPr>
        <p:txBody>
          <a:bodyPr/>
          <a:lstStyle/>
          <a:p>
            <a:pPr algn="ctr"/>
            <a:r>
              <a:rPr lang="en-US" dirty="0"/>
              <a:t>DESTINY-Breast11: </a:t>
            </a:r>
            <a:r>
              <a:rPr lang="en-US" dirty="0" err="1">
                <a:solidFill>
                  <a:srgbClr val="7183D6"/>
                </a:solidFill>
              </a:rPr>
              <a:t>pCR</a:t>
            </a:r>
            <a:r>
              <a:rPr lang="en-US" dirty="0">
                <a:solidFill>
                  <a:srgbClr val="7183D6"/>
                </a:solidFill>
              </a:rPr>
              <a:t> and RCB with T-</a:t>
            </a:r>
            <a:r>
              <a:rPr lang="en-US" dirty="0" err="1">
                <a:solidFill>
                  <a:srgbClr val="7183D6"/>
                </a:solidFill>
              </a:rPr>
              <a:t>DXd</a:t>
            </a:r>
            <a:r>
              <a:rPr lang="en-US" dirty="0">
                <a:solidFill>
                  <a:srgbClr val="7183D6"/>
                </a:solidFill>
              </a:rPr>
              <a:t>-THP vs </a:t>
            </a:r>
            <a:r>
              <a:rPr lang="en-US" dirty="0" err="1">
                <a:solidFill>
                  <a:srgbClr val="7183D6"/>
                </a:solidFill>
              </a:rPr>
              <a:t>ddAC</a:t>
            </a:r>
            <a:r>
              <a:rPr lang="en-US" dirty="0">
                <a:solidFill>
                  <a:srgbClr val="7183D6"/>
                </a:solidFill>
              </a:rPr>
              <a:t>-THP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E033E-33A1-9854-D61F-BFC7B6B883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000" y="6072577"/>
            <a:ext cx="2095500" cy="693983"/>
          </a:xfrm>
        </p:spPr>
        <p:txBody>
          <a:bodyPr/>
          <a:lstStyle/>
          <a:p>
            <a:r>
              <a:rPr lang="en-US" sz="1000" dirty="0"/>
              <a:t>Harbeck N, et al. ESMO 2025. Abstract 219O, Ann On</a:t>
            </a:r>
            <a:r>
              <a:rPr lang="en-US" dirty="0"/>
              <a:t>col 2025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15C5FD-0300-960C-BAEE-673AC77E9D0D}"/>
              </a:ext>
            </a:extLst>
          </p:cNvPr>
          <p:cNvGrpSpPr/>
          <p:nvPr/>
        </p:nvGrpSpPr>
        <p:grpSpPr>
          <a:xfrm>
            <a:off x="1397000" y="1029853"/>
            <a:ext cx="8788400" cy="2919847"/>
            <a:chOff x="380246" y="1819773"/>
            <a:chExt cx="10681838" cy="3889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6B7ABB-01D7-B76E-E96B-9F9CE9CFF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246" y="1819773"/>
              <a:ext cx="10681838" cy="38899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F70E01-8D5C-567B-2056-2CED3E6A28BD}"/>
                </a:ext>
              </a:extLst>
            </p:cNvPr>
            <p:cNvSpPr/>
            <p:nvPr/>
          </p:nvSpPr>
          <p:spPr>
            <a:xfrm>
              <a:off x="2613660" y="2083597"/>
              <a:ext cx="99060" cy="149459"/>
            </a:xfrm>
            <a:prstGeom prst="rect">
              <a:avLst/>
            </a:prstGeom>
            <a:solidFill>
              <a:srgbClr val="6090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3500-A548-BA64-C226-E45B0B2D4563}"/>
                </a:ext>
              </a:extLst>
            </p:cNvPr>
            <p:cNvSpPr/>
            <p:nvPr/>
          </p:nvSpPr>
          <p:spPr>
            <a:xfrm>
              <a:off x="563880" y="3779994"/>
              <a:ext cx="99060" cy="149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A39E0B6-7337-299B-9492-CDF2117039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0" y="4045538"/>
            <a:ext cx="7499404" cy="272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42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B3DAD50-EDAA-45F9-5AB9-A51853A42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F6A4F-BBD4-8A4B-3CD6-5DFBEB629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65893"/>
            <a:ext cx="11271379" cy="914401"/>
          </a:xfrm>
        </p:spPr>
        <p:txBody>
          <a:bodyPr/>
          <a:lstStyle/>
          <a:p>
            <a:pPr algn="ctr"/>
            <a:r>
              <a:rPr lang="en-US" sz="2600" dirty="0"/>
              <a:t>DESTINY-Breast11: </a:t>
            </a:r>
            <a:r>
              <a:rPr lang="en-US" sz="2600" dirty="0">
                <a:solidFill>
                  <a:srgbClr val="7183D6"/>
                </a:solidFill>
              </a:rPr>
              <a:t>EFS Immature</a:t>
            </a:r>
            <a:br>
              <a:rPr lang="en-US" sz="2600" dirty="0">
                <a:solidFill>
                  <a:srgbClr val="7183D6"/>
                </a:solidFill>
              </a:rPr>
            </a:br>
            <a:r>
              <a:rPr lang="en-US" sz="2400" dirty="0">
                <a:solidFill>
                  <a:srgbClr val="7183D6"/>
                </a:solidFill>
              </a:rPr>
              <a:t>Trial was not powered for EFS or OS</a:t>
            </a:r>
            <a:endParaRPr lang="en-US" sz="2600" dirty="0">
              <a:solidFill>
                <a:srgbClr val="7183D6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4BEAD-7817-A325-7403-0D8BAA8987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000" dirty="0"/>
              <a:t>Harbeck N, et al. ESMO 2025. Abstract 219O, Ann Oncol 2025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2C051D-2776-7FDE-5757-AB374EA2F91D}"/>
              </a:ext>
            </a:extLst>
          </p:cNvPr>
          <p:cNvSpPr txBox="1"/>
          <p:nvPr/>
        </p:nvSpPr>
        <p:spPr>
          <a:xfrm>
            <a:off x="497840" y="5682639"/>
            <a:ext cx="951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rPr>
              <a:t>Post-neoadjuvant treatments were generally well balanced between T-DXd-THP and ddAC-THP arms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rPr>
              <a:t>In both arms, more than half of patients without pCR received post-neoadjuvant T-DM1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429723-6C90-B396-2B4D-36FF105999D7}"/>
              </a:ext>
            </a:extLst>
          </p:cNvPr>
          <p:cNvSpPr txBox="1"/>
          <p:nvPr/>
        </p:nvSpPr>
        <p:spPr>
          <a:xfrm>
            <a:off x="497840" y="1481219"/>
            <a:ext cx="2862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91B6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rPr>
              <a:t>EFS in T-DXd-THP vs ddAC-THP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7A3681-F35C-B652-DE09-8A5E4E4F4898}"/>
              </a:ext>
            </a:extLst>
          </p:cNvPr>
          <p:cNvGrpSpPr/>
          <p:nvPr/>
        </p:nvGrpSpPr>
        <p:grpSpPr>
          <a:xfrm>
            <a:off x="497839" y="980294"/>
            <a:ext cx="10531599" cy="4614895"/>
            <a:chOff x="497840" y="1481219"/>
            <a:chExt cx="9388444" cy="41139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C398D5-A032-1702-A998-7B1899D7B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3378"/>
            <a:stretch>
              <a:fillRect/>
            </a:stretch>
          </p:blipFill>
          <p:spPr>
            <a:xfrm>
              <a:off x="497840" y="1481219"/>
              <a:ext cx="9388444" cy="4113970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019E2B3-E321-380E-4C78-45D222646C9A}"/>
                </a:ext>
              </a:extLst>
            </p:cNvPr>
            <p:cNvSpPr/>
            <p:nvPr/>
          </p:nvSpPr>
          <p:spPr>
            <a:xfrm>
              <a:off x="497840" y="1481219"/>
              <a:ext cx="1081889" cy="3607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3743A0-5C4C-B84B-A475-7AC321580E44}"/>
                </a:ext>
              </a:extLst>
            </p:cNvPr>
            <p:cNvSpPr/>
            <p:nvPr/>
          </p:nvSpPr>
          <p:spPr>
            <a:xfrm>
              <a:off x="9342120" y="2576034"/>
              <a:ext cx="99060" cy="149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4541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79611AE-C5BA-E282-62E3-3CF37A476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D27F0-1B0A-8705-6C4D-B73786301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DESTINY-Breast11 Phase 3 Trial of Neoadjuvant T-DXd Alone or Followed by THP vs SOC for High-Risk HER2+ EBC: </a:t>
            </a:r>
            <a:r>
              <a:rPr lang="en-US" sz="2600" dirty="0">
                <a:solidFill>
                  <a:srgbClr val="7183D6"/>
                </a:solidFill>
              </a:rPr>
              <a:t>pCR and EFS in T-DXd vs ddAC-THP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23C1B4-24CF-4EEC-4BDA-09F1CCACF0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aseline="30000" dirty="0"/>
              <a:t>a</a:t>
            </a:r>
            <a:r>
              <a:rPr lang="en-US" sz="1000" dirty="0"/>
              <a:t> The reasons were multifactorial, including a lower pCR rate, low likelihood that T-DXd alone would be superior to ddAC-THP, and the timing of surgery.</a:t>
            </a:r>
          </a:p>
          <a:p>
            <a:r>
              <a:rPr lang="en-US" sz="1000" dirty="0"/>
              <a:t>Harbeck N, et al. ESMO 2025. Abstract 219O; Ann Oncol 2025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E3912-23AB-0383-2D68-1DE44EA17437}"/>
              </a:ext>
            </a:extLst>
          </p:cNvPr>
          <p:cNvSpPr txBox="1"/>
          <p:nvPr/>
        </p:nvSpPr>
        <p:spPr>
          <a:xfrm>
            <a:off x="645396" y="5567784"/>
            <a:ext cx="9603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rPr>
              <a:t>The overall safety profile of T-DXd alone was favorable vs ddAC-THP, with reduced rates of grade ≥3 AEs, SAEs, treatment reductions/interruptions, and left ventricular dysfunction; ILD incidence was low and similar in both arms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59407-D28F-1EBD-0D57-E6F278E46F14}"/>
              </a:ext>
            </a:extLst>
          </p:cNvPr>
          <p:cNvSpPr txBox="1"/>
          <p:nvPr/>
        </p:nvSpPr>
        <p:spPr>
          <a:xfrm>
            <a:off x="602240" y="1457312"/>
            <a:ext cx="1127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91B6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rPr>
              <a:t>On March 13, 2024, the T-DXd alone arm closed following Independent Data Monitoring Committee recommendation.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191B6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rPr>
              <a:t>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91B6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rPr>
              <a:t> Patients who were still receiving T-DXd alone could remain on therapy or immediately switch to local SOC.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074E94-AC2C-A7F4-E776-D991B0940842}"/>
              </a:ext>
            </a:extLst>
          </p:cNvPr>
          <p:cNvGrpSpPr/>
          <p:nvPr/>
        </p:nvGrpSpPr>
        <p:grpSpPr>
          <a:xfrm>
            <a:off x="457199" y="2421086"/>
            <a:ext cx="11416420" cy="3196275"/>
            <a:chOff x="457199" y="2421086"/>
            <a:chExt cx="11416420" cy="31962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054D33-BBE1-642C-9CAB-8E7F9D662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9809"/>
            <a:stretch>
              <a:fillRect/>
            </a:stretch>
          </p:blipFill>
          <p:spPr>
            <a:xfrm>
              <a:off x="457199" y="2421086"/>
              <a:ext cx="11416420" cy="319627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EC6B24C-546A-3ED3-C919-16A60D038B3E}"/>
                </a:ext>
              </a:extLst>
            </p:cNvPr>
            <p:cNvSpPr/>
            <p:nvPr/>
          </p:nvSpPr>
          <p:spPr>
            <a:xfrm>
              <a:off x="914401" y="3612333"/>
              <a:ext cx="72428" cy="135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0271DA2-F61B-FDAD-ABB6-EBA92E68E2F2}"/>
                </a:ext>
              </a:extLst>
            </p:cNvPr>
            <p:cNvSpPr/>
            <p:nvPr/>
          </p:nvSpPr>
          <p:spPr>
            <a:xfrm>
              <a:off x="912894" y="4721049"/>
              <a:ext cx="72428" cy="135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74DB66B-E3E4-4843-5938-E79E8B388476}"/>
              </a:ext>
            </a:extLst>
          </p:cNvPr>
          <p:cNvSpPr txBox="1"/>
          <p:nvPr/>
        </p:nvSpPr>
        <p:spPr>
          <a:xfrm>
            <a:off x="490699" y="2136951"/>
            <a:ext cx="992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91B6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rPr>
              <a:t>pCR 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86A696-4BC6-5583-0F2B-6051BACCDD78}"/>
              </a:ext>
            </a:extLst>
          </p:cNvPr>
          <p:cNvSpPr txBox="1"/>
          <p:nvPr/>
        </p:nvSpPr>
        <p:spPr>
          <a:xfrm>
            <a:off x="4805195" y="2136951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91B6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rPr>
              <a:t>EFS</a:t>
            </a:r>
          </a:p>
        </p:txBody>
      </p:sp>
    </p:spTree>
    <p:extLst>
      <p:ext uri="{BB962C8B-B14F-4D97-AF65-F5344CB8AC3E}">
        <p14:creationId xmlns:p14="http://schemas.microsoft.com/office/powerpoint/2010/main" val="1078305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2672271-BF0D-14E3-A5D5-F0229CDA0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85E82-59BE-8DBD-8A5D-AC7DD010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DESTINY-Breast11 Phase 3 Trial of Neoadjuvant T-DXd Alone or Followed by THP vs SOC for High-Risk HER2+ EBC: </a:t>
            </a:r>
            <a:r>
              <a:rPr lang="en-US" sz="2600" dirty="0">
                <a:solidFill>
                  <a:srgbClr val="7183D6"/>
                </a:solidFill>
              </a:rPr>
              <a:t>Safety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25898A-3FF6-1B54-BE65-BD07A45D17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000" dirty="0"/>
              <a:t>Harbeck N, et al. ESMO 2025. Abstract 219O; Ann Oncol 2025</a:t>
            </a:r>
            <a:r>
              <a:rPr lang="en-US" dirty="0"/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6C99A-666B-D0E7-610A-C1FD6208B3A8}"/>
              </a:ext>
            </a:extLst>
          </p:cNvPr>
          <p:cNvGrpSpPr/>
          <p:nvPr/>
        </p:nvGrpSpPr>
        <p:grpSpPr>
          <a:xfrm>
            <a:off x="130371" y="1763919"/>
            <a:ext cx="6267777" cy="3576177"/>
            <a:chOff x="627707" y="1623857"/>
            <a:chExt cx="10936586" cy="40784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87B9E3-7939-458F-DEDE-C4044D543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707" y="1623857"/>
              <a:ext cx="10936586" cy="407845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30FE81B-35F9-173E-5313-2E9C58EADCE3}"/>
                </a:ext>
              </a:extLst>
            </p:cNvPr>
            <p:cNvSpPr/>
            <p:nvPr/>
          </p:nvSpPr>
          <p:spPr>
            <a:xfrm>
              <a:off x="9859222" y="1720158"/>
              <a:ext cx="190123" cy="99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3CA4C1-375A-37DD-76DA-36EE2CE89687}"/>
                </a:ext>
              </a:extLst>
            </p:cNvPr>
            <p:cNvSpPr/>
            <p:nvPr/>
          </p:nvSpPr>
          <p:spPr>
            <a:xfrm>
              <a:off x="5530156" y="1741868"/>
              <a:ext cx="190123" cy="99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434FCE-EF0F-9091-83F7-34479CED5EA0}"/>
                </a:ext>
              </a:extLst>
            </p:cNvPr>
            <p:cNvSpPr/>
            <p:nvPr/>
          </p:nvSpPr>
          <p:spPr>
            <a:xfrm rot="5400000">
              <a:off x="2541001" y="3049509"/>
              <a:ext cx="190123" cy="99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96BB6EF-C8B1-F89D-A4CF-AC37E368D17F}"/>
                </a:ext>
              </a:extLst>
            </p:cNvPr>
            <p:cNvSpPr/>
            <p:nvPr/>
          </p:nvSpPr>
          <p:spPr>
            <a:xfrm rot="5400000">
              <a:off x="2541001" y="3273875"/>
              <a:ext cx="190123" cy="99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260017-2047-564B-DBCB-BF0FFCC9BA37}"/>
                </a:ext>
              </a:extLst>
            </p:cNvPr>
            <p:cNvSpPr/>
            <p:nvPr/>
          </p:nvSpPr>
          <p:spPr>
            <a:xfrm rot="5400000">
              <a:off x="2541000" y="3500210"/>
              <a:ext cx="190123" cy="99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54080C-AEE0-4A73-6CC5-8CB9785289D4}"/>
                </a:ext>
              </a:extLst>
            </p:cNvPr>
            <p:cNvSpPr/>
            <p:nvPr/>
          </p:nvSpPr>
          <p:spPr>
            <a:xfrm rot="5400000">
              <a:off x="2540999" y="4510725"/>
              <a:ext cx="190123" cy="99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CA1B16-69B7-5F22-F638-528D2B713EA3}"/>
                </a:ext>
              </a:extLst>
            </p:cNvPr>
            <p:cNvSpPr/>
            <p:nvPr/>
          </p:nvSpPr>
          <p:spPr>
            <a:xfrm rot="5400000">
              <a:off x="2531945" y="5039661"/>
              <a:ext cx="190123" cy="99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E5C1F25-8935-1B96-B417-8BE6ABBCA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750" y="1415111"/>
            <a:ext cx="5356879" cy="34877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1BFED1B-7F3C-AA25-69E0-4FFE799E1BB5}"/>
              </a:ext>
            </a:extLst>
          </p:cNvPr>
          <p:cNvSpPr/>
          <p:nvPr/>
        </p:nvSpPr>
        <p:spPr>
          <a:xfrm>
            <a:off x="6704750" y="3531227"/>
            <a:ext cx="5356878" cy="5575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EFBEAC-FB70-F165-36DA-51F84185C000}"/>
              </a:ext>
            </a:extLst>
          </p:cNvPr>
          <p:cNvSpPr/>
          <p:nvPr/>
        </p:nvSpPr>
        <p:spPr>
          <a:xfrm>
            <a:off x="6704750" y="2893775"/>
            <a:ext cx="5356878" cy="2186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0BDBC1-B52A-A4F0-9E2D-5ABF2BE215A9}"/>
              </a:ext>
            </a:extLst>
          </p:cNvPr>
          <p:cNvSpPr/>
          <p:nvPr/>
        </p:nvSpPr>
        <p:spPr>
          <a:xfrm>
            <a:off x="6704750" y="2239837"/>
            <a:ext cx="5356878" cy="2186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8F6C92-19A1-C0CD-ECF2-6D4ECAFE81E5}"/>
              </a:ext>
            </a:extLst>
          </p:cNvPr>
          <p:cNvSpPr/>
          <p:nvPr/>
        </p:nvSpPr>
        <p:spPr>
          <a:xfrm>
            <a:off x="7102391" y="5022637"/>
            <a:ext cx="4626187" cy="1535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91B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Monitoring: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191B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High-resolution CT chest scans: Q6W during treatment; if ILD/pneumonitis was suspected on T-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DXd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 treatment was interrupted and a full investigation completed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191B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Echocardiograms or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multigated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acquisition scans: during screening (&lt;28 days prior to randomization), during treatment (&lt;3 days before Cycle 5), and at end of treatment to assess LVEF</a:t>
            </a:r>
          </a:p>
        </p:txBody>
      </p:sp>
    </p:spTree>
    <p:extLst>
      <p:ext uri="{BB962C8B-B14F-4D97-AF65-F5344CB8AC3E}">
        <p14:creationId xmlns:p14="http://schemas.microsoft.com/office/powerpoint/2010/main" val="2123400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99ADB-284A-5BB4-EBDB-62444536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50469"/>
            <a:ext cx="10515600" cy="1003951"/>
          </a:xfrm>
        </p:spPr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7A550-1E80-FE1D-3CCE-98F57AC11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445860"/>
            <a:ext cx="10515600" cy="525973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Calibri" panose="020F0502020204030204" pitchFamily="34" charset="0"/>
              </a:rPr>
              <a:t>T-</a:t>
            </a:r>
            <a:r>
              <a:rPr lang="en-US" dirty="0" err="1">
                <a:cs typeface="Calibri" panose="020F0502020204030204" pitchFamily="34" charset="0"/>
              </a:rPr>
              <a:t>DXd</a:t>
            </a:r>
            <a:r>
              <a:rPr lang="en-US" dirty="0">
                <a:cs typeface="Calibri" panose="020F0502020204030204" pitchFamily="34" charset="0"/>
              </a:rPr>
              <a:t>-THP showed the highest reported </a:t>
            </a:r>
            <a:r>
              <a:rPr lang="en-US" dirty="0" err="1">
                <a:cs typeface="Calibri" panose="020F0502020204030204" pitchFamily="34" charset="0"/>
              </a:rPr>
              <a:t>pCR</a:t>
            </a:r>
            <a:r>
              <a:rPr lang="en-US" dirty="0">
                <a:cs typeface="Calibri" panose="020F0502020204030204" pitchFamily="34" charset="0"/>
              </a:rPr>
              <a:t> rate in HER2+ EBC for a registrational study in the neoadjuvant setting, despite high prevalence of HR+ disease and a high-risk population</a:t>
            </a:r>
          </a:p>
          <a:p>
            <a:r>
              <a:rPr lang="en-US" dirty="0">
                <a:cs typeface="Calibri" panose="020F0502020204030204" pitchFamily="34" charset="0"/>
              </a:rPr>
              <a:t>Definitive data – and the 4</a:t>
            </a:r>
            <a:r>
              <a:rPr lang="en-US" baseline="30000" dirty="0">
                <a:cs typeface="Calibri" panose="020F0502020204030204" pitchFamily="34" charset="0"/>
              </a:rPr>
              <a:t>th</a:t>
            </a:r>
            <a:r>
              <a:rPr lang="en-US" dirty="0">
                <a:cs typeface="Calibri" panose="020F0502020204030204" pitchFamily="34" charset="0"/>
              </a:rPr>
              <a:t> trial – to show that anthracyclines do not improve </a:t>
            </a:r>
            <a:r>
              <a:rPr lang="en-US" dirty="0" err="1">
                <a:cs typeface="Calibri" panose="020F0502020204030204" pitchFamily="34" charset="0"/>
              </a:rPr>
              <a:t>pCR</a:t>
            </a:r>
            <a:r>
              <a:rPr lang="en-US" dirty="0">
                <a:cs typeface="Calibri" panose="020F0502020204030204" pitchFamily="34" charset="0"/>
              </a:rPr>
              <a:t> in HER2+ breast cancer and are less safe than non-anthracycline based chemotherapy/ADCs</a:t>
            </a:r>
          </a:p>
          <a:p>
            <a:r>
              <a:rPr lang="en-US" dirty="0">
                <a:cs typeface="Calibri" panose="020F0502020204030204" pitchFamily="34" charset="0"/>
              </a:rPr>
              <a:t>Sequential non-cross resistant chemotherapy remains the best treatment approach for high-risk early stage HER2+ breast cancer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T-</a:t>
            </a:r>
            <a:r>
              <a:rPr lang="en-US" dirty="0" err="1">
                <a:cs typeface="Calibri" panose="020F0502020204030204" pitchFamily="34" charset="0"/>
              </a:rPr>
              <a:t>DXd</a:t>
            </a:r>
            <a:r>
              <a:rPr lang="en-US" dirty="0">
                <a:cs typeface="Calibri" panose="020F0502020204030204" pitchFamily="34" charset="0"/>
              </a:rPr>
              <a:t> alone was inferior in this high-risk patient population</a:t>
            </a:r>
          </a:p>
          <a:p>
            <a:r>
              <a:rPr lang="en-US" dirty="0">
                <a:cs typeface="Calibri" panose="020F0502020204030204" pitchFamily="34" charset="0"/>
              </a:rPr>
              <a:t>T-</a:t>
            </a:r>
            <a:r>
              <a:rPr lang="en-US" dirty="0" err="1">
                <a:cs typeface="Calibri" panose="020F0502020204030204" pitchFamily="34" charset="0"/>
              </a:rPr>
              <a:t>DXd</a:t>
            </a:r>
            <a:r>
              <a:rPr lang="en-US" dirty="0">
                <a:cs typeface="Calibri" panose="020F0502020204030204" pitchFamily="34" charset="0"/>
              </a:rPr>
              <a:t>-THP associated with lower rates of hematologic AEs, left ventricular dysfunction, and fatigue, with similar rates of ILD </a:t>
            </a:r>
          </a:p>
          <a:p>
            <a:pPr lvl="1"/>
            <a:r>
              <a:rPr lang="en-US" sz="2600" dirty="0">
                <a:cs typeface="Calibri" panose="020F0502020204030204" pitchFamily="34" charset="0"/>
              </a:rPr>
              <a:t>Control arm imperfect as TCHP is the SOC in many countries although that is due to equivalency in randomized phase III trials</a:t>
            </a:r>
          </a:p>
          <a:p>
            <a:pPr lvl="1"/>
            <a:r>
              <a:rPr lang="en-US" sz="2600" dirty="0">
                <a:cs typeface="Calibri" panose="020F0502020204030204" pitchFamily="34" charset="0"/>
              </a:rPr>
              <a:t>Safety comparison impacted the most</a:t>
            </a:r>
          </a:p>
          <a:p>
            <a:pPr lvl="1"/>
            <a:endParaRPr lang="en-US" dirty="0">
              <a:cs typeface="Calibri" panose="020F0502020204030204" pitchFamily="34" charset="0"/>
            </a:endParaRPr>
          </a:p>
          <a:p>
            <a:pPr lvl="1"/>
            <a:endParaRPr lang="en-US" baseline="30000" dirty="0">
              <a:cs typeface="Calibri" panose="020F0502020204030204" pitchFamily="34" charset="0"/>
            </a:endParaRPr>
          </a:p>
          <a:p>
            <a:pPr lvl="1"/>
            <a:endParaRPr 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509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>
            <a:extLst>
              <a:ext uri="{FF2B5EF4-FFF2-40B4-BE49-F238E27FC236}">
                <a16:creationId xmlns:a16="http://schemas.microsoft.com/office/drawing/2014/main" id="{AC3EC53A-33FD-F932-7020-35584A480CD8}"/>
              </a:ext>
            </a:extLst>
          </p:cNvPr>
          <p:cNvSpPr txBox="1"/>
          <p:nvPr/>
        </p:nvSpPr>
        <p:spPr>
          <a:xfrm>
            <a:off x="6955436" y="5786265"/>
            <a:ext cx="5102872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b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endParaRPr kumimoji="0" lang="en-GB" sz="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85">
            <a:extLst>
              <a:ext uri="{FF2B5EF4-FFF2-40B4-BE49-F238E27FC236}">
                <a16:creationId xmlns:a16="http://schemas.microsoft.com/office/drawing/2014/main" id="{C870F3BE-3BBB-AFAD-68F7-84354FD476EE}"/>
              </a:ext>
            </a:extLst>
          </p:cNvPr>
          <p:cNvGraphicFramePr>
            <a:graphicFrameLocks noGrp="1"/>
          </p:cNvGraphicFramePr>
          <p:nvPr/>
        </p:nvGraphicFramePr>
        <p:xfrm>
          <a:off x="1450868" y="3597940"/>
          <a:ext cx="6600619" cy="1306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203">
                  <a:extLst>
                    <a:ext uri="{9D8B030D-6E8A-4147-A177-3AD203B41FA5}">
                      <a16:colId xmlns:a16="http://schemas.microsoft.com/office/drawing/2014/main" val="3796416001"/>
                    </a:ext>
                  </a:extLst>
                </a:gridCol>
                <a:gridCol w="2133708">
                  <a:extLst>
                    <a:ext uri="{9D8B030D-6E8A-4147-A177-3AD203B41FA5}">
                      <a16:colId xmlns:a16="http://schemas.microsoft.com/office/drawing/2014/main" val="1700144335"/>
                    </a:ext>
                  </a:extLst>
                </a:gridCol>
                <a:gridCol w="2133708">
                  <a:extLst>
                    <a:ext uri="{9D8B030D-6E8A-4147-A177-3AD203B41FA5}">
                      <a16:colId xmlns:a16="http://schemas.microsoft.com/office/drawing/2014/main" val="3104089326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endParaRPr lang="en-GB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rgbClr val="F796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Trastuzumab</a:t>
                      </a:r>
                      <a:br>
                        <a:rPr lang="en-GB" sz="1300" dirty="0">
                          <a:solidFill>
                            <a:srgbClr val="F796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300" dirty="0">
                          <a:solidFill>
                            <a:srgbClr val="F796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743)</a:t>
                      </a:r>
                      <a:endParaRPr lang="en-GB" sz="3200" dirty="0">
                        <a:solidFill>
                          <a:srgbClr val="F79646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T-DM1</a:t>
                      </a:r>
                      <a:br>
                        <a:rPr lang="en-GB" sz="1300" dirty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300" dirty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743)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6149985"/>
                  </a:ext>
                </a:extLst>
              </a:tr>
              <a:tr h="389236">
                <a:tc>
                  <a:txBody>
                    <a:bodyPr/>
                    <a:lstStyle/>
                    <a:p>
                      <a:r>
                        <a:rPr lang="en-GB" sz="13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IDFS events, no. (%)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 (32.2)</a:t>
                      </a:r>
                      <a:endParaRPr lang="en-GB" sz="3200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 (19.7)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127914"/>
                  </a:ext>
                </a:extLst>
              </a:tr>
              <a:tr h="389236">
                <a:tc gridSpan="3">
                  <a:txBody>
                    <a:bodyPr/>
                    <a:lstStyle/>
                    <a:p>
                      <a:pPr algn="ctr"/>
                      <a:r>
                        <a:rPr lang="en-GB" sz="13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Unstratified hazard ratio 0.54 (95% CI = 0.44, 0.66); p &lt; 0.0001*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465253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FE232326-8BC1-29B7-108F-23B3520066C1}"/>
              </a:ext>
            </a:extLst>
          </p:cNvPr>
          <p:cNvGrpSpPr/>
          <p:nvPr/>
        </p:nvGrpSpPr>
        <p:grpSpPr>
          <a:xfrm>
            <a:off x="370795" y="1352007"/>
            <a:ext cx="11112121" cy="4645304"/>
            <a:chOff x="278096" y="1192516"/>
            <a:chExt cx="8334091" cy="2817730"/>
          </a:xfrm>
        </p:grpSpPr>
        <p:grpSp>
          <p:nvGrpSpPr>
            <p:cNvPr id="749" name="Group 748">
              <a:extLst>
                <a:ext uri="{FF2B5EF4-FFF2-40B4-BE49-F238E27FC236}">
                  <a16:creationId xmlns:a16="http://schemas.microsoft.com/office/drawing/2014/main" id="{4A4B640B-A50F-4532-71CF-9964D0B34DEE}"/>
                </a:ext>
              </a:extLst>
            </p:cNvPr>
            <p:cNvGrpSpPr/>
            <p:nvPr/>
          </p:nvGrpSpPr>
          <p:grpSpPr>
            <a:xfrm>
              <a:off x="278096" y="1236633"/>
              <a:ext cx="8334091" cy="2773613"/>
              <a:chOff x="619739" y="1236633"/>
              <a:chExt cx="5444690" cy="2773613"/>
            </a:xfrm>
          </p:grpSpPr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F5A4CC53-D251-4DC1-3B04-E7F33AF60526}"/>
                  </a:ext>
                </a:extLst>
              </p:cNvPr>
              <p:cNvGrpSpPr/>
              <p:nvPr/>
            </p:nvGrpSpPr>
            <p:grpSpPr>
              <a:xfrm>
                <a:off x="619739" y="1236633"/>
                <a:ext cx="5444690" cy="2773613"/>
                <a:chOff x="619739" y="1236633"/>
                <a:chExt cx="5444690" cy="2773613"/>
              </a:xfrm>
            </p:grpSpPr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FD2F7DB4-6444-2909-7977-0E2F2DA187EA}"/>
                    </a:ext>
                  </a:extLst>
                </p:cNvPr>
                <p:cNvGrpSpPr/>
                <p:nvPr/>
              </p:nvGrpSpPr>
              <p:grpSpPr>
                <a:xfrm>
                  <a:off x="683592" y="1236633"/>
                  <a:ext cx="5380837" cy="2773610"/>
                  <a:chOff x="897328" y="951651"/>
                  <a:chExt cx="5738523" cy="3501704"/>
                </a:xfrm>
              </p:grpSpPr>
              <p:sp>
                <p:nvSpPr>
                  <p:cNvPr id="119" name="Freeform 5">
                    <a:extLst>
                      <a:ext uri="{FF2B5EF4-FFF2-40B4-BE49-F238E27FC236}">
                        <a16:creationId xmlns:a16="http://schemas.microsoft.com/office/drawing/2014/main" id="{6CFF8D9D-59C0-66B2-4408-78627258C1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30888" y="986349"/>
                    <a:ext cx="5404963" cy="2682748"/>
                  </a:xfrm>
                  <a:custGeom>
                    <a:avLst/>
                    <a:gdLst>
                      <a:gd name="T0" fmla="*/ 0 w 5420"/>
                      <a:gd name="T1" fmla="*/ 0 h 2776"/>
                      <a:gd name="T2" fmla="*/ 0 w 5420"/>
                      <a:gd name="T3" fmla="*/ 2776 h 2776"/>
                      <a:gd name="T4" fmla="*/ 5420 w 5420"/>
                      <a:gd name="T5" fmla="*/ 2776 h 27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420" h="2776">
                        <a:moveTo>
                          <a:pt x="0" y="0"/>
                        </a:moveTo>
                        <a:lnTo>
                          <a:pt x="0" y="2776"/>
                        </a:lnTo>
                        <a:lnTo>
                          <a:pt x="5420" y="2776"/>
                        </a:lnTo>
                      </a:path>
                    </a:pathLst>
                  </a:cu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0" name="Line 6">
                    <a:extLst>
                      <a:ext uri="{FF2B5EF4-FFF2-40B4-BE49-F238E27FC236}">
                        <a16:creationId xmlns:a16="http://schemas.microsoft.com/office/drawing/2014/main" id="{5B3E4351-6E4A-B3EF-010B-1832855F04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07877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1" name="Line 7">
                    <a:extLst>
                      <a:ext uri="{FF2B5EF4-FFF2-40B4-BE49-F238E27FC236}">
                        <a16:creationId xmlns:a16="http://schemas.microsoft.com/office/drawing/2014/main" id="{50EED62C-67FA-168F-10B4-2D00E94999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58181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2" name="Line 8">
                    <a:extLst>
                      <a:ext uri="{FF2B5EF4-FFF2-40B4-BE49-F238E27FC236}">
                        <a16:creationId xmlns:a16="http://schemas.microsoft.com/office/drawing/2014/main" id="{073B5FB8-30ED-15CB-FB8E-1E0B9BB3E67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08484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3" name="Line 9">
                    <a:extLst>
                      <a:ext uri="{FF2B5EF4-FFF2-40B4-BE49-F238E27FC236}">
                        <a16:creationId xmlns:a16="http://schemas.microsoft.com/office/drawing/2014/main" id="{0CA00EC6-C904-F882-2416-117D9599EB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158788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4" name="Line 10">
                    <a:extLst>
                      <a:ext uri="{FF2B5EF4-FFF2-40B4-BE49-F238E27FC236}">
                        <a16:creationId xmlns:a16="http://schemas.microsoft.com/office/drawing/2014/main" id="{573F8AFB-2F8B-5FD9-4F6C-71E6ECCDD0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09091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5" name="Line 11">
                    <a:extLst>
                      <a:ext uri="{FF2B5EF4-FFF2-40B4-BE49-F238E27FC236}">
                        <a16:creationId xmlns:a16="http://schemas.microsoft.com/office/drawing/2014/main" id="{F605173E-96BA-5D9F-BD3B-0C485818C6E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59395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6" name="Line 12">
                    <a:extLst>
                      <a:ext uri="{FF2B5EF4-FFF2-40B4-BE49-F238E27FC236}">
                        <a16:creationId xmlns:a16="http://schemas.microsoft.com/office/drawing/2014/main" id="{4C1385A7-33A4-A57D-0272-7EB7F05797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09698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7" name="Line 13">
                    <a:extLst>
                      <a:ext uri="{FF2B5EF4-FFF2-40B4-BE49-F238E27FC236}">
                        <a16:creationId xmlns:a16="http://schemas.microsoft.com/office/drawing/2014/main" id="{5D75864E-E7E7-AE4D-E425-ACCE53FD54E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160002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8" name="Line 14">
                    <a:extLst>
                      <a:ext uri="{FF2B5EF4-FFF2-40B4-BE49-F238E27FC236}">
                        <a16:creationId xmlns:a16="http://schemas.microsoft.com/office/drawing/2014/main" id="{216925EF-A40C-CA91-188A-68D93420E5C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10306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" name="Line 15">
                    <a:extLst>
                      <a:ext uri="{FF2B5EF4-FFF2-40B4-BE49-F238E27FC236}">
                        <a16:creationId xmlns:a16="http://schemas.microsoft.com/office/drawing/2014/main" id="{F17139E4-83E3-2592-0B34-8D73AC8341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60609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0" name="Line 16">
                    <a:extLst>
                      <a:ext uri="{FF2B5EF4-FFF2-40B4-BE49-F238E27FC236}">
                        <a16:creationId xmlns:a16="http://schemas.microsoft.com/office/drawing/2014/main" id="{5C425F72-4C24-517C-FB52-3C2D4DD276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910913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Line 17">
                    <a:extLst>
                      <a:ext uri="{FF2B5EF4-FFF2-40B4-BE49-F238E27FC236}">
                        <a16:creationId xmlns:a16="http://schemas.microsoft.com/office/drawing/2014/main" id="{3C73608F-C749-2C6B-8D8B-001105FD55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93082" y="1034670"/>
                    <a:ext cx="39708" cy="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2" name="Line 18">
                    <a:extLst>
                      <a:ext uri="{FF2B5EF4-FFF2-40B4-BE49-F238E27FC236}">
                        <a16:creationId xmlns:a16="http://schemas.microsoft.com/office/drawing/2014/main" id="{4AD56EEC-043F-3559-DBD0-B747872605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93082" y="1548798"/>
                    <a:ext cx="39708" cy="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3" name="Line 19">
                    <a:extLst>
                      <a:ext uri="{FF2B5EF4-FFF2-40B4-BE49-F238E27FC236}">
                        <a16:creationId xmlns:a16="http://schemas.microsoft.com/office/drawing/2014/main" id="{73A42607-D8A1-EFEC-4AE6-30A4D581EAA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93082" y="2070658"/>
                    <a:ext cx="39708" cy="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4" name="Line 20">
                    <a:extLst>
                      <a:ext uri="{FF2B5EF4-FFF2-40B4-BE49-F238E27FC236}">
                        <a16:creationId xmlns:a16="http://schemas.microsoft.com/office/drawing/2014/main" id="{8ACF48AA-8F00-5D9E-AA0C-1F7FEF53FB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93082" y="2591553"/>
                    <a:ext cx="39708" cy="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5" name="Line 21">
                    <a:extLst>
                      <a:ext uri="{FF2B5EF4-FFF2-40B4-BE49-F238E27FC236}">
                        <a16:creationId xmlns:a16="http://schemas.microsoft.com/office/drawing/2014/main" id="{91B2B514-D1AC-A77B-DF6B-817FC31115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93082" y="3113412"/>
                    <a:ext cx="39708" cy="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6" name="Line 22">
                    <a:extLst>
                      <a:ext uri="{FF2B5EF4-FFF2-40B4-BE49-F238E27FC236}">
                        <a16:creationId xmlns:a16="http://schemas.microsoft.com/office/drawing/2014/main" id="{E7FF8F5D-278A-8CA0-CAE7-DAE01DB301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93082" y="3628507"/>
                    <a:ext cx="39708" cy="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7" name="Rectangle 23">
                    <a:extLst>
                      <a:ext uri="{FF2B5EF4-FFF2-40B4-BE49-F238E27FC236}">
                        <a16:creationId xmlns:a16="http://schemas.microsoft.com/office/drawing/2014/main" id="{02565033-3135-EF13-FB37-342BD836D9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35644" y="951651"/>
                    <a:ext cx="133186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100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8" name="Rectangle 72">
                    <a:extLst>
                      <a:ext uri="{FF2B5EF4-FFF2-40B4-BE49-F238E27FC236}">
                        <a16:creationId xmlns:a16="http://schemas.microsoft.com/office/drawing/2014/main" id="{0D6442D6-E012-B94C-70D3-018863913B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80038" y="1473511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80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9" name="Rectangle 73">
                    <a:extLst>
                      <a:ext uri="{FF2B5EF4-FFF2-40B4-BE49-F238E27FC236}">
                        <a16:creationId xmlns:a16="http://schemas.microsoft.com/office/drawing/2014/main" id="{EBD9794C-0E9C-416C-9432-9A42AE68E6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80038" y="1987638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60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0" name="Rectangle 74">
                    <a:extLst>
                      <a:ext uri="{FF2B5EF4-FFF2-40B4-BE49-F238E27FC236}">
                        <a16:creationId xmlns:a16="http://schemas.microsoft.com/office/drawing/2014/main" id="{A6B501D7-5CDC-31BD-733A-FCDEA242A7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80038" y="2509501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40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tangle 75">
                    <a:extLst>
                      <a:ext uri="{FF2B5EF4-FFF2-40B4-BE49-F238E27FC236}">
                        <a16:creationId xmlns:a16="http://schemas.microsoft.com/office/drawing/2014/main" id="{ADCC217F-8E4D-125B-C392-F011A6E5C1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80038" y="3030394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20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2" name="Rectangle 76">
                    <a:extLst>
                      <a:ext uri="{FF2B5EF4-FFF2-40B4-BE49-F238E27FC236}">
                        <a16:creationId xmlns:a16="http://schemas.microsoft.com/office/drawing/2014/main" id="{7EBD5544-0CFB-9E1F-B9CF-B35BEEA04C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24433" y="3552254"/>
                    <a:ext cx="44396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0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77B43083-D355-747F-458C-9979955FDF35}"/>
                      </a:ext>
                    </a:extLst>
                  </p:cNvPr>
                  <p:cNvGrpSpPr/>
                  <p:nvPr/>
                </p:nvGrpSpPr>
                <p:grpSpPr>
                  <a:xfrm>
                    <a:off x="1352230" y="4146864"/>
                    <a:ext cx="5085708" cy="306491"/>
                    <a:chOff x="2548613" y="6189224"/>
                    <a:chExt cx="7333455" cy="451420"/>
                  </a:xfrm>
                </p:grpSpPr>
                <p:sp>
                  <p:nvSpPr>
                    <p:cNvPr id="161" name="Rectangle 77">
                      <a:extLst>
                        <a:ext uri="{FF2B5EF4-FFF2-40B4-BE49-F238E27FC236}">
                          <a16:creationId xmlns:a16="http://schemas.microsoft.com/office/drawing/2014/main" id="{03916E3F-64B2-1E5C-2CF2-25B1598DAA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8613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743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2" name="Rectangle 78">
                      <a:extLst>
                        <a:ext uri="{FF2B5EF4-FFF2-40B4-BE49-F238E27FC236}">
                          <a16:creationId xmlns:a16="http://schemas.microsoft.com/office/drawing/2014/main" id="{DD6F7038-E12B-DDEA-DEC3-D644AB4284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8613" y="6455425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743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4" name="Rectangle 91">
                      <a:extLst>
                        <a:ext uri="{FF2B5EF4-FFF2-40B4-BE49-F238E27FC236}">
                          <a16:creationId xmlns:a16="http://schemas.microsoft.com/office/drawing/2014/main" id="{4DCA2719-AB8E-33AE-DEDF-A890CCC042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69819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636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5" name="Rectangle 92">
                      <a:extLst>
                        <a:ext uri="{FF2B5EF4-FFF2-40B4-BE49-F238E27FC236}">
                          <a16:creationId xmlns:a16="http://schemas.microsoft.com/office/drawing/2014/main" id="{DAD8F818-09AC-5202-1048-F6A21A4B34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69819" y="6455421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682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6" name="Rectangle 93">
                      <a:extLst>
                        <a:ext uri="{FF2B5EF4-FFF2-40B4-BE49-F238E27FC236}">
                          <a16:creationId xmlns:a16="http://schemas.microsoft.com/office/drawing/2014/main" id="{BD467C92-B1AD-6EAC-CEA7-A07AC08B03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1734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556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7" name="Rectangle 94">
                      <a:extLst>
                        <a:ext uri="{FF2B5EF4-FFF2-40B4-BE49-F238E27FC236}">
                          <a16:creationId xmlns:a16="http://schemas.microsoft.com/office/drawing/2014/main" id="{21EA1494-AB16-E298-2384-88B10EAFF5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1734" y="6455421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637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8" name="Rectangle 95">
                      <a:extLst>
                        <a:ext uri="{FF2B5EF4-FFF2-40B4-BE49-F238E27FC236}">
                          <a16:creationId xmlns:a16="http://schemas.microsoft.com/office/drawing/2014/main" id="{8EDDFC47-B4F1-6CEB-DB5C-34E8EFDD41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01007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511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9" name="Rectangle 96">
                      <a:extLst>
                        <a:ext uri="{FF2B5EF4-FFF2-40B4-BE49-F238E27FC236}">
                          <a16:creationId xmlns:a16="http://schemas.microsoft.com/office/drawing/2014/main" id="{628E7D46-3881-E47C-0D54-62A0CFAF0B8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01007" y="6455421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605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0" name="Rectangle 97">
                      <a:extLst>
                        <a:ext uri="{FF2B5EF4-FFF2-40B4-BE49-F238E27FC236}">
                          <a16:creationId xmlns:a16="http://schemas.microsoft.com/office/drawing/2014/main" id="{EE7EAAB8-EDF4-75FB-3700-54D1FC9A8AC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5359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485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1" name="Rectangle 98">
                      <a:extLst>
                        <a:ext uri="{FF2B5EF4-FFF2-40B4-BE49-F238E27FC236}">
                          <a16:creationId xmlns:a16="http://schemas.microsoft.com/office/drawing/2014/main" id="{B6813616-7B97-5403-EBEF-F50E254B516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5359" y="6455421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574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2" name="Rectangle 99">
                      <a:extLst>
                        <a:ext uri="{FF2B5EF4-FFF2-40B4-BE49-F238E27FC236}">
                          <a16:creationId xmlns:a16="http://schemas.microsoft.com/office/drawing/2014/main" id="{8160F68B-C5BF-A231-B6F4-ACCE640E141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65177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460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3" name="Rectangle 100">
                      <a:extLst>
                        <a:ext uri="{FF2B5EF4-FFF2-40B4-BE49-F238E27FC236}">
                          <a16:creationId xmlns:a16="http://schemas.microsoft.com/office/drawing/2014/main" id="{5F667063-5354-0DFD-0F47-46E38716BFD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65177" y="6455421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548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4" name="Rectangle 101">
                      <a:extLst>
                        <a:ext uri="{FF2B5EF4-FFF2-40B4-BE49-F238E27FC236}">
                          <a16:creationId xmlns:a16="http://schemas.microsoft.com/office/drawing/2014/main" id="{C798133A-AB5E-AA0B-D33D-E78D5170FCD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80208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431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5" name="Rectangle 102">
                      <a:extLst>
                        <a:ext uri="{FF2B5EF4-FFF2-40B4-BE49-F238E27FC236}">
                          <a16:creationId xmlns:a16="http://schemas.microsoft.com/office/drawing/2014/main" id="{3EA3C507-EBA0-7E28-6B89-CB3F27E9F93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80208" y="6455421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521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6" name="Rectangle 103">
                      <a:extLst>
                        <a:ext uri="{FF2B5EF4-FFF2-40B4-BE49-F238E27FC236}">
                          <a16:creationId xmlns:a16="http://schemas.microsoft.com/office/drawing/2014/main" id="{54744937-CD7B-B962-305B-8501E0D529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05071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397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7" name="Rectangle 104">
                      <a:extLst>
                        <a:ext uri="{FF2B5EF4-FFF2-40B4-BE49-F238E27FC236}">
                          <a16:creationId xmlns:a16="http://schemas.microsoft.com/office/drawing/2014/main" id="{2833A535-AE63-7651-36B6-51E24B3B93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05071" y="6455421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481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8" name="Rectangle 105">
                      <a:extLst>
                        <a:ext uri="{FF2B5EF4-FFF2-40B4-BE49-F238E27FC236}">
                          <a16:creationId xmlns:a16="http://schemas.microsoft.com/office/drawing/2014/main" id="{E8FD2B41-95D3-CF6C-0A62-312CBE15C57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298401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238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9" name="Rectangle 106">
                      <a:extLst>
                        <a:ext uri="{FF2B5EF4-FFF2-40B4-BE49-F238E27FC236}">
                          <a16:creationId xmlns:a16="http://schemas.microsoft.com/office/drawing/2014/main" id="{73069427-4B8A-CBC5-32A5-46DE253738E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298401" y="6455421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281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0" name="Rectangle 107">
                      <a:extLst>
                        <a:ext uri="{FF2B5EF4-FFF2-40B4-BE49-F238E27FC236}">
                          <a16:creationId xmlns:a16="http://schemas.microsoft.com/office/drawing/2014/main" id="{A226D9A8-CC71-2F8A-FC5A-607F198B474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73740" y="6196412"/>
                      <a:ext cx="11353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74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1" name="Rectangle 108">
                      <a:extLst>
                        <a:ext uri="{FF2B5EF4-FFF2-40B4-BE49-F238E27FC236}">
                          <a16:creationId xmlns:a16="http://schemas.microsoft.com/office/drawing/2014/main" id="{8B230D3E-C9E9-B482-4CDF-B8423835F41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66411" y="6455421"/>
                      <a:ext cx="11353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89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2" name="Rectangle 109">
                      <a:extLst>
                        <a:ext uri="{FF2B5EF4-FFF2-40B4-BE49-F238E27FC236}">
                          <a16:creationId xmlns:a16="http://schemas.microsoft.com/office/drawing/2014/main" id="{64F9E88D-BDA6-EBF7-3CD6-86987BAD00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25297" y="6189224"/>
                      <a:ext cx="56770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3" name="Rectangle 110">
                      <a:extLst>
                        <a:ext uri="{FF2B5EF4-FFF2-40B4-BE49-F238E27FC236}">
                          <a16:creationId xmlns:a16="http://schemas.microsoft.com/office/drawing/2014/main" id="{1365AAB7-4315-B1EC-A352-4CAD505E316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25298" y="6455423"/>
                      <a:ext cx="56770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5" name="Rectangle 91">
                      <a:extLst>
                        <a:ext uri="{FF2B5EF4-FFF2-40B4-BE49-F238E27FC236}">
                          <a16:creationId xmlns:a16="http://schemas.microsoft.com/office/drawing/2014/main" id="{CFC55FC3-7614-CFFB-5236-93EC1D761B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04629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677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6" name="Rectangle 92">
                      <a:extLst>
                        <a:ext uri="{FF2B5EF4-FFF2-40B4-BE49-F238E27FC236}">
                          <a16:creationId xmlns:a16="http://schemas.microsoft.com/office/drawing/2014/main" id="{28AC7936-1551-FA30-1373-CE0534FB3DC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04629" y="6455421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708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7" name="Rectangle 93">
                      <a:extLst>
                        <a:ext uri="{FF2B5EF4-FFF2-40B4-BE49-F238E27FC236}">
                          <a16:creationId xmlns:a16="http://schemas.microsoft.com/office/drawing/2014/main" id="{17B34F87-1CE7-92D7-DCD8-A09E15B58B6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16543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595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8" name="Rectangle 94">
                      <a:extLst>
                        <a:ext uri="{FF2B5EF4-FFF2-40B4-BE49-F238E27FC236}">
                          <a16:creationId xmlns:a16="http://schemas.microsoft.com/office/drawing/2014/main" id="{372854BE-0070-3BB2-2464-BBD5B2CA664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16543" y="6455421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658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9" name="Rectangle 95">
                      <a:extLst>
                        <a:ext uri="{FF2B5EF4-FFF2-40B4-BE49-F238E27FC236}">
                          <a16:creationId xmlns:a16="http://schemas.microsoft.com/office/drawing/2014/main" id="{CCB38DA0-8D10-EAE0-814C-F8C305A00C0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35817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540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0" name="Rectangle 96">
                      <a:extLst>
                        <a:ext uri="{FF2B5EF4-FFF2-40B4-BE49-F238E27FC236}">
                          <a16:creationId xmlns:a16="http://schemas.microsoft.com/office/drawing/2014/main" id="{F178BF87-4231-F96A-75E2-009BF7C75AF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35817" y="6455421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620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" name="Rectangle 97">
                      <a:extLst>
                        <a:ext uri="{FF2B5EF4-FFF2-40B4-BE49-F238E27FC236}">
                          <a16:creationId xmlns:a16="http://schemas.microsoft.com/office/drawing/2014/main" id="{96E2A983-E600-E601-07F7-F1193961678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90169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495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" name="Rectangle 98">
                      <a:extLst>
                        <a:ext uri="{FF2B5EF4-FFF2-40B4-BE49-F238E27FC236}">
                          <a16:creationId xmlns:a16="http://schemas.microsoft.com/office/drawing/2014/main" id="{36E62B3F-8AF2-7E63-2D0A-A3550AB660A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90169" y="6455421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591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3" name="Rectangle 99">
                      <a:extLst>
                        <a:ext uri="{FF2B5EF4-FFF2-40B4-BE49-F238E27FC236}">
                          <a16:creationId xmlns:a16="http://schemas.microsoft.com/office/drawing/2014/main" id="{A0E3415E-E094-F7B5-12BD-3AC79737C1A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99987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475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4" name="Rectangle 100">
                      <a:extLst>
                        <a:ext uri="{FF2B5EF4-FFF2-40B4-BE49-F238E27FC236}">
                          <a16:creationId xmlns:a16="http://schemas.microsoft.com/office/drawing/2014/main" id="{46EDE738-0A45-43E7-5A6C-398B6AEDD99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99987" y="6455423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561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5" name="Rectangle 101">
                      <a:extLst>
                        <a:ext uri="{FF2B5EF4-FFF2-40B4-BE49-F238E27FC236}">
                          <a16:creationId xmlns:a16="http://schemas.microsoft.com/office/drawing/2014/main" id="{14B9C571-070E-3B84-F0F3-7066DF73E5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15019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444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6" name="Rectangle 102">
                      <a:extLst>
                        <a:ext uri="{FF2B5EF4-FFF2-40B4-BE49-F238E27FC236}">
                          <a16:creationId xmlns:a16="http://schemas.microsoft.com/office/drawing/2014/main" id="{5AE7362F-4AFD-00FF-3CF0-C99C4FFCA84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15019" y="6455421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537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7" name="Rectangle 103">
                      <a:extLst>
                        <a:ext uri="{FF2B5EF4-FFF2-40B4-BE49-F238E27FC236}">
                          <a16:creationId xmlns:a16="http://schemas.microsoft.com/office/drawing/2014/main" id="{FE158903-A072-A510-847D-3B89759631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39881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421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8" name="Rectangle 104">
                      <a:extLst>
                        <a:ext uri="{FF2B5EF4-FFF2-40B4-BE49-F238E27FC236}">
                          <a16:creationId xmlns:a16="http://schemas.microsoft.com/office/drawing/2014/main" id="{752E2A33-2891-DBDF-826C-02C1D1049A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39881" y="6455421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516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9" name="Rectangle 105">
                      <a:extLst>
                        <a:ext uri="{FF2B5EF4-FFF2-40B4-BE49-F238E27FC236}">
                          <a16:creationId xmlns:a16="http://schemas.microsoft.com/office/drawing/2014/main" id="{AE866B5F-62B1-022E-B2C8-755601BBBAC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33212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368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0" name="Rectangle 106">
                      <a:extLst>
                        <a:ext uri="{FF2B5EF4-FFF2-40B4-BE49-F238E27FC236}">
                          <a16:creationId xmlns:a16="http://schemas.microsoft.com/office/drawing/2014/main" id="{72673A03-4300-B9CB-3EA3-DC0FAEAF3E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33212" y="6455421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443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1" name="Rectangle 107">
                      <a:extLst>
                        <a:ext uri="{FF2B5EF4-FFF2-40B4-BE49-F238E27FC236}">
                          <a16:creationId xmlns:a16="http://schemas.microsoft.com/office/drawing/2014/main" id="{81993914-EFC4-91D8-C550-BA6B591D4A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80165" y="6196412"/>
                      <a:ext cx="170309" cy="18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187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2" name="Rectangle 108">
                      <a:extLst>
                        <a:ext uri="{FF2B5EF4-FFF2-40B4-BE49-F238E27FC236}">
                          <a16:creationId xmlns:a16="http://schemas.microsoft.com/office/drawing/2014/main" id="{196B9770-D98C-1AB9-5845-D83CC668B9D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72837" y="6455422"/>
                      <a:ext cx="170309" cy="1852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236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3" name="Rectangle 109">
                      <a:extLst>
                        <a:ext uri="{FF2B5EF4-FFF2-40B4-BE49-F238E27FC236}">
                          <a16:creationId xmlns:a16="http://schemas.microsoft.com/office/drawing/2014/main" id="{57E4EC38-0E94-B483-3FCA-443C7677185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30612" y="6189224"/>
                      <a:ext cx="113539" cy="1852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42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4" name="Rectangle 110">
                      <a:extLst>
                        <a:ext uri="{FF2B5EF4-FFF2-40B4-BE49-F238E27FC236}">
                          <a16:creationId xmlns:a16="http://schemas.microsoft.com/office/drawing/2014/main" id="{46AD74EB-080B-72EA-5F6C-8F3614B524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31724" y="6455422"/>
                      <a:ext cx="113539" cy="1852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b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917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67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 panose="020B0604020202020204" pitchFamily="34" charset="0"/>
                        </a:rPr>
                        <a:t>50</a:t>
                      </a:r>
                      <a:endParaRPr kumimoji="0" lang="en-US" altLang="en-US" sz="1067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44" name="Rectangle 111">
                    <a:extLst>
                      <a:ext uri="{FF2B5EF4-FFF2-40B4-BE49-F238E27FC236}">
                        <a16:creationId xmlns:a16="http://schemas.microsoft.com/office/drawing/2014/main" id="{6DEC3B6C-4F96-0F85-1B42-7C37E5D8B1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85678" y="3718985"/>
                    <a:ext cx="44395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0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5" name="Rectangle 112">
                    <a:extLst>
                      <a:ext uri="{FF2B5EF4-FFF2-40B4-BE49-F238E27FC236}">
                        <a16:creationId xmlns:a16="http://schemas.microsoft.com/office/drawing/2014/main" id="{BA36626B-72E9-184D-E048-D4E75C1324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37223" y="3718985"/>
                    <a:ext cx="44395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6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6" name="Rectangle 113">
                    <a:extLst>
                      <a:ext uri="{FF2B5EF4-FFF2-40B4-BE49-F238E27FC236}">
                        <a16:creationId xmlns:a16="http://schemas.microsoft.com/office/drawing/2014/main" id="{10A2A44F-9DB3-0858-C60B-8C420FF337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5088" y="3718985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12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7" name="Rectangle 114">
                    <a:extLst>
                      <a:ext uri="{FF2B5EF4-FFF2-40B4-BE49-F238E27FC236}">
                        <a16:creationId xmlns:a16="http://schemas.microsoft.com/office/drawing/2014/main" id="{F05CE8D9-0305-E605-69F3-1D2FFCC196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5390" y="3718985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18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8" name="Rectangle 115">
                    <a:extLst>
                      <a:ext uri="{FF2B5EF4-FFF2-40B4-BE49-F238E27FC236}">
                        <a16:creationId xmlns:a16="http://schemas.microsoft.com/office/drawing/2014/main" id="{B0227863-A67D-84AA-2EA4-4F11847EB9E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65690" y="3718985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24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9" name="Rectangle 116">
                    <a:extLst>
                      <a:ext uri="{FF2B5EF4-FFF2-40B4-BE49-F238E27FC236}">
                        <a16:creationId xmlns:a16="http://schemas.microsoft.com/office/drawing/2014/main" id="{D5D21417-C26A-5918-B515-1C4A15615C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5990" y="3718985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30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0" name="Rectangle 117">
                    <a:extLst>
                      <a:ext uri="{FF2B5EF4-FFF2-40B4-BE49-F238E27FC236}">
                        <a16:creationId xmlns:a16="http://schemas.microsoft.com/office/drawing/2014/main" id="{69EA3581-0A72-C005-F7BC-0375137B61A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40495" y="3904816"/>
                    <a:ext cx="553081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Time (months)</a:t>
                    </a:r>
                    <a:endParaRPr kumimoji="0" lang="en-US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1" name="Rectangle 125">
                    <a:extLst>
                      <a:ext uri="{FF2B5EF4-FFF2-40B4-BE49-F238E27FC236}">
                        <a16:creationId xmlns:a16="http://schemas.microsoft.com/office/drawing/2014/main" id="{2A9E0ED6-1EA7-8F53-C299-3DD2580DF5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79141" y="2306047"/>
                    <a:ext cx="732871" cy="964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IDFS rate (%)</a:t>
                    </a:r>
                    <a:endParaRPr kumimoji="0" lang="en-US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2" name="Rectangle 134">
                    <a:extLst>
                      <a:ext uri="{FF2B5EF4-FFF2-40B4-BE49-F238E27FC236}">
                        <a16:creationId xmlns:a16="http://schemas.microsoft.com/office/drawing/2014/main" id="{391538D0-7300-1A10-49F0-E652FFC12B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66290" y="3718985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36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3" name="Rectangle 135">
                    <a:extLst>
                      <a:ext uri="{FF2B5EF4-FFF2-40B4-BE49-F238E27FC236}">
                        <a16:creationId xmlns:a16="http://schemas.microsoft.com/office/drawing/2014/main" id="{F4482DCA-28DB-E71D-9A7A-72B21EC320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16590" y="3718985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42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4" name="Rectangle 136">
                    <a:extLst>
                      <a:ext uri="{FF2B5EF4-FFF2-40B4-BE49-F238E27FC236}">
                        <a16:creationId xmlns:a16="http://schemas.microsoft.com/office/drawing/2014/main" id="{A61A498A-E012-94BB-CE23-66BCAAB77FB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66890" y="3718985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48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5" name="Rectangle 137">
                    <a:extLst>
                      <a:ext uri="{FF2B5EF4-FFF2-40B4-BE49-F238E27FC236}">
                        <a16:creationId xmlns:a16="http://schemas.microsoft.com/office/drawing/2014/main" id="{86457C25-21AA-C44C-58A2-B2F1D7A244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7192" y="3718985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54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6" name="Rectangle 138">
                    <a:extLst>
                      <a:ext uri="{FF2B5EF4-FFF2-40B4-BE49-F238E27FC236}">
                        <a16:creationId xmlns:a16="http://schemas.microsoft.com/office/drawing/2014/main" id="{3B3273E8-EDF2-D4EB-AC2C-D92AD4F835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7491" y="3718985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60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5" name="Line 7">
                    <a:extLst>
                      <a:ext uri="{FF2B5EF4-FFF2-40B4-BE49-F238E27FC236}">
                        <a16:creationId xmlns:a16="http://schemas.microsoft.com/office/drawing/2014/main" id="{5293F1C2-1786-DFEC-D9AF-714B2D3894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161216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6" name="Line 8">
                    <a:extLst>
                      <a:ext uri="{FF2B5EF4-FFF2-40B4-BE49-F238E27FC236}">
                        <a16:creationId xmlns:a16="http://schemas.microsoft.com/office/drawing/2014/main" id="{99F40759-6CA3-8C64-B13B-AAD4FCC70B6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11520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7" name="Line 9">
                    <a:extLst>
                      <a:ext uri="{FF2B5EF4-FFF2-40B4-BE49-F238E27FC236}">
                        <a16:creationId xmlns:a16="http://schemas.microsoft.com/office/drawing/2014/main" id="{CA0C6E1C-721F-C796-D858-EA515C1891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61823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8" name="Line 10">
                    <a:extLst>
                      <a:ext uri="{FF2B5EF4-FFF2-40B4-BE49-F238E27FC236}">
                        <a16:creationId xmlns:a16="http://schemas.microsoft.com/office/drawing/2014/main" id="{8C218AC7-C06D-E2FC-9FE6-362DEA2FD81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912127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9" name="Line 11">
                    <a:extLst>
                      <a:ext uri="{FF2B5EF4-FFF2-40B4-BE49-F238E27FC236}">
                        <a16:creationId xmlns:a16="http://schemas.microsoft.com/office/drawing/2014/main" id="{3D9141B0-FAB6-8AB0-4274-6D5CE6B125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162430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0" name="Line 12">
                    <a:extLst>
                      <a:ext uri="{FF2B5EF4-FFF2-40B4-BE49-F238E27FC236}">
                        <a16:creationId xmlns:a16="http://schemas.microsoft.com/office/drawing/2014/main" id="{B9F43E18-81A4-8620-9CAE-238E48BE34F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412734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1" name="Line 13">
                    <a:extLst>
                      <a:ext uri="{FF2B5EF4-FFF2-40B4-BE49-F238E27FC236}">
                        <a16:creationId xmlns:a16="http://schemas.microsoft.com/office/drawing/2014/main" id="{985C2AFB-381F-52B5-C073-549E58001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663037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2" name="Line 14">
                    <a:extLst>
                      <a:ext uri="{FF2B5EF4-FFF2-40B4-BE49-F238E27FC236}">
                        <a16:creationId xmlns:a16="http://schemas.microsoft.com/office/drawing/2014/main" id="{1CC914EB-A979-163D-F35C-DF9495C558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13341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3" name="Line 15">
                    <a:extLst>
                      <a:ext uri="{FF2B5EF4-FFF2-40B4-BE49-F238E27FC236}">
                        <a16:creationId xmlns:a16="http://schemas.microsoft.com/office/drawing/2014/main" id="{DD43A467-CF5C-8D0E-891D-8A51A12F54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163645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4" name="Line 16">
                    <a:extLst>
                      <a:ext uri="{FF2B5EF4-FFF2-40B4-BE49-F238E27FC236}">
                        <a16:creationId xmlns:a16="http://schemas.microsoft.com/office/drawing/2014/main" id="{AA9A8CAC-DA70-CEB2-AE04-CCF0321453A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413942" y="3669096"/>
                    <a:ext cx="0" cy="48320"/>
                  </a:xfrm>
                  <a:prstGeom prst="line">
                    <a:avLst/>
                  </a:prstGeom>
                  <a:noFill/>
                  <a:ln w="1111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5" name="Rectangle 112">
                    <a:extLst>
                      <a:ext uri="{FF2B5EF4-FFF2-40B4-BE49-F238E27FC236}">
                        <a16:creationId xmlns:a16="http://schemas.microsoft.com/office/drawing/2014/main" id="{D38D4287-8DC9-1665-DE2A-D62D861656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17791" y="3718985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66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6" name="Rectangle 113">
                    <a:extLst>
                      <a:ext uri="{FF2B5EF4-FFF2-40B4-BE49-F238E27FC236}">
                        <a16:creationId xmlns:a16="http://schemas.microsoft.com/office/drawing/2014/main" id="{4A7B0B2A-C3D8-071A-D19B-914819C539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093" y="3718985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72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7" name="Rectangle 114">
                    <a:extLst>
                      <a:ext uri="{FF2B5EF4-FFF2-40B4-BE49-F238E27FC236}">
                        <a16:creationId xmlns:a16="http://schemas.microsoft.com/office/drawing/2014/main" id="{30C99FF6-E0C9-1410-1A6E-8C624A40C1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18393" y="3718985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78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8" name="Rectangle 115">
                    <a:extLst>
                      <a:ext uri="{FF2B5EF4-FFF2-40B4-BE49-F238E27FC236}">
                        <a16:creationId xmlns:a16="http://schemas.microsoft.com/office/drawing/2014/main" id="{D9000FCD-B0E5-FF7F-2B50-FD5F2EFC48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68693" y="3718985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84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9" name="Rectangle 116">
                    <a:extLst>
                      <a:ext uri="{FF2B5EF4-FFF2-40B4-BE49-F238E27FC236}">
                        <a16:creationId xmlns:a16="http://schemas.microsoft.com/office/drawing/2014/main" id="{820DD7CF-70D2-5CA3-DFF0-4A233482D4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18994" y="3718985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90</a:t>
                    </a:r>
                  </a:p>
                </p:txBody>
              </p:sp>
              <p:sp>
                <p:nvSpPr>
                  <p:cNvPr id="200" name="Rectangle 134">
                    <a:extLst>
                      <a:ext uri="{FF2B5EF4-FFF2-40B4-BE49-F238E27FC236}">
                        <a16:creationId xmlns:a16="http://schemas.microsoft.com/office/drawing/2014/main" id="{354E6439-31D1-A136-E621-DF7418BB00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69297" y="3718985"/>
                    <a:ext cx="88790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96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1" name="Rectangle 135">
                    <a:extLst>
                      <a:ext uri="{FF2B5EF4-FFF2-40B4-BE49-F238E27FC236}">
                        <a16:creationId xmlns:a16="http://schemas.microsoft.com/office/drawing/2014/main" id="{7C19C068-E0E3-C319-84A9-B1C82DBD23A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96630" y="3718985"/>
                    <a:ext cx="133186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102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2" name="Rectangle 136">
                    <a:extLst>
                      <a:ext uri="{FF2B5EF4-FFF2-40B4-BE49-F238E27FC236}">
                        <a16:creationId xmlns:a16="http://schemas.microsoft.com/office/drawing/2014/main" id="{A01BF0C0-F98B-3CE8-6A77-09D4A1A1B3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847178" y="3718985"/>
                    <a:ext cx="133186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108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3" name="Rectangle 137">
                    <a:extLst>
                      <a:ext uri="{FF2B5EF4-FFF2-40B4-BE49-F238E27FC236}">
                        <a16:creationId xmlns:a16="http://schemas.microsoft.com/office/drawing/2014/main" id="{C842F8FA-AB3D-BB57-ABEB-06498F1ACE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00711" y="3718985"/>
                    <a:ext cx="127222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114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4" name="Rectangle 138">
                    <a:extLst>
                      <a:ext uri="{FF2B5EF4-FFF2-40B4-BE49-F238E27FC236}">
                        <a16:creationId xmlns:a16="http://schemas.microsoft.com/office/drawing/2014/main" id="{7DF9BA7B-7403-B904-C4F1-D8904370BD4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48280" y="3718985"/>
                    <a:ext cx="133186" cy="1414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 panose="020B0604020202020204" pitchFamily="34" charset="0"/>
                      </a:rPr>
                      <a:t>120</a:t>
                    </a:r>
                    <a:endParaRPr kumimoji="0" lang="en-US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" name="Rectangle 81">
                  <a:extLst>
                    <a:ext uri="{FF2B5EF4-FFF2-40B4-BE49-F238E27FC236}">
                      <a16:creationId xmlns:a16="http://schemas.microsoft.com/office/drawing/2014/main" id="{AFF6F4C5-C2BA-EDBC-D6A0-4EDAF4E1AE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103" y="3910639"/>
                  <a:ext cx="204213" cy="996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b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67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rPr>
                    <a:t>T-DM1</a:t>
                  </a:r>
                  <a:endParaRPr kumimoji="0" lang="en-US" altLang="en-US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6" name="Rectangle 81">
                  <a:extLst>
                    <a:ext uri="{FF2B5EF4-FFF2-40B4-BE49-F238E27FC236}">
                      <a16:creationId xmlns:a16="http://schemas.microsoft.com/office/drawing/2014/main" id="{324AAFA8-B5C1-1EEB-E54A-2E7A356BBE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739" y="3771350"/>
                  <a:ext cx="389576" cy="996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b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67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rPr>
                    <a:t>Trastuzumab</a:t>
                  </a:r>
                </a:p>
              </p:txBody>
            </p:sp>
            <p:sp>
              <p:nvSpPr>
                <p:cNvPr id="227" name="Rectangle 81">
                  <a:extLst>
                    <a:ext uri="{FF2B5EF4-FFF2-40B4-BE49-F238E27FC236}">
                      <a16:creationId xmlns:a16="http://schemas.microsoft.com/office/drawing/2014/main" id="{0C4A0CC7-58EC-C9A4-8021-FCAF26E6FD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6922" y="3648845"/>
                  <a:ext cx="302393" cy="996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b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67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rPr>
                    <a:t>No. at risk</a:t>
                  </a:r>
                </a:p>
              </p:txBody>
            </p: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F88373AA-FACF-88E3-B7DC-8A0ECB6791AE}"/>
                  </a:ext>
                </a:extLst>
              </p:cNvPr>
              <p:cNvGrpSpPr/>
              <p:nvPr/>
            </p:nvGrpSpPr>
            <p:grpSpPr>
              <a:xfrm>
                <a:off x="1139403" y="1283430"/>
                <a:ext cx="4855922" cy="802752"/>
                <a:chOff x="1139403" y="1283430"/>
                <a:chExt cx="4855922" cy="802752"/>
              </a:xfrm>
            </p:grpSpPr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B5DE78B4-86F7-DF83-F4B6-F16F6B2EC967}"/>
                    </a:ext>
                  </a:extLst>
                </p:cNvPr>
                <p:cNvSpPr/>
                <p:nvPr/>
              </p:nvSpPr>
              <p:spPr>
                <a:xfrm>
                  <a:off x="1139403" y="1309097"/>
                  <a:ext cx="4855922" cy="753202"/>
                </a:xfrm>
                <a:custGeom>
                  <a:avLst/>
                  <a:gdLst>
                    <a:gd name="connsiteX0" fmla="*/ 0 w 4870145"/>
                    <a:gd name="connsiteY0" fmla="*/ 0 h 755408"/>
                    <a:gd name="connsiteX1" fmla="*/ 64467 w 4870145"/>
                    <a:gd name="connsiteY1" fmla="*/ 0 h 755408"/>
                    <a:gd name="connsiteX2" fmla="*/ 64467 w 4870145"/>
                    <a:gd name="connsiteY2" fmla="*/ 14661 h 755408"/>
                    <a:gd name="connsiteX3" fmla="*/ 107389 w 4870145"/>
                    <a:gd name="connsiteY3" fmla="*/ 14661 h 755408"/>
                    <a:gd name="connsiteX4" fmla="*/ 107389 w 4870145"/>
                    <a:gd name="connsiteY4" fmla="*/ 22504 h 755408"/>
                    <a:gd name="connsiteX5" fmla="*/ 130808 w 4870145"/>
                    <a:gd name="connsiteY5" fmla="*/ 22504 h 755408"/>
                    <a:gd name="connsiteX6" fmla="*/ 130808 w 4870145"/>
                    <a:gd name="connsiteY6" fmla="*/ 28300 h 755408"/>
                    <a:gd name="connsiteX7" fmla="*/ 151332 w 4870145"/>
                    <a:gd name="connsiteY7" fmla="*/ 28300 h 755408"/>
                    <a:gd name="connsiteX8" fmla="*/ 151332 w 4870145"/>
                    <a:gd name="connsiteY8" fmla="*/ 34523 h 755408"/>
                    <a:gd name="connsiteX9" fmla="*/ 183268 w 4870145"/>
                    <a:gd name="connsiteY9" fmla="*/ 34523 h 755408"/>
                    <a:gd name="connsiteX10" fmla="*/ 183268 w 4870145"/>
                    <a:gd name="connsiteY10" fmla="*/ 38103 h 755408"/>
                    <a:gd name="connsiteX11" fmla="*/ 202430 w 4870145"/>
                    <a:gd name="connsiteY11" fmla="*/ 38103 h 755408"/>
                    <a:gd name="connsiteX12" fmla="*/ 202430 w 4870145"/>
                    <a:gd name="connsiteY12" fmla="*/ 44325 h 755408"/>
                    <a:gd name="connsiteX13" fmla="*/ 216396 w 4870145"/>
                    <a:gd name="connsiteY13" fmla="*/ 44325 h 755408"/>
                    <a:gd name="connsiteX14" fmla="*/ 216396 w 4870145"/>
                    <a:gd name="connsiteY14" fmla="*/ 51145 h 755408"/>
                    <a:gd name="connsiteX15" fmla="*/ 229085 w 4870145"/>
                    <a:gd name="connsiteY15" fmla="*/ 51145 h 755408"/>
                    <a:gd name="connsiteX16" fmla="*/ 247991 w 4870145"/>
                    <a:gd name="connsiteY16" fmla="*/ 51145 h 755408"/>
                    <a:gd name="connsiteX17" fmla="*/ 247991 w 4870145"/>
                    <a:gd name="connsiteY17" fmla="*/ 59925 h 755408"/>
                    <a:gd name="connsiteX18" fmla="*/ 265279 w 4870145"/>
                    <a:gd name="connsiteY18" fmla="*/ 59925 h 755408"/>
                    <a:gd name="connsiteX19" fmla="*/ 265279 w 4870145"/>
                    <a:gd name="connsiteY19" fmla="*/ 67085 h 755408"/>
                    <a:gd name="connsiteX20" fmla="*/ 279586 w 4870145"/>
                    <a:gd name="connsiteY20" fmla="*/ 67085 h 755408"/>
                    <a:gd name="connsiteX21" fmla="*/ 279586 w 4870145"/>
                    <a:gd name="connsiteY21" fmla="*/ 74927 h 755408"/>
                    <a:gd name="connsiteX22" fmla="*/ 299088 w 4870145"/>
                    <a:gd name="connsiteY22" fmla="*/ 74927 h 755408"/>
                    <a:gd name="connsiteX23" fmla="*/ 299088 w 4870145"/>
                    <a:gd name="connsiteY23" fmla="*/ 89589 h 755408"/>
                    <a:gd name="connsiteX24" fmla="*/ 315354 w 4870145"/>
                    <a:gd name="connsiteY24" fmla="*/ 89589 h 755408"/>
                    <a:gd name="connsiteX25" fmla="*/ 315354 w 4870145"/>
                    <a:gd name="connsiteY25" fmla="*/ 99050 h 755408"/>
                    <a:gd name="connsiteX26" fmla="*/ 355039 w 4870145"/>
                    <a:gd name="connsiteY26" fmla="*/ 99050 h 755408"/>
                    <a:gd name="connsiteX27" fmla="*/ 355039 w 4870145"/>
                    <a:gd name="connsiteY27" fmla="*/ 107148 h 755408"/>
                    <a:gd name="connsiteX28" fmla="*/ 361938 w 4870145"/>
                    <a:gd name="connsiteY28" fmla="*/ 107148 h 755408"/>
                    <a:gd name="connsiteX29" fmla="*/ 361938 w 4870145"/>
                    <a:gd name="connsiteY29" fmla="*/ 112689 h 755408"/>
                    <a:gd name="connsiteX30" fmla="*/ 388253 w 4870145"/>
                    <a:gd name="connsiteY30" fmla="*/ 112689 h 755408"/>
                    <a:gd name="connsiteX31" fmla="*/ 388253 w 4870145"/>
                    <a:gd name="connsiteY31" fmla="*/ 117889 h 755408"/>
                    <a:gd name="connsiteX32" fmla="*/ 398983 w 4870145"/>
                    <a:gd name="connsiteY32" fmla="*/ 117889 h 755408"/>
                    <a:gd name="connsiteX33" fmla="*/ 417548 w 4870145"/>
                    <a:gd name="connsiteY33" fmla="*/ 117889 h 755408"/>
                    <a:gd name="connsiteX34" fmla="*/ 417548 w 4870145"/>
                    <a:gd name="connsiteY34" fmla="*/ 124111 h 755408"/>
                    <a:gd name="connsiteX35" fmla="*/ 426320 w 4870145"/>
                    <a:gd name="connsiteY35" fmla="*/ 124111 h 755408"/>
                    <a:gd name="connsiteX36" fmla="*/ 426320 w 4870145"/>
                    <a:gd name="connsiteY36" fmla="*/ 133573 h 755408"/>
                    <a:gd name="connsiteX37" fmla="*/ 433218 w 4870145"/>
                    <a:gd name="connsiteY37" fmla="*/ 133573 h 755408"/>
                    <a:gd name="connsiteX38" fmla="*/ 433218 w 4870145"/>
                    <a:gd name="connsiteY38" fmla="*/ 142353 h 755408"/>
                    <a:gd name="connsiteX39" fmla="*/ 448121 w 4870145"/>
                    <a:gd name="connsiteY39" fmla="*/ 142353 h 755408"/>
                    <a:gd name="connsiteX40" fmla="*/ 448121 w 4870145"/>
                    <a:gd name="connsiteY40" fmla="*/ 150195 h 755408"/>
                    <a:gd name="connsiteX41" fmla="*/ 490106 w 4870145"/>
                    <a:gd name="connsiteY41" fmla="*/ 150195 h 755408"/>
                    <a:gd name="connsiteX42" fmla="*/ 490106 w 4870145"/>
                    <a:gd name="connsiteY42" fmla="*/ 156673 h 755408"/>
                    <a:gd name="connsiteX43" fmla="*/ 503136 w 4870145"/>
                    <a:gd name="connsiteY43" fmla="*/ 156673 h 755408"/>
                    <a:gd name="connsiteX44" fmla="*/ 503136 w 4870145"/>
                    <a:gd name="connsiteY44" fmla="*/ 166135 h 755408"/>
                    <a:gd name="connsiteX45" fmla="*/ 510034 w 4870145"/>
                    <a:gd name="connsiteY45" fmla="*/ 166135 h 755408"/>
                    <a:gd name="connsiteX46" fmla="*/ 510034 w 4870145"/>
                    <a:gd name="connsiteY46" fmla="*/ 175938 h 755408"/>
                    <a:gd name="connsiteX47" fmla="*/ 546739 w 4870145"/>
                    <a:gd name="connsiteY47" fmla="*/ 175938 h 755408"/>
                    <a:gd name="connsiteX48" fmla="*/ 546739 w 4870145"/>
                    <a:gd name="connsiteY48" fmla="*/ 181138 h 755408"/>
                    <a:gd name="connsiteX49" fmla="*/ 565304 w 4870145"/>
                    <a:gd name="connsiteY49" fmla="*/ 181138 h 755408"/>
                    <a:gd name="connsiteX50" fmla="*/ 565304 w 4870145"/>
                    <a:gd name="connsiteY50" fmla="*/ 191878 h 755408"/>
                    <a:gd name="connsiteX51" fmla="*/ 571180 w 4870145"/>
                    <a:gd name="connsiteY51" fmla="*/ 191878 h 755408"/>
                    <a:gd name="connsiteX52" fmla="*/ 571180 w 4870145"/>
                    <a:gd name="connsiteY52" fmla="*/ 196140 h 755408"/>
                    <a:gd name="connsiteX53" fmla="*/ 577652 w 4870145"/>
                    <a:gd name="connsiteY53" fmla="*/ 196140 h 755408"/>
                    <a:gd name="connsiteX54" fmla="*/ 577652 w 4870145"/>
                    <a:gd name="connsiteY54" fmla="*/ 201937 h 755408"/>
                    <a:gd name="connsiteX55" fmla="*/ 603712 w 4870145"/>
                    <a:gd name="connsiteY55" fmla="*/ 201937 h 755408"/>
                    <a:gd name="connsiteX56" fmla="*/ 603712 w 4870145"/>
                    <a:gd name="connsiteY56" fmla="*/ 207818 h 755408"/>
                    <a:gd name="connsiteX57" fmla="*/ 628494 w 4870145"/>
                    <a:gd name="connsiteY57" fmla="*/ 207818 h 755408"/>
                    <a:gd name="connsiteX58" fmla="*/ 628494 w 4870145"/>
                    <a:gd name="connsiteY58" fmla="*/ 212080 h 755408"/>
                    <a:gd name="connsiteX59" fmla="*/ 643738 w 4870145"/>
                    <a:gd name="connsiteY59" fmla="*/ 212080 h 755408"/>
                    <a:gd name="connsiteX60" fmla="*/ 643738 w 4870145"/>
                    <a:gd name="connsiteY60" fmla="*/ 220519 h 755408"/>
                    <a:gd name="connsiteX61" fmla="*/ 665880 w 4870145"/>
                    <a:gd name="connsiteY61" fmla="*/ 220519 h 755408"/>
                    <a:gd name="connsiteX62" fmla="*/ 669457 w 4870145"/>
                    <a:gd name="connsiteY62" fmla="*/ 220519 h 755408"/>
                    <a:gd name="connsiteX63" fmla="*/ 669457 w 4870145"/>
                    <a:gd name="connsiteY63" fmla="*/ 231089 h 755408"/>
                    <a:gd name="connsiteX64" fmla="*/ 701392 w 4870145"/>
                    <a:gd name="connsiteY64" fmla="*/ 231089 h 755408"/>
                    <a:gd name="connsiteX65" fmla="*/ 701392 w 4870145"/>
                    <a:gd name="connsiteY65" fmla="*/ 242682 h 755408"/>
                    <a:gd name="connsiteX66" fmla="*/ 731284 w 4870145"/>
                    <a:gd name="connsiteY66" fmla="*/ 242682 h 755408"/>
                    <a:gd name="connsiteX67" fmla="*/ 731284 w 4870145"/>
                    <a:gd name="connsiteY67" fmla="*/ 252655 h 755408"/>
                    <a:gd name="connsiteX68" fmla="*/ 746443 w 4870145"/>
                    <a:gd name="connsiteY68" fmla="*/ 252655 h 755408"/>
                    <a:gd name="connsiteX69" fmla="*/ 763390 w 4870145"/>
                    <a:gd name="connsiteY69" fmla="*/ 252655 h 755408"/>
                    <a:gd name="connsiteX70" fmla="*/ 763390 w 4870145"/>
                    <a:gd name="connsiteY70" fmla="*/ 260412 h 755408"/>
                    <a:gd name="connsiteX71" fmla="*/ 770373 w 4870145"/>
                    <a:gd name="connsiteY71" fmla="*/ 260412 h 755408"/>
                    <a:gd name="connsiteX72" fmla="*/ 770373 w 4870145"/>
                    <a:gd name="connsiteY72" fmla="*/ 265782 h 755408"/>
                    <a:gd name="connsiteX73" fmla="*/ 792686 w 4870145"/>
                    <a:gd name="connsiteY73" fmla="*/ 265782 h 755408"/>
                    <a:gd name="connsiteX74" fmla="*/ 796433 w 4870145"/>
                    <a:gd name="connsiteY74" fmla="*/ 265782 h 755408"/>
                    <a:gd name="connsiteX75" fmla="*/ 796433 w 4870145"/>
                    <a:gd name="connsiteY75" fmla="*/ 276437 h 755408"/>
                    <a:gd name="connsiteX76" fmla="*/ 809122 w 4870145"/>
                    <a:gd name="connsiteY76" fmla="*/ 276437 h 755408"/>
                    <a:gd name="connsiteX77" fmla="*/ 809122 w 4870145"/>
                    <a:gd name="connsiteY77" fmla="*/ 289138 h 755408"/>
                    <a:gd name="connsiteX78" fmla="*/ 817042 w 4870145"/>
                    <a:gd name="connsiteY78" fmla="*/ 289138 h 755408"/>
                    <a:gd name="connsiteX79" fmla="*/ 817042 w 4870145"/>
                    <a:gd name="connsiteY79" fmla="*/ 299026 h 755408"/>
                    <a:gd name="connsiteX80" fmla="*/ 834160 w 4870145"/>
                    <a:gd name="connsiteY80" fmla="*/ 299026 h 755408"/>
                    <a:gd name="connsiteX81" fmla="*/ 834160 w 4870145"/>
                    <a:gd name="connsiteY81" fmla="*/ 305760 h 755408"/>
                    <a:gd name="connsiteX82" fmla="*/ 841313 w 4870145"/>
                    <a:gd name="connsiteY82" fmla="*/ 305760 h 755408"/>
                    <a:gd name="connsiteX83" fmla="*/ 841313 w 4870145"/>
                    <a:gd name="connsiteY83" fmla="*/ 311727 h 755408"/>
                    <a:gd name="connsiteX84" fmla="*/ 848637 w 4870145"/>
                    <a:gd name="connsiteY84" fmla="*/ 311727 h 755408"/>
                    <a:gd name="connsiteX85" fmla="*/ 848637 w 4870145"/>
                    <a:gd name="connsiteY85" fmla="*/ 317950 h 755408"/>
                    <a:gd name="connsiteX86" fmla="*/ 856642 w 4870145"/>
                    <a:gd name="connsiteY86" fmla="*/ 317950 h 755408"/>
                    <a:gd name="connsiteX87" fmla="*/ 856642 w 4870145"/>
                    <a:gd name="connsiteY87" fmla="*/ 322638 h 755408"/>
                    <a:gd name="connsiteX88" fmla="*/ 909528 w 4870145"/>
                    <a:gd name="connsiteY88" fmla="*/ 322638 h 755408"/>
                    <a:gd name="connsiteX89" fmla="*/ 922217 w 4870145"/>
                    <a:gd name="connsiteY89" fmla="*/ 322638 h 755408"/>
                    <a:gd name="connsiteX90" fmla="*/ 922217 w 4870145"/>
                    <a:gd name="connsiteY90" fmla="*/ 339431 h 755408"/>
                    <a:gd name="connsiteX91" fmla="*/ 929711 w 4870145"/>
                    <a:gd name="connsiteY91" fmla="*/ 339431 h 755408"/>
                    <a:gd name="connsiteX92" fmla="*/ 929711 w 4870145"/>
                    <a:gd name="connsiteY92" fmla="*/ 345994 h 755408"/>
                    <a:gd name="connsiteX93" fmla="*/ 1025007 w 4870145"/>
                    <a:gd name="connsiteY93" fmla="*/ 345994 h 755408"/>
                    <a:gd name="connsiteX94" fmla="*/ 1025007 w 4870145"/>
                    <a:gd name="connsiteY94" fmla="*/ 351791 h 755408"/>
                    <a:gd name="connsiteX95" fmla="*/ 1041784 w 4870145"/>
                    <a:gd name="connsiteY95" fmla="*/ 351791 h 755408"/>
                    <a:gd name="connsiteX96" fmla="*/ 1043913 w 4870145"/>
                    <a:gd name="connsiteY96" fmla="*/ 351791 h 755408"/>
                    <a:gd name="connsiteX97" fmla="*/ 1043913 w 4870145"/>
                    <a:gd name="connsiteY97" fmla="*/ 357672 h 755408"/>
                    <a:gd name="connsiteX98" fmla="*/ 1057454 w 4870145"/>
                    <a:gd name="connsiteY98" fmla="*/ 357672 h 755408"/>
                    <a:gd name="connsiteX99" fmla="*/ 1057454 w 4870145"/>
                    <a:gd name="connsiteY99" fmla="*/ 363554 h 755408"/>
                    <a:gd name="connsiteX100" fmla="*/ 1101823 w 4870145"/>
                    <a:gd name="connsiteY100" fmla="*/ 363554 h 755408"/>
                    <a:gd name="connsiteX101" fmla="*/ 1101823 w 4870145"/>
                    <a:gd name="connsiteY101" fmla="*/ 368413 h 755408"/>
                    <a:gd name="connsiteX102" fmla="*/ 1112128 w 4870145"/>
                    <a:gd name="connsiteY102" fmla="*/ 368413 h 755408"/>
                    <a:gd name="connsiteX103" fmla="*/ 1112128 w 4870145"/>
                    <a:gd name="connsiteY103" fmla="*/ 376255 h 755408"/>
                    <a:gd name="connsiteX104" fmla="*/ 1142019 w 4870145"/>
                    <a:gd name="connsiteY104" fmla="*/ 376255 h 755408"/>
                    <a:gd name="connsiteX105" fmla="*/ 1142019 w 4870145"/>
                    <a:gd name="connsiteY105" fmla="*/ 380347 h 755408"/>
                    <a:gd name="connsiteX106" fmla="*/ 1158456 w 4870145"/>
                    <a:gd name="connsiteY106" fmla="*/ 380347 h 755408"/>
                    <a:gd name="connsiteX107" fmla="*/ 1158456 w 4870145"/>
                    <a:gd name="connsiteY107" fmla="*/ 386825 h 755408"/>
                    <a:gd name="connsiteX108" fmla="*/ 1167909 w 4870145"/>
                    <a:gd name="connsiteY108" fmla="*/ 386825 h 755408"/>
                    <a:gd name="connsiteX109" fmla="*/ 1182727 w 4870145"/>
                    <a:gd name="connsiteY109" fmla="*/ 386825 h 755408"/>
                    <a:gd name="connsiteX110" fmla="*/ 1182727 w 4870145"/>
                    <a:gd name="connsiteY110" fmla="*/ 391257 h 755408"/>
                    <a:gd name="connsiteX111" fmla="*/ 1243873 w 4870145"/>
                    <a:gd name="connsiteY111" fmla="*/ 391257 h 755408"/>
                    <a:gd name="connsiteX112" fmla="*/ 1243873 w 4870145"/>
                    <a:gd name="connsiteY112" fmla="*/ 397906 h 755408"/>
                    <a:gd name="connsiteX113" fmla="*/ 1252815 w 4870145"/>
                    <a:gd name="connsiteY113" fmla="*/ 397906 h 755408"/>
                    <a:gd name="connsiteX114" fmla="*/ 1252815 w 4870145"/>
                    <a:gd name="connsiteY114" fmla="*/ 403447 h 755408"/>
                    <a:gd name="connsiteX115" fmla="*/ 1278874 w 4870145"/>
                    <a:gd name="connsiteY115" fmla="*/ 403447 h 755408"/>
                    <a:gd name="connsiteX116" fmla="*/ 1278874 w 4870145"/>
                    <a:gd name="connsiteY116" fmla="*/ 409840 h 755408"/>
                    <a:gd name="connsiteX117" fmla="*/ 1286198 w 4870145"/>
                    <a:gd name="connsiteY117" fmla="*/ 409840 h 755408"/>
                    <a:gd name="connsiteX118" fmla="*/ 1286198 w 4870145"/>
                    <a:gd name="connsiteY118" fmla="*/ 419899 h 755408"/>
                    <a:gd name="connsiteX119" fmla="*/ 1292585 w 4870145"/>
                    <a:gd name="connsiteY119" fmla="*/ 419899 h 755408"/>
                    <a:gd name="connsiteX120" fmla="*/ 1292585 w 4870145"/>
                    <a:gd name="connsiteY120" fmla="*/ 426121 h 755408"/>
                    <a:gd name="connsiteX121" fmla="*/ 1298291 w 4870145"/>
                    <a:gd name="connsiteY121" fmla="*/ 426121 h 755408"/>
                    <a:gd name="connsiteX122" fmla="*/ 1318900 w 4870145"/>
                    <a:gd name="connsiteY122" fmla="*/ 426121 h 755408"/>
                    <a:gd name="connsiteX123" fmla="*/ 1318900 w 4870145"/>
                    <a:gd name="connsiteY123" fmla="*/ 432770 h 755408"/>
                    <a:gd name="connsiteX124" fmla="*/ 1368720 w 4870145"/>
                    <a:gd name="connsiteY124" fmla="*/ 432770 h 755408"/>
                    <a:gd name="connsiteX125" fmla="*/ 1368720 w 4870145"/>
                    <a:gd name="connsiteY125" fmla="*/ 449562 h 755408"/>
                    <a:gd name="connsiteX126" fmla="*/ 1398952 w 4870145"/>
                    <a:gd name="connsiteY126" fmla="*/ 449562 h 755408"/>
                    <a:gd name="connsiteX127" fmla="*/ 1398952 w 4870145"/>
                    <a:gd name="connsiteY127" fmla="*/ 458513 h 755408"/>
                    <a:gd name="connsiteX128" fmla="*/ 1417007 w 4870145"/>
                    <a:gd name="connsiteY128" fmla="*/ 458513 h 755408"/>
                    <a:gd name="connsiteX129" fmla="*/ 1417007 w 4870145"/>
                    <a:gd name="connsiteY129" fmla="*/ 466185 h 755408"/>
                    <a:gd name="connsiteX130" fmla="*/ 1428929 w 4870145"/>
                    <a:gd name="connsiteY130" fmla="*/ 466185 h 755408"/>
                    <a:gd name="connsiteX131" fmla="*/ 1442726 w 4870145"/>
                    <a:gd name="connsiteY131" fmla="*/ 466185 h 755408"/>
                    <a:gd name="connsiteX132" fmla="*/ 1442726 w 4870145"/>
                    <a:gd name="connsiteY132" fmla="*/ 473515 h 755408"/>
                    <a:gd name="connsiteX133" fmla="*/ 1524736 w 4870145"/>
                    <a:gd name="connsiteY133" fmla="*/ 473515 h 755408"/>
                    <a:gd name="connsiteX134" fmla="*/ 1524736 w 4870145"/>
                    <a:gd name="connsiteY134" fmla="*/ 479056 h 755408"/>
                    <a:gd name="connsiteX135" fmla="*/ 1548241 w 4870145"/>
                    <a:gd name="connsiteY135" fmla="*/ 479056 h 755408"/>
                    <a:gd name="connsiteX136" fmla="*/ 1548241 w 4870145"/>
                    <a:gd name="connsiteY136" fmla="*/ 486046 h 755408"/>
                    <a:gd name="connsiteX137" fmla="*/ 1554032 w 4870145"/>
                    <a:gd name="connsiteY137" fmla="*/ 486046 h 755408"/>
                    <a:gd name="connsiteX138" fmla="*/ 1554032 w 4870145"/>
                    <a:gd name="connsiteY138" fmla="*/ 489967 h 755408"/>
                    <a:gd name="connsiteX139" fmla="*/ 1563655 w 4870145"/>
                    <a:gd name="connsiteY139" fmla="*/ 489967 h 755408"/>
                    <a:gd name="connsiteX140" fmla="*/ 1644559 w 4870145"/>
                    <a:gd name="connsiteY140" fmla="*/ 489967 h 755408"/>
                    <a:gd name="connsiteX141" fmla="*/ 1644559 w 4870145"/>
                    <a:gd name="connsiteY141" fmla="*/ 495337 h 755408"/>
                    <a:gd name="connsiteX142" fmla="*/ 1662784 w 4870145"/>
                    <a:gd name="connsiteY142" fmla="*/ 495337 h 755408"/>
                    <a:gd name="connsiteX143" fmla="*/ 1662784 w 4870145"/>
                    <a:gd name="connsiteY143" fmla="*/ 502327 h 755408"/>
                    <a:gd name="connsiteX144" fmla="*/ 1668319 w 4870145"/>
                    <a:gd name="connsiteY144" fmla="*/ 502327 h 755408"/>
                    <a:gd name="connsiteX145" fmla="*/ 1668319 w 4870145"/>
                    <a:gd name="connsiteY145" fmla="*/ 509487 h 755408"/>
                    <a:gd name="connsiteX146" fmla="*/ 1678198 w 4870145"/>
                    <a:gd name="connsiteY146" fmla="*/ 509487 h 755408"/>
                    <a:gd name="connsiteX147" fmla="*/ 1678198 w 4870145"/>
                    <a:gd name="connsiteY147" fmla="*/ 513067 h 755408"/>
                    <a:gd name="connsiteX148" fmla="*/ 1692675 w 4870145"/>
                    <a:gd name="connsiteY148" fmla="*/ 513067 h 755408"/>
                    <a:gd name="connsiteX149" fmla="*/ 1736619 w 4870145"/>
                    <a:gd name="connsiteY149" fmla="*/ 513067 h 755408"/>
                    <a:gd name="connsiteX150" fmla="*/ 1736619 w 4870145"/>
                    <a:gd name="connsiteY150" fmla="*/ 520568 h 755408"/>
                    <a:gd name="connsiteX151" fmla="*/ 1779115 w 4870145"/>
                    <a:gd name="connsiteY151" fmla="*/ 520568 h 755408"/>
                    <a:gd name="connsiteX152" fmla="*/ 1857208 w 4870145"/>
                    <a:gd name="connsiteY152" fmla="*/ 520568 h 755408"/>
                    <a:gd name="connsiteX153" fmla="*/ 1857208 w 4870145"/>
                    <a:gd name="connsiteY153" fmla="*/ 524831 h 755408"/>
                    <a:gd name="connsiteX154" fmla="*/ 1892039 w 4870145"/>
                    <a:gd name="connsiteY154" fmla="*/ 524831 h 755408"/>
                    <a:gd name="connsiteX155" fmla="*/ 1892039 w 4870145"/>
                    <a:gd name="connsiteY155" fmla="*/ 530201 h 755408"/>
                    <a:gd name="connsiteX156" fmla="*/ 1911541 w 4870145"/>
                    <a:gd name="connsiteY156" fmla="*/ 530201 h 755408"/>
                    <a:gd name="connsiteX157" fmla="*/ 1960254 w 4870145"/>
                    <a:gd name="connsiteY157" fmla="*/ 530201 h 755408"/>
                    <a:gd name="connsiteX158" fmla="*/ 1960254 w 4870145"/>
                    <a:gd name="connsiteY158" fmla="*/ 536338 h 755408"/>
                    <a:gd name="connsiteX159" fmla="*/ 1969536 w 4870145"/>
                    <a:gd name="connsiteY159" fmla="*/ 536338 h 755408"/>
                    <a:gd name="connsiteX160" fmla="*/ 1969536 w 4870145"/>
                    <a:gd name="connsiteY160" fmla="*/ 542220 h 755408"/>
                    <a:gd name="connsiteX161" fmla="*/ 1994744 w 4870145"/>
                    <a:gd name="connsiteY161" fmla="*/ 542220 h 755408"/>
                    <a:gd name="connsiteX162" fmla="*/ 2083397 w 4870145"/>
                    <a:gd name="connsiteY162" fmla="*/ 542220 h 755408"/>
                    <a:gd name="connsiteX163" fmla="*/ 2083397 w 4870145"/>
                    <a:gd name="connsiteY163" fmla="*/ 547760 h 755408"/>
                    <a:gd name="connsiteX164" fmla="*/ 2097875 w 4870145"/>
                    <a:gd name="connsiteY164" fmla="*/ 547760 h 755408"/>
                    <a:gd name="connsiteX165" fmla="*/ 2097875 w 4870145"/>
                    <a:gd name="connsiteY165" fmla="*/ 553301 h 755408"/>
                    <a:gd name="connsiteX166" fmla="*/ 2112864 w 4870145"/>
                    <a:gd name="connsiteY166" fmla="*/ 553301 h 755408"/>
                    <a:gd name="connsiteX167" fmla="*/ 2194448 w 4870145"/>
                    <a:gd name="connsiteY167" fmla="*/ 553301 h 755408"/>
                    <a:gd name="connsiteX168" fmla="*/ 2194448 w 4870145"/>
                    <a:gd name="connsiteY168" fmla="*/ 559524 h 755408"/>
                    <a:gd name="connsiteX169" fmla="*/ 2250570 w 4870145"/>
                    <a:gd name="connsiteY169" fmla="*/ 559524 h 755408"/>
                    <a:gd name="connsiteX170" fmla="*/ 2250570 w 4870145"/>
                    <a:gd name="connsiteY170" fmla="*/ 565832 h 755408"/>
                    <a:gd name="connsiteX171" fmla="*/ 2287871 w 4870145"/>
                    <a:gd name="connsiteY171" fmla="*/ 565832 h 755408"/>
                    <a:gd name="connsiteX172" fmla="*/ 2365964 w 4870145"/>
                    <a:gd name="connsiteY172" fmla="*/ 565832 h 755408"/>
                    <a:gd name="connsiteX173" fmla="*/ 2365964 w 4870145"/>
                    <a:gd name="connsiteY173" fmla="*/ 570946 h 755408"/>
                    <a:gd name="connsiteX174" fmla="*/ 2405054 w 4870145"/>
                    <a:gd name="connsiteY174" fmla="*/ 570946 h 755408"/>
                    <a:gd name="connsiteX175" fmla="*/ 2405054 w 4870145"/>
                    <a:gd name="connsiteY175" fmla="*/ 578533 h 755408"/>
                    <a:gd name="connsiteX176" fmla="*/ 2436563 w 4870145"/>
                    <a:gd name="connsiteY176" fmla="*/ 578533 h 755408"/>
                    <a:gd name="connsiteX177" fmla="*/ 2436563 w 4870145"/>
                    <a:gd name="connsiteY177" fmla="*/ 582709 h 755408"/>
                    <a:gd name="connsiteX178" fmla="*/ 2457513 w 4870145"/>
                    <a:gd name="connsiteY178" fmla="*/ 582709 h 755408"/>
                    <a:gd name="connsiteX179" fmla="*/ 2457513 w 4870145"/>
                    <a:gd name="connsiteY179" fmla="*/ 588847 h 755408"/>
                    <a:gd name="connsiteX180" fmla="*/ 2465348 w 4870145"/>
                    <a:gd name="connsiteY180" fmla="*/ 588847 h 755408"/>
                    <a:gd name="connsiteX181" fmla="*/ 2465348 w 4870145"/>
                    <a:gd name="connsiteY181" fmla="*/ 593961 h 755408"/>
                    <a:gd name="connsiteX182" fmla="*/ 2483658 w 4870145"/>
                    <a:gd name="connsiteY182" fmla="*/ 593961 h 755408"/>
                    <a:gd name="connsiteX183" fmla="*/ 2538587 w 4870145"/>
                    <a:gd name="connsiteY183" fmla="*/ 593961 h 755408"/>
                    <a:gd name="connsiteX184" fmla="*/ 2538587 w 4870145"/>
                    <a:gd name="connsiteY184" fmla="*/ 604957 h 755408"/>
                    <a:gd name="connsiteX185" fmla="*/ 2601777 w 4870145"/>
                    <a:gd name="connsiteY185" fmla="*/ 604957 h 755408"/>
                    <a:gd name="connsiteX186" fmla="*/ 2601777 w 4870145"/>
                    <a:gd name="connsiteY186" fmla="*/ 611777 h 755408"/>
                    <a:gd name="connsiteX187" fmla="*/ 2624771 w 4870145"/>
                    <a:gd name="connsiteY187" fmla="*/ 611777 h 755408"/>
                    <a:gd name="connsiteX188" fmla="*/ 2688642 w 4870145"/>
                    <a:gd name="connsiteY188" fmla="*/ 611777 h 755408"/>
                    <a:gd name="connsiteX189" fmla="*/ 2688642 w 4870145"/>
                    <a:gd name="connsiteY189" fmla="*/ 617999 h 755408"/>
                    <a:gd name="connsiteX190" fmla="*/ 2788878 w 4870145"/>
                    <a:gd name="connsiteY190" fmla="*/ 617999 h 755408"/>
                    <a:gd name="connsiteX191" fmla="*/ 2788878 w 4870145"/>
                    <a:gd name="connsiteY191" fmla="*/ 622858 h 755408"/>
                    <a:gd name="connsiteX192" fmla="*/ 2859136 w 4870145"/>
                    <a:gd name="connsiteY192" fmla="*/ 622858 h 755408"/>
                    <a:gd name="connsiteX193" fmla="*/ 2859136 w 4870145"/>
                    <a:gd name="connsiteY193" fmla="*/ 629336 h 755408"/>
                    <a:gd name="connsiteX194" fmla="*/ 2975382 w 4870145"/>
                    <a:gd name="connsiteY194" fmla="*/ 629336 h 755408"/>
                    <a:gd name="connsiteX195" fmla="*/ 2975382 w 4870145"/>
                    <a:gd name="connsiteY195" fmla="*/ 635218 h 755408"/>
                    <a:gd name="connsiteX196" fmla="*/ 3008510 w 4870145"/>
                    <a:gd name="connsiteY196" fmla="*/ 635218 h 755408"/>
                    <a:gd name="connsiteX197" fmla="*/ 3008510 w 4870145"/>
                    <a:gd name="connsiteY197" fmla="*/ 640077 h 755408"/>
                    <a:gd name="connsiteX198" fmla="*/ 3041723 w 4870145"/>
                    <a:gd name="connsiteY198" fmla="*/ 640077 h 755408"/>
                    <a:gd name="connsiteX199" fmla="*/ 3041723 w 4870145"/>
                    <a:gd name="connsiteY199" fmla="*/ 645958 h 755408"/>
                    <a:gd name="connsiteX200" fmla="*/ 3122115 w 4870145"/>
                    <a:gd name="connsiteY200" fmla="*/ 645958 h 755408"/>
                    <a:gd name="connsiteX201" fmla="*/ 3122115 w 4870145"/>
                    <a:gd name="connsiteY201" fmla="*/ 651158 h 755408"/>
                    <a:gd name="connsiteX202" fmla="*/ 3157969 w 4870145"/>
                    <a:gd name="connsiteY202" fmla="*/ 651158 h 755408"/>
                    <a:gd name="connsiteX203" fmla="*/ 3157969 w 4870145"/>
                    <a:gd name="connsiteY203" fmla="*/ 657722 h 755408"/>
                    <a:gd name="connsiteX204" fmla="*/ 3182666 w 4870145"/>
                    <a:gd name="connsiteY204" fmla="*/ 657722 h 755408"/>
                    <a:gd name="connsiteX205" fmla="*/ 3182666 w 4870145"/>
                    <a:gd name="connsiteY205" fmla="*/ 663262 h 755408"/>
                    <a:gd name="connsiteX206" fmla="*/ 3196292 w 4870145"/>
                    <a:gd name="connsiteY206" fmla="*/ 663262 h 755408"/>
                    <a:gd name="connsiteX207" fmla="*/ 3196292 w 4870145"/>
                    <a:gd name="connsiteY207" fmla="*/ 669400 h 755408"/>
                    <a:gd name="connsiteX208" fmla="*/ 3316114 w 4870145"/>
                    <a:gd name="connsiteY208" fmla="*/ 669400 h 755408"/>
                    <a:gd name="connsiteX209" fmla="*/ 3316114 w 4870145"/>
                    <a:gd name="connsiteY209" fmla="*/ 676901 h 755408"/>
                    <a:gd name="connsiteX210" fmla="*/ 3351541 w 4870145"/>
                    <a:gd name="connsiteY210" fmla="*/ 676901 h 755408"/>
                    <a:gd name="connsiteX211" fmla="*/ 3351541 w 4870145"/>
                    <a:gd name="connsiteY211" fmla="*/ 681845 h 755408"/>
                    <a:gd name="connsiteX212" fmla="*/ 3377601 w 4870145"/>
                    <a:gd name="connsiteY212" fmla="*/ 681845 h 755408"/>
                    <a:gd name="connsiteX213" fmla="*/ 3377601 w 4870145"/>
                    <a:gd name="connsiteY213" fmla="*/ 687386 h 755408"/>
                    <a:gd name="connsiteX214" fmla="*/ 3400084 w 4870145"/>
                    <a:gd name="connsiteY214" fmla="*/ 687386 h 755408"/>
                    <a:gd name="connsiteX215" fmla="*/ 3400084 w 4870145"/>
                    <a:gd name="connsiteY215" fmla="*/ 691563 h 755408"/>
                    <a:gd name="connsiteX216" fmla="*/ 3485331 w 4870145"/>
                    <a:gd name="connsiteY216" fmla="*/ 691563 h 755408"/>
                    <a:gd name="connsiteX217" fmla="*/ 3485331 w 4870145"/>
                    <a:gd name="connsiteY217" fmla="*/ 696166 h 755408"/>
                    <a:gd name="connsiteX218" fmla="*/ 3535746 w 4870145"/>
                    <a:gd name="connsiteY218" fmla="*/ 696166 h 755408"/>
                    <a:gd name="connsiteX219" fmla="*/ 3535746 w 4870145"/>
                    <a:gd name="connsiteY219" fmla="*/ 703667 h 755408"/>
                    <a:gd name="connsiteX220" fmla="*/ 3550394 w 4870145"/>
                    <a:gd name="connsiteY220" fmla="*/ 703667 h 755408"/>
                    <a:gd name="connsiteX221" fmla="*/ 3550394 w 4870145"/>
                    <a:gd name="connsiteY221" fmla="*/ 711168 h 755408"/>
                    <a:gd name="connsiteX222" fmla="*/ 3583607 w 4870145"/>
                    <a:gd name="connsiteY222" fmla="*/ 711168 h 755408"/>
                    <a:gd name="connsiteX223" fmla="*/ 3583607 w 4870145"/>
                    <a:gd name="connsiteY223" fmla="*/ 718584 h 755408"/>
                    <a:gd name="connsiteX224" fmla="*/ 3593401 w 4870145"/>
                    <a:gd name="connsiteY224" fmla="*/ 718584 h 755408"/>
                    <a:gd name="connsiteX225" fmla="*/ 3593401 w 4870145"/>
                    <a:gd name="connsiteY225" fmla="*/ 722249 h 755408"/>
                    <a:gd name="connsiteX226" fmla="*/ 3610007 w 4870145"/>
                    <a:gd name="connsiteY226" fmla="*/ 722249 h 755408"/>
                    <a:gd name="connsiteX227" fmla="*/ 3610007 w 4870145"/>
                    <a:gd name="connsiteY227" fmla="*/ 726426 h 755408"/>
                    <a:gd name="connsiteX228" fmla="*/ 3637344 w 4870145"/>
                    <a:gd name="connsiteY228" fmla="*/ 726426 h 755408"/>
                    <a:gd name="connsiteX229" fmla="*/ 3790976 w 4870145"/>
                    <a:gd name="connsiteY229" fmla="*/ 726426 h 755408"/>
                    <a:gd name="connsiteX230" fmla="*/ 3790976 w 4870145"/>
                    <a:gd name="connsiteY230" fmla="*/ 732308 h 755408"/>
                    <a:gd name="connsiteX231" fmla="*/ 3807242 w 4870145"/>
                    <a:gd name="connsiteY231" fmla="*/ 732308 h 755408"/>
                    <a:gd name="connsiteX232" fmla="*/ 3807242 w 4870145"/>
                    <a:gd name="connsiteY232" fmla="*/ 738530 h 755408"/>
                    <a:gd name="connsiteX233" fmla="*/ 3817972 w 4870145"/>
                    <a:gd name="connsiteY233" fmla="*/ 738530 h 755408"/>
                    <a:gd name="connsiteX234" fmla="*/ 3817972 w 4870145"/>
                    <a:gd name="connsiteY234" fmla="*/ 746032 h 755408"/>
                    <a:gd name="connsiteX235" fmla="*/ 3886954 w 4870145"/>
                    <a:gd name="connsiteY235" fmla="*/ 746032 h 755408"/>
                    <a:gd name="connsiteX236" fmla="*/ 3886954 w 4870145"/>
                    <a:gd name="connsiteY236" fmla="*/ 749271 h 755408"/>
                    <a:gd name="connsiteX237" fmla="*/ 3897684 w 4870145"/>
                    <a:gd name="connsiteY237" fmla="*/ 749271 h 755408"/>
                    <a:gd name="connsiteX238" fmla="*/ 3979354 w 4870145"/>
                    <a:gd name="connsiteY238" fmla="*/ 749271 h 755408"/>
                    <a:gd name="connsiteX239" fmla="*/ 3979354 w 4870145"/>
                    <a:gd name="connsiteY239" fmla="*/ 755408 h 755408"/>
                    <a:gd name="connsiteX240" fmla="*/ 4055574 w 4870145"/>
                    <a:gd name="connsiteY240" fmla="*/ 755408 h 755408"/>
                    <a:gd name="connsiteX241" fmla="*/ 4236202 w 4870145"/>
                    <a:gd name="connsiteY241" fmla="*/ 755408 h 755408"/>
                    <a:gd name="connsiteX242" fmla="*/ 4415808 w 4870145"/>
                    <a:gd name="connsiteY242" fmla="*/ 755408 h 755408"/>
                    <a:gd name="connsiteX243" fmla="*/ 4870146 w 4870145"/>
                    <a:gd name="connsiteY243" fmla="*/ 755408 h 755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</a:cxnLst>
                  <a:rect l="l" t="t" r="r" b="b"/>
                  <a:pathLst>
                    <a:path w="4870145" h="755408">
                      <a:moveTo>
                        <a:pt x="0" y="0"/>
                      </a:moveTo>
                      <a:lnTo>
                        <a:pt x="64467" y="0"/>
                      </a:lnTo>
                      <a:lnTo>
                        <a:pt x="64467" y="14661"/>
                      </a:lnTo>
                      <a:lnTo>
                        <a:pt x="107389" y="14661"/>
                      </a:lnTo>
                      <a:lnTo>
                        <a:pt x="107389" y="22504"/>
                      </a:lnTo>
                      <a:lnTo>
                        <a:pt x="130808" y="22504"/>
                      </a:lnTo>
                      <a:lnTo>
                        <a:pt x="130808" y="28300"/>
                      </a:lnTo>
                      <a:lnTo>
                        <a:pt x="151332" y="28300"/>
                      </a:lnTo>
                      <a:lnTo>
                        <a:pt x="151332" y="34523"/>
                      </a:lnTo>
                      <a:lnTo>
                        <a:pt x="183268" y="34523"/>
                      </a:lnTo>
                      <a:lnTo>
                        <a:pt x="183268" y="38103"/>
                      </a:lnTo>
                      <a:lnTo>
                        <a:pt x="202430" y="38103"/>
                      </a:lnTo>
                      <a:lnTo>
                        <a:pt x="202430" y="44325"/>
                      </a:lnTo>
                      <a:lnTo>
                        <a:pt x="216396" y="44325"/>
                      </a:lnTo>
                      <a:lnTo>
                        <a:pt x="216396" y="51145"/>
                      </a:lnTo>
                      <a:lnTo>
                        <a:pt x="229085" y="51145"/>
                      </a:lnTo>
                      <a:lnTo>
                        <a:pt x="247991" y="51145"/>
                      </a:lnTo>
                      <a:lnTo>
                        <a:pt x="247991" y="59925"/>
                      </a:lnTo>
                      <a:lnTo>
                        <a:pt x="265279" y="59925"/>
                      </a:lnTo>
                      <a:lnTo>
                        <a:pt x="265279" y="67085"/>
                      </a:lnTo>
                      <a:lnTo>
                        <a:pt x="279586" y="67085"/>
                      </a:lnTo>
                      <a:lnTo>
                        <a:pt x="279586" y="74927"/>
                      </a:lnTo>
                      <a:lnTo>
                        <a:pt x="299088" y="74927"/>
                      </a:lnTo>
                      <a:lnTo>
                        <a:pt x="299088" y="89589"/>
                      </a:lnTo>
                      <a:lnTo>
                        <a:pt x="315354" y="89589"/>
                      </a:lnTo>
                      <a:lnTo>
                        <a:pt x="315354" y="99050"/>
                      </a:lnTo>
                      <a:lnTo>
                        <a:pt x="355039" y="99050"/>
                      </a:lnTo>
                      <a:lnTo>
                        <a:pt x="355039" y="107148"/>
                      </a:lnTo>
                      <a:lnTo>
                        <a:pt x="361938" y="107148"/>
                      </a:lnTo>
                      <a:lnTo>
                        <a:pt x="361938" y="112689"/>
                      </a:lnTo>
                      <a:lnTo>
                        <a:pt x="388253" y="112689"/>
                      </a:lnTo>
                      <a:lnTo>
                        <a:pt x="388253" y="117889"/>
                      </a:lnTo>
                      <a:lnTo>
                        <a:pt x="398983" y="117889"/>
                      </a:lnTo>
                      <a:lnTo>
                        <a:pt x="417548" y="117889"/>
                      </a:lnTo>
                      <a:lnTo>
                        <a:pt x="417548" y="124111"/>
                      </a:lnTo>
                      <a:lnTo>
                        <a:pt x="426320" y="124111"/>
                      </a:lnTo>
                      <a:lnTo>
                        <a:pt x="426320" y="133573"/>
                      </a:lnTo>
                      <a:lnTo>
                        <a:pt x="433218" y="133573"/>
                      </a:lnTo>
                      <a:lnTo>
                        <a:pt x="433218" y="142353"/>
                      </a:lnTo>
                      <a:lnTo>
                        <a:pt x="448121" y="142353"/>
                      </a:lnTo>
                      <a:lnTo>
                        <a:pt x="448121" y="150195"/>
                      </a:lnTo>
                      <a:lnTo>
                        <a:pt x="490106" y="150195"/>
                      </a:lnTo>
                      <a:lnTo>
                        <a:pt x="490106" y="156673"/>
                      </a:lnTo>
                      <a:lnTo>
                        <a:pt x="503136" y="156673"/>
                      </a:lnTo>
                      <a:lnTo>
                        <a:pt x="503136" y="166135"/>
                      </a:lnTo>
                      <a:lnTo>
                        <a:pt x="510034" y="166135"/>
                      </a:lnTo>
                      <a:lnTo>
                        <a:pt x="510034" y="175938"/>
                      </a:lnTo>
                      <a:lnTo>
                        <a:pt x="546739" y="175938"/>
                      </a:lnTo>
                      <a:lnTo>
                        <a:pt x="546739" y="181138"/>
                      </a:lnTo>
                      <a:lnTo>
                        <a:pt x="565304" y="181138"/>
                      </a:lnTo>
                      <a:lnTo>
                        <a:pt x="565304" y="191878"/>
                      </a:lnTo>
                      <a:lnTo>
                        <a:pt x="571180" y="191878"/>
                      </a:lnTo>
                      <a:lnTo>
                        <a:pt x="571180" y="196140"/>
                      </a:lnTo>
                      <a:lnTo>
                        <a:pt x="577652" y="196140"/>
                      </a:lnTo>
                      <a:lnTo>
                        <a:pt x="577652" y="201937"/>
                      </a:lnTo>
                      <a:lnTo>
                        <a:pt x="603712" y="201937"/>
                      </a:lnTo>
                      <a:lnTo>
                        <a:pt x="603712" y="207818"/>
                      </a:lnTo>
                      <a:lnTo>
                        <a:pt x="628494" y="207818"/>
                      </a:lnTo>
                      <a:lnTo>
                        <a:pt x="628494" y="212080"/>
                      </a:lnTo>
                      <a:lnTo>
                        <a:pt x="643738" y="212080"/>
                      </a:lnTo>
                      <a:lnTo>
                        <a:pt x="643738" y="220519"/>
                      </a:lnTo>
                      <a:lnTo>
                        <a:pt x="665880" y="220519"/>
                      </a:lnTo>
                      <a:lnTo>
                        <a:pt x="669457" y="220519"/>
                      </a:lnTo>
                      <a:lnTo>
                        <a:pt x="669457" y="231089"/>
                      </a:lnTo>
                      <a:lnTo>
                        <a:pt x="701392" y="231089"/>
                      </a:lnTo>
                      <a:lnTo>
                        <a:pt x="701392" y="242682"/>
                      </a:lnTo>
                      <a:lnTo>
                        <a:pt x="731284" y="242682"/>
                      </a:lnTo>
                      <a:lnTo>
                        <a:pt x="731284" y="252655"/>
                      </a:lnTo>
                      <a:lnTo>
                        <a:pt x="746443" y="252655"/>
                      </a:lnTo>
                      <a:lnTo>
                        <a:pt x="763390" y="252655"/>
                      </a:lnTo>
                      <a:lnTo>
                        <a:pt x="763390" y="260412"/>
                      </a:lnTo>
                      <a:lnTo>
                        <a:pt x="770373" y="260412"/>
                      </a:lnTo>
                      <a:lnTo>
                        <a:pt x="770373" y="265782"/>
                      </a:lnTo>
                      <a:lnTo>
                        <a:pt x="792686" y="265782"/>
                      </a:lnTo>
                      <a:lnTo>
                        <a:pt x="796433" y="265782"/>
                      </a:lnTo>
                      <a:lnTo>
                        <a:pt x="796433" y="276437"/>
                      </a:lnTo>
                      <a:lnTo>
                        <a:pt x="809122" y="276437"/>
                      </a:lnTo>
                      <a:lnTo>
                        <a:pt x="809122" y="289138"/>
                      </a:lnTo>
                      <a:lnTo>
                        <a:pt x="817042" y="289138"/>
                      </a:lnTo>
                      <a:lnTo>
                        <a:pt x="817042" y="299026"/>
                      </a:lnTo>
                      <a:lnTo>
                        <a:pt x="834160" y="299026"/>
                      </a:lnTo>
                      <a:lnTo>
                        <a:pt x="834160" y="305760"/>
                      </a:lnTo>
                      <a:lnTo>
                        <a:pt x="841313" y="305760"/>
                      </a:lnTo>
                      <a:lnTo>
                        <a:pt x="841313" y="311727"/>
                      </a:lnTo>
                      <a:lnTo>
                        <a:pt x="848637" y="311727"/>
                      </a:lnTo>
                      <a:lnTo>
                        <a:pt x="848637" y="317950"/>
                      </a:lnTo>
                      <a:lnTo>
                        <a:pt x="856642" y="317950"/>
                      </a:lnTo>
                      <a:lnTo>
                        <a:pt x="856642" y="322638"/>
                      </a:lnTo>
                      <a:lnTo>
                        <a:pt x="909528" y="322638"/>
                      </a:lnTo>
                      <a:lnTo>
                        <a:pt x="922217" y="322638"/>
                      </a:lnTo>
                      <a:lnTo>
                        <a:pt x="922217" y="339431"/>
                      </a:lnTo>
                      <a:lnTo>
                        <a:pt x="929711" y="339431"/>
                      </a:lnTo>
                      <a:lnTo>
                        <a:pt x="929711" y="345994"/>
                      </a:lnTo>
                      <a:lnTo>
                        <a:pt x="1025007" y="345994"/>
                      </a:lnTo>
                      <a:lnTo>
                        <a:pt x="1025007" y="351791"/>
                      </a:lnTo>
                      <a:lnTo>
                        <a:pt x="1041784" y="351791"/>
                      </a:lnTo>
                      <a:lnTo>
                        <a:pt x="1043913" y="351791"/>
                      </a:lnTo>
                      <a:lnTo>
                        <a:pt x="1043913" y="357672"/>
                      </a:lnTo>
                      <a:lnTo>
                        <a:pt x="1057454" y="357672"/>
                      </a:lnTo>
                      <a:lnTo>
                        <a:pt x="1057454" y="363554"/>
                      </a:lnTo>
                      <a:lnTo>
                        <a:pt x="1101823" y="363554"/>
                      </a:lnTo>
                      <a:lnTo>
                        <a:pt x="1101823" y="368413"/>
                      </a:lnTo>
                      <a:lnTo>
                        <a:pt x="1112128" y="368413"/>
                      </a:lnTo>
                      <a:lnTo>
                        <a:pt x="1112128" y="376255"/>
                      </a:lnTo>
                      <a:lnTo>
                        <a:pt x="1142019" y="376255"/>
                      </a:lnTo>
                      <a:lnTo>
                        <a:pt x="1142019" y="380347"/>
                      </a:lnTo>
                      <a:lnTo>
                        <a:pt x="1158456" y="380347"/>
                      </a:lnTo>
                      <a:lnTo>
                        <a:pt x="1158456" y="386825"/>
                      </a:lnTo>
                      <a:lnTo>
                        <a:pt x="1167909" y="386825"/>
                      </a:lnTo>
                      <a:lnTo>
                        <a:pt x="1182727" y="386825"/>
                      </a:lnTo>
                      <a:lnTo>
                        <a:pt x="1182727" y="391257"/>
                      </a:lnTo>
                      <a:lnTo>
                        <a:pt x="1243873" y="391257"/>
                      </a:lnTo>
                      <a:lnTo>
                        <a:pt x="1243873" y="397906"/>
                      </a:lnTo>
                      <a:lnTo>
                        <a:pt x="1252815" y="397906"/>
                      </a:lnTo>
                      <a:lnTo>
                        <a:pt x="1252815" y="403447"/>
                      </a:lnTo>
                      <a:lnTo>
                        <a:pt x="1278874" y="403447"/>
                      </a:lnTo>
                      <a:lnTo>
                        <a:pt x="1278874" y="409840"/>
                      </a:lnTo>
                      <a:lnTo>
                        <a:pt x="1286198" y="409840"/>
                      </a:lnTo>
                      <a:lnTo>
                        <a:pt x="1286198" y="419899"/>
                      </a:lnTo>
                      <a:lnTo>
                        <a:pt x="1292585" y="419899"/>
                      </a:lnTo>
                      <a:lnTo>
                        <a:pt x="1292585" y="426121"/>
                      </a:lnTo>
                      <a:lnTo>
                        <a:pt x="1298291" y="426121"/>
                      </a:lnTo>
                      <a:lnTo>
                        <a:pt x="1318900" y="426121"/>
                      </a:lnTo>
                      <a:lnTo>
                        <a:pt x="1318900" y="432770"/>
                      </a:lnTo>
                      <a:lnTo>
                        <a:pt x="1368720" y="432770"/>
                      </a:lnTo>
                      <a:lnTo>
                        <a:pt x="1368720" y="449562"/>
                      </a:lnTo>
                      <a:lnTo>
                        <a:pt x="1398952" y="449562"/>
                      </a:lnTo>
                      <a:lnTo>
                        <a:pt x="1398952" y="458513"/>
                      </a:lnTo>
                      <a:lnTo>
                        <a:pt x="1417007" y="458513"/>
                      </a:lnTo>
                      <a:lnTo>
                        <a:pt x="1417007" y="466185"/>
                      </a:lnTo>
                      <a:lnTo>
                        <a:pt x="1428929" y="466185"/>
                      </a:lnTo>
                      <a:lnTo>
                        <a:pt x="1442726" y="466185"/>
                      </a:lnTo>
                      <a:lnTo>
                        <a:pt x="1442726" y="473515"/>
                      </a:lnTo>
                      <a:lnTo>
                        <a:pt x="1524736" y="473515"/>
                      </a:lnTo>
                      <a:lnTo>
                        <a:pt x="1524736" y="479056"/>
                      </a:lnTo>
                      <a:lnTo>
                        <a:pt x="1548241" y="479056"/>
                      </a:lnTo>
                      <a:lnTo>
                        <a:pt x="1548241" y="486046"/>
                      </a:lnTo>
                      <a:lnTo>
                        <a:pt x="1554032" y="486046"/>
                      </a:lnTo>
                      <a:lnTo>
                        <a:pt x="1554032" y="489967"/>
                      </a:lnTo>
                      <a:lnTo>
                        <a:pt x="1563655" y="489967"/>
                      </a:lnTo>
                      <a:lnTo>
                        <a:pt x="1644559" y="489967"/>
                      </a:lnTo>
                      <a:lnTo>
                        <a:pt x="1644559" y="495337"/>
                      </a:lnTo>
                      <a:lnTo>
                        <a:pt x="1662784" y="495337"/>
                      </a:lnTo>
                      <a:lnTo>
                        <a:pt x="1662784" y="502327"/>
                      </a:lnTo>
                      <a:lnTo>
                        <a:pt x="1668319" y="502327"/>
                      </a:lnTo>
                      <a:lnTo>
                        <a:pt x="1668319" y="509487"/>
                      </a:lnTo>
                      <a:lnTo>
                        <a:pt x="1678198" y="509487"/>
                      </a:lnTo>
                      <a:lnTo>
                        <a:pt x="1678198" y="513067"/>
                      </a:lnTo>
                      <a:lnTo>
                        <a:pt x="1692675" y="513067"/>
                      </a:lnTo>
                      <a:lnTo>
                        <a:pt x="1736619" y="513067"/>
                      </a:lnTo>
                      <a:lnTo>
                        <a:pt x="1736619" y="520568"/>
                      </a:lnTo>
                      <a:lnTo>
                        <a:pt x="1779115" y="520568"/>
                      </a:lnTo>
                      <a:lnTo>
                        <a:pt x="1857208" y="520568"/>
                      </a:lnTo>
                      <a:lnTo>
                        <a:pt x="1857208" y="524831"/>
                      </a:lnTo>
                      <a:lnTo>
                        <a:pt x="1892039" y="524831"/>
                      </a:lnTo>
                      <a:lnTo>
                        <a:pt x="1892039" y="530201"/>
                      </a:lnTo>
                      <a:lnTo>
                        <a:pt x="1911541" y="530201"/>
                      </a:lnTo>
                      <a:lnTo>
                        <a:pt x="1960254" y="530201"/>
                      </a:lnTo>
                      <a:lnTo>
                        <a:pt x="1960254" y="536338"/>
                      </a:lnTo>
                      <a:lnTo>
                        <a:pt x="1969536" y="536338"/>
                      </a:lnTo>
                      <a:lnTo>
                        <a:pt x="1969536" y="542220"/>
                      </a:lnTo>
                      <a:lnTo>
                        <a:pt x="1994744" y="542220"/>
                      </a:lnTo>
                      <a:lnTo>
                        <a:pt x="2083397" y="542220"/>
                      </a:lnTo>
                      <a:lnTo>
                        <a:pt x="2083397" y="547760"/>
                      </a:lnTo>
                      <a:lnTo>
                        <a:pt x="2097875" y="547760"/>
                      </a:lnTo>
                      <a:lnTo>
                        <a:pt x="2097875" y="553301"/>
                      </a:lnTo>
                      <a:lnTo>
                        <a:pt x="2112864" y="553301"/>
                      </a:lnTo>
                      <a:lnTo>
                        <a:pt x="2194448" y="553301"/>
                      </a:lnTo>
                      <a:lnTo>
                        <a:pt x="2194448" y="559524"/>
                      </a:lnTo>
                      <a:lnTo>
                        <a:pt x="2250570" y="559524"/>
                      </a:lnTo>
                      <a:lnTo>
                        <a:pt x="2250570" y="565832"/>
                      </a:lnTo>
                      <a:lnTo>
                        <a:pt x="2287871" y="565832"/>
                      </a:lnTo>
                      <a:lnTo>
                        <a:pt x="2365964" y="565832"/>
                      </a:lnTo>
                      <a:lnTo>
                        <a:pt x="2365964" y="570946"/>
                      </a:lnTo>
                      <a:lnTo>
                        <a:pt x="2405054" y="570946"/>
                      </a:lnTo>
                      <a:lnTo>
                        <a:pt x="2405054" y="578533"/>
                      </a:lnTo>
                      <a:lnTo>
                        <a:pt x="2436563" y="578533"/>
                      </a:lnTo>
                      <a:lnTo>
                        <a:pt x="2436563" y="582709"/>
                      </a:lnTo>
                      <a:lnTo>
                        <a:pt x="2457513" y="582709"/>
                      </a:lnTo>
                      <a:lnTo>
                        <a:pt x="2457513" y="588847"/>
                      </a:lnTo>
                      <a:lnTo>
                        <a:pt x="2465348" y="588847"/>
                      </a:lnTo>
                      <a:lnTo>
                        <a:pt x="2465348" y="593961"/>
                      </a:lnTo>
                      <a:lnTo>
                        <a:pt x="2483658" y="593961"/>
                      </a:lnTo>
                      <a:lnTo>
                        <a:pt x="2538587" y="593961"/>
                      </a:lnTo>
                      <a:lnTo>
                        <a:pt x="2538587" y="604957"/>
                      </a:lnTo>
                      <a:lnTo>
                        <a:pt x="2601777" y="604957"/>
                      </a:lnTo>
                      <a:lnTo>
                        <a:pt x="2601777" y="611777"/>
                      </a:lnTo>
                      <a:lnTo>
                        <a:pt x="2624771" y="611777"/>
                      </a:lnTo>
                      <a:lnTo>
                        <a:pt x="2688642" y="611777"/>
                      </a:lnTo>
                      <a:lnTo>
                        <a:pt x="2688642" y="617999"/>
                      </a:lnTo>
                      <a:lnTo>
                        <a:pt x="2788878" y="617999"/>
                      </a:lnTo>
                      <a:lnTo>
                        <a:pt x="2788878" y="622858"/>
                      </a:lnTo>
                      <a:lnTo>
                        <a:pt x="2859136" y="622858"/>
                      </a:lnTo>
                      <a:lnTo>
                        <a:pt x="2859136" y="629336"/>
                      </a:lnTo>
                      <a:lnTo>
                        <a:pt x="2975382" y="629336"/>
                      </a:lnTo>
                      <a:lnTo>
                        <a:pt x="2975382" y="635218"/>
                      </a:lnTo>
                      <a:lnTo>
                        <a:pt x="3008510" y="635218"/>
                      </a:lnTo>
                      <a:lnTo>
                        <a:pt x="3008510" y="640077"/>
                      </a:lnTo>
                      <a:lnTo>
                        <a:pt x="3041723" y="640077"/>
                      </a:lnTo>
                      <a:lnTo>
                        <a:pt x="3041723" y="645958"/>
                      </a:lnTo>
                      <a:lnTo>
                        <a:pt x="3122115" y="645958"/>
                      </a:lnTo>
                      <a:lnTo>
                        <a:pt x="3122115" y="651158"/>
                      </a:lnTo>
                      <a:lnTo>
                        <a:pt x="3157969" y="651158"/>
                      </a:lnTo>
                      <a:lnTo>
                        <a:pt x="3157969" y="657722"/>
                      </a:lnTo>
                      <a:lnTo>
                        <a:pt x="3182666" y="657722"/>
                      </a:lnTo>
                      <a:lnTo>
                        <a:pt x="3182666" y="663262"/>
                      </a:lnTo>
                      <a:lnTo>
                        <a:pt x="3196292" y="663262"/>
                      </a:lnTo>
                      <a:lnTo>
                        <a:pt x="3196292" y="669400"/>
                      </a:lnTo>
                      <a:lnTo>
                        <a:pt x="3316114" y="669400"/>
                      </a:lnTo>
                      <a:lnTo>
                        <a:pt x="3316114" y="676901"/>
                      </a:lnTo>
                      <a:lnTo>
                        <a:pt x="3351541" y="676901"/>
                      </a:lnTo>
                      <a:lnTo>
                        <a:pt x="3351541" y="681845"/>
                      </a:lnTo>
                      <a:lnTo>
                        <a:pt x="3377601" y="681845"/>
                      </a:lnTo>
                      <a:lnTo>
                        <a:pt x="3377601" y="687386"/>
                      </a:lnTo>
                      <a:lnTo>
                        <a:pt x="3400084" y="687386"/>
                      </a:lnTo>
                      <a:lnTo>
                        <a:pt x="3400084" y="691563"/>
                      </a:lnTo>
                      <a:lnTo>
                        <a:pt x="3485331" y="691563"/>
                      </a:lnTo>
                      <a:lnTo>
                        <a:pt x="3485331" y="696166"/>
                      </a:lnTo>
                      <a:lnTo>
                        <a:pt x="3535746" y="696166"/>
                      </a:lnTo>
                      <a:lnTo>
                        <a:pt x="3535746" y="703667"/>
                      </a:lnTo>
                      <a:lnTo>
                        <a:pt x="3550394" y="703667"/>
                      </a:lnTo>
                      <a:lnTo>
                        <a:pt x="3550394" y="711168"/>
                      </a:lnTo>
                      <a:lnTo>
                        <a:pt x="3583607" y="711168"/>
                      </a:lnTo>
                      <a:lnTo>
                        <a:pt x="3583607" y="718584"/>
                      </a:lnTo>
                      <a:lnTo>
                        <a:pt x="3593401" y="718584"/>
                      </a:lnTo>
                      <a:lnTo>
                        <a:pt x="3593401" y="722249"/>
                      </a:lnTo>
                      <a:lnTo>
                        <a:pt x="3610007" y="722249"/>
                      </a:lnTo>
                      <a:lnTo>
                        <a:pt x="3610007" y="726426"/>
                      </a:lnTo>
                      <a:lnTo>
                        <a:pt x="3637344" y="726426"/>
                      </a:lnTo>
                      <a:lnTo>
                        <a:pt x="3790976" y="726426"/>
                      </a:lnTo>
                      <a:lnTo>
                        <a:pt x="3790976" y="732308"/>
                      </a:lnTo>
                      <a:lnTo>
                        <a:pt x="3807242" y="732308"/>
                      </a:lnTo>
                      <a:lnTo>
                        <a:pt x="3807242" y="738530"/>
                      </a:lnTo>
                      <a:lnTo>
                        <a:pt x="3817972" y="738530"/>
                      </a:lnTo>
                      <a:lnTo>
                        <a:pt x="3817972" y="746032"/>
                      </a:lnTo>
                      <a:lnTo>
                        <a:pt x="3886954" y="746032"/>
                      </a:lnTo>
                      <a:lnTo>
                        <a:pt x="3886954" y="749271"/>
                      </a:lnTo>
                      <a:lnTo>
                        <a:pt x="3897684" y="749271"/>
                      </a:lnTo>
                      <a:lnTo>
                        <a:pt x="3979354" y="749271"/>
                      </a:lnTo>
                      <a:lnTo>
                        <a:pt x="3979354" y="755408"/>
                      </a:lnTo>
                      <a:lnTo>
                        <a:pt x="4055574" y="755408"/>
                      </a:lnTo>
                      <a:lnTo>
                        <a:pt x="4236202" y="755408"/>
                      </a:lnTo>
                      <a:lnTo>
                        <a:pt x="4415808" y="755408"/>
                      </a:lnTo>
                      <a:lnTo>
                        <a:pt x="4870146" y="755408"/>
                      </a:lnTo>
                    </a:path>
                  </a:pathLst>
                </a:custGeom>
                <a:noFill/>
                <a:ln w="28575" cap="flat">
                  <a:solidFill>
                    <a:srgbClr val="F79646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1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34" name="Graphic 230">
                  <a:extLst>
                    <a:ext uri="{FF2B5EF4-FFF2-40B4-BE49-F238E27FC236}">
                      <a16:creationId xmlns:a16="http://schemas.microsoft.com/office/drawing/2014/main" id="{49F8AA1F-6D7F-8C52-8007-B1605FC54946}"/>
                    </a:ext>
                  </a:extLst>
                </p:cNvPr>
                <p:cNvGrpSpPr/>
                <p:nvPr/>
              </p:nvGrpSpPr>
              <p:grpSpPr>
                <a:xfrm>
                  <a:off x="1169291" y="1283430"/>
                  <a:ext cx="4803361" cy="802752"/>
                  <a:chOff x="1160234" y="1286477"/>
                  <a:chExt cx="4817430" cy="805103"/>
                </a:xfrm>
              </p:grpSpPr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6661739F-D48E-0260-053D-8BA339078D31}"/>
                      </a:ext>
                    </a:extLst>
                  </p:cNvPr>
                  <p:cNvSpPr/>
                  <p:nvPr/>
                </p:nvSpPr>
                <p:spPr>
                  <a:xfrm>
                    <a:off x="5977665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5C1F0474-37FA-D9D8-BA76-9378DAC007BF}"/>
                      </a:ext>
                    </a:extLst>
                  </p:cNvPr>
                  <p:cNvSpPr/>
                  <p:nvPr/>
                </p:nvSpPr>
                <p:spPr>
                  <a:xfrm>
                    <a:off x="5878707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71F3EF51-0882-E0AC-494B-DCFF0108E740}"/>
                      </a:ext>
                    </a:extLst>
                  </p:cNvPr>
                  <p:cNvSpPr/>
                  <p:nvPr/>
                </p:nvSpPr>
                <p:spPr>
                  <a:xfrm>
                    <a:off x="5852052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C98531E6-ADF5-FFE5-2F98-701D7C22C973}"/>
                      </a:ext>
                    </a:extLst>
                  </p:cNvPr>
                  <p:cNvSpPr/>
                  <p:nvPr/>
                </p:nvSpPr>
                <p:spPr>
                  <a:xfrm>
                    <a:off x="5832464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4B34E2D4-81B3-1B40-CEA9-D61AF8CFF217}"/>
                      </a:ext>
                    </a:extLst>
                  </p:cNvPr>
                  <p:cNvSpPr/>
                  <p:nvPr/>
                </p:nvSpPr>
                <p:spPr>
                  <a:xfrm>
                    <a:off x="5824715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id="{34F09757-1840-B36E-9FCB-E4D32E168D98}"/>
                      </a:ext>
                    </a:extLst>
                  </p:cNvPr>
                  <p:cNvSpPr/>
                  <p:nvPr/>
                </p:nvSpPr>
                <p:spPr>
                  <a:xfrm>
                    <a:off x="5817476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:a16="http://schemas.microsoft.com/office/drawing/2014/main" id="{F03F6B47-0EEA-8BEB-7684-8B00E2795E28}"/>
                      </a:ext>
                    </a:extLst>
                  </p:cNvPr>
                  <p:cNvSpPr/>
                  <p:nvPr/>
                </p:nvSpPr>
                <p:spPr>
                  <a:xfrm>
                    <a:off x="5811004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622BFFCB-2947-3DFF-9DF8-C07873B3CDE9}"/>
                      </a:ext>
                    </a:extLst>
                  </p:cNvPr>
                  <p:cNvSpPr/>
                  <p:nvPr/>
                </p:nvSpPr>
                <p:spPr>
                  <a:xfrm>
                    <a:off x="5803169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id="{2BCC331D-46D4-8A29-96D4-F8CC3D3FEE1C}"/>
                      </a:ext>
                    </a:extLst>
                  </p:cNvPr>
                  <p:cNvSpPr/>
                  <p:nvPr/>
                </p:nvSpPr>
                <p:spPr>
                  <a:xfrm>
                    <a:off x="5796015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F20451F4-69A6-907C-61E6-7BDCE415F808}"/>
                      </a:ext>
                    </a:extLst>
                  </p:cNvPr>
                  <p:cNvSpPr/>
                  <p:nvPr/>
                </p:nvSpPr>
                <p:spPr>
                  <a:xfrm>
                    <a:off x="5790139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07563132-6849-5072-BE58-BF45C4D06385}"/>
                      </a:ext>
                    </a:extLst>
                  </p:cNvPr>
                  <p:cNvSpPr/>
                  <p:nvPr/>
                </p:nvSpPr>
                <p:spPr>
                  <a:xfrm>
                    <a:off x="5782389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id="{9BADC015-C895-9252-A310-3BE3C4C71FA2}"/>
                      </a:ext>
                    </a:extLst>
                  </p:cNvPr>
                  <p:cNvSpPr/>
                  <p:nvPr/>
                </p:nvSpPr>
                <p:spPr>
                  <a:xfrm>
                    <a:off x="5766123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7" name="Freeform: Shape 246">
                    <a:extLst>
                      <a:ext uri="{FF2B5EF4-FFF2-40B4-BE49-F238E27FC236}">
                        <a16:creationId xmlns:a16="http://schemas.microsoft.com/office/drawing/2014/main" id="{1CDF156D-05D0-A08A-DF72-FAE7A611F553}"/>
                      </a:ext>
                    </a:extLst>
                  </p:cNvPr>
                  <p:cNvSpPr/>
                  <p:nvPr/>
                </p:nvSpPr>
                <p:spPr>
                  <a:xfrm>
                    <a:off x="5745940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8" name="Freeform: Shape 247">
                    <a:extLst>
                      <a:ext uri="{FF2B5EF4-FFF2-40B4-BE49-F238E27FC236}">
                        <a16:creationId xmlns:a16="http://schemas.microsoft.com/office/drawing/2014/main" id="{9BAFC1D2-3C36-0B0B-D5FA-F080FFDC33ED}"/>
                      </a:ext>
                    </a:extLst>
                  </p:cNvPr>
                  <p:cNvSpPr/>
                  <p:nvPr/>
                </p:nvSpPr>
                <p:spPr>
                  <a:xfrm>
                    <a:off x="5738786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9" name="Freeform: Shape 248">
                    <a:extLst>
                      <a:ext uri="{FF2B5EF4-FFF2-40B4-BE49-F238E27FC236}">
                        <a16:creationId xmlns:a16="http://schemas.microsoft.com/office/drawing/2014/main" id="{D9E51BAB-804D-EC9F-8C54-C172E810AA29}"/>
                      </a:ext>
                    </a:extLst>
                  </p:cNvPr>
                  <p:cNvSpPr/>
                  <p:nvPr/>
                </p:nvSpPr>
                <p:spPr>
                  <a:xfrm>
                    <a:off x="5725757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8EB5F6DA-1841-B084-5AF6-E5BAFD8A2348}"/>
                      </a:ext>
                    </a:extLst>
                  </p:cNvPr>
                  <p:cNvSpPr/>
                  <p:nvPr/>
                </p:nvSpPr>
                <p:spPr>
                  <a:xfrm>
                    <a:off x="5691862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B4788066-CBC3-0101-3750-EEB50D0EAA83}"/>
                      </a:ext>
                    </a:extLst>
                  </p:cNvPr>
                  <p:cNvSpPr/>
                  <p:nvPr/>
                </p:nvSpPr>
                <p:spPr>
                  <a:xfrm>
                    <a:off x="5672360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id="{4BAF6055-8AC5-E252-79DA-6853C02FA11A}"/>
                      </a:ext>
                    </a:extLst>
                  </p:cNvPr>
                  <p:cNvSpPr/>
                  <p:nvPr/>
                </p:nvSpPr>
                <p:spPr>
                  <a:xfrm>
                    <a:off x="5572125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id="{3A1A980F-E8B3-7DEF-CD4F-B2DCBBCA83BC}"/>
                      </a:ext>
                    </a:extLst>
                  </p:cNvPr>
                  <p:cNvSpPr/>
                  <p:nvPr/>
                </p:nvSpPr>
                <p:spPr>
                  <a:xfrm>
                    <a:off x="5648941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4" name="Freeform: Shape 253">
                    <a:extLst>
                      <a:ext uri="{FF2B5EF4-FFF2-40B4-BE49-F238E27FC236}">
                        <a16:creationId xmlns:a16="http://schemas.microsoft.com/office/drawing/2014/main" id="{B704FA6A-7243-0CA5-557A-BC7EFEFBD1A8}"/>
                      </a:ext>
                    </a:extLst>
                  </p:cNvPr>
                  <p:cNvSpPr/>
                  <p:nvPr/>
                </p:nvSpPr>
                <p:spPr>
                  <a:xfrm>
                    <a:off x="5641106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793D94D2-AAA0-2881-2C69-C191241FE4AD}"/>
                      </a:ext>
                    </a:extLst>
                  </p:cNvPr>
                  <p:cNvSpPr/>
                  <p:nvPr/>
                </p:nvSpPr>
                <p:spPr>
                  <a:xfrm>
                    <a:off x="5633952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A834941D-0E92-10FB-C1AB-3A2378C56016}"/>
                      </a:ext>
                    </a:extLst>
                  </p:cNvPr>
                  <p:cNvSpPr/>
                  <p:nvPr/>
                </p:nvSpPr>
                <p:spPr>
                  <a:xfrm>
                    <a:off x="5613088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7" name="Freeform: Shape 256">
                    <a:extLst>
                      <a:ext uri="{FF2B5EF4-FFF2-40B4-BE49-F238E27FC236}">
                        <a16:creationId xmlns:a16="http://schemas.microsoft.com/office/drawing/2014/main" id="{1927CAF3-D73D-74C2-21FB-CD3C62EBC867}"/>
                      </a:ext>
                    </a:extLst>
                  </p:cNvPr>
                  <p:cNvSpPr/>
                  <p:nvPr/>
                </p:nvSpPr>
                <p:spPr>
                  <a:xfrm>
                    <a:off x="5619645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8" name="Freeform: Shape 257">
                    <a:extLst>
                      <a:ext uri="{FF2B5EF4-FFF2-40B4-BE49-F238E27FC236}">
                        <a16:creationId xmlns:a16="http://schemas.microsoft.com/office/drawing/2014/main" id="{AC74CC34-721B-C24C-9C7F-A7849C43E4F7}"/>
                      </a:ext>
                    </a:extLst>
                  </p:cNvPr>
                  <p:cNvSpPr/>
                  <p:nvPr/>
                </p:nvSpPr>
                <p:spPr>
                  <a:xfrm>
                    <a:off x="5560373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9" name="Freeform: Shape 258">
                    <a:extLst>
                      <a:ext uri="{FF2B5EF4-FFF2-40B4-BE49-F238E27FC236}">
                        <a16:creationId xmlns:a16="http://schemas.microsoft.com/office/drawing/2014/main" id="{A34A3383-2A46-8412-0663-7701E28D25B6}"/>
                      </a:ext>
                    </a:extLst>
                  </p:cNvPr>
                  <p:cNvSpPr/>
                  <p:nvPr/>
                </p:nvSpPr>
                <p:spPr>
                  <a:xfrm>
                    <a:off x="5499908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0" name="Freeform: Shape 259">
                    <a:extLst>
                      <a:ext uri="{FF2B5EF4-FFF2-40B4-BE49-F238E27FC236}">
                        <a16:creationId xmlns:a16="http://schemas.microsoft.com/office/drawing/2014/main" id="{C6DF4B05-F1D8-91E7-7BC2-F1A99DFB4F00}"/>
                      </a:ext>
                    </a:extLst>
                  </p:cNvPr>
                  <p:cNvSpPr/>
                  <p:nvPr/>
                </p:nvSpPr>
                <p:spPr>
                  <a:xfrm>
                    <a:off x="5492073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1" name="Freeform: Shape 260">
                    <a:extLst>
                      <a:ext uri="{FF2B5EF4-FFF2-40B4-BE49-F238E27FC236}">
                        <a16:creationId xmlns:a16="http://schemas.microsoft.com/office/drawing/2014/main" id="{4A9A1B8A-F868-1436-C5E9-C0BF24D9AA99}"/>
                      </a:ext>
                    </a:extLst>
                  </p:cNvPr>
                  <p:cNvSpPr/>
                  <p:nvPr/>
                </p:nvSpPr>
                <p:spPr>
                  <a:xfrm>
                    <a:off x="5484919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2" name="Freeform: Shape 261">
                    <a:extLst>
                      <a:ext uri="{FF2B5EF4-FFF2-40B4-BE49-F238E27FC236}">
                        <a16:creationId xmlns:a16="http://schemas.microsoft.com/office/drawing/2014/main" id="{335736E8-1548-2BFA-0494-9CBFCED8593C}"/>
                      </a:ext>
                    </a:extLst>
                  </p:cNvPr>
                  <p:cNvSpPr/>
                  <p:nvPr/>
                </p:nvSpPr>
                <p:spPr>
                  <a:xfrm>
                    <a:off x="5525286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3" name="Freeform: Shape 262">
                    <a:extLst>
                      <a:ext uri="{FF2B5EF4-FFF2-40B4-BE49-F238E27FC236}">
                        <a16:creationId xmlns:a16="http://schemas.microsoft.com/office/drawing/2014/main" id="{A6EE00E0-A344-E411-26DD-86B2335A0DA9}"/>
                      </a:ext>
                    </a:extLst>
                  </p:cNvPr>
                  <p:cNvSpPr/>
                  <p:nvPr/>
                </p:nvSpPr>
                <p:spPr>
                  <a:xfrm>
                    <a:off x="5518132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118A99EA-348C-DA80-2C2C-3795D3440528}"/>
                      </a:ext>
                    </a:extLst>
                  </p:cNvPr>
                  <p:cNvSpPr/>
                  <p:nvPr/>
                </p:nvSpPr>
                <p:spPr>
                  <a:xfrm>
                    <a:off x="5451025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5" name="Freeform: Shape 264">
                    <a:extLst>
                      <a:ext uri="{FF2B5EF4-FFF2-40B4-BE49-F238E27FC236}">
                        <a16:creationId xmlns:a16="http://schemas.microsoft.com/office/drawing/2014/main" id="{08FA7B16-6DAB-6929-CA2D-54A55E718223}"/>
                      </a:ext>
                    </a:extLst>
                  </p:cNvPr>
                  <p:cNvSpPr/>
                  <p:nvPr/>
                </p:nvSpPr>
                <p:spPr>
                  <a:xfrm>
                    <a:off x="5443275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" name="Freeform: Shape 265">
                    <a:extLst>
                      <a:ext uri="{FF2B5EF4-FFF2-40B4-BE49-F238E27FC236}">
                        <a16:creationId xmlns:a16="http://schemas.microsoft.com/office/drawing/2014/main" id="{B556346B-DD8C-9E3D-399E-2F4688622248}"/>
                      </a:ext>
                    </a:extLst>
                  </p:cNvPr>
                  <p:cNvSpPr/>
                  <p:nvPr/>
                </p:nvSpPr>
                <p:spPr>
                  <a:xfrm>
                    <a:off x="5436122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24C268EA-A79A-C3AF-71E9-705958A77D59}"/>
                      </a:ext>
                    </a:extLst>
                  </p:cNvPr>
                  <p:cNvSpPr/>
                  <p:nvPr/>
                </p:nvSpPr>
                <p:spPr>
                  <a:xfrm>
                    <a:off x="5428287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" name="Freeform: Shape 267">
                    <a:extLst>
                      <a:ext uri="{FF2B5EF4-FFF2-40B4-BE49-F238E27FC236}">
                        <a16:creationId xmlns:a16="http://schemas.microsoft.com/office/drawing/2014/main" id="{BCB01F1F-55AF-016D-31DF-9AA32A9385D5}"/>
                      </a:ext>
                    </a:extLst>
                  </p:cNvPr>
                  <p:cNvSpPr/>
                  <p:nvPr/>
                </p:nvSpPr>
                <p:spPr>
                  <a:xfrm>
                    <a:off x="5405463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" name="Freeform: Shape 268">
                    <a:extLst>
                      <a:ext uri="{FF2B5EF4-FFF2-40B4-BE49-F238E27FC236}">
                        <a16:creationId xmlns:a16="http://schemas.microsoft.com/office/drawing/2014/main" id="{3A2067DA-D67F-3512-B73B-54046013A8B5}"/>
                      </a:ext>
                    </a:extLst>
                  </p:cNvPr>
                  <p:cNvSpPr/>
                  <p:nvPr/>
                </p:nvSpPr>
                <p:spPr>
                  <a:xfrm>
                    <a:off x="5384003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" name="Freeform: Shape 269">
                    <a:extLst>
                      <a:ext uri="{FF2B5EF4-FFF2-40B4-BE49-F238E27FC236}">
                        <a16:creationId xmlns:a16="http://schemas.microsoft.com/office/drawing/2014/main" id="{6C03EB96-7D68-AE61-0F56-6DCF5E43726A}"/>
                      </a:ext>
                    </a:extLst>
                  </p:cNvPr>
                  <p:cNvSpPr/>
                  <p:nvPr/>
                </p:nvSpPr>
                <p:spPr>
                  <a:xfrm>
                    <a:off x="5376168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E544D306-D478-4B12-87B4-A27CD6D0D613}"/>
                      </a:ext>
                    </a:extLst>
                  </p:cNvPr>
                  <p:cNvSpPr/>
                  <p:nvPr/>
                </p:nvSpPr>
                <p:spPr>
                  <a:xfrm>
                    <a:off x="5369014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" name="Freeform: Shape 271">
                    <a:extLst>
                      <a:ext uri="{FF2B5EF4-FFF2-40B4-BE49-F238E27FC236}">
                        <a16:creationId xmlns:a16="http://schemas.microsoft.com/office/drawing/2014/main" id="{7A631048-4ADC-AFB6-A185-FD94A1D2D19E}"/>
                      </a:ext>
                    </a:extLst>
                  </p:cNvPr>
                  <p:cNvSpPr/>
                  <p:nvPr/>
                </p:nvSpPr>
                <p:spPr>
                  <a:xfrm>
                    <a:off x="5362542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id="{AB147FE3-EFED-6253-853D-1FA19944C7C3}"/>
                      </a:ext>
                    </a:extLst>
                  </p:cNvPr>
                  <p:cNvSpPr/>
                  <p:nvPr/>
                </p:nvSpPr>
                <p:spPr>
                  <a:xfrm>
                    <a:off x="5354707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" name="Freeform: Shape 273">
                    <a:extLst>
                      <a:ext uri="{FF2B5EF4-FFF2-40B4-BE49-F238E27FC236}">
                        <a16:creationId xmlns:a16="http://schemas.microsoft.com/office/drawing/2014/main" id="{108496F3-9E41-AEA3-C9E9-7278CF94FBDF}"/>
                      </a:ext>
                    </a:extLst>
                  </p:cNvPr>
                  <p:cNvSpPr/>
                  <p:nvPr/>
                </p:nvSpPr>
                <p:spPr>
                  <a:xfrm>
                    <a:off x="5347553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278B53F2-01EA-D835-4893-5699DBDD8277}"/>
                      </a:ext>
                    </a:extLst>
                  </p:cNvPr>
                  <p:cNvSpPr/>
                  <p:nvPr/>
                </p:nvSpPr>
                <p:spPr>
                  <a:xfrm>
                    <a:off x="5341677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E1C7E4E9-927D-850F-C329-0E54C5E1E1F7}"/>
                      </a:ext>
                    </a:extLst>
                  </p:cNvPr>
                  <p:cNvSpPr/>
                  <p:nvPr/>
                </p:nvSpPr>
                <p:spPr>
                  <a:xfrm>
                    <a:off x="5333927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9DE0619D-ED26-22AA-AA3C-7A812F036953}"/>
                      </a:ext>
                    </a:extLst>
                  </p:cNvPr>
                  <p:cNvSpPr/>
                  <p:nvPr/>
                </p:nvSpPr>
                <p:spPr>
                  <a:xfrm>
                    <a:off x="5326689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id="{22849FEC-3514-F2F1-0DD9-7B1F58B2BD64}"/>
                      </a:ext>
                    </a:extLst>
                  </p:cNvPr>
                  <p:cNvSpPr/>
                  <p:nvPr/>
                </p:nvSpPr>
                <p:spPr>
                  <a:xfrm>
                    <a:off x="5318939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id="{7116FC15-D7F2-2D7F-4BE7-B8D3B20A42F7}"/>
                      </a:ext>
                    </a:extLst>
                  </p:cNvPr>
                  <p:cNvSpPr/>
                  <p:nvPr/>
                </p:nvSpPr>
                <p:spPr>
                  <a:xfrm>
                    <a:off x="5311785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id="{34C95342-626C-2E2E-D772-5DC81EA6265D}"/>
                      </a:ext>
                    </a:extLst>
                  </p:cNvPr>
                  <p:cNvSpPr/>
                  <p:nvPr/>
                </p:nvSpPr>
                <p:spPr>
                  <a:xfrm>
                    <a:off x="5305228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id="{4DFD0963-E5DE-6BC5-5845-393F7C8F105D}"/>
                      </a:ext>
                    </a:extLst>
                  </p:cNvPr>
                  <p:cNvSpPr/>
                  <p:nvPr/>
                </p:nvSpPr>
                <p:spPr>
                  <a:xfrm>
                    <a:off x="5297393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id="{88B7A1FD-DDB9-50AD-8732-CFDF54307D89}"/>
                      </a:ext>
                    </a:extLst>
                  </p:cNvPr>
                  <p:cNvSpPr/>
                  <p:nvPr/>
                </p:nvSpPr>
                <p:spPr>
                  <a:xfrm>
                    <a:off x="5290239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id="{82E5E035-33C7-8A16-1832-4D4F825B93E4}"/>
                      </a:ext>
                    </a:extLst>
                  </p:cNvPr>
                  <p:cNvSpPr/>
                  <p:nvPr/>
                </p:nvSpPr>
                <p:spPr>
                  <a:xfrm>
                    <a:off x="5284448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4" name="Freeform: Shape 283">
                    <a:extLst>
                      <a:ext uri="{FF2B5EF4-FFF2-40B4-BE49-F238E27FC236}">
                        <a16:creationId xmlns:a16="http://schemas.microsoft.com/office/drawing/2014/main" id="{E5387C7F-542E-C3F8-4960-A8B9F095989F}"/>
                      </a:ext>
                    </a:extLst>
                  </p:cNvPr>
                  <p:cNvSpPr/>
                  <p:nvPr/>
                </p:nvSpPr>
                <p:spPr>
                  <a:xfrm>
                    <a:off x="5276614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5" name="Freeform: Shape 284">
                    <a:extLst>
                      <a:ext uri="{FF2B5EF4-FFF2-40B4-BE49-F238E27FC236}">
                        <a16:creationId xmlns:a16="http://schemas.microsoft.com/office/drawing/2014/main" id="{E0B63CA2-9D66-BE22-3F8E-E8BF18AE168D}"/>
                      </a:ext>
                    </a:extLst>
                  </p:cNvPr>
                  <p:cNvSpPr/>
                  <p:nvPr/>
                </p:nvSpPr>
                <p:spPr>
                  <a:xfrm>
                    <a:off x="5254471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6" name="Freeform: Shape 285">
                    <a:extLst>
                      <a:ext uri="{FF2B5EF4-FFF2-40B4-BE49-F238E27FC236}">
                        <a16:creationId xmlns:a16="http://schemas.microsoft.com/office/drawing/2014/main" id="{183DFD30-67C4-CA10-BBC4-D4B6EF6EAA0B}"/>
                      </a:ext>
                    </a:extLst>
                  </p:cNvPr>
                  <p:cNvSpPr/>
                  <p:nvPr/>
                </p:nvSpPr>
                <p:spPr>
                  <a:xfrm>
                    <a:off x="5246637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7" name="Freeform: Shape 286">
                    <a:extLst>
                      <a:ext uri="{FF2B5EF4-FFF2-40B4-BE49-F238E27FC236}">
                        <a16:creationId xmlns:a16="http://schemas.microsoft.com/office/drawing/2014/main" id="{16B2B63B-FC77-A694-D404-42D25C4347FE}"/>
                      </a:ext>
                    </a:extLst>
                  </p:cNvPr>
                  <p:cNvSpPr/>
                  <p:nvPr/>
                </p:nvSpPr>
                <p:spPr>
                  <a:xfrm>
                    <a:off x="5239483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8" name="Freeform: Shape 287">
                    <a:extLst>
                      <a:ext uri="{FF2B5EF4-FFF2-40B4-BE49-F238E27FC236}">
                        <a16:creationId xmlns:a16="http://schemas.microsoft.com/office/drawing/2014/main" id="{AD5B911B-3130-074D-AD35-3057A252D32E}"/>
                      </a:ext>
                    </a:extLst>
                  </p:cNvPr>
                  <p:cNvSpPr/>
                  <p:nvPr/>
                </p:nvSpPr>
                <p:spPr>
                  <a:xfrm>
                    <a:off x="5198861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9" name="Freeform: Shape 288">
                    <a:extLst>
                      <a:ext uri="{FF2B5EF4-FFF2-40B4-BE49-F238E27FC236}">
                        <a16:creationId xmlns:a16="http://schemas.microsoft.com/office/drawing/2014/main" id="{B5EDA78E-A096-FD47-4D53-426B9A054ECF}"/>
                      </a:ext>
                    </a:extLst>
                  </p:cNvPr>
                  <p:cNvSpPr/>
                  <p:nvPr/>
                </p:nvSpPr>
                <p:spPr>
                  <a:xfrm>
                    <a:off x="5225176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0" name="Freeform: Shape 289">
                    <a:extLst>
                      <a:ext uri="{FF2B5EF4-FFF2-40B4-BE49-F238E27FC236}">
                        <a16:creationId xmlns:a16="http://schemas.microsoft.com/office/drawing/2014/main" id="{EA22D6B7-2239-77B8-2C5D-2361D38572EA}"/>
                      </a:ext>
                    </a:extLst>
                  </p:cNvPr>
                  <p:cNvSpPr/>
                  <p:nvPr/>
                </p:nvSpPr>
                <p:spPr>
                  <a:xfrm>
                    <a:off x="5218022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id="{73412B37-CA91-945D-EC2C-489EF1F94CA3}"/>
                      </a:ext>
                    </a:extLst>
                  </p:cNvPr>
                  <p:cNvSpPr/>
                  <p:nvPr/>
                </p:nvSpPr>
                <p:spPr>
                  <a:xfrm>
                    <a:off x="5191963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2" name="Freeform: Shape 291">
                    <a:extLst>
                      <a:ext uri="{FF2B5EF4-FFF2-40B4-BE49-F238E27FC236}">
                        <a16:creationId xmlns:a16="http://schemas.microsoft.com/office/drawing/2014/main" id="{69CBC65E-E06B-0DB9-B13D-EA15CA5593A5}"/>
                      </a:ext>
                    </a:extLst>
                  </p:cNvPr>
                  <p:cNvSpPr/>
                  <p:nvPr/>
                </p:nvSpPr>
                <p:spPr>
                  <a:xfrm>
                    <a:off x="5204311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3" name="Freeform: Shape 292">
                    <a:extLst>
                      <a:ext uri="{FF2B5EF4-FFF2-40B4-BE49-F238E27FC236}">
                        <a16:creationId xmlns:a16="http://schemas.microsoft.com/office/drawing/2014/main" id="{7B608AA6-4C67-CB50-5AAA-36716B95316C}"/>
                      </a:ext>
                    </a:extLst>
                  </p:cNvPr>
                  <p:cNvSpPr/>
                  <p:nvPr/>
                </p:nvSpPr>
                <p:spPr>
                  <a:xfrm>
                    <a:off x="5184639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4" name="Freeform: Shape 293">
                    <a:extLst>
                      <a:ext uri="{FF2B5EF4-FFF2-40B4-BE49-F238E27FC236}">
                        <a16:creationId xmlns:a16="http://schemas.microsoft.com/office/drawing/2014/main" id="{6B1D59A3-B1B2-BE3F-6172-79C0140D8E89}"/>
                      </a:ext>
                    </a:extLst>
                  </p:cNvPr>
                  <p:cNvSpPr/>
                  <p:nvPr/>
                </p:nvSpPr>
                <p:spPr>
                  <a:xfrm>
                    <a:off x="5176889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79F26210-6E55-F899-FEA8-5D7EF4F88E2B}"/>
                      </a:ext>
                    </a:extLst>
                  </p:cNvPr>
                  <p:cNvSpPr/>
                  <p:nvPr/>
                </p:nvSpPr>
                <p:spPr>
                  <a:xfrm>
                    <a:off x="5110974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FB193C89-6250-1FF8-61E2-4C10914C3869}"/>
                      </a:ext>
                    </a:extLst>
                  </p:cNvPr>
                  <p:cNvSpPr/>
                  <p:nvPr/>
                </p:nvSpPr>
                <p:spPr>
                  <a:xfrm>
                    <a:off x="5092409" y="203787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8E6BD482-4DEB-5508-BB77-E66BD1B9AC73}"/>
                      </a:ext>
                    </a:extLst>
                  </p:cNvPr>
                  <p:cNvSpPr/>
                  <p:nvPr/>
                </p:nvSpPr>
                <p:spPr>
                  <a:xfrm>
                    <a:off x="5155343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id="{7C1ECBCE-93AE-CF81-8C5E-A8F7171B7F76}"/>
                      </a:ext>
                    </a:extLst>
                  </p:cNvPr>
                  <p:cNvSpPr/>
                  <p:nvPr/>
                </p:nvSpPr>
                <p:spPr>
                  <a:xfrm>
                    <a:off x="5148190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id="{48633E19-B065-C637-3229-1E618FCA8C71}"/>
                      </a:ext>
                    </a:extLst>
                  </p:cNvPr>
                  <p:cNvSpPr/>
                  <p:nvPr/>
                </p:nvSpPr>
                <p:spPr>
                  <a:xfrm>
                    <a:off x="5142313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DCA1DCED-21A4-0E95-2223-8760E6C31B4F}"/>
                      </a:ext>
                    </a:extLst>
                  </p:cNvPr>
                  <p:cNvSpPr/>
                  <p:nvPr/>
                </p:nvSpPr>
                <p:spPr>
                  <a:xfrm>
                    <a:off x="5118724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1" name="Freeform: Shape 300">
                    <a:extLst>
                      <a:ext uri="{FF2B5EF4-FFF2-40B4-BE49-F238E27FC236}">
                        <a16:creationId xmlns:a16="http://schemas.microsoft.com/office/drawing/2014/main" id="{7D024CC9-13D2-F2E7-AA05-FA7E29BC53A9}"/>
                      </a:ext>
                    </a:extLst>
                  </p:cNvPr>
                  <p:cNvSpPr/>
                  <p:nvPr/>
                </p:nvSpPr>
                <p:spPr>
                  <a:xfrm>
                    <a:off x="5085170" y="203787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2" name="Freeform: Shape 301">
                    <a:extLst>
                      <a:ext uri="{FF2B5EF4-FFF2-40B4-BE49-F238E27FC236}">
                        <a16:creationId xmlns:a16="http://schemas.microsoft.com/office/drawing/2014/main" id="{446BC893-DB8D-FDFA-277E-B1A13E5B6986}"/>
                      </a:ext>
                    </a:extLst>
                  </p:cNvPr>
                  <p:cNvSpPr/>
                  <p:nvPr/>
                </p:nvSpPr>
                <p:spPr>
                  <a:xfrm>
                    <a:off x="5077335" y="203787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D911E04D-225D-D316-B954-25D940B777CD}"/>
                      </a:ext>
                    </a:extLst>
                  </p:cNvPr>
                  <p:cNvSpPr/>
                  <p:nvPr/>
                </p:nvSpPr>
                <p:spPr>
                  <a:xfrm>
                    <a:off x="5070181" y="203787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B84AF78E-40B2-7FB2-BEB4-9E81890B773A}"/>
                      </a:ext>
                    </a:extLst>
                  </p:cNvPr>
                  <p:cNvSpPr/>
                  <p:nvPr/>
                </p:nvSpPr>
                <p:spPr>
                  <a:xfrm>
                    <a:off x="5063709" y="203787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5" name="Freeform: Shape 304">
                    <a:extLst>
                      <a:ext uri="{FF2B5EF4-FFF2-40B4-BE49-F238E27FC236}">
                        <a16:creationId xmlns:a16="http://schemas.microsoft.com/office/drawing/2014/main" id="{5D3717AD-334C-D3B6-F71C-15A4E8CBE7D2}"/>
                      </a:ext>
                    </a:extLst>
                  </p:cNvPr>
                  <p:cNvSpPr/>
                  <p:nvPr/>
                </p:nvSpPr>
                <p:spPr>
                  <a:xfrm>
                    <a:off x="5018659" y="203787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F23164BA-8316-4490-94AD-EA1ABFF1FD6B}"/>
                      </a:ext>
                    </a:extLst>
                  </p:cNvPr>
                  <p:cNvSpPr/>
                  <p:nvPr/>
                </p:nvSpPr>
                <p:spPr>
                  <a:xfrm>
                    <a:off x="4985956" y="203199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BAA64E3D-51E1-1D21-26C2-92170E76FADD}"/>
                      </a:ext>
                    </a:extLst>
                  </p:cNvPr>
                  <p:cNvSpPr/>
                  <p:nvPr/>
                </p:nvSpPr>
                <p:spPr>
                  <a:xfrm>
                    <a:off x="5042845" y="203787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CFEC60D7-5A28-3620-9157-9E065E74461C}"/>
                      </a:ext>
                    </a:extLst>
                  </p:cNvPr>
                  <p:cNvSpPr/>
                  <p:nvPr/>
                </p:nvSpPr>
                <p:spPr>
                  <a:xfrm>
                    <a:off x="4992769" y="203199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394C124E-D429-BCDC-5532-AC20C81302DF}"/>
                      </a:ext>
                    </a:extLst>
                  </p:cNvPr>
                  <p:cNvSpPr/>
                  <p:nvPr/>
                </p:nvSpPr>
                <p:spPr>
                  <a:xfrm>
                    <a:off x="4925151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391D3FEF-CEDD-29B1-B644-01D9A941CA92}"/>
                      </a:ext>
                    </a:extLst>
                  </p:cNvPr>
                  <p:cNvSpPr/>
                  <p:nvPr/>
                </p:nvSpPr>
                <p:spPr>
                  <a:xfrm>
                    <a:off x="4917316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93678C21-7F48-B927-5B6B-7D4CD6336410}"/>
                      </a:ext>
                    </a:extLst>
                  </p:cNvPr>
                  <p:cNvSpPr/>
                  <p:nvPr/>
                </p:nvSpPr>
                <p:spPr>
                  <a:xfrm>
                    <a:off x="4910162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2" name="Freeform: Shape 311">
                    <a:extLst>
                      <a:ext uri="{FF2B5EF4-FFF2-40B4-BE49-F238E27FC236}">
                        <a16:creationId xmlns:a16="http://schemas.microsoft.com/office/drawing/2014/main" id="{4645827F-9950-279C-6549-DE2F150257D8}"/>
                      </a:ext>
                    </a:extLst>
                  </p:cNvPr>
                  <p:cNvSpPr/>
                  <p:nvPr/>
                </p:nvSpPr>
                <p:spPr>
                  <a:xfrm>
                    <a:off x="4903605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3" name="Freeform: Shape 312">
                    <a:extLst>
                      <a:ext uri="{FF2B5EF4-FFF2-40B4-BE49-F238E27FC236}">
                        <a16:creationId xmlns:a16="http://schemas.microsoft.com/office/drawing/2014/main" id="{7FD887F9-878B-7615-F1E7-473F1223469F}"/>
                      </a:ext>
                    </a:extLst>
                  </p:cNvPr>
                  <p:cNvSpPr/>
                  <p:nvPr/>
                </p:nvSpPr>
                <p:spPr>
                  <a:xfrm>
                    <a:off x="4895855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4" name="Freeform: Shape 313">
                    <a:extLst>
                      <a:ext uri="{FF2B5EF4-FFF2-40B4-BE49-F238E27FC236}">
                        <a16:creationId xmlns:a16="http://schemas.microsoft.com/office/drawing/2014/main" id="{38A12693-3BD0-5A1E-A32F-578B64B09B41}"/>
                      </a:ext>
                    </a:extLst>
                  </p:cNvPr>
                  <p:cNvSpPr/>
                  <p:nvPr/>
                </p:nvSpPr>
                <p:spPr>
                  <a:xfrm>
                    <a:off x="4888617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5" name="Freeform: Shape 314">
                    <a:extLst>
                      <a:ext uri="{FF2B5EF4-FFF2-40B4-BE49-F238E27FC236}">
                        <a16:creationId xmlns:a16="http://schemas.microsoft.com/office/drawing/2014/main" id="{F28A42A8-D2AD-33A1-DF37-3151F0A4ABC5}"/>
                      </a:ext>
                    </a:extLst>
                  </p:cNvPr>
                  <p:cNvSpPr/>
                  <p:nvPr/>
                </p:nvSpPr>
                <p:spPr>
                  <a:xfrm>
                    <a:off x="4882826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2E262D12-B11B-299F-4BB1-B61B6A651527}"/>
                      </a:ext>
                    </a:extLst>
                  </p:cNvPr>
                  <p:cNvSpPr/>
                  <p:nvPr/>
                </p:nvSpPr>
                <p:spPr>
                  <a:xfrm>
                    <a:off x="5546747" y="20452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0F34874D-ABBC-DB08-5871-72A0A8C5D308}"/>
                      </a:ext>
                    </a:extLst>
                  </p:cNvPr>
                  <p:cNvSpPr/>
                  <p:nvPr/>
                </p:nvSpPr>
                <p:spPr>
                  <a:xfrm>
                    <a:off x="4875672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80089A57-7BC1-E4AD-3FC3-9B3E021C368E}"/>
                      </a:ext>
                    </a:extLst>
                  </p:cNvPr>
                  <p:cNvSpPr/>
                  <p:nvPr/>
                </p:nvSpPr>
                <p:spPr>
                  <a:xfrm>
                    <a:off x="4867837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D1A58A1-9895-A79C-57CA-23AC694243C9}"/>
                      </a:ext>
                    </a:extLst>
                  </p:cNvPr>
                  <p:cNvSpPr/>
                  <p:nvPr/>
                </p:nvSpPr>
                <p:spPr>
                  <a:xfrm>
                    <a:off x="4860683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4C444B8A-E900-7DF9-A569-E55E8F49F563}"/>
                      </a:ext>
                    </a:extLst>
                  </p:cNvPr>
                  <p:cNvSpPr/>
                  <p:nvPr/>
                </p:nvSpPr>
                <p:spPr>
                  <a:xfrm>
                    <a:off x="4854126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1EF19DE7-2D49-24B4-DAD1-5B8A3655E367}"/>
                      </a:ext>
                    </a:extLst>
                  </p:cNvPr>
                  <p:cNvSpPr/>
                  <p:nvPr/>
                </p:nvSpPr>
                <p:spPr>
                  <a:xfrm>
                    <a:off x="4846376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E2962899-9791-47B5-95AE-1D39151B8784}"/>
                      </a:ext>
                    </a:extLst>
                  </p:cNvPr>
                  <p:cNvSpPr/>
                  <p:nvPr/>
                </p:nvSpPr>
                <p:spPr>
                  <a:xfrm>
                    <a:off x="4839223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3" name="Freeform: Shape 322">
                    <a:extLst>
                      <a:ext uri="{FF2B5EF4-FFF2-40B4-BE49-F238E27FC236}">
                        <a16:creationId xmlns:a16="http://schemas.microsoft.com/office/drawing/2014/main" id="{2AF001CA-7421-E3E7-B431-A0EC1A46B606}"/>
                      </a:ext>
                    </a:extLst>
                  </p:cNvPr>
                  <p:cNvSpPr/>
                  <p:nvPr/>
                </p:nvSpPr>
                <p:spPr>
                  <a:xfrm>
                    <a:off x="4833347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4" name="Freeform: Shape 323">
                    <a:extLst>
                      <a:ext uri="{FF2B5EF4-FFF2-40B4-BE49-F238E27FC236}">
                        <a16:creationId xmlns:a16="http://schemas.microsoft.com/office/drawing/2014/main" id="{21507D14-5ED9-E0CA-2DE7-0E90707B4A1C}"/>
                      </a:ext>
                    </a:extLst>
                  </p:cNvPr>
                  <p:cNvSpPr/>
                  <p:nvPr/>
                </p:nvSpPr>
                <p:spPr>
                  <a:xfrm>
                    <a:off x="4825512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5EA9803A-7117-8878-5D10-C792FC30F5B7}"/>
                      </a:ext>
                    </a:extLst>
                  </p:cNvPr>
                  <p:cNvSpPr/>
                  <p:nvPr/>
                </p:nvSpPr>
                <p:spPr>
                  <a:xfrm>
                    <a:off x="4819039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6" name="Freeform: Shape 325">
                    <a:extLst>
                      <a:ext uri="{FF2B5EF4-FFF2-40B4-BE49-F238E27FC236}">
                        <a16:creationId xmlns:a16="http://schemas.microsoft.com/office/drawing/2014/main" id="{E1B26441-919F-8FD8-87EF-D8C278A0AAAD}"/>
                      </a:ext>
                    </a:extLst>
                  </p:cNvPr>
                  <p:cNvSpPr/>
                  <p:nvPr/>
                </p:nvSpPr>
                <p:spPr>
                  <a:xfrm>
                    <a:off x="4811205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7" name="Freeform: Shape 326">
                    <a:extLst>
                      <a:ext uri="{FF2B5EF4-FFF2-40B4-BE49-F238E27FC236}">
                        <a16:creationId xmlns:a16="http://schemas.microsoft.com/office/drawing/2014/main" id="{4D247493-8933-F3C1-9D62-BDA303E262E7}"/>
                      </a:ext>
                    </a:extLst>
                  </p:cNvPr>
                  <p:cNvSpPr/>
                  <p:nvPr/>
                </p:nvSpPr>
                <p:spPr>
                  <a:xfrm>
                    <a:off x="4804051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8" name="Freeform: Shape 327">
                    <a:extLst>
                      <a:ext uri="{FF2B5EF4-FFF2-40B4-BE49-F238E27FC236}">
                        <a16:creationId xmlns:a16="http://schemas.microsoft.com/office/drawing/2014/main" id="{E99FDD9A-EDB1-30DC-14AE-9C2A7F70945F}"/>
                      </a:ext>
                    </a:extLst>
                  </p:cNvPr>
                  <p:cNvSpPr/>
                  <p:nvPr/>
                </p:nvSpPr>
                <p:spPr>
                  <a:xfrm>
                    <a:off x="4797493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6AD30403-B072-3580-FF85-8270B00F1374}"/>
                      </a:ext>
                    </a:extLst>
                  </p:cNvPr>
                  <p:cNvSpPr/>
                  <p:nvPr/>
                </p:nvSpPr>
                <p:spPr>
                  <a:xfrm>
                    <a:off x="4789744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233CF930-3E6B-5EED-BE78-0695B4D26220}"/>
                      </a:ext>
                    </a:extLst>
                  </p:cNvPr>
                  <p:cNvSpPr/>
                  <p:nvPr/>
                </p:nvSpPr>
                <p:spPr>
                  <a:xfrm>
                    <a:off x="4782590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1" name="Freeform: Shape 330">
                    <a:extLst>
                      <a:ext uri="{FF2B5EF4-FFF2-40B4-BE49-F238E27FC236}">
                        <a16:creationId xmlns:a16="http://schemas.microsoft.com/office/drawing/2014/main" id="{57223591-186D-6153-5DC3-CEC60DD12D4C}"/>
                      </a:ext>
                    </a:extLst>
                  </p:cNvPr>
                  <p:cNvSpPr/>
                  <p:nvPr/>
                </p:nvSpPr>
                <p:spPr>
                  <a:xfrm>
                    <a:off x="4975907" y="203199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2" name="Freeform: Shape 331">
                    <a:extLst>
                      <a:ext uri="{FF2B5EF4-FFF2-40B4-BE49-F238E27FC236}">
                        <a16:creationId xmlns:a16="http://schemas.microsoft.com/office/drawing/2014/main" id="{7CADB8CB-1DB2-BB88-5AE2-ACD1393A12E0}"/>
                      </a:ext>
                    </a:extLst>
                  </p:cNvPr>
                  <p:cNvSpPr/>
                  <p:nvPr/>
                </p:nvSpPr>
                <p:spPr>
                  <a:xfrm>
                    <a:off x="4768879" y="20219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3" name="Freeform: Shape 332">
                    <a:extLst>
                      <a:ext uri="{FF2B5EF4-FFF2-40B4-BE49-F238E27FC236}">
                        <a16:creationId xmlns:a16="http://schemas.microsoft.com/office/drawing/2014/main" id="{0EA2DF20-6ADB-B097-BB7F-BDA03FF85691}"/>
                      </a:ext>
                    </a:extLst>
                  </p:cNvPr>
                  <p:cNvSpPr/>
                  <p:nvPr/>
                </p:nvSpPr>
                <p:spPr>
                  <a:xfrm>
                    <a:off x="4980932" y="203199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4" name="Freeform: Shape 333">
                    <a:extLst>
                      <a:ext uri="{FF2B5EF4-FFF2-40B4-BE49-F238E27FC236}">
                        <a16:creationId xmlns:a16="http://schemas.microsoft.com/office/drawing/2014/main" id="{44BC5B74-2E2B-D3BA-8FF0-6DF95B3C903B}"/>
                      </a:ext>
                    </a:extLst>
                  </p:cNvPr>
                  <p:cNvSpPr/>
                  <p:nvPr/>
                </p:nvSpPr>
                <p:spPr>
                  <a:xfrm>
                    <a:off x="4930942" y="202722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5" name="Freeform: Shape 334">
                    <a:extLst>
                      <a:ext uri="{FF2B5EF4-FFF2-40B4-BE49-F238E27FC236}">
                        <a16:creationId xmlns:a16="http://schemas.microsoft.com/office/drawing/2014/main" id="{1525A4FE-ECE7-1E72-5502-5A512815CFF9}"/>
                      </a:ext>
                    </a:extLst>
                  </p:cNvPr>
                  <p:cNvSpPr/>
                  <p:nvPr/>
                </p:nvSpPr>
                <p:spPr>
                  <a:xfrm>
                    <a:off x="4936818" y="203199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6" name="Freeform: Shape 335">
                    <a:extLst>
                      <a:ext uri="{FF2B5EF4-FFF2-40B4-BE49-F238E27FC236}">
                        <a16:creationId xmlns:a16="http://schemas.microsoft.com/office/drawing/2014/main" id="{22108D01-2D9D-AE30-4174-DC8356BC2E8F}"/>
                      </a:ext>
                    </a:extLst>
                  </p:cNvPr>
                  <p:cNvSpPr/>
                  <p:nvPr/>
                </p:nvSpPr>
                <p:spPr>
                  <a:xfrm>
                    <a:off x="4958960" y="203199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31B07316-8875-0B43-3F5D-8AF893014E8E}"/>
                      </a:ext>
                    </a:extLst>
                  </p:cNvPr>
                  <p:cNvSpPr/>
                  <p:nvPr/>
                </p:nvSpPr>
                <p:spPr>
                  <a:xfrm>
                    <a:off x="4951125" y="203199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E90115D5-77D0-1B01-3DE2-FD72F3D7614C}"/>
                      </a:ext>
                    </a:extLst>
                  </p:cNvPr>
                  <p:cNvSpPr/>
                  <p:nvPr/>
                </p:nvSpPr>
                <p:spPr>
                  <a:xfrm>
                    <a:off x="4943972" y="203199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9" name="Freeform: Shape 338">
                    <a:extLst>
                      <a:ext uri="{FF2B5EF4-FFF2-40B4-BE49-F238E27FC236}">
                        <a16:creationId xmlns:a16="http://schemas.microsoft.com/office/drawing/2014/main" id="{B70E6BC7-42C6-3586-6912-AEF7598D1CB0}"/>
                      </a:ext>
                    </a:extLst>
                  </p:cNvPr>
                  <p:cNvSpPr/>
                  <p:nvPr/>
                </p:nvSpPr>
                <p:spPr>
                  <a:xfrm>
                    <a:off x="4738987" y="201477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0" name="Freeform: Shape 339">
                    <a:extLst>
                      <a:ext uri="{FF2B5EF4-FFF2-40B4-BE49-F238E27FC236}">
                        <a16:creationId xmlns:a16="http://schemas.microsoft.com/office/drawing/2014/main" id="{6C0E435F-375E-BC9C-45C5-6546F0907143}"/>
                      </a:ext>
                    </a:extLst>
                  </p:cNvPr>
                  <p:cNvSpPr/>
                  <p:nvPr/>
                </p:nvSpPr>
                <p:spPr>
                  <a:xfrm>
                    <a:off x="4731152" y="201477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1" name="Freeform: Shape 340">
                    <a:extLst>
                      <a:ext uri="{FF2B5EF4-FFF2-40B4-BE49-F238E27FC236}">
                        <a16:creationId xmlns:a16="http://schemas.microsoft.com/office/drawing/2014/main" id="{A1DF7A64-7E8A-9749-BEA0-358C0194E881}"/>
                      </a:ext>
                    </a:extLst>
                  </p:cNvPr>
                  <p:cNvSpPr/>
                  <p:nvPr/>
                </p:nvSpPr>
                <p:spPr>
                  <a:xfrm>
                    <a:off x="4712247" y="200889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19948F7B-5C97-1454-66A5-FBCC2E53B296}"/>
                      </a:ext>
                    </a:extLst>
                  </p:cNvPr>
                  <p:cNvSpPr/>
                  <p:nvPr/>
                </p:nvSpPr>
                <p:spPr>
                  <a:xfrm>
                    <a:off x="4679715" y="200139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256AFE0A-D738-D5A3-6796-9CA967AE07C9}"/>
                      </a:ext>
                    </a:extLst>
                  </p:cNvPr>
                  <p:cNvSpPr/>
                  <p:nvPr/>
                </p:nvSpPr>
                <p:spPr>
                  <a:xfrm>
                    <a:off x="4707052" y="200139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4" name="Freeform: Shape 343">
                    <a:extLst>
                      <a:ext uri="{FF2B5EF4-FFF2-40B4-BE49-F238E27FC236}">
                        <a16:creationId xmlns:a16="http://schemas.microsoft.com/office/drawing/2014/main" id="{1F6B2C73-5160-2D3B-D9F5-C47109021970}"/>
                      </a:ext>
                    </a:extLst>
                  </p:cNvPr>
                  <p:cNvSpPr/>
                  <p:nvPr/>
                </p:nvSpPr>
                <p:spPr>
                  <a:xfrm>
                    <a:off x="4699217" y="200139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5" name="Freeform: Shape 344">
                    <a:extLst>
                      <a:ext uri="{FF2B5EF4-FFF2-40B4-BE49-F238E27FC236}">
                        <a16:creationId xmlns:a16="http://schemas.microsoft.com/office/drawing/2014/main" id="{01D2104F-0FB6-63BE-19B0-AE439F5450D8}"/>
                      </a:ext>
                    </a:extLst>
                  </p:cNvPr>
                  <p:cNvSpPr/>
                  <p:nvPr/>
                </p:nvSpPr>
                <p:spPr>
                  <a:xfrm>
                    <a:off x="4607157" y="1981022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6" name="Freeform: Shape 345">
                    <a:extLst>
                      <a:ext uri="{FF2B5EF4-FFF2-40B4-BE49-F238E27FC236}">
                        <a16:creationId xmlns:a16="http://schemas.microsoft.com/office/drawing/2014/main" id="{0FDE7ADA-B9C6-C39B-37FF-156627CCF853}"/>
                      </a:ext>
                    </a:extLst>
                  </p:cNvPr>
                  <p:cNvSpPr/>
                  <p:nvPr/>
                </p:nvSpPr>
                <p:spPr>
                  <a:xfrm>
                    <a:off x="4599322" y="1981022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7" name="Freeform: Shape 346">
                    <a:extLst>
                      <a:ext uri="{FF2B5EF4-FFF2-40B4-BE49-F238E27FC236}">
                        <a16:creationId xmlns:a16="http://schemas.microsoft.com/office/drawing/2014/main" id="{08D7FACE-2F4B-B20C-B2B6-93A37AFB599B}"/>
                      </a:ext>
                    </a:extLst>
                  </p:cNvPr>
                  <p:cNvSpPr/>
                  <p:nvPr/>
                </p:nvSpPr>
                <p:spPr>
                  <a:xfrm>
                    <a:off x="4619846" y="1985796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8" name="Freeform: Shape 347">
                    <a:extLst>
                      <a:ext uri="{FF2B5EF4-FFF2-40B4-BE49-F238E27FC236}">
                        <a16:creationId xmlns:a16="http://schemas.microsoft.com/office/drawing/2014/main" id="{37058EF1-C5D7-0C7E-2326-855D222167AB}"/>
                      </a:ext>
                    </a:extLst>
                  </p:cNvPr>
                  <p:cNvSpPr/>
                  <p:nvPr/>
                </p:nvSpPr>
                <p:spPr>
                  <a:xfrm>
                    <a:off x="4639348" y="1985796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9" name="Freeform: Shape 348">
                    <a:extLst>
                      <a:ext uri="{FF2B5EF4-FFF2-40B4-BE49-F238E27FC236}">
                        <a16:creationId xmlns:a16="http://schemas.microsoft.com/office/drawing/2014/main" id="{91C8C363-1B7A-2717-20AF-4CCA47ACC9FA}"/>
                      </a:ext>
                    </a:extLst>
                  </p:cNvPr>
                  <p:cNvSpPr/>
                  <p:nvPr/>
                </p:nvSpPr>
                <p:spPr>
                  <a:xfrm>
                    <a:off x="4659531" y="199534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558F8FF8-39A8-4F5A-7269-45D14601BE61}"/>
                      </a:ext>
                    </a:extLst>
                  </p:cNvPr>
                  <p:cNvSpPr/>
                  <p:nvPr/>
                </p:nvSpPr>
                <p:spPr>
                  <a:xfrm>
                    <a:off x="4552142" y="1981022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FD49897C-9184-C666-6F6E-749E849F4176}"/>
                      </a:ext>
                    </a:extLst>
                  </p:cNvPr>
                  <p:cNvSpPr/>
                  <p:nvPr/>
                </p:nvSpPr>
                <p:spPr>
                  <a:xfrm>
                    <a:off x="4568408" y="1981022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id="{DFE0B889-12DC-3B4E-F094-CDD2336FE450}"/>
                      </a:ext>
                    </a:extLst>
                  </p:cNvPr>
                  <p:cNvSpPr/>
                  <p:nvPr/>
                </p:nvSpPr>
                <p:spPr>
                  <a:xfrm>
                    <a:off x="4485716" y="196849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id="{C607CA75-9B77-B443-8C90-6F1387915D21}"/>
                      </a:ext>
                    </a:extLst>
                  </p:cNvPr>
                  <p:cNvSpPr/>
                  <p:nvPr/>
                </p:nvSpPr>
                <p:spPr>
                  <a:xfrm>
                    <a:off x="4513053" y="197829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id="{C75796A1-AE32-A2F9-541B-A7D27056E2DD}"/>
                      </a:ext>
                    </a:extLst>
                  </p:cNvPr>
                  <p:cNvSpPr/>
                  <p:nvPr/>
                </p:nvSpPr>
                <p:spPr>
                  <a:xfrm>
                    <a:off x="4505303" y="197829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D0B13732-CA79-F04B-3637-663755D5F1B9}"/>
                      </a:ext>
                    </a:extLst>
                  </p:cNvPr>
                  <p:cNvSpPr/>
                  <p:nvPr/>
                </p:nvSpPr>
                <p:spPr>
                  <a:xfrm>
                    <a:off x="4467492" y="196849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F0A7F307-FDA6-36BE-DEAA-32159A5866CA}"/>
                      </a:ext>
                    </a:extLst>
                  </p:cNvPr>
                  <p:cNvSpPr/>
                  <p:nvPr/>
                </p:nvSpPr>
                <p:spPr>
                  <a:xfrm>
                    <a:off x="4452503" y="196849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id="{FD5100F4-F347-03FE-D309-633531AB106F}"/>
                      </a:ext>
                    </a:extLst>
                  </p:cNvPr>
                  <p:cNvSpPr/>
                  <p:nvPr/>
                </p:nvSpPr>
                <p:spPr>
                  <a:xfrm>
                    <a:off x="4420653" y="196261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16564107-3FA1-D6E5-E81F-D82430DD3961}"/>
                      </a:ext>
                    </a:extLst>
                  </p:cNvPr>
                  <p:cNvSpPr/>
                  <p:nvPr/>
                </p:nvSpPr>
                <p:spPr>
                  <a:xfrm>
                    <a:off x="4406345" y="196261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7EFAAC07-0461-0507-D0B9-B3F74972EE0C}"/>
                      </a:ext>
                    </a:extLst>
                  </p:cNvPr>
                  <p:cNvSpPr/>
                  <p:nvPr/>
                </p:nvSpPr>
                <p:spPr>
                  <a:xfrm>
                    <a:off x="4433001" y="196261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0" name="Freeform: Shape 359">
                    <a:extLst>
                      <a:ext uri="{FF2B5EF4-FFF2-40B4-BE49-F238E27FC236}">
                        <a16:creationId xmlns:a16="http://schemas.microsoft.com/office/drawing/2014/main" id="{1E9E0CF3-44F5-89B2-F777-3F3E4DBF9B10}"/>
                      </a:ext>
                    </a:extLst>
                  </p:cNvPr>
                  <p:cNvSpPr/>
                  <p:nvPr/>
                </p:nvSpPr>
                <p:spPr>
                  <a:xfrm>
                    <a:off x="4425166" y="196261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id="{CB23C483-8967-AA9A-56C0-61EF84EAD29B}"/>
                      </a:ext>
                    </a:extLst>
                  </p:cNvPr>
                  <p:cNvSpPr/>
                  <p:nvPr/>
                </p:nvSpPr>
                <p:spPr>
                  <a:xfrm>
                    <a:off x="4384885" y="196261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id="{F6316B41-5E76-5A8E-A146-CC332B88B0FE}"/>
                      </a:ext>
                    </a:extLst>
                  </p:cNvPr>
                  <p:cNvSpPr/>
                  <p:nvPr/>
                </p:nvSpPr>
                <p:spPr>
                  <a:xfrm>
                    <a:off x="4377050" y="196261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32197275-659B-6B3F-65DA-246CD1857E41}"/>
                      </a:ext>
                    </a:extLst>
                  </p:cNvPr>
                  <p:cNvSpPr/>
                  <p:nvPr/>
                </p:nvSpPr>
                <p:spPr>
                  <a:xfrm>
                    <a:off x="4377050" y="196261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B550FEAD-8D5C-1C80-2B59-584FD8103B73}"/>
                      </a:ext>
                    </a:extLst>
                  </p:cNvPr>
                  <p:cNvSpPr/>
                  <p:nvPr/>
                </p:nvSpPr>
                <p:spPr>
                  <a:xfrm>
                    <a:off x="4369215" y="196261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id="{19EB952C-4B48-AF28-7D2A-227911CAD554}"/>
                      </a:ext>
                    </a:extLst>
                  </p:cNvPr>
                  <p:cNvSpPr/>
                  <p:nvPr/>
                </p:nvSpPr>
                <p:spPr>
                  <a:xfrm>
                    <a:off x="4279369" y="194539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id="{C32DE93F-08CF-5487-1954-E168A750A16A}"/>
                      </a:ext>
                    </a:extLst>
                  </p:cNvPr>
                  <p:cNvSpPr/>
                  <p:nvPr/>
                </p:nvSpPr>
                <p:spPr>
                  <a:xfrm>
                    <a:off x="4106235" y="1922291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7" name="Freeform: Shape 366">
                    <a:extLst>
                      <a:ext uri="{FF2B5EF4-FFF2-40B4-BE49-F238E27FC236}">
                        <a16:creationId xmlns:a16="http://schemas.microsoft.com/office/drawing/2014/main" id="{479F70B5-DB9D-FF8F-0A1B-69B810E6D3A4}"/>
                      </a:ext>
                    </a:extLst>
                  </p:cNvPr>
                  <p:cNvSpPr/>
                  <p:nvPr/>
                </p:nvSpPr>
                <p:spPr>
                  <a:xfrm>
                    <a:off x="3993652" y="1916410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id="{33C15250-615C-B023-EBFA-6C56F6F91688}"/>
                      </a:ext>
                    </a:extLst>
                  </p:cNvPr>
                  <p:cNvSpPr/>
                  <p:nvPr/>
                </p:nvSpPr>
                <p:spPr>
                  <a:xfrm>
                    <a:off x="3985817" y="1916410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id="{76C24A0E-6179-2406-86F9-A7710A4C6F46}"/>
                      </a:ext>
                    </a:extLst>
                  </p:cNvPr>
                  <p:cNvSpPr/>
                  <p:nvPr/>
                </p:nvSpPr>
                <p:spPr>
                  <a:xfrm>
                    <a:off x="4052243" y="1916410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0" name="Freeform: Shape 369">
                    <a:extLst>
                      <a:ext uri="{FF2B5EF4-FFF2-40B4-BE49-F238E27FC236}">
                        <a16:creationId xmlns:a16="http://schemas.microsoft.com/office/drawing/2014/main" id="{FC424739-E774-3DCC-8561-6E19A11B6A93}"/>
                      </a:ext>
                    </a:extLst>
                  </p:cNvPr>
                  <p:cNvSpPr/>
                  <p:nvPr/>
                </p:nvSpPr>
                <p:spPr>
                  <a:xfrm>
                    <a:off x="3938978" y="1916410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1" name="Freeform: Shape 370">
                    <a:extLst>
                      <a:ext uri="{FF2B5EF4-FFF2-40B4-BE49-F238E27FC236}">
                        <a16:creationId xmlns:a16="http://schemas.microsoft.com/office/drawing/2014/main" id="{3B99D922-63EE-5848-038A-C69E0D3F0012}"/>
                      </a:ext>
                    </a:extLst>
                  </p:cNvPr>
                  <p:cNvSpPr/>
                  <p:nvPr/>
                </p:nvSpPr>
                <p:spPr>
                  <a:xfrm>
                    <a:off x="3880386" y="190541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2" name="Freeform: Shape 371">
                    <a:extLst>
                      <a:ext uri="{FF2B5EF4-FFF2-40B4-BE49-F238E27FC236}">
                        <a16:creationId xmlns:a16="http://schemas.microsoft.com/office/drawing/2014/main" id="{D4025B7C-873A-7B6A-6A91-8E6A011A0504}"/>
                      </a:ext>
                    </a:extLst>
                  </p:cNvPr>
                  <p:cNvSpPr/>
                  <p:nvPr/>
                </p:nvSpPr>
                <p:spPr>
                  <a:xfrm>
                    <a:off x="3859522" y="190541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3" name="Freeform: Shape 372">
                    <a:extLst>
                      <a:ext uri="{FF2B5EF4-FFF2-40B4-BE49-F238E27FC236}">
                        <a16:creationId xmlns:a16="http://schemas.microsoft.com/office/drawing/2014/main" id="{D84AD401-BB01-4EDF-08BC-C8F3D17BB61B}"/>
                      </a:ext>
                    </a:extLst>
                  </p:cNvPr>
                  <p:cNvSpPr/>
                  <p:nvPr/>
                </p:nvSpPr>
                <p:spPr>
                  <a:xfrm>
                    <a:off x="3919731" y="1916410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4" name="Freeform: Shape 373">
                    <a:extLst>
                      <a:ext uri="{FF2B5EF4-FFF2-40B4-BE49-F238E27FC236}">
                        <a16:creationId xmlns:a16="http://schemas.microsoft.com/office/drawing/2014/main" id="{2E6278FC-F306-A93A-375C-01E5D462C3AF}"/>
                      </a:ext>
                    </a:extLst>
                  </p:cNvPr>
                  <p:cNvSpPr/>
                  <p:nvPr/>
                </p:nvSpPr>
                <p:spPr>
                  <a:xfrm>
                    <a:off x="3899888" y="190541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5" name="Freeform: Shape 374">
                    <a:extLst>
                      <a:ext uri="{FF2B5EF4-FFF2-40B4-BE49-F238E27FC236}">
                        <a16:creationId xmlns:a16="http://schemas.microsoft.com/office/drawing/2014/main" id="{684C977E-6372-6CD7-CBEA-EB74C3D3FDCF}"/>
                      </a:ext>
                    </a:extLst>
                  </p:cNvPr>
                  <p:cNvSpPr/>
                  <p:nvPr/>
                </p:nvSpPr>
                <p:spPr>
                  <a:xfrm>
                    <a:off x="3913770" y="1910016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id="{9A99EF7E-9899-9DDB-A756-7C43971DF829}"/>
                      </a:ext>
                    </a:extLst>
                  </p:cNvPr>
                  <p:cNvSpPr/>
                  <p:nvPr/>
                </p:nvSpPr>
                <p:spPr>
                  <a:xfrm>
                    <a:off x="3905935" y="1910016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id="{B444E4C3-29BE-7FB5-65DB-67BC6BC092E4}"/>
                      </a:ext>
                    </a:extLst>
                  </p:cNvPr>
                  <p:cNvSpPr/>
                  <p:nvPr/>
                </p:nvSpPr>
                <p:spPr>
                  <a:xfrm>
                    <a:off x="3710489" y="189322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8" name="Freeform: Shape 377">
                    <a:extLst>
                      <a:ext uri="{FF2B5EF4-FFF2-40B4-BE49-F238E27FC236}">
                        <a16:creationId xmlns:a16="http://schemas.microsoft.com/office/drawing/2014/main" id="{171BDAF7-07A3-9DCD-10DD-F9CF05235F7E}"/>
                      </a:ext>
                    </a:extLst>
                  </p:cNvPr>
                  <p:cNvSpPr/>
                  <p:nvPr/>
                </p:nvSpPr>
                <p:spPr>
                  <a:xfrm>
                    <a:off x="3702654" y="189322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9" name="Freeform: Shape 378">
                    <a:extLst>
                      <a:ext uri="{FF2B5EF4-FFF2-40B4-BE49-F238E27FC236}">
                        <a16:creationId xmlns:a16="http://schemas.microsoft.com/office/drawing/2014/main" id="{1608F0D2-E863-2438-AF7E-EC3734A026E7}"/>
                      </a:ext>
                    </a:extLst>
                  </p:cNvPr>
                  <p:cNvSpPr/>
                  <p:nvPr/>
                </p:nvSpPr>
                <p:spPr>
                  <a:xfrm>
                    <a:off x="3776234" y="189910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0" name="Freeform: Shape 379">
                    <a:extLst>
                      <a:ext uri="{FF2B5EF4-FFF2-40B4-BE49-F238E27FC236}">
                        <a16:creationId xmlns:a16="http://schemas.microsoft.com/office/drawing/2014/main" id="{1CD29B06-4A08-6878-FE7C-ECCFCF2E8B46}"/>
                      </a:ext>
                    </a:extLst>
                  </p:cNvPr>
                  <p:cNvSpPr/>
                  <p:nvPr/>
                </p:nvSpPr>
                <p:spPr>
                  <a:xfrm>
                    <a:off x="3460539" y="1852905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id="{D08BFF66-00FC-1885-B2BD-58397DEC2455}"/>
                      </a:ext>
                    </a:extLst>
                  </p:cNvPr>
                  <p:cNvSpPr/>
                  <p:nvPr/>
                </p:nvSpPr>
                <p:spPr>
                  <a:xfrm>
                    <a:off x="3500224" y="185912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id="{6628187B-2CDF-9CBA-D9DE-608D7BBDB644}"/>
                      </a:ext>
                    </a:extLst>
                  </p:cNvPr>
                  <p:cNvSpPr/>
                  <p:nvPr/>
                </p:nvSpPr>
                <p:spPr>
                  <a:xfrm>
                    <a:off x="3492475" y="185912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3" name="Freeform: Shape 382">
                    <a:extLst>
                      <a:ext uri="{FF2B5EF4-FFF2-40B4-BE49-F238E27FC236}">
                        <a16:creationId xmlns:a16="http://schemas.microsoft.com/office/drawing/2014/main" id="{C7EC4555-2496-E9BE-28CB-804EA51E4E94}"/>
                      </a:ext>
                    </a:extLst>
                  </p:cNvPr>
                  <p:cNvSpPr/>
                  <p:nvPr/>
                </p:nvSpPr>
                <p:spPr>
                  <a:xfrm>
                    <a:off x="3540591" y="186373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4" name="Freeform: Shape 383">
                    <a:extLst>
                      <a:ext uri="{FF2B5EF4-FFF2-40B4-BE49-F238E27FC236}">
                        <a16:creationId xmlns:a16="http://schemas.microsoft.com/office/drawing/2014/main" id="{13BA0CD7-3BAB-B508-0506-C29D21DAF82C}"/>
                      </a:ext>
                    </a:extLst>
                  </p:cNvPr>
                  <p:cNvSpPr/>
                  <p:nvPr/>
                </p:nvSpPr>
                <p:spPr>
                  <a:xfrm>
                    <a:off x="3532756" y="186373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5" name="Freeform: Shape 384">
                    <a:extLst>
                      <a:ext uri="{FF2B5EF4-FFF2-40B4-BE49-F238E27FC236}">
                        <a16:creationId xmlns:a16="http://schemas.microsoft.com/office/drawing/2014/main" id="{A247B813-D44B-06FE-0DDD-348D926E20E5}"/>
                      </a:ext>
                    </a:extLst>
                  </p:cNvPr>
                  <p:cNvSpPr/>
                  <p:nvPr/>
                </p:nvSpPr>
                <p:spPr>
                  <a:xfrm>
                    <a:off x="3476464" y="1852905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6" name="Freeform: Shape 385">
                    <a:extLst>
                      <a:ext uri="{FF2B5EF4-FFF2-40B4-BE49-F238E27FC236}">
                        <a16:creationId xmlns:a16="http://schemas.microsoft.com/office/drawing/2014/main" id="{85736F13-C42F-2510-6309-B084B662DA00}"/>
                      </a:ext>
                    </a:extLst>
                  </p:cNvPr>
                  <p:cNvSpPr/>
                  <p:nvPr/>
                </p:nvSpPr>
                <p:spPr>
                  <a:xfrm>
                    <a:off x="3526284" y="185912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7" name="Freeform: Shape 386">
                    <a:extLst>
                      <a:ext uri="{FF2B5EF4-FFF2-40B4-BE49-F238E27FC236}">
                        <a16:creationId xmlns:a16="http://schemas.microsoft.com/office/drawing/2014/main" id="{87B1D050-1476-496D-C08F-A327EABFA0EE}"/>
                      </a:ext>
                    </a:extLst>
                  </p:cNvPr>
                  <p:cNvSpPr/>
                  <p:nvPr/>
                </p:nvSpPr>
                <p:spPr>
                  <a:xfrm>
                    <a:off x="3426730" y="1852905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8" name="Freeform: Shape 387">
                    <a:extLst>
                      <a:ext uri="{FF2B5EF4-FFF2-40B4-BE49-F238E27FC236}">
                        <a16:creationId xmlns:a16="http://schemas.microsoft.com/office/drawing/2014/main" id="{9BD20BD8-A24E-8C89-10BF-29FD9DF71B6F}"/>
                      </a:ext>
                    </a:extLst>
                  </p:cNvPr>
                  <p:cNvSpPr/>
                  <p:nvPr/>
                </p:nvSpPr>
                <p:spPr>
                  <a:xfrm>
                    <a:off x="3400670" y="1852905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7D635D1D-B00A-DBD4-0131-E4D30BC88408}"/>
                      </a:ext>
                    </a:extLst>
                  </p:cNvPr>
                  <p:cNvSpPr/>
                  <p:nvPr/>
                </p:nvSpPr>
                <p:spPr>
                  <a:xfrm>
                    <a:off x="3372652" y="1847023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9DEF95D0-262A-AB34-D603-3D1A2703461B}"/>
                      </a:ext>
                    </a:extLst>
                  </p:cNvPr>
                  <p:cNvSpPr/>
                  <p:nvPr/>
                </p:nvSpPr>
                <p:spPr>
                  <a:xfrm>
                    <a:off x="3353831" y="1847023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1" name="Freeform: Shape 390">
                    <a:extLst>
                      <a:ext uri="{FF2B5EF4-FFF2-40B4-BE49-F238E27FC236}">
                        <a16:creationId xmlns:a16="http://schemas.microsoft.com/office/drawing/2014/main" id="{E8A6FB10-2DF4-8129-DF55-3DD41095A6BE}"/>
                      </a:ext>
                    </a:extLst>
                  </p:cNvPr>
                  <p:cNvSpPr/>
                  <p:nvPr/>
                </p:nvSpPr>
                <p:spPr>
                  <a:xfrm>
                    <a:off x="3323854" y="1847023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2" name="Freeform: Shape 391">
                    <a:extLst>
                      <a:ext uri="{FF2B5EF4-FFF2-40B4-BE49-F238E27FC236}">
                        <a16:creationId xmlns:a16="http://schemas.microsoft.com/office/drawing/2014/main" id="{044E2129-14DE-AB70-0355-3535B54AE8FD}"/>
                      </a:ext>
                    </a:extLst>
                  </p:cNvPr>
                  <p:cNvSpPr/>
                  <p:nvPr/>
                </p:nvSpPr>
                <p:spPr>
                  <a:xfrm>
                    <a:off x="3213825" y="183602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3" name="Freeform: Shape 392">
                    <a:extLst>
                      <a:ext uri="{FF2B5EF4-FFF2-40B4-BE49-F238E27FC236}">
                        <a16:creationId xmlns:a16="http://schemas.microsoft.com/office/drawing/2014/main" id="{7591986A-BEBB-BFF9-5E91-F1A18F05D59B}"/>
                      </a:ext>
                    </a:extLst>
                  </p:cNvPr>
                  <p:cNvSpPr/>
                  <p:nvPr/>
                </p:nvSpPr>
                <p:spPr>
                  <a:xfrm>
                    <a:off x="3185892" y="182971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0E9418E3-D961-FBBC-A6D7-3FA8B7BF1292}"/>
                      </a:ext>
                    </a:extLst>
                  </p:cNvPr>
                  <p:cNvSpPr/>
                  <p:nvPr/>
                </p:nvSpPr>
                <p:spPr>
                  <a:xfrm>
                    <a:off x="2991894" y="1812927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:a16="http://schemas.microsoft.com/office/drawing/2014/main" id="{C7B09F6D-1968-C5E3-B2D3-8F5BE54378F1}"/>
                      </a:ext>
                    </a:extLst>
                  </p:cNvPr>
                  <p:cNvSpPr/>
                  <p:nvPr/>
                </p:nvSpPr>
                <p:spPr>
                  <a:xfrm>
                    <a:off x="2957403" y="180661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6" name="Freeform: Shape 395">
                    <a:extLst>
                      <a:ext uri="{FF2B5EF4-FFF2-40B4-BE49-F238E27FC236}">
                        <a16:creationId xmlns:a16="http://schemas.microsoft.com/office/drawing/2014/main" id="{C62BD21E-19A8-6513-482B-076F2DC37353}"/>
                      </a:ext>
                    </a:extLst>
                  </p:cNvPr>
                  <p:cNvSpPr/>
                  <p:nvPr/>
                </p:nvSpPr>
                <p:spPr>
                  <a:xfrm>
                    <a:off x="2939179" y="180661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7" name="Freeform: Shape 396">
                    <a:extLst>
                      <a:ext uri="{FF2B5EF4-FFF2-40B4-BE49-F238E27FC236}">
                        <a16:creationId xmlns:a16="http://schemas.microsoft.com/office/drawing/2014/main" id="{A41AEBE2-C634-F6EE-84D9-354373147457}"/>
                      </a:ext>
                    </a:extLst>
                  </p:cNvPr>
                  <p:cNvSpPr/>
                  <p:nvPr/>
                </p:nvSpPr>
                <p:spPr>
                  <a:xfrm>
                    <a:off x="2892936" y="180661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8" name="Freeform: Shape 397">
                    <a:extLst>
                      <a:ext uri="{FF2B5EF4-FFF2-40B4-BE49-F238E27FC236}">
                        <a16:creationId xmlns:a16="http://schemas.microsoft.com/office/drawing/2014/main" id="{AD1589A9-A4E4-37EE-AF68-9C5F1D69CA6C}"/>
                      </a:ext>
                    </a:extLst>
                  </p:cNvPr>
                  <p:cNvSpPr/>
                  <p:nvPr/>
                </p:nvSpPr>
                <p:spPr>
                  <a:xfrm>
                    <a:off x="2730873" y="177448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9" name="Freeform: Shape 398">
                    <a:extLst>
                      <a:ext uri="{FF2B5EF4-FFF2-40B4-BE49-F238E27FC236}">
                        <a16:creationId xmlns:a16="http://schemas.microsoft.com/office/drawing/2014/main" id="{91DAD469-EF2F-E6C8-17D3-B14F17BF0F70}"/>
                      </a:ext>
                    </a:extLst>
                  </p:cNvPr>
                  <p:cNvSpPr/>
                  <p:nvPr/>
                </p:nvSpPr>
                <p:spPr>
                  <a:xfrm>
                    <a:off x="2620248" y="176033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0" name="Freeform: Shape 399">
                    <a:extLst>
                      <a:ext uri="{FF2B5EF4-FFF2-40B4-BE49-F238E27FC236}">
                        <a16:creationId xmlns:a16="http://schemas.microsoft.com/office/drawing/2014/main" id="{AA2D2685-3A34-690A-AABB-0A9E73858F9F}"/>
                      </a:ext>
                    </a:extLst>
                  </p:cNvPr>
                  <p:cNvSpPr/>
                  <p:nvPr/>
                </p:nvSpPr>
                <p:spPr>
                  <a:xfrm>
                    <a:off x="2575282" y="176033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1" name="Freeform: Shape 400">
                    <a:extLst>
                      <a:ext uri="{FF2B5EF4-FFF2-40B4-BE49-F238E27FC236}">
                        <a16:creationId xmlns:a16="http://schemas.microsoft.com/office/drawing/2014/main" id="{CE561721-90F0-E2AC-10F9-20F8307C1008}"/>
                      </a:ext>
                    </a:extLst>
                  </p:cNvPr>
                  <p:cNvSpPr/>
                  <p:nvPr/>
                </p:nvSpPr>
                <p:spPr>
                  <a:xfrm>
                    <a:off x="2546668" y="1751382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2" name="Freeform: Shape 401">
                    <a:extLst>
                      <a:ext uri="{FF2B5EF4-FFF2-40B4-BE49-F238E27FC236}">
                        <a16:creationId xmlns:a16="http://schemas.microsoft.com/office/drawing/2014/main" id="{69B0C47F-1FD7-B5CD-42AA-62583CF6CEDB}"/>
                      </a:ext>
                    </a:extLst>
                  </p:cNvPr>
                  <p:cNvSpPr/>
                  <p:nvPr/>
                </p:nvSpPr>
                <p:spPr>
                  <a:xfrm>
                    <a:off x="2497189" y="173723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3" name="Freeform: Shape 402">
                    <a:extLst>
                      <a:ext uri="{FF2B5EF4-FFF2-40B4-BE49-F238E27FC236}">
                        <a16:creationId xmlns:a16="http://schemas.microsoft.com/office/drawing/2014/main" id="{E75B420D-82E8-3FC3-78DA-ED7B70A3BFC7}"/>
                      </a:ext>
                    </a:extLst>
                  </p:cNvPr>
                  <p:cNvSpPr/>
                  <p:nvPr/>
                </p:nvSpPr>
                <p:spPr>
                  <a:xfrm>
                    <a:off x="2486799" y="1725640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4" name="Freeform: Shape 403">
                    <a:extLst>
                      <a:ext uri="{FF2B5EF4-FFF2-40B4-BE49-F238E27FC236}">
                        <a16:creationId xmlns:a16="http://schemas.microsoft.com/office/drawing/2014/main" id="{2522F48F-64EF-E776-1582-5D422A87687C}"/>
                      </a:ext>
                    </a:extLst>
                  </p:cNvPr>
                  <p:cNvSpPr/>
                  <p:nvPr/>
                </p:nvSpPr>
                <p:spPr>
                  <a:xfrm>
                    <a:off x="2478964" y="1725640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5" name="Freeform: Shape 404">
                    <a:extLst>
                      <a:ext uri="{FF2B5EF4-FFF2-40B4-BE49-F238E27FC236}">
                        <a16:creationId xmlns:a16="http://schemas.microsoft.com/office/drawing/2014/main" id="{696F762C-F374-7801-0342-9B295AF73EC8}"/>
                      </a:ext>
                    </a:extLst>
                  </p:cNvPr>
                  <p:cNvSpPr/>
                  <p:nvPr/>
                </p:nvSpPr>
                <p:spPr>
                  <a:xfrm>
                    <a:off x="2478964" y="172231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6" name="Freeform: Shape 405">
                    <a:extLst>
                      <a:ext uri="{FF2B5EF4-FFF2-40B4-BE49-F238E27FC236}">
                        <a16:creationId xmlns:a16="http://schemas.microsoft.com/office/drawing/2014/main" id="{1B8D708E-1216-751A-5BC6-BEF4F75F941A}"/>
                      </a:ext>
                    </a:extLst>
                  </p:cNvPr>
                  <p:cNvSpPr/>
                  <p:nvPr/>
                </p:nvSpPr>
                <p:spPr>
                  <a:xfrm>
                    <a:off x="2471130" y="172231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7" name="Freeform: Shape 406">
                    <a:extLst>
                      <a:ext uri="{FF2B5EF4-FFF2-40B4-BE49-F238E27FC236}">
                        <a16:creationId xmlns:a16="http://schemas.microsoft.com/office/drawing/2014/main" id="{02819BFC-8170-F7FA-A7C7-A07CFD0CB19A}"/>
                      </a:ext>
                    </a:extLst>
                  </p:cNvPr>
                  <p:cNvSpPr/>
                  <p:nvPr/>
                </p:nvSpPr>
                <p:spPr>
                  <a:xfrm>
                    <a:off x="2061757" y="1632471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8" name="Freeform: Shape 407">
                    <a:extLst>
                      <a:ext uri="{FF2B5EF4-FFF2-40B4-BE49-F238E27FC236}">
                        <a16:creationId xmlns:a16="http://schemas.microsoft.com/office/drawing/2014/main" id="{0A7885EA-E71E-0057-0476-F1E9788D43FA}"/>
                      </a:ext>
                    </a:extLst>
                  </p:cNvPr>
                  <p:cNvSpPr/>
                  <p:nvPr/>
                </p:nvSpPr>
                <p:spPr>
                  <a:xfrm>
                    <a:off x="2053922" y="1632471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9" name="Freeform: Shape 408">
                    <a:extLst>
                      <a:ext uri="{FF2B5EF4-FFF2-40B4-BE49-F238E27FC236}">
                        <a16:creationId xmlns:a16="http://schemas.microsoft.com/office/drawing/2014/main" id="{8C127D6E-3745-5742-20AE-9340B4D1D3C4}"/>
                      </a:ext>
                    </a:extLst>
                  </p:cNvPr>
                  <p:cNvSpPr/>
                  <p:nvPr/>
                </p:nvSpPr>
                <p:spPr>
                  <a:xfrm>
                    <a:off x="2042170" y="160928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0" name="Freeform: Shape 409">
                    <a:extLst>
                      <a:ext uri="{FF2B5EF4-FFF2-40B4-BE49-F238E27FC236}">
                        <a16:creationId xmlns:a16="http://schemas.microsoft.com/office/drawing/2014/main" id="{1D946B46-C78B-521C-B2A6-766BEB9E79FA}"/>
                      </a:ext>
                    </a:extLst>
                  </p:cNvPr>
                  <p:cNvSpPr/>
                  <p:nvPr/>
                </p:nvSpPr>
                <p:spPr>
                  <a:xfrm>
                    <a:off x="2034420" y="160928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1" name="Freeform: Shape 410">
                    <a:extLst>
                      <a:ext uri="{FF2B5EF4-FFF2-40B4-BE49-F238E27FC236}">
                        <a16:creationId xmlns:a16="http://schemas.microsoft.com/office/drawing/2014/main" id="{2F34A899-015E-A90B-6B39-83133CAFA2E9}"/>
                      </a:ext>
                    </a:extLst>
                  </p:cNvPr>
                  <p:cNvSpPr/>
                  <p:nvPr/>
                </p:nvSpPr>
                <p:spPr>
                  <a:xfrm>
                    <a:off x="1993372" y="160928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2" name="Freeform: Shape 411">
                    <a:extLst>
                      <a:ext uri="{FF2B5EF4-FFF2-40B4-BE49-F238E27FC236}">
                        <a16:creationId xmlns:a16="http://schemas.microsoft.com/office/drawing/2014/main" id="{60083896-7739-A467-C84B-03099D9473E4}"/>
                      </a:ext>
                    </a:extLst>
                  </p:cNvPr>
                  <p:cNvSpPr/>
                  <p:nvPr/>
                </p:nvSpPr>
                <p:spPr>
                  <a:xfrm>
                    <a:off x="1900290" y="155779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3" name="Freeform: Shape 412">
                    <a:extLst>
                      <a:ext uri="{FF2B5EF4-FFF2-40B4-BE49-F238E27FC236}">
                        <a16:creationId xmlns:a16="http://schemas.microsoft.com/office/drawing/2014/main" id="{8BE77C77-D5DE-B46F-0668-DC32A9085B42}"/>
                      </a:ext>
                    </a:extLst>
                  </p:cNvPr>
                  <p:cNvSpPr/>
                  <p:nvPr/>
                </p:nvSpPr>
                <p:spPr>
                  <a:xfrm>
                    <a:off x="1927627" y="155779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4" name="Freeform: Shape 413">
                    <a:extLst>
                      <a:ext uri="{FF2B5EF4-FFF2-40B4-BE49-F238E27FC236}">
                        <a16:creationId xmlns:a16="http://schemas.microsoft.com/office/drawing/2014/main" id="{56C8EA3B-6DFA-10FF-5C64-0B5A62827048}"/>
                      </a:ext>
                    </a:extLst>
                  </p:cNvPr>
                  <p:cNvSpPr/>
                  <p:nvPr/>
                </p:nvSpPr>
                <p:spPr>
                  <a:xfrm>
                    <a:off x="1919792" y="155779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id="{25811545-2D4C-D90A-7D6A-4CEFD3E068B4}"/>
                      </a:ext>
                    </a:extLst>
                  </p:cNvPr>
                  <p:cNvSpPr/>
                  <p:nvPr/>
                </p:nvSpPr>
                <p:spPr>
                  <a:xfrm>
                    <a:off x="1835227" y="152557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id="{AC65ED64-AEE2-488A-E3BB-62BBAA32D7B6}"/>
                      </a:ext>
                    </a:extLst>
                  </p:cNvPr>
                  <p:cNvSpPr/>
                  <p:nvPr/>
                </p:nvSpPr>
                <p:spPr>
                  <a:xfrm>
                    <a:off x="1827392" y="152557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7" name="Freeform: Shape 416">
                    <a:extLst>
                      <a:ext uri="{FF2B5EF4-FFF2-40B4-BE49-F238E27FC236}">
                        <a16:creationId xmlns:a16="http://schemas.microsoft.com/office/drawing/2014/main" id="{7ECFA981-658C-4FA2-703F-13EA7C35C795}"/>
                      </a:ext>
                    </a:extLst>
                  </p:cNvPr>
                  <p:cNvSpPr/>
                  <p:nvPr/>
                </p:nvSpPr>
                <p:spPr>
                  <a:xfrm>
                    <a:off x="1867758" y="154185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8" name="Freeform: Shape 417">
                    <a:extLst>
                      <a:ext uri="{FF2B5EF4-FFF2-40B4-BE49-F238E27FC236}">
                        <a16:creationId xmlns:a16="http://schemas.microsoft.com/office/drawing/2014/main" id="{6C6B3567-B500-D443-6EDB-00D02FE08D31}"/>
                      </a:ext>
                    </a:extLst>
                  </p:cNvPr>
                  <p:cNvSpPr/>
                  <p:nvPr/>
                </p:nvSpPr>
                <p:spPr>
                  <a:xfrm>
                    <a:off x="1800736" y="151875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9" name="Freeform: Shape 418">
                    <a:extLst>
                      <a:ext uri="{FF2B5EF4-FFF2-40B4-BE49-F238E27FC236}">
                        <a16:creationId xmlns:a16="http://schemas.microsoft.com/office/drawing/2014/main" id="{E2DD7D9F-3771-02AA-F6EC-2C8B5B9B436C}"/>
                      </a:ext>
                    </a:extLst>
                  </p:cNvPr>
                  <p:cNvSpPr/>
                  <p:nvPr/>
                </p:nvSpPr>
                <p:spPr>
                  <a:xfrm>
                    <a:off x="1775358" y="150605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id="{0FE78F3D-930D-7B61-ADF6-7BFB359D07BD}"/>
                      </a:ext>
                    </a:extLst>
                  </p:cNvPr>
                  <p:cNvSpPr/>
                  <p:nvPr/>
                </p:nvSpPr>
                <p:spPr>
                  <a:xfrm>
                    <a:off x="1767523" y="150605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id="{5840E310-2001-719F-330E-5A21F50D8EE2}"/>
                      </a:ext>
                    </a:extLst>
                  </p:cNvPr>
                  <p:cNvSpPr/>
                  <p:nvPr/>
                </p:nvSpPr>
                <p:spPr>
                  <a:xfrm>
                    <a:off x="1739505" y="150247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2" name="Freeform: Shape 421">
                    <a:extLst>
                      <a:ext uri="{FF2B5EF4-FFF2-40B4-BE49-F238E27FC236}">
                        <a16:creationId xmlns:a16="http://schemas.microsoft.com/office/drawing/2014/main" id="{AF6ACFC0-3009-92D4-D9DE-258EF9BC892B}"/>
                      </a:ext>
                    </a:extLst>
                  </p:cNvPr>
                  <p:cNvSpPr/>
                  <p:nvPr/>
                </p:nvSpPr>
                <p:spPr>
                  <a:xfrm>
                    <a:off x="1680913" y="146727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3" name="Freeform: Shape 422">
                    <a:extLst>
                      <a:ext uri="{FF2B5EF4-FFF2-40B4-BE49-F238E27FC236}">
                        <a16:creationId xmlns:a16="http://schemas.microsoft.com/office/drawing/2014/main" id="{0DD88898-04B6-75F5-D92E-E5BE3958E529}"/>
                      </a:ext>
                    </a:extLst>
                  </p:cNvPr>
                  <p:cNvSpPr/>
                  <p:nvPr/>
                </p:nvSpPr>
                <p:spPr>
                  <a:xfrm>
                    <a:off x="1672482" y="146727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4" name="Freeform: Shape 423">
                    <a:extLst>
                      <a:ext uri="{FF2B5EF4-FFF2-40B4-BE49-F238E27FC236}">
                        <a16:creationId xmlns:a16="http://schemas.microsoft.com/office/drawing/2014/main" id="{83B3BF72-F0EF-2AE3-11C9-4D0053758B5C}"/>
                      </a:ext>
                    </a:extLst>
                  </p:cNvPr>
                  <p:cNvSpPr/>
                  <p:nvPr/>
                </p:nvSpPr>
                <p:spPr>
                  <a:xfrm>
                    <a:off x="1664648" y="146727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5" name="Freeform: Shape 424">
                    <a:extLst>
                      <a:ext uri="{FF2B5EF4-FFF2-40B4-BE49-F238E27FC236}">
                        <a16:creationId xmlns:a16="http://schemas.microsoft.com/office/drawing/2014/main" id="{D5007039-9F85-C250-31B0-0C122D60EC79}"/>
                      </a:ext>
                    </a:extLst>
                  </p:cNvPr>
                  <p:cNvSpPr/>
                  <p:nvPr/>
                </p:nvSpPr>
                <p:spPr>
                  <a:xfrm>
                    <a:off x="1642506" y="146727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6" name="Freeform: Shape 425">
                    <a:extLst>
                      <a:ext uri="{FF2B5EF4-FFF2-40B4-BE49-F238E27FC236}">
                        <a16:creationId xmlns:a16="http://schemas.microsoft.com/office/drawing/2014/main" id="{74F965E9-476E-6DDC-0CF3-240EE3515E96}"/>
                      </a:ext>
                    </a:extLst>
                  </p:cNvPr>
                  <p:cNvSpPr/>
                  <p:nvPr/>
                </p:nvSpPr>
                <p:spPr>
                  <a:xfrm>
                    <a:off x="1634756" y="146727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7" name="Freeform: Shape 426">
                    <a:extLst>
                      <a:ext uri="{FF2B5EF4-FFF2-40B4-BE49-F238E27FC236}">
                        <a16:creationId xmlns:a16="http://schemas.microsoft.com/office/drawing/2014/main" id="{67FD4699-8EB5-9969-DA2A-D38EFE823BF7}"/>
                      </a:ext>
                    </a:extLst>
                  </p:cNvPr>
                  <p:cNvSpPr/>
                  <p:nvPr/>
                </p:nvSpPr>
                <p:spPr>
                  <a:xfrm>
                    <a:off x="1587832" y="1444173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id="{DBBE458B-F313-F493-3152-39E318848E4F}"/>
                      </a:ext>
                    </a:extLst>
                  </p:cNvPr>
                  <p:cNvSpPr/>
                  <p:nvPr/>
                </p:nvSpPr>
                <p:spPr>
                  <a:xfrm>
                    <a:off x="1580082" y="1444173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id="{9E8C8BE1-9EE1-18EA-16AD-D146689A61F2}"/>
                      </a:ext>
                    </a:extLst>
                  </p:cNvPr>
                  <p:cNvSpPr/>
                  <p:nvPr/>
                </p:nvSpPr>
                <p:spPr>
                  <a:xfrm>
                    <a:off x="1561176" y="1427892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0" name="Freeform: Shape 429">
                    <a:extLst>
                      <a:ext uri="{FF2B5EF4-FFF2-40B4-BE49-F238E27FC236}">
                        <a16:creationId xmlns:a16="http://schemas.microsoft.com/office/drawing/2014/main" id="{6D5F0B82-266F-D89F-DC00-7DB9F8DE3D11}"/>
                      </a:ext>
                    </a:extLst>
                  </p:cNvPr>
                  <p:cNvSpPr/>
                  <p:nvPr/>
                </p:nvSpPr>
                <p:spPr>
                  <a:xfrm>
                    <a:off x="1553341" y="1427892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1" name="Freeform: Shape 430">
                    <a:extLst>
                      <a:ext uri="{FF2B5EF4-FFF2-40B4-BE49-F238E27FC236}">
                        <a16:creationId xmlns:a16="http://schemas.microsoft.com/office/drawing/2014/main" id="{5924907D-98D7-F44A-D504-BDB81794E127}"/>
                      </a:ext>
                    </a:extLst>
                  </p:cNvPr>
                  <p:cNvSpPr/>
                  <p:nvPr/>
                </p:nvSpPr>
                <p:spPr>
                  <a:xfrm>
                    <a:off x="1547465" y="1414850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2" name="Freeform: Shape 431">
                    <a:extLst>
                      <a:ext uri="{FF2B5EF4-FFF2-40B4-BE49-F238E27FC236}">
                        <a16:creationId xmlns:a16="http://schemas.microsoft.com/office/drawing/2014/main" id="{362DFC6D-53FC-1D5D-6900-5A5A7514A7A1}"/>
                      </a:ext>
                    </a:extLst>
                  </p:cNvPr>
                  <p:cNvSpPr/>
                  <p:nvPr/>
                </p:nvSpPr>
                <p:spPr>
                  <a:xfrm>
                    <a:off x="1521491" y="140828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3" name="Freeform: Shape 432">
                    <a:extLst>
                      <a:ext uri="{FF2B5EF4-FFF2-40B4-BE49-F238E27FC236}">
                        <a16:creationId xmlns:a16="http://schemas.microsoft.com/office/drawing/2014/main" id="{168B4CAB-6A4A-B2E6-4B8D-F382656C0CDA}"/>
                      </a:ext>
                    </a:extLst>
                  </p:cNvPr>
                  <p:cNvSpPr/>
                  <p:nvPr/>
                </p:nvSpPr>
                <p:spPr>
                  <a:xfrm>
                    <a:off x="1487596" y="139788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4" name="Freeform: Shape 433">
                    <a:extLst>
                      <a:ext uri="{FF2B5EF4-FFF2-40B4-BE49-F238E27FC236}">
                        <a16:creationId xmlns:a16="http://schemas.microsoft.com/office/drawing/2014/main" id="{C6074B05-8F59-A62A-5C8C-EADBAE3CAECA}"/>
                      </a:ext>
                    </a:extLst>
                  </p:cNvPr>
                  <p:cNvSpPr/>
                  <p:nvPr/>
                </p:nvSpPr>
                <p:spPr>
                  <a:xfrm>
                    <a:off x="1676741" y="146727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5" name="Freeform: Shape 434">
                    <a:extLst>
                      <a:ext uri="{FF2B5EF4-FFF2-40B4-BE49-F238E27FC236}">
                        <a16:creationId xmlns:a16="http://schemas.microsoft.com/office/drawing/2014/main" id="{F187640C-D44B-A06D-A2FD-D3FA226E960A}"/>
                      </a:ext>
                    </a:extLst>
                  </p:cNvPr>
                  <p:cNvSpPr/>
                  <p:nvPr/>
                </p:nvSpPr>
                <p:spPr>
                  <a:xfrm>
                    <a:off x="1447911" y="138518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6" name="Freeform: Shape 435">
                    <a:extLst>
                      <a:ext uri="{FF2B5EF4-FFF2-40B4-BE49-F238E27FC236}">
                        <a16:creationId xmlns:a16="http://schemas.microsoft.com/office/drawing/2014/main" id="{C676B13A-0FF3-631A-2309-BF373CD28A77}"/>
                      </a:ext>
                    </a:extLst>
                  </p:cNvPr>
                  <p:cNvSpPr/>
                  <p:nvPr/>
                </p:nvSpPr>
                <p:spPr>
                  <a:xfrm>
                    <a:off x="1413420" y="135714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7" name="Freeform: Shape 436">
                    <a:extLst>
                      <a:ext uri="{FF2B5EF4-FFF2-40B4-BE49-F238E27FC236}">
                        <a16:creationId xmlns:a16="http://schemas.microsoft.com/office/drawing/2014/main" id="{6550A42C-C207-0225-0333-0A05E68AADFA}"/>
                      </a:ext>
                    </a:extLst>
                  </p:cNvPr>
                  <p:cNvSpPr/>
                  <p:nvPr/>
                </p:nvSpPr>
                <p:spPr>
                  <a:xfrm>
                    <a:off x="1361301" y="134384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8" name="Freeform: Shape 437">
                    <a:extLst>
                      <a:ext uri="{FF2B5EF4-FFF2-40B4-BE49-F238E27FC236}">
                        <a16:creationId xmlns:a16="http://schemas.microsoft.com/office/drawing/2014/main" id="{CA5511A7-2FF4-0058-6EEB-2A261A8392B6}"/>
                      </a:ext>
                    </a:extLst>
                  </p:cNvPr>
                  <p:cNvSpPr/>
                  <p:nvPr/>
                </p:nvSpPr>
                <p:spPr>
                  <a:xfrm>
                    <a:off x="1294279" y="132492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9" name="Freeform: Shape 438">
                    <a:extLst>
                      <a:ext uri="{FF2B5EF4-FFF2-40B4-BE49-F238E27FC236}">
                        <a16:creationId xmlns:a16="http://schemas.microsoft.com/office/drawing/2014/main" id="{4E69AC49-42E4-8A6B-6A0E-5573EDCBA48E}"/>
                      </a:ext>
                    </a:extLst>
                  </p:cNvPr>
                  <p:cNvSpPr/>
                  <p:nvPr/>
                </p:nvSpPr>
                <p:spPr>
                  <a:xfrm>
                    <a:off x="1219422" y="13063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0" name="Freeform: Shape 439">
                    <a:extLst>
                      <a:ext uri="{FF2B5EF4-FFF2-40B4-BE49-F238E27FC236}">
                        <a16:creationId xmlns:a16="http://schemas.microsoft.com/office/drawing/2014/main" id="{C54D5345-88F1-1A45-6442-B5928C8C4F73}"/>
                      </a:ext>
                    </a:extLst>
                  </p:cNvPr>
                  <p:cNvSpPr/>
                  <p:nvPr/>
                </p:nvSpPr>
                <p:spPr>
                  <a:xfrm>
                    <a:off x="1281249" y="132065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1" name="Freeform: Shape 440">
                    <a:extLst>
                      <a:ext uri="{FF2B5EF4-FFF2-40B4-BE49-F238E27FC236}">
                        <a16:creationId xmlns:a16="http://schemas.microsoft.com/office/drawing/2014/main" id="{1DAD2521-7EC1-D3B6-174C-85990AA48778}"/>
                      </a:ext>
                    </a:extLst>
                  </p:cNvPr>
                  <p:cNvSpPr/>
                  <p:nvPr/>
                </p:nvSpPr>
                <p:spPr>
                  <a:xfrm>
                    <a:off x="1320935" y="13294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2" name="Freeform: Shape 441">
                    <a:extLst>
                      <a:ext uri="{FF2B5EF4-FFF2-40B4-BE49-F238E27FC236}">
                        <a16:creationId xmlns:a16="http://schemas.microsoft.com/office/drawing/2014/main" id="{29CC1DC8-B2ED-CB52-DD6E-CC7C56BB5A7C}"/>
                      </a:ext>
                    </a:extLst>
                  </p:cNvPr>
                  <p:cNvSpPr/>
                  <p:nvPr/>
                </p:nvSpPr>
                <p:spPr>
                  <a:xfrm>
                    <a:off x="1313185" y="132943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3" name="Freeform: Shape 442">
                    <a:extLst>
                      <a:ext uri="{FF2B5EF4-FFF2-40B4-BE49-F238E27FC236}">
                        <a16:creationId xmlns:a16="http://schemas.microsoft.com/office/drawing/2014/main" id="{274E614C-1F77-0A03-7460-D422237B02B8}"/>
                      </a:ext>
                    </a:extLst>
                  </p:cNvPr>
                  <p:cNvSpPr/>
                  <p:nvPr/>
                </p:nvSpPr>
                <p:spPr>
                  <a:xfrm>
                    <a:off x="1268220" y="131221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4" name="Freeform: Shape 443">
                    <a:extLst>
                      <a:ext uri="{FF2B5EF4-FFF2-40B4-BE49-F238E27FC236}">
                        <a16:creationId xmlns:a16="http://schemas.microsoft.com/office/drawing/2014/main" id="{F9278C7F-3FDF-42A0-059D-1AEC52B31D2A}"/>
                      </a:ext>
                    </a:extLst>
                  </p:cNvPr>
                  <p:cNvSpPr/>
                  <p:nvPr/>
                </p:nvSpPr>
                <p:spPr>
                  <a:xfrm>
                    <a:off x="1260470" y="131221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5" name="Freeform: Shape 444">
                    <a:extLst>
                      <a:ext uri="{FF2B5EF4-FFF2-40B4-BE49-F238E27FC236}">
                        <a16:creationId xmlns:a16="http://schemas.microsoft.com/office/drawing/2014/main" id="{CB8442D0-EC6C-5176-C67B-F092E6CF0B78}"/>
                      </a:ext>
                    </a:extLst>
                  </p:cNvPr>
                  <p:cNvSpPr/>
                  <p:nvPr/>
                </p:nvSpPr>
                <p:spPr>
                  <a:xfrm>
                    <a:off x="1186209" y="1289119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6" name="Freeform: Shape 445">
                    <a:extLst>
                      <a:ext uri="{FF2B5EF4-FFF2-40B4-BE49-F238E27FC236}">
                        <a16:creationId xmlns:a16="http://schemas.microsoft.com/office/drawing/2014/main" id="{2979A3EC-4378-8157-3810-0F14FCCCD28A}"/>
                      </a:ext>
                    </a:extLst>
                  </p:cNvPr>
                  <p:cNvSpPr/>
                  <p:nvPr/>
                </p:nvSpPr>
                <p:spPr>
                  <a:xfrm>
                    <a:off x="1160234" y="128647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7" name="Freeform: Shape 446">
                    <a:extLst>
                      <a:ext uri="{FF2B5EF4-FFF2-40B4-BE49-F238E27FC236}">
                        <a16:creationId xmlns:a16="http://schemas.microsoft.com/office/drawing/2014/main" id="{650F138E-7E28-7C5F-EDA2-980FB1BEEB74}"/>
                      </a:ext>
                    </a:extLst>
                  </p:cNvPr>
                  <p:cNvSpPr/>
                  <p:nvPr/>
                </p:nvSpPr>
                <p:spPr>
                  <a:xfrm>
                    <a:off x="1173860" y="128647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8" name="Freeform: Shape 447">
                    <a:extLst>
                      <a:ext uri="{FF2B5EF4-FFF2-40B4-BE49-F238E27FC236}">
                        <a16:creationId xmlns:a16="http://schemas.microsoft.com/office/drawing/2014/main" id="{5FB1EBF9-0066-6D5B-51C6-E0F3D24B7A7E}"/>
                      </a:ext>
                    </a:extLst>
                  </p:cNvPr>
                  <p:cNvSpPr/>
                  <p:nvPr/>
                </p:nvSpPr>
                <p:spPr>
                  <a:xfrm>
                    <a:off x="1166025" y="128647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F79646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id="{5466D076-5B48-3860-7294-279BD5E7D5BC}"/>
                    </a:ext>
                  </a:extLst>
                </p:cNvPr>
                <p:cNvSpPr/>
                <p:nvPr/>
              </p:nvSpPr>
              <p:spPr>
                <a:xfrm>
                  <a:off x="1139403" y="1305187"/>
                  <a:ext cx="4806333" cy="500859"/>
                </a:xfrm>
                <a:custGeom>
                  <a:avLst/>
                  <a:gdLst>
                    <a:gd name="connsiteX0" fmla="*/ 0 w 4820411"/>
                    <a:gd name="connsiteY0" fmla="*/ 0 h 502326"/>
                    <a:gd name="connsiteX1" fmla="*/ 27337 w 4820411"/>
                    <a:gd name="connsiteY1" fmla="*/ 0 h 502326"/>
                    <a:gd name="connsiteX2" fmla="*/ 27337 w 4820411"/>
                    <a:gd name="connsiteY2" fmla="*/ 9803 h 502326"/>
                    <a:gd name="connsiteX3" fmla="*/ 139921 w 4820411"/>
                    <a:gd name="connsiteY3" fmla="*/ 9803 h 502326"/>
                    <a:gd name="connsiteX4" fmla="*/ 139921 w 4820411"/>
                    <a:gd name="connsiteY4" fmla="*/ 15599 h 502326"/>
                    <a:gd name="connsiteX5" fmla="*/ 201748 w 4820411"/>
                    <a:gd name="connsiteY5" fmla="*/ 15599 h 502326"/>
                    <a:gd name="connsiteX6" fmla="*/ 201748 w 4820411"/>
                    <a:gd name="connsiteY6" fmla="*/ 24123 h 502326"/>
                    <a:gd name="connsiteX7" fmla="*/ 276605 w 4820411"/>
                    <a:gd name="connsiteY7" fmla="*/ 24123 h 502326"/>
                    <a:gd name="connsiteX8" fmla="*/ 276605 w 4820411"/>
                    <a:gd name="connsiteY8" fmla="*/ 30005 h 502326"/>
                    <a:gd name="connsiteX9" fmla="*/ 283163 w 4820411"/>
                    <a:gd name="connsiteY9" fmla="*/ 30005 h 502326"/>
                    <a:gd name="connsiteX10" fmla="*/ 283163 w 4820411"/>
                    <a:gd name="connsiteY10" fmla="*/ 34523 h 502326"/>
                    <a:gd name="connsiteX11" fmla="*/ 352825 w 4820411"/>
                    <a:gd name="connsiteY11" fmla="*/ 34523 h 502326"/>
                    <a:gd name="connsiteX12" fmla="*/ 352825 w 4820411"/>
                    <a:gd name="connsiteY12" fmla="*/ 39722 h 502326"/>
                    <a:gd name="connsiteX13" fmla="*/ 389274 w 4820411"/>
                    <a:gd name="connsiteY13" fmla="*/ 39722 h 502326"/>
                    <a:gd name="connsiteX14" fmla="*/ 389274 w 4820411"/>
                    <a:gd name="connsiteY14" fmla="*/ 46286 h 502326"/>
                    <a:gd name="connsiteX15" fmla="*/ 398387 w 4820411"/>
                    <a:gd name="connsiteY15" fmla="*/ 46286 h 502326"/>
                    <a:gd name="connsiteX16" fmla="*/ 398387 w 4820411"/>
                    <a:gd name="connsiteY16" fmla="*/ 51486 h 502326"/>
                    <a:gd name="connsiteX17" fmla="*/ 442586 w 4820411"/>
                    <a:gd name="connsiteY17" fmla="*/ 51486 h 502326"/>
                    <a:gd name="connsiteX18" fmla="*/ 442586 w 4820411"/>
                    <a:gd name="connsiteY18" fmla="*/ 59328 h 502326"/>
                    <a:gd name="connsiteX19" fmla="*/ 455615 w 4820411"/>
                    <a:gd name="connsiteY19" fmla="*/ 59328 h 502326"/>
                    <a:gd name="connsiteX20" fmla="*/ 455615 w 4820411"/>
                    <a:gd name="connsiteY20" fmla="*/ 68449 h 502326"/>
                    <a:gd name="connsiteX21" fmla="*/ 518805 w 4820411"/>
                    <a:gd name="connsiteY21" fmla="*/ 68449 h 502326"/>
                    <a:gd name="connsiteX22" fmla="*/ 518805 w 4820411"/>
                    <a:gd name="connsiteY22" fmla="*/ 73989 h 502326"/>
                    <a:gd name="connsiteX23" fmla="*/ 535071 w 4820411"/>
                    <a:gd name="connsiteY23" fmla="*/ 73989 h 502326"/>
                    <a:gd name="connsiteX24" fmla="*/ 535071 w 4820411"/>
                    <a:gd name="connsiteY24" fmla="*/ 80809 h 502326"/>
                    <a:gd name="connsiteX25" fmla="*/ 560450 w 4820411"/>
                    <a:gd name="connsiteY25" fmla="*/ 80809 h 502326"/>
                    <a:gd name="connsiteX26" fmla="*/ 560450 w 4820411"/>
                    <a:gd name="connsiteY26" fmla="*/ 86690 h 502326"/>
                    <a:gd name="connsiteX27" fmla="*/ 577993 w 4820411"/>
                    <a:gd name="connsiteY27" fmla="*/ 86690 h 502326"/>
                    <a:gd name="connsiteX28" fmla="*/ 577993 w 4820411"/>
                    <a:gd name="connsiteY28" fmla="*/ 90867 h 502326"/>
                    <a:gd name="connsiteX29" fmla="*/ 589064 w 4820411"/>
                    <a:gd name="connsiteY29" fmla="*/ 90867 h 502326"/>
                    <a:gd name="connsiteX30" fmla="*/ 589064 w 4820411"/>
                    <a:gd name="connsiteY30" fmla="*/ 97431 h 502326"/>
                    <a:gd name="connsiteX31" fmla="*/ 596218 w 4820411"/>
                    <a:gd name="connsiteY31" fmla="*/ 97431 h 502326"/>
                    <a:gd name="connsiteX32" fmla="*/ 596218 w 4820411"/>
                    <a:gd name="connsiteY32" fmla="*/ 101949 h 502326"/>
                    <a:gd name="connsiteX33" fmla="*/ 611547 w 4820411"/>
                    <a:gd name="connsiteY33" fmla="*/ 101949 h 502326"/>
                    <a:gd name="connsiteX34" fmla="*/ 611547 w 4820411"/>
                    <a:gd name="connsiteY34" fmla="*/ 108512 h 502326"/>
                    <a:gd name="connsiteX35" fmla="*/ 630708 w 4820411"/>
                    <a:gd name="connsiteY35" fmla="*/ 108512 h 502326"/>
                    <a:gd name="connsiteX36" fmla="*/ 630708 w 4820411"/>
                    <a:gd name="connsiteY36" fmla="*/ 117633 h 502326"/>
                    <a:gd name="connsiteX37" fmla="*/ 661962 w 4820411"/>
                    <a:gd name="connsiteY37" fmla="*/ 117633 h 502326"/>
                    <a:gd name="connsiteX38" fmla="*/ 711441 w 4820411"/>
                    <a:gd name="connsiteY38" fmla="*/ 117633 h 502326"/>
                    <a:gd name="connsiteX39" fmla="*/ 711441 w 4820411"/>
                    <a:gd name="connsiteY39" fmla="*/ 130675 h 502326"/>
                    <a:gd name="connsiteX40" fmla="*/ 757684 w 4820411"/>
                    <a:gd name="connsiteY40" fmla="*/ 130675 h 502326"/>
                    <a:gd name="connsiteX41" fmla="*/ 757684 w 4820411"/>
                    <a:gd name="connsiteY41" fmla="*/ 137494 h 502326"/>
                    <a:gd name="connsiteX42" fmla="*/ 809377 w 4820411"/>
                    <a:gd name="connsiteY42" fmla="*/ 137494 h 502326"/>
                    <a:gd name="connsiteX43" fmla="*/ 809377 w 4820411"/>
                    <a:gd name="connsiteY43" fmla="*/ 143376 h 502326"/>
                    <a:gd name="connsiteX44" fmla="*/ 857238 w 4820411"/>
                    <a:gd name="connsiteY44" fmla="*/ 143376 h 502326"/>
                    <a:gd name="connsiteX45" fmla="*/ 857238 w 4820411"/>
                    <a:gd name="connsiteY45" fmla="*/ 148235 h 502326"/>
                    <a:gd name="connsiteX46" fmla="*/ 892070 w 4820411"/>
                    <a:gd name="connsiteY46" fmla="*/ 148235 h 502326"/>
                    <a:gd name="connsiteX47" fmla="*/ 892070 w 4820411"/>
                    <a:gd name="connsiteY47" fmla="*/ 158293 h 502326"/>
                    <a:gd name="connsiteX48" fmla="*/ 926219 w 4820411"/>
                    <a:gd name="connsiteY48" fmla="*/ 158293 h 502326"/>
                    <a:gd name="connsiteX49" fmla="*/ 964031 w 4820411"/>
                    <a:gd name="connsiteY49" fmla="*/ 158293 h 502326"/>
                    <a:gd name="connsiteX50" fmla="*/ 964031 w 4820411"/>
                    <a:gd name="connsiteY50" fmla="*/ 169715 h 502326"/>
                    <a:gd name="connsiteX51" fmla="*/ 1019982 w 4820411"/>
                    <a:gd name="connsiteY51" fmla="*/ 169715 h 502326"/>
                    <a:gd name="connsiteX52" fmla="*/ 1019982 w 4820411"/>
                    <a:gd name="connsiteY52" fmla="*/ 176535 h 502326"/>
                    <a:gd name="connsiteX53" fmla="*/ 1079255 w 4820411"/>
                    <a:gd name="connsiteY53" fmla="*/ 176535 h 502326"/>
                    <a:gd name="connsiteX54" fmla="*/ 1103271 w 4820411"/>
                    <a:gd name="connsiteY54" fmla="*/ 176535 h 502326"/>
                    <a:gd name="connsiteX55" fmla="*/ 1103271 w 4820411"/>
                    <a:gd name="connsiteY55" fmla="*/ 193498 h 502326"/>
                    <a:gd name="connsiteX56" fmla="*/ 1151813 w 4820411"/>
                    <a:gd name="connsiteY56" fmla="*/ 193498 h 502326"/>
                    <a:gd name="connsiteX57" fmla="*/ 1151813 w 4820411"/>
                    <a:gd name="connsiteY57" fmla="*/ 204238 h 502326"/>
                    <a:gd name="connsiteX58" fmla="*/ 1185963 w 4820411"/>
                    <a:gd name="connsiteY58" fmla="*/ 204238 h 502326"/>
                    <a:gd name="connsiteX59" fmla="*/ 1218495 w 4820411"/>
                    <a:gd name="connsiteY59" fmla="*/ 204238 h 502326"/>
                    <a:gd name="connsiteX60" fmla="*/ 1218495 w 4820411"/>
                    <a:gd name="connsiteY60" fmla="*/ 212421 h 502326"/>
                    <a:gd name="connsiteX61" fmla="*/ 1270273 w 4820411"/>
                    <a:gd name="connsiteY61" fmla="*/ 212421 h 502326"/>
                    <a:gd name="connsiteX62" fmla="*/ 1270273 w 4820411"/>
                    <a:gd name="connsiteY62" fmla="*/ 223162 h 502326"/>
                    <a:gd name="connsiteX63" fmla="*/ 1339595 w 4820411"/>
                    <a:gd name="connsiteY63" fmla="*/ 223162 h 502326"/>
                    <a:gd name="connsiteX64" fmla="*/ 1339595 w 4820411"/>
                    <a:gd name="connsiteY64" fmla="*/ 229299 h 502326"/>
                    <a:gd name="connsiteX65" fmla="*/ 1418965 w 4820411"/>
                    <a:gd name="connsiteY65" fmla="*/ 229299 h 502326"/>
                    <a:gd name="connsiteX66" fmla="*/ 1418965 w 4820411"/>
                    <a:gd name="connsiteY66" fmla="*/ 235522 h 502326"/>
                    <a:gd name="connsiteX67" fmla="*/ 1445366 w 4820411"/>
                    <a:gd name="connsiteY67" fmla="*/ 235522 h 502326"/>
                    <a:gd name="connsiteX68" fmla="*/ 1445366 w 4820411"/>
                    <a:gd name="connsiteY68" fmla="*/ 242085 h 502326"/>
                    <a:gd name="connsiteX69" fmla="*/ 1470744 w 4820411"/>
                    <a:gd name="connsiteY69" fmla="*/ 242085 h 502326"/>
                    <a:gd name="connsiteX70" fmla="*/ 1470744 w 4820411"/>
                    <a:gd name="connsiteY70" fmla="*/ 245921 h 502326"/>
                    <a:gd name="connsiteX71" fmla="*/ 1499699 w 4820411"/>
                    <a:gd name="connsiteY71" fmla="*/ 245921 h 502326"/>
                    <a:gd name="connsiteX72" fmla="*/ 1499699 w 4820411"/>
                    <a:gd name="connsiteY72" fmla="*/ 251462 h 502326"/>
                    <a:gd name="connsiteX73" fmla="*/ 1568084 w 4820411"/>
                    <a:gd name="connsiteY73" fmla="*/ 251462 h 502326"/>
                    <a:gd name="connsiteX74" fmla="*/ 1618840 w 4820411"/>
                    <a:gd name="connsiteY74" fmla="*/ 251462 h 502326"/>
                    <a:gd name="connsiteX75" fmla="*/ 1618840 w 4820411"/>
                    <a:gd name="connsiteY75" fmla="*/ 258025 h 502326"/>
                    <a:gd name="connsiteX76" fmla="*/ 1643282 w 4820411"/>
                    <a:gd name="connsiteY76" fmla="*/ 258025 h 502326"/>
                    <a:gd name="connsiteX77" fmla="*/ 1643282 w 4820411"/>
                    <a:gd name="connsiteY77" fmla="*/ 263225 h 502326"/>
                    <a:gd name="connsiteX78" fmla="*/ 1699233 w 4820411"/>
                    <a:gd name="connsiteY78" fmla="*/ 263225 h 502326"/>
                    <a:gd name="connsiteX79" fmla="*/ 1731424 w 4820411"/>
                    <a:gd name="connsiteY79" fmla="*/ 263225 h 502326"/>
                    <a:gd name="connsiteX80" fmla="*/ 1731424 w 4820411"/>
                    <a:gd name="connsiteY80" fmla="*/ 268766 h 502326"/>
                    <a:gd name="connsiteX81" fmla="*/ 1757824 w 4820411"/>
                    <a:gd name="connsiteY81" fmla="*/ 268766 h 502326"/>
                    <a:gd name="connsiteX82" fmla="*/ 1757824 w 4820411"/>
                    <a:gd name="connsiteY82" fmla="*/ 276267 h 502326"/>
                    <a:gd name="connsiteX83" fmla="*/ 1808240 w 4820411"/>
                    <a:gd name="connsiteY83" fmla="*/ 276267 h 502326"/>
                    <a:gd name="connsiteX84" fmla="*/ 1816415 w 4820411"/>
                    <a:gd name="connsiteY84" fmla="*/ 276267 h 502326"/>
                    <a:gd name="connsiteX85" fmla="*/ 1816415 w 4820411"/>
                    <a:gd name="connsiteY85" fmla="*/ 280785 h 502326"/>
                    <a:gd name="connsiteX86" fmla="*/ 1878583 w 4820411"/>
                    <a:gd name="connsiteY86" fmla="*/ 280785 h 502326"/>
                    <a:gd name="connsiteX87" fmla="*/ 1878583 w 4820411"/>
                    <a:gd name="connsiteY87" fmla="*/ 287689 h 502326"/>
                    <a:gd name="connsiteX88" fmla="*/ 1889314 w 4820411"/>
                    <a:gd name="connsiteY88" fmla="*/ 287689 h 502326"/>
                    <a:gd name="connsiteX89" fmla="*/ 1889314 w 4820411"/>
                    <a:gd name="connsiteY89" fmla="*/ 293486 h 502326"/>
                    <a:gd name="connsiteX90" fmla="*/ 1944925 w 4820411"/>
                    <a:gd name="connsiteY90" fmla="*/ 293486 h 502326"/>
                    <a:gd name="connsiteX91" fmla="*/ 1979415 w 4820411"/>
                    <a:gd name="connsiteY91" fmla="*/ 293486 h 502326"/>
                    <a:gd name="connsiteX92" fmla="*/ 1979415 w 4820411"/>
                    <a:gd name="connsiteY92" fmla="*/ 299026 h 502326"/>
                    <a:gd name="connsiteX93" fmla="*/ 2005134 w 4820411"/>
                    <a:gd name="connsiteY93" fmla="*/ 299026 h 502326"/>
                    <a:gd name="connsiteX94" fmla="*/ 2029916 w 4820411"/>
                    <a:gd name="connsiteY94" fmla="*/ 299026 h 502326"/>
                    <a:gd name="connsiteX95" fmla="*/ 2029916 w 4820411"/>
                    <a:gd name="connsiteY95" fmla="*/ 305249 h 502326"/>
                    <a:gd name="connsiteX96" fmla="*/ 2089103 w 4820411"/>
                    <a:gd name="connsiteY96" fmla="*/ 305249 h 502326"/>
                    <a:gd name="connsiteX97" fmla="*/ 2089103 w 4820411"/>
                    <a:gd name="connsiteY97" fmla="*/ 310790 h 502326"/>
                    <a:gd name="connsiteX98" fmla="*/ 2148717 w 4820411"/>
                    <a:gd name="connsiteY98" fmla="*/ 310790 h 502326"/>
                    <a:gd name="connsiteX99" fmla="*/ 2269135 w 4820411"/>
                    <a:gd name="connsiteY99" fmla="*/ 310790 h 502326"/>
                    <a:gd name="connsiteX100" fmla="*/ 2269135 w 4820411"/>
                    <a:gd name="connsiteY100" fmla="*/ 316330 h 502326"/>
                    <a:gd name="connsiteX101" fmla="*/ 2337435 w 4820411"/>
                    <a:gd name="connsiteY101" fmla="*/ 316330 h 502326"/>
                    <a:gd name="connsiteX102" fmla="*/ 2337435 w 4820411"/>
                    <a:gd name="connsiteY102" fmla="*/ 322468 h 502326"/>
                    <a:gd name="connsiteX103" fmla="*/ 2376865 w 4820411"/>
                    <a:gd name="connsiteY103" fmla="*/ 322468 h 502326"/>
                    <a:gd name="connsiteX104" fmla="*/ 2471820 w 4820411"/>
                    <a:gd name="connsiteY104" fmla="*/ 322468 h 502326"/>
                    <a:gd name="connsiteX105" fmla="*/ 2471820 w 4820411"/>
                    <a:gd name="connsiteY105" fmla="*/ 326730 h 502326"/>
                    <a:gd name="connsiteX106" fmla="*/ 2490045 w 4820411"/>
                    <a:gd name="connsiteY106" fmla="*/ 326730 h 502326"/>
                    <a:gd name="connsiteX107" fmla="*/ 2490045 w 4820411"/>
                    <a:gd name="connsiteY107" fmla="*/ 333549 h 502326"/>
                    <a:gd name="connsiteX108" fmla="*/ 2546678 w 4820411"/>
                    <a:gd name="connsiteY108" fmla="*/ 333549 h 502326"/>
                    <a:gd name="connsiteX109" fmla="*/ 2546678 w 4820411"/>
                    <a:gd name="connsiteY109" fmla="*/ 344375 h 502326"/>
                    <a:gd name="connsiteX110" fmla="*/ 2647594 w 4820411"/>
                    <a:gd name="connsiteY110" fmla="*/ 344375 h 502326"/>
                    <a:gd name="connsiteX111" fmla="*/ 2694178 w 4820411"/>
                    <a:gd name="connsiteY111" fmla="*/ 344375 h 502326"/>
                    <a:gd name="connsiteX112" fmla="*/ 2694178 w 4820411"/>
                    <a:gd name="connsiteY112" fmla="*/ 356394 h 502326"/>
                    <a:gd name="connsiteX113" fmla="*/ 2712062 w 4820411"/>
                    <a:gd name="connsiteY113" fmla="*/ 356394 h 502326"/>
                    <a:gd name="connsiteX114" fmla="*/ 2712062 w 4820411"/>
                    <a:gd name="connsiteY114" fmla="*/ 361594 h 502326"/>
                    <a:gd name="connsiteX115" fmla="*/ 2776785 w 4820411"/>
                    <a:gd name="connsiteY115" fmla="*/ 361594 h 502326"/>
                    <a:gd name="connsiteX116" fmla="*/ 2776785 w 4820411"/>
                    <a:gd name="connsiteY116" fmla="*/ 366793 h 502326"/>
                    <a:gd name="connsiteX117" fmla="*/ 2789814 w 4820411"/>
                    <a:gd name="connsiteY117" fmla="*/ 366793 h 502326"/>
                    <a:gd name="connsiteX118" fmla="*/ 2789814 w 4820411"/>
                    <a:gd name="connsiteY118" fmla="*/ 377278 h 502326"/>
                    <a:gd name="connsiteX119" fmla="*/ 2895926 w 4820411"/>
                    <a:gd name="connsiteY119" fmla="*/ 377278 h 502326"/>
                    <a:gd name="connsiteX120" fmla="*/ 3102273 w 4820411"/>
                    <a:gd name="connsiteY120" fmla="*/ 377278 h 502326"/>
                    <a:gd name="connsiteX121" fmla="*/ 3102273 w 4820411"/>
                    <a:gd name="connsiteY121" fmla="*/ 384694 h 502326"/>
                    <a:gd name="connsiteX122" fmla="*/ 3149112 w 4820411"/>
                    <a:gd name="connsiteY122" fmla="*/ 384694 h 502326"/>
                    <a:gd name="connsiteX123" fmla="*/ 3202849 w 4820411"/>
                    <a:gd name="connsiteY123" fmla="*/ 384694 h 502326"/>
                    <a:gd name="connsiteX124" fmla="*/ 3202849 w 4820411"/>
                    <a:gd name="connsiteY124" fmla="*/ 391598 h 502326"/>
                    <a:gd name="connsiteX125" fmla="*/ 3246792 w 4820411"/>
                    <a:gd name="connsiteY125" fmla="*/ 391598 h 502326"/>
                    <a:gd name="connsiteX126" fmla="*/ 3246792 w 4820411"/>
                    <a:gd name="connsiteY126" fmla="*/ 395775 h 502326"/>
                    <a:gd name="connsiteX127" fmla="*/ 3270893 w 4820411"/>
                    <a:gd name="connsiteY127" fmla="*/ 395775 h 502326"/>
                    <a:gd name="connsiteX128" fmla="*/ 3270893 w 4820411"/>
                    <a:gd name="connsiteY128" fmla="*/ 399696 h 502326"/>
                    <a:gd name="connsiteX129" fmla="*/ 3397103 w 4820411"/>
                    <a:gd name="connsiteY129" fmla="*/ 399696 h 502326"/>
                    <a:gd name="connsiteX130" fmla="*/ 3429039 w 4820411"/>
                    <a:gd name="connsiteY130" fmla="*/ 399696 h 502326"/>
                    <a:gd name="connsiteX131" fmla="*/ 3429039 w 4820411"/>
                    <a:gd name="connsiteY131" fmla="*/ 405578 h 502326"/>
                    <a:gd name="connsiteX132" fmla="*/ 3504577 w 4820411"/>
                    <a:gd name="connsiteY132" fmla="*/ 405578 h 502326"/>
                    <a:gd name="connsiteX133" fmla="*/ 3504577 w 4820411"/>
                    <a:gd name="connsiteY133" fmla="*/ 413761 h 502326"/>
                    <a:gd name="connsiteX134" fmla="*/ 3534469 w 4820411"/>
                    <a:gd name="connsiteY134" fmla="*/ 413761 h 502326"/>
                    <a:gd name="connsiteX135" fmla="*/ 3534469 w 4820411"/>
                    <a:gd name="connsiteY135" fmla="*/ 418961 h 502326"/>
                    <a:gd name="connsiteX136" fmla="*/ 3601832 w 4820411"/>
                    <a:gd name="connsiteY136" fmla="*/ 418961 h 502326"/>
                    <a:gd name="connsiteX137" fmla="*/ 3601832 w 4820411"/>
                    <a:gd name="connsiteY137" fmla="*/ 423479 h 502326"/>
                    <a:gd name="connsiteX138" fmla="*/ 3646797 w 4820411"/>
                    <a:gd name="connsiteY138" fmla="*/ 423479 h 502326"/>
                    <a:gd name="connsiteX139" fmla="*/ 3687760 w 4820411"/>
                    <a:gd name="connsiteY139" fmla="*/ 423479 h 502326"/>
                    <a:gd name="connsiteX140" fmla="*/ 3687760 w 4820411"/>
                    <a:gd name="connsiteY140" fmla="*/ 429701 h 502326"/>
                    <a:gd name="connsiteX141" fmla="*/ 3724209 w 4820411"/>
                    <a:gd name="connsiteY141" fmla="*/ 429701 h 502326"/>
                    <a:gd name="connsiteX142" fmla="*/ 3724209 w 4820411"/>
                    <a:gd name="connsiteY142" fmla="*/ 436521 h 502326"/>
                    <a:gd name="connsiteX143" fmla="*/ 3843010 w 4820411"/>
                    <a:gd name="connsiteY143" fmla="*/ 436521 h 502326"/>
                    <a:gd name="connsiteX144" fmla="*/ 4025937 w 4820411"/>
                    <a:gd name="connsiteY144" fmla="*/ 436521 h 502326"/>
                    <a:gd name="connsiteX145" fmla="*/ 4025937 w 4820411"/>
                    <a:gd name="connsiteY145" fmla="*/ 442743 h 502326"/>
                    <a:gd name="connsiteX146" fmla="*/ 4219255 w 4820411"/>
                    <a:gd name="connsiteY146" fmla="*/ 442743 h 502326"/>
                    <a:gd name="connsiteX147" fmla="*/ 4219255 w 4820411"/>
                    <a:gd name="connsiteY147" fmla="*/ 452461 h 502326"/>
                    <a:gd name="connsiteX148" fmla="*/ 4222831 w 4820411"/>
                    <a:gd name="connsiteY148" fmla="*/ 452461 h 502326"/>
                    <a:gd name="connsiteX149" fmla="*/ 4222831 w 4820411"/>
                    <a:gd name="connsiteY149" fmla="*/ 460985 h 502326"/>
                    <a:gd name="connsiteX150" fmla="*/ 4228708 w 4820411"/>
                    <a:gd name="connsiteY150" fmla="*/ 460985 h 502326"/>
                    <a:gd name="connsiteX151" fmla="*/ 4228708 w 4820411"/>
                    <a:gd name="connsiteY151" fmla="*/ 469424 h 502326"/>
                    <a:gd name="connsiteX152" fmla="*/ 4242674 w 4820411"/>
                    <a:gd name="connsiteY152" fmla="*/ 469424 h 502326"/>
                    <a:gd name="connsiteX153" fmla="*/ 4242674 w 4820411"/>
                    <a:gd name="connsiteY153" fmla="*/ 482807 h 502326"/>
                    <a:gd name="connsiteX154" fmla="*/ 4315913 w 4820411"/>
                    <a:gd name="connsiteY154" fmla="*/ 482807 h 502326"/>
                    <a:gd name="connsiteX155" fmla="*/ 4315913 w 4820411"/>
                    <a:gd name="connsiteY155" fmla="*/ 502327 h 502326"/>
                    <a:gd name="connsiteX156" fmla="*/ 4437269 w 4820411"/>
                    <a:gd name="connsiteY156" fmla="*/ 502327 h 502326"/>
                    <a:gd name="connsiteX157" fmla="*/ 4820412 w 4820411"/>
                    <a:gd name="connsiteY157" fmla="*/ 502327 h 502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</a:cxnLst>
                  <a:rect l="l" t="t" r="r" b="b"/>
                  <a:pathLst>
                    <a:path w="4820411" h="502326">
                      <a:moveTo>
                        <a:pt x="0" y="0"/>
                      </a:moveTo>
                      <a:lnTo>
                        <a:pt x="27337" y="0"/>
                      </a:lnTo>
                      <a:lnTo>
                        <a:pt x="27337" y="9803"/>
                      </a:lnTo>
                      <a:lnTo>
                        <a:pt x="139921" y="9803"/>
                      </a:lnTo>
                      <a:lnTo>
                        <a:pt x="139921" y="15599"/>
                      </a:lnTo>
                      <a:lnTo>
                        <a:pt x="201748" y="15599"/>
                      </a:lnTo>
                      <a:lnTo>
                        <a:pt x="201748" y="24123"/>
                      </a:lnTo>
                      <a:lnTo>
                        <a:pt x="276605" y="24123"/>
                      </a:lnTo>
                      <a:lnTo>
                        <a:pt x="276605" y="30005"/>
                      </a:lnTo>
                      <a:lnTo>
                        <a:pt x="283163" y="30005"/>
                      </a:lnTo>
                      <a:lnTo>
                        <a:pt x="283163" y="34523"/>
                      </a:lnTo>
                      <a:lnTo>
                        <a:pt x="352825" y="34523"/>
                      </a:lnTo>
                      <a:lnTo>
                        <a:pt x="352825" y="39722"/>
                      </a:lnTo>
                      <a:lnTo>
                        <a:pt x="389274" y="39722"/>
                      </a:lnTo>
                      <a:lnTo>
                        <a:pt x="389274" y="46286"/>
                      </a:lnTo>
                      <a:lnTo>
                        <a:pt x="398387" y="46286"/>
                      </a:lnTo>
                      <a:lnTo>
                        <a:pt x="398387" y="51486"/>
                      </a:lnTo>
                      <a:lnTo>
                        <a:pt x="442586" y="51486"/>
                      </a:lnTo>
                      <a:lnTo>
                        <a:pt x="442586" y="59328"/>
                      </a:lnTo>
                      <a:lnTo>
                        <a:pt x="455615" y="59328"/>
                      </a:lnTo>
                      <a:lnTo>
                        <a:pt x="455615" y="68449"/>
                      </a:lnTo>
                      <a:lnTo>
                        <a:pt x="518805" y="68449"/>
                      </a:lnTo>
                      <a:lnTo>
                        <a:pt x="518805" y="73989"/>
                      </a:lnTo>
                      <a:lnTo>
                        <a:pt x="535071" y="73989"/>
                      </a:lnTo>
                      <a:lnTo>
                        <a:pt x="535071" y="80809"/>
                      </a:lnTo>
                      <a:lnTo>
                        <a:pt x="560450" y="80809"/>
                      </a:lnTo>
                      <a:lnTo>
                        <a:pt x="560450" y="86690"/>
                      </a:lnTo>
                      <a:lnTo>
                        <a:pt x="577993" y="86690"/>
                      </a:lnTo>
                      <a:lnTo>
                        <a:pt x="577993" y="90867"/>
                      </a:lnTo>
                      <a:lnTo>
                        <a:pt x="589064" y="90867"/>
                      </a:lnTo>
                      <a:lnTo>
                        <a:pt x="589064" y="97431"/>
                      </a:lnTo>
                      <a:lnTo>
                        <a:pt x="596218" y="97431"/>
                      </a:lnTo>
                      <a:lnTo>
                        <a:pt x="596218" y="101949"/>
                      </a:lnTo>
                      <a:lnTo>
                        <a:pt x="611547" y="101949"/>
                      </a:lnTo>
                      <a:lnTo>
                        <a:pt x="611547" y="108512"/>
                      </a:lnTo>
                      <a:lnTo>
                        <a:pt x="630708" y="108512"/>
                      </a:lnTo>
                      <a:lnTo>
                        <a:pt x="630708" y="117633"/>
                      </a:lnTo>
                      <a:lnTo>
                        <a:pt x="661962" y="117633"/>
                      </a:lnTo>
                      <a:lnTo>
                        <a:pt x="711441" y="117633"/>
                      </a:lnTo>
                      <a:lnTo>
                        <a:pt x="711441" y="130675"/>
                      </a:lnTo>
                      <a:lnTo>
                        <a:pt x="757684" y="130675"/>
                      </a:lnTo>
                      <a:lnTo>
                        <a:pt x="757684" y="137494"/>
                      </a:lnTo>
                      <a:lnTo>
                        <a:pt x="809377" y="137494"/>
                      </a:lnTo>
                      <a:lnTo>
                        <a:pt x="809377" y="143376"/>
                      </a:lnTo>
                      <a:lnTo>
                        <a:pt x="857238" y="143376"/>
                      </a:lnTo>
                      <a:lnTo>
                        <a:pt x="857238" y="148235"/>
                      </a:lnTo>
                      <a:lnTo>
                        <a:pt x="892070" y="148235"/>
                      </a:lnTo>
                      <a:lnTo>
                        <a:pt x="892070" y="158293"/>
                      </a:lnTo>
                      <a:lnTo>
                        <a:pt x="926219" y="158293"/>
                      </a:lnTo>
                      <a:lnTo>
                        <a:pt x="964031" y="158293"/>
                      </a:lnTo>
                      <a:lnTo>
                        <a:pt x="964031" y="169715"/>
                      </a:lnTo>
                      <a:lnTo>
                        <a:pt x="1019982" y="169715"/>
                      </a:lnTo>
                      <a:lnTo>
                        <a:pt x="1019982" y="176535"/>
                      </a:lnTo>
                      <a:lnTo>
                        <a:pt x="1079255" y="176535"/>
                      </a:lnTo>
                      <a:lnTo>
                        <a:pt x="1103271" y="176535"/>
                      </a:lnTo>
                      <a:lnTo>
                        <a:pt x="1103271" y="193498"/>
                      </a:lnTo>
                      <a:lnTo>
                        <a:pt x="1151813" y="193498"/>
                      </a:lnTo>
                      <a:lnTo>
                        <a:pt x="1151813" y="204238"/>
                      </a:lnTo>
                      <a:lnTo>
                        <a:pt x="1185963" y="204238"/>
                      </a:lnTo>
                      <a:lnTo>
                        <a:pt x="1218495" y="204238"/>
                      </a:lnTo>
                      <a:lnTo>
                        <a:pt x="1218495" y="212421"/>
                      </a:lnTo>
                      <a:lnTo>
                        <a:pt x="1270273" y="212421"/>
                      </a:lnTo>
                      <a:lnTo>
                        <a:pt x="1270273" y="223162"/>
                      </a:lnTo>
                      <a:lnTo>
                        <a:pt x="1339595" y="223162"/>
                      </a:lnTo>
                      <a:lnTo>
                        <a:pt x="1339595" y="229299"/>
                      </a:lnTo>
                      <a:lnTo>
                        <a:pt x="1418965" y="229299"/>
                      </a:lnTo>
                      <a:lnTo>
                        <a:pt x="1418965" y="235522"/>
                      </a:lnTo>
                      <a:lnTo>
                        <a:pt x="1445366" y="235522"/>
                      </a:lnTo>
                      <a:lnTo>
                        <a:pt x="1445366" y="242085"/>
                      </a:lnTo>
                      <a:lnTo>
                        <a:pt x="1470744" y="242085"/>
                      </a:lnTo>
                      <a:lnTo>
                        <a:pt x="1470744" y="245921"/>
                      </a:lnTo>
                      <a:lnTo>
                        <a:pt x="1499699" y="245921"/>
                      </a:lnTo>
                      <a:lnTo>
                        <a:pt x="1499699" y="251462"/>
                      </a:lnTo>
                      <a:lnTo>
                        <a:pt x="1568084" y="251462"/>
                      </a:lnTo>
                      <a:lnTo>
                        <a:pt x="1618840" y="251462"/>
                      </a:lnTo>
                      <a:lnTo>
                        <a:pt x="1618840" y="258025"/>
                      </a:lnTo>
                      <a:lnTo>
                        <a:pt x="1643282" y="258025"/>
                      </a:lnTo>
                      <a:lnTo>
                        <a:pt x="1643282" y="263225"/>
                      </a:lnTo>
                      <a:lnTo>
                        <a:pt x="1699233" y="263225"/>
                      </a:lnTo>
                      <a:lnTo>
                        <a:pt x="1731424" y="263225"/>
                      </a:lnTo>
                      <a:lnTo>
                        <a:pt x="1731424" y="268766"/>
                      </a:lnTo>
                      <a:lnTo>
                        <a:pt x="1757824" y="268766"/>
                      </a:lnTo>
                      <a:lnTo>
                        <a:pt x="1757824" y="276267"/>
                      </a:lnTo>
                      <a:lnTo>
                        <a:pt x="1808240" y="276267"/>
                      </a:lnTo>
                      <a:lnTo>
                        <a:pt x="1816415" y="276267"/>
                      </a:lnTo>
                      <a:lnTo>
                        <a:pt x="1816415" y="280785"/>
                      </a:lnTo>
                      <a:lnTo>
                        <a:pt x="1878583" y="280785"/>
                      </a:lnTo>
                      <a:lnTo>
                        <a:pt x="1878583" y="287689"/>
                      </a:lnTo>
                      <a:lnTo>
                        <a:pt x="1889314" y="287689"/>
                      </a:lnTo>
                      <a:lnTo>
                        <a:pt x="1889314" y="293486"/>
                      </a:lnTo>
                      <a:lnTo>
                        <a:pt x="1944925" y="293486"/>
                      </a:lnTo>
                      <a:lnTo>
                        <a:pt x="1979415" y="293486"/>
                      </a:lnTo>
                      <a:lnTo>
                        <a:pt x="1979415" y="299026"/>
                      </a:lnTo>
                      <a:lnTo>
                        <a:pt x="2005134" y="299026"/>
                      </a:lnTo>
                      <a:lnTo>
                        <a:pt x="2029916" y="299026"/>
                      </a:lnTo>
                      <a:lnTo>
                        <a:pt x="2029916" y="305249"/>
                      </a:lnTo>
                      <a:lnTo>
                        <a:pt x="2089103" y="305249"/>
                      </a:lnTo>
                      <a:lnTo>
                        <a:pt x="2089103" y="310790"/>
                      </a:lnTo>
                      <a:lnTo>
                        <a:pt x="2148717" y="310790"/>
                      </a:lnTo>
                      <a:lnTo>
                        <a:pt x="2269135" y="310790"/>
                      </a:lnTo>
                      <a:lnTo>
                        <a:pt x="2269135" y="316330"/>
                      </a:lnTo>
                      <a:lnTo>
                        <a:pt x="2337435" y="316330"/>
                      </a:lnTo>
                      <a:lnTo>
                        <a:pt x="2337435" y="322468"/>
                      </a:lnTo>
                      <a:lnTo>
                        <a:pt x="2376865" y="322468"/>
                      </a:lnTo>
                      <a:lnTo>
                        <a:pt x="2471820" y="322468"/>
                      </a:lnTo>
                      <a:lnTo>
                        <a:pt x="2471820" y="326730"/>
                      </a:lnTo>
                      <a:lnTo>
                        <a:pt x="2490045" y="326730"/>
                      </a:lnTo>
                      <a:lnTo>
                        <a:pt x="2490045" y="333549"/>
                      </a:lnTo>
                      <a:lnTo>
                        <a:pt x="2546678" y="333549"/>
                      </a:lnTo>
                      <a:lnTo>
                        <a:pt x="2546678" y="344375"/>
                      </a:lnTo>
                      <a:lnTo>
                        <a:pt x="2647594" y="344375"/>
                      </a:lnTo>
                      <a:lnTo>
                        <a:pt x="2694178" y="344375"/>
                      </a:lnTo>
                      <a:lnTo>
                        <a:pt x="2694178" y="356394"/>
                      </a:lnTo>
                      <a:lnTo>
                        <a:pt x="2712062" y="356394"/>
                      </a:lnTo>
                      <a:lnTo>
                        <a:pt x="2712062" y="361594"/>
                      </a:lnTo>
                      <a:lnTo>
                        <a:pt x="2776785" y="361594"/>
                      </a:lnTo>
                      <a:lnTo>
                        <a:pt x="2776785" y="366793"/>
                      </a:lnTo>
                      <a:lnTo>
                        <a:pt x="2789814" y="366793"/>
                      </a:lnTo>
                      <a:lnTo>
                        <a:pt x="2789814" y="377278"/>
                      </a:lnTo>
                      <a:lnTo>
                        <a:pt x="2895926" y="377278"/>
                      </a:lnTo>
                      <a:lnTo>
                        <a:pt x="3102273" y="377278"/>
                      </a:lnTo>
                      <a:lnTo>
                        <a:pt x="3102273" y="384694"/>
                      </a:lnTo>
                      <a:lnTo>
                        <a:pt x="3149112" y="384694"/>
                      </a:lnTo>
                      <a:lnTo>
                        <a:pt x="3202849" y="384694"/>
                      </a:lnTo>
                      <a:lnTo>
                        <a:pt x="3202849" y="391598"/>
                      </a:lnTo>
                      <a:lnTo>
                        <a:pt x="3246792" y="391598"/>
                      </a:lnTo>
                      <a:lnTo>
                        <a:pt x="3246792" y="395775"/>
                      </a:lnTo>
                      <a:lnTo>
                        <a:pt x="3270893" y="395775"/>
                      </a:lnTo>
                      <a:lnTo>
                        <a:pt x="3270893" y="399696"/>
                      </a:lnTo>
                      <a:lnTo>
                        <a:pt x="3397103" y="399696"/>
                      </a:lnTo>
                      <a:lnTo>
                        <a:pt x="3429039" y="399696"/>
                      </a:lnTo>
                      <a:lnTo>
                        <a:pt x="3429039" y="405578"/>
                      </a:lnTo>
                      <a:lnTo>
                        <a:pt x="3504577" y="405578"/>
                      </a:lnTo>
                      <a:lnTo>
                        <a:pt x="3504577" y="413761"/>
                      </a:lnTo>
                      <a:lnTo>
                        <a:pt x="3534469" y="413761"/>
                      </a:lnTo>
                      <a:lnTo>
                        <a:pt x="3534469" y="418961"/>
                      </a:lnTo>
                      <a:lnTo>
                        <a:pt x="3601832" y="418961"/>
                      </a:lnTo>
                      <a:lnTo>
                        <a:pt x="3601832" y="423479"/>
                      </a:lnTo>
                      <a:lnTo>
                        <a:pt x="3646797" y="423479"/>
                      </a:lnTo>
                      <a:lnTo>
                        <a:pt x="3687760" y="423479"/>
                      </a:lnTo>
                      <a:lnTo>
                        <a:pt x="3687760" y="429701"/>
                      </a:lnTo>
                      <a:lnTo>
                        <a:pt x="3724209" y="429701"/>
                      </a:lnTo>
                      <a:lnTo>
                        <a:pt x="3724209" y="436521"/>
                      </a:lnTo>
                      <a:lnTo>
                        <a:pt x="3843010" y="436521"/>
                      </a:lnTo>
                      <a:lnTo>
                        <a:pt x="4025937" y="436521"/>
                      </a:lnTo>
                      <a:lnTo>
                        <a:pt x="4025937" y="442743"/>
                      </a:lnTo>
                      <a:lnTo>
                        <a:pt x="4219255" y="442743"/>
                      </a:lnTo>
                      <a:lnTo>
                        <a:pt x="4219255" y="452461"/>
                      </a:lnTo>
                      <a:lnTo>
                        <a:pt x="4222831" y="452461"/>
                      </a:lnTo>
                      <a:lnTo>
                        <a:pt x="4222831" y="460985"/>
                      </a:lnTo>
                      <a:lnTo>
                        <a:pt x="4228708" y="460985"/>
                      </a:lnTo>
                      <a:lnTo>
                        <a:pt x="4228708" y="469424"/>
                      </a:lnTo>
                      <a:lnTo>
                        <a:pt x="4242674" y="469424"/>
                      </a:lnTo>
                      <a:lnTo>
                        <a:pt x="4242674" y="482807"/>
                      </a:lnTo>
                      <a:lnTo>
                        <a:pt x="4315913" y="482807"/>
                      </a:lnTo>
                      <a:lnTo>
                        <a:pt x="4315913" y="502327"/>
                      </a:lnTo>
                      <a:lnTo>
                        <a:pt x="4437269" y="502327"/>
                      </a:lnTo>
                      <a:lnTo>
                        <a:pt x="4820412" y="502327"/>
                      </a:lnTo>
                    </a:path>
                  </a:pathLst>
                </a:custGeom>
                <a:noFill/>
                <a:ln w="28575" cap="flat">
                  <a:solidFill>
                    <a:srgbClr val="1F497D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1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50" name="Graphic 230">
                  <a:extLst>
                    <a:ext uri="{FF2B5EF4-FFF2-40B4-BE49-F238E27FC236}">
                      <a16:creationId xmlns:a16="http://schemas.microsoft.com/office/drawing/2014/main" id="{DE966BFD-508C-00E8-CD0D-1B507FB3208B}"/>
                    </a:ext>
                  </a:extLst>
                </p:cNvPr>
                <p:cNvGrpSpPr/>
                <p:nvPr/>
              </p:nvGrpSpPr>
              <p:grpSpPr>
                <a:xfrm>
                  <a:off x="1180330" y="1290399"/>
                  <a:ext cx="4740016" cy="538511"/>
                  <a:chOff x="1171305" y="1293466"/>
                  <a:chExt cx="4753900" cy="540088"/>
                </a:xfrm>
              </p:grpSpPr>
              <p:sp>
                <p:nvSpPr>
                  <p:cNvPr id="451" name="Freeform: Shape 450">
                    <a:extLst>
                      <a:ext uri="{FF2B5EF4-FFF2-40B4-BE49-F238E27FC236}">
                        <a16:creationId xmlns:a16="http://schemas.microsoft.com/office/drawing/2014/main" id="{1454C29C-A5EE-FC7F-F307-23FF3515BC13}"/>
                      </a:ext>
                    </a:extLst>
                  </p:cNvPr>
                  <p:cNvSpPr/>
                  <p:nvPr/>
                </p:nvSpPr>
                <p:spPr>
                  <a:xfrm>
                    <a:off x="5847112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2" name="Freeform: Shape 451">
                    <a:extLst>
                      <a:ext uri="{FF2B5EF4-FFF2-40B4-BE49-F238E27FC236}">
                        <a16:creationId xmlns:a16="http://schemas.microsoft.com/office/drawing/2014/main" id="{607811E8-94E9-7071-AF24-DB16B5F42C26}"/>
                      </a:ext>
                    </a:extLst>
                  </p:cNvPr>
                  <p:cNvSpPr/>
                  <p:nvPr/>
                </p:nvSpPr>
                <p:spPr>
                  <a:xfrm>
                    <a:off x="5840214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3" name="Freeform: Shape 452">
                    <a:extLst>
                      <a:ext uri="{FF2B5EF4-FFF2-40B4-BE49-F238E27FC236}">
                        <a16:creationId xmlns:a16="http://schemas.microsoft.com/office/drawing/2014/main" id="{E8A4E32D-992D-28EB-368C-5B90E5B14DBA}"/>
                      </a:ext>
                    </a:extLst>
                  </p:cNvPr>
                  <p:cNvSpPr/>
                  <p:nvPr/>
                </p:nvSpPr>
                <p:spPr>
                  <a:xfrm>
                    <a:off x="5892078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4" name="Freeform: Shape 453">
                    <a:extLst>
                      <a:ext uri="{FF2B5EF4-FFF2-40B4-BE49-F238E27FC236}">
                        <a16:creationId xmlns:a16="http://schemas.microsoft.com/office/drawing/2014/main" id="{31F49744-9C4F-895D-7944-0BAD309CE9F7}"/>
                      </a:ext>
                    </a:extLst>
                  </p:cNvPr>
                  <p:cNvSpPr/>
                  <p:nvPr/>
                </p:nvSpPr>
                <p:spPr>
                  <a:xfrm>
                    <a:off x="5873001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5" name="Freeform: Shape 454">
                    <a:extLst>
                      <a:ext uri="{FF2B5EF4-FFF2-40B4-BE49-F238E27FC236}">
                        <a16:creationId xmlns:a16="http://schemas.microsoft.com/office/drawing/2014/main" id="{C279EA23-D7B3-11B6-7069-B5BC6E63375A}"/>
                      </a:ext>
                    </a:extLst>
                  </p:cNvPr>
                  <p:cNvSpPr/>
                  <p:nvPr/>
                </p:nvSpPr>
                <p:spPr>
                  <a:xfrm>
                    <a:off x="5925206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6" name="Freeform: Shape 455">
                    <a:extLst>
                      <a:ext uri="{FF2B5EF4-FFF2-40B4-BE49-F238E27FC236}">
                        <a16:creationId xmlns:a16="http://schemas.microsoft.com/office/drawing/2014/main" id="{928EB6C8-B08C-FFD1-7AAF-CA91C1B65526}"/>
                      </a:ext>
                    </a:extLst>
                  </p:cNvPr>
                  <p:cNvSpPr/>
                  <p:nvPr/>
                </p:nvSpPr>
                <p:spPr>
                  <a:xfrm>
                    <a:off x="5631823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7" name="Freeform: Shape 456">
                    <a:extLst>
                      <a:ext uri="{FF2B5EF4-FFF2-40B4-BE49-F238E27FC236}">
                        <a16:creationId xmlns:a16="http://schemas.microsoft.com/office/drawing/2014/main" id="{BC1BCE37-956F-18FC-A4E7-2782CD8A6392}"/>
                      </a:ext>
                    </a:extLst>
                  </p:cNvPr>
                  <p:cNvSpPr/>
                  <p:nvPr/>
                </p:nvSpPr>
                <p:spPr>
                  <a:xfrm>
                    <a:off x="5833231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8" name="Freeform: Shape 457">
                    <a:extLst>
                      <a:ext uri="{FF2B5EF4-FFF2-40B4-BE49-F238E27FC236}">
                        <a16:creationId xmlns:a16="http://schemas.microsoft.com/office/drawing/2014/main" id="{96ACAC92-FCC7-79B1-326C-0C35BF116700}"/>
                      </a:ext>
                    </a:extLst>
                  </p:cNvPr>
                  <p:cNvSpPr/>
                  <p:nvPr/>
                </p:nvSpPr>
                <p:spPr>
                  <a:xfrm>
                    <a:off x="5826333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9" name="Freeform: Shape 458">
                    <a:extLst>
                      <a:ext uri="{FF2B5EF4-FFF2-40B4-BE49-F238E27FC236}">
                        <a16:creationId xmlns:a16="http://schemas.microsoft.com/office/drawing/2014/main" id="{6268E795-FC7A-415F-C929-D1A2C121C901}"/>
                      </a:ext>
                    </a:extLst>
                  </p:cNvPr>
                  <p:cNvSpPr/>
                  <p:nvPr/>
                </p:nvSpPr>
                <p:spPr>
                  <a:xfrm>
                    <a:off x="5819435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0" name="Freeform: Shape 459">
                    <a:extLst>
                      <a:ext uri="{FF2B5EF4-FFF2-40B4-BE49-F238E27FC236}">
                        <a16:creationId xmlns:a16="http://schemas.microsoft.com/office/drawing/2014/main" id="{57126390-0B39-7907-595D-C72D43BC21AE}"/>
                      </a:ext>
                    </a:extLst>
                  </p:cNvPr>
                  <p:cNvSpPr/>
                  <p:nvPr/>
                </p:nvSpPr>
                <p:spPr>
                  <a:xfrm>
                    <a:off x="5812451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1" name="Freeform: Shape 460">
                    <a:extLst>
                      <a:ext uri="{FF2B5EF4-FFF2-40B4-BE49-F238E27FC236}">
                        <a16:creationId xmlns:a16="http://schemas.microsoft.com/office/drawing/2014/main" id="{AFAB3A04-EE7F-C0B6-1B2D-2EDEB2EFDB83}"/>
                      </a:ext>
                    </a:extLst>
                  </p:cNvPr>
                  <p:cNvSpPr/>
                  <p:nvPr/>
                </p:nvSpPr>
                <p:spPr>
                  <a:xfrm>
                    <a:off x="5815432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2" name="Freeform: Shape 461">
                    <a:extLst>
                      <a:ext uri="{FF2B5EF4-FFF2-40B4-BE49-F238E27FC236}">
                        <a16:creationId xmlns:a16="http://schemas.microsoft.com/office/drawing/2014/main" id="{4712E1D0-2E7B-A87A-1FA9-78B4D3041787}"/>
                      </a:ext>
                    </a:extLst>
                  </p:cNvPr>
                  <p:cNvSpPr/>
                  <p:nvPr/>
                </p:nvSpPr>
                <p:spPr>
                  <a:xfrm>
                    <a:off x="5808449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3" name="Freeform: Shape 462">
                    <a:extLst>
                      <a:ext uri="{FF2B5EF4-FFF2-40B4-BE49-F238E27FC236}">
                        <a16:creationId xmlns:a16="http://schemas.microsoft.com/office/drawing/2014/main" id="{CB7AAB3B-6782-814C-730A-CB9E50CCBC5E}"/>
                      </a:ext>
                    </a:extLst>
                  </p:cNvPr>
                  <p:cNvSpPr/>
                  <p:nvPr/>
                </p:nvSpPr>
                <p:spPr>
                  <a:xfrm>
                    <a:off x="5801551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4" name="Freeform: Shape 463">
                    <a:extLst>
                      <a:ext uri="{FF2B5EF4-FFF2-40B4-BE49-F238E27FC236}">
                        <a16:creationId xmlns:a16="http://schemas.microsoft.com/office/drawing/2014/main" id="{8841E7B1-D296-2EA3-5054-D5BAE46DE0C0}"/>
                      </a:ext>
                    </a:extLst>
                  </p:cNvPr>
                  <p:cNvSpPr/>
                  <p:nvPr/>
                </p:nvSpPr>
                <p:spPr>
                  <a:xfrm>
                    <a:off x="5794567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5" name="Freeform: Shape 464">
                    <a:extLst>
                      <a:ext uri="{FF2B5EF4-FFF2-40B4-BE49-F238E27FC236}">
                        <a16:creationId xmlns:a16="http://schemas.microsoft.com/office/drawing/2014/main" id="{4B61F379-CE51-4AC9-CCCF-2555CF24A9C5}"/>
                      </a:ext>
                    </a:extLst>
                  </p:cNvPr>
                  <p:cNvSpPr/>
                  <p:nvPr/>
                </p:nvSpPr>
                <p:spPr>
                  <a:xfrm>
                    <a:off x="5787669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6" name="Freeform: Shape 465">
                    <a:extLst>
                      <a:ext uri="{FF2B5EF4-FFF2-40B4-BE49-F238E27FC236}">
                        <a16:creationId xmlns:a16="http://schemas.microsoft.com/office/drawing/2014/main" id="{11406D64-460D-516D-E65D-44EA38220F1A}"/>
                      </a:ext>
                    </a:extLst>
                  </p:cNvPr>
                  <p:cNvSpPr/>
                  <p:nvPr/>
                </p:nvSpPr>
                <p:spPr>
                  <a:xfrm>
                    <a:off x="5780771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7" name="Freeform: Shape 466">
                    <a:extLst>
                      <a:ext uri="{FF2B5EF4-FFF2-40B4-BE49-F238E27FC236}">
                        <a16:creationId xmlns:a16="http://schemas.microsoft.com/office/drawing/2014/main" id="{1ABEEE68-7D15-0E03-31D9-841D448C82A5}"/>
                      </a:ext>
                    </a:extLst>
                  </p:cNvPr>
                  <p:cNvSpPr/>
                  <p:nvPr/>
                </p:nvSpPr>
                <p:spPr>
                  <a:xfrm>
                    <a:off x="5764420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8" name="Freeform: Shape 467">
                    <a:extLst>
                      <a:ext uri="{FF2B5EF4-FFF2-40B4-BE49-F238E27FC236}">
                        <a16:creationId xmlns:a16="http://schemas.microsoft.com/office/drawing/2014/main" id="{C5299A14-2687-A64A-C593-D9914AB43E09}"/>
                      </a:ext>
                    </a:extLst>
                  </p:cNvPr>
                  <p:cNvSpPr/>
                  <p:nvPr/>
                </p:nvSpPr>
                <p:spPr>
                  <a:xfrm>
                    <a:off x="5757522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9" name="Freeform: Shape 468">
                    <a:extLst>
                      <a:ext uri="{FF2B5EF4-FFF2-40B4-BE49-F238E27FC236}">
                        <a16:creationId xmlns:a16="http://schemas.microsoft.com/office/drawing/2014/main" id="{836E0189-37BD-4D0F-E0F6-77B920DAE1E6}"/>
                      </a:ext>
                    </a:extLst>
                  </p:cNvPr>
                  <p:cNvSpPr/>
                  <p:nvPr/>
                </p:nvSpPr>
                <p:spPr>
                  <a:xfrm>
                    <a:off x="5750539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0" name="Freeform: Shape 469">
                    <a:extLst>
                      <a:ext uri="{FF2B5EF4-FFF2-40B4-BE49-F238E27FC236}">
                        <a16:creationId xmlns:a16="http://schemas.microsoft.com/office/drawing/2014/main" id="{55995998-58C8-417C-81BC-24B8B1E6F2A4}"/>
                      </a:ext>
                    </a:extLst>
                  </p:cNvPr>
                  <p:cNvSpPr/>
                  <p:nvPr/>
                </p:nvSpPr>
                <p:spPr>
                  <a:xfrm>
                    <a:off x="5743641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1" name="Freeform: Shape 470">
                    <a:extLst>
                      <a:ext uri="{FF2B5EF4-FFF2-40B4-BE49-F238E27FC236}">
                        <a16:creationId xmlns:a16="http://schemas.microsoft.com/office/drawing/2014/main" id="{F4DA91A7-23E8-6EA4-5AD2-2C942B1253E4}"/>
                      </a:ext>
                    </a:extLst>
                  </p:cNvPr>
                  <p:cNvSpPr/>
                  <p:nvPr/>
                </p:nvSpPr>
                <p:spPr>
                  <a:xfrm>
                    <a:off x="5706084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2" name="Freeform: Shape 471">
                    <a:extLst>
                      <a:ext uri="{FF2B5EF4-FFF2-40B4-BE49-F238E27FC236}">
                        <a16:creationId xmlns:a16="http://schemas.microsoft.com/office/drawing/2014/main" id="{2D8BC88C-0020-517C-58FB-7982851211A7}"/>
                      </a:ext>
                    </a:extLst>
                  </p:cNvPr>
                  <p:cNvSpPr/>
                  <p:nvPr/>
                </p:nvSpPr>
                <p:spPr>
                  <a:xfrm>
                    <a:off x="5699101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3" name="Freeform: Shape 472">
                    <a:extLst>
                      <a:ext uri="{FF2B5EF4-FFF2-40B4-BE49-F238E27FC236}">
                        <a16:creationId xmlns:a16="http://schemas.microsoft.com/office/drawing/2014/main" id="{A9C8557D-8B80-6324-44F5-3B96BABA4ED3}"/>
                      </a:ext>
                    </a:extLst>
                  </p:cNvPr>
                  <p:cNvSpPr/>
                  <p:nvPr/>
                </p:nvSpPr>
                <p:spPr>
                  <a:xfrm>
                    <a:off x="5712897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4" name="Freeform: Shape 473">
                    <a:extLst>
                      <a:ext uri="{FF2B5EF4-FFF2-40B4-BE49-F238E27FC236}">
                        <a16:creationId xmlns:a16="http://schemas.microsoft.com/office/drawing/2014/main" id="{D43F9795-3502-AF64-E673-B260B91A7C37}"/>
                      </a:ext>
                    </a:extLst>
                  </p:cNvPr>
                  <p:cNvSpPr/>
                  <p:nvPr/>
                </p:nvSpPr>
                <p:spPr>
                  <a:xfrm>
                    <a:off x="5682069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5" name="Freeform: Shape 474">
                    <a:extLst>
                      <a:ext uri="{FF2B5EF4-FFF2-40B4-BE49-F238E27FC236}">
                        <a16:creationId xmlns:a16="http://schemas.microsoft.com/office/drawing/2014/main" id="{98490985-3CC0-6A4B-31B3-5C61CB12A69F}"/>
                      </a:ext>
                    </a:extLst>
                  </p:cNvPr>
                  <p:cNvSpPr/>
                  <p:nvPr/>
                </p:nvSpPr>
                <p:spPr>
                  <a:xfrm>
                    <a:off x="5675085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6" name="Freeform: Shape 475">
                    <a:extLst>
                      <a:ext uri="{FF2B5EF4-FFF2-40B4-BE49-F238E27FC236}">
                        <a16:creationId xmlns:a16="http://schemas.microsoft.com/office/drawing/2014/main" id="{5565B6BF-A8C2-1114-926F-72E3DDC5AEDF}"/>
                      </a:ext>
                    </a:extLst>
                  </p:cNvPr>
                  <p:cNvSpPr/>
                  <p:nvPr/>
                </p:nvSpPr>
                <p:spPr>
                  <a:xfrm>
                    <a:off x="5668187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7" name="Freeform: Shape 476">
                    <a:extLst>
                      <a:ext uri="{FF2B5EF4-FFF2-40B4-BE49-F238E27FC236}">
                        <a16:creationId xmlns:a16="http://schemas.microsoft.com/office/drawing/2014/main" id="{1580B848-7165-1282-8A2E-65053052E6DF}"/>
                      </a:ext>
                    </a:extLst>
                  </p:cNvPr>
                  <p:cNvSpPr/>
                  <p:nvPr/>
                </p:nvSpPr>
                <p:spPr>
                  <a:xfrm>
                    <a:off x="5661204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8" name="Freeform: Shape 477">
                    <a:extLst>
                      <a:ext uri="{FF2B5EF4-FFF2-40B4-BE49-F238E27FC236}">
                        <a16:creationId xmlns:a16="http://schemas.microsoft.com/office/drawing/2014/main" id="{3CF93BDA-9978-467D-B7FE-9CC285AD4D84}"/>
                      </a:ext>
                    </a:extLst>
                  </p:cNvPr>
                  <p:cNvSpPr/>
                  <p:nvPr/>
                </p:nvSpPr>
                <p:spPr>
                  <a:xfrm>
                    <a:off x="5654306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9" name="Freeform: Shape 478">
                    <a:extLst>
                      <a:ext uri="{FF2B5EF4-FFF2-40B4-BE49-F238E27FC236}">
                        <a16:creationId xmlns:a16="http://schemas.microsoft.com/office/drawing/2014/main" id="{9E674672-2F76-9DA7-FEB9-AB122BE3234A}"/>
                      </a:ext>
                    </a:extLst>
                  </p:cNvPr>
                  <p:cNvSpPr/>
                  <p:nvPr/>
                </p:nvSpPr>
                <p:spPr>
                  <a:xfrm>
                    <a:off x="5725586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0" name="Freeform: Shape 479">
                    <a:extLst>
                      <a:ext uri="{FF2B5EF4-FFF2-40B4-BE49-F238E27FC236}">
                        <a16:creationId xmlns:a16="http://schemas.microsoft.com/office/drawing/2014/main" id="{92BCA948-DEA0-D610-E5B2-02727793F431}"/>
                      </a:ext>
                    </a:extLst>
                  </p:cNvPr>
                  <p:cNvSpPr/>
                  <p:nvPr/>
                </p:nvSpPr>
                <p:spPr>
                  <a:xfrm>
                    <a:off x="5718603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1" name="Freeform: Shape 480">
                    <a:extLst>
                      <a:ext uri="{FF2B5EF4-FFF2-40B4-BE49-F238E27FC236}">
                        <a16:creationId xmlns:a16="http://schemas.microsoft.com/office/drawing/2014/main" id="{0A486AB3-AF6D-C5D1-D7BD-4CD84D48460D}"/>
                      </a:ext>
                    </a:extLst>
                  </p:cNvPr>
                  <p:cNvSpPr/>
                  <p:nvPr/>
                </p:nvSpPr>
                <p:spPr>
                  <a:xfrm>
                    <a:off x="5571614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2" name="Freeform: Shape 481">
                    <a:extLst>
                      <a:ext uri="{FF2B5EF4-FFF2-40B4-BE49-F238E27FC236}">
                        <a16:creationId xmlns:a16="http://schemas.microsoft.com/office/drawing/2014/main" id="{9E7D66D8-FC6F-D071-6E6F-4A5F6DCBD37A}"/>
                      </a:ext>
                    </a:extLst>
                  </p:cNvPr>
                  <p:cNvSpPr/>
                  <p:nvPr/>
                </p:nvSpPr>
                <p:spPr>
                  <a:xfrm>
                    <a:off x="5564631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3" name="Freeform: Shape 482">
                    <a:extLst>
                      <a:ext uri="{FF2B5EF4-FFF2-40B4-BE49-F238E27FC236}">
                        <a16:creationId xmlns:a16="http://schemas.microsoft.com/office/drawing/2014/main" id="{000D8512-9BC2-A6A7-AC29-C0B50039C1CA}"/>
                      </a:ext>
                    </a:extLst>
                  </p:cNvPr>
                  <p:cNvSpPr/>
                  <p:nvPr/>
                </p:nvSpPr>
                <p:spPr>
                  <a:xfrm>
                    <a:off x="5557733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4" name="Freeform: Shape 483">
                    <a:extLst>
                      <a:ext uri="{FF2B5EF4-FFF2-40B4-BE49-F238E27FC236}">
                        <a16:creationId xmlns:a16="http://schemas.microsoft.com/office/drawing/2014/main" id="{42D15AFE-A989-6D41-B42E-CAFBA41F78EB}"/>
                      </a:ext>
                    </a:extLst>
                  </p:cNvPr>
                  <p:cNvSpPr/>
                  <p:nvPr/>
                </p:nvSpPr>
                <p:spPr>
                  <a:xfrm>
                    <a:off x="5550834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id="{14344BD8-383A-61E9-F56C-0E80ACE0777B}"/>
                      </a:ext>
                    </a:extLst>
                  </p:cNvPr>
                  <p:cNvSpPr/>
                  <p:nvPr/>
                </p:nvSpPr>
                <p:spPr>
                  <a:xfrm>
                    <a:off x="5479980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id="{FB4F6573-2E2B-602B-2893-A2D5C35FE64E}"/>
                      </a:ext>
                    </a:extLst>
                  </p:cNvPr>
                  <p:cNvSpPr/>
                  <p:nvPr/>
                </p:nvSpPr>
                <p:spPr>
                  <a:xfrm>
                    <a:off x="5473082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id="{DA8A1BAA-9996-AA9A-EDF3-093E7701DD28}"/>
                      </a:ext>
                    </a:extLst>
                  </p:cNvPr>
                  <p:cNvSpPr/>
                  <p:nvPr/>
                </p:nvSpPr>
                <p:spPr>
                  <a:xfrm>
                    <a:off x="5466184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8" name="Freeform: Shape 487">
                    <a:extLst>
                      <a:ext uri="{FF2B5EF4-FFF2-40B4-BE49-F238E27FC236}">
                        <a16:creationId xmlns:a16="http://schemas.microsoft.com/office/drawing/2014/main" id="{A9315379-A40B-D4B3-F1F7-92A5AA864C7F}"/>
                      </a:ext>
                    </a:extLst>
                  </p:cNvPr>
                  <p:cNvSpPr/>
                  <p:nvPr/>
                </p:nvSpPr>
                <p:spPr>
                  <a:xfrm>
                    <a:off x="5459200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id="{382AFAE3-5615-AA26-A7FA-D01270DD03EE}"/>
                      </a:ext>
                    </a:extLst>
                  </p:cNvPr>
                  <p:cNvSpPr/>
                  <p:nvPr/>
                </p:nvSpPr>
                <p:spPr>
                  <a:xfrm>
                    <a:off x="5452302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id="{7EC08F6C-FD3B-2563-C244-D7EEABE851AC}"/>
                      </a:ext>
                    </a:extLst>
                  </p:cNvPr>
                  <p:cNvSpPr/>
                  <p:nvPr/>
                </p:nvSpPr>
                <p:spPr>
                  <a:xfrm>
                    <a:off x="5445319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id="{BF5CD6CD-0F9C-66C3-E24A-5D67237F716F}"/>
                      </a:ext>
                    </a:extLst>
                  </p:cNvPr>
                  <p:cNvSpPr/>
                  <p:nvPr/>
                </p:nvSpPr>
                <p:spPr>
                  <a:xfrm>
                    <a:off x="5524945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id="{3D7A1C2F-425E-CF35-7DDC-93251966C87B}"/>
                      </a:ext>
                    </a:extLst>
                  </p:cNvPr>
                  <p:cNvSpPr/>
                  <p:nvPr/>
                </p:nvSpPr>
                <p:spPr>
                  <a:xfrm>
                    <a:off x="5619645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id="{EAAF685C-E3AF-B274-0BA6-FE9615F67F1F}"/>
                      </a:ext>
                    </a:extLst>
                  </p:cNvPr>
                  <p:cNvSpPr/>
                  <p:nvPr/>
                </p:nvSpPr>
                <p:spPr>
                  <a:xfrm>
                    <a:off x="5599632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id="{4C6AF9B4-559E-190A-7333-3EE3DD7DC007}"/>
                      </a:ext>
                    </a:extLst>
                  </p:cNvPr>
                  <p:cNvSpPr/>
                  <p:nvPr/>
                </p:nvSpPr>
                <p:spPr>
                  <a:xfrm>
                    <a:off x="5518814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5" name="Freeform: Shape 494">
                    <a:extLst>
                      <a:ext uri="{FF2B5EF4-FFF2-40B4-BE49-F238E27FC236}">
                        <a16:creationId xmlns:a16="http://schemas.microsoft.com/office/drawing/2014/main" id="{33C5F7C9-C88D-ACD9-DFA3-525A330738ED}"/>
                      </a:ext>
                    </a:extLst>
                  </p:cNvPr>
                  <p:cNvSpPr/>
                  <p:nvPr/>
                </p:nvSpPr>
                <p:spPr>
                  <a:xfrm>
                    <a:off x="5486367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6" name="Freeform: Shape 495">
                    <a:extLst>
                      <a:ext uri="{FF2B5EF4-FFF2-40B4-BE49-F238E27FC236}">
                        <a16:creationId xmlns:a16="http://schemas.microsoft.com/office/drawing/2014/main" id="{2850FD19-E2E6-D3A2-9F2C-ECA300FF0656}"/>
                      </a:ext>
                    </a:extLst>
                  </p:cNvPr>
                  <p:cNvSpPr/>
                  <p:nvPr/>
                </p:nvSpPr>
                <p:spPr>
                  <a:xfrm>
                    <a:off x="5504932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7" name="Freeform: Shape 496">
                    <a:extLst>
                      <a:ext uri="{FF2B5EF4-FFF2-40B4-BE49-F238E27FC236}">
                        <a16:creationId xmlns:a16="http://schemas.microsoft.com/office/drawing/2014/main" id="{CAAD6774-5BCB-180C-49F2-D8FFC8CEC80D}"/>
                      </a:ext>
                    </a:extLst>
                  </p:cNvPr>
                  <p:cNvSpPr/>
                  <p:nvPr/>
                </p:nvSpPr>
                <p:spPr>
                  <a:xfrm>
                    <a:off x="5543511" y="178726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8" name="Freeform: Shape 497">
                    <a:extLst>
                      <a:ext uri="{FF2B5EF4-FFF2-40B4-BE49-F238E27FC236}">
                        <a16:creationId xmlns:a16="http://schemas.microsoft.com/office/drawing/2014/main" id="{C379CFAE-56A5-5FAD-014D-B2B105F7502B}"/>
                      </a:ext>
                    </a:extLst>
                  </p:cNvPr>
                  <p:cNvSpPr/>
                  <p:nvPr/>
                </p:nvSpPr>
                <p:spPr>
                  <a:xfrm>
                    <a:off x="5445319" y="176945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9" name="Freeform: Shape 498">
                    <a:extLst>
                      <a:ext uri="{FF2B5EF4-FFF2-40B4-BE49-F238E27FC236}">
                        <a16:creationId xmlns:a16="http://schemas.microsoft.com/office/drawing/2014/main" id="{7E3FFAE6-50AA-49DA-D41D-C4E1CDFAC78B}"/>
                      </a:ext>
                    </a:extLst>
                  </p:cNvPr>
                  <p:cNvSpPr/>
                  <p:nvPr/>
                </p:nvSpPr>
                <p:spPr>
                  <a:xfrm>
                    <a:off x="5381277" y="176110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0" name="Freeform: Shape 499">
                    <a:extLst>
                      <a:ext uri="{FF2B5EF4-FFF2-40B4-BE49-F238E27FC236}">
                        <a16:creationId xmlns:a16="http://schemas.microsoft.com/office/drawing/2014/main" id="{D3660B40-3827-F083-216F-4004FF5900A8}"/>
                      </a:ext>
                    </a:extLst>
                  </p:cNvPr>
                  <p:cNvSpPr/>
                  <p:nvPr/>
                </p:nvSpPr>
                <p:spPr>
                  <a:xfrm>
                    <a:off x="5374379" y="176110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1" name="Freeform: Shape 500">
                    <a:extLst>
                      <a:ext uri="{FF2B5EF4-FFF2-40B4-BE49-F238E27FC236}">
                        <a16:creationId xmlns:a16="http://schemas.microsoft.com/office/drawing/2014/main" id="{F2A28095-7E58-BC50-714B-1792C521FE14}"/>
                      </a:ext>
                    </a:extLst>
                  </p:cNvPr>
                  <p:cNvSpPr/>
                  <p:nvPr/>
                </p:nvSpPr>
                <p:spPr>
                  <a:xfrm>
                    <a:off x="5367481" y="176110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2" name="Freeform: Shape 501">
                    <a:extLst>
                      <a:ext uri="{FF2B5EF4-FFF2-40B4-BE49-F238E27FC236}">
                        <a16:creationId xmlns:a16="http://schemas.microsoft.com/office/drawing/2014/main" id="{F6699EA4-0271-09B0-A2AF-BD3DE10A354C}"/>
                      </a:ext>
                    </a:extLst>
                  </p:cNvPr>
                  <p:cNvSpPr/>
                  <p:nvPr/>
                </p:nvSpPr>
                <p:spPr>
                  <a:xfrm>
                    <a:off x="5360498" y="176110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3" name="Freeform: Shape 502">
                    <a:extLst>
                      <a:ext uri="{FF2B5EF4-FFF2-40B4-BE49-F238E27FC236}">
                        <a16:creationId xmlns:a16="http://schemas.microsoft.com/office/drawing/2014/main" id="{007EA7EC-EE4C-3994-E659-9D6DD36CA924}"/>
                      </a:ext>
                    </a:extLst>
                  </p:cNvPr>
                  <p:cNvSpPr/>
                  <p:nvPr/>
                </p:nvSpPr>
                <p:spPr>
                  <a:xfrm>
                    <a:off x="5402142" y="176945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4" name="Freeform: Shape 503">
                    <a:extLst>
                      <a:ext uri="{FF2B5EF4-FFF2-40B4-BE49-F238E27FC236}">
                        <a16:creationId xmlns:a16="http://schemas.microsoft.com/office/drawing/2014/main" id="{3BEED7CA-8DAA-EFDD-70EB-071B95B5025E}"/>
                      </a:ext>
                    </a:extLst>
                  </p:cNvPr>
                  <p:cNvSpPr/>
                  <p:nvPr/>
                </p:nvSpPr>
                <p:spPr>
                  <a:xfrm>
                    <a:off x="5439017" y="176945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5" name="Freeform: Shape 504">
                    <a:extLst>
                      <a:ext uri="{FF2B5EF4-FFF2-40B4-BE49-F238E27FC236}">
                        <a16:creationId xmlns:a16="http://schemas.microsoft.com/office/drawing/2014/main" id="{FE566796-1F30-1A3F-1E2B-42835AD4DC4B}"/>
                      </a:ext>
                    </a:extLst>
                  </p:cNvPr>
                  <p:cNvSpPr/>
                  <p:nvPr/>
                </p:nvSpPr>
                <p:spPr>
                  <a:xfrm>
                    <a:off x="5388261" y="176945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6" name="Freeform: Shape 505">
                    <a:extLst>
                      <a:ext uri="{FF2B5EF4-FFF2-40B4-BE49-F238E27FC236}">
                        <a16:creationId xmlns:a16="http://schemas.microsoft.com/office/drawing/2014/main" id="{D8679177-FDA7-6DA4-84FE-28FFE8DB3676}"/>
                      </a:ext>
                    </a:extLst>
                  </p:cNvPr>
                  <p:cNvSpPr/>
                  <p:nvPr/>
                </p:nvSpPr>
                <p:spPr>
                  <a:xfrm>
                    <a:off x="5381277" y="176945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7" name="Freeform: Shape 506">
                    <a:extLst>
                      <a:ext uri="{FF2B5EF4-FFF2-40B4-BE49-F238E27FC236}">
                        <a16:creationId xmlns:a16="http://schemas.microsoft.com/office/drawing/2014/main" id="{EF084DEB-CB07-2ECA-B73C-4E2A708BBE9F}"/>
                      </a:ext>
                    </a:extLst>
                  </p:cNvPr>
                  <p:cNvSpPr/>
                  <p:nvPr/>
                </p:nvSpPr>
                <p:spPr>
                  <a:xfrm>
                    <a:off x="5374379" y="176945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8" name="Freeform: Shape 507">
                    <a:extLst>
                      <a:ext uri="{FF2B5EF4-FFF2-40B4-BE49-F238E27FC236}">
                        <a16:creationId xmlns:a16="http://schemas.microsoft.com/office/drawing/2014/main" id="{CCF1B9F9-93A8-0B7C-3ADD-0532FE7A0CA4}"/>
                      </a:ext>
                    </a:extLst>
                  </p:cNvPr>
                  <p:cNvSpPr/>
                  <p:nvPr/>
                </p:nvSpPr>
                <p:spPr>
                  <a:xfrm>
                    <a:off x="5367481" y="176945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9" name="Freeform: Shape 508">
                    <a:extLst>
                      <a:ext uri="{FF2B5EF4-FFF2-40B4-BE49-F238E27FC236}">
                        <a16:creationId xmlns:a16="http://schemas.microsoft.com/office/drawing/2014/main" id="{8DF499B7-5C42-3D47-22FC-E3E8F6A6E4F9}"/>
                      </a:ext>
                    </a:extLst>
                  </p:cNvPr>
                  <p:cNvSpPr/>
                  <p:nvPr/>
                </p:nvSpPr>
                <p:spPr>
                  <a:xfrm>
                    <a:off x="5426328" y="176945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0" name="Freeform: Shape 509">
                    <a:extLst>
                      <a:ext uri="{FF2B5EF4-FFF2-40B4-BE49-F238E27FC236}">
                        <a16:creationId xmlns:a16="http://schemas.microsoft.com/office/drawing/2014/main" id="{F4919551-2B69-ACD4-A44F-4C24637E550E}"/>
                      </a:ext>
                    </a:extLst>
                  </p:cNvPr>
                  <p:cNvSpPr/>
                  <p:nvPr/>
                </p:nvSpPr>
                <p:spPr>
                  <a:xfrm>
                    <a:off x="5419345" y="176945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id="{BF17CE9D-2EC4-D14C-702F-3ED24BC385B8}"/>
                      </a:ext>
                    </a:extLst>
                  </p:cNvPr>
                  <p:cNvSpPr/>
                  <p:nvPr/>
                </p:nvSpPr>
                <p:spPr>
                  <a:xfrm>
                    <a:off x="5412447" y="176945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id="{9D052040-02E9-790A-3A93-02A46E73EC6E}"/>
                      </a:ext>
                    </a:extLst>
                  </p:cNvPr>
                  <p:cNvSpPr/>
                  <p:nvPr/>
                </p:nvSpPr>
                <p:spPr>
                  <a:xfrm>
                    <a:off x="5405548" y="176945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id="{22ABD47B-3F43-06A7-2CEB-949E157B2384}"/>
                      </a:ext>
                    </a:extLst>
                  </p:cNvPr>
                  <p:cNvSpPr/>
                  <p:nvPr/>
                </p:nvSpPr>
                <p:spPr>
                  <a:xfrm>
                    <a:off x="5398565" y="176945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id="{A419A647-D40A-915E-C60C-1FA62229A434}"/>
                      </a:ext>
                    </a:extLst>
                  </p:cNvPr>
                  <p:cNvSpPr/>
                  <p:nvPr/>
                </p:nvSpPr>
                <p:spPr>
                  <a:xfrm>
                    <a:off x="5391667" y="176945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id="{46F7C5D2-5114-656C-9D62-8324C2C916CB}"/>
                      </a:ext>
                    </a:extLst>
                  </p:cNvPr>
                  <p:cNvSpPr/>
                  <p:nvPr/>
                </p:nvSpPr>
                <p:spPr>
                  <a:xfrm>
                    <a:off x="5338952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id="{7A50080F-78EC-44C6-3CE8-108A505DF4D0}"/>
                      </a:ext>
                    </a:extLst>
                  </p:cNvPr>
                  <p:cNvSpPr/>
                  <p:nvPr/>
                </p:nvSpPr>
                <p:spPr>
                  <a:xfrm>
                    <a:off x="5331969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id="{3B26DDFF-9BF7-3DA5-24AD-5EBD2C3BF841}"/>
                      </a:ext>
                    </a:extLst>
                  </p:cNvPr>
                  <p:cNvSpPr/>
                  <p:nvPr/>
                </p:nvSpPr>
                <p:spPr>
                  <a:xfrm>
                    <a:off x="5325071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id="{3F672A48-E5AB-9C53-C1D9-F0802206E326}"/>
                      </a:ext>
                    </a:extLst>
                  </p:cNvPr>
                  <p:cNvSpPr/>
                  <p:nvPr/>
                </p:nvSpPr>
                <p:spPr>
                  <a:xfrm>
                    <a:off x="5318172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id="{FA3F6D52-FA54-4BF7-7DAD-C7BE2DC0F43A}"/>
                      </a:ext>
                    </a:extLst>
                  </p:cNvPr>
                  <p:cNvSpPr/>
                  <p:nvPr/>
                </p:nvSpPr>
                <p:spPr>
                  <a:xfrm>
                    <a:off x="5311189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0" name="Freeform: Shape 519">
                    <a:extLst>
                      <a:ext uri="{FF2B5EF4-FFF2-40B4-BE49-F238E27FC236}">
                        <a16:creationId xmlns:a16="http://schemas.microsoft.com/office/drawing/2014/main" id="{36D3D209-307D-2445-5541-FC583FB8D023}"/>
                      </a:ext>
                    </a:extLst>
                  </p:cNvPr>
                  <p:cNvSpPr/>
                  <p:nvPr/>
                </p:nvSpPr>
                <p:spPr>
                  <a:xfrm>
                    <a:off x="5345254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1" name="Freeform: Shape 520">
                    <a:extLst>
                      <a:ext uri="{FF2B5EF4-FFF2-40B4-BE49-F238E27FC236}">
                        <a16:creationId xmlns:a16="http://schemas.microsoft.com/office/drawing/2014/main" id="{6956CC2E-9306-DB44-B50F-AA7F70EF1A95}"/>
                      </a:ext>
                    </a:extLst>
                  </p:cNvPr>
                  <p:cNvSpPr/>
                  <p:nvPr/>
                </p:nvSpPr>
                <p:spPr>
                  <a:xfrm>
                    <a:off x="5354962" y="175001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2" name="Freeform: Shape 521">
                    <a:extLst>
                      <a:ext uri="{FF2B5EF4-FFF2-40B4-BE49-F238E27FC236}">
                        <a16:creationId xmlns:a16="http://schemas.microsoft.com/office/drawing/2014/main" id="{DC55DD2B-289B-0C14-49AF-BB2CC9FB09B8}"/>
                      </a:ext>
                    </a:extLst>
                  </p:cNvPr>
                  <p:cNvSpPr/>
                  <p:nvPr/>
                </p:nvSpPr>
                <p:spPr>
                  <a:xfrm>
                    <a:off x="5351556" y="1738000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3" name="Freeform: Shape 522">
                    <a:extLst>
                      <a:ext uri="{FF2B5EF4-FFF2-40B4-BE49-F238E27FC236}">
                        <a16:creationId xmlns:a16="http://schemas.microsoft.com/office/drawing/2014/main" id="{59E05D18-D33A-A6EB-E282-9564E03520EB}"/>
                      </a:ext>
                    </a:extLst>
                  </p:cNvPr>
                  <p:cNvSpPr/>
                  <p:nvPr/>
                </p:nvSpPr>
                <p:spPr>
                  <a:xfrm>
                    <a:off x="5298415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4" name="Freeform: Shape 523">
                    <a:extLst>
                      <a:ext uri="{FF2B5EF4-FFF2-40B4-BE49-F238E27FC236}">
                        <a16:creationId xmlns:a16="http://schemas.microsoft.com/office/drawing/2014/main" id="{902B5226-CF24-0489-F9C3-789976ABD344}"/>
                      </a:ext>
                    </a:extLst>
                  </p:cNvPr>
                  <p:cNvSpPr/>
                  <p:nvPr/>
                </p:nvSpPr>
                <p:spPr>
                  <a:xfrm>
                    <a:off x="5291517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5" name="Freeform: Shape 524">
                    <a:extLst>
                      <a:ext uri="{FF2B5EF4-FFF2-40B4-BE49-F238E27FC236}">
                        <a16:creationId xmlns:a16="http://schemas.microsoft.com/office/drawing/2014/main" id="{27A965ED-721F-F8B3-9E19-E4A1FEF2EF7D}"/>
                      </a:ext>
                    </a:extLst>
                  </p:cNvPr>
                  <p:cNvSpPr/>
                  <p:nvPr/>
                </p:nvSpPr>
                <p:spPr>
                  <a:xfrm>
                    <a:off x="5284534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6" name="Freeform: Shape 525">
                    <a:extLst>
                      <a:ext uri="{FF2B5EF4-FFF2-40B4-BE49-F238E27FC236}">
                        <a16:creationId xmlns:a16="http://schemas.microsoft.com/office/drawing/2014/main" id="{6F4AD066-36A9-066F-2DAE-E30E40AC2C4B}"/>
                      </a:ext>
                    </a:extLst>
                  </p:cNvPr>
                  <p:cNvSpPr/>
                  <p:nvPr/>
                </p:nvSpPr>
                <p:spPr>
                  <a:xfrm>
                    <a:off x="5277635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7" name="Freeform: Shape 526">
                    <a:extLst>
                      <a:ext uri="{FF2B5EF4-FFF2-40B4-BE49-F238E27FC236}">
                        <a16:creationId xmlns:a16="http://schemas.microsoft.com/office/drawing/2014/main" id="{6D51ACE2-716B-F4F1-B84D-4ABF2AC1EF20}"/>
                      </a:ext>
                    </a:extLst>
                  </p:cNvPr>
                  <p:cNvSpPr/>
                  <p:nvPr/>
                </p:nvSpPr>
                <p:spPr>
                  <a:xfrm>
                    <a:off x="5270652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8" name="Freeform: Shape 527">
                    <a:extLst>
                      <a:ext uri="{FF2B5EF4-FFF2-40B4-BE49-F238E27FC236}">
                        <a16:creationId xmlns:a16="http://schemas.microsoft.com/office/drawing/2014/main" id="{82260358-FD60-8967-44A7-448A388BFA16}"/>
                      </a:ext>
                    </a:extLst>
                  </p:cNvPr>
                  <p:cNvSpPr/>
                  <p:nvPr/>
                </p:nvSpPr>
                <p:spPr>
                  <a:xfrm>
                    <a:off x="5304717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9" name="Freeform: Shape 528">
                    <a:extLst>
                      <a:ext uri="{FF2B5EF4-FFF2-40B4-BE49-F238E27FC236}">
                        <a16:creationId xmlns:a16="http://schemas.microsoft.com/office/drawing/2014/main" id="{58FF7D6B-1DBC-5F69-9F61-E0CA1A6BB7A0}"/>
                      </a:ext>
                    </a:extLst>
                  </p:cNvPr>
                  <p:cNvSpPr/>
                  <p:nvPr/>
                </p:nvSpPr>
                <p:spPr>
                  <a:xfrm>
                    <a:off x="5267161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0" name="Freeform: Shape 529">
                    <a:extLst>
                      <a:ext uri="{FF2B5EF4-FFF2-40B4-BE49-F238E27FC236}">
                        <a16:creationId xmlns:a16="http://schemas.microsoft.com/office/drawing/2014/main" id="{FAF35724-956F-7066-FDFC-0A2DFC9F0FA3}"/>
                      </a:ext>
                    </a:extLst>
                  </p:cNvPr>
                  <p:cNvSpPr/>
                  <p:nvPr/>
                </p:nvSpPr>
                <p:spPr>
                  <a:xfrm>
                    <a:off x="5260262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1" name="Freeform: Shape 530">
                    <a:extLst>
                      <a:ext uri="{FF2B5EF4-FFF2-40B4-BE49-F238E27FC236}">
                        <a16:creationId xmlns:a16="http://schemas.microsoft.com/office/drawing/2014/main" id="{5F5BE89E-9744-2B22-0FFC-8374DD48C777}"/>
                      </a:ext>
                    </a:extLst>
                  </p:cNvPr>
                  <p:cNvSpPr/>
                  <p:nvPr/>
                </p:nvSpPr>
                <p:spPr>
                  <a:xfrm>
                    <a:off x="5253279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2" name="Freeform: Shape 531">
                    <a:extLst>
                      <a:ext uri="{FF2B5EF4-FFF2-40B4-BE49-F238E27FC236}">
                        <a16:creationId xmlns:a16="http://schemas.microsoft.com/office/drawing/2014/main" id="{799AF7D4-30D9-A5FB-E277-2A72CF472AE8}"/>
                      </a:ext>
                    </a:extLst>
                  </p:cNvPr>
                  <p:cNvSpPr/>
                  <p:nvPr/>
                </p:nvSpPr>
                <p:spPr>
                  <a:xfrm>
                    <a:off x="5246381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3" name="Freeform: Shape 532">
                    <a:extLst>
                      <a:ext uri="{FF2B5EF4-FFF2-40B4-BE49-F238E27FC236}">
                        <a16:creationId xmlns:a16="http://schemas.microsoft.com/office/drawing/2014/main" id="{B841F7B5-C416-E833-9B9E-27D5CE3FC4DE}"/>
                      </a:ext>
                    </a:extLst>
                  </p:cNvPr>
                  <p:cNvSpPr/>
                  <p:nvPr/>
                </p:nvSpPr>
                <p:spPr>
                  <a:xfrm>
                    <a:off x="5239398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id="{BE8BED29-6ACA-9C97-E489-0F7B1DDDA5D0}"/>
                      </a:ext>
                    </a:extLst>
                  </p:cNvPr>
                  <p:cNvSpPr/>
                  <p:nvPr/>
                </p:nvSpPr>
                <p:spPr>
                  <a:xfrm>
                    <a:off x="5205163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5" name="Freeform: Shape 534">
                    <a:extLst>
                      <a:ext uri="{FF2B5EF4-FFF2-40B4-BE49-F238E27FC236}">
                        <a16:creationId xmlns:a16="http://schemas.microsoft.com/office/drawing/2014/main" id="{FC2A6121-D65D-C401-A9D5-49FCEF944D0F}"/>
                      </a:ext>
                    </a:extLst>
                  </p:cNvPr>
                  <p:cNvSpPr/>
                  <p:nvPr/>
                </p:nvSpPr>
                <p:spPr>
                  <a:xfrm>
                    <a:off x="5219129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6" name="Freeform: Shape 535">
                    <a:extLst>
                      <a:ext uri="{FF2B5EF4-FFF2-40B4-BE49-F238E27FC236}">
                        <a16:creationId xmlns:a16="http://schemas.microsoft.com/office/drawing/2014/main" id="{36CF987C-038B-11CE-5D28-728110A97832}"/>
                      </a:ext>
                    </a:extLst>
                  </p:cNvPr>
                  <p:cNvSpPr/>
                  <p:nvPr/>
                </p:nvSpPr>
                <p:spPr>
                  <a:xfrm>
                    <a:off x="5192985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7" name="Freeform: Shape 536">
                    <a:extLst>
                      <a:ext uri="{FF2B5EF4-FFF2-40B4-BE49-F238E27FC236}">
                        <a16:creationId xmlns:a16="http://schemas.microsoft.com/office/drawing/2014/main" id="{7BA5AE5B-39EB-9497-F87C-ECD79C6D270F}"/>
                      </a:ext>
                    </a:extLst>
                  </p:cNvPr>
                  <p:cNvSpPr/>
                  <p:nvPr/>
                </p:nvSpPr>
                <p:spPr>
                  <a:xfrm>
                    <a:off x="5186001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8" name="Freeform: Shape 537">
                    <a:extLst>
                      <a:ext uri="{FF2B5EF4-FFF2-40B4-BE49-F238E27FC236}">
                        <a16:creationId xmlns:a16="http://schemas.microsoft.com/office/drawing/2014/main" id="{31830C72-1899-194F-1ABC-73CF63E9328A}"/>
                      </a:ext>
                    </a:extLst>
                  </p:cNvPr>
                  <p:cNvSpPr/>
                  <p:nvPr/>
                </p:nvSpPr>
                <p:spPr>
                  <a:xfrm>
                    <a:off x="5179103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9" name="Freeform: Shape 538">
                    <a:extLst>
                      <a:ext uri="{FF2B5EF4-FFF2-40B4-BE49-F238E27FC236}">
                        <a16:creationId xmlns:a16="http://schemas.microsoft.com/office/drawing/2014/main" id="{F619739E-0B81-8630-CDA6-6407DA6C28CD}"/>
                      </a:ext>
                    </a:extLst>
                  </p:cNvPr>
                  <p:cNvSpPr/>
                  <p:nvPr/>
                </p:nvSpPr>
                <p:spPr>
                  <a:xfrm>
                    <a:off x="5172205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0" name="Freeform: Shape 539">
                    <a:extLst>
                      <a:ext uri="{FF2B5EF4-FFF2-40B4-BE49-F238E27FC236}">
                        <a16:creationId xmlns:a16="http://schemas.microsoft.com/office/drawing/2014/main" id="{FBF6A38A-9EC8-FED4-FBA5-C87E99407BEE}"/>
                      </a:ext>
                    </a:extLst>
                  </p:cNvPr>
                  <p:cNvSpPr/>
                  <p:nvPr/>
                </p:nvSpPr>
                <p:spPr>
                  <a:xfrm>
                    <a:off x="5225516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1" name="Freeform: Shape 540">
                    <a:extLst>
                      <a:ext uri="{FF2B5EF4-FFF2-40B4-BE49-F238E27FC236}">
                        <a16:creationId xmlns:a16="http://schemas.microsoft.com/office/drawing/2014/main" id="{46242AA9-EB02-85F1-1EDF-4126C28D9A75}"/>
                      </a:ext>
                    </a:extLst>
                  </p:cNvPr>
                  <p:cNvSpPr/>
                  <p:nvPr/>
                </p:nvSpPr>
                <p:spPr>
                  <a:xfrm>
                    <a:off x="5113869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2" name="Freeform: Shape 541">
                    <a:extLst>
                      <a:ext uri="{FF2B5EF4-FFF2-40B4-BE49-F238E27FC236}">
                        <a16:creationId xmlns:a16="http://schemas.microsoft.com/office/drawing/2014/main" id="{53C26F65-FD94-B06D-8F78-1963586A54EA}"/>
                      </a:ext>
                    </a:extLst>
                  </p:cNvPr>
                  <p:cNvSpPr/>
                  <p:nvPr/>
                </p:nvSpPr>
                <p:spPr>
                  <a:xfrm>
                    <a:off x="5106971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3" name="Freeform: Shape 542">
                    <a:extLst>
                      <a:ext uri="{FF2B5EF4-FFF2-40B4-BE49-F238E27FC236}">
                        <a16:creationId xmlns:a16="http://schemas.microsoft.com/office/drawing/2014/main" id="{1D3CC275-DB9F-9E1E-EB50-534577AB0303}"/>
                      </a:ext>
                    </a:extLst>
                  </p:cNvPr>
                  <p:cNvSpPr/>
                  <p:nvPr/>
                </p:nvSpPr>
                <p:spPr>
                  <a:xfrm>
                    <a:off x="5099988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" name="Freeform: Shape 543">
                    <a:extLst>
                      <a:ext uri="{FF2B5EF4-FFF2-40B4-BE49-F238E27FC236}">
                        <a16:creationId xmlns:a16="http://schemas.microsoft.com/office/drawing/2014/main" id="{26F7A063-DCB9-7E6C-5ACB-5845C0334F8B}"/>
                      </a:ext>
                    </a:extLst>
                  </p:cNvPr>
                  <p:cNvSpPr/>
                  <p:nvPr/>
                </p:nvSpPr>
                <p:spPr>
                  <a:xfrm>
                    <a:off x="5093090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" name="Freeform: Shape 544">
                    <a:extLst>
                      <a:ext uri="{FF2B5EF4-FFF2-40B4-BE49-F238E27FC236}">
                        <a16:creationId xmlns:a16="http://schemas.microsoft.com/office/drawing/2014/main" id="{A05BB803-A584-C0B8-0785-103FD2EC10EE}"/>
                      </a:ext>
                    </a:extLst>
                  </p:cNvPr>
                  <p:cNvSpPr/>
                  <p:nvPr/>
                </p:nvSpPr>
                <p:spPr>
                  <a:xfrm>
                    <a:off x="5086107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6" name="Freeform: Shape 545">
                    <a:extLst>
                      <a:ext uri="{FF2B5EF4-FFF2-40B4-BE49-F238E27FC236}">
                        <a16:creationId xmlns:a16="http://schemas.microsoft.com/office/drawing/2014/main" id="{37BCC019-2196-5425-17E9-6A7585B133CF}"/>
                      </a:ext>
                    </a:extLst>
                  </p:cNvPr>
                  <p:cNvSpPr/>
                  <p:nvPr/>
                </p:nvSpPr>
                <p:spPr>
                  <a:xfrm>
                    <a:off x="5120257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7" name="Freeform: Shape 546">
                    <a:extLst>
                      <a:ext uri="{FF2B5EF4-FFF2-40B4-BE49-F238E27FC236}">
                        <a16:creationId xmlns:a16="http://schemas.microsoft.com/office/drawing/2014/main" id="{AE14400E-4ED0-8733-73EB-7DFF098D5D38}"/>
                      </a:ext>
                    </a:extLst>
                  </p:cNvPr>
                  <p:cNvSpPr/>
                  <p:nvPr/>
                </p:nvSpPr>
                <p:spPr>
                  <a:xfrm>
                    <a:off x="4959130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8" name="Freeform: Shape 547">
                    <a:extLst>
                      <a:ext uri="{FF2B5EF4-FFF2-40B4-BE49-F238E27FC236}">
                        <a16:creationId xmlns:a16="http://schemas.microsoft.com/office/drawing/2014/main" id="{63B83506-EBC1-8905-CE93-CCD6AEEF6630}"/>
                      </a:ext>
                    </a:extLst>
                  </p:cNvPr>
                  <p:cNvSpPr/>
                  <p:nvPr/>
                </p:nvSpPr>
                <p:spPr>
                  <a:xfrm>
                    <a:off x="4952147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9" name="Freeform: Shape 548">
                    <a:extLst>
                      <a:ext uri="{FF2B5EF4-FFF2-40B4-BE49-F238E27FC236}">
                        <a16:creationId xmlns:a16="http://schemas.microsoft.com/office/drawing/2014/main" id="{DFEE2DD2-FB16-ACF3-9598-79978073C87B}"/>
                      </a:ext>
                    </a:extLst>
                  </p:cNvPr>
                  <p:cNvSpPr/>
                  <p:nvPr/>
                </p:nvSpPr>
                <p:spPr>
                  <a:xfrm>
                    <a:off x="4945249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0" name="Freeform: Shape 549">
                    <a:extLst>
                      <a:ext uri="{FF2B5EF4-FFF2-40B4-BE49-F238E27FC236}">
                        <a16:creationId xmlns:a16="http://schemas.microsoft.com/office/drawing/2014/main" id="{8D71E6F8-75C0-7568-73E1-F64D404316FF}"/>
                      </a:ext>
                    </a:extLst>
                  </p:cNvPr>
                  <p:cNvSpPr/>
                  <p:nvPr/>
                </p:nvSpPr>
                <p:spPr>
                  <a:xfrm>
                    <a:off x="4938351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1" name="Freeform: Shape 550">
                    <a:extLst>
                      <a:ext uri="{FF2B5EF4-FFF2-40B4-BE49-F238E27FC236}">
                        <a16:creationId xmlns:a16="http://schemas.microsoft.com/office/drawing/2014/main" id="{58C57014-5051-CB84-B11B-C0FFC3201A85}"/>
                      </a:ext>
                    </a:extLst>
                  </p:cNvPr>
                  <p:cNvSpPr/>
                  <p:nvPr/>
                </p:nvSpPr>
                <p:spPr>
                  <a:xfrm>
                    <a:off x="4931368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2" name="Freeform: Shape 551">
                    <a:extLst>
                      <a:ext uri="{FF2B5EF4-FFF2-40B4-BE49-F238E27FC236}">
                        <a16:creationId xmlns:a16="http://schemas.microsoft.com/office/drawing/2014/main" id="{6A461875-F812-B067-CEFF-DEE67CD90A90}"/>
                      </a:ext>
                    </a:extLst>
                  </p:cNvPr>
                  <p:cNvSpPr/>
                  <p:nvPr/>
                </p:nvSpPr>
                <p:spPr>
                  <a:xfrm>
                    <a:off x="4965432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3" name="Freeform: Shape 552">
                    <a:extLst>
                      <a:ext uri="{FF2B5EF4-FFF2-40B4-BE49-F238E27FC236}">
                        <a16:creationId xmlns:a16="http://schemas.microsoft.com/office/drawing/2014/main" id="{676C6256-F6E3-A495-B304-48999F2940F3}"/>
                      </a:ext>
                    </a:extLst>
                  </p:cNvPr>
                  <p:cNvSpPr/>
                  <p:nvPr/>
                </p:nvSpPr>
                <p:spPr>
                  <a:xfrm>
                    <a:off x="4917657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4" name="Freeform: Shape 553">
                    <a:extLst>
                      <a:ext uri="{FF2B5EF4-FFF2-40B4-BE49-F238E27FC236}">
                        <a16:creationId xmlns:a16="http://schemas.microsoft.com/office/drawing/2014/main" id="{4DEDE663-5D70-DAE4-9628-8A20C2951043}"/>
                      </a:ext>
                    </a:extLst>
                  </p:cNvPr>
                  <p:cNvSpPr/>
                  <p:nvPr/>
                </p:nvSpPr>
                <p:spPr>
                  <a:xfrm>
                    <a:off x="4910673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5" name="Freeform: Shape 554">
                    <a:extLst>
                      <a:ext uri="{FF2B5EF4-FFF2-40B4-BE49-F238E27FC236}">
                        <a16:creationId xmlns:a16="http://schemas.microsoft.com/office/drawing/2014/main" id="{204AC3B3-284A-6B46-6E4B-A17F73783DA2}"/>
                      </a:ext>
                    </a:extLst>
                  </p:cNvPr>
                  <p:cNvSpPr/>
                  <p:nvPr/>
                </p:nvSpPr>
                <p:spPr>
                  <a:xfrm>
                    <a:off x="4903775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6" name="Freeform: Shape 555">
                    <a:extLst>
                      <a:ext uri="{FF2B5EF4-FFF2-40B4-BE49-F238E27FC236}">
                        <a16:creationId xmlns:a16="http://schemas.microsoft.com/office/drawing/2014/main" id="{E56525B3-A779-ACF9-2089-80E30E0EDB33}"/>
                      </a:ext>
                    </a:extLst>
                  </p:cNvPr>
                  <p:cNvSpPr/>
                  <p:nvPr/>
                </p:nvSpPr>
                <p:spPr>
                  <a:xfrm>
                    <a:off x="5036713" y="172069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7" name="Freeform: Shape 556">
                    <a:extLst>
                      <a:ext uri="{FF2B5EF4-FFF2-40B4-BE49-F238E27FC236}">
                        <a16:creationId xmlns:a16="http://schemas.microsoft.com/office/drawing/2014/main" id="{9CD67406-734A-73F4-6F27-677C21F73BAE}"/>
                      </a:ext>
                    </a:extLst>
                  </p:cNvPr>
                  <p:cNvSpPr/>
                  <p:nvPr/>
                </p:nvSpPr>
                <p:spPr>
                  <a:xfrm>
                    <a:off x="5131924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8" name="Freeform: Shape 557">
                    <a:extLst>
                      <a:ext uri="{FF2B5EF4-FFF2-40B4-BE49-F238E27FC236}">
                        <a16:creationId xmlns:a16="http://schemas.microsoft.com/office/drawing/2014/main" id="{74AA4CC8-6A42-797D-98DE-4F9FFB47C8E2}"/>
                      </a:ext>
                    </a:extLst>
                  </p:cNvPr>
                  <p:cNvSpPr/>
                  <p:nvPr/>
                </p:nvSpPr>
                <p:spPr>
                  <a:xfrm>
                    <a:off x="4923959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9" name="Freeform: Shape 558">
                    <a:extLst>
                      <a:ext uri="{FF2B5EF4-FFF2-40B4-BE49-F238E27FC236}">
                        <a16:creationId xmlns:a16="http://schemas.microsoft.com/office/drawing/2014/main" id="{27B49B89-451B-1391-6A35-5B43F04B762C}"/>
                      </a:ext>
                    </a:extLst>
                  </p:cNvPr>
                  <p:cNvSpPr/>
                  <p:nvPr/>
                </p:nvSpPr>
                <p:spPr>
                  <a:xfrm>
                    <a:off x="4894152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0" name="Freeform: Shape 559">
                    <a:extLst>
                      <a:ext uri="{FF2B5EF4-FFF2-40B4-BE49-F238E27FC236}">
                        <a16:creationId xmlns:a16="http://schemas.microsoft.com/office/drawing/2014/main" id="{A94E509C-2C9A-15D4-24C9-5959A7D50A95}"/>
                      </a:ext>
                    </a:extLst>
                  </p:cNvPr>
                  <p:cNvSpPr/>
                  <p:nvPr/>
                </p:nvSpPr>
                <p:spPr>
                  <a:xfrm>
                    <a:off x="4887254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1" name="Freeform: Shape 560">
                    <a:extLst>
                      <a:ext uri="{FF2B5EF4-FFF2-40B4-BE49-F238E27FC236}">
                        <a16:creationId xmlns:a16="http://schemas.microsoft.com/office/drawing/2014/main" id="{D202081F-F0FB-CC7F-1B21-494110055DCC}"/>
                      </a:ext>
                    </a:extLst>
                  </p:cNvPr>
                  <p:cNvSpPr/>
                  <p:nvPr/>
                </p:nvSpPr>
                <p:spPr>
                  <a:xfrm>
                    <a:off x="4880356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2" name="Freeform: Shape 561">
                    <a:extLst>
                      <a:ext uri="{FF2B5EF4-FFF2-40B4-BE49-F238E27FC236}">
                        <a16:creationId xmlns:a16="http://schemas.microsoft.com/office/drawing/2014/main" id="{96CE4014-D99A-D655-946A-3845EAF1DC18}"/>
                      </a:ext>
                    </a:extLst>
                  </p:cNvPr>
                  <p:cNvSpPr/>
                  <p:nvPr/>
                </p:nvSpPr>
                <p:spPr>
                  <a:xfrm>
                    <a:off x="4873373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3" name="Freeform: Shape 562">
                    <a:extLst>
                      <a:ext uri="{FF2B5EF4-FFF2-40B4-BE49-F238E27FC236}">
                        <a16:creationId xmlns:a16="http://schemas.microsoft.com/office/drawing/2014/main" id="{98991FBC-4C4E-4B3E-B2EF-1F2326D9BE69}"/>
                      </a:ext>
                    </a:extLst>
                  </p:cNvPr>
                  <p:cNvSpPr/>
                  <p:nvPr/>
                </p:nvSpPr>
                <p:spPr>
                  <a:xfrm>
                    <a:off x="4866474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4" name="Freeform: Shape 563">
                    <a:extLst>
                      <a:ext uri="{FF2B5EF4-FFF2-40B4-BE49-F238E27FC236}">
                        <a16:creationId xmlns:a16="http://schemas.microsoft.com/office/drawing/2014/main" id="{55F6CAA3-2B5B-F8DF-D77D-59C33EDE9AFF}"/>
                      </a:ext>
                    </a:extLst>
                  </p:cNvPr>
                  <p:cNvSpPr/>
                  <p:nvPr/>
                </p:nvSpPr>
                <p:spPr>
                  <a:xfrm>
                    <a:off x="4900539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5" name="Freeform: Shape 564">
                    <a:extLst>
                      <a:ext uri="{FF2B5EF4-FFF2-40B4-BE49-F238E27FC236}">
                        <a16:creationId xmlns:a16="http://schemas.microsoft.com/office/drawing/2014/main" id="{237CEF05-03F9-F5EA-96C4-D21DC87BDBE4}"/>
                      </a:ext>
                    </a:extLst>
                  </p:cNvPr>
                  <p:cNvSpPr/>
                  <p:nvPr/>
                </p:nvSpPr>
                <p:spPr>
                  <a:xfrm>
                    <a:off x="5160283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6" name="Freeform: Shape 565">
                    <a:extLst>
                      <a:ext uri="{FF2B5EF4-FFF2-40B4-BE49-F238E27FC236}">
                        <a16:creationId xmlns:a16="http://schemas.microsoft.com/office/drawing/2014/main" id="{C5FA674B-9CE7-68AB-1F93-1D4C7D0D3DAF}"/>
                      </a:ext>
                    </a:extLst>
                  </p:cNvPr>
                  <p:cNvSpPr/>
                  <p:nvPr/>
                </p:nvSpPr>
                <p:spPr>
                  <a:xfrm>
                    <a:off x="5152959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7" name="Freeform: Shape 566">
                    <a:extLst>
                      <a:ext uri="{FF2B5EF4-FFF2-40B4-BE49-F238E27FC236}">
                        <a16:creationId xmlns:a16="http://schemas.microsoft.com/office/drawing/2014/main" id="{660AB30E-5B84-EA30-38AA-146CD58BB7CE}"/>
                      </a:ext>
                    </a:extLst>
                  </p:cNvPr>
                  <p:cNvSpPr/>
                  <p:nvPr/>
                </p:nvSpPr>
                <p:spPr>
                  <a:xfrm>
                    <a:off x="5066009" y="172069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8" name="Freeform: Shape 567">
                    <a:extLst>
                      <a:ext uri="{FF2B5EF4-FFF2-40B4-BE49-F238E27FC236}">
                        <a16:creationId xmlns:a16="http://schemas.microsoft.com/office/drawing/2014/main" id="{B141AA58-5268-0870-8EC6-863A0759072C}"/>
                      </a:ext>
                    </a:extLst>
                  </p:cNvPr>
                  <p:cNvSpPr/>
                  <p:nvPr/>
                </p:nvSpPr>
                <p:spPr>
                  <a:xfrm>
                    <a:off x="5059110" y="172069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9" name="Freeform: Shape 568">
                    <a:extLst>
                      <a:ext uri="{FF2B5EF4-FFF2-40B4-BE49-F238E27FC236}">
                        <a16:creationId xmlns:a16="http://schemas.microsoft.com/office/drawing/2014/main" id="{95C3D62E-8D9B-29D3-9E4E-F7B6F816A1AB}"/>
                      </a:ext>
                    </a:extLst>
                  </p:cNvPr>
                  <p:cNvSpPr/>
                  <p:nvPr/>
                </p:nvSpPr>
                <p:spPr>
                  <a:xfrm>
                    <a:off x="5052127" y="172069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0" name="Freeform: Shape 569">
                    <a:extLst>
                      <a:ext uri="{FF2B5EF4-FFF2-40B4-BE49-F238E27FC236}">
                        <a16:creationId xmlns:a16="http://schemas.microsoft.com/office/drawing/2014/main" id="{0067BEF2-66C8-6F42-A560-73A6478CB5F1}"/>
                      </a:ext>
                    </a:extLst>
                  </p:cNvPr>
                  <p:cNvSpPr/>
                  <p:nvPr/>
                </p:nvSpPr>
                <p:spPr>
                  <a:xfrm>
                    <a:off x="5166585" y="17269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1" name="Freeform: Shape 570">
                    <a:extLst>
                      <a:ext uri="{FF2B5EF4-FFF2-40B4-BE49-F238E27FC236}">
                        <a16:creationId xmlns:a16="http://schemas.microsoft.com/office/drawing/2014/main" id="{3DD9C966-5155-1935-5BBA-7FB4A009EA94}"/>
                      </a:ext>
                    </a:extLst>
                  </p:cNvPr>
                  <p:cNvSpPr/>
                  <p:nvPr/>
                </p:nvSpPr>
                <p:spPr>
                  <a:xfrm>
                    <a:off x="5005033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2" name="Freeform: Shape 571">
                    <a:extLst>
                      <a:ext uri="{FF2B5EF4-FFF2-40B4-BE49-F238E27FC236}">
                        <a16:creationId xmlns:a16="http://schemas.microsoft.com/office/drawing/2014/main" id="{ECEF1691-B516-B55B-D734-4965A64223A6}"/>
                      </a:ext>
                    </a:extLst>
                  </p:cNvPr>
                  <p:cNvSpPr/>
                  <p:nvPr/>
                </p:nvSpPr>
                <p:spPr>
                  <a:xfrm>
                    <a:off x="4998049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3" name="Freeform: Shape 572">
                    <a:extLst>
                      <a:ext uri="{FF2B5EF4-FFF2-40B4-BE49-F238E27FC236}">
                        <a16:creationId xmlns:a16="http://schemas.microsoft.com/office/drawing/2014/main" id="{C8F30845-22E6-2ED2-91BB-C4E9C71ABFC4}"/>
                      </a:ext>
                    </a:extLst>
                  </p:cNvPr>
                  <p:cNvSpPr/>
                  <p:nvPr/>
                </p:nvSpPr>
                <p:spPr>
                  <a:xfrm>
                    <a:off x="4991151" y="172316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4" name="Freeform: Shape 573">
                    <a:extLst>
                      <a:ext uri="{FF2B5EF4-FFF2-40B4-BE49-F238E27FC236}">
                        <a16:creationId xmlns:a16="http://schemas.microsoft.com/office/drawing/2014/main" id="{EB941003-9557-6FFC-FE5C-D5BD9B634159}"/>
                      </a:ext>
                    </a:extLst>
                  </p:cNvPr>
                  <p:cNvSpPr/>
                  <p:nvPr/>
                </p:nvSpPr>
                <p:spPr>
                  <a:xfrm>
                    <a:off x="4860087" y="171515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5" name="Freeform: Shape 574">
                    <a:extLst>
                      <a:ext uri="{FF2B5EF4-FFF2-40B4-BE49-F238E27FC236}">
                        <a16:creationId xmlns:a16="http://schemas.microsoft.com/office/drawing/2014/main" id="{D54C290A-D29C-2E75-0C2D-E6F2CE52D3F6}"/>
                      </a:ext>
                    </a:extLst>
                  </p:cNvPr>
                  <p:cNvSpPr/>
                  <p:nvPr/>
                </p:nvSpPr>
                <p:spPr>
                  <a:xfrm>
                    <a:off x="4853189" y="171515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6" name="Freeform: Shape 575">
                    <a:extLst>
                      <a:ext uri="{FF2B5EF4-FFF2-40B4-BE49-F238E27FC236}">
                        <a16:creationId xmlns:a16="http://schemas.microsoft.com/office/drawing/2014/main" id="{A28E0C0E-8DD0-7EDC-2C34-747AAFE9A247}"/>
                      </a:ext>
                    </a:extLst>
                  </p:cNvPr>
                  <p:cNvSpPr/>
                  <p:nvPr/>
                </p:nvSpPr>
                <p:spPr>
                  <a:xfrm>
                    <a:off x="4846291" y="171515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7" name="Freeform: Shape 576">
                    <a:extLst>
                      <a:ext uri="{FF2B5EF4-FFF2-40B4-BE49-F238E27FC236}">
                        <a16:creationId xmlns:a16="http://schemas.microsoft.com/office/drawing/2014/main" id="{D2C75C25-065E-4645-C019-FAA346880206}"/>
                      </a:ext>
                    </a:extLst>
                  </p:cNvPr>
                  <p:cNvSpPr/>
                  <p:nvPr/>
                </p:nvSpPr>
                <p:spPr>
                  <a:xfrm>
                    <a:off x="4839308" y="171515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8" name="Freeform: Shape 577">
                    <a:extLst>
                      <a:ext uri="{FF2B5EF4-FFF2-40B4-BE49-F238E27FC236}">
                        <a16:creationId xmlns:a16="http://schemas.microsoft.com/office/drawing/2014/main" id="{40CD0D20-4F28-6287-4276-92607E1CACC0}"/>
                      </a:ext>
                    </a:extLst>
                  </p:cNvPr>
                  <p:cNvSpPr/>
                  <p:nvPr/>
                </p:nvSpPr>
                <p:spPr>
                  <a:xfrm>
                    <a:off x="4832410" y="171515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9" name="Freeform: Shape 578">
                    <a:extLst>
                      <a:ext uri="{FF2B5EF4-FFF2-40B4-BE49-F238E27FC236}">
                        <a16:creationId xmlns:a16="http://schemas.microsoft.com/office/drawing/2014/main" id="{43925169-C573-DB58-CBDF-52B9C0D753D3}"/>
                      </a:ext>
                    </a:extLst>
                  </p:cNvPr>
                  <p:cNvSpPr/>
                  <p:nvPr/>
                </p:nvSpPr>
                <p:spPr>
                  <a:xfrm>
                    <a:off x="4866474" y="171515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0" name="Freeform: Shape 579">
                    <a:extLst>
                      <a:ext uri="{FF2B5EF4-FFF2-40B4-BE49-F238E27FC236}">
                        <a16:creationId xmlns:a16="http://schemas.microsoft.com/office/drawing/2014/main" id="{842EC949-932D-F2AB-FD31-5EE1D5F29426}"/>
                      </a:ext>
                    </a:extLst>
                  </p:cNvPr>
                  <p:cNvSpPr/>
                  <p:nvPr/>
                </p:nvSpPr>
                <p:spPr>
                  <a:xfrm>
                    <a:off x="4825001" y="171515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1" name="Freeform: Shape 580">
                    <a:extLst>
                      <a:ext uri="{FF2B5EF4-FFF2-40B4-BE49-F238E27FC236}">
                        <a16:creationId xmlns:a16="http://schemas.microsoft.com/office/drawing/2014/main" id="{201FA8D4-4ED9-4A57-D343-0F94FFE1740A}"/>
                      </a:ext>
                    </a:extLst>
                  </p:cNvPr>
                  <p:cNvSpPr/>
                  <p:nvPr/>
                </p:nvSpPr>
                <p:spPr>
                  <a:xfrm>
                    <a:off x="4821424" y="170935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2" name="Freeform: Shape 581">
                    <a:extLst>
                      <a:ext uri="{FF2B5EF4-FFF2-40B4-BE49-F238E27FC236}">
                        <a16:creationId xmlns:a16="http://schemas.microsoft.com/office/drawing/2014/main" id="{127BF112-32DA-DCA9-B68F-984D94AD75F2}"/>
                      </a:ext>
                    </a:extLst>
                  </p:cNvPr>
                  <p:cNvSpPr/>
                  <p:nvPr/>
                </p:nvSpPr>
                <p:spPr>
                  <a:xfrm>
                    <a:off x="4814526" y="170935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3" name="Freeform: Shape 582">
                    <a:extLst>
                      <a:ext uri="{FF2B5EF4-FFF2-40B4-BE49-F238E27FC236}">
                        <a16:creationId xmlns:a16="http://schemas.microsoft.com/office/drawing/2014/main" id="{52845D29-3B21-894D-AD48-C7CC2C3C9ADB}"/>
                      </a:ext>
                    </a:extLst>
                  </p:cNvPr>
                  <p:cNvSpPr/>
                  <p:nvPr/>
                </p:nvSpPr>
                <p:spPr>
                  <a:xfrm>
                    <a:off x="4807628" y="170935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4" name="Freeform: Shape 583">
                    <a:extLst>
                      <a:ext uri="{FF2B5EF4-FFF2-40B4-BE49-F238E27FC236}">
                        <a16:creationId xmlns:a16="http://schemas.microsoft.com/office/drawing/2014/main" id="{C328805F-996F-14BD-E288-BD2C0B954080}"/>
                      </a:ext>
                    </a:extLst>
                  </p:cNvPr>
                  <p:cNvSpPr/>
                  <p:nvPr/>
                </p:nvSpPr>
                <p:spPr>
                  <a:xfrm>
                    <a:off x="4800644" y="170935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5" name="Freeform: Shape 584">
                    <a:extLst>
                      <a:ext uri="{FF2B5EF4-FFF2-40B4-BE49-F238E27FC236}">
                        <a16:creationId xmlns:a16="http://schemas.microsoft.com/office/drawing/2014/main" id="{61CCEF3F-F8F1-38DE-4EB1-4F2405EC44E1}"/>
                      </a:ext>
                    </a:extLst>
                  </p:cNvPr>
                  <p:cNvSpPr/>
                  <p:nvPr/>
                </p:nvSpPr>
                <p:spPr>
                  <a:xfrm>
                    <a:off x="4793746" y="170935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6" name="Freeform: Shape 585">
                    <a:extLst>
                      <a:ext uri="{FF2B5EF4-FFF2-40B4-BE49-F238E27FC236}">
                        <a16:creationId xmlns:a16="http://schemas.microsoft.com/office/drawing/2014/main" id="{5AA21408-9448-FD34-DA73-41D1BEE2DD76}"/>
                      </a:ext>
                    </a:extLst>
                  </p:cNvPr>
                  <p:cNvSpPr/>
                  <p:nvPr/>
                </p:nvSpPr>
                <p:spPr>
                  <a:xfrm>
                    <a:off x="4827811" y="170935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7" name="Freeform: Shape 586">
                    <a:extLst>
                      <a:ext uri="{FF2B5EF4-FFF2-40B4-BE49-F238E27FC236}">
                        <a16:creationId xmlns:a16="http://schemas.microsoft.com/office/drawing/2014/main" id="{657C0F88-7F51-A309-472C-1E3C944BDAD0}"/>
                      </a:ext>
                    </a:extLst>
                  </p:cNvPr>
                  <p:cNvSpPr/>
                  <p:nvPr/>
                </p:nvSpPr>
                <p:spPr>
                  <a:xfrm>
                    <a:off x="4786337" y="170935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8" name="Freeform: Shape 587">
                    <a:extLst>
                      <a:ext uri="{FF2B5EF4-FFF2-40B4-BE49-F238E27FC236}">
                        <a16:creationId xmlns:a16="http://schemas.microsoft.com/office/drawing/2014/main" id="{146B954E-0D65-3DB8-F30B-16465A7D4A2E}"/>
                      </a:ext>
                    </a:extLst>
                  </p:cNvPr>
                  <p:cNvSpPr/>
                  <p:nvPr/>
                </p:nvSpPr>
                <p:spPr>
                  <a:xfrm>
                    <a:off x="4426018" y="1683871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9" name="Freeform: Shape 588">
                    <a:extLst>
                      <a:ext uri="{FF2B5EF4-FFF2-40B4-BE49-F238E27FC236}">
                        <a16:creationId xmlns:a16="http://schemas.microsoft.com/office/drawing/2014/main" id="{9498D1F1-7F68-D1E5-5272-078E5E1D8B18}"/>
                      </a:ext>
                    </a:extLst>
                  </p:cNvPr>
                  <p:cNvSpPr/>
                  <p:nvPr/>
                </p:nvSpPr>
                <p:spPr>
                  <a:xfrm>
                    <a:off x="4419120" y="1683871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0" name="Freeform: Shape 589">
                    <a:extLst>
                      <a:ext uri="{FF2B5EF4-FFF2-40B4-BE49-F238E27FC236}">
                        <a16:creationId xmlns:a16="http://schemas.microsoft.com/office/drawing/2014/main" id="{A74D5619-EC5F-2627-BFB6-89CD35DC4647}"/>
                      </a:ext>
                    </a:extLst>
                  </p:cNvPr>
                  <p:cNvSpPr/>
                  <p:nvPr/>
                </p:nvSpPr>
                <p:spPr>
                  <a:xfrm>
                    <a:off x="4412136" y="1683871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1" name="Freeform: Shape 590">
                    <a:extLst>
                      <a:ext uri="{FF2B5EF4-FFF2-40B4-BE49-F238E27FC236}">
                        <a16:creationId xmlns:a16="http://schemas.microsoft.com/office/drawing/2014/main" id="{54AB441C-D411-42BA-0DD5-4D209606DFF5}"/>
                      </a:ext>
                    </a:extLst>
                  </p:cNvPr>
                  <p:cNvSpPr/>
                  <p:nvPr/>
                </p:nvSpPr>
                <p:spPr>
                  <a:xfrm>
                    <a:off x="4405238" y="1683871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2" name="Freeform: Shape 591">
                    <a:extLst>
                      <a:ext uri="{FF2B5EF4-FFF2-40B4-BE49-F238E27FC236}">
                        <a16:creationId xmlns:a16="http://schemas.microsoft.com/office/drawing/2014/main" id="{9D2C2349-A591-E13B-7ACE-B081B91A7901}"/>
                      </a:ext>
                    </a:extLst>
                  </p:cNvPr>
                  <p:cNvSpPr/>
                  <p:nvPr/>
                </p:nvSpPr>
                <p:spPr>
                  <a:xfrm>
                    <a:off x="4398255" y="1683871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3" name="Freeform: Shape 592">
                    <a:extLst>
                      <a:ext uri="{FF2B5EF4-FFF2-40B4-BE49-F238E27FC236}">
                        <a16:creationId xmlns:a16="http://schemas.microsoft.com/office/drawing/2014/main" id="{F5B1A495-380F-AED7-274F-0652A75B91E2}"/>
                      </a:ext>
                    </a:extLst>
                  </p:cNvPr>
                  <p:cNvSpPr/>
                  <p:nvPr/>
                </p:nvSpPr>
                <p:spPr>
                  <a:xfrm>
                    <a:off x="4432405" y="1683871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4" name="Freeform: Shape 593">
                    <a:extLst>
                      <a:ext uri="{FF2B5EF4-FFF2-40B4-BE49-F238E27FC236}">
                        <a16:creationId xmlns:a16="http://schemas.microsoft.com/office/drawing/2014/main" id="{B6FC22E0-D985-5EE6-D4A1-3AB8F56D8ADF}"/>
                      </a:ext>
                    </a:extLst>
                  </p:cNvPr>
                  <p:cNvSpPr/>
                  <p:nvPr/>
                </p:nvSpPr>
                <p:spPr>
                  <a:xfrm>
                    <a:off x="4390846" y="1683871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5" name="Freeform: Shape 594">
                    <a:extLst>
                      <a:ext uri="{FF2B5EF4-FFF2-40B4-BE49-F238E27FC236}">
                        <a16:creationId xmlns:a16="http://schemas.microsoft.com/office/drawing/2014/main" id="{45DA490A-3A36-AEC7-6C8E-2BFA31770C3A}"/>
                      </a:ext>
                    </a:extLst>
                  </p:cNvPr>
                  <p:cNvSpPr/>
                  <p:nvPr/>
                </p:nvSpPr>
                <p:spPr>
                  <a:xfrm>
                    <a:off x="4639859" y="169759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6" name="Freeform: Shape 595">
                    <a:extLst>
                      <a:ext uri="{FF2B5EF4-FFF2-40B4-BE49-F238E27FC236}">
                        <a16:creationId xmlns:a16="http://schemas.microsoft.com/office/drawing/2014/main" id="{643A1123-C921-EF3C-D63C-D4811EDB7C33}"/>
                      </a:ext>
                    </a:extLst>
                  </p:cNvPr>
                  <p:cNvSpPr/>
                  <p:nvPr/>
                </p:nvSpPr>
                <p:spPr>
                  <a:xfrm>
                    <a:off x="4632876" y="169759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7" name="Freeform: Shape 596">
                    <a:extLst>
                      <a:ext uri="{FF2B5EF4-FFF2-40B4-BE49-F238E27FC236}">
                        <a16:creationId xmlns:a16="http://schemas.microsoft.com/office/drawing/2014/main" id="{DF3CA85A-EB27-0491-A0C9-12D2171ECE62}"/>
                      </a:ext>
                    </a:extLst>
                  </p:cNvPr>
                  <p:cNvSpPr/>
                  <p:nvPr/>
                </p:nvSpPr>
                <p:spPr>
                  <a:xfrm>
                    <a:off x="4625978" y="169759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8" name="Freeform: Shape 597">
                    <a:extLst>
                      <a:ext uri="{FF2B5EF4-FFF2-40B4-BE49-F238E27FC236}">
                        <a16:creationId xmlns:a16="http://schemas.microsoft.com/office/drawing/2014/main" id="{B78A83B9-40F0-220E-038E-74936E0AB16B}"/>
                      </a:ext>
                    </a:extLst>
                  </p:cNvPr>
                  <p:cNvSpPr/>
                  <p:nvPr/>
                </p:nvSpPr>
                <p:spPr>
                  <a:xfrm>
                    <a:off x="4619080" y="169759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9" name="Freeform: Shape 598">
                    <a:extLst>
                      <a:ext uri="{FF2B5EF4-FFF2-40B4-BE49-F238E27FC236}">
                        <a16:creationId xmlns:a16="http://schemas.microsoft.com/office/drawing/2014/main" id="{924DF1E5-F7F7-8A65-B3FB-B924F482387F}"/>
                      </a:ext>
                    </a:extLst>
                  </p:cNvPr>
                  <p:cNvSpPr/>
                  <p:nvPr/>
                </p:nvSpPr>
                <p:spPr>
                  <a:xfrm>
                    <a:off x="4612096" y="169759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00" name="Freeform: Shape 599">
                    <a:extLst>
                      <a:ext uri="{FF2B5EF4-FFF2-40B4-BE49-F238E27FC236}">
                        <a16:creationId xmlns:a16="http://schemas.microsoft.com/office/drawing/2014/main" id="{30831D11-2E28-2DAA-BBC6-3C2DFA0E3FE7}"/>
                      </a:ext>
                    </a:extLst>
                  </p:cNvPr>
                  <p:cNvSpPr/>
                  <p:nvPr/>
                </p:nvSpPr>
                <p:spPr>
                  <a:xfrm>
                    <a:off x="4646161" y="169759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01" name="Freeform: Shape 600">
                    <a:extLst>
                      <a:ext uri="{FF2B5EF4-FFF2-40B4-BE49-F238E27FC236}">
                        <a16:creationId xmlns:a16="http://schemas.microsoft.com/office/drawing/2014/main" id="{22CDD447-843B-E140-6E20-5C839FFDEA67}"/>
                      </a:ext>
                    </a:extLst>
                  </p:cNvPr>
                  <p:cNvSpPr/>
                  <p:nvPr/>
                </p:nvSpPr>
                <p:spPr>
                  <a:xfrm>
                    <a:off x="4604687" y="169759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02" name="Freeform: Shape 601">
                    <a:extLst>
                      <a:ext uri="{FF2B5EF4-FFF2-40B4-BE49-F238E27FC236}">
                        <a16:creationId xmlns:a16="http://schemas.microsoft.com/office/drawing/2014/main" id="{7E641BAA-F1DD-E1FF-C56D-EBEA6A80AD06}"/>
                      </a:ext>
                    </a:extLst>
                  </p:cNvPr>
                  <p:cNvSpPr/>
                  <p:nvPr/>
                </p:nvSpPr>
                <p:spPr>
                  <a:xfrm>
                    <a:off x="4593446" y="169205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03" name="Freeform: Shape 602">
                    <a:extLst>
                      <a:ext uri="{FF2B5EF4-FFF2-40B4-BE49-F238E27FC236}">
                        <a16:creationId xmlns:a16="http://schemas.microsoft.com/office/drawing/2014/main" id="{10A4F939-9F71-8274-BA80-EF54460DCF0E}"/>
                      </a:ext>
                    </a:extLst>
                  </p:cNvPr>
                  <p:cNvSpPr/>
                  <p:nvPr/>
                </p:nvSpPr>
                <p:spPr>
                  <a:xfrm>
                    <a:off x="4586548" y="169205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04" name="Freeform: Shape 603">
                    <a:extLst>
                      <a:ext uri="{FF2B5EF4-FFF2-40B4-BE49-F238E27FC236}">
                        <a16:creationId xmlns:a16="http://schemas.microsoft.com/office/drawing/2014/main" id="{3AA27C96-2B41-FC72-7906-BE0F8A52650C}"/>
                      </a:ext>
                    </a:extLst>
                  </p:cNvPr>
                  <p:cNvSpPr/>
                  <p:nvPr/>
                </p:nvSpPr>
                <p:spPr>
                  <a:xfrm>
                    <a:off x="4673072" y="1703477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05" name="Freeform: Shape 604">
                    <a:extLst>
                      <a:ext uri="{FF2B5EF4-FFF2-40B4-BE49-F238E27FC236}">
                        <a16:creationId xmlns:a16="http://schemas.microsoft.com/office/drawing/2014/main" id="{01693134-5B85-981F-7D0B-D4AE4318C8FF}"/>
                      </a:ext>
                    </a:extLst>
                  </p:cNvPr>
                  <p:cNvSpPr/>
                  <p:nvPr/>
                </p:nvSpPr>
                <p:spPr>
                  <a:xfrm>
                    <a:off x="4766324" y="170935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06" name="Freeform: Shape 605">
                    <a:extLst>
                      <a:ext uri="{FF2B5EF4-FFF2-40B4-BE49-F238E27FC236}">
                        <a16:creationId xmlns:a16="http://schemas.microsoft.com/office/drawing/2014/main" id="{F131B8B7-A499-D405-3298-DB02E6A09C1D}"/>
                      </a:ext>
                    </a:extLst>
                  </p:cNvPr>
                  <p:cNvSpPr/>
                  <p:nvPr/>
                </p:nvSpPr>
                <p:spPr>
                  <a:xfrm>
                    <a:off x="4759341" y="170935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07" name="Freeform: Shape 606">
                    <a:extLst>
                      <a:ext uri="{FF2B5EF4-FFF2-40B4-BE49-F238E27FC236}">
                        <a16:creationId xmlns:a16="http://schemas.microsoft.com/office/drawing/2014/main" id="{58068483-5372-0F9B-1668-92391732CEE8}"/>
                      </a:ext>
                    </a:extLst>
                  </p:cNvPr>
                  <p:cNvSpPr/>
                  <p:nvPr/>
                </p:nvSpPr>
                <p:spPr>
                  <a:xfrm>
                    <a:off x="4599833" y="169759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08" name="Freeform: Shape 607">
                    <a:extLst>
                      <a:ext uri="{FF2B5EF4-FFF2-40B4-BE49-F238E27FC236}">
                        <a16:creationId xmlns:a16="http://schemas.microsoft.com/office/drawing/2014/main" id="{AB3BA0E1-B75B-CC4B-2251-55F2ECE20AFA}"/>
                      </a:ext>
                    </a:extLst>
                  </p:cNvPr>
                  <p:cNvSpPr/>
                  <p:nvPr/>
                </p:nvSpPr>
                <p:spPr>
                  <a:xfrm>
                    <a:off x="4751932" y="170935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09" name="Freeform: Shape 608">
                    <a:extLst>
                      <a:ext uri="{FF2B5EF4-FFF2-40B4-BE49-F238E27FC236}">
                        <a16:creationId xmlns:a16="http://schemas.microsoft.com/office/drawing/2014/main" id="{6966A5BB-F4EE-2F0E-D3DB-3EB2065548D4}"/>
                      </a:ext>
                    </a:extLst>
                  </p:cNvPr>
                  <p:cNvSpPr/>
                  <p:nvPr/>
                </p:nvSpPr>
                <p:spPr>
                  <a:xfrm>
                    <a:off x="4714035" y="1703477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10" name="Freeform: Shape 609">
                    <a:extLst>
                      <a:ext uri="{FF2B5EF4-FFF2-40B4-BE49-F238E27FC236}">
                        <a16:creationId xmlns:a16="http://schemas.microsoft.com/office/drawing/2014/main" id="{F5782A25-61B1-61C0-2421-4EBE6A00777B}"/>
                      </a:ext>
                    </a:extLst>
                  </p:cNvPr>
                  <p:cNvSpPr/>
                  <p:nvPr/>
                </p:nvSpPr>
                <p:spPr>
                  <a:xfrm>
                    <a:off x="4707137" y="1703477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11" name="Freeform: Shape 610">
                    <a:extLst>
                      <a:ext uri="{FF2B5EF4-FFF2-40B4-BE49-F238E27FC236}">
                        <a16:creationId xmlns:a16="http://schemas.microsoft.com/office/drawing/2014/main" id="{FF30C362-0921-CE89-E775-F8624DE8D7E3}"/>
                      </a:ext>
                    </a:extLst>
                  </p:cNvPr>
                  <p:cNvSpPr/>
                  <p:nvPr/>
                </p:nvSpPr>
                <p:spPr>
                  <a:xfrm>
                    <a:off x="4700154" y="1703477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12" name="Freeform: Shape 611">
                    <a:extLst>
                      <a:ext uri="{FF2B5EF4-FFF2-40B4-BE49-F238E27FC236}">
                        <a16:creationId xmlns:a16="http://schemas.microsoft.com/office/drawing/2014/main" id="{0B7477C9-0509-B93C-D527-326C9F90F3FB}"/>
                      </a:ext>
                    </a:extLst>
                  </p:cNvPr>
                  <p:cNvSpPr/>
                  <p:nvPr/>
                </p:nvSpPr>
                <p:spPr>
                  <a:xfrm>
                    <a:off x="4693255" y="1703477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13" name="Freeform: Shape 612">
                    <a:extLst>
                      <a:ext uri="{FF2B5EF4-FFF2-40B4-BE49-F238E27FC236}">
                        <a16:creationId xmlns:a16="http://schemas.microsoft.com/office/drawing/2014/main" id="{0AEB0FF7-02FB-34C6-3D63-D8B2944B22F2}"/>
                      </a:ext>
                    </a:extLst>
                  </p:cNvPr>
                  <p:cNvSpPr/>
                  <p:nvPr/>
                </p:nvSpPr>
                <p:spPr>
                  <a:xfrm>
                    <a:off x="4746311" y="1703477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14" name="Freeform: Shape 613">
                    <a:extLst>
                      <a:ext uri="{FF2B5EF4-FFF2-40B4-BE49-F238E27FC236}">
                        <a16:creationId xmlns:a16="http://schemas.microsoft.com/office/drawing/2014/main" id="{3EBE6BF9-E13A-2161-9CC0-943A99CE7B69}"/>
                      </a:ext>
                    </a:extLst>
                  </p:cNvPr>
                  <p:cNvSpPr/>
                  <p:nvPr/>
                </p:nvSpPr>
                <p:spPr>
                  <a:xfrm>
                    <a:off x="4720422" y="1703477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15" name="Freeform: Shape 614">
                    <a:extLst>
                      <a:ext uri="{FF2B5EF4-FFF2-40B4-BE49-F238E27FC236}">
                        <a16:creationId xmlns:a16="http://schemas.microsoft.com/office/drawing/2014/main" id="{1AB89C3D-33CB-1043-A0BC-5DD62972AB6A}"/>
                      </a:ext>
                    </a:extLst>
                  </p:cNvPr>
                  <p:cNvSpPr/>
                  <p:nvPr/>
                </p:nvSpPr>
                <p:spPr>
                  <a:xfrm>
                    <a:off x="4738817" y="1703477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16" name="Freeform: Shape 615">
                    <a:extLst>
                      <a:ext uri="{FF2B5EF4-FFF2-40B4-BE49-F238E27FC236}">
                        <a16:creationId xmlns:a16="http://schemas.microsoft.com/office/drawing/2014/main" id="{2F3B036F-7CF2-9DE9-C30F-616182879EB7}"/>
                      </a:ext>
                    </a:extLst>
                  </p:cNvPr>
                  <p:cNvSpPr/>
                  <p:nvPr/>
                </p:nvSpPr>
                <p:spPr>
                  <a:xfrm>
                    <a:off x="4553931" y="168617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17" name="Freeform: Shape 616">
                    <a:extLst>
                      <a:ext uri="{FF2B5EF4-FFF2-40B4-BE49-F238E27FC236}">
                        <a16:creationId xmlns:a16="http://schemas.microsoft.com/office/drawing/2014/main" id="{0E34249F-7A3A-4D73-766E-81DFE786B7F5}"/>
                      </a:ext>
                    </a:extLst>
                  </p:cNvPr>
                  <p:cNvSpPr/>
                  <p:nvPr/>
                </p:nvSpPr>
                <p:spPr>
                  <a:xfrm>
                    <a:off x="4547033" y="168617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18" name="Freeform: Shape 617">
                    <a:extLst>
                      <a:ext uri="{FF2B5EF4-FFF2-40B4-BE49-F238E27FC236}">
                        <a16:creationId xmlns:a16="http://schemas.microsoft.com/office/drawing/2014/main" id="{DF207313-5876-9E36-F6CB-748896177DFF}"/>
                      </a:ext>
                    </a:extLst>
                  </p:cNvPr>
                  <p:cNvSpPr/>
                  <p:nvPr/>
                </p:nvSpPr>
                <p:spPr>
                  <a:xfrm>
                    <a:off x="4540049" y="168617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19" name="Freeform: Shape 618">
                    <a:extLst>
                      <a:ext uri="{FF2B5EF4-FFF2-40B4-BE49-F238E27FC236}">
                        <a16:creationId xmlns:a16="http://schemas.microsoft.com/office/drawing/2014/main" id="{A1C87944-B4CD-5F17-EC27-7A41830FBD09}"/>
                      </a:ext>
                    </a:extLst>
                  </p:cNvPr>
                  <p:cNvSpPr/>
                  <p:nvPr/>
                </p:nvSpPr>
                <p:spPr>
                  <a:xfrm>
                    <a:off x="4533151" y="168617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0" name="Freeform: Shape 619">
                    <a:extLst>
                      <a:ext uri="{FF2B5EF4-FFF2-40B4-BE49-F238E27FC236}">
                        <a16:creationId xmlns:a16="http://schemas.microsoft.com/office/drawing/2014/main" id="{B4FB385E-6BCA-0A8A-EEB1-C1F1BAD4EB8E}"/>
                      </a:ext>
                    </a:extLst>
                  </p:cNvPr>
                  <p:cNvSpPr/>
                  <p:nvPr/>
                </p:nvSpPr>
                <p:spPr>
                  <a:xfrm>
                    <a:off x="4492444" y="168617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1" name="Freeform: Shape 620">
                    <a:extLst>
                      <a:ext uri="{FF2B5EF4-FFF2-40B4-BE49-F238E27FC236}">
                        <a16:creationId xmlns:a16="http://schemas.microsoft.com/office/drawing/2014/main" id="{8A4EAFE5-3A76-B8A9-2A69-ECDF339299D9}"/>
                      </a:ext>
                    </a:extLst>
                  </p:cNvPr>
                  <p:cNvSpPr/>
                  <p:nvPr/>
                </p:nvSpPr>
                <p:spPr>
                  <a:xfrm>
                    <a:off x="4573433" y="168617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2" name="Freeform: Shape 621">
                    <a:extLst>
                      <a:ext uri="{FF2B5EF4-FFF2-40B4-BE49-F238E27FC236}">
                        <a16:creationId xmlns:a16="http://schemas.microsoft.com/office/drawing/2014/main" id="{1F25E419-7DC8-AF4F-6E83-F8D4FBEB841B}"/>
                      </a:ext>
                    </a:extLst>
                  </p:cNvPr>
                  <p:cNvSpPr/>
                  <p:nvPr/>
                </p:nvSpPr>
                <p:spPr>
                  <a:xfrm>
                    <a:off x="4450885" y="1683871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3" name="Freeform: Shape 622">
                    <a:extLst>
                      <a:ext uri="{FF2B5EF4-FFF2-40B4-BE49-F238E27FC236}">
                        <a16:creationId xmlns:a16="http://schemas.microsoft.com/office/drawing/2014/main" id="{4AF4B6E0-EE6E-40AC-337E-20B2E15C3D88}"/>
                      </a:ext>
                    </a:extLst>
                  </p:cNvPr>
                  <p:cNvSpPr/>
                  <p:nvPr/>
                </p:nvSpPr>
                <p:spPr>
                  <a:xfrm>
                    <a:off x="4464596" y="1683871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4" name="Freeform: Shape 623">
                    <a:extLst>
                      <a:ext uri="{FF2B5EF4-FFF2-40B4-BE49-F238E27FC236}">
                        <a16:creationId xmlns:a16="http://schemas.microsoft.com/office/drawing/2014/main" id="{6B7E640B-4EC4-1030-0801-85E1347D20A8}"/>
                      </a:ext>
                    </a:extLst>
                  </p:cNvPr>
                  <p:cNvSpPr/>
                  <p:nvPr/>
                </p:nvSpPr>
                <p:spPr>
                  <a:xfrm>
                    <a:off x="4457613" y="1683871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5" name="Freeform: Shape 624">
                    <a:extLst>
                      <a:ext uri="{FF2B5EF4-FFF2-40B4-BE49-F238E27FC236}">
                        <a16:creationId xmlns:a16="http://schemas.microsoft.com/office/drawing/2014/main" id="{E6740A63-05A7-020E-892F-C0F37188955D}"/>
                      </a:ext>
                    </a:extLst>
                  </p:cNvPr>
                  <p:cNvSpPr/>
                  <p:nvPr/>
                </p:nvSpPr>
                <p:spPr>
                  <a:xfrm>
                    <a:off x="4385481" y="167688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6" name="Freeform: Shape 625">
                    <a:extLst>
                      <a:ext uri="{FF2B5EF4-FFF2-40B4-BE49-F238E27FC236}">
                        <a16:creationId xmlns:a16="http://schemas.microsoft.com/office/drawing/2014/main" id="{3C3D753A-59C6-6C8F-F955-A7F1D72EA296}"/>
                      </a:ext>
                    </a:extLst>
                  </p:cNvPr>
                  <p:cNvSpPr/>
                  <p:nvPr/>
                </p:nvSpPr>
                <p:spPr>
                  <a:xfrm>
                    <a:off x="4378583" y="167688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7" name="Freeform: Shape 626">
                    <a:extLst>
                      <a:ext uri="{FF2B5EF4-FFF2-40B4-BE49-F238E27FC236}">
                        <a16:creationId xmlns:a16="http://schemas.microsoft.com/office/drawing/2014/main" id="{E548218E-C7AF-A429-E722-111038DAF695}"/>
                      </a:ext>
                    </a:extLst>
                  </p:cNvPr>
                  <p:cNvSpPr/>
                  <p:nvPr/>
                </p:nvSpPr>
                <p:spPr>
                  <a:xfrm>
                    <a:off x="4359592" y="167688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8" name="Freeform: Shape 627">
                    <a:extLst>
                      <a:ext uri="{FF2B5EF4-FFF2-40B4-BE49-F238E27FC236}">
                        <a16:creationId xmlns:a16="http://schemas.microsoft.com/office/drawing/2014/main" id="{F111D19E-704F-5E89-FA6D-69563538DE15}"/>
                      </a:ext>
                    </a:extLst>
                  </p:cNvPr>
                  <p:cNvSpPr/>
                  <p:nvPr/>
                </p:nvSpPr>
                <p:spPr>
                  <a:xfrm>
                    <a:off x="4470898" y="1683871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9" name="Freeform: Shape 628">
                    <a:extLst>
                      <a:ext uri="{FF2B5EF4-FFF2-40B4-BE49-F238E27FC236}">
                        <a16:creationId xmlns:a16="http://schemas.microsoft.com/office/drawing/2014/main" id="{B0C3DBF0-BA02-C77C-BC6D-F26F5A79A336}"/>
                      </a:ext>
                    </a:extLst>
                  </p:cNvPr>
                  <p:cNvSpPr/>
                  <p:nvPr/>
                </p:nvSpPr>
                <p:spPr>
                  <a:xfrm>
                    <a:off x="4352183" y="167688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0" name="Freeform: Shape 629">
                    <a:extLst>
                      <a:ext uri="{FF2B5EF4-FFF2-40B4-BE49-F238E27FC236}">
                        <a16:creationId xmlns:a16="http://schemas.microsoft.com/office/drawing/2014/main" id="{B02A7357-D271-A751-C422-1C5E28BEA1CB}"/>
                      </a:ext>
                    </a:extLst>
                  </p:cNvPr>
                  <p:cNvSpPr/>
                  <p:nvPr/>
                </p:nvSpPr>
                <p:spPr>
                  <a:xfrm>
                    <a:off x="4228783" y="166631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1" name="Freeform: Shape 630">
                    <a:extLst>
                      <a:ext uri="{FF2B5EF4-FFF2-40B4-BE49-F238E27FC236}">
                        <a16:creationId xmlns:a16="http://schemas.microsoft.com/office/drawing/2014/main" id="{DBBDDCDE-DFCA-901F-CDE8-D0B6B814E3E9}"/>
                      </a:ext>
                    </a:extLst>
                  </p:cNvPr>
                  <p:cNvSpPr/>
                  <p:nvPr/>
                </p:nvSpPr>
                <p:spPr>
                  <a:xfrm>
                    <a:off x="4221885" y="166631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2" name="Freeform: Shape 631">
                    <a:extLst>
                      <a:ext uri="{FF2B5EF4-FFF2-40B4-BE49-F238E27FC236}">
                        <a16:creationId xmlns:a16="http://schemas.microsoft.com/office/drawing/2014/main" id="{73A99DE8-BD8A-3DFF-AC33-87B73C4AA9A9}"/>
                      </a:ext>
                    </a:extLst>
                  </p:cNvPr>
                  <p:cNvSpPr/>
                  <p:nvPr/>
                </p:nvSpPr>
                <p:spPr>
                  <a:xfrm>
                    <a:off x="4313775" y="166895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3" name="Freeform: Shape 632">
                    <a:extLst>
                      <a:ext uri="{FF2B5EF4-FFF2-40B4-BE49-F238E27FC236}">
                        <a16:creationId xmlns:a16="http://schemas.microsoft.com/office/drawing/2014/main" id="{74012F06-D801-E515-40F7-0A986BD2B01C}"/>
                      </a:ext>
                    </a:extLst>
                  </p:cNvPr>
                  <p:cNvSpPr/>
                  <p:nvPr/>
                </p:nvSpPr>
                <p:spPr>
                  <a:xfrm>
                    <a:off x="4259016" y="166895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4" name="Freeform: Shape 633">
                    <a:extLst>
                      <a:ext uri="{FF2B5EF4-FFF2-40B4-BE49-F238E27FC236}">
                        <a16:creationId xmlns:a16="http://schemas.microsoft.com/office/drawing/2014/main" id="{83A83A1F-9E84-1FF4-F658-341949FE4625}"/>
                      </a:ext>
                    </a:extLst>
                  </p:cNvPr>
                  <p:cNvSpPr/>
                  <p:nvPr/>
                </p:nvSpPr>
                <p:spPr>
                  <a:xfrm>
                    <a:off x="4179475" y="166631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5" name="Freeform: Shape 634">
                    <a:extLst>
                      <a:ext uri="{FF2B5EF4-FFF2-40B4-BE49-F238E27FC236}">
                        <a16:creationId xmlns:a16="http://schemas.microsoft.com/office/drawing/2014/main" id="{EB025345-A97C-163E-C89A-6094713E5417}"/>
                      </a:ext>
                    </a:extLst>
                  </p:cNvPr>
                  <p:cNvSpPr/>
                  <p:nvPr/>
                </p:nvSpPr>
                <p:spPr>
                  <a:xfrm>
                    <a:off x="4235170" y="166631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6" name="Freeform: Shape 635">
                    <a:extLst>
                      <a:ext uri="{FF2B5EF4-FFF2-40B4-BE49-F238E27FC236}">
                        <a16:creationId xmlns:a16="http://schemas.microsoft.com/office/drawing/2014/main" id="{C7C5356D-7C5E-5FA0-0AD5-A3E5AE0B2CF6}"/>
                      </a:ext>
                    </a:extLst>
                  </p:cNvPr>
                  <p:cNvSpPr/>
                  <p:nvPr/>
                </p:nvSpPr>
                <p:spPr>
                  <a:xfrm>
                    <a:off x="3840190" y="163988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7" name="Freeform: Shape 636">
                    <a:extLst>
                      <a:ext uri="{FF2B5EF4-FFF2-40B4-BE49-F238E27FC236}">
                        <a16:creationId xmlns:a16="http://schemas.microsoft.com/office/drawing/2014/main" id="{1731A88D-B543-8657-7A1E-95DBEFDC5579}"/>
                      </a:ext>
                    </a:extLst>
                  </p:cNvPr>
                  <p:cNvSpPr/>
                  <p:nvPr/>
                </p:nvSpPr>
                <p:spPr>
                  <a:xfrm>
                    <a:off x="3925607" y="1660771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8" name="Freeform: Shape 637">
                    <a:extLst>
                      <a:ext uri="{FF2B5EF4-FFF2-40B4-BE49-F238E27FC236}">
                        <a16:creationId xmlns:a16="http://schemas.microsoft.com/office/drawing/2014/main" id="{0769E756-ABA3-BE3A-85D7-037D5365ACE7}"/>
                      </a:ext>
                    </a:extLst>
                  </p:cNvPr>
                  <p:cNvSpPr/>
                  <p:nvPr/>
                </p:nvSpPr>
                <p:spPr>
                  <a:xfrm>
                    <a:off x="3886092" y="1643211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9" name="Freeform: Shape 638">
                    <a:extLst>
                      <a:ext uri="{FF2B5EF4-FFF2-40B4-BE49-F238E27FC236}">
                        <a16:creationId xmlns:a16="http://schemas.microsoft.com/office/drawing/2014/main" id="{F1880684-A0CA-71F9-2229-B765FBEE155B}"/>
                      </a:ext>
                    </a:extLst>
                  </p:cNvPr>
                  <p:cNvSpPr/>
                  <p:nvPr/>
                </p:nvSpPr>
                <p:spPr>
                  <a:xfrm>
                    <a:off x="3970573" y="166307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0" name="Freeform: Shape 639">
                    <a:extLst>
                      <a:ext uri="{FF2B5EF4-FFF2-40B4-BE49-F238E27FC236}">
                        <a16:creationId xmlns:a16="http://schemas.microsoft.com/office/drawing/2014/main" id="{62D4E8B8-5A2A-4664-08C8-192432D922E3}"/>
                      </a:ext>
                    </a:extLst>
                  </p:cNvPr>
                  <p:cNvSpPr/>
                  <p:nvPr/>
                </p:nvSpPr>
                <p:spPr>
                  <a:xfrm>
                    <a:off x="3967081" y="166307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1" name="Freeform: Shape 640">
                    <a:extLst>
                      <a:ext uri="{FF2B5EF4-FFF2-40B4-BE49-F238E27FC236}">
                        <a16:creationId xmlns:a16="http://schemas.microsoft.com/office/drawing/2014/main" id="{1BAFB5BA-00E2-DE2F-7161-B267AAE1F633}"/>
                      </a:ext>
                    </a:extLst>
                  </p:cNvPr>
                  <p:cNvSpPr/>
                  <p:nvPr/>
                </p:nvSpPr>
                <p:spPr>
                  <a:xfrm>
                    <a:off x="4166785" y="166631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2" name="Freeform: Shape 641">
                    <a:extLst>
                      <a:ext uri="{FF2B5EF4-FFF2-40B4-BE49-F238E27FC236}">
                        <a16:creationId xmlns:a16="http://schemas.microsoft.com/office/drawing/2014/main" id="{EC05B8D3-1A72-C331-56FB-BAA4E207ACE3}"/>
                      </a:ext>
                    </a:extLst>
                  </p:cNvPr>
                  <p:cNvSpPr/>
                  <p:nvPr/>
                </p:nvSpPr>
                <p:spPr>
                  <a:xfrm>
                    <a:off x="3931994" y="1660771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3" name="Freeform: Shape 642">
                    <a:extLst>
                      <a:ext uri="{FF2B5EF4-FFF2-40B4-BE49-F238E27FC236}">
                        <a16:creationId xmlns:a16="http://schemas.microsoft.com/office/drawing/2014/main" id="{88CC80AE-3EAB-C8E8-DA15-3D071E1E10B4}"/>
                      </a:ext>
                    </a:extLst>
                  </p:cNvPr>
                  <p:cNvSpPr/>
                  <p:nvPr/>
                </p:nvSpPr>
                <p:spPr>
                  <a:xfrm>
                    <a:off x="4159376" y="166631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4" name="Freeform: Shape 643">
                    <a:extLst>
                      <a:ext uri="{FF2B5EF4-FFF2-40B4-BE49-F238E27FC236}">
                        <a16:creationId xmlns:a16="http://schemas.microsoft.com/office/drawing/2014/main" id="{E751F016-FADD-E7A0-9E55-05268ECC4329}"/>
                      </a:ext>
                    </a:extLst>
                  </p:cNvPr>
                  <p:cNvSpPr/>
                  <p:nvPr/>
                </p:nvSpPr>
                <p:spPr>
                  <a:xfrm>
                    <a:off x="3900229" y="164917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5" name="Freeform: Shape 644">
                    <a:extLst>
                      <a:ext uri="{FF2B5EF4-FFF2-40B4-BE49-F238E27FC236}">
                        <a16:creationId xmlns:a16="http://schemas.microsoft.com/office/drawing/2014/main" id="{CE4CEAD5-E9F8-E86F-EF37-230973A11AD4}"/>
                      </a:ext>
                    </a:extLst>
                  </p:cNvPr>
                  <p:cNvSpPr/>
                  <p:nvPr/>
                </p:nvSpPr>
                <p:spPr>
                  <a:xfrm>
                    <a:off x="3906616" y="164917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6" name="Freeform: Shape 645">
                    <a:extLst>
                      <a:ext uri="{FF2B5EF4-FFF2-40B4-BE49-F238E27FC236}">
                        <a16:creationId xmlns:a16="http://schemas.microsoft.com/office/drawing/2014/main" id="{2DFEC2C8-F64A-96DB-A4FE-E5758FD09D8E}"/>
                      </a:ext>
                    </a:extLst>
                  </p:cNvPr>
                  <p:cNvSpPr/>
                  <p:nvPr/>
                </p:nvSpPr>
                <p:spPr>
                  <a:xfrm>
                    <a:off x="3912918" y="1655571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7" name="Freeform: Shape 646">
                    <a:extLst>
                      <a:ext uri="{FF2B5EF4-FFF2-40B4-BE49-F238E27FC236}">
                        <a16:creationId xmlns:a16="http://schemas.microsoft.com/office/drawing/2014/main" id="{81B72FBF-34A1-1421-E547-B249E9F42D78}"/>
                      </a:ext>
                    </a:extLst>
                  </p:cNvPr>
                  <p:cNvSpPr/>
                  <p:nvPr/>
                </p:nvSpPr>
                <p:spPr>
                  <a:xfrm>
                    <a:off x="3919305" y="1655571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8" name="Freeform: Shape 647">
                    <a:extLst>
                      <a:ext uri="{FF2B5EF4-FFF2-40B4-BE49-F238E27FC236}">
                        <a16:creationId xmlns:a16="http://schemas.microsoft.com/office/drawing/2014/main" id="{21E455A2-10ED-7E4F-D2A6-8C6C0EEBD1F5}"/>
                      </a:ext>
                    </a:extLst>
                  </p:cNvPr>
                  <p:cNvSpPr/>
                  <p:nvPr/>
                </p:nvSpPr>
                <p:spPr>
                  <a:xfrm>
                    <a:off x="3640486" y="162002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9" name="Freeform: Shape 648">
                    <a:extLst>
                      <a:ext uri="{FF2B5EF4-FFF2-40B4-BE49-F238E27FC236}">
                        <a16:creationId xmlns:a16="http://schemas.microsoft.com/office/drawing/2014/main" id="{0B07A452-1040-0CC4-A8E0-F80B1C3BF149}"/>
                      </a:ext>
                    </a:extLst>
                  </p:cNvPr>
                  <p:cNvSpPr/>
                  <p:nvPr/>
                </p:nvSpPr>
                <p:spPr>
                  <a:xfrm>
                    <a:off x="3646873" y="162002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0" name="Freeform: Shape 649">
                    <a:extLst>
                      <a:ext uri="{FF2B5EF4-FFF2-40B4-BE49-F238E27FC236}">
                        <a16:creationId xmlns:a16="http://schemas.microsoft.com/office/drawing/2014/main" id="{12375270-1D8A-4DE0-F2EF-4C75777BB557}"/>
                      </a:ext>
                    </a:extLst>
                  </p:cNvPr>
                  <p:cNvSpPr/>
                  <p:nvPr/>
                </p:nvSpPr>
                <p:spPr>
                  <a:xfrm>
                    <a:off x="3573123" y="160672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1" name="Freeform: Shape 650">
                    <a:extLst>
                      <a:ext uri="{FF2B5EF4-FFF2-40B4-BE49-F238E27FC236}">
                        <a16:creationId xmlns:a16="http://schemas.microsoft.com/office/drawing/2014/main" id="{96752AE7-472B-33C6-FFE5-58874A1F5838}"/>
                      </a:ext>
                    </a:extLst>
                  </p:cNvPr>
                  <p:cNvSpPr/>
                  <p:nvPr/>
                </p:nvSpPr>
                <p:spPr>
                  <a:xfrm>
                    <a:off x="3579510" y="160672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2" name="Freeform: Shape 651">
                    <a:extLst>
                      <a:ext uri="{FF2B5EF4-FFF2-40B4-BE49-F238E27FC236}">
                        <a16:creationId xmlns:a16="http://schemas.microsoft.com/office/drawing/2014/main" id="{E3BC57D3-5A7A-8339-DD5A-6DD87F4E1E38}"/>
                      </a:ext>
                    </a:extLst>
                  </p:cNvPr>
                  <p:cNvSpPr/>
                  <p:nvPr/>
                </p:nvSpPr>
                <p:spPr>
                  <a:xfrm>
                    <a:off x="3492560" y="160672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3" name="Freeform: Shape 652">
                    <a:extLst>
                      <a:ext uri="{FF2B5EF4-FFF2-40B4-BE49-F238E27FC236}">
                        <a16:creationId xmlns:a16="http://schemas.microsoft.com/office/drawing/2014/main" id="{EC82DF68-1D28-E87B-A7FD-8D353084DCDE}"/>
                      </a:ext>
                    </a:extLst>
                  </p:cNvPr>
                  <p:cNvSpPr/>
                  <p:nvPr/>
                </p:nvSpPr>
                <p:spPr>
                  <a:xfrm>
                    <a:off x="3513595" y="1606728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4" name="Freeform: Shape 653">
                    <a:extLst>
                      <a:ext uri="{FF2B5EF4-FFF2-40B4-BE49-F238E27FC236}">
                        <a16:creationId xmlns:a16="http://schemas.microsoft.com/office/drawing/2014/main" id="{F54DBA50-DDC6-0E2D-FB83-2944E860B5FD}"/>
                      </a:ext>
                    </a:extLst>
                  </p:cNvPr>
                  <p:cNvSpPr/>
                  <p:nvPr/>
                </p:nvSpPr>
                <p:spPr>
                  <a:xfrm>
                    <a:off x="3419832" y="1602977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5" name="Freeform: Shape 654">
                    <a:extLst>
                      <a:ext uri="{FF2B5EF4-FFF2-40B4-BE49-F238E27FC236}">
                        <a16:creationId xmlns:a16="http://schemas.microsoft.com/office/drawing/2014/main" id="{3801D81F-B921-BB03-3F52-B11768FA766B}"/>
                      </a:ext>
                    </a:extLst>
                  </p:cNvPr>
                  <p:cNvSpPr/>
                  <p:nvPr/>
                </p:nvSpPr>
                <p:spPr>
                  <a:xfrm>
                    <a:off x="3465734" y="1602977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6" name="Freeform: Shape 655">
                    <a:extLst>
                      <a:ext uri="{FF2B5EF4-FFF2-40B4-BE49-F238E27FC236}">
                        <a16:creationId xmlns:a16="http://schemas.microsoft.com/office/drawing/2014/main" id="{DBAF1194-8CC5-48E4-7E12-6F23D56B73B7}"/>
                      </a:ext>
                    </a:extLst>
                  </p:cNvPr>
                  <p:cNvSpPr/>
                  <p:nvPr/>
                </p:nvSpPr>
                <p:spPr>
                  <a:xfrm>
                    <a:off x="3347103" y="159351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7" name="Freeform: Shape 656">
                    <a:extLst>
                      <a:ext uri="{FF2B5EF4-FFF2-40B4-BE49-F238E27FC236}">
                        <a16:creationId xmlns:a16="http://schemas.microsoft.com/office/drawing/2014/main" id="{2CE8A01B-AAF6-5D34-69F9-1C119F6ACBB0}"/>
                      </a:ext>
                    </a:extLst>
                  </p:cNvPr>
                  <p:cNvSpPr/>
                  <p:nvPr/>
                </p:nvSpPr>
                <p:spPr>
                  <a:xfrm>
                    <a:off x="3353491" y="159351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8" name="Freeform: Shape 657">
                    <a:extLst>
                      <a:ext uri="{FF2B5EF4-FFF2-40B4-BE49-F238E27FC236}">
                        <a16:creationId xmlns:a16="http://schemas.microsoft.com/office/drawing/2014/main" id="{480BBCCD-2FCF-8B35-2136-39D72C3F2E3D}"/>
                      </a:ext>
                    </a:extLst>
                  </p:cNvPr>
                  <p:cNvSpPr/>
                  <p:nvPr/>
                </p:nvSpPr>
                <p:spPr>
                  <a:xfrm>
                    <a:off x="3319766" y="159351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9" name="Freeform: Shape 658">
                    <a:extLst>
                      <a:ext uri="{FF2B5EF4-FFF2-40B4-BE49-F238E27FC236}">
                        <a16:creationId xmlns:a16="http://schemas.microsoft.com/office/drawing/2014/main" id="{FE2F672B-0053-4D15-5545-26DDA5C9890D}"/>
                      </a:ext>
                    </a:extLst>
                  </p:cNvPr>
                  <p:cNvSpPr/>
                  <p:nvPr/>
                </p:nvSpPr>
                <p:spPr>
                  <a:xfrm>
                    <a:off x="3326154" y="159351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0" name="Freeform: Shape 659">
                    <a:extLst>
                      <a:ext uri="{FF2B5EF4-FFF2-40B4-BE49-F238E27FC236}">
                        <a16:creationId xmlns:a16="http://schemas.microsoft.com/office/drawing/2014/main" id="{ABA5AA53-864C-7906-961F-3951839DCAFC}"/>
                      </a:ext>
                    </a:extLst>
                  </p:cNvPr>
                  <p:cNvSpPr/>
                  <p:nvPr/>
                </p:nvSpPr>
                <p:spPr>
                  <a:xfrm>
                    <a:off x="3273864" y="159351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1" name="Freeform: Shape 660">
                    <a:extLst>
                      <a:ext uri="{FF2B5EF4-FFF2-40B4-BE49-F238E27FC236}">
                        <a16:creationId xmlns:a16="http://schemas.microsoft.com/office/drawing/2014/main" id="{585B5120-E304-D7A6-5CF6-1E55E2CC1D53}"/>
                      </a:ext>
                    </a:extLst>
                  </p:cNvPr>
                  <p:cNvSpPr/>
                  <p:nvPr/>
                </p:nvSpPr>
                <p:spPr>
                  <a:xfrm>
                    <a:off x="3280251" y="159351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2" name="Freeform: Shape 661">
                    <a:extLst>
                      <a:ext uri="{FF2B5EF4-FFF2-40B4-BE49-F238E27FC236}">
                        <a16:creationId xmlns:a16="http://schemas.microsoft.com/office/drawing/2014/main" id="{A0BB8D72-60A1-0034-2B79-75D430092F0A}"/>
                      </a:ext>
                    </a:extLst>
                  </p:cNvPr>
                  <p:cNvSpPr/>
                  <p:nvPr/>
                </p:nvSpPr>
                <p:spPr>
                  <a:xfrm>
                    <a:off x="3240225" y="159351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3" name="Freeform: Shape 662">
                    <a:extLst>
                      <a:ext uri="{FF2B5EF4-FFF2-40B4-BE49-F238E27FC236}">
                        <a16:creationId xmlns:a16="http://schemas.microsoft.com/office/drawing/2014/main" id="{71D058C3-8D64-BBEF-6EAF-FCA46DDF6986}"/>
                      </a:ext>
                    </a:extLst>
                  </p:cNvPr>
                  <p:cNvSpPr/>
                  <p:nvPr/>
                </p:nvSpPr>
                <p:spPr>
                  <a:xfrm>
                    <a:off x="3253425" y="159351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4" name="Freeform: Shape 663">
                    <a:extLst>
                      <a:ext uri="{FF2B5EF4-FFF2-40B4-BE49-F238E27FC236}">
                        <a16:creationId xmlns:a16="http://schemas.microsoft.com/office/drawing/2014/main" id="{18837EC6-01A2-CF04-DAB0-B9F137C1140C}"/>
                      </a:ext>
                    </a:extLst>
                  </p:cNvPr>
                  <p:cNvSpPr/>
                  <p:nvPr/>
                </p:nvSpPr>
                <p:spPr>
                  <a:xfrm>
                    <a:off x="3026384" y="1575956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5" name="Freeform: Shape 664">
                    <a:extLst>
                      <a:ext uri="{FF2B5EF4-FFF2-40B4-BE49-F238E27FC236}">
                        <a16:creationId xmlns:a16="http://schemas.microsoft.com/office/drawing/2014/main" id="{BAC2B9DC-0294-AEAF-98B6-3104231FFAB7}"/>
                      </a:ext>
                    </a:extLst>
                  </p:cNvPr>
                  <p:cNvSpPr/>
                  <p:nvPr/>
                </p:nvSpPr>
                <p:spPr>
                  <a:xfrm>
                    <a:off x="3314912" y="159351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6" name="Freeform: Shape 665">
                    <a:extLst>
                      <a:ext uri="{FF2B5EF4-FFF2-40B4-BE49-F238E27FC236}">
                        <a16:creationId xmlns:a16="http://schemas.microsoft.com/office/drawing/2014/main" id="{B473BAC6-9504-4125-514B-7C3AAC81A99B}"/>
                      </a:ext>
                    </a:extLst>
                  </p:cNvPr>
                  <p:cNvSpPr/>
                  <p:nvPr/>
                </p:nvSpPr>
                <p:spPr>
                  <a:xfrm>
                    <a:off x="3199177" y="1590873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7" name="Freeform: Shape 666">
                    <a:extLst>
                      <a:ext uri="{FF2B5EF4-FFF2-40B4-BE49-F238E27FC236}">
                        <a16:creationId xmlns:a16="http://schemas.microsoft.com/office/drawing/2014/main" id="{E754A62D-E29D-C709-7EA6-CE08686D4C2B}"/>
                      </a:ext>
                    </a:extLst>
                  </p:cNvPr>
                  <p:cNvSpPr/>
                  <p:nvPr/>
                </p:nvSpPr>
                <p:spPr>
                  <a:xfrm>
                    <a:off x="3205565" y="1590873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8" name="Freeform: Shape 667">
                    <a:extLst>
                      <a:ext uri="{FF2B5EF4-FFF2-40B4-BE49-F238E27FC236}">
                        <a16:creationId xmlns:a16="http://schemas.microsoft.com/office/drawing/2014/main" id="{655BAB8B-3184-843F-2BAB-2D9D8CCC491F}"/>
                      </a:ext>
                    </a:extLst>
                  </p:cNvPr>
                  <p:cNvSpPr/>
                  <p:nvPr/>
                </p:nvSpPr>
                <p:spPr>
                  <a:xfrm>
                    <a:off x="3213399" y="1590873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9" name="Freeform: Shape 668">
                    <a:extLst>
                      <a:ext uri="{FF2B5EF4-FFF2-40B4-BE49-F238E27FC236}">
                        <a16:creationId xmlns:a16="http://schemas.microsoft.com/office/drawing/2014/main" id="{B286A5EC-B2A5-F520-780B-CB417B1ACE7A}"/>
                      </a:ext>
                    </a:extLst>
                  </p:cNvPr>
                  <p:cNvSpPr/>
                  <p:nvPr/>
                </p:nvSpPr>
                <p:spPr>
                  <a:xfrm>
                    <a:off x="3219701" y="1590873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0" name="Freeform: Shape 669">
                    <a:extLst>
                      <a:ext uri="{FF2B5EF4-FFF2-40B4-BE49-F238E27FC236}">
                        <a16:creationId xmlns:a16="http://schemas.microsoft.com/office/drawing/2014/main" id="{B7250B0B-5C76-D2FB-FF25-EED117D99EF3}"/>
                      </a:ext>
                    </a:extLst>
                  </p:cNvPr>
                  <p:cNvSpPr/>
                  <p:nvPr/>
                </p:nvSpPr>
                <p:spPr>
                  <a:xfrm>
                    <a:off x="2979545" y="156768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1" name="Freeform: Shape 670">
                    <a:extLst>
                      <a:ext uri="{FF2B5EF4-FFF2-40B4-BE49-F238E27FC236}">
                        <a16:creationId xmlns:a16="http://schemas.microsoft.com/office/drawing/2014/main" id="{2397B4CE-D35D-7EB0-8FED-F3282E6A1724}"/>
                      </a:ext>
                    </a:extLst>
                  </p:cNvPr>
                  <p:cNvSpPr/>
                  <p:nvPr/>
                </p:nvSpPr>
                <p:spPr>
                  <a:xfrm>
                    <a:off x="2985847" y="156768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2" name="Freeform: Shape 671">
                    <a:extLst>
                      <a:ext uri="{FF2B5EF4-FFF2-40B4-BE49-F238E27FC236}">
                        <a16:creationId xmlns:a16="http://schemas.microsoft.com/office/drawing/2014/main" id="{E59CAB9B-7264-75D0-6105-5B62783B7906}"/>
                      </a:ext>
                    </a:extLst>
                  </p:cNvPr>
                  <p:cNvSpPr/>
                  <p:nvPr/>
                </p:nvSpPr>
                <p:spPr>
                  <a:xfrm>
                    <a:off x="2926830" y="155950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3" name="Freeform: Shape 672">
                    <a:extLst>
                      <a:ext uri="{FF2B5EF4-FFF2-40B4-BE49-F238E27FC236}">
                        <a16:creationId xmlns:a16="http://schemas.microsoft.com/office/drawing/2014/main" id="{CABF8D83-3C16-2738-38AC-97C121023353}"/>
                      </a:ext>
                    </a:extLst>
                  </p:cNvPr>
                  <p:cNvSpPr/>
                  <p:nvPr/>
                </p:nvSpPr>
                <p:spPr>
                  <a:xfrm>
                    <a:off x="2973158" y="156768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4" name="Freeform: Shape 673">
                    <a:extLst>
                      <a:ext uri="{FF2B5EF4-FFF2-40B4-BE49-F238E27FC236}">
                        <a16:creationId xmlns:a16="http://schemas.microsoft.com/office/drawing/2014/main" id="{F6C136A5-8C87-DC11-AFEA-2A0784CCEEA7}"/>
                      </a:ext>
                    </a:extLst>
                  </p:cNvPr>
                  <p:cNvSpPr/>
                  <p:nvPr/>
                </p:nvSpPr>
                <p:spPr>
                  <a:xfrm>
                    <a:off x="2833067" y="155277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5" name="Freeform: Shape 674">
                    <a:extLst>
                      <a:ext uri="{FF2B5EF4-FFF2-40B4-BE49-F238E27FC236}">
                        <a16:creationId xmlns:a16="http://schemas.microsoft.com/office/drawing/2014/main" id="{0E855392-E05E-2555-964E-91F16A51EEC0}"/>
                      </a:ext>
                    </a:extLst>
                  </p:cNvPr>
                  <p:cNvSpPr/>
                  <p:nvPr/>
                </p:nvSpPr>
                <p:spPr>
                  <a:xfrm>
                    <a:off x="2859893" y="155277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6" name="Freeform: Shape 675">
                    <a:extLst>
                      <a:ext uri="{FF2B5EF4-FFF2-40B4-BE49-F238E27FC236}">
                        <a16:creationId xmlns:a16="http://schemas.microsoft.com/office/drawing/2014/main" id="{921F4151-6656-86BA-8688-946681755BD6}"/>
                      </a:ext>
                    </a:extLst>
                  </p:cNvPr>
                  <p:cNvSpPr/>
                  <p:nvPr/>
                </p:nvSpPr>
                <p:spPr>
                  <a:xfrm>
                    <a:off x="2800365" y="154705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7" name="Freeform: Shape 676">
                    <a:extLst>
                      <a:ext uri="{FF2B5EF4-FFF2-40B4-BE49-F238E27FC236}">
                        <a16:creationId xmlns:a16="http://schemas.microsoft.com/office/drawing/2014/main" id="{E013E1F2-D55C-8289-B031-E651BBE06F59}"/>
                      </a:ext>
                    </a:extLst>
                  </p:cNvPr>
                  <p:cNvSpPr/>
                  <p:nvPr/>
                </p:nvSpPr>
                <p:spPr>
                  <a:xfrm>
                    <a:off x="2806667" y="154705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8" name="Freeform: Shape 677">
                    <a:extLst>
                      <a:ext uri="{FF2B5EF4-FFF2-40B4-BE49-F238E27FC236}">
                        <a16:creationId xmlns:a16="http://schemas.microsoft.com/office/drawing/2014/main" id="{1D1BBA0E-3EBF-900B-FA37-1BF41FE3A033}"/>
                      </a:ext>
                    </a:extLst>
                  </p:cNvPr>
                  <p:cNvSpPr/>
                  <p:nvPr/>
                </p:nvSpPr>
                <p:spPr>
                  <a:xfrm>
                    <a:off x="2739815" y="1539302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9" name="Freeform: Shape 678">
                    <a:extLst>
                      <a:ext uri="{FF2B5EF4-FFF2-40B4-BE49-F238E27FC236}">
                        <a16:creationId xmlns:a16="http://schemas.microsoft.com/office/drawing/2014/main" id="{24DE235B-5150-B564-3F8A-B028BF3B5F9B}"/>
                      </a:ext>
                    </a:extLst>
                  </p:cNvPr>
                  <p:cNvSpPr/>
                  <p:nvPr/>
                </p:nvSpPr>
                <p:spPr>
                  <a:xfrm>
                    <a:off x="2746202" y="1539302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0" name="Freeform: Shape 679">
                    <a:extLst>
                      <a:ext uri="{FF2B5EF4-FFF2-40B4-BE49-F238E27FC236}">
                        <a16:creationId xmlns:a16="http://schemas.microsoft.com/office/drawing/2014/main" id="{6D7A5D54-52AB-5046-FD87-64356E9668C3}"/>
                      </a:ext>
                    </a:extLst>
                  </p:cNvPr>
                  <p:cNvSpPr/>
                  <p:nvPr/>
                </p:nvSpPr>
                <p:spPr>
                  <a:xfrm>
                    <a:off x="2712989" y="153631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1" name="Freeform: Shape 680">
                    <a:extLst>
                      <a:ext uri="{FF2B5EF4-FFF2-40B4-BE49-F238E27FC236}">
                        <a16:creationId xmlns:a16="http://schemas.microsoft.com/office/drawing/2014/main" id="{1E295853-2121-2152-376C-7A9450D08207}"/>
                      </a:ext>
                    </a:extLst>
                  </p:cNvPr>
                  <p:cNvSpPr/>
                  <p:nvPr/>
                </p:nvSpPr>
                <p:spPr>
                  <a:xfrm>
                    <a:off x="2719291" y="1539302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2" name="Freeform: Shape 681">
                    <a:extLst>
                      <a:ext uri="{FF2B5EF4-FFF2-40B4-BE49-F238E27FC236}">
                        <a16:creationId xmlns:a16="http://schemas.microsoft.com/office/drawing/2014/main" id="{9F497C89-E9A9-2588-D358-E3D74F41F9E4}"/>
                      </a:ext>
                    </a:extLst>
                  </p:cNvPr>
                  <p:cNvSpPr/>
                  <p:nvPr/>
                </p:nvSpPr>
                <p:spPr>
                  <a:xfrm>
                    <a:off x="2672452" y="153631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3" name="Freeform: Shape 682">
                    <a:extLst>
                      <a:ext uri="{FF2B5EF4-FFF2-40B4-BE49-F238E27FC236}">
                        <a16:creationId xmlns:a16="http://schemas.microsoft.com/office/drawing/2014/main" id="{870A75D2-EFBB-6466-9CDD-53C75B63F4B9}"/>
                      </a:ext>
                    </a:extLst>
                  </p:cNvPr>
                  <p:cNvSpPr/>
                  <p:nvPr/>
                </p:nvSpPr>
                <p:spPr>
                  <a:xfrm>
                    <a:off x="2678754" y="153631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4" name="Freeform: Shape 683">
                    <a:extLst>
                      <a:ext uri="{FF2B5EF4-FFF2-40B4-BE49-F238E27FC236}">
                        <a16:creationId xmlns:a16="http://schemas.microsoft.com/office/drawing/2014/main" id="{A4EF742B-116E-CAC2-7FB5-47347A34E3C8}"/>
                      </a:ext>
                    </a:extLst>
                  </p:cNvPr>
                  <p:cNvSpPr/>
                  <p:nvPr/>
                </p:nvSpPr>
                <p:spPr>
                  <a:xfrm>
                    <a:off x="2540622" y="151611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5" name="Freeform: Shape 684">
                    <a:extLst>
                      <a:ext uri="{FF2B5EF4-FFF2-40B4-BE49-F238E27FC236}">
                        <a16:creationId xmlns:a16="http://schemas.microsoft.com/office/drawing/2014/main" id="{F8673FB2-643D-E3AD-3BD6-C0EDB15407EF}"/>
                      </a:ext>
                    </a:extLst>
                  </p:cNvPr>
                  <p:cNvSpPr/>
                  <p:nvPr/>
                </p:nvSpPr>
                <p:spPr>
                  <a:xfrm>
                    <a:off x="2593848" y="152967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6" name="Freeform: Shape 685">
                    <a:extLst>
                      <a:ext uri="{FF2B5EF4-FFF2-40B4-BE49-F238E27FC236}">
                        <a16:creationId xmlns:a16="http://schemas.microsoft.com/office/drawing/2014/main" id="{E2BEEE90-DC71-F6FA-872B-295EC4358102}"/>
                      </a:ext>
                    </a:extLst>
                  </p:cNvPr>
                  <p:cNvSpPr/>
                  <p:nvPr/>
                </p:nvSpPr>
                <p:spPr>
                  <a:xfrm>
                    <a:off x="2500595" y="15132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7" name="Freeform: Shape 686">
                    <a:extLst>
                      <a:ext uri="{FF2B5EF4-FFF2-40B4-BE49-F238E27FC236}">
                        <a16:creationId xmlns:a16="http://schemas.microsoft.com/office/drawing/2014/main" id="{0D3A226A-F204-7E06-9F13-FD0C4B85840D}"/>
                      </a:ext>
                    </a:extLst>
                  </p:cNvPr>
                  <p:cNvSpPr/>
                  <p:nvPr/>
                </p:nvSpPr>
                <p:spPr>
                  <a:xfrm>
                    <a:off x="2506983" y="15132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8" name="Freeform: Shape 687">
                    <a:extLst>
                      <a:ext uri="{FF2B5EF4-FFF2-40B4-BE49-F238E27FC236}">
                        <a16:creationId xmlns:a16="http://schemas.microsoft.com/office/drawing/2014/main" id="{E8BA8FD8-AEBF-928F-4EAE-A2BEE4BC6D8D}"/>
                      </a:ext>
                    </a:extLst>
                  </p:cNvPr>
                  <p:cNvSpPr/>
                  <p:nvPr/>
                </p:nvSpPr>
                <p:spPr>
                  <a:xfrm>
                    <a:off x="2473259" y="15132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9" name="Freeform: Shape 688">
                    <a:extLst>
                      <a:ext uri="{FF2B5EF4-FFF2-40B4-BE49-F238E27FC236}">
                        <a16:creationId xmlns:a16="http://schemas.microsoft.com/office/drawing/2014/main" id="{B88244CC-6F5D-39C3-2697-6ECA43D1BF45}"/>
                      </a:ext>
                    </a:extLst>
                  </p:cNvPr>
                  <p:cNvSpPr/>
                  <p:nvPr/>
                </p:nvSpPr>
                <p:spPr>
                  <a:xfrm>
                    <a:off x="2479646" y="15132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90" name="Freeform: Shape 689">
                    <a:extLst>
                      <a:ext uri="{FF2B5EF4-FFF2-40B4-BE49-F238E27FC236}">
                        <a16:creationId xmlns:a16="http://schemas.microsoft.com/office/drawing/2014/main" id="{0D002C8E-4CB2-7CF0-0891-BF2B9561EF98}"/>
                      </a:ext>
                    </a:extLst>
                  </p:cNvPr>
                  <p:cNvSpPr/>
                  <p:nvPr/>
                </p:nvSpPr>
                <p:spPr>
                  <a:xfrm>
                    <a:off x="2327291" y="149301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91" name="Freeform: Shape 690">
                    <a:extLst>
                      <a:ext uri="{FF2B5EF4-FFF2-40B4-BE49-F238E27FC236}">
                        <a16:creationId xmlns:a16="http://schemas.microsoft.com/office/drawing/2014/main" id="{EA015516-9A0A-9EF6-ABEC-3061A1559F03}"/>
                      </a:ext>
                    </a:extLst>
                  </p:cNvPr>
                  <p:cNvSpPr/>
                  <p:nvPr/>
                </p:nvSpPr>
                <p:spPr>
                  <a:xfrm>
                    <a:off x="2333678" y="149301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92" name="Freeform: Shape 691">
                    <a:extLst>
                      <a:ext uri="{FF2B5EF4-FFF2-40B4-BE49-F238E27FC236}">
                        <a16:creationId xmlns:a16="http://schemas.microsoft.com/office/drawing/2014/main" id="{C2FE2B8F-D447-8D84-4D1C-01D37E976A5A}"/>
                      </a:ext>
                    </a:extLst>
                  </p:cNvPr>
                  <p:cNvSpPr/>
                  <p:nvPr/>
                </p:nvSpPr>
                <p:spPr>
                  <a:xfrm>
                    <a:off x="2253541" y="148014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93" name="Freeform: Shape 692">
                    <a:extLst>
                      <a:ext uri="{FF2B5EF4-FFF2-40B4-BE49-F238E27FC236}">
                        <a16:creationId xmlns:a16="http://schemas.microsoft.com/office/drawing/2014/main" id="{A9F8C9E8-5899-0155-6822-D3710202F2F4}"/>
                      </a:ext>
                    </a:extLst>
                  </p:cNvPr>
                  <p:cNvSpPr/>
                  <p:nvPr/>
                </p:nvSpPr>
                <p:spPr>
                  <a:xfrm>
                    <a:off x="2259928" y="148014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94" name="Freeform: Shape 693">
                    <a:extLst>
                      <a:ext uri="{FF2B5EF4-FFF2-40B4-BE49-F238E27FC236}">
                        <a16:creationId xmlns:a16="http://schemas.microsoft.com/office/drawing/2014/main" id="{9686FD1C-F4F6-CB6B-3083-881B695793B1}"/>
                      </a:ext>
                    </a:extLst>
                  </p:cNvPr>
                  <p:cNvSpPr/>
                  <p:nvPr/>
                </p:nvSpPr>
                <p:spPr>
                  <a:xfrm>
                    <a:off x="2235061" y="148014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95" name="Freeform: Shape 694">
                    <a:extLst>
                      <a:ext uri="{FF2B5EF4-FFF2-40B4-BE49-F238E27FC236}">
                        <a16:creationId xmlns:a16="http://schemas.microsoft.com/office/drawing/2014/main" id="{3F029B2D-1AF8-1C59-7176-420618AF7DE5}"/>
                      </a:ext>
                    </a:extLst>
                  </p:cNvPr>
                  <p:cNvSpPr/>
                  <p:nvPr/>
                </p:nvSpPr>
                <p:spPr>
                  <a:xfrm>
                    <a:off x="2053411" y="1444002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96" name="Freeform: Shape 695">
                    <a:extLst>
                      <a:ext uri="{FF2B5EF4-FFF2-40B4-BE49-F238E27FC236}">
                        <a16:creationId xmlns:a16="http://schemas.microsoft.com/office/drawing/2014/main" id="{26F0B382-392D-7771-12B1-419217CA6844}"/>
                      </a:ext>
                    </a:extLst>
                  </p:cNvPr>
                  <p:cNvSpPr/>
                  <p:nvPr/>
                </p:nvSpPr>
                <p:spPr>
                  <a:xfrm>
                    <a:off x="1980683" y="142814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97" name="Freeform: Shape 696">
                    <a:extLst>
                      <a:ext uri="{FF2B5EF4-FFF2-40B4-BE49-F238E27FC236}">
                        <a16:creationId xmlns:a16="http://schemas.microsoft.com/office/drawing/2014/main" id="{D138C28D-BDFE-D8C6-266E-756B10F47526}"/>
                      </a:ext>
                    </a:extLst>
                  </p:cNvPr>
                  <p:cNvSpPr/>
                  <p:nvPr/>
                </p:nvSpPr>
                <p:spPr>
                  <a:xfrm>
                    <a:off x="2194013" y="1457044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98" name="Freeform: Shape 697">
                    <a:extLst>
                      <a:ext uri="{FF2B5EF4-FFF2-40B4-BE49-F238E27FC236}">
                        <a16:creationId xmlns:a16="http://schemas.microsoft.com/office/drawing/2014/main" id="{46249F44-9476-7296-D1AD-B38CF896F09A}"/>
                      </a:ext>
                    </a:extLst>
                  </p:cNvPr>
                  <p:cNvSpPr/>
                  <p:nvPr/>
                </p:nvSpPr>
                <p:spPr>
                  <a:xfrm>
                    <a:off x="1907444" y="1420817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99" name="Freeform: Shape 698">
                    <a:extLst>
                      <a:ext uri="{FF2B5EF4-FFF2-40B4-BE49-F238E27FC236}">
                        <a16:creationId xmlns:a16="http://schemas.microsoft.com/office/drawing/2014/main" id="{509F9A8D-E5D2-DB29-5C7D-22D67866676A}"/>
                      </a:ext>
                    </a:extLst>
                  </p:cNvPr>
                  <p:cNvSpPr/>
                  <p:nvPr/>
                </p:nvSpPr>
                <p:spPr>
                  <a:xfrm>
                    <a:off x="1960670" y="142542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0" name="Freeform: Shape 699">
                    <a:extLst>
                      <a:ext uri="{FF2B5EF4-FFF2-40B4-BE49-F238E27FC236}">
                        <a16:creationId xmlns:a16="http://schemas.microsoft.com/office/drawing/2014/main" id="{37AD9C1F-E5C8-DFC9-A031-8C1887C8111F}"/>
                      </a:ext>
                    </a:extLst>
                  </p:cNvPr>
                  <p:cNvSpPr/>
                  <p:nvPr/>
                </p:nvSpPr>
                <p:spPr>
                  <a:xfrm>
                    <a:off x="1930863" y="142542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1" name="Freeform: Shape 700">
                    <a:extLst>
                      <a:ext uri="{FF2B5EF4-FFF2-40B4-BE49-F238E27FC236}">
                        <a16:creationId xmlns:a16="http://schemas.microsoft.com/office/drawing/2014/main" id="{E0DBD786-0B03-D1CC-4686-DC51E3933D49}"/>
                      </a:ext>
                    </a:extLst>
                  </p:cNvPr>
                  <p:cNvSpPr/>
                  <p:nvPr/>
                </p:nvSpPr>
                <p:spPr>
                  <a:xfrm>
                    <a:off x="1937250" y="1425420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2" name="Freeform: Shape 701">
                    <a:extLst>
                      <a:ext uri="{FF2B5EF4-FFF2-40B4-BE49-F238E27FC236}">
                        <a16:creationId xmlns:a16="http://schemas.microsoft.com/office/drawing/2014/main" id="{D1B3BCF8-4971-A080-B13D-980C0A97C4B4}"/>
                      </a:ext>
                    </a:extLst>
                  </p:cNvPr>
                  <p:cNvSpPr/>
                  <p:nvPr/>
                </p:nvSpPr>
                <p:spPr>
                  <a:xfrm>
                    <a:off x="1740016" y="1391494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3" name="Freeform: Shape 702">
                    <a:extLst>
                      <a:ext uri="{FF2B5EF4-FFF2-40B4-BE49-F238E27FC236}">
                        <a16:creationId xmlns:a16="http://schemas.microsoft.com/office/drawing/2014/main" id="{8F329303-B0E9-D627-7E52-924F68CCB235}"/>
                      </a:ext>
                    </a:extLst>
                  </p:cNvPr>
                  <p:cNvSpPr/>
                  <p:nvPr/>
                </p:nvSpPr>
                <p:spPr>
                  <a:xfrm>
                    <a:off x="1874231" y="1414679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4" name="Freeform: Shape 703">
                    <a:extLst>
                      <a:ext uri="{FF2B5EF4-FFF2-40B4-BE49-F238E27FC236}">
                        <a16:creationId xmlns:a16="http://schemas.microsoft.com/office/drawing/2014/main" id="{5A9366D0-6759-960F-83E2-C3A190178668}"/>
                      </a:ext>
                    </a:extLst>
                  </p:cNvPr>
                  <p:cNvSpPr/>
                  <p:nvPr/>
                </p:nvSpPr>
                <p:spPr>
                  <a:xfrm>
                    <a:off x="1680488" y="137069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5" name="Freeform: Shape 704">
                    <a:extLst>
                      <a:ext uri="{FF2B5EF4-FFF2-40B4-BE49-F238E27FC236}">
                        <a16:creationId xmlns:a16="http://schemas.microsoft.com/office/drawing/2014/main" id="{2570AAEF-C81D-DBAC-0DD0-1F94691509BB}"/>
                      </a:ext>
                    </a:extLst>
                  </p:cNvPr>
                  <p:cNvSpPr/>
                  <p:nvPr/>
                </p:nvSpPr>
                <p:spPr>
                  <a:xfrm>
                    <a:off x="1686790" y="137069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6" name="Freeform: Shape 705">
                    <a:extLst>
                      <a:ext uri="{FF2B5EF4-FFF2-40B4-BE49-F238E27FC236}">
                        <a16:creationId xmlns:a16="http://schemas.microsoft.com/office/drawing/2014/main" id="{A2F5BA4D-D78C-C6B5-17F1-12EBC4042DBF}"/>
                      </a:ext>
                    </a:extLst>
                  </p:cNvPr>
                  <p:cNvSpPr/>
                  <p:nvPr/>
                </p:nvSpPr>
                <p:spPr>
                  <a:xfrm>
                    <a:off x="1614998" y="1351175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7" name="Freeform: Shape 706">
                    <a:extLst>
                      <a:ext uri="{FF2B5EF4-FFF2-40B4-BE49-F238E27FC236}">
                        <a16:creationId xmlns:a16="http://schemas.microsoft.com/office/drawing/2014/main" id="{2BD1F56F-1370-BD7F-98FF-1424087543E7}"/>
                      </a:ext>
                    </a:extLst>
                  </p:cNvPr>
                  <p:cNvSpPr/>
                  <p:nvPr/>
                </p:nvSpPr>
                <p:spPr>
                  <a:xfrm>
                    <a:off x="1621385" y="1351175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8" name="Freeform: Shape 707">
                    <a:extLst>
                      <a:ext uri="{FF2B5EF4-FFF2-40B4-BE49-F238E27FC236}">
                        <a16:creationId xmlns:a16="http://schemas.microsoft.com/office/drawing/2014/main" id="{1C4A277E-5388-42F3-BC98-1C105EA87924}"/>
                      </a:ext>
                    </a:extLst>
                  </p:cNvPr>
                  <p:cNvSpPr/>
                  <p:nvPr/>
                </p:nvSpPr>
                <p:spPr>
                  <a:xfrm>
                    <a:off x="1527196" y="13330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9" name="Freeform: Shape 708">
                    <a:extLst>
                      <a:ext uri="{FF2B5EF4-FFF2-40B4-BE49-F238E27FC236}">
                        <a16:creationId xmlns:a16="http://schemas.microsoft.com/office/drawing/2014/main" id="{A443DE4D-6C5B-1552-D089-8D58E8B4CAC5}"/>
                      </a:ext>
                    </a:extLst>
                  </p:cNvPr>
                  <p:cNvSpPr/>
                  <p:nvPr/>
                </p:nvSpPr>
                <p:spPr>
                  <a:xfrm>
                    <a:off x="1667713" y="1362853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0" name="Freeform: Shape 709">
                    <a:extLst>
                      <a:ext uri="{FF2B5EF4-FFF2-40B4-BE49-F238E27FC236}">
                        <a16:creationId xmlns:a16="http://schemas.microsoft.com/office/drawing/2014/main" id="{D6D6F306-C8EB-E6F2-C661-FE1FF5A4E5F9}"/>
                      </a:ext>
                    </a:extLst>
                  </p:cNvPr>
                  <p:cNvSpPr/>
                  <p:nvPr/>
                </p:nvSpPr>
                <p:spPr>
                  <a:xfrm>
                    <a:off x="1561091" y="133975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1" name="Freeform: Shape 710">
                    <a:extLst>
                      <a:ext uri="{FF2B5EF4-FFF2-40B4-BE49-F238E27FC236}">
                        <a16:creationId xmlns:a16="http://schemas.microsoft.com/office/drawing/2014/main" id="{C3317AA0-39E9-7D3A-5B7C-A78F78B3903D}"/>
                      </a:ext>
                    </a:extLst>
                  </p:cNvPr>
                  <p:cNvSpPr/>
                  <p:nvPr/>
                </p:nvSpPr>
                <p:spPr>
                  <a:xfrm>
                    <a:off x="1567393" y="1339752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2" name="Freeform: Shape 711">
                    <a:extLst>
                      <a:ext uri="{FF2B5EF4-FFF2-40B4-BE49-F238E27FC236}">
                        <a16:creationId xmlns:a16="http://schemas.microsoft.com/office/drawing/2014/main" id="{0AF0365A-B61E-C5C8-771E-23983D8D3101}"/>
                      </a:ext>
                    </a:extLst>
                  </p:cNvPr>
                  <p:cNvSpPr/>
                  <p:nvPr/>
                </p:nvSpPr>
                <p:spPr>
                  <a:xfrm>
                    <a:off x="1407033" y="1316652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3" name="Freeform: Shape 712">
                    <a:extLst>
                      <a:ext uri="{FF2B5EF4-FFF2-40B4-BE49-F238E27FC236}">
                        <a16:creationId xmlns:a16="http://schemas.microsoft.com/office/drawing/2014/main" id="{7B3B90DF-A2DB-ED2E-3CF5-63F72863006F}"/>
                      </a:ext>
                    </a:extLst>
                  </p:cNvPr>
                  <p:cNvSpPr/>
                  <p:nvPr/>
                </p:nvSpPr>
                <p:spPr>
                  <a:xfrm>
                    <a:off x="1547210" y="133301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4" name="Freeform: Shape 713">
                    <a:extLst>
                      <a:ext uri="{FF2B5EF4-FFF2-40B4-BE49-F238E27FC236}">
                        <a16:creationId xmlns:a16="http://schemas.microsoft.com/office/drawing/2014/main" id="{6C4198D4-7372-4D20-7744-DFCA6891DBFF}"/>
                      </a:ext>
                    </a:extLst>
                  </p:cNvPr>
                  <p:cNvSpPr/>
                  <p:nvPr/>
                </p:nvSpPr>
                <p:spPr>
                  <a:xfrm>
                    <a:off x="1453957" y="1316652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5" name="Freeform: Shape 714">
                    <a:extLst>
                      <a:ext uri="{FF2B5EF4-FFF2-40B4-BE49-F238E27FC236}">
                        <a16:creationId xmlns:a16="http://schemas.microsoft.com/office/drawing/2014/main" id="{7DEA0930-2036-EC8B-8B86-808F11170812}"/>
                      </a:ext>
                    </a:extLst>
                  </p:cNvPr>
                  <p:cNvSpPr/>
                  <p:nvPr/>
                </p:nvSpPr>
                <p:spPr>
                  <a:xfrm>
                    <a:off x="1460259" y="1316652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6" name="Freeform: Shape 715">
                    <a:extLst>
                      <a:ext uri="{FF2B5EF4-FFF2-40B4-BE49-F238E27FC236}">
                        <a16:creationId xmlns:a16="http://schemas.microsoft.com/office/drawing/2014/main" id="{BE114651-F064-BE65-5CFC-E02157480128}"/>
                      </a:ext>
                    </a:extLst>
                  </p:cNvPr>
                  <p:cNvSpPr/>
                  <p:nvPr/>
                </p:nvSpPr>
                <p:spPr>
                  <a:xfrm>
                    <a:off x="1441268" y="1316652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7" name="Freeform: Shape 716">
                    <a:extLst>
                      <a:ext uri="{FF2B5EF4-FFF2-40B4-BE49-F238E27FC236}">
                        <a16:creationId xmlns:a16="http://schemas.microsoft.com/office/drawing/2014/main" id="{792395C4-9A9C-55EE-4CB7-13B3FE437AA6}"/>
                      </a:ext>
                    </a:extLst>
                  </p:cNvPr>
                  <p:cNvSpPr/>
                  <p:nvPr/>
                </p:nvSpPr>
                <p:spPr>
                  <a:xfrm>
                    <a:off x="1447570" y="1316652"/>
                    <a:ext cx="8516" cy="46200"/>
                  </a:xfrm>
                  <a:custGeom>
                    <a:avLst/>
                    <a:gdLst>
                      <a:gd name="connsiteX0" fmla="*/ 0 w 8516"/>
                      <a:gd name="connsiteY0" fmla="*/ 0 h 46200"/>
                      <a:gd name="connsiteX1" fmla="*/ 0 w 8516"/>
                      <a:gd name="connsiteY1" fmla="*/ 46201 h 4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00">
                        <a:moveTo>
                          <a:pt x="0" y="0"/>
                        </a:moveTo>
                        <a:lnTo>
                          <a:pt x="0" y="46201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8" name="Freeform: Shape 717">
                    <a:extLst>
                      <a:ext uri="{FF2B5EF4-FFF2-40B4-BE49-F238E27FC236}">
                        <a16:creationId xmlns:a16="http://schemas.microsoft.com/office/drawing/2014/main" id="{B139D9A8-ED7F-6BC5-02D5-F4DCF93B1F2B}"/>
                      </a:ext>
                    </a:extLst>
                  </p:cNvPr>
                  <p:cNvSpPr/>
                  <p:nvPr/>
                </p:nvSpPr>
                <p:spPr>
                  <a:xfrm>
                    <a:off x="1381144" y="130488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9" name="Freeform: Shape 718">
                    <a:extLst>
                      <a:ext uri="{FF2B5EF4-FFF2-40B4-BE49-F238E27FC236}">
                        <a16:creationId xmlns:a16="http://schemas.microsoft.com/office/drawing/2014/main" id="{4DFBE768-2285-2BE2-82B8-C34110DD87E6}"/>
                      </a:ext>
                    </a:extLst>
                  </p:cNvPr>
                  <p:cNvSpPr/>
                  <p:nvPr/>
                </p:nvSpPr>
                <p:spPr>
                  <a:xfrm>
                    <a:off x="1387531" y="130488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0" name="Freeform: Shape 719">
                    <a:extLst>
                      <a:ext uri="{FF2B5EF4-FFF2-40B4-BE49-F238E27FC236}">
                        <a16:creationId xmlns:a16="http://schemas.microsoft.com/office/drawing/2014/main" id="{F4B44DD3-B63E-8C6F-B2F8-03D9790720F5}"/>
                      </a:ext>
                    </a:extLst>
                  </p:cNvPr>
                  <p:cNvSpPr/>
                  <p:nvPr/>
                </p:nvSpPr>
                <p:spPr>
                  <a:xfrm>
                    <a:off x="1171305" y="129346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1" name="Freeform: Shape 720">
                    <a:extLst>
                      <a:ext uri="{FF2B5EF4-FFF2-40B4-BE49-F238E27FC236}">
                        <a16:creationId xmlns:a16="http://schemas.microsoft.com/office/drawing/2014/main" id="{14E18D84-56E1-0EA6-3EFC-7E7E97AA05BC}"/>
                      </a:ext>
                    </a:extLst>
                  </p:cNvPr>
                  <p:cNvSpPr/>
                  <p:nvPr/>
                </p:nvSpPr>
                <p:spPr>
                  <a:xfrm>
                    <a:off x="1177607" y="129346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2" name="Freeform: Shape 721">
                    <a:extLst>
                      <a:ext uri="{FF2B5EF4-FFF2-40B4-BE49-F238E27FC236}">
                        <a16:creationId xmlns:a16="http://schemas.microsoft.com/office/drawing/2014/main" id="{782B4763-65A5-313C-680C-CBEF41486DCA}"/>
                      </a:ext>
                    </a:extLst>
                  </p:cNvPr>
                  <p:cNvSpPr/>
                  <p:nvPr/>
                </p:nvSpPr>
                <p:spPr>
                  <a:xfrm>
                    <a:off x="1183484" y="129346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3" name="Freeform: Shape 722">
                    <a:extLst>
                      <a:ext uri="{FF2B5EF4-FFF2-40B4-BE49-F238E27FC236}">
                        <a16:creationId xmlns:a16="http://schemas.microsoft.com/office/drawing/2014/main" id="{EB17A00C-EB9F-77F1-A604-EF85A8530156}"/>
                      </a:ext>
                    </a:extLst>
                  </p:cNvPr>
                  <p:cNvSpPr/>
                  <p:nvPr/>
                </p:nvSpPr>
                <p:spPr>
                  <a:xfrm>
                    <a:off x="1189786" y="1293466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4" name="Freeform: Shape 723">
                    <a:extLst>
                      <a:ext uri="{FF2B5EF4-FFF2-40B4-BE49-F238E27FC236}">
                        <a16:creationId xmlns:a16="http://schemas.microsoft.com/office/drawing/2014/main" id="{2868724D-1D69-7D08-4B88-FA9D095410AE}"/>
                      </a:ext>
                    </a:extLst>
                  </p:cNvPr>
                  <p:cNvSpPr/>
                  <p:nvPr/>
                </p:nvSpPr>
                <p:spPr>
                  <a:xfrm>
                    <a:off x="1320168" y="130488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5" name="Freeform: Shape 724">
                    <a:extLst>
                      <a:ext uri="{FF2B5EF4-FFF2-40B4-BE49-F238E27FC236}">
                        <a16:creationId xmlns:a16="http://schemas.microsoft.com/office/drawing/2014/main" id="{28197319-F3C7-B87D-D215-20A6571187B5}"/>
                      </a:ext>
                    </a:extLst>
                  </p:cNvPr>
                  <p:cNvSpPr/>
                  <p:nvPr/>
                </p:nvSpPr>
                <p:spPr>
                  <a:xfrm>
                    <a:off x="1326470" y="1304889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6" name="Freeform: Shape 725">
                    <a:extLst>
                      <a:ext uri="{FF2B5EF4-FFF2-40B4-BE49-F238E27FC236}">
                        <a16:creationId xmlns:a16="http://schemas.microsoft.com/office/drawing/2014/main" id="{E35A0BE1-8AF1-E57F-754F-E79D65A74D29}"/>
                      </a:ext>
                    </a:extLst>
                  </p:cNvPr>
                  <p:cNvSpPr/>
                  <p:nvPr/>
                </p:nvSpPr>
                <p:spPr>
                  <a:xfrm>
                    <a:off x="1294279" y="130275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7" name="Freeform: Shape 726">
                    <a:extLst>
                      <a:ext uri="{FF2B5EF4-FFF2-40B4-BE49-F238E27FC236}">
                        <a16:creationId xmlns:a16="http://schemas.microsoft.com/office/drawing/2014/main" id="{2ED1EE5A-E07E-8308-8195-09B1A154F312}"/>
                      </a:ext>
                    </a:extLst>
                  </p:cNvPr>
                  <p:cNvSpPr/>
                  <p:nvPr/>
                </p:nvSpPr>
                <p:spPr>
                  <a:xfrm>
                    <a:off x="1300666" y="1302758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8" name="Freeform: Shape 727">
                    <a:extLst>
                      <a:ext uri="{FF2B5EF4-FFF2-40B4-BE49-F238E27FC236}">
                        <a16:creationId xmlns:a16="http://schemas.microsoft.com/office/drawing/2014/main" id="{0F1FA374-08D0-505D-0F81-B16123215914}"/>
                      </a:ext>
                    </a:extLst>
                  </p:cNvPr>
                  <p:cNvSpPr/>
                  <p:nvPr/>
                </p:nvSpPr>
                <p:spPr>
                  <a:xfrm>
                    <a:off x="1241053" y="129832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9" name="Freeform: Shape 728">
                    <a:extLst>
                      <a:ext uri="{FF2B5EF4-FFF2-40B4-BE49-F238E27FC236}">
                        <a16:creationId xmlns:a16="http://schemas.microsoft.com/office/drawing/2014/main" id="{0D4EDCA5-5148-FFC2-7F96-57D11BEE764B}"/>
                      </a:ext>
                    </a:extLst>
                  </p:cNvPr>
                  <p:cNvSpPr/>
                  <p:nvPr/>
                </p:nvSpPr>
                <p:spPr>
                  <a:xfrm>
                    <a:off x="1266431" y="1298325"/>
                    <a:ext cx="8516" cy="46286"/>
                  </a:xfrm>
                  <a:custGeom>
                    <a:avLst/>
                    <a:gdLst>
                      <a:gd name="connsiteX0" fmla="*/ 0 w 8516"/>
                      <a:gd name="connsiteY0" fmla="*/ 0 h 46286"/>
                      <a:gd name="connsiteX1" fmla="*/ 0 w 8516"/>
                      <a:gd name="connsiteY1" fmla="*/ 46286 h 4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16" h="46286">
                        <a:moveTo>
                          <a:pt x="0" y="0"/>
                        </a:moveTo>
                        <a:lnTo>
                          <a:pt x="0" y="46286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1F497D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133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F9D7E30-AEB0-F13F-BDF4-0071EC4E2963}"/>
                </a:ext>
              </a:extLst>
            </p:cNvPr>
            <p:cNvGrpSpPr/>
            <p:nvPr/>
          </p:nvGrpSpPr>
          <p:grpSpPr>
            <a:xfrm>
              <a:off x="3078689" y="1192516"/>
              <a:ext cx="3307054" cy="959486"/>
              <a:chOff x="3078689" y="1192516"/>
              <a:chExt cx="3307054" cy="95948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69D5FD8-212A-4644-F4E9-51908357BE5A}"/>
                  </a:ext>
                </a:extLst>
              </p:cNvPr>
              <p:cNvGrpSpPr/>
              <p:nvPr/>
            </p:nvGrpSpPr>
            <p:grpSpPr>
              <a:xfrm>
                <a:off x="3078689" y="1192516"/>
                <a:ext cx="485710" cy="764439"/>
                <a:chOff x="2449377" y="1192516"/>
                <a:chExt cx="317316" cy="764439"/>
              </a:xfrm>
            </p:grpSpPr>
            <p:sp>
              <p:nvSpPr>
                <p:cNvPr id="11" name="Rectangle 74">
                  <a:extLst>
                    <a:ext uri="{FF2B5EF4-FFF2-40B4-BE49-F238E27FC236}">
                      <a16:creationId xmlns:a16="http://schemas.microsoft.com/office/drawing/2014/main" id="{CB5B5A28-7BBB-D22A-7538-481704F0B4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9377" y="1192516"/>
                  <a:ext cx="317316" cy="1369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rPr>
                    <a:t>3 years</a:t>
                  </a:r>
                  <a:endParaRPr kumimoji="0" lang="en-US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Rectangle 74">
                  <a:extLst>
                    <a:ext uri="{FF2B5EF4-FFF2-40B4-BE49-F238E27FC236}">
                      <a16:creationId xmlns:a16="http://schemas.microsoft.com/office/drawing/2014/main" id="{977F26BB-A880-92C8-D884-DE554AC639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68165" y="1370180"/>
                  <a:ext cx="260765" cy="1369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rPr>
                    <a:t>88.4%</a:t>
                  </a:r>
                  <a:endParaRPr kumimoji="0" lang="en-US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Rectangle 74">
                  <a:extLst>
                    <a:ext uri="{FF2B5EF4-FFF2-40B4-BE49-F238E27FC236}">
                      <a16:creationId xmlns:a16="http://schemas.microsoft.com/office/drawing/2014/main" id="{65FA3372-ABEE-4CB1-616B-BA7AA7B3F9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68165" y="1820010"/>
                  <a:ext cx="260765" cy="1369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79646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rPr>
                    <a:t>77.1%</a:t>
                  </a:r>
                  <a:endParaRPr kumimoji="0" lang="en-US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9A95174-1899-1DED-2F9E-CFC0ED765C76}"/>
                  </a:ext>
                </a:extLst>
              </p:cNvPr>
              <p:cNvGrpSpPr/>
              <p:nvPr/>
            </p:nvGrpSpPr>
            <p:grpSpPr>
              <a:xfrm>
                <a:off x="4430284" y="1264098"/>
                <a:ext cx="485710" cy="797330"/>
                <a:chOff x="2575825" y="1205864"/>
                <a:chExt cx="317316" cy="797330"/>
              </a:xfrm>
            </p:grpSpPr>
            <p:sp>
              <p:nvSpPr>
                <p:cNvPr id="15" name="Rectangle 74">
                  <a:extLst>
                    <a:ext uri="{FF2B5EF4-FFF2-40B4-BE49-F238E27FC236}">
                      <a16:creationId xmlns:a16="http://schemas.microsoft.com/office/drawing/2014/main" id="{318A0230-CC15-F8A8-2C7B-0B8DF4460D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5825" y="1205864"/>
                  <a:ext cx="317316" cy="1369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rPr>
                    <a:t>5 years</a:t>
                  </a:r>
                  <a:endParaRPr kumimoji="0" lang="en-US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Rectangle 74">
                  <a:extLst>
                    <a:ext uri="{FF2B5EF4-FFF2-40B4-BE49-F238E27FC236}">
                      <a16:creationId xmlns:a16="http://schemas.microsoft.com/office/drawing/2014/main" id="{8433D5B2-6C2F-D30D-8035-2147897A22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4613" y="1383528"/>
                  <a:ext cx="260765" cy="1369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rPr>
                    <a:t>84.4%</a:t>
                  </a:r>
                  <a:endParaRPr kumimoji="0" lang="en-US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Rectangle 74">
                  <a:extLst>
                    <a:ext uri="{FF2B5EF4-FFF2-40B4-BE49-F238E27FC236}">
                      <a16:creationId xmlns:a16="http://schemas.microsoft.com/office/drawing/2014/main" id="{3FD5B803-5BD9-4692-FFF5-3A7316E53E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4613" y="1866249"/>
                  <a:ext cx="260765" cy="1369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79646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rPr>
                    <a:t>72.2%</a:t>
                  </a:r>
                  <a:endParaRPr kumimoji="0" lang="en-US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BBE8E0D-FC70-EB48-9267-3AFA0FFE6E03}"/>
                  </a:ext>
                </a:extLst>
              </p:cNvPr>
              <p:cNvGrpSpPr/>
              <p:nvPr/>
            </p:nvGrpSpPr>
            <p:grpSpPr>
              <a:xfrm>
                <a:off x="5900033" y="1359463"/>
                <a:ext cx="485710" cy="792539"/>
                <a:chOff x="2641230" y="1239234"/>
                <a:chExt cx="317316" cy="792539"/>
              </a:xfrm>
            </p:grpSpPr>
            <p:sp>
              <p:nvSpPr>
                <p:cNvPr id="19" name="Rectangle 74">
                  <a:extLst>
                    <a:ext uri="{FF2B5EF4-FFF2-40B4-BE49-F238E27FC236}">
                      <a16:creationId xmlns:a16="http://schemas.microsoft.com/office/drawing/2014/main" id="{380ECE2B-AC2E-C68F-7E24-4449C30D41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1230" y="1239234"/>
                  <a:ext cx="317316" cy="1369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rPr>
                    <a:t>7 years</a:t>
                  </a:r>
                  <a:endParaRPr kumimoji="0" lang="en-US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Rectangle 74">
                  <a:extLst>
                    <a:ext uri="{FF2B5EF4-FFF2-40B4-BE49-F238E27FC236}">
                      <a16:creationId xmlns:a16="http://schemas.microsoft.com/office/drawing/2014/main" id="{BA2CF3D9-A1BD-27E5-EE1E-6B4AB39CE9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60018" y="1416898"/>
                  <a:ext cx="260765" cy="1369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rPr>
                    <a:t>80.8%</a:t>
                  </a:r>
                  <a:endParaRPr kumimoji="0" lang="en-US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Rectangle 74">
                  <a:extLst>
                    <a:ext uri="{FF2B5EF4-FFF2-40B4-BE49-F238E27FC236}">
                      <a16:creationId xmlns:a16="http://schemas.microsoft.com/office/drawing/2014/main" id="{C76BC280-A8BB-8904-AEF2-77A0E7B126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60018" y="1894828"/>
                  <a:ext cx="260765" cy="1369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79646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 panose="020B0604020202020204" pitchFamily="34" charset="0"/>
                    </a:rPr>
                    <a:t>67.1%</a:t>
                  </a:r>
                  <a:endParaRPr kumimoji="0" lang="en-US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D207E61-702E-C6B0-248D-34B7DE6E8145}"/>
              </a:ext>
            </a:extLst>
          </p:cNvPr>
          <p:cNvSpPr txBox="1">
            <a:spLocks/>
          </p:cNvSpPr>
          <p:nvPr/>
        </p:nvSpPr>
        <p:spPr>
          <a:xfrm>
            <a:off x="491067" y="6115189"/>
            <a:ext cx="5856000" cy="2074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–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–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»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p-value for IDFS is now exploratory given the statistical significance was established at the primary analysis.</a:t>
            </a:r>
            <a:b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CI, confidence interval; IDFS, invasive disease-free survival; T-DM1, ado-trastuzumab emtansine.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C2BFF41F-6BE4-5435-D9C2-34426EF06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728" y="-167113"/>
            <a:ext cx="11527549" cy="949648"/>
          </a:xfrm>
        </p:spPr>
        <p:txBody>
          <a:bodyPr/>
          <a:lstStyle/>
          <a:p>
            <a:pPr algn="ctr"/>
            <a:r>
              <a:rPr lang="en-GB" dirty="0"/>
              <a:t>KATHERINE IDFS Final Analysis; Median Follow-up 8.4 Years </a:t>
            </a:r>
            <a:r>
              <a:rPr lang="en-GB" sz="2000" dirty="0"/>
              <a:t>(101 months)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CDD2D9-0D10-EBA5-8EA3-C6CF3E265857}"/>
              </a:ext>
            </a:extLst>
          </p:cNvPr>
          <p:cNvGrpSpPr/>
          <p:nvPr/>
        </p:nvGrpSpPr>
        <p:grpSpPr>
          <a:xfrm>
            <a:off x="9922604" y="3632841"/>
            <a:ext cx="1114812" cy="369332"/>
            <a:chOff x="7441954" y="2724632"/>
            <a:chExt cx="836109" cy="276999"/>
          </a:xfrm>
        </p:grpSpPr>
        <p:sp>
          <p:nvSpPr>
            <p:cNvPr id="30" name="Rectangle 24">
              <a:extLst>
                <a:ext uri="{FF2B5EF4-FFF2-40B4-BE49-F238E27FC236}">
                  <a16:creationId xmlns:a16="http://schemas.microsoft.com/office/drawing/2014/main" id="{1A34CF9E-281C-BF81-C9C4-88F08A1B8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9919" y="2724632"/>
              <a:ext cx="5981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 panose="020B0604020202020204" pitchFamily="34" charset="0"/>
                </a:rPr>
                <a:t>T-DM1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Arial" panose="020B0604020202020204" pitchFamily="34" charset="0"/>
              </a:endParaRPr>
            </a:p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 panose="020B0604020202020204" pitchFamily="34" charset="0"/>
                </a:rPr>
                <a:t>Trastuzumab</a:t>
              </a:r>
            </a:p>
          </p:txBody>
        </p:sp>
        <p:sp>
          <p:nvSpPr>
            <p:cNvPr id="31" name="Line 139">
              <a:extLst>
                <a:ext uri="{FF2B5EF4-FFF2-40B4-BE49-F238E27FC236}">
                  <a16:creationId xmlns:a16="http://schemas.microsoft.com/office/drawing/2014/main" id="{C4F5226C-01F2-BE10-1DDD-C9FB2E19F8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41954" y="2803316"/>
              <a:ext cx="206900" cy="0"/>
            </a:xfrm>
            <a:prstGeom prst="line">
              <a:avLst/>
            </a:prstGeom>
            <a:noFill/>
            <a:ln w="28575" cap="flat">
              <a:solidFill>
                <a:srgbClr val="1F497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64" name="Line 140">
              <a:extLst>
                <a:ext uri="{FF2B5EF4-FFF2-40B4-BE49-F238E27FC236}">
                  <a16:creationId xmlns:a16="http://schemas.microsoft.com/office/drawing/2014/main" id="{BD6DF21A-D3AA-6212-6516-C86A10C3D7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41954" y="2936676"/>
              <a:ext cx="206900" cy="0"/>
            </a:xfrm>
            <a:prstGeom prst="line">
              <a:avLst/>
            </a:prstGeom>
            <a:noFill/>
            <a:ln w="28575" cap="flat">
              <a:solidFill>
                <a:srgbClr val="F7964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sp>
        <p:nvSpPr>
          <p:cNvPr id="730" name="Rounded Rectangle 4">
            <a:extLst>
              <a:ext uri="{FF2B5EF4-FFF2-40B4-BE49-F238E27FC236}">
                <a16:creationId xmlns:a16="http://schemas.microsoft.com/office/drawing/2014/main" id="{4CE10592-0C75-8210-4A4D-9171821CE3F9}"/>
              </a:ext>
            </a:extLst>
          </p:cNvPr>
          <p:cNvSpPr/>
          <p:nvPr/>
        </p:nvSpPr>
        <p:spPr>
          <a:xfrm>
            <a:off x="8618174" y="1164420"/>
            <a:ext cx="2006141" cy="602737"/>
          </a:xfrm>
          <a:prstGeom prst="roundRect">
            <a:avLst>
              <a:gd name="adj" fmla="val 3102"/>
            </a:avLst>
          </a:prstGeom>
          <a:solidFill>
            <a:srgbClr val="F79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Absolute IDFS benefit of 13.7 % at 7 years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37AD84-CA66-15DC-C196-23EED26C9212}"/>
              </a:ext>
            </a:extLst>
          </p:cNvPr>
          <p:cNvSpPr txBox="1"/>
          <p:nvPr/>
        </p:nvSpPr>
        <p:spPr>
          <a:xfrm>
            <a:off x="7502896" y="6498277"/>
            <a:ext cx="4689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Loibl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et al, SABCS 2023; Geyer et al, NEJM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4CB779-14D3-5056-35BE-082370CD7EC6}"/>
              </a:ext>
            </a:extLst>
          </p:cNvPr>
          <p:cNvSpPr txBox="1"/>
          <p:nvPr/>
        </p:nvSpPr>
        <p:spPr>
          <a:xfrm>
            <a:off x="1165884" y="6440500"/>
            <a:ext cx="425853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First efficacy data at median FU of 3.4 years</a:t>
            </a:r>
          </a:p>
        </p:txBody>
      </p:sp>
    </p:spTree>
    <p:extLst>
      <p:ext uri="{BB962C8B-B14F-4D97-AF65-F5344CB8AC3E}">
        <p14:creationId xmlns:p14="http://schemas.microsoft.com/office/powerpoint/2010/main" val="380229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6FACF-398E-4C4A-95B9-E2B510FC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32" y="22927"/>
            <a:ext cx="11271379" cy="914401"/>
          </a:xfrm>
        </p:spPr>
        <p:txBody>
          <a:bodyPr/>
          <a:lstStyle/>
          <a:p>
            <a:r>
              <a:rPr lang="en-US" sz="2600" dirty="0"/>
              <a:t>Interim Analysis of DESTINY-Breast05 Phase 3 Trial of T-DXd vs T-DM1 in </a:t>
            </a:r>
            <a:br>
              <a:rPr lang="en-US" sz="2600" dirty="0"/>
            </a:br>
            <a:r>
              <a:rPr lang="en-US" sz="2600" dirty="0"/>
              <a:t>High-Risk HER2+ EBC: </a:t>
            </a:r>
            <a:r>
              <a:rPr lang="en-US" sz="2600" dirty="0">
                <a:solidFill>
                  <a:srgbClr val="7183D6"/>
                </a:solidFill>
              </a:rPr>
              <a:t>Study Design and Patients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BEC38-FA02-0B40-BA64-C28D2539F0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6084934"/>
            <a:ext cx="7011635" cy="693983"/>
          </a:xfrm>
        </p:spPr>
        <p:txBody>
          <a:bodyPr/>
          <a:lstStyle/>
          <a:p>
            <a:r>
              <a:rPr lang="en-US" sz="1000" baseline="30000" dirty="0"/>
              <a:t>a </a:t>
            </a:r>
            <a:r>
              <a:rPr lang="en-US" sz="1000" dirty="0"/>
              <a:t>NAT is defined as ≥16 weeks’ NAT with ≥9 weeks trastuzumab ± pertuzumab and ≥9 weeks taxane-based Chemo. b </a:t>
            </a:r>
            <a:endParaRPr lang="en-US" sz="1000" baseline="30000" dirty="0"/>
          </a:p>
          <a:p>
            <a:r>
              <a:rPr lang="en-US" sz="1000" dirty="0"/>
              <a:t>Geyer CE, et al. ESMO 2025. Abstract LBA1</a:t>
            </a:r>
            <a:r>
              <a:rPr lang="en-US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C81D3E-E73E-4646-B61D-C11188B62376}"/>
              </a:ext>
            </a:extLst>
          </p:cNvPr>
          <p:cNvSpPr txBox="1"/>
          <p:nvPr/>
        </p:nvSpPr>
        <p:spPr>
          <a:xfrm>
            <a:off x="443833" y="1257030"/>
            <a:ext cx="5163365" cy="1523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tIns="27432" bIns="27432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183D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Key Eligibility Criteria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Centrally confirmed HER2+ (IHC 3+ or ISH+) EBC with residual invasive disease in breast and/or axillary lymph nodes after NAT with HER2-directed therapy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High-risk defined as presentation prior to NAT with:</a:t>
            </a:r>
          </a:p>
          <a:p>
            <a:pPr marL="923544" marR="0" lvl="2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Franklin Gothic Book" panose="020B0503020102020204" pitchFamily="34" charset="0"/>
              <a:buChar char="−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Inoperable EBC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(cT4, N0-3, M0 or cT1-3, N2-3, M0) OR</a:t>
            </a:r>
          </a:p>
          <a:p>
            <a:pPr marL="923544" marR="0" lvl="2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Franklin Gothic Book" panose="020B0503020102020204" pitchFamily="34" charset="0"/>
              <a:buChar char="−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Operable EBC (cT1-3, N0-1,MO)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with axillary node-positive disease (ypN1-3) after NAT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758D2F-1188-E285-529F-4E007BB21CE1}"/>
              </a:ext>
            </a:extLst>
          </p:cNvPr>
          <p:cNvSpPr/>
          <p:nvPr/>
        </p:nvSpPr>
        <p:spPr>
          <a:xfrm>
            <a:off x="443832" y="5420366"/>
            <a:ext cx="5163366" cy="664568"/>
          </a:xfrm>
          <a:prstGeom prst="rect">
            <a:avLst/>
          </a:prstGeom>
          <a:solidFill>
            <a:srgbClr val="7183D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Primary endpoint: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IDFS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Key secondary endpoint: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DFS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Secondary endpoints: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OS, BMFI, DRFI, safety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A51635-C702-E1C8-8480-E304740F1D0D}"/>
              </a:ext>
            </a:extLst>
          </p:cNvPr>
          <p:cNvGrpSpPr/>
          <p:nvPr/>
        </p:nvGrpSpPr>
        <p:grpSpPr>
          <a:xfrm>
            <a:off x="544419" y="3086127"/>
            <a:ext cx="2796438" cy="1871027"/>
            <a:chOff x="264909" y="3867339"/>
            <a:chExt cx="2796438" cy="18710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100ABD-2763-4242-814D-A1A2763D833F}"/>
                </a:ext>
              </a:extLst>
            </p:cNvPr>
            <p:cNvSpPr/>
            <p:nvPr/>
          </p:nvSpPr>
          <p:spPr>
            <a:xfrm>
              <a:off x="1150465" y="3867339"/>
              <a:ext cx="1910882" cy="661462"/>
            </a:xfrm>
            <a:prstGeom prst="rect">
              <a:avLst/>
            </a:prstGeom>
            <a:solidFill>
              <a:srgbClr val="00305D"/>
            </a:solidFill>
            <a:ln>
              <a:solidFill>
                <a:srgbClr val="125AA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T-DXd 5.4 mg/kg IV q3w for 14 cycles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(n=818)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BE991F-D6F5-42BE-1C35-8B772C03E08C}"/>
                </a:ext>
              </a:extLst>
            </p:cNvPr>
            <p:cNvSpPr/>
            <p:nvPr/>
          </p:nvSpPr>
          <p:spPr>
            <a:xfrm>
              <a:off x="1150465" y="4589590"/>
              <a:ext cx="1910882" cy="643662"/>
            </a:xfrm>
            <a:prstGeom prst="rect">
              <a:avLst/>
            </a:prstGeom>
            <a:solidFill>
              <a:srgbClr val="595C60"/>
            </a:solidFill>
            <a:ln>
              <a:solidFill>
                <a:srgbClr val="DEF1FD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T-DM1 3.6 mg/kg IV q3w for 14 cycles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(n=817)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E43FCBC-1756-1375-DAA0-A3E4D5D38480}"/>
                </a:ext>
              </a:extLst>
            </p:cNvPr>
            <p:cNvCxnSpPr>
              <a:cxnSpLocks/>
              <a:stCxn id="14" idx="3"/>
              <a:endCxn id="8" idx="1"/>
            </p:cNvCxnSpPr>
            <p:nvPr/>
          </p:nvCxnSpPr>
          <p:spPr>
            <a:xfrm flipV="1">
              <a:off x="795005" y="4198070"/>
              <a:ext cx="355460" cy="3463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EF6D698-8894-9542-220A-EF19FC0EEFBF}"/>
                </a:ext>
              </a:extLst>
            </p:cNvPr>
            <p:cNvCxnSpPr>
              <a:cxnSpLocks/>
              <a:stCxn id="14" idx="3"/>
              <a:endCxn id="9" idx="1"/>
            </p:cNvCxnSpPr>
            <p:nvPr/>
          </p:nvCxnSpPr>
          <p:spPr>
            <a:xfrm>
              <a:off x="795005" y="4544448"/>
              <a:ext cx="355460" cy="3669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2DCFA7-5DE7-6581-F577-9486624A50F3}"/>
                </a:ext>
              </a:extLst>
            </p:cNvPr>
            <p:cNvSpPr txBox="1"/>
            <p:nvPr/>
          </p:nvSpPr>
          <p:spPr>
            <a:xfrm>
              <a:off x="795005" y="4450658"/>
              <a:ext cx="4026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1:1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B0C59A-6C87-0169-BC14-D873E225F76F}"/>
                </a:ext>
              </a:extLst>
            </p:cNvPr>
            <p:cNvSpPr/>
            <p:nvPr/>
          </p:nvSpPr>
          <p:spPr>
            <a:xfrm>
              <a:off x="502528" y="3867339"/>
              <a:ext cx="292477" cy="135421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RANDOMI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ZED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51583F-F98E-4EF8-7C15-35A48536974C}"/>
                </a:ext>
              </a:extLst>
            </p:cNvPr>
            <p:cNvSpPr txBox="1"/>
            <p:nvPr/>
          </p:nvSpPr>
          <p:spPr>
            <a:xfrm>
              <a:off x="264909" y="5461367"/>
              <a:ext cx="7677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N=1635 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CAA0A69-5929-93F4-9F14-E3902B681061}"/>
              </a:ext>
            </a:extLst>
          </p:cNvPr>
          <p:cNvSpPr txBox="1"/>
          <p:nvPr/>
        </p:nvSpPr>
        <p:spPr>
          <a:xfrm>
            <a:off x="3454873" y="3086127"/>
            <a:ext cx="2152325" cy="135421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txBody>
          <a:bodyPr wrap="square" lIns="9144" rIns="914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rPr>
              <a:t>Concomitant adjuvant ET was allowed per local practices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rPr>
              <a:t>If administered, RT</a:t>
            </a:r>
            <a:r>
              <a:rPr kumimoji="0" lang="en-US" sz="1100" b="0" i="1" u="none" strike="noStrike" kern="1200" cap="none" spc="0" normalizeH="0" baseline="3000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rPr>
              <a:t>could be initiated concurrent with study therapy or completed prior to initiation of study therapy (sequential)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Book" panose="020B0503020102020204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9F861209-5C9E-44A5-4652-96F4D571CB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043182"/>
              </p:ext>
            </p:extLst>
          </p:nvPr>
        </p:nvGraphicFramePr>
        <p:xfrm>
          <a:off x="6104357" y="1569720"/>
          <a:ext cx="5642862" cy="37185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258901">
                  <a:extLst>
                    <a:ext uri="{9D8B030D-6E8A-4147-A177-3AD203B41FA5}">
                      <a16:colId xmlns:a16="http://schemas.microsoft.com/office/drawing/2014/main" val="1906156249"/>
                    </a:ext>
                  </a:extLst>
                </a:gridCol>
                <a:gridCol w="1879747">
                  <a:extLst>
                    <a:ext uri="{9D8B030D-6E8A-4147-A177-3AD203B41FA5}">
                      <a16:colId xmlns:a16="http://schemas.microsoft.com/office/drawing/2014/main" val="240054193"/>
                    </a:ext>
                  </a:extLst>
                </a:gridCol>
                <a:gridCol w="1248579">
                  <a:extLst>
                    <a:ext uri="{9D8B030D-6E8A-4147-A177-3AD203B41FA5}">
                      <a16:colId xmlns:a16="http://schemas.microsoft.com/office/drawing/2014/main" val="1854281482"/>
                    </a:ext>
                  </a:extLst>
                </a:gridCol>
                <a:gridCol w="1255635">
                  <a:extLst>
                    <a:ext uri="{9D8B030D-6E8A-4147-A177-3AD203B41FA5}">
                      <a16:colId xmlns:a16="http://schemas.microsoft.com/office/drawing/2014/main" val="1759680070"/>
                    </a:ext>
                  </a:extLst>
                </a:gridCol>
              </a:tblGrid>
              <a:tr h="126958">
                <a:tc gridSpan="2">
                  <a:txBody>
                    <a:bodyPr/>
                    <a:lstStyle/>
                    <a:p>
                      <a:pPr fontAlgn="b"/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</a:rPr>
                        <a:t>Patient Characteristics, n (%)</a:t>
                      </a:r>
                    </a:p>
                  </a:txBody>
                  <a:tcPr marL="27432" marR="27432" marT="18288" marB="18288" anchor="ctr">
                    <a:solidFill>
                      <a:srgbClr val="7183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</a:rPr>
                        <a:t>T-DXd </a:t>
                      </a:r>
                    </a:p>
                    <a:p>
                      <a:pPr algn="ctr" fontAlgn="b"/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</a:rPr>
                        <a:t>(n=818)</a:t>
                      </a:r>
                    </a:p>
                  </a:txBody>
                  <a:tcPr marL="27432" marR="27432" marT="18288" marB="18288" anchor="ctr">
                    <a:solidFill>
                      <a:srgbClr val="0030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</a:rPr>
                        <a:t>T-DM1 </a:t>
                      </a:r>
                    </a:p>
                    <a:p>
                      <a:pPr algn="ctr" fontAlgn="b"/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</a:rPr>
                        <a:t>(n=817)</a:t>
                      </a:r>
                    </a:p>
                  </a:txBody>
                  <a:tcPr marL="27432" marR="27432" marT="18288" marB="18288" anchor="ctr">
                    <a:solidFill>
                      <a:srgbClr val="595C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818717"/>
                  </a:ext>
                </a:extLst>
              </a:tr>
              <a:tr h="126958"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300" b="0" dirty="0">
                          <a:solidFill>
                            <a:srgbClr val="404040"/>
                          </a:solidFill>
                          <a:effectLst/>
                        </a:rPr>
                        <a:t>Median age (range), years</a:t>
                      </a:r>
                    </a:p>
                  </a:txBody>
                  <a:tcPr marL="27432" marR="27432" marT="18288" marB="1828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50.3 (24-78)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50.6 (21-83)</a:t>
                      </a: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2067542597"/>
                  </a:ext>
                </a:extLst>
              </a:tr>
              <a:tr h="126958">
                <a:tc rowSpan="4">
                  <a:txBody>
                    <a:bodyPr/>
                    <a:lstStyle/>
                    <a:p>
                      <a:pPr fontAlgn="base"/>
                      <a:r>
                        <a:rPr lang="en-US" sz="1300" b="0" dirty="0">
                          <a:solidFill>
                            <a:srgbClr val="404040"/>
                          </a:solidFill>
                          <a:effectLst/>
                        </a:rPr>
                        <a:t>HER2 expression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IHC 3+</a:t>
                      </a:r>
                      <a:endParaRPr lang="en-US" sz="13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676 (82.6)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670 (82.0)</a:t>
                      </a: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1164136593"/>
                  </a:ext>
                </a:extLst>
              </a:tr>
              <a:tr h="126958">
                <a:tc vMerge="1">
                  <a:txBody>
                    <a:bodyPr/>
                    <a:lstStyle/>
                    <a:p>
                      <a:pPr fontAlgn="base"/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IHC 2+ and ISH+</a:t>
                      </a:r>
                      <a:endParaRPr lang="en-US" sz="1300" dirty="0">
                        <a:solidFill>
                          <a:srgbClr val="404040"/>
                        </a:solidFill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129 (15.8)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133 (16.3)</a:t>
                      </a: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2047905935"/>
                  </a:ext>
                </a:extLst>
              </a:tr>
              <a:tr h="126958">
                <a:tc vMerge="1">
                  <a:txBody>
                    <a:bodyPr/>
                    <a:lstStyle/>
                    <a:p>
                      <a:pPr fontAlgn="base"/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IHC 2+ and ISH–</a:t>
                      </a:r>
                      <a:endParaRPr lang="en-US" sz="1300" dirty="0">
                        <a:solidFill>
                          <a:srgbClr val="404040"/>
                        </a:solidFill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2 (0.2)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0</a:t>
                      </a: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1033570139"/>
                  </a:ext>
                </a:extLst>
              </a:tr>
              <a:tr h="126958">
                <a:tc vMerge="1">
                  <a:txBody>
                    <a:bodyPr/>
                    <a:lstStyle/>
                    <a:p>
                      <a:pPr fontAlgn="base"/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IHC 1+ and ISH+</a:t>
                      </a:r>
                      <a:endParaRPr lang="en-US" sz="1300" dirty="0">
                        <a:solidFill>
                          <a:srgbClr val="404040"/>
                        </a:solidFill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11 (1.3)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14 (1.7)</a:t>
                      </a: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2920240234"/>
                  </a:ext>
                </a:extLst>
              </a:tr>
              <a:tr h="126958">
                <a:tc gridSpan="2"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rgbClr val="404040"/>
                          </a:solidFill>
                        </a:rPr>
                        <a:t>HR+</a:t>
                      </a:r>
                    </a:p>
                  </a:txBody>
                  <a:tcPr marL="27432" marR="27432" marT="18288" marB="1828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581 (71.0)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583 (71.4)</a:t>
                      </a: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2994873850"/>
                  </a:ext>
                </a:extLst>
              </a:tr>
              <a:tr h="126958">
                <a:tc gridSpan="2"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rgbClr val="404040"/>
                          </a:solidFill>
                        </a:rPr>
                        <a:t>Inoperable disease at presentation</a:t>
                      </a:r>
                    </a:p>
                  </a:txBody>
                  <a:tcPr marL="27432" marR="27432" marT="18288" marB="1828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431 (52.7)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424 (51.9)</a:t>
                      </a: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2349952899"/>
                  </a:ext>
                </a:extLst>
              </a:tr>
              <a:tr h="126958">
                <a:tc gridSpan="2"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rgbClr val="404040"/>
                          </a:solidFill>
                        </a:rPr>
                        <a:t>Positive nodal status after NAT</a:t>
                      </a:r>
                    </a:p>
                  </a:txBody>
                  <a:tcPr marL="27432" marR="27432" marT="18288" marB="1828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660 (80.7)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658 (80.5)</a:t>
                      </a: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2312779204"/>
                  </a:ext>
                </a:extLst>
              </a:tr>
              <a:tr h="126958">
                <a:tc rowSpan="3">
                  <a:txBody>
                    <a:bodyPr/>
                    <a:lstStyle/>
                    <a:p>
                      <a:pPr fontAlgn="base"/>
                      <a:r>
                        <a:rPr lang="en-US" sz="1300" b="0" dirty="0">
                          <a:solidFill>
                            <a:srgbClr val="404040"/>
                          </a:solidFill>
                          <a:effectLst/>
                        </a:rPr>
                        <a:t>Neoadjuvant HER2-targeted therapy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H</a:t>
                      </a:r>
                      <a:endParaRPr lang="en-US" sz="13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176 (21.5)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171 (20.9)</a:t>
                      </a: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4071786252"/>
                  </a:ext>
                </a:extLst>
              </a:tr>
              <a:tr h="126958">
                <a:tc vMerge="1">
                  <a:txBody>
                    <a:bodyPr/>
                    <a:lstStyle/>
                    <a:p>
                      <a:pPr fontAlgn="base"/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HP</a:t>
                      </a:r>
                      <a:endParaRPr lang="en-US" sz="1300" dirty="0">
                        <a:solidFill>
                          <a:srgbClr val="404040"/>
                        </a:solidFill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637 (77.9)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641 (78.5)</a:t>
                      </a: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1978778919"/>
                  </a:ext>
                </a:extLst>
              </a:tr>
              <a:tr h="126958">
                <a:tc vMerge="1">
                  <a:txBody>
                    <a:bodyPr/>
                    <a:lstStyle/>
                    <a:p>
                      <a:pPr fontAlgn="base"/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Other</a:t>
                      </a:r>
                      <a:endParaRPr lang="en-US" sz="1300" dirty="0">
                        <a:solidFill>
                          <a:srgbClr val="404040"/>
                        </a:solidFill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5 (0.6)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5 (0.6)</a:t>
                      </a: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2659550405"/>
                  </a:ext>
                </a:extLst>
              </a:tr>
              <a:tr h="126958">
                <a:tc rowSpan="3">
                  <a:txBody>
                    <a:bodyPr/>
                    <a:lstStyle/>
                    <a:p>
                      <a:pPr fontAlgn="base"/>
                      <a:r>
                        <a:rPr lang="en-US" sz="1300" b="0" dirty="0">
                          <a:solidFill>
                            <a:srgbClr val="404040"/>
                          </a:solidFill>
                          <a:effectLst/>
                        </a:rPr>
                        <a:t>Radiotherapy treatment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Concurrent</a:t>
                      </a:r>
                      <a:endParaRPr lang="en-US" sz="13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438 (53.5)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480 (58.8)</a:t>
                      </a: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2336314740"/>
                  </a:ext>
                </a:extLst>
              </a:tr>
              <a:tr h="126958">
                <a:tc vMerge="1">
                  <a:txBody>
                    <a:bodyPr/>
                    <a:lstStyle/>
                    <a:p>
                      <a:pPr fontAlgn="base"/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Sequential</a:t>
                      </a:r>
                      <a:endParaRPr lang="en-US" sz="1300" dirty="0">
                        <a:solidFill>
                          <a:srgbClr val="404040"/>
                        </a:solidFill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326 (39.9)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279 (34.1)</a:t>
                      </a: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1683195075"/>
                  </a:ext>
                </a:extLst>
              </a:tr>
              <a:tr h="126958">
                <a:tc vMerge="1">
                  <a:txBody>
                    <a:bodyPr/>
                    <a:lstStyle/>
                    <a:p>
                      <a:pPr fontAlgn="base"/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No radiotherapy</a:t>
                      </a:r>
                      <a:endParaRPr lang="en-US" sz="1300" dirty="0">
                        <a:solidFill>
                          <a:srgbClr val="404040"/>
                        </a:solidFill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54 (6.6)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solidFill>
                            <a:srgbClr val="404040"/>
                          </a:solidFill>
                          <a:effectLst/>
                        </a:rPr>
                        <a:t>58 (7.1)</a:t>
                      </a: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3852635785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83B1090-AADE-D2BA-6219-F7DC223569CE}"/>
              </a:ext>
            </a:extLst>
          </p:cNvPr>
          <p:cNvSpPr/>
          <p:nvPr/>
        </p:nvSpPr>
        <p:spPr>
          <a:xfrm>
            <a:off x="444782" y="4529764"/>
            <a:ext cx="5163366" cy="823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191B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ILD monitoring program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for patients treated with 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All patients had baseline non-contrast, low dose (LD) chest CT during screening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All RT patients (concurrent and sequential) had LD chest CT 6 weeks after start of study therapy, then Q12W while on therapy, and at 40-day follow-up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Sequential RT patients had additional LD chest CT after completion of RT prior to therapy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85418-2E83-7486-E27B-266E4B2D38E4}"/>
              </a:ext>
            </a:extLst>
          </p:cNvPr>
          <p:cNvSpPr/>
          <p:nvPr/>
        </p:nvSpPr>
        <p:spPr>
          <a:xfrm>
            <a:off x="6103406" y="3210320"/>
            <a:ext cx="5623275" cy="1644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3F8035-C3FD-5B5A-B45D-06694282F657}"/>
              </a:ext>
            </a:extLst>
          </p:cNvPr>
          <p:cNvSpPr/>
          <p:nvPr/>
        </p:nvSpPr>
        <p:spPr>
          <a:xfrm>
            <a:off x="6103406" y="3680227"/>
            <a:ext cx="5623274" cy="1766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CEBF89-7067-2838-54FD-72E023303881}"/>
              </a:ext>
            </a:extLst>
          </p:cNvPr>
          <p:cNvSpPr/>
          <p:nvPr/>
        </p:nvSpPr>
        <p:spPr>
          <a:xfrm>
            <a:off x="6123945" y="4146745"/>
            <a:ext cx="5623274" cy="1766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044FF-E17A-9952-1307-185FCA25393F}"/>
              </a:ext>
            </a:extLst>
          </p:cNvPr>
          <p:cNvSpPr txBox="1"/>
          <p:nvPr/>
        </p:nvSpPr>
        <p:spPr>
          <a:xfrm>
            <a:off x="7468834" y="5830784"/>
            <a:ext cx="2351926" cy="369332"/>
          </a:xfrm>
          <a:prstGeom prst="rect">
            <a:avLst/>
          </a:prstGeom>
          <a:noFill/>
          <a:ln>
            <a:solidFill>
              <a:srgbClr val="7183D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Median FU 30 months</a:t>
            </a:r>
          </a:p>
        </p:txBody>
      </p:sp>
    </p:spTree>
    <p:extLst>
      <p:ext uri="{BB962C8B-B14F-4D97-AF65-F5344CB8AC3E}">
        <p14:creationId xmlns:p14="http://schemas.microsoft.com/office/powerpoint/2010/main" val="3382427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B7B9-4773-6373-ADCB-784CB763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Topics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0C9CE-03CF-764B-DC89-F40627E59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50323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Metastatic HER2 low disease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Modi S et al. Trastuzumab deruxtecan in HER2-low metastatic breast cancer: Long-term survival analysis of the randomized, phase 3 DESTINY-Breast04 trial. Nat Med 2025;31(12):4205-13.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Hu X et al. Patient-reported outcomes with trastuzumab deruxtecan in hormone receptor-positive, HER2-low or HER2-ultralow metastatic breast cancer: Results from the randomized DESTINY-Breast06 trial. ESMO Open 2025;10(5):105082.</a:t>
            </a:r>
          </a:p>
          <a:p>
            <a:pPr>
              <a:lnSpc>
                <a:spcPct val="110000"/>
              </a:lnSpc>
            </a:pPr>
            <a:r>
              <a:rPr lang="en-US" dirty="0"/>
              <a:t>Symptom management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Sakai H et al. A randomized, double-blind, placebo-controlled phase II study of olanzapine-based prophylactic antiemetic therapy for delayed and persistent nausea and vomiting in patients with HER2-positive or HER2-low breast cancer treated with trastuzumab deruxtecan: ERICA study (WJOG14320B). Ann Oncol 2025;36(1):31-42.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Natsuhara</a:t>
            </a:r>
            <a:r>
              <a:rPr lang="en-US" dirty="0"/>
              <a:t> KH et al. Treatment rechallenge after trastuzumab-deruxtecan–related interstitial lung disease: A multi-institution cohort study. ASCO 2025;Abstract 1015.</a:t>
            </a:r>
          </a:p>
        </p:txBody>
      </p:sp>
    </p:spTree>
    <p:extLst>
      <p:ext uri="{BB962C8B-B14F-4D97-AF65-F5344CB8AC3E}">
        <p14:creationId xmlns:p14="http://schemas.microsoft.com/office/powerpoint/2010/main" val="4044244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DADE6E7-A759-E56E-91C6-46EAB1E26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AC14-95A5-914F-1306-75F4364F2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22219"/>
            <a:ext cx="11271379" cy="914401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Interim Analysis of DESTINY-Breast05: </a:t>
            </a:r>
            <a:r>
              <a:rPr lang="en-US" b="1" dirty="0">
                <a:solidFill>
                  <a:srgbClr val="7183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IDFS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with T-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DXd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vs T-DM1 in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High-Risk HER2+ EBC</a:t>
            </a:r>
            <a:endParaRPr lang="en-US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A49218-BAAD-EE61-2CA0-A0DB98478C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5858175"/>
            <a:ext cx="7011635" cy="914400"/>
          </a:xfrm>
        </p:spPr>
        <p:txBody>
          <a:bodyPr>
            <a:normAutofit lnSpcReduction="10000"/>
          </a:bodyPr>
          <a:lstStyle/>
          <a:p>
            <a:r>
              <a:rPr lang="en-US" baseline="30000" dirty="0"/>
              <a:t>a </a:t>
            </a:r>
            <a:r>
              <a:rPr lang="en-US" dirty="0"/>
              <a:t>CNS as sole site for distant recurrence or one of multiple distant recurrent sites. </a:t>
            </a:r>
            <a:r>
              <a:rPr lang="en-US" baseline="30000" dirty="0"/>
              <a:t>b </a:t>
            </a:r>
            <a:r>
              <a:rPr lang="en-US" dirty="0"/>
              <a:t>Causes of death in the T-DXd arm were 2 drug-related ILD, unrelated respiratory tract infection, acute respiratory failure (outside AE reporting period), acute respiratory distress syndrome (outside AE reporting period), and 2 disease progression, and in the T-DM1 arm were drug-related sepsis, unrelated ovarian cancer, unrelated aneurysm, unrelated pneumothorax, unrelated leiomyosarcoma, self-inflicted gun wound, and 2 disease progression.</a:t>
            </a:r>
            <a:endParaRPr lang="en-US" sz="1000" dirty="0"/>
          </a:p>
          <a:p>
            <a:r>
              <a:rPr lang="en-US" sz="1000" dirty="0"/>
              <a:t>Geyer CE, et al. ESMO 2025. Abstract LBA1</a:t>
            </a:r>
            <a:r>
              <a:rPr lang="en-US" dirty="0"/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3C790D-5022-840B-F5E6-5F2C8CEDFE5F}"/>
              </a:ext>
            </a:extLst>
          </p:cNvPr>
          <p:cNvGrpSpPr/>
          <p:nvPr/>
        </p:nvGrpSpPr>
        <p:grpSpPr>
          <a:xfrm>
            <a:off x="183518" y="1132452"/>
            <a:ext cx="6695090" cy="3144039"/>
            <a:chOff x="913014" y="1753560"/>
            <a:chExt cx="9818717" cy="37362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1E8A9F-DDF6-BE4D-08FD-8B587C094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014" y="1998010"/>
              <a:ext cx="9627794" cy="349177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422DCA-4392-3051-5213-E7DE150BCDEF}"/>
                </a:ext>
              </a:extLst>
            </p:cNvPr>
            <p:cNvSpPr/>
            <p:nvPr/>
          </p:nvSpPr>
          <p:spPr>
            <a:xfrm>
              <a:off x="6583680" y="1753560"/>
              <a:ext cx="4148051" cy="7070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6C885B5-CE54-84DB-6DE1-E838E5431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937243"/>
              </p:ext>
            </p:extLst>
          </p:nvPr>
        </p:nvGraphicFramePr>
        <p:xfrm>
          <a:off x="457199" y="4481218"/>
          <a:ext cx="6116596" cy="12496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404824">
                  <a:extLst>
                    <a:ext uri="{9D8B030D-6E8A-4147-A177-3AD203B41FA5}">
                      <a16:colId xmlns:a16="http://schemas.microsoft.com/office/drawing/2014/main" val="1906156249"/>
                    </a:ext>
                  </a:extLst>
                </a:gridCol>
                <a:gridCol w="2119879">
                  <a:extLst>
                    <a:ext uri="{9D8B030D-6E8A-4147-A177-3AD203B41FA5}">
                      <a16:colId xmlns:a16="http://schemas.microsoft.com/office/drawing/2014/main" val="1854281482"/>
                    </a:ext>
                  </a:extLst>
                </a:gridCol>
                <a:gridCol w="1591893">
                  <a:extLst>
                    <a:ext uri="{9D8B030D-6E8A-4147-A177-3AD203B41FA5}">
                      <a16:colId xmlns:a16="http://schemas.microsoft.com/office/drawing/2014/main" val="17596800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Outcome Measure</a:t>
                      </a:r>
                    </a:p>
                  </a:txBody>
                  <a:tcPr marL="27432" marR="27432" marT="18288" marB="18288" anchor="ctr">
                    <a:solidFill>
                      <a:srgbClr val="718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T-DXd (n=818)</a:t>
                      </a:r>
                    </a:p>
                  </a:txBody>
                  <a:tcPr marL="27432" marR="27432" marT="18288" marB="18288" anchor="ctr">
                    <a:solidFill>
                      <a:srgbClr val="0030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T-DM1 (n=817)</a:t>
                      </a:r>
                    </a:p>
                  </a:txBody>
                  <a:tcPr marL="27432" marR="27432" marT="18288" marB="18288" anchor="ctr">
                    <a:solidFill>
                      <a:srgbClr val="595C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818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400" b="0" dirty="0">
                          <a:solidFill>
                            <a:srgbClr val="404040"/>
                          </a:solidFill>
                          <a:effectLst/>
                        </a:rPr>
                        <a:t>Patients with events, n (%)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51 (6.2)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102 (12.5)</a:t>
                      </a: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20675425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 dirty="0">
                          <a:solidFill>
                            <a:srgbClr val="404040"/>
                          </a:solidFill>
                          <a:effectLst/>
                        </a:rPr>
                        <a:t>3-year IDFS, % (95% CI)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dirty="0">
                          <a:solidFill>
                            <a:srgbClr val="404040"/>
                          </a:solidFill>
                          <a:effectLst/>
                        </a:rPr>
                        <a:t>92.4 (89.7-94.4)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dirty="0">
                          <a:solidFill>
                            <a:srgbClr val="404040"/>
                          </a:solidFill>
                          <a:effectLst/>
                        </a:rPr>
                        <a:t>83.7 (80.2-86.7)</a:t>
                      </a: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529766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1" fontAlgn="base"/>
                      <a:r>
                        <a:rPr lang="en-US" sz="1400" b="0" dirty="0">
                          <a:solidFill>
                            <a:srgbClr val="404040"/>
                          </a:solidFill>
                          <a:effectLst/>
                        </a:rPr>
                        <a:t>HR (95% CI)</a:t>
                      </a:r>
                    </a:p>
                  </a:txBody>
                  <a:tcPr marL="27432" marR="27432" marT="18288" marB="18288" anchor="ctr"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0.47 (0.34-0.66)</a:t>
                      </a:r>
                    </a:p>
                  </a:txBody>
                  <a:tcPr marL="27432" marR="27432" marT="18288" marB="18288" anchor="ctr"/>
                </a:tc>
                <a:tc hMerge="1">
                  <a:txBody>
                    <a:bodyPr/>
                    <a:lstStyle/>
                    <a:p>
                      <a:pPr fontAlgn="base"/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4873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1" fontAlgn="base"/>
                      <a:r>
                        <a:rPr lang="en-US" sz="1400" b="0" i="1" dirty="0">
                          <a:solidFill>
                            <a:srgbClr val="404040"/>
                          </a:solidFill>
                          <a:effectLst/>
                        </a:rPr>
                        <a:t>P</a:t>
                      </a:r>
                      <a:r>
                        <a:rPr lang="en-US" sz="1400" b="0" dirty="0">
                          <a:solidFill>
                            <a:srgbClr val="404040"/>
                          </a:solidFill>
                          <a:effectLst/>
                        </a:rPr>
                        <a:t> value</a:t>
                      </a:r>
                    </a:p>
                  </a:txBody>
                  <a:tcPr marL="27432" marR="27432" marT="18288" marB="18288" anchor="ctr"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&lt;0.0001</a:t>
                      </a:r>
                    </a:p>
                  </a:txBody>
                  <a:tcPr marL="27432" marR="27432" marT="18288" marB="18288" anchor="ctr"/>
                </a:tc>
                <a:tc hMerge="1">
                  <a:txBody>
                    <a:bodyPr/>
                    <a:lstStyle/>
                    <a:p>
                      <a:pPr fontAlgn="base"/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99528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9A22016-D15E-AF93-C46F-0532DA636FA8}"/>
              </a:ext>
            </a:extLst>
          </p:cNvPr>
          <p:cNvSpPr txBox="1"/>
          <p:nvPr/>
        </p:nvSpPr>
        <p:spPr>
          <a:xfrm>
            <a:off x="81061" y="1076692"/>
            <a:ext cx="60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191B6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IDFS</a:t>
            </a:r>
            <a:endParaRPr kumimoji="0" lang="en-US" b="1" i="0" u="none" strike="noStrike" kern="1200" cap="none" spc="0" normalizeH="0" baseline="30000" noProof="0" dirty="0">
              <a:ln>
                <a:noFill/>
              </a:ln>
              <a:solidFill>
                <a:srgbClr val="0191B6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C2DFC8-6517-724D-1331-73803BDBEB1D}"/>
              </a:ext>
            </a:extLst>
          </p:cNvPr>
          <p:cNvSpPr txBox="1"/>
          <p:nvPr/>
        </p:nvSpPr>
        <p:spPr>
          <a:xfrm>
            <a:off x="6878608" y="1481219"/>
            <a:ext cx="2835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91B6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rPr>
              <a:t>Categories of First IDFS Events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089A74-416A-4AE6-4E01-B51B2C566E57}"/>
              </a:ext>
            </a:extLst>
          </p:cNvPr>
          <p:cNvGrpSpPr/>
          <p:nvPr/>
        </p:nvGrpSpPr>
        <p:grpSpPr>
          <a:xfrm>
            <a:off x="6960870" y="1281058"/>
            <a:ext cx="5150069" cy="5113866"/>
            <a:chOff x="6695090" y="1219200"/>
            <a:chExt cx="5150069" cy="5113866"/>
          </a:xfrm>
        </p:grpSpPr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7DF0215E-B3FA-E9E6-383A-509A59F7AEED}"/>
                </a:ext>
              </a:extLst>
            </p:cNvPr>
            <p:cNvGraphicFramePr/>
            <p:nvPr/>
          </p:nvGraphicFramePr>
          <p:xfrm>
            <a:off x="6695090" y="1219200"/>
            <a:ext cx="5150069" cy="51138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61794281-5376-5078-2686-E56CCA38C451}"/>
                </a:ext>
              </a:extLst>
            </p:cNvPr>
            <p:cNvGraphicFramePr/>
            <p:nvPr/>
          </p:nvGraphicFramePr>
          <p:xfrm>
            <a:off x="8002588" y="2569581"/>
            <a:ext cx="868174" cy="26402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8CDBFC-68C5-82B1-AA06-4F7960037C0C}"/>
                </a:ext>
              </a:extLst>
            </p:cNvPr>
            <p:cNvSpPr txBox="1"/>
            <p:nvPr/>
          </p:nvSpPr>
          <p:spPr>
            <a:xfrm>
              <a:off x="8044905" y="4681070"/>
              <a:ext cx="48923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CNS</a:t>
              </a:r>
              <a:r>
                <a:rPr kumimoji="0" lang="en-US" sz="11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a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17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9E4B23-13CD-1707-C318-6B918BB2CBA7}"/>
                </a:ext>
              </a:extLst>
            </p:cNvPr>
            <p:cNvSpPr txBox="1"/>
            <p:nvPr/>
          </p:nvSpPr>
          <p:spPr>
            <a:xfrm>
              <a:off x="8343414" y="4523921"/>
              <a:ext cx="48923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CNS</a:t>
              </a:r>
              <a:r>
                <a:rPr kumimoji="0" lang="en-US" sz="11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a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25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28ED24-BF22-1DFF-3080-99DD2CF1C5FC}"/>
                </a:ext>
              </a:extLst>
            </p:cNvPr>
            <p:cNvSpPr txBox="1"/>
            <p:nvPr/>
          </p:nvSpPr>
          <p:spPr>
            <a:xfrm>
              <a:off x="8053367" y="4033889"/>
              <a:ext cx="473206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Non-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CNS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25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55790F-4A3B-4C3A-80D4-D9A193C91665}"/>
                </a:ext>
              </a:extLst>
            </p:cNvPr>
            <p:cNvSpPr txBox="1"/>
            <p:nvPr/>
          </p:nvSpPr>
          <p:spPr>
            <a:xfrm>
              <a:off x="8345671" y="3473269"/>
              <a:ext cx="473206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Non-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CNS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52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2C8608-20CC-F104-FB97-1E31DFF7940F}"/>
                </a:ext>
              </a:extLst>
            </p:cNvPr>
            <p:cNvSpPr txBox="1"/>
            <p:nvPr/>
          </p:nvSpPr>
          <p:spPr>
            <a:xfrm>
              <a:off x="8100656" y="3726429"/>
              <a:ext cx="3545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42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CB6CEE-A11D-D338-5A2F-FB4619B23570}"/>
                </a:ext>
              </a:extLst>
            </p:cNvPr>
            <p:cNvSpPr txBox="1"/>
            <p:nvPr/>
          </p:nvSpPr>
          <p:spPr>
            <a:xfrm>
              <a:off x="8402849" y="2830659"/>
              <a:ext cx="3545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Franklin Gothic Book" panose="020B0503020102020204"/>
                  <a:ea typeface="MS PGothic" panose="020B0600070205080204" pitchFamily="34" charset="-128"/>
                  <a:cs typeface="+mn-cs"/>
                </a:rPr>
                <a:t>77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84F2E9B-FE2E-F2CE-56DC-102BB9A9D028}"/>
              </a:ext>
            </a:extLst>
          </p:cNvPr>
          <p:cNvSpPr txBox="1"/>
          <p:nvPr/>
        </p:nvSpPr>
        <p:spPr>
          <a:xfrm>
            <a:off x="11489410" y="5531078"/>
            <a:ext cx="2391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Franklin Gothic Book" panose="020B0503020102020204"/>
                <a:ea typeface="MS PGothic" panose="020B0600070205080204" pitchFamily="34" charset="-128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70213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6CEB6-4D0F-FE35-C33B-E88C27D2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5" y="-162242"/>
            <a:ext cx="11271379" cy="914401"/>
          </a:xfrm>
        </p:spPr>
        <p:txBody>
          <a:bodyPr/>
          <a:lstStyle/>
          <a:p>
            <a:r>
              <a:rPr lang="en-US" sz="2600" dirty="0"/>
              <a:t>Interim Analysis of DESTINY-Breast05: </a:t>
            </a:r>
            <a:r>
              <a:rPr lang="en-US" sz="2600" dirty="0">
                <a:solidFill>
                  <a:srgbClr val="7183D6"/>
                </a:solidFill>
              </a:rPr>
              <a:t>Additional Efficacy Analyses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8AF3E-1062-B12A-AA86-F077632430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164017"/>
            <a:ext cx="7011635" cy="693983"/>
          </a:xfrm>
        </p:spPr>
        <p:txBody>
          <a:bodyPr/>
          <a:lstStyle/>
          <a:p>
            <a:r>
              <a:rPr lang="en-US" baseline="30000" dirty="0"/>
              <a:t>a </a:t>
            </a:r>
            <a:r>
              <a:rPr lang="en-US" dirty="0"/>
              <a:t>Positive pathologic nodal status defined as ypN1-3, and negative pathologic nodal status defined as ypN0. </a:t>
            </a:r>
            <a:r>
              <a:rPr lang="en-US" baseline="30000" dirty="0"/>
              <a:t>b </a:t>
            </a:r>
            <a:r>
              <a:rPr lang="en-US" dirty="0"/>
              <a:t>From unstratified Cox proportional hazards model.</a:t>
            </a:r>
          </a:p>
          <a:p>
            <a:r>
              <a:rPr lang="en-US" sz="1000" dirty="0"/>
              <a:t>Geyer CE, et al. ESMO 2025. Abstract LBA1</a:t>
            </a:r>
            <a:r>
              <a:rPr lang="en-US" dirty="0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0C9915-E026-B311-6351-D53321FBC80A}"/>
              </a:ext>
            </a:extLst>
          </p:cNvPr>
          <p:cNvGrpSpPr/>
          <p:nvPr/>
        </p:nvGrpSpPr>
        <p:grpSpPr>
          <a:xfrm>
            <a:off x="88281" y="1681013"/>
            <a:ext cx="6923353" cy="4046688"/>
            <a:chOff x="1078999" y="1371600"/>
            <a:chExt cx="10027778" cy="47009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F31F52-B82A-0592-836C-BF2D18756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999" y="1371600"/>
              <a:ext cx="10027778" cy="464008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5CD4FB0-EC01-A3C1-1516-F75DDCF83FFA}"/>
                </a:ext>
              </a:extLst>
            </p:cNvPr>
            <p:cNvSpPr/>
            <p:nvPr/>
          </p:nvSpPr>
          <p:spPr>
            <a:xfrm>
              <a:off x="1078999" y="5691499"/>
              <a:ext cx="6389835" cy="381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16F1C2A-3EB1-DF44-2CEE-1B45D121F991}"/>
              </a:ext>
            </a:extLst>
          </p:cNvPr>
          <p:cNvSpPr txBox="1"/>
          <p:nvPr/>
        </p:nvSpPr>
        <p:spPr>
          <a:xfrm>
            <a:off x="176565" y="1284513"/>
            <a:ext cx="2735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183D6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IDFS Subgroup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A91C6-13A7-479E-0C04-7C730377C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178" y="2554076"/>
            <a:ext cx="5013822" cy="40466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A91EE4-B0FF-44B1-625F-324B4F7AE118}"/>
              </a:ext>
            </a:extLst>
          </p:cNvPr>
          <p:cNvSpPr txBox="1"/>
          <p:nvPr/>
        </p:nvSpPr>
        <p:spPr>
          <a:xfrm>
            <a:off x="7823200" y="2103459"/>
            <a:ext cx="360515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Absolute improvement in DFS: 8.8%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958324-9B97-FC79-7257-30B7366E8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072" y="833444"/>
            <a:ext cx="5209213" cy="127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95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1818C-629F-7833-AEF8-73B5DED68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10" y="74734"/>
            <a:ext cx="11271379" cy="914401"/>
          </a:xfrm>
        </p:spPr>
        <p:txBody>
          <a:bodyPr/>
          <a:lstStyle/>
          <a:p>
            <a:r>
              <a:rPr lang="en-US" sz="2600" dirty="0"/>
              <a:t>Interim Analysis of DESTINY-Breast05 : </a:t>
            </a:r>
            <a:r>
              <a:rPr lang="en-US" sz="2600" dirty="0">
                <a:solidFill>
                  <a:srgbClr val="7183D6"/>
                </a:solidFill>
              </a:rPr>
              <a:t>Safety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DA55F-3337-C8CB-C388-6D18CE65E3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645" y="6089283"/>
            <a:ext cx="6146801" cy="693983"/>
          </a:xfrm>
        </p:spPr>
        <p:txBody>
          <a:bodyPr>
            <a:noAutofit/>
          </a:bodyPr>
          <a:lstStyle/>
          <a:p>
            <a:r>
              <a:rPr lang="en-US" baseline="30000" dirty="0"/>
              <a:t>a </a:t>
            </a:r>
            <a:r>
              <a:rPr lang="en-US" dirty="0"/>
              <a:t>Prophylactic antiemetics were recommended but not mandatory. </a:t>
            </a:r>
            <a:r>
              <a:rPr lang="en-US" baseline="30000" dirty="0"/>
              <a:t>b </a:t>
            </a:r>
            <a:r>
              <a:rPr lang="en-US" dirty="0"/>
              <a:t>In the T-DXd and T-DM1 arms: 39.1% and 23.7% grade 1, 27.8% and 5.5% grade 2, and 4.5% and 0.1% grade 3 events, respectively. </a:t>
            </a:r>
            <a:r>
              <a:rPr lang="en-US" baseline="30000" dirty="0"/>
              <a:t>c </a:t>
            </a:r>
            <a:r>
              <a:rPr lang="en-US" dirty="0"/>
              <a:t>In the T-DXd and T-DM1 arms: 19.0% and 6.9% grade 1, 10.9% and 2.0% grade 2, and 1.1% and 0.1% grade 3 events, respectively. </a:t>
            </a:r>
            <a:r>
              <a:rPr lang="en-US" baseline="30000" dirty="0"/>
              <a:t>d </a:t>
            </a:r>
            <a:r>
              <a:rPr lang="en-US" dirty="0"/>
              <a:t>In the T-DXd and T-DM1 arms: 24.2% and 20.8% grade 1 and 4.6% and 6.1% grade 2 events, Geyer CE, et al. ESMO 2025. Abstract LBA1.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E5C24-FCEC-4496-A44A-12B12E561B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189372"/>
            <a:ext cx="6858000" cy="3447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397313-8C2A-0662-5885-A445D1FFCB56}"/>
              </a:ext>
            </a:extLst>
          </p:cNvPr>
          <p:cNvSpPr txBox="1"/>
          <p:nvPr/>
        </p:nvSpPr>
        <p:spPr>
          <a:xfrm>
            <a:off x="497840" y="1481219"/>
            <a:ext cx="2904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183D6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TEAEs in ≥20% of Patients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852D63-88FE-954B-6C0A-0A8457F4C6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0100" y="4165398"/>
            <a:ext cx="1169946" cy="1130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7753FC-9175-643A-D8BE-97254C403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235" y="3369395"/>
            <a:ext cx="5066066" cy="3413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677E5E-DF8A-2282-D8D7-6E7B50115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4679" y="240982"/>
            <a:ext cx="4780622" cy="31284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D59EED-40E0-BBAC-BDAE-FDD479007A43}"/>
              </a:ext>
            </a:extLst>
          </p:cNvPr>
          <p:cNvSpPr/>
          <p:nvPr/>
        </p:nvSpPr>
        <p:spPr>
          <a:xfrm>
            <a:off x="7144679" y="2336800"/>
            <a:ext cx="4780622" cy="2032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DC44DB-2465-7F16-DABC-9426421D0409}"/>
              </a:ext>
            </a:extLst>
          </p:cNvPr>
          <p:cNvSpPr/>
          <p:nvPr/>
        </p:nvSpPr>
        <p:spPr>
          <a:xfrm>
            <a:off x="7144679" y="2540000"/>
            <a:ext cx="4780622" cy="2032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610C6-2F4B-A0B8-3AE8-452CB1823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E7F2B-51F1-410F-14F6-6E520DDA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590" y="101601"/>
            <a:ext cx="10515600" cy="1003951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did we Learn? </a:t>
            </a:r>
            <a:br>
              <a:rPr lang="en-US" dirty="0"/>
            </a:br>
            <a:r>
              <a:rPr lang="en-US" sz="3100" dirty="0"/>
              <a:t>How to Incorporate T-</a:t>
            </a:r>
            <a:r>
              <a:rPr lang="en-US" sz="3100" dirty="0" err="1"/>
              <a:t>DXd</a:t>
            </a:r>
            <a:r>
              <a:rPr lang="en-US" sz="3100" dirty="0"/>
              <a:t> into treatment for early stage HER2+ BC?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D8F45-1820-9312-3D49-121B71C8B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590" y="1335296"/>
            <a:ext cx="10831606" cy="5797024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  <a:buClr>
                <a:srgbClr val="0191B6"/>
              </a:buClr>
              <a:buSzTx/>
              <a:defRPr/>
            </a:pPr>
            <a:r>
              <a:rPr lang="en-US" sz="2000" dirty="0">
                <a:cs typeface="Calibri" panose="020F0502020204030204" pitchFamily="34" charset="0"/>
              </a:rPr>
              <a:t>T-</a:t>
            </a:r>
            <a:r>
              <a:rPr lang="en-US" sz="2000" dirty="0" err="1">
                <a:cs typeface="Calibri" panose="020F0502020204030204" pitchFamily="34" charset="0"/>
              </a:rPr>
              <a:t>DXd</a:t>
            </a:r>
            <a:r>
              <a:rPr lang="en-US" sz="2000" dirty="0">
                <a:cs typeface="Calibri" panose="020F0502020204030204" pitchFamily="34" charset="0"/>
              </a:rPr>
              <a:t> for patients with high risk HER2+ disease and residual disease in breast and/or node following at least 6 cycles of neoadjuvant chemotherapy containing HER2 targeted therapy significantly improved IDFS and DFS compared to T-DM1 – with short follow-up</a:t>
            </a:r>
          </a:p>
          <a:p>
            <a:pPr lvl="1">
              <a:spcAft>
                <a:spcPts val="0"/>
              </a:spcAft>
              <a:buClr>
                <a:srgbClr val="0191B6"/>
              </a:buClr>
              <a:defRPr/>
            </a:pPr>
            <a:r>
              <a:rPr lang="en-US" sz="2000" dirty="0">
                <a:cs typeface="Calibri" panose="020F0502020204030204" pitchFamily="34" charset="0"/>
              </a:rPr>
              <a:t>Effect seen across all prespecified subgroups</a:t>
            </a:r>
          </a:p>
          <a:p>
            <a:pPr lvl="1">
              <a:spcAft>
                <a:spcPts val="0"/>
              </a:spcAft>
              <a:buClr>
                <a:srgbClr val="0191B6"/>
              </a:buClr>
              <a:defRPr/>
            </a:pPr>
            <a:r>
              <a:rPr lang="en-US" sz="2000" dirty="0">
                <a:cs typeface="Calibri" panose="020F0502020204030204" pitchFamily="34" charset="0"/>
              </a:rPr>
              <a:t>At interim analysis there are less CNS metastases in the T-</a:t>
            </a:r>
            <a:r>
              <a:rPr lang="en-US" sz="2000" dirty="0" err="1">
                <a:cs typeface="Calibri" panose="020F0502020204030204" pitchFamily="34" charset="0"/>
              </a:rPr>
              <a:t>DXd</a:t>
            </a:r>
            <a:r>
              <a:rPr lang="en-US" sz="2000" dirty="0">
                <a:cs typeface="Calibri" panose="020F0502020204030204" pitchFamily="34" charset="0"/>
              </a:rPr>
              <a:t> group</a:t>
            </a:r>
          </a:p>
          <a:p>
            <a:pPr lvl="1">
              <a:spcAft>
                <a:spcPts val="0"/>
              </a:spcAft>
              <a:buClr>
                <a:srgbClr val="0191B6"/>
              </a:buClr>
              <a:defRPr/>
            </a:pPr>
            <a:r>
              <a:rPr lang="en-US" sz="2000" dirty="0">
                <a:cs typeface="Calibri" panose="020F0502020204030204" pitchFamily="34" charset="0"/>
              </a:rPr>
              <a:t>T-</a:t>
            </a:r>
            <a:r>
              <a:rPr lang="en-US" sz="2000" dirty="0" err="1">
                <a:cs typeface="Calibri" panose="020F0502020204030204" pitchFamily="34" charset="0"/>
              </a:rPr>
              <a:t>DXd</a:t>
            </a:r>
            <a:r>
              <a:rPr lang="en-US" sz="2000" dirty="0">
                <a:cs typeface="Calibri" panose="020F0502020204030204" pitchFamily="34" charset="0"/>
              </a:rPr>
              <a:t> was associated with more ILD compared to DB11, presumably due to longer exposure and perhaps prior treatment, as well as more nausea than T-DM1</a:t>
            </a:r>
          </a:p>
          <a:p>
            <a:pPr lvl="2">
              <a:spcAft>
                <a:spcPts val="0"/>
              </a:spcAft>
              <a:buClr>
                <a:srgbClr val="0191B6"/>
              </a:buClr>
              <a:defRPr/>
            </a:pPr>
            <a:r>
              <a:rPr lang="en-US" sz="2000" dirty="0">
                <a:cs typeface="Calibri" panose="020F0502020204030204" pitchFamily="34" charset="0"/>
              </a:rPr>
              <a:t>Less cytopenias and liver enzyme elevations</a:t>
            </a:r>
          </a:p>
          <a:p>
            <a:pPr lvl="2">
              <a:spcAft>
                <a:spcPts val="0"/>
              </a:spcAft>
              <a:buClr>
                <a:srgbClr val="0191B6"/>
              </a:buClr>
              <a:defRPr/>
            </a:pPr>
            <a:r>
              <a:rPr lang="en-US" sz="2000" dirty="0">
                <a:cs typeface="Calibri" panose="020F0502020204030204" pitchFamily="34" charset="0"/>
              </a:rPr>
              <a:t>Similar deaths attributed to treatment (2 v 1)</a:t>
            </a:r>
          </a:p>
          <a:p>
            <a:pPr>
              <a:spcAft>
                <a:spcPts val="0"/>
              </a:spcAft>
              <a:buClr>
                <a:srgbClr val="0191B6"/>
              </a:buClr>
              <a:defRPr/>
            </a:pPr>
            <a:r>
              <a:rPr lang="en-US" sz="2000" dirty="0">
                <a:cs typeface="Calibri" panose="020F0502020204030204" pitchFamily="34" charset="0"/>
              </a:rPr>
              <a:t>Neoadjuvant or adjuvant?</a:t>
            </a:r>
          </a:p>
          <a:p>
            <a:pPr lvl="1">
              <a:spcAft>
                <a:spcPts val="0"/>
              </a:spcAft>
              <a:buClr>
                <a:srgbClr val="0191B6"/>
              </a:buClr>
              <a:defRPr/>
            </a:pPr>
            <a:r>
              <a:rPr lang="en-US" sz="2000" dirty="0">
                <a:cs typeface="Calibri" panose="020F0502020204030204" pitchFamily="34" charset="0"/>
              </a:rPr>
              <a:t>More T-</a:t>
            </a:r>
            <a:r>
              <a:rPr lang="en-US" sz="2000" dirty="0" err="1">
                <a:cs typeface="Calibri" panose="020F0502020204030204" pitchFamily="34" charset="0"/>
              </a:rPr>
              <a:t>DXd</a:t>
            </a:r>
            <a:r>
              <a:rPr lang="en-US" sz="2000" dirty="0">
                <a:cs typeface="Calibri" panose="020F0502020204030204" pitchFamily="34" charset="0"/>
              </a:rPr>
              <a:t> (8 cycles vs 4 followed by THP) was definitely not better</a:t>
            </a:r>
          </a:p>
          <a:p>
            <a:pPr lvl="1">
              <a:spcAft>
                <a:spcPts val="0"/>
              </a:spcAft>
              <a:buClr>
                <a:srgbClr val="0191B6"/>
              </a:buClr>
              <a:defRPr/>
            </a:pPr>
            <a:r>
              <a:rPr lang="en-US" sz="2000" dirty="0">
                <a:cs typeface="Calibri" panose="020F0502020204030204" pitchFamily="34" charset="0"/>
              </a:rPr>
              <a:t>T-</a:t>
            </a:r>
            <a:r>
              <a:rPr lang="en-US" sz="2000" dirty="0" err="1">
                <a:cs typeface="Calibri" panose="020F0502020204030204" pitchFamily="34" charset="0"/>
              </a:rPr>
              <a:t>DXd</a:t>
            </a:r>
            <a:r>
              <a:rPr lang="en-US" sz="2000" dirty="0">
                <a:cs typeface="Calibri" panose="020F0502020204030204" pitchFamily="34" charset="0"/>
              </a:rPr>
              <a:t> x 4 followed by THP is associated with less toxicity and increases </a:t>
            </a:r>
            <a:r>
              <a:rPr lang="en-US" sz="2000" dirty="0" err="1">
                <a:cs typeface="Calibri" panose="020F0502020204030204" pitchFamily="34" charset="0"/>
              </a:rPr>
              <a:t>pCR</a:t>
            </a:r>
            <a:r>
              <a:rPr lang="en-US" sz="2000" dirty="0">
                <a:cs typeface="Calibri" panose="020F0502020204030204" pitchFamily="34" charset="0"/>
              </a:rPr>
              <a:t>, thereby sparing a subset of patients 14 cycles of T-</a:t>
            </a:r>
            <a:r>
              <a:rPr lang="en-US" sz="2000" dirty="0" err="1">
                <a:cs typeface="Calibri" panose="020F0502020204030204" pitchFamily="34" charset="0"/>
              </a:rPr>
              <a:t>DXd</a:t>
            </a:r>
            <a:endParaRPr lang="en-US" sz="2000" dirty="0"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191B6"/>
              </a:buClr>
              <a:defRPr/>
            </a:pPr>
            <a:r>
              <a:rPr lang="en-US" sz="2000" dirty="0">
                <a:cs typeface="Calibri" panose="020F0502020204030204" pitchFamily="34" charset="0"/>
              </a:rPr>
              <a:t>But in patients with no </a:t>
            </a:r>
            <a:r>
              <a:rPr lang="en-US" sz="2000" dirty="0" err="1">
                <a:cs typeface="Calibri" panose="020F0502020204030204" pitchFamily="34" charset="0"/>
              </a:rPr>
              <a:t>pCR</a:t>
            </a:r>
            <a:r>
              <a:rPr lang="en-US" sz="2000" dirty="0">
                <a:cs typeface="Calibri" panose="020F0502020204030204" pitchFamily="34" charset="0"/>
              </a:rPr>
              <a:t>, next steps are unclear!</a:t>
            </a:r>
          </a:p>
          <a:p>
            <a:pPr lvl="1">
              <a:spcAft>
                <a:spcPts val="0"/>
              </a:spcAft>
              <a:buClr>
                <a:srgbClr val="0191B6"/>
              </a:buClr>
              <a:defRPr/>
            </a:pPr>
            <a:r>
              <a:rPr lang="en-US" sz="2000" dirty="0">
                <a:cs typeface="Calibri" panose="020F0502020204030204" pitchFamily="34" charset="0"/>
              </a:rPr>
              <a:t>THP is sufficient for a subset of patients, as is T-</a:t>
            </a:r>
            <a:r>
              <a:rPr lang="en-US" sz="2000" dirty="0" err="1">
                <a:cs typeface="Calibri" panose="020F0502020204030204" pitchFamily="34" charset="0"/>
              </a:rPr>
              <a:t>DXd</a:t>
            </a:r>
            <a:r>
              <a:rPr lang="en-US" sz="2000" dirty="0">
                <a:cs typeface="Calibri" panose="020F0502020204030204" pitchFamily="34" charset="0"/>
              </a:rPr>
              <a:t> x 4: individualizing therapy to risk is critical</a:t>
            </a:r>
          </a:p>
          <a:p>
            <a:pPr lvl="2">
              <a:spcAft>
                <a:spcPts val="0"/>
              </a:spcAft>
              <a:buClr>
                <a:srgbClr val="0191B6"/>
              </a:buClr>
              <a:defRPr/>
            </a:pPr>
            <a:r>
              <a:rPr lang="en-US" sz="2000" dirty="0">
                <a:cs typeface="Calibri" panose="020F0502020204030204" pitchFamily="34" charset="0"/>
              </a:rPr>
              <a:t>Ex: I-SPY 2.2</a:t>
            </a:r>
          </a:p>
          <a:p>
            <a:pPr lvl="1">
              <a:spcAft>
                <a:spcPts val="0"/>
              </a:spcAft>
              <a:buClr>
                <a:srgbClr val="0191B6"/>
              </a:buClr>
              <a:defRPr/>
            </a:pPr>
            <a:r>
              <a:rPr lang="en-US" sz="2000" dirty="0">
                <a:cs typeface="Calibri" panose="020F0502020204030204" pitchFamily="34" charset="0"/>
              </a:rPr>
              <a:t>T-</a:t>
            </a:r>
            <a:r>
              <a:rPr lang="en-US" sz="2000" dirty="0" err="1">
                <a:cs typeface="Calibri" panose="020F0502020204030204" pitchFamily="34" charset="0"/>
              </a:rPr>
              <a:t>DXd</a:t>
            </a:r>
            <a:r>
              <a:rPr lang="en-US" sz="2000" dirty="0">
                <a:cs typeface="Calibri" panose="020F0502020204030204" pitchFamily="34" charset="0"/>
              </a:rPr>
              <a:t> in patients with residual disease (and high-risk) will become the SOC</a:t>
            </a:r>
          </a:p>
          <a:p>
            <a:pPr marL="285750" lvl="0" indent="-285750">
              <a:spcAft>
                <a:spcPts val="0"/>
              </a:spcAft>
              <a:buClr>
                <a:srgbClr val="0191B6"/>
              </a:buClr>
              <a:buSzTx/>
              <a:defRPr/>
            </a:pPr>
            <a:endParaRPr lang="en-US" sz="2000" dirty="0">
              <a:cs typeface="Calibri" panose="020F0502020204030204" pitchFamily="34" charset="0"/>
            </a:endParaRPr>
          </a:p>
          <a:p>
            <a:pPr marL="285750" lvl="0" indent="-285750">
              <a:spcAft>
                <a:spcPts val="0"/>
              </a:spcAft>
              <a:buClr>
                <a:srgbClr val="0191B6"/>
              </a:buClr>
              <a:buSzTx/>
              <a:defRPr/>
            </a:pPr>
            <a:endParaRPr lang="en-US" sz="2000" dirty="0">
              <a:cs typeface="Calibri" panose="020F0502020204030204" pitchFamily="34" charset="0"/>
            </a:endParaRPr>
          </a:p>
          <a:p>
            <a:pPr lvl="1"/>
            <a:endParaRPr lang="en-US" sz="4000" dirty="0">
              <a:cs typeface="Calibri" panose="020F0502020204030204" pitchFamily="34" charset="0"/>
            </a:endParaRPr>
          </a:p>
          <a:p>
            <a:pPr lvl="1"/>
            <a:endParaRPr lang="en-US" sz="4000" baseline="30000" dirty="0">
              <a:cs typeface="Calibri" panose="020F0502020204030204" pitchFamily="34" charset="0"/>
            </a:endParaRPr>
          </a:p>
          <a:p>
            <a:pPr lvl="1"/>
            <a:endParaRPr lang="en-US" sz="4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967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130B9-D451-0316-04B6-77352A7E7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EDF2-4B55-D1F1-0B77-26D6AC08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Metastatic HER2 Low Disease</a:t>
            </a:r>
          </a:p>
        </p:txBody>
      </p:sp>
    </p:spTree>
    <p:extLst>
      <p:ext uri="{BB962C8B-B14F-4D97-AF65-F5344CB8AC3E}">
        <p14:creationId xmlns:p14="http://schemas.microsoft.com/office/powerpoint/2010/main" val="3600212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3C356C3-7250-6519-BAA5-9C4F5E1E3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48" y="48017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DESTINY-Breast04</a:t>
            </a:r>
            <a:br>
              <a:rPr lang="en-US" dirty="0"/>
            </a:br>
            <a:r>
              <a:rPr lang="en-US" sz="2800" b="1" dirty="0"/>
              <a:t>Updated data cutoff (March 1, 2023), median FU 32 </a:t>
            </a:r>
            <a:r>
              <a:rPr lang="en-US" sz="2800" b="1" dirty="0" err="1"/>
              <a:t>mos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9CA131-3A4F-1FDF-C456-5BCFC38B654F}"/>
              </a:ext>
            </a:extLst>
          </p:cNvPr>
          <p:cNvGrpSpPr/>
          <p:nvPr/>
        </p:nvGrpSpPr>
        <p:grpSpPr>
          <a:xfrm>
            <a:off x="528974" y="2347536"/>
            <a:ext cx="8576200" cy="3027920"/>
            <a:chOff x="985393" y="1411132"/>
            <a:chExt cx="8486385" cy="3027920"/>
          </a:xfrm>
        </p:grpSpPr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FF5B4696-83BE-3796-D105-BBC9B5EA3808}"/>
                </a:ext>
              </a:extLst>
            </p:cNvPr>
            <p:cNvSpPr txBox="1">
              <a:spLocks/>
            </p:cNvSpPr>
            <p:nvPr/>
          </p:nvSpPr>
          <p:spPr>
            <a:xfrm>
              <a:off x="985393" y="3291815"/>
              <a:ext cx="3941015" cy="1147237"/>
            </a:xfrm>
            <a:prstGeom prst="rect">
              <a:avLst/>
            </a:prstGeom>
            <a:noFill/>
            <a:ln w="19050">
              <a:noFill/>
            </a:ln>
          </p:spPr>
          <p:txBody>
            <a:bodyPr anchor="t">
              <a:noAutofit/>
            </a:bodyPr>
            <a:lstStyle>
              <a:defPPr>
                <a:defRPr lang="en-US"/>
              </a:defPPr>
              <a:lvl1pPr marL="0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757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515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272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028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3786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6543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9300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2057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85" fontAlgn="base">
                <a:spcBef>
                  <a:spcPct val="0"/>
                </a:spcBef>
                <a:spcAft>
                  <a:spcPts val="225"/>
                </a:spcAft>
                <a:buClr>
                  <a:srgbClr val="113468"/>
                </a:buClr>
                <a:buFont typeface="Arial"/>
                <a:buNone/>
                <a:defRPr/>
              </a:pPr>
              <a:r>
                <a:rPr lang="en-US" sz="11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Stratification factors</a:t>
              </a:r>
            </a:p>
            <a:p>
              <a:pPr marL="176215" indent="-176215" defTabSz="1219185" fontAlgn="base">
                <a:spcBef>
                  <a:spcPct val="0"/>
                </a:spcBef>
                <a:spcAft>
                  <a:spcPts val="225"/>
                </a:spcAft>
                <a:buClr>
                  <a:srgbClr val="113468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Centrally assessed HER2 status</a:t>
              </a:r>
              <a:r>
                <a:rPr lang="en-US" sz="10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(IHC 1+ vs IHC 2+/ISH−)</a:t>
              </a:r>
            </a:p>
            <a:p>
              <a:pPr marL="176215" indent="-176215" defTabSz="1219185" fontAlgn="base">
                <a:spcBef>
                  <a:spcPct val="0"/>
                </a:spcBef>
                <a:spcAft>
                  <a:spcPts val="225"/>
                </a:spcAft>
                <a:buClr>
                  <a:srgbClr val="113468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 vs 2 prior lines of chemotherapy </a:t>
              </a:r>
            </a:p>
            <a:p>
              <a:pPr marL="176215" indent="-176215" defTabSz="1219185" fontAlgn="base">
                <a:spcBef>
                  <a:spcPct val="0"/>
                </a:spcBef>
                <a:spcAft>
                  <a:spcPts val="225"/>
                </a:spcAft>
                <a:buClr>
                  <a:srgbClr val="113468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HR+ (with vs without prior treatment with CDK4/6i) vs HR−</a:t>
              </a: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AB5806B5-D91A-D006-1CB3-2C12C29FA25E}"/>
                </a:ext>
              </a:extLst>
            </p:cNvPr>
            <p:cNvSpPr txBox="1">
              <a:spLocks/>
            </p:cNvSpPr>
            <p:nvPr/>
          </p:nvSpPr>
          <p:spPr>
            <a:xfrm>
              <a:off x="7082197" y="1411132"/>
              <a:ext cx="2389581" cy="2580419"/>
            </a:xfrm>
            <a:prstGeom prst="rect">
              <a:avLst/>
            </a:prstGeom>
            <a:noFill/>
            <a:ln w="19050">
              <a:solidFill>
                <a:srgbClr val="002557"/>
              </a:solidFill>
            </a:ln>
          </p:spPr>
          <p:txBody>
            <a:bodyPr anchor="ctr">
              <a:noAutofit/>
            </a:bodyPr>
            <a:lstStyle>
              <a:defPPr>
                <a:defRPr lang="en-US"/>
              </a:defPPr>
              <a:lvl1pPr marL="0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757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515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272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028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3786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6543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9300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2057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85">
                <a:spcBef>
                  <a:spcPts val="200"/>
                </a:spcBef>
                <a:defRPr/>
              </a:pPr>
              <a:r>
                <a:rPr lang="en-US" sz="110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Primary endpoint</a:t>
              </a:r>
            </a:p>
            <a:p>
              <a:pPr marL="171452" indent="-171452" defTabSz="1219185">
                <a:spcBef>
                  <a:spcPts val="200"/>
                </a:spcBef>
                <a:buClr>
                  <a:srgbClr val="113468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 panose="020B0604020202020204" pitchFamily="34" charset="0"/>
                  <a:sym typeface="Arial"/>
                </a:rPr>
                <a:t>PFS by BICR (HR+)</a:t>
              </a:r>
            </a:p>
            <a:p>
              <a:pPr defTabSz="1219185">
                <a:spcBef>
                  <a:spcPts val="200"/>
                </a:spcBef>
                <a:defRPr/>
              </a:pPr>
              <a:endParaRPr lang="en-US" sz="700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endParaRPr>
            </a:p>
            <a:p>
              <a:pPr defTabSz="1219185">
                <a:spcBef>
                  <a:spcPts val="200"/>
                </a:spcBef>
                <a:defRPr/>
              </a:pPr>
              <a:r>
                <a:rPr lang="en-US" sz="110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Key secondary endpoints</a:t>
              </a:r>
              <a:r>
                <a:rPr lang="en-US" sz="1100" b="1" kern="0" baseline="300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d</a:t>
              </a:r>
              <a:r>
                <a:rPr lang="en-US" sz="110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171452" indent="-171452" defTabSz="1219185">
                <a:spcBef>
                  <a:spcPts val="200"/>
                </a:spcBef>
                <a:buClr>
                  <a:srgbClr val="113468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 panose="020B0604020202020204" pitchFamily="34" charset="0"/>
                  <a:sym typeface="Arial"/>
                </a:rPr>
                <a:t>PFS by BICR (all patients) </a:t>
              </a:r>
            </a:p>
            <a:p>
              <a:pPr marL="171452" indent="-171452" defTabSz="1219185">
                <a:spcBef>
                  <a:spcPts val="200"/>
                </a:spcBef>
                <a:buClr>
                  <a:srgbClr val="113468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b="1" kern="0" dirty="0">
                  <a:solidFill>
                    <a:srgbClr val="026C72"/>
                  </a:solidFill>
                  <a:latin typeface="Arial"/>
                  <a:cs typeface="Arial" panose="020B0604020202020204" pitchFamily="34" charset="0"/>
                  <a:sym typeface="Arial"/>
                </a:rPr>
                <a:t>OS (HR+ and all patients)</a:t>
              </a:r>
            </a:p>
            <a:p>
              <a:pPr defTabSz="1219185">
                <a:spcBef>
                  <a:spcPts val="200"/>
                </a:spcBef>
                <a:buClr>
                  <a:srgbClr val="113468"/>
                </a:buClr>
                <a:defRPr/>
              </a:pPr>
              <a:endParaRPr lang="en-US" sz="700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endParaRPr>
            </a:p>
            <a:p>
              <a:pPr defTabSz="1219185">
                <a:spcBef>
                  <a:spcPts val="200"/>
                </a:spcBef>
                <a:defRPr/>
              </a:pPr>
              <a:r>
                <a:rPr lang="en-US" sz="110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Secondary endpoints</a:t>
              </a:r>
              <a:r>
                <a:rPr lang="en-US" sz="1100" b="1" kern="0" baseline="300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d</a:t>
              </a:r>
            </a:p>
            <a:p>
              <a:pPr marL="171452" indent="-171452" defTabSz="1219185">
                <a:spcBef>
                  <a:spcPts val="200"/>
                </a:spcBef>
                <a:buClr>
                  <a:srgbClr val="113468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b="1" kern="0" dirty="0">
                  <a:solidFill>
                    <a:srgbClr val="026C72"/>
                  </a:solidFill>
                  <a:latin typeface="Arial"/>
                  <a:cs typeface="Arial" panose="020B0604020202020204" pitchFamily="34" charset="0"/>
                  <a:sym typeface="Arial"/>
                </a:rPr>
                <a:t>PFS by investigator</a:t>
              </a:r>
            </a:p>
            <a:p>
              <a:pPr marL="171452" indent="-171452" defTabSz="1219185">
                <a:spcBef>
                  <a:spcPts val="200"/>
                </a:spcBef>
                <a:buClr>
                  <a:srgbClr val="113468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 panose="020B0604020202020204" pitchFamily="34" charset="0"/>
                  <a:sym typeface="Arial"/>
                </a:rPr>
                <a:t>ORR by BICR and investigator</a:t>
              </a:r>
            </a:p>
            <a:p>
              <a:pPr marL="171452" indent="-171452" defTabSz="1219185">
                <a:spcBef>
                  <a:spcPts val="200"/>
                </a:spcBef>
                <a:buClr>
                  <a:srgbClr val="113468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 panose="020B0604020202020204" pitchFamily="34" charset="0"/>
                  <a:sym typeface="Arial"/>
                </a:rPr>
                <a:t>DOR by BICR</a:t>
              </a:r>
            </a:p>
            <a:p>
              <a:pPr marL="171452" indent="-171452" defTabSz="1219185">
                <a:spcBef>
                  <a:spcPts val="200"/>
                </a:spcBef>
                <a:buClr>
                  <a:srgbClr val="113468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b="1" kern="0" dirty="0">
                  <a:solidFill>
                    <a:srgbClr val="026C72"/>
                  </a:solidFill>
                  <a:latin typeface="Arial"/>
                  <a:cs typeface="Arial" panose="020B0604020202020204" pitchFamily="34" charset="0"/>
                  <a:sym typeface="Arial"/>
                </a:rPr>
                <a:t>Safety</a:t>
              </a:r>
            </a:p>
            <a:p>
              <a:pPr marL="171452" indent="-171452" defTabSz="1219185">
                <a:spcBef>
                  <a:spcPts val="200"/>
                </a:spcBef>
                <a:buClr>
                  <a:srgbClr val="113468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 panose="020B0604020202020204" pitchFamily="34" charset="0"/>
                  <a:sym typeface="Arial"/>
                </a:rPr>
                <a:t>Patient-reported outcomes (HR+)</a:t>
              </a:r>
              <a:r>
                <a:rPr lang="en-US" sz="1050" kern="0" baseline="30000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 panose="020B0604020202020204" pitchFamily="34" charset="0"/>
                  <a:sym typeface="Arial"/>
                </a:rPr>
                <a:t>e</a:t>
              </a:r>
              <a:endParaRPr lang="en-US" sz="1100" kern="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4BF85B9-5C7F-BA73-F307-0FD25F3230EB}"/>
                </a:ext>
              </a:extLst>
            </p:cNvPr>
            <p:cNvCxnSpPr>
              <a:cxnSpLocks/>
            </p:cNvCxnSpPr>
            <p:nvPr/>
          </p:nvCxnSpPr>
          <p:spPr>
            <a:xfrm>
              <a:off x="3923797" y="2570156"/>
              <a:ext cx="328021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E01AD32-423D-72CA-9C5C-8122DCE69E1E}"/>
                </a:ext>
              </a:extLst>
            </p:cNvPr>
            <p:cNvCxnSpPr>
              <a:cxnSpLocks/>
            </p:cNvCxnSpPr>
            <p:nvPr/>
          </p:nvCxnSpPr>
          <p:spPr>
            <a:xfrm>
              <a:off x="4533197" y="1946605"/>
              <a:ext cx="0" cy="121892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0A3C496-3EF4-EDA7-E94A-E44EB539FA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3197" y="3165532"/>
              <a:ext cx="62949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8B06205-8384-17DA-4FEC-8BC2CBDBAC68}"/>
                </a:ext>
              </a:extLst>
            </p:cNvPr>
            <p:cNvCxnSpPr>
              <a:cxnSpLocks/>
            </p:cNvCxnSpPr>
            <p:nvPr/>
          </p:nvCxnSpPr>
          <p:spPr>
            <a:xfrm>
              <a:off x="4543572" y="1946605"/>
              <a:ext cx="62949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7692CB-7214-47A5-4DD3-4EA086B9A374}"/>
                </a:ext>
              </a:extLst>
            </p:cNvPr>
            <p:cNvSpPr/>
            <p:nvPr/>
          </p:nvSpPr>
          <p:spPr>
            <a:xfrm>
              <a:off x="4259641" y="2306847"/>
              <a:ext cx="559812" cy="533151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35995" tIns="35995" rIns="35995" bIns="35995" rtlCol="0" anchor="ctr"/>
            <a:lstStyle>
              <a:defPPr>
                <a:defRPr lang="en-US"/>
              </a:defPPr>
              <a:lvl1pPr marL="0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757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515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272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028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3786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6543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9300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2057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9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>
                  <a:solidFill>
                    <a:srgbClr val="FFFFFF"/>
                  </a:solidFill>
                  <a:latin typeface="Arial"/>
                  <a:sym typeface="Arial"/>
                </a:rPr>
                <a:t>R</a:t>
              </a:r>
            </a:p>
            <a:p>
              <a:pPr algn="ctr" defTabSz="68579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>
                  <a:solidFill>
                    <a:srgbClr val="FFFFFF"/>
                  </a:solidFill>
                  <a:latin typeface="Arial"/>
                  <a:sym typeface="Arial"/>
                </a:rPr>
                <a:t>2:1</a:t>
              </a:r>
            </a:p>
          </p:txBody>
        </p:sp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id="{AF405EA3-F398-A1C0-FB0A-99ABB9137ABC}"/>
                </a:ext>
              </a:extLst>
            </p:cNvPr>
            <p:cNvSpPr txBox="1">
              <a:spLocks/>
            </p:cNvSpPr>
            <p:nvPr/>
          </p:nvSpPr>
          <p:spPr>
            <a:xfrm>
              <a:off x="1038225" y="1848498"/>
              <a:ext cx="2885572" cy="1424448"/>
            </a:xfrm>
            <a:prstGeom prst="rect">
              <a:avLst/>
            </a:prstGeom>
            <a:noFill/>
            <a:ln w="19050">
              <a:solidFill>
                <a:srgbClr val="002557"/>
              </a:solidFill>
            </a:ln>
          </p:spPr>
          <p:txBody>
            <a:bodyPr anchor="ctr">
              <a:noAutofit/>
            </a:bodyPr>
            <a:lstStyle>
              <a:defPPr>
                <a:defRPr lang="en-US"/>
              </a:defPPr>
              <a:lvl1pPr marL="0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757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515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272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028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3786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6543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9300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2057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85">
                <a:spcBef>
                  <a:spcPts val="600"/>
                </a:spcBef>
                <a:defRPr/>
              </a:pPr>
              <a:r>
                <a:rPr lang="en-US" sz="120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Patients</a:t>
              </a:r>
              <a:r>
                <a:rPr lang="en-US" sz="1200" b="1" kern="0" baseline="300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a</a:t>
              </a:r>
            </a:p>
            <a:p>
              <a:pPr marL="171452" indent="-171452" defTabSz="1219185">
                <a:buClr>
                  <a:srgbClr val="113468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HER2-low (IHC 1+ or IHC 2+/ISH−), unresectable, and/or mBC treated with 1-2 prior lines of chemotherapy in the metastatic setting</a:t>
              </a:r>
            </a:p>
            <a:p>
              <a:pPr marL="171452" indent="-171452" defTabSz="1219185">
                <a:buClr>
                  <a:srgbClr val="113468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HR+ disease considered endocrine refractory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340327-0EFA-0BCB-BA97-26C25D9602CB}"/>
                </a:ext>
              </a:extLst>
            </p:cNvPr>
            <p:cNvSpPr/>
            <p:nvPr/>
          </p:nvSpPr>
          <p:spPr>
            <a:xfrm>
              <a:off x="5155297" y="1615502"/>
              <a:ext cx="1592351" cy="662206"/>
            </a:xfrm>
            <a:prstGeom prst="rect">
              <a:avLst/>
            </a:prstGeom>
            <a:solidFill>
              <a:srgbClr val="002985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757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515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272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028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3786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6543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9300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2057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400" b="1" dirty="0">
                  <a:solidFill>
                    <a:prstClr val="white"/>
                  </a:solidFill>
                  <a:latin typeface="Arial" panose="020B0604020202020204" pitchFamily="34" charset="0"/>
                  <a:ea typeface="Meiryo UI" pitchFamily="50" charset="-128"/>
                  <a:cs typeface="Arial" panose="020B0604020202020204" pitchFamily="34" charset="0"/>
                  <a:sym typeface="Arial"/>
                </a:rPr>
                <a:t>T-DXd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900" b="1" dirty="0">
                  <a:solidFill>
                    <a:prstClr val="white"/>
                  </a:solidFill>
                  <a:latin typeface="Arial" panose="020B0604020202020204" pitchFamily="34" charset="0"/>
                  <a:ea typeface="Meiryo UI" pitchFamily="50" charset="-128"/>
                  <a:cs typeface="Arial" panose="020B0604020202020204" pitchFamily="34" charset="0"/>
                  <a:sym typeface="Arial"/>
                </a:rPr>
                <a:t>5.4 mg/kg Q3W</a:t>
              </a:r>
              <a:endParaRPr lang="en-US" altLang="ja-JP" sz="900" b="1" baseline="30000" dirty="0">
                <a:solidFill>
                  <a:prstClr val="white"/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  <a:sym typeface="Arial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b="1" dirty="0">
                  <a:solidFill>
                    <a:prstClr val="white"/>
                  </a:solidFill>
                  <a:latin typeface="Arial" panose="020B0604020202020204" pitchFamily="34" charset="0"/>
                  <a:ea typeface="Meiryo UI" pitchFamily="50" charset="-128"/>
                  <a:cs typeface="Arial" panose="020B0604020202020204" pitchFamily="34" charset="0"/>
                  <a:sym typeface="Arial"/>
                </a:rPr>
                <a:t>(n = 373)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9D2D7C-A1C8-920B-4171-1FC379C46614}"/>
                </a:ext>
              </a:extLst>
            </p:cNvPr>
            <p:cNvSpPr/>
            <p:nvPr/>
          </p:nvSpPr>
          <p:spPr>
            <a:xfrm>
              <a:off x="5155297" y="2748375"/>
              <a:ext cx="1591056" cy="834314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757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515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272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028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3786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6543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9300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2057" algn="l" defTabSz="68551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400" b="1" dirty="0">
                  <a:solidFill>
                    <a:prstClr val="white"/>
                  </a:solidFill>
                  <a:latin typeface="Arial" panose="020B0604020202020204" pitchFamily="34" charset="0"/>
                  <a:ea typeface="Meiryo UI" pitchFamily="50" charset="-128"/>
                  <a:cs typeface="Arial" panose="020B0604020202020204" pitchFamily="34" charset="0"/>
                  <a:sym typeface="Arial"/>
                </a:rPr>
                <a:t>TPC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900" b="1" dirty="0">
                  <a:solidFill>
                    <a:prstClr val="white"/>
                  </a:solidFill>
                  <a:latin typeface="Arial" panose="020B0604020202020204" pitchFamily="34" charset="0"/>
                  <a:ea typeface="Meiryo UI" pitchFamily="50" charset="-128"/>
                  <a:cs typeface="Arial" panose="020B0604020202020204" pitchFamily="34" charset="0"/>
                  <a:sym typeface="Arial"/>
                </a:rPr>
                <a:t>Capecitabine, eribulin, gemcitabine, paclitaxel, nab-paclitaxel</a:t>
              </a:r>
              <a:r>
                <a:rPr lang="en-US" altLang="ja-JP" sz="900" b="1" baseline="30000" dirty="0">
                  <a:solidFill>
                    <a:prstClr val="white"/>
                  </a:solidFill>
                  <a:latin typeface="Arial" panose="020B0604020202020204" pitchFamily="34" charset="0"/>
                  <a:ea typeface="Meiryo UI" pitchFamily="50" charset="-128"/>
                  <a:cs typeface="Arial" panose="020B0604020202020204" pitchFamily="34" charset="0"/>
                  <a:sym typeface="Arial"/>
                </a:rPr>
                <a:t>c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b="1" dirty="0">
                  <a:solidFill>
                    <a:prstClr val="white"/>
                  </a:solidFill>
                  <a:latin typeface="Arial" panose="020B0604020202020204" pitchFamily="34" charset="0"/>
                  <a:ea typeface="Meiryo UI" pitchFamily="50" charset="-128"/>
                  <a:cs typeface="Arial" panose="020B0604020202020204" pitchFamily="34" charset="0"/>
                  <a:sym typeface="Arial"/>
                </a:rPr>
                <a:t>(n = 184)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B8B4485-E51F-CA47-DFF4-6E245C5EE88B}"/>
              </a:ext>
            </a:extLst>
          </p:cNvPr>
          <p:cNvSpPr txBox="1"/>
          <p:nvPr/>
        </p:nvSpPr>
        <p:spPr>
          <a:xfrm>
            <a:off x="54086" y="6513183"/>
            <a:ext cx="4078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 et al, NEJM 2022; ESMO 2023; Nat Med 2025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1B1568B6-D92A-7FFC-F987-D03C9757D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650142"/>
              </p:ext>
            </p:extLst>
          </p:nvPr>
        </p:nvGraphicFramePr>
        <p:xfrm>
          <a:off x="9466229" y="2784902"/>
          <a:ext cx="2143406" cy="1651008"/>
        </p:xfrm>
        <a:graphic>
          <a:graphicData uri="http://schemas.openxmlformats.org/drawingml/2006/table">
            <a:tbl>
              <a:tblPr firstRow="1" bandRow="1"/>
              <a:tblGrid>
                <a:gridCol w="1238353">
                  <a:extLst>
                    <a:ext uri="{9D8B030D-6E8A-4147-A177-3AD203B41FA5}">
                      <a16:colId xmlns:a16="http://schemas.microsoft.com/office/drawing/2014/main" val="3624223050"/>
                    </a:ext>
                  </a:extLst>
                </a:gridCol>
                <a:gridCol w="905053">
                  <a:extLst>
                    <a:ext uri="{9D8B030D-6E8A-4147-A177-3AD203B41FA5}">
                      <a16:colId xmlns:a16="http://schemas.microsoft.com/office/drawing/2014/main" val="3691362276"/>
                    </a:ext>
                  </a:extLst>
                </a:gridCol>
              </a:tblGrid>
              <a:tr h="335473">
                <a:tc gridSpan="2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kumimoji="1"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kumimoji="1"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kumimoji="1"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kumimoji="1"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kumimoji="1"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kumimoji="1"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kumimoji="1"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kumimoji="1"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kumimoji="1"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Chemotherapy, n (%)</a:t>
                      </a:r>
                    </a:p>
                  </a:txBody>
                  <a:tcPr marL="22857" marR="22857" marT="22857" marB="22857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89290"/>
                  </a:ext>
                </a:extLst>
              </a:tr>
              <a:tr h="263107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Eribulin</a:t>
                      </a:r>
                    </a:p>
                  </a:txBody>
                  <a:tcPr marL="22857" marR="22857" marT="22857" marB="22857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NZ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 (51.1)</a:t>
                      </a:r>
                    </a:p>
                  </a:txBody>
                  <a:tcPr marL="22857" marR="22857" marT="22857" marB="228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894559"/>
                  </a:ext>
                </a:extLst>
              </a:tr>
              <a:tr h="263107"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91440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82880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274320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365760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457200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548640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640080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731520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Capecitabine</a:t>
                      </a:r>
                    </a:p>
                  </a:txBody>
                  <a:tcPr marL="22857" marR="22857" marT="22857" marB="22857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NZ" sz="1100" b="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 (20.1)</a:t>
                      </a:r>
                    </a:p>
                  </a:txBody>
                  <a:tcPr marL="22857" marR="22857" marT="22857" marB="228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104864"/>
                  </a:ext>
                </a:extLst>
              </a:tr>
              <a:tr h="263107"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91440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82880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274320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365760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457200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548640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640080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7315200" algn="l" defTabSz="1828800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Nab-paclitaxel</a:t>
                      </a:r>
                    </a:p>
                  </a:txBody>
                  <a:tcPr marL="22857" marR="22857" marT="22857" marB="22857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NZ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 (10.3)</a:t>
                      </a:r>
                    </a:p>
                  </a:txBody>
                  <a:tcPr marL="22857" marR="22857" marT="22857" marB="228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249787"/>
                  </a:ext>
                </a:extLst>
              </a:tr>
              <a:tr h="263107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Gemcitabine</a:t>
                      </a:r>
                    </a:p>
                  </a:txBody>
                  <a:tcPr marL="22857" marR="22857" marT="22857" marB="22857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NZ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 (10.3)</a:t>
                      </a:r>
                    </a:p>
                  </a:txBody>
                  <a:tcPr marL="22857" marR="22857" marT="22857" marB="228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953916"/>
                  </a:ext>
                </a:extLst>
              </a:tr>
              <a:tr h="263107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Paclitaxel</a:t>
                      </a:r>
                    </a:p>
                  </a:txBody>
                  <a:tcPr marL="22857" marR="22857" marT="22857" marB="22857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NZ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(8.2)</a:t>
                      </a:r>
                    </a:p>
                  </a:txBody>
                  <a:tcPr marL="22857" marR="22857" marT="22857" marB="228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1384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D3C378C7-A8EE-F0E6-8736-87F1066024EB}"/>
              </a:ext>
            </a:extLst>
          </p:cNvPr>
          <p:cNvSpPr txBox="1"/>
          <p:nvPr/>
        </p:nvSpPr>
        <p:spPr>
          <a:xfrm>
            <a:off x="3581736" y="245676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N=557</a:t>
            </a:r>
          </a:p>
        </p:txBody>
      </p:sp>
    </p:spTree>
    <p:extLst>
      <p:ext uri="{BB962C8B-B14F-4D97-AF65-F5344CB8AC3E}">
        <p14:creationId xmlns:p14="http://schemas.microsoft.com/office/powerpoint/2010/main" val="3017099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619B2E9-11E6-4913-DC91-8ABDA3054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0" r="47434"/>
          <a:stretch/>
        </p:blipFill>
        <p:spPr>
          <a:xfrm>
            <a:off x="58154" y="1599484"/>
            <a:ext cx="6030215" cy="44360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A59F1B-03C5-791F-B4AA-FCF97FA19F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8061"/>
          <a:stretch/>
        </p:blipFill>
        <p:spPr>
          <a:xfrm>
            <a:off x="6088369" y="1428205"/>
            <a:ext cx="6010025" cy="459248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E70478C-BA7A-E9E8-C735-53DF18C2E42B}"/>
              </a:ext>
            </a:extLst>
          </p:cNvPr>
          <p:cNvSpPr/>
          <p:nvPr/>
        </p:nvSpPr>
        <p:spPr>
          <a:xfrm>
            <a:off x="5791200" y="5312229"/>
            <a:ext cx="312433" cy="70845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4CFDBB-AEC5-F2C5-4632-B21D456F8790}"/>
              </a:ext>
            </a:extLst>
          </p:cNvPr>
          <p:cNvSpPr/>
          <p:nvPr/>
        </p:nvSpPr>
        <p:spPr>
          <a:xfrm>
            <a:off x="11802928" y="5312228"/>
            <a:ext cx="312433" cy="70845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A8FD88-74EE-F8E5-120F-CD0F675D42A3}"/>
              </a:ext>
            </a:extLst>
          </p:cNvPr>
          <p:cNvSpPr txBox="1"/>
          <p:nvPr/>
        </p:nvSpPr>
        <p:spPr>
          <a:xfrm>
            <a:off x="1903954" y="6020685"/>
            <a:ext cx="9750390" cy="757130"/>
          </a:xfrm>
          <a:prstGeom prst="rect">
            <a:avLst/>
          </a:prstGeom>
          <a:solidFill>
            <a:srgbClr val="003865">
              <a:lumMod val="10000"/>
              <a:lumOff val="9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FDA approval of T-DXd in HER2 low MBC after one prior chemotherapy for advanced disease (or recurrence within 6mo of adjuvant chemotherapy)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3BC6540-CB48-F80B-06FA-0DB112C99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0" y="204200"/>
            <a:ext cx="11893421" cy="132556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DESTINY-Breast04: T-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DXd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significantly improved PFS and OS vs TPC in HER2 low MBC after a Median of one Line of Prior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hemotherapy</a:t>
            </a:r>
            <a:b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26288-CE5C-3ABB-28B7-7928F5FE73E8}"/>
              </a:ext>
            </a:extLst>
          </p:cNvPr>
          <p:cNvSpPr txBox="1"/>
          <p:nvPr/>
        </p:nvSpPr>
        <p:spPr>
          <a:xfrm>
            <a:off x="2531166" y="1411357"/>
            <a:ext cx="26769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PFS in HR+ Cohort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C7D51-C7CC-DF7E-B8BC-24D5B3BB8452}"/>
              </a:ext>
            </a:extLst>
          </p:cNvPr>
          <p:cNvSpPr txBox="1"/>
          <p:nvPr/>
        </p:nvSpPr>
        <p:spPr>
          <a:xfrm>
            <a:off x="8090452" y="1345097"/>
            <a:ext cx="26769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OS in HR+ Cohort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CFC64003-56A2-6B6F-AB43-4D6775C8EC97}"/>
              </a:ext>
            </a:extLst>
          </p:cNvPr>
          <p:cNvSpPr txBox="1">
            <a:spLocks/>
          </p:cNvSpPr>
          <p:nvPr/>
        </p:nvSpPr>
        <p:spPr>
          <a:xfrm>
            <a:off x="4521937" y="-3993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94383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294383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93E917-CCF2-ABA5-F51B-3F82D1B4D147}"/>
              </a:ext>
            </a:extLst>
          </p:cNvPr>
          <p:cNvSpPr txBox="1"/>
          <p:nvPr/>
        </p:nvSpPr>
        <p:spPr>
          <a:xfrm>
            <a:off x="58154" y="6346928"/>
            <a:ext cx="20806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 et al, NEJM 2022; ESMO 2023; Nat Med 2025</a:t>
            </a:r>
          </a:p>
        </p:txBody>
      </p:sp>
    </p:spTree>
    <p:extLst>
      <p:ext uri="{BB962C8B-B14F-4D97-AF65-F5344CB8AC3E}">
        <p14:creationId xmlns:p14="http://schemas.microsoft.com/office/powerpoint/2010/main" val="3379197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3B32262C-1506-B208-1407-5DEC8F7159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25" y="1580033"/>
            <a:ext cx="6019957" cy="3779520"/>
          </a:xfrm>
          <a:prstGeom prst="rect">
            <a:avLst/>
          </a:prstGeom>
        </p:spPr>
      </p:pic>
      <p:pic>
        <p:nvPicPr>
          <p:cNvPr id="11" name="Picture 10" descr="A graph of cancer patients&#10;&#10;Description automatically generated">
            <a:extLst>
              <a:ext uri="{FF2B5EF4-FFF2-40B4-BE49-F238E27FC236}">
                <a16:creationId xmlns:a16="http://schemas.microsoft.com/office/drawing/2014/main" id="{09D6A18B-602A-DF48-1DFA-9EAB475B67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646" y="1511039"/>
            <a:ext cx="5922861" cy="37804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B2439-5083-4DA3-9E44-5AA6D3E980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01414" y="5571024"/>
            <a:ext cx="11538361" cy="670207"/>
          </a:xfrm>
          <a:prstGeom prst="rect">
            <a:avLst/>
          </a:prstGeom>
        </p:spPr>
        <p:txBody>
          <a:bodyPr/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733" kern="1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Median FU now 32 months vs 18.4 at primary analysis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733" kern="1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There was a 42% reduction in risk of death and 71% reduction in risk of disease progression or death for HR− patients receiving T-DXd compared with TPC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B399A11-E31C-F38A-44E1-4DB29FB3C9FF}"/>
              </a:ext>
            </a:extLst>
          </p:cNvPr>
          <p:cNvSpPr txBox="1">
            <a:spLocks/>
          </p:cNvSpPr>
          <p:nvPr/>
        </p:nvSpPr>
        <p:spPr>
          <a:xfrm>
            <a:off x="-159928" y="179359"/>
            <a:ext cx="1219970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26C7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 Narrow"/>
                <a:sym typeface="Arial Narrow"/>
              </a:rPr>
              <a:t>DESTINY-Breast04: Efficacy in the HR− Cohort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 Narrow"/>
                <a:sym typeface="Arial Narrow"/>
              </a:rPr>
              <a:t>(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 Narrow"/>
                <a:sym typeface="Arial Narrow"/>
              </a:rPr>
              <a:t>Exploratory Analyses) </a:t>
            </a:r>
            <a:endParaRPr kumimoji="0" lang="en-US" sz="29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 Narrow"/>
              <a:sym typeface="Arial Narrow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2B7E23-DB7E-250C-5C84-0FE9C1E65C0C}"/>
              </a:ext>
            </a:extLst>
          </p:cNvPr>
          <p:cNvSpPr txBox="1"/>
          <p:nvPr/>
        </p:nvSpPr>
        <p:spPr>
          <a:xfrm>
            <a:off x="143531" y="6414797"/>
            <a:ext cx="11660261" cy="39934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67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BICR, blinded independent central review; HR, hormone receptor; mo, month; NE, not evaluable; OS, overall survival; T-DXd, trastuzumab deruxtecan; TPC, treatment of physician’s choice.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Modi et al, NEJM 2022; ESMO 2023, Nat Med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E4539-2695-4BDB-EBD2-9512830588EE}"/>
              </a:ext>
            </a:extLst>
          </p:cNvPr>
          <p:cNvSpPr txBox="1"/>
          <p:nvPr/>
        </p:nvSpPr>
        <p:spPr>
          <a:xfrm>
            <a:off x="7026115" y="1272679"/>
            <a:ext cx="1737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Overall Survival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9B2FD-3DD9-EF37-521D-1B0BAD9F1A52}"/>
              </a:ext>
            </a:extLst>
          </p:cNvPr>
          <p:cNvSpPr txBox="1"/>
          <p:nvPr/>
        </p:nvSpPr>
        <p:spPr>
          <a:xfrm>
            <a:off x="1087520" y="1134225"/>
            <a:ext cx="4394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Progression-Free Survival (by Investigator)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F5FAEC8-E962-B1D7-79D4-599B67364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040617"/>
              </p:ext>
            </p:extLst>
          </p:nvPr>
        </p:nvGraphicFramePr>
        <p:xfrm>
          <a:off x="8629092" y="1441956"/>
          <a:ext cx="3410683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6695">
                  <a:extLst>
                    <a:ext uri="{9D8B030D-6E8A-4147-A177-3AD203B41FA5}">
                      <a16:colId xmlns:a16="http://schemas.microsoft.com/office/drawing/2014/main" val="1285726488"/>
                    </a:ext>
                  </a:extLst>
                </a:gridCol>
                <a:gridCol w="897996">
                  <a:extLst>
                    <a:ext uri="{9D8B030D-6E8A-4147-A177-3AD203B41FA5}">
                      <a16:colId xmlns:a16="http://schemas.microsoft.com/office/drawing/2014/main" val="103459706"/>
                    </a:ext>
                  </a:extLst>
                </a:gridCol>
                <a:gridCol w="897996">
                  <a:extLst>
                    <a:ext uri="{9D8B030D-6E8A-4147-A177-3AD203B41FA5}">
                      <a16:colId xmlns:a16="http://schemas.microsoft.com/office/drawing/2014/main" val="293757630"/>
                    </a:ext>
                  </a:extLst>
                </a:gridCol>
                <a:gridCol w="897996">
                  <a:extLst>
                    <a:ext uri="{9D8B030D-6E8A-4147-A177-3AD203B41FA5}">
                      <a16:colId xmlns:a16="http://schemas.microsoft.com/office/drawing/2014/main" val="2353570026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r>
                        <a:rPr lang="en-US" sz="900" dirty="0"/>
                        <a:t>Median</a:t>
                      </a:r>
                    </a:p>
                    <a:p>
                      <a:r>
                        <a:rPr lang="en-US" sz="900" dirty="0"/>
                        <a:t>(95% CI)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T-DXd</a:t>
                      </a:r>
                    </a:p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(n = 40)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44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TPC </a:t>
                      </a:r>
                    </a:p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(n = 18)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2828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Hazard ratio</a:t>
                      </a:r>
                    </a:p>
                    <a:p>
                      <a:pPr algn="l"/>
                      <a:r>
                        <a:rPr lang="en-US" sz="900" dirty="0"/>
                        <a:t>(95% CI)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10122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900" dirty="0"/>
                        <a:t>Primary analysis</a:t>
                      </a:r>
                      <a:r>
                        <a:rPr lang="en-US" sz="900" baseline="30000" dirty="0"/>
                        <a:t>1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18.2 mo</a:t>
                      </a:r>
                    </a:p>
                    <a:p>
                      <a:pPr algn="ctr"/>
                      <a:r>
                        <a:rPr lang="en-US" sz="900" dirty="0"/>
                        <a:t>(13.6-NE)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6E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8.3 mo</a:t>
                      </a:r>
                    </a:p>
                    <a:p>
                      <a:pPr algn="ctr"/>
                      <a:r>
                        <a:rPr lang="en-US" sz="900" dirty="0"/>
                        <a:t>(5.6-20.6)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0.48</a:t>
                      </a:r>
                    </a:p>
                    <a:p>
                      <a:pPr algn="l"/>
                      <a:r>
                        <a:rPr lang="en-US" sz="900" dirty="0"/>
                        <a:t>(0.24-0.95)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984235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900" b="1" dirty="0"/>
                        <a:t>Updated analysis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17.1 mo</a:t>
                      </a:r>
                    </a:p>
                    <a:p>
                      <a:pPr algn="ctr"/>
                      <a:r>
                        <a:rPr lang="en-US" sz="900" b="1" dirty="0"/>
                        <a:t>(13.6-23.0)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6E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8.3 mo</a:t>
                      </a:r>
                    </a:p>
                    <a:p>
                      <a:pPr algn="ctr"/>
                      <a:r>
                        <a:rPr lang="en-US" sz="900" b="1" dirty="0"/>
                        <a:t>(5.6-20.4)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/>
                        <a:t>0.58</a:t>
                      </a:r>
                    </a:p>
                    <a:p>
                      <a:pPr algn="l"/>
                      <a:r>
                        <a:rPr lang="en-US" sz="900" b="1" dirty="0"/>
                        <a:t>(0.31-1.08)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394673"/>
                  </a:ext>
                </a:extLst>
              </a:tr>
            </a:tbl>
          </a:graphicData>
        </a:graphic>
      </p:graphicFrame>
      <p:graphicFrame>
        <p:nvGraphicFramePr>
          <p:cNvPr id="19" name="Table 10">
            <a:extLst>
              <a:ext uri="{FF2B5EF4-FFF2-40B4-BE49-F238E27FC236}">
                <a16:creationId xmlns:a16="http://schemas.microsoft.com/office/drawing/2014/main" id="{17FC1533-0367-B670-93DF-069E7F44C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368234"/>
              </p:ext>
            </p:extLst>
          </p:nvPr>
        </p:nvGraphicFramePr>
        <p:xfrm>
          <a:off x="1895711" y="1514973"/>
          <a:ext cx="431153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599">
                  <a:extLst>
                    <a:ext uri="{9D8B030D-6E8A-4147-A177-3AD203B41FA5}">
                      <a16:colId xmlns:a16="http://schemas.microsoft.com/office/drawing/2014/main" val="1285726488"/>
                    </a:ext>
                  </a:extLst>
                </a:gridCol>
                <a:gridCol w="831851">
                  <a:extLst>
                    <a:ext uri="{9D8B030D-6E8A-4147-A177-3AD203B41FA5}">
                      <a16:colId xmlns:a16="http://schemas.microsoft.com/office/drawing/2014/main" val="103459706"/>
                    </a:ext>
                  </a:extLst>
                </a:gridCol>
                <a:gridCol w="831851">
                  <a:extLst>
                    <a:ext uri="{9D8B030D-6E8A-4147-A177-3AD203B41FA5}">
                      <a16:colId xmlns:a16="http://schemas.microsoft.com/office/drawing/2014/main" val="293757630"/>
                    </a:ext>
                  </a:extLst>
                </a:gridCol>
                <a:gridCol w="895229">
                  <a:extLst>
                    <a:ext uri="{9D8B030D-6E8A-4147-A177-3AD203B41FA5}">
                      <a16:colId xmlns:a16="http://schemas.microsoft.com/office/drawing/2014/main" val="2353570026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r"/>
                      <a:r>
                        <a:rPr lang="en-US" sz="900" dirty="0"/>
                        <a:t>Median</a:t>
                      </a:r>
                    </a:p>
                    <a:p>
                      <a:pPr algn="r"/>
                      <a:r>
                        <a:rPr lang="en-US" sz="900" dirty="0"/>
                        <a:t>(95% CI)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T-DXd</a:t>
                      </a:r>
                    </a:p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(n = 40)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44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TPC </a:t>
                      </a:r>
                    </a:p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(n = 18)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2828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Hazard ratio</a:t>
                      </a:r>
                    </a:p>
                    <a:p>
                      <a:pPr algn="l"/>
                      <a:r>
                        <a:rPr lang="en-US" sz="900" dirty="0"/>
                        <a:t>(95% CI)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10122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r"/>
                      <a:r>
                        <a:rPr lang="en-US" sz="900" dirty="0"/>
                        <a:t>Primary analysis </a:t>
                      </a:r>
                    </a:p>
                    <a:p>
                      <a:pPr algn="r"/>
                      <a:r>
                        <a:rPr lang="en-US" sz="900" dirty="0"/>
                        <a:t>(by </a:t>
                      </a:r>
                      <a:r>
                        <a:rPr lang="en-US" sz="900" dirty="0" err="1"/>
                        <a:t>BICR</a:t>
                      </a:r>
                      <a:r>
                        <a:rPr lang="en-US" sz="900" baseline="30000" dirty="0" err="1"/>
                        <a:t>a</a:t>
                      </a:r>
                      <a:r>
                        <a:rPr lang="en-US" sz="900" dirty="0"/>
                        <a:t>)</a:t>
                      </a:r>
                      <a:r>
                        <a:rPr lang="en-US" sz="900" baseline="30000" dirty="0"/>
                        <a:t>1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8.5 mo</a:t>
                      </a:r>
                    </a:p>
                    <a:p>
                      <a:pPr algn="ctr"/>
                      <a:r>
                        <a:rPr lang="en-US" sz="900" dirty="0"/>
                        <a:t>(4.3-11.7)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6E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2.9 mo</a:t>
                      </a:r>
                    </a:p>
                    <a:p>
                      <a:pPr algn="ctr"/>
                      <a:r>
                        <a:rPr lang="en-US" sz="900" dirty="0"/>
                        <a:t>(1.4-5.1)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0.46</a:t>
                      </a:r>
                    </a:p>
                    <a:p>
                      <a:pPr algn="l"/>
                      <a:r>
                        <a:rPr lang="en-US" sz="900" dirty="0"/>
                        <a:t>(0.24-0.89)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984235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/>
                        <a:t>Updated analysis</a:t>
                      </a:r>
                    </a:p>
                    <a:p>
                      <a:pPr algn="r"/>
                      <a:r>
                        <a:rPr lang="en-US" sz="900" b="1" dirty="0"/>
                        <a:t>(by investigator)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6.3 mo</a:t>
                      </a:r>
                    </a:p>
                    <a:p>
                      <a:pPr algn="ctr"/>
                      <a:r>
                        <a:rPr lang="en-US" sz="900" b="1" dirty="0"/>
                        <a:t>(4.2-8.5)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6E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2.9 mo</a:t>
                      </a:r>
                    </a:p>
                    <a:p>
                      <a:pPr algn="ctr"/>
                      <a:r>
                        <a:rPr lang="en-US" sz="900" b="1" dirty="0"/>
                        <a:t>(1.4-4.2)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/>
                        <a:t>0.29</a:t>
                      </a:r>
                    </a:p>
                    <a:p>
                      <a:pPr algn="l"/>
                      <a:r>
                        <a:rPr lang="en-US" sz="900" b="1" dirty="0"/>
                        <a:t>(0.15-0.57)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39467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33C508A-E44E-34A0-6F43-511FDEFAC7FF}"/>
              </a:ext>
            </a:extLst>
          </p:cNvPr>
          <p:cNvSpPr txBox="1"/>
          <p:nvPr/>
        </p:nvSpPr>
        <p:spPr>
          <a:xfrm>
            <a:off x="2315797" y="4680481"/>
            <a:ext cx="2745013" cy="388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33" b="0" i="0" u="none" strike="noStrike" kern="1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933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PFS</a:t>
            </a:r>
            <a:r>
              <a:rPr kumimoji="0" lang="en-US" sz="933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by investigator was not analyzed for the HR− cohort at the time of the primary analysis.</a:t>
            </a:r>
          </a:p>
        </p:txBody>
      </p:sp>
    </p:spTree>
    <p:extLst>
      <p:ext uri="{BB962C8B-B14F-4D97-AF65-F5344CB8AC3E}">
        <p14:creationId xmlns:p14="http://schemas.microsoft.com/office/powerpoint/2010/main" val="30336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6FC2EA8-AE72-A840-CFFB-77DE123F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Additional Results and Conclusions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CFE2F5-C2DC-9076-9A93-32780B01F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71" y="1834325"/>
            <a:ext cx="5283860" cy="4351339"/>
          </a:xfrm>
        </p:spPr>
        <p:txBody>
          <a:bodyPr>
            <a:normAutofit fontScale="92500"/>
          </a:bodyPr>
          <a:lstStyle/>
          <a:p>
            <a:r>
              <a:rPr lang="en-US" dirty="0"/>
              <a:t>Sequencing was not an issue</a:t>
            </a:r>
          </a:p>
          <a:p>
            <a:pPr lvl="1"/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was only approved for HER2 low MBC based on this study</a:t>
            </a:r>
          </a:p>
          <a:p>
            <a:r>
              <a:rPr lang="en-US" dirty="0"/>
              <a:t>No new safety events</a:t>
            </a:r>
          </a:p>
          <a:p>
            <a:pPr lvl="1"/>
            <a:r>
              <a:rPr lang="en-US" dirty="0"/>
              <a:t>Nausea is the most common toxicity</a:t>
            </a:r>
          </a:p>
          <a:p>
            <a:pPr lvl="1"/>
            <a:r>
              <a:rPr lang="en-US" dirty="0"/>
              <a:t>16.7 vs 8.1% discontinued due to </a:t>
            </a:r>
            <a:r>
              <a:rPr lang="en-US" dirty="0" err="1"/>
              <a:t>Aes</a:t>
            </a:r>
            <a:endParaRPr lang="en-US" dirty="0"/>
          </a:p>
          <a:p>
            <a:pPr lvl="1"/>
            <a:r>
              <a:rPr lang="en-US" dirty="0"/>
              <a:t>4 vs 2.9% AEs associated with death</a:t>
            </a:r>
          </a:p>
          <a:p>
            <a:pPr lvl="2"/>
            <a:r>
              <a:rPr lang="en-US" dirty="0"/>
              <a:t>1.9% (n=7) vs 0 drug related </a:t>
            </a:r>
          </a:p>
          <a:p>
            <a:pPr lvl="1"/>
            <a:r>
              <a:rPr lang="en-US" dirty="0"/>
              <a:t>ILD 12.1% (n=45)</a:t>
            </a:r>
          </a:p>
          <a:p>
            <a:pPr lvl="2"/>
            <a:r>
              <a:rPr lang="en-US" dirty="0"/>
              <a:t>Median time to onset 129d (26-710d)</a:t>
            </a:r>
          </a:p>
          <a:p>
            <a:pPr lvl="2"/>
            <a:r>
              <a:rPr lang="en-US" dirty="0"/>
              <a:t>1.1% (n=4) grade 5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D24345-5E4B-4CDF-B4EC-16DC5B830E28}"/>
              </a:ext>
            </a:extLst>
          </p:cNvPr>
          <p:cNvSpPr txBox="1">
            <a:spLocks/>
          </p:cNvSpPr>
          <p:nvPr/>
        </p:nvSpPr>
        <p:spPr>
          <a:xfrm>
            <a:off x="5894118" y="1837500"/>
            <a:ext cx="5798457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Based on this data, T-</a:t>
            </a:r>
            <a:r>
              <a:rPr lang="en-US" sz="2400" dirty="0" err="1"/>
              <a:t>DXd</a:t>
            </a:r>
            <a:r>
              <a:rPr lang="en-US" sz="2400" dirty="0"/>
              <a:t> became a standard of care as 2</a:t>
            </a:r>
            <a:r>
              <a:rPr lang="en-US" sz="2400" baseline="30000" dirty="0"/>
              <a:t>nd</a:t>
            </a:r>
            <a:r>
              <a:rPr lang="en-US" sz="2400" dirty="0"/>
              <a:t> line therapy for HR+/HER2 low MBC</a:t>
            </a:r>
          </a:p>
          <a:p>
            <a:pPr lvl="1"/>
            <a:r>
              <a:rPr lang="en-US" sz="2000" dirty="0"/>
              <a:t>Remains an option for HER2 low TNBC but TROP2 ADCs have level 1 evidence</a:t>
            </a:r>
          </a:p>
          <a:p>
            <a:r>
              <a:rPr lang="en-US" sz="2400" dirty="0"/>
              <a:t>DB06 added further data moving T-</a:t>
            </a:r>
            <a:r>
              <a:rPr lang="en-US" sz="2400" dirty="0" err="1"/>
              <a:t>DXd</a:t>
            </a:r>
            <a:r>
              <a:rPr lang="en-US" sz="2400" dirty="0"/>
              <a:t> to the 1st line chemotherapy setting for those with higher disease burden, visceral dominant disease for both HER2 low and HER2 ultra low HR+ MBC</a:t>
            </a:r>
          </a:p>
          <a:p>
            <a:r>
              <a:rPr lang="en-US" sz="2400" dirty="0"/>
              <a:t>Careful monitoring and management of ILD is critical to maintain benefit</a:t>
            </a:r>
          </a:p>
        </p:txBody>
      </p:sp>
    </p:spTree>
    <p:extLst>
      <p:ext uri="{BB962C8B-B14F-4D97-AF65-F5344CB8AC3E}">
        <p14:creationId xmlns:p14="http://schemas.microsoft.com/office/powerpoint/2010/main" val="1746901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0CEF886-F49E-CE0A-08D3-9075D533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96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DESTINY-Breast06: Patient Reported Outcomes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C90CC36-D578-1C92-45E8-4A1F45649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366" y="1009939"/>
            <a:ext cx="4035878" cy="277515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EORTC QLQ-C30 and QLQ-BR35 given every 3 weeks</a:t>
            </a:r>
          </a:p>
          <a:p>
            <a:pPr lvl="1"/>
            <a:r>
              <a:rPr lang="en-US" dirty="0"/>
              <a:t>Overall, GHS/QOL was maintained over 36 weeks between the 2 arms</a:t>
            </a:r>
          </a:p>
          <a:p>
            <a:pPr lvl="1"/>
            <a:r>
              <a:rPr lang="en-US" dirty="0"/>
              <a:t>Time to deterioration in QLQ-C30 GHS/QOL was similar with T-</a:t>
            </a:r>
            <a:r>
              <a:rPr lang="en-US" dirty="0" err="1"/>
              <a:t>DXd</a:t>
            </a:r>
            <a:r>
              <a:rPr lang="en-US" dirty="0"/>
              <a:t> and TPC</a:t>
            </a:r>
          </a:p>
          <a:p>
            <a:pPr lvl="1"/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reduced the risk of clinically meaningful deterioration in pain by 49% vs TPC</a:t>
            </a:r>
          </a:p>
          <a:p>
            <a:pPr lvl="1"/>
            <a:r>
              <a:rPr lang="en-US" dirty="0"/>
              <a:t>Worse TTD for GI symptoms with T-</a:t>
            </a:r>
            <a:r>
              <a:rPr lang="en-US" dirty="0" err="1"/>
              <a:t>DXd</a:t>
            </a:r>
            <a:endParaRPr lang="en-US" dirty="0"/>
          </a:p>
          <a:p>
            <a:pPr lvl="1"/>
            <a:r>
              <a:rPr lang="en-US" dirty="0"/>
              <a:t>Deterioration of skin and mucosal symptoms with TPC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28DFE9-9E14-6A30-F779-C0F3ADA3705C}"/>
              </a:ext>
            </a:extLst>
          </p:cNvPr>
          <p:cNvSpPr txBox="1"/>
          <p:nvPr/>
        </p:nvSpPr>
        <p:spPr>
          <a:xfrm>
            <a:off x="0" y="6581001"/>
            <a:ext cx="2162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Hu et al, ESMO Open 2025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50E900-48F8-8422-EEE8-89A1EA703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58" y="943304"/>
            <a:ext cx="7772400" cy="2605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F84175-A71B-30DF-C43A-2925A4A36A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987"/>
          <a:stretch>
            <a:fillRect/>
          </a:stretch>
        </p:blipFill>
        <p:spPr>
          <a:xfrm>
            <a:off x="404300" y="3701604"/>
            <a:ext cx="8143632" cy="3156396"/>
          </a:xfrm>
          <a:prstGeom prst="rect">
            <a:avLst/>
          </a:prstGeom>
        </p:spPr>
      </p:pic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FA35D4A1-4BE0-8F29-309A-7091A90A9813}"/>
              </a:ext>
            </a:extLst>
          </p:cNvPr>
          <p:cNvSpPr txBox="1">
            <a:spLocks/>
          </p:cNvSpPr>
          <p:nvPr/>
        </p:nvSpPr>
        <p:spPr>
          <a:xfrm>
            <a:off x="8702617" y="4445391"/>
            <a:ext cx="3275627" cy="1935194"/>
          </a:xfrm>
          <a:prstGeom prst="rect">
            <a:avLst/>
          </a:prstGeom>
          <a:ln w="12700">
            <a:solidFill>
              <a:srgbClr val="F731E2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These data further support the early use of T-</a:t>
            </a:r>
            <a:r>
              <a:rPr lang="en-US" sz="2000" dirty="0" err="1"/>
              <a:t>DXd</a:t>
            </a:r>
            <a:r>
              <a:rPr lang="en-US" sz="2000" dirty="0"/>
              <a:t> for patients with endocrine resistant, HR+, HER2 low/ultralow MBC</a:t>
            </a:r>
          </a:p>
          <a:p>
            <a:pPr marL="0" indent="0" algn="ctr">
              <a:buNone/>
            </a:pPr>
            <a:r>
              <a:rPr lang="en-US" sz="2000" dirty="0"/>
              <a:t>Nausea management is critical</a:t>
            </a:r>
          </a:p>
          <a:p>
            <a:pPr marL="457177" lvl="1" indent="0" algn="ctr">
              <a:buNone/>
            </a:pPr>
            <a:endParaRPr lang="en-US" sz="1800" dirty="0"/>
          </a:p>
          <a:p>
            <a:pPr marL="457177" lvl="1" indent="0" algn="ctr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63188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DED49-A3B4-D628-9852-F7C4430BB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307405"/>
            <a:ext cx="10515600" cy="2852737"/>
          </a:xfrm>
        </p:spPr>
        <p:txBody>
          <a:bodyPr/>
          <a:lstStyle/>
          <a:p>
            <a:r>
              <a:rPr lang="en-US" dirty="0"/>
              <a:t>Metastatic HER2 Positive Disease</a:t>
            </a:r>
          </a:p>
        </p:txBody>
      </p:sp>
    </p:spTree>
    <p:extLst>
      <p:ext uri="{BB962C8B-B14F-4D97-AF65-F5344CB8AC3E}">
        <p14:creationId xmlns:p14="http://schemas.microsoft.com/office/powerpoint/2010/main" val="3130436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BAE5D-65EE-ADB4-F71C-44694E7CB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98F38-533E-023B-DF9B-7AE16E978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Symptom Management and Toxicity</a:t>
            </a:r>
          </a:p>
        </p:txBody>
      </p:sp>
    </p:spTree>
    <p:extLst>
      <p:ext uri="{BB962C8B-B14F-4D97-AF65-F5344CB8AC3E}">
        <p14:creationId xmlns:p14="http://schemas.microsoft.com/office/powerpoint/2010/main" val="3601713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76080-0D84-7C9E-D5C9-D91AE65A5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ERICA Trial: Randomized Trial of Olanzapine Prophylaxis for T-</a:t>
            </a:r>
            <a:r>
              <a:rPr lang="en-US" sz="3600" dirty="0" err="1"/>
              <a:t>DXd</a:t>
            </a:r>
            <a:r>
              <a:rPr lang="en-US" sz="3600" dirty="0"/>
              <a:t> Delayed/Persistent Nausea and Vomiting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A996B-D280-CAD2-D61F-880195C6E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13" y="1789999"/>
            <a:ext cx="5697187" cy="4351339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162 evaluable patients were enrolled at 43 sites in Japan</a:t>
            </a:r>
          </a:p>
          <a:p>
            <a:r>
              <a:rPr lang="en-US" sz="2600" dirty="0"/>
              <a:t>Study design: placebo controlled, </a:t>
            </a:r>
            <a:r>
              <a:rPr lang="en-US" sz="2600" dirty="0" err="1"/>
              <a:t>dbl</a:t>
            </a:r>
            <a:r>
              <a:rPr lang="en-US" sz="2600" dirty="0"/>
              <a:t> blind</a:t>
            </a:r>
          </a:p>
          <a:p>
            <a:pPr lvl="1"/>
            <a:r>
              <a:rPr lang="en-US" dirty="0"/>
              <a:t>Olanzapine/</a:t>
            </a:r>
            <a:r>
              <a:rPr lang="en-US" dirty="0" err="1"/>
              <a:t>pla</a:t>
            </a:r>
            <a:r>
              <a:rPr lang="en-US" dirty="0"/>
              <a:t> 5 mg/d day 1-6</a:t>
            </a:r>
          </a:p>
          <a:p>
            <a:pPr lvl="1"/>
            <a:r>
              <a:rPr lang="en-US" dirty="0"/>
              <a:t>Day 1: 5-HT3 RA, dexamethasone (6.6mg IV, 8 mg PO)</a:t>
            </a:r>
          </a:p>
          <a:p>
            <a:pPr lvl="1"/>
            <a:r>
              <a:rPr lang="en-US" dirty="0"/>
              <a:t>Primary endpoint CR in 21d observation period</a:t>
            </a:r>
          </a:p>
          <a:p>
            <a:pPr lvl="2"/>
            <a:r>
              <a:rPr lang="en-US" dirty="0"/>
              <a:t>No emetic events, no rescue meds in delayed phase (24-120hr post T-</a:t>
            </a:r>
            <a:r>
              <a:rPr lang="en-US" dirty="0" err="1"/>
              <a:t>DXd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Secondary endpoints </a:t>
            </a:r>
          </a:p>
          <a:p>
            <a:pPr lvl="2"/>
            <a:r>
              <a:rPr lang="en-US" dirty="0"/>
              <a:t>No nausea in delayed/persistent phases (120-504 </a:t>
            </a:r>
            <a:r>
              <a:rPr lang="en-US" dirty="0" err="1"/>
              <a:t>hrs</a:t>
            </a:r>
            <a:r>
              <a:rPr lang="en-US" dirty="0"/>
              <a:t>, 21d)</a:t>
            </a:r>
          </a:p>
          <a:p>
            <a:pPr lvl="2"/>
            <a:r>
              <a:rPr lang="en-US" dirty="0"/>
              <a:t>Adverse events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C48B1-1D31-E762-30EA-F8922126D201}"/>
              </a:ext>
            </a:extLst>
          </p:cNvPr>
          <p:cNvSpPr txBox="1"/>
          <p:nvPr/>
        </p:nvSpPr>
        <p:spPr>
          <a:xfrm>
            <a:off x="308758" y="6472052"/>
            <a:ext cx="2731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Sakai et al, Ann Oncol 2025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526CCF1-6A2F-48CD-156E-30EEC2CCD282}"/>
              </a:ext>
            </a:extLst>
          </p:cNvPr>
          <p:cNvSpPr txBox="1">
            <a:spLocks/>
          </p:cNvSpPr>
          <p:nvPr/>
        </p:nvSpPr>
        <p:spPr>
          <a:xfrm>
            <a:off x="6281553" y="1735014"/>
            <a:ext cx="5910447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Results</a:t>
            </a:r>
          </a:p>
          <a:p>
            <a:pPr lvl="1"/>
            <a:r>
              <a:rPr lang="en-US" dirty="0"/>
              <a:t>Delayed phase CR (olanzapine vs </a:t>
            </a:r>
            <a:r>
              <a:rPr lang="en-US" dirty="0" err="1"/>
              <a:t>pla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70 vs 56.1%. P 0.047</a:t>
            </a:r>
          </a:p>
          <a:p>
            <a:pPr lvl="1"/>
            <a:r>
              <a:rPr lang="en-US" dirty="0"/>
              <a:t>Persistent phase</a:t>
            </a:r>
          </a:p>
          <a:p>
            <a:pPr lvl="2"/>
            <a:r>
              <a:rPr lang="en-US" dirty="0"/>
              <a:t>63.9 vs 44.4%</a:t>
            </a:r>
          </a:p>
          <a:p>
            <a:pPr lvl="1"/>
            <a:r>
              <a:rPr lang="en-US" dirty="0"/>
              <a:t>No nausea</a:t>
            </a:r>
          </a:p>
          <a:p>
            <a:pPr lvl="2"/>
            <a:r>
              <a:rPr lang="en-US" dirty="0"/>
              <a:t>57.5 vs 37.8%</a:t>
            </a:r>
          </a:p>
          <a:p>
            <a:pPr lvl="1"/>
            <a:r>
              <a:rPr lang="en-US" dirty="0"/>
              <a:t>Less appetite loss, low-grade somnolence and hyperglycemia with olanzapine</a:t>
            </a:r>
          </a:p>
          <a:p>
            <a:pPr lvl="2"/>
            <a:r>
              <a:rPr lang="en-US" dirty="0"/>
              <a:t>Hyperglycemia: 7.5% vs 0</a:t>
            </a:r>
          </a:p>
          <a:p>
            <a:pPr lvl="2"/>
            <a:r>
              <a:rPr lang="en-US" dirty="0"/>
              <a:t>Somnolence: 25 vs 10.8%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660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004F5-2B00-763E-DA13-A2F99CEB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69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Results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0F8B5-6E81-0548-691D-80B9F2FA0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862" y="1016787"/>
            <a:ext cx="6860969" cy="5525035"/>
          </a:xfrm>
        </p:spPr>
        <p:txBody>
          <a:bodyPr>
            <a:normAutofit fontScale="92500"/>
          </a:bodyPr>
          <a:lstStyle/>
          <a:p>
            <a:r>
              <a:rPr lang="en-US" dirty="0"/>
              <a:t>Nausea is the most common toxicity from T-</a:t>
            </a:r>
            <a:r>
              <a:rPr lang="en-US" dirty="0" err="1"/>
              <a:t>DXd</a:t>
            </a:r>
            <a:r>
              <a:rPr lang="en-US" dirty="0"/>
              <a:t> impacting QOL and adherence</a:t>
            </a:r>
          </a:p>
          <a:p>
            <a:pPr lvl="1"/>
            <a:r>
              <a:rPr lang="en-US" dirty="0"/>
              <a:t>Affects &gt;70% with standard antiemetics</a:t>
            </a:r>
          </a:p>
          <a:p>
            <a:r>
              <a:rPr lang="en-US" dirty="0"/>
              <a:t>Recommendations for prophylaxis include a 3-drug regimen with 5-HT3 RA, NK1 RA and dexamethasone</a:t>
            </a:r>
          </a:p>
          <a:p>
            <a:pPr lvl="1"/>
            <a:r>
              <a:rPr lang="en-US" dirty="0"/>
              <a:t>Delayed and long-delayed nausea remain an issue </a:t>
            </a:r>
          </a:p>
          <a:p>
            <a:r>
              <a:rPr lang="en-US" dirty="0"/>
              <a:t>Olanzapine at bedtime d1-4+ is remarkably effective at reducing nausea, also effective when extended for delayed nausea</a:t>
            </a:r>
          </a:p>
          <a:p>
            <a:pPr lvl="1"/>
            <a:r>
              <a:rPr lang="en-US" dirty="0"/>
              <a:t>Start at 2.5 mg* and increase as needed (1.25mg for some!)</a:t>
            </a:r>
          </a:p>
          <a:p>
            <a:pPr lvl="1"/>
            <a:r>
              <a:rPr lang="en-US" dirty="0"/>
              <a:t>Indian study: Mainly AC showed 2.5 mg as effective as 10 mg d1-4 with much less somnolence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83B8F-74C3-9549-38ED-03FC3C7C7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696" y="1016787"/>
            <a:ext cx="4215740" cy="29797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ABB29C-2AEE-1488-DA5A-C328C5BE5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260" y="3888029"/>
            <a:ext cx="4215740" cy="2944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EEC87B-56F0-4E44-F12F-8D44F7CCEE93}"/>
              </a:ext>
            </a:extLst>
          </p:cNvPr>
          <p:cNvSpPr txBox="1"/>
          <p:nvPr/>
        </p:nvSpPr>
        <p:spPr>
          <a:xfrm>
            <a:off x="2108860" y="3038771"/>
            <a:ext cx="79742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effectLst/>
                <a:latin typeface="Times"/>
              </a:rPr>
              <a:t>Daily CR rates 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44C662-956E-BED5-D35D-9FA44FA98208}"/>
              </a:ext>
            </a:extLst>
          </p:cNvPr>
          <p:cNvSpPr txBox="1"/>
          <p:nvPr/>
        </p:nvSpPr>
        <p:spPr>
          <a:xfrm>
            <a:off x="1659579" y="5939791"/>
            <a:ext cx="7974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Times"/>
              </a:rPr>
              <a:t>D</a:t>
            </a:r>
            <a:r>
              <a:rPr lang="en-US" i="1" dirty="0">
                <a:effectLst/>
                <a:latin typeface="Times"/>
              </a:rPr>
              <a:t>aily no nausea rates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8167EC-8011-9B91-12AC-665B686A52AF}"/>
              </a:ext>
            </a:extLst>
          </p:cNvPr>
          <p:cNvSpPr txBox="1"/>
          <p:nvPr/>
        </p:nvSpPr>
        <p:spPr>
          <a:xfrm>
            <a:off x="8572622" y="6488668"/>
            <a:ext cx="351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*Bajpai et al, Lancet Oncology 2024</a:t>
            </a:r>
          </a:p>
        </p:txBody>
      </p:sp>
    </p:spTree>
    <p:extLst>
      <p:ext uri="{BB962C8B-B14F-4D97-AF65-F5344CB8AC3E}">
        <p14:creationId xmlns:p14="http://schemas.microsoft.com/office/powerpoint/2010/main" val="2230373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DE1E7B2-D44D-30FE-9DA4-E823675D2926}"/>
              </a:ext>
            </a:extLst>
          </p:cNvPr>
          <p:cNvGrpSpPr/>
          <p:nvPr/>
        </p:nvGrpSpPr>
        <p:grpSpPr>
          <a:xfrm>
            <a:off x="5696633" y="1037167"/>
            <a:ext cx="6091767" cy="4001780"/>
            <a:chOff x="4604572" y="964694"/>
            <a:chExt cx="4568825" cy="300133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7C1B369-3ABF-A036-19DB-EDE5334D6DBF}"/>
                </a:ext>
              </a:extLst>
            </p:cNvPr>
            <p:cNvGrpSpPr/>
            <p:nvPr/>
          </p:nvGrpSpPr>
          <p:grpSpPr>
            <a:xfrm>
              <a:off x="4604572" y="964694"/>
              <a:ext cx="4568825" cy="3001335"/>
              <a:chOff x="4565441" y="654503"/>
              <a:chExt cx="4568825" cy="3001335"/>
            </a:xfrm>
          </p:grpSpPr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24EE5DCC-229D-AB33-7CBC-049CEA5F7C4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4565441" y="654503"/>
              <a:ext cx="4568825" cy="300133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21E1B2A-70C0-5C24-50D2-A72D1EBB60E1}"/>
                  </a:ext>
                </a:extLst>
              </p:cNvPr>
              <p:cNvGrpSpPr/>
              <p:nvPr/>
            </p:nvGrpSpPr>
            <p:grpSpPr>
              <a:xfrm>
                <a:off x="5071730" y="2843805"/>
                <a:ext cx="3822403" cy="257739"/>
                <a:chOff x="5071730" y="2843805"/>
                <a:chExt cx="3822403" cy="257739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5B6EA95-EBE7-077A-D119-7EDECCDBE7EC}"/>
                    </a:ext>
                  </a:extLst>
                </p:cNvPr>
                <p:cNvSpPr/>
                <p:nvPr/>
              </p:nvSpPr>
              <p:spPr>
                <a:xfrm>
                  <a:off x="5071730" y="2878454"/>
                  <a:ext cx="3822403" cy="22309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ctr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8E76A2F-2145-485F-1F30-3CD22A3613AB}"/>
                    </a:ext>
                  </a:extLst>
                </p:cNvPr>
                <p:cNvSpPr txBox="1"/>
                <p:nvPr/>
              </p:nvSpPr>
              <p:spPr>
                <a:xfrm>
                  <a:off x="5403736" y="2843805"/>
                  <a:ext cx="323646" cy="223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3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0-3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FD6688E-2B3D-C529-18FB-D66BE1F9EE40}"/>
                    </a:ext>
                  </a:extLst>
                </p:cNvPr>
                <p:cNvSpPr txBox="1"/>
                <p:nvPr/>
              </p:nvSpPr>
              <p:spPr>
                <a:xfrm>
                  <a:off x="6119530" y="2854845"/>
                  <a:ext cx="398186" cy="223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3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&gt;3-6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E40C4B9-BBC5-1EAA-592F-F5DAE9E05C9F}"/>
                    </a:ext>
                  </a:extLst>
                </p:cNvPr>
                <p:cNvSpPr txBox="1"/>
                <p:nvPr/>
              </p:nvSpPr>
              <p:spPr>
                <a:xfrm>
                  <a:off x="6755493" y="2850066"/>
                  <a:ext cx="398186" cy="223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3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&gt;6-9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B3ADDB3-AFB4-280A-D3A2-B7F4A684EA82}"/>
                    </a:ext>
                  </a:extLst>
                </p:cNvPr>
                <p:cNvSpPr txBox="1"/>
                <p:nvPr/>
              </p:nvSpPr>
              <p:spPr>
                <a:xfrm>
                  <a:off x="7446118" y="2854845"/>
                  <a:ext cx="469119" cy="223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3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&gt;9-12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74B7BF1-B371-A39F-D8B3-133A84D47574}"/>
                    </a:ext>
                  </a:extLst>
                </p:cNvPr>
                <p:cNvSpPr txBox="1"/>
                <p:nvPr/>
              </p:nvSpPr>
              <p:spPr>
                <a:xfrm>
                  <a:off x="8241595" y="2852517"/>
                  <a:ext cx="354904" cy="223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3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&gt;12</a:t>
                  </a: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4EF244-B72A-7429-4AD9-62C941DA28E5}"/>
                  </a:ext>
                </a:extLst>
              </p:cNvPr>
              <p:cNvSpPr txBox="1"/>
              <p:nvPr/>
            </p:nvSpPr>
            <p:spPr>
              <a:xfrm>
                <a:off x="6539871" y="1466770"/>
                <a:ext cx="981758" cy="43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5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Reason for retreatment discontinuation</a:t>
                </a:r>
                <a:endParaRPr kumimoji="0" lang="en-ZA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8E5AB51B-66BC-DC1C-8945-AB5425EC75FC}"/>
                </a:ext>
              </a:extLst>
            </p:cNvPr>
            <p:cNvSpPr/>
            <p:nvPr/>
          </p:nvSpPr>
          <p:spPr>
            <a:xfrm>
              <a:off x="7322574" y="1603153"/>
              <a:ext cx="204117" cy="862208"/>
            </a:xfrm>
            <a:prstGeom prst="leftBrace">
              <a:avLst>
                <a:gd name="adj1" fmla="val 0"/>
                <a:gd name="adj2" fmla="val 45724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55022A7-F862-A818-AFA8-89BCAB4AB55D}"/>
              </a:ext>
            </a:extLst>
          </p:cNvPr>
          <p:cNvSpPr txBox="1"/>
          <p:nvPr/>
        </p:nvSpPr>
        <p:spPr>
          <a:xfrm>
            <a:off x="480000" y="6098340"/>
            <a:ext cx="11308397" cy="2358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AE, adverse event; DCO, data cutoff; ILD, interstitial lung disease/pneumonitis; 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ILD1; first Gr 1 ILD event; ILD2, any-grade recurrent ILD event;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PD, progressive disease; T-DXd, trastuzumab deruxtecan.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98C56AC-014F-AF0D-F60E-270B3F76611F}"/>
              </a:ext>
            </a:extLst>
          </p:cNvPr>
          <p:cNvGraphicFramePr>
            <a:graphicFrameLocks noGrp="1"/>
          </p:cNvGraphicFramePr>
          <p:nvPr/>
        </p:nvGraphicFramePr>
        <p:xfrm>
          <a:off x="549980" y="1169290"/>
          <a:ext cx="4911504" cy="3018145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697568">
                  <a:extLst>
                    <a:ext uri="{9D8B030D-6E8A-4147-A177-3AD203B41FA5}">
                      <a16:colId xmlns:a16="http://schemas.microsoft.com/office/drawing/2014/main" val="580067088"/>
                    </a:ext>
                  </a:extLst>
                </a:gridCol>
                <a:gridCol w="1213936">
                  <a:extLst>
                    <a:ext uri="{9D8B030D-6E8A-4147-A177-3AD203B41FA5}">
                      <a16:colId xmlns:a16="http://schemas.microsoft.com/office/drawing/2014/main" val="1228205144"/>
                    </a:ext>
                  </a:extLst>
                </a:gridCol>
              </a:tblGrid>
              <a:tr h="636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259" marR="612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T-DXd retreatment</a:t>
                      </a:r>
                      <a:br>
                        <a:rPr lang="en-NZ" sz="13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NZ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45)</a:t>
                      </a:r>
                      <a:endParaRPr lang="en-GB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 anchor="ctr"/>
                </a:tc>
                <a:extLst>
                  <a:ext uri="{0D108BD9-81ED-4DB2-BD59-A6C34878D82A}">
                    <a16:rowId xmlns:a16="http://schemas.microsoft.com/office/drawing/2014/main" val="2378047328"/>
                  </a:ext>
                </a:extLst>
              </a:tr>
              <a:tr h="2138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 level of T-DXd retreatment</a:t>
                      </a:r>
                      <a:endParaRPr lang="en-GB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1889"/>
                  </a:ext>
                </a:extLst>
              </a:tr>
              <a:tr h="213861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Same dose, n (%)</a:t>
                      </a:r>
                      <a:endParaRPr lang="en-GB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(68.9)</a:t>
                      </a:r>
                      <a:endParaRPr lang="en-GB" sz="13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2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934243"/>
                  </a:ext>
                </a:extLst>
              </a:tr>
              <a:tr h="213861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Reduced dose, n (%)</a:t>
                      </a:r>
                      <a:endParaRPr lang="en-GB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(31.1)</a:t>
                      </a:r>
                      <a:endParaRPr lang="en-GB" sz="13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2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90063"/>
                  </a:ext>
                </a:extLst>
              </a:tr>
              <a:tr h="419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time to retreatment after ILD1 onset </a:t>
                      </a:r>
                      <a:br>
                        <a:rPr lang="en-NZ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NZ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(range), days</a:t>
                      </a:r>
                      <a:endParaRPr lang="en-GB" sz="13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</a:t>
                      </a:r>
                      <a:br>
                        <a:rPr lang="en-NZ" sz="13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NZ" sz="13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(8-48)</a:t>
                      </a:r>
                      <a:endParaRPr lang="en-GB" sz="13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2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66977"/>
                  </a:ext>
                </a:extLst>
              </a:tr>
              <a:tr h="2138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retreatment cycles (range)</a:t>
                      </a:r>
                      <a:endParaRPr lang="en-GB" sz="13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 (1-37)</a:t>
                      </a:r>
                      <a:endParaRPr lang="en-GB" sz="13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530595"/>
                  </a:ext>
                </a:extLst>
              </a:tr>
              <a:tr h="213861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Patients with ILD2 (n = 15)</a:t>
                      </a:r>
                      <a:endParaRPr lang="en-GB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 (2-23)</a:t>
                      </a:r>
                      <a:endParaRPr lang="en-GB" sz="13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222771"/>
                  </a:ext>
                </a:extLst>
              </a:tr>
              <a:tr h="213861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Patients without ILD2 (n = 30)</a:t>
                      </a:r>
                      <a:endParaRPr lang="en-GB" sz="13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(1-37)</a:t>
                      </a:r>
                      <a:endParaRPr lang="en-GB" sz="13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35566"/>
                  </a:ext>
                </a:extLst>
              </a:tr>
              <a:tr h="233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1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retreatment duration (range), days</a:t>
                      </a:r>
                      <a:endParaRPr lang="en-GB" sz="1300" b="1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0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85.0 (1-848)</a:t>
                      </a:r>
                      <a:endParaRPr lang="en-GB" sz="1300" b="0" strike="noStrik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57948"/>
                  </a:ext>
                </a:extLst>
              </a:tr>
              <a:tr h="233873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0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Patients with ILD2 (n = 15)</a:t>
                      </a:r>
                      <a:endParaRPr lang="en-GB" sz="1300" b="0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0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85.0 (22-648)</a:t>
                      </a:r>
                      <a:endParaRPr lang="en-GB" sz="1300" b="0" strike="noStrik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726286"/>
                  </a:ext>
                </a:extLst>
              </a:tr>
              <a:tr h="211777">
                <a:tc>
                  <a:txBody>
                    <a:bodyPr/>
                    <a:lstStyle/>
                    <a:p>
                      <a:pPr marL="1803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0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Patients without ILD2 (n = 30)</a:t>
                      </a:r>
                      <a:endParaRPr lang="en-GB" sz="1300" b="0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300" b="0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82.5 (1-848)</a:t>
                      </a:r>
                      <a:endParaRPr lang="en-GB" sz="1300" b="0" strike="noStrik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259" marR="61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46236"/>
                  </a:ext>
                </a:extLst>
              </a:tr>
            </a:tbl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BA3603B7-5CAD-74E8-42DD-4394BA9F09F7}"/>
              </a:ext>
            </a:extLst>
          </p:cNvPr>
          <p:cNvSpPr txBox="1">
            <a:spLocks/>
          </p:cNvSpPr>
          <p:nvPr/>
        </p:nvSpPr>
        <p:spPr>
          <a:xfrm>
            <a:off x="575377" y="502576"/>
            <a:ext cx="11213020" cy="576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 i="0" kern="1200" cap="all">
                <a:solidFill>
                  <a:srgbClr val="E61D78"/>
                </a:solidFill>
                <a:latin typeface="+mn-lt"/>
                <a:ea typeface="MS PGothic" pitchFamily="34" charset="-128"/>
                <a:cs typeface="Arial Narrow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MS PGothic" pitchFamily="34" charset="-128"/>
                <a:cs typeface="Arial Narrow" panose="020B0606020202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MS PGothic" pitchFamily="34" charset="-128"/>
                <a:cs typeface="Arial Narrow" panose="020B0606020202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MS PGothic" pitchFamily="34" charset="-128"/>
                <a:cs typeface="Arial Narrow" panose="020B0606020202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MS PGothic" pitchFamily="34" charset="-128"/>
                <a:cs typeface="Arial Narrow" panose="020B060602020203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Pooled Analysis of Grade 1 ILD Rechallenge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B521FBBE-4C06-9D64-2FD9-42195F6BBFE3}"/>
              </a:ext>
            </a:extLst>
          </p:cNvPr>
          <p:cNvSpPr txBox="1">
            <a:spLocks/>
          </p:cNvSpPr>
          <p:nvPr/>
        </p:nvSpPr>
        <p:spPr>
          <a:xfrm>
            <a:off x="314831" y="4351877"/>
            <a:ext cx="11645349" cy="189164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Font typeface="Wingdings" panose="05000000000000000000" pitchFamily="2" charset="2"/>
              <a:buChar char="u"/>
              <a:defRPr sz="1600" kern="1200">
                <a:solidFill>
                  <a:schemeClr val="tx1"/>
                </a:solidFill>
                <a:latin typeface="Arial Narrow"/>
                <a:ea typeface="MS PGothic" pitchFamily="34" charset="-128"/>
                <a:cs typeface="Arial Narrow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Font typeface="Wingdings" panose="05000000000000000000" pitchFamily="2" charset="2"/>
              <a:buChar char="u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ea typeface="MS PGothic" pitchFamily="34" charset="-128"/>
                <a:cs typeface="Arial Narrow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Font typeface="Wingdings" panose="05000000000000000000" pitchFamily="2" charset="2"/>
              <a:buChar char="u"/>
              <a:defRPr sz="1600" kern="1200">
                <a:solidFill>
                  <a:schemeClr val="bg1">
                    <a:lumMod val="65000"/>
                  </a:schemeClr>
                </a:solidFill>
                <a:latin typeface="Arial Narrow"/>
                <a:ea typeface="MS PGothic" pitchFamily="34" charset="-128"/>
                <a:cs typeface="Arial Narrow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3829" marR="0" lvl="0" indent="-243829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68.9% (31/45) of patients were retreated without any dose reductions</a:t>
            </a:r>
          </a:p>
          <a:p>
            <a:pPr marL="243829" marR="0" lvl="0" indent="-243829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24.4% (11/45) of patients were still receiving T-DXd retreatment at the DCOs of each respective study</a:t>
            </a:r>
          </a:p>
          <a:p>
            <a:pPr marL="243829" marR="0" lvl="0" indent="-243829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Progressive disease was the main reason for T-DXd retreatment discontinuation (33.3% [15/45] of patients)</a:t>
            </a:r>
          </a:p>
          <a:p>
            <a:pPr marL="777202" marR="0" lvl="1" indent="-243829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20.0% (9/45) of patients discontinued retreatment due to recurrent ILD (ILD2)</a:t>
            </a:r>
          </a:p>
          <a:p>
            <a:pPr marL="243829" marR="0" lvl="0" indent="-243829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33.3% (15/45) of patients were retreated for &gt;6 months and 17.8% (8/45) of patients were retreated for &gt;12 months</a:t>
            </a:r>
          </a:p>
          <a:p>
            <a:pPr marL="243829" marR="0" lvl="0" indent="-243829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283387-5E61-14F9-50D4-8381EBF895B3}"/>
              </a:ext>
            </a:extLst>
          </p:cNvPr>
          <p:cNvSpPr txBox="1"/>
          <p:nvPr/>
        </p:nvSpPr>
        <p:spPr>
          <a:xfrm>
            <a:off x="74419" y="6502100"/>
            <a:ext cx="1986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Rugo et al, Ann Oncol 2025</a:t>
            </a:r>
          </a:p>
        </p:txBody>
      </p:sp>
    </p:spTree>
    <p:extLst>
      <p:ext uri="{BB962C8B-B14F-4D97-AF65-F5344CB8AC3E}">
        <p14:creationId xmlns:p14="http://schemas.microsoft.com/office/powerpoint/2010/main" val="23886513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CA2A8D6-2ED9-8306-41E1-A3B560CB5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846FF2-6633-FEF9-EBAF-37555445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D7ED84A-0FEA-4530-031B-78D2838F1C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B76D75-9447-2A26-790D-A5D3D38EEE82}"/>
              </a:ext>
            </a:extLst>
          </p:cNvPr>
          <p:cNvSpPr txBox="1">
            <a:spLocks/>
          </p:cNvSpPr>
          <p:nvPr/>
        </p:nvSpPr>
        <p:spPr>
          <a:xfrm>
            <a:off x="457199" y="269777"/>
            <a:ext cx="11500848" cy="1086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6277CBF-6BE6-3238-7A22-2B8E2A3F54B8}"/>
              </a:ext>
            </a:extLst>
          </p:cNvPr>
          <p:cNvSpPr txBox="1"/>
          <p:nvPr/>
        </p:nvSpPr>
        <p:spPr bwMode="auto">
          <a:xfrm>
            <a:off x="6615113" y="6412526"/>
            <a:ext cx="3557587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Abbreviations: IQR = interquartile range, G = grade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*8 patients remain on T-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DXd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 at data lock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C41AE70-CC7E-DA92-CCC5-63651E1D3A9A}"/>
              </a:ext>
            </a:extLst>
          </p:cNvPr>
          <p:cNvSpPr txBox="1">
            <a:spLocks/>
          </p:cNvSpPr>
          <p:nvPr/>
        </p:nvSpPr>
        <p:spPr>
          <a:xfrm>
            <a:off x="721222" y="1952642"/>
            <a:ext cx="11058523" cy="475849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5965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76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time to rechallenge was 42 days (IQR 34-64) from last dose before ILD</a:t>
            </a:r>
          </a:p>
          <a:p>
            <a:pPr marL="1382679" marR="0" lvl="1" indent="-2539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876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patients (7%) received intervening therapy prior to rechallenge </a:t>
            </a:r>
          </a:p>
          <a:p>
            <a:pPr marL="1382679" marR="0" lvl="1" indent="-2539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876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 patients (61%) were rechallenged with a dose-reduction</a:t>
            </a:r>
          </a:p>
          <a:p>
            <a:pPr marL="1382679" marR="0" lvl="1" indent="-2539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876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 patients (38%) were rechallenged while completing steroid taper</a:t>
            </a:r>
          </a:p>
          <a:p>
            <a:pPr marL="1128685" marR="0" lvl="1" indent="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876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915965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76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rechallenge, patients remained on T-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DXd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 median of 215 days (IQR 74-319)*</a:t>
            </a:r>
          </a:p>
          <a:p>
            <a:pPr marL="914377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6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914377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6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377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76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patients (27%) developed recurrent ILD (9-G1, 2-G2, 1-G3)</a:t>
            </a:r>
          </a:p>
          <a:p>
            <a:pPr marL="1382679" marR="0" lvl="1" indent="-227008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876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time to recurrent ILD was 211 days (IQR 72-295) </a:t>
            </a:r>
          </a:p>
          <a:p>
            <a:pPr marL="1382679" marR="0" lvl="1" indent="-227008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876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statistically significant differences were seen in demographic or clinical characteristics between patients who developed recurrent ILD vs not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Graphic 4" descr="Flip calendar with solid fill">
            <a:extLst>
              <a:ext uri="{FF2B5EF4-FFF2-40B4-BE49-F238E27FC236}">
                <a16:creationId xmlns:a16="http://schemas.microsoft.com/office/drawing/2014/main" id="{E7E3C40C-93BF-845F-321D-9F1E142F5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532" y="3624162"/>
            <a:ext cx="728661" cy="728661"/>
          </a:xfrm>
          <a:prstGeom prst="rect">
            <a:avLst/>
          </a:prstGeom>
        </p:spPr>
      </p:pic>
      <p:pic>
        <p:nvPicPr>
          <p:cNvPr id="11" name="Graphic 10" descr="Repeat with solid fill">
            <a:extLst>
              <a:ext uri="{FF2B5EF4-FFF2-40B4-BE49-F238E27FC236}">
                <a16:creationId xmlns:a16="http://schemas.microsoft.com/office/drawing/2014/main" id="{6BC4F9AD-34F1-07F7-AC69-FCE71D7B8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1531" y="4525156"/>
            <a:ext cx="728661" cy="728661"/>
          </a:xfrm>
          <a:prstGeom prst="rect">
            <a:avLst/>
          </a:prstGeom>
        </p:spPr>
      </p:pic>
      <p:pic>
        <p:nvPicPr>
          <p:cNvPr id="13" name="Graphic 12" descr="Stopwatch with solid fill">
            <a:extLst>
              <a:ext uri="{FF2B5EF4-FFF2-40B4-BE49-F238E27FC236}">
                <a16:creationId xmlns:a16="http://schemas.microsoft.com/office/drawing/2014/main" id="{FC6BE30D-883D-C10E-6262-8D6A5A721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485" y="1994507"/>
            <a:ext cx="728661" cy="7286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3BD396-9A6A-E010-D0F5-88CDD46CF87F}"/>
              </a:ext>
            </a:extLst>
          </p:cNvPr>
          <p:cNvSpPr txBox="1"/>
          <p:nvPr/>
        </p:nvSpPr>
        <p:spPr>
          <a:xfrm>
            <a:off x="457199" y="1369973"/>
            <a:ext cx="1065810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Outcomes after T-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DXd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Rechallenge for patients with G1 ILD (n=44)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A4D6B7-2480-57AD-FF27-EB96360F40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9704" y="208085"/>
            <a:ext cx="10515600" cy="1003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 defTabSz="914377">
              <a:defRPr/>
            </a:pPr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Rechallenge After ILD:</a:t>
            </a:r>
            <a:br>
              <a:rPr lang="en-US" dirty="0"/>
            </a:br>
            <a:r>
              <a:rPr lang="en-US" dirty="0"/>
              <a:t>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Real World Study at 5 US Academic Centers: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1AACB-FCE9-928B-9284-F760F2C4571F}"/>
              </a:ext>
            </a:extLst>
          </p:cNvPr>
          <p:cNvSpPr txBox="1"/>
          <p:nvPr/>
        </p:nvSpPr>
        <p:spPr>
          <a:xfrm>
            <a:off x="0" y="6488668"/>
            <a:ext cx="3045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Natsuhara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and Rugo, ASCO 2025</a:t>
            </a:r>
          </a:p>
        </p:txBody>
      </p:sp>
    </p:spTree>
    <p:extLst>
      <p:ext uri="{BB962C8B-B14F-4D97-AF65-F5344CB8AC3E}">
        <p14:creationId xmlns:p14="http://schemas.microsoft.com/office/powerpoint/2010/main" val="22287740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829096D-1166-3DDF-BDDD-45BC326FF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684EB2-80B9-0BE5-9893-1FFE36479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228CEC9-DB02-A64E-2640-8DC1B0C309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F14523-B774-2444-0902-52A8FE60B311}"/>
              </a:ext>
            </a:extLst>
          </p:cNvPr>
          <p:cNvSpPr txBox="1">
            <a:spLocks/>
          </p:cNvSpPr>
          <p:nvPr/>
        </p:nvSpPr>
        <p:spPr>
          <a:xfrm>
            <a:off x="500060" y="382736"/>
            <a:ext cx="11500848" cy="566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Outcomes after Rechallenge with T-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DXd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8A0AE4-1515-0C62-1663-69521E742AD0}"/>
              </a:ext>
            </a:extLst>
          </p:cNvPr>
          <p:cNvSpPr txBox="1"/>
          <p:nvPr/>
        </p:nvSpPr>
        <p:spPr bwMode="auto">
          <a:xfrm>
            <a:off x="6615113" y="6412525"/>
            <a:ext cx="3557587" cy="1846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Abbreviations: IQR = interquartile range, G = grade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28E9DBB-2AA9-31F1-4C9F-7D18EA9E03CD}"/>
              </a:ext>
            </a:extLst>
          </p:cNvPr>
          <p:cNvSpPr txBox="1">
            <a:spLocks/>
          </p:cNvSpPr>
          <p:nvPr/>
        </p:nvSpPr>
        <p:spPr>
          <a:xfrm>
            <a:off x="457203" y="1089561"/>
            <a:ext cx="11187111" cy="5322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patients with recurrent grade 1 ILD were rechallenged with T-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DXd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2nd time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876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patient rechallenged with a dose reduction, 2 without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876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remained on T-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DXd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until disease progression for 63 and 211 days and 1 remains on therapy as of 5/8/25</a:t>
            </a:r>
          </a:p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 patients with grade 2 ILD were re-challenged with T-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DXd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outside of the guidelines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876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time to rechallenge was 49 days (IQR 42-126 days)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876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remained on T-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DXd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after rechallenge for a median of 91 days (IQR 27-162)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876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patients (16%) developed recurrent ILD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(1-G2, 1-G3, 1-G4)</a:t>
            </a:r>
          </a:p>
          <a:p>
            <a:pPr marL="457189" marR="0" lvl="1" indent="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876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876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600" b="1" i="1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No grade 5 cases of recurrent ILD were seen after rechallenge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0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957C91F-F106-7954-49A8-7E875E0E3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032CA5-2377-55C3-7C85-44E2A11E8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75B6CAD-14A9-3DBF-2846-315885782D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2C7343A-B01B-0019-9DF9-8BAACFC3E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5125"/>
            <a:ext cx="10972800" cy="830441"/>
          </a:xfrm>
        </p:spPr>
        <p:txBody>
          <a:bodyPr>
            <a:normAutofit/>
          </a:bodyPr>
          <a:lstStyle/>
          <a:p>
            <a:r>
              <a:rPr lang="en-US" sz="4000" dirty="0"/>
              <a:t>Conclusion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D7DD5EF-D2FD-FFB7-98E4-B38D0C78A46D}"/>
              </a:ext>
            </a:extLst>
          </p:cNvPr>
          <p:cNvSpPr txBox="1">
            <a:spLocks/>
          </p:cNvSpPr>
          <p:nvPr/>
        </p:nvSpPr>
        <p:spPr>
          <a:xfrm>
            <a:off x="502445" y="2953782"/>
            <a:ext cx="11187111" cy="31785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rates of rechallenge after grade 1 ILD were safe with long duration of clinical benefit</a:t>
            </a:r>
          </a:p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 with steroids resulted in faster radiographic improvement of ILD</a:t>
            </a:r>
          </a:p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Among patients rechallenged after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ILD, rates of recurrent ILD were low, with mostly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events and no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events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small number of patients with grade 2 ILD were rechallenged with a similar rate of recurrent ILD, but this data must be interpreted with caution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6880E1-2564-5728-F141-7FDA2503B785}"/>
              </a:ext>
            </a:extLst>
          </p:cNvPr>
          <p:cNvSpPr txBox="1"/>
          <p:nvPr/>
        </p:nvSpPr>
        <p:spPr>
          <a:xfrm>
            <a:off x="1544118" y="1183051"/>
            <a:ext cx="9103765" cy="163121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Rechallenge with T-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DXd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after grade 1 ILD was safe; patients in a diverse real-world population had ongoing clinical benefit from T-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DXd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200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AF8F6-0082-B0AA-47E9-EB725A7E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6" y="1104714"/>
            <a:ext cx="10515600" cy="1325563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pic>
        <p:nvPicPr>
          <p:cNvPr id="5" name="Content Placeholder 4" descr="Fireworks in the sky&#10;&#10;AI-generated content may be incorrect.">
            <a:extLst>
              <a:ext uri="{FF2B5EF4-FFF2-40B4-BE49-F238E27FC236}">
                <a16:creationId xmlns:a16="http://schemas.microsoft.com/office/drawing/2014/main" id="{5A0166E0-7FD5-D395-7E07-800CBE65A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60" y="247973"/>
            <a:ext cx="8482739" cy="6362054"/>
          </a:xfrm>
        </p:spPr>
      </p:pic>
    </p:spTree>
    <p:extLst>
      <p:ext uri="{BB962C8B-B14F-4D97-AF65-F5344CB8AC3E}">
        <p14:creationId xmlns:p14="http://schemas.microsoft.com/office/powerpoint/2010/main" val="1222715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CB714-B9ED-8083-940C-A08F84E38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DF8722-9F9E-5D56-4E5D-BADACD6B8DC6}"/>
              </a:ext>
            </a:extLst>
          </p:cNvPr>
          <p:cNvGrpSpPr/>
          <p:nvPr/>
        </p:nvGrpSpPr>
        <p:grpSpPr>
          <a:xfrm>
            <a:off x="137750" y="396809"/>
            <a:ext cx="12054250" cy="6227260"/>
            <a:chOff x="137750" y="396809"/>
            <a:chExt cx="12054250" cy="622726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60E1AC73-7A94-5BDF-733D-5D0109575FDB}"/>
                </a:ext>
              </a:extLst>
            </p:cNvPr>
            <p:cNvSpPr txBox="1">
              <a:spLocks/>
            </p:cNvSpPr>
            <p:nvPr/>
          </p:nvSpPr>
          <p:spPr>
            <a:xfrm>
              <a:off x="245533" y="396809"/>
              <a:ext cx="11946467" cy="99060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2400" b="1" kern="1200" baseline="0">
                  <a:solidFill>
                    <a:schemeClr val="accent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9345A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CLEOPATRA End-of-Study Results:</a:t>
              </a:r>
              <a:br>
                <a:rPr kumimoji="0" lang="en-C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9345A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</a:br>
              <a:r>
                <a:rPr kumimoji="0" lang="en-CA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09345A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Taxane + Trastuzumab +/- Pertuzumab in 1</a:t>
              </a:r>
              <a:r>
                <a:rPr kumimoji="0" lang="en-CA" sz="2667" b="1" i="0" u="none" strike="noStrike" kern="1200" cap="none" spc="0" normalizeH="0" baseline="30000" noProof="0" dirty="0">
                  <a:ln>
                    <a:noFill/>
                  </a:ln>
                  <a:solidFill>
                    <a:srgbClr val="09345A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st</a:t>
              </a:r>
              <a:r>
                <a:rPr kumimoji="0" lang="en-CA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09345A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line HER2+ MBC</a:t>
              </a:r>
              <a:endParaRPr kumimoji="0" lang="en-US" sz="2667" b="1" i="0" u="none" strike="noStrike" kern="1200" cap="none" spc="0" normalizeH="0" baseline="30000" noProof="0" dirty="0">
                <a:ln>
                  <a:noFill/>
                </a:ln>
                <a:solidFill>
                  <a:srgbClr val="09345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E6DBDC-C4E3-1C78-9588-37FD6B1ED586}"/>
                </a:ext>
              </a:extLst>
            </p:cNvPr>
            <p:cNvSpPr txBox="1"/>
            <p:nvPr/>
          </p:nvSpPr>
          <p:spPr>
            <a:xfrm>
              <a:off x="5802577" y="2075624"/>
              <a:ext cx="2911662" cy="1523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mOS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: 57.1 vs 40.8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mos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 (Δ16.3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mos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)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Landmark OS at 8 yrs :  37% vs 23%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749444-C637-8992-5776-BAA840019D9E}"/>
                </a:ext>
              </a:extLst>
            </p:cNvPr>
            <p:cNvSpPr txBox="1"/>
            <p:nvPr/>
          </p:nvSpPr>
          <p:spPr>
            <a:xfrm>
              <a:off x="198783" y="6326615"/>
              <a:ext cx="3765774" cy="297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S PGothic" panose="020B0600070205080204" pitchFamily="34" charset="-128"/>
                  <a:cs typeface="+mn-cs"/>
                </a:rPr>
                <a:t>Swain S, et al. Lancet Oncol. 2020;21:519-530.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786F4C-C3C3-AB7F-98FB-28E41D2CEF1C}"/>
                </a:ext>
              </a:extLst>
            </p:cNvPr>
            <p:cNvSpPr txBox="1"/>
            <p:nvPr/>
          </p:nvSpPr>
          <p:spPr>
            <a:xfrm>
              <a:off x="8905867" y="1851571"/>
              <a:ext cx="3050484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  <a:p>
              <a:pPr marL="285750" marR="0" lvl="0" indent="-28575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Pertuzumab approved June 2012 based on CLEOPATRA</a:t>
              </a:r>
            </a:p>
            <a:p>
              <a:pPr marL="285750" marR="0" lvl="0" indent="-28575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  <a:p>
              <a:pPr marL="285750" marR="0" lvl="0" indent="-28575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90% of patients had no prior trastuzumab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  <a:p>
              <a:pPr marL="285750" marR="0" lvl="0" indent="-28575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Endocrine therapy was not allowed during the maintenance setting in CLEOPATRA, however this has become the standard of care</a:t>
              </a:r>
            </a:p>
            <a:p>
              <a:pPr marL="285750" marR="0" lvl="0" indent="-28575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pic>
          <p:nvPicPr>
            <p:cNvPr id="8" name="Picture 7" descr="A graph of different colored lines&#10;&#10;Description automatically generated with medium confidence">
              <a:extLst>
                <a:ext uri="{FF2B5EF4-FFF2-40B4-BE49-F238E27FC236}">
                  <a16:creationId xmlns:a16="http://schemas.microsoft.com/office/drawing/2014/main" id="{1BD4A0E2-F303-BE90-E00E-854C30FE8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750" y="1615135"/>
              <a:ext cx="5566291" cy="448375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EDC1EC-3969-720F-B62C-11063B362BA7}"/>
                </a:ext>
              </a:extLst>
            </p:cNvPr>
            <p:cNvSpPr txBox="1"/>
            <p:nvPr/>
          </p:nvSpPr>
          <p:spPr>
            <a:xfrm>
              <a:off x="5704041" y="4573841"/>
              <a:ext cx="3201826" cy="1092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mPFS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: 18.7 vs 12.4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mos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 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Landmark PFS at 8 yrs:  16% vs 10%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32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F14F1-9A6F-93FC-FF42-B9B484887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67" y="-5901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Destiny-Breast09: Moving T-</a:t>
            </a:r>
            <a:r>
              <a:rPr lang="en-US" sz="3600" b="1" dirty="0" err="1"/>
              <a:t>DXd</a:t>
            </a:r>
            <a:r>
              <a:rPr lang="en-US" sz="3600" b="1" dirty="0"/>
              <a:t> to the 1</a:t>
            </a:r>
            <a:r>
              <a:rPr lang="en-US" sz="3600" b="1" baseline="30000" dirty="0"/>
              <a:t>st</a:t>
            </a:r>
            <a:r>
              <a:rPr lang="en-US" sz="3600" b="1" dirty="0"/>
              <a:t> Line Setting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71F82BF4-0F7D-3B91-7225-A1845A778ED9}"/>
              </a:ext>
            </a:extLst>
          </p:cNvPr>
          <p:cNvSpPr txBox="1">
            <a:spLocks/>
          </p:cNvSpPr>
          <p:nvPr/>
        </p:nvSpPr>
        <p:spPr>
          <a:xfrm>
            <a:off x="272546" y="1033170"/>
            <a:ext cx="4156171" cy="2852767"/>
          </a:xfrm>
          <a:prstGeom prst="rect">
            <a:avLst/>
          </a:prstGeom>
          <a:noFill/>
          <a:ln w="28575">
            <a:solidFill>
              <a:srgbClr val="008764"/>
            </a:solidFill>
          </a:ln>
        </p:spPr>
        <p:txBody>
          <a:bodyPr wrap="square" lIns="91440" tIns="45720" rIns="108000" bIns="45720" anchor="ctr">
            <a:noAutofit/>
          </a:bodyPr>
          <a:lstStyle>
            <a:lvl1pPr marL="342900" marR="0" indent="-3429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342900" marR="0" indent="-381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625134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Eligibility criteria</a:t>
            </a:r>
            <a:endParaRPr kumimoji="0" lang="en-US" sz="1800" b="1" i="0" u="none" strike="noStrike" kern="0" cap="none" spc="0" normalizeH="0" baseline="3000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/>
              <a:cs typeface="Arial"/>
              <a:sym typeface="Arial" panose="020B0604020202020204" pitchFamily="34" charset="0"/>
            </a:endParaRPr>
          </a:p>
          <a:p>
            <a:pPr marL="179701" marR="0" lvl="0" indent="-179701" algn="l" defTabSz="1625134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HER2+ a/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mBC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/>
              <a:cs typeface="Arial"/>
              <a:sym typeface="Arial" panose="020B0604020202020204" pitchFamily="34" charset="0"/>
            </a:endParaRPr>
          </a:p>
          <a:p>
            <a:pPr marL="179701" marR="0" lvl="0" indent="-179701" algn="l" defTabSz="1625134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Asymptomatic/inactive brain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mets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 allowed</a:t>
            </a:r>
          </a:p>
          <a:p>
            <a:pPr marL="179701" marR="0" lvl="0" indent="-179701" algn="l" defTabSz="1625134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DFI &gt;6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mo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 from last chemotherapy or HER2-targeted therapy in neoadjuvant/ adjuvant setting</a:t>
            </a:r>
          </a:p>
          <a:p>
            <a:pPr marL="179701" marR="0" lvl="0" indent="-179701" algn="l" defTabSz="1625134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One prior line of ET for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mBC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 permitted</a:t>
            </a:r>
          </a:p>
          <a:p>
            <a:pPr marL="179701" marR="0" lvl="0" indent="-179701" algn="l" defTabSz="1625134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8764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No other prior systemic treatment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8764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8764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for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8764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mBC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008764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†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8764"/>
              </a:solidFill>
              <a:effectLst/>
              <a:uLnTx/>
              <a:uFillTx/>
              <a:latin typeface="Arial"/>
              <a:cs typeface="Arial"/>
              <a:sym typeface="Arial" panose="020B0604020202020204" pitchFamily="34" charset="0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43EDD82-EBB5-4814-9072-0EC51C5BA48A}"/>
              </a:ext>
            </a:extLst>
          </p:cNvPr>
          <p:cNvSpPr txBox="1">
            <a:spLocks/>
          </p:cNvSpPr>
          <p:nvPr/>
        </p:nvSpPr>
        <p:spPr>
          <a:xfrm>
            <a:off x="272549" y="4013750"/>
            <a:ext cx="5612585" cy="899189"/>
          </a:xfrm>
          <a:prstGeom prst="rect">
            <a:avLst/>
          </a:prstGeom>
          <a:noFill/>
          <a:ln w="28575">
            <a:noFill/>
          </a:ln>
        </p:spPr>
        <p:txBody>
          <a:bodyPr wrap="square" anchor="ctr">
            <a:noAutofit/>
          </a:bodyPr>
          <a:lstStyle>
            <a:lvl1pPr marL="342900" marR="0" indent="-3429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342900" marR="0" indent="-381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6251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Stratification factors</a:t>
            </a:r>
            <a:endParaRPr kumimoji="0" lang="en-US" sz="1600" b="1" i="0" u="none" strike="noStrike" kern="0" cap="none" spc="0" normalizeH="0" baseline="30000" noProof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9996" marR="0" lvl="0" indent="-179996" algn="l" defTabSz="16251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De-novo vs recurrent </a:t>
            </a: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mBC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9996" marR="0" lvl="0" indent="-179996" algn="l" defTabSz="16251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HR+ or HR−</a:t>
            </a:r>
          </a:p>
          <a:p>
            <a:pPr marL="179996" marR="0" lvl="0" indent="-179996" algn="l" defTabSz="16251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PIK3CA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 (detected vs non-detected)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F1B016A-592D-14AA-7817-67A55E7BB1F2}"/>
              </a:ext>
            </a:extLst>
          </p:cNvPr>
          <p:cNvCxnSpPr>
            <a:cxnSpLocks/>
          </p:cNvCxnSpPr>
          <p:nvPr/>
        </p:nvCxnSpPr>
        <p:spPr>
          <a:xfrm>
            <a:off x="5513442" y="2569496"/>
            <a:ext cx="540027" cy="0"/>
          </a:xfrm>
          <a:prstGeom prst="line">
            <a:avLst/>
          </a:prstGeom>
          <a:noFill/>
          <a:ln w="28575" cap="flat" cmpd="sng" algn="ctr">
            <a:solidFill>
              <a:srgbClr val="008764"/>
            </a:solidFill>
            <a:prstDash val="solid"/>
            <a:miter lim="800000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B4C4F68-0CBE-8AEC-0B26-20172BEEFF3E}"/>
              </a:ext>
            </a:extLst>
          </p:cNvPr>
          <p:cNvSpPr>
            <a:spLocks noChangeAspect="1"/>
          </p:cNvSpPr>
          <p:nvPr/>
        </p:nvSpPr>
        <p:spPr>
          <a:xfrm>
            <a:off x="4824584" y="2289657"/>
            <a:ext cx="560039" cy="560039"/>
          </a:xfrm>
          <a:prstGeom prst="ellipse">
            <a:avLst/>
          </a:prstGeom>
          <a:solidFill>
            <a:srgbClr val="008764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55ECC00-EB0D-AECD-FE6E-624CE51DD8C4}"/>
              </a:ext>
            </a:extLst>
          </p:cNvPr>
          <p:cNvSpPr/>
          <p:nvPr/>
        </p:nvSpPr>
        <p:spPr>
          <a:xfrm>
            <a:off x="6053470" y="1080277"/>
            <a:ext cx="2513660" cy="972000"/>
          </a:xfrm>
          <a:prstGeom prst="rect">
            <a:avLst/>
          </a:prstGeom>
          <a:solidFill>
            <a:srgbClr val="1C81B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508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T-DXd</a:t>
            </a:r>
            <a:r>
              <a:rPr kumimoji="0" lang="en-GB" sz="1600" b="0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‡</a:t>
            </a:r>
            <a:r>
              <a:rPr kumimoji="0" lang="en-US" sz="1600" b="1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+ placebo</a:t>
            </a:r>
          </a:p>
        </p:txBody>
      </p:sp>
      <p:cxnSp>
        <p:nvCxnSpPr>
          <p:cNvPr id="34" name="Connector: Elbow 21">
            <a:extLst>
              <a:ext uri="{FF2B5EF4-FFF2-40B4-BE49-F238E27FC236}">
                <a16:creationId xmlns:a16="http://schemas.microsoft.com/office/drawing/2014/main" id="{E04EE147-140A-9490-3713-FAADFF8A4DFE}"/>
              </a:ext>
            </a:extLst>
          </p:cNvPr>
          <p:cNvCxnSpPr>
            <a:cxnSpLocks/>
            <a:stCxn id="32" idx="6"/>
            <a:endCxn id="33" idx="1"/>
          </p:cNvCxnSpPr>
          <p:nvPr/>
        </p:nvCxnSpPr>
        <p:spPr>
          <a:xfrm flipV="1">
            <a:off x="5384623" y="1566278"/>
            <a:ext cx="668847" cy="1003399"/>
          </a:xfrm>
          <a:prstGeom prst="bentConnector3">
            <a:avLst>
              <a:gd name="adj1" fmla="val 17308"/>
            </a:avLst>
          </a:prstGeom>
          <a:noFill/>
          <a:ln w="28575" cap="flat" cmpd="sng" algn="ctr">
            <a:solidFill>
              <a:srgbClr val="008764"/>
            </a:solidFill>
            <a:prstDash val="solid"/>
            <a:miter lim="800000"/>
          </a:ln>
          <a:effectLst/>
        </p:spPr>
      </p:cxnSp>
      <p:cxnSp>
        <p:nvCxnSpPr>
          <p:cNvPr id="35" name="Connector: Elbow 22">
            <a:extLst>
              <a:ext uri="{FF2B5EF4-FFF2-40B4-BE49-F238E27FC236}">
                <a16:creationId xmlns:a16="http://schemas.microsoft.com/office/drawing/2014/main" id="{EAE3E590-827E-80F0-5D45-94EC878A4956}"/>
              </a:ext>
            </a:extLst>
          </p:cNvPr>
          <p:cNvCxnSpPr>
            <a:cxnSpLocks/>
            <a:stCxn id="32" idx="6"/>
          </p:cNvCxnSpPr>
          <p:nvPr/>
        </p:nvCxnSpPr>
        <p:spPr>
          <a:xfrm>
            <a:off x="5384623" y="2569676"/>
            <a:ext cx="668847" cy="1019243"/>
          </a:xfrm>
          <a:prstGeom prst="bentConnector3">
            <a:avLst>
              <a:gd name="adj1" fmla="val 17308"/>
            </a:avLst>
          </a:prstGeom>
          <a:noFill/>
          <a:ln w="28575" cap="flat" cmpd="sng" algn="ctr">
            <a:solidFill>
              <a:srgbClr val="008764"/>
            </a:solidFill>
            <a:prstDash val="solid"/>
            <a:miter lim="800000"/>
          </a:ln>
          <a:effectLst/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C776B57-6F0B-4F0F-D478-E834E5647C4C}"/>
              </a:ext>
            </a:extLst>
          </p:cNvPr>
          <p:cNvGrpSpPr/>
          <p:nvPr/>
        </p:nvGrpSpPr>
        <p:grpSpPr>
          <a:xfrm>
            <a:off x="5347973" y="1279777"/>
            <a:ext cx="882517" cy="2320853"/>
            <a:chOff x="5390504" y="1542932"/>
            <a:chExt cx="882517" cy="232085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6E98943-7BFF-3FB3-D0A6-9630D3DD40CB}"/>
                </a:ext>
              </a:extLst>
            </p:cNvPr>
            <p:cNvSpPr txBox="1"/>
            <p:nvPr/>
          </p:nvSpPr>
          <p:spPr>
            <a:xfrm>
              <a:off x="5390504" y="1542932"/>
              <a:ext cx="88251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3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n=387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B50C10A-4C3C-D572-C3AA-5F8A3AA17BF5}"/>
                </a:ext>
              </a:extLst>
            </p:cNvPr>
            <p:cNvSpPr txBox="1"/>
            <p:nvPr/>
          </p:nvSpPr>
          <p:spPr>
            <a:xfrm>
              <a:off x="5390504" y="3556008"/>
              <a:ext cx="88251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3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n=387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BC131A0-93C7-FEB1-62B6-7905709B6A69}"/>
                </a:ext>
              </a:extLst>
            </p:cNvPr>
            <p:cNvSpPr txBox="1"/>
            <p:nvPr/>
          </p:nvSpPr>
          <p:spPr>
            <a:xfrm>
              <a:off x="5390504" y="2531975"/>
              <a:ext cx="88251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3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n=383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9621BC-23C8-4C77-67C0-3C1E2AF22696}"/>
              </a:ext>
            </a:extLst>
          </p:cNvPr>
          <p:cNvGrpSpPr/>
          <p:nvPr/>
        </p:nvGrpSpPr>
        <p:grpSpPr>
          <a:xfrm>
            <a:off x="5367214" y="1033169"/>
            <a:ext cx="3233819" cy="1523075"/>
            <a:chOff x="5375842" y="1324454"/>
            <a:chExt cx="3233818" cy="149206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27F2460-3129-5665-9B69-C5F2ABC2A334}"/>
                </a:ext>
              </a:extLst>
            </p:cNvPr>
            <p:cNvGrpSpPr/>
            <p:nvPr/>
          </p:nvGrpSpPr>
          <p:grpSpPr>
            <a:xfrm>
              <a:off x="5375842" y="1324454"/>
              <a:ext cx="3233818" cy="1492067"/>
              <a:chOff x="5375842" y="1324454"/>
              <a:chExt cx="3233818" cy="1492067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AD740D8-3D12-9132-53F0-86008EA4C63C}"/>
                  </a:ext>
                </a:extLst>
              </p:cNvPr>
              <p:cNvSpPr/>
              <p:nvPr/>
            </p:nvSpPr>
            <p:spPr>
              <a:xfrm>
                <a:off x="5477878" y="2340528"/>
                <a:ext cx="83847" cy="475993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9137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67" b="1" i="0" u="none" strike="noStrike" kern="0" cap="none" spc="0" normalizeH="0" baseline="0" noProof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CAFE178-E8A7-0C51-9E2A-3E01A56546EC}"/>
                  </a:ext>
                </a:extLst>
              </p:cNvPr>
              <p:cNvSpPr/>
              <p:nvPr/>
            </p:nvSpPr>
            <p:spPr>
              <a:xfrm>
                <a:off x="5375842" y="1324454"/>
                <a:ext cx="3233818" cy="1015896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9137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021135F-713A-1663-6F88-B26340701F11}"/>
                </a:ext>
              </a:extLst>
            </p:cNvPr>
            <p:cNvSpPr txBox="1"/>
            <p:nvPr/>
          </p:nvSpPr>
          <p:spPr>
            <a:xfrm>
              <a:off x="6079505" y="2046382"/>
              <a:ext cx="2496251" cy="251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3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1C81B0"/>
                  </a:solidFill>
                  <a:effectLst/>
                  <a:uLnTx/>
                  <a:uFillTx/>
                  <a:latin typeface="Arial" panose="020B0604020202020204"/>
                  <a:ea typeface="MS PGothic" panose="020B0600070205080204" pitchFamily="34" charset="-128"/>
                  <a:cs typeface="+mn-cs"/>
                </a:rPr>
                <a:t>Blinded until final PFS analysis</a:t>
              </a:r>
            </a:p>
          </p:txBody>
        </p:sp>
      </p:grpSp>
      <p:sp>
        <p:nvSpPr>
          <p:cNvPr id="45" name="Subtitle 2">
            <a:extLst>
              <a:ext uri="{FF2B5EF4-FFF2-40B4-BE49-F238E27FC236}">
                <a16:creationId xmlns:a16="http://schemas.microsoft.com/office/drawing/2014/main" id="{CF80CBD0-B966-6D21-F2FB-50508830A08F}"/>
              </a:ext>
            </a:extLst>
          </p:cNvPr>
          <p:cNvSpPr txBox="1">
            <a:spLocks/>
          </p:cNvSpPr>
          <p:nvPr/>
        </p:nvSpPr>
        <p:spPr>
          <a:xfrm>
            <a:off x="8735466" y="1033170"/>
            <a:ext cx="3109203" cy="3278015"/>
          </a:xfrm>
          <a:prstGeom prst="rect">
            <a:avLst/>
          </a:prstGeom>
          <a:noFill/>
          <a:ln w="28575">
            <a:solidFill>
              <a:srgbClr val="008764"/>
            </a:solidFill>
          </a:ln>
        </p:spPr>
        <p:txBody>
          <a:bodyPr wrap="square" anchor="ctr">
            <a:noAutofit/>
          </a:bodyPr>
          <a:lstStyle>
            <a:lvl1pPr marL="342900" marR="0" indent="-3429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342900" marR="0" indent="-381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625134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Endpoints</a:t>
            </a:r>
          </a:p>
          <a:p>
            <a:pPr marL="0" marR="0" lvl="0" indent="0" algn="l" defTabSz="1625134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Primary</a:t>
            </a:r>
          </a:p>
          <a:p>
            <a:pPr marL="179701" marR="0" lvl="0" indent="-179701" algn="l" defTabSz="1625134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PFS (BICR)</a:t>
            </a:r>
          </a:p>
          <a:p>
            <a:pPr marL="0" marR="0" lvl="0" indent="0" algn="l" defTabSz="1625134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113468"/>
              </a:buClr>
              <a:buSzTx/>
              <a:buFontTx/>
              <a:buNone/>
              <a:tabLst/>
              <a:defRPr/>
            </a:pPr>
            <a:endParaRPr kumimoji="0" lang="en-US" sz="400" b="1" i="0" u="none" strike="noStrike" kern="0" cap="none" spc="0" normalizeH="0" baseline="0" noProof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1625134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113468"/>
              </a:buClr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Key secondary</a:t>
            </a:r>
          </a:p>
          <a:p>
            <a:pPr marL="179701" marR="0" lvl="0" indent="-179701" algn="l" defTabSz="1625134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OS</a:t>
            </a:r>
          </a:p>
          <a:p>
            <a:pPr marL="0" marR="0" lvl="0" indent="0" algn="l" defTabSz="1625134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8764"/>
              </a:buClr>
              <a:buSzTx/>
              <a:buFontTx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/>
              <a:cs typeface="Arial"/>
              <a:sym typeface="Arial" panose="020B0604020202020204" pitchFamily="34" charset="0"/>
            </a:endParaRPr>
          </a:p>
          <a:p>
            <a:pPr marL="0" marR="0" lvl="0" indent="0" algn="l" defTabSz="1625134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8764"/>
              </a:buClr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Secondary</a:t>
            </a:r>
          </a:p>
          <a:p>
            <a:pPr marL="179701" marR="0" lvl="0" indent="-179701" algn="l" defTabSz="1625134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PFS (INV)</a:t>
            </a:r>
          </a:p>
          <a:p>
            <a:pPr marL="179701" marR="0" lvl="0" indent="-179701" algn="l" defTabSz="1625134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ORR (BICR/INV)</a:t>
            </a:r>
          </a:p>
          <a:p>
            <a:pPr marL="179701" marR="0" lvl="0" indent="-179701" algn="l" defTabSz="1625134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DOR (BICR/INV)</a:t>
            </a:r>
          </a:p>
          <a:p>
            <a:pPr marL="179701" marR="0" lvl="0" indent="-179701" algn="l" defTabSz="1625134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PFS2 (INV)</a:t>
            </a:r>
          </a:p>
          <a:p>
            <a:pPr marL="179701" marR="0" lvl="0" indent="-179701" algn="l" defTabSz="1625134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Arial"/>
                <a:sym typeface="Arial" panose="020B0604020202020204" pitchFamily="34" charset="0"/>
              </a:rPr>
              <a:t>Safety and tolerability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F82F163-20C1-D684-574A-51112C06A5FF}"/>
              </a:ext>
            </a:extLst>
          </p:cNvPr>
          <p:cNvSpPr txBox="1"/>
          <p:nvPr/>
        </p:nvSpPr>
        <p:spPr>
          <a:xfrm>
            <a:off x="4083584" y="4610051"/>
            <a:ext cx="7810499" cy="584775"/>
          </a:xfrm>
          <a:prstGeom prst="rect">
            <a:avLst/>
          </a:prstGeom>
          <a:solidFill>
            <a:srgbClr val="00876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At the 1st planned interim analysis (DCO Feb 26, 2025), results were reported for the T-DXd + P and THP arms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C5992D-4CF4-0DEB-B8AA-CE87F3671084}"/>
              </a:ext>
            </a:extLst>
          </p:cNvPr>
          <p:cNvSpPr txBox="1"/>
          <p:nvPr/>
        </p:nvSpPr>
        <p:spPr>
          <a:xfrm>
            <a:off x="4833536" y="2305153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R</a:t>
            </a:r>
          </a:p>
          <a:p>
            <a:pPr marL="0" marR="0" lvl="0" indent="0" algn="l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1:1:1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8105225-C760-CB82-D11F-B49B42B7D210}"/>
              </a:ext>
            </a:extLst>
          </p:cNvPr>
          <p:cNvSpPr/>
          <p:nvPr/>
        </p:nvSpPr>
        <p:spPr>
          <a:xfrm>
            <a:off x="6053470" y="2096721"/>
            <a:ext cx="2513660" cy="972000"/>
          </a:xfrm>
          <a:prstGeom prst="rect">
            <a:avLst/>
          </a:prstGeom>
          <a:solidFill>
            <a:srgbClr val="00298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T-DXd</a:t>
            </a:r>
            <a:r>
              <a:rPr kumimoji="0" lang="en-GB" sz="1600" b="0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‡</a:t>
            </a:r>
            <a:r>
              <a:rPr kumimoji="0" lang="en-US" sz="1600" b="1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+ </a:t>
            </a:r>
            <a:r>
              <a:rPr kumimoji="0" lang="en-US" sz="16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pertuzumab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§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CAF8C19-84F5-D3F7-E065-85AF51583087}"/>
              </a:ext>
            </a:extLst>
          </p:cNvPr>
          <p:cNvSpPr/>
          <p:nvPr/>
        </p:nvSpPr>
        <p:spPr>
          <a:xfrm>
            <a:off x="6053470" y="3102919"/>
            <a:ext cx="2513660" cy="972000"/>
          </a:xfrm>
          <a:prstGeom prst="rect">
            <a:avLst/>
          </a:prstGeom>
          <a:solidFill>
            <a:srgbClr val="6E6E6E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THP</a:t>
            </a:r>
          </a:p>
          <a:p>
            <a:pPr marL="0" marR="0" lvl="0" indent="0" algn="ctr" defTabSz="913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Taxane (paclitaxel or docetaxel)</a:t>
            </a:r>
            <a:r>
              <a:rPr kumimoji="0" lang="en-US" sz="1100" b="0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¶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+ trastuzumab</a:t>
            </a:r>
            <a:r>
              <a:rPr kumimoji="0" lang="en-US" sz="1100" b="0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║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 + </a:t>
            </a: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pertuzumab</a:t>
            </a:r>
            <a:r>
              <a:rPr kumimoji="0" lang="en-US" sz="1100" b="0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§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S PGothic" panose="020B0600070205080204" pitchFamily="34" charset="-128"/>
              <a:cs typeface="+mn-cs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E8D38BC-2CA2-A0A1-010C-D560F42D448E}"/>
              </a:ext>
            </a:extLst>
          </p:cNvPr>
          <p:cNvCxnSpPr>
            <a:cxnSpLocks/>
          </p:cNvCxnSpPr>
          <p:nvPr/>
        </p:nvCxnSpPr>
        <p:spPr>
          <a:xfrm>
            <a:off x="4431839" y="2569675"/>
            <a:ext cx="392745" cy="0"/>
          </a:xfrm>
          <a:prstGeom prst="straightConnector1">
            <a:avLst/>
          </a:prstGeom>
          <a:noFill/>
          <a:ln w="28575" cap="flat" cmpd="sng" algn="ctr">
            <a:solidFill>
              <a:srgbClr val="00876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6F3FF91-D88D-9E74-DF32-B8CFA43179AE}"/>
              </a:ext>
            </a:extLst>
          </p:cNvPr>
          <p:cNvSpPr txBox="1"/>
          <p:nvPr/>
        </p:nvSpPr>
        <p:spPr>
          <a:xfrm>
            <a:off x="4585567" y="2915644"/>
            <a:ext cx="806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8764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N=1157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B4893-09F4-7989-AEE7-3005D098F981}"/>
              </a:ext>
            </a:extLst>
          </p:cNvPr>
          <p:cNvSpPr txBox="1"/>
          <p:nvPr/>
        </p:nvSpPr>
        <p:spPr>
          <a:xfrm>
            <a:off x="4351784" y="4299051"/>
            <a:ext cx="73393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At DCO: 45.8% (n=174) T-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DXd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t> + P vs 33.4% (n=128) THP remained on any therapy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389A46-E180-A6A2-16FF-8306C4F8FD6E}"/>
              </a:ext>
            </a:extLst>
          </p:cNvPr>
          <p:cNvSpPr txBox="1"/>
          <p:nvPr/>
        </p:nvSpPr>
        <p:spPr>
          <a:xfrm>
            <a:off x="257430" y="4995118"/>
            <a:ext cx="349486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ET allowed after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TDXd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 6 or off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taxane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A76318-37CB-7876-13B2-30DBB82B9CEB}"/>
              </a:ext>
            </a:extLst>
          </p:cNvPr>
          <p:cNvSpPr txBox="1"/>
          <p:nvPr/>
        </p:nvSpPr>
        <p:spPr>
          <a:xfrm>
            <a:off x="9929005" y="6501734"/>
            <a:ext cx="2246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Tolaney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et al, ASCO 2025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59927C2-28CA-F78F-F816-C0633F5ADBA9}"/>
              </a:ext>
            </a:extLst>
          </p:cNvPr>
          <p:cNvSpPr txBox="1"/>
          <p:nvPr/>
        </p:nvSpPr>
        <p:spPr>
          <a:xfrm>
            <a:off x="240782" y="5336058"/>
            <a:ext cx="612172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Demographics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49% were treated in Asia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82% HER2 3+; 54% HR+; 30% PIK3CA mutations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52% had de novo metastatic disease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, 71% visceral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, 6% brain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mets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29848EA-1394-6C65-F464-DD764D9B5278}"/>
              </a:ext>
            </a:extLst>
          </p:cNvPr>
          <p:cNvSpPr txBox="1"/>
          <p:nvPr/>
        </p:nvSpPr>
        <p:spPr>
          <a:xfrm>
            <a:off x="6053469" y="5339730"/>
            <a:ext cx="60979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Prior therapy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Only 7% had prior pertuzumab, 1% prior T-DM1 and 28.5% prior trastuzumab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40% prior chemotherapy, 20% prior ET</a:t>
            </a:r>
          </a:p>
        </p:txBody>
      </p:sp>
    </p:spTree>
    <p:extLst>
      <p:ext uri="{BB962C8B-B14F-4D97-AF65-F5344CB8AC3E}">
        <p14:creationId xmlns:p14="http://schemas.microsoft.com/office/powerpoint/2010/main" val="3622319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F1D96-18CD-A10A-ADC7-313350D45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300" y="5180134"/>
            <a:ext cx="5410200" cy="1537433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Consistent PFS benefit with T-</a:t>
            </a:r>
            <a:r>
              <a:rPr lang="en-US" sz="2600" dirty="0" err="1"/>
              <a:t>DXd</a:t>
            </a:r>
            <a:r>
              <a:rPr lang="en-US" sz="2600" dirty="0"/>
              <a:t> + P observed across stratification factors</a:t>
            </a:r>
          </a:p>
          <a:p>
            <a:pPr lvl="1"/>
            <a:r>
              <a:rPr lang="en-US" sz="2300" dirty="0"/>
              <a:t>Recurrent disease / prior treatment </a:t>
            </a:r>
            <a:br>
              <a:rPr lang="en-US" sz="2300" dirty="0"/>
            </a:br>
            <a:r>
              <a:rPr lang="en-US" sz="2300" dirty="0"/>
              <a:t>(~50% of patients in this setting)</a:t>
            </a:r>
          </a:p>
          <a:p>
            <a:pPr lvl="1"/>
            <a:r>
              <a:rPr lang="en-US" sz="2300" dirty="0"/>
              <a:t>HR-negative status (~50% of patients)</a:t>
            </a:r>
          </a:p>
          <a:p>
            <a:pPr lvl="1"/>
            <a:r>
              <a:rPr lang="en-US" sz="2300" dirty="0"/>
              <a:t>PIK3CA mutation (~30% of patients)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58FA7-A454-7B3C-581B-64238FEE7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228600"/>
            <a:ext cx="9471882" cy="476078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827023-7A18-C626-67F5-C72B8E5FC35B}"/>
              </a:ext>
            </a:extLst>
          </p:cNvPr>
          <p:cNvSpPr txBox="1">
            <a:spLocks/>
          </p:cNvSpPr>
          <p:nvPr/>
        </p:nvSpPr>
        <p:spPr>
          <a:xfrm>
            <a:off x="6426200" y="5180134"/>
            <a:ext cx="5410200" cy="144853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Updates ESMO 2025 (Loibl et al)</a:t>
            </a:r>
          </a:p>
          <a:p>
            <a:pPr marL="685766" marR="0" lvl="1" indent="-228589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and ORR benefit seen across </a:t>
            </a:r>
          </a:p>
          <a:p>
            <a:pPr marL="685766" marR="0" lvl="1" indent="-228589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Denovo and recurrent disease: HR 0.49 v 0.63</a:t>
            </a:r>
          </a:p>
          <a:p>
            <a:pPr marL="685766" marR="0" lvl="1" indent="-228589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Across HR status: HR+ 0.61, HR- 0.52</a:t>
            </a:r>
          </a:p>
          <a:p>
            <a:pPr marL="685766" marR="0" lvl="1" indent="-228589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Across mPIK3CA status: mut 0.52,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0.57</a:t>
            </a:r>
          </a:p>
          <a:p>
            <a:pPr marL="685766" marR="0" lvl="1" indent="-228589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698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621D36-46D5-5F7E-41F7-7FC524D059D3}"/>
              </a:ext>
            </a:extLst>
          </p:cNvPr>
          <p:cNvSpPr txBox="1"/>
          <p:nvPr/>
        </p:nvSpPr>
        <p:spPr>
          <a:xfrm>
            <a:off x="157469" y="3197672"/>
            <a:ext cx="3785420" cy="1231106"/>
          </a:xfrm>
          <a:prstGeom prst="rect">
            <a:avLst/>
          </a:prstGeom>
          <a:noFill/>
        </p:spPr>
        <p:txBody>
          <a:bodyPr wrap="square" lIns="72000" rIns="36000">
            <a:spAutoFit/>
          </a:bodyPr>
          <a:lstStyle/>
          <a:p>
            <a:pPr marL="0" marR="0" lvl="0" indent="0" algn="l" defTabSz="1218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764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Median total treatment duration: </a:t>
            </a:r>
          </a:p>
          <a:p>
            <a:pPr marL="180000" marR="0" lvl="0" indent="-180000" algn="l" defTabSz="1218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985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T-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985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DXd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985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+ P: 21.7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985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985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(range 0.3–44.5)</a:t>
            </a:r>
          </a:p>
          <a:p>
            <a:pPr marL="432000" marR="0" lvl="2" indent="-216000" algn="l" defTabSz="1218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T-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DXd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: 20.0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mo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§</a:t>
            </a:r>
          </a:p>
          <a:p>
            <a:pPr marL="180000" marR="0" lvl="2" indent="-180000" algn="l" defTabSz="1218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THP: 16.9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(range 0.7–41.7)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711AA-AF85-1AEA-4AC4-C2476A23C577}"/>
              </a:ext>
            </a:extLst>
          </p:cNvPr>
          <p:cNvSpPr txBox="1"/>
          <p:nvPr/>
        </p:nvSpPr>
        <p:spPr>
          <a:xfrm>
            <a:off x="101600" y="4608535"/>
            <a:ext cx="4122431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indent="0" algn="l" defTabSz="1218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764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Median treatment duration for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taxanes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</a:p>
          <a:p>
            <a:pPr marL="180000" marR="0" lvl="2" indent="-180000" algn="l" defTabSz="1218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Docetaxel: 5.5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(range 0.7–37.4)</a:t>
            </a:r>
          </a:p>
          <a:p>
            <a:pPr marL="180000" marR="0" lvl="2" indent="-180000" algn="l" defTabSz="1218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Paclitaxel: 4.4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(range 0.2–30.7)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81EAD6-E89C-06AF-ECD1-22E58A478371}"/>
              </a:ext>
            </a:extLst>
          </p:cNvPr>
          <p:cNvSpPr txBox="1"/>
          <p:nvPr/>
        </p:nvSpPr>
        <p:spPr>
          <a:xfrm>
            <a:off x="157469" y="5720409"/>
            <a:ext cx="3919231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indent="0" algn="l" defTabSz="1218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764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Median number of cycles for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taxanes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</a:p>
          <a:p>
            <a:pPr marL="180000" marR="0" lvl="2" indent="-180000" algn="l" defTabSz="1218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Docetaxel: 8 (range 1–51)</a:t>
            </a:r>
          </a:p>
          <a:p>
            <a:pPr marL="180000" marR="0" lvl="2" indent="-180000" algn="l" defTabSz="1218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Paclitaxel: 6 (range 1–42)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F408F5-2CCF-86D7-CFE8-6430CD4FB5CB}"/>
              </a:ext>
            </a:extLst>
          </p:cNvPr>
          <p:cNvSpPr txBox="1"/>
          <p:nvPr/>
        </p:nvSpPr>
        <p:spPr>
          <a:xfrm>
            <a:off x="6724133" y="365672"/>
            <a:ext cx="466771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Drug exposure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T-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DXd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+ P</a:t>
            </a:r>
          </a:p>
          <a:p>
            <a:pPr marL="917575" marR="0" lvl="2" indent="-3397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985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8.7% (n=33/380)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985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switched to trastuzumab (+ P) after stopping T-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DXd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for reasons other than PD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Concurrent ET use (per protocol)</a:t>
            </a:r>
          </a:p>
          <a:p>
            <a:pPr marL="917575" marR="0" lvl="2" indent="-3397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985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13.5% (T-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985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DXd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985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+ P)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38.3% (THP)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in pts with HR+ disease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CAC2E1-AB09-4FFD-7E48-9E8FA6CD9472}"/>
              </a:ext>
            </a:extLst>
          </p:cNvPr>
          <p:cNvSpPr txBox="1"/>
          <p:nvPr/>
        </p:nvSpPr>
        <p:spPr>
          <a:xfrm>
            <a:off x="8570000" y="3348550"/>
            <a:ext cx="28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PFS2: Loibl et al, ESMO 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039DBD-D746-5226-66C2-4279E9B679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53" r="-646"/>
          <a:stretch>
            <a:fillRect/>
          </a:stretch>
        </p:blipFill>
        <p:spPr>
          <a:xfrm>
            <a:off x="4309505" y="3379888"/>
            <a:ext cx="3704195" cy="33908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AAE26E-F536-C8BD-EC11-5803C98972A1}"/>
              </a:ext>
            </a:extLst>
          </p:cNvPr>
          <p:cNvSpPr txBox="1"/>
          <p:nvPr/>
        </p:nvSpPr>
        <p:spPr>
          <a:xfrm>
            <a:off x="4175694" y="3379888"/>
            <a:ext cx="219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Post Trial Treatments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5742E48-22C7-C232-0CC2-B27633A31E9C}"/>
              </a:ext>
            </a:extLst>
          </p:cNvPr>
          <p:cNvSpPr/>
          <p:nvPr/>
        </p:nvSpPr>
        <p:spPr>
          <a:xfrm>
            <a:off x="6830458" y="1850834"/>
            <a:ext cx="4394671" cy="1023125"/>
          </a:xfrm>
          <a:prstGeom prst="ellipse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7AF15-BF1A-EAAA-F963-1F3DA8816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390" y="3869776"/>
            <a:ext cx="4108136" cy="24577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213C081-1C15-AA27-7455-F91DA364504D}"/>
              </a:ext>
            </a:extLst>
          </p:cNvPr>
          <p:cNvGrpSpPr/>
          <p:nvPr/>
        </p:nvGrpSpPr>
        <p:grpSpPr>
          <a:xfrm>
            <a:off x="157468" y="89322"/>
            <a:ext cx="6214725" cy="3153371"/>
            <a:chOff x="157468" y="89322"/>
            <a:chExt cx="6214725" cy="31533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2795DC-C8D9-EC98-568E-8679C2296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8111"/>
            <a:stretch>
              <a:fillRect/>
            </a:stretch>
          </p:blipFill>
          <p:spPr>
            <a:xfrm>
              <a:off x="157468" y="89322"/>
              <a:ext cx="6100827" cy="315337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F965CB-E763-620A-7BD8-614695B7560C}"/>
                </a:ext>
              </a:extLst>
            </p:cNvPr>
            <p:cNvSpPr/>
            <p:nvPr/>
          </p:nvSpPr>
          <p:spPr>
            <a:xfrm>
              <a:off x="5332021" y="106878"/>
              <a:ext cx="1040172" cy="251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3838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93FF4D-E86A-A03E-4F51-232E2600AA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229"/>
          <a:stretch>
            <a:fillRect/>
          </a:stretch>
        </p:blipFill>
        <p:spPr>
          <a:xfrm>
            <a:off x="4241649" y="138005"/>
            <a:ext cx="7950351" cy="3656889"/>
          </a:xfrm>
          <a:prstGeom prst="rect">
            <a:avLst/>
          </a:prstGeom>
        </p:spPr>
      </p:pic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BB003E63-B674-D746-4D56-8123A34009EF}"/>
              </a:ext>
            </a:extLst>
          </p:cNvPr>
          <p:cNvGraphicFramePr>
            <a:graphicFrameLocks noGrp="1"/>
          </p:cNvGraphicFramePr>
          <p:nvPr/>
        </p:nvGraphicFramePr>
        <p:xfrm>
          <a:off x="1361314" y="5252176"/>
          <a:ext cx="9463613" cy="1523936"/>
        </p:xfrm>
        <a:graphic>
          <a:graphicData uri="http://schemas.openxmlformats.org/drawingml/2006/table">
            <a:tbl>
              <a:tblPr firstRow="1" bandRow="1"/>
              <a:tblGrid>
                <a:gridCol w="1912601">
                  <a:extLst>
                    <a:ext uri="{9D8B030D-6E8A-4147-A177-3AD203B41FA5}">
                      <a16:colId xmlns:a16="http://schemas.microsoft.com/office/drawing/2014/main" val="4024140280"/>
                    </a:ext>
                  </a:extLst>
                </a:gridCol>
                <a:gridCol w="1258502">
                  <a:extLst>
                    <a:ext uri="{9D8B030D-6E8A-4147-A177-3AD203B41FA5}">
                      <a16:colId xmlns:a16="http://schemas.microsoft.com/office/drawing/2014/main" val="931203302"/>
                    </a:ext>
                  </a:extLst>
                </a:gridCol>
                <a:gridCol w="1258502">
                  <a:extLst>
                    <a:ext uri="{9D8B030D-6E8A-4147-A177-3AD203B41FA5}">
                      <a16:colId xmlns:a16="http://schemas.microsoft.com/office/drawing/2014/main" val="1057759209"/>
                    </a:ext>
                  </a:extLst>
                </a:gridCol>
                <a:gridCol w="1258502">
                  <a:extLst>
                    <a:ext uri="{9D8B030D-6E8A-4147-A177-3AD203B41FA5}">
                      <a16:colId xmlns:a16="http://schemas.microsoft.com/office/drawing/2014/main" val="1277040465"/>
                    </a:ext>
                  </a:extLst>
                </a:gridCol>
                <a:gridCol w="1258502">
                  <a:extLst>
                    <a:ext uri="{9D8B030D-6E8A-4147-A177-3AD203B41FA5}">
                      <a16:colId xmlns:a16="http://schemas.microsoft.com/office/drawing/2014/main" val="2708966383"/>
                    </a:ext>
                  </a:extLst>
                </a:gridCol>
                <a:gridCol w="1258502">
                  <a:extLst>
                    <a:ext uri="{9D8B030D-6E8A-4147-A177-3AD203B41FA5}">
                      <a16:colId xmlns:a16="http://schemas.microsoft.com/office/drawing/2014/main" val="1498436844"/>
                    </a:ext>
                  </a:extLst>
                </a:gridCol>
                <a:gridCol w="1258502">
                  <a:extLst>
                    <a:ext uri="{9D8B030D-6E8A-4147-A177-3AD203B41FA5}">
                      <a16:colId xmlns:a16="http://schemas.microsoft.com/office/drawing/2014/main" val="3793862276"/>
                    </a:ext>
                  </a:extLst>
                </a:gridCol>
              </a:tblGrid>
              <a:tr h="379753">
                <a:tc gridSpan="7"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Left ventricular dysfunction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†</a:t>
                      </a:r>
                    </a:p>
                  </a:txBody>
                  <a:tcPr marL="72000" marR="72000" marT="60952" marB="6095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299641"/>
                  </a:ext>
                </a:extLst>
              </a:tr>
              <a:tr h="325500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US" sz="1600" b="1">
                          <a:solidFill>
                            <a:schemeClr val="tx1"/>
                          </a:solidFill>
                          <a:latin typeface="+mn-lt"/>
                        </a:rPr>
                        <a:t>n (%)</a:t>
                      </a:r>
                    </a:p>
                  </a:txBody>
                  <a:tcPr marL="72000" marR="72000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+mn-lt"/>
                        </a:rPr>
                        <a:t>Grade 1</a:t>
                      </a:r>
                    </a:p>
                  </a:txBody>
                  <a:tcPr marL="72000" marR="72000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+mn-lt"/>
                        </a:rPr>
                        <a:t>Grade 2</a:t>
                      </a:r>
                    </a:p>
                  </a:txBody>
                  <a:tcPr marL="72000" marR="72000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+mn-lt"/>
                        </a:rPr>
                        <a:t>Grade 3</a:t>
                      </a:r>
                    </a:p>
                  </a:txBody>
                  <a:tcPr marL="72000" marR="72000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+mn-lt"/>
                        </a:rPr>
                        <a:t>Grade 4</a:t>
                      </a:r>
                    </a:p>
                  </a:txBody>
                  <a:tcPr marL="72000" marR="72000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+mn-lt"/>
                        </a:rPr>
                        <a:t>Grade 5</a:t>
                      </a:r>
                    </a:p>
                  </a:txBody>
                  <a:tcPr marL="72000" marR="72000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+mn-lt"/>
                        </a:rPr>
                        <a:t>Any grade</a:t>
                      </a:r>
                    </a:p>
                  </a:txBody>
                  <a:tcPr marL="72000" marR="72000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1156528"/>
                  </a:ext>
                </a:extLst>
              </a:tr>
              <a:tr h="325500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T-DXd + P (n=381)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985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4 (1.0)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EF5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30 (7.9)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EF5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7 (1.8)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EF5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1 (0.3)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EF5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EF5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42 (11.0)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090791"/>
                  </a:ext>
                </a:extLst>
              </a:tr>
              <a:tr h="325500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THP (n=382)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E6E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1 (0.3)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19 (5.0)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7 (1.8)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27 (7.1)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38829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FD4A6DF-85DB-2071-9105-EC0599ACD1C8}"/>
              </a:ext>
            </a:extLst>
          </p:cNvPr>
          <p:cNvGraphicFramePr>
            <a:graphicFrameLocks noGrp="1"/>
          </p:cNvGraphicFramePr>
          <p:nvPr/>
        </p:nvGraphicFramePr>
        <p:xfrm>
          <a:off x="1361314" y="3622099"/>
          <a:ext cx="9463615" cy="1583016"/>
        </p:xfrm>
        <a:graphic>
          <a:graphicData uri="http://schemas.openxmlformats.org/drawingml/2006/table">
            <a:tbl>
              <a:tblPr firstRow="1" bandRow="1"/>
              <a:tblGrid>
                <a:gridCol w="1911499">
                  <a:extLst>
                    <a:ext uri="{9D8B030D-6E8A-4147-A177-3AD203B41FA5}">
                      <a16:colId xmlns:a16="http://schemas.microsoft.com/office/drawing/2014/main" val="4024140280"/>
                    </a:ext>
                  </a:extLst>
                </a:gridCol>
                <a:gridCol w="1258686">
                  <a:extLst>
                    <a:ext uri="{9D8B030D-6E8A-4147-A177-3AD203B41FA5}">
                      <a16:colId xmlns:a16="http://schemas.microsoft.com/office/drawing/2014/main" val="1829793351"/>
                    </a:ext>
                  </a:extLst>
                </a:gridCol>
                <a:gridCol w="1258686">
                  <a:extLst>
                    <a:ext uri="{9D8B030D-6E8A-4147-A177-3AD203B41FA5}">
                      <a16:colId xmlns:a16="http://schemas.microsoft.com/office/drawing/2014/main" val="1057759209"/>
                    </a:ext>
                  </a:extLst>
                </a:gridCol>
                <a:gridCol w="1258686">
                  <a:extLst>
                    <a:ext uri="{9D8B030D-6E8A-4147-A177-3AD203B41FA5}">
                      <a16:colId xmlns:a16="http://schemas.microsoft.com/office/drawing/2014/main" val="1277040465"/>
                    </a:ext>
                  </a:extLst>
                </a:gridCol>
                <a:gridCol w="1258686">
                  <a:extLst>
                    <a:ext uri="{9D8B030D-6E8A-4147-A177-3AD203B41FA5}">
                      <a16:colId xmlns:a16="http://schemas.microsoft.com/office/drawing/2014/main" val="2708966383"/>
                    </a:ext>
                  </a:extLst>
                </a:gridCol>
                <a:gridCol w="1258686">
                  <a:extLst>
                    <a:ext uri="{9D8B030D-6E8A-4147-A177-3AD203B41FA5}">
                      <a16:colId xmlns:a16="http://schemas.microsoft.com/office/drawing/2014/main" val="1498436844"/>
                    </a:ext>
                  </a:extLst>
                </a:gridCol>
                <a:gridCol w="1258686">
                  <a:extLst>
                    <a:ext uri="{9D8B030D-6E8A-4147-A177-3AD203B41FA5}">
                      <a16:colId xmlns:a16="http://schemas.microsoft.com/office/drawing/2014/main" val="3793862276"/>
                    </a:ext>
                  </a:extLst>
                </a:gridCol>
              </a:tblGrid>
              <a:tr h="485784">
                <a:tc gridSpan="7"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2000" b="1">
                          <a:solidFill>
                            <a:schemeClr val="tx1"/>
                          </a:solidFill>
                          <a:latin typeface="+mn-lt"/>
                        </a:rPr>
                        <a:t>Adjudicated drug-related ILD/pneumonitis*</a:t>
                      </a:r>
                      <a:endParaRPr lang="en-US" sz="2000" b="1" baseline="300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2000" marT="60952" marB="6095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299641"/>
                  </a:ext>
                </a:extLst>
              </a:tr>
              <a:tr h="308459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US" sz="1600" b="1">
                          <a:solidFill>
                            <a:schemeClr val="tx1"/>
                          </a:solidFill>
                          <a:latin typeface="+mn-lt"/>
                        </a:rPr>
                        <a:t>n (%)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+mn-lt"/>
                        </a:rPr>
                        <a:t>Grade 1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+mn-lt"/>
                        </a:rPr>
                        <a:t>Grade 2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Grade 3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Grade 4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Grade 5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+mn-lt"/>
                        </a:rPr>
                        <a:t>Any grade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1156528"/>
                  </a:ext>
                </a:extLst>
              </a:tr>
              <a:tr h="308459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T-DXd + P (n=381)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985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17 (4.5)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EF5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27 (7.1)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EF5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EF5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EF5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2 (0.5)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EF5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46 (12.1)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777337"/>
                  </a:ext>
                </a:extLst>
              </a:tr>
              <a:tr h="308459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THP (n=382)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E6E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2 (0.5)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2 (0.5)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 panose="020B0604020202020204" pitchFamily="34" charset="0"/>
                        </a:rPr>
                        <a:t>4 (1.0)</a:t>
                      </a:r>
                    </a:p>
                  </a:txBody>
                  <a:tcPr marL="121904" marR="121904" marT="60952" marB="609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38272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CF7745C-3B77-BD67-BDA8-1A34C710E75E}"/>
              </a:ext>
            </a:extLst>
          </p:cNvPr>
          <p:cNvSpPr txBox="1"/>
          <p:nvPr/>
        </p:nvSpPr>
        <p:spPr>
          <a:xfrm>
            <a:off x="149408" y="498723"/>
            <a:ext cx="4449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Overall safety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TEAEs associated with 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Dose reduction: 46 v 20%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Interruption: 69 v 49%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Outcome of death possibly related: 1.3 vs 0.3%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648C75-4B62-A9B3-4B54-A0BCFE627C96}"/>
              </a:ext>
            </a:extLst>
          </p:cNvPr>
          <p:cNvSpPr txBox="1"/>
          <p:nvPr/>
        </p:nvSpPr>
        <p:spPr>
          <a:xfrm>
            <a:off x="9570719" y="2137355"/>
            <a:ext cx="2621281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More N/V, GI issues, transaminitis, fatigue, thrombocytopenia, similar diarrhea, less PN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F8F6A89-B8F7-9CF7-5522-4A660BEFD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341" y="2037049"/>
            <a:ext cx="8053329" cy="31700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 pitchFamily="2" charset="0"/>
                <a:ea typeface="MS PGothic" panose="020B0600070205080204" pitchFamily="34" charset="-128"/>
                <a:cs typeface="+mn-cs"/>
              </a:rPr>
              <a:t>On December 15, 2025, the US FDA approved fam-trastuzumab deruxtecan-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 pitchFamily="2" charset="0"/>
                <a:ea typeface="MS PGothic" panose="020B0600070205080204" pitchFamily="34" charset="-128"/>
                <a:cs typeface="+mn-cs"/>
              </a:rPr>
              <a:t>nxki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 pitchFamily="2" charset="0"/>
                <a:ea typeface="MS PGothic" panose="020B0600070205080204" pitchFamily="34" charset="-128"/>
                <a:cs typeface="+mn-cs"/>
              </a:rPr>
              <a:t> in combination with pertuzumab for the first-line treatment of adults with advanced HER2+ (IHC 3+ or ISH+) breast cancer as determined by an FDA-approved test.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Helvetica" pitchFamily="2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 pitchFamily="2" charset="0"/>
                <a:ea typeface="MS PGothic" panose="020B0600070205080204" pitchFamily="34" charset="-128"/>
                <a:cs typeface="+mn-cs"/>
              </a:rPr>
              <a:t>FDA also approved the PATHWAY anti-HER-2/neu (4B5) Rabbit Monoclonal Primary Antibody and HER2 Dual ISH DNA Probe Cocktail as companion diagnostic devices for selecting HER2-positive (HER2 IHC3+ or ISH+) breast cancer patients for treatment with fam-trastuzumab deruxtecan-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 pitchFamily="2" charset="0"/>
                <a:ea typeface="MS PGothic" panose="020B0600070205080204" pitchFamily="34" charset="-128"/>
                <a:cs typeface="+mn-cs"/>
              </a:rPr>
              <a:t>nxki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 pitchFamily="2" charset="0"/>
                <a:ea typeface="MS PGothic" panose="020B0600070205080204" pitchFamily="34" charset="-128"/>
                <a:cs typeface="+mn-cs"/>
              </a:rPr>
              <a:t> in combination with pertuzumab. 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06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8_Office Theme">
  <a:themeElements>
    <a:clrScheme name="Custom 29">
      <a:dk1>
        <a:sysClr val="windowText" lastClr="000000"/>
      </a:dk1>
      <a:lt1>
        <a:sysClr val="window" lastClr="FFFFFF"/>
      </a:lt1>
      <a:dk2>
        <a:srgbClr val="6E1E50"/>
      </a:dk2>
      <a:lt2>
        <a:srgbClr val="EEECE1"/>
      </a:lt2>
      <a:accent1>
        <a:srgbClr val="1E325F"/>
      </a:accent1>
      <a:accent2>
        <a:srgbClr val="6E1E50"/>
      </a:accent2>
      <a:accent3>
        <a:srgbClr val="7D8232"/>
      </a:accent3>
      <a:accent4>
        <a:srgbClr val="32502D"/>
      </a:accent4>
      <a:accent5>
        <a:srgbClr val="8795A0"/>
      </a:accent5>
      <a:accent6>
        <a:srgbClr val="56639D"/>
      </a:accent6>
      <a:hlink>
        <a:srgbClr val="000000"/>
      </a:hlink>
      <a:folHlink>
        <a:srgbClr val="000000"/>
      </a:folHlink>
    </a:clrScheme>
    <a:fontScheme name="Custom 6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dirty="0" smtClean="0">
            <a:latin typeface="+mn-lt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i="0" u="none" strike="noStrike" kern="1200" baseline="0" dirty="0" smtClean="0"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Section Break Slide Master">
  <a:themeElements>
    <a:clrScheme name="ALLPPT-COLOR-A0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22AAE4"/>
      </a:accent1>
      <a:accent2>
        <a:srgbClr val="2A81C6"/>
      </a:accent2>
      <a:accent3>
        <a:srgbClr val="2ECAD7"/>
      </a:accent3>
      <a:accent4>
        <a:srgbClr val="CBCBCB"/>
      </a:accent4>
      <a:accent5>
        <a:srgbClr val="CBCBCB"/>
      </a:accent5>
      <a:accent6>
        <a:srgbClr val="576868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6_Office Theme">
  <a:themeElements>
    <a:clrScheme name="Vaniam Group">
      <a:dk1>
        <a:srgbClr val="404040"/>
      </a:dk1>
      <a:lt1>
        <a:srgbClr val="FFFFFF"/>
      </a:lt1>
      <a:dk2>
        <a:srgbClr val="808080"/>
      </a:dk2>
      <a:lt2>
        <a:srgbClr val="EEECE1"/>
      </a:lt2>
      <a:accent1>
        <a:srgbClr val="E73435"/>
      </a:accent1>
      <a:accent2>
        <a:srgbClr val="F38428"/>
      </a:accent2>
      <a:accent3>
        <a:srgbClr val="80BF3B"/>
      </a:accent3>
      <a:accent4>
        <a:srgbClr val="4F5F95"/>
      </a:accent4>
      <a:accent5>
        <a:srgbClr val="43B9CA"/>
      </a:accent5>
      <a:accent6>
        <a:srgbClr val="0191B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09185B2ED29D4EB910BA85847568FC" ma:contentTypeVersion="18" ma:contentTypeDescription="Create a new document." ma:contentTypeScope="" ma:versionID="7984ba12b7bea4814c06453fc0246f71">
  <xsd:schema xmlns:xsd="http://www.w3.org/2001/XMLSchema" xmlns:xs="http://www.w3.org/2001/XMLSchema" xmlns:p="http://schemas.microsoft.com/office/2006/metadata/properties" xmlns:ns1="34e61360-48f9-468c-ac63-773b6d92707e" xmlns:ns3="5740a761-4cab-431d-ba23-c79501b55600" targetNamespace="http://schemas.microsoft.com/office/2006/metadata/properties" ma:root="true" ma:fieldsID="1d66f1762a23927c30df45d2641c5108" ns1:_="" ns3:_="">
    <xsd:import namespace="34e61360-48f9-468c-ac63-773b6d92707e"/>
    <xsd:import namespace="5740a761-4cab-431d-ba23-c79501b55600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3:TaxKeywordTaxHTField" minOccurs="0"/>
                <xsd:element ref="ns3:TaxCatchAll" minOccurs="0"/>
                <xsd:element ref="ns1:MediaServiceMetadata" minOccurs="0"/>
                <xsd:element ref="ns1:MediaServiceFastMetadata" minOccurs="0"/>
                <xsd:element ref="ns1:MediaServiceSearchProperties" minOccurs="0"/>
                <xsd:element ref="ns1:MediaServiceDateTaken" minOccurs="0"/>
                <xsd:element ref="ns1:lcf76f155ced4ddcb4097134ff3c332f" minOccurs="0"/>
                <xsd:element ref="ns1:MediaServiceOCR" minOccurs="0"/>
                <xsd:element ref="ns1:MediaServiceGenerationTime" minOccurs="0"/>
                <xsd:element ref="ns1:MediaServiceEventHashCode" minOccurs="0"/>
                <xsd:element ref="ns1:MediaServiceBillingMetadata" minOccurs="0"/>
                <xsd:element ref="ns1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e61360-48f9-468c-ac63-773b6d92707e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 ma:readOnly="false" ma:percentage="FALSE">
      <xsd:simpleType>
        <xsd:restriction base="dms:Number"/>
      </xsd:simpleType>
    </xsd:element>
    <xsd:element name="Status" ma:index="3" nillable="true" ma:displayName="Status" ma:format="Dropdown" ma:internalName="Status" ma:readOnly="false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27f3e56-d282-48d1-af59-e5dff1f085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40a761-4cab-431d-ba23-c79501b55600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7" nillable="true" ma:taxonomy="true" ma:internalName="TaxKeywordTaxHTField" ma:taxonomyFieldName="TaxKeyword" ma:displayName="Enterprise Keywords" ma:fieldId="{23f27201-bee3-471e-b2e7-b64fd8b7ca38}" ma:taxonomyMulti="true" ma:sspId="d27f3e56-d282-48d1-af59-e5dff1f085b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8" nillable="true" ma:displayName="Taxonomy Catch All Column" ma:hidden="true" ma:list="{2314836b-2372-43e1-b668-74631fbbef67}" ma:internalName="TaxCatchAll" ma:showField="CatchAllData" ma:web="5740a761-4cab-431d-ba23-c79501b556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34e61360-48f9-468c-ac63-773b6d92707e" xsi:nil="true"/>
    <QID xmlns="34e61360-48f9-468c-ac63-773b6d92707e" xsi:nil="true"/>
    <TaxKeywordTaxHTField xmlns="5740a761-4cab-431d-ba23-c79501b55600">
      <Terms xmlns="http://schemas.microsoft.com/office/infopath/2007/PartnerControls"/>
    </TaxKeywordTaxHTField>
    <TaxCatchAll xmlns="5740a761-4cab-431d-ba23-c79501b55600" xsi:nil="true"/>
    <lcf76f155ced4ddcb4097134ff3c332f xmlns="34e61360-48f9-468c-ac63-773b6d9270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38ABF16-2B6A-40D8-B9C2-550577B7BFF3}"/>
</file>

<file path=customXml/itemProps2.xml><?xml version="1.0" encoding="utf-8"?>
<ds:datastoreItem xmlns:ds="http://schemas.openxmlformats.org/officeDocument/2006/customXml" ds:itemID="{FF52920B-3C4E-4580-830F-E287BA685FC6}"/>
</file>

<file path=customXml/itemProps3.xml><?xml version="1.0" encoding="utf-8"?>
<ds:datastoreItem xmlns:ds="http://schemas.openxmlformats.org/officeDocument/2006/customXml" ds:itemID="{D15E3975-4671-4EF2-BE51-B980D514E553}"/>
</file>

<file path=docProps/app.xml><?xml version="1.0" encoding="utf-8"?>
<Properties xmlns="http://schemas.openxmlformats.org/officeDocument/2006/extended-properties" xmlns:vt="http://schemas.openxmlformats.org/officeDocument/2006/docPropsVTypes">
  <TotalTime>7006</TotalTime>
  <Words>6483</Words>
  <Application>Microsoft Macintosh PowerPoint</Application>
  <PresentationFormat>Widescreen</PresentationFormat>
  <Paragraphs>917</Paragraphs>
  <Slides>47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47</vt:i4>
      </vt:variant>
    </vt:vector>
  </HeadingPairs>
  <TitlesOfParts>
    <vt:vector size="78" baseType="lpstr">
      <vt:lpstr>Aptos</vt:lpstr>
      <vt:lpstr>Aptos Display</vt:lpstr>
      <vt:lpstr>Arial</vt:lpstr>
      <vt:lpstr>Arial Narrow</vt:lpstr>
      <vt:lpstr>Avenir Next LT Pro</vt:lpstr>
      <vt:lpstr>Calibri</vt:lpstr>
      <vt:lpstr>Calibri Light</vt:lpstr>
      <vt:lpstr>Courier New</vt:lpstr>
      <vt:lpstr>Franklin Gothic Book</vt:lpstr>
      <vt:lpstr>Franklin Gothic Medium</vt:lpstr>
      <vt:lpstr>Helvetica</vt:lpstr>
      <vt:lpstr>Imago</vt:lpstr>
      <vt:lpstr>Lucida Grande</vt:lpstr>
      <vt:lpstr>Monaco</vt:lpstr>
      <vt:lpstr>Noto Sans Symbols</vt:lpstr>
      <vt:lpstr>Symbol</vt:lpstr>
      <vt:lpstr>System Font Regular</vt:lpstr>
      <vt:lpstr>Times</vt:lpstr>
      <vt:lpstr>Wingdings</vt:lpstr>
      <vt:lpstr>Office Theme</vt:lpstr>
      <vt:lpstr>7_Office Theme</vt:lpstr>
      <vt:lpstr>16_Office Theme</vt:lpstr>
      <vt:lpstr>17_Office Theme</vt:lpstr>
      <vt:lpstr>Thème Office</vt:lpstr>
      <vt:lpstr>1_Office Theme</vt:lpstr>
      <vt:lpstr>6_Office Theme</vt:lpstr>
      <vt:lpstr>9_Office Theme</vt:lpstr>
      <vt:lpstr>15_Office Theme</vt:lpstr>
      <vt:lpstr>8_Office Theme</vt:lpstr>
      <vt:lpstr>2_Office Theme</vt:lpstr>
      <vt:lpstr>Section Break Slide Master</vt:lpstr>
      <vt:lpstr>Year in Review: Current and  Emerging Role of HER2 ADCs</vt:lpstr>
      <vt:lpstr>Topics </vt:lpstr>
      <vt:lpstr>Topics (2)</vt:lpstr>
      <vt:lpstr>Metastatic HER2 Positive Disease</vt:lpstr>
      <vt:lpstr>PowerPoint Presentation</vt:lpstr>
      <vt:lpstr>Destiny-Breast09: Moving T-DXd to the 1st Line Setting</vt:lpstr>
      <vt:lpstr>PowerPoint Presentation</vt:lpstr>
      <vt:lpstr>PowerPoint Presentation</vt:lpstr>
      <vt:lpstr>PowerPoint Presentation</vt:lpstr>
      <vt:lpstr>HER2CLIMB-05: Tucatinib as Maintenance Therapy for HER2+ MBC</vt:lpstr>
      <vt:lpstr>PowerPoint Presentation</vt:lpstr>
      <vt:lpstr>CNS-PFS</vt:lpstr>
      <vt:lpstr>Primary Results From AFT-38  PATINA Phase 3 Trial of Palbociclib + Anti-HER2 Therapy + ET in HR+/HER2+ MBC:  Study Design and Patients</vt:lpstr>
      <vt:lpstr>PowerPoint Presentation</vt:lpstr>
      <vt:lpstr>Optimal Therapy for HER2+ MBC in 2026?</vt:lpstr>
      <vt:lpstr>Destiny Breast12: Post Hoc Analysis of  Efficacy by Hormone Receptor Status</vt:lpstr>
      <vt:lpstr>Trastuzumab botidotin vs T-DM1 in HER2+ MBC</vt:lpstr>
      <vt:lpstr>PowerPoint Presentation</vt:lpstr>
      <vt:lpstr>Phase III Horizon Breast-01: SHR-A1811 vs Pyrotinib + Capecitabine in HER2+ MBC </vt:lpstr>
      <vt:lpstr>Post-Treatment, Safety, Conclusions</vt:lpstr>
      <vt:lpstr>Early Stage HER2 Positive Disease</vt:lpstr>
      <vt:lpstr>DESTINY-Breast11 Phase 3 Trial of Neoadjuvant T-DXd Alone or Followed by THP vs SOC for High-Risk HER2+ EBC: Study Design and Patients</vt:lpstr>
      <vt:lpstr>DESTINY-Breast11: pCR and RCB with T-DXd-THP vs ddAC-THP</vt:lpstr>
      <vt:lpstr>DESTINY-Breast11: EFS Immature Trial was not powered for EFS or OS</vt:lpstr>
      <vt:lpstr>DESTINY-Breast11 Phase 3 Trial of Neoadjuvant T-DXd Alone or Followed by THP vs SOC for High-Risk HER2+ EBC: pCR and EFS in T-DXd vs ddAC-THP</vt:lpstr>
      <vt:lpstr>DESTINY-Breast11 Phase 3 Trial of Neoadjuvant T-DXd Alone or Followed by THP vs SOC for High-Risk HER2+ EBC: Safety</vt:lpstr>
      <vt:lpstr>What did we Learn?</vt:lpstr>
      <vt:lpstr>KATHERINE IDFS Final Analysis; Median Follow-up 8.4 Years (101 months)</vt:lpstr>
      <vt:lpstr>Interim Analysis of DESTINY-Breast05 Phase 3 Trial of T-DXd vs T-DM1 in  High-Risk HER2+ EBC: Study Design and Patients</vt:lpstr>
      <vt:lpstr>Interim Analysis of DESTINY-Breast05: IDFS with T-DXd vs T-DM1 in  High-Risk HER2+ EBC</vt:lpstr>
      <vt:lpstr>Interim Analysis of DESTINY-Breast05: Additional Efficacy Analyses</vt:lpstr>
      <vt:lpstr>Interim Analysis of DESTINY-Breast05 : Safety</vt:lpstr>
      <vt:lpstr>What did we Learn?  How to Incorporate T-DXd into treatment for early stage HER2+ BC?</vt:lpstr>
      <vt:lpstr>Metastatic HER2 Low Disease</vt:lpstr>
      <vt:lpstr>DESTINY-Breast04 Updated data cutoff (March 1, 2023), median FU 32 mos</vt:lpstr>
      <vt:lpstr>DESTINY-Breast04: T-DXd significantly improved PFS and OS vs TPC in HER2 low MBC after a Median of one Line of Prior Chemotherapy </vt:lpstr>
      <vt:lpstr>PowerPoint Presentation</vt:lpstr>
      <vt:lpstr>Additional Results and Conclusions</vt:lpstr>
      <vt:lpstr>DESTINY-Breast06: Patient Reported Outcomes</vt:lpstr>
      <vt:lpstr>Symptom Management and Toxicity</vt:lpstr>
      <vt:lpstr>ERICA Trial: Randomized Trial of Olanzapine Prophylaxis for T-DXd Delayed/Persistent Nausea and Vomiting</vt:lpstr>
      <vt:lpstr>Results and Conclusions</vt:lpstr>
      <vt:lpstr>PowerPoint Presentation</vt:lpstr>
      <vt:lpstr>T-DXd Rechallenge After ILD: A Real World Study at 5 US Academic Centers:</vt:lpstr>
      <vt:lpstr>PowerPoint Presentation</vt:lpstr>
      <vt:lpstr>Conclusion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LeDoux</dc:creator>
  <cp:lastModifiedBy>Silvana Izquierdo</cp:lastModifiedBy>
  <cp:revision>197</cp:revision>
  <dcterms:created xsi:type="dcterms:W3CDTF">2025-12-11T21:55:14Z</dcterms:created>
  <dcterms:modified xsi:type="dcterms:W3CDTF">2026-02-13T17:33:52Z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0x0101004009185B2ED29D4EB910BA85847568FC</vt:lpwstr>
  </property>
</Properties>
</file>