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presentation.xml" ContentType="application/vnd.openxmlformats-officedocument.presentationml.presentation.main+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84.xml" ContentType="application/vnd.openxmlformats-officedocument.presentationml.slide+xml"/>
  <Override PartName="/ppt/slides/slide83.xml" ContentType="application/vnd.openxmlformats-officedocument.presentationml.slid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slideLayouts/slideLayout68.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slideLayouts/slideLayout67.xml" ContentType="application/vnd.openxmlformats-officedocument.presentationml.slideLayout+xml"/>
  <Override PartName="/ppt/slideLayouts/slideLayout66.xml" ContentType="application/vnd.openxmlformats-officedocument.presentationml.slideLayout+xml"/>
  <Override PartName="/ppt/slideLayouts/slideLayout65.xml" ContentType="application/vnd.openxmlformats-officedocument.presentationml.slideLayout+xml"/>
  <Override PartName="/ppt/slideLayouts/slideLayout64.xml" ContentType="application/vnd.openxmlformats-officedocument.presentationml.slideLayout+xml"/>
  <Override PartName="/ppt/slideLayouts/slideLayout63.xml" ContentType="application/vnd.openxmlformats-officedocument.presentationml.slideLayout+xml"/>
  <Override PartName="/ppt/slideLayouts/slideLayout62.xml" ContentType="application/vnd.openxmlformats-officedocument.presentationml.slideLayout+xml"/>
  <Override PartName="/ppt/slideLayouts/slideLayout61.xml" ContentType="application/vnd.openxmlformats-officedocument.presentationml.slideLayout+xml"/>
  <Override PartName="/ppt/slideLayouts/slideLayout60.xml" ContentType="application/vnd.openxmlformats-officedocument.presentationml.slideLayout+xml"/>
  <Override PartName="/ppt/slideLayouts/slideLayout59.xml" ContentType="application/vnd.openxmlformats-officedocument.presentationml.slideLayout+xml"/>
  <Override PartName="/ppt/slideLayouts/slideLayout58.xml" ContentType="application/vnd.openxmlformats-officedocument.presentationml.slideLayout+xml"/>
  <Override PartName="/ppt/slideLayouts/slideLayout57.xml" ContentType="application/vnd.openxmlformats-officedocument.presentationml.slideLayout+xml"/>
  <Override PartName="/ppt/slideLayouts/slideLayout56.xml" ContentType="application/vnd.openxmlformats-officedocument.presentationml.slideLayout+xml"/>
  <Override PartName="/ppt/slideLayouts/slideLayout55.xml" ContentType="application/vnd.openxmlformats-officedocument.presentationml.slideLayout+xml"/>
  <Override PartName="/ppt/slideLayouts/slideLayout54.xml" ContentType="application/vnd.openxmlformats-officedocument.presentationml.slideLayout+xml"/>
  <Override PartName="/ppt/slideLayouts/slideLayout53.xml" ContentType="application/vnd.openxmlformats-officedocument.presentationml.slideLayout+xml"/>
  <Override PartName="/ppt/slideLayouts/slideLayout52.xml" ContentType="application/vnd.openxmlformats-officedocument.presentationml.slideLayout+xml"/>
  <Override PartName="/ppt/slideLayouts/slideLayout51.xml" ContentType="application/vnd.openxmlformats-officedocument.presentationml.slideLayout+xml"/>
  <Override PartName="/ppt/slideLayouts/slideLayout50.xml" ContentType="application/vnd.openxmlformats-officedocument.presentationml.slideLayout+xml"/>
  <Override PartName="/ppt/slideLayouts/slideLayout49.xml" ContentType="application/vnd.openxmlformats-officedocument.presentationml.slideLayout+xml"/>
  <Override PartName="/ppt/slideLayouts/slideLayout48.xml" ContentType="application/vnd.openxmlformats-officedocument.presentationml.slideLayout+xml"/>
  <Override PartName="/ppt/slideLayouts/slideLayout47.xml" ContentType="application/vnd.openxmlformats-officedocument.presentationml.slideLayout+xml"/>
  <Override PartName="/ppt/slideLayouts/slideLayout46.xml" ContentType="application/vnd.openxmlformats-officedocument.presentationml.slideLayout+xml"/>
  <Override PartName="/ppt/slideLayouts/slideLayout45.xml" ContentType="application/vnd.openxmlformats-officedocument.presentationml.slideLayout+xml"/>
  <Override PartName="/ppt/slideLayouts/slideLayout44.xml" ContentType="application/vnd.openxmlformats-officedocument.presentationml.slideLayout+xml"/>
  <Override PartName="/ppt/slideLayouts/slideLayout43.xml" ContentType="application/vnd.openxmlformats-officedocument.presentationml.slideLayout+xml"/>
  <Override PartName="/ppt/slideLayouts/slideLayout42.xml" ContentType="application/vnd.openxmlformats-officedocument.presentationml.slideLayout+xml"/>
  <Override PartName="/ppt/slideLayouts/slideLayout41.xml" ContentType="application/vnd.openxmlformats-officedocument.presentationml.slideLayout+xml"/>
  <Override PartName="/ppt/slideLayouts/slideLayout40.xml" ContentType="application/vnd.openxmlformats-officedocument.presentationml.slideLayout+xml"/>
  <Override PartName="/ppt/slideLayouts/slideLayout39.xml" ContentType="application/vnd.openxmlformats-officedocument.presentationml.slideLayout+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4.xml" ContentType="application/vnd.openxmlformats-officedocument.presentationml.slideMaster+xml"/>
  <Override PartName="/ppt/slideMasters/slideMaster13.xml" ContentType="application/vnd.openxmlformats-officedocument.presentationml.slideMaster+xml"/>
  <Override PartName="/ppt/slideMasters/slideMaster12.xml" ContentType="application/vnd.openxmlformats-officedocument.presentationml.slideMaster+xml"/>
  <Override PartName="/ppt/slideMasters/slideMaster11.xml" ContentType="application/vnd.openxmlformats-officedocument.presentationml.slideMaster+xml"/>
  <Override PartName="/ppt/slideMasters/slideMaster10.xml" ContentType="application/vnd.openxmlformats-officedocument.presentationml.slideMaster+xml"/>
  <Override PartName="/ppt/slideMasters/slideMaster9.xml" ContentType="application/vnd.openxmlformats-officedocument.presentationml.slideMaster+xml"/>
  <Override PartName="/ppt/slideMasters/slideMaster8.xml" ContentType="application/vnd.openxmlformats-officedocument.presentationml.slideMaster+xml"/>
  <Override PartName="/ppt/slideMasters/slideMaster7.xml" ContentType="application/vnd.openxmlformats-officedocument.presentationml.slideMaster+xml"/>
  <Override PartName="/ppt/slideMasters/slideMaster6.xml" ContentType="application/vnd.openxmlformats-officedocument.presentationml.slideMaster+xml"/>
  <Override PartName="/ppt/slideMasters/slideMaster5.xml" ContentType="application/vnd.openxmlformats-officedocument.presentationml.slideMaster+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slideLayouts/slideLayout69.xml" ContentType="application/vnd.openxmlformats-officedocument.presentationml.slideLayout+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16.xml" ContentType="application/vnd.openxmlformats-officedocument.theme+xml"/>
  <Override PartName="/ppt/theme/theme15.xml" ContentType="application/vnd.openxmlformats-officedocument.theme+xml"/>
  <Override PartName="/ppt/theme/theme14.xml" ContentType="application/vnd.openxmlformats-officedocument.theme+xml"/>
  <Override PartName="/ppt/theme/theme4.xml" ContentType="application/vnd.openxmlformats-officedocument.theme+xml"/>
  <Override PartName="/ppt/theme/theme13.xml" ContentType="application/vnd.openxmlformats-officedocument.theme+xml"/>
  <Override PartName="/ppt/theme/theme12.xml" ContentType="application/vnd.openxmlformats-officedocument.theme+xml"/>
  <Override PartName="/ppt/theme/theme5.xml" ContentType="application/vnd.openxmlformats-officedocument.theme+xml"/>
  <Override PartName="/ppt/theme/theme11.xml" ContentType="application/vnd.openxmlformats-officedocument.theme+xml"/>
  <Override PartName="/ppt/theme/theme10.xml" ContentType="application/vnd.openxmlformats-officedocument.theme+xml"/>
  <Override PartName="/ppt/theme/theme9.xml" ContentType="application/vnd.openxmlformats-officedocument.theme+xml"/>
  <Override PartName="/ppt/theme/theme8.xml" ContentType="application/vnd.openxmlformats-officedocument.theme+xml"/>
  <Override PartName="/ppt/theme/theme7.xml" ContentType="application/vnd.openxmlformats-officedocument.theme+xml"/>
  <Override PartName="/ppt/theme/theme6.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ppt/tags/tag7.xml" ContentType="application/vnd.openxmlformats-officedocument.presentationml.tags+xml"/>
  <Override PartName="/ppt/tags/tag6.xml" ContentType="application/vnd.openxmlformats-officedocument.presentationml.tags+xml"/>
  <Override PartName="/ppt/tags/tag9.xml" ContentType="application/vnd.openxmlformats-officedocument.presentationml.tags+xml"/>
  <Override PartName="/ppt/tags/tag5.xml" ContentType="application/vnd.openxmlformats-officedocument.presentationml.tags+xml"/>
  <Override PartName="/ppt/tags/tag4.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3.xml" ContentType="application/vnd.openxmlformats-officedocument.presentationml.tags+xml"/>
  <Override PartName="/ppt/tags/tag13.xml" ContentType="application/vnd.openxmlformats-officedocument.presentationml.tags+xml"/>
  <Override PartName="/ppt/tags/tag2.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xml" ContentType="application/vnd.openxmlformats-officedocument.presentationml.tags+xml"/>
  <Override PartName="/ppt/tags/tag1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tags/tag8.xml" ContentType="application/vnd.openxmlformats-officedocument.presentationml.tag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5127" r:id="rId1"/>
    <p:sldMasterId id="2147485145" r:id="rId2"/>
    <p:sldMasterId id="2147485907" r:id="rId3"/>
    <p:sldMasterId id="2147485934" r:id="rId4"/>
    <p:sldMasterId id="2147486003" r:id="rId5"/>
    <p:sldMasterId id="2147486022" r:id="rId6"/>
    <p:sldMasterId id="2147486117" r:id="rId7"/>
    <p:sldMasterId id="2147486165" r:id="rId8"/>
    <p:sldMasterId id="2147486232" r:id="rId9"/>
    <p:sldMasterId id="2147486270" r:id="rId10"/>
    <p:sldMasterId id="2147486283" r:id="rId11"/>
    <p:sldMasterId id="2147486339" r:id="rId12"/>
    <p:sldMasterId id="2147486355" r:id="rId13"/>
    <p:sldMasterId id="2147486373" r:id="rId14"/>
  </p:sldMasterIdLst>
  <p:notesMasterIdLst>
    <p:notesMasterId r:id="rId111"/>
  </p:notesMasterIdLst>
  <p:handoutMasterIdLst>
    <p:handoutMasterId r:id="rId112"/>
  </p:handoutMasterIdLst>
  <p:sldIdLst>
    <p:sldId id="256" r:id="rId15"/>
    <p:sldId id="2147483644" r:id="rId16"/>
    <p:sldId id="2147472026" r:id="rId17"/>
    <p:sldId id="263" r:id="rId18"/>
    <p:sldId id="257" r:id="rId19"/>
    <p:sldId id="2147480704" r:id="rId20"/>
    <p:sldId id="260" r:id="rId21"/>
    <p:sldId id="271" r:id="rId22"/>
    <p:sldId id="291" r:id="rId23"/>
    <p:sldId id="286" r:id="rId24"/>
    <p:sldId id="2145706630" r:id="rId25"/>
    <p:sldId id="2145706787" r:id="rId26"/>
    <p:sldId id="2145706632" r:id="rId27"/>
    <p:sldId id="2145706663" r:id="rId28"/>
    <p:sldId id="2145706763" r:id="rId29"/>
    <p:sldId id="2145706664" r:id="rId30"/>
    <p:sldId id="2145706665" r:id="rId31"/>
    <p:sldId id="280" r:id="rId32"/>
    <p:sldId id="282" r:id="rId33"/>
    <p:sldId id="2147480162" r:id="rId34"/>
    <p:sldId id="296" r:id="rId35"/>
    <p:sldId id="309" r:id="rId36"/>
    <p:sldId id="310" r:id="rId37"/>
    <p:sldId id="313" r:id="rId38"/>
    <p:sldId id="311" r:id="rId39"/>
    <p:sldId id="312" r:id="rId40"/>
    <p:sldId id="289" r:id="rId41"/>
    <p:sldId id="2147480069" r:id="rId42"/>
    <p:sldId id="2147480041" r:id="rId43"/>
    <p:sldId id="2147480046" r:id="rId44"/>
    <p:sldId id="2147480165" r:id="rId45"/>
    <p:sldId id="2147480147" r:id="rId46"/>
    <p:sldId id="2147480146" r:id="rId47"/>
    <p:sldId id="288" r:id="rId48"/>
    <p:sldId id="317" r:id="rId49"/>
    <p:sldId id="318" r:id="rId50"/>
    <p:sldId id="321" r:id="rId51"/>
    <p:sldId id="319" r:id="rId52"/>
    <p:sldId id="279" r:id="rId53"/>
    <p:sldId id="281" r:id="rId54"/>
    <p:sldId id="323" r:id="rId55"/>
    <p:sldId id="322" r:id="rId56"/>
    <p:sldId id="326" r:id="rId57"/>
    <p:sldId id="284" r:id="rId58"/>
    <p:sldId id="276" r:id="rId59"/>
    <p:sldId id="275" r:id="rId60"/>
    <p:sldId id="277" r:id="rId61"/>
    <p:sldId id="278" r:id="rId62"/>
    <p:sldId id="267" r:id="rId63"/>
    <p:sldId id="2147480158" r:id="rId64"/>
    <p:sldId id="2147480161" r:id="rId65"/>
    <p:sldId id="2147480164" r:id="rId66"/>
    <p:sldId id="259" r:id="rId67"/>
    <p:sldId id="2147483444" r:id="rId68"/>
    <p:sldId id="2147483445" r:id="rId69"/>
    <p:sldId id="272" r:id="rId70"/>
    <p:sldId id="331" r:id="rId71"/>
    <p:sldId id="298" r:id="rId72"/>
    <p:sldId id="299" r:id="rId73"/>
    <p:sldId id="335" r:id="rId74"/>
    <p:sldId id="283" r:id="rId75"/>
    <p:sldId id="285" r:id="rId76"/>
    <p:sldId id="287" r:id="rId77"/>
    <p:sldId id="273" r:id="rId78"/>
    <p:sldId id="269" r:id="rId79"/>
    <p:sldId id="2147480156" r:id="rId80"/>
    <p:sldId id="2147480159" r:id="rId81"/>
    <p:sldId id="2147480155" r:id="rId82"/>
    <p:sldId id="2147480145" r:id="rId83"/>
    <p:sldId id="2147480149" r:id="rId84"/>
    <p:sldId id="2147480148" r:id="rId85"/>
    <p:sldId id="266" r:id="rId86"/>
    <p:sldId id="290" r:id="rId87"/>
    <p:sldId id="2147479989" r:id="rId88"/>
    <p:sldId id="2147480004" r:id="rId89"/>
    <p:sldId id="2147480003" r:id="rId90"/>
    <p:sldId id="2147480005" r:id="rId91"/>
    <p:sldId id="261" r:id="rId92"/>
    <p:sldId id="2147480012" r:id="rId93"/>
    <p:sldId id="2147480011" r:id="rId94"/>
    <p:sldId id="2147480014" r:id="rId95"/>
    <p:sldId id="2147480024" r:id="rId96"/>
    <p:sldId id="2147480028" r:id="rId97"/>
    <p:sldId id="2147480033" r:id="rId98"/>
    <p:sldId id="2147480032" r:id="rId99"/>
    <p:sldId id="265" r:id="rId100"/>
    <p:sldId id="264" r:id="rId101"/>
    <p:sldId id="2147480144" r:id="rId102"/>
    <p:sldId id="2147480151" r:id="rId103"/>
    <p:sldId id="2147480150" r:id="rId104"/>
    <p:sldId id="2147480152" r:id="rId105"/>
    <p:sldId id="2147480153" r:id="rId106"/>
    <p:sldId id="2147480154" r:id="rId107"/>
    <p:sldId id="2147480163" r:id="rId108"/>
    <p:sldId id="274" r:id="rId109"/>
    <p:sldId id="2147480160" r:id="rId110"/>
  </p:sldIdLst>
  <p:sldSz cx="12192000" cy="6858000"/>
  <p:notesSz cx="7772400" cy="10058400"/>
  <p:custDataLst>
    <p:tags r:id="rId113"/>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1" orient="horz" pos="4208" userDrawn="1">
          <p15:clr>
            <a:srgbClr val="A4A3A4"/>
          </p15:clr>
        </p15:guide>
        <p15:guide id="2" pos="3719" userDrawn="1">
          <p15:clr>
            <a:srgbClr val="A4A3A4"/>
          </p15:clr>
        </p15:guide>
        <p15:guide id="3" pos="211" userDrawn="1">
          <p15:clr>
            <a:srgbClr val="A4A3A4"/>
          </p15:clr>
        </p15:guide>
        <p15:guide id="4" pos="6208" userDrawn="1">
          <p15:clr>
            <a:srgbClr val="A4A3A4"/>
          </p15:clr>
        </p15:guide>
        <p15:guide id="5" pos="33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browse/>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3233FF"/>
    <a:srgbClr val="FF40FF"/>
    <a:srgbClr val="000000"/>
    <a:srgbClr val="002456"/>
    <a:srgbClr val="226F72"/>
    <a:srgbClr val="002457"/>
    <a:srgbClr val="012556"/>
    <a:srgbClr val="D5E3EA"/>
    <a:srgbClr val="1A426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5704" autoAdjust="0"/>
    <p:restoredTop sz="96786" autoAdjust="0"/>
  </p:normalViewPr>
  <p:slideViewPr>
    <p:cSldViewPr>
      <p:cViewPr varScale="1">
        <p:scale>
          <a:sx n="128" d="100"/>
          <a:sy n="128" d="100"/>
        </p:scale>
        <p:origin x="176" y="504"/>
      </p:cViewPr>
      <p:guideLst>
        <p:guide orient="horz" pos="4208"/>
        <p:guide pos="3719"/>
        <p:guide pos="211"/>
        <p:guide pos="6208"/>
        <p:guide pos="332"/>
      </p:guideLst>
    </p:cSldViewPr>
  </p:slideViewPr>
  <p:outlineViewPr>
    <p:cViewPr varScale="1">
      <p:scale>
        <a:sx n="170" d="200"/>
        <a:sy n="170" d="200"/>
      </p:scale>
      <p:origin x="0" y="-149912"/>
    </p:cViewPr>
  </p:outlineViewPr>
  <p:notesTextViewPr>
    <p:cViewPr>
      <p:scale>
        <a:sx n="100" d="100"/>
        <a:sy n="100" d="100"/>
      </p:scale>
      <p:origin x="0" y="0"/>
    </p:cViewPr>
  </p:notesTextViewPr>
  <p:sorterViewPr>
    <p:cViewPr>
      <p:scale>
        <a:sx n="125" d="100"/>
        <a:sy n="125" d="100"/>
      </p:scale>
      <p:origin x="0" y="0"/>
    </p:cViewPr>
  </p:sorterViewPr>
  <p:notesViewPr>
    <p:cSldViewPr>
      <p:cViewPr varScale="1">
        <p:scale>
          <a:sx n="78" d="100"/>
          <a:sy n="78" d="100"/>
        </p:scale>
        <p:origin x="3856"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117" Type="http://schemas.openxmlformats.org/officeDocument/2006/relationships/theme" Target="theme/theme1.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84" Type="http://schemas.openxmlformats.org/officeDocument/2006/relationships/slide" Target="slides/slide70.xml"/><Relationship Id="rId89" Type="http://schemas.openxmlformats.org/officeDocument/2006/relationships/slide" Target="slides/slide75.xml"/><Relationship Id="rId112" Type="http://schemas.openxmlformats.org/officeDocument/2006/relationships/handoutMaster" Target="handoutMasters/handoutMaster1.xml"/><Relationship Id="rId16" Type="http://schemas.openxmlformats.org/officeDocument/2006/relationships/slide" Target="slides/slide2.xml"/><Relationship Id="rId107" Type="http://schemas.openxmlformats.org/officeDocument/2006/relationships/slide" Target="slides/slide93.xml"/><Relationship Id="rId11" Type="http://schemas.openxmlformats.org/officeDocument/2006/relationships/slideMaster" Target="slideMasters/slideMaster11.xml"/><Relationship Id="rId32" Type="http://schemas.openxmlformats.org/officeDocument/2006/relationships/slide" Target="slides/slide18.xml"/><Relationship Id="rId37" Type="http://schemas.openxmlformats.org/officeDocument/2006/relationships/slide" Target="slides/slide23.xml"/><Relationship Id="rId53" Type="http://schemas.openxmlformats.org/officeDocument/2006/relationships/slide" Target="slides/slide39.xml"/><Relationship Id="rId58" Type="http://schemas.openxmlformats.org/officeDocument/2006/relationships/slide" Target="slides/slide44.xml"/><Relationship Id="rId74" Type="http://schemas.openxmlformats.org/officeDocument/2006/relationships/slide" Target="slides/slide60.xml"/><Relationship Id="rId79" Type="http://schemas.openxmlformats.org/officeDocument/2006/relationships/slide" Target="slides/slide65.xml"/><Relationship Id="rId102" Type="http://schemas.openxmlformats.org/officeDocument/2006/relationships/slide" Target="slides/slide88.xml"/><Relationship Id="rId5" Type="http://schemas.openxmlformats.org/officeDocument/2006/relationships/slideMaster" Target="slideMasters/slideMaster5.xml"/><Relationship Id="rId90" Type="http://schemas.openxmlformats.org/officeDocument/2006/relationships/slide" Target="slides/slide76.xml"/><Relationship Id="rId95" Type="http://schemas.openxmlformats.org/officeDocument/2006/relationships/slide" Target="slides/slide81.xml"/><Relationship Id="rId22" Type="http://schemas.openxmlformats.org/officeDocument/2006/relationships/slide" Target="slides/slide8.xml"/><Relationship Id="rId27" Type="http://schemas.openxmlformats.org/officeDocument/2006/relationships/slide" Target="slides/slide13.xml"/><Relationship Id="rId43" Type="http://schemas.openxmlformats.org/officeDocument/2006/relationships/slide" Target="slides/slide29.xml"/><Relationship Id="rId48" Type="http://schemas.openxmlformats.org/officeDocument/2006/relationships/slide" Target="slides/slide34.xml"/><Relationship Id="rId64" Type="http://schemas.openxmlformats.org/officeDocument/2006/relationships/slide" Target="slides/slide50.xml"/><Relationship Id="rId69" Type="http://schemas.openxmlformats.org/officeDocument/2006/relationships/slide" Target="slides/slide55.xml"/><Relationship Id="rId113" Type="http://schemas.openxmlformats.org/officeDocument/2006/relationships/tags" Target="tags/tag1.xml"/><Relationship Id="rId118" Type="http://schemas.openxmlformats.org/officeDocument/2006/relationships/tableStyles" Target="tableStyles.xml"/><Relationship Id="rId80" Type="http://schemas.openxmlformats.org/officeDocument/2006/relationships/slide" Target="slides/slide66.xml"/><Relationship Id="rId85" Type="http://schemas.openxmlformats.org/officeDocument/2006/relationships/slide" Target="slides/slide71.xml"/><Relationship Id="rId12" Type="http://schemas.openxmlformats.org/officeDocument/2006/relationships/slideMaster" Target="slideMasters/slideMaster12.xml"/><Relationship Id="rId17" Type="http://schemas.openxmlformats.org/officeDocument/2006/relationships/slide" Target="slides/slide3.xml"/><Relationship Id="rId33" Type="http://schemas.openxmlformats.org/officeDocument/2006/relationships/slide" Target="slides/slide19.xml"/><Relationship Id="rId38" Type="http://schemas.openxmlformats.org/officeDocument/2006/relationships/slide" Target="slides/slide24.xml"/><Relationship Id="rId59" Type="http://schemas.openxmlformats.org/officeDocument/2006/relationships/slide" Target="slides/slide45.xml"/><Relationship Id="rId103" Type="http://schemas.openxmlformats.org/officeDocument/2006/relationships/slide" Target="slides/slide89.xml"/><Relationship Id="rId108" Type="http://schemas.openxmlformats.org/officeDocument/2006/relationships/slide" Target="slides/slide94.xml"/><Relationship Id="rId54" Type="http://schemas.openxmlformats.org/officeDocument/2006/relationships/slide" Target="slides/slide40.xml"/><Relationship Id="rId70" Type="http://schemas.openxmlformats.org/officeDocument/2006/relationships/slide" Target="slides/slide56.xml"/><Relationship Id="rId75" Type="http://schemas.openxmlformats.org/officeDocument/2006/relationships/slide" Target="slides/slide61.xml"/><Relationship Id="rId91" Type="http://schemas.openxmlformats.org/officeDocument/2006/relationships/slide" Target="slides/slide77.xml"/><Relationship Id="rId96" Type="http://schemas.openxmlformats.org/officeDocument/2006/relationships/slide" Target="slides/slide82.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9.xml"/><Relationship Id="rId28" Type="http://schemas.openxmlformats.org/officeDocument/2006/relationships/slide" Target="slides/slide14.xml"/><Relationship Id="rId49" Type="http://schemas.openxmlformats.org/officeDocument/2006/relationships/slide" Target="slides/slide35.xml"/><Relationship Id="rId114" Type="http://schemas.openxmlformats.org/officeDocument/2006/relationships/commentAuthors" Target="commentAuthors.xml"/><Relationship Id="rId119" Type="http://schemas.openxmlformats.org/officeDocument/2006/relationships/customXml" Target="../customXml/item1.xml"/><Relationship Id="rId44" Type="http://schemas.openxmlformats.org/officeDocument/2006/relationships/slide" Target="slides/slide30.xml"/><Relationship Id="rId60" Type="http://schemas.openxmlformats.org/officeDocument/2006/relationships/slide" Target="slides/slide46.xml"/><Relationship Id="rId65" Type="http://schemas.openxmlformats.org/officeDocument/2006/relationships/slide" Target="slides/slide51.xml"/><Relationship Id="rId81" Type="http://schemas.openxmlformats.org/officeDocument/2006/relationships/slide" Target="slides/slide67.xml"/><Relationship Id="rId86" Type="http://schemas.openxmlformats.org/officeDocument/2006/relationships/slide" Target="slides/slide72.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109" Type="http://schemas.openxmlformats.org/officeDocument/2006/relationships/slide" Target="slides/slide9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97" Type="http://schemas.openxmlformats.org/officeDocument/2006/relationships/slide" Target="slides/slide83.xml"/><Relationship Id="rId104" Type="http://schemas.openxmlformats.org/officeDocument/2006/relationships/slide" Target="slides/slide90.xml"/><Relationship Id="rId120" Type="http://schemas.openxmlformats.org/officeDocument/2006/relationships/customXml" Target="../customXml/item2.xml"/><Relationship Id="rId7" Type="http://schemas.openxmlformats.org/officeDocument/2006/relationships/slideMaster" Target="slideMasters/slideMaster7.xml"/><Relationship Id="rId71" Type="http://schemas.openxmlformats.org/officeDocument/2006/relationships/slide" Target="slides/slide57.xml"/><Relationship Id="rId92" Type="http://schemas.openxmlformats.org/officeDocument/2006/relationships/slide" Target="slides/slide78.xml"/><Relationship Id="rId2" Type="http://schemas.openxmlformats.org/officeDocument/2006/relationships/slideMaster" Target="slideMasters/slideMaster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slide" Target="slides/slide73.xml"/><Relationship Id="rId110" Type="http://schemas.openxmlformats.org/officeDocument/2006/relationships/slide" Target="slides/slide96.xml"/><Relationship Id="rId115" Type="http://schemas.openxmlformats.org/officeDocument/2006/relationships/presProps" Target="presProps.xml"/><Relationship Id="rId61" Type="http://schemas.openxmlformats.org/officeDocument/2006/relationships/slide" Target="slides/slide47.xml"/><Relationship Id="rId82" Type="http://schemas.openxmlformats.org/officeDocument/2006/relationships/slide" Target="slides/slide68.xml"/><Relationship Id="rId19" Type="http://schemas.openxmlformats.org/officeDocument/2006/relationships/slide" Target="slides/slide5.xml"/><Relationship Id="rId14" Type="http://schemas.openxmlformats.org/officeDocument/2006/relationships/slideMaster" Target="slideMasters/slideMaster14.xml"/><Relationship Id="rId30" Type="http://schemas.openxmlformats.org/officeDocument/2006/relationships/slide" Target="slides/slide16.xml"/><Relationship Id="rId35" Type="http://schemas.openxmlformats.org/officeDocument/2006/relationships/slide" Target="slides/slide21.xml"/><Relationship Id="rId56" Type="http://schemas.openxmlformats.org/officeDocument/2006/relationships/slide" Target="slides/slide42.xml"/><Relationship Id="rId77" Type="http://schemas.openxmlformats.org/officeDocument/2006/relationships/slide" Target="slides/slide63.xml"/><Relationship Id="rId100" Type="http://schemas.openxmlformats.org/officeDocument/2006/relationships/slide" Target="slides/slide86.xml"/><Relationship Id="rId105" Type="http://schemas.openxmlformats.org/officeDocument/2006/relationships/slide" Target="slides/slide91.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93" Type="http://schemas.openxmlformats.org/officeDocument/2006/relationships/slide" Target="slides/slide79.xml"/><Relationship Id="rId98" Type="http://schemas.openxmlformats.org/officeDocument/2006/relationships/slide" Target="slides/slide84.xml"/><Relationship Id="rId121" Type="http://schemas.openxmlformats.org/officeDocument/2006/relationships/customXml" Target="../customXml/item3.xml"/><Relationship Id="rId3" Type="http://schemas.openxmlformats.org/officeDocument/2006/relationships/slideMaster" Target="slideMasters/slideMaster3.xml"/><Relationship Id="rId25" Type="http://schemas.openxmlformats.org/officeDocument/2006/relationships/slide" Target="slides/slide11.xml"/><Relationship Id="rId46" Type="http://schemas.openxmlformats.org/officeDocument/2006/relationships/slide" Target="slides/slide32.xml"/><Relationship Id="rId67" Type="http://schemas.openxmlformats.org/officeDocument/2006/relationships/slide" Target="slides/slide53.xml"/><Relationship Id="rId116" Type="http://schemas.openxmlformats.org/officeDocument/2006/relationships/viewProps" Target="viewProps.xml"/><Relationship Id="rId20" Type="http://schemas.openxmlformats.org/officeDocument/2006/relationships/slide" Target="slides/slide6.xml"/><Relationship Id="rId41" Type="http://schemas.openxmlformats.org/officeDocument/2006/relationships/slide" Target="slides/slide27.xml"/><Relationship Id="rId62" Type="http://schemas.openxmlformats.org/officeDocument/2006/relationships/slide" Target="slides/slide48.xml"/><Relationship Id="rId83" Type="http://schemas.openxmlformats.org/officeDocument/2006/relationships/slide" Target="slides/slide69.xml"/><Relationship Id="rId88" Type="http://schemas.openxmlformats.org/officeDocument/2006/relationships/slide" Target="slides/slide74.xml"/><Relationship Id="rId111" Type="http://schemas.openxmlformats.org/officeDocument/2006/relationships/notesMaster" Target="notesMasters/notesMaster1.xml"/><Relationship Id="rId15" Type="http://schemas.openxmlformats.org/officeDocument/2006/relationships/slide" Target="slides/slide1.xml"/><Relationship Id="rId36" Type="http://schemas.openxmlformats.org/officeDocument/2006/relationships/slide" Target="slides/slide22.xml"/><Relationship Id="rId57" Type="http://schemas.openxmlformats.org/officeDocument/2006/relationships/slide" Target="slides/slide43.xml"/><Relationship Id="rId106" Type="http://schemas.openxmlformats.org/officeDocument/2006/relationships/slide" Target="slides/slide92.xml"/><Relationship Id="rId10" Type="http://schemas.openxmlformats.org/officeDocument/2006/relationships/slideMaster" Target="slideMasters/slideMaster10.xml"/><Relationship Id="rId31" Type="http://schemas.openxmlformats.org/officeDocument/2006/relationships/slide" Target="slides/slide17.xml"/><Relationship Id="rId52" Type="http://schemas.openxmlformats.org/officeDocument/2006/relationships/slide" Target="slides/slide38.xml"/><Relationship Id="rId73" Type="http://schemas.openxmlformats.org/officeDocument/2006/relationships/slide" Target="slides/slide59.xml"/><Relationship Id="rId78" Type="http://schemas.openxmlformats.org/officeDocument/2006/relationships/slide" Target="slides/slide64.xml"/><Relationship Id="rId94" Type="http://schemas.openxmlformats.org/officeDocument/2006/relationships/slide" Target="slides/slide80.xml"/><Relationship Id="rId99" Type="http://schemas.openxmlformats.org/officeDocument/2006/relationships/slide" Target="slides/slide85.xml"/><Relationship Id="rId101" Type="http://schemas.openxmlformats.org/officeDocument/2006/relationships/slide" Target="slides/slide8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5/8/25</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B8F244-5159-6E71-BDA5-F74CB5C3468B}"/>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0FD288EF-67C4-10B6-0848-EA9204F12B89}"/>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9260A40C-A4F9-7BAF-8218-0D65C2ED5D1A}"/>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8CEA55FA-6EFD-A334-0E88-08290E401F41}"/>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31155410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584FF0-BE16-AA0C-8A4C-B0E8EF780B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CDB28E-C714-EBAF-3939-9A2A6EFFDF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5D59A5-9A7A-A926-65D7-39D1619BE440}"/>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E79F8CA6-960F-58DE-AF78-4CB8F8F95C8A}"/>
              </a:ext>
            </a:extLst>
          </p:cNvPr>
          <p:cNvSpPr>
            <a:spLocks noGrp="1"/>
          </p:cNvSpPr>
          <p:nvPr>
            <p:ph type="hdr" sz="quarter"/>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t>SGO 20 Virtual MTP 2</a:t>
            </a:r>
          </a:p>
        </p:txBody>
      </p:sp>
      <p:sp>
        <p:nvSpPr>
          <p:cNvPr id="5" name="Slide Number Placeholder 4">
            <a:extLst>
              <a:ext uri="{FF2B5EF4-FFF2-40B4-BE49-F238E27FC236}">
                <a16:creationId xmlns:a16="http://schemas.microsoft.com/office/drawing/2014/main" id="{F22C726A-BA93-5D80-A08B-EF525C68625E}"/>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F50E98-AC92-C54A-ACBD-9B80212ADB1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403976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4B3C5A-BA57-96D3-E6E8-854D5774E3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00FA13-3D39-4CA0-D94F-B9DCEA5B62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DCDAE2-A86E-7443-7DA1-ECF1C40212F4}"/>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6619CD2A-055E-60CD-E565-4EDAA27FF66E}"/>
              </a:ext>
            </a:extLst>
          </p:cNvPr>
          <p:cNvSpPr>
            <a:spLocks noGrp="1"/>
          </p:cNvSpPr>
          <p:nvPr>
            <p:ph type="hdr" sz="quarter"/>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t>SGO 20 Virtual MTP 2</a:t>
            </a:r>
          </a:p>
        </p:txBody>
      </p:sp>
      <p:sp>
        <p:nvSpPr>
          <p:cNvPr id="5" name="Slide Number Placeholder 4">
            <a:extLst>
              <a:ext uri="{FF2B5EF4-FFF2-40B4-BE49-F238E27FC236}">
                <a16:creationId xmlns:a16="http://schemas.microsoft.com/office/drawing/2014/main" id="{DC71AA4F-2056-CDBE-1EFE-D04E6EF482B0}"/>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F50E98-AC92-C54A-ACBD-9B80212ADB1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3067035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732BC5-030C-ECCD-4142-845C67D500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4686CC-4B66-F5D5-8EF1-4C57EFF66A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0327E8-D875-AD4B-E2FB-5AE661095B9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189639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7DA986-5057-5DC6-1100-87D8B7340F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8BA22D-BA95-8ECC-00CD-D93A3DBF34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B057E8-A64D-2F57-372E-4BEF39F2F4C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BD4C6D8-2849-5497-64E2-563935DE5B7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706F25-197A-A640-94B9-8BEF992CAF3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Aptos" panose="02110004020202020204"/>
              <a:ea typeface="MS PGothic" charset="0"/>
              <a:cs typeface="+mn-cs"/>
            </a:endParaRPr>
          </a:p>
        </p:txBody>
      </p:sp>
    </p:spTree>
    <p:extLst>
      <p:ext uri="{BB962C8B-B14F-4D97-AF65-F5344CB8AC3E}">
        <p14:creationId xmlns:p14="http://schemas.microsoft.com/office/powerpoint/2010/main" val="9377309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D261EE-7136-B4A3-9E18-22D2AE7496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F72087-8744-EB86-6149-439FC48CEE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F21042-9AE3-E645-9DF1-E860ED19E64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777368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91D432-B9D6-A204-FAC9-78AC3B050D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869957-E79F-9FFD-99CF-D8CABF9A1B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08B0B7-BFFA-F20D-932F-BC1A6587B3D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094958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323B9-175C-ED49-63D1-E4E098BAFE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E495B0-D27B-1487-C159-F67680B6F8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54CD96-F338-5B80-8732-10069E49EEF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DF5BB42-84BC-3AB1-C03B-28ABE5D1F73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706F25-197A-A640-94B9-8BEF992CAF3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Aptos" panose="02110004020202020204"/>
              <a:ea typeface="MS PGothic" charset="0"/>
              <a:cs typeface="+mn-cs"/>
            </a:endParaRPr>
          </a:p>
        </p:txBody>
      </p:sp>
    </p:spTree>
    <p:extLst>
      <p:ext uri="{BB962C8B-B14F-4D97-AF65-F5344CB8AC3E}">
        <p14:creationId xmlns:p14="http://schemas.microsoft.com/office/powerpoint/2010/main" val="42551312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304784-1DBC-18B1-1448-50CF2899E3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440249-65E4-0982-9F41-1220B7AAE5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E2AF92-24B6-D384-06D8-5FBE11C618B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06C4C57-B77C-B26B-49C9-13142238CDD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706F25-197A-A640-94B9-8BEF992CAF3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Aptos" panose="02110004020202020204"/>
              <a:ea typeface="MS PGothic" charset="0"/>
              <a:cs typeface="+mn-cs"/>
            </a:endParaRPr>
          </a:p>
        </p:txBody>
      </p:sp>
    </p:spTree>
    <p:extLst>
      <p:ext uri="{BB962C8B-B14F-4D97-AF65-F5344CB8AC3E}">
        <p14:creationId xmlns:p14="http://schemas.microsoft.com/office/powerpoint/2010/main" val="18053471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49945F-A9F7-BEF7-933C-3490A2048D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3151F9-5F7D-8DE7-8B93-872B4EEE8A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E4EDF3-743B-CF7C-59AB-40D16E0A41C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760411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E08079-9170-CF99-1454-577772AA30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032F02-D28D-97B3-8A61-E8C5CA3F4B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C560A9-F15A-3B71-03B4-DAB629AA526A}"/>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901484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427A41-961E-8819-6667-C584235BB8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C5BBC4-2392-66FA-04EA-C63D2DC8D4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29D65E-207E-77FE-25C9-F01785A3C98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379901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D19D30-F8F6-53A8-7364-C543382E82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4A32AF-C3B5-C9C6-52A2-A2CE692720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0794DE-D870-381C-4F14-DDD2A45BA91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274254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E4D39D-E981-79F1-3AD1-2E15C915F0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62B86F-AE5F-8D64-BF3E-C18AEA370C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14DD8B-BB5C-D6B9-1C19-BE7662911A3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459208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0B1E41-224F-8B91-18B0-73C56FEC4F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6CEFC7-185C-2A13-09B4-2AA9C5620F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FF5E9F-CB2C-B87F-732A-8B3AE6F2AD4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10EC634-36AD-64AF-7A93-B04D4144F89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706F25-197A-A640-94B9-8BEF992CAF3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Aptos" panose="02110004020202020204"/>
              <a:ea typeface="MS PGothic" charset="0"/>
              <a:cs typeface="+mn-cs"/>
            </a:endParaRPr>
          </a:p>
        </p:txBody>
      </p:sp>
    </p:spTree>
    <p:extLst>
      <p:ext uri="{BB962C8B-B14F-4D97-AF65-F5344CB8AC3E}">
        <p14:creationId xmlns:p14="http://schemas.microsoft.com/office/powerpoint/2010/main" val="18002792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86785A-A3E0-BC0B-A8D9-ECBB7D8B77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2B48A9-2E83-72A8-80EB-40884977C2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651479-834B-5F4E-B4C9-C95653127C7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0A7D249-6BC3-AC93-405E-8A317D72C87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706F25-197A-A640-94B9-8BEF992CAF3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Aptos" panose="02110004020202020204"/>
              <a:ea typeface="MS PGothic" charset="0"/>
              <a:cs typeface="+mn-cs"/>
            </a:endParaRPr>
          </a:p>
        </p:txBody>
      </p:sp>
    </p:spTree>
    <p:extLst>
      <p:ext uri="{BB962C8B-B14F-4D97-AF65-F5344CB8AC3E}">
        <p14:creationId xmlns:p14="http://schemas.microsoft.com/office/powerpoint/2010/main" val="7902171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9D9933-EFD7-6FEF-ADE2-95678EE3BA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34ED6D-176F-0B6F-D3B3-4E27C80719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D5B73F-2DA2-52BF-82A7-B0DF4F927F0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1F64EF0-B4EB-004B-3F07-CDAED676AA1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706F25-197A-A640-94B9-8BEF992CAF3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Aptos" panose="02110004020202020204"/>
              <a:ea typeface="MS PGothic" charset="0"/>
              <a:cs typeface="+mn-cs"/>
            </a:endParaRPr>
          </a:p>
        </p:txBody>
      </p:sp>
    </p:spTree>
    <p:extLst>
      <p:ext uri="{BB962C8B-B14F-4D97-AF65-F5344CB8AC3E}">
        <p14:creationId xmlns:p14="http://schemas.microsoft.com/office/powerpoint/2010/main" val="11954238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984ECC-83DE-E95B-A830-CFC1C0CC2B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7E0FC2-B3AD-4E13-8CBC-684681D507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BB7E31-9661-78F9-AD3C-4CBEDF468E9F}"/>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559815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39B3E7-D9F7-F9E6-1D51-1700500BC3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F95844-2942-CC98-6AF9-D4E9F24959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18819C-FB7B-AB18-AA54-44EB325EA5B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155555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1555DC-0A9C-6DD5-19CD-2DD28EB3E5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A9109A-2DFD-FA3B-9617-DC45AAECC0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D4845F-F88C-6D51-331E-413798FC2B6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823372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3CCACF-BFA2-6176-956D-C3D83B41C5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C1D09F-DDF7-D5E7-023F-9B31E43E9D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1D9B3B-3C8C-AD8E-CCDD-A3E407D7101C}"/>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538375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097D5A-25E9-35AB-8342-775FB4465B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36A603-1C59-498B-0E17-832DD4C379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1B1EEE-2F47-9B0B-7CDB-AE47D1A900E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830421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CE5E52-4605-4225-6078-0E6C2A5082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BF2CF3-520E-0FFF-601C-8C5A8BE1F9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68E8EC-D9BE-24A1-2C11-93829E55410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27140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BD38D5-2958-9AE0-8FD1-FF2FE2CF21B7}"/>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EBF6B837-949C-78A1-F194-808AB8B79380}"/>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73</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7F75F1B8-809A-5ED7-6E91-BAF866074D4E}"/>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6B36071D-3FC5-E3E2-5929-E7ADC7854254}"/>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3716944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EE0E42-663F-7630-3099-596F8E29B2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D4B940-ADD4-B54A-A040-E0505B90ED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AC1954-5FC0-C0EC-B19B-E11BDEDAB29D}"/>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36288645-D2F4-F1F1-2C1F-458EB170506C}"/>
              </a:ext>
            </a:extLst>
          </p:cNvPr>
          <p:cNvSpPr>
            <a:spLocks noGrp="1"/>
          </p:cNvSpPr>
          <p:nvPr>
            <p:ph type="hdr" sz="quarter"/>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SGO 20 Virtual MTP 2</a:t>
            </a:r>
          </a:p>
        </p:txBody>
      </p:sp>
      <p:sp>
        <p:nvSpPr>
          <p:cNvPr id="5" name="Slide Number Placeholder 4">
            <a:extLst>
              <a:ext uri="{FF2B5EF4-FFF2-40B4-BE49-F238E27FC236}">
                <a16:creationId xmlns:a16="http://schemas.microsoft.com/office/drawing/2014/main" id="{AEAE6189-A817-1FBD-A013-511F001557DF}"/>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F50E98-AC92-C54A-ACBD-9B80212ADB1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41485153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FABB8A-32C3-89F2-6C7B-84DC2A5A45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54614E-2598-0B25-47D0-CC5C72CDC7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CE473E-425D-CF1A-B592-A87ED2148037}"/>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8AC13C37-B933-B4EB-F43D-6DEAA007AEB1}"/>
              </a:ext>
            </a:extLst>
          </p:cNvPr>
          <p:cNvSpPr>
            <a:spLocks noGrp="1"/>
          </p:cNvSpPr>
          <p:nvPr>
            <p:ph type="hdr" sz="quarter"/>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SGO 20 Virtual MTP 2</a:t>
            </a:r>
          </a:p>
        </p:txBody>
      </p:sp>
      <p:sp>
        <p:nvSpPr>
          <p:cNvPr id="5" name="Slide Number Placeholder 4">
            <a:extLst>
              <a:ext uri="{FF2B5EF4-FFF2-40B4-BE49-F238E27FC236}">
                <a16:creationId xmlns:a16="http://schemas.microsoft.com/office/drawing/2014/main" id="{C99B906D-42D9-EAC0-A386-09DAD6BB42DD}"/>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F50E98-AC92-C54A-ACBD-9B80212ADB1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4487209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872F62-BAAE-0854-5C61-62C7EB00B0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ABD589-A01C-8D72-02AB-F1C000227F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27A972-1D9A-052C-1259-F69FE02B8541}"/>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B16353C9-0637-9F44-A34B-E16B664A0B13}"/>
              </a:ext>
            </a:extLst>
          </p:cNvPr>
          <p:cNvSpPr>
            <a:spLocks noGrp="1"/>
          </p:cNvSpPr>
          <p:nvPr>
            <p:ph type="hdr" sz="quarter"/>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SGO 20 Virtual MTP 2</a:t>
            </a:r>
          </a:p>
        </p:txBody>
      </p:sp>
      <p:sp>
        <p:nvSpPr>
          <p:cNvPr id="5" name="Slide Number Placeholder 4">
            <a:extLst>
              <a:ext uri="{FF2B5EF4-FFF2-40B4-BE49-F238E27FC236}">
                <a16:creationId xmlns:a16="http://schemas.microsoft.com/office/drawing/2014/main" id="{8E050C8A-0499-ADCE-7337-96D9869E44B1}"/>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F50E98-AC92-C54A-ACBD-9B80212ADB1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9150907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3F3BA7-C5BD-0539-EB17-7110C9347B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E30B2D-DA47-6A9B-A3E2-0B943A4FFC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78045E-2F48-7781-37AC-26C76C4A0998}"/>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773236AF-21B0-F7DA-C566-CFF5B46006C0}"/>
              </a:ext>
            </a:extLst>
          </p:cNvPr>
          <p:cNvSpPr>
            <a:spLocks noGrp="1"/>
          </p:cNvSpPr>
          <p:nvPr>
            <p:ph type="hdr" sz="quarter"/>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SGO 20 Virtual MTP 2</a:t>
            </a:r>
          </a:p>
        </p:txBody>
      </p:sp>
      <p:sp>
        <p:nvSpPr>
          <p:cNvPr id="5" name="Slide Number Placeholder 4">
            <a:extLst>
              <a:ext uri="{FF2B5EF4-FFF2-40B4-BE49-F238E27FC236}">
                <a16:creationId xmlns:a16="http://schemas.microsoft.com/office/drawing/2014/main" id="{550861D9-444B-AC36-E0D8-17DB8C5D3BFC}"/>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F50E98-AC92-C54A-ACBD-9B80212ADB1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7270489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F07304-0950-CE89-2EBE-295EAA4736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7EDC48-3221-34A7-CC43-4A8021157B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C72436-40C6-1743-2D26-ED414CC91251}"/>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A76ACE76-6DF6-A97D-C7CA-A439E693E1D0}"/>
              </a:ext>
            </a:extLst>
          </p:cNvPr>
          <p:cNvSpPr>
            <a:spLocks noGrp="1"/>
          </p:cNvSpPr>
          <p:nvPr>
            <p:ph type="hdr" sz="quarter"/>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SGO 20 Virtual MTP 2</a:t>
            </a:r>
          </a:p>
        </p:txBody>
      </p:sp>
      <p:sp>
        <p:nvSpPr>
          <p:cNvPr id="5" name="Slide Number Placeholder 4">
            <a:extLst>
              <a:ext uri="{FF2B5EF4-FFF2-40B4-BE49-F238E27FC236}">
                <a16:creationId xmlns:a16="http://schemas.microsoft.com/office/drawing/2014/main" id="{E3045950-D218-A460-3FD4-8997C782AFB7}"/>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F50E98-AC92-C54A-ACBD-9B80212ADB1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4735388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4E2524-1F07-67D1-6705-6320CC4721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82961B-2A22-759B-5E6C-BAE10C747F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DB0F07-36F9-515D-4203-0203730AAF74}"/>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A1B25A72-E0B9-ECE7-3ED0-24FDA5CDF612}"/>
              </a:ext>
            </a:extLst>
          </p:cNvPr>
          <p:cNvSpPr>
            <a:spLocks noGrp="1"/>
          </p:cNvSpPr>
          <p:nvPr>
            <p:ph type="hdr" sz="quarter"/>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SGO 20 Virtual MTP 2</a:t>
            </a:r>
          </a:p>
        </p:txBody>
      </p:sp>
      <p:sp>
        <p:nvSpPr>
          <p:cNvPr id="5" name="Slide Number Placeholder 4">
            <a:extLst>
              <a:ext uri="{FF2B5EF4-FFF2-40B4-BE49-F238E27FC236}">
                <a16:creationId xmlns:a16="http://schemas.microsoft.com/office/drawing/2014/main" id="{FFF1173C-0DD0-B319-7448-CA9877643F30}"/>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F50E98-AC92-C54A-ACBD-9B80212ADB1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9498975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16601-10DB-BE5D-B418-A82844CF4E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999ED0-756D-EB91-E2F8-CE57BEDBCA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E97A56-468E-D8DC-AC51-4E5B13FA1546}"/>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F7E69D07-9BEC-B0CF-8039-B9E5BA526E26}"/>
              </a:ext>
            </a:extLst>
          </p:cNvPr>
          <p:cNvSpPr>
            <a:spLocks noGrp="1"/>
          </p:cNvSpPr>
          <p:nvPr>
            <p:ph type="hdr" sz="quarter"/>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SGO 20 Virtual MTP 2</a:t>
            </a:r>
          </a:p>
        </p:txBody>
      </p:sp>
      <p:sp>
        <p:nvSpPr>
          <p:cNvPr id="5" name="Slide Number Placeholder 4">
            <a:extLst>
              <a:ext uri="{FF2B5EF4-FFF2-40B4-BE49-F238E27FC236}">
                <a16:creationId xmlns:a16="http://schemas.microsoft.com/office/drawing/2014/main" id="{059FA724-6827-61BA-4FDC-112C14FF4657}"/>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F50E98-AC92-C54A-ACBD-9B80212ADB1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5472863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735922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1B454A-03FC-15F4-5855-E24FD8922A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DFB83E-BDE1-075C-54C9-EC3371ECD2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30202D-4114-B596-032B-8E7D0A1645F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767657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250783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51F632-B73B-8C5D-5D4A-6A924F4654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0F20EB-CE7F-5D4A-5E6A-23037D635F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0C0876-BCDA-87DA-4F4D-6D9D81E9153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830807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0951686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13</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42241990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7EF897-63F2-8523-926F-8B81D2F670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ED1B70-C3A1-586F-2321-7ED56B29AC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788853-68B6-0763-1DD8-70DC3458AEEF}"/>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970270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SGO 20 Virtual MTP 2</a:t>
            </a:r>
          </a:p>
        </p:txBody>
      </p:sp>
      <p:sp>
        <p:nvSpPr>
          <p:cNvPr id="5" name="Slide Number Placeholder 4"/>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F50E98-AC92-C54A-ACBD-9B80212ADB1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71283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7.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ags" Target="../tags/tag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4.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1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0592335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72418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Single Bio">
    <p:spTree>
      <p:nvGrpSpPr>
        <p:cNvPr id="1" name=""/>
        <p:cNvGrpSpPr/>
        <p:nvPr/>
      </p:nvGrpSpPr>
      <p:grpSpPr>
        <a:xfrm>
          <a:off x="0" y="0"/>
          <a:ext cx="0" cy="0"/>
          <a:chOff x="0" y="0"/>
          <a:chExt cx="0" cy="0"/>
        </a:xfrm>
      </p:grpSpPr>
      <p:sp>
        <p:nvSpPr>
          <p:cNvPr id="13" name="Slide Number Placeholder 12"/>
          <p:cNvSpPr>
            <a:spLocks noGrp="1"/>
          </p:cNvSpPr>
          <p:nvPr>
            <p:ph type="sldNum" sz="quarter" idx="11"/>
          </p:nvPr>
        </p:nvSpPr>
        <p:spPr>
          <a:xfrm>
            <a:off x="11248253" y="307153"/>
            <a:ext cx="395111" cy="215444"/>
          </a:xfrm>
        </p:spPr>
        <p:txBody>
          <a:bodyPr/>
          <a:lstStyle/>
          <a:p>
            <a:fld id="{25E50375-54B9-4391-8450-768398012C2B}"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
        <p:nvSpPr>
          <p:cNvPr id="23" name="Picture Placeholder 22"/>
          <p:cNvSpPr>
            <a:spLocks noGrp="1"/>
          </p:cNvSpPr>
          <p:nvPr>
            <p:ph type="pic" sz="quarter" idx="15"/>
          </p:nvPr>
        </p:nvSpPr>
        <p:spPr>
          <a:xfrm>
            <a:off x="548640" y="1950720"/>
            <a:ext cx="2999232" cy="4511040"/>
          </a:xfrm>
        </p:spPr>
        <p:txBody>
          <a:bodyPr anchor="ctr" anchorCtr="1">
            <a:noAutofit/>
          </a:bodyPr>
          <a:lstStyle/>
          <a:p>
            <a:r>
              <a:rPr lang="en-US"/>
              <a:t>Click icon to add picture</a:t>
            </a:r>
          </a:p>
        </p:txBody>
      </p:sp>
      <p:sp>
        <p:nvSpPr>
          <p:cNvPr id="16" name="Text Placeholder 15"/>
          <p:cNvSpPr>
            <a:spLocks noGrp="1"/>
          </p:cNvSpPr>
          <p:nvPr>
            <p:ph type="body" sz="quarter" idx="16"/>
          </p:nvPr>
        </p:nvSpPr>
        <p:spPr>
          <a:xfrm>
            <a:off x="4360335" y="1950720"/>
            <a:ext cx="7283029" cy="4511040"/>
          </a:xfrm>
        </p:spPr>
        <p:txBody>
          <a:bodyPr/>
          <a:lstStyle>
            <a:lvl1pPr>
              <a:spcBef>
                <a:spcPts val="1800"/>
              </a:spcBef>
              <a:spcAft>
                <a:spcPts val="0"/>
              </a:spcAft>
              <a:defRPr sz="2400" b="1">
                <a:latin typeface="+mj-lt"/>
                <a:cs typeface="Arial" pitchFamily="34" charset="0"/>
              </a:defRPr>
            </a:lvl1pPr>
            <a:lvl2pPr marL="0" indent="0">
              <a:spcBef>
                <a:spcPts val="600"/>
              </a:spcBef>
              <a:spcAft>
                <a:spcPts val="0"/>
              </a:spcAft>
              <a:buNone/>
              <a:defRPr sz="2400"/>
            </a:lvl2pPr>
            <a:lvl3pPr marL="0" indent="0">
              <a:spcBef>
                <a:spcPts val="3000"/>
              </a:spcBef>
              <a:spcAft>
                <a:spcPts val="0"/>
              </a:spcAft>
              <a:buNone/>
              <a:defRPr sz="2133"/>
            </a:lvl3pPr>
            <a:lvl4pPr marL="0" indent="0">
              <a:spcBef>
                <a:spcPts val="1200"/>
              </a:spcBef>
              <a:spcAft>
                <a:spcPts val="0"/>
              </a:spcAft>
              <a:buNone/>
              <a:defRPr sz="1500"/>
            </a:lvl4pPr>
            <a:lvl5pPr marL="1828709"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44436861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Multi Bio">
    <p:spTree>
      <p:nvGrpSpPr>
        <p:cNvPr id="1" name=""/>
        <p:cNvGrpSpPr/>
        <p:nvPr/>
      </p:nvGrpSpPr>
      <p:grpSpPr>
        <a:xfrm>
          <a:off x="0" y="0"/>
          <a:ext cx="0" cy="0"/>
          <a:chOff x="0" y="0"/>
          <a:chExt cx="0" cy="0"/>
        </a:xfrm>
      </p:grpSpPr>
      <p:sp>
        <p:nvSpPr>
          <p:cNvPr id="12" name="Title 11"/>
          <p:cNvSpPr>
            <a:spLocks noGrp="1"/>
          </p:cNvSpPr>
          <p:nvPr>
            <p:ph type="title"/>
          </p:nvPr>
        </p:nvSpPr>
        <p:spPr>
          <a:xfrm>
            <a:off x="548640" y="750933"/>
            <a:ext cx="11094720" cy="853440"/>
          </a:xfrm>
        </p:spPr>
        <p:txBody>
          <a:bodyPr/>
          <a:lstStyle/>
          <a:p>
            <a:r>
              <a:rPr lang="en-US"/>
              <a:t>Click to edit Master title style</a:t>
            </a:r>
          </a:p>
        </p:txBody>
      </p:sp>
      <p:sp>
        <p:nvSpPr>
          <p:cNvPr id="13" name="Slide Number Placeholder 12"/>
          <p:cNvSpPr>
            <a:spLocks noGrp="1"/>
          </p:cNvSpPr>
          <p:nvPr>
            <p:ph type="sldNum" sz="quarter" idx="11"/>
          </p:nvPr>
        </p:nvSpPr>
        <p:spPr/>
        <p:txBody>
          <a:bodyPr/>
          <a:lstStyle/>
          <a:p>
            <a:fld id="{25E50375-54B9-4391-8450-768398012C2B}"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
        <p:nvSpPr>
          <p:cNvPr id="9" name="Text Placeholder 8"/>
          <p:cNvSpPr>
            <a:spLocks noGrp="1"/>
          </p:cNvSpPr>
          <p:nvPr>
            <p:ph type="body" sz="quarter" idx="14" hasCustomPrompt="1"/>
          </p:nvPr>
        </p:nvSpPr>
        <p:spPr>
          <a:xfrm>
            <a:off x="548640" y="4876800"/>
            <a:ext cx="2438400" cy="1640269"/>
          </a:xfrm>
        </p:spPr>
        <p:txBody>
          <a:bodyPr>
            <a:noAutofit/>
          </a:bodyPr>
          <a:lstStyle>
            <a:lvl1pPr>
              <a:defRPr sz="1867" b="1">
                <a:latin typeface="+mj-lt"/>
                <a:cs typeface="Arial" pitchFamily="34" charset="0"/>
              </a:defRPr>
            </a:lvl1pPr>
            <a:lvl2pPr marL="0" indent="0">
              <a:buNone/>
              <a:defRPr sz="1733">
                <a:solidFill>
                  <a:schemeClr val="accent6"/>
                </a:solidFill>
                <a:latin typeface="Times New Roman" pitchFamily="18" charset="0"/>
                <a:cs typeface="Times New Roman" pitchFamily="18" charset="0"/>
              </a:defRPr>
            </a:lvl2pPr>
          </a:lstStyle>
          <a:p>
            <a:pPr lvl="0"/>
            <a:r>
              <a:rPr lang="en-US"/>
              <a:t>Click to edit master text styles</a:t>
            </a:r>
          </a:p>
          <a:p>
            <a:pPr lvl="1"/>
            <a:r>
              <a:rPr lang="en-US"/>
              <a:t>Second level</a:t>
            </a:r>
          </a:p>
        </p:txBody>
      </p:sp>
      <p:sp>
        <p:nvSpPr>
          <p:cNvPr id="23" name="Picture Placeholder 22"/>
          <p:cNvSpPr>
            <a:spLocks noGrp="1"/>
          </p:cNvSpPr>
          <p:nvPr>
            <p:ph type="pic" sz="quarter" idx="15"/>
          </p:nvPr>
        </p:nvSpPr>
        <p:spPr>
          <a:xfrm>
            <a:off x="548640" y="1950720"/>
            <a:ext cx="2438400" cy="2743200"/>
          </a:xfrm>
        </p:spPr>
        <p:txBody>
          <a:bodyPr anchor="ctr" anchorCtr="1">
            <a:noAutofit/>
          </a:bodyPr>
          <a:lstStyle/>
          <a:p>
            <a:r>
              <a:rPr lang="en-US"/>
              <a:t>Click icon to add picture</a:t>
            </a:r>
          </a:p>
        </p:txBody>
      </p:sp>
      <p:sp>
        <p:nvSpPr>
          <p:cNvPr id="24" name="Picture Placeholder 22"/>
          <p:cNvSpPr>
            <a:spLocks noGrp="1"/>
          </p:cNvSpPr>
          <p:nvPr>
            <p:ph type="pic" sz="quarter" idx="16"/>
          </p:nvPr>
        </p:nvSpPr>
        <p:spPr>
          <a:xfrm>
            <a:off x="3434080" y="1950720"/>
            <a:ext cx="2438400" cy="2743200"/>
          </a:xfrm>
        </p:spPr>
        <p:txBody>
          <a:bodyPr anchor="ctr" anchorCtr="1">
            <a:noAutofit/>
          </a:bodyPr>
          <a:lstStyle/>
          <a:p>
            <a:r>
              <a:rPr lang="en-US"/>
              <a:t>Click icon to add picture</a:t>
            </a:r>
          </a:p>
        </p:txBody>
      </p:sp>
      <p:sp>
        <p:nvSpPr>
          <p:cNvPr id="25" name="Picture Placeholder 22"/>
          <p:cNvSpPr>
            <a:spLocks noGrp="1"/>
          </p:cNvSpPr>
          <p:nvPr>
            <p:ph type="pic" sz="quarter" idx="17"/>
          </p:nvPr>
        </p:nvSpPr>
        <p:spPr>
          <a:xfrm>
            <a:off x="6319520" y="1950720"/>
            <a:ext cx="2438400" cy="2743200"/>
          </a:xfrm>
        </p:spPr>
        <p:txBody>
          <a:bodyPr anchor="ctr" anchorCtr="1">
            <a:noAutofit/>
          </a:bodyPr>
          <a:lstStyle/>
          <a:p>
            <a:r>
              <a:rPr lang="en-US"/>
              <a:t>Click icon to add picture</a:t>
            </a:r>
          </a:p>
        </p:txBody>
      </p:sp>
      <p:sp>
        <p:nvSpPr>
          <p:cNvPr id="26" name="Picture Placeholder 22"/>
          <p:cNvSpPr>
            <a:spLocks noGrp="1"/>
          </p:cNvSpPr>
          <p:nvPr>
            <p:ph type="pic" sz="quarter" idx="18"/>
          </p:nvPr>
        </p:nvSpPr>
        <p:spPr>
          <a:xfrm>
            <a:off x="9204960" y="1950720"/>
            <a:ext cx="2438400" cy="2743200"/>
          </a:xfrm>
        </p:spPr>
        <p:txBody>
          <a:bodyPr anchor="ctr" anchorCtr="1">
            <a:noAutofit/>
          </a:bodyPr>
          <a:lstStyle/>
          <a:p>
            <a:r>
              <a:rPr lang="en-US"/>
              <a:t>Click icon to add picture</a:t>
            </a:r>
          </a:p>
        </p:txBody>
      </p:sp>
      <p:sp>
        <p:nvSpPr>
          <p:cNvPr id="27" name="Text Placeholder 8"/>
          <p:cNvSpPr>
            <a:spLocks noGrp="1"/>
          </p:cNvSpPr>
          <p:nvPr>
            <p:ph type="body" sz="quarter" idx="19" hasCustomPrompt="1"/>
          </p:nvPr>
        </p:nvSpPr>
        <p:spPr>
          <a:xfrm>
            <a:off x="3434080" y="4876800"/>
            <a:ext cx="2438400" cy="1640269"/>
          </a:xfrm>
        </p:spPr>
        <p:txBody>
          <a:bodyPr>
            <a:noAutofit/>
          </a:bodyPr>
          <a:lstStyle>
            <a:lvl1pPr>
              <a:defRPr sz="1867" b="1">
                <a:latin typeface="+mj-lt"/>
                <a:cs typeface="Arial" pitchFamily="34" charset="0"/>
              </a:defRPr>
            </a:lvl1pPr>
            <a:lvl2pPr marL="0" indent="0">
              <a:buNone/>
              <a:defRPr sz="1733">
                <a:solidFill>
                  <a:schemeClr val="accent6"/>
                </a:solidFill>
                <a:latin typeface="Times New Roman" pitchFamily="18" charset="0"/>
                <a:cs typeface="Times New Roman" pitchFamily="18" charset="0"/>
              </a:defRPr>
            </a:lvl2pPr>
          </a:lstStyle>
          <a:p>
            <a:pPr lvl="0"/>
            <a:r>
              <a:rPr lang="en-US"/>
              <a:t>Click to edit master text styles</a:t>
            </a:r>
          </a:p>
          <a:p>
            <a:pPr lvl="1"/>
            <a:r>
              <a:rPr lang="en-US"/>
              <a:t>Second level</a:t>
            </a:r>
          </a:p>
        </p:txBody>
      </p:sp>
      <p:sp>
        <p:nvSpPr>
          <p:cNvPr id="28" name="Text Placeholder 8"/>
          <p:cNvSpPr>
            <a:spLocks noGrp="1"/>
          </p:cNvSpPr>
          <p:nvPr>
            <p:ph type="body" sz="quarter" idx="20" hasCustomPrompt="1"/>
          </p:nvPr>
        </p:nvSpPr>
        <p:spPr>
          <a:xfrm>
            <a:off x="6319520" y="4876800"/>
            <a:ext cx="2438400" cy="1640269"/>
          </a:xfrm>
        </p:spPr>
        <p:txBody>
          <a:bodyPr>
            <a:noAutofit/>
          </a:bodyPr>
          <a:lstStyle>
            <a:lvl1pPr>
              <a:defRPr sz="1867" b="1">
                <a:latin typeface="+mj-lt"/>
                <a:cs typeface="Arial" pitchFamily="34" charset="0"/>
              </a:defRPr>
            </a:lvl1pPr>
            <a:lvl2pPr marL="0" indent="0">
              <a:buNone/>
              <a:defRPr sz="1733">
                <a:solidFill>
                  <a:schemeClr val="accent6"/>
                </a:solidFill>
                <a:latin typeface="Times New Roman" pitchFamily="18" charset="0"/>
                <a:cs typeface="Times New Roman" pitchFamily="18" charset="0"/>
              </a:defRPr>
            </a:lvl2pPr>
          </a:lstStyle>
          <a:p>
            <a:pPr lvl="0"/>
            <a:r>
              <a:rPr lang="en-US"/>
              <a:t>Click to edit master text styles</a:t>
            </a:r>
          </a:p>
          <a:p>
            <a:pPr lvl="1"/>
            <a:r>
              <a:rPr lang="en-US"/>
              <a:t>Second level</a:t>
            </a:r>
          </a:p>
        </p:txBody>
      </p:sp>
      <p:sp>
        <p:nvSpPr>
          <p:cNvPr id="29" name="Text Placeholder 8"/>
          <p:cNvSpPr>
            <a:spLocks noGrp="1"/>
          </p:cNvSpPr>
          <p:nvPr>
            <p:ph type="body" sz="quarter" idx="21" hasCustomPrompt="1"/>
          </p:nvPr>
        </p:nvSpPr>
        <p:spPr>
          <a:xfrm>
            <a:off x="9204960" y="4876800"/>
            <a:ext cx="2438400" cy="1640269"/>
          </a:xfrm>
        </p:spPr>
        <p:txBody>
          <a:bodyPr>
            <a:noAutofit/>
          </a:bodyPr>
          <a:lstStyle>
            <a:lvl1pPr>
              <a:defRPr sz="1867" b="1">
                <a:latin typeface="+mj-lt"/>
                <a:cs typeface="Arial" pitchFamily="34" charset="0"/>
              </a:defRPr>
            </a:lvl1pPr>
            <a:lvl2pPr marL="0" indent="0">
              <a:buNone/>
              <a:defRPr sz="1733">
                <a:solidFill>
                  <a:schemeClr val="accent6"/>
                </a:solidFill>
                <a:latin typeface="Times New Roman" pitchFamily="18" charset="0"/>
                <a:cs typeface="Times New Roman" pitchFamily="18" charset="0"/>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77760675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Content and Caption">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a:t>Click to edit Master title style</a:t>
            </a:r>
          </a:p>
        </p:txBody>
      </p:sp>
      <p:sp>
        <p:nvSpPr>
          <p:cNvPr id="13" name="Slide Number Placeholder 12"/>
          <p:cNvSpPr>
            <a:spLocks noGrp="1"/>
          </p:cNvSpPr>
          <p:nvPr>
            <p:ph type="sldNum" sz="quarter" idx="11"/>
          </p:nvPr>
        </p:nvSpPr>
        <p:spPr/>
        <p:txBody>
          <a:bodyPr/>
          <a:lstStyle/>
          <a:p>
            <a:fld id="{25E50375-54B9-4391-8450-768398012C2B}"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
        <p:nvSpPr>
          <p:cNvPr id="9" name="Text Placeholder 8"/>
          <p:cNvSpPr>
            <a:spLocks noGrp="1"/>
          </p:cNvSpPr>
          <p:nvPr>
            <p:ph type="body" sz="quarter" idx="14" hasCustomPrompt="1"/>
          </p:nvPr>
        </p:nvSpPr>
        <p:spPr>
          <a:xfrm>
            <a:off x="548640" y="5242560"/>
            <a:ext cx="11094720" cy="1219200"/>
          </a:xfrm>
        </p:spPr>
        <p:txBody>
          <a:bodyPr/>
          <a:lstStyle>
            <a:lvl1pPr>
              <a:defRPr sz="1867" b="1" cap="all">
                <a:latin typeface="+mj-lt"/>
                <a:cs typeface="Arial" pitchFamily="34" charset="0"/>
              </a:defRPr>
            </a:lvl1pPr>
            <a:lvl2pPr marL="0" indent="0">
              <a:buNone/>
              <a:defRPr sz="1867">
                <a:latin typeface="+mn-lt"/>
                <a:cs typeface="Times New Roman"/>
              </a:defRPr>
            </a:lvl2pPr>
          </a:lstStyle>
          <a:p>
            <a:pPr lvl="0"/>
            <a:r>
              <a:rPr lang="en-US"/>
              <a:t>Click to edit master text styles</a:t>
            </a:r>
          </a:p>
          <a:p>
            <a:pPr lvl="1"/>
            <a:r>
              <a:rPr lang="en-US"/>
              <a:t>Second level</a:t>
            </a:r>
          </a:p>
        </p:txBody>
      </p:sp>
      <p:sp>
        <p:nvSpPr>
          <p:cNvPr id="16" name="Content Placeholder 15"/>
          <p:cNvSpPr>
            <a:spLocks noGrp="1"/>
          </p:cNvSpPr>
          <p:nvPr>
            <p:ph sz="quarter" idx="15"/>
          </p:nvPr>
        </p:nvSpPr>
        <p:spPr>
          <a:xfrm>
            <a:off x="548643" y="1950720"/>
            <a:ext cx="11095567"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56208124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p:cSld name="Section Header">
    <p:bg bwMode="auto">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548640" y="1682496"/>
            <a:ext cx="11094720" cy="1097280"/>
          </a:xfrm>
        </p:spPr>
        <p:txBody>
          <a:bodyPr anchor="t"/>
          <a:lstStyle>
            <a:lvl1pPr algn="l">
              <a:defRPr sz="3467" b="1" cap="none">
                <a:solidFill>
                  <a:schemeClr val="bg1"/>
                </a:solidFill>
              </a:defRPr>
            </a:lvl1pPr>
          </a:lstStyle>
          <a:p>
            <a:r>
              <a:rPr lang="en-US"/>
              <a:t>Click to Edit Master Title Style</a:t>
            </a:r>
          </a:p>
        </p:txBody>
      </p:sp>
      <p:sp>
        <p:nvSpPr>
          <p:cNvPr id="11" name="Slide Number Placeholder 10"/>
          <p:cNvSpPr>
            <a:spLocks noGrp="1"/>
          </p:cNvSpPr>
          <p:nvPr>
            <p:ph type="sldNum" sz="quarter" idx="10"/>
          </p:nvPr>
        </p:nvSpPr>
        <p:spPr bwMode="gray">
          <a:xfrm>
            <a:off x="11248253" y="291273"/>
            <a:ext cx="395111" cy="215444"/>
          </a:xfrm>
        </p:spPr>
        <p:txBody>
          <a:bodyPr/>
          <a:lstStyle>
            <a:lvl1pPr>
              <a:defRPr>
                <a:solidFill>
                  <a:schemeClr val="bg1"/>
                </a:solidFill>
              </a:defRPr>
            </a:lvl1pPr>
          </a:lstStyle>
          <a:p>
            <a:fld id="{25E50375-54B9-4391-8450-768398012C2B}" type="slidenum">
              <a:rPr lang="en-US" smtClean="0"/>
              <a:t>‹#›</a:t>
            </a:fld>
            <a:endParaRPr lang="en-US"/>
          </a:p>
        </p:txBody>
      </p:sp>
      <p:sp>
        <p:nvSpPr>
          <p:cNvPr id="15" name="Text Placeholder 14"/>
          <p:cNvSpPr>
            <a:spLocks noGrp="1"/>
          </p:cNvSpPr>
          <p:nvPr>
            <p:ph type="body" sz="quarter" idx="12"/>
          </p:nvPr>
        </p:nvSpPr>
        <p:spPr bwMode="gray">
          <a:xfrm>
            <a:off x="548640" y="3048000"/>
            <a:ext cx="6096000" cy="1645920"/>
          </a:xfrm>
        </p:spPr>
        <p:txBody>
          <a:bodyPr/>
          <a:lstStyle>
            <a:lvl1pPr>
              <a:lnSpc>
                <a:spcPct val="100000"/>
              </a:lnSpc>
              <a:spcBef>
                <a:spcPts val="1600"/>
              </a:spcBef>
              <a:spcAft>
                <a:spcPts val="600"/>
              </a:spcAft>
              <a:defRPr sz="2667" b="1">
                <a:solidFill>
                  <a:schemeClr val="bg1"/>
                </a:solidFill>
                <a:latin typeface="+mj-lt"/>
                <a:cs typeface="Arial" pitchFamily="34" charset="0"/>
              </a:defRPr>
            </a:lvl1pPr>
            <a:lvl2pPr marL="0" indent="0">
              <a:lnSpc>
                <a:spcPct val="100000"/>
              </a:lnSpc>
              <a:spcBef>
                <a:spcPts val="400"/>
              </a:spcBef>
              <a:spcAft>
                <a:spcPts val="0"/>
              </a:spcAft>
              <a:buNone/>
              <a:defRPr sz="2667">
                <a:solidFill>
                  <a:schemeClr val="bg1"/>
                </a:solidFill>
              </a:defRPr>
            </a:lvl2pPr>
            <a:lvl3pPr marL="0" indent="0">
              <a:lnSpc>
                <a:spcPct val="90000"/>
              </a:lnSpc>
              <a:spcAft>
                <a:spcPts val="300"/>
              </a:spcAft>
              <a:buNone/>
              <a:defRPr>
                <a:solidFill>
                  <a:schemeClr val="bg1"/>
                </a:solidFill>
              </a:defRPr>
            </a:lvl3pPr>
          </a:lstStyle>
          <a:p>
            <a:pPr lvl="0"/>
            <a:r>
              <a:rPr lang="en-US"/>
              <a:t>Click to edit Master text styles</a:t>
            </a:r>
          </a:p>
          <a:p>
            <a:pPr lvl="1"/>
            <a:r>
              <a:rPr lang="en-US"/>
              <a:t>Second level</a:t>
            </a:r>
          </a:p>
        </p:txBody>
      </p:sp>
      <p:cxnSp>
        <p:nvCxnSpPr>
          <p:cNvPr id="17" name="Straight Connector 16"/>
          <p:cNvCxnSpPr/>
          <p:nvPr/>
        </p:nvCxnSpPr>
        <p:spPr bwMode="gray">
          <a:xfrm>
            <a:off x="1332916" y="504709"/>
            <a:ext cx="9667237" cy="0"/>
          </a:xfrm>
          <a:prstGeom prst="line">
            <a:avLst/>
          </a:prstGeom>
          <a:ln w="177800" cmpd="sng">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bwMode="gray">
          <a:xfrm>
            <a:off x="1" y="396989"/>
            <a:ext cx="1755225" cy="1"/>
          </a:xfrm>
          <a:prstGeom prst="line">
            <a:avLst/>
          </a:prstGeom>
          <a:ln w="1778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bwMode="gray">
          <a:xfrm>
            <a:off x="553147" y="289267"/>
            <a:ext cx="1097280" cy="215444"/>
          </a:xfrm>
          <a:prstGeom prst="rect">
            <a:avLst/>
          </a:prstGeom>
          <a:noFill/>
        </p:spPr>
        <p:txBody>
          <a:bodyPr wrap="square" lIns="0" tIns="0" rIns="0" bIns="0" rtlCol="0" anchor="ctr" anchorCtr="0">
            <a:spAutoFit/>
          </a:bodyPr>
          <a:lstStyle/>
          <a:p>
            <a:pPr defTabSz="914354"/>
            <a:r>
              <a:rPr lang="en-US" sz="1400">
                <a:solidFill>
                  <a:schemeClr val="bg1"/>
                </a:solidFill>
                <a:latin typeface="+mj-lt"/>
                <a:cs typeface="Arial" pitchFamily="34" charset="0"/>
              </a:rPr>
              <a:t>MD Anderson </a:t>
            </a:r>
          </a:p>
        </p:txBody>
      </p:sp>
      <p:sp>
        <p:nvSpPr>
          <p:cNvPr id="20" name="Footer Placeholder 9"/>
          <p:cNvSpPr>
            <a:spLocks noGrp="1"/>
          </p:cNvSpPr>
          <p:nvPr>
            <p:ph type="ftr" sz="quarter" idx="3"/>
          </p:nvPr>
        </p:nvSpPr>
        <p:spPr bwMode="gray">
          <a:xfrm>
            <a:off x="1850680" y="399993"/>
            <a:ext cx="8534400" cy="215444"/>
          </a:xfrm>
          <a:prstGeom prst="rect">
            <a:avLst/>
          </a:prstGeom>
        </p:spPr>
        <p:txBody>
          <a:bodyPr vert="horz" wrap="square" lIns="0" tIns="0" rIns="0" bIns="0" rtlCol="0" anchor="ctr">
            <a:spAutoFit/>
          </a:bodyPr>
          <a:lstStyle>
            <a:lvl1pPr algn="l">
              <a:defRPr sz="1400">
                <a:solidFill>
                  <a:schemeClr val="accent6"/>
                </a:solidFill>
                <a:latin typeface="+mj-lt"/>
                <a:cs typeface="Arial" pitchFamily="34" charset="0"/>
              </a:defRPr>
            </a:lvl1pPr>
          </a:lstStyle>
          <a:p>
            <a:endParaRPr lang="en-US"/>
          </a:p>
        </p:txBody>
      </p:sp>
    </p:spTree>
    <p:extLst>
      <p:ext uri="{BB962C8B-B14F-4D97-AF65-F5344CB8AC3E}">
        <p14:creationId xmlns:p14="http://schemas.microsoft.com/office/powerpoint/2010/main" val="410476702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p:cSld name="Bold Statement">
    <p:bg bwMode="auto">
      <p:bgPr>
        <a:solidFill>
          <a:schemeClr val="accent1"/>
        </a:solidFill>
        <a:effectLst/>
      </p:bgPr>
    </p:bg>
    <p:spTree>
      <p:nvGrpSpPr>
        <p:cNvPr id="1" name=""/>
        <p:cNvGrpSpPr/>
        <p:nvPr/>
      </p:nvGrpSpPr>
      <p:grpSpPr>
        <a:xfrm>
          <a:off x="0" y="0"/>
          <a:ext cx="0" cy="0"/>
          <a:chOff x="0" y="0"/>
          <a:chExt cx="0" cy="0"/>
        </a:xfrm>
      </p:grpSpPr>
      <p:sp>
        <p:nvSpPr>
          <p:cNvPr id="13" name="Slide Number Placeholder 12"/>
          <p:cNvSpPr>
            <a:spLocks noGrp="1"/>
          </p:cNvSpPr>
          <p:nvPr>
            <p:ph type="sldNum" sz="quarter" idx="10"/>
          </p:nvPr>
        </p:nvSpPr>
        <p:spPr bwMode="gray">
          <a:xfrm>
            <a:off x="11248253" y="291273"/>
            <a:ext cx="395111" cy="215444"/>
          </a:xfrm>
        </p:spPr>
        <p:txBody>
          <a:bodyPr/>
          <a:lstStyle>
            <a:lvl1pPr>
              <a:defRPr>
                <a:solidFill>
                  <a:schemeClr val="bg1"/>
                </a:solidFill>
              </a:defRPr>
            </a:lvl1pPr>
          </a:lstStyle>
          <a:p>
            <a:fld id="{25E50375-54B9-4391-8450-768398012C2B}" type="slidenum">
              <a:rPr lang="en-US" smtClean="0"/>
              <a:t>‹#›</a:t>
            </a:fld>
            <a:endParaRPr lang="en-US"/>
          </a:p>
        </p:txBody>
      </p:sp>
      <p:sp>
        <p:nvSpPr>
          <p:cNvPr id="4" name="Text Placeholder 3"/>
          <p:cNvSpPr>
            <a:spLocks noGrp="1"/>
          </p:cNvSpPr>
          <p:nvPr>
            <p:ph type="body" sz="quarter" idx="12"/>
          </p:nvPr>
        </p:nvSpPr>
        <p:spPr bwMode="gray">
          <a:xfrm>
            <a:off x="548640" y="1621536"/>
            <a:ext cx="11094720" cy="3535680"/>
          </a:xfrm>
        </p:spPr>
        <p:txBody>
          <a:bodyPr>
            <a:noAutofit/>
          </a:bodyPr>
          <a:lstStyle>
            <a:lvl1pPr>
              <a:lnSpc>
                <a:spcPct val="120000"/>
              </a:lnSpc>
              <a:spcBef>
                <a:spcPts val="1600"/>
              </a:spcBef>
              <a:defRPr sz="3467" b="1">
                <a:solidFill>
                  <a:schemeClr val="bg1"/>
                </a:solidFill>
                <a:latin typeface="+mj-lt"/>
                <a:cs typeface="Arial"/>
              </a:defRPr>
            </a:lvl1pPr>
            <a:lvl2pPr>
              <a:spcBef>
                <a:spcPts val="800"/>
              </a:spcBef>
              <a:defRPr sz="2400">
                <a:solidFill>
                  <a:schemeClr val="bg1"/>
                </a:solidFill>
              </a:defRPr>
            </a:lvl2pPr>
          </a:lstStyle>
          <a:p>
            <a:pPr lvl="0"/>
            <a:r>
              <a:rPr lang="en-US"/>
              <a:t>Click to edit Master text styles</a:t>
            </a:r>
          </a:p>
          <a:p>
            <a:pPr lvl="1"/>
            <a:r>
              <a:rPr lang="en-US"/>
              <a:t>Second level</a:t>
            </a:r>
          </a:p>
        </p:txBody>
      </p:sp>
      <p:cxnSp>
        <p:nvCxnSpPr>
          <p:cNvPr id="15" name="Straight Connector 14"/>
          <p:cNvCxnSpPr/>
          <p:nvPr/>
        </p:nvCxnSpPr>
        <p:spPr bwMode="gray">
          <a:xfrm>
            <a:off x="1332916" y="504709"/>
            <a:ext cx="9667237" cy="0"/>
          </a:xfrm>
          <a:prstGeom prst="line">
            <a:avLst/>
          </a:prstGeom>
          <a:ln w="177800" cmpd="sng">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bwMode="gray">
          <a:xfrm>
            <a:off x="1" y="396989"/>
            <a:ext cx="1755225" cy="1"/>
          </a:xfrm>
          <a:prstGeom prst="line">
            <a:avLst/>
          </a:prstGeom>
          <a:ln w="1778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bwMode="gray">
          <a:xfrm>
            <a:off x="553147" y="289267"/>
            <a:ext cx="1097280" cy="215444"/>
          </a:xfrm>
          <a:prstGeom prst="rect">
            <a:avLst/>
          </a:prstGeom>
          <a:noFill/>
        </p:spPr>
        <p:txBody>
          <a:bodyPr wrap="square" lIns="0" tIns="0" rIns="0" bIns="0" rtlCol="0" anchor="ctr" anchorCtr="0">
            <a:spAutoFit/>
          </a:bodyPr>
          <a:lstStyle/>
          <a:p>
            <a:pPr defTabSz="914354"/>
            <a:r>
              <a:rPr lang="en-US" sz="1400">
                <a:solidFill>
                  <a:schemeClr val="bg1"/>
                </a:solidFill>
                <a:latin typeface="+mj-lt"/>
                <a:cs typeface="Arial" pitchFamily="34" charset="0"/>
              </a:rPr>
              <a:t>MD Anderson </a:t>
            </a:r>
          </a:p>
        </p:txBody>
      </p:sp>
      <p:sp>
        <p:nvSpPr>
          <p:cNvPr id="18" name="Footer Placeholder 9"/>
          <p:cNvSpPr>
            <a:spLocks noGrp="1"/>
          </p:cNvSpPr>
          <p:nvPr>
            <p:ph type="ftr" sz="quarter" idx="3"/>
          </p:nvPr>
        </p:nvSpPr>
        <p:spPr bwMode="gray">
          <a:xfrm>
            <a:off x="1850680" y="399993"/>
            <a:ext cx="8534400" cy="215444"/>
          </a:xfrm>
          <a:prstGeom prst="rect">
            <a:avLst/>
          </a:prstGeom>
        </p:spPr>
        <p:txBody>
          <a:bodyPr vert="horz" wrap="square" lIns="0" tIns="0" rIns="0" bIns="0" rtlCol="0" anchor="ctr">
            <a:spAutoFit/>
          </a:bodyPr>
          <a:lstStyle>
            <a:lvl1pPr algn="l">
              <a:defRPr sz="1400">
                <a:solidFill>
                  <a:srgbClr val="080808"/>
                </a:solidFill>
                <a:latin typeface="+mj-lt"/>
                <a:cs typeface="Arial" pitchFamily="34" charset="0"/>
              </a:defRPr>
            </a:lvl1pPr>
          </a:lstStyle>
          <a:p>
            <a:endParaRPr lang="en-US"/>
          </a:p>
        </p:txBody>
      </p:sp>
    </p:spTree>
    <p:extLst>
      <p:ext uri="{BB962C8B-B14F-4D97-AF65-F5344CB8AC3E}">
        <p14:creationId xmlns:p14="http://schemas.microsoft.com/office/powerpoint/2010/main" val="142726940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p:cSld name="Title Slide Alt">
    <p:bg bwMode="auto">
      <p:bgPr>
        <a:solidFill>
          <a:schemeClr val="accent1"/>
        </a:solidFill>
        <a:effectLst/>
      </p:bgPr>
    </p:bg>
    <p:spTree>
      <p:nvGrpSpPr>
        <p:cNvPr id="1" name=""/>
        <p:cNvGrpSpPr/>
        <p:nvPr/>
      </p:nvGrpSpPr>
      <p:grpSpPr>
        <a:xfrm>
          <a:off x="0" y="0"/>
          <a:ext cx="0" cy="0"/>
          <a:chOff x="0" y="0"/>
          <a:chExt cx="0" cy="0"/>
        </a:xfrm>
      </p:grpSpPr>
      <p:sp>
        <p:nvSpPr>
          <p:cNvPr id="14" name="Rectangle 13"/>
          <p:cNvSpPr/>
          <p:nvPr/>
        </p:nvSpPr>
        <p:spPr>
          <a:xfrm>
            <a:off x="0" y="3761232"/>
            <a:ext cx="12204192" cy="30967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sz="1867"/>
          </a:p>
        </p:txBody>
      </p:sp>
      <p:sp>
        <p:nvSpPr>
          <p:cNvPr id="3" name="Subtitle 2"/>
          <p:cNvSpPr>
            <a:spLocks noGrp="1"/>
          </p:cNvSpPr>
          <p:nvPr>
            <p:ph type="subTitle" idx="1"/>
          </p:nvPr>
        </p:nvSpPr>
        <p:spPr>
          <a:xfrm>
            <a:off x="4023360" y="5151120"/>
            <a:ext cx="7620000" cy="365760"/>
          </a:xfrm>
        </p:spPr>
        <p:txBody>
          <a:bodyPr lIns="0" tIns="0" rIns="0" bIns="0">
            <a:noAutofit/>
          </a:bodyPr>
          <a:lstStyle>
            <a:lvl1pPr marL="0" indent="0" algn="l">
              <a:spcBef>
                <a:spcPts val="600"/>
              </a:spcBef>
              <a:buNone/>
              <a:defRPr sz="1867" b="0">
                <a:solidFill>
                  <a:schemeClr val="accent6"/>
                </a:solidFill>
                <a:latin typeface="+mj-lt"/>
                <a:cs typeface="Arial" pitchFamily="34" charset="0"/>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p>
        </p:txBody>
      </p:sp>
      <p:sp>
        <p:nvSpPr>
          <p:cNvPr id="9" name="Rectangle 8"/>
          <p:cNvSpPr/>
          <p:nvPr/>
        </p:nvSpPr>
        <p:spPr>
          <a:xfrm>
            <a:off x="0" y="6492240"/>
            <a:ext cx="12192000" cy="36576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sz="1800">
              <a:solidFill>
                <a:srgbClr val="FFFFFF"/>
              </a:solidFill>
              <a:latin typeface="Calibri"/>
            </a:endParaRPr>
          </a:p>
        </p:txBody>
      </p:sp>
      <p:sp>
        <p:nvSpPr>
          <p:cNvPr id="15" name="Text Placeholder 14"/>
          <p:cNvSpPr>
            <a:spLocks noGrp="1"/>
          </p:cNvSpPr>
          <p:nvPr>
            <p:ph type="body" sz="quarter" idx="10"/>
          </p:nvPr>
        </p:nvSpPr>
        <p:spPr>
          <a:xfrm>
            <a:off x="4023360" y="5608320"/>
            <a:ext cx="7620000" cy="792480"/>
          </a:xfrm>
        </p:spPr>
        <p:txBody>
          <a:bodyPr lIns="0" tIns="0" rIns="0" bIns="0">
            <a:noAutofit/>
          </a:bodyPr>
          <a:lstStyle>
            <a:lvl1pPr marL="0" indent="0">
              <a:lnSpc>
                <a:spcPct val="100000"/>
              </a:lnSpc>
              <a:spcBef>
                <a:spcPts val="0"/>
              </a:spcBef>
              <a:spcAft>
                <a:spcPts val="267"/>
              </a:spcAft>
              <a:buNone/>
              <a:defRPr sz="1733" b="1">
                <a:solidFill>
                  <a:srgbClr val="413C38"/>
                </a:solidFill>
                <a:latin typeface="+mj-lt"/>
                <a:cs typeface="Arial" pitchFamily="34" charset="0"/>
              </a:defRPr>
            </a:lvl1pPr>
            <a:lvl2pPr marL="0" indent="0">
              <a:lnSpc>
                <a:spcPct val="100000"/>
              </a:lnSpc>
              <a:spcBef>
                <a:spcPts val="0"/>
              </a:spcBef>
              <a:spcAft>
                <a:spcPts val="0"/>
              </a:spcAft>
              <a:buNone/>
              <a:defRPr sz="1600">
                <a:solidFill>
                  <a:schemeClr val="accent6"/>
                </a:solidFill>
                <a:latin typeface="+mj-lt"/>
                <a:cs typeface="Arial" pitchFamily="34" charset="0"/>
              </a:defRPr>
            </a:lvl2pPr>
          </a:lstStyle>
          <a:p>
            <a:pPr lvl="0"/>
            <a:r>
              <a:rPr lang="en-US"/>
              <a:t>Click to edit Master text styles</a:t>
            </a:r>
          </a:p>
          <a:p>
            <a:pPr lvl="1"/>
            <a:r>
              <a:rPr lang="en-US"/>
              <a:t>Second level</a:t>
            </a:r>
          </a:p>
        </p:txBody>
      </p:sp>
      <p:sp>
        <p:nvSpPr>
          <p:cNvPr id="2" name="Title 1"/>
          <p:cNvSpPr>
            <a:spLocks noGrp="1"/>
          </p:cNvSpPr>
          <p:nvPr>
            <p:ph type="ctrTitle"/>
          </p:nvPr>
        </p:nvSpPr>
        <p:spPr>
          <a:xfrm>
            <a:off x="4023360" y="4023360"/>
            <a:ext cx="7620000" cy="1036320"/>
          </a:xfrm>
        </p:spPr>
        <p:txBody>
          <a:bodyPr lIns="0" tIns="0" rIns="0" bIns="0" anchor="t" anchorCtr="0">
            <a:noAutofit/>
          </a:bodyPr>
          <a:lstStyle>
            <a:lvl1pPr algn="l">
              <a:lnSpc>
                <a:spcPct val="90000"/>
              </a:lnSpc>
              <a:defRPr sz="2400" b="1">
                <a:latin typeface="+mj-lt"/>
                <a:cs typeface="Arial" pitchFamily="34" charset="0"/>
              </a:defRPr>
            </a:lvl1pPr>
          </a:lstStyle>
          <a:p>
            <a:r>
              <a:rPr lang="en-US"/>
              <a:t>Click to edit Master title style</a:t>
            </a:r>
          </a:p>
        </p:txBody>
      </p:sp>
      <p:cxnSp>
        <p:nvCxnSpPr>
          <p:cNvPr id="11" name="Straight Connector 10"/>
          <p:cNvCxnSpPr/>
          <p:nvPr/>
        </p:nvCxnSpPr>
        <p:spPr bwMode="gray">
          <a:xfrm>
            <a:off x="0" y="6492240"/>
            <a:ext cx="12192000" cy="0"/>
          </a:xfrm>
          <a:prstGeom prst="line">
            <a:avLst/>
          </a:prstGeom>
          <a:ln w="38100" cmpd="sng">
            <a:solidFill>
              <a:schemeClr val="tx2"/>
            </a:solidFill>
          </a:ln>
        </p:spPr>
        <p:style>
          <a:lnRef idx="1">
            <a:schemeClr val="accent1"/>
          </a:lnRef>
          <a:fillRef idx="0">
            <a:schemeClr val="accent1"/>
          </a:fillRef>
          <a:effectRef idx="0">
            <a:schemeClr val="accent1"/>
          </a:effectRef>
          <a:fontRef idx="minor">
            <a:schemeClr val="tx1"/>
          </a:fontRef>
        </p:style>
      </p:cxnSp>
      <p:pic>
        <p:nvPicPr>
          <p:cNvPr id="16" name="Picture 2" descr="C:\Users\michelle\Downloads\MDA_logo.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46100" y="4072165"/>
            <a:ext cx="2438400" cy="118200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80190842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8"/>
          <p:cNvSpPr>
            <a:spLocks noGrp="1"/>
          </p:cNvSpPr>
          <p:nvPr>
            <p:ph type="body" sz="quarter" idx="10" hasCustomPrompt="1"/>
          </p:nvPr>
        </p:nvSpPr>
        <p:spPr>
          <a:xfrm>
            <a:off x="838204" y="6340302"/>
            <a:ext cx="5116033" cy="327025"/>
          </a:xfrm>
        </p:spPr>
        <p:txBody>
          <a:bodyPr bIns="0" anchor="b">
            <a:noAutofit/>
          </a:bodyPr>
          <a:lstStyle>
            <a:lvl1pPr marL="0" indent="0">
              <a:buNone/>
              <a:defRPr sz="1200">
                <a:solidFill>
                  <a:schemeClr val="tx1"/>
                </a:solidFill>
              </a:defRPr>
            </a:lvl1pPr>
          </a:lstStyle>
          <a:p>
            <a:pPr lvl="0"/>
            <a:r>
              <a:rPr lang="en-GB"/>
              <a:t>Footnotes</a:t>
            </a:r>
          </a:p>
        </p:txBody>
      </p:sp>
      <p:sp>
        <p:nvSpPr>
          <p:cNvPr id="8" name="Text Placeholder 8"/>
          <p:cNvSpPr>
            <a:spLocks noGrp="1"/>
          </p:cNvSpPr>
          <p:nvPr>
            <p:ph type="body" sz="quarter" idx="11" hasCustomPrompt="1"/>
          </p:nvPr>
        </p:nvSpPr>
        <p:spPr>
          <a:xfrm>
            <a:off x="6188149" y="6340302"/>
            <a:ext cx="5165651" cy="327025"/>
          </a:xfrm>
        </p:spPr>
        <p:txBody>
          <a:bodyPr bIns="0" anchor="b">
            <a:noAutofit/>
          </a:bodyPr>
          <a:lstStyle>
            <a:lvl1pPr marL="0" indent="0" algn="r">
              <a:buNone/>
              <a:defRPr sz="1200">
                <a:solidFill>
                  <a:schemeClr val="tx1"/>
                </a:solidFill>
              </a:defRPr>
            </a:lvl1pPr>
          </a:lstStyle>
          <a:p>
            <a:pPr lvl="0"/>
            <a:r>
              <a:rPr lang="en-GB"/>
              <a:t>References</a:t>
            </a:r>
          </a:p>
        </p:txBody>
      </p:sp>
    </p:spTree>
    <p:extLst>
      <p:ext uri="{BB962C8B-B14F-4D97-AF65-F5344CB8AC3E}">
        <p14:creationId xmlns:p14="http://schemas.microsoft.com/office/powerpoint/2010/main" val="310097938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3ADEFA-1150-4368-B743-76F64A1C7395}" type="datetimeFigureOut">
              <a:rPr kumimoji="0" lang="en-US" sz="1800" b="0" i="0" u="none" strike="noStrike" kern="1200" cap="none" spc="0" normalizeH="0" baseline="0" noProof="0" smtClean="0">
                <a:ln>
                  <a:noFill/>
                </a:ln>
                <a:solidFill>
                  <a:srgbClr val="413C38"/>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5/8/25</a:t>
            </a:fld>
            <a:endParaRPr kumimoji="0" lang="en-US" sz="1800" b="0" i="0" u="none" strike="noStrike" kern="1200" cap="none" spc="0" normalizeH="0" baseline="0" noProof="0">
              <a:ln>
                <a:noFill/>
              </a:ln>
              <a:solidFill>
                <a:srgbClr val="413C38"/>
              </a:solidFill>
              <a:effectLst/>
              <a:uLnTx/>
              <a:uFillTx/>
              <a:latin typeface="Arial"/>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80808"/>
              </a:solidFill>
              <a:effectLst/>
              <a:uLnTx/>
              <a:uFillTx/>
              <a:latin typeface="Arial"/>
              <a:ea typeface="+mn-ea"/>
              <a:cs typeface="Arial" pitchFamily="34" charset="0"/>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AFAE26-EC3E-4584-ADD0-3CD03C6F9E00}" type="slidenum">
              <a:rPr kumimoji="0" lang="en-US" sz="1400" b="0" i="0" u="none" strike="noStrike" kern="1200" cap="none" spc="0" normalizeH="0" baseline="0" noProof="0" smtClean="0">
                <a:ln>
                  <a:noFill/>
                </a:ln>
                <a:solidFill>
                  <a:srgbClr val="080808"/>
                </a:solidFill>
                <a:effectLst/>
                <a:uLnTx/>
                <a:uFillTx/>
                <a:latin typeface="Arial"/>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80808"/>
              </a:solidFill>
              <a:effectLst/>
              <a:uLnTx/>
              <a:uFillTx/>
              <a:latin typeface="Arial"/>
              <a:ea typeface="+mn-ea"/>
              <a:cs typeface="Arial" pitchFamily="34" charset="0"/>
            </a:endParaRPr>
          </a:p>
        </p:txBody>
      </p:sp>
    </p:spTree>
    <p:extLst>
      <p:ext uri="{BB962C8B-B14F-4D97-AF65-F5344CB8AC3E}">
        <p14:creationId xmlns:p14="http://schemas.microsoft.com/office/powerpoint/2010/main" val="414401197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10972800" cy="1143000"/>
          </a:xfrm>
        </p:spPr>
        <p:txBody>
          <a:bodyPr/>
          <a:lstStyle>
            <a:lvl1pPr>
              <a:defRPr sz="4000">
                <a:latin typeface="Arial" pitchFamily="34" charset="0"/>
                <a:cs typeface="Arial"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p:cNvSpPr>
            <a:spLocks noGrp="1"/>
          </p:cNvSpPr>
          <p:nvPr>
            <p:ph type="dt" sz="half" idx="10"/>
          </p:nvPr>
        </p:nvSpPr>
        <p:spPr/>
        <p:txBody>
          <a:bodyPr/>
          <a:lstStyle>
            <a:lvl1pPr>
              <a:defRPr>
                <a:latin typeface="Arial" pitchFamily="34" charset="0"/>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77777"/>
              </a:solidFill>
              <a:effectLst/>
              <a:uLnTx/>
              <a:uFillTx/>
              <a:latin typeface="Arial" pitchFamily="34" charset="0"/>
              <a:ea typeface="+mn-ea"/>
              <a:cs typeface="Arial" pitchFamily="34" charset="0"/>
            </a:endParaRPr>
          </a:p>
        </p:txBody>
      </p:sp>
      <p:sp>
        <p:nvSpPr>
          <p:cNvPr id="8" name="Slide Number Placeholder 5"/>
          <p:cNvSpPr>
            <a:spLocks noGrp="1"/>
          </p:cNvSpPr>
          <p:nvPr>
            <p:ph type="sldNum" sz="quarter" idx="12"/>
          </p:nvPr>
        </p:nvSpPr>
        <p:spPr/>
        <p:txBody>
          <a:bodyPr/>
          <a:lstStyle>
            <a:lvl1pPr>
              <a:defRPr>
                <a:latin typeface="Arial" pitchFamily="34" charset="0"/>
                <a:cs typeface="Arial"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ED0F7C0-323A-4AE6-AECC-0B407A2604A7}" type="slidenum">
              <a:rPr kumimoji="0" lang="en-US" sz="1400" b="0" i="0" u="none" strike="noStrike" kern="1200" cap="none" spc="0" normalizeH="0" baseline="0" noProof="0" smtClean="0">
                <a:ln>
                  <a:noFill/>
                </a:ln>
                <a:solidFill>
                  <a:srgbClr val="777777"/>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777777"/>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4103326174"/>
      </p:ext>
    </p:extLst>
  </p:cSld>
  <p:clrMapOvr>
    <a:masterClrMapping/>
  </p:clrMapOvr>
  <p:transition>
    <p:wipe dir="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BDE7A-85D9-41DD-86FC-5A5E00CB01EC}"/>
              </a:ext>
            </a:extLst>
          </p:cNvPr>
          <p:cNvSpPr>
            <a:spLocks noGrp="1"/>
          </p:cNvSpPr>
          <p:nvPr>
            <p:ph type="ctrTitle" hasCustomPrompt="1"/>
          </p:nvPr>
        </p:nvSpPr>
        <p:spPr>
          <a:xfrm>
            <a:off x="640080" y="1489130"/>
            <a:ext cx="10972800" cy="2223261"/>
          </a:xfrm>
        </p:spPr>
        <p:txBody>
          <a:bodyPr anchor="b">
            <a:normAutofit/>
          </a:bodyPr>
          <a:lstStyle>
            <a:lvl1pPr algn="l">
              <a:defRPr sz="5400" b="1">
                <a:solidFill>
                  <a:srgbClr val="002557"/>
                </a:solidFill>
                <a:latin typeface="Arial" panose="020B0604020202020204" pitchFamily="34" charset="0"/>
                <a:cs typeface="Arial" panose="020B0604020202020204" pitchFamily="34" charset="0"/>
              </a:defRPr>
            </a:lvl1pPr>
          </a:lstStyle>
          <a:p>
            <a:r>
              <a:rPr lang="en-US"/>
              <a:t>TITLE OF MODULE/LECTURE</a:t>
            </a:r>
          </a:p>
        </p:txBody>
      </p:sp>
      <p:sp>
        <p:nvSpPr>
          <p:cNvPr id="3" name="Subtitle 2">
            <a:extLst>
              <a:ext uri="{FF2B5EF4-FFF2-40B4-BE49-F238E27FC236}">
                <a16:creationId xmlns:a16="http://schemas.microsoft.com/office/drawing/2014/main" id="{144CC758-05CD-498C-B7EA-1421DD07FBAE}"/>
              </a:ext>
            </a:extLst>
          </p:cNvPr>
          <p:cNvSpPr>
            <a:spLocks noGrp="1"/>
          </p:cNvSpPr>
          <p:nvPr>
            <p:ph type="subTitle" idx="1"/>
          </p:nvPr>
        </p:nvSpPr>
        <p:spPr>
          <a:xfrm>
            <a:off x="640080" y="3797535"/>
            <a:ext cx="10972800" cy="948671"/>
          </a:xfrm>
        </p:spPr>
        <p:txBody>
          <a:bodyPr>
            <a:normAutofit/>
          </a:bodyPr>
          <a:lstStyle>
            <a:lvl1pPr marL="0" indent="0" algn="l">
              <a:buNone/>
              <a:defRPr sz="2800">
                <a:solidFill>
                  <a:srgbClr val="00255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8">
            <a:extLst>
              <a:ext uri="{FF2B5EF4-FFF2-40B4-BE49-F238E27FC236}">
                <a16:creationId xmlns:a16="http://schemas.microsoft.com/office/drawing/2014/main" id="{1D9F7408-FA39-411A-B427-9F7A5AE9AC1D}"/>
              </a:ext>
            </a:extLst>
          </p:cNvPr>
          <p:cNvSpPr>
            <a:spLocks noGrp="1"/>
          </p:cNvSpPr>
          <p:nvPr>
            <p:ph type="body" sz="quarter" idx="14" hasCustomPrompt="1"/>
          </p:nvPr>
        </p:nvSpPr>
        <p:spPr>
          <a:xfrm>
            <a:off x="640080" y="5142187"/>
            <a:ext cx="10972800" cy="594131"/>
          </a:xfrm>
        </p:spPr>
        <p:txBody>
          <a:bodyPr>
            <a:noAutofit/>
          </a:bodyPr>
          <a:lstStyle>
            <a:lvl1pPr marL="0" indent="0">
              <a:buFontTx/>
              <a:buNone/>
              <a:defRPr sz="2000">
                <a:solidFill>
                  <a:srgbClr val="002557"/>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Click to Edit Speaker</a:t>
            </a:r>
          </a:p>
        </p:txBody>
      </p:sp>
      <p:pic>
        <p:nvPicPr>
          <p:cNvPr id="4" name="Picture 3">
            <a:extLst>
              <a:ext uri="{FF2B5EF4-FFF2-40B4-BE49-F238E27FC236}">
                <a16:creationId xmlns:a16="http://schemas.microsoft.com/office/drawing/2014/main" id="{D0050F27-B806-D22C-63EE-AC8E0B4573B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40080" y="484195"/>
            <a:ext cx="3001282" cy="646429"/>
          </a:xfrm>
          <a:prstGeom prst="rect">
            <a:avLst/>
          </a:prstGeom>
        </p:spPr>
      </p:pic>
    </p:spTree>
    <p:extLst>
      <p:ext uri="{BB962C8B-B14F-4D97-AF65-F5344CB8AC3E}">
        <p14:creationId xmlns:p14="http://schemas.microsoft.com/office/powerpoint/2010/main" val="2990718354"/>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76137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22505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5" name="Title 1">
            <a:extLst>
              <a:ext uri="{FF2B5EF4-FFF2-40B4-BE49-F238E27FC236}">
                <a16:creationId xmlns:a16="http://schemas.microsoft.com/office/drawing/2014/main" id="{8157A794-B351-4E1D-AC06-88E609E324B6}"/>
              </a:ext>
            </a:extLst>
          </p:cNvPr>
          <p:cNvSpPr>
            <a:spLocks noGrp="1"/>
          </p:cNvSpPr>
          <p:nvPr>
            <p:ph type="ctrTitle" hasCustomPrompt="1"/>
          </p:nvPr>
        </p:nvSpPr>
        <p:spPr>
          <a:xfrm>
            <a:off x="667512" y="2257671"/>
            <a:ext cx="10972800" cy="1970998"/>
          </a:xfrm>
        </p:spPr>
        <p:txBody>
          <a:bodyPr anchor="ctr" anchorCtr="0">
            <a:normAutofit/>
          </a:bodyPr>
          <a:lstStyle>
            <a:lvl1pPr algn="l">
              <a:defRPr sz="4000" b="1">
                <a:solidFill>
                  <a:srgbClr val="002557"/>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413841541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Tree>
    <p:extLst>
      <p:ext uri="{BB962C8B-B14F-4D97-AF65-F5344CB8AC3E}">
        <p14:creationId xmlns:p14="http://schemas.microsoft.com/office/powerpoint/2010/main" val="88374886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BDE7A-85D9-41DD-86FC-5A5E00CB01EC}"/>
              </a:ext>
            </a:extLst>
          </p:cNvPr>
          <p:cNvSpPr>
            <a:spLocks noGrp="1"/>
          </p:cNvSpPr>
          <p:nvPr>
            <p:ph type="ctrTitle" hasCustomPrompt="1"/>
          </p:nvPr>
        </p:nvSpPr>
        <p:spPr>
          <a:xfrm>
            <a:off x="640080" y="1489130"/>
            <a:ext cx="10972800" cy="2223261"/>
          </a:xfrm>
        </p:spPr>
        <p:txBody>
          <a:bodyPr anchor="b">
            <a:normAutofit/>
          </a:bodyPr>
          <a:lstStyle>
            <a:lvl1pPr algn="l">
              <a:defRPr sz="5400" b="1">
                <a:solidFill>
                  <a:srgbClr val="002557"/>
                </a:solidFill>
                <a:latin typeface="Arial" panose="020B0604020202020204" pitchFamily="34" charset="0"/>
                <a:cs typeface="Arial" panose="020B0604020202020204" pitchFamily="34" charset="0"/>
              </a:defRPr>
            </a:lvl1pPr>
          </a:lstStyle>
          <a:p>
            <a:r>
              <a:rPr lang="en-US"/>
              <a:t>TITLE OF MODULE/LECTURE</a:t>
            </a:r>
          </a:p>
        </p:txBody>
      </p:sp>
      <p:sp>
        <p:nvSpPr>
          <p:cNvPr id="3" name="Subtitle 2">
            <a:extLst>
              <a:ext uri="{FF2B5EF4-FFF2-40B4-BE49-F238E27FC236}">
                <a16:creationId xmlns:a16="http://schemas.microsoft.com/office/drawing/2014/main" id="{144CC758-05CD-498C-B7EA-1421DD07FBAE}"/>
              </a:ext>
            </a:extLst>
          </p:cNvPr>
          <p:cNvSpPr>
            <a:spLocks noGrp="1"/>
          </p:cNvSpPr>
          <p:nvPr>
            <p:ph type="subTitle" idx="1"/>
          </p:nvPr>
        </p:nvSpPr>
        <p:spPr>
          <a:xfrm>
            <a:off x="640080" y="3797535"/>
            <a:ext cx="10972800" cy="948671"/>
          </a:xfrm>
        </p:spPr>
        <p:txBody>
          <a:bodyPr>
            <a:normAutofit/>
          </a:bodyPr>
          <a:lstStyle>
            <a:lvl1pPr marL="0" indent="0" algn="l">
              <a:buNone/>
              <a:defRPr sz="2800">
                <a:solidFill>
                  <a:srgbClr val="00255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8">
            <a:extLst>
              <a:ext uri="{FF2B5EF4-FFF2-40B4-BE49-F238E27FC236}">
                <a16:creationId xmlns:a16="http://schemas.microsoft.com/office/drawing/2014/main" id="{1D9F7408-FA39-411A-B427-9F7A5AE9AC1D}"/>
              </a:ext>
            </a:extLst>
          </p:cNvPr>
          <p:cNvSpPr>
            <a:spLocks noGrp="1"/>
          </p:cNvSpPr>
          <p:nvPr>
            <p:ph type="body" sz="quarter" idx="14" hasCustomPrompt="1"/>
          </p:nvPr>
        </p:nvSpPr>
        <p:spPr>
          <a:xfrm>
            <a:off x="640080" y="5142187"/>
            <a:ext cx="10972800" cy="594131"/>
          </a:xfrm>
        </p:spPr>
        <p:txBody>
          <a:bodyPr>
            <a:noAutofit/>
          </a:bodyPr>
          <a:lstStyle>
            <a:lvl1pPr marL="0" indent="0">
              <a:buFontTx/>
              <a:buNone/>
              <a:defRPr sz="2000">
                <a:solidFill>
                  <a:srgbClr val="002557"/>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Click to Edit Speaker</a:t>
            </a:r>
          </a:p>
        </p:txBody>
      </p:sp>
      <p:pic>
        <p:nvPicPr>
          <p:cNvPr id="6" name="Picture 5">
            <a:extLst>
              <a:ext uri="{FF2B5EF4-FFF2-40B4-BE49-F238E27FC236}">
                <a16:creationId xmlns:a16="http://schemas.microsoft.com/office/drawing/2014/main" id="{567FB3A7-0AD3-4819-9FFB-85C98D4281E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40081" y="490957"/>
            <a:ext cx="2233782" cy="632905"/>
          </a:xfrm>
          <a:prstGeom prst="rect">
            <a:avLst/>
          </a:prstGeom>
        </p:spPr>
      </p:pic>
      <p:sp>
        <p:nvSpPr>
          <p:cNvPr id="8" name="Text Placeholder 4">
            <a:extLst>
              <a:ext uri="{FF2B5EF4-FFF2-40B4-BE49-F238E27FC236}">
                <a16:creationId xmlns:a16="http://schemas.microsoft.com/office/drawing/2014/main" id="{17D14182-7338-E24A-A336-65D15A265736}"/>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3683915533"/>
      </p:ext>
    </p:extLst>
  </p:cSld>
  <p:clrMapOvr>
    <a:masterClrMapping/>
  </p:clrMapOvr>
  <p:hf sldNum="0" hdr="0" ftr="0" dt="0"/>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a:xfrm>
            <a:off x="640080" y="365124"/>
            <a:ext cx="10972800" cy="636723"/>
          </a:xfrm>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435261"/>
            <a:ext cx="10972800" cy="44168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327862829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5" name="Title 1">
            <a:extLst>
              <a:ext uri="{FF2B5EF4-FFF2-40B4-BE49-F238E27FC236}">
                <a16:creationId xmlns:a16="http://schemas.microsoft.com/office/drawing/2014/main" id="{8157A794-B351-4E1D-AC06-88E609E324B6}"/>
              </a:ext>
            </a:extLst>
          </p:cNvPr>
          <p:cNvSpPr>
            <a:spLocks noGrp="1"/>
          </p:cNvSpPr>
          <p:nvPr>
            <p:ph type="ctrTitle" hasCustomPrompt="1"/>
          </p:nvPr>
        </p:nvSpPr>
        <p:spPr>
          <a:xfrm>
            <a:off x="667512" y="2257671"/>
            <a:ext cx="10972800" cy="1970998"/>
          </a:xfrm>
        </p:spPr>
        <p:txBody>
          <a:bodyPr anchor="ctr" anchorCtr="0">
            <a:normAutofit/>
          </a:bodyPr>
          <a:lstStyle>
            <a:lvl1pPr algn="l">
              <a:defRPr sz="4000" b="1">
                <a:solidFill>
                  <a:srgbClr val="002557"/>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Text Placeholder 4">
            <a:extLst>
              <a:ext uri="{FF2B5EF4-FFF2-40B4-BE49-F238E27FC236}">
                <a16:creationId xmlns:a16="http://schemas.microsoft.com/office/drawing/2014/main" id="{7CB67DAE-E1EF-8040-9240-16BFD8EDA7AE}"/>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180879522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6" name="Text Placeholder 4">
            <a:extLst>
              <a:ext uri="{FF2B5EF4-FFF2-40B4-BE49-F238E27FC236}">
                <a16:creationId xmlns:a16="http://schemas.microsoft.com/office/drawing/2014/main" id="{90609FE5-2F18-684C-97F3-2F85F052DB04}"/>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372769986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a:t>Click to edit Master title style</a:t>
            </a:r>
            <a:endParaRPr lang="en-US" dirty="0"/>
          </a:p>
        </p:txBody>
      </p:sp>
      <p:sp>
        <p:nvSpPr>
          <p:cNvPr id="7" name="Footer Placeholder 6"/>
          <p:cNvSpPr>
            <a:spLocks noGrp="1"/>
          </p:cNvSpPr>
          <p:nvPr>
            <p:ph type="ftr" sz="quarter" idx="10"/>
          </p:nvPr>
        </p:nvSpPr>
        <p:spPr/>
        <p:txBody>
          <a:bodyPr/>
          <a:lstStyle/>
          <a:p>
            <a:endParaRPr lang="en-US" dirty="0"/>
          </a:p>
        </p:txBody>
      </p:sp>
      <p:sp>
        <p:nvSpPr>
          <p:cNvPr id="8" name="Slide Number Placeholder 7"/>
          <p:cNvSpPr>
            <a:spLocks noGrp="1"/>
          </p:cNvSpPr>
          <p:nvPr>
            <p:ph type="sldNum" sz="quarter" idx="11"/>
          </p:nvPr>
        </p:nvSpPr>
        <p:spPr/>
        <p:txBody>
          <a:bodyPr/>
          <a:lstStyle/>
          <a:p>
            <a:fld id="{358F60C2-36CE-471D-A924-19CAFBBAA0CF}" type="slidenum">
              <a:rPr lang="en-US" smtClean="0"/>
              <a:t>‹#›</a:t>
            </a:fld>
            <a:endParaRPr lang="en-US" dirty="0"/>
          </a:p>
        </p:txBody>
      </p:sp>
      <p:sp>
        <p:nvSpPr>
          <p:cNvPr id="9" name="Content Placeholder 8"/>
          <p:cNvSpPr>
            <a:spLocks noGrp="1"/>
          </p:cNvSpPr>
          <p:nvPr>
            <p:ph sz="quarter" idx="12"/>
          </p:nvPr>
        </p:nvSpPr>
        <p:spPr>
          <a:xfrm>
            <a:off x="536448" y="1331384"/>
            <a:ext cx="10988803" cy="46545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153544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Title and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6"/>
          <p:cNvSpPr>
            <a:spLocks noGrp="1"/>
          </p:cNvSpPr>
          <p:nvPr>
            <p:ph type="ftr" sz="quarter" idx="10"/>
          </p:nvPr>
        </p:nvSpPr>
        <p:spPr/>
        <p:txBody>
          <a:bodyPr/>
          <a:lstStyle/>
          <a:p>
            <a:endParaRPr lang="en-US" dirty="0"/>
          </a:p>
        </p:txBody>
      </p:sp>
      <p:sp>
        <p:nvSpPr>
          <p:cNvPr id="8" name="Slide Number Placeholder 7"/>
          <p:cNvSpPr>
            <a:spLocks noGrp="1"/>
          </p:cNvSpPr>
          <p:nvPr>
            <p:ph type="sldNum" sz="quarter" idx="11"/>
          </p:nvPr>
        </p:nvSpPr>
        <p:spPr/>
        <p:txBody>
          <a:bodyPr/>
          <a:lstStyle/>
          <a:p>
            <a:fld id="{358F60C2-36CE-471D-A924-19CAFBBAA0CF}" type="slidenum">
              <a:rPr lang="en-US" smtClean="0"/>
              <a:t>‹#›</a:t>
            </a:fld>
            <a:endParaRPr lang="en-US" dirty="0"/>
          </a:p>
        </p:txBody>
      </p:sp>
      <p:sp>
        <p:nvSpPr>
          <p:cNvPr id="5" name="Text Placeholder 4"/>
          <p:cNvSpPr>
            <a:spLocks noGrp="1"/>
          </p:cNvSpPr>
          <p:nvPr>
            <p:ph type="body" sz="quarter" idx="12"/>
          </p:nvPr>
        </p:nvSpPr>
        <p:spPr>
          <a:xfrm>
            <a:off x="550936" y="762000"/>
            <a:ext cx="10481733" cy="254000"/>
          </a:xfrm>
        </p:spPr>
        <p:txBody>
          <a:bodyPr lIns="0" rIns="0" anchor="ctr">
            <a:noAutofit/>
          </a:bodyPr>
          <a:lstStyle>
            <a:lvl1pPr marL="0" indent="0">
              <a:buNone/>
              <a:defRPr sz="1867">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678666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13" name="Picture 1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209211" cy="6867144"/>
          </a:xfrm>
          <a:prstGeom prst="rect">
            <a:avLst/>
          </a:prstGeom>
        </p:spPr>
      </p:pic>
      <p:sp>
        <p:nvSpPr>
          <p:cNvPr id="14" name="Footer Placeholder 13"/>
          <p:cNvSpPr>
            <a:spLocks noGrp="1"/>
          </p:cNvSpPr>
          <p:nvPr>
            <p:ph type="ftr" sz="quarter" idx="10"/>
          </p:nvPr>
        </p:nvSpPr>
        <p:spPr/>
        <p:txBody>
          <a:bodyPr/>
          <a:lstStyle/>
          <a:p>
            <a:endParaRPr lang="en-US" dirty="0"/>
          </a:p>
        </p:txBody>
      </p:sp>
      <p:sp>
        <p:nvSpPr>
          <p:cNvPr id="15" name="Slide Number Placeholder 14"/>
          <p:cNvSpPr>
            <a:spLocks noGrp="1"/>
          </p:cNvSpPr>
          <p:nvPr>
            <p:ph type="sldNum" sz="quarter" idx="11"/>
          </p:nvPr>
        </p:nvSpPr>
        <p:spPr/>
        <p:txBody>
          <a:bodyPr/>
          <a:lstStyle/>
          <a:p>
            <a:fld id="{358F60C2-36CE-471D-A924-19CAFBBAA0CF}" type="slidenum">
              <a:rPr lang="en-US" smtClean="0"/>
              <a:t>‹#›</a:t>
            </a:fld>
            <a:endParaRPr lang="en-US" dirty="0"/>
          </a:p>
        </p:txBody>
      </p:sp>
      <p:sp>
        <p:nvSpPr>
          <p:cNvPr id="2" name="Title 1"/>
          <p:cNvSpPr>
            <a:spLocks noGrp="1"/>
          </p:cNvSpPr>
          <p:nvPr>
            <p:ph type="ctrTitle"/>
          </p:nvPr>
        </p:nvSpPr>
        <p:spPr>
          <a:xfrm>
            <a:off x="757381" y="2481739"/>
            <a:ext cx="10878707" cy="731520"/>
          </a:xfrm>
        </p:spPr>
        <p:txBody>
          <a:bodyPr>
            <a:normAutofit/>
          </a:bodyPr>
          <a:lstStyle>
            <a:lvl1pPr>
              <a:defRPr sz="4267"/>
            </a:lvl1pPr>
          </a:lstStyle>
          <a:p>
            <a:r>
              <a:rPr lang="en-US"/>
              <a:t>Click to edit Master title style</a:t>
            </a:r>
            <a:endParaRPr lang="en-US" dirty="0"/>
          </a:p>
        </p:txBody>
      </p:sp>
      <p:sp>
        <p:nvSpPr>
          <p:cNvPr id="3" name="Subtitle 2"/>
          <p:cNvSpPr>
            <a:spLocks noGrp="1"/>
          </p:cNvSpPr>
          <p:nvPr>
            <p:ph type="subTitle" idx="1"/>
          </p:nvPr>
        </p:nvSpPr>
        <p:spPr>
          <a:xfrm>
            <a:off x="757381" y="3377851"/>
            <a:ext cx="10878707" cy="301752"/>
          </a:xfrm>
        </p:spPr>
        <p:txBody>
          <a:bodyPr lIns="0" rIns="0">
            <a:normAutofit/>
          </a:bodyPr>
          <a:lstStyle>
            <a:lvl1pPr marL="0" indent="0" algn="l">
              <a:buNone/>
              <a:defRPr sz="1467">
                <a:solidFill>
                  <a:srgbClr val="5D686B"/>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
        <p:nvSpPr>
          <p:cNvPr id="17" name="Text Placeholder 16"/>
          <p:cNvSpPr>
            <a:spLocks noGrp="1"/>
          </p:cNvSpPr>
          <p:nvPr>
            <p:ph type="body" sz="quarter" idx="12"/>
          </p:nvPr>
        </p:nvSpPr>
        <p:spPr>
          <a:xfrm>
            <a:off x="757381" y="3771043"/>
            <a:ext cx="10878707" cy="960120"/>
          </a:xfrm>
        </p:spPr>
        <p:txBody>
          <a:bodyPr lIns="0" rIns="0" anchor="ctr">
            <a:normAutofit/>
          </a:bodyPr>
          <a:lstStyle>
            <a:lvl1pPr marL="0" indent="0">
              <a:buNone/>
              <a:defRPr sz="1600">
                <a:solidFill>
                  <a:srgbClr val="5D686B"/>
                </a:solidFill>
              </a:defRPr>
            </a:lvl1pPr>
          </a:lstStyle>
          <a:p>
            <a:pPr lvl="0"/>
            <a:r>
              <a:rPr lang="en-US"/>
              <a:t>Click to edit Master text styles</a:t>
            </a:r>
          </a:p>
        </p:txBody>
      </p:sp>
    </p:spTree>
    <p:extLst>
      <p:ext uri="{BB962C8B-B14F-4D97-AF65-F5344CB8AC3E}">
        <p14:creationId xmlns:p14="http://schemas.microsoft.com/office/powerpoint/2010/main" val="308795676"/>
      </p:ext>
    </p:extLst>
  </p:cSld>
  <p:clrMapOvr>
    <a:masterClrMapping/>
  </p:clrMapOvr>
  <p:hf hd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47508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52451" y="1331912"/>
            <a:ext cx="5384800" cy="4654551"/>
          </a:xfrm>
        </p:spPr>
        <p:txBody>
          <a:bodyPr>
            <a:normAutofit/>
          </a:bodyPr>
          <a:lstStyle>
            <a:lvl1pPr>
              <a:buClr>
                <a:srgbClr val="66CC00"/>
              </a:buClr>
              <a:defRPr sz="2133"/>
            </a:lvl1pPr>
            <a:lvl2pPr>
              <a:defRPr sz="1867"/>
            </a:lvl2pPr>
            <a:lvl3pPr>
              <a:defRPr sz="1600"/>
            </a:lvl3pPr>
            <a:lvl4pPr>
              <a:defRPr sz="1467"/>
            </a:lvl4pPr>
            <a:lvl5pPr>
              <a:defRPr sz="1467"/>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96000" y="1331912"/>
            <a:ext cx="5388864" cy="4654551"/>
          </a:xfrm>
        </p:spPr>
        <p:txBody>
          <a:bodyPr>
            <a:normAutofit/>
          </a:bodyPr>
          <a:lstStyle>
            <a:lvl1pPr>
              <a:defRPr sz="2133"/>
            </a:lvl1pPr>
            <a:lvl2pPr>
              <a:defRPr sz="1867"/>
            </a:lvl2pPr>
            <a:lvl3pPr>
              <a:defRPr sz="1600"/>
            </a:lvl3pPr>
            <a:lvl4pPr>
              <a:defRPr sz="1467"/>
            </a:lvl4pPr>
            <a:lvl5pPr>
              <a:defRPr sz="1467"/>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0"/>
          </p:nvPr>
        </p:nvSpPr>
        <p:spPr/>
        <p:txBody>
          <a:bodyPr/>
          <a:lstStyle/>
          <a:p>
            <a:r>
              <a:rPr lang="en-US"/>
              <a:t>alloHCT, allogeneic hematopoietic cell transplantation; ANC, absolute neutrophil count; ECOG PS, Eastern Cooperative Oncology Group performance status; PLT, platelet count; qd, once daily; RP2D, recommended phase 2 dose; TGA, treatment group A; TGB, treatment group B. * Within 5 half-lives.</a:t>
            </a:r>
            <a:endParaRPr lang="en-US" dirty="0"/>
          </a:p>
        </p:txBody>
      </p:sp>
      <p:sp>
        <p:nvSpPr>
          <p:cNvPr id="9" name="Slide Number Placeholder 8"/>
          <p:cNvSpPr>
            <a:spLocks noGrp="1"/>
          </p:cNvSpPr>
          <p:nvPr>
            <p:ph type="sldNum" sz="quarter" idx="11"/>
          </p:nvPr>
        </p:nvSpPr>
        <p:spPr/>
        <p:txBody>
          <a:bodyPr/>
          <a:lstStyle/>
          <a:p>
            <a:fld id="{358F60C2-36CE-471D-A924-19CAFBBAA0CF}" type="slidenum">
              <a:rPr lang="en-US" smtClean="0"/>
              <a:t>‹#›</a:t>
            </a:fld>
            <a:endParaRPr lang="en-US" dirty="0"/>
          </a:p>
        </p:txBody>
      </p:sp>
    </p:spTree>
    <p:extLst>
      <p:ext uri="{BB962C8B-B14F-4D97-AF65-F5344CB8AC3E}">
        <p14:creationId xmlns:p14="http://schemas.microsoft.com/office/powerpoint/2010/main" val="12005606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36448" y="1331913"/>
            <a:ext cx="5386917" cy="639763"/>
          </a:xfrm>
        </p:spPr>
        <p:txBody>
          <a:bodyPr lIns="0" rIns="0" anchor="b"/>
          <a:lstStyle>
            <a:lvl1pPr marL="0" indent="0">
              <a:buNone/>
              <a:defRPr sz="2133"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536448" y="1971675"/>
            <a:ext cx="5386917" cy="3951288"/>
          </a:xfrm>
        </p:spPr>
        <p:txBody>
          <a:bodyPr>
            <a:normAutofit/>
          </a:bodyPr>
          <a:lstStyle>
            <a:lvl1pPr>
              <a:defRPr sz="2133"/>
            </a:lvl1pPr>
            <a:lvl2pPr>
              <a:defRPr sz="1867"/>
            </a:lvl2pPr>
            <a:lvl3pPr>
              <a:defRPr sz="1600"/>
            </a:lvl3pPr>
            <a:lvl4pPr>
              <a:defRPr sz="1467"/>
            </a:lvl4pPr>
            <a:lvl5pPr>
              <a:defRPr sz="1467"/>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96000" y="1331913"/>
            <a:ext cx="5388864" cy="639763"/>
          </a:xfrm>
        </p:spPr>
        <p:txBody>
          <a:bodyPr lIns="0" rIns="0" anchor="b"/>
          <a:lstStyle>
            <a:lvl1pPr marL="0" indent="0">
              <a:buNone/>
              <a:defRPr sz="2133"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096000" y="1971675"/>
            <a:ext cx="5388864" cy="3951288"/>
          </a:xfrm>
        </p:spPr>
        <p:txBody>
          <a:bodyPr>
            <a:normAutofit/>
          </a:bodyPr>
          <a:lstStyle>
            <a:lvl1pPr>
              <a:defRPr sz="2133"/>
            </a:lvl1pPr>
            <a:lvl2pPr>
              <a:defRPr sz="1867"/>
            </a:lvl2pPr>
            <a:lvl3pPr>
              <a:defRPr sz="1600"/>
            </a:lvl3pPr>
            <a:lvl4pPr>
              <a:defRPr sz="1467"/>
            </a:lvl4pPr>
            <a:lvl5pPr>
              <a:defRPr sz="1467"/>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9"/>
          <p:cNvSpPr>
            <a:spLocks noGrp="1"/>
          </p:cNvSpPr>
          <p:nvPr>
            <p:ph type="ftr" sz="quarter" idx="10"/>
          </p:nvPr>
        </p:nvSpPr>
        <p:spPr/>
        <p:txBody>
          <a:bodyPr/>
          <a:lstStyle/>
          <a:p>
            <a:r>
              <a:rPr lang="en-US"/>
              <a:t>alloHCT, allogeneic hematopoietic cell transplantation; ANC, absolute neutrophil count; ECOG PS, Eastern Cooperative Oncology Group performance status; PLT, platelet count; qd, once daily; RP2D, recommended phase 2 dose; TGA, treatment group A; TGB, treatment group B. * Within 5 half-lives.</a:t>
            </a:r>
            <a:endParaRPr lang="en-US" dirty="0"/>
          </a:p>
        </p:txBody>
      </p:sp>
      <p:sp>
        <p:nvSpPr>
          <p:cNvPr id="11" name="Slide Number Placeholder 10"/>
          <p:cNvSpPr>
            <a:spLocks noGrp="1"/>
          </p:cNvSpPr>
          <p:nvPr>
            <p:ph type="sldNum" sz="quarter" idx="11"/>
          </p:nvPr>
        </p:nvSpPr>
        <p:spPr/>
        <p:txBody>
          <a:bodyPr/>
          <a:lstStyle/>
          <a:p>
            <a:fld id="{358F60C2-36CE-471D-A924-19CAFBBAA0CF}" type="slidenum">
              <a:rPr lang="en-US" smtClean="0"/>
              <a:t>‹#›</a:t>
            </a:fld>
            <a:endParaRPr lang="en-US" dirty="0"/>
          </a:p>
        </p:txBody>
      </p:sp>
    </p:spTree>
    <p:extLst>
      <p:ext uri="{BB962C8B-B14F-4D97-AF65-F5344CB8AC3E}">
        <p14:creationId xmlns:p14="http://schemas.microsoft.com/office/powerpoint/2010/main" val="270934819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Footer Placeholder 5"/>
          <p:cNvSpPr>
            <a:spLocks noGrp="1"/>
          </p:cNvSpPr>
          <p:nvPr>
            <p:ph type="ftr" sz="quarter" idx="10"/>
          </p:nvPr>
        </p:nvSpPr>
        <p:spPr/>
        <p:txBody>
          <a:bodyPr/>
          <a:lstStyle/>
          <a:p>
            <a:endParaRPr lang="en-US" dirty="0"/>
          </a:p>
        </p:txBody>
      </p:sp>
      <p:sp>
        <p:nvSpPr>
          <p:cNvPr id="7" name="Slide Number Placeholder 6"/>
          <p:cNvSpPr>
            <a:spLocks noGrp="1"/>
          </p:cNvSpPr>
          <p:nvPr>
            <p:ph type="sldNum" sz="quarter" idx="11"/>
          </p:nvPr>
        </p:nvSpPr>
        <p:spPr/>
        <p:txBody>
          <a:bodyPr/>
          <a:lstStyle/>
          <a:p>
            <a:fld id="{358F60C2-36CE-471D-A924-19CAFBBAA0CF}" type="slidenum">
              <a:rPr lang="en-US" smtClean="0"/>
              <a:t>‹#›</a:t>
            </a:fld>
            <a:endParaRPr lang="en-US" dirty="0"/>
          </a:p>
        </p:txBody>
      </p:sp>
    </p:spTree>
    <p:extLst>
      <p:ext uri="{BB962C8B-B14F-4D97-AF65-F5344CB8AC3E}">
        <p14:creationId xmlns:p14="http://schemas.microsoft.com/office/powerpoint/2010/main" val="3162066788"/>
      </p:ext>
    </p:extLst>
  </p:cSld>
  <p:clrMapOvr>
    <a:masterClrMapping/>
  </p:clrMapOvr>
  <p:hf hdr="0" dt="0"/>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3E198A-7875-E555-9CA0-98AF57CD966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209211" cy="6867144"/>
          </a:xfrm>
          <a:prstGeom prst="rect">
            <a:avLst/>
          </a:prstGeom>
        </p:spPr>
      </p:pic>
      <p:sp>
        <p:nvSpPr>
          <p:cNvPr id="4" name="Rectangle 3">
            <a:extLst>
              <a:ext uri="{FF2B5EF4-FFF2-40B4-BE49-F238E27FC236}">
                <a16:creationId xmlns:a16="http://schemas.microsoft.com/office/drawing/2014/main" id="{D941BFD3-6112-5F22-A6EF-86A8369FC771}"/>
              </a:ext>
            </a:extLst>
          </p:cNvPr>
          <p:cNvSpPr/>
          <p:nvPr/>
        </p:nvSpPr>
        <p:spPr>
          <a:xfrm>
            <a:off x="379169" y="-4120"/>
            <a:ext cx="11846299" cy="6870435"/>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89" b="0" i="0" u="none"/>
          </a:p>
        </p:txBody>
      </p:sp>
      <p:sp>
        <p:nvSpPr>
          <p:cNvPr id="3" name="TextBox 2">
            <a:extLst>
              <a:ext uri="{FF2B5EF4-FFF2-40B4-BE49-F238E27FC236}">
                <a16:creationId xmlns:a16="http://schemas.microsoft.com/office/drawing/2014/main" id="{85DC0DB2-6E10-C48E-26B8-378F11A5B7A3}"/>
              </a:ext>
            </a:extLst>
          </p:cNvPr>
          <p:cNvSpPr txBox="1"/>
          <p:nvPr/>
        </p:nvSpPr>
        <p:spPr>
          <a:xfrm>
            <a:off x="1339826" y="6655337"/>
            <a:ext cx="9512349" cy="215444"/>
          </a:xfrm>
          <a:prstGeom prst="rect">
            <a:avLst/>
          </a:prstGeom>
          <a:noFill/>
        </p:spPr>
        <p:txBody>
          <a:bodyPr wrap="square" rtlCol="0">
            <a:spAutoFit/>
          </a:bodyPr>
          <a:lstStyle/>
          <a:p>
            <a:pPr algn="ctr"/>
            <a:r>
              <a:rPr lang="en-US" sz="800" dirty="0"/>
              <a:t>INCYTE CONFIDENTIAL. DO NOT COPY, DISTRIBUTE, OR OTHERWISE REPRODUCE.</a:t>
            </a:r>
          </a:p>
        </p:txBody>
      </p:sp>
      <p:sp>
        <p:nvSpPr>
          <p:cNvPr id="5" name="Footer Placeholder 4"/>
          <p:cNvSpPr>
            <a:spLocks noGrp="1"/>
          </p:cNvSpPr>
          <p:nvPr>
            <p:ph type="ftr" sz="quarter" idx="10"/>
          </p:nvPr>
        </p:nvSpPr>
        <p:spPr/>
        <p:txBody>
          <a:bodyPr/>
          <a:lstStyle/>
          <a:p>
            <a:r>
              <a:rPr lang="en-US"/>
              <a:t>alloHCT, allogeneic hematopoietic cell transplantation; ANC, absolute neutrophil count; ECOG PS, Eastern Cooperative Oncology Group performance status; PLT, platelet count; qd, once daily; RP2D, recommended phase 2 dose; TGA, treatment group A; TGB, treatment group B. * Within 5 half-lives.</a:t>
            </a:r>
            <a:endParaRPr lang="en-US" dirty="0"/>
          </a:p>
        </p:txBody>
      </p:sp>
      <p:sp>
        <p:nvSpPr>
          <p:cNvPr id="6" name="Slide Number Placeholder 5"/>
          <p:cNvSpPr>
            <a:spLocks noGrp="1"/>
          </p:cNvSpPr>
          <p:nvPr>
            <p:ph type="sldNum" sz="quarter" idx="11"/>
          </p:nvPr>
        </p:nvSpPr>
        <p:spPr/>
        <p:txBody>
          <a:bodyPr/>
          <a:lstStyle/>
          <a:p>
            <a:fld id="{358F60C2-36CE-471D-A924-19CAFBBAA0CF}" type="slidenum">
              <a:rPr lang="en-US" smtClean="0"/>
              <a:t>‹#›</a:t>
            </a:fld>
            <a:endParaRPr lang="en-US"/>
          </a:p>
        </p:txBody>
      </p:sp>
    </p:spTree>
    <p:extLst>
      <p:ext uri="{BB962C8B-B14F-4D97-AF65-F5344CB8AC3E}">
        <p14:creationId xmlns:p14="http://schemas.microsoft.com/office/powerpoint/2010/main" val="401656409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Sample Tab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Sample Table</a:t>
            </a:r>
          </a:p>
        </p:txBody>
      </p:sp>
      <p:sp>
        <p:nvSpPr>
          <p:cNvPr id="6" name="Footer Placeholder 5"/>
          <p:cNvSpPr>
            <a:spLocks noGrp="1"/>
          </p:cNvSpPr>
          <p:nvPr>
            <p:ph type="ftr" sz="quarter" idx="10"/>
          </p:nvPr>
        </p:nvSpPr>
        <p:spPr/>
        <p:txBody>
          <a:bodyPr/>
          <a:lstStyle/>
          <a:p>
            <a:endParaRPr lang="en-US" dirty="0"/>
          </a:p>
        </p:txBody>
      </p:sp>
      <p:sp>
        <p:nvSpPr>
          <p:cNvPr id="7" name="Slide Number Placeholder 6"/>
          <p:cNvSpPr>
            <a:spLocks noGrp="1"/>
          </p:cNvSpPr>
          <p:nvPr>
            <p:ph type="sldNum" sz="quarter" idx="11"/>
          </p:nvPr>
        </p:nvSpPr>
        <p:spPr/>
        <p:txBody>
          <a:bodyPr/>
          <a:lstStyle/>
          <a:p>
            <a:fld id="{358F60C2-36CE-471D-A924-19CAFBBAA0CF}" type="slidenum">
              <a:rPr lang="en-US" smtClean="0"/>
              <a:t>‹#›</a:t>
            </a:fld>
            <a:endParaRPr lang="en-US" dirty="0"/>
          </a:p>
        </p:txBody>
      </p:sp>
      <p:graphicFrame>
        <p:nvGraphicFramePr>
          <p:cNvPr id="5" name="object 300"/>
          <p:cNvGraphicFramePr>
            <a:graphicFrameLocks noGrp="1"/>
          </p:cNvGraphicFramePr>
          <p:nvPr/>
        </p:nvGraphicFramePr>
        <p:xfrm>
          <a:off x="893505" y="1250187"/>
          <a:ext cx="9876367" cy="4541520"/>
        </p:xfrm>
        <a:graphic>
          <a:graphicData uri="http://schemas.openxmlformats.org/drawingml/2006/table">
            <a:tbl>
              <a:tblPr firstRow="1" bandRow="1"/>
              <a:tblGrid>
                <a:gridCol w="2782215">
                  <a:extLst>
                    <a:ext uri="{9D8B030D-6E8A-4147-A177-3AD203B41FA5}">
                      <a16:colId xmlns:a16="http://schemas.microsoft.com/office/drawing/2014/main" val="20000"/>
                    </a:ext>
                  </a:extLst>
                </a:gridCol>
                <a:gridCol w="1671275">
                  <a:extLst>
                    <a:ext uri="{9D8B030D-6E8A-4147-A177-3AD203B41FA5}">
                      <a16:colId xmlns:a16="http://schemas.microsoft.com/office/drawing/2014/main" val="20001"/>
                    </a:ext>
                  </a:extLst>
                </a:gridCol>
                <a:gridCol w="1788145">
                  <a:extLst>
                    <a:ext uri="{9D8B030D-6E8A-4147-A177-3AD203B41FA5}">
                      <a16:colId xmlns:a16="http://schemas.microsoft.com/office/drawing/2014/main" val="20002"/>
                    </a:ext>
                  </a:extLst>
                </a:gridCol>
                <a:gridCol w="1750163">
                  <a:extLst>
                    <a:ext uri="{9D8B030D-6E8A-4147-A177-3AD203B41FA5}">
                      <a16:colId xmlns:a16="http://schemas.microsoft.com/office/drawing/2014/main" val="20003"/>
                    </a:ext>
                  </a:extLst>
                </a:gridCol>
                <a:gridCol w="1884569">
                  <a:extLst>
                    <a:ext uri="{9D8B030D-6E8A-4147-A177-3AD203B41FA5}">
                      <a16:colId xmlns:a16="http://schemas.microsoft.com/office/drawing/2014/main" val="20004"/>
                    </a:ext>
                  </a:extLst>
                </a:gridCol>
              </a:tblGrid>
              <a:tr h="579120">
                <a:tc gridSpan="5">
                  <a:txBody>
                    <a:bodyPr/>
                    <a:lstStyle/>
                    <a:p>
                      <a:pPr marL="12700" marR="5080" lvl="0" indent="0" algn="l" defTabSz="914400" rtl="0" eaLnBrk="1" fontAlgn="auto" latinLnBrk="0" hangingPunct="1">
                        <a:lnSpc>
                          <a:spcPct val="90000"/>
                        </a:lnSpc>
                        <a:spcBef>
                          <a:spcPts val="675"/>
                        </a:spcBef>
                        <a:spcAft>
                          <a:spcPts val="0"/>
                        </a:spcAft>
                        <a:buClrTx/>
                        <a:buSzTx/>
                        <a:buFontTx/>
                        <a:buNone/>
                        <a:tabLst/>
                        <a:defRPr/>
                      </a:pPr>
                      <a:r>
                        <a:rPr kumimoji="0" lang="en-US" sz="2000" b="1" i="0" u="none" strike="noStrike" kern="1200" cap="none" spc="0" normalizeH="0" baseline="0" noProof="0" dirty="0">
                          <a:ln>
                            <a:noFill/>
                          </a:ln>
                          <a:solidFill>
                            <a:srgbClr val="233443"/>
                          </a:solidFill>
                          <a:effectLst/>
                          <a:uLnTx/>
                          <a:uFillTx/>
                          <a:latin typeface="Arial Narrow"/>
                          <a:ea typeface="+mn-ea"/>
                          <a:cs typeface="Arial Narrow"/>
                        </a:rPr>
                        <a:t>Title in </a:t>
                      </a:r>
                      <a:r>
                        <a:rPr kumimoji="0" lang="en-US" sz="2000" b="1" i="0" u="none" strike="noStrike" kern="1200" cap="none" spc="-5" normalizeH="0" baseline="0" noProof="0" dirty="0">
                          <a:ln>
                            <a:noFill/>
                          </a:ln>
                          <a:solidFill>
                            <a:srgbClr val="233443"/>
                          </a:solidFill>
                          <a:effectLst/>
                          <a:uLnTx/>
                          <a:uFillTx/>
                          <a:latin typeface="Arial Narrow"/>
                          <a:ea typeface="+mn-ea"/>
                          <a:cs typeface="Arial Narrow"/>
                        </a:rPr>
                        <a:t>Title </a:t>
                      </a:r>
                      <a:r>
                        <a:rPr kumimoji="0" lang="en-US" sz="2000" b="1" i="0" u="none" strike="noStrike" kern="1200" cap="none" spc="0" normalizeH="0" baseline="0" noProof="0" dirty="0">
                          <a:ln>
                            <a:noFill/>
                          </a:ln>
                          <a:solidFill>
                            <a:srgbClr val="233443"/>
                          </a:solidFill>
                          <a:effectLst/>
                          <a:uLnTx/>
                          <a:uFillTx/>
                          <a:latin typeface="Arial Narrow"/>
                          <a:ea typeface="+mn-ea"/>
                          <a:cs typeface="Arial Narrow"/>
                        </a:rPr>
                        <a:t>Case, No Period, and May Be Multiple Lines of</a:t>
                      </a:r>
                      <a:r>
                        <a:rPr kumimoji="0" lang="en-US" sz="2000" b="1" i="0" u="none" strike="noStrike" kern="1200" cap="none" spc="-80" normalizeH="0" baseline="0" noProof="0" dirty="0">
                          <a:ln>
                            <a:noFill/>
                          </a:ln>
                          <a:solidFill>
                            <a:srgbClr val="233443"/>
                          </a:solidFill>
                          <a:effectLst/>
                          <a:uLnTx/>
                          <a:uFillTx/>
                          <a:latin typeface="Arial Narrow"/>
                          <a:ea typeface="+mn-ea"/>
                          <a:cs typeface="Arial Narrow"/>
                        </a:rPr>
                        <a:t> </a:t>
                      </a:r>
                      <a:r>
                        <a:rPr kumimoji="0" lang="en-US" sz="2000" b="1" i="0" u="none" strike="noStrike" kern="1200" cap="none" spc="-15" normalizeH="0" baseline="0" noProof="0" dirty="0">
                          <a:ln>
                            <a:noFill/>
                          </a:ln>
                          <a:solidFill>
                            <a:srgbClr val="233443"/>
                          </a:solidFill>
                          <a:effectLst/>
                          <a:uLnTx/>
                          <a:uFillTx/>
                          <a:latin typeface="Arial Narrow"/>
                          <a:ea typeface="+mn-ea"/>
                          <a:cs typeface="Arial Narrow"/>
                        </a:rPr>
                        <a:t>Text</a:t>
                      </a:r>
                      <a:endParaRPr kumimoji="0" lang="en-US" sz="2000" b="0" i="0" u="none" strike="noStrike" kern="1200" cap="none" spc="0" normalizeH="0" baseline="0" noProof="0" dirty="0">
                        <a:ln>
                          <a:noFill/>
                        </a:ln>
                        <a:solidFill>
                          <a:prstClr val="black"/>
                        </a:solidFill>
                        <a:effectLst/>
                        <a:uLnTx/>
                        <a:uFillTx/>
                        <a:latin typeface="Arial Narrow"/>
                        <a:ea typeface="+mn-ea"/>
                        <a:cs typeface="Arial Narrow"/>
                      </a:endParaRPr>
                    </a:p>
                  </a:txBody>
                  <a:tcPr marL="0" marR="0" marT="243840" marB="60960" anchor="b">
                    <a:lnL>
                      <a:noFill/>
                    </a:lnL>
                    <a:lnR>
                      <a:noFill/>
                    </a:lnR>
                    <a:lnT w="57150" cap="flat" cmpd="sng" algn="ctr">
                      <a:noFill/>
                      <a:prstDash val="solid"/>
                      <a:round/>
                      <a:headEnd type="none" w="med" len="med"/>
                      <a:tailEnd type="none" w="med" len="med"/>
                    </a:lnT>
                    <a:lnB w="38100" cap="flat" cmpd="sng" algn="ctr">
                      <a:solidFill>
                        <a:srgbClr val="66CC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indent="0" algn="ctr">
                        <a:lnSpc>
                          <a:spcPct val="100000"/>
                        </a:lnSpc>
                        <a:spcBef>
                          <a:spcPts val="0"/>
                        </a:spcBef>
                      </a:pPr>
                      <a:endParaRPr sz="1500" dirty="0">
                        <a:latin typeface="Arial Narrow"/>
                        <a:cs typeface="Arial Narrow"/>
                      </a:endParaRPr>
                    </a:p>
                  </a:txBody>
                  <a:tcPr marL="45720" marR="45720">
                    <a:lnL>
                      <a:noFill/>
                    </a:lnL>
                    <a:lnR>
                      <a:noFill/>
                    </a:lnR>
                    <a:lnT w="57150" cap="flat" cmpd="sng" algn="ctr">
                      <a:solidFill>
                        <a:schemeClr val="accent4"/>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26720">
                <a:tc rowSpan="3">
                  <a:txBody>
                    <a:bodyPr/>
                    <a:lstStyle>
                      <a:lvl1pPr marL="0" algn="l" defTabSz="2438430" rtl="0" eaLnBrk="1" latinLnBrk="0" hangingPunct="1">
                        <a:defRPr sz="4800" kern="1200">
                          <a:solidFill>
                            <a:schemeClr val="tx1"/>
                          </a:solidFill>
                          <a:latin typeface="Calibri"/>
                        </a:defRPr>
                      </a:lvl1pPr>
                      <a:lvl2pPr marL="1219215" algn="l" defTabSz="2438430" rtl="0" eaLnBrk="1" latinLnBrk="0" hangingPunct="1">
                        <a:defRPr sz="4800" kern="1200">
                          <a:solidFill>
                            <a:schemeClr val="tx1"/>
                          </a:solidFill>
                          <a:latin typeface="Calibri"/>
                        </a:defRPr>
                      </a:lvl2pPr>
                      <a:lvl3pPr marL="2438430" algn="l" defTabSz="2438430" rtl="0" eaLnBrk="1" latinLnBrk="0" hangingPunct="1">
                        <a:defRPr sz="4800" kern="1200">
                          <a:solidFill>
                            <a:schemeClr val="tx1"/>
                          </a:solidFill>
                          <a:latin typeface="Calibri"/>
                        </a:defRPr>
                      </a:lvl3pPr>
                      <a:lvl4pPr marL="3657646" algn="l" defTabSz="2438430" rtl="0" eaLnBrk="1" latinLnBrk="0" hangingPunct="1">
                        <a:defRPr sz="4800" kern="1200">
                          <a:solidFill>
                            <a:schemeClr val="tx1"/>
                          </a:solidFill>
                          <a:latin typeface="Calibri"/>
                        </a:defRPr>
                      </a:lvl4pPr>
                      <a:lvl5pPr marL="4876861" algn="l" defTabSz="2438430" rtl="0" eaLnBrk="1" latinLnBrk="0" hangingPunct="1">
                        <a:defRPr sz="4800" kern="1200">
                          <a:solidFill>
                            <a:schemeClr val="tx1"/>
                          </a:solidFill>
                          <a:latin typeface="Calibri"/>
                        </a:defRPr>
                      </a:lvl5pPr>
                      <a:lvl6pPr marL="6096076" algn="l" defTabSz="2438430" rtl="0" eaLnBrk="1" latinLnBrk="0" hangingPunct="1">
                        <a:defRPr sz="4800" kern="1200">
                          <a:solidFill>
                            <a:schemeClr val="tx1"/>
                          </a:solidFill>
                          <a:latin typeface="Calibri"/>
                        </a:defRPr>
                      </a:lvl6pPr>
                      <a:lvl7pPr marL="7315291" algn="l" defTabSz="2438430" rtl="0" eaLnBrk="1" latinLnBrk="0" hangingPunct="1">
                        <a:defRPr sz="4800" kern="1200">
                          <a:solidFill>
                            <a:schemeClr val="tx1"/>
                          </a:solidFill>
                          <a:latin typeface="Calibri"/>
                        </a:defRPr>
                      </a:lvl7pPr>
                      <a:lvl8pPr marL="8534507" algn="l" defTabSz="2438430" rtl="0" eaLnBrk="1" latinLnBrk="0" hangingPunct="1">
                        <a:defRPr sz="4800" kern="1200">
                          <a:solidFill>
                            <a:schemeClr val="tx1"/>
                          </a:solidFill>
                          <a:latin typeface="Calibri"/>
                        </a:defRPr>
                      </a:lvl8pPr>
                      <a:lvl9pPr marL="9753722" algn="l" defTabSz="2438430" rtl="0" eaLnBrk="1" latinLnBrk="0" hangingPunct="1">
                        <a:defRPr sz="4800" kern="1200">
                          <a:solidFill>
                            <a:schemeClr val="tx1"/>
                          </a:solidFill>
                          <a:latin typeface="Calibri"/>
                        </a:defRPr>
                      </a:lvl9pPr>
                    </a:lstStyle>
                    <a:p>
                      <a:pPr marL="0" indent="0">
                        <a:lnSpc>
                          <a:spcPct val="100000"/>
                        </a:lnSpc>
                      </a:pPr>
                      <a:r>
                        <a:rPr sz="2000" b="1" spc="-10" dirty="0">
                          <a:solidFill>
                            <a:srgbClr val="233443"/>
                          </a:solidFill>
                          <a:latin typeface="Arial Narrow"/>
                          <a:cs typeface="Arial Narrow"/>
                        </a:rPr>
                        <a:t>Table </a:t>
                      </a:r>
                      <a:r>
                        <a:rPr sz="2000" b="1" spc="0" dirty="0">
                          <a:solidFill>
                            <a:srgbClr val="233443"/>
                          </a:solidFill>
                          <a:latin typeface="Arial Narrow"/>
                          <a:cs typeface="Arial Narrow"/>
                        </a:rPr>
                        <a:t>Subhead </a:t>
                      </a:r>
                      <a:r>
                        <a:rPr sz="2000" b="1" dirty="0">
                          <a:solidFill>
                            <a:srgbClr val="233443"/>
                          </a:solidFill>
                          <a:latin typeface="Arial Narrow"/>
                          <a:cs typeface="Arial Narrow"/>
                        </a:rPr>
                        <a:t>-</a:t>
                      </a:r>
                      <a:r>
                        <a:rPr sz="2000" b="1" spc="-50" dirty="0">
                          <a:solidFill>
                            <a:srgbClr val="233443"/>
                          </a:solidFill>
                          <a:latin typeface="Arial Narrow"/>
                          <a:cs typeface="Arial Narrow"/>
                        </a:rPr>
                        <a:t> </a:t>
                      </a:r>
                      <a:r>
                        <a:rPr sz="2000" b="1" spc="0" dirty="0">
                          <a:solidFill>
                            <a:srgbClr val="233443"/>
                          </a:solidFill>
                          <a:latin typeface="Arial Narrow"/>
                          <a:cs typeface="Arial Narrow"/>
                        </a:rPr>
                        <a:t>LEFT</a:t>
                      </a:r>
                      <a:endParaRPr sz="2000" dirty="0">
                        <a:latin typeface="Arial Narrow"/>
                        <a:cs typeface="Arial Narrow"/>
                      </a:endParaRPr>
                    </a:p>
                  </a:txBody>
                  <a:tcPr marL="97536" marR="60960" marT="60960" marB="60960" anchor="b">
                    <a:lnL>
                      <a:noFill/>
                    </a:lnL>
                    <a:lnR>
                      <a:noFill/>
                    </a:lnR>
                    <a:lnT w="38100" cap="flat" cmpd="sng" algn="ctr">
                      <a:solidFill>
                        <a:srgbClr val="66CC00"/>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gridSpan="4">
                  <a:txBody>
                    <a:bodyPr/>
                    <a:lstStyle>
                      <a:lvl1pPr marL="0" algn="l" defTabSz="2438430" rtl="0" eaLnBrk="1" latinLnBrk="0" hangingPunct="1">
                        <a:defRPr sz="4800" kern="1200">
                          <a:solidFill>
                            <a:schemeClr val="tx1"/>
                          </a:solidFill>
                          <a:latin typeface="Calibri"/>
                        </a:defRPr>
                      </a:lvl1pPr>
                      <a:lvl2pPr marL="1219215" algn="l" defTabSz="2438430" rtl="0" eaLnBrk="1" latinLnBrk="0" hangingPunct="1">
                        <a:defRPr sz="4800" kern="1200">
                          <a:solidFill>
                            <a:schemeClr val="tx1"/>
                          </a:solidFill>
                          <a:latin typeface="Calibri"/>
                        </a:defRPr>
                      </a:lvl2pPr>
                      <a:lvl3pPr marL="2438430" algn="l" defTabSz="2438430" rtl="0" eaLnBrk="1" latinLnBrk="0" hangingPunct="1">
                        <a:defRPr sz="4800" kern="1200">
                          <a:solidFill>
                            <a:schemeClr val="tx1"/>
                          </a:solidFill>
                          <a:latin typeface="Calibri"/>
                        </a:defRPr>
                      </a:lvl3pPr>
                      <a:lvl4pPr marL="3657646" algn="l" defTabSz="2438430" rtl="0" eaLnBrk="1" latinLnBrk="0" hangingPunct="1">
                        <a:defRPr sz="4800" kern="1200">
                          <a:solidFill>
                            <a:schemeClr val="tx1"/>
                          </a:solidFill>
                          <a:latin typeface="Calibri"/>
                        </a:defRPr>
                      </a:lvl4pPr>
                      <a:lvl5pPr marL="4876861" algn="l" defTabSz="2438430" rtl="0" eaLnBrk="1" latinLnBrk="0" hangingPunct="1">
                        <a:defRPr sz="4800" kern="1200">
                          <a:solidFill>
                            <a:schemeClr val="tx1"/>
                          </a:solidFill>
                          <a:latin typeface="Calibri"/>
                        </a:defRPr>
                      </a:lvl5pPr>
                      <a:lvl6pPr marL="6096076" algn="l" defTabSz="2438430" rtl="0" eaLnBrk="1" latinLnBrk="0" hangingPunct="1">
                        <a:defRPr sz="4800" kern="1200">
                          <a:solidFill>
                            <a:schemeClr val="tx1"/>
                          </a:solidFill>
                          <a:latin typeface="Calibri"/>
                        </a:defRPr>
                      </a:lvl6pPr>
                      <a:lvl7pPr marL="7315291" algn="l" defTabSz="2438430" rtl="0" eaLnBrk="1" latinLnBrk="0" hangingPunct="1">
                        <a:defRPr sz="4800" kern="1200">
                          <a:solidFill>
                            <a:schemeClr val="tx1"/>
                          </a:solidFill>
                          <a:latin typeface="Calibri"/>
                        </a:defRPr>
                      </a:lvl7pPr>
                      <a:lvl8pPr marL="8534507" algn="l" defTabSz="2438430" rtl="0" eaLnBrk="1" latinLnBrk="0" hangingPunct="1">
                        <a:defRPr sz="4800" kern="1200">
                          <a:solidFill>
                            <a:schemeClr val="tx1"/>
                          </a:solidFill>
                          <a:latin typeface="Calibri"/>
                        </a:defRPr>
                      </a:lvl8pPr>
                      <a:lvl9pPr marL="9753722" algn="l" defTabSz="2438430" rtl="0" eaLnBrk="1" latinLnBrk="0" hangingPunct="1">
                        <a:defRPr sz="4800" kern="1200">
                          <a:solidFill>
                            <a:schemeClr val="tx1"/>
                          </a:solidFill>
                          <a:latin typeface="Calibri"/>
                        </a:defRPr>
                      </a:lvl9pPr>
                    </a:lstStyle>
                    <a:p>
                      <a:pPr marL="0" indent="0" algn="ctr">
                        <a:lnSpc>
                          <a:spcPct val="100000"/>
                        </a:lnSpc>
                        <a:spcBef>
                          <a:spcPts val="0"/>
                        </a:spcBef>
                      </a:pPr>
                      <a:r>
                        <a:rPr sz="2000" b="1" spc="-10" dirty="0">
                          <a:solidFill>
                            <a:srgbClr val="233443"/>
                          </a:solidFill>
                          <a:latin typeface="Arial Narrow"/>
                          <a:cs typeface="Arial Narrow"/>
                        </a:rPr>
                        <a:t>Table </a:t>
                      </a:r>
                      <a:r>
                        <a:rPr sz="2000" b="1" spc="0" dirty="0">
                          <a:solidFill>
                            <a:srgbClr val="233443"/>
                          </a:solidFill>
                          <a:latin typeface="Arial Narrow"/>
                          <a:cs typeface="Arial Narrow"/>
                        </a:rPr>
                        <a:t>Subheads </a:t>
                      </a:r>
                      <a:r>
                        <a:rPr lang="en-US" sz="2000" b="1" spc="0" dirty="0">
                          <a:solidFill>
                            <a:srgbClr val="233443"/>
                          </a:solidFill>
                          <a:latin typeface="Arial Narrow"/>
                          <a:cs typeface="Arial Narrow"/>
                        </a:rPr>
                        <a:t>A</a:t>
                      </a:r>
                      <a:r>
                        <a:rPr sz="2000" b="1" dirty="0">
                          <a:solidFill>
                            <a:srgbClr val="233443"/>
                          </a:solidFill>
                          <a:latin typeface="Arial Narrow"/>
                          <a:cs typeface="Arial Narrow"/>
                        </a:rPr>
                        <a:t>re </a:t>
                      </a:r>
                      <a:r>
                        <a:rPr sz="2000" b="1" spc="0" dirty="0">
                          <a:solidFill>
                            <a:srgbClr val="233443"/>
                          </a:solidFill>
                          <a:latin typeface="Arial Narrow"/>
                          <a:cs typeface="Arial Narrow"/>
                        </a:rPr>
                        <a:t>Bold Condensed </a:t>
                      </a:r>
                      <a:r>
                        <a:rPr sz="2000" b="1" dirty="0">
                          <a:solidFill>
                            <a:srgbClr val="233443"/>
                          </a:solidFill>
                          <a:latin typeface="Arial Narrow"/>
                          <a:cs typeface="Arial Narrow"/>
                        </a:rPr>
                        <a:t>and </a:t>
                      </a:r>
                      <a:r>
                        <a:rPr sz="2000" b="1" spc="-5" dirty="0">
                          <a:solidFill>
                            <a:srgbClr val="233443"/>
                          </a:solidFill>
                          <a:latin typeface="Arial Narrow"/>
                          <a:cs typeface="Arial Narrow"/>
                        </a:rPr>
                        <a:t>Title</a:t>
                      </a:r>
                      <a:r>
                        <a:rPr sz="2000" b="1" spc="0" dirty="0">
                          <a:solidFill>
                            <a:srgbClr val="233443"/>
                          </a:solidFill>
                          <a:latin typeface="Arial Narrow"/>
                          <a:cs typeface="Arial Narrow"/>
                        </a:rPr>
                        <a:t> Case</a:t>
                      </a:r>
                      <a:endParaRPr sz="2000" dirty="0">
                        <a:latin typeface="Arial Narrow"/>
                        <a:cs typeface="Arial Narrow"/>
                      </a:endParaRPr>
                    </a:p>
                  </a:txBody>
                  <a:tcPr marL="60960" marR="60960" marT="60960" marB="60960">
                    <a:lnL>
                      <a:noFill/>
                    </a:lnL>
                    <a:lnR>
                      <a:noFill/>
                    </a:lnR>
                    <a:lnT w="38100" cap="flat" cmpd="sng" algn="ctr">
                      <a:solidFill>
                        <a:srgbClr val="66CC00"/>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1"/>
                  </a:ext>
                </a:extLst>
              </a:tr>
              <a:tr h="426720">
                <a:tc vMerge="1">
                  <a:txBody>
                    <a:bodyPr/>
                    <a:lstStyle/>
                    <a:p>
                      <a:endParaRPr/>
                    </a:p>
                  </a:txBody>
                  <a:tcPr marL="0" marR="0" marT="0" marB="0">
                    <a:lnT w="28575">
                      <a:solidFill>
                        <a:srgbClr val="7DC242"/>
                      </a:solidFill>
                      <a:prstDash val="solid"/>
                    </a:lnT>
                    <a:lnB w="6350">
                      <a:solidFill>
                        <a:srgbClr val="233443"/>
                      </a:solidFill>
                      <a:prstDash val="solid"/>
                    </a:lnB>
                    <a:solidFill>
                      <a:srgbClr val="FFFFFF"/>
                    </a:solidFill>
                  </a:tcPr>
                </a:tc>
                <a:tc gridSpan="2">
                  <a:txBody>
                    <a:bodyPr/>
                    <a:lstStyle>
                      <a:lvl1pPr marL="0" algn="l" defTabSz="2438430" rtl="0" eaLnBrk="1" latinLnBrk="0" hangingPunct="1">
                        <a:defRPr sz="4800" kern="1200">
                          <a:solidFill>
                            <a:schemeClr val="tx1"/>
                          </a:solidFill>
                          <a:latin typeface="Calibri"/>
                        </a:defRPr>
                      </a:lvl1pPr>
                      <a:lvl2pPr marL="1219215" algn="l" defTabSz="2438430" rtl="0" eaLnBrk="1" latinLnBrk="0" hangingPunct="1">
                        <a:defRPr sz="4800" kern="1200">
                          <a:solidFill>
                            <a:schemeClr val="tx1"/>
                          </a:solidFill>
                          <a:latin typeface="Calibri"/>
                        </a:defRPr>
                      </a:lvl2pPr>
                      <a:lvl3pPr marL="2438430" algn="l" defTabSz="2438430" rtl="0" eaLnBrk="1" latinLnBrk="0" hangingPunct="1">
                        <a:defRPr sz="4800" kern="1200">
                          <a:solidFill>
                            <a:schemeClr val="tx1"/>
                          </a:solidFill>
                          <a:latin typeface="Calibri"/>
                        </a:defRPr>
                      </a:lvl3pPr>
                      <a:lvl4pPr marL="3657646" algn="l" defTabSz="2438430" rtl="0" eaLnBrk="1" latinLnBrk="0" hangingPunct="1">
                        <a:defRPr sz="4800" kern="1200">
                          <a:solidFill>
                            <a:schemeClr val="tx1"/>
                          </a:solidFill>
                          <a:latin typeface="Calibri"/>
                        </a:defRPr>
                      </a:lvl4pPr>
                      <a:lvl5pPr marL="4876861" algn="l" defTabSz="2438430" rtl="0" eaLnBrk="1" latinLnBrk="0" hangingPunct="1">
                        <a:defRPr sz="4800" kern="1200">
                          <a:solidFill>
                            <a:schemeClr val="tx1"/>
                          </a:solidFill>
                          <a:latin typeface="Calibri"/>
                        </a:defRPr>
                      </a:lvl5pPr>
                      <a:lvl6pPr marL="6096076" algn="l" defTabSz="2438430" rtl="0" eaLnBrk="1" latinLnBrk="0" hangingPunct="1">
                        <a:defRPr sz="4800" kern="1200">
                          <a:solidFill>
                            <a:schemeClr val="tx1"/>
                          </a:solidFill>
                          <a:latin typeface="Calibri"/>
                        </a:defRPr>
                      </a:lvl6pPr>
                      <a:lvl7pPr marL="7315291" algn="l" defTabSz="2438430" rtl="0" eaLnBrk="1" latinLnBrk="0" hangingPunct="1">
                        <a:defRPr sz="4800" kern="1200">
                          <a:solidFill>
                            <a:schemeClr val="tx1"/>
                          </a:solidFill>
                          <a:latin typeface="Calibri"/>
                        </a:defRPr>
                      </a:lvl7pPr>
                      <a:lvl8pPr marL="8534507" algn="l" defTabSz="2438430" rtl="0" eaLnBrk="1" latinLnBrk="0" hangingPunct="1">
                        <a:defRPr sz="4800" kern="1200">
                          <a:solidFill>
                            <a:schemeClr val="tx1"/>
                          </a:solidFill>
                          <a:latin typeface="Calibri"/>
                        </a:defRPr>
                      </a:lvl8pPr>
                      <a:lvl9pPr marL="9753722" algn="l" defTabSz="2438430" rtl="0" eaLnBrk="1" latinLnBrk="0" hangingPunct="1">
                        <a:defRPr sz="4800" kern="1200">
                          <a:solidFill>
                            <a:schemeClr val="tx1"/>
                          </a:solidFill>
                          <a:latin typeface="Calibri"/>
                        </a:defRPr>
                      </a:lvl9pPr>
                    </a:lstStyle>
                    <a:p>
                      <a:pPr marL="0" indent="0" algn="ctr">
                        <a:lnSpc>
                          <a:spcPct val="100000"/>
                        </a:lnSpc>
                        <a:spcBef>
                          <a:spcPts val="0"/>
                        </a:spcBef>
                      </a:pPr>
                      <a:r>
                        <a:rPr sz="2000" b="1" spc="-10" dirty="0">
                          <a:solidFill>
                            <a:srgbClr val="233443"/>
                          </a:solidFill>
                          <a:latin typeface="Arial Narrow"/>
                          <a:cs typeface="Arial Narrow"/>
                        </a:rPr>
                        <a:t>Table</a:t>
                      </a:r>
                      <a:r>
                        <a:rPr sz="2000" b="1" spc="-70" dirty="0">
                          <a:solidFill>
                            <a:srgbClr val="233443"/>
                          </a:solidFill>
                          <a:latin typeface="Arial Narrow"/>
                          <a:cs typeface="Arial Narrow"/>
                        </a:rPr>
                        <a:t> </a:t>
                      </a:r>
                      <a:r>
                        <a:rPr sz="2000" b="1" spc="0" dirty="0">
                          <a:solidFill>
                            <a:srgbClr val="233443"/>
                          </a:solidFill>
                          <a:latin typeface="Arial Narrow"/>
                          <a:cs typeface="Arial Narrow"/>
                        </a:rPr>
                        <a:t>Subhead</a:t>
                      </a:r>
                      <a:endParaRPr sz="2000" dirty="0">
                        <a:latin typeface="Arial Narrow"/>
                        <a:cs typeface="Arial Narrow"/>
                      </a:endParaRPr>
                    </a:p>
                  </a:txBody>
                  <a:tcPr marL="60960" marR="60960" marT="60960" marB="60960">
                    <a:lnL>
                      <a:noFill/>
                    </a:lnL>
                    <a:lnR>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a:p>
                  </a:txBody>
                  <a:tcPr marL="0" marR="0" marT="0" marB="0"/>
                </a:tc>
                <a:tc>
                  <a:txBody>
                    <a:bodyPr/>
                    <a:lstStyle>
                      <a:lvl1pPr marL="0" algn="l" defTabSz="2438430" rtl="0" eaLnBrk="1" latinLnBrk="0" hangingPunct="1">
                        <a:defRPr sz="4800" kern="1200">
                          <a:solidFill>
                            <a:schemeClr val="tx1"/>
                          </a:solidFill>
                          <a:latin typeface="Calibri"/>
                        </a:defRPr>
                      </a:lvl1pPr>
                      <a:lvl2pPr marL="1219215" algn="l" defTabSz="2438430" rtl="0" eaLnBrk="1" latinLnBrk="0" hangingPunct="1">
                        <a:defRPr sz="4800" kern="1200">
                          <a:solidFill>
                            <a:schemeClr val="tx1"/>
                          </a:solidFill>
                          <a:latin typeface="Calibri"/>
                        </a:defRPr>
                      </a:lvl2pPr>
                      <a:lvl3pPr marL="2438430" algn="l" defTabSz="2438430" rtl="0" eaLnBrk="1" latinLnBrk="0" hangingPunct="1">
                        <a:defRPr sz="4800" kern="1200">
                          <a:solidFill>
                            <a:schemeClr val="tx1"/>
                          </a:solidFill>
                          <a:latin typeface="Calibri"/>
                        </a:defRPr>
                      </a:lvl3pPr>
                      <a:lvl4pPr marL="3657646" algn="l" defTabSz="2438430" rtl="0" eaLnBrk="1" latinLnBrk="0" hangingPunct="1">
                        <a:defRPr sz="4800" kern="1200">
                          <a:solidFill>
                            <a:schemeClr val="tx1"/>
                          </a:solidFill>
                          <a:latin typeface="Calibri"/>
                        </a:defRPr>
                      </a:lvl4pPr>
                      <a:lvl5pPr marL="4876861" algn="l" defTabSz="2438430" rtl="0" eaLnBrk="1" latinLnBrk="0" hangingPunct="1">
                        <a:defRPr sz="4800" kern="1200">
                          <a:solidFill>
                            <a:schemeClr val="tx1"/>
                          </a:solidFill>
                          <a:latin typeface="Calibri"/>
                        </a:defRPr>
                      </a:lvl5pPr>
                      <a:lvl6pPr marL="6096076" algn="l" defTabSz="2438430" rtl="0" eaLnBrk="1" latinLnBrk="0" hangingPunct="1">
                        <a:defRPr sz="4800" kern="1200">
                          <a:solidFill>
                            <a:schemeClr val="tx1"/>
                          </a:solidFill>
                          <a:latin typeface="Calibri"/>
                        </a:defRPr>
                      </a:lvl6pPr>
                      <a:lvl7pPr marL="7315291" algn="l" defTabSz="2438430" rtl="0" eaLnBrk="1" latinLnBrk="0" hangingPunct="1">
                        <a:defRPr sz="4800" kern="1200">
                          <a:solidFill>
                            <a:schemeClr val="tx1"/>
                          </a:solidFill>
                          <a:latin typeface="Calibri"/>
                        </a:defRPr>
                      </a:lvl7pPr>
                      <a:lvl8pPr marL="8534507" algn="l" defTabSz="2438430" rtl="0" eaLnBrk="1" latinLnBrk="0" hangingPunct="1">
                        <a:defRPr sz="4800" kern="1200">
                          <a:solidFill>
                            <a:schemeClr val="tx1"/>
                          </a:solidFill>
                          <a:latin typeface="Calibri"/>
                        </a:defRPr>
                      </a:lvl8pPr>
                      <a:lvl9pPr marL="9753722" algn="l" defTabSz="2438430" rtl="0" eaLnBrk="1" latinLnBrk="0" hangingPunct="1">
                        <a:defRPr sz="4800" kern="1200">
                          <a:solidFill>
                            <a:schemeClr val="tx1"/>
                          </a:solidFill>
                          <a:latin typeface="Calibri"/>
                        </a:defRPr>
                      </a:lvl9pPr>
                    </a:lstStyle>
                    <a:p>
                      <a:pPr algn="ctr">
                        <a:lnSpc>
                          <a:spcPct val="100000"/>
                        </a:lnSpc>
                        <a:spcBef>
                          <a:spcPts val="0"/>
                        </a:spcBef>
                      </a:pPr>
                      <a:r>
                        <a:rPr sz="2000" b="1" spc="0">
                          <a:solidFill>
                            <a:srgbClr val="233443"/>
                          </a:solidFill>
                          <a:latin typeface="Arial Narrow"/>
                          <a:cs typeface="Arial Narrow"/>
                        </a:rPr>
                        <a:t>Eniminimpora</a:t>
                      </a:r>
                      <a:endParaRPr sz="2000">
                        <a:latin typeface="Arial Narrow"/>
                        <a:cs typeface="Arial Narrow"/>
                      </a:endParaRPr>
                    </a:p>
                  </a:txBody>
                  <a:tcPr marL="60960" marR="60960" marT="60960" marB="60960">
                    <a:lnL>
                      <a:noFill/>
                    </a:lnL>
                    <a:lnR>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2438430" rtl="0" eaLnBrk="1" latinLnBrk="0" hangingPunct="1">
                        <a:defRPr sz="4800" kern="1200">
                          <a:solidFill>
                            <a:schemeClr val="tx1"/>
                          </a:solidFill>
                          <a:latin typeface="Calibri"/>
                        </a:defRPr>
                      </a:lvl1pPr>
                      <a:lvl2pPr marL="1219215" algn="l" defTabSz="2438430" rtl="0" eaLnBrk="1" latinLnBrk="0" hangingPunct="1">
                        <a:defRPr sz="4800" kern="1200">
                          <a:solidFill>
                            <a:schemeClr val="tx1"/>
                          </a:solidFill>
                          <a:latin typeface="Calibri"/>
                        </a:defRPr>
                      </a:lvl2pPr>
                      <a:lvl3pPr marL="2438430" algn="l" defTabSz="2438430" rtl="0" eaLnBrk="1" latinLnBrk="0" hangingPunct="1">
                        <a:defRPr sz="4800" kern="1200">
                          <a:solidFill>
                            <a:schemeClr val="tx1"/>
                          </a:solidFill>
                          <a:latin typeface="Calibri"/>
                        </a:defRPr>
                      </a:lvl3pPr>
                      <a:lvl4pPr marL="3657646" algn="l" defTabSz="2438430" rtl="0" eaLnBrk="1" latinLnBrk="0" hangingPunct="1">
                        <a:defRPr sz="4800" kern="1200">
                          <a:solidFill>
                            <a:schemeClr val="tx1"/>
                          </a:solidFill>
                          <a:latin typeface="Calibri"/>
                        </a:defRPr>
                      </a:lvl4pPr>
                      <a:lvl5pPr marL="4876861" algn="l" defTabSz="2438430" rtl="0" eaLnBrk="1" latinLnBrk="0" hangingPunct="1">
                        <a:defRPr sz="4800" kern="1200">
                          <a:solidFill>
                            <a:schemeClr val="tx1"/>
                          </a:solidFill>
                          <a:latin typeface="Calibri"/>
                        </a:defRPr>
                      </a:lvl5pPr>
                      <a:lvl6pPr marL="6096076" algn="l" defTabSz="2438430" rtl="0" eaLnBrk="1" latinLnBrk="0" hangingPunct="1">
                        <a:defRPr sz="4800" kern="1200">
                          <a:solidFill>
                            <a:schemeClr val="tx1"/>
                          </a:solidFill>
                          <a:latin typeface="Calibri"/>
                        </a:defRPr>
                      </a:lvl6pPr>
                      <a:lvl7pPr marL="7315291" algn="l" defTabSz="2438430" rtl="0" eaLnBrk="1" latinLnBrk="0" hangingPunct="1">
                        <a:defRPr sz="4800" kern="1200">
                          <a:solidFill>
                            <a:schemeClr val="tx1"/>
                          </a:solidFill>
                          <a:latin typeface="Calibri"/>
                        </a:defRPr>
                      </a:lvl7pPr>
                      <a:lvl8pPr marL="8534507" algn="l" defTabSz="2438430" rtl="0" eaLnBrk="1" latinLnBrk="0" hangingPunct="1">
                        <a:defRPr sz="4800" kern="1200">
                          <a:solidFill>
                            <a:schemeClr val="tx1"/>
                          </a:solidFill>
                          <a:latin typeface="Calibri"/>
                        </a:defRPr>
                      </a:lvl8pPr>
                      <a:lvl9pPr marL="9753722" algn="l" defTabSz="2438430" rtl="0" eaLnBrk="1" latinLnBrk="0" hangingPunct="1">
                        <a:defRPr sz="4800" kern="1200">
                          <a:solidFill>
                            <a:schemeClr val="tx1"/>
                          </a:solidFill>
                          <a:latin typeface="Calibri"/>
                        </a:defRPr>
                      </a:lvl9pPr>
                    </a:lstStyle>
                    <a:p>
                      <a:pPr algn="ctr">
                        <a:lnSpc>
                          <a:spcPct val="100000"/>
                        </a:lnSpc>
                        <a:spcBef>
                          <a:spcPts val="0"/>
                        </a:spcBef>
                      </a:pPr>
                      <a:r>
                        <a:rPr sz="2000" b="1" spc="0">
                          <a:solidFill>
                            <a:srgbClr val="233443"/>
                          </a:solidFill>
                          <a:latin typeface="Arial Narrow"/>
                          <a:cs typeface="Arial Narrow"/>
                        </a:rPr>
                        <a:t>Aperatis</a:t>
                      </a:r>
                      <a:r>
                        <a:rPr sz="2000" b="1" spc="-80">
                          <a:solidFill>
                            <a:srgbClr val="233443"/>
                          </a:solidFill>
                          <a:latin typeface="Arial Narrow"/>
                          <a:cs typeface="Arial Narrow"/>
                        </a:rPr>
                        <a:t> </a:t>
                      </a:r>
                      <a:r>
                        <a:rPr sz="2000" b="1" spc="0">
                          <a:solidFill>
                            <a:srgbClr val="233443"/>
                          </a:solidFill>
                          <a:latin typeface="Arial Narrow"/>
                          <a:cs typeface="Arial Narrow"/>
                        </a:rPr>
                        <a:t>Eaquas</a:t>
                      </a:r>
                      <a:endParaRPr sz="2000">
                        <a:latin typeface="Arial Narrow"/>
                        <a:cs typeface="Arial Narrow"/>
                      </a:endParaRPr>
                    </a:p>
                  </a:txBody>
                  <a:tcPr marL="60960" marR="60960" marT="60960" marB="60960">
                    <a:lnL>
                      <a:noFill/>
                    </a:lnL>
                    <a:lnR>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2"/>
                  </a:ext>
                </a:extLst>
              </a:tr>
              <a:tr h="426720">
                <a:tc vMerge="1">
                  <a:txBody>
                    <a:bodyPr/>
                    <a:lstStyle/>
                    <a:p>
                      <a:endParaRPr/>
                    </a:p>
                  </a:txBody>
                  <a:tcPr marL="0" marR="0" marT="0" marB="0">
                    <a:lnT w="28575">
                      <a:solidFill>
                        <a:srgbClr val="7DC242"/>
                      </a:solidFill>
                      <a:prstDash val="solid"/>
                    </a:lnT>
                    <a:lnB w="6350">
                      <a:solidFill>
                        <a:srgbClr val="233443"/>
                      </a:solidFill>
                      <a:prstDash val="solid"/>
                    </a:lnB>
                    <a:solidFill>
                      <a:srgbClr val="FFFFFF"/>
                    </a:solidFill>
                  </a:tcPr>
                </a:tc>
                <a:tc>
                  <a:txBody>
                    <a:bodyPr/>
                    <a:lstStyle>
                      <a:lvl1pPr marL="0" algn="l" defTabSz="2438430" rtl="0" eaLnBrk="1" latinLnBrk="0" hangingPunct="1">
                        <a:defRPr sz="4800" kern="1200">
                          <a:solidFill>
                            <a:schemeClr val="tx1"/>
                          </a:solidFill>
                          <a:latin typeface="Calibri"/>
                        </a:defRPr>
                      </a:lvl1pPr>
                      <a:lvl2pPr marL="1219215" algn="l" defTabSz="2438430" rtl="0" eaLnBrk="1" latinLnBrk="0" hangingPunct="1">
                        <a:defRPr sz="4800" kern="1200">
                          <a:solidFill>
                            <a:schemeClr val="tx1"/>
                          </a:solidFill>
                          <a:latin typeface="Calibri"/>
                        </a:defRPr>
                      </a:lvl2pPr>
                      <a:lvl3pPr marL="2438430" algn="l" defTabSz="2438430" rtl="0" eaLnBrk="1" latinLnBrk="0" hangingPunct="1">
                        <a:defRPr sz="4800" kern="1200">
                          <a:solidFill>
                            <a:schemeClr val="tx1"/>
                          </a:solidFill>
                          <a:latin typeface="Calibri"/>
                        </a:defRPr>
                      </a:lvl3pPr>
                      <a:lvl4pPr marL="3657646" algn="l" defTabSz="2438430" rtl="0" eaLnBrk="1" latinLnBrk="0" hangingPunct="1">
                        <a:defRPr sz="4800" kern="1200">
                          <a:solidFill>
                            <a:schemeClr val="tx1"/>
                          </a:solidFill>
                          <a:latin typeface="Calibri"/>
                        </a:defRPr>
                      </a:lvl4pPr>
                      <a:lvl5pPr marL="4876861" algn="l" defTabSz="2438430" rtl="0" eaLnBrk="1" latinLnBrk="0" hangingPunct="1">
                        <a:defRPr sz="4800" kern="1200">
                          <a:solidFill>
                            <a:schemeClr val="tx1"/>
                          </a:solidFill>
                          <a:latin typeface="Calibri"/>
                        </a:defRPr>
                      </a:lvl5pPr>
                      <a:lvl6pPr marL="6096076" algn="l" defTabSz="2438430" rtl="0" eaLnBrk="1" latinLnBrk="0" hangingPunct="1">
                        <a:defRPr sz="4800" kern="1200">
                          <a:solidFill>
                            <a:schemeClr val="tx1"/>
                          </a:solidFill>
                          <a:latin typeface="Calibri"/>
                        </a:defRPr>
                      </a:lvl6pPr>
                      <a:lvl7pPr marL="7315291" algn="l" defTabSz="2438430" rtl="0" eaLnBrk="1" latinLnBrk="0" hangingPunct="1">
                        <a:defRPr sz="4800" kern="1200">
                          <a:solidFill>
                            <a:schemeClr val="tx1"/>
                          </a:solidFill>
                          <a:latin typeface="Calibri"/>
                        </a:defRPr>
                      </a:lvl7pPr>
                      <a:lvl8pPr marL="8534507" algn="l" defTabSz="2438430" rtl="0" eaLnBrk="1" latinLnBrk="0" hangingPunct="1">
                        <a:defRPr sz="4800" kern="1200">
                          <a:solidFill>
                            <a:schemeClr val="tx1"/>
                          </a:solidFill>
                          <a:latin typeface="Calibri"/>
                        </a:defRPr>
                      </a:lvl8pPr>
                      <a:lvl9pPr marL="9753722" algn="l" defTabSz="2438430" rtl="0" eaLnBrk="1" latinLnBrk="0" hangingPunct="1">
                        <a:defRPr sz="4800" kern="1200">
                          <a:solidFill>
                            <a:schemeClr val="tx1"/>
                          </a:solidFill>
                          <a:latin typeface="Calibri"/>
                        </a:defRPr>
                      </a:lvl9pPr>
                    </a:lstStyle>
                    <a:p>
                      <a:pPr algn="ctr">
                        <a:lnSpc>
                          <a:spcPct val="100000"/>
                        </a:lnSpc>
                        <a:spcBef>
                          <a:spcPts val="0"/>
                        </a:spcBef>
                      </a:pPr>
                      <a:r>
                        <a:rPr sz="2000" b="1" err="1">
                          <a:solidFill>
                            <a:srgbClr val="233443"/>
                          </a:solidFill>
                          <a:latin typeface="Arial Narrow"/>
                          <a:cs typeface="Arial Narrow"/>
                        </a:rPr>
                        <a:t>Ommodis</a:t>
                      </a:r>
                      <a:endParaRPr sz="2000">
                        <a:latin typeface="Arial Narrow"/>
                        <a:cs typeface="Arial Narrow"/>
                      </a:endParaRPr>
                    </a:p>
                  </a:txBody>
                  <a:tcPr marL="60960" marR="60960" marT="60960" marB="60960">
                    <a:lnL>
                      <a:noFill/>
                    </a:lnL>
                    <a:lnR>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DEEDCD"/>
                    </a:solidFill>
                  </a:tcPr>
                </a:tc>
                <a:tc>
                  <a:txBody>
                    <a:bodyPr/>
                    <a:lstStyle>
                      <a:lvl1pPr marL="0" algn="l" defTabSz="2438430" rtl="0" eaLnBrk="1" latinLnBrk="0" hangingPunct="1">
                        <a:defRPr sz="4800" kern="1200">
                          <a:solidFill>
                            <a:schemeClr val="tx1"/>
                          </a:solidFill>
                          <a:latin typeface="Calibri"/>
                        </a:defRPr>
                      </a:lvl1pPr>
                      <a:lvl2pPr marL="1219215" algn="l" defTabSz="2438430" rtl="0" eaLnBrk="1" latinLnBrk="0" hangingPunct="1">
                        <a:defRPr sz="4800" kern="1200">
                          <a:solidFill>
                            <a:schemeClr val="tx1"/>
                          </a:solidFill>
                          <a:latin typeface="Calibri"/>
                        </a:defRPr>
                      </a:lvl2pPr>
                      <a:lvl3pPr marL="2438430" algn="l" defTabSz="2438430" rtl="0" eaLnBrk="1" latinLnBrk="0" hangingPunct="1">
                        <a:defRPr sz="4800" kern="1200">
                          <a:solidFill>
                            <a:schemeClr val="tx1"/>
                          </a:solidFill>
                          <a:latin typeface="Calibri"/>
                        </a:defRPr>
                      </a:lvl3pPr>
                      <a:lvl4pPr marL="3657646" algn="l" defTabSz="2438430" rtl="0" eaLnBrk="1" latinLnBrk="0" hangingPunct="1">
                        <a:defRPr sz="4800" kern="1200">
                          <a:solidFill>
                            <a:schemeClr val="tx1"/>
                          </a:solidFill>
                          <a:latin typeface="Calibri"/>
                        </a:defRPr>
                      </a:lvl4pPr>
                      <a:lvl5pPr marL="4876861" algn="l" defTabSz="2438430" rtl="0" eaLnBrk="1" latinLnBrk="0" hangingPunct="1">
                        <a:defRPr sz="4800" kern="1200">
                          <a:solidFill>
                            <a:schemeClr val="tx1"/>
                          </a:solidFill>
                          <a:latin typeface="Calibri"/>
                        </a:defRPr>
                      </a:lvl5pPr>
                      <a:lvl6pPr marL="6096076" algn="l" defTabSz="2438430" rtl="0" eaLnBrk="1" latinLnBrk="0" hangingPunct="1">
                        <a:defRPr sz="4800" kern="1200">
                          <a:solidFill>
                            <a:schemeClr val="tx1"/>
                          </a:solidFill>
                          <a:latin typeface="Calibri"/>
                        </a:defRPr>
                      </a:lvl6pPr>
                      <a:lvl7pPr marL="7315291" algn="l" defTabSz="2438430" rtl="0" eaLnBrk="1" latinLnBrk="0" hangingPunct="1">
                        <a:defRPr sz="4800" kern="1200">
                          <a:solidFill>
                            <a:schemeClr val="tx1"/>
                          </a:solidFill>
                          <a:latin typeface="Calibri"/>
                        </a:defRPr>
                      </a:lvl7pPr>
                      <a:lvl8pPr marL="8534507" algn="l" defTabSz="2438430" rtl="0" eaLnBrk="1" latinLnBrk="0" hangingPunct="1">
                        <a:defRPr sz="4800" kern="1200">
                          <a:solidFill>
                            <a:schemeClr val="tx1"/>
                          </a:solidFill>
                          <a:latin typeface="Calibri"/>
                        </a:defRPr>
                      </a:lvl8pPr>
                      <a:lvl9pPr marL="9753722" algn="l" defTabSz="2438430" rtl="0" eaLnBrk="1" latinLnBrk="0" hangingPunct="1">
                        <a:defRPr sz="4800" kern="1200">
                          <a:solidFill>
                            <a:schemeClr val="tx1"/>
                          </a:solidFill>
                          <a:latin typeface="Calibri"/>
                        </a:defRPr>
                      </a:lvl9pPr>
                    </a:lstStyle>
                    <a:p>
                      <a:pPr algn="ctr">
                        <a:lnSpc>
                          <a:spcPct val="100000"/>
                        </a:lnSpc>
                        <a:spcBef>
                          <a:spcPts val="0"/>
                        </a:spcBef>
                      </a:pPr>
                      <a:r>
                        <a:rPr sz="2000" b="1" spc="0" dirty="0" err="1">
                          <a:solidFill>
                            <a:srgbClr val="233443"/>
                          </a:solidFill>
                          <a:latin typeface="Arial Narrow"/>
                          <a:cs typeface="Arial Narrow"/>
                        </a:rPr>
                        <a:t>Abore</a:t>
                      </a:r>
                      <a:r>
                        <a:rPr sz="2000" b="1" spc="0" dirty="0">
                          <a:solidFill>
                            <a:srgbClr val="233443"/>
                          </a:solidFill>
                          <a:latin typeface="Arial Narrow"/>
                          <a:cs typeface="Arial Narrow"/>
                        </a:rPr>
                        <a:t>*</a:t>
                      </a:r>
                      <a:endParaRPr sz="2000" dirty="0">
                        <a:latin typeface="Arial Narrow"/>
                        <a:cs typeface="Arial Narrow"/>
                      </a:endParaRPr>
                    </a:p>
                  </a:txBody>
                  <a:tcPr marL="60960" marR="60960" marT="60960" marB="60960">
                    <a:lnL>
                      <a:noFill/>
                    </a:lnL>
                    <a:lnR>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CADCF2"/>
                    </a:solidFill>
                  </a:tcPr>
                </a:tc>
                <a:tc>
                  <a:txBody>
                    <a:bodyPr/>
                    <a:lstStyle>
                      <a:lvl1pPr marL="0" algn="l" defTabSz="2438430" rtl="0" eaLnBrk="1" latinLnBrk="0" hangingPunct="1">
                        <a:defRPr sz="4800" kern="1200">
                          <a:solidFill>
                            <a:schemeClr val="tx1"/>
                          </a:solidFill>
                          <a:latin typeface="Calibri"/>
                        </a:defRPr>
                      </a:lvl1pPr>
                      <a:lvl2pPr marL="1219215" algn="l" defTabSz="2438430" rtl="0" eaLnBrk="1" latinLnBrk="0" hangingPunct="1">
                        <a:defRPr sz="4800" kern="1200">
                          <a:solidFill>
                            <a:schemeClr val="tx1"/>
                          </a:solidFill>
                          <a:latin typeface="Calibri"/>
                        </a:defRPr>
                      </a:lvl2pPr>
                      <a:lvl3pPr marL="2438430" algn="l" defTabSz="2438430" rtl="0" eaLnBrk="1" latinLnBrk="0" hangingPunct="1">
                        <a:defRPr sz="4800" kern="1200">
                          <a:solidFill>
                            <a:schemeClr val="tx1"/>
                          </a:solidFill>
                          <a:latin typeface="Calibri"/>
                        </a:defRPr>
                      </a:lvl3pPr>
                      <a:lvl4pPr marL="3657646" algn="l" defTabSz="2438430" rtl="0" eaLnBrk="1" latinLnBrk="0" hangingPunct="1">
                        <a:defRPr sz="4800" kern="1200">
                          <a:solidFill>
                            <a:schemeClr val="tx1"/>
                          </a:solidFill>
                          <a:latin typeface="Calibri"/>
                        </a:defRPr>
                      </a:lvl4pPr>
                      <a:lvl5pPr marL="4876861" algn="l" defTabSz="2438430" rtl="0" eaLnBrk="1" latinLnBrk="0" hangingPunct="1">
                        <a:defRPr sz="4800" kern="1200">
                          <a:solidFill>
                            <a:schemeClr val="tx1"/>
                          </a:solidFill>
                          <a:latin typeface="Calibri"/>
                        </a:defRPr>
                      </a:lvl5pPr>
                      <a:lvl6pPr marL="6096076" algn="l" defTabSz="2438430" rtl="0" eaLnBrk="1" latinLnBrk="0" hangingPunct="1">
                        <a:defRPr sz="4800" kern="1200">
                          <a:solidFill>
                            <a:schemeClr val="tx1"/>
                          </a:solidFill>
                          <a:latin typeface="Calibri"/>
                        </a:defRPr>
                      </a:lvl6pPr>
                      <a:lvl7pPr marL="7315291" algn="l" defTabSz="2438430" rtl="0" eaLnBrk="1" latinLnBrk="0" hangingPunct="1">
                        <a:defRPr sz="4800" kern="1200">
                          <a:solidFill>
                            <a:schemeClr val="tx1"/>
                          </a:solidFill>
                          <a:latin typeface="Calibri"/>
                        </a:defRPr>
                      </a:lvl7pPr>
                      <a:lvl8pPr marL="8534507" algn="l" defTabSz="2438430" rtl="0" eaLnBrk="1" latinLnBrk="0" hangingPunct="1">
                        <a:defRPr sz="4800" kern="1200">
                          <a:solidFill>
                            <a:schemeClr val="tx1"/>
                          </a:solidFill>
                          <a:latin typeface="Calibri"/>
                        </a:defRPr>
                      </a:lvl8pPr>
                      <a:lvl9pPr marL="9753722" algn="l" defTabSz="2438430" rtl="0" eaLnBrk="1" latinLnBrk="0" hangingPunct="1">
                        <a:defRPr sz="4800" kern="1200">
                          <a:solidFill>
                            <a:schemeClr val="tx1"/>
                          </a:solidFill>
                          <a:latin typeface="Calibri"/>
                        </a:defRPr>
                      </a:lvl9pPr>
                    </a:lstStyle>
                    <a:p>
                      <a:pPr algn="ctr">
                        <a:lnSpc>
                          <a:spcPct val="100000"/>
                        </a:lnSpc>
                        <a:spcBef>
                          <a:spcPts val="0"/>
                        </a:spcBef>
                      </a:pPr>
                      <a:r>
                        <a:rPr sz="2000" b="1" err="1">
                          <a:solidFill>
                            <a:srgbClr val="233443"/>
                          </a:solidFill>
                          <a:latin typeface="Arial Narrow"/>
                          <a:cs typeface="Arial Narrow"/>
                        </a:rPr>
                        <a:t>Quisquo</a:t>
                      </a:r>
                      <a:r>
                        <a:rPr sz="2000" b="1" baseline="30864">
                          <a:solidFill>
                            <a:srgbClr val="233443"/>
                          </a:solidFill>
                          <a:latin typeface="Arial Narrow"/>
                          <a:cs typeface="Arial Narrow"/>
                        </a:rPr>
                        <a:t>†</a:t>
                      </a:r>
                      <a:endParaRPr sz="2000" baseline="30864">
                        <a:latin typeface="Arial Narrow"/>
                        <a:cs typeface="Arial Narrow"/>
                      </a:endParaRPr>
                    </a:p>
                  </a:txBody>
                  <a:tcPr marL="60960" marR="60960" marT="60960" marB="60960">
                    <a:lnL>
                      <a:noFill/>
                    </a:lnL>
                    <a:lnR>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DEEDCD"/>
                    </a:solidFill>
                  </a:tcPr>
                </a:tc>
                <a:tc>
                  <a:txBody>
                    <a:bodyPr/>
                    <a:lstStyle>
                      <a:lvl1pPr marL="0" algn="l" defTabSz="2438430" rtl="0" eaLnBrk="1" latinLnBrk="0" hangingPunct="1">
                        <a:defRPr sz="4800" kern="1200">
                          <a:solidFill>
                            <a:schemeClr val="tx1"/>
                          </a:solidFill>
                          <a:latin typeface="Calibri"/>
                        </a:defRPr>
                      </a:lvl1pPr>
                      <a:lvl2pPr marL="1219215" algn="l" defTabSz="2438430" rtl="0" eaLnBrk="1" latinLnBrk="0" hangingPunct="1">
                        <a:defRPr sz="4800" kern="1200">
                          <a:solidFill>
                            <a:schemeClr val="tx1"/>
                          </a:solidFill>
                          <a:latin typeface="Calibri"/>
                        </a:defRPr>
                      </a:lvl2pPr>
                      <a:lvl3pPr marL="2438430" algn="l" defTabSz="2438430" rtl="0" eaLnBrk="1" latinLnBrk="0" hangingPunct="1">
                        <a:defRPr sz="4800" kern="1200">
                          <a:solidFill>
                            <a:schemeClr val="tx1"/>
                          </a:solidFill>
                          <a:latin typeface="Calibri"/>
                        </a:defRPr>
                      </a:lvl3pPr>
                      <a:lvl4pPr marL="3657646" algn="l" defTabSz="2438430" rtl="0" eaLnBrk="1" latinLnBrk="0" hangingPunct="1">
                        <a:defRPr sz="4800" kern="1200">
                          <a:solidFill>
                            <a:schemeClr val="tx1"/>
                          </a:solidFill>
                          <a:latin typeface="Calibri"/>
                        </a:defRPr>
                      </a:lvl4pPr>
                      <a:lvl5pPr marL="4876861" algn="l" defTabSz="2438430" rtl="0" eaLnBrk="1" latinLnBrk="0" hangingPunct="1">
                        <a:defRPr sz="4800" kern="1200">
                          <a:solidFill>
                            <a:schemeClr val="tx1"/>
                          </a:solidFill>
                          <a:latin typeface="Calibri"/>
                        </a:defRPr>
                      </a:lvl5pPr>
                      <a:lvl6pPr marL="6096076" algn="l" defTabSz="2438430" rtl="0" eaLnBrk="1" latinLnBrk="0" hangingPunct="1">
                        <a:defRPr sz="4800" kern="1200">
                          <a:solidFill>
                            <a:schemeClr val="tx1"/>
                          </a:solidFill>
                          <a:latin typeface="Calibri"/>
                        </a:defRPr>
                      </a:lvl6pPr>
                      <a:lvl7pPr marL="7315291" algn="l" defTabSz="2438430" rtl="0" eaLnBrk="1" latinLnBrk="0" hangingPunct="1">
                        <a:defRPr sz="4800" kern="1200">
                          <a:solidFill>
                            <a:schemeClr val="tx1"/>
                          </a:solidFill>
                          <a:latin typeface="Calibri"/>
                        </a:defRPr>
                      </a:lvl7pPr>
                      <a:lvl8pPr marL="8534507" algn="l" defTabSz="2438430" rtl="0" eaLnBrk="1" latinLnBrk="0" hangingPunct="1">
                        <a:defRPr sz="4800" kern="1200">
                          <a:solidFill>
                            <a:schemeClr val="tx1"/>
                          </a:solidFill>
                          <a:latin typeface="Calibri"/>
                        </a:defRPr>
                      </a:lvl8pPr>
                      <a:lvl9pPr marL="9753722" algn="l" defTabSz="2438430" rtl="0" eaLnBrk="1" latinLnBrk="0" hangingPunct="1">
                        <a:defRPr sz="4800" kern="1200">
                          <a:solidFill>
                            <a:schemeClr val="tx1"/>
                          </a:solidFill>
                          <a:latin typeface="Calibri"/>
                        </a:defRPr>
                      </a:lvl9pPr>
                    </a:lstStyle>
                    <a:p>
                      <a:pPr algn="ctr">
                        <a:lnSpc>
                          <a:spcPct val="100000"/>
                        </a:lnSpc>
                        <a:spcBef>
                          <a:spcPts val="0"/>
                        </a:spcBef>
                      </a:pPr>
                      <a:r>
                        <a:rPr sz="2000" b="1">
                          <a:solidFill>
                            <a:srgbClr val="233443"/>
                          </a:solidFill>
                          <a:latin typeface="Arial Narrow"/>
                          <a:cs typeface="Arial Narrow"/>
                        </a:rPr>
                        <a:t>Mos</a:t>
                      </a:r>
                      <a:r>
                        <a:rPr sz="2000" b="1" spc="-80">
                          <a:solidFill>
                            <a:srgbClr val="233443"/>
                          </a:solidFill>
                          <a:latin typeface="Arial Narrow"/>
                          <a:cs typeface="Arial Narrow"/>
                        </a:rPr>
                        <a:t> </a:t>
                      </a:r>
                      <a:r>
                        <a:rPr sz="2000" b="1" spc="0">
                          <a:solidFill>
                            <a:srgbClr val="233443"/>
                          </a:solidFill>
                          <a:latin typeface="Arial Narrow"/>
                          <a:cs typeface="Arial Narrow"/>
                        </a:rPr>
                        <a:t>(XX%)</a:t>
                      </a:r>
                      <a:endParaRPr sz="2000">
                        <a:latin typeface="Arial Narrow"/>
                        <a:cs typeface="Arial Narrow"/>
                      </a:endParaRPr>
                    </a:p>
                  </a:txBody>
                  <a:tcPr marL="60960" marR="60960" marT="60960" marB="60960">
                    <a:lnL>
                      <a:noFill/>
                    </a:lnL>
                    <a:lnR>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CADCF2"/>
                    </a:solidFill>
                  </a:tcPr>
                </a:tc>
                <a:extLst>
                  <a:ext uri="{0D108BD9-81ED-4DB2-BD59-A6C34878D82A}">
                    <a16:rowId xmlns:a16="http://schemas.microsoft.com/office/drawing/2014/main" val="10003"/>
                  </a:ext>
                </a:extLst>
              </a:tr>
              <a:tr h="731520">
                <a:tc>
                  <a:txBody>
                    <a:bodyPr/>
                    <a:lstStyle>
                      <a:lvl1pPr marL="0" algn="l" defTabSz="2438430" rtl="0" eaLnBrk="1" latinLnBrk="0" hangingPunct="1">
                        <a:defRPr sz="4800" kern="1200">
                          <a:solidFill>
                            <a:schemeClr val="tx1"/>
                          </a:solidFill>
                          <a:latin typeface="Calibri"/>
                        </a:defRPr>
                      </a:lvl1pPr>
                      <a:lvl2pPr marL="1219215" algn="l" defTabSz="2438430" rtl="0" eaLnBrk="1" latinLnBrk="0" hangingPunct="1">
                        <a:defRPr sz="4800" kern="1200">
                          <a:solidFill>
                            <a:schemeClr val="tx1"/>
                          </a:solidFill>
                          <a:latin typeface="Calibri"/>
                        </a:defRPr>
                      </a:lvl2pPr>
                      <a:lvl3pPr marL="2438430" algn="l" defTabSz="2438430" rtl="0" eaLnBrk="1" latinLnBrk="0" hangingPunct="1">
                        <a:defRPr sz="4800" kern="1200">
                          <a:solidFill>
                            <a:schemeClr val="tx1"/>
                          </a:solidFill>
                          <a:latin typeface="Calibri"/>
                        </a:defRPr>
                      </a:lvl3pPr>
                      <a:lvl4pPr marL="3657646" algn="l" defTabSz="2438430" rtl="0" eaLnBrk="1" latinLnBrk="0" hangingPunct="1">
                        <a:defRPr sz="4800" kern="1200">
                          <a:solidFill>
                            <a:schemeClr val="tx1"/>
                          </a:solidFill>
                          <a:latin typeface="Calibri"/>
                        </a:defRPr>
                      </a:lvl4pPr>
                      <a:lvl5pPr marL="4876861" algn="l" defTabSz="2438430" rtl="0" eaLnBrk="1" latinLnBrk="0" hangingPunct="1">
                        <a:defRPr sz="4800" kern="1200">
                          <a:solidFill>
                            <a:schemeClr val="tx1"/>
                          </a:solidFill>
                          <a:latin typeface="Calibri"/>
                        </a:defRPr>
                      </a:lvl5pPr>
                      <a:lvl6pPr marL="6096076" algn="l" defTabSz="2438430" rtl="0" eaLnBrk="1" latinLnBrk="0" hangingPunct="1">
                        <a:defRPr sz="4800" kern="1200">
                          <a:solidFill>
                            <a:schemeClr val="tx1"/>
                          </a:solidFill>
                          <a:latin typeface="Calibri"/>
                        </a:defRPr>
                      </a:lvl6pPr>
                      <a:lvl7pPr marL="7315291" algn="l" defTabSz="2438430" rtl="0" eaLnBrk="1" latinLnBrk="0" hangingPunct="1">
                        <a:defRPr sz="4800" kern="1200">
                          <a:solidFill>
                            <a:schemeClr val="tx1"/>
                          </a:solidFill>
                          <a:latin typeface="Calibri"/>
                        </a:defRPr>
                      </a:lvl7pPr>
                      <a:lvl8pPr marL="8534507" algn="l" defTabSz="2438430" rtl="0" eaLnBrk="1" latinLnBrk="0" hangingPunct="1">
                        <a:defRPr sz="4800" kern="1200">
                          <a:solidFill>
                            <a:schemeClr val="tx1"/>
                          </a:solidFill>
                          <a:latin typeface="Calibri"/>
                        </a:defRPr>
                      </a:lvl8pPr>
                      <a:lvl9pPr marL="9753722" algn="l" defTabSz="2438430" rtl="0" eaLnBrk="1" latinLnBrk="0" hangingPunct="1">
                        <a:defRPr sz="4800" kern="1200">
                          <a:solidFill>
                            <a:schemeClr val="tx1"/>
                          </a:solidFill>
                          <a:latin typeface="Calibri"/>
                        </a:defRPr>
                      </a:lvl9pPr>
                    </a:lstStyle>
                    <a:p>
                      <a:pPr marL="0" indent="0">
                        <a:lnSpc>
                          <a:spcPct val="100000"/>
                        </a:lnSpc>
                        <a:spcBef>
                          <a:spcPts val="625"/>
                        </a:spcBef>
                      </a:pPr>
                      <a:r>
                        <a:rPr lang="en-US" sz="2000" spc="0" dirty="0">
                          <a:solidFill>
                            <a:srgbClr val="231F20"/>
                          </a:solidFill>
                          <a:latin typeface="Arial Narrow"/>
                          <a:cs typeface="Arial Narrow"/>
                        </a:rPr>
                        <a:t>Table text</a:t>
                      </a:r>
                      <a:endParaRPr sz="2000" dirty="0">
                        <a:latin typeface="Arial Narrow"/>
                        <a:cs typeface="Arial Narrow"/>
                      </a:endParaRPr>
                    </a:p>
                  </a:txBody>
                  <a:tcPr marL="97536" marR="60960" marT="60960" marB="60960">
                    <a:lnL>
                      <a:noFill/>
                    </a:lnL>
                    <a:lnR>
                      <a:noFill/>
                    </a:lnR>
                    <a:lnT w="12700" cap="flat" cmpd="sng" algn="ctr">
                      <a:solidFill>
                        <a:schemeClr val="tx2"/>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lvl1pPr marL="0" algn="l" defTabSz="2438430" rtl="0" eaLnBrk="1" latinLnBrk="0" hangingPunct="1">
                        <a:defRPr sz="4800" kern="1200">
                          <a:solidFill>
                            <a:schemeClr val="tx1"/>
                          </a:solidFill>
                          <a:latin typeface="Calibri"/>
                        </a:defRPr>
                      </a:lvl1pPr>
                      <a:lvl2pPr marL="1219215" algn="l" defTabSz="2438430" rtl="0" eaLnBrk="1" latinLnBrk="0" hangingPunct="1">
                        <a:defRPr sz="4800" kern="1200">
                          <a:solidFill>
                            <a:schemeClr val="tx1"/>
                          </a:solidFill>
                          <a:latin typeface="Calibri"/>
                        </a:defRPr>
                      </a:lvl2pPr>
                      <a:lvl3pPr marL="2438430" algn="l" defTabSz="2438430" rtl="0" eaLnBrk="1" latinLnBrk="0" hangingPunct="1">
                        <a:defRPr sz="4800" kern="1200">
                          <a:solidFill>
                            <a:schemeClr val="tx1"/>
                          </a:solidFill>
                          <a:latin typeface="Calibri"/>
                        </a:defRPr>
                      </a:lvl3pPr>
                      <a:lvl4pPr marL="3657646" algn="l" defTabSz="2438430" rtl="0" eaLnBrk="1" latinLnBrk="0" hangingPunct="1">
                        <a:defRPr sz="4800" kern="1200">
                          <a:solidFill>
                            <a:schemeClr val="tx1"/>
                          </a:solidFill>
                          <a:latin typeface="Calibri"/>
                        </a:defRPr>
                      </a:lvl4pPr>
                      <a:lvl5pPr marL="4876861" algn="l" defTabSz="2438430" rtl="0" eaLnBrk="1" latinLnBrk="0" hangingPunct="1">
                        <a:defRPr sz="4800" kern="1200">
                          <a:solidFill>
                            <a:schemeClr val="tx1"/>
                          </a:solidFill>
                          <a:latin typeface="Calibri"/>
                        </a:defRPr>
                      </a:lvl5pPr>
                      <a:lvl6pPr marL="6096076" algn="l" defTabSz="2438430" rtl="0" eaLnBrk="1" latinLnBrk="0" hangingPunct="1">
                        <a:defRPr sz="4800" kern="1200">
                          <a:solidFill>
                            <a:schemeClr val="tx1"/>
                          </a:solidFill>
                          <a:latin typeface="Calibri"/>
                        </a:defRPr>
                      </a:lvl6pPr>
                      <a:lvl7pPr marL="7315291" algn="l" defTabSz="2438430" rtl="0" eaLnBrk="1" latinLnBrk="0" hangingPunct="1">
                        <a:defRPr sz="4800" kern="1200">
                          <a:solidFill>
                            <a:schemeClr val="tx1"/>
                          </a:solidFill>
                          <a:latin typeface="Calibri"/>
                        </a:defRPr>
                      </a:lvl7pPr>
                      <a:lvl8pPr marL="8534507" algn="l" defTabSz="2438430" rtl="0" eaLnBrk="1" latinLnBrk="0" hangingPunct="1">
                        <a:defRPr sz="4800" kern="1200">
                          <a:solidFill>
                            <a:schemeClr val="tx1"/>
                          </a:solidFill>
                          <a:latin typeface="Calibri"/>
                        </a:defRPr>
                      </a:lvl8pPr>
                      <a:lvl9pPr marL="9753722" algn="l" defTabSz="2438430" rtl="0" eaLnBrk="1" latinLnBrk="0" hangingPunct="1">
                        <a:defRPr sz="4800" kern="1200">
                          <a:solidFill>
                            <a:schemeClr val="tx1"/>
                          </a:solidFill>
                          <a:latin typeface="Calibri"/>
                        </a:defRPr>
                      </a:lvl9pPr>
                    </a:lstStyle>
                    <a:p>
                      <a:pPr marL="194945" marR="142875" indent="-44450" algn="ctr">
                        <a:lnSpc>
                          <a:spcPct val="100000"/>
                        </a:lnSpc>
                        <a:spcBef>
                          <a:spcPts val="254"/>
                        </a:spcBef>
                      </a:pPr>
                      <a:r>
                        <a:rPr sz="2000" spc="-5" dirty="0" err="1">
                          <a:solidFill>
                            <a:srgbClr val="231F20"/>
                          </a:solidFill>
                          <a:latin typeface="Arial Narrow"/>
                          <a:cs typeface="Arial Narrow"/>
                        </a:rPr>
                        <a:t>Molendel</a:t>
                      </a:r>
                      <a:br>
                        <a:rPr lang="en-US" sz="2000" spc="-5" dirty="0">
                          <a:solidFill>
                            <a:srgbClr val="231F20"/>
                          </a:solidFill>
                          <a:latin typeface="Arial Narrow"/>
                          <a:cs typeface="Arial Narrow"/>
                        </a:rPr>
                      </a:br>
                      <a:r>
                        <a:rPr sz="2000" dirty="0">
                          <a:solidFill>
                            <a:srgbClr val="231F20"/>
                          </a:solidFill>
                          <a:latin typeface="Arial Narrow"/>
                          <a:cs typeface="Arial Narrow"/>
                        </a:rPr>
                        <a:t>id</a:t>
                      </a:r>
                      <a:r>
                        <a:rPr sz="2000" spc="-95" dirty="0">
                          <a:solidFill>
                            <a:srgbClr val="231F20"/>
                          </a:solidFill>
                          <a:latin typeface="Arial Narrow"/>
                          <a:cs typeface="Arial Narrow"/>
                        </a:rPr>
                        <a:t> </a:t>
                      </a:r>
                      <a:r>
                        <a:rPr sz="2000" dirty="0" err="1">
                          <a:solidFill>
                            <a:srgbClr val="231F20"/>
                          </a:solidFill>
                          <a:latin typeface="Arial Narrow"/>
                          <a:cs typeface="Arial Narrow"/>
                        </a:rPr>
                        <a:t>quia</a:t>
                      </a:r>
                      <a:endParaRPr sz="2000" dirty="0">
                        <a:latin typeface="Arial Narrow"/>
                        <a:cs typeface="Arial Narrow"/>
                      </a:endParaRPr>
                    </a:p>
                  </a:txBody>
                  <a:tcPr marL="60960" marR="60960" marT="60960" marB="60960">
                    <a:lnL>
                      <a:noFill/>
                    </a:lnL>
                    <a:lnR>
                      <a:noFill/>
                    </a:lnR>
                    <a:lnT w="12700" cap="flat" cmpd="sng" algn="ctr">
                      <a:solidFill>
                        <a:schemeClr val="tx2"/>
                      </a:solidFill>
                      <a:prstDash val="solid"/>
                      <a:round/>
                      <a:headEnd type="none" w="med" len="med"/>
                      <a:tailEnd type="none" w="med" len="med"/>
                    </a:lnT>
                    <a:lnB>
                      <a:noFill/>
                    </a:lnB>
                    <a:lnTlToBr w="12700" cmpd="sng">
                      <a:noFill/>
                      <a:prstDash val="solid"/>
                    </a:lnTlToBr>
                    <a:lnBlToTr w="12700" cmpd="sng">
                      <a:noFill/>
                      <a:prstDash val="solid"/>
                    </a:lnBlToTr>
                    <a:solidFill>
                      <a:srgbClr val="DEEDCD"/>
                    </a:solidFill>
                  </a:tcPr>
                </a:tc>
                <a:tc>
                  <a:txBody>
                    <a:bodyPr/>
                    <a:lstStyle>
                      <a:lvl1pPr marL="0" algn="l" defTabSz="2438430" rtl="0" eaLnBrk="1" latinLnBrk="0" hangingPunct="1">
                        <a:defRPr sz="4800" kern="1200">
                          <a:solidFill>
                            <a:schemeClr val="tx1"/>
                          </a:solidFill>
                          <a:latin typeface="Calibri"/>
                        </a:defRPr>
                      </a:lvl1pPr>
                      <a:lvl2pPr marL="1219215" algn="l" defTabSz="2438430" rtl="0" eaLnBrk="1" latinLnBrk="0" hangingPunct="1">
                        <a:defRPr sz="4800" kern="1200">
                          <a:solidFill>
                            <a:schemeClr val="tx1"/>
                          </a:solidFill>
                          <a:latin typeface="Calibri"/>
                        </a:defRPr>
                      </a:lvl2pPr>
                      <a:lvl3pPr marL="2438430" algn="l" defTabSz="2438430" rtl="0" eaLnBrk="1" latinLnBrk="0" hangingPunct="1">
                        <a:defRPr sz="4800" kern="1200">
                          <a:solidFill>
                            <a:schemeClr val="tx1"/>
                          </a:solidFill>
                          <a:latin typeface="Calibri"/>
                        </a:defRPr>
                      </a:lvl3pPr>
                      <a:lvl4pPr marL="3657646" algn="l" defTabSz="2438430" rtl="0" eaLnBrk="1" latinLnBrk="0" hangingPunct="1">
                        <a:defRPr sz="4800" kern="1200">
                          <a:solidFill>
                            <a:schemeClr val="tx1"/>
                          </a:solidFill>
                          <a:latin typeface="Calibri"/>
                        </a:defRPr>
                      </a:lvl4pPr>
                      <a:lvl5pPr marL="4876861" algn="l" defTabSz="2438430" rtl="0" eaLnBrk="1" latinLnBrk="0" hangingPunct="1">
                        <a:defRPr sz="4800" kern="1200">
                          <a:solidFill>
                            <a:schemeClr val="tx1"/>
                          </a:solidFill>
                          <a:latin typeface="Calibri"/>
                        </a:defRPr>
                      </a:lvl5pPr>
                      <a:lvl6pPr marL="6096076" algn="l" defTabSz="2438430" rtl="0" eaLnBrk="1" latinLnBrk="0" hangingPunct="1">
                        <a:defRPr sz="4800" kern="1200">
                          <a:solidFill>
                            <a:schemeClr val="tx1"/>
                          </a:solidFill>
                          <a:latin typeface="Calibri"/>
                        </a:defRPr>
                      </a:lvl6pPr>
                      <a:lvl7pPr marL="7315291" algn="l" defTabSz="2438430" rtl="0" eaLnBrk="1" latinLnBrk="0" hangingPunct="1">
                        <a:defRPr sz="4800" kern="1200">
                          <a:solidFill>
                            <a:schemeClr val="tx1"/>
                          </a:solidFill>
                          <a:latin typeface="Calibri"/>
                        </a:defRPr>
                      </a:lvl7pPr>
                      <a:lvl8pPr marL="8534507" algn="l" defTabSz="2438430" rtl="0" eaLnBrk="1" latinLnBrk="0" hangingPunct="1">
                        <a:defRPr sz="4800" kern="1200">
                          <a:solidFill>
                            <a:schemeClr val="tx1"/>
                          </a:solidFill>
                          <a:latin typeface="Calibri"/>
                        </a:defRPr>
                      </a:lvl8pPr>
                      <a:lvl9pPr marL="9753722" algn="l" defTabSz="2438430" rtl="0" eaLnBrk="1" latinLnBrk="0" hangingPunct="1">
                        <a:defRPr sz="4800" kern="1200">
                          <a:solidFill>
                            <a:schemeClr val="tx1"/>
                          </a:solidFill>
                          <a:latin typeface="Calibri"/>
                        </a:defRPr>
                      </a:lvl9pPr>
                    </a:lstStyle>
                    <a:p>
                      <a:pPr marL="260985" marR="137795" indent="-115570" algn="ctr">
                        <a:lnSpc>
                          <a:spcPct val="100000"/>
                        </a:lnSpc>
                        <a:spcBef>
                          <a:spcPts val="254"/>
                        </a:spcBef>
                      </a:pPr>
                      <a:r>
                        <a:rPr sz="2000" err="1">
                          <a:solidFill>
                            <a:srgbClr val="231F20"/>
                          </a:solidFill>
                          <a:latin typeface="Arial Narrow"/>
                          <a:cs typeface="Arial Narrow"/>
                        </a:rPr>
                        <a:t>Nulparitias</a:t>
                      </a:r>
                      <a:r>
                        <a:rPr lang="en-US" sz="2000">
                          <a:solidFill>
                            <a:srgbClr val="231F20"/>
                          </a:solidFill>
                          <a:latin typeface="Arial Narrow"/>
                          <a:cs typeface="Arial Narrow"/>
                        </a:rPr>
                        <a:t> </a:t>
                      </a:r>
                      <a:r>
                        <a:rPr sz="2000" err="1">
                          <a:solidFill>
                            <a:srgbClr val="231F20"/>
                          </a:solidFill>
                          <a:latin typeface="Arial Narrow"/>
                          <a:cs typeface="Arial Narrow"/>
                        </a:rPr>
                        <a:t>quis</a:t>
                      </a:r>
                      <a:endParaRPr sz="2000">
                        <a:latin typeface="Arial Narrow"/>
                        <a:cs typeface="Arial Narrow"/>
                      </a:endParaRPr>
                    </a:p>
                  </a:txBody>
                  <a:tcPr marL="60960" marR="60960" marT="60960" marB="60960">
                    <a:lnL>
                      <a:noFill/>
                    </a:lnL>
                    <a:lnR>
                      <a:noFill/>
                    </a:lnR>
                    <a:lnT w="12700" cap="flat" cmpd="sng" algn="ctr">
                      <a:solidFill>
                        <a:schemeClr val="tx2"/>
                      </a:solidFill>
                      <a:prstDash val="solid"/>
                      <a:round/>
                      <a:headEnd type="none" w="med" len="med"/>
                      <a:tailEnd type="none" w="med" len="med"/>
                    </a:lnT>
                    <a:lnB>
                      <a:noFill/>
                    </a:lnB>
                    <a:lnTlToBr w="12700" cmpd="sng">
                      <a:noFill/>
                      <a:prstDash val="solid"/>
                    </a:lnTlToBr>
                    <a:lnBlToTr w="12700" cmpd="sng">
                      <a:noFill/>
                      <a:prstDash val="solid"/>
                    </a:lnBlToTr>
                    <a:solidFill>
                      <a:srgbClr val="CADCF2"/>
                    </a:solidFill>
                  </a:tcPr>
                </a:tc>
                <a:tc>
                  <a:txBody>
                    <a:bodyPr/>
                    <a:lstStyle>
                      <a:lvl1pPr marL="0" algn="l" defTabSz="2438430" rtl="0" eaLnBrk="1" latinLnBrk="0" hangingPunct="1">
                        <a:defRPr sz="4800" kern="1200">
                          <a:solidFill>
                            <a:schemeClr val="tx1"/>
                          </a:solidFill>
                          <a:latin typeface="Calibri"/>
                        </a:defRPr>
                      </a:lvl1pPr>
                      <a:lvl2pPr marL="1219215" algn="l" defTabSz="2438430" rtl="0" eaLnBrk="1" latinLnBrk="0" hangingPunct="1">
                        <a:defRPr sz="4800" kern="1200">
                          <a:solidFill>
                            <a:schemeClr val="tx1"/>
                          </a:solidFill>
                          <a:latin typeface="Calibri"/>
                        </a:defRPr>
                      </a:lvl2pPr>
                      <a:lvl3pPr marL="2438430" algn="l" defTabSz="2438430" rtl="0" eaLnBrk="1" latinLnBrk="0" hangingPunct="1">
                        <a:defRPr sz="4800" kern="1200">
                          <a:solidFill>
                            <a:schemeClr val="tx1"/>
                          </a:solidFill>
                          <a:latin typeface="Calibri"/>
                        </a:defRPr>
                      </a:lvl3pPr>
                      <a:lvl4pPr marL="3657646" algn="l" defTabSz="2438430" rtl="0" eaLnBrk="1" latinLnBrk="0" hangingPunct="1">
                        <a:defRPr sz="4800" kern="1200">
                          <a:solidFill>
                            <a:schemeClr val="tx1"/>
                          </a:solidFill>
                          <a:latin typeface="Calibri"/>
                        </a:defRPr>
                      </a:lvl4pPr>
                      <a:lvl5pPr marL="4876861" algn="l" defTabSz="2438430" rtl="0" eaLnBrk="1" latinLnBrk="0" hangingPunct="1">
                        <a:defRPr sz="4800" kern="1200">
                          <a:solidFill>
                            <a:schemeClr val="tx1"/>
                          </a:solidFill>
                          <a:latin typeface="Calibri"/>
                        </a:defRPr>
                      </a:lvl5pPr>
                      <a:lvl6pPr marL="6096076" algn="l" defTabSz="2438430" rtl="0" eaLnBrk="1" latinLnBrk="0" hangingPunct="1">
                        <a:defRPr sz="4800" kern="1200">
                          <a:solidFill>
                            <a:schemeClr val="tx1"/>
                          </a:solidFill>
                          <a:latin typeface="Calibri"/>
                        </a:defRPr>
                      </a:lvl6pPr>
                      <a:lvl7pPr marL="7315291" algn="l" defTabSz="2438430" rtl="0" eaLnBrk="1" latinLnBrk="0" hangingPunct="1">
                        <a:defRPr sz="4800" kern="1200">
                          <a:solidFill>
                            <a:schemeClr val="tx1"/>
                          </a:solidFill>
                          <a:latin typeface="Calibri"/>
                        </a:defRPr>
                      </a:lvl7pPr>
                      <a:lvl8pPr marL="8534507" algn="l" defTabSz="2438430" rtl="0" eaLnBrk="1" latinLnBrk="0" hangingPunct="1">
                        <a:defRPr sz="4800" kern="1200">
                          <a:solidFill>
                            <a:schemeClr val="tx1"/>
                          </a:solidFill>
                          <a:latin typeface="Calibri"/>
                        </a:defRPr>
                      </a:lvl8pPr>
                      <a:lvl9pPr marL="9753722" algn="l" defTabSz="2438430" rtl="0" eaLnBrk="1" latinLnBrk="0" hangingPunct="1">
                        <a:defRPr sz="4800" kern="1200">
                          <a:solidFill>
                            <a:schemeClr val="tx1"/>
                          </a:solidFill>
                          <a:latin typeface="Calibri"/>
                        </a:defRPr>
                      </a:lvl9pPr>
                    </a:lstStyle>
                    <a:p>
                      <a:pPr marL="107950" marR="57785" indent="-42545" algn="ctr">
                        <a:lnSpc>
                          <a:spcPct val="100000"/>
                        </a:lnSpc>
                        <a:spcBef>
                          <a:spcPts val="254"/>
                        </a:spcBef>
                      </a:pPr>
                      <a:r>
                        <a:rPr sz="2000" spc="-10">
                          <a:solidFill>
                            <a:srgbClr val="231F20"/>
                          </a:solidFill>
                          <a:latin typeface="Arial Narrow"/>
                          <a:cs typeface="Arial Narrow"/>
                        </a:rPr>
                        <a:t>Table </a:t>
                      </a:r>
                      <a:r>
                        <a:rPr sz="2000" spc="0">
                          <a:solidFill>
                            <a:srgbClr val="231F20"/>
                          </a:solidFill>
                          <a:latin typeface="Arial Narrow"/>
                          <a:cs typeface="Arial Narrow"/>
                        </a:rPr>
                        <a:t>Body</a:t>
                      </a:r>
                      <a:r>
                        <a:rPr sz="2000" spc="-55">
                          <a:solidFill>
                            <a:srgbClr val="231F20"/>
                          </a:solidFill>
                          <a:latin typeface="Arial Narrow"/>
                          <a:cs typeface="Arial Narrow"/>
                        </a:rPr>
                        <a:t> </a:t>
                      </a:r>
                      <a:r>
                        <a:rPr sz="2000" spc="0">
                          <a:solidFill>
                            <a:srgbClr val="231F20"/>
                          </a:solidFill>
                          <a:latin typeface="Arial Narrow"/>
                          <a:cs typeface="Arial Narrow"/>
                        </a:rPr>
                        <a:t>CENTERED</a:t>
                      </a:r>
                      <a:endParaRPr sz="2000">
                        <a:latin typeface="Arial Narrow"/>
                        <a:cs typeface="Arial Narrow"/>
                      </a:endParaRPr>
                    </a:p>
                  </a:txBody>
                  <a:tcPr marL="60960" marR="60960" marT="60960" marB="60960">
                    <a:lnL>
                      <a:noFill/>
                    </a:lnL>
                    <a:lnR>
                      <a:noFill/>
                    </a:lnR>
                    <a:lnT w="12700" cap="flat" cmpd="sng" algn="ctr">
                      <a:solidFill>
                        <a:schemeClr val="tx2"/>
                      </a:solidFill>
                      <a:prstDash val="solid"/>
                      <a:round/>
                      <a:headEnd type="none" w="med" len="med"/>
                      <a:tailEnd type="none" w="med" len="med"/>
                    </a:lnT>
                    <a:lnB>
                      <a:noFill/>
                    </a:lnB>
                    <a:lnTlToBr w="12700" cmpd="sng">
                      <a:noFill/>
                      <a:prstDash val="solid"/>
                    </a:lnTlToBr>
                    <a:lnBlToTr w="12700" cmpd="sng">
                      <a:noFill/>
                      <a:prstDash val="solid"/>
                    </a:lnBlToTr>
                    <a:solidFill>
                      <a:srgbClr val="DEEDCD"/>
                    </a:solidFill>
                  </a:tcPr>
                </a:tc>
                <a:tc>
                  <a:txBody>
                    <a:bodyPr/>
                    <a:lstStyle>
                      <a:lvl1pPr marL="0" algn="l" defTabSz="2438430" rtl="0" eaLnBrk="1" latinLnBrk="0" hangingPunct="1">
                        <a:defRPr sz="4800" kern="1200">
                          <a:solidFill>
                            <a:schemeClr val="tx1"/>
                          </a:solidFill>
                          <a:latin typeface="Calibri"/>
                        </a:defRPr>
                      </a:lvl1pPr>
                      <a:lvl2pPr marL="1219215" algn="l" defTabSz="2438430" rtl="0" eaLnBrk="1" latinLnBrk="0" hangingPunct="1">
                        <a:defRPr sz="4800" kern="1200">
                          <a:solidFill>
                            <a:schemeClr val="tx1"/>
                          </a:solidFill>
                          <a:latin typeface="Calibri"/>
                        </a:defRPr>
                      </a:lvl2pPr>
                      <a:lvl3pPr marL="2438430" algn="l" defTabSz="2438430" rtl="0" eaLnBrk="1" latinLnBrk="0" hangingPunct="1">
                        <a:defRPr sz="4800" kern="1200">
                          <a:solidFill>
                            <a:schemeClr val="tx1"/>
                          </a:solidFill>
                          <a:latin typeface="Calibri"/>
                        </a:defRPr>
                      </a:lvl3pPr>
                      <a:lvl4pPr marL="3657646" algn="l" defTabSz="2438430" rtl="0" eaLnBrk="1" latinLnBrk="0" hangingPunct="1">
                        <a:defRPr sz="4800" kern="1200">
                          <a:solidFill>
                            <a:schemeClr val="tx1"/>
                          </a:solidFill>
                          <a:latin typeface="Calibri"/>
                        </a:defRPr>
                      </a:lvl4pPr>
                      <a:lvl5pPr marL="4876861" algn="l" defTabSz="2438430" rtl="0" eaLnBrk="1" latinLnBrk="0" hangingPunct="1">
                        <a:defRPr sz="4800" kern="1200">
                          <a:solidFill>
                            <a:schemeClr val="tx1"/>
                          </a:solidFill>
                          <a:latin typeface="Calibri"/>
                        </a:defRPr>
                      </a:lvl5pPr>
                      <a:lvl6pPr marL="6096076" algn="l" defTabSz="2438430" rtl="0" eaLnBrk="1" latinLnBrk="0" hangingPunct="1">
                        <a:defRPr sz="4800" kern="1200">
                          <a:solidFill>
                            <a:schemeClr val="tx1"/>
                          </a:solidFill>
                          <a:latin typeface="Calibri"/>
                        </a:defRPr>
                      </a:lvl6pPr>
                      <a:lvl7pPr marL="7315291" algn="l" defTabSz="2438430" rtl="0" eaLnBrk="1" latinLnBrk="0" hangingPunct="1">
                        <a:defRPr sz="4800" kern="1200">
                          <a:solidFill>
                            <a:schemeClr val="tx1"/>
                          </a:solidFill>
                          <a:latin typeface="Calibri"/>
                        </a:defRPr>
                      </a:lvl7pPr>
                      <a:lvl8pPr marL="8534507" algn="l" defTabSz="2438430" rtl="0" eaLnBrk="1" latinLnBrk="0" hangingPunct="1">
                        <a:defRPr sz="4800" kern="1200">
                          <a:solidFill>
                            <a:schemeClr val="tx1"/>
                          </a:solidFill>
                          <a:latin typeface="Calibri"/>
                        </a:defRPr>
                      </a:lvl8pPr>
                      <a:lvl9pPr marL="9753722" algn="l" defTabSz="2438430" rtl="0" eaLnBrk="1" latinLnBrk="0" hangingPunct="1">
                        <a:defRPr sz="4800" kern="1200">
                          <a:solidFill>
                            <a:schemeClr val="tx1"/>
                          </a:solidFill>
                          <a:latin typeface="Calibri"/>
                        </a:defRPr>
                      </a:lvl9pPr>
                    </a:lstStyle>
                    <a:p>
                      <a:pPr algn="ctr">
                        <a:lnSpc>
                          <a:spcPct val="100000"/>
                        </a:lnSpc>
                        <a:spcBef>
                          <a:spcPts val="625"/>
                        </a:spcBef>
                      </a:pPr>
                      <a:r>
                        <a:rPr sz="2000" dirty="0" err="1">
                          <a:solidFill>
                            <a:srgbClr val="231F20"/>
                          </a:solidFill>
                          <a:latin typeface="Arial Narrow"/>
                          <a:cs typeface="Arial Narrow"/>
                        </a:rPr>
                        <a:t>Molendel</a:t>
                      </a:r>
                      <a:r>
                        <a:rPr sz="2000" spc="-80" dirty="0">
                          <a:solidFill>
                            <a:srgbClr val="231F20"/>
                          </a:solidFill>
                          <a:latin typeface="Arial Narrow"/>
                          <a:cs typeface="Arial Narrow"/>
                        </a:rPr>
                        <a:t> </a:t>
                      </a:r>
                      <a:r>
                        <a:rPr sz="2000" spc="-5" dirty="0">
                          <a:solidFill>
                            <a:srgbClr val="231F20"/>
                          </a:solidFill>
                          <a:latin typeface="Arial Narrow"/>
                          <a:cs typeface="Arial Narrow"/>
                        </a:rPr>
                        <a:t>id</a:t>
                      </a:r>
                      <a:endParaRPr sz="2000" dirty="0">
                        <a:latin typeface="Arial Narrow"/>
                        <a:cs typeface="Arial Narrow"/>
                      </a:endParaRPr>
                    </a:p>
                  </a:txBody>
                  <a:tcPr marL="60960" marR="60960" marT="60960" marB="60960">
                    <a:lnL>
                      <a:noFill/>
                    </a:lnL>
                    <a:lnR>
                      <a:noFill/>
                    </a:lnR>
                    <a:lnT w="12700" cap="flat" cmpd="sng" algn="ctr">
                      <a:solidFill>
                        <a:schemeClr val="tx2"/>
                      </a:solidFill>
                      <a:prstDash val="solid"/>
                      <a:round/>
                      <a:headEnd type="none" w="med" len="med"/>
                      <a:tailEnd type="none" w="med" len="med"/>
                    </a:lnT>
                    <a:lnB>
                      <a:noFill/>
                    </a:lnB>
                    <a:lnTlToBr w="12700" cmpd="sng">
                      <a:noFill/>
                      <a:prstDash val="solid"/>
                    </a:lnTlToBr>
                    <a:lnBlToTr w="12700" cmpd="sng">
                      <a:noFill/>
                      <a:prstDash val="solid"/>
                    </a:lnBlToTr>
                    <a:solidFill>
                      <a:srgbClr val="CADCF2"/>
                    </a:solidFill>
                  </a:tcPr>
                </a:tc>
                <a:extLst>
                  <a:ext uri="{0D108BD9-81ED-4DB2-BD59-A6C34878D82A}">
                    <a16:rowId xmlns:a16="http://schemas.microsoft.com/office/drawing/2014/main" val="10004"/>
                  </a:ext>
                </a:extLst>
              </a:tr>
              <a:tr h="426720">
                <a:tc>
                  <a:txBody>
                    <a:bodyPr/>
                    <a:lstStyle>
                      <a:lvl1pPr marL="0" algn="l" defTabSz="2438430" rtl="0" eaLnBrk="1" latinLnBrk="0" hangingPunct="1">
                        <a:defRPr sz="4800" kern="1200">
                          <a:solidFill>
                            <a:schemeClr val="tx1"/>
                          </a:solidFill>
                          <a:latin typeface="Calibri"/>
                        </a:defRPr>
                      </a:lvl1pPr>
                      <a:lvl2pPr marL="1219215" algn="l" defTabSz="2438430" rtl="0" eaLnBrk="1" latinLnBrk="0" hangingPunct="1">
                        <a:defRPr sz="4800" kern="1200">
                          <a:solidFill>
                            <a:schemeClr val="tx1"/>
                          </a:solidFill>
                          <a:latin typeface="Calibri"/>
                        </a:defRPr>
                      </a:lvl2pPr>
                      <a:lvl3pPr marL="2438430" algn="l" defTabSz="2438430" rtl="0" eaLnBrk="1" latinLnBrk="0" hangingPunct="1">
                        <a:defRPr sz="4800" kern="1200">
                          <a:solidFill>
                            <a:schemeClr val="tx1"/>
                          </a:solidFill>
                          <a:latin typeface="Calibri"/>
                        </a:defRPr>
                      </a:lvl3pPr>
                      <a:lvl4pPr marL="3657646" algn="l" defTabSz="2438430" rtl="0" eaLnBrk="1" latinLnBrk="0" hangingPunct="1">
                        <a:defRPr sz="4800" kern="1200">
                          <a:solidFill>
                            <a:schemeClr val="tx1"/>
                          </a:solidFill>
                          <a:latin typeface="Calibri"/>
                        </a:defRPr>
                      </a:lvl4pPr>
                      <a:lvl5pPr marL="4876861" algn="l" defTabSz="2438430" rtl="0" eaLnBrk="1" latinLnBrk="0" hangingPunct="1">
                        <a:defRPr sz="4800" kern="1200">
                          <a:solidFill>
                            <a:schemeClr val="tx1"/>
                          </a:solidFill>
                          <a:latin typeface="Calibri"/>
                        </a:defRPr>
                      </a:lvl5pPr>
                      <a:lvl6pPr marL="6096076" algn="l" defTabSz="2438430" rtl="0" eaLnBrk="1" latinLnBrk="0" hangingPunct="1">
                        <a:defRPr sz="4800" kern="1200">
                          <a:solidFill>
                            <a:schemeClr val="tx1"/>
                          </a:solidFill>
                          <a:latin typeface="Calibri"/>
                        </a:defRPr>
                      </a:lvl6pPr>
                      <a:lvl7pPr marL="7315291" algn="l" defTabSz="2438430" rtl="0" eaLnBrk="1" latinLnBrk="0" hangingPunct="1">
                        <a:defRPr sz="4800" kern="1200">
                          <a:solidFill>
                            <a:schemeClr val="tx1"/>
                          </a:solidFill>
                          <a:latin typeface="Calibri"/>
                        </a:defRPr>
                      </a:lvl7pPr>
                      <a:lvl8pPr marL="8534507" algn="l" defTabSz="2438430" rtl="0" eaLnBrk="1" latinLnBrk="0" hangingPunct="1">
                        <a:defRPr sz="4800" kern="1200">
                          <a:solidFill>
                            <a:schemeClr val="tx1"/>
                          </a:solidFill>
                          <a:latin typeface="Calibri"/>
                        </a:defRPr>
                      </a:lvl8pPr>
                      <a:lvl9pPr marL="9753722" algn="l" defTabSz="2438430" rtl="0" eaLnBrk="1" latinLnBrk="0" hangingPunct="1">
                        <a:defRPr sz="4800" kern="1200">
                          <a:solidFill>
                            <a:schemeClr val="tx1"/>
                          </a:solidFill>
                          <a:latin typeface="Calibri"/>
                        </a:defRPr>
                      </a:lvl9pPr>
                    </a:lstStyle>
                    <a:p>
                      <a:pPr marL="0" indent="0">
                        <a:lnSpc>
                          <a:spcPct val="100000"/>
                        </a:lnSpc>
                        <a:spcBef>
                          <a:spcPts val="0"/>
                        </a:spcBef>
                      </a:pPr>
                      <a:r>
                        <a:rPr sz="2000" spc="0" dirty="0">
                          <a:solidFill>
                            <a:srgbClr val="231F20"/>
                          </a:solidFill>
                          <a:latin typeface="Arial Narrow"/>
                          <a:cs typeface="Arial Narrow"/>
                        </a:rPr>
                        <a:t>Sentence</a:t>
                      </a:r>
                      <a:r>
                        <a:rPr sz="2000" spc="-85" dirty="0">
                          <a:solidFill>
                            <a:srgbClr val="231F20"/>
                          </a:solidFill>
                          <a:latin typeface="Arial Narrow"/>
                          <a:cs typeface="Arial Narrow"/>
                        </a:rPr>
                        <a:t> </a:t>
                      </a:r>
                      <a:r>
                        <a:rPr sz="2000" dirty="0">
                          <a:solidFill>
                            <a:srgbClr val="231F20"/>
                          </a:solidFill>
                          <a:latin typeface="Arial Narrow"/>
                          <a:cs typeface="Arial Narrow"/>
                        </a:rPr>
                        <a:t>case</a:t>
                      </a:r>
                      <a:endParaRPr sz="2000" dirty="0">
                        <a:latin typeface="Arial Narrow"/>
                        <a:cs typeface="Arial Narrow"/>
                      </a:endParaRPr>
                    </a:p>
                  </a:txBody>
                  <a:tcPr marL="304800" marR="60960" marT="60960" marB="60960">
                    <a:lnL>
                      <a:noFill/>
                    </a:lnL>
                    <a:lnR>
                      <a:noFill/>
                    </a:lnR>
                    <a:lnT>
                      <a:noFill/>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2438430" rtl="0" eaLnBrk="1" latinLnBrk="0" hangingPunct="1">
                        <a:defRPr sz="4800" kern="1200">
                          <a:solidFill>
                            <a:schemeClr val="tx1"/>
                          </a:solidFill>
                          <a:latin typeface="Calibri"/>
                        </a:defRPr>
                      </a:lvl1pPr>
                      <a:lvl2pPr marL="1219215" algn="l" defTabSz="2438430" rtl="0" eaLnBrk="1" latinLnBrk="0" hangingPunct="1">
                        <a:defRPr sz="4800" kern="1200">
                          <a:solidFill>
                            <a:schemeClr val="tx1"/>
                          </a:solidFill>
                          <a:latin typeface="Calibri"/>
                        </a:defRPr>
                      </a:lvl2pPr>
                      <a:lvl3pPr marL="2438430" algn="l" defTabSz="2438430" rtl="0" eaLnBrk="1" latinLnBrk="0" hangingPunct="1">
                        <a:defRPr sz="4800" kern="1200">
                          <a:solidFill>
                            <a:schemeClr val="tx1"/>
                          </a:solidFill>
                          <a:latin typeface="Calibri"/>
                        </a:defRPr>
                      </a:lvl3pPr>
                      <a:lvl4pPr marL="3657646" algn="l" defTabSz="2438430" rtl="0" eaLnBrk="1" latinLnBrk="0" hangingPunct="1">
                        <a:defRPr sz="4800" kern="1200">
                          <a:solidFill>
                            <a:schemeClr val="tx1"/>
                          </a:solidFill>
                          <a:latin typeface="Calibri"/>
                        </a:defRPr>
                      </a:lvl4pPr>
                      <a:lvl5pPr marL="4876861" algn="l" defTabSz="2438430" rtl="0" eaLnBrk="1" latinLnBrk="0" hangingPunct="1">
                        <a:defRPr sz="4800" kern="1200">
                          <a:solidFill>
                            <a:schemeClr val="tx1"/>
                          </a:solidFill>
                          <a:latin typeface="Calibri"/>
                        </a:defRPr>
                      </a:lvl5pPr>
                      <a:lvl6pPr marL="6096076" algn="l" defTabSz="2438430" rtl="0" eaLnBrk="1" latinLnBrk="0" hangingPunct="1">
                        <a:defRPr sz="4800" kern="1200">
                          <a:solidFill>
                            <a:schemeClr val="tx1"/>
                          </a:solidFill>
                          <a:latin typeface="Calibri"/>
                        </a:defRPr>
                      </a:lvl6pPr>
                      <a:lvl7pPr marL="7315291" algn="l" defTabSz="2438430" rtl="0" eaLnBrk="1" latinLnBrk="0" hangingPunct="1">
                        <a:defRPr sz="4800" kern="1200">
                          <a:solidFill>
                            <a:schemeClr val="tx1"/>
                          </a:solidFill>
                          <a:latin typeface="Calibri"/>
                        </a:defRPr>
                      </a:lvl7pPr>
                      <a:lvl8pPr marL="8534507" algn="l" defTabSz="2438430" rtl="0" eaLnBrk="1" latinLnBrk="0" hangingPunct="1">
                        <a:defRPr sz="4800" kern="1200">
                          <a:solidFill>
                            <a:schemeClr val="tx1"/>
                          </a:solidFill>
                          <a:latin typeface="Calibri"/>
                        </a:defRPr>
                      </a:lvl8pPr>
                      <a:lvl9pPr marL="9753722" algn="l" defTabSz="2438430" rtl="0" eaLnBrk="1" latinLnBrk="0" hangingPunct="1">
                        <a:defRPr sz="4800" kern="1200">
                          <a:solidFill>
                            <a:schemeClr val="tx1"/>
                          </a:solidFill>
                          <a:latin typeface="Calibri"/>
                        </a:defRPr>
                      </a:lvl9pPr>
                    </a:lstStyle>
                    <a:p>
                      <a:pPr algn="ctr">
                        <a:lnSpc>
                          <a:spcPct val="100000"/>
                        </a:lnSpc>
                        <a:spcBef>
                          <a:spcPts val="0"/>
                        </a:spcBef>
                      </a:pPr>
                      <a:r>
                        <a:rPr sz="2000" spc="0" dirty="0" err="1">
                          <a:solidFill>
                            <a:srgbClr val="231F20"/>
                          </a:solidFill>
                          <a:latin typeface="Arial Narrow"/>
                          <a:cs typeface="Arial Narrow"/>
                        </a:rPr>
                        <a:t>Untinci</a:t>
                      </a:r>
                      <a:r>
                        <a:rPr sz="2000" spc="0" dirty="0">
                          <a:solidFill>
                            <a:srgbClr val="231F20"/>
                          </a:solidFill>
                          <a:latin typeface="Arial Narrow"/>
                          <a:cs typeface="Arial Narrow"/>
                        </a:rPr>
                        <a:t>*</a:t>
                      </a:r>
                      <a:endParaRPr sz="2000" dirty="0">
                        <a:latin typeface="Arial Narrow"/>
                        <a:cs typeface="Arial Narrow"/>
                      </a:endParaRPr>
                    </a:p>
                  </a:txBody>
                  <a:tcPr marL="60960" marR="60960" marT="60960" marB="60960">
                    <a:lnL>
                      <a:noFill/>
                    </a:lnL>
                    <a:lnR>
                      <a:noFill/>
                    </a:lnR>
                    <a:lnT>
                      <a:noFill/>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DEEDCD"/>
                    </a:solidFill>
                  </a:tcPr>
                </a:tc>
                <a:tc>
                  <a:txBody>
                    <a:bodyPr/>
                    <a:lstStyle>
                      <a:lvl1pPr marL="0" algn="l" defTabSz="2438430" rtl="0" eaLnBrk="1" latinLnBrk="0" hangingPunct="1">
                        <a:defRPr sz="4800" kern="1200">
                          <a:solidFill>
                            <a:schemeClr val="tx1"/>
                          </a:solidFill>
                          <a:latin typeface="Calibri"/>
                        </a:defRPr>
                      </a:lvl1pPr>
                      <a:lvl2pPr marL="1219215" algn="l" defTabSz="2438430" rtl="0" eaLnBrk="1" latinLnBrk="0" hangingPunct="1">
                        <a:defRPr sz="4800" kern="1200">
                          <a:solidFill>
                            <a:schemeClr val="tx1"/>
                          </a:solidFill>
                          <a:latin typeface="Calibri"/>
                        </a:defRPr>
                      </a:lvl2pPr>
                      <a:lvl3pPr marL="2438430" algn="l" defTabSz="2438430" rtl="0" eaLnBrk="1" latinLnBrk="0" hangingPunct="1">
                        <a:defRPr sz="4800" kern="1200">
                          <a:solidFill>
                            <a:schemeClr val="tx1"/>
                          </a:solidFill>
                          <a:latin typeface="Calibri"/>
                        </a:defRPr>
                      </a:lvl3pPr>
                      <a:lvl4pPr marL="3657646" algn="l" defTabSz="2438430" rtl="0" eaLnBrk="1" latinLnBrk="0" hangingPunct="1">
                        <a:defRPr sz="4800" kern="1200">
                          <a:solidFill>
                            <a:schemeClr val="tx1"/>
                          </a:solidFill>
                          <a:latin typeface="Calibri"/>
                        </a:defRPr>
                      </a:lvl4pPr>
                      <a:lvl5pPr marL="4876861" algn="l" defTabSz="2438430" rtl="0" eaLnBrk="1" latinLnBrk="0" hangingPunct="1">
                        <a:defRPr sz="4800" kern="1200">
                          <a:solidFill>
                            <a:schemeClr val="tx1"/>
                          </a:solidFill>
                          <a:latin typeface="Calibri"/>
                        </a:defRPr>
                      </a:lvl5pPr>
                      <a:lvl6pPr marL="6096076" algn="l" defTabSz="2438430" rtl="0" eaLnBrk="1" latinLnBrk="0" hangingPunct="1">
                        <a:defRPr sz="4800" kern="1200">
                          <a:solidFill>
                            <a:schemeClr val="tx1"/>
                          </a:solidFill>
                          <a:latin typeface="Calibri"/>
                        </a:defRPr>
                      </a:lvl6pPr>
                      <a:lvl7pPr marL="7315291" algn="l" defTabSz="2438430" rtl="0" eaLnBrk="1" latinLnBrk="0" hangingPunct="1">
                        <a:defRPr sz="4800" kern="1200">
                          <a:solidFill>
                            <a:schemeClr val="tx1"/>
                          </a:solidFill>
                          <a:latin typeface="Calibri"/>
                        </a:defRPr>
                      </a:lvl7pPr>
                      <a:lvl8pPr marL="8534507" algn="l" defTabSz="2438430" rtl="0" eaLnBrk="1" latinLnBrk="0" hangingPunct="1">
                        <a:defRPr sz="4800" kern="1200">
                          <a:solidFill>
                            <a:schemeClr val="tx1"/>
                          </a:solidFill>
                          <a:latin typeface="Calibri"/>
                        </a:defRPr>
                      </a:lvl8pPr>
                      <a:lvl9pPr marL="9753722" algn="l" defTabSz="2438430" rtl="0" eaLnBrk="1" latinLnBrk="0" hangingPunct="1">
                        <a:defRPr sz="4800" kern="1200">
                          <a:solidFill>
                            <a:schemeClr val="tx1"/>
                          </a:solidFill>
                          <a:latin typeface="Calibri"/>
                        </a:defRPr>
                      </a:lvl9pPr>
                    </a:lstStyle>
                    <a:p>
                      <a:pPr algn="ctr">
                        <a:lnSpc>
                          <a:spcPct val="100000"/>
                        </a:lnSpc>
                        <a:spcBef>
                          <a:spcPts val="0"/>
                        </a:spcBef>
                      </a:pPr>
                      <a:r>
                        <a:rPr sz="2000" dirty="0" err="1">
                          <a:solidFill>
                            <a:srgbClr val="231F20"/>
                          </a:solidFill>
                          <a:latin typeface="Arial Narrow"/>
                          <a:cs typeface="Arial Narrow"/>
                        </a:rPr>
                        <a:t>Isquunt</a:t>
                      </a:r>
                      <a:endParaRPr sz="2000" dirty="0">
                        <a:latin typeface="Arial Narrow"/>
                        <a:cs typeface="Arial Narrow"/>
                      </a:endParaRPr>
                    </a:p>
                  </a:txBody>
                  <a:tcPr marL="60960" marR="60960" marT="60960" marB="60960">
                    <a:lnL>
                      <a:noFill/>
                    </a:lnL>
                    <a:lnR>
                      <a:noFill/>
                    </a:lnR>
                    <a:lnT>
                      <a:noFill/>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CADCF2"/>
                    </a:solidFill>
                  </a:tcPr>
                </a:tc>
                <a:tc>
                  <a:txBody>
                    <a:bodyPr/>
                    <a:lstStyle>
                      <a:lvl1pPr marL="0" algn="l" defTabSz="2438430" rtl="0" eaLnBrk="1" latinLnBrk="0" hangingPunct="1">
                        <a:defRPr sz="4800" kern="1200">
                          <a:solidFill>
                            <a:schemeClr val="tx1"/>
                          </a:solidFill>
                          <a:latin typeface="Calibri"/>
                        </a:defRPr>
                      </a:lvl1pPr>
                      <a:lvl2pPr marL="1219215" algn="l" defTabSz="2438430" rtl="0" eaLnBrk="1" latinLnBrk="0" hangingPunct="1">
                        <a:defRPr sz="4800" kern="1200">
                          <a:solidFill>
                            <a:schemeClr val="tx1"/>
                          </a:solidFill>
                          <a:latin typeface="Calibri"/>
                        </a:defRPr>
                      </a:lvl2pPr>
                      <a:lvl3pPr marL="2438430" algn="l" defTabSz="2438430" rtl="0" eaLnBrk="1" latinLnBrk="0" hangingPunct="1">
                        <a:defRPr sz="4800" kern="1200">
                          <a:solidFill>
                            <a:schemeClr val="tx1"/>
                          </a:solidFill>
                          <a:latin typeface="Calibri"/>
                        </a:defRPr>
                      </a:lvl3pPr>
                      <a:lvl4pPr marL="3657646" algn="l" defTabSz="2438430" rtl="0" eaLnBrk="1" latinLnBrk="0" hangingPunct="1">
                        <a:defRPr sz="4800" kern="1200">
                          <a:solidFill>
                            <a:schemeClr val="tx1"/>
                          </a:solidFill>
                          <a:latin typeface="Calibri"/>
                        </a:defRPr>
                      </a:lvl4pPr>
                      <a:lvl5pPr marL="4876861" algn="l" defTabSz="2438430" rtl="0" eaLnBrk="1" latinLnBrk="0" hangingPunct="1">
                        <a:defRPr sz="4800" kern="1200">
                          <a:solidFill>
                            <a:schemeClr val="tx1"/>
                          </a:solidFill>
                          <a:latin typeface="Calibri"/>
                        </a:defRPr>
                      </a:lvl5pPr>
                      <a:lvl6pPr marL="6096076" algn="l" defTabSz="2438430" rtl="0" eaLnBrk="1" latinLnBrk="0" hangingPunct="1">
                        <a:defRPr sz="4800" kern="1200">
                          <a:solidFill>
                            <a:schemeClr val="tx1"/>
                          </a:solidFill>
                          <a:latin typeface="Calibri"/>
                        </a:defRPr>
                      </a:lvl6pPr>
                      <a:lvl7pPr marL="7315291" algn="l" defTabSz="2438430" rtl="0" eaLnBrk="1" latinLnBrk="0" hangingPunct="1">
                        <a:defRPr sz="4800" kern="1200">
                          <a:solidFill>
                            <a:schemeClr val="tx1"/>
                          </a:solidFill>
                          <a:latin typeface="Calibri"/>
                        </a:defRPr>
                      </a:lvl7pPr>
                      <a:lvl8pPr marL="8534507" algn="l" defTabSz="2438430" rtl="0" eaLnBrk="1" latinLnBrk="0" hangingPunct="1">
                        <a:defRPr sz="4800" kern="1200">
                          <a:solidFill>
                            <a:schemeClr val="tx1"/>
                          </a:solidFill>
                          <a:latin typeface="Calibri"/>
                        </a:defRPr>
                      </a:lvl8pPr>
                      <a:lvl9pPr marL="9753722" algn="l" defTabSz="2438430" rtl="0" eaLnBrk="1" latinLnBrk="0" hangingPunct="1">
                        <a:defRPr sz="4800" kern="1200">
                          <a:solidFill>
                            <a:schemeClr val="tx1"/>
                          </a:solidFill>
                          <a:latin typeface="Calibri"/>
                        </a:defRPr>
                      </a:lvl9pPr>
                    </a:lstStyle>
                    <a:p>
                      <a:pPr algn="ctr">
                        <a:lnSpc>
                          <a:spcPct val="100000"/>
                        </a:lnSpc>
                        <a:spcBef>
                          <a:spcPts val="0"/>
                        </a:spcBef>
                      </a:pPr>
                      <a:r>
                        <a:rPr sz="2000" spc="0">
                          <a:solidFill>
                            <a:srgbClr val="231F20"/>
                          </a:solidFill>
                          <a:latin typeface="Arial Narrow"/>
                          <a:cs typeface="Arial Narrow"/>
                        </a:rPr>
                        <a:t>Unt</a:t>
                      </a:r>
                      <a:endParaRPr sz="2000">
                        <a:latin typeface="Arial Narrow"/>
                        <a:cs typeface="Arial Narrow"/>
                      </a:endParaRPr>
                    </a:p>
                  </a:txBody>
                  <a:tcPr marL="60960" marR="60960" marT="60960" marB="60960">
                    <a:lnL>
                      <a:noFill/>
                    </a:lnL>
                    <a:lnR>
                      <a:noFill/>
                    </a:lnR>
                    <a:lnT>
                      <a:noFill/>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DEEDCD"/>
                    </a:solidFill>
                  </a:tcPr>
                </a:tc>
                <a:tc>
                  <a:txBody>
                    <a:bodyPr/>
                    <a:lstStyle>
                      <a:lvl1pPr marL="0" algn="l" defTabSz="2438430" rtl="0" eaLnBrk="1" latinLnBrk="0" hangingPunct="1">
                        <a:defRPr sz="4800" kern="1200">
                          <a:solidFill>
                            <a:schemeClr val="tx1"/>
                          </a:solidFill>
                          <a:latin typeface="Calibri"/>
                        </a:defRPr>
                      </a:lvl1pPr>
                      <a:lvl2pPr marL="1219215" algn="l" defTabSz="2438430" rtl="0" eaLnBrk="1" latinLnBrk="0" hangingPunct="1">
                        <a:defRPr sz="4800" kern="1200">
                          <a:solidFill>
                            <a:schemeClr val="tx1"/>
                          </a:solidFill>
                          <a:latin typeface="Calibri"/>
                        </a:defRPr>
                      </a:lvl2pPr>
                      <a:lvl3pPr marL="2438430" algn="l" defTabSz="2438430" rtl="0" eaLnBrk="1" latinLnBrk="0" hangingPunct="1">
                        <a:defRPr sz="4800" kern="1200">
                          <a:solidFill>
                            <a:schemeClr val="tx1"/>
                          </a:solidFill>
                          <a:latin typeface="Calibri"/>
                        </a:defRPr>
                      </a:lvl3pPr>
                      <a:lvl4pPr marL="3657646" algn="l" defTabSz="2438430" rtl="0" eaLnBrk="1" latinLnBrk="0" hangingPunct="1">
                        <a:defRPr sz="4800" kern="1200">
                          <a:solidFill>
                            <a:schemeClr val="tx1"/>
                          </a:solidFill>
                          <a:latin typeface="Calibri"/>
                        </a:defRPr>
                      </a:lvl4pPr>
                      <a:lvl5pPr marL="4876861" algn="l" defTabSz="2438430" rtl="0" eaLnBrk="1" latinLnBrk="0" hangingPunct="1">
                        <a:defRPr sz="4800" kern="1200">
                          <a:solidFill>
                            <a:schemeClr val="tx1"/>
                          </a:solidFill>
                          <a:latin typeface="Calibri"/>
                        </a:defRPr>
                      </a:lvl5pPr>
                      <a:lvl6pPr marL="6096076" algn="l" defTabSz="2438430" rtl="0" eaLnBrk="1" latinLnBrk="0" hangingPunct="1">
                        <a:defRPr sz="4800" kern="1200">
                          <a:solidFill>
                            <a:schemeClr val="tx1"/>
                          </a:solidFill>
                          <a:latin typeface="Calibri"/>
                        </a:defRPr>
                      </a:lvl6pPr>
                      <a:lvl7pPr marL="7315291" algn="l" defTabSz="2438430" rtl="0" eaLnBrk="1" latinLnBrk="0" hangingPunct="1">
                        <a:defRPr sz="4800" kern="1200">
                          <a:solidFill>
                            <a:schemeClr val="tx1"/>
                          </a:solidFill>
                          <a:latin typeface="Calibri"/>
                        </a:defRPr>
                      </a:lvl7pPr>
                      <a:lvl8pPr marL="8534507" algn="l" defTabSz="2438430" rtl="0" eaLnBrk="1" latinLnBrk="0" hangingPunct="1">
                        <a:defRPr sz="4800" kern="1200">
                          <a:solidFill>
                            <a:schemeClr val="tx1"/>
                          </a:solidFill>
                          <a:latin typeface="Calibri"/>
                        </a:defRPr>
                      </a:lvl8pPr>
                      <a:lvl9pPr marL="9753722" algn="l" defTabSz="2438430" rtl="0" eaLnBrk="1" latinLnBrk="0" hangingPunct="1">
                        <a:defRPr sz="4800" kern="1200">
                          <a:solidFill>
                            <a:schemeClr val="tx1"/>
                          </a:solidFill>
                          <a:latin typeface="Calibri"/>
                        </a:defRPr>
                      </a:lvl9pPr>
                    </a:lstStyle>
                    <a:p>
                      <a:pPr algn="ctr">
                        <a:lnSpc>
                          <a:spcPct val="100000"/>
                        </a:lnSpc>
                        <a:spcBef>
                          <a:spcPts val="0"/>
                        </a:spcBef>
                      </a:pPr>
                      <a:r>
                        <a:rPr sz="2000" spc="0">
                          <a:solidFill>
                            <a:srgbClr val="231F20"/>
                          </a:solidFill>
                          <a:latin typeface="Arial Narrow"/>
                          <a:cs typeface="Arial Narrow"/>
                        </a:rPr>
                        <a:t>Untinc</a:t>
                      </a:r>
                      <a:endParaRPr sz="2000">
                        <a:latin typeface="Arial Narrow"/>
                        <a:cs typeface="Arial Narrow"/>
                      </a:endParaRPr>
                    </a:p>
                  </a:txBody>
                  <a:tcPr marL="60960" marR="60960" marT="60960" marB="60960">
                    <a:lnL>
                      <a:noFill/>
                    </a:lnL>
                    <a:lnR>
                      <a:noFill/>
                    </a:lnR>
                    <a:lnT>
                      <a:noFill/>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CADCF2"/>
                    </a:solidFill>
                  </a:tcPr>
                </a:tc>
                <a:extLst>
                  <a:ext uri="{0D108BD9-81ED-4DB2-BD59-A6C34878D82A}">
                    <a16:rowId xmlns:a16="http://schemas.microsoft.com/office/drawing/2014/main" val="10005"/>
                  </a:ext>
                </a:extLst>
              </a:tr>
              <a:tr h="426720">
                <a:tc>
                  <a:txBody>
                    <a:bodyPr/>
                    <a:lstStyle>
                      <a:lvl1pPr marL="0" algn="l" defTabSz="2438430" rtl="0" eaLnBrk="1" latinLnBrk="0" hangingPunct="1">
                        <a:defRPr sz="4800" kern="1200">
                          <a:solidFill>
                            <a:schemeClr val="tx1"/>
                          </a:solidFill>
                          <a:latin typeface="Calibri"/>
                        </a:defRPr>
                      </a:lvl1pPr>
                      <a:lvl2pPr marL="1219215" algn="l" defTabSz="2438430" rtl="0" eaLnBrk="1" latinLnBrk="0" hangingPunct="1">
                        <a:defRPr sz="4800" kern="1200">
                          <a:solidFill>
                            <a:schemeClr val="tx1"/>
                          </a:solidFill>
                          <a:latin typeface="Calibri"/>
                        </a:defRPr>
                      </a:lvl2pPr>
                      <a:lvl3pPr marL="2438430" algn="l" defTabSz="2438430" rtl="0" eaLnBrk="1" latinLnBrk="0" hangingPunct="1">
                        <a:defRPr sz="4800" kern="1200">
                          <a:solidFill>
                            <a:schemeClr val="tx1"/>
                          </a:solidFill>
                          <a:latin typeface="Calibri"/>
                        </a:defRPr>
                      </a:lvl3pPr>
                      <a:lvl4pPr marL="3657646" algn="l" defTabSz="2438430" rtl="0" eaLnBrk="1" latinLnBrk="0" hangingPunct="1">
                        <a:defRPr sz="4800" kern="1200">
                          <a:solidFill>
                            <a:schemeClr val="tx1"/>
                          </a:solidFill>
                          <a:latin typeface="Calibri"/>
                        </a:defRPr>
                      </a:lvl4pPr>
                      <a:lvl5pPr marL="4876861" algn="l" defTabSz="2438430" rtl="0" eaLnBrk="1" latinLnBrk="0" hangingPunct="1">
                        <a:defRPr sz="4800" kern="1200">
                          <a:solidFill>
                            <a:schemeClr val="tx1"/>
                          </a:solidFill>
                          <a:latin typeface="Calibri"/>
                        </a:defRPr>
                      </a:lvl5pPr>
                      <a:lvl6pPr marL="6096076" algn="l" defTabSz="2438430" rtl="0" eaLnBrk="1" latinLnBrk="0" hangingPunct="1">
                        <a:defRPr sz="4800" kern="1200">
                          <a:solidFill>
                            <a:schemeClr val="tx1"/>
                          </a:solidFill>
                          <a:latin typeface="Calibri"/>
                        </a:defRPr>
                      </a:lvl6pPr>
                      <a:lvl7pPr marL="7315291" algn="l" defTabSz="2438430" rtl="0" eaLnBrk="1" latinLnBrk="0" hangingPunct="1">
                        <a:defRPr sz="4800" kern="1200">
                          <a:solidFill>
                            <a:schemeClr val="tx1"/>
                          </a:solidFill>
                          <a:latin typeface="Calibri"/>
                        </a:defRPr>
                      </a:lvl7pPr>
                      <a:lvl8pPr marL="8534507" algn="l" defTabSz="2438430" rtl="0" eaLnBrk="1" latinLnBrk="0" hangingPunct="1">
                        <a:defRPr sz="4800" kern="1200">
                          <a:solidFill>
                            <a:schemeClr val="tx1"/>
                          </a:solidFill>
                          <a:latin typeface="Calibri"/>
                        </a:defRPr>
                      </a:lvl8pPr>
                      <a:lvl9pPr marL="9753722" algn="l" defTabSz="2438430" rtl="0" eaLnBrk="1" latinLnBrk="0" hangingPunct="1">
                        <a:defRPr sz="4800" kern="1200">
                          <a:solidFill>
                            <a:schemeClr val="tx1"/>
                          </a:solidFill>
                          <a:latin typeface="Calibri"/>
                        </a:defRPr>
                      </a:lvl9pPr>
                    </a:lstStyle>
                    <a:p>
                      <a:pPr marL="0" indent="0">
                        <a:lnSpc>
                          <a:spcPct val="100000"/>
                        </a:lnSpc>
                        <a:spcBef>
                          <a:spcPts val="0"/>
                        </a:spcBef>
                      </a:pPr>
                      <a:r>
                        <a:rPr sz="2000" dirty="0">
                          <a:solidFill>
                            <a:srgbClr val="231F20"/>
                          </a:solidFill>
                          <a:latin typeface="Arial Narrow"/>
                          <a:cs typeface="Arial Narrow"/>
                        </a:rPr>
                        <a:t>Lunt </a:t>
                      </a:r>
                      <a:r>
                        <a:rPr sz="2000" dirty="0" err="1">
                          <a:solidFill>
                            <a:srgbClr val="231F20"/>
                          </a:solidFill>
                          <a:latin typeface="Arial Narrow"/>
                          <a:cs typeface="Arial Narrow"/>
                        </a:rPr>
                        <a:t>corrumque</a:t>
                      </a:r>
                      <a:r>
                        <a:rPr sz="2000" spc="-70" dirty="0">
                          <a:solidFill>
                            <a:srgbClr val="231F20"/>
                          </a:solidFill>
                          <a:latin typeface="Arial Narrow"/>
                          <a:cs typeface="Arial Narrow"/>
                        </a:rPr>
                        <a:t> </a:t>
                      </a:r>
                      <a:r>
                        <a:rPr sz="2000" dirty="0" err="1">
                          <a:solidFill>
                            <a:srgbClr val="231F20"/>
                          </a:solidFill>
                          <a:latin typeface="Arial Narrow"/>
                          <a:cs typeface="Arial Narrow"/>
                        </a:rPr>
                        <a:t>sunt</a:t>
                      </a:r>
                      <a:r>
                        <a:rPr sz="2000" baseline="30864" dirty="0">
                          <a:solidFill>
                            <a:srgbClr val="231F20"/>
                          </a:solidFill>
                          <a:latin typeface="Arial Narrow"/>
                          <a:cs typeface="Arial Narrow"/>
                        </a:rPr>
                        <a:t>†</a:t>
                      </a:r>
                      <a:endParaRPr sz="2000" baseline="30864" dirty="0">
                        <a:latin typeface="Arial Narrow"/>
                        <a:cs typeface="Arial Narrow"/>
                      </a:endParaRPr>
                    </a:p>
                  </a:txBody>
                  <a:tcPr marL="97536" marR="60960" marT="60960" marB="60960">
                    <a:lnL>
                      <a:noFill/>
                    </a:lnL>
                    <a:lnR>
                      <a:noFill/>
                    </a:lnR>
                    <a:lnT w="6350" cap="flat" cmpd="sng" algn="ctr">
                      <a:solidFill>
                        <a:schemeClr val="accent1"/>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lvl1pPr marL="0" algn="l" defTabSz="2438430" rtl="0" eaLnBrk="1" latinLnBrk="0" hangingPunct="1">
                        <a:defRPr sz="4800" kern="1200">
                          <a:solidFill>
                            <a:schemeClr val="tx1"/>
                          </a:solidFill>
                          <a:latin typeface="Calibri"/>
                        </a:defRPr>
                      </a:lvl1pPr>
                      <a:lvl2pPr marL="1219215" algn="l" defTabSz="2438430" rtl="0" eaLnBrk="1" latinLnBrk="0" hangingPunct="1">
                        <a:defRPr sz="4800" kern="1200">
                          <a:solidFill>
                            <a:schemeClr val="tx1"/>
                          </a:solidFill>
                          <a:latin typeface="Calibri"/>
                        </a:defRPr>
                      </a:lvl2pPr>
                      <a:lvl3pPr marL="2438430" algn="l" defTabSz="2438430" rtl="0" eaLnBrk="1" latinLnBrk="0" hangingPunct="1">
                        <a:defRPr sz="4800" kern="1200">
                          <a:solidFill>
                            <a:schemeClr val="tx1"/>
                          </a:solidFill>
                          <a:latin typeface="Calibri"/>
                        </a:defRPr>
                      </a:lvl3pPr>
                      <a:lvl4pPr marL="3657646" algn="l" defTabSz="2438430" rtl="0" eaLnBrk="1" latinLnBrk="0" hangingPunct="1">
                        <a:defRPr sz="4800" kern="1200">
                          <a:solidFill>
                            <a:schemeClr val="tx1"/>
                          </a:solidFill>
                          <a:latin typeface="Calibri"/>
                        </a:defRPr>
                      </a:lvl4pPr>
                      <a:lvl5pPr marL="4876861" algn="l" defTabSz="2438430" rtl="0" eaLnBrk="1" latinLnBrk="0" hangingPunct="1">
                        <a:defRPr sz="4800" kern="1200">
                          <a:solidFill>
                            <a:schemeClr val="tx1"/>
                          </a:solidFill>
                          <a:latin typeface="Calibri"/>
                        </a:defRPr>
                      </a:lvl5pPr>
                      <a:lvl6pPr marL="6096076" algn="l" defTabSz="2438430" rtl="0" eaLnBrk="1" latinLnBrk="0" hangingPunct="1">
                        <a:defRPr sz="4800" kern="1200">
                          <a:solidFill>
                            <a:schemeClr val="tx1"/>
                          </a:solidFill>
                          <a:latin typeface="Calibri"/>
                        </a:defRPr>
                      </a:lvl6pPr>
                      <a:lvl7pPr marL="7315291" algn="l" defTabSz="2438430" rtl="0" eaLnBrk="1" latinLnBrk="0" hangingPunct="1">
                        <a:defRPr sz="4800" kern="1200">
                          <a:solidFill>
                            <a:schemeClr val="tx1"/>
                          </a:solidFill>
                          <a:latin typeface="Calibri"/>
                        </a:defRPr>
                      </a:lvl7pPr>
                      <a:lvl8pPr marL="8534507" algn="l" defTabSz="2438430" rtl="0" eaLnBrk="1" latinLnBrk="0" hangingPunct="1">
                        <a:defRPr sz="4800" kern="1200">
                          <a:solidFill>
                            <a:schemeClr val="tx1"/>
                          </a:solidFill>
                          <a:latin typeface="Calibri"/>
                        </a:defRPr>
                      </a:lvl8pPr>
                      <a:lvl9pPr marL="9753722" algn="l" defTabSz="2438430" rtl="0" eaLnBrk="1" latinLnBrk="0" hangingPunct="1">
                        <a:defRPr sz="4800" kern="1200">
                          <a:solidFill>
                            <a:schemeClr val="tx1"/>
                          </a:solidFill>
                          <a:latin typeface="Calibri"/>
                        </a:defRPr>
                      </a:lvl9pPr>
                    </a:lstStyle>
                    <a:p>
                      <a:pPr algn="ctr">
                        <a:lnSpc>
                          <a:spcPct val="100000"/>
                        </a:lnSpc>
                        <a:spcBef>
                          <a:spcPts val="0"/>
                        </a:spcBef>
                      </a:pPr>
                      <a:r>
                        <a:rPr sz="2000" spc="0" dirty="0" err="1">
                          <a:solidFill>
                            <a:srgbClr val="231F20"/>
                          </a:solidFill>
                          <a:latin typeface="Arial Narrow"/>
                          <a:cs typeface="Arial Narrow"/>
                        </a:rPr>
                        <a:t>Nonse</a:t>
                      </a:r>
                      <a:r>
                        <a:rPr sz="2000" spc="-65" dirty="0">
                          <a:solidFill>
                            <a:srgbClr val="231F20"/>
                          </a:solidFill>
                          <a:latin typeface="Arial Narrow"/>
                          <a:cs typeface="Arial Narrow"/>
                        </a:rPr>
                        <a:t> </a:t>
                      </a:r>
                      <a:r>
                        <a:rPr sz="2000" spc="-5" dirty="0" err="1">
                          <a:solidFill>
                            <a:srgbClr val="231F20"/>
                          </a:solidFill>
                          <a:latin typeface="Arial Narrow"/>
                          <a:cs typeface="Arial Narrow"/>
                        </a:rPr>
                        <a:t>sintur</a:t>
                      </a:r>
                      <a:endParaRPr sz="2000" dirty="0">
                        <a:latin typeface="Arial Narrow"/>
                        <a:cs typeface="Arial Narrow"/>
                      </a:endParaRPr>
                    </a:p>
                  </a:txBody>
                  <a:tcPr marL="60960" marR="60960" marT="60960" marB="60960">
                    <a:lnL>
                      <a:noFill/>
                    </a:lnL>
                    <a:lnR>
                      <a:noFill/>
                    </a:lnR>
                    <a:lnT w="6350" cap="flat" cmpd="sng" algn="ctr">
                      <a:solidFill>
                        <a:schemeClr val="accent1"/>
                      </a:solidFill>
                      <a:prstDash val="solid"/>
                      <a:round/>
                      <a:headEnd type="none" w="med" len="med"/>
                      <a:tailEnd type="none" w="med" len="med"/>
                    </a:lnT>
                    <a:lnB>
                      <a:noFill/>
                    </a:lnB>
                    <a:lnTlToBr w="12700" cmpd="sng">
                      <a:noFill/>
                      <a:prstDash val="solid"/>
                    </a:lnTlToBr>
                    <a:lnBlToTr w="12700" cmpd="sng">
                      <a:noFill/>
                      <a:prstDash val="solid"/>
                    </a:lnBlToTr>
                    <a:solidFill>
                      <a:srgbClr val="DEEDCD"/>
                    </a:solidFill>
                  </a:tcPr>
                </a:tc>
                <a:tc>
                  <a:txBody>
                    <a:bodyPr/>
                    <a:lstStyle>
                      <a:lvl1pPr marL="0" algn="l" defTabSz="2438430" rtl="0" eaLnBrk="1" latinLnBrk="0" hangingPunct="1">
                        <a:defRPr sz="4800" kern="1200">
                          <a:solidFill>
                            <a:schemeClr val="tx1"/>
                          </a:solidFill>
                          <a:latin typeface="Calibri"/>
                        </a:defRPr>
                      </a:lvl1pPr>
                      <a:lvl2pPr marL="1219215" algn="l" defTabSz="2438430" rtl="0" eaLnBrk="1" latinLnBrk="0" hangingPunct="1">
                        <a:defRPr sz="4800" kern="1200">
                          <a:solidFill>
                            <a:schemeClr val="tx1"/>
                          </a:solidFill>
                          <a:latin typeface="Calibri"/>
                        </a:defRPr>
                      </a:lvl2pPr>
                      <a:lvl3pPr marL="2438430" algn="l" defTabSz="2438430" rtl="0" eaLnBrk="1" latinLnBrk="0" hangingPunct="1">
                        <a:defRPr sz="4800" kern="1200">
                          <a:solidFill>
                            <a:schemeClr val="tx1"/>
                          </a:solidFill>
                          <a:latin typeface="Calibri"/>
                        </a:defRPr>
                      </a:lvl3pPr>
                      <a:lvl4pPr marL="3657646" algn="l" defTabSz="2438430" rtl="0" eaLnBrk="1" latinLnBrk="0" hangingPunct="1">
                        <a:defRPr sz="4800" kern="1200">
                          <a:solidFill>
                            <a:schemeClr val="tx1"/>
                          </a:solidFill>
                          <a:latin typeface="Calibri"/>
                        </a:defRPr>
                      </a:lvl4pPr>
                      <a:lvl5pPr marL="4876861" algn="l" defTabSz="2438430" rtl="0" eaLnBrk="1" latinLnBrk="0" hangingPunct="1">
                        <a:defRPr sz="4800" kern="1200">
                          <a:solidFill>
                            <a:schemeClr val="tx1"/>
                          </a:solidFill>
                          <a:latin typeface="Calibri"/>
                        </a:defRPr>
                      </a:lvl5pPr>
                      <a:lvl6pPr marL="6096076" algn="l" defTabSz="2438430" rtl="0" eaLnBrk="1" latinLnBrk="0" hangingPunct="1">
                        <a:defRPr sz="4800" kern="1200">
                          <a:solidFill>
                            <a:schemeClr val="tx1"/>
                          </a:solidFill>
                          <a:latin typeface="Calibri"/>
                        </a:defRPr>
                      </a:lvl6pPr>
                      <a:lvl7pPr marL="7315291" algn="l" defTabSz="2438430" rtl="0" eaLnBrk="1" latinLnBrk="0" hangingPunct="1">
                        <a:defRPr sz="4800" kern="1200">
                          <a:solidFill>
                            <a:schemeClr val="tx1"/>
                          </a:solidFill>
                          <a:latin typeface="Calibri"/>
                        </a:defRPr>
                      </a:lvl7pPr>
                      <a:lvl8pPr marL="8534507" algn="l" defTabSz="2438430" rtl="0" eaLnBrk="1" latinLnBrk="0" hangingPunct="1">
                        <a:defRPr sz="4800" kern="1200">
                          <a:solidFill>
                            <a:schemeClr val="tx1"/>
                          </a:solidFill>
                          <a:latin typeface="Calibri"/>
                        </a:defRPr>
                      </a:lvl8pPr>
                      <a:lvl9pPr marL="9753722" algn="l" defTabSz="2438430" rtl="0" eaLnBrk="1" latinLnBrk="0" hangingPunct="1">
                        <a:defRPr sz="4800" kern="1200">
                          <a:solidFill>
                            <a:schemeClr val="tx1"/>
                          </a:solidFill>
                          <a:latin typeface="Calibri"/>
                        </a:defRPr>
                      </a:lvl9pPr>
                    </a:lstStyle>
                    <a:p>
                      <a:pPr algn="ctr">
                        <a:lnSpc>
                          <a:spcPct val="100000"/>
                        </a:lnSpc>
                        <a:spcBef>
                          <a:spcPts val="0"/>
                        </a:spcBef>
                      </a:pPr>
                      <a:r>
                        <a:rPr sz="2000" spc="0" dirty="0" err="1">
                          <a:solidFill>
                            <a:srgbClr val="231F20"/>
                          </a:solidFill>
                          <a:latin typeface="Arial Narrow"/>
                          <a:cs typeface="Arial Narrow"/>
                        </a:rPr>
                        <a:t>Autem</a:t>
                      </a:r>
                      <a:r>
                        <a:rPr sz="2000" spc="-85" dirty="0">
                          <a:solidFill>
                            <a:srgbClr val="231F20"/>
                          </a:solidFill>
                          <a:latin typeface="Arial Narrow"/>
                          <a:cs typeface="Arial Narrow"/>
                        </a:rPr>
                        <a:t> </a:t>
                      </a:r>
                      <a:r>
                        <a:rPr sz="2000" dirty="0">
                          <a:solidFill>
                            <a:srgbClr val="231F20"/>
                          </a:solidFill>
                          <a:latin typeface="Arial Narrow"/>
                          <a:cs typeface="Arial Narrow"/>
                        </a:rPr>
                        <a:t>quod</a:t>
                      </a:r>
                      <a:endParaRPr sz="2000" dirty="0">
                        <a:latin typeface="Arial Narrow"/>
                        <a:cs typeface="Arial Narrow"/>
                      </a:endParaRPr>
                    </a:p>
                  </a:txBody>
                  <a:tcPr marL="60960" marR="60960" marT="60960" marB="60960">
                    <a:lnL>
                      <a:noFill/>
                    </a:lnL>
                    <a:lnR>
                      <a:noFill/>
                    </a:lnR>
                    <a:lnT w="6350" cap="flat" cmpd="sng" algn="ctr">
                      <a:solidFill>
                        <a:schemeClr val="accent1"/>
                      </a:solidFill>
                      <a:prstDash val="solid"/>
                      <a:round/>
                      <a:headEnd type="none" w="med" len="med"/>
                      <a:tailEnd type="none" w="med" len="med"/>
                    </a:lnT>
                    <a:lnB>
                      <a:noFill/>
                    </a:lnB>
                    <a:lnTlToBr w="12700" cmpd="sng">
                      <a:noFill/>
                      <a:prstDash val="solid"/>
                    </a:lnTlToBr>
                    <a:lnBlToTr w="12700" cmpd="sng">
                      <a:noFill/>
                      <a:prstDash val="solid"/>
                    </a:lnBlToTr>
                    <a:solidFill>
                      <a:srgbClr val="CADCF2"/>
                    </a:solidFill>
                  </a:tcPr>
                </a:tc>
                <a:tc>
                  <a:txBody>
                    <a:bodyPr/>
                    <a:lstStyle>
                      <a:lvl1pPr marL="0" algn="l" defTabSz="2438430" rtl="0" eaLnBrk="1" latinLnBrk="0" hangingPunct="1">
                        <a:defRPr sz="4800" kern="1200">
                          <a:solidFill>
                            <a:schemeClr val="tx1"/>
                          </a:solidFill>
                          <a:latin typeface="Calibri"/>
                        </a:defRPr>
                      </a:lvl1pPr>
                      <a:lvl2pPr marL="1219215" algn="l" defTabSz="2438430" rtl="0" eaLnBrk="1" latinLnBrk="0" hangingPunct="1">
                        <a:defRPr sz="4800" kern="1200">
                          <a:solidFill>
                            <a:schemeClr val="tx1"/>
                          </a:solidFill>
                          <a:latin typeface="Calibri"/>
                        </a:defRPr>
                      </a:lvl2pPr>
                      <a:lvl3pPr marL="2438430" algn="l" defTabSz="2438430" rtl="0" eaLnBrk="1" latinLnBrk="0" hangingPunct="1">
                        <a:defRPr sz="4800" kern="1200">
                          <a:solidFill>
                            <a:schemeClr val="tx1"/>
                          </a:solidFill>
                          <a:latin typeface="Calibri"/>
                        </a:defRPr>
                      </a:lvl3pPr>
                      <a:lvl4pPr marL="3657646" algn="l" defTabSz="2438430" rtl="0" eaLnBrk="1" latinLnBrk="0" hangingPunct="1">
                        <a:defRPr sz="4800" kern="1200">
                          <a:solidFill>
                            <a:schemeClr val="tx1"/>
                          </a:solidFill>
                          <a:latin typeface="Calibri"/>
                        </a:defRPr>
                      </a:lvl4pPr>
                      <a:lvl5pPr marL="4876861" algn="l" defTabSz="2438430" rtl="0" eaLnBrk="1" latinLnBrk="0" hangingPunct="1">
                        <a:defRPr sz="4800" kern="1200">
                          <a:solidFill>
                            <a:schemeClr val="tx1"/>
                          </a:solidFill>
                          <a:latin typeface="Calibri"/>
                        </a:defRPr>
                      </a:lvl5pPr>
                      <a:lvl6pPr marL="6096076" algn="l" defTabSz="2438430" rtl="0" eaLnBrk="1" latinLnBrk="0" hangingPunct="1">
                        <a:defRPr sz="4800" kern="1200">
                          <a:solidFill>
                            <a:schemeClr val="tx1"/>
                          </a:solidFill>
                          <a:latin typeface="Calibri"/>
                        </a:defRPr>
                      </a:lvl6pPr>
                      <a:lvl7pPr marL="7315291" algn="l" defTabSz="2438430" rtl="0" eaLnBrk="1" latinLnBrk="0" hangingPunct="1">
                        <a:defRPr sz="4800" kern="1200">
                          <a:solidFill>
                            <a:schemeClr val="tx1"/>
                          </a:solidFill>
                          <a:latin typeface="Calibri"/>
                        </a:defRPr>
                      </a:lvl7pPr>
                      <a:lvl8pPr marL="8534507" algn="l" defTabSz="2438430" rtl="0" eaLnBrk="1" latinLnBrk="0" hangingPunct="1">
                        <a:defRPr sz="4800" kern="1200">
                          <a:solidFill>
                            <a:schemeClr val="tx1"/>
                          </a:solidFill>
                          <a:latin typeface="Calibri"/>
                        </a:defRPr>
                      </a:lvl8pPr>
                      <a:lvl9pPr marL="9753722" algn="l" defTabSz="2438430" rtl="0" eaLnBrk="1" latinLnBrk="0" hangingPunct="1">
                        <a:defRPr sz="4800" kern="1200">
                          <a:solidFill>
                            <a:schemeClr val="tx1"/>
                          </a:solidFill>
                          <a:latin typeface="Calibri"/>
                        </a:defRPr>
                      </a:lvl9pPr>
                    </a:lstStyle>
                    <a:p>
                      <a:pPr algn="ctr">
                        <a:lnSpc>
                          <a:spcPct val="100000"/>
                        </a:lnSpc>
                        <a:spcBef>
                          <a:spcPts val="0"/>
                        </a:spcBef>
                      </a:pPr>
                      <a:r>
                        <a:rPr sz="2000" dirty="0" err="1">
                          <a:solidFill>
                            <a:srgbClr val="231F20"/>
                          </a:solidFill>
                          <a:latin typeface="Arial Narrow"/>
                          <a:cs typeface="Arial Narrow"/>
                        </a:rPr>
                        <a:t>Mi</a:t>
                      </a:r>
                      <a:r>
                        <a:rPr sz="2000" spc="-90" dirty="0">
                          <a:solidFill>
                            <a:srgbClr val="231F20"/>
                          </a:solidFill>
                          <a:latin typeface="Arial Narrow"/>
                          <a:cs typeface="Arial Narrow"/>
                        </a:rPr>
                        <a:t> </a:t>
                      </a:r>
                      <a:r>
                        <a:rPr sz="2000" dirty="0" err="1">
                          <a:solidFill>
                            <a:srgbClr val="231F20"/>
                          </a:solidFill>
                          <a:latin typeface="Arial Narrow"/>
                          <a:cs typeface="Arial Narrow"/>
                        </a:rPr>
                        <a:t>usdant</a:t>
                      </a:r>
                      <a:endParaRPr sz="2000" dirty="0">
                        <a:latin typeface="Arial Narrow"/>
                        <a:cs typeface="Arial Narrow"/>
                      </a:endParaRPr>
                    </a:p>
                  </a:txBody>
                  <a:tcPr marL="60960" marR="60960" marT="60960" marB="60960">
                    <a:lnL>
                      <a:noFill/>
                    </a:lnL>
                    <a:lnR>
                      <a:noFill/>
                    </a:lnR>
                    <a:lnT w="6350" cap="flat" cmpd="sng" algn="ctr">
                      <a:solidFill>
                        <a:schemeClr val="accent1"/>
                      </a:solidFill>
                      <a:prstDash val="solid"/>
                      <a:round/>
                      <a:headEnd type="none" w="med" len="med"/>
                      <a:tailEnd type="none" w="med" len="med"/>
                    </a:lnT>
                    <a:lnB>
                      <a:noFill/>
                    </a:lnB>
                    <a:lnTlToBr w="12700" cmpd="sng">
                      <a:noFill/>
                      <a:prstDash val="solid"/>
                    </a:lnTlToBr>
                    <a:lnBlToTr w="12700" cmpd="sng">
                      <a:noFill/>
                      <a:prstDash val="solid"/>
                    </a:lnBlToTr>
                    <a:solidFill>
                      <a:srgbClr val="DEEDCD"/>
                    </a:solidFill>
                  </a:tcPr>
                </a:tc>
                <a:tc>
                  <a:txBody>
                    <a:bodyPr/>
                    <a:lstStyle>
                      <a:lvl1pPr marL="0" algn="l" defTabSz="2438430" rtl="0" eaLnBrk="1" latinLnBrk="0" hangingPunct="1">
                        <a:defRPr sz="4800" kern="1200">
                          <a:solidFill>
                            <a:schemeClr val="tx1"/>
                          </a:solidFill>
                          <a:latin typeface="Calibri"/>
                        </a:defRPr>
                      </a:lvl1pPr>
                      <a:lvl2pPr marL="1219215" algn="l" defTabSz="2438430" rtl="0" eaLnBrk="1" latinLnBrk="0" hangingPunct="1">
                        <a:defRPr sz="4800" kern="1200">
                          <a:solidFill>
                            <a:schemeClr val="tx1"/>
                          </a:solidFill>
                          <a:latin typeface="Calibri"/>
                        </a:defRPr>
                      </a:lvl2pPr>
                      <a:lvl3pPr marL="2438430" algn="l" defTabSz="2438430" rtl="0" eaLnBrk="1" latinLnBrk="0" hangingPunct="1">
                        <a:defRPr sz="4800" kern="1200">
                          <a:solidFill>
                            <a:schemeClr val="tx1"/>
                          </a:solidFill>
                          <a:latin typeface="Calibri"/>
                        </a:defRPr>
                      </a:lvl3pPr>
                      <a:lvl4pPr marL="3657646" algn="l" defTabSz="2438430" rtl="0" eaLnBrk="1" latinLnBrk="0" hangingPunct="1">
                        <a:defRPr sz="4800" kern="1200">
                          <a:solidFill>
                            <a:schemeClr val="tx1"/>
                          </a:solidFill>
                          <a:latin typeface="Calibri"/>
                        </a:defRPr>
                      </a:lvl4pPr>
                      <a:lvl5pPr marL="4876861" algn="l" defTabSz="2438430" rtl="0" eaLnBrk="1" latinLnBrk="0" hangingPunct="1">
                        <a:defRPr sz="4800" kern="1200">
                          <a:solidFill>
                            <a:schemeClr val="tx1"/>
                          </a:solidFill>
                          <a:latin typeface="Calibri"/>
                        </a:defRPr>
                      </a:lvl5pPr>
                      <a:lvl6pPr marL="6096076" algn="l" defTabSz="2438430" rtl="0" eaLnBrk="1" latinLnBrk="0" hangingPunct="1">
                        <a:defRPr sz="4800" kern="1200">
                          <a:solidFill>
                            <a:schemeClr val="tx1"/>
                          </a:solidFill>
                          <a:latin typeface="Calibri"/>
                        </a:defRPr>
                      </a:lvl6pPr>
                      <a:lvl7pPr marL="7315291" algn="l" defTabSz="2438430" rtl="0" eaLnBrk="1" latinLnBrk="0" hangingPunct="1">
                        <a:defRPr sz="4800" kern="1200">
                          <a:solidFill>
                            <a:schemeClr val="tx1"/>
                          </a:solidFill>
                          <a:latin typeface="Calibri"/>
                        </a:defRPr>
                      </a:lvl7pPr>
                      <a:lvl8pPr marL="8534507" algn="l" defTabSz="2438430" rtl="0" eaLnBrk="1" latinLnBrk="0" hangingPunct="1">
                        <a:defRPr sz="4800" kern="1200">
                          <a:solidFill>
                            <a:schemeClr val="tx1"/>
                          </a:solidFill>
                          <a:latin typeface="Calibri"/>
                        </a:defRPr>
                      </a:lvl8pPr>
                      <a:lvl9pPr marL="9753722" algn="l" defTabSz="2438430" rtl="0" eaLnBrk="1" latinLnBrk="0" hangingPunct="1">
                        <a:defRPr sz="4800" kern="1200">
                          <a:solidFill>
                            <a:schemeClr val="tx1"/>
                          </a:solidFill>
                          <a:latin typeface="Calibri"/>
                        </a:defRPr>
                      </a:lvl9pPr>
                    </a:lstStyle>
                    <a:p>
                      <a:pPr algn="ctr">
                        <a:lnSpc>
                          <a:spcPct val="100000"/>
                        </a:lnSpc>
                        <a:spcBef>
                          <a:spcPts val="0"/>
                        </a:spcBef>
                      </a:pPr>
                      <a:r>
                        <a:rPr sz="2000" spc="0" dirty="0" err="1">
                          <a:solidFill>
                            <a:srgbClr val="231F20"/>
                          </a:solidFill>
                          <a:latin typeface="Arial Narrow"/>
                          <a:cs typeface="Arial Narrow"/>
                        </a:rPr>
                        <a:t>Nonse</a:t>
                      </a:r>
                      <a:r>
                        <a:rPr sz="2000" spc="-65" dirty="0">
                          <a:solidFill>
                            <a:srgbClr val="231F20"/>
                          </a:solidFill>
                          <a:latin typeface="Arial Narrow"/>
                          <a:cs typeface="Arial Narrow"/>
                        </a:rPr>
                        <a:t> </a:t>
                      </a:r>
                      <a:r>
                        <a:rPr sz="2000" spc="-5" dirty="0" err="1">
                          <a:solidFill>
                            <a:srgbClr val="231F20"/>
                          </a:solidFill>
                          <a:latin typeface="Arial Narrow"/>
                          <a:cs typeface="Arial Narrow"/>
                        </a:rPr>
                        <a:t>sintur</a:t>
                      </a:r>
                      <a:endParaRPr sz="2000" dirty="0">
                        <a:latin typeface="Arial Narrow"/>
                        <a:cs typeface="Arial Narrow"/>
                      </a:endParaRPr>
                    </a:p>
                  </a:txBody>
                  <a:tcPr marL="60960" marR="60960" marT="60960" marB="60960">
                    <a:lnL>
                      <a:noFill/>
                    </a:lnL>
                    <a:lnR>
                      <a:noFill/>
                    </a:lnR>
                    <a:lnT w="6350" cap="flat" cmpd="sng" algn="ctr">
                      <a:solidFill>
                        <a:schemeClr val="accent1"/>
                      </a:solidFill>
                      <a:prstDash val="solid"/>
                      <a:round/>
                      <a:headEnd type="none" w="med" len="med"/>
                      <a:tailEnd type="none" w="med" len="med"/>
                    </a:lnT>
                    <a:lnB>
                      <a:noFill/>
                    </a:lnB>
                    <a:lnTlToBr w="12700" cmpd="sng">
                      <a:noFill/>
                      <a:prstDash val="solid"/>
                    </a:lnTlToBr>
                    <a:lnBlToTr w="12700" cmpd="sng">
                      <a:noFill/>
                      <a:prstDash val="solid"/>
                    </a:lnBlToTr>
                    <a:solidFill>
                      <a:srgbClr val="CADCF2"/>
                    </a:solidFill>
                  </a:tcPr>
                </a:tc>
                <a:extLst>
                  <a:ext uri="{0D108BD9-81ED-4DB2-BD59-A6C34878D82A}">
                    <a16:rowId xmlns:a16="http://schemas.microsoft.com/office/drawing/2014/main" val="10006"/>
                  </a:ext>
                </a:extLst>
              </a:tr>
              <a:tr h="426720">
                <a:tc>
                  <a:txBody>
                    <a:bodyPr/>
                    <a:lstStyle>
                      <a:lvl1pPr marL="0" algn="l" defTabSz="2438430" rtl="0" eaLnBrk="1" latinLnBrk="0" hangingPunct="1">
                        <a:defRPr sz="4800" kern="1200">
                          <a:solidFill>
                            <a:schemeClr val="tx1"/>
                          </a:solidFill>
                          <a:latin typeface="Calibri"/>
                        </a:defRPr>
                      </a:lvl1pPr>
                      <a:lvl2pPr marL="1219215" algn="l" defTabSz="2438430" rtl="0" eaLnBrk="1" latinLnBrk="0" hangingPunct="1">
                        <a:defRPr sz="4800" kern="1200">
                          <a:solidFill>
                            <a:schemeClr val="tx1"/>
                          </a:solidFill>
                          <a:latin typeface="Calibri"/>
                        </a:defRPr>
                      </a:lvl2pPr>
                      <a:lvl3pPr marL="2438430" algn="l" defTabSz="2438430" rtl="0" eaLnBrk="1" latinLnBrk="0" hangingPunct="1">
                        <a:defRPr sz="4800" kern="1200">
                          <a:solidFill>
                            <a:schemeClr val="tx1"/>
                          </a:solidFill>
                          <a:latin typeface="Calibri"/>
                        </a:defRPr>
                      </a:lvl3pPr>
                      <a:lvl4pPr marL="3657646" algn="l" defTabSz="2438430" rtl="0" eaLnBrk="1" latinLnBrk="0" hangingPunct="1">
                        <a:defRPr sz="4800" kern="1200">
                          <a:solidFill>
                            <a:schemeClr val="tx1"/>
                          </a:solidFill>
                          <a:latin typeface="Calibri"/>
                        </a:defRPr>
                      </a:lvl4pPr>
                      <a:lvl5pPr marL="4876861" algn="l" defTabSz="2438430" rtl="0" eaLnBrk="1" latinLnBrk="0" hangingPunct="1">
                        <a:defRPr sz="4800" kern="1200">
                          <a:solidFill>
                            <a:schemeClr val="tx1"/>
                          </a:solidFill>
                          <a:latin typeface="Calibri"/>
                        </a:defRPr>
                      </a:lvl5pPr>
                      <a:lvl6pPr marL="6096076" algn="l" defTabSz="2438430" rtl="0" eaLnBrk="1" latinLnBrk="0" hangingPunct="1">
                        <a:defRPr sz="4800" kern="1200">
                          <a:solidFill>
                            <a:schemeClr val="tx1"/>
                          </a:solidFill>
                          <a:latin typeface="Calibri"/>
                        </a:defRPr>
                      </a:lvl6pPr>
                      <a:lvl7pPr marL="7315291" algn="l" defTabSz="2438430" rtl="0" eaLnBrk="1" latinLnBrk="0" hangingPunct="1">
                        <a:defRPr sz="4800" kern="1200">
                          <a:solidFill>
                            <a:schemeClr val="tx1"/>
                          </a:solidFill>
                          <a:latin typeface="Calibri"/>
                        </a:defRPr>
                      </a:lvl7pPr>
                      <a:lvl8pPr marL="8534507" algn="l" defTabSz="2438430" rtl="0" eaLnBrk="1" latinLnBrk="0" hangingPunct="1">
                        <a:defRPr sz="4800" kern="1200">
                          <a:solidFill>
                            <a:schemeClr val="tx1"/>
                          </a:solidFill>
                          <a:latin typeface="Calibri"/>
                        </a:defRPr>
                      </a:lvl8pPr>
                      <a:lvl9pPr marL="9753722" algn="l" defTabSz="2438430" rtl="0" eaLnBrk="1" latinLnBrk="0" hangingPunct="1">
                        <a:defRPr sz="4800" kern="1200">
                          <a:solidFill>
                            <a:schemeClr val="tx1"/>
                          </a:solidFill>
                          <a:latin typeface="Calibri"/>
                        </a:defRPr>
                      </a:lvl9pPr>
                    </a:lstStyle>
                    <a:p>
                      <a:pPr marL="0" indent="0">
                        <a:lnSpc>
                          <a:spcPct val="100000"/>
                        </a:lnSpc>
                        <a:spcBef>
                          <a:spcPts val="0"/>
                        </a:spcBef>
                      </a:pPr>
                      <a:r>
                        <a:rPr sz="2000">
                          <a:solidFill>
                            <a:srgbClr val="231F20"/>
                          </a:solidFill>
                          <a:latin typeface="Arial Narrow"/>
                          <a:cs typeface="Arial Narrow"/>
                        </a:rPr>
                        <a:t>Itae qui</a:t>
                      </a:r>
                      <a:r>
                        <a:rPr sz="2000" spc="-85">
                          <a:solidFill>
                            <a:srgbClr val="231F20"/>
                          </a:solidFill>
                          <a:latin typeface="Arial Narrow"/>
                          <a:cs typeface="Arial Narrow"/>
                        </a:rPr>
                        <a:t> </a:t>
                      </a:r>
                      <a:r>
                        <a:rPr sz="2000">
                          <a:solidFill>
                            <a:srgbClr val="231F20"/>
                          </a:solidFill>
                          <a:latin typeface="Arial Narrow"/>
                          <a:cs typeface="Arial Narrow"/>
                        </a:rPr>
                        <a:t>quo</a:t>
                      </a:r>
                      <a:endParaRPr sz="2000">
                        <a:latin typeface="Arial Narrow"/>
                        <a:cs typeface="Arial Narrow"/>
                      </a:endParaRPr>
                    </a:p>
                  </a:txBody>
                  <a:tcPr marL="304800" marR="60960" marT="60960" marB="60960">
                    <a:lnL>
                      <a:noFill/>
                    </a:lnL>
                    <a:lnR>
                      <a:noFill/>
                    </a:lnR>
                    <a:lnT>
                      <a:noFill/>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2438430" rtl="0" eaLnBrk="1" latinLnBrk="0" hangingPunct="1">
                        <a:defRPr sz="4800" kern="1200">
                          <a:solidFill>
                            <a:schemeClr val="tx1"/>
                          </a:solidFill>
                          <a:latin typeface="Calibri"/>
                        </a:defRPr>
                      </a:lvl1pPr>
                      <a:lvl2pPr marL="1219215" algn="l" defTabSz="2438430" rtl="0" eaLnBrk="1" latinLnBrk="0" hangingPunct="1">
                        <a:defRPr sz="4800" kern="1200">
                          <a:solidFill>
                            <a:schemeClr val="tx1"/>
                          </a:solidFill>
                          <a:latin typeface="Calibri"/>
                        </a:defRPr>
                      </a:lvl2pPr>
                      <a:lvl3pPr marL="2438430" algn="l" defTabSz="2438430" rtl="0" eaLnBrk="1" latinLnBrk="0" hangingPunct="1">
                        <a:defRPr sz="4800" kern="1200">
                          <a:solidFill>
                            <a:schemeClr val="tx1"/>
                          </a:solidFill>
                          <a:latin typeface="Calibri"/>
                        </a:defRPr>
                      </a:lvl3pPr>
                      <a:lvl4pPr marL="3657646" algn="l" defTabSz="2438430" rtl="0" eaLnBrk="1" latinLnBrk="0" hangingPunct="1">
                        <a:defRPr sz="4800" kern="1200">
                          <a:solidFill>
                            <a:schemeClr val="tx1"/>
                          </a:solidFill>
                          <a:latin typeface="Calibri"/>
                        </a:defRPr>
                      </a:lvl4pPr>
                      <a:lvl5pPr marL="4876861" algn="l" defTabSz="2438430" rtl="0" eaLnBrk="1" latinLnBrk="0" hangingPunct="1">
                        <a:defRPr sz="4800" kern="1200">
                          <a:solidFill>
                            <a:schemeClr val="tx1"/>
                          </a:solidFill>
                          <a:latin typeface="Calibri"/>
                        </a:defRPr>
                      </a:lvl5pPr>
                      <a:lvl6pPr marL="6096076" algn="l" defTabSz="2438430" rtl="0" eaLnBrk="1" latinLnBrk="0" hangingPunct="1">
                        <a:defRPr sz="4800" kern="1200">
                          <a:solidFill>
                            <a:schemeClr val="tx1"/>
                          </a:solidFill>
                          <a:latin typeface="Calibri"/>
                        </a:defRPr>
                      </a:lvl6pPr>
                      <a:lvl7pPr marL="7315291" algn="l" defTabSz="2438430" rtl="0" eaLnBrk="1" latinLnBrk="0" hangingPunct="1">
                        <a:defRPr sz="4800" kern="1200">
                          <a:solidFill>
                            <a:schemeClr val="tx1"/>
                          </a:solidFill>
                          <a:latin typeface="Calibri"/>
                        </a:defRPr>
                      </a:lvl7pPr>
                      <a:lvl8pPr marL="8534507" algn="l" defTabSz="2438430" rtl="0" eaLnBrk="1" latinLnBrk="0" hangingPunct="1">
                        <a:defRPr sz="4800" kern="1200">
                          <a:solidFill>
                            <a:schemeClr val="tx1"/>
                          </a:solidFill>
                          <a:latin typeface="Calibri"/>
                        </a:defRPr>
                      </a:lvl8pPr>
                      <a:lvl9pPr marL="9753722" algn="l" defTabSz="2438430" rtl="0" eaLnBrk="1" latinLnBrk="0" hangingPunct="1">
                        <a:defRPr sz="4800" kern="1200">
                          <a:solidFill>
                            <a:schemeClr val="tx1"/>
                          </a:solidFill>
                          <a:latin typeface="Calibri"/>
                        </a:defRPr>
                      </a:lvl9pPr>
                    </a:lstStyle>
                    <a:p>
                      <a:pPr algn="ctr">
                        <a:lnSpc>
                          <a:spcPct val="100000"/>
                        </a:lnSpc>
                        <a:spcBef>
                          <a:spcPts val="0"/>
                        </a:spcBef>
                      </a:pPr>
                      <a:r>
                        <a:rPr sz="2000">
                          <a:solidFill>
                            <a:srgbClr val="231F20"/>
                          </a:solidFill>
                          <a:latin typeface="Arial Narrow"/>
                          <a:cs typeface="Arial Narrow"/>
                        </a:rPr>
                        <a:t>Molendel</a:t>
                      </a:r>
                      <a:r>
                        <a:rPr sz="2000" spc="-85">
                          <a:solidFill>
                            <a:srgbClr val="231F20"/>
                          </a:solidFill>
                          <a:latin typeface="Arial Narrow"/>
                          <a:cs typeface="Arial Narrow"/>
                        </a:rPr>
                        <a:t> </a:t>
                      </a:r>
                      <a:r>
                        <a:rPr sz="2000">
                          <a:solidFill>
                            <a:srgbClr val="231F20"/>
                          </a:solidFill>
                          <a:latin typeface="Arial Narrow"/>
                          <a:cs typeface="Arial Narrow"/>
                        </a:rPr>
                        <a:t>quia</a:t>
                      </a:r>
                      <a:endParaRPr sz="2000">
                        <a:latin typeface="Arial Narrow"/>
                        <a:cs typeface="Arial Narrow"/>
                      </a:endParaRPr>
                    </a:p>
                  </a:txBody>
                  <a:tcPr marL="60960" marR="60960" marT="60960" marB="60960">
                    <a:lnL>
                      <a:noFill/>
                    </a:lnL>
                    <a:lnR>
                      <a:noFill/>
                    </a:lnR>
                    <a:lnT>
                      <a:noFill/>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DEEDCD"/>
                    </a:solidFill>
                  </a:tcPr>
                </a:tc>
                <a:tc>
                  <a:txBody>
                    <a:bodyPr/>
                    <a:lstStyle>
                      <a:lvl1pPr marL="0" algn="l" defTabSz="2438430" rtl="0" eaLnBrk="1" latinLnBrk="0" hangingPunct="1">
                        <a:defRPr sz="4800" kern="1200">
                          <a:solidFill>
                            <a:schemeClr val="tx1"/>
                          </a:solidFill>
                          <a:latin typeface="Calibri"/>
                        </a:defRPr>
                      </a:lvl1pPr>
                      <a:lvl2pPr marL="1219215" algn="l" defTabSz="2438430" rtl="0" eaLnBrk="1" latinLnBrk="0" hangingPunct="1">
                        <a:defRPr sz="4800" kern="1200">
                          <a:solidFill>
                            <a:schemeClr val="tx1"/>
                          </a:solidFill>
                          <a:latin typeface="Calibri"/>
                        </a:defRPr>
                      </a:lvl2pPr>
                      <a:lvl3pPr marL="2438430" algn="l" defTabSz="2438430" rtl="0" eaLnBrk="1" latinLnBrk="0" hangingPunct="1">
                        <a:defRPr sz="4800" kern="1200">
                          <a:solidFill>
                            <a:schemeClr val="tx1"/>
                          </a:solidFill>
                          <a:latin typeface="Calibri"/>
                        </a:defRPr>
                      </a:lvl3pPr>
                      <a:lvl4pPr marL="3657646" algn="l" defTabSz="2438430" rtl="0" eaLnBrk="1" latinLnBrk="0" hangingPunct="1">
                        <a:defRPr sz="4800" kern="1200">
                          <a:solidFill>
                            <a:schemeClr val="tx1"/>
                          </a:solidFill>
                          <a:latin typeface="Calibri"/>
                        </a:defRPr>
                      </a:lvl4pPr>
                      <a:lvl5pPr marL="4876861" algn="l" defTabSz="2438430" rtl="0" eaLnBrk="1" latinLnBrk="0" hangingPunct="1">
                        <a:defRPr sz="4800" kern="1200">
                          <a:solidFill>
                            <a:schemeClr val="tx1"/>
                          </a:solidFill>
                          <a:latin typeface="Calibri"/>
                        </a:defRPr>
                      </a:lvl5pPr>
                      <a:lvl6pPr marL="6096076" algn="l" defTabSz="2438430" rtl="0" eaLnBrk="1" latinLnBrk="0" hangingPunct="1">
                        <a:defRPr sz="4800" kern="1200">
                          <a:solidFill>
                            <a:schemeClr val="tx1"/>
                          </a:solidFill>
                          <a:latin typeface="Calibri"/>
                        </a:defRPr>
                      </a:lvl6pPr>
                      <a:lvl7pPr marL="7315291" algn="l" defTabSz="2438430" rtl="0" eaLnBrk="1" latinLnBrk="0" hangingPunct="1">
                        <a:defRPr sz="4800" kern="1200">
                          <a:solidFill>
                            <a:schemeClr val="tx1"/>
                          </a:solidFill>
                          <a:latin typeface="Calibri"/>
                        </a:defRPr>
                      </a:lvl7pPr>
                      <a:lvl8pPr marL="8534507" algn="l" defTabSz="2438430" rtl="0" eaLnBrk="1" latinLnBrk="0" hangingPunct="1">
                        <a:defRPr sz="4800" kern="1200">
                          <a:solidFill>
                            <a:schemeClr val="tx1"/>
                          </a:solidFill>
                          <a:latin typeface="Calibri"/>
                        </a:defRPr>
                      </a:lvl8pPr>
                      <a:lvl9pPr marL="9753722" algn="l" defTabSz="2438430" rtl="0" eaLnBrk="1" latinLnBrk="0" hangingPunct="1">
                        <a:defRPr sz="4800" kern="1200">
                          <a:solidFill>
                            <a:schemeClr val="tx1"/>
                          </a:solidFill>
                          <a:latin typeface="Calibri"/>
                        </a:defRPr>
                      </a:lvl9pPr>
                    </a:lstStyle>
                    <a:p>
                      <a:pPr algn="ctr">
                        <a:lnSpc>
                          <a:spcPct val="100000"/>
                        </a:lnSpc>
                        <a:spcBef>
                          <a:spcPts val="0"/>
                        </a:spcBef>
                      </a:pPr>
                      <a:r>
                        <a:rPr sz="2000" spc="0">
                          <a:solidFill>
                            <a:srgbClr val="231F20"/>
                          </a:solidFill>
                          <a:latin typeface="Arial Narrow"/>
                          <a:cs typeface="Arial Narrow"/>
                        </a:rPr>
                        <a:t>Nulparitias</a:t>
                      </a:r>
                      <a:r>
                        <a:rPr sz="2000" spc="-100">
                          <a:solidFill>
                            <a:srgbClr val="231F20"/>
                          </a:solidFill>
                          <a:latin typeface="Arial Narrow"/>
                          <a:cs typeface="Arial Narrow"/>
                        </a:rPr>
                        <a:t> </a:t>
                      </a:r>
                      <a:r>
                        <a:rPr sz="2000">
                          <a:solidFill>
                            <a:srgbClr val="231F20"/>
                          </a:solidFill>
                          <a:latin typeface="Arial Narrow"/>
                          <a:cs typeface="Arial Narrow"/>
                        </a:rPr>
                        <a:t>quis</a:t>
                      </a:r>
                      <a:endParaRPr sz="2000">
                        <a:latin typeface="Arial Narrow"/>
                        <a:cs typeface="Arial Narrow"/>
                      </a:endParaRPr>
                    </a:p>
                  </a:txBody>
                  <a:tcPr marL="60960" marR="60960" marT="60960" marB="60960">
                    <a:lnL>
                      <a:noFill/>
                    </a:lnL>
                    <a:lnR>
                      <a:noFill/>
                    </a:lnR>
                    <a:lnT>
                      <a:noFill/>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CADCF2"/>
                    </a:solidFill>
                  </a:tcPr>
                </a:tc>
                <a:tc>
                  <a:txBody>
                    <a:bodyPr/>
                    <a:lstStyle>
                      <a:lvl1pPr marL="0" algn="l" defTabSz="2438430" rtl="0" eaLnBrk="1" latinLnBrk="0" hangingPunct="1">
                        <a:defRPr sz="4800" kern="1200">
                          <a:solidFill>
                            <a:schemeClr val="tx1"/>
                          </a:solidFill>
                          <a:latin typeface="Calibri"/>
                        </a:defRPr>
                      </a:lvl1pPr>
                      <a:lvl2pPr marL="1219215" algn="l" defTabSz="2438430" rtl="0" eaLnBrk="1" latinLnBrk="0" hangingPunct="1">
                        <a:defRPr sz="4800" kern="1200">
                          <a:solidFill>
                            <a:schemeClr val="tx1"/>
                          </a:solidFill>
                          <a:latin typeface="Calibri"/>
                        </a:defRPr>
                      </a:lvl2pPr>
                      <a:lvl3pPr marL="2438430" algn="l" defTabSz="2438430" rtl="0" eaLnBrk="1" latinLnBrk="0" hangingPunct="1">
                        <a:defRPr sz="4800" kern="1200">
                          <a:solidFill>
                            <a:schemeClr val="tx1"/>
                          </a:solidFill>
                          <a:latin typeface="Calibri"/>
                        </a:defRPr>
                      </a:lvl3pPr>
                      <a:lvl4pPr marL="3657646" algn="l" defTabSz="2438430" rtl="0" eaLnBrk="1" latinLnBrk="0" hangingPunct="1">
                        <a:defRPr sz="4800" kern="1200">
                          <a:solidFill>
                            <a:schemeClr val="tx1"/>
                          </a:solidFill>
                          <a:latin typeface="Calibri"/>
                        </a:defRPr>
                      </a:lvl4pPr>
                      <a:lvl5pPr marL="4876861" algn="l" defTabSz="2438430" rtl="0" eaLnBrk="1" latinLnBrk="0" hangingPunct="1">
                        <a:defRPr sz="4800" kern="1200">
                          <a:solidFill>
                            <a:schemeClr val="tx1"/>
                          </a:solidFill>
                          <a:latin typeface="Calibri"/>
                        </a:defRPr>
                      </a:lvl5pPr>
                      <a:lvl6pPr marL="6096076" algn="l" defTabSz="2438430" rtl="0" eaLnBrk="1" latinLnBrk="0" hangingPunct="1">
                        <a:defRPr sz="4800" kern="1200">
                          <a:solidFill>
                            <a:schemeClr val="tx1"/>
                          </a:solidFill>
                          <a:latin typeface="Calibri"/>
                        </a:defRPr>
                      </a:lvl6pPr>
                      <a:lvl7pPr marL="7315291" algn="l" defTabSz="2438430" rtl="0" eaLnBrk="1" latinLnBrk="0" hangingPunct="1">
                        <a:defRPr sz="4800" kern="1200">
                          <a:solidFill>
                            <a:schemeClr val="tx1"/>
                          </a:solidFill>
                          <a:latin typeface="Calibri"/>
                        </a:defRPr>
                      </a:lvl7pPr>
                      <a:lvl8pPr marL="8534507" algn="l" defTabSz="2438430" rtl="0" eaLnBrk="1" latinLnBrk="0" hangingPunct="1">
                        <a:defRPr sz="4800" kern="1200">
                          <a:solidFill>
                            <a:schemeClr val="tx1"/>
                          </a:solidFill>
                          <a:latin typeface="Calibri"/>
                        </a:defRPr>
                      </a:lvl8pPr>
                      <a:lvl9pPr marL="9753722" algn="l" defTabSz="2438430" rtl="0" eaLnBrk="1" latinLnBrk="0" hangingPunct="1">
                        <a:defRPr sz="4800" kern="1200">
                          <a:solidFill>
                            <a:schemeClr val="tx1"/>
                          </a:solidFill>
                          <a:latin typeface="Calibri"/>
                        </a:defRPr>
                      </a:lvl9pPr>
                    </a:lstStyle>
                    <a:p>
                      <a:pPr algn="ctr">
                        <a:lnSpc>
                          <a:spcPct val="100000"/>
                        </a:lnSpc>
                        <a:spcBef>
                          <a:spcPts val="0"/>
                        </a:spcBef>
                      </a:pPr>
                      <a:r>
                        <a:rPr sz="2000" spc="0">
                          <a:solidFill>
                            <a:srgbClr val="231F20"/>
                          </a:solidFill>
                          <a:latin typeface="Arial Narrow"/>
                          <a:cs typeface="Arial Narrow"/>
                        </a:rPr>
                        <a:t>Unt </a:t>
                      </a:r>
                      <a:r>
                        <a:rPr sz="2000">
                          <a:solidFill>
                            <a:srgbClr val="231F20"/>
                          </a:solidFill>
                          <a:latin typeface="Arial Narrow"/>
                          <a:cs typeface="Arial Narrow"/>
                        </a:rPr>
                        <a:t>fugia</a:t>
                      </a:r>
                      <a:r>
                        <a:rPr sz="2000" spc="-95">
                          <a:solidFill>
                            <a:srgbClr val="231F20"/>
                          </a:solidFill>
                          <a:latin typeface="Arial Narrow"/>
                          <a:cs typeface="Arial Narrow"/>
                        </a:rPr>
                        <a:t> </a:t>
                      </a:r>
                      <a:r>
                        <a:rPr sz="2000">
                          <a:solidFill>
                            <a:srgbClr val="231F20"/>
                          </a:solidFill>
                          <a:latin typeface="Arial Narrow"/>
                          <a:cs typeface="Arial Narrow"/>
                        </a:rPr>
                        <a:t>dolest</a:t>
                      </a:r>
                      <a:endParaRPr sz="2000">
                        <a:latin typeface="Arial Narrow"/>
                        <a:cs typeface="Arial Narrow"/>
                      </a:endParaRPr>
                    </a:p>
                  </a:txBody>
                  <a:tcPr marL="60960" marR="60960" marT="60960" marB="60960">
                    <a:lnL>
                      <a:noFill/>
                    </a:lnL>
                    <a:lnR>
                      <a:noFill/>
                    </a:lnR>
                    <a:lnT>
                      <a:noFill/>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DEEDCD"/>
                    </a:solidFill>
                  </a:tcPr>
                </a:tc>
                <a:tc>
                  <a:txBody>
                    <a:bodyPr/>
                    <a:lstStyle>
                      <a:lvl1pPr marL="0" algn="l" defTabSz="2438430" rtl="0" eaLnBrk="1" latinLnBrk="0" hangingPunct="1">
                        <a:defRPr sz="4800" kern="1200">
                          <a:solidFill>
                            <a:schemeClr val="tx1"/>
                          </a:solidFill>
                          <a:latin typeface="Calibri"/>
                        </a:defRPr>
                      </a:lvl1pPr>
                      <a:lvl2pPr marL="1219215" algn="l" defTabSz="2438430" rtl="0" eaLnBrk="1" latinLnBrk="0" hangingPunct="1">
                        <a:defRPr sz="4800" kern="1200">
                          <a:solidFill>
                            <a:schemeClr val="tx1"/>
                          </a:solidFill>
                          <a:latin typeface="Calibri"/>
                        </a:defRPr>
                      </a:lvl2pPr>
                      <a:lvl3pPr marL="2438430" algn="l" defTabSz="2438430" rtl="0" eaLnBrk="1" latinLnBrk="0" hangingPunct="1">
                        <a:defRPr sz="4800" kern="1200">
                          <a:solidFill>
                            <a:schemeClr val="tx1"/>
                          </a:solidFill>
                          <a:latin typeface="Calibri"/>
                        </a:defRPr>
                      </a:lvl3pPr>
                      <a:lvl4pPr marL="3657646" algn="l" defTabSz="2438430" rtl="0" eaLnBrk="1" latinLnBrk="0" hangingPunct="1">
                        <a:defRPr sz="4800" kern="1200">
                          <a:solidFill>
                            <a:schemeClr val="tx1"/>
                          </a:solidFill>
                          <a:latin typeface="Calibri"/>
                        </a:defRPr>
                      </a:lvl4pPr>
                      <a:lvl5pPr marL="4876861" algn="l" defTabSz="2438430" rtl="0" eaLnBrk="1" latinLnBrk="0" hangingPunct="1">
                        <a:defRPr sz="4800" kern="1200">
                          <a:solidFill>
                            <a:schemeClr val="tx1"/>
                          </a:solidFill>
                          <a:latin typeface="Calibri"/>
                        </a:defRPr>
                      </a:lvl5pPr>
                      <a:lvl6pPr marL="6096076" algn="l" defTabSz="2438430" rtl="0" eaLnBrk="1" latinLnBrk="0" hangingPunct="1">
                        <a:defRPr sz="4800" kern="1200">
                          <a:solidFill>
                            <a:schemeClr val="tx1"/>
                          </a:solidFill>
                          <a:latin typeface="Calibri"/>
                        </a:defRPr>
                      </a:lvl6pPr>
                      <a:lvl7pPr marL="7315291" algn="l" defTabSz="2438430" rtl="0" eaLnBrk="1" latinLnBrk="0" hangingPunct="1">
                        <a:defRPr sz="4800" kern="1200">
                          <a:solidFill>
                            <a:schemeClr val="tx1"/>
                          </a:solidFill>
                          <a:latin typeface="Calibri"/>
                        </a:defRPr>
                      </a:lvl7pPr>
                      <a:lvl8pPr marL="8534507" algn="l" defTabSz="2438430" rtl="0" eaLnBrk="1" latinLnBrk="0" hangingPunct="1">
                        <a:defRPr sz="4800" kern="1200">
                          <a:solidFill>
                            <a:schemeClr val="tx1"/>
                          </a:solidFill>
                          <a:latin typeface="Calibri"/>
                        </a:defRPr>
                      </a:lvl8pPr>
                      <a:lvl9pPr marL="9753722" algn="l" defTabSz="2438430" rtl="0" eaLnBrk="1" latinLnBrk="0" hangingPunct="1">
                        <a:defRPr sz="4800" kern="1200">
                          <a:solidFill>
                            <a:schemeClr val="tx1"/>
                          </a:solidFill>
                          <a:latin typeface="Calibri"/>
                        </a:defRPr>
                      </a:lvl9pPr>
                    </a:lstStyle>
                    <a:p>
                      <a:pPr algn="ctr">
                        <a:lnSpc>
                          <a:spcPct val="100000"/>
                        </a:lnSpc>
                        <a:spcBef>
                          <a:spcPts val="0"/>
                        </a:spcBef>
                      </a:pPr>
                      <a:r>
                        <a:rPr sz="2000" dirty="0" err="1">
                          <a:solidFill>
                            <a:srgbClr val="231F20"/>
                          </a:solidFill>
                          <a:latin typeface="Arial Narrow"/>
                          <a:cs typeface="Arial Narrow"/>
                        </a:rPr>
                        <a:t>Molendel</a:t>
                      </a:r>
                      <a:r>
                        <a:rPr sz="2000" dirty="0">
                          <a:solidFill>
                            <a:srgbClr val="231F20"/>
                          </a:solidFill>
                          <a:latin typeface="Arial Narrow"/>
                          <a:cs typeface="Arial Narrow"/>
                        </a:rPr>
                        <a:t> id</a:t>
                      </a:r>
                      <a:r>
                        <a:rPr sz="2000" spc="-80" dirty="0">
                          <a:solidFill>
                            <a:srgbClr val="231F20"/>
                          </a:solidFill>
                          <a:latin typeface="Arial Narrow"/>
                          <a:cs typeface="Arial Narrow"/>
                        </a:rPr>
                        <a:t> </a:t>
                      </a:r>
                      <a:r>
                        <a:rPr sz="2000" dirty="0" err="1">
                          <a:solidFill>
                            <a:srgbClr val="231F20"/>
                          </a:solidFill>
                          <a:latin typeface="Arial Narrow"/>
                          <a:cs typeface="Arial Narrow"/>
                        </a:rPr>
                        <a:t>quia</a:t>
                      </a:r>
                      <a:endParaRPr sz="2000" dirty="0">
                        <a:latin typeface="Arial Narrow"/>
                        <a:cs typeface="Arial Narrow"/>
                      </a:endParaRPr>
                    </a:p>
                  </a:txBody>
                  <a:tcPr marL="60960" marR="60960" marT="60960" marB="60960">
                    <a:lnL>
                      <a:noFill/>
                    </a:lnL>
                    <a:lnR>
                      <a:noFill/>
                    </a:lnR>
                    <a:lnT>
                      <a:noFill/>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CADCF2"/>
                    </a:solidFill>
                  </a:tcPr>
                </a:tc>
                <a:extLst>
                  <a:ext uri="{0D108BD9-81ED-4DB2-BD59-A6C34878D82A}">
                    <a16:rowId xmlns:a16="http://schemas.microsoft.com/office/drawing/2014/main" val="10007"/>
                  </a:ext>
                </a:extLst>
              </a:tr>
              <a:tr h="670560">
                <a:tc gridSpan="5">
                  <a:txBody>
                    <a:bodyPr/>
                    <a:lstStyle/>
                    <a:p>
                      <a:pPr marL="0" indent="0">
                        <a:lnSpc>
                          <a:spcPct val="100000"/>
                        </a:lnSpc>
                        <a:spcBef>
                          <a:spcPts val="0"/>
                        </a:spcBef>
                      </a:pPr>
                      <a:r>
                        <a:rPr lang="en-US" sz="1200" dirty="0">
                          <a:latin typeface="Arial Narrow"/>
                          <a:cs typeface="Arial Narrow"/>
                        </a:rPr>
                        <a:t>* If there are multiple lines, hang the punctuation. Di cum que </a:t>
                      </a:r>
                      <a:r>
                        <a:rPr lang="en-US" sz="1200" dirty="0" err="1">
                          <a:latin typeface="Arial Narrow"/>
                          <a:cs typeface="Arial Narrow"/>
                        </a:rPr>
                        <a:t>lessimus</a:t>
                      </a:r>
                      <a:r>
                        <a:rPr lang="en-US" sz="1200" dirty="0">
                          <a:latin typeface="Arial Narrow"/>
                          <a:cs typeface="Arial Narrow"/>
                        </a:rPr>
                        <a:t> </a:t>
                      </a:r>
                      <a:r>
                        <a:rPr lang="en-US" sz="1200" dirty="0" err="1">
                          <a:latin typeface="Arial Narrow"/>
                          <a:cs typeface="Arial Narrow"/>
                        </a:rPr>
                        <a:t>eossi</a:t>
                      </a:r>
                      <a:r>
                        <a:rPr lang="en-US" sz="1200" dirty="0">
                          <a:latin typeface="Arial Narrow"/>
                          <a:cs typeface="Arial Narrow"/>
                        </a:rPr>
                        <a:t> cum la </a:t>
                      </a:r>
                      <a:r>
                        <a:rPr lang="en-US" sz="1200" dirty="0" err="1">
                          <a:latin typeface="Arial Narrow"/>
                          <a:cs typeface="Arial Narrow"/>
                        </a:rPr>
                        <a:t>consequia</a:t>
                      </a:r>
                      <a:r>
                        <a:rPr lang="en-US" sz="1200" dirty="0">
                          <a:latin typeface="Arial Narrow"/>
                          <a:cs typeface="Arial Narrow"/>
                        </a:rPr>
                        <a:t> que </a:t>
                      </a:r>
                      <a:r>
                        <a:rPr lang="en-US" sz="1200" dirty="0" err="1">
                          <a:latin typeface="Arial Narrow"/>
                          <a:cs typeface="Arial Narrow"/>
                        </a:rPr>
                        <a:t>eumendusapis</a:t>
                      </a:r>
                      <a:r>
                        <a:rPr lang="en-US" sz="1200" dirty="0">
                          <a:latin typeface="Arial Narrow"/>
                          <a:cs typeface="Arial Narrow"/>
                        </a:rPr>
                        <a:t> </a:t>
                      </a:r>
                      <a:r>
                        <a:rPr lang="en-US" sz="1200" dirty="0" err="1">
                          <a:latin typeface="Arial Narrow"/>
                          <a:cs typeface="Arial Narrow"/>
                        </a:rPr>
                        <a:t>maiosse</a:t>
                      </a:r>
                      <a:r>
                        <a:rPr lang="en-US" sz="1200" dirty="0">
                          <a:latin typeface="Arial Narrow"/>
                          <a:cs typeface="Arial Narrow"/>
                        </a:rPr>
                        <a:t> </a:t>
                      </a:r>
                      <a:r>
                        <a:rPr lang="en-US" sz="1200" dirty="0" err="1">
                          <a:latin typeface="Arial Narrow"/>
                          <a:cs typeface="Arial Narrow"/>
                        </a:rPr>
                        <a:t>ctibus</a:t>
                      </a:r>
                      <a:r>
                        <a:rPr lang="en-US" sz="1200" dirty="0">
                          <a:latin typeface="Arial Narrow"/>
                          <a:cs typeface="Arial Narrow"/>
                        </a:rPr>
                        <a:t>.</a:t>
                      </a:r>
                    </a:p>
                    <a:p>
                      <a:pPr marL="0" indent="0">
                        <a:lnSpc>
                          <a:spcPct val="100000"/>
                        </a:lnSpc>
                        <a:spcBef>
                          <a:spcPts val="0"/>
                        </a:spcBef>
                      </a:pPr>
                      <a:r>
                        <a:rPr lang="en-US" sz="1200" baseline="30000" dirty="0">
                          <a:latin typeface="Arial Narrow"/>
                          <a:cs typeface="Arial Narrow"/>
                        </a:rPr>
                        <a:t>†</a:t>
                      </a:r>
                      <a:r>
                        <a:rPr lang="en-US" sz="1200" dirty="0">
                          <a:latin typeface="Arial Narrow"/>
                          <a:cs typeface="Arial Narrow"/>
                        </a:rPr>
                        <a:t> Sere </a:t>
                      </a:r>
                      <a:r>
                        <a:rPr lang="en-US" sz="1200" dirty="0" err="1">
                          <a:latin typeface="Arial Narrow"/>
                          <a:cs typeface="Arial Narrow"/>
                        </a:rPr>
                        <a:t>vendis</a:t>
                      </a:r>
                      <a:r>
                        <a:rPr lang="en-US" sz="1200" dirty="0">
                          <a:latin typeface="Arial Narrow"/>
                          <a:cs typeface="Arial Narrow"/>
                        </a:rPr>
                        <a:t> </a:t>
                      </a:r>
                      <a:r>
                        <a:rPr lang="en-US" sz="1200" dirty="0" err="1">
                          <a:latin typeface="Arial Narrow"/>
                          <a:cs typeface="Arial Narrow"/>
                        </a:rPr>
                        <a:t>eumquatur</a:t>
                      </a:r>
                      <a:r>
                        <a:rPr lang="en-US" sz="1200" dirty="0">
                          <a:latin typeface="Arial Narrow"/>
                          <a:cs typeface="Arial Narrow"/>
                        </a:rPr>
                        <a:t> </a:t>
                      </a:r>
                      <a:r>
                        <a:rPr lang="en-US" sz="1200" dirty="0" err="1">
                          <a:latin typeface="Arial Narrow"/>
                          <a:cs typeface="Arial Narrow"/>
                        </a:rPr>
                        <a:t>repuda</a:t>
                      </a:r>
                      <a:r>
                        <a:rPr lang="en-US" sz="1200" dirty="0">
                          <a:latin typeface="Arial Narrow"/>
                          <a:cs typeface="Arial Narrow"/>
                        </a:rPr>
                        <a:t> et </a:t>
                      </a:r>
                      <a:r>
                        <a:rPr lang="en-US" sz="1200" dirty="0" err="1">
                          <a:latin typeface="Arial Narrow"/>
                          <a:cs typeface="Arial Narrow"/>
                        </a:rPr>
                        <a:t>unt</a:t>
                      </a:r>
                      <a:r>
                        <a:rPr lang="en-US" sz="1200" dirty="0">
                          <a:latin typeface="Arial Narrow"/>
                          <a:cs typeface="Arial Narrow"/>
                        </a:rPr>
                        <a:t> </a:t>
                      </a:r>
                      <a:r>
                        <a:rPr lang="en-US" sz="1200" dirty="0" err="1">
                          <a:latin typeface="Arial Narrow"/>
                          <a:cs typeface="Arial Narrow"/>
                        </a:rPr>
                        <a:t>haria</a:t>
                      </a:r>
                      <a:r>
                        <a:rPr lang="en-US" sz="1200" dirty="0">
                          <a:latin typeface="Arial Narrow"/>
                          <a:cs typeface="Arial Narrow"/>
                        </a:rPr>
                        <a:t> sum </a:t>
                      </a:r>
                      <a:r>
                        <a:rPr lang="en-US" sz="1200" dirty="0" err="1">
                          <a:latin typeface="Arial Narrow"/>
                          <a:cs typeface="Arial Narrow"/>
                        </a:rPr>
                        <a:t>ea</a:t>
                      </a:r>
                      <a:r>
                        <a:rPr lang="en-US" sz="1200" dirty="0">
                          <a:latin typeface="Arial Narrow"/>
                          <a:cs typeface="Arial Narrow"/>
                        </a:rPr>
                        <a:t> </a:t>
                      </a:r>
                      <a:r>
                        <a:rPr lang="en-US" sz="1200" dirty="0" err="1">
                          <a:latin typeface="Arial Narrow"/>
                          <a:cs typeface="Arial Narrow"/>
                        </a:rPr>
                        <a:t>pel</a:t>
                      </a:r>
                      <a:r>
                        <a:rPr lang="en-US" sz="1200" dirty="0">
                          <a:latin typeface="Arial Narrow"/>
                          <a:cs typeface="Arial Narrow"/>
                        </a:rPr>
                        <a:t>.</a:t>
                      </a:r>
                    </a:p>
                  </a:txBody>
                  <a:tcPr marL="0" marR="121920" marT="60960" marB="243840">
                    <a:lnL>
                      <a:noFill/>
                    </a:lnL>
                    <a:lnR>
                      <a:noFill/>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lnSpc>
                          <a:spcPct val="100000"/>
                        </a:lnSpc>
                        <a:spcBef>
                          <a:spcPts val="0"/>
                        </a:spcBef>
                      </a:pPr>
                      <a:endParaRPr sz="1500" dirty="0">
                        <a:latin typeface="Arial Narrow"/>
                        <a:cs typeface="Arial Narrow"/>
                      </a:endParaRPr>
                    </a:p>
                  </a:txBody>
                  <a:tcPr marL="45720" marR="45720">
                    <a:lnL>
                      <a:noFill/>
                    </a:lnL>
                    <a:lnR>
                      <a:noFill/>
                    </a:lnR>
                    <a:lnT>
                      <a:noFill/>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DEEDCD"/>
                    </a:solidFill>
                  </a:tcPr>
                </a:tc>
                <a:tc hMerge="1">
                  <a:txBody>
                    <a:bodyPr/>
                    <a:lstStyle/>
                    <a:p>
                      <a:pPr algn="ctr">
                        <a:lnSpc>
                          <a:spcPct val="100000"/>
                        </a:lnSpc>
                        <a:spcBef>
                          <a:spcPts val="0"/>
                        </a:spcBef>
                      </a:pPr>
                      <a:endParaRPr sz="1500" dirty="0">
                        <a:latin typeface="Arial Narrow"/>
                        <a:cs typeface="Arial Narrow"/>
                      </a:endParaRPr>
                    </a:p>
                  </a:txBody>
                  <a:tcPr marL="45720" marR="45720">
                    <a:lnL>
                      <a:noFill/>
                    </a:lnL>
                    <a:lnR>
                      <a:noFill/>
                    </a:lnR>
                    <a:lnT>
                      <a:noFill/>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CADCF2"/>
                    </a:solidFill>
                  </a:tcPr>
                </a:tc>
                <a:tc hMerge="1">
                  <a:txBody>
                    <a:bodyPr/>
                    <a:lstStyle/>
                    <a:p>
                      <a:pPr algn="ctr">
                        <a:lnSpc>
                          <a:spcPct val="100000"/>
                        </a:lnSpc>
                        <a:spcBef>
                          <a:spcPts val="0"/>
                        </a:spcBef>
                      </a:pPr>
                      <a:endParaRPr sz="1500" dirty="0">
                        <a:latin typeface="Arial Narrow"/>
                        <a:cs typeface="Arial Narrow"/>
                      </a:endParaRPr>
                    </a:p>
                  </a:txBody>
                  <a:tcPr marL="45720" marR="45720">
                    <a:lnL>
                      <a:noFill/>
                    </a:lnL>
                    <a:lnR>
                      <a:noFill/>
                    </a:lnR>
                    <a:lnT>
                      <a:noFill/>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DEEDCD"/>
                    </a:solidFill>
                  </a:tcPr>
                </a:tc>
                <a:tc hMerge="1">
                  <a:txBody>
                    <a:bodyPr/>
                    <a:lstStyle/>
                    <a:p>
                      <a:pPr algn="ctr">
                        <a:lnSpc>
                          <a:spcPct val="100000"/>
                        </a:lnSpc>
                        <a:spcBef>
                          <a:spcPts val="0"/>
                        </a:spcBef>
                      </a:pPr>
                      <a:endParaRPr sz="1500" dirty="0">
                        <a:latin typeface="Arial Narrow"/>
                        <a:cs typeface="Arial Narrow"/>
                      </a:endParaRPr>
                    </a:p>
                  </a:txBody>
                  <a:tcPr marL="45720" marR="45720">
                    <a:lnL>
                      <a:noFill/>
                    </a:lnL>
                    <a:lnR>
                      <a:noFill/>
                    </a:lnR>
                    <a:lnT>
                      <a:noFill/>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CADCF2"/>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611617199"/>
      </p:ext>
    </p:extLst>
  </p:cSld>
  <p:clrMapOvr>
    <a:masterClrMapping/>
  </p:clrMapOvr>
  <p:hf hdr="0" dt="0"/>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Sample Figur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Sample Figure</a:t>
            </a:r>
          </a:p>
        </p:txBody>
      </p:sp>
      <p:sp>
        <p:nvSpPr>
          <p:cNvPr id="6" name="Footer Placeholder 5"/>
          <p:cNvSpPr>
            <a:spLocks noGrp="1"/>
          </p:cNvSpPr>
          <p:nvPr>
            <p:ph type="ftr" sz="quarter" idx="10"/>
          </p:nvPr>
        </p:nvSpPr>
        <p:spPr/>
        <p:txBody>
          <a:bodyPr/>
          <a:lstStyle/>
          <a:p>
            <a:endParaRPr lang="en-US" dirty="0"/>
          </a:p>
        </p:txBody>
      </p:sp>
      <p:sp>
        <p:nvSpPr>
          <p:cNvPr id="7" name="Slide Number Placeholder 6"/>
          <p:cNvSpPr>
            <a:spLocks noGrp="1"/>
          </p:cNvSpPr>
          <p:nvPr>
            <p:ph type="sldNum" sz="quarter" idx="11"/>
          </p:nvPr>
        </p:nvSpPr>
        <p:spPr/>
        <p:txBody>
          <a:bodyPr/>
          <a:lstStyle/>
          <a:p>
            <a:fld id="{358F60C2-36CE-471D-A924-19CAFBBAA0CF}" type="slidenum">
              <a:rPr lang="en-US" smtClean="0"/>
              <a:t>‹#›</a:t>
            </a:fld>
            <a:endParaRPr lang="en-US" dirty="0"/>
          </a:p>
        </p:txBody>
      </p:sp>
      <p:graphicFrame>
        <p:nvGraphicFramePr>
          <p:cNvPr id="262" name="Content Placeholder 46">
            <a:extLst>
              <a:ext uri="{FF2B5EF4-FFF2-40B4-BE49-F238E27FC236}">
                <a16:creationId xmlns:a16="http://schemas.microsoft.com/office/drawing/2014/main" id="{E66E2AC2-44CD-A498-30BA-F6F2FFD1A957}"/>
              </a:ext>
            </a:extLst>
          </p:cNvPr>
          <p:cNvGraphicFramePr>
            <a:graphicFrameLocks/>
          </p:cNvGraphicFramePr>
          <p:nvPr/>
        </p:nvGraphicFramePr>
        <p:xfrm>
          <a:off x="908325" y="962535"/>
          <a:ext cx="9116883" cy="5117976"/>
        </p:xfrm>
        <a:graphic>
          <a:graphicData uri="http://schemas.openxmlformats.org/drawingml/2006/table">
            <a:tbl>
              <a:tblPr firstRow="1" bandRow="1">
                <a:tableStyleId>{2D5ABB26-0587-4C30-8999-92F81FD0307C}</a:tableStyleId>
              </a:tblPr>
              <a:tblGrid>
                <a:gridCol w="9116883">
                  <a:extLst>
                    <a:ext uri="{9D8B030D-6E8A-4147-A177-3AD203B41FA5}">
                      <a16:colId xmlns:a16="http://schemas.microsoft.com/office/drawing/2014/main" val="20000"/>
                    </a:ext>
                  </a:extLst>
                </a:gridCol>
              </a:tblGrid>
              <a:tr h="638573">
                <a:tc>
                  <a:txBody>
                    <a:bodyPr/>
                    <a:lstStyle/>
                    <a:p>
                      <a:r>
                        <a:rPr lang="en-US" sz="1900" b="1" baseline="0" dirty="0">
                          <a:solidFill>
                            <a:schemeClr val="tx2"/>
                          </a:solidFill>
                          <a:latin typeface="Arial Narrow" panose="020B0606020202030204" pitchFamily="34" charset="0"/>
                        </a:rPr>
                        <a:t>Title in Title Case, No Period, and May Be Multiple Lines of Text</a:t>
                      </a:r>
                      <a:endParaRPr lang="en-US" sz="1900" b="1" dirty="0">
                        <a:solidFill>
                          <a:schemeClr val="tx2"/>
                        </a:solidFill>
                        <a:latin typeface="Arial Narrow" panose="020B0606020202030204" pitchFamily="34" charset="0"/>
                      </a:endParaRPr>
                    </a:p>
                  </a:txBody>
                  <a:tcPr marL="0" marR="0" marT="225379" marB="56345">
                    <a:lnB w="38100" cap="flat" cmpd="sng" algn="ctr">
                      <a:solidFill>
                        <a:srgbClr val="66CC00"/>
                      </a:solidFill>
                      <a:prstDash val="solid"/>
                      <a:round/>
                      <a:headEnd type="none" w="med" len="med"/>
                      <a:tailEnd type="none" w="med" len="med"/>
                    </a:lnB>
                  </a:tcPr>
                </a:tc>
                <a:extLst>
                  <a:ext uri="{0D108BD9-81ED-4DB2-BD59-A6C34878D82A}">
                    <a16:rowId xmlns:a16="http://schemas.microsoft.com/office/drawing/2014/main" val="10000"/>
                  </a:ext>
                </a:extLst>
              </a:tr>
              <a:tr h="4141335">
                <a:tc>
                  <a:txBody>
                    <a:bodyPr/>
                    <a:lstStyle/>
                    <a:p>
                      <a:endParaRPr lang="en-US" sz="3200" dirty="0"/>
                    </a:p>
                  </a:txBody>
                  <a:tcPr marL="112689" marR="112689" marT="56345" marB="56345">
                    <a:lnL w="9525" cap="flat" cmpd="sng" algn="ctr">
                      <a:solidFill>
                        <a:schemeClr val="tx2"/>
                      </a:solidFill>
                      <a:prstDash val="solid"/>
                      <a:round/>
                      <a:headEnd type="none" w="med" len="med"/>
                      <a:tailEnd type="none" w="med" len="med"/>
                    </a:lnL>
                    <a:lnR w="9525" cap="flat" cmpd="sng" algn="ctr">
                      <a:solidFill>
                        <a:schemeClr val="tx2"/>
                      </a:solidFill>
                      <a:prstDash val="solid"/>
                      <a:round/>
                      <a:headEnd type="none" w="med" len="med"/>
                      <a:tailEnd type="none" w="med" len="med"/>
                    </a:lnR>
                    <a:lnT w="38100" cap="flat" cmpd="sng" algn="ctr">
                      <a:solidFill>
                        <a:srgbClr val="66CC00"/>
                      </a:solidFill>
                      <a:prstDash val="solid"/>
                      <a:round/>
                      <a:headEnd type="none" w="med" len="med"/>
                      <a:tailEnd type="none" w="med" len="med"/>
                    </a:lnT>
                    <a:solidFill>
                      <a:schemeClr val="bg1"/>
                    </a:solidFill>
                  </a:tcPr>
                </a:tc>
                <a:extLst>
                  <a:ext uri="{0D108BD9-81ED-4DB2-BD59-A6C34878D82A}">
                    <a16:rowId xmlns:a16="http://schemas.microsoft.com/office/drawing/2014/main" val="10002"/>
                  </a:ext>
                </a:extLst>
              </a:tr>
              <a:tr h="338068">
                <a:tc>
                  <a:txBody>
                    <a:bodyPr/>
                    <a:lstStyle/>
                    <a:p>
                      <a:r>
                        <a:rPr lang="en-US" sz="1100" dirty="0">
                          <a:latin typeface="Arial Narrow" panose="020B0606020202030204" pitchFamily="34" charset="0"/>
                        </a:rPr>
                        <a:t>* Footnote is in sentence</a:t>
                      </a:r>
                      <a:r>
                        <a:rPr lang="en-US" sz="1100" baseline="0" dirty="0">
                          <a:latin typeface="Arial Narrow" panose="020B0606020202030204" pitchFamily="34" charset="0"/>
                        </a:rPr>
                        <a:t> case.</a:t>
                      </a:r>
                      <a:endParaRPr lang="en-US" sz="1100" dirty="0">
                        <a:latin typeface="Arial Narrow" panose="020B0606020202030204" pitchFamily="34" charset="0"/>
                      </a:endParaRPr>
                    </a:p>
                  </a:txBody>
                  <a:tcPr marL="90152" marR="112689" marT="112689" marB="56345">
                    <a:lnL w="9525" cap="flat" cmpd="sng" algn="ctr">
                      <a:solidFill>
                        <a:schemeClr val="tx2"/>
                      </a:solidFill>
                      <a:prstDash val="solid"/>
                      <a:round/>
                      <a:headEnd type="none" w="med" len="med"/>
                      <a:tailEnd type="none" w="med" len="med"/>
                    </a:lnL>
                    <a:lnR w="9525" cap="flat" cmpd="sng" algn="ctr">
                      <a:solidFill>
                        <a:schemeClr val="tx2"/>
                      </a:solidFill>
                      <a:prstDash val="solid"/>
                      <a:round/>
                      <a:headEnd type="none" w="med" len="med"/>
                      <a:tailEnd type="none" w="med" len="med"/>
                    </a:lnR>
                    <a:lnB w="9525"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263" name="object 281">
            <a:extLst>
              <a:ext uri="{FF2B5EF4-FFF2-40B4-BE49-F238E27FC236}">
                <a16:creationId xmlns:a16="http://schemas.microsoft.com/office/drawing/2014/main" id="{718C3D7A-2250-BE78-3414-419137466EC9}"/>
              </a:ext>
            </a:extLst>
          </p:cNvPr>
          <p:cNvSpPr/>
          <p:nvPr/>
        </p:nvSpPr>
        <p:spPr>
          <a:xfrm>
            <a:off x="1996915" y="4166454"/>
            <a:ext cx="7675159" cy="955420"/>
          </a:xfrm>
          <a:custGeom>
            <a:avLst/>
            <a:gdLst/>
            <a:ahLst/>
            <a:cxnLst/>
            <a:rect l="l" t="t" r="r" b="b"/>
            <a:pathLst>
              <a:path w="3065779" h="381635">
                <a:moveTo>
                  <a:pt x="0" y="0"/>
                </a:moveTo>
                <a:lnTo>
                  <a:pt x="87245" y="289579"/>
                </a:lnTo>
                <a:lnTo>
                  <a:pt x="305270" y="362347"/>
                </a:lnTo>
                <a:lnTo>
                  <a:pt x="612131" y="381258"/>
                </a:lnTo>
                <a:lnTo>
                  <a:pt x="1223579" y="366863"/>
                </a:lnTo>
                <a:lnTo>
                  <a:pt x="1837977" y="319474"/>
                </a:lnTo>
                <a:lnTo>
                  <a:pt x="2452414" y="299658"/>
                </a:lnTo>
                <a:lnTo>
                  <a:pt x="3065647" y="318906"/>
                </a:lnTo>
              </a:path>
            </a:pathLst>
          </a:custGeom>
          <a:ln w="12700">
            <a:solidFill>
              <a:srgbClr val="2B8F91"/>
            </a:solidFill>
          </a:ln>
        </p:spPr>
        <p:txBody>
          <a:bodyPr wrap="square" lIns="0" tIns="0" rIns="0" bIns="0" rtlCol="0"/>
          <a:lstStyle/>
          <a:p>
            <a:endParaRPr sz="1733">
              <a:latin typeface="Arial Narrow" panose="020B0606020202030204" pitchFamily="34" charset="0"/>
            </a:endParaRPr>
          </a:p>
        </p:txBody>
      </p:sp>
      <p:sp>
        <p:nvSpPr>
          <p:cNvPr id="264" name="object 282">
            <a:extLst>
              <a:ext uri="{FF2B5EF4-FFF2-40B4-BE49-F238E27FC236}">
                <a16:creationId xmlns:a16="http://schemas.microsoft.com/office/drawing/2014/main" id="{1AB4C4F3-AB79-3C21-F71A-EFF7DB8A954F}"/>
              </a:ext>
            </a:extLst>
          </p:cNvPr>
          <p:cNvSpPr txBox="1"/>
          <p:nvPr/>
        </p:nvSpPr>
        <p:spPr>
          <a:xfrm>
            <a:off x="1120273" y="2132225"/>
            <a:ext cx="287323" cy="3049719"/>
          </a:xfrm>
          <a:prstGeom prst="rect">
            <a:avLst/>
          </a:prstGeom>
        </p:spPr>
        <p:txBody>
          <a:bodyPr vert="vert270" wrap="square" lIns="0" tIns="10160" rIns="0" bIns="0" rtlCol="0">
            <a:spAutoFit/>
          </a:bodyPr>
          <a:lstStyle/>
          <a:p>
            <a:pPr marL="49105" marR="6773" indent="-33019" algn="ctr">
              <a:lnSpc>
                <a:spcPct val="100000"/>
              </a:lnSpc>
              <a:spcBef>
                <a:spcPts val="80"/>
              </a:spcBef>
            </a:pPr>
            <a:r>
              <a:rPr sz="1867" b="1" dirty="0" err="1">
                <a:latin typeface="Arial Narrow" panose="020B0606020202030204" pitchFamily="34" charset="0"/>
                <a:cs typeface="Calibri"/>
              </a:rPr>
              <a:t>Quatuscia</a:t>
            </a:r>
            <a:r>
              <a:rPr sz="1867" b="1" spc="20" dirty="0">
                <a:latin typeface="Arial Narrow" panose="020B0606020202030204" pitchFamily="34" charset="0"/>
                <a:cs typeface="Calibri"/>
              </a:rPr>
              <a:t> </a:t>
            </a:r>
            <a:r>
              <a:rPr sz="1867" b="1" dirty="0" err="1">
                <a:latin typeface="Arial Narrow" panose="020B0606020202030204" pitchFamily="34" charset="0"/>
                <a:cs typeface="Calibri"/>
              </a:rPr>
              <a:t>Rehent</a:t>
            </a:r>
            <a:r>
              <a:rPr sz="1867" b="1" dirty="0">
                <a:latin typeface="Arial Narrow" panose="020B0606020202030204" pitchFamily="34" charset="0"/>
                <a:cs typeface="Calibri"/>
              </a:rPr>
              <a:t>,</a:t>
            </a:r>
            <a:r>
              <a:rPr sz="1867" b="1" spc="-7" dirty="0">
                <a:latin typeface="Arial Narrow" panose="020B0606020202030204" pitchFamily="34" charset="0"/>
                <a:cs typeface="Calibri"/>
              </a:rPr>
              <a:t> </a:t>
            </a:r>
            <a:r>
              <a:rPr sz="1867" b="1" dirty="0">
                <a:latin typeface="Arial Narrow" panose="020B0606020202030204" pitchFamily="34" charset="0"/>
                <a:cs typeface="Calibri"/>
              </a:rPr>
              <a:t>%</a:t>
            </a:r>
            <a:endParaRPr sz="1867" dirty="0">
              <a:latin typeface="Arial Narrow" panose="020B0606020202030204" pitchFamily="34" charset="0"/>
              <a:cs typeface="Calibri"/>
            </a:endParaRPr>
          </a:p>
        </p:txBody>
      </p:sp>
      <p:sp>
        <p:nvSpPr>
          <p:cNvPr id="265" name="object 283">
            <a:extLst>
              <a:ext uri="{FF2B5EF4-FFF2-40B4-BE49-F238E27FC236}">
                <a16:creationId xmlns:a16="http://schemas.microsoft.com/office/drawing/2014/main" id="{1546EE28-02D6-97E6-9005-1A7E35DD81CA}"/>
              </a:ext>
            </a:extLst>
          </p:cNvPr>
          <p:cNvSpPr txBox="1"/>
          <p:nvPr/>
        </p:nvSpPr>
        <p:spPr>
          <a:xfrm>
            <a:off x="8646805" y="1749447"/>
            <a:ext cx="933504" cy="1616298"/>
          </a:xfrm>
          <a:prstGeom prst="rect">
            <a:avLst/>
          </a:prstGeom>
        </p:spPr>
        <p:txBody>
          <a:bodyPr vert="horz" wrap="square" lIns="0" tIns="16087" rIns="0" bIns="0" rtlCol="0">
            <a:spAutoFit/>
          </a:bodyPr>
          <a:lstStyle/>
          <a:p>
            <a:pPr marR="6773" indent="14817"/>
            <a:r>
              <a:rPr lang="en-US" sz="1733" spc="-13" dirty="0">
                <a:latin typeface="Arial Narrow" panose="020B0606020202030204" pitchFamily="34" charset="0"/>
                <a:cs typeface="Calibri"/>
              </a:rPr>
              <a:t>Category 1</a:t>
            </a:r>
          </a:p>
          <a:p>
            <a:pPr marR="6773" indent="14817"/>
            <a:r>
              <a:rPr lang="en-US" sz="1733" spc="-13" dirty="0">
                <a:latin typeface="Arial Narrow" panose="020B0606020202030204" pitchFamily="34" charset="0"/>
                <a:cs typeface="Calibri"/>
              </a:rPr>
              <a:t>Category 2</a:t>
            </a:r>
          </a:p>
          <a:p>
            <a:pPr marR="6773" indent="14817"/>
            <a:r>
              <a:rPr lang="en-US" sz="1733" spc="-13" dirty="0">
                <a:latin typeface="Arial Narrow" panose="020B0606020202030204" pitchFamily="34" charset="0"/>
                <a:cs typeface="Calibri"/>
              </a:rPr>
              <a:t>Category 3</a:t>
            </a:r>
          </a:p>
          <a:p>
            <a:pPr marR="6773" indent="14817"/>
            <a:r>
              <a:rPr lang="en-US" sz="1733" spc="-13" dirty="0">
                <a:latin typeface="Arial Narrow" panose="020B0606020202030204" pitchFamily="34" charset="0"/>
                <a:cs typeface="Calibri"/>
              </a:rPr>
              <a:t>Category 4</a:t>
            </a:r>
          </a:p>
          <a:p>
            <a:pPr marR="6773" indent="14817"/>
            <a:r>
              <a:rPr lang="en-US" sz="1733" spc="-13" dirty="0">
                <a:latin typeface="Arial Narrow" panose="020B0606020202030204" pitchFamily="34" charset="0"/>
                <a:cs typeface="Calibri"/>
              </a:rPr>
              <a:t>Category 5</a:t>
            </a:r>
          </a:p>
          <a:p>
            <a:pPr marR="6773" indent="14817"/>
            <a:r>
              <a:rPr lang="en-US" sz="1733" spc="-13" dirty="0">
                <a:latin typeface="Arial Narrow" panose="020B0606020202030204" pitchFamily="34" charset="0"/>
                <a:cs typeface="Calibri"/>
              </a:rPr>
              <a:t>Category 6</a:t>
            </a:r>
            <a:endParaRPr sz="1733" dirty="0">
              <a:latin typeface="Arial Narrow" panose="020B0606020202030204" pitchFamily="34" charset="0"/>
              <a:cs typeface="Calibri"/>
            </a:endParaRPr>
          </a:p>
        </p:txBody>
      </p:sp>
      <p:sp>
        <p:nvSpPr>
          <p:cNvPr id="266" name="object 296">
            <a:extLst>
              <a:ext uri="{FF2B5EF4-FFF2-40B4-BE49-F238E27FC236}">
                <a16:creationId xmlns:a16="http://schemas.microsoft.com/office/drawing/2014/main" id="{720D3EE9-4991-E48D-86DA-585CFDD7821F}"/>
              </a:ext>
            </a:extLst>
          </p:cNvPr>
          <p:cNvSpPr txBox="1"/>
          <p:nvPr/>
        </p:nvSpPr>
        <p:spPr>
          <a:xfrm>
            <a:off x="1981241" y="5482779"/>
            <a:ext cx="7695920" cy="521233"/>
          </a:xfrm>
          <a:prstGeom prst="rect">
            <a:avLst/>
          </a:prstGeom>
        </p:spPr>
        <p:txBody>
          <a:bodyPr vert="horz" wrap="square" lIns="97536" tIns="121920" rIns="97536" bIns="109728" rtlCol="0">
            <a:spAutoFit/>
          </a:bodyPr>
          <a:lstStyle/>
          <a:p>
            <a:pPr algn="ctr">
              <a:lnSpc>
                <a:spcPct val="100000"/>
              </a:lnSpc>
              <a:spcBef>
                <a:spcPts val="393"/>
              </a:spcBef>
            </a:pPr>
            <a:r>
              <a:rPr sz="1867" b="1" spc="7" dirty="0" err="1">
                <a:latin typeface="Arial Narrow" panose="020B0606020202030204" pitchFamily="34" charset="0"/>
                <a:cs typeface="Calibri"/>
              </a:rPr>
              <a:t>Quisi</a:t>
            </a:r>
            <a:r>
              <a:rPr sz="1867" b="1" spc="7" dirty="0">
                <a:latin typeface="Arial Narrow" panose="020B0606020202030204" pitchFamily="34" charset="0"/>
                <a:cs typeface="Calibri"/>
              </a:rPr>
              <a:t> </a:t>
            </a:r>
            <a:r>
              <a:rPr sz="1867" b="1" spc="0" dirty="0">
                <a:latin typeface="Arial Narrow" panose="020B0606020202030204" pitchFamily="34" charset="0"/>
                <a:cs typeface="Calibri"/>
              </a:rPr>
              <a:t>Qui </a:t>
            </a:r>
            <a:r>
              <a:rPr sz="1867" b="1" spc="7" dirty="0" err="1">
                <a:latin typeface="Arial Narrow" panose="020B0606020202030204" pitchFamily="34" charset="0"/>
                <a:cs typeface="Calibri"/>
              </a:rPr>
              <a:t>Audae</a:t>
            </a:r>
            <a:r>
              <a:rPr sz="1867" b="1" spc="7" dirty="0">
                <a:latin typeface="Arial Narrow" panose="020B0606020202030204" pitchFamily="34" charset="0"/>
                <a:cs typeface="Calibri"/>
              </a:rPr>
              <a:t>,</a:t>
            </a:r>
            <a:r>
              <a:rPr sz="1867" b="1" spc="-67" dirty="0">
                <a:latin typeface="Arial Narrow" panose="020B0606020202030204" pitchFamily="34" charset="0"/>
                <a:cs typeface="Calibri"/>
              </a:rPr>
              <a:t> </a:t>
            </a:r>
            <a:r>
              <a:rPr sz="1867" b="1" spc="0" dirty="0">
                <a:latin typeface="Arial Narrow" panose="020B0606020202030204" pitchFamily="34" charset="0"/>
                <a:cs typeface="Calibri"/>
              </a:rPr>
              <a:t>Weeks</a:t>
            </a:r>
            <a:endParaRPr sz="1867" dirty="0">
              <a:latin typeface="Arial Narrow" panose="020B0606020202030204" pitchFamily="34" charset="0"/>
              <a:cs typeface="Arial Narrow"/>
            </a:endParaRPr>
          </a:p>
        </p:txBody>
      </p:sp>
      <p:grpSp>
        <p:nvGrpSpPr>
          <p:cNvPr id="267" name="Group 266">
            <a:extLst>
              <a:ext uri="{FF2B5EF4-FFF2-40B4-BE49-F238E27FC236}">
                <a16:creationId xmlns:a16="http://schemas.microsoft.com/office/drawing/2014/main" id="{64AECF9D-D8B6-6229-1BFE-714624F7377F}"/>
              </a:ext>
            </a:extLst>
          </p:cNvPr>
          <p:cNvGrpSpPr/>
          <p:nvPr/>
        </p:nvGrpSpPr>
        <p:grpSpPr>
          <a:xfrm>
            <a:off x="1475166" y="2029376"/>
            <a:ext cx="8401300" cy="3489232"/>
            <a:chOff x="8999449" y="7806421"/>
            <a:chExt cx="6757405" cy="2806489"/>
          </a:xfrm>
        </p:grpSpPr>
        <p:sp>
          <p:nvSpPr>
            <p:cNvPr id="268" name="object 22">
              <a:extLst>
                <a:ext uri="{FF2B5EF4-FFF2-40B4-BE49-F238E27FC236}">
                  <a16:creationId xmlns:a16="http://schemas.microsoft.com/office/drawing/2014/main" id="{8EB7FC6C-48EC-3181-BA6E-43A49C0798D0}"/>
                </a:ext>
              </a:extLst>
            </p:cNvPr>
            <p:cNvSpPr/>
            <p:nvPr/>
          </p:nvSpPr>
          <p:spPr>
            <a:xfrm>
              <a:off x="9419448" y="7900994"/>
              <a:ext cx="0" cy="2441448"/>
            </a:xfrm>
            <a:custGeom>
              <a:avLst/>
              <a:gdLst/>
              <a:ahLst/>
              <a:cxnLst/>
              <a:rect l="l" t="t" r="r" b="b"/>
              <a:pathLst>
                <a:path h="346710">
                  <a:moveTo>
                    <a:pt x="0" y="0"/>
                  </a:moveTo>
                  <a:lnTo>
                    <a:pt x="0" y="346106"/>
                  </a:lnTo>
                </a:path>
              </a:pathLst>
            </a:custGeom>
            <a:ln w="9525" cap="sq">
              <a:solidFill>
                <a:srgbClr val="231F20"/>
              </a:solidFill>
              <a:miter lim="800000"/>
            </a:ln>
          </p:spPr>
          <p:txBody>
            <a:bodyPr wrap="square" lIns="0" tIns="0" rIns="0" bIns="0" rtlCol="0"/>
            <a:lstStyle/>
            <a:p>
              <a:endParaRPr sz="1733">
                <a:latin typeface="Arial Narrow" panose="020B0606020202030204" pitchFamily="34" charset="0"/>
              </a:endParaRPr>
            </a:p>
          </p:txBody>
        </p:sp>
        <p:sp>
          <p:nvSpPr>
            <p:cNvPr id="269" name="object 24">
              <a:extLst>
                <a:ext uri="{FF2B5EF4-FFF2-40B4-BE49-F238E27FC236}">
                  <a16:creationId xmlns:a16="http://schemas.microsoft.com/office/drawing/2014/main" id="{0E4F9858-680A-7AAF-A50B-499CF52B5085}"/>
                </a:ext>
              </a:extLst>
            </p:cNvPr>
            <p:cNvSpPr/>
            <p:nvPr/>
          </p:nvSpPr>
          <p:spPr>
            <a:xfrm>
              <a:off x="9318738" y="10342121"/>
              <a:ext cx="101014" cy="0"/>
            </a:xfrm>
            <a:custGeom>
              <a:avLst/>
              <a:gdLst/>
              <a:ahLst/>
              <a:cxnLst/>
              <a:rect l="l" t="t" r="r" b="b"/>
              <a:pathLst>
                <a:path w="50164">
                  <a:moveTo>
                    <a:pt x="50014" y="0"/>
                  </a:moveTo>
                  <a:lnTo>
                    <a:pt x="0" y="0"/>
                  </a:lnTo>
                </a:path>
              </a:pathLst>
            </a:custGeom>
            <a:ln w="9525">
              <a:solidFill>
                <a:srgbClr val="231F20"/>
              </a:solidFill>
            </a:ln>
          </p:spPr>
          <p:txBody>
            <a:bodyPr wrap="square" lIns="0" tIns="0" rIns="0" bIns="0" rtlCol="0"/>
            <a:lstStyle/>
            <a:p>
              <a:endParaRPr sz="1733">
                <a:latin typeface="Arial Narrow" panose="020B0606020202030204" pitchFamily="34" charset="0"/>
              </a:endParaRPr>
            </a:p>
          </p:txBody>
        </p:sp>
        <p:sp>
          <p:nvSpPr>
            <p:cNvPr id="270" name="object 25">
              <a:extLst>
                <a:ext uri="{FF2B5EF4-FFF2-40B4-BE49-F238E27FC236}">
                  <a16:creationId xmlns:a16="http://schemas.microsoft.com/office/drawing/2014/main" id="{96E83FBE-3EF7-6F93-E350-C63E6E60AC45}"/>
                </a:ext>
              </a:extLst>
            </p:cNvPr>
            <p:cNvSpPr/>
            <p:nvPr/>
          </p:nvSpPr>
          <p:spPr>
            <a:xfrm>
              <a:off x="9419109" y="10342121"/>
              <a:ext cx="6329345" cy="0"/>
            </a:xfrm>
            <a:custGeom>
              <a:avLst/>
              <a:gdLst/>
              <a:ahLst/>
              <a:cxnLst/>
              <a:rect l="l" t="t" r="r" b="b"/>
              <a:pathLst>
                <a:path w="3143250">
                  <a:moveTo>
                    <a:pt x="3142707" y="0"/>
                  </a:moveTo>
                  <a:lnTo>
                    <a:pt x="0" y="0"/>
                  </a:lnTo>
                </a:path>
              </a:pathLst>
            </a:custGeom>
            <a:ln w="9525">
              <a:solidFill>
                <a:srgbClr val="231F20"/>
              </a:solidFill>
            </a:ln>
          </p:spPr>
          <p:txBody>
            <a:bodyPr wrap="square" lIns="0" tIns="0" rIns="0" bIns="0" rtlCol="0"/>
            <a:lstStyle/>
            <a:p>
              <a:endParaRPr sz="1733">
                <a:latin typeface="Arial Narrow" panose="020B0606020202030204" pitchFamily="34" charset="0"/>
              </a:endParaRPr>
            </a:p>
          </p:txBody>
        </p:sp>
        <p:sp>
          <p:nvSpPr>
            <p:cNvPr id="271" name="object 26">
              <a:extLst>
                <a:ext uri="{FF2B5EF4-FFF2-40B4-BE49-F238E27FC236}">
                  <a16:creationId xmlns:a16="http://schemas.microsoft.com/office/drawing/2014/main" id="{1986A4A0-2668-AAF9-AC31-A68EB8E78D7C}"/>
                </a:ext>
              </a:extLst>
            </p:cNvPr>
            <p:cNvSpPr/>
            <p:nvPr/>
          </p:nvSpPr>
          <p:spPr>
            <a:xfrm>
              <a:off x="9350488" y="9940447"/>
              <a:ext cx="73152" cy="0"/>
            </a:xfrm>
            <a:custGeom>
              <a:avLst/>
              <a:gdLst/>
              <a:ahLst/>
              <a:cxnLst/>
              <a:rect l="l" t="t" r="r" b="b"/>
              <a:pathLst>
                <a:path w="50164">
                  <a:moveTo>
                    <a:pt x="50014" y="0"/>
                  </a:moveTo>
                  <a:lnTo>
                    <a:pt x="0" y="0"/>
                  </a:lnTo>
                </a:path>
              </a:pathLst>
            </a:custGeom>
            <a:ln w="9525">
              <a:solidFill>
                <a:srgbClr val="231F20"/>
              </a:solidFill>
            </a:ln>
          </p:spPr>
          <p:txBody>
            <a:bodyPr wrap="square" lIns="0" tIns="0" rIns="0" bIns="0" rtlCol="0"/>
            <a:lstStyle/>
            <a:p>
              <a:endParaRPr sz="1733">
                <a:latin typeface="Arial Narrow" panose="020B0606020202030204" pitchFamily="34" charset="0"/>
              </a:endParaRPr>
            </a:p>
          </p:txBody>
        </p:sp>
        <p:sp>
          <p:nvSpPr>
            <p:cNvPr id="272" name="object 27">
              <a:extLst>
                <a:ext uri="{FF2B5EF4-FFF2-40B4-BE49-F238E27FC236}">
                  <a16:creationId xmlns:a16="http://schemas.microsoft.com/office/drawing/2014/main" id="{65E98E8E-B93B-DA86-6C65-F43B97AC4522}"/>
                </a:ext>
              </a:extLst>
            </p:cNvPr>
            <p:cNvSpPr/>
            <p:nvPr/>
          </p:nvSpPr>
          <p:spPr>
            <a:xfrm>
              <a:off x="9350488" y="9532174"/>
              <a:ext cx="73152" cy="0"/>
            </a:xfrm>
            <a:custGeom>
              <a:avLst/>
              <a:gdLst/>
              <a:ahLst/>
              <a:cxnLst/>
              <a:rect l="l" t="t" r="r" b="b"/>
              <a:pathLst>
                <a:path w="50164">
                  <a:moveTo>
                    <a:pt x="50014" y="0"/>
                  </a:moveTo>
                  <a:lnTo>
                    <a:pt x="0" y="0"/>
                  </a:lnTo>
                </a:path>
              </a:pathLst>
            </a:custGeom>
            <a:ln w="9525">
              <a:solidFill>
                <a:srgbClr val="231F20"/>
              </a:solidFill>
            </a:ln>
          </p:spPr>
          <p:txBody>
            <a:bodyPr wrap="square" lIns="0" tIns="0" rIns="0" bIns="0" rtlCol="0"/>
            <a:lstStyle/>
            <a:p>
              <a:endParaRPr sz="1733">
                <a:latin typeface="Arial Narrow" panose="020B0606020202030204" pitchFamily="34" charset="0"/>
              </a:endParaRPr>
            </a:p>
          </p:txBody>
        </p:sp>
        <p:sp>
          <p:nvSpPr>
            <p:cNvPr id="273" name="object 28">
              <a:extLst>
                <a:ext uri="{FF2B5EF4-FFF2-40B4-BE49-F238E27FC236}">
                  <a16:creationId xmlns:a16="http://schemas.microsoft.com/office/drawing/2014/main" id="{2456A432-FE0D-D537-F662-39B4D3F355E7}"/>
                </a:ext>
              </a:extLst>
            </p:cNvPr>
            <p:cNvSpPr/>
            <p:nvPr/>
          </p:nvSpPr>
          <p:spPr>
            <a:xfrm>
              <a:off x="9350488" y="9123880"/>
              <a:ext cx="73152" cy="0"/>
            </a:xfrm>
            <a:custGeom>
              <a:avLst/>
              <a:gdLst/>
              <a:ahLst/>
              <a:cxnLst/>
              <a:rect l="l" t="t" r="r" b="b"/>
              <a:pathLst>
                <a:path w="50164">
                  <a:moveTo>
                    <a:pt x="50014" y="0"/>
                  </a:moveTo>
                  <a:lnTo>
                    <a:pt x="0" y="0"/>
                  </a:lnTo>
                </a:path>
              </a:pathLst>
            </a:custGeom>
            <a:ln w="9525">
              <a:solidFill>
                <a:srgbClr val="231F20"/>
              </a:solidFill>
            </a:ln>
          </p:spPr>
          <p:txBody>
            <a:bodyPr wrap="square" lIns="0" tIns="0" rIns="0" bIns="0" rtlCol="0"/>
            <a:lstStyle/>
            <a:p>
              <a:endParaRPr sz="1733">
                <a:latin typeface="Arial Narrow" panose="020B0606020202030204" pitchFamily="34" charset="0"/>
              </a:endParaRPr>
            </a:p>
          </p:txBody>
        </p:sp>
        <p:sp>
          <p:nvSpPr>
            <p:cNvPr id="274" name="object 29">
              <a:extLst>
                <a:ext uri="{FF2B5EF4-FFF2-40B4-BE49-F238E27FC236}">
                  <a16:creationId xmlns:a16="http://schemas.microsoft.com/office/drawing/2014/main" id="{E3EA6FD7-5BB0-64C4-A501-A46A8FFDE8B1}"/>
                </a:ext>
              </a:extLst>
            </p:cNvPr>
            <p:cNvSpPr/>
            <p:nvPr/>
          </p:nvSpPr>
          <p:spPr>
            <a:xfrm>
              <a:off x="9350488" y="8715604"/>
              <a:ext cx="73152" cy="0"/>
            </a:xfrm>
            <a:custGeom>
              <a:avLst/>
              <a:gdLst/>
              <a:ahLst/>
              <a:cxnLst/>
              <a:rect l="l" t="t" r="r" b="b"/>
              <a:pathLst>
                <a:path w="50164">
                  <a:moveTo>
                    <a:pt x="50014" y="0"/>
                  </a:moveTo>
                  <a:lnTo>
                    <a:pt x="0" y="0"/>
                  </a:lnTo>
                </a:path>
              </a:pathLst>
            </a:custGeom>
            <a:ln w="9525">
              <a:solidFill>
                <a:srgbClr val="231F20"/>
              </a:solidFill>
            </a:ln>
          </p:spPr>
          <p:txBody>
            <a:bodyPr wrap="square" lIns="0" tIns="0" rIns="0" bIns="0" rtlCol="0"/>
            <a:lstStyle/>
            <a:p>
              <a:endParaRPr sz="1733">
                <a:latin typeface="Arial Narrow" panose="020B0606020202030204" pitchFamily="34" charset="0"/>
              </a:endParaRPr>
            </a:p>
          </p:txBody>
        </p:sp>
        <p:sp>
          <p:nvSpPr>
            <p:cNvPr id="275" name="object 30">
              <a:extLst>
                <a:ext uri="{FF2B5EF4-FFF2-40B4-BE49-F238E27FC236}">
                  <a16:creationId xmlns:a16="http://schemas.microsoft.com/office/drawing/2014/main" id="{AE25D49C-FF45-7769-FFEA-66E4BCB26E59}"/>
                </a:ext>
              </a:extLst>
            </p:cNvPr>
            <p:cNvSpPr/>
            <p:nvPr/>
          </p:nvSpPr>
          <p:spPr>
            <a:xfrm>
              <a:off x="9350488" y="8311773"/>
              <a:ext cx="73152" cy="0"/>
            </a:xfrm>
            <a:custGeom>
              <a:avLst/>
              <a:gdLst/>
              <a:ahLst/>
              <a:cxnLst/>
              <a:rect l="l" t="t" r="r" b="b"/>
              <a:pathLst>
                <a:path w="50164">
                  <a:moveTo>
                    <a:pt x="50014" y="0"/>
                  </a:moveTo>
                  <a:lnTo>
                    <a:pt x="0" y="0"/>
                  </a:lnTo>
                </a:path>
              </a:pathLst>
            </a:custGeom>
            <a:ln w="9525">
              <a:solidFill>
                <a:srgbClr val="231F20"/>
              </a:solidFill>
            </a:ln>
          </p:spPr>
          <p:txBody>
            <a:bodyPr wrap="square" lIns="0" tIns="0" rIns="0" bIns="0" rtlCol="0"/>
            <a:lstStyle/>
            <a:p>
              <a:endParaRPr sz="1733">
                <a:latin typeface="Arial Narrow" panose="020B0606020202030204" pitchFamily="34" charset="0"/>
              </a:endParaRPr>
            </a:p>
          </p:txBody>
        </p:sp>
        <p:sp>
          <p:nvSpPr>
            <p:cNvPr id="276" name="object 31">
              <a:extLst>
                <a:ext uri="{FF2B5EF4-FFF2-40B4-BE49-F238E27FC236}">
                  <a16:creationId xmlns:a16="http://schemas.microsoft.com/office/drawing/2014/main" id="{B28CB6D4-477F-3D44-6D6C-9BE4D6CE088E}"/>
                </a:ext>
              </a:extLst>
            </p:cNvPr>
            <p:cNvSpPr/>
            <p:nvPr/>
          </p:nvSpPr>
          <p:spPr>
            <a:xfrm>
              <a:off x="9350488" y="7901012"/>
              <a:ext cx="73152" cy="0"/>
            </a:xfrm>
            <a:custGeom>
              <a:avLst/>
              <a:gdLst/>
              <a:ahLst/>
              <a:cxnLst/>
              <a:rect l="l" t="t" r="r" b="b"/>
              <a:pathLst>
                <a:path w="50164">
                  <a:moveTo>
                    <a:pt x="50014" y="0"/>
                  </a:moveTo>
                  <a:lnTo>
                    <a:pt x="0" y="0"/>
                  </a:lnTo>
                </a:path>
              </a:pathLst>
            </a:custGeom>
            <a:ln w="9525">
              <a:solidFill>
                <a:srgbClr val="231F20"/>
              </a:solidFill>
            </a:ln>
          </p:spPr>
          <p:txBody>
            <a:bodyPr wrap="square" lIns="0" tIns="0" rIns="0" bIns="0" rtlCol="0"/>
            <a:lstStyle/>
            <a:p>
              <a:endParaRPr sz="1733">
                <a:latin typeface="Arial Narrow" panose="020B0606020202030204" pitchFamily="34" charset="0"/>
              </a:endParaRPr>
            </a:p>
          </p:txBody>
        </p:sp>
        <p:sp>
          <p:nvSpPr>
            <p:cNvPr id="277" name="object 32">
              <a:extLst>
                <a:ext uri="{FF2B5EF4-FFF2-40B4-BE49-F238E27FC236}">
                  <a16:creationId xmlns:a16="http://schemas.microsoft.com/office/drawing/2014/main" id="{88BF8C3E-D75C-BF9E-4C8A-F93BA722DFE0}"/>
                </a:ext>
              </a:extLst>
            </p:cNvPr>
            <p:cNvSpPr/>
            <p:nvPr/>
          </p:nvSpPr>
          <p:spPr>
            <a:xfrm>
              <a:off x="15592579" y="10342121"/>
              <a:ext cx="0" cy="70326"/>
            </a:xfrm>
            <a:custGeom>
              <a:avLst/>
              <a:gdLst/>
              <a:ahLst/>
              <a:cxnLst/>
              <a:rect l="l" t="t" r="r" b="b"/>
              <a:pathLst>
                <a:path h="34925">
                  <a:moveTo>
                    <a:pt x="0" y="0"/>
                  </a:moveTo>
                  <a:lnTo>
                    <a:pt x="0" y="34317"/>
                  </a:lnTo>
                </a:path>
              </a:pathLst>
            </a:custGeom>
            <a:ln w="9525">
              <a:solidFill>
                <a:srgbClr val="231F20"/>
              </a:solidFill>
            </a:ln>
          </p:spPr>
          <p:txBody>
            <a:bodyPr wrap="square" lIns="0" tIns="0" rIns="0" bIns="0" rtlCol="0"/>
            <a:lstStyle/>
            <a:p>
              <a:endParaRPr sz="1733">
                <a:latin typeface="Arial Narrow" panose="020B0606020202030204" pitchFamily="34" charset="0"/>
              </a:endParaRPr>
            </a:p>
          </p:txBody>
        </p:sp>
        <p:sp>
          <p:nvSpPr>
            <p:cNvPr id="278" name="object 33">
              <a:extLst>
                <a:ext uri="{FF2B5EF4-FFF2-40B4-BE49-F238E27FC236}">
                  <a16:creationId xmlns:a16="http://schemas.microsoft.com/office/drawing/2014/main" id="{8C0B6363-6FE4-A467-3867-23445A6560C7}"/>
                </a:ext>
              </a:extLst>
            </p:cNvPr>
            <p:cNvSpPr/>
            <p:nvPr/>
          </p:nvSpPr>
          <p:spPr>
            <a:xfrm>
              <a:off x="14976458" y="10342121"/>
              <a:ext cx="0" cy="70326"/>
            </a:xfrm>
            <a:custGeom>
              <a:avLst/>
              <a:gdLst/>
              <a:ahLst/>
              <a:cxnLst/>
              <a:rect l="l" t="t" r="r" b="b"/>
              <a:pathLst>
                <a:path h="34925">
                  <a:moveTo>
                    <a:pt x="0" y="0"/>
                  </a:moveTo>
                  <a:lnTo>
                    <a:pt x="0" y="34317"/>
                  </a:lnTo>
                </a:path>
              </a:pathLst>
            </a:custGeom>
            <a:ln w="9525">
              <a:solidFill>
                <a:srgbClr val="231F20"/>
              </a:solidFill>
            </a:ln>
          </p:spPr>
          <p:txBody>
            <a:bodyPr wrap="square" lIns="0" tIns="0" rIns="0" bIns="0" rtlCol="0"/>
            <a:lstStyle/>
            <a:p>
              <a:endParaRPr sz="1733">
                <a:latin typeface="Arial Narrow" panose="020B0606020202030204" pitchFamily="34" charset="0"/>
              </a:endParaRPr>
            </a:p>
          </p:txBody>
        </p:sp>
        <p:sp>
          <p:nvSpPr>
            <p:cNvPr id="279" name="object 34">
              <a:extLst>
                <a:ext uri="{FF2B5EF4-FFF2-40B4-BE49-F238E27FC236}">
                  <a16:creationId xmlns:a16="http://schemas.microsoft.com/office/drawing/2014/main" id="{8C21A95D-4BD3-E21B-0996-F29DCCB7C8C6}"/>
                </a:ext>
              </a:extLst>
            </p:cNvPr>
            <p:cNvSpPr/>
            <p:nvPr/>
          </p:nvSpPr>
          <p:spPr>
            <a:xfrm>
              <a:off x="14357364" y="10342121"/>
              <a:ext cx="0" cy="70326"/>
            </a:xfrm>
            <a:custGeom>
              <a:avLst/>
              <a:gdLst/>
              <a:ahLst/>
              <a:cxnLst/>
              <a:rect l="l" t="t" r="r" b="b"/>
              <a:pathLst>
                <a:path h="34925">
                  <a:moveTo>
                    <a:pt x="0" y="0"/>
                  </a:moveTo>
                  <a:lnTo>
                    <a:pt x="0" y="34317"/>
                  </a:lnTo>
                </a:path>
              </a:pathLst>
            </a:custGeom>
            <a:ln w="9525">
              <a:solidFill>
                <a:srgbClr val="231F20"/>
              </a:solidFill>
            </a:ln>
          </p:spPr>
          <p:txBody>
            <a:bodyPr wrap="square" lIns="0" tIns="0" rIns="0" bIns="0" rtlCol="0"/>
            <a:lstStyle/>
            <a:p>
              <a:endParaRPr sz="1733">
                <a:latin typeface="Arial Narrow" panose="020B0606020202030204" pitchFamily="34" charset="0"/>
              </a:endParaRPr>
            </a:p>
          </p:txBody>
        </p:sp>
        <p:sp>
          <p:nvSpPr>
            <p:cNvPr id="280" name="object 35">
              <a:extLst>
                <a:ext uri="{FF2B5EF4-FFF2-40B4-BE49-F238E27FC236}">
                  <a16:creationId xmlns:a16="http://schemas.microsoft.com/office/drawing/2014/main" id="{677072E6-0DDC-60F5-F945-FA247897DDBE}"/>
                </a:ext>
              </a:extLst>
            </p:cNvPr>
            <p:cNvSpPr/>
            <p:nvPr/>
          </p:nvSpPr>
          <p:spPr>
            <a:xfrm>
              <a:off x="13741225" y="10342121"/>
              <a:ext cx="0" cy="70326"/>
            </a:xfrm>
            <a:custGeom>
              <a:avLst/>
              <a:gdLst/>
              <a:ahLst/>
              <a:cxnLst/>
              <a:rect l="l" t="t" r="r" b="b"/>
              <a:pathLst>
                <a:path h="34925">
                  <a:moveTo>
                    <a:pt x="0" y="0"/>
                  </a:moveTo>
                  <a:lnTo>
                    <a:pt x="0" y="34317"/>
                  </a:lnTo>
                </a:path>
              </a:pathLst>
            </a:custGeom>
            <a:ln w="9525">
              <a:solidFill>
                <a:srgbClr val="231F20"/>
              </a:solidFill>
            </a:ln>
          </p:spPr>
          <p:txBody>
            <a:bodyPr wrap="square" lIns="0" tIns="0" rIns="0" bIns="0" rtlCol="0"/>
            <a:lstStyle/>
            <a:p>
              <a:endParaRPr sz="1733">
                <a:latin typeface="Arial Narrow" panose="020B0606020202030204" pitchFamily="34" charset="0"/>
              </a:endParaRPr>
            </a:p>
          </p:txBody>
        </p:sp>
        <p:sp>
          <p:nvSpPr>
            <p:cNvPr id="281" name="object 36">
              <a:extLst>
                <a:ext uri="{FF2B5EF4-FFF2-40B4-BE49-F238E27FC236}">
                  <a16:creationId xmlns:a16="http://schemas.microsoft.com/office/drawing/2014/main" id="{4968D541-93C9-787B-7962-B4BCB8750B93}"/>
                </a:ext>
              </a:extLst>
            </p:cNvPr>
            <p:cNvSpPr/>
            <p:nvPr/>
          </p:nvSpPr>
          <p:spPr>
            <a:xfrm>
              <a:off x="13122154" y="10342121"/>
              <a:ext cx="0" cy="70326"/>
            </a:xfrm>
            <a:custGeom>
              <a:avLst/>
              <a:gdLst/>
              <a:ahLst/>
              <a:cxnLst/>
              <a:rect l="l" t="t" r="r" b="b"/>
              <a:pathLst>
                <a:path h="34925">
                  <a:moveTo>
                    <a:pt x="0" y="0"/>
                  </a:moveTo>
                  <a:lnTo>
                    <a:pt x="0" y="34317"/>
                  </a:lnTo>
                </a:path>
              </a:pathLst>
            </a:custGeom>
            <a:ln w="9525">
              <a:solidFill>
                <a:srgbClr val="231F20"/>
              </a:solidFill>
            </a:ln>
          </p:spPr>
          <p:txBody>
            <a:bodyPr wrap="square" lIns="0" tIns="0" rIns="0" bIns="0" rtlCol="0"/>
            <a:lstStyle/>
            <a:p>
              <a:endParaRPr sz="1733">
                <a:latin typeface="Arial Narrow" panose="020B0606020202030204" pitchFamily="34" charset="0"/>
              </a:endParaRPr>
            </a:p>
          </p:txBody>
        </p:sp>
        <p:sp>
          <p:nvSpPr>
            <p:cNvPr id="282" name="object 37">
              <a:extLst>
                <a:ext uri="{FF2B5EF4-FFF2-40B4-BE49-F238E27FC236}">
                  <a16:creationId xmlns:a16="http://schemas.microsoft.com/office/drawing/2014/main" id="{28462F07-9E0C-86E7-8B9A-A624D1F98415}"/>
                </a:ext>
              </a:extLst>
            </p:cNvPr>
            <p:cNvSpPr/>
            <p:nvPr/>
          </p:nvSpPr>
          <p:spPr>
            <a:xfrm>
              <a:off x="12506015" y="10342121"/>
              <a:ext cx="0" cy="70326"/>
            </a:xfrm>
            <a:custGeom>
              <a:avLst/>
              <a:gdLst/>
              <a:ahLst/>
              <a:cxnLst/>
              <a:rect l="l" t="t" r="r" b="b"/>
              <a:pathLst>
                <a:path h="34925">
                  <a:moveTo>
                    <a:pt x="0" y="0"/>
                  </a:moveTo>
                  <a:lnTo>
                    <a:pt x="0" y="34317"/>
                  </a:lnTo>
                </a:path>
              </a:pathLst>
            </a:custGeom>
            <a:ln w="9525">
              <a:solidFill>
                <a:srgbClr val="231F20"/>
              </a:solidFill>
            </a:ln>
          </p:spPr>
          <p:txBody>
            <a:bodyPr wrap="square" lIns="0" tIns="0" rIns="0" bIns="0" rtlCol="0"/>
            <a:lstStyle/>
            <a:p>
              <a:endParaRPr sz="1733">
                <a:latin typeface="Arial Narrow" panose="020B0606020202030204" pitchFamily="34" charset="0"/>
              </a:endParaRPr>
            </a:p>
          </p:txBody>
        </p:sp>
        <p:sp>
          <p:nvSpPr>
            <p:cNvPr id="283" name="object 38">
              <a:extLst>
                <a:ext uri="{FF2B5EF4-FFF2-40B4-BE49-F238E27FC236}">
                  <a16:creationId xmlns:a16="http://schemas.microsoft.com/office/drawing/2014/main" id="{9FE4E869-FD2A-3F02-4389-F2D753D002E7}"/>
                </a:ext>
              </a:extLst>
            </p:cNvPr>
            <p:cNvSpPr/>
            <p:nvPr/>
          </p:nvSpPr>
          <p:spPr>
            <a:xfrm>
              <a:off x="11886927" y="10342121"/>
              <a:ext cx="0" cy="70326"/>
            </a:xfrm>
            <a:custGeom>
              <a:avLst/>
              <a:gdLst/>
              <a:ahLst/>
              <a:cxnLst/>
              <a:rect l="l" t="t" r="r" b="b"/>
              <a:pathLst>
                <a:path h="34925">
                  <a:moveTo>
                    <a:pt x="0" y="0"/>
                  </a:moveTo>
                  <a:lnTo>
                    <a:pt x="0" y="34317"/>
                  </a:lnTo>
                </a:path>
              </a:pathLst>
            </a:custGeom>
            <a:ln w="9525">
              <a:solidFill>
                <a:srgbClr val="231F20"/>
              </a:solidFill>
            </a:ln>
          </p:spPr>
          <p:txBody>
            <a:bodyPr wrap="square" lIns="0" tIns="0" rIns="0" bIns="0" rtlCol="0"/>
            <a:lstStyle/>
            <a:p>
              <a:endParaRPr sz="1733">
                <a:latin typeface="Arial Narrow" panose="020B0606020202030204" pitchFamily="34" charset="0"/>
              </a:endParaRPr>
            </a:p>
          </p:txBody>
        </p:sp>
        <p:sp>
          <p:nvSpPr>
            <p:cNvPr id="284" name="object 39">
              <a:extLst>
                <a:ext uri="{FF2B5EF4-FFF2-40B4-BE49-F238E27FC236}">
                  <a16:creationId xmlns:a16="http://schemas.microsoft.com/office/drawing/2014/main" id="{6009216E-EF6F-793E-8B77-9D732E6AC526}"/>
                </a:ext>
              </a:extLst>
            </p:cNvPr>
            <p:cNvSpPr/>
            <p:nvPr/>
          </p:nvSpPr>
          <p:spPr>
            <a:xfrm>
              <a:off x="11270788" y="10342121"/>
              <a:ext cx="0" cy="70326"/>
            </a:xfrm>
            <a:custGeom>
              <a:avLst/>
              <a:gdLst/>
              <a:ahLst/>
              <a:cxnLst/>
              <a:rect l="l" t="t" r="r" b="b"/>
              <a:pathLst>
                <a:path h="34925">
                  <a:moveTo>
                    <a:pt x="0" y="0"/>
                  </a:moveTo>
                  <a:lnTo>
                    <a:pt x="0" y="34317"/>
                  </a:lnTo>
                </a:path>
              </a:pathLst>
            </a:custGeom>
            <a:ln w="9525">
              <a:solidFill>
                <a:srgbClr val="231F20"/>
              </a:solidFill>
            </a:ln>
          </p:spPr>
          <p:txBody>
            <a:bodyPr wrap="square" lIns="0" tIns="0" rIns="0" bIns="0" rtlCol="0"/>
            <a:lstStyle/>
            <a:p>
              <a:endParaRPr sz="1733">
                <a:latin typeface="Arial Narrow" panose="020B0606020202030204" pitchFamily="34" charset="0"/>
              </a:endParaRPr>
            </a:p>
          </p:txBody>
        </p:sp>
        <p:sp>
          <p:nvSpPr>
            <p:cNvPr id="285" name="object 40">
              <a:extLst>
                <a:ext uri="{FF2B5EF4-FFF2-40B4-BE49-F238E27FC236}">
                  <a16:creationId xmlns:a16="http://schemas.microsoft.com/office/drawing/2014/main" id="{571A60EB-EDA7-A93E-9772-B30DD60C356B}"/>
                </a:ext>
              </a:extLst>
            </p:cNvPr>
            <p:cNvSpPr/>
            <p:nvPr/>
          </p:nvSpPr>
          <p:spPr>
            <a:xfrm>
              <a:off x="10651711" y="10342121"/>
              <a:ext cx="0" cy="70326"/>
            </a:xfrm>
            <a:custGeom>
              <a:avLst/>
              <a:gdLst/>
              <a:ahLst/>
              <a:cxnLst/>
              <a:rect l="l" t="t" r="r" b="b"/>
              <a:pathLst>
                <a:path h="34925">
                  <a:moveTo>
                    <a:pt x="0" y="0"/>
                  </a:moveTo>
                  <a:lnTo>
                    <a:pt x="0" y="34317"/>
                  </a:lnTo>
                </a:path>
              </a:pathLst>
            </a:custGeom>
            <a:ln w="9525">
              <a:solidFill>
                <a:srgbClr val="231F20"/>
              </a:solidFill>
            </a:ln>
          </p:spPr>
          <p:txBody>
            <a:bodyPr wrap="square" lIns="0" tIns="0" rIns="0" bIns="0" rtlCol="0"/>
            <a:lstStyle/>
            <a:p>
              <a:endParaRPr sz="1733">
                <a:latin typeface="Arial Narrow" panose="020B0606020202030204" pitchFamily="34" charset="0"/>
              </a:endParaRPr>
            </a:p>
          </p:txBody>
        </p:sp>
        <p:sp>
          <p:nvSpPr>
            <p:cNvPr id="286" name="object 41">
              <a:extLst>
                <a:ext uri="{FF2B5EF4-FFF2-40B4-BE49-F238E27FC236}">
                  <a16:creationId xmlns:a16="http://schemas.microsoft.com/office/drawing/2014/main" id="{E82B0100-EEAB-5A02-3226-D4C6063C2125}"/>
                </a:ext>
              </a:extLst>
            </p:cNvPr>
            <p:cNvSpPr/>
            <p:nvPr/>
          </p:nvSpPr>
          <p:spPr>
            <a:xfrm>
              <a:off x="10035593" y="10342121"/>
              <a:ext cx="0" cy="70326"/>
            </a:xfrm>
            <a:custGeom>
              <a:avLst/>
              <a:gdLst/>
              <a:ahLst/>
              <a:cxnLst/>
              <a:rect l="l" t="t" r="r" b="b"/>
              <a:pathLst>
                <a:path h="34925">
                  <a:moveTo>
                    <a:pt x="0" y="0"/>
                  </a:moveTo>
                  <a:lnTo>
                    <a:pt x="0" y="34317"/>
                  </a:lnTo>
                </a:path>
              </a:pathLst>
            </a:custGeom>
            <a:ln w="9525">
              <a:solidFill>
                <a:srgbClr val="231F20"/>
              </a:solidFill>
            </a:ln>
          </p:spPr>
          <p:txBody>
            <a:bodyPr wrap="square" lIns="0" tIns="0" rIns="0" bIns="0" rtlCol="0"/>
            <a:lstStyle/>
            <a:p>
              <a:endParaRPr sz="1733">
                <a:latin typeface="Arial Narrow" panose="020B0606020202030204" pitchFamily="34" charset="0"/>
              </a:endParaRPr>
            </a:p>
          </p:txBody>
        </p:sp>
        <p:sp>
          <p:nvSpPr>
            <p:cNvPr id="287" name="object 285">
              <a:extLst>
                <a:ext uri="{FF2B5EF4-FFF2-40B4-BE49-F238E27FC236}">
                  <a16:creationId xmlns:a16="http://schemas.microsoft.com/office/drawing/2014/main" id="{DD760B12-0F24-3C50-CFC5-D54D56883C16}"/>
                </a:ext>
              </a:extLst>
            </p:cNvPr>
            <p:cNvSpPr txBox="1"/>
            <p:nvPr/>
          </p:nvSpPr>
          <p:spPr>
            <a:xfrm>
              <a:off x="9140101" y="10242397"/>
              <a:ext cx="122751" cy="226873"/>
            </a:xfrm>
            <a:prstGeom prst="rect">
              <a:avLst/>
            </a:prstGeom>
          </p:spPr>
          <p:txBody>
            <a:bodyPr vert="horz" wrap="square" lIns="0" tIns="15240" rIns="0" bIns="0" rtlCol="0">
              <a:spAutoFit/>
            </a:bodyPr>
            <a:lstStyle/>
            <a:p>
              <a:pPr marL="16933" algn="r">
                <a:lnSpc>
                  <a:spcPct val="100000"/>
                </a:lnSpc>
                <a:spcBef>
                  <a:spcPts val="160"/>
                </a:spcBef>
              </a:pPr>
              <a:r>
                <a:rPr sz="1733" spc="-7">
                  <a:latin typeface="Arial Narrow" panose="020B0606020202030204" pitchFamily="34" charset="0"/>
                  <a:cs typeface="Calibri"/>
                </a:rPr>
                <a:t>0</a:t>
              </a:r>
              <a:endParaRPr sz="1733">
                <a:latin typeface="Arial Narrow" panose="020B0606020202030204" pitchFamily="34" charset="0"/>
                <a:cs typeface="Calibri"/>
              </a:endParaRPr>
            </a:p>
          </p:txBody>
        </p:sp>
        <p:sp>
          <p:nvSpPr>
            <p:cNvPr id="288" name="object 286">
              <a:extLst>
                <a:ext uri="{FF2B5EF4-FFF2-40B4-BE49-F238E27FC236}">
                  <a16:creationId xmlns:a16="http://schemas.microsoft.com/office/drawing/2014/main" id="{6C3A1052-1096-2A80-9FA8-696E4E3AE044}"/>
                </a:ext>
              </a:extLst>
            </p:cNvPr>
            <p:cNvSpPr txBox="1"/>
            <p:nvPr/>
          </p:nvSpPr>
          <p:spPr>
            <a:xfrm>
              <a:off x="8999449" y="9836400"/>
              <a:ext cx="263403" cy="226873"/>
            </a:xfrm>
            <a:prstGeom prst="rect">
              <a:avLst/>
            </a:prstGeom>
          </p:spPr>
          <p:txBody>
            <a:bodyPr vert="horz" wrap="square" lIns="0" tIns="15240" rIns="0" bIns="0" rtlCol="0">
              <a:spAutoFit/>
            </a:bodyPr>
            <a:lstStyle/>
            <a:p>
              <a:pPr marL="16933" algn="r">
                <a:lnSpc>
                  <a:spcPct val="100000"/>
                </a:lnSpc>
                <a:spcBef>
                  <a:spcPts val="160"/>
                </a:spcBef>
              </a:pPr>
              <a:r>
                <a:rPr sz="1733" spc="-7">
                  <a:latin typeface="Arial Narrow" panose="020B0606020202030204" pitchFamily="34" charset="0"/>
                  <a:cs typeface="Calibri"/>
                </a:rPr>
                <a:t>100</a:t>
              </a:r>
              <a:endParaRPr sz="1733">
                <a:latin typeface="Arial Narrow" panose="020B0606020202030204" pitchFamily="34" charset="0"/>
                <a:cs typeface="Calibri"/>
              </a:endParaRPr>
            </a:p>
          </p:txBody>
        </p:sp>
        <p:sp>
          <p:nvSpPr>
            <p:cNvPr id="289" name="object 287">
              <a:extLst>
                <a:ext uri="{FF2B5EF4-FFF2-40B4-BE49-F238E27FC236}">
                  <a16:creationId xmlns:a16="http://schemas.microsoft.com/office/drawing/2014/main" id="{1EE1EEFC-1073-35EA-D559-8860ACADC771}"/>
                </a:ext>
              </a:extLst>
            </p:cNvPr>
            <p:cNvSpPr txBox="1"/>
            <p:nvPr/>
          </p:nvSpPr>
          <p:spPr>
            <a:xfrm>
              <a:off x="8999449" y="9430405"/>
              <a:ext cx="263403" cy="226873"/>
            </a:xfrm>
            <a:prstGeom prst="rect">
              <a:avLst/>
            </a:prstGeom>
          </p:spPr>
          <p:txBody>
            <a:bodyPr vert="horz" wrap="square" lIns="0" tIns="15240" rIns="0" bIns="0" rtlCol="0">
              <a:spAutoFit/>
            </a:bodyPr>
            <a:lstStyle/>
            <a:p>
              <a:pPr marL="16933" algn="r">
                <a:lnSpc>
                  <a:spcPct val="100000"/>
                </a:lnSpc>
                <a:spcBef>
                  <a:spcPts val="160"/>
                </a:spcBef>
              </a:pPr>
              <a:r>
                <a:rPr sz="1733" spc="-7">
                  <a:latin typeface="Arial Narrow" panose="020B0606020202030204" pitchFamily="34" charset="0"/>
                  <a:cs typeface="Calibri"/>
                </a:rPr>
                <a:t>200</a:t>
              </a:r>
              <a:endParaRPr sz="1733">
                <a:latin typeface="Arial Narrow" panose="020B0606020202030204" pitchFamily="34" charset="0"/>
                <a:cs typeface="Calibri"/>
              </a:endParaRPr>
            </a:p>
          </p:txBody>
        </p:sp>
        <p:sp>
          <p:nvSpPr>
            <p:cNvPr id="290" name="object 288">
              <a:extLst>
                <a:ext uri="{FF2B5EF4-FFF2-40B4-BE49-F238E27FC236}">
                  <a16:creationId xmlns:a16="http://schemas.microsoft.com/office/drawing/2014/main" id="{DB0E0915-950F-A197-3E58-8738199574EE}"/>
                </a:ext>
              </a:extLst>
            </p:cNvPr>
            <p:cNvSpPr txBox="1"/>
            <p:nvPr/>
          </p:nvSpPr>
          <p:spPr>
            <a:xfrm>
              <a:off x="8999449" y="9024410"/>
              <a:ext cx="263403" cy="226873"/>
            </a:xfrm>
            <a:prstGeom prst="rect">
              <a:avLst/>
            </a:prstGeom>
          </p:spPr>
          <p:txBody>
            <a:bodyPr vert="horz" wrap="square" lIns="0" tIns="15240" rIns="0" bIns="0" rtlCol="0">
              <a:spAutoFit/>
            </a:bodyPr>
            <a:lstStyle/>
            <a:p>
              <a:pPr marL="16933" algn="r">
                <a:lnSpc>
                  <a:spcPct val="100000"/>
                </a:lnSpc>
                <a:spcBef>
                  <a:spcPts val="160"/>
                </a:spcBef>
              </a:pPr>
              <a:r>
                <a:rPr sz="1733" spc="-7" dirty="0">
                  <a:latin typeface="Arial Narrow" panose="020B0606020202030204" pitchFamily="34" charset="0"/>
                  <a:cs typeface="Calibri"/>
                </a:rPr>
                <a:t>300</a:t>
              </a:r>
              <a:endParaRPr sz="1733" dirty="0">
                <a:latin typeface="Arial Narrow" panose="020B0606020202030204" pitchFamily="34" charset="0"/>
                <a:cs typeface="Calibri"/>
              </a:endParaRPr>
            </a:p>
          </p:txBody>
        </p:sp>
        <p:sp>
          <p:nvSpPr>
            <p:cNvPr id="291" name="object 289">
              <a:extLst>
                <a:ext uri="{FF2B5EF4-FFF2-40B4-BE49-F238E27FC236}">
                  <a16:creationId xmlns:a16="http://schemas.microsoft.com/office/drawing/2014/main" id="{B3918EB5-68A2-71BC-3124-328F181FC4D5}"/>
                </a:ext>
              </a:extLst>
            </p:cNvPr>
            <p:cNvSpPr txBox="1"/>
            <p:nvPr/>
          </p:nvSpPr>
          <p:spPr>
            <a:xfrm>
              <a:off x="8999449" y="8618414"/>
              <a:ext cx="263403" cy="226873"/>
            </a:xfrm>
            <a:prstGeom prst="rect">
              <a:avLst/>
            </a:prstGeom>
          </p:spPr>
          <p:txBody>
            <a:bodyPr vert="horz" wrap="square" lIns="0" tIns="15240" rIns="0" bIns="0" rtlCol="0">
              <a:spAutoFit/>
            </a:bodyPr>
            <a:lstStyle/>
            <a:p>
              <a:pPr marL="16933" algn="r">
                <a:lnSpc>
                  <a:spcPct val="100000"/>
                </a:lnSpc>
                <a:spcBef>
                  <a:spcPts val="160"/>
                </a:spcBef>
              </a:pPr>
              <a:r>
                <a:rPr sz="1733" spc="-7" dirty="0">
                  <a:latin typeface="Arial Narrow" panose="020B0606020202030204" pitchFamily="34" charset="0"/>
                  <a:cs typeface="Calibri"/>
                </a:rPr>
                <a:t>400</a:t>
              </a:r>
              <a:endParaRPr sz="1733" dirty="0">
                <a:latin typeface="Arial Narrow" panose="020B0606020202030204" pitchFamily="34" charset="0"/>
                <a:cs typeface="Calibri"/>
              </a:endParaRPr>
            </a:p>
          </p:txBody>
        </p:sp>
        <p:sp>
          <p:nvSpPr>
            <p:cNvPr id="292" name="object 290">
              <a:extLst>
                <a:ext uri="{FF2B5EF4-FFF2-40B4-BE49-F238E27FC236}">
                  <a16:creationId xmlns:a16="http://schemas.microsoft.com/office/drawing/2014/main" id="{11D9693C-5D1B-2110-AF90-46D9FFFE858B}"/>
                </a:ext>
              </a:extLst>
            </p:cNvPr>
            <p:cNvSpPr txBox="1"/>
            <p:nvPr/>
          </p:nvSpPr>
          <p:spPr>
            <a:xfrm>
              <a:off x="8999449" y="8212418"/>
              <a:ext cx="263403" cy="226873"/>
            </a:xfrm>
            <a:prstGeom prst="rect">
              <a:avLst/>
            </a:prstGeom>
          </p:spPr>
          <p:txBody>
            <a:bodyPr vert="horz" wrap="square" lIns="0" tIns="15240" rIns="0" bIns="0" rtlCol="0">
              <a:spAutoFit/>
            </a:bodyPr>
            <a:lstStyle/>
            <a:p>
              <a:pPr marL="16933" algn="r">
                <a:lnSpc>
                  <a:spcPct val="100000"/>
                </a:lnSpc>
                <a:spcBef>
                  <a:spcPts val="160"/>
                </a:spcBef>
              </a:pPr>
              <a:r>
                <a:rPr sz="1733" spc="-7">
                  <a:latin typeface="Arial Narrow" panose="020B0606020202030204" pitchFamily="34" charset="0"/>
                  <a:cs typeface="Calibri"/>
                </a:rPr>
                <a:t>500</a:t>
              </a:r>
              <a:endParaRPr sz="1733">
                <a:latin typeface="Arial Narrow" panose="020B0606020202030204" pitchFamily="34" charset="0"/>
                <a:cs typeface="Calibri"/>
              </a:endParaRPr>
            </a:p>
          </p:txBody>
        </p:sp>
        <p:sp>
          <p:nvSpPr>
            <p:cNvPr id="293" name="object 291">
              <a:extLst>
                <a:ext uri="{FF2B5EF4-FFF2-40B4-BE49-F238E27FC236}">
                  <a16:creationId xmlns:a16="http://schemas.microsoft.com/office/drawing/2014/main" id="{7063EFD8-3986-BE4E-B32D-CA313763444C}"/>
                </a:ext>
              </a:extLst>
            </p:cNvPr>
            <p:cNvSpPr txBox="1"/>
            <p:nvPr/>
          </p:nvSpPr>
          <p:spPr>
            <a:xfrm>
              <a:off x="8999449" y="7806421"/>
              <a:ext cx="263403" cy="226873"/>
            </a:xfrm>
            <a:prstGeom prst="rect">
              <a:avLst/>
            </a:prstGeom>
          </p:spPr>
          <p:txBody>
            <a:bodyPr vert="horz" wrap="square" lIns="0" tIns="15240" rIns="0" bIns="0" rtlCol="0">
              <a:spAutoFit/>
            </a:bodyPr>
            <a:lstStyle/>
            <a:p>
              <a:pPr marL="16933" algn="r">
                <a:lnSpc>
                  <a:spcPct val="100000"/>
                </a:lnSpc>
                <a:spcBef>
                  <a:spcPts val="160"/>
                </a:spcBef>
              </a:pPr>
              <a:r>
                <a:rPr sz="1733" spc="-7" dirty="0">
                  <a:latin typeface="Arial Narrow" panose="020B0606020202030204" pitchFamily="34" charset="0"/>
                  <a:cs typeface="Calibri"/>
                </a:rPr>
                <a:t>600</a:t>
              </a:r>
              <a:endParaRPr sz="1733" dirty="0">
                <a:latin typeface="Arial Narrow" panose="020B0606020202030204" pitchFamily="34" charset="0"/>
                <a:cs typeface="Calibri"/>
              </a:endParaRPr>
            </a:p>
          </p:txBody>
        </p:sp>
        <p:sp>
          <p:nvSpPr>
            <p:cNvPr id="294" name="object 292">
              <a:extLst>
                <a:ext uri="{FF2B5EF4-FFF2-40B4-BE49-F238E27FC236}">
                  <a16:creationId xmlns:a16="http://schemas.microsoft.com/office/drawing/2014/main" id="{E59BA8E6-F0B0-AE8E-C2FA-28C74AE382F4}"/>
                </a:ext>
              </a:extLst>
            </p:cNvPr>
            <p:cNvSpPr txBox="1"/>
            <p:nvPr/>
          </p:nvSpPr>
          <p:spPr>
            <a:xfrm>
              <a:off x="13580853" y="10351300"/>
              <a:ext cx="320040" cy="261610"/>
            </a:xfrm>
            <a:prstGeom prst="rect">
              <a:avLst/>
            </a:prstGeom>
          </p:spPr>
          <p:txBody>
            <a:bodyPr vert="horz" wrap="square" lIns="0" tIns="91440" rIns="0" bIns="0" rtlCol="0">
              <a:noAutofit/>
            </a:bodyPr>
            <a:lstStyle/>
            <a:p>
              <a:pPr marL="16933" algn="ctr">
                <a:lnSpc>
                  <a:spcPct val="100000"/>
                </a:lnSpc>
                <a:spcBef>
                  <a:spcPts val="160"/>
                </a:spcBef>
              </a:pPr>
              <a:r>
                <a:rPr sz="1733" spc="-7">
                  <a:latin typeface="Arial Narrow" panose="020B0606020202030204" pitchFamily="34" charset="0"/>
                  <a:cs typeface="Calibri"/>
                </a:rPr>
                <a:t>28</a:t>
              </a:r>
              <a:endParaRPr sz="1733">
                <a:latin typeface="Arial Narrow" panose="020B0606020202030204" pitchFamily="34" charset="0"/>
                <a:cs typeface="Calibri"/>
              </a:endParaRPr>
            </a:p>
          </p:txBody>
        </p:sp>
        <p:sp>
          <p:nvSpPr>
            <p:cNvPr id="295" name="object 293">
              <a:extLst>
                <a:ext uri="{FF2B5EF4-FFF2-40B4-BE49-F238E27FC236}">
                  <a16:creationId xmlns:a16="http://schemas.microsoft.com/office/drawing/2014/main" id="{8D5B0CAB-4ECB-473C-DF8F-FA9917ACF8BE}"/>
                </a:ext>
              </a:extLst>
            </p:cNvPr>
            <p:cNvSpPr txBox="1"/>
            <p:nvPr/>
          </p:nvSpPr>
          <p:spPr>
            <a:xfrm>
              <a:off x="14197767" y="10351300"/>
              <a:ext cx="320040" cy="261610"/>
            </a:xfrm>
            <a:prstGeom prst="rect">
              <a:avLst/>
            </a:prstGeom>
          </p:spPr>
          <p:txBody>
            <a:bodyPr vert="horz" wrap="square" lIns="0" tIns="91440" rIns="0" bIns="0" rtlCol="0">
              <a:noAutofit/>
            </a:bodyPr>
            <a:lstStyle/>
            <a:p>
              <a:pPr marL="16933" algn="ctr">
                <a:lnSpc>
                  <a:spcPct val="100000"/>
                </a:lnSpc>
                <a:spcBef>
                  <a:spcPts val="160"/>
                </a:spcBef>
              </a:pPr>
              <a:r>
                <a:rPr sz="1733" spc="-7">
                  <a:latin typeface="Arial Narrow" panose="020B0606020202030204" pitchFamily="34" charset="0"/>
                  <a:cs typeface="Calibri"/>
                </a:rPr>
                <a:t>32</a:t>
              </a:r>
              <a:endParaRPr sz="1733">
                <a:latin typeface="Arial Narrow" panose="020B0606020202030204" pitchFamily="34" charset="0"/>
                <a:cs typeface="Calibri"/>
              </a:endParaRPr>
            </a:p>
          </p:txBody>
        </p:sp>
        <p:sp>
          <p:nvSpPr>
            <p:cNvPr id="296" name="object 296">
              <a:extLst>
                <a:ext uri="{FF2B5EF4-FFF2-40B4-BE49-F238E27FC236}">
                  <a16:creationId xmlns:a16="http://schemas.microsoft.com/office/drawing/2014/main" id="{BC07DCEC-91EC-8ABC-9BF6-8A375DC602D2}"/>
                </a:ext>
              </a:extLst>
            </p:cNvPr>
            <p:cNvSpPr txBox="1"/>
            <p:nvPr/>
          </p:nvSpPr>
          <p:spPr>
            <a:xfrm>
              <a:off x="9261383" y="10351300"/>
              <a:ext cx="320040" cy="261610"/>
            </a:xfrm>
            <a:prstGeom prst="rect">
              <a:avLst/>
            </a:prstGeom>
          </p:spPr>
          <p:txBody>
            <a:bodyPr vert="horz" wrap="square" lIns="0" tIns="91440" rIns="0" bIns="0" rtlCol="0">
              <a:noAutofit/>
            </a:bodyPr>
            <a:lstStyle/>
            <a:p>
              <a:pPr algn="ctr">
                <a:lnSpc>
                  <a:spcPct val="100000"/>
                </a:lnSpc>
                <a:spcBef>
                  <a:spcPts val="513"/>
                </a:spcBef>
                <a:tabLst>
                  <a:tab pos="993962" algn="l"/>
                  <a:tab pos="1402892" algn="l"/>
                  <a:tab pos="1788115" algn="l"/>
                  <a:tab pos="2196197" algn="l"/>
                  <a:tab pos="2605128" algn="l"/>
                  <a:tab pos="3013211" algn="l"/>
                </a:tabLst>
              </a:pPr>
              <a:r>
                <a:rPr sz="1733" spc="-7" dirty="0">
                  <a:latin typeface="Arial Narrow" panose="020B0606020202030204" pitchFamily="34" charset="0"/>
                  <a:cs typeface="Calibri"/>
                </a:rPr>
                <a:t>0</a:t>
              </a:r>
              <a:endParaRPr sz="1733" dirty="0">
                <a:latin typeface="Arial Narrow" panose="020B0606020202030204" pitchFamily="34" charset="0"/>
                <a:cs typeface="Arial Narrow"/>
              </a:endParaRPr>
            </a:p>
          </p:txBody>
        </p:sp>
        <p:sp>
          <p:nvSpPr>
            <p:cNvPr id="297" name="object 296">
              <a:extLst>
                <a:ext uri="{FF2B5EF4-FFF2-40B4-BE49-F238E27FC236}">
                  <a16:creationId xmlns:a16="http://schemas.microsoft.com/office/drawing/2014/main" id="{A3D1644B-24F8-4A7A-BF42-D6D3ED49FA34}"/>
                </a:ext>
              </a:extLst>
            </p:cNvPr>
            <p:cNvSpPr txBox="1"/>
            <p:nvPr/>
          </p:nvSpPr>
          <p:spPr>
            <a:xfrm>
              <a:off x="9878450" y="10351300"/>
              <a:ext cx="320040" cy="261610"/>
            </a:xfrm>
            <a:prstGeom prst="rect">
              <a:avLst/>
            </a:prstGeom>
          </p:spPr>
          <p:txBody>
            <a:bodyPr vert="horz" wrap="square" lIns="0" tIns="91440" rIns="0" bIns="0" rtlCol="0">
              <a:noAutofit/>
            </a:bodyPr>
            <a:lstStyle/>
            <a:p>
              <a:pPr algn="ctr">
                <a:lnSpc>
                  <a:spcPct val="100000"/>
                </a:lnSpc>
                <a:spcBef>
                  <a:spcPts val="513"/>
                </a:spcBef>
                <a:tabLst>
                  <a:tab pos="993962" algn="l"/>
                  <a:tab pos="1402892" algn="l"/>
                  <a:tab pos="1788115" algn="l"/>
                  <a:tab pos="2196197" algn="l"/>
                  <a:tab pos="2605128" algn="l"/>
                  <a:tab pos="3013211" algn="l"/>
                </a:tabLst>
              </a:pPr>
              <a:r>
                <a:rPr lang="en-US" sz="1733" spc="-7">
                  <a:latin typeface="Arial Narrow" panose="020B0606020202030204" pitchFamily="34" charset="0"/>
                  <a:cs typeface="Calibri"/>
                </a:rPr>
                <a:t>4</a:t>
              </a:r>
              <a:endParaRPr sz="1733">
                <a:latin typeface="Arial Narrow" panose="020B0606020202030204" pitchFamily="34" charset="0"/>
                <a:cs typeface="Arial Narrow"/>
              </a:endParaRPr>
            </a:p>
          </p:txBody>
        </p:sp>
        <p:sp>
          <p:nvSpPr>
            <p:cNvPr id="298" name="object 296">
              <a:extLst>
                <a:ext uri="{FF2B5EF4-FFF2-40B4-BE49-F238E27FC236}">
                  <a16:creationId xmlns:a16="http://schemas.microsoft.com/office/drawing/2014/main" id="{4D48BC07-069B-9E79-0694-E2C24887C037}"/>
                </a:ext>
              </a:extLst>
            </p:cNvPr>
            <p:cNvSpPr txBox="1"/>
            <p:nvPr/>
          </p:nvSpPr>
          <p:spPr>
            <a:xfrm>
              <a:off x="10495517" y="10351300"/>
              <a:ext cx="320040" cy="261610"/>
            </a:xfrm>
            <a:prstGeom prst="rect">
              <a:avLst/>
            </a:prstGeom>
          </p:spPr>
          <p:txBody>
            <a:bodyPr vert="horz" wrap="square" lIns="0" tIns="91440" rIns="0" bIns="0" rtlCol="0">
              <a:noAutofit/>
            </a:bodyPr>
            <a:lstStyle/>
            <a:p>
              <a:pPr algn="ctr">
                <a:lnSpc>
                  <a:spcPct val="100000"/>
                </a:lnSpc>
                <a:spcBef>
                  <a:spcPts val="513"/>
                </a:spcBef>
                <a:tabLst>
                  <a:tab pos="993962" algn="l"/>
                  <a:tab pos="1402892" algn="l"/>
                  <a:tab pos="1788115" algn="l"/>
                  <a:tab pos="2196197" algn="l"/>
                  <a:tab pos="2605128" algn="l"/>
                  <a:tab pos="3013211" algn="l"/>
                </a:tabLst>
              </a:pPr>
              <a:r>
                <a:rPr lang="en-US" sz="1733" spc="-7">
                  <a:latin typeface="Arial Narrow" panose="020B0606020202030204" pitchFamily="34" charset="0"/>
                  <a:cs typeface="Calibri"/>
                </a:rPr>
                <a:t>8</a:t>
              </a:r>
              <a:endParaRPr sz="1733">
                <a:latin typeface="Arial Narrow" panose="020B0606020202030204" pitchFamily="34" charset="0"/>
                <a:cs typeface="Arial Narrow"/>
              </a:endParaRPr>
            </a:p>
          </p:txBody>
        </p:sp>
        <p:sp>
          <p:nvSpPr>
            <p:cNvPr id="299" name="object 296">
              <a:extLst>
                <a:ext uri="{FF2B5EF4-FFF2-40B4-BE49-F238E27FC236}">
                  <a16:creationId xmlns:a16="http://schemas.microsoft.com/office/drawing/2014/main" id="{91D48F35-DB1E-122B-E887-CFE9606AF10F}"/>
                </a:ext>
              </a:extLst>
            </p:cNvPr>
            <p:cNvSpPr txBox="1"/>
            <p:nvPr/>
          </p:nvSpPr>
          <p:spPr>
            <a:xfrm>
              <a:off x="11112584" y="10351300"/>
              <a:ext cx="320040" cy="261610"/>
            </a:xfrm>
            <a:prstGeom prst="rect">
              <a:avLst/>
            </a:prstGeom>
          </p:spPr>
          <p:txBody>
            <a:bodyPr vert="horz" wrap="square" lIns="0" tIns="91440" rIns="0" bIns="0" rtlCol="0">
              <a:noAutofit/>
            </a:bodyPr>
            <a:lstStyle/>
            <a:p>
              <a:pPr algn="ctr">
                <a:lnSpc>
                  <a:spcPct val="100000"/>
                </a:lnSpc>
                <a:spcBef>
                  <a:spcPts val="513"/>
                </a:spcBef>
                <a:tabLst>
                  <a:tab pos="993962" algn="l"/>
                  <a:tab pos="1402892" algn="l"/>
                  <a:tab pos="1788115" algn="l"/>
                  <a:tab pos="2196197" algn="l"/>
                  <a:tab pos="2605128" algn="l"/>
                  <a:tab pos="3013211" algn="l"/>
                </a:tabLst>
              </a:pPr>
              <a:r>
                <a:rPr lang="en-US" sz="1733" spc="-7">
                  <a:latin typeface="Arial Narrow" panose="020B0606020202030204" pitchFamily="34" charset="0"/>
                  <a:cs typeface="Calibri"/>
                </a:rPr>
                <a:t>12</a:t>
              </a:r>
              <a:endParaRPr sz="1733">
                <a:latin typeface="Arial Narrow" panose="020B0606020202030204" pitchFamily="34" charset="0"/>
                <a:cs typeface="Arial Narrow"/>
              </a:endParaRPr>
            </a:p>
          </p:txBody>
        </p:sp>
        <p:sp>
          <p:nvSpPr>
            <p:cNvPr id="300" name="object 296">
              <a:extLst>
                <a:ext uri="{FF2B5EF4-FFF2-40B4-BE49-F238E27FC236}">
                  <a16:creationId xmlns:a16="http://schemas.microsoft.com/office/drawing/2014/main" id="{53823D2C-AD7D-DBCD-7A95-A3FF1DF71EDB}"/>
                </a:ext>
              </a:extLst>
            </p:cNvPr>
            <p:cNvSpPr txBox="1"/>
            <p:nvPr/>
          </p:nvSpPr>
          <p:spPr>
            <a:xfrm>
              <a:off x="11729651" y="10351300"/>
              <a:ext cx="320040" cy="261610"/>
            </a:xfrm>
            <a:prstGeom prst="rect">
              <a:avLst/>
            </a:prstGeom>
          </p:spPr>
          <p:txBody>
            <a:bodyPr vert="horz" wrap="square" lIns="0" tIns="91440" rIns="0" bIns="0" rtlCol="0">
              <a:noAutofit/>
            </a:bodyPr>
            <a:lstStyle/>
            <a:p>
              <a:pPr algn="ctr">
                <a:lnSpc>
                  <a:spcPct val="100000"/>
                </a:lnSpc>
                <a:spcBef>
                  <a:spcPts val="513"/>
                </a:spcBef>
                <a:tabLst>
                  <a:tab pos="993962" algn="l"/>
                  <a:tab pos="1402892" algn="l"/>
                  <a:tab pos="1788115" algn="l"/>
                  <a:tab pos="2196197" algn="l"/>
                  <a:tab pos="2605128" algn="l"/>
                  <a:tab pos="3013211" algn="l"/>
                </a:tabLst>
              </a:pPr>
              <a:r>
                <a:rPr lang="en-US" sz="1733" spc="-7">
                  <a:latin typeface="Arial Narrow" panose="020B0606020202030204" pitchFamily="34" charset="0"/>
                  <a:cs typeface="Calibri"/>
                </a:rPr>
                <a:t>16</a:t>
              </a:r>
              <a:endParaRPr sz="1733">
                <a:latin typeface="Arial Narrow" panose="020B0606020202030204" pitchFamily="34" charset="0"/>
                <a:cs typeface="Arial Narrow"/>
              </a:endParaRPr>
            </a:p>
          </p:txBody>
        </p:sp>
        <p:sp>
          <p:nvSpPr>
            <p:cNvPr id="301" name="object 296">
              <a:extLst>
                <a:ext uri="{FF2B5EF4-FFF2-40B4-BE49-F238E27FC236}">
                  <a16:creationId xmlns:a16="http://schemas.microsoft.com/office/drawing/2014/main" id="{D8F3EE0A-9CA0-F0CE-5BD6-68264A694FC5}"/>
                </a:ext>
              </a:extLst>
            </p:cNvPr>
            <p:cNvSpPr txBox="1"/>
            <p:nvPr/>
          </p:nvSpPr>
          <p:spPr>
            <a:xfrm>
              <a:off x="12346718" y="10351300"/>
              <a:ext cx="320040" cy="261610"/>
            </a:xfrm>
            <a:prstGeom prst="rect">
              <a:avLst/>
            </a:prstGeom>
          </p:spPr>
          <p:txBody>
            <a:bodyPr vert="horz" wrap="square" lIns="0" tIns="91440" rIns="0" bIns="0" rtlCol="0">
              <a:noAutofit/>
            </a:bodyPr>
            <a:lstStyle/>
            <a:p>
              <a:pPr algn="ctr">
                <a:lnSpc>
                  <a:spcPct val="100000"/>
                </a:lnSpc>
                <a:spcBef>
                  <a:spcPts val="513"/>
                </a:spcBef>
                <a:tabLst>
                  <a:tab pos="993962" algn="l"/>
                  <a:tab pos="1402892" algn="l"/>
                  <a:tab pos="1788115" algn="l"/>
                  <a:tab pos="2196197" algn="l"/>
                  <a:tab pos="2605128" algn="l"/>
                  <a:tab pos="3013211" algn="l"/>
                </a:tabLst>
              </a:pPr>
              <a:r>
                <a:rPr lang="en-US" sz="1733" spc="-7" dirty="0">
                  <a:latin typeface="Arial Narrow" panose="020B0606020202030204" pitchFamily="34" charset="0"/>
                  <a:cs typeface="Calibri"/>
                </a:rPr>
                <a:t>20</a:t>
              </a:r>
              <a:endParaRPr sz="1733" dirty="0">
                <a:latin typeface="Arial Narrow" panose="020B0606020202030204" pitchFamily="34" charset="0"/>
                <a:cs typeface="Arial Narrow"/>
              </a:endParaRPr>
            </a:p>
          </p:txBody>
        </p:sp>
        <p:sp>
          <p:nvSpPr>
            <p:cNvPr id="302" name="object 296">
              <a:extLst>
                <a:ext uri="{FF2B5EF4-FFF2-40B4-BE49-F238E27FC236}">
                  <a16:creationId xmlns:a16="http://schemas.microsoft.com/office/drawing/2014/main" id="{8B2FE026-42D6-F9EB-AF40-48A5BA7F9F70}"/>
                </a:ext>
              </a:extLst>
            </p:cNvPr>
            <p:cNvSpPr txBox="1"/>
            <p:nvPr/>
          </p:nvSpPr>
          <p:spPr>
            <a:xfrm>
              <a:off x="12963785" y="10351300"/>
              <a:ext cx="320040" cy="261610"/>
            </a:xfrm>
            <a:prstGeom prst="rect">
              <a:avLst/>
            </a:prstGeom>
          </p:spPr>
          <p:txBody>
            <a:bodyPr vert="horz" wrap="square" lIns="0" tIns="91440" rIns="0" bIns="0" rtlCol="0">
              <a:noAutofit/>
            </a:bodyPr>
            <a:lstStyle/>
            <a:p>
              <a:pPr algn="ctr">
                <a:lnSpc>
                  <a:spcPct val="100000"/>
                </a:lnSpc>
                <a:spcBef>
                  <a:spcPts val="513"/>
                </a:spcBef>
                <a:tabLst>
                  <a:tab pos="993962" algn="l"/>
                  <a:tab pos="1402892" algn="l"/>
                  <a:tab pos="1788115" algn="l"/>
                  <a:tab pos="2196197" algn="l"/>
                  <a:tab pos="2605128" algn="l"/>
                  <a:tab pos="3013211" algn="l"/>
                </a:tabLst>
              </a:pPr>
              <a:r>
                <a:rPr lang="en-US" sz="1733" spc="-7">
                  <a:latin typeface="Arial Narrow" panose="020B0606020202030204" pitchFamily="34" charset="0"/>
                  <a:cs typeface="Calibri"/>
                </a:rPr>
                <a:t>24</a:t>
              </a:r>
              <a:endParaRPr sz="1733">
                <a:latin typeface="Arial Narrow" panose="020B0606020202030204" pitchFamily="34" charset="0"/>
                <a:cs typeface="Arial Narrow"/>
              </a:endParaRPr>
            </a:p>
          </p:txBody>
        </p:sp>
        <p:sp>
          <p:nvSpPr>
            <p:cNvPr id="303" name="object 293">
              <a:extLst>
                <a:ext uri="{FF2B5EF4-FFF2-40B4-BE49-F238E27FC236}">
                  <a16:creationId xmlns:a16="http://schemas.microsoft.com/office/drawing/2014/main" id="{B8A32717-57B5-4E86-3477-6815460512E8}"/>
                </a:ext>
              </a:extLst>
            </p:cNvPr>
            <p:cNvSpPr txBox="1"/>
            <p:nvPr/>
          </p:nvSpPr>
          <p:spPr>
            <a:xfrm>
              <a:off x="14814568" y="10351300"/>
              <a:ext cx="320040" cy="261610"/>
            </a:xfrm>
            <a:prstGeom prst="rect">
              <a:avLst/>
            </a:prstGeom>
          </p:spPr>
          <p:txBody>
            <a:bodyPr vert="horz" wrap="square" lIns="0" tIns="91440" rIns="0" bIns="0" rtlCol="0">
              <a:noAutofit/>
            </a:bodyPr>
            <a:lstStyle/>
            <a:p>
              <a:pPr marL="16933" algn="ctr">
                <a:lnSpc>
                  <a:spcPct val="100000"/>
                </a:lnSpc>
                <a:spcBef>
                  <a:spcPts val="160"/>
                </a:spcBef>
              </a:pPr>
              <a:r>
                <a:rPr sz="1733" spc="-7">
                  <a:latin typeface="Arial Narrow" panose="020B0606020202030204" pitchFamily="34" charset="0"/>
                  <a:cs typeface="Calibri"/>
                </a:rPr>
                <a:t>3</a:t>
              </a:r>
              <a:r>
                <a:rPr lang="en-US" sz="1733" spc="-7">
                  <a:latin typeface="Arial Narrow" panose="020B0606020202030204" pitchFamily="34" charset="0"/>
                  <a:cs typeface="Calibri"/>
                </a:rPr>
                <a:t>6</a:t>
              </a:r>
              <a:endParaRPr sz="1733">
                <a:latin typeface="Arial Narrow" panose="020B0606020202030204" pitchFamily="34" charset="0"/>
                <a:cs typeface="Calibri"/>
              </a:endParaRPr>
            </a:p>
          </p:txBody>
        </p:sp>
        <p:sp>
          <p:nvSpPr>
            <p:cNvPr id="304" name="object 293">
              <a:extLst>
                <a:ext uri="{FF2B5EF4-FFF2-40B4-BE49-F238E27FC236}">
                  <a16:creationId xmlns:a16="http://schemas.microsoft.com/office/drawing/2014/main" id="{68B483A9-CD71-81E1-A7A5-494E87420C9A}"/>
                </a:ext>
              </a:extLst>
            </p:cNvPr>
            <p:cNvSpPr txBox="1"/>
            <p:nvPr/>
          </p:nvSpPr>
          <p:spPr>
            <a:xfrm>
              <a:off x="15436814" y="10351300"/>
              <a:ext cx="320040" cy="261610"/>
            </a:xfrm>
            <a:prstGeom prst="rect">
              <a:avLst/>
            </a:prstGeom>
          </p:spPr>
          <p:txBody>
            <a:bodyPr vert="horz" wrap="square" lIns="0" tIns="91440" rIns="0" bIns="0" rtlCol="0">
              <a:noAutofit/>
            </a:bodyPr>
            <a:lstStyle/>
            <a:p>
              <a:pPr marL="16933" algn="ctr">
                <a:lnSpc>
                  <a:spcPct val="100000"/>
                </a:lnSpc>
                <a:spcBef>
                  <a:spcPts val="160"/>
                </a:spcBef>
              </a:pPr>
              <a:r>
                <a:rPr lang="en-US" sz="1733" spc="-7">
                  <a:latin typeface="Arial Narrow" panose="020B0606020202030204" pitchFamily="34" charset="0"/>
                  <a:cs typeface="Calibri"/>
                </a:rPr>
                <a:t>40</a:t>
              </a:r>
              <a:endParaRPr sz="1733">
                <a:latin typeface="Arial Narrow" panose="020B0606020202030204" pitchFamily="34" charset="0"/>
                <a:cs typeface="Calibri"/>
              </a:endParaRPr>
            </a:p>
          </p:txBody>
        </p:sp>
      </p:grpSp>
      <p:grpSp>
        <p:nvGrpSpPr>
          <p:cNvPr id="305" name="Group 304">
            <a:extLst>
              <a:ext uri="{FF2B5EF4-FFF2-40B4-BE49-F238E27FC236}">
                <a16:creationId xmlns:a16="http://schemas.microsoft.com/office/drawing/2014/main" id="{0D6D1B47-BCB4-80D3-ED93-41615B7E724D}"/>
              </a:ext>
            </a:extLst>
          </p:cNvPr>
          <p:cNvGrpSpPr/>
          <p:nvPr/>
        </p:nvGrpSpPr>
        <p:grpSpPr>
          <a:xfrm>
            <a:off x="8293154" y="1845659"/>
            <a:ext cx="284212" cy="118376"/>
            <a:chOff x="13688521" y="7403873"/>
            <a:chExt cx="228600" cy="95213"/>
          </a:xfrm>
        </p:grpSpPr>
        <p:sp>
          <p:nvSpPr>
            <p:cNvPr id="306" name="object 193">
              <a:extLst>
                <a:ext uri="{FF2B5EF4-FFF2-40B4-BE49-F238E27FC236}">
                  <a16:creationId xmlns:a16="http://schemas.microsoft.com/office/drawing/2014/main" id="{4CA37855-07A0-A83B-91F7-15C3A93C8FE2}"/>
                </a:ext>
              </a:extLst>
            </p:cNvPr>
            <p:cNvSpPr/>
            <p:nvPr/>
          </p:nvSpPr>
          <p:spPr>
            <a:xfrm flipH="1">
              <a:off x="13755215" y="7403873"/>
              <a:ext cx="95213" cy="95213"/>
            </a:xfrm>
            <a:custGeom>
              <a:avLst/>
              <a:gdLst/>
              <a:ahLst/>
              <a:cxnLst/>
              <a:rect l="l" t="t" r="r" b="b"/>
              <a:pathLst>
                <a:path w="58420" h="58420">
                  <a:moveTo>
                    <a:pt x="29166" y="0"/>
                  </a:moveTo>
                  <a:lnTo>
                    <a:pt x="0" y="58324"/>
                  </a:lnTo>
                  <a:lnTo>
                    <a:pt x="58321" y="58324"/>
                  </a:lnTo>
                  <a:lnTo>
                    <a:pt x="29166" y="0"/>
                  </a:lnTo>
                  <a:close/>
                </a:path>
              </a:pathLst>
            </a:custGeom>
            <a:solidFill>
              <a:schemeClr val="accent1"/>
            </a:solidFill>
          </p:spPr>
          <p:txBody>
            <a:bodyPr wrap="square" lIns="0" tIns="0" rIns="0" bIns="0" rtlCol="0"/>
            <a:lstStyle/>
            <a:p>
              <a:endParaRPr sz="1733">
                <a:latin typeface="Arial Narrow" panose="020B0606020202030204" pitchFamily="34" charset="0"/>
              </a:endParaRPr>
            </a:p>
          </p:txBody>
        </p:sp>
        <p:cxnSp>
          <p:nvCxnSpPr>
            <p:cNvPr id="307" name="Straight Connector 306">
              <a:extLst>
                <a:ext uri="{FF2B5EF4-FFF2-40B4-BE49-F238E27FC236}">
                  <a16:creationId xmlns:a16="http://schemas.microsoft.com/office/drawing/2014/main" id="{B6958F4A-ABBD-0CB8-522B-289CDE0DF7A9}"/>
                </a:ext>
              </a:extLst>
            </p:cNvPr>
            <p:cNvCxnSpPr/>
            <p:nvPr/>
          </p:nvCxnSpPr>
          <p:spPr>
            <a:xfrm>
              <a:off x="13688521" y="7462839"/>
              <a:ext cx="2286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308" name="Group 307">
            <a:extLst>
              <a:ext uri="{FF2B5EF4-FFF2-40B4-BE49-F238E27FC236}">
                <a16:creationId xmlns:a16="http://schemas.microsoft.com/office/drawing/2014/main" id="{934B535C-24A3-C6D6-A5BC-2C6EEFA541E4}"/>
              </a:ext>
            </a:extLst>
          </p:cNvPr>
          <p:cNvGrpSpPr/>
          <p:nvPr/>
        </p:nvGrpSpPr>
        <p:grpSpPr>
          <a:xfrm>
            <a:off x="8293154" y="2127247"/>
            <a:ext cx="284212" cy="118376"/>
            <a:chOff x="13688521" y="7588000"/>
            <a:chExt cx="228600" cy="95213"/>
          </a:xfrm>
        </p:grpSpPr>
        <p:sp>
          <p:nvSpPr>
            <p:cNvPr id="309" name="object 208">
              <a:extLst>
                <a:ext uri="{FF2B5EF4-FFF2-40B4-BE49-F238E27FC236}">
                  <a16:creationId xmlns:a16="http://schemas.microsoft.com/office/drawing/2014/main" id="{195991F1-927C-149F-D89D-8301B3E7BB13}"/>
                </a:ext>
              </a:extLst>
            </p:cNvPr>
            <p:cNvSpPr/>
            <p:nvPr/>
          </p:nvSpPr>
          <p:spPr>
            <a:xfrm flipH="1">
              <a:off x="13755215" y="7588000"/>
              <a:ext cx="95213" cy="95213"/>
            </a:xfrm>
            <a:prstGeom prst="ellipse">
              <a:avLst/>
            </a:prstGeom>
            <a:solidFill>
              <a:schemeClr val="accent3"/>
            </a:solidFill>
          </p:spPr>
          <p:txBody>
            <a:bodyPr wrap="square" lIns="0" tIns="0" rIns="0" bIns="0" rtlCol="0"/>
            <a:lstStyle/>
            <a:p>
              <a:endParaRPr sz="1733">
                <a:latin typeface="Arial Narrow" panose="020B0606020202030204" pitchFamily="34" charset="0"/>
              </a:endParaRPr>
            </a:p>
          </p:txBody>
        </p:sp>
        <p:cxnSp>
          <p:nvCxnSpPr>
            <p:cNvPr id="310" name="Straight Connector 309">
              <a:extLst>
                <a:ext uri="{FF2B5EF4-FFF2-40B4-BE49-F238E27FC236}">
                  <a16:creationId xmlns:a16="http://schemas.microsoft.com/office/drawing/2014/main" id="{5A6B1B71-C54A-2F56-6F9F-D3832C1047CA}"/>
                </a:ext>
              </a:extLst>
            </p:cNvPr>
            <p:cNvCxnSpPr/>
            <p:nvPr/>
          </p:nvCxnSpPr>
          <p:spPr>
            <a:xfrm>
              <a:off x="13688521" y="7635474"/>
              <a:ext cx="22860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311" name="Group 310">
            <a:extLst>
              <a:ext uri="{FF2B5EF4-FFF2-40B4-BE49-F238E27FC236}">
                <a16:creationId xmlns:a16="http://schemas.microsoft.com/office/drawing/2014/main" id="{CA6C252D-DB90-F5FC-3CE7-B18922985879}"/>
              </a:ext>
            </a:extLst>
          </p:cNvPr>
          <p:cNvGrpSpPr/>
          <p:nvPr/>
        </p:nvGrpSpPr>
        <p:grpSpPr>
          <a:xfrm>
            <a:off x="8293154" y="2638089"/>
            <a:ext cx="284212" cy="127177"/>
            <a:chOff x="13688521" y="8030272"/>
            <a:chExt cx="228600" cy="102292"/>
          </a:xfrm>
        </p:grpSpPr>
        <p:sp>
          <p:nvSpPr>
            <p:cNvPr id="312" name="object 245">
              <a:extLst>
                <a:ext uri="{FF2B5EF4-FFF2-40B4-BE49-F238E27FC236}">
                  <a16:creationId xmlns:a16="http://schemas.microsoft.com/office/drawing/2014/main" id="{6335628D-8F8B-30D2-FA2A-52CD8B480F06}"/>
                </a:ext>
              </a:extLst>
            </p:cNvPr>
            <p:cNvSpPr/>
            <p:nvPr/>
          </p:nvSpPr>
          <p:spPr>
            <a:xfrm>
              <a:off x="13751675" y="8030272"/>
              <a:ext cx="102292" cy="102292"/>
            </a:xfrm>
            <a:custGeom>
              <a:avLst/>
              <a:gdLst/>
              <a:ahLst/>
              <a:cxnLst/>
              <a:rect l="l" t="t" r="r" b="b"/>
              <a:pathLst>
                <a:path w="50800" h="50800">
                  <a:moveTo>
                    <a:pt x="25087" y="0"/>
                  </a:moveTo>
                  <a:lnTo>
                    <a:pt x="0" y="25084"/>
                  </a:lnTo>
                  <a:lnTo>
                    <a:pt x="25084" y="50169"/>
                  </a:lnTo>
                  <a:lnTo>
                    <a:pt x="50172" y="25081"/>
                  </a:lnTo>
                  <a:lnTo>
                    <a:pt x="25087" y="0"/>
                  </a:lnTo>
                  <a:close/>
                </a:path>
              </a:pathLst>
            </a:custGeom>
            <a:solidFill>
              <a:schemeClr val="accent5"/>
            </a:solidFill>
          </p:spPr>
          <p:txBody>
            <a:bodyPr wrap="square" lIns="0" tIns="0" rIns="0" bIns="0" rtlCol="0"/>
            <a:lstStyle/>
            <a:p>
              <a:endParaRPr sz="1733">
                <a:latin typeface="Arial Narrow" panose="020B0606020202030204" pitchFamily="34" charset="0"/>
              </a:endParaRPr>
            </a:p>
          </p:txBody>
        </p:sp>
        <p:cxnSp>
          <p:nvCxnSpPr>
            <p:cNvPr id="313" name="Straight Connector 312">
              <a:extLst>
                <a:ext uri="{FF2B5EF4-FFF2-40B4-BE49-F238E27FC236}">
                  <a16:creationId xmlns:a16="http://schemas.microsoft.com/office/drawing/2014/main" id="{0F2E2B07-125F-1EC5-EE3B-869A9AFEB2CA}"/>
                </a:ext>
              </a:extLst>
            </p:cNvPr>
            <p:cNvCxnSpPr/>
            <p:nvPr/>
          </p:nvCxnSpPr>
          <p:spPr>
            <a:xfrm>
              <a:off x="13688521" y="8079329"/>
              <a:ext cx="228600"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314" name="Group 313">
            <a:extLst>
              <a:ext uri="{FF2B5EF4-FFF2-40B4-BE49-F238E27FC236}">
                <a16:creationId xmlns:a16="http://schemas.microsoft.com/office/drawing/2014/main" id="{8BAA2DB1-0CC1-A44E-0325-4905386DA980}"/>
              </a:ext>
            </a:extLst>
          </p:cNvPr>
          <p:cNvGrpSpPr/>
          <p:nvPr/>
        </p:nvGrpSpPr>
        <p:grpSpPr>
          <a:xfrm>
            <a:off x="8293154" y="3195148"/>
            <a:ext cx="284212" cy="88784"/>
            <a:chOff x="14483351" y="8782092"/>
            <a:chExt cx="228600" cy="71411"/>
          </a:xfrm>
        </p:grpSpPr>
        <p:sp>
          <p:nvSpPr>
            <p:cNvPr id="315" name="object 277">
              <a:extLst>
                <a:ext uri="{FF2B5EF4-FFF2-40B4-BE49-F238E27FC236}">
                  <a16:creationId xmlns:a16="http://schemas.microsoft.com/office/drawing/2014/main" id="{44672C38-69D6-9163-2C14-F48D3356263C}"/>
                </a:ext>
              </a:extLst>
            </p:cNvPr>
            <p:cNvSpPr/>
            <p:nvPr/>
          </p:nvSpPr>
          <p:spPr>
            <a:xfrm flipH="1">
              <a:off x="14554854" y="8782092"/>
              <a:ext cx="89005" cy="71411"/>
            </a:xfrm>
            <a:custGeom>
              <a:avLst/>
              <a:gdLst/>
              <a:ahLst/>
              <a:cxnLst/>
              <a:rect l="l" t="t" r="r" b="b"/>
              <a:pathLst>
                <a:path w="54609" h="43814">
                  <a:moveTo>
                    <a:pt x="17044" y="0"/>
                  </a:moveTo>
                  <a:lnTo>
                    <a:pt x="658" y="0"/>
                  </a:lnTo>
                  <a:lnTo>
                    <a:pt x="18264" y="21366"/>
                  </a:lnTo>
                  <a:lnTo>
                    <a:pt x="0" y="43249"/>
                  </a:lnTo>
                  <a:lnTo>
                    <a:pt x="16298" y="43249"/>
                  </a:lnTo>
                  <a:lnTo>
                    <a:pt x="21539" y="35418"/>
                  </a:lnTo>
                  <a:lnTo>
                    <a:pt x="23509" y="32405"/>
                  </a:lnTo>
                  <a:lnTo>
                    <a:pt x="25099" y="30159"/>
                  </a:lnTo>
                  <a:lnTo>
                    <a:pt x="26413" y="27655"/>
                  </a:lnTo>
                  <a:lnTo>
                    <a:pt x="41219" y="27655"/>
                  </a:lnTo>
                  <a:lnTo>
                    <a:pt x="35682" y="21111"/>
                  </a:lnTo>
                  <a:lnTo>
                    <a:pt x="40768" y="15078"/>
                  </a:lnTo>
                  <a:lnTo>
                    <a:pt x="27345" y="15078"/>
                  </a:lnTo>
                  <a:lnTo>
                    <a:pt x="25849" y="12640"/>
                  </a:lnTo>
                  <a:lnTo>
                    <a:pt x="24444" y="10522"/>
                  </a:lnTo>
                  <a:lnTo>
                    <a:pt x="22571" y="7891"/>
                  </a:lnTo>
                  <a:lnTo>
                    <a:pt x="17044" y="0"/>
                  </a:lnTo>
                  <a:close/>
                </a:path>
                <a:path w="54609" h="43814">
                  <a:moveTo>
                    <a:pt x="41219" y="27655"/>
                  </a:moveTo>
                  <a:lnTo>
                    <a:pt x="26599" y="27655"/>
                  </a:lnTo>
                  <a:lnTo>
                    <a:pt x="28377" y="30159"/>
                  </a:lnTo>
                  <a:lnTo>
                    <a:pt x="29873" y="32405"/>
                  </a:lnTo>
                  <a:lnTo>
                    <a:pt x="32216" y="35418"/>
                  </a:lnTo>
                  <a:lnTo>
                    <a:pt x="37931" y="43249"/>
                  </a:lnTo>
                  <a:lnTo>
                    <a:pt x="54415" y="43249"/>
                  </a:lnTo>
                  <a:lnTo>
                    <a:pt x="41219" y="27655"/>
                  </a:lnTo>
                  <a:close/>
                </a:path>
                <a:path w="54609" h="43814">
                  <a:moveTo>
                    <a:pt x="53477" y="0"/>
                  </a:moveTo>
                  <a:lnTo>
                    <a:pt x="37179" y="0"/>
                  </a:lnTo>
                  <a:lnTo>
                    <a:pt x="31843" y="7891"/>
                  </a:lnTo>
                  <a:lnTo>
                    <a:pt x="29033" y="12319"/>
                  </a:lnTo>
                  <a:lnTo>
                    <a:pt x="27533" y="15078"/>
                  </a:lnTo>
                  <a:lnTo>
                    <a:pt x="40768" y="15078"/>
                  </a:lnTo>
                  <a:lnTo>
                    <a:pt x="53477" y="0"/>
                  </a:lnTo>
                  <a:close/>
                </a:path>
              </a:pathLst>
            </a:custGeom>
            <a:solidFill>
              <a:srgbClr val="2B8F91"/>
            </a:solidFill>
          </p:spPr>
          <p:txBody>
            <a:bodyPr wrap="square" lIns="0" tIns="0" rIns="0" bIns="0" rtlCol="0"/>
            <a:lstStyle/>
            <a:p>
              <a:endParaRPr sz="1733">
                <a:latin typeface="Arial Narrow" panose="020B0606020202030204" pitchFamily="34" charset="0"/>
              </a:endParaRPr>
            </a:p>
          </p:txBody>
        </p:sp>
        <p:cxnSp>
          <p:nvCxnSpPr>
            <p:cNvPr id="316" name="Straight Connector 315">
              <a:extLst>
                <a:ext uri="{FF2B5EF4-FFF2-40B4-BE49-F238E27FC236}">
                  <a16:creationId xmlns:a16="http://schemas.microsoft.com/office/drawing/2014/main" id="{173E761C-4D72-2E61-EE8E-511FF88E5F84}"/>
                </a:ext>
              </a:extLst>
            </p:cNvPr>
            <p:cNvCxnSpPr/>
            <p:nvPr/>
          </p:nvCxnSpPr>
          <p:spPr>
            <a:xfrm>
              <a:off x="14483351" y="8817325"/>
              <a:ext cx="228600" cy="0"/>
            </a:xfrm>
            <a:prstGeom prst="line">
              <a:avLst/>
            </a:prstGeom>
            <a:ln w="12700">
              <a:solidFill>
                <a:srgbClr val="2B8F91"/>
              </a:solidFill>
            </a:ln>
          </p:spPr>
          <p:style>
            <a:lnRef idx="1">
              <a:schemeClr val="accent1"/>
            </a:lnRef>
            <a:fillRef idx="0">
              <a:schemeClr val="accent1"/>
            </a:fillRef>
            <a:effectRef idx="0">
              <a:schemeClr val="accent1"/>
            </a:effectRef>
            <a:fontRef idx="minor">
              <a:schemeClr val="tx1"/>
            </a:fontRef>
          </p:style>
        </p:cxnSp>
      </p:grpSp>
      <p:grpSp>
        <p:nvGrpSpPr>
          <p:cNvPr id="317" name="Group 316">
            <a:extLst>
              <a:ext uri="{FF2B5EF4-FFF2-40B4-BE49-F238E27FC236}">
                <a16:creationId xmlns:a16="http://schemas.microsoft.com/office/drawing/2014/main" id="{C7329C2F-758C-929D-AFE2-2D1FEA1612CA}"/>
              </a:ext>
            </a:extLst>
          </p:cNvPr>
          <p:cNvGrpSpPr/>
          <p:nvPr/>
        </p:nvGrpSpPr>
        <p:grpSpPr>
          <a:xfrm>
            <a:off x="8293154" y="2919616"/>
            <a:ext cx="284212" cy="118376"/>
            <a:chOff x="14483351" y="8560474"/>
            <a:chExt cx="228600" cy="95213"/>
          </a:xfrm>
        </p:grpSpPr>
        <p:cxnSp>
          <p:nvCxnSpPr>
            <p:cNvPr id="318" name="Straight Connector 317">
              <a:extLst>
                <a:ext uri="{FF2B5EF4-FFF2-40B4-BE49-F238E27FC236}">
                  <a16:creationId xmlns:a16="http://schemas.microsoft.com/office/drawing/2014/main" id="{ACDCA683-A8E9-CB23-D13F-C0BF8056B021}"/>
                </a:ext>
              </a:extLst>
            </p:cNvPr>
            <p:cNvCxnSpPr/>
            <p:nvPr/>
          </p:nvCxnSpPr>
          <p:spPr>
            <a:xfrm>
              <a:off x="14483351" y="8599037"/>
              <a:ext cx="2286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319" name="object 185">
              <a:extLst>
                <a:ext uri="{FF2B5EF4-FFF2-40B4-BE49-F238E27FC236}">
                  <a16:creationId xmlns:a16="http://schemas.microsoft.com/office/drawing/2014/main" id="{B9919046-8429-6FF8-2140-4384CF7ECAC0}"/>
                </a:ext>
              </a:extLst>
            </p:cNvPr>
            <p:cNvSpPr/>
            <p:nvPr/>
          </p:nvSpPr>
          <p:spPr>
            <a:xfrm flipH="1">
              <a:off x="14555775" y="8560474"/>
              <a:ext cx="95213" cy="95213"/>
            </a:xfrm>
            <a:custGeom>
              <a:avLst/>
              <a:gdLst/>
              <a:ahLst/>
              <a:cxnLst/>
              <a:rect l="l" t="t" r="r" b="b"/>
              <a:pathLst>
                <a:path w="58420" h="58420">
                  <a:moveTo>
                    <a:pt x="58324" y="0"/>
                  </a:moveTo>
                  <a:lnTo>
                    <a:pt x="0" y="0"/>
                  </a:lnTo>
                  <a:lnTo>
                    <a:pt x="29166" y="58330"/>
                  </a:lnTo>
                  <a:lnTo>
                    <a:pt x="58324" y="0"/>
                  </a:lnTo>
                  <a:close/>
                </a:path>
              </a:pathLst>
            </a:custGeom>
            <a:solidFill>
              <a:schemeClr val="accent6"/>
            </a:solidFill>
          </p:spPr>
          <p:txBody>
            <a:bodyPr wrap="square" lIns="0" tIns="0" rIns="0" bIns="0" rtlCol="0"/>
            <a:lstStyle/>
            <a:p>
              <a:endParaRPr sz="1733">
                <a:latin typeface="Arial Narrow" panose="020B0606020202030204" pitchFamily="34" charset="0"/>
              </a:endParaRPr>
            </a:p>
          </p:txBody>
        </p:sp>
      </p:grpSp>
      <p:grpSp>
        <p:nvGrpSpPr>
          <p:cNvPr id="320" name="Group 319">
            <a:extLst>
              <a:ext uri="{FF2B5EF4-FFF2-40B4-BE49-F238E27FC236}">
                <a16:creationId xmlns:a16="http://schemas.microsoft.com/office/drawing/2014/main" id="{6043B32A-D54F-FF49-5F78-8010E15F978D}"/>
              </a:ext>
            </a:extLst>
          </p:cNvPr>
          <p:cNvGrpSpPr/>
          <p:nvPr/>
        </p:nvGrpSpPr>
        <p:grpSpPr>
          <a:xfrm>
            <a:off x="8293154" y="2383679"/>
            <a:ext cx="284212" cy="113685"/>
            <a:chOff x="14483351" y="8137006"/>
            <a:chExt cx="228600" cy="91440"/>
          </a:xfrm>
          <a:solidFill>
            <a:schemeClr val="accent4"/>
          </a:solidFill>
        </p:grpSpPr>
        <p:cxnSp>
          <p:nvCxnSpPr>
            <p:cNvPr id="321" name="Straight Connector 320">
              <a:extLst>
                <a:ext uri="{FF2B5EF4-FFF2-40B4-BE49-F238E27FC236}">
                  <a16:creationId xmlns:a16="http://schemas.microsoft.com/office/drawing/2014/main" id="{992D7C1F-8EDA-C77C-7AD0-7B441C1AC7D8}"/>
                </a:ext>
              </a:extLst>
            </p:cNvPr>
            <p:cNvCxnSpPr/>
            <p:nvPr/>
          </p:nvCxnSpPr>
          <p:spPr>
            <a:xfrm>
              <a:off x="14483351" y="8182726"/>
              <a:ext cx="228600" cy="0"/>
            </a:xfrm>
            <a:prstGeom prst="line">
              <a:avLst/>
            </a:prstGeom>
            <a:grpFill/>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22" name="Rectangle 321">
              <a:extLst>
                <a:ext uri="{FF2B5EF4-FFF2-40B4-BE49-F238E27FC236}">
                  <a16:creationId xmlns:a16="http://schemas.microsoft.com/office/drawing/2014/main" id="{9D3C92C3-C0D1-01F9-5B83-188BAACE5E46}"/>
                </a:ext>
              </a:extLst>
            </p:cNvPr>
            <p:cNvSpPr/>
            <p:nvPr/>
          </p:nvSpPr>
          <p:spPr>
            <a:xfrm>
              <a:off x="14557464" y="8137006"/>
              <a:ext cx="91440" cy="914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3">
                <a:latin typeface="Arial Narrow" panose="020B0606020202030204" pitchFamily="34" charset="0"/>
              </a:endParaRPr>
            </a:p>
          </p:txBody>
        </p:sp>
      </p:grpSp>
      <p:grpSp>
        <p:nvGrpSpPr>
          <p:cNvPr id="323" name="Group 322">
            <a:extLst>
              <a:ext uri="{FF2B5EF4-FFF2-40B4-BE49-F238E27FC236}">
                <a16:creationId xmlns:a16="http://schemas.microsoft.com/office/drawing/2014/main" id="{C05DF92D-432E-4271-BEE2-EA282F2BB085}"/>
              </a:ext>
            </a:extLst>
          </p:cNvPr>
          <p:cNvGrpSpPr/>
          <p:nvPr/>
        </p:nvGrpSpPr>
        <p:grpSpPr>
          <a:xfrm>
            <a:off x="1928540" y="4110206"/>
            <a:ext cx="7808021" cy="1060897"/>
            <a:chOff x="9364111" y="8624361"/>
            <a:chExt cx="6280214" cy="853310"/>
          </a:xfrm>
          <a:solidFill>
            <a:schemeClr val="accent6"/>
          </a:solidFill>
        </p:grpSpPr>
        <p:sp>
          <p:nvSpPr>
            <p:cNvPr id="324" name="object 249">
              <a:extLst>
                <a:ext uri="{FF2B5EF4-FFF2-40B4-BE49-F238E27FC236}">
                  <a16:creationId xmlns:a16="http://schemas.microsoft.com/office/drawing/2014/main" id="{F6AC328E-08A1-02AC-7B97-3EEEB1A7DC19}"/>
                </a:ext>
              </a:extLst>
            </p:cNvPr>
            <p:cNvSpPr/>
            <p:nvPr/>
          </p:nvSpPr>
          <p:spPr>
            <a:xfrm>
              <a:off x="9364111" y="8624361"/>
              <a:ext cx="109964" cy="88227"/>
            </a:xfrm>
            <a:custGeom>
              <a:avLst/>
              <a:gdLst/>
              <a:ahLst/>
              <a:cxnLst/>
              <a:rect l="l" t="t" r="r" b="b"/>
              <a:pathLst>
                <a:path w="54610" h="43814">
                  <a:moveTo>
                    <a:pt x="17041" y="0"/>
                  </a:moveTo>
                  <a:lnTo>
                    <a:pt x="655" y="0"/>
                  </a:lnTo>
                  <a:lnTo>
                    <a:pt x="18261" y="21366"/>
                  </a:lnTo>
                  <a:lnTo>
                    <a:pt x="0" y="43249"/>
                  </a:lnTo>
                  <a:lnTo>
                    <a:pt x="16295" y="43249"/>
                  </a:lnTo>
                  <a:lnTo>
                    <a:pt x="21536" y="35418"/>
                  </a:lnTo>
                  <a:lnTo>
                    <a:pt x="23506" y="32405"/>
                  </a:lnTo>
                  <a:lnTo>
                    <a:pt x="25096" y="30159"/>
                  </a:lnTo>
                  <a:lnTo>
                    <a:pt x="26410" y="27655"/>
                  </a:lnTo>
                  <a:lnTo>
                    <a:pt x="41216" y="27655"/>
                  </a:lnTo>
                  <a:lnTo>
                    <a:pt x="35679" y="21111"/>
                  </a:lnTo>
                  <a:lnTo>
                    <a:pt x="40765" y="15078"/>
                  </a:lnTo>
                  <a:lnTo>
                    <a:pt x="27345" y="15078"/>
                  </a:lnTo>
                  <a:lnTo>
                    <a:pt x="25846" y="12640"/>
                  </a:lnTo>
                  <a:lnTo>
                    <a:pt x="24444" y="10522"/>
                  </a:lnTo>
                  <a:lnTo>
                    <a:pt x="22571" y="7891"/>
                  </a:lnTo>
                  <a:lnTo>
                    <a:pt x="17041" y="0"/>
                  </a:lnTo>
                  <a:close/>
                </a:path>
                <a:path w="54610" h="43814">
                  <a:moveTo>
                    <a:pt x="41216" y="27655"/>
                  </a:moveTo>
                  <a:lnTo>
                    <a:pt x="26599" y="27655"/>
                  </a:lnTo>
                  <a:lnTo>
                    <a:pt x="28374" y="30159"/>
                  </a:lnTo>
                  <a:lnTo>
                    <a:pt x="29873" y="32405"/>
                  </a:lnTo>
                  <a:lnTo>
                    <a:pt x="32213" y="35418"/>
                  </a:lnTo>
                  <a:lnTo>
                    <a:pt x="37928" y="43249"/>
                  </a:lnTo>
                  <a:lnTo>
                    <a:pt x="54412" y="43249"/>
                  </a:lnTo>
                  <a:lnTo>
                    <a:pt x="41216" y="27655"/>
                  </a:lnTo>
                  <a:close/>
                </a:path>
                <a:path w="54610" h="43814">
                  <a:moveTo>
                    <a:pt x="53474" y="0"/>
                  </a:moveTo>
                  <a:lnTo>
                    <a:pt x="37176" y="0"/>
                  </a:lnTo>
                  <a:lnTo>
                    <a:pt x="31840" y="7891"/>
                  </a:lnTo>
                  <a:lnTo>
                    <a:pt x="29030" y="12319"/>
                  </a:lnTo>
                  <a:lnTo>
                    <a:pt x="27530" y="15078"/>
                  </a:lnTo>
                  <a:lnTo>
                    <a:pt x="40765" y="15078"/>
                  </a:lnTo>
                  <a:lnTo>
                    <a:pt x="53474" y="0"/>
                  </a:lnTo>
                  <a:close/>
                </a:path>
              </a:pathLst>
            </a:custGeom>
            <a:solidFill>
              <a:srgbClr val="2B8F91"/>
            </a:solidFill>
          </p:spPr>
          <p:txBody>
            <a:bodyPr wrap="square" lIns="0" tIns="0" rIns="0" bIns="0" rtlCol="0"/>
            <a:lstStyle/>
            <a:p>
              <a:endParaRPr sz="1733">
                <a:latin typeface="Arial Narrow" panose="020B0606020202030204" pitchFamily="34" charset="0"/>
              </a:endParaRPr>
            </a:p>
          </p:txBody>
        </p:sp>
        <p:sp>
          <p:nvSpPr>
            <p:cNvPr id="325" name="object 253">
              <a:extLst>
                <a:ext uri="{FF2B5EF4-FFF2-40B4-BE49-F238E27FC236}">
                  <a16:creationId xmlns:a16="http://schemas.microsoft.com/office/drawing/2014/main" id="{48F84127-BB6B-6775-8412-6AC995810F28}"/>
                </a:ext>
              </a:extLst>
            </p:cNvPr>
            <p:cNvSpPr/>
            <p:nvPr/>
          </p:nvSpPr>
          <p:spPr>
            <a:xfrm>
              <a:off x="9522656" y="9192061"/>
              <a:ext cx="109964" cy="88227"/>
            </a:xfrm>
            <a:custGeom>
              <a:avLst/>
              <a:gdLst/>
              <a:ahLst/>
              <a:cxnLst/>
              <a:rect l="l" t="t" r="r" b="b"/>
              <a:pathLst>
                <a:path w="54610" h="43814">
                  <a:moveTo>
                    <a:pt x="17044" y="0"/>
                  </a:moveTo>
                  <a:lnTo>
                    <a:pt x="658" y="0"/>
                  </a:lnTo>
                  <a:lnTo>
                    <a:pt x="18264" y="21369"/>
                  </a:lnTo>
                  <a:lnTo>
                    <a:pt x="0" y="43249"/>
                  </a:lnTo>
                  <a:lnTo>
                    <a:pt x="16298" y="43249"/>
                  </a:lnTo>
                  <a:lnTo>
                    <a:pt x="21539" y="35418"/>
                  </a:lnTo>
                  <a:lnTo>
                    <a:pt x="23509" y="32405"/>
                  </a:lnTo>
                  <a:lnTo>
                    <a:pt x="25099" y="30159"/>
                  </a:lnTo>
                  <a:lnTo>
                    <a:pt x="26413" y="27655"/>
                  </a:lnTo>
                  <a:lnTo>
                    <a:pt x="41219" y="27655"/>
                  </a:lnTo>
                  <a:lnTo>
                    <a:pt x="35682" y="21111"/>
                  </a:lnTo>
                  <a:lnTo>
                    <a:pt x="40768" y="15078"/>
                  </a:lnTo>
                  <a:lnTo>
                    <a:pt x="27348" y="15078"/>
                  </a:lnTo>
                  <a:lnTo>
                    <a:pt x="25849" y="12643"/>
                  </a:lnTo>
                  <a:lnTo>
                    <a:pt x="24447" y="10522"/>
                  </a:lnTo>
                  <a:lnTo>
                    <a:pt x="22571" y="7894"/>
                  </a:lnTo>
                  <a:lnTo>
                    <a:pt x="17044" y="0"/>
                  </a:lnTo>
                  <a:close/>
                </a:path>
                <a:path w="54610" h="43814">
                  <a:moveTo>
                    <a:pt x="41219" y="27655"/>
                  </a:moveTo>
                  <a:lnTo>
                    <a:pt x="26599" y="27655"/>
                  </a:lnTo>
                  <a:lnTo>
                    <a:pt x="28377" y="30159"/>
                  </a:lnTo>
                  <a:lnTo>
                    <a:pt x="29873" y="32405"/>
                  </a:lnTo>
                  <a:lnTo>
                    <a:pt x="32216" y="35418"/>
                  </a:lnTo>
                  <a:lnTo>
                    <a:pt x="37931" y="43249"/>
                  </a:lnTo>
                  <a:lnTo>
                    <a:pt x="54415" y="43249"/>
                  </a:lnTo>
                  <a:lnTo>
                    <a:pt x="41219" y="27655"/>
                  </a:lnTo>
                  <a:close/>
                </a:path>
                <a:path w="54610" h="43814">
                  <a:moveTo>
                    <a:pt x="53477" y="0"/>
                  </a:moveTo>
                  <a:lnTo>
                    <a:pt x="37179" y="0"/>
                  </a:lnTo>
                  <a:lnTo>
                    <a:pt x="31843" y="7894"/>
                  </a:lnTo>
                  <a:lnTo>
                    <a:pt x="29033" y="12322"/>
                  </a:lnTo>
                  <a:lnTo>
                    <a:pt x="27533" y="15078"/>
                  </a:lnTo>
                  <a:lnTo>
                    <a:pt x="40768" y="15078"/>
                  </a:lnTo>
                  <a:lnTo>
                    <a:pt x="53477" y="0"/>
                  </a:lnTo>
                  <a:close/>
                </a:path>
              </a:pathLst>
            </a:custGeom>
            <a:solidFill>
              <a:srgbClr val="2B8F91"/>
            </a:solidFill>
          </p:spPr>
          <p:txBody>
            <a:bodyPr wrap="square" lIns="0" tIns="0" rIns="0" bIns="0" rtlCol="0"/>
            <a:lstStyle/>
            <a:p>
              <a:endParaRPr sz="1733">
                <a:latin typeface="Arial Narrow" panose="020B0606020202030204" pitchFamily="34" charset="0"/>
              </a:endParaRPr>
            </a:p>
          </p:txBody>
        </p:sp>
        <p:sp>
          <p:nvSpPr>
            <p:cNvPr id="326" name="object 257">
              <a:extLst>
                <a:ext uri="{FF2B5EF4-FFF2-40B4-BE49-F238E27FC236}">
                  <a16:creationId xmlns:a16="http://schemas.microsoft.com/office/drawing/2014/main" id="{F6F7AC32-B4BA-A324-18FA-65FD63AFC438}"/>
                </a:ext>
              </a:extLst>
            </p:cNvPr>
            <p:cNvSpPr/>
            <p:nvPr/>
          </p:nvSpPr>
          <p:spPr>
            <a:xfrm>
              <a:off x="9980792" y="9355695"/>
              <a:ext cx="109964" cy="88227"/>
            </a:xfrm>
            <a:custGeom>
              <a:avLst/>
              <a:gdLst/>
              <a:ahLst/>
              <a:cxnLst/>
              <a:rect l="l" t="t" r="r" b="b"/>
              <a:pathLst>
                <a:path w="54610" h="43814">
                  <a:moveTo>
                    <a:pt x="17041" y="0"/>
                  </a:moveTo>
                  <a:lnTo>
                    <a:pt x="655" y="0"/>
                  </a:lnTo>
                  <a:lnTo>
                    <a:pt x="18264" y="21366"/>
                  </a:lnTo>
                  <a:lnTo>
                    <a:pt x="0" y="43249"/>
                  </a:lnTo>
                  <a:lnTo>
                    <a:pt x="16295" y="43249"/>
                  </a:lnTo>
                  <a:lnTo>
                    <a:pt x="21539" y="35418"/>
                  </a:lnTo>
                  <a:lnTo>
                    <a:pt x="23506" y="32405"/>
                  </a:lnTo>
                  <a:lnTo>
                    <a:pt x="25099" y="30159"/>
                  </a:lnTo>
                  <a:lnTo>
                    <a:pt x="26410" y="27655"/>
                  </a:lnTo>
                  <a:lnTo>
                    <a:pt x="41216" y="27655"/>
                  </a:lnTo>
                  <a:lnTo>
                    <a:pt x="35679" y="21111"/>
                  </a:lnTo>
                  <a:lnTo>
                    <a:pt x="40762" y="15081"/>
                  </a:lnTo>
                  <a:lnTo>
                    <a:pt x="27345" y="15081"/>
                  </a:lnTo>
                  <a:lnTo>
                    <a:pt x="25846" y="12640"/>
                  </a:lnTo>
                  <a:lnTo>
                    <a:pt x="24444" y="10522"/>
                  </a:lnTo>
                  <a:lnTo>
                    <a:pt x="22571" y="7894"/>
                  </a:lnTo>
                  <a:lnTo>
                    <a:pt x="17041" y="0"/>
                  </a:lnTo>
                  <a:close/>
                </a:path>
                <a:path w="54610" h="43814">
                  <a:moveTo>
                    <a:pt x="41216" y="27655"/>
                  </a:moveTo>
                  <a:lnTo>
                    <a:pt x="26599" y="27655"/>
                  </a:lnTo>
                  <a:lnTo>
                    <a:pt x="28374" y="30159"/>
                  </a:lnTo>
                  <a:lnTo>
                    <a:pt x="29873" y="32405"/>
                  </a:lnTo>
                  <a:lnTo>
                    <a:pt x="32213" y="35418"/>
                  </a:lnTo>
                  <a:lnTo>
                    <a:pt x="37928" y="43249"/>
                  </a:lnTo>
                  <a:lnTo>
                    <a:pt x="54412" y="43249"/>
                  </a:lnTo>
                  <a:lnTo>
                    <a:pt x="41216" y="27655"/>
                  </a:lnTo>
                  <a:close/>
                </a:path>
                <a:path w="54610" h="43814">
                  <a:moveTo>
                    <a:pt x="53474" y="0"/>
                  </a:moveTo>
                  <a:lnTo>
                    <a:pt x="37176" y="0"/>
                  </a:lnTo>
                  <a:lnTo>
                    <a:pt x="31840" y="7894"/>
                  </a:lnTo>
                  <a:lnTo>
                    <a:pt x="29030" y="12322"/>
                  </a:lnTo>
                  <a:lnTo>
                    <a:pt x="27530" y="15081"/>
                  </a:lnTo>
                  <a:lnTo>
                    <a:pt x="40762" y="15081"/>
                  </a:lnTo>
                  <a:lnTo>
                    <a:pt x="53474" y="0"/>
                  </a:lnTo>
                  <a:close/>
                </a:path>
              </a:pathLst>
            </a:custGeom>
            <a:solidFill>
              <a:srgbClr val="2B8F91"/>
            </a:solidFill>
          </p:spPr>
          <p:txBody>
            <a:bodyPr wrap="square" lIns="0" tIns="0" rIns="0" bIns="0" rtlCol="0"/>
            <a:lstStyle/>
            <a:p>
              <a:endParaRPr sz="1733">
                <a:latin typeface="Arial Narrow" panose="020B0606020202030204" pitchFamily="34" charset="0"/>
              </a:endParaRPr>
            </a:p>
          </p:txBody>
        </p:sp>
        <p:sp>
          <p:nvSpPr>
            <p:cNvPr id="327" name="object 261">
              <a:extLst>
                <a:ext uri="{FF2B5EF4-FFF2-40B4-BE49-F238E27FC236}">
                  <a16:creationId xmlns:a16="http://schemas.microsoft.com/office/drawing/2014/main" id="{94C95423-8FF2-C736-F1F9-DA511F3D64DA}"/>
                </a:ext>
              </a:extLst>
            </p:cNvPr>
            <p:cNvSpPr/>
            <p:nvPr/>
          </p:nvSpPr>
          <p:spPr>
            <a:xfrm>
              <a:off x="10596932" y="9389444"/>
              <a:ext cx="109964" cy="88227"/>
            </a:xfrm>
            <a:custGeom>
              <a:avLst/>
              <a:gdLst/>
              <a:ahLst/>
              <a:cxnLst/>
              <a:rect l="l" t="t" r="r" b="b"/>
              <a:pathLst>
                <a:path w="54610" h="43814">
                  <a:moveTo>
                    <a:pt x="17041" y="0"/>
                  </a:moveTo>
                  <a:lnTo>
                    <a:pt x="655" y="0"/>
                  </a:lnTo>
                  <a:lnTo>
                    <a:pt x="18264" y="21369"/>
                  </a:lnTo>
                  <a:lnTo>
                    <a:pt x="0" y="43249"/>
                  </a:lnTo>
                  <a:lnTo>
                    <a:pt x="16295" y="43249"/>
                  </a:lnTo>
                  <a:lnTo>
                    <a:pt x="21539" y="35421"/>
                  </a:lnTo>
                  <a:lnTo>
                    <a:pt x="23506" y="32408"/>
                  </a:lnTo>
                  <a:lnTo>
                    <a:pt x="25099" y="30162"/>
                  </a:lnTo>
                  <a:lnTo>
                    <a:pt x="26410" y="27655"/>
                  </a:lnTo>
                  <a:lnTo>
                    <a:pt x="41216" y="27655"/>
                  </a:lnTo>
                  <a:lnTo>
                    <a:pt x="35679" y="21111"/>
                  </a:lnTo>
                  <a:lnTo>
                    <a:pt x="40762" y="15081"/>
                  </a:lnTo>
                  <a:lnTo>
                    <a:pt x="27345" y="15081"/>
                  </a:lnTo>
                  <a:lnTo>
                    <a:pt x="25846" y="12643"/>
                  </a:lnTo>
                  <a:lnTo>
                    <a:pt x="24444" y="10525"/>
                  </a:lnTo>
                  <a:lnTo>
                    <a:pt x="22571" y="7894"/>
                  </a:lnTo>
                  <a:lnTo>
                    <a:pt x="17041" y="0"/>
                  </a:lnTo>
                  <a:close/>
                </a:path>
                <a:path w="54610" h="43814">
                  <a:moveTo>
                    <a:pt x="41216" y="27655"/>
                  </a:moveTo>
                  <a:lnTo>
                    <a:pt x="26599" y="27655"/>
                  </a:lnTo>
                  <a:lnTo>
                    <a:pt x="28374" y="30162"/>
                  </a:lnTo>
                  <a:lnTo>
                    <a:pt x="29873" y="32408"/>
                  </a:lnTo>
                  <a:lnTo>
                    <a:pt x="32213" y="35421"/>
                  </a:lnTo>
                  <a:lnTo>
                    <a:pt x="37928" y="43249"/>
                  </a:lnTo>
                  <a:lnTo>
                    <a:pt x="54412" y="43249"/>
                  </a:lnTo>
                  <a:lnTo>
                    <a:pt x="41216" y="27655"/>
                  </a:lnTo>
                  <a:close/>
                </a:path>
                <a:path w="54610" h="43814">
                  <a:moveTo>
                    <a:pt x="53474" y="0"/>
                  </a:moveTo>
                  <a:lnTo>
                    <a:pt x="37176" y="0"/>
                  </a:lnTo>
                  <a:lnTo>
                    <a:pt x="31840" y="7894"/>
                  </a:lnTo>
                  <a:lnTo>
                    <a:pt x="29030" y="12322"/>
                  </a:lnTo>
                  <a:lnTo>
                    <a:pt x="27530" y="15081"/>
                  </a:lnTo>
                  <a:lnTo>
                    <a:pt x="40762" y="15081"/>
                  </a:lnTo>
                  <a:lnTo>
                    <a:pt x="53474" y="0"/>
                  </a:lnTo>
                  <a:close/>
                </a:path>
              </a:pathLst>
            </a:custGeom>
            <a:solidFill>
              <a:srgbClr val="2B8F91"/>
            </a:solidFill>
          </p:spPr>
          <p:txBody>
            <a:bodyPr wrap="square" lIns="0" tIns="0" rIns="0" bIns="0" rtlCol="0"/>
            <a:lstStyle/>
            <a:p>
              <a:endParaRPr sz="1733">
                <a:latin typeface="Arial Narrow" panose="020B0606020202030204" pitchFamily="34" charset="0"/>
              </a:endParaRPr>
            </a:p>
          </p:txBody>
        </p:sp>
        <p:sp>
          <p:nvSpPr>
            <p:cNvPr id="328" name="object 265">
              <a:extLst>
                <a:ext uri="{FF2B5EF4-FFF2-40B4-BE49-F238E27FC236}">
                  <a16:creationId xmlns:a16="http://schemas.microsoft.com/office/drawing/2014/main" id="{B6B11662-3C36-9AC1-20E0-C905570E9C86}"/>
                </a:ext>
              </a:extLst>
            </p:cNvPr>
            <p:cNvSpPr/>
            <p:nvPr/>
          </p:nvSpPr>
          <p:spPr>
            <a:xfrm>
              <a:off x="11828165" y="9369259"/>
              <a:ext cx="109964" cy="88227"/>
            </a:xfrm>
            <a:custGeom>
              <a:avLst/>
              <a:gdLst/>
              <a:ahLst/>
              <a:cxnLst/>
              <a:rect l="l" t="t" r="r" b="b"/>
              <a:pathLst>
                <a:path w="54610" h="43814">
                  <a:moveTo>
                    <a:pt x="17041" y="0"/>
                  </a:moveTo>
                  <a:lnTo>
                    <a:pt x="655" y="0"/>
                  </a:lnTo>
                  <a:lnTo>
                    <a:pt x="18264" y="21366"/>
                  </a:lnTo>
                  <a:lnTo>
                    <a:pt x="0" y="43249"/>
                  </a:lnTo>
                  <a:lnTo>
                    <a:pt x="16295" y="43249"/>
                  </a:lnTo>
                  <a:lnTo>
                    <a:pt x="21539" y="35421"/>
                  </a:lnTo>
                  <a:lnTo>
                    <a:pt x="23506" y="32405"/>
                  </a:lnTo>
                  <a:lnTo>
                    <a:pt x="25099" y="30159"/>
                  </a:lnTo>
                  <a:lnTo>
                    <a:pt x="26410" y="27655"/>
                  </a:lnTo>
                  <a:lnTo>
                    <a:pt x="41216" y="27655"/>
                  </a:lnTo>
                  <a:lnTo>
                    <a:pt x="35679" y="21111"/>
                  </a:lnTo>
                  <a:lnTo>
                    <a:pt x="40762" y="15081"/>
                  </a:lnTo>
                  <a:lnTo>
                    <a:pt x="27345" y="15081"/>
                  </a:lnTo>
                  <a:lnTo>
                    <a:pt x="25846" y="12640"/>
                  </a:lnTo>
                  <a:lnTo>
                    <a:pt x="24444" y="10525"/>
                  </a:lnTo>
                  <a:lnTo>
                    <a:pt x="22571" y="7894"/>
                  </a:lnTo>
                  <a:lnTo>
                    <a:pt x="17041" y="0"/>
                  </a:lnTo>
                  <a:close/>
                </a:path>
                <a:path w="54610" h="43814">
                  <a:moveTo>
                    <a:pt x="41216" y="27655"/>
                  </a:moveTo>
                  <a:lnTo>
                    <a:pt x="26599" y="27655"/>
                  </a:lnTo>
                  <a:lnTo>
                    <a:pt x="28374" y="30159"/>
                  </a:lnTo>
                  <a:lnTo>
                    <a:pt x="29873" y="32405"/>
                  </a:lnTo>
                  <a:lnTo>
                    <a:pt x="32213" y="35421"/>
                  </a:lnTo>
                  <a:lnTo>
                    <a:pt x="37928" y="43249"/>
                  </a:lnTo>
                  <a:lnTo>
                    <a:pt x="54412" y="43249"/>
                  </a:lnTo>
                  <a:lnTo>
                    <a:pt x="41216" y="27655"/>
                  </a:lnTo>
                  <a:close/>
                </a:path>
                <a:path w="54610" h="43814">
                  <a:moveTo>
                    <a:pt x="53474" y="0"/>
                  </a:moveTo>
                  <a:lnTo>
                    <a:pt x="37176" y="0"/>
                  </a:lnTo>
                  <a:lnTo>
                    <a:pt x="31840" y="7894"/>
                  </a:lnTo>
                  <a:lnTo>
                    <a:pt x="29030" y="12322"/>
                  </a:lnTo>
                  <a:lnTo>
                    <a:pt x="27530" y="15081"/>
                  </a:lnTo>
                  <a:lnTo>
                    <a:pt x="40762" y="15081"/>
                  </a:lnTo>
                  <a:lnTo>
                    <a:pt x="53474" y="0"/>
                  </a:lnTo>
                  <a:close/>
                </a:path>
              </a:pathLst>
            </a:custGeom>
            <a:solidFill>
              <a:srgbClr val="2B8F91"/>
            </a:solidFill>
          </p:spPr>
          <p:txBody>
            <a:bodyPr wrap="square" lIns="0" tIns="0" rIns="0" bIns="0" rtlCol="0"/>
            <a:lstStyle/>
            <a:p>
              <a:endParaRPr sz="1733">
                <a:latin typeface="Arial Narrow" panose="020B0606020202030204" pitchFamily="34" charset="0"/>
              </a:endParaRPr>
            </a:p>
          </p:txBody>
        </p:sp>
        <p:sp>
          <p:nvSpPr>
            <p:cNvPr id="329" name="object 269">
              <a:extLst>
                <a:ext uri="{FF2B5EF4-FFF2-40B4-BE49-F238E27FC236}">
                  <a16:creationId xmlns:a16="http://schemas.microsoft.com/office/drawing/2014/main" id="{35929CBB-0446-C73D-395C-0F7A6009B4F2}"/>
                </a:ext>
              </a:extLst>
            </p:cNvPr>
            <p:cNvSpPr/>
            <p:nvPr/>
          </p:nvSpPr>
          <p:spPr>
            <a:xfrm>
              <a:off x="13065334" y="9268219"/>
              <a:ext cx="109964" cy="88227"/>
            </a:xfrm>
            <a:custGeom>
              <a:avLst/>
              <a:gdLst/>
              <a:ahLst/>
              <a:cxnLst/>
              <a:rect l="l" t="t" r="r" b="b"/>
              <a:pathLst>
                <a:path w="54609" h="43814">
                  <a:moveTo>
                    <a:pt x="17044" y="0"/>
                  </a:moveTo>
                  <a:lnTo>
                    <a:pt x="655" y="0"/>
                  </a:lnTo>
                  <a:lnTo>
                    <a:pt x="18264" y="21366"/>
                  </a:lnTo>
                  <a:lnTo>
                    <a:pt x="0" y="43249"/>
                  </a:lnTo>
                  <a:lnTo>
                    <a:pt x="16295" y="43249"/>
                  </a:lnTo>
                  <a:lnTo>
                    <a:pt x="21539" y="35418"/>
                  </a:lnTo>
                  <a:lnTo>
                    <a:pt x="23506" y="32405"/>
                  </a:lnTo>
                  <a:lnTo>
                    <a:pt x="25099" y="30159"/>
                  </a:lnTo>
                  <a:lnTo>
                    <a:pt x="26410" y="27655"/>
                  </a:lnTo>
                  <a:lnTo>
                    <a:pt x="41216" y="27655"/>
                  </a:lnTo>
                  <a:lnTo>
                    <a:pt x="35679" y="21111"/>
                  </a:lnTo>
                  <a:lnTo>
                    <a:pt x="40765" y="15078"/>
                  </a:lnTo>
                  <a:lnTo>
                    <a:pt x="27345" y="15078"/>
                  </a:lnTo>
                  <a:lnTo>
                    <a:pt x="25846" y="12643"/>
                  </a:lnTo>
                  <a:lnTo>
                    <a:pt x="24444" y="10522"/>
                  </a:lnTo>
                  <a:lnTo>
                    <a:pt x="22571" y="7894"/>
                  </a:lnTo>
                  <a:lnTo>
                    <a:pt x="17044" y="0"/>
                  </a:lnTo>
                  <a:close/>
                </a:path>
                <a:path w="54609" h="43814">
                  <a:moveTo>
                    <a:pt x="41216" y="27655"/>
                  </a:moveTo>
                  <a:lnTo>
                    <a:pt x="26599" y="27655"/>
                  </a:lnTo>
                  <a:lnTo>
                    <a:pt x="28374" y="30159"/>
                  </a:lnTo>
                  <a:lnTo>
                    <a:pt x="29873" y="32405"/>
                  </a:lnTo>
                  <a:lnTo>
                    <a:pt x="32213" y="35418"/>
                  </a:lnTo>
                  <a:lnTo>
                    <a:pt x="37928" y="43249"/>
                  </a:lnTo>
                  <a:lnTo>
                    <a:pt x="54412" y="43249"/>
                  </a:lnTo>
                  <a:lnTo>
                    <a:pt x="41216" y="27655"/>
                  </a:lnTo>
                  <a:close/>
                </a:path>
                <a:path w="54609" h="43814">
                  <a:moveTo>
                    <a:pt x="53474" y="0"/>
                  </a:moveTo>
                  <a:lnTo>
                    <a:pt x="37179" y="0"/>
                  </a:lnTo>
                  <a:lnTo>
                    <a:pt x="31840" y="7894"/>
                  </a:lnTo>
                  <a:lnTo>
                    <a:pt x="29030" y="12322"/>
                  </a:lnTo>
                  <a:lnTo>
                    <a:pt x="27530" y="15078"/>
                  </a:lnTo>
                  <a:lnTo>
                    <a:pt x="40765" y="15078"/>
                  </a:lnTo>
                  <a:lnTo>
                    <a:pt x="53474" y="0"/>
                  </a:lnTo>
                  <a:close/>
                </a:path>
              </a:pathLst>
            </a:custGeom>
            <a:solidFill>
              <a:srgbClr val="2B8F91"/>
            </a:solidFill>
          </p:spPr>
          <p:txBody>
            <a:bodyPr wrap="square" lIns="0" tIns="0" rIns="0" bIns="0" rtlCol="0"/>
            <a:lstStyle/>
            <a:p>
              <a:endParaRPr sz="1733">
                <a:latin typeface="Arial Narrow" panose="020B0606020202030204" pitchFamily="34" charset="0"/>
              </a:endParaRPr>
            </a:p>
          </p:txBody>
        </p:sp>
        <p:sp>
          <p:nvSpPr>
            <p:cNvPr id="330" name="object 273">
              <a:extLst>
                <a:ext uri="{FF2B5EF4-FFF2-40B4-BE49-F238E27FC236}">
                  <a16:creationId xmlns:a16="http://schemas.microsoft.com/office/drawing/2014/main" id="{3C531230-3A60-86C9-598D-57E2D62A4426}"/>
                </a:ext>
              </a:extLst>
            </p:cNvPr>
            <p:cNvSpPr/>
            <p:nvPr/>
          </p:nvSpPr>
          <p:spPr>
            <a:xfrm>
              <a:off x="14302587" y="9224674"/>
              <a:ext cx="109964" cy="88227"/>
            </a:xfrm>
            <a:custGeom>
              <a:avLst/>
              <a:gdLst/>
              <a:ahLst/>
              <a:cxnLst/>
              <a:rect l="l" t="t" r="r" b="b"/>
              <a:pathLst>
                <a:path w="54609" h="43814">
                  <a:moveTo>
                    <a:pt x="17041" y="0"/>
                  </a:moveTo>
                  <a:lnTo>
                    <a:pt x="655" y="0"/>
                  </a:lnTo>
                  <a:lnTo>
                    <a:pt x="18261" y="21369"/>
                  </a:lnTo>
                  <a:lnTo>
                    <a:pt x="0" y="43249"/>
                  </a:lnTo>
                  <a:lnTo>
                    <a:pt x="16295" y="43249"/>
                  </a:lnTo>
                  <a:lnTo>
                    <a:pt x="21536" y="35418"/>
                  </a:lnTo>
                  <a:lnTo>
                    <a:pt x="23506" y="32405"/>
                  </a:lnTo>
                  <a:lnTo>
                    <a:pt x="25096" y="30159"/>
                  </a:lnTo>
                  <a:lnTo>
                    <a:pt x="26410" y="27655"/>
                  </a:lnTo>
                  <a:lnTo>
                    <a:pt x="41216" y="27655"/>
                  </a:lnTo>
                  <a:lnTo>
                    <a:pt x="35679" y="21111"/>
                  </a:lnTo>
                  <a:lnTo>
                    <a:pt x="40765" y="15078"/>
                  </a:lnTo>
                  <a:lnTo>
                    <a:pt x="27345" y="15078"/>
                  </a:lnTo>
                  <a:lnTo>
                    <a:pt x="25846" y="12643"/>
                  </a:lnTo>
                  <a:lnTo>
                    <a:pt x="24444" y="10522"/>
                  </a:lnTo>
                  <a:lnTo>
                    <a:pt x="22571" y="7894"/>
                  </a:lnTo>
                  <a:lnTo>
                    <a:pt x="17041" y="0"/>
                  </a:lnTo>
                  <a:close/>
                </a:path>
                <a:path w="54609" h="43814">
                  <a:moveTo>
                    <a:pt x="41216" y="27655"/>
                  </a:moveTo>
                  <a:lnTo>
                    <a:pt x="26596" y="27655"/>
                  </a:lnTo>
                  <a:lnTo>
                    <a:pt x="28374" y="30159"/>
                  </a:lnTo>
                  <a:lnTo>
                    <a:pt x="29873" y="32405"/>
                  </a:lnTo>
                  <a:lnTo>
                    <a:pt x="32213" y="35418"/>
                  </a:lnTo>
                  <a:lnTo>
                    <a:pt x="37928" y="43249"/>
                  </a:lnTo>
                  <a:lnTo>
                    <a:pt x="54412" y="43249"/>
                  </a:lnTo>
                  <a:lnTo>
                    <a:pt x="41216" y="27655"/>
                  </a:lnTo>
                  <a:close/>
                </a:path>
                <a:path w="54609" h="43814">
                  <a:moveTo>
                    <a:pt x="53474" y="0"/>
                  </a:moveTo>
                  <a:lnTo>
                    <a:pt x="37176" y="0"/>
                  </a:lnTo>
                  <a:lnTo>
                    <a:pt x="31840" y="7894"/>
                  </a:lnTo>
                  <a:lnTo>
                    <a:pt x="29030" y="12322"/>
                  </a:lnTo>
                  <a:lnTo>
                    <a:pt x="27530" y="15078"/>
                  </a:lnTo>
                  <a:lnTo>
                    <a:pt x="40765" y="15078"/>
                  </a:lnTo>
                  <a:lnTo>
                    <a:pt x="53474" y="0"/>
                  </a:lnTo>
                  <a:close/>
                </a:path>
              </a:pathLst>
            </a:custGeom>
            <a:solidFill>
              <a:srgbClr val="2B8F91"/>
            </a:solidFill>
          </p:spPr>
          <p:txBody>
            <a:bodyPr wrap="square" lIns="0" tIns="0" rIns="0" bIns="0" rtlCol="0"/>
            <a:lstStyle/>
            <a:p>
              <a:endParaRPr sz="1733">
                <a:latin typeface="Arial Narrow" panose="020B0606020202030204" pitchFamily="34" charset="0"/>
              </a:endParaRPr>
            </a:p>
          </p:txBody>
        </p:sp>
        <p:sp>
          <p:nvSpPr>
            <p:cNvPr id="331" name="object 277">
              <a:extLst>
                <a:ext uri="{FF2B5EF4-FFF2-40B4-BE49-F238E27FC236}">
                  <a16:creationId xmlns:a16="http://schemas.microsoft.com/office/drawing/2014/main" id="{970D05AD-D7A7-800D-AC55-75C6CE11A2F1}"/>
                </a:ext>
              </a:extLst>
            </p:cNvPr>
            <p:cNvSpPr/>
            <p:nvPr/>
          </p:nvSpPr>
          <p:spPr>
            <a:xfrm>
              <a:off x="15534361" y="9269361"/>
              <a:ext cx="109964" cy="88227"/>
            </a:xfrm>
            <a:custGeom>
              <a:avLst/>
              <a:gdLst/>
              <a:ahLst/>
              <a:cxnLst/>
              <a:rect l="l" t="t" r="r" b="b"/>
              <a:pathLst>
                <a:path w="54609" h="43814">
                  <a:moveTo>
                    <a:pt x="17044" y="0"/>
                  </a:moveTo>
                  <a:lnTo>
                    <a:pt x="658" y="0"/>
                  </a:lnTo>
                  <a:lnTo>
                    <a:pt x="18264" y="21366"/>
                  </a:lnTo>
                  <a:lnTo>
                    <a:pt x="0" y="43249"/>
                  </a:lnTo>
                  <a:lnTo>
                    <a:pt x="16298" y="43249"/>
                  </a:lnTo>
                  <a:lnTo>
                    <a:pt x="21539" y="35418"/>
                  </a:lnTo>
                  <a:lnTo>
                    <a:pt x="23509" y="32405"/>
                  </a:lnTo>
                  <a:lnTo>
                    <a:pt x="25099" y="30159"/>
                  </a:lnTo>
                  <a:lnTo>
                    <a:pt x="26413" y="27655"/>
                  </a:lnTo>
                  <a:lnTo>
                    <a:pt x="41219" y="27655"/>
                  </a:lnTo>
                  <a:lnTo>
                    <a:pt x="35682" y="21111"/>
                  </a:lnTo>
                  <a:lnTo>
                    <a:pt x="40768" y="15078"/>
                  </a:lnTo>
                  <a:lnTo>
                    <a:pt x="27345" y="15078"/>
                  </a:lnTo>
                  <a:lnTo>
                    <a:pt x="25849" y="12640"/>
                  </a:lnTo>
                  <a:lnTo>
                    <a:pt x="24444" y="10522"/>
                  </a:lnTo>
                  <a:lnTo>
                    <a:pt x="22571" y="7891"/>
                  </a:lnTo>
                  <a:lnTo>
                    <a:pt x="17044" y="0"/>
                  </a:lnTo>
                  <a:close/>
                </a:path>
                <a:path w="54609" h="43814">
                  <a:moveTo>
                    <a:pt x="41219" y="27655"/>
                  </a:moveTo>
                  <a:lnTo>
                    <a:pt x="26599" y="27655"/>
                  </a:lnTo>
                  <a:lnTo>
                    <a:pt x="28377" y="30159"/>
                  </a:lnTo>
                  <a:lnTo>
                    <a:pt x="29873" y="32405"/>
                  </a:lnTo>
                  <a:lnTo>
                    <a:pt x="32216" y="35418"/>
                  </a:lnTo>
                  <a:lnTo>
                    <a:pt x="37931" y="43249"/>
                  </a:lnTo>
                  <a:lnTo>
                    <a:pt x="54415" y="43249"/>
                  </a:lnTo>
                  <a:lnTo>
                    <a:pt x="41219" y="27655"/>
                  </a:lnTo>
                  <a:close/>
                </a:path>
                <a:path w="54609" h="43814">
                  <a:moveTo>
                    <a:pt x="53477" y="0"/>
                  </a:moveTo>
                  <a:lnTo>
                    <a:pt x="37179" y="0"/>
                  </a:lnTo>
                  <a:lnTo>
                    <a:pt x="31843" y="7891"/>
                  </a:lnTo>
                  <a:lnTo>
                    <a:pt x="29033" y="12319"/>
                  </a:lnTo>
                  <a:lnTo>
                    <a:pt x="27533" y="15078"/>
                  </a:lnTo>
                  <a:lnTo>
                    <a:pt x="40768" y="15078"/>
                  </a:lnTo>
                  <a:lnTo>
                    <a:pt x="53477" y="0"/>
                  </a:lnTo>
                  <a:close/>
                </a:path>
              </a:pathLst>
            </a:custGeom>
            <a:solidFill>
              <a:srgbClr val="2B8F91"/>
            </a:solidFill>
          </p:spPr>
          <p:txBody>
            <a:bodyPr wrap="square" lIns="0" tIns="0" rIns="0" bIns="0" rtlCol="0"/>
            <a:lstStyle/>
            <a:p>
              <a:endParaRPr sz="1733">
                <a:latin typeface="Arial Narrow" panose="020B0606020202030204" pitchFamily="34" charset="0"/>
              </a:endParaRPr>
            </a:p>
          </p:txBody>
        </p:sp>
      </p:grpSp>
      <p:sp>
        <p:nvSpPr>
          <p:cNvPr id="332" name="object 174">
            <a:extLst>
              <a:ext uri="{FF2B5EF4-FFF2-40B4-BE49-F238E27FC236}">
                <a16:creationId xmlns:a16="http://schemas.microsoft.com/office/drawing/2014/main" id="{0CBC70F8-233C-FFFB-7132-979A9922240F}"/>
              </a:ext>
            </a:extLst>
          </p:cNvPr>
          <p:cNvSpPr/>
          <p:nvPr/>
        </p:nvSpPr>
        <p:spPr>
          <a:xfrm>
            <a:off x="1991224" y="2445978"/>
            <a:ext cx="7681517" cy="1602436"/>
          </a:xfrm>
          <a:custGeom>
            <a:avLst/>
            <a:gdLst/>
            <a:ahLst/>
            <a:cxnLst/>
            <a:rect l="l" t="t" r="r" b="b"/>
            <a:pathLst>
              <a:path w="3068320" h="640079">
                <a:moveTo>
                  <a:pt x="0" y="0"/>
                </a:moveTo>
                <a:lnTo>
                  <a:pt x="78935" y="609630"/>
                </a:lnTo>
                <a:lnTo>
                  <a:pt x="308426" y="629515"/>
                </a:lnTo>
                <a:lnTo>
                  <a:pt x="614395" y="639464"/>
                </a:lnTo>
                <a:lnTo>
                  <a:pt x="1227828" y="619572"/>
                </a:lnTo>
                <a:lnTo>
                  <a:pt x="1841258" y="556923"/>
                </a:lnTo>
                <a:lnTo>
                  <a:pt x="2454685" y="567191"/>
                </a:lnTo>
                <a:lnTo>
                  <a:pt x="3068109" y="593717"/>
                </a:lnTo>
              </a:path>
            </a:pathLst>
          </a:custGeom>
          <a:ln w="12700">
            <a:solidFill>
              <a:schemeClr val="accent6"/>
            </a:solidFill>
          </a:ln>
        </p:spPr>
        <p:txBody>
          <a:bodyPr wrap="square" lIns="0" tIns="0" rIns="0" bIns="0" rtlCol="0"/>
          <a:lstStyle/>
          <a:p>
            <a:endParaRPr sz="1733">
              <a:latin typeface="Arial Narrow" panose="020B0606020202030204" pitchFamily="34" charset="0"/>
            </a:endParaRPr>
          </a:p>
        </p:txBody>
      </p:sp>
      <p:grpSp>
        <p:nvGrpSpPr>
          <p:cNvPr id="333" name="Group 332">
            <a:extLst>
              <a:ext uri="{FF2B5EF4-FFF2-40B4-BE49-F238E27FC236}">
                <a16:creationId xmlns:a16="http://schemas.microsoft.com/office/drawing/2014/main" id="{93E1E96F-4D36-AE05-C2AD-02A66E2310E0}"/>
              </a:ext>
            </a:extLst>
          </p:cNvPr>
          <p:cNvGrpSpPr/>
          <p:nvPr/>
        </p:nvGrpSpPr>
        <p:grpSpPr>
          <a:xfrm>
            <a:off x="1910904" y="2392083"/>
            <a:ext cx="7834561" cy="1735461"/>
            <a:chOff x="9349925" y="8870120"/>
            <a:chExt cx="6301561" cy="1395881"/>
          </a:xfrm>
          <a:solidFill>
            <a:schemeClr val="accent5"/>
          </a:solidFill>
        </p:grpSpPr>
        <p:sp>
          <p:nvSpPr>
            <p:cNvPr id="334" name="object 141">
              <a:extLst>
                <a:ext uri="{FF2B5EF4-FFF2-40B4-BE49-F238E27FC236}">
                  <a16:creationId xmlns:a16="http://schemas.microsoft.com/office/drawing/2014/main" id="{DE80C172-D90A-6889-C563-8B7D9608C1D9}"/>
                </a:ext>
              </a:extLst>
            </p:cNvPr>
            <p:cNvSpPr/>
            <p:nvPr/>
          </p:nvSpPr>
          <p:spPr>
            <a:xfrm>
              <a:off x="10028917" y="10214156"/>
              <a:ext cx="12787" cy="0"/>
            </a:xfrm>
            <a:custGeom>
              <a:avLst/>
              <a:gdLst/>
              <a:ahLst/>
              <a:cxnLst/>
              <a:rect l="l" t="t" r="r" b="b"/>
              <a:pathLst>
                <a:path w="6350">
                  <a:moveTo>
                    <a:pt x="0" y="0"/>
                  </a:moveTo>
                  <a:lnTo>
                    <a:pt x="6070" y="0"/>
                  </a:lnTo>
                </a:path>
              </a:pathLst>
            </a:custGeom>
            <a:grpFill/>
            <a:ln w="3974">
              <a:solidFill>
                <a:srgbClr val="C02025"/>
              </a:solidFill>
            </a:ln>
          </p:spPr>
          <p:txBody>
            <a:bodyPr wrap="square" lIns="0" tIns="0" rIns="0" bIns="0" rtlCol="0"/>
            <a:lstStyle/>
            <a:p>
              <a:endParaRPr sz="1733">
                <a:latin typeface="Arial Narrow" panose="020B0606020202030204" pitchFamily="34" charset="0"/>
              </a:endParaRPr>
            </a:p>
          </p:txBody>
        </p:sp>
        <p:sp>
          <p:nvSpPr>
            <p:cNvPr id="335" name="object 142">
              <a:extLst>
                <a:ext uri="{FF2B5EF4-FFF2-40B4-BE49-F238E27FC236}">
                  <a16:creationId xmlns:a16="http://schemas.microsoft.com/office/drawing/2014/main" id="{C6A0DED9-25BC-0A7E-791C-64AD4DF47FC4}"/>
                </a:ext>
              </a:extLst>
            </p:cNvPr>
            <p:cNvSpPr/>
            <p:nvPr/>
          </p:nvSpPr>
          <p:spPr>
            <a:xfrm>
              <a:off x="10028917" y="10214156"/>
              <a:ext cx="12787" cy="0"/>
            </a:xfrm>
            <a:custGeom>
              <a:avLst/>
              <a:gdLst/>
              <a:ahLst/>
              <a:cxnLst/>
              <a:rect l="l" t="t" r="r" b="b"/>
              <a:pathLst>
                <a:path w="6350">
                  <a:moveTo>
                    <a:pt x="0" y="0"/>
                  </a:moveTo>
                  <a:lnTo>
                    <a:pt x="6070" y="0"/>
                  </a:lnTo>
                </a:path>
              </a:pathLst>
            </a:custGeom>
            <a:grpFill/>
            <a:ln w="3974">
              <a:solidFill>
                <a:srgbClr val="C02025"/>
              </a:solidFill>
            </a:ln>
          </p:spPr>
          <p:txBody>
            <a:bodyPr wrap="square" lIns="0" tIns="0" rIns="0" bIns="0" rtlCol="0"/>
            <a:lstStyle/>
            <a:p>
              <a:endParaRPr sz="1733">
                <a:latin typeface="Arial Narrow" panose="020B0606020202030204" pitchFamily="34" charset="0"/>
              </a:endParaRPr>
            </a:p>
          </p:txBody>
        </p:sp>
        <p:sp>
          <p:nvSpPr>
            <p:cNvPr id="336" name="object 143">
              <a:extLst>
                <a:ext uri="{FF2B5EF4-FFF2-40B4-BE49-F238E27FC236}">
                  <a16:creationId xmlns:a16="http://schemas.microsoft.com/office/drawing/2014/main" id="{CFEBD762-A0A5-0553-9B0C-9DDE9B55A3CD}"/>
                </a:ext>
              </a:extLst>
            </p:cNvPr>
            <p:cNvSpPr/>
            <p:nvPr/>
          </p:nvSpPr>
          <p:spPr>
            <a:xfrm>
              <a:off x="9566799" y="10210208"/>
              <a:ext cx="12787" cy="0"/>
            </a:xfrm>
            <a:custGeom>
              <a:avLst/>
              <a:gdLst/>
              <a:ahLst/>
              <a:cxnLst/>
              <a:rect l="l" t="t" r="r" b="b"/>
              <a:pathLst>
                <a:path w="6350">
                  <a:moveTo>
                    <a:pt x="0" y="0"/>
                  </a:moveTo>
                  <a:lnTo>
                    <a:pt x="6070" y="0"/>
                  </a:lnTo>
                </a:path>
              </a:pathLst>
            </a:custGeom>
            <a:grpFill/>
            <a:ln w="3841">
              <a:solidFill>
                <a:srgbClr val="C02025"/>
              </a:solidFill>
            </a:ln>
          </p:spPr>
          <p:txBody>
            <a:bodyPr wrap="square" lIns="0" tIns="0" rIns="0" bIns="0" rtlCol="0"/>
            <a:lstStyle/>
            <a:p>
              <a:endParaRPr sz="1733">
                <a:latin typeface="Arial Narrow" panose="020B0606020202030204" pitchFamily="34" charset="0"/>
              </a:endParaRPr>
            </a:p>
          </p:txBody>
        </p:sp>
        <p:sp>
          <p:nvSpPr>
            <p:cNvPr id="337" name="object 144">
              <a:extLst>
                <a:ext uri="{FF2B5EF4-FFF2-40B4-BE49-F238E27FC236}">
                  <a16:creationId xmlns:a16="http://schemas.microsoft.com/office/drawing/2014/main" id="{F6CCBF71-5F74-4212-400F-F666DD5CD7CE}"/>
                </a:ext>
              </a:extLst>
            </p:cNvPr>
            <p:cNvSpPr/>
            <p:nvPr/>
          </p:nvSpPr>
          <p:spPr>
            <a:xfrm>
              <a:off x="9566799" y="10210208"/>
              <a:ext cx="12787" cy="0"/>
            </a:xfrm>
            <a:custGeom>
              <a:avLst/>
              <a:gdLst/>
              <a:ahLst/>
              <a:cxnLst/>
              <a:rect l="l" t="t" r="r" b="b"/>
              <a:pathLst>
                <a:path w="6350">
                  <a:moveTo>
                    <a:pt x="0" y="0"/>
                  </a:moveTo>
                  <a:lnTo>
                    <a:pt x="6070" y="0"/>
                  </a:lnTo>
                </a:path>
              </a:pathLst>
            </a:custGeom>
            <a:grpFill/>
            <a:ln w="3841">
              <a:solidFill>
                <a:srgbClr val="C02025"/>
              </a:solidFill>
            </a:ln>
          </p:spPr>
          <p:txBody>
            <a:bodyPr wrap="square" lIns="0" tIns="0" rIns="0" bIns="0" rtlCol="0"/>
            <a:lstStyle/>
            <a:p>
              <a:endParaRPr sz="1733">
                <a:latin typeface="Arial Narrow" panose="020B0606020202030204" pitchFamily="34" charset="0"/>
              </a:endParaRPr>
            </a:p>
          </p:txBody>
        </p:sp>
        <p:sp>
          <p:nvSpPr>
            <p:cNvPr id="338" name="object 163">
              <a:extLst>
                <a:ext uri="{FF2B5EF4-FFF2-40B4-BE49-F238E27FC236}">
                  <a16:creationId xmlns:a16="http://schemas.microsoft.com/office/drawing/2014/main" id="{EE70C8D4-9AE0-D822-D38E-5848F8D535F9}"/>
                </a:ext>
              </a:extLst>
            </p:cNvPr>
            <p:cNvSpPr/>
            <p:nvPr/>
          </p:nvSpPr>
          <p:spPr>
            <a:xfrm>
              <a:off x="10035031" y="10210153"/>
              <a:ext cx="0" cy="24294"/>
            </a:xfrm>
            <a:custGeom>
              <a:avLst/>
              <a:gdLst/>
              <a:ahLst/>
              <a:cxnLst/>
              <a:rect l="l" t="t" r="r" b="b"/>
              <a:pathLst>
                <a:path h="12064">
                  <a:moveTo>
                    <a:pt x="0" y="0"/>
                  </a:moveTo>
                  <a:lnTo>
                    <a:pt x="0" y="12035"/>
                  </a:lnTo>
                </a:path>
              </a:pathLst>
            </a:custGeom>
            <a:grpFill/>
            <a:ln w="6070">
              <a:solidFill>
                <a:srgbClr val="F26B6B"/>
              </a:solidFill>
            </a:ln>
          </p:spPr>
          <p:txBody>
            <a:bodyPr wrap="square" lIns="0" tIns="0" rIns="0" bIns="0" rtlCol="0"/>
            <a:lstStyle/>
            <a:p>
              <a:endParaRPr sz="1733">
                <a:latin typeface="Arial Narrow" panose="020B0606020202030204" pitchFamily="34" charset="0"/>
              </a:endParaRPr>
            </a:p>
          </p:txBody>
        </p:sp>
        <p:sp>
          <p:nvSpPr>
            <p:cNvPr id="339" name="object 164">
              <a:extLst>
                <a:ext uri="{FF2B5EF4-FFF2-40B4-BE49-F238E27FC236}">
                  <a16:creationId xmlns:a16="http://schemas.microsoft.com/office/drawing/2014/main" id="{42C9236F-C85A-E059-5809-551206D8B50D}"/>
                </a:ext>
              </a:extLst>
            </p:cNvPr>
            <p:cNvSpPr/>
            <p:nvPr/>
          </p:nvSpPr>
          <p:spPr>
            <a:xfrm>
              <a:off x="10035031" y="10210153"/>
              <a:ext cx="0" cy="24294"/>
            </a:xfrm>
            <a:custGeom>
              <a:avLst/>
              <a:gdLst/>
              <a:ahLst/>
              <a:cxnLst/>
              <a:rect l="l" t="t" r="r" b="b"/>
              <a:pathLst>
                <a:path h="12064">
                  <a:moveTo>
                    <a:pt x="0" y="0"/>
                  </a:moveTo>
                  <a:lnTo>
                    <a:pt x="0" y="12035"/>
                  </a:lnTo>
                </a:path>
              </a:pathLst>
            </a:custGeom>
            <a:grpFill/>
            <a:ln w="6070">
              <a:solidFill>
                <a:srgbClr val="F26B6B"/>
              </a:solidFill>
            </a:ln>
          </p:spPr>
          <p:txBody>
            <a:bodyPr wrap="square" lIns="0" tIns="0" rIns="0" bIns="0" rtlCol="0"/>
            <a:lstStyle/>
            <a:p>
              <a:endParaRPr sz="1733">
                <a:latin typeface="Arial Narrow" panose="020B0606020202030204" pitchFamily="34" charset="0"/>
              </a:endParaRPr>
            </a:p>
          </p:txBody>
        </p:sp>
        <p:sp>
          <p:nvSpPr>
            <p:cNvPr id="340" name="object 165">
              <a:extLst>
                <a:ext uri="{FF2B5EF4-FFF2-40B4-BE49-F238E27FC236}">
                  <a16:creationId xmlns:a16="http://schemas.microsoft.com/office/drawing/2014/main" id="{61B131E1-048E-0772-58A9-582E01D2B580}"/>
                </a:ext>
              </a:extLst>
            </p:cNvPr>
            <p:cNvSpPr/>
            <p:nvPr/>
          </p:nvSpPr>
          <p:spPr>
            <a:xfrm>
              <a:off x="9566801" y="10086460"/>
              <a:ext cx="12787" cy="0"/>
            </a:xfrm>
            <a:custGeom>
              <a:avLst/>
              <a:gdLst/>
              <a:ahLst/>
              <a:cxnLst/>
              <a:rect l="l" t="t" r="r" b="b"/>
              <a:pathLst>
                <a:path w="6350">
                  <a:moveTo>
                    <a:pt x="0" y="0"/>
                  </a:moveTo>
                  <a:lnTo>
                    <a:pt x="6070" y="0"/>
                  </a:lnTo>
                </a:path>
              </a:pathLst>
            </a:custGeom>
            <a:grpFill/>
            <a:ln w="3175">
              <a:solidFill>
                <a:srgbClr val="F26B6B"/>
              </a:solidFill>
            </a:ln>
          </p:spPr>
          <p:txBody>
            <a:bodyPr wrap="square" lIns="0" tIns="0" rIns="0" bIns="0" rtlCol="0"/>
            <a:lstStyle/>
            <a:p>
              <a:endParaRPr sz="1733">
                <a:latin typeface="Arial Narrow" panose="020B0606020202030204" pitchFamily="34" charset="0"/>
              </a:endParaRPr>
            </a:p>
          </p:txBody>
        </p:sp>
        <p:sp>
          <p:nvSpPr>
            <p:cNvPr id="341" name="object 166">
              <a:extLst>
                <a:ext uri="{FF2B5EF4-FFF2-40B4-BE49-F238E27FC236}">
                  <a16:creationId xmlns:a16="http://schemas.microsoft.com/office/drawing/2014/main" id="{FC380E87-81FD-76C0-DF76-C64DB4E93F5C}"/>
                </a:ext>
              </a:extLst>
            </p:cNvPr>
            <p:cNvSpPr/>
            <p:nvPr/>
          </p:nvSpPr>
          <p:spPr>
            <a:xfrm>
              <a:off x="9566801" y="10086460"/>
              <a:ext cx="12787" cy="0"/>
            </a:xfrm>
            <a:custGeom>
              <a:avLst/>
              <a:gdLst/>
              <a:ahLst/>
              <a:cxnLst/>
              <a:rect l="l" t="t" r="r" b="b"/>
              <a:pathLst>
                <a:path w="6350">
                  <a:moveTo>
                    <a:pt x="0" y="0"/>
                  </a:moveTo>
                  <a:lnTo>
                    <a:pt x="6070" y="0"/>
                  </a:lnTo>
                </a:path>
              </a:pathLst>
            </a:custGeom>
            <a:grpFill/>
            <a:ln w="3175">
              <a:solidFill>
                <a:srgbClr val="F26B6B"/>
              </a:solidFill>
            </a:ln>
          </p:spPr>
          <p:txBody>
            <a:bodyPr wrap="square" lIns="0" tIns="0" rIns="0" bIns="0" rtlCol="0"/>
            <a:lstStyle/>
            <a:p>
              <a:endParaRPr sz="1733">
                <a:latin typeface="Arial Narrow" panose="020B0606020202030204" pitchFamily="34" charset="0"/>
              </a:endParaRPr>
            </a:p>
          </p:txBody>
        </p:sp>
        <p:sp>
          <p:nvSpPr>
            <p:cNvPr id="342" name="object 178">
              <a:extLst>
                <a:ext uri="{FF2B5EF4-FFF2-40B4-BE49-F238E27FC236}">
                  <a16:creationId xmlns:a16="http://schemas.microsoft.com/office/drawing/2014/main" id="{9C4031E6-13D7-9112-721F-78F9299CDE54}"/>
                </a:ext>
              </a:extLst>
            </p:cNvPr>
            <p:cNvSpPr/>
            <p:nvPr/>
          </p:nvSpPr>
          <p:spPr>
            <a:xfrm>
              <a:off x="9349925" y="8870120"/>
              <a:ext cx="117634" cy="117634"/>
            </a:xfrm>
            <a:custGeom>
              <a:avLst/>
              <a:gdLst/>
              <a:ahLst/>
              <a:cxnLst/>
              <a:rect l="l" t="t" r="r" b="b"/>
              <a:pathLst>
                <a:path w="58420" h="58420">
                  <a:moveTo>
                    <a:pt x="58324" y="0"/>
                  </a:moveTo>
                  <a:lnTo>
                    <a:pt x="0" y="0"/>
                  </a:lnTo>
                  <a:lnTo>
                    <a:pt x="29157" y="58321"/>
                  </a:lnTo>
                  <a:lnTo>
                    <a:pt x="58324" y="0"/>
                  </a:lnTo>
                  <a:close/>
                </a:path>
              </a:pathLst>
            </a:custGeom>
            <a:solidFill>
              <a:schemeClr val="accent6"/>
            </a:solidFill>
          </p:spPr>
          <p:txBody>
            <a:bodyPr wrap="square" lIns="0" tIns="0" rIns="0" bIns="0" rtlCol="0"/>
            <a:lstStyle/>
            <a:p>
              <a:endParaRPr sz="1733">
                <a:latin typeface="Arial Narrow" panose="020B0606020202030204" pitchFamily="34" charset="0"/>
              </a:endParaRPr>
            </a:p>
          </p:txBody>
        </p:sp>
        <p:sp>
          <p:nvSpPr>
            <p:cNvPr id="343" name="object 179">
              <a:extLst>
                <a:ext uri="{FF2B5EF4-FFF2-40B4-BE49-F238E27FC236}">
                  <a16:creationId xmlns:a16="http://schemas.microsoft.com/office/drawing/2014/main" id="{B9A1886A-DECD-F5E4-2ACE-C7CAD07EF8AF}"/>
                </a:ext>
              </a:extLst>
            </p:cNvPr>
            <p:cNvSpPr/>
            <p:nvPr/>
          </p:nvSpPr>
          <p:spPr>
            <a:xfrm>
              <a:off x="9514755" y="10074034"/>
              <a:ext cx="117634" cy="117634"/>
            </a:xfrm>
            <a:custGeom>
              <a:avLst/>
              <a:gdLst/>
              <a:ahLst/>
              <a:cxnLst/>
              <a:rect l="l" t="t" r="r" b="b"/>
              <a:pathLst>
                <a:path w="58420" h="58420">
                  <a:moveTo>
                    <a:pt x="58324" y="0"/>
                  </a:moveTo>
                  <a:lnTo>
                    <a:pt x="0" y="0"/>
                  </a:lnTo>
                  <a:lnTo>
                    <a:pt x="29163" y="58327"/>
                  </a:lnTo>
                  <a:lnTo>
                    <a:pt x="58324" y="0"/>
                  </a:lnTo>
                  <a:close/>
                </a:path>
              </a:pathLst>
            </a:custGeom>
            <a:solidFill>
              <a:schemeClr val="accent6"/>
            </a:solidFill>
          </p:spPr>
          <p:txBody>
            <a:bodyPr wrap="square" lIns="0" tIns="0" rIns="0" bIns="0" rtlCol="0"/>
            <a:lstStyle/>
            <a:p>
              <a:endParaRPr sz="1733">
                <a:latin typeface="Arial Narrow" panose="020B0606020202030204" pitchFamily="34" charset="0"/>
              </a:endParaRPr>
            </a:p>
          </p:txBody>
        </p:sp>
        <p:sp>
          <p:nvSpPr>
            <p:cNvPr id="344" name="object 180">
              <a:extLst>
                <a:ext uri="{FF2B5EF4-FFF2-40B4-BE49-F238E27FC236}">
                  <a16:creationId xmlns:a16="http://schemas.microsoft.com/office/drawing/2014/main" id="{B674AB85-DC72-CE9D-360B-A9712B6AA89B}"/>
                </a:ext>
              </a:extLst>
            </p:cNvPr>
            <p:cNvSpPr/>
            <p:nvPr/>
          </p:nvSpPr>
          <p:spPr>
            <a:xfrm>
              <a:off x="9976859" y="10128996"/>
              <a:ext cx="117634" cy="117634"/>
            </a:xfrm>
            <a:custGeom>
              <a:avLst/>
              <a:gdLst/>
              <a:ahLst/>
              <a:cxnLst/>
              <a:rect l="l" t="t" r="r" b="b"/>
              <a:pathLst>
                <a:path w="58420" h="58420">
                  <a:moveTo>
                    <a:pt x="58324" y="0"/>
                  </a:moveTo>
                  <a:lnTo>
                    <a:pt x="0" y="0"/>
                  </a:lnTo>
                  <a:lnTo>
                    <a:pt x="29160" y="58330"/>
                  </a:lnTo>
                  <a:lnTo>
                    <a:pt x="58324" y="0"/>
                  </a:lnTo>
                  <a:close/>
                </a:path>
              </a:pathLst>
            </a:custGeom>
            <a:solidFill>
              <a:schemeClr val="accent6"/>
            </a:solidFill>
          </p:spPr>
          <p:txBody>
            <a:bodyPr wrap="square" lIns="0" tIns="0" rIns="0" bIns="0" rtlCol="0"/>
            <a:lstStyle/>
            <a:p>
              <a:endParaRPr sz="1733">
                <a:latin typeface="Arial Narrow" panose="020B0606020202030204" pitchFamily="34" charset="0"/>
              </a:endParaRPr>
            </a:p>
          </p:txBody>
        </p:sp>
        <p:sp>
          <p:nvSpPr>
            <p:cNvPr id="345" name="object 181">
              <a:extLst>
                <a:ext uri="{FF2B5EF4-FFF2-40B4-BE49-F238E27FC236}">
                  <a16:creationId xmlns:a16="http://schemas.microsoft.com/office/drawing/2014/main" id="{4A828BA2-B1F9-BBDD-0785-47636B3E5FDD}"/>
                </a:ext>
              </a:extLst>
            </p:cNvPr>
            <p:cNvSpPr/>
            <p:nvPr/>
          </p:nvSpPr>
          <p:spPr>
            <a:xfrm>
              <a:off x="10592992" y="10148367"/>
              <a:ext cx="117634" cy="117634"/>
            </a:xfrm>
            <a:custGeom>
              <a:avLst/>
              <a:gdLst/>
              <a:ahLst/>
              <a:cxnLst/>
              <a:rect l="l" t="t" r="r" b="b"/>
              <a:pathLst>
                <a:path w="58420" h="58420">
                  <a:moveTo>
                    <a:pt x="58324" y="0"/>
                  </a:moveTo>
                  <a:lnTo>
                    <a:pt x="0" y="0"/>
                  </a:lnTo>
                  <a:lnTo>
                    <a:pt x="29157" y="58321"/>
                  </a:lnTo>
                  <a:lnTo>
                    <a:pt x="58324" y="0"/>
                  </a:lnTo>
                  <a:close/>
                </a:path>
              </a:pathLst>
            </a:custGeom>
            <a:solidFill>
              <a:schemeClr val="accent6"/>
            </a:solidFill>
          </p:spPr>
          <p:txBody>
            <a:bodyPr wrap="square" lIns="0" tIns="0" rIns="0" bIns="0" rtlCol="0"/>
            <a:lstStyle/>
            <a:p>
              <a:endParaRPr sz="1733">
                <a:latin typeface="Arial Narrow" panose="020B0606020202030204" pitchFamily="34" charset="0"/>
              </a:endParaRPr>
            </a:p>
          </p:txBody>
        </p:sp>
        <p:sp>
          <p:nvSpPr>
            <p:cNvPr id="346" name="object 182">
              <a:extLst>
                <a:ext uri="{FF2B5EF4-FFF2-40B4-BE49-F238E27FC236}">
                  <a16:creationId xmlns:a16="http://schemas.microsoft.com/office/drawing/2014/main" id="{E08A04A2-9D76-D580-8A8E-3B246F028CED}"/>
                </a:ext>
              </a:extLst>
            </p:cNvPr>
            <p:cNvSpPr/>
            <p:nvPr/>
          </p:nvSpPr>
          <p:spPr>
            <a:xfrm>
              <a:off x="11828207" y="10099571"/>
              <a:ext cx="117634" cy="117634"/>
            </a:xfrm>
            <a:custGeom>
              <a:avLst/>
              <a:gdLst/>
              <a:ahLst/>
              <a:cxnLst/>
              <a:rect l="l" t="t" r="r" b="b"/>
              <a:pathLst>
                <a:path w="58420" h="58420">
                  <a:moveTo>
                    <a:pt x="58324" y="0"/>
                  </a:moveTo>
                  <a:lnTo>
                    <a:pt x="0" y="0"/>
                  </a:lnTo>
                  <a:lnTo>
                    <a:pt x="29160" y="58327"/>
                  </a:lnTo>
                  <a:lnTo>
                    <a:pt x="58324" y="0"/>
                  </a:lnTo>
                  <a:close/>
                </a:path>
              </a:pathLst>
            </a:custGeom>
            <a:solidFill>
              <a:schemeClr val="accent6"/>
            </a:solidFill>
          </p:spPr>
          <p:txBody>
            <a:bodyPr wrap="square" lIns="0" tIns="0" rIns="0" bIns="0" rtlCol="0"/>
            <a:lstStyle/>
            <a:p>
              <a:endParaRPr sz="1733">
                <a:latin typeface="Arial Narrow" panose="020B0606020202030204" pitchFamily="34" charset="0"/>
              </a:endParaRPr>
            </a:p>
          </p:txBody>
        </p:sp>
        <p:sp>
          <p:nvSpPr>
            <p:cNvPr id="347" name="object 183">
              <a:extLst>
                <a:ext uri="{FF2B5EF4-FFF2-40B4-BE49-F238E27FC236}">
                  <a16:creationId xmlns:a16="http://schemas.microsoft.com/office/drawing/2014/main" id="{73FE6C1E-13BA-9092-1B85-7743117A0013}"/>
                </a:ext>
              </a:extLst>
            </p:cNvPr>
            <p:cNvSpPr/>
            <p:nvPr/>
          </p:nvSpPr>
          <p:spPr>
            <a:xfrm>
              <a:off x="13063423" y="10004360"/>
              <a:ext cx="117634" cy="117634"/>
            </a:xfrm>
            <a:custGeom>
              <a:avLst/>
              <a:gdLst/>
              <a:ahLst/>
              <a:cxnLst/>
              <a:rect l="l" t="t" r="r" b="b"/>
              <a:pathLst>
                <a:path w="58420" h="58420">
                  <a:moveTo>
                    <a:pt x="58324" y="0"/>
                  </a:moveTo>
                  <a:lnTo>
                    <a:pt x="0" y="0"/>
                  </a:lnTo>
                  <a:lnTo>
                    <a:pt x="29160" y="58327"/>
                  </a:lnTo>
                  <a:lnTo>
                    <a:pt x="58324" y="0"/>
                  </a:lnTo>
                  <a:close/>
                </a:path>
              </a:pathLst>
            </a:custGeom>
            <a:solidFill>
              <a:schemeClr val="accent6"/>
            </a:solidFill>
          </p:spPr>
          <p:txBody>
            <a:bodyPr wrap="square" lIns="0" tIns="0" rIns="0" bIns="0" rtlCol="0"/>
            <a:lstStyle/>
            <a:p>
              <a:endParaRPr sz="1733">
                <a:latin typeface="Arial Narrow" panose="020B0606020202030204" pitchFamily="34" charset="0"/>
              </a:endParaRPr>
            </a:p>
          </p:txBody>
        </p:sp>
        <p:sp>
          <p:nvSpPr>
            <p:cNvPr id="348" name="object 184">
              <a:extLst>
                <a:ext uri="{FF2B5EF4-FFF2-40B4-BE49-F238E27FC236}">
                  <a16:creationId xmlns:a16="http://schemas.microsoft.com/office/drawing/2014/main" id="{5215216D-1358-94B1-512F-86FD06D278E6}"/>
                </a:ext>
              </a:extLst>
            </p:cNvPr>
            <p:cNvSpPr/>
            <p:nvPr/>
          </p:nvSpPr>
          <p:spPr>
            <a:xfrm>
              <a:off x="14298646" y="10006797"/>
              <a:ext cx="117634" cy="117634"/>
            </a:xfrm>
            <a:custGeom>
              <a:avLst/>
              <a:gdLst/>
              <a:ahLst/>
              <a:cxnLst/>
              <a:rect l="l" t="t" r="r" b="b"/>
              <a:pathLst>
                <a:path w="58420" h="58420">
                  <a:moveTo>
                    <a:pt x="58324" y="0"/>
                  </a:moveTo>
                  <a:lnTo>
                    <a:pt x="0" y="0"/>
                  </a:lnTo>
                  <a:lnTo>
                    <a:pt x="29160" y="58324"/>
                  </a:lnTo>
                  <a:lnTo>
                    <a:pt x="58324" y="0"/>
                  </a:lnTo>
                  <a:close/>
                </a:path>
              </a:pathLst>
            </a:custGeom>
            <a:solidFill>
              <a:schemeClr val="accent6"/>
            </a:solidFill>
          </p:spPr>
          <p:txBody>
            <a:bodyPr wrap="square" lIns="0" tIns="0" rIns="0" bIns="0" rtlCol="0"/>
            <a:lstStyle/>
            <a:p>
              <a:endParaRPr sz="1733">
                <a:latin typeface="Arial Narrow" panose="020B0606020202030204" pitchFamily="34" charset="0"/>
              </a:endParaRPr>
            </a:p>
          </p:txBody>
        </p:sp>
        <p:sp>
          <p:nvSpPr>
            <p:cNvPr id="349" name="object 185">
              <a:extLst>
                <a:ext uri="{FF2B5EF4-FFF2-40B4-BE49-F238E27FC236}">
                  <a16:creationId xmlns:a16="http://schemas.microsoft.com/office/drawing/2014/main" id="{2B4E5330-2E2A-B6D1-D5A4-EA66811A05C1}"/>
                </a:ext>
              </a:extLst>
            </p:cNvPr>
            <p:cNvSpPr/>
            <p:nvPr/>
          </p:nvSpPr>
          <p:spPr>
            <a:xfrm>
              <a:off x="15533852" y="10060122"/>
              <a:ext cx="117634" cy="117634"/>
            </a:xfrm>
            <a:custGeom>
              <a:avLst/>
              <a:gdLst/>
              <a:ahLst/>
              <a:cxnLst/>
              <a:rect l="l" t="t" r="r" b="b"/>
              <a:pathLst>
                <a:path w="58420" h="58420">
                  <a:moveTo>
                    <a:pt x="58324" y="0"/>
                  </a:moveTo>
                  <a:lnTo>
                    <a:pt x="0" y="0"/>
                  </a:lnTo>
                  <a:lnTo>
                    <a:pt x="29166" y="58330"/>
                  </a:lnTo>
                  <a:lnTo>
                    <a:pt x="58324" y="0"/>
                  </a:lnTo>
                  <a:close/>
                </a:path>
              </a:pathLst>
            </a:custGeom>
            <a:solidFill>
              <a:schemeClr val="accent6"/>
            </a:solidFill>
          </p:spPr>
          <p:txBody>
            <a:bodyPr wrap="square" lIns="0" tIns="0" rIns="0" bIns="0" rtlCol="0"/>
            <a:lstStyle/>
            <a:p>
              <a:endParaRPr sz="1733">
                <a:latin typeface="Arial Narrow" panose="020B0606020202030204" pitchFamily="34" charset="0"/>
              </a:endParaRPr>
            </a:p>
          </p:txBody>
        </p:sp>
      </p:grpSp>
      <p:sp>
        <p:nvSpPr>
          <p:cNvPr id="350" name="object 220">
            <a:extLst>
              <a:ext uri="{FF2B5EF4-FFF2-40B4-BE49-F238E27FC236}">
                <a16:creationId xmlns:a16="http://schemas.microsoft.com/office/drawing/2014/main" id="{64B2F8DF-F4A6-175D-B772-C5EDFD8E9D44}"/>
              </a:ext>
            </a:extLst>
          </p:cNvPr>
          <p:cNvSpPr/>
          <p:nvPr/>
        </p:nvSpPr>
        <p:spPr>
          <a:xfrm>
            <a:off x="2025034" y="3340058"/>
            <a:ext cx="7643364" cy="1236801"/>
          </a:xfrm>
          <a:custGeom>
            <a:avLst/>
            <a:gdLst/>
            <a:ahLst/>
            <a:cxnLst/>
            <a:rect l="l" t="t" r="r" b="b"/>
            <a:pathLst>
              <a:path w="3053079" h="494029">
                <a:moveTo>
                  <a:pt x="0" y="0"/>
                </a:moveTo>
                <a:lnTo>
                  <a:pt x="65432" y="404516"/>
                </a:lnTo>
                <a:lnTo>
                  <a:pt x="280376" y="493907"/>
                </a:lnTo>
                <a:lnTo>
                  <a:pt x="600901" y="478331"/>
                </a:lnTo>
                <a:lnTo>
                  <a:pt x="1213663" y="435585"/>
                </a:lnTo>
                <a:lnTo>
                  <a:pt x="1816543" y="312417"/>
                </a:lnTo>
                <a:lnTo>
                  <a:pt x="2441185" y="270886"/>
                </a:lnTo>
                <a:lnTo>
                  <a:pt x="3052906" y="284237"/>
                </a:lnTo>
              </a:path>
            </a:pathLst>
          </a:custGeom>
          <a:ln w="12700">
            <a:solidFill>
              <a:schemeClr val="accent5"/>
            </a:solidFill>
          </a:ln>
        </p:spPr>
        <p:txBody>
          <a:bodyPr wrap="square" lIns="0" tIns="0" rIns="0" bIns="0" rtlCol="0"/>
          <a:lstStyle/>
          <a:p>
            <a:endParaRPr sz="1733">
              <a:latin typeface="Arial Narrow" panose="020B0606020202030204" pitchFamily="34" charset="0"/>
            </a:endParaRPr>
          </a:p>
        </p:txBody>
      </p:sp>
      <p:grpSp>
        <p:nvGrpSpPr>
          <p:cNvPr id="351" name="Group 350">
            <a:extLst>
              <a:ext uri="{FF2B5EF4-FFF2-40B4-BE49-F238E27FC236}">
                <a16:creationId xmlns:a16="http://schemas.microsoft.com/office/drawing/2014/main" id="{0320570B-49AA-959F-3531-A984469053DF}"/>
              </a:ext>
            </a:extLst>
          </p:cNvPr>
          <p:cNvGrpSpPr/>
          <p:nvPr/>
        </p:nvGrpSpPr>
        <p:grpSpPr>
          <a:xfrm>
            <a:off x="1942418" y="3273090"/>
            <a:ext cx="7799117" cy="1353909"/>
            <a:chOff x="9375273" y="8806775"/>
            <a:chExt cx="6273053" cy="1088988"/>
          </a:xfrm>
          <a:solidFill>
            <a:schemeClr val="accent4"/>
          </a:solidFill>
        </p:grpSpPr>
        <p:sp>
          <p:nvSpPr>
            <p:cNvPr id="352" name="object 221">
              <a:extLst>
                <a:ext uri="{FF2B5EF4-FFF2-40B4-BE49-F238E27FC236}">
                  <a16:creationId xmlns:a16="http://schemas.microsoft.com/office/drawing/2014/main" id="{5CDC3F85-8743-ECC1-8C66-1F226D9F6550}"/>
                </a:ext>
              </a:extLst>
            </p:cNvPr>
            <p:cNvSpPr/>
            <p:nvPr/>
          </p:nvSpPr>
          <p:spPr>
            <a:xfrm>
              <a:off x="9375273" y="8806775"/>
              <a:ext cx="102292" cy="102292"/>
            </a:xfrm>
            <a:custGeom>
              <a:avLst/>
              <a:gdLst/>
              <a:ahLst/>
              <a:cxnLst/>
              <a:rect l="l" t="t" r="r" b="b"/>
              <a:pathLst>
                <a:path w="50800" h="50800">
                  <a:moveTo>
                    <a:pt x="25087" y="0"/>
                  </a:moveTo>
                  <a:lnTo>
                    <a:pt x="0" y="25087"/>
                  </a:lnTo>
                  <a:lnTo>
                    <a:pt x="25084" y="50169"/>
                  </a:lnTo>
                  <a:lnTo>
                    <a:pt x="50172" y="25081"/>
                  </a:lnTo>
                  <a:lnTo>
                    <a:pt x="25087" y="0"/>
                  </a:lnTo>
                  <a:close/>
                </a:path>
              </a:pathLst>
            </a:custGeom>
            <a:solidFill>
              <a:schemeClr val="accent5"/>
            </a:solidFill>
            <a:ln>
              <a:noFill/>
            </a:ln>
          </p:spPr>
          <p:txBody>
            <a:bodyPr wrap="square" lIns="0" tIns="0" rIns="0" bIns="0" rtlCol="0"/>
            <a:lstStyle/>
            <a:p>
              <a:endParaRPr sz="1733">
                <a:latin typeface="Arial Narrow" panose="020B0606020202030204" pitchFamily="34" charset="0"/>
              </a:endParaRPr>
            </a:p>
          </p:txBody>
        </p:sp>
        <p:sp>
          <p:nvSpPr>
            <p:cNvPr id="353" name="object 225">
              <a:extLst>
                <a:ext uri="{FF2B5EF4-FFF2-40B4-BE49-F238E27FC236}">
                  <a16:creationId xmlns:a16="http://schemas.microsoft.com/office/drawing/2014/main" id="{1668ABA7-AAB6-AC81-7A73-4FAE701909E0}"/>
                </a:ext>
              </a:extLst>
            </p:cNvPr>
            <p:cNvSpPr/>
            <p:nvPr/>
          </p:nvSpPr>
          <p:spPr>
            <a:xfrm>
              <a:off x="9522958" y="9618792"/>
              <a:ext cx="102292" cy="102292"/>
            </a:xfrm>
            <a:custGeom>
              <a:avLst/>
              <a:gdLst/>
              <a:ahLst/>
              <a:cxnLst/>
              <a:rect l="l" t="t" r="r" b="b"/>
              <a:pathLst>
                <a:path w="50800" h="50800">
                  <a:moveTo>
                    <a:pt x="25087" y="0"/>
                  </a:moveTo>
                  <a:lnTo>
                    <a:pt x="0" y="25084"/>
                  </a:lnTo>
                  <a:lnTo>
                    <a:pt x="25084" y="50169"/>
                  </a:lnTo>
                  <a:lnTo>
                    <a:pt x="50172" y="25081"/>
                  </a:lnTo>
                  <a:lnTo>
                    <a:pt x="25087" y="0"/>
                  </a:lnTo>
                  <a:close/>
                </a:path>
              </a:pathLst>
            </a:custGeom>
            <a:solidFill>
              <a:schemeClr val="accent5"/>
            </a:solidFill>
            <a:ln>
              <a:noFill/>
            </a:ln>
          </p:spPr>
          <p:txBody>
            <a:bodyPr wrap="square" lIns="0" tIns="0" rIns="0" bIns="0" rtlCol="0"/>
            <a:lstStyle/>
            <a:p>
              <a:endParaRPr sz="1733">
                <a:latin typeface="Arial Narrow" panose="020B0606020202030204" pitchFamily="34" charset="0"/>
              </a:endParaRPr>
            </a:p>
          </p:txBody>
        </p:sp>
        <p:sp>
          <p:nvSpPr>
            <p:cNvPr id="354" name="object 229">
              <a:extLst>
                <a:ext uri="{FF2B5EF4-FFF2-40B4-BE49-F238E27FC236}">
                  <a16:creationId xmlns:a16="http://schemas.microsoft.com/office/drawing/2014/main" id="{5E08CE46-086F-936D-B7B4-B9E72A75610B}"/>
                </a:ext>
              </a:extLst>
            </p:cNvPr>
            <p:cNvSpPr/>
            <p:nvPr/>
          </p:nvSpPr>
          <p:spPr>
            <a:xfrm>
              <a:off x="9951747" y="9793471"/>
              <a:ext cx="102292" cy="102292"/>
            </a:xfrm>
            <a:custGeom>
              <a:avLst/>
              <a:gdLst/>
              <a:ahLst/>
              <a:cxnLst/>
              <a:rect l="l" t="t" r="r" b="b"/>
              <a:pathLst>
                <a:path w="50800" h="50800">
                  <a:moveTo>
                    <a:pt x="25087" y="0"/>
                  </a:moveTo>
                  <a:lnTo>
                    <a:pt x="0" y="25084"/>
                  </a:lnTo>
                  <a:lnTo>
                    <a:pt x="25084" y="50169"/>
                  </a:lnTo>
                  <a:lnTo>
                    <a:pt x="50172" y="25081"/>
                  </a:lnTo>
                  <a:lnTo>
                    <a:pt x="25087" y="0"/>
                  </a:lnTo>
                  <a:close/>
                </a:path>
              </a:pathLst>
            </a:custGeom>
            <a:solidFill>
              <a:schemeClr val="accent5"/>
            </a:solidFill>
            <a:ln>
              <a:noFill/>
            </a:ln>
          </p:spPr>
          <p:txBody>
            <a:bodyPr wrap="square" lIns="0" tIns="0" rIns="0" bIns="0" rtlCol="0"/>
            <a:lstStyle/>
            <a:p>
              <a:endParaRPr sz="1733">
                <a:latin typeface="Arial Narrow" panose="020B0606020202030204" pitchFamily="34" charset="0"/>
              </a:endParaRPr>
            </a:p>
          </p:txBody>
        </p:sp>
        <p:sp>
          <p:nvSpPr>
            <p:cNvPr id="355" name="object 233">
              <a:extLst>
                <a:ext uri="{FF2B5EF4-FFF2-40B4-BE49-F238E27FC236}">
                  <a16:creationId xmlns:a16="http://schemas.microsoft.com/office/drawing/2014/main" id="{B7C4F00D-AABD-BCD6-9BF8-DE8ED3F6E910}"/>
                </a:ext>
              </a:extLst>
            </p:cNvPr>
            <p:cNvSpPr/>
            <p:nvPr/>
          </p:nvSpPr>
          <p:spPr>
            <a:xfrm>
              <a:off x="11832432" y="9685248"/>
              <a:ext cx="102292" cy="102292"/>
            </a:xfrm>
            <a:custGeom>
              <a:avLst/>
              <a:gdLst/>
              <a:ahLst/>
              <a:cxnLst/>
              <a:rect l="l" t="t" r="r" b="b"/>
              <a:pathLst>
                <a:path w="50800" h="50800">
                  <a:moveTo>
                    <a:pt x="25087" y="0"/>
                  </a:moveTo>
                  <a:lnTo>
                    <a:pt x="0" y="25084"/>
                  </a:lnTo>
                  <a:lnTo>
                    <a:pt x="25084" y="50169"/>
                  </a:lnTo>
                  <a:lnTo>
                    <a:pt x="50172" y="25078"/>
                  </a:lnTo>
                  <a:lnTo>
                    <a:pt x="25087" y="0"/>
                  </a:lnTo>
                  <a:close/>
                </a:path>
              </a:pathLst>
            </a:custGeom>
            <a:solidFill>
              <a:schemeClr val="accent5"/>
            </a:solidFill>
            <a:ln>
              <a:noFill/>
            </a:ln>
          </p:spPr>
          <p:txBody>
            <a:bodyPr wrap="square" lIns="0" tIns="0" rIns="0" bIns="0" rtlCol="0"/>
            <a:lstStyle/>
            <a:p>
              <a:endParaRPr sz="1733">
                <a:latin typeface="Arial Narrow" panose="020B0606020202030204" pitchFamily="34" charset="0"/>
              </a:endParaRPr>
            </a:p>
          </p:txBody>
        </p:sp>
        <p:sp>
          <p:nvSpPr>
            <p:cNvPr id="356" name="object 237">
              <a:extLst>
                <a:ext uri="{FF2B5EF4-FFF2-40B4-BE49-F238E27FC236}">
                  <a16:creationId xmlns:a16="http://schemas.microsoft.com/office/drawing/2014/main" id="{2CB81A98-37F0-CB4C-55F8-28B8EEC741B3}"/>
                </a:ext>
              </a:extLst>
            </p:cNvPr>
            <p:cNvSpPr/>
            <p:nvPr/>
          </p:nvSpPr>
          <p:spPr>
            <a:xfrm>
              <a:off x="13071634" y="9437318"/>
              <a:ext cx="102292" cy="102292"/>
            </a:xfrm>
            <a:custGeom>
              <a:avLst/>
              <a:gdLst/>
              <a:ahLst/>
              <a:cxnLst/>
              <a:rect l="l" t="t" r="r" b="b"/>
              <a:pathLst>
                <a:path w="50800" h="50800">
                  <a:moveTo>
                    <a:pt x="25087" y="0"/>
                  </a:moveTo>
                  <a:lnTo>
                    <a:pt x="0" y="25084"/>
                  </a:lnTo>
                  <a:lnTo>
                    <a:pt x="25084" y="50169"/>
                  </a:lnTo>
                  <a:lnTo>
                    <a:pt x="50172" y="25081"/>
                  </a:lnTo>
                  <a:lnTo>
                    <a:pt x="25087" y="0"/>
                  </a:lnTo>
                  <a:close/>
                </a:path>
              </a:pathLst>
            </a:custGeom>
            <a:solidFill>
              <a:schemeClr val="accent5"/>
            </a:solidFill>
            <a:ln>
              <a:noFill/>
            </a:ln>
          </p:spPr>
          <p:txBody>
            <a:bodyPr wrap="square" lIns="0" tIns="0" rIns="0" bIns="0" rtlCol="0"/>
            <a:lstStyle/>
            <a:p>
              <a:endParaRPr sz="1733">
                <a:latin typeface="Arial Narrow" panose="020B0606020202030204" pitchFamily="34" charset="0"/>
              </a:endParaRPr>
            </a:p>
          </p:txBody>
        </p:sp>
        <p:sp>
          <p:nvSpPr>
            <p:cNvPr id="357" name="object 241">
              <a:extLst>
                <a:ext uri="{FF2B5EF4-FFF2-40B4-BE49-F238E27FC236}">
                  <a16:creationId xmlns:a16="http://schemas.microsoft.com/office/drawing/2014/main" id="{3C572AE3-7226-3B45-4F38-945CFD9984E2}"/>
                </a:ext>
              </a:extLst>
            </p:cNvPr>
            <p:cNvSpPr/>
            <p:nvPr/>
          </p:nvSpPr>
          <p:spPr>
            <a:xfrm>
              <a:off x="14306850" y="9352246"/>
              <a:ext cx="102292" cy="102292"/>
            </a:xfrm>
            <a:custGeom>
              <a:avLst/>
              <a:gdLst/>
              <a:ahLst/>
              <a:cxnLst/>
              <a:rect l="l" t="t" r="r" b="b"/>
              <a:pathLst>
                <a:path w="50800" h="50800">
                  <a:moveTo>
                    <a:pt x="25087" y="0"/>
                  </a:moveTo>
                  <a:lnTo>
                    <a:pt x="0" y="25084"/>
                  </a:lnTo>
                  <a:lnTo>
                    <a:pt x="25084" y="50169"/>
                  </a:lnTo>
                  <a:lnTo>
                    <a:pt x="50175" y="25081"/>
                  </a:lnTo>
                  <a:lnTo>
                    <a:pt x="25087" y="0"/>
                  </a:lnTo>
                  <a:close/>
                </a:path>
              </a:pathLst>
            </a:custGeom>
            <a:solidFill>
              <a:schemeClr val="accent5"/>
            </a:solidFill>
            <a:ln>
              <a:noFill/>
            </a:ln>
          </p:spPr>
          <p:txBody>
            <a:bodyPr wrap="square" lIns="0" tIns="0" rIns="0" bIns="0" rtlCol="0"/>
            <a:lstStyle/>
            <a:p>
              <a:endParaRPr sz="1733">
                <a:latin typeface="Arial Narrow" panose="020B0606020202030204" pitchFamily="34" charset="0"/>
              </a:endParaRPr>
            </a:p>
          </p:txBody>
        </p:sp>
        <p:sp>
          <p:nvSpPr>
            <p:cNvPr id="358" name="object 245">
              <a:extLst>
                <a:ext uri="{FF2B5EF4-FFF2-40B4-BE49-F238E27FC236}">
                  <a16:creationId xmlns:a16="http://schemas.microsoft.com/office/drawing/2014/main" id="{A9304AF6-F0C8-9A55-91C5-CC36AF5BFD8C}"/>
                </a:ext>
              </a:extLst>
            </p:cNvPr>
            <p:cNvSpPr/>
            <p:nvPr/>
          </p:nvSpPr>
          <p:spPr>
            <a:xfrm>
              <a:off x="15546034" y="9376756"/>
              <a:ext cx="102292" cy="102292"/>
            </a:xfrm>
            <a:custGeom>
              <a:avLst/>
              <a:gdLst/>
              <a:ahLst/>
              <a:cxnLst/>
              <a:rect l="l" t="t" r="r" b="b"/>
              <a:pathLst>
                <a:path w="50800" h="50800">
                  <a:moveTo>
                    <a:pt x="25087" y="0"/>
                  </a:moveTo>
                  <a:lnTo>
                    <a:pt x="0" y="25084"/>
                  </a:lnTo>
                  <a:lnTo>
                    <a:pt x="25084" y="50169"/>
                  </a:lnTo>
                  <a:lnTo>
                    <a:pt x="50172" y="25081"/>
                  </a:lnTo>
                  <a:lnTo>
                    <a:pt x="25087" y="0"/>
                  </a:lnTo>
                  <a:close/>
                </a:path>
              </a:pathLst>
            </a:custGeom>
            <a:solidFill>
              <a:schemeClr val="accent5"/>
            </a:solidFill>
            <a:ln>
              <a:noFill/>
            </a:ln>
          </p:spPr>
          <p:txBody>
            <a:bodyPr wrap="square" lIns="0" tIns="0" rIns="0" bIns="0" rtlCol="0"/>
            <a:lstStyle/>
            <a:p>
              <a:endParaRPr sz="1733">
                <a:latin typeface="Arial Narrow" panose="020B0606020202030204" pitchFamily="34" charset="0"/>
              </a:endParaRPr>
            </a:p>
          </p:txBody>
        </p:sp>
        <p:sp>
          <p:nvSpPr>
            <p:cNvPr id="359" name="object 233">
              <a:extLst>
                <a:ext uri="{FF2B5EF4-FFF2-40B4-BE49-F238E27FC236}">
                  <a16:creationId xmlns:a16="http://schemas.microsoft.com/office/drawing/2014/main" id="{9F9CA7F9-F873-A6EB-B886-B791B80D8EFB}"/>
                </a:ext>
              </a:extLst>
            </p:cNvPr>
            <p:cNvSpPr/>
            <p:nvPr/>
          </p:nvSpPr>
          <p:spPr>
            <a:xfrm>
              <a:off x="10593599" y="9773294"/>
              <a:ext cx="102292" cy="102292"/>
            </a:xfrm>
            <a:custGeom>
              <a:avLst/>
              <a:gdLst/>
              <a:ahLst/>
              <a:cxnLst/>
              <a:rect l="l" t="t" r="r" b="b"/>
              <a:pathLst>
                <a:path w="50800" h="50800">
                  <a:moveTo>
                    <a:pt x="25087" y="0"/>
                  </a:moveTo>
                  <a:lnTo>
                    <a:pt x="0" y="25084"/>
                  </a:lnTo>
                  <a:lnTo>
                    <a:pt x="25084" y="50169"/>
                  </a:lnTo>
                  <a:lnTo>
                    <a:pt x="50172" y="25078"/>
                  </a:lnTo>
                  <a:lnTo>
                    <a:pt x="25087" y="0"/>
                  </a:lnTo>
                  <a:close/>
                </a:path>
              </a:pathLst>
            </a:custGeom>
            <a:solidFill>
              <a:schemeClr val="accent5"/>
            </a:solidFill>
            <a:ln>
              <a:noFill/>
            </a:ln>
          </p:spPr>
          <p:txBody>
            <a:bodyPr wrap="square" lIns="0" tIns="0" rIns="0" bIns="0" rtlCol="0"/>
            <a:lstStyle/>
            <a:p>
              <a:endParaRPr sz="1733">
                <a:latin typeface="Arial Narrow" panose="020B0606020202030204" pitchFamily="34" charset="0"/>
              </a:endParaRPr>
            </a:p>
          </p:txBody>
        </p:sp>
      </p:grpSp>
      <p:sp>
        <p:nvSpPr>
          <p:cNvPr id="360" name="object 177">
            <a:extLst>
              <a:ext uri="{FF2B5EF4-FFF2-40B4-BE49-F238E27FC236}">
                <a16:creationId xmlns:a16="http://schemas.microsoft.com/office/drawing/2014/main" id="{3A6C745D-48A5-F84E-0AF1-1ABFA90AC25E}"/>
              </a:ext>
            </a:extLst>
          </p:cNvPr>
          <p:cNvSpPr/>
          <p:nvPr/>
        </p:nvSpPr>
        <p:spPr>
          <a:xfrm>
            <a:off x="1997339" y="3078409"/>
            <a:ext cx="7675159" cy="1880636"/>
          </a:xfrm>
          <a:custGeom>
            <a:avLst/>
            <a:gdLst/>
            <a:ahLst/>
            <a:cxnLst/>
            <a:rect l="l" t="t" r="r" b="b"/>
            <a:pathLst>
              <a:path w="3065779" h="751204">
                <a:moveTo>
                  <a:pt x="0" y="0"/>
                </a:moveTo>
                <a:lnTo>
                  <a:pt x="76492" y="750801"/>
                </a:lnTo>
                <a:lnTo>
                  <a:pt x="305980" y="743250"/>
                </a:lnTo>
                <a:lnTo>
                  <a:pt x="611958" y="685424"/>
                </a:lnTo>
                <a:lnTo>
                  <a:pt x="1225391" y="647583"/>
                </a:lnTo>
                <a:lnTo>
                  <a:pt x="1838814" y="516172"/>
                </a:lnTo>
                <a:lnTo>
                  <a:pt x="2452248" y="483584"/>
                </a:lnTo>
                <a:lnTo>
                  <a:pt x="3065675" y="477275"/>
                </a:lnTo>
              </a:path>
            </a:pathLst>
          </a:custGeom>
          <a:ln w="12700">
            <a:solidFill>
              <a:schemeClr val="accent4"/>
            </a:solidFill>
          </a:ln>
        </p:spPr>
        <p:txBody>
          <a:bodyPr wrap="square" lIns="0" tIns="0" rIns="0" bIns="0" rtlCol="0"/>
          <a:lstStyle/>
          <a:p>
            <a:endParaRPr sz="1733">
              <a:latin typeface="Arial Narrow" panose="020B0606020202030204" pitchFamily="34" charset="0"/>
            </a:endParaRPr>
          </a:p>
        </p:txBody>
      </p:sp>
      <p:grpSp>
        <p:nvGrpSpPr>
          <p:cNvPr id="361" name="Group 360">
            <a:extLst>
              <a:ext uri="{FF2B5EF4-FFF2-40B4-BE49-F238E27FC236}">
                <a16:creationId xmlns:a16="http://schemas.microsoft.com/office/drawing/2014/main" id="{3E00ACB7-7CB0-797B-13DD-AB70154CAF7E}"/>
              </a:ext>
            </a:extLst>
          </p:cNvPr>
          <p:cNvGrpSpPr/>
          <p:nvPr/>
        </p:nvGrpSpPr>
        <p:grpSpPr>
          <a:xfrm>
            <a:off x="1938653" y="3049189"/>
            <a:ext cx="7792547" cy="1971191"/>
            <a:chOff x="9372245" y="8626685"/>
            <a:chExt cx="6267768" cy="1585485"/>
          </a:xfrm>
          <a:solidFill>
            <a:schemeClr val="accent3"/>
          </a:solidFill>
        </p:grpSpPr>
        <p:sp>
          <p:nvSpPr>
            <p:cNvPr id="362" name="Rectangle 361">
              <a:extLst>
                <a:ext uri="{FF2B5EF4-FFF2-40B4-BE49-F238E27FC236}">
                  <a16:creationId xmlns:a16="http://schemas.microsoft.com/office/drawing/2014/main" id="{C5C1CB6F-CAD4-F2F5-5841-BF11A60579B3}"/>
                </a:ext>
              </a:extLst>
            </p:cNvPr>
            <p:cNvSpPr/>
            <p:nvPr/>
          </p:nvSpPr>
          <p:spPr>
            <a:xfrm>
              <a:off x="15548573" y="9556087"/>
              <a:ext cx="91440"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3">
                <a:latin typeface="Arial Narrow" panose="020B0606020202030204" pitchFamily="34" charset="0"/>
              </a:endParaRPr>
            </a:p>
          </p:txBody>
        </p:sp>
        <p:sp>
          <p:nvSpPr>
            <p:cNvPr id="363" name="Rectangle 362">
              <a:extLst>
                <a:ext uri="{FF2B5EF4-FFF2-40B4-BE49-F238E27FC236}">
                  <a16:creationId xmlns:a16="http://schemas.microsoft.com/office/drawing/2014/main" id="{42E58103-7C86-1467-C015-77246432753A}"/>
                </a:ext>
              </a:extLst>
            </p:cNvPr>
            <p:cNvSpPr/>
            <p:nvPr/>
          </p:nvSpPr>
          <p:spPr>
            <a:xfrm>
              <a:off x="14309027" y="9577809"/>
              <a:ext cx="91440"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3">
                <a:latin typeface="Arial Narrow" panose="020B0606020202030204" pitchFamily="34" charset="0"/>
              </a:endParaRPr>
            </a:p>
          </p:txBody>
        </p:sp>
        <p:sp>
          <p:nvSpPr>
            <p:cNvPr id="364" name="Rectangle 363">
              <a:extLst>
                <a:ext uri="{FF2B5EF4-FFF2-40B4-BE49-F238E27FC236}">
                  <a16:creationId xmlns:a16="http://schemas.microsoft.com/office/drawing/2014/main" id="{7949C1A7-6463-5394-9763-D9F4E0DC2A63}"/>
                </a:ext>
              </a:extLst>
            </p:cNvPr>
            <p:cNvSpPr/>
            <p:nvPr/>
          </p:nvSpPr>
          <p:spPr>
            <a:xfrm>
              <a:off x="13075323" y="9638400"/>
              <a:ext cx="91440"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3">
                <a:latin typeface="Arial Narrow" panose="020B0606020202030204" pitchFamily="34" charset="0"/>
              </a:endParaRPr>
            </a:p>
          </p:txBody>
        </p:sp>
        <p:sp>
          <p:nvSpPr>
            <p:cNvPr id="365" name="Rectangle 364">
              <a:extLst>
                <a:ext uri="{FF2B5EF4-FFF2-40B4-BE49-F238E27FC236}">
                  <a16:creationId xmlns:a16="http://schemas.microsoft.com/office/drawing/2014/main" id="{83706818-06A6-B959-3E3D-2D5802BD8AA7}"/>
                </a:ext>
              </a:extLst>
            </p:cNvPr>
            <p:cNvSpPr/>
            <p:nvPr/>
          </p:nvSpPr>
          <p:spPr>
            <a:xfrm>
              <a:off x="11839360" y="9904257"/>
              <a:ext cx="91440"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3">
                <a:latin typeface="Arial Narrow" panose="020B0606020202030204" pitchFamily="34" charset="0"/>
              </a:endParaRPr>
            </a:p>
          </p:txBody>
        </p:sp>
        <p:sp>
          <p:nvSpPr>
            <p:cNvPr id="366" name="Rectangle 365">
              <a:extLst>
                <a:ext uri="{FF2B5EF4-FFF2-40B4-BE49-F238E27FC236}">
                  <a16:creationId xmlns:a16="http://schemas.microsoft.com/office/drawing/2014/main" id="{8F639215-2CC3-29D1-74BF-28F461307C10}"/>
                </a:ext>
              </a:extLst>
            </p:cNvPr>
            <p:cNvSpPr/>
            <p:nvPr/>
          </p:nvSpPr>
          <p:spPr>
            <a:xfrm>
              <a:off x="10603787" y="9983478"/>
              <a:ext cx="91440"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3">
                <a:latin typeface="Arial Narrow" panose="020B0606020202030204" pitchFamily="34" charset="0"/>
              </a:endParaRPr>
            </a:p>
          </p:txBody>
        </p:sp>
        <p:sp>
          <p:nvSpPr>
            <p:cNvPr id="367" name="Rectangle 366">
              <a:extLst>
                <a:ext uri="{FF2B5EF4-FFF2-40B4-BE49-F238E27FC236}">
                  <a16:creationId xmlns:a16="http://schemas.microsoft.com/office/drawing/2014/main" id="{B34A8063-5CB5-176A-539B-22BAB098F30D}"/>
                </a:ext>
              </a:extLst>
            </p:cNvPr>
            <p:cNvSpPr/>
            <p:nvPr/>
          </p:nvSpPr>
          <p:spPr>
            <a:xfrm>
              <a:off x="9522292" y="10120730"/>
              <a:ext cx="91440"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3">
                <a:latin typeface="Arial Narrow" panose="020B0606020202030204" pitchFamily="34" charset="0"/>
              </a:endParaRPr>
            </a:p>
          </p:txBody>
        </p:sp>
        <p:sp>
          <p:nvSpPr>
            <p:cNvPr id="368" name="Rectangle 367">
              <a:extLst>
                <a:ext uri="{FF2B5EF4-FFF2-40B4-BE49-F238E27FC236}">
                  <a16:creationId xmlns:a16="http://schemas.microsoft.com/office/drawing/2014/main" id="{22424239-D7D1-804F-0CBA-5AD507ACA498}"/>
                </a:ext>
              </a:extLst>
            </p:cNvPr>
            <p:cNvSpPr/>
            <p:nvPr/>
          </p:nvSpPr>
          <p:spPr>
            <a:xfrm>
              <a:off x="9986854" y="10098476"/>
              <a:ext cx="91440"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3">
                <a:latin typeface="Arial Narrow" panose="020B0606020202030204" pitchFamily="34" charset="0"/>
              </a:endParaRPr>
            </a:p>
          </p:txBody>
        </p:sp>
        <p:sp>
          <p:nvSpPr>
            <p:cNvPr id="369" name="Rectangle 368">
              <a:extLst>
                <a:ext uri="{FF2B5EF4-FFF2-40B4-BE49-F238E27FC236}">
                  <a16:creationId xmlns:a16="http://schemas.microsoft.com/office/drawing/2014/main" id="{284EE70E-90EE-D4D0-6006-2AA5DFD96ED3}"/>
                </a:ext>
              </a:extLst>
            </p:cNvPr>
            <p:cNvSpPr/>
            <p:nvPr/>
          </p:nvSpPr>
          <p:spPr>
            <a:xfrm>
              <a:off x="9372245" y="8626685"/>
              <a:ext cx="91440"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3">
                <a:latin typeface="Arial Narrow" panose="020B0606020202030204" pitchFamily="34" charset="0"/>
              </a:endParaRPr>
            </a:p>
          </p:txBody>
        </p:sp>
      </p:grpSp>
      <p:sp>
        <p:nvSpPr>
          <p:cNvPr id="370" name="object 176">
            <a:extLst>
              <a:ext uri="{FF2B5EF4-FFF2-40B4-BE49-F238E27FC236}">
                <a16:creationId xmlns:a16="http://schemas.microsoft.com/office/drawing/2014/main" id="{5FE37658-8CB2-3C62-951F-AB81105A478B}"/>
              </a:ext>
            </a:extLst>
          </p:cNvPr>
          <p:cNvSpPr/>
          <p:nvPr/>
        </p:nvSpPr>
        <p:spPr>
          <a:xfrm>
            <a:off x="1997339" y="3293867"/>
            <a:ext cx="7675159" cy="481685"/>
          </a:xfrm>
          <a:custGeom>
            <a:avLst/>
            <a:gdLst/>
            <a:ahLst/>
            <a:cxnLst/>
            <a:rect l="l" t="t" r="r" b="b"/>
            <a:pathLst>
              <a:path w="3065779" h="192404">
                <a:moveTo>
                  <a:pt x="0" y="0"/>
                </a:moveTo>
                <a:lnTo>
                  <a:pt x="76492" y="17663"/>
                </a:lnTo>
                <a:lnTo>
                  <a:pt x="305980" y="8831"/>
                </a:lnTo>
                <a:lnTo>
                  <a:pt x="611958" y="33124"/>
                </a:lnTo>
                <a:lnTo>
                  <a:pt x="1225391" y="35336"/>
                </a:lnTo>
                <a:lnTo>
                  <a:pt x="1838814" y="128087"/>
                </a:lnTo>
                <a:lnTo>
                  <a:pt x="2452248" y="136922"/>
                </a:lnTo>
                <a:lnTo>
                  <a:pt x="3065675" y="192127"/>
                </a:lnTo>
              </a:path>
            </a:pathLst>
          </a:custGeom>
          <a:ln w="12700">
            <a:solidFill>
              <a:schemeClr val="accent3"/>
            </a:solidFill>
          </a:ln>
        </p:spPr>
        <p:txBody>
          <a:bodyPr wrap="square" lIns="0" tIns="0" rIns="0" bIns="0" rtlCol="0"/>
          <a:lstStyle/>
          <a:p>
            <a:endParaRPr sz="1733">
              <a:latin typeface="Arial Narrow" panose="020B0606020202030204" pitchFamily="34" charset="0"/>
            </a:endParaRPr>
          </a:p>
        </p:txBody>
      </p:sp>
      <p:grpSp>
        <p:nvGrpSpPr>
          <p:cNvPr id="371" name="Group 370">
            <a:extLst>
              <a:ext uri="{FF2B5EF4-FFF2-40B4-BE49-F238E27FC236}">
                <a16:creationId xmlns:a16="http://schemas.microsoft.com/office/drawing/2014/main" id="{19AABB1E-D805-025D-EAF5-208F953CE12F}"/>
              </a:ext>
            </a:extLst>
          </p:cNvPr>
          <p:cNvGrpSpPr/>
          <p:nvPr/>
        </p:nvGrpSpPr>
        <p:grpSpPr>
          <a:xfrm>
            <a:off x="1924325" y="3209849"/>
            <a:ext cx="7821739" cy="643091"/>
            <a:chOff x="9360750" y="8755940"/>
            <a:chExt cx="6291268" cy="517258"/>
          </a:xfrm>
          <a:solidFill>
            <a:schemeClr val="accent3"/>
          </a:solidFill>
        </p:grpSpPr>
        <p:sp>
          <p:nvSpPr>
            <p:cNvPr id="372" name="object 202">
              <a:extLst>
                <a:ext uri="{FF2B5EF4-FFF2-40B4-BE49-F238E27FC236}">
                  <a16:creationId xmlns:a16="http://schemas.microsoft.com/office/drawing/2014/main" id="{65E17487-49B9-7A75-511C-A033768AFCB0}"/>
                </a:ext>
              </a:extLst>
            </p:cNvPr>
            <p:cNvSpPr/>
            <p:nvPr/>
          </p:nvSpPr>
          <p:spPr>
            <a:xfrm>
              <a:off x="9360750" y="8755940"/>
              <a:ext cx="117634" cy="117634"/>
            </a:xfrm>
            <a:prstGeom prst="ellipse">
              <a:avLst/>
            </a:prstGeom>
            <a:grpFill/>
          </p:spPr>
          <p:txBody>
            <a:bodyPr wrap="square" lIns="0" tIns="0" rIns="0" bIns="0" rtlCol="0"/>
            <a:lstStyle/>
            <a:p>
              <a:endParaRPr sz="1733">
                <a:latin typeface="Arial Narrow" panose="020B0606020202030204" pitchFamily="34" charset="0"/>
              </a:endParaRPr>
            </a:p>
          </p:txBody>
        </p:sp>
        <p:sp>
          <p:nvSpPr>
            <p:cNvPr id="373" name="object 203">
              <a:extLst>
                <a:ext uri="{FF2B5EF4-FFF2-40B4-BE49-F238E27FC236}">
                  <a16:creationId xmlns:a16="http://schemas.microsoft.com/office/drawing/2014/main" id="{BF9D7DE9-3283-FE20-F005-72812AD52229}"/>
                </a:ext>
              </a:extLst>
            </p:cNvPr>
            <p:cNvSpPr/>
            <p:nvPr/>
          </p:nvSpPr>
          <p:spPr>
            <a:xfrm>
              <a:off x="9514782" y="8798295"/>
              <a:ext cx="117634" cy="117634"/>
            </a:xfrm>
            <a:prstGeom prst="ellipse">
              <a:avLst/>
            </a:prstGeom>
            <a:grpFill/>
          </p:spPr>
          <p:txBody>
            <a:bodyPr wrap="square" lIns="0" tIns="0" rIns="0" bIns="0" rtlCol="0"/>
            <a:lstStyle/>
            <a:p>
              <a:endParaRPr sz="1733">
                <a:latin typeface="Arial Narrow" panose="020B0606020202030204" pitchFamily="34" charset="0"/>
              </a:endParaRPr>
            </a:p>
          </p:txBody>
        </p:sp>
        <p:sp>
          <p:nvSpPr>
            <p:cNvPr id="374" name="object 204">
              <a:extLst>
                <a:ext uri="{FF2B5EF4-FFF2-40B4-BE49-F238E27FC236}">
                  <a16:creationId xmlns:a16="http://schemas.microsoft.com/office/drawing/2014/main" id="{A635DE39-A95C-7425-3B5C-CC3190EC02BC}"/>
                </a:ext>
              </a:extLst>
            </p:cNvPr>
            <p:cNvSpPr/>
            <p:nvPr/>
          </p:nvSpPr>
          <p:spPr>
            <a:xfrm>
              <a:off x="9976881" y="8778674"/>
              <a:ext cx="117634" cy="117634"/>
            </a:xfrm>
            <a:prstGeom prst="ellipse">
              <a:avLst/>
            </a:prstGeom>
            <a:grpFill/>
          </p:spPr>
          <p:txBody>
            <a:bodyPr wrap="square" lIns="0" tIns="0" rIns="0" bIns="0" rtlCol="0"/>
            <a:lstStyle/>
            <a:p>
              <a:endParaRPr sz="1733">
                <a:latin typeface="Arial Narrow" panose="020B0606020202030204" pitchFamily="34" charset="0"/>
              </a:endParaRPr>
            </a:p>
          </p:txBody>
        </p:sp>
        <p:sp>
          <p:nvSpPr>
            <p:cNvPr id="375" name="object 205">
              <a:extLst>
                <a:ext uri="{FF2B5EF4-FFF2-40B4-BE49-F238E27FC236}">
                  <a16:creationId xmlns:a16="http://schemas.microsoft.com/office/drawing/2014/main" id="{77F6BD4F-BED6-F8CE-64EB-9898E9CD030A}"/>
                </a:ext>
              </a:extLst>
            </p:cNvPr>
            <p:cNvSpPr/>
            <p:nvPr/>
          </p:nvSpPr>
          <p:spPr>
            <a:xfrm>
              <a:off x="10593017" y="8830774"/>
              <a:ext cx="117634" cy="117634"/>
            </a:xfrm>
            <a:prstGeom prst="ellipse">
              <a:avLst/>
            </a:prstGeom>
            <a:grpFill/>
          </p:spPr>
          <p:txBody>
            <a:bodyPr wrap="square" lIns="0" tIns="0" rIns="0" bIns="0" rtlCol="0"/>
            <a:lstStyle/>
            <a:p>
              <a:endParaRPr sz="1733">
                <a:latin typeface="Arial Narrow" panose="020B0606020202030204" pitchFamily="34" charset="0"/>
              </a:endParaRPr>
            </a:p>
          </p:txBody>
        </p:sp>
        <p:sp>
          <p:nvSpPr>
            <p:cNvPr id="376" name="object 206">
              <a:extLst>
                <a:ext uri="{FF2B5EF4-FFF2-40B4-BE49-F238E27FC236}">
                  <a16:creationId xmlns:a16="http://schemas.microsoft.com/office/drawing/2014/main" id="{CCF710E7-7866-198A-A8D9-3DCC40DA578E}"/>
                </a:ext>
              </a:extLst>
            </p:cNvPr>
            <p:cNvSpPr/>
            <p:nvPr/>
          </p:nvSpPr>
          <p:spPr>
            <a:xfrm>
              <a:off x="11828237" y="8833974"/>
              <a:ext cx="117634" cy="117634"/>
            </a:xfrm>
            <a:prstGeom prst="ellipse">
              <a:avLst/>
            </a:prstGeom>
            <a:grpFill/>
          </p:spPr>
          <p:txBody>
            <a:bodyPr wrap="square" lIns="0" tIns="0" rIns="0" bIns="0" rtlCol="0"/>
            <a:lstStyle/>
            <a:p>
              <a:endParaRPr sz="1733">
                <a:latin typeface="Arial Narrow" panose="020B0606020202030204" pitchFamily="34" charset="0"/>
              </a:endParaRPr>
            </a:p>
          </p:txBody>
        </p:sp>
        <p:sp>
          <p:nvSpPr>
            <p:cNvPr id="377" name="object 207">
              <a:extLst>
                <a:ext uri="{FF2B5EF4-FFF2-40B4-BE49-F238E27FC236}">
                  <a16:creationId xmlns:a16="http://schemas.microsoft.com/office/drawing/2014/main" id="{497EBB32-8C7F-DCC9-DAE1-F69C51088063}"/>
                </a:ext>
              </a:extLst>
            </p:cNvPr>
            <p:cNvSpPr/>
            <p:nvPr/>
          </p:nvSpPr>
          <p:spPr>
            <a:xfrm>
              <a:off x="13063461" y="9022863"/>
              <a:ext cx="117634" cy="117634"/>
            </a:xfrm>
            <a:prstGeom prst="ellipse">
              <a:avLst/>
            </a:prstGeom>
            <a:grpFill/>
          </p:spPr>
          <p:txBody>
            <a:bodyPr wrap="square" lIns="0" tIns="0" rIns="0" bIns="0" rtlCol="0"/>
            <a:lstStyle/>
            <a:p>
              <a:endParaRPr sz="1733">
                <a:latin typeface="Arial Narrow" panose="020B0606020202030204" pitchFamily="34" charset="0"/>
              </a:endParaRPr>
            </a:p>
          </p:txBody>
        </p:sp>
        <p:sp>
          <p:nvSpPr>
            <p:cNvPr id="378" name="object 208">
              <a:extLst>
                <a:ext uri="{FF2B5EF4-FFF2-40B4-BE49-F238E27FC236}">
                  <a16:creationId xmlns:a16="http://schemas.microsoft.com/office/drawing/2014/main" id="{82E12CBE-1AB4-D4F9-73F4-9C72E4681A1F}"/>
                </a:ext>
              </a:extLst>
            </p:cNvPr>
            <p:cNvSpPr/>
            <p:nvPr/>
          </p:nvSpPr>
          <p:spPr>
            <a:xfrm>
              <a:off x="14298688" y="9050609"/>
              <a:ext cx="117634" cy="117634"/>
            </a:xfrm>
            <a:prstGeom prst="ellipse">
              <a:avLst/>
            </a:prstGeom>
            <a:grpFill/>
          </p:spPr>
          <p:txBody>
            <a:bodyPr wrap="square" lIns="0" tIns="0" rIns="0" bIns="0" rtlCol="0"/>
            <a:lstStyle/>
            <a:p>
              <a:endParaRPr sz="1733">
                <a:latin typeface="Arial Narrow" panose="020B0606020202030204" pitchFamily="34" charset="0"/>
              </a:endParaRPr>
            </a:p>
          </p:txBody>
        </p:sp>
        <p:sp>
          <p:nvSpPr>
            <p:cNvPr id="379" name="object 209">
              <a:extLst>
                <a:ext uri="{FF2B5EF4-FFF2-40B4-BE49-F238E27FC236}">
                  <a16:creationId xmlns:a16="http://schemas.microsoft.com/office/drawing/2014/main" id="{E68D1BC0-1292-69FD-3918-9814E3AEC1CF}"/>
                </a:ext>
              </a:extLst>
            </p:cNvPr>
            <p:cNvSpPr/>
            <p:nvPr/>
          </p:nvSpPr>
          <p:spPr>
            <a:xfrm>
              <a:off x="15534384" y="9155564"/>
              <a:ext cx="117634" cy="117634"/>
            </a:xfrm>
            <a:prstGeom prst="ellipse">
              <a:avLst/>
            </a:prstGeom>
            <a:grpFill/>
          </p:spPr>
          <p:txBody>
            <a:bodyPr wrap="square" lIns="0" tIns="0" rIns="0" bIns="0" rtlCol="0"/>
            <a:lstStyle/>
            <a:p>
              <a:endParaRPr sz="1733">
                <a:latin typeface="Arial Narrow" panose="020B0606020202030204" pitchFamily="34" charset="0"/>
              </a:endParaRPr>
            </a:p>
          </p:txBody>
        </p:sp>
      </p:grpSp>
      <p:sp>
        <p:nvSpPr>
          <p:cNvPr id="380" name="object 175">
            <a:extLst>
              <a:ext uri="{FF2B5EF4-FFF2-40B4-BE49-F238E27FC236}">
                <a16:creationId xmlns:a16="http://schemas.microsoft.com/office/drawing/2014/main" id="{1C5954DC-5C17-C634-9B1A-C388B222169E}"/>
              </a:ext>
            </a:extLst>
          </p:cNvPr>
          <p:cNvSpPr/>
          <p:nvPr/>
        </p:nvSpPr>
        <p:spPr>
          <a:xfrm>
            <a:off x="1997938" y="3387858"/>
            <a:ext cx="7675159" cy="1621513"/>
          </a:xfrm>
          <a:custGeom>
            <a:avLst/>
            <a:gdLst/>
            <a:ahLst/>
            <a:cxnLst/>
            <a:rect l="l" t="t" r="r" b="b"/>
            <a:pathLst>
              <a:path w="3065779" h="647700">
                <a:moveTo>
                  <a:pt x="0" y="0"/>
                </a:moveTo>
                <a:lnTo>
                  <a:pt x="76255" y="627199"/>
                </a:lnTo>
                <a:lnTo>
                  <a:pt x="305740" y="627199"/>
                </a:lnTo>
                <a:lnTo>
                  <a:pt x="611715" y="647070"/>
                </a:lnTo>
                <a:lnTo>
                  <a:pt x="1225148" y="530014"/>
                </a:lnTo>
                <a:lnTo>
                  <a:pt x="1838575" y="532233"/>
                </a:lnTo>
                <a:lnTo>
                  <a:pt x="2452005" y="450521"/>
                </a:lnTo>
                <a:lnTo>
                  <a:pt x="3065432" y="538856"/>
                </a:lnTo>
              </a:path>
            </a:pathLst>
          </a:custGeom>
          <a:ln w="12700">
            <a:solidFill>
              <a:schemeClr val="accent1"/>
            </a:solidFill>
          </a:ln>
        </p:spPr>
        <p:txBody>
          <a:bodyPr wrap="square" lIns="0" tIns="0" rIns="0" bIns="0" rtlCol="0"/>
          <a:lstStyle/>
          <a:p>
            <a:endParaRPr sz="1733">
              <a:latin typeface="Arial Narrow" panose="020B0606020202030204" pitchFamily="34" charset="0"/>
            </a:endParaRPr>
          </a:p>
        </p:txBody>
      </p:sp>
      <p:grpSp>
        <p:nvGrpSpPr>
          <p:cNvPr id="381" name="Group 380">
            <a:extLst>
              <a:ext uri="{FF2B5EF4-FFF2-40B4-BE49-F238E27FC236}">
                <a16:creationId xmlns:a16="http://schemas.microsoft.com/office/drawing/2014/main" id="{475F675A-5D9D-A91D-7960-77D17C46B08A}"/>
              </a:ext>
            </a:extLst>
          </p:cNvPr>
          <p:cNvGrpSpPr/>
          <p:nvPr/>
        </p:nvGrpSpPr>
        <p:grpSpPr>
          <a:xfrm>
            <a:off x="1924336" y="3291253"/>
            <a:ext cx="7821128" cy="1774521"/>
            <a:chOff x="9360730" y="8821384"/>
            <a:chExt cx="6290756" cy="1427298"/>
          </a:xfrm>
          <a:solidFill>
            <a:schemeClr val="accent1"/>
          </a:solidFill>
        </p:grpSpPr>
        <p:sp>
          <p:nvSpPr>
            <p:cNvPr id="382" name="object 186">
              <a:extLst>
                <a:ext uri="{FF2B5EF4-FFF2-40B4-BE49-F238E27FC236}">
                  <a16:creationId xmlns:a16="http://schemas.microsoft.com/office/drawing/2014/main" id="{D49BFB4D-F660-39B9-0222-4E8E5E125DB8}"/>
                </a:ext>
              </a:extLst>
            </p:cNvPr>
            <p:cNvSpPr/>
            <p:nvPr/>
          </p:nvSpPr>
          <p:spPr>
            <a:xfrm>
              <a:off x="9360730" y="8821384"/>
              <a:ext cx="117634" cy="117634"/>
            </a:xfrm>
            <a:custGeom>
              <a:avLst/>
              <a:gdLst/>
              <a:ahLst/>
              <a:cxnLst/>
              <a:rect l="l" t="t" r="r" b="b"/>
              <a:pathLst>
                <a:path w="58420" h="58420">
                  <a:moveTo>
                    <a:pt x="29160" y="0"/>
                  </a:moveTo>
                  <a:lnTo>
                    <a:pt x="0" y="58327"/>
                  </a:lnTo>
                  <a:lnTo>
                    <a:pt x="58321" y="58327"/>
                  </a:lnTo>
                  <a:lnTo>
                    <a:pt x="29160" y="0"/>
                  </a:lnTo>
                  <a:close/>
                </a:path>
              </a:pathLst>
            </a:custGeom>
            <a:grpFill/>
          </p:spPr>
          <p:txBody>
            <a:bodyPr wrap="square" lIns="0" tIns="0" rIns="0" bIns="0" rtlCol="0"/>
            <a:lstStyle/>
            <a:p>
              <a:endParaRPr sz="1733">
                <a:latin typeface="Arial Narrow" panose="020B0606020202030204" pitchFamily="34" charset="0"/>
              </a:endParaRPr>
            </a:p>
          </p:txBody>
        </p:sp>
        <p:sp>
          <p:nvSpPr>
            <p:cNvPr id="383" name="object 187">
              <a:extLst>
                <a:ext uri="{FF2B5EF4-FFF2-40B4-BE49-F238E27FC236}">
                  <a16:creationId xmlns:a16="http://schemas.microsoft.com/office/drawing/2014/main" id="{1E54E005-5298-4694-C9AC-7E94A32CE23D}"/>
                </a:ext>
              </a:extLst>
            </p:cNvPr>
            <p:cNvSpPr/>
            <p:nvPr/>
          </p:nvSpPr>
          <p:spPr>
            <a:xfrm>
              <a:off x="9514753" y="10103870"/>
              <a:ext cx="117634" cy="117634"/>
            </a:xfrm>
            <a:custGeom>
              <a:avLst/>
              <a:gdLst/>
              <a:ahLst/>
              <a:cxnLst/>
              <a:rect l="l" t="t" r="r" b="b"/>
              <a:pathLst>
                <a:path w="58420" h="58420">
                  <a:moveTo>
                    <a:pt x="29163" y="0"/>
                  </a:moveTo>
                  <a:lnTo>
                    <a:pt x="0" y="58330"/>
                  </a:lnTo>
                  <a:lnTo>
                    <a:pt x="58321" y="58330"/>
                  </a:lnTo>
                  <a:lnTo>
                    <a:pt x="29163" y="0"/>
                  </a:lnTo>
                  <a:close/>
                </a:path>
              </a:pathLst>
            </a:custGeom>
            <a:grpFill/>
          </p:spPr>
          <p:txBody>
            <a:bodyPr wrap="square" lIns="0" tIns="0" rIns="0" bIns="0" rtlCol="0"/>
            <a:lstStyle/>
            <a:p>
              <a:endParaRPr sz="1733">
                <a:latin typeface="Arial Narrow" panose="020B0606020202030204" pitchFamily="34" charset="0"/>
              </a:endParaRPr>
            </a:p>
          </p:txBody>
        </p:sp>
        <p:sp>
          <p:nvSpPr>
            <p:cNvPr id="384" name="object 188">
              <a:extLst>
                <a:ext uri="{FF2B5EF4-FFF2-40B4-BE49-F238E27FC236}">
                  <a16:creationId xmlns:a16="http://schemas.microsoft.com/office/drawing/2014/main" id="{7B6A63B1-A96D-8D75-DAE0-89C637461C0E}"/>
                </a:ext>
              </a:extLst>
            </p:cNvPr>
            <p:cNvSpPr/>
            <p:nvPr/>
          </p:nvSpPr>
          <p:spPr>
            <a:xfrm>
              <a:off x="9976857" y="10110489"/>
              <a:ext cx="117634" cy="117634"/>
            </a:xfrm>
            <a:custGeom>
              <a:avLst/>
              <a:gdLst/>
              <a:ahLst/>
              <a:cxnLst/>
              <a:rect l="l" t="t" r="r" b="b"/>
              <a:pathLst>
                <a:path w="58420" h="58420">
                  <a:moveTo>
                    <a:pt x="29163" y="0"/>
                  </a:moveTo>
                  <a:lnTo>
                    <a:pt x="0" y="58327"/>
                  </a:lnTo>
                  <a:lnTo>
                    <a:pt x="58321" y="58327"/>
                  </a:lnTo>
                  <a:lnTo>
                    <a:pt x="29163" y="0"/>
                  </a:lnTo>
                  <a:close/>
                </a:path>
              </a:pathLst>
            </a:custGeom>
            <a:grpFill/>
          </p:spPr>
          <p:txBody>
            <a:bodyPr wrap="square" lIns="0" tIns="0" rIns="0" bIns="0" rtlCol="0"/>
            <a:lstStyle/>
            <a:p>
              <a:endParaRPr sz="1733">
                <a:latin typeface="Arial Narrow" panose="020B0606020202030204" pitchFamily="34" charset="0"/>
              </a:endParaRPr>
            </a:p>
          </p:txBody>
        </p:sp>
        <p:sp>
          <p:nvSpPr>
            <p:cNvPr id="385" name="object 189">
              <a:extLst>
                <a:ext uri="{FF2B5EF4-FFF2-40B4-BE49-F238E27FC236}">
                  <a16:creationId xmlns:a16="http://schemas.microsoft.com/office/drawing/2014/main" id="{834BBC68-68EF-2816-2D60-9674D383A1D5}"/>
                </a:ext>
              </a:extLst>
            </p:cNvPr>
            <p:cNvSpPr/>
            <p:nvPr/>
          </p:nvSpPr>
          <p:spPr>
            <a:xfrm>
              <a:off x="10592992" y="10131048"/>
              <a:ext cx="117634" cy="117634"/>
            </a:xfrm>
            <a:custGeom>
              <a:avLst/>
              <a:gdLst/>
              <a:ahLst/>
              <a:cxnLst/>
              <a:rect l="l" t="t" r="r" b="b"/>
              <a:pathLst>
                <a:path w="58420" h="58420">
                  <a:moveTo>
                    <a:pt x="29157" y="0"/>
                  </a:moveTo>
                  <a:lnTo>
                    <a:pt x="0" y="58324"/>
                  </a:lnTo>
                  <a:lnTo>
                    <a:pt x="58321" y="58324"/>
                  </a:lnTo>
                  <a:lnTo>
                    <a:pt x="29157" y="0"/>
                  </a:lnTo>
                  <a:close/>
                </a:path>
              </a:pathLst>
            </a:custGeom>
            <a:grpFill/>
          </p:spPr>
          <p:txBody>
            <a:bodyPr wrap="square" lIns="0" tIns="0" rIns="0" bIns="0" rtlCol="0"/>
            <a:lstStyle/>
            <a:p>
              <a:endParaRPr sz="1733">
                <a:latin typeface="Arial Narrow" panose="020B0606020202030204" pitchFamily="34" charset="0"/>
              </a:endParaRPr>
            </a:p>
          </p:txBody>
        </p:sp>
        <p:sp>
          <p:nvSpPr>
            <p:cNvPr id="386" name="object 191">
              <a:extLst>
                <a:ext uri="{FF2B5EF4-FFF2-40B4-BE49-F238E27FC236}">
                  <a16:creationId xmlns:a16="http://schemas.microsoft.com/office/drawing/2014/main" id="{9F30233C-2169-19E4-E4AE-58B702C760BA}"/>
                </a:ext>
              </a:extLst>
            </p:cNvPr>
            <p:cNvSpPr/>
            <p:nvPr/>
          </p:nvSpPr>
          <p:spPr>
            <a:xfrm>
              <a:off x="13063421" y="9903038"/>
              <a:ext cx="117634" cy="117634"/>
            </a:xfrm>
            <a:custGeom>
              <a:avLst/>
              <a:gdLst/>
              <a:ahLst/>
              <a:cxnLst/>
              <a:rect l="l" t="t" r="r" b="b"/>
              <a:pathLst>
                <a:path w="58420" h="58420">
                  <a:moveTo>
                    <a:pt x="29163" y="0"/>
                  </a:moveTo>
                  <a:lnTo>
                    <a:pt x="0" y="58327"/>
                  </a:lnTo>
                  <a:lnTo>
                    <a:pt x="58324" y="58327"/>
                  </a:lnTo>
                  <a:lnTo>
                    <a:pt x="29163" y="0"/>
                  </a:lnTo>
                  <a:close/>
                </a:path>
              </a:pathLst>
            </a:custGeom>
            <a:grpFill/>
          </p:spPr>
          <p:txBody>
            <a:bodyPr wrap="square" lIns="0" tIns="0" rIns="0" bIns="0" rtlCol="0"/>
            <a:lstStyle/>
            <a:p>
              <a:endParaRPr sz="1733">
                <a:latin typeface="Arial Narrow" panose="020B0606020202030204" pitchFamily="34" charset="0"/>
              </a:endParaRPr>
            </a:p>
          </p:txBody>
        </p:sp>
        <p:sp>
          <p:nvSpPr>
            <p:cNvPr id="387" name="object 192">
              <a:extLst>
                <a:ext uri="{FF2B5EF4-FFF2-40B4-BE49-F238E27FC236}">
                  <a16:creationId xmlns:a16="http://schemas.microsoft.com/office/drawing/2014/main" id="{551EDD9B-C049-CC20-A185-D72F7902987A}"/>
                </a:ext>
              </a:extLst>
            </p:cNvPr>
            <p:cNvSpPr/>
            <p:nvPr/>
          </p:nvSpPr>
          <p:spPr>
            <a:xfrm>
              <a:off x="14298644" y="9737747"/>
              <a:ext cx="117634" cy="117634"/>
            </a:xfrm>
            <a:custGeom>
              <a:avLst/>
              <a:gdLst/>
              <a:ahLst/>
              <a:cxnLst/>
              <a:rect l="l" t="t" r="r" b="b"/>
              <a:pathLst>
                <a:path w="58420" h="58420">
                  <a:moveTo>
                    <a:pt x="29160" y="0"/>
                  </a:moveTo>
                  <a:lnTo>
                    <a:pt x="0" y="58321"/>
                  </a:lnTo>
                  <a:lnTo>
                    <a:pt x="58321" y="58321"/>
                  </a:lnTo>
                  <a:lnTo>
                    <a:pt x="29160" y="0"/>
                  </a:lnTo>
                  <a:close/>
                </a:path>
              </a:pathLst>
            </a:custGeom>
            <a:grpFill/>
          </p:spPr>
          <p:txBody>
            <a:bodyPr wrap="square" lIns="0" tIns="0" rIns="0" bIns="0" rtlCol="0"/>
            <a:lstStyle/>
            <a:p>
              <a:endParaRPr sz="1733">
                <a:latin typeface="Arial Narrow" panose="020B0606020202030204" pitchFamily="34" charset="0"/>
              </a:endParaRPr>
            </a:p>
          </p:txBody>
        </p:sp>
        <p:sp>
          <p:nvSpPr>
            <p:cNvPr id="388" name="object 193">
              <a:extLst>
                <a:ext uri="{FF2B5EF4-FFF2-40B4-BE49-F238E27FC236}">
                  <a16:creationId xmlns:a16="http://schemas.microsoft.com/office/drawing/2014/main" id="{88AE28D9-76C9-0187-5776-FA34A569B6DB}"/>
                </a:ext>
              </a:extLst>
            </p:cNvPr>
            <p:cNvSpPr/>
            <p:nvPr/>
          </p:nvSpPr>
          <p:spPr>
            <a:xfrm>
              <a:off x="15533852" y="9934048"/>
              <a:ext cx="117634" cy="117634"/>
            </a:xfrm>
            <a:custGeom>
              <a:avLst/>
              <a:gdLst/>
              <a:ahLst/>
              <a:cxnLst/>
              <a:rect l="l" t="t" r="r" b="b"/>
              <a:pathLst>
                <a:path w="58420" h="58420">
                  <a:moveTo>
                    <a:pt x="29166" y="0"/>
                  </a:moveTo>
                  <a:lnTo>
                    <a:pt x="0" y="58324"/>
                  </a:lnTo>
                  <a:lnTo>
                    <a:pt x="58321" y="58324"/>
                  </a:lnTo>
                  <a:lnTo>
                    <a:pt x="29166" y="0"/>
                  </a:lnTo>
                  <a:close/>
                </a:path>
              </a:pathLst>
            </a:custGeom>
            <a:grpFill/>
          </p:spPr>
          <p:txBody>
            <a:bodyPr wrap="square" lIns="0" tIns="0" rIns="0" bIns="0" rtlCol="0"/>
            <a:lstStyle/>
            <a:p>
              <a:endParaRPr sz="1733">
                <a:latin typeface="Arial Narrow" panose="020B0606020202030204" pitchFamily="34" charset="0"/>
              </a:endParaRPr>
            </a:p>
          </p:txBody>
        </p:sp>
        <p:sp>
          <p:nvSpPr>
            <p:cNvPr id="389" name="object 191">
              <a:extLst>
                <a:ext uri="{FF2B5EF4-FFF2-40B4-BE49-F238E27FC236}">
                  <a16:creationId xmlns:a16="http://schemas.microsoft.com/office/drawing/2014/main" id="{20CB5392-9E5B-11BE-2EA0-01ED54B2BC1E}"/>
                </a:ext>
              </a:extLst>
            </p:cNvPr>
            <p:cNvSpPr/>
            <p:nvPr/>
          </p:nvSpPr>
          <p:spPr>
            <a:xfrm>
              <a:off x="11825258" y="9880969"/>
              <a:ext cx="117634" cy="117634"/>
            </a:xfrm>
            <a:custGeom>
              <a:avLst/>
              <a:gdLst/>
              <a:ahLst/>
              <a:cxnLst/>
              <a:rect l="l" t="t" r="r" b="b"/>
              <a:pathLst>
                <a:path w="58420" h="58420">
                  <a:moveTo>
                    <a:pt x="29163" y="0"/>
                  </a:moveTo>
                  <a:lnTo>
                    <a:pt x="0" y="58327"/>
                  </a:lnTo>
                  <a:lnTo>
                    <a:pt x="58324" y="58327"/>
                  </a:lnTo>
                  <a:lnTo>
                    <a:pt x="29163" y="0"/>
                  </a:lnTo>
                  <a:close/>
                </a:path>
              </a:pathLst>
            </a:custGeom>
            <a:grpFill/>
          </p:spPr>
          <p:txBody>
            <a:bodyPr wrap="square" lIns="0" tIns="0" rIns="0" bIns="0" rtlCol="0"/>
            <a:lstStyle/>
            <a:p>
              <a:endParaRPr sz="1733">
                <a:latin typeface="Arial Narrow" panose="020B0606020202030204" pitchFamily="34" charset="0"/>
              </a:endParaRPr>
            </a:p>
          </p:txBody>
        </p:sp>
      </p:grpSp>
    </p:spTree>
    <p:extLst>
      <p:ext uri="{BB962C8B-B14F-4D97-AF65-F5344CB8AC3E}">
        <p14:creationId xmlns:p14="http://schemas.microsoft.com/office/powerpoint/2010/main" val="2152973546"/>
      </p:ext>
    </p:extLst>
  </p:cSld>
  <p:clrMapOvr>
    <a:masterClrMapping/>
  </p:clrMapOvr>
  <p:hf hdr="0" dt="0"/>
</p:sldLayout>
</file>

<file path=ppt/slideLayouts/slideLayout126.xml><?xml version="1.0" encoding="utf-8"?>
<p:sldLayout xmlns:a="http://schemas.openxmlformats.org/drawingml/2006/main" xmlns:r="http://schemas.openxmlformats.org/officeDocument/2006/relationships" xmlns:p="http://schemas.openxmlformats.org/presentationml/2006/main">
  <p:cSld name="4_Divider Slide">
    <p:spTree>
      <p:nvGrpSpPr>
        <p:cNvPr id="1" name=""/>
        <p:cNvGrpSpPr/>
        <p:nvPr/>
      </p:nvGrpSpPr>
      <p:grpSpPr>
        <a:xfrm>
          <a:off x="0" y="0"/>
          <a:ext cx="0" cy="0"/>
          <a:chOff x="0" y="0"/>
          <a:chExt cx="0" cy="0"/>
        </a:xfrm>
      </p:grpSpPr>
      <p:sp>
        <p:nvSpPr>
          <p:cNvPr id="14" name="Footer Placeholder 13"/>
          <p:cNvSpPr>
            <a:spLocks noGrp="1"/>
          </p:cNvSpPr>
          <p:nvPr>
            <p:ph type="ftr" sz="quarter" idx="10"/>
          </p:nvPr>
        </p:nvSpPr>
        <p:spPr/>
        <p:txBody>
          <a:bodyPr/>
          <a:lstStyle/>
          <a:p>
            <a:r>
              <a:rPr lang="en-US" dirty="0"/>
              <a:t>alloHCT, allogeneic hematopoietic cell transplantation; ANC, absolute neutrophil count; ECOG PS, Eastern Cooperative Oncology Group performance status; PLT, platelet count; qd, once daily; RP2D, recommended phase 2 dose; TGA, treatment group A; TGB, treatment group B. * Within 5 half-lives.</a:t>
            </a:r>
          </a:p>
        </p:txBody>
      </p:sp>
      <p:sp>
        <p:nvSpPr>
          <p:cNvPr id="15" name="Slide Number Placeholder 14"/>
          <p:cNvSpPr>
            <a:spLocks noGrp="1"/>
          </p:cNvSpPr>
          <p:nvPr>
            <p:ph type="sldNum" sz="quarter" idx="11"/>
          </p:nvPr>
        </p:nvSpPr>
        <p:spPr/>
        <p:txBody>
          <a:bodyPr/>
          <a:lstStyle/>
          <a:p>
            <a:fld id="{358F60C2-36CE-471D-A924-19CAFBBAA0CF}" type="slidenum">
              <a:rPr lang="en-US" smtClean="0"/>
              <a:t>‹#›</a:t>
            </a:fld>
            <a:endParaRPr lang="en-US" dirty="0"/>
          </a:p>
        </p:txBody>
      </p:sp>
      <p:sp>
        <p:nvSpPr>
          <p:cNvPr id="2" name="Title 1"/>
          <p:cNvSpPr>
            <a:spLocks noGrp="1"/>
          </p:cNvSpPr>
          <p:nvPr>
            <p:ph type="ctrTitle"/>
          </p:nvPr>
        </p:nvSpPr>
        <p:spPr>
          <a:xfrm>
            <a:off x="757381" y="2481739"/>
            <a:ext cx="10878707" cy="731520"/>
          </a:xfrm>
        </p:spPr>
        <p:txBody>
          <a:bodyPr>
            <a:normAutofit/>
          </a:bodyPr>
          <a:lstStyle>
            <a:lvl1pPr>
              <a:defRPr sz="4267"/>
            </a:lvl1pPr>
          </a:lstStyle>
          <a:p>
            <a:r>
              <a:rPr lang="en-US"/>
              <a:t>Click to edit Master title style</a:t>
            </a:r>
            <a:endParaRPr lang="en-US" dirty="0"/>
          </a:p>
        </p:txBody>
      </p:sp>
      <p:sp>
        <p:nvSpPr>
          <p:cNvPr id="3" name="Subtitle 2"/>
          <p:cNvSpPr>
            <a:spLocks noGrp="1"/>
          </p:cNvSpPr>
          <p:nvPr>
            <p:ph type="subTitle" idx="1"/>
          </p:nvPr>
        </p:nvSpPr>
        <p:spPr>
          <a:xfrm>
            <a:off x="757381" y="3377851"/>
            <a:ext cx="10878707" cy="301752"/>
          </a:xfrm>
        </p:spPr>
        <p:txBody>
          <a:bodyPr lIns="0" rIns="0">
            <a:normAutofit/>
          </a:bodyPr>
          <a:lstStyle>
            <a:lvl1pPr marL="0" indent="0" algn="l">
              <a:buNone/>
              <a:defRPr sz="1467">
                <a:solidFill>
                  <a:srgbClr val="5D686B"/>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
        <p:nvSpPr>
          <p:cNvPr id="17" name="Text Placeholder 16"/>
          <p:cNvSpPr>
            <a:spLocks noGrp="1"/>
          </p:cNvSpPr>
          <p:nvPr>
            <p:ph type="body" sz="quarter" idx="12"/>
          </p:nvPr>
        </p:nvSpPr>
        <p:spPr>
          <a:xfrm>
            <a:off x="757381" y="3771043"/>
            <a:ext cx="10878707" cy="960120"/>
          </a:xfrm>
        </p:spPr>
        <p:txBody>
          <a:bodyPr lIns="0" rIns="0" anchor="ctr">
            <a:normAutofit/>
          </a:bodyPr>
          <a:lstStyle>
            <a:lvl1pPr marL="0" indent="0">
              <a:buNone/>
              <a:defRPr sz="1600">
                <a:solidFill>
                  <a:srgbClr val="5D686B"/>
                </a:solidFill>
              </a:defRPr>
            </a:lvl1pPr>
          </a:lstStyle>
          <a:p>
            <a:pPr lvl="0"/>
            <a:r>
              <a:rPr lang="en-US"/>
              <a:t>Click to edit Master text styles</a:t>
            </a:r>
          </a:p>
        </p:txBody>
      </p:sp>
    </p:spTree>
    <p:extLst>
      <p:ext uri="{BB962C8B-B14F-4D97-AF65-F5344CB8AC3E}">
        <p14:creationId xmlns:p14="http://schemas.microsoft.com/office/powerpoint/2010/main" val="71836852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lear">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Tree>
    <p:extLst>
      <p:ext uri="{BB962C8B-B14F-4D97-AF65-F5344CB8AC3E}">
        <p14:creationId xmlns:p14="http://schemas.microsoft.com/office/powerpoint/2010/main" val="247106453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Clear-LBU">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Tree>
    <p:extLst>
      <p:ext uri="{BB962C8B-B14F-4D97-AF65-F5344CB8AC3E}">
        <p14:creationId xmlns:p14="http://schemas.microsoft.com/office/powerpoint/2010/main" val="43098127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Clear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15413459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0919216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itle w reference">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spAutoFit/>
          </a:bodyPr>
          <a:lstStyle>
            <a:lvl1pPr algn="ctr">
              <a:lnSpc>
                <a:spcPct val="100000"/>
              </a:lnSpc>
              <a:defRPr sz="2000" b="0" i="0" cap="none" baseline="0">
                <a:solidFill>
                  <a:schemeClr val="tx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dirty="0"/>
              <a:t>Table/Chart Title</a:t>
            </a:r>
            <a:endParaRPr lang="en-US" dirty="0"/>
          </a:p>
        </p:txBody>
      </p:sp>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5" name="Text Placeholder 3">
            <a:extLst>
              <a:ext uri="{FF2B5EF4-FFF2-40B4-BE49-F238E27FC236}">
                <a16:creationId xmlns:a16="http://schemas.microsoft.com/office/drawing/2014/main" id="{C002109A-F2F6-6C45-914D-AF9325565773}"/>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1878722653"/>
      </p:ext>
    </p:extLst>
  </p:cSld>
  <p:clrMapOvr>
    <a:masterClrMapping/>
  </p:clrMapOvr>
  <p:extLst>
    <p:ext uri="{DCECCB84-F9BA-43D5-87BE-67443E8EF086}">
      <p15:sldGuideLst xmlns:p15="http://schemas.microsoft.com/office/powerpoint/2012/main"/>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Callout w reference">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0" y="1081907"/>
            <a:ext cx="12191999" cy="453183"/>
          </a:xfrm>
          <a:prstGeom prst="rect">
            <a:avLst/>
          </a:prstGeom>
          <a:solidFill>
            <a:srgbClr val="FBB3A4"/>
          </a:solidFill>
        </p:spPr>
        <p:txBody>
          <a:bodyPr wrap="square" lIns="360000" tIns="72000" rIns="360000" bIns="72000">
            <a:spAutoFit/>
          </a:bodyPr>
          <a:lstStyle>
            <a:lvl1pPr algn="ctr">
              <a:lnSpc>
                <a:spcPct val="100000"/>
              </a:lnSpc>
              <a:defRPr sz="2000" b="0" i="0" cap="none" baseline="0">
                <a:solidFill>
                  <a:schemeClr val="bg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dirty="0"/>
              <a:t>Callout</a:t>
            </a:r>
          </a:p>
        </p:txBody>
      </p:sp>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5" name="Text Placeholder 3">
            <a:extLst>
              <a:ext uri="{FF2B5EF4-FFF2-40B4-BE49-F238E27FC236}">
                <a16:creationId xmlns:a16="http://schemas.microsoft.com/office/drawing/2014/main" id="{7BF0DEF2-0937-2B41-BBF7-5A925BF5E92A}"/>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3826666693"/>
      </p:ext>
    </p:extLst>
  </p:cSld>
  <p:clrMapOvr>
    <a:masterClrMapping/>
  </p:clrMapOvr>
  <p:extLst>
    <p:ext uri="{DCECCB84-F9BA-43D5-87BE-67443E8EF086}">
      <p15:sldGuideLst xmlns:p15="http://schemas.microsoft.com/office/powerpoint/2012/main"/>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Content Only w reference">
    <p:spTree>
      <p:nvGrpSpPr>
        <p:cNvPr id="1" name=""/>
        <p:cNvGrpSpPr/>
        <p:nvPr/>
      </p:nvGrpSpPr>
      <p:grpSpPr>
        <a:xfrm>
          <a:off x="0" y="0"/>
          <a:ext cx="0" cy="0"/>
          <a:chOff x="0" y="0"/>
          <a:chExt cx="0" cy="0"/>
        </a:xfrm>
      </p:grpSpPr>
      <p:sp>
        <p:nvSpPr>
          <p:cNvPr id="4"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Content Placeholder 4"/>
          <p:cNvSpPr>
            <a:spLocks noGrp="1"/>
          </p:cNvSpPr>
          <p:nvPr>
            <p:ph sz="quarter" idx="11"/>
          </p:nvPr>
        </p:nvSpPr>
        <p:spPr>
          <a:xfrm>
            <a:off x="719668" y="1274618"/>
            <a:ext cx="10752667" cy="5065222"/>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3">
            <a:extLst>
              <a:ext uri="{FF2B5EF4-FFF2-40B4-BE49-F238E27FC236}">
                <a16:creationId xmlns:a16="http://schemas.microsoft.com/office/drawing/2014/main" id="{E670ADA5-D249-DF4E-9628-0C44C2A9CE12}"/>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dirty="0"/>
              <a:t>Reference</a:t>
            </a:r>
          </a:p>
        </p:txBody>
      </p:sp>
    </p:spTree>
    <p:extLst>
      <p:ext uri="{BB962C8B-B14F-4D97-AF65-F5344CB8AC3E}">
        <p14:creationId xmlns:p14="http://schemas.microsoft.com/office/powerpoint/2010/main" val="434989491"/>
      </p:ext>
    </p:extLst>
  </p:cSld>
  <p:clrMapOvr>
    <a:masterClrMapping/>
  </p:clrMapOvr>
  <p:extLst>
    <p:ext uri="{DCECCB84-F9BA-43D5-87BE-67443E8EF086}">
      <p15:sldGuideLst xmlns:p15="http://schemas.microsoft.com/office/powerpoint/2012/main"/>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and Conten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9" name="Text Placeholder 3"/>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spAutoFit/>
          </a:bodyPr>
          <a:lstStyle>
            <a:lvl1pPr algn="ctr">
              <a:lnSpc>
                <a:spcPct val="100000"/>
              </a:lnSpc>
              <a:defRPr sz="2000" b="0" i="0" cap="none" baseline="0">
                <a:solidFill>
                  <a:schemeClr val="tx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dirty="0"/>
              <a:t>Table/Chart Title</a:t>
            </a:r>
            <a:endParaRPr lang="en-US" dirty="0"/>
          </a:p>
        </p:txBody>
      </p:sp>
      <p:sp>
        <p:nvSpPr>
          <p:cNvPr id="8" name="Content Placeholder 4"/>
          <p:cNvSpPr>
            <a:spLocks noGrp="1"/>
          </p:cNvSpPr>
          <p:nvPr>
            <p:ph sz="quarter" idx="12"/>
          </p:nvPr>
        </p:nvSpPr>
        <p:spPr>
          <a:xfrm>
            <a:off x="719668" y="1828800"/>
            <a:ext cx="10752667" cy="4511040"/>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3">
            <a:extLst>
              <a:ext uri="{FF2B5EF4-FFF2-40B4-BE49-F238E27FC236}">
                <a16:creationId xmlns:a16="http://schemas.microsoft.com/office/drawing/2014/main" id="{EDDD00E7-4CA1-B14F-A2A9-B250C76DE6FF}"/>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897695991"/>
      </p:ext>
    </p:extLst>
  </p:cSld>
  <p:clrMapOvr>
    <a:masterClrMapping/>
  </p:clrMapOvr>
  <p:extLst>
    <p:ext uri="{DCECCB84-F9BA-43D5-87BE-67443E8EF086}">
      <p15:sldGuideLst xmlns:p15="http://schemas.microsoft.com/office/powerpoint/2012/main"/>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Callout and Conten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dirty="0"/>
              <a:t>Click to edit Master title style</a:t>
            </a:r>
          </a:p>
        </p:txBody>
      </p:sp>
      <p:sp>
        <p:nvSpPr>
          <p:cNvPr id="8"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0" i="0" cap="none" baseline="0">
                <a:solidFill>
                  <a:schemeClr val="bg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dirty="0"/>
              <a:t>Callout</a:t>
            </a:r>
          </a:p>
        </p:txBody>
      </p:sp>
      <p:sp>
        <p:nvSpPr>
          <p:cNvPr id="9" name="Content Placeholder 4"/>
          <p:cNvSpPr>
            <a:spLocks noGrp="1"/>
          </p:cNvSpPr>
          <p:nvPr>
            <p:ph sz="quarter" idx="12"/>
          </p:nvPr>
        </p:nvSpPr>
        <p:spPr>
          <a:xfrm>
            <a:off x="719668" y="1828800"/>
            <a:ext cx="10752667" cy="4511040"/>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3">
            <a:extLst>
              <a:ext uri="{FF2B5EF4-FFF2-40B4-BE49-F238E27FC236}">
                <a16:creationId xmlns:a16="http://schemas.microsoft.com/office/drawing/2014/main" id="{E4C4A056-767E-7846-ADD6-6B974878457C}"/>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2837667387"/>
      </p:ext>
    </p:extLst>
  </p:cSld>
  <p:clrMapOvr>
    <a:masterClrMapping/>
  </p:clrMapOvr>
  <p:extLst>
    <p:ext uri="{DCECCB84-F9BA-43D5-87BE-67443E8EF086}">
      <p15:sldGuideLst xmlns:p15="http://schemas.microsoft.com/office/powerpoint/2012/main"/>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Clear w notes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2">
            <a:extLst>
              <a:ext uri="{FF2B5EF4-FFF2-40B4-BE49-F238E27FC236}">
                <a16:creationId xmlns:a16="http://schemas.microsoft.com/office/drawing/2014/main" id="{E2E26E41-BE52-EA4D-9723-BC2D74815111}"/>
              </a:ext>
            </a:extLst>
          </p:cNvPr>
          <p:cNvSpPr>
            <a:spLocks noGrp="1"/>
          </p:cNvSpPr>
          <p:nvPr>
            <p:ph type="body" sz="quarter" idx="15"/>
          </p:nvPr>
        </p:nvSpPr>
        <p:spPr>
          <a:xfrm>
            <a:off x="8809038" y="1082676"/>
            <a:ext cx="3382962" cy="5495546"/>
          </a:xfrm>
          <a:solidFill>
            <a:schemeClr val="bg1">
              <a:lumMod val="95000"/>
            </a:schemeClr>
          </a:solidFill>
        </p:spPr>
        <p:txBody>
          <a:bodyPr lIns="274320" tIns="274320" rIns="274320" bIns="274320" anchor="ct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3">
            <a:extLst>
              <a:ext uri="{FF2B5EF4-FFF2-40B4-BE49-F238E27FC236}">
                <a16:creationId xmlns:a16="http://schemas.microsoft.com/office/drawing/2014/main" id="{F481B53C-8B67-2A4C-A0EB-8E19D7EA1391}"/>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dirty="0"/>
              <a:t>Reference</a:t>
            </a:r>
          </a:p>
        </p:txBody>
      </p:sp>
    </p:spTree>
    <p:extLst>
      <p:ext uri="{BB962C8B-B14F-4D97-AF65-F5344CB8AC3E}">
        <p14:creationId xmlns:p14="http://schemas.microsoft.com/office/powerpoint/2010/main" val="54321455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le w notes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9" name="Text Placeholder 3"/>
          <p:cNvSpPr>
            <a:spLocks noGrp="1"/>
          </p:cNvSpPr>
          <p:nvPr>
            <p:ph type="body" sz="quarter" idx="11" hasCustomPrompt="1"/>
          </p:nvPr>
        </p:nvSpPr>
        <p:spPr>
          <a:xfrm>
            <a:off x="1" y="1081907"/>
            <a:ext cx="8808720" cy="453183"/>
          </a:xfrm>
          <a:prstGeom prst="rect">
            <a:avLst/>
          </a:prstGeom>
          <a:noFill/>
        </p:spPr>
        <p:txBody>
          <a:bodyPr wrap="square" lIns="360000" tIns="72000" rIns="360000" bIns="72000">
            <a:spAutoFit/>
          </a:bodyPr>
          <a:lstStyle>
            <a:lvl1pPr algn="ctr">
              <a:lnSpc>
                <a:spcPct val="100000"/>
              </a:lnSpc>
              <a:defRPr sz="2000" b="0" i="0" cap="none" baseline="0">
                <a:solidFill>
                  <a:schemeClr val="tx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dirty="0"/>
              <a:t>Table/Chart Title</a:t>
            </a:r>
            <a:endParaRPr lang="en-US" dirty="0"/>
          </a:p>
        </p:txBody>
      </p:sp>
      <p:sp>
        <p:nvSpPr>
          <p:cNvPr id="12" name="Text Placeholder 2">
            <a:extLst>
              <a:ext uri="{FF2B5EF4-FFF2-40B4-BE49-F238E27FC236}">
                <a16:creationId xmlns:a16="http://schemas.microsoft.com/office/drawing/2014/main" id="{58BECD78-4FC2-FE4A-B0AD-B67981B7F37C}"/>
              </a:ext>
            </a:extLst>
          </p:cNvPr>
          <p:cNvSpPr>
            <a:spLocks noGrp="1"/>
          </p:cNvSpPr>
          <p:nvPr>
            <p:ph type="body" sz="quarter" idx="15"/>
          </p:nvPr>
        </p:nvSpPr>
        <p:spPr>
          <a:xfrm>
            <a:off x="8809038" y="1082676"/>
            <a:ext cx="3382962" cy="5495546"/>
          </a:xfrm>
          <a:solidFill>
            <a:schemeClr val="bg1">
              <a:lumMod val="95000"/>
            </a:schemeClr>
          </a:solidFill>
        </p:spPr>
        <p:txBody>
          <a:bodyPr lIns="274320" tIns="274320" rIns="274320" bIns="274320" anchor="ct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3">
            <a:extLst>
              <a:ext uri="{FF2B5EF4-FFF2-40B4-BE49-F238E27FC236}">
                <a16:creationId xmlns:a16="http://schemas.microsoft.com/office/drawing/2014/main" id="{64D62FE7-9E3C-C642-B5F9-6FC990620602}"/>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327559143"/>
      </p:ext>
    </p:extLst>
  </p:cSld>
  <p:clrMapOvr>
    <a:masterClrMapping/>
  </p:clrMapOvr>
  <p:extLst>
    <p:ext uri="{DCECCB84-F9BA-43D5-87BE-67443E8EF086}">
      <p15:sldGuideLst xmlns:p15="http://schemas.microsoft.com/office/powerpoint/2012/main"/>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Callout w notes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5" name="Text Placeholder 3"/>
          <p:cNvSpPr>
            <a:spLocks noGrp="1"/>
          </p:cNvSpPr>
          <p:nvPr>
            <p:ph type="body" sz="quarter" idx="11" hasCustomPrompt="1"/>
          </p:nvPr>
        </p:nvSpPr>
        <p:spPr>
          <a:xfrm>
            <a:off x="0" y="1081907"/>
            <a:ext cx="12191999" cy="453183"/>
          </a:xfrm>
          <a:prstGeom prst="rect">
            <a:avLst/>
          </a:prstGeom>
          <a:solidFill>
            <a:srgbClr val="FBB3A4"/>
          </a:solidFill>
        </p:spPr>
        <p:txBody>
          <a:bodyPr wrap="square" lIns="360000" tIns="72000" rIns="360000" bIns="72000">
            <a:spAutoFit/>
          </a:bodyPr>
          <a:lstStyle>
            <a:lvl1pPr algn="ctr">
              <a:lnSpc>
                <a:spcPct val="100000"/>
              </a:lnSpc>
              <a:defRPr sz="2000" b="0" i="0" cap="none" baseline="0">
                <a:solidFill>
                  <a:schemeClr val="bg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dirty="0"/>
              <a:t>Callout</a:t>
            </a:r>
          </a:p>
        </p:txBody>
      </p:sp>
      <p:sp>
        <p:nvSpPr>
          <p:cNvPr id="119" name="Text Placeholder 2">
            <a:extLst>
              <a:ext uri="{FF2B5EF4-FFF2-40B4-BE49-F238E27FC236}">
                <a16:creationId xmlns:a16="http://schemas.microsoft.com/office/drawing/2014/main" id="{B9B7CDD4-5358-4D8E-8ED9-166A8565E4EC}"/>
              </a:ext>
            </a:extLst>
          </p:cNvPr>
          <p:cNvSpPr>
            <a:spLocks noGrp="1"/>
          </p:cNvSpPr>
          <p:nvPr>
            <p:ph type="body" sz="quarter" idx="15"/>
          </p:nvPr>
        </p:nvSpPr>
        <p:spPr>
          <a:xfrm>
            <a:off x="8809038" y="1535090"/>
            <a:ext cx="3382962" cy="5070426"/>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58784519-ACB7-864D-9900-D7AE9DBF1967}"/>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1161098948"/>
      </p:ext>
    </p:extLst>
  </p:cSld>
  <p:clrMapOvr>
    <a:masterClrMapping/>
  </p:clrMapOvr>
  <p:extLst>
    <p:ext uri="{DCECCB84-F9BA-43D5-87BE-67443E8EF086}">
      <p15:sldGuideLst xmlns:p15="http://schemas.microsoft.com/office/powerpoint/2012/main"/>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Content Only w notes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Content Placeholder 4"/>
          <p:cNvSpPr>
            <a:spLocks noGrp="1"/>
          </p:cNvSpPr>
          <p:nvPr>
            <p:ph sz="quarter" idx="12"/>
          </p:nvPr>
        </p:nvSpPr>
        <p:spPr>
          <a:xfrm>
            <a:off x="719669" y="1274618"/>
            <a:ext cx="7906172" cy="5168570"/>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2">
            <a:extLst>
              <a:ext uri="{FF2B5EF4-FFF2-40B4-BE49-F238E27FC236}">
                <a16:creationId xmlns:a16="http://schemas.microsoft.com/office/drawing/2014/main" id="{D55718AC-2FD5-0440-95AD-599C14F5ABCC}"/>
              </a:ext>
            </a:extLst>
          </p:cNvPr>
          <p:cNvSpPr>
            <a:spLocks noGrp="1"/>
          </p:cNvSpPr>
          <p:nvPr>
            <p:ph type="body" sz="quarter" idx="15"/>
          </p:nvPr>
        </p:nvSpPr>
        <p:spPr>
          <a:xfrm>
            <a:off x="8809038" y="1082676"/>
            <a:ext cx="3382962" cy="5495546"/>
          </a:xfrm>
          <a:solidFill>
            <a:schemeClr val="bg1">
              <a:lumMod val="95000"/>
            </a:schemeClr>
          </a:solidFill>
        </p:spPr>
        <p:txBody>
          <a:bodyPr lIns="274320" tIns="274320" rIns="274320" bIns="274320" anchor="ct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3">
            <a:extLst>
              <a:ext uri="{FF2B5EF4-FFF2-40B4-BE49-F238E27FC236}">
                <a16:creationId xmlns:a16="http://schemas.microsoft.com/office/drawing/2014/main" id="{7D22A12F-A14E-494C-B19F-804882DB1BFD}"/>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3710718183"/>
      </p:ext>
    </p:extLst>
  </p:cSld>
  <p:clrMapOvr>
    <a:masterClrMapping/>
  </p:clrMapOvr>
  <p:extLst>
    <p:ext uri="{DCECCB84-F9BA-43D5-87BE-67443E8EF086}">
      <p15:sldGuideLst xmlns:p15="http://schemas.microsoft.com/office/powerpoint/2012/main"/>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tle and Content w notes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dirty="0"/>
              <a:t>Click to edit Master title style</a:t>
            </a:r>
          </a:p>
        </p:txBody>
      </p:sp>
      <p:sp>
        <p:nvSpPr>
          <p:cNvPr id="9" name="Text Placeholder 3"/>
          <p:cNvSpPr>
            <a:spLocks noGrp="1"/>
          </p:cNvSpPr>
          <p:nvPr>
            <p:ph type="body" sz="quarter" idx="11" hasCustomPrompt="1"/>
          </p:nvPr>
        </p:nvSpPr>
        <p:spPr>
          <a:xfrm>
            <a:off x="1" y="1081907"/>
            <a:ext cx="8808720" cy="453183"/>
          </a:xfrm>
          <a:prstGeom prst="rect">
            <a:avLst/>
          </a:prstGeom>
          <a:noFill/>
        </p:spPr>
        <p:txBody>
          <a:bodyPr wrap="square" lIns="360000" tIns="72000" rIns="360000" bIns="72000">
            <a:spAutoFit/>
          </a:bodyPr>
          <a:lstStyle>
            <a:lvl1pPr algn="ctr">
              <a:lnSpc>
                <a:spcPct val="100000"/>
              </a:lnSpc>
              <a:defRPr sz="2000" b="0" i="0" cap="none" baseline="0">
                <a:solidFill>
                  <a:schemeClr val="tx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dirty="0"/>
              <a:t>Table/Chart Title</a:t>
            </a:r>
            <a:endParaRPr lang="en-US" dirty="0"/>
          </a:p>
        </p:txBody>
      </p:sp>
      <p:sp>
        <p:nvSpPr>
          <p:cNvPr id="8" name="Content Placeholder 4"/>
          <p:cNvSpPr>
            <a:spLocks noGrp="1"/>
          </p:cNvSpPr>
          <p:nvPr>
            <p:ph sz="quarter" idx="12"/>
          </p:nvPr>
        </p:nvSpPr>
        <p:spPr>
          <a:xfrm>
            <a:off x="719669" y="1817225"/>
            <a:ext cx="7906172" cy="4625964"/>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2">
            <a:extLst>
              <a:ext uri="{FF2B5EF4-FFF2-40B4-BE49-F238E27FC236}">
                <a16:creationId xmlns:a16="http://schemas.microsoft.com/office/drawing/2014/main" id="{8B4AAD2D-984D-E544-BD25-871E6B66AC50}"/>
              </a:ext>
            </a:extLst>
          </p:cNvPr>
          <p:cNvSpPr>
            <a:spLocks noGrp="1"/>
          </p:cNvSpPr>
          <p:nvPr>
            <p:ph type="body" sz="quarter" idx="15"/>
          </p:nvPr>
        </p:nvSpPr>
        <p:spPr>
          <a:xfrm>
            <a:off x="8809038" y="1082676"/>
            <a:ext cx="3382962" cy="5495546"/>
          </a:xfrm>
          <a:solidFill>
            <a:schemeClr val="bg1">
              <a:lumMod val="95000"/>
            </a:schemeClr>
          </a:solidFill>
        </p:spPr>
        <p:txBody>
          <a:bodyPr lIns="274320" tIns="274320" rIns="274320" bIns="274320" anchor="ct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CF3865CA-3CF8-D949-8BB9-0AAC2100FA82}"/>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2432821005"/>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2589050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Callout and Content w notes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1" hasCustomPrompt="1"/>
          </p:nvPr>
        </p:nvSpPr>
        <p:spPr>
          <a:xfrm>
            <a:off x="0" y="1081907"/>
            <a:ext cx="12191999" cy="453183"/>
          </a:xfrm>
          <a:prstGeom prst="rect">
            <a:avLst/>
          </a:prstGeom>
          <a:solidFill>
            <a:srgbClr val="FBB3A4"/>
          </a:solidFill>
        </p:spPr>
        <p:txBody>
          <a:bodyPr wrap="square" lIns="360000" tIns="72000" rIns="360000" bIns="72000">
            <a:spAutoFit/>
          </a:bodyPr>
          <a:lstStyle>
            <a:lvl1pPr algn="ctr">
              <a:lnSpc>
                <a:spcPct val="100000"/>
              </a:lnSpc>
              <a:defRPr sz="2000" b="0" i="0" cap="none" baseline="0">
                <a:solidFill>
                  <a:schemeClr val="bg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dirty="0"/>
              <a:t>Callout</a:t>
            </a:r>
          </a:p>
        </p:txBody>
      </p:sp>
      <p:sp>
        <p:nvSpPr>
          <p:cNvPr id="9" name="Content Placeholder 4"/>
          <p:cNvSpPr>
            <a:spLocks noGrp="1"/>
          </p:cNvSpPr>
          <p:nvPr>
            <p:ph sz="quarter" idx="12"/>
          </p:nvPr>
        </p:nvSpPr>
        <p:spPr>
          <a:xfrm>
            <a:off x="719669" y="1817225"/>
            <a:ext cx="7906172" cy="4625964"/>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2">
            <a:extLst>
              <a:ext uri="{FF2B5EF4-FFF2-40B4-BE49-F238E27FC236}">
                <a16:creationId xmlns:a16="http://schemas.microsoft.com/office/drawing/2014/main" id="{2D1709C7-12E6-844D-A9A7-0947E0937610}"/>
              </a:ext>
            </a:extLst>
          </p:cNvPr>
          <p:cNvSpPr>
            <a:spLocks noGrp="1"/>
          </p:cNvSpPr>
          <p:nvPr>
            <p:ph type="body" sz="quarter" idx="15"/>
          </p:nvPr>
        </p:nvSpPr>
        <p:spPr>
          <a:xfrm>
            <a:off x="8809038" y="1535090"/>
            <a:ext cx="3382962" cy="5070426"/>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D9123E37-5834-2642-9C6F-AB0F6E20090B}"/>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231286105"/>
      </p:ext>
    </p:extLst>
  </p:cSld>
  <p:clrMapOvr>
    <a:masterClrMapping/>
  </p:clrMapOvr>
  <p:extLst>
    <p:ext uri="{DCECCB84-F9BA-43D5-87BE-67443E8EF086}">
      <p15:sldGuideLst xmlns:p15="http://schemas.microsoft.com/office/powerpoint/2012/main"/>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Clear w notes left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Text Placeholder 3"/>
          <p:cNvSpPr>
            <a:spLocks noGrp="1"/>
          </p:cNvSpPr>
          <p:nvPr>
            <p:ph type="body" sz="quarter" idx="14" hasCustomPrompt="1"/>
          </p:nvPr>
        </p:nvSpPr>
        <p:spPr>
          <a:xfrm>
            <a:off x="3383280" y="6429540"/>
            <a:ext cx="880871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dirty="0"/>
              <a:t>Reference</a:t>
            </a:r>
          </a:p>
        </p:txBody>
      </p:sp>
      <p:sp>
        <p:nvSpPr>
          <p:cNvPr id="8" name="Text Placeholder 2">
            <a:extLst>
              <a:ext uri="{FF2B5EF4-FFF2-40B4-BE49-F238E27FC236}">
                <a16:creationId xmlns:a16="http://schemas.microsoft.com/office/drawing/2014/main" id="{8BC484EA-0BDF-4770-B31E-6CC037854AAE}"/>
              </a:ext>
            </a:extLst>
          </p:cNvPr>
          <p:cNvSpPr>
            <a:spLocks noGrp="1"/>
          </p:cNvSpPr>
          <p:nvPr>
            <p:ph type="body" sz="quarter" idx="15"/>
          </p:nvPr>
        </p:nvSpPr>
        <p:spPr>
          <a:xfrm>
            <a:off x="0" y="1082675"/>
            <a:ext cx="3382962" cy="5496993"/>
          </a:xfrm>
          <a:solidFill>
            <a:schemeClr val="bg1">
              <a:lumMod val="95000"/>
            </a:schemeClr>
          </a:solidFill>
        </p:spPr>
        <p:txBody>
          <a:bodyPr lIns="274320" tIns="274320" rIns="274320" bIns="274320" anchor="ct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4789304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le w notes lef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9" name="Text Placeholder 3"/>
          <p:cNvSpPr>
            <a:spLocks noGrp="1"/>
          </p:cNvSpPr>
          <p:nvPr>
            <p:ph type="body" sz="quarter" idx="11" hasCustomPrompt="1"/>
          </p:nvPr>
        </p:nvSpPr>
        <p:spPr>
          <a:xfrm>
            <a:off x="3383280" y="1081907"/>
            <a:ext cx="8808720" cy="453183"/>
          </a:xfrm>
          <a:prstGeom prst="rect">
            <a:avLst/>
          </a:prstGeom>
          <a:noFill/>
        </p:spPr>
        <p:txBody>
          <a:bodyPr wrap="square" lIns="360000" tIns="72000" rIns="360000" bIns="72000">
            <a:spAutoFit/>
          </a:bodyPr>
          <a:lstStyle>
            <a:lvl1pPr algn="ctr">
              <a:lnSpc>
                <a:spcPct val="100000"/>
              </a:lnSpc>
              <a:defRPr sz="2000" b="0" i="0" cap="none" baseline="0">
                <a:solidFill>
                  <a:schemeClr val="tx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dirty="0"/>
              <a:t>Table/Chart Title</a:t>
            </a:r>
            <a:endParaRPr lang="en-US" dirty="0"/>
          </a:p>
        </p:txBody>
      </p:sp>
      <p:sp>
        <p:nvSpPr>
          <p:cNvPr id="8" name="Text Placeholder 3">
            <a:extLst>
              <a:ext uri="{FF2B5EF4-FFF2-40B4-BE49-F238E27FC236}">
                <a16:creationId xmlns:a16="http://schemas.microsoft.com/office/drawing/2014/main" id="{53B8EEF4-EC73-414D-BC41-9FC13827DC92}"/>
              </a:ext>
            </a:extLst>
          </p:cNvPr>
          <p:cNvSpPr>
            <a:spLocks noGrp="1"/>
          </p:cNvSpPr>
          <p:nvPr>
            <p:ph type="body" sz="quarter" idx="14" hasCustomPrompt="1"/>
          </p:nvPr>
        </p:nvSpPr>
        <p:spPr>
          <a:xfrm>
            <a:off x="3383280" y="6429540"/>
            <a:ext cx="880871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dirty="0"/>
              <a:t>Reference</a:t>
            </a:r>
          </a:p>
        </p:txBody>
      </p:sp>
      <p:sp>
        <p:nvSpPr>
          <p:cNvPr id="11" name="Text Placeholder 2">
            <a:extLst>
              <a:ext uri="{FF2B5EF4-FFF2-40B4-BE49-F238E27FC236}">
                <a16:creationId xmlns:a16="http://schemas.microsoft.com/office/drawing/2014/main" id="{61C0BD4B-501C-C344-A596-388688D86A22}"/>
              </a:ext>
            </a:extLst>
          </p:cNvPr>
          <p:cNvSpPr>
            <a:spLocks noGrp="1"/>
          </p:cNvSpPr>
          <p:nvPr>
            <p:ph type="body" sz="quarter" idx="15"/>
          </p:nvPr>
        </p:nvSpPr>
        <p:spPr>
          <a:xfrm>
            <a:off x="0" y="1082675"/>
            <a:ext cx="3382962" cy="5496993"/>
          </a:xfrm>
          <a:solidFill>
            <a:schemeClr val="bg1">
              <a:lumMod val="95000"/>
            </a:schemeClr>
          </a:solidFill>
        </p:spPr>
        <p:txBody>
          <a:bodyPr lIns="274320" tIns="274320" rIns="274320" bIns="274320" anchor="ct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58329071"/>
      </p:ext>
    </p:extLst>
  </p:cSld>
  <p:clrMapOvr>
    <a:masterClrMapping/>
  </p:clrMapOvr>
  <p:extLst>
    <p:ext uri="{DCECCB84-F9BA-43D5-87BE-67443E8EF086}">
      <p15:sldGuideLst xmlns:p15="http://schemas.microsoft.com/office/powerpoint/2012/main"/>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Callout w notes lef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5" name="Text Placeholder 3"/>
          <p:cNvSpPr>
            <a:spLocks noGrp="1"/>
          </p:cNvSpPr>
          <p:nvPr>
            <p:ph type="body" sz="quarter" idx="11" hasCustomPrompt="1"/>
          </p:nvPr>
        </p:nvSpPr>
        <p:spPr>
          <a:xfrm>
            <a:off x="3343275" y="1081907"/>
            <a:ext cx="8848724" cy="453183"/>
          </a:xfrm>
          <a:prstGeom prst="rect">
            <a:avLst/>
          </a:prstGeom>
          <a:solidFill>
            <a:srgbClr val="FBB3A4"/>
          </a:solidFill>
        </p:spPr>
        <p:txBody>
          <a:bodyPr wrap="square" lIns="360000" tIns="72000" rIns="360000" bIns="72000">
            <a:spAutoFit/>
          </a:bodyPr>
          <a:lstStyle>
            <a:lvl1pPr algn="ctr">
              <a:lnSpc>
                <a:spcPct val="100000"/>
              </a:lnSpc>
              <a:defRPr sz="2000" b="0" i="0" cap="none" baseline="0">
                <a:solidFill>
                  <a:schemeClr val="bg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dirty="0"/>
              <a:t>Callout</a:t>
            </a:r>
          </a:p>
        </p:txBody>
      </p:sp>
      <p:sp>
        <p:nvSpPr>
          <p:cNvPr id="8" name="Text Placeholder 3">
            <a:extLst>
              <a:ext uri="{FF2B5EF4-FFF2-40B4-BE49-F238E27FC236}">
                <a16:creationId xmlns:a16="http://schemas.microsoft.com/office/drawing/2014/main" id="{EFE6E611-6A87-6A4E-9A21-3D61C39F2C93}"/>
              </a:ext>
            </a:extLst>
          </p:cNvPr>
          <p:cNvSpPr>
            <a:spLocks noGrp="1"/>
          </p:cNvSpPr>
          <p:nvPr>
            <p:ph type="body" sz="quarter" idx="14" hasCustomPrompt="1"/>
          </p:nvPr>
        </p:nvSpPr>
        <p:spPr>
          <a:xfrm>
            <a:off x="3383280" y="6429540"/>
            <a:ext cx="880871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dirty="0"/>
              <a:t>Reference</a:t>
            </a:r>
          </a:p>
        </p:txBody>
      </p:sp>
      <p:sp>
        <p:nvSpPr>
          <p:cNvPr id="10" name="Text Placeholder 2">
            <a:extLst>
              <a:ext uri="{FF2B5EF4-FFF2-40B4-BE49-F238E27FC236}">
                <a16:creationId xmlns:a16="http://schemas.microsoft.com/office/drawing/2014/main" id="{1611CB88-F6CF-8D4D-AC16-80C4475AE313}"/>
              </a:ext>
            </a:extLst>
          </p:cNvPr>
          <p:cNvSpPr>
            <a:spLocks noGrp="1"/>
          </p:cNvSpPr>
          <p:nvPr>
            <p:ph type="body" sz="quarter" idx="15"/>
          </p:nvPr>
        </p:nvSpPr>
        <p:spPr>
          <a:xfrm>
            <a:off x="0" y="1082675"/>
            <a:ext cx="3382962" cy="5496993"/>
          </a:xfrm>
          <a:solidFill>
            <a:schemeClr val="bg1">
              <a:lumMod val="95000"/>
            </a:schemeClr>
          </a:solidFill>
        </p:spPr>
        <p:txBody>
          <a:bodyPr lIns="274320" tIns="274320" rIns="274320" bIns="274320" anchor="ct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65227497"/>
      </p:ext>
    </p:extLst>
  </p:cSld>
  <p:clrMapOvr>
    <a:masterClrMapping/>
  </p:clrMapOvr>
  <p:extLst>
    <p:ext uri="{DCECCB84-F9BA-43D5-87BE-67443E8EF086}">
      <p15:sldGuideLst xmlns:p15="http://schemas.microsoft.com/office/powerpoint/2012/main"/>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Content Only w notes left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9" name="Content Placeholder 4"/>
          <p:cNvSpPr>
            <a:spLocks noGrp="1"/>
          </p:cNvSpPr>
          <p:nvPr>
            <p:ph sz="quarter" idx="12"/>
          </p:nvPr>
        </p:nvSpPr>
        <p:spPr>
          <a:xfrm>
            <a:off x="3786960" y="1274618"/>
            <a:ext cx="7906172" cy="5288742"/>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27F7DEDA-B224-3342-9EBB-7357C367EB40}"/>
              </a:ext>
            </a:extLst>
          </p:cNvPr>
          <p:cNvSpPr>
            <a:spLocks noGrp="1"/>
          </p:cNvSpPr>
          <p:nvPr>
            <p:ph type="body" sz="quarter" idx="14" hasCustomPrompt="1"/>
          </p:nvPr>
        </p:nvSpPr>
        <p:spPr>
          <a:xfrm>
            <a:off x="3383280" y="6429540"/>
            <a:ext cx="880871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dirty="0"/>
              <a:t>Reference</a:t>
            </a:r>
          </a:p>
        </p:txBody>
      </p:sp>
      <p:sp>
        <p:nvSpPr>
          <p:cNvPr id="11" name="Text Placeholder 2">
            <a:extLst>
              <a:ext uri="{FF2B5EF4-FFF2-40B4-BE49-F238E27FC236}">
                <a16:creationId xmlns:a16="http://schemas.microsoft.com/office/drawing/2014/main" id="{995BFC60-AF06-E843-A18B-2B960A378725}"/>
              </a:ext>
            </a:extLst>
          </p:cNvPr>
          <p:cNvSpPr>
            <a:spLocks noGrp="1"/>
          </p:cNvSpPr>
          <p:nvPr>
            <p:ph type="body" sz="quarter" idx="15"/>
          </p:nvPr>
        </p:nvSpPr>
        <p:spPr>
          <a:xfrm>
            <a:off x="0" y="1082675"/>
            <a:ext cx="3382962" cy="5496993"/>
          </a:xfrm>
          <a:solidFill>
            <a:schemeClr val="bg1">
              <a:lumMod val="95000"/>
            </a:schemeClr>
          </a:solidFill>
        </p:spPr>
        <p:txBody>
          <a:bodyPr lIns="274320" tIns="274320" rIns="274320" bIns="274320" anchor="ct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87468884"/>
      </p:ext>
    </p:extLst>
  </p:cSld>
  <p:clrMapOvr>
    <a:masterClrMapping/>
  </p:clrMapOvr>
  <p:extLst>
    <p:ext uri="{DCECCB84-F9BA-43D5-87BE-67443E8EF086}">
      <p15:sldGuideLst xmlns:p15="http://schemas.microsoft.com/office/powerpoint/2012/main"/>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Clear w notes top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3" hasCustomPrompt="1"/>
          </p:nvPr>
        </p:nvSpPr>
        <p:spPr>
          <a:xfrm>
            <a:off x="0" y="1097280"/>
            <a:ext cx="12191999" cy="1463040"/>
          </a:xfrm>
          <a:solidFill>
            <a:schemeClr val="bg1">
              <a:lumMod val="95000"/>
            </a:schemeClr>
          </a:solidFill>
        </p:spPr>
        <p:txBody>
          <a:bodyPr wrap="square" lIns="720000" tIns="182880" rIns="720000" bIns="182880" anchor="ctr" anchorCtr="0">
            <a:normAutofit/>
          </a:bodyPr>
          <a:lstStyle>
            <a:lvl1pPr>
              <a:defRPr sz="1600" b="0" i="0"/>
            </a:lvl1pPr>
          </a:lstStyle>
          <a:p>
            <a:pPr lvl="0"/>
            <a:r>
              <a:rPr lang="en-US" dirty="0"/>
              <a:t>Notes comes here</a:t>
            </a:r>
          </a:p>
        </p:txBody>
      </p:sp>
      <p:sp>
        <p:nvSpPr>
          <p:cNvPr id="8" name="Text Placeholder 3">
            <a:extLst>
              <a:ext uri="{FF2B5EF4-FFF2-40B4-BE49-F238E27FC236}">
                <a16:creationId xmlns:a16="http://schemas.microsoft.com/office/drawing/2014/main" id="{1AA40195-06BC-7C49-A95F-A02178B1C350}"/>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328233480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Content Only w notes top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3" hasCustomPrompt="1"/>
          </p:nvPr>
        </p:nvSpPr>
        <p:spPr>
          <a:xfrm>
            <a:off x="0" y="1097280"/>
            <a:ext cx="12191999" cy="1463040"/>
          </a:xfrm>
          <a:solidFill>
            <a:schemeClr val="bg1">
              <a:lumMod val="95000"/>
            </a:schemeClr>
          </a:solidFill>
        </p:spPr>
        <p:txBody>
          <a:bodyPr wrap="square" lIns="720000" tIns="182880" rIns="648000" bIns="182880" anchor="ctr" anchorCtr="0">
            <a:normAutofit/>
          </a:bodyPr>
          <a:lstStyle>
            <a:lvl1pPr>
              <a:defRPr sz="1600" b="0" i="0"/>
            </a:lvl1pPr>
          </a:lstStyle>
          <a:p>
            <a:pPr lvl="0"/>
            <a:r>
              <a:rPr lang="en-US" dirty="0"/>
              <a:t>Notes comes here</a:t>
            </a:r>
          </a:p>
        </p:txBody>
      </p:sp>
      <p:sp>
        <p:nvSpPr>
          <p:cNvPr id="9" name="Content Placeholder 4"/>
          <p:cNvSpPr>
            <a:spLocks noGrp="1"/>
          </p:cNvSpPr>
          <p:nvPr>
            <p:ph sz="quarter" idx="12"/>
          </p:nvPr>
        </p:nvSpPr>
        <p:spPr>
          <a:xfrm>
            <a:off x="719668" y="2772229"/>
            <a:ext cx="10752667" cy="3640928"/>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3">
            <a:extLst>
              <a:ext uri="{FF2B5EF4-FFF2-40B4-BE49-F238E27FC236}">
                <a16:creationId xmlns:a16="http://schemas.microsoft.com/office/drawing/2014/main" id="{FCF5EE89-7A94-684A-AC6B-059566036302}"/>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3659056900"/>
      </p:ext>
    </p:extLst>
  </p:cSld>
  <p:clrMapOvr>
    <a:masterClrMapping/>
  </p:clrMapOvr>
  <p:extLst>
    <p:ext uri="{DCECCB84-F9BA-43D5-87BE-67443E8EF086}">
      <p15:sldGuideLst xmlns:p15="http://schemas.microsoft.com/office/powerpoint/2012/main"/>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69B1D-74F3-6999-4E5B-B8E1D841B9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7D39404-B2CD-1F33-ECA2-30D74BF84F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465E09F-D17A-6168-DBAC-C83639C8A286}"/>
              </a:ext>
            </a:extLst>
          </p:cNvPr>
          <p:cNvSpPr>
            <a:spLocks noGrp="1"/>
          </p:cNvSpPr>
          <p:nvPr>
            <p:ph type="dt" sz="half" idx="10"/>
          </p:nvPr>
        </p:nvSpPr>
        <p:spPr/>
        <p:txBody>
          <a:bodyPr/>
          <a:lstStyle/>
          <a:p>
            <a:fld id="{BE05D4B3-574E-2545-B2E6-56EF6DDCCEA2}" type="datetimeFigureOut">
              <a:rPr lang="en-US" smtClean="0"/>
              <a:t>5/8/25</a:t>
            </a:fld>
            <a:endParaRPr lang="en-US"/>
          </a:p>
        </p:txBody>
      </p:sp>
      <p:sp>
        <p:nvSpPr>
          <p:cNvPr id="5" name="Footer Placeholder 4">
            <a:extLst>
              <a:ext uri="{FF2B5EF4-FFF2-40B4-BE49-F238E27FC236}">
                <a16:creationId xmlns:a16="http://schemas.microsoft.com/office/drawing/2014/main" id="{6F701FA2-71C5-0651-4F1A-A332FBCFA8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91390D-EAD6-C108-F0DB-63C99DCF9023}"/>
              </a:ext>
            </a:extLst>
          </p:cNvPr>
          <p:cNvSpPr>
            <a:spLocks noGrp="1"/>
          </p:cNvSpPr>
          <p:nvPr>
            <p:ph type="sldNum" sz="quarter" idx="12"/>
          </p:nvPr>
        </p:nvSpPr>
        <p:spPr/>
        <p:txBody>
          <a:bodyPr/>
          <a:lstStyle/>
          <a:p>
            <a:fld id="{9B8AFC4D-695B-7743-BAAF-26FC07E0481C}" type="slidenum">
              <a:rPr lang="en-US" smtClean="0"/>
              <a:t>‹#›</a:t>
            </a:fld>
            <a:endParaRPr lang="en-US"/>
          </a:p>
        </p:txBody>
      </p:sp>
    </p:spTree>
    <p:extLst>
      <p:ext uri="{BB962C8B-B14F-4D97-AF65-F5344CB8AC3E}">
        <p14:creationId xmlns:p14="http://schemas.microsoft.com/office/powerpoint/2010/main" val="176915783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0C192-27BB-C65E-C94C-D39CCFD2BF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BD6EDC-ADA7-2F8E-9D23-207D4590944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87941E-8DE6-E686-9647-00D90C44D28C}"/>
              </a:ext>
            </a:extLst>
          </p:cNvPr>
          <p:cNvSpPr>
            <a:spLocks noGrp="1"/>
          </p:cNvSpPr>
          <p:nvPr>
            <p:ph type="dt" sz="half" idx="10"/>
          </p:nvPr>
        </p:nvSpPr>
        <p:spPr/>
        <p:txBody>
          <a:bodyPr/>
          <a:lstStyle/>
          <a:p>
            <a:fld id="{BE05D4B3-574E-2545-B2E6-56EF6DDCCEA2}" type="datetimeFigureOut">
              <a:rPr lang="en-US" smtClean="0"/>
              <a:t>5/8/25</a:t>
            </a:fld>
            <a:endParaRPr lang="en-US"/>
          </a:p>
        </p:txBody>
      </p:sp>
      <p:sp>
        <p:nvSpPr>
          <p:cNvPr id="5" name="Footer Placeholder 4">
            <a:extLst>
              <a:ext uri="{FF2B5EF4-FFF2-40B4-BE49-F238E27FC236}">
                <a16:creationId xmlns:a16="http://schemas.microsoft.com/office/drawing/2014/main" id="{4C81A573-D1C3-682B-1B6C-415480B470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E294AD-052E-0CDD-B2D8-B798729599C7}"/>
              </a:ext>
            </a:extLst>
          </p:cNvPr>
          <p:cNvSpPr>
            <a:spLocks noGrp="1"/>
          </p:cNvSpPr>
          <p:nvPr>
            <p:ph type="sldNum" sz="quarter" idx="12"/>
          </p:nvPr>
        </p:nvSpPr>
        <p:spPr/>
        <p:txBody>
          <a:bodyPr/>
          <a:lstStyle/>
          <a:p>
            <a:fld id="{9B8AFC4D-695B-7743-BAAF-26FC07E0481C}" type="slidenum">
              <a:rPr lang="en-US" smtClean="0"/>
              <a:t>‹#›</a:t>
            </a:fld>
            <a:endParaRPr lang="en-US"/>
          </a:p>
        </p:txBody>
      </p:sp>
    </p:spTree>
    <p:extLst>
      <p:ext uri="{BB962C8B-B14F-4D97-AF65-F5344CB8AC3E}">
        <p14:creationId xmlns:p14="http://schemas.microsoft.com/office/powerpoint/2010/main" val="322439206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E5985-07C9-94F5-1175-1196A48EA5F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806C1E7-6439-DF75-6E39-77E594CFDC4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E450087-61D9-2438-4462-7FBD8E7FDD4F}"/>
              </a:ext>
            </a:extLst>
          </p:cNvPr>
          <p:cNvSpPr>
            <a:spLocks noGrp="1"/>
          </p:cNvSpPr>
          <p:nvPr>
            <p:ph type="dt" sz="half" idx="10"/>
          </p:nvPr>
        </p:nvSpPr>
        <p:spPr/>
        <p:txBody>
          <a:bodyPr/>
          <a:lstStyle/>
          <a:p>
            <a:fld id="{BE05D4B3-574E-2545-B2E6-56EF6DDCCEA2}" type="datetimeFigureOut">
              <a:rPr lang="en-US" smtClean="0"/>
              <a:t>5/8/25</a:t>
            </a:fld>
            <a:endParaRPr lang="en-US"/>
          </a:p>
        </p:txBody>
      </p:sp>
      <p:sp>
        <p:nvSpPr>
          <p:cNvPr id="5" name="Footer Placeholder 4">
            <a:extLst>
              <a:ext uri="{FF2B5EF4-FFF2-40B4-BE49-F238E27FC236}">
                <a16:creationId xmlns:a16="http://schemas.microsoft.com/office/drawing/2014/main" id="{4DBBE608-5252-2786-0AEC-218CFB1CEC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53B96C-F3BA-7DD7-FD3B-D9B1F6BF6C2F}"/>
              </a:ext>
            </a:extLst>
          </p:cNvPr>
          <p:cNvSpPr>
            <a:spLocks noGrp="1"/>
          </p:cNvSpPr>
          <p:nvPr>
            <p:ph type="sldNum" sz="quarter" idx="12"/>
          </p:nvPr>
        </p:nvSpPr>
        <p:spPr/>
        <p:txBody>
          <a:bodyPr/>
          <a:lstStyle/>
          <a:p>
            <a:fld id="{9B8AFC4D-695B-7743-BAAF-26FC07E0481C}" type="slidenum">
              <a:rPr lang="en-US" smtClean="0"/>
              <a:t>‹#›</a:t>
            </a:fld>
            <a:endParaRPr lang="en-US"/>
          </a:p>
        </p:txBody>
      </p:sp>
    </p:spTree>
    <p:extLst>
      <p:ext uri="{BB962C8B-B14F-4D97-AF65-F5344CB8AC3E}">
        <p14:creationId xmlns:p14="http://schemas.microsoft.com/office/powerpoint/2010/main" val="2867868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42544378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08ACA-2905-3679-46DC-728AEEB2FA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CCE4460-D227-2CBE-712E-0AD939E5173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8D7B09-BD8E-CB3C-921F-AD472CD0558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E966F53-7CE0-7774-C8DA-BE50141CC316}"/>
              </a:ext>
            </a:extLst>
          </p:cNvPr>
          <p:cNvSpPr>
            <a:spLocks noGrp="1"/>
          </p:cNvSpPr>
          <p:nvPr>
            <p:ph type="dt" sz="half" idx="10"/>
          </p:nvPr>
        </p:nvSpPr>
        <p:spPr/>
        <p:txBody>
          <a:bodyPr/>
          <a:lstStyle/>
          <a:p>
            <a:fld id="{BE05D4B3-574E-2545-B2E6-56EF6DDCCEA2}" type="datetimeFigureOut">
              <a:rPr lang="en-US" smtClean="0"/>
              <a:t>5/8/25</a:t>
            </a:fld>
            <a:endParaRPr lang="en-US"/>
          </a:p>
        </p:txBody>
      </p:sp>
      <p:sp>
        <p:nvSpPr>
          <p:cNvPr id="6" name="Footer Placeholder 5">
            <a:extLst>
              <a:ext uri="{FF2B5EF4-FFF2-40B4-BE49-F238E27FC236}">
                <a16:creationId xmlns:a16="http://schemas.microsoft.com/office/drawing/2014/main" id="{77AA5AB9-70CF-6A66-23E9-80E62EEC49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A0EA18-6893-FC3D-975D-BB758FB740BB}"/>
              </a:ext>
            </a:extLst>
          </p:cNvPr>
          <p:cNvSpPr>
            <a:spLocks noGrp="1"/>
          </p:cNvSpPr>
          <p:nvPr>
            <p:ph type="sldNum" sz="quarter" idx="12"/>
          </p:nvPr>
        </p:nvSpPr>
        <p:spPr/>
        <p:txBody>
          <a:bodyPr/>
          <a:lstStyle/>
          <a:p>
            <a:fld id="{9B8AFC4D-695B-7743-BAAF-26FC07E0481C}" type="slidenum">
              <a:rPr lang="en-US" smtClean="0"/>
              <a:t>‹#›</a:t>
            </a:fld>
            <a:endParaRPr lang="en-US"/>
          </a:p>
        </p:txBody>
      </p:sp>
    </p:spTree>
    <p:extLst>
      <p:ext uri="{BB962C8B-B14F-4D97-AF65-F5344CB8AC3E}">
        <p14:creationId xmlns:p14="http://schemas.microsoft.com/office/powerpoint/2010/main" val="329077570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10C87-8156-6DB1-26D3-39564CCFBCF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B0A1843-63E3-29D7-1BD7-1D291847B3F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B1892DC-FC22-D98E-D6D6-F73506DDE51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E0B0A8B-AE65-93F1-F2E8-AA2733A54F7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1C372F8-AFC1-3D0A-29B9-4EAE04B2153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CA0B765-D864-DB87-D3D0-EF085AC486D8}"/>
              </a:ext>
            </a:extLst>
          </p:cNvPr>
          <p:cNvSpPr>
            <a:spLocks noGrp="1"/>
          </p:cNvSpPr>
          <p:nvPr>
            <p:ph type="dt" sz="half" idx="10"/>
          </p:nvPr>
        </p:nvSpPr>
        <p:spPr/>
        <p:txBody>
          <a:bodyPr/>
          <a:lstStyle/>
          <a:p>
            <a:fld id="{BE05D4B3-574E-2545-B2E6-56EF6DDCCEA2}" type="datetimeFigureOut">
              <a:rPr lang="en-US" smtClean="0"/>
              <a:t>5/8/25</a:t>
            </a:fld>
            <a:endParaRPr lang="en-US"/>
          </a:p>
        </p:txBody>
      </p:sp>
      <p:sp>
        <p:nvSpPr>
          <p:cNvPr id="8" name="Footer Placeholder 7">
            <a:extLst>
              <a:ext uri="{FF2B5EF4-FFF2-40B4-BE49-F238E27FC236}">
                <a16:creationId xmlns:a16="http://schemas.microsoft.com/office/drawing/2014/main" id="{4661029F-3EC5-DA10-7FA5-E1460FB6643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634DF7B-3E17-9624-F2B3-66A6F81D078C}"/>
              </a:ext>
            </a:extLst>
          </p:cNvPr>
          <p:cNvSpPr>
            <a:spLocks noGrp="1"/>
          </p:cNvSpPr>
          <p:nvPr>
            <p:ph type="sldNum" sz="quarter" idx="12"/>
          </p:nvPr>
        </p:nvSpPr>
        <p:spPr/>
        <p:txBody>
          <a:bodyPr/>
          <a:lstStyle/>
          <a:p>
            <a:fld id="{9B8AFC4D-695B-7743-BAAF-26FC07E0481C}" type="slidenum">
              <a:rPr lang="en-US" smtClean="0"/>
              <a:t>‹#›</a:t>
            </a:fld>
            <a:endParaRPr lang="en-US"/>
          </a:p>
        </p:txBody>
      </p:sp>
    </p:spTree>
    <p:extLst>
      <p:ext uri="{BB962C8B-B14F-4D97-AF65-F5344CB8AC3E}">
        <p14:creationId xmlns:p14="http://schemas.microsoft.com/office/powerpoint/2010/main" val="184066686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ECE16-31BF-52A2-59FF-1B6E4436AAC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BDFD476-4A58-BECE-8436-D155B9A649B3}"/>
              </a:ext>
            </a:extLst>
          </p:cNvPr>
          <p:cNvSpPr>
            <a:spLocks noGrp="1"/>
          </p:cNvSpPr>
          <p:nvPr>
            <p:ph type="dt" sz="half" idx="10"/>
          </p:nvPr>
        </p:nvSpPr>
        <p:spPr/>
        <p:txBody>
          <a:bodyPr/>
          <a:lstStyle/>
          <a:p>
            <a:fld id="{BE05D4B3-574E-2545-B2E6-56EF6DDCCEA2}" type="datetimeFigureOut">
              <a:rPr lang="en-US" smtClean="0"/>
              <a:t>5/8/25</a:t>
            </a:fld>
            <a:endParaRPr lang="en-US"/>
          </a:p>
        </p:txBody>
      </p:sp>
      <p:sp>
        <p:nvSpPr>
          <p:cNvPr id="4" name="Footer Placeholder 3">
            <a:extLst>
              <a:ext uri="{FF2B5EF4-FFF2-40B4-BE49-F238E27FC236}">
                <a16:creationId xmlns:a16="http://schemas.microsoft.com/office/drawing/2014/main" id="{AC302157-8E4E-8174-26D8-10D6543E26A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3D4C907-B243-61DC-BF5D-EC1230FC4AA5}"/>
              </a:ext>
            </a:extLst>
          </p:cNvPr>
          <p:cNvSpPr>
            <a:spLocks noGrp="1"/>
          </p:cNvSpPr>
          <p:nvPr>
            <p:ph type="sldNum" sz="quarter" idx="12"/>
          </p:nvPr>
        </p:nvSpPr>
        <p:spPr/>
        <p:txBody>
          <a:bodyPr/>
          <a:lstStyle/>
          <a:p>
            <a:fld id="{9B8AFC4D-695B-7743-BAAF-26FC07E0481C}" type="slidenum">
              <a:rPr lang="en-US" smtClean="0"/>
              <a:t>‹#›</a:t>
            </a:fld>
            <a:endParaRPr lang="en-US"/>
          </a:p>
        </p:txBody>
      </p:sp>
    </p:spTree>
    <p:extLst>
      <p:ext uri="{BB962C8B-B14F-4D97-AF65-F5344CB8AC3E}">
        <p14:creationId xmlns:p14="http://schemas.microsoft.com/office/powerpoint/2010/main" val="140362188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CC0277-A070-5F14-57E8-FD90DE7A0D4A}"/>
              </a:ext>
            </a:extLst>
          </p:cNvPr>
          <p:cNvSpPr>
            <a:spLocks noGrp="1"/>
          </p:cNvSpPr>
          <p:nvPr>
            <p:ph type="dt" sz="half" idx="10"/>
          </p:nvPr>
        </p:nvSpPr>
        <p:spPr/>
        <p:txBody>
          <a:bodyPr/>
          <a:lstStyle/>
          <a:p>
            <a:fld id="{BE05D4B3-574E-2545-B2E6-56EF6DDCCEA2}" type="datetimeFigureOut">
              <a:rPr lang="en-US" smtClean="0"/>
              <a:t>5/8/25</a:t>
            </a:fld>
            <a:endParaRPr lang="en-US"/>
          </a:p>
        </p:txBody>
      </p:sp>
      <p:sp>
        <p:nvSpPr>
          <p:cNvPr id="3" name="Footer Placeholder 2">
            <a:extLst>
              <a:ext uri="{FF2B5EF4-FFF2-40B4-BE49-F238E27FC236}">
                <a16:creationId xmlns:a16="http://schemas.microsoft.com/office/drawing/2014/main" id="{654C73CD-7E42-C80B-F1EF-586D203A57B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7672888-8240-0850-CF2C-F97B82F313D3}"/>
              </a:ext>
            </a:extLst>
          </p:cNvPr>
          <p:cNvSpPr>
            <a:spLocks noGrp="1"/>
          </p:cNvSpPr>
          <p:nvPr>
            <p:ph type="sldNum" sz="quarter" idx="12"/>
          </p:nvPr>
        </p:nvSpPr>
        <p:spPr/>
        <p:txBody>
          <a:bodyPr/>
          <a:lstStyle/>
          <a:p>
            <a:fld id="{9B8AFC4D-695B-7743-BAAF-26FC07E0481C}" type="slidenum">
              <a:rPr lang="en-US" smtClean="0"/>
              <a:t>‹#›</a:t>
            </a:fld>
            <a:endParaRPr lang="en-US"/>
          </a:p>
        </p:txBody>
      </p:sp>
    </p:spTree>
    <p:extLst>
      <p:ext uri="{BB962C8B-B14F-4D97-AF65-F5344CB8AC3E}">
        <p14:creationId xmlns:p14="http://schemas.microsoft.com/office/powerpoint/2010/main" val="178715476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8F582-8361-917F-4D79-6EAF144672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9E46297-48F0-3CB7-163C-B6D793BA9D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C968798-B959-A692-1C92-287DF92E93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10018C-AA0B-9412-77A3-7820F7FD45FF}"/>
              </a:ext>
            </a:extLst>
          </p:cNvPr>
          <p:cNvSpPr>
            <a:spLocks noGrp="1"/>
          </p:cNvSpPr>
          <p:nvPr>
            <p:ph type="dt" sz="half" idx="10"/>
          </p:nvPr>
        </p:nvSpPr>
        <p:spPr/>
        <p:txBody>
          <a:bodyPr/>
          <a:lstStyle/>
          <a:p>
            <a:fld id="{BE05D4B3-574E-2545-B2E6-56EF6DDCCEA2}" type="datetimeFigureOut">
              <a:rPr lang="en-US" smtClean="0"/>
              <a:t>5/8/25</a:t>
            </a:fld>
            <a:endParaRPr lang="en-US"/>
          </a:p>
        </p:txBody>
      </p:sp>
      <p:sp>
        <p:nvSpPr>
          <p:cNvPr id="6" name="Footer Placeholder 5">
            <a:extLst>
              <a:ext uri="{FF2B5EF4-FFF2-40B4-BE49-F238E27FC236}">
                <a16:creationId xmlns:a16="http://schemas.microsoft.com/office/drawing/2014/main" id="{78C449F6-62B3-D476-8453-96AD762819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25DBFB-BEF9-CC56-B4CC-A100FF67B738}"/>
              </a:ext>
            </a:extLst>
          </p:cNvPr>
          <p:cNvSpPr>
            <a:spLocks noGrp="1"/>
          </p:cNvSpPr>
          <p:nvPr>
            <p:ph type="sldNum" sz="quarter" idx="12"/>
          </p:nvPr>
        </p:nvSpPr>
        <p:spPr/>
        <p:txBody>
          <a:bodyPr/>
          <a:lstStyle/>
          <a:p>
            <a:fld id="{9B8AFC4D-695B-7743-BAAF-26FC07E0481C}" type="slidenum">
              <a:rPr lang="en-US" smtClean="0"/>
              <a:t>‹#›</a:t>
            </a:fld>
            <a:endParaRPr lang="en-US"/>
          </a:p>
        </p:txBody>
      </p:sp>
    </p:spTree>
    <p:extLst>
      <p:ext uri="{BB962C8B-B14F-4D97-AF65-F5344CB8AC3E}">
        <p14:creationId xmlns:p14="http://schemas.microsoft.com/office/powerpoint/2010/main" val="41836327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16FEE-215E-3540-F1AA-CC91E2E2C0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42A377C-B45C-2D98-6375-1EE879296A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8EDF728-D012-08EF-468B-68B35A2412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21BCBF-189B-1E73-6312-B848604FB337}"/>
              </a:ext>
            </a:extLst>
          </p:cNvPr>
          <p:cNvSpPr>
            <a:spLocks noGrp="1"/>
          </p:cNvSpPr>
          <p:nvPr>
            <p:ph type="dt" sz="half" idx="10"/>
          </p:nvPr>
        </p:nvSpPr>
        <p:spPr/>
        <p:txBody>
          <a:bodyPr/>
          <a:lstStyle/>
          <a:p>
            <a:fld id="{BE05D4B3-574E-2545-B2E6-56EF6DDCCEA2}" type="datetimeFigureOut">
              <a:rPr lang="en-US" smtClean="0"/>
              <a:t>5/8/25</a:t>
            </a:fld>
            <a:endParaRPr lang="en-US"/>
          </a:p>
        </p:txBody>
      </p:sp>
      <p:sp>
        <p:nvSpPr>
          <p:cNvPr id="6" name="Footer Placeholder 5">
            <a:extLst>
              <a:ext uri="{FF2B5EF4-FFF2-40B4-BE49-F238E27FC236}">
                <a16:creationId xmlns:a16="http://schemas.microsoft.com/office/drawing/2014/main" id="{B298F67C-3561-C7C1-1B9F-A8258E99D6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8DD35A-0870-45CC-690E-60737C580A0C}"/>
              </a:ext>
            </a:extLst>
          </p:cNvPr>
          <p:cNvSpPr>
            <a:spLocks noGrp="1"/>
          </p:cNvSpPr>
          <p:nvPr>
            <p:ph type="sldNum" sz="quarter" idx="12"/>
          </p:nvPr>
        </p:nvSpPr>
        <p:spPr/>
        <p:txBody>
          <a:bodyPr/>
          <a:lstStyle/>
          <a:p>
            <a:fld id="{9B8AFC4D-695B-7743-BAAF-26FC07E0481C}" type="slidenum">
              <a:rPr lang="en-US" smtClean="0"/>
              <a:t>‹#›</a:t>
            </a:fld>
            <a:endParaRPr lang="en-US"/>
          </a:p>
        </p:txBody>
      </p:sp>
    </p:spTree>
    <p:extLst>
      <p:ext uri="{BB962C8B-B14F-4D97-AF65-F5344CB8AC3E}">
        <p14:creationId xmlns:p14="http://schemas.microsoft.com/office/powerpoint/2010/main" val="128330868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DE229-7C6F-BA97-F888-FE6F472B90A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91F16EE-0BF8-1DAC-DD8F-8AAF36643F9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981483-8C33-1BFE-C9F3-CA1362D3B117}"/>
              </a:ext>
            </a:extLst>
          </p:cNvPr>
          <p:cNvSpPr>
            <a:spLocks noGrp="1"/>
          </p:cNvSpPr>
          <p:nvPr>
            <p:ph type="dt" sz="half" idx="10"/>
          </p:nvPr>
        </p:nvSpPr>
        <p:spPr/>
        <p:txBody>
          <a:bodyPr/>
          <a:lstStyle/>
          <a:p>
            <a:fld id="{BE05D4B3-574E-2545-B2E6-56EF6DDCCEA2}" type="datetimeFigureOut">
              <a:rPr lang="en-US" smtClean="0"/>
              <a:t>5/8/25</a:t>
            </a:fld>
            <a:endParaRPr lang="en-US"/>
          </a:p>
        </p:txBody>
      </p:sp>
      <p:sp>
        <p:nvSpPr>
          <p:cNvPr id="5" name="Footer Placeholder 4">
            <a:extLst>
              <a:ext uri="{FF2B5EF4-FFF2-40B4-BE49-F238E27FC236}">
                <a16:creationId xmlns:a16="http://schemas.microsoft.com/office/drawing/2014/main" id="{FB559C2A-C92B-9793-B06B-31D763AF32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02DAC1-3133-F890-9802-548B8FDAE2CC}"/>
              </a:ext>
            </a:extLst>
          </p:cNvPr>
          <p:cNvSpPr>
            <a:spLocks noGrp="1"/>
          </p:cNvSpPr>
          <p:nvPr>
            <p:ph type="sldNum" sz="quarter" idx="12"/>
          </p:nvPr>
        </p:nvSpPr>
        <p:spPr/>
        <p:txBody>
          <a:bodyPr/>
          <a:lstStyle/>
          <a:p>
            <a:fld id="{9B8AFC4D-695B-7743-BAAF-26FC07E0481C}" type="slidenum">
              <a:rPr lang="en-US" smtClean="0"/>
              <a:t>‹#›</a:t>
            </a:fld>
            <a:endParaRPr lang="en-US"/>
          </a:p>
        </p:txBody>
      </p:sp>
    </p:spTree>
    <p:extLst>
      <p:ext uri="{BB962C8B-B14F-4D97-AF65-F5344CB8AC3E}">
        <p14:creationId xmlns:p14="http://schemas.microsoft.com/office/powerpoint/2010/main" val="86099281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9FB325E-9312-4BAC-A6EA-3E9FDD4CD74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574EFA9-CF8E-71D8-3ED9-1D7BDE66A43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6686C5-28AB-523F-3491-DE17AF87DAFD}"/>
              </a:ext>
            </a:extLst>
          </p:cNvPr>
          <p:cNvSpPr>
            <a:spLocks noGrp="1"/>
          </p:cNvSpPr>
          <p:nvPr>
            <p:ph type="dt" sz="half" idx="10"/>
          </p:nvPr>
        </p:nvSpPr>
        <p:spPr/>
        <p:txBody>
          <a:bodyPr/>
          <a:lstStyle/>
          <a:p>
            <a:fld id="{BE05D4B3-574E-2545-B2E6-56EF6DDCCEA2}" type="datetimeFigureOut">
              <a:rPr lang="en-US" smtClean="0"/>
              <a:t>5/8/25</a:t>
            </a:fld>
            <a:endParaRPr lang="en-US"/>
          </a:p>
        </p:txBody>
      </p:sp>
      <p:sp>
        <p:nvSpPr>
          <p:cNvPr id="5" name="Footer Placeholder 4">
            <a:extLst>
              <a:ext uri="{FF2B5EF4-FFF2-40B4-BE49-F238E27FC236}">
                <a16:creationId xmlns:a16="http://schemas.microsoft.com/office/drawing/2014/main" id="{90F9A5E4-666C-B010-B547-7A0EC64F4F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C15AF8-8CC5-9D7F-8985-53C05F54E15C}"/>
              </a:ext>
            </a:extLst>
          </p:cNvPr>
          <p:cNvSpPr>
            <a:spLocks noGrp="1"/>
          </p:cNvSpPr>
          <p:nvPr>
            <p:ph type="sldNum" sz="quarter" idx="12"/>
          </p:nvPr>
        </p:nvSpPr>
        <p:spPr/>
        <p:txBody>
          <a:bodyPr/>
          <a:lstStyle/>
          <a:p>
            <a:fld id="{9B8AFC4D-695B-7743-BAAF-26FC07E0481C}" type="slidenum">
              <a:rPr lang="en-US" smtClean="0"/>
              <a:t>‹#›</a:t>
            </a:fld>
            <a:endParaRPr lang="en-US"/>
          </a:p>
        </p:txBody>
      </p:sp>
    </p:spTree>
    <p:extLst>
      <p:ext uri="{BB962C8B-B14F-4D97-AF65-F5344CB8AC3E}">
        <p14:creationId xmlns:p14="http://schemas.microsoft.com/office/powerpoint/2010/main" val="32351475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7" name="Google Shape;19;p14">
            <a:extLst>
              <a:ext uri="{FF2B5EF4-FFF2-40B4-BE49-F238E27FC236}">
                <a16:creationId xmlns:a16="http://schemas.microsoft.com/office/drawing/2014/main" id="{7E29A2B3-2685-843A-6AAE-FC68E0B57C80}"/>
              </a:ext>
            </a:extLst>
          </p:cNvPr>
          <p:cNvSpPr txBox="1">
            <a:spLocks noGrp="1"/>
          </p:cNvSpPr>
          <p:nvPr>
            <p:ph type="subTitle" idx="2"/>
          </p:nvPr>
        </p:nvSpPr>
        <p:spPr>
          <a:xfrm>
            <a:off x="623887" y="944311"/>
            <a:ext cx="10944226" cy="540002"/>
          </a:xfrm>
          <a:prstGeom prst="rect">
            <a:avLst/>
          </a:prstGeom>
          <a:noFill/>
          <a:ln>
            <a:noFill/>
          </a:ln>
        </p:spPr>
        <p:txBody>
          <a:bodyPr spcFirstLastPara="1" wrap="square" lIns="0" tIns="45700" rIns="0" bIns="45700" anchor="ctr" anchorCtr="0">
            <a:noAutofit/>
          </a:bodyPr>
          <a:lstStyle>
            <a:lvl1pPr marL="0" marR="0" lvl="0" indent="0" algn="l" rtl="0">
              <a:lnSpc>
                <a:spcPct val="100000"/>
              </a:lnSpc>
              <a:spcBef>
                <a:spcPts val="533"/>
              </a:spcBef>
              <a:spcAft>
                <a:spcPts val="0"/>
              </a:spcAft>
              <a:buClr>
                <a:srgbClr val="05416B"/>
              </a:buClr>
              <a:buSzPts val="700"/>
              <a:buFont typeface="Noto Sans Symbols"/>
              <a:buNone/>
              <a:defRPr sz="2400" b="0" i="0" u="none" strike="noStrike" cap="none">
                <a:solidFill>
                  <a:schemeClr val="bg2"/>
                </a:solidFill>
                <a:latin typeface="+mj-lt"/>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a:p>
        </p:txBody>
      </p:sp>
      <p:sp>
        <p:nvSpPr>
          <p:cNvPr id="2" name="Title 1">
            <a:extLst>
              <a:ext uri="{FF2B5EF4-FFF2-40B4-BE49-F238E27FC236}">
                <a16:creationId xmlns:a16="http://schemas.microsoft.com/office/drawing/2014/main" id="{086368FA-02C7-52E1-4924-182C8108F731}"/>
              </a:ext>
            </a:extLst>
          </p:cNvPr>
          <p:cNvSpPr>
            <a:spLocks noGrp="1"/>
          </p:cNvSpPr>
          <p:nvPr>
            <p:ph type="title"/>
          </p:nvPr>
        </p:nvSpPr>
        <p:spPr>
          <a:xfrm>
            <a:off x="623887" y="365126"/>
            <a:ext cx="10944225" cy="579185"/>
          </a:xfrm>
        </p:spPr>
        <p:txBody>
          <a:bodyPr tIns="0"/>
          <a:lstStyle>
            <a:lvl1pPr>
              <a:defRPr>
                <a:solidFill>
                  <a:schemeClr val="bg2"/>
                </a:solidFill>
                <a:latin typeface="+mj-lt"/>
              </a:defRPr>
            </a:lvl1pPr>
          </a:lstStyle>
          <a:p>
            <a:r>
              <a:rPr lang="en-GB"/>
              <a:t>Click to edit Master title style</a:t>
            </a:r>
          </a:p>
        </p:txBody>
      </p:sp>
      <p:sp>
        <p:nvSpPr>
          <p:cNvPr id="4" name="Text Placeholder 3">
            <a:extLst>
              <a:ext uri="{FF2B5EF4-FFF2-40B4-BE49-F238E27FC236}">
                <a16:creationId xmlns:a16="http://schemas.microsoft.com/office/drawing/2014/main" id="{FE0C82CD-7852-72EA-AA88-875F4976E2E7}"/>
              </a:ext>
            </a:extLst>
          </p:cNvPr>
          <p:cNvSpPr>
            <a:spLocks noGrp="1"/>
          </p:cNvSpPr>
          <p:nvPr>
            <p:ph type="body" sz="quarter" idx="13" hasCustomPrompt="1"/>
          </p:nvPr>
        </p:nvSpPr>
        <p:spPr>
          <a:xfrm>
            <a:off x="623887" y="5627296"/>
            <a:ext cx="10944225" cy="539750"/>
          </a:xfrm>
        </p:spPr>
        <p:txBody>
          <a:bodyPr anchor="b">
            <a:noAutofit/>
          </a:bodyPr>
          <a:lstStyle>
            <a:lvl1pPr marL="0" indent="0">
              <a:spcAft>
                <a:spcPts val="0"/>
              </a:spcAft>
              <a:buNone/>
              <a:defRPr sz="1000">
                <a:solidFill>
                  <a:schemeClr val="tx1"/>
                </a:solidFill>
                <a:latin typeface="+mj-lt"/>
              </a:defRPr>
            </a:lvl1pPr>
            <a:lvl2pPr marL="188913" indent="0">
              <a:buNone/>
              <a:defRPr/>
            </a:lvl2pPr>
          </a:lstStyle>
          <a:p>
            <a:pPr lvl="0"/>
            <a:r>
              <a:rPr lang="en-GB"/>
              <a:t>Click to add footnotes</a:t>
            </a:r>
          </a:p>
        </p:txBody>
      </p:sp>
      <p:sp>
        <p:nvSpPr>
          <p:cNvPr id="3" name="Google Shape;17;p14">
            <a:extLst>
              <a:ext uri="{FF2B5EF4-FFF2-40B4-BE49-F238E27FC236}">
                <a16:creationId xmlns:a16="http://schemas.microsoft.com/office/drawing/2014/main" id="{1A38A10E-72D1-C905-84AA-E205323098D0}"/>
              </a:ext>
            </a:extLst>
          </p:cNvPr>
          <p:cNvSpPr txBox="1">
            <a:spLocks noGrp="1"/>
          </p:cNvSpPr>
          <p:nvPr>
            <p:ph type="body" idx="14" hasCustomPrompt="1"/>
          </p:nvPr>
        </p:nvSpPr>
        <p:spPr>
          <a:xfrm>
            <a:off x="2607867" y="6393685"/>
            <a:ext cx="2859679" cy="240833"/>
          </a:xfrm>
          <a:prstGeom prst="rect">
            <a:avLst/>
          </a:prstGeom>
          <a:noFill/>
          <a:ln>
            <a:noFill/>
          </a:ln>
        </p:spPr>
        <p:txBody>
          <a:bodyPr spcFirstLastPara="1" vert="horz" wrap="square" lIns="0" tIns="0" rIns="0" bIns="0" anchor="ctr" anchorCtr="0">
            <a:noAutofit/>
          </a:bodyPr>
          <a:lstStyle>
            <a:lvl1pPr marL="0" marR="0" lvl="0" indent="0" algn="l" rtl="0">
              <a:lnSpc>
                <a:spcPct val="100000"/>
              </a:lnSpc>
              <a:spcBef>
                <a:spcPts val="427"/>
              </a:spcBef>
              <a:spcAft>
                <a:spcPts val="0"/>
              </a:spcAft>
              <a:buClr>
                <a:srgbClr val="05416B"/>
              </a:buClr>
              <a:buSzPts val="1600"/>
              <a:buFont typeface="Noto Sans Symbols"/>
              <a:buNone/>
              <a:defRPr sz="1200" b="1" i="0" u="none" strike="noStrike" cap="none">
                <a:solidFill>
                  <a:srgbClr val="AB0C23"/>
                </a:solidFill>
                <a:latin typeface="+mj-lt"/>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err="1"/>
              <a:t>Add</a:t>
            </a:r>
            <a:r>
              <a:rPr lang="fr-CH"/>
              <a:t> </a:t>
            </a:r>
            <a:r>
              <a:rPr lang="fr-CH" err="1"/>
              <a:t>name</a:t>
            </a:r>
            <a:r>
              <a:rPr lang="fr-CH"/>
              <a:t> of </a:t>
            </a:r>
            <a:r>
              <a:rPr lang="fr-CH" err="1"/>
              <a:t>presenter</a:t>
            </a:r>
            <a:r>
              <a:rPr lang="fr-CH"/>
              <a:t> </a:t>
            </a:r>
            <a:r>
              <a:rPr lang="fr-CH" err="1"/>
              <a:t>here</a:t>
            </a:r>
            <a:endParaRPr/>
          </a:p>
        </p:txBody>
      </p:sp>
    </p:spTree>
    <p:extLst>
      <p:ext uri="{BB962C8B-B14F-4D97-AF65-F5344CB8AC3E}">
        <p14:creationId xmlns:p14="http://schemas.microsoft.com/office/powerpoint/2010/main" val="169031365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6321700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467232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1051E573-93F0-5562-4655-BB8083313C58}"/>
              </a:ext>
            </a:extLst>
          </p:cNvPr>
          <p:cNvSpPr/>
          <p:nvPr userDrawn="1"/>
        </p:nvSpPr>
        <p:spPr>
          <a:xfrm>
            <a:off x="230079" y="6462442"/>
            <a:ext cx="6096000" cy="338554"/>
          </a:xfrm>
          <a:prstGeom prst="rect">
            <a:avLst/>
          </a:prstGeom>
        </p:spPr>
        <p:txBody>
          <a:bodyPr>
            <a:spAutoFit/>
          </a:bodyPr>
          <a:lstStyle/>
          <a:p>
            <a:pPr defTabSz="914400" eaLnBrk="0" hangingPunct="0">
              <a:spcBef>
                <a:spcPts val="0"/>
              </a:spcBef>
              <a:spcAft>
                <a:spcPts val="0"/>
              </a:spcAft>
              <a:defRPr/>
            </a:pPr>
            <a:r>
              <a:rPr kumimoji="0" lang="en-US" sz="16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Times New Roman" panose="02020603050405020304" pitchFamily="18" charset="0"/>
              </a:rPr>
              <a:t>Survey of 20 US-based clinical investigators November 2023 </a:t>
            </a:r>
          </a:p>
        </p:txBody>
      </p:sp>
    </p:spTree>
    <p:extLst>
      <p:ext uri="{BB962C8B-B14F-4D97-AF65-F5344CB8AC3E}">
        <p14:creationId xmlns:p14="http://schemas.microsoft.com/office/powerpoint/2010/main" val="17794410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9371094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47474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23062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2057400"/>
          </a:xfrm>
        </p:spPr>
        <p:txBody>
          <a:bodyPr/>
          <a:lstStyle>
            <a:lvl1pPr algn="l">
              <a:defRPr sz="2600">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598700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60479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9156554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1791805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006087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51007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182167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108682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2868484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182553088"/>
      </p:ext>
    </p:extLst>
  </p:cSld>
  <p:clrMapOvr>
    <a:masterClrMapping/>
  </p:clrMapOvr>
  <p:transition spd="slow" advClick="0"/>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142238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42836156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7375131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6758447-5A14-7875-7285-2E406587FAFE}"/>
              </a:ext>
            </a:extLst>
          </p:cNvPr>
          <p:cNvSpPr>
            <a:spLocks noGrp="1"/>
          </p:cNvSpPr>
          <p:nvPr>
            <p:ph type="title"/>
          </p:nvPr>
        </p:nvSpPr>
        <p:spPr>
          <a:xfrm>
            <a:off x="912285" y="227013"/>
            <a:ext cx="10972800" cy="1828800"/>
          </a:xfrm>
        </p:spPr>
        <p:txBody>
          <a:bodyPr/>
          <a:lstStyle>
            <a:lvl1pPr algn="l">
              <a:defRPr sz="2600">
                <a:latin typeface="Arial" panose="020B0604020202020204" pitchFamily="34" charset="0"/>
                <a:cs typeface="Arial" panose="020B0604020202020204" pitchFamily="34" charset="0"/>
              </a:defRPr>
            </a:lvl1pPr>
          </a:lstStyle>
          <a:p>
            <a:r>
              <a:rPr lang="en-US" dirty="0"/>
              <a:t>Click to edit Master title style</a:t>
            </a:r>
            <a:endParaRPr lang="en-GB" dirty="0"/>
          </a:p>
        </p:txBody>
      </p:sp>
      <p:pic>
        <p:nvPicPr>
          <p:cNvPr id="4" name="Picture 3" descr="A close up of a sign&#10;&#10;Description automatically generated">
            <a:extLst>
              <a:ext uri="{FF2B5EF4-FFF2-40B4-BE49-F238E27FC236}">
                <a16:creationId xmlns:a16="http://schemas.microsoft.com/office/drawing/2014/main" id="{4001A9AE-E35B-C023-3066-AF7CD6E0C3E3}"/>
              </a:ext>
            </a:extLst>
          </p:cNvPr>
          <p:cNvPicPr>
            <a:picLocks noChangeAspect="1"/>
          </p:cNvPicPr>
          <p:nvPr userDrawn="1"/>
        </p:nvPicPr>
        <p:blipFill>
          <a:blip r:embed="rId3">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748535002"/>
      </p:ext>
    </p:extLst>
  </p:cSld>
  <p:clrMapOvr>
    <a:masterClrMapping/>
  </p:clrMapOvr>
  <p:transition spd="slow" advClick="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22252-FB7C-0C83-B624-144CF0DE512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BCACB852-E31E-041D-B7AB-3D0C6B6ADC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5402A056-CB18-0BDC-0198-3BCF386213F7}"/>
              </a:ext>
            </a:extLst>
          </p:cNvPr>
          <p:cNvSpPr>
            <a:spLocks noGrp="1"/>
          </p:cNvSpPr>
          <p:nvPr>
            <p:ph type="dt" sz="half" idx="10"/>
          </p:nvPr>
        </p:nvSpPr>
        <p:spPr/>
        <p:txBody>
          <a:bodyPr/>
          <a:lstStyle/>
          <a:p>
            <a:fld id="{3D8E86C2-4C8C-8041-B2F1-4253F5B1C6A8}" type="datetimeFigureOut">
              <a:rPr lang="en-GB" smtClean="0"/>
              <a:t>08/05/2025</a:t>
            </a:fld>
            <a:endParaRPr lang="en-GB"/>
          </a:p>
        </p:txBody>
      </p:sp>
      <p:sp>
        <p:nvSpPr>
          <p:cNvPr id="5" name="Footer Placeholder 4">
            <a:extLst>
              <a:ext uri="{FF2B5EF4-FFF2-40B4-BE49-F238E27FC236}">
                <a16:creationId xmlns:a16="http://schemas.microsoft.com/office/drawing/2014/main" id="{AB9A1046-94D1-551B-5C27-8856DD6EC66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A6365CB-DF60-133B-EB0D-4BFA07F5E88D}"/>
              </a:ext>
            </a:extLst>
          </p:cNvPr>
          <p:cNvSpPr>
            <a:spLocks noGrp="1"/>
          </p:cNvSpPr>
          <p:nvPr>
            <p:ph type="sldNum" sz="quarter" idx="12"/>
          </p:nvPr>
        </p:nvSpPr>
        <p:spPr/>
        <p:txBody>
          <a:bodyPr/>
          <a:lstStyle/>
          <a:p>
            <a:fld id="{58FB10F2-0EBC-0347-804F-AA6149C9F8C4}" type="slidenum">
              <a:rPr lang="en-GB" smtClean="0"/>
              <a:t>‹#›</a:t>
            </a:fld>
            <a:endParaRPr lang="en-GB"/>
          </a:p>
        </p:txBody>
      </p:sp>
    </p:spTree>
    <p:extLst>
      <p:ext uri="{BB962C8B-B14F-4D97-AF65-F5344CB8AC3E}">
        <p14:creationId xmlns:p14="http://schemas.microsoft.com/office/powerpoint/2010/main" val="276427427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FF7A4-2F9D-649C-A333-939C887DB1C7}"/>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E7899F8E-F431-F970-FA9B-C64A5D9944E6}"/>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5B8C31D-8BA6-D9B0-C5BC-6808870A5059}"/>
              </a:ext>
            </a:extLst>
          </p:cNvPr>
          <p:cNvSpPr>
            <a:spLocks noGrp="1"/>
          </p:cNvSpPr>
          <p:nvPr>
            <p:ph type="dt" sz="half" idx="10"/>
          </p:nvPr>
        </p:nvSpPr>
        <p:spPr/>
        <p:txBody>
          <a:bodyPr/>
          <a:lstStyle/>
          <a:p>
            <a:fld id="{3D8E86C2-4C8C-8041-B2F1-4253F5B1C6A8}" type="datetimeFigureOut">
              <a:rPr lang="en-GB" smtClean="0"/>
              <a:t>08/05/2025</a:t>
            </a:fld>
            <a:endParaRPr lang="en-GB"/>
          </a:p>
        </p:txBody>
      </p:sp>
      <p:sp>
        <p:nvSpPr>
          <p:cNvPr id="5" name="Footer Placeholder 4">
            <a:extLst>
              <a:ext uri="{FF2B5EF4-FFF2-40B4-BE49-F238E27FC236}">
                <a16:creationId xmlns:a16="http://schemas.microsoft.com/office/drawing/2014/main" id="{9E6025FC-BE79-6EEA-46A3-988B64A6EF2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AE66F0B-7098-D782-02CB-4AB416A05F1B}"/>
              </a:ext>
            </a:extLst>
          </p:cNvPr>
          <p:cNvSpPr>
            <a:spLocks noGrp="1"/>
          </p:cNvSpPr>
          <p:nvPr>
            <p:ph type="sldNum" sz="quarter" idx="12"/>
          </p:nvPr>
        </p:nvSpPr>
        <p:spPr/>
        <p:txBody>
          <a:bodyPr/>
          <a:lstStyle/>
          <a:p>
            <a:fld id="{58FB10F2-0EBC-0347-804F-AA6149C9F8C4}" type="slidenum">
              <a:rPr lang="en-GB" smtClean="0"/>
              <a:t>‹#›</a:t>
            </a:fld>
            <a:endParaRPr lang="en-GB"/>
          </a:p>
        </p:txBody>
      </p:sp>
    </p:spTree>
    <p:extLst>
      <p:ext uri="{BB962C8B-B14F-4D97-AF65-F5344CB8AC3E}">
        <p14:creationId xmlns:p14="http://schemas.microsoft.com/office/powerpoint/2010/main" val="361028717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DCA0A-560C-AE66-B5A3-B3100AA665A6}"/>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088E4199-CA89-3AD4-99F2-C3E9464020E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EBC25B47-23EA-A4FA-AD97-305F3736521C}"/>
              </a:ext>
            </a:extLst>
          </p:cNvPr>
          <p:cNvSpPr>
            <a:spLocks noGrp="1"/>
          </p:cNvSpPr>
          <p:nvPr>
            <p:ph type="dt" sz="half" idx="10"/>
          </p:nvPr>
        </p:nvSpPr>
        <p:spPr/>
        <p:txBody>
          <a:bodyPr/>
          <a:lstStyle/>
          <a:p>
            <a:fld id="{3D8E86C2-4C8C-8041-B2F1-4253F5B1C6A8}" type="datetimeFigureOut">
              <a:rPr lang="en-GB" smtClean="0"/>
              <a:t>08/05/2025</a:t>
            </a:fld>
            <a:endParaRPr lang="en-GB"/>
          </a:p>
        </p:txBody>
      </p:sp>
      <p:sp>
        <p:nvSpPr>
          <p:cNvPr id="5" name="Footer Placeholder 4">
            <a:extLst>
              <a:ext uri="{FF2B5EF4-FFF2-40B4-BE49-F238E27FC236}">
                <a16:creationId xmlns:a16="http://schemas.microsoft.com/office/drawing/2014/main" id="{EA99CB7D-EC48-0A15-06F6-3BE7320B83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ECBFED5-4642-36E8-C51B-321EE72DF84B}"/>
              </a:ext>
            </a:extLst>
          </p:cNvPr>
          <p:cNvSpPr>
            <a:spLocks noGrp="1"/>
          </p:cNvSpPr>
          <p:nvPr>
            <p:ph type="sldNum" sz="quarter" idx="12"/>
          </p:nvPr>
        </p:nvSpPr>
        <p:spPr/>
        <p:txBody>
          <a:bodyPr/>
          <a:lstStyle/>
          <a:p>
            <a:fld id="{58FB10F2-0EBC-0347-804F-AA6149C9F8C4}" type="slidenum">
              <a:rPr lang="en-GB" smtClean="0"/>
              <a:t>‹#›</a:t>
            </a:fld>
            <a:endParaRPr lang="en-GB"/>
          </a:p>
        </p:txBody>
      </p:sp>
    </p:spTree>
    <p:extLst>
      <p:ext uri="{BB962C8B-B14F-4D97-AF65-F5344CB8AC3E}">
        <p14:creationId xmlns:p14="http://schemas.microsoft.com/office/powerpoint/2010/main" val="31401226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8368968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9468B-1F34-3AF9-AEA4-612252F9B988}"/>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0199076A-714B-3AD4-712D-4404FBAD58D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962489EB-9126-3376-1BB8-BFCC48C9DEC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B7CB4979-7308-E831-743E-A602B3C436E4}"/>
              </a:ext>
            </a:extLst>
          </p:cNvPr>
          <p:cNvSpPr>
            <a:spLocks noGrp="1"/>
          </p:cNvSpPr>
          <p:nvPr>
            <p:ph type="dt" sz="half" idx="10"/>
          </p:nvPr>
        </p:nvSpPr>
        <p:spPr/>
        <p:txBody>
          <a:bodyPr/>
          <a:lstStyle/>
          <a:p>
            <a:fld id="{3D8E86C2-4C8C-8041-B2F1-4253F5B1C6A8}" type="datetimeFigureOut">
              <a:rPr lang="en-GB" smtClean="0"/>
              <a:t>08/05/2025</a:t>
            </a:fld>
            <a:endParaRPr lang="en-GB"/>
          </a:p>
        </p:txBody>
      </p:sp>
      <p:sp>
        <p:nvSpPr>
          <p:cNvPr id="6" name="Footer Placeholder 5">
            <a:extLst>
              <a:ext uri="{FF2B5EF4-FFF2-40B4-BE49-F238E27FC236}">
                <a16:creationId xmlns:a16="http://schemas.microsoft.com/office/drawing/2014/main" id="{408AB2B0-3B64-C310-F408-8E7BB14D960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0824859-A9ED-8A08-44C1-6EB50E69B527}"/>
              </a:ext>
            </a:extLst>
          </p:cNvPr>
          <p:cNvSpPr>
            <a:spLocks noGrp="1"/>
          </p:cNvSpPr>
          <p:nvPr>
            <p:ph type="sldNum" sz="quarter" idx="12"/>
          </p:nvPr>
        </p:nvSpPr>
        <p:spPr/>
        <p:txBody>
          <a:bodyPr/>
          <a:lstStyle/>
          <a:p>
            <a:fld id="{58FB10F2-0EBC-0347-804F-AA6149C9F8C4}" type="slidenum">
              <a:rPr lang="en-GB" smtClean="0"/>
              <a:t>‹#›</a:t>
            </a:fld>
            <a:endParaRPr lang="en-GB"/>
          </a:p>
        </p:txBody>
      </p:sp>
    </p:spTree>
    <p:extLst>
      <p:ext uri="{BB962C8B-B14F-4D97-AF65-F5344CB8AC3E}">
        <p14:creationId xmlns:p14="http://schemas.microsoft.com/office/powerpoint/2010/main" val="289068362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A0AD5-2299-BB7C-CF47-362BE6E05AF3}"/>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32821C93-753F-689D-A6F2-02BB23672CC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FD22423A-05CA-B6F3-C2B8-714A0BAC3A9C}"/>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3A38B0FD-3BEA-7094-B036-678E167515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5D851A69-E56D-B574-A61C-34C2BCFE193C}"/>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0AF6D91C-5CE6-56A4-064A-96E3333C91C3}"/>
              </a:ext>
            </a:extLst>
          </p:cNvPr>
          <p:cNvSpPr>
            <a:spLocks noGrp="1"/>
          </p:cNvSpPr>
          <p:nvPr>
            <p:ph type="dt" sz="half" idx="10"/>
          </p:nvPr>
        </p:nvSpPr>
        <p:spPr/>
        <p:txBody>
          <a:bodyPr/>
          <a:lstStyle/>
          <a:p>
            <a:fld id="{3D8E86C2-4C8C-8041-B2F1-4253F5B1C6A8}" type="datetimeFigureOut">
              <a:rPr lang="en-GB" smtClean="0"/>
              <a:t>08/05/2025</a:t>
            </a:fld>
            <a:endParaRPr lang="en-GB"/>
          </a:p>
        </p:txBody>
      </p:sp>
      <p:sp>
        <p:nvSpPr>
          <p:cNvPr id="8" name="Footer Placeholder 7">
            <a:extLst>
              <a:ext uri="{FF2B5EF4-FFF2-40B4-BE49-F238E27FC236}">
                <a16:creationId xmlns:a16="http://schemas.microsoft.com/office/drawing/2014/main" id="{868A0619-E205-1BE3-E67C-FBD0D96FB6B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3F65A5B-49F1-A204-9E5B-9C0E5B2F09A0}"/>
              </a:ext>
            </a:extLst>
          </p:cNvPr>
          <p:cNvSpPr>
            <a:spLocks noGrp="1"/>
          </p:cNvSpPr>
          <p:nvPr>
            <p:ph type="sldNum" sz="quarter" idx="12"/>
          </p:nvPr>
        </p:nvSpPr>
        <p:spPr/>
        <p:txBody>
          <a:bodyPr/>
          <a:lstStyle/>
          <a:p>
            <a:fld id="{58FB10F2-0EBC-0347-804F-AA6149C9F8C4}" type="slidenum">
              <a:rPr lang="en-GB" smtClean="0"/>
              <a:t>‹#›</a:t>
            </a:fld>
            <a:endParaRPr lang="en-GB"/>
          </a:p>
        </p:txBody>
      </p:sp>
    </p:spTree>
    <p:extLst>
      <p:ext uri="{BB962C8B-B14F-4D97-AF65-F5344CB8AC3E}">
        <p14:creationId xmlns:p14="http://schemas.microsoft.com/office/powerpoint/2010/main" val="266225154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C12B4-2E29-C799-F700-35960D69AC2A}"/>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1EA9E62C-F4B2-7509-CFD1-2EB11B4FB58D}"/>
              </a:ext>
            </a:extLst>
          </p:cNvPr>
          <p:cNvSpPr>
            <a:spLocks noGrp="1"/>
          </p:cNvSpPr>
          <p:nvPr>
            <p:ph type="dt" sz="half" idx="10"/>
          </p:nvPr>
        </p:nvSpPr>
        <p:spPr/>
        <p:txBody>
          <a:bodyPr/>
          <a:lstStyle/>
          <a:p>
            <a:fld id="{3D8E86C2-4C8C-8041-B2F1-4253F5B1C6A8}" type="datetimeFigureOut">
              <a:rPr lang="en-GB" smtClean="0"/>
              <a:t>08/05/2025</a:t>
            </a:fld>
            <a:endParaRPr lang="en-GB"/>
          </a:p>
        </p:txBody>
      </p:sp>
      <p:sp>
        <p:nvSpPr>
          <p:cNvPr id="4" name="Footer Placeholder 3">
            <a:extLst>
              <a:ext uri="{FF2B5EF4-FFF2-40B4-BE49-F238E27FC236}">
                <a16:creationId xmlns:a16="http://schemas.microsoft.com/office/drawing/2014/main" id="{678D6340-2C53-166C-E1D7-15B1B50CA13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A2CD693-1961-8D8D-47C7-41632CC189D9}"/>
              </a:ext>
            </a:extLst>
          </p:cNvPr>
          <p:cNvSpPr>
            <a:spLocks noGrp="1"/>
          </p:cNvSpPr>
          <p:nvPr>
            <p:ph type="sldNum" sz="quarter" idx="12"/>
          </p:nvPr>
        </p:nvSpPr>
        <p:spPr/>
        <p:txBody>
          <a:bodyPr/>
          <a:lstStyle/>
          <a:p>
            <a:fld id="{58FB10F2-0EBC-0347-804F-AA6149C9F8C4}" type="slidenum">
              <a:rPr lang="en-GB" smtClean="0"/>
              <a:t>‹#›</a:t>
            </a:fld>
            <a:endParaRPr lang="en-GB"/>
          </a:p>
        </p:txBody>
      </p:sp>
    </p:spTree>
    <p:extLst>
      <p:ext uri="{BB962C8B-B14F-4D97-AF65-F5344CB8AC3E}">
        <p14:creationId xmlns:p14="http://schemas.microsoft.com/office/powerpoint/2010/main" val="67785828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164F4BA-FA09-A357-B6F6-38C25242F510}"/>
              </a:ext>
            </a:extLst>
          </p:cNvPr>
          <p:cNvSpPr>
            <a:spLocks noGrp="1"/>
          </p:cNvSpPr>
          <p:nvPr>
            <p:ph type="dt" sz="half" idx="10"/>
          </p:nvPr>
        </p:nvSpPr>
        <p:spPr/>
        <p:txBody>
          <a:bodyPr/>
          <a:lstStyle/>
          <a:p>
            <a:fld id="{3D8E86C2-4C8C-8041-B2F1-4253F5B1C6A8}" type="datetimeFigureOut">
              <a:rPr lang="en-GB" smtClean="0"/>
              <a:t>08/05/2025</a:t>
            </a:fld>
            <a:endParaRPr lang="en-GB"/>
          </a:p>
        </p:txBody>
      </p:sp>
      <p:sp>
        <p:nvSpPr>
          <p:cNvPr id="3" name="Footer Placeholder 2">
            <a:extLst>
              <a:ext uri="{FF2B5EF4-FFF2-40B4-BE49-F238E27FC236}">
                <a16:creationId xmlns:a16="http://schemas.microsoft.com/office/drawing/2014/main" id="{F1AE7D67-8040-222A-90DE-E4545C54294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351583F-E7C5-9E89-DCDD-7CF6FF7C50B9}"/>
              </a:ext>
            </a:extLst>
          </p:cNvPr>
          <p:cNvSpPr>
            <a:spLocks noGrp="1"/>
          </p:cNvSpPr>
          <p:nvPr>
            <p:ph type="sldNum" sz="quarter" idx="12"/>
          </p:nvPr>
        </p:nvSpPr>
        <p:spPr/>
        <p:txBody>
          <a:bodyPr/>
          <a:lstStyle/>
          <a:p>
            <a:fld id="{58FB10F2-0EBC-0347-804F-AA6149C9F8C4}" type="slidenum">
              <a:rPr lang="en-GB" smtClean="0"/>
              <a:t>‹#›</a:t>
            </a:fld>
            <a:endParaRPr lang="en-GB"/>
          </a:p>
        </p:txBody>
      </p:sp>
    </p:spTree>
    <p:extLst>
      <p:ext uri="{BB962C8B-B14F-4D97-AF65-F5344CB8AC3E}">
        <p14:creationId xmlns:p14="http://schemas.microsoft.com/office/powerpoint/2010/main" val="271653441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C01E2-9C1E-5C30-14AE-9D7BAA32337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D392F9BA-B7B4-900E-CA42-D02EFD32FB0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0C7F8996-CB61-0503-68AD-312399697C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31C12B5-A607-5123-23C7-54606AE9778E}"/>
              </a:ext>
            </a:extLst>
          </p:cNvPr>
          <p:cNvSpPr>
            <a:spLocks noGrp="1"/>
          </p:cNvSpPr>
          <p:nvPr>
            <p:ph type="dt" sz="half" idx="10"/>
          </p:nvPr>
        </p:nvSpPr>
        <p:spPr/>
        <p:txBody>
          <a:bodyPr/>
          <a:lstStyle/>
          <a:p>
            <a:fld id="{3D8E86C2-4C8C-8041-B2F1-4253F5B1C6A8}" type="datetimeFigureOut">
              <a:rPr lang="en-GB" smtClean="0"/>
              <a:t>08/05/2025</a:t>
            </a:fld>
            <a:endParaRPr lang="en-GB"/>
          </a:p>
        </p:txBody>
      </p:sp>
      <p:sp>
        <p:nvSpPr>
          <p:cNvPr id="6" name="Footer Placeholder 5">
            <a:extLst>
              <a:ext uri="{FF2B5EF4-FFF2-40B4-BE49-F238E27FC236}">
                <a16:creationId xmlns:a16="http://schemas.microsoft.com/office/drawing/2014/main" id="{3A1E1AB7-3D3C-8E97-9246-CE24C1DCC61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AB58A9F-90D4-9553-660B-AD5AE45B6F02}"/>
              </a:ext>
            </a:extLst>
          </p:cNvPr>
          <p:cNvSpPr>
            <a:spLocks noGrp="1"/>
          </p:cNvSpPr>
          <p:nvPr>
            <p:ph type="sldNum" sz="quarter" idx="12"/>
          </p:nvPr>
        </p:nvSpPr>
        <p:spPr/>
        <p:txBody>
          <a:bodyPr/>
          <a:lstStyle/>
          <a:p>
            <a:fld id="{58FB10F2-0EBC-0347-804F-AA6149C9F8C4}" type="slidenum">
              <a:rPr lang="en-GB" smtClean="0"/>
              <a:t>‹#›</a:t>
            </a:fld>
            <a:endParaRPr lang="en-GB"/>
          </a:p>
        </p:txBody>
      </p:sp>
    </p:spTree>
    <p:extLst>
      <p:ext uri="{BB962C8B-B14F-4D97-AF65-F5344CB8AC3E}">
        <p14:creationId xmlns:p14="http://schemas.microsoft.com/office/powerpoint/2010/main" val="258210717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A499A-4235-E368-A9FB-325B5684C6D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E383EF01-7520-5377-529A-5EA085983C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6EADA4A-2240-5177-9933-BE9311728B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0406C58-BD17-DD0F-D274-E4EC6A60DDEC}"/>
              </a:ext>
            </a:extLst>
          </p:cNvPr>
          <p:cNvSpPr>
            <a:spLocks noGrp="1"/>
          </p:cNvSpPr>
          <p:nvPr>
            <p:ph type="dt" sz="half" idx="10"/>
          </p:nvPr>
        </p:nvSpPr>
        <p:spPr/>
        <p:txBody>
          <a:bodyPr/>
          <a:lstStyle/>
          <a:p>
            <a:fld id="{3D8E86C2-4C8C-8041-B2F1-4253F5B1C6A8}" type="datetimeFigureOut">
              <a:rPr lang="en-GB" smtClean="0"/>
              <a:t>08/05/2025</a:t>
            </a:fld>
            <a:endParaRPr lang="en-GB"/>
          </a:p>
        </p:txBody>
      </p:sp>
      <p:sp>
        <p:nvSpPr>
          <p:cNvPr id="6" name="Footer Placeholder 5">
            <a:extLst>
              <a:ext uri="{FF2B5EF4-FFF2-40B4-BE49-F238E27FC236}">
                <a16:creationId xmlns:a16="http://schemas.microsoft.com/office/drawing/2014/main" id="{347112E2-D8C5-B4ED-3730-82EB3964358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270B135-1449-BAD9-1891-541C84C58220}"/>
              </a:ext>
            </a:extLst>
          </p:cNvPr>
          <p:cNvSpPr>
            <a:spLocks noGrp="1"/>
          </p:cNvSpPr>
          <p:nvPr>
            <p:ph type="sldNum" sz="quarter" idx="12"/>
          </p:nvPr>
        </p:nvSpPr>
        <p:spPr/>
        <p:txBody>
          <a:bodyPr/>
          <a:lstStyle/>
          <a:p>
            <a:fld id="{58FB10F2-0EBC-0347-804F-AA6149C9F8C4}" type="slidenum">
              <a:rPr lang="en-GB" smtClean="0"/>
              <a:t>‹#›</a:t>
            </a:fld>
            <a:endParaRPr lang="en-GB"/>
          </a:p>
        </p:txBody>
      </p:sp>
    </p:spTree>
    <p:extLst>
      <p:ext uri="{BB962C8B-B14F-4D97-AF65-F5344CB8AC3E}">
        <p14:creationId xmlns:p14="http://schemas.microsoft.com/office/powerpoint/2010/main" val="254847159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9653-AA96-41AA-E13B-94EAD20F4769}"/>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8B70A46E-71C6-9EC4-8635-67DB4257A94E}"/>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8579173-5673-C2BF-962B-3F01C6454B5F}"/>
              </a:ext>
            </a:extLst>
          </p:cNvPr>
          <p:cNvSpPr>
            <a:spLocks noGrp="1"/>
          </p:cNvSpPr>
          <p:nvPr>
            <p:ph type="dt" sz="half" idx="10"/>
          </p:nvPr>
        </p:nvSpPr>
        <p:spPr/>
        <p:txBody>
          <a:bodyPr/>
          <a:lstStyle/>
          <a:p>
            <a:fld id="{3D8E86C2-4C8C-8041-B2F1-4253F5B1C6A8}" type="datetimeFigureOut">
              <a:rPr lang="en-GB" smtClean="0"/>
              <a:t>08/05/2025</a:t>
            </a:fld>
            <a:endParaRPr lang="en-GB"/>
          </a:p>
        </p:txBody>
      </p:sp>
      <p:sp>
        <p:nvSpPr>
          <p:cNvPr id="5" name="Footer Placeholder 4">
            <a:extLst>
              <a:ext uri="{FF2B5EF4-FFF2-40B4-BE49-F238E27FC236}">
                <a16:creationId xmlns:a16="http://schemas.microsoft.com/office/drawing/2014/main" id="{9A42CE76-BBAE-80D6-E9E4-B056A9063E6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BE9E9F2-45E4-9B2A-D084-A101FB2B2CD3}"/>
              </a:ext>
            </a:extLst>
          </p:cNvPr>
          <p:cNvSpPr>
            <a:spLocks noGrp="1"/>
          </p:cNvSpPr>
          <p:nvPr>
            <p:ph type="sldNum" sz="quarter" idx="12"/>
          </p:nvPr>
        </p:nvSpPr>
        <p:spPr/>
        <p:txBody>
          <a:bodyPr/>
          <a:lstStyle/>
          <a:p>
            <a:fld id="{58FB10F2-0EBC-0347-804F-AA6149C9F8C4}" type="slidenum">
              <a:rPr lang="en-GB" smtClean="0"/>
              <a:t>‹#›</a:t>
            </a:fld>
            <a:endParaRPr lang="en-GB"/>
          </a:p>
        </p:txBody>
      </p:sp>
    </p:spTree>
    <p:extLst>
      <p:ext uri="{BB962C8B-B14F-4D97-AF65-F5344CB8AC3E}">
        <p14:creationId xmlns:p14="http://schemas.microsoft.com/office/powerpoint/2010/main" val="382182802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F7A4321-6528-4A60-1372-BC145D578358}"/>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4F3D166F-E802-D563-03D6-3B5BAF73334F}"/>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36B61DD3-1079-7161-9B2D-622F804A3927}"/>
              </a:ext>
            </a:extLst>
          </p:cNvPr>
          <p:cNvSpPr>
            <a:spLocks noGrp="1"/>
          </p:cNvSpPr>
          <p:nvPr>
            <p:ph type="dt" sz="half" idx="10"/>
          </p:nvPr>
        </p:nvSpPr>
        <p:spPr/>
        <p:txBody>
          <a:bodyPr/>
          <a:lstStyle/>
          <a:p>
            <a:fld id="{3D8E86C2-4C8C-8041-B2F1-4253F5B1C6A8}" type="datetimeFigureOut">
              <a:rPr lang="en-GB" smtClean="0"/>
              <a:t>08/05/2025</a:t>
            </a:fld>
            <a:endParaRPr lang="en-GB"/>
          </a:p>
        </p:txBody>
      </p:sp>
      <p:sp>
        <p:nvSpPr>
          <p:cNvPr id="5" name="Footer Placeholder 4">
            <a:extLst>
              <a:ext uri="{FF2B5EF4-FFF2-40B4-BE49-F238E27FC236}">
                <a16:creationId xmlns:a16="http://schemas.microsoft.com/office/drawing/2014/main" id="{E38AB907-B475-D7D1-ADE7-C8A50FEBBD8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C676110-5A0F-28FB-F9CC-37F53EC35BCA}"/>
              </a:ext>
            </a:extLst>
          </p:cNvPr>
          <p:cNvSpPr>
            <a:spLocks noGrp="1"/>
          </p:cNvSpPr>
          <p:nvPr>
            <p:ph type="sldNum" sz="quarter" idx="12"/>
          </p:nvPr>
        </p:nvSpPr>
        <p:spPr/>
        <p:txBody>
          <a:bodyPr/>
          <a:lstStyle/>
          <a:p>
            <a:fld id="{58FB10F2-0EBC-0347-804F-AA6149C9F8C4}" type="slidenum">
              <a:rPr lang="en-GB" smtClean="0"/>
              <a:t>‹#›</a:t>
            </a:fld>
            <a:endParaRPr lang="en-GB"/>
          </a:p>
        </p:txBody>
      </p:sp>
    </p:spTree>
    <p:extLst>
      <p:ext uri="{BB962C8B-B14F-4D97-AF65-F5344CB8AC3E}">
        <p14:creationId xmlns:p14="http://schemas.microsoft.com/office/powerpoint/2010/main" val="152565986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12000" y="169992"/>
            <a:ext cx="9093600" cy="832612"/>
          </a:xfrm>
        </p:spPr>
        <p:txBody>
          <a:bodyPr/>
          <a:lstStyle>
            <a:lvl1pPr>
              <a:defRPr>
                <a:solidFill>
                  <a:schemeClr val="accent3"/>
                </a:solidFill>
              </a:defRPr>
            </a:lvl1pPr>
          </a:lstStyle>
          <a:p>
            <a:r>
              <a:rPr lang="en-US" dirty="0"/>
              <a:t>Click to edit Master title style</a:t>
            </a:r>
            <a:endParaRPr lang="en-GB" dirty="0"/>
          </a:p>
        </p:txBody>
      </p:sp>
      <p:sp>
        <p:nvSpPr>
          <p:cNvPr id="6" name="Text Placeholder 4">
            <a:extLst>
              <a:ext uri="{FF2B5EF4-FFF2-40B4-BE49-F238E27FC236}">
                <a16:creationId xmlns:a16="http://schemas.microsoft.com/office/drawing/2014/main" id="{4380B395-49EC-42CA-AC4A-5F0DB7D7E1CD}"/>
              </a:ext>
            </a:extLst>
          </p:cNvPr>
          <p:cNvSpPr>
            <a:spLocks noGrp="1"/>
          </p:cNvSpPr>
          <p:nvPr>
            <p:ph type="body" sz="quarter" idx="10" hasCustomPrompt="1"/>
          </p:nvPr>
        </p:nvSpPr>
        <p:spPr>
          <a:xfrm>
            <a:off x="616903" y="6401953"/>
            <a:ext cx="11176168" cy="231923"/>
          </a:xfrm>
        </p:spPr>
        <p:txBody>
          <a:bodyPr wrap="square" lIns="0" tIns="46800" rIns="90000" bIns="0" anchor="b">
            <a:spAutoFit/>
          </a:bodyPr>
          <a:lstStyle>
            <a:lvl1pPr marL="0" indent="0">
              <a:buFontTx/>
              <a:buNone/>
              <a:defRPr sz="1200"/>
            </a:lvl1pPr>
            <a:lvl2pPr marL="182563" indent="0">
              <a:buFontTx/>
              <a:buNone/>
              <a:defRPr sz="1400"/>
            </a:lvl2pPr>
            <a:lvl3pPr marL="357187" indent="0">
              <a:buFontTx/>
              <a:buNone/>
              <a:defRPr sz="1400"/>
            </a:lvl3pPr>
            <a:lvl4pPr marL="536575" indent="0">
              <a:buFontTx/>
              <a:buNone/>
              <a:defRPr sz="1400"/>
            </a:lvl4pPr>
            <a:lvl5pPr marL="712788" indent="0">
              <a:buFontTx/>
              <a:buNone/>
              <a:defRPr sz="1400"/>
            </a:lvl5pPr>
          </a:lstStyle>
          <a:p>
            <a:pPr lvl="0"/>
            <a:r>
              <a:rPr lang="en-US" dirty="0"/>
              <a:t>[reference]</a:t>
            </a:r>
          </a:p>
        </p:txBody>
      </p:sp>
    </p:spTree>
    <p:extLst>
      <p:ext uri="{BB962C8B-B14F-4D97-AF65-F5344CB8AC3E}">
        <p14:creationId xmlns:p14="http://schemas.microsoft.com/office/powerpoint/2010/main" val="288278829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Content slide ">
    <p:spTree>
      <p:nvGrpSpPr>
        <p:cNvPr id="1" name=""/>
        <p:cNvGrpSpPr/>
        <p:nvPr/>
      </p:nvGrpSpPr>
      <p:grpSpPr>
        <a:xfrm>
          <a:off x="0" y="0"/>
          <a:ext cx="0" cy="0"/>
          <a:chOff x="0" y="0"/>
          <a:chExt cx="0" cy="0"/>
        </a:xfrm>
      </p:grpSpPr>
      <p:sp>
        <p:nvSpPr>
          <p:cNvPr id="2" name="Title 1"/>
          <p:cNvSpPr>
            <a:spLocks noGrp="1"/>
          </p:cNvSpPr>
          <p:nvPr>
            <p:ph type="title"/>
          </p:nvPr>
        </p:nvSpPr>
        <p:spPr>
          <a:xfrm>
            <a:off x="612000" y="169992"/>
            <a:ext cx="9093600" cy="831600"/>
          </a:xfrm>
        </p:spPr>
        <p:txBody>
          <a:bodyPr/>
          <a:lstStyle>
            <a:lvl1pPr>
              <a:defRPr>
                <a:solidFill>
                  <a:schemeClr val="accent3"/>
                </a:solidFill>
              </a:defRPr>
            </a:lvl1pPr>
          </a:lstStyle>
          <a:p>
            <a:r>
              <a:rPr lang="en-US" dirty="0"/>
              <a:t>Click to edit Master title style</a:t>
            </a:r>
            <a:endParaRPr lang="en-GB" dirty="0"/>
          </a:p>
        </p:txBody>
      </p:sp>
      <p:sp>
        <p:nvSpPr>
          <p:cNvPr id="3" name="Content Placeholder 2"/>
          <p:cNvSpPr>
            <a:spLocks noGrp="1"/>
          </p:cNvSpPr>
          <p:nvPr>
            <p:ph idx="1"/>
          </p:nvPr>
        </p:nvSpPr>
        <p:spPr>
          <a:xfrm>
            <a:off x="638174" y="1493838"/>
            <a:ext cx="10769601" cy="4478338"/>
          </a:xfrm>
        </p:spPr>
        <p:txBody>
          <a:bodyPr/>
          <a:lstStyle>
            <a:lvl1pPr marL="265113" indent="-265113">
              <a:buClr>
                <a:schemeClr val="accent3"/>
              </a:buClr>
              <a:buFont typeface="Calibri" panose="020F0502020204030204" pitchFamily="34" charset="0"/>
              <a:buChar char="•"/>
              <a:defRPr>
                <a:solidFill>
                  <a:srgbClr val="223341"/>
                </a:solidFill>
              </a:defRPr>
            </a:lvl1pPr>
            <a:lvl2pPr marL="625475" indent="-265113">
              <a:buClr>
                <a:schemeClr val="accent3"/>
              </a:buClr>
              <a:tabLst/>
              <a:defRPr>
                <a:solidFill>
                  <a:srgbClr val="223341"/>
                </a:solidFill>
              </a:defRPr>
            </a:lvl2pPr>
            <a:lvl3pPr marL="898525" indent="-184150">
              <a:buClr>
                <a:schemeClr val="accent3"/>
              </a:buClr>
              <a:defRPr>
                <a:solidFill>
                  <a:srgbClr val="223341"/>
                </a:solidFill>
              </a:defRPr>
            </a:lvl3pPr>
            <a:lvl4pPr>
              <a:buClr>
                <a:schemeClr val="accent3"/>
              </a:buClr>
              <a:defRPr>
                <a:solidFill>
                  <a:srgbClr val="223341"/>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4"/>
          <p:cNvSpPr>
            <a:spLocks noGrp="1"/>
          </p:cNvSpPr>
          <p:nvPr>
            <p:ph type="body" sz="quarter" idx="10" hasCustomPrompt="1"/>
          </p:nvPr>
        </p:nvSpPr>
        <p:spPr>
          <a:xfrm>
            <a:off x="616903" y="6401953"/>
            <a:ext cx="11176168" cy="231923"/>
          </a:xfrm>
        </p:spPr>
        <p:txBody>
          <a:bodyPr wrap="square" lIns="0" tIns="46800" rIns="90000" bIns="0" anchor="b">
            <a:spAutoFit/>
          </a:bodyPr>
          <a:lstStyle>
            <a:lvl1pPr marL="0" indent="0">
              <a:buFontTx/>
              <a:buNone/>
              <a:defRPr sz="1200"/>
            </a:lvl1pPr>
            <a:lvl2pPr marL="182563" indent="0">
              <a:buFontTx/>
              <a:buNone/>
              <a:defRPr sz="1400"/>
            </a:lvl2pPr>
            <a:lvl3pPr marL="357187" indent="0">
              <a:buFontTx/>
              <a:buNone/>
              <a:defRPr sz="1400"/>
            </a:lvl3pPr>
            <a:lvl4pPr marL="536575" indent="0">
              <a:buFontTx/>
              <a:buNone/>
              <a:defRPr sz="1400"/>
            </a:lvl4pPr>
            <a:lvl5pPr marL="712788" indent="0">
              <a:buFontTx/>
              <a:buNone/>
              <a:defRPr sz="1400"/>
            </a:lvl5pPr>
          </a:lstStyle>
          <a:p>
            <a:pPr lvl="0"/>
            <a:r>
              <a:rPr lang="en-US" dirty="0"/>
              <a:t>[reference]</a:t>
            </a:r>
          </a:p>
        </p:txBody>
      </p:sp>
    </p:spTree>
    <p:extLst>
      <p:ext uri="{BB962C8B-B14F-4D97-AF65-F5344CB8AC3E}">
        <p14:creationId xmlns:p14="http://schemas.microsoft.com/office/powerpoint/2010/main" val="441672163"/>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41631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80571-F1AB-4DFE-D1E6-F55F73E671C0}"/>
              </a:ext>
            </a:extLst>
          </p:cNvPr>
          <p:cNvSpPr>
            <a:spLocks noGrp="1"/>
          </p:cNvSpPr>
          <p:nvPr>
            <p:ph type="title"/>
          </p:nvPr>
        </p:nvSpPr>
        <p:spPr/>
        <p:txBody>
          <a:bodyPr/>
          <a:lstStyle/>
          <a:p>
            <a:r>
              <a:rPr lang="en-US"/>
              <a:t>Click to edit Master title style</a:t>
            </a:r>
            <a:endParaRPr lang="en-GB"/>
          </a:p>
        </p:txBody>
      </p:sp>
      <p:sp>
        <p:nvSpPr>
          <p:cNvPr id="7" name="Text Placeholder 6">
            <a:extLst>
              <a:ext uri="{FF2B5EF4-FFF2-40B4-BE49-F238E27FC236}">
                <a16:creationId xmlns:a16="http://schemas.microsoft.com/office/drawing/2014/main" id="{6B364EF0-D476-8275-073A-E67F60941D65}"/>
              </a:ext>
            </a:extLst>
          </p:cNvPr>
          <p:cNvSpPr>
            <a:spLocks noGrp="1"/>
          </p:cNvSpPr>
          <p:nvPr>
            <p:ph type="body" sz="quarter" idx="10" hasCustomPrompt="1"/>
          </p:nvPr>
        </p:nvSpPr>
        <p:spPr>
          <a:xfrm>
            <a:off x="334962" y="6142328"/>
            <a:ext cx="8966201" cy="655637"/>
          </a:xfrm>
        </p:spPr>
        <p:txBody>
          <a:bodyPr anchor="b"/>
          <a:lstStyle>
            <a:lvl1pPr marL="0" indent="0">
              <a:spcBef>
                <a:spcPts val="0"/>
              </a:spcBef>
              <a:spcAft>
                <a:spcPts val="0"/>
              </a:spcAft>
              <a:buNone/>
              <a:defRPr sz="800"/>
            </a:lvl1pPr>
          </a:lstStyle>
          <a:p>
            <a:pPr lvl="0"/>
            <a:r>
              <a:rPr lang="en-GB"/>
              <a:t>Footer</a:t>
            </a:r>
          </a:p>
        </p:txBody>
      </p:sp>
    </p:spTree>
    <p:extLst>
      <p:ext uri="{BB962C8B-B14F-4D97-AF65-F5344CB8AC3E}">
        <p14:creationId xmlns:p14="http://schemas.microsoft.com/office/powerpoint/2010/main" val="348410023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cSld name="Standard Slide">
    <p:spTree>
      <p:nvGrpSpPr>
        <p:cNvPr id="1" name=""/>
        <p:cNvGrpSpPr/>
        <p:nvPr/>
      </p:nvGrpSpPr>
      <p:grpSpPr>
        <a:xfrm>
          <a:off x="0" y="0"/>
          <a:ext cx="0" cy="0"/>
          <a:chOff x="0" y="0"/>
          <a:chExt cx="0" cy="0"/>
        </a:xfrm>
      </p:grpSpPr>
      <p:sp>
        <p:nvSpPr>
          <p:cNvPr id="10" name="Text Placeholder 17">
            <a:extLst>
              <a:ext uri="{FF2B5EF4-FFF2-40B4-BE49-F238E27FC236}">
                <a16:creationId xmlns:a16="http://schemas.microsoft.com/office/drawing/2014/main" id="{56FBAC50-0E6A-F444-BC5A-1C3D878B1B39}"/>
              </a:ext>
            </a:extLst>
          </p:cNvPr>
          <p:cNvSpPr>
            <a:spLocks noGrp="1"/>
          </p:cNvSpPr>
          <p:nvPr>
            <p:ph idx="1"/>
          </p:nvPr>
        </p:nvSpPr>
        <p:spPr>
          <a:xfrm>
            <a:off x="609600" y="1658297"/>
            <a:ext cx="10515600" cy="4323404"/>
          </a:xfrm>
          <a:prstGeom prst="rect">
            <a:avLst/>
          </a:prstGeom>
        </p:spPr>
        <p:txBody>
          <a:bodyPr vert="horz" lIns="91440" tIns="45720" rIns="91440" bIns="45720" rtlCol="0">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Box 1">
            <a:extLst>
              <a:ext uri="{FF2B5EF4-FFF2-40B4-BE49-F238E27FC236}">
                <a16:creationId xmlns:a16="http://schemas.microsoft.com/office/drawing/2014/main" id="{74EC3810-B220-0E43-90BE-1EED7A66762D}"/>
              </a:ext>
            </a:extLst>
          </p:cNvPr>
          <p:cNvSpPr txBox="1"/>
          <p:nvPr/>
        </p:nvSpPr>
        <p:spPr>
          <a:xfrm>
            <a:off x="643467" y="6417733"/>
            <a:ext cx="0" cy="0"/>
          </a:xfrm>
          <a:prstGeom prst="rect">
            <a:avLst/>
          </a:prstGeom>
        </p:spPr>
        <p:txBody>
          <a:bodyPr vert="horz" wrap="none" lIns="121920" tIns="60960" rIns="121920" bIns="60960" rtlCol="0">
            <a:noAutofit/>
          </a:bodyPr>
          <a:lstStyle/>
          <a:p>
            <a:pPr marL="0" indent="0" algn="l">
              <a:spcBef>
                <a:spcPts val="0"/>
              </a:spcBef>
              <a:buFont typeface="Arial"/>
              <a:buNone/>
            </a:pPr>
            <a:endParaRPr lang="en-US" sz="3200" b="1" dirty="0">
              <a:solidFill>
                <a:srgbClr val="001641"/>
              </a:solidFill>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94B88050-5855-754D-B6D1-27F5E829201E}"/>
              </a:ext>
            </a:extLst>
          </p:cNvPr>
          <p:cNvSpPr>
            <a:spLocks noGrp="1"/>
          </p:cNvSpPr>
          <p:nvPr>
            <p:ph type="title" hasCustomPrompt="1"/>
          </p:nvPr>
        </p:nvSpPr>
        <p:spPr>
          <a:xfrm>
            <a:off x="609600" y="331155"/>
            <a:ext cx="10972800" cy="1082439"/>
          </a:xfrm>
          <a:prstGeom prst="rect">
            <a:avLst/>
          </a:prstGeo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6" name="Footer Placeholder 1">
            <a:extLst>
              <a:ext uri="{FF2B5EF4-FFF2-40B4-BE49-F238E27FC236}">
                <a16:creationId xmlns:a16="http://schemas.microsoft.com/office/drawing/2014/main" id="{C6263844-DAB8-9E47-AAB4-20EC43D98D50}"/>
              </a:ext>
            </a:extLst>
          </p:cNvPr>
          <p:cNvSpPr>
            <a:spLocks noGrp="1"/>
          </p:cNvSpPr>
          <p:nvPr>
            <p:ph type="ftr" sz="quarter" idx="3"/>
          </p:nvPr>
        </p:nvSpPr>
        <p:spPr>
          <a:xfrm>
            <a:off x="986507" y="6295496"/>
            <a:ext cx="4520557" cy="243840"/>
          </a:xfrm>
          <a:prstGeom prst="rect">
            <a:avLst/>
          </a:prstGeom>
        </p:spPr>
        <p:txBody>
          <a:bodyPr wrap="none" lIns="0" anchor="ctr"/>
          <a:lstStyle>
            <a:lvl1pPr>
              <a:defRPr sz="1200">
                <a:solidFill>
                  <a:schemeClr val="accent3"/>
                </a:solidFill>
                <a:latin typeface="Arial" panose="020B0604020202020204" pitchFamily="34" charset="0"/>
                <a:cs typeface="Arial" panose="020B0604020202020204" pitchFamily="34" charset="0"/>
              </a:defRPr>
            </a:lvl1pPr>
          </a:lstStyle>
          <a:p>
            <a:r>
              <a:rPr lang="en-US"/>
              <a:t>Title Name or Department Name</a:t>
            </a:r>
            <a:endParaRPr lang="en-US" dirty="0"/>
          </a:p>
        </p:txBody>
      </p:sp>
    </p:spTree>
    <p:extLst>
      <p:ext uri="{BB962C8B-B14F-4D97-AF65-F5344CB8AC3E}">
        <p14:creationId xmlns:p14="http://schemas.microsoft.com/office/powerpoint/2010/main" val="76146034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6012000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676740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24460650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99481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83099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015833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9767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5503736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73366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12304378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5884208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61480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818309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515693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2861434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417540934"/>
      </p:ext>
    </p:extLst>
  </p:cSld>
  <p:clrMapOvr>
    <a:masterClrMapping/>
  </p:clrMapOvr>
  <p:transition spd="slow" advClick="0"/>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24659261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149715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20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8035249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4909002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56134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1051E573-93F0-5562-4655-BB8083313C58}"/>
              </a:ext>
            </a:extLst>
          </p:cNvPr>
          <p:cNvSpPr/>
          <p:nvPr userDrawn="1"/>
        </p:nvSpPr>
        <p:spPr>
          <a:xfrm>
            <a:off x="230079" y="6462442"/>
            <a:ext cx="6096000" cy="338554"/>
          </a:xfrm>
          <a:prstGeom prst="rect">
            <a:avLst/>
          </a:prstGeom>
        </p:spPr>
        <p:txBody>
          <a:bodyPr>
            <a:spAutoFit/>
          </a:bodyPr>
          <a:lstStyle/>
          <a:p>
            <a:pPr defTabSz="914400" eaLnBrk="0" hangingPunct="0">
              <a:spcBef>
                <a:spcPts val="0"/>
              </a:spcBef>
              <a:spcAft>
                <a:spcPts val="0"/>
              </a:spcAft>
              <a:defRPr/>
            </a:pPr>
            <a:r>
              <a:rPr kumimoji="0" lang="en-US" sz="16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Times New Roman" panose="02020603050405020304" pitchFamily="18" charset="0"/>
              </a:rPr>
              <a:t>Survey of 20 US-based clinical investigators November 2023 </a:t>
            </a:r>
          </a:p>
        </p:txBody>
      </p:sp>
    </p:spTree>
    <p:extLst>
      <p:ext uri="{BB962C8B-B14F-4D97-AF65-F5344CB8AC3E}">
        <p14:creationId xmlns:p14="http://schemas.microsoft.com/office/powerpoint/2010/main" val="6755278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8486623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946679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0553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2057400"/>
          </a:xfrm>
        </p:spPr>
        <p:txBody>
          <a:bodyPr/>
          <a:lstStyle>
            <a:lvl1pPr algn="l">
              <a:defRPr sz="2600">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42706631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04641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18918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2287417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164746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54508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16801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68053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4946232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137641438"/>
      </p:ext>
    </p:extLst>
  </p:cSld>
  <p:clrMapOvr>
    <a:masterClrMapping/>
  </p:clrMapOvr>
  <p:transition spd="slow" advClick="0"/>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22893504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8157588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22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0975603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ACEE58-FBC2-3ECC-CE79-64C617E5F25F}"/>
              </a:ext>
            </a:extLst>
          </p:cNvPr>
          <p:cNvSpPr/>
          <p:nvPr userDrawn="1"/>
        </p:nvSpPr>
        <p:spPr>
          <a:xfrm>
            <a:off x="230078" y="6462442"/>
            <a:ext cx="7847121" cy="338554"/>
          </a:xfrm>
          <a:prstGeom prst="rect">
            <a:avLst/>
          </a:prstGeom>
        </p:spPr>
        <p:txBody>
          <a:bodyPr wrap="square">
            <a:spAutoFit/>
          </a:bodyPr>
          <a:lstStyle/>
          <a:p>
            <a:pPr defTabSz="914400" eaLnBrk="0" hangingPunct="0">
              <a:spcBef>
                <a:spcPts val="0"/>
              </a:spcBef>
              <a:spcAft>
                <a:spcPts val="0"/>
              </a:spcAft>
              <a:defRPr/>
            </a:pPr>
            <a:r>
              <a:rPr kumimoji="0" lang="en-US" sz="16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Times New Roman" panose="02020603050405020304" pitchFamily="18" charset="0"/>
              </a:rPr>
              <a:t>Survey of 21 US-based breast cancer clinical investigators, October 2024</a:t>
            </a:r>
          </a:p>
        </p:txBody>
      </p:sp>
      <p:sp>
        <p:nvSpPr>
          <p:cNvPr id="3" name="Title 1">
            <a:extLst>
              <a:ext uri="{FF2B5EF4-FFF2-40B4-BE49-F238E27FC236}">
                <a16:creationId xmlns:a16="http://schemas.microsoft.com/office/drawing/2014/main" id="{16758447-5A14-7875-7285-2E406587FAFE}"/>
              </a:ext>
            </a:extLst>
          </p:cNvPr>
          <p:cNvSpPr>
            <a:spLocks noGrp="1"/>
          </p:cNvSpPr>
          <p:nvPr>
            <p:ph type="title"/>
          </p:nvPr>
        </p:nvSpPr>
        <p:spPr>
          <a:xfrm>
            <a:off x="912285" y="227013"/>
            <a:ext cx="10972800" cy="1828800"/>
          </a:xfrm>
        </p:spPr>
        <p:txBody>
          <a:bodyPr/>
          <a:lstStyle>
            <a:lvl1pPr algn="l">
              <a:defRPr sz="2600">
                <a:latin typeface="Arial" panose="020B0604020202020204" pitchFamily="34" charset="0"/>
                <a:cs typeface="Arial" panose="020B0604020202020204" pitchFamily="34" charset="0"/>
              </a:defRPr>
            </a:lvl1pPr>
          </a:lstStyle>
          <a:p>
            <a:r>
              <a:rPr lang="en-US" dirty="0"/>
              <a:t>Click to edit Master title style</a:t>
            </a:r>
            <a:endParaRPr lang="en-GB" dirty="0"/>
          </a:p>
        </p:txBody>
      </p:sp>
      <p:pic>
        <p:nvPicPr>
          <p:cNvPr id="4" name="Picture 3" descr="A close up of a sign&#10;&#10;Description automatically generated">
            <a:extLst>
              <a:ext uri="{FF2B5EF4-FFF2-40B4-BE49-F238E27FC236}">
                <a16:creationId xmlns:a16="http://schemas.microsoft.com/office/drawing/2014/main" id="{4001A9AE-E35B-C023-3066-AF7CD6E0C3E3}"/>
              </a:ext>
            </a:extLst>
          </p:cNvPr>
          <p:cNvPicPr>
            <a:picLocks noChangeAspect="1"/>
          </p:cNvPicPr>
          <p:nvPr userDrawn="1"/>
        </p:nvPicPr>
        <p:blipFill>
          <a:blip r:embed="rId3">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3020882570"/>
      </p:ext>
    </p:extLst>
  </p:cSld>
  <p:clrMapOvr>
    <a:masterClrMapping/>
  </p:clrMapOvr>
  <p:transition spd="slow" advClick="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21651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57235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6499108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7430752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73278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98050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28441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10992146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9930331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8477803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3207709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9277084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2210343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8328406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40671511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33470907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20710137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13743047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9353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28678221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03379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40628070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679902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41440511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24469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16825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588924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10687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6185637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577980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8564140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53602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47992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52040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761185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60872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8954548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8128711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5406512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5/8/25</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10393549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668127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5244530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22035271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20282459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4538588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41810227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198826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50202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2059"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1391708"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0182286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772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49641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5400" y="4363099"/>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95400" y="2708920"/>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30986325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552332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68338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15162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3492675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22071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2644523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187880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18644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45233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11019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1505689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5199257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9878205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2266959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4544134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986225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5/8/25</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27830887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5884069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10673270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1667244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37687702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4368907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3573321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8012696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12959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p:cSld name="Title Slide">
    <p:bg bwMode="auto">
      <p:bgPr>
        <a:solidFill>
          <a:schemeClr val="accent1"/>
        </a:solidFill>
        <a:effectLst/>
      </p:bgPr>
    </p:bg>
    <p:spTree>
      <p:nvGrpSpPr>
        <p:cNvPr id="1" name=""/>
        <p:cNvGrpSpPr/>
        <p:nvPr/>
      </p:nvGrpSpPr>
      <p:grpSpPr>
        <a:xfrm>
          <a:off x="0" y="0"/>
          <a:ext cx="0" cy="0"/>
          <a:chOff x="0" y="0"/>
          <a:chExt cx="0" cy="0"/>
        </a:xfrm>
      </p:grpSpPr>
      <p:sp>
        <p:nvSpPr>
          <p:cNvPr id="14" name="Rectangle 13"/>
          <p:cNvSpPr/>
          <p:nvPr/>
        </p:nvSpPr>
        <p:spPr>
          <a:xfrm>
            <a:off x="0" y="3761232"/>
            <a:ext cx="12204192" cy="30967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sz="1867"/>
          </a:p>
        </p:txBody>
      </p:sp>
      <p:sp>
        <p:nvSpPr>
          <p:cNvPr id="3" name="Subtitle 2"/>
          <p:cNvSpPr>
            <a:spLocks noGrp="1"/>
          </p:cNvSpPr>
          <p:nvPr>
            <p:ph type="subTitle" idx="1"/>
          </p:nvPr>
        </p:nvSpPr>
        <p:spPr>
          <a:xfrm>
            <a:off x="4023360" y="4937760"/>
            <a:ext cx="7620000" cy="548640"/>
          </a:xfrm>
        </p:spPr>
        <p:txBody>
          <a:bodyPr lIns="0" tIns="0" rIns="0" bIns="0">
            <a:noAutofit/>
          </a:bodyPr>
          <a:lstStyle>
            <a:lvl1pPr marL="0" indent="0" algn="l">
              <a:spcBef>
                <a:spcPts val="600"/>
              </a:spcBef>
              <a:buNone/>
              <a:defRPr sz="1867" b="0">
                <a:solidFill>
                  <a:schemeClr val="accent6"/>
                </a:solidFill>
                <a:latin typeface="+mj-lt"/>
                <a:cs typeface="Arial" pitchFamily="34" charset="0"/>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p>
        </p:txBody>
      </p:sp>
      <p:sp>
        <p:nvSpPr>
          <p:cNvPr id="9" name="Rectangle 8"/>
          <p:cNvSpPr/>
          <p:nvPr/>
        </p:nvSpPr>
        <p:spPr>
          <a:xfrm>
            <a:off x="0" y="6492240"/>
            <a:ext cx="12192000" cy="36576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sz="1800">
              <a:solidFill>
                <a:srgbClr val="FFFFFF"/>
              </a:solidFill>
              <a:latin typeface="Calibri"/>
            </a:endParaRPr>
          </a:p>
        </p:txBody>
      </p:sp>
      <p:cxnSp>
        <p:nvCxnSpPr>
          <p:cNvPr id="11" name="Straight Connector 10"/>
          <p:cNvCxnSpPr/>
          <p:nvPr/>
        </p:nvCxnSpPr>
        <p:spPr bwMode="gray">
          <a:xfrm>
            <a:off x="0" y="6492240"/>
            <a:ext cx="1219200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p:cNvSpPr>
            <a:spLocks noGrp="1"/>
          </p:cNvSpPr>
          <p:nvPr>
            <p:ph type="body" sz="quarter" idx="10"/>
          </p:nvPr>
        </p:nvSpPr>
        <p:spPr>
          <a:xfrm>
            <a:off x="4023360" y="5547360"/>
            <a:ext cx="7620000" cy="853440"/>
          </a:xfrm>
        </p:spPr>
        <p:txBody>
          <a:bodyPr lIns="0" tIns="0" rIns="0" bIns="0">
            <a:noAutofit/>
          </a:bodyPr>
          <a:lstStyle>
            <a:lvl1pPr marL="0" indent="0">
              <a:lnSpc>
                <a:spcPct val="100000"/>
              </a:lnSpc>
              <a:spcBef>
                <a:spcPts val="0"/>
              </a:spcBef>
              <a:spcAft>
                <a:spcPts val="267"/>
              </a:spcAft>
              <a:buNone/>
              <a:defRPr sz="1733" b="1">
                <a:solidFill>
                  <a:schemeClr val="tx1"/>
                </a:solidFill>
                <a:latin typeface="+mj-lt"/>
                <a:cs typeface="Arial" pitchFamily="34" charset="0"/>
              </a:defRPr>
            </a:lvl1pPr>
            <a:lvl2pPr marL="0" indent="0">
              <a:lnSpc>
                <a:spcPct val="100000"/>
              </a:lnSpc>
              <a:spcBef>
                <a:spcPts val="0"/>
              </a:spcBef>
              <a:spcAft>
                <a:spcPts val="0"/>
              </a:spcAft>
              <a:buNone/>
              <a:defRPr sz="1600">
                <a:solidFill>
                  <a:schemeClr val="accent6"/>
                </a:solidFill>
                <a:latin typeface="+mj-lt"/>
                <a:cs typeface="Arial" pitchFamily="34" charset="0"/>
              </a:defRPr>
            </a:lvl2pPr>
          </a:lstStyle>
          <a:p>
            <a:pPr lvl="0"/>
            <a:r>
              <a:rPr lang="en-US"/>
              <a:t>Click to edit Master text styles</a:t>
            </a:r>
          </a:p>
          <a:p>
            <a:pPr lvl="1"/>
            <a:r>
              <a:rPr lang="en-US"/>
              <a:t>Second level</a:t>
            </a:r>
          </a:p>
        </p:txBody>
      </p:sp>
      <p:sp>
        <p:nvSpPr>
          <p:cNvPr id="2" name="Title 1"/>
          <p:cNvSpPr>
            <a:spLocks noGrp="1"/>
          </p:cNvSpPr>
          <p:nvPr>
            <p:ph type="ctrTitle"/>
          </p:nvPr>
        </p:nvSpPr>
        <p:spPr>
          <a:xfrm>
            <a:off x="4023360" y="4023360"/>
            <a:ext cx="7620000" cy="853440"/>
          </a:xfrm>
        </p:spPr>
        <p:txBody>
          <a:bodyPr lIns="0" tIns="0" rIns="0" bIns="0" anchor="t" anchorCtr="0">
            <a:noAutofit/>
          </a:bodyPr>
          <a:lstStyle>
            <a:lvl1pPr algn="l">
              <a:lnSpc>
                <a:spcPct val="90000"/>
              </a:lnSpc>
              <a:defRPr sz="2933" b="1">
                <a:latin typeface="+mj-lt"/>
                <a:cs typeface="Arial" pitchFamily="34" charset="0"/>
              </a:defRPr>
            </a:lvl1pPr>
          </a:lstStyle>
          <a:p>
            <a:r>
              <a:rPr lang="en-US"/>
              <a:t>Click to edit Master title style</a:t>
            </a:r>
          </a:p>
        </p:txBody>
      </p:sp>
      <p:pic>
        <p:nvPicPr>
          <p:cNvPr id="16" name="Picture 2" descr="C:\Users\michelle\Downloads\MDA_logo.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46100" y="4072165"/>
            <a:ext cx="2438400" cy="118200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419304849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p:cSld name="Title Slide with Image">
    <p:bg bwMode="auto">
      <p:bgPr>
        <a:solidFill>
          <a:schemeClr val="accent1"/>
        </a:solidFill>
        <a:effectLst/>
      </p:bgPr>
    </p:bg>
    <p:spTree>
      <p:nvGrpSpPr>
        <p:cNvPr id="1" name=""/>
        <p:cNvGrpSpPr/>
        <p:nvPr/>
      </p:nvGrpSpPr>
      <p:grpSpPr>
        <a:xfrm>
          <a:off x="0" y="0"/>
          <a:ext cx="0" cy="0"/>
          <a:chOff x="0" y="0"/>
          <a:chExt cx="0" cy="0"/>
        </a:xfrm>
      </p:grpSpPr>
      <p:sp>
        <p:nvSpPr>
          <p:cNvPr id="14" name="Rectangle 13"/>
          <p:cNvSpPr/>
          <p:nvPr/>
        </p:nvSpPr>
        <p:spPr>
          <a:xfrm>
            <a:off x="0" y="3761232"/>
            <a:ext cx="12204192" cy="30967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sz="1867"/>
          </a:p>
        </p:txBody>
      </p:sp>
      <p:sp>
        <p:nvSpPr>
          <p:cNvPr id="3" name="Subtitle 2"/>
          <p:cNvSpPr>
            <a:spLocks noGrp="1"/>
          </p:cNvSpPr>
          <p:nvPr>
            <p:ph type="subTitle" idx="1"/>
          </p:nvPr>
        </p:nvSpPr>
        <p:spPr>
          <a:xfrm>
            <a:off x="4023360" y="4937760"/>
            <a:ext cx="7620000" cy="548640"/>
          </a:xfrm>
        </p:spPr>
        <p:txBody>
          <a:bodyPr lIns="0" tIns="0" rIns="0" bIns="0">
            <a:noAutofit/>
          </a:bodyPr>
          <a:lstStyle>
            <a:lvl1pPr marL="0" indent="0" algn="l">
              <a:spcBef>
                <a:spcPts val="600"/>
              </a:spcBef>
              <a:buNone/>
              <a:defRPr sz="1867" b="0">
                <a:solidFill>
                  <a:schemeClr val="accent6"/>
                </a:solidFill>
                <a:latin typeface="+mj-lt"/>
                <a:cs typeface="Arial" pitchFamily="34" charset="0"/>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p>
        </p:txBody>
      </p:sp>
      <p:sp>
        <p:nvSpPr>
          <p:cNvPr id="9" name="Rectangle 8"/>
          <p:cNvSpPr/>
          <p:nvPr/>
        </p:nvSpPr>
        <p:spPr>
          <a:xfrm>
            <a:off x="0" y="6492240"/>
            <a:ext cx="12192000" cy="36576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sz="1800">
              <a:solidFill>
                <a:srgbClr val="FFFFFF"/>
              </a:solidFill>
              <a:latin typeface="Calibri"/>
            </a:endParaRPr>
          </a:p>
        </p:txBody>
      </p:sp>
      <p:cxnSp>
        <p:nvCxnSpPr>
          <p:cNvPr id="11" name="Straight Connector 10"/>
          <p:cNvCxnSpPr/>
          <p:nvPr/>
        </p:nvCxnSpPr>
        <p:spPr bwMode="gray">
          <a:xfrm>
            <a:off x="0" y="6492240"/>
            <a:ext cx="1219200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p:cNvSpPr>
            <a:spLocks noGrp="1"/>
          </p:cNvSpPr>
          <p:nvPr>
            <p:ph type="body" sz="quarter" idx="10"/>
          </p:nvPr>
        </p:nvSpPr>
        <p:spPr>
          <a:xfrm>
            <a:off x="4023360" y="5547360"/>
            <a:ext cx="7620000" cy="853440"/>
          </a:xfrm>
        </p:spPr>
        <p:txBody>
          <a:bodyPr lIns="0" tIns="0" rIns="0" bIns="0">
            <a:noAutofit/>
          </a:bodyPr>
          <a:lstStyle>
            <a:lvl1pPr marL="0" indent="0">
              <a:lnSpc>
                <a:spcPct val="100000"/>
              </a:lnSpc>
              <a:spcBef>
                <a:spcPts val="0"/>
              </a:spcBef>
              <a:spcAft>
                <a:spcPts val="267"/>
              </a:spcAft>
              <a:buNone/>
              <a:defRPr sz="1733" b="1">
                <a:solidFill>
                  <a:schemeClr val="tx1"/>
                </a:solidFill>
                <a:latin typeface="+mj-lt"/>
                <a:cs typeface="Arial" pitchFamily="34" charset="0"/>
              </a:defRPr>
            </a:lvl1pPr>
            <a:lvl2pPr marL="0" indent="0">
              <a:lnSpc>
                <a:spcPct val="100000"/>
              </a:lnSpc>
              <a:spcBef>
                <a:spcPts val="0"/>
              </a:spcBef>
              <a:spcAft>
                <a:spcPts val="0"/>
              </a:spcAft>
              <a:buNone/>
              <a:defRPr sz="1600">
                <a:solidFill>
                  <a:schemeClr val="accent6"/>
                </a:solidFill>
                <a:latin typeface="+mj-lt"/>
                <a:cs typeface="Arial" pitchFamily="34" charset="0"/>
              </a:defRPr>
            </a:lvl2pPr>
          </a:lstStyle>
          <a:p>
            <a:pPr lvl="0"/>
            <a:r>
              <a:rPr lang="en-US"/>
              <a:t>Click to edit Master text styles</a:t>
            </a:r>
          </a:p>
          <a:p>
            <a:pPr lvl="1"/>
            <a:r>
              <a:rPr lang="en-US"/>
              <a:t>Second level</a:t>
            </a:r>
          </a:p>
        </p:txBody>
      </p:sp>
      <p:sp>
        <p:nvSpPr>
          <p:cNvPr id="2" name="Title 1"/>
          <p:cNvSpPr>
            <a:spLocks noGrp="1"/>
          </p:cNvSpPr>
          <p:nvPr>
            <p:ph type="ctrTitle"/>
          </p:nvPr>
        </p:nvSpPr>
        <p:spPr>
          <a:xfrm>
            <a:off x="4023360" y="4023360"/>
            <a:ext cx="7620000" cy="853440"/>
          </a:xfrm>
        </p:spPr>
        <p:txBody>
          <a:bodyPr lIns="0" tIns="0" rIns="0" bIns="0" anchor="t" anchorCtr="0">
            <a:noAutofit/>
          </a:bodyPr>
          <a:lstStyle>
            <a:lvl1pPr algn="l">
              <a:lnSpc>
                <a:spcPct val="90000"/>
              </a:lnSpc>
              <a:defRPr sz="2933" b="1">
                <a:latin typeface="+mj-lt"/>
                <a:cs typeface="Arial" pitchFamily="34" charset="0"/>
              </a:defRPr>
            </a:lvl1pPr>
          </a:lstStyle>
          <a:p>
            <a:r>
              <a:rPr lang="en-US"/>
              <a:t>Click to edit Master title style</a:t>
            </a:r>
          </a:p>
        </p:txBody>
      </p:sp>
      <p:pic>
        <p:nvPicPr>
          <p:cNvPr id="16" name="Picture 2" descr="C:\Users\michelle\Downloads\MDA_logo.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46100" y="4072165"/>
            <a:ext cx="2438400" cy="1182004"/>
          </a:xfrm>
          <a:prstGeom prst="rect">
            <a:avLst/>
          </a:prstGeom>
          <a:noFill/>
          <a:extLst>
            <a:ext uri="{909E8E84-426E-40dd-AFC4-6F175D3DCCD1}">
              <a14:hiddenFill xmlns="" xmlns:a14="http://schemas.microsoft.com/office/drawing/2010/main">
                <a:solidFill>
                  <a:srgbClr val="FFFFFF"/>
                </a:solidFill>
              </a14:hiddenFill>
            </a:ext>
          </a:extLst>
        </p:spPr>
      </p:pic>
      <p:sp>
        <p:nvSpPr>
          <p:cNvPr id="5" name="Picture Placeholder 4"/>
          <p:cNvSpPr>
            <a:spLocks noGrp="1"/>
          </p:cNvSpPr>
          <p:nvPr>
            <p:ph type="pic" sz="quarter" idx="11" hasCustomPrompt="1"/>
          </p:nvPr>
        </p:nvSpPr>
        <p:spPr>
          <a:xfrm>
            <a:off x="0" y="0"/>
            <a:ext cx="12192000" cy="3761317"/>
          </a:xfrm>
        </p:spPr>
        <p:txBody>
          <a:bodyPr/>
          <a:lstStyle/>
          <a:p>
            <a:r>
              <a:rPr lang="en-US"/>
              <a:t>Click icon to place image</a:t>
            </a:r>
          </a:p>
        </p:txBody>
      </p:sp>
    </p:spTree>
    <p:extLst>
      <p:ext uri="{BB962C8B-B14F-4D97-AF65-F5344CB8AC3E}">
        <p14:creationId xmlns:p14="http://schemas.microsoft.com/office/powerpoint/2010/main" val="346091748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548643" y="975360"/>
            <a:ext cx="11094271" cy="853440"/>
          </a:xfrm>
        </p:spPr>
        <p:txBody>
          <a:bodyPr anchor="b" anchorCtr="0"/>
          <a:lstStyle>
            <a:lvl1pPr>
              <a:defRPr sz="2600"/>
            </a:lvl1pPr>
          </a:lstStyle>
          <a:p>
            <a:r>
              <a:rPr lang="en-US"/>
              <a:t>Click to edit Master title style</a:t>
            </a:r>
          </a:p>
        </p:txBody>
      </p:sp>
      <p:sp>
        <p:nvSpPr>
          <p:cNvPr id="3" name="Footer Placeholder 2"/>
          <p:cNvSpPr>
            <a:spLocks noGrp="1"/>
          </p:cNvSpPr>
          <p:nvPr>
            <p:ph type="ftr" sz="quarter" idx="10"/>
          </p:nvPr>
        </p:nvSpPr>
        <p:spPr bwMode="gray"/>
        <p:txBody>
          <a:bodyPr/>
          <a:lstStyle/>
          <a:p>
            <a:endParaRPr lang="en-US"/>
          </a:p>
        </p:txBody>
      </p:sp>
      <p:sp>
        <p:nvSpPr>
          <p:cNvPr id="4" name="Slide Number Placeholder 3"/>
          <p:cNvSpPr>
            <a:spLocks noGrp="1"/>
          </p:cNvSpPr>
          <p:nvPr>
            <p:ph type="sldNum" sz="quarter" idx="11"/>
          </p:nvPr>
        </p:nvSpPr>
        <p:spPr bwMode="gray"/>
        <p:txBody>
          <a:bodyPr/>
          <a:lstStyle/>
          <a:p>
            <a:fld id="{25E50375-54B9-4391-8450-768398012C2B}" type="slidenum">
              <a:rPr lang="en-US" smtClean="0"/>
              <a:t>‹#›</a:t>
            </a:fld>
            <a:endParaRPr lang="en-US"/>
          </a:p>
        </p:txBody>
      </p:sp>
      <p:sp>
        <p:nvSpPr>
          <p:cNvPr id="6" name="Text Placeholder 5"/>
          <p:cNvSpPr>
            <a:spLocks noGrp="1"/>
          </p:cNvSpPr>
          <p:nvPr>
            <p:ph type="body" sz="quarter" idx="12"/>
          </p:nvPr>
        </p:nvSpPr>
        <p:spPr>
          <a:xfrm>
            <a:off x="548639" y="2316480"/>
            <a:ext cx="3474720" cy="3535680"/>
          </a:xfrm>
        </p:spPr>
        <p:txBody>
          <a:bodyPr/>
          <a:lstStyle>
            <a:lvl1pPr marL="342882" indent="-342882">
              <a:spcAft>
                <a:spcPts val="600"/>
              </a:spcAft>
              <a:buClr>
                <a:schemeClr val="accent6"/>
              </a:buClr>
              <a:buFont typeface="Wingdings" charset="2"/>
              <a:buAutoNum type="arabicPlain"/>
              <a:defRPr sz="1867" b="1" i="0" cap="all">
                <a:latin typeface="+mj-lt"/>
              </a:defRPr>
            </a:lvl1pPr>
            <a:lvl2pPr marL="457178" indent="0">
              <a:spcBef>
                <a:spcPts val="600"/>
              </a:spcBef>
              <a:buNone/>
              <a:defRPr sz="1867">
                <a:solidFill>
                  <a:srgbClr val="63666A"/>
                </a:solidFill>
              </a:defRPr>
            </a:lvl2pPr>
          </a:lstStyle>
          <a:p>
            <a:pPr lvl="0"/>
            <a:r>
              <a:rPr lang="en-US"/>
              <a:t>Click to edit Master text styles</a:t>
            </a:r>
          </a:p>
          <a:p>
            <a:pPr lvl="1"/>
            <a:r>
              <a:rPr lang="en-US"/>
              <a:t>Second level</a:t>
            </a:r>
          </a:p>
        </p:txBody>
      </p:sp>
      <p:sp>
        <p:nvSpPr>
          <p:cNvPr id="9" name="Text Placeholder 8"/>
          <p:cNvSpPr>
            <a:spLocks noGrp="1"/>
          </p:cNvSpPr>
          <p:nvPr>
            <p:ph type="body" sz="quarter" idx="13"/>
          </p:nvPr>
        </p:nvSpPr>
        <p:spPr>
          <a:xfrm>
            <a:off x="4363536" y="2316480"/>
            <a:ext cx="3474720" cy="3535680"/>
          </a:xfrm>
        </p:spPr>
        <p:txBody>
          <a:bodyPr/>
          <a:lstStyle>
            <a:lvl1pPr marL="342882" indent="-342882">
              <a:spcAft>
                <a:spcPts val="600"/>
              </a:spcAft>
              <a:buClr>
                <a:schemeClr val="accent6"/>
              </a:buClr>
              <a:buFont typeface="Wingdings" charset="2"/>
              <a:buAutoNum type="arabicPlain"/>
              <a:defRPr sz="1867" b="1" i="0" cap="all">
                <a:latin typeface="+mj-lt"/>
              </a:defRPr>
            </a:lvl1pPr>
            <a:lvl2pPr marL="457178" indent="0">
              <a:spcBef>
                <a:spcPts val="600"/>
              </a:spcBef>
              <a:buNone/>
              <a:defRPr sz="1867">
                <a:solidFill>
                  <a:srgbClr val="63666A"/>
                </a:solidFill>
              </a:defRPr>
            </a:lvl2pPr>
          </a:lstStyle>
          <a:p>
            <a:pPr lvl="0"/>
            <a:r>
              <a:rPr lang="en-US"/>
              <a:t>Click to edit Master text styles</a:t>
            </a:r>
          </a:p>
          <a:p>
            <a:pPr lvl="1"/>
            <a:r>
              <a:rPr lang="en-US"/>
              <a:t>Second level</a:t>
            </a:r>
          </a:p>
        </p:txBody>
      </p:sp>
      <p:sp>
        <p:nvSpPr>
          <p:cNvPr id="11" name="Text Placeholder 10"/>
          <p:cNvSpPr>
            <a:spLocks noGrp="1"/>
          </p:cNvSpPr>
          <p:nvPr>
            <p:ph type="body" sz="quarter" idx="14"/>
          </p:nvPr>
        </p:nvSpPr>
        <p:spPr>
          <a:xfrm>
            <a:off x="8178433" y="2316480"/>
            <a:ext cx="3474720" cy="3535680"/>
          </a:xfrm>
        </p:spPr>
        <p:txBody>
          <a:bodyPr/>
          <a:lstStyle>
            <a:lvl1pPr marL="342882" indent="-342882">
              <a:spcAft>
                <a:spcPts val="600"/>
              </a:spcAft>
              <a:buClr>
                <a:schemeClr val="accent6"/>
              </a:buClr>
              <a:buFont typeface="Wingdings" charset="2"/>
              <a:buAutoNum type="arabicPlain"/>
              <a:defRPr sz="1867" b="1" i="0" cap="all">
                <a:latin typeface="+mj-lt"/>
              </a:defRPr>
            </a:lvl1pPr>
            <a:lvl2pPr marL="457178" indent="0">
              <a:spcBef>
                <a:spcPts val="600"/>
              </a:spcBef>
              <a:buNone/>
              <a:defRPr sz="1867" baseline="0">
                <a:solidFill>
                  <a:srgbClr val="63666A"/>
                </a:solidFill>
              </a:defRPr>
            </a:lvl2pPr>
            <a:lvl5pPr marL="1828709" indent="0">
              <a:buNone/>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40673503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a:t>Click to edit Master title style</a:t>
            </a:r>
          </a:p>
        </p:txBody>
      </p:sp>
      <p:sp>
        <p:nvSpPr>
          <p:cNvPr id="13" name="Slide Number Placeholder 12"/>
          <p:cNvSpPr>
            <a:spLocks noGrp="1"/>
          </p:cNvSpPr>
          <p:nvPr>
            <p:ph type="sldNum" sz="quarter" idx="11"/>
          </p:nvPr>
        </p:nvSpPr>
        <p:spPr/>
        <p:txBody>
          <a:bodyPr/>
          <a:lstStyle/>
          <a:p>
            <a:fld id="{25E50375-54B9-4391-8450-768398012C2B}"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
        <p:nvSpPr>
          <p:cNvPr id="3" name="Content Placeholder 2"/>
          <p:cNvSpPr>
            <a:spLocks noGrp="1"/>
          </p:cNvSpPr>
          <p:nvPr>
            <p:ph sz="quarter" idx="13"/>
          </p:nvPr>
        </p:nvSpPr>
        <p:spPr>
          <a:xfrm>
            <a:off x="548640" y="1950720"/>
            <a:ext cx="11094720" cy="4511040"/>
          </a:xfrm>
        </p:spPr>
        <p:txBody>
          <a:bodyPr/>
          <a:lstStyle>
            <a:lvl2pPr>
              <a:defRPr sz="2400"/>
            </a:lvl2pPr>
            <a:lvl3pPr>
              <a:defRPr sz="2133"/>
            </a:lvl3pPr>
            <a:lvl4pPr>
              <a:defRPr sz="1867" baseline="0"/>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98773687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8640" y="750933"/>
            <a:ext cx="11094720" cy="853440"/>
          </a:xfrm>
        </p:spPr>
        <p:txBody>
          <a:bodyPr/>
          <a:lstStyle/>
          <a:p>
            <a:r>
              <a:rPr lang="en-US"/>
              <a:t>Click to edit Master title style</a:t>
            </a:r>
          </a:p>
        </p:txBody>
      </p:sp>
      <p:sp>
        <p:nvSpPr>
          <p:cNvPr id="9" name="Slide Number Placeholder 8"/>
          <p:cNvSpPr>
            <a:spLocks noGrp="1"/>
          </p:cNvSpPr>
          <p:nvPr>
            <p:ph type="sldNum" sz="quarter" idx="10"/>
          </p:nvPr>
        </p:nvSpPr>
        <p:spPr/>
        <p:txBody>
          <a:bodyPr/>
          <a:lstStyle/>
          <a:p>
            <a:fld id="{25E50375-54B9-4391-8450-768398012C2B}" type="slidenum">
              <a:rPr lang="en-US" smtClean="0"/>
              <a:t>‹#›</a:t>
            </a:fld>
            <a:endParaRPr lang="en-US"/>
          </a:p>
        </p:txBody>
      </p:sp>
      <p:sp>
        <p:nvSpPr>
          <p:cNvPr id="10" name="Footer Placeholder 9"/>
          <p:cNvSpPr>
            <a:spLocks noGrp="1"/>
          </p:cNvSpPr>
          <p:nvPr>
            <p:ph type="ftr" sz="quarter" idx="11"/>
          </p:nvPr>
        </p:nvSpPr>
        <p:spPr/>
        <p:txBody>
          <a:bodyPr/>
          <a:lstStyle/>
          <a:p>
            <a:endParaRPr lang="en-US"/>
          </a:p>
        </p:txBody>
      </p:sp>
      <p:sp>
        <p:nvSpPr>
          <p:cNvPr id="6" name="Content Placeholder 5"/>
          <p:cNvSpPr>
            <a:spLocks noGrp="1"/>
          </p:cNvSpPr>
          <p:nvPr>
            <p:ph sz="quarter" idx="12"/>
          </p:nvPr>
        </p:nvSpPr>
        <p:spPr>
          <a:xfrm>
            <a:off x="548640" y="1950720"/>
            <a:ext cx="5242560" cy="4511040"/>
          </a:xfrm>
        </p:spPr>
        <p:txBody>
          <a:bodyPr rIns="137160"/>
          <a:lstStyle>
            <a:lvl1pPr>
              <a:spcBef>
                <a:spcPts val="1600"/>
              </a:spcBef>
              <a:defRPr sz="2400"/>
            </a:lvl1pPr>
            <a:lvl2pPr>
              <a:defRPr sz="2400"/>
            </a:lvl2pPr>
            <a:lvl3pPr>
              <a:defRPr sz="2133"/>
            </a:lvl3pPr>
            <a:lvl4pPr>
              <a:defRPr sz="1867"/>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Content Placeholder 7"/>
          <p:cNvSpPr>
            <a:spLocks noGrp="1"/>
          </p:cNvSpPr>
          <p:nvPr>
            <p:ph sz="quarter" idx="13"/>
          </p:nvPr>
        </p:nvSpPr>
        <p:spPr>
          <a:xfrm>
            <a:off x="6400800" y="1950720"/>
            <a:ext cx="5242560" cy="4511040"/>
          </a:xfrm>
        </p:spPr>
        <p:txBody>
          <a:bodyPr rIns="137160"/>
          <a:lstStyle>
            <a:lvl1pPr>
              <a:spcBef>
                <a:spcPts val="1600"/>
              </a:spcBef>
              <a:defRPr sz="2400"/>
            </a:lvl1pPr>
            <a:lvl2pPr>
              <a:defRPr sz="2400"/>
            </a:lvl2pPr>
            <a:lvl3pPr>
              <a:defRPr sz="2133"/>
            </a:lvl3pPr>
            <a:lvl4pPr>
              <a:defRPr sz="1867"/>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08868879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12" name="Title 11"/>
          <p:cNvSpPr>
            <a:spLocks noGrp="1"/>
          </p:cNvSpPr>
          <p:nvPr>
            <p:ph type="title"/>
          </p:nvPr>
        </p:nvSpPr>
        <p:spPr>
          <a:xfrm>
            <a:off x="548640" y="750933"/>
            <a:ext cx="11094720" cy="853440"/>
          </a:xfrm>
        </p:spPr>
        <p:txBody>
          <a:bodyPr/>
          <a:lstStyle/>
          <a:p>
            <a:r>
              <a:rPr lang="en-US"/>
              <a:t>Click to edit Master title style</a:t>
            </a:r>
          </a:p>
        </p:txBody>
      </p:sp>
      <p:sp>
        <p:nvSpPr>
          <p:cNvPr id="13" name="Slide Number Placeholder 12"/>
          <p:cNvSpPr>
            <a:spLocks noGrp="1"/>
          </p:cNvSpPr>
          <p:nvPr>
            <p:ph type="sldNum" sz="quarter" idx="11"/>
          </p:nvPr>
        </p:nvSpPr>
        <p:spPr/>
        <p:txBody>
          <a:bodyPr/>
          <a:lstStyle/>
          <a:p>
            <a:fld id="{25E50375-54B9-4391-8450-768398012C2B}"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
        <p:nvSpPr>
          <p:cNvPr id="3" name="Content Placeholder 2"/>
          <p:cNvSpPr>
            <a:spLocks noGrp="1"/>
          </p:cNvSpPr>
          <p:nvPr>
            <p:ph sz="quarter" idx="15"/>
          </p:nvPr>
        </p:nvSpPr>
        <p:spPr>
          <a:xfrm>
            <a:off x="548640" y="1950720"/>
            <a:ext cx="3474720" cy="4511040"/>
          </a:xfrm>
        </p:spPr>
        <p:txBody>
          <a:bodyPr rIns="137160"/>
          <a:lstStyle>
            <a:lvl1pPr>
              <a:spcBef>
                <a:spcPts val="1600"/>
              </a:spcBef>
              <a:defRPr sz="2133"/>
            </a:lvl1pPr>
            <a:lvl2pPr>
              <a:defRPr sz="2133"/>
            </a:lvl2pPr>
            <a:lvl3pPr>
              <a:defRPr sz="1867"/>
            </a:lvl3pPr>
            <a:lvl4pPr>
              <a:defRPr sz="1733"/>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Content Placeholder 4"/>
          <p:cNvSpPr>
            <a:spLocks noGrp="1"/>
          </p:cNvSpPr>
          <p:nvPr>
            <p:ph sz="quarter" idx="16"/>
          </p:nvPr>
        </p:nvSpPr>
        <p:spPr>
          <a:xfrm>
            <a:off x="4358640" y="1950720"/>
            <a:ext cx="3474720" cy="4511040"/>
          </a:xfrm>
        </p:spPr>
        <p:txBody>
          <a:bodyPr rIns="137160"/>
          <a:lstStyle>
            <a:lvl1pPr>
              <a:spcBef>
                <a:spcPts val="1600"/>
              </a:spcBef>
              <a:defRPr sz="2133"/>
            </a:lvl1pPr>
            <a:lvl2pPr>
              <a:defRPr sz="2133"/>
            </a:lvl2pPr>
            <a:lvl3pPr>
              <a:defRPr sz="1867"/>
            </a:lvl3pPr>
            <a:lvl4pPr>
              <a:defRPr sz="1733"/>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Content Placeholder 8"/>
          <p:cNvSpPr>
            <a:spLocks noGrp="1"/>
          </p:cNvSpPr>
          <p:nvPr>
            <p:ph sz="quarter" idx="17"/>
          </p:nvPr>
        </p:nvSpPr>
        <p:spPr>
          <a:xfrm>
            <a:off x="8168640" y="1950720"/>
            <a:ext cx="3474720" cy="4511040"/>
          </a:xfrm>
        </p:spPr>
        <p:txBody>
          <a:bodyPr rIns="137160"/>
          <a:lstStyle>
            <a:lvl1pPr>
              <a:spcBef>
                <a:spcPts val="1600"/>
              </a:spcBef>
              <a:defRPr sz="2133"/>
            </a:lvl1pPr>
            <a:lvl2pPr>
              <a:defRPr sz="2133"/>
            </a:lvl2pPr>
            <a:lvl3pPr>
              <a:defRPr sz="1867"/>
            </a:lvl3pPr>
            <a:lvl4pPr>
              <a:defRPr sz="1733"/>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69434451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0"/>
          </p:nvPr>
        </p:nvSpPr>
        <p:spPr/>
        <p:txBody>
          <a:bodyPr/>
          <a:lstStyle/>
          <a:p>
            <a:fld id="{25E50375-54B9-4391-8450-768398012C2B}" type="slidenum">
              <a:rPr lang="en-US" smtClean="0"/>
              <a:t>‹#›</a:t>
            </a:fld>
            <a:endParaRPr lang="en-US"/>
          </a:p>
        </p:txBody>
      </p:sp>
      <p:sp>
        <p:nvSpPr>
          <p:cNvPr id="7" name="Footer Placeholder 6"/>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36057900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25E50375-54B9-4391-8450-768398012C2B}" type="slidenum">
              <a:rPr lang="en-US" smtClean="0"/>
              <a:t>‹#›</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0505810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theme" Target="../theme/theme10.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slideLayout" Target="../slideLayouts/slideLayout158.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66.xml"/><Relationship Id="rId13" Type="http://schemas.openxmlformats.org/officeDocument/2006/relationships/slideLayout" Target="../slideLayouts/slideLayout171.xml"/><Relationship Id="rId18" Type="http://schemas.openxmlformats.org/officeDocument/2006/relationships/slideLayout" Target="../slideLayouts/slideLayout176.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slideLayout" Target="../slideLayouts/slideLayout170.xml"/><Relationship Id="rId17" Type="http://schemas.openxmlformats.org/officeDocument/2006/relationships/slideLayout" Target="../slideLayouts/slideLayout175.xml"/><Relationship Id="rId2" Type="http://schemas.openxmlformats.org/officeDocument/2006/relationships/slideLayout" Target="../slideLayouts/slideLayout160.xml"/><Relationship Id="rId16" Type="http://schemas.openxmlformats.org/officeDocument/2006/relationships/slideLayout" Target="../slideLayouts/slideLayout174.xml"/><Relationship Id="rId20" Type="http://schemas.openxmlformats.org/officeDocument/2006/relationships/image" Target="../media/image1.png"/><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5" Type="http://schemas.openxmlformats.org/officeDocument/2006/relationships/slideLayout" Target="../slideLayouts/slideLayout173.xml"/><Relationship Id="rId10" Type="http://schemas.openxmlformats.org/officeDocument/2006/relationships/slideLayout" Target="../slideLayouts/slideLayout168.xml"/><Relationship Id="rId19" Type="http://schemas.openxmlformats.org/officeDocument/2006/relationships/theme" Target="../theme/theme11.xml"/><Relationship Id="rId4" Type="http://schemas.openxmlformats.org/officeDocument/2006/relationships/slideLayout" Target="../slideLayouts/slideLayout162.xml"/><Relationship Id="rId9" Type="http://schemas.openxmlformats.org/officeDocument/2006/relationships/slideLayout" Target="../slideLayouts/slideLayout167.xml"/><Relationship Id="rId14" Type="http://schemas.openxmlformats.org/officeDocument/2006/relationships/slideLayout" Target="../slideLayouts/slideLayout17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slideLayout" Target="../slideLayouts/slideLayout189.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slideLayout" Target="../slideLayouts/slideLayout188.xml"/><Relationship Id="rId2" Type="http://schemas.openxmlformats.org/officeDocument/2006/relationships/slideLayout" Target="../slideLayouts/slideLayout178.xml"/><Relationship Id="rId16" Type="http://schemas.openxmlformats.org/officeDocument/2006/relationships/theme" Target="../theme/theme12.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5" Type="http://schemas.openxmlformats.org/officeDocument/2006/relationships/slideLayout" Target="../slideLayouts/slideLayout19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 Id="rId14" Type="http://schemas.openxmlformats.org/officeDocument/2006/relationships/slideLayout" Target="../slideLayouts/slideLayout19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99.xml"/><Relationship Id="rId13" Type="http://schemas.openxmlformats.org/officeDocument/2006/relationships/slideLayout" Target="../slideLayouts/slideLayout204.xml"/><Relationship Id="rId18" Type="http://schemas.openxmlformats.org/officeDocument/2006/relationships/theme" Target="../theme/theme13.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slideLayout" Target="../slideLayouts/slideLayout203.xml"/><Relationship Id="rId17" Type="http://schemas.openxmlformats.org/officeDocument/2006/relationships/slideLayout" Target="../slideLayouts/slideLayout208.xml"/><Relationship Id="rId2" Type="http://schemas.openxmlformats.org/officeDocument/2006/relationships/slideLayout" Target="../slideLayouts/slideLayout193.xml"/><Relationship Id="rId16" Type="http://schemas.openxmlformats.org/officeDocument/2006/relationships/slideLayout" Target="../slideLayouts/slideLayout207.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5" Type="http://schemas.openxmlformats.org/officeDocument/2006/relationships/slideLayout" Target="../slideLayouts/slideLayout206.xml"/><Relationship Id="rId10" Type="http://schemas.openxmlformats.org/officeDocument/2006/relationships/slideLayout" Target="../slideLayouts/slideLayout201.xml"/><Relationship Id="rId19" Type="http://schemas.openxmlformats.org/officeDocument/2006/relationships/image" Target="../media/image1.png"/><Relationship Id="rId4" Type="http://schemas.openxmlformats.org/officeDocument/2006/relationships/slideLayout" Target="../slideLayouts/slideLayout195.xml"/><Relationship Id="rId9" Type="http://schemas.openxmlformats.org/officeDocument/2006/relationships/slideLayout" Target="../slideLayouts/slideLayout200.xml"/><Relationship Id="rId14" Type="http://schemas.openxmlformats.org/officeDocument/2006/relationships/slideLayout" Target="../slideLayouts/slideLayout20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16.xml"/><Relationship Id="rId13" Type="http://schemas.openxmlformats.org/officeDocument/2006/relationships/slideLayout" Target="../slideLayouts/slideLayout221.xml"/><Relationship Id="rId18" Type="http://schemas.openxmlformats.org/officeDocument/2006/relationships/slideLayout" Target="../slideLayouts/slideLayout226.xml"/><Relationship Id="rId3" Type="http://schemas.openxmlformats.org/officeDocument/2006/relationships/slideLayout" Target="../slideLayouts/slideLayout211.xml"/><Relationship Id="rId7" Type="http://schemas.openxmlformats.org/officeDocument/2006/relationships/slideLayout" Target="../slideLayouts/slideLayout215.xml"/><Relationship Id="rId12" Type="http://schemas.openxmlformats.org/officeDocument/2006/relationships/slideLayout" Target="../slideLayouts/slideLayout220.xml"/><Relationship Id="rId17" Type="http://schemas.openxmlformats.org/officeDocument/2006/relationships/slideLayout" Target="../slideLayouts/slideLayout225.xml"/><Relationship Id="rId2" Type="http://schemas.openxmlformats.org/officeDocument/2006/relationships/slideLayout" Target="../slideLayouts/slideLayout210.xml"/><Relationship Id="rId16" Type="http://schemas.openxmlformats.org/officeDocument/2006/relationships/slideLayout" Target="../slideLayouts/slideLayout224.xml"/><Relationship Id="rId20" Type="http://schemas.openxmlformats.org/officeDocument/2006/relationships/image" Target="../media/image1.png"/><Relationship Id="rId1" Type="http://schemas.openxmlformats.org/officeDocument/2006/relationships/slideLayout" Target="../slideLayouts/slideLayout209.xml"/><Relationship Id="rId6" Type="http://schemas.openxmlformats.org/officeDocument/2006/relationships/slideLayout" Target="../slideLayouts/slideLayout214.xml"/><Relationship Id="rId11" Type="http://schemas.openxmlformats.org/officeDocument/2006/relationships/slideLayout" Target="../slideLayouts/slideLayout219.xml"/><Relationship Id="rId5" Type="http://schemas.openxmlformats.org/officeDocument/2006/relationships/slideLayout" Target="../slideLayouts/slideLayout213.xml"/><Relationship Id="rId15" Type="http://schemas.openxmlformats.org/officeDocument/2006/relationships/slideLayout" Target="../slideLayouts/slideLayout223.xml"/><Relationship Id="rId10" Type="http://schemas.openxmlformats.org/officeDocument/2006/relationships/slideLayout" Target="../slideLayouts/slideLayout218.xml"/><Relationship Id="rId19" Type="http://schemas.openxmlformats.org/officeDocument/2006/relationships/theme" Target="../theme/theme14.xml"/><Relationship Id="rId4" Type="http://schemas.openxmlformats.org/officeDocument/2006/relationships/slideLayout" Target="../slideLayouts/slideLayout212.xml"/><Relationship Id="rId9" Type="http://schemas.openxmlformats.org/officeDocument/2006/relationships/slideLayout" Target="../slideLayouts/slideLayout217.xml"/><Relationship Id="rId14" Type="http://schemas.openxmlformats.org/officeDocument/2006/relationships/slideLayout" Target="../slideLayouts/slideLayout2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image" Target="../media/image1.png"/><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theme" Target="../theme/theme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26" Type="http://schemas.openxmlformats.org/officeDocument/2006/relationships/theme" Target="../theme/theme3.xml"/><Relationship Id="rId3" Type="http://schemas.openxmlformats.org/officeDocument/2006/relationships/slideLayout" Target="../slideLayouts/slideLayout44.xml"/><Relationship Id="rId21" Type="http://schemas.openxmlformats.org/officeDocument/2006/relationships/slideLayout" Target="../slideLayouts/slideLayout62.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5" Type="http://schemas.openxmlformats.org/officeDocument/2006/relationships/slideLayout" Target="../slideLayouts/slideLayout66.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24" Type="http://schemas.openxmlformats.org/officeDocument/2006/relationships/slideLayout" Target="../slideLayouts/slideLayout65.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slideLayout" Target="../slideLayouts/slideLayout64.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slideLayout" Target="../slideLayouts/slideLayout63.xml"/><Relationship Id="rId27"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18" Type="http://schemas.openxmlformats.org/officeDocument/2006/relationships/slideLayout" Target="../slideLayouts/slideLayout84.xml"/><Relationship Id="rId26" Type="http://schemas.openxmlformats.org/officeDocument/2006/relationships/theme" Target="../theme/theme4.xml"/><Relationship Id="rId3" Type="http://schemas.openxmlformats.org/officeDocument/2006/relationships/slideLayout" Target="../slideLayouts/slideLayout69.xml"/><Relationship Id="rId21" Type="http://schemas.openxmlformats.org/officeDocument/2006/relationships/slideLayout" Target="../slideLayouts/slideLayout87.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5" Type="http://schemas.openxmlformats.org/officeDocument/2006/relationships/slideLayout" Target="../slideLayouts/slideLayout91.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20" Type="http://schemas.openxmlformats.org/officeDocument/2006/relationships/slideLayout" Target="../slideLayouts/slideLayout86.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24" Type="http://schemas.openxmlformats.org/officeDocument/2006/relationships/slideLayout" Target="../slideLayouts/slideLayout90.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23" Type="http://schemas.openxmlformats.org/officeDocument/2006/relationships/slideLayout" Target="../slideLayouts/slideLayout89.xml"/><Relationship Id="rId10" Type="http://schemas.openxmlformats.org/officeDocument/2006/relationships/slideLayout" Target="../slideLayouts/slideLayout76.xml"/><Relationship Id="rId19" Type="http://schemas.openxmlformats.org/officeDocument/2006/relationships/slideLayout" Target="../slideLayouts/slideLayout85.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 Id="rId22" Type="http://schemas.openxmlformats.org/officeDocument/2006/relationships/slideLayout" Target="../slideLayouts/slideLayout88.xml"/><Relationship Id="rId27"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18" Type="http://schemas.openxmlformats.org/officeDocument/2006/relationships/theme" Target="../theme/theme5.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17" Type="http://schemas.openxmlformats.org/officeDocument/2006/relationships/slideLayout" Target="../slideLayouts/slideLayout108.xml"/><Relationship Id="rId2" Type="http://schemas.openxmlformats.org/officeDocument/2006/relationships/slideLayout" Target="../slideLayouts/slideLayout93.xml"/><Relationship Id="rId16" Type="http://schemas.openxmlformats.org/officeDocument/2006/relationships/slideLayout" Target="../slideLayouts/slideLayout107.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slideLayout" Target="../slideLayouts/slideLayout10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11.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image" Target="../media/image5.jpeg"/><Relationship Id="rId5" Type="http://schemas.openxmlformats.org/officeDocument/2006/relationships/theme" Target="../theme/theme6.xml"/><Relationship Id="rId4" Type="http://schemas.openxmlformats.org/officeDocument/2006/relationships/slideLayout" Target="../slideLayouts/slideLayout112.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115.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image" Target="../media/image7.png"/><Relationship Id="rId5" Type="http://schemas.openxmlformats.org/officeDocument/2006/relationships/theme" Target="../theme/theme7.xml"/><Relationship Id="rId4" Type="http://schemas.openxmlformats.org/officeDocument/2006/relationships/slideLayout" Target="../slideLayouts/slideLayout11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4.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image" Target="../media/image9.png"/><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theme" Target="../theme/theme8.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slideLayout" Target="../slideLayouts/slideLayout139.xml"/><Relationship Id="rId18" Type="http://schemas.openxmlformats.org/officeDocument/2006/relationships/slideLayout" Target="../slideLayouts/slideLayout144.xml"/><Relationship Id="rId3" Type="http://schemas.openxmlformats.org/officeDocument/2006/relationships/slideLayout" Target="../slideLayouts/slideLayout129.xml"/><Relationship Id="rId21" Type="http://schemas.openxmlformats.org/officeDocument/2006/relationships/theme" Target="../theme/theme9.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17" Type="http://schemas.openxmlformats.org/officeDocument/2006/relationships/slideLayout" Target="../slideLayouts/slideLayout143.xml"/><Relationship Id="rId2" Type="http://schemas.openxmlformats.org/officeDocument/2006/relationships/slideLayout" Target="../slideLayouts/slideLayout128.xml"/><Relationship Id="rId16" Type="http://schemas.openxmlformats.org/officeDocument/2006/relationships/slideLayout" Target="../slideLayouts/slideLayout142.xml"/><Relationship Id="rId20" Type="http://schemas.openxmlformats.org/officeDocument/2006/relationships/slideLayout" Target="../slideLayouts/slideLayout146.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5" Type="http://schemas.openxmlformats.org/officeDocument/2006/relationships/slideLayout" Target="../slideLayouts/slideLayout141.xml"/><Relationship Id="rId10" Type="http://schemas.openxmlformats.org/officeDocument/2006/relationships/slideLayout" Target="../slideLayouts/slideLayout136.xml"/><Relationship Id="rId19" Type="http://schemas.openxmlformats.org/officeDocument/2006/relationships/slideLayout" Target="../slideLayouts/slideLayout145.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slideLayout" Target="../slideLayouts/slideLayout1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1847259827"/>
      </p:ext>
    </p:extLst>
  </p:cSld>
  <p:clrMap bg1="lt1" tx1="dk1" bg2="lt2" tx2="dk2" accent1="accent1" accent2="accent2" accent3="accent3" accent4="accent4" accent5="accent5" accent6="accent6" hlink="hlink" folHlink="folHlink"/>
  <p:sldLayoutIdLst>
    <p:sldLayoutId id="2147485128" r:id="rId1"/>
    <p:sldLayoutId id="2147485129" r:id="rId2"/>
    <p:sldLayoutId id="2147485130" r:id="rId3"/>
    <p:sldLayoutId id="2147485131" r:id="rId4"/>
    <p:sldLayoutId id="2147485132" r:id="rId5"/>
    <p:sldLayoutId id="2147485133" r:id="rId6"/>
    <p:sldLayoutId id="2147485134" r:id="rId7"/>
    <p:sldLayoutId id="2147485135" r:id="rId8"/>
    <p:sldLayoutId id="2147485136" r:id="rId9"/>
    <p:sldLayoutId id="2147485137" r:id="rId10"/>
    <p:sldLayoutId id="2147485138" r:id="rId11"/>
    <p:sldLayoutId id="2147485139" r:id="rId12"/>
    <p:sldLayoutId id="2147485140" r:id="rId13"/>
    <p:sldLayoutId id="2147485141" r:id="rId14"/>
    <p:sldLayoutId id="2147485142" r:id="rId15"/>
    <p:sldLayoutId id="2147485143" r:id="rId16"/>
    <p:sldLayoutId id="2147485144"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FEA183-E985-4D5D-8E9B-7B983603BF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930932D-1042-01EC-EC8E-1BA122D5A5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C72F50-98EE-5A1A-59C5-8B2FC0F1CF8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E05D4B3-574E-2545-B2E6-56EF6DDCCEA2}" type="datetimeFigureOut">
              <a:rPr lang="en-US" smtClean="0"/>
              <a:t>5/8/25</a:t>
            </a:fld>
            <a:endParaRPr lang="en-US"/>
          </a:p>
        </p:txBody>
      </p:sp>
      <p:sp>
        <p:nvSpPr>
          <p:cNvPr id="5" name="Footer Placeholder 4">
            <a:extLst>
              <a:ext uri="{FF2B5EF4-FFF2-40B4-BE49-F238E27FC236}">
                <a16:creationId xmlns:a16="http://schemas.microsoft.com/office/drawing/2014/main" id="{085BDB46-EFEB-9E8E-1581-784DB99D9D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0819838-B734-D674-2366-8F7BBAEC45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B8AFC4D-695B-7743-BAAF-26FC07E0481C}" type="slidenum">
              <a:rPr lang="en-US" smtClean="0"/>
              <a:t>‹#›</a:t>
            </a:fld>
            <a:endParaRPr lang="en-US"/>
          </a:p>
        </p:txBody>
      </p:sp>
    </p:spTree>
    <p:extLst>
      <p:ext uri="{BB962C8B-B14F-4D97-AF65-F5344CB8AC3E}">
        <p14:creationId xmlns:p14="http://schemas.microsoft.com/office/powerpoint/2010/main" val="2275679152"/>
      </p:ext>
    </p:extLst>
  </p:cSld>
  <p:clrMap bg1="lt1" tx1="dk1" bg2="lt2" tx2="dk2" accent1="accent1" accent2="accent2" accent3="accent3" accent4="accent4" accent5="accent5" accent6="accent6" hlink="hlink" folHlink="folHlink"/>
  <p:sldLayoutIdLst>
    <p:sldLayoutId id="2147486271" r:id="rId1"/>
    <p:sldLayoutId id="2147486272" r:id="rId2"/>
    <p:sldLayoutId id="2147486273" r:id="rId3"/>
    <p:sldLayoutId id="2147486274" r:id="rId4"/>
    <p:sldLayoutId id="2147486275" r:id="rId5"/>
    <p:sldLayoutId id="2147486276" r:id="rId6"/>
    <p:sldLayoutId id="2147486277" r:id="rId7"/>
    <p:sldLayoutId id="2147486278" r:id="rId8"/>
    <p:sldLayoutId id="2147486279" r:id="rId9"/>
    <p:sldLayoutId id="2147486280" r:id="rId10"/>
    <p:sldLayoutId id="2147486281" r:id="rId11"/>
    <p:sldLayoutId id="214748628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7" name="Picture 6" descr="A close up of a sign&#10;&#10;Description automatically generated">
            <a:extLst>
              <a:ext uri="{FF2B5EF4-FFF2-40B4-BE49-F238E27FC236}">
                <a16:creationId xmlns:a16="http://schemas.microsoft.com/office/drawing/2014/main" id="{E06C9A48-DB48-4242-80F2-CB8C550D8B4D}"/>
              </a:ext>
            </a:extLst>
          </p:cNvPr>
          <p:cNvPicPr>
            <a:picLocks noChangeAspect="1"/>
          </p:cNvPicPr>
          <p:nvPr userDrawn="1"/>
        </p:nvPicPr>
        <p:blipFill>
          <a:blip r:embed="rId20">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4061621873"/>
      </p:ext>
    </p:extLst>
  </p:cSld>
  <p:clrMap bg1="lt1" tx1="dk1" bg2="lt2" tx2="dk2" accent1="accent1" accent2="accent2" accent3="accent3" accent4="accent4" accent5="accent5" accent6="accent6" hlink="hlink" folHlink="folHlink"/>
  <p:sldLayoutIdLst>
    <p:sldLayoutId id="2147486284" r:id="rId1"/>
    <p:sldLayoutId id="2147486285" r:id="rId2"/>
    <p:sldLayoutId id="2147486286" r:id="rId3"/>
    <p:sldLayoutId id="2147486287" r:id="rId4"/>
    <p:sldLayoutId id="2147486288" r:id="rId5"/>
    <p:sldLayoutId id="2147486289" r:id="rId6"/>
    <p:sldLayoutId id="2147486290" r:id="rId7"/>
    <p:sldLayoutId id="2147486291" r:id="rId8"/>
    <p:sldLayoutId id="2147486292" r:id="rId9"/>
    <p:sldLayoutId id="2147486293" r:id="rId10"/>
    <p:sldLayoutId id="2147486294" r:id="rId11"/>
    <p:sldLayoutId id="2147486295" r:id="rId12"/>
    <p:sldLayoutId id="2147486296" r:id="rId13"/>
    <p:sldLayoutId id="2147486297" r:id="rId14"/>
    <p:sldLayoutId id="2147486298" r:id="rId15"/>
    <p:sldLayoutId id="2147486299" r:id="rId16"/>
    <p:sldLayoutId id="2147486300" r:id="rId17"/>
    <p:sldLayoutId id="2147486301" r:id="rId1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BA5C3C-268A-F906-D66B-E9FE7A4218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75A74670-64B5-ED10-77E2-2C9CD98CEC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6A70E285-455C-B24E-6907-2F7210B177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D8E86C2-4C8C-8041-B2F1-4253F5B1C6A8}" type="datetimeFigureOut">
              <a:rPr lang="en-GB" smtClean="0"/>
              <a:t>08/05/2025</a:t>
            </a:fld>
            <a:endParaRPr lang="en-GB"/>
          </a:p>
        </p:txBody>
      </p:sp>
      <p:sp>
        <p:nvSpPr>
          <p:cNvPr id="5" name="Footer Placeholder 4">
            <a:extLst>
              <a:ext uri="{FF2B5EF4-FFF2-40B4-BE49-F238E27FC236}">
                <a16:creationId xmlns:a16="http://schemas.microsoft.com/office/drawing/2014/main" id="{F904EF6E-09DD-BBA1-A105-B8C23CDA080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2BD289E1-6DB4-4B52-B9C5-AF8630277A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8FB10F2-0EBC-0347-804F-AA6149C9F8C4}" type="slidenum">
              <a:rPr lang="en-GB" smtClean="0"/>
              <a:t>‹#›</a:t>
            </a:fld>
            <a:endParaRPr lang="en-GB"/>
          </a:p>
        </p:txBody>
      </p:sp>
    </p:spTree>
    <p:extLst>
      <p:ext uri="{BB962C8B-B14F-4D97-AF65-F5344CB8AC3E}">
        <p14:creationId xmlns:p14="http://schemas.microsoft.com/office/powerpoint/2010/main" val="4254609800"/>
      </p:ext>
    </p:extLst>
  </p:cSld>
  <p:clrMap bg1="lt1" tx1="dk1" bg2="lt2" tx2="dk2" accent1="accent1" accent2="accent2" accent3="accent3" accent4="accent4" accent5="accent5" accent6="accent6" hlink="hlink" folHlink="folHlink"/>
  <p:sldLayoutIdLst>
    <p:sldLayoutId id="2147486340" r:id="rId1"/>
    <p:sldLayoutId id="2147486341" r:id="rId2"/>
    <p:sldLayoutId id="2147486342" r:id="rId3"/>
    <p:sldLayoutId id="2147486343" r:id="rId4"/>
    <p:sldLayoutId id="2147486344" r:id="rId5"/>
    <p:sldLayoutId id="2147486345" r:id="rId6"/>
    <p:sldLayoutId id="2147486346" r:id="rId7"/>
    <p:sldLayoutId id="2147486347" r:id="rId8"/>
    <p:sldLayoutId id="2147486348" r:id="rId9"/>
    <p:sldLayoutId id="2147486349" r:id="rId10"/>
    <p:sldLayoutId id="2147486350" r:id="rId11"/>
    <p:sldLayoutId id="2147486351" r:id="rId12"/>
    <p:sldLayoutId id="2147486352" r:id="rId13"/>
    <p:sldLayoutId id="2147486353" r:id="rId14"/>
    <p:sldLayoutId id="2147486354"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7" name="Picture 6" descr="A close up of a sign&#10;&#10;Description automatically generated">
            <a:extLst>
              <a:ext uri="{FF2B5EF4-FFF2-40B4-BE49-F238E27FC236}">
                <a16:creationId xmlns:a16="http://schemas.microsoft.com/office/drawing/2014/main" id="{E06C9A48-DB48-4242-80F2-CB8C550D8B4D}"/>
              </a:ext>
            </a:extLst>
          </p:cNvPr>
          <p:cNvPicPr>
            <a:picLocks noChangeAspect="1"/>
          </p:cNvPicPr>
          <p:nvPr userDrawn="1"/>
        </p:nvPicPr>
        <p:blipFill>
          <a:blip r:embed="rId19">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3663006813"/>
      </p:ext>
    </p:extLst>
  </p:cSld>
  <p:clrMap bg1="lt1" tx1="dk1" bg2="lt2" tx2="dk2" accent1="accent1" accent2="accent2" accent3="accent3" accent4="accent4" accent5="accent5" accent6="accent6" hlink="hlink" folHlink="folHlink"/>
  <p:sldLayoutIdLst>
    <p:sldLayoutId id="2147486356" r:id="rId1"/>
    <p:sldLayoutId id="2147486357" r:id="rId2"/>
    <p:sldLayoutId id="2147486358" r:id="rId3"/>
    <p:sldLayoutId id="2147486359" r:id="rId4"/>
    <p:sldLayoutId id="2147486360" r:id="rId5"/>
    <p:sldLayoutId id="2147486361" r:id="rId6"/>
    <p:sldLayoutId id="2147486362" r:id="rId7"/>
    <p:sldLayoutId id="2147486363" r:id="rId8"/>
    <p:sldLayoutId id="2147486364" r:id="rId9"/>
    <p:sldLayoutId id="2147486365" r:id="rId10"/>
    <p:sldLayoutId id="2147486366" r:id="rId11"/>
    <p:sldLayoutId id="2147486367" r:id="rId12"/>
    <p:sldLayoutId id="2147486368" r:id="rId13"/>
    <p:sldLayoutId id="2147486369" r:id="rId14"/>
    <p:sldLayoutId id="2147486370" r:id="rId15"/>
    <p:sldLayoutId id="2147486371" r:id="rId16"/>
    <p:sldLayoutId id="2147486372"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7" name="Picture 6" descr="A close up of a sign&#10;&#10;Description automatically generated">
            <a:extLst>
              <a:ext uri="{FF2B5EF4-FFF2-40B4-BE49-F238E27FC236}">
                <a16:creationId xmlns:a16="http://schemas.microsoft.com/office/drawing/2014/main" id="{E06C9A48-DB48-4242-80F2-CB8C550D8B4D}"/>
              </a:ext>
            </a:extLst>
          </p:cNvPr>
          <p:cNvPicPr>
            <a:picLocks noChangeAspect="1"/>
          </p:cNvPicPr>
          <p:nvPr userDrawn="1"/>
        </p:nvPicPr>
        <p:blipFill>
          <a:blip r:embed="rId20">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1483428715"/>
      </p:ext>
    </p:extLst>
  </p:cSld>
  <p:clrMap bg1="lt1" tx1="dk1" bg2="lt2" tx2="dk2" accent1="accent1" accent2="accent2" accent3="accent3" accent4="accent4" accent5="accent5" accent6="accent6" hlink="hlink" folHlink="folHlink"/>
  <p:sldLayoutIdLst>
    <p:sldLayoutId id="2147486374" r:id="rId1"/>
    <p:sldLayoutId id="2147486375" r:id="rId2"/>
    <p:sldLayoutId id="2147486376" r:id="rId3"/>
    <p:sldLayoutId id="2147486377" r:id="rId4"/>
    <p:sldLayoutId id="2147486378" r:id="rId5"/>
    <p:sldLayoutId id="2147486379" r:id="rId6"/>
    <p:sldLayoutId id="2147486380" r:id="rId7"/>
    <p:sldLayoutId id="2147486381" r:id="rId8"/>
    <p:sldLayoutId id="2147486382" r:id="rId9"/>
    <p:sldLayoutId id="2147486383" r:id="rId10"/>
    <p:sldLayoutId id="2147486384" r:id="rId11"/>
    <p:sldLayoutId id="2147486385" r:id="rId12"/>
    <p:sldLayoutId id="2147486386" r:id="rId13"/>
    <p:sldLayoutId id="2147486387" r:id="rId14"/>
    <p:sldLayoutId id="2147486388" r:id="rId15"/>
    <p:sldLayoutId id="2147486389" r:id="rId16"/>
    <p:sldLayoutId id="2147486390" r:id="rId17"/>
    <p:sldLayoutId id="2147486391" r:id="rId1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descr="A close up of a sign&#10;&#10;Description automatically generated">
            <a:extLst>
              <a:ext uri="{FF2B5EF4-FFF2-40B4-BE49-F238E27FC236}">
                <a16:creationId xmlns:a16="http://schemas.microsoft.com/office/drawing/2014/main" id="{F893BAB3-0A67-E449-9E97-D8C77B6D4DB8}"/>
              </a:ext>
            </a:extLst>
          </p:cNvPr>
          <p:cNvPicPr>
            <a:picLocks noChangeAspect="1"/>
          </p:cNvPicPr>
          <p:nvPr userDrawn="1"/>
        </p:nvPicPr>
        <p:blipFill>
          <a:blip r:embed="rId26">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306866331"/>
      </p:ext>
    </p:extLst>
  </p:cSld>
  <p:clrMap bg1="lt1" tx1="dk1" bg2="lt2" tx2="dk2" accent1="accent1" accent2="accent2" accent3="accent3" accent4="accent4" accent5="accent5" accent6="accent6" hlink="hlink" folHlink="folHlink"/>
  <p:sldLayoutIdLst>
    <p:sldLayoutId id="2147485146" r:id="rId1"/>
    <p:sldLayoutId id="2147485147" r:id="rId2"/>
    <p:sldLayoutId id="2147485148" r:id="rId3"/>
    <p:sldLayoutId id="2147485149" r:id="rId4"/>
    <p:sldLayoutId id="2147485150" r:id="rId5"/>
    <p:sldLayoutId id="2147485151" r:id="rId6"/>
    <p:sldLayoutId id="2147485152" r:id="rId7"/>
    <p:sldLayoutId id="2147485153" r:id="rId8"/>
    <p:sldLayoutId id="2147485154" r:id="rId9"/>
    <p:sldLayoutId id="2147485155" r:id="rId10"/>
    <p:sldLayoutId id="2147485156" r:id="rId11"/>
    <p:sldLayoutId id="2147485157" r:id="rId12"/>
    <p:sldLayoutId id="2147485158" r:id="rId13"/>
    <p:sldLayoutId id="2147485159" r:id="rId14"/>
    <p:sldLayoutId id="2147485160" r:id="rId15"/>
    <p:sldLayoutId id="2147485161" r:id="rId16"/>
    <p:sldLayoutId id="2147485162" r:id="rId17"/>
    <p:sldLayoutId id="2147485163" r:id="rId18"/>
    <p:sldLayoutId id="2147485164" r:id="rId19"/>
    <p:sldLayoutId id="2147485165" r:id="rId20"/>
    <p:sldLayoutId id="2147485166" r:id="rId21"/>
    <p:sldLayoutId id="2147485167" r:id="rId22"/>
    <p:sldLayoutId id="2147485168" r:id="rId23"/>
    <p:sldLayoutId id="2147485169" r:id="rId2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p:blipFill>
        <p:spPr>
          <a:xfrm>
            <a:off x="9785479" y="6137487"/>
            <a:ext cx="2389449" cy="557538"/>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3280441036"/>
      </p:ext>
    </p:extLst>
  </p:cSld>
  <p:clrMap bg1="lt1" tx1="dk1" bg2="lt2" tx2="dk2" accent1="accent1" accent2="accent2" accent3="accent3" accent4="accent4" accent5="accent5" accent6="accent6" hlink="hlink" folHlink="folHlink"/>
  <p:sldLayoutIdLst>
    <p:sldLayoutId id="2147485908" r:id="rId1"/>
    <p:sldLayoutId id="2147485909" r:id="rId2"/>
    <p:sldLayoutId id="2147485910" r:id="rId3"/>
    <p:sldLayoutId id="2147485911" r:id="rId4"/>
    <p:sldLayoutId id="2147485912" r:id="rId5"/>
    <p:sldLayoutId id="2147485913" r:id="rId6"/>
    <p:sldLayoutId id="2147485914" r:id="rId7"/>
    <p:sldLayoutId id="2147485915" r:id="rId8"/>
    <p:sldLayoutId id="2147485916" r:id="rId9"/>
    <p:sldLayoutId id="2147485917" r:id="rId10"/>
    <p:sldLayoutId id="2147485918" r:id="rId11"/>
    <p:sldLayoutId id="2147485919" r:id="rId12"/>
    <p:sldLayoutId id="2147485920" r:id="rId13"/>
    <p:sldLayoutId id="2147485921" r:id="rId14"/>
    <p:sldLayoutId id="2147485922" r:id="rId15"/>
    <p:sldLayoutId id="2147485923" r:id="rId16"/>
    <p:sldLayoutId id="2147485924" r:id="rId17"/>
    <p:sldLayoutId id="2147485925" r:id="rId18"/>
    <p:sldLayoutId id="2147485926" r:id="rId19"/>
    <p:sldLayoutId id="2147485927" r:id="rId20"/>
    <p:sldLayoutId id="2147485928" r:id="rId21"/>
    <p:sldLayoutId id="2147485929" r:id="rId22"/>
    <p:sldLayoutId id="2147485930" r:id="rId23"/>
    <p:sldLayoutId id="2147485931" r:id="rId24"/>
    <p:sldLayoutId id="2147485932"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47125302-5F8B-1E48-8B53-B80353F88A23}"/>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p:blipFill>
        <p:spPr>
          <a:xfrm>
            <a:off x="9785479" y="6137486"/>
            <a:ext cx="2389449" cy="557538"/>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1685526305"/>
      </p:ext>
    </p:extLst>
  </p:cSld>
  <p:clrMap bg1="lt1" tx1="dk1" bg2="lt2" tx2="dk2" accent1="accent1" accent2="accent2" accent3="accent3" accent4="accent4" accent5="accent5" accent6="accent6" hlink="hlink" folHlink="folHlink"/>
  <p:sldLayoutIdLst>
    <p:sldLayoutId id="2147485935" r:id="rId1"/>
    <p:sldLayoutId id="2147485936" r:id="rId2"/>
    <p:sldLayoutId id="2147485937" r:id="rId3"/>
    <p:sldLayoutId id="2147485938" r:id="rId4"/>
    <p:sldLayoutId id="2147485939" r:id="rId5"/>
    <p:sldLayoutId id="2147485940" r:id="rId6"/>
    <p:sldLayoutId id="2147485941" r:id="rId7"/>
    <p:sldLayoutId id="2147485942" r:id="rId8"/>
    <p:sldLayoutId id="2147485943" r:id="rId9"/>
    <p:sldLayoutId id="2147485944" r:id="rId10"/>
    <p:sldLayoutId id="2147485945" r:id="rId11"/>
    <p:sldLayoutId id="2147485946" r:id="rId12"/>
    <p:sldLayoutId id="2147485947" r:id="rId13"/>
    <p:sldLayoutId id="2147485948" r:id="rId14"/>
    <p:sldLayoutId id="2147485949" r:id="rId15"/>
    <p:sldLayoutId id="2147485950" r:id="rId16"/>
    <p:sldLayoutId id="2147485951" r:id="rId17"/>
    <p:sldLayoutId id="2147485952" r:id="rId18"/>
    <p:sldLayoutId id="2147485953" r:id="rId19"/>
    <p:sldLayoutId id="2147485954" r:id="rId20"/>
    <p:sldLayoutId id="2147485955" r:id="rId21"/>
    <p:sldLayoutId id="2147485956" r:id="rId22"/>
    <p:sldLayoutId id="2147485957" r:id="rId23"/>
    <p:sldLayoutId id="2147485958" r:id="rId24"/>
    <p:sldLayoutId id="2147485959"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12" name="Straight Connector 11"/>
          <p:cNvCxnSpPr/>
          <p:nvPr/>
        </p:nvCxnSpPr>
        <p:spPr bwMode="gray">
          <a:xfrm>
            <a:off x="1332916" y="504709"/>
            <a:ext cx="9667237" cy="0"/>
          </a:xfrm>
          <a:prstGeom prst="line">
            <a:avLst/>
          </a:prstGeom>
          <a:ln w="177800" cmpd="sng">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548640" y="750933"/>
            <a:ext cx="11094720" cy="853440"/>
          </a:xfrm>
          <a:prstGeom prst="rect">
            <a:avLst/>
          </a:prstGeom>
        </p:spPr>
        <p:txBody>
          <a:bodyPr vert="horz" lIns="0" tIns="0" rIns="0" bIns="0" rtlCol="0" anchor="t" anchorCtr="0">
            <a:noAutofit/>
          </a:bodyPr>
          <a:lstStyle/>
          <a:p>
            <a:r>
              <a:rPr lang="en-US"/>
              <a:t>Click to edit Master title style</a:t>
            </a:r>
          </a:p>
        </p:txBody>
      </p:sp>
      <p:sp>
        <p:nvSpPr>
          <p:cNvPr id="3" name="Text Placeholder 2"/>
          <p:cNvSpPr>
            <a:spLocks noGrp="1"/>
          </p:cNvSpPr>
          <p:nvPr>
            <p:ph type="body" idx="1"/>
          </p:nvPr>
        </p:nvSpPr>
        <p:spPr>
          <a:xfrm>
            <a:off x="548640" y="1950720"/>
            <a:ext cx="11094720" cy="451104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8" name="Straight Connector 7"/>
          <p:cNvCxnSpPr/>
          <p:nvPr/>
        </p:nvCxnSpPr>
        <p:spPr bwMode="gray">
          <a:xfrm>
            <a:off x="1" y="396989"/>
            <a:ext cx="1755225" cy="1"/>
          </a:xfrm>
          <a:prstGeom prst="line">
            <a:avLst/>
          </a:prstGeom>
          <a:ln w="1778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bwMode="gray">
          <a:xfrm>
            <a:off x="553147" y="289267"/>
            <a:ext cx="1097280" cy="215444"/>
          </a:xfrm>
          <a:prstGeom prst="rect">
            <a:avLst/>
          </a:prstGeom>
          <a:noFill/>
        </p:spPr>
        <p:txBody>
          <a:bodyPr wrap="square" lIns="0" tIns="0" rIns="0" bIns="0" rtlCol="0" anchor="ctr" anchorCtr="0">
            <a:spAutoFit/>
          </a:bodyPr>
          <a:lstStyle/>
          <a:p>
            <a:pPr defTabSz="914354"/>
            <a:r>
              <a:rPr lang="en-US" sz="1400">
                <a:solidFill>
                  <a:schemeClr val="bg1"/>
                </a:solidFill>
                <a:latin typeface="+mj-lt"/>
                <a:cs typeface="Arial" pitchFamily="34" charset="0"/>
              </a:rPr>
              <a:t>MD Anderson </a:t>
            </a:r>
          </a:p>
        </p:txBody>
      </p:sp>
      <p:sp>
        <p:nvSpPr>
          <p:cNvPr id="10" name="Footer Placeholder 9"/>
          <p:cNvSpPr>
            <a:spLocks noGrp="1"/>
          </p:cNvSpPr>
          <p:nvPr>
            <p:ph type="ftr" sz="quarter" idx="3"/>
          </p:nvPr>
        </p:nvSpPr>
        <p:spPr bwMode="gray">
          <a:xfrm>
            <a:off x="1850680" y="399993"/>
            <a:ext cx="8534400" cy="215444"/>
          </a:xfrm>
          <a:prstGeom prst="rect">
            <a:avLst/>
          </a:prstGeom>
        </p:spPr>
        <p:txBody>
          <a:bodyPr vert="horz" wrap="square" lIns="0" tIns="0" rIns="0" bIns="0" rtlCol="0" anchor="ctr">
            <a:spAutoFit/>
          </a:bodyPr>
          <a:lstStyle>
            <a:lvl1pPr algn="l">
              <a:defRPr sz="1400">
                <a:solidFill>
                  <a:schemeClr val="accent6"/>
                </a:solidFill>
                <a:latin typeface="+mj-lt"/>
                <a:cs typeface="Arial" pitchFamily="34" charset="0"/>
              </a:defRPr>
            </a:lvl1pPr>
          </a:lstStyle>
          <a:p>
            <a:endParaRPr lang="en-US"/>
          </a:p>
        </p:txBody>
      </p:sp>
      <p:sp>
        <p:nvSpPr>
          <p:cNvPr id="15" name="Slide Number Placeholder 14"/>
          <p:cNvSpPr>
            <a:spLocks noGrp="1"/>
          </p:cNvSpPr>
          <p:nvPr>
            <p:ph type="sldNum" sz="quarter" idx="4"/>
          </p:nvPr>
        </p:nvSpPr>
        <p:spPr bwMode="gray">
          <a:xfrm>
            <a:off x="11248253" y="289267"/>
            <a:ext cx="395111" cy="215444"/>
          </a:xfrm>
          <a:prstGeom prst="rect">
            <a:avLst/>
          </a:prstGeom>
        </p:spPr>
        <p:txBody>
          <a:bodyPr vert="horz" wrap="square" lIns="0" tIns="0" rIns="0" bIns="0" rtlCol="0" anchor="ctr">
            <a:spAutoFit/>
          </a:bodyPr>
          <a:lstStyle>
            <a:lvl1pPr algn="r">
              <a:defRPr sz="1400">
                <a:solidFill>
                  <a:schemeClr val="accent6"/>
                </a:solidFill>
                <a:latin typeface="+mj-lt"/>
                <a:cs typeface="Arial" pitchFamily="34" charset="0"/>
              </a:defRPr>
            </a:lvl1pPr>
          </a:lstStyle>
          <a:p>
            <a:fld id="{25E50375-54B9-4391-8450-768398012C2B}" type="slidenum">
              <a:rPr lang="en-US" smtClean="0"/>
              <a:t>‹#›</a:t>
            </a:fld>
            <a:endParaRPr lang="en-US"/>
          </a:p>
        </p:txBody>
      </p:sp>
    </p:spTree>
    <p:extLst>
      <p:ext uri="{BB962C8B-B14F-4D97-AF65-F5344CB8AC3E}">
        <p14:creationId xmlns:p14="http://schemas.microsoft.com/office/powerpoint/2010/main" val="3012580289"/>
      </p:ext>
    </p:extLst>
  </p:cSld>
  <p:clrMap bg1="lt1" tx1="dk1" bg2="lt2" tx2="dk2" accent1="accent1" accent2="accent2" accent3="accent3" accent4="accent4" accent5="accent5" accent6="accent6" hlink="hlink" folHlink="folHlink"/>
  <p:sldLayoutIdLst>
    <p:sldLayoutId id="2147486004" r:id="rId1"/>
    <p:sldLayoutId id="2147486005" r:id="rId2"/>
    <p:sldLayoutId id="2147486006" r:id="rId3"/>
    <p:sldLayoutId id="2147486007" r:id="rId4"/>
    <p:sldLayoutId id="2147486008" r:id="rId5"/>
    <p:sldLayoutId id="2147486009" r:id="rId6"/>
    <p:sldLayoutId id="2147486010" r:id="rId7"/>
    <p:sldLayoutId id="2147486011" r:id="rId8"/>
    <p:sldLayoutId id="2147486012" r:id="rId9"/>
    <p:sldLayoutId id="2147486013" r:id="rId10"/>
    <p:sldLayoutId id="2147486014" r:id="rId11"/>
    <p:sldLayoutId id="2147486015" r:id="rId12"/>
    <p:sldLayoutId id="2147486016" r:id="rId13"/>
    <p:sldLayoutId id="2147486017" r:id="rId14"/>
    <p:sldLayoutId id="2147486018" r:id="rId15"/>
    <p:sldLayoutId id="2147486019" r:id="rId16"/>
    <p:sldLayoutId id="2147486020" r:id="rId17"/>
  </p:sldLayoutIdLst>
  <p:txStyles>
    <p:titleStyle>
      <a:lvl1pPr algn="l" defTabSz="914354" rtl="0" eaLnBrk="1" latinLnBrk="0" hangingPunct="1">
        <a:lnSpc>
          <a:spcPct val="100000"/>
        </a:lnSpc>
        <a:spcBef>
          <a:spcPct val="0"/>
        </a:spcBef>
        <a:buNone/>
        <a:defRPr sz="2933" b="1" kern="1200">
          <a:solidFill>
            <a:schemeClr val="tx1"/>
          </a:solidFill>
          <a:latin typeface="+mj-lt"/>
          <a:ea typeface="+mj-ea"/>
          <a:cs typeface="Arial" pitchFamily="34" charset="0"/>
        </a:defRPr>
      </a:lvl1pPr>
    </p:titleStyle>
    <p:bodyStyle>
      <a:lvl1pPr marL="0" indent="0" algn="l" defTabSz="914354" rtl="0" eaLnBrk="1" latinLnBrk="0" hangingPunct="1">
        <a:lnSpc>
          <a:spcPct val="100000"/>
        </a:lnSpc>
        <a:spcBef>
          <a:spcPts val="1867"/>
        </a:spcBef>
        <a:spcAft>
          <a:spcPts val="0"/>
        </a:spcAft>
        <a:buFont typeface="Arial" pitchFamily="34" charset="0"/>
        <a:buNone/>
        <a:defRPr sz="2400" kern="1200">
          <a:solidFill>
            <a:schemeClr val="tx1"/>
          </a:solidFill>
          <a:latin typeface="+mn-lt"/>
          <a:ea typeface="+mn-ea"/>
          <a:cs typeface="Times New Roman" pitchFamily="18" charset="0"/>
        </a:defRPr>
      </a:lvl1pPr>
      <a:lvl2pPr marL="173030" indent="-173030" algn="l" defTabSz="914354" rtl="0" eaLnBrk="1" latinLnBrk="0" hangingPunct="1">
        <a:lnSpc>
          <a:spcPct val="100000"/>
        </a:lnSpc>
        <a:spcBef>
          <a:spcPts val="1200"/>
        </a:spcBef>
        <a:spcAft>
          <a:spcPts val="0"/>
        </a:spcAft>
        <a:buFont typeface="Arial" pitchFamily="34" charset="0"/>
        <a:buChar char="•"/>
        <a:defRPr sz="2400" kern="1200">
          <a:solidFill>
            <a:schemeClr val="tx1"/>
          </a:solidFill>
          <a:latin typeface="+mn-lt"/>
          <a:ea typeface="+mn-ea"/>
          <a:cs typeface="Times New Roman" pitchFamily="18" charset="0"/>
        </a:defRPr>
      </a:lvl2pPr>
      <a:lvl3pPr marL="347454" indent="-173030" algn="l" defTabSz="914354" rtl="0" eaLnBrk="1" latinLnBrk="0" hangingPunct="1">
        <a:lnSpc>
          <a:spcPct val="100000"/>
        </a:lnSpc>
        <a:spcBef>
          <a:spcPts val="800"/>
        </a:spcBef>
        <a:spcAft>
          <a:spcPts val="0"/>
        </a:spcAft>
        <a:buFont typeface="Arial" pitchFamily="34" charset="0"/>
        <a:buChar char="•"/>
        <a:defRPr sz="2133" kern="1200">
          <a:solidFill>
            <a:schemeClr val="tx1"/>
          </a:solidFill>
          <a:latin typeface="+mn-lt"/>
          <a:ea typeface="+mn-ea"/>
          <a:cs typeface="Times New Roman" pitchFamily="18" charset="0"/>
        </a:defRPr>
      </a:lvl3pPr>
      <a:lvl4pPr marL="521182" indent="-173030" algn="l" defTabSz="914354" rtl="0" eaLnBrk="1" latinLnBrk="0" hangingPunct="1">
        <a:lnSpc>
          <a:spcPct val="100000"/>
        </a:lnSpc>
        <a:spcBef>
          <a:spcPts val="800"/>
        </a:spcBef>
        <a:spcAft>
          <a:spcPts val="0"/>
        </a:spcAft>
        <a:buFont typeface="Arial" pitchFamily="34" charset="0"/>
        <a:buChar char="•"/>
        <a:defRPr sz="1867" kern="1200">
          <a:solidFill>
            <a:schemeClr val="tx1"/>
          </a:solidFill>
          <a:latin typeface="+mn-lt"/>
          <a:ea typeface="+mn-ea"/>
          <a:cs typeface="Times New Roman" pitchFamily="18" charset="0"/>
        </a:defRPr>
      </a:lvl4pPr>
      <a:lvl5pPr marL="2057298" indent="-228589" algn="l" defTabSz="914354" rtl="0" eaLnBrk="1" latinLnBrk="0" hangingPunct="1">
        <a:spcBef>
          <a:spcPct val="20000"/>
        </a:spcBef>
        <a:buFont typeface="Arial" pitchFamily="34" charset="0"/>
        <a:buChar char="»"/>
        <a:defRPr sz="1800" kern="1200">
          <a:solidFill>
            <a:schemeClr val="bg1"/>
          </a:solidFill>
          <a:latin typeface="Times New Roman" pitchFamily="18" charset="0"/>
          <a:ea typeface="+mn-ea"/>
          <a:cs typeface="Times New Roman" pitchFamily="18" charset="0"/>
        </a:defRPr>
      </a:lvl5pPr>
      <a:lvl6pPr marL="2514474"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FACB92F-CA01-4752-6B59-55368DC638AF}"/>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0" y="6238050"/>
            <a:ext cx="12192000" cy="628650"/>
          </a:xfrm>
          <a:prstGeom prst="rect">
            <a:avLst/>
          </a:prstGeom>
        </p:spPr>
      </p:pic>
      <p:sp>
        <p:nvSpPr>
          <p:cNvPr id="2" name="Title Placeholder 1">
            <a:extLst>
              <a:ext uri="{FF2B5EF4-FFF2-40B4-BE49-F238E27FC236}">
                <a16:creationId xmlns:a16="http://schemas.microsoft.com/office/drawing/2014/main" id="{34E7D2D6-7C48-4E81-B298-73268FCAC58B}"/>
              </a:ext>
            </a:extLst>
          </p:cNvPr>
          <p:cNvSpPr>
            <a:spLocks noGrp="1"/>
          </p:cNvSpPr>
          <p:nvPr userDrawn="1">
            <p:ph type="title"/>
          </p:nvPr>
        </p:nvSpPr>
        <p:spPr>
          <a:xfrm>
            <a:off x="640080" y="365124"/>
            <a:ext cx="10972800" cy="1371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2BD162-260B-459B-AFCC-55DA16A13613}"/>
              </a:ext>
            </a:extLst>
          </p:cNvPr>
          <p:cNvSpPr>
            <a:spLocks noGrp="1"/>
          </p:cNvSpPr>
          <p:nvPr userDrawn="1">
            <p:ph type="body" idx="1"/>
          </p:nvPr>
        </p:nvSpPr>
        <p:spPr>
          <a:xfrm>
            <a:off x="640080" y="1825625"/>
            <a:ext cx="10972800" cy="40233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608DB3-8625-42CD-B269-7A764B719C70}"/>
              </a:ext>
            </a:extLst>
          </p:cNvPr>
          <p:cNvSpPr>
            <a:spLocks noGrp="1"/>
          </p:cNvSpPr>
          <p:nvPr userDrawn="1">
            <p:ph type="sldNum" sz="quarter" idx="4"/>
          </p:nvPr>
        </p:nvSpPr>
        <p:spPr>
          <a:xfrm>
            <a:off x="11083564" y="217034"/>
            <a:ext cx="874486" cy="365125"/>
          </a:xfrm>
          <a:prstGeom prst="rect">
            <a:avLst/>
          </a:prstGeom>
        </p:spPr>
        <p:txBody>
          <a:bodyPr vert="horz" lIns="91440" tIns="45720" rIns="91440" bIns="45720" rtlCol="0" anchor="t" anchorCtr="0"/>
          <a:lstStyle>
            <a:lvl1pPr algn="r">
              <a:defRPr sz="800" b="0">
                <a:solidFill>
                  <a:schemeClr val="bg1"/>
                </a:solidFill>
                <a:latin typeface="Arial" panose="020B0604020202020204" pitchFamily="34" charset="0"/>
                <a:cs typeface="Arial" panose="020B0604020202020204" pitchFamily="34" charset="0"/>
              </a:defRPr>
            </a:lvl1pPr>
          </a:lstStyle>
          <a:p>
            <a:r>
              <a:rPr lang="en-US"/>
              <a:t>PAGE </a:t>
            </a:r>
            <a:fld id="{BE33F7A0-71F0-446B-9DE8-6D75BE64EE0F}" type="slidenum">
              <a:rPr lang="en-US" smtClean="0"/>
              <a:pPr/>
              <a:t>‹#›</a:t>
            </a:fld>
            <a:endParaRPr lang="en-US"/>
          </a:p>
        </p:txBody>
      </p:sp>
      <p:sp>
        <p:nvSpPr>
          <p:cNvPr id="11" name="Text Placeholder 4">
            <a:extLst>
              <a:ext uri="{FF2B5EF4-FFF2-40B4-BE49-F238E27FC236}">
                <a16:creationId xmlns:a16="http://schemas.microsoft.com/office/drawing/2014/main" id="{CF4238B1-436E-ABF8-08AB-E6364E1D7133}"/>
              </a:ext>
            </a:extLst>
          </p:cNvPr>
          <p:cNvSpPr txBox="1">
            <a:spLocks/>
          </p:cNvSpPr>
          <p:nvPr userDrawn="1"/>
        </p:nvSpPr>
        <p:spPr>
          <a:xfrm>
            <a:off x="3924300" y="6289603"/>
            <a:ext cx="5252264" cy="281354"/>
          </a:xfrm>
          <a:prstGeom prst="rect">
            <a:avLst/>
          </a:prstGeom>
        </p:spPr>
        <p:txBody>
          <a:bodyPr lIns="0" tIns="0" rIns="0" bIns="0" anchor="b" anchorCtr="0">
            <a:noAutofit/>
          </a:bodyPr>
          <a:lstStyle>
            <a:lvl1pPr marL="0" indent="0" algn="l" defTabSz="914400" rtl="0" eaLnBrk="1" latinLnBrk="0" hangingPunct="1">
              <a:lnSpc>
                <a:spcPct val="100000"/>
              </a:lnSpc>
              <a:spcBef>
                <a:spcPts val="0"/>
              </a:spcBef>
              <a:buClr>
                <a:srgbClr val="008764"/>
              </a:buClr>
              <a:buFontTx/>
              <a:buNone/>
              <a:defRPr lang="en-US" sz="1000" kern="120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900" kern="120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900" kern="120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900" kern="120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900" kern="120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a:t>Scott </a:t>
            </a:r>
            <a:r>
              <a:rPr lang="en-US" sz="1000" err="1"/>
              <a:t>Kopetz</a:t>
            </a:r>
            <a:r>
              <a:rPr lang="en-US" sz="1000"/>
              <a:t>, MD, PhD</a:t>
            </a:r>
            <a:endParaRPr lang="en-US"/>
          </a:p>
        </p:txBody>
      </p:sp>
    </p:spTree>
    <p:extLst>
      <p:ext uri="{BB962C8B-B14F-4D97-AF65-F5344CB8AC3E}">
        <p14:creationId xmlns:p14="http://schemas.microsoft.com/office/powerpoint/2010/main" val="3297592790"/>
      </p:ext>
    </p:extLst>
  </p:cSld>
  <p:clrMap bg1="lt1" tx1="dk1" bg2="lt2" tx2="dk2" accent1="accent1" accent2="accent2" accent3="accent3" accent4="accent4" accent5="accent5" accent6="accent6" hlink="hlink" folHlink="folHlink"/>
  <p:sldLayoutIdLst>
    <p:sldLayoutId id="2147486023" r:id="rId1"/>
    <p:sldLayoutId id="2147486024" r:id="rId2"/>
    <p:sldLayoutId id="2147486025" r:id="rId3"/>
    <p:sldLayoutId id="2147486026" r:id="rId4"/>
  </p:sldLayoutIdLst>
  <p:hf hdr="0" dt="0"/>
  <p:txStyles>
    <p:titleStyle>
      <a:lvl1pPr algn="l" defTabSz="914400" rtl="0" eaLnBrk="1" latinLnBrk="0" hangingPunct="1">
        <a:lnSpc>
          <a:spcPct val="90000"/>
        </a:lnSpc>
        <a:spcBef>
          <a:spcPct val="0"/>
        </a:spcBef>
        <a:buNone/>
        <a:defRPr sz="3600" b="1" kern="1200">
          <a:solidFill>
            <a:srgbClr val="002557"/>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lnSpc>
          <a:spcPct val="100000"/>
        </a:lnSpc>
        <a:spcBef>
          <a:spcPts val="1000"/>
        </a:spcBef>
        <a:buClr>
          <a:srgbClr val="008764"/>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E7D2D6-7C48-4E81-B298-73268FCAC58B}"/>
              </a:ext>
            </a:extLst>
          </p:cNvPr>
          <p:cNvSpPr>
            <a:spLocks noGrp="1"/>
          </p:cNvSpPr>
          <p:nvPr userDrawn="1">
            <p:ph type="title"/>
          </p:nvPr>
        </p:nvSpPr>
        <p:spPr>
          <a:xfrm>
            <a:off x="640080" y="365124"/>
            <a:ext cx="10972800" cy="1371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2BD162-260B-459B-AFCC-55DA16A13613}"/>
              </a:ext>
            </a:extLst>
          </p:cNvPr>
          <p:cNvSpPr>
            <a:spLocks noGrp="1"/>
          </p:cNvSpPr>
          <p:nvPr userDrawn="1">
            <p:ph type="body" idx="1"/>
          </p:nvPr>
        </p:nvSpPr>
        <p:spPr>
          <a:xfrm>
            <a:off x="640080" y="1825625"/>
            <a:ext cx="10972800" cy="40233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608DB3-8625-42CD-B269-7A764B719C70}"/>
              </a:ext>
            </a:extLst>
          </p:cNvPr>
          <p:cNvSpPr>
            <a:spLocks noGrp="1"/>
          </p:cNvSpPr>
          <p:nvPr userDrawn="1">
            <p:ph type="sldNum" sz="quarter" idx="4"/>
          </p:nvPr>
        </p:nvSpPr>
        <p:spPr>
          <a:xfrm>
            <a:off x="11083564" y="217034"/>
            <a:ext cx="874486" cy="365125"/>
          </a:xfrm>
          <a:prstGeom prst="rect">
            <a:avLst/>
          </a:prstGeom>
        </p:spPr>
        <p:txBody>
          <a:bodyPr vert="horz" lIns="91440" tIns="45720" rIns="91440" bIns="45720" rtlCol="0" anchor="t" anchorCtr="0"/>
          <a:lstStyle>
            <a:lvl1pPr algn="r">
              <a:defRPr sz="800" b="0">
                <a:solidFill>
                  <a:schemeClr val="bg1"/>
                </a:solidFill>
                <a:latin typeface="Arial" panose="020B0604020202020204" pitchFamily="34" charset="0"/>
                <a:cs typeface="Arial" panose="020B0604020202020204" pitchFamily="34" charset="0"/>
              </a:defRPr>
            </a:lvl1pPr>
          </a:lstStyle>
          <a:p>
            <a:r>
              <a:rPr lang="en-US"/>
              <a:t>PAGE </a:t>
            </a:r>
            <a:fld id="{BE33F7A0-71F0-446B-9DE8-6D75BE64EE0F}" type="slidenum">
              <a:rPr lang="en-US" smtClean="0"/>
              <a:pPr/>
              <a:t>‹#›</a:t>
            </a:fld>
            <a:endParaRPr lang="en-US"/>
          </a:p>
        </p:txBody>
      </p:sp>
      <p:pic>
        <p:nvPicPr>
          <p:cNvPr id="15" name="Picture 14">
            <a:extLst>
              <a:ext uri="{FF2B5EF4-FFF2-40B4-BE49-F238E27FC236}">
                <a16:creationId xmlns:a16="http://schemas.microsoft.com/office/drawing/2014/main" id="{32823C6C-73E3-42A3-83A3-6A4C934D2334}"/>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22" y="6238560"/>
            <a:ext cx="12198050" cy="628962"/>
          </a:xfrm>
          <a:prstGeom prst="rect">
            <a:avLst/>
          </a:prstGeom>
        </p:spPr>
      </p:pic>
      <p:sp>
        <p:nvSpPr>
          <p:cNvPr id="4" name="TextBox 3">
            <a:extLst>
              <a:ext uri="{FF2B5EF4-FFF2-40B4-BE49-F238E27FC236}">
                <a16:creationId xmlns:a16="http://schemas.microsoft.com/office/drawing/2014/main" id="{3C84D898-A908-4F9B-8BFC-D0A350053FE5}"/>
              </a:ext>
            </a:extLst>
          </p:cNvPr>
          <p:cNvSpPr txBox="1"/>
          <p:nvPr userDrawn="1"/>
        </p:nvSpPr>
        <p:spPr>
          <a:xfrm>
            <a:off x="2659934" y="6446454"/>
            <a:ext cx="696546" cy="92333"/>
          </a:xfrm>
          <a:prstGeom prst="rect">
            <a:avLst/>
          </a:prstGeom>
          <a:noFill/>
        </p:spPr>
        <p:txBody>
          <a:bodyPr wrap="square" lIns="0" tIns="0" rIns="0" bIns="0" rtlCol="0">
            <a:spAutoFit/>
          </a:bodyPr>
          <a:lstStyle/>
          <a:p>
            <a:r>
              <a:rPr lang="en-US" sz="600" b="1">
                <a:solidFill>
                  <a:srgbClr val="002557"/>
                </a:solidFill>
              </a:rPr>
              <a:t>PRESENTED BY:</a:t>
            </a:r>
          </a:p>
        </p:txBody>
      </p:sp>
    </p:spTree>
    <p:extLst>
      <p:ext uri="{BB962C8B-B14F-4D97-AF65-F5344CB8AC3E}">
        <p14:creationId xmlns:p14="http://schemas.microsoft.com/office/powerpoint/2010/main" val="2674206347"/>
      </p:ext>
    </p:extLst>
  </p:cSld>
  <p:clrMap bg1="lt1" tx1="dk1" bg2="lt2" tx2="dk2" accent1="accent1" accent2="accent2" accent3="accent3" accent4="accent4" accent5="accent5" accent6="accent6" hlink="hlink" folHlink="folHlink"/>
  <p:sldLayoutIdLst>
    <p:sldLayoutId id="2147486118" r:id="rId1"/>
    <p:sldLayoutId id="2147486119" r:id="rId2"/>
    <p:sldLayoutId id="2147486120" r:id="rId3"/>
    <p:sldLayoutId id="2147486121" r:id="rId4"/>
  </p:sldLayoutIdLst>
  <p:hf hdr="0" dt="0"/>
  <p:txStyles>
    <p:titleStyle>
      <a:lvl1pPr algn="l" defTabSz="914400" rtl="0" eaLnBrk="1" latinLnBrk="0" hangingPunct="1">
        <a:lnSpc>
          <a:spcPct val="90000"/>
        </a:lnSpc>
        <a:spcBef>
          <a:spcPct val="0"/>
        </a:spcBef>
        <a:buNone/>
        <a:defRPr sz="3600" b="1" kern="1200">
          <a:solidFill>
            <a:srgbClr val="002557"/>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lnSpc>
          <a:spcPct val="100000"/>
        </a:lnSpc>
        <a:spcBef>
          <a:spcPts val="1000"/>
        </a:spcBef>
        <a:buClr>
          <a:srgbClr val="008764"/>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0" y="0"/>
            <a:ext cx="12209211" cy="6867144"/>
          </a:xfrm>
          <a:prstGeom prst="rect">
            <a:avLst/>
          </a:prstGeom>
        </p:spPr>
      </p:pic>
      <p:sp>
        <p:nvSpPr>
          <p:cNvPr id="8" name="Rectangle 7"/>
          <p:cNvSpPr/>
          <p:nvPr/>
        </p:nvSpPr>
        <p:spPr>
          <a:xfrm>
            <a:off x="379169" y="-4120"/>
            <a:ext cx="11846299" cy="6870435"/>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89" b="0" i="0" u="none"/>
          </a:p>
        </p:txBody>
      </p:sp>
      <p:sp>
        <p:nvSpPr>
          <p:cNvPr id="2" name="Title Placeholder 1"/>
          <p:cNvSpPr>
            <a:spLocks noGrp="1"/>
          </p:cNvSpPr>
          <p:nvPr>
            <p:ph type="title"/>
          </p:nvPr>
        </p:nvSpPr>
        <p:spPr>
          <a:xfrm>
            <a:off x="536448" y="207525"/>
            <a:ext cx="10497928" cy="731520"/>
          </a:xfrm>
          <a:prstGeom prst="rect">
            <a:avLst/>
          </a:prstGeom>
        </p:spPr>
        <p:txBody>
          <a:bodyPr vert="horz" lIns="0" tIns="0" rIns="0" bIns="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6448" y="1331915"/>
            <a:ext cx="10988803" cy="4654549"/>
          </a:xfrm>
          <a:prstGeom prst="rect">
            <a:avLst/>
          </a:prstGeom>
        </p:spPr>
        <p:txBody>
          <a:bodyPr vert="horz" lIns="73152" tIns="36576" rIns="73152" bIns="3657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536448" y="5986465"/>
            <a:ext cx="10226803" cy="604223"/>
          </a:xfrm>
          <a:prstGeom prst="rect">
            <a:avLst/>
          </a:prstGeom>
        </p:spPr>
        <p:txBody>
          <a:bodyPr vert="horz" lIns="0" tIns="0" rIns="0" bIns="0" rtlCol="0" anchor="b"/>
          <a:lstStyle>
            <a:lvl1pPr algn="l">
              <a:defRPr sz="1200">
                <a:solidFill>
                  <a:srgbClr val="757575"/>
                </a:solidFill>
              </a:defRPr>
            </a:lvl1pPr>
          </a:lstStyle>
          <a:p>
            <a:endParaRPr lang="en-US" dirty="0"/>
          </a:p>
        </p:txBody>
      </p:sp>
      <p:sp>
        <p:nvSpPr>
          <p:cNvPr id="6" name="Slide Number Placeholder 5"/>
          <p:cNvSpPr>
            <a:spLocks noGrp="1"/>
          </p:cNvSpPr>
          <p:nvPr>
            <p:ph type="sldNum" sz="quarter" idx="4"/>
          </p:nvPr>
        </p:nvSpPr>
        <p:spPr>
          <a:xfrm>
            <a:off x="11525253" y="6535270"/>
            <a:ext cx="635959" cy="269047"/>
          </a:xfrm>
          <a:prstGeom prst="rect">
            <a:avLst/>
          </a:prstGeom>
        </p:spPr>
        <p:txBody>
          <a:bodyPr vert="horz" lIns="0" tIns="0" rIns="0" bIns="0" rtlCol="0" anchor="b"/>
          <a:lstStyle>
            <a:lvl1pPr algn="r">
              <a:defRPr sz="1067" b="1">
                <a:solidFill>
                  <a:schemeClr val="tx1">
                    <a:tint val="75000"/>
                  </a:schemeClr>
                </a:solidFill>
              </a:defRPr>
            </a:lvl1pPr>
          </a:lstStyle>
          <a:p>
            <a:fld id="{358F60C2-36CE-471D-A924-19CAFBBAA0CF}" type="slidenum">
              <a:rPr lang="en-US" smtClean="0"/>
              <a:t>‹#›</a:t>
            </a:fld>
            <a:endParaRPr lang="en-US" dirty="0"/>
          </a:p>
        </p:txBody>
      </p:sp>
      <p:sp>
        <p:nvSpPr>
          <p:cNvPr id="9" name="Rectangle 8"/>
          <p:cNvSpPr/>
          <p:nvPr/>
        </p:nvSpPr>
        <p:spPr>
          <a:xfrm rot="10800000" flipH="1" flipV="1">
            <a:off x="541376" y="1027784"/>
            <a:ext cx="10741152" cy="27432"/>
          </a:xfrm>
          <a:prstGeom prst="rect">
            <a:avLst/>
          </a:prstGeom>
          <a:gradFill flip="none" rotWithShape="1">
            <a:gsLst>
              <a:gs pos="0">
                <a:srgbClr val="66CC00"/>
              </a:gs>
              <a:gs pos="12000">
                <a:srgbClr val="66CC00"/>
              </a:gs>
              <a:gs pos="100000">
                <a:srgbClr val="66CC00">
                  <a:alpha val="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0" algn="ctr"/>
            <a:endParaRPr lang="en-US" sz="2489" dirty="0"/>
          </a:p>
        </p:txBody>
      </p:sp>
    </p:spTree>
    <p:extLst>
      <p:ext uri="{BB962C8B-B14F-4D97-AF65-F5344CB8AC3E}">
        <p14:creationId xmlns:p14="http://schemas.microsoft.com/office/powerpoint/2010/main" val="1047878947"/>
      </p:ext>
    </p:extLst>
  </p:cSld>
  <p:clrMap bg1="lt1" tx1="dk1" bg2="lt2" tx2="dk2" accent1="accent1" accent2="accent2" accent3="accent3" accent4="accent4" accent5="accent5" accent6="accent6" hlink="hlink" folHlink="folHlink"/>
  <p:sldLayoutIdLst>
    <p:sldLayoutId id="2147486166" r:id="rId1"/>
    <p:sldLayoutId id="2147486167" r:id="rId2"/>
    <p:sldLayoutId id="2147486168" r:id="rId3"/>
    <p:sldLayoutId id="2147486169" r:id="rId4"/>
    <p:sldLayoutId id="2147486170" r:id="rId5"/>
    <p:sldLayoutId id="2147486171" r:id="rId6"/>
    <p:sldLayoutId id="2147486172" r:id="rId7"/>
    <p:sldLayoutId id="2147486173" r:id="rId8"/>
    <p:sldLayoutId id="2147486174" r:id="rId9"/>
    <p:sldLayoutId id="2147486175" r:id="rId10"/>
  </p:sldLayoutIdLst>
  <p:hf hdr="0" dt="0"/>
  <p:txStyles>
    <p:titleStyle>
      <a:lvl1pPr algn="l" defTabSz="1219170" rtl="0" eaLnBrk="1" latinLnBrk="0" hangingPunct="1">
        <a:lnSpc>
          <a:spcPct val="90000"/>
        </a:lnSpc>
        <a:spcBef>
          <a:spcPct val="0"/>
        </a:spcBef>
        <a:buNone/>
        <a:defRPr sz="3200" b="1" i="0" u="none" kern="1200">
          <a:solidFill>
            <a:schemeClr val="accent1"/>
          </a:solidFill>
          <a:latin typeface="+mj-lt"/>
          <a:ea typeface="+mj-ea"/>
          <a:cs typeface="+mj-cs"/>
        </a:defRPr>
      </a:lvl1pPr>
    </p:titleStyle>
    <p:bodyStyle>
      <a:lvl1pPr marL="243834" indent="-243834" algn="l" defTabSz="1219170" rtl="0" eaLnBrk="1" latinLnBrk="0" hangingPunct="1">
        <a:spcBef>
          <a:spcPts val="1000"/>
        </a:spcBef>
        <a:buClr>
          <a:srgbClr val="66CC00"/>
        </a:buClr>
        <a:buFont typeface="Arial" panose="020B0604020202020204" pitchFamily="34" charset="0"/>
        <a:buChar char="●"/>
        <a:defRPr sz="2133" kern="1200">
          <a:solidFill>
            <a:srgbClr val="000000"/>
          </a:solidFill>
          <a:latin typeface="+mn-lt"/>
          <a:ea typeface="+mn-ea"/>
          <a:cs typeface="+mn-cs"/>
        </a:defRPr>
      </a:lvl1pPr>
      <a:lvl2pPr marL="597393" indent="-243834" algn="l" defTabSz="1219170" rtl="0" eaLnBrk="1" latinLnBrk="0" hangingPunct="1">
        <a:spcBef>
          <a:spcPts val="500"/>
        </a:spcBef>
        <a:buFont typeface="Arial" panose="020B0604020202020204" pitchFamily="34" charset="0"/>
        <a:buChar char="–"/>
        <a:defRPr sz="2133" kern="1200">
          <a:solidFill>
            <a:srgbClr val="000000"/>
          </a:solidFill>
          <a:latin typeface="+mn-lt"/>
          <a:ea typeface="+mn-ea"/>
          <a:cs typeface="+mn-cs"/>
        </a:defRPr>
      </a:lvl2pPr>
      <a:lvl3pPr marL="853419" indent="-196846" algn="l" defTabSz="1219170" rtl="0" eaLnBrk="1" latinLnBrk="0" hangingPunct="1">
        <a:spcBef>
          <a:spcPct val="20000"/>
        </a:spcBef>
        <a:buFont typeface="Wingdings" panose="05000000000000000000" pitchFamily="2" charset="2"/>
        <a:buChar char="§"/>
        <a:defRPr sz="2133" kern="1200">
          <a:solidFill>
            <a:srgbClr val="000000"/>
          </a:solidFill>
          <a:latin typeface="+mn-lt"/>
          <a:ea typeface="+mn-ea"/>
          <a:cs typeface="+mn-cs"/>
        </a:defRPr>
      </a:lvl3pPr>
      <a:lvl4pPr marL="1097253" indent="-158747" algn="l" defTabSz="1219170" rtl="0" eaLnBrk="1" latinLnBrk="0" hangingPunct="1">
        <a:spcBef>
          <a:spcPts val="500"/>
        </a:spcBef>
        <a:buFont typeface="Arial" panose="020B0604020202020204" pitchFamily="34" charset="0"/>
        <a:buChar char="-"/>
        <a:defRPr sz="2133" kern="1200">
          <a:solidFill>
            <a:srgbClr val="000000"/>
          </a:solidFill>
          <a:latin typeface="+mn-lt"/>
          <a:ea typeface="+mn-ea"/>
          <a:cs typeface="+mn-cs"/>
        </a:defRPr>
      </a:lvl4pPr>
      <a:lvl5pPr marL="1983268" indent="-148163" algn="l" defTabSz="1219170" rtl="0" eaLnBrk="1" latinLnBrk="0" hangingPunct="1">
        <a:spcBef>
          <a:spcPct val="20000"/>
        </a:spcBef>
        <a:buFont typeface="Arial" panose="020B0604020202020204" pitchFamily="34" charset="0"/>
        <a:buChar char="•"/>
        <a:defRPr sz="2133" kern="1200">
          <a:solidFill>
            <a:srgbClr val="000000"/>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p:cNvSpPr/>
          <p:nvPr userDrawn="1"/>
        </p:nvSpPr>
        <p:spPr>
          <a:xfrm>
            <a:off x="0" y="0"/>
            <a:ext cx="12192000" cy="1085088"/>
          </a:xfrm>
          <a:prstGeom prst="rect">
            <a:avLst/>
          </a:prstGeom>
          <a:solidFill>
            <a:srgbClr val="8517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Arial" panose="020B0604020202020204" pitchFamily="34" charset="0"/>
            </a:endParaRPr>
          </a:p>
        </p:txBody>
      </p:sp>
      <p:sp>
        <p:nvSpPr>
          <p:cNvPr id="14" name="Text Placeholder 2"/>
          <p:cNvSpPr>
            <a:spLocks noGrp="1"/>
          </p:cNvSpPr>
          <p:nvPr>
            <p:ph type="body" idx="1"/>
          </p:nvPr>
        </p:nvSpPr>
        <p:spPr>
          <a:xfrm>
            <a:off x="524256" y="1341440"/>
            <a:ext cx="11161776" cy="4716461"/>
          </a:xfrm>
          <a:prstGeom prst="rect">
            <a:avLst/>
          </a:prstGeom>
        </p:spPr>
        <p:txBody>
          <a:bodyPr vert="horz" lIns="0" tIns="0" rIns="0" bIns="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a:extLst>
              <a:ext uri="{FF2B5EF4-FFF2-40B4-BE49-F238E27FC236}">
                <a16:creationId xmlns:a16="http://schemas.microsoft.com/office/drawing/2014/main" id="{902FF0C5-A667-5144-84A0-151212437B98}"/>
              </a:ext>
            </a:extLst>
          </p:cNvPr>
          <p:cNvSpPr txBox="1"/>
          <p:nvPr userDrawn="1"/>
        </p:nvSpPr>
        <p:spPr>
          <a:xfrm>
            <a:off x="664363" y="6642556"/>
            <a:ext cx="10863276" cy="230832"/>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900" b="0" i="0" dirty="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603285646"/>
      </p:ext>
    </p:extLst>
  </p:cSld>
  <p:clrMap bg1="lt1" tx1="dk1" bg2="lt2" tx2="dk2" accent1="accent1" accent2="accent2" accent3="accent3" accent4="accent4" accent5="accent5" accent6="accent6" hlink="hlink" folHlink="folHlink"/>
  <p:sldLayoutIdLst>
    <p:sldLayoutId id="2147486233" r:id="rId1"/>
    <p:sldLayoutId id="2147486234" r:id="rId2"/>
    <p:sldLayoutId id="2147486235" r:id="rId3"/>
    <p:sldLayoutId id="2147486236" r:id="rId4"/>
    <p:sldLayoutId id="2147486237" r:id="rId5"/>
    <p:sldLayoutId id="2147486238" r:id="rId6"/>
    <p:sldLayoutId id="2147486239" r:id="rId7"/>
    <p:sldLayoutId id="2147486240" r:id="rId8"/>
    <p:sldLayoutId id="2147486241" r:id="rId9"/>
    <p:sldLayoutId id="2147486242" r:id="rId10"/>
    <p:sldLayoutId id="2147486243" r:id="rId11"/>
    <p:sldLayoutId id="2147486244" r:id="rId12"/>
    <p:sldLayoutId id="2147486245" r:id="rId13"/>
    <p:sldLayoutId id="2147486246" r:id="rId14"/>
    <p:sldLayoutId id="2147486247" r:id="rId15"/>
    <p:sldLayoutId id="2147486248" r:id="rId16"/>
    <p:sldLayoutId id="2147486249" r:id="rId17"/>
    <p:sldLayoutId id="2147486250" r:id="rId18"/>
    <p:sldLayoutId id="2147486251" r:id="rId19"/>
    <p:sldLayoutId id="2147486252" r:id="rId20"/>
  </p:sldLayoutIdLst>
  <p:txStyles>
    <p:titleStyle>
      <a:lvl1pPr algn="l" defTabSz="914400" rtl="0" eaLnBrk="1" latinLnBrk="0" hangingPunct="1">
        <a:lnSpc>
          <a:spcPct val="100000"/>
        </a:lnSpc>
        <a:spcBef>
          <a:spcPct val="0"/>
        </a:spcBef>
        <a:buNone/>
        <a:defRPr sz="3600" kern="1200" cap="none" baseline="0">
          <a:solidFill>
            <a:schemeClr val="bg1"/>
          </a:solidFill>
          <a:latin typeface="+mj-lt"/>
          <a:ea typeface="+mj-ea"/>
          <a:cs typeface="+mj-cs"/>
        </a:defRPr>
      </a:lvl1pPr>
    </p:titleStyle>
    <p:bodyStyle>
      <a:lvl1pPr marL="0" indent="0" algn="l" defTabSz="914400" rtl="0" eaLnBrk="1" latinLnBrk="0" hangingPunct="1">
        <a:lnSpc>
          <a:spcPct val="120000"/>
        </a:lnSpc>
        <a:spcBef>
          <a:spcPts val="0"/>
        </a:spcBef>
        <a:spcAft>
          <a:spcPts val="1800"/>
        </a:spcAft>
        <a:buFontTx/>
        <a:buNone/>
        <a:defRPr sz="2000" b="0" i="0" kern="1200">
          <a:solidFill>
            <a:schemeClr val="tx1"/>
          </a:solidFill>
          <a:latin typeface="Arial" panose="020B0604020202020204" pitchFamily="34" charset="0"/>
          <a:ea typeface="+mn-ea"/>
          <a:cs typeface="+mn-cs"/>
        </a:defRPr>
      </a:lvl1pPr>
      <a:lvl2pPr marL="360000" indent="-180000" algn="l" defTabSz="914400" rtl="0" eaLnBrk="1" latinLnBrk="0" hangingPunct="1">
        <a:lnSpc>
          <a:spcPct val="120000"/>
        </a:lnSpc>
        <a:spcBef>
          <a:spcPts val="0"/>
        </a:spcBef>
        <a:spcAft>
          <a:spcPts val="600"/>
        </a:spcAft>
        <a:buClr>
          <a:schemeClr val="accent6"/>
        </a:buClr>
        <a:buFont typeface="Wingdings" panose="05000000000000000000" pitchFamily="2" charset="2"/>
        <a:buChar char="§"/>
        <a:defRPr sz="2000" b="0" i="0" kern="1200">
          <a:solidFill>
            <a:schemeClr val="tx1"/>
          </a:solidFill>
          <a:latin typeface="Arial" panose="020B0604020202020204" pitchFamily="34" charset="0"/>
          <a:ea typeface="+mn-ea"/>
          <a:cs typeface="+mn-cs"/>
        </a:defRPr>
      </a:lvl2pPr>
      <a:lvl3pPr marL="540000" indent="-180000" algn="l" defTabSz="914400" rtl="0" eaLnBrk="1" latinLnBrk="0" hangingPunct="1">
        <a:lnSpc>
          <a:spcPct val="120000"/>
        </a:lnSpc>
        <a:spcBef>
          <a:spcPts val="0"/>
        </a:spcBef>
        <a:spcAft>
          <a:spcPts val="600"/>
        </a:spcAft>
        <a:buClr>
          <a:srgbClr val="FFC000"/>
        </a:buClr>
        <a:buFont typeface="Arial" panose="020B0604020202020204" pitchFamily="34" charset="0"/>
        <a:buChar char="•"/>
        <a:defRPr sz="1800" b="0" i="0" kern="1200">
          <a:solidFill>
            <a:schemeClr val="tx1"/>
          </a:solidFill>
          <a:latin typeface="Arial" panose="020B0604020202020204" pitchFamily="34" charset="0"/>
          <a:ea typeface="+mn-ea"/>
          <a:cs typeface="+mn-cs"/>
        </a:defRPr>
      </a:lvl3pPr>
      <a:lvl4pPr marL="720000" indent="-180000" algn="l" defTabSz="914400" rtl="0" eaLnBrk="1" latinLnBrk="0" hangingPunct="1">
        <a:lnSpc>
          <a:spcPct val="120000"/>
        </a:lnSpc>
        <a:spcBef>
          <a:spcPts val="0"/>
        </a:spcBef>
        <a:spcAft>
          <a:spcPts val="600"/>
        </a:spcAft>
        <a:buClr>
          <a:schemeClr val="accent2"/>
        </a:buClr>
        <a:buFont typeface="Proxima Nova Rg" panose="02000506030000020004" pitchFamily="50" charset="0"/>
        <a:buChar char="-"/>
        <a:defRPr sz="1600" b="0" i="0" kern="1200">
          <a:solidFill>
            <a:schemeClr val="tx1"/>
          </a:solidFill>
          <a:latin typeface="Arial" panose="020B0604020202020204" pitchFamily="34" charset="0"/>
          <a:ea typeface="+mn-ea"/>
          <a:cs typeface="+mn-cs"/>
        </a:defRPr>
      </a:lvl4pPr>
      <a:lvl5pPr marL="900000" indent="-180000" algn="l" defTabSz="914400" rtl="0" eaLnBrk="1" latinLnBrk="0" hangingPunct="1">
        <a:lnSpc>
          <a:spcPct val="120000"/>
        </a:lnSpc>
        <a:spcBef>
          <a:spcPts val="0"/>
        </a:spcBef>
        <a:spcAft>
          <a:spcPts val="600"/>
        </a:spcAft>
        <a:buClr>
          <a:schemeClr val="accent2"/>
        </a:buClr>
        <a:buFont typeface="Arial" panose="020B0604020202020204" pitchFamily="34" charset="0"/>
        <a:buChar char="•"/>
        <a:defRPr sz="16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53">
          <p15:clr>
            <a:srgbClr val="F26B43"/>
          </p15:clr>
        </p15:guide>
        <p15:guide id="2" orient="horz" pos="663">
          <p15:clr>
            <a:srgbClr val="F26B43"/>
          </p15:clr>
        </p15:guide>
        <p15:guide id="3" pos="7227">
          <p15:clr>
            <a:srgbClr val="F26B43"/>
          </p15:clr>
        </p15:guide>
        <p15:guide id="4" orient="horz" pos="3816">
          <p15:clr>
            <a:srgbClr val="F26B43"/>
          </p15:clr>
        </p15:guide>
        <p15:guide id="5" orient="horz" pos="845">
          <p15:clr>
            <a:srgbClr val="F26B43"/>
          </p15:clr>
        </p15:guide>
        <p15:guide id="6" orient="horz" pos="595">
          <p15:clr>
            <a:srgbClr val="F26B43"/>
          </p15:clr>
        </p15:guide>
        <p15:guide id="7" orient="horz" pos="73">
          <p15:clr>
            <a:srgbClr val="F26B43"/>
          </p15:clr>
        </p15:guide>
        <p15:guide id="8" orient="horz" pos="113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7.xml"/><Relationship Id="rId1" Type="http://schemas.openxmlformats.org/officeDocument/2006/relationships/tags" Target="../tags/tag1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3.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tags" Target="../tags/tag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tags" Target="../tags/tag15.xml"/><Relationship Id="rId4" Type="http://schemas.openxmlformats.org/officeDocument/2006/relationships/image" Target="../media/image14.jpg"/></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7.xml"/><Relationship Id="rId1" Type="http://schemas.openxmlformats.org/officeDocument/2006/relationships/tags" Target="../tags/tag16.xml"/><Relationship Id="rId5" Type="http://schemas.microsoft.com/office/2007/relationships/hdphoto" Target="../media/hdphoto3.wdp"/><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7.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0.png"/><Relationship Id="rId1" Type="http://schemas.openxmlformats.org/officeDocument/2006/relationships/slideLayout" Target="../slideLayouts/slideLayout148.xml"/><Relationship Id="rId5" Type="http://schemas.microsoft.com/office/2007/relationships/hdphoto" Target="../media/hdphoto5.wdp"/><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2.png"/><Relationship Id="rId1" Type="http://schemas.openxmlformats.org/officeDocument/2006/relationships/slideLayout" Target="../slideLayouts/slideLayout14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8.xml"/></Relationships>
</file>

<file path=ppt/slides/_rels/slide2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3.png"/><Relationship Id="rId1" Type="http://schemas.openxmlformats.org/officeDocument/2006/relationships/slideLayout" Target="../slideLayouts/slideLayout148.xml"/></Relationships>
</file>

<file path=ppt/slides/_rels/slide25.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4.png"/><Relationship Id="rId1" Type="http://schemas.openxmlformats.org/officeDocument/2006/relationships/slideLayout" Target="../slideLayouts/slideLayout148.xml"/><Relationship Id="rId5" Type="http://schemas.microsoft.com/office/2007/relationships/hdphoto" Target="../media/hdphoto9.wdp"/><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4.xml"/></Relationships>
</file>

<file path=ppt/slides/_rels/slide2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7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3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76.xml"/><Relationship Id="rId6" Type="http://schemas.openxmlformats.org/officeDocument/2006/relationships/image" Target="../media/image29.png"/><Relationship Id="rId5" Type="http://schemas.openxmlformats.org/officeDocument/2006/relationships/image" Target="../media/image32.png"/><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3.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48.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48.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4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47.xml"/><Relationship Id="rId1" Type="http://schemas.openxmlformats.org/officeDocument/2006/relationships/tags" Target="../tags/tag1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8.png"/><Relationship Id="rId1" Type="http://schemas.openxmlformats.org/officeDocument/2006/relationships/slideLayout" Target="../slideLayouts/slideLayout148.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148.xml"/><Relationship Id="rId4" Type="http://schemas.openxmlformats.org/officeDocument/2006/relationships/image" Target="../media/image40.png"/></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14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47.xml"/><Relationship Id="rId1" Type="http://schemas.openxmlformats.org/officeDocument/2006/relationships/tags" Target="../tags/tag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3.xml"/></Relationships>
</file>

<file path=ppt/slides/_rels/slide5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83.xml"/><Relationship Id="rId4" Type="http://schemas.openxmlformats.org/officeDocument/2006/relationships/image" Target="../media/image44.png"/></Relationships>
</file>

<file path=ppt/slides/_rels/slide5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83.xml"/></Relationships>
</file>

<file path=ppt/slides/_rels/slide56.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47.png"/><Relationship Id="rId1" Type="http://schemas.openxmlformats.org/officeDocument/2006/relationships/slideLayout" Target="../slideLayouts/slideLayout43.xml"/></Relationships>
</file>

<file path=ppt/slides/_rels/slide57.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48.png"/><Relationship Id="rId1" Type="http://schemas.openxmlformats.org/officeDocument/2006/relationships/slideLayout" Target="../slideLayouts/slideLayout148.xml"/><Relationship Id="rId5" Type="http://schemas.microsoft.com/office/2007/relationships/hdphoto" Target="../media/hdphoto13.wdp"/><Relationship Id="rId4" Type="http://schemas.openxmlformats.org/officeDocument/2006/relationships/image" Target="../media/image49.png"/></Relationships>
</file>

<file path=ppt/slides/_rels/slide5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148.xml"/><Relationship Id="rId4" Type="http://schemas.microsoft.com/office/2007/relationships/hdphoto" Target="../media/hdphoto14.wdp"/></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8.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8.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3.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7.xml"/><Relationship Id="rId1" Type="http://schemas.openxmlformats.org/officeDocument/2006/relationships/tags" Target="../tags/tag1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93.xml"/></Relationships>
</file>

<file path=ppt/slides/_rels/slide7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226.xml"/><Relationship Id="rId6" Type="http://schemas.openxmlformats.org/officeDocument/2006/relationships/image" Target="../media/image51.png"/><Relationship Id="rId5" Type="http://schemas.openxmlformats.org/officeDocument/2006/relationships/image" Target="../media/image28.png"/><Relationship Id="rId4" Type="http://schemas.openxmlformats.org/officeDocument/2006/relationships/image" Target="../media/image27.png"/></Relationships>
</file>

<file path=ppt/slides/_rels/slide7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226.xml"/><Relationship Id="rId5" Type="http://schemas.openxmlformats.org/officeDocument/2006/relationships/image" Target="../media/image28.png"/><Relationship Id="rId4" Type="http://schemas.openxmlformats.org/officeDocument/2006/relationships/image" Target="../media/image27.png"/></Relationships>
</file>

<file path=ppt/slides/_rels/slide7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26.png"/><Relationship Id="rId7" Type="http://schemas.openxmlformats.org/officeDocument/2006/relationships/image" Target="../media/image52.png"/><Relationship Id="rId2" Type="http://schemas.openxmlformats.org/officeDocument/2006/relationships/notesSlide" Target="../notesSlides/notesSlide34.xml"/><Relationship Id="rId1" Type="http://schemas.openxmlformats.org/officeDocument/2006/relationships/slideLayout" Target="../slideLayouts/slideLayout226.xml"/><Relationship Id="rId6" Type="http://schemas.openxmlformats.org/officeDocument/2006/relationships/image" Target="../media/image51.png"/><Relationship Id="rId5" Type="http://schemas.openxmlformats.org/officeDocument/2006/relationships/image" Target="../media/image28.png"/><Relationship Id="rId4" Type="http://schemas.openxmlformats.org/officeDocument/2006/relationships/image" Target="../media/image27.png"/></Relationships>
</file>

<file path=ppt/slides/_rels/slide7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5.xml"/><Relationship Id="rId1" Type="http://schemas.openxmlformats.org/officeDocument/2006/relationships/slideLayout" Target="../slideLayouts/slideLayout226.xml"/><Relationship Id="rId6" Type="http://schemas.openxmlformats.org/officeDocument/2006/relationships/image" Target="../media/image51.png"/><Relationship Id="rId5" Type="http://schemas.openxmlformats.org/officeDocument/2006/relationships/image" Target="../media/image28.png"/><Relationship Id="rId4" Type="http://schemas.openxmlformats.org/officeDocument/2006/relationships/image" Target="../media/image27.png"/></Relationships>
</file>

<file path=ppt/slides/_rels/slide7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6.xml"/><Relationship Id="rId1" Type="http://schemas.openxmlformats.org/officeDocument/2006/relationships/slideLayout" Target="../slideLayouts/slideLayout226.xml"/><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3.xml"/></Relationships>
</file>

<file path=ppt/slides/_rels/slide8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7.xml"/><Relationship Id="rId1" Type="http://schemas.openxmlformats.org/officeDocument/2006/relationships/slideLayout" Target="../slideLayouts/slideLayout226.xml"/></Relationships>
</file>

<file path=ppt/slides/_rels/slide8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8.xml"/><Relationship Id="rId1" Type="http://schemas.openxmlformats.org/officeDocument/2006/relationships/slideLayout" Target="../slideLayouts/slideLayout226.xml"/><Relationship Id="rId5" Type="http://schemas.openxmlformats.org/officeDocument/2006/relationships/image" Target="../media/image28.png"/><Relationship Id="rId4" Type="http://schemas.openxmlformats.org/officeDocument/2006/relationships/image" Target="../media/image27.png"/></Relationships>
</file>

<file path=ppt/slides/_rels/slide8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9.xml"/><Relationship Id="rId1" Type="http://schemas.openxmlformats.org/officeDocument/2006/relationships/slideLayout" Target="../slideLayouts/slideLayout226.xml"/><Relationship Id="rId4" Type="http://schemas.openxmlformats.org/officeDocument/2006/relationships/image" Target="../media/image27.png"/></Relationships>
</file>

<file path=ppt/slides/_rels/slide8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2.png"/><Relationship Id="rId1" Type="http://schemas.openxmlformats.org/officeDocument/2006/relationships/slideLayout" Target="../slideLayouts/slideLayout226.xml"/></Relationships>
</file>

<file path=ppt/slides/_rels/slide8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2.png"/><Relationship Id="rId1" Type="http://schemas.openxmlformats.org/officeDocument/2006/relationships/slideLayout" Target="../slideLayouts/slideLayout226.xml"/></Relationships>
</file>

<file path=ppt/slides/_rels/slide8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0.xml"/><Relationship Id="rId1" Type="http://schemas.openxmlformats.org/officeDocument/2006/relationships/slideLayout" Target="../slideLayouts/slideLayout226.xml"/><Relationship Id="rId4" Type="http://schemas.openxmlformats.org/officeDocument/2006/relationships/image" Target="../media/image27.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0CC57A-5CB8-715F-A9E5-0516D851BE86}"/>
            </a:ext>
          </a:extLst>
        </p:cNvPr>
        <p:cNvGrpSpPr/>
        <p:nvPr/>
      </p:nvGrpSpPr>
      <p:grpSpPr>
        <a:xfrm>
          <a:off x="0" y="0"/>
          <a:ext cx="0" cy="0"/>
          <a:chOff x="0" y="0"/>
          <a:chExt cx="0" cy="0"/>
        </a:xfrm>
      </p:grpSpPr>
      <p:sp>
        <p:nvSpPr>
          <p:cNvPr id="8" name="Text Box 6">
            <a:extLst>
              <a:ext uri="{FF2B5EF4-FFF2-40B4-BE49-F238E27FC236}">
                <a16:creationId xmlns:a16="http://schemas.microsoft.com/office/drawing/2014/main" id="{53F91607-656C-6DA9-F083-65D37F1D1378}"/>
              </a:ext>
            </a:extLst>
          </p:cNvPr>
          <p:cNvSpPr txBox="1">
            <a:spLocks noChangeArrowheads="1"/>
          </p:cNvSpPr>
          <p:nvPr/>
        </p:nvSpPr>
        <p:spPr bwMode="auto">
          <a:xfrm>
            <a:off x="2438400" y="4365104"/>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Ian E Krop, MD, PhD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Sara M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0"/>
                <a:cs typeface="Calibri" panose="020F0502020204030204" pitchFamily="34" charset="0"/>
              </a:rPr>
              <a:t>Tolaney</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 MD, MPH</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39A545B9-A20C-FBF8-53DA-7D5D5BAC774A}"/>
              </a:ext>
            </a:extLst>
          </p:cNvPr>
          <p:cNvSpPr txBox="1">
            <a:spLocks noChangeArrowheads="1"/>
          </p:cNvSpPr>
          <p:nvPr/>
        </p:nvSpPr>
        <p:spPr bwMode="auto">
          <a:xfrm>
            <a:off x="3827749" y="5791200"/>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8C156064-DD89-4E98-8126-5FA971EC4047}"/>
              </a:ext>
            </a:extLst>
          </p:cNvPr>
          <p:cNvSpPr txBox="1">
            <a:spLocks noChangeArrowheads="1"/>
          </p:cNvSpPr>
          <p:nvPr/>
        </p:nvSpPr>
        <p:spPr bwMode="auto">
          <a:xfrm>
            <a:off x="4647392" y="3796658"/>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2" name="Rectangle 4">
            <a:extLst>
              <a:ext uri="{FF2B5EF4-FFF2-40B4-BE49-F238E27FC236}">
                <a16:creationId xmlns:a16="http://schemas.microsoft.com/office/drawing/2014/main" id="{F89E320E-33CF-3D78-AB8B-6E6195A30294}"/>
              </a:ext>
            </a:extLst>
          </p:cNvPr>
          <p:cNvSpPr txBox="1">
            <a:spLocks noChangeArrowheads="1"/>
          </p:cNvSpPr>
          <p:nvPr/>
        </p:nvSpPr>
        <p:spPr bwMode="auto">
          <a:xfrm>
            <a:off x="0" y="2333880"/>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Tuesday, May 6,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C9134B4A-E94A-008F-A44A-D38E410819FD}"/>
              </a:ext>
            </a:extLst>
          </p:cNvPr>
          <p:cNvSpPr txBox="1">
            <a:spLocks noChangeArrowheads="1"/>
          </p:cNvSpPr>
          <p:nvPr/>
        </p:nvSpPr>
        <p:spPr bwMode="auto">
          <a:xfrm>
            <a:off x="0" y="1503415"/>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81A143F7-904A-290A-2D38-317BFA536F6C}"/>
              </a:ext>
            </a:extLst>
          </p:cNvPr>
          <p:cNvSpPr txBox="1">
            <a:spLocks noChangeArrowheads="1"/>
          </p:cNvSpPr>
          <p:nvPr/>
        </p:nvSpPr>
        <p:spPr bwMode="auto">
          <a:xfrm>
            <a:off x="0" y="692696"/>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42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Year in Review: </a:t>
            </a:r>
            <a:br>
              <a:rPr kumimoji="0" lang="en-US" sz="42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br>
            <a:r>
              <a:rPr kumimoji="0" lang="en-US" sz="42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Management of Breast Cancer</a:t>
            </a:r>
            <a:endParaRPr kumimoji="0" lang="en-US" sz="4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38699348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A47AE2-BF1D-515F-7BEC-A65074295C04}"/>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BABFA5B2-79E7-1856-095B-D613F3920092}"/>
              </a:ext>
            </a:extLst>
          </p:cNvPr>
          <p:cNvSpPr/>
          <p:nvPr/>
        </p:nvSpPr>
        <p:spPr bwMode="auto">
          <a:xfrm>
            <a:off x="551383" y="2483768"/>
            <a:ext cx="11089231" cy="513184"/>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74649F3F-C6E4-D8D5-AC83-F505612D22B8}"/>
              </a:ext>
            </a:extLst>
          </p:cNvPr>
          <p:cNvSpPr>
            <a:spLocks noGrp="1"/>
          </p:cNvSpPr>
          <p:nvPr>
            <p:ph type="title"/>
          </p:nvPr>
        </p:nvSpPr>
        <p:spPr>
          <a:xfrm>
            <a:off x="1019651" y="404664"/>
            <a:ext cx="10152697" cy="576064"/>
          </a:xfrm>
        </p:spPr>
        <p:txBody>
          <a:bodyPr/>
          <a:lstStyle/>
          <a:p>
            <a:pPr>
              <a:spcBef>
                <a:spcPts val="1200"/>
              </a:spcBef>
            </a:pPr>
            <a:r>
              <a:rPr lang="en-US" sz="2800" dirty="0"/>
              <a:t>AGENDA</a:t>
            </a:r>
            <a:br>
              <a:rPr lang="en-US" sz="2800" dirty="0"/>
            </a:br>
            <a:br>
              <a:rPr lang="en-US" sz="1100" dirty="0"/>
            </a:br>
            <a:r>
              <a:rPr lang="en-US" sz="2800" dirty="0"/>
              <a:t>Year in Review: Management of Breast Cancer</a:t>
            </a:r>
            <a:endParaRPr lang="en-US" sz="2000" dirty="0"/>
          </a:p>
        </p:txBody>
      </p:sp>
      <p:sp>
        <p:nvSpPr>
          <p:cNvPr id="3" name="Content Placeholder 2">
            <a:extLst>
              <a:ext uri="{FF2B5EF4-FFF2-40B4-BE49-F238E27FC236}">
                <a16:creationId xmlns:a16="http://schemas.microsoft.com/office/drawing/2014/main" id="{18F55147-00AB-F1AE-4B14-F0BA6B19CEB8}"/>
              </a:ext>
            </a:extLst>
          </p:cNvPr>
          <p:cNvSpPr>
            <a:spLocks noGrp="1"/>
          </p:cNvSpPr>
          <p:nvPr>
            <p:ph idx="1"/>
          </p:nvPr>
        </p:nvSpPr>
        <p:spPr>
          <a:xfrm>
            <a:off x="875204" y="1844824"/>
            <a:ext cx="10297144" cy="2736304"/>
          </a:xfrm>
        </p:spPr>
        <p:txBody>
          <a:bodyPr/>
          <a:lstStyle/>
          <a:p>
            <a:pPr marL="98425" indent="0">
              <a:lnSpc>
                <a:spcPct val="100000"/>
              </a:lnSpc>
              <a:spcBef>
                <a:spcPts val="0"/>
              </a:spcBef>
              <a:spcAft>
                <a:spcPts val="2700"/>
              </a:spcAft>
              <a:buNone/>
            </a:pPr>
            <a:r>
              <a:rPr lang="en-US" sz="2400" dirty="0">
                <a:solidFill>
                  <a:srgbClr val="3233FF"/>
                </a:solidFill>
                <a:latin typeface="Calibri" panose="020F0502020204030204" pitchFamily="34" charset="0"/>
                <a:cs typeface="Calibri" panose="020F0502020204030204" pitchFamily="34" charset="0"/>
              </a:rPr>
              <a:t>INTRODUCTION: </a:t>
            </a:r>
            <a:r>
              <a:rPr lang="en-US" sz="2400" dirty="0">
                <a:solidFill>
                  <a:schemeClr val="tx1"/>
                </a:solidFill>
                <a:latin typeface="Calibri" panose="020F0502020204030204" pitchFamily="34" charset="0"/>
                <a:cs typeface="Calibri" panose="020F0502020204030204" pitchFamily="34" charset="0"/>
              </a:rPr>
              <a:t>Adjuvant CDK4/6 Inhibition</a:t>
            </a:r>
          </a:p>
          <a:p>
            <a:pPr marL="98425" indent="0">
              <a:lnSpc>
                <a:spcPct val="100000"/>
              </a:lnSpc>
              <a:spcBef>
                <a:spcPts val="0"/>
              </a:spcBef>
              <a:spcAft>
                <a:spcPts val="2700"/>
              </a:spcAft>
              <a:buNone/>
            </a:pPr>
            <a:r>
              <a:rPr lang="en-US" sz="2400" dirty="0">
                <a:solidFill>
                  <a:schemeClr val="bg1"/>
                </a:solidFill>
                <a:latin typeface="Calibri" panose="020F0502020204030204" pitchFamily="34" charset="0"/>
                <a:cs typeface="Calibri" panose="020F0502020204030204" pitchFamily="34" charset="0"/>
              </a:rPr>
              <a:t>MODULE 1:</a:t>
            </a:r>
            <a:r>
              <a:rPr lang="en-US" sz="2400" b="1" dirty="0">
                <a:solidFill>
                  <a:schemeClr val="bg1"/>
                </a:solidFill>
                <a:latin typeface="Calibri" panose="020F0502020204030204" pitchFamily="34" charset="0"/>
                <a:cs typeface="Calibri" panose="020F0502020204030204" pitchFamily="34" charset="0"/>
              </a:rPr>
              <a:t> HER2-Positive </a:t>
            </a:r>
            <a:r>
              <a:rPr lang="en-US" sz="2400" dirty="0">
                <a:solidFill>
                  <a:schemeClr val="bg1"/>
                </a:solidFill>
                <a:latin typeface="Calibri" panose="020F0502020204030204" pitchFamily="34" charset="0"/>
                <a:cs typeface="Calibri" panose="020F0502020204030204" pitchFamily="34" charset="0"/>
              </a:rPr>
              <a:t>Disease</a:t>
            </a:r>
          </a:p>
          <a:p>
            <a:pPr marL="98425" indent="0">
              <a:lnSpc>
                <a:spcPct val="100000"/>
              </a:lnSpc>
              <a:spcBef>
                <a:spcPts val="0"/>
              </a:spcBef>
              <a:spcAft>
                <a:spcPts val="2700"/>
              </a:spcAft>
              <a:buNone/>
            </a:pPr>
            <a:r>
              <a:rPr lang="en-US" sz="2400" dirty="0">
                <a:solidFill>
                  <a:srgbClr val="3233FF"/>
                </a:solidFill>
                <a:latin typeface="Calibri" panose="020F0502020204030204" pitchFamily="34" charset="0"/>
                <a:cs typeface="Calibri" panose="020F0502020204030204" pitchFamily="34" charset="0"/>
              </a:rPr>
              <a:t>MODULE 2: </a:t>
            </a:r>
            <a:r>
              <a:rPr lang="en-US" sz="2400" dirty="0">
                <a:solidFill>
                  <a:schemeClr val="tx1"/>
                </a:solidFill>
                <a:latin typeface="Calibri" panose="020F0502020204030204" pitchFamily="34" charset="0"/>
                <a:cs typeface="Calibri" panose="020F0502020204030204" pitchFamily="34" charset="0"/>
              </a:rPr>
              <a:t>PARP Inhibition</a:t>
            </a:r>
          </a:p>
          <a:p>
            <a:pPr marL="98425" indent="0">
              <a:lnSpc>
                <a:spcPct val="100000"/>
              </a:lnSpc>
              <a:spcBef>
                <a:spcPts val="0"/>
              </a:spcBef>
              <a:spcAft>
                <a:spcPts val="2700"/>
              </a:spcAft>
              <a:buNone/>
            </a:pPr>
            <a:r>
              <a:rPr lang="en-US" sz="2400" dirty="0">
                <a:solidFill>
                  <a:srgbClr val="3233FF"/>
                </a:solidFill>
                <a:latin typeface="Calibri" panose="020F0502020204030204" pitchFamily="34" charset="0"/>
                <a:cs typeface="Calibri" panose="020F0502020204030204" pitchFamily="34" charset="0"/>
              </a:rPr>
              <a:t>MODULE 3: </a:t>
            </a:r>
            <a:r>
              <a:rPr lang="en-US" sz="2400" b="1" dirty="0">
                <a:solidFill>
                  <a:schemeClr val="tx1"/>
                </a:solidFill>
                <a:latin typeface="Calibri" panose="020F0502020204030204" pitchFamily="34" charset="0"/>
                <a:cs typeface="Calibri" panose="020F0502020204030204" pitchFamily="34" charset="0"/>
              </a:rPr>
              <a:t>Antibody-Drug Conjugates</a:t>
            </a:r>
          </a:p>
          <a:p>
            <a:pPr marL="98425" indent="0">
              <a:lnSpc>
                <a:spcPct val="100000"/>
              </a:lnSpc>
              <a:spcBef>
                <a:spcPts val="0"/>
              </a:spcBef>
              <a:spcAft>
                <a:spcPts val="2700"/>
              </a:spcAft>
              <a:buNone/>
            </a:pPr>
            <a:r>
              <a:rPr lang="en-US" sz="2400" dirty="0">
                <a:solidFill>
                  <a:srgbClr val="3233FF"/>
                </a:solidFill>
                <a:latin typeface="Calibri" panose="020F0502020204030204" pitchFamily="34" charset="0"/>
                <a:cs typeface="Calibri" panose="020F0502020204030204" pitchFamily="34" charset="0"/>
              </a:rPr>
              <a:t>MODULE 4: </a:t>
            </a:r>
            <a:r>
              <a:rPr lang="en-US" sz="2400" dirty="0">
                <a:solidFill>
                  <a:schemeClr val="tx1"/>
                </a:solidFill>
                <a:latin typeface="Calibri" panose="020F0502020204030204" pitchFamily="34" charset="0"/>
                <a:cs typeface="Calibri" panose="020F0502020204030204" pitchFamily="34" charset="0"/>
              </a:rPr>
              <a:t>Up-Front Treatment of HR-Positive Metastatic Disease</a:t>
            </a:r>
            <a:endParaRPr lang="en-US" sz="2400" b="1"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241521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Grp="1" noChangeArrowheads="1"/>
          </p:cNvSpPr>
          <p:nvPr>
            <p:ph type="title"/>
          </p:nvPr>
        </p:nvSpPr>
        <p:spPr>
          <a:xfrm>
            <a:off x="0" y="692696"/>
            <a:ext cx="12192000" cy="2088232"/>
          </a:xfrm>
        </p:spPr>
        <p:txBody>
          <a:bodyPr wrap="square" anchor="ctr">
            <a:noAutofit/>
          </a:bodyPr>
          <a:lstStyle/>
          <a:p>
            <a:r>
              <a:rPr lang="en-US" sz="5400" i="1" dirty="0"/>
              <a:t>Meet The Professor</a:t>
            </a:r>
            <a:br>
              <a:rPr lang="en-US" sz="4800" dirty="0"/>
            </a:br>
            <a:r>
              <a:rPr lang="en-US" sz="4400" dirty="0"/>
              <a:t>Optimizing the Selection and Sequencing </a:t>
            </a:r>
            <a:br>
              <a:rPr lang="en-US" sz="4400" dirty="0"/>
            </a:br>
            <a:r>
              <a:rPr lang="en-US" sz="4400" dirty="0"/>
              <a:t>of Therapy for Patients with </a:t>
            </a:r>
            <a:br>
              <a:rPr lang="en-US" sz="4400" dirty="0"/>
            </a:br>
            <a:r>
              <a:rPr lang="en-US" sz="4400" dirty="0"/>
              <a:t>HER2-Positive Breast Cancer</a:t>
            </a:r>
            <a:br>
              <a:rPr lang="en-US" sz="4400" dirty="0"/>
            </a:br>
            <a:endParaRPr lang="en-US" sz="3200" dirty="0">
              <a:latin typeface="Calibri" panose="020F0502020204030204" pitchFamily="34" charset="0"/>
              <a:cs typeface="Calibri" panose="020F0502020204030204" pitchFamily="34" charset="0"/>
            </a:endParaRPr>
          </a:p>
        </p:txBody>
      </p:sp>
      <p:sp>
        <p:nvSpPr>
          <p:cNvPr id="4" name="Text Box 6">
            <a:extLst>
              <a:ext uri="{FF2B5EF4-FFF2-40B4-BE49-F238E27FC236}">
                <a16:creationId xmlns:a16="http://schemas.microsoft.com/office/drawing/2014/main" id="{FB263FC8-B307-8D4C-9581-B63C101B2E7D}"/>
              </a:ext>
            </a:extLst>
          </p:cNvPr>
          <p:cNvSpPr txBox="1">
            <a:spLocks noChangeArrowheads="1"/>
          </p:cNvSpPr>
          <p:nvPr/>
        </p:nvSpPr>
        <p:spPr bwMode="auto">
          <a:xfrm>
            <a:off x="0" y="2996952"/>
            <a:ext cx="12192000" cy="2634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286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Sara M </a:t>
            </a:r>
            <a:r>
              <a:rPr kumimoji="0" lang="en-US" sz="3100" b="1" i="0" u="none" strike="noStrike" kern="1200" cap="none" spc="0" normalizeH="0" baseline="0" noProof="0" dirty="0" err="1">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Tolaney</a:t>
            </a:r>
            <a:r>
              <a:rPr kumimoji="0" lang="en-US" sz="31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 MD, MPH</a:t>
            </a:r>
            <a:b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b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128"/>
                <a:cs typeface="Calibri" panose="020F0502020204030204" pitchFamily="34" charset="0"/>
              </a:rPr>
              <a:t>Associate Director, Susan F Smith Center for Women’s Cancers</a:t>
            </a:r>
            <a:b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128"/>
                <a:cs typeface="Calibri" panose="020F0502020204030204" pitchFamily="34" charset="0"/>
              </a:rPr>
            </a:b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128"/>
                <a:cs typeface="Calibri" panose="020F0502020204030204" pitchFamily="34" charset="0"/>
              </a:rPr>
              <a:t>Director of Clinical Trials, Breast Oncology</a:t>
            </a:r>
            <a:b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128"/>
                <a:cs typeface="Calibri" panose="020F0502020204030204" pitchFamily="34" charset="0"/>
              </a:rPr>
            </a:b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128"/>
                <a:cs typeface="Calibri" panose="020F0502020204030204" pitchFamily="34" charset="0"/>
              </a:rPr>
              <a:t>Director of Breast Immunotherapy Clinical Research</a:t>
            </a:r>
            <a:b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128"/>
                <a:cs typeface="Calibri" panose="020F0502020204030204" pitchFamily="34" charset="0"/>
              </a:rPr>
            </a:b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128"/>
                <a:cs typeface="Calibri" panose="020F0502020204030204" pitchFamily="34" charset="0"/>
              </a:rPr>
              <a:t>Senior Physician</a:t>
            </a:r>
            <a:b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128"/>
                <a:cs typeface="Calibri" panose="020F0502020204030204" pitchFamily="34" charset="0"/>
              </a:rPr>
            </a:b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128"/>
                <a:cs typeface="Calibri" panose="020F0502020204030204" pitchFamily="34" charset="0"/>
              </a:rPr>
              <a:t>Breast Oncology Program</a:t>
            </a:r>
            <a:b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128"/>
                <a:cs typeface="Calibri" panose="020F0502020204030204" pitchFamily="34" charset="0"/>
              </a:rPr>
            </a:b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128"/>
                <a:cs typeface="Calibri" panose="020F0502020204030204" pitchFamily="34" charset="0"/>
              </a:rPr>
              <a:t>Dana-Farber Cancer Institute</a:t>
            </a:r>
            <a:b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128"/>
                <a:cs typeface="Calibri" panose="020F0502020204030204" pitchFamily="34" charset="0"/>
              </a:rPr>
            </a:b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128"/>
                <a:cs typeface="Calibri" panose="020F0502020204030204" pitchFamily="34" charset="0"/>
              </a:rPr>
              <a:t>Associate Professor of Medicine</a:t>
            </a:r>
            <a:b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128"/>
                <a:cs typeface="Calibri" panose="020F0502020204030204" pitchFamily="34" charset="0"/>
              </a:rPr>
            </a:b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128"/>
                <a:cs typeface="Calibri" panose="020F0502020204030204" pitchFamily="34" charset="0"/>
              </a:rPr>
              <a:t>Harvard Medical School</a:t>
            </a:r>
            <a:b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128"/>
                <a:cs typeface="Calibri" panose="020F0502020204030204" pitchFamily="34" charset="0"/>
              </a:rPr>
            </a:b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128"/>
                <a:cs typeface="Calibri" panose="020F0502020204030204" pitchFamily="34" charset="0"/>
              </a:rPr>
              <a:t>Boston, Massachusetts</a:t>
            </a:r>
          </a:p>
        </p:txBody>
      </p:sp>
    </p:spTree>
    <p:custDataLst>
      <p:tags r:id="rId1"/>
    </p:custDataLst>
    <p:extLst>
      <p:ext uri="{BB962C8B-B14F-4D97-AF65-F5344CB8AC3E}">
        <p14:creationId xmlns:p14="http://schemas.microsoft.com/office/powerpoint/2010/main" val="215496965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413713F-5676-EC4F-AB88-1620DF423412}"/>
              </a:ext>
            </a:extLst>
          </p:cNvPr>
          <p:cNvSpPr>
            <a:spLocks noGrp="1"/>
          </p:cNvSpPr>
          <p:nvPr>
            <p:ph type="title"/>
          </p:nvPr>
        </p:nvSpPr>
        <p:spPr>
          <a:xfrm>
            <a:off x="623392" y="404664"/>
            <a:ext cx="10009112" cy="1143000"/>
          </a:xfrm>
        </p:spPr>
        <p:txBody>
          <a:bodyPr/>
          <a:lstStyle/>
          <a:p>
            <a:pPr algn="l"/>
            <a:r>
              <a:rPr lang="en-US" sz="3200" dirty="0"/>
              <a:t>Trastuzumab Deruxtecan Significantly Improved Progression-Free Survival in Comparison to T-DM1 for HER2-Positive Metastatic Breast Cancer</a:t>
            </a:r>
            <a:br>
              <a:rPr lang="en-US" sz="2700" dirty="0"/>
            </a:br>
            <a:r>
              <a:rPr lang="en-US" sz="2400" dirty="0"/>
              <a:t>Press Release – August 9, 2021</a:t>
            </a:r>
          </a:p>
        </p:txBody>
      </p:sp>
      <p:sp>
        <p:nvSpPr>
          <p:cNvPr id="4" name="Content Placeholder 3">
            <a:extLst>
              <a:ext uri="{FF2B5EF4-FFF2-40B4-BE49-F238E27FC236}">
                <a16:creationId xmlns:a16="http://schemas.microsoft.com/office/drawing/2014/main" id="{1EC34A15-698A-A34B-A776-6F5222434DE9}"/>
              </a:ext>
            </a:extLst>
          </p:cNvPr>
          <p:cNvSpPr>
            <a:spLocks noGrp="1"/>
          </p:cNvSpPr>
          <p:nvPr>
            <p:ph idx="1"/>
          </p:nvPr>
        </p:nvSpPr>
        <p:spPr>
          <a:xfrm>
            <a:off x="551384" y="1926705"/>
            <a:ext cx="10922041" cy="4526631"/>
          </a:xfrm>
        </p:spPr>
        <p:txBody>
          <a:bodyPr/>
          <a:lstStyle/>
          <a:p>
            <a:pPr marL="98425" indent="0">
              <a:lnSpc>
                <a:spcPts val="2180"/>
              </a:lnSpc>
              <a:buNone/>
            </a:pPr>
            <a:r>
              <a:rPr lang="en-US" sz="1900" b="0" dirty="0"/>
              <a:t>“Trastuzumab deruxtecan demonstrated superior progression-free survival (PFS) outcomes over trastuzumab emtansine (T-DM1) in patients with HER2-positive metastatic breast cancer, based on the phase 3 DESTINY-Breast03 trial (NCT03529110). The study’s planned interim analysis identified a statistically significant and clinically meaningful improvement in the primary end point of PFS as assessed by an Independent Data Monitoring Committee (IDMC) for patients with HER2-positive, unresectable and/or metastatic breast cancer who received prior treatment with trastuzumab and a </a:t>
            </a:r>
            <a:r>
              <a:rPr lang="en-US" sz="1900" b="0" dirty="0" err="1"/>
              <a:t>taxane</a:t>
            </a:r>
            <a:r>
              <a:rPr lang="en-US" sz="1900" b="0" dirty="0"/>
              <a:t>.</a:t>
            </a:r>
          </a:p>
          <a:p>
            <a:pPr marL="98425" indent="0">
              <a:lnSpc>
                <a:spcPts val="2180"/>
              </a:lnSpc>
              <a:buNone/>
            </a:pPr>
            <a:r>
              <a:rPr lang="en-US" sz="1900" b="0" dirty="0"/>
              <a:t>Approximately 500 patients were enrolled in the DESTINY-Breast03 trial, who were randomized to either the experimental trastuzumab deruxtecan arm or the comparator T-DM1 arm. The primary end point was PFS assessed by IDMC, with secondary end points including overall survival (OS), objective response rate (ORR), duration of response, and PFS based on investigator assessment.</a:t>
            </a:r>
          </a:p>
          <a:p>
            <a:pPr marL="98425" indent="0">
              <a:lnSpc>
                <a:spcPts val="2180"/>
              </a:lnSpc>
              <a:buNone/>
            </a:pPr>
            <a:r>
              <a:rPr lang="en-US" sz="1900" b="0" dirty="0"/>
              <a:t>While patients treated with trastuzumab deruxtecan trended toward OS improvement, the data were immature. Furthermore, the safety profile was consistent with previously reported data regarding trastuzumab deruxtecan, with no new safety signals or grade 4/5 treatment-related interstitial lung disease events observed.”</a:t>
            </a:r>
          </a:p>
        </p:txBody>
      </p:sp>
      <p:sp>
        <p:nvSpPr>
          <p:cNvPr id="5" name="TextBox 4">
            <a:extLst>
              <a:ext uri="{FF2B5EF4-FFF2-40B4-BE49-F238E27FC236}">
                <a16:creationId xmlns:a16="http://schemas.microsoft.com/office/drawing/2014/main" id="{2BF8F004-15A6-284B-BCD3-A2DFE705E3F2}"/>
              </a:ext>
            </a:extLst>
          </p:cNvPr>
          <p:cNvSpPr txBox="1"/>
          <p:nvPr/>
        </p:nvSpPr>
        <p:spPr>
          <a:xfrm>
            <a:off x="191344" y="6433591"/>
            <a:ext cx="10922041"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www.cancernetwork.com</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/view/trastuzumab-deruxtecan-significantly-improved-pfs-over-tdm-1-for-her2-metastatic-breast-cancer</a:t>
            </a:r>
          </a:p>
        </p:txBody>
      </p:sp>
    </p:spTree>
    <p:extLst>
      <p:ext uri="{BB962C8B-B14F-4D97-AF65-F5344CB8AC3E}">
        <p14:creationId xmlns:p14="http://schemas.microsoft.com/office/powerpoint/2010/main" val="26228817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97624CE-CB23-A744-8933-5D7A82D8DBB1}"/>
              </a:ext>
            </a:extLst>
          </p:cNvPr>
          <p:cNvGrpSpPr/>
          <p:nvPr/>
        </p:nvGrpSpPr>
        <p:grpSpPr>
          <a:xfrm>
            <a:off x="2711624" y="220893"/>
            <a:ext cx="6768752" cy="6416213"/>
            <a:chOff x="2639616" y="152636"/>
            <a:chExt cx="6912768" cy="6552728"/>
          </a:xfrm>
        </p:grpSpPr>
        <p:sp>
          <p:nvSpPr>
            <p:cNvPr id="2" name="Rectangle 1">
              <a:extLst>
                <a:ext uri="{FF2B5EF4-FFF2-40B4-BE49-F238E27FC236}">
                  <a16:creationId xmlns:a16="http://schemas.microsoft.com/office/drawing/2014/main" id="{EB46C506-0EE4-324F-9196-AC2CBAA0801B}"/>
                </a:ext>
              </a:extLst>
            </p:cNvPr>
            <p:cNvSpPr/>
            <p:nvPr/>
          </p:nvSpPr>
          <p:spPr bwMode="auto">
            <a:xfrm>
              <a:off x="2639616" y="152636"/>
              <a:ext cx="6912768" cy="6552728"/>
            </a:xfrm>
            <a:prstGeom prst="rect">
              <a:avLst/>
            </a:prstGeom>
            <a:solidFill>
              <a:schemeClr val="bg1"/>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pic>
          <p:nvPicPr>
            <p:cNvPr id="8" name="Picture 7" descr="A picture containing outdoor, mountain, nature, spring&#10;&#10;Description automatically generated">
              <a:extLst>
                <a:ext uri="{FF2B5EF4-FFF2-40B4-BE49-F238E27FC236}">
                  <a16:creationId xmlns:a16="http://schemas.microsoft.com/office/drawing/2014/main" id="{7D74AD5C-7965-2249-9237-8F86798441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83632" y="260648"/>
              <a:ext cx="6624736" cy="6336704"/>
            </a:xfrm>
            <a:prstGeom prst="rect">
              <a:avLst/>
            </a:prstGeom>
            <a:effectLst>
              <a:outerShdw blurRad="50800" dist="38100" dir="2700000" algn="tl" rotWithShape="0">
                <a:prstClr val="black">
                  <a:alpha val="40000"/>
                </a:prstClr>
              </a:outerShdw>
            </a:effectLst>
          </p:spPr>
        </p:pic>
      </p:grpSp>
    </p:spTree>
    <p:custDataLst>
      <p:tags r:id="rId1"/>
    </p:custDataLst>
    <p:extLst>
      <p:ext uri="{BB962C8B-B14F-4D97-AF65-F5344CB8AC3E}">
        <p14:creationId xmlns:p14="http://schemas.microsoft.com/office/powerpoint/2010/main" val="46946999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ext&#10;&#10;Description automatically generated with medium confidence">
            <a:extLst>
              <a:ext uri="{FF2B5EF4-FFF2-40B4-BE49-F238E27FC236}">
                <a16:creationId xmlns:a16="http://schemas.microsoft.com/office/drawing/2014/main" id="{966AECC5-2E0F-CE49-A1DD-40FFA5CBDC11}"/>
              </a:ext>
            </a:extLst>
          </p:cNvPr>
          <p:cNvPicPr>
            <a:picLocks noChangeAspect="1"/>
          </p:cNvPicPr>
          <p:nvPr/>
        </p:nvPicPr>
        <p:blipFill>
          <a:blip r:embed="rId2"/>
          <a:stretch>
            <a:fillRect/>
          </a:stretch>
        </p:blipFill>
        <p:spPr>
          <a:xfrm>
            <a:off x="696686" y="297048"/>
            <a:ext cx="10375900" cy="5775039"/>
          </a:xfrm>
          <a:prstGeom prst="rect">
            <a:avLst/>
          </a:prstGeom>
        </p:spPr>
      </p:pic>
      <p:sp>
        <p:nvSpPr>
          <p:cNvPr id="2" name="TextBox 1">
            <a:extLst>
              <a:ext uri="{FF2B5EF4-FFF2-40B4-BE49-F238E27FC236}">
                <a16:creationId xmlns:a16="http://schemas.microsoft.com/office/drawing/2014/main" id="{3DE39562-6C30-4D47-844D-A604EE40A40A}"/>
              </a:ext>
            </a:extLst>
          </p:cNvPr>
          <p:cNvSpPr txBox="1"/>
          <p:nvPr/>
        </p:nvSpPr>
        <p:spPr>
          <a:xfrm>
            <a:off x="1055440" y="6130065"/>
            <a:ext cx="1967205" cy="400110"/>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pitchFamily="-72" charset="0"/>
                <a:ea typeface="MS PGothic" charset="0"/>
              </a:rPr>
              <a:t>Abstract LBA1</a:t>
            </a:r>
          </a:p>
        </p:txBody>
      </p:sp>
    </p:spTree>
    <p:extLst>
      <p:ext uri="{BB962C8B-B14F-4D97-AF65-F5344CB8AC3E}">
        <p14:creationId xmlns:p14="http://schemas.microsoft.com/office/powerpoint/2010/main" val="27867768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C427A-F90A-6140-BF65-9AD7493ABD62}"/>
              </a:ext>
            </a:extLst>
          </p:cNvPr>
          <p:cNvSpPr>
            <a:spLocks noGrp="1"/>
          </p:cNvSpPr>
          <p:nvPr>
            <p:ph type="title"/>
          </p:nvPr>
        </p:nvSpPr>
        <p:spPr>
          <a:xfrm>
            <a:off x="649224" y="44624"/>
            <a:ext cx="11088370" cy="1143000"/>
          </a:xfrm>
        </p:spPr>
        <p:txBody>
          <a:bodyPr/>
          <a:lstStyle/>
          <a:p>
            <a:r>
              <a:rPr lang="en-US" dirty="0"/>
              <a:t>DESTINY-Breast03 Phase III Trial Schema</a:t>
            </a:r>
          </a:p>
        </p:txBody>
      </p:sp>
      <p:sp>
        <p:nvSpPr>
          <p:cNvPr id="6" name="TextBox 5">
            <a:extLst>
              <a:ext uri="{FF2B5EF4-FFF2-40B4-BE49-F238E27FC236}">
                <a16:creationId xmlns:a16="http://schemas.microsoft.com/office/drawing/2014/main" id="{6B3AB09C-3671-5A47-89D4-F6F34C593B02}"/>
              </a:ext>
            </a:extLst>
          </p:cNvPr>
          <p:cNvSpPr txBox="1"/>
          <p:nvPr/>
        </p:nvSpPr>
        <p:spPr>
          <a:xfrm>
            <a:off x="47328" y="6490211"/>
            <a:ext cx="3354316"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Cortés J et al. ESMO 2021;Abstract LBA1.</a:t>
            </a:r>
          </a:p>
        </p:txBody>
      </p:sp>
      <p:pic>
        <p:nvPicPr>
          <p:cNvPr id="8" name="Picture 7" descr="Diagram&#10;&#10;Description automatically generated">
            <a:extLst>
              <a:ext uri="{FF2B5EF4-FFF2-40B4-BE49-F238E27FC236}">
                <a16:creationId xmlns:a16="http://schemas.microsoft.com/office/drawing/2014/main" id="{15653245-B04E-444A-A0CE-E1DBCD2B0AE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649224" y="1157158"/>
            <a:ext cx="10893552" cy="4543683"/>
          </a:xfrm>
          <a:prstGeom prst="rect">
            <a:avLst/>
          </a:prstGeom>
        </p:spPr>
      </p:pic>
    </p:spTree>
    <p:extLst>
      <p:ext uri="{BB962C8B-B14F-4D97-AF65-F5344CB8AC3E}">
        <p14:creationId xmlns:p14="http://schemas.microsoft.com/office/powerpoint/2010/main" val="35394844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C427A-F90A-6140-BF65-9AD7493ABD62}"/>
              </a:ext>
            </a:extLst>
          </p:cNvPr>
          <p:cNvSpPr>
            <a:spLocks noGrp="1"/>
          </p:cNvSpPr>
          <p:nvPr>
            <p:ph type="title"/>
          </p:nvPr>
        </p:nvSpPr>
        <p:spPr>
          <a:xfrm>
            <a:off x="551815" y="409748"/>
            <a:ext cx="11088370" cy="517158"/>
          </a:xfrm>
        </p:spPr>
        <p:txBody>
          <a:bodyPr/>
          <a:lstStyle/>
          <a:p>
            <a:pPr algn="l"/>
            <a:r>
              <a:rPr lang="en-US" dirty="0"/>
              <a:t>DESTINY-Breast03: PFS by Blinded Independent Central Review (BICR)</a:t>
            </a:r>
          </a:p>
        </p:txBody>
      </p:sp>
      <p:sp>
        <p:nvSpPr>
          <p:cNvPr id="6" name="TextBox 5">
            <a:extLst>
              <a:ext uri="{FF2B5EF4-FFF2-40B4-BE49-F238E27FC236}">
                <a16:creationId xmlns:a16="http://schemas.microsoft.com/office/drawing/2014/main" id="{6B3AB09C-3671-5A47-89D4-F6F34C593B02}"/>
              </a:ext>
            </a:extLst>
          </p:cNvPr>
          <p:cNvSpPr txBox="1"/>
          <p:nvPr/>
        </p:nvSpPr>
        <p:spPr>
          <a:xfrm>
            <a:off x="47328" y="6490211"/>
            <a:ext cx="3354316"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Cortés J et al. ESMO 2021;Abstract LBA1.</a:t>
            </a:r>
          </a:p>
        </p:txBody>
      </p:sp>
      <p:pic>
        <p:nvPicPr>
          <p:cNvPr id="4" name="Picture 3" descr="Chart, line chart&#10;&#10;Description automatically generated">
            <a:extLst>
              <a:ext uri="{FF2B5EF4-FFF2-40B4-BE49-F238E27FC236}">
                <a16:creationId xmlns:a16="http://schemas.microsoft.com/office/drawing/2014/main" id="{14B37DB0-3D22-954F-BCA7-127A8664151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649224" y="1096622"/>
            <a:ext cx="10561193" cy="5054156"/>
          </a:xfrm>
          <a:prstGeom prst="rect">
            <a:avLst/>
          </a:prstGeom>
        </p:spPr>
      </p:pic>
    </p:spTree>
    <p:extLst>
      <p:ext uri="{BB962C8B-B14F-4D97-AF65-F5344CB8AC3E}">
        <p14:creationId xmlns:p14="http://schemas.microsoft.com/office/powerpoint/2010/main" val="42325927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C427A-F90A-6140-BF65-9AD7493ABD62}"/>
              </a:ext>
            </a:extLst>
          </p:cNvPr>
          <p:cNvSpPr>
            <a:spLocks noGrp="1"/>
          </p:cNvSpPr>
          <p:nvPr>
            <p:ph type="title"/>
          </p:nvPr>
        </p:nvSpPr>
        <p:spPr>
          <a:xfrm>
            <a:off x="47328" y="44624"/>
            <a:ext cx="12144672" cy="884469"/>
          </a:xfrm>
        </p:spPr>
        <p:txBody>
          <a:bodyPr/>
          <a:lstStyle/>
          <a:p>
            <a:r>
              <a:rPr lang="en-US" dirty="0"/>
              <a:t>DESTINY-Breast03: Overall Survival (OS) by BICR</a:t>
            </a:r>
          </a:p>
        </p:txBody>
      </p:sp>
      <p:sp>
        <p:nvSpPr>
          <p:cNvPr id="6" name="TextBox 5">
            <a:extLst>
              <a:ext uri="{FF2B5EF4-FFF2-40B4-BE49-F238E27FC236}">
                <a16:creationId xmlns:a16="http://schemas.microsoft.com/office/drawing/2014/main" id="{6B3AB09C-3671-5A47-89D4-F6F34C593B02}"/>
              </a:ext>
            </a:extLst>
          </p:cNvPr>
          <p:cNvSpPr txBox="1"/>
          <p:nvPr/>
        </p:nvSpPr>
        <p:spPr>
          <a:xfrm>
            <a:off x="47328" y="6490211"/>
            <a:ext cx="3354316"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Cortés J et al. ESMO 2021;Abstract LBA1.</a:t>
            </a:r>
          </a:p>
        </p:txBody>
      </p:sp>
      <p:pic>
        <p:nvPicPr>
          <p:cNvPr id="5" name="Picture 4" descr="Graphical user interface&#10;&#10;Description automatically generated with medium confidence">
            <a:extLst>
              <a:ext uri="{FF2B5EF4-FFF2-40B4-BE49-F238E27FC236}">
                <a16:creationId xmlns:a16="http://schemas.microsoft.com/office/drawing/2014/main" id="{EDAD6F27-D900-7048-BDF2-C6CC699B8B7B}"/>
              </a:ext>
            </a:extLst>
          </p:cNvPr>
          <p:cNvPicPr>
            <a:picLocks noChangeAspect="1"/>
          </p:cNvPicPr>
          <p:nvPr/>
        </p:nvPicPr>
        <p:blipFill>
          <a:blip r:embed="rId2"/>
          <a:stretch>
            <a:fillRect/>
          </a:stretch>
        </p:blipFill>
        <p:spPr>
          <a:xfrm>
            <a:off x="649224" y="929093"/>
            <a:ext cx="10381488" cy="5412751"/>
          </a:xfrm>
          <a:prstGeom prst="rect">
            <a:avLst/>
          </a:prstGeom>
        </p:spPr>
      </p:pic>
    </p:spTree>
    <p:extLst>
      <p:ext uri="{BB962C8B-B14F-4D97-AF65-F5344CB8AC3E}">
        <p14:creationId xmlns:p14="http://schemas.microsoft.com/office/powerpoint/2010/main" val="27810657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CB3D6C-2D01-3A71-54AB-40206800299B}"/>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A9896C2C-D1D0-2D8C-620C-B7961AF2640C}"/>
              </a:ext>
            </a:extLst>
          </p:cNvPr>
          <p:cNvSpPr>
            <a:spLocks noGrp="1"/>
          </p:cNvSpPr>
          <p:nvPr>
            <p:ph type="title"/>
          </p:nvPr>
        </p:nvSpPr>
        <p:spPr>
          <a:xfrm>
            <a:off x="914400" y="494445"/>
            <a:ext cx="10363200" cy="702307"/>
          </a:xfrm>
        </p:spPr>
        <p:txBody>
          <a:bodyPr/>
          <a:lstStyle/>
          <a:p>
            <a:r>
              <a:rPr lang="en-US" dirty="0">
                <a:solidFill>
                  <a:srgbClr val="0432FF"/>
                </a:solidFill>
                <a:latin typeface="Calibri" panose="020F0502020204030204" pitchFamily="34" charset="0"/>
                <a:cs typeface="Calibri" panose="020F0502020204030204" pitchFamily="34" charset="0"/>
              </a:rPr>
              <a:t>DESTINY-Breast09 Phase III Trial Design</a:t>
            </a:r>
          </a:p>
        </p:txBody>
      </p:sp>
      <p:pic>
        <p:nvPicPr>
          <p:cNvPr id="14" name="Picture 13" descr="A diagram of a person's health&#10;&#10;AI-generated content may be incorrect.">
            <a:extLst>
              <a:ext uri="{FF2B5EF4-FFF2-40B4-BE49-F238E27FC236}">
                <a16:creationId xmlns:a16="http://schemas.microsoft.com/office/drawing/2014/main" id="{E97BD303-D605-1CDE-F557-F87D5D77233C}"/>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522031" y="1635850"/>
            <a:ext cx="11147938" cy="3737366"/>
          </a:xfrm>
          <a:prstGeom prst="rect">
            <a:avLst/>
          </a:prstGeom>
        </p:spPr>
      </p:pic>
      <p:sp>
        <p:nvSpPr>
          <p:cNvPr id="15" name="TextBox 14">
            <a:extLst>
              <a:ext uri="{FF2B5EF4-FFF2-40B4-BE49-F238E27FC236}">
                <a16:creationId xmlns:a16="http://schemas.microsoft.com/office/drawing/2014/main" id="{9B130557-9968-687A-6E50-5A9B6BB5EAEB}"/>
              </a:ext>
            </a:extLst>
          </p:cNvPr>
          <p:cNvSpPr txBox="1"/>
          <p:nvPr/>
        </p:nvSpPr>
        <p:spPr>
          <a:xfrm>
            <a:off x="78016" y="6515412"/>
            <a:ext cx="9459032" cy="323165"/>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Arial" charset="0"/>
                <a:cs typeface="Calibri" panose="020F0502020204030204" pitchFamily="34" charset="0"/>
              </a:rPr>
              <a:t>Tolaney</a:t>
            </a:r>
            <a:r>
              <a:rPr kumimoji="0" lang="en-US" sz="1500" b="0" i="0" u="none" strike="noStrike" kern="1200" cap="none" spc="0" normalizeH="0" baseline="0" noProof="0">
                <a:ln>
                  <a:noFill/>
                </a:ln>
                <a:solidFill>
                  <a:srgbClr val="000000"/>
                </a:solidFill>
                <a:effectLst/>
                <a:uLnTx/>
                <a:uFillTx/>
                <a:latin typeface="Calibri" panose="020F0502020204030204" pitchFamily="34" charset="0"/>
                <a:ea typeface="Arial" charset="0"/>
                <a:cs typeface="Calibri" panose="020F0502020204030204" pitchFamily="34" charset="0"/>
              </a:rPr>
              <a:t> SM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Arial" charset="0"/>
                <a:cs typeface="Calibri" panose="020F0502020204030204" pitchFamily="34" charset="0"/>
              </a:rPr>
              <a:t>et al. San Antonio Breast Cancer Symposium 2021;Abstract OT1-14-02.</a:t>
            </a:r>
            <a:endParaRPr kumimoji="0" lang="en-US" sz="1500" b="0" i="0" u="none" strike="noStrike" kern="1200" cap="none" spc="0" normalizeH="0" baseline="0" noProof="0" dirty="0">
              <a:ln>
                <a:noFill/>
              </a:ln>
              <a:solidFill>
                <a:srgbClr val="FFFFFF"/>
              </a:solidFill>
              <a:effectLst/>
              <a:uLnTx/>
              <a:uFillTx/>
              <a:latin typeface="Calibri" panose="020F0502020204030204" pitchFamily="34" charset="0"/>
              <a:ea typeface="Arial" charset="0"/>
              <a:cs typeface="Calibri" panose="020F0502020204030204" pitchFamily="34" charset="0"/>
            </a:endParaRPr>
          </a:p>
        </p:txBody>
      </p:sp>
    </p:spTree>
    <p:custDataLst>
      <p:tags r:id="rId1"/>
    </p:custDataLst>
    <p:extLst>
      <p:ext uri="{BB962C8B-B14F-4D97-AF65-F5344CB8AC3E}">
        <p14:creationId xmlns:p14="http://schemas.microsoft.com/office/powerpoint/2010/main" val="10606982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EBC14-6B91-8507-DF1C-29F55C4F4D93}"/>
              </a:ext>
            </a:extLst>
          </p:cNvPr>
          <p:cNvSpPr>
            <a:spLocks noGrp="1"/>
          </p:cNvSpPr>
          <p:nvPr>
            <p:ph type="title"/>
          </p:nvPr>
        </p:nvSpPr>
        <p:spPr>
          <a:xfrm>
            <a:off x="501174" y="908720"/>
            <a:ext cx="11593288" cy="1143000"/>
          </a:xfrm>
        </p:spPr>
        <p:txBody>
          <a:bodyPr/>
          <a:lstStyle/>
          <a:p>
            <a:pPr algn="l"/>
            <a:r>
              <a:rPr lang="en-US" b="1" dirty="0"/>
              <a:t>Trastuzumab </a:t>
            </a:r>
            <a:r>
              <a:rPr lang="en-US" b="1" dirty="0" err="1"/>
              <a:t>Deruxtecan</a:t>
            </a:r>
            <a:r>
              <a:rPr lang="en-US" b="1" dirty="0"/>
              <a:t> with </a:t>
            </a:r>
            <a:r>
              <a:rPr lang="en-US" b="1" dirty="0" err="1"/>
              <a:t>Pertuzumab</a:t>
            </a:r>
            <a:r>
              <a:rPr lang="en-US" b="1" dirty="0"/>
              <a:t> Demonstrated Highly Statistically Significant and Clinically Meaningful Improvement in PFS in Comparison to THP as First-Line Therapy for Patients with HER2-Positive Metastatic Breast Cancer</a:t>
            </a:r>
            <a:br>
              <a:rPr lang="en-US" b="1" dirty="0"/>
            </a:br>
            <a:r>
              <a:rPr lang="en-US" sz="2400" b="1" dirty="0"/>
              <a:t>Press Release: April 21, 2025</a:t>
            </a:r>
            <a:br>
              <a:rPr lang="en-US" b="1" dirty="0"/>
            </a:br>
            <a:endParaRPr lang="en-US" dirty="0"/>
          </a:p>
        </p:txBody>
      </p:sp>
      <p:sp>
        <p:nvSpPr>
          <p:cNvPr id="5" name="Content Placeholder 2">
            <a:extLst>
              <a:ext uri="{FF2B5EF4-FFF2-40B4-BE49-F238E27FC236}">
                <a16:creationId xmlns:a16="http://schemas.microsoft.com/office/drawing/2014/main" id="{94373C00-9FE9-2B1D-FDCE-0B56D55EBED3}"/>
              </a:ext>
            </a:extLst>
          </p:cNvPr>
          <p:cNvSpPr txBox="1">
            <a:spLocks/>
          </p:cNvSpPr>
          <p:nvPr/>
        </p:nvSpPr>
        <p:spPr>
          <a:xfrm>
            <a:off x="356931" y="2353754"/>
            <a:ext cx="11168308" cy="4143578"/>
          </a:xfrm>
          <a:prstGeom prst="rect">
            <a:avLst/>
          </a:prstGeom>
        </p:spPr>
        <p:txBody>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0000"/>
              </a:lnSpc>
              <a:spcBef>
                <a:spcPct val="30000"/>
              </a:spcBef>
              <a:spcAft>
                <a:spcPts val="800"/>
              </a:spcAft>
              <a:buClr>
                <a:srgbClr val="000000"/>
              </a:buClr>
              <a:buSzPct val="100000"/>
              <a:buFont typeface="Arial" pitchFamily="-72" charset="0"/>
              <a:buNone/>
              <a:tabLst/>
              <a:defRPr/>
            </a:pP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MS PGothic" pitchFamily="34" charset="-128"/>
                <a:cs typeface="Calibri" panose="020F0502020204030204" pitchFamily="34" charset="0"/>
              </a:rPr>
              <a:t>“Positive high-level results from a planned interim analysis of the DESTINY-Breast09 Phase III trial showed trastuzumab deruxtecan in combination with pertuzumab demonstrated a highly statistically significant and clinically meaningful improvement in progression-free survival (PFS) compared to a taxane, trastuzumab and pertuzumab (THP) as a 1st-line treatment for patients with HER2-positive metastatic breast cancer.</a:t>
            </a:r>
          </a:p>
          <a:p>
            <a:pPr marL="98425" marR="0" lvl="0" indent="0" algn="l" defTabSz="412750" rtl="0" eaLnBrk="0" fontAlgn="base" latinLnBrk="0" hangingPunct="0">
              <a:lnSpc>
                <a:spcPct val="100000"/>
              </a:lnSpc>
              <a:spcBef>
                <a:spcPct val="30000"/>
              </a:spcBef>
              <a:spcAft>
                <a:spcPts val="800"/>
              </a:spcAft>
              <a:buClr>
                <a:srgbClr val="000000"/>
              </a:buClr>
              <a:buSzPct val="100000"/>
              <a:buFont typeface="Arial" pitchFamily="-72" charset="0"/>
              <a:buNone/>
              <a:tabLst/>
              <a:defRPr/>
            </a:pP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MS PGothic" pitchFamily="34" charset="-128"/>
                <a:cs typeface="Calibri" panose="020F0502020204030204" pitchFamily="34" charset="0"/>
              </a:rPr>
              <a:t>The PFS improvement was seen across all pre-specified patient subgroups with trastuzumab deruxtecan in combination with pertuzumab. The key secondary endpoint of overall survival (OS) was not mature at the time of this planned interim analysis; however, interim OS data showed an early trend favoring the trastuzumab deruxtecan combination compared with THP. The second arm assessing trastuzumab deruxtecan monotherapy versus THP remains blinded to patients and investigators and will continue to the final PFS analysis.”</a:t>
            </a:r>
          </a:p>
          <a:p>
            <a:pPr marL="98425" marR="0" lvl="0" indent="0" algn="l" defTabSz="412750" rtl="0" eaLnBrk="0" fontAlgn="base" latinLnBrk="0" hangingPunct="0">
              <a:lnSpc>
                <a:spcPct val="100000"/>
              </a:lnSpc>
              <a:spcBef>
                <a:spcPct val="30000"/>
              </a:spcBef>
              <a:spcAft>
                <a:spcPts val="800"/>
              </a:spcAft>
              <a:buClr>
                <a:srgbClr val="000000"/>
              </a:buClr>
              <a:buSzPct val="100000"/>
              <a:buFont typeface="Arial" pitchFamily="-72" charset="0"/>
              <a:buNone/>
              <a:tabLst/>
              <a:defRPr/>
            </a:pPr>
            <a:endPar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MS PGothic" pitchFamily="34" charset="-128"/>
              <a:cs typeface="Calibri" panose="020F0502020204030204" pitchFamily="34" charset="0"/>
            </a:endParaRPr>
          </a:p>
        </p:txBody>
      </p:sp>
      <p:sp>
        <p:nvSpPr>
          <p:cNvPr id="7" name="TextBox 6">
            <a:extLst>
              <a:ext uri="{FF2B5EF4-FFF2-40B4-BE49-F238E27FC236}">
                <a16:creationId xmlns:a16="http://schemas.microsoft.com/office/drawing/2014/main" id="{AC5015E8-63C7-B28C-48FF-05089F35E803}"/>
              </a:ext>
            </a:extLst>
          </p:cNvPr>
          <p:cNvSpPr txBox="1"/>
          <p:nvPr/>
        </p:nvSpPr>
        <p:spPr>
          <a:xfrm>
            <a:off x="97538" y="6497332"/>
            <a:ext cx="11687094"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https://</a:t>
            </a:r>
            <a:r>
              <a:rPr kumimoji="0" lang="en-US" sz="1500" b="0" i="0" u="none" strike="noStrike" kern="1200" cap="none" spc="0" normalizeH="0" baseline="0" noProof="0" dirty="0" err="1">
                <a:ln>
                  <a:noFill/>
                </a:ln>
                <a:solidFill>
                  <a:srgbClr val="000000"/>
                </a:solidFill>
                <a:effectLst/>
                <a:uLnTx/>
                <a:uFillTx/>
                <a:latin typeface="Calibri"/>
                <a:ea typeface="MS PGothic" charset="0"/>
              </a:rPr>
              <a:t>www.astrazeneca.com</a:t>
            </a:r>
            <a:r>
              <a:rPr kumimoji="0" lang="en-US" sz="1500" b="0" i="0" u="none" strike="noStrike" kern="1200" cap="none" spc="0" normalizeH="0" baseline="0" noProof="0" dirty="0">
                <a:ln>
                  <a:noFill/>
                </a:ln>
                <a:solidFill>
                  <a:srgbClr val="000000"/>
                </a:solidFill>
                <a:effectLst/>
                <a:uLnTx/>
                <a:uFillTx/>
                <a:latin typeface="Calibri"/>
                <a:ea typeface="MS PGothic" charset="0"/>
              </a:rPr>
              <a:t>/media-</a:t>
            </a:r>
            <a:r>
              <a:rPr kumimoji="0" lang="en-US" sz="1500" b="0" i="0" u="none" strike="noStrike" kern="1200" cap="none" spc="0" normalizeH="0" baseline="0" noProof="0" dirty="0" err="1">
                <a:ln>
                  <a:noFill/>
                </a:ln>
                <a:solidFill>
                  <a:srgbClr val="000000"/>
                </a:solidFill>
                <a:effectLst/>
                <a:uLnTx/>
                <a:uFillTx/>
                <a:latin typeface="Calibri"/>
                <a:ea typeface="MS PGothic" charset="0"/>
              </a:rPr>
              <a:t>centre</a:t>
            </a:r>
            <a:r>
              <a:rPr kumimoji="0" lang="en-US" sz="1500" b="0" i="0" u="none" strike="noStrike" kern="1200" cap="none" spc="0" normalizeH="0" baseline="0" noProof="0" dirty="0">
                <a:ln>
                  <a:noFill/>
                </a:ln>
                <a:solidFill>
                  <a:srgbClr val="000000"/>
                </a:solidFill>
                <a:effectLst/>
                <a:uLnTx/>
                <a:uFillTx/>
                <a:latin typeface="Calibri"/>
                <a:ea typeface="MS PGothic" charset="0"/>
              </a:rPr>
              <a:t>/press-releases/2025/enhertu-combination-improved-pfs-in-1l-her-positive-mbc.html</a:t>
            </a:r>
          </a:p>
        </p:txBody>
      </p:sp>
    </p:spTree>
    <p:extLst>
      <p:ext uri="{BB962C8B-B14F-4D97-AF65-F5344CB8AC3E}">
        <p14:creationId xmlns:p14="http://schemas.microsoft.com/office/powerpoint/2010/main" val="4028341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2286" y="20184"/>
            <a:ext cx="10358967" cy="1143000"/>
          </a:xfrm>
        </p:spPr>
        <p:txBody>
          <a:bodyPr/>
          <a:lstStyle/>
          <a:p>
            <a:r>
              <a:rPr lang="en-US" dirty="0"/>
              <a:t>Faculty</a:t>
            </a:r>
          </a:p>
        </p:txBody>
      </p:sp>
      <p:sp>
        <p:nvSpPr>
          <p:cNvPr id="13" name="Text Box 7">
            <a:extLst>
              <a:ext uri="{FF2B5EF4-FFF2-40B4-BE49-F238E27FC236}">
                <a16:creationId xmlns:a16="http://schemas.microsoft.com/office/drawing/2014/main" id="{2BF03784-2B37-1341-BDAF-39A4D74AEF2F}"/>
              </a:ext>
            </a:extLst>
          </p:cNvPr>
          <p:cNvSpPr txBox="1">
            <a:spLocks noChangeArrowheads="1"/>
          </p:cNvSpPr>
          <p:nvPr/>
        </p:nvSpPr>
        <p:spPr bwMode="auto">
          <a:xfrm>
            <a:off x="1991543" y="1556792"/>
            <a:ext cx="4981620"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Ian E Krop, MD, PhD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Professor of Internal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Associate Cancer Center Director for Clinical Research</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Yale Cancer Center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New Haven, Connecticut</a:t>
            </a:r>
          </a:p>
        </p:txBody>
      </p:sp>
      <p:pic>
        <p:nvPicPr>
          <p:cNvPr id="15" name="Picture 14">
            <a:extLst>
              <a:ext uri="{FF2B5EF4-FFF2-40B4-BE49-F238E27FC236}">
                <a16:creationId xmlns:a16="http://schemas.microsoft.com/office/drawing/2014/main" id="{C4FFC87A-5750-8C4E-95CF-DCA3500FDB9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79376" y="1556792"/>
            <a:ext cx="1443490" cy="1443490"/>
          </a:xfrm>
          <a:prstGeom prst="rect">
            <a:avLst/>
          </a:prstGeom>
        </p:spPr>
      </p:pic>
      <p:sp>
        <p:nvSpPr>
          <p:cNvPr id="11" name="Text Box 7">
            <a:extLst>
              <a:ext uri="{FF2B5EF4-FFF2-40B4-BE49-F238E27FC236}">
                <a16:creationId xmlns:a16="http://schemas.microsoft.com/office/drawing/2014/main" id="{13693E70-1647-5C4F-BD36-3484B2ADB067}"/>
              </a:ext>
            </a:extLst>
          </p:cNvPr>
          <p:cNvSpPr txBox="1">
            <a:spLocks noChangeArrowheads="1"/>
          </p:cNvSpPr>
          <p:nvPr/>
        </p:nvSpPr>
        <p:spPr bwMode="auto">
          <a:xfrm>
            <a:off x="9192344" y="1556792"/>
            <a:ext cx="2252531"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MODERATOR</a:t>
            </a: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2" name="Picture 11">
            <a:extLst>
              <a:ext uri="{FF2B5EF4-FFF2-40B4-BE49-F238E27FC236}">
                <a16:creationId xmlns:a16="http://schemas.microsoft.com/office/drawing/2014/main" id="{69CADB06-74CE-9049-9CB2-25E56A6D07C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680176" y="1556792"/>
            <a:ext cx="1443490" cy="1443490"/>
          </a:xfrm>
          <a:prstGeom prst="rect">
            <a:avLst/>
          </a:prstGeom>
        </p:spPr>
      </p:pic>
      <p:sp>
        <p:nvSpPr>
          <p:cNvPr id="5" name="Text Box 7">
            <a:extLst>
              <a:ext uri="{FF2B5EF4-FFF2-40B4-BE49-F238E27FC236}">
                <a16:creationId xmlns:a16="http://schemas.microsoft.com/office/drawing/2014/main" id="{71965E37-3B17-CF2D-B1CA-57B44065B406}"/>
              </a:ext>
            </a:extLst>
          </p:cNvPr>
          <p:cNvSpPr txBox="1">
            <a:spLocks noChangeArrowheads="1"/>
          </p:cNvSpPr>
          <p:nvPr/>
        </p:nvSpPr>
        <p:spPr bwMode="auto">
          <a:xfrm>
            <a:off x="1991543" y="3933056"/>
            <a:ext cx="4981620"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Sara M </a:t>
            </a:r>
            <a:r>
              <a:rPr kumimoji="0" lang="en-US" sz="1600" b="1" i="0" u="none" strike="noStrike" kern="1200" cap="none" spc="0" normalizeH="0" baseline="0" noProof="0" dirty="0" err="1">
                <a:ln>
                  <a:noFill/>
                </a:ln>
                <a:solidFill>
                  <a:srgbClr val="000000"/>
                </a:solidFill>
                <a:effectLst/>
                <a:uLnTx/>
                <a:uFillTx/>
                <a:latin typeface="Calibri"/>
                <a:ea typeface="MS PGothic" charset="0"/>
              </a:rPr>
              <a:t>Tolaney</a:t>
            </a:r>
            <a:r>
              <a:rPr kumimoji="0" lang="en-US" sz="1600" b="1" i="0" u="none" strike="noStrike" kern="1200" cap="none" spc="0" normalizeH="0" baseline="0" noProof="0" dirty="0">
                <a:ln>
                  <a:noFill/>
                </a:ln>
                <a:solidFill>
                  <a:srgbClr val="000000"/>
                </a:solidFill>
                <a:effectLst/>
                <a:uLnTx/>
                <a:uFillTx/>
                <a:latin typeface="Calibri"/>
                <a:ea typeface="MS PGothic" charset="0"/>
              </a:rPr>
              <a:t>, MD, MPH</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Chief, Division of Breast Oncology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Dana-Farber Cancer Institute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Associate Professor of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Harvard Medical School</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Boston, Massachusetts</a:t>
            </a:r>
          </a:p>
        </p:txBody>
      </p:sp>
      <p:pic>
        <p:nvPicPr>
          <p:cNvPr id="6" name="Picture 5">
            <a:extLst>
              <a:ext uri="{FF2B5EF4-FFF2-40B4-BE49-F238E27FC236}">
                <a16:creationId xmlns:a16="http://schemas.microsoft.com/office/drawing/2014/main" id="{490EFE1D-0498-AC88-C190-336AC8BEFDE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79376" y="3933056"/>
            <a:ext cx="1443490" cy="1443490"/>
          </a:xfrm>
          <a:prstGeom prst="rect">
            <a:avLst/>
          </a:prstGeom>
        </p:spPr>
      </p:pic>
    </p:spTree>
    <p:extLst>
      <p:ext uri="{BB962C8B-B14F-4D97-AF65-F5344CB8AC3E}">
        <p14:creationId xmlns:p14="http://schemas.microsoft.com/office/powerpoint/2010/main" val="33485613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CD9519-CFEB-1D02-D496-13C3F9C337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C2D6CB-E4B7-ACEB-B46F-EC8AE5CBCD16}"/>
              </a:ext>
            </a:extLst>
          </p:cNvPr>
          <p:cNvSpPr>
            <a:spLocks noGrp="1"/>
          </p:cNvSpPr>
          <p:nvPr>
            <p:ph type="title"/>
          </p:nvPr>
        </p:nvSpPr>
        <p:spPr>
          <a:xfrm>
            <a:off x="571966" y="764704"/>
            <a:ext cx="10301681" cy="2829091"/>
          </a:xfrm>
        </p:spPr>
        <p:txBody>
          <a:bodyPr/>
          <a:lstStyle/>
          <a:p>
            <a:pPr algn="l"/>
            <a:r>
              <a:rPr lang="en-US" sz="3600" dirty="0"/>
              <a:t>Trastuzumab </a:t>
            </a:r>
            <a:r>
              <a:rPr lang="en-US" sz="3600" dirty="0" err="1"/>
              <a:t>Deruxtecan</a:t>
            </a:r>
            <a:r>
              <a:rPr lang="en-US" sz="3600" dirty="0"/>
              <a:t> (T-DXd) + </a:t>
            </a:r>
            <a:r>
              <a:rPr lang="en-US" sz="3600" dirty="0" err="1"/>
              <a:t>Pertuzumab</a:t>
            </a:r>
            <a:r>
              <a:rPr lang="en-US" sz="3600" dirty="0"/>
              <a:t> (P) vs </a:t>
            </a:r>
            <a:r>
              <a:rPr lang="en-US" sz="3600" dirty="0" err="1"/>
              <a:t>Taxane</a:t>
            </a:r>
            <a:r>
              <a:rPr lang="en-US" sz="3600" dirty="0"/>
              <a:t> + Trastuzumab + </a:t>
            </a:r>
            <a:r>
              <a:rPr lang="en-US" sz="3600" dirty="0" err="1"/>
              <a:t>Pertuzumab</a:t>
            </a:r>
            <a:r>
              <a:rPr lang="en-US" sz="3600" dirty="0"/>
              <a:t> (THP) for First-Line (1L) Treatment of Patients (pts) with Human Epidermal Growth Factor Receptor 2-Positive (HER2+) Advanced/Metastatic Breast Cancer (a/</a:t>
            </a:r>
            <a:r>
              <a:rPr lang="en-US" sz="3600" dirty="0" err="1"/>
              <a:t>mBC</a:t>
            </a:r>
            <a:r>
              <a:rPr lang="en-US" sz="3600" dirty="0"/>
              <a:t>): Interim Results from DESTINY-Breast09</a:t>
            </a:r>
          </a:p>
        </p:txBody>
      </p:sp>
      <p:sp>
        <p:nvSpPr>
          <p:cNvPr id="3" name="TextBox 2">
            <a:extLst>
              <a:ext uri="{FF2B5EF4-FFF2-40B4-BE49-F238E27FC236}">
                <a16:creationId xmlns:a16="http://schemas.microsoft.com/office/drawing/2014/main" id="{3FF26410-04A6-DE1F-2B34-2B5E46401F13}"/>
              </a:ext>
            </a:extLst>
          </p:cNvPr>
          <p:cNvSpPr txBox="1"/>
          <p:nvPr/>
        </p:nvSpPr>
        <p:spPr>
          <a:xfrm>
            <a:off x="571966" y="3825064"/>
            <a:ext cx="11573410" cy="2031325"/>
          </a:xfrm>
          <a:prstGeom prst="rect">
            <a:avLst/>
          </a:prstGeom>
          <a:noFill/>
        </p:spPr>
        <p:txBody>
          <a:bodyPr wrap="square" rtlCol="0">
            <a:spAutoFit/>
          </a:bodyPr>
          <a:lstStyle/>
          <a:p>
            <a:pPr marL="0" marR="0" lvl="0" indent="0" algn="l" defTabSz="455613" rtl="0" eaLnBrk="1" fontAlgn="base" latinLnBrk="0" hangingPunct="1">
              <a:lnSpc>
                <a:spcPct val="100000"/>
              </a:lnSpc>
              <a:spcBef>
                <a:spcPts val="400"/>
              </a:spcBef>
              <a:spcAft>
                <a:spcPts val="40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libri"/>
                <a:ea typeface="MS PGothic" charset="0"/>
                <a:cs typeface="+mn-cs"/>
              </a:rPr>
              <a:t>Tolaney</a:t>
            </a: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 S et al. </a:t>
            </a:r>
          </a:p>
          <a:p>
            <a:pPr marL="0" marR="0" lvl="0" indent="0" algn="l" defTabSz="455613" rtl="0" eaLnBrk="1" fontAlgn="base" latinLnBrk="0" hangingPunct="1">
              <a:lnSpc>
                <a:spcPct val="100000"/>
              </a:lnSpc>
              <a:spcBef>
                <a:spcPts val="400"/>
              </a:spcBef>
              <a:spcAft>
                <a:spcPts val="4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ASCO 2025;Abstract LBA1008.</a:t>
            </a:r>
          </a:p>
          <a:p>
            <a:pPr marL="0" marR="0" lvl="0" indent="0" algn="l" defTabSz="455613" rtl="0" eaLnBrk="1" fontAlgn="base" latinLnBrk="0" hangingPunct="1">
              <a:lnSpc>
                <a:spcPct val="100000"/>
              </a:lnSpc>
              <a:spcBef>
                <a:spcPts val="400"/>
              </a:spcBef>
              <a:spcAft>
                <a:spcPts val="40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S PGothic" charset="0"/>
              <a:cs typeface="+mn-cs"/>
            </a:endParaRPr>
          </a:p>
          <a:p>
            <a:pPr marL="0" marR="0" lvl="0" indent="0" algn="l" defTabSz="455613" rtl="0" eaLnBrk="1" fontAlgn="base" latinLnBrk="0" hangingPunct="1">
              <a:lnSpc>
                <a:spcPct val="100000"/>
              </a:lnSpc>
              <a:spcBef>
                <a:spcPts val="400"/>
              </a:spcBef>
              <a:spcAft>
                <a:spcPts val="400"/>
              </a:spcAft>
              <a:buClrTx/>
              <a:buSzTx/>
              <a:buFontTx/>
              <a:buNone/>
              <a:tabLst/>
              <a:defRPr/>
            </a:pPr>
            <a:r>
              <a:rPr kumimoji="0" lang="en-US" sz="2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MONDAY, JUNE 2| 7:30 AM CDT</a:t>
            </a:r>
            <a:endParaRPr kumimoji="0" lang="en-US" sz="2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1475118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B8A25-A657-1393-DCC7-496897920186}"/>
              </a:ext>
            </a:extLst>
          </p:cNvPr>
          <p:cNvSpPr>
            <a:spLocks noGrp="1"/>
          </p:cNvSpPr>
          <p:nvPr>
            <p:ph type="title"/>
          </p:nvPr>
        </p:nvSpPr>
        <p:spPr>
          <a:xfrm>
            <a:off x="501868" y="153428"/>
            <a:ext cx="10792207" cy="1325563"/>
          </a:xfrm>
        </p:spPr>
        <p:txBody>
          <a:bodyPr>
            <a:normAutofit/>
          </a:bodyPr>
          <a:lstStyle/>
          <a:p>
            <a:r>
              <a:rPr lang="en-US" sz="4000" dirty="0">
                <a:solidFill>
                  <a:srgbClr val="002060"/>
                </a:solidFill>
              </a:rPr>
              <a:t>TBCRC 022: T-DM1 + Neratinib for HER+ Brain Mets</a:t>
            </a:r>
            <a:br>
              <a:rPr lang="en-US" sz="4000" dirty="0">
                <a:solidFill>
                  <a:srgbClr val="002060"/>
                </a:solidFill>
              </a:rPr>
            </a:br>
            <a:r>
              <a:rPr lang="en-US" sz="4000" i="1" dirty="0">
                <a:solidFill>
                  <a:srgbClr val="002060"/>
                </a:solidFill>
              </a:rPr>
              <a:t>Rationale for the Combination</a:t>
            </a:r>
          </a:p>
        </p:txBody>
      </p:sp>
      <p:sp>
        <p:nvSpPr>
          <p:cNvPr id="5" name="TextBox 4">
            <a:extLst>
              <a:ext uri="{FF2B5EF4-FFF2-40B4-BE49-F238E27FC236}">
                <a16:creationId xmlns:a16="http://schemas.microsoft.com/office/drawing/2014/main" id="{85D7016E-DF5D-4115-7883-8B86CFA97A40}"/>
              </a:ext>
            </a:extLst>
          </p:cNvPr>
          <p:cNvSpPr txBox="1"/>
          <p:nvPr/>
        </p:nvSpPr>
        <p:spPr>
          <a:xfrm>
            <a:off x="6115955" y="5890759"/>
            <a:ext cx="6096000" cy="813813"/>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Times New Roman" panose="02020603050405020304" pitchFamily="18" charset="0"/>
              </a:rPr>
              <a:t>Freedman RA et al. Ann Oncol 2024;35(11):993-1002.</a:t>
            </a:r>
          </a:p>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Times New Roman" panose="02020603050405020304" pitchFamily="18" charset="0"/>
              </a:rPr>
              <a:t>Li et al, Cancer </a:t>
            </a:r>
            <a:r>
              <a:rPr kumimoji="0" lang="en-US" sz="1800" b="0" i="0" u="none" strike="noStrike" kern="0" cap="none" spc="0" normalizeH="0" baseline="0" noProof="0" dirty="0" err="1">
                <a:ln>
                  <a:noFill/>
                </a:ln>
                <a:solidFill>
                  <a:prstClr val="black"/>
                </a:solidFill>
                <a:effectLst/>
                <a:uLnTx/>
                <a:uFillTx/>
                <a:latin typeface="Arial" panose="020B0604020202020204" pitchFamily="34" charset="0"/>
                <a:ea typeface="Aptos" panose="020B0004020202020204" pitchFamily="34" charset="0"/>
                <a:cs typeface="Times New Roman" panose="02020603050405020304" pitchFamily="18" charset="0"/>
              </a:rPr>
              <a:t>Discov</a:t>
            </a:r>
            <a:r>
              <a:rPr kumimoji="0" lang="en-US" sz="1800" b="0" i="0" u="none" strike="noStrike" kern="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Times New Roman" panose="02020603050405020304" pitchFamily="18" charset="0"/>
              </a:rPr>
              <a:t> 2020</a:t>
            </a:r>
            <a:endParaRPr kumimoji="0" lang="en-US" sz="20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F73D7E2D-F5C4-1C39-25CD-735E809EEC4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01869" y="2140509"/>
            <a:ext cx="5181428" cy="2755341"/>
          </a:xfrm>
          <a:prstGeom prst="rect">
            <a:avLst/>
          </a:prstGeom>
        </p:spPr>
      </p:pic>
      <p:sp>
        <p:nvSpPr>
          <p:cNvPr id="8" name="TextBox 7">
            <a:extLst>
              <a:ext uri="{FF2B5EF4-FFF2-40B4-BE49-F238E27FC236}">
                <a16:creationId xmlns:a16="http://schemas.microsoft.com/office/drawing/2014/main" id="{40D02F99-BF87-0836-D056-E87906571D43}"/>
              </a:ext>
            </a:extLst>
          </p:cNvPr>
          <p:cNvSpPr txBox="1"/>
          <p:nvPr/>
        </p:nvSpPr>
        <p:spPr>
          <a:xfrm>
            <a:off x="926757" y="4911037"/>
            <a:ext cx="389363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S PGothic" charset="0"/>
                <a:cs typeface="+mn-cs"/>
              </a:rPr>
              <a:t>Neratinib increases HER2 trafficking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S PGothic" charset="0"/>
                <a:cs typeface="+mn-cs"/>
              </a:rPr>
              <a:t>and may overcome T-DM1 resistance </a:t>
            </a:r>
          </a:p>
        </p:txBody>
      </p:sp>
      <p:pic>
        <p:nvPicPr>
          <p:cNvPr id="9" name="Picture 8">
            <a:extLst>
              <a:ext uri="{FF2B5EF4-FFF2-40B4-BE49-F238E27FC236}">
                <a16:creationId xmlns:a16="http://schemas.microsoft.com/office/drawing/2014/main" id="{B6F50CFF-CB3C-3C95-7BCA-3DE018C87DEF}"/>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rcRect b="62270"/>
          <a:stretch/>
        </p:blipFill>
        <p:spPr>
          <a:xfrm>
            <a:off x="5897971" y="2316560"/>
            <a:ext cx="6047722" cy="1474383"/>
          </a:xfrm>
          <a:prstGeom prst="rect">
            <a:avLst/>
          </a:prstGeom>
        </p:spPr>
      </p:pic>
      <p:sp>
        <p:nvSpPr>
          <p:cNvPr id="10" name="TextBox 9">
            <a:extLst>
              <a:ext uri="{FF2B5EF4-FFF2-40B4-BE49-F238E27FC236}">
                <a16:creationId xmlns:a16="http://schemas.microsoft.com/office/drawing/2014/main" id="{F42FDB96-87F1-E238-9463-D0D4E469096A}"/>
              </a:ext>
            </a:extLst>
          </p:cNvPr>
          <p:cNvSpPr txBox="1"/>
          <p:nvPr/>
        </p:nvSpPr>
        <p:spPr>
          <a:xfrm>
            <a:off x="5947684" y="4194519"/>
            <a:ext cx="594829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S PGothic" charset="0"/>
                <a:cs typeface="+mn-cs"/>
              </a:rPr>
              <a:t>PDX model of HER2+ breast cancer brain </a:t>
            </a:r>
            <a:r>
              <a:rPr kumimoji="0" lang="en-US" sz="1800" b="0" i="0" u="none" strike="noStrike" kern="1200" cap="none" spc="0" normalizeH="0" baseline="0" noProof="0" dirty="0" err="1">
                <a:ln>
                  <a:noFill/>
                </a:ln>
                <a:solidFill>
                  <a:prstClr val="black"/>
                </a:solidFill>
                <a:effectLst/>
                <a:uLnTx/>
                <a:uFillTx/>
                <a:latin typeface="Aptos" panose="02110004020202020204"/>
                <a:ea typeface="MS PGothic" charset="0"/>
                <a:cs typeface="+mn-cs"/>
              </a:rPr>
              <a:t>mets</a:t>
            </a:r>
            <a:endParaRPr kumimoji="0" lang="en-US" sz="1800" b="0" i="0" u="none" strike="noStrike" kern="1200" cap="none" spc="0" normalizeH="0" baseline="0" noProof="0" dirty="0">
              <a:ln>
                <a:noFill/>
              </a:ln>
              <a:solidFill>
                <a:prstClr val="black"/>
              </a:solidFill>
              <a:effectLst/>
              <a:uLnTx/>
              <a:uFillTx/>
              <a:latin typeface="Aptos" panose="02110004020202020204"/>
              <a:ea typeface="MS PGothic"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S PGothic" charset="0"/>
                <a:cs typeface="+mn-cs"/>
              </a:rPr>
              <a:t>Deeper and more durable responses with the combination</a:t>
            </a:r>
          </a:p>
        </p:txBody>
      </p:sp>
      <p:sp>
        <p:nvSpPr>
          <p:cNvPr id="3" name="TextBox 2">
            <a:extLst>
              <a:ext uri="{FF2B5EF4-FFF2-40B4-BE49-F238E27FC236}">
                <a16:creationId xmlns:a16="http://schemas.microsoft.com/office/drawing/2014/main" id="{076C9EC7-1874-CDE0-0095-42134D594F80}"/>
              </a:ext>
            </a:extLst>
          </p:cNvPr>
          <p:cNvSpPr txBox="1"/>
          <p:nvPr/>
        </p:nvSpPr>
        <p:spPr>
          <a:xfrm>
            <a:off x="8901049" y="2347733"/>
            <a:ext cx="703462" cy="323165"/>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FF00FF"/>
                </a:solidFill>
                <a:effectLst/>
                <a:uLnTx/>
                <a:uFillTx/>
                <a:latin typeface="Calibri" panose="020F0502020204030204" pitchFamily="34" charset="0"/>
                <a:ea typeface="MS PGothic" charset="0"/>
                <a:cs typeface="Calibri" panose="020F0502020204030204" pitchFamily="34" charset="0"/>
              </a:rPr>
              <a:t>T-DM1</a:t>
            </a:r>
          </a:p>
        </p:txBody>
      </p:sp>
      <p:sp>
        <p:nvSpPr>
          <p:cNvPr id="4" name="TextBox 3">
            <a:extLst>
              <a:ext uri="{FF2B5EF4-FFF2-40B4-BE49-F238E27FC236}">
                <a16:creationId xmlns:a16="http://schemas.microsoft.com/office/drawing/2014/main" id="{6411A443-0785-0B95-E83A-9600FA5D9C48}"/>
              </a:ext>
            </a:extLst>
          </p:cNvPr>
          <p:cNvSpPr txBox="1"/>
          <p:nvPr/>
        </p:nvSpPr>
        <p:spPr>
          <a:xfrm>
            <a:off x="10318567" y="2129958"/>
            <a:ext cx="913070" cy="553998"/>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FF0000"/>
                </a:solidFill>
                <a:effectLst/>
                <a:uLnTx/>
                <a:uFillTx/>
                <a:latin typeface="Calibri" panose="020F0502020204030204" pitchFamily="34" charset="0"/>
                <a:ea typeface="MS PGothic" charset="0"/>
                <a:cs typeface="Calibri" panose="020F0502020204030204" pitchFamily="34" charset="0"/>
              </a:rPr>
              <a:t>Neratinib</a:t>
            </a:r>
            <a:br>
              <a:rPr kumimoji="0" lang="en-US" sz="1500" b="0" i="0" u="none" strike="noStrike" kern="1200" cap="none" spc="0" normalizeH="0" baseline="0" noProof="0" dirty="0">
                <a:ln>
                  <a:noFill/>
                </a:ln>
                <a:solidFill>
                  <a:srgbClr val="FF0000"/>
                </a:solidFill>
                <a:effectLst/>
                <a:uLnTx/>
                <a:uFillTx/>
                <a:latin typeface="Calibri" panose="020F0502020204030204" pitchFamily="34" charset="0"/>
                <a:ea typeface="MS PGothic" charset="0"/>
                <a:cs typeface="Calibri" panose="020F0502020204030204" pitchFamily="34" charset="0"/>
              </a:rPr>
            </a:br>
            <a:r>
              <a:rPr kumimoji="0" lang="en-US" sz="1500" b="0" i="0" u="none" strike="noStrike" kern="1200" cap="none" spc="0" normalizeH="0" baseline="0" noProof="0" dirty="0">
                <a:ln>
                  <a:noFill/>
                </a:ln>
                <a:solidFill>
                  <a:srgbClr val="FF0000"/>
                </a:solidFill>
                <a:effectLst/>
                <a:uLnTx/>
                <a:uFillTx/>
                <a:latin typeface="Calibri" panose="020F0502020204030204" pitchFamily="34" charset="0"/>
                <a:ea typeface="MS PGothic" charset="0"/>
                <a:cs typeface="Calibri" panose="020F0502020204030204" pitchFamily="34" charset="0"/>
              </a:rPr>
              <a:t>+ T-DM1</a:t>
            </a:r>
          </a:p>
        </p:txBody>
      </p:sp>
      <p:sp>
        <p:nvSpPr>
          <p:cNvPr id="6" name="TextBox 5">
            <a:extLst>
              <a:ext uri="{FF2B5EF4-FFF2-40B4-BE49-F238E27FC236}">
                <a16:creationId xmlns:a16="http://schemas.microsoft.com/office/drawing/2014/main" id="{2CB9531E-81F3-0A81-956D-C8DD1698B141}"/>
              </a:ext>
            </a:extLst>
          </p:cNvPr>
          <p:cNvSpPr txBox="1"/>
          <p:nvPr/>
        </p:nvSpPr>
        <p:spPr>
          <a:xfrm>
            <a:off x="151220" y="6478259"/>
            <a:ext cx="6097836"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Courtesy of Nancy U Lin, MD</a:t>
            </a:r>
          </a:p>
        </p:txBody>
      </p:sp>
    </p:spTree>
    <p:extLst>
      <p:ext uri="{BB962C8B-B14F-4D97-AF65-F5344CB8AC3E}">
        <p14:creationId xmlns:p14="http://schemas.microsoft.com/office/powerpoint/2010/main" val="5125117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8CB543-CC3F-75C2-D1B0-A8A0E6E65C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CA9A06-AE5A-E9E4-8132-5FBAB5C5018B}"/>
              </a:ext>
            </a:extLst>
          </p:cNvPr>
          <p:cNvSpPr>
            <a:spLocks noGrp="1"/>
          </p:cNvSpPr>
          <p:nvPr>
            <p:ph type="title"/>
          </p:nvPr>
        </p:nvSpPr>
        <p:spPr>
          <a:xfrm>
            <a:off x="254000" y="153428"/>
            <a:ext cx="11714480" cy="1325563"/>
          </a:xfrm>
        </p:spPr>
        <p:txBody>
          <a:bodyPr>
            <a:normAutofit/>
          </a:bodyPr>
          <a:lstStyle/>
          <a:p>
            <a:r>
              <a:rPr lang="en-US" dirty="0">
                <a:solidFill>
                  <a:srgbClr val="002060"/>
                </a:solidFill>
              </a:rPr>
              <a:t>TBCRC 022: T-DM1 + neratinib for HER+ Brain Mets</a:t>
            </a:r>
          </a:p>
        </p:txBody>
      </p:sp>
      <p:sp>
        <p:nvSpPr>
          <p:cNvPr id="5" name="TextBox 4">
            <a:extLst>
              <a:ext uri="{FF2B5EF4-FFF2-40B4-BE49-F238E27FC236}">
                <a16:creationId xmlns:a16="http://schemas.microsoft.com/office/drawing/2014/main" id="{E5C9B1F9-7CB7-D7F7-1C50-292674006F2B}"/>
              </a:ext>
            </a:extLst>
          </p:cNvPr>
          <p:cNvSpPr txBox="1"/>
          <p:nvPr/>
        </p:nvSpPr>
        <p:spPr>
          <a:xfrm>
            <a:off x="6169573" y="6311900"/>
            <a:ext cx="6096000" cy="392672"/>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Times New Roman" panose="02020603050405020304" pitchFamily="18" charset="0"/>
              </a:rPr>
              <a:t>Freedman RA et al. Ann Oncol 2024;35(11):993-1002.</a:t>
            </a:r>
            <a:endParaRPr kumimoji="0" lang="en-US" sz="20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D429BE73-5865-3658-56C9-16E579E133C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23520" y="1324480"/>
            <a:ext cx="7391348" cy="4507909"/>
          </a:xfrm>
          <a:prstGeom prst="rect">
            <a:avLst/>
          </a:prstGeom>
        </p:spPr>
      </p:pic>
      <p:sp>
        <p:nvSpPr>
          <p:cNvPr id="4" name="TextBox 3">
            <a:extLst>
              <a:ext uri="{FF2B5EF4-FFF2-40B4-BE49-F238E27FC236}">
                <a16:creationId xmlns:a16="http://schemas.microsoft.com/office/drawing/2014/main" id="{9D207BF4-BF9F-7AA0-3825-64031A239863}"/>
              </a:ext>
            </a:extLst>
          </p:cNvPr>
          <p:cNvSpPr txBox="1"/>
          <p:nvPr/>
        </p:nvSpPr>
        <p:spPr>
          <a:xfrm>
            <a:off x="7805789" y="1674674"/>
            <a:ext cx="3126112" cy="175432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S PGothic" charset="0"/>
                <a:cs typeface="+mn-cs"/>
              </a:rPr>
              <a:t>Progressing after prior local </a:t>
            </a:r>
            <a:r>
              <a:rPr kumimoji="0" lang="en-US" sz="1800" b="0" i="0" u="none" strike="noStrike" kern="1200" cap="none" spc="0" normalizeH="0" baseline="0" noProof="0" dirty="0" err="1">
                <a:ln>
                  <a:noFill/>
                </a:ln>
                <a:solidFill>
                  <a:prstClr val="black"/>
                </a:solidFill>
                <a:effectLst/>
                <a:uLnTx/>
                <a:uFillTx/>
                <a:latin typeface="Aptos" panose="02110004020202020204"/>
                <a:ea typeface="MS PGothic" charset="0"/>
                <a:cs typeface="+mn-cs"/>
              </a:rPr>
              <a:t>tx</a:t>
            </a:r>
            <a:endParaRPr kumimoji="0" lang="en-US" sz="1800" b="0" i="0" u="none" strike="noStrike" kern="1200" cap="none" spc="0" normalizeH="0" baseline="0" noProof="0" dirty="0">
              <a:ln>
                <a:noFill/>
              </a:ln>
              <a:solidFill>
                <a:prstClr val="black"/>
              </a:solidFill>
              <a:effectLst/>
              <a:uLnTx/>
              <a:uFillTx/>
              <a:latin typeface="Aptos" panose="02110004020202020204"/>
              <a:ea typeface="MS PGothic"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S PGothic" charset="0"/>
                <a:cs typeface="+mn-cs"/>
              </a:rPr>
              <a:t>No prior T-DM1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Aptos" panose="02110004020202020204"/>
                <a:ea typeface="MS PGothic" charset="0"/>
                <a:cs typeface="+mn-cs"/>
              </a:rPr>
              <a:t>CNS ORR 35.3%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Aptos" panose="02110004020202020204"/>
                <a:ea typeface="MS PGothic" charset="0"/>
                <a:cs typeface="+mn-cs"/>
              </a:rPr>
              <a:t>Median PFS 4.1 </a:t>
            </a:r>
            <a:r>
              <a:rPr kumimoji="0" lang="en-US" sz="1800" b="1" i="0" u="none" strike="noStrike" kern="1200" cap="none" spc="0" normalizeH="0" baseline="0" noProof="0" dirty="0" err="1">
                <a:ln>
                  <a:noFill/>
                </a:ln>
                <a:solidFill>
                  <a:srgbClr val="002060"/>
                </a:solidFill>
                <a:effectLst/>
                <a:uLnTx/>
                <a:uFillTx/>
                <a:latin typeface="Aptos" panose="02110004020202020204"/>
                <a:ea typeface="MS PGothic" charset="0"/>
                <a:cs typeface="+mn-cs"/>
              </a:rPr>
              <a:t>mo</a:t>
            </a:r>
            <a:endParaRPr kumimoji="0" lang="en-US" sz="1800" b="1" i="0" u="none" strike="noStrike" kern="1200" cap="none" spc="0" normalizeH="0" baseline="0" noProof="0" dirty="0">
              <a:ln>
                <a:noFill/>
              </a:ln>
              <a:solidFill>
                <a:srgbClr val="002060"/>
              </a:solidFill>
              <a:effectLst/>
              <a:uLnTx/>
              <a:uFillTx/>
              <a:latin typeface="Aptos" panose="02110004020202020204"/>
              <a:ea typeface="MS PGothic"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Aptos" panose="02110004020202020204"/>
                <a:ea typeface="MS PGothic" charset="0"/>
                <a:cs typeface="+mn-cs"/>
              </a:rPr>
              <a:t>Median OS 23.3 </a:t>
            </a:r>
            <a:r>
              <a:rPr kumimoji="0" lang="en-US" sz="1800" b="1" i="0" u="none" strike="noStrike" kern="1200" cap="none" spc="0" normalizeH="0" baseline="0" noProof="0" dirty="0" err="1">
                <a:ln>
                  <a:noFill/>
                </a:ln>
                <a:solidFill>
                  <a:srgbClr val="002060"/>
                </a:solidFill>
                <a:effectLst/>
                <a:uLnTx/>
                <a:uFillTx/>
                <a:latin typeface="Aptos" panose="02110004020202020204"/>
                <a:ea typeface="MS PGothic" charset="0"/>
                <a:cs typeface="+mn-cs"/>
              </a:rPr>
              <a:t>mo</a:t>
            </a:r>
            <a:endParaRPr kumimoji="0" lang="en-US" sz="1800" b="1" i="0" u="none" strike="noStrike" kern="1200" cap="none" spc="0" normalizeH="0" baseline="0" noProof="0" dirty="0">
              <a:ln>
                <a:noFill/>
              </a:ln>
              <a:solidFill>
                <a:srgbClr val="002060"/>
              </a:solidFill>
              <a:effectLst/>
              <a:uLnTx/>
              <a:uFillTx/>
              <a:latin typeface="Aptos" panose="02110004020202020204"/>
              <a:ea typeface="MS PGothic"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Aptos" panose="02110004020202020204"/>
                <a:ea typeface="MS PGothic" charset="0"/>
                <a:cs typeface="+mn-cs"/>
              </a:rPr>
              <a:t>12 </a:t>
            </a:r>
            <a:r>
              <a:rPr kumimoji="0" lang="en-US" sz="1800" b="1" i="0" u="none" strike="noStrike" kern="1200" cap="none" spc="0" normalizeH="0" baseline="0" noProof="0" dirty="0" err="1">
                <a:ln>
                  <a:noFill/>
                </a:ln>
                <a:solidFill>
                  <a:srgbClr val="002060"/>
                </a:solidFill>
                <a:effectLst/>
                <a:uLnTx/>
                <a:uFillTx/>
                <a:latin typeface="Aptos" panose="02110004020202020204"/>
                <a:ea typeface="MS PGothic" charset="0"/>
                <a:cs typeface="+mn-cs"/>
              </a:rPr>
              <a:t>mo</a:t>
            </a:r>
            <a:r>
              <a:rPr kumimoji="0" lang="en-US" sz="1800" b="1" i="0" u="none" strike="noStrike" kern="1200" cap="none" spc="0" normalizeH="0" baseline="0" noProof="0" dirty="0">
                <a:ln>
                  <a:noFill/>
                </a:ln>
                <a:solidFill>
                  <a:srgbClr val="002060"/>
                </a:solidFill>
                <a:effectLst/>
                <a:uLnTx/>
                <a:uFillTx/>
                <a:latin typeface="Aptos" panose="02110004020202020204"/>
                <a:ea typeface="MS PGothic" charset="0"/>
                <a:cs typeface="+mn-cs"/>
              </a:rPr>
              <a:t> OS 87%</a:t>
            </a:r>
          </a:p>
        </p:txBody>
      </p:sp>
      <p:sp>
        <p:nvSpPr>
          <p:cNvPr id="7" name="TextBox 6">
            <a:extLst>
              <a:ext uri="{FF2B5EF4-FFF2-40B4-BE49-F238E27FC236}">
                <a16:creationId xmlns:a16="http://schemas.microsoft.com/office/drawing/2014/main" id="{C5E5939D-950B-E9B4-06A1-117B155CBAD7}"/>
              </a:ext>
            </a:extLst>
          </p:cNvPr>
          <p:cNvSpPr txBox="1"/>
          <p:nvPr/>
        </p:nvSpPr>
        <p:spPr>
          <a:xfrm>
            <a:off x="7805789" y="4078063"/>
            <a:ext cx="3126112" cy="175432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S PGothic" charset="0"/>
                <a:cs typeface="+mn-cs"/>
              </a:rPr>
              <a:t>Progressing after prior local </a:t>
            </a:r>
            <a:r>
              <a:rPr kumimoji="0" lang="en-US" sz="1800" b="0" i="0" u="none" strike="noStrike" kern="1200" cap="none" spc="0" normalizeH="0" baseline="0" noProof="0" dirty="0" err="1">
                <a:ln>
                  <a:noFill/>
                </a:ln>
                <a:solidFill>
                  <a:prstClr val="black"/>
                </a:solidFill>
                <a:effectLst/>
                <a:uLnTx/>
                <a:uFillTx/>
                <a:latin typeface="Aptos" panose="02110004020202020204"/>
                <a:ea typeface="MS PGothic" charset="0"/>
                <a:cs typeface="+mn-cs"/>
              </a:rPr>
              <a:t>tx</a:t>
            </a:r>
            <a:endParaRPr kumimoji="0" lang="en-US" sz="1800" b="0" i="0" u="none" strike="noStrike" kern="1200" cap="none" spc="0" normalizeH="0" baseline="0" noProof="0" dirty="0">
              <a:ln>
                <a:noFill/>
              </a:ln>
              <a:solidFill>
                <a:prstClr val="black"/>
              </a:solidFill>
              <a:effectLst/>
              <a:uLnTx/>
              <a:uFillTx/>
              <a:latin typeface="Aptos" panose="02110004020202020204"/>
              <a:ea typeface="MS PGothic"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S PGothic" charset="0"/>
                <a:cs typeface="+mn-cs"/>
              </a:rPr>
              <a:t>Prior T-DM1 exposure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Aptos" panose="02110004020202020204"/>
                <a:ea typeface="MS PGothic" charset="0"/>
                <a:cs typeface="+mn-cs"/>
              </a:rPr>
              <a:t>CNS ORR 28.6%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Aptos" panose="02110004020202020204"/>
                <a:ea typeface="MS PGothic" charset="0"/>
                <a:cs typeface="+mn-cs"/>
              </a:rPr>
              <a:t>Median PFS 4.1 </a:t>
            </a:r>
            <a:r>
              <a:rPr kumimoji="0" lang="en-US" sz="1800" b="1" i="0" u="none" strike="noStrike" kern="1200" cap="none" spc="0" normalizeH="0" baseline="0" noProof="0" dirty="0" err="1">
                <a:ln>
                  <a:noFill/>
                </a:ln>
                <a:solidFill>
                  <a:srgbClr val="002060"/>
                </a:solidFill>
                <a:effectLst/>
                <a:uLnTx/>
                <a:uFillTx/>
                <a:latin typeface="Aptos" panose="02110004020202020204"/>
                <a:ea typeface="MS PGothic" charset="0"/>
                <a:cs typeface="+mn-cs"/>
              </a:rPr>
              <a:t>mo</a:t>
            </a:r>
            <a:endParaRPr kumimoji="0" lang="en-US" sz="1800" b="1" i="0" u="none" strike="noStrike" kern="1200" cap="none" spc="0" normalizeH="0" baseline="0" noProof="0" dirty="0">
              <a:ln>
                <a:noFill/>
              </a:ln>
              <a:solidFill>
                <a:srgbClr val="002060"/>
              </a:solidFill>
              <a:effectLst/>
              <a:uLnTx/>
              <a:uFillTx/>
              <a:latin typeface="Aptos" panose="02110004020202020204"/>
              <a:ea typeface="MS PGothic"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Aptos" panose="02110004020202020204"/>
                <a:ea typeface="MS PGothic" charset="0"/>
                <a:cs typeface="+mn-cs"/>
              </a:rPr>
              <a:t>Median OS 20.9 </a:t>
            </a:r>
            <a:r>
              <a:rPr kumimoji="0" lang="en-US" sz="1800" b="1" i="0" u="none" strike="noStrike" kern="1200" cap="none" spc="0" normalizeH="0" baseline="0" noProof="0" dirty="0" err="1">
                <a:ln>
                  <a:noFill/>
                </a:ln>
                <a:solidFill>
                  <a:srgbClr val="002060"/>
                </a:solidFill>
                <a:effectLst/>
                <a:uLnTx/>
                <a:uFillTx/>
                <a:latin typeface="Aptos" panose="02110004020202020204"/>
                <a:ea typeface="MS PGothic" charset="0"/>
                <a:cs typeface="+mn-cs"/>
              </a:rPr>
              <a:t>mo</a:t>
            </a:r>
            <a:endParaRPr kumimoji="0" lang="en-US" sz="1800" b="1" i="0" u="none" strike="noStrike" kern="1200" cap="none" spc="0" normalizeH="0" baseline="0" noProof="0" dirty="0">
              <a:ln>
                <a:noFill/>
              </a:ln>
              <a:solidFill>
                <a:srgbClr val="002060"/>
              </a:solidFill>
              <a:effectLst/>
              <a:uLnTx/>
              <a:uFillTx/>
              <a:latin typeface="Aptos" panose="02110004020202020204"/>
              <a:ea typeface="MS PGothic"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Aptos" panose="02110004020202020204"/>
                <a:ea typeface="MS PGothic" charset="0"/>
                <a:cs typeface="+mn-cs"/>
              </a:rPr>
              <a:t>12 </a:t>
            </a:r>
            <a:r>
              <a:rPr kumimoji="0" lang="en-US" sz="1800" b="1" i="0" u="none" strike="noStrike" kern="1200" cap="none" spc="0" normalizeH="0" baseline="0" noProof="0" dirty="0" err="1">
                <a:ln>
                  <a:noFill/>
                </a:ln>
                <a:solidFill>
                  <a:srgbClr val="002060"/>
                </a:solidFill>
                <a:effectLst/>
                <a:uLnTx/>
                <a:uFillTx/>
                <a:latin typeface="Aptos" panose="02110004020202020204"/>
                <a:ea typeface="MS PGothic" charset="0"/>
                <a:cs typeface="+mn-cs"/>
              </a:rPr>
              <a:t>mo</a:t>
            </a:r>
            <a:r>
              <a:rPr kumimoji="0" lang="en-US" sz="1800" b="1" i="0" u="none" strike="noStrike" kern="1200" cap="none" spc="0" normalizeH="0" baseline="0" noProof="0" dirty="0">
                <a:ln>
                  <a:noFill/>
                </a:ln>
                <a:solidFill>
                  <a:srgbClr val="002060"/>
                </a:solidFill>
                <a:effectLst/>
                <a:uLnTx/>
                <a:uFillTx/>
                <a:latin typeface="Aptos" panose="02110004020202020204"/>
                <a:ea typeface="MS PGothic" charset="0"/>
                <a:cs typeface="+mn-cs"/>
              </a:rPr>
              <a:t> OS 80%</a:t>
            </a:r>
          </a:p>
        </p:txBody>
      </p:sp>
      <p:sp>
        <p:nvSpPr>
          <p:cNvPr id="6" name="TextBox 5">
            <a:extLst>
              <a:ext uri="{FF2B5EF4-FFF2-40B4-BE49-F238E27FC236}">
                <a16:creationId xmlns:a16="http://schemas.microsoft.com/office/drawing/2014/main" id="{40A82CF0-BB95-0CC6-3A34-D598DFCF6F47}"/>
              </a:ext>
            </a:extLst>
          </p:cNvPr>
          <p:cNvSpPr txBox="1"/>
          <p:nvPr/>
        </p:nvSpPr>
        <p:spPr>
          <a:xfrm>
            <a:off x="151220" y="6478259"/>
            <a:ext cx="6097836"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Courtesy of Nancy U Lin, MD</a:t>
            </a:r>
          </a:p>
        </p:txBody>
      </p:sp>
    </p:spTree>
    <p:extLst>
      <p:ext uri="{BB962C8B-B14F-4D97-AF65-F5344CB8AC3E}">
        <p14:creationId xmlns:p14="http://schemas.microsoft.com/office/powerpoint/2010/main" val="11868328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7FC524-901D-1E66-8208-7531D79CF7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B96AB2-1E7D-06E0-A70A-A55E910A7BF8}"/>
              </a:ext>
            </a:extLst>
          </p:cNvPr>
          <p:cNvSpPr>
            <a:spLocks noGrp="1"/>
          </p:cNvSpPr>
          <p:nvPr>
            <p:ph type="title"/>
          </p:nvPr>
        </p:nvSpPr>
        <p:spPr>
          <a:xfrm>
            <a:off x="553994" y="18255"/>
            <a:ext cx="10515600" cy="1325563"/>
          </a:xfrm>
        </p:spPr>
        <p:txBody>
          <a:bodyPr>
            <a:normAutofit/>
          </a:bodyPr>
          <a:lstStyle/>
          <a:p>
            <a:r>
              <a:rPr lang="en-US" dirty="0">
                <a:solidFill>
                  <a:srgbClr val="002060"/>
                </a:solidFill>
              </a:rPr>
              <a:t>TBCRC 022: Conclusions and Thoughts</a:t>
            </a:r>
          </a:p>
        </p:txBody>
      </p:sp>
      <p:sp>
        <p:nvSpPr>
          <p:cNvPr id="3" name="Content Placeholder 2">
            <a:extLst>
              <a:ext uri="{FF2B5EF4-FFF2-40B4-BE49-F238E27FC236}">
                <a16:creationId xmlns:a16="http://schemas.microsoft.com/office/drawing/2014/main" id="{C83E5F5B-A580-F493-E318-E6E459A40460}"/>
              </a:ext>
            </a:extLst>
          </p:cNvPr>
          <p:cNvSpPr>
            <a:spLocks noGrp="1"/>
          </p:cNvSpPr>
          <p:nvPr>
            <p:ph idx="1"/>
          </p:nvPr>
        </p:nvSpPr>
        <p:spPr>
          <a:xfrm>
            <a:off x="553994" y="1343818"/>
            <a:ext cx="10582566" cy="4893494"/>
          </a:xfrm>
        </p:spPr>
        <p:txBody>
          <a:bodyPr>
            <a:normAutofit fontScale="85000" lnSpcReduction="10000"/>
          </a:bodyPr>
          <a:lstStyle/>
          <a:p>
            <a:pPr>
              <a:lnSpc>
                <a:spcPct val="120000"/>
              </a:lnSpc>
            </a:pPr>
            <a:r>
              <a:rPr lang="en-US" dirty="0"/>
              <a:t>Even with the advent of T-</a:t>
            </a:r>
            <a:r>
              <a:rPr lang="en-US" dirty="0" err="1"/>
              <a:t>DXd</a:t>
            </a:r>
            <a:r>
              <a:rPr lang="en-US" dirty="0"/>
              <a:t> and tucatinib, there is a substantial need for multiple lines of systemic therapy for patients with active brain metastases</a:t>
            </a:r>
          </a:p>
          <a:p>
            <a:pPr>
              <a:lnSpc>
                <a:spcPct val="120000"/>
              </a:lnSpc>
            </a:pPr>
            <a:r>
              <a:rPr lang="en-US" dirty="0"/>
              <a:t>CNS ORR to T-DM1 + neratinib exceeds that of neratinib monotherapy (CNS ORR 8%)</a:t>
            </a:r>
          </a:p>
          <a:p>
            <a:pPr>
              <a:lnSpc>
                <a:spcPct val="120000"/>
              </a:lnSpc>
            </a:pPr>
            <a:r>
              <a:rPr lang="en-US" dirty="0"/>
              <a:t>CNS responses are seen in about 1/3 of patients with prior T-DM1 exposure</a:t>
            </a:r>
          </a:p>
          <a:p>
            <a:pPr>
              <a:lnSpc>
                <a:spcPct val="120000"/>
              </a:lnSpc>
            </a:pPr>
            <a:r>
              <a:rPr lang="en-US" dirty="0"/>
              <a:t>Limitations: no patients had received prior tucatinib, and only a few had prior T-</a:t>
            </a:r>
            <a:r>
              <a:rPr lang="en-US" dirty="0" err="1"/>
              <a:t>DXd</a:t>
            </a:r>
            <a:endParaRPr lang="en-US" dirty="0"/>
          </a:p>
          <a:p>
            <a:pPr>
              <a:lnSpc>
                <a:spcPct val="120000"/>
              </a:lnSpc>
            </a:pPr>
            <a:r>
              <a:rPr lang="en-US" dirty="0"/>
              <a:t>Await more granular CNS data from HER2CLIMB-02 </a:t>
            </a:r>
          </a:p>
          <a:p>
            <a:pPr>
              <a:lnSpc>
                <a:spcPct val="120000"/>
              </a:lnSpc>
            </a:pPr>
            <a:r>
              <a:rPr lang="en-US" dirty="0"/>
              <a:t>Provides another systemic option for patients with HER2+ BM</a:t>
            </a:r>
          </a:p>
          <a:p>
            <a:pPr marL="0" indent="0">
              <a:lnSpc>
                <a:spcPct val="120000"/>
              </a:lnSpc>
              <a:buNone/>
            </a:pPr>
            <a:endParaRPr lang="en-US" dirty="0"/>
          </a:p>
        </p:txBody>
      </p:sp>
      <p:sp>
        <p:nvSpPr>
          <p:cNvPr id="4" name="TextBox 3">
            <a:extLst>
              <a:ext uri="{FF2B5EF4-FFF2-40B4-BE49-F238E27FC236}">
                <a16:creationId xmlns:a16="http://schemas.microsoft.com/office/drawing/2014/main" id="{6504D26E-BC88-3256-BF2F-7BA22EF36DAA}"/>
              </a:ext>
            </a:extLst>
          </p:cNvPr>
          <p:cNvSpPr txBox="1"/>
          <p:nvPr/>
        </p:nvSpPr>
        <p:spPr>
          <a:xfrm>
            <a:off x="151220" y="6478259"/>
            <a:ext cx="6097836"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Courtesy of Nancy U Lin, MD</a:t>
            </a:r>
          </a:p>
        </p:txBody>
      </p:sp>
    </p:spTree>
    <p:extLst>
      <p:ext uri="{BB962C8B-B14F-4D97-AF65-F5344CB8AC3E}">
        <p14:creationId xmlns:p14="http://schemas.microsoft.com/office/powerpoint/2010/main" val="16392305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E8C83E-5EA1-E60E-AB02-869B6065E0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DB0273-F35A-8299-472A-AB4851A293B9}"/>
              </a:ext>
            </a:extLst>
          </p:cNvPr>
          <p:cNvSpPr>
            <a:spLocks noGrp="1"/>
          </p:cNvSpPr>
          <p:nvPr>
            <p:ph type="title"/>
          </p:nvPr>
        </p:nvSpPr>
        <p:spPr>
          <a:xfrm>
            <a:off x="640493" y="153428"/>
            <a:ext cx="10515600" cy="1325563"/>
          </a:xfrm>
        </p:spPr>
        <p:txBody>
          <a:bodyPr/>
          <a:lstStyle/>
          <a:p>
            <a:r>
              <a:rPr lang="en-US" dirty="0">
                <a:solidFill>
                  <a:srgbClr val="002060"/>
                </a:solidFill>
              </a:rPr>
              <a:t>SUMMIT Trial: HER2-mutant TNBC treated with Neratinib or Neratinib + Trastuzumab</a:t>
            </a:r>
          </a:p>
        </p:txBody>
      </p:sp>
      <p:sp>
        <p:nvSpPr>
          <p:cNvPr id="5" name="TextBox 4">
            <a:extLst>
              <a:ext uri="{FF2B5EF4-FFF2-40B4-BE49-F238E27FC236}">
                <a16:creationId xmlns:a16="http://schemas.microsoft.com/office/drawing/2014/main" id="{8DC0F6E2-7974-CE65-C1D6-C6A44D5B891B}"/>
              </a:ext>
            </a:extLst>
          </p:cNvPr>
          <p:cNvSpPr txBox="1"/>
          <p:nvPr/>
        </p:nvSpPr>
        <p:spPr>
          <a:xfrm>
            <a:off x="7270829" y="6345508"/>
            <a:ext cx="4809867" cy="392672"/>
          </a:xfrm>
          <a:prstGeom prst="rect">
            <a:avLst/>
          </a:prstGeom>
          <a:noFill/>
        </p:spPr>
        <p:txBody>
          <a:bodyPr wrap="square">
            <a:spAutoFit/>
          </a:bodyPr>
          <a:lstStyle/>
          <a:p>
            <a:pPr marL="0" marR="0" lvl="0" indent="0" algn="r" defTabSz="914400" rtl="0" eaLnBrk="1" fontAlgn="auto" latinLnBrk="0" hangingPunct="1">
              <a:lnSpc>
                <a:spcPct val="115000"/>
              </a:lnSpc>
              <a:spcBef>
                <a:spcPts val="0"/>
              </a:spcBef>
              <a:spcAft>
                <a:spcPts val="80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Times New Roman" panose="02020603050405020304" pitchFamily="18" charset="0"/>
              </a:rPr>
              <a:t>Jhaveri K et al. ASCO 2024;Abstract 1094. </a:t>
            </a:r>
            <a:endParaRPr kumimoji="0" lang="en-US" sz="20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A4EBF71B-AE8D-4CC0-F93B-424188F7A7B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rcRect b="2521"/>
          <a:stretch/>
        </p:blipFill>
        <p:spPr>
          <a:xfrm>
            <a:off x="352030" y="1680084"/>
            <a:ext cx="8741980" cy="4135022"/>
          </a:xfrm>
          <a:prstGeom prst="rect">
            <a:avLst/>
          </a:prstGeom>
        </p:spPr>
      </p:pic>
      <p:sp>
        <p:nvSpPr>
          <p:cNvPr id="7" name="TextBox 6">
            <a:extLst>
              <a:ext uri="{FF2B5EF4-FFF2-40B4-BE49-F238E27FC236}">
                <a16:creationId xmlns:a16="http://schemas.microsoft.com/office/drawing/2014/main" id="{2574E501-4ED0-9289-5959-D9F1DA29C895}"/>
              </a:ext>
            </a:extLst>
          </p:cNvPr>
          <p:cNvSpPr txBox="1"/>
          <p:nvPr/>
        </p:nvSpPr>
        <p:spPr>
          <a:xfrm>
            <a:off x="9258301" y="2606566"/>
            <a:ext cx="2581669" cy="258532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prstClr val="black"/>
                </a:solidFill>
                <a:effectLst/>
                <a:uLnTx/>
                <a:uFillTx/>
                <a:latin typeface="Aptos" panose="02110004020202020204"/>
                <a:ea typeface="MS PGothic" charset="0"/>
                <a:cs typeface="+mn-cs"/>
              </a:rPr>
              <a:t>Cohort 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S PGothic" charset="0"/>
                <a:cs typeface="+mn-cs"/>
              </a:rPr>
              <a:t>Neratinib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S PGothic" charset="0"/>
                <a:cs typeface="+mn-cs"/>
              </a:rPr>
              <a:t>N=10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S PGothic" charset="0"/>
                <a:cs typeface="+mn-cs"/>
              </a:rPr>
              <a:t>Median 2.5 prior lines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S PGothic"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prstClr val="black"/>
                </a:solidFill>
                <a:effectLst/>
                <a:uLnTx/>
                <a:uFillTx/>
                <a:latin typeface="Aptos" panose="02110004020202020204"/>
                <a:ea typeface="MS PGothic" charset="0"/>
                <a:cs typeface="+mn-cs"/>
              </a:rPr>
              <a:t>Cohort 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S PGothic" charset="0"/>
                <a:cs typeface="+mn-cs"/>
              </a:rPr>
              <a:t>Neratinib + trastuzumab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S PGothic" charset="0"/>
                <a:cs typeface="+mn-cs"/>
              </a:rPr>
              <a:t>N=17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S PGothic" charset="0"/>
                <a:cs typeface="+mn-cs"/>
              </a:rPr>
              <a:t>Median 2 prior lines</a:t>
            </a:r>
          </a:p>
        </p:txBody>
      </p:sp>
      <p:sp>
        <p:nvSpPr>
          <p:cNvPr id="3" name="TextBox 2">
            <a:extLst>
              <a:ext uri="{FF2B5EF4-FFF2-40B4-BE49-F238E27FC236}">
                <a16:creationId xmlns:a16="http://schemas.microsoft.com/office/drawing/2014/main" id="{06B03C9F-000D-028A-62F7-7B2265A81F8B}"/>
              </a:ext>
            </a:extLst>
          </p:cNvPr>
          <p:cNvSpPr txBox="1"/>
          <p:nvPr/>
        </p:nvSpPr>
        <p:spPr>
          <a:xfrm>
            <a:off x="151220" y="6478259"/>
            <a:ext cx="6097836"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Courtesy of Nancy U Lin, MD</a:t>
            </a:r>
          </a:p>
        </p:txBody>
      </p:sp>
    </p:spTree>
    <p:extLst>
      <p:ext uri="{BB962C8B-B14F-4D97-AF65-F5344CB8AC3E}">
        <p14:creationId xmlns:p14="http://schemas.microsoft.com/office/powerpoint/2010/main" val="8538906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E6460-B383-D6E2-53E3-9E24E4F7DF0B}"/>
              </a:ext>
            </a:extLst>
          </p:cNvPr>
          <p:cNvSpPr>
            <a:spLocks noGrp="1"/>
          </p:cNvSpPr>
          <p:nvPr>
            <p:ph type="title"/>
          </p:nvPr>
        </p:nvSpPr>
        <p:spPr>
          <a:xfrm>
            <a:off x="640493" y="153428"/>
            <a:ext cx="10515600" cy="1325563"/>
          </a:xfrm>
        </p:spPr>
        <p:txBody>
          <a:bodyPr/>
          <a:lstStyle/>
          <a:p>
            <a:r>
              <a:rPr lang="en-US" dirty="0">
                <a:solidFill>
                  <a:srgbClr val="002060"/>
                </a:solidFill>
              </a:rPr>
              <a:t>SUMMIT Trial: HER2-mutant TNBC treated with Neratinib or Neratinib + Trastuzumab</a:t>
            </a:r>
          </a:p>
        </p:txBody>
      </p:sp>
      <p:sp>
        <p:nvSpPr>
          <p:cNvPr id="5" name="TextBox 4">
            <a:extLst>
              <a:ext uri="{FF2B5EF4-FFF2-40B4-BE49-F238E27FC236}">
                <a16:creationId xmlns:a16="http://schemas.microsoft.com/office/drawing/2014/main" id="{C44ABFD1-7CAA-0872-C29D-7F6CA95C3509}"/>
              </a:ext>
            </a:extLst>
          </p:cNvPr>
          <p:cNvSpPr txBox="1"/>
          <p:nvPr/>
        </p:nvSpPr>
        <p:spPr>
          <a:xfrm>
            <a:off x="7052620" y="6311900"/>
            <a:ext cx="4809867" cy="392672"/>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Times New Roman" panose="02020603050405020304" pitchFamily="18" charset="0"/>
              </a:rPr>
              <a:t>Jhaveri K et al. ASCO 2024;Abstract 1094. </a:t>
            </a:r>
            <a:endParaRPr kumimoji="0" lang="en-US" sz="20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AA14A7D9-AA73-56B7-CA31-D7553F250D2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0" y="2002807"/>
            <a:ext cx="5973964" cy="2852386"/>
          </a:xfrm>
          <a:prstGeom prst="rect">
            <a:avLst/>
          </a:prstGeom>
        </p:spPr>
      </p:pic>
      <p:pic>
        <p:nvPicPr>
          <p:cNvPr id="7" name="Picture 6">
            <a:extLst>
              <a:ext uri="{FF2B5EF4-FFF2-40B4-BE49-F238E27FC236}">
                <a16:creationId xmlns:a16="http://schemas.microsoft.com/office/drawing/2014/main" id="{4F400F0F-DBD9-C5F4-5DD4-F141BFDE512A}"/>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5898293" y="1787931"/>
            <a:ext cx="6148373" cy="3549340"/>
          </a:xfrm>
          <a:prstGeom prst="rect">
            <a:avLst/>
          </a:prstGeom>
        </p:spPr>
      </p:pic>
      <p:sp>
        <p:nvSpPr>
          <p:cNvPr id="8" name="TextBox 7">
            <a:extLst>
              <a:ext uri="{FF2B5EF4-FFF2-40B4-BE49-F238E27FC236}">
                <a16:creationId xmlns:a16="http://schemas.microsoft.com/office/drawing/2014/main" id="{D8BB62AB-6C37-F43E-5166-38C18CCBBFA0}"/>
              </a:ext>
            </a:extLst>
          </p:cNvPr>
          <p:cNvSpPr txBox="1"/>
          <p:nvPr/>
        </p:nvSpPr>
        <p:spPr>
          <a:xfrm>
            <a:off x="851338" y="5213131"/>
            <a:ext cx="404950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S PGothic" charset="0"/>
                <a:cs typeface="+mn-cs"/>
              </a:rPr>
              <a:t>Confirmed ORR 40% (N), 35.3% (N+T)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S PGothic" charset="0"/>
                <a:cs typeface="+mn-cs"/>
              </a:rPr>
              <a:t>Median PFS 2.89 </a:t>
            </a:r>
            <a:r>
              <a:rPr kumimoji="0" lang="en-US" sz="1800" b="0" i="0" u="none" strike="noStrike" kern="1200" cap="none" spc="0" normalizeH="0" baseline="0" noProof="0" dirty="0" err="1">
                <a:ln>
                  <a:noFill/>
                </a:ln>
                <a:solidFill>
                  <a:prstClr val="black"/>
                </a:solidFill>
                <a:effectLst/>
                <a:uLnTx/>
                <a:uFillTx/>
                <a:latin typeface="Aptos" panose="02110004020202020204"/>
                <a:ea typeface="MS PGothic" charset="0"/>
                <a:cs typeface="+mn-cs"/>
              </a:rPr>
              <a:t>mo</a:t>
            </a:r>
            <a:r>
              <a:rPr kumimoji="0" lang="en-US" sz="1800" b="0" i="0" u="none" strike="noStrike" kern="1200" cap="none" spc="0" normalizeH="0" baseline="0" noProof="0" dirty="0">
                <a:ln>
                  <a:noFill/>
                </a:ln>
                <a:solidFill>
                  <a:prstClr val="black"/>
                </a:solidFill>
                <a:effectLst/>
                <a:uLnTx/>
                <a:uFillTx/>
                <a:latin typeface="Aptos" panose="02110004020202020204"/>
                <a:ea typeface="MS PGothic" charset="0"/>
                <a:cs typeface="+mn-cs"/>
              </a:rPr>
              <a:t> (N), 6.24 </a:t>
            </a:r>
            <a:r>
              <a:rPr kumimoji="0" lang="en-US" sz="1800" b="0" i="0" u="none" strike="noStrike" kern="1200" cap="none" spc="0" normalizeH="0" baseline="0" noProof="0" dirty="0" err="1">
                <a:ln>
                  <a:noFill/>
                </a:ln>
                <a:solidFill>
                  <a:prstClr val="black"/>
                </a:solidFill>
                <a:effectLst/>
                <a:uLnTx/>
                <a:uFillTx/>
                <a:latin typeface="Aptos" panose="02110004020202020204"/>
                <a:ea typeface="MS PGothic" charset="0"/>
                <a:cs typeface="+mn-cs"/>
              </a:rPr>
              <a:t>mo</a:t>
            </a:r>
            <a:r>
              <a:rPr kumimoji="0" lang="en-US" sz="1800" b="0" i="0" u="none" strike="noStrike" kern="1200" cap="none" spc="0" normalizeH="0" baseline="0" noProof="0" dirty="0">
                <a:ln>
                  <a:noFill/>
                </a:ln>
                <a:solidFill>
                  <a:prstClr val="black"/>
                </a:solidFill>
                <a:effectLst/>
                <a:uLnTx/>
                <a:uFillTx/>
                <a:latin typeface="Aptos" panose="02110004020202020204"/>
                <a:ea typeface="MS PGothic" charset="0"/>
                <a:cs typeface="+mn-cs"/>
              </a:rPr>
              <a:t> (N+T)</a:t>
            </a:r>
          </a:p>
        </p:txBody>
      </p:sp>
      <p:sp>
        <p:nvSpPr>
          <p:cNvPr id="9" name="TextBox 8">
            <a:extLst>
              <a:ext uri="{FF2B5EF4-FFF2-40B4-BE49-F238E27FC236}">
                <a16:creationId xmlns:a16="http://schemas.microsoft.com/office/drawing/2014/main" id="{6D931E51-41D6-495D-6116-94A2400AE666}"/>
              </a:ext>
            </a:extLst>
          </p:cNvPr>
          <p:cNvSpPr txBox="1"/>
          <p:nvPr/>
        </p:nvSpPr>
        <p:spPr>
          <a:xfrm>
            <a:off x="6337879" y="5490130"/>
            <a:ext cx="526919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S PGothic" charset="0"/>
                <a:cs typeface="+mn-cs"/>
              </a:rPr>
              <a:t>Deepest responses in those with Exon 20 insertions</a:t>
            </a:r>
          </a:p>
        </p:txBody>
      </p:sp>
      <p:sp>
        <p:nvSpPr>
          <p:cNvPr id="3" name="TextBox 2">
            <a:extLst>
              <a:ext uri="{FF2B5EF4-FFF2-40B4-BE49-F238E27FC236}">
                <a16:creationId xmlns:a16="http://schemas.microsoft.com/office/drawing/2014/main" id="{1B9B224F-7596-D3C6-2CA5-FC06816C7C7B}"/>
              </a:ext>
            </a:extLst>
          </p:cNvPr>
          <p:cNvSpPr txBox="1"/>
          <p:nvPr/>
        </p:nvSpPr>
        <p:spPr>
          <a:xfrm>
            <a:off x="151220" y="6478259"/>
            <a:ext cx="6097836"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Courtesy of Nancy U Lin, MD</a:t>
            </a:r>
          </a:p>
        </p:txBody>
      </p:sp>
    </p:spTree>
    <p:extLst>
      <p:ext uri="{BB962C8B-B14F-4D97-AF65-F5344CB8AC3E}">
        <p14:creationId xmlns:p14="http://schemas.microsoft.com/office/powerpoint/2010/main" val="7971408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F1BB8E-9A82-6F9B-A56E-77D9841C3B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9877B3-87BF-CCF5-0005-EE5445975F0F}"/>
              </a:ext>
            </a:extLst>
          </p:cNvPr>
          <p:cNvSpPr>
            <a:spLocks noGrp="1"/>
          </p:cNvSpPr>
          <p:nvPr>
            <p:ph type="title"/>
          </p:nvPr>
        </p:nvSpPr>
        <p:spPr>
          <a:xfrm>
            <a:off x="640493" y="153428"/>
            <a:ext cx="10515600" cy="1325563"/>
          </a:xfrm>
        </p:spPr>
        <p:txBody>
          <a:bodyPr/>
          <a:lstStyle/>
          <a:p>
            <a:r>
              <a:rPr lang="en-US" dirty="0">
                <a:solidFill>
                  <a:srgbClr val="002060"/>
                </a:solidFill>
              </a:rPr>
              <a:t>SUMMIT Trial TNBC basket: </a:t>
            </a:r>
            <a:br>
              <a:rPr lang="en-US" dirty="0">
                <a:solidFill>
                  <a:srgbClr val="002060"/>
                </a:solidFill>
              </a:rPr>
            </a:br>
            <a:r>
              <a:rPr lang="en-US" dirty="0">
                <a:solidFill>
                  <a:srgbClr val="002060"/>
                </a:solidFill>
              </a:rPr>
              <a:t>Conclusions and Thoughts</a:t>
            </a:r>
          </a:p>
        </p:txBody>
      </p:sp>
      <p:sp>
        <p:nvSpPr>
          <p:cNvPr id="3" name="Content Placeholder 2">
            <a:extLst>
              <a:ext uri="{FF2B5EF4-FFF2-40B4-BE49-F238E27FC236}">
                <a16:creationId xmlns:a16="http://schemas.microsoft.com/office/drawing/2014/main" id="{234D2579-57D2-9D18-4800-F4849A2AE980}"/>
              </a:ext>
            </a:extLst>
          </p:cNvPr>
          <p:cNvSpPr>
            <a:spLocks noGrp="1"/>
          </p:cNvSpPr>
          <p:nvPr>
            <p:ph idx="1"/>
          </p:nvPr>
        </p:nvSpPr>
        <p:spPr>
          <a:xfrm>
            <a:off x="483157" y="1740213"/>
            <a:ext cx="11225686" cy="4351338"/>
          </a:xfrm>
        </p:spPr>
        <p:txBody>
          <a:bodyPr>
            <a:normAutofit fontScale="92500" lnSpcReduction="20000"/>
          </a:bodyPr>
          <a:lstStyle/>
          <a:p>
            <a:r>
              <a:rPr lang="en-US" dirty="0"/>
              <a:t>Impressive response rates (40%) in pre-treated HER2-mut TNBC</a:t>
            </a:r>
          </a:p>
          <a:p>
            <a:r>
              <a:rPr lang="en-US" dirty="0"/>
              <a:t>Longer </a:t>
            </a:r>
            <a:r>
              <a:rPr lang="en-US" dirty="0" err="1"/>
              <a:t>DoR</a:t>
            </a:r>
            <a:r>
              <a:rPr lang="en-US" dirty="0"/>
              <a:t> and PFS with the doublet of N+T</a:t>
            </a:r>
          </a:p>
          <a:p>
            <a:r>
              <a:rPr lang="en-US" dirty="0"/>
              <a:t>Small numbers but compares favorably to “nth-line” chemo in TNBC</a:t>
            </a:r>
          </a:p>
          <a:p>
            <a:endParaRPr lang="en-US" dirty="0"/>
          </a:p>
          <a:p>
            <a:r>
              <a:rPr lang="en-US" dirty="0"/>
              <a:t>Previously published data in HR+/HER2-mut MBC</a:t>
            </a:r>
          </a:p>
          <a:p>
            <a:pPr lvl="1"/>
            <a:r>
              <a:rPr lang="en-US" dirty="0"/>
              <a:t>ORR 38.6%, median PFS 8.3 months with neratinib + </a:t>
            </a:r>
            <a:r>
              <a:rPr lang="en-US" dirty="0" err="1"/>
              <a:t>fulvestrant</a:t>
            </a:r>
            <a:r>
              <a:rPr lang="en-US" dirty="0"/>
              <a:t> + trastuzumab</a:t>
            </a:r>
          </a:p>
          <a:p>
            <a:endParaRPr lang="en-US" dirty="0"/>
          </a:p>
          <a:p>
            <a:r>
              <a:rPr lang="en-US" dirty="0"/>
              <a:t>New data for tucatinib + trastuzumab in HER2-mut MBC</a:t>
            </a:r>
          </a:p>
          <a:p>
            <a:pPr lvl="1"/>
            <a:r>
              <a:rPr lang="en-US" dirty="0"/>
              <a:t>Confirmed ORR 41.9%; median PFS 9.5 months </a:t>
            </a:r>
          </a:p>
          <a:p>
            <a:pPr lvl="1"/>
            <a:r>
              <a:rPr lang="en-US" dirty="0"/>
              <a:t>Pts with HR+ disease also received </a:t>
            </a:r>
            <a:r>
              <a:rPr lang="en-US" dirty="0" err="1"/>
              <a:t>fulvestrant</a:t>
            </a:r>
            <a:endParaRPr lang="en-US" dirty="0"/>
          </a:p>
          <a:p>
            <a:pPr lvl="1"/>
            <a:r>
              <a:rPr lang="en-US" dirty="0"/>
              <a:t>Only 4 pts with TNBC included</a:t>
            </a:r>
          </a:p>
        </p:txBody>
      </p:sp>
      <p:sp>
        <p:nvSpPr>
          <p:cNvPr id="5" name="TextBox 4">
            <a:extLst>
              <a:ext uri="{FF2B5EF4-FFF2-40B4-BE49-F238E27FC236}">
                <a16:creationId xmlns:a16="http://schemas.microsoft.com/office/drawing/2014/main" id="{0273D668-99CB-7FC9-BEDF-5BC8279B1097}"/>
              </a:ext>
            </a:extLst>
          </p:cNvPr>
          <p:cNvSpPr txBox="1"/>
          <p:nvPr/>
        </p:nvSpPr>
        <p:spPr>
          <a:xfrm>
            <a:off x="7382133" y="5501748"/>
            <a:ext cx="4809867" cy="1226041"/>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Times New Roman" panose="02020603050405020304" pitchFamily="18" charset="0"/>
              </a:rPr>
              <a:t>Jhaveri K et al. ASCO 2024;Abstract 1094. </a:t>
            </a:r>
          </a:p>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Times New Roman" panose="02020603050405020304" pitchFamily="18" charset="0"/>
              </a:rPr>
              <a:t>Jhaveri et al, Ann Oncol 2023</a:t>
            </a:r>
          </a:p>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Times New Roman" panose="02020603050405020304" pitchFamily="18" charset="0"/>
              </a:rPr>
              <a:t>Okines et al, Nat Med 2025</a:t>
            </a:r>
          </a:p>
        </p:txBody>
      </p:sp>
      <p:sp>
        <p:nvSpPr>
          <p:cNvPr id="4" name="TextBox 3">
            <a:extLst>
              <a:ext uri="{FF2B5EF4-FFF2-40B4-BE49-F238E27FC236}">
                <a16:creationId xmlns:a16="http://schemas.microsoft.com/office/drawing/2014/main" id="{6C498B4F-8C49-7DE6-00F4-54C597F7195E}"/>
              </a:ext>
            </a:extLst>
          </p:cNvPr>
          <p:cNvSpPr txBox="1"/>
          <p:nvPr/>
        </p:nvSpPr>
        <p:spPr>
          <a:xfrm>
            <a:off x="151220" y="6478259"/>
            <a:ext cx="6097836"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Courtesy of Nancy U Lin, MD</a:t>
            </a:r>
          </a:p>
        </p:txBody>
      </p:sp>
    </p:spTree>
    <p:extLst>
      <p:ext uri="{BB962C8B-B14F-4D97-AF65-F5344CB8AC3E}">
        <p14:creationId xmlns:p14="http://schemas.microsoft.com/office/powerpoint/2010/main" val="14286649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491F8-004C-F4AC-5C4B-4BFF75331183}"/>
              </a:ext>
            </a:extLst>
          </p:cNvPr>
          <p:cNvSpPr>
            <a:spLocks noGrp="1"/>
          </p:cNvSpPr>
          <p:nvPr>
            <p:ph type="title"/>
          </p:nvPr>
        </p:nvSpPr>
        <p:spPr>
          <a:xfrm>
            <a:off x="911424" y="1340768"/>
            <a:ext cx="9988529" cy="2829091"/>
          </a:xfrm>
        </p:spPr>
        <p:txBody>
          <a:bodyPr/>
          <a:lstStyle/>
          <a:p>
            <a:pPr algn="l"/>
            <a:r>
              <a:rPr lang="en-US" sz="3600" dirty="0"/>
              <a:t>2018 and 2024 Surveys of Clinical Investigator (CI) Use of Postoperative Systemic Therapy After</a:t>
            </a:r>
            <a:br>
              <a:rPr lang="en-US" sz="3600" dirty="0"/>
            </a:br>
            <a:r>
              <a:rPr lang="en-US" sz="3600" dirty="0"/>
              <a:t>Prior Neoadjuvant Treatment of HER2-Positive Breast Cancer (HER2+ BC) </a:t>
            </a:r>
          </a:p>
        </p:txBody>
      </p:sp>
      <p:sp>
        <p:nvSpPr>
          <p:cNvPr id="3" name="TextBox 2">
            <a:extLst>
              <a:ext uri="{FF2B5EF4-FFF2-40B4-BE49-F238E27FC236}">
                <a16:creationId xmlns:a16="http://schemas.microsoft.com/office/drawing/2014/main" id="{F5D8761E-AE7C-F9B3-369B-6DA7A37543E3}"/>
              </a:ext>
            </a:extLst>
          </p:cNvPr>
          <p:cNvSpPr txBox="1"/>
          <p:nvPr/>
        </p:nvSpPr>
        <p:spPr>
          <a:xfrm>
            <a:off x="911423" y="4454755"/>
            <a:ext cx="9988529" cy="1056700"/>
          </a:xfrm>
          <a:prstGeom prst="rect">
            <a:avLst/>
          </a:prstGeom>
          <a:noFill/>
        </p:spPr>
        <p:txBody>
          <a:bodyPr wrap="square" rtlCol="0">
            <a:spAutoFit/>
          </a:bodyPr>
          <a:lstStyle/>
          <a:p>
            <a:pPr marL="0" marR="0" lvl="0" indent="0" algn="l" defTabSz="455613" rtl="0" eaLnBrk="1" fontAlgn="base" latinLnBrk="0" hangingPunct="1">
              <a:lnSpc>
                <a:spcPct val="100000"/>
              </a:lnSpc>
              <a:spcBef>
                <a:spcPts val="400"/>
              </a:spcBef>
              <a:spcAft>
                <a:spcPts val="4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Wallace T et al. </a:t>
            </a:r>
          </a:p>
          <a:p>
            <a:pPr marL="0" marR="0" lvl="0" indent="0" algn="l" defTabSz="455613" rtl="0" eaLnBrk="1" fontAlgn="base" latinLnBrk="0" hangingPunct="1">
              <a:lnSpc>
                <a:spcPct val="100000"/>
              </a:lnSpc>
              <a:spcBef>
                <a:spcPts val="400"/>
              </a:spcBef>
              <a:spcAft>
                <a:spcPts val="4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SABCS 2024;Abstract P3-11-20.</a:t>
            </a:r>
          </a:p>
        </p:txBody>
      </p:sp>
    </p:spTree>
    <p:extLst>
      <p:ext uri="{BB962C8B-B14F-4D97-AF65-F5344CB8AC3E}">
        <p14:creationId xmlns:p14="http://schemas.microsoft.com/office/powerpoint/2010/main" val="24397602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609D2-C6DE-286F-5341-BAF4B959FBDB}"/>
              </a:ext>
            </a:extLst>
          </p:cNvPr>
          <p:cNvSpPr>
            <a:spLocks noGrp="1"/>
          </p:cNvSpPr>
          <p:nvPr>
            <p:ph type="title"/>
          </p:nvPr>
        </p:nvSpPr>
        <p:spPr>
          <a:xfrm>
            <a:off x="916516" y="0"/>
            <a:ext cx="10358967" cy="1219200"/>
          </a:xfrm>
        </p:spPr>
        <p:txBody>
          <a:bodyPr/>
          <a:lstStyle/>
          <a:p>
            <a:pPr algn="ctr"/>
            <a:r>
              <a:rPr lang="en-US" sz="3000" dirty="0">
                <a:latin typeface="Calibri" panose="020F0502020204030204" pitchFamily="34" charset="0"/>
                <a:cs typeface="Calibri" panose="020F0502020204030204" pitchFamily="34" charset="0"/>
              </a:rPr>
              <a:t>Survey Participants</a:t>
            </a:r>
          </a:p>
        </p:txBody>
      </p:sp>
      <p:sp>
        <p:nvSpPr>
          <p:cNvPr id="5" name="TextBox 4">
            <a:extLst>
              <a:ext uri="{FF2B5EF4-FFF2-40B4-BE49-F238E27FC236}">
                <a16:creationId xmlns:a16="http://schemas.microsoft.com/office/drawing/2014/main" id="{F3608C66-ABBA-999D-5679-14D8F7CA5487}"/>
              </a:ext>
            </a:extLst>
          </p:cNvPr>
          <p:cNvSpPr txBox="1"/>
          <p:nvPr/>
        </p:nvSpPr>
        <p:spPr>
          <a:xfrm>
            <a:off x="1752600" y="1295400"/>
            <a:ext cx="4572000" cy="4688335"/>
          </a:xfrm>
          <a:prstGeom prst="rect">
            <a:avLst/>
          </a:prstGeom>
          <a:noFill/>
        </p:spPr>
        <p:txBody>
          <a:bodyPr wrap="square">
            <a:spAutoFit/>
          </a:bodyPr>
          <a:lstStyle/>
          <a:p>
            <a:pPr marL="0" marR="0" lvl="0" indent="0" algn="l" defTabSz="914400" rtl="0" eaLnBrk="0" fontAlgn="base" latinLnBrk="0" hangingPunct="0">
              <a:lnSpc>
                <a:spcPts val="356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ＭＳ Ｐゴシック" charset="0"/>
              </a:rPr>
              <a:t>Virginia F Borges, MD, </a:t>
            </a:r>
            <a:r>
              <a:rPr kumimoji="0" lang="en-US" sz="2800" b="0" i="0" u="none" strike="noStrike" kern="1200" cap="none" spc="0" normalizeH="0" baseline="0" noProof="0" dirty="0" err="1">
                <a:ln>
                  <a:noFill/>
                </a:ln>
                <a:solidFill>
                  <a:srgbClr val="000000"/>
                </a:solidFill>
                <a:effectLst/>
                <a:uLnTx/>
                <a:uFillTx/>
                <a:latin typeface="Calibri"/>
                <a:ea typeface="ＭＳ Ｐゴシック" charset="0"/>
              </a:rPr>
              <a:t>MMSc</a:t>
            </a:r>
            <a:br>
              <a:rPr kumimoji="0" lang="en-US" sz="2800" b="0" i="0" u="none" strike="noStrike" kern="1200" cap="none" spc="0" normalizeH="0" baseline="0" noProof="0" dirty="0">
                <a:ln>
                  <a:noFill/>
                </a:ln>
                <a:solidFill>
                  <a:srgbClr val="000000"/>
                </a:solidFill>
                <a:effectLst/>
                <a:uLnTx/>
                <a:uFillTx/>
                <a:latin typeface="Calibri"/>
                <a:ea typeface="ＭＳ Ｐゴシック" charset="0"/>
              </a:rPr>
            </a:br>
            <a:r>
              <a:rPr kumimoji="0" lang="en-US" sz="2800" b="0" i="0" u="none" strike="noStrike" kern="1200" cap="none" spc="0" normalizeH="0" baseline="0" noProof="0" dirty="0">
                <a:ln>
                  <a:noFill/>
                </a:ln>
                <a:solidFill>
                  <a:srgbClr val="000000"/>
                </a:solidFill>
                <a:effectLst/>
                <a:uLnTx/>
                <a:uFillTx/>
                <a:latin typeface="Calibri"/>
                <a:ea typeface="ＭＳ Ｐゴシック" charset="0"/>
              </a:rPr>
              <a:t>Adam M </a:t>
            </a:r>
            <a:r>
              <a:rPr kumimoji="0" lang="en-US" sz="2800" b="0" i="0" u="none" strike="noStrike" kern="1200" cap="none" spc="0" normalizeH="0" baseline="0" noProof="0" dirty="0" err="1">
                <a:ln>
                  <a:noFill/>
                </a:ln>
                <a:solidFill>
                  <a:srgbClr val="000000"/>
                </a:solidFill>
                <a:effectLst/>
                <a:uLnTx/>
                <a:uFillTx/>
                <a:latin typeface="Calibri"/>
                <a:ea typeface="ＭＳ Ｐゴシック" charset="0"/>
              </a:rPr>
              <a:t>Brufsky</a:t>
            </a:r>
            <a:r>
              <a:rPr kumimoji="0" lang="en-US" sz="2800" b="0" i="0" u="none" strike="noStrike" kern="1200" cap="none" spc="0" normalizeH="0" baseline="0" noProof="0" dirty="0">
                <a:ln>
                  <a:noFill/>
                </a:ln>
                <a:solidFill>
                  <a:srgbClr val="000000"/>
                </a:solidFill>
                <a:effectLst/>
                <a:uLnTx/>
                <a:uFillTx/>
                <a:latin typeface="Calibri"/>
                <a:ea typeface="ＭＳ Ｐゴシック" charset="0"/>
              </a:rPr>
              <a:t>, MD, PhD</a:t>
            </a:r>
            <a:br>
              <a:rPr kumimoji="0" lang="en-US" sz="2800" b="0" i="0" u="none" strike="noStrike" kern="1200" cap="none" spc="0" normalizeH="0" baseline="0" noProof="0" dirty="0">
                <a:ln>
                  <a:noFill/>
                </a:ln>
                <a:solidFill>
                  <a:srgbClr val="000000"/>
                </a:solidFill>
                <a:effectLst/>
                <a:uLnTx/>
                <a:uFillTx/>
                <a:latin typeface="Calibri"/>
                <a:ea typeface="ＭＳ Ｐゴシック" charset="0"/>
              </a:rPr>
            </a:br>
            <a:r>
              <a:rPr kumimoji="0" lang="en-US" sz="2800" b="0" i="0" u="none" strike="noStrike" kern="1200" cap="none" spc="0" normalizeH="0" baseline="0" noProof="0" dirty="0">
                <a:ln>
                  <a:noFill/>
                </a:ln>
                <a:solidFill>
                  <a:srgbClr val="000000"/>
                </a:solidFill>
                <a:effectLst/>
                <a:uLnTx/>
                <a:uFillTx/>
                <a:latin typeface="Calibri"/>
                <a:ea typeface="ＭＳ Ｐゴシック" charset="0"/>
              </a:rPr>
              <a:t>Harold J Burstein, MD, PhD</a:t>
            </a:r>
            <a:br>
              <a:rPr kumimoji="0" lang="en-US" sz="2800" b="0" i="0" u="none" strike="noStrike" kern="1200" cap="none" spc="0" normalizeH="0" baseline="0" noProof="0" dirty="0">
                <a:ln>
                  <a:noFill/>
                </a:ln>
                <a:solidFill>
                  <a:srgbClr val="000000"/>
                </a:solidFill>
                <a:effectLst/>
                <a:uLnTx/>
                <a:uFillTx/>
                <a:latin typeface="Calibri"/>
                <a:ea typeface="ＭＳ Ｐゴシック" charset="0"/>
              </a:rPr>
            </a:br>
            <a:r>
              <a:rPr kumimoji="0" lang="en-US" sz="2800" b="0" i="0" u="none" strike="noStrike" kern="1200" cap="none" spc="0" normalizeH="0" baseline="0" noProof="0" dirty="0">
                <a:ln>
                  <a:noFill/>
                </a:ln>
                <a:solidFill>
                  <a:srgbClr val="000000"/>
                </a:solidFill>
                <a:effectLst/>
                <a:uLnTx/>
                <a:uFillTx/>
                <a:latin typeface="Calibri"/>
                <a:ea typeface="ＭＳ Ｐゴシック" charset="0"/>
              </a:rPr>
              <a:t>Karen A </a:t>
            </a:r>
            <a:r>
              <a:rPr kumimoji="0" lang="en-US" sz="2800" b="0" i="0" u="none" strike="noStrike" kern="1200" cap="none" spc="0" normalizeH="0" baseline="0" noProof="0" dirty="0" err="1">
                <a:ln>
                  <a:noFill/>
                </a:ln>
                <a:solidFill>
                  <a:srgbClr val="000000"/>
                </a:solidFill>
                <a:effectLst/>
                <a:uLnTx/>
                <a:uFillTx/>
                <a:latin typeface="Calibri"/>
                <a:ea typeface="ＭＳ Ｐゴシック" charset="0"/>
              </a:rPr>
              <a:t>Gelmon</a:t>
            </a:r>
            <a:r>
              <a:rPr kumimoji="0" lang="en-US" sz="2800" b="0" i="0" u="none" strike="noStrike" kern="1200" cap="none" spc="0" normalizeH="0" baseline="0" noProof="0" dirty="0">
                <a:ln>
                  <a:noFill/>
                </a:ln>
                <a:solidFill>
                  <a:srgbClr val="000000"/>
                </a:solidFill>
                <a:effectLst/>
                <a:uLnTx/>
                <a:uFillTx/>
                <a:latin typeface="Calibri"/>
                <a:ea typeface="ＭＳ Ｐゴシック" charset="0"/>
              </a:rPr>
              <a:t>, MD</a:t>
            </a:r>
          </a:p>
          <a:p>
            <a:pPr marL="0" marR="0" lvl="0" indent="0" algn="l" defTabSz="914400" rtl="0" eaLnBrk="0" fontAlgn="base" latinLnBrk="0" hangingPunct="0">
              <a:lnSpc>
                <a:spcPts val="356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ＭＳ Ｐゴシック" charset="0"/>
              </a:rPr>
              <a:t>Matthew P Goetz, MD</a:t>
            </a:r>
          </a:p>
          <a:p>
            <a:pPr marL="0" marR="0" lvl="0" indent="0" algn="l" defTabSz="914400" rtl="0" eaLnBrk="0" fontAlgn="base" latinLnBrk="0" hangingPunct="0">
              <a:lnSpc>
                <a:spcPts val="356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ＭＳ Ｐゴシック" charset="0"/>
              </a:rPr>
              <a:t>Virginia </a:t>
            </a:r>
            <a:r>
              <a:rPr kumimoji="0" lang="en-US" sz="2800" b="0" i="0" u="none" strike="noStrike" kern="1200" cap="none" spc="0" normalizeH="0" baseline="0" noProof="0" dirty="0" err="1">
                <a:ln>
                  <a:noFill/>
                </a:ln>
                <a:solidFill>
                  <a:srgbClr val="000000"/>
                </a:solidFill>
                <a:effectLst/>
                <a:uLnTx/>
                <a:uFillTx/>
                <a:latin typeface="Calibri"/>
                <a:ea typeface="ＭＳ Ｐゴシック" charset="0"/>
              </a:rPr>
              <a:t>Kaklamani</a:t>
            </a:r>
            <a:r>
              <a:rPr kumimoji="0" lang="en-US" sz="2800" b="0" i="0" u="none" strike="noStrike" kern="1200" cap="none" spc="0" normalizeH="0" baseline="0" noProof="0" dirty="0">
                <a:ln>
                  <a:noFill/>
                </a:ln>
                <a:solidFill>
                  <a:srgbClr val="000000"/>
                </a:solidFill>
                <a:effectLst/>
                <a:uLnTx/>
                <a:uFillTx/>
                <a:latin typeface="Calibri"/>
                <a:ea typeface="ＭＳ Ｐゴシック" charset="0"/>
              </a:rPr>
              <a:t>, MD, DSc</a:t>
            </a:r>
          </a:p>
          <a:p>
            <a:pPr marL="0" marR="0" lvl="0" indent="0" algn="l" defTabSz="914400" rtl="0" eaLnBrk="0" fontAlgn="base" latinLnBrk="0" hangingPunct="0">
              <a:lnSpc>
                <a:spcPts val="356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ＭＳ Ｐゴシック" charset="0"/>
              </a:rPr>
              <a:t>Kevin </a:t>
            </a:r>
            <a:r>
              <a:rPr kumimoji="0" lang="en-US" sz="2800" b="0" i="0" u="none" strike="noStrike" kern="1200" cap="none" spc="0" normalizeH="0" baseline="0" noProof="0" dirty="0" err="1">
                <a:ln>
                  <a:noFill/>
                </a:ln>
                <a:solidFill>
                  <a:srgbClr val="000000"/>
                </a:solidFill>
                <a:effectLst/>
                <a:uLnTx/>
                <a:uFillTx/>
                <a:latin typeface="Calibri"/>
                <a:ea typeface="ＭＳ Ｐゴシック" charset="0"/>
              </a:rPr>
              <a:t>Kalinsky</a:t>
            </a:r>
            <a:r>
              <a:rPr kumimoji="0" lang="en-US" sz="2800" b="0" i="0" u="none" strike="noStrike" kern="1200" cap="none" spc="0" normalizeH="0" baseline="0" noProof="0" dirty="0">
                <a:ln>
                  <a:noFill/>
                </a:ln>
                <a:solidFill>
                  <a:srgbClr val="000000"/>
                </a:solidFill>
                <a:effectLst/>
                <a:uLnTx/>
                <a:uFillTx/>
                <a:latin typeface="Calibri"/>
                <a:ea typeface="ＭＳ Ｐゴシック" charset="0"/>
              </a:rPr>
              <a:t>, MD, MS</a:t>
            </a:r>
          </a:p>
          <a:p>
            <a:pPr marL="0" marR="0" lvl="0" indent="0" algn="l" defTabSz="914400" rtl="0" eaLnBrk="0" fontAlgn="base" latinLnBrk="0" hangingPunct="0">
              <a:lnSpc>
                <a:spcPts val="356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ＭＳ Ｐゴシック" charset="0"/>
              </a:rPr>
              <a:t>Ian E </a:t>
            </a:r>
            <a:r>
              <a:rPr kumimoji="0" lang="en-US" sz="2800" b="0" i="0" u="none" strike="noStrike" kern="1200" cap="none" spc="0" normalizeH="0" baseline="0" noProof="0" dirty="0" err="1">
                <a:ln>
                  <a:noFill/>
                </a:ln>
                <a:solidFill>
                  <a:srgbClr val="000000"/>
                </a:solidFill>
                <a:effectLst/>
                <a:uLnTx/>
                <a:uFillTx/>
                <a:latin typeface="Calibri"/>
                <a:ea typeface="ＭＳ Ｐゴシック" charset="0"/>
              </a:rPr>
              <a:t>Krop</a:t>
            </a:r>
            <a:r>
              <a:rPr kumimoji="0" lang="en-US" sz="2800" b="0" i="0" u="none" strike="noStrike" kern="1200" cap="none" spc="0" normalizeH="0" baseline="0" noProof="0" dirty="0">
                <a:ln>
                  <a:noFill/>
                </a:ln>
                <a:solidFill>
                  <a:srgbClr val="000000"/>
                </a:solidFill>
                <a:effectLst/>
                <a:uLnTx/>
                <a:uFillTx/>
                <a:latin typeface="Calibri"/>
                <a:ea typeface="ＭＳ Ｐゴシック" charset="0"/>
              </a:rPr>
              <a:t>, MD, PhD</a:t>
            </a:r>
          </a:p>
          <a:p>
            <a:pPr marL="0" marR="0" lvl="0" indent="0" algn="l" defTabSz="914400" rtl="0" eaLnBrk="0" fontAlgn="base" latinLnBrk="0" hangingPunct="0">
              <a:lnSpc>
                <a:spcPts val="356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ＭＳ Ｐゴシック" charset="0"/>
              </a:rPr>
              <a:t>Erica Mayer, MD, MPH, FASCO</a:t>
            </a:r>
          </a:p>
          <a:p>
            <a:pPr marL="0" marR="0" lvl="0" indent="0" algn="l" defTabSz="914400" rtl="0" eaLnBrk="0" fontAlgn="base" latinLnBrk="0" hangingPunct="0">
              <a:lnSpc>
                <a:spcPts val="356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ＭＳ Ｐゴシック" charset="0"/>
              </a:rPr>
              <a:t>Jane Lowe Meisel, MD</a:t>
            </a:r>
          </a:p>
        </p:txBody>
      </p:sp>
      <p:sp>
        <p:nvSpPr>
          <p:cNvPr id="6" name="TextBox 5">
            <a:extLst>
              <a:ext uri="{FF2B5EF4-FFF2-40B4-BE49-F238E27FC236}">
                <a16:creationId xmlns:a16="http://schemas.microsoft.com/office/drawing/2014/main" id="{4776FE3E-D100-0A07-BE76-E21DC62206A3}"/>
              </a:ext>
            </a:extLst>
          </p:cNvPr>
          <p:cNvSpPr txBox="1"/>
          <p:nvPr/>
        </p:nvSpPr>
        <p:spPr>
          <a:xfrm>
            <a:off x="6701741" y="1295400"/>
            <a:ext cx="4765728" cy="4685513"/>
          </a:xfrm>
          <a:prstGeom prst="rect">
            <a:avLst/>
          </a:prstGeom>
          <a:noFill/>
        </p:spPr>
        <p:txBody>
          <a:bodyPr wrap="none" rtlCol="0">
            <a:spAutoFit/>
          </a:bodyPr>
          <a:lstStyle/>
          <a:p>
            <a:pPr marL="0" marR="0" lvl="0" indent="0" algn="l" defTabSz="914400" rtl="0" eaLnBrk="0" fontAlgn="base" latinLnBrk="0" hangingPunct="0">
              <a:lnSpc>
                <a:spcPts val="356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ＭＳ Ｐゴシック" charset="0"/>
              </a:rPr>
              <a:t>Kathy D Miller, MD</a:t>
            </a:r>
            <a:br>
              <a:rPr kumimoji="0" lang="en-US" sz="2800" b="0" i="0" u="none" strike="noStrike" kern="1200" cap="none" spc="0" normalizeH="0" baseline="0" noProof="0" dirty="0">
                <a:ln>
                  <a:noFill/>
                </a:ln>
                <a:solidFill>
                  <a:srgbClr val="000000"/>
                </a:solidFill>
                <a:effectLst/>
                <a:uLnTx/>
                <a:uFillTx/>
                <a:latin typeface="Calibri"/>
                <a:ea typeface="ＭＳ Ｐゴシック" charset="0"/>
              </a:rPr>
            </a:br>
            <a:r>
              <a:rPr kumimoji="0" lang="en-US" sz="2800" b="0" i="0" u="none" strike="noStrike" kern="1200" cap="none" spc="0" normalizeH="0" baseline="0" noProof="0" dirty="0">
                <a:ln>
                  <a:noFill/>
                </a:ln>
                <a:solidFill>
                  <a:srgbClr val="000000"/>
                </a:solidFill>
                <a:effectLst/>
                <a:uLnTx/>
                <a:uFillTx/>
                <a:latin typeface="Calibri"/>
                <a:ea typeface="ＭＳ Ｐゴシック" charset="0"/>
              </a:rPr>
              <a:t>Ruth </a:t>
            </a:r>
            <a:r>
              <a:rPr kumimoji="0" lang="en-US" sz="2800" b="0" i="0" u="none" strike="noStrike" kern="1200" cap="none" spc="0" normalizeH="0" baseline="0" noProof="0" dirty="0" err="1">
                <a:ln>
                  <a:noFill/>
                </a:ln>
                <a:solidFill>
                  <a:srgbClr val="000000"/>
                </a:solidFill>
                <a:effectLst/>
                <a:uLnTx/>
                <a:uFillTx/>
                <a:latin typeface="Calibri"/>
                <a:ea typeface="ＭＳ Ｐゴシック" charset="0"/>
              </a:rPr>
              <a:t>O’Regan</a:t>
            </a:r>
            <a:r>
              <a:rPr kumimoji="0" lang="en-US" sz="2800" b="0" i="0" u="none" strike="noStrike" kern="1200" cap="none" spc="0" normalizeH="0" baseline="0" noProof="0" dirty="0">
                <a:ln>
                  <a:noFill/>
                </a:ln>
                <a:solidFill>
                  <a:srgbClr val="000000"/>
                </a:solidFill>
                <a:effectLst/>
                <a:uLnTx/>
                <a:uFillTx/>
                <a:latin typeface="Calibri"/>
                <a:ea typeface="ＭＳ Ｐゴシック" charset="0"/>
              </a:rPr>
              <a:t>, MD</a:t>
            </a:r>
          </a:p>
          <a:p>
            <a:pPr marL="0" marR="0" lvl="0" indent="0" algn="l" defTabSz="914400" rtl="0" eaLnBrk="0" fontAlgn="base" latinLnBrk="0" hangingPunct="0">
              <a:lnSpc>
                <a:spcPts val="356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ＭＳ Ｐゴシック" charset="0"/>
              </a:rPr>
              <a:t>Joyce O’Shaughnessy, MD</a:t>
            </a:r>
          </a:p>
          <a:p>
            <a:pPr marL="0" marR="0" lvl="0" indent="0" algn="l" defTabSz="914400" rtl="0" eaLnBrk="0" fontAlgn="base" latinLnBrk="0" hangingPunct="0">
              <a:lnSpc>
                <a:spcPts val="356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ＭＳ Ｐゴシック" charset="0"/>
              </a:rPr>
              <a:t>Lajos </a:t>
            </a:r>
            <a:r>
              <a:rPr kumimoji="0" lang="en-US" sz="2800" b="0" i="0" u="none" strike="noStrike" kern="1200" cap="none" spc="0" normalizeH="0" baseline="0" noProof="0" dirty="0" err="1">
                <a:ln>
                  <a:noFill/>
                </a:ln>
                <a:solidFill>
                  <a:srgbClr val="000000"/>
                </a:solidFill>
                <a:effectLst/>
                <a:uLnTx/>
                <a:uFillTx/>
                <a:latin typeface="Calibri"/>
                <a:ea typeface="ＭＳ Ｐゴシック" charset="0"/>
              </a:rPr>
              <a:t>Pusztai</a:t>
            </a:r>
            <a:r>
              <a:rPr kumimoji="0" lang="en-US" sz="2800" b="0" i="0" u="none" strike="noStrike" kern="1200" cap="none" spc="0" normalizeH="0" baseline="0" noProof="0" dirty="0">
                <a:ln>
                  <a:noFill/>
                </a:ln>
                <a:solidFill>
                  <a:srgbClr val="000000"/>
                </a:solidFill>
                <a:effectLst/>
                <a:uLnTx/>
                <a:uFillTx/>
                <a:latin typeface="Calibri"/>
                <a:ea typeface="ＭＳ Ｐゴシック" charset="0"/>
              </a:rPr>
              <a:t>, MD, DPhil, FASCO</a:t>
            </a:r>
            <a:br>
              <a:rPr kumimoji="0" lang="en-US" sz="2800" b="0" i="0" u="none" strike="noStrike" kern="1200" cap="none" spc="0" normalizeH="0" baseline="0" noProof="0" dirty="0">
                <a:ln>
                  <a:noFill/>
                </a:ln>
                <a:solidFill>
                  <a:srgbClr val="000000"/>
                </a:solidFill>
                <a:effectLst/>
                <a:uLnTx/>
                <a:uFillTx/>
                <a:latin typeface="Calibri"/>
                <a:ea typeface="ＭＳ Ｐゴシック" charset="0"/>
              </a:rPr>
            </a:br>
            <a:r>
              <a:rPr kumimoji="0" lang="en-US" sz="2800" b="0" i="0" u="none" strike="noStrike" kern="1200" cap="none" spc="0" normalizeH="0" baseline="0" noProof="0" dirty="0">
                <a:ln>
                  <a:noFill/>
                </a:ln>
                <a:solidFill>
                  <a:srgbClr val="000000"/>
                </a:solidFill>
                <a:effectLst/>
                <a:uLnTx/>
                <a:uFillTx/>
                <a:latin typeface="Calibri"/>
                <a:ea typeface="ＭＳ Ｐゴシック" charset="0"/>
              </a:rPr>
              <a:t>Mark E Robson, MD</a:t>
            </a:r>
          </a:p>
          <a:p>
            <a:pPr marL="0" marR="0" lvl="0" indent="0" algn="l" defTabSz="914400" rtl="0" eaLnBrk="0" fontAlgn="base" latinLnBrk="0" hangingPunct="0">
              <a:lnSpc>
                <a:spcPts val="356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ＭＳ Ｐゴシック" charset="0"/>
              </a:rPr>
              <a:t>Hope S </a:t>
            </a:r>
            <a:r>
              <a:rPr kumimoji="0" lang="en-US" sz="2800" b="0" i="0" u="none" strike="noStrike" kern="1200" cap="none" spc="0" normalizeH="0" baseline="0" noProof="0" dirty="0" err="1">
                <a:ln>
                  <a:noFill/>
                </a:ln>
                <a:solidFill>
                  <a:srgbClr val="000000"/>
                </a:solidFill>
                <a:effectLst/>
                <a:uLnTx/>
                <a:uFillTx/>
                <a:latin typeface="Calibri"/>
                <a:ea typeface="ＭＳ Ｐゴシック" charset="0"/>
              </a:rPr>
              <a:t>Rugo</a:t>
            </a:r>
            <a:r>
              <a:rPr kumimoji="0" lang="en-US" sz="2800" b="0" i="0" u="none" strike="noStrike" kern="1200" cap="none" spc="0" normalizeH="0" baseline="0" noProof="0" dirty="0">
                <a:ln>
                  <a:noFill/>
                </a:ln>
                <a:solidFill>
                  <a:srgbClr val="000000"/>
                </a:solidFill>
                <a:effectLst/>
                <a:uLnTx/>
                <a:uFillTx/>
                <a:latin typeface="Calibri"/>
                <a:ea typeface="ＭＳ Ｐゴシック" charset="0"/>
              </a:rPr>
              <a:t>, MD</a:t>
            </a:r>
            <a:br>
              <a:rPr kumimoji="0" lang="en-US" sz="2800" b="0" i="0" u="none" strike="noStrike" kern="1200" cap="none" spc="0" normalizeH="0" baseline="0" noProof="0" dirty="0">
                <a:ln>
                  <a:noFill/>
                </a:ln>
                <a:solidFill>
                  <a:srgbClr val="000000"/>
                </a:solidFill>
                <a:effectLst/>
                <a:uLnTx/>
                <a:uFillTx/>
                <a:latin typeface="Calibri"/>
                <a:ea typeface="ＭＳ Ｐゴシック" charset="0"/>
              </a:rPr>
            </a:br>
            <a:r>
              <a:rPr kumimoji="0" lang="en-US" sz="2800" b="0" i="0" u="none" strike="noStrike" kern="1200" cap="none" spc="0" normalizeH="0" baseline="0" noProof="0" dirty="0">
                <a:ln>
                  <a:noFill/>
                </a:ln>
                <a:solidFill>
                  <a:srgbClr val="000000"/>
                </a:solidFill>
                <a:effectLst/>
                <a:uLnTx/>
                <a:uFillTx/>
                <a:latin typeface="Calibri"/>
                <a:ea typeface="ＭＳ Ｐゴシック" charset="0"/>
              </a:rPr>
              <a:t>Priyanka Sharma, MD</a:t>
            </a:r>
            <a:br>
              <a:rPr kumimoji="0" lang="en-US" sz="2800" b="0" i="0" u="none" strike="noStrike" kern="1200" cap="none" spc="0" normalizeH="0" baseline="0" noProof="0" dirty="0">
                <a:ln>
                  <a:noFill/>
                </a:ln>
                <a:solidFill>
                  <a:srgbClr val="000000"/>
                </a:solidFill>
                <a:effectLst/>
                <a:uLnTx/>
                <a:uFillTx/>
                <a:latin typeface="Calibri"/>
                <a:ea typeface="ＭＳ Ｐゴシック" charset="0"/>
              </a:rPr>
            </a:br>
            <a:r>
              <a:rPr kumimoji="0" lang="en-US" sz="2800" b="0" i="0" u="none" strike="noStrike" kern="1200" cap="none" spc="0" normalizeH="0" baseline="0" noProof="0" dirty="0">
                <a:ln>
                  <a:noFill/>
                </a:ln>
                <a:solidFill>
                  <a:srgbClr val="000000"/>
                </a:solidFill>
                <a:effectLst/>
                <a:uLnTx/>
                <a:uFillTx/>
                <a:latin typeface="Calibri"/>
                <a:ea typeface="ＭＳ Ｐゴシック" charset="0"/>
              </a:rPr>
              <a:t>Laura Spring, MD</a:t>
            </a:r>
          </a:p>
          <a:p>
            <a:pPr marL="0" marR="0" lvl="0" indent="0" algn="l" defTabSz="914400" rtl="0" eaLnBrk="0" fontAlgn="base" latinLnBrk="0" hangingPunct="0">
              <a:lnSpc>
                <a:spcPts val="356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ＭＳ Ｐゴシック" charset="0"/>
              </a:rPr>
              <a:t>Sara M </a:t>
            </a:r>
            <a:r>
              <a:rPr kumimoji="0" lang="en-US" sz="2800" b="0" i="0" u="none" strike="noStrike" kern="1200" cap="none" spc="0" normalizeH="0" baseline="0" noProof="0" dirty="0" err="1">
                <a:ln>
                  <a:noFill/>
                </a:ln>
                <a:solidFill>
                  <a:srgbClr val="000000"/>
                </a:solidFill>
                <a:effectLst/>
                <a:uLnTx/>
                <a:uFillTx/>
                <a:latin typeface="Calibri"/>
                <a:ea typeface="ＭＳ Ｐゴシック" charset="0"/>
              </a:rPr>
              <a:t>Tolaney</a:t>
            </a:r>
            <a:r>
              <a:rPr kumimoji="0" lang="en-US" sz="2800" b="0" i="0" u="none" strike="noStrike" kern="1200" cap="none" spc="0" normalizeH="0" baseline="0" noProof="0" dirty="0">
                <a:ln>
                  <a:noFill/>
                </a:ln>
                <a:solidFill>
                  <a:srgbClr val="000000"/>
                </a:solidFill>
                <a:effectLst/>
                <a:uLnTx/>
                <a:uFillTx/>
                <a:latin typeface="Calibri"/>
                <a:ea typeface="ＭＳ Ｐゴシック" charset="0"/>
              </a:rPr>
              <a:t>, MD, MPH</a:t>
            </a:r>
          </a:p>
          <a:p>
            <a:pPr marL="0" marR="0" lvl="0" indent="0" algn="l" defTabSz="914400" rtl="0" eaLnBrk="0" fontAlgn="base" latinLnBrk="0" hangingPunct="0">
              <a:lnSpc>
                <a:spcPts val="356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ＭＳ Ｐゴシック" charset="0"/>
              </a:rPr>
              <a:t>Seth Wander, MD, PhD</a:t>
            </a:r>
            <a:endParaRPr kumimoji="0" lang="en-US" sz="2800" b="0" i="0" u="none" strike="noStrike" kern="1200" cap="none" spc="0" normalizeH="0" baseline="0" noProof="0" dirty="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3959604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498802-EFC3-6F45-9189-10DA297D35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12EEC3-0E07-F261-C754-990A9006C495}"/>
              </a:ext>
            </a:extLst>
          </p:cNvPr>
          <p:cNvSpPr>
            <a:spLocks noGrp="1"/>
          </p:cNvSpPr>
          <p:nvPr>
            <p:ph type="title"/>
          </p:nvPr>
        </p:nvSpPr>
        <p:spPr>
          <a:xfrm>
            <a:off x="912285" y="815222"/>
            <a:ext cx="10972800" cy="1828800"/>
          </a:xfrm>
        </p:spPr>
        <p:txBody>
          <a:bodyPr anchor="t"/>
          <a:lstStyle/>
          <a:p>
            <a:pPr marL="0" marR="0">
              <a:spcBef>
                <a:spcPts val="0"/>
              </a:spcBef>
              <a:spcAft>
                <a:spcPts val="0"/>
              </a:spcAft>
            </a:pPr>
            <a:r>
              <a:rPr lang="en-US" sz="2300" b="1" dirty="0">
                <a:effectLst/>
                <a:latin typeface="Arial" panose="020B0604020202020204" pitchFamily="34" charset="0"/>
                <a:ea typeface="Times New Roman" panose="02020603050405020304" pitchFamily="18" charset="0"/>
              </a:rPr>
              <a:t>HER2-positive, ER-positive</a:t>
            </a:r>
            <a:br>
              <a:rPr lang="en-US" sz="2300" b="1" dirty="0">
                <a:effectLst/>
                <a:latin typeface="Arial" panose="020B0604020202020204" pitchFamily="34" charset="0"/>
                <a:ea typeface="Times New Roman" panose="02020603050405020304" pitchFamily="18" charset="0"/>
              </a:rPr>
            </a:br>
            <a:r>
              <a:rPr lang="en-US" sz="2300" b="1" dirty="0">
                <a:effectLst/>
                <a:latin typeface="Arial" panose="020B0604020202020204" pitchFamily="34" charset="0"/>
                <a:ea typeface="Times New Roman" panose="02020603050405020304" pitchFamily="18" charset="0"/>
              </a:rPr>
              <a:t>Neoadjuvant TCHP</a:t>
            </a:r>
            <a:br>
              <a:rPr lang="en-US" sz="2300" b="1" dirty="0">
                <a:effectLst/>
                <a:latin typeface="Arial" panose="020B0604020202020204" pitchFamily="34" charset="0"/>
                <a:ea typeface="Times New Roman" panose="02020603050405020304" pitchFamily="18" charset="0"/>
              </a:rPr>
            </a:br>
            <a:r>
              <a:rPr lang="en-US" sz="2300" b="1" dirty="0">
                <a:effectLst/>
                <a:latin typeface="Arial" panose="020B0604020202020204" pitchFamily="34" charset="0"/>
                <a:ea typeface="Times New Roman" panose="02020603050405020304" pitchFamily="18" charset="0"/>
              </a:rPr>
              <a:t>Minimal residual disease at surgery</a:t>
            </a:r>
          </a:p>
        </p:txBody>
      </p:sp>
      <p:sp>
        <p:nvSpPr>
          <p:cNvPr id="3" name="Text Box 4">
            <a:extLst>
              <a:ext uri="{FF2B5EF4-FFF2-40B4-BE49-F238E27FC236}">
                <a16:creationId xmlns:a16="http://schemas.microsoft.com/office/drawing/2014/main" id="{3F27A967-B069-0227-AF55-0CA11E959F08}"/>
              </a:ext>
            </a:extLst>
          </p:cNvPr>
          <p:cNvSpPr txBox="1">
            <a:spLocks noChangeArrowheads="1"/>
          </p:cNvSpPr>
          <p:nvPr/>
        </p:nvSpPr>
        <p:spPr bwMode="auto">
          <a:xfrm>
            <a:off x="533400" y="2944641"/>
            <a:ext cx="3733799" cy="36939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cs typeface="+mn-cs"/>
              </a:rPr>
              <a:t>Trastuzumab/</a:t>
            </a: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cs typeface="+mn-cs"/>
              </a:rPr>
              <a:t>pertuzumab</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charset="-128"/>
              <a:cs typeface="+mn-cs"/>
            </a:endParaRPr>
          </a:p>
        </p:txBody>
      </p:sp>
      <p:sp>
        <p:nvSpPr>
          <p:cNvPr id="8" name="Text Box 4">
            <a:extLst>
              <a:ext uri="{FF2B5EF4-FFF2-40B4-BE49-F238E27FC236}">
                <a16:creationId xmlns:a16="http://schemas.microsoft.com/office/drawing/2014/main" id="{138DFA15-1C7B-2AB6-9DFD-F56B5CEA3FBD}"/>
              </a:ext>
            </a:extLst>
          </p:cNvPr>
          <p:cNvSpPr txBox="1">
            <a:spLocks noChangeArrowheads="1"/>
          </p:cNvSpPr>
          <p:nvPr/>
        </p:nvSpPr>
        <p:spPr bwMode="auto">
          <a:xfrm>
            <a:off x="228600" y="2255422"/>
            <a:ext cx="4038599"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cs typeface="+mn-cs"/>
              </a:rPr>
              <a:t>Trastuzumab</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35" name="Picture 34">
            <a:extLst>
              <a:ext uri="{FF2B5EF4-FFF2-40B4-BE49-F238E27FC236}">
                <a16:creationId xmlns:a16="http://schemas.microsoft.com/office/drawing/2014/main" id="{05277B9C-AF0E-5A83-FFD6-997AAC4B5BEB}"/>
              </a:ext>
            </a:extLst>
          </p:cNvPr>
          <p:cNvPicPr>
            <a:picLocks noChangeAspect="1"/>
          </p:cNvPicPr>
          <p:nvPr/>
        </p:nvPicPr>
        <p:blipFill>
          <a:blip r:embed="rId3"/>
          <a:srcRect/>
          <a:stretch/>
        </p:blipFill>
        <p:spPr bwMode="auto">
          <a:xfrm>
            <a:off x="4433036" y="3594329"/>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 name="Picture 1">
            <a:extLst>
              <a:ext uri="{FF2B5EF4-FFF2-40B4-BE49-F238E27FC236}">
                <a16:creationId xmlns:a16="http://schemas.microsoft.com/office/drawing/2014/main" id="{15006377-8320-15D8-0305-739EA12B7F24}"/>
              </a:ext>
            </a:extLst>
          </p:cNvPr>
          <p:cNvPicPr>
            <a:picLocks noChangeAspect="1"/>
          </p:cNvPicPr>
          <p:nvPr/>
        </p:nvPicPr>
        <p:blipFill>
          <a:blip r:embed="rId4"/>
          <a:srcRect/>
          <a:stretch/>
        </p:blipFill>
        <p:spPr bwMode="auto">
          <a:xfrm>
            <a:off x="4433036" y="2230269"/>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 name="Picture 3">
            <a:extLst>
              <a:ext uri="{FF2B5EF4-FFF2-40B4-BE49-F238E27FC236}">
                <a16:creationId xmlns:a16="http://schemas.microsoft.com/office/drawing/2014/main" id="{D675F12D-69A8-F8EF-6C7D-1BF0A26D93DB}"/>
              </a:ext>
            </a:extLst>
          </p:cNvPr>
          <p:cNvPicPr>
            <a:picLocks noChangeAspect="1"/>
          </p:cNvPicPr>
          <p:nvPr/>
        </p:nvPicPr>
        <p:blipFill>
          <a:blip r:embed="rId5"/>
          <a:srcRect/>
          <a:stretch/>
        </p:blipFill>
        <p:spPr bwMode="auto">
          <a:xfrm>
            <a:off x="4433036" y="2923093"/>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 name="Text Box 9">
            <a:extLst>
              <a:ext uri="{FF2B5EF4-FFF2-40B4-BE49-F238E27FC236}">
                <a16:creationId xmlns:a16="http://schemas.microsoft.com/office/drawing/2014/main" id="{989AA8A1-46A1-E224-333E-BC79861599D7}"/>
              </a:ext>
            </a:extLst>
          </p:cNvPr>
          <p:cNvSpPr txBox="1">
            <a:spLocks noChangeArrowheads="1"/>
          </p:cNvSpPr>
          <p:nvPr/>
        </p:nvSpPr>
        <p:spPr bwMode="auto">
          <a:xfrm>
            <a:off x="8098388" y="2230269"/>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8</a:t>
            </a:r>
          </a:p>
        </p:txBody>
      </p:sp>
      <p:pic>
        <p:nvPicPr>
          <p:cNvPr id="43" name="Picture 1">
            <a:extLst>
              <a:ext uri="{FF2B5EF4-FFF2-40B4-BE49-F238E27FC236}">
                <a16:creationId xmlns:a16="http://schemas.microsoft.com/office/drawing/2014/main" id="{15741BB0-74FC-1F48-6F62-B061DF80AB5E}"/>
              </a:ext>
            </a:extLst>
          </p:cNvPr>
          <p:cNvPicPr>
            <a:picLocks noChangeAspect="1"/>
          </p:cNvPicPr>
          <p:nvPr/>
        </p:nvPicPr>
        <p:blipFill>
          <a:blip r:embed="rId4"/>
          <a:srcRect/>
          <a:stretch/>
        </p:blipFill>
        <p:spPr bwMode="auto">
          <a:xfrm>
            <a:off x="4885982" y="2230269"/>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 name="Text Box 9">
            <a:extLst>
              <a:ext uri="{FF2B5EF4-FFF2-40B4-BE49-F238E27FC236}">
                <a16:creationId xmlns:a16="http://schemas.microsoft.com/office/drawing/2014/main" id="{7495447E-D3A4-28EA-B332-869252E8138C}"/>
              </a:ext>
            </a:extLst>
          </p:cNvPr>
          <p:cNvSpPr txBox="1">
            <a:spLocks noChangeArrowheads="1"/>
          </p:cNvSpPr>
          <p:nvPr/>
        </p:nvSpPr>
        <p:spPr bwMode="auto">
          <a:xfrm>
            <a:off x="11243826" y="2923093"/>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15</a:t>
            </a:r>
          </a:p>
        </p:txBody>
      </p:sp>
      <p:sp>
        <p:nvSpPr>
          <p:cNvPr id="51" name="Text Box 9">
            <a:extLst>
              <a:ext uri="{FF2B5EF4-FFF2-40B4-BE49-F238E27FC236}">
                <a16:creationId xmlns:a16="http://schemas.microsoft.com/office/drawing/2014/main" id="{4562D5F0-8334-0857-0DAF-D7F397F63B23}"/>
              </a:ext>
            </a:extLst>
          </p:cNvPr>
          <p:cNvSpPr txBox="1">
            <a:spLocks noChangeArrowheads="1"/>
          </p:cNvSpPr>
          <p:nvPr/>
        </p:nvSpPr>
        <p:spPr bwMode="auto">
          <a:xfrm>
            <a:off x="6821191" y="3594329"/>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5</a:t>
            </a:r>
          </a:p>
        </p:txBody>
      </p:sp>
      <p:pic>
        <p:nvPicPr>
          <p:cNvPr id="57" name="Picture 1">
            <a:extLst>
              <a:ext uri="{FF2B5EF4-FFF2-40B4-BE49-F238E27FC236}">
                <a16:creationId xmlns:a16="http://schemas.microsoft.com/office/drawing/2014/main" id="{C36FB56C-E6AB-CE13-26F3-A4738D3EE4FB}"/>
              </a:ext>
            </a:extLst>
          </p:cNvPr>
          <p:cNvPicPr>
            <a:picLocks noChangeAspect="1"/>
          </p:cNvPicPr>
          <p:nvPr/>
        </p:nvPicPr>
        <p:blipFill>
          <a:blip r:embed="rId4"/>
          <a:srcRect/>
          <a:stretch/>
        </p:blipFill>
        <p:spPr bwMode="auto">
          <a:xfrm>
            <a:off x="5338928" y="2230269"/>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2" name="Picture 1">
            <a:extLst>
              <a:ext uri="{FF2B5EF4-FFF2-40B4-BE49-F238E27FC236}">
                <a16:creationId xmlns:a16="http://schemas.microsoft.com/office/drawing/2014/main" id="{38894F9D-6EEB-7B2A-B990-5C5ABE498A2D}"/>
              </a:ext>
            </a:extLst>
          </p:cNvPr>
          <p:cNvPicPr>
            <a:picLocks noChangeAspect="1"/>
          </p:cNvPicPr>
          <p:nvPr/>
        </p:nvPicPr>
        <p:blipFill>
          <a:blip r:embed="rId4"/>
          <a:srcRect/>
          <a:stretch/>
        </p:blipFill>
        <p:spPr bwMode="auto">
          <a:xfrm>
            <a:off x="5791874" y="2230269"/>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0" name="Picture 1">
            <a:extLst>
              <a:ext uri="{FF2B5EF4-FFF2-40B4-BE49-F238E27FC236}">
                <a16:creationId xmlns:a16="http://schemas.microsoft.com/office/drawing/2014/main" id="{FCB2F94C-C9A1-3579-BC1D-CE7544CEFD58}"/>
              </a:ext>
            </a:extLst>
          </p:cNvPr>
          <p:cNvPicPr>
            <a:picLocks noChangeAspect="1"/>
          </p:cNvPicPr>
          <p:nvPr/>
        </p:nvPicPr>
        <p:blipFill>
          <a:blip r:embed="rId4"/>
          <a:srcRect/>
          <a:stretch/>
        </p:blipFill>
        <p:spPr bwMode="auto">
          <a:xfrm>
            <a:off x="6244820" y="2230269"/>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 name="Text Box 4">
            <a:extLst>
              <a:ext uri="{FF2B5EF4-FFF2-40B4-BE49-F238E27FC236}">
                <a16:creationId xmlns:a16="http://schemas.microsoft.com/office/drawing/2014/main" id="{FE45896D-7824-4269-8A7A-E5873B536FDA}"/>
              </a:ext>
            </a:extLst>
          </p:cNvPr>
          <p:cNvSpPr txBox="1">
            <a:spLocks noChangeArrowheads="1"/>
          </p:cNvSpPr>
          <p:nvPr/>
        </p:nvSpPr>
        <p:spPr bwMode="auto">
          <a:xfrm>
            <a:off x="228600" y="3604097"/>
            <a:ext cx="4038599"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cs typeface="+mn-cs"/>
              </a:rPr>
              <a:t>Trastuzumab/</a:t>
            </a: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cs typeface="+mn-cs"/>
              </a:rPr>
              <a:t>pertuzumab</a:t>
            </a: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cs typeface="+mn-cs"/>
              </a:rPr>
              <a:t> followed by neratinib</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9" name="Picture 3">
            <a:extLst>
              <a:ext uri="{FF2B5EF4-FFF2-40B4-BE49-F238E27FC236}">
                <a16:creationId xmlns:a16="http://schemas.microsoft.com/office/drawing/2014/main" id="{EFFC063A-BA3C-1EE5-EE0A-039B76A15C3F}"/>
              </a:ext>
            </a:extLst>
          </p:cNvPr>
          <p:cNvPicPr>
            <a:picLocks noChangeAspect="1"/>
          </p:cNvPicPr>
          <p:nvPr/>
        </p:nvPicPr>
        <p:blipFill>
          <a:blip r:embed="rId5"/>
          <a:srcRect/>
          <a:stretch/>
        </p:blipFill>
        <p:spPr bwMode="auto">
          <a:xfrm>
            <a:off x="4885982" y="2923093"/>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1">
            <a:extLst>
              <a:ext uri="{FF2B5EF4-FFF2-40B4-BE49-F238E27FC236}">
                <a16:creationId xmlns:a16="http://schemas.microsoft.com/office/drawing/2014/main" id="{3D060C5D-31A7-01E0-69C4-A8FF04B3484A}"/>
              </a:ext>
            </a:extLst>
          </p:cNvPr>
          <p:cNvPicPr>
            <a:picLocks noChangeAspect="1"/>
          </p:cNvPicPr>
          <p:nvPr/>
        </p:nvPicPr>
        <p:blipFill>
          <a:blip r:embed="rId4"/>
          <a:srcRect/>
          <a:stretch/>
        </p:blipFill>
        <p:spPr bwMode="auto">
          <a:xfrm>
            <a:off x="6697766" y="2230269"/>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3">
            <a:extLst>
              <a:ext uri="{FF2B5EF4-FFF2-40B4-BE49-F238E27FC236}">
                <a16:creationId xmlns:a16="http://schemas.microsoft.com/office/drawing/2014/main" id="{B68A05D3-1339-ABC4-D0F1-AF422DAC1546}"/>
              </a:ext>
            </a:extLst>
          </p:cNvPr>
          <p:cNvPicPr>
            <a:picLocks noChangeAspect="1"/>
          </p:cNvPicPr>
          <p:nvPr/>
        </p:nvPicPr>
        <p:blipFill>
          <a:blip r:embed="rId5"/>
          <a:srcRect/>
          <a:stretch/>
        </p:blipFill>
        <p:spPr bwMode="auto">
          <a:xfrm>
            <a:off x="5338928" y="2923093"/>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
            <a:extLst>
              <a:ext uri="{FF2B5EF4-FFF2-40B4-BE49-F238E27FC236}">
                <a16:creationId xmlns:a16="http://schemas.microsoft.com/office/drawing/2014/main" id="{4E023FA6-6786-E781-F98C-084386AC0D79}"/>
              </a:ext>
            </a:extLst>
          </p:cNvPr>
          <p:cNvPicPr>
            <a:picLocks noChangeAspect="1"/>
          </p:cNvPicPr>
          <p:nvPr/>
        </p:nvPicPr>
        <p:blipFill>
          <a:blip r:embed="rId4"/>
          <a:srcRect/>
          <a:stretch/>
        </p:blipFill>
        <p:spPr bwMode="auto">
          <a:xfrm>
            <a:off x="7150712" y="2230269"/>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1">
            <a:extLst>
              <a:ext uri="{FF2B5EF4-FFF2-40B4-BE49-F238E27FC236}">
                <a16:creationId xmlns:a16="http://schemas.microsoft.com/office/drawing/2014/main" id="{065F327B-C675-0241-EC45-C7FE331CA9B3}"/>
              </a:ext>
            </a:extLst>
          </p:cNvPr>
          <p:cNvPicPr>
            <a:picLocks noChangeAspect="1"/>
          </p:cNvPicPr>
          <p:nvPr/>
        </p:nvPicPr>
        <p:blipFill>
          <a:blip r:embed="rId4"/>
          <a:srcRect/>
          <a:stretch/>
        </p:blipFill>
        <p:spPr bwMode="auto">
          <a:xfrm>
            <a:off x="7603658" y="2230269"/>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3">
            <a:extLst>
              <a:ext uri="{FF2B5EF4-FFF2-40B4-BE49-F238E27FC236}">
                <a16:creationId xmlns:a16="http://schemas.microsoft.com/office/drawing/2014/main" id="{D12B4BED-2651-0DB3-3C79-79BF8E689C01}"/>
              </a:ext>
            </a:extLst>
          </p:cNvPr>
          <p:cNvPicPr>
            <a:picLocks noChangeAspect="1"/>
          </p:cNvPicPr>
          <p:nvPr/>
        </p:nvPicPr>
        <p:blipFill>
          <a:blip r:embed="rId5"/>
          <a:srcRect/>
          <a:stretch/>
        </p:blipFill>
        <p:spPr bwMode="auto">
          <a:xfrm>
            <a:off x="5791874" y="2923093"/>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 name="Picture 3">
            <a:extLst>
              <a:ext uri="{FF2B5EF4-FFF2-40B4-BE49-F238E27FC236}">
                <a16:creationId xmlns:a16="http://schemas.microsoft.com/office/drawing/2014/main" id="{416AEDBD-D296-BD34-8791-7517F9BD3102}"/>
              </a:ext>
            </a:extLst>
          </p:cNvPr>
          <p:cNvPicPr>
            <a:picLocks noChangeAspect="1"/>
          </p:cNvPicPr>
          <p:nvPr/>
        </p:nvPicPr>
        <p:blipFill>
          <a:blip r:embed="rId5"/>
          <a:srcRect/>
          <a:stretch/>
        </p:blipFill>
        <p:spPr bwMode="auto">
          <a:xfrm>
            <a:off x="6244820" y="2923093"/>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 name="Picture 3">
            <a:extLst>
              <a:ext uri="{FF2B5EF4-FFF2-40B4-BE49-F238E27FC236}">
                <a16:creationId xmlns:a16="http://schemas.microsoft.com/office/drawing/2014/main" id="{8836A642-EA45-7D59-CDC0-5836DD410F53}"/>
              </a:ext>
            </a:extLst>
          </p:cNvPr>
          <p:cNvPicPr>
            <a:picLocks noChangeAspect="1"/>
          </p:cNvPicPr>
          <p:nvPr/>
        </p:nvPicPr>
        <p:blipFill>
          <a:blip r:embed="rId5"/>
          <a:srcRect/>
          <a:stretch/>
        </p:blipFill>
        <p:spPr bwMode="auto">
          <a:xfrm>
            <a:off x="6697766" y="2923093"/>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 name="Picture 3">
            <a:extLst>
              <a:ext uri="{FF2B5EF4-FFF2-40B4-BE49-F238E27FC236}">
                <a16:creationId xmlns:a16="http://schemas.microsoft.com/office/drawing/2014/main" id="{0A13BCDD-477D-529A-4E8B-2172B4842B52}"/>
              </a:ext>
            </a:extLst>
          </p:cNvPr>
          <p:cNvPicPr>
            <a:picLocks noChangeAspect="1"/>
          </p:cNvPicPr>
          <p:nvPr/>
        </p:nvPicPr>
        <p:blipFill>
          <a:blip r:embed="rId5"/>
          <a:srcRect/>
          <a:stretch/>
        </p:blipFill>
        <p:spPr bwMode="auto">
          <a:xfrm>
            <a:off x="7150712" y="2923093"/>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 name="Picture 3">
            <a:extLst>
              <a:ext uri="{FF2B5EF4-FFF2-40B4-BE49-F238E27FC236}">
                <a16:creationId xmlns:a16="http://schemas.microsoft.com/office/drawing/2014/main" id="{B32A5960-B9FA-97FE-5850-66CDB809FCFD}"/>
              </a:ext>
            </a:extLst>
          </p:cNvPr>
          <p:cNvPicPr>
            <a:picLocks noChangeAspect="1"/>
          </p:cNvPicPr>
          <p:nvPr/>
        </p:nvPicPr>
        <p:blipFill>
          <a:blip r:embed="rId5"/>
          <a:srcRect/>
          <a:stretch/>
        </p:blipFill>
        <p:spPr bwMode="auto">
          <a:xfrm>
            <a:off x="7603658" y="2923093"/>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 name="Picture 3">
            <a:extLst>
              <a:ext uri="{FF2B5EF4-FFF2-40B4-BE49-F238E27FC236}">
                <a16:creationId xmlns:a16="http://schemas.microsoft.com/office/drawing/2014/main" id="{54453FDA-B697-2DD6-2D55-C71C6D00053F}"/>
              </a:ext>
            </a:extLst>
          </p:cNvPr>
          <p:cNvPicPr>
            <a:picLocks noChangeAspect="1"/>
          </p:cNvPicPr>
          <p:nvPr/>
        </p:nvPicPr>
        <p:blipFill>
          <a:blip r:embed="rId5"/>
          <a:srcRect/>
          <a:stretch/>
        </p:blipFill>
        <p:spPr bwMode="auto">
          <a:xfrm>
            <a:off x="8056604" y="2923093"/>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3">
            <a:extLst>
              <a:ext uri="{FF2B5EF4-FFF2-40B4-BE49-F238E27FC236}">
                <a16:creationId xmlns:a16="http://schemas.microsoft.com/office/drawing/2014/main" id="{4EEDF3D6-C1F2-9FFB-853A-1CB97BD4B748}"/>
              </a:ext>
            </a:extLst>
          </p:cNvPr>
          <p:cNvPicPr>
            <a:picLocks noChangeAspect="1"/>
          </p:cNvPicPr>
          <p:nvPr/>
        </p:nvPicPr>
        <p:blipFill>
          <a:blip r:embed="rId5"/>
          <a:srcRect/>
          <a:stretch/>
        </p:blipFill>
        <p:spPr bwMode="auto">
          <a:xfrm>
            <a:off x="8509550" y="2923093"/>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 name="Picture 3">
            <a:extLst>
              <a:ext uri="{FF2B5EF4-FFF2-40B4-BE49-F238E27FC236}">
                <a16:creationId xmlns:a16="http://schemas.microsoft.com/office/drawing/2014/main" id="{F45AB33B-D404-C47B-62B5-45ECF0594C9F}"/>
              </a:ext>
            </a:extLst>
          </p:cNvPr>
          <p:cNvPicPr>
            <a:picLocks noChangeAspect="1"/>
          </p:cNvPicPr>
          <p:nvPr/>
        </p:nvPicPr>
        <p:blipFill>
          <a:blip r:embed="rId5"/>
          <a:srcRect/>
          <a:stretch/>
        </p:blipFill>
        <p:spPr bwMode="auto">
          <a:xfrm>
            <a:off x="8962496" y="2923093"/>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 name="Picture 3">
            <a:extLst>
              <a:ext uri="{FF2B5EF4-FFF2-40B4-BE49-F238E27FC236}">
                <a16:creationId xmlns:a16="http://schemas.microsoft.com/office/drawing/2014/main" id="{0076EB07-F3CF-8159-6D86-FC36781DCCFF}"/>
              </a:ext>
            </a:extLst>
          </p:cNvPr>
          <p:cNvPicPr>
            <a:picLocks noChangeAspect="1"/>
          </p:cNvPicPr>
          <p:nvPr/>
        </p:nvPicPr>
        <p:blipFill>
          <a:blip r:embed="rId5"/>
          <a:srcRect/>
          <a:stretch/>
        </p:blipFill>
        <p:spPr bwMode="auto">
          <a:xfrm>
            <a:off x="9415442" y="2923093"/>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 name="Picture 3">
            <a:extLst>
              <a:ext uri="{FF2B5EF4-FFF2-40B4-BE49-F238E27FC236}">
                <a16:creationId xmlns:a16="http://schemas.microsoft.com/office/drawing/2014/main" id="{13F34AA9-FF9B-97CD-EF0C-7E1FE3183869}"/>
              </a:ext>
            </a:extLst>
          </p:cNvPr>
          <p:cNvPicPr>
            <a:picLocks noChangeAspect="1"/>
          </p:cNvPicPr>
          <p:nvPr/>
        </p:nvPicPr>
        <p:blipFill>
          <a:blip r:embed="rId5"/>
          <a:srcRect/>
          <a:stretch/>
        </p:blipFill>
        <p:spPr bwMode="auto">
          <a:xfrm>
            <a:off x="9868388" y="2923093"/>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a:extLst>
              <a:ext uri="{FF2B5EF4-FFF2-40B4-BE49-F238E27FC236}">
                <a16:creationId xmlns:a16="http://schemas.microsoft.com/office/drawing/2014/main" id="{FF2C4394-C8E6-E37A-3906-72154D932A76}"/>
              </a:ext>
            </a:extLst>
          </p:cNvPr>
          <p:cNvPicPr>
            <a:picLocks noChangeAspect="1"/>
          </p:cNvPicPr>
          <p:nvPr/>
        </p:nvPicPr>
        <p:blipFill>
          <a:blip r:embed="rId3"/>
          <a:srcRect/>
          <a:stretch/>
        </p:blipFill>
        <p:spPr bwMode="auto">
          <a:xfrm>
            <a:off x="4885981" y="3594329"/>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a:extLst>
              <a:ext uri="{FF2B5EF4-FFF2-40B4-BE49-F238E27FC236}">
                <a16:creationId xmlns:a16="http://schemas.microsoft.com/office/drawing/2014/main" id="{F2193092-1562-5BD9-6CAE-7EE5AE5FEFB2}"/>
              </a:ext>
            </a:extLst>
          </p:cNvPr>
          <p:cNvPicPr>
            <a:picLocks noChangeAspect="1"/>
          </p:cNvPicPr>
          <p:nvPr/>
        </p:nvPicPr>
        <p:blipFill>
          <a:blip r:embed="rId3"/>
          <a:srcRect/>
          <a:stretch/>
        </p:blipFill>
        <p:spPr bwMode="auto">
          <a:xfrm>
            <a:off x="5338928" y="3594329"/>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a:extLst>
              <a:ext uri="{FF2B5EF4-FFF2-40B4-BE49-F238E27FC236}">
                <a16:creationId xmlns:a16="http://schemas.microsoft.com/office/drawing/2014/main" id="{820D82ED-A123-9276-4E5D-D0C37F6A8891}"/>
              </a:ext>
            </a:extLst>
          </p:cNvPr>
          <p:cNvPicPr>
            <a:picLocks noChangeAspect="1"/>
          </p:cNvPicPr>
          <p:nvPr/>
        </p:nvPicPr>
        <p:blipFill>
          <a:blip r:embed="rId3"/>
          <a:srcRect/>
          <a:stretch/>
        </p:blipFill>
        <p:spPr bwMode="auto">
          <a:xfrm>
            <a:off x="5791873" y="3594329"/>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1A18F67C-539B-D70F-F830-9A8B76E001C7}"/>
              </a:ext>
            </a:extLst>
          </p:cNvPr>
          <p:cNvPicPr>
            <a:picLocks noChangeAspect="1"/>
          </p:cNvPicPr>
          <p:nvPr/>
        </p:nvPicPr>
        <p:blipFill>
          <a:blip r:embed="rId3"/>
          <a:srcRect/>
          <a:stretch/>
        </p:blipFill>
        <p:spPr bwMode="auto">
          <a:xfrm>
            <a:off x="6244820" y="3594329"/>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3">
            <a:extLst>
              <a:ext uri="{FF2B5EF4-FFF2-40B4-BE49-F238E27FC236}">
                <a16:creationId xmlns:a16="http://schemas.microsoft.com/office/drawing/2014/main" id="{AF70430D-3EDF-779E-5CEB-56262893516F}"/>
              </a:ext>
            </a:extLst>
          </p:cNvPr>
          <p:cNvPicPr>
            <a:picLocks noChangeAspect="1"/>
          </p:cNvPicPr>
          <p:nvPr/>
        </p:nvPicPr>
        <p:blipFill>
          <a:blip r:embed="rId5"/>
          <a:srcRect/>
          <a:stretch/>
        </p:blipFill>
        <p:spPr bwMode="auto">
          <a:xfrm>
            <a:off x="10321334" y="2923093"/>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3">
            <a:extLst>
              <a:ext uri="{FF2B5EF4-FFF2-40B4-BE49-F238E27FC236}">
                <a16:creationId xmlns:a16="http://schemas.microsoft.com/office/drawing/2014/main" id="{779E0F74-5895-2BB9-006C-AC29C4668E82}"/>
              </a:ext>
            </a:extLst>
          </p:cNvPr>
          <p:cNvPicPr>
            <a:picLocks noChangeAspect="1"/>
          </p:cNvPicPr>
          <p:nvPr/>
        </p:nvPicPr>
        <p:blipFill>
          <a:blip r:embed="rId5"/>
          <a:srcRect/>
          <a:stretch/>
        </p:blipFill>
        <p:spPr bwMode="auto">
          <a:xfrm>
            <a:off x="10774280" y="2923093"/>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Title 1">
            <a:extLst>
              <a:ext uri="{FF2B5EF4-FFF2-40B4-BE49-F238E27FC236}">
                <a16:creationId xmlns:a16="http://schemas.microsoft.com/office/drawing/2014/main" id="{DD5727F0-7712-6983-E211-966AE8FAD793}"/>
              </a:ext>
            </a:extLst>
          </p:cNvPr>
          <p:cNvSpPr txBox="1">
            <a:spLocks/>
          </p:cNvSpPr>
          <p:nvPr/>
        </p:nvSpPr>
        <p:spPr bwMode="auto">
          <a:xfrm>
            <a:off x="912285" y="1792564"/>
            <a:ext cx="10972800" cy="419966"/>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Arial" panose="020B0604020202020204" pitchFamily="34" charset="0"/>
                <a:ea typeface="MS PGothic" pitchFamily="34" charset="-128"/>
                <a:cs typeface="Arial" panose="020B060402020202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a:spcBef>
                <a:spcPts val="0"/>
              </a:spcBef>
              <a:spcAft>
                <a:spcPts val="0"/>
              </a:spcAft>
            </a:pPr>
            <a:r>
              <a:rPr lang="en-US" sz="2400" kern="0" dirty="0">
                <a:solidFill>
                  <a:srgbClr val="00B050"/>
                </a:solidFill>
                <a:ea typeface="Times New Roman" panose="02020603050405020304" pitchFamily="18" charset="0"/>
              </a:rPr>
              <a:t>2018</a:t>
            </a:r>
          </a:p>
        </p:txBody>
      </p:sp>
      <p:sp>
        <p:nvSpPr>
          <p:cNvPr id="19" name="Title 1">
            <a:extLst>
              <a:ext uri="{FF2B5EF4-FFF2-40B4-BE49-F238E27FC236}">
                <a16:creationId xmlns:a16="http://schemas.microsoft.com/office/drawing/2014/main" id="{F2092DFC-76F8-4BD7-8D37-486CF48D8A96}"/>
              </a:ext>
            </a:extLst>
          </p:cNvPr>
          <p:cNvSpPr txBox="1">
            <a:spLocks/>
          </p:cNvSpPr>
          <p:nvPr/>
        </p:nvSpPr>
        <p:spPr bwMode="auto">
          <a:xfrm>
            <a:off x="912285" y="4332209"/>
            <a:ext cx="10972800" cy="419966"/>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Arial" panose="020B0604020202020204" pitchFamily="34" charset="0"/>
                <a:ea typeface="MS PGothic" pitchFamily="34" charset="-128"/>
                <a:cs typeface="Arial" panose="020B060402020202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a:spcBef>
                <a:spcPts val="0"/>
              </a:spcBef>
              <a:spcAft>
                <a:spcPts val="0"/>
              </a:spcAft>
            </a:pPr>
            <a:r>
              <a:rPr lang="en-US" sz="2400" kern="0" dirty="0">
                <a:solidFill>
                  <a:srgbClr val="00B050"/>
                </a:solidFill>
                <a:ea typeface="Times New Roman" panose="02020603050405020304" pitchFamily="18" charset="0"/>
              </a:rPr>
              <a:t>2024</a:t>
            </a:r>
          </a:p>
        </p:txBody>
      </p:sp>
      <p:sp>
        <p:nvSpPr>
          <p:cNvPr id="21" name="Text Box 4">
            <a:extLst>
              <a:ext uri="{FF2B5EF4-FFF2-40B4-BE49-F238E27FC236}">
                <a16:creationId xmlns:a16="http://schemas.microsoft.com/office/drawing/2014/main" id="{6C5379DB-69D4-13DB-C9FE-B2522E630C52}"/>
              </a:ext>
            </a:extLst>
          </p:cNvPr>
          <p:cNvSpPr txBox="1">
            <a:spLocks noChangeArrowheads="1"/>
          </p:cNvSpPr>
          <p:nvPr/>
        </p:nvSpPr>
        <p:spPr bwMode="auto">
          <a:xfrm>
            <a:off x="533400" y="5466772"/>
            <a:ext cx="3733799" cy="36939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cs typeface="+mn-cs"/>
              </a:rPr>
              <a:t>T-DM1 followed by neratinib</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charset="-128"/>
              <a:cs typeface="+mn-cs"/>
            </a:endParaRPr>
          </a:p>
        </p:txBody>
      </p:sp>
      <p:sp>
        <p:nvSpPr>
          <p:cNvPr id="22" name="Text Box 4">
            <a:extLst>
              <a:ext uri="{FF2B5EF4-FFF2-40B4-BE49-F238E27FC236}">
                <a16:creationId xmlns:a16="http://schemas.microsoft.com/office/drawing/2014/main" id="{AF42AE26-65A7-04D9-44D4-8FB2C0EE8951}"/>
              </a:ext>
            </a:extLst>
          </p:cNvPr>
          <p:cNvSpPr txBox="1">
            <a:spLocks noChangeArrowheads="1"/>
          </p:cNvSpPr>
          <p:nvPr/>
        </p:nvSpPr>
        <p:spPr bwMode="auto">
          <a:xfrm>
            <a:off x="228600" y="4852804"/>
            <a:ext cx="4038599"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cs typeface="+mn-cs"/>
              </a:rPr>
              <a:t>T-DM1</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23" name="Text Box 9">
            <a:extLst>
              <a:ext uri="{FF2B5EF4-FFF2-40B4-BE49-F238E27FC236}">
                <a16:creationId xmlns:a16="http://schemas.microsoft.com/office/drawing/2014/main" id="{236EE805-4225-1B4C-F782-AC1CA78FC41B}"/>
              </a:ext>
            </a:extLst>
          </p:cNvPr>
          <p:cNvSpPr txBox="1">
            <a:spLocks noChangeArrowheads="1"/>
          </p:cNvSpPr>
          <p:nvPr/>
        </p:nvSpPr>
        <p:spPr bwMode="auto">
          <a:xfrm>
            <a:off x="9457226" y="4827651"/>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11</a:t>
            </a:r>
          </a:p>
        </p:txBody>
      </p:sp>
      <p:sp>
        <p:nvSpPr>
          <p:cNvPr id="24" name="Text Box 9">
            <a:extLst>
              <a:ext uri="{FF2B5EF4-FFF2-40B4-BE49-F238E27FC236}">
                <a16:creationId xmlns:a16="http://schemas.microsoft.com/office/drawing/2014/main" id="{6D58F73F-B67F-AC51-1CE0-D1AC1D3B3D6B}"/>
              </a:ext>
            </a:extLst>
          </p:cNvPr>
          <p:cNvSpPr txBox="1">
            <a:spLocks noChangeArrowheads="1"/>
          </p:cNvSpPr>
          <p:nvPr/>
        </p:nvSpPr>
        <p:spPr bwMode="auto">
          <a:xfrm>
            <a:off x="8120160" y="5445224"/>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8</a:t>
            </a:r>
          </a:p>
        </p:txBody>
      </p:sp>
      <p:sp>
        <p:nvSpPr>
          <p:cNvPr id="25" name="Text Box 9">
            <a:extLst>
              <a:ext uri="{FF2B5EF4-FFF2-40B4-BE49-F238E27FC236}">
                <a16:creationId xmlns:a16="http://schemas.microsoft.com/office/drawing/2014/main" id="{7FD22137-3AC5-5F24-B946-F48DCADBFCCA}"/>
              </a:ext>
            </a:extLst>
          </p:cNvPr>
          <p:cNvSpPr txBox="1">
            <a:spLocks noChangeArrowheads="1"/>
          </p:cNvSpPr>
          <p:nvPr/>
        </p:nvSpPr>
        <p:spPr bwMode="auto">
          <a:xfrm>
            <a:off x="4917108" y="6041857"/>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26" name="Text Box 4">
            <a:extLst>
              <a:ext uri="{FF2B5EF4-FFF2-40B4-BE49-F238E27FC236}">
                <a16:creationId xmlns:a16="http://schemas.microsoft.com/office/drawing/2014/main" id="{066A9723-DA00-6429-516D-8036E79036F5}"/>
              </a:ext>
            </a:extLst>
          </p:cNvPr>
          <p:cNvSpPr txBox="1">
            <a:spLocks noChangeArrowheads="1"/>
          </p:cNvSpPr>
          <p:nvPr/>
        </p:nvSpPr>
        <p:spPr bwMode="auto">
          <a:xfrm>
            <a:off x="228600" y="6051625"/>
            <a:ext cx="4038599"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cs typeface="+mn-cs"/>
              </a:rPr>
              <a:t>T-DM1 + endocrine therapy </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54" name="Picture 53">
            <a:extLst>
              <a:ext uri="{FF2B5EF4-FFF2-40B4-BE49-F238E27FC236}">
                <a16:creationId xmlns:a16="http://schemas.microsoft.com/office/drawing/2014/main" id="{B138A97C-DCF3-C66D-AAD9-9A2F1B4DAEC1}"/>
              </a:ext>
            </a:extLst>
          </p:cNvPr>
          <p:cNvPicPr>
            <a:picLocks noChangeAspect="1"/>
          </p:cNvPicPr>
          <p:nvPr/>
        </p:nvPicPr>
        <p:blipFill>
          <a:blip r:embed="rId6"/>
          <a:srcRect/>
          <a:stretch/>
        </p:blipFill>
        <p:spPr bwMode="auto">
          <a:xfrm>
            <a:off x="4405287" y="5445224"/>
            <a:ext cx="438912" cy="438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5" name="Picture 54">
            <a:extLst>
              <a:ext uri="{FF2B5EF4-FFF2-40B4-BE49-F238E27FC236}">
                <a16:creationId xmlns:a16="http://schemas.microsoft.com/office/drawing/2014/main" id="{B8A044FD-58BF-3A1F-E6AD-61DF87F19C5B}"/>
              </a:ext>
            </a:extLst>
          </p:cNvPr>
          <p:cNvPicPr>
            <a:picLocks noChangeAspect="1"/>
          </p:cNvPicPr>
          <p:nvPr/>
        </p:nvPicPr>
        <p:blipFill>
          <a:blip r:embed="rId6"/>
          <a:srcRect/>
          <a:stretch/>
        </p:blipFill>
        <p:spPr bwMode="auto">
          <a:xfrm>
            <a:off x="7617692" y="5445224"/>
            <a:ext cx="438912" cy="438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6" name="Picture 55">
            <a:extLst>
              <a:ext uri="{FF2B5EF4-FFF2-40B4-BE49-F238E27FC236}">
                <a16:creationId xmlns:a16="http://schemas.microsoft.com/office/drawing/2014/main" id="{11320786-6B2B-C2E1-6DEE-91FE45B23406}"/>
              </a:ext>
            </a:extLst>
          </p:cNvPr>
          <p:cNvPicPr>
            <a:picLocks noChangeAspect="1"/>
          </p:cNvPicPr>
          <p:nvPr/>
        </p:nvPicPr>
        <p:blipFill>
          <a:blip r:embed="rId6"/>
          <a:srcRect/>
          <a:stretch/>
        </p:blipFill>
        <p:spPr bwMode="auto">
          <a:xfrm>
            <a:off x="4864202" y="5445224"/>
            <a:ext cx="438912" cy="438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8" name="Picture 57">
            <a:extLst>
              <a:ext uri="{FF2B5EF4-FFF2-40B4-BE49-F238E27FC236}">
                <a16:creationId xmlns:a16="http://schemas.microsoft.com/office/drawing/2014/main" id="{0A4A6F49-853C-F2FE-0B6A-2C2E7BBFC36F}"/>
              </a:ext>
            </a:extLst>
          </p:cNvPr>
          <p:cNvPicPr>
            <a:picLocks noChangeAspect="1"/>
          </p:cNvPicPr>
          <p:nvPr/>
        </p:nvPicPr>
        <p:blipFill>
          <a:blip r:embed="rId6"/>
          <a:srcRect/>
          <a:stretch/>
        </p:blipFill>
        <p:spPr bwMode="auto">
          <a:xfrm>
            <a:off x="5323117" y="5445224"/>
            <a:ext cx="438912" cy="438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9" name="Picture 58">
            <a:extLst>
              <a:ext uri="{FF2B5EF4-FFF2-40B4-BE49-F238E27FC236}">
                <a16:creationId xmlns:a16="http://schemas.microsoft.com/office/drawing/2014/main" id="{42D5DE25-47A7-CD9D-B814-FE3492D57E91}"/>
              </a:ext>
            </a:extLst>
          </p:cNvPr>
          <p:cNvPicPr>
            <a:picLocks noChangeAspect="1"/>
          </p:cNvPicPr>
          <p:nvPr/>
        </p:nvPicPr>
        <p:blipFill>
          <a:blip r:embed="rId6"/>
          <a:srcRect/>
          <a:stretch/>
        </p:blipFill>
        <p:spPr bwMode="auto">
          <a:xfrm>
            <a:off x="5782032" y="5445224"/>
            <a:ext cx="438912" cy="438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 name="Picture 59">
            <a:extLst>
              <a:ext uri="{FF2B5EF4-FFF2-40B4-BE49-F238E27FC236}">
                <a16:creationId xmlns:a16="http://schemas.microsoft.com/office/drawing/2014/main" id="{E777821B-591B-65BC-D530-D055DD54A157}"/>
              </a:ext>
            </a:extLst>
          </p:cNvPr>
          <p:cNvPicPr>
            <a:picLocks noChangeAspect="1"/>
          </p:cNvPicPr>
          <p:nvPr/>
        </p:nvPicPr>
        <p:blipFill>
          <a:blip r:embed="rId6"/>
          <a:srcRect/>
          <a:stretch/>
        </p:blipFill>
        <p:spPr bwMode="auto">
          <a:xfrm>
            <a:off x="6240947" y="5445224"/>
            <a:ext cx="438912" cy="438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 name="Picture 60">
            <a:extLst>
              <a:ext uri="{FF2B5EF4-FFF2-40B4-BE49-F238E27FC236}">
                <a16:creationId xmlns:a16="http://schemas.microsoft.com/office/drawing/2014/main" id="{B1801CBD-0EE9-5DCE-64F2-4892639F7EF8}"/>
              </a:ext>
            </a:extLst>
          </p:cNvPr>
          <p:cNvPicPr>
            <a:picLocks noChangeAspect="1"/>
          </p:cNvPicPr>
          <p:nvPr/>
        </p:nvPicPr>
        <p:blipFill>
          <a:blip r:embed="rId6"/>
          <a:srcRect/>
          <a:stretch/>
        </p:blipFill>
        <p:spPr bwMode="auto">
          <a:xfrm>
            <a:off x="6699862" y="5445224"/>
            <a:ext cx="438912" cy="438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3" name="Picture 62">
            <a:extLst>
              <a:ext uri="{FF2B5EF4-FFF2-40B4-BE49-F238E27FC236}">
                <a16:creationId xmlns:a16="http://schemas.microsoft.com/office/drawing/2014/main" id="{7075CCC2-0D97-DE3A-9786-DE787C4A7353}"/>
              </a:ext>
            </a:extLst>
          </p:cNvPr>
          <p:cNvPicPr>
            <a:picLocks noChangeAspect="1"/>
          </p:cNvPicPr>
          <p:nvPr/>
        </p:nvPicPr>
        <p:blipFill>
          <a:blip r:embed="rId6"/>
          <a:srcRect/>
          <a:stretch/>
        </p:blipFill>
        <p:spPr bwMode="auto">
          <a:xfrm>
            <a:off x="7158777" y="5445224"/>
            <a:ext cx="438912" cy="438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6" name="Picture 65">
            <a:extLst>
              <a:ext uri="{FF2B5EF4-FFF2-40B4-BE49-F238E27FC236}">
                <a16:creationId xmlns:a16="http://schemas.microsoft.com/office/drawing/2014/main" id="{1EDB2867-4F1D-1F16-2AEF-C071FEB5B08C}"/>
              </a:ext>
            </a:extLst>
          </p:cNvPr>
          <p:cNvPicPr>
            <a:picLocks noChangeAspect="1"/>
          </p:cNvPicPr>
          <p:nvPr/>
        </p:nvPicPr>
        <p:blipFill>
          <a:blip r:embed="rId7"/>
          <a:srcRect/>
          <a:stretch/>
        </p:blipFill>
        <p:spPr>
          <a:xfrm>
            <a:off x="4433036" y="4827651"/>
            <a:ext cx="411163" cy="411163"/>
          </a:xfrm>
          <a:prstGeom prst="rect">
            <a:avLst/>
          </a:prstGeom>
        </p:spPr>
      </p:pic>
      <p:pic>
        <p:nvPicPr>
          <p:cNvPr id="67" name="Picture 66">
            <a:extLst>
              <a:ext uri="{FF2B5EF4-FFF2-40B4-BE49-F238E27FC236}">
                <a16:creationId xmlns:a16="http://schemas.microsoft.com/office/drawing/2014/main" id="{92704636-B497-A3A4-B683-671338DF137D}"/>
              </a:ext>
            </a:extLst>
          </p:cNvPr>
          <p:cNvPicPr>
            <a:picLocks noChangeAspect="1"/>
          </p:cNvPicPr>
          <p:nvPr/>
        </p:nvPicPr>
        <p:blipFill>
          <a:blip r:embed="rId7"/>
          <a:srcRect/>
          <a:stretch/>
        </p:blipFill>
        <p:spPr>
          <a:xfrm>
            <a:off x="4885982" y="4827651"/>
            <a:ext cx="411163" cy="411163"/>
          </a:xfrm>
          <a:prstGeom prst="rect">
            <a:avLst/>
          </a:prstGeom>
        </p:spPr>
      </p:pic>
      <p:pic>
        <p:nvPicPr>
          <p:cNvPr id="68" name="Picture 67">
            <a:extLst>
              <a:ext uri="{FF2B5EF4-FFF2-40B4-BE49-F238E27FC236}">
                <a16:creationId xmlns:a16="http://schemas.microsoft.com/office/drawing/2014/main" id="{D7712A59-14C8-DBC3-90A8-8F37C8ED4946}"/>
              </a:ext>
            </a:extLst>
          </p:cNvPr>
          <p:cNvPicPr>
            <a:picLocks noChangeAspect="1"/>
          </p:cNvPicPr>
          <p:nvPr/>
        </p:nvPicPr>
        <p:blipFill>
          <a:blip r:embed="rId7"/>
          <a:srcRect/>
          <a:stretch/>
        </p:blipFill>
        <p:spPr>
          <a:xfrm>
            <a:off x="5338928" y="4827651"/>
            <a:ext cx="411163" cy="411163"/>
          </a:xfrm>
          <a:prstGeom prst="rect">
            <a:avLst/>
          </a:prstGeom>
        </p:spPr>
      </p:pic>
      <p:pic>
        <p:nvPicPr>
          <p:cNvPr id="69" name="Picture 68">
            <a:extLst>
              <a:ext uri="{FF2B5EF4-FFF2-40B4-BE49-F238E27FC236}">
                <a16:creationId xmlns:a16="http://schemas.microsoft.com/office/drawing/2014/main" id="{31179AFF-4C9A-890A-51C5-86B4E6E6A930}"/>
              </a:ext>
            </a:extLst>
          </p:cNvPr>
          <p:cNvPicPr>
            <a:picLocks noChangeAspect="1"/>
          </p:cNvPicPr>
          <p:nvPr/>
        </p:nvPicPr>
        <p:blipFill>
          <a:blip r:embed="rId7"/>
          <a:srcRect/>
          <a:stretch/>
        </p:blipFill>
        <p:spPr>
          <a:xfrm>
            <a:off x="5791874" y="4827651"/>
            <a:ext cx="411163" cy="411163"/>
          </a:xfrm>
          <a:prstGeom prst="rect">
            <a:avLst/>
          </a:prstGeom>
        </p:spPr>
      </p:pic>
      <p:pic>
        <p:nvPicPr>
          <p:cNvPr id="71" name="Picture 70">
            <a:extLst>
              <a:ext uri="{FF2B5EF4-FFF2-40B4-BE49-F238E27FC236}">
                <a16:creationId xmlns:a16="http://schemas.microsoft.com/office/drawing/2014/main" id="{28A1C877-37DE-4B49-4A8D-5BC7CC2A833F}"/>
              </a:ext>
            </a:extLst>
          </p:cNvPr>
          <p:cNvPicPr>
            <a:picLocks noChangeAspect="1"/>
          </p:cNvPicPr>
          <p:nvPr/>
        </p:nvPicPr>
        <p:blipFill>
          <a:blip r:embed="rId7"/>
          <a:srcRect/>
          <a:stretch/>
        </p:blipFill>
        <p:spPr>
          <a:xfrm>
            <a:off x="6244820" y="4827651"/>
            <a:ext cx="411163" cy="411163"/>
          </a:xfrm>
          <a:prstGeom prst="rect">
            <a:avLst/>
          </a:prstGeom>
        </p:spPr>
      </p:pic>
      <p:pic>
        <p:nvPicPr>
          <p:cNvPr id="72" name="Picture 71">
            <a:extLst>
              <a:ext uri="{FF2B5EF4-FFF2-40B4-BE49-F238E27FC236}">
                <a16:creationId xmlns:a16="http://schemas.microsoft.com/office/drawing/2014/main" id="{F270D710-04A3-8A5C-C15C-B8740B0AB67D}"/>
              </a:ext>
            </a:extLst>
          </p:cNvPr>
          <p:cNvPicPr>
            <a:picLocks noChangeAspect="1"/>
          </p:cNvPicPr>
          <p:nvPr/>
        </p:nvPicPr>
        <p:blipFill>
          <a:blip r:embed="rId7"/>
          <a:srcRect/>
          <a:stretch/>
        </p:blipFill>
        <p:spPr>
          <a:xfrm>
            <a:off x="6697766" y="4827651"/>
            <a:ext cx="411163" cy="411163"/>
          </a:xfrm>
          <a:prstGeom prst="rect">
            <a:avLst/>
          </a:prstGeom>
        </p:spPr>
      </p:pic>
      <p:pic>
        <p:nvPicPr>
          <p:cNvPr id="73" name="Picture 72">
            <a:extLst>
              <a:ext uri="{FF2B5EF4-FFF2-40B4-BE49-F238E27FC236}">
                <a16:creationId xmlns:a16="http://schemas.microsoft.com/office/drawing/2014/main" id="{D36C060B-656C-C9A5-B6E9-20E07218AC0F}"/>
              </a:ext>
            </a:extLst>
          </p:cNvPr>
          <p:cNvPicPr>
            <a:picLocks noChangeAspect="1"/>
          </p:cNvPicPr>
          <p:nvPr/>
        </p:nvPicPr>
        <p:blipFill>
          <a:blip r:embed="rId7"/>
          <a:srcRect/>
          <a:stretch/>
        </p:blipFill>
        <p:spPr>
          <a:xfrm>
            <a:off x="7603658" y="4827651"/>
            <a:ext cx="411163" cy="411163"/>
          </a:xfrm>
          <a:prstGeom prst="rect">
            <a:avLst/>
          </a:prstGeom>
        </p:spPr>
      </p:pic>
      <p:pic>
        <p:nvPicPr>
          <p:cNvPr id="74" name="Picture 73">
            <a:extLst>
              <a:ext uri="{FF2B5EF4-FFF2-40B4-BE49-F238E27FC236}">
                <a16:creationId xmlns:a16="http://schemas.microsoft.com/office/drawing/2014/main" id="{E74247C4-C14C-5291-D596-71F95FBAAB30}"/>
              </a:ext>
            </a:extLst>
          </p:cNvPr>
          <p:cNvPicPr>
            <a:picLocks noChangeAspect="1"/>
          </p:cNvPicPr>
          <p:nvPr/>
        </p:nvPicPr>
        <p:blipFill>
          <a:blip r:embed="rId7"/>
          <a:srcRect/>
          <a:stretch/>
        </p:blipFill>
        <p:spPr>
          <a:xfrm>
            <a:off x="7150712" y="4827651"/>
            <a:ext cx="411163" cy="411163"/>
          </a:xfrm>
          <a:prstGeom prst="rect">
            <a:avLst/>
          </a:prstGeom>
        </p:spPr>
      </p:pic>
      <p:pic>
        <p:nvPicPr>
          <p:cNvPr id="75" name="Picture 74">
            <a:extLst>
              <a:ext uri="{FF2B5EF4-FFF2-40B4-BE49-F238E27FC236}">
                <a16:creationId xmlns:a16="http://schemas.microsoft.com/office/drawing/2014/main" id="{8A75630A-7D66-8D69-9433-1DA08622AF88}"/>
              </a:ext>
            </a:extLst>
          </p:cNvPr>
          <p:cNvPicPr>
            <a:picLocks noChangeAspect="1"/>
          </p:cNvPicPr>
          <p:nvPr/>
        </p:nvPicPr>
        <p:blipFill>
          <a:blip r:embed="rId7"/>
          <a:srcRect/>
          <a:stretch/>
        </p:blipFill>
        <p:spPr>
          <a:xfrm>
            <a:off x="8056604" y="4827651"/>
            <a:ext cx="411163" cy="411163"/>
          </a:xfrm>
          <a:prstGeom prst="rect">
            <a:avLst/>
          </a:prstGeom>
        </p:spPr>
      </p:pic>
      <p:pic>
        <p:nvPicPr>
          <p:cNvPr id="76" name="Picture 75">
            <a:extLst>
              <a:ext uri="{FF2B5EF4-FFF2-40B4-BE49-F238E27FC236}">
                <a16:creationId xmlns:a16="http://schemas.microsoft.com/office/drawing/2014/main" id="{42F80D32-326D-9AF0-660E-B344253E3B89}"/>
              </a:ext>
            </a:extLst>
          </p:cNvPr>
          <p:cNvPicPr>
            <a:picLocks noChangeAspect="1"/>
          </p:cNvPicPr>
          <p:nvPr/>
        </p:nvPicPr>
        <p:blipFill>
          <a:blip r:embed="rId7"/>
          <a:srcRect/>
          <a:stretch/>
        </p:blipFill>
        <p:spPr>
          <a:xfrm>
            <a:off x="8509550" y="4827651"/>
            <a:ext cx="411163" cy="411163"/>
          </a:xfrm>
          <a:prstGeom prst="rect">
            <a:avLst/>
          </a:prstGeom>
        </p:spPr>
      </p:pic>
      <p:pic>
        <p:nvPicPr>
          <p:cNvPr id="77" name="Picture 76">
            <a:extLst>
              <a:ext uri="{FF2B5EF4-FFF2-40B4-BE49-F238E27FC236}">
                <a16:creationId xmlns:a16="http://schemas.microsoft.com/office/drawing/2014/main" id="{109F78E3-DFE2-0794-4DE9-1D820761F4B1}"/>
              </a:ext>
            </a:extLst>
          </p:cNvPr>
          <p:cNvPicPr>
            <a:picLocks noChangeAspect="1"/>
          </p:cNvPicPr>
          <p:nvPr/>
        </p:nvPicPr>
        <p:blipFill>
          <a:blip r:embed="rId7"/>
          <a:srcRect/>
          <a:stretch/>
        </p:blipFill>
        <p:spPr>
          <a:xfrm>
            <a:off x="8962496" y="4827651"/>
            <a:ext cx="411163" cy="411163"/>
          </a:xfrm>
          <a:prstGeom prst="rect">
            <a:avLst/>
          </a:prstGeom>
        </p:spPr>
      </p:pic>
      <p:cxnSp>
        <p:nvCxnSpPr>
          <p:cNvPr id="12" name="Straight Connector 11">
            <a:extLst>
              <a:ext uri="{FF2B5EF4-FFF2-40B4-BE49-F238E27FC236}">
                <a16:creationId xmlns:a16="http://schemas.microsoft.com/office/drawing/2014/main" id="{987C6C62-06FB-B61D-D0B0-9782776E0750}"/>
              </a:ext>
            </a:extLst>
          </p:cNvPr>
          <p:cNvCxnSpPr/>
          <p:nvPr/>
        </p:nvCxnSpPr>
        <p:spPr bwMode="auto">
          <a:xfrm>
            <a:off x="912285" y="4318516"/>
            <a:ext cx="10615319" cy="0"/>
          </a:xfrm>
          <a:prstGeom prst="line">
            <a:avLst/>
          </a:prstGeom>
          <a:solidFill>
            <a:srgbClr val="FFFF00"/>
          </a:solidFill>
          <a:ln w="9525" cap="flat" cmpd="sng" algn="ctr">
            <a:solidFill>
              <a:schemeClr val="tx1"/>
            </a:solidFill>
            <a:prstDash val="solid"/>
            <a:round/>
            <a:headEnd type="none" w="med" len="med"/>
            <a:tailEnd type="none" w="med" len="med"/>
          </a:ln>
          <a:effectLst/>
        </p:spPr>
      </p:cxnSp>
      <p:sp>
        <p:nvSpPr>
          <p:cNvPr id="18" name="Title 1">
            <a:extLst>
              <a:ext uri="{FF2B5EF4-FFF2-40B4-BE49-F238E27FC236}">
                <a16:creationId xmlns:a16="http://schemas.microsoft.com/office/drawing/2014/main" id="{6086E8E5-4FA2-75CE-A689-122466840035}"/>
              </a:ext>
            </a:extLst>
          </p:cNvPr>
          <p:cNvSpPr txBox="1">
            <a:spLocks/>
          </p:cNvSpPr>
          <p:nvPr/>
        </p:nvSpPr>
        <p:spPr bwMode="auto">
          <a:xfrm>
            <a:off x="912285" y="151717"/>
            <a:ext cx="10972800" cy="399521"/>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Arial" panose="020B0604020202020204" pitchFamily="34" charset="0"/>
                <a:ea typeface="MS PGothic" pitchFamily="34" charset="-128"/>
                <a:cs typeface="Arial" panose="020B060402020202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a:spcBef>
                <a:spcPts val="1800"/>
              </a:spcBef>
              <a:spcAft>
                <a:spcPts val="0"/>
              </a:spcAft>
            </a:pPr>
            <a:r>
              <a:rPr lang="en-US" sz="2200" kern="0" dirty="0">
                <a:solidFill>
                  <a:srgbClr val="002060"/>
                </a:solidFill>
                <a:ea typeface="Times New Roman" panose="02020603050405020304" pitchFamily="18" charset="0"/>
              </a:rPr>
              <a:t>What adjuvant anti-HER2 treatment would you most likely recommend in the following scenario?</a:t>
            </a:r>
          </a:p>
        </p:txBody>
      </p:sp>
      <p:pic>
        <p:nvPicPr>
          <p:cNvPr id="40" name="Picture 39">
            <a:extLst>
              <a:ext uri="{FF2B5EF4-FFF2-40B4-BE49-F238E27FC236}">
                <a16:creationId xmlns:a16="http://schemas.microsoft.com/office/drawing/2014/main" id="{47375FDA-ECB5-1965-7EEC-35A80ACAB351}"/>
              </a:ext>
            </a:extLst>
          </p:cNvPr>
          <p:cNvPicPr>
            <a:picLocks noChangeAspect="1"/>
          </p:cNvPicPr>
          <p:nvPr/>
        </p:nvPicPr>
        <p:blipFill>
          <a:blip r:embed="rId8"/>
          <a:srcRect/>
          <a:stretch/>
        </p:blipFill>
        <p:spPr bwMode="auto">
          <a:xfrm>
            <a:off x="4405287" y="6041856"/>
            <a:ext cx="411480" cy="4114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 name="TextBox 26">
            <a:extLst>
              <a:ext uri="{FF2B5EF4-FFF2-40B4-BE49-F238E27FC236}">
                <a16:creationId xmlns:a16="http://schemas.microsoft.com/office/drawing/2014/main" id="{FE2168CC-4730-4A96-3390-FA03F8CED51F}"/>
              </a:ext>
            </a:extLst>
          </p:cNvPr>
          <p:cNvSpPr txBox="1"/>
          <p:nvPr/>
        </p:nvSpPr>
        <p:spPr>
          <a:xfrm>
            <a:off x="47328" y="6546830"/>
            <a:ext cx="6115050" cy="338554"/>
          </a:xfrm>
          <a:prstGeom prst="rect">
            <a:avLst/>
          </a:prstGeom>
          <a:noFill/>
        </p:spPr>
        <p:txBody>
          <a:bodyPr wrap="square">
            <a:spAutoFit/>
          </a:bodyPr>
          <a:lstStyle/>
          <a:p>
            <a:pPr marL="0" marR="0" lvl="0" indent="0" algn="l" defTabSz="455613" rtl="0" eaLnBrk="1" fontAlgn="base" latinLnBrk="0" hangingPunct="1">
              <a:lnSpc>
                <a:spcPct val="100000"/>
              </a:lnSpc>
              <a:spcBef>
                <a:spcPts val="400"/>
              </a:spcBef>
              <a:spcAft>
                <a:spcPts val="4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Wallace T et al. SABCS 2024;Abstract P3-11-20.</a:t>
            </a:r>
            <a:endParaRPr lang="en-US" sz="1600" b="0" dirty="0"/>
          </a:p>
        </p:txBody>
      </p:sp>
      <p:sp>
        <p:nvSpPr>
          <p:cNvPr id="44" name="TextBox 43">
            <a:extLst>
              <a:ext uri="{FF2B5EF4-FFF2-40B4-BE49-F238E27FC236}">
                <a16:creationId xmlns:a16="http://schemas.microsoft.com/office/drawing/2014/main" id="{047820D7-212A-7B55-9FF2-F5D2FD041BDB}"/>
              </a:ext>
            </a:extLst>
          </p:cNvPr>
          <p:cNvSpPr txBox="1"/>
          <p:nvPr/>
        </p:nvSpPr>
        <p:spPr>
          <a:xfrm>
            <a:off x="6253688" y="6546830"/>
            <a:ext cx="4922886"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2060"/>
                </a:solidFill>
                <a:effectLst/>
                <a:uLnTx/>
                <a:uFillTx/>
                <a:latin typeface="Arial" charset="0"/>
                <a:ea typeface="ＭＳ Ｐゴシック" charset="0"/>
              </a:rPr>
              <a:t>Survey of 20 US-based clinical investigators April-May 2024</a:t>
            </a:r>
          </a:p>
        </p:txBody>
      </p:sp>
      <p:sp>
        <p:nvSpPr>
          <p:cNvPr id="46" name="TextBox 45">
            <a:extLst>
              <a:ext uri="{FF2B5EF4-FFF2-40B4-BE49-F238E27FC236}">
                <a16:creationId xmlns:a16="http://schemas.microsoft.com/office/drawing/2014/main" id="{84257BCB-E3CF-AA18-92E4-5D88798B2262}"/>
              </a:ext>
            </a:extLst>
          </p:cNvPr>
          <p:cNvSpPr txBox="1"/>
          <p:nvPr/>
        </p:nvSpPr>
        <p:spPr>
          <a:xfrm>
            <a:off x="6434647" y="4078813"/>
            <a:ext cx="5061953" cy="30777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2060"/>
                </a:solidFill>
                <a:effectLst/>
                <a:uLnTx/>
                <a:uFillTx/>
                <a:latin typeface="Arial" charset="0"/>
                <a:ea typeface="ＭＳ Ｐゴシック" charset="0"/>
              </a:rPr>
              <a:t>Survey of 28 US-based clinical investigators November 2018</a:t>
            </a:r>
          </a:p>
        </p:txBody>
      </p:sp>
    </p:spTree>
    <p:extLst>
      <p:ext uri="{BB962C8B-B14F-4D97-AF65-F5344CB8AC3E}">
        <p14:creationId xmlns:p14="http://schemas.microsoft.com/office/powerpoint/2010/main" val="18864449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noProof="0"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912287" y="1416053"/>
            <a:ext cx="10224274" cy="4677243"/>
          </a:xfrm>
        </p:spPr>
        <p:txBody>
          <a:bodyPr/>
          <a:lstStyle/>
          <a:p>
            <a:pPr marL="98425" indent="0">
              <a:buNone/>
            </a:pPr>
            <a:r>
              <a:rPr lang="en-US" sz="2500" b="0" noProof="0" dirty="0"/>
              <a:t>This activity is supported by educational grants from AstraZeneca Pharmaceuticals LP, Daiichi Sankyo Inc, Genentech, a member of the Roche Group, Lilly, Novartis, and Puma Biotechnology Inc.</a:t>
            </a:r>
          </a:p>
        </p:txBody>
      </p:sp>
      <p:sp>
        <p:nvSpPr>
          <p:cNvPr id="6" name="Title 1">
            <a:extLst>
              <a:ext uri="{FF2B5EF4-FFF2-40B4-BE49-F238E27FC236}">
                <a16:creationId xmlns:a16="http://schemas.microsoft.com/office/drawing/2014/main" id="{B4BB09F8-DB05-0C41-BA44-6971131BFCC3}"/>
              </a:ext>
            </a:extLst>
          </p:cNvPr>
          <p:cNvSpPr txBox="1">
            <a:spLocks/>
          </p:cNvSpPr>
          <p:nvPr/>
        </p:nvSpPr>
        <p:spPr bwMode="auto">
          <a:xfrm>
            <a:off x="912286" y="3589289"/>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r>
              <a:rPr lang="en-US" kern="0" noProof="0" dirty="0"/>
              <a:t>Research To Practice CME Planning Committee Members, </a:t>
            </a:r>
            <a:br>
              <a:rPr lang="en-US" kern="0" noProof="0" dirty="0"/>
            </a:br>
            <a:r>
              <a:rPr lang="en-US" kern="0" noProof="0" dirty="0"/>
              <a:t>Staff and Reviewers</a:t>
            </a:r>
          </a:p>
        </p:txBody>
      </p:sp>
      <p:sp>
        <p:nvSpPr>
          <p:cNvPr id="7" name="Content Placeholder 2">
            <a:extLst>
              <a:ext uri="{FF2B5EF4-FFF2-40B4-BE49-F238E27FC236}">
                <a16:creationId xmlns:a16="http://schemas.microsoft.com/office/drawing/2014/main" id="{C5D69577-4750-EC4F-9DFD-0CC18B915698}"/>
              </a:ext>
            </a:extLst>
          </p:cNvPr>
          <p:cNvSpPr txBox="1">
            <a:spLocks/>
          </p:cNvSpPr>
          <p:nvPr/>
        </p:nvSpPr>
        <p:spPr bwMode="auto">
          <a:xfrm>
            <a:off x="912286" y="4869160"/>
            <a:ext cx="10512305" cy="136815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indent="0">
              <a:buFont typeface="Arial" pitchFamily="-72" charset="0"/>
              <a:buNone/>
            </a:pPr>
            <a:r>
              <a:rPr lang="en-US" sz="2500" b="0" kern="0" noProof="0" dirty="0"/>
              <a:t>Planners, scientific staff and independent reviewers for Research To Practice have no relevant conflicts of interest to disclose.</a:t>
            </a:r>
          </a:p>
        </p:txBody>
      </p:sp>
    </p:spTree>
    <p:extLst>
      <p:ext uri="{BB962C8B-B14F-4D97-AF65-F5344CB8AC3E}">
        <p14:creationId xmlns:p14="http://schemas.microsoft.com/office/powerpoint/2010/main" val="21784939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A1F18A-371C-7EC9-AD0F-6D0FB3D196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C1FC89-3041-BA44-BB62-1985A2E913CF}"/>
              </a:ext>
            </a:extLst>
          </p:cNvPr>
          <p:cNvSpPr>
            <a:spLocks noGrp="1"/>
          </p:cNvSpPr>
          <p:nvPr>
            <p:ph type="title"/>
          </p:nvPr>
        </p:nvSpPr>
        <p:spPr>
          <a:xfrm>
            <a:off x="912285" y="808393"/>
            <a:ext cx="10972800" cy="1526425"/>
          </a:xfrm>
        </p:spPr>
        <p:txBody>
          <a:bodyPr anchor="t"/>
          <a:lstStyle/>
          <a:p>
            <a:pPr marL="0" marR="0">
              <a:spcBef>
                <a:spcPts val="0"/>
              </a:spcBef>
              <a:spcAft>
                <a:spcPts val="0"/>
              </a:spcAft>
            </a:pPr>
            <a:r>
              <a:rPr lang="en-US" sz="2300" b="1" dirty="0">
                <a:effectLst/>
                <a:latin typeface="Arial" panose="020B0604020202020204" pitchFamily="34" charset="0"/>
                <a:ea typeface="Times New Roman" panose="02020603050405020304" pitchFamily="18" charset="0"/>
              </a:rPr>
              <a:t>HER2-positive, ER-positive</a:t>
            </a:r>
            <a:br>
              <a:rPr lang="en-US" sz="2300" b="1" dirty="0">
                <a:effectLst/>
                <a:latin typeface="Arial" panose="020B0604020202020204" pitchFamily="34" charset="0"/>
                <a:ea typeface="Times New Roman" panose="02020603050405020304" pitchFamily="18" charset="0"/>
              </a:rPr>
            </a:br>
            <a:r>
              <a:rPr lang="en-US" sz="2300" b="1" dirty="0">
                <a:effectLst/>
                <a:latin typeface="Arial" panose="020B0604020202020204" pitchFamily="34" charset="0"/>
                <a:ea typeface="Times New Roman" panose="02020603050405020304" pitchFamily="18" charset="0"/>
              </a:rPr>
              <a:t>Neoadjuvant TCHP</a:t>
            </a:r>
            <a:br>
              <a:rPr lang="en-US" sz="2300" b="1" dirty="0">
                <a:effectLst/>
                <a:latin typeface="Arial" panose="020B0604020202020204" pitchFamily="34" charset="0"/>
                <a:ea typeface="Times New Roman" panose="02020603050405020304" pitchFamily="18" charset="0"/>
              </a:rPr>
            </a:br>
            <a:r>
              <a:rPr lang="en-US" sz="2300" b="1" dirty="0">
                <a:effectLst/>
                <a:latin typeface="Arial" panose="020B0604020202020204" pitchFamily="34" charset="0"/>
                <a:ea typeface="Times New Roman" panose="02020603050405020304" pitchFamily="18" charset="0"/>
              </a:rPr>
              <a:t>Macroscopic residual disease at surgery</a:t>
            </a:r>
          </a:p>
        </p:txBody>
      </p:sp>
      <p:sp>
        <p:nvSpPr>
          <p:cNvPr id="3" name="Text Box 4">
            <a:extLst>
              <a:ext uri="{FF2B5EF4-FFF2-40B4-BE49-F238E27FC236}">
                <a16:creationId xmlns:a16="http://schemas.microsoft.com/office/drawing/2014/main" id="{8ADFC373-DE2A-F767-2894-44C940921051}"/>
              </a:ext>
            </a:extLst>
          </p:cNvPr>
          <p:cNvSpPr txBox="1">
            <a:spLocks noChangeArrowheads="1"/>
          </p:cNvSpPr>
          <p:nvPr/>
        </p:nvSpPr>
        <p:spPr bwMode="auto">
          <a:xfrm>
            <a:off x="533400" y="3047784"/>
            <a:ext cx="3733799" cy="36939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cs typeface="+mn-cs"/>
              </a:rPr>
              <a:t>Trastuzumab/</a:t>
            </a: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cs typeface="+mn-cs"/>
              </a:rPr>
              <a:t>pertuzumab</a:t>
            </a: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cs typeface="+mn-cs"/>
              </a:rPr>
              <a:t> followed by neratinib</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charset="-128"/>
              <a:cs typeface="+mn-cs"/>
            </a:endParaRPr>
          </a:p>
        </p:txBody>
      </p:sp>
      <p:sp>
        <p:nvSpPr>
          <p:cNvPr id="8" name="Text Box 4">
            <a:extLst>
              <a:ext uri="{FF2B5EF4-FFF2-40B4-BE49-F238E27FC236}">
                <a16:creationId xmlns:a16="http://schemas.microsoft.com/office/drawing/2014/main" id="{7B7170F5-27A6-334F-89A9-FB3A10D644E7}"/>
              </a:ext>
            </a:extLst>
          </p:cNvPr>
          <p:cNvSpPr txBox="1">
            <a:spLocks noChangeArrowheads="1"/>
          </p:cNvSpPr>
          <p:nvPr/>
        </p:nvSpPr>
        <p:spPr bwMode="auto">
          <a:xfrm>
            <a:off x="228600" y="2113890"/>
            <a:ext cx="4038599"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cs typeface="+mn-cs"/>
              </a:rPr>
              <a:t>Trastuzumab/</a:t>
            </a: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cs typeface="+mn-cs"/>
              </a:rPr>
              <a:t>pertuzumab</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38" name="Picture 3">
            <a:extLst>
              <a:ext uri="{FF2B5EF4-FFF2-40B4-BE49-F238E27FC236}">
                <a16:creationId xmlns:a16="http://schemas.microsoft.com/office/drawing/2014/main" id="{3B3C3B05-AEFC-EE30-E04E-4F15B2F374AE}"/>
              </a:ext>
            </a:extLst>
          </p:cNvPr>
          <p:cNvPicPr>
            <a:picLocks noChangeAspect="1"/>
          </p:cNvPicPr>
          <p:nvPr/>
        </p:nvPicPr>
        <p:blipFill>
          <a:blip r:embed="rId3"/>
          <a:srcRect/>
          <a:stretch/>
        </p:blipFill>
        <p:spPr bwMode="auto">
          <a:xfrm>
            <a:off x="4433036" y="2113890"/>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 name="Text Box 9">
            <a:extLst>
              <a:ext uri="{FF2B5EF4-FFF2-40B4-BE49-F238E27FC236}">
                <a16:creationId xmlns:a16="http://schemas.microsoft.com/office/drawing/2014/main" id="{D36D0DA1-B7F6-B903-5FA0-BFC9E3C416C4}"/>
              </a:ext>
            </a:extLst>
          </p:cNvPr>
          <p:cNvSpPr txBox="1">
            <a:spLocks noChangeArrowheads="1"/>
          </p:cNvSpPr>
          <p:nvPr/>
        </p:nvSpPr>
        <p:spPr bwMode="auto">
          <a:xfrm>
            <a:off x="8098388" y="2088737"/>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8</a:t>
            </a:r>
          </a:p>
        </p:txBody>
      </p:sp>
      <p:sp>
        <p:nvSpPr>
          <p:cNvPr id="45" name="Text Box 9">
            <a:extLst>
              <a:ext uri="{FF2B5EF4-FFF2-40B4-BE49-F238E27FC236}">
                <a16:creationId xmlns:a16="http://schemas.microsoft.com/office/drawing/2014/main" id="{BE82D047-0EB1-EF94-8FF1-D0816EAE66D0}"/>
              </a:ext>
            </a:extLst>
          </p:cNvPr>
          <p:cNvSpPr txBox="1">
            <a:spLocks noChangeArrowheads="1"/>
          </p:cNvSpPr>
          <p:nvPr/>
        </p:nvSpPr>
        <p:spPr bwMode="auto">
          <a:xfrm>
            <a:off x="11243826" y="2787790"/>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16</a:t>
            </a:r>
          </a:p>
        </p:txBody>
      </p:sp>
      <p:sp>
        <p:nvSpPr>
          <p:cNvPr id="51" name="Text Box 9">
            <a:extLst>
              <a:ext uri="{FF2B5EF4-FFF2-40B4-BE49-F238E27FC236}">
                <a16:creationId xmlns:a16="http://schemas.microsoft.com/office/drawing/2014/main" id="{8A98A49B-5847-CB3B-6BC7-62AE422A0734}"/>
              </a:ext>
            </a:extLst>
          </p:cNvPr>
          <p:cNvSpPr txBox="1">
            <a:spLocks noChangeArrowheads="1"/>
          </p:cNvSpPr>
          <p:nvPr/>
        </p:nvSpPr>
        <p:spPr bwMode="auto">
          <a:xfrm>
            <a:off x="6286604" y="3859267"/>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4</a:t>
            </a:r>
          </a:p>
        </p:txBody>
      </p:sp>
      <p:sp>
        <p:nvSpPr>
          <p:cNvPr id="79" name="Text Box 4">
            <a:extLst>
              <a:ext uri="{FF2B5EF4-FFF2-40B4-BE49-F238E27FC236}">
                <a16:creationId xmlns:a16="http://schemas.microsoft.com/office/drawing/2014/main" id="{73F69C02-0D36-F02D-4273-B3F76BB2166E}"/>
              </a:ext>
            </a:extLst>
          </p:cNvPr>
          <p:cNvSpPr txBox="1">
            <a:spLocks noChangeArrowheads="1"/>
          </p:cNvSpPr>
          <p:nvPr/>
        </p:nvSpPr>
        <p:spPr bwMode="auto">
          <a:xfrm>
            <a:off x="228600" y="3869035"/>
            <a:ext cx="4038599"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cs typeface="+mn-cs"/>
              </a:rPr>
              <a:t>Trastuzumab followed </a:t>
            </a:r>
            <a:br>
              <a:rPr kumimoji="0" lang="en-US" sz="2000" b="1" i="0" u="none" strike="noStrike" kern="1200" cap="none" spc="0" normalizeH="0" baseline="0" noProof="0" dirty="0">
                <a:ln>
                  <a:noFill/>
                </a:ln>
                <a:solidFill>
                  <a:srgbClr val="002060"/>
                </a:solidFill>
                <a:effectLst/>
                <a:uLnTx/>
                <a:uFillTx/>
                <a:latin typeface="Arial" charset="0"/>
                <a:ea typeface="ＭＳ Ｐゴシック" charset="0"/>
                <a:cs typeface="+mn-cs"/>
              </a:rPr>
            </a:b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cs typeface="+mn-cs"/>
              </a:rPr>
              <a:t>by neratinib</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9" name="Picture 3">
            <a:extLst>
              <a:ext uri="{FF2B5EF4-FFF2-40B4-BE49-F238E27FC236}">
                <a16:creationId xmlns:a16="http://schemas.microsoft.com/office/drawing/2014/main" id="{7CAD6EFC-801C-4BDB-5B08-BA137483C925}"/>
              </a:ext>
            </a:extLst>
          </p:cNvPr>
          <p:cNvPicPr>
            <a:picLocks noChangeAspect="1"/>
          </p:cNvPicPr>
          <p:nvPr/>
        </p:nvPicPr>
        <p:blipFill>
          <a:blip r:embed="rId3"/>
          <a:srcRect/>
          <a:stretch/>
        </p:blipFill>
        <p:spPr bwMode="auto">
          <a:xfrm>
            <a:off x="4885982" y="2113890"/>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3">
            <a:extLst>
              <a:ext uri="{FF2B5EF4-FFF2-40B4-BE49-F238E27FC236}">
                <a16:creationId xmlns:a16="http://schemas.microsoft.com/office/drawing/2014/main" id="{F36EF400-74F0-6456-39F4-99FF4075087F}"/>
              </a:ext>
            </a:extLst>
          </p:cNvPr>
          <p:cNvPicPr>
            <a:picLocks noChangeAspect="1"/>
          </p:cNvPicPr>
          <p:nvPr/>
        </p:nvPicPr>
        <p:blipFill>
          <a:blip r:embed="rId3"/>
          <a:srcRect/>
          <a:stretch/>
        </p:blipFill>
        <p:spPr bwMode="auto">
          <a:xfrm>
            <a:off x="5338928" y="2113890"/>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3">
            <a:extLst>
              <a:ext uri="{FF2B5EF4-FFF2-40B4-BE49-F238E27FC236}">
                <a16:creationId xmlns:a16="http://schemas.microsoft.com/office/drawing/2014/main" id="{2D845063-06C5-C1F6-9591-14C77F78A7DA}"/>
              </a:ext>
            </a:extLst>
          </p:cNvPr>
          <p:cNvPicPr>
            <a:picLocks noChangeAspect="1"/>
          </p:cNvPicPr>
          <p:nvPr/>
        </p:nvPicPr>
        <p:blipFill>
          <a:blip r:embed="rId3"/>
          <a:srcRect/>
          <a:stretch/>
        </p:blipFill>
        <p:spPr bwMode="auto">
          <a:xfrm>
            <a:off x="5791874" y="2113890"/>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 name="Picture 3">
            <a:extLst>
              <a:ext uri="{FF2B5EF4-FFF2-40B4-BE49-F238E27FC236}">
                <a16:creationId xmlns:a16="http://schemas.microsoft.com/office/drawing/2014/main" id="{A3E503A7-8184-6926-4880-630116E194DA}"/>
              </a:ext>
            </a:extLst>
          </p:cNvPr>
          <p:cNvPicPr>
            <a:picLocks noChangeAspect="1"/>
          </p:cNvPicPr>
          <p:nvPr/>
        </p:nvPicPr>
        <p:blipFill>
          <a:blip r:embed="rId3"/>
          <a:srcRect/>
          <a:stretch/>
        </p:blipFill>
        <p:spPr bwMode="auto">
          <a:xfrm>
            <a:off x="6244820" y="2113890"/>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 name="Picture 3">
            <a:extLst>
              <a:ext uri="{FF2B5EF4-FFF2-40B4-BE49-F238E27FC236}">
                <a16:creationId xmlns:a16="http://schemas.microsoft.com/office/drawing/2014/main" id="{2BA6DDA2-9BF4-319B-DB95-43613387ABAE}"/>
              </a:ext>
            </a:extLst>
          </p:cNvPr>
          <p:cNvPicPr>
            <a:picLocks noChangeAspect="1"/>
          </p:cNvPicPr>
          <p:nvPr/>
        </p:nvPicPr>
        <p:blipFill>
          <a:blip r:embed="rId3"/>
          <a:srcRect/>
          <a:stretch/>
        </p:blipFill>
        <p:spPr bwMode="auto">
          <a:xfrm>
            <a:off x="6697766" y="2113890"/>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 name="Picture 3">
            <a:extLst>
              <a:ext uri="{FF2B5EF4-FFF2-40B4-BE49-F238E27FC236}">
                <a16:creationId xmlns:a16="http://schemas.microsoft.com/office/drawing/2014/main" id="{B4F191C7-4119-310F-305A-8FFC5C52F7D5}"/>
              </a:ext>
            </a:extLst>
          </p:cNvPr>
          <p:cNvPicPr>
            <a:picLocks noChangeAspect="1"/>
          </p:cNvPicPr>
          <p:nvPr/>
        </p:nvPicPr>
        <p:blipFill>
          <a:blip r:embed="rId3"/>
          <a:srcRect/>
          <a:stretch/>
        </p:blipFill>
        <p:spPr bwMode="auto">
          <a:xfrm>
            <a:off x="7150712" y="2113890"/>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 name="Picture 3">
            <a:extLst>
              <a:ext uri="{FF2B5EF4-FFF2-40B4-BE49-F238E27FC236}">
                <a16:creationId xmlns:a16="http://schemas.microsoft.com/office/drawing/2014/main" id="{9EEE2506-3A12-3069-CA84-DCF8D10A348A}"/>
              </a:ext>
            </a:extLst>
          </p:cNvPr>
          <p:cNvPicPr>
            <a:picLocks noChangeAspect="1"/>
          </p:cNvPicPr>
          <p:nvPr/>
        </p:nvPicPr>
        <p:blipFill>
          <a:blip r:embed="rId3"/>
          <a:srcRect/>
          <a:stretch/>
        </p:blipFill>
        <p:spPr bwMode="auto">
          <a:xfrm>
            <a:off x="7603658" y="2113890"/>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660261C6-4875-9DE7-55BC-539287D70855}"/>
              </a:ext>
            </a:extLst>
          </p:cNvPr>
          <p:cNvPicPr>
            <a:picLocks noChangeAspect="1"/>
          </p:cNvPicPr>
          <p:nvPr/>
        </p:nvPicPr>
        <p:blipFill>
          <a:blip r:embed="rId4"/>
          <a:srcRect/>
          <a:stretch/>
        </p:blipFill>
        <p:spPr bwMode="auto">
          <a:xfrm>
            <a:off x="4433036" y="276020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16">
            <a:extLst>
              <a:ext uri="{FF2B5EF4-FFF2-40B4-BE49-F238E27FC236}">
                <a16:creationId xmlns:a16="http://schemas.microsoft.com/office/drawing/2014/main" id="{C13CB563-8892-E12A-1246-F46EB2B6A395}"/>
              </a:ext>
            </a:extLst>
          </p:cNvPr>
          <p:cNvPicPr>
            <a:picLocks noChangeAspect="1"/>
          </p:cNvPicPr>
          <p:nvPr/>
        </p:nvPicPr>
        <p:blipFill>
          <a:blip r:embed="rId4"/>
          <a:srcRect/>
          <a:stretch/>
        </p:blipFill>
        <p:spPr bwMode="auto">
          <a:xfrm>
            <a:off x="4885982" y="276020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17">
            <a:extLst>
              <a:ext uri="{FF2B5EF4-FFF2-40B4-BE49-F238E27FC236}">
                <a16:creationId xmlns:a16="http://schemas.microsoft.com/office/drawing/2014/main" id="{5B9621D7-BFBD-AB59-A357-E1F6EF0151B4}"/>
              </a:ext>
            </a:extLst>
          </p:cNvPr>
          <p:cNvPicPr>
            <a:picLocks noChangeAspect="1"/>
          </p:cNvPicPr>
          <p:nvPr/>
        </p:nvPicPr>
        <p:blipFill>
          <a:blip r:embed="rId4"/>
          <a:srcRect/>
          <a:stretch/>
        </p:blipFill>
        <p:spPr bwMode="auto">
          <a:xfrm>
            <a:off x="5338928" y="276020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18">
            <a:extLst>
              <a:ext uri="{FF2B5EF4-FFF2-40B4-BE49-F238E27FC236}">
                <a16:creationId xmlns:a16="http://schemas.microsoft.com/office/drawing/2014/main" id="{C1210F10-253C-FD8D-276A-D169D600CCC7}"/>
              </a:ext>
            </a:extLst>
          </p:cNvPr>
          <p:cNvPicPr>
            <a:picLocks noChangeAspect="1"/>
          </p:cNvPicPr>
          <p:nvPr/>
        </p:nvPicPr>
        <p:blipFill>
          <a:blip r:embed="rId4"/>
          <a:srcRect/>
          <a:stretch/>
        </p:blipFill>
        <p:spPr bwMode="auto">
          <a:xfrm>
            <a:off x="5791874" y="276020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 name="Picture 20">
            <a:extLst>
              <a:ext uri="{FF2B5EF4-FFF2-40B4-BE49-F238E27FC236}">
                <a16:creationId xmlns:a16="http://schemas.microsoft.com/office/drawing/2014/main" id="{E9F38D5B-4026-5277-CACB-8F1EE88C2213}"/>
              </a:ext>
            </a:extLst>
          </p:cNvPr>
          <p:cNvPicPr>
            <a:picLocks noChangeAspect="1"/>
          </p:cNvPicPr>
          <p:nvPr/>
        </p:nvPicPr>
        <p:blipFill>
          <a:blip r:embed="rId4"/>
          <a:srcRect/>
          <a:stretch/>
        </p:blipFill>
        <p:spPr bwMode="auto">
          <a:xfrm>
            <a:off x="6244820" y="276020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21">
            <a:extLst>
              <a:ext uri="{FF2B5EF4-FFF2-40B4-BE49-F238E27FC236}">
                <a16:creationId xmlns:a16="http://schemas.microsoft.com/office/drawing/2014/main" id="{9CDA11B7-CEBB-2774-7876-0B1E645B7214}"/>
              </a:ext>
            </a:extLst>
          </p:cNvPr>
          <p:cNvPicPr>
            <a:picLocks noChangeAspect="1"/>
          </p:cNvPicPr>
          <p:nvPr/>
        </p:nvPicPr>
        <p:blipFill>
          <a:blip r:embed="rId4"/>
          <a:srcRect/>
          <a:stretch/>
        </p:blipFill>
        <p:spPr bwMode="auto">
          <a:xfrm>
            <a:off x="10774279" y="276020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 name="Picture 22">
            <a:extLst>
              <a:ext uri="{FF2B5EF4-FFF2-40B4-BE49-F238E27FC236}">
                <a16:creationId xmlns:a16="http://schemas.microsoft.com/office/drawing/2014/main" id="{19C8CC99-E765-32B9-C1E6-0C5683A3BBE6}"/>
              </a:ext>
            </a:extLst>
          </p:cNvPr>
          <p:cNvPicPr>
            <a:picLocks noChangeAspect="1"/>
          </p:cNvPicPr>
          <p:nvPr/>
        </p:nvPicPr>
        <p:blipFill>
          <a:blip r:embed="rId4"/>
          <a:srcRect/>
          <a:stretch/>
        </p:blipFill>
        <p:spPr bwMode="auto">
          <a:xfrm>
            <a:off x="6697766" y="276020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Picture 23">
            <a:extLst>
              <a:ext uri="{FF2B5EF4-FFF2-40B4-BE49-F238E27FC236}">
                <a16:creationId xmlns:a16="http://schemas.microsoft.com/office/drawing/2014/main" id="{4AE86C88-20E3-2862-CF4A-DD54C09F0548}"/>
              </a:ext>
            </a:extLst>
          </p:cNvPr>
          <p:cNvPicPr>
            <a:picLocks noChangeAspect="1"/>
          </p:cNvPicPr>
          <p:nvPr/>
        </p:nvPicPr>
        <p:blipFill>
          <a:blip r:embed="rId4"/>
          <a:srcRect/>
          <a:stretch/>
        </p:blipFill>
        <p:spPr bwMode="auto">
          <a:xfrm>
            <a:off x="7150712" y="276020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Picture 24">
            <a:extLst>
              <a:ext uri="{FF2B5EF4-FFF2-40B4-BE49-F238E27FC236}">
                <a16:creationId xmlns:a16="http://schemas.microsoft.com/office/drawing/2014/main" id="{7E679570-6708-D243-F214-255333E262B8}"/>
              </a:ext>
            </a:extLst>
          </p:cNvPr>
          <p:cNvPicPr>
            <a:picLocks noChangeAspect="1"/>
          </p:cNvPicPr>
          <p:nvPr/>
        </p:nvPicPr>
        <p:blipFill>
          <a:blip r:embed="rId4"/>
          <a:srcRect/>
          <a:stretch/>
        </p:blipFill>
        <p:spPr bwMode="auto">
          <a:xfrm>
            <a:off x="7603658" y="276020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Picture 25">
            <a:extLst>
              <a:ext uri="{FF2B5EF4-FFF2-40B4-BE49-F238E27FC236}">
                <a16:creationId xmlns:a16="http://schemas.microsoft.com/office/drawing/2014/main" id="{7B4DB363-9D7B-146E-3BC9-FB9E6DDF15AC}"/>
              </a:ext>
            </a:extLst>
          </p:cNvPr>
          <p:cNvPicPr>
            <a:picLocks noChangeAspect="1"/>
          </p:cNvPicPr>
          <p:nvPr/>
        </p:nvPicPr>
        <p:blipFill>
          <a:blip r:embed="rId4"/>
          <a:srcRect/>
          <a:stretch/>
        </p:blipFill>
        <p:spPr bwMode="auto">
          <a:xfrm>
            <a:off x="8056604" y="276020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Picture 26">
            <a:extLst>
              <a:ext uri="{FF2B5EF4-FFF2-40B4-BE49-F238E27FC236}">
                <a16:creationId xmlns:a16="http://schemas.microsoft.com/office/drawing/2014/main" id="{53294A53-4987-1472-60B9-C8BD105B10A3}"/>
              </a:ext>
            </a:extLst>
          </p:cNvPr>
          <p:cNvPicPr>
            <a:picLocks noChangeAspect="1"/>
          </p:cNvPicPr>
          <p:nvPr/>
        </p:nvPicPr>
        <p:blipFill>
          <a:blip r:embed="rId4"/>
          <a:srcRect/>
          <a:stretch/>
        </p:blipFill>
        <p:spPr bwMode="auto">
          <a:xfrm>
            <a:off x="8509550" y="276020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 name="Picture 39">
            <a:extLst>
              <a:ext uri="{FF2B5EF4-FFF2-40B4-BE49-F238E27FC236}">
                <a16:creationId xmlns:a16="http://schemas.microsoft.com/office/drawing/2014/main" id="{B9E8726B-F02F-DB30-15AE-E36AA3255D3A}"/>
              </a:ext>
            </a:extLst>
          </p:cNvPr>
          <p:cNvPicPr>
            <a:picLocks noChangeAspect="1"/>
          </p:cNvPicPr>
          <p:nvPr/>
        </p:nvPicPr>
        <p:blipFill>
          <a:blip r:embed="rId4"/>
          <a:srcRect/>
          <a:stretch/>
        </p:blipFill>
        <p:spPr bwMode="auto">
          <a:xfrm>
            <a:off x="8962496" y="276020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 name="Picture 40">
            <a:extLst>
              <a:ext uri="{FF2B5EF4-FFF2-40B4-BE49-F238E27FC236}">
                <a16:creationId xmlns:a16="http://schemas.microsoft.com/office/drawing/2014/main" id="{33AD593E-BEE0-6159-41A1-85304E3BB63F}"/>
              </a:ext>
            </a:extLst>
          </p:cNvPr>
          <p:cNvPicPr>
            <a:picLocks noChangeAspect="1"/>
          </p:cNvPicPr>
          <p:nvPr/>
        </p:nvPicPr>
        <p:blipFill>
          <a:blip r:embed="rId4"/>
          <a:srcRect/>
          <a:stretch/>
        </p:blipFill>
        <p:spPr bwMode="auto">
          <a:xfrm>
            <a:off x="9415442" y="276020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4" name="Picture 43">
            <a:extLst>
              <a:ext uri="{FF2B5EF4-FFF2-40B4-BE49-F238E27FC236}">
                <a16:creationId xmlns:a16="http://schemas.microsoft.com/office/drawing/2014/main" id="{4993B37A-B925-59F7-4F9B-871B01307043}"/>
              </a:ext>
            </a:extLst>
          </p:cNvPr>
          <p:cNvPicPr>
            <a:picLocks noChangeAspect="1"/>
          </p:cNvPicPr>
          <p:nvPr/>
        </p:nvPicPr>
        <p:blipFill>
          <a:blip r:embed="rId4"/>
          <a:srcRect/>
          <a:stretch/>
        </p:blipFill>
        <p:spPr bwMode="auto">
          <a:xfrm>
            <a:off x="9868388" y="276020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 name="Picture 45">
            <a:extLst>
              <a:ext uri="{FF2B5EF4-FFF2-40B4-BE49-F238E27FC236}">
                <a16:creationId xmlns:a16="http://schemas.microsoft.com/office/drawing/2014/main" id="{A76FD130-DE5B-6A67-BF3A-FF5CA06DD6A2}"/>
              </a:ext>
            </a:extLst>
          </p:cNvPr>
          <p:cNvPicPr>
            <a:picLocks noChangeAspect="1"/>
          </p:cNvPicPr>
          <p:nvPr/>
        </p:nvPicPr>
        <p:blipFill>
          <a:blip r:embed="rId4"/>
          <a:srcRect/>
          <a:stretch/>
        </p:blipFill>
        <p:spPr bwMode="auto">
          <a:xfrm>
            <a:off x="10321334" y="276020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 name="Picture 47">
            <a:extLst>
              <a:ext uri="{FF2B5EF4-FFF2-40B4-BE49-F238E27FC236}">
                <a16:creationId xmlns:a16="http://schemas.microsoft.com/office/drawing/2014/main" id="{F4075230-E3E3-25E3-D219-0838884154C5}"/>
              </a:ext>
            </a:extLst>
          </p:cNvPr>
          <p:cNvPicPr>
            <a:picLocks noChangeAspect="1"/>
          </p:cNvPicPr>
          <p:nvPr/>
        </p:nvPicPr>
        <p:blipFill>
          <a:blip r:embed="rId4"/>
          <a:srcRect/>
          <a:stretch/>
        </p:blipFill>
        <p:spPr bwMode="auto">
          <a:xfrm>
            <a:off x="4433036" y="3198953"/>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9" name="Picture 48">
            <a:extLst>
              <a:ext uri="{FF2B5EF4-FFF2-40B4-BE49-F238E27FC236}">
                <a16:creationId xmlns:a16="http://schemas.microsoft.com/office/drawing/2014/main" id="{924565AF-F16C-FD5B-B67A-1F89CF37DCFF}"/>
              </a:ext>
            </a:extLst>
          </p:cNvPr>
          <p:cNvPicPr>
            <a:picLocks noChangeAspect="1"/>
          </p:cNvPicPr>
          <p:nvPr/>
        </p:nvPicPr>
        <p:blipFill>
          <a:blip r:embed="rId5"/>
          <a:srcRect/>
          <a:stretch/>
        </p:blipFill>
        <p:spPr bwMode="auto">
          <a:xfrm>
            <a:off x="4433036" y="386903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 name="Picture 49">
            <a:extLst>
              <a:ext uri="{FF2B5EF4-FFF2-40B4-BE49-F238E27FC236}">
                <a16:creationId xmlns:a16="http://schemas.microsoft.com/office/drawing/2014/main" id="{08E266EA-F9AC-91D8-0321-6DE8366763CA}"/>
              </a:ext>
            </a:extLst>
          </p:cNvPr>
          <p:cNvPicPr>
            <a:picLocks noChangeAspect="1"/>
          </p:cNvPicPr>
          <p:nvPr/>
        </p:nvPicPr>
        <p:blipFill>
          <a:blip r:embed="rId5"/>
          <a:srcRect/>
          <a:stretch/>
        </p:blipFill>
        <p:spPr bwMode="auto">
          <a:xfrm>
            <a:off x="4885982" y="386903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 name="Picture 51">
            <a:extLst>
              <a:ext uri="{FF2B5EF4-FFF2-40B4-BE49-F238E27FC236}">
                <a16:creationId xmlns:a16="http://schemas.microsoft.com/office/drawing/2014/main" id="{C7C53770-0D76-4543-FB28-CE2BC584EC2A}"/>
              </a:ext>
            </a:extLst>
          </p:cNvPr>
          <p:cNvPicPr>
            <a:picLocks noChangeAspect="1"/>
          </p:cNvPicPr>
          <p:nvPr/>
        </p:nvPicPr>
        <p:blipFill>
          <a:blip r:embed="rId5"/>
          <a:srcRect/>
          <a:stretch/>
        </p:blipFill>
        <p:spPr bwMode="auto">
          <a:xfrm>
            <a:off x="5338928" y="386903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3" name="Picture 52">
            <a:extLst>
              <a:ext uri="{FF2B5EF4-FFF2-40B4-BE49-F238E27FC236}">
                <a16:creationId xmlns:a16="http://schemas.microsoft.com/office/drawing/2014/main" id="{8A75B4D3-DD38-A1F7-7055-9C69B3EB7596}"/>
              </a:ext>
            </a:extLst>
          </p:cNvPr>
          <p:cNvPicPr>
            <a:picLocks noChangeAspect="1"/>
          </p:cNvPicPr>
          <p:nvPr/>
        </p:nvPicPr>
        <p:blipFill>
          <a:blip r:embed="rId5"/>
          <a:srcRect/>
          <a:stretch/>
        </p:blipFill>
        <p:spPr bwMode="auto">
          <a:xfrm>
            <a:off x="5791873" y="386903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1">
            <a:extLst>
              <a:ext uri="{FF2B5EF4-FFF2-40B4-BE49-F238E27FC236}">
                <a16:creationId xmlns:a16="http://schemas.microsoft.com/office/drawing/2014/main" id="{9C7A5620-083D-565A-731C-67E6D747A3CD}"/>
              </a:ext>
            </a:extLst>
          </p:cNvPr>
          <p:cNvSpPr txBox="1">
            <a:spLocks/>
          </p:cNvSpPr>
          <p:nvPr/>
        </p:nvSpPr>
        <p:spPr bwMode="auto">
          <a:xfrm>
            <a:off x="912285" y="1700808"/>
            <a:ext cx="10972800" cy="419966"/>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Arial" panose="020B0604020202020204" pitchFamily="34" charset="0"/>
                <a:ea typeface="MS PGothic" pitchFamily="34" charset="-128"/>
                <a:cs typeface="Arial" panose="020B060402020202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a:spcBef>
                <a:spcPts val="0"/>
              </a:spcBef>
              <a:spcAft>
                <a:spcPts val="0"/>
              </a:spcAft>
            </a:pPr>
            <a:r>
              <a:rPr lang="en-US" sz="2400" kern="0" dirty="0">
                <a:solidFill>
                  <a:srgbClr val="00B050"/>
                </a:solidFill>
                <a:ea typeface="Times New Roman" panose="02020603050405020304" pitchFamily="18" charset="0"/>
              </a:rPr>
              <a:t>2018</a:t>
            </a:r>
          </a:p>
        </p:txBody>
      </p:sp>
      <p:sp>
        <p:nvSpPr>
          <p:cNvPr id="7" name="Title 1">
            <a:extLst>
              <a:ext uri="{FF2B5EF4-FFF2-40B4-BE49-F238E27FC236}">
                <a16:creationId xmlns:a16="http://schemas.microsoft.com/office/drawing/2014/main" id="{635EC123-6698-874D-79E0-3F9D8C8AB9E3}"/>
              </a:ext>
            </a:extLst>
          </p:cNvPr>
          <p:cNvSpPr txBox="1">
            <a:spLocks/>
          </p:cNvSpPr>
          <p:nvPr/>
        </p:nvSpPr>
        <p:spPr bwMode="auto">
          <a:xfrm>
            <a:off x="912285" y="4499925"/>
            <a:ext cx="10972800" cy="419966"/>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Arial" panose="020B0604020202020204" pitchFamily="34" charset="0"/>
                <a:ea typeface="MS PGothic" pitchFamily="34" charset="-128"/>
                <a:cs typeface="Arial" panose="020B060402020202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a:spcBef>
                <a:spcPts val="0"/>
              </a:spcBef>
              <a:spcAft>
                <a:spcPts val="0"/>
              </a:spcAft>
            </a:pPr>
            <a:r>
              <a:rPr lang="en-US" sz="2400" kern="0" dirty="0">
                <a:solidFill>
                  <a:srgbClr val="00B050"/>
                </a:solidFill>
                <a:ea typeface="Times New Roman" panose="02020603050405020304" pitchFamily="18" charset="0"/>
              </a:rPr>
              <a:t>2024</a:t>
            </a:r>
          </a:p>
        </p:txBody>
      </p:sp>
      <p:sp>
        <p:nvSpPr>
          <p:cNvPr id="11" name="Text Box 4">
            <a:extLst>
              <a:ext uri="{FF2B5EF4-FFF2-40B4-BE49-F238E27FC236}">
                <a16:creationId xmlns:a16="http://schemas.microsoft.com/office/drawing/2014/main" id="{C0DFE4D9-E635-6068-EF0A-D6ABDC67D4EE}"/>
              </a:ext>
            </a:extLst>
          </p:cNvPr>
          <p:cNvSpPr txBox="1">
            <a:spLocks noChangeArrowheads="1"/>
          </p:cNvSpPr>
          <p:nvPr/>
        </p:nvSpPr>
        <p:spPr bwMode="auto">
          <a:xfrm>
            <a:off x="0" y="5468070"/>
            <a:ext cx="4267199" cy="36939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cs typeface="+mn-cs"/>
              </a:rPr>
              <a:t>T-DM1 followed </a:t>
            </a:r>
            <a:r>
              <a:rPr kumimoji="0" lang="en-US" sz="2000" b="1" i="0" u="none" strike="noStrike" kern="1200" cap="none" spc="0" normalizeH="0" baseline="0" noProof="0">
                <a:ln>
                  <a:noFill/>
                </a:ln>
                <a:solidFill>
                  <a:srgbClr val="002060"/>
                </a:solidFill>
                <a:effectLst/>
                <a:uLnTx/>
                <a:uFillTx/>
                <a:latin typeface="Arial" charset="0"/>
                <a:ea typeface="ＭＳ Ｐゴシック" charset="0"/>
                <a:cs typeface="+mn-cs"/>
              </a:rPr>
              <a:t>by neratinib</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charset="-128"/>
              <a:cs typeface="+mn-cs"/>
            </a:endParaRPr>
          </a:p>
        </p:txBody>
      </p:sp>
      <p:sp>
        <p:nvSpPr>
          <p:cNvPr id="12" name="Text Box 4">
            <a:extLst>
              <a:ext uri="{FF2B5EF4-FFF2-40B4-BE49-F238E27FC236}">
                <a16:creationId xmlns:a16="http://schemas.microsoft.com/office/drawing/2014/main" id="{762CDFB4-942E-6AC0-6E0B-A0477685CAA4}"/>
              </a:ext>
            </a:extLst>
          </p:cNvPr>
          <p:cNvSpPr txBox="1">
            <a:spLocks noChangeArrowheads="1"/>
          </p:cNvSpPr>
          <p:nvPr/>
        </p:nvSpPr>
        <p:spPr bwMode="auto">
          <a:xfrm>
            <a:off x="228600" y="4901847"/>
            <a:ext cx="4038599"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cs typeface="+mn-cs"/>
              </a:rPr>
              <a:t>T-DM1</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14" name="Text Box 9">
            <a:extLst>
              <a:ext uri="{FF2B5EF4-FFF2-40B4-BE49-F238E27FC236}">
                <a16:creationId xmlns:a16="http://schemas.microsoft.com/office/drawing/2014/main" id="{8EFBA2B5-D55B-CE19-CA8D-377D7B92D0A0}"/>
              </a:ext>
            </a:extLst>
          </p:cNvPr>
          <p:cNvSpPr txBox="1">
            <a:spLocks noChangeArrowheads="1"/>
          </p:cNvSpPr>
          <p:nvPr/>
        </p:nvSpPr>
        <p:spPr bwMode="auto">
          <a:xfrm>
            <a:off x="6338909" y="4901847"/>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4</a:t>
            </a:r>
          </a:p>
        </p:txBody>
      </p:sp>
      <p:sp>
        <p:nvSpPr>
          <p:cNvPr id="15" name="Text Box 9">
            <a:extLst>
              <a:ext uri="{FF2B5EF4-FFF2-40B4-BE49-F238E27FC236}">
                <a16:creationId xmlns:a16="http://schemas.microsoft.com/office/drawing/2014/main" id="{34908FC5-A0C4-38EB-CC7B-F8D8B590C430}"/>
              </a:ext>
            </a:extLst>
          </p:cNvPr>
          <p:cNvSpPr txBox="1">
            <a:spLocks noChangeArrowheads="1"/>
          </p:cNvSpPr>
          <p:nvPr/>
        </p:nvSpPr>
        <p:spPr bwMode="auto">
          <a:xfrm>
            <a:off x="11250683" y="5446522"/>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15</a:t>
            </a:r>
          </a:p>
        </p:txBody>
      </p:sp>
      <p:sp>
        <p:nvSpPr>
          <p:cNvPr id="16" name="Text Box 9">
            <a:extLst>
              <a:ext uri="{FF2B5EF4-FFF2-40B4-BE49-F238E27FC236}">
                <a16:creationId xmlns:a16="http://schemas.microsoft.com/office/drawing/2014/main" id="{CCE03A7A-41E1-DEDF-ADF2-29A35F5D7C99}"/>
              </a:ext>
            </a:extLst>
          </p:cNvPr>
          <p:cNvSpPr txBox="1">
            <a:spLocks noChangeArrowheads="1"/>
          </p:cNvSpPr>
          <p:nvPr/>
        </p:nvSpPr>
        <p:spPr bwMode="auto">
          <a:xfrm>
            <a:off x="4934623" y="6043099"/>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32" name="Text Box 4">
            <a:extLst>
              <a:ext uri="{FF2B5EF4-FFF2-40B4-BE49-F238E27FC236}">
                <a16:creationId xmlns:a16="http://schemas.microsoft.com/office/drawing/2014/main" id="{12763E87-98D1-53D4-85B5-9D16E4EB6455}"/>
              </a:ext>
            </a:extLst>
          </p:cNvPr>
          <p:cNvSpPr txBox="1">
            <a:spLocks noChangeArrowheads="1"/>
          </p:cNvSpPr>
          <p:nvPr/>
        </p:nvSpPr>
        <p:spPr bwMode="auto">
          <a:xfrm>
            <a:off x="228600" y="6043099"/>
            <a:ext cx="4038599"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cs typeface="+mn-cs"/>
              </a:rPr>
              <a:t>T-DM1 + endocrine therapy </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33" name="Picture 32">
            <a:extLst>
              <a:ext uri="{FF2B5EF4-FFF2-40B4-BE49-F238E27FC236}">
                <a16:creationId xmlns:a16="http://schemas.microsoft.com/office/drawing/2014/main" id="{0E9DD774-690A-69D4-FFBD-C94BE1CD1ECF}"/>
              </a:ext>
            </a:extLst>
          </p:cNvPr>
          <p:cNvPicPr>
            <a:picLocks noChangeAspect="1"/>
          </p:cNvPicPr>
          <p:nvPr/>
        </p:nvPicPr>
        <p:blipFill>
          <a:blip r:embed="rId6"/>
          <a:srcRect/>
          <a:stretch/>
        </p:blipFill>
        <p:spPr bwMode="auto">
          <a:xfrm>
            <a:off x="4433036" y="5445224"/>
            <a:ext cx="438912" cy="438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 name="Picture 33">
            <a:extLst>
              <a:ext uri="{FF2B5EF4-FFF2-40B4-BE49-F238E27FC236}">
                <a16:creationId xmlns:a16="http://schemas.microsoft.com/office/drawing/2014/main" id="{EC47C7D1-A049-9F6E-6052-5A501C0410E0}"/>
              </a:ext>
            </a:extLst>
          </p:cNvPr>
          <p:cNvPicPr>
            <a:picLocks noChangeAspect="1"/>
          </p:cNvPicPr>
          <p:nvPr/>
        </p:nvPicPr>
        <p:blipFill>
          <a:blip r:embed="rId6"/>
          <a:srcRect/>
          <a:stretch/>
        </p:blipFill>
        <p:spPr bwMode="auto">
          <a:xfrm>
            <a:off x="10781137" y="5445224"/>
            <a:ext cx="438912" cy="438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 name="Picture 34">
            <a:extLst>
              <a:ext uri="{FF2B5EF4-FFF2-40B4-BE49-F238E27FC236}">
                <a16:creationId xmlns:a16="http://schemas.microsoft.com/office/drawing/2014/main" id="{092B920F-B347-9973-9F26-B891E7570AE8}"/>
              </a:ext>
            </a:extLst>
          </p:cNvPr>
          <p:cNvPicPr>
            <a:picLocks noChangeAspect="1"/>
          </p:cNvPicPr>
          <p:nvPr/>
        </p:nvPicPr>
        <p:blipFill>
          <a:blip r:embed="rId6"/>
          <a:srcRect/>
          <a:stretch/>
        </p:blipFill>
        <p:spPr bwMode="auto">
          <a:xfrm>
            <a:off x="4886472" y="5445224"/>
            <a:ext cx="438912" cy="438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 name="Picture 35">
            <a:extLst>
              <a:ext uri="{FF2B5EF4-FFF2-40B4-BE49-F238E27FC236}">
                <a16:creationId xmlns:a16="http://schemas.microsoft.com/office/drawing/2014/main" id="{CBF48C20-F897-8CA2-B15F-9230337CB80A}"/>
              </a:ext>
            </a:extLst>
          </p:cNvPr>
          <p:cNvPicPr>
            <a:picLocks noChangeAspect="1"/>
          </p:cNvPicPr>
          <p:nvPr/>
        </p:nvPicPr>
        <p:blipFill>
          <a:blip r:embed="rId6"/>
          <a:srcRect/>
          <a:stretch/>
        </p:blipFill>
        <p:spPr bwMode="auto">
          <a:xfrm>
            <a:off x="5339908" y="5445224"/>
            <a:ext cx="438912" cy="438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 name="Picture 36">
            <a:extLst>
              <a:ext uri="{FF2B5EF4-FFF2-40B4-BE49-F238E27FC236}">
                <a16:creationId xmlns:a16="http://schemas.microsoft.com/office/drawing/2014/main" id="{E3998B2A-599F-00BC-D387-DFF7A3C7BA21}"/>
              </a:ext>
            </a:extLst>
          </p:cNvPr>
          <p:cNvPicPr>
            <a:picLocks noChangeAspect="1"/>
          </p:cNvPicPr>
          <p:nvPr/>
        </p:nvPicPr>
        <p:blipFill>
          <a:blip r:embed="rId6"/>
          <a:srcRect/>
          <a:stretch/>
        </p:blipFill>
        <p:spPr bwMode="auto">
          <a:xfrm>
            <a:off x="5793344" y="5445224"/>
            <a:ext cx="438912" cy="438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 name="Picture 38">
            <a:extLst>
              <a:ext uri="{FF2B5EF4-FFF2-40B4-BE49-F238E27FC236}">
                <a16:creationId xmlns:a16="http://schemas.microsoft.com/office/drawing/2014/main" id="{F38C06A0-376B-DE2A-602D-EF21D88E775F}"/>
              </a:ext>
            </a:extLst>
          </p:cNvPr>
          <p:cNvPicPr>
            <a:picLocks noChangeAspect="1"/>
          </p:cNvPicPr>
          <p:nvPr/>
        </p:nvPicPr>
        <p:blipFill>
          <a:blip r:embed="rId6"/>
          <a:srcRect/>
          <a:stretch/>
        </p:blipFill>
        <p:spPr bwMode="auto">
          <a:xfrm>
            <a:off x="6246780" y="5445224"/>
            <a:ext cx="438912" cy="438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 name="Picture 42">
            <a:extLst>
              <a:ext uri="{FF2B5EF4-FFF2-40B4-BE49-F238E27FC236}">
                <a16:creationId xmlns:a16="http://schemas.microsoft.com/office/drawing/2014/main" id="{7E43CAD5-F218-02C6-D1D2-028857D703A1}"/>
              </a:ext>
            </a:extLst>
          </p:cNvPr>
          <p:cNvPicPr>
            <a:picLocks noChangeAspect="1"/>
          </p:cNvPicPr>
          <p:nvPr/>
        </p:nvPicPr>
        <p:blipFill>
          <a:blip r:embed="rId6"/>
          <a:srcRect/>
          <a:stretch/>
        </p:blipFill>
        <p:spPr bwMode="auto">
          <a:xfrm>
            <a:off x="6700216" y="5445224"/>
            <a:ext cx="438912" cy="438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7" name="Picture 46">
            <a:extLst>
              <a:ext uri="{FF2B5EF4-FFF2-40B4-BE49-F238E27FC236}">
                <a16:creationId xmlns:a16="http://schemas.microsoft.com/office/drawing/2014/main" id="{C16D260D-599E-9771-44B0-592BDA10B935}"/>
              </a:ext>
            </a:extLst>
          </p:cNvPr>
          <p:cNvPicPr>
            <a:picLocks noChangeAspect="1"/>
          </p:cNvPicPr>
          <p:nvPr/>
        </p:nvPicPr>
        <p:blipFill>
          <a:blip r:embed="rId6"/>
          <a:srcRect/>
          <a:stretch/>
        </p:blipFill>
        <p:spPr bwMode="auto">
          <a:xfrm>
            <a:off x="7153652" y="5445224"/>
            <a:ext cx="438912" cy="438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4" name="Picture 53">
            <a:extLst>
              <a:ext uri="{FF2B5EF4-FFF2-40B4-BE49-F238E27FC236}">
                <a16:creationId xmlns:a16="http://schemas.microsoft.com/office/drawing/2014/main" id="{9C6E9DF7-E944-ADFC-52B5-70CDA3C29C2E}"/>
              </a:ext>
            </a:extLst>
          </p:cNvPr>
          <p:cNvPicPr>
            <a:picLocks noChangeAspect="1"/>
          </p:cNvPicPr>
          <p:nvPr/>
        </p:nvPicPr>
        <p:blipFill>
          <a:blip r:embed="rId6"/>
          <a:srcRect/>
          <a:stretch/>
        </p:blipFill>
        <p:spPr bwMode="auto">
          <a:xfrm>
            <a:off x="7607088" y="5445224"/>
            <a:ext cx="438912" cy="438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5" name="Picture 54">
            <a:extLst>
              <a:ext uri="{FF2B5EF4-FFF2-40B4-BE49-F238E27FC236}">
                <a16:creationId xmlns:a16="http://schemas.microsoft.com/office/drawing/2014/main" id="{4DD4C74A-44E4-59FA-0394-3E84F3770EFD}"/>
              </a:ext>
            </a:extLst>
          </p:cNvPr>
          <p:cNvPicPr>
            <a:picLocks noChangeAspect="1"/>
          </p:cNvPicPr>
          <p:nvPr/>
        </p:nvPicPr>
        <p:blipFill>
          <a:blip r:embed="rId6"/>
          <a:srcRect/>
          <a:stretch/>
        </p:blipFill>
        <p:spPr bwMode="auto">
          <a:xfrm>
            <a:off x="8060524" y="5445224"/>
            <a:ext cx="438912" cy="438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6" name="Picture 55">
            <a:extLst>
              <a:ext uri="{FF2B5EF4-FFF2-40B4-BE49-F238E27FC236}">
                <a16:creationId xmlns:a16="http://schemas.microsoft.com/office/drawing/2014/main" id="{581A13A2-4F52-FA70-F2F7-339A8DB73155}"/>
              </a:ext>
            </a:extLst>
          </p:cNvPr>
          <p:cNvPicPr>
            <a:picLocks noChangeAspect="1"/>
          </p:cNvPicPr>
          <p:nvPr/>
        </p:nvPicPr>
        <p:blipFill>
          <a:blip r:embed="rId6"/>
          <a:srcRect/>
          <a:stretch/>
        </p:blipFill>
        <p:spPr bwMode="auto">
          <a:xfrm>
            <a:off x="8513960" y="5445224"/>
            <a:ext cx="438912" cy="438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7" name="Picture 56">
            <a:extLst>
              <a:ext uri="{FF2B5EF4-FFF2-40B4-BE49-F238E27FC236}">
                <a16:creationId xmlns:a16="http://schemas.microsoft.com/office/drawing/2014/main" id="{CA1D4762-EBD1-9F39-BA54-EEFAAFA88FD2}"/>
              </a:ext>
            </a:extLst>
          </p:cNvPr>
          <p:cNvPicPr>
            <a:picLocks noChangeAspect="1"/>
          </p:cNvPicPr>
          <p:nvPr/>
        </p:nvPicPr>
        <p:blipFill>
          <a:blip r:embed="rId6"/>
          <a:srcRect/>
          <a:stretch/>
        </p:blipFill>
        <p:spPr bwMode="auto">
          <a:xfrm>
            <a:off x="8967396" y="5445224"/>
            <a:ext cx="438912" cy="438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8" name="Picture 57">
            <a:extLst>
              <a:ext uri="{FF2B5EF4-FFF2-40B4-BE49-F238E27FC236}">
                <a16:creationId xmlns:a16="http://schemas.microsoft.com/office/drawing/2014/main" id="{7CEFB32B-6968-5C35-37C5-32841B43391E}"/>
              </a:ext>
            </a:extLst>
          </p:cNvPr>
          <p:cNvPicPr>
            <a:picLocks noChangeAspect="1"/>
          </p:cNvPicPr>
          <p:nvPr/>
        </p:nvPicPr>
        <p:blipFill>
          <a:blip r:embed="rId6"/>
          <a:srcRect/>
          <a:stretch/>
        </p:blipFill>
        <p:spPr bwMode="auto">
          <a:xfrm>
            <a:off x="9420832" y="5445224"/>
            <a:ext cx="438912" cy="438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9" name="Picture 58">
            <a:extLst>
              <a:ext uri="{FF2B5EF4-FFF2-40B4-BE49-F238E27FC236}">
                <a16:creationId xmlns:a16="http://schemas.microsoft.com/office/drawing/2014/main" id="{CA63A680-CE86-79D5-E185-9C1AFA4CF59E}"/>
              </a:ext>
            </a:extLst>
          </p:cNvPr>
          <p:cNvPicPr>
            <a:picLocks noChangeAspect="1"/>
          </p:cNvPicPr>
          <p:nvPr/>
        </p:nvPicPr>
        <p:blipFill>
          <a:blip r:embed="rId6"/>
          <a:srcRect/>
          <a:stretch/>
        </p:blipFill>
        <p:spPr bwMode="auto">
          <a:xfrm>
            <a:off x="9874268" y="5445224"/>
            <a:ext cx="438912" cy="438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 name="Picture 59">
            <a:extLst>
              <a:ext uri="{FF2B5EF4-FFF2-40B4-BE49-F238E27FC236}">
                <a16:creationId xmlns:a16="http://schemas.microsoft.com/office/drawing/2014/main" id="{5997E15D-0B04-BE69-5728-29A87CB4F81E}"/>
              </a:ext>
            </a:extLst>
          </p:cNvPr>
          <p:cNvPicPr>
            <a:picLocks noChangeAspect="1"/>
          </p:cNvPicPr>
          <p:nvPr/>
        </p:nvPicPr>
        <p:blipFill>
          <a:blip r:embed="rId6"/>
          <a:srcRect/>
          <a:stretch/>
        </p:blipFill>
        <p:spPr bwMode="auto">
          <a:xfrm>
            <a:off x="10327704" y="5445224"/>
            <a:ext cx="438912" cy="438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2" name="Picture 61">
            <a:extLst>
              <a:ext uri="{FF2B5EF4-FFF2-40B4-BE49-F238E27FC236}">
                <a16:creationId xmlns:a16="http://schemas.microsoft.com/office/drawing/2014/main" id="{952DCEB7-E365-BC19-4EFC-6FC860BE62ED}"/>
              </a:ext>
            </a:extLst>
          </p:cNvPr>
          <p:cNvPicPr>
            <a:picLocks noChangeAspect="1"/>
          </p:cNvPicPr>
          <p:nvPr/>
        </p:nvPicPr>
        <p:blipFill>
          <a:blip r:embed="rId7"/>
          <a:srcRect/>
          <a:stretch/>
        </p:blipFill>
        <p:spPr>
          <a:xfrm>
            <a:off x="4460785" y="4901847"/>
            <a:ext cx="411163" cy="411163"/>
          </a:xfrm>
          <a:prstGeom prst="rect">
            <a:avLst/>
          </a:prstGeom>
        </p:spPr>
      </p:pic>
      <p:pic>
        <p:nvPicPr>
          <p:cNvPr id="63" name="Picture 62">
            <a:extLst>
              <a:ext uri="{FF2B5EF4-FFF2-40B4-BE49-F238E27FC236}">
                <a16:creationId xmlns:a16="http://schemas.microsoft.com/office/drawing/2014/main" id="{15C2D949-68FE-BEBE-DD4A-53431A7120EC}"/>
              </a:ext>
            </a:extLst>
          </p:cNvPr>
          <p:cNvPicPr>
            <a:picLocks noChangeAspect="1"/>
          </p:cNvPicPr>
          <p:nvPr/>
        </p:nvPicPr>
        <p:blipFill>
          <a:blip r:embed="rId7"/>
          <a:srcRect/>
          <a:stretch/>
        </p:blipFill>
        <p:spPr>
          <a:xfrm>
            <a:off x="4914221" y="4901847"/>
            <a:ext cx="411163" cy="411163"/>
          </a:xfrm>
          <a:prstGeom prst="rect">
            <a:avLst/>
          </a:prstGeom>
        </p:spPr>
      </p:pic>
      <p:pic>
        <p:nvPicPr>
          <p:cNvPr id="64" name="Picture 63">
            <a:extLst>
              <a:ext uri="{FF2B5EF4-FFF2-40B4-BE49-F238E27FC236}">
                <a16:creationId xmlns:a16="http://schemas.microsoft.com/office/drawing/2014/main" id="{2623F9C5-D8CE-933B-B234-FFD524478789}"/>
              </a:ext>
            </a:extLst>
          </p:cNvPr>
          <p:cNvPicPr>
            <a:picLocks noChangeAspect="1"/>
          </p:cNvPicPr>
          <p:nvPr/>
        </p:nvPicPr>
        <p:blipFill>
          <a:blip r:embed="rId7"/>
          <a:srcRect/>
          <a:stretch/>
        </p:blipFill>
        <p:spPr>
          <a:xfrm>
            <a:off x="5367657" y="4901847"/>
            <a:ext cx="411163" cy="411163"/>
          </a:xfrm>
          <a:prstGeom prst="rect">
            <a:avLst/>
          </a:prstGeom>
        </p:spPr>
      </p:pic>
      <p:pic>
        <p:nvPicPr>
          <p:cNvPr id="65" name="Picture 64">
            <a:extLst>
              <a:ext uri="{FF2B5EF4-FFF2-40B4-BE49-F238E27FC236}">
                <a16:creationId xmlns:a16="http://schemas.microsoft.com/office/drawing/2014/main" id="{F35E27AE-FCCD-FF80-EEFA-CC3F67D8C292}"/>
              </a:ext>
            </a:extLst>
          </p:cNvPr>
          <p:cNvPicPr>
            <a:picLocks noChangeAspect="1"/>
          </p:cNvPicPr>
          <p:nvPr/>
        </p:nvPicPr>
        <p:blipFill>
          <a:blip r:embed="rId7"/>
          <a:srcRect/>
          <a:stretch/>
        </p:blipFill>
        <p:spPr>
          <a:xfrm>
            <a:off x="5821093" y="4901847"/>
            <a:ext cx="411163" cy="411163"/>
          </a:xfrm>
          <a:prstGeom prst="rect">
            <a:avLst/>
          </a:prstGeom>
        </p:spPr>
      </p:pic>
      <p:cxnSp>
        <p:nvCxnSpPr>
          <p:cNvPr id="4" name="Straight Connector 3">
            <a:extLst>
              <a:ext uri="{FF2B5EF4-FFF2-40B4-BE49-F238E27FC236}">
                <a16:creationId xmlns:a16="http://schemas.microsoft.com/office/drawing/2014/main" id="{24721DED-E296-3B5F-584D-A6D174886916}"/>
              </a:ext>
            </a:extLst>
          </p:cNvPr>
          <p:cNvCxnSpPr/>
          <p:nvPr/>
        </p:nvCxnSpPr>
        <p:spPr bwMode="auto">
          <a:xfrm>
            <a:off x="912285" y="4458829"/>
            <a:ext cx="10615319" cy="0"/>
          </a:xfrm>
          <a:prstGeom prst="line">
            <a:avLst/>
          </a:prstGeom>
          <a:solidFill>
            <a:srgbClr val="FFFF00"/>
          </a:solidFill>
          <a:ln w="9525" cap="flat" cmpd="sng" algn="ctr">
            <a:solidFill>
              <a:schemeClr val="tx1"/>
            </a:solidFill>
            <a:prstDash val="solid"/>
            <a:round/>
            <a:headEnd type="none" w="med" len="med"/>
            <a:tailEnd type="none" w="med" len="med"/>
          </a:ln>
          <a:effectLst/>
        </p:spPr>
      </p:cxnSp>
      <p:sp>
        <p:nvSpPr>
          <p:cNvPr id="6" name="Title 1">
            <a:extLst>
              <a:ext uri="{FF2B5EF4-FFF2-40B4-BE49-F238E27FC236}">
                <a16:creationId xmlns:a16="http://schemas.microsoft.com/office/drawing/2014/main" id="{3B82FE59-CE27-878E-B6C4-E83AB0996126}"/>
              </a:ext>
            </a:extLst>
          </p:cNvPr>
          <p:cNvSpPr txBox="1">
            <a:spLocks/>
          </p:cNvSpPr>
          <p:nvPr/>
        </p:nvSpPr>
        <p:spPr bwMode="auto">
          <a:xfrm>
            <a:off x="912285" y="151717"/>
            <a:ext cx="10972800" cy="399521"/>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Arial" panose="020B0604020202020204" pitchFamily="34" charset="0"/>
                <a:ea typeface="MS PGothic" pitchFamily="34" charset="-128"/>
                <a:cs typeface="Arial" panose="020B060402020202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a:spcBef>
                <a:spcPts val="1800"/>
              </a:spcBef>
              <a:spcAft>
                <a:spcPts val="0"/>
              </a:spcAft>
            </a:pPr>
            <a:r>
              <a:rPr lang="en-US" sz="2200" kern="0" dirty="0">
                <a:solidFill>
                  <a:srgbClr val="002060"/>
                </a:solidFill>
                <a:ea typeface="Times New Roman" panose="02020603050405020304" pitchFamily="18" charset="0"/>
              </a:rPr>
              <a:t>What adjuvant anti-HER2 treatment would you most likely recommend in the following scenario?</a:t>
            </a:r>
          </a:p>
        </p:txBody>
      </p:sp>
      <p:pic>
        <p:nvPicPr>
          <p:cNvPr id="61" name="Picture 60">
            <a:extLst>
              <a:ext uri="{FF2B5EF4-FFF2-40B4-BE49-F238E27FC236}">
                <a16:creationId xmlns:a16="http://schemas.microsoft.com/office/drawing/2014/main" id="{AC804672-9BA5-D0AE-B7A5-805BD3DF352E}"/>
              </a:ext>
            </a:extLst>
          </p:cNvPr>
          <p:cNvPicPr>
            <a:picLocks noChangeAspect="1"/>
          </p:cNvPicPr>
          <p:nvPr/>
        </p:nvPicPr>
        <p:blipFill>
          <a:blip r:embed="rId8"/>
          <a:srcRect/>
          <a:stretch/>
        </p:blipFill>
        <p:spPr bwMode="auto">
          <a:xfrm>
            <a:off x="4433036" y="6021288"/>
            <a:ext cx="438912" cy="438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8" name="TextBox 67">
            <a:extLst>
              <a:ext uri="{FF2B5EF4-FFF2-40B4-BE49-F238E27FC236}">
                <a16:creationId xmlns:a16="http://schemas.microsoft.com/office/drawing/2014/main" id="{2B1AB84A-2554-7A2E-A217-C2CD6915E995}"/>
              </a:ext>
            </a:extLst>
          </p:cNvPr>
          <p:cNvSpPr txBox="1"/>
          <p:nvPr/>
        </p:nvSpPr>
        <p:spPr>
          <a:xfrm>
            <a:off x="47328" y="6508042"/>
            <a:ext cx="6115050" cy="338554"/>
          </a:xfrm>
          <a:prstGeom prst="rect">
            <a:avLst/>
          </a:prstGeom>
          <a:noFill/>
        </p:spPr>
        <p:txBody>
          <a:bodyPr wrap="square">
            <a:spAutoFit/>
          </a:bodyPr>
          <a:lstStyle/>
          <a:p>
            <a:pPr marL="0" marR="0" lvl="0" indent="0" algn="l" defTabSz="455613" rtl="0" eaLnBrk="1" fontAlgn="base" latinLnBrk="0" hangingPunct="1">
              <a:lnSpc>
                <a:spcPct val="100000"/>
              </a:lnSpc>
              <a:spcBef>
                <a:spcPts val="400"/>
              </a:spcBef>
              <a:spcAft>
                <a:spcPts val="4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Wallace T et al. SABCS 2024;Abstract P3-11-20.</a:t>
            </a:r>
            <a:endParaRPr lang="en-US" sz="1600" b="0" dirty="0"/>
          </a:p>
        </p:txBody>
      </p:sp>
      <p:sp>
        <p:nvSpPr>
          <p:cNvPr id="70" name="TextBox 69">
            <a:extLst>
              <a:ext uri="{FF2B5EF4-FFF2-40B4-BE49-F238E27FC236}">
                <a16:creationId xmlns:a16="http://schemas.microsoft.com/office/drawing/2014/main" id="{8AEC2ABC-D89A-51BB-8FEE-5FA9AB38C5B1}"/>
              </a:ext>
            </a:extLst>
          </p:cNvPr>
          <p:cNvSpPr txBox="1"/>
          <p:nvPr/>
        </p:nvSpPr>
        <p:spPr>
          <a:xfrm>
            <a:off x="6434647" y="4184041"/>
            <a:ext cx="5061953" cy="30777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2060"/>
                </a:solidFill>
                <a:effectLst/>
                <a:uLnTx/>
                <a:uFillTx/>
                <a:latin typeface="Arial" charset="0"/>
                <a:ea typeface="ＭＳ Ｐゴシック" charset="0"/>
              </a:rPr>
              <a:t>Survey of 28 US-based clinical investigators November 2018</a:t>
            </a:r>
          </a:p>
        </p:txBody>
      </p:sp>
      <p:sp>
        <p:nvSpPr>
          <p:cNvPr id="66" name="TextBox 65">
            <a:extLst>
              <a:ext uri="{FF2B5EF4-FFF2-40B4-BE49-F238E27FC236}">
                <a16:creationId xmlns:a16="http://schemas.microsoft.com/office/drawing/2014/main" id="{EB0CB153-A6EC-6AE7-0138-397A76E2D001}"/>
              </a:ext>
            </a:extLst>
          </p:cNvPr>
          <p:cNvSpPr txBox="1"/>
          <p:nvPr/>
        </p:nvSpPr>
        <p:spPr>
          <a:xfrm>
            <a:off x="6253688" y="6546830"/>
            <a:ext cx="4922886"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2060"/>
                </a:solidFill>
                <a:effectLst/>
                <a:uLnTx/>
                <a:uFillTx/>
                <a:latin typeface="Arial" charset="0"/>
                <a:ea typeface="ＭＳ Ｐゴシック" charset="0"/>
              </a:rPr>
              <a:t>Survey of 20 US-based clinical investigators April-May 2024</a:t>
            </a:r>
          </a:p>
        </p:txBody>
      </p:sp>
    </p:spTree>
    <p:extLst>
      <p:ext uri="{BB962C8B-B14F-4D97-AF65-F5344CB8AC3E}">
        <p14:creationId xmlns:p14="http://schemas.microsoft.com/office/powerpoint/2010/main" val="22310881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9EC43C-F602-3711-E58E-EAE15C0B1B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91D0F6-D159-0AAF-3B6E-310428A9F55A}"/>
              </a:ext>
            </a:extLst>
          </p:cNvPr>
          <p:cNvSpPr>
            <a:spLocks noGrp="1"/>
          </p:cNvSpPr>
          <p:nvPr>
            <p:ph type="title"/>
          </p:nvPr>
        </p:nvSpPr>
        <p:spPr>
          <a:xfrm>
            <a:off x="571967" y="2014454"/>
            <a:ext cx="10301681" cy="2829091"/>
          </a:xfrm>
        </p:spPr>
        <p:txBody>
          <a:bodyPr/>
          <a:lstStyle/>
          <a:p>
            <a:r>
              <a:rPr lang="en-US" sz="3600" dirty="0">
                <a:effectLst/>
                <a:latin typeface="Calibri" panose="020F0502020204030204" pitchFamily="34" charset="0"/>
              </a:rPr>
              <a:t>ASCO 2025:</a:t>
            </a:r>
            <a:br>
              <a:rPr lang="en-US" sz="3600" dirty="0">
                <a:effectLst/>
                <a:latin typeface="Calibri" panose="020F0502020204030204" pitchFamily="34" charset="0"/>
              </a:rPr>
            </a:br>
            <a:r>
              <a:rPr lang="en-US" sz="3600" dirty="0">
                <a:effectLst/>
                <a:latin typeface="Calibri" panose="020F0502020204030204" pitchFamily="34" charset="0"/>
              </a:rPr>
              <a:t>HER2-Positive Breast Cancer</a:t>
            </a:r>
            <a:endParaRPr lang="en-US" sz="3600" dirty="0"/>
          </a:p>
        </p:txBody>
      </p:sp>
    </p:spTree>
    <p:extLst>
      <p:ext uri="{BB962C8B-B14F-4D97-AF65-F5344CB8AC3E}">
        <p14:creationId xmlns:p14="http://schemas.microsoft.com/office/powerpoint/2010/main" val="15938414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C955D8-DE4B-A6B6-51BF-D13EF7C6C8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AC8203-ED30-51D3-7590-80A3083CE3C7}"/>
              </a:ext>
            </a:extLst>
          </p:cNvPr>
          <p:cNvSpPr>
            <a:spLocks noGrp="1"/>
          </p:cNvSpPr>
          <p:nvPr>
            <p:ph type="title"/>
          </p:nvPr>
        </p:nvSpPr>
        <p:spPr>
          <a:xfrm>
            <a:off x="571967" y="995973"/>
            <a:ext cx="10301681" cy="2829091"/>
          </a:xfrm>
        </p:spPr>
        <p:txBody>
          <a:bodyPr/>
          <a:lstStyle/>
          <a:p>
            <a:pPr algn="l"/>
            <a:r>
              <a:rPr lang="en-US" sz="3600" dirty="0">
                <a:effectLst/>
                <a:latin typeface="Calibri" panose="020F0502020204030204" pitchFamily="34" charset="0"/>
              </a:rPr>
              <a:t>Phase IB and II Study of </a:t>
            </a:r>
            <a:r>
              <a:rPr lang="en-US" sz="3600" dirty="0" err="1">
                <a:effectLst/>
                <a:latin typeface="Calibri" panose="020F0502020204030204" pitchFamily="34" charset="0"/>
              </a:rPr>
              <a:t>Ribociclib</a:t>
            </a:r>
            <a:r>
              <a:rPr lang="en-US" sz="3600" dirty="0">
                <a:effectLst/>
                <a:latin typeface="Calibri" panose="020F0502020204030204" pitchFamily="34" charset="0"/>
              </a:rPr>
              <a:t> with Trastuzumab plus Endocrine Therapy in HR+/HER2+ Advanced Breast Cancer Patients: Korean Cancer Study Group BR 18-2 MINI Trial</a:t>
            </a:r>
            <a:endParaRPr lang="en-US" sz="3600" dirty="0"/>
          </a:p>
        </p:txBody>
      </p:sp>
      <p:sp>
        <p:nvSpPr>
          <p:cNvPr id="3" name="TextBox 2">
            <a:extLst>
              <a:ext uri="{FF2B5EF4-FFF2-40B4-BE49-F238E27FC236}">
                <a16:creationId xmlns:a16="http://schemas.microsoft.com/office/drawing/2014/main" id="{CA4C58E3-8FAC-978F-DA2B-E6F4CC1A9335}"/>
              </a:ext>
            </a:extLst>
          </p:cNvPr>
          <p:cNvSpPr txBox="1"/>
          <p:nvPr/>
        </p:nvSpPr>
        <p:spPr>
          <a:xfrm>
            <a:off x="571966" y="3825064"/>
            <a:ext cx="11573410" cy="2031325"/>
          </a:xfrm>
          <a:prstGeom prst="rect">
            <a:avLst/>
          </a:prstGeom>
          <a:noFill/>
        </p:spPr>
        <p:txBody>
          <a:bodyPr wrap="square" rtlCol="0">
            <a:spAutoFit/>
          </a:bodyPr>
          <a:lstStyle/>
          <a:p>
            <a:pPr marL="0" marR="0" lvl="0" indent="0" algn="l" defTabSz="455613" rtl="0" eaLnBrk="1" fontAlgn="base" latinLnBrk="0" hangingPunct="1">
              <a:lnSpc>
                <a:spcPct val="100000"/>
              </a:lnSpc>
              <a:spcBef>
                <a:spcPts val="400"/>
              </a:spcBef>
              <a:spcAft>
                <a:spcPts val="4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Sohn J et al. </a:t>
            </a:r>
          </a:p>
          <a:p>
            <a:pPr marL="0" marR="0" lvl="0" indent="0" algn="l" defTabSz="455613" rtl="0" eaLnBrk="1" fontAlgn="base" latinLnBrk="0" hangingPunct="1">
              <a:lnSpc>
                <a:spcPct val="100000"/>
              </a:lnSpc>
              <a:spcBef>
                <a:spcPts val="400"/>
              </a:spcBef>
              <a:spcAft>
                <a:spcPts val="4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ASCO 2025;Abstract 1016.</a:t>
            </a:r>
          </a:p>
          <a:p>
            <a:pPr marL="0" marR="0" lvl="0" indent="0" algn="l" defTabSz="455613" rtl="0" eaLnBrk="1" fontAlgn="base" latinLnBrk="0" hangingPunct="1">
              <a:lnSpc>
                <a:spcPct val="100000"/>
              </a:lnSpc>
              <a:spcBef>
                <a:spcPts val="400"/>
              </a:spcBef>
              <a:spcAft>
                <a:spcPts val="40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S PGothic" charset="0"/>
              <a:cs typeface="+mn-cs"/>
            </a:endParaRPr>
          </a:p>
          <a:p>
            <a:pPr marL="0" marR="0" lvl="0" indent="0" algn="l" defTabSz="455613" rtl="0" eaLnBrk="1" fontAlgn="base" latinLnBrk="0" hangingPunct="1">
              <a:lnSpc>
                <a:spcPct val="100000"/>
              </a:lnSpc>
              <a:spcBef>
                <a:spcPts val="400"/>
              </a:spcBef>
              <a:spcAft>
                <a:spcPts val="400"/>
              </a:spcAft>
              <a:buClrTx/>
              <a:buSzTx/>
              <a:buFontTx/>
              <a:buNone/>
              <a:tabLst/>
              <a:defRPr/>
            </a:pPr>
            <a:r>
              <a:rPr kumimoji="0" lang="en-US" sz="2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FRIDAY, MAY 30| 3:15 PM CDT</a:t>
            </a:r>
            <a:endParaRPr kumimoji="0" lang="en-US" sz="2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36024621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568B6A-53C2-B96C-9E5C-24E23B4CD6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502F25-AC06-2C83-AC7C-D32728919FCC}"/>
              </a:ext>
            </a:extLst>
          </p:cNvPr>
          <p:cNvSpPr>
            <a:spLocks noGrp="1"/>
          </p:cNvSpPr>
          <p:nvPr>
            <p:ph type="title"/>
          </p:nvPr>
        </p:nvSpPr>
        <p:spPr>
          <a:xfrm>
            <a:off x="983433" y="1160728"/>
            <a:ext cx="8908409" cy="2271408"/>
          </a:xfrm>
        </p:spPr>
        <p:txBody>
          <a:bodyPr/>
          <a:lstStyle/>
          <a:p>
            <a:pPr algn="l"/>
            <a:r>
              <a:rPr lang="en-US" sz="3600" dirty="0">
                <a:effectLst/>
                <a:latin typeface="Calibri" panose="020F0502020204030204" pitchFamily="34" charset="0"/>
              </a:rPr>
              <a:t>Treatment Rechallenge After Trastuzumab-</a:t>
            </a:r>
            <a:r>
              <a:rPr lang="en-US" sz="3600" dirty="0" err="1">
                <a:effectLst/>
                <a:latin typeface="Calibri" panose="020F0502020204030204" pitchFamily="34" charset="0"/>
              </a:rPr>
              <a:t>Deruxtecan</a:t>
            </a:r>
            <a:r>
              <a:rPr lang="en-US" sz="3600" dirty="0">
                <a:latin typeface="Calibri" panose="020F0502020204030204" pitchFamily="34" charset="0"/>
              </a:rPr>
              <a:t>-R</a:t>
            </a:r>
            <a:r>
              <a:rPr lang="en-US" sz="3600" dirty="0">
                <a:effectLst/>
                <a:latin typeface="Calibri" panose="020F0502020204030204" pitchFamily="34" charset="0"/>
              </a:rPr>
              <a:t>elated Interstitial Lung Disease: A Multi-Institution Cohort Study</a:t>
            </a:r>
            <a:endParaRPr lang="en-US" sz="3600" dirty="0"/>
          </a:p>
        </p:txBody>
      </p:sp>
      <p:sp>
        <p:nvSpPr>
          <p:cNvPr id="3" name="TextBox 2">
            <a:extLst>
              <a:ext uri="{FF2B5EF4-FFF2-40B4-BE49-F238E27FC236}">
                <a16:creationId xmlns:a16="http://schemas.microsoft.com/office/drawing/2014/main" id="{F3CB8AC0-D1E6-54D7-1B01-E35B8395871F}"/>
              </a:ext>
            </a:extLst>
          </p:cNvPr>
          <p:cNvSpPr txBox="1"/>
          <p:nvPr/>
        </p:nvSpPr>
        <p:spPr>
          <a:xfrm>
            <a:off x="983432" y="3717032"/>
            <a:ext cx="10297144" cy="2031325"/>
          </a:xfrm>
          <a:prstGeom prst="rect">
            <a:avLst/>
          </a:prstGeom>
          <a:noFill/>
        </p:spPr>
        <p:txBody>
          <a:bodyPr wrap="square" rtlCol="0">
            <a:spAutoFit/>
          </a:bodyPr>
          <a:lstStyle/>
          <a:p>
            <a:pPr marL="0" marR="0" lvl="0" indent="0" algn="l" defTabSz="455613" rtl="0" eaLnBrk="1" fontAlgn="base" latinLnBrk="0" hangingPunct="1">
              <a:lnSpc>
                <a:spcPct val="100000"/>
              </a:lnSpc>
              <a:spcBef>
                <a:spcPts val="400"/>
              </a:spcBef>
              <a:spcAft>
                <a:spcPts val="4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Rugo H et al. </a:t>
            </a:r>
          </a:p>
          <a:p>
            <a:pPr marL="0" marR="0" lvl="0" indent="0" algn="l" defTabSz="455613" rtl="0" eaLnBrk="1" fontAlgn="base" latinLnBrk="0" hangingPunct="1">
              <a:lnSpc>
                <a:spcPct val="100000"/>
              </a:lnSpc>
              <a:spcBef>
                <a:spcPts val="400"/>
              </a:spcBef>
              <a:spcAft>
                <a:spcPts val="4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ASCO 2025;Abstract 1015.</a:t>
            </a:r>
          </a:p>
          <a:p>
            <a:pPr marL="0" marR="0" lvl="0" indent="0" algn="l" defTabSz="455613" rtl="0" eaLnBrk="1" fontAlgn="base" latinLnBrk="0" hangingPunct="1">
              <a:lnSpc>
                <a:spcPct val="100000"/>
              </a:lnSpc>
              <a:spcBef>
                <a:spcPts val="400"/>
              </a:spcBef>
              <a:spcAft>
                <a:spcPts val="40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S PGothic" charset="0"/>
              <a:cs typeface="+mn-cs"/>
            </a:endParaRPr>
          </a:p>
          <a:p>
            <a:pPr marL="0" marR="0" lvl="0" indent="0" algn="l" defTabSz="455613" rtl="0" eaLnBrk="1" fontAlgn="base" latinLnBrk="0" hangingPunct="1">
              <a:lnSpc>
                <a:spcPct val="100000"/>
              </a:lnSpc>
              <a:spcBef>
                <a:spcPts val="400"/>
              </a:spcBef>
              <a:spcAft>
                <a:spcPts val="400"/>
              </a:spcAft>
              <a:buClrTx/>
              <a:buSzTx/>
              <a:buFontTx/>
              <a:buNone/>
              <a:tabLst/>
              <a:defRPr/>
            </a:pPr>
            <a:r>
              <a:rPr kumimoji="0" lang="en-US" sz="2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FRIDAY, MAY 30| 2:57 PM CDT</a:t>
            </a:r>
            <a:endParaRPr kumimoji="0" lang="en-US" sz="2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19866368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E042D2-C9B8-4BA5-4007-B105E70A316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417E89BD-81FD-7031-4B88-BD9430963EE1}"/>
              </a:ext>
            </a:extLst>
          </p:cNvPr>
          <p:cNvSpPr/>
          <p:nvPr/>
        </p:nvSpPr>
        <p:spPr bwMode="auto">
          <a:xfrm>
            <a:off x="551383" y="3203848"/>
            <a:ext cx="11089231" cy="513184"/>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46D7C462-6D94-FF19-6DFD-A86FA8B56365}"/>
              </a:ext>
            </a:extLst>
          </p:cNvPr>
          <p:cNvSpPr>
            <a:spLocks noGrp="1"/>
          </p:cNvSpPr>
          <p:nvPr>
            <p:ph type="title"/>
          </p:nvPr>
        </p:nvSpPr>
        <p:spPr>
          <a:xfrm>
            <a:off x="1019651" y="404664"/>
            <a:ext cx="10152697" cy="576064"/>
          </a:xfrm>
        </p:spPr>
        <p:txBody>
          <a:bodyPr/>
          <a:lstStyle/>
          <a:p>
            <a:pPr>
              <a:spcBef>
                <a:spcPts val="1200"/>
              </a:spcBef>
            </a:pPr>
            <a:r>
              <a:rPr lang="en-US" sz="2800" dirty="0"/>
              <a:t>AGENDA</a:t>
            </a:r>
            <a:br>
              <a:rPr lang="en-US" sz="2800" dirty="0"/>
            </a:br>
            <a:br>
              <a:rPr lang="en-US" sz="1100" dirty="0"/>
            </a:br>
            <a:r>
              <a:rPr lang="en-US" sz="2800" dirty="0"/>
              <a:t>Year in Review: Management of Breast Cancer</a:t>
            </a:r>
            <a:endParaRPr lang="en-US" sz="2000" dirty="0"/>
          </a:p>
        </p:txBody>
      </p:sp>
      <p:sp>
        <p:nvSpPr>
          <p:cNvPr id="3" name="Content Placeholder 2">
            <a:extLst>
              <a:ext uri="{FF2B5EF4-FFF2-40B4-BE49-F238E27FC236}">
                <a16:creationId xmlns:a16="http://schemas.microsoft.com/office/drawing/2014/main" id="{4328768E-4CE6-40D1-01E7-678BE4E2F49C}"/>
              </a:ext>
            </a:extLst>
          </p:cNvPr>
          <p:cNvSpPr>
            <a:spLocks noGrp="1"/>
          </p:cNvSpPr>
          <p:nvPr>
            <p:ph idx="1"/>
          </p:nvPr>
        </p:nvSpPr>
        <p:spPr>
          <a:xfrm>
            <a:off x="875204" y="1844824"/>
            <a:ext cx="10297144" cy="2736304"/>
          </a:xfrm>
        </p:spPr>
        <p:txBody>
          <a:bodyPr/>
          <a:lstStyle/>
          <a:p>
            <a:pPr marL="98425" indent="0">
              <a:lnSpc>
                <a:spcPct val="100000"/>
              </a:lnSpc>
              <a:spcBef>
                <a:spcPts val="0"/>
              </a:spcBef>
              <a:spcAft>
                <a:spcPts val="2700"/>
              </a:spcAft>
              <a:buNone/>
            </a:pPr>
            <a:r>
              <a:rPr lang="en-US" sz="2400" dirty="0">
                <a:solidFill>
                  <a:srgbClr val="3233FF"/>
                </a:solidFill>
                <a:latin typeface="Calibri" panose="020F0502020204030204" pitchFamily="34" charset="0"/>
                <a:cs typeface="Calibri" panose="020F0502020204030204" pitchFamily="34" charset="0"/>
              </a:rPr>
              <a:t>INTRODUCTION: </a:t>
            </a:r>
            <a:r>
              <a:rPr lang="en-US" sz="2400" dirty="0">
                <a:solidFill>
                  <a:schemeClr val="tx1"/>
                </a:solidFill>
                <a:latin typeface="Calibri" panose="020F0502020204030204" pitchFamily="34" charset="0"/>
                <a:cs typeface="Calibri" panose="020F0502020204030204" pitchFamily="34" charset="0"/>
              </a:rPr>
              <a:t>Adjuvant CDK4/6 Inhibition</a:t>
            </a:r>
          </a:p>
          <a:p>
            <a:pPr marL="98425" indent="0">
              <a:lnSpc>
                <a:spcPct val="100000"/>
              </a:lnSpc>
              <a:spcBef>
                <a:spcPts val="0"/>
              </a:spcBef>
              <a:spcAft>
                <a:spcPts val="2700"/>
              </a:spcAft>
              <a:buNone/>
            </a:pPr>
            <a:r>
              <a:rPr lang="en-US" sz="2400" dirty="0">
                <a:solidFill>
                  <a:srgbClr val="3233FF"/>
                </a:solidFill>
                <a:latin typeface="Calibri" panose="020F0502020204030204" pitchFamily="34" charset="0"/>
                <a:cs typeface="Calibri" panose="020F0502020204030204" pitchFamily="34" charset="0"/>
              </a:rPr>
              <a:t>MODULE 1:</a:t>
            </a:r>
            <a:r>
              <a:rPr lang="en-US" sz="2400" b="1" dirty="0">
                <a:solidFill>
                  <a:srgbClr val="3233FF"/>
                </a:solidFill>
                <a:latin typeface="Calibri" panose="020F0502020204030204" pitchFamily="34" charset="0"/>
                <a:cs typeface="Calibri" panose="020F0502020204030204" pitchFamily="34" charset="0"/>
              </a:rPr>
              <a:t> </a:t>
            </a:r>
            <a:r>
              <a:rPr lang="en-US" sz="2400" b="1" dirty="0">
                <a:solidFill>
                  <a:schemeClr val="tx1"/>
                </a:solidFill>
                <a:latin typeface="Calibri" panose="020F0502020204030204" pitchFamily="34" charset="0"/>
                <a:cs typeface="Calibri" panose="020F0502020204030204" pitchFamily="34" charset="0"/>
              </a:rPr>
              <a:t>HER2-Positive </a:t>
            </a:r>
            <a:r>
              <a:rPr lang="en-US" sz="2400" dirty="0">
                <a:solidFill>
                  <a:schemeClr val="tx1"/>
                </a:solidFill>
                <a:latin typeface="Calibri" panose="020F0502020204030204" pitchFamily="34" charset="0"/>
                <a:cs typeface="Calibri" panose="020F0502020204030204" pitchFamily="34" charset="0"/>
              </a:rPr>
              <a:t>Disease</a:t>
            </a:r>
          </a:p>
          <a:p>
            <a:pPr marL="98425" indent="0">
              <a:lnSpc>
                <a:spcPct val="100000"/>
              </a:lnSpc>
              <a:spcBef>
                <a:spcPts val="0"/>
              </a:spcBef>
              <a:spcAft>
                <a:spcPts val="2700"/>
              </a:spcAft>
              <a:buNone/>
            </a:pPr>
            <a:r>
              <a:rPr lang="en-US" sz="2400" dirty="0">
                <a:solidFill>
                  <a:schemeClr val="bg1"/>
                </a:solidFill>
                <a:latin typeface="Calibri" panose="020F0502020204030204" pitchFamily="34" charset="0"/>
                <a:cs typeface="Calibri" panose="020F0502020204030204" pitchFamily="34" charset="0"/>
              </a:rPr>
              <a:t>MODULE 2: PARP Inhibition</a:t>
            </a:r>
          </a:p>
          <a:p>
            <a:pPr marL="98425" indent="0">
              <a:lnSpc>
                <a:spcPct val="100000"/>
              </a:lnSpc>
              <a:spcBef>
                <a:spcPts val="0"/>
              </a:spcBef>
              <a:spcAft>
                <a:spcPts val="2700"/>
              </a:spcAft>
              <a:buNone/>
            </a:pPr>
            <a:r>
              <a:rPr lang="en-US" sz="2400" dirty="0">
                <a:solidFill>
                  <a:srgbClr val="3233FF"/>
                </a:solidFill>
                <a:latin typeface="Calibri" panose="020F0502020204030204" pitchFamily="34" charset="0"/>
                <a:cs typeface="Calibri" panose="020F0502020204030204" pitchFamily="34" charset="0"/>
              </a:rPr>
              <a:t>MODULE 3: </a:t>
            </a:r>
            <a:r>
              <a:rPr lang="en-US" sz="2400" b="1" dirty="0">
                <a:solidFill>
                  <a:schemeClr val="tx1"/>
                </a:solidFill>
                <a:latin typeface="Calibri" panose="020F0502020204030204" pitchFamily="34" charset="0"/>
                <a:cs typeface="Calibri" panose="020F0502020204030204" pitchFamily="34" charset="0"/>
              </a:rPr>
              <a:t>Antibody-Drug Conjugates</a:t>
            </a:r>
          </a:p>
          <a:p>
            <a:pPr marL="98425" indent="0">
              <a:lnSpc>
                <a:spcPct val="100000"/>
              </a:lnSpc>
              <a:spcBef>
                <a:spcPts val="0"/>
              </a:spcBef>
              <a:spcAft>
                <a:spcPts val="2700"/>
              </a:spcAft>
              <a:buNone/>
            </a:pPr>
            <a:r>
              <a:rPr lang="en-US" sz="2400" dirty="0">
                <a:solidFill>
                  <a:srgbClr val="3233FF"/>
                </a:solidFill>
                <a:latin typeface="Calibri" panose="020F0502020204030204" pitchFamily="34" charset="0"/>
                <a:cs typeface="Calibri" panose="020F0502020204030204" pitchFamily="34" charset="0"/>
              </a:rPr>
              <a:t>MODULE 4: </a:t>
            </a:r>
            <a:r>
              <a:rPr lang="en-US" sz="2400" dirty="0">
                <a:solidFill>
                  <a:schemeClr val="tx1"/>
                </a:solidFill>
                <a:latin typeface="Calibri" panose="020F0502020204030204" pitchFamily="34" charset="0"/>
                <a:cs typeface="Calibri" panose="020F0502020204030204" pitchFamily="34" charset="0"/>
              </a:rPr>
              <a:t>Up-Front Treatment of HR-Positive Metastatic Disease</a:t>
            </a:r>
            <a:endParaRPr lang="en-US" sz="2400" b="1"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954202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1D41A3-4C11-1AF5-E7F5-4423FAE8A2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F4FA99-EE40-9EE0-00B8-229C6E871A96}"/>
              </a:ext>
            </a:extLst>
          </p:cNvPr>
          <p:cNvSpPr>
            <a:spLocks noGrp="1"/>
          </p:cNvSpPr>
          <p:nvPr>
            <p:ph type="title"/>
          </p:nvPr>
        </p:nvSpPr>
        <p:spPr>
          <a:xfrm>
            <a:off x="407276" y="153428"/>
            <a:ext cx="11469764" cy="958399"/>
          </a:xfrm>
        </p:spPr>
        <p:txBody>
          <a:bodyPr>
            <a:normAutofit/>
          </a:bodyPr>
          <a:lstStyle/>
          <a:p>
            <a:r>
              <a:rPr lang="en-US" dirty="0" err="1">
                <a:solidFill>
                  <a:srgbClr val="002060"/>
                </a:solidFill>
              </a:rPr>
              <a:t>OlympiA</a:t>
            </a:r>
            <a:r>
              <a:rPr lang="en-US" dirty="0">
                <a:solidFill>
                  <a:srgbClr val="002060"/>
                </a:solidFill>
              </a:rPr>
              <a:t>: Adjuvant Olaparib in gBRCA1/2 carriers</a:t>
            </a:r>
          </a:p>
        </p:txBody>
      </p:sp>
      <p:sp>
        <p:nvSpPr>
          <p:cNvPr id="3" name="Content Placeholder 2">
            <a:extLst>
              <a:ext uri="{FF2B5EF4-FFF2-40B4-BE49-F238E27FC236}">
                <a16:creationId xmlns:a16="http://schemas.microsoft.com/office/drawing/2014/main" id="{AAEF2971-72D1-D1BA-E7B0-C16C885FE978}"/>
              </a:ext>
            </a:extLst>
          </p:cNvPr>
          <p:cNvSpPr>
            <a:spLocks noGrp="1"/>
          </p:cNvSpPr>
          <p:nvPr>
            <p:ph idx="1"/>
          </p:nvPr>
        </p:nvSpPr>
        <p:spPr>
          <a:xfrm>
            <a:off x="1111468" y="5209210"/>
            <a:ext cx="10515600" cy="865769"/>
          </a:xfrm>
        </p:spPr>
        <p:txBody>
          <a:bodyPr>
            <a:normAutofit fontScale="92500" lnSpcReduction="10000"/>
          </a:bodyPr>
          <a:lstStyle/>
          <a:p>
            <a:r>
              <a:rPr lang="en-US" dirty="0"/>
              <a:t>Third pre-specified analysis at 10 years from first patient in</a:t>
            </a:r>
          </a:p>
          <a:p>
            <a:r>
              <a:rPr lang="en-US" dirty="0"/>
              <a:t>Median follow up of 6.1 years (additional 2.6 y f/u since previous)</a:t>
            </a:r>
          </a:p>
          <a:p>
            <a:endParaRPr lang="en-US" dirty="0"/>
          </a:p>
        </p:txBody>
      </p:sp>
      <p:sp>
        <p:nvSpPr>
          <p:cNvPr id="5" name="TextBox 4">
            <a:extLst>
              <a:ext uri="{FF2B5EF4-FFF2-40B4-BE49-F238E27FC236}">
                <a16:creationId xmlns:a16="http://schemas.microsoft.com/office/drawing/2014/main" id="{F89F558C-111D-EB0F-646A-883BC27B9578}"/>
              </a:ext>
            </a:extLst>
          </p:cNvPr>
          <p:cNvSpPr txBox="1"/>
          <p:nvPr/>
        </p:nvSpPr>
        <p:spPr>
          <a:xfrm>
            <a:off x="6653048" y="6311900"/>
            <a:ext cx="5444359" cy="392672"/>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Times New Roman" panose="02020603050405020304" pitchFamily="18" charset="0"/>
              </a:rPr>
              <a:t>Garber J et al. SABCS 2024;Abstract GS1-09. </a:t>
            </a:r>
            <a:endParaRPr kumimoji="0" lang="en-US" sz="20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69FCA8A4-723B-30EB-7B6D-8A01EF8FBB07}"/>
              </a:ext>
            </a:extLst>
          </p:cNvPr>
          <p:cNvPicPr>
            <a:picLocks noChangeAspect="1"/>
          </p:cNvPicPr>
          <p:nvPr/>
        </p:nvPicPr>
        <p:blipFill>
          <a:blip r:embed="rId2"/>
          <a:stretch>
            <a:fillRect/>
          </a:stretch>
        </p:blipFill>
        <p:spPr>
          <a:xfrm>
            <a:off x="449413" y="1194955"/>
            <a:ext cx="8434455" cy="3618567"/>
          </a:xfrm>
          <a:prstGeom prst="rect">
            <a:avLst/>
          </a:prstGeom>
        </p:spPr>
      </p:pic>
      <p:sp>
        <p:nvSpPr>
          <p:cNvPr id="7" name="TextBox 6">
            <a:extLst>
              <a:ext uri="{FF2B5EF4-FFF2-40B4-BE49-F238E27FC236}">
                <a16:creationId xmlns:a16="http://schemas.microsoft.com/office/drawing/2014/main" id="{145C8B9A-5B7C-9883-6339-A9D0AABE20C2}"/>
              </a:ext>
            </a:extLst>
          </p:cNvPr>
          <p:cNvSpPr txBox="1"/>
          <p:nvPr/>
        </p:nvSpPr>
        <p:spPr>
          <a:xfrm>
            <a:off x="8883868" y="2499925"/>
            <a:ext cx="3356240" cy="147732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highlight>
                  <a:srgbClr val="FFFF00"/>
                </a:highlight>
                <a:uLnTx/>
                <a:uFillTx/>
                <a:latin typeface="Aptos" panose="02110004020202020204"/>
                <a:ea typeface="MS PGothic" charset="0"/>
                <a:cs typeface="+mn-cs"/>
              </a:rPr>
              <a:t>&gt;70% enrolled pts were gBRCA1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highlight>
                  <a:srgbClr val="FFFF00"/>
                </a:highlight>
                <a:uLnTx/>
                <a:uFillTx/>
                <a:latin typeface="Aptos" panose="02110004020202020204"/>
                <a:ea typeface="MS PGothic" charset="0"/>
                <a:cs typeface="+mn-cs"/>
              </a:rPr>
              <a:t>&gt;80% had TNBC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highlight>
                <a:srgbClr val="FFFF00"/>
              </a:highlight>
              <a:uLnTx/>
              <a:uFillTx/>
              <a:latin typeface="Aptos" panose="02110004020202020204"/>
              <a:ea typeface="MS PGothic"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highlight>
                  <a:srgbClr val="FFFF00"/>
                </a:highlight>
                <a:uLnTx/>
                <a:uFillTx/>
                <a:latin typeface="Aptos" panose="02110004020202020204"/>
                <a:ea typeface="MS PGothic" charset="0"/>
                <a:cs typeface="+mn-cs"/>
              </a:rPr>
              <a:t>~50% adjuvant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highlight>
                  <a:srgbClr val="FFFF00"/>
                </a:highlight>
                <a:uLnTx/>
                <a:uFillTx/>
                <a:latin typeface="Aptos" panose="02110004020202020204"/>
                <a:ea typeface="MS PGothic" charset="0"/>
                <a:cs typeface="+mn-cs"/>
              </a:rPr>
              <a:t>~50% post neoadjuvant</a:t>
            </a:r>
          </a:p>
        </p:txBody>
      </p:sp>
      <p:sp>
        <p:nvSpPr>
          <p:cNvPr id="4" name="TextBox 3">
            <a:extLst>
              <a:ext uri="{FF2B5EF4-FFF2-40B4-BE49-F238E27FC236}">
                <a16:creationId xmlns:a16="http://schemas.microsoft.com/office/drawing/2014/main" id="{25AFCF7D-0F51-740A-4C1D-533358837687}"/>
              </a:ext>
            </a:extLst>
          </p:cNvPr>
          <p:cNvSpPr txBox="1"/>
          <p:nvPr/>
        </p:nvSpPr>
        <p:spPr>
          <a:xfrm>
            <a:off x="151220" y="6478259"/>
            <a:ext cx="6097836"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Courtesy of Nancy U Lin, MD</a:t>
            </a:r>
          </a:p>
        </p:txBody>
      </p:sp>
    </p:spTree>
    <p:extLst>
      <p:ext uri="{BB962C8B-B14F-4D97-AF65-F5344CB8AC3E}">
        <p14:creationId xmlns:p14="http://schemas.microsoft.com/office/powerpoint/2010/main" val="24597439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8DCF0F-A15A-0F5C-1A53-44FB3E8E38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C805D7-2C08-53F4-ACEE-A6E36B53E138}"/>
              </a:ext>
            </a:extLst>
          </p:cNvPr>
          <p:cNvSpPr>
            <a:spLocks noGrp="1"/>
          </p:cNvSpPr>
          <p:nvPr>
            <p:ph type="title"/>
          </p:nvPr>
        </p:nvSpPr>
        <p:spPr>
          <a:xfrm>
            <a:off x="407276" y="153428"/>
            <a:ext cx="10515600" cy="1325563"/>
          </a:xfrm>
        </p:spPr>
        <p:txBody>
          <a:bodyPr>
            <a:normAutofit/>
          </a:bodyPr>
          <a:lstStyle/>
          <a:p>
            <a:r>
              <a:rPr lang="en-US" dirty="0" err="1">
                <a:solidFill>
                  <a:srgbClr val="002060"/>
                </a:solidFill>
              </a:rPr>
              <a:t>OlympiA</a:t>
            </a:r>
            <a:r>
              <a:rPr lang="en-US" dirty="0">
                <a:solidFill>
                  <a:srgbClr val="002060"/>
                </a:solidFill>
              </a:rPr>
              <a:t>: </a:t>
            </a:r>
            <a:r>
              <a:rPr lang="en-US" dirty="0" err="1">
                <a:solidFill>
                  <a:srgbClr val="002060"/>
                </a:solidFill>
              </a:rPr>
              <a:t>iDFS</a:t>
            </a:r>
            <a:endParaRPr lang="en-US" dirty="0">
              <a:solidFill>
                <a:srgbClr val="002060"/>
              </a:solidFill>
            </a:endParaRPr>
          </a:p>
        </p:txBody>
      </p:sp>
      <p:sp>
        <p:nvSpPr>
          <p:cNvPr id="5" name="TextBox 4">
            <a:extLst>
              <a:ext uri="{FF2B5EF4-FFF2-40B4-BE49-F238E27FC236}">
                <a16:creationId xmlns:a16="http://schemas.microsoft.com/office/drawing/2014/main" id="{2DAB55AA-032B-01E4-F040-6FA739C851D1}"/>
              </a:ext>
            </a:extLst>
          </p:cNvPr>
          <p:cNvSpPr txBox="1"/>
          <p:nvPr/>
        </p:nvSpPr>
        <p:spPr>
          <a:xfrm>
            <a:off x="6653048" y="6311900"/>
            <a:ext cx="5444359" cy="392672"/>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Times New Roman" panose="02020603050405020304" pitchFamily="18" charset="0"/>
              </a:rPr>
              <a:t>Garber J et al. SABCS 2024;Abstract GS1-09. </a:t>
            </a:r>
            <a:endParaRPr kumimoji="0" lang="en-US" sz="20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D3A72284-8964-AA5C-6352-8A890C3FEE14}"/>
              </a:ext>
            </a:extLst>
          </p:cNvPr>
          <p:cNvPicPr>
            <a:picLocks noChangeAspect="1"/>
          </p:cNvPicPr>
          <p:nvPr/>
        </p:nvPicPr>
        <p:blipFill>
          <a:blip r:embed="rId2"/>
          <a:stretch>
            <a:fillRect/>
          </a:stretch>
        </p:blipFill>
        <p:spPr>
          <a:xfrm>
            <a:off x="94593" y="2108246"/>
            <a:ext cx="4070876" cy="2248336"/>
          </a:xfrm>
          <a:prstGeom prst="rect">
            <a:avLst/>
          </a:prstGeom>
        </p:spPr>
      </p:pic>
      <p:pic>
        <p:nvPicPr>
          <p:cNvPr id="7" name="Picture 6">
            <a:extLst>
              <a:ext uri="{FF2B5EF4-FFF2-40B4-BE49-F238E27FC236}">
                <a16:creationId xmlns:a16="http://schemas.microsoft.com/office/drawing/2014/main" id="{055F66C7-3074-A986-1682-0B0161F697BF}"/>
              </a:ext>
            </a:extLst>
          </p:cNvPr>
          <p:cNvPicPr>
            <a:picLocks noChangeAspect="1"/>
          </p:cNvPicPr>
          <p:nvPr/>
        </p:nvPicPr>
        <p:blipFill>
          <a:blip r:embed="rId3"/>
          <a:stretch>
            <a:fillRect/>
          </a:stretch>
        </p:blipFill>
        <p:spPr>
          <a:xfrm>
            <a:off x="4325007" y="1847215"/>
            <a:ext cx="7772400" cy="3163569"/>
          </a:xfrm>
          <a:prstGeom prst="rect">
            <a:avLst/>
          </a:prstGeom>
        </p:spPr>
      </p:pic>
      <p:sp>
        <p:nvSpPr>
          <p:cNvPr id="8" name="TextBox 7">
            <a:extLst>
              <a:ext uri="{FF2B5EF4-FFF2-40B4-BE49-F238E27FC236}">
                <a16:creationId xmlns:a16="http://schemas.microsoft.com/office/drawing/2014/main" id="{BDADF198-F210-88E3-4681-2C772F0BC91F}"/>
              </a:ext>
            </a:extLst>
          </p:cNvPr>
          <p:cNvSpPr txBox="1"/>
          <p:nvPr/>
        </p:nvSpPr>
        <p:spPr>
          <a:xfrm>
            <a:off x="557048" y="1847215"/>
            <a:ext cx="134299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ptos" panose="02110004020202020204"/>
                <a:ea typeface="MS PGothic" charset="0"/>
                <a:cs typeface="+mn-cs"/>
              </a:rPr>
              <a:t>ITT Population</a:t>
            </a:r>
          </a:p>
        </p:txBody>
      </p:sp>
      <p:sp>
        <p:nvSpPr>
          <p:cNvPr id="9" name="TextBox 8">
            <a:extLst>
              <a:ext uri="{FF2B5EF4-FFF2-40B4-BE49-F238E27FC236}">
                <a16:creationId xmlns:a16="http://schemas.microsoft.com/office/drawing/2014/main" id="{8410CE1E-EED6-ABE1-E0C4-B2B0E4A50BF7}"/>
              </a:ext>
            </a:extLst>
          </p:cNvPr>
          <p:cNvSpPr txBox="1"/>
          <p:nvPr/>
        </p:nvSpPr>
        <p:spPr>
          <a:xfrm>
            <a:off x="224521" y="5085741"/>
            <a:ext cx="11742958" cy="1200329"/>
          </a:xfrm>
          <a:prstGeom prst="rect">
            <a:avLst/>
          </a:prstGeom>
          <a:noFill/>
          <a:ln>
            <a:solidFill>
              <a:srgbClr val="002060"/>
            </a:solidFill>
          </a:ln>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S PGothic" charset="0"/>
                <a:cs typeface="+mn-cs"/>
              </a:rPr>
              <a:t>Similar magnitude of benefit for DDFS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S PGothic" charset="0"/>
                <a:cs typeface="+mn-cs"/>
              </a:rPr>
              <a:t>Similar rates of MDS/AML (4 events (0.4%) for Olaparib; 6 events (0.7%) in placebo arm)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S PGothic" charset="0"/>
                <a:cs typeface="+mn-cs"/>
              </a:rPr>
              <a:t>Numerically fewer CNS events as 1</a:t>
            </a:r>
            <a:r>
              <a:rPr kumimoji="0" lang="en-US" sz="1800" b="0" i="0" u="none" strike="noStrike" kern="1200" cap="none" spc="0" normalizeH="0" baseline="30000" noProof="0" dirty="0">
                <a:ln>
                  <a:noFill/>
                </a:ln>
                <a:solidFill>
                  <a:prstClr val="black"/>
                </a:solidFill>
                <a:effectLst/>
                <a:uLnTx/>
                <a:uFillTx/>
                <a:latin typeface="Aptos" panose="02110004020202020204"/>
                <a:ea typeface="MS PGothic" charset="0"/>
                <a:cs typeface="+mn-cs"/>
              </a:rPr>
              <a:t>st</a:t>
            </a:r>
            <a:r>
              <a:rPr kumimoji="0" lang="en-US" sz="1800" b="0" i="0" u="none" strike="noStrike" kern="1200" cap="none" spc="0" normalizeH="0" baseline="0" noProof="0" dirty="0">
                <a:ln>
                  <a:noFill/>
                </a:ln>
                <a:solidFill>
                  <a:prstClr val="black"/>
                </a:solidFill>
                <a:effectLst/>
                <a:uLnTx/>
                <a:uFillTx/>
                <a:latin typeface="Aptos" panose="02110004020202020204"/>
                <a:ea typeface="MS PGothic" charset="0"/>
                <a:cs typeface="+mn-cs"/>
              </a:rPr>
              <a:t> </a:t>
            </a:r>
            <a:r>
              <a:rPr kumimoji="0" lang="en-US" sz="1800" b="0" i="0" u="none" strike="noStrike" kern="1200" cap="none" spc="0" normalizeH="0" baseline="0" noProof="0" dirty="0" err="1">
                <a:ln>
                  <a:noFill/>
                </a:ln>
                <a:solidFill>
                  <a:prstClr val="black"/>
                </a:solidFill>
                <a:effectLst/>
                <a:uLnTx/>
                <a:uFillTx/>
                <a:latin typeface="Aptos" panose="02110004020202020204"/>
                <a:ea typeface="MS PGothic" charset="0"/>
                <a:cs typeface="+mn-cs"/>
              </a:rPr>
              <a:t>iDFS</a:t>
            </a:r>
            <a:r>
              <a:rPr kumimoji="0" lang="en-US" sz="1800" b="0" i="0" u="none" strike="noStrike" kern="1200" cap="none" spc="0" normalizeH="0" baseline="0" noProof="0" dirty="0">
                <a:ln>
                  <a:noFill/>
                </a:ln>
                <a:solidFill>
                  <a:prstClr val="black"/>
                </a:solidFill>
                <a:effectLst/>
                <a:uLnTx/>
                <a:uFillTx/>
                <a:latin typeface="Aptos" panose="02110004020202020204"/>
                <a:ea typeface="MS PGothic" charset="0"/>
                <a:cs typeface="+mn-cs"/>
              </a:rPr>
              <a:t> event (2.8% vs 4.4%)</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S PGothic" charset="0"/>
                <a:cs typeface="+mn-cs"/>
              </a:rPr>
              <a:t>Fewer new primary cancers with </a:t>
            </a:r>
            <a:r>
              <a:rPr kumimoji="0" lang="en-US" sz="1800" b="0" i="0" u="none" strike="noStrike" kern="1200" cap="none" spc="0" normalizeH="0" baseline="0" noProof="0" dirty="0" err="1">
                <a:ln>
                  <a:noFill/>
                </a:ln>
                <a:solidFill>
                  <a:prstClr val="black"/>
                </a:solidFill>
                <a:effectLst/>
                <a:uLnTx/>
                <a:uFillTx/>
                <a:latin typeface="Aptos" panose="02110004020202020204"/>
                <a:ea typeface="MS PGothic" charset="0"/>
                <a:cs typeface="+mn-cs"/>
              </a:rPr>
              <a:t>olaparib</a:t>
            </a:r>
            <a:r>
              <a:rPr kumimoji="0" lang="en-US" sz="1800" b="0" i="0" u="none" strike="noStrike" kern="1200" cap="none" spc="0" normalizeH="0" baseline="0" noProof="0" dirty="0">
                <a:ln>
                  <a:noFill/>
                </a:ln>
                <a:solidFill>
                  <a:prstClr val="black"/>
                </a:solidFill>
                <a:effectLst/>
                <a:uLnTx/>
                <a:uFillTx/>
                <a:latin typeface="Aptos" panose="02110004020202020204"/>
                <a:ea typeface="MS PGothic" charset="0"/>
                <a:cs typeface="+mn-cs"/>
              </a:rPr>
              <a:t> (contralateral breast cancer, new primary ovarian/fallopian tube cancer) </a:t>
            </a:r>
          </a:p>
        </p:txBody>
      </p:sp>
      <p:sp>
        <p:nvSpPr>
          <p:cNvPr id="3" name="TextBox 2">
            <a:extLst>
              <a:ext uri="{FF2B5EF4-FFF2-40B4-BE49-F238E27FC236}">
                <a16:creationId xmlns:a16="http://schemas.microsoft.com/office/drawing/2014/main" id="{D0F231DF-93DE-608B-712D-8D639896B8D1}"/>
              </a:ext>
            </a:extLst>
          </p:cNvPr>
          <p:cNvSpPr txBox="1"/>
          <p:nvPr/>
        </p:nvSpPr>
        <p:spPr>
          <a:xfrm>
            <a:off x="151220" y="6478259"/>
            <a:ext cx="6097836"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Courtesy of Nancy U Lin, MD</a:t>
            </a:r>
          </a:p>
        </p:txBody>
      </p:sp>
    </p:spTree>
    <p:extLst>
      <p:ext uri="{BB962C8B-B14F-4D97-AF65-F5344CB8AC3E}">
        <p14:creationId xmlns:p14="http://schemas.microsoft.com/office/powerpoint/2010/main" val="5476901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C0A87-1716-3DA0-CD7B-FCA505CFD5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AEA40B-5BF0-4E1F-062C-3EC8F6C22B14}"/>
              </a:ext>
            </a:extLst>
          </p:cNvPr>
          <p:cNvSpPr>
            <a:spLocks noGrp="1"/>
          </p:cNvSpPr>
          <p:nvPr>
            <p:ph type="title"/>
          </p:nvPr>
        </p:nvSpPr>
        <p:spPr>
          <a:xfrm>
            <a:off x="407276" y="153428"/>
            <a:ext cx="10515600" cy="1325563"/>
          </a:xfrm>
        </p:spPr>
        <p:txBody>
          <a:bodyPr>
            <a:normAutofit/>
          </a:bodyPr>
          <a:lstStyle/>
          <a:p>
            <a:r>
              <a:rPr lang="en-US" dirty="0" err="1">
                <a:solidFill>
                  <a:srgbClr val="002060"/>
                </a:solidFill>
              </a:rPr>
              <a:t>OlympiA</a:t>
            </a:r>
            <a:r>
              <a:rPr lang="en-US" dirty="0">
                <a:solidFill>
                  <a:srgbClr val="002060"/>
                </a:solidFill>
              </a:rPr>
              <a:t>: OS</a:t>
            </a:r>
          </a:p>
        </p:txBody>
      </p:sp>
      <p:sp>
        <p:nvSpPr>
          <p:cNvPr id="5" name="TextBox 4">
            <a:extLst>
              <a:ext uri="{FF2B5EF4-FFF2-40B4-BE49-F238E27FC236}">
                <a16:creationId xmlns:a16="http://schemas.microsoft.com/office/drawing/2014/main" id="{9E168A26-AA3A-8EEC-DC5F-205E3EB8F3D2}"/>
              </a:ext>
            </a:extLst>
          </p:cNvPr>
          <p:cNvSpPr txBox="1"/>
          <p:nvPr/>
        </p:nvSpPr>
        <p:spPr>
          <a:xfrm>
            <a:off x="6653048" y="6311900"/>
            <a:ext cx="5444359" cy="392672"/>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Times New Roman" panose="02020603050405020304" pitchFamily="18" charset="0"/>
              </a:rPr>
              <a:t>Garber J et al. SABCS 2024;Abstract GS1-09. </a:t>
            </a:r>
            <a:endParaRPr kumimoji="0" lang="en-US" sz="20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93EC922E-63B2-765A-B51A-15081C1A6302}"/>
              </a:ext>
            </a:extLst>
          </p:cNvPr>
          <p:cNvSpPr txBox="1"/>
          <p:nvPr/>
        </p:nvSpPr>
        <p:spPr>
          <a:xfrm>
            <a:off x="407276" y="1538559"/>
            <a:ext cx="134299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ptos" panose="02110004020202020204"/>
                <a:ea typeface="MS PGothic" charset="0"/>
                <a:cs typeface="+mn-cs"/>
              </a:rPr>
              <a:t>ITT Population</a:t>
            </a:r>
          </a:p>
        </p:txBody>
      </p:sp>
      <p:pic>
        <p:nvPicPr>
          <p:cNvPr id="3" name="Picture 2">
            <a:extLst>
              <a:ext uri="{FF2B5EF4-FFF2-40B4-BE49-F238E27FC236}">
                <a16:creationId xmlns:a16="http://schemas.microsoft.com/office/drawing/2014/main" id="{D0EB9B7C-9184-5BF1-B576-97B4CC740233}"/>
              </a:ext>
            </a:extLst>
          </p:cNvPr>
          <p:cNvPicPr>
            <a:picLocks noChangeAspect="1"/>
          </p:cNvPicPr>
          <p:nvPr/>
        </p:nvPicPr>
        <p:blipFill>
          <a:blip r:embed="rId2"/>
          <a:stretch>
            <a:fillRect/>
          </a:stretch>
        </p:blipFill>
        <p:spPr>
          <a:xfrm>
            <a:off x="206946" y="1976761"/>
            <a:ext cx="5401900" cy="2904475"/>
          </a:xfrm>
          <a:prstGeom prst="rect">
            <a:avLst/>
          </a:prstGeom>
        </p:spPr>
      </p:pic>
      <p:pic>
        <p:nvPicPr>
          <p:cNvPr id="6" name="Picture 5">
            <a:extLst>
              <a:ext uri="{FF2B5EF4-FFF2-40B4-BE49-F238E27FC236}">
                <a16:creationId xmlns:a16="http://schemas.microsoft.com/office/drawing/2014/main" id="{F09F7F36-0528-D7C5-81FF-ED3BB4DF12D6}"/>
              </a:ext>
            </a:extLst>
          </p:cNvPr>
          <p:cNvPicPr>
            <a:picLocks noChangeAspect="1"/>
          </p:cNvPicPr>
          <p:nvPr/>
        </p:nvPicPr>
        <p:blipFill>
          <a:blip r:embed="rId3"/>
          <a:stretch>
            <a:fillRect/>
          </a:stretch>
        </p:blipFill>
        <p:spPr>
          <a:xfrm>
            <a:off x="5707534" y="1972512"/>
            <a:ext cx="6327227" cy="2908724"/>
          </a:xfrm>
          <a:prstGeom prst="rect">
            <a:avLst/>
          </a:prstGeom>
        </p:spPr>
      </p:pic>
      <p:sp>
        <p:nvSpPr>
          <p:cNvPr id="4" name="TextBox 3">
            <a:extLst>
              <a:ext uri="{FF2B5EF4-FFF2-40B4-BE49-F238E27FC236}">
                <a16:creationId xmlns:a16="http://schemas.microsoft.com/office/drawing/2014/main" id="{51DE06AB-D053-4280-7A68-59D3886FF322}"/>
              </a:ext>
            </a:extLst>
          </p:cNvPr>
          <p:cNvSpPr txBox="1"/>
          <p:nvPr/>
        </p:nvSpPr>
        <p:spPr>
          <a:xfrm>
            <a:off x="151220" y="6478259"/>
            <a:ext cx="6097836"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Courtesy of Nancy U Lin, MD</a:t>
            </a:r>
          </a:p>
        </p:txBody>
      </p:sp>
    </p:spTree>
    <p:extLst>
      <p:ext uri="{BB962C8B-B14F-4D97-AF65-F5344CB8AC3E}">
        <p14:creationId xmlns:p14="http://schemas.microsoft.com/office/powerpoint/2010/main" val="3733329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E9DC90-9A71-CF30-3185-10A7E22191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F4CFAA-3707-6FF3-BB13-BA4E5E9784DB}"/>
              </a:ext>
            </a:extLst>
          </p:cNvPr>
          <p:cNvSpPr>
            <a:spLocks noGrp="1"/>
          </p:cNvSpPr>
          <p:nvPr>
            <p:ph type="title"/>
          </p:nvPr>
        </p:nvSpPr>
        <p:spPr>
          <a:xfrm>
            <a:off x="407276" y="153428"/>
            <a:ext cx="10515600" cy="1325563"/>
          </a:xfrm>
        </p:spPr>
        <p:txBody>
          <a:bodyPr>
            <a:normAutofit/>
          </a:bodyPr>
          <a:lstStyle/>
          <a:p>
            <a:r>
              <a:rPr lang="en-US" dirty="0" err="1">
                <a:solidFill>
                  <a:srgbClr val="002060"/>
                </a:solidFill>
              </a:rPr>
              <a:t>OlympiA</a:t>
            </a:r>
            <a:r>
              <a:rPr lang="en-US" dirty="0">
                <a:solidFill>
                  <a:srgbClr val="002060"/>
                </a:solidFill>
              </a:rPr>
              <a:t>: Conclusions and Thoughts</a:t>
            </a:r>
          </a:p>
        </p:txBody>
      </p:sp>
      <p:sp>
        <p:nvSpPr>
          <p:cNvPr id="3" name="Content Placeholder 2">
            <a:extLst>
              <a:ext uri="{FF2B5EF4-FFF2-40B4-BE49-F238E27FC236}">
                <a16:creationId xmlns:a16="http://schemas.microsoft.com/office/drawing/2014/main" id="{CD8C1EE6-5776-75DC-BE54-66F8C6148999}"/>
              </a:ext>
            </a:extLst>
          </p:cNvPr>
          <p:cNvSpPr>
            <a:spLocks noGrp="1"/>
          </p:cNvSpPr>
          <p:nvPr>
            <p:ph idx="1"/>
          </p:nvPr>
        </p:nvSpPr>
        <p:spPr>
          <a:xfrm>
            <a:off x="407276" y="1342357"/>
            <a:ext cx="11259207" cy="4995381"/>
          </a:xfrm>
        </p:spPr>
        <p:txBody>
          <a:bodyPr>
            <a:normAutofit fontScale="55000" lnSpcReduction="20000"/>
          </a:bodyPr>
          <a:lstStyle/>
          <a:p>
            <a:r>
              <a:rPr lang="en-US" dirty="0"/>
              <a:t>Significant benefit in </a:t>
            </a:r>
            <a:r>
              <a:rPr lang="en-US" dirty="0" err="1"/>
              <a:t>iDFS</a:t>
            </a:r>
            <a:r>
              <a:rPr lang="en-US" dirty="0"/>
              <a:t> (HR 0.65), DDFS, and OS (HR 0.72) with adjuvant Olaparib</a:t>
            </a:r>
          </a:p>
          <a:p>
            <a:r>
              <a:rPr lang="en-US" dirty="0"/>
              <a:t>Effect seen in both HR+ and TN patients and in BRCA1 or BRCA2 carriers</a:t>
            </a:r>
          </a:p>
          <a:p>
            <a:r>
              <a:rPr lang="en-US" dirty="0"/>
              <a:t>No signal of increase in MDS/AML at 6.1 y median f/u</a:t>
            </a:r>
          </a:p>
          <a:p>
            <a:endParaRPr lang="en-US" dirty="0"/>
          </a:p>
          <a:p>
            <a:r>
              <a:rPr lang="en-US" dirty="0"/>
              <a:t>All patients who meet anatomic eligibility criteria for Olaparib (with drug access) </a:t>
            </a:r>
            <a:r>
              <a:rPr lang="en-US" b="1" i="1" u="sng" dirty="0">
                <a:solidFill>
                  <a:srgbClr val="002060"/>
                </a:solidFill>
              </a:rPr>
              <a:t>should be offered germline genetic testing</a:t>
            </a:r>
          </a:p>
          <a:p>
            <a:endParaRPr lang="en-US" dirty="0"/>
          </a:p>
          <a:p>
            <a:r>
              <a:rPr lang="en-US" dirty="0"/>
              <a:t>TNBC: Cape vs Olaparib post NAC? </a:t>
            </a:r>
          </a:p>
          <a:p>
            <a:pPr lvl="1"/>
            <a:r>
              <a:rPr lang="en-US" dirty="0"/>
              <a:t>No direct comparison</a:t>
            </a:r>
          </a:p>
          <a:p>
            <a:pPr lvl="1"/>
            <a:r>
              <a:rPr lang="en-US" dirty="0"/>
              <a:t>CREATE-X  OS HR 0.52, 8% absolute gain</a:t>
            </a:r>
          </a:p>
          <a:p>
            <a:pPr lvl="1"/>
            <a:r>
              <a:rPr lang="en-US" dirty="0"/>
              <a:t>GEICAM (adjuvant cape) suggested more benefit of capecitabine in non-basal subtypes</a:t>
            </a:r>
          </a:p>
          <a:p>
            <a:pPr lvl="1"/>
            <a:r>
              <a:rPr lang="en-US" dirty="0" err="1"/>
              <a:t>OlympiAD</a:t>
            </a:r>
            <a:r>
              <a:rPr lang="en-US" dirty="0"/>
              <a:t> – Olaparib outperformed chemo of provider choice (~1/2 capecitabine) in MBC setting</a:t>
            </a:r>
          </a:p>
          <a:p>
            <a:endParaRPr lang="en-US" dirty="0"/>
          </a:p>
          <a:p>
            <a:r>
              <a:rPr lang="en-US" dirty="0"/>
              <a:t>ER+: </a:t>
            </a:r>
            <a:r>
              <a:rPr lang="en-US" dirty="0" err="1"/>
              <a:t>Abema</a:t>
            </a:r>
            <a:r>
              <a:rPr lang="en-US" dirty="0"/>
              <a:t> or </a:t>
            </a:r>
            <a:r>
              <a:rPr lang="en-US" dirty="0" err="1"/>
              <a:t>Ribo</a:t>
            </a:r>
            <a:r>
              <a:rPr lang="en-US" dirty="0"/>
              <a:t> vs Olaparib?</a:t>
            </a:r>
          </a:p>
          <a:p>
            <a:pPr lvl="1"/>
            <a:r>
              <a:rPr lang="en-US" dirty="0"/>
              <a:t>No direct comparison</a:t>
            </a:r>
          </a:p>
          <a:p>
            <a:pPr lvl="1"/>
            <a:r>
              <a:rPr lang="en-US" dirty="0"/>
              <a:t>MONARCHE @ 54 </a:t>
            </a:r>
            <a:r>
              <a:rPr lang="en-US" dirty="0" err="1"/>
              <a:t>mo</a:t>
            </a:r>
            <a:r>
              <a:rPr lang="en-US" dirty="0"/>
              <a:t> median f/u, HR 0.68 for </a:t>
            </a:r>
            <a:r>
              <a:rPr lang="en-US" dirty="0" err="1"/>
              <a:t>iDFS</a:t>
            </a:r>
            <a:r>
              <a:rPr lang="en-US" dirty="0"/>
              <a:t> (7.6% absolute gain); no statistically significant OS benefit </a:t>
            </a:r>
          </a:p>
          <a:p>
            <a:pPr lvl="1"/>
            <a:r>
              <a:rPr lang="en-US" dirty="0"/>
              <a:t>NATALEE @ 34 </a:t>
            </a:r>
            <a:r>
              <a:rPr lang="en-US" dirty="0" err="1"/>
              <a:t>mo</a:t>
            </a:r>
            <a:r>
              <a:rPr lang="en-US" dirty="0"/>
              <a:t> median f/u, HR 0.75 for </a:t>
            </a:r>
            <a:r>
              <a:rPr lang="en-US" dirty="0" err="1"/>
              <a:t>iDFS</a:t>
            </a:r>
            <a:r>
              <a:rPr lang="en-US" dirty="0"/>
              <a:t> (3% gain at 3y); no difference yet in OS</a:t>
            </a:r>
          </a:p>
          <a:p>
            <a:pPr lvl="1"/>
            <a:r>
              <a:rPr lang="en-US" dirty="0"/>
              <a:t>For 4+ positive nodes, generally prefer Olaparib (or a sequence of ola -&gt; CDK4/6i in very high-risk patients)</a:t>
            </a:r>
          </a:p>
          <a:p>
            <a:pPr lvl="1"/>
            <a:r>
              <a:rPr lang="en-US" dirty="0"/>
              <a:t>For 1-3 positive nodes (</a:t>
            </a:r>
            <a:r>
              <a:rPr lang="en-US" dirty="0" err="1"/>
              <a:t>OlympiA</a:t>
            </a:r>
            <a:r>
              <a:rPr lang="en-US" dirty="0"/>
              <a:t> did not include if adjuvant only), could consider CDK4/6i but lean towards </a:t>
            </a:r>
            <a:r>
              <a:rPr lang="en-US" dirty="0" err="1"/>
              <a:t>olaparib</a:t>
            </a:r>
            <a:r>
              <a:rPr lang="en-US" dirty="0"/>
              <a:t>: shorter duration of therapy and OS benefit already demonstrated </a:t>
            </a:r>
          </a:p>
          <a:p>
            <a:pPr lvl="1"/>
            <a:r>
              <a:rPr lang="en-US" dirty="0"/>
              <a:t>For node negative disease, </a:t>
            </a:r>
            <a:r>
              <a:rPr lang="en-US" dirty="0" err="1"/>
              <a:t>olaparib</a:t>
            </a:r>
            <a:r>
              <a:rPr lang="en-US" dirty="0"/>
              <a:t> has not been studied, and would consider </a:t>
            </a:r>
            <a:r>
              <a:rPr lang="en-US" dirty="0" err="1"/>
              <a:t>ribo</a:t>
            </a:r>
            <a:r>
              <a:rPr lang="en-US" dirty="0"/>
              <a:t> in carefully selected patients who would have met eligibility for NATALEE</a:t>
            </a:r>
          </a:p>
        </p:txBody>
      </p:sp>
      <p:sp>
        <p:nvSpPr>
          <p:cNvPr id="4" name="TextBox 3">
            <a:extLst>
              <a:ext uri="{FF2B5EF4-FFF2-40B4-BE49-F238E27FC236}">
                <a16:creationId xmlns:a16="http://schemas.microsoft.com/office/drawing/2014/main" id="{77778B30-CE0D-1CC3-E4A4-84F4E73C9799}"/>
              </a:ext>
            </a:extLst>
          </p:cNvPr>
          <p:cNvSpPr txBox="1"/>
          <p:nvPr/>
        </p:nvSpPr>
        <p:spPr>
          <a:xfrm>
            <a:off x="151220" y="6478259"/>
            <a:ext cx="6097836"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Courtesy of Nancy U Lin, MD</a:t>
            </a:r>
          </a:p>
        </p:txBody>
      </p:sp>
    </p:spTree>
    <p:extLst>
      <p:ext uri="{BB962C8B-B14F-4D97-AF65-F5344CB8AC3E}">
        <p14:creationId xmlns:p14="http://schemas.microsoft.com/office/powerpoint/2010/main" val="6226429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B835EC-AA02-CC0D-E36E-6B8F19BAD7C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A673628-55DB-6E2E-AD07-48E6AC7CCFE2}"/>
              </a:ext>
            </a:extLst>
          </p:cNvPr>
          <p:cNvSpPr txBox="1"/>
          <p:nvPr/>
        </p:nvSpPr>
        <p:spPr>
          <a:xfrm>
            <a:off x="1226567" y="2090172"/>
            <a:ext cx="9730403" cy="2677656"/>
          </a:xfrm>
          <a:prstGeom prst="rect">
            <a:avLst/>
          </a:prstGeom>
          <a:noFill/>
        </p:spPr>
        <p:txBody>
          <a:bodyPr wrap="square">
            <a:spAutoFit/>
          </a:bodyPr>
          <a:lstStyle/>
          <a:p>
            <a:pPr defTabSz="914400" fontAlgn="auto">
              <a:spcBef>
                <a:spcPts val="0"/>
              </a:spcBef>
              <a:spcAft>
                <a:spcPts val="0"/>
              </a:spcAft>
              <a:defRPr/>
            </a:pPr>
            <a:r>
              <a:rPr kumimoji="0" lang="en-US" sz="2800" b="1" i="0" u="none" strike="noStrike" kern="10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What would be your most likely adjuvant treatment approach for a patient with a</a:t>
            </a:r>
            <a:r>
              <a:rPr lang="en-US" sz="2800" kern="100" dirty="0">
                <a:solidFill>
                  <a:schemeClr val="tx1"/>
                </a:solidFill>
                <a:latin typeface="Calibri" panose="020F0502020204030204" pitchFamily="34" charset="0"/>
                <a:ea typeface="Aptos" panose="020B0004020202020204" pitchFamily="34" charset="0"/>
                <a:cs typeface="Calibri" panose="020F0502020204030204" pitchFamily="34" charset="0"/>
              </a:rPr>
              <a:t>n </a:t>
            </a:r>
            <a:r>
              <a:rPr kumimoji="0" lang="en-US" sz="2800" b="1" i="0" u="none" strike="noStrike" kern="10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ER-positive, HER2-negative 1.8-cm IDC, </a:t>
            </a:r>
            <a:br>
              <a:rPr kumimoji="0" lang="en-US" sz="2800" b="1" i="0" u="none" strike="noStrike" kern="10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br>
            <a:r>
              <a:rPr kumimoji="0" lang="en-US" sz="2800" b="1" i="0" u="none" strike="noStrike" kern="10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3 positive nodes and a germline BRCA mutation?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0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0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How, if at all, would you integrate a PARP inhibitor into current or future treatment? </a:t>
            </a:r>
          </a:p>
        </p:txBody>
      </p:sp>
      <p:sp>
        <p:nvSpPr>
          <p:cNvPr id="2" name="Title 1">
            <a:extLst>
              <a:ext uri="{FF2B5EF4-FFF2-40B4-BE49-F238E27FC236}">
                <a16:creationId xmlns:a16="http://schemas.microsoft.com/office/drawing/2014/main" id="{68AE6DE6-DD08-141F-2BE7-3A4DBC4998AB}"/>
              </a:ext>
            </a:extLst>
          </p:cNvPr>
          <p:cNvSpPr txBox="1">
            <a:spLocks/>
          </p:cNvSpPr>
          <p:nvPr/>
        </p:nvSpPr>
        <p:spPr>
          <a:xfrm>
            <a:off x="912286" y="196027"/>
            <a:ext cx="10358967" cy="1143000"/>
          </a:xfrm>
          <a:prstGeom prst="rect">
            <a:avLst/>
          </a:prstGeom>
        </p:spPr>
        <p:txBody>
          <a:bodyPr anchor="ct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“Beyond the Guidelines” Questions</a:t>
            </a:r>
          </a:p>
        </p:txBody>
      </p:sp>
    </p:spTree>
    <p:extLst>
      <p:ext uri="{BB962C8B-B14F-4D97-AF65-F5344CB8AC3E}">
        <p14:creationId xmlns:p14="http://schemas.microsoft.com/office/powerpoint/2010/main" val="1340624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3583"/>
            <a:ext cx="10358967" cy="1143000"/>
          </a:xfrm>
        </p:spPr>
        <p:txBody>
          <a:bodyPr/>
          <a:lstStyle/>
          <a:p>
            <a:r>
              <a:rPr lang="en-US" sz="3200" dirty="0">
                <a:solidFill>
                  <a:srgbClr val="0432FF"/>
                </a:solidFill>
              </a:rPr>
              <a:t>Dr Krop — Disclosures</a:t>
            </a:r>
          </a:p>
        </p:txBody>
      </p:sp>
      <p:graphicFrame>
        <p:nvGraphicFramePr>
          <p:cNvPr id="3" name="Content Placeholder 3">
            <a:extLst>
              <a:ext uri="{FF2B5EF4-FFF2-40B4-BE49-F238E27FC236}">
                <a16:creationId xmlns:a16="http://schemas.microsoft.com/office/drawing/2014/main" id="{D79BE8EF-A597-304A-BB26-509894B2D335}"/>
              </a:ext>
            </a:extLst>
          </p:cNvPr>
          <p:cNvGraphicFramePr>
            <a:graphicFrameLocks/>
          </p:cNvGraphicFramePr>
          <p:nvPr/>
        </p:nvGraphicFramePr>
        <p:xfrm>
          <a:off x="763177" y="1628800"/>
          <a:ext cx="10657184" cy="3381227"/>
        </p:xfrm>
        <a:graphic>
          <a:graphicData uri="http://schemas.openxmlformats.org/drawingml/2006/table">
            <a:tbl>
              <a:tblPr firstRow="1" bandRow="1">
                <a:tableStyleId>{F2DE63D5-997A-4646-A377-4702673A728D}</a:tableStyleId>
              </a:tblPr>
              <a:tblGrid>
                <a:gridCol w="3240360">
                  <a:extLst>
                    <a:ext uri="{9D8B030D-6E8A-4147-A177-3AD203B41FA5}">
                      <a16:colId xmlns:a16="http://schemas.microsoft.com/office/drawing/2014/main" val="20000"/>
                    </a:ext>
                  </a:extLst>
                </a:gridCol>
                <a:gridCol w="7416824">
                  <a:extLst>
                    <a:ext uri="{9D8B030D-6E8A-4147-A177-3AD203B41FA5}">
                      <a16:colId xmlns:a16="http://schemas.microsoft.com/office/drawing/2014/main" val="3833924404"/>
                    </a:ext>
                  </a:extLst>
                </a:gridCol>
              </a:tblGrid>
              <a:tr h="970869">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1" dirty="0">
                          <a:solidFill>
                            <a:schemeClr val="tx1"/>
                          </a:solidFill>
                        </a:rPr>
                        <a:t>Advisory Committees</a:t>
                      </a:r>
                      <a:endParaRPr lang="en-US" sz="18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0" dirty="0">
                          <a:solidFill>
                            <a:schemeClr val="tx1"/>
                          </a:solidFill>
                        </a:rPr>
                        <a:t>AstraZeneca Pharmaceuticals LP, Bristol Myers Squibb, Daiichi Sankyo Inc, EMD Serono Inc, Genentech, a member of the Roche Group, Lilly, </a:t>
                      </a:r>
                      <a:r>
                        <a:rPr lang="en-US" b="0" dirty="0" err="1">
                          <a:solidFill>
                            <a:schemeClr val="tx1"/>
                          </a:solidFill>
                        </a:rPr>
                        <a:t>Seagen</a:t>
                      </a:r>
                      <a:r>
                        <a:rPr lang="en-US" b="0" dirty="0">
                          <a:solidFill>
                            <a:schemeClr val="tx1"/>
                          </a:solidFill>
                        </a:rPr>
                        <a:t> Inc</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827524">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1" dirty="0">
                          <a:solidFill>
                            <a:schemeClr val="tx1"/>
                          </a:solidFill>
                        </a:rPr>
                        <a:t>Consulting Agreements</a:t>
                      </a:r>
                      <a:endParaRPr lang="en-US" sz="18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0" dirty="0">
                          <a:solidFill>
                            <a:schemeClr val="tx1"/>
                          </a:solidFill>
                        </a:rPr>
                        <a:t>ALX Oncology, AstraZeneca Pharmaceuticals LP, Genentech, a member of the Roche Group, Halda Therapeutics, Novartis</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07903436"/>
                  </a:ext>
                </a:extLst>
              </a:tr>
              <a:tr h="791417">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1" dirty="0">
                          <a:solidFill>
                            <a:schemeClr val="tx1"/>
                          </a:solidFill>
                        </a:rPr>
                        <a:t>Contracted Research</a:t>
                      </a:r>
                      <a:endParaRPr lang="en-US" sz="18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0" dirty="0">
                          <a:solidFill>
                            <a:schemeClr val="tx1"/>
                          </a:solidFill>
                        </a:rPr>
                        <a:t>Pfizer Inc</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41130277"/>
                  </a:ext>
                </a:extLst>
              </a:tr>
              <a:tr h="791417">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1" dirty="0">
                          <a:solidFill>
                            <a:schemeClr val="tx1"/>
                          </a:solidFill>
                        </a:rPr>
                        <a:t>Data and Safety Monitoring Boards/Committees</a:t>
                      </a:r>
                      <a:endParaRPr lang="en-US" sz="18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0" dirty="0">
                          <a:solidFill>
                            <a:schemeClr val="tx1"/>
                          </a:solidFill>
                        </a:rPr>
                        <a:t>Novartis, </a:t>
                      </a:r>
                      <a:r>
                        <a:rPr lang="en-US" b="0" dirty="0" err="1">
                          <a:solidFill>
                            <a:schemeClr val="tx1"/>
                          </a:solidFill>
                        </a:rPr>
                        <a:t>Seagen</a:t>
                      </a:r>
                      <a:r>
                        <a:rPr lang="en-US" b="0" dirty="0">
                          <a:solidFill>
                            <a:schemeClr val="tx1"/>
                          </a:solidFill>
                        </a:rPr>
                        <a:t> Inc</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82881277"/>
                  </a:ext>
                </a:extLst>
              </a:tr>
            </a:tbl>
          </a:graphicData>
        </a:graphic>
      </p:graphicFrame>
    </p:spTree>
    <p:custDataLst>
      <p:tags r:id="rId1"/>
    </p:custDataLst>
    <p:extLst>
      <p:ext uri="{BB962C8B-B14F-4D97-AF65-F5344CB8AC3E}">
        <p14:creationId xmlns:p14="http://schemas.microsoft.com/office/powerpoint/2010/main" val="39624450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9E1A55-C255-C864-E6A1-823FC17248B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5734458-A0F3-682D-5071-6098018CA4B5}"/>
              </a:ext>
            </a:extLst>
          </p:cNvPr>
          <p:cNvSpPr txBox="1"/>
          <p:nvPr/>
        </p:nvSpPr>
        <p:spPr>
          <a:xfrm>
            <a:off x="1226567" y="2090172"/>
            <a:ext cx="9730403" cy="26776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0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What would be your most likely adjuvant treatment approach for a patient with a 1.8-cm ER/PR-negative, HER2-negative, node-negative IDC and a germline BRCA mutation?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0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0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How, if at all, would you integrate a PARP inhibitor into current or future treatment? </a:t>
            </a:r>
          </a:p>
        </p:txBody>
      </p:sp>
      <p:sp>
        <p:nvSpPr>
          <p:cNvPr id="2" name="Title 1">
            <a:extLst>
              <a:ext uri="{FF2B5EF4-FFF2-40B4-BE49-F238E27FC236}">
                <a16:creationId xmlns:a16="http://schemas.microsoft.com/office/drawing/2014/main" id="{693438D3-DE5B-A434-4081-F8E4BAED7756}"/>
              </a:ext>
            </a:extLst>
          </p:cNvPr>
          <p:cNvSpPr txBox="1">
            <a:spLocks/>
          </p:cNvSpPr>
          <p:nvPr/>
        </p:nvSpPr>
        <p:spPr>
          <a:xfrm>
            <a:off x="912286" y="485800"/>
            <a:ext cx="10358967" cy="1143000"/>
          </a:xfrm>
          <a:prstGeom prst="rect">
            <a:avLst/>
          </a:prstGeom>
        </p:spPr>
        <p:txBody>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“Beyond the Guidelines” Questions</a:t>
            </a:r>
          </a:p>
        </p:txBody>
      </p:sp>
    </p:spTree>
    <p:extLst>
      <p:ext uri="{BB962C8B-B14F-4D97-AF65-F5344CB8AC3E}">
        <p14:creationId xmlns:p14="http://schemas.microsoft.com/office/powerpoint/2010/main" val="14988094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07451A-1836-590D-C03C-ECE05DE990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436849-AB7E-59E4-C7EA-5E91E30B5944}"/>
              </a:ext>
            </a:extLst>
          </p:cNvPr>
          <p:cNvSpPr>
            <a:spLocks noGrp="1"/>
          </p:cNvSpPr>
          <p:nvPr>
            <p:ph type="title"/>
          </p:nvPr>
        </p:nvSpPr>
        <p:spPr>
          <a:xfrm>
            <a:off x="386255" y="18255"/>
            <a:ext cx="10515600" cy="1325563"/>
          </a:xfrm>
        </p:spPr>
        <p:txBody>
          <a:bodyPr/>
          <a:lstStyle/>
          <a:p>
            <a:r>
              <a:rPr lang="en-US" dirty="0">
                <a:solidFill>
                  <a:srgbClr val="002060"/>
                </a:solidFill>
              </a:rPr>
              <a:t>TBCRC 048: Olaparib Expanded Initial Cohort</a:t>
            </a:r>
          </a:p>
        </p:txBody>
      </p:sp>
      <p:sp>
        <p:nvSpPr>
          <p:cNvPr id="5" name="TextBox 4">
            <a:extLst>
              <a:ext uri="{FF2B5EF4-FFF2-40B4-BE49-F238E27FC236}">
                <a16:creationId xmlns:a16="http://schemas.microsoft.com/office/drawing/2014/main" id="{A6181DDA-1F27-365A-68F2-A0C6E7B524B3}"/>
              </a:ext>
            </a:extLst>
          </p:cNvPr>
          <p:cNvSpPr txBox="1"/>
          <p:nvPr/>
        </p:nvSpPr>
        <p:spPr>
          <a:xfrm>
            <a:off x="7525407" y="6332921"/>
            <a:ext cx="4529959" cy="392672"/>
          </a:xfrm>
          <a:prstGeom prst="rect">
            <a:avLst/>
          </a:prstGeom>
          <a:noFill/>
        </p:spPr>
        <p:txBody>
          <a:bodyPr wrap="square">
            <a:spAutoFit/>
          </a:bodyPr>
          <a:lstStyle/>
          <a:p>
            <a:pPr marL="0" marR="0" lvl="0" indent="0" algn="r" defTabSz="914400" rtl="0" eaLnBrk="1" fontAlgn="auto" latinLnBrk="0" hangingPunct="1">
              <a:lnSpc>
                <a:spcPct val="115000"/>
              </a:lnSpc>
              <a:spcBef>
                <a:spcPts val="0"/>
              </a:spcBef>
              <a:spcAft>
                <a:spcPts val="80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Times New Roman" panose="02020603050405020304" pitchFamily="18" charset="0"/>
              </a:rPr>
              <a:t>Tung NM et al. J Clin Oncol 2020</a:t>
            </a:r>
            <a:endParaRPr kumimoji="0" lang="en-US" sz="20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pic>
        <p:nvPicPr>
          <p:cNvPr id="3" name="Main graphic">
            <a:extLst>
              <a:ext uri="{FF2B5EF4-FFF2-40B4-BE49-F238E27FC236}">
                <a16:creationId xmlns:a16="http://schemas.microsoft.com/office/drawing/2014/main" id="{4FDE5889-FD6A-0B44-D8B1-9315A02EF89C}"/>
              </a:ext>
            </a:extLst>
          </p:cNvPr>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rcRect l="3590" t="4209" r="1124" b="48521"/>
          <a:stretch/>
        </p:blipFill>
        <p:spPr>
          <a:xfrm>
            <a:off x="238991" y="1593908"/>
            <a:ext cx="6774873" cy="3949523"/>
          </a:xfrm>
          <a:prstGeom prst="rect">
            <a:avLst/>
          </a:prstGeom>
          <a:ln>
            <a:noFill/>
          </a:ln>
        </p:spPr>
      </p:pic>
      <p:graphicFrame>
        <p:nvGraphicFramePr>
          <p:cNvPr id="4" name="Table 3">
            <a:extLst>
              <a:ext uri="{FF2B5EF4-FFF2-40B4-BE49-F238E27FC236}">
                <a16:creationId xmlns:a16="http://schemas.microsoft.com/office/drawing/2014/main" id="{04435DFD-C11B-D89A-CA7B-7D73EC44CBAA}"/>
              </a:ext>
            </a:extLst>
          </p:cNvPr>
          <p:cNvGraphicFramePr>
            <a:graphicFrameLocks noGrp="1"/>
          </p:cNvGraphicFramePr>
          <p:nvPr/>
        </p:nvGraphicFramePr>
        <p:xfrm>
          <a:off x="7304689" y="2355009"/>
          <a:ext cx="4529959" cy="1483360"/>
        </p:xfrm>
        <a:graphic>
          <a:graphicData uri="http://schemas.openxmlformats.org/drawingml/2006/table">
            <a:tbl>
              <a:tblPr firstRow="1" bandRow="1">
                <a:tableStyleId>{5C22544A-7EE6-4342-B048-85BDC9FD1C3A}</a:tableStyleId>
              </a:tblPr>
              <a:tblGrid>
                <a:gridCol w="2431019">
                  <a:extLst>
                    <a:ext uri="{9D8B030D-6E8A-4147-A177-3AD203B41FA5}">
                      <a16:colId xmlns:a16="http://schemas.microsoft.com/office/drawing/2014/main" val="354353083"/>
                    </a:ext>
                  </a:extLst>
                </a:gridCol>
                <a:gridCol w="2098940">
                  <a:extLst>
                    <a:ext uri="{9D8B030D-6E8A-4147-A177-3AD203B41FA5}">
                      <a16:colId xmlns:a16="http://schemas.microsoft.com/office/drawing/2014/main" val="2230133157"/>
                    </a:ext>
                  </a:extLst>
                </a:gridCol>
              </a:tblGrid>
              <a:tr h="370840">
                <a:tc>
                  <a:txBody>
                    <a:bodyPr/>
                    <a:lstStyle/>
                    <a:p>
                      <a:r>
                        <a:rPr lang="en-US" dirty="0"/>
                        <a:t>Gene</a:t>
                      </a:r>
                    </a:p>
                  </a:txBody>
                  <a:tcPr/>
                </a:tc>
                <a:tc>
                  <a:txBody>
                    <a:bodyPr/>
                    <a:lstStyle/>
                    <a:p>
                      <a:r>
                        <a:rPr lang="en-US" dirty="0"/>
                        <a:t>ORR (90% CI)</a:t>
                      </a:r>
                    </a:p>
                  </a:txBody>
                  <a:tcPr/>
                </a:tc>
                <a:extLst>
                  <a:ext uri="{0D108BD9-81ED-4DB2-BD59-A6C34878D82A}">
                    <a16:rowId xmlns:a16="http://schemas.microsoft.com/office/drawing/2014/main" val="2932110745"/>
                  </a:ext>
                </a:extLst>
              </a:tr>
              <a:tr h="370840">
                <a:tc>
                  <a:txBody>
                    <a:bodyPr/>
                    <a:lstStyle/>
                    <a:p>
                      <a:r>
                        <a:rPr lang="en-US" dirty="0"/>
                        <a:t>gPALB2 (n=11)</a:t>
                      </a:r>
                    </a:p>
                  </a:txBody>
                  <a:tcPr/>
                </a:tc>
                <a:tc>
                  <a:txBody>
                    <a:bodyPr/>
                    <a:lstStyle/>
                    <a:p>
                      <a:r>
                        <a:rPr lang="en-US" dirty="0"/>
                        <a:t>82% (48-98%)</a:t>
                      </a:r>
                    </a:p>
                  </a:txBody>
                  <a:tcPr/>
                </a:tc>
                <a:extLst>
                  <a:ext uri="{0D108BD9-81ED-4DB2-BD59-A6C34878D82A}">
                    <a16:rowId xmlns:a16="http://schemas.microsoft.com/office/drawing/2014/main" val="3845607623"/>
                  </a:ext>
                </a:extLst>
              </a:tr>
              <a:tr h="370840">
                <a:tc>
                  <a:txBody>
                    <a:bodyPr/>
                    <a:lstStyle/>
                    <a:p>
                      <a:r>
                        <a:rPr lang="en-US" dirty="0" err="1"/>
                        <a:t>sBRCA</a:t>
                      </a:r>
                      <a:r>
                        <a:rPr lang="en-US" dirty="0"/>
                        <a:t> (n=16)</a:t>
                      </a:r>
                    </a:p>
                  </a:txBody>
                  <a:tcPr/>
                </a:tc>
                <a:tc>
                  <a:txBody>
                    <a:bodyPr/>
                    <a:lstStyle/>
                    <a:p>
                      <a:r>
                        <a:rPr lang="en-US" dirty="0"/>
                        <a:t>50% (25-75%)</a:t>
                      </a:r>
                    </a:p>
                  </a:txBody>
                  <a:tcPr/>
                </a:tc>
                <a:extLst>
                  <a:ext uri="{0D108BD9-81ED-4DB2-BD59-A6C34878D82A}">
                    <a16:rowId xmlns:a16="http://schemas.microsoft.com/office/drawing/2014/main" val="2803265141"/>
                  </a:ext>
                </a:extLst>
              </a:tr>
              <a:tr h="370840">
                <a:tc>
                  <a:txBody>
                    <a:bodyPr/>
                    <a:lstStyle/>
                    <a:p>
                      <a:r>
                        <a:rPr lang="en-US" dirty="0"/>
                        <a:t>ATM, CHEK2 (n=18)</a:t>
                      </a:r>
                    </a:p>
                  </a:txBody>
                  <a:tcPr/>
                </a:tc>
                <a:tc>
                  <a:txBody>
                    <a:bodyPr/>
                    <a:lstStyle/>
                    <a:p>
                      <a:r>
                        <a:rPr lang="en-US" dirty="0"/>
                        <a:t>0% </a:t>
                      </a:r>
                    </a:p>
                  </a:txBody>
                  <a:tcPr/>
                </a:tc>
                <a:extLst>
                  <a:ext uri="{0D108BD9-81ED-4DB2-BD59-A6C34878D82A}">
                    <a16:rowId xmlns:a16="http://schemas.microsoft.com/office/drawing/2014/main" val="3923629947"/>
                  </a:ext>
                </a:extLst>
              </a:tr>
            </a:tbl>
          </a:graphicData>
        </a:graphic>
      </p:graphicFrame>
      <p:sp>
        <p:nvSpPr>
          <p:cNvPr id="6" name="TextBox 5">
            <a:extLst>
              <a:ext uri="{FF2B5EF4-FFF2-40B4-BE49-F238E27FC236}">
                <a16:creationId xmlns:a16="http://schemas.microsoft.com/office/drawing/2014/main" id="{3A083DC6-72B7-CC92-70EB-90E95A8D32A8}"/>
              </a:ext>
            </a:extLst>
          </p:cNvPr>
          <p:cNvSpPr txBox="1"/>
          <p:nvPr/>
        </p:nvSpPr>
        <p:spPr>
          <a:xfrm>
            <a:off x="151220" y="6478259"/>
            <a:ext cx="6097836"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Courtesy of Nancy U Lin, MD</a:t>
            </a:r>
          </a:p>
        </p:txBody>
      </p:sp>
    </p:spTree>
    <p:extLst>
      <p:ext uri="{BB962C8B-B14F-4D97-AF65-F5344CB8AC3E}">
        <p14:creationId xmlns:p14="http://schemas.microsoft.com/office/powerpoint/2010/main" val="26087118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0616B7-98BA-EAE9-2484-97645F7AB6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370BBD-CD20-1B0A-610D-5094080EC21C}"/>
              </a:ext>
            </a:extLst>
          </p:cNvPr>
          <p:cNvSpPr>
            <a:spLocks noGrp="1"/>
          </p:cNvSpPr>
          <p:nvPr>
            <p:ph type="title"/>
          </p:nvPr>
        </p:nvSpPr>
        <p:spPr>
          <a:xfrm>
            <a:off x="554420" y="18255"/>
            <a:ext cx="11154104" cy="1325563"/>
          </a:xfrm>
        </p:spPr>
        <p:txBody>
          <a:bodyPr>
            <a:normAutofit/>
          </a:bodyPr>
          <a:lstStyle/>
          <a:p>
            <a:r>
              <a:rPr lang="en-US" sz="4000" dirty="0">
                <a:solidFill>
                  <a:srgbClr val="002060"/>
                </a:solidFill>
              </a:rPr>
              <a:t>TBCRC 048: Olaparib Expanded Expansion Cohorts</a:t>
            </a:r>
          </a:p>
        </p:txBody>
      </p:sp>
      <p:sp>
        <p:nvSpPr>
          <p:cNvPr id="5" name="TextBox 4">
            <a:extLst>
              <a:ext uri="{FF2B5EF4-FFF2-40B4-BE49-F238E27FC236}">
                <a16:creationId xmlns:a16="http://schemas.microsoft.com/office/drawing/2014/main" id="{FCB93B99-862F-674C-73CF-5D0D3E7C85DC}"/>
              </a:ext>
            </a:extLst>
          </p:cNvPr>
          <p:cNvSpPr txBox="1"/>
          <p:nvPr/>
        </p:nvSpPr>
        <p:spPr>
          <a:xfrm>
            <a:off x="7304690" y="6311900"/>
            <a:ext cx="4529959" cy="392672"/>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Times New Roman" panose="02020603050405020304" pitchFamily="18" charset="0"/>
              </a:rPr>
              <a:t>Tung NM et al. ASCO 2024;Abstract 1021.</a:t>
            </a:r>
            <a:endParaRPr kumimoji="0" lang="en-US" sz="20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2F50605C-20B4-42EB-913E-70298E0837C4}"/>
              </a:ext>
            </a:extLst>
          </p:cNvPr>
          <p:cNvSpPr txBox="1"/>
          <p:nvPr/>
        </p:nvSpPr>
        <p:spPr>
          <a:xfrm>
            <a:off x="554420" y="5809843"/>
            <a:ext cx="5173980" cy="646331"/>
          </a:xfrm>
          <a:prstGeom prst="rect">
            <a:avLst/>
          </a:prstGeom>
          <a:no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S PGothic" charset="0"/>
                <a:cs typeface="+mn-cs"/>
              </a:rPr>
              <a:t>Key Eligibility: 0-2 prior chemo for MBC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S PGothic" charset="0"/>
                <a:cs typeface="+mn-cs"/>
              </a:rPr>
              <a:t>Key exclusion: prior PARP, progression on platinum</a:t>
            </a:r>
          </a:p>
        </p:txBody>
      </p:sp>
      <p:pic>
        <p:nvPicPr>
          <p:cNvPr id="8" name="Picture 7">
            <a:extLst>
              <a:ext uri="{FF2B5EF4-FFF2-40B4-BE49-F238E27FC236}">
                <a16:creationId xmlns:a16="http://schemas.microsoft.com/office/drawing/2014/main" id="{B6619C69-63A8-3151-DA8D-D9D401629E27}"/>
              </a:ext>
            </a:extLst>
          </p:cNvPr>
          <p:cNvPicPr>
            <a:picLocks noChangeAspect="1"/>
          </p:cNvPicPr>
          <p:nvPr/>
        </p:nvPicPr>
        <p:blipFill>
          <a:blip r:embed="rId3"/>
          <a:stretch>
            <a:fillRect/>
          </a:stretch>
        </p:blipFill>
        <p:spPr>
          <a:xfrm>
            <a:off x="709711" y="1198334"/>
            <a:ext cx="5168463" cy="4126705"/>
          </a:xfrm>
          <a:prstGeom prst="rect">
            <a:avLst/>
          </a:prstGeom>
        </p:spPr>
      </p:pic>
      <p:pic>
        <p:nvPicPr>
          <p:cNvPr id="9" name="Picture 8">
            <a:extLst>
              <a:ext uri="{FF2B5EF4-FFF2-40B4-BE49-F238E27FC236}">
                <a16:creationId xmlns:a16="http://schemas.microsoft.com/office/drawing/2014/main" id="{839F1314-CA43-1407-98FE-3433DBBE442C}"/>
              </a:ext>
            </a:extLst>
          </p:cNvPr>
          <p:cNvPicPr>
            <a:picLocks noChangeAspect="1"/>
          </p:cNvPicPr>
          <p:nvPr/>
        </p:nvPicPr>
        <p:blipFill>
          <a:blip r:embed="rId4"/>
          <a:srcRect r="1681"/>
          <a:stretch/>
        </p:blipFill>
        <p:spPr>
          <a:xfrm>
            <a:off x="6313827" y="1130900"/>
            <a:ext cx="5068876" cy="4176724"/>
          </a:xfrm>
          <a:prstGeom prst="rect">
            <a:avLst/>
          </a:prstGeom>
        </p:spPr>
      </p:pic>
      <p:sp>
        <p:nvSpPr>
          <p:cNvPr id="10" name="TextBox 9">
            <a:extLst>
              <a:ext uri="{FF2B5EF4-FFF2-40B4-BE49-F238E27FC236}">
                <a16:creationId xmlns:a16="http://schemas.microsoft.com/office/drawing/2014/main" id="{C0677139-52B1-052C-5053-5D3DF6DFD835}"/>
              </a:ext>
            </a:extLst>
          </p:cNvPr>
          <p:cNvSpPr txBox="1"/>
          <p:nvPr/>
        </p:nvSpPr>
        <p:spPr>
          <a:xfrm>
            <a:off x="1597572" y="5325039"/>
            <a:ext cx="25250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S PGothic" charset="0"/>
                <a:cs typeface="+mn-cs"/>
              </a:rPr>
              <a:t>Median PFS 9.6 months</a:t>
            </a:r>
          </a:p>
        </p:txBody>
      </p:sp>
      <p:sp>
        <p:nvSpPr>
          <p:cNvPr id="11" name="TextBox 10">
            <a:extLst>
              <a:ext uri="{FF2B5EF4-FFF2-40B4-BE49-F238E27FC236}">
                <a16:creationId xmlns:a16="http://schemas.microsoft.com/office/drawing/2014/main" id="{BCAEEED0-69E3-A629-5C00-D0FD68832537}"/>
              </a:ext>
            </a:extLst>
          </p:cNvPr>
          <p:cNvSpPr txBox="1"/>
          <p:nvPr/>
        </p:nvSpPr>
        <p:spPr>
          <a:xfrm>
            <a:off x="7504386" y="5325039"/>
            <a:ext cx="25250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S PGothic" charset="0"/>
                <a:cs typeface="+mn-cs"/>
              </a:rPr>
              <a:t>Median PFS 7.2 months</a:t>
            </a:r>
          </a:p>
        </p:txBody>
      </p:sp>
      <p:sp>
        <p:nvSpPr>
          <p:cNvPr id="3" name="TextBox 2">
            <a:extLst>
              <a:ext uri="{FF2B5EF4-FFF2-40B4-BE49-F238E27FC236}">
                <a16:creationId xmlns:a16="http://schemas.microsoft.com/office/drawing/2014/main" id="{BD631119-CF91-9AC5-26AE-429FE49467F4}"/>
              </a:ext>
            </a:extLst>
          </p:cNvPr>
          <p:cNvSpPr txBox="1"/>
          <p:nvPr/>
        </p:nvSpPr>
        <p:spPr>
          <a:xfrm>
            <a:off x="151220" y="6478259"/>
            <a:ext cx="6097836"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Courtesy of Nancy U Lin, MD</a:t>
            </a:r>
          </a:p>
        </p:txBody>
      </p:sp>
    </p:spTree>
    <p:extLst>
      <p:ext uri="{BB962C8B-B14F-4D97-AF65-F5344CB8AC3E}">
        <p14:creationId xmlns:p14="http://schemas.microsoft.com/office/powerpoint/2010/main" val="7933463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B8C7E4-3B66-54BB-F90B-5A997B8F12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DF3BE2-9BF7-90AE-A818-C19C85D227C8}"/>
              </a:ext>
            </a:extLst>
          </p:cNvPr>
          <p:cNvSpPr>
            <a:spLocks noGrp="1"/>
          </p:cNvSpPr>
          <p:nvPr>
            <p:ph type="title"/>
          </p:nvPr>
        </p:nvSpPr>
        <p:spPr>
          <a:xfrm>
            <a:off x="554420" y="18255"/>
            <a:ext cx="11154104" cy="1325563"/>
          </a:xfrm>
        </p:spPr>
        <p:txBody>
          <a:bodyPr>
            <a:normAutofit/>
          </a:bodyPr>
          <a:lstStyle/>
          <a:p>
            <a:r>
              <a:rPr lang="en-US" sz="4000" dirty="0">
                <a:solidFill>
                  <a:srgbClr val="002060"/>
                </a:solidFill>
              </a:rPr>
              <a:t>TBCRC 048: Olaparib Expanded Expansion Cohorts</a:t>
            </a:r>
          </a:p>
        </p:txBody>
      </p:sp>
      <p:sp>
        <p:nvSpPr>
          <p:cNvPr id="5" name="TextBox 4">
            <a:extLst>
              <a:ext uri="{FF2B5EF4-FFF2-40B4-BE49-F238E27FC236}">
                <a16:creationId xmlns:a16="http://schemas.microsoft.com/office/drawing/2014/main" id="{1E2EC376-D7D8-26BA-7661-7BD7DEB2D2FE}"/>
              </a:ext>
            </a:extLst>
          </p:cNvPr>
          <p:cNvSpPr txBox="1"/>
          <p:nvPr/>
        </p:nvSpPr>
        <p:spPr>
          <a:xfrm>
            <a:off x="7304690" y="6311900"/>
            <a:ext cx="4529959" cy="392672"/>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Times New Roman" panose="02020603050405020304" pitchFamily="18" charset="0"/>
              </a:rPr>
              <a:t>Tung NM et al. ASCO 2024;Abstract 1021.</a:t>
            </a:r>
            <a:endParaRPr kumimoji="0" lang="en-US" sz="20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2EB54533-77DC-4CB5-B453-E9C1D9F20BEC}"/>
              </a:ext>
            </a:extLst>
          </p:cNvPr>
          <p:cNvPicPr>
            <a:picLocks noChangeAspect="1"/>
          </p:cNvPicPr>
          <p:nvPr/>
        </p:nvPicPr>
        <p:blipFill>
          <a:blip r:embed="rId3"/>
          <a:stretch>
            <a:fillRect/>
          </a:stretch>
        </p:blipFill>
        <p:spPr>
          <a:xfrm>
            <a:off x="1505385" y="1205956"/>
            <a:ext cx="8823657" cy="4784939"/>
          </a:xfrm>
          <a:prstGeom prst="rect">
            <a:avLst/>
          </a:prstGeom>
        </p:spPr>
      </p:pic>
      <p:sp>
        <p:nvSpPr>
          <p:cNvPr id="4" name="TextBox 3">
            <a:extLst>
              <a:ext uri="{FF2B5EF4-FFF2-40B4-BE49-F238E27FC236}">
                <a16:creationId xmlns:a16="http://schemas.microsoft.com/office/drawing/2014/main" id="{1845E32E-573F-15B0-BA9E-6803FB55BB1F}"/>
              </a:ext>
            </a:extLst>
          </p:cNvPr>
          <p:cNvSpPr txBox="1"/>
          <p:nvPr/>
        </p:nvSpPr>
        <p:spPr>
          <a:xfrm>
            <a:off x="151220" y="6478259"/>
            <a:ext cx="6097836"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Courtesy of Nancy U Lin, MD</a:t>
            </a:r>
          </a:p>
        </p:txBody>
      </p:sp>
    </p:spTree>
    <p:extLst>
      <p:ext uri="{BB962C8B-B14F-4D97-AF65-F5344CB8AC3E}">
        <p14:creationId xmlns:p14="http://schemas.microsoft.com/office/powerpoint/2010/main" val="35317412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09018D-4CEC-B3D7-80BA-1E2B04DC79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4B9164-B26B-061A-2DD3-2F6175E63F41}"/>
              </a:ext>
            </a:extLst>
          </p:cNvPr>
          <p:cNvSpPr>
            <a:spLocks noGrp="1"/>
          </p:cNvSpPr>
          <p:nvPr>
            <p:ph type="title"/>
          </p:nvPr>
        </p:nvSpPr>
        <p:spPr>
          <a:xfrm>
            <a:off x="302172" y="153428"/>
            <a:ext cx="11164613" cy="1325563"/>
          </a:xfrm>
        </p:spPr>
        <p:txBody>
          <a:bodyPr>
            <a:normAutofit/>
          </a:bodyPr>
          <a:lstStyle/>
          <a:p>
            <a:r>
              <a:rPr lang="en-US" sz="4000" dirty="0">
                <a:solidFill>
                  <a:srgbClr val="002060"/>
                </a:solidFill>
              </a:rPr>
              <a:t>TBCRC 048: Conclusions and Thoughts</a:t>
            </a:r>
          </a:p>
        </p:txBody>
      </p:sp>
      <p:sp>
        <p:nvSpPr>
          <p:cNvPr id="3" name="Content Placeholder 2">
            <a:extLst>
              <a:ext uri="{FF2B5EF4-FFF2-40B4-BE49-F238E27FC236}">
                <a16:creationId xmlns:a16="http://schemas.microsoft.com/office/drawing/2014/main" id="{FA22CD25-373B-BC62-18BB-73416FD20319}"/>
              </a:ext>
            </a:extLst>
          </p:cNvPr>
          <p:cNvSpPr>
            <a:spLocks noGrp="1"/>
          </p:cNvSpPr>
          <p:nvPr>
            <p:ph idx="1"/>
          </p:nvPr>
        </p:nvSpPr>
        <p:spPr>
          <a:xfrm>
            <a:off x="672662" y="1573375"/>
            <a:ext cx="10597055" cy="4564665"/>
          </a:xfrm>
        </p:spPr>
        <p:txBody>
          <a:bodyPr>
            <a:normAutofit fontScale="92500" lnSpcReduction="10000"/>
          </a:bodyPr>
          <a:lstStyle/>
          <a:p>
            <a:r>
              <a:rPr lang="en-US" dirty="0"/>
              <a:t>Confirms very high response rates and durability of benefit in g</a:t>
            </a:r>
            <a:r>
              <a:rPr lang="en-US" i="1" dirty="0"/>
              <a:t>PALB2</a:t>
            </a:r>
            <a:r>
              <a:rPr lang="en-US" dirty="0"/>
              <a:t> carriers </a:t>
            </a:r>
          </a:p>
          <a:p>
            <a:r>
              <a:rPr lang="en-US" dirty="0"/>
              <a:t>Activity in </a:t>
            </a:r>
            <a:r>
              <a:rPr lang="en-US" dirty="0" err="1"/>
              <a:t>s</a:t>
            </a:r>
            <a:r>
              <a:rPr lang="en-US" i="1" dirty="0" err="1"/>
              <a:t>BRCA</a:t>
            </a:r>
            <a:r>
              <a:rPr lang="en-US" dirty="0"/>
              <a:t> numerically less than in initial cohort but still respectable (37%, median PFS 7.2 </a:t>
            </a:r>
            <a:r>
              <a:rPr lang="en-US" dirty="0" err="1"/>
              <a:t>mo</a:t>
            </a:r>
            <a:r>
              <a:rPr lang="en-US" dirty="0"/>
              <a:t>)</a:t>
            </a:r>
          </a:p>
          <a:p>
            <a:endParaRPr lang="en-US" dirty="0"/>
          </a:p>
          <a:p>
            <a:r>
              <a:rPr lang="en-US" dirty="0"/>
              <a:t>Estimates of frequency of </a:t>
            </a:r>
            <a:r>
              <a:rPr lang="en-US" i="1" dirty="0" err="1"/>
              <a:t>sBRCA</a:t>
            </a:r>
            <a:r>
              <a:rPr lang="en-US" i="1" dirty="0"/>
              <a:t> </a:t>
            </a:r>
            <a:r>
              <a:rPr lang="en-US" dirty="0"/>
              <a:t>in primary tumors ~3-4%</a:t>
            </a:r>
          </a:p>
          <a:p>
            <a:r>
              <a:rPr lang="en-US" dirty="0"/>
              <a:t>Frequency in MBC </a:t>
            </a:r>
            <a:r>
              <a:rPr lang="en-US" dirty="0" err="1"/>
              <a:t>esp</a:t>
            </a:r>
            <a:r>
              <a:rPr lang="en-US" dirty="0"/>
              <a:t> in later lines is not well-described</a:t>
            </a:r>
          </a:p>
          <a:p>
            <a:endParaRPr lang="en-US" dirty="0"/>
          </a:p>
          <a:p>
            <a:r>
              <a:rPr lang="en-US" dirty="0"/>
              <a:t>Sufficient activity to consider on a routine basis and to justify:</a:t>
            </a:r>
          </a:p>
          <a:p>
            <a:pPr lvl="1"/>
            <a:r>
              <a:rPr lang="en-US" dirty="0"/>
              <a:t>Routine germline testing in MBC patients</a:t>
            </a:r>
          </a:p>
          <a:p>
            <a:pPr lvl="1"/>
            <a:r>
              <a:rPr lang="en-US" dirty="0"/>
              <a:t>NGS testing to identify somatic alterations</a:t>
            </a:r>
          </a:p>
        </p:txBody>
      </p:sp>
      <p:sp>
        <p:nvSpPr>
          <p:cNvPr id="4" name="TextBox 3">
            <a:extLst>
              <a:ext uri="{FF2B5EF4-FFF2-40B4-BE49-F238E27FC236}">
                <a16:creationId xmlns:a16="http://schemas.microsoft.com/office/drawing/2014/main" id="{EB70458A-F9CA-5D2B-DA8E-571ED61E38A4}"/>
              </a:ext>
            </a:extLst>
          </p:cNvPr>
          <p:cNvSpPr txBox="1"/>
          <p:nvPr/>
        </p:nvSpPr>
        <p:spPr>
          <a:xfrm>
            <a:off x="151220" y="6478259"/>
            <a:ext cx="6097836"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Courtesy of Nancy U Lin, MD</a:t>
            </a:r>
          </a:p>
        </p:txBody>
      </p:sp>
    </p:spTree>
    <p:extLst>
      <p:ext uri="{BB962C8B-B14F-4D97-AF65-F5344CB8AC3E}">
        <p14:creationId xmlns:p14="http://schemas.microsoft.com/office/powerpoint/2010/main" val="27148963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9E4912-CCAD-FB43-0789-782ED0E3274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D3FEA54-7344-4752-66A1-59C39EF24514}"/>
              </a:ext>
            </a:extLst>
          </p:cNvPr>
          <p:cNvSpPr txBox="1"/>
          <p:nvPr/>
        </p:nvSpPr>
        <p:spPr>
          <a:xfrm>
            <a:off x="1339672" y="1650025"/>
            <a:ext cx="9504194" cy="39703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0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A 65-year-old woman presents with </a:t>
            </a:r>
            <a:r>
              <a:rPr kumimoji="0" lang="en-US" sz="2800" b="1" i="0" u="sng" strike="noStrike" kern="10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de novo HR-positive, HER2-negative (IHC </a:t>
            </a:r>
            <a:r>
              <a:rPr lang="en-US" sz="2800" u="sng" kern="100" dirty="0">
                <a:solidFill>
                  <a:schemeClr val="tx1"/>
                </a:solidFill>
                <a:latin typeface="Calibri" panose="020F0502020204030204" pitchFamily="34" charset="0"/>
                <a:ea typeface="Aptos" panose="020B0004020202020204" pitchFamily="34" charset="0"/>
                <a:cs typeface="Calibri" panose="020F0502020204030204" pitchFamily="34" charset="0"/>
              </a:rPr>
              <a:t>0</a:t>
            </a:r>
            <a:r>
              <a:rPr kumimoji="0" lang="en-US" sz="2800" b="1" i="0" u="sng" strike="noStrike" kern="10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a:t>
            </a:r>
            <a:r>
              <a:rPr kumimoji="0" lang="en-US" sz="2800" b="1" i="0" u="none" strike="noStrike" kern="10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 metastatic breast cancer (mBC) with a germline BRCA1 mutation. Biomarker evaluation is negative for ESR1 mutations and PIK3CA/AKT1/PTEN alterations. Regulatory and reimbursement issues aside, what would be your most likely treatment?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kern="100" dirty="0">
              <a:solidFill>
                <a:schemeClr val="tx1"/>
              </a:solidFill>
              <a:latin typeface="Calibri" panose="020F0502020204030204" pitchFamily="34" charset="0"/>
              <a:ea typeface="Aptos" panose="020B000402020202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0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How, if at all, would you integrate a PARP inhibitor into current or future treatment? </a:t>
            </a:r>
          </a:p>
        </p:txBody>
      </p:sp>
      <p:sp>
        <p:nvSpPr>
          <p:cNvPr id="2" name="Title 1">
            <a:extLst>
              <a:ext uri="{FF2B5EF4-FFF2-40B4-BE49-F238E27FC236}">
                <a16:creationId xmlns:a16="http://schemas.microsoft.com/office/drawing/2014/main" id="{576C7138-66F5-AE1B-9759-FABA8B20850C}"/>
              </a:ext>
            </a:extLst>
          </p:cNvPr>
          <p:cNvSpPr txBox="1">
            <a:spLocks/>
          </p:cNvSpPr>
          <p:nvPr/>
        </p:nvSpPr>
        <p:spPr>
          <a:xfrm>
            <a:off x="912286" y="485800"/>
            <a:ext cx="10358967" cy="1143000"/>
          </a:xfrm>
          <a:prstGeom prst="rect">
            <a:avLst/>
          </a:prstGeom>
        </p:spPr>
        <p:txBody>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“Beyond the Guidelines” Questions</a:t>
            </a:r>
          </a:p>
        </p:txBody>
      </p:sp>
    </p:spTree>
    <p:extLst>
      <p:ext uri="{BB962C8B-B14F-4D97-AF65-F5344CB8AC3E}">
        <p14:creationId xmlns:p14="http://schemas.microsoft.com/office/powerpoint/2010/main" val="39132631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00582F-3042-5BF0-A1AB-AC3F65B5368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908FCFA-584A-3083-EAE3-CA149877DE65}"/>
              </a:ext>
            </a:extLst>
          </p:cNvPr>
          <p:cNvSpPr txBox="1"/>
          <p:nvPr/>
        </p:nvSpPr>
        <p:spPr>
          <a:xfrm>
            <a:off x="1555265" y="1628800"/>
            <a:ext cx="9073008" cy="39703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0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A 65-year-old woman presents with </a:t>
            </a:r>
            <a:r>
              <a:rPr kumimoji="0" lang="en-US" sz="2800" b="1" i="0" u="sng" strike="noStrike" kern="10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de novo HR-positive, HER2-low (IHC 1+)</a:t>
            </a:r>
            <a:r>
              <a:rPr kumimoji="0" lang="en-US" sz="2800" b="1" i="0" u="none" strike="noStrike" kern="10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 mBC with a germline BRCA1 mutation. Biomarker evaluation is negative for ESR1 mutations and PIK3CA/AKT1/PTEN alterations. Regulatory and reimbursement issues aside, what would be your most likely treatment?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kern="100" dirty="0">
              <a:solidFill>
                <a:schemeClr val="tx1"/>
              </a:solidFill>
              <a:latin typeface="Calibri" panose="020F0502020204030204" pitchFamily="34" charset="0"/>
              <a:ea typeface="Aptos" panose="020B000402020202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0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How, if at all, would you integrate a PARP inhibitor into current or future treatment? </a:t>
            </a:r>
          </a:p>
        </p:txBody>
      </p:sp>
      <p:sp>
        <p:nvSpPr>
          <p:cNvPr id="2" name="Title 1">
            <a:extLst>
              <a:ext uri="{FF2B5EF4-FFF2-40B4-BE49-F238E27FC236}">
                <a16:creationId xmlns:a16="http://schemas.microsoft.com/office/drawing/2014/main" id="{0F9176C4-E885-1B71-053B-FAA529067D0F}"/>
              </a:ext>
            </a:extLst>
          </p:cNvPr>
          <p:cNvSpPr txBox="1">
            <a:spLocks/>
          </p:cNvSpPr>
          <p:nvPr/>
        </p:nvSpPr>
        <p:spPr>
          <a:xfrm>
            <a:off x="912286" y="485800"/>
            <a:ext cx="10358967" cy="1143000"/>
          </a:xfrm>
          <a:prstGeom prst="rect">
            <a:avLst/>
          </a:prstGeom>
        </p:spPr>
        <p:txBody>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“Beyond the Guidelines” Questions</a:t>
            </a:r>
          </a:p>
        </p:txBody>
      </p:sp>
    </p:spTree>
    <p:extLst>
      <p:ext uri="{BB962C8B-B14F-4D97-AF65-F5344CB8AC3E}">
        <p14:creationId xmlns:p14="http://schemas.microsoft.com/office/powerpoint/2010/main" val="22876344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9B0A15-353E-A62C-2E6E-4ACEDF2F909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FF780FE-C96A-8B88-D84D-7AF257CB2A6B}"/>
              </a:ext>
            </a:extLst>
          </p:cNvPr>
          <p:cNvSpPr txBox="1"/>
          <p:nvPr/>
        </p:nvSpPr>
        <p:spPr>
          <a:xfrm>
            <a:off x="1442591" y="2060848"/>
            <a:ext cx="9298355" cy="31085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0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A 65-year-old woman presents with </a:t>
            </a:r>
            <a:r>
              <a:rPr kumimoji="0" lang="en-US" sz="2800" b="1" i="0" u="sng" strike="noStrike" kern="10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de novo HR-negative, HER2-negative (IHC 0)</a:t>
            </a:r>
            <a:r>
              <a:rPr kumimoji="0" lang="en-US" sz="2800" b="1" i="0" u="none" strike="noStrike" kern="10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 PD-L1-</a:t>
            </a:r>
            <a:r>
              <a:rPr lang="en-US" sz="2800" kern="100" dirty="0">
                <a:solidFill>
                  <a:schemeClr val="tx1"/>
                </a:solidFill>
                <a:latin typeface="Calibri" panose="020F0502020204030204" pitchFamily="34" charset="0"/>
                <a:ea typeface="Aptos" panose="020B0004020202020204" pitchFamily="34" charset="0"/>
                <a:cs typeface="Calibri" panose="020F0502020204030204" pitchFamily="34" charset="0"/>
              </a:rPr>
              <a:t>positive </a:t>
            </a:r>
            <a:r>
              <a:rPr kumimoji="0" lang="en-US" sz="2800" b="1" i="0" u="none" strike="noStrike" kern="10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mBC with a germline BRCA1 mutation. Regulatory and reimbursement issues aside, what would be your most likely treatment?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0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0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How, if at all, would you integrate a PARP inhibitor into current or future treatment? </a:t>
            </a:r>
          </a:p>
        </p:txBody>
      </p:sp>
      <p:sp>
        <p:nvSpPr>
          <p:cNvPr id="2" name="Title 1">
            <a:extLst>
              <a:ext uri="{FF2B5EF4-FFF2-40B4-BE49-F238E27FC236}">
                <a16:creationId xmlns:a16="http://schemas.microsoft.com/office/drawing/2014/main" id="{CABA1BF1-D805-13D5-310F-A0568CFB7B9B}"/>
              </a:ext>
            </a:extLst>
          </p:cNvPr>
          <p:cNvSpPr txBox="1">
            <a:spLocks/>
          </p:cNvSpPr>
          <p:nvPr/>
        </p:nvSpPr>
        <p:spPr>
          <a:xfrm>
            <a:off x="912286" y="485800"/>
            <a:ext cx="10358967" cy="1143000"/>
          </a:xfrm>
          <a:prstGeom prst="rect">
            <a:avLst/>
          </a:prstGeom>
        </p:spPr>
        <p:txBody>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“Beyond the Guidelines” Questions</a:t>
            </a:r>
          </a:p>
        </p:txBody>
      </p:sp>
    </p:spTree>
    <p:extLst>
      <p:ext uri="{BB962C8B-B14F-4D97-AF65-F5344CB8AC3E}">
        <p14:creationId xmlns:p14="http://schemas.microsoft.com/office/powerpoint/2010/main" val="8623400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36B874-F86C-E7F1-C949-9100C789A54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D9D275E-9342-E8B3-1E67-43855CC79FE1}"/>
              </a:ext>
            </a:extLst>
          </p:cNvPr>
          <p:cNvSpPr txBox="1"/>
          <p:nvPr/>
        </p:nvSpPr>
        <p:spPr>
          <a:xfrm>
            <a:off x="1443905" y="1988840"/>
            <a:ext cx="9442371" cy="31085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0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A 65-year-old woman presents with </a:t>
            </a:r>
            <a:r>
              <a:rPr kumimoji="0" lang="en-US" sz="2800" b="1" i="0" u="sng" strike="noStrike" kern="10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de novo HR-negative, HER2-negative (IHC 0)</a:t>
            </a:r>
            <a:r>
              <a:rPr kumimoji="0" lang="en-US" sz="2800" b="1" i="0" u="none" strike="noStrike" kern="10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 PD-L1-negative</a:t>
            </a:r>
            <a:r>
              <a:rPr lang="en-US" sz="2800" kern="100" dirty="0">
                <a:solidFill>
                  <a:schemeClr val="tx1"/>
                </a:solidFill>
                <a:latin typeface="Calibri" panose="020F0502020204030204" pitchFamily="34" charset="0"/>
                <a:ea typeface="Aptos" panose="020B0004020202020204" pitchFamily="34" charset="0"/>
                <a:cs typeface="Calibri" panose="020F0502020204030204" pitchFamily="34" charset="0"/>
              </a:rPr>
              <a:t> </a:t>
            </a:r>
            <a:r>
              <a:rPr kumimoji="0" lang="en-US" sz="2800" b="1" i="0" u="none" strike="noStrike" kern="10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mBC with a germline BRCA1 mutation. Regulatory and reimbursement issues aside, what would be your most likely treatment?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0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0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How, if at all, would you integrate a PARP inhibitor into current or future treatment? </a:t>
            </a:r>
          </a:p>
        </p:txBody>
      </p:sp>
      <p:sp>
        <p:nvSpPr>
          <p:cNvPr id="2" name="Title 1">
            <a:extLst>
              <a:ext uri="{FF2B5EF4-FFF2-40B4-BE49-F238E27FC236}">
                <a16:creationId xmlns:a16="http://schemas.microsoft.com/office/drawing/2014/main" id="{E408781A-D04C-3D3F-369E-A779E760CC86}"/>
              </a:ext>
            </a:extLst>
          </p:cNvPr>
          <p:cNvSpPr txBox="1">
            <a:spLocks/>
          </p:cNvSpPr>
          <p:nvPr/>
        </p:nvSpPr>
        <p:spPr>
          <a:xfrm>
            <a:off x="912286" y="485800"/>
            <a:ext cx="10358967" cy="1143000"/>
          </a:xfrm>
          <a:prstGeom prst="rect">
            <a:avLst/>
          </a:prstGeom>
        </p:spPr>
        <p:txBody>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“Beyond the Guidelines” Questions</a:t>
            </a:r>
          </a:p>
        </p:txBody>
      </p:sp>
    </p:spTree>
    <p:extLst>
      <p:ext uri="{BB962C8B-B14F-4D97-AF65-F5344CB8AC3E}">
        <p14:creationId xmlns:p14="http://schemas.microsoft.com/office/powerpoint/2010/main" val="30923737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9FBC61-7F17-B4B0-C790-8BE9598D05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94560B-DF96-5A15-8C71-45FA1089C7E9}"/>
              </a:ext>
            </a:extLst>
          </p:cNvPr>
          <p:cNvSpPr>
            <a:spLocks noGrp="1"/>
          </p:cNvSpPr>
          <p:nvPr>
            <p:ph type="title"/>
          </p:nvPr>
        </p:nvSpPr>
        <p:spPr>
          <a:xfrm>
            <a:off x="945159" y="2014454"/>
            <a:ext cx="10301681" cy="2829091"/>
          </a:xfrm>
        </p:spPr>
        <p:txBody>
          <a:bodyPr/>
          <a:lstStyle/>
          <a:p>
            <a:r>
              <a:rPr lang="en-US" sz="3600" dirty="0">
                <a:effectLst/>
                <a:latin typeface="Calibri" panose="020F0502020204030204" pitchFamily="34" charset="0"/>
              </a:rPr>
              <a:t>ASCO 2025:</a:t>
            </a:r>
            <a:br>
              <a:rPr lang="en-US" sz="3600" dirty="0">
                <a:effectLst/>
                <a:latin typeface="Calibri" panose="020F0502020204030204" pitchFamily="34" charset="0"/>
              </a:rPr>
            </a:br>
            <a:r>
              <a:rPr lang="en-US" sz="3600" dirty="0">
                <a:effectLst/>
                <a:latin typeface="Calibri" panose="020F0502020204030204" pitchFamily="34" charset="0"/>
              </a:rPr>
              <a:t>PARP Inhibitors; BRCA-Positive </a:t>
            </a:r>
            <a:r>
              <a:rPr lang="en-US" sz="3600" dirty="0">
                <a:latin typeface="Calibri" panose="020F0502020204030204" pitchFamily="34" charset="0"/>
              </a:rPr>
              <a:t>D</a:t>
            </a:r>
            <a:r>
              <a:rPr lang="en-US" sz="3600" dirty="0">
                <a:effectLst/>
                <a:latin typeface="Calibri" panose="020F0502020204030204" pitchFamily="34" charset="0"/>
              </a:rPr>
              <a:t>isease</a:t>
            </a:r>
            <a:endParaRPr lang="en-US" sz="3600" dirty="0"/>
          </a:p>
        </p:txBody>
      </p:sp>
    </p:spTree>
    <p:extLst>
      <p:ext uri="{BB962C8B-B14F-4D97-AF65-F5344CB8AC3E}">
        <p14:creationId xmlns:p14="http://schemas.microsoft.com/office/powerpoint/2010/main" val="33489759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3583"/>
            <a:ext cx="10358967" cy="1143000"/>
          </a:xfrm>
        </p:spPr>
        <p:txBody>
          <a:bodyPr/>
          <a:lstStyle/>
          <a:p>
            <a:r>
              <a:rPr lang="en-US" sz="3200" dirty="0"/>
              <a:t>Dr </a:t>
            </a:r>
            <a:r>
              <a:rPr lang="en-US" sz="3200" dirty="0" err="1"/>
              <a:t>Tolaney</a:t>
            </a:r>
            <a:r>
              <a:rPr lang="en-US" sz="3200" dirty="0"/>
              <a:t> </a:t>
            </a:r>
            <a:r>
              <a:rPr lang="en-US" sz="3200" dirty="0">
                <a:solidFill>
                  <a:srgbClr val="0432FF"/>
                </a:solidFill>
              </a:rPr>
              <a:t>— Disclosures</a:t>
            </a:r>
          </a:p>
        </p:txBody>
      </p:sp>
      <p:graphicFrame>
        <p:nvGraphicFramePr>
          <p:cNvPr id="4" name="Content Placeholder 3">
            <a:extLst>
              <a:ext uri="{FF2B5EF4-FFF2-40B4-BE49-F238E27FC236}">
                <a16:creationId xmlns:a16="http://schemas.microsoft.com/office/drawing/2014/main" id="{AD47F5C2-9FBD-3102-3DA9-B11FA4C52699}"/>
              </a:ext>
            </a:extLst>
          </p:cNvPr>
          <p:cNvGraphicFramePr>
            <a:graphicFrameLocks/>
          </p:cNvGraphicFramePr>
          <p:nvPr/>
        </p:nvGraphicFramePr>
        <p:xfrm>
          <a:off x="983432" y="1181631"/>
          <a:ext cx="10657184" cy="4623633"/>
        </p:xfrm>
        <a:graphic>
          <a:graphicData uri="http://schemas.openxmlformats.org/drawingml/2006/table">
            <a:tbl>
              <a:tblPr firstRow="1" bandRow="1">
                <a:tableStyleId>{F2DE63D5-997A-4646-A377-4702673A728D}</a:tableStyleId>
              </a:tblPr>
              <a:tblGrid>
                <a:gridCol w="2232248">
                  <a:extLst>
                    <a:ext uri="{9D8B030D-6E8A-4147-A177-3AD203B41FA5}">
                      <a16:colId xmlns:a16="http://schemas.microsoft.com/office/drawing/2014/main" val="20000"/>
                    </a:ext>
                  </a:extLst>
                </a:gridCol>
                <a:gridCol w="8424936">
                  <a:extLst>
                    <a:ext uri="{9D8B030D-6E8A-4147-A177-3AD203B41FA5}">
                      <a16:colId xmlns:a16="http://schemas.microsoft.com/office/drawing/2014/main" val="3833924404"/>
                    </a:ext>
                  </a:extLst>
                </a:gridCol>
              </a:tblGrid>
              <a:tr h="2847934">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1" dirty="0">
                          <a:solidFill>
                            <a:schemeClr val="tx1"/>
                          </a:solidFill>
                        </a:rPr>
                        <a:t>Consulting Agreements</a:t>
                      </a:r>
                      <a:endParaRPr lang="en-US" sz="18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0" dirty="0">
                          <a:solidFill>
                            <a:schemeClr val="tx1"/>
                          </a:solidFill>
                        </a:rPr>
                        <a:t>Aadi Bioscience, </a:t>
                      </a:r>
                      <a:r>
                        <a:rPr lang="en-US" b="0" dirty="0" err="1">
                          <a:solidFill>
                            <a:schemeClr val="tx1"/>
                          </a:solidFill>
                        </a:rPr>
                        <a:t>Ambrx</a:t>
                      </a:r>
                      <a:r>
                        <a:rPr lang="en-US" b="0" dirty="0">
                          <a:solidFill>
                            <a:schemeClr val="tx1"/>
                          </a:solidFill>
                        </a:rPr>
                        <a:t>, Artios Pharma Limited, </a:t>
                      </a:r>
                      <a:r>
                        <a:rPr lang="en-US" b="0" dirty="0" err="1">
                          <a:solidFill>
                            <a:schemeClr val="tx1"/>
                          </a:solidFill>
                        </a:rPr>
                        <a:t>Arvinas</a:t>
                      </a:r>
                      <a:r>
                        <a:rPr lang="en-US" b="0" dirty="0">
                          <a:solidFill>
                            <a:schemeClr val="tx1"/>
                          </a:solidFill>
                        </a:rPr>
                        <a:t>, AstraZeneca Pharmaceuticals LP, Bayer HealthCare Pharmaceuticals, </a:t>
                      </a:r>
                      <a:r>
                        <a:rPr lang="en-US" b="0" dirty="0" err="1">
                          <a:solidFill>
                            <a:schemeClr val="tx1"/>
                          </a:solidFill>
                        </a:rPr>
                        <a:t>BeiGene</a:t>
                      </a:r>
                      <a:r>
                        <a:rPr lang="en-US" b="0" dirty="0">
                          <a:solidFill>
                            <a:schemeClr val="tx1"/>
                          </a:solidFill>
                        </a:rPr>
                        <a:t> Ltd, Bicycle Therapeutics, BioNTech SE, Blueprint Medicines, Bristol Myers Squibb, Circle Pharma, Cullinan Therapeutics, Daiichi Sankyo Inc, </a:t>
                      </a:r>
                      <a:r>
                        <a:rPr lang="en-US" b="0" dirty="0" err="1">
                          <a:solidFill>
                            <a:schemeClr val="tx1"/>
                          </a:solidFill>
                        </a:rPr>
                        <a:t>eFFECTOR</a:t>
                      </a:r>
                      <a:r>
                        <a:rPr lang="en-US" b="0" dirty="0">
                          <a:solidFill>
                            <a:schemeClr val="tx1"/>
                          </a:solidFill>
                        </a:rPr>
                        <a:t> Therapeutics Inc, Eisai Inc, Genentech, a member of the Roche Group, Gilead Sciences Inc, </a:t>
                      </a:r>
                      <a:r>
                        <a:rPr lang="en-US" b="0" dirty="0" err="1">
                          <a:solidFill>
                            <a:schemeClr val="tx1"/>
                          </a:solidFill>
                        </a:rPr>
                        <a:t>Hengrui</a:t>
                      </a:r>
                      <a:r>
                        <a:rPr lang="en-US" b="0" dirty="0">
                          <a:solidFill>
                            <a:schemeClr val="tx1"/>
                          </a:solidFill>
                        </a:rPr>
                        <a:t> Therapeutics Inc, Jazz Pharmaceuticals Inc, Johnson &amp; Johnson Pharmaceuticals, Launch Therapeutics, Lilly, Menarini Group, Merck, Mersana Therapeutics Inc, Natera Inc, Novartis, Pfizer Inc, Reveal Genomics, </a:t>
                      </a:r>
                      <a:r>
                        <a:rPr lang="en-US" b="0" dirty="0" err="1">
                          <a:solidFill>
                            <a:schemeClr val="tx1"/>
                          </a:solidFill>
                        </a:rPr>
                        <a:t>Seagen</a:t>
                      </a:r>
                      <a:r>
                        <a:rPr lang="en-US" b="0" dirty="0">
                          <a:solidFill>
                            <a:schemeClr val="tx1"/>
                          </a:solidFill>
                        </a:rPr>
                        <a:t> Inc, </a:t>
                      </a:r>
                      <a:r>
                        <a:rPr lang="en-US" b="0" dirty="0" err="1">
                          <a:solidFill>
                            <a:schemeClr val="tx1"/>
                          </a:solidFill>
                        </a:rPr>
                        <a:t>Stemline</a:t>
                      </a:r>
                      <a:r>
                        <a:rPr lang="en-US" b="0" dirty="0">
                          <a:solidFill>
                            <a:schemeClr val="tx1"/>
                          </a:solidFill>
                        </a:rPr>
                        <a:t> Therapeutics Inc, </a:t>
                      </a:r>
                      <a:r>
                        <a:rPr lang="en-US" b="0" dirty="0" err="1">
                          <a:solidFill>
                            <a:schemeClr val="tx1"/>
                          </a:solidFill>
                        </a:rPr>
                        <a:t>Sumitovant</a:t>
                      </a:r>
                      <a:r>
                        <a:rPr lang="en-US" b="0" dirty="0">
                          <a:solidFill>
                            <a:schemeClr val="tx1"/>
                          </a:solidFill>
                        </a:rPr>
                        <a:t> Biopharma, Summit Therapeutics, </a:t>
                      </a:r>
                      <a:r>
                        <a:rPr lang="en-US" b="0" dirty="0" err="1">
                          <a:solidFill>
                            <a:schemeClr val="tx1"/>
                          </a:solidFill>
                        </a:rPr>
                        <a:t>SystImmune</a:t>
                      </a:r>
                      <a:r>
                        <a:rPr lang="en-US" b="0" dirty="0">
                          <a:solidFill>
                            <a:schemeClr val="tx1"/>
                          </a:solidFill>
                        </a:rPr>
                        <a:t> Inc, Tango Therapeutics, </a:t>
                      </a:r>
                      <a:r>
                        <a:rPr lang="en-US" b="0" dirty="0" err="1">
                          <a:solidFill>
                            <a:schemeClr val="tx1"/>
                          </a:solidFill>
                        </a:rPr>
                        <a:t>Zuellig</a:t>
                      </a:r>
                      <a:r>
                        <a:rPr lang="en-US" b="0" dirty="0">
                          <a:solidFill>
                            <a:schemeClr val="tx1"/>
                          </a:solidFill>
                        </a:rPr>
                        <a:t> Pharma</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308510">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1" dirty="0">
                          <a:solidFill>
                            <a:schemeClr val="tx1"/>
                          </a:solidFill>
                        </a:rPr>
                        <a:t>Contracted Research </a:t>
                      </a:r>
                      <a:br>
                        <a:rPr lang="en-US" b="1" dirty="0">
                          <a:solidFill>
                            <a:schemeClr val="tx1"/>
                          </a:solidFill>
                        </a:rPr>
                      </a:br>
                      <a:r>
                        <a:rPr lang="en-US" b="1" dirty="0">
                          <a:solidFill>
                            <a:schemeClr val="tx1"/>
                          </a:solidFill>
                        </a:rPr>
                        <a:t>(All to Institution)</a:t>
                      </a:r>
                      <a:endParaRPr lang="en-US" sz="18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0" dirty="0">
                          <a:solidFill>
                            <a:schemeClr val="tx1"/>
                          </a:solidFill>
                        </a:rPr>
                        <a:t>AstraZeneca Pharmaceuticals LP, Bristol Myers Squibb, Daiichi Sankyo Inc, Exelixis Inc, Genentech, a member of the Roche Group, Gilead Sciences Inc, Jazz Pharmaceuticals Inc, Lilly, Menarini Group, Merck, </a:t>
                      </a:r>
                      <a:r>
                        <a:rPr lang="en-US" b="0" dirty="0" err="1">
                          <a:solidFill>
                            <a:schemeClr val="tx1"/>
                          </a:solidFill>
                        </a:rPr>
                        <a:t>NanoString</a:t>
                      </a:r>
                      <a:r>
                        <a:rPr lang="en-US" b="0" dirty="0">
                          <a:solidFill>
                            <a:schemeClr val="tx1"/>
                          </a:solidFill>
                        </a:rPr>
                        <a:t> Technologies, Novartis, </a:t>
                      </a:r>
                      <a:r>
                        <a:rPr lang="en-US" b="0" dirty="0" err="1">
                          <a:solidFill>
                            <a:schemeClr val="tx1"/>
                          </a:solidFill>
                        </a:rPr>
                        <a:t>OncoPep</a:t>
                      </a:r>
                      <a:r>
                        <a:rPr lang="en-US" b="0" dirty="0">
                          <a:solidFill>
                            <a:schemeClr val="tx1"/>
                          </a:solidFill>
                        </a:rPr>
                        <a:t>, Pfizer Inc, </a:t>
                      </a:r>
                      <a:r>
                        <a:rPr lang="en-US" b="0" dirty="0" err="1">
                          <a:solidFill>
                            <a:schemeClr val="tx1"/>
                          </a:solidFill>
                        </a:rPr>
                        <a:t>Seagen</a:t>
                      </a:r>
                      <a:r>
                        <a:rPr lang="en-US" b="0" dirty="0">
                          <a:solidFill>
                            <a:schemeClr val="tx1"/>
                          </a:solidFill>
                        </a:rPr>
                        <a:t> Inc, </a:t>
                      </a:r>
                      <a:r>
                        <a:rPr lang="en-US" b="0" dirty="0" err="1">
                          <a:solidFill>
                            <a:schemeClr val="tx1"/>
                          </a:solidFill>
                        </a:rPr>
                        <a:t>Stemline</a:t>
                      </a:r>
                      <a:r>
                        <a:rPr lang="en-US" b="0" dirty="0">
                          <a:solidFill>
                            <a:schemeClr val="tx1"/>
                          </a:solidFill>
                        </a:rPr>
                        <a:t> Therapeutics Inc</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07903436"/>
                  </a:ext>
                </a:extLst>
              </a:tr>
              <a:tr h="467189">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1" dirty="0">
                          <a:solidFill>
                            <a:schemeClr val="tx1"/>
                          </a:solidFill>
                        </a:rPr>
                        <a:t>Travel Support</a:t>
                      </a:r>
                      <a:endParaRPr lang="en-US" sz="18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0" dirty="0" err="1">
                          <a:solidFill>
                            <a:schemeClr val="tx1"/>
                          </a:solidFill>
                        </a:rPr>
                        <a:t>Arvinas</a:t>
                      </a:r>
                      <a:r>
                        <a:rPr lang="en-US" b="0" dirty="0">
                          <a:solidFill>
                            <a:schemeClr val="tx1"/>
                          </a:solidFill>
                        </a:rPr>
                        <a:t>, Gilead Sciences Inc, Jazz Pharmaceuticals Inc, Lilly, Pfizer Inc</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41130277"/>
                  </a:ext>
                </a:extLst>
              </a:tr>
            </a:tbl>
          </a:graphicData>
        </a:graphic>
      </p:graphicFrame>
    </p:spTree>
    <p:custDataLst>
      <p:tags r:id="rId1"/>
    </p:custDataLst>
    <p:extLst>
      <p:ext uri="{BB962C8B-B14F-4D97-AF65-F5344CB8AC3E}">
        <p14:creationId xmlns:p14="http://schemas.microsoft.com/office/powerpoint/2010/main" val="1516272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8D5DCD-D819-E448-B080-027E8EAB93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EAB03B-0F50-A45F-93C9-532D55B128B8}"/>
              </a:ext>
            </a:extLst>
          </p:cNvPr>
          <p:cNvSpPr>
            <a:spLocks noGrp="1"/>
          </p:cNvSpPr>
          <p:nvPr>
            <p:ph type="title"/>
          </p:nvPr>
        </p:nvSpPr>
        <p:spPr>
          <a:xfrm>
            <a:off x="932006" y="764704"/>
            <a:ext cx="9916481" cy="2829091"/>
          </a:xfrm>
        </p:spPr>
        <p:txBody>
          <a:bodyPr/>
          <a:lstStyle/>
          <a:p>
            <a:pPr algn="l"/>
            <a:r>
              <a:rPr lang="en-US" sz="3600" dirty="0">
                <a:effectLst/>
                <a:latin typeface="Calibri" panose="020F0502020204030204" pitchFamily="34" charset="0"/>
              </a:rPr>
              <a:t>Prospective Randomized Phase II Trial to Assess the Efficacy and Safety of Neo-Adjuvant Olaparib/Carboplatin (OC) in Comparison to Docetaxel/Epirubicin/Cyclophosphamide (TAC) in Patients with Early Triple-Negative Breast Cancer (TNBC) with Homologous Recombination Deficiency (HRD): Primary Results from the ABCSG 45 Trial</a:t>
            </a:r>
            <a:endParaRPr lang="en-US" sz="3600" dirty="0"/>
          </a:p>
        </p:txBody>
      </p:sp>
      <p:sp>
        <p:nvSpPr>
          <p:cNvPr id="3" name="TextBox 2">
            <a:extLst>
              <a:ext uri="{FF2B5EF4-FFF2-40B4-BE49-F238E27FC236}">
                <a16:creationId xmlns:a16="http://schemas.microsoft.com/office/drawing/2014/main" id="{DC0F9B61-D7F2-6803-96D4-C89F95015DAA}"/>
              </a:ext>
            </a:extLst>
          </p:cNvPr>
          <p:cNvSpPr txBox="1"/>
          <p:nvPr/>
        </p:nvSpPr>
        <p:spPr>
          <a:xfrm>
            <a:off x="932006" y="4221088"/>
            <a:ext cx="11140658" cy="2031325"/>
          </a:xfrm>
          <a:prstGeom prst="rect">
            <a:avLst/>
          </a:prstGeom>
          <a:noFill/>
        </p:spPr>
        <p:txBody>
          <a:bodyPr wrap="square" rtlCol="0">
            <a:spAutoFit/>
          </a:bodyPr>
          <a:lstStyle/>
          <a:p>
            <a:pPr marL="0" marR="0" lvl="0" indent="0" algn="l" defTabSz="455613" rtl="0" eaLnBrk="1" fontAlgn="base" latinLnBrk="0" hangingPunct="1">
              <a:lnSpc>
                <a:spcPct val="100000"/>
              </a:lnSpc>
              <a:spcBef>
                <a:spcPts val="400"/>
              </a:spcBef>
              <a:spcAft>
                <a:spcPts val="4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Singer C et al. </a:t>
            </a:r>
          </a:p>
          <a:p>
            <a:pPr marL="0" marR="0" lvl="0" indent="0" algn="l" defTabSz="455613" rtl="0" eaLnBrk="1" fontAlgn="base" latinLnBrk="0" hangingPunct="1">
              <a:lnSpc>
                <a:spcPct val="100000"/>
              </a:lnSpc>
              <a:spcBef>
                <a:spcPts val="400"/>
              </a:spcBef>
              <a:spcAft>
                <a:spcPts val="4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ASCO 2025;Abstract 510.</a:t>
            </a:r>
          </a:p>
          <a:p>
            <a:pPr marL="0" marR="0" lvl="0" indent="0" algn="l" defTabSz="455613" rtl="0" eaLnBrk="1" fontAlgn="base" latinLnBrk="0" hangingPunct="1">
              <a:lnSpc>
                <a:spcPct val="100000"/>
              </a:lnSpc>
              <a:spcBef>
                <a:spcPts val="400"/>
              </a:spcBef>
              <a:spcAft>
                <a:spcPts val="40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S PGothic" charset="0"/>
              <a:cs typeface="+mn-cs"/>
            </a:endParaRPr>
          </a:p>
          <a:p>
            <a:pPr marL="0" marR="0" lvl="0" indent="0" algn="l" defTabSz="455613" rtl="0" eaLnBrk="1" fontAlgn="base" latinLnBrk="0" hangingPunct="1">
              <a:lnSpc>
                <a:spcPct val="100000"/>
              </a:lnSpc>
              <a:spcBef>
                <a:spcPts val="400"/>
              </a:spcBef>
              <a:spcAft>
                <a:spcPts val="400"/>
              </a:spcAft>
              <a:buClrTx/>
              <a:buSzTx/>
              <a:buFontTx/>
              <a:buNone/>
              <a:tabLst/>
              <a:defRPr/>
            </a:pPr>
            <a:r>
              <a:rPr kumimoji="0" lang="en-US" sz="2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SUNDAY, JUNE 1| 8:06 AM CDT</a:t>
            </a:r>
            <a:endParaRPr kumimoji="0" lang="en-US" sz="2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40367244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1DA5CB-1CE9-5AC3-D5CA-644470BA1F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155060-74AB-DC6D-6370-2500870F2B5C}"/>
              </a:ext>
            </a:extLst>
          </p:cNvPr>
          <p:cNvSpPr>
            <a:spLocks noGrp="1"/>
          </p:cNvSpPr>
          <p:nvPr>
            <p:ph type="title"/>
          </p:nvPr>
        </p:nvSpPr>
        <p:spPr>
          <a:xfrm>
            <a:off x="945159" y="1001611"/>
            <a:ext cx="9111281" cy="2829091"/>
          </a:xfrm>
        </p:spPr>
        <p:txBody>
          <a:bodyPr/>
          <a:lstStyle/>
          <a:p>
            <a:pPr algn="l"/>
            <a:r>
              <a:rPr lang="en-US" sz="3600" dirty="0"/>
              <a:t>Menopausal Hormone Therapy After a Diagnosis of Breast Cancer in Women with a BRCA Pathogenic Variant and Risk of Death</a:t>
            </a:r>
          </a:p>
        </p:txBody>
      </p:sp>
      <p:sp>
        <p:nvSpPr>
          <p:cNvPr id="3" name="TextBox 2">
            <a:extLst>
              <a:ext uri="{FF2B5EF4-FFF2-40B4-BE49-F238E27FC236}">
                <a16:creationId xmlns:a16="http://schemas.microsoft.com/office/drawing/2014/main" id="{0D861007-5101-4F42-D7C2-EB0ECFFDD851}"/>
              </a:ext>
            </a:extLst>
          </p:cNvPr>
          <p:cNvSpPr txBox="1"/>
          <p:nvPr/>
        </p:nvSpPr>
        <p:spPr>
          <a:xfrm>
            <a:off x="945159" y="3825064"/>
            <a:ext cx="9687345" cy="2031325"/>
          </a:xfrm>
          <a:prstGeom prst="rect">
            <a:avLst/>
          </a:prstGeom>
          <a:noFill/>
        </p:spPr>
        <p:txBody>
          <a:bodyPr wrap="square" rtlCol="0">
            <a:spAutoFit/>
          </a:bodyPr>
          <a:lstStyle/>
          <a:p>
            <a:pPr marL="0" marR="0" lvl="0" indent="0" algn="l" defTabSz="455613" rtl="0" eaLnBrk="1" fontAlgn="base" latinLnBrk="0" hangingPunct="1">
              <a:lnSpc>
                <a:spcPct val="100000"/>
              </a:lnSpc>
              <a:spcBef>
                <a:spcPts val="400"/>
              </a:spcBef>
              <a:spcAft>
                <a:spcPts val="40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libri"/>
                <a:ea typeface="MS PGothic" charset="0"/>
                <a:cs typeface="+mn-cs"/>
              </a:rPr>
              <a:t>Kotsopoulos</a:t>
            </a: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 J et al. </a:t>
            </a:r>
          </a:p>
          <a:p>
            <a:pPr marL="0" marR="0" lvl="0" indent="0" algn="l" defTabSz="455613" rtl="0" eaLnBrk="1" fontAlgn="base" latinLnBrk="0" hangingPunct="1">
              <a:lnSpc>
                <a:spcPct val="100000"/>
              </a:lnSpc>
              <a:spcBef>
                <a:spcPts val="400"/>
              </a:spcBef>
              <a:spcAft>
                <a:spcPts val="4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ASCO 2025;Abstract 10506.</a:t>
            </a:r>
          </a:p>
          <a:p>
            <a:pPr marL="0" marR="0" lvl="0" indent="0" algn="l" defTabSz="455613" rtl="0" eaLnBrk="1" fontAlgn="base" latinLnBrk="0" hangingPunct="1">
              <a:lnSpc>
                <a:spcPct val="100000"/>
              </a:lnSpc>
              <a:spcBef>
                <a:spcPts val="400"/>
              </a:spcBef>
              <a:spcAft>
                <a:spcPts val="40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S PGothic" charset="0"/>
              <a:cs typeface="+mn-cs"/>
            </a:endParaRPr>
          </a:p>
          <a:p>
            <a:pPr marL="0" marR="0" lvl="0" indent="0" algn="l" defTabSz="455613" rtl="0" eaLnBrk="1" fontAlgn="base" latinLnBrk="0" hangingPunct="1">
              <a:lnSpc>
                <a:spcPct val="100000"/>
              </a:lnSpc>
              <a:spcBef>
                <a:spcPts val="400"/>
              </a:spcBef>
              <a:spcAft>
                <a:spcPts val="400"/>
              </a:spcAft>
              <a:buClrTx/>
              <a:buSzTx/>
              <a:buFontTx/>
              <a:buNone/>
              <a:tabLst/>
              <a:defRPr/>
            </a:pPr>
            <a:r>
              <a:rPr kumimoji="0" lang="en-US" sz="2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SUNDAY, JUNE 1| 1:30 PM CDT</a:t>
            </a:r>
            <a:endParaRPr kumimoji="0" lang="en-US" sz="2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27518720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9662BE-D58C-6549-D448-BF5301B06D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C9E73C-03B5-1E42-1FCE-941768F4D316}"/>
              </a:ext>
            </a:extLst>
          </p:cNvPr>
          <p:cNvSpPr>
            <a:spLocks noGrp="1"/>
          </p:cNvSpPr>
          <p:nvPr>
            <p:ph type="title"/>
          </p:nvPr>
        </p:nvSpPr>
        <p:spPr>
          <a:xfrm>
            <a:off x="1199457" y="764704"/>
            <a:ext cx="9361040" cy="2829091"/>
          </a:xfrm>
        </p:spPr>
        <p:txBody>
          <a:bodyPr/>
          <a:lstStyle/>
          <a:p>
            <a:pPr algn="l"/>
            <a:r>
              <a:rPr lang="en-US" sz="3600" dirty="0"/>
              <a:t>Video-Based Genetic Counseling to Reduce Physician Workload and Enhance Consulter Understanding: A Prospective Randomized Clinical Trial</a:t>
            </a:r>
          </a:p>
        </p:txBody>
      </p:sp>
      <p:sp>
        <p:nvSpPr>
          <p:cNvPr id="3" name="TextBox 2">
            <a:extLst>
              <a:ext uri="{FF2B5EF4-FFF2-40B4-BE49-F238E27FC236}">
                <a16:creationId xmlns:a16="http://schemas.microsoft.com/office/drawing/2014/main" id="{55DEC54E-C11D-576B-22FD-B8406488E5F8}"/>
              </a:ext>
            </a:extLst>
          </p:cNvPr>
          <p:cNvSpPr txBox="1"/>
          <p:nvPr/>
        </p:nvSpPr>
        <p:spPr>
          <a:xfrm>
            <a:off x="1199456" y="3789040"/>
            <a:ext cx="10060538" cy="2031325"/>
          </a:xfrm>
          <a:prstGeom prst="rect">
            <a:avLst/>
          </a:prstGeom>
          <a:noFill/>
        </p:spPr>
        <p:txBody>
          <a:bodyPr wrap="square" rtlCol="0">
            <a:spAutoFit/>
          </a:bodyPr>
          <a:lstStyle/>
          <a:p>
            <a:pPr marL="0" marR="0" lvl="0" indent="0" algn="l" defTabSz="455613" rtl="0" eaLnBrk="1" fontAlgn="base" latinLnBrk="0" hangingPunct="1">
              <a:lnSpc>
                <a:spcPct val="100000"/>
              </a:lnSpc>
              <a:spcBef>
                <a:spcPts val="400"/>
              </a:spcBef>
              <a:spcAft>
                <a:spcPts val="4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Pfeiler G et al. </a:t>
            </a:r>
          </a:p>
          <a:p>
            <a:pPr marL="0" marR="0" lvl="0" indent="0" algn="l" defTabSz="455613" rtl="0" eaLnBrk="1" fontAlgn="base" latinLnBrk="0" hangingPunct="1">
              <a:lnSpc>
                <a:spcPct val="100000"/>
              </a:lnSpc>
              <a:spcBef>
                <a:spcPts val="400"/>
              </a:spcBef>
              <a:spcAft>
                <a:spcPts val="4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ASCO 2025;Abstract 1502.</a:t>
            </a:r>
          </a:p>
          <a:p>
            <a:pPr marL="0" marR="0" lvl="0" indent="0" algn="l" defTabSz="455613" rtl="0" eaLnBrk="1" fontAlgn="base" latinLnBrk="0" hangingPunct="1">
              <a:lnSpc>
                <a:spcPct val="100000"/>
              </a:lnSpc>
              <a:spcBef>
                <a:spcPts val="400"/>
              </a:spcBef>
              <a:spcAft>
                <a:spcPts val="40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S PGothic" charset="0"/>
              <a:cs typeface="+mn-cs"/>
            </a:endParaRPr>
          </a:p>
          <a:p>
            <a:pPr marL="0" marR="0" lvl="0" indent="0" algn="l" defTabSz="455613" rtl="0" eaLnBrk="1" fontAlgn="base" latinLnBrk="0" hangingPunct="1">
              <a:lnSpc>
                <a:spcPct val="100000"/>
              </a:lnSpc>
              <a:spcBef>
                <a:spcPts val="400"/>
              </a:spcBef>
              <a:spcAft>
                <a:spcPts val="400"/>
              </a:spcAft>
              <a:buClrTx/>
              <a:buSzTx/>
              <a:buFontTx/>
              <a:buNone/>
              <a:tabLst/>
              <a:defRPr/>
            </a:pPr>
            <a:r>
              <a:rPr kumimoji="0" lang="en-US" sz="2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MONDAY, JUNE 2| 3:24 PM CDT</a:t>
            </a:r>
            <a:endParaRPr kumimoji="0" lang="en-US" sz="2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20344683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488777-F267-DF2A-85CC-A64E10878FD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C1D62DC9-A3F3-9311-D236-B8BD5FB57CC3}"/>
              </a:ext>
            </a:extLst>
          </p:cNvPr>
          <p:cNvSpPr/>
          <p:nvPr/>
        </p:nvSpPr>
        <p:spPr bwMode="auto">
          <a:xfrm>
            <a:off x="551383" y="3933056"/>
            <a:ext cx="11089231" cy="513184"/>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81B903F7-F49B-5957-7999-86100C9F58FA}"/>
              </a:ext>
            </a:extLst>
          </p:cNvPr>
          <p:cNvSpPr>
            <a:spLocks noGrp="1"/>
          </p:cNvSpPr>
          <p:nvPr>
            <p:ph type="title"/>
          </p:nvPr>
        </p:nvSpPr>
        <p:spPr>
          <a:xfrm>
            <a:off x="1019651" y="404664"/>
            <a:ext cx="10152697" cy="576064"/>
          </a:xfrm>
        </p:spPr>
        <p:txBody>
          <a:bodyPr/>
          <a:lstStyle/>
          <a:p>
            <a:pPr>
              <a:spcBef>
                <a:spcPts val="1200"/>
              </a:spcBef>
            </a:pPr>
            <a:r>
              <a:rPr lang="en-US" sz="2800" dirty="0"/>
              <a:t>AGENDA</a:t>
            </a:r>
            <a:br>
              <a:rPr lang="en-US" sz="2800" dirty="0"/>
            </a:br>
            <a:br>
              <a:rPr lang="en-US" sz="1100" dirty="0"/>
            </a:br>
            <a:r>
              <a:rPr lang="en-US" sz="2800" dirty="0"/>
              <a:t>Year in Review: Management of Breast Cancer</a:t>
            </a:r>
            <a:endParaRPr lang="en-US" sz="2000" dirty="0"/>
          </a:p>
        </p:txBody>
      </p:sp>
      <p:sp>
        <p:nvSpPr>
          <p:cNvPr id="3" name="Content Placeholder 2">
            <a:extLst>
              <a:ext uri="{FF2B5EF4-FFF2-40B4-BE49-F238E27FC236}">
                <a16:creationId xmlns:a16="http://schemas.microsoft.com/office/drawing/2014/main" id="{92717174-4DD0-4051-C8D1-2E79C2A78099}"/>
              </a:ext>
            </a:extLst>
          </p:cNvPr>
          <p:cNvSpPr>
            <a:spLocks noGrp="1"/>
          </p:cNvSpPr>
          <p:nvPr>
            <p:ph idx="1"/>
          </p:nvPr>
        </p:nvSpPr>
        <p:spPr>
          <a:xfrm>
            <a:off x="875204" y="1844824"/>
            <a:ext cx="10297144" cy="2736304"/>
          </a:xfrm>
        </p:spPr>
        <p:txBody>
          <a:bodyPr/>
          <a:lstStyle/>
          <a:p>
            <a:pPr marL="98425" indent="0">
              <a:lnSpc>
                <a:spcPct val="100000"/>
              </a:lnSpc>
              <a:spcBef>
                <a:spcPts val="0"/>
              </a:spcBef>
              <a:spcAft>
                <a:spcPts val="2700"/>
              </a:spcAft>
              <a:buNone/>
            </a:pPr>
            <a:r>
              <a:rPr lang="en-US" sz="2400" dirty="0">
                <a:solidFill>
                  <a:srgbClr val="3233FF"/>
                </a:solidFill>
                <a:latin typeface="Calibri" panose="020F0502020204030204" pitchFamily="34" charset="0"/>
                <a:cs typeface="Calibri" panose="020F0502020204030204" pitchFamily="34" charset="0"/>
              </a:rPr>
              <a:t>INTRODUCTION: </a:t>
            </a:r>
            <a:r>
              <a:rPr lang="en-US" sz="2400" dirty="0">
                <a:solidFill>
                  <a:schemeClr val="tx1"/>
                </a:solidFill>
                <a:latin typeface="Calibri" panose="020F0502020204030204" pitchFamily="34" charset="0"/>
                <a:cs typeface="Calibri" panose="020F0502020204030204" pitchFamily="34" charset="0"/>
              </a:rPr>
              <a:t>Adjuvant CDK4/6 Inhibition</a:t>
            </a:r>
          </a:p>
          <a:p>
            <a:pPr marL="98425" indent="0">
              <a:lnSpc>
                <a:spcPct val="100000"/>
              </a:lnSpc>
              <a:spcBef>
                <a:spcPts val="0"/>
              </a:spcBef>
              <a:spcAft>
                <a:spcPts val="2700"/>
              </a:spcAft>
              <a:buNone/>
            </a:pPr>
            <a:r>
              <a:rPr lang="en-US" sz="2400" dirty="0">
                <a:solidFill>
                  <a:srgbClr val="3233FF"/>
                </a:solidFill>
                <a:latin typeface="Calibri" panose="020F0502020204030204" pitchFamily="34" charset="0"/>
                <a:cs typeface="Calibri" panose="020F0502020204030204" pitchFamily="34" charset="0"/>
              </a:rPr>
              <a:t>MODULE 1:</a:t>
            </a:r>
            <a:r>
              <a:rPr lang="en-US" sz="2400" b="1" dirty="0">
                <a:solidFill>
                  <a:srgbClr val="3233FF"/>
                </a:solidFill>
                <a:latin typeface="Calibri" panose="020F0502020204030204" pitchFamily="34" charset="0"/>
                <a:cs typeface="Calibri" panose="020F0502020204030204" pitchFamily="34" charset="0"/>
              </a:rPr>
              <a:t> </a:t>
            </a:r>
            <a:r>
              <a:rPr lang="en-US" sz="2400" b="1" dirty="0">
                <a:solidFill>
                  <a:schemeClr val="tx1"/>
                </a:solidFill>
                <a:latin typeface="Calibri" panose="020F0502020204030204" pitchFamily="34" charset="0"/>
                <a:cs typeface="Calibri" panose="020F0502020204030204" pitchFamily="34" charset="0"/>
              </a:rPr>
              <a:t>HER2-Positive </a:t>
            </a:r>
            <a:r>
              <a:rPr lang="en-US" sz="2400" dirty="0">
                <a:solidFill>
                  <a:schemeClr val="tx1"/>
                </a:solidFill>
                <a:latin typeface="Calibri" panose="020F0502020204030204" pitchFamily="34" charset="0"/>
                <a:cs typeface="Calibri" panose="020F0502020204030204" pitchFamily="34" charset="0"/>
              </a:rPr>
              <a:t>Disease</a:t>
            </a:r>
          </a:p>
          <a:p>
            <a:pPr marL="98425" indent="0">
              <a:lnSpc>
                <a:spcPct val="100000"/>
              </a:lnSpc>
              <a:spcBef>
                <a:spcPts val="0"/>
              </a:spcBef>
              <a:spcAft>
                <a:spcPts val="2700"/>
              </a:spcAft>
              <a:buNone/>
            </a:pPr>
            <a:r>
              <a:rPr lang="en-US" sz="2400" dirty="0">
                <a:solidFill>
                  <a:srgbClr val="3233FF"/>
                </a:solidFill>
                <a:latin typeface="Calibri" panose="020F0502020204030204" pitchFamily="34" charset="0"/>
                <a:cs typeface="Calibri" panose="020F0502020204030204" pitchFamily="34" charset="0"/>
              </a:rPr>
              <a:t>MODULE 2: </a:t>
            </a:r>
            <a:r>
              <a:rPr lang="en-US" sz="2400" dirty="0">
                <a:solidFill>
                  <a:schemeClr val="tx1"/>
                </a:solidFill>
                <a:latin typeface="Calibri" panose="020F0502020204030204" pitchFamily="34" charset="0"/>
                <a:cs typeface="Calibri" panose="020F0502020204030204" pitchFamily="34" charset="0"/>
              </a:rPr>
              <a:t>PARP Inhibition</a:t>
            </a:r>
          </a:p>
          <a:p>
            <a:pPr marL="98425" indent="0">
              <a:lnSpc>
                <a:spcPct val="100000"/>
              </a:lnSpc>
              <a:spcBef>
                <a:spcPts val="0"/>
              </a:spcBef>
              <a:spcAft>
                <a:spcPts val="2700"/>
              </a:spcAft>
              <a:buNone/>
            </a:pPr>
            <a:r>
              <a:rPr lang="en-US" sz="2400" dirty="0">
                <a:solidFill>
                  <a:schemeClr val="bg1"/>
                </a:solidFill>
                <a:latin typeface="Calibri" panose="020F0502020204030204" pitchFamily="34" charset="0"/>
                <a:cs typeface="Calibri" panose="020F0502020204030204" pitchFamily="34" charset="0"/>
              </a:rPr>
              <a:t>MODULE 3: </a:t>
            </a:r>
            <a:r>
              <a:rPr lang="en-US" sz="2400" b="1" dirty="0">
                <a:solidFill>
                  <a:schemeClr val="bg1"/>
                </a:solidFill>
                <a:latin typeface="Calibri" panose="020F0502020204030204" pitchFamily="34" charset="0"/>
                <a:cs typeface="Calibri" panose="020F0502020204030204" pitchFamily="34" charset="0"/>
              </a:rPr>
              <a:t>Antibody-Drug Conjugates</a:t>
            </a:r>
          </a:p>
          <a:p>
            <a:pPr marL="98425" indent="0">
              <a:lnSpc>
                <a:spcPct val="100000"/>
              </a:lnSpc>
              <a:spcBef>
                <a:spcPts val="0"/>
              </a:spcBef>
              <a:spcAft>
                <a:spcPts val="2700"/>
              </a:spcAft>
              <a:buNone/>
            </a:pPr>
            <a:r>
              <a:rPr lang="en-US" sz="2400" dirty="0">
                <a:solidFill>
                  <a:srgbClr val="3233FF"/>
                </a:solidFill>
                <a:latin typeface="Calibri" panose="020F0502020204030204" pitchFamily="34" charset="0"/>
                <a:cs typeface="Calibri" panose="020F0502020204030204" pitchFamily="34" charset="0"/>
              </a:rPr>
              <a:t>MODULE 4: </a:t>
            </a:r>
            <a:r>
              <a:rPr lang="en-US" sz="2400" dirty="0">
                <a:solidFill>
                  <a:schemeClr val="tx1"/>
                </a:solidFill>
                <a:latin typeface="Calibri" panose="020F0502020204030204" pitchFamily="34" charset="0"/>
                <a:cs typeface="Calibri" panose="020F0502020204030204" pitchFamily="34" charset="0"/>
              </a:rPr>
              <a:t>Up-Front Treatment of HR-Positive Metastatic Disease</a:t>
            </a:r>
            <a:endParaRPr lang="en-US" sz="2400" b="1"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560285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70AA66-1385-0AE7-3ACA-5E4F924274B0}"/>
            </a:ext>
          </a:extLst>
        </p:cNvPr>
        <p:cNvGrpSpPr/>
        <p:nvPr/>
      </p:nvGrpSpPr>
      <p:grpSpPr>
        <a:xfrm>
          <a:off x="0" y="0"/>
          <a:ext cx="0" cy="0"/>
          <a:chOff x="0" y="0"/>
          <a:chExt cx="0" cy="0"/>
        </a:xfrm>
      </p:grpSpPr>
      <p:sp>
        <p:nvSpPr>
          <p:cNvPr id="26" name="Title 25">
            <a:extLst>
              <a:ext uri="{FF2B5EF4-FFF2-40B4-BE49-F238E27FC236}">
                <a16:creationId xmlns:a16="http://schemas.microsoft.com/office/drawing/2014/main" id="{25DCB7A5-971D-3B29-055E-7F585AA0C2FC}"/>
              </a:ext>
            </a:extLst>
          </p:cNvPr>
          <p:cNvSpPr>
            <a:spLocks noGrp="1"/>
          </p:cNvSpPr>
          <p:nvPr>
            <p:ph type="title" idx="4294967295"/>
          </p:nvPr>
        </p:nvSpPr>
        <p:spPr>
          <a:xfrm>
            <a:off x="124692" y="271032"/>
            <a:ext cx="11844370" cy="704850"/>
          </a:xfrm>
        </p:spPr>
        <p:txBody>
          <a:bodyPr/>
          <a:lstStyle/>
          <a:p>
            <a:r>
              <a:rPr lang="fr-FR" sz="3200" dirty="0">
                <a:solidFill>
                  <a:schemeClr val="tx1"/>
                </a:solidFill>
                <a:latin typeface="Arial" panose="020B0604020202020204" pitchFamily="34" charset="0"/>
                <a:cs typeface="Arial" panose="020B0604020202020204" pitchFamily="34" charset="0"/>
              </a:rPr>
              <a:t>TROPION-Breast01: Ph 3 trial of </a:t>
            </a:r>
            <a:r>
              <a:rPr lang="fr-FR" sz="3200" dirty="0" err="1">
                <a:solidFill>
                  <a:schemeClr val="tx1"/>
                </a:solidFill>
                <a:latin typeface="Arial" panose="020B0604020202020204" pitchFamily="34" charset="0"/>
                <a:cs typeface="Arial" panose="020B0604020202020204" pitchFamily="34" charset="0"/>
              </a:rPr>
              <a:t>Dato-DXd</a:t>
            </a:r>
            <a:r>
              <a:rPr lang="fr-FR" sz="3200" dirty="0">
                <a:solidFill>
                  <a:schemeClr val="tx1"/>
                </a:solidFill>
                <a:latin typeface="Arial" panose="020B0604020202020204" pitchFamily="34" charset="0"/>
                <a:cs typeface="Arial" panose="020B0604020202020204" pitchFamily="34" charset="0"/>
              </a:rPr>
              <a:t> in HR+/HER2- MBC</a:t>
            </a:r>
            <a:endParaRPr lang="en-US" sz="3200" dirty="0">
              <a:solidFill>
                <a:schemeClr val="tx1"/>
              </a:solidFill>
            </a:endParaRPr>
          </a:p>
        </p:txBody>
      </p:sp>
      <p:pic>
        <p:nvPicPr>
          <p:cNvPr id="2" name="Picture 1">
            <a:extLst>
              <a:ext uri="{FF2B5EF4-FFF2-40B4-BE49-F238E27FC236}">
                <a16:creationId xmlns:a16="http://schemas.microsoft.com/office/drawing/2014/main" id="{5C41444B-4FAD-EB18-D9E8-950D5E1E070A}"/>
              </a:ext>
            </a:extLst>
          </p:cNvPr>
          <p:cNvPicPr>
            <a:picLocks noChangeAspect="1"/>
          </p:cNvPicPr>
          <p:nvPr/>
        </p:nvPicPr>
        <p:blipFill>
          <a:blip r:embed="rId2"/>
          <a:stretch>
            <a:fillRect/>
          </a:stretch>
        </p:blipFill>
        <p:spPr>
          <a:xfrm>
            <a:off x="4078268" y="2887649"/>
            <a:ext cx="7890794" cy="2102581"/>
          </a:xfrm>
          <a:prstGeom prst="rect">
            <a:avLst/>
          </a:prstGeom>
        </p:spPr>
      </p:pic>
      <p:sp>
        <p:nvSpPr>
          <p:cNvPr id="4" name="TextBox 3">
            <a:extLst>
              <a:ext uri="{FF2B5EF4-FFF2-40B4-BE49-F238E27FC236}">
                <a16:creationId xmlns:a16="http://schemas.microsoft.com/office/drawing/2014/main" id="{B544A4DE-EE18-D8B3-6CE5-7026D1833112}"/>
              </a:ext>
            </a:extLst>
          </p:cNvPr>
          <p:cNvSpPr txBox="1"/>
          <p:nvPr/>
        </p:nvSpPr>
        <p:spPr>
          <a:xfrm>
            <a:off x="9752793" y="6614160"/>
            <a:ext cx="1379547" cy="243840"/>
          </a:xfrm>
          <a:prstGeom prst="rect">
            <a:avLst/>
          </a:prstGeom>
        </p:spPr>
        <p:txBody>
          <a:bodyPr vert="horz" wrap="none" lIns="91440" tIns="45720" rIns="91440" bIns="4572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285698">
                    <a:lumMod val="50000"/>
                  </a:srgbClr>
                </a:solidFill>
                <a:effectLst/>
                <a:uLnTx/>
                <a:uFillTx/>
                <a:latin typeface="Arial" panose="020B0604020202020204" pitchFamily="34" charset="0"/>
                <a:ea typeface="MS PGothic" charset="0"/>
                <a:cs typeface="Arial" panose="020B0604020202020204" pitchFamily="34" charset="0"/>
              </a:rPr>
              <a:t>Bardia</a:t>
            </a:r>
            <a:r>
              <a:rPr kumimoji="0" lang="en-US" sz="1000" b="0" i="0" u="none" strike="noStrike" kern="1200" cap="none" spc="0" normalizeH="0" baseline="0" noProof="0" dirty="0">
                <a:ln>
                  <a:noFill/>
                </a:ln>
                <a:solidFill>
                  <a:srgbClr val="285698">
                    <a:lumMod val="50000"/>
                  </a:srgbClr>
                </a:solidFill>
                <a:effectLst/>
                <a:uLnTx/>
                <a:uFillTx/>
                <a:latin typeface="Arial" panose="020B0604020202020204" pitchFamily="34" charset="0"/>
                <a:ea typeface="MS PGothic" charset="0"/>
                <a:cs typeface="Arial" panose="020B0604020202020204" pitchFamily="34" charset="0"/>
              </a:rPr>
              <a:t> A et al. ESMO 2023, LBA11</a:t>
            </a:r>
          </a:p>
        </p:txBody>
      </p:sp>
      <p:pic>
        <p:nvPicPr>
          <p:cNvPr id="7" name="Picture 6">
            <a:extLst>
              <a:ext uri="{FF2B5EF4-FFF2-40B4-BE49-F238E27FC236}">
                <a16:creationId xmlns:a16="http://schemas.microsoft.com/office/drawing/2014/main" id="{9536C47A-B802-ED7E-BA9B-48E50904EFB6}"/>
              </a:ext>
            </a:extLst>
          </p:cNvPr>
          <p:cNvPicPr>
            <a:picLocks noChangeAspect="1"/>
          </p:cNvPicPr>
          <p:nvPr/>
        </p:nvPicPr>
        <p:blipFill rotWithShape="1">
          <a:blip r:embed="rId3"/>
          <a:srcRect l="-1693" t="54942" r="1693"/>
          <a:stretch/>
        </p:blipFill>
        <p:spPr>
          <a:xfrm>
            <a:off x="213647" y="3603086"/>
            <a:ext cx="3539354" cy="1336756"/>
          </a:xfrm>
          <a:prstGeom prst="rect">
            <a:avLst/>
          </a:prstGeom>
        </p:spPr>
      </p:pic>
      <p:grpSp>
        <p:nvGrpSpPr>
          <p:cNvPr id="8" name="Group 7">
            <a:extLst>
              <a:ext uri="{FF2B5EF4-FFF2-40B4-BE49-F238E27FC236}">
                <a16:creationId xmlns:a16="http://schemas.microsoft.com/office/drawing/2014/main" id="{652161FD-3C36-6ECE-B53D-651EC95681F4}"/>
              </a:ext>
            </a:extLst>
          </p:cNvPr>
          <p:cNvGrpSpPr/>
          <p:nvPr/>
        </p:nvGrpSpPr>
        <p:grpSpPr>
          <a:xfrm rot="-60000">
            <a:off x="744335" y="1363007"/>
            <a:ext cx="1913105" cy="2333997"/>
            <a:chOff x="10641455" y="9743595"/>
            <a:chExt cx="1499907" cy="1744218"/>
          </a:xfrm>
        </p:grpSpPr>
        <p:grpSp>
          <p:nvGrpSpPr>
            <p:cNvPr id="9" name="Group 8">
              <a:extLst>
                <a:ext uri="{FF2B5EF4-FFF2-40B4-BE49-F238E27FC236}">
                  <a16:creationId xmlns:a16="http://schemas.microsoft.com/office/drawing/2014/main" id="{28445938-C7CD-06DD-A7C5-27E0D7159DBC}"/>
                </a:ext>
              </a:extLst>
            </p:cNvPr>
            <p:cNvGrpSpPr/>
            <p:nvPr/>
          </p:nvGrpSpPr>
          <p:grpSpPr>
            <a:xfrm rot="20783546">
              <a:off x="10641455" y="9743595"/>
              <a:ext cx="1397989" cy="1744218"/>
              <a:chOff x="12028521" y="6491772"/>
              <a:chExt cx="676325" cy="843825"/>
            </a:xfrm>
          </p:grpSpPr>
          <p:grpSp>
            <p:nvGrpSpPr>
              <p:cNvPr id="13" name="Group 12">
                <a:extLst>
                  <a:ext uri="{FF2B5EF4-FFF2-40B4-BE49-F238E27FC236}">
                    <a16:creationId xmlns:a16="http://schemas.microsoft.com/office/drawing/2014/main" id="{E9C97061-053F-2104-FA45-DB210C57AED6}"/>
                  </a:ext>
                </a:extLst>
              </p:cNvPr>
              <p:cNvGrpSpPr/>
              <p:nvPr/>
            </p:nvGrpSpPr>
            <p:grpSpPr>
              <a:xfrm>
                <a:off x="12028521" y="6491772"/>
                <a:ext cx="372718" cy="757354"/>
                <a:chOff x="12028521" y="6491772"/>
                <a:chExt cx="372718" cy="757354"/>
              </a:xfrm>
            </p:grpSpPr>
            <p:sp>
              <p:nvSpPr>
                <p:cNvPr id="48" name="Freeform: Shape 47">
                  <a:extLst>
                    <a:ext uri="{FF2B5EF4-FFF2-40B4-BE49-F238E27FC236}">
                      <a16:creationId xmlns:a16="http://schemas.microsoft.com/office/drawing/2014/main" id="{A5079A16-0E38-F37F-B91A-EBCF1F56804E}"/>
                    </a:ext>
                  </a:extLst>
                </p:cNvPr>
                <p:cNvSpPr/>
                <p:nvPr/>
              </p:nvSpPr>
              <p:spPr>
                <a:xfrm>
                  <a:off x="12204246" y="6625318"/>
                  <a:ext cx="107673" cy="342900"/>
                </a:xfrm>
                <a:custGeom>
                  <a:avLst/>
                  <a:gdLst>
                    <a:gd name="connsiteX0" fmla="*/ 0 w 107673"/>
                    <a:gd name="connsiteY0" fmla="*/ 0 h 342900"/>
                    <a:gd name="connsiteX1" fmla="*/ 73479 w 107673"/>
                    <a:gd name="connsiteY1" fmla="*/ 77561 h 342900"/>
                    <a:gd name="connsiteX2" fmla="*/ 107497 w 107673"/>
                    <a:gd name="connsiteY2" fmla="*/ 204107 h 342900"/>
                    <a:gd name="connsiteX3" fmla="*/ 84365 w 107673"/>
                    <a:gd name="connsiteY3" fmla="*/ 342900 h 342900"/>
                  </a:gdLst>
                  <a:ahLst/>
                  <a:cxnLst>
                    <a:cxn ang="0">
                      <a:pos x="connsiteX0" y="connsiteY0"/>
                    </a:cxn>
                    <a:cxn ang="0">
                      <a:pos x="connsiteX1" y="connsiteY1"/>
                    </a:cxn>
                    <a:cxn ang="0">
                      <a:pos x="connsiteX2" y="connsiteY2"/>
                    </a:cxn>
                    <a:cxn ang="0">
                      <a:pos x="connsiteX3" y="connsiteY3"/>
                    </a:cxn>
                  </a:cxnLst>
                  <a:rect l="l" t="t" r="r" b="b"/>
                  <a:pathLst>
                    <a:path w="107673" h="342900">
                      <a:moveTo>
                        <a:pt x="0" y="0"/>
                      </a:moveTo>
                      <a:cubicBezTo>
                        <a:pt x="27781" y="21771"/>
                        <a:pt x="55563" y="43543"/>
                        <a:pt x="73479" y="77561"/>
                      </a:cubicBezTo>
                      <a:cubicBezTo>
                        <a:pt x="91395" y="111579"/>
                        <a:pt x="105683" y="159884"/>
                        <a:pt x="107497" y="204107"/>
                      </a:cubicBezTo>
                      <a:cubicBezTo>
                        <a:pt x="109311" y="248330"/>
                        <a:pt x="96838" y="295615"/>
                        <a:pt x="84365" y="342900"/>
                      </a:cubicBezTo>
                    </a:path>
                  </a:pathLst>
                </a:custGeom>
                <a:noFill/>
                <a:ln w="25400" cap="flat" cmpd="sng" algn="ctr">
                  <a:solidFill>
                    <a:srgbClr val="62B183"/>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FFFFFF"/>
                    </a:solidFill>
                    <a:effectLst/>
                    <a:uLnTx/>
                    <a:uFillTx/>
                    <a:latin typeface="Arial" panose="020B0604020202020204"/>
                    <a:ea typeface="MS PGothic" charset="0"/>
                    <a:cs typeface="+mn-cs"/>
                  </a:endParaRPr>
                </a:p>
              </p:txBody>
            </p:sp>
            <p:sp>
              <p:nvSpPr>
                <p:cNvPr id="49" name="Freeform: Shape 48">
                  <a:extLst>
                    <a:ext uri="{FF2B5EF4-FFF2-40B4-BE49-F238E27FC236}">
                      <a16:creationId xmlns:a16="http://schemas.microsoft.com/office/drawing/2014/main" id="{65FF0C35-3570-9037-DC55-26B61D39E6B4}"/>
                    </a:ext>
                  </a:extLst>
                </p:cNvPr>
                <p:cNvSpPr/>
                <p:nvPr/>
              </p:nvSpPr>
              <p:spPr>
                <a:xfrm>
                  <a:off x="12087224" y="6644368"/>
                  <a:ext cx="85725" cy="155121"/>
                </a:xfrm>
                <a:custGeom>
                  <a:avLst/>
                  <a:gdLst>
                    <a:gd name="connsiteX0" fmla="*/ 0 w 85725"/>
                    <a:gd name="connsiteY0" fmla="*/ 0 h 155121"/>
                    <a:gd name="connsiteX1" fmla="*/ 65315 w 85725"/>
                    <a:gd name="connsiteY1" fmla="*/ 70757 h 155121"/>
                    <a:gd name="connsiteX2" fmla="*/ 85725 w 85725"/>
                    <a:gd name="connsiteY2" fmla="*/ 155121 h 155121"/>
                  </a:gdLst>
                  <a:ahLst/>
                  <a:cxnLst>
                    <a:cxn ang="0">
                      <a:pos x="connsiteX0" y="connsiteY0"/>
                    </a:cxn>
                    <a:cxn ang="0">
                      <a:pos x="connsiteX1" y="connsiteY1"/>
                    </a:cxn>
                    <a:cxn ang="0">
                      <a:pos x="connsiteX2" y="connsiteY2"/>
                    </a:cxn>
                  </a:cxnLst>
                  <a:rect l="l" t="t" r="r" b="b"/>
                  <a:pathLst>
                    <a:path w="85725" h="155121">
                      <a:moveTo>
                        <a:pt x="0" y="0"/>
                      </a:moveTo>
                      <a:cubicBezTo>
                        <a:pt x="25514" y="22452"/>
                        <a:pt x="51028" y="44904"/>
                        <a:pt x="65315" y="70757"/>
                      </a:cubicBezTo>
                      <a:cubicBezTo>
                        <a:pt x="79602" y="96610"/>
                        <a:pt x="82663" y="125865"/>
                        <a:pt x="85725" y="155121"/>
                      </a:cubicBezTo>
                    </a:path>
                  </a:pathLst>
                </a:custGeom>
                <a:noFill/>
                <a:ln w="25400" cap="flat" cmpd="sng" algn="ctr">
                  <a:solidFill>
                    <a:srgbClr val="62B183"/>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FFFFFF"/>
                    </a:solidFill>
                    <a:effectLst/>
                    <a:uLnTx/>
                    <a:uFillTx/>
                    <a:latin typeface="Arial" panose="020B0604020202020204"/>
                    <a:ea typeface="MS PGothic" charset="0"/>
                    <a:cs typeface="+mn-cs"/>
                  </a:endParaRPr>
                </a:p>
              </p:txBody>
            </p:sp>
            <p:sp>
              <p:nvSpPr>
                <p:cNvPr id="50" name="Freeform: Shape 49">
                  <a:extLst>
                    <a:ext uri="{FF2B5EF4-FFF2-40B4-BE49-F238E27FC236}">
                      <a16:creationId xmlns:a16="http://schemas.microsoft.com/office/drawing/2014/main" id="{1BB196F6-3D18-F00C-EE8A-A946AC3118A6}"/>
                    </a:ext>
                  </a:extLst>
                </p:cNvPr>
                <p:cNvSpPr/>
                <p:nvPr/>
              </p:nvSpPr>
              <p:spPr>
                <a:xfrm>
                  <a:off x="12070896" y="6801640"/>
                  <a:ext cx="144236" cy="29146"/>
                </a:xfrm>
                <a:custGeom>
                  <a:avLst/>
                  <a:gdLst>
                    <a:gd name="connsiteX0" fmla="*/ 0 w 144236"/>
                    <a:gd name="connsiteY0" fmla="*/ 29146 h 29146"/>
                    <a:gd name="connsiteX1" fmla="*/ 78922 w 144236"/>
                    <a:gd name="connsiteY1" fmla="*/ 571 h 29146"/>
                    <a:gd name="connsiteX2" fmla="*/ 144236 w 144236"/>
                    <a:gd name="connsiteY2" fmla="*/ 12817 h 29146"/>
                  </a:gdLst>
                  <a:ahLst/>
                  <a:cxnLst>
                    <a:cxn ang="0">
                      <a:pos x="connsiteX0" y="connsiteY0"/>
                    </a:cxn>
                    <a:cxn ang="0">
                      <a:pos x="connsiteX1" y="connsiteY1"/>
                    </a:cxn>
                    <a:cxn ang="0">
                      <a:pos x="connsiteX2" y="connsiteY2"/>
                    </a:cxn>
                  </a:cxnLst>
                  <a:rect l="l" t="t" r="r" b="b"/>
                  <a:pathLst>
                    <a:path w="144236" h="29146">
                      <a:moveTo>
                        <a:pt x="0" y="29146"/>
                      </a:moveTo>
                      <a:cubicBezTo>
                        <a:pt x="27441" y="16219"/>
                        <a:pt x="54883" y="3292"/>
                        <a:pt x="78922" y="571"/>
                      </a:cubicBezTo>
                      <a:cubicBezTo>
                        <a:pt x="102961" y="-2150"/>
                        <a:pt x="123598" y="5333"/>
                        <a:pt x="144236" y="12817"/>
                      </a:cubicBezTo>
                    </a:path>
                  </a:pathLst>
                </a:custGeom>
                <a:noFill/>
                <a:ln w="25400" cap="flat" cmpd="sng" algn="ctr">
                  <a:solidFill>
                    <a:srgbClr val="EE40A5"/>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FFFFFF"/>
                    </a:solidFill>
                    <a:effectLst/>
                    <a:uLnTx/>
                    <a:uFillTx/>
                    <a:latin typeface="Arial" panose="020B0604020202020204"/>
                    <a:ea typeface="MS PGothic" charset="0"/>
                    <a:cs typeface="+mn-cs"/>
                  </a:endParaRPr>
                </a:p>
              </p:txBody>
            </p:sp>
            <p:grpSp>
              <p:nvGrpSpPr>
                <p:cNvPr id="51" name="Group 50">
                  <a:extLst>
                    <a:ext uri="{FF2B5EF4-FFF2-40B4-BE49-F238E27FC236}">
                      <a16:creationId xmlns:a16="http://schemas.microsoft.com/office/drawing/2014/main" id="{FABBD55B-B344-6662-19DC-F153991A8FF0}"/>
                    </a:ext>
                  </a:extLst>
                </p:cNvPr>
                <p:cNvGrpSpPr/>
                <p:nvPr/>
              </p:nvGrpSpPr>
              <p:grpSpPr>
                <a:xfrm>
                  <a:off x="12038345" y="6491772"/>
                  <a:ext cx="190502" cy="188068"/>
                  <a:chOff x="12038345" y="6491772"/>
                  <a:chExt cx="190502" cy="188068"/>
                </a:xfrm>
              </p:grpSpPr>
              <p:grpSp>
                <p:nvGrpSpPr>
                  <p:cNvPr id="72" name="Group 71">
                    <a:extLst>
                      <a:ext uri="{FF2B5EF4-FFF2-40B4-BE49-F238E27FC236}">
                        <a16:creationId xmlns:a16="http://schemas.microsoft.com/office/drawing/2014/main" id="{F3CBDAD8-E6D7-93B1-CB29-732C58E79785}"/>
                      </a:ext>
                    </a:extLst>
                  </p:cNvPr>
                  <p:cNvGrpSpPr/>
                  <p:nvPr/>
                </p:nvGrpSpPr>
                <p:grpSpPr>
                  <a:xfrm rot="20535473">
                    <a:off x="12038345" y="6523068"/>
                    <a:ext cx="80284" cy="156772"/>
                    <a:chOff x="11067621" y="5693662"/>
                    <a:chExt cx="180000" cy="521035"/>
                  </a:xfrm>
                </p:grpSpPr>
                <p:sp>
                  <p:nvSpPr>
                    <p:cNvPr id="77" name="Rectangle 76">
                      <a:extLst>
                        <a:ext uri="{FF2B5EF4-FFF2-40B4-BE49-F238E27FC236}">
                          <a16:creationId xmlns:a16="http://schemas.microsoft.com/office/drawing/2014/main" id="{56C1B763-B80A-263E-62ED-5CC6D632BA1C}"/>
                        </a:ext>
                      </a:extLst>
                    </p:cNvPr>
                    <p:cNvSpPr/>
                    <p:nvPr/>
                  </p:nvSpPr>
                  <p:spPr>
                    <a:xfrm>
                      <a:off x="11067621" y="5727055"/>
                      <a:ext cx="180000" cy="447116"/>
                    </a:xfrm>
                    <a:prstGeom prst="rect">
                      <a:avLst/>
                    </a:prstGeom>
                    <a:gradFill flip="none" rotWithShape="1">
                      <a:gsLst>
                        <a:gs pos="50000">
                          <a:srgbClr val="62B183"/>
                        </a:gs>
                        <a:gs pos="100000">
                          <a:srgbClr val="5A7665"/>
                        </a:gs>
                        <a:gs pos="0">
                          <a:srgbClr val="5A7665"/>
                        </a:gs>
                      </a:gsLst>
                      <a:lin ang="0" scaled="1"/>
                      <a:tileRect/>
                    </a:gra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FFFFFF"/>
                        </a:solidFill>
                        <a:effectLst/>
                        <a:uLnTx/>
                        <a:uFillTx/>
                        <a:latin typeface="Arial" panose="020B0604020202020204"/>
                        <a:ea typeface="MS PGothic" charset="0"/>
                        <a:cs typeface="+mn-cs"/>
                      </a:endParaRPr>
                    </a:p>
                  </p:txBody>
                </p:sp>
                <p:sp>
                  <p:nvSpPr>
                    <p:cNvPr id="78" name="Oval 77">
                      <a:extLst>
                        <a:ext uri="{FF2B5EF4-FFF2-40B4-BE49-F238E27FC236}">
                          <a16:creationId xmlns:a16="http://schemas.microsoft.com/office/drawing/2014/main" id="{511AD9A3-6AC0-B00E-7028-26BD2EC30767}"/>
                        </a:ext>
                      </a:extLst>
                    </p:cNvPr>
                    <p:cNvSpPr/>
                    <p:nvPr/>
                  </p:nvSpPr>
                  <p:spPr>
                    <a:xfrm>
                      <a:off x="11067621" y="5693662"/>
                      <a:ext cx="180000" cy="72000"/>
                    </a:xfrm>
                    <a:prstGeom prst="ellipse">
                      <a:avLst/>
                    </a:prstGeom>
                    <a:solidFill>
                      <a:srgbClr val="8ACBA5"/>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FFFFFF"/>
                        </a:solidFill>
                        <a:effectLst/>
                        <a:uLnTx/>
                        <a:uFillTx/>
                        <a:latin typeface="Arial" panose="020B0604020202020204"/>
                        <a:ea typeface="MS PGothic" charset="0"/>
                        <a:cs typeface="+mn-cs"/>
                      </a:endParaRPr>
                    </a:p>
                  </p:txBody>
                </p:sp>
                <p:sp>
                  <p:nvSpPr>
                    <p:cNvPr id="79" name="Oval 78">
                      <a:extLst>
                        <a:ext uri="{FF2B5EF4-FFF2-40B4-BE49-F238E27FC236}">
                          <a16:creationId xmlns:a16="http://schemas.microsoft.com/office/drawing/2014/main" id="{A35CD0B3-93F4-8D20-FCE8-6AC8CDE73E31}"/>
                        </a:ext>
                      </a:extLst>
                    </p:cNvPr>
                    <p:cNvSpPr/>
                    <p:nvPr/>
                  </p:nvSpPr>
                  <p:spPr>
                    <a:xfrm>
                      <a:off x="11067621" y="6142697"/>
                      <a:ext cx="180000" cy="72000"/>
                    </a:xfrm>
                    <a:prstGeom prst="ellipse">
                      <a:avLst/>
                    </a:prstGeom>
                    <a:solidFill>
                      <a:srgbClr val="8ACBA5"/>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FFFFFF"/>
                        </a:solidFill>
                        <a:effectLst/>
                        <a:uLnTx/>
                        <a:uFillTx/>
                        <a:latin typeface="Arial" panose="020B0604020202020204"/>
                        <a:ea typeface="MS PGothic" charset="0"/>
                        <a:cs typeface="+mn-cs"/>
                      </a:endParaRPr>
                    </a:p>
                  </p:txBody>
                </p:sp>
              </p:grpSp>
              <p:grpSp>
                <p:nvGrpSpPr>
                  <p:cNvPr id="73" name="Group 72">
                    <a:extLst>
                      <a:ext uri="{FF2B5EF4-FFF2-40B4-BE49-F238E27FC236}">
                        <a16:creationId xmlns:a16="http://schemas.microsoft.com/office/drawing/2014/main" id="{C28440A6-EF9D-80A0-2D42-84C805471E46}"/>
                      </a:ext>
                    </a:extLst>
                  </p:cNvPr>
                  <p:cNvGrpSpPr/>
                  <p:nvPr/>
                </p:nvGrpSpPr>
                <p:grpSpPr>
                  <a:xfrm rot="20535473">
                    <a:off x="12148563" y="6491772"/>
                    <a:ext cx="80284" cy="156772"/>
                    <a:chOff x="11067621" y="5693662"/>
                    <a:chExt cx="180000" cy="521035"/>
                  </a:xfrm>
                </p:grpSpPr>
                <p:sp>
                  <p:nvSpPr>
                    <p:cNvPr id="74" name="Rectangle 73">
                      <a:extLst>
                        <a:ext uri="{FF2B5EF4-FFF2-40B4-BE49-F238E27FC236}">
                          <a16:creationId xmlns:a16="http://schemas.microsoft.com/office/drawing/2014/main" id="{A8986E8D-D9DC-8E03-6089-FBE7B6959F11}"/>
                        </a:ext>
                      </a:extLst>
                    </p:cNvPr>
                    <p:cNvSpPr/>
                    <p:nvPr/>
                  </p:nvSpPr>
                  <p:spPr>
                    <a:xfrm>
                      <a:off x="11067621" y="5727055"/>
                      <a:ext cx="180000" cy="447116"/>
                    </a:xfrm>
                    <a:prstGeom prst="rect">
                      <a:avLst/>
                    </a:prstGeom>
                    <a:gradFill flip="none" rotWithShape="1">
                      <a:gsLst>
                        <a:gs pos="50000">
                          <a:srgbClr val="62B183"/>
                        </a:gs>
                        <a:gs pos="100000">
                          <a:srgbClr val="5A7665"/>
                        </a:gs>
                        <a:gs pos="0">
                          <a:srgbClr val="5A7665"/>
                        </a:gs>
                      </a:gsLst>
                      <a:lin ang="0" scaled="1"/>
                      <a:tileRect/>
                    </a:gra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FFFFFF"/>
                        </a:solidFill>
                        <a:effectLst/>
                        <a:uLnTx/>
                        <a:uFillTx/>
                        <a:latin typeface="Arial" panose="020B0604020202020204"/>
                        <a:ea typeface="MS PGothic" charset="0"/>
                        <a:cs typeface="+mn-cs"/>
                      </a:endParaRPr>
                    </a:p>
                  </p:txBody>
                </p:sp>
                <p:sp>
                  <p:nvSpPr>
                    <p:cNvPr id="75" name="Oval 74">
                      <a:extLst>
                        <a:ext uri="{FF2B5EF4-FFF2-40B4-BE49-F238E27FC236}">
                          <a16:creationId xmlns:a16="http://schemas.microsoft.com/office/drawing/2014/main" id="{8F02D119-CE04-2489-479D-8B307A97050D}"/>
                        </a:ext>
                      </a:extLst>
                    </p:cNvPr>
                    <p:cNvSpPr/>
                    <p:nvPr/>
                  </p:nvSpPr>
                  <p:spPr>
                    <a:xfrm>
                      <a:off x="11067621" y="5693662"/>
                      <a:ext cx="180000" cy="72000"/>
                    </a:xfrm>
                    <a:prstGeom prst="ellipse">
                      <a:avLst/>
                    </a:prstGeom>
                    <a:solidFill>
                      <a:srgbClr val="8ACBA5"/>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FFFFFF"/>
                        </a:solidFill>
                        <a:effectLst/>
                        <a:uLnTx/>
                        <a:uFillTx/>
                        <a:latin typeface="Arial" panose="020B0604020202020204"/>
                        <a:ea typeface="MS PGothic" charset="0"/>
                        <a:cs typeface="+mn-cs"/>
                      </a:endParaRPr>
                    </a:p>
                  </p:txBody>
                </p:sp>
                <p:sp>
                  <p:nvSpPr>
                    <p:cNvPr id="76" name="Oval 75">
                      <a:extLst>
                        <a:ext uri="{FF2B5EF4-FFF2-40B4-BE49-F238E27FC236}">
                          <a16:creationId xmlns:a16="http://schemas.microsoft.com/office/drawing/2014/main" id="{13C6A616-D093-E174-B97A-47A22927BAEC}"/>
                        </a:ext>
                      </a:extLst>
                    </p:cNvPr>
                    <p:cNvSpPr/>
                    <p:nvPr/>
                  </p:nvSpPr>
                  <p:spPr>
                    <a:xfrm>
                      <a:off x="11067621" y="6142697"/>
                      <a:ext cx="180000" cy="72000"/>
                    </a:xfrm>
                    <a:prstGeom prst="ellipse">
                      <a:avLst/>
                    </a:prstGeom>
                    <a:solidFill>
                      <a:srgbClr val="8ACBA5"/>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FFFFFF"/>
                        </a:solidFill>
                        <a:effectLst/>
                        <a:uLnTx/>
                        <a:uFillTx/>
                        <a:latin typeface="Arial" panose="020B0604020202020204"/>
                        <a:ea typeface="MS PGothic" charset="0"/>
                        <a:cs typeface="+mn-cs"/>
                      </a:endParaRPr>
                    </a:p>
                  </p:txBody>
                </p:sp>
              </p:grpSp>
            </p:grpSp>
            <p:sp>
              <p:nvSpPr>
                <p:cNvPr id="52" name="Oval 51">
                  <a:extLst>
                    <a:ext uri="{FF2B5EF4-FFF2-40B4-BE49-F238E27FC236}">
                      <a16:creationId xmlns:a16="http://schemas.microsoft.com/office/drawing/2014/main" id="{54D62FD7-3E19-3EF3-3360-4E6F2C9C1718}"/>
                    </a:ext>
                  </a:extLst>
                </p:cNvPr>
                <p:cNvSpPr/>
                <p:nvPr/>
              </p:nvSpPr>
              <p:spPr>
                <a:xfrm>
                  <a:off x="12028521" y="6795216"/>
                  <a:ext cx="72000" cy="72000"/>
                </a:xfrm>
                <a:prstGeom prst="ellipse">
                  <a:avLst/>
                </a:prstGeom>
                <a:gradFill flip="none" rotWithShape="1">
                  <a:gsLst>
                    <a:gs pos="57000">
                      <a:srgbClr val="EE40A5"/>
                    </a:gs>
                    <a:gs pos="0">
                      <a:srgbClr val="FEF9F5"/>
                    </a:gs>
                  </a:gsLst>
                  <a:path path="circle">
                    <a:fillToRect l="50000" t="50000" r="50000" b="50000"/>
                  </a:path>
                  <a:tileRect/>
                </a:gra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FFFFFF"/>
                    </a:solidFill>
                    <a:effectLst/>
                    <a:uLnTx/>
                    <a:uFillTx/>
                    <a:latin typeface="Arial" panose="020B0604020202020204"/>
                    <a:ea typeface="MS PGothic" charset="0"/>
                    <a:cs typeface="+mn-cs"/>
                  </a:endParaRPr>
                </a:p>
              </p:txBody>
            </p:sp>
            <p:grpSp>
              <p:nvGrpSpPr>
                <p:cNvPr id="53" name="Group 52">
                  <a:extLst>
                    <a:ext uri="{FF2B5EF4-FFF2-40B4-BE49-F238E27FC236}">
                      <a16:creationId xmlns:a16="http://schemas.microsoft.com/office/drawing/2014/main" id="{BD2D967A-0E12-A77E-7EF2-96BB3942B3AA}"/>
                    </a:ext>
                  </a:extLst>
                </p:cNvPr>
                <p:cNvGrpSpPr/>
                <p:nvPr/>
              </p:nvGrpSpPr>
              <p:grpSpPr>
                <a:xfrm rot="735473">
                  <a:off x="12235532" y="6917863"/>
                  <a:ext cx="80284" cy="156772"/>
                  <a:chOff x="11067621" y="5693662"/>
                  <a:chExt cx="180000" cy="521035"/>
                </a:xfrm>
              </p:grpSpPr>
              <p:sp>
                <p:nvSpPr>
                  <p:cNvPr id="69" name="Rectangle 68">
                    <a:extLst>
                      <a:ext uri="{FF2B5EF4-FFF2-40B4-BE49-F238E27FC236}">
                        <a16:creationId xmlns:a16="http://schemas.microsoft.com/office/drawing/2014/main" id="{01556063-4C9A-0003-FE68-E40618729907}"/>
                      </a:ext>
                    </a:extLst>
                  </p:cNvPr>
                  <p:cNvSpPr/>
                  <p:nvPr/>
                </p:nvSpPr>
                <p:spPr>
                  <a:xfrm>
                    <a:off x="11067621" y="5727055"/>
                    <a:ext cx="180000" cy="447116"/>
                  </a:xfrm>
                  <a:prstGeom prst="rect">
                    <a:avLst/>
                  </a:prstGeom>
                  <a:gradFill flip="none" rotWithShape="1">
                    <a:gsLst>
                      <a:gs pos="50000">
                        <a:srgbClr val="62B183"/>
                      </a:gs>
                      <a:gs pos="100000">
                        <a:srgbClr val="5A7665"/>
                      </a:gs>
                      <a:gs pos="0">
                        <a:srgbClr val="5A7665"/>
                      </a:gs>
                    </a:gsLst>
                    <a:lin ang="0" scaled="1"/>
                    <a:tileRect/>
                  </a:gra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FFFFFF"/>
                      </a:solidFill>
                      <a:effectLst/>
                      <a:uLnTx/>
                      <a:uFillTx/>
                      <a:latin typeface="Arial" panose="020B0604020202020204"/>
                      <a:ea typeface="MS PGothic" charset="0"/>
                      <a:cs typeface="+mn-cs"/>
                    </a:endParaRPr>
                  </a:p>
                </p:txBody>
              </p:sp>
              <p:sp>
                <p:nvSpPr>
                  <p:cNvPr id="70" name="Oval 69">
                    <a:extLst>
                      <a:ext uri="{FF2B5EF4-FFF2-40B4-BE49-F238E27FC236}">
                        <a16:creationId xmlns:a16="http://schemas.microsoft.com/office/drawing/2014/main" id="{0A81F02D-C108-6C44-76A4-1164D19D0232}"/>
                      </a:ext>
                    </a:extLst>
                  </p:cNvPr>
                  <p:cNvSpPr/>
                  <p:nvPr/>
                </p:nvSpPr>
                <p:spPr>
                  <a:xfrm>
                    <a:off x="11067621" y="5693662"/>
                    <a:ext cx="180000" cy="72000"/>
                  </a:xfrm>
                  <a:prstGeom prst="ellipse">
                    <a:avLst/>
                  </a:prstGeom>
                  <a:solidFill>
                    <a:srgbClr val="8ACBA5"/>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FFFFFF"/>
                      </a:solidFill>
                      <a:effectLst/>
                      <a:uLnTx/>
                      <a:uFillTx/>
                      <a:latin typeface="Arial" panose="020B0604020202020204"/>
                      <a:ea typeface="MS PGothic" charset="0"/>
                      <a:cs typeface="+mn-cs"/>
                    </a:endParaRPr>
                  </a:p>
                </p:txBody>
              </p:sp>
              <p:sp>
                <p:nvSpPr>
                  <p:cNvPr id="71" name="Oval 70">
                    <a:extLst>
                      <a:ext uri="{FF2B5EF4-FFF2-40B4-BE49-F238E27FC236}">
                        <a16:creationId xmlns:a16="http://schemas.microsoft.com/office/drawing/2014/main" id="{DFB186FB-9199-D4B0-6B91-DB6A6BB80BB3}"/>
                      </a:ext>
                    </a:extLst>
                  </p:cNvPr>
                  <p:cNvSpPr/>
                  <p:nvPr/>
                </p:nvSpPr>
                <p:spPr>
                  <a:xfrm>
                    <a:off x="11067621" y="6142697"/>
                    <a:ext cx="180000" cy="72000"/>
                  </a:xfrm>
                  <a:prstGeom prst="ellipse">
                    <a:avLst/>
                  </a:prstGeom>
                  <a:solidFill>
                    <a:srgbClr val="8ACBA5"/>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FFFFFF"/>
                      </a:solidFill>
                      <a:effectLst/>
                      <a:uLnTx/>
                      <a:uFillTx/>
                      <a:latin typeface="Arial" panose="020B0604020202020204"/>
                      <a:ea typeface="MS PGothic" charset="0"/>
                      <a:cs typeface="+mn-cs"/>
                    </a:endParaRPr>
                  </a:p>
                </p:txBody>
              </p:sp>
            </p:grpSp>
            <p:grpSp>
              <p:nvGrpSpPr>
                <p:cNvPr id="54" name="Group 53">
                  <a:extLst>
                    <a:ext uri="{FF2B5EF4-FFF2-40B4-BE49-F238E27FC236}">
                      <a16:creationId xmlns:a16="http://schemas.microsoft.com/office/drawing/2014/main" id="{95B26BF0-7B44-278C-A82F-0807C972E283}"/>
                    </a:ext>
                  </a:extLst>
                </p:cNvPr>
                <p:cNvGrpSpPr/>
                <p:nvPr/>
              </p:nvGrpSpPr>
              <p:grpSpPr>
                <a:xfrm rot="970580">
                  <a:off x="12193075" y="7092354"/>
                  <a:ext cx="80284" cy="156772"/>
                  <a:chOff x="11067621" y="5693662"/>
                  <a:chExt cx="180000" cy="521035"/>
                </a:xfrm>
              </p:grpSpPr>
              <p:sp>
                <p:nvSpPr>
                  <p:cNvPr id="66" name="Rectangle 65">
                    <a:extLst>
                      <a:ext uri="{FF2B5EF4-FFF2-40B4-BE49-F238E27FC236}">
                        <a16:creationId xmlns:a16="http://schemas.microsoft.com/office/drawing/2014/main" id="{43C44703-CD76-237D-2CC7-E763A7C1CDC4}"/>
                      </a:ext>
                    </a:extLst>
                  </p:cNvPr>
                  <p:cNvSpPr/>
                  <p:nvPr/>
                </p:nvSpPr>
                <p:spPr>
                  <a:xfrm>
                    <a:off x="11067621" y="5727055"/>
                    <a:ext cx="180000" cy="447116"/>
                  </a:xfrm>
                  <a:prstGeom prst="rect">
                    <a:avLst/>
                  </a:prstGeom>
                  <a:gradFill flip="none" rotWithShape="1">
                    <a:gsLst>
                      <a:gs pos="50000">
                        <a:srgbClr val="62B183"/>
                      </a:gs>
                      <a:gs pos="100000">
                        <a:srgbClr val="5A7665"/>
                      </a:gs>
                      <a:gs pos="0">
                        <a:srgbClr val="5A7665"/>
                      </a:gs>
                    </a:gsLst>
                    <a:lin ang="0" scaled="1"/>
                    <a:tileRect/>
                  </a:gra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FFFFFF"/>
                      </a:solidFill>
                      <a:effectLst/>
                      <a:uLnTx/>
                      <a:uFillTx/>
                      <a:latin typeface="Arial" panose="020B0604020202020204"/>
                      <a:ea typeface="MS PGothic" charset="0"/>
                      <a:cs typeface="+mn-cs"/>
                    </a:endParaRPr>
                  </a:p>
                </p:txBody>
              </p:sp>
              <p:sp>
                <p:nvSpPr>
                  <p:cNvPr id="67" name="Oval 66">
                    <a:extLst>
                      <a:ext uri="{FF2B5EF4-FFF2-40B4-BE49-F238E27FC236}">
                        <a16:creationId xmlns:a16="http://schemas.microsoft.com/office/drawing/2014/main" id="{8B327B0F-B7D4-A575-345F-B050A362A89D}"/>
                      </a:ext>
                    </a:extLst>
                  </p:cNvPr>
                  <p:cNvSpPr/>
                  <p:nvPr/>
                </p:nvSpPr>
                <p:spPr>
                  <a:xfrm>
                    <a:off x="11067621" y="5693662"/>
                    <a:ext cx="180000" cy="72000"/>
                  </a:xfrm>
                  <a:prstGeom prst="ellipse">
                    <a:avLst/>
                  </a:prstGeom>
                  <a:solidFill>
                    <a:srgbClr val="8ACBA5"/>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FFFFFF"/>
                      </a:solidFill>
                      <a:effectLst/>
                      <a:uLnTx/>
                      <a:uFillTx/>
                      <a:latin typeface="Arial" panose="020B0604020202020204"/>
                      <a:ea typeface="MS PGothic" charset="0"/>
                      <a:cs typeface="+mn-cs"/>
                    </a:endParaRPr>
                  </a:p>
                </p:txBody>
              </p:sp>
              <p:sp>
                <p:nvSpPr>
                  <p:cNvPr id="68" name="Oval 67">
                    <a:extLst>
                      <a:ext uri="{FF2B5EF4-FFF2-40B4-BE49-F238E27FC236}">
                        <a16:creationId xmlns:a16="http://schemas.microsoft.com/office/drawing/2014/main" id="{1010F2F2-AA28-DBA1-EF75-DFC5AE2403C9}"/>
                      </a:ext>
                    </a:extLst>
                  </p:cNvPr>
                  <p:cNvSpPr/>
                  <p:nvPr/>
                </p:nvSpPr>
                <p:spPr>
                  <a:xfrm>
                    <a:off x="11067621" y="6142697"/>
                    <a:ext cx="180000" cy="72000"/>
                  </a:xfrm>
                  <a:prstGeom prst="ellipse">
                    <a:avLst/>
                  </a:prstGeom>
                  <a:solidFill>
                    <a:srgbClr val="8ACBA5"/>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FFFFFF"/>
                      </a:solidFill>
                      <a:effectLst/>
                      <a:uLnTx/>
                      <a:uFillTx/>
                      <a:latin typeface="Arial" panose="020B0604020202020204"/>
                      <a:ea typeface="MS PGothic" charset="0"/>
                      <a:cs typeface="+mn-cs"/>
                    </a:endParaRPr>
                  </a:p>
                </p:txBody>
              </p:sp>
            </p:grpSp>
            <p:sp>
              <p:nvSpPr>
                <p:cNvPr id="55" name="Freeform: Shape 54">
                  <a:extLst>
                    <a:ext uri="{FF2B5EF4-FFF2-40B4-BE49-F238E27FC236}">
                      <a16:creationId xmlns:a16="http://schemas.microsoft.com/office/drawing/2014/main" id="{DD0A080F-E0AB-76F2-E9A6-35CEBDE256B5}"/>
                    </a:ext>
                  </a:extLst>
                </p:cNvPr>
                <p:cNvSpPr/>
                <p:nvPr/>
              </p:nvSpPr>
              <p:spPr>
                <a:xfrm rot="19954685" flipH="1">
                  <a:off x="12253233" y="6748572"/>
                  <a:ext cx="108000" cy="29146"/>
                </a:xfrm>
                <a:custGeom>
                  <a:avLst/>
                  <a:gdLst>
                    <a:gd name="connsiteX0" fmla="*/ 0 w 144236"/>
                    <a:gd name="connsiteY0" fmla="*/ 29146 h 29146"/>
                    <a:gd name="connsiteX1" fmla="*/ 78922 w 144236"/>
                    <a:gd name="connsiteY1" fmla="*/ 571 h 29146"/>
                    <a:gd name="connsiteX2" fmla="*/ 144236 w 144236"/>
                    <a:gd name="connsiteY2" fmla="*/ 12817 h 29146"/>
                  </a:gdLst>
                  <a:ahLst/>
                  <a:cxnLst>
                    <a:cxn ang="0">
                      <a:pos x="connsiteX0" y="connsiteY0"/>
                    </a:cxn>
                    <a:cxn ang="0">
                      <a:pos x="connsiteX1" y="connsiteY1"/>
                    </a:cxn>
                    <a:cxn ang="0">
                      <a:pos x="connsiteX2" y="connsiteY2"/>
                    </a:cxn>
                  </a:cxnLst>
                  <a:rect l="l" t="t" r="r" b="b"/>
                  <a:pathLst>
                    <a:path w="144236" h="29146">
                      <a:moveTo>
                        <a:pt x="0" y="29146"/>
                      </a:moveTo>
                      <a:cubicBezTo>
                        <a:pt x="27441" y="16219"/>
                        <a:pt x="54883" y="3292"/>
                        <a:pt x="78922" y="571"/>
                      </a:cubicBezTo>
                      <a:cubicBezTo>
                        <a:pt x="102961" y="-2150"/>
                        <a:pt x="123598" y="5333"/>
                        <a:pt x="144236" y="12817"/>
                      </a:cubicBezTo>
                    </a:path>
                  </a:pathLst>
                </a:custGeom>
                <a:noFill/>
                <a:ln w="25400" cap="flat" cmpd="sng" algn="ctr">
                  <a:solidFill>
                    <a:srgbClr val="EE40A5"/>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FFFFFF"/>
                    </a:solidFill>
                    <a:effectLst/>
                    <a:uLnTx/>
                    <a:uFillTx/>
                    <a:latin typeface="Arial" panose="020B0604020202020204"/>
                    <a:ea typeface="MS PGothic" charset="0"/>
                    <a:cs typeface="+mn-cs"/>
                  </a:endParaRPr>
                </a:p>
              </p:txBody>
            </p:sp>
            <p:grpSp>
              <p:nvGrpSpPr>
                <p:cNvPr id="56" name="Group 55">
                  <a:extLst>
                    <a:ext uri="{FF2B5EF4-FFF2-40B4-BE49-F238E27FC236}">
                      <a16:creationId xmlns:a16="http://schemas.microsoft.com/office/drawing/2014/main" id="{BEC5E437-31B0-6B96-52A6-B0A26870ACDC}"/>
                    </a:ext>
                  </a:extLst>
                </p:cNvPr>
                <p:cNvGrpSpPr/>
                <p:nvPr/>
              </p:nvGrpSpPr>
              <p:grpSpPr>
                <a:xfrm>
                  <a:off x="12128153" y="6663222"/>
                  <a:ext cx="190502" cy="188068"/>
                  <a:chOff x="12038345" y="6491772"/>
                  <a:chExt cx="190502" cy="188068"/>
                </a:xfrm>
              </p:grpSpPr>
              <p:grpSp>
                <p:nvGrpSpPr>
                  <p:cNvPr id="58" name="Group 57">
                    <a:extLst>
                      <a:ext uri="{FF2B5EF4-FFF2-40B4-BE49-F238E27FC236}">
                        <a16:creationId xmlns:a16="http://schemas.microsoft.com/office/drawing/2014/main" id="{F6505037-D599-765D-E05D-355526D9F5DB}"/>
                      </a:ext>
                    </a:extLst>
                  </p:cNvPr>
                  <p:cNvGrpSpPr/>
                  <p:nvPr/>
                </p:nvGrpSpPr>
                <p:grpSpPr>
                  <a:xfrm rot="20535473">
                    <a:off x="12038345" y="6523068"/>
                    <a:ext cx="80284" cy="156772"/>
                    <a:chOff x="11067621" y="5693662"/>
                    <a:chExt cx="180000" cy="521035"/>
                  </a:xfrm>
                </p:grpSpPr>
                <p:sp>
                  <p:nvSpPr>
                    <p:cNvPr id="63" name="Rectangle 62">
                      <a:extLst>
                        <a:ext uri="{FF2B5EF4-FFF2-40B4-BE49-F238E27FC236}">
                          <a16:creationId xmlns:a16="http://schemas.microsoft.com/office/drawing/2014/main" id="{94522973-4CB0-C327-A4EE-80E6BF9A73A6}"/>
                        </a:ext>
                      </a:extLst>
                    </p:cNvPr>
                    <p:cNvSpPr/>
                    <p:nvPr/>
                  </p:nvSpPr>
                  <p:spPr>
                    <a:xfrm>
                      <a:off x="11067621" y="5727055"/>
                      <a:ext cx="180000" cy="447116"/>
                    </a:xfrm>
                    <a:prstGeom prst="rect">
                      <a:avLst/>
                    </a:prstGeom>
                    <a:gradFill flip="none" rotWithShape="1">
                      <a:gsLst>
                        <a:gs pos="50000">
                          <a:srgbClr val="62B183"/>
                        </a:gs>
                        <a:gs pos="100000">
                          <a:srgbClr val="5A7665"/>
                        </a:gs>
                        <a:gs pos="0">
                          <a:srgbClr val="5A7665"/>
                        </a:gs>
                      </a:gsLst>
                      <a:lin ang="0" scaled="1"/>
                      <a:tileRect/>
                    </a:gra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FFFFFF"/>
                        </a:solidFill>
                        <a:effectLst/>
                        <a:uLnTx/>
                        <a:uFillTx/>
                        <a:latin typeface="Arial" panose="020B0604020202020204"/>
                        <a:ea typeface="MS PGothic" charset="0"/>
                        <a:cs typeface="+mn-cs"/>
                      </a:endParaRPr>
                    </a:p>
                  </p:txBody>
                </p:sp>
                <p:sp>
                  <p:nvSpPr>
                    <p:cNvPr id="64" name="Oval 63">
                      <a:extLst>
                        <a:ext uri="{FF2B5EF4-FFF2-40B4-BE49-F238E27FC236}">
                          <a16:creationId xmlns:a16="http://schemas.microsoft.com/office/drawing/2014/main" id="{2F3C46E9-BB1C-6DAF-1509-7B04EEC9E1DC}"/>
                        </a:ext>
                      </a:extLst>
                    </p:cNvPr>
                    <p:cNvSpPr/>
                    <p:nvPr/>
                  </p:nvSpPr>
                  <p:spPr>
                    <a:xfrm>
                      <a:off x="11067621" y="5693662"/>
                      <a:ext cx="180000" cy="72000"/>
                    </a:xfrm>
                    <a:prstGeom prst="ellipse">
                      <a:avLst/>
                    </a:prstGeom>
                    <a:solidFill>
                      <a:srgbClr val="8ACBA5"/>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FFFFFF"/>
                        </a:solidFill>
                        <a:effectLst/>
                        <a:uLnTx/>
                        <a:uFillTx/>
                        <a:latin typeface="Arial" panose="020B0604020202020204"/>
                        <a:ea typeface="MS PGothic" charset="0"/>
                        <a:cs typeface="+mn-cs"/>
                      </a:endParaRPr>
                    </a:p>
                  </p:txBody>
                </p:sp>
                <p:sp>
                  <p:nvSpPr>
                    <p:cNvPr id="65" name="Oval 64">
                      <a:extLst>
                        <a:ext uri="{FF2B5EF4-FFF2-40B4-BE49-F238E27FC236}">
                          <a16:creationId xmlns:a16="http://schemas.microsoft.com/office/drawing/2014/main" id="{FD9CC9E9-A2E8-4252-3AA8-1C4FDE8B600B}"/>
                        </a:ext>
                      </a:extLst>
                    </p:cNvPr>
                    <p:cNvSpPr/>
                    <p:nvPr/>
                  </p:nvSpPr>
                  <p:spPr>
                    <a:xfrm>
                      <a:off x="11067621" y="6142697"/>
                      <a:ext cx="180000" cy="72000"/>
                    </a:xfrm>
                    <a:prstGeom prst="ellipse">
                      <a:avLst/>
                    </a:prstGeom>
                    <a:solidFill>
                      <a:srgbClr val="8ACBA5"/>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FFFFFF"/>
                        </a:solidFill>
                        <a:effectLst/>
                        <a:uLnTx/>
                        <a:uFillTx/>
                        <a:latin typeface="Arial" panose="020B0604020202020204"/>
                        <a:ea typeface="MS PGothic" charset="0"/>
                        <a:cs typeface="+mn-cs"/>
                      </a:endParaRPr>
                    </a:p>
                  </p:txBody>
                </p:sp>
              </p:grpSp>
              <p:grpSp>
                <p:nvGrpSpPr>
                  <p:cNvPr id="59" name="Group 58">
                    <a:extLst>
                      <a:ext uri="{FF2B5EF4-FFF2-40B4-BE49-F238E27FC236}">
                        <a16:creationId xmlns:a16="http://schemas.microsoft.com/office/drawing/2014/main" id="{7E383920-6414-7917-DD2F-6B1CAFDCED3F}"/>
                      </a:ext>
                    </a:extLst>
                  </p:cNvPr>
                  <p:cNvGrpSpPr/>
                  <p:nvPr/>
                </p:nvGrpSpPr>
                <p:grpSpPr>
                  <a:xfrm rot="20535473">
                    <a:off x="12148563" y="6491772"/>
                    <a:ext cx="80284" cy="156772"/>
                    <a:chOff x="11067621" y="5693662"/>
                    <a:chExt cx="180000" cy="521035"/>
                  </a:xfrm>
                </p:grpSpPr>
                <p:sp>
                  <p:nvSpPr>
                    <p:cNvPr id="60" name="Rectangle 59">
                      <a:extLst>
                        <a:ext uri="{FF2B5EF4-FFF2-40B4-BE49-F238E27FC236}">
                          <a16:creationId xmlns:a16="http://schemas.microsoft.com/office/drawing/2014/main" id="{05A96AB5-4F69-430A-F265-5ADBFF9EE824}"/>
                        </a:ext>
                      </a:extLst>
                    </p:cNvPr>
                    <p:cNvSpPr/>
                    <p:nvPr/>
                  </p:nvSpPr>
                  <p:spPr>
                    <a:xfrm>
                      <a:off x="11067621" y="5727055"/>
                      <a:ext cx="180000" cy="447116"/>
                    </a:xfrm>
                    <a:prstGeom prst="rect">
                      <a:avLst/>
                    </a:prstGeom>
                    <a:gradFill flip="none" rotWithShape="1">
                      <a:gsLst>
                        <a:gs pos="50000">
                          <a:srgbClr val="62B183"/>
                        </a:gs>
                        <a:gs pos="100000">
                          <a:srgbClr val="5A7665"/>
                        </a:gs>
                        <a:gs pos="0">
                          <a:srgbClr val="5A7665"/>
                        </a:gs>
                      </a:gsLst>
                      <a:lin ang="0" scaled="1"/>
                      <a:tileRect/>
                    </a:gra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FFFFFF"/>
                        </a:solidFill>
                        <a:effectLst/>
                        <a:uLnTx/>
                        <a:uFillTx/>
                        <a:latin typeface="Arial" panose="020B0604020202020204"/>
                        <a:ea typeface="MS PGothic" charset="0"/>
                        <a:cs typeface="+mn-cs"/>
                      </a:endParaRPr>
                    </a:p>
                  </p:txBody>
                </p:sp>
                <p:sp>
                  <p:nvSpPr>
                    <p:cNvPr id="61" name="Oval 60">
                      <a:extLst>
                        <a:ext uri="{FF2B5EF4-FFF2-40B4-BE49-F238E27FC236}">
                          <a16:creationId xmlns:a16="http://schemas.microsoft.com/office/drawing/2014/main" id="{092F9994-D081-612C-4243-0EF32D91026B}"/>
                        </a:ext>
                      </a:extLst>
                    </p:cNvPr>
                    <p:cNvSpPr/>
                    <p:nvPr/>
                  </p:nvSpPr>
                  <p:spPr>
                    <a:xfrm>
                      <a:off x="11067621" y="5693662"/>
                      <a:ext cx="180000" cy="72000"/>
                    </a:xfrm>
                    <a:prstGeom prst="ellipse">
                      <a:avLst/>
                    </a:prstGeom>
                    <a:solidFill>
                      <a:srgbClr val="8ACBA5"/>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FFFFFF"/>
                        </a:solidFill>
                        <a:effectLst/>
                        <a:uLnTx/>
                        <a:uFillTx/>
                        <a:latin typeface="Arial" panose="020B0604020202020204"/>
                        <a:ea typeface="MS PGothic" charset="0"/>
                        <a:cs typeface="+mn-cs"/>
                      </a:endParaRPr>
                    </a:p>
                  </p:txBody>
                </p:sp>
                <p:sp>
                  <p:nvSpPr>
                    <p:cNvPr id="62" name="Oval 61">
                      <a:extLst>
                        <a:ext uri="{FF2B5EF4-FFF2-40B4-BE49-F238E27FC236}">
                          <a16:creationId xmlns:a16="http://schemas.microsoft.com/office/drawing/2014/main" id="{42659800-BAC4-145B-0560-3577179C2ACA}"/>
                        </a:ext>
                      </a:extLst>
                    </p:cNvPr>
                    <p:cNvSpPr/>
                    <p:nvPr/>
                  </p:nvSpPr>
                  <p:spPr>
                    <a:xfrm>
                      <a:off x="11067621" y="6142697"/>
                      <a:ext cx="180000" cy="72000"/>
                    </a:xfrm>
                    <a:prstGeom prst="ellipse">
                      <a:avLst/>
                    </a:prstGeom>
                    <a:solidFill>
                      <a:srgbClr val="8ACBA5"/>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FFFFFF"/>
                        </a:solidFill>
                        <a:effectLst/>
                        <a:uLnTx/>
                        <a:uFillTx/>
                        <a:latin typeface="Arial" panose="020B0604020202020204"/>
                        <a:ea typeface="MS PGothic" charset="0"/>
                        <a:cs typeface="+mn-cs"/>
                      </a:endParaRPr>
                    </a:p>
                  </p:txBody>
                </p:sp>
              </p:grpSp>
            </p:grpSp>
            <p:sp>
              <p:nvSpPr>
                <p:cNvPr id="57" name="Oval 56">
                  <a:extLst>
                    <a:ext uri="{FF2B5EF4-FFF2-40B4-BE49-F238E27FC236}">
                      <a16:creationId xmlns:a16="http://schemas.microsoft.com/office/drawing/2014/main" id="{3A676F45-5A21-7BFE-81A7-4F07BDFBD645}"/>
                    </a:ext>
                  </a:extLst>
                </p:cNvPr>
                <p:cNvSpPr/>
                <p:nvPr/>
              </p:nvSpPr>
              <p:spPr>
                <a:xfrm>
                  <a:off x="12329239" y="6708130"/>
                  <a:ext cx="72000" cy="72000"/>
                </a:xfrm>
                <a:prstGeom prst="ellipse">
                  <a:avLst/>
                </a:prstGeom>
                <a:gradFill flip="none" rotWithShape="1">
                  <a:gsLst>
                    <a:gs pos="57000">
                      <a:srgbClr val="EE40A5"/>
                    </a:gs>
                    <a:gs pos="0">
                      <a:srgbClr val="FEF9F5"/>
                    </a:gs>
                  </a:gsLst>
                  <a:path path="circle">
                    <a:fillToRect l="50000" t="50000" r="50000" b="50000"/>
                  </a:path>
                  <a:tileRect/>
                </a:gra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FFFFFF"/>
                    </a:solidFill>
                    <a:effectLst/>
                    <a:uLnTx/>
                    <a:uFillTx/>
                    <a:latin typeface="Arial" panose="020B0604020202020204"/>
                    <a:ea typeface="MS PGothic" charset="0"/>
                    <a:cs typeface="+mn-cs"/>
                  </a:endParaRPr>
                </a:p>
              </p:txBody>
            </p:sp>
          </p:grpSp>
          <p:grpSp>
            <p:nvGrpSpPr>
              <p:cNvPr id="14" name="Group 13">
                <a:extLst>
                  <a:ext uri="{FF2B5EF4-FFF2-40B4-BE49-F238E27FC236}">
                    <a16:creationId xmlns:a16="http://schemas.microsoft.com/office/drawing/2014/main" id="{E7FD7B50-956F-282A-7B0E-BF0257FCCE41}"/>
                  </a:ext>
                </a:extLst>
              </p:cNvPr>
              <p:cNvGrpSpPr/>
              <p:nvPr/>
            </p:nvGrpSpPr>
            <p:grpSpPr>
              <a:xfrm rot="1800000" flipH="1">
                <a:off x="12332128" y="6578243"/>
                <a:ext cx="372718" cy="757354"/>
                <a:chOff x="12028521" y="6491772"/>
                <a:chExt cx="372718" cy="757354"/>
              </a:xfrm>
            </p:grpSpPr>
            <p:sp>
              <p:nvSpPr>
                <p:cNvPr id="15" name="Freeform: Shape 14">
                  <a:extLst>
                    <a:ext uri="{FF2B5EF4-FFF2-40B4-BE49-F238E27FC236}">
                      <a16:creationId xmlns:a16="http://schemas.microsoft.com/office/drawing/2014/main" id="{88CA1C97-B972-0924-0A47-79A827D0FD48}"/>
                    </a:ext>
                  </a:extLst>
                </p:cNvPr>
                <p:cNvSpPr/>
                <p:nvPr/>
              </p:nvSpPr>
              <p:spPr>
                <a:xfrm>
                  <a:off x="12204246" y="6625318"/>
                  <a:ext cx="107673" cy="342900"/>
                </a:xfrm>
                <a:custGeom>
                  <a:avLst/>
                  <a:gdLst>
                    <a:gd name="connsiteX0" fmla="*/ 0 w 107673"/>
                    <a:gd name="connsiteY0" fmla="*/ 0 h 342900"/>
                    <a:gd name="connsiteX1" fmla="*/ 73479 w 107673"/>
                    <a:gd name="connsiteY1" fmla="*/ 77561 h 342900"/>
                    <a:gd name="connsiteX2" fmla="*/ 107497 w 107673"/>
                    <a:gd name="connsiteY2" fmla="*/ 204107 h 342900"/>
                    <a:gd name="connsiteX3" fmla="*/ 84365 w 107673"/>
                    <a:gd name="connsiteY3" fmla="*/ 342900 h 342900"/>
                  </a:gdLst>
                  <a:ahLst/>
                  <a:cxnLst>
                    <a:cxn ang="0">
                      <a:pos x="connsiteX0" y="connsiteY0"/>
                    </a:cxn>
                    <a:cxn ang="0">
                      <a:pos x="connsiteX1" y="connsiteY1"/>
                    </a:cxn>
                    <a:cxn ang="0">
                      <a:pos x="connsiteX2" y="connsiteY2"/>
                    </a:cxn>
                    <a:cxn ang="0">
                      <a:pos x="connsiteX3" y="connsiteY3"/>
                    </a:cxn>
                  </a:cxnLst>
                  <a:rect l="l" t="t" r="r" b="b"/>
                  <a:pathLst>
                    <a:path w="107673" h="342900">
                      <a:moveTo>
                        <a:pt x="0" y="0"/>
                      </a:moveTo>
                      <a:cubicBezTo>
                        <a:pt x="27781" y="21771"/>
                        <a:pt x="55563" y="43543"/>
                        <a:pt x="73479" y="77561"/>
                      </a:cubicBezTo>
                      <a:cubicBezTo>
                        <a:pt x="91395" y="111579"/>
                        <a:pt x="105683" y="159884"/>
                        <a:pt x="107497" y="204107"/>
                      </a:cubicBezTo>
                      <a:cubicBezTo>
                        <a:pt x="109311" y="248330"/>
                        <a:pt x="96838" y="295615"/>
                        <a:pt x="84365" y="342900"/>
                      </a:cubicBezTo>
                    </a:path>
                  </a:pathLst>
                </a:custGeom>
                <a:noFill/>
                <a:ln w="25400" cap="flat" cmpd="sng" algn="ctr">
                  <a:solidFill>
                    <a:srgbClr val="62B183"/>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FFFFFF"/>
                    </a:solidFill>
                    <a:effectLst/>
                    <a:uLnTx/>
                    <a:uFillTx/>
                    <a:latin typeface="Arial" panose="020B0604020202020204"/>
                    <a:ea typeface="MS PGothic" charset="0"/>
                    <a:cs typeface="+mn-cs"/>
                  </a:endParaRPr>
                </a:p>
              </p:txBody>
            </p:sp>
            <p:sp>
              <p:nvSpPr>
                <p:cNvPr id="16" name="Freeform: Shape 15">
                  <a:extLst>
                    <a:ext uri="{FF2B5EF4-FFF2-40B4-BE49-F238E27FC236}">
                      <a16:creationId xmlns:a16="http://schemas.microsoft.com/office/drawing/2014/main" id="{49CEA3B0-3077-781D-F97D-9FF4B39D1620}"/>
                    </a:ext>
                  </a:extLst>
                </p:cNvPr>
                <p:cNvSpPr/>
                <p:nvPr/>
              </p:nvSpPr>
              <p:spPr>
                <a:xfrm>
                  <a:off x="12087224" y="6644368"/>
                  <a:ext cx="85725" cy="155121"/>
                </a:xfrm>
                <a:custGeom>
                  <a:avLst/>
                  <a:gdLst>
                    <a:gd name="connsiteX0" fmla="*/ 0 w 85725"/>
                    <a:gd name="connsiteY0" fmla="*/ 0 h 155121"/>
                    <a:gd name="connsiteX1" fmla="*/ 65315 w 85725"/>
                    <a:gd name="connsiteY1" fmla="*/ 70757 h 155121"/>
                    <a:gd name="connsiteX2" fmla="*/ 85725 w 85725"/>
                    <a:gd name="connsiteY2" fmla="*/ 155121 h 155121"/>
                  </a:gdLst>
                  <a:ahLst/>
                  <a:cxnLst>
                    <a:cxn ang="0">
                      <a:pos x="connsiteX0" y="connsiteY0"/>
                    </a:cxn>
                    <a:cxn ang="0">
                      <a:pos x="connsiteX1" y="connsiteY1"/>
                    </a:cxn>
                    <a:cxn ang="0">
                      <a:pos x="connsiteX2" y="connsiteY2"/>
                    </a:cxn>
                  </a:cxnLst>
                  <a:rect l="l" t="t" r="r" b="b"/>
                  <a:pathLst>
                    <a:path w="85725" h="155121">
                      <a:moveTo>
                        <a:pt x="0" y="0"/>
                      </a:moveTo>
                      <a:cubicBezTo>
                        <a:pt x="25514" y="22452"/>
                        <a:pt x="51028" y="44904"/>
                        <a:pt x="65315" y="70757"/>
                      </a:cubicBezTo>
                      <a:cubicBezTo>
                        <a:pt x="79602" y="96610"/>
                        <a:pt x="82663" y="125865"/>
                        <a:pt x="85725" y="155121"/>
                      </a:cubicBezTo>
                    </a:path>
                  </a:pathLst>
                </a:custGeom>
                <a:noFill/>
                <a:ln w="25400" cap="flat" cmpd="sng" algn="ctr">
                  <a:solidFill>
                    <a:srgbClr val="62B183"/>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FFFFFF"/>
                    </a:solidFill>
                    <a:effectLst/>
                    <a:uLnTx/>
                    <a:uFillTx/>
                    <a:latin typeface="Arial" panose="020B0604020202020204"/>
                    <a:ea typeface="MS PGothic" charset="0"/>
                    <a:cs typeface="+mn-cs"/>
                  </a:endParaRPr>
                </a:p>
              </p:txBody>
            </p:sp>
            <p:sp>
              <p:nvSpPr>
                <p:cNvPr id="17" name="Freeform: Shape 16">
                  <a:extLst>
                    <a:ext uri="{FF2B5EF4-FFF2-40B4-BE49-F238E27FC236}">
                      <a16:creationId xmlns:a16="http://schemas.microsoft.com/office/drawing/2014/main" id="{6AD58F5F-585D-59E3-1761-CBE349CAE243}"/>
                    </a:ext>
                  </a:extLst>
                </p:cNvPr>
                <p:cNvSpPr/>
                <p:nvPr/>
              </p:nvSpPr>
              <p:spPr>
                <a:xfrm>
                  <a:off x="12070896" y="6801640"/>
                  <a:ext cx="144236" cy="29146"/>
                </a:xfrm>
                <a:custGeom>
                  <a:avLst/>
                  <a:gdLst>
                    <a:gd name="connsiteX0" fmla="*/ 0 w 144236"/>
                    <a:gd name="connsiteY0" fmla="*/ 29146 h 29146"/>
                    <a:gd name="connsiteX1" fmla="*/ 78922 w 144236"/>
                    <a:gd name="connsiteY1" fmla="*/ 571 h 29146"/>
                    <a:gd name="connsiteX2" fmla="*/ 144236 w 144236"/>
                    <a:gd name="connsiteY2" fmla="*/ 12817 h 29146"/>
                  </a:gdLst>
                  <a:ahLst/>
                  <a:cxnLst>
                    <a:cxn ang="0">
                      <a:pos x="connsiteX0" y="connsiteY0"/>
                    </a:cxn>
                    <a:cxn ang="0">
                      <a:pos x="connsiteX1" y="connsiteY1"/>
                    </a:cxn>
                    <a:cxn ang="0">
                      <a:pos x="connsiteX2" y="connsiteY2"/>
                    </a:cxn>
                  </a:cxnLst>
                  <a:rect l="l" t="t" r="r" b="b"/>
                  <a:pathLst>
                    <a:path w="144236" h="29146">
                      <a:moveTo>
                        <a:pt x="0" y="29146"/>
                      </a:moveTo>
                      <a:cubicBezTo>
                        <a:pt x="27441" y="16219"/>
                        <a:pt x="54883" y="3292"/>
                        <a:pt x="78922" y="571"/>
                      </a:cubicBezTo>
                      <a:cubicBezTo>
                        <a:pt x="102961" y="-2150"/>
                        <a:pt x="123598" y="5333"/>
                        <a:pt x="144236" y="12817"/>
                      </a:cubicBezTo>
                    </a:path>
                  </a:pathLst>
                </a:custGeom>
                <a:noFill/>
                <a:ln w="25400" cap="flat" cmpd="sng" algn="ctr">
                  <a:solidFill>
                    <a:srgbClr val="EE40A5"/>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FFFFFF"/>
                    </a:solidFill>
                    <a:effectLst/>
                    <a:uLnTx/>
                    <a:uFillTx/>
                    <a:latin typeface="Arial" panose="020B0604020202020204"/>
                    <a:ea typeface="MS PGothic" charset="0"/>
                    <a:cs typeface="+mn-cs"/>
                  </a:endParaRPr>
                </a:p>
              </p:txBody>
            </p:sp>
            <p:grpSp>
              <p:nvGrpSpPr>
                <p:cNvPr id="18" name="Group 17">
                  <a:extLst>
                    <a:ext uri="{FF2B5EF4-FFF2-40B4-BE49-F238E27FC236}">
                      <a16:creationId xmlns:a16="http://schemas.microsoft.com/office/drawing/2014/main" id="{C4EA4E3C-1F87-35AA-4FE0-33247FD84FF8}"/>
                    </a:ext>
                  </a:extLst>
                </p:cNvPr>
                <p:cNvGrpSpPr/>
                <p:nvPr/>
              </p:nvGrpSpPr>
              <p:grpSpPr>
                <a:xfrm>
                  <a:off x="12038345" y="6491772"/>
                  <a:ext cx="190502" cy="188068"/>
                  <a:chOff x="12038345" y="6491772"/>
                  <a:chExt cx="190502" cy="188068"/>
                </a:xfrm>
              </p:grpSpPr>
              <p:grpSp>
                <p:nvGrpSpPr>
                  <p:cNvPr id="40" name="Group 39">
                    <a:extLst>
                      <a:ext uri="{FF2B5EF4-FFF2-40B4-BE49-F238E27FC236}">
                        <a16:creationId xmlns:a16="http://schemas.microsoft.com/office/drawing/2014/main" id="{1404C462-8CE0-5A87-69CA-A632A111FBE1}"/>
                      </a:ext>
                    </a:extLst>
                  </p:cNvPr>
                  <p:cNvGrpSpPr/>
                  <p:nvPr/>
                </p:nvGrpSpPr>
                <p:grpSpPr>
                  <a:xfrm rot="20535473">
                    <a:off x="12038345" y="6523068"/>
                    <a:ext cx="80284" cy="156772"/>
                    <a:chOff x="11067621" y="5693662"/>
                    <a:chExt cx="180000" cy="521035"/>
                  </a:xfrm>
                </p:grpSpPr>
                <p:sp>
                  <p:nvSpPr>
                    <p:cNvPr id="45" name="Rectangle 44">
                      <a:extLst>
                        <a:ext uri="{FF2B5EF4-FFF2-40B4-BE49-F238E27FC236}">
                          <a16:creationId xmlns:a16="http://schemas.microsoft.com/office/drawing/2014/main" id="{4A3E8105-A303-236C-EAC7-87B9DD9138DD}"/>
                        </a:ext>
                      </a:extLst>
                    </p:cNvPr>
                    <p:cNvSpPr/>
                    <p:nvPr/>
                  </p:nvSpPr>
                  <p:spPr>
                    <a:xfrm>
                      <a:off x="11067621" y="5727055"/>
                      <a:ext cx="180000" cy="447116"/>
                    </a:xfrm>
                    <a:prstGeom prst="rect">
                      <a:avLst/>
                    </a:prstGeom>
                    <a:gradFill flip="none" rotWithShape="1">
                      <a:gsLst>
                        <a:gs pos="50000">
                          <a:srgbClr val="62B183"/>
                        </a:gs>
                        <a:gs pos="100000">
                          <a:srgbClr val="5A7665"/>
                        </a:gs>
                        <a:gs pos="0">
                          <a:srgbClr val="5A7665"/>
                        </a:gs>
                      </a:gsLst>
                      <a:lin ang="0" scaled="1"/>
                      <a:tileRect/>
                    </a:gra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FFFFFF"/>
                        </a:solidFill>
                        <a:effectLst/>
                        <a:uLnTx/>
                        <a:uFillTx/>
                        <a:latin typeface="Arial" panose="020B0604020202020204"/>
                        <a:ea typeface="MS PGothic" charset="0"/>
                        <a:cs typeface="+mn-cs"/>
                      </a:endParaRPr>
                    </a:p>
                  </p:txBody>
                </p:sp>
                <p:sp>
                  <p:nvSpPr>
                    <p:cNvPr id="46" name="Oval 45">
                      <a:extLst>
                        <a:ext uri="{FF2B5EF4-FFF2-40B4-BE49-F238E27FC236}">
                          <a16:creationId xmlns:a16="http://schemas.microsoft.com/office/drawing/2014/main" id="{AF10092F-A4D4-2796-43F2-282E22E46FDD}"/>
                        </a:ext>
                      </a:extLst>
                    </p:cNvPr>
                    <p:cNvSpPr/>
                    <p:nvPr/>
                  </p:nvSpPr>
                  <p:spPr>
                    <a:xfrm>
                      <a:off x="11067621" y="5693662"/>
                      <a:ext cx="180000" cy="72000"/>
                    </a:xfrm>
                    <a:prstGeom prst="ellipse">
                      <a:avLst/>
                    </a:prstGeom>
                    <a:solidFill>
                      <a:srgbClr val="8ACBA5"/>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FFFFFF"/>
                        </a:solidFill>
                        <a:effectLst/>
                        <a:uLnTx/>
                        <a:uFillTx/>
                        <a:latin typeface="Arial" panose="020B0604020202020204"/>
                        <a:ea typeface="MS PGothic" charset="0"/>
                        <a:cs typeface="+mn-cs"/>
                      </a:endParaRPr>
                    </a:p>
                  </p:txBody>
                </p:sp>
                <p:sp>
                  <p:nvSpPr>
                    <p:cNvPr id="47" name="Oval 46">
                      <a:extLst>
                        <a:ext uri="{FF2B5EF4-FFF2-40B4-BE49-F238E27FC236}">
                          <a16:creationId xmlns:a16="http://schemas.microsoft.com/office/drawing/2014/main" id="{D9AEF933-1F2E-F3B8-6052-5411851344EF}"/>
                        </a:ext>
                      </a:extLst>
                    </p:cNvPr>
                    <p:cNvSpPr/>
                    <p:nvPr/>
                  </p:nvSpPr>
                  <p:spPr>
                    <a:xfrm>
                      <a:off x="11067621" y="6142697"/>
                      <a:ext cx="180000" cy="72000"/>
                    </a:xfrm>
                    <a:prstGeom prst="ellipse">
                      <a:avLst/>
                    </a:prstGeom>
                    <a:solidFill>
                      <a:srgbClr val="8ACBA5"/>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FFFFFF"/>
                        </a:solidFill>
                        <a:effectLst/>
                        <a:uLnTx/>
                        <a:uFillTx/>
                        <a:latin typeface="Arial" panose="020B0604020202020204"/>
                        <a:ea typeface="MS PGothic" charset="0"/>
                        <a:cs typeface="+mn-cs"/>
                      </a:endParaRPr>
                    </a:p>
                  </p:txBody>
                </p:sp>
              </p:grpSp>
              <p:grpSp>
                <p:nvGrpSpPr>
                  <p:cNvPr id="41" name="Group 40">
                    <a:extLst>
                      <a:ext uri="{FF2B5EF4-FFF2-40B4-BE49-F238E27FC236}">
                        <a16:creationId xmlns:a16="http://schemas.microsoft.com/office/drawing/2014/main" id="{308BDDD4-0CF6-F2DA-234B-B5193406CD96}"/>
                      </a:ext>
                    </a:extLst>
                  </p:cNvPr>
                  <p:cNvGrpSpPr/>
                  <p:nvPr/>
                </p:nvGrpSpPr>
                <p:grpSpPr>
                  <a:xfrm rot="20535473">
                    <a:off x="12148563" y="6491772"/>
                    <a:ext cx="80284" cy="156772"/>
                    <a:chOff x="11067621" y="5693662"/>
                    <a:chExt cx="180000" cy="521035"/>
                  </a:xfrm>
                </p:grpSpPr>
                <p:sp>
                  <p:nvSpPr>
                    <p:cNvPr id="42" name="Rectangle 41">
                      <a:extLst>
                        <a:ext uri="{FF2B5EF4-FFF2-40B4-BE49-F238E27FC236}">
                          <a16:creationId xmlns:a16="http://schemas.microsoft.com/office/drawing/2014/main" id="{CEA75247-E279-0389-7355-9FCDE5EBA0A1}"/>
                        </a:ext>
                      </a:extLst>
                    </p:cNvPr>
                    <p:cNvSpPr/>
                    <p:nvPr/>
                  </p:nvSpPr>
                  <p:spPr>
                    <a:xfrm>
                      <a:off x="11067621" y="5727055"/>
                      <a:ext cx="180000" cy="447116"/>
                    </a:xfrm>
                    <a:prstGeom prst="rect">
                      <a:avLst/>
                    </a:prstGeom>
                    <a:gradFill flip="none" rotWithShape="1">
                      <a:gsLst>
                        <a:gs pos="50000">
                          <a:srgbClr val="62B183"/>
                        </a:gs>
                        <a:gs pos="100000">
                          <a:srgbClr val="5A7665"/>
                        </a:gs>
                        <a:gs pos="0">
                          <a:srgbClr val="5A7665"/>
                        </a:gs>
                      </a:gsLst>
                      <a:lin ang="0" scaled="1"/>
                      <a:tileRect/>
                    </a:gra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FFFFFF"/>
                        </a:solidFill>
                        <a:effectLst/>
                        <a:uLnTx/>
                        <a:uFillTx/>
                        <a:latin typeface="Arial" panose="020B0604020202020204"/>
                        <a:ea typeface="MS PGothic" charset="0"/>
                        <a:cs typeface="+mn-cs"/>
                      </a:endParaRPr>
                    </a:p>
                  </p:txBody>
                </p:sp>
                <p:sp>
                  <p:nvSpPr>
                    <p:cNvPr id="43" name="Oval 42">
                      <a:extLst>
                        <a:ext uri="{FF2B5EF4-FFF2-40B4-BE49-F238E27FC236}">
                          <a16:creationId xmlns:a16="http://schemas.microsoft.com/office/drawing/2014/main" id="{F701E1A1-5A8F-53C6-0B07-EDA36DDFED93}"/>
                        </a:ext>
                      </a:extLst>
                    </p:cNvPr>
                    <p:cNvSpPr/>
                    <p:nvPr/>
                  </p:nvSpPr>
                  <p:spPr>
                    <a:xfrm>
                      <a:off x="11067621" y="5693662"/>
                      <a:ext cx="180000" cy="72000"/>
                    </a:xfrm>
                    <a:prstGeom prst="ellipse">
                      <a:avLst/>
                    </a:prstGeom>
                    <a:solidFill>
                      <a:srgbClr val="8ACBA5"/>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FFFFFF"/>
                        </a:solidFill>
                        <a:effectLst/>
                        <a:uLnTx/>
                        <a:uFillTx/>
                        <a:latin typeface="Arial" panose="020B0604020202020204"/>
                        <a:ea typeface="MS PGothic" charset="0"/>
                        <a:cs typeface="+mn-cs"/>
                      </a:endParaRPr>
                    </a:p>
                  </p:txBody>
                </p:sp>
                <p:sp>
                  <p:nvSpPr>
                    <p:cNvPr id="44" name="Oval 43">
                      <a:extLst>
                        <a:ext uri="{FF2B5EF4-FFF2-40B4-BE49-F238E27FC236}">
                          <a16:creationId xmlns:a16="http://schemas.microsoft.com/office/drawing/2014/main" id="{7DD97587-B245-2517-A460-1F111CC89150}"/>
                        </a:ext>
                      </a:extLst>
                    </p:cNvPr>
                    <p:cNvSpPr/>
                    <p:nvPr/>
                  </p:nvSpPr>
                  <p:spPr>
                    <a:xfrm>
                      <a:off x="11067621" y="6142697"/>
                      <a:ext cx="180000" cy="72000"/>
                    </a:xfrm>
                    <a:prstGeom prst="ellipse">
                      <a:avLst/>
                    </a:prstGeom>
                    <a:solidFill>
                      <a:srgbClr val="8ACBA5"/>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FFFFFF"/>
                        </a:solidFill>
                        <a:effectLst/>
                        <a:uLnTx/>
                        <a:uFillTx/>
                        <a:latin typeface="Arial" panose="020B0604020202020204"/>
                        <a:ea typeface="MS PGothic" charset="0"/>
                        <a:cs typeface="+mn-cs"/>
                      </a:endParaRPr>
                    </a:p>
                  </p:txBody>
                </p:sp>
              </p:grpSp>
            </p:grpSp>
            <p:sp>
              <p:nvSpPr>
                <p:cNvPr id="19" name="Oval 18">
                  <a:extLst>
                    <a:ext uri="{FF2B5EF4-FFF2-40B4-BE49-F238E27FC236}">
                      <a16:creationId xmlns:a16="http://schemas.microsoft.com/office/drawing/2014/main" id="{272A9A0A-E687-DA5A-1815-F50C55A04FFF}"/>
                    </a:ext>
                  </a:extLst>
                </p:cNvPr>
                <p:cNvSpPr/>
                <p:nvPr/>
              </p:nvSpPr>
              <p:spPr>
                <a:xfrm>
                  <a:off x="12028521" y="6795216"/>
                  <a:ext cx="72000" cy="72000"/>
                </a:xfrm>
                <a:prstGeom prst="ellipse">
                  <a:avLst/>
                </a:prstGeom>
                <a:gradFill flip="none" rotWithShape="1">
                  <a:gsLst>
                    <a:gs pos="57000">
                      <a:srgbClr val="EE40A5"/>
                    </a:gs>
                    <a:gs pos="0">
                      <a:srgbClr val="FEF9F5"/>
                    </a:gs>
                  </a:gsLst>
                  <a:path path="circle">
                    <a:fillToRect l="50000" t="50000" r="50000" b="50000"/>
                  </a:path>
                  <a:tileRect/>
                </a:gra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FFFFFF"/>
                    </a:solidFill>
                    <a:effectLst/>
                    <a:uLnTx/>
                    <a:uFillTx/>
                    <a:latin typeface="Arial" panose="020B0604020202020204"/>
                    <a:ea typeface="MS PGothic" charset="0"/>
                    <a:cs typeface="+mn-cs"/>
                  </a:endParaRPr>
                </a:p>
              </p:txBody>
            </p:sp>
            <p:grpSp>
              <p:nvGrpSpPr>
                <p:cNvPr id="20" name="Group 19">
                  <a:extLst>
                    <a:ext uri="{FF2B5EF4-FFF2-40B4-BE49-F238E27FC236}">
                      <a16:creationId xmlns:a16="http://schemas.microsoft.com/office/drawing/2014/main" id="{6F0E370E-E9F9-E272-200B-E3E0DAAAC8D2}"/>
                    </a:ext>
                  </a:extLst>
                </p:cNvPr>
                <p:cNvGrpSpPr/>
                <p:nvPr/>
              </p:nvGrpSpPr>
              <p:grpSpPr>
                <a:xfrm rot="735473">
                  <a:off x="12235532" y="6917863"/>
                  <a:ext cx="80284" cy="156772"/>
                  <a:chOff x="11067621" y="5693662"/>
                  <a:chExt cx="180000" cy="521035"/>
                </a:xfrm>
              </p:grpSpPr>
              <p:sp>
                <p:nvSpPr>
                  <p:cNvPr id="37" name="Rectangle 36">
                    <a:extLst>
                      <a:ext uri="{FF2B5EF4-FFF2-40B4-BE49-F238E27FC236}">
                        <a16:creationId xmlns:a16="http://schemas.microsoft.com/office/drawing/2014/main" id="{F90096CD-63BC-427E-7B5B-6AF26EBB477B}"/>
                      </a:ext>
                    </a:extLst>
                  </p:cNvPr>
                  <p:cNvSpPr/>
                  <p:nvPr/>
                </p:nvSpPr>
                <p:spPr>
                  <a:xfrm>
                    <a:off x="11067621" y="5727055"/>
                    <a:ext cx="180000" cy="447116"/>
                  </a:xfrm>
                  <a:prstGeom prst="rect">
                    <a:avLst/>
                  </a:prstGeom>
                  <a:gradFill flip="none" rotWithShape="1">
                    <a:gsLst>
                      <a:gs pos="50000">
                        <a:srgbClr val="62B183"/>
                      </a:gs>
                      <a:gs pos="100000">
                        <a:srgbClr val="5A7665"/>
                      </a:gs>
                      <a:gs pos="0">
                        <a:srgbClr val="5A7665"/>
                      </a:gs>
                    </a:gsLst>
                    <a:lin ang="0" scaled="1"/>
                    <a:tileRect/>
                  </a:gra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FFFFFF"/>
                      </a:solidFill>
                      <a:effectLst/>
                      <a:uLnTx/>
                      <a:uFillTx/>
                      <a:latin typeface="Arial" panose="020B0604020202020204"/>
                      <a:ea typeface="MS PGothic" charset="0"/>
                      <a:cs typeface="+mn-cs"/>
                    </a:endParaRPr>
                  </a:p>
                </p:txBody>
              </p:sp>
              <p:sp>
                <p:nvSpPr>
                  <p:cNvPr id="38" name="Oval 37">
                    <a:extLst>
                      <a:ext uri="{FF2B5EF4-FFF2-40B4-BE49-F238E27FC236}">
                        <a16:creationId xmlns:a16="http://schemas.microsoft.com/office/drawing/2014/main" id="{183F1E9A-8527-9602-9936-1508AE934CC7}"/>
                      </a:ext>
                    </a:extLst>
                  </p:cNvPr>
                  <p:cNvSpPr/>
                  <p:nvPr/>
                </p:nvSpPr>
                <p:spPr>
                  <a:xfrm>
                    <a:off x="11067621" y="5693662"/>
                    <a:ext cx="180000" cy="72000"/>
                  </a:xfrm>
                  <a:prstGeom prst="ellipse">
                    <a:avLst/>
                  </a:prstGeom>
                  <a:solidFill>
                    <a:srgbClr val="8ACBA5"/>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FFFFFF"/>
                      </a:solidFill>
                      <a:effectLst/>
                      <a:uLnTx/>
                      <a:uFillTx/>
                      <a:latin typeface="Arial" panose="020B0604020202020204"/>
                      <a:ea typeface="MS PGothic" charset="0"/>
                      <a:cs typeface="+mn-cs"/>
                    </a:endParaRPr>
                  </a:p>
                </p:txBody>
              </p:sp>
              <p:sp>
                <p:nvSpPr>
                  <p:cNvPr id="39" name="Oval 38">
                    <a:extLst>
                      <a:ext uri="{FF2B5EF4-FFF2-40B4-BE49-F238E27FC236}">
                        <a16:creationId xmlns:a16="http://schemas.microsoft.com/office/drawing/2014/main" id="{2BF9B1A6-2CC1-F9F3-9BD1-8A4C25C7AF16}"/>
                      </a:ext>
                    </a:extLst>
                  </p:cNvPr>
                  <p:cNvSpPr/>
                  <p:nvPr/>
                </p:nvSpPr>
                <p:spPr>
                  <a:xfrm>
                    <a:off x="11067621" y="6142697"/>
                    <a:ext cx="180000" cy="72000"/>
                  </a:xfrm>
                  <a:prstGeom prst="ellipse">
                    <a:avLst/>
                  </a:prstGeom>
                  <a:solidFill>
                    <a:srgbClr val="8ACBA5"/>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FFFFFF"/>
                      </a:solidFill>
                      <a:effectLst/>
                      <a:uLnTx/>
                      <a:uFillTx/>
                      <a:latin typeface="Arial" panose="020B0604020202020204"/>
                      <a:ea typeface="MS PGothic" charset="0"/>
                      <a:cs typeface="+mn-cs"/>
                    </a:endParaRPr>
                  </a:p>
                </p:txBody>
              </p:sp>
            </p:grpSp>
            <p:grpSp>
              <p:nvGrpSpPr>
                <p:cNvPr id="21" name="Group 20">
                  <a:extLst>
                    <a:ext uri="{FF2B5EF4-FFF2-40B4-BE49-F238E27FC236}">
                      <a16:creationId xmlns:a16="http://schemas.microsoft.com/office/drawing/2014/main" id="{DAE1D458-9C23-1512-540A-9DA4125A02FC}"/>
                    </a:ext>
                  </a:extLst>
                </p:cNvPr>
                <p:cNvGrpSpPr/>
                <p:nvPr/>
              </p:nvGrpSpPr>
              <p:grpSpPr>
                <a:xfrm rot="970580">
                  <a:off x="12193075" y="7092354"/>
                  <a:ext cx="80284" cy="156772"/>
                  <a:chOff x="11067621" y="5693662"/>
                  <a:chExt cx="180000" cy="521035"/>
                </a:xfrm>
              </p:grpSpPr>
              <p:sp>
                <p:nvSpPr>
                  <p:cNvPr id="34" name="Rectangle 33">
                    <a:extLst>
                      <a:ext uri="{FF2B5EF4-FFF2-40B4-BE49-F238E27FC236}">
                        <a16:creationId xmlns:a16="http://schemas.microsoft.com/office/drawing/2014/main" id="{2B56BFAE-0C3F-EF06-F3FB-5A1CFCD67384}"/>
                      </a:ext>
                    </a:extLst>
                  </p:cNvPr>
                  <p:cNvSpPr/>
                  <p:nvPr/>
                </p:nvSpPr>
                <p:spPr>
                  <a:xfrm>
                    <a:off x="11067621" y="5727055"/>
                    <a:ext cx="180000" cy="447116"/>
                  </a:xfrm>
                  <a:prstGeom prst="rect">
                    <a:avLst/>
                  </a:prstGeom>
                  <a:gradFill flip="none" rotWithShape="1">
                    <a:gsLst>
                      <a:gs pos="50000">
                        <a:srgbClr val="62B183"/>
                      </a:gs>
                      <a:gs pos="100000">
                        <a:srgbClr val="5A7665"/>
                      </a:gs>
                      <a:gs pos="0">
                        <a:srgbClr val="5A7665"/>
                      </a:gs>
                    </a:gsLst>
                    <a:lin ang="0" scaled="1"/>
                    <a:tileRect/>
                  </a:gra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FFFFFF"/>
                      </a:solidFill>
                      <a:effectLst/>
                      <a:uLnTx/>
                      <a:uFillTx/>
                      <a:latin typeface="Arial" panose="020B0604020202020204"/>
                      <a:ea typeface="MS PGothic" charset="0"/>
                      <a:cs typeface="+mn-cs"/>
                    </a:endParaRPr>
                  </a:p>
                </p:txBody>
              </p:sp>
              <p:sp>
                <p:nvSpPr>
                  <p:cNvPr id="35" name="Oval 34">
                    <a:extLst>
                      <a:ext uri="{FF2B5EF4-FFF2-40B4-BE49-F238E27FC236}">
                        <a16:creationId xmlns:a16="http://schemas.microsoft.com/office/drawing/2014/main" id="{CD73CD17-5A9B-CD7D-65C5-637CB03DBE05}"/>
                      </a:ext>
                    </a:extLst>
                  </p:cNvPr>
                  <p:cNvSpPr/>
                  <p:nvPr/>
                </p:nvSpPr>
                <p:spPr>
                  <a:xfrm>
                    <a:off x="11067621" y="5693662"/>
                    <a:ext cx="180000" cy="72000"/>
                  </a:xfrm>
                  <a:prstGeom prst="ellipse">
                    <a:avLst/>
                  </a:prstGeom>
                  <a:solidFill>
                    <a:srgbClr val="8ACBA5"/>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FFFFFF"/>
                      </a:solidFill>
                      <a:effectLst/>
                      <a:uLnTx/>
                      <a:uFillTx/>
                      <a:latin typeface="Arial" panose="020B0604020202020204"/>
                      <a:ea typeface="MS PGothic" charset="0"/>
                      <a:cs typeface="+mn-cs"/>
                    </a:endParaRPr>
                  </a:p>
                </p:txBody>
              </p:sp>
              <p:sp>
                <p:nvSpPr>
                  <p:cNvPr id="36" name="Oval 35">
                    <a:extLst>
                      <a:ext uri="{FF2B5EF4-FFF2-40B4-BE49-F238E27FC236}">
                        <a16:creationId xmlns:a16="http://schemas.microsoft.com/office/drawing/2014/main" id="{F6D4C3EE-FFD0-F6EA-9242-DD91D11E55E2}"/>
                      </a:ext>
                    </a:extLst>
                  </p:cNvPr>
                  <p:cNvSpPr/>
                  <p:nvPr/>
                </p:nvSpPr>
                <p:spPr>
                  <a:xfrm>
                    <a:off x="11067621" y="6142697"/>
                    <a:ext cx="180000" cy="72000"/>
                  </a:xfrm>
                  <a:prstGeom prst="ellipse">
                    <a:avLst/>
                  </a:prstGeom>
                  <a:solidFill>
                    <a:srgbClr val="8ACBA5"/>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FFFFFF"/>
                      </a:solidFill>
                      <a:effectLst/>
                      <a:uLnTx/>
                      <a:uFillTx/>
                      <a:latin typeface="Arial" panose="020B0604020202020204"/>
                      <a:ea typeface="MS PGothic" charset="0"/>
                      <a:cs typeface="+mn-cs"/>
                    </a:endParaRPr>
                  </a:p>
                </p:txBody>
              </p:sp>
            </p:grpSp>
            <p:sp>
              <p:nvSpPr>
                <p:cNvPr id="22" name="Freeform: Shape 21">
                  <a:extLst>
                    <a:ext uri="{FF2B5EF4-FFF2-40B4-BE49-F238E27FC236}">
                      <a16:creationId xmlns:a16="http://schemas.microsoft.com/office/drawing/2014/main" id="{06A0BF7F-EF6E-DA7D-6244-0FBE9B38F72B}"/>
                    </a:ext>
                  </a:extLst>
                </p:cNvPr>
                <p:cNvSpPr/>
                <p:nvPr/>
              </p:nvSpPr>
              <p:spPr>
                <a:xfrm rot="19954685" flipH="1">
                  <a:off x="12253233" y="6748572"/>
                  <a:ext cx="108000" cy="29146"/>
                </a:xfrm>
                <a:custGeom>
                  <a:avLst/>
                  <a:gdLst>
                    <a:gd name="connsiteX0" fmla="*/ 0 w 144236"/>
                    <a:gd name="connsiteY0" fmla="*/ 29146 h 29146"/>
                    <a:gd name="connsiteX1" fmla="*/ 78922 w 144236"/>
                    <a:gd name="connsiteY1" fmla="*/ 571 h 29146"/>
                    <a:gd name="connsiteX2" fmla="*/ 144236 w 144236"/>
                    <a:gd name="connsiteY2" fmla="*/ 12817 h 29146"/>
                  </a:gdLst>
                  <a:ahLst/>
                  <a:cxnLst>
                    <a:cxn ang="0">
                      <a:pos x="connsiteX0" y="connsiteY0"/>
                    </a:cxn>
                    <a:cxn ang="0">
                      <a:pos x="connsiteX1" y="connsiteY1"/>
                    </a:cxn>
                    <a:cxn ang="0">
                      <a:pos x="connsiteX2" y="connsiteY2"/>
                    </a:cxn>
                  </a:cxnLst>
                  <a:rect l="l" t="t" r="r" b="b"/>
                  <a:pathLst>
                    <a:path w="144236" h="29146">
                      <a:moveTo>
                        <a:pt x="0" y="29146"/>
                      </a:moveTo>
                      <a:cubicBezTo>
                        <a:pt x="27441" y="16219"/>
                        <a:pt x="54883" y="3292"/>
                        <a:pt x="78922" y="571"/>
                      </a:cubicBezTo>
                      <a:cubicBezTo>
                        <a:pt x="102961" y="-2150"/>
                        <a:pt x="123598" y="5333"/>
                        <a:pt x="144236" y="12817"/>
                      </a:cubicBezTo>
                    </a:path>
                  </a:pathLst>
                </a:custGeom>
                <a:noFill/>
                <a:ln w="25400" cap="flat" cmpd="sng" algn="ctr">
                  <a:solidFill>
                    <a:srgbClr val="EE40A5"/>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FFFFFF"/>
                    </a:solidFill>
                    <a:effectLst/>
                    <a:uLnTx/>
                    <a:uFillTx/>
                    <a:latin typeface="Arial" panose="020B0604020202020204"/>
                    <a:ea typeface="MS PGothic" charset="0"/>
                    <a:cs typeface="+mn-cs"/>
                  </a:endParaRPr>
                </a:p>
              </p:txBody>
            </p:sp>
            <p:grpSp>
              <p:nvGrpSpPr>
                <p:cNvPr id="23" name="Group 22">
                  <a:extLst>
                    <a:ext uri="{FF2B5EF4-FFF2-40B4-BE49-F238E27FC236}">
                      <a16:creationId xmlns:a16="http://schemas.microsoft.com/office/drawing/2014/main" id="{099E621B-567B-FB43-752D-B3EA41669C5D}"/>
                    </a:ext>
                  </a:extLst>
                </p:cNvPr>
                <p:cNvGrpSpPr/>
                <p:nvPr/>
              </p:nvGrpSpPr>
              <p:grpSpPr>
                <a:xfrm>
                  <a:off x="12128153" y="6663222"/>
                  <a:ext cx="190502" cy="188068"/>
                  <a:chOff x="12038345" y="6491772"/>
                  <a:chExt cx="190502" cy="188068"/>
                </a:xfrm>
              </p:grpSpPr>
              <p:grpSp>
                <p:nvGrpSpPr>
                  <p:cNvPr id="25" name="Group 24">
                    <a:extLst>
                      <a:ext uri="{FF2B5EF4-FFF2-40B4-BE49-F238E27FC236}">
                        <a16:creationId xmlns:a16="http://schemas.microsoft.com/office/drawing/2014/main" id="{7B995831-E2F4-D750-6B25-BFA173DB3C37}"/>
                      </a:ext>
                    </a:extLst>
                  </p:cNvPr>
                  <p:cNvGrpSpPr/>
                  <p:nvPr/>
                </p:nvGrpSpPr>
                <p:grpSpPr>
                  <a:xfrm rot="20535473">
                    <a:off x="12038345" y="6523068"/>
                    <a:ext cx="80284" cy="156772"/>
                    <a:chOff x="11067621" y="5693662"/>
                    <a:chExt cx="180000" cy="521035"/>
                  </a:xfrm>
                </p:grpSpPr>
                <p:sp>
                  <p:nvSpPr>
                    <p:cNvPr id="31" name="Rectangle 30">
                      <a:extLst>
                        <a:ext uri="{FF2B5EF4-FFF2-40B4-BE49-F238E27FC236}">
                          <a16:creationId xmlns:a16="http://schemas.microsoft.com/office/drawing/2014/main" id="{49F23C1F-D336-59B7-88A2-23E237CF814E}"/>
                        </a:ext>
                      </a:extLst>
                    </p:cNvPr>
                    <p:cNvSpPr/>
                    <p:nvPr/>
                  </p:nvSpPr>
                  <p:spPr>
                    <a:xfrm>
                      <a:off x="11067621" y="5727055"/>
                      <a:ext cx="180000" cy="447116"/>
                    </a:xfrm>
                    <a:prstGeom prst="rect">
                      <a:avLst/>
                    </a:prstGeom>
                    <a:gradFill flip="none" rotWithShape="1">
                      <a:gsLst>
                        <a:gs pos="50000">
                          <a:srgbClr val="62B183"/>
                        </a:gs>
                        <a:gs pos="100000">
                          <a:srgbClr val="5A7665"/>
                        </a:gs>
                        <a:gs pos="0">
                          <a:srgbClr val="5A7665"/>
                        </a:gs>
                      </a:gsLst>
                      <a:lin ang="0" scaled="1"/>
                      <a:tileRect/>
                    </a:gra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FFFFFF"/>
                        </a:solidFill>
                        <a:effectLst/>
                        <a:uLnTx/>
                        <a:uFillTx/>
                        <a:latin typeface="Arial" panose="020B0604020202020204"/>
                        <a:ea typeface="MS PGothic" charset="0"/>
                        <a:cs typeface="+mn-cs"/>
                      </a:endParaRPr>
                    </a:p>
                  </p:txBody>
                </p:sp>
                <p:sp>
                  <p:nvSpPr>
                    <p:cNvPr id="32" name="Oval 31">
                      <a:extLst>
                        <a:ext uri="{FF2B5EF4-FFF2-40B4-BE49-F238E27FC236}">
                          <a16:creationId xmlns:a16="http://schemas.microsoft.com/office/drawing/2014/main" id="{3555F0CE-5FE7-40A2-A5BE-3A58B3935752}"/>
                        </a:ext>
                      </a:extLst>
                    </p:cNvPr>
                    <p:cNvSpPr/>
                    <p:nvPr/>
                  </p:nvSpPr>
                  <p:spPr>
                    <a:xfrm>
                      <a:off x="11067621" y="5693662"/>
                      <a:ext cx="180000" cy="72000"/>
                    </a:xfrm>
                    <a:prstGeom prst="ellipse">
                      <a:avLst/>
                    </a:prstGeom>
                    <a:solidFill>
                      <a:srgbClr val="8ACBA5"/>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FFFFFF"/>
                        </a:solidFill>
                        <a:effectLst/>
                        <a:uLnTx/>
                        <a:uFillTx/>
                        <a:latin typeface="Arial" panose="020B0604020202020204"/>
                        <a:ea typeface="MS PGothic" charset="0"/>
                        <a:cs typeface="+mn-cs"/>
                      </a:endParaRPr>
                    </a:p>
                  </p:txBody>
                </p:sp>
                <p:sp>
                  <p:nvSpPr>
                    <p:cNvPr id="33" name="Oval 32">
                      <a:extLst>
                        <a:ext uri="{FF2B5EF4-FFF2-40B4-BE49-F238E27FC236}">
                          <a16:creationId xmlns:a16="http://schemas.microsoft.com/office/drawing/2014/main" id="{93A426FF-DE54-B119-0AA8-F66ED2426BED}"/>
                        </a:ext>
                      </a:extLst>
                    </p:cNvPr>
                    <p:cNvSpPr/>
                    <p:nvPr/>
                  </p:nvSpPr>
                  <p:spPr>
                    <a:xfrm>
                      <a:off x="11067621" y="6142697"/>
                      <a:ext cx="180000" cy="72000"/>
                    </a:xfrm>
                    <a:prstGeom prst="ellipse">
                      <a:avLst/>
                    </a:prstGeom>
                    <a:solidFill>
                      <a:srgbClr val="8ACBA5"/>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FFFFFF"/>
                        </a:solidFill>
                        <a:effectLst/>
                        <a:uLnTx/>
                        <a:uFillTx/>
                        <a:latin typeface="Arial" panose="020B0604020202020204"/>
                        <a:ea typeface="MS PGothic" charset="0"/>
                        <a:cs typeface="+mn-cs"/>
                      </a:endParaRPr>
                    </a:p>
                  </p:txBody>
                </p:sp>
              </p:grpSp>
              <p:grpSp>
                <p:nvGrpSpPr>
                  <p:cNvPr id="27" name="Group 26">
                    <a:extLst>
                      <a:ext uri="{FF2B5EF4-FFF2-40B4-BE49-F238E27FC236}">
                        <a16:creationId xmlns:a16="http://schemas.microsoft.com/office/drawing/2014/main" id="{090D29A9-2F9F-E8C0-8292-8D7F0A668B7A}"/>
                      </a:ext>
                    </a:extLst>
                  </p:cNvPr>
                  <p:cNvGrpSpPr/>
                  <p:nvPr/>
                </p:nvGrpSpPr>
                <p:grpSpPr>
                  <a:xfrm rot="20535473">
                    <a:off x="12148563" y="6491772"/>
                    <a:ext cx="80284" cy="156772"/>
                    <a:chOff x="11067621" y="5693662"/>
                    <a:chExt cx="180000" cy="521035"/>
                  </a:xfrm>
                </p:grpSpPr>
                <p:sp>
                  <p:nvSpPr>
                    <p:cNvPr id="28" name="Rectangle 27">
                      <a:extLst>
                        <a:ext uri="{FF2B5EF4-FFF2-40B4-BE49-F238E27FC236}">
                          <a16:creationId xmlns:a16="http://schemas.microsoft.com/office/drawing/2014/main" id="{28FCCA5C-F613-48A3-6580-C43778CA8D31}"/>
                        </a:ext>
                      </a:extLst>
                    </p:cNvPr>
                    <p:cNvSpPr/>
                    <p:nvPr/>
                  </p:nvSpPr>
                  <p:spPr>
                    <a:xfrm>
                      <a:off x="11067621" y="5727055"/>
                      <a:ext cx="180000" cy="447116"/>
                    </a:xfrm>
                    <a:prstGeom prst="rect">
                      <a:avLst/>
                    </a:prstGeom>
                    <a:gradFill flip="none" rotWithShape="1">
                      <a:gsLst>
                        <a:gs pos="50000">
                          <a:srgbClr val="62B183"/>
                        </a:gs>
                        <a:gs pos="100000">
                          <a:srgbClr val="5A7665"/>
                        </a:gs>
                        <a:gs pos="0">
                          <a:srgbClr val="5A7665"/>
                        </a:gs>
                      </a:gsLst>
                      <a:lin ang="0" scaled="1"/>
                      <a:tileRect/>
                    </a:gra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FFFFFF"/>
                        </a:solidFill>
                        <a:effectLst/>
                        <a:uLnTx/>
                        <a:uFillTx/>
                        <a:latin typeface="Arial" panose="020B0604020202020204"/>
                        <a:ea typeface="MS PGothic" charset="0"/>
                        <a:cs typeface="+mn-cs"/>
                      </a:endParaRPr>
                    </a:p>
                  </p:txBody>
                </p:sp>
                <p:sp>
                  <p:nvSpPr>
                    <p:cNvPr id="29" name="Oval 28">
                      <a:extLst>
                        <a:ext uri="{FF2B5EF4-FFF2-40B4-BE49-F238E27FC236}">
                          <a16:creationId xmlns:a16="http://schemas.microsoft.com/office/drawing/2014/main" id="{B2ECCCA1-EC22-1CEE-668B-7357BD728B7D}"/>
                        </a:ext>
                      </a:extLst>
                    </p:cNvPr>
                    <p:cNvSpPr/>
                    <p:nvPr/>
                  </p:nvSpPr>
                  <p:spPr>
                    <a:xfrm>
                      <a:off x="11067621" y="5693662"/>
                      <a:ext cx="180000" cy="72000"/>
                    </a:xfrm>
                    <a:prstGeom prst="ellipse">
                      <a:avLst/>
                    </a:prstGeom>
                    <a:solidFill>
                      <a:srgbClr val="8ACBA5"/>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FFFFFF"/>
                        </a:solidFill>
                        <a:effectLst/>
                        <a:uLnTx/>
                        <a:uFillTx/>
                        <a:latin typeface="Arial" panose="020B0604020202020204"/>
                        <a:ea typeface="MS PGothic" charset="0"/>
                        <a:cs typeface="+mn-cs"/>
                      </a:endParaRPr>
                    </a:p>
                  </p:txBody>
                </p:sp>
                <p:sp>
                  <p:nvSpPr>
                    <p:cNvPr id="30" name="Oval 29">
                      <a:extLst>
                        <a:ext uri="{FF2B5EF4-FFF2-40B4-BE49-F238E27FC236}">
                          <a16:creationId xmlns:a16="http://schemas.microsoft.com/office/drawing/2014/main" id="{813F56B9-B9A4-8D65-F296-F454178FD348}"/>
                        </a:ext>
                      </a:extLst>
                    </p:cNvPr>
                    <p:cNvSpPr/>
                    <p:nvPr/>
                  </p:nvSpPr>
                  <p:spPr>
                    <a:xfrm>
                      <a:off x="11067621" y="6142697"/>
                      <a:ext cx="180000" cy="72000"/>
                    </a:xfrm>
                    <a:prstGeom prst="ellipse">
                      <a:avLst/>
                    </a:prstGeom>
                    <a:solidFill>
                      <a:srgbClr val="8ACBA5"/>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FFFFFF"/>
                        </a:solidFill>
                        <a:effectLst/>
                        <a:uLnTx/>
                        <a:uFillTx/>
                        <a:latin typeface="Arial" panose="020B0604020202020204"/>
                        <a:ea typeface="MS PGothic" charset="0"/>
                        <a:cs typeface="+mn-cs"/>
                      </a:endParaRPr>
                    </a:p>
                  </p:txBody>
                </p:sp>
              </p:grpSp>
            </p:grpSp>
            <p:sp>
              <p:nvSpPr>
                <p:cNvPr id="24" name="Oval 23">
                  <a:extLst>
                    <a:ext uri="{FF2B5EF4-FFF2-40B4-BE49-F238E27FC236}">
                      <a16:creationId xmlns:a16="http://schemas.microsoft.com/office/drawing/2014/main" id="{2E1DE6E7-0C1B-0885-64C1-7AACC139E024}"/>
                    </a:ext>
                  </a:extLst>
                </p:cNvPr>
                <p:cNvSpPr/>
                <p:nvPr/>
              </p:nvSpPr>
              <p:spPr>
                <a:xfrm>
                  <a:off x="12329239" y="6708130"/>
                  <a:ext cx="72000" cy="72000"/>
                </a:xfrm>
                <a:prstGeom prst="ellipse">
                  <a:avLst/>
                </a:prstGeom>
                <a:gradFill flip="none" rotWithShape="1">
                  <a:gsLst>
                    <a:gs pos="57000">
                      <a:srgbClr val="EE40A5"/>
                    </a:gs>
                    <a:gs pos="0">
                      <a:srgbClr val="FEF9F5"/>
                    </a:gs>
                  </a:gsLst>
                  <a:path path="circle">
                    <a:fillToRect l="50000" t="50000" r="50000" b="50000"/>
                  </a:path>
                  <a:tileRect/>
                </a:gra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FFFFFF"/>
                    </a:solidFill>
                    <a:effectLst/>
                    <a:uLnTx/>
                    <a:uFillTx/>
                    <a:latin typeface="Arial" panose="020B0604020202020204"/>
                    <a:ea typeface="MS PGothic" charset="0"/>
                    <a:cs typeface="+mn-cs"/>
                  </a:endParaRPr>
                </a:p>
              </p:txBody>
            </p:sp>
          </p:grpSp>
        </p:grpSp>
        <p:grpSp>
          <p:nvGrpSpPr>
            <p:cNvPr id="10" name="Group 9">
              <a:extLst>
                <a:ext uri="{FF2B5EF4-FFF2-40B4-BE49-F238E27FC236}">
                  <a16:creationId xmlns:a16="http://schemas.microsoft.com/office/drawing/2014/main" id="{2933EDE5-47D5-E4C8-807C-C88972B32A36}"/>
                </a:ext>
              </a:extLst>
            </p:cNvPr>
            <p:cNvGrpSpPr/>
            <p:nvPr/>
          </p:nvGrpSpPr>
          <p:grpSpPr>
            <a:xfrm>
              <a:off x="11819706" y="10511832"/>
              <a:ext cx="321656" cy="583528"/>
              <a:chOff x="13066255" y="10044820"/>
              <a:chExt cx="243720" cy="442142"/>
            </a:xfrm>
          </p:grpSpPr>
          <p:sp>
            <p:nvSpPr>
              <p:cNvPr id="11" name="右矢印 12">
                <a:extLst>
                  <a:ext uri="{FF2B5EF4-FFF2-40B4-BE49-F238E27FC236}">
                    <a16:creationId xmlns:a16="http://schemas.microsoft.com/office/drawing/2014/main" id="{B29E060E-A645-C84F-8846-C8B679A0A110}"/>
                  </a:ext>
                </a:extLst>
              </p:cNvPr>
              <p:cNvSpPr/>
              <p:nvPr/>
            </p:nvSpPr>
            <p:spPr>
              <a:xfrm rot="5400000">
                <a:off x="13041527" y="10218515"/>
                <a:ext cx="293175" cy="243720"/>
              </a:xfrm>
              <a:prstGeom prst="rightArrow">
                <a:avLst>
                  <a:gd name="adj1" fmla="val 45107"/>
                  <a:gd name="adj2" fmla="val 55096"/>
                </a:avLst>
              </a:prstGeom>
              <a:solidFill>
                <a:srgbClr val="81E1FF"/>
              </a:solidFill>
              <a:ln w="9525" cap="flat" cmpd="sng" algn="ctr">
                <a:solidFill>
                  <a:srgbClr val="FFFFFF"/>
                </a:solidFill>
                <a:prstDash val="solid"/>
              </a:ln>
              <a:effectLst/>
            </p:spPr>
            <p:txBody>
              <a:bodyPr rtlCol="0"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0" cap="none" spc="0" normalizeH="0" baseline="0" noProof="0" dirty="0">
                  <a:ln>
                    <a:noFill/>
                  </a:ln>
                  <a:solidFill>
                    <a:srgbClr val="000000"/>
                  </a:solidFill>
                  <a:effectLst/>
                  <a:uLnTx/>
                  <a:uFillTx/>
                  <a:latin typeface="Arial" panose="020B0604020202020204"/>
                  <a:ea typeface="ＭＳ Ｐゴシック" panose="020B0600070205080204" pitchFamily="34" charset="-128"/>
                  <a:cs typeface="Arial" panose="020B0604020202020204" pitchFamily="34" charset="0"/>
                </a:endParaRPr>
              </a:p>
            </p:txBody>
          </p:sp>
          <p:sp>
            <p:nvSpPr>
              <p:cNvPr id="12" name="円/楕円 10">
                <a:extLst>
                  <a:ext uri="{FF2B5EF4-FFF2-40B4-BE49-F238E27FC236}">
                    <a16:creationId xmlns:a16="http://schemas.microsoft.com/office/drawing/2014/main" id="{C6EB76AB-3382-236C-9008-EF12C0C254B9}"/>
                  </a:ext>
                </a:extLst>
              </p:cNvPr>
              <p:cNvSpPr/>
              <p:nvPr/>
            </p:nvSpPr>
            <p:spPr>
              <a:xfrm>
                <a:off x="13105663" y="10044820"/>
                <a:ext cx="173857" cy="190937"/>
              </a:xfrm>
              <a:prstGeom prst="ellipse">
                <a:avLst/>
              </a:prstGeom>
              <a:noFill/>
              <a:ln w="57150" cap="flat" cmpd="sng" algn="ctr">
                <a:solidFill>
                  <a:srgbClr val="81E1FF"/>
                </a:solidFill>
                <a:prstDash val="solid"/>
              </a:ln>
              <a:effectLst/>
            </p:spPr>
            <p:txBody>
              <a:bodyPr rtlCol="0"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0" cap="none" spc="0" normalizeH="0" baseline="0" noProof="0" dirty="0">
                  <a:ln>
                    <a:noFill/>
                  </a:ln>
                  <a:solidFill>
                    <a:srgbClr val="000000"/>
                  </a:solidFill>
                  <a:effectLst/>
                  <a:uLnTx/>
                  <a:uFillTx/>
                  <a:latin typeface="Arial" panose="020B0604020202020204"/>
                  <a:ea typeface="ＭＳ Ｐゴシック" panose="020B0600070205080204" pitchFamily="34" charset="-128"/>
                  <a:cs typeface="Arial" panose="020B0604020202020204" pitchFamily="34" charset="0"/>
                </a:endParaRPr>
              </a:p>
            </p:txBody>
          </p:sp>
        </p:grpSp>
      </p:grpSp>
      <p:pic>
        <p:nvPicPr>
          <p:cNvPr id="81" name="Picture 80">
            <a:extLst>
              <a:ext uri="{FF2B5EF4-FFF2-40B4-BE49-F238E27FC236}">
                <a16:creationId xmlns:a16="http://schemas.microsoft.com/office/drawing/2014/main" id="{CD4019BE-4B20-A45D-86C4-257D016D344B}"/>
              </a:ext>
            </a:extLst>
          </p:cNvPr>
          <p:cNvPicPr>
            <a:picLocks noChangeAspect="1"/>
          </p:cNvPicPr>
          <p:nvPr/>
        </p:nvPicPr>
        <p:blipFill rotWithShape="1">
          <a:blip r:embed="rId4"/>
          <a:srcRect b="12569"/>
          <a:stretch/>
        </p:blipFill>
        <p:spPr>
          <a:xfrm>
            <a:off x="326758" y="5061913"/>
            <a:ext cx="3214397" cy="1168735"/>
          </a:xfrm>
          <a:prstGeom prst="rect">
            <a:avLst/>
          </a:prstGeom>
        </p:spPr>
      </p:pic>
      <p:sp>
        <p:nvSpPr>
          <p:cNvPr id="83" name="TextBox 82">
            <a:extLst>
              <a:ext uri="{FF2B5EF4-FFF2-40B4-BE49-F238E27FC236}">
                <a16:creationId xmlns:a16="http://schemas.microsoft.com/office/drawing/2014/main" id="{4DA07937-4443-F207-2827-ADA5680E5D9A}"/>
              </a:ext>
            </a:extLst>
          </p:cNvPr>
          <p:cNvSpPr txBox="1"/>
          <p:nvPr/>
        </p:nvSpPr>
        <p:spPr>
          <a:xfrm>
            <a:off x="1129573" y="1035207"/>
            <a:ext cx="3223864" cy="523220"/>
          </a:xfrm>
          <a:prstGeom prst="rect">
            <a:avLst/>
          </a:prstGeom>
          <a:solidFill>
            <a:schemeClr val="accent2">
              <a:lumMod val="40000"/>
              <a:lumOff val="6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85698">
                    <a:lumMod val="50000"/>
                  </a:srgbClr>
                </a:solidFill>
                <a:effectLst/>
                <a:uLnTx/>
                <a:uFillTx/>
                <a:latin typeface="Arial" panose="020B0604020202020204"/>
                <a:ea typeface="MS PGothic" charset="0"/>
                <a:cs typeface="Arial" panose="020B0604020202020204" pitchFamily="34" charset="0"/>
              </a:rPr>
              <a:t>Dato-</a:t>
            </a:r>
            <a:r>
              <a:rPr kumimoji="0" lang="en-US" sz="1400" b="1" i="0" u="none" strike="noStrike" kern="1200" cap="none" spc="0" normalizeH="0" baseline="0" noProof="0" dirty="0" err="1">
                <a:ln>
                  <a:noFill/>
                </a:ln>
                <a:solidFill>
                  <a:srgbClr val="285698">
                    <a:lumMod val="50000"/>
                  </a:srgbClr>
                </a:solidFill>
                <a:effectLst/>
                <a:uLnTx/>
                <a:uFillTx/>
                <a:latin typeface="Arial" panose="020B0604020202020204"/>
                <a:ea typeface="MS PGothic" charset="0"/>
                <a:cs typeface="Arial" panose="020B0604020202020204" pitchFamily="34" charset="0"/>
              </a:rPr>
              <a:t>DXd</a:t>
            </a:r>
            <a:r>
              <a:rPr kumimoji="0" lang="en-US" sz="1400" b="1" i="0" u="none" strike="noStrike" kern="1200" cap="none" spc="0" normalizeH="0" baseline="0" noProof="0" dirty="0">
                <a:ln>
                  <a:noFill/>
                </a:ln>
                <a:solidFill>
                  <a:srgbClr val="285698">
                    <a:lumMod val="50000"/>
                  </a:srgbClr>
                </a:solidFill>
                <a:effectLst/>
                <a:uLnTx/>
                <a:uFillTx/>
                <a:latin typeface="Arial" panose="020B0604020202020204"/>
                <a:ea typeface="MS PGothic" charset="0"/>
                <a:cs typeface="Arial" panose="020B0604020202020204" pitchFamily="34" charset="0"/>
              </a:rPr>
              <a:t>: </a:t>
            </a:r>
            <a:r>
              <a:rPr kumimoji="0" lang="en-US" sz="1400" b="0" i="0" u="none" strike="noStrike" kern="1200" cap="none" spc="0" normalizeH="0" baseline="0" noProof="0" dirty="0" err="1">
                <a:ln>
                  <a:noFill/>
                </a:ln>
                <a:solidFill>
                  <a:srgbClr val="285698">
                    <a:lumMod val="50000"/>
                  </a:srgbClr>
                </a:solidFill>
                <a:effectLst/>
                <a:uLnTx/>
                <a:uFillTx/>
                <a:latin typeface="Arial" panose="020B0604020202020204"/>
                <a:ea typeface="MS PGothic" charset="0"/>
                <a:cs typeface="Arial" panose="020B0604020202020204" pitchFamily="34" charset="0"/>
              </a:rPr>
              <a:t>Humanised</a:t>
            </a:r>
            <a:r>
              <a:rPr kumimoji="0" lang="en-US" sz="1400" b="0" i="0" u="none" strike="noStrike" kern="1200" cap="none" spc="0" normalizeH="0" baseline="0" noProof="0" dirty="0">
                <a:ln>
                  <a:noFill/>
                </a:ln>
                <a:solidFill>
                  <a:srgbClr val="285698">
                    <a:lumMod val="50000"/>
                  </a:srgbClr>
                </a:solidFill>
                <a:effectLst/>
                <a:uLnTx/>
                <a:uFillTx/>
                <a:latin typeface="Arial" panose="020B0604020202020204"/>
                <a:ea typeface="MS PGothic" charset="0"/>
                <a:cs typeface="Arial" panose="020B0604020202020204" pitchFamily="34" charset="0"/>
              </a:rPr>
              <a:t> anti-</a:t>
            </a:r>
            <a:r>
              <a:rPr kumimoji="0" lang="en-US" altLang="ja-JP" sz="1400" b="0" i="0" u="none" strike="noStrike" kern="1200" cap="none" spc="0" normalizeH="0" baseline="0" noProof="0" dirty="0">
                <a:ln>
                  <a:noFill/>
                </a:ln>
                <a:solidFill>
                  <a:srgbClr val="285698">
                    <a:lumMod val="50000"/>
                  </a:srgbClr>
                </a:solidFill>
                <a:effectLst/>
                <a:uLnTx/>
                <a:uFillTx/>
                <a:latin typeface="Arial" panose="020B0604020202020204"/>
                <a:ea typeface="ＭＳ Ｐゴシック" panose="020B0600070205080204" pitchFamily="34" charset="-128"/>
                <a:cs typeface="Arial" panose="020B0604020202020204" pitchFamily="34" charset="0"/>
              </a:rPr>
              <a:t>TROP2</a:t>
            </a:r>
            <a:br>
              <a:rPr kumimoji="0" lang="en-US" sz="1400" b="0" i="0" u="none" strike="noStrike" kern="1200" cap="none" spc="0" normalizeH="0" baseline="0" noProof="0" dirty="0">
                <a:ln>
                  <a:noFill/>
                </a:ln>
                <a:solidFill>
                  <a:srgbClr val="285698">
                    <a:lumMod val="50000"/>
                  </a:srgbClr>
                </a:solidFill>
                <a:effectLst/>
                <a:uLnTx/>
                <a:uFillTx/>
                <a:latin typeface="Arial" panose="020B0604020202020204"/>
                <a:ea typeface="MS PGothic" charset="0"/>
                <a:cs typeface="Arial" panose="020B0604020202020204" pitchFamily="34" charset="0"/>
              </a:rPr>
            </a:br>
            <a:r>
              <a:rPr kumimoji="0" lang="en-US" sz="1400" b="0" i="0" u="none" strike="noStrike" kern="1200" cap="none" spc="0" normalizeH="0" baseline="0" noProof="0" dirty="0">
                <a:ln>
                  <a:noFill/>
                </a:ln>
                <a:solidFill>
                  <a:srgbClr val="285698">
                    <a:lumMod val="50000"/>
                  </a:srgbClr>
                </a:solidFill>
                <a:effectLst/>
                <a:uLnTx/>
                <a:uFillTx/>
                <a:latin typeface="Arial" panose="020B0604020202020204"/>
                <a:ea typeface="MS PGothic" charset="0"/>
                <a:cs typeface="Arial" panose="020B0604020202020204" pitchFamily="34" charset="0"/>
              </a:rPr>
              <a:t>monoclonal antibody</a:t>
            </a:r>
            <a:endParaRPr kumimoji="1" lang="en-GB" sz="1400" b="0" i="0" u="none" strike="noStrike" kern="1200" cap="none" spc="0" normalizeH="0" baseline="30000" noProof="0" dirty="0">
              <a:ln>
                <a:noFill/>
              </a:ln>
              <a:solidFill>
                <a:srgbClr val="285698">
                  <a:lumMod val="50000"/>
                </a:srgbClr>
              </a:solidFill>
              <a:effectLst/>
              <a:uLnTx/>
              <a:uFillTx/>
              <a:latin typeface="Arial" panose="020B0604020202020204"/>
              <a:ea typeface="MS PGothic" charset="0"/>
              <a:cs typeface="Arial" panose="020B0604020202020204" pitchFamily="34" charset="0"/>
            </a:endParaRPr>
          </a:p>
        </p:txBody>
      </p:sp>
      <p:sp>
        <p:nvSpPr>
          <p:cNvPr id="84" name="TextBox 83">
            <a:extLst>
              <a:ext uri="{FF2B5EF4-FFF2-40B4-BE49-F238E27FC236}">
                <a16:creationId xmlns:a16="http://schemas.microsoft.com/office/drawing/2014/main" id="{F6C70D80-2A32-C8E8-B112-6DF917B6B5CC}"/>
              </a:ext>
            </a:extLst>
          </p:cNvPr>
          <p:cNvSpPr txBox="1"/>
          <p:nvPr/>
        </p:nvSpPr>
        <p:spPr>
          <a:xfrm>
            <a:off x="6076084" y="2195224"/>
            <a:ext cx="2654463" cy="307777"/>
          </a:xfrm>
          <a:prstGeom prst="rect">
            <a:avLst/>
          </a:prstGeom>
          <a:solidFill>
            <a:schemeClr val="accent2">
              <a:lumMod val="40000"/>
              <a:lumOff val="6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85698">
                    <a:lumMod val="50000"/>
                  </a:srgbClr>
                </a:solidFill>
                <a:effectLst/>
                <a:uLnTx/>
                <a:uFillTx/>
                <a:latin typeface="Arial" panose="020B0604020202020204"/>
                <a:ea typeface="MS PGothic" charset="0"/>
                <a:cs typeface="Arial" panose="020B0604020202020204" pitchFamily="34" charset="0"/>
              </a:rPr>
              <a:t>TROPION-Breast01 Schema</a:t>
            </a:r>
            <a:endParaRPr kumimoji="1" lang="en-GB" sz="1400" b="0" i="0" u="none" strike="noStrike" kern="1200" cap="none" spc="0" normalizeH="0" baseline="30000" noProof="0" dirty="0">
              <a:ln>
                <a:noFill/>
              </a:ln>
              <a:solidFill>
                <a:srgbClr val="285698">
                  <a:lumMod val="50000"/>
                </a:srgbClr>
              </a:solidFill>
              <a:effectLst/>
              <a:uLnTx/>
              <a:uFillTx/>
              <a:latin typeface="Arial" panose="020B0604020202020204"/>
              <a:ea typeface="MS PGothic" charset="0"/>
              <a:cs typeface="Arial" panose="020B0604020202020204" pitchFamily="34" charset="0"/>
            </a:endParaRPr>
          </a:p>
        </p:txBody>
      </p:sp>
      <p:sp>
        <p:nvSpPr>
          <p:cNvPr id="3" name="TextBox 2">
            <a:extLst>
              <a:ext uri="{FF2B5EF4-FFF2-40B4-BE49-F238E27FC236}">
                <a16:creationId xmlns:a16="http://schemas.microsoft.com/office/drawing/2014/main" id="{D7F0E16C-FE84-B88B-CEDD-57F35F9E4D41}"/>
              </a:ext>
            </a:extLst>
          </p:cNvPr>
          <p:cNvSpPr txBox="1"/>
          <p:nvPr/>
        </p:nvSpPr>
        <p:spPr>
          <a:xfrm>
            <a:off x="34992" y="6504172"/>
            <a:ext cx="6097836"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Courtesy of Rebecca A Dent, MD, MSc</a:t>
            </a:r>
          </a:p>
        </p:txBody>
      </p:sp>
    </p:spTree>
    <p:extLst>
      <p:ext uri="{BB962C8B-B14F-4D97-AF65-F5344CB8AC3E}">
        <p14:creationId xmlns:p14="http://schemas.microsoft.com/office/powerpoint/2010/main" val="12153333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9672B2-BF46-DA31-6B13-559C7F23DAFF}"/>
            </a:ext>
          </a:extLst>
        </p:cNvPr>
        <p:cNvGrpSpPr/>
        <p:nvPr/>
      </p:nvGrpSpPr>
      <p:grpSpPr>
        <a:xfrm>
          <a:off x="0" y="0"/>
          <a:ext cx="0" cy="0"/>
          <a:chOff x="0" y="0"/>
          <a:chExt cx="0" cy="0"/>
        </a:xfrm>
      </p:grpSpPr>
      <p:sp>
        <p:nvSpPr>
          <p:cNvPr id="26" name="Title 25">
            <a:extLst>
              <a:ext uri="{FF2B5EF4-FFF2-40B4-BE49-F238E27FC236}">
                <a16:creationId xmlns:a16="http://schemas.microsoft.com/office/drawing/2014/main" id="{0CE71367-5970-5934-B328-0B6BAF344E7B}"/>
              </a:ext>
            </a:extLst>
          </p:cNvPr>
          <p:cNvSpPr>
            <a:spLocks noGrp="1"/>
          </p:cNvSpPr>
          <p:nvPr>
            <p:ph type="title" idx="4294967295"/>
          </p:nvPr>
        </p:nvSpPr>
        <p:spPr>
          <a:xfrm>
            <a:off x="280557" y="166688"/>
            <a:ext cx="11367652" cy="704850"/>
          </a:xfrm>
        </p:spPr>
        <p:txBody>
          <a:bodyPr/>
          <a:lstStyle/>
          <a:p>
            <a:r>
              <a:rPr lang="fr-FR" sz="3200" dirty="0">
                <a:solidFill>
                  <a:schemeClr val="tx1"/>
                </a:solidFill>
                <a:latin typeface="Arial" panose="020B0604020202020204" pitchFamily="34" charset="0"/>
                <a:cs typeface="Arial" panose="020B0604020202020204" pitchFamily="34" charset="0"/>
              </a:rPr>
              <a:t>TROPION-Breast01</a:t>
            </a:r>
            <a:r>
              <a:rPr lang="fr-FR" sz="3200" b="1" dirty="0">
                <a:solidFill>
                  <a:schemeClr val="tx1"/>
                </a:solidFill>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Efficacy</a:t>
            </a:r>
            <a:r>
              <a:rPr lang="fr-FR" sz="3200" dirty="0">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outcomes</a:t>
            </a:r>
            <a:endParaRPr lang="en-US" sz="3200" b="1" dirty="0">
              <a:solidFill>
                <a:schemeClr val="tx1"/>
              </a:solidFill>
            </a:endParaRPr>
          </a:p>
        </p:txBody>
      </p:sp>
      <p:sp>
        <p:nvSpPr>
          <p:cNvPr id="6" name="TextBox 5">
            <a:extLst>
              <a:ext uri="{FF2B5EF4-FFF2-40B4-BE49-F238E27FC236}">
                <a16:creationId xmlns:a16="http://schemas.microsoft.com/office/drawing/2014/main" id="{0711D689-6F64-2D42-5345-82230B357FA2}"/>
              </a:ext>
            </a:extLst>
          </p:cNvPr>
          <p:cNvSpPr txBox="1"/>
          <p:nvPr/>
        </p:nvSpPr>
        <p:spPr>
          <a:xfrm>
            <a:off x="8429983" y="6566535"/>
            <a:ext cx="3779380" cy="243840"/>
          </a:xfrm>
          <a:prstGeom prst="rect">
            <a:avLst/>
          </a:prstGeom>
        </p:spPr>
        <p:txBody>
          <a:bodyPr vert="horz" wrap="none" lIns="91440" tIns="45720" rIns="91440" bIns="4572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85698">
                    <a:lumMod val="50000"/>
                  </a:srgbClr>
                </a:solidFill>
                <a:effectLst/>
                <a:uLnTx/>
                <a:uFillTx/>
                <a:latin typeface="Arial" panose="020B0604020202020204" pitchFamily="34" charset="0"/>
                <a:ea typeface="MS PGothic" charset="0"/>
                <a:cs typeface="Arial" panose="020B0604020202020204" pitchFamily="34" charset="0"/>
              </a:rPr>
              <a:t>Bardia A et al. ESMO 2023, LBA11; Rugo HS et al. MBCC 2024</a:t>
            </a:r>
            <a:endParaRPr kumimoji="0" lang="en-US" sz="1000" b="0" i="0" u="none" strike="noStrike" kern="1200" cap="none" spc="0" normalizeH="0" baseline="0" noProof="0" dirty="0">
              <a:ln>
                <a:noFill/>
              </a:ln>
              <a:solidFill>
                <a:srgbClr val="285698">
                  <a:lumMod val="50000"/>
                </a:srgbClr>
              </a:solidFill>
              <a:effectLst/>
              <a:uLnTx/>
              <a:uFillTx/>
              <a:latin typeface="Arial" panose="020B0604020202020204" pitchFamily="34" charset="0"/>
              <a:ea typeface="MS PGothic" charset="0"/>
              <a:cs typeface="Arial" panose="020B0604020202020204" pitchFamily="34" charset="0"/>
            </a:endParaRPr>
          </a:p>
        </p:txBody>
      </p:sp>
      <p:pic>
        <p:nvPicPr>
          <p:cNvPr id="8" name="Picture 7">
            <a:extLst>
              <a:ext uri="{FF2B5EF4-FFF2-40B4-BE49-F238E27FC236}">
                <a16:creationId xmlns:a16="http://schemas.microsoft.com/office/drawing/2014/main" id="{1ED69100-E8CB-D0F9-AB40-23A2E5AD3C10}"/>
              </a:ext>
            </a:extLst>
          </p:cNvPr>
          <p:cNvPicPr>
            <a:picLocks noChangeAspect="1"/>
          </p:cNvPicPr>
          <p:nvPr/>
        </p:nvPicPr>
        <p:blipFill rotWithShape="1">
          <a:blip r:embed="rId2"/>
          <a:srcRect l="11725" t="10006" r="31697"/>
          <a:stretch/>
        </p:blipFill>
        <p:spPr>
          <a:xfrm>
            <a:off x="8070504" y="2009776"/>
            <a:ext cx="3754354" cy="2326648"/>
          </a:xfrm>
          <a:prstGeom prst="rect">
            <a:avLst/>
          </a:prstGeom>
        </p:spPr>
      </p:pic>
      <p:pic>
        <p:nvPicPr>
          <p:cNvPr id="9" name="Picture 8">
            <a:extLst>
              <a:ext uri="{FF2B5EF4-FFF2-40B4-BE49-F238E27FC236}">
                <a16:creationId xmlns:a16="http://schemas.microsoft.com/office/drawing/2014/main" id="{79494B2F-3216-EDDE-0534-3624BBEFA009}"/>
              </a:ext>
            </a:extLst>
          </p:cNvPr>
          <p:cNvPicPr>
            <a:picLocks noChangeAspect="1"/>
          </p:cNvPicPr>
          <p:nvPr/>
        </p:nvPicPr>
        <p:blipFill rotWithShape="1">
          <a:blip r:embed="rId2"/>
          <a:srcRect l="63434" t="15599" b="68689"/>
          <a:stretch/>
        </p:blipFill>
        <p:spPr>
          <a:xfrm>
            <a:off x="10074616" y="1815143"/>
            <a:ext cx="1877572" cy="314325"/>
          </a:xfrm>
          <a:prstGeom prst="rect">
            <a:avLst/>
          </a:prstGeom>
        </p:spPr>
      </p:pic>
      <p:sp>
        <p:nvSpPr>
          <p:cNvPr id="10" name="TextBox 9">
            <a:extLst>
              <a:ext uri="{FF2B5EF4-FFF2-40B4-BE49-F238E27FC236}">
                <a16:creationId xmlns:a16="http://schemas.microsoft.com/office/drawing/2014/main" id="{15736EEE-69C8-A7A8-7B9C-5B872AA0A2A6}"/>
              </a:ext>
            </a:extLst>
          </p:cNvPr>
          <p:cNvSpPr txBox="1"/>
          <p:nvPr/>
        </p:nvSpPr>
        <p:spPr>
          <a:xfrm>
            <a:off x="8862582" y="1371600"/>
            <a:ext cx="2451312" cy="338554"/>
          </a:xfrm>
          <a:prstGeom prst="rect">
            <a:avLst/>
          </a:prstGeom>
          <a:solidFill>
            <a:schemeClr val="accent2">
              <a:lumMod val="60000"/>
              <a:lumOff val="4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85698">
                    <a:lumMod val="50000"/>
                  </a:srgbClr>
                </a:solidFill>
                <a:effectLst/>
                <a:uLnTx/>
                <a:uFillTx/>
                <a:latin typeface="Arial" panose="020B0604020202020204"/>
                <a:ea typeface="MS PGothic" charset="0"/>
                <a:cs typeface="+mn-cs"/>
              </a:rPr>
              <a:t>Response rate by BICR</a:t>
            </a:r>
          </a:p>
        </p:txBody>
      </p:sp>
      <p:grpSp>
        <p:nvGrpSpPr>
          <p:cNvPr id="12" name="Group 11">
            <a:extLst>
              <a:ext uri="{FF2B5EF4-FFF2-40B4-BE49-F238E27FC236}">
                <a16:creationId xmlns:a16="http://schemas.microsoft.com/office/drawing/2014/main" id="{E132623B-1E15-2B3C-3210-14E46962402C}"/>
              </a:ext>
            </a:extLst>
          </p:cNvPr>
          <p:cNvGrpSpPr/>
          <p:nvPr/>
        </p:nvGrpSpPr>
        <p:grpSpPr>
          <a:xfrm>
            <a:off x="438463" y="951977"/>
            <a:ext cx="7233493" cy="3751123"/>
            <a:chOff x="157906" y="951977"/>
            <a:chExt cx="7233493" cy="3751123"/>
          </a:xfrm>
        </p:grpSpPr>
        <p:pic>
          <p:nvPicPr>
            <p:cNvPr id="3" name="Picture 2">
              <a:extLst>
                <a:ext uri="{FF2B5EF4-FFF2-40B4-BE49-F238E27FC236}">
                  <a16:creationId xmlns:a16="http://schemas.microsoft.com/office/drawing/2014/main" id="{874C9D6F-7343-79F5-E6E5-7D0D313E24DD}"/>
                </a:ext>
              </a:extLst>
            </p:cNvPr>
            <p:cNvPicPr>
              <a:picLocks noChangeAspect="1"/>
            </p:cNvPicPr>
            <p:nvPr/>
          </p:nvPicPr>
          <p:blipFill rotWithShape="1">
            <a:blip r:embed="rId3"/>
            <a:srcRect t="3925"/>
            <a:stretch/>
          </p:blipFill>
          <p:spPr>
            <a:xfrm>
              <a:off x="157906" y="1000809"/>
              <a:ext cx="7233493" cy="3702291"/>
            </a:xfrm>
            <a:prstGeom prst="rect">
              <a:avLst/>
            </a:prstGeom>
          </p:spPr>
        </p:pic>
        <p:sp>
          <p:nvSpPr>
            <p:cNvPr id="11" name="TextBox 10">
              <a:extLst>
                <a:ext uri="{FF2B5EF4-FFF2-40B4-BE49-F238E27FC236}">
                  <a16:creationId xmlns:a16="http://schemas.microsoft.com/office/drawing/2014/main" id="{02F03CB0-379C-C29F-B13D-5BC2E1899CEF}"/>
                </a:ext>
              </a:extLst>
            </p:cNvPr>
            <p:cNvSpPr txBox="1"/>
            <p:nvPr/>
          </p:nvSpPr>
          <p:spPr>
            <a:xfrm>
              <a:off x="2282612" y="951977"/>
              <a:ext cx="2813263" cy="338554"/>
            </a:xfrm>
            <a:prstGeom prst="rect">
              <a:avLst/>
            </a:prstGeom>
            <a:solidFill>
              <a:schemeClr val="accent2">
                <a:lumMod val="60000"/>
                <a:lumOff val="4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85698">
                      <a:lumMod val="50000"/>
                    </a:srgbClr>
                  </a:solidFill>
                  <a:effectLst/>
                  <a:uLnTx/>
                  <a:uFillTx/>
                  <a:latin typeface="Arial" panose="020B0604020202020204"/>
                  <a:ea typeface="MS PGothic" charset="0"/>
                  <a:cs typeface="+mn-cs"/>
                </a:rPr>
                <a:t>Primary EP: PFS by BICR</a:t>
              </a:r>
            </a:p>
          </p:txBody>
        </p:sp>
      </p:grpSp>
      <p:sp>
        <p:nvSpPr>
          <p:cNvPr id="14" name="TextBox 13">
            <a:extLst>
              <a:ext uri="{FF2B5EF4-FFF2-40B4-BE49-F238E27FC236}">
                <a16:creationId xmlns:a16="http://schemas.microsoft.com/office/drawing/2014/main" id="{4D0CFFCC-714D-117F-5707-BCBE620E86D7}"/>
              </a:ext>
            </a:extLst>
          </p:cNvPr>
          <p:cNvSpPr txBox="1"/>
          <p:nvPr/>
        </p:nvSpPr>
        <p:spPr>
          <a:xfrm>
            <a:off x="753302" y="5002722"/>
            <a:ext cx="11071556" cy="954107"/>
          </a:xfrm>
          <a:prstGeom prst="rect">
            <a:avLst/>
          </a:prstGeom>
          <a:solidFill>
            <a:schemeClr val="accent2">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864"/>
                </a:solidFill>
                <a:effectLst/>
                <a:uLnTx/>
                <a:uFillTx/>
                <a:latin typeface="Arial" panose="020B0604020202020204" pitchFamily="34" charset="0"/>
                <a:ea typeface="MS PGothic" charset="0"/>
                <a:cs typeface="+mn-cs"/>
              </a:rPr>
              <a:t>Overall survival (dual primary endpoint) </a:t>
            </a:r>
            <a:endParaRPr kumimoji="0" lang="en-US" sz="1800" b="0" i="0" u="none" strike="noStrike" kern="1200" cap="none" spc="0" normalizeH="0" baseline="0" noProof="0" dirty="0">
              <a:ln>
                <a:noFill/>
              </a:ln>
              <a:solidFill>
                <a:srgbClr val="003864"/>
              </a:solidFill>
              <a:effectLst/>
              <a:uLnTx/>
              <a:uFillTx/>
              <a:latin typeface="Arial" panose="020B0604020202020204" pitchFamily="34" charset="0"/>
              <a:ea typeface="MS PGothic"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mn-cs"/>
              </a:rPr>
              <a:t>OS data were not mature (information fraction 39%): median follow-up 9.7 months.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mn-cs"/>
              </a:rPr>
              <a:t>A trend favoring Dato-</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S PGothic" charset="0"/>
                <a:cs typeface="+mn-cs"/>
              </a:rPr>
              <a:t>DXd</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mn-cs"/>
              </a:rPr>
              <a:t> was observed: HR 0.84 (95% CI 0.62–1.14). </a:t>
            </a:r>
          </a:p>
        </p:txBody>
      </p:sp>
      <p:sp>
        <p:nvSpPr>
          <p:cNvPr id="2" name="TextBox 1">
            <a:extLst>
              <a:ext uri="{FF2B5EF4-FFF2-40B4-BE49-F238E27FC236}">
                <a16:creationId xmlns:a16="http://schemas.microsoft.com/office/drawing/2014/main" id="{0BD936C8-DEBD-0921-FAC9-501B2BE94C36}"/>
              </a:ext>
            </a:extLst>
          </p:cNvPr>
          <p:cNvSpPr txBox="1"/>
          <p:nvPr/>
        </p:nvSpPr>
        <p:spPr>
          <a:xfrm>
            <a:off x="34992" y="6504172"/>
            <a:ext cx="6097836"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Courtesy of Rebecca A Dent, MD, MSc</a:t>
            </a:r>
          </a:p>
        </p:txBody>
      </p:sp>
    </p:spTree>
    <p:extLst>
      <p:ext uri="{BB962C8B-B14F-4D97-AF65-F5344CB8AC3E}">
        <p14:creationId xmlns:p14="http://schemas.microsoft.com/office/powerpoint/2010/main" val="32806797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21408F-5486-5BC4-2DB2-19D44D3E0C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1A9E6A-29C2-F297-888C-5FCAEAF05D94}"/>
              </a:ext>
            </a:extLst>
          </p:cNvPr>
          <p:cNvSpPr>
            <a:spLocks noGrp="1"/>
          </p:cNvSpPr>
          <p:nvPr>
            <p:ph type="title"/>
          </p:nvPr>
        </p:nvSpPr>
        <p:spPr>
          <a:xfrm>
            <a:off x="659680" y="436418"/>
            <a:ext cx="11185956" cy="976622"/>
          </a:xfrm>
        </p:spPr>
        <p:txBody>
          <a:bodyPr/>
          <a:lstStyle/>
          <a:p>
            <a:pPr algn="l"/>
            <a:r>
              <a:rPr lang="en-US" dirty="0"/>
              <a:t>TROPION-Breast01: Final Overall Survival Analysis with </a:t>
            </a:r>
            <a:r>
              <a:rPr lang="en-US" dirty="0" err="1"/>
              <a:t>Datopotamab</a:t>
            </a:r>
            <a:r>
              <a:rPr lang="en-US" dirty="0"/>
              <a:t> </a:t>
            </a:r>
            <a:r>
              <a:rPr lang="en-US" dirty="0" err="1"/>
              <a:t>Deruxtecan</a:t>
            </a:r>
            <a:r>
              <a:rPr lang="en-US" dirty="0"/>
              <a:t> (Dato-</a:t>
            </a:r>
            <a:r>
              <a:rPr lang="en-US" dirty="0" err="1"/>
              <a:t>DXd</a:t>
            </a:r>
            <a:r>
              <a:rPr lang="en-US" dirty="0"/>
              <a:t>) for Previously Treated HR-Positive </a:t>
            </a:r>
            <a:r>
              <a:rPr lang="en-US" dirty="0" err="1"/>
              <a:t>mBC</a:t>
            </a:r>
            <a:br>
              <a:rPr lang="en-US" dirty="0"/>
            </a:br>
            <a:endParaRPr lang="en-US" dirty="0"/>
          </a:p>
        </p:txBody>
      </p:sp>
      <p:sp>
        <p:nvSpPr>
          <p:cNvPr id="4" name="TextBox 3">
            <a:extLst>
              <a:ext uri="{FF2B5EF4-FFF2-40B4-BE49-F238E27FC236}">
                <a16:creationId xmlns:a16="http://schemas.microsoft.com/office/drawing/2014/main" id="{6EF3E96D-B9EF-0503-E6DE-1FCA1694EA23}"/>
              </a:ext>
            </a:extLst>
          </p:cNvPr>
          <p:cNvSpPr txBox="1"/>
          <p:nvPr/>
        </p:nvSpPr>
        <p:spPr>
          <a:xfrm>
            <a:off x="169833" y="6534835"/>
            <a:ext cx="9289032"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Pistilli B et al. ESMO 2024;Abstract VP1-2025. </a:t>
            </a:r>
          </a:p>
        </p:txBody>
      </p:sp>
      <p:pic>
        <p:nvPicPr>
          <p:cNvPr id="7" name="Picture 6" descr="A graph of a patient&#10;&#10;AI-generated content may be incorrect.">
            <a:extLst>
              <a:ext uri="{FF2B5EF4-FFF2-40B4-BE49-F238E27FC236}">
                <a16:creationId xmlns:a16="http://schemas.microsoft.com/office/drawing/2014/main" id="{08AF91EC-AA58-B2F8-26A5-E7C029249AA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916516" y="1413040"/>
            <a:ext cx="10358967" cy="4490891"/>
          </a:xfrm>
          <a:prstGeom prst="rect">
            <a:avLst/>
          </a:prstGeom>
        </p:spPr>
      </p:pic>
    </p:spTree>
    <p:extLst>
      <p:ext uri="{BB962C8B-B14F-4D97-AF65-F5344CB8AC3E}">
        <p14:creationId xmlns:p14="http://schemas.microsoft.com/office/powerpoint/2010/main" val="9921419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563BBA-2206-7494-C8C2-34BC3C72CE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B02555-8510-776D-3B35-64EBF96625EC}"/>
              </a:ext>
            </a:extLst>
          </p:cNvPr>
          <p:cNvSpPr>
            <a:spLocks noGrp="1"/>
          </p:cNvSpPr>
          <p:nvPr>
            <p:ph type="title"/>
          </p:nvPr>
        </p:nvSpPr>
        <p:spPr>
          <a:xfrm>
            <a:off x="306859" y="-24969"/>
            <a:ext cx="11209638" cy="1325563"/>
          </a:xfrm>
        </p:spPr>
        <p:txBody>
          <a:bodyPr>
            <a:normAutofit/>
          </a:bodyPr>
          <a:lstStyle/>
          <a:p>
            <a:r>
              <a:rPr lang="en-US" sz="4000" dirty="0">
                <a:solidFill>
                  <a:srgbClr val="002060"/>
                </a:solidFill>
              </a:rPr>
              <a:t>TROPION-PanTumor01: Phase 1 Dato-</a:t>
            </a:r>
            <a:r>
              <a:rPr lang="en-US" sz="4000" dirty="0" err="1">
                <a:solidFill>
                  <a:srgbClr val="002060"/>
                </a:solidFill>
              </a:rPr>
              <a:t>DXd</a:t>
            </a:r>
            <a:r>
              <a:rPr lang="en-US" sz="4000" dirty="0">
                <a:solidFill>
                  <a:srgbClr val="002060"/>
                </a:solidFill>
              </a:rPr>
              <a:t> for HR+ or TN MBC</a:t>
            </a:r>
          </a:p>
        </p:txBody>
      </p:sp>
      <p:sp>
        <p:nvSpPr>
          <p:cNvPr id="5" name="TextBox 4">
            <a:extLst>
              <a:ext uri="{FF2B5EF4-FFF2-40B4-BE49-F238E27FC236}">
                <a16:creationId xmlns:a16="http://schemas.microsoft.com/office/drawing/2014/main" id="{B63396C9-C10F-9A2B-6948-DC7886A7D82D}"/>
              </a:ext>
            </a:extLst>
          </p:cNvPr>
          <p:cNvSpPr txBox="1"/>
          <p:nvPr/>
        </p:nvSpPr>
        <p:spPr>
          <a:xfrm>
            <a:off x="6778805" y="6465328"/>
            <a:ext cx="5328851" cy="392672"/>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US" sz="1800" b="0" i="0" u="none" strike="noStrike" kern="0" cap="none" spc="0" normalizeH="0" baseline="0" noProof="0" dirty="0" err="1">
                <a:ln>
                  <a:noFill/>
                </a:ln>
                <a:solidFill>
                  <a:prstClr val="black"/>
                </a:solidFill>
                <a:effectLst/>
                <a:uLnTx/>
                <a:uFillTx/>
                <a:latin typeface="Arial" panose="020B0604020202020204" pitchFamily="34" charset="0"/>
                <a:ea typeface="Aptos" panose="020B0004020202020204" pitchFamily="34" charset="0"/>
                <a:cs typeface="Times New Roman" panose="02020603050405020304" pitchFamily="18" charset="0"/>
              </a:rPr>
              <a:t>Bardia</a:t>
            </a:r>
            <a:r>
              <a:rPr kumimoji="0" lang="en-US" sz="1800" b="0" i="0" u="none" strike="noStrike" kern="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Times New Roman" panose="02020603050405020304" pitchFamily="18" charset="0"/>
              </a:rPr>
              <a:t> A et al. J Clin Oncol 2024;42(19):2281-94.</a:t>
            </a:r>
            <a:endParaRPr kumimoji="0" lang="en-US" sz="20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0F6386D7-12C2-ABF9-EAF7-21F93C77BCE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332793" y="1149354"/>
            <a:ext cx="9526411" cy="2514529"/>
          </a:xfrm>
          <a:prstGeom prst="rect">
            <a:avLst/>
          </a:prstGeom>
        </p:spPr>
      </p:pic>
      <p:pic>
        <p:nvPicPr>
          <p:cNvPr id="7" name="Picture 6">
            <a:extLst>
              <a:ext uri="{FF2B5EF4-FFF2-40B4-BE49-F238E27FC236}">
                <a16:creationId xmlns:a16="http://schemas.microsoft.com/office/drawing/2014/main" id="{340D4EB2-82B1-085D-E1E5-5255575E84FC}"/>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2665968" y="3730427"/>
            <a:ext cx="6860060" cy="2601813"/>
          </a:xfrm>
          <a:prstGeom prst="rect">
            <a:avLst/>
          </a:prstGeom>
        </p:spPr>
      </p:pic>
      <p:sp>
        <p:nvSpPr>
          <p:cNvPr id="3" name="TextBox 2">
            <a:extLst>
              <a:ext uri="{FF2B5EF4-FFF2-40B4-BE49-F238E27FC236}">
                <a16:creationId xmlns:a16="http://schemas.microsoft.com/office/drawing/2014/main" id="{38CBC830-4F8B-294E-BA9F-7F7B65CBBB3E}"/>
              </a:ext>
            </a:extLst>
          </p:cNvPr>
          <p:cNvSpPr txBox="1"/>
          <p:nvPr/>
        </p:nvSpPr>
        <p:spPr>
          <a:xfrm>
            <a:off x="151220" y="6478259"/>
            <a:ext cx="6097836"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Courtesy of Nancy U Lin, MD</a:t>
            </a:r>
          </a:p>
        </p:txBody>
      </p:sp>
    </p:spTree>
    <p:extLst>
      <p:ext uri="{BB962C8B-B14F-4D97-AF65-F5344CB8AC3E}">
        <p14:creationId xmlns:p14="http://schemas.microsoft.com/office/powerpoint/2010/main" val="27161478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95E8F9-FDCF-2C67-74A9-B90D2C5C5E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580899-8E67-6396-6CD7-AECE01E4AA02}"/>
              </a:ext>
            </a:extLst>
          </p:cNvPr>
          <p:cNvSpPr>
            <a:spLocks noGrp="1"/>
          </p:cNvSpPr>
          <p:nvPr>
            <p:ph type="title"/>
          </p:nvPr>
        </p:nvSpPr>
        <p:spPr>
          <a:xfrm>
            <a:off x="393357" y="168789"/>
            <a:ext cx="11209638" cy="1325563"/>
          </a:xfrm>
        </p:spPr>
        <p:txBody>
          <a:bodyPr>
            <a:normAutofit/>
          </a:bodyPr>
          <a:lstStyle/>
          <a:p>
            <a:r>
              <a:rPr lang="en-US" sz="4000" dirty="0">
                <a:solidFill>
                  <a:srgbClr val="002060"/>
                </a:solidFill>
              </a:rPr>
              <a:t>TROPION-PanTumor01: Phase 1 Dato-</a:t>
            </a:r>
            <a:r>
              <a:rPr lang="en-US" sz="4000" dirty="0" err="1">
                <a:solidFill>
                  <a:srgbClr val="002060"/>
                </a:solidFill>
              </a:rPr>
              <a:t>DXd</a:t>
            </a:r>
            <a:r>
              <a:rPr lang="en-US" sz="4000" dirty="0">
                <a:solidFill>
                  <a:srgbClr val="002060"/>
                </a:solidFill>
              </a:rPr>
              <a:t> for HR+ or TN MBC</a:t>
            </a:r>
          </a:p>
        </p:txBody>
      </p:sp>
      <p:sp>
        <p:nvSpPr>
          <p:cNvPr id="5" name="TextBox 4">
            <a:extLst>
              <a:ext uri="{FF2B5EF4-FFF2-40B4-BE49-F238E27FC236}">
                <a16:creationId xmlns:a16="http://schemas.microsoft.com/office/drawing/2014/main" id="{0A3E4105-6AEB-E3EC-6661-A68E10C33362}"/>
              </a:ext>
            </a:extLst>
          </p:cNvPr>
          <p:cNvSpPr txBox="1"/>
          <p:nvPr/>
        </p:nvSpPr>
        <p:spPr>
          <a:xfrm>
            <a:off x="6620133" y="6296539"/>
            <a:ext cx="5328851" cy="392672"/>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US" sz="1800" b="0" i="0" u="none" strike="noStrike" kern="0" cap="none" spc="0" normalizeH="0" baseline="0" noProof="0" dirty="0" err="1">
                <a:ln>
                  <a:noFill/>
                </a:ln>
                <a:solidFill>
                  <a:prstClr val="black"/>
                </a:solidFill>
                <a:effectLst/>
                <a:uLnTx/>
                <a:uFillTx/>
                <a:latin typeface="Arial" panose="020B0604020202020204" pitchFamily="34" charset="0"/>
                <a:ea typeface="Aptos" panose="020B0004020202020204" pitchFamily="34" charset="0"/>
                <a:cs typeface="Times New Roman" panose="02020603050405020304" pitchFamily="18" charset="0"/>
              </a:rPr>
              <a:t>Bardia</a:t>
            </a:r>
            <a:r>
              <a:rPr kumimoji="0" lang="en-US" sz="1800" b="0" i="0" u="none" strike="noStrike" kern="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Times New Roman" panose="02020603050405020304" pitchFamily="18" charset="0"/>
              </a:rPr>
              <a:t> A et al. J Clin Oncol 2024;42(19):2281-94.</a:t>
            </a:r>
            <a:endParaRPr kumimoji="0" lang="en-US" sz="20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E4836D0B-EEC7-350D-45C0-A59BC001C13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789472" y="1718801"/>
            <a:ext cx="10378977" cy="4039447"/>
          </a:xfrm>
          <a:prstGeom prst="rect">
            <a:avLst/>
          </a:prstGeom>
        </p:spPr>
      </p:pic>
      <p:sp>
        <p:nvSpPr>
          <p:cNvPr id="4" name="Right Arrow 3">
            <a:extLst>
              <a:ext uri="{FF2B5EF4-FFF2-40B4-BE49-F238E27FC236}">
                <a16:creationId xmlns:a16="http://schemas.microsoft.com/office/drawing/2014/main" id="{19DD45FE-7916-6AA2-6967-7BAFA09A4EA7}"/>
              </a:ext>
            </a:extLst>
          </p:cNvPr>
          <p:cNvSpPr/>
          <p:nvPr/>
        </p:nvSpPr>
        <p:spPr>
          <a:xfrm>
            <a:off x="304800" y="2333297"/>
            <a:ext cx="484672" cy="28377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Right Arrow 5">
            <a:extLst>
              <a:ext uri="{FF2B5EF4-FFF2-40B4-BE49-F238E27FC236}">
                <a16:creationId xmlns:a16="http://schemas.microsoft.com/office/drawing/2014/main" id="{49BF0D88-9C9E-7647-F0A6-42CAC68E9D02}"/>
              </a:ext>
            </a:extLst>
          </p:cNvPr>
          <p:cNvSpPr/>
          <p:nvPr/>
        </p:nvSpPr>
        <p:spPr>
          <a:xfrm>
            <a:off x="310056" y="5218378"/>
            <a:ext cx="484672" cy="28377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id="{6F109973-E657-8C39-5BD1-08AF655A45E3}"/>
              </a:ext>
            </a:extLst>
          </p:cNvPr>
          <p:cNvSpPr txBox="1"/>
          <p:nvPr/>
        </p:nvSpPr>
        <p:spPr>
          <a:xfrm>
            <a:off x="151220" y="6478259"/>
            <a:ext cx="6097836"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Courtesy of Nancy U Lin, MD</a:t>
            </a:r>
          </a:p>
        </p:txBody>
      </p:sp>
    </p:spTree>
    <p:extLst>
      <p:ext uri="{BB962C8B-B14F-4D97-AF65-F5344CB8AC3E}">
        <p14:creationId xmlns:p14="http://schemas.microsoft.com/office/powerpoint/2010/main" val="26995468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2D9F24-4A16-987F-C12F-16721FD43D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EEE3D4-873A-4F68-4E29-DF42709C0316}"/>
              </a:ext>
            </a:extLst>
          </p:cNvPr>
          <p:cNvSpPr>
            <a:spLocks noGrp="1"/>
          </p:cNvSpPr>
          <p:nvPr>
            <p:ph type="title"/>
          </p:nvPr>
        </p:nvSpPr>
        <p:spPr>
          <a:xfrm>
            <a:off x="550479" y="168789"/>
            <a:ext cx="11091041" cy="1325563"/>
          </a:xfrm>
        </p:spPr>
        <p:txBody>
          <a:bodyPr>
            <a:normAutofit/>
          </a:bodyPr>
          <a:lstStyle/>
          <a:p>
            <a:r>
              <a:rPr lang="en-US" sz="4000" dirty="0">
                <a:solidFill>
                  <a:srgbClr val="002060"/>
                </a:solidFill>
              </a:rPr>
              <a:t>TROPION-PanTumor01: Where does Dato-</a:t>
            </a:r>
            <a:r>
              <a:rPr lang="en-US" sz="4000" dirty="0" err="1">
                <a:solidFill>
                  <a:srgbClr val="002060"/>
                </a:solidFill>
              </a:rPr>
              <a:t>DXd</a:t>
            </a:r>
            <a:r>
              <a:rPr lang="en-US" sz="4000" dirty="0">
                <a:solidFill>
                  <a:srgbClr val="002060"/>
                </a:solidFill>
              </a:rPr>
              <a:t> fit in?</a:t>
            </a:r>
          </a:p>
        </p:txBody>
      </p:sp>
      <p:sp>
        <p:nvSpPr>
          <p:cNvPr id="5" name="TextBox 4">
            <a:extLst>
              <a:ext uri="{FF2B5EF4-FFF2-40B4-BE49-F238E27FC236}">
                <a16:creationId xmlns:a16="http://schemas.microsoft.com/office/drawing/2014/main" id="{1711AE22-3A56-668B-59C2-3534FA6350AC}"/>
              </a:ext>
            </a:extLst>
          </p:cNvPr>
          <p:cNvSpPr txBox="1"/>
          <p:nvPr/>
        </p:nvSpPr>
        <p:spPr>
          <a:xfrm>
            <a:off x="6620133" y="6296539"/>
            <a:ext cx="5328851" cy="392672"/>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Times New Roman" panose="02020603050405020304" pitchFamily="18" charset="0"/>
              </a:rPr>
              <a:t>Slide adapted from Ana Garrido-Castro MD</a:t>
            </a:r>
            <a:endParaRPr kumimoji="0" lang="en-US" sz="20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graphicFrame>
        <p:nvGraphicFramePr>
          <p:cNvPr id="8" name="Table 7">
            <a:extLst>
              <a:ext uri="{FF2B5EF4-FFF2-40B4-BE49-F238E27FC236}">
                <a16:creationId xmlns:a16="http://schemas.microsoft.com/office/drawing/2014/main" id="{0238E9BF-1F04-14FD-0436-65B6A3AB9CCE}"/>
              </a:ext>
            </a:extLst>
          </p:cNvPr>
          <p:cNvGraphicFramePr>
            <a:graphicFrameLocks noGrp="1"/>
          </p:cNvGraphicFramePr>
          <p:nvPr/>
        </p:nvGraphicFramePr>
        <p:xfrm>
          <a:off x="210206" y="1644323"/>
          <a:ext cx="11771586" cy="3841845"/>
        </p:xfrm>
        <a:graphic>
          <a:graphicData uri="http://schemas.openxmlformats.org/drawingml/2006/table">
            <a:tbl>
              <a:tblPr firstRow="1" bandRow="1">
                <a:tableStyleId>{5C22544A-7EE6-4342-B048-85BDC9FD1C3A}</a:tableStyleId>
              </a:tblPr>
              <a:tblGrid>
                <a:gridCol w="1940697">
                  <a:extLst>
                    <a:ext uri="{9D8B030D-6E8A-4147-A177-3AD203B41FA5}">
                      <a16:colId xmlns:a16="http://schemas.microsoft.com/office/drawing/2014/main" val="788561771"/>
                    </a:ext>
                  </a:extLst>
                </a:gridCol>
                <a:gridCol w="1940697">
                  <a:extLst>
                    <a:ext uri="{9D8B030D-6E8A-4147-A177-3AD203B41FA5}">
                      <a16:colId xmlns:a16="http://schemas.microsoft.com/office/drawing/2014/main" val="1686889096"/>
                    </a:ext>
                  </a:extLst>
                </a:gridCol>
                <a:gridCol w="1940697">
                  <a:extLst>
                    <a:ext uri="{9D8B030D-6E8A-4147-A177-3AD203B41FA5}">
                      <a16:colId xmlns:a16="http://schemas.microsoft.com/office/drawing/2014/main" val="2681264015"/>
                    </a:ext>
                  </a:extLst>
                </a:gridCol>
                <a:gridCol w="2123730">
                  <a:extLst>
                    <a:ext uri="{9D8B030D-6E8A-4147-A177-3AD203B41FA5}">
                      <a16:colId xmlns:a16="http://schemas.microsoft.com/office/drawing/2014/main" val="497678974"/>
                    </a:ext>
                  </a:extLst>
                </a:gridCol>
                <a:gridCol w="1891863">
                  <a:extLst>
                    <a:ext uri="{9D8B030D-6E8A-4147-A177-3AD203B41FA5}">
                      <a16:colId xmlns:a16="http://schemas.microsoft.com/office/drawing/2014/main" val="2551627988"/>
                    </a:ext>
                  </a:extLst>
                </a:gridCol>
                <a:gridCol w="1933902">
                  <a:extLst>
                    <a:ext uri="{9D8B030D-6E8A-4147-A177-3AD203B41FA5}">
                      <a16:colId xmlns:a16="http://schemas.microsoft.com/office/drawing/2014/main" val="4277946909"/>
                    </a:ext>
                  </a:extLst>
                </a:gridCol>
              </a:tblGrid>
              <a:tr h="384321">
                <a:tc>
                  <a:txBody>
                    <a:bodyPr/>
                    <a:lstStyle/>
                    <a:p>
                      <a:endParaRPr lang="en-US" dirty="0"/>
                    </a:p>
                  </a:txBody>
                  <a:tcPr>
                    <a:noFill/>
                  </a:tcPr>
                </a:tc>
                <a:tc gridSpan="5">
                  <a:txBody>
                    <a:bodyPr/>
                    <a:lstStyle/>
                    <a:p>
                      <a:pPr algn="ctr"/>
                      <a:r>
                        <a:rPr lang="en-US" dirty="0"/>
                        <a:t>HR+/HER2- MBC</a:t>
                      </a:r>
                    </a:p>
                  </a:txBody>
                  <a:tcPr>
                    <a:solidFill>
                      <a:srgbClr val="0070C0"/>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486975600"/>
                  </a:ext>
                </a:extLst>
              </a:tr>
              <a:tr h="384321">
                <a:tc>
                  <a:txBody>
                    <a:bodyPr/>
                    <a:lstStyle/>
                    <a:p>
                      <a:endParaRPr lang="en-US" dirty="0"/>
                    </a:p>
                  </a:txBody>
                  <a:tcPr/>
                </a:tc>
                <a:tc>
                  <a:txBody>
                    <a:bodyPr/>
                    <a:lstStyle/>
                    <a:p>
                      <a:r>
                        <a:rPr lang="en-US" sz="1400" b="1" dirty="0">
                          <a:solidFill>
                            <a:schemeClr val="bg1"/>
                          </a:solidFill>
                        </a:rPr>
                        <a:t>DESTINY-Breast06</a:t>
                      </a:r>
                    </a:p>
                  </a:txBody>
                  <a:tcPr>
                    <a:solidFill>
                      <a:srgbClr val="0070C0"/>
                    </a:solidFill>
                  </a:tcPr>
                </a:tc>
                <a:tc>
                  <a:txBody>
                    <a:bodyPr/>
                    <a:lstStyle/>
                    <a:p>
                      <a:r>
                        <a:rPr lang="en-US" sz="1400" b="1" dirty="0">
                          <a:solidFill>
                            <a:schemeClr val="bg1"/>
                          </a:solidFill>
                        </a:rPr>
                        <a:t>DESTINY-Breast04</a:t>
                      </a:r>
                    </a:p>
                  </a:txBody>
                  <a:tcPr>
                    <a:solidFill>
                      <a:srgbClr val="0070C0"/>
                    </a:solidFill>
                  </a:tcPr>
                </a:tc>
                <a:tc>
                  <a:txBody>
                    <a:bodyPr/>
                    <a:lstStyle/>
                    <a:p>
                      <a:r>
                        <a:rPr lang="en-US" sz="1400" b="1" dirty="0">
                          <a:solidFill>
                            <a:schemeClr val="bg1"/>
                          </a:solidFill>
                        </a:rPr>
                        <a:t>TROPION-PanTumor01</a:t>
                      </a:r>
                    </a:p>
                  </a:txBody>
                  <a:tcPr>
                    <a:solidFill>
                      <a:srgbClr val="0070C0"/>
                    </a:solidFill>
                  </a:tcPr>
                </a:tc>
                <a:tc>
                  <a:txBody>
                    <a:bodyPr/>
                    <a:lstStyle/>
                    <a:p>
                      <a:r>
                        <a:rPr lang="en-US" sz="1400" b="1" dirty="0">
                          <a:solidFill>
                            <a:schemeClr val="bg1"/>
                          </a:solidFill>
                        </a:rPr>
                        <a:t>TROPION-Breast01</a:t>
                      </a:r>
                    </a:p>
                  </a:txBody>
                  <a:tcPr>
                    <a:solidFill>
                      <a:srgbClr val="0070C0"/>
                    </a:solidFill>
                  </a:tcPr>
                </a:tc>
                <a:tc>
                  <a:txBody>
                    <a:bodyPr/>
                    <a:lstStyle/>
                    <a:p>
                      <a:r>
                        <a:rPr lang="en-US" sz="1400" b="1" dirty="0">
                          <a:solidFill>
                            <a:schemeClr val="bg1"/>
                          </a:solidFill>
                        </a:rPr>
                        <a:t>TROPiCS-02</a:t>
                      </a:r>
                    </a:p>
                  </a:txBody>
                  <a:tcPr>
                    <a:solidFill>
                      <a:srgbClr val="0070C0"/>
                    </a:solidFill>
                  </a:tcPr>
                </a:tc>
                <a:extLst>
                  <a:ext uri="{0D108BD9-81ED-4DB2-BD59-A6C34878D82A}">
                    <a16:rowId xmlns:a16="http://schemas.microsoft.com/office/drawing/2014/main" val="4155665952"/>
                  </a:ext>
                </a:extLst>
              </a:tr>
              <a:tr h="384321">
                <a:tc>
                  <a:txBody>
                    <a:bodyPr/>
                    <a:lstStyle/>
                    <a:p>
                      <a:r>
                        <a:rPr lang="en-US" dirty="0"/>
                        <a:t>Treatment arms</a:t>
                      </a:r>
                    </a:p>
                  </a:txBody>
                  <a:tcPr/>
                </a:tc>
                <a:tc>
                  <a:txBody>
                    <a:bodyPr/>
                    <a:lstStyle/>
                    <a:p>
                      <a:r>
                        <a:rPr lang="en-US" dirty="0"/>
                        <a:t>T-</a:t>
                      </a:r>
                      <a:r>
                        <a:rPr lang="en-US" dirty="0" err="1"/>
                        <a:t>DXd</a:t>
                      </a:r>
                      <a:r>
                        <a:rPr lang="en-US" dirty="0"/>
                        <a:t> vs TPC</a:t>
                      </a:r>
                    </a:p>
                  </a:txBody>
                  <a:tcPr/>
                </a:tc>
                <a:tc>
                  <a:txBody>
                    <a:bodyPr/>
                    <a:lstStyle/>
                    <a:p>
                      <a:r>
                        <a:rPr lang="en-US" dirty="0"/>
                        <a:t>T-</a:t>
                      </a:r>
                      <a:r>
                        <a:rPr lang="en-US" dirty="0" err="1"/>
                        <a:t>DXd</a:t>
                      </a:r>
                      <a:r>
                        <a:rPr lang="en-US" dirty="0"/>
                        <a:t> vs TPC</a:t>
                      </a:r>
                    </a:p>
                  </a:txBody>
                  <a:tcPr/>
                </a:tc>
                <a:tc>
                  <a:txBody>
                    <a:bodyPr/>
                    <a:lstStyle/>
                    <a:p>
                      <a:r>
                        <a:rPr lang="en-US" dirty="0"/>
                        <a:t>Dato-</a:t>
                      </a:r>
                      <a:r>
                        <a:rPr lang="en-US" dirty="0" err="1"/>
                        <a:t>DXd</a:t>
                      </a:r>
                      <a:endParaRPr lang="en-US" dirty="0"/>
                    </a:p>
                  </a:txBody>
                  <a:tcPr/>
                </a:tc>
                <a:tc>
                  <a:txBody>
                    <a:bodyPr/>
                    <a:lstStyle/>
                    <a:p>
                      <a:r>
                        <a:rPr lang="en-US" dirty="0"/>
                        <a:t>Dato-</a:t>
                      </a:r>
                      <a:r>
                        <a:rPr lang="en-US" dirty="0" err="1"/>
                        <a:t>DXd</a:t>
                      </a:r>
                      <a:r>
                        <a:rPr lang="en-US" dirty="0"/>
                        <a:t> vs TPC</a:t>
                      </a:r>
                    </a:p>
                  </a:txBody>
                  <a:tcPr/>
                </a:tc>
                <a:tc>
                  <a:txBody>
                    <a:bodyPr/>
                    <a:lstStyle/>
                    <a:p>
                      <a:r>
                        <a:rPr lang="en-US" dirty="0"/>
                        <a:t>SG vs TPC</a:t>
                      </a:r>
                    </a:p>
                  </a:txBody>
                  <a:tcPr/>
                </a:tc>
                <a:extLst>
                  <a:ext uri="{0D108BD9-81ED-4DB2-BD59-A6C34878D82A}">
                    <a16:rowId xmlns:a16="http://schemas.microsoft.com/office/drawing/2014/main" val="3263712393"/>
                  </a:ext>
                </a:extLst>
              </a:tr>
              <a:tr h="384321">
                <a:tc>
                  <a:txBody>
                    <a:bodyPr/>
                    <a:lstStyle/>
                    <a:p>
                      <a:r>
                        <a:rPr lang="en-US" dirty="0"/>
                        <a:t>HER2 status</a:t>
                      </a:r>
                    </a:p>
                  </a:txBody>
                  <a:tcPr/>
                </a:tc>
                <a:tc>
                  <a:txBody>
                    <a:bodyPr/>
                    <a:lstStyle/>
                    <a:p>
                      <a:r>
                        <a:rPr lang="en-US" dirty="0"/>
                        <a:t>Low or ultralow</a:t>
                      </a:r>
                    </a:p>
                  </a:txBody>
                  <a:tcPr/>
                </a:tc>
                <a:tc>
                  <a:txBody>
                    <a:bodyPr/>
                    <a:lstStyle/>
                    <a:p>
                      <a:r>
                        <a:rPr lang="en-US" dirty="0"/>
                        <a:t>Low (1+, 2+/ISH-)</a:t>
                      </a:r>
                    </a:p>
                  </a:txBody>
                  <a:tcPr/>
                </a:tc>
                <a:tc>
                  <a:txBody>
                    <a:bodyPr/>
                    <a:lstStyle/>
                    <a:p>
                      <a:r>
                        <a:rPr lang="en-US" dirty="0"/>
                        <a:t>Any HER2-neg</a:t>
                      </a:r>
                    </a:p>
                  </a:txBody>
                  <a:tcPr/>
                </a:tc>
                <a:tc>
                  <a:txBody>
                    <a:bodyPr/>
                    <a:lstStyle/>
                    <a:p>
                      <a:r>
                        <a:rPr lang="en-US" dirty="0"/>
                        <a:t>Any HER2-neg</a:t>
                      </a:r>
                    </a:p>
                  </a:txBody>
                  <a:tcPr/>
                </a:tc>
                <a:tc>
                  <a:txBody>
                    <a:bodyPr/>
                    <a:lstStyle/>
                    <a:p>
                      <a:r>
                        <a:rPr lang="en-US" dirty="0"/>
                        <a:t>Any HER2-neg</a:t>
                      </a:r>
                    </a:p>
                  </a:txBody>
                  <a:tcPr/>
                </a:tc>
                <a:extLst>
                  <a:ext uri="{0D108BD9-81ED-4DB2-BD59-A6C34878D82A}">
                    <a16:rowId xmlns:a16="http://schemas.microsoft.com/office/drawing/2014/main" val="3415033227"/>
                  </a:ext>
                </a:extLst>
              </a:tr>
              <a:tr h="384321">
                <a:tc>
                  <a:txBody>
                    <a:bodyPr/>
                    <a:lstStyle/>
                    <a:p>
                      <a:r>
                        <a:rPr lang="en-US" dirty="0"/>
                        <a:t>Prior chemo for MBC</a:t>
                      </a:r>
                    </a:p>
                  </a:txBody>
                  <a:tcPr/>
                </a:tc>
                <a:tc>
                  <a:txBody>
                    <a:bodyPr/>
                    <a:lstStyle/>
                    <a:p>
                      <a:r>
                        <a:rPr lang="en-US" dirty="0"/>
                        <a:t>0</a:t>
                      </a:r>
                    </a:p>
                  </a:txBody>
                  <a:tcPr/>
                </a:tc>
                <a:tc>
                  <a:txBody>
                    <a:bodyPr/>
                    <a:lstStyle/>
                    <a:p>
                      <a:r>
                        <a:rPr lang="en-US" dirty="0"/>
                        <a:t>1-2</a:t>
                      </a:r>
                    </a:p>
                  </a:txBody>
                  <a:tcPr/>
                </a:tc>
                <a:tc>
                  <a:txBody>
                    <a:bodyPr/>
                    <a:lstStyle/>
                    <a:p>
                      <a:r>
                        <a:rPr lang="en-US" dirty="0"/>
                        <a:t>No upper limit*</a:t>
                      </a:r>
                    </a:p>
                  </a:txBody>
                  <a:tcPr/>
                </a:tc>
                <a:tc>
                  <a:txBody>
                    <a:bodyPr/>
                    <a:lstStyle/>
                    <a:p>
                      <a:r>
                        <a:rPr lang="en-US" dirty="0"/>
                        <a:t>1-2</a:t>
                      </a:r>
                    </a:p>
                  </a:txBody>
                  <a:tcPr/>
                </a:tc>
                <a:tc>
                  <a:txBody>
                    <a:bodyPr/>
                    <a:lstStyle/>
                    <a:p>
                      <a:r>
                        <a:rPr lang="en-US" dirty="0"/>
                        <a:t>2-4</a:t>
                      </a:r>
                    </a:p>
                  </a:txBody>
                  <a:tcPr/>
                </a:tc>
                <a:extLst>
                  <a:ext uri="{0D108BD9-81ED-4DB2-BD59-A6C34878D82A}">
                    <a16:rowId xmlns:a16="http://schemas.microsoft.com/office/drawing/2014/main" val="3204248096"/>
                  </a:ext>
                </a:extLst>
              </a:tr>
              <a:tr h="384321">
                <a:tc>
                  <a:txBody>
                    <a:bodyPr/>
                    <a:lstStyle/>
                    <a:p>
                      <a:r>
                        <a:rPr lang="en-US" dirty="0"/>
                        <a:t>Median PFS</a:t>
                      </a:r>
                    </a:p>
                    <a:p>
                      <a:r>
                        <a:rPr lang="en-US" dirty="0"/>
                        <a:t>HR (95% CI)</a:t>
                      </a:r>
                    </a:p>
                  </a:txBody>
                  <a:tcPr/>
                </a:tc>
                <a:tc>
                  <a:txBody>
                    <a:bodyPr/>
                    <a:lstStyle/>
                    <a:p>
                      <a:r>
                        <a:rPr lang="en-US" sz="1600" dirty="0"/>
                        <a:t>13.2 vs 8.1 </a:t>
                      </a:r>
                      <a:r>
                        <a:rPr lang="en-US" sz="1600" dirty="0" err="1"/>
                        <a:t>mo</a:t>
                      </a:r>
                      <a:endParaRPr lang="en-US" sz="1600" dirty="0"/>
                    </a:p>
                    <a:p>
                      <a:r>
                        <a:rPr lang="en-US" sz="1600" dirty="0"/>
                        <a:t>HR 0.63 (0.53-0.75)</a:t>
                      </a:r>
                    </a:p>
                  </a:txBody>
                  <a:tcPr/>
                </a:tc>
                <a:tc>
                  <a:txBody>
                    <a:bodyPr/>
                    <a:lstStyle/>
                    <a:p>
                      <a:r>
                        <a:rPr lang="en-US" sz="1600" dirty="0"/>
                        <a:t>9.6 vs 4.2 </a:t>
                      </a:r>
                      <a:r>
                        <a:rPr lang="en-US" sz="1600" dirty="0" err="1"/>
                        <a:t>mo</a:t>
                      </a:r>
                      <a:endParaRPr lang="en-US" sz="1600" dirty="0"/>
                    </a:p>
                    <a:p>
                      <a:r>
                        <a:rPr lang="en-US" sz="1600" dirty="0"/>
                        <a:t>HR 0.37 (0.30-0.56)</a:t>
                      </a:r>
                    </a:p>
                  </a:txBody>
                  <a:tcPr/>
                </a:tc>
                <a:tc>
                  <a:txBody>
                    <a:bodyPr/>
                    <a:lstStyle/>
                    <a:p>
                      <a:r>
                        <a:rPr lang="en-US" sz="1600" dirty="0"/>
                        <a:t>8.3 </a:t>
                      </a:r>
                      <a:r>
                        <a:rPr lang="en-US" sz="1600" dirty="0" err="1"/>
                        <a:t>mo</a:t>
                      </a:r>
                      <a:endParaRPr lang="en-US" sz="1600" dirty="0"/>
                    </a:p>
                  </a:txBody>
                  <a:tcPr/>
                </a:tc>
                <a:tc>
                  <a:txBody>
                    <a:bodyPr/>
                    <a:lstStyle/>
                    <a:p>
                      <a:r>
                        <a:rPr lang="en-US" sz="1600" dirty="0"/>
                        <a:t>6.9 vs 4.9 </a:t>
                      </a:r>
                      <a:r>
                        <a:rPr lang="en-US" sz="1600" dirty="0" err="1"/>
                        <a:t>mo</a:t>
                      </a:r>
                      <a:endParaRPr lang="en-US" sz="1600" dirty="0"/>
                    </a:p>
                    <a:p>
                      <a:r>
                        <a:rPr lang="en-US" sz="1600" dirty="0"/>
                        <a:t>HR 0.63 (0.52-0.76)</a:t>
                      </a:r>
                    </a:p>
                  </a:txBody>
                  <a:tcPr/>
                </a:tc>
                <a:tc>
                  <a:txBody>
                    <a:bodyPr/>
                    <a:lstStyle/>
                    <a:p>
                      <a:r>
                        <a:rPr lang="en-US" sz="1600" dirty="0"/>
                        <a:t>5.5 vs 4.9 </a:t>
                      </a:r>
                      <a:r>
                        <a:rPr lang="en-US" sz="1600" dirty="0" err="1"/>
                        <a:t>mo</a:t>
                      </a:r>
                      <a:endParaRPr lang="en-US" sz="1600" dirty="0"/>
                    </a:p>
                    <a:p>
                      <a:r>
                        <a:rPr lang="en-US" sz="1600" dirty="0"/>
                        <a:t>HR 0.65 (0.53-0.81)</a:t>
                      </a:r>
                    </a:p>
                  </a:txBody>
                  <a:tcPr/>
                </a:tc>
                <a:extLst>
                  <a:ext uri="{0D108BD9-81ED-4DB2-BD59-A6C34878D82A}">
                    <a16:rowId xmlns:a16="http://schemas.microsoft.com/office/drawing/2014/main" val="1063589366"/>
                  </a:ext>
                </a:extLst>
              </a:tr>
              <a:tr h="384321">
                <a:tc>
                  <a:txBody>
                    <a:bodyPr/>
                    <a:lstStyle/>
                    <a:p>
                      <a:r>
                        <a:rPr lang="en-US" dirty="0"/>
                        <a:t>Median OS</a:t>
                      </a:r>
                    </a:p>
                    <a:p>
                      <a:r>
                        <a:rPr lang="en-US" dirty="0"/>
                        <a:t>HR (95% CI)</a:t>
                      </a:r>
                    </a:p>
                  </a:txBody>
                  <a:tcPr/>
                </a:tc>
                <a:tc>
                  <a:txBody>
                    <a:bodyPr/>
                    <a:lstStyle/>
                    <a:p>
                      <a:r>
                        <a:rPr lang="en-US" sz="1600" dirty="0"/>
                        <a:t>N/A</a:t>
                      </a:r>
                    </a:p>
                    <a:p>
                      <a:r>
                        <a:rPr lang="en-US" sz="1600" dirty="0"/>
                        <a:t>HR 0.81 (0.65-1.00)</a:t>
                      </a:r>
                    </a:p>
                  </a:txBody>
                  <a:tcPr/>
                </a:tc>
                <a:tc>
                  <a:txBody>
                    <a:bodyPr/>
                    <a:lstStyle/>
                    <a:p>
                      <a:r>
                        <a:rPr lang="en-US" sz="1600" dirty="0"/>
                        <a:t>23.9 vs 17.6 </a:t>
                      </a:r>
                      <a:r>
                        <a:rPr lang="en-US" sz="1600" dirty="0" err="1"/>
                        <a:t>mo</a:t>
                      </a:r>
                      <a:endParaRPr lang="en-US" sz="1600" dirty="0"/>
                    </a:p>
                    <a:p>
                      <a:r>
                        <a:rPr lang="en-US" sz="1600" dirty="0"/>
                        <a:t>HR 0.69 (0.55-0.87)</a:t>
                      </a:r>
                    </a:p>
                  </a:txBody>
                  <a:tcPr/>
                </a:tc>
                <a:tc>
                  <a:txBody>
                    <a:bodyPr/>
                    <a:lstStyle/>
                    <a:p>
                      <a:r>
                        <a:rPr lang="en-US" sz="1600" dirty="0"/>
                        <a:t>NE</a:t>
                      </a:r>
                    </a:p>
                  </a:txBody>
                  <a:tcPr/>
                </a:tc>
                <a:tc>
                  <a:txBody>
                    <a:bodyPr/>
                    <a:lstStyle/>
                    <a:p>
                      <a:r>
                        <a:rPr lang="en-US" sz="1600" dirty="0"/>
                        <a:t>N/A</a:t>
                      </a:r>
                    </a:p>
                    <a:p>
                      <a:r>
                        <a:rPr lang="en-US" sz="1600" dirty="0"/>
                        <a:t>HR 0.84 (0.62-1.14)</a:t>
                      </a:r>
                    </a:p>
                  </a:txBody>
                  <a:tcPr/>
                </a:tc>
                <a:tc>
                  <a:txBody>
                    <a:bodyPr/>
                    <a:lstStyle/>
                    <a:p>
                      <a:r>
                        <a:rPr lang="en-US" sz="1600" dirty="0"/>
                        <a:t>14.5 vs 11.2 </a:t>
                      </a:r>
                      <a:r>
                        <a:rPr lang="en-US" sz="1600" dirty="0" err="1"/>
                        <a:t>mo</a:t>
                      </a:r>
                      <a:endParaRPr lang="en-US" sz="1600" dirty="0"/>
                    </a:p>
                    <a:p>
                      <a:r>
                        <a:rPr lang="en-US" sz="1600" dirty="0"/>
                        <a:t>HR 0.79 (0.65-0.95)</a:t>
                      </a:r>
                    </a:p>
                  </a:txBody>
                  <a:tcPr/>
                </a:tc>
                <a:extLst>
                  <a:ext uri="{0D108BD9-81ED-4DB2-BD59-A6C34878D82A}">
                    <a16:rowId xmlns:a16="http://schemas.microsoft.com/office/drawing/2014/main" val="3264263219"/>
                  </a:ext>
                </a:extLst>
              </a:tr>
              <a:tr h="384321">
                <a:tc>
                  <a:txBody>
                    <a:bodyPr/>
                    <a:lstStyle/>
                    <a:p>
                      <a:r>
                        <a:rPr lang="en-US" dirty="0"/>
                        <a:t>ORR</a:t>
                      </a:r>
                    </a:p>
                  </a:txBody>
                  <a:tcPr/>
                </a:tc>
                <a:tc>
                  <a:txBody>
                    <a:bodyPr/>
                    <a:lstStyle/>
                    <a:p>
                      <a:r>
                        <a:rPr lang="en-US" dirty="0"/>
                        <a:t>57.3% vs 31.2%</a:t>
                      </a:r>
                    </a:p>
                  </a:txBody>
                  <a:tcPr/>
                </a:tc>
                <a:tc>
                  <a:txBody>
                    <a:bodyPr/>
                    <a:lstStyle/>
                    <a:p>
                      <a:r>
                        <a:rPr lang="en-US" dirty="0"/>
                        <a:t>52.6% vs 16.3%</a:t>
                      </a:r>
                    </a:p>
                  </a:txBody>
                  <a:tcPr/>
                </a:tc>
                <a:tc>
                  <a:txBody>
                    <a:bodyPr/>
                    <a:lstStyle/>
                    <a:p>
                      <a:r>
                        <a:rPr lang="en-US" dirty="0"/>
                        <a:t>26.8%</a:t>
                      </a:r>
                    </a:p>
                  </a:txBody>
                  <a:tcPr/>
                </a:tc>
                <a:tc>
                  <a:txBody>
                    <a:bodyPr/>
                    <a:lstStyle/>
                    <a:p>
                      <a:r>
                        <a:rPr lang="en-US" dirty="0"/>
                        <a:t>36.4% vs 22.9%</a:t>
                      </a:r>
                    </a:p>
                  </a:txBody>
                  <a:tcPr/>
                </a:tc>
                <a:tc>
                  <a:txBody>
                    <a:bodyPr/>
                    <a:lstStyle/>
                    <a:p>
                      <a:r>
                        <a:rPr lang="en-US" dirty="0"/>
                        <a:t>21% vs 14%</a:t>
                      </a:r>
                    </a:p>
                  </a:txBody>
                  <a:tcPr/>
                </a:tc>
                <a:extLst>
                  <a:ext uri="{0D108BD9-81ED-4DB2-BD59-A6C34878D82A}">
                    <a16:rowId xmlns:a16="http://schemas.microsoft.com/office/drawing/2014/main" val="3835791628"/>
                  </a:ext>
                </a:extLst>
              </a:tr>
            </a:tbl>
          </a:graphicData>
        </a:graphic>
      </p:graphicFrame>
      <p:sp>
        <p:nvSpPr>
          <p:cNvPr id="9" name="TextBox 8">
            <a:extLst>
              <a:ext uri="{FF2B5EF4-FFF2-40B4-BE49-F238E27FC236}">
                <a16:creationId xmlns:a16="http://schemas.microsoft.com/office/drawing/2014/main" id="{9AE89803-759C-238D-051A-D23563FFFB5C}"/>
              </a:ext>
            </a:extLst>
          </p:cNvPr>
          <p:cNvSpPr txBox="1"/>
          <p:nvPr/>
        </p:nvSpPr>
        <p:spPr>
          <a:xfrm>
            <a:off x="407368" y="5927207"/>
            <a:ext cx="333322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S PGothic" charset="0"/>
                <a:cs typeface="+mn-cs"/>
              </a:rPr>
              <a:t>*median of 5 prior lines for MBC</a:t>
            </a:r>
          </a:p>
        </p:txBody>
      </p:sp>
      <p:sp>
        <p:nvSpPr>
          <p:cNvPr id="3" name="TextBox 2">
            <a:extLst>
              <a:ext uri="{FF2B5EF4-FFF2-40B4-BE49-F238E27FC236}">
                <a16:creationId xmlns:a16="http://schemas.microsoft.com/office/drawing/2014/main" id="{16EEF410-65C7-1567-08B1-40E2B672E4EC}"/>
              </a:ext>
            </a:extLst>
          </p:cNvPr>
          <p:cNvSpPr txBox="1"/>
          <p:nvPr/>
        </p:nvSpPr>
        <p:spPr>
          <a:xfrm>
            <a:off x="151220" y="6478259"/>
            <a:ext cx="6097836"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Courtesy of Nancy U Lin, MD</a:t>
            </a:r>
          </a:p>
        </p:txBody>
      </p:sp>
    </p:spTree>
    <p:extLst>
      <p:ext uri="{BB962C8B-B14F-4D97-AF65-F5344CB8AC3E}">
        <p14:creationId xmlns:p14="http://schemas.microsoft.com/office/powerpoint/2010/main" val="25264797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703512" y="2060848"/>
            <a:ext cx="9072146" cy="2444995"/>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noProof="0" dirty="0"/>
              <a:t>This educational activity contains discussion of </a:t>
            </a:r>
            <a:br>
              <a:rPr lang="en-US" sz="3200" noProof="0" dirty="0"/>
            </a:br>
            <a:r>
              <a:rPr lang="en-US" sz="3200" noProof="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228553300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B610BF-DF58-0247-4209-5FBF18051F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5DA98D-F8E4-A552-8D78-443F4A31FED2}"/>
              </a:ext>
            </a:extLst>
          </p:cNvPr>
          <p:cNvSpPr>
            <a:spLocks noGrp="1"/>
          </p:cNvSpPr>
          <p:nvPr>
            <p:ph type="title"/>
          </p:nvPr>
        </p:nvSpPr>
        <p:spPr>
          <a:xfrm>
            <a:off x="522625" y="58289"/>
            <a:ext cx="11091041" cy="1325563"/>
          </a:xfrm>
        </p:spPr>
        <p:txBody>
          <a:bodyPr>
            <a:normAutofit/>
          </a:bodyPr>
          <a:lstStyle/>
          <a:p>
            <a:r>
              <a:rPr lang="en-US" sz="4000" dirty="0">
                <a:solidFill>
                  <a:srgbClr val="002060"/>
                </a:solidFill>
              </a:rPr>
              <a:t>TROPION-PanTumor01: Where does Dato-</a:t>
            </a:r>
            <a:r>
              <a:rPr lang="en-US" sz="4000" dirty="0" err="1">
                <a:solidFill>
                  <a:srgbClr val="002060"/>
                </a:solidFill>
              </a:rPr>
              <a:t>DXd</a:t>
            </a:r>
            <a:r>
              <a:rPr lang="en-US" sz="4000" dirty="0">
                <a:solidFill>
                  <a:srgbClr val="002060"/>
                </a:solidFill>
              </a:rPr>
              <a:t> fit in?</a:t>
            </a:r>
          </a:p>
        </p:txBody>
      </p:sp>
      <p:graphicFrame>
        <p:nvGraphicFramePr>
          <p:cNvPr id="8" name="Table 7">
            <a:extLst>
              <a:ext uri="{FF2B5EF4-FFF2-40B4-BE49-F238E27FC236}">
                <a16:creationId xmlns:a16="http://schemas.microsoft.com/office/drawing/2014/main" id="{F44F9F1C-DD63-1525-A75F-2DBA1F173C7C}"/>
              </a:ext>
            </a:extLst>
          </p:cNvPr>
          <p:cNvGraphicFramePr>
            <a:graphicFrameLocks noGrp="1"/>
          </p:cNvGraphicFramePr>
          <p:nvPr/>
        </p:nvGraphicFramePr>
        <p:xfrm>
          <a:off x="177972" y="1048566"/>
          <a:ext cx="11780345" cy="5213758"/>
        </p:xfrm>
        <a:graphic>
          <a:graphicData uri="http://schemas.openxmlformats.org/drawingml/2006/table">
            <a:tbl>
              <a:tblPr firstRow="1" bandRow="1">
                <a:tableStyleId>{5C22544A-7EE6-4342-B048-85BDC9FD1C3A}</a:tableStyleId>
              </a:tblPr>
              <a:tblGrid>
                <a:gridCol w="1911319">
                  <a:extLst>
                    <a:ext uri="{9D8B030D-6E8A-4147-A177-3AD203B41FA5}">
                      <a16:colId xmlns:a16="http://schemas.microsoft.com/office/drawing/2014/main" val="788561771"/>
                    </a:ext>
                  </a:extLst>
                </a:gridCol>
                <a:gridCol w="1911319">
                  <a:extLst>
                    <a:ext uri="{9D8B030D-6E8A-4147-A177-3AD203B41FA5}">
                      <a16:colId xmlns:a16="http://schemas.microsoft.com/office/drawing/2014/main" val="1686889096"/>
                    </a:ext>
                  </a:extLst>
                </a:gridCol>
                <a:gridCol w="1911319">
                  <a:extLst>
                    <a:ext uri="{9D8B030D-6E8A-4147-A177-3AD203B41FA5}">
                      <a16:colId xmlns:a16="http://schemas.microsoft.com/office/drawing/2014/main" val="2681264015"/>
                    </a:ext>
                  </a:extLst>
                </a:gridCol>
                <a:gridCol w="2091582">
                  <a:extLst>
                    <a:ext uri="{9D8B030D-6E8A-4147-A177-3AD203B41FA5}">
                      <a16:colId xmlns:a16="http://schemas.microsoft.com/office/drawing/2014/main" val="659840693"/>
                    </a:ext>
                  </a:extLst>
                </a:gridCol>
                <a:gridCol w="2091582">
                  <a:extLst>
                    <a:ext uri="{9D8B030D-6E8A-4147-A177-3AD203B41FA5}">
                      <a16:colId xmlns:a16="http://schemas.microsoft.com/office/drawing/2014/main" val="497678974"/>
                    </a:ext>
                  </a:extLst>
                </a:gridCol>
                <a:gridCol w="1863224">
                  <a:extLst>
                    <a:ext uri="{9D8B030D-6E8A-4147-A177-3AD203B41FA5}">
                      <a16:colId xmlns:a16="http://schemas.microsoft.com/office/drawing/2014/main" val="2551627988"/>
                    </a:ext>
                  </a:extLst>
                </a:gridCol>
              </a:tblGrid>
              <a:tr h="381839">
                <a:tc>
                  <a:txBody>
                    <a:bodyPr/>
                    <a:lstStyle/>
                    <a:p>
                      <a:endParaRPr lang="en-US" dirty="0"/>
                    </a:p>
                  </a:txBody>
                  <a:tcPr>
                    <a:noFill/>
                  </a:tcPr>
                </a:tc>
                <a:tc gridSpan="5">
                  <a:txBody>
                    <a:bodyPr/>
                    <a:lstStyle/>
                    <a:p>
                      <a:pPr algn="ctr"/>
                      <a:r>
                        <a:rPr lang="en-US" dirty="0"/>
                        <a:t>Triple-Negative MBC</a:t>
                      </a:r>
                    </a:p>
                  </a:txBody>
                  <a:tcPr>
                    <a:solidFill>
                      <a:srgbClr val="0070C0"/>
                    </a:solidFill>
                  </a:tcPr>
                </a:tc>
                <a:tc hMerge="1">
                  <a:txBody>
                    <a:bodyPr/>
                    <a:lstStyle/>
                    <a:p>
                      <a:endParaRPr lang="en-US" dirty="0"/>
                    </a:p>
                  </a:txBody>
                  <a:tcPr/>
                </a:tc>
                <a:tc hMerge="1">
                  <a:txBody>
                    <a:bodyPr/>
                    <a:lstStyle/>
                    <a:p>
                      <a:endParaRPr lang="en-US"/>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486975600"/>
                  </a:ext>
                </a:extLst>
              </a:tr>
              <a:tr h="514813">
                <a:tc>
                  <a:txBody>
                    <a:bodyPr/>
                    <a:lstStyle/>
                    <a:p>
                      <a:endParaRPr lang="en-US" dirty="0"/>
                    </a:p>
                  </a:txBody>
                  <a:tcPr/>
                </a:tc>
                <a:tc>
                  <a:txBody>
                    <a:bodyPr/>
                    <a:lstStyle/>
                    <a:p>
                      <a:r>
                        <a:rPr lang="en-US" sz="1400" b="1" dirty="0">
                          <a:solidFill>
                            <a:schemeClr val="bg1"/>
                          </a:solidFill>
                        </a:rPr>
                        <a:t>DESTINY-Breast04</a:t>
                      </a:r>
                    </a:p>
                  </a:txBody>
                  <a:tcPr>
                    <a:solidFill>
                      <a:srgbClr val="0070C0"/>
                    </a:solidFill>
                  </a:tcPr>
                </a:tc>
                <a:tc>
                  <a:txBody>
                    <a:bodyPr/>
                    <a:lstStyle/>
                    <a:p>
                      <a:r>
                        <a:rPr lang="en-US" sz="1400" b="1" dirty="0">
                          <a:solidFill>
                            <a:schemeClr val="bg1"/>
                          </a:solidFill>
                        </a:rPr>
                        <a:t>TROPION-PanTumor01</a:t>
                      </a:r>
                    </a:p>
                  </a:txBody>
                  <a:tcPr>
                    <a:solidFill>
                      <a:srgbClr val="0070C0"/>
                    </a:solidFill>
                  </a:tcPr>
                </a:tc>
                <a:tc>
                  <a:txBody>
                    <a:bodyPr/>
                    <a:lstStyle/>
                    <a:p>
                      <a:r>
                        <a:rPr lang="en-US" sz="1400" b="1" dirty="0">
                          <a:solidFill>
                            <a:schemeClr val="bg1"/>
                          </a:solidFill>
                        </a:rPr>
                        <a:t>TROPION-Breast02</a:t>
                      </a:r>
                    </a:p>
                  </a:txBody>
                  <a:tcPr>
                    <a:solidFill>
                      <a:srgbClr val="0070C0"/>
                    </a:solidFill>
                  </a:tcPr>
                </a:tc>
                <a:tc>
                  <a:txBody>
                    <a:bodyPr/>
                    <a:lstStyle/>
                    <a:p>
                      <a:r>
                        <a:rPr lang="en-US" sz="1400" b="1" dirty="0">
                          <a:solidFill>
                            <a:schemeClr val="bg1"/>
                          </a:solidFill>
                        </a:rPr>
                        <a:t>ASCENT</a:t>
                      </a:r>
                    </a:p>
                  </a:txBody>
                  <a:tcPr>
                    <a:solidFill>
                      <a:srgbClr val="0070C0"/>
                    </a:solidFill>
                  </a:tcPr>
                </a:tc>
                <a:tc>
                  <a:txBody>
                    <a:bodyPr/>
                    <a:lstStyle/>
                    <a:p>
                      <a:r>
                        <a:rPr lang="en-US" sz="1400" b="1" dirty="0">
                          <a:solidFill>
                            <a:schemeClr val="bg1"/>
                          </a:solidFill>
                        </a:rPr>
                        <a:t>OptiTROP-Breast01</a:t>
                      </a:r>
                    </a:p>
                  </a:txBody>
                  <a:tcPr>
                    <a:solidFill>
                      <a:srgbClr val="0070C0"/>
                    </a:solidFill>
                  </a:tcPr>
                </a:tc>
                <a:extLst>
                  <a:ext uri="{0D108BD9-81ED-4DB2-BD59-A6C34878D82A}">
                    <a16:rowId xmlns:a16="http://schemas.microsoft.com/office/drawing/2014/main" val="4155665952"/>
                  </a:ext>
                </a:extLst>
              </a:tr>
              <a:tr h="381839">
                <a:tc>
                  <a:txBody>
                    <a:bodyPr/>
                    <a:lstStyle/>
                    <a:p>
                      <a:r>
                        <a:rPr lang="en-US" dirty="0"/>
                        <a:t>Treatment arms</a:t>
                      </a:r>
                    </a:p>
                  </a:txBody>
                  <a:tcPr/>
                </a:tc>
                <a:tc>
                  <a:txBody>
                    <a:bodyPr/>
                    <a:lstStyle/>
                    <a:p>
                      <a:r>
                        <a:rPr lang="en-US" dirty="0"/>
                        <a:t>T-</a:t>
                      </a:r>
                      <a:r>
                        <a:rPr lang="en-US" dirty="0" err="1"/>
                        <a:t>DXd</a:t>
                      </a:r>
                      <a:r>
                        <a:rPr lang="en-US" dirty="0"/>
                        <a:t> vs TPC</a:t>
                      </a:r>
                    </a:p>
                  </a:txBody>
                  <a:tcPr/>
                </a:tc>
                <a:tc>
                  <a:txBody>
                    <a:bodyPr/>
                    <a:lstStyle/>
                    <a:p>
                      <a:r>
                        <a:rPr lang="en-US" dirty="0"/>
                        <a:t>Dato-</a:t>
                      </a:r>
                      <a:r>
                        <a:rPr lang="en-US" dirty="0" err="1"/>
                        <a:t>DXd</a:t>
                      </a:r>
                      <a:endParaRPr lang="en-US" dirty="0"/>
                    </a:p>
                  </a:txBody>
                  <a:tcPr/>
                </a:tc>
                <a:tc>
                  <a:txBody>
                    <a:bodyPr/>
                    <a:lstStyle/>
                    <a:p>
                      <a:r>
                        <a:rPr lang="en-US" dirty="0"/>
                        <a:t>Dato-</a:t>
                      </a:r>
                      <a:r>
                        <a:rPr lang="en-US" dirty="0" err="1"/>
                        <a:t>DXd</a:t>
                      </a:r>
                      <a:r>
                        <a:rPr lang="en-US" dirty="0"/>
                        <a:t> vs TPC</a:t>
                      </a:r>
                    </a:p>
                  </a:txBody>
                  <a:tcPr/>
                </a:tc>
                <a:tc>
                  <a:txBody>
                    <a:bodyPr/>
                    <a:lstStyle/>
                    <a:p>
                      <a:r>
                        <a:rPr lang="en-US" dirty="0"/>
                        <a:t>SG vs TPC</a:t>
                      </a:r>
                    </a:p>
                  </a:txBody>
                  <a:tcPr/>
                </a:tc>
                <a:tc>
                  <a:txBody>
                    <a:bodyPr/>
                    <a:lstStyle/>
                    <a:p>
                      <a:r>
                        <a:rPr lang="en-US" dirty="0"/>
                        <a:t>Sac-TMT vs TPC</a:t>
                      </a:r>
                    </a:p>
                  </a:txBody>
                  <a:tcPr/>
                </a:tc>
                <a:extLst>
                  <a:ext uri="{0D108BD9-81ED-4DB2-BD59-A6C34878D82A}">
                    <a16:rowId xmlns:a16="http://schemas.microsoft.com/office/drawing/2014/main" val="3263712393"/>
                  </a:ext>
                </a:extLst>
              </a:tr>
              <a:tr h="381839">
                <a:tc>
                  <a:txBody>
                    <a:bodyPr/>
                    <a:lstStyle/>
                    <a:p>
                      <a:r>
                        <a:rPr lang="en-US" dirty="0"/>
                        <a:t>HER2 status</a:t>
                      </a:r>
                    </a:p>
                  </a:txBody>
                  <a:tcPr/>
                </a:tc>
                <a:tc>
                  <a:txBody>
                    <a:bodyPr/>
                    <a:lstStyle/>
                    <a:p>
                      <a:r>
                        <a:rPr lang="en-US" sz="1600" dirty="0"/>
                        <a:t>Low (1+, 2+/ISH-)</a:t>
                      </a:r>
                    </a:p>
                  </a:txBody>
                  <a:tcPr/>
                </a:tc>
                <a:tc>
                  <a:txBody>
                    <a:bodyPr/>
                    <a:lstStyle/>
                    <a:p>
                      <a:r>
                        <a:rPr lang="en-US" sz="1600" dirty="0"/>
                        <a:t>Any HER2-neg</a:t>
                      </a:r>
                    </a:p>
                  </a:txBody>
                  <a:tcPr/>
                </a:tc>
                <a:tc>
                  <a:txBody>
                    <a:bodyPr/>
                    <a:lstStyle/>
                    <a:p>
                      <a:r>
                        <a:rPr lang="en-US" sz="1600" dirty="0"/>
                        <a:t>Any HER2-neg;</a:t>
                      </a:r>
                    </a:p>
                    <a:p>
                      <a:r>
                        <a:rPr lang="en-US" sz="1600" dirty="0"/>
                        <a:t>Not a candidate for PD1/PDL1 inhibitor</a:t>
                      </a:r>
                    </a:p>
                  </a:txBody>
                  <a:tcPr/>
                </a:tc>
                <a:tc>
                  <a:txBody>
                    <a:bodyPr/>
                    <a:lstStyle/>
                    <a:p>
                      <a:r>
                        <a:rPr lang="en-US" sz="1600" dirty="0"/>
                        <a:t>Any HER2-neg</a:t>
                      </a:r>
                    </a:p>
                  </a:txBody>
                  <a:tcPr/>
                </a:tc>
                <a:tc>
                  <a:txBody>
                    <a:bodyPr/>
                    <a:lstStyle/>
                    <a:p>
                      <a:r>
                        <a:rPr lang="en-US" sz="1600" dirty="0"/>
                        <a:t>Any HER2-neg</a:t>
                      </a:r>
                    </a:p>
                  </a:txBody>
                  <a:tcPr/>
                </a:tc>
                <a:extLst>
                  <a:ext uri="{0D108BD9-81ED-4DB2-BD59-A6C34878D82A}">
                    <a16:rowId xmlns:a16="http://schemas.microsoft.com/office/drawing/2014/main" val="3415033227"/>
                  </a:ext>
                </a:extLst>
              </a:tr>
              <a:tr h="635946">
                <a:tc>
                  <a:txBody>
                    <a:bodyPr/>
                    <a:lstStyle/>
                    <a:p>
                      <a:r>
                        <a:rPr lang="en-US" dirty="0"/>
                        <a:t>Prior chemo for MBC</a:t>
                      </a:r>
                    </a:p>
                  </a:txBody>
                  <a:tcPr/>
                </a:tc>
                <a:tc>
                  <a:txBody>
                    <a:bodyPr/>
                    <a:lstStyle/>
                    <a:p>
                      <a:r>
                        <a:rPr lang="en-US" dirty="0"/>
                        <a:t>1-2</a:t>
                      </a:r>
                    </a:p>
                  </a:txBody>
                  <a:tcPr/>
                </a:tc>
                <a:tc>
                  <a:txBody>
                    <a:bodyPr/>
                    <a:lstStyle/>
                    <a:p>
                      <a:r>
                        <a:rPr lang="en-US" dirty="0"/>
                        <a:t>No upper limit*</a:t>
                      </a:r>
                    </a:p>
                  </a:txBody>
                  <a:tcPr/>
                </a:tc>
                <a:tc>
                  <a:txBody>
                    <a:bodyPr/>
                    <a:lstStyle/>
                    <a:p>
                      <a:r>
                        <a:rPr lang="en-US" dirty="0"/>
                        <a:t>0</a:t>
                      </a:r>
                    </a:p>
                  </a:txBody>
                  <a:tcPr/>
                </a:tc>
                <a:tc>
                  <a:txBody>
                    <a:bodyPr/>
                    <a:lstStyle/>
                    <a:p>
                      <a:r>
                        <a:rPr lang="en-US" u="sng" dirty="0"/>
                        <a:t>&gt;</a:t>
                      </a:r>
                      <a:r>
                        <a:rPr lang="en-US" dirty="0"/>
                        <a:t>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u="sng" dirty="0"/>
                        <a:t>&gt;</a:t>
                      </a:r>
                      <a:r>
                        <a:rPr lang="en-US" u="none" dirty="0"/>
                        <a:t>2</a:t>
                      </a:r>
                    </a:p>
                    <a:p>
                      <a:endParaRPr lang="en-US" dirty="0"/>
                    </a:p>
                  </a:txBody>
                  <a:tcPr/>
                </a:tc>
                <a:extLst>
                  <a:ext uri="{0D108BD9-81ED-4DB2-BD59-A6C34878D82A}">
                    <a16:rowId xmlns:a16="http://schemas.microsoft.com/office/drawing/2014/main" val="3204248096"/>
                  </a:ext>
                </a:extLst>
              </a:tr>
              <a:tr h="635946">
                <a:tc>
                  <a:txBody>
                    <a:bodyPr/>
                    <a:lstStyle/>
                    <a:p>
                      <a:r>
                        <a:rPr lang="en-US" dirty="0"/>
                        <a:t>Median PFS</a:t>
                      </a:r>
                    </a:p>
                    <a:p>
                      <a:r>
                        <a:rPr lang="en-US" dirty="0"/>
                        <a:t>HR (95% CI)</a:t>
                      </a:r>
                    </a:p>
                  </a:txBody>
                  <a:tcPr/>
                </a:tc>
                <a:tc>
                  <a:txBody>
                    <a:bodyPr/>
                    <a:lstStyle/>
                    <a:p>
                      <a:r>
                        <a:rPr lang="en-US" sz="1600" dirty="0"/>
                        <a:t>6.3 vs 2.9 </a:t>
                      </a:r>
                      <a:r>
                        <a:rPr lang="en-US" sz="1600" dirty="0" err="1"/>
                        <a:t>mo</a:t>
                      </a:r>
                      <a:endParaRPr lang="en-US" sz="1600" dirty="0"/>
                    </a:p>
                    <a:p>
                      <a:r>
                        <a:rPr lang="en-US" sz="1600" dirty="0"/>
                        <a:t>HR 0.29 (0.15-0.57)</a:t>
                      </a:r>
                    </a:p>
                  </a:txBody>
                  <a:tcPr/>
                </a:tc>
                <a:tc>
                  <a:txBody>
                    <a:bodyPr/>
                    <a:lstStyle/>
                    <a:p>
                      <a:r>
                        <a:rPr lang="en-US" sz="1600" dirty="0"/>
                        <a:t>4.4 </a:t>
                      </a:r>
                      <a:r>
                        <a:rPr lang="en-US" sz="1600" dirty="0" err="1"/>
                        <a:t>mo</a:t>
                      </a:r>
                      <a:r>
                        <a:rPr lang="en-US" sz="1600" dirty="0"/>
                        <a:t> (all)</a:t>
                      </a:r>
                    </a:p>
                    <a:p>
                      <a:r>
                        <a:rPr lang="en-US" sz="1600" dirty="0"/>
                        <a:t>7.3 </a:t>
                      </a:r>
                      <a:r>
                        <a:rPr lang="en-US" sz="1600" dirty="0" err="1"/>
                        <a:t>mo</a:t>
                      </a:r>
                      <a:r>
                        <a:rPr lang="en-US" sz="1600" dirty="0"/>
                        <a:t> (topo1-naïve)</a:t>
                      </a:r>
                    </a:p>
                  </a:txBody>
                  <a:tcPr/>
                </a:tc>
                <a:tc>
                  <a:txBody>
                    <a:bodyPr/>
                    <a:lstStyle/>
                    <a:p>
                      <a:r>
                        <a:rPr lang="en-US" sz="1600" dirty="0"/>
                        <a:t>??</a:t>
                      </a:r>
                    </a:p>
                  </a:txBody>
                  <a:tcPr/>
                </a:tc>
                <a:tc>
                  <a:txBody>
                    <a:bodyPr/>
                    <a:lstStyle/>
                    <a:p>
                      <a:r>
                        <a:rPr lang="en-US" sz="1600" dirty="0"/>
                        <a:t>5.6 vs 1.7 </a:t>
                      </a:r>
                      <a:r>
                        <a:rPr lang="en-US" sz="1600" dirty="0" err="1"/>
                        <a:t>mo</a:t>
                      </a:r>
                      <a:endParaRPr lang="en-US" sz="1600" dirty="0"/>
                    </a:p>
                    <a:p>
                      <a:r>
                        <a:rPr lang="en-US" sz="1600" dirty="0"/>
                        <a:t>HR 0.41 (0.32-0.52)</a:t>
                      </a:r>
                    </a:p>
                  </a:txBody>
                  <a:tcPr/>
                </a:tc>
                <a:tc>
                  <a:txBody>
                    <a:bodyPr/>
                    <a:lstStyle/>
                    <a:p>
                      <a:r>
                        <a:rPr lang="en-US" sz="1600" dirty="0"/>
                        <a:t>6.7 vs 2.5 </a:t>
                      </a:r>
                      <a:r>
                        <a:rPr lang="en-US" sz="1600" dirty="0" err="1"/>
                        <a:t>mo</a:t>
                      </a:r>
                      <a:endParaRPr lang="en-US" sz="1600" dirty="0"/>
                    </a:p>
                    <a:p>
                      <a:r>
                        <a:rPr lang="en-US" sz="1600" dirty="0"/>
                        <a:t>HR 0.32 (0.22-0.44)</a:t>
                      </a:r>
                    </a:p>
                  </a:txBody>
                  <a:tcPr/>
                </a:tc>
                <a:extLst>
                  <a:ext uri="{0D108BD9-81ED-4DB2-BD59-A6C34878D82A}">
                    <a16:rowId xmlns:a16="http://schemas.microsoft.com/office/drawing/2014/main" val="1063589366"/>
                  </a:ext>
                </a:extLst>
              </a:tr>
              <a:tr h="635946">
                <a:tc>
                  <a:txBody>
                    <a:bodyPr/>
                    <a:lstStyle/>
                    <a:p>
                      <a:r>
                        <a:rPr lang="en-US" dirty="0"/>
                        <a:t>Median OS</a:t>
                      </a:r>
                    </a:p>
                    <a:p>
                      <a:r>
                        <a:rPr lang="en-US" dirty="0"/>
                        <a:t>HR (95% CI)</a:t>
                      </a:r>
                    </a:p>
                  </a:txBody>
                  <a:tcPr/>
                </a:tc>
                <a:tc>
                  <a:txBody>
                    <a:bodyPr/>
                    <a:lstStyle/>
                    <a:p>
                      <a:r>
                        <a:rPr lang="en-US" sz="1600" dirty="0"/>
                        <a:t>17.1 vs 8.3 </a:t>
                      </a:r>
                      <a:r>
                        <a:rPr lang="en-US" sz="1600" dirty="0" err="1"/>
                        <a:t>mo</a:t>
                      </a:r>
                      <a:endParaRPr lang="en-US" sz="1600" dirty="0"/>
                    </a:p>
                    <a:p>
                      <a:r>
                        <a:rPr lang="en-US" sz="1600" dirty="0"/>
                        <a:t>HR 0.58 (0.31-1.08)</a:t>
                      </a:r>
                    </a:p>
                  </a:txBody>
                  <a:tcPr/>
                </a:tc>
                <a:tc>
                  <a:txBody>
                    <a:bodyPr/>
                    <a:lstStyle/>
                    <a:p>
                      <a:r>
                        <a:rPr lang="en-US" sz="1600" dirty="0"/>
                        <a:t>13.5 </a:t>
                      </a:r>
                      <a:r>
                        <a:rPr lang="en-US" sz="1600" dirty="0" err="1"/>
                        <a:t>mo</a:t>
                      </a:r>
                      <a:r>
                        <a:rPr lang="en-US" sz="1600" dirty="0"/>
                        <a:t> (all)</a:t>
                      </a:r>
                    </a:p>
                    <a:p>
                      <a:r>
                        <a:rPr lang="en-US" sz="1600" dirty="0"/>
                        <a:t>14.3 </a:t>
                      </a:r>
                      <a:r>
                        <a:rPr lang="en-US" sz="1600" dirty="0" err="1"/>
                        <a:t>mo</a:t>
                      </a:r>
                      <a:r>
                        <a:rPr lang="en-US" sz="1600" dirty="0"/>
                        <a:t> (topo1-naïve)</a:t>
                      </a:r>
                    </a:p>
                  </a:txBody>
                  <a:tcPr/>
                </a:tc>
                <a:tc>
                  <a:txBody>
                    <a:bodyPr/>
                    <a:lstStyle/>
                    <a:p>
                      <a:r>
                        <a:rPr lang="en-US" sz="1600" dirty="0"/>
                        <a:t>??</a:t>
                      </a:r>
                    </a:p>
                  </a:txBody>
                  <a:tcPr/>
                </a:tc>
                <a:tc>
                  <a:txBody>
                    <a:bodyPr/>
                    <a:lstStyle/>
                    <a:p>
                      <a:r>
                        <a:rPr lang="en-US" sz="1600" dirty="0"/>
                        <a:t>12.1 vs 6.7 </a:t>
                      </a:r>
                      <a:r>
                        <a:rPr lang="en-US" sz="1600" dirty="0" err="1"/>
                        <a:t>mo</a:t>
                      </a:r>
                      <a:endParaRPr lang="en-US" sz="1600" dirty="0"/>
                    </a:p>
                    <a:p>
                      <a:r>
                        <a:rPr lang="en-US" sz="1600" dirty="0"/>
                        <a:t>HR 0.48 (0.38-0.59)</a:t>
                      </a:r>
                    </a:p>
                  </a:txBody>
                  <a:tcPr/>
                </a:tc>
                <a:tc>
                  <a:txBody>
                    <a:bodyPr/>
                    <a:lstStyle/>
                    <a:p>
                      <a:r>
                        <a:rPr lang="en-US" sz="1600" dirty="0"/>
                        <a:t>NR vs 9.4 </a:t>
                      </a:r>
                      <a:r>
                        <a:rPr lang="en-US" sz="1600" dirty="0" err="1"/>
                        <a:t>mo</a:t>
                      </a:r>
                      <a:endParaRPr lang="en-US" sz="1600" dirty="0"/>
                    </a:p>
                    <a:p>
                      <a:r>
                        <a:rPr lang="en-US" sz="1600" dirty="0"/>
                        <a:t>HR 0.53 (0.36-0.78)</a:t>
                      </a:r>
                    </a:p>
                  </a:txBody>
                  <a:tcPr/>
                </a:tc>
                <a:extLst>
                  <a:ext uri="{0D108BD9-81ED-4DB2-BD59-A6C34878D82A}">
                    <a16:rowId xmlns:a16="http://schemas.microsoft.com/office/drawing/2014/main" val="3264263219"/>
                  </a:ext>
                </a:extLst>
              </a:tr>
              <a:tr h="381839">
                <a:tc>
                  <a:txBody>
                    <a:bodyPr/>
                    <a:lstStyle/>
                    <a:p>
                      <a:r>
                        <a:rPr lang="en-US" dirty="0"/>
                        <a:t>ORR</a:t>
                      </a:r>
                    </a:p>
                  </a:txBody>
                  <a:tcPr/>
                </a:tc>
                <a:tc>
                  <a:txBody>
                    <a:bodyPr/>
                    <a:lstStyle/>
                    <a:p>
                      <a:r>
                        <a:rPr lang="en-US" sz="1600" dirty="0"/>
                        <a:t>50.0% vs 16.7%</a:t>
                      </a:r>
                    </a:p>
                  </a:txBody>
                  <a:tcPr/>
                </a:tc>
                <a:tc>
                  <a:txBody>
                    <a:bodyPr/>
                    <a:lstStyle/>
                    <a:p>
                      <a:r>
                        <a:rPr lang="en-US" sz="1600" dirty="0"/>
                        <a:t>31.8% (all)</a:t>
                      </a:r>
                    </a:p>
                    <a:p>
                      <a:r>
                        <a:rPr lang="en-US" sz="1600" dirty="0"/>
                        <a:t>40.0% (topo1-naïve)</a:t>
                      </a:r>
                    </a:p>
                  </a:txBody>
                  <a:tcPr/>
                </a:tc>
                <a:tc>
                  <a:txBody>
                    <a:bodyPr/>
                    <a:lstStyle/>
                    <a:p>
                      <a:r>
                        <a:rPr lang="en-US" sz="1600" dirty="0"/>
                        <a:t>??</a:t>
                      </a:r>
                    </a:p>
                  </a:txBody>
                  <a:tcPr/>
                </a:tc>
                <a:tc>
                  <a:txBody>
                    <a:bodyPr/>
                    <a:lstStyle/>
                    <a:p>
                      <a:r>
                        <a:rPr lang="en-US" sz="1600" dirty="0"/>
                        <a:t>35% vs 5%</a:t>
                      </a:r>
                    </a:p>
                  </a:txBody>
                  <a:tcPr/>
                </a:tc>
                <a:tc>
                  <a:txBody>
                    <a:bodyPr/>
                    <a:lstStyle/>
                    <a:p>
                      <a:r>
                        <a:rPr lang="en-US" sz="1600" dirty="0"/>
                        <a:t>45.4% vs 12.0%</a:t>
                      </a:r>
                    </a:p>
                  </a:txBody>
                  <a:tcPr/>
                </a:tc>
                <a:extLst>
                  <a:ext uri="{0D108BD9-81ED-4DB2-BD59-A6C34878D82A}">
                    <a16:rowId xmlns:a16="http://schemas.microsoft.com/office/drawing/2014/main" val="3835791628"/>
                  </a:ext>
                </a:extLst>
              </a:tr>
            </a:tbl>
          </a:graphicData>
        </a:graphic>
      </p:graphicFrame>
      <p:sp>
        <p:nvSpPr>
          <p:cNvPr id="9" name="TextBox 8">
            <a:extLst>
              <a:ext uri="{FF2B5EF4-FFF2-40B4-BE49-F238E27FC236}">
                <a16:creationId xmlns:a16="http://schemas.microsoft.com/office/drawing/2014/main" id="{4231F3AB-5F22-C090-E1CA-C6540BA3DE85}"/>
              </a:ext>
            </a:extLst>
          </p:cNvPr>
          <p:cNvSpPr txBox="1"/>
          <p:nvPr/>
        </p:nvSpPr>
        <p:spPr>
          <a:xfrm>
            <a:off x="462455" y="6257659"/>
            <a:ext cx="333322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S PGothic" charset="0"/>
                <a:cs typeface="+mn-cs"/>
              </a:rPr>
              <a:t>*median of 3 prior lines for MBC</a:t>
            </a:r>
          </a:p>
        </p:txBody>
      </p:sp>
      <p:sp>
        <p:nvSpPr>
          <p:cNvPr id="3" name="TextBox 2">
            <a:extLst>
              <a:ext uri="{FF2B5EF4-FFF2-40B4-BE49-F238E27FC236}">
                <a16:creationId xmlns:a16="http://schemas.microsoft.com/office/drawing/2014/main" id="{318BB939-91FC-34DF-8B06-6FA61A09018B}"/>
              </a:ext>
            </a:extLst>
          </p:cNvPr>
          <p:cNvSpPr txBox="1"/>
          <p:nvPr/>
        </p:nvSpPr>
        <p:spPr>
          <a:xfrm>
            <a:off x="5860481" y="6478259"/>
            <a:ext cx="6097836" cy="323165"/>
          </a:xfrm>
          <a:prstGeom prst="rect">
            <a:avLst/>
          </a:prstGeom>
          <a:noFill/>
        </p:spPr>
        <p:txBody>
          <a:bodyPr wrap="square">
            <a:spAutoFit/>
          </a:bodyPr>
          <a:lstStyle/>
          <a:p>
            <a:pPr marL="0" marR="0" lvl="0" indent="0" algn="r"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Courtesy of Nancy U Lin, MD</a:t>
            </a:r>
          </a:p>
        </p:txBody>
      </p:sp>
    </p:spTree>
    <p:extLst>
      <p:ext uri="{BB962C8B-B14F-4D97-AF65-F5344CB8AC3E}">
        <p14:creationId xmlns:p14="http://schemas.microsoft.com/office/powerpoint/2010/main" val="1041384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51A70C-4A28-5FC4-01F7-68203EB2FCF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E9C0FBC-062E-71DF-2CF4-A072ACC4D213}"/>
              </a:ext>
            </a:extLst>
          </p:cNvPr>
          <p:cNvSpPr txBox="1"/>
          <p:nvPr/>
        </p:nvSpPr>
        <p:spPr>
          <a:xfrm>
            <a:off x="974109" y="1689770"/>
            <a:ext cx="10074891" cy="4401205"/>
          </a:xfrm>
          <a:prstGeom prst="rect">
            <a:avLst/>
          </a:prstGeom>
          <a:noFill/>
        </p:spPr>
        <p:txBody>
          <a:bodyPr wrap="square">
            <a:spAutoFit/>
          </a:bodyPr>
          <a:lstStyle/>
          <a:p>
            <a:pPr defTabSz="914400" fontAlgn="auto">
              <a:spcBef>
                <a:spcPts val="0"/>
              </a:spcBef>
              <a:spcAft>
                <a:spcPts val="0"/>
              </a:spcAft>
              <a:defRPr/>
            </a:pPr>
            <a:r>
              <a:rPr kumimoji="0" lang="en-US" sz="2800" b="1" i="0" u="none" strike="noStrike" kern="10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A 65-year-old woman presents with </a:t>
            </a:r>
            <a:r>
              <a:rPr kumimoji="0" lang="en-US" sz="2800" b="1" i="0" u="sng" strike="noStrike" kern="10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de novo HR-positive, HER2-negative (IHC </a:t>
            </a:r>
            <a:r>
              <a:rPr lang="en-US" sz="2800" u="sng" kern="100" dirty="0">
                <a:solidFill>
                  <a:schemeClr val="tx1"/>
                </a:solidFill>
                <a:latin typeface="Calibri" panose="020F0502020204030204" pitchFamily="34" charset="0"/>
                <a:ea typeface="Aptos" panose="020B0004020202020204" pitchFamily="34" charset="0"/>
                <a:cs typeface="Calibri" panose="020F0502020204030204" pitchFamily="34" charset="0"/>
              </a:rPr>
              <a:t>0</a:t>
            </a:r>
            <a:r>
              <a:rPr kumimoji="0" lang="en-US" sz="2800" b="1" i="0" u="sng" strike="noStrike" kern="10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a:t>
            </a:r>
            <a:r>
              <a:rPr lang="en-US" sz="2800" u="sng" kern="100" dirty="0">
                <a:solidFill>
                  <a:schemeClr val="tx1"/>
                </a:solidFill>
                <a:latin typeface="Calibri" panose="020F0502020204030204" pitchFamily="34" charset="0"/>
                <a:ea typeface="Aptos" panose="020B0004020202020204" pitchFamily="34" charset="0"/>
                <a:cs typeface="Calibri" panose="020F0502020204030204" pitchFamily="34" charset="0"/>
              </a:rPr>
              <a:t>, BRCA wild-type (WT) </a:t>
            </a:r>
            <a:r>
              <a:rPr kumimoji="0" lang="en-US" sz="2800" b="1" i="0" u="sng" strike="noStrike" kern="10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mBC</a:t>
            </a:r>
            <a:r>
              <a:rPr kumimoji="0" lang="en-US" sz="2800" b="1" i="0" u="none" strike="noStrike" kern="10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 She receives first-line ribociclib </a:t>
            </a:r>
            <a:r>
              <a:rPr lang="en-US" sz="2800" kern="100" dirty="0">
                <a:solidFill>
                  <a:schemeClr val="tx1"/>
                </a:solidFill>
                <a:latin typeface="Calibri" panose="020F0502020204030204" pitchFamily="34" charset="0"/>
                <a:ea typeface="Aptos" panose="020B0004020202020204" pitchFamily="34" charset="0"/>
                <a:cs typeface="Calibri" panose="020F0502020204030204" pitchFamily="34" charset="0"/>
              </a:rPr>
              <a:t>with anastrozole followed by second-line elacestrant on disease progression. Recent imaging shows evidence of asymptomatic bone and soft tissue metastases which are biopsy confirmed to be consistent with the primary. </a:t>
            </a:r>
            <a:r>
              <a:rPr kumimoji="0" lang="en-US" sz="2800" b="1" i="0" u="none" strike="noStrike" kern="10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Biomarker evaluation is negative for PIK3CA/AKT1/PTEN alterations. Regulatory and reimbursement issues aside, what would be your most likely treatment?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0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
        <p:nvSpPr>
          <p:cNvPr id="2" name="Title 1">
            <a:extLst>
              <a:ext uri="{FF2B5EF4-FFF2-40B4-BE49-F238E27FC236}">
                <a16:creationId xmlns:a16="http://schemas.microsoft.com/office/drawing/2014/main" id="{88D64072-01DB-EB97-3E68-4994FD4A2298}"/>
              </a:ext>
            </a:extLst>
          </p:cNvPr>
          <p:cNvSpPr txBox="1">
            <a:spLocks/>
          </p:cNvSpPr>
          <p:nvPr/>
        </p:nvSpPr>
        <p:spPr>
          <a:xfrm>
            <a:off x="912286" y="485800"/>
            <a:ext cx="10358967" cy="1143000"/>
          </a:xfrm>
          <a:prstGeom prst="rect">
            <a:avLst/>
          </a:prstGeom>
        </p:spPr>
        <p:txBody>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“Beyond the Guidelines” Questions</a:t>
            </a:r>
          </a:p>
        </p:txBody>
      </p:sp>
    </p:spTree>
    <p:extLst>
      <p:ext uri="{BB962C8B-B14F-4D97-AF65-F5344CB8AC3E}">
        <p14:creationId xmlns:p14="http://schemas.microsoft.com/office/powerpoint/2010/main" val="26975446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98C9FB-280B-4C2B-2F37-068DB1D7341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CF3223F-F824-D199-2F7B-77D80B7149E0}"/>
              </a:ext>
            </a:extLst>
          </p:cNvPr>
          <p:cNvSpPr txBox="1"/>
          <p:nvPr/>
        </p:nvSpPr>
        <p:spPr>
          <a:xfrm>
            <a:off x="974109" y="1689770"/>
            <a:ext cx="10074891" cy="3970318"/>
          </a:xfrm>
          <a:prstGeom prst="rect">
            <a:avLst/>
          </a:prstGeom>
          <a:noFill/>
        </p:spPr>
        <p:txBody>
          <a:bodyPr wrap="square">
            <a:spAutoFit/>
          </a:bodyPr>
          <a:lstStyle/>
          <a:p>
            <a:pPr defTabSz="914400" fontAlgn="auto">
              <a:spcBef>
                <a:spcPts val="0"/>
              </a:spcBef>
              <a:spcAft>
                <a:spcPts val="0"/>
              </a:spcAft>
              <a:defRPr/>
            </a:pPr>
            <a:r>
              <a:rPr kumimoji="0" lang="en-US" sz="2800" b="1" i="0" u="none" strike="noStrike" kern="10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A 65-year-old woman presents with </a:t>
            </a:r>
            <a:r>
              <a:rPr kumimoji="0" lang="en-US" sz="2800" b="1" i="0" u="sng" strike="noStrike" kern="10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de novo HR-positive, HER2-low (IHC 1+, FISH negative)</a:t>
            </a:r>
            <a:r>
              <a:rPr lang="en-US" sz="2800" u="sng" kern="100" dirty="0">
                <a:solidFill>
                  <a:schemeClr val="tx1"/>
                </a:solidFill>
                <a:latin typeface="Calibri" panose="020F0502020204030204" pitchFamily="34" charset="0"/>
                <a:ea typeface="Aptos" panose="020B0004020202020204" pitchFamily="34" charset="0"/>
                <a:cs typeface="Calibri" panose="020F0502020204030204" pitchFamily="34" charset="0"/>
              </a:rPr>
              <a:t>, BRCA WT </a:t>
            </a:r>
            <a:r>
              <a:rPr kumimoji="0" lang="en-US" sz="2800" b="1" i="0" u="sng" strike="noStrike" kern="10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mBC</a:t>
            </a:r>
            <a:r>
              <a:rPr kumimoji="0" lang="en-US" sz="2800" b="1" i="0" u="none" strike="noStrike" kern="10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 She receives first-line ribociclib </a:t>
            </a:r>
            <a:r>
              <a:rPr lang="en-US" sz="2800" kern="100" dirty="0">
                <a:solidFill>
                  <a:schemeClr val="tx1"/>
                </a:solidFill>
                <a:latin typeface="Calibri" panose="020F0502020204030204" pitchFamily="34" charset="0"/>
                <a:ea typeface="Aptos" panose="020B0004020202020204" pitchFamily="34" charset="0"/>
                <a:cs typeface="Calibri" panose="020F0502020204030204" pitchFamily="34" charset="0"/>
              </a:rPr>
              <a:t>with anastrozole followed by second-line elacestrant then trastuzumab deruxtecan on disease progression. Recent imaging shows evidence of asymptomatic bone and soft tissue metastases which are biopsy confirmed to be consistent with the primary. </a:t>
            </a:r>
            <a:r>
              <a:rPr kumimoji="0" lang="en-US" sz="2800" b="1" i="0" u="none" strike="noStrike" kern="10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Biomarker evaluation is negative for PIK3CA/AKT1/PTEN alterations. Regulatory and reimbursement issues aside, what would be your most likely treatment? </a:t>
            </a:r>
          </a:p>
        </p:txBody>
      </p:sp>
      <p:sp>
        <p:nvSpPr>
          <p:cNvPr id="2" name="Title 1">
            <a:extLst>
              <a:ext uri="{FF2B5EF4-FFF2-40B4-BE49-F238E27FC236}">
                <a16:creationId xmlns:a16="http://schemas.microsoft.com/office/drawing/2014/main" id="{9A10C931-FFDD-E2AD-C800-AB8377DDFFC8}"/>
              </a:ext>
            </a:extLst>
          </p:cNvPr>
          <p:cNvSpPr txBox="1">
            <a:spLocks/>
          </p:cNvSpPr>
          <p:nvPr/>
        </p:nvSpPr>
        <p:spPr>
          <a:xfrm>
            <a:off x="912286" y="485800"/>
            <a:ext cx="10358967" cy="1143000"/>
          </a:xfrm>
          <a:prstGeom prst="rect">
            <a:avLst/>
          </a:prstGeom>
        </p:spPr>
        <p:txBody>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“Beyond the Guidelines” Questions</a:t>
            </a:r>
          </a:p>
        </p:txBody>
      </p:sp>
    </p:spTree>
    <p:extLst>
      <p:ext uri="{BB962C8B-B14F-4D97-AF65-F5344CB8AC3E}">
        <p14:creationId xmlns:p14="http://schemas.microsoft.com/office/powerpoint/2010/main" val="5307233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47A274-3133-8E12-6248-DEF720C6D38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01101E1-7AC1-D032-BDE9-564FBDE8B613}"/>
              </a:ext>
            </a:extLst>
          </p:cNvPr>
          <p:cNvSpPr txBox="1"/>
          <p:nvPr/>
        </p:nvSpPr>
        <p:spPr>
          <a:xfrm>
            <a:off x="974109" y="1689770"/>
            <a:ext cx="10074891" cy="1384995"/>
          </a:xfrm>
          <a:prstGeom prst="rect">
            <a:avLst/>
          </a:prstGeom>
          <a:noFill/>
        </p:spPr>
        <p:txBody>
          <a:bodyPr wrap="square">
            <a:spAutoFit/>
          </a:bodyPr>
          <a:lstStyle/>
          <a:p>
            <a:pPr defTabSz="914400" fontAlgn="auto">
              <a:spcBef>
                <a:spcPts val="0"/>
              </a:spcBef>
              <a:spcAft>
                <a:spcPts val="0"/>
              </a:spcAft>
              <a:defRPr/>
            </a:pPr>
            <a:r>
              <a:rPr kumimoji="0" lang="en-US" sz="2800" b="1" i="0" u="none" strike="noStrike" kern="10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In general, what is your approach to the prevention and management of mucositis associated with datopotamab deruxtecan? </a:t>
            </a:r>
          </a:p>
        </p:txBody>
      </p:sp>
      <p:sp>
        <p:nvSpPr>
          <p:cNvPr id="2" name="Title 1">
            <a:extLst>
              <a:ext uri="{FF2B5EF4-FFF2-40B4-BE49-F238E27FC236}">
                <a16:creationId xmlns:a16="http://schemas.microsoft.com/office/drawing/2014/main" id="{E9384031-7E50-4361-63AF-3DF117485D8D}"/>
              </a:ext>
            </a:extLst>
          </p:cNvPr>
          <p:cNvSpPr txBox="1">
            <a:spLocks/>
          </p:cNvSpPr>
          <p:nvPr/>
        </p:nvSpPr>
        <p:spPr>
          <a:xfrm>
            <a:off x="912286" y="485800"/>
            <a:ext cx="10358967" cy="1143000"/>
          </a:xfrm>
          <a:prstGeom prst="rect">
            <a:avLst/>
          </a:prstGeom>
        </p:spPr>
        <p:txBody>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“Beyond the Guidelines” Questions</a:t>
            </a:r>
          </a:p>
        </p:txBody>
      </p:sp>
    </p:spTree>
    <p:extLst>
      <p:ext uri="{BB962C8B-B14F-4D97-AF65-F5344CB8AC3E}">
        <p14:creationId xmlns:p14="http://schemas.microsoft.com/office/powerpoint/2010/main" val="18561106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8A5FEA-29DA-11D1-FA8C-90EEA81A9E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A11C3A-B603-1AF9-25E7-E6CED7F94B1A}"/>
              </a:ext>
            </a:extLst>
          </p:cNvPr>
          <p:cNvSpPr>
            <a:spLocks noGrp="1"/>
          </p:cNvSpPr>
          <p:nvPr>
            <p:ph type="title"/>
          </p:nvPr>
        </p:nvSpPr>
        <p:spPr>
          <a:xfrm>
            <a:off x="571967" y="2014454"/>
            <a:ext cx="10301681" cy="2829091"/>
          </a:xfrm>
        </p:spPr>
        <p:txBody>
          <a:bodyPr/>
          <a:lstStyle/>
          <a:p>
            <a:r>
              <a:rPr lang="en-US" sz="3600" dirty="0">
                <a:effectLst/>
                <a:latin typeface="Calibri" panose="020F0502020204030204" pitchFamily="34" charset="0"/>
              </a:rPr>
              <a:t>ASCO 2025:</a:t>
            </a:r>
            <a:br>
              <a:rPr lang="en-US" sz="3600" dirty="0">
                <a:effectLst/>
                <a:latin typeface="Calibri" panose="020F0502020204030204" pitchFamily="34" charset="0"/>
              </a:rPr>
            </a:br>
            <a:r>
              <a:rPr lang="en-US" sz="3600" dirty="0">
                <a:effectLst/>
                <a:latin typeface="Calibri" panose="020F0502020204030204" pitchFamily="34" charset="0"/>
              </a:rPr>
              <a:t>Antibody-Drug Conjugates</a:t>
            </a:r>
            <a:endParaRPr lang="en-US" sz="3600" dirty="0"/>
          </a:p>
        </p:txBody>
      </p:sp>
    </p:spTree>
    <p:extLst>
      <p:ext uri="{BB962C8B-B14F-4D97-AF65-F5344CB8AC3E}">
        <p14:creationId xmlns:p14="http://schemas.microsoft.com/office/powerpoint/2010/main" val="16455245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CA4ACF-E20D-35F6-CD1B-642D0074D6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DCB86B-D0D5-E929-B005-EF52ED9EB07B}"/>
              </a:ext>
            </a:extLst>
          </p:cNvPr>
          <p:cNvSpPr>
            <a:spLocks noGrp="1"/>
          </p:cNvSpPr>
          <p:nvPr>
            <p:ph type="title"/>
          </p:nvPr>
        </p:nvSpPr>
        <p:spPr>
          <a:xfrm>
            <a:off x="501174" y="908720"/>
            <a:ext cx="10779402" cy="1143000"/>
          </a:xfrm>
        </p:spPr>
        <p:txBody>
          <a:bodyPr/>
          <a:lstStyle/>
          <a:p>
            <a:pPr algn="l"/>
            <a:r>
              <a:rPr lang="en-US" dirty="0"/>
              <a:t>Sacituzumab </a:t>
            </a:r>
            <a:r>
              <a:rPr lang="en-US" dirty="0" err="1"/>
              <a:t>Govitecan</a:t>
            </a:r>
            <a:r>
              <a:rPr lang="en-US" b="1" dirty="0"/>
              <a:t> with Pembrolizumab Demonstrated a Statistically Significant and Clinically Meaningful Improvement </a:t>
            </a:r>
            <a:br>
              <a:rPr lang="en-US" b="1" dirty="0"/>
            </a:br>
            <a:r>
              <a:rPr lang="en-US" b="1" dirty="0"/>
              <a:t>in PFS for Patients with Previously Untreated PD-L1-Positive Metastatic Triple-Negative Breast Cancer</a:t>
            </a:r>
            <a:br>
              <a:rPr lang="en-US" b="1" dirty="0"/>
            </a:br>
            <a:r>
              <a:rPr lang="en-US" sz="2400" b="1" dirty="0"/>
              <a:t>Press Release: April 21, 2025</a:t>
            </a:r>
            <a:br>
              <a:rPr lang="en-US" b="1" dirty="0"/>
            </a:br>
            <a:endParaRPr lang="en-US" dirty="0"/>
          </a:p>
        </p:txBody>
      </p:sp>
      <p:sp>
        <p:nvSpPr>
          <p:cNvPr id="5" name="Content Placeholder 2">
            <a:extLst>
              <a:ext uri="{FF2B5EF4-FFF2-40B4-BE49-F238E27FC236}">
                <a16:creationId xmlns:a16="http://schemas.microsoft.com/office/drawing/2014/main" id="{6E08E929-827F-9A1E-6FE1-227F0664CE7C}"/>
              </a:ext>
            </a:extLst>
          </p:cNvPr>
          <p:cNvSpPr txBox="1">
            <a:spLocks/>
          </p:cNvSpPr>
          <p:nvPr/>
        </p:nvSpPr>
        <p:spPr>
          <a:xfrm>
            <a:off x="356931" y="2353754"/>
            <a:ext cx="10995653" cy="4143578"/>
          </a:xfrm>
          <a:prstGeom prst="rect">
            <a:avLst/>
          </a:prstGeom>
        </p:spPr>
        <p:txBody>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11113"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defRPr/>
            </a:pPr>
            <a:r>
              <a:rPr kumimoji="0" lang="en-US" sz="2000" b="0" i="0" u="none" strike="noStrike" kern="1200" cap="none" spc="0" normalizeH="0" baseline="0" noProof="0" dirty="0">
                <a:ln>
                  <a:noFill/>
                </a:ln>
                <a:solidFill>
                  <a:srgbClr val="000000"/>
                </a:solidFill>
                <a:effectLst/>
                <a:uLnTx/>
                <a:uFillTx/>
                <a:latin typeface="Calibri" charset="0"/>
                <a:ea typeface="MS PGothic" pitchFamily="34" charset="-128"/>
              </a:rPr>
              <a:t>“[The manufacturer] today announced positive topline results from the Phase 3 ASCENT-04/KEYNOTE</a:t>
            </a:r>
          </a:p>
          <a:p>
            <a:pPr marL="11113"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defRPr/>
            </a:pPr>
            <a:r>
              <a:rPr kumimoji="0" lang="en-US" sz="2000" b="0" i="0" u="none" strike="noStrike" kern="1200" cap="none" spc="0" normalizeH="0" baseline="0" noProof="0" dirty="0">
                <a:ln>
                  <a:noFill/>
                </a:ln>
                <a:solidFill>
                  <a:srgbClr val="000000"/>
                </a:solidFill>
                <a:effectLst/>
                <a:uLnTx/>
                <a:uFillTx/>
                <a:latin typeface="Calibri" charset="0"/>
                <a:ea typeface="MS PGothic" pitchFamily="34" charset="-128"/>
              </a:rPr>
              <a:t>D19 study, demonstrating that sacituzumab govitecan-</a:t>
            </a:r>
            <a:r>
              <a:rPr kumimoji="0" lang="en-US" sz="2000" b="0" i="0" u="none" strike="noStrike" kern="1200" cap="none" spc="0" normalizeH="0" baseline="0" noProof="0" dirty="0" err="1">
                <a:ln>
                  <a:noFill/>
                </a:ln>
                <a:solidFill>
                  <a:srgbClr val="000000"/>
                </a:solidFill>
                <a:effectLst/>
                <a:uLnTx/>
                <a:uFillTx/>
                <a:latin typeface="Calibri" charset="0"/>
                <a:ea typeface="MS PGothic" pitchFamily="34" charset="-128"/>
              </a:rPr>
              <a:t>hziy</a:t>
            </a:r>
            <a:r>
              <a:rPr kumimoji="0" lang="en-US" sz="2000" b="0" i="0" u="none" strike="noStrike" kern="1200" cap="none" spc="0" normalizeH="0" baseline="0" noProof="0" dirty="0">
                <a:ln>
                  <a:noFill/>
                </a:ln>
                <a:solidFill>
                  <a:srgbClr val="000000"/>
                </a:solidFill>
                <a:effectLst/>
                <a:uLnTx/>
                <a:uFillTx/>
                <a:latin typeface="Calibri" charset="0"/>
                <a:ea typeface="MS PGothic" pitchFamily="34" charset="-128"/>
              </a:rPr>
              <a:t>  plus pembrolizumab significantly improved </a:t>
            </a:r>
          </a:p>
          <a:p>
            <a:pPr marL="11113"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defRPr/>
            </a:pPr>
            <a:r>
              <a:rPr kumimoji="0" lang="en-US" sz="2000" b="0" i="0" u="none" strike="noStrike" kern="1200" cap="none" spc="0" normalizeH="0" baseline="0" noProof="0" dirty="0">
                <a:ln>
                  <a:noFill/>
                </a:ln>
                <a:solidFill>
                  <a:srgbClr val="000000"/>
                </a:solidFill>
                <a:effectLst/>
                <a:uLnTx/>
                <a:uFillTx/>
                <a:latin typeface="Calibri" charset="0"/>
                <a:ea typeface="MS PGothic" pitchFamily="34" charset="-128"/>
              </a:rPr>
              <a:t>progression-free survival (PFS) compared to pembrolizumab and chemotherapy in patients with inoperable</a:t>
            </a:r>
            <a:r>
              <a:rPr lang="en-US" sz="2000" b="0" dirty="0"/>
              <a:t> </a:t>
            </a:r>
            <a:r>
              <a:rPr kumimoji="0" lang="en-US" sz="2000" b="0" i="0" u="none" strike="noStrike" kern="1200" cap="none" spc="0" normalizeH="0" baseline="0" noProof="0" dirty="0">
                <a:ln>
                  <a:noFill/>
                </a:ln>
                <a:solidFill>
                  <a:srgbClr val="000000"/>
                </a:solidFill>
                <a:effectLst/>
                <a:uLnTx/>
                <a:uFillTx/>
                <a:latin typeface="Calibri" charset="0"/>
                <a:ea typeface="MS PGothic" pitchFamily="34" charset="-128"/>
              </a:rPr>
              <a:t>(unresectable) locally advanced or metastatic triple-negative breast cancer (</a:t>
            </a:r>
            <a:r>
              <a:rPr kumimoji="0" lang="en-US" sz="2000" b="0" i="0" u="none" strike="noStrike" kern="1200" cap="none" spc="0" normalizeH="0" baseline="0" noProof="0" dirty="0" err="1">
                <a:ln>
                  <a:noFill/>
                </a:ln>
                <a:solidFill>
                  <a:srgbClr val="000000"/>
                </a:solidFill>
                <a:effectLst/>
                <a:uLnTx/>
                <a:uFillTx/>
                <a:latin typeface="Calibri" charset="0"/>
                <a:ea typeface="MS PGothic" pitchFamily="34" charset="-128"/>
              </a:rPr>
              <a:t>mTNBC</a:t>
            </a:r>
            <a:r>
              <a:rPr kumimoji="0" lang="en-US" sz="2000" b="0" i="0" u="none" strike="noStrike" kern="1200" cap="none" spc="0" normalizeH="0" baseline="0" noProof="0" dirty="0">
                <a:ln>
                  <a:noFill/>
                </a:ln>
                <a:solidFill>
                  <a:srgbClr val="000000"/>
                </a:solidFill>
                <a:effectLst/>
                <a:uLnTx/>
                <a:uFillTx/>
                <a:latin typeface="Calibri" charset="0"/>
                <a:ea typeface="MS PGothic" pitchFamily="34" charset="-128"/>
              </a:rPr>
              <a:t>) whose tumors express PD-L1 (CPS ≥ 10). The study met its primary endpoint, showing a statistically significant and clinically meaningful improvement in PFS.</a:t>
            </a:r>
          </a:p>
          <a:p>
            <a:pPr marL="11113"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defRPr/>
            </a:pPr>
            <a:r>
              <a:rPr kumimoji="0" lang="en-US" sz="2000" b="0" i="0" u="none" strike="noStrike" kern="1200" cap="none" spc="0" normalizeH="0" baseline="0" noProof="0" dirty="0">
                <a:ln>
                  <a:noFill/>
                </a:ln>
                <a:solidFill>
                  <a:srgbClr val="000000"/>
                </a:solidFill>
                <a:effectLst/>
                <a:uLnTx/>
                <a:uFillTx/>
                <a:latin typeface="Calibri" charset="0"/>
                <a:ea typeface="MS PGothic" pitchFamily="34" charset="-128"/>
              </a:rPr>
              <a:t>The safety profile of sacituzumab govitecan plus pembrolizumab in the ASCENT-04 study was consistent with the known safety profile of each agent. No new safety signals were identified with the  combination.”</a:t>
            </a:r>
          </a:p>
        </p:txBody>
      </p:sp>
      <p:sp>
        <p:nvSpPr>
          <p:cNvPr id="7" name="TextBox 6">
            <a:extLst>
              <a:ext uri="{FF2B5EF4-FFF2-40B4-BE49-F238E27FC236}">
                <a16:creationId xmlns:a16="http://schemas.microsoft.com/office/drawing/2014/main" id="{B293534D-99D9-A55D-B04C-8E597D884AC1}"/>
              </a:ext>
            </a:extLst>
          </p:cNvPr>
          <p:cNvSpPr txBox="1"/>
          <p:nvPr/>
        </p:nvSpPr>
        <p:spPr>
          <a:xfrm>
            <a:off x="54860" y="6304002"/>
            <a:ext cx="9814886" cy="553998"/>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https://</a:t>
            </a:r>
            <a:r>
              <a:rPr kumimoji="0" lang="en-US" sz="1500" b="0" i="0" u="none" strike="noStrike" kern="1200" cap="none" spc="0" normalizeH="0" baseline="0" noProof="0" dirty="0" err="1">
                <a:ln>
                  <a:noFill/>
                </a:ln>
                <a:solidFill>
                  <a:srgbClr val="000000"/>
                </a:solidFill>
                <a:effectLst/>
                <a:uLnTx/>
                <a:uFillTx/>
                <a:latin typeface="Calibri"/>
                <a:ea typeface="MS PGothic" charset="0"/>
              </a:rPr>
              <a:t>www.gilead.com</a:t>
            </a:r>
            <a:r>
              <a:rPr kumimoji="0" lang="en-US" sz="1500" b="0" i="0" u="none" strike="noStrike" kern="1200" cap="none" spc="0" normalizeH="0" baseline="0" noProof="0" dirty="0">
                <a:ln>
                  <a:noFill/>
                </a:ln>
                <a:solidFill>
                  <a:srgbClr val="000000"/>
                </a:solidFill>
                <a:effectLst/>
                <a:uLnTx/>
                <a:uFillTx/>
                <a:latin typeface="Calibri"/>
                <a:ea typeface="MS PGothic" charset="0"/>
              </a:rPr>
              <a:t>/news/news-details/2025/trodelvy-plus-keytruda-demonstrates-a-statistically-significant-and-clinically-meaningful-improvement-in-progression-free-survival-in-patients-with-previously-untreated-pd-l1-metastatic-trip</a:t>
            </a:r>
          </a:p>
        </p:txBody>
      </p:sp>
    </p:spTree>
    <p:extLst>
      <p:ext uri="{BB962C8B-B14F-4D97-AF65-F5344CB8AC3E}">
        <p14:creationId xmlns:p14="http://schemas.microsoft.com/office/powerpoint/2010/main" val="18176102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C1D9CA-1A98-B571-CE67-0C9909D60C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3F402E-3208-E6BE-5080-DE4D29DB3786}"/>
              </a:ext>
            </a:extLst>
          </p:cNvPr>
          <p:cNvSpPr>
            <a:spLocks noGrp="1"/>
          </p:cNvSpPr>
          <p:nvPr>
            <p:ph type="title"/>
          </p:nvPr>
        </p:nvSpPr>
        <p:spPr>
          <a:xfrm>
            <a:off x="945160" y="980728"/>
            <a:ext cx="10767464" cy="2829091"/>
          </a:xfrm>
        </p:spPr>
        <p:txBody>
          <a:bodyPr/>
          <a:lstStyle/>
          <a:p>
            <a:pPr algn="l"/>
            <a:r>
              <a:rPr lang="en-US" sz="3600" dirty="0">
                <a:effectLst/>
                <a:latin typeface="Calibri" panose="020F0502020204030204" pitchFamily="34" charset="0"/>
              </a:rPr>
              <a:t>Sacituzumab </a:t>
            </a:r>
            <a:r>
              <a:rPr lang="en-US" sz="3600" dirty="0" err="1">
                <a:effectLst/>
                <a:latin typeface="Calibri" panose="020F0502020204030204" pitchFamily="34" charset="0"/>
              </a:rPr>
              <a:t>Govitecan</a:t>
            </a:r>
            <a:r>
              <a:rPr lang="en-US" sz="3600" dirty="0">
                <a:effectLst/>
                <a:latin typeface="Calibri" panose="020F0502020204030204" pitchFamily="34" charset="0"/>
              </a:rPr>
              <a:t> (SG) + Pembrolizumab (</a:t>
            </a:r>
            <a:r>
              <a:rPr lang="en-US" sz="3600" dirty="0" err="1">
                <a:effectLst/>
                <a:latin typeface="Calibri" panose="020F0502020204030204" pitchFamily="34" charset="0"/>
              </a:rPr>
              <a:t>Pembro</a:t>
            </a:r>
            <a:r>
              <a:rPr lang="en-US" sz="3600" dirty="0">
                <a:effectLst/>
                <a:latin typeface="Calibri" panose="020F0502020204030204" pitchFamily="34" charset="0"/>
              </a:rPr>
              <a:t>) vs Chemotherapy (Chemo) + </a:t>
            </a:r>
            <a:r>
              <a:rPr lang="en-US" sz="3600" dirty="0" err="1">
                <a:effectLst/>
                <a:latin typeface="Calibri" panose="020F0502020204030204" pitchFamily="34" charset="0"/>
              </a:rPr>
              <a:t>Pembro</a:t>
            </a:r>
            <a:r>
              <a:rPr lang="en-US" sz="3600" dirty="0">
                <a:effectLst/>
                <a:latin typeface="Calibri" panose="020F0502020204030204" pitchFamily="34" charset="0"/>
              </a:rPr>
              <a:t> in Previously Untreated PD-L1 Positive Advanced Triple-Negative Breast Cancer (TNBC): Primary Results from the Randomized Phase 3 ASCENT-04/KEYNOTE-D19 Study</a:t>
            </a:r>
            <a:endParaRPr lang="en-US" sz="3600" dirty="0"/>
          </a:p>
        </p:txBody>
      </p:sp>
      <p:sp>
        <p:nvSpPr>
          <p:cNvPr id="3" name="TextBox 2">
            <a:extLst>
              <a:ext uri="{FF2B5EF4-FFF2-40B4-BE49-F238E27FC236}">
                <a16:creationId xmlns:a16="http://schemas.microsoft.com/office/drawing/2014/main" id="{2C57849C-2689-4D6C-5131-8ABC7C6408CB}"/>
              </a:ext>
            </a:extLst>
          </p:cNvPr>
          <p:cNvSpPr txBox="1"/>
          <p:nvPr/>
        </p:nvSpPr>
        <p:spPr>
          <a:xfrm>
            <a:off x="945159" y="4094715"/>
            <a:ext cx="10301681" cy="2031325"/>
          </a:xfrm>
          <a:prstGeom prst="rect">
            <a:avLst/>
          </a:prstGeom>
          <a:noFill/>
        </p:spPr>
        <p:txBody>
          <a:bodyPr wrap="square" rtlCol="0">
            <a:spAutoFit/>
          </a:bodyPr>
          <a:lstStyle/>
          <a:p>
            <a:pPr marL="0" marR="0" lvl="0" indent="0" algn="l" defTabSz="455613" rtl="0" eaLnBrk="1" fontAlgn="base" latinLnBrk="0" hangingPunct="1">
              <a:lnSpc>
                <a:spcPct val="100000"/>
              </a:lnSpc>
              <a:spcBef>
                <a:spcPts val="400"/>
              </a:spcBef>
              <a:spcAft>
                <a:spcPts val="40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libri"/>
                <a:ea typeface="MS PGothic" charset="0"/>
                <a:cs typeface="+mn-cs"/>
              </a:rPr>
              <a:t>Tolaney</a:t>
            </a: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 S et al. </a:t>
            </a:r>
          </a:p>
          <a:p>
            <a:pPr marL="0" marR="0" lvl="0" indent="0" algn="l" defTabSz="455613" rtl="0" eaLnBrk="1" fontAlgn="base" latinLnBrk="0" hangingPunct="1">
              <a:lnSpc>
                <a:spcPct val="100000"/>
              </a:lnSpc>
              <a:spcBef>
                <a:spcPts val="400"/>
              </a:spcBef>
              <a:spcAft>
                <a:spcPts val="4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ASCO 2025;Abstract LBA109.</a:t>
            </a:r>
          </a:p>
          <a:p>
            <a:pPr marL="0" marR="0" lvl="0" indent="0" algn="l" defTabSz="455613" rtl="0" eaLnBrk="1" fontAlgn="base" latinLnBrk="0" hangingPunct="1">
              <a:lnSpc>
                <a:spcPct val="100000"/>
              </a:lnSpc>
              <a:spcBef>
                <a:spcPts val="400"/>
              </a:spcBef>
              <a:spcAft>
                <a:spcPts val="40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S PGothic" charset="0"/>
              <a:cs typeface="+mn-cs"/>
            </a:endParaRPr>
          </a:p>
          <a:p>
            <a:pPr marL="0" marR="0" lvl="0" indent="0" algn="l" defTabSz="455613" rtl="0" eaLnBrk="1" fontAlgn="base" latinLnBrk="0" hangingPunct="1">
              <a:lnSpc>
                <a:spcPct val="100000"/>
              </a:lnSpc>
              <a:spcBef>
                <a:spcPts val="400"/>
              </a:spcBef>
              <a:spcAft>
                <a:spcPts val="400"/>
              </a:spcAft>
              <a:buClrTx/>
              <a:buSzTx/>
              <a:buFontTx/>
              <a:buNone/>
              <a:tabLst/>
              <a:defRPr/>
            </a:pPr>
            <a:r>
              <a:rPr kumimoji="0" lang="en-US" sz="2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SATURDAY, MAY 31| 3:35 PM CDT</a:t>
            </a:r>
            <a:endParaRPr kumimoji="0" lang="en-US" sz="2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3891751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1E7C18-A632-418A-C67F-C1E6FB778C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341173-5580-929E-1E49-E392E1198136}"/>
              </a:ext>
            </a:extLst>
          </p:cNvPr>
          <p:cNvSpPr>
            <a:spLocks noGrp="1"/>
          </p:cNvSpPr>
          <p:nvPr>
            <p:ph type="title"/>
          </p:nvPr>
        </p:nvSpPr>
        <p:spPr>
          <a:xfrm>
            <a:off x="983433" y="1001611"/>
            <a:ext cx="10081120" cy="2829091"/>
          </a:xfrm>
        </p:spPr>
        <p:txBody>
          <a:bodyPr/>
          <a:lstStyle/>
          <a:p>
            <a:pPr algn="l"/>
            <a:r>
              <a:rPr lang="en-US" sz="3600" dirty="0">
                <a:effectLst/>
                <a:latin typeface="Calibri" panose="020F0502020204030204" pitchFamily="34" charset="0"/>
              </a:rPr>
              <a:t>A Phase 2 Study of Response-Guided Neoadjuvant Sacituzumab </a:t>
            </a:r>
            <a:r>
              <a:rPr lang="en-US" sz="3600" dirty="0" err="1">
                <a:effectLst/>
                <a:latin typeface="Calibri" panose="020F0502020204030204" pitchFamily="34" charset="0"/>
              </a:rPr>
              <a:t>Govitecan</a:t>
            </a:r>
            <a:r>
              <a:rPr lang="en-US" sz="3600" dirty="0">
                <a:effectLst/>
                <a:latin typeface="Calibri" panose="020F0502020204030204" pitchFamily="34" charset="0"/>
              </a:rPr>
              <a:t> and Pembrolizumab (SG/P) in Patients with Early-Stage Triple-Negative Breast Cancer: Results from the </a:t>
            </a:r>
            <a:r>
              <a:rPr lang="en-US" sz="3600" dirty="0" err="1">
                <a:effectLst/>
                <a:latin typeface="Calibri" panose="020F0502020204030204" pitchFamily="34" charset="0"/>
              </a:rPr>
              <a:t>NeoSTAR</a:t>
            </a:r>
            <a:r>
              <a:rPr lang="en-US" sz="3600" dirty="0">
                <a:effectLst/>
                <a:latin typeface="Calibri" panose="020F0502020204030204" pitchFamily="34" charset="0"/>
              </a:rPr>
              <a:t> Trial</a:t>
            </a:r>
            <a:endParaRPr lang="en-US" sz="3600" dirty="0"/>
          </a:p>
        </p:txBody>
      </p:sp>
      <p:sp>
        <p:nvSpPr>
          <p:cNvPr id="3" name="TextBox 2">
            <a:extLst>
              <a:ext uri="{FF2B5EF4-FFF2-40B4-BE49-F238E27FC236}">
                <a16:creationId xmlns:a16="http://schemas.microsoft.com/office/drawing/2014/main" id="{9A939386-7A29-04A7-1CE8-C4AD77338A74}"/>
              </a:ext>
            </a:extLst>
          </p:cNvPr>
          <p:cNvSpPr txBox="1"/>
          <p:nvPr/>
        </p:nvSpPr>
        <p:spPr>
          <a:xfrm>
            <a:off x="983432" y="3825064"/>
            <a:ext cx="9916522" cy="2031325"/>
          </a:xfrm>
          <a:prstGeom prst="rect">
            <a:avLst/>
          </a:prstGeom>
          <a:noFill/>
        </p:spPr>
        <p:txBody>
          <a:bodyPr wrap="square" rtlCol="0">
            <a:spAutoFit/>
          </a:bodyPr>
          <a:lstStyle/>
          <a:p>
            <a:pPr marL="0" marR="0" lvl="0" indent="0" algn="l" defTabSz="455613" rtl="0" eaLnBrk="1" fontAlgn="base" latinLnBrk="0" hangingPunct="1">
              <a:lnSpc>
                <a:spcPct val="100000"/>
              </a:lnSpc>
              <a:spcBef>
                <a:spcPts val="400"/>
              </a:spcBef>
              <a:spcAft>
                <a:spcPts val="4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Abelman R et al. </a:t>
            </a:r>
          </a:p>
          <a:p>
            <a:pPr marL="0" marR="0" lvl="0" indent="0" algn="l" defTabSz="455613" rtl="0" eaLnBrk="1" fontAlgn="base" latinLnBrk="0" hangingPunct="1">
              <a:lnSpc>
                <a:spcPct val="100000"/>
              </a:lnSpc>
              <a:spcBef>
                <a:spcPts val="400"/>
              </a:spcBef>
              <a:spcAft>
                <a:spcPts val="4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ASCO 2025;Abstract 511.</a:t>
            </a:r>
          </a:p>
          <a:p>
            <a:pPr marL="0" marR="0" lvl="0" indent="0" algn="l" defTabSz="455613" rtl="0" eaLnBrk="1" fontAlgn="base" latinLnBrk="0" hangingPunct="1">
              <a:lnSpc>
                <a:spcPct val="100000"/>
              </a:lnSpc>
              <a:spcBef>
                <a:spcPts val="400"/>
              </a:spcBef>
              <a:spcAft>
                <a:spcPts val="40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S PGothic" charset="0"/>
              <a:cs typeface="+mn-cs"/>
            </a:endParaRPr>
          </a:p>
          <a:p>
            <a:pPr marL="0" marR="0" lvl="0" indent="0" algn="l" defTabSz="455613" rtl="0" eaLnBrk="1" fontAlgn="base" latinLnBrk="0" hangingPunct="1">
              <a:lnSpc>
                <a:spcPct val="100000"/>
              </a:lnSpc>
              <a:spcBef>
                <a:spcPts val="400"/>
              </a:spcBef>
              <a:spcAft>
                <a:spcPts val="400"/>
              </a:spcAft>
              <a:buClrTx/>
              <a:buSzTx/>
              <a:buFontTx/>
              <a:buNone/>
              <a:tabLst/>
              <a:defRPr/>
            </a:pPr>
            <a:r>
              <a:rPr kumimoji="0" lang="en-US" sz="2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SUNDAY, JUNE 1| 8:12 AM CDT</a:t>
            </a:r>
            <a:endParaRPr kumimoji="0" lang="en-US" sz="2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11256057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68737A-3ECE-E976-43A7-B86AECADA6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887EB5-313B-9528-FE49-6829766DBAEF}"/>
              </a:ext>
            </a:extLst>
          </p:cNvPr>
          <p:cNvSpPr>
            <a:spLocks noGrp="1"/>
          </p:cNvSpPr>
          <p:nvPr>
            <p:ph type="title"/>
          </p:nvPr>
        </p:nvSpPr>
        <p:spPr>
          <a:xfrm>
            <a:off x="983433" y="711077"/>
            <a:ext cx="10301681" cy="2829091"/>
          </a:xfrm>
        </p:spPr>
        <p:txBody>
          <a:bodyPr/>
          <a:lstStyle/>
          <a:p>
            <a:pPr algn="l"/>
            <a:r>
              <a:rPr lang="en-US" sz="3600" dirty="0">
                <a:effectLst/>
                <a:latin typeface="Calibri" panose="020F0502020204030204" pitchFamily="34" charset="0"/>
              </a:rPr>
              <a:t>Exploratory Biomarker Analysis of Trastuzumab </a:t>
            </a:r>
            <a:r>
              <a:rPr lang="en-US" sz="3600" dirty="0" err="1">
                <a:effectLst/>
                <a:latin typeface="Calibri" panose="020F0502020204030204" pitchFamily="34" charset="0"/>
              </a:rPr>
              <a:t>Deruxtecan</a:t>
            </a:r>
            <a:r>
              <a:rPr lang="en-US" sz="3600" dirty="0">
                <a:effectLst/>
                <a:latin typeface="Calibri" panose="020F0502020204030204" pitchFamily="34" charset="0"/>
              </a:rPr>
              <a:t> (T-DXd) vs Physician’s Choice of Chemotherapy (TPC) in HER2-Low/Ultralow, Hormone Receptor-Positive (HR+) Metastatic Breast Cancer (</a:t>
            </a:r>
            <a:r>
              <a:rPr lang="en-US" sz="3600" dirty="0" err="1">
                <a:effectLst/>
                <a:latin typeface="Calibri" panose="020F0502020204030204" pitchFamily="34" charset="0"/>
              </a:rPr>
              <a:t>mBC</a:t>
            </a:r>
            <a:r>
              <a:rPr lang="en-US" sz="3600" dirty="0">
                <a:effectLst/>
                <a:latin typeface="Calibri" panose="020F0502020204030204" pitchFamily="34" charset="0"/>
              </a:rPr>
              <a:t>) in DESTINY-Breast06 (DB-06)</a:t>
            </a:r>
            <a:endParaRPr lang="en-US" sz="3600" dirty="0"/>
          </a:p>
        </p:txBody>
      </p:sp>
      <p:sp>
        <p:nvSpPr>
          <p:cNvPr id="3" name="TextBox 2">
            <a:extLst>
              <a:ext uri="{FF2B5EF4-FFF2-40B4-BE49-F238E27FC236}">
                <a16:creationId xmlns:a16="http://schemas.microsoft.com/office/drawing/2014/main" id="{B6B07ACE-62AA-C099-F379-8A1D9C8D2767}"/>
              </a:ext>
            </a:extLst>
          </p:cNvPr>
          <p:cNvSpPr txBox="1"/>
          <p:nvPr/>
        </p:nvSpPr>
        <p:spPr>
          <a:xfrm>
            <a:off x="983432" y="3825064"/>
            <a:ext cx="9916522" cy="2031325"/>
          </a:xfrm>
          <a:prstGeom prst="rect">
            <a:avLst/>
          </a:prstGeom>
          <a:noFill/>
        </p:spPr>
        <p:txBody>
          <a:bodyPr wrap="square" rtlCol="0">
            <a:spAutoFit/>
          </a:bodyPr>
          <a:lstStyle/>
          <a:p>
            <a:pPr marL="0" marR="0" lvl="0" indent="0" algn="l" defTabSz="455613" rtl="0" eaLnBrk="1" fontAlgn="base" latinLnBrk="0" hangingPunct="1">
              <a:lnSpc>
                <a:spcPct val="100000"/>
              </a:lnSpc>
              <a:spcBef>
                <a:spcPts val="400"/>
              </a:spcBef>
              <a:spcAft>
                <a:spcPts val="4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Dent R et al. </a:t>
            </a:r>
          </a:p>
          <a:p>
            <a:pPr marL="0" marR="0" lvl="0" indent="0" algn="l" defTabSz="455613" rtl="0" eaLnBrk="1" fontAlgn="base" latinLnBrk="0" hangingPunct="1">
              <a:lnSpc>
                <a:spcPct val="100000"/>
              </a:lnSpc>
              <a:spcBef>
                <a:spcPts val="400"/>
              </a:spcBef>
              <a:spcAft>
                <a:spcPts val="4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ASCO 2025;Abstract 1013.</a:t>
            </a:r>
          </a:p>
          <a:p>
            <a:pPr marL="0" marR="0" lvl="0" indent="0" algn="l" defTabSz="455613" rtl="0" eaLnBrk="1" fontAlgn="base" latinLnBrk="0" hangingPunct="1">
              <a:lnSpc>
                <a:spcPct val="100000"/>
              </a:lnSpc>
              <a:spcBef>
                <a:spcPts val="400"/>
              </a:spcBef>
              <a:spcAft>
                <a:spcPts val="40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S PGothic" charset="0"/>
              <a:cs typeface="+mn-cs"/>
            </a:endParaRPr>
          </a:p>
          <a:p>
            <a:pPr marL="0" marR="0" lvl="0" indent="0" algn="l" defTabSz="455613" rtl="0" eaLnBrk="1" fontAlgn="base" latinLnBrk="0" hangingPunct="1">
              <a:lnSpc>
                <a:spcPct val="100000"/>
              </a:lnSpc>
              <a:spcBef>
                <a:spcPts val="400"/>
              </a:spcBef>
              <a:spcAft>
                <a:spcPts val="400"/>
              </a:spcAft>
              <a:buClrTx/>
              <a:buSzTx/>
              <a:buFontTx/>
              <a:buNone/>
              <a:tabLst/>
              <a:defRPr/>
            </a:pPr>
            <a:r>
              <a:rPr kumimoji="0" lang="en-US" sz="2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SATURDAY, MAY 31| 3:23 PM CDT</a:t>
            </a:r>
            <a:endParaRPr kumimoji="0" lang="en-US" sz="2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39294383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ECD2E5-7B1B-8C61-FC8B-27F1127C15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4564F2-6BC5-FA5B-1FEB-91AA131B5510}"/>
              </a:ext>
            </a:extLst>
          </p:cNvPr>
          <p:cNvSpPr>
            <a:spLocks noGrp="1"/>
          </p:cNvSpPr>
          <p:nvPr>
            <p:ph type="title"/>
          </p:nvPr>
        </p:nvSpPr>
        <p:spPr>
          <a:xfrm>
            <a:off x="1055441" y="711077"/>
            <a:ext cx="9721079" cy="2829091"/>
          </a:xfrm>
        </p:spPr>
        <p:txBody>
          <a:bodyPr/>
          <a:lstStyle/>
          <a:p>
            <a:pPr marL="0" marR="0" algn="l">
              <a:spcAft>
                <a:spcPts val="0"/>
              </a:spcAft>
            </a:pPr>
            <a:r>
              <a:rPr lang="en-US" sz="3600" kern="100" dirty="0">
                <a:effectLst/>
                <a:latin typeface="+mn-lt"/>
                <a:ea typeface="Aptos" panose="020B0004020202020204" pitchFamily="34" charset="0"/>
                <a:cs typeface="Times New Roman" panose="02020603050405020304" pitchFamily="18" charset="0"/>
              </a:rPr>
              <a:t>Use of Artificial Intelligence-Assistance Software for HER2-Low and HER2-Ultralow IHC Interpretation Training to Improve </a:t>
            </a:r>
            <a:r>
              <a:rPr lang="en-US" sz="3600" kern="100" dirty="0">
                <a:latin typeface="+mn-lt"/>
                <a:ea typeface="Aptos" panose="020B0004020202020204" pitchFamily="34" charset="0"/>
                <a:cs typeface="Times New Roman" panose="02020603050405020304" pitchFamily="18" charset="0"/>
              </a:rPr>
              <a:t>D</a:t>
            </a:r>
            <a:r>
              <a:rPr lang="en-US" sz="3600" kern="100" dirty="0">
                <a:effectLst/>
                <a:latin typeface="+mn-lt"/>
                <a:ea typeface="Aptos" panose="020B0004020202020204" pitchFamily="34" charset="0"/>
                <a:cs typeface="Times New Roman" panose="02020603050405020304" pitchFamily="18" charset="0"/>
              </a:rPr>
              <a:t>iagnostic Accuracy of Pathologists and Expand Patients’ Eligibility for HER2-Targeted Treatment</a:t>
            </a:r>
          </a:p>
        </p:txBody>
      </p:sp>
      <p:sp>
        <p:nvSpPr>
          <p:cNvPr id="3" name="TextBox 2">
            <a:extLst>
              <a:ext uri="{FF2B5EF4-FFF2-40B4-BE49-F238E27FC236}">
                <a16:creationId xmlns:a16="http://schemas.microsoft.com/office/drawing/2014/main" id="{87EBE737-877D-EFCD-055A-8231E47F4F08}"/>
              </a:ext>
            </a:extLst>
          </p:cNvPr>
          <p:cNvSpPr txBox="1"/>
          <p:nvPr/>
        </p:nvSpPr>
        <p:spPr>
          <a:xfrm>
            <a:off x="1055440" y="3825064"/>
            <a:ext cx="10945216" cy="2031325"/>
          </a:xfrm>
          <a:prstGeom prst="rect">
            <a:avLst/>
          </a:prstGeom>
          <a:noFill/>
        </p:spPr>
        <p:txBody>
          <a:bodyPr wrap="square" rtlCol="0">
            <a:spAutoFit/>
          </a:bodyPr>
          <a:lstStyle/>
          <a:p>
            <a:pPr marL="0" marR="0" lvl="0" indent="0" algn="l" defTabSz="455613" rtl="0" eaLnBrk="1" fontAlgn="base" latinLnBrk="0" hangingPunct="1">
              <a:lnSpc>
                <a:spcPct val="100000"/>
              </a:lnSpc>
              <a:spcBef>
                <a:spcPts val="400"/>
              </a:spcBef>
              <a:spcAft>
                <a:spcPts val="4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De </a:t>
            </a:r>
            <a:r>
              <a:rPr kumimoji="0" lang="en-US" sz="2800" b="0" i="0" u="none" strike="noStrike" kern="1200" cap="none" spc="0" normalizeH="0" baseline="0" noProof="0" dirty="0" err="1">
                <a:ln>
                  <a:noFill/>
                </a:ln>
                <a:solidFill>
                  <a:srgbClr val="000000"/>
                </a:solidFill>
                <a:effectLst/>
                <a:uLnTx/>
                <a:uFillTx/>
                <a:latin typeface="Calibri"/>
                <a:ea typeface="MS PGothic" charset="0"/>
                <a:cs typeface="+mn-cs"/>
              </a:rPr>
              <a:t>Brot</a:t>
            </a: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 M et al. </a:t>
            </a:r>
          </a:p>
          <a:p>
            <a:pPr marL="0" marR="0" lvl="0" indent="0" algn="l" defTabSz="455613" rtl="0" eaLnBrk="1" fontAlgn="base" latinLnBrk="0" hangingPunct="1">
              <a:lnSpc>
                <a:spcPct val="100000"/>
              </a:lnSpc>
              <a:spcBef>
                <a:spcPts val="400"/>
              </a:spcBef>
              <a:spcAft>
                <a:spcPts val="4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ASCO 2025;Abstract 1014. </a:t>
            </a:r>
          </a:p>
          <a:p>
            <a:pPr marL="0" marR="0" lvl="0" indent="0" algn="l" defTabSz="455613" rtl="0" eaLnBrk="1" fontAlgn="base" latinLnBrk="0" hangingPunct="1">
              <a:lnSpc>
                <a:spcPct val="100000"/>
              </a:lnSpc>
              <a:spcBef>
                <a:spcPts val="400"/>
              </a:spcBef>
              <a:spcAft>
                <a:spcPts val="40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S PGothic" charset="0"/>
              <a:cs typeface="+mn-cs"/>
            </a:endParaRPr>
          </a:p>
          <a:p>
            <a:pPr marL="0" marR="0" lvl="0" indent="0" algn="l" defTabSz="455613" rtl="0" eaLnBrk="1" fontAlgn="base" latinLnBrk="0" hangingPunct="1">
              <a:lnSpc>
                <a:spcPct val="100000"/>
              </a:lnSpc>
              <a:spcBef>
                <a:spcPts val="400"/>
              </a:spcBef>
              <a:spcAft>
                <a:spcPts val="400"/>
              </a:spcAft>
              <a:buClrTx/>
              <a:buSzTx/>
              <a:buFontTx/>
              <a:buNone/>
              <a:tabLst/>
              <a:defRPr/>
            </a:pPr>
            <a:r>
              <a:rPr kumimoji="0" lang="en-US" sz="2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FRIDAY, MAY 30| 2:51 PM CDT</a:t>
            </a:r>
            <a:endParaRPr kumimoji="0" lang="en-US" sz="2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34310858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C176D6-25C8-0D7D-BB0A-01644E66A0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4BFB72-4D3D-452F-D7F4-A13DCC331E96}"/>
              </a:ext>
            </a:extLst>
          </p:cNvPr>
          <p:cNvSpPr>
            <a:spLocks noGrp="1"/>
          </p:cNvSpPr>
          <p:nvPr>
            <p:ph type="title"/>
          </p:nvPr>
        </p:nvSpPr>
        <p:spPr>
          <a:xfrm>
            <a:off x="1019651" y="404664"/>
            <a:ext cx="10152697" cy="576064"/>
          </a:xfrm>
        </p:spPr>
        <p:txBody>
          <a:bodyPr/>
          <a:lstStyle/>
          <a:p>
            <a:pPr>
              <a:spcBef>
                <a:spcPts val="1200"/>
              </a:spcBef>
            </a:pPr>
            <a:r>
              <a:rPr lang="en-US" sz="2800" dirty="0"/>
              <a:t>AGENDA</a:t>
            </a:r>
            <a:br>
              <a:rPr lang="en-US" sz="2800" dirty="0"/>
            </a:br>
            <a:br>
              <a:rPr lang="en-US" sz="1100" dirty="0"/>
            </a:br>
            <a:r>
              <a:rPr lang="en-US" sz="2800" dirty="0"/>
              <a:t>Year in Review: Management of Breast Cancer</a:t>
            </a:r>
            <a:endParaRPr lang="en-US" sz="2000" dirty="0"/>
          </a:p>
        </p:txBody>
      </p:sp>
      <p:sp>
        <p:nvSpPr>
          <p:cNvPr id="3" name="Content Placeholder 2">
            <a:extLst>
              <a:ext uri="{FF2B5EF4-FFF2-40B4-BE49-F238E27FC236}">
                <a16:creationId xmlns:a16="http://schemas.microsoft.com/office/drawing/2014/main" id="{53BF1F03-A492-1CBA-20FC-45070B84E40A}"/>
              </a:ext>
            </a:extLst>
          </p:cNvPr>
          <p:cNvSpPr>
            <a:spLocks noGrp="1"/>
          </p:cNvSpPr>
          <p:nvPr>
            <p:ph idx="1"/>
          </p:nvPr>
        </p:nvSpPr>
        <p:spPr>
          <a:xfrm>
            <a:off x="875204" y="1844824"/>
            <a:ext cx="10297144" cy="2736304"/>
          </a:xfrm>
        </p:spPr>
        <p:txBody>
          <a:bodyPr/>
          <a:lstStyle/>
          <a:p>
            <a:pPr marL="98425" indent="0">
              <a:lnSpc>
                <a:spcPct val="100000"/>
              </a:lnSpc>
              <a:spcBef>
                <a:spcPts val="0"/>
              </a:spcBef>
              <a:spcAft>
                <a:spcPts val="2700"/>
              </a:spcAft>
              <a:buNone/>
            </a:pPr>
            <a:r>
              <a:rPr lang="en-US" sz="2400" dirty="0">
                <a:solidFill>
                  <a:srgbClr val="3233FF"/>
                </a:solidFill>
                <a:latin typeface="Calibri" panose="020F0502020204030204" pitchFamily="34" charset="0"/>
                <a:cs typeface="Calibri" panose="020F0502020204030204" pitchFamily="34" charset="0"/>
              </a:rPr>
              <a:t>INTRODUCTION: </a:t>
            </a:r>
            <a:r>
              <a:rPr lang="en-US" sz="2400" dirty="0">
                <a:solidFill>
                  <a:schemeClr val="tx1"/>
                </a:solidFill>
                <a:latin typeface="Calibri" panose="020F0502020204030204" pitchFamily="34" charset="0"/>
                <a:cs typeface="Calibri" panose="020F0502020204030204" pitchFamily="34" charset="0"/>
              </a:rPr>
              <a:t>Adjuvant CDK4/6 Inhibition</a:t>
            </a:r>
          </a:p>
          <a:p>
            <a:pPr marL="98425" indent="0">
              <a:lnSpc>
                <a:spcPct val="100000"/>
              </a:lnSpc>
              <a:spcBef>
                <a:spcPts val="0"/>
              </a:spcBef>
              <a:spcAft>
                <a:spcPts val="2700"/>
              </a:spcAft>
              <a:buNone/>
            </a:pPr>
            <a:r>
              <a:rPr lang="en-US" sz="2400" dirty="0">
                <a:solidFill>
                  <a:srgbClr val="3233FF"/>
                </a:solidFill>
                <a:latin typeface="Calibri" panose="020F0502020204030204" pitchFamily="34" charset="0"/>
                <a:cs typeface="Calibri" panose="020F0502020204030204" pitchFamily="34" charset="0"/>
              </a:rPr>
              <a:t>MODULE 1:</a:t>
            </a:r>
            <a:r>
              <a:rPr lang="en-US" sz="2400" b="1" dirty="0">
                <a:solidFill>
                  <a:schemeClr val="tx1"/>
                </a:solidFill>
                <a:latin typeface="Calibri" panose="020F0502020204030204" pitchFamily="34" charset="0"/>
                <a:cs typeface="Calibri" panose="020F0502020204030204" pitchFamily="34" charset="0"/>
              </a:rPr>
              <a:t> HER2-Positive </a:t>
            </a:r>
            <a:r>
              <a:rPr lang="en-US" sz="2400" dirty="0">
                <a:solidFill>
                  <a:schemeClr val="tx1"/>
                </a:solidFill>
                <a:latin typeface="Calibri" panose="020F0502020204030204" pitchFamily="34" charset="0"/>
                <a:cs typeface="Calibri" panose="020F0502020204030204" pitchFamily="34" charset="0"/>
              </a:rPr>
              <a:t>Disease</a:t>
            </a:r>
          </a:p>
          <a:p>
            <a:pPr marL="98425" indent="0">
              <a:lnSpc>
                <a:spcPct val="100000"/>
              </a:lnSpc>
              <a:spcBef>
                <a:spcPts val="0"/>
              </a:spcBef>
              <a:spcAft>
                <a:spcPts val="2700"/>
              </a:spcAft>
              <a:buNone/>
            </a:pPr>
            <a:r>
              <a:rPr lang="en-US" sz="2400" dirty="0">
                <a:solidFill>
                  <a:srgbClr val="3233FF"/>
                </a:solidFill>
                <a:latin typeface="Calibri" panose="020F0502020204030204" pitchFamily="34" charset="0"/>
                <a:cs typeface="Calibri" panose="020F0502020204030204" pitchFamily="34" charset="0"/>
              </a:rPr>
              <a:t>MODULE 2: </a:t>
            </a:r>
            <a:r>
              <a:rPr lang="en-US" sz="2400" dirty="0">
                <a:solidFill>
                  <a:schemeClr val="tx1"/>
                </a:solidFill>
                <a:latin typeface="Calibri" panose="020F0502020204030204" pitchFamily="34" charset="0"/>
                <a:cs typeface="Calibri" panose="020F0502020204030204" pitchFamily="34" charset="0"/>
              </a:rPr>
              <a:t>PARP Inhibition</a:t>
            </a:r>
          </a:p>
          <a:p>
            <a:pPr marL="98425" indent="0">
              <a:lnSpc>
                <a:spcPct val="100000"/>
              </a:lnSpc>
              <a:spcBef>
                <a:spcPts val="0"/>
              </a:spcBef>
              <a:spcAft>
                <a:spcPts val="2700"/>
              </a:spcAft>
              <a:buNone/>
            </a:pPr>
            <a:r>
              <a:rPr lang="en-US" sz="2400" dirty="0">
                <a:solidFill>
                  <a:srgbClr val="3233FF"/>
                </a:solidFill>
                <a:latin typeface="Calibri" panose="020F0502020204030204" pitchFamily="34" charset="0"/>
                <a:cs typeface="Calibri" panose="020F0502020204030204" pitchFamily="34" charset="0"/>
              </a:rPr>
              <a:t>MODULE 3: </a:t>
            </a:r>
            <a:r>
              <a:rPr lang="en-US" sz="2400" b="1" dirty="0">
                <a:solidFill>
                  <a:schemeClr val="tx1"/>
                </a:solidFill>
                <a:latin typeface="Calibri" panose="020F0502020204030204" pitchFamily="34" charset="0"/>
                <a:cs typeface="Calibri" panose="020F0502020204030204" pitchFamily="34" charset="0"/>
              </a:rPr>
              <a:t>Antibody-Drug Conjugates</a:t>
            </a:r>
          </a:p>
          <a:p>
            <a:pPr marL="98425" indent="0">
              <a:lnSpc>
                <a:spcPct val="100000"/>
              </a:lnSpc>
              <a:spcBef>
                <a:spcPts val="0"/>
              </a:spcBef>
              <a:spcAft>
                <a:spcPts val="2700"/>
              </a:spcAft>
              <a:buNone/>
            </a:pPr>
            <a:r>
              <a:rPr lang="en-US" sz="2400" dirty="0">
                <a:solidFill>
                  <a:srgbClr val="3233FF"/>
                </a:solidFill>
                <a:latin typeface="Calibri" panose="020F0502020204030204" pitchFamily="34" charset="0"/>
                <a:cs typeface="Calibri" panose="020F0502020204030204" pitchFamily="34" charset="0"/>
              </a:rPr>
              <a:t>MODULE 4: </a:t>
            </a:r>
            <a:r>
              <a:rPr lang="en-US" sz="2400" dirty="0">
                <a:solidFill>
                  <a:schemeClr val="tx1"/>
                </a:solidFill>
                <a:latin typeface="Calibri" panose="020F0502020204030204" pitchFamily="34" charset="0"/>
                <a:cs typeface="Calibri" panose="020F0502020204030204" pitchFamily="34" charset="0"/>
              </a:rPr>
              <a:t>Up-Front Treatment of HR-Positive Metastatic Disease</a:t>
            </a:r>
            <a:endParaRPr lang="en-US" sz="2400" b="1"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262904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610D9E-2CB6-70C8-4071-CF0B2C2D24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ADEDFC-FD4F-9881-7907-41521DDC8B92}"/>
              </a:ext>
            </a:extLst>
          </p:cNvPr>
          <p:cNvSpPr>
            <a:spLocks noGrp="1"/>
          </p:cNvSpPr>
          <p:nvPr>
            <p:ph type="title"/>
          </p:nvPr>
        </p:nvSpPr>
        <p:spPr>
          <a:xfrm>
            <a:off x="1055440" y="711077"/>
            <a:ext cx="10441160" cy="2829091"/>
          </a:xfrm>
        </p:spPr>
        <p:txBody>
          <a:bodyPr/>
          <a:lstStyle/>
          <a:p>
            <a:pPr algn="l"/>
            <a:r>
              <a:rPr lang="en-US" sz="3600" dirty="0" err="1">
                <a:effectLst/>
                <a:latin typeface="Calibri" panose="020F0502020204030204" pitchFamily="34" charset="0"/>
              </a:rPr>
              <a:t>Patritumab</a:t>
            </a:r>
            <a:r>
              <a:rPr lang="en-US" sz="3600" dirty="0">
                <a:effectLst/>
                <a:latin typeface="Calibri" panose="020F0502020204030204" pitchFamily="34" charset="0"/>
              </a:rPr>
              <a:t> </a:t>
            </a:r>
            <a:r>
              <a:rPr lang="en-US" sz="3600" dirty="0" err="1">
                <a:effectLst/>
                <a:latin typeface="Calibri" panose="020F0502020204030204" pitchFamily="34" charset="0"/>
              </a:rPr>
              <a:t>Deruxtecan</a:t>
            </a:r>
            <a:r>
              <a:rPr lang="en-US" sz="3600" dirty="0">
                <a:effectLst/>
                <a:latin typeface="Calibri" panose="020F0502020204030204" pitchFamily="34" charset="0"/>
              </a:rPr>
              <a:t> (HER3-DXd) in Active Brain Metastases (BM) from Metastatic Breast (</a:t>
            </a:r>
            <a:r>
              <a:rPr lang="en-US" sz="3600" dirty="0" err="1">
                <a:effectLst/>
                <a:latin typeface="Calibri" panose="020F0502020204030204" pitchFamily="34" charset="0"/>
              </a:rPr>
              <a:t>mBC</a:t>
            </a:r>
            <a:r>
              <a:rPr lang="en-US" sz="3600" dirty="0">
                <a:effectLst/>
                <a:latin typeface="Calibri" panose="020F0502020204030204" pitchFamily="34" charset="0"/>
              </a:rPr>
              <a:t>) and Non</a:t>
            </a:r>
            <a:r>
              <a:rPr lang="en-US" sz="3600" dirty="0">
                <a:latin typeface="Calibri" panose="020F0502020204030204" pitchFamily="34" charset="0"/>
              </a:rPr>
              <a:t>-S</a:t>
            </a:r>
            <a:r>
              <a:rPr lang="en-US" sz="3600" dirty="0">
                <a:effectLst/>
                <a:latin typeface="Calibri" panose="020F0502020204030204" pitchFamily="34" charset="0"/>
              </a:rPr>
              <a:t>mall Cell Lung Cancers (</a:t>
            </a:r>
            <a:r>
              <a:rPr lang="en-US" sz="3600" dirty="0" err="1">
                <a:effectLst/>
                <a:latin typeface="Calibri" panose="020F0502020204030204" pitchFamily="34" charset="0"/>
              </a:rPr>
              <a:t>aNSCLC</a:t>
            </a:r>
            <a:r>
              <a:rPr lang="en-US" sz="3600" dirty="0">
                <a:effectLst/>
                <a:latin typeface="Calibri" panose="020F0502020204030204" pitchFamily="34" charset="0"/>
              </a:rPr>
              <a:t>), and Leptomeningeal Disease (LMD) from Advanced Solid Tumors: Results from the TUXEDO-3 Phase II Trial</a:t>
            </a:r>
            <a:endParaRPr lang="en-US" sz="3600" dirty="0"/>
          </a:p>
        </p:txBody>
      </p:sp>
      <p:sp>
        <p:nvSpPr>
          <p:cNvPr id="3" name="TextBox 2">
            <a:extLst>
              <a:ext uri="{FF2B5EF4-FFF2-40B4-BE49-F238E27FC236}">
                <a16:creationId xmlns:a16="http://schemas.microsoft.com/office/drawing/2014/main" id="{0D4DDF3C-A907-DDA6-BF37-6E0256A9C3D5}"/>
              </a:ext>
            </a:extLst>
          </p:cNvPr>
          <p:cNvSpPr txBox="1"/>
          <p:nvPr/>
        </p:nvSpPr>
        <p:spPr>
          <a:xfrm>
            <a:off x="1055439" y="3825064"/>
            <a:ext cx="9844514" cy="2031325"/>
          </a:xfrm>
          <a:prstGeom prst="rect">
            <a:avLst/>
          </a:prstGeom>
          <a:noFill/>
        </p:spPr>
        <p:txBody>
          <a:bodyPr wrap="square" rtlCol="0">
            <a:spAutoFit/>
          </a:bodyPr>
          <a:lstStyle/>
          <a:p>
            <a:pPr marL="0" marR="0" lvl="0" indent="0" algn="l" defTabSz="455613" rtl="0" eaLnBrk="1" fontAlgn="base" latinLnBrk="0" hangingPunct="1">
              <a:lnSpc>
                <a:spcPct val="100000"/>
              </a:lnSpc>
              <a:spcBef>
                <a:spcPts val="400"/>
              </a:spcBef>
              <a:spcAft>
                <a:spcPts val="4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Preusser M et al. </a:t>
            </a:r>
          </a:p>
          <a:p>
            <a:pPr marL="0" marR="0" lvl="0" indent="0" algn="l" defTabSz="455613" rtl="0" eaLnBrk="1" fontAlgn="base" latinLnBrk="0" hangingPunct="1">
              <a:lnSpc>
                <a:spcPct val="100000"/>
              </a:lnSpc>
              <a:spcBef>
                <a:spcPts val="400"/>
              </a:spcBef>
              <a:spcAft>
                <a:spcPts val="4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ASCO 2025;Abstract 2005.</a:t>
            </a:r>
          </a:p>
          <a:p>
            <a:pPr marL="0" marR="0" lvl="0" indent="0" algn="l" defTabSz="455613" rtl="0" eaLnBrk="1" fontAlgn="base" latinLnBrk="0" hangingPunct="1">
              <a:lnSpc>
                <a:spcPct val="100000"/>
              </a:lnSpc>
              <a:spcBef>
                <a:spcPts val="400"/>
              </a:spcBef>
              <a:spcAft>
                <a:spcPts val="40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S PGothic" charset="0"/>
              <a:cs typeface="+mn-cs"/>
            </a:endParaRPr>
          </a:p>
          <a:p>
            <a:pPr marL="0" marR="0" lvl="0" indent="0" algn="l" defTabSz="455613" rtl="0" eaLnBrk="1" fontAlgn="base" latinLnBrk="0" hangingPunct="1">
              <a:lnSpc>
                <a:spcPct val="100000"/>
              </a:lnSpc>
              <a:spcBef>
                <a:spcPts val="400"/>
              </a:spcBef>
              <a:spcAft>
                <a:spcPts val="400"/>
              </a:spcAft>
              <a:buClrTx/>
              <a:buSzTx/>
              <a:buFontTx/>
              <a:buNone/>
              <a:tabLst/>
              <a:defRPr/>
            </a:pPr>
            <a:r>
              <a:rPr kumimoji="0" lang="en-US" sz="2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FRIDAY, MAY 30| 4:09 PM CDT</a:t>
            </a:r>
            <a:endParaRPr kumimoji="0" lang="en-US" sz="2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17067796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6822E0-D040-55F4-0994-1E2C8E55B5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6BAFDC-F35E-090D-A036-A67DAA329DFE}"/>
              </a:ext>
            </a:extLst>
          </p:cNvPr>
          <p:cNvSpPr>
            <a:spLocks noGrp="1"/>
          </p:cNvSpPr>
          <p:nvPr>
            <p:ph type="title"/>
          </p:nvPr>
        </p:nvSpPr>
        <p:spPr>
          <a:xfrm>
            <a:off x="1127449" y="711077"/>
            <a:ext cx="9793087" cy="2829091"/>
          </a:xfrm>
        </p:spPr>
        <p:txBody>
          <a:bodyPr/>
          <a:lstStyle/>
          <a:p>
            <a:pPr algn="l"/>
            <a:r>
              <a:rPr lang="en-US" sz="3600" dirty="0">
                <a:effectLst/>
                <a:latin typeface="Calibri" panose="020F0502020204030204" pitchFamily="34" charset="0"/>
              </a:rPr>
              <a:t>Sacituzumab </a:t>
            </a:r>
            <a:r>
              <a:rPr lang="en-US" sz="3600" dirty="0" err="1">
                <a:effectLst/>
                <a:latin typeface="Calibri" panose="020F0502020204030204" pitchFamily="34" charset="0"/>
              </a:rPr>
              <a:t>Tirumotecan</a:t>
            </a:r>
            <a:r>
              <a:rPr lang="en-US" sz="3600" dirty="0">
                <a:effectLst/>
                <a:latin typeface="Calibri" panose="020F0502020204030204" pitchFamily="34" charset="0"/>
              </a:rPr>
              <a:t> (Sac-TMT) as </a:t>
            </a:r>
            <a:br>
              <a:rPr lang="en-US" sz="3600" dirty="0">
                <a:effectLst/>
                <a:latin typeface="Calibri" panose="020F0502020204030204" pitchFamily="34" charset="0"/>
              </a:rPr>
            </a:br>
            <a:r>
              <a:rPr lang="en-US" sz="3600" dirty="0">
                <a:effectLst/>
                <a:latin typeface="Calibri" panose="020F0502020204030204" pitchFamily="34" charset="0"/>
              </a:rPr>
              <a:t>First-Line Treatment for Unresectable Locally Advanced/Metastatic Triple-Negative Breast Cancer (a/</a:t>
            </a:r>
            <a:r>
              <a:rPr lang="en-US" sz="3600" dirty="0" err="1">
                <a:effectLst/>
                <a:latin typeface="Calibri" panose="020F0502020204030204" pitchFamily="34" charset="0"/>
              </a:rPr>
              <a:t>mTNBC</a:t>
            </a:r>
            <a:r>
              <a:rPr lang="en-US" sz="3600" dirty="0">
                <a:effectLst/>
                <a:latin typeface="Calibri" panose="020F0502020204030204" pitchFamily="34" charset="0"/>
              </a:rPr>
              <a:t>): Initial Results from the Phase II OptiTROP-Breast05 Study</a:t>
            </a:r>
            <a:endParaRPr lang="en-US" sz="3600" dirty="0"/>
          </a:p>
        </p:txBody>
      </p:sp>
      <p:sp>
        <p:nvSpPr>
          <p:cNvPr id="3" name="TextBox 2">
            <a:extLst>
              <a:ext uri="{FF2B5EF4-FFF2-40B4-BE49-F238E27FC236}">
                <a16:creationId xmlns:a16="http://schemas.microsoft.com/office/drawing/2014/main" id="{619AE5E2-D2EB-5CD0-9071-98FB1DBE589D}"/>
              </a:ext>
            </a:extLst>
          </p:cNvPr>
          <p:cNvSpPr txBox="1"/>
          <p:nvPr/>
        </p:nvSpPr>
        <p:spPr>
          <a:xfrm>
            <a:off x="1127448" y="3825064"/>
            <a:ext cx="10301681" cy="2031325"/>
          </a:xfrm>
          <a:prstGeom prst="rect">
            <a:avLst/>
          </a:prstGeom>
          <a:noFill/>
        </p:spPr>
        <p:txBody>
          <a:bodyPr wrap="square" rtlCol="0">
            <a:spAutoFit/>
          </a:bodyPr>
          <a:lstStyle/>
          <a:p>
            <a:pPr marL="0" marR="0" lvl="0" indent="0" algn="l" defTabSz="455613" rtl="0" eaLnBrk="1" fontAlgn="base" latinLnBrk="0" hangingPunct="1">
              <a:lnSpc>
                <a:spcPct val="100000"/>
              </a:lnSpc>
              <a:spcBef>
                <a:spcPts val="400"/>
              </a:spcBef>
              <a:spcAft>
                <a:spcPts val="4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Yin Y et al. </a:t>
            </a:r>
          </a:p>
          <a:p>
            <a:pPr marL="0" marR="0" lvl="0" indent="0" algn="l" defTabSz="455613" rtl="0" eaLnBrk="1" fontAlgn="base" latinLnBrk="0" hangingPunct="1">
              <a:lnSpc>
                <a:spcPct val="100000"/>
              </a:lnSpc>
              <a:spcBef>
                <a:spcPts val="400"/>
              </a:spcBef>
              <a:spcAft>
                <a:spcPts val="4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ASCO 2025;Abstract 1019.</a:t>
            </a:r>
          </a:p>
          <a:p>
            <a:pPr marL="0" marR="0" lvl="0" indent="0" algn="l" defTabSz="455613" rtl="0" eaLnBrk="1" fontAlgn="base" latinLnBrk="0" hangingPunct="1">
              <a:lnSpc>
                <a:spcPct val="100000"/>
              </a:lnSpc>
              <a:spcBef>
                <a:spcPts val="400"/>
              </a:spcBef>
              <a:spcAft>
                <a:spcPts val="40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S PGothic" charset="0"/>
              <a:cs typeface="+mn-cs"/>
            </a:endParaRPr>
          </a:p>
          <a:p>
            <a:pPr marL="0" marR="0" lvl="0" indent="0" algn="l" defTabSz="455613" rtl="0" eaLnBrk="1" fontAlgn="base" latinLnBrk="0" hangingPunct="1">
              <a:lnSpc>
                <a:spcPct val="100000"/>
              </a:lnSpc>
              <a:spcBef>
                <a:spcPts val="400"/>
              </a:spcBef>
              <a:spcAft>
                <a:spcPts val="400"/>
              </a:spcAft>
              <a:buClrTx/>
              <a:buSzTx/>
              <a:buFontTx/>
              <a:buNone/>
              <a:tabLst/>
              <a:defRPr/>
            </a:pPr>
            <a:r>
              <a:rPr kumimoji="0" lang="en-US" sz="2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FRIDAY, MAY 30| 3:45 PM CDT</a:t>
            </a:r>
            <a:endParaRPr kumimoji="0" lang="en-US" sz="2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41845663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910DC0-0E00-41A1-237A-D894C1844BD2}"/>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50F67936-EFA8-9077-7E5F-64F8BFFF56D0}"/>
              </a:ext>
            </a:extLst>
          </p:cNvPr>
          <p:cNvSpPr/>
          <p:nvPr/>
        </p:nvSpPr>
        <p:spPr bwMode="auto">
          <a:xfrm>
            <a:off x="551383" y="4581128"/>
            <a:ext cx="11089231" cy="513184"/>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0CA3D990-BF11-F823-5013-92C043A6A0F3}"/>
              </a:ext>
            </a:extLst>
          </p:cNvPr>
          <p:cNvSpPr>
            <a:spLocks noGrp="1"/>
          </p:cNvSpPr>
          <p:nvPr>
            <p:ph type="title"/>
          </p:nvPr>
        </p:nvSpPr>
        <p:spPr>
          <a:xfrm>
            <a:off x="1019651" y="404664"/>
            <a:ext cx="10152697" cy="576064"/>
          </a:xfrm>
        </p:spPr>
        <p:txBody>
          <a:bodyPr/>
          <a:lstStyle/>
          <a:p>
            <a:pPr>
              <a:spcBef>
                <a:spcPts val="1200"/>
              </a:spcBef>
            </a:pPr>
            <a:r>
              <a:rPr lang="en-US" sz="2800" dirty="0"/>
              <a:t>AGENDA</a:t>
            </a:r>
            <a:br>
              <a:rPr lang="en-US" sz="2800" dirty="0"/>
            </a:br>
            <a:br>
              <a:rPr lang="en-US" sz="1100" dirty="0"/>
            </a:br>
            <a:r>
              <a:rPr lang="en-US" sz="2800" dirty="0"/>
              <a:t>Year in Review: Management of Breast Cancer</a:t>
            </a:r>
            <a:endParaRPr lang="en-US" sz="2000" dirty="0"/>
          </a:p>
        </p:txBody>
      </p:sp>
      <p:sp>
        <p:nvSpPr>
          <p:cNvPr id="3" name="Content Placeholder 2">
            <a:extLst>
              <a:ext uri="{FF2B5EF4-FFF2-40B4-BE49-F238E27FC236}">
                <a16:creationId xmlns:a16="http://schemas.microsoft.com/office/drawing/2014/main" id="{4B0CEB87-B5F2-81F5-8351-8C5BBBE8FA4F}"/>
              </a:ext>
            </a:extLst>
          </p:cNvPr>
          <p:cNvSpPr>
            <a:spLocks noGrp="1"/>
          </p:cNvSpPr>
          <p:nvPr>
            <p:ph idx="1"/>
          </p:nvPr>
        </p:nvSpPr>
        <p:spPr>
          <a:xfrm>
            <a:off x="875204" y="1844824"/>
            <a:ext cx="10297144" cy="2736304"/>
          </a:xfrm>
        </p:spPr>
        <p:txBody>
          <a:bodyPr/>
          <a:lstStyle/>
          <a:p>
            <a:pPr marL="98425" indent="0">
              <a:lnSpc>
                <a:spcPct val="100000"/>
              </a:lnSpc>
              <a:spcBef>
                <a:spcPts val="0"/>
              </a:spcBef>
              <a:spcAft>
                <a:spcPts val="2700"/>
              </a:spcAft>
              <a:buNone/>
            </a:pPr>
            <a:r>
              <a:rPr lang="en-US" sz="2400" dirty="0">
                <a:solidFill>
                  <a:srgbClr val="3233FF"/>
                </a:solidFill>
                <a:latin typeface="Calibri" panose="020F0502020204030204" pitchFamily="34" charset="0"/>
                <a:cs typeface="Calibri" panose="020F0502020204030204" pitchFamily="34" charset="0"/>
              </a:rPr>
              <a:t>INTRODUCTION: </a:t>
            </a:r>
            <a:r>
              <a:rPr lang="en-US" sz="2400" dirty="0">
                <a:solidFill>
                  <a:schemeClr val="tx1"/>
                </a:solidFill>
                <a:latin typeface="Calibri" panose="020F0502020204030204" pitchFamily="34" charset="0"/>
                <a:cs typeface="Calibri" panose="020F0502020204030204" pitchFamily="34" charset="0"/>
              </a:rPr>
              <a:t>Adjuvant CDK4/6 Inhibition</a:t>
            </a:r>
          </a:p>
          <a:p>
            <a:pPr marL="98425" indent="0">
              <a:lnSpc>
                <a:spcPct val="100000"/>
              </a:lnSpc>
              <a:spcBef>
                <a:spcPts val="0"/>
              </a:spcBef>
              <a:spcAft>
                <a:spcPts val="2700"/>
              </a:spcAft>
              <a:buNone/>
            </a:pPr>
            <a:r>
              <a:rPr lang="en-US" sz="2400" dirty="0">
                <a:solidFill>
                  <a:srgbClr val="3233FF"/>
                </a:solidFill>
                <a:latin typeface="Calibri" panose="020F0502020204030204" pitchFamily="34" charset="0"/>
                <a:cs typeface="Calibri" panose="020F0502020204030204" pitchFamily="34" charset="0"/>
              </a:rPr>
              <a:t>MODULE 1:</a:t>
            </a:r>
            <a:r>
              <a:rPr lang="en-US" sz="2400" b="1" dirty="0">
                <a:solidFill>
                  <a:srgbClr val="3233FF"/>
                </a:solidFill>
                <a:latin typeface="Calibri" panose="020F0502020204030204" pitchFamily="34" charset="0"/>
                <a:cs typeface="Calibri" panose="020F0502020204030204" pitchFamily="34" charset="0"/>
              </a:rPr>
              <a:t> </a:t>
            </a:r>
            <a:r>
              <a:rPr lang="en-US" sz="2400" b="1" dirty="0">
                <a:solidFill>
                  <a:schemeClr val="tx1"/>
                </a:solidFill>
                <a:latin typeface="Calibri" panose="020F0502020204030204" pitchFamily="34" charset="0"/>
                <a:cs typeface="Calibri" panose="020F0502020204030204" pitchFamily="34" charset="0"/>
              </a:rPr>
              <a:t>HER2-Positive </a:t>
            </a:r>
            <a:r>
              <a:rPr lang="en-US" sz="2400" dirty="0">
                <a:solidFill>
                  <a:schemeClr val="tx1"/>
                </a:solidFill>
                <a:latin typeface="Calibri" panose="020F0502020204030204" pitchFamily="34" charset="0"/>
                <a:cs typeface="Calibri" panose="020F0502020204030204" pitchFamily="34" charset="0"/>
              </a:rPr>
              <a:t>Disease</a:t>
            </a:r>
          </a:p>
          <a:p>
            <a:pPr marL="98425" indent="0">
              <a:lnSpc>
                <a:spcPct val="100000"/>
              </a:lnSpc>
              <a:spcBef>
                <a:spcPts val="0"/>
              </a:spcBef>
              <a:spcAft>
                <a:spcPts val="2700"/>
              </a:spcAft>
              <a:buNone/>
            </a:pPr>
            <a:r>
              <a:rPr lang="en-US" sz="2400" dirty="0">
                <a:solidFill>
                  <a:srgbClr val="3233FF"/>
                </a:solidFill>
                <a:latin typeface="Calibri" panose="020F0502020204030204" pitchFamily="34" charset="0"/>
                <a:cs typeface="Calibri" panose="020F0502020204030204" pitchFamily="34" charset="0"/>
              </a:rPr>
              <a:t>MODULE 2: </a:t>
            </a:r>
            <a:r>
              <a:rPr lang="en-US" sz="2400" dirty="0">
                <a:solidFill>
                  <a:schemeClr val="tx1"/>
                </a:solidFill>
                <a:latin typeface="Calibri" panose="020F0502020204030204" pitchFamily="34" charset="0"/>
                <a:cs typeface="Calibri" panose="020F0502020204030204" pitchFamily="34" charset="0"/>
              </a:rPr>
              <a:t>PARP Inhibition</a:t>
            </a:r>
          </a:p>
          <a:p>
            <a:pPr marL="98425" indent="0">
              <a:lnSpc>
                <a:spcPct val="100000"/>
              </a:lnSpc>
              <a:spcBef>
                <a:spcPts val="0"/>
              </a:spcBef>
              <a:spcAft>
                <a:spcPts val="2700"/>
              </a:spcAft>
              <a:buNone/>
            </a:pPr>
            <a:r>
              <a:rPr lang="en-US" sz="2400" dirty="0">
                <a:solidFill>
                  <a:srgbClr val="3233FF"/>
                </a:solidFill>
                <a:latin typeface="Calibri" panose="020F0502020204030204" pitchFamily="34" charset="0"/>
                <a:cs typeface="Calibri" panose="020F0502020204030204" pitchFamily="34" charset="0"/>
              </a:rPr>
              <a:t>MODULE 3: </a:t>
            </a:r>
            <a:r>
              <a:rPr lang="en-US" sz="2400" b="1" dirty="0">
                <a:solidFill>
                  <a:schemeClr val="tx1"/>
                </a:solidFill>
                <a:latin typeface="Calibri" panose="020F0502020204030204" pitchFamily="34" charset="0"/>
                <a:cs typeface="Calibri" panose="020F0502020204030204" pitchFamily="34" charset="0"/>
              </a:rPr>
              <a:t>Antibody-Drug Conjugates</a:t>
            </a:r>
          </a:p>
          <a:p>
            <a:pPr marL="98425" indent="0">
              <a:lnSpc>
                <a:spcPct val="100000"/>
              </a:lnSpc>
              <a:spcBef>
                <a:spcPts val="0"/>
              </a:spcBef>
              <a:spcAft>
                <a:spcPts val="2700"/>
              </a:spcAft>
              <a:buNone/>
            </a:pPr>
            <a:r>
              <a:rPr lang="en-US" sz="2400" dirty="0">
                <a:solidFill>
                  <a:schemeClr val="bg1"/>
                </a:solidFill>
                <a:latin typeface="Calibri" panose="020F0502020204030204" pitchFamily="34" charset="0"/>
                <a:cs typeface="Calibri" panose="020F0502020204030204" pitchFamily="34" charset="0"/>
              </a:rPr>
              <a:t>MODULE 4: Up-Front Treatment of HR-Positive Metastatic Disease</a:t>
            </a:r>
            <a:endParaRPr lang="en-US" sz="24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679346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292556-7AD8-258E-7473-11EEB50437C1}"/>
            </a:ext>
          </a:extLst>
        </p:cNvPr>
        <p:cNvGrpSpPr/>
        <p:nvPr/>
      </p:nvGrpSpPr>
      <p:grpSpPr>
        <a:xfrm>
          <a:off x="0" y="0"/>
          <a:ext cx="0" cy="0"/>
          <a:chOff x="0" y="0"/>
          <a:chExt cx="0" cy="0"/>
        </a:xfrm>
      </p:grpSpPr>
      <p:sp>
        <p:nvSpPr>
          <p:cNvPr id="6" name="Rectangle 4">
            <a:extLst>
              <a:ext uri="{FF2B5EF4-FFF2-40B4-BE49-F238E27FC236}">
                <a16:creationId xmlns:a16="http://schemas.microsoft.com/office/drawing/2014/main" id="{B4EE3E02-9A92-A12C-9AB0-84C3D450D54D}"/>
              </a:ext>
            </a:extLst>
          </p:cNvPr>
          <p:cNvSpPr>
            <a:spLocks noGrp="1" noChangeArrowheads="1"/>
          </p:cNvSpPr>
          <p:nvPr>
            <p:ph type="title"/>
          </p:nvPr>
        </p:nvSpPr>
        <p:spPr>
          <a:xfrm>
            <a:off x="0" y="1981200"/>
            <a:ext cx="12192000" cy="2088232"/>
          </a:xfrm>
        </p:spPr>
        <p:txBody>
          <a:bodyPr wrap="square" anchor="ctr">
            <a:noAutofit/>
          </a:bodyPr>
          <a:lstStyle/>
          <a:p>
            <a:pPr algn="ctr"/>
            <a:r>
              <a:rPr lang="en-US" sz="4200" dirty="0">
                <a:latin typeface="Calibri" panose="020F0502020204030204" pitchFamily="34" charset="0"/>
                <a:cs typeface="Calibri" panose="020F0502020204030204" pitchFamily="34" charset="0"/>
              </a:rPr>
              <a:t>Optimizing Therapy for Patients with Hormone Receptor-Positive Metastatic Breast Cancer </a:t>
            </a:r>
            <a:br>
              <a:rPr lang="en-US" sz="4200" dirty="0">
                <a:latin typeface="Calibri" panose="020F0502020204030204" pitchFamily="34" charset="0"/>
                <a:cs typeface="Calibri" panose="020F0502020204030204" pitchFamily="34" charset="0"/>
              </a:rPr>
            </a:br>
            <a:r>
              <a:rPr lang="en-US" sz="4200" dirty="0">
                <a:latin typeface="Calibri" panose="020F0502020204030204" pitchFamily="34" charset="0"/>
                <a:cs typeface="Calibri" panose="020F0502020204030204" pitchFamily="34" charset="0"/>
              </a:rPr>
              <a:t>Harboring PI3K/AKT/PTEN Pathway Abnormalities</a:t>
            </a:r>
            <a:br>
              <a:rPr lang="en-US" sz="4200" dirty="0">
                <a:latin typeface="Calibri" panose="020F0502020204030204" pitchFamily="34" charset="0"/>
                <a:cs typeface="Calibri" panose="020F0502020204030204" pitchFamily="34" charset="0"/>
              </a:rPr>
            </a:br>
            <a:br>
              <a:rPr lang="en-US" sz="4200" dirty="0">
                <a:latin typeface="Calibri" panose="020F0502020204030204" pitchFamily="34" charset="0"/>
                <a:cs typeface="Calibri" panose="020F0502020204030204" pitchFamily="34" charset="0"/>
              </a:rPr>
            </a:br>
            <a:r>
              <a:rPr lang="en-US" sz="4200" dirty="0">
                <a:latin typeface="Calibri" panose="020F0502020204030204" pitchFamily="34" charset="0"/>
                <a:cs typeface="Calibri" panose="020F0502020204030204" pitchFamily="34" charset="0"/>
              </a:rPr>
              <a:t>Beyond the Guidelines Survey</a:t>
            </a:r>
          </a:p>
        </p:txBody>
      </p:sp>
    </p:spTree>
    <p:custDataLst>
      <p:tags r:id="rId1"/>
    </p:custDataLst>
    <p:extLst>
      <p:ext uri="{BB962C8B-B14F-4D97-AF65-F5344CB8AC3E}">
        <p14:creationId xmlns:p14="http://schemas.microsoft.com/office/powerpoint/2010/main" val="266618143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93840B-D3D6-A35E-A1A6-4E5B795DA65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2364E03-B4B7-388E-06A5-FCAF84087FAB}"/>
              </a:ext>
            </a:extLst>
          </p:cNvPr>
          <p:cNvSpPr>
            <a:spLocks noGrp="1"/>
          </p:cNvSpPr>
          <p:nvPr>
            <p:ph type="title"/>
          </p:nvPr>
        </p:nvSpPr>
        <p:spPr>
          <a:xfrm>
            <a:off x="912286" y="0"/>
            <a:ext cx="10358967" cy="1371600"/>
          </a:xfrm>
        </p:spPr>
        <p:txBody>
          <a:bodyPr/>
          <a:lstStyle/>
          <a:p>
            <a:r>
              <a:rPr lang="en-US" dirty="0"/>
              <a:t>Breast Cancer Survey Respondents</a:t>
            </a:r>
          </a:p>
        </p:txBody>
      </p:sp>
      <p:sp>
        <p:nvSpPr>
          <p:cNvPr id="4" name="Content Placeholder 3">
            <a:extLst>
              <a:ext uri="{FF2B5EF4-FFF2-40B4-BE49-F238E27FC236}">
                <a16:creationId xmlns:a16="http://schemas.microsoft.com/office/drawing/2014/main" id="{66B8655E-449C-336C-B155-C105029DCE37}"/>
              </a:ext>
            </a:extLst>
          </p:cNvPr>
          <p:cNvSpPr>
            <a:spLocks noGrp="1"/>
          </p:cNvSpPr>
          <p:nvPr>
            <p:ph idx="1"/>
          </p:nvPr>
        </p:nvSpPr>
        <p:spPr>
          <a:xfrm>
            <a:off x="912286" y="1416053"/>
            <a:ext cx="10822514" cy="3689347"/>
          </a:xfrm>
        </p:spPr>
        <p:txBody>
          <a:bodyPr numCol="2"/>
          <a:lstStyle/>
          <a:p>
            <a:pPr marL="98425" indent="0">
              <a:lnSpc>
                <a:spcPts val="2600"/>
              </a:lnSpc>
              <a:spcBef>
                <a:spcPts val="1000"/>
              </a:spcBef>
              <a:spcAft>
                <a:spcPts val="0"/>
              </a:spcAft>
              <a:buNone/>
            </a:pPr>
            <a:r>
              <a:rPr lang="en-US" sz="2400" b="0" dirty="0"/>
              <a:t>Aditya </a:t>
            </a:r>
            <a:r>
              <a:rPr lang="en-US" sz="2400" b="0" dirty="0" err="1"/>
              <a:t>Bardia</a:t>
            </a:r>
            <a:r>
              <a:rPr lang="en-US" sz="2400" b="0" dirty="0"/>
              <a:t>, MD, MPH</a:t>
            </a:r>
          </a:p>
          <a:p>
            <a:pPr marL="98425" indent="0">
              <a:lnSpc>
                <a:spcPts val="2600"/>
              </a:lnSpc>
              <a:spcBef>
                <a:spcPts val="1000"/>
              </a:spcBef>
              <a:spcAft>
                <a:spcPts val="0"/>
              </a:spcAft>
              <a:buNone/>
            </a:pPr>
            <a:r>
              <a:rPr lang="en-US" sz="2400" b="0" dirty="0"/>
              <a:t>Virginia F Borges, MD, </a:t>
            </a:r>
            <a:r>
              <a:rPr lang="en-US" sz="2400" b="0" dirty="0" err="1"/>
              <a:t>MMSc</a:t>
            </a:r>
            <a:endParaRPr lang="en-US" sz="2400" b="0" dirty="0"/>
          </a:p>
          <a:p>
            <a:pPr marL="98425" indent="0">
              <a:lnSpc>
                <a:spcPts val="2600"/>
              </a:lnSpc>
              <a:spcBef>
                <a:spcPts val="1000"/>
              </a:spcBef>
              <a:spcAft>
                <a:spcPts val="0"/>
              </a:spcAft>
              <a:buNone/>
            </a:pPr>
            <a:r>
              <a:rPr lang="en-US" sz="2400" b="0" dirty="0"/>
              <a:t>Adam M </a:t>
            </a:r>
            <a:r>
              <a:rPr lang="en-US" sz="2400" b="0" dirty="0" err="1"/>
              <a:t>Brufsky</a:t>
            </a:r>
            <a:r>
              <a:rPr lang="en-US" sz="2400" b="0" dirty="0"/>
              <a:t>, MD, PhD</a:t>
            </a:r>
          </a:p>
          <a:p>
            <a:pPr marL="98425" indent="0">
              <a:lnSpc>
                <a:spcPts val="2600"/>
              </a:lnSpc>
              <a:spcBef>
                <a:spcPts val="1000"/>
              </a:spcBef>
              <a:spcAft>
                <a:spcPts val="0"/>
              </a:spcAft>
              <a:buNone/>
            </a:pPr>
            <a:r>
              <a:rPr lang="en-US" sz="2400" b="0" dirty="0"/>
              <a:t>Harold J Burstein, MD, PhD</a:t>
            </a:r>
          </a:p>
          <a:p>
            <a:pPr marL="98425" indent="0">
              <a:lnSpc>
                <a:spcPts val="2600"/>
              </a:lnSpc>
              <a:spcBef>
                <a:spcPts val="1000"/>
              </a:spcBef>
              <a:spcAft>
                <a:spcPts val="0"/>
              </a:spcAft>
              <a:buNone/>
            </a:pPr>
            <a:r>
              <a:rPr lang="en-US" sz="2400" b="0" dirty="0"/>
              <a:t>Karen A </a:t>
            </a:r>
            <a:r>
              <a:rPr lang="en-US" sz="2400" b="0" dirty="0" err="1"/>
              <a:t>Gelmon</a:t>
            </a:r>
            <a:r>
              <a:rPr lang="en-US" sz="2400" b="0" dirty="0"/>
              <a:t>, MD</a:t>
            </a:r>
          </a:p>
          <a:p>
            <a:pPr marL="98425" indent="0">
              <a:lnSpc>
                <a:spcPts val="2600"/>
              </a:lnSpc>
              <a:spcBef>
                <a:spcPts val="1000"/>
              </a:spcBef>
              <a:spcAft>
                <a:spcPts val="0"/>
              </a:spcAft>
              <a:buNone/>
            </a:pPr>
            <a:r>
              <a:rPr lang="en-US" sz="2400" b="0" dirty="0"/>
              <a:t>Stephanie L Graff, MD, FACP</a:t>
            </a:r>
          </a:p>
          <a:p>
            <a:pPr marL="98425" indent="0">
              <a:lnSpc>
                <a:spcPts val="2600"/>
              </a:lnSpc>
              <a:spcBef>
                <a:spcPts val="1000"/>
              </a:spcBef>
              <a:spcAft>
                <a:spcPts val="0"/>
              </a:spcAft>
              <a:buNone/>
            </a:pPr>
            <a:r>
              <a:rPr lang="en-US" sz="2400" b="0" dirty="0"/>
              <a:t>Sara A Hurvitz, MD, FACP</a:t>
            </a:r>
          </a:p>
          <a:p>
            <a:pPr marL="98425" indent="0">
              <a:lnSpc>
                <a:spcPts val="2600"/>
              </a:lnSpc>
              <a:spcBef>
                <a:spcPts val="1000"/>
              </a:spcBef>
              <a:spcAft>
                <a:spcPts val="0"/>
              </a:spcAft>
              <a:buNone/>
            </a:pPr>
            <a:r>
              <a:rPr lang="en-US" sz="2400" b="0" dirty="0"/>
              <a:t>Komal Jhaveri, MD, FACP</a:t>
            </a:r>
          </a:p>
          <a:p>
            <a:pPr marL="98425" indent="0">
              <a:lnSpc>
                <a:spcPts val="2600"/>
              </a:lnSpc>
              <a:spcBef>
                <a:spcPts val="1000"/>
              </a:spcBef>
              <a:spcAft>
                <a:spcPts val="0"/>
              </a:spcAft>
              <a:buNone/>
            </a:pPr>
            <a:r>
              <a:rPr lang="en-US" sz="2400" b="0" dirty="0"/>
              <a:t>Virginia </a:t>
            </a:r>
            <a:r>
              <a:rPr lang="en-US" sz="2400" b="0" dirty="0" err="1"/>
              <a:t>Kaklamani</a:t>
            </a:r>
            <a:r>
              <a:rPr lang="en-US" sz="2400" b="0" dirty="0"/>
              <a:t>, MD, DSc</a:t>
            </a:r>
          </a:p>
          <a:p>
            <a:pPr marL="98425" indent="0">
              <a:lnSpc>
                <a:spcPts val="2600"/>
              </a:lnSpc>
              <a:spcBef>
                <a:spcPts val="1000"/>
              </a:spcBef>
              <a:spcAft>
                <a:spcPts val="0"/>
              </a:spcAft>
              <a:buNone/>
            </a:pPr>
            <a:r>
              <a:rPr lang="en-US" sz="2400" b="0" dirty="0"/>
              <a:t>Kevin M </a:t>
            </a:r>
            <a:r>
              <a:rPr lang="en-US" sz="2400" b="0" dirty="0" err="1"/>
              <a:t>Kalinsky</a:t>
            </a:r>
            <a:r>
              <a:rPr lang="en-US" sz="2400" b="0" dirty="0"/>
              <a:t>, MD, MS</a:t>
            </a:r>
          </a:p>
          <a:p>
            <a:pPr marL="98425" indent="0">
              <a:lnSpc>
                <a:spcPts val="2600"/>
              </a:lnSpc>
              <a:spcBef>
                <a:spcPts val="1000"/>
              </a:spcBef>
              <a:spcAft>
                <a:spcPts val="0"/>
              </a:spcAft>
              <a:buNone/>
            </a:pPr>
            <a:r>
              <a:rPr lang="en-US" sz="2400" b="0" dirty="0"/>
              <a:t>Ian E Krop, Md, PhD</a:t>
            </a:r>
          </a:p>
          <a:p>
            <a:pPr marL="98425" indent="0">
              <a:lnSpc>
                <a:spcPts val="2600"/>
              </a:lnSpc>
              <a:spcBef>
                <a:spcPts val="1000"/>
              </a:spcBef>
              <a:spcAft>
                <a:spcPts val="0"/>
              </a:spcAft>
              <a:buNone/>
            </a:pPr>
            <a:r>
              <a:rPr lang="en-US" sz="2400" b="0" dirty="0"/>
              <a:t>Erica Mayer, MD, MPH, FASCO</a:t>
            </a:r>
          </a:p>
          <a:p>
            <a:pPr marL="98425" indent="0">
              <a:lnSpc>
                <a:spcPts val="2600"/>
              </a:lnSpc>
              <a:spcBef>
                <a:spcPts val="1000"/>
              </a:spcBef>
              <a:spcAft>
                <a:spcPts val="0"/>
              </a:spcAft>
              <a:buNone/>
            </a:pPr>
            <a:r>
              <a:rPr lang="en-US" sz="2400" b="0" dirty="0"/>
              <a:t>Kathy D Miller, MD</a:t>
            </a:r>
          </a:p>
          <a:p>
            <a:pPr marL="98425" indent="0">
              <a:lnSpc>
                <a:spcPts val="2600"/>
              </a:lnSpc>
              <a:spcBef>
                <a:spcPts val="1000"/>
              </a:spcBef>
              <a:spcAft>
                <a:spcPts val="0"/>
              </a:spcAft>
              <a:buNone/>
            </a:pPr>
            <a:r>
              <a:rPr lang="en-US" sz="2400" b="0" dirty="0"/>
              <a:t>Ruth </a:t>
            </a:r>
            <a:r>
              <a:rPr lang="en-US" sz="2400" b="0" dirty="0" err="1"/>
              <a:t>O’Regan</a:t>
            </a:r>
            <a:r>
              <a:rPr lang="en-US" sz="2400" b="0" dirty="0"/>
              <a:t>, MD</a:t>
            </a:r>
          </a:p>
          <a:p>
            <a:pPr marL="98425" indent="0">
              <a:lnSpc>
                <a:spcPts val="2600"/>
              </a:lnSpc>
              <a:spcBef>
                <a:spcPts val="1000"/>
              </a:spcBef>
              <a:spcAft>
                <a:spcPts val="0"/>
              </a:spcAft>
              <a:buNone/>
            </a:pPr>
            <a:r>
              <a:rPr lang="en-US" sz="2400" b="0" dirty="0"/>
              <a:t>Joyce A O’Shaughnessy, MD</a:t>
            </a:r>
          </a:p>
          <a:p>
            <a:pPr marL="98425" indent="0">
              <a:lnSpc>
                <a:spcPts val="2600"/>
              </a:lnSpc>
              <a:spcBef>
                <a:spcPts val="1000"/>
              </a:spcBef>
              <a:spcAft>
                <a:spcPts val="0"/>
              </a:spcAft>
              <a:buNone/>
            </a:pPr>
            <a:r>
              <a:rPr lang="en-US" sz="2400" b="0" dirty="0"/>
              <a:t>Lajos </a:t>
            </a:r>
            <a:r>
              <a:rPr lang="en-US" sz="2400" b="0" dirty="0" err="1"/>
              <a:t>Pusztai</a:t>
            </a:r>
            <a:r>
              <a:rPr lang="en-US" sz="2400" b="0" dirty="0"/>
              <a:t>, MD, DPhil, FASCO</a:t>
            </a:r>
          </a:p>
          <a:p>
            <a:pPr marL="98425" indent="0">
              <a:lnSpc>
                <a:spcPts val="2600"/>
              </a:lnSpc>
              <a:spcBef>
                <a:spcPts val="1000"/>
              </a:spcBef>
              <a:spcAft>
                <a:spcPts val="0"/>
              </a:spcAft>
              <a:buNone/>
            </a:pPr>
            <a:r>
              <a:rPr lang="en-US" sz="2400" b="0" dirty="0"/>
              <a:t>Hope S </a:t>
            </a:r>
            <a:r>
              <a:rPr lang="en-US" sz="2400" b="0" dirty="0" err="1"/>
              <a:t>Rugo</a:t>
            </a:r>
            <a:r>
              <a:rPr lang="en-US" sz="2400" b="0" dirty="0"/>
              <a:t>, MD</a:t>
            </a:r>
          </a:p>
          <a:p>
            <a:pPr marL="98425" indent="0">
              <a:lnSpc>
                <a:spcPts val="2600"/>
              </a:lnSpc>
              <a:spcBef>
                <a:spcPts val="1000"/>
              </a:spcBef>
              <a:spcAft>
                <a:spcPts val="0"/>
              </a:spcAft>
              <a:buNone/>
            </a:pPr>
            <a:r>
              <a:rPr lang="en-US" sz="2400" b="0" dirty="0"/>
              <a:t>Priyanka Sharma, MD</a:t>
            </a:r>
          </a:p>
          <a:p>
            <a:pPr marL="98425" indent="0">
              <a:lnSpc>
                <a:spcPts val="2600"/>
              </a:lnSpc>
              <a:spcBef>
                <a:spcPts val="1000"/>
              </a:spcBef>
              <a:spcAft>
                <a:spcPts val="0"/>
              </a:spcAft>
              <a:buNone/>
            </a:pPr>
            <a:r>
              <a:rPr lang="en-US" sz="2400" b="0" dirty="0"/>
              <a:t>Paolo Tarantino, MD</a:t>
            </a:r>
          </a:p>
          <a:p>
            <a:pPr marL="98425" indent="0">
              <a:lnSpc>
                <a:spcPts val="2600"/>
              </a:lnSpc>
              <a:spcBef>
                <a:spcPts val="1000"/>
              </a:spcBef>
              <a:spcAft>
                <a:spcPts val="0"/>
              </a:spcAft>
              <a:buNone/>
            </a:pPr>
            <a:r>
              <a:rPr lang="en-US" sz="2400" b="0" dirty="0"/>
              <a:t>Sara M </a:t>
            </a:r>
            <a:r>
              <a:rPr lang="en-US" sz="2400" b="0" dirty="0" err="1"/>
              <a:t>Tolaney</a:t>
            </a:r>
            <a:r>
              <a:rPr lang="en-US" sz="2400" b="0" dirty="0"/>
              <a:t>, MD, MPH</a:t>
            </a:r>
          </a:p>
          <a:p>
            <a:pPr marL="98425" indent="0">
              <a:lnSpc>
                <a:spcPts val="2600"/>
              </a:lnSpc>
              <a:spcBef>
                <a:spcPts val="1000"/>
              </a:spcBef>
              <a:spcAft>
                <a:spcPts val="0"/>
              </a:spcAft>
              <a:buNone/>
            </a:pPr>
            <a:r>
              <a:rPr lang="en-US" sz="2400" b="0" dirty="0"/>
              <a:t>Seth Wander, MD, PhD</a:t>
            </a:r>
          </a:p>
        </p:txBody>
      </p:sp>
    </p:spTree>
    <p:extLst>
      <p:ext uri="{BB962C8B-B14F-4D97-AF65-F5344CB8AC3E}">
        <p14:creationId xmlns:p14="http://schemas.microsoft.com/office/powerpoint/2010/main" val="26309995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40E963-97A6-5C46-301E-7F2E549B14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399352-89D6-C041-D413-647F34921D18}"/>
              </a:ext>
            </a:extLst>
          </p:cNvPr>
          <p:cNvSpPr>
            <a:spLocks noGrp="1"/>
          </p:cNvSpPr>
          <p:nvPr>
            <p:ph type="title"/>
          </p:nvPr>
        </p:nvSpPr>
        <p:spPr>
          <a:xfrm>
            <a:off x="912285" y="227013"/>
            <a:ext cx="10212915" cy="1828800"/>
          </a:xfrm>
        </p:spPr>
        <p:txBody>
          <a:bodyPr/>
          <a:lstStyle/>
          <a:p>
            <a:pPr marL="0" marR="0">
              <a:lnSpc>
                <a:spcPct val="100000"/>
              </a:lnSpc>
              <a:spcAft>
                <a:spcPts val="800"/>
              </a:spcAft>
            </a:pPr>
            <a:r>
              <a:rPr lang="en-US" sz="2400" b="1" kern="100" dirty="0">
                <a:solidFill>
                  <a:srgbClr val="0432FF"/>
                </a:solidFill>
                <a:effectLst/>
                <a:latin typeface="Arial" panose="020B0604020202020204" pitchFamily="34" charset="0"/>
                <a:ea typeface="Aptos" panose="020B0004020202020204" pitchFamily="34" charset="0"/>
                <a:cs typeface="Times New Roman" panose="02020603050405020304" pitchFamily="18" charset="0"/>
              </a:rPr>
              <a:t>A 65-year-old woman with ER-positive, HER2-negative (HER2 IHC 0), node-negative breast cancer has developed multiple metastases </a:t>
            </a:r>
            <a:r>
              <a:rPr lang="en-US" sz="2400" b="1" u="sng" kern="100" dirty="0">
                <a:solidFill>
                  <a:srgbClr val="0432FF"/>
                </a:solidFill>
                <a:effectLst/>
                <a:latin typeface="Arial" panose="020B0604020202020204" pitchFamily="34" charset="0"/>
                <a:ea typeface="Aptos" panose="020B0004020202020204" pitchFamily="34" charset="0"/>
                <a:cs typeface="Times New Roman" panose="02020603050405020304" pitchFamily="18" charset="0"/>
              </a:rPr>
              <a:t>2 years after starting adjuvant anastrozole</a:t>
            </a:r>
            <a:r>
              <a:rPr lang="en-US" sz="2400" b="1" kern="100" dirty="0">
                <a:solidFill>
                  <a:srgbClr val="0432FF"/>
                </a:solidFill>
                <a:effectLst/>
                <a:latin typeface="Arial" panose="020B0604020202020204" pitchFamily="34" charset="0"/>
                <a:ea typeface="Aptos" panose="020B0004020202020204" pitchFamily="34" charset="0"/>
                <a:cs typeface="Times New Roman" panose="02020603050405020304" pitchFamily="18" charset="0"/>
              </a:rPr>
              <a:t>.</a:t>
            </a:r>
            <a:endParaRPr lang="en-US" sz="2400" kern="100" dirty="0">
              <a:solidFill>
                <a:srgbClr val="0432FF"/>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3" name="Text Box 4">
            <a:extLst>
              <a:ext uri="{FF2B5EF4-FFF2-40B4-BE49-F238E27FC236}">
                <a16:creationId xmlns:a16="http://schemas.microsoft.com/office/drawing/2014/main" id="{4710F9D3-5B00-9EDF-F53C-ECEA03153373}"/>
              </a:ext>
            </a:extLst>
          </p:cNvPr>
          <p:cNvSpPr txBox="1">
            <a:spLocks noChangeArrowheads="1"/>
          </p:cNvSpPr>
          <p:nvPr/>
        </p:nvSpPr>
        <p:spPr bwMode="auto">
          <a:xfrm>
            <a:off x="762000" y="4232227"/>
            <a:ext cx="3886199" cy="36939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Palbociclib + </a:t>
            </a: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fulvestrant</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4" name="Text Box 4">
            <a:extLst>
              <a:ext uri="{FF2B5EF4-FFF2-40B4-BE49-F238E27FC236}">
                <a16:creationId xmlns:a16="http://schemas.microsoft.com/office/drawing/2014/main" id="{95775054-213E-A42F-305F-C4486F9AC289}"/>
              </a:ext>
            </a:extLst>
          </p:cNvPr>
          <p:cNvSpPr txBox="1">
            <a:spLocks noChangeArrowheads="1"/>
          </p:cNvSpPr>
          <p:nvPr/>
        </p:nvSpPr>
        <p:spPr bwMode="auto">
          <a:xfrm>
            <a:off x="76200" y="3183344"/>
            <a:ext cx="4571999"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Ribociclib</a:t>
            </a: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 + </a:t>
            </a: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fulvestrant</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5" name="Picture 4">
            <a:extLst>
              <a:ext uri="{FF2B5EF4-FFF2-40B4-BE49-F238E27FC236}">
                <a16:creationId xmlns:a16="http://schemas.microsoft.com/office/drawing/2014/main" id="{B2EF6F0A-A3DA-CF54-99C2-51DE97DCDA51}"/>
              </a:ext>
            </a:extLst>
          </p:cNvPr>
          <p:cNvPicPr>
            <a:picLocks noChangeAspect="1"/>
          </p:cNvPicPr>
          <p:nvPr/>
        </p:nvPicPr>
        <p:blipFill>
          <a:blip r:embed="rId3"/>
          <a:srcRect/>
          <a:stretch/>
        </p:blipFill>
        <p:spPr bwMode="auto">
          <a:xfrm>
            <a:off x="4813428" y="4954526"/>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1">
            <a:extLst>
              <a:ext uri="{FF2B5EF4-FFF2-40B4-BE49-F238E27FC236}">
                <a16:creationId xmlns:a16="http://schemas.microsoft.com/office/drawing/2014/main" id="{19374619-E21F-F7CB-0FAB-E82A69EAAA10}"/>
              </a:ext>
            </a:extLst>
          </p:cNvPr>
          <p:cNvPicPr>
            <a:picLocks noChangeAspect="1"/>
          </p:cNvPicPr>
          <p:nvPr/>
        </p:nvPicPr>
        <p:blipFill>
          <a:blip r:embed="rId4"/>
          <a:srcRect/>
          <a:stretch/>
        </p:blipFill>
        <p:spPr bwMode="auto">
          <a:xfrm>
            <a:off x="4813428" y="291550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3">
            <a:extLst>
              <a:ext uri="{FF2B5EF4-FFF2-40B4-BE49-F238E27FC236}">
                <a16:creationId xmlns:a16="http://schemas.microsoft.com/office/drawing/2014/main" id="{DBD4D269-716B-C53E-6B47-2D357D020216}"/>
              </a:ext>
            </a:extLst>
          </p:cNvPr>
          <p:cNvPicPr>
            <a:picLocks noChangeAspect="1"/>
          </p:cNvPicPr>
          <p:nvPr/>
        </p:nvPicPr>
        <p:blipFill>
          <a:blip r:embed="rId5"/>
          <a:srcRect/>
          <a:stretch/>
        </p:blipFill>
        <p:spPr bwMode="auto">
          <a:xfrm>
            <a:off x="4813428" y="4191000"/>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 Box 4">
            <a:extLst>
              <a:ext uri="{FF2B5EF4-FFF2-40B4-BE49-F238E27FC236}">
                <a16:creationId xmlns:a16="http://schemas.microsoft.com/office/drawing/2014/main" id="{358C53D9-58FD-79D5-F017-C524407D8989}"/>
              </a:ext>
            </a:extLst>
          </p:cNvPr>
          <p:cNvSpPr txBox="1">
            <a:spLocks noChangeArrowheads="1"/>
          </p:cNvSpPr>
          <p:nvPr/>
        </p:nvSpPr>
        <p:spPr bwMode="auto">
          <a:xfrm>
            <a:off x="381000" y="5688658"/>
            <a:ext cx="4267201"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Any CDK4/6 inhibitor + </a:t>
            </a: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fulvestrant</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charset="-128"/>
            </a:endParaRPr>
          </a:p>
        </p:txBody>
      </p:sp>
      <p:sp>
        <p:nvSpPr>
          <p:cNvPr id="10" name="Text Box 9">
            <a:extLst>
              <a:ext uri="{FF2B5EF4-FFF2-40B4-BE49-F238E27FC236}">
                <a16:creationId xmlns:a16="http://schemas.microsoft.com/office/drawing/2014/main" id="{DAE4BCC5-1938-D610-F2A4-9ACD759960A1}"/>
              </a:ext>
            </a:extLst>
          </p:cNvPr>
          <p:cNvSpPr txBox="1">
            <a:spLocks noChangeArrowheads="1"/>
          </p:cNvSpPr>
          <p:nvPr/>
        </p:nvSpPr>
        <p:spPr bwMode="auto">
          <a:xfrm>
            <a:off x="11430000" y="2909592"/>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18</a:t>
            </a:r>
          </a:p>
        </p:txBody>
      </p:sp>
      <p:pic>
        <p:nvPicPr>
          <p:cNvPr id="11" name="Picture 1">
            <a:extLst>
              <a:ext uri="{FF2B5EF4-FFF2-40B4-BE49-F238E27FC236}">
                <a16:creationId xmlns:a16="http://schemas.microsoft.com/office/drawing/2014/main" id="{D8410000-9D95-D92E-E30A-C814CE864A25}"/>
              </a:ext>
            </a:extLst>
          </p:cNvPr>
          <p:cNvPicPr>
            <a:picLocks noChangeAspect="1"/>
          </p:cNvPicPr>
          <p:nvPr/>
        </p:nvPicPr>
        <p:blipFill>
          <a:blip r:embed="rId4"/>
          <a:srcRect/>
          <a:stretch/>
        </p:blipFill>
        <p:spPr bwMode="auto">
          <a:xfrm>
            <a:off x="5252340" y="291550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ext Box 9">
            <a:extLst>
              <a:ext uri="{FF2B5EF4-FFF2-40B4-BE49-F238E27FC236}">
                <a16:creationId xmlns:a16="http://schemas.microsoft.com/office/drawing/2014/main" id="{1A81E5F8-18A8-F971-B668-9D6E3171BEEB}"/>
              </a:ext>
            </a:extLst>
          </p:cNvPr>
          <p:cNvSpPr txBox="1">
            <a:spLocks noChangeArrowheads="1"/>
          </p:cNvSpPr>
          <p:nvPr/>
        </p:nvSpPr>
        <p:spPr bwMode="auto">
          <a:xfrm>
            <a:off x="5327683" y="4192319"/>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13" name="Text Box 9">
            <a:extLst>
              <a:ext uri="{FF2B5EF4-FFF2-40B4-BE49-F238E27FC236}">
                <a16:creationId xmlns:a16="http://schemas.microsoft.com/office/drawing/2014/main" id="{C4678202-4051-2FC9-E625-1B6ECCC41E8A}"/>
              </a:ext>
            </a:extLst>
          </p:cNvPr>
          <p:cNvSpPr txBox="1">
            <a:spLocks noChangeArrowheads="1"/>
          </p:cNvSpPr>
          <p:nvPr/>
        </p:nvSpPr>
        <p:spPr bwMode="auto">
          <a:xfrm>
            <a:off x="5327683" y="4953000"/>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pic>
        <p:nvPicPr>
          <p:cNvPr id="14" name="Picture 1">
            <a:extLst>
              <a:ext uri="{FF2B5EF4-FFF2-40B4-BE49-F238E27FC236}">
                <a16:creationId xmlns:a16="http://schemas.microsoft.com/office/drawing/2014/main" id="{852AC20E-6DAA-88B0-D4DC-E24F0AF696CD}"/>
              </a:ext>
            </a:extLst>
          </p:cNvPr>
          <p:cNvPicPr>
            <a:picLocks noChangeAspect="1"/>
          </p:cNvPicPr>
          <p:nvPr/>
        </p:nvPicPr>
        <p:blipFill>
          <a:blip r:embed="rId4"/>
          <a:srcRect/>
          <a:stretch/>
        </p:blipFill>
        <p:spPr bwMode="auto">
          <a:xfrm>
            <a:off x="5691252" y="291550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1">
            <a:extLst>
              <a:ext uri="{FF2B5EF4-FFF2-40B4-BE49-F238E27FC236}">
                <a16:creationId xmlns:a16="http://schemas.microsoft.com/office/drawing/2014/main" id="{510E6652-7237-2C6D-AD16-F824A97EF5C3}"/>
              </a:ext>
            </a:extLst>
          </p:cNvPr>
          <p:cNvPicPr>
            <a:picLocks noChangeAspect="1"/>
          </p:cNvPicPr>
          <p:nvPr/>
        </p:nvPicPr>
        <p:blipFill>
          <a:blip r:embed="rId4"/>
          <a:srcRect/>
          <a:stretch/>
        </p:blipFill>
        <p:spPr bwMode="auto">
          <a:xfrm>
            <a:off x="6130164" y="291550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1">
            <a:extLst>
              <a:ext uri="{FF2B5EF4-FFF2-40B4-BE49-F238E27FC236}">
                <a16:creationId xmlns:a16="http://schemas.microsoft.com/office/drawing/2014/main" id="{B57A5463-2830-0761-4CA0-FD3B26CC7D7D}"/>
              </a:ext>
            </a:extLst>
          </p:cNvPr>
          <p:cNvPicPr>
            <a:picLocks noChangeAspect="1"/>
          </p:cNvPicPr>
          <p:nvPr/>
        </p:nvPicPr>
        <p:blipFill>
          <a:blip r:embed="rId4"/>
          <a:srcRect/>
          <a:stretch/>
        </p:blipFill>
        <p:spPr bwMode="auto">
          <a:xfrm>
            <a:off x="6569845" y="291550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1">
            <a:extLst>
              <a:ext uri="{FF2B5EF4-FFF2-40B4-BE49-F238E27FC236}">
                <a16:creationId xmlns:a16="http://schemas.microsoft.com/office/drawing/2014/main" id="{97EF4A3A-209D-0B87-B504-92265803865C}"/>
              </a:ext>
            </a:extLst>
          </p:cNvPr>
          <p:cNvPicPr>
            <a:picLocks noChangeAspect="1"/>
          </p:cNvPicPr>
          <p:nvPr/>
        </p:nvPicPr>
        <p:blipFill>
          <a:blip r:embed="rId4"/>
          <a:srcRect/>
          <a:stretch/>
        </p:blipFill>
        <p:spPr bwMode="auto">
          <a:xfrm>
            <a:off x="7008757" y="291550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1">
            <a:extLst>
              <a:ext uri="{FF2B5EF4-FFF2-40B4-BE49-F238E27FC236}">
                <a16:creationId xmlns:a16="http://schemas.microsoft.com/office/drawing/2014/main" id="{BFF770B3-2979-DA6E-4F04-FD48AF2C5B1D}"/>
              </a:ext>
            </a:extLst>
          </p:cNvPr>
          <p:cNvPicPr>
            <a:picLocks noChangeAspect="1"/>
          </p:cNvPicPr>
          <p:nvPr/>
        </p:nvPicPr>
        <p:blipFill>
          <a:blip r:embed="rId4"/>
          <a:srcRect/>
          <a:stretch/>
        </p:blipFill>
        <p:spPr bwMode="auto">
          <a:xfrm>
            <a:off x="7456229" y="291550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Picture 1">
            <a:extLst>
              <a:ext uri="{FF2B5EF4-FFF2-40B4-BE49-F238E27FC236}">
                <a16:creationId xmlns:a16="http://schemas.microsoft.com/office/drawing/2014/main" id="{3C9A26AC-108F-4504-BB81-F2F6C1949717}"/>
              </a:ext>
            </a:extLst>
          </p:cNvPr>
          <p:cNvPicPr>
            <a:picLocks noChangeAspect="1"/>
          </p:cNvPicPr>
          <p:nvPr/>
        </p:nvPicPr>
        <p:blipFill>
          <a:blip r:embed="rId4"/>
          <a:srcRect/>
          <a:stretch/>
        </p:blipFill>
        <p:spPr bwMode="auto">
          <a:xfrm>
            <a:off x="7895141" y="291550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 name="Picture 1">
            <a:extLst>
              <a:ext uri="{FF2B5EF4-FFF2-40B4-BE49-F238E27FC236}">
                <a16:creationId xmlns:a16="http://schemas.microsoft.com/office/drawing/2014/main" id="{58D00E93-D3C3-D272-1F4F-2CEF4C2CB5EE}"/>
              </a:ext>
            </a:extLst>
          </p:cNvPr>
          <p:cNvPicPr>
            <a:picLocks noChangeAspect="1"/>
          </p:cNvPicPr>
          <p:nvPr/>
        </p:nvPicPr>
        <p:blipFill>
          <a:blip r:embed="rId4"/>
          <a:srcRect/>
          <a:stretch/>
        </p:blipFill>
        <p:spPr bwMode="auto">
          <a:xfrm>
            <a:off x="8334053" y="291550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 name="Picture 1">
            <a:extLst>
              <a:ext uri="{FF2B5EF4-FFF2-40B4-BE49-F238E27FC236}">
                <a16:creationId xmlns:a16="http://schemas.microsoft.com/office/drawing/2014/main" id="{43FE81DB-93CC-FC4E-ADCE-B558ABDA26A7}"/>
              </a:ext>
            </a:extLst>
          </p:cNvPr>
          <p:cNvPicPr>
            <a:picLocks noChangeAspect="1"/>
          </p:cNvPicPr>
          <p:nvPr/>
        </p:nvPicPr>
        <p:blipFill>
          <a:blip r:embed="rId4"/>
          <a:srcRect/>
          <a:stretch/>
        </p:blipFill>
        <p:spPr bwMode="auto">
          <a:xfrm>
            <a:off x="8772965" y="291550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 name="Title 1">
            <a:extLst>
              <a:ext uri="{FF2B5EF4-FFF2-40B4-BE49-F238E27FC236}">
                <a16:creationId xmlns:a16="http://schemas.microsoft.com/office/drawing/2014/main" id="{DE8A67E3-6728-BB5E-E0FE-083A9B60C892}"/>
              </a:ext>
            </a:extLst>
          </p:cNvPr>
          <p:cNvSpPr txBox="1">
            <a:spLocks/>
          </p:cNvSpPr>
          <p:nvPr/>
        </p:nvSpPr>
        <p:spPr bwMode="auto">
          <a:xfrm>
            <a:off x="504731" y="2054352"/>
            <a:ext cx="3278715" cy="384048"/>
          </a:xfrm>
          <a:prstGeom prst="rect">
            <a:avLst/>
          </a:prstGeom>
          <a:solidFill>
            <a:srgbClr val="000000"/>
          </a:solidFill>
          <a:ln w="9525">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82880" tIns="0" rIns="0" bIns="0" numCol="1" anchor="ctr" anchorCtr="0" compatLnSpc="1">
            <a:prstTxWarp prst="textNoShape">
              <a:avLst/>
            </a:prstTxWarp>
          </a:bodyPr>
          <a:lstStyle>
            <a:lvl1pPr algn="l" rtl="0" eaLnBrk="0" fontAlgn="base" hangingPunct="0">
              <a:spcBef>
                <a:spcPct val="0"/>
              </a:spcBef>
              <a:spcAft>
                <a:spcPct val="0"/>
              </a:spcAft>
              <a:defRPr sz="2600" b="1">
                <a:solidFill>
                  <a:srgbClr val="0432FF"/>
                </a:solidFill>
                <a:latin typeface="+mj-lt"/>
                <a:ea typeface="+mj-ea"/>
                <a:cs typeface="+mj-cs"/>
              </a:defRPr>
            </a:lvl1pPr>
            <a:lvl2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5pPr>
            <a:lvl6pPr marL="457208"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415"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623"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830"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2000" b="1" i="0" u="none" strike="noStrike" kern="1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ESR1 mutation-negative</a:t>
            </a:r>
            <a:endParaRPr kumimoji="0" lang="en-US" sz="2000" b="1" i="0" u="none" strike="noStrike" kern="100" cap="none" spc="0" normalizeH="0" baseline="0" noProof="0" dirty="0">
              <a:ln>
                <a:noFill/>
              </a:ln>
              <a:solidFill>
                <a:srgbClr val="FFFFFF"/>
              </a:solidFill>
              <a:effectLst/>
              <a:uLnTx/>
              <a:uFillTx/>
              <a:latin typeface="Arial"/>
              <a:ea typeface="Calibri" panose="020F0502020204030204" pitchFamily="34" charset="0"/>
              <a:cs typeface="Times New Roman" panose="02020603050405020304" pitchFamily="18" charset="0"/>
            </a:endParaRPr>
          </a:p>
        </p:txBody>
      </p:sp>
      <p:pic>
        <p:nvPicPr>
          <p:cNvPr id="27" name="Picture 1">
            <a:extLst>
              <a:ext uri="{FF2B5EF4-FFF2-40B4-BE49-F238E27FC236}">
                <a16:creationId xmlns:a16="http://schemas.microsoft.com/office/drawing/2014/main" id="{E4668D8B-9E9D-25AA-E93B-C309C29D3468}"/>
              </a:ext>
            </a:extLst>
          </p:cNvPr>
          <p:cNvPicPr>
            <a:picLocks noChangeAspect="1"/>
          </p:cNvPicPr>
          <p:nvPr/>
        </p:nvPicPr>
        <p:blipFill>
          <a:blip r:embed="rId4"/>
          <a:srcRect/>
          <a:stretch/>
        </p:blipFill>
        <p:spPr bwMode="auto">
          <a:xfrm>
            <a:off x="9211877" y="291550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 name="Picture 1">
            <a:extLst>
              <a:ext uri="{FF2B5EF4-FFF2-40B4-BE49-F238E27FC236}">
                <a16:creationId xmlns:a16="http://schemas.microsoft.com/office/drawing/2014/main" id="{921BEE1C-A52A-D027-3AE0-1E55D880381A}"/>
              </a:ext>
            </a:extLst>
          </p:cNvPr>
          <p:cNvPicPr>
            <a:picLocks noChangeAspect="1"/>
          </p:cNvPicPr>
          <p:nvPr/>
        </p:nvPicPr>
        <p:blipFill>
          <a:blip r:embed="rId4"/>
          <a:srcRect/>
          <a:stretch/>
        </p:blipFill>
        <p:spPr bwMode="auto">
          <a:xfrm>
            <a:off x="9659349" y="291550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 name="Picture 1">
            <a:extLst>
              <a:ext uri="{FF2B5EF4-FFF2-40B4-BE49-F238E27FC236}">
                <a16:creationId xmlns:a16="http://schemas.microsoft.com/office/drawing/2014/main" id="{11C34771-0EB1-76AC-F94D-34BF49A75DFE}"/>
              </a:ext>
            </a:extLst>
          </p:cNvPr>
          <p:cNvPicPr>
            <a:picLocks noChangeAspect="1"/>
          </p:cNvPicPr>
          <p:nvPr/>
        </p:nvPicPr>
        <p:blipFill>
          <a:blip r:embed="rId4"/>
          <a:srcRect/>
          <a:stretch/>
        </p:blipFill>
        <p:spPr bwMode="auto">
          <a:xfrm>
            <a:off x="10098261" y="291550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a:extLst>
              <a:ext uri="{FF2B5EF4-FFF2-40B4-BE49-F238E27FC236}">
                <a16:creationId xmlns:a16="http://schemas.microsoft.com/office/drawing/2014/main" id="{64DF3D8A-3874-A157-BFAB-C8C8FBB56E1D}"/>
              </a:ext>
            </a:extLst>
          </p:cNvPr>
          <p:cNvSpPr txBox="1">
            <a:spLocks/>
          </p:cNvSpPr>
          <p:nvPr/>
        </p:nvSpPr>
        <p:spPr bwMode="auto">
          <a:xfrm>
            <a:off x="3849922" y="2054352"/>
            <a:ext cx="3609917" cy="384048"/>
          </a:xfrm>
          <a:prstGeom prst="rect">
            <a:avLst/>
          </a:prstGeom>
          <a:solidFill>
            <a:srgbClr val="000000"/>
          </a:solidFill>
          <a:ln w="9525">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82880" tIns="0" rIns="0" bIns="0" numCol="1" anchor="ctr" anchorCtr="0" compatLnSpc="1">
            <a:prstTxWarp prst="textNoShape">
              <a:avLst/>
            </a:prstTxWarp>
          </a:bodyPr>
          <a:lstStyle>
            <a:lvl1pPr algn="l" rtl="0" eaLnBrk="0" fontAlgn="base" hangingPunct="0">
              <a:spcBef>
                <a:spcPct val="0"/>
              </a:spcBef>
              <a:spcAft>
                <a:spcPct val="0"/>
              </a:spcAft>
              <a:defRPr sz="2600" b="1">
                <a:solidFill>
                  <a:srgbClr val="0432FF"/>
                </a:solidFill>
                <a:latin typeface="+mj-lt"/>
                <a:ea typeface="+mj-ea"/>
                <a:cs typeface="+mj-cs"/>
              </a:defRPr>
            </a:lvl1pPr>
            <a:lvl2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5pPr>
            <a:lvl6pPr marL="457208"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415"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623"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830"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2000" b="1" i="0" u="none" strike="noStrike" kern="1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PIK3CA mutation-negative</a:t>
            </a:r>
            <a:endParaRPr kumimoji="0" lang="en-US" sz="2000" b="1" i="0" u="none" strike="noStrike" kern="100" cap="none" spc="0" normalizeH="0" baseline="0" noProof="0" dirty="0">
              <a:ln>
                <a:noFill/>
              </a:ln>
              <a:solidFill>
                <a:srgbClr val="FFFFFF"/>
              </a:solidFill>
              <a:effectLst/>
              <a:uLnTx/>
              <a:uFillTx/>
              <a:latin typeface="Arial"/>
              <a:ea typeface="Calibri" panose="020F0502020204030204" pitchFamily="34" charset="0"/>
              <a:cs typeface="Times New Roman" panose="02020603050405020304" pitchFamily="18" charset="0"/>
            </a:endParaRPr>
          </a:p>
        </p:txBody>
      </p:sp>
      <p:sp>
        <p:nvSpPr>
          <p:cNvPr id="19" name="Title 1">
            <a:extLst>
              <a:ext uri="{FF2B5EF4-FFF2-40B4-BE49-F238E27FC236}">
                <a16:creationId xmlns:a16="http://schemas.microsoft.com/office/drawing/2014/main" id="{675BDA67-FF51-C292-C0BA-928225EFF2F2}"/>
              </a:ext>
            </a:extLst>
          </p:cNvPr>
          <p:cNvSpPr txBox="1">
            <a:spLocks/>
          </p:cNvSpPr>
          <p:nvPr/>
        </p:nvSpPr>
        <p:spPr bwMode="auto">
          <a:xfrm>
            <a:off x="7534250" y="2054352"/>
            <a:ext cx="4429149" cy="384048"/>
          </a:xfrm>
          <a:prstGeom prst="rect">
            <a:avLst/>
          </a:prstGeom>
          <a:solidFill>
            <a:srgbClr val="000000"/>
          </a:solidFill>
          <a:ln w="9525">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82880" tIns="0" rIns="0" bIns="0" numCol="1" anchor="ctr" anchorCtr="0" compatLnSpc="1">
            <a:prstTxWarp prst="textNoShape">
              <a:avLst/>
            </a:prstTxWarp>
          </a:bodyPr>
          <a:lstStyle>
            <a:lvl1pPr algn="l" rtl="0" eaLnBrk="0" fontAlgn="base" hangingPunct="0">
              <a:spcBef>
                <a:spcPct val="0"/>
              </a:spcBef>
              <a:spcAft>
                <a:spcPct val="0"/>
              </a:spcAft>
              <a:defRPr sz="2600" b="1">
                <a:solidFill>
                  <a:srgbClr val="0432FF"/>
                </a:solidFill>
                <a:latin typeface="+mj-lt"/>
                <a:ea typeface="+mj-ea"/>
                <a:cs typeface="+mj-cs"/>
              </a:defRPr>
            </a:lvl1pPr>
            <a:lvl2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5pPr>
            <a:lvl6pPr marL="457208"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415"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623"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830"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2000" b="1" i="0" u="none" strike="noStrike" kern="1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AKT1 and PTEN mutation-negative</a:t>
            </a:r>
            <a:endParaRPr kumimoji="0" lang="en-US" sz="2000" b="1" i="0" u="none" strike="noStrike" kern="100" cap="none" spc="0" normalizeH="0" baseline="0" noProof="0" dirty="0">
              <a:ln>
                <a:noFill/>
              </a:ln>
              <a:solidFill>
                <a:srgbClr val="FFFFFF"/>
              </a:solidFill>
              <a:effectLst/>
              <a:uLnTx/>
              <a:uFillTx/>
              <a:latin typeface="Arial"/>
              <a:ea typeface="Calibri" panose="020F0502020204030204" pitchFamily="34" charset="0"/>
              <a:cs typeface="Times New Roman" panose="02020603050405020304" pitchFamily="18" charset="0"/>
            </a:endParaRPr>
          </a:p>
        </p:txBody>
      </p:sp>
      <p:pic>
        <p:nvPicPr>
          <p:cNvPr id="20" name="Picture 1">
            <a:extLst>
              <a:ext uri="{FF2B5EF4-FFF2-40B4-BE49-F238E27FC236}">
                <a16:creationId xmlns:a16="http://schemas.microsoft.com/office/drawing/2014/main" id="{877E8C5D-E8FD-86FF-A5AA-805AC902AC34}"/>
              </a:ext>
            </a:extLst>
          </p:cNvPr>
          <p:cNvPicPr>
            <a:picLocks noChangeAspect="1"/>
          </p:cNvPicPr>
          <p:nvPr/>
        </p:nvPicPr>
        <p:blipFill>
          <a:blip r:embed="rId4"/>
          <a:srcRect/>
          <a:stretch/>
        </p:blipFill>
        <p:spPr bwMode="auto">
          <a:xfrm>
            <a:off x="10537173" y="291550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 name="Picture 1">
            <a:extLst>
              <a:ext uri="{FF2B5EF4-FFF2-40B4-BE49-F238E27FC236}">
                <a16:creationId xmlns:a16="http://schemas.microsoft.com/office/drawing/2014/main" id="{864BD41D-B5F9-AB74-5867-4D6FAB5CB865}"/>
              </a:ext>
            </a:extLst>
          </p:cNvPr>
          <p:cNvPicPr>
            <a:picLocks noChangeAspect="1"/>
          </p:cNvPicPr>
          <p:nvPr/>
        </p:nvPicPr>
        <p:blipFill>
          <a:blip r:embed="rId4"/>
          <a:srcRect/>
          <a:stretch/>
        </p:blipFill>
        <p:spPr bwMode="auto">
          <a:xfrm>
            <a:off x="10976085" y="291550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1">
            <a:extLst>
              <a:ext uri="{FF2B5EF4-FFF2-40B4-BE49-F238E27FC236}">
                <a16:creationId xmlns:a16="http://schemas.microsoft.com/office/drawing/2014/main" id="{55E8B3CE-2537-5807-0C3A-77A4DD9A5AD0}"/>
              </a:ext>
            </a:extLst>
          </p:cNvPr>
          <p:cNvPicPr>
            <a:picLocks noChangeAspect="1"/>
          </p:cNvPicPr>
          <p:nvPr/>
        </p:nvPicPr>
        <p:blipFill>
          <a:blip r:embed="rId4"/>
          <a:srcRect/>
          <a:stretch/>
        </p:blipFill>
        <p:spPr bwMode="auto">
          <a:xfrm>
            <a:off x="4813428" y="3366773"/>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 name="Picture 1">
            <a:extLst>
              <a:ext uri="{FF2B5EF4-FFF2-40B4-BE49-F238E27FC236}">
                <a16:creationId xmlns:a16="http://schemas.microsoft.com/office/drawing/2014/main" id="{FF7DD46D-5925-AA6C-9BD4-85E033E5A268}"/>
              </a:ext>
            </a:extLst>
          </p:cNvPr>
          <p:cNvPicPr>
            <a:picLocks noChangeAspect="1"/>
          </p:cNvPicPr>
          <p:nvPr/>
        </p:nvPicPr>
        <p:blipFill>
          <a:blip r:embed="rId4"/>
          <a:srcRect/>
          <a:stretch/>
        </p:blipFill>
        <p:spPr bwMode="auto">
          <a:xfrm>
            <a:off x="5252340" y="3366773"/>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Picture 1">
            <a:extLst>
              <a:ext uri="{FF2B5EF4-FFF2-40B4-BE49-F238E27FC236}">
                <a16:creationId xmlns:a16="http://schemas.microsoft.com/office/drawing/2014/main" id="{0AE5D9ED-4A78-52B6-39C5-655EAC05E0D4}"/>
              </a:ext>
            </a:extLst>
          </p:cNvPr>
          <p:cNvPicPr>
            <a:picLocks noChangeAspect="1"/>
          </p:cNvPicPr>
          <p:nvPr/>
        </p:nvPicPr>
        <p:blipFill>
          <a:blip r:embed="rId4"/>
          <a:srcRect/>
          <a:stretch/>
        </p:blipFill>
        <p:spPr bwMode="auto">
          <a:xfrm>
            <a:off x="5691252" y="3366773"/>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Picture 24">
            <a:extLst>
              <a:ext uri="{FF2B5EF4-FFF2-40B4-BE49-F238E27FC236}">
                <a16:creationId xmlns:a16="http://schemas.microsoft.com/office/drawing/2014/main" id="{834B35D5-318F-28D2-C92B-296D47469D87}"/>
              </a:ext>
            </a:extLst>
          </p:cNvPr>
          <p:cNvPicPr>
            <a:picLocks noChangeAspect="1"/>
          </p:cNvPicPr>
          <p:nvPr/>
        </p:nvPicPr>
        <p:blipFill>
          <a:blip r:embed="rId6"/>
          <a:srcRect/>
          <a:stretch/>
        </p:blipFill>
        <p:spPr bwMode="auto">
          <a:xfrm>
            <a:off x="4813428" y="5692561"/>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 name="Text Box 9">
            <a:extLst>
              <a:ext uri="{FF2B5EF4-FFF2-40B4-BE49-F238E27FC236}">
                <a16:creationId xmlns:a16="http://schemas.microsoft.com/office/drawing/2014/main" id="{B6DBE077-D7EB-BED6-5369-C031DF56A0B6}"/>
              </a:ext>
            </a:extLst>
          </p:cNvPr>
          <p:cNvSpPr txBox="1">
            <a:spLocks noChangeArrowheads="1"/>
          </p:cNvSpPr>
          <p:nvPr/>
        </p:nvSpPr>
        <p:spPr bwMode="auto">
          <a:xfrm>
            <a:off x="5347054" y="5673600"/>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31" name="Text Box 4">
            <a:extLst>
              <a:ext uri="{FF2B5EF4-FFF2-40B4-BE49-F238E27FC236}">
                <a16:creationId xmlns:a16="http://schemas.microsoft.com/office/drawing/2014/main" id="{58A18CD3-4811-540E-3811-4B93551289B4}"/>
              </a:ext>
            </a:extLst>
          </p:cNvPr>
          <p:cNvSpPr txBox="1">
            <a:spLocks noChangeArrowheads="1"/>
          </p:cNvSpPr>
          <p:nvPr/>
        </p:nvSpPr>
        <p:spPr bwMode="auto">
          <a:xfrm>
            <a:off x="371580" y="4953000"/>
            <a:ext cx="4267201"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Abemaciclib</a:t>
            </a: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 + </a:t>
            </a: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fulvestrant</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charset="-128"/>
            </a:endParaRPr>
          </a:p>
        </p:txBody>
      </p:sp>
    </p:spTree>
    <p:extLst>
      <p:ext uri="{BB962C8B-B14F-4D97-AF65-F5344CB8AC3E}">
        <p14:creationId xmlns:p14="http://schemas.microsoft.com/office/powerpoint/2010/main" val="37313678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45BA02-FE1F-9634-2563-F399D963EC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47CF52-A197-9398-32EF-692D2AB247A6}"/>
              </a:ext>
            </a:extLst>
          </p:cNvPr>
          <p:cNvSpPr>
            <a:spLocks noGrp="1"/>
          </p:cNvSpPr>
          <p:nvPr>
            <p:ph type="title"/>
          </p:nvPr>
        </p:nvSpPr>
        <p:spPr>
          <a:xfrm>
            <a:off x="912285" y="227013"/>
            <a:ext cx="10212915" cy="1828800"/>
          </a:xfrm>
        </p:spPr>
        <p:txBody>
          <a:bodyPr/>
          <a:lstStyle/>
          <a:p>
            <a:pPr marL="0" marR="0">
              <a:lnSpc>
                <a:spcPct val="100000"/>
              </a:lnSpc>
              <a:spcAft>
                <a:spcPts val="800"/>
              </a:spcAft>
            </a:pPr>
            <a:r>
              <a:rPr lang="en-US" sz="2400" b="1" kern="100" dirty="0">
                <a:solidFill>
                  <a:srgbClr val="0432FF"/>
                </a:solidFill>
                <a:effectLst/>
                <a:latin typeface="Arial" panose="020B0604020202020204" pitchFamily="34" charset="0"/>
                <a:ea typeface="Aptos" panose="020B0004020202020204" pitchFamily="34" charset="0"/>
                <a:cs typeface="Times New Roman" panose="02020603050405020304" pitchFamily="18" charset="0"/>
              </a:rPr>
              <a:t>A 65-year-old woman with ER-positive, HER2-negative (HER2 IHC 0), node-negative breast cancer has developed multiple metastases </a:t>
            </a:r>
            <a:r>
              <a:rPr lang="en-US" sz="2400" b="1" u="sng" kern="100" dirty="0">
                <a:solidFill>
                  <a:srgbClr val="0432FF"/>
                </a:solidFill>
                <a:effectLst/>
                <a:latin typeface="Arial" panose="020B0604020202020204" pitchFamily="34" charset="0"/>
                <a:ea typeface="Aptos" panose="020B0004020202020204" pitchFamily="34" charset="0"/>
                <a:cs typeface="Times New Roman" panose="02020603050405020304" pitchFamily="18" charset="0"/>
              </a:rPr>
              <a:t>2 years after starting adjuvant anastrozole</a:t>
            </a:r>
            <a:r>
              <a:rPr lang="en-US" sz="2400" b="1" kern="100" dirty="0">
                <a:solidFill>
                  <a:srgbClr val="0432FF"/>
                </a:solidFill>
                <a:effectLst/>
                <a:latin typeface="Arial" panose="020B0604020202020204" pitchFamily="34" charset="0"/>
                <a:ea typeface="Aptos" panose="020B0004020202020204" pitchFamily="34" charset="0"/>
                <a:cs typeface="Times New Roman" panose="02020603050405020304" pitchFamily="18" charset="0"/>
              </a:rPr>
              <a:t>.</a:t>
            </a:r>
            <a:endParaRPr lang="en-US" sz="2400" kern="100" dirty="0">
              <a:solidFill>
                <a:srgbClr val="0432FF"/>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3" name="Text Box 4">
            <a:extLst>
              <a:ext uri="{FF2B5EF4-FFF2-40B4-BE49-F238E27FC236}">
                <a16:creationId xmlns:a16="http://schemas.microsoft.com/office/drawing/2014/main" id="{3907FF36-D2DC-13C6-2F9A-C553655C6539}"/>
              </a:ext>
            </a:extLst>
          </p:cNvPr>
          <p:cNvSpPr txBox="1">
            <a:spLocks noChangeArrowheads="1"/>
          </p:cNvSpPr>
          <p:nvPr/>
        </p:nvSpPr>
        <p:spPr bwMode="auto">
          <a:xfrm>
            <a:off x="762000" y="4200745"/>
            <a:ext cx="3886199" cy="36939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Ribociclib</a:t>
            </a: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 + </a:t>
            </a: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fulvestrant</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4" name="Text Box 4">
            <a:extLst>
              <a:ext uri="{FF2B5EF4-FFF2-40B4-BE49-F238E27FC236}">
                <a16:creationId xmlns:a16="http://schemas.microsoft.com/office/drawing/2014/main" id="{E8CAACFA-4600-8C39-4E32-4935E27F7F30}"/>
              </a:ext>
            </a:extLst>
          </p:cNvPr>
          <p:cNvSpPr txBox="1">
            <a:spLocks noChangeArrowheads="1"/>
          </p:cNvSpPr>
          <p:nvPr/>
        </p:nvSpPr>
        <p:spPr bwMode="auto">
          <a:xfrm>
            <a:off x="76200" y="3160752"/>
            <a:ext cx="4571999"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Inavolisib</a:t>
            </a: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 + palbociclib + </a:t>
            </a: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fulvestrant</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5" name="Picture 4">
            <a:extLst>
              <a:ext uri="{FF2B5EF4-FFF2-40B4-BE49-F238E27FC236}">
                <a16:creationId xmlns:a16="http://schemas.microsoft.com/office/drawing/2014/main" id="{75FEC627-7537-8729-9593-2B4E46FF3C7A}"/>
              </a:ext>
            </a:extLst>
          </p:cNvPr>
          <p:cNvPicPr>
            <a:picLocks noChangeAspect="1"/>
          </p:cNvPicPr>
          <p:nvPr/>
        </p:nvPicPr>
        <p:blipFill>
          <a:blip r:embed="rId3"/>
          <a:srcRect/>
          <a:stretch/>
        </p:blipFill>
        <p:spPr bwMode="auto">
          <a:xfrm>
            <a:off x="4813428" y="5075237"/>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1">
            <a:extLst>
              <a:ext uri="{FF2B5EF4-FFF2-40B4-BE49-F238E27FC236}">
                <a16:creationId xmlns:a16="http://schemas.microsoft.com/office/drawing/2014/main" id="{8678EEFA-827C-BC7E-E3D6-2B6E2369ACE5}"/>
              </a:ext>
            </a:extLst>
          </p:cNvPr>
          <p:cNvPicPr>
            <a:picLocks noChangeAspect="1"/>
          </p:cNvPicPr>
          <p:nvPr/>
        </p:nvPicPr>
        <p:blipFill>
          <a:blip r:embed="rId4"/>
          <a:srcRect/>
          <a:stretch/>
        </p:blipFill>
        <p:spPr bwMode="auto">
          <a:xfrm>
            <a:off x="4813428" y="291550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3">
            <a:extLst>
              <a:ext uri="{FF2B5EF4-FFF2-40B4-BE49-F238E27FC236}">
                <a16:creationId xmlns:a16="http://schemas.microsoft.com/office/drawing/2014/main" id="{917C85C1-15C8-1A59-07BB-01E2BE29FD9A}"/>
              </a:ext>
            </a:extLst>
          </p:cNvPr>
          <p:cNvPicPr>
            <a:picLocks noChangeAspect="1"/>
          </p:cNvPicPr>
          <p:nvPr/>
        </p:nvPicPr>
        <p:blipFill>
          <a:blip r:embed="rId5"/>
          <a:srcRect/>
          <a:stretch/>
        </p:blipFill>
        <p:spPr bwMode="auto">
          <a:xfrm>
            <a:off x="4813428" y="4159518"/>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 Box 4">
            <a:extLst>
              <a:ext uri="{FF2B5EF4-FFF2-40B4-BE49-F238E27FC236}">
                <a16:creationId xmlns:a16="http://schemas.microsoft.com/office/drawing/2014/main" id="{128916F7-8193-5880-DB06-F1111D4B338E}"/>
              </a:ext>
            </a:extLst>
          </p:cNvPr>
          <p:cNvSpPr txBox="1">
            <a:spLocks noChangeArrowheads="1"/>
          </p:cNvSpPr>
          <p:nvPr/>
        </p:nvSpPr>
        <p:spPr bwMode="auto">
          <a:xfrm>
            <a:off x="381000" y="5073711"/>
            <a:ext cx="4267201"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Any CDK4/6 inhibitor + </a:t>
            </a: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fulvestrant</a:t>
            </a: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 </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charset="-128"/>
            </a:endParaRPr>
          </a:p>
        </p:txBody>
      </p:sp>
      <p:sp>
        <p:nvSpPr>
          <p:cNvPr id="10" name="Text Box 9">
            <a:extLst>
              <a:ext uri="{FF2B5EF4-FFF2-40B4-BE49-F238E27FC236}">
                <a16:creationId xmlns:a16="http://schemas.microsoft.com/office/drawing/2014/main" id="{3B3E956A-B937-5627-0D0A-161FD1CB653C}"/>
              </a:ext>
            </a:extLst>
          </p:cNvPr>
          <p:cNvSpPr txBox="1">
            <a:spLocks noChangeArrowheads="1"/>
          </p:cNvSpPr>
          <p:nvPr/>
        </p:nvSpPr>
        <p:spPr bwMode="auto">
          <a:xfrm>
            <a:off x="11506200" y="2909592"/>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16</a:t>
            </a:r>
          </a:p>
        </p:txBody>
      </p:sp>
      <p:pic>
        <p:nvPicPr>
          <p:cNvPr id="11" name="Picture 1">
            <a:extLst>
              <a:ext uri="{FF2B5EF4-FFF2-40B4-BE49-F238E27FC236}">
                <a16:creationId xmlns:a16="http://schemas.microsoft.com/office/drawing/2014/main" id="{84291E91-0DF0-749C-B470-51CA6C9227E5}"/>
              </a:ext>
            </a:extLst>
          </p:cNvPr>
          <p:cNvPicPr>
            <a:picLocks noChangeAspect="1"/>
          </p:cNvPicPr>
          <p:nvPr/>
        </p:nvPicPr>
        <p:blipFill>
          <a:blip r:embed="rId4"/>
          <a:srcRect/>
          <a:stretch/>
        </p:blipFill>
        <p:spPr bwMode="auto">
          <a:xfrm>
            <a:off x="5252340" y="291550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ext Box 9">
            <a:extLst>
              <a:ext uri="{FF2B5EF4-FFF2-40B4-BE49-F238E27FC236}">
                <a16:creationId xmlns:a16="http://schemas.microsoft.com/office/drawing/2014/main" id="{E892825C-D688-D7EB-8234-9B922E578E50}"/>
              </a:ext>
            </a:extLst>
          </p:cNvPr>
          <p:cNvSpPr txBox="1">
            <a:spLocks noChangeArrowheads="1"/>
          </p:cNvSpPr>
          <p:nvPr/>
        </p:nvSpPr>
        <p:spPr bwMode="auto">
          <a:xfrm>
            <a:off x="6705600" y="4160837"/>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4</a:t>
            </a:r>
          </a:p>
        </p:txBody>
      </p:sp>
      <p:sp>
        <p:nvSpPr>
          <p:cNvPr id="13" name="Text Box 9">
            <a:extLst>
              <a:ext uri="{FF2B5EF4-FFF2-40B4-BE49-F238E27FC236}">
                <a16:creationId xmlns:a16="http://schemas.microsoft.com/office/drawing/2014/main" id="{E30E8B86-0BB0-0D30-DD60-0AF7D3AF35DF}"/>
              </a:ext>
            </a:extLst>
          </p:cNvPr>
          <p:cNvSpPr txBox="1">
            <a:spLocks noChangeArrowheads="1"/>
          </p:cNvSpPr>
          <p:nvPr/>
        </p:nvSpPr>
        <p:spPr bwMode="auto">
          <a:xfrm>
            <a:off x="5327683" y="5073711"/>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pic>
        <p:nvPicPr>
          <p:cNvPr id="14" name="Picture 1">
            <a:extLst>
              <a:ext uri="{FF2B5EF4-FFF2-40B4-BE49-F238E27FC236}">
                <a16:creationId xmlns:a16="http://schemas.microsoft.com/office/drawing/2014/main" id="{B243B2A6-15A0-8E96-458E-04B4045D7427}"/>
              </a:ext>
            </a:extLst>
          </p:cNvPr>
          <p:cNvPicPr>
            <a:picLocks noChangeAspect="1"/>
          </p:cNvPicPr>
          <p:nvPr/>
        </p:nvPicPr>
        <p:blipFill>
          <a:blip r:embed="rId4"/>
          <a:srcRect/>
          <a:stretch/>
        </p:blipFill>
        <p:spPr bwMode="auto">
          <a:xfrm>
            <a:off x="5691252" y="291550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1">
            <a:extLst>
              <a:ext uri="{FF2B5EF4-FFF2-40B4-BE49-F238E27FC236}">
                <a16:creationId xmlns:a16="http://schemas.microsoft.com/office/drawing/2014/main" id="{6A0DF4CE-0581-75BE-33D2-7069D95C4617}"/>
              </a:ext>
            </a:extLst>
          </p:cNvPr>
          <p:cNvPicPr>
            <a:picLocks noChangeAspect="1"/>
          </p:cNvPicPr>
          <p:nvPr/>
        </p:nvPicPr>
        <p:blipFill>
          <a:blip r:embed="rId4"/>
          <a:srcRect/>
          <a:stretch/>
        </p:blipFill>
        <p:spPr bwMode="auto">
          <a:xfrm>
            <a:off x="6130164" y="291550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1">
            <a:extLst>
              <a:ext uri="{FF2B5EF4-FFF2-40B4-BE49-F238E27FC236}">
                <a16:creationId xmlns:a16="http://schemas.microsoft.com/office/drawing/2014/main" id="{F66DDCA3-EA98-A5DB-1333-B88B8C597D5A}"/>
              </a:ext>
            </a:extLst>
          </p:cNvPr>
          <p:cNvPicPr>
            <a:picLocks noChangeAspect="1"/>
          </p:cNvPicPr>
          <p:nvPr/>
        </p:nvPicPr>
        <p:blipFill>
          <a:blip r:embed="rId4"/>
          <a:srcRect/>
          <a:stretch/>
        </p:blipFill>
        <p:spPr bwMode="auto">
          <a:xfrm>
            <a:off x="6569845" y="291550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1">
            <a:extLst>
              <a:ext uri="{FF2B5EF4-FFF2-40B4-BE49-F238E27FC236}">
                <a16:creationId xmlns:a16="http://schemas.microsoft.com/office/drawing/2014/main" id="{880969F1-B860-1E93-C4AC-E584626F12C4}"/>
              </a:ext>
            </a:extLst>
          </p:cNvPr>
          <p:cNvPicPr>
            <a:picLocks noChangeAspect="1"/>
          </p:cNvPicPr>
          <p:nvPr/>
        </p:nvPicPr>
        <p:blipFill>
          <a:blip r:embed="rId4"/>
          <a:srcRect/>
          <a:stretch/>
        </p:blipFill>
        <p:spPr bwMode="auto">
          <a:xfrm>
            <a:off x="7008757" y="291550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1">
            <a:extLst>
              <a:ext uri="{FF2B5EF4-FFF2-40B4-BE49-F238E27FC236}">
                <a16:creationId xmlns:a16="http://schemas.microsoft.com/office/drawing/2014/main" id="{6509A6D4-080B-5380-DB61-2D0A7D410741}"/>
              </a:ext>
            </a:extLst>
          </p:cNvPr>
          <p:cNvPicPr>
            <a:picLocks noChangeAspect="1"/>
          </p:cNvPicPr>
          <p:nvPr/>
        </p:nvPicPr>
        <p:blipFill>
          <a:blip r:embed="rId4"/>
          <a:srcRect/>
          <a:stretch/>
        </p:blipFill>
        <p:spPr bwMode="auto">
          <a:xfrm>
            <a:off x="7456229" y="291550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Picture 1">
            <a:extLst>
              <a:ext uri="{FF2B5EF4-FFF2-40B4-BE49-F238E27FC236}">
                <a16:creationId xmlns:a16="http://schemas.microsoft.com/office/drawing/2014/main" id="{ECD79293-2F11-42AF-26D8-DDD1961D47D9}"/>
              </a:ext>
            </a:extLst>
          </p:cNvPr>
          <p:cNvPicPr>
            <a:picLocks noChangeAspect="1"/>
          </p:cNvPicPr>
          <p:nvPr/>
        </p:nvPicPr>
        <p:blipFill>
          <a:blip r:embed="rId4"/>
          <a:srcRect/>
          <a:stretch/>
        </p:blipFill>
        <p:spPr bwMode="auto">
          <a:xfrm>
            <a:off x="7895141" y="291550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 name="Picture 1">
            <a:extLst>
              <a:ext uri="{FF2B5EF4-FFF2-40B4-BE49-F238E27FC236}">
                <a16:creationId xmlns:a16="http://schemas.microsoft.com/office/drawing/2014/main" id="{2B41EB67-2E53-5671-AF7B-1B30A0345B99}"/>
              </a:ext>
            </a:extLst>
          </p:cNvPr>
          <p:cNvPicPr>
            <a:picLocks noChangeAspect="1"/>
          </p:cNvPicPr>
          <p:nvPr/>
        </p:nvPicPr>
        <p:blipFill>
          <a:blip r:embed="rId4"/>
          <a:srcRect/>
          <a:stretch/>
        </p:blipFill>
        <p:spPr bwMode="auto">
          <a:xfrm>
            <a:off x="8334053" y="291550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 name="Picture 1">
            <a:extLst>
              <a:ext uri="{FF2B5EF4-FFF2-40B4-BE49-F238E27FC236}">
                <a16:creationId xmlns:a16="http://schemas.microsoft.com/office/drawing/2014/main" id="{892660AA-1ECE-555E-0F67-90A30A9D1865}"/>
              </a:ext>
            </a:extLst>
          </p:cNvPr>
          <p:cNvPicPr>
            <a:picLocks noChangeAspect="1"/>
          </p:cNvPicPr>
          <p:nvPr/>
        </p:nvPicPr>
        <p:blipFill>
          <a:blip r:embed="rId4"/>
          <a:srcRect/>
          <a:stretch/>
        </p:blipFill>
        <p:spPr bwMode="auto">
          <a:xfrm>
            <a:off x="8772965" y="291550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 name="Title 1">
            <a:extLst>
              <a:ext uri="{FF2B5EF4-FFF2-40B4-BE49-F238E27FC236}">
                <a16:creationId xmlns:a16="http://schemas.microsoft.com/office/drawing/2014/main" id="{7190528C-D35B-F2BD-B3F6-9BB7BEC7A162}"/>
              </a:ext>
            </a:extLst>
          </p:cNvPr>
          <p:cNvSpPr txBox="1">
            <a:spLocks/>
          </p:cNvSpPr>
          <p:nvPr/>
        </p:nvSpPr>
        <p:spPr bwMode="auto">
          <a:xfrm>
            <a:off x="657130" y="2054352"/>
            <a:ext cx="3278715" cy="384048"/>
          </a:xfrm>
          <a:prstGeom prst="rect">
            <a:avLst/>
          </a:prstGeom>
          <a:solidFill>
            <a:srgbClr val="000000"/>
          </a:solidFill>
          <a:ln w="9525">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82880" tIns="0" rIns="0" bIns="0" numCol="1" anchor="ctr" anchorCtr="0" compatLnSpc="1">
            <a:prstTxWarp prst="textNoShape">
              <a:avLst/>
            </a:prstTxWarp>
          </a:bodyPr>
          <a:lstStyle>
            <a:lvl1pPr algn="l" rtl="0" eaLnBrk="0" fontAlgn="base" hangingPunct="0">
              <a:spcBef>
                <a:spcPct val="0"/>
              </a:spcBef>
              <a:spcAft>
                <a:spcPct val="0"/>
              </a:spcAft>
              <a:defRPr sz="2600" b="1">
                <a:solidFill>
                  <a:srgbClr val="0432FF"/>
                </a:solidFill>
                <a:latin typeface="+mj-lt"/>
                <a:ea typeface="+mj-ea"/>
                <a:cs typeface="+mj-cs"/>
              </a:defRPr>
            </a:lvl1pPr>
            <a:lvl2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5pPr>
            <a:lvl6pPr marL="457208"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415"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623"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830"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2000" b="1" i="0" u="none" strike="noStrike" kern="1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ESR1 mutation-negative</a:t>
            </a:r>
            <a:endParaRPr kumimoji="0" lang="en-US" sz="2000" b="1" i="0" u="none" strike="noStrike" kern="100" cap="none" spc="0" normalizeH="0" baseline="0" noProof="0" dirty="0">
              <a:ln>
                <a:noFill/>
              </a:ln>
              <a:solidFill>
                <a:srgbClr val="FFFFFF"/>
              </a:solidFill>
              <a:effectLst/>
              <a:uLnTx/>
              <a:uFillTx/>
              <a:latin typeface="Arial"/>
              <a:ea typeface="Calibri" panose="020F0502020204030204" pitchFamily="34" charset="0"/>
              <a:cs typeface="Times New Roman" panose="02020603050405020304" pitchFamily="18" charset="0"/>
            </a:endParaRPr>
          </a:p>
        </p:txBody>
      </p:sp>
      <p:pic>
        <p:nvPicPr>
          <p:cNvPr id="27" name="Picture 1">
            <a:extLst>
              <a:ext uri="{FF2B5EF4-FFF2-40B4-BE49-F238E27FC236}">
                <a16:creationId xmlns:a16="http://schemas.microsoft.com/office/drawing/2014/main" id="{1EA60BE8-8033-B471-6D5A-766D732BC217}"/>
              </a:ext>
            </a:extLst>
          </p:cNvPr>
          <p:cNvPicPr>
            <a:picLocks noChangeAspect="1"/>
          </p:cNvPicPr>
          <p:nvPr/>
        </p:nvPicPr>
        <p:blipFill>
          <a:blip r:embed="rId4"/>
          <a:srcRect/>
          <a:stretch/>
        </p:blipFill>
        <p:spPr bwMode="auto">
          <a:xfrm>
            <a:off x="9211877" y="291550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 name="Picture 1">
            <a:extLst>
              <a:ext uri="{FF2B5EF4-FFF2-40B4-BE49-F238E27FC236}">
                <a16:creationId xmlns:a16="http://schemas.microsoft.com/office/drawing/2014/main" id="{E6815372-4B45-BA5D-3509-53A1935A9706}"/>
              </a:ext>
            </a:extLst>
          </p:cNvPr>
          <p:cNvPicPr>
            <a:picLocks noChangeAspect="1"/>
          </p:cNvPicPr>
          <p:nvPr/>
        </p:nvPicPr>
        <p:blipFill>
          <a:blip r:embed="rId4"/>
          <a:srcRect/>
          <a:stretch/>
        </p:blipFill>
        <p:spPr bwMode="auto">
          <a:xfrm>
            <a:off x="9659349" y="291550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a:extLst>
              <a:ext uri="{FF2B5EF4-FFF2-40B4-BE49-F238E27FC236}">
                <a16:creationId xmlns:a16="http://schemas.microsoft.com/office/drawing/2014/main" id="{441183E6-6FC9-8A99-592C-EFCDA58141E8}"/>
              </a:ext>
            </a:extLst>
          </p:cNvPr>
          <p:cNvSpPr txBox="1">
            <a:spLocks/>
          </p:cNvSpPr>
          <p:nvPr/>
        </p:nvSpPr>
        <p:spPr bwMode="auto">
          <a:xfrm>
            <a:off x="4002322" y="2054352"/>
            <a:ext cx="3465278" cy="384048"/>
          </a:xfrm>
          <a:prstGeom prst="rect">
            <a:avLst/>
          </a:prstGeom>
          <a:solidFill>
            <a:srgbClr val="558032"/>
          </a:solidFill>
          <a:ln w="9525">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82880" tIns="0" rIns="0" bIns="0" numCol="1" anchor="ctr" anchorCtr="0" compatLnSpc="1">
            <a:prstTxWarp prst="textNoShape">
              <a:avLst/>
            </a:prstTxWarp>
          </a:bodyPr>
          <a:lstStyle>
            <a:lvl1pPr algn="l" rtl="0" eaLnBrk="0" fontAlgn="base" hangingPunct="0">
              <a:spcBef>
                <a:spcPct val="0"/>
              </a:spcBef>
              <a:spcAft>
                <a:spcPct val="0"/>
              </a:spcAft>
              <a:defRPr sz="2600" b="1">
                <a:solidFill>
                  <a:srgbClr val="0432FF"/>
                </a:solidFill>
                <a:latin typeface="+mj-lt"/>
                <a:ea typeface="+mj-ea"/>
                <a:cs typeface="+mj-cs"/>
              </a:defRPr>
            </a:lvl1pPr>
            <a:lvl2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5pPr>
            <a:lvl6pPr marL="457208"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415"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623"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830"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2000" b="1" i="0" u="none" strike="noStrike" kern="1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PIK3CA mutation-positive</a:t>
            </a:r>
            <a:endParaRPr kumimoji="0" lang="en-US" sz="2000" b="1" i="0" u="none" strike="noStrike" kern="100" cap="none" spc="0" normalizeH="0" baseline="0" noProof="0" dirty="0">
              <a:ln>
                <a:noFill/>
              </a:ln>
              <a:solidFill>
                <a:srgbClr val="FFFFFF"/>
              </a:solidFill>
              <a:effectLst/>
              <a:uLnTx/>
              <a:uFillTx/>
              <a:latin typeface="Arial"/>
              <a:ea typeface="Calibri" panose="020F0502020204030204" pitchFamily="34" charset="0"/>
              <a:cs typeface="Times New Roman" panose="02020603050405020304" pitchFamily="18" charset="0"/>
            </a:endParaRPr>
          </a:p>
        </p:txBody>
      </p:sp>
      <p:sp>
        <p:nvSpPr>
          <p:cNvPr id="19" name="Title 1">
            <a:extLst>
              <a:ext uri="{FF2B5EF4-FFF2-40B4-BE49-F238E27FC236}">
                <a16:creationId xmlns:a16="http://schemas.microsoft.com/office/drawing/2014/main" id="{602A2B12-0B7D-BFBB-A95E-4EEEEB719821}"/>
              </a:ext>
            </a:extLst>
          </p:cNvPr>
          <p:cNvSpPr txBox="1">
            <a:spLocks/>
          </p:cNvSpPr>
          <p:nvPr/>
        </p:nvSpPr>
        <p:spPr bwMode="auto">
          <a:xfrm>
            <a:off x="7534250" y="2054352"/>
            <a:ext cx="4429149" cy="384048"/>
          </a:xfrm>
          <a:prstGeom prst="rect">
            <a:avLst/>
          </a:prstGeom>
          <a:solidFill>
            <a:srgbClr val="000000"/>
          </a:solidFill>
          <a:ln w="9525">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82880" tIns="0" rIns="0" bIns="0" numCol="1" anchor="ctr" anchorCtr="0" compatLnSpc="1">
            <a:prstTxWarp prst="textNoShape">
              <a:avLst/>
            </a:prstTxWarp>
          </a:bodyPr>
          <a:lstStyle>
            <a:lvl1pPr algn="l" rtl="0" eaLnBrk="0" fontAlgn="base" hangingPunct="0">
              <a:spcBef>
                <a:spcPct val="0"/>
              </a:spcBef>
              <a:spcAft>
                <a:spcPct val="0"/>
              </a:spcAft>
              <a:defRPr sz="2600" b="1">
                <a:solidFill>
                  <a:srgbClr val="0432FF"/>
                </a:solidFill>
                <a:latin typeface="+mj-lt"/>
                <a:ea typeface="+mj-ea"/>
                <a:cs typeface="+mj-cs"/>
              </a:defRPr>
            </a:lvl1pPr>
            <a:lvl2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5pPr>
            <a:lvl6pPr marL="457208"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415"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623"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830"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2000" b="1" i="0" u="none" strike="noStrike" kern="1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AKT and PTEN mutation-negative</a:t>
            </a:r>
            <a:endParaRPr kumimoji="0" lang="en-US" sz="2000" b="1" i="0" u="none" strike="noStrike" kern="100" cap="none" spc="0" normalizeH="0" baseline="0" noProof="0" dirty="0">
              <a:ln>
                <a:noFill/>
              </a:ln>
              <a:solidFill>
                <a:srgbClr val="FFFFFF"/>
              </a:solidFill>
              <a:effectLst/>
              <a:uLnTx/>
              <a:uFillTx/>
              <a:latin typeface="Arial"/>
              <a:ea typeface="Calibri" panose="020F0502020204030204" pitchFamily="34" charset="0"/>
              <a:cs typeface="Times New Roman" panose="02020603050405020304" pitchFamily="18" charset="0"/>
            </a:endParaRPr>
          </a:p>
        </p:txBody>
      </p:sp>
      <p:pic>
        <p:nvPicPr>
          <p:cNvPr id="20" name="Picture 3">
            <a:extLst>
              <a:ext uri="{FF2B5EF4-FFF2-40B4-BE49-F238E27FC236}">
                <a16:creationId xmlns:a16="http://schemas.microsoft.com/office/drawing/2014/main" id="{A6208A13-4909-A3CC-E778-EECA55E9542E}"/>
              </a:ext>
            </a:extLst>
          </p:cNvPr>
          <p:cNvPicPr>
            <a:picLocks noChangeAspect="1"/>
          </p:cNvPicPr>
          <p:nvPr/>
        </p:nvPicPr>
        <p:blipFill>
          <a:blip r:embed="rId5"/>
          <a:srcRect/>
          <a:stretch/>
        </p:blipFill>
        <p:spPr bwMode="auto">
          <a:xfrm>
            <a:off x="5259636" y="4159518"/>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 name="Picture 1">
            <a:extLst>
              <a:ext uri="{FF2B5EF4-FFF2-40B4-BE49-F238E27FC236}">
                <a16:creationId xmlns:a16="http://schemas.microsoft.com/office/drawing/2014/main" id="{1B41448B-CD7D-7B1A-FD98-F9C02A031550}"/>
              </a:ext>
            </a:extLst>
          </p:cNvPr>
          <p:cNvPicPr>
            <a:picLocks noChangeAspect="1"/>
          </p:cNvPicPr>
          <p:nvPr/>
        </p:nvPicPr>
        <p:blipFill>
          <a:blip r:embed="rId4"/>
          <a:srcRect/>
          <a:stretch/>
        </p:blipFill>
        <p:spPr bwMode="auto">
          <a:xfrm>
            <a:off x="10106821" y="291550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1">
            <a:extLst>
              <a:ext uri="{FF2B5EF4-FFF2-40B4-BE49-F238E27FC236}">
                <a16:creationId xmlns:a16="http://schemas.microsoft.com/office/drawing/2014/main" id="{BEFE33BD-7BF6-FEAF-A74C-39F95CC6C363}"/>
              </a:ext>
            </a:extLst>
          </p:cNvPr>
          <p:cNvPicPr>
            <a:picLocks noChangeAspect="1"/>
          </p:cNvPicPr>
          <p:nvPr/>
        </p:nvPicPr>
        <p:blipFill>
          <a:blip r:embed="rId4"/>
          <a:srcRect/>
          <a:stretch/>
        </p:blipFill>
        <p:spPr bwMode="auto">
          <a:xfrm>
            <a:off x="10545733" y="291550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 name="Picture 1">
            <a:extLst>
              <a:ext uri="{FF2B5EF4-FFF2-40B4-BE49-F238E27FC236}">
                <a16:creationId xmlns:a16="http://schemas.microsoft.com/office/drawing/2014/main" id="{5CF06652-B8C4-4149-AF59-6CE1543307F3}"/>
              </a:ext>
            </a:extLst>
          </p:cNvPr>
          <p:cNvPicPr>
            <a:picLocks noChangeAspect="1"/>
          </p:cNvPicPr>
          <p:nvPr/>
        </p:nvPicPr>
        <p:blipFill>
          <a:blip r:embed="rId4"/>
          <a:srcRect/>
          <a:stretch/>
        </p:blipFill>
        <p:spPr bwMode="auto">
          <a:xfrm>
            <a:off x="10993205" y="291550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Picture 1">
            <a:extLst>
              <a:ext uri="{FF2B5EF4-FFF2-40B4-BE49-F238E27FC236}">
                <a16:creationId xmlns:a16="http://schemas.microsoft.com/office/drawing/2014/main" id="{05994FB2-A772-01B0-CB1B-BBA6C5B7D3F8}"/>
              </a:ext>
            </a:extLst>
          </p:cNvPr>
          <p:cNvPicPr>
            <a:picLocks noChangeAspect="1"/>
          </p:cNvPicPr>
          <p:nvPr/>
        </p:nvPicPr>
        <p:blipFill>
          <a:blip r:embed="rId4"/>
          <a:srcRect/>
          <a:stretch/>
        </p:blipFill>
        <p:spPr bwMode="auto">
          <a:xfrm>
            <a:off x="4813428" y="3352800"/>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Picture 3">
            <a:extLst>
              <a:ext uri="{FF2B5EF4-FFF2-40B4-BE49-F238E27FC236}">
                <a16:creationId xmlns:a16="http://schemas.microsoft.com/office/drawing/2014/main" id="{D22D0160-19E4-4219-99CD-E9DE908EF428}"/>
              </a:ext>
            </a:extLst>
          </p:cNvPr>
          <p:cNvPicPr>
            <a:picLocks noChangeAspect="1"/>
          </p:cNvPicPr>
          <p:nvPr/>
        </p:nvPicPr>
        <p:blipFill>
          <a:blip r:embed="rId5"/>
          <a:srcRect/>
          <a:stretch/>
        </p:blipFill>
        <p:spPr bwMode="auto">
          <a:xfrm>
            <a:off x="5702336" y="4159518"/>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 name="Picture 3">
            <a:extLst>
              <a:ext uri="{FF2B5EF4-FFF2-40B4-BE49-F238E27FC236}">
                <a16:creationId xmlns:a16="http://schemas.microsoft.com/office/drawing/2014/main" id="{A1D3778F-DCA0-60BE-4AA6-E363F39EAFD5}"/>
              </a:ext>
            </a:extLst>
          </p:cNvPr>
          <p:cNvPicPr>
            <a:picLocks noChangeAspect="1"/>
          </p:cNvPicPr>
          <p:nvPr/>
        </p:nvPicPr>
        <p:blipFill>
          <a:blip r:embed="rId5"/>
          <a:srcRect/>
          <a:stretch/>
        </p:blipFill>
        <p:spPr bwMode="auto">
          <a:xfrm>
            <a:off x="6148544" y="4159518"/>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93010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D083A9-2F28-04B4-6C5B-962594E4C5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D8EB8B-7E78-EE61-9FCD-8C8AC9AF45F2}"/>
              </a:ext>
            </a:extLst>
          </p:cNvPr>
          <p:cNvSpPr>
            <a:spLocks noGrp="1"/>
          </p:cNvSpPr>
          <p:nvPr>
            <p:ph type="title"/>
          </p:nvPr>
        </p:nvSpPr>
        <p:spPr>
          <a:xfrm>
            <a:off x="912285" y="227013"/>
            <a:ext cx="10212915" cy="1828800"/>
          </a:xfrm>
        </p:spPr>
        <p:txBody>
          <a:bodyPr/>
          <a:lstStyle/>
          <a:p>
            <a:pPr marL="0" marR="0">
              <a:lnSpc>
                <a:spcPct val="100000"/>
              </a:lnSpc>
              <a:spcAft>
                <a:spcPts val="800"/>
              </a:spcAft>
            </a:pPr>
            <a:r>
              <a:rPr lang="en-US" sz="2400" b="1" kern="100" dirty="0">
                <a:solidFill>
                  <a:srgbClr val="0432FF"/>
                </a:solidFill>
                <a:effectLst/>
                <a:latin typeface="Arial" panose="020B0604020202020204" pitchFamily="34" charset="0"/>
                <a:ea typeface="Aptos" panose="020B0004020202020204" pitchFamily="34" charset="0"/>
                <a:cs typeface="Times New Roman" panose="02020603050405020304" pitchFamily="18" charset="0"/>
              </a:rPr>
              <a:t>A 65-year-old woman with ER-positive, HER2-negative (HER2 IHC 0), node-negative breast cancer has developed multiple metastases </a:t>
            </a:r>
            <a:br>
              <a:rPr lang="en-US" sz="2400" b="1" kern="100" dirty="0">
                <a:solidFill>
                  <a:srgbClr val="0432FF"/>
                </a:solidFill>
                <a:effectLst/>
                <a:latin typeface="Arial" panose="020B0604020202020204" pitchFamily="34" charset="0"/>
                <a:ea typeface="Aptos" panose="020B0004020202020204" pitchFamily="34" charset="0"/>
                <a:cs typeface="Times New Roman" panose="02020603050405020304" pitchFamily="18" charset="0"/>
              </a:rPr>
            </a:br>
            <a:r>
              <a:rPr lang="en-US" sz="2400" b="1" u="sng" kern="100" dirty="0">
                <a:solidFill>
                  <a:srgbClr val="0432FF"/>
                </a:solidFill>
                <a:effectLst/>
                <a:latin typeface="Arial" panose="020B0604020202020204" pitchFamily="34" charset="0"/>
                <a:ea typeface="Aptos" panose="020B0004020202020204" pitchFamily="34" charset="0"/>
                <a:cs typeface="Times New Roman" panose="02020603050405020304" pitchFamily="18" charset="0"/>
              </a:rPr>
              <a:t>2 years after starting adjuvant anastrozole</a:t>
            </a:r>
            <a:r>
              <a:rPr lang="en-US" sz="2400" b="1" kern="100" dirty="0">
                <a:solidFill>
                  <a:srgbClr val="0432FF"/>
                </a:solidFill>
                <a:effectLst/>
                <a:latin typeface="Arial" panose="020B0604020202020204" pitchFamily="34" charset="0"/>
                <a:ea typeface="Aptos" panose="020B0004020202020204" pitchFamily="34" charset="0"/>
                <a:cs typeface="Times New Roman" panose="02020603050405020304" pitchFamily="18" charset="0"/>
              </a:rPr>
              <a:t>.</a:t>
            </a:r>
            <a:endParaRPr lang="en-US" sz="2400" kern="100" dirty="0">
              <a:solidFill>
                <a:srgbClr val="0432FF"/>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3" name="Text Box 4">
            <a:extLst>
              <a:ext uri="{FF2B5EF4-FFF2-40B4-BE49-F238E27FC236}">
                <a16:creationId xmlns:a16="http://schemas.microsoft.com/office/drawing/2014/main" id="{6B7AAD43-BE11-6417-AED9-85A7CA2EA27A}"/>
              </a:ext>
            </a:extLst>
          </p:cNvPr>
          <p:cNvSpPr txBox="1">
            <a:spLocks noChangeArrowheads="1"/>
          </p:cNvSpPr>
          <p:nvPr/>
        </p:nvSpPr>
        <p:spPr bwMode="auto">
          <a:xfrm>
            <a:off x="762000" y="4059483"/>
            <a:ext cx="3886199" cy="36939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Palbociclib + </a:t>
            </a: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fulvestrant</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4" name="Text Box 4">
            <a:extLst>
              <a:ext uri="{FF2B5EF4-FFF2-40B4-BE49-F238E27FC236}">
                <a16:creationId xmlns:a16="http://schemas.microsoft.com/office/drawing/2014/main" id="{1546F366-19A7-3A91-0DB6-9872D62F9A90}"/>
              </a:ext>
            </a:extLst>
          </p:cNvPr>
          <p:cNvSpPr txBox="1">
            <a:spLocks noChangeArrowheads="1"/>
          </p:cNvSpPr>
          <p:nvPr/>
        </p:nvSpPr>
        <p:spPr bwMode="auto">
          <a:xfrm>
            <a:off x="76200" y="2789371"/>
            <a:ext cx="4571999"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Ribociclib</a:t>
            </a: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 + </a:t>
            </a: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fulvestrant</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5" name="Picture 4">
            <a:extLst>
              <a:ext uri="{FF2B5EF4-FFF2-40B4-BE49-F238E27FC236}">
                <a16:creationId xmlns:a16="http://schemas.microsoft.com/office/drawing/2014/main" id="{2CF33A8E-062F-5D47-2DD6-A071C8AECA58}"/>
              </a:ext>
            </a:extLst>
          </p:cNvPr>
          <p:cNvPicPr>
            <a:picLocks noChangeAspect="1"/>
          </p:cNvPicPr>
          <p:nvPr/>
        </p:nvPicPr>
        <p:blipFill>
          <a:blip r:embed="rId3"/>
          <a:srcRect/>
          <a:stretch/>
        </p:blipFill>
        <p:spPr bwMode="auto">
          <a:xfrm>
            <a:off x="4773700" y="4040126"/>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1">
            <a:extLst>
              <a:ext uri="{FF2B5EF4-FFF2-40B4-BE49-F238E27FC236}">
                <a16:creationId xmlns:a16="http://schemas.microsoft.com/office/drawing/2014/main" id="{53DB8102-5CA6-2B67-EC3C-FB548475F5EC}"/>
              </a:ext>
            </a:extLst>
          </p:cNvPr>
          <p:cNvPicPr>
            <a:picLocks noChangeAspect="1"/>
          </p:cNvPicPr>
          <p:nvPr/>
        </p:nvPicPr>
        <p:blipFill>
          <a:blip r:embed="rId4"/>
          <a:srcRect/>
          <a:stretch/>
        </p:blipFill>
        <p:spPr bwMode="auto">
          <a:xfrm>
            <a:off x="4773700" y="2749113"/>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3">
            <a:extLst>
              <a:ext uri="{FF2B5EF4-FFF2-40B4-BE49-F238E27FC236}">
                <a16:creationId xmlns:a16="http://schemas.microsoft.com/office/drawing/2014/main" id="{77BE3CD0-591E-1832-2C95-C5B36D75EE3B}"/>
              </a:ext>
            </a:extLst>
          </p:cNvPr>
          <p:cNvPicPr>
            <a:picLocks noChangeAspect="1"/>
          </p:cNvPicPr>
          <p:nvPr/>
        </p:nvPicPr>
        <p:blipFill>
          <a:blip r:embed="rId5"/>
          <a:srcRect/>
          <a:stretch/>
        </p:blipFill>
        <p:spPr bwMode="auto">
          <a:xfrm>
            <a:off x="4773700" y="3374730"/>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 Box 4">
            <a:extLst>
              <a:ext uri="{FF2B5EF4-FFF2-40B4-BE49-F238E27FC236}">
                <a16:creationId xmlns:a16="http://schemas.microsoft.com/office/drawing/2014/main" id="{03C00327-8394-5062-C71B-839E2A5ED736}"/>
              </a:ext>
            </a:extLst>
          </p:cNvPr>
          <p:cNvSpPr txBox="1">
            <a:spLocks noChangeArrowheads="1"/>
          </p:cNvSpPr>
          <p:nvPr/>
        </p:nvSpPr>
        <p:spPr bwMode="auto">
          <a:xfrm>
            <a:off x="381000" y="3352800"/>
            <a:ext cx="4267201"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Capivasertib</a:t>
            </a: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 + </a:t>
            </a: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fulvestrant</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charset="-128"/>
            </a:endParaRPr>
          </a:p>
        </p:txBody>
      </p:sp>
      <p:sp>
        <p:nvSpPr>
          <p:cNvPr id="10" name="Text Box 9">
            <a:extLst>
              <a:ext uri="{FF2B5EF4-FFF2-40B4-BE49-F238E27FC236}">
                <a16:creationId xmlns:a16="http://schemas.microsoft.com/office/drawing/2014/main" id="{63405BF0-F6A6-B47D-4EF0-8D2D0D3DBF6E}"/>
              </a:ext>
            </a:extLst>
          </p:cNvPr>
          <p:cNvSpPr txBox="1">
            <a:spLocks noChangeArrowheads="1"/>
          </p:cNvSpPr>
          <p:nvPr/>
        </p:nvSpPr>
        <p:spPr bwMode="auto">
          <a:xfrm>
            <a:off x="11430000" y="2743200"/>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15</a:t>
            </a:r>
          </a:p>
        </p:txBody>
      </p:sp>
      <p:pic>
        <p:nvPicPr>
          <p:cNvPr id="11" name="Picture 1">
            <a:extLst>
              <a:ext uri="{FF2B5EF4-FFF2-40B4-BE49-F238E27FC236}">
                <a16:creationId xmlns:a16="http://schemas.microsoft.com/office/drawing/2014/main" id="{11A30E86-F9C6-34AB-34B9-0413D648A5E3}"/>
              </a:ext>
            </a:extLst>
          </p:cNvPr>
          <p:cNvPicPr>
            <a:picLocks noChangeAspect="1"/>
          </p:cNvPicPr>
          <p:nvPr/>
        </p:nvPicPr>
        <p:blipFill>
          <a:blip r:embed="rId4"/>
          <a:srcRect/>
          <a:stretch/>
        </p:blipFill>
        <p:spPr bwMode="auto">
          <a:xfrm>
            <a:off x="5227452" y="2749113"/>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ext Box 9">
            <a:extLst>
              <a:ext uri="{FF2B5EF4-FFF2-40B4-BE49-F238E27FC236}">
                <a16:creationId xmlns:a16="http://schemas.microsoft.com/office/drawing/2014/main" id="{C4DC5778-4DB7-6813-F648-AD72990E8FB0}"/>
              </a:ext>
            </a:extLst>
          </p:cNvPr>
          <p:cNvSpPr txBox="1">
            <a:spLocks noChangeArrowheads="1"/>
          </p:cNvSpPr>
          <p:nvPr/>
        </p:nvSpPr>
        <p:spPr bwMode="auto">
          <a:xfrm>
            <a:off x="5761038" y="3376049"/>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2</a:t>
            </a:r>
          </a:p>
        </p:txBody>
      </p:sp>
      <p:sp>
        <p:nvSpPr>
          <p:cNvPr id="13" name="Text Box 9">
            <a:extLst>
              <a:ext uri="{FF2B5EF4-FFF2-40B4-BE49-F238E27FC236}">
                <a16:creationId xmlns:a16="http://schemas.microsoft.com/office/drawing/2014/main" id="{34710C30-43F3-4BC3-F5C3-37EECB831EA4}"/>
              </a:ext>
            </a:extLst>
          </p:cNvPr>
          <p:cNvSpPr txBox="1">
            <a:spLocks noChangeArrowheads="1"/>
          </p:cNvSpPr>
          <p:nvPr/>
        </p:nvSpPr>
        <p:spPr bwMode="auto">
          <a:xfrm>
            <a:off x="5257800" y="4038600"/>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pic>
        <p:nvPicPr>
          <p:cNvPr id="14" name="Picture 1">
            <a:extLst>
              <a:ext uri="{FF2B5EF4-FFF2-40B4-BE49-F238E27FC236}">
                <a16:creationId xmlns:a16="http://schemas.microsoft.com/office/drawing/2014/main" id="{1CB4A931-AB24-E955-1922-203C103AED4F}"/>
              </a:ext>
            </a:extLst>
          </p:cNvPr>
          <p:cNvPicPr>
            <a:picLocks noChangeAspect="1"/>
          </p:cNvPicPr>
          <p:nvPr/>
        </p:nvPicPr>
        <p:blipFill>
          <a:blip r:embed="rId4"/>
          <a:srcRect/>
          <a:stretch/>
        </p:blipFill>
        <p:spPr bwMode="auto">
          <a:xfrm>
            <a:off x="5666364" y="2749113"/>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1">
            <a:extLst>
              <a:ext uri="{FF2B5EF4-FFF2-40B4-BE49-F238E27FC236}">
                <a16:creationId xmlns:a16="http://schemas.microsoft.com/office/drawing/2014/main" id="{C7403B6D-0B0D-6749-1E6F-B5F1C520B7DE}"/>
              </a:ext>
            </a:extLst>
          </p:cNvPr>
          <p:cNvPicPr>
            <a:picLocks noChangeAspect="1"/>
          </p:cNvPicPr>
          <p:nvPr/>
        </p:nvPicPr>
        <p:blipFill>
          <a:blip r:embed="rId4"/>
          <a:srcRect/>
          <a:stretch/>
        </p:blipFill>
        <p:spPr bwMode="auto">
          <a:xfrm>
            <a:off x="6105276" y="2749113"/>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1">
            <a:extLst>
              <a:ext uri="{FF2B5EF4-FFF2-40B4-BE49-F238E27FC236}">
                <a16:creationId xmlns:a16="http://schemas.microsoft.com/office/drawing/2014/main" id="{48BBB239-FDD0-1192-D642-C787231B5A43}"/>
              </a:ext>
            </a:extLst>
          </p:cNvPr>
          <p:cNvPicPr>
            <a:picLocks noChangeAspect="1"/>
          </p:cNvPicPr>
          <p:nvPr/>
        </p:nvPicPr>
        <p:blipFill>
          <a:blip r:embed="rId4"/>
          <a:srcRect/>
          <a:stretch/>
        </p:blipFill>
        <p:spPr bwMode="auto">
          <a:xfrm>
            <a:off x="6544957" y="2749113"/>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1">
            <a:extLst>
              <a:ext uri="{FF2B5EF4-FFF2-40B4-BE49-F238E27FC236}">
                <a16:creationId xmlns:a16="http://schemas.microsoft.com/office/drawing/2014/main" id="{B2F73AE0-C36A-44FA-3637-21683672B23C}"/>
              </a:ext>
            </a:extLst>
          </p:cNvPr>
          <p:cNvPicPr>
            <a:picLocks noChangeAspect="1"/>
          </p:cNvPicPr>
          <p:nvPr/>
        </p:nvPicPr>
        <p:blipFill>
          <a:blip r:embed="rId4"/>
          <a:srcRect/>
          <a:stretch/>
        </p:blipFill>
        <p:spPr bwMode="auto">
          <a:xfrm>
            <a:off x="6983869" y="2749113"/>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1">
            <a:extLst>
              <a:ext uri="{FF2B5EF4-FFF2-40B4-BE49-F238E27FC236}">
                <a16:creationId xmlns:a16="http://schemas.microsoft.com/office/drawing/2014/main" id="{8890CFBB-EE75-5003-DC73-DC184D2061BB}"/>
              </a:ext>
            </a:extLst>
          </p:cNvPr>
          <p:cNvPicPr>
            <a:picLocks noChangeAspect="1"/>
          </p:cNvPicPr>
          <p:nvPr/>
        </p:nvPicPr>
        <p:blipFill>
          <a:blip r:embed="rId4"/>
          <a:srcRect/>
          <a:stretch/>
        </p:blipFill>
        <p:spPr bwMode="auto">
          <a:xfrm>
            <a:off x="7431341" y="2749113"/>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Picture 1">
            <a:extLst>
              <a:ext uri="{FF2B5EF4-FFF2-40B4-BE49-F238E27FC236}">
                <a16:creationId xmlns:a16="http://schemas.microsoft.com/office/drawing/2014/main" id="{18C975CF-CE28-C68B-37D4-068E057673EE}"/>
              </a:ext>
            </a:extLst>
          </p:cNvPr>
          <p:cNvPicPr>
            <a:picLocks noChangeAspect="1"/>
          </p:cNvPicPr>
          <p:nvPr/>
        </p:nvPicPr>
        <p:blipFill>
          <a:blip r:embed="rId4"/>
          <a:srcRect/>
          <a:stretch/>
        </p:blipFill>
        <p:spPr bwMode="auto">
          <a:xfrm>
            <a:off x="7870253" y="2749113"/>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 name="Picture 1">
            <a:extLst>
              <a:ext uri="{FF2B5EF4-FFF2-40B4-BE49-F238E27FC236}">
                <a16:creationId xmlns:a16="http://schemas.microsoft.com/office/drawing/2014/main" id="{833C5FF2-57A0-EF3C-B2C5-CD5C8DB4D12A}"/>
              </a:ext>
            </a:extLst>
          </p:cNvPr>
          <p:cNvPicPr>
            <a:picLocks noChangeAspect="1"/>
          </p:cNvPicPr>
          <p:nvPr/>
        </p:nvPicPr>
        <p:blipFill>
          <a:blip r:embed="rId4"/>
          <a:srcRect/>
          <a:stretch/>
        </p:blipFill>
        <p:spPr bwMode="auto">
          <a:xfrm>
            <a:off x="8309165" y="2749113"/>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 name="Picture 1">
            <a:extLst>
              <a:ext uri="{FF2B5EF4-FFF2-40B4-BE49-F238E27FC236}">
                <a16:creationId xmlns:a16="http://schemas.microsoft.com/office/drawing/2014/main" id="{FF9756FB-D506-0FC1-0B4F-EFA2369CCC49}"/>
              </a:ext>
            </a:extLst>
          </p:cNvPr>
          <p:cNvPicPr>
            <a:picLocks noChangeAspect="1"/>
          </p:cNvPicPr>
          <p:nvPr/>
        </p:nvPicPr>
        <p:blipFill>
          <a:blip r:embed="rId4"/>
          <a:srcRect/>
          <a:stretch/>
        </p:blipFill>
        <p:spPr bwMode="auto">
          <a:xfrm>
            <a:off x="8748077" y="2749113"/>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Picture 1">
            <a:extLst>
              <a:ext uri="{FF2B5EF4-FFF2-40B4-BE49-F238E27FC236}">
                <a16:creationId xmlns:a16="http://schemas.microsoft.com/office/drawing/2014/main" id="{007A4DC7-1106-DB1C-5A0F-7E558044BE02}"/>
              </a:ext>
            </a:extLst>
          </p:cNvPr>
          <p:cNvPicPr>
            <a:picLocks noChangeAspect="1"/>
          </p:cNvPicPr>
          <p:nvPr/>
        </p:nvPicPr>
        <p:blipFill>
          <a:blip r:embed="rId4"/>
          <a:srcRect/>
          <a:stretch/>
        </p:blipFill>
        <p:spPr bwMode="auto">
          <a:xfrm>
            <a:off x="9186989" y="2749113"/>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 Box 4">
            <a:extLst>
              <a:ext uri="{FF2B5EF4-FFF2-40B4-BE49-F238E27FC236}">
                <a16:creationId xmlns:a16="http://schemas.microsoft.com/office/drawing/2014/main" id="{56845EA8-968A-B13B-5991-E4D696F3AFA7}"/>
              </a:ext>
            </a:extLst>
          </p:cNvPr>
          <p:cNvSpPr txBox="1">
            <a:spLocks noChangeArrowheads="1"/>
          </p:cNvSpPr>
          <p:nvPr/>
        </p:nvSpPr>
        <p:spPr bwMode="auto">
          <a:xfrm>
            <a:off x="76199" y="5257093"/>
            <a:ext cx="4572000" cy="41148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ts val="2000"/>
              </a:lnSpc>
              <a:spcBef>
                <a:spcPct val="50000"/>
              </a:spcBef>
              <a:spcAft>
                <a:spcPct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Capivasertib</a:t>
            </a: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 + palbociclib </a:t>
            </a:r>
            <a:b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b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 </a:t>
            </a: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fulvestrant</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19" name="Picture 18">
            <a:extLst>
              <a:ext uri="{FF2B5EF4-FFF2-40B4-BE49-F238E27FC236}">
                <a16:creationId xmlns:a16="http://schemas.microsoft.com/office/drawing/2014/main" id="{05F006DA-BFD1-AF7F-B969-815A6AAB0CFF}"/>
              </a:ext>
            </a:extLst>
          </p:cNvPr>
          <p:cNvPicPr>
            <a:picLocks noChangeAspect="1"/>
          </p:cNvPicPr>
          <p:nvPr/>
        </p:nvPicPr>
        <p:blipFill>
          <a:blip r:embed="rId6"/>
          <a:srcRect/>
          <a:stretch/>
        </p:blipFill>
        <p:spPr bwMode="auto">
          <a:xfrm>
            <a:off x="4773700" y="4671674"/>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 name="Text Box 9">
            <a:extLst>
              <a:ext uri="{FF2B5EF4-FFF2-40B4-BE49-F238E27FC236}">
                <a16:creationId xmlns:a16="http://schemas.microsoft.com/office/drawing/2014/main" id="{DEE27E16-0421-8C6B-6B6D-1DA5436B1030}"/>
              </a:ext>
            </a:extLst>
          </p:cNvPr>
          <p:cNvSpPr txBox="1">
            <a:spLocks noChangeArrowheads="1"/>
          </p:cNvSpPr>
          <p:nvPr/>
        </p:nvSpPr>
        <p:spPr bwMode="auto">
          <a:xfrm>
            <a:off x="5257800" y="4652713"/>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22" name="Title 1">
            <a:extLst>
              <a:ext uri="{FF2B5EF4-FFF2-40B4-BE49-F238E27FC236}">
                <a16:creationId xmlns:a16="http://schemas.microsoft.com/office/drawing/2014/main" id="{2FCFDA89-A8A5-E743-000F-91D4E7EE412E}"/>
              </a:ext>
            </a:extLst>
          </p:cNvPr>
          <p:cNvSpPr txBox="1">
            <a:spLocks/>
          </p:cNvSpPr>
          <p:nvPr/>
        </p:nvSpPr>
        <p:spPr bwMode="auto">
          <a:xfrm>
            <a:off x="641218" y="2054352"/>
            <a:ext cx="3268992" cy="384048"/>
          </a:xfrm>
          <a:prstGeom prst="rect">
            <a:avLst/>
          </a:prstGeom>
          <a:solidFill>
            <a:schemeClr val="tx1"/>
          </a:solidFill>
          <a:ln w="9525">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82880" tIns="0" rIns="0" bIns="0" numCol="1" anchor="ctr" anchorCtr="0" compatLnSpc="1">
            <a:prstTxWarp prst="textNoShape">
              <a:avLst/>
            </a:prstTxWarp>
          </a:bodyPr>
          <a:lstStyle>
            <a:lvl1pPr algn="l" rtl="0" eaLnBrk="0" fontAlgn="base" hangingPunct="0">
              <a:spcBef>
                <a:spcPct val="0"/>
              </a:spcBef>
              <a:spcAft>
                <a:spcPct val="0"/>
              </a:spcAft>
              <a:defRPr sz="2600" b="1">
                <a:solidFill>
                  <a:srgbClr val="0432FF"/>
                </a:solidFill>
                <a:latin typeface="+mj-lt"/>
                <a:ea typeface="+mj-ea"/>
                <a:cs typeface="+mj-cs"/>
              </a:defRPr>
            </a:lvl1pPr>
            <a:lvl2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5pPr>
            <a:lvl6pPr marL="457208"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415"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623"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830"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2000" b="1" i="0" u="none" strike="noStrike" kern="1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ESR1 mutation-negative</a:t>
            </a:r>
            <a:endParaRPr kumimoji="0" lang="en-US" sz="2000" b="1" i="0" u="none" strike="noStrike" kern="100" cap="none" spc="0" normalizeH="0" baseline="0" noProof="0" dirty="0">
              <a:ln>
                <a:noFill/>
              </a:ln>
              <a:solidFill>
                <a:srgbClr val="FFFFFF"/>
              </a:solidFill>
              <a:effectLst/>
              <a:uLnTx/>
              <a:uFillTx/>
              <a:latin typeface="Arial"/>
              <a:ea typeface="Calibri" panose="020F0502020204030204" pitchFamily="34" charset="0"/>
              <a:cs typeface="Times New Roman" panose="02020603050405020304" pitchFamily="18" charset="0"/>
            </a:endParaRPr>
          </a:p>
        </p:txBody>
      </p:sp>
      <p:sp>
        <p:nvSpPr>
          <p:cNvPr id="23" name="Title 1">
            <a:extLst>
              <a:ext uri="{FF2B5EF4-FFF2-40B4-BE49-F238E27FC236}">
                <a16:creationId xmlns:a16="http://schemas.microsoft.com/office/drawing/2014/main" id="{23A9D27D-170B-E18E-2EE2-33CD5F29BC98}"/>
              </a:ext>
            </a:extLst>
          </p:cNvPr>
          <p:cNvSpPr txBox="1">
            <a:spLocks/>
          </p:cNvSpPr>
          <p:nvPr/>
        </p:nvSpPr>
        <p:spPr bwMode="auto">
          <a:xfrm>
            <a:off x="4030841" y="2054352"/>
            <a:ext cx="3503409" cy="384048"/>
          </a:xfrm>
          <a:prstGeom prst="rect">
            <a:avLst/>
          </a:prstGeom>
          <a:solidFill>
            <a:srgbClr val="000000"/>
          </a:solidFill>
          <a:ln w="9525">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82880" tIns="0" rIns="0" bIns="0" numCol="1" anchor="ctr" anchorCtr="0" compatLnSpc="1">
            <a:prstTxWarp prst="textNoShape">
              <a:avLst/>
            </a:prstTxWarp>
          </a:bodyPr>
          <a:lstStyle>
            <a:lvl1pPr algn="l" rtl="0" eaLnBrk="0" fontAlgn="base" hangingPunct="0">
              <a:spcBef>
                <a:spcPct val="0"/>
              </a:spcBef>
              <a:spcAft>
                <a:spcPct val="0"/>
              </a:spcAft>
              <a:defRPr sz="2600" b="1">
                <a:solidFill>
                  <a:srgbClr val="0432FF"/>
                </a:solidFill>
                <a:latin typeface="+mj-lt"/>
                <a:ea typeface="+mj-ea"/>
                <a:cs typeface="+mj-cs"/>
              </a:defRPr>
            </a:lvl1pPr>
            <a:lvl2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5pPr>
            <a:lvl6pPr marL="457208"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415"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623"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830"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2000" b="1" i="0" u="none" strike="noStrike" kern="1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PIK3CA mutation-negative</a:t>
            </a:r>
            <a:endParaRPr kumimoji="0" lang="en-US" sz="2000" b="1" i="0" u="none" strike="noStrike" kern="100" cap="none" spc="0" normalizeH="0" baseline="0" noProof="0" dirty="0">
              <a:ln>
                <a:noFill/>
              </a:ln>
              <a:solidFill>
                <a:srgbClr val="FFFFFF"/>
              </a:solidFill>
              <a:effectLst/>
              <a:uLnTx/>
              <a:uFillTx/>
              <a:latin typeface="Arial"/>
              <a:ea typeface="Calibri" panose="020F0502020204030204" pitchFamily="34" charset="0"/>
              <a:cs typeface="Times New Roman" panose="02020603050405020304" pitchFamily="18" charset="0"/>
            </a:endParaRPr>
          </a:p>
        </p:txBody>
      </p:sp>
      <p:sp>
        <p:nvSpPr>
          <p:cNvPr id="24" name="Title 1">
            <a:extLst>
              <a:ext uri="{FF2B5EF4-FFF2-40B4-BE49-F238E27FC236}">
                <a16:creationId xmlns:a16="http://schemas.microsoft.com/office/drawing/2014/main" id="{EFC542D2-17F9-5023-C017-33C644B5BE9D}"/>
              </a:ext>
            </a:extLst>
          </p:cNvPr>
          <p:cNvSpPr txBox="1">
            <a:spLocks/>
          </p:cNvSpPr>
          <p:nvPr/>
        </p:nvSpPr>
        <p:spPr bwMode="auto">
          <a:xfrm>
            <a:off x="7619994" y="2054352"/>
            <a:ext cx="4276750" cy="384048"/>
          </a:xfrm>
          <a:prstGeom prst="rect">
            <a:avLst/>
          </a:prstGeom>
          <a:solidFill>
            <a:srgbClr val="558032"/>
          </a:solidFill>
          <a:ln w="9525">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82880" tIns="0" rIns="0" bIns="0" numCol="1" anchor="ctr" anchorCtr="0" compatLnSpc="1">
            <a:prstTxWarp prst="textNoShape">
              <a:avLst/>
            </a:prstTxWarp>
          </a:bodyPr>
          <a:lstStyle>
            <a:lvl1pPr algn="l" rtl="0" eaLnBrk="0" fontAlgn="base" hangingPunct="0">
              <a:spcBef>
                <a:spcPct val="0"/>
              </a:spcBef>
              <a:spcAft>
                <a:spcPct val="0"/>
              </a:spcAft>
              <a:defRPr sz="2600" b="1">
                <a:solidFill>
                  <a:srgbClr val="0432FF"/>
                </a:solidFill>
                <a:latin typeface="+mj-lt"/>
                <a:ea typeface="+mj-ea"/>
                <a:cs typeface="+mj-cs"/>
              </a:defRPr>
            </a:lvl1pPr>
            <a:lvl2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5pPr>
            <a:lvl6pPr marL="457208"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415"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623"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830"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2000" b="1" i="0" u="none" strike="noStrike" kern="1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AKT1 or PTEN mutation-positive</a:t>
            </a:r>
            <a:endParaRPr kumimoji="0" lang="en-US" sz="2000" b="1" i="0" u="none" strike="noStrike" kern="100" cap="none" spc="0" normalizeH="0" baseline="0" noProof="0" dirty="0">
              <a:ln>
                <a:noFill/>
              </a:ln>
              <a:solidFill>
                <a:srgbClr val="FFFFFF"/>
              </a:solidFill>
              <a:effectLst/>
              <a:uLnTx/>
              <a:uFillTx/>
              <a:latin typeface="Arial"/>
              <a:ea typeface="Calibri" panose="020F0502020204030204" pitchFamily="34" charset="0"/>
              <a:cs typeface="Times New Roman" panose="02020603050405020304" pitchFamily="18" charset="0"/>
            </a:endParaRPr>
          </a:p>
        </p:txBody>
      </p:sp>
      <p:sp>
        <p:nvSpPr>
          <p:cNvPr id="31" name="Text Box 4">
            <a:extLst>
              <a:ext uri="{FF2B5EF4-FFF2-40B4-BE49-F238E27FC236}">
                <a16:creationId xmlns:a16="http://schemas.microsoft.com/office/drawing/2014/main" id="{E135B794-5875-F96A-12BA-1B3F0FC78FC8}"/>
              </a:ext>
            </a:extLst>
          </p:cNvPr>
          <p:cNvSpPr txBox="1">
            <a:spLocks noChangeArrowheads="1"/>
          </p:cNvSpPr>
          <p:nvPr/>
        </p:nvSpPr>
        <p:spPr bwMode="auto">
          <a:xfrm>
            <a:off x="381001" y="5867083"/>
            <a:ext cx="4241964" cy="41148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ts val="2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Any CDK4/6 inhibitor + </a:t>
            </a: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fulvestrant</a:t>
            </a: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 </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charset="-128"/>
            </a:endParaRPr>
          </a:p>
        </p:txBody>
      </p:sp>
      <p:pic>
        <p:nvPicPr>
          <p:cNvPr id="32" name="Picture 31">
            <a:extLst>
              <a:ext uri="{FF2B5EF4-FFF2-40B4-BE49-F238E27FC236}">
                <a16:creationId xmlns:a16="http://schemas.microsoft.com/office/drawing/2014/main" id="{47019451-4F06-918B-6649-DEEEDA3039F9}"/>
              </a:ext>
            </a:extLst>
          </p:cNvPr>
          <p:cNvPicPr>
            <a:picLocks noChangeAspect="1"/>
          </p:cNvPicPr>
          <p:nvPr/>
        </p:nvPicPr>
        <p:blipFill>
          <a:blip r:embed="rId7"/>
          <a:srcRect/>
          <a:stretch/>
        </p:blipFill>
        <p:spPr bwMode="auto">
          <a:xfrm>
            <a:off x="4773700" y="527892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 name="Text Box 9">
            <a:extLst>
              <a:ext uri="{FF2B5EF4-FFF2-40B4-BE49-F238E27FC236}">
                <a16:creationId xmlns:a16="http://schemas.microsoft.com/office/drawing/2014/main" id="{74DF1176-8ABF-6825-14EE-C03BC026365E}"/>
              </a:ext>
            </a:extLst>
          </p:cNvPr>
          <p:cNvSpPr txBox="1">
            <a:spLocks noChangeArrowheads="1"/>
          </p:cNvSpPr>
          <p:nvPr/>
        </p:nvSpPr>
        <p:spPr bwMode="auto">
          <a:xfrm>
            <a:off x="5257800" y="5257800"/>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pic>
        <p:nvPicPr>
          <p:cNvPr id="20" name="Picture 1">
            <a:extLst>
              <a:ext uri="{FF2B5EF4-FFF2-40B4-BE49-F238E27FC236}">
                <a16:creationId xmlns:a16="http://schemas.microsoft.com/office/drawing/2014/main" id="{857AFC11-6E27-496E-8722-0B6DBBD21D63}"/>
              </a:ext>
            </a:extLst>
          </p:cNvPr>
          <p:cNvPicPr>
            <a:picLocks noChangeAspect="1"/>
          </p:cNvPicPr>
          <p:nvPr/>
        </p:nvPicPr>
        <p:blipFill>
          <a:blip r:embed="rId4"/>
          <a:srcRect/>
          <a:stretch/>
        </p:blipFill>
        <p:spPr bwMode="auto">
          <a:xfrm>
            <a:off x="9625901" y="2749113"/>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Picture 1">
            <a:extLst>
              <a:ext uri="{FF2B5EF4-FFF2-40B4-BE49-F238E27FC236}">
                <a16:creationId xmlns:a16="http://schemas.microsoft.com/office/drawing/2014/main" id="{FE472E49-276B-0C2D-EDD1-37A3AA75F09A}"/>
              </a:ext>
            </a:extLst>
          </p:cNvPr>
          <p:cNvPicPr>
            <a:picLocks noChangeAspect="1"/>
          </p:cNvPicPr>
          <p:nvPr/>
        </p:nvPicPr>
        <p:blipFill>
          <a:blip r:embed="rId4"/>
          <a:srcRect/>
          <a:stretch/>
        </p:blipFill>
        <p:spPr bwMode="auto">
          <a:xfrm>
            <a:off x="10064813" y="2749113"/>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 name="Picture 1">
            <a:extLst>
              <a:ext uri="{FF2B5EF4-FFF2-40B4-BE49-F238E27FC236}">
                <a16:creationId xmlns:a16="http://schemas.microsoft.com/office/drawing/2014/main" id="{D160E6FE-FF72-89AB-12AC-30DDDCB57EF6}"/>
              </a:ext>
            </a:extLst>
          </p:cNvPr>
          <p:cNvPicPr>
            <a:picLocks noChangeAspect="1"/>
          </p:cNvPicPr>
          <p:nvPr/>
        </p:nvPicPr>
        <p:blipFill>
          <a:blip r:embed="rId4"/>
          <a:srcRect/>
          <a:stretch/>
        </p:blipFill>
        <p:spPr bwMode="auto">
          <a:xfrm>
            <a:off x="10503725" y="2749113"/>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 name="Picture 1">
            <a:extLst>
              <a:ext uri="{FF2B5EF4-FFF2-40B4-BE49-F238E27FC236}">
                <a16:creationId xmlns:a16="http://schemas.microsoft.com/office/drawing/2014/main" id="{51CC53C1-8E6D-A6E8-8185-8A625964B9EB}"/>
              </a:ext>
            </a:extLst>
          </p:cNvPr>
          <p:cNvPicPr>
            <a:picLocks noChangeAspect="1"/>
          </p:cNvPicPr>
          <p:nvPr/>
        </p:nvPicPr>
        <p:blipFill>
          <a:blip r:embed="rId4"/>
          <a:srcRect/>
          <a:stretch/>
        </p:blipFill>
        <p:spPr bwMode="auto">
          <a:xfrm>
            <a:off x="10942637" y="2749113"/>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 name="Picture 3">
            <a:extLst>
              <a:ext uri="{FF2B5EF4-FFF2-40B4-BE49-F238E27FC236}">
                <a16:creationId xmlns:a16="http://schemas.microsoft.com/office/drawing/2014/main" id="{DDD12312-13CA-7DE7-9480-ADB6E367C1F1}"/>
              </a:ext>
            </a:extLst>
          </p:cNvPr>
          <p:cNvPicPr>
            <a:picLocks noChangeAspect="1"/>
          </p:cNvPicPr>
          <p:nvPr/>
        </p:nvPicPr>
        <p:blipFill>
          <a:blip r:embed="rId5"/>
          <a:srcRect/>
          <a:stretch/>
        </p:blipFill>
        <p:spPr bwMode="auto">
          <a:xfrm>
            <a:off x="5227451" y="3374730"/>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 name="Text Box 4">
            <a:extLst>
              <a:ext uri="{FF2B5EF4-FFF2-40B4-BE49-F238E27FC236}">
                <a16:creationId xmlns:a16="http://schemas.microsoft.com/office/drawing/2014/main" id="{3F5436EF-4F65-1163-6336-7E25E958C07B}"/>
              </a:ext>
            </a:extLst>
          </p:cNvPr>
          <p:cNvSpPr txBox="1">
            <a:spLocks noChangeArrowheads="1"/>
          </p:cNvSpPr>
          <p:nvPr/>
        </p:nvSpPr>
        <p:spPr bwMode="auto">
          <a:xfrm>
            <a:off x="76199" y="4678363"/>
            <a:ext cx="4572000" cy="41148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ts val="2000"/>
              </a:lnSpc>
              <a:spcBef>
                <a:spcPct val="50000"/>
              </a:spcBef>
              <a:spcAft>
                <a:spcPct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Abemaciclib</a:t>
            </a: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 + AI</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35" name="Picture 34">
            <a:extLst>
              <a:ext uri="{FF2B5EF4-FFF2-40B4-BE49-F238E27FC236}">
                <a16:creationId xmlns:a16="http://schemas.microsoft.com/office/drawing/2014/main" id="{A454ADD2-423B-90FE-B695-E38A282A3F9C}"/>
              </a:ext>
            </a:extLst>
          </p:cNvPr>
          <p:cNvPicPr>
            <a:picLocks noChangeAspect="1"/>
          </p:cNvPicPr>
          <p:nvPr/>
        </p:nvPicPr>
        <p:blipFill>
          <a:blip r:embed="rId8"/>
          <a:srcRect/>
          <a:stretch/>
        </p:blipFill>
        <p:spPr bwMode="auto">
          <a:xfrm>
            <a:off x="4773700" y="5867400"/>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 name="Text Box 9">
            <a:extLst>
              <a:ext uri="{FF2B5EF4-FFF2-40B4-BE49-F238E27FC236}">
                <a16:creationId xmlns:a16="http://schemas.microsoft.com/office/drawing/2014/main" id="{0A3A8A9D-544A-3699-1FD6-B885AE3A4C32}"/>
              </a:ext>
            </a:extLst>
          </p:cNvPr>
          <p:cNvSpPr txBox="1">
            <a:spLocks noChangeArrowheads="1"/>
          </p:cNvSpPr>
          <p:nvPr/>
        </p:nvSpPr>
        <p:spPr bwMode="auto">
          <a:xfrm>
            <a:off x="5257800" y="5867400"/>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Tree>
    <p:extLst>
      <p:ext uri="{BB962C8B-B14F-4D97-AF65-F5344CB8AC3E}">
        <p14:creationId xmlns:p14="http://schemas.microsoft.com/office/powerpoint/2010/main" val="29694868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095FCF-BA5C-7D90-6E4B-72003C279E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20E215-7CF7-A211-0744-EA11CD4F508D}"/>
              </a:ext>
            </a:extLst>
          </p:cNvPr>
          <p:cNvSpPr>
            <a:spLocks noGrp="1"/>
          </p:cNvSpPr>
          <p:nvPr>
            <p:ph type="title"/>
          </p:nvPr>
        </p:nvSpPr>
        <p:spPr>
          <a:xfrm>
            <a:off x="912285" y="227013"/>
            <a:ext cx="10212915" cy="1828800"/>
          </a:xfrm>
        </p:spPr>
        <p:txBody>
          <a:bodyPr/>
          <a:lstStyle/>
          <a:p>
            <a:pPr marL="0" marR="0">
              <a:lnSpc>
                <a:spcPct val="100000"/>
              </a:lnSpc>
              <a:spcAft>
                <a:spcPts val="800"/>
              </a:spcAft>
            </a:pPr>
            <a:r>
              <a:rPr lang="en-US" sz="2400" b="1" kern="100" dirty="0">
                <a:solidFill>
                  <a:srgbClr val="0432FF"/>
                </a:solidFill>
                <a:effectLst/>
                <a:latin typeface="Arial" panose="020B0604020202020204" pitchFamily="34" charset="0"/>
                <a:ea typeface="Aptos" panose="020B0004020202020204" pitchFamily="34" charset="0"/>
                <a:cs typeface="Times New Roman" panose="02020603050405020304" pitchFamily="18" charset="0"/>
              </a:rPr>
              <a:t>A 65-year-old woman with ER-positive, HER2-negative (HER2 IHC 0), node-negative breast cancer has developed multiple metastases </a:t>
            </a:r>
            <a:br>
              <a:rPr lang="en-US" sz="2400" b="1" kern="100" dirty="0">
                <a:solidFill>
                  <a:srgbClr val="0432FF"/>
                </a:solidFill>
                <a:effectLst/>
                <a:latin typeface="Arial" panose="020B0604020202020204" pitchFamily="34" charset="0"/>
                <a:ea typeface="Aptos" panose="020B0004020202020204" pitchFamily="34" charset="0"/>
                <a:cs typeface="Times New Roman" panose="02020603050405020304" pitchFamily="18" charset="0"/>
              </a:rPr>
            </a:br>
            <a:r>
              <a:rPr lang="en-US" sz="2400" b="1" u="sng" kern="100" dirty="0">
                <a:solidFill>
                  <a:srgbClr val="0432FF"/>
                </a:solidFill>
                <a:effectLst/>
                <a:latin typeface="Arial" panose="020B0604020202020204" pitchFamily="34" charset="0"/>
                <a:ea typeface="Aptos" panose="020B0004020202020204" pitchFamily="34" charset="0"/>
                <a:cs typeface="Times New Roman" panose="02020603050405020304" pitchFamily="18" charset="0"/>
              </a:rPr>
              <a:t>2 years after starting adjuvant anastrozole</a:t>
            </a:r>
            <a:r>
              <a:rPr lang="en-US" sz="2400" b="1" kern="100" dirty="0">
                <a:solidFill>
                  <a:srgbClr val="0432FF"/>
                </a:solidFill>
                <a:effectLst/>
                <a:latin typeface="Arial" panose="020B0604020202020204" pitchFamily="34" charset="0"/>
                <a:ea typeface="Aptos" panose="020B0004020202020204" pitchFamily="34" charset="0"/>
                <a:cs typeface="Times New Roman" panose="02020603050405020304" pitchFamily="18" charset="0"/>
              </a:rPr>
              <a:t>.</a:t>
            </a:r>
            <a:endParaRPr lang="en-US" sz="2400" kern="100" dirty="0">
              <a:solidFill>
                <a:srgbClr val="0432FF"/>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3" name="Text Box 4">
            <a:extLst>
              <a:ext uri="{FF2B5EF4-FFF2-40B4-BE49-F238E27FC236}">
                <a16:creationId xmlns:a16="http://schemas.microsoft.com/office/drawing/2014/main" id="{9D0A6549-602C-74C6-BECC-3FDE745B6D25}"/>
              </a:ext>
            </a:extLst>
          </p:cNvPr>
          <p:cNvSpPr txBox="1">
            <a:spLocks noChangeArrowheads="1"/>
          </p:cNvSpPr>
          <p:nvPr/>
        </p:nvSpPr>
        <p:spPr bwMode="auto">
          <a:xfrm>
            <a:off x="762000" y="3698827"/>
            <a:ext cx="3886199" cy="36939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Ribociclib</a:t>
            </a: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 + </a:t>
            </a: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fulvestrant</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4" name="Text Box 4">
            <a:extLst>
              <a:ext uri="{FF2B5EF4-FFF2-40B4-BE49-F238E27FC236}">
                <a16:creationId xmlns:a16="http://schemas.microsoft.com/office/drawing/2014/main" id="{5B053E12-FB10-0018-0C3B-69C6D848694C}"/>
              </a:ext>
            </a:extLst>
          </p:cNvPr>
          <p:cNvSpPr txBox="1">
            <a:spLocks noChangeArrowheads="1"/>
          </p:cNvSpPr>
          <p:nvPr/>
        </p:nvSpPr>
        <p:spPr bwMode="auto">
          <a:xfrm>
            <a:off x="76200" y="2955763"/>
            <a:ext cx="4571999"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Inavolisib</a:t>
            </a: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 + palbociclib + </a:t>
            </a: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fulvestrant</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5" name="Picture 4">
            <a:extLst>
              <a:ext uri="{FF2B5EF4-FFF2-40B4-BE49-F238E27FC236}">
                <a16:creationId xmlns:a16="http://schemas.microsoft.com/office/drawing/2014/main" id="{C2759179-91F3-F11B-F5C7-348E9A7C31A2}"/>
              </a:ext>
            </a:extLst>
          </p:cNvPr>
          <p:cNvPicPr>
            <a:picLocks noChangeAspect="1"/>
          </p:cNvPicPr>
          <p:nvPr/>
        </p:nvPicPr>
        <p:blipFill>
          <a:blip r:embed="rId3"/>
          <a:srcRect/>
          <a:stretch/>
        </p:blipFill>
        <p:spPr bwMode="auto">
          <a:xfrm>
            <a:off x="4813428" y="4497326"/>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1">
            <a:extLst>
              <a:ext uri="{FF2B5EF4-FFF2-40B4-BE49-F238E27FC236}">
                <a16:creationId xmlns:a16="http://schemas.microsoft.com/office/drawing/2014/main" id="{915E5CE2-D497-4765-D14B-EBF09197B31D}"/>
              </a:ext>
            </a:extLst>
          </p:cNvPr>
          <p:cNvPicPr>
            <a:picLocks noChangeAspect="1"/>
          </p:cNvPicPr>
          <p:nvPr/>
        </p:nvPicPr>
        <p:blipFill>
          <a:blip r:embed="rId4"/>
          <a:srcRect/>
          <a:stretch/>
        </p:blipFill>
        <p:spPr bwMode="auto">
          <a:xfrm>
            <a:off x="4813428" y="291550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3">
            <a:extLst>
              <a:ext uri="{FF2B5EF4-FFF2-40B4-BE49-F238E27FC236}">
                <a16:creationId xmlns:a16="http://schemas.microsoft.com/office/drawing/2014/main" id="{E286094A-24C6-A60B-1A02-036723721554}"/>
              </a:ext>
            </a:extLst>
          </p:cNvPr>
          <p:cNvPicPr>
            <a:picLocks noChangeAspect="1"/>
          </p:cNvPicPr>
          <p:nvPr/>
        </p:nvPicPr>
        <p:blipFill>
          <a:blip r:embed="rId5"/>
          <a:srcRect/>
          <a:stretch/>
        </p:blipFill>
        <p:spPr bwMode="auto">
          <a:xfrm>
            <a:off x="4813428" y="3657600"/>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 Box 4">
            <a:extLst>
              <a:ext uri="{FF2B5EF4-FFF2-40B4-BE49-F238E27FC236}">
                <a16:creationId xmlns:a16="http://schemas.microsoft.com/office/drawing/2014/main" id="{3661088A-8850-C53A-7351-417810E77C6E}"/>
              </a:ext>
            </a:extLst>
          </p:cNvPr>
          <p:cNvSpPr txBox="1">
            <a:spLocks noChangeArrowheads="1"/>
          </p:cNvSpPr>
          <p:nvPr/>
        </p:nvSpPr>
        <p:spPr bwMode="auto">
          <a:xfrm>
            <a:off x="381000" y="4495800"/>
            <a:ext cx="4267201"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Capivasertib</a:t>
            </a: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 + </a:t>
            </a: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fulvestrant</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charset="-128"/>
            </a:endParaRPr>
          </a:p>
        </p:txBody>
      </p:sp>
      <p:sp>
        <p:nvSpPr>
          <p:cNvPr id="10" name="Text Box 9">
            <a:extLst>
              <a:ext uri="{FF2B5EF4-FFF2-40B4-BE49-F238E27FC236}">
                <a16:creationId xmlns:a16="http://schemas.microsoft.com/office/drawing/2014/main" id="{3F53E62B-EB90-41D6-B180-A603D658C671}"/>
              </a:ext>
            </a:extLst>
          </p:cNvPr>
          <p:cNvSpPr txBox="1">
            <a:spLocks noChangeArrowheads="1"/>
          </p:cNvSpPr>
          <p:nvPr/>
        </p:nvSpPr>
        <p:spPr bwMode="auto">
          <a:xfrm>
            <a:off x="11506200" y="2909592"/>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15</a:t>
            </a:r>
          </a:p>
        </p:txBody>
      </p:sp>
      <p:pic>
        <p:nvPicPr>
          <p:cNvPr id="11" name="Picture 1">
            <a:extLst>
              <a:ext uri="{FF2B5EF4-FFF2-40B4-BE49-F238E27FC236}">
                <a16:creationId xmlns:a16="http://schemas.microsoft.com/office/drawing/2014/main" id="{8019EFC9-22FF-D660-B59B-6272C8267A13}"/>
              </a:ext>
            </a:extLst>
          </p:cNvPr>
          <p:cNvPicPr>
            <a:picLocks noChangeAspect="1"/>
          </p:cNvPicPr>
          <p:nvPr/>
        </p:nvPicPr>
        <p:blipFill>
          <a:blip r:embed="rId4"/>
          <a:srcRect/>
          <a:stretch/>
        </p:blipFill>
        <p:spPr bwMode="auto">
          <a:xfrm>
            <a:off x="5252340" y="291550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ext Box 9">
            <a:extLst>
              <a:ext uri="{FF2B5EF4-FFF2-40B4-BE49-F238E27FC236}">
                <a16:creationId xmlns:a16="http://schemas.microsoft.com/office/drawing/2014/main" id="{B4144BB9-E50A-82F6-A4FC-5CCB7DD5B2E3}"/>
              </a:ext>
            </a:extLst>
          </p:cNvPr>
          <p:cNvSpPr txBox="1">
            <a:spLocks noChangeArrowheads="1"/>
          </p:cNvSpPr>
          <p:nvPr/>
        </p:nvSpPr>
        <p:spPr bwMode="auto">
          <a:xfrm>
            <a:off x="6675438" y="3658919"/>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4</a:t>
            </a:r>
          </a:p>
        </p:txBody>
      </p:sp>
      <p:sp>
        <p:nvSpPr>
          <p:cNvPr id="13" name="Text Box 9">
            <a:extLst>
              <a:ext uri="{FF2B5EF4-FFF2-40B4-BE49-F238E27FC236}">
                <a16:creationId xmlns:a16="http://schemas.microsoft.com/office/drawing/2014/main" id="{5F2FBB0C-9B67-1552-C87D-5DF1C4F1D0F0}"/>
              </a:ext>
            </a:extLst>
          </p:cNvPr>
          <p:cNvSpPr txBox="1">
            <a:spLocks noChangeArrowheads="1"/>
          </p:cNvSpPr>
          <p:nvPr/>
        </p:nvSpPr>
        <p:spPr bwMode="auto">
          <a:xfrm>
            <a:off x="5327683" y="4495800"/>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pic>
        <p:nvPicPr>
          <p:cNvPr id="14" name="Picture 1">
            <a:extLst>
              <a:ext uri="{FF2B5EF4-FFF2-40B4-BE49-F238E27FC236}">
                <a16:creationId xmlns:a16="http://schemas.microsoft.com/office/drawing/2014/main" id="{D1FE330A-B2AC-5340-B7D6-03F56E336373}"/>
              </a:ext>
            </a:extLst>
          </p:cNvPr>
          <p:cNvPicPr>
            <a:picLocks noChangeAspect="1"/>
          </p:cNvPicPr>
          <p:nvPr/>
        </p:nvPicPr>
        <p:blipFill>
          <a:blip r:embed="rId4"/>
          <a:srcRect/>
          <a:stretch/>
        </p:blipFill>
        <p:spPr bwMode="auto">
          <a:xfrm>
            <a:off x="5691252" y="291550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1">
            <a:extLst>
              <a:ext uri="{FF2B5EF4-FFF2-40B4-BE49-F238E27FC236}">
                <a16:creationId xmlns:a16="http://schemas.microsoft.com/office/drawing/2014/main" id="{94B82EB9-6A56-7391-6652-78F5C252911A}"/>
              </a:ext>
            </a:extLst>
          </p:cNvPr>
          <p:cNvPicPr>
            <a:picLocks noChangeAspect="1"/>
          </p:cNvPicPr>
          <p:nvPr/>
        </p:nvPicPr>
        <p:blipFill>
          <a:blip r:embed="rId4"/>
          <a:srcRect/>
          <a:stretch/>
        </p:blipFill>
        <p:spPr bwMode="auto">
          <a:xfrm>
            <a:off x="6130164" y="291550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1">
            <a:extLst>
              <a:ext uri="{FF2B5EF4-FFF2-40B4-BE49-F238E27FC236}">
                <a16:creationId xmlns:a16="http://schemas.microsoft.com/office/drawing/2014/main" id="{0C5AF6B2-21EA-3A28-B30B-E96299533CFC}"/>
              </a:ext>
            </a:extLst>
          </p:cNvPr>
          <p:cNvPicPr>
            <a:picLocks noChangeAspect="1"/>
          </p:cNvPicPr>
          <p:nvPr/>
        </p:nvPicPr>
        <p:blipFill>
          <a:blip r:embed="rId4"/>
          <a:srcRect/>
          <a:stretch/>
        </p:blipFill>
        <p:spPr bwMode="auto">
          <a:xfrm>
            <a:off x="6569845" y="291550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1">
            <a:extLst>
              <a:ext uri="{FF2B5EF4-FFF2-40B4-BE49-F238E27FC236}">
                <a16:creationId xmlns:a16="http://schemas.microsoft.com/office/drawing/2014/main" id="{B673EB9C-CBC8-DB4D-BB8A-144608AC50DD}"/>
              </a:ext>
            </a:extLst>
          </p:cNvPr>
          <p:cNvPicPr>
            <a:picLocks noChangeAspect="1"/>
          </p:cNvPicPr>
          <p:nvPr/>
        </p:nvPicPr>
        <p:blipFill>
          <a:blip r:embed="rId4"/>
          <a:srcRect/>
          <a:stretch/>
        </p:blipFill>
        <p:spPr bwMode="auto">
          <a:xfrm>
            <a:off x="7008757" y="291550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1">
            <a:extLst>
              <a:ext uri="{FF2B5EF4-FFF2-40B4-BE49-F238E27FC236}">
                <a16:creationId xmlns:a16="http://schemas.microsoft.com/office/drawing/2014/main" id="{7969E808-FCA7-0CA8-967E-423C9ECBB382}"/>
              </a:ext>
            </a:extLst>
          </p:cNvPr>
          <p:cNvPicPr>
            <a:picLocks noChangeAspect="1"/>
          </p:cNvPicPr>
          <p:nvPr/>
        </p:nvPicPr>
        <p:blipFill>
          <a:blip r:embed="rId4"/>
          <a:srcRect/>
          <a:stretch/>
        </p:blipFill>
        <p:spPr bwMode="auto">
          <a:xfrm>
            <a:off x="7456229" y="291550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Picture 1">
            <a:extLst>
              <a:ext uri="{FF2B5EF4-FFF2-40B4-BE49-F238E27FC236}">
                <a16:creationId xmlns:a16="http://schemas.microsoft.com/office/drawing/2014/main" id="{AEEB5C8A-0980-2EC7-4CD5-15E82B65F3E7}"/>
              </a:ext>
            </a:extLst>
          </p:cNvPr>
          <p:cNvPicPr>
            <a:picLocks noChangeAspect="1"/>
          </p:cNvPicPr>
          <p:nvPr/>
        </p:nvPicPr>
        <p:blipFill>
          <a:blip r:embed="rId4"/>
          <a:srcRect/>
          <a:stretch/>
        </p:blipFill>
        <p:spPr bwMode="auto">
          <a:xfrm>
            <a:off x="7895141" y="291550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 name="Picture 1">
            <a:extLst>
              <a:ext uri="{FF2B5EF4-FFF2-40B4-BE49-F238E27FC236}">
                <a16:creationId xmlns:a16="http://schemas.microsoft.com/office/drawing/2014/main" id="{EBBC3786-0AC8-4A4F-ACB0-4378C370CAB1}"/>
              </a:ext>
            </a:extLst>
          </p:cNvPr>
          <p:cNvPicPr>
            <a:picLocks noChangeAspect="1"/>
          </p:cNvPicPr>
          <p:nvPr/>
        </p:nvPicPr>
        <p:blipFill>
          <a:blip r:embed="rId4"/>
          <a:srcRect/>
          <a:stretch/>
        </p:blipFill>
        <p:spPr bwMode="auto">
          <a:xfrm>
            <a:off x="8334053" y="291550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 name="Picture 1">
            <a:extLst>
              <a:ext uri="{FF2B5EF4-FFF2-40B4-BE49-F238E27FC236}">
                <a16:creationId xmlns:a16="http://schemas.microsoft.com/office/drawing/2014/main" id="{23A75FB9-AD5A-4106-AAFD-E840AE796AD2}"/>
              </a:ext>
            </a:extLst>
          </p:cNvPr>
          <p:cNvPicPr>
            <a:picLocks noChangeAspect="1"/>
          </p:cNvPicPr>
          <p:nvPr/>
        </p:nvPicPr>
        <p:blipFill>
          <a:blip r:embed="rId4"/>
          <a:srcRect/>
          <a:stretch/>
        </p:blipFill>
        <p:spPr bwMode="auto">
          <a:xfrm>
            <a:off x="8772965" y="291550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Picture 1">
            <a:extLst>
              <a:ext uri="{FF2B5EF4-FFF2-40B4-BE49-F238E27FC236}">
                <a16:creationId xmlns:a16="http://schemas.microsoft.com/office/drawing/2014/main" id="{AB2EC545-61BB-DB3E-0DA8-351D5FE864BD}"/>
              </a:ext>
            </a:extLst>
          </p:cNvPr>
          <p:cNvPicPr>
            <a:picLocks noChangeAspect="1"/>
          </p:cNvPicPr>
          <p:nvPr/>
        </p:nvPicPr>
        <p:blipFill>
          <a:blip r:embed="rId4"/>
          <a:srcRect/>
          <a:stretch/>
        </p:blipFill>
        <p:spPr bwMode="auto">
          <a:xfrm>
            <a:off x="9211877" y="291550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 Box 4">
            <a:extLst>
              <a:ext uri="{FF2B5EF4-FFF2-40B4-BE49-F238E27FC236}">
                <a16:creationId xmlns:a16="http://schemas.microsoft.com/office/drawing/2014/main" id="{688266FA-7AEB-20A0-CBD3-8B22EC3372F4}"/>
              </a:ext>
            </a:extLst>
          </p:cNvPr>
          <p:cNvSpPr txBox="1">
            <a:spLocks noChangeArrowheads="1"/>
          </p:cNvSpPr>
          <p:nvPr/>
        </p:nvSpPr>
        <p:spPr bwMode="auto">
          <a:xfrm>
            <a:off x="76199" y="5351127"/>
            <a:ext cx="4572000" cy="41148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ts val="2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Any CDK4/6 inhibitor + </a:t>
            </a: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fulvestrant</a:t>
            </a: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 </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19" name="Picture 18">
            <a:extLst>
              <a:ext uri="{FF2B5EF4-FFF2-40B4-BE49-F238E27FC236}">
                <a16:creationId xmlns:a16="http://schemas.microsoft.com/office/drawing/2014/main" id="{7B160618-2BC1-AB6B-0C62-3695E6EDAC1A}"/>
              </a:ext>
            </a:extLst>
          </p:cNvPr>
          <p:cNvPicPr>
            <a:picLocks noChangeAspect="1"/>
          </p:cNvPicPr>
          <p:nvPr/>
        </p:nvPicPr>
        <p:blipFill>
          <a:blip r:embed="rId6"/>
          <a:srcRect/>
          <a:stretch/>
        </p:blipFill>
        <p:spPr bwMode="auto">
          <a:xfrm>
            <a:off x="4798934" y="5374601"/>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 name="Text Box 9">
            <a:extLst>
              <a:ext uri="{FF2B5EF4-FFF2-40B4-BE49-F238E27FC236}">
                <a16:creationId xmlns:a16="http://schemas.microsoft.com/office/drawing/2014/main" id="{1D31728E-F9AA-AB0E-A0D5-357D91034371}"/>
              </a:ext>
            </a:extLst>
          </p:cNvPr>
          <p:cNvSpPr txBox="1">
            <a:spLocks noChangeArrowheads="1"/>
          </p:cNvSpPr>
          <p:nvPr/>
        </p:nvSpPr>
        <p:spPr bwMode="auto">
          <a:xfrm>
            <a:off x="5314977" y="5355640"/>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22" name="Title 1">
            <a:extLst>
              <a:ext uri="{FF2B5EF4-FFF2-40B4-BE49-F238E27FC236}">
                <a16:creationId xmlns:a16="http://schemas.microsoft.com/office/drawing/2014/main" id="{2C9CC85F-A9E0-28C5-9CFB-9D9AC6CC99F3}"/>
              </a:ext>
            </a:extLst>
          </p:cNvPr>
          <p:cNvSpPr txBox="1">
            <a:spLocks/>
          </p:cNvSpPr>
          <p:nvPr/>
        </p:nvSpPr>
        <p:spPr bwMode="auto">
          <a:xfrm>
            <a:off x="761850" y="2054352"/>
            <a:ext cx="3152869" cy="384048"/>
          </a:xfrm>
          <a:prstGeom prst="rect">
            <a:avLst/>
          </a:prstGeom>
          <a:solidFill>
            <a:srgbClr val="558032"/>
          </a:solidFill>
          <a:ln w="9525">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82880" tIns="0" rIns="0" bIns="0" numCol="1" anchor="ctr" anchorCtr="0" compatLnSpc="1">
            <a:prstTxWarp prst="textNoShape">
              <a:avLst/>
            </a:prstTxWarp>
          </a:bodyPr>
          <a:lstStyle>
            <a:lvl1pPr algn="l" rtl="0" eaLnBrk="0" fontAlgn="base" hangingPunct="0">
              <a:spcBef>
                <a:spcPct val="0"/>
              </a:spcBef>
              <a:spcAft>
                <a:spcPct val="0"/>
              </a:spcAft>
              <a:defRPr sz="2600" b="1">
                <a:solidFill>
                  <a:srgbClr val="0432FF"/>
                </a:solidFill>
                <a:latin typeface="+mj-lt"/>
                <a:ea typeface="+mj-ea"/>
                <a:cs typeface="+mj-cs"/>
              </a:defRPr>
            </a:lvl1pPr>
            <a:lvl2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5pPr>
            <a:lvl6pPr marL="457208"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415"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623"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830"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2000" b="1" i="0" u="none" strike="noStrike" kern="1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ESR1 mutation-positive</a:t>
            </a:r>
            <a:endParaRPr kumimoji="0" lang="en-US" sz="2000" b="1" i="0" u="none" strike="noStrike" kern="100" cap="none" spc="0" normalizeH="0" baseline="0" noProof="0" dirty="0">
              <a:ln>
                <a:noFill/>
              </a:ln>
              <a:solidFill>
                <a:srgbClr val="FFFFFF"/>
              </a:solidFill>
              <a:effectLst/>
              <a:uLnTx/>
              <a:uFillTx/>
              <a:latin typeface="Arial"/>
              <a:ea typeface="Calibri" panose="020F0502020204030204" pitchFamily="34" charset="0"/>
              <a:cs typeface="Times New Roman" panose="02020603050405020304" pitchFamily="18" charset="0"/>
            </a:endParaRPr>
          </a:p>
        </p:txBody>
      </p:sp>
      <p:sp>
        <p:nvSpPr>
          <p:cNvPr id="23" name="Title 1">
            <a:extLst>
              <a:ext uri="{FF2B5EF4-FFF2-40B4-BE49-F238E27FC236}">
                <a16:creationId xmlns:a16="http://schemas.microsoft.com/office/drawing/2014/main" id="{48ED506F-AE2A-5384-D84C-713206978A0B}"/>
              </a:ext>
            </a:extLst>
          </p:cNvPr>
          <p:cNvSpPr txBox="1">
            <a:spLocks/>
          </p:cNvSpPr>
          <p:nvPr/>
        </p:nvSpPr>
        <p:spPr bwMode="auto">
          <a:xfrm>
            <a:off x="4030842" y="2054352"/>
            <a:ext cx="3389078" cy="384048"/>
          </a:xfrm>
          <a:prstGeom prst="rect">
            <a:avLst/>
          </a:prstGeom>
          <a:solidFill>
            <a:srgbClr val="558032"/>
          </a:solidFill>
          <a:ln w="9525">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82880" tIns="0" rIns="0" bIns="0" numCol="1" anchor="ctr" anchorCtr="0" compatLnSpc="1">
            <a:prstTxWarp prst="textNoShape">
              <a:avLst/>
            </a:prstTxWarp>
          </a:bodyPr>
          <a:lstStyle>
            <a:lvl1pPr algn="l" rtl="0" eaLnBrk="0" fontAlgn="base" hangingPunct="0">
              <a:spcBef>
                <a:spcPct val="0"/>
              </a:spcBef>
              <a:spcAft>
                <a:spcPct val="0"/>
              </a:spcAft>
              <a:defRPr sz="2600" b="1">
                <a:solidFill>
                  <a:srgbClr val="0432FF"/>
                </a:solidFill>
                <a:latin typeface="+mj-lt"/>
                <a:ea typeface="+mj-ea"/>
                <a:cs typeface="+mj-cs"/>
              </a:defRPr>
            </a:lvl1pPr>
            <a:lvl2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5pPr>
            <a:lvl6pPr marL="457208"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415"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623"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830"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2000" b="1" i="0" u="none" strike="noStrike" kern="1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PIK3CA mutation-positive</a:t>
            </a:r>
            <a:endParaRPr kumimoji="0" lang="en-US" sz="2000" b="1" i="0" u="none" strike="noStrike" kern="100" cap="none" spc="0" normalizeH="0" baseline="0" noProof="0" dirty="0">
              <a:ln>
                <a:noFill/>
              </a:ln>
              <a:solidFill>
                <a:srgbClr val="FFFFFF"/>
              </a:solidFill>
              <a:effectLst/>
              <a:uLnTx/>
              <a:uFillTx/>
              <a:latin typeface="Arial"/>
              <a:ea typeface="Calibri" panose="020F0502020204030204" pitchFamily="34" charset="0"/>
              <a:cs typeface="Times New Roman" panose="02020603050405020304" pitchFamily="18" charset="0"/>
            </a:endParaRPr>
          </a:p>
        </p:txBody>
      </p:sp>
      <p:sp>
        <p:nvSpPr>
          <p:cNvPr id="24" name="Title 1">
            <a:extLst>
              <a:ext uri="{FF2B5EF4-FFF2-40B4-BE49-F238E27FC236}">
                <a16:creationId xmlns:a16="http://schemas.microsoft.com/office/drawing/2014/main" id="{53CE0BA1-324C-F85C-809E-C7A0F9213C30}"/>
              </a:ext>
            </a:extLst>
          </p:cNvPr>
          <p:cNvSpPr txBox="1">
            <a:spLocks/>
          </p:cNvSpPr>
          <p:nvPr/>
        </p:nvSpPr>
        <p:spPr bwMode="auto">
          <a:xfrm>
            <a:off x="7534250" y="2054352"/>
            <a:ext cx="4505349" cy="384048"/>
          </a:xfrm>
          <a:prstGeom prst="rect">
            <a:avLst/>
          </a:prstGeom>
          <a:solidFill>
            <a:schemeClr val="tx1"/>
          </a:solidFill>
          <a:ln w="9525">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82880" tIns="0" rIns="0" bIns="0" numCol="1" anchor="ctr" anchorCtr="0" compatLnSpc="1">
            <a:prstTxWarp prst="textNoShape">
              <a:avLst/>
            </a:prstTxWarp>
          </a:bodyPr>
          <a:lstStyle>
            <a:lvl1pPr algn="l" rtl="0" eaLnBrk="0" fontAlgn="base" hangingPunct="0">
              <a:spcBef>
                <a:spcPct val="0"/>
              </a:spcBef>
              <a:spcAft>
                <a:spcPct val="0"/>
              </a:spcAft>
              <a:defRPr sz="2600" b="1">
                <a:solidFill>
                  <a:srgbClr val="0432FF"/>
                </a:solidFill>
                <a:latin typeface="+mj-lt"/>
                <a:ea typeface="+mj-ea"/>
                <a:cs typeface="+mj-cs"/>
              </a:defRPr>
            </a:lvl1pPr>
            <a:lvl2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5pPr>
            <a:lvl6pPr marL="457208"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415"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623"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830"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2000" b="1" i="0" u="none" strike="noStrike" kern="1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AKT1 and PTEN mutation-negative</a:t>
            </a:r>
            <a:endParaRPr kumimoji="0" lang="en-US" sz="2000" b="1" i="0" u="none" strike="noStrike" kern="100" cap="none" spc="0" normalizeH="0" baseline="0" noProof="0" dirty="0">
              <a:ln>
                <a:noFill/>
              </a:ln>
              <a:solidFill>
                <a:srgbClr val="FFFFFF"/>
              </a:solidFill>
              <a:effectLst/>
              <a:uLnTx/>
              <a:uFillTx/>
              <a:latin typeface="Arial"/>
              <a:ea typeface="Calibri" panose="020F0502020204030204" pitchFamily="34" charset="0"/>
              <a:cs typeface="Times New Roman" panose="02020603050405020304" pitchFamily="18" charset="0"/>
            </a:endParaRPr>
          </a:p>
        </p:txBody>
      </p:sp>
      <p:pic>
        <p:nvPicPr>
          <p:cNvPr id="20" name="Picture 3">
            <a:extLst>
              <a:ext uri="{FF2B5EF4-FFF2-40B4-BE49-F238E27FC236}">
                <a16:creationId xmlns:a16="http://schemas.microsoft.com/office/drawing/2014/main" id="{F64C4D7C-6DA6-E384-9F27-41FA6BCEED8B}"/>
              </a:ext>
            </a:extLst>
          </p:cNvPr>
          <p:cNvPicPr>
            <a:picLocks noChangeAspect="1"/>
          </p:cNvPicPr>
          <p:nvPr/>
        </p:nvPicPr>
        <p:blipFill>
          <a:blip r:embed="rId5"/>
          <a:srcRect/>
          <a:stretch/>
        </p:blipFill>
        <p:spPr bwMode="auto">
          <a:xfrm>
            <a:off x="5252340" y="3657600"/>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Picture 1">
            <a:extLst>
              <a:ext uri="{FF2B5EF4-FFF2-40B4-BE49-F238E27FC236}">
                <a16:creationId xmlns:a16="http://schemas.microsoft.com/office/drawing/2014/main" id="{33968E58-26F5-8783-5B78-6469ED619314}"/>
              </a:ext>
            </a:extLst>
          </p:cNvPr>
          <p:cNvPicPr>
            <a:picLocks noChangeAspect="1"/>
          </p:cNvPicPr>
          <p:nvPr/>
        </p:nvPicPr>
        <p:blipFill>
          <a:blip r:embed="rId4"/>
          <a:srcRect/>
          <a:stretch/>
        </p:blipFill>
        <p:spPr bwMode="auto">
          <a:xfrm>
            <a:off x="9661063" y="291550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 name="Picture 1">
            <a:extLst>
              <a:ext uri="{FF2B5EF4-FFF2-40B4-BE49-F238E27FC236}">
                <a16:creationId xmlns:a16="http://schemas.microsoft.com/office/drawing/2014/main" id="{B846AED9-2EF5-3AC9-43E8-1F782C01FA51}"/>
              </a:ext>
            </a:extLst>
          </p:cNvPr>
          <p:cNvPicPr>
            <a:picLocks noChangeAspect="1"/>
          </p:cNvPicPr>
          <p:nvPr/>
        </p:nvPicPr>
        <p:blipFill>
          <a:blip r:embed="rId4"/>
          <a:srcRect/>
          <a:stretch/>
        </p:blipFill>
        <p:spPr bwMode="auto">
          <a:xfrm>
            <a:off x="10099975" y="291550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 name="Picture 1">
            <a:extLst>
              <a:ext uri="{FF2B5EF4-FFF2-40B4-BE49-F238E27FC236}">
                <a16:creationId xmlns:a16="http://schemas.microsoft.com/office/drawing/2014/main" id="{80E30CB3-A244-9BB4-68FE-4672D976D1EB}"/>
              </a:ext>
            </a:extLst>
          </p:cNvPr>
          <p:cNvPicPr>
            <a:picLocks noChangeAspect="1"/>
          </p:cNvPicPr>
          <p:nvPr/>
        </p:nvPicPr>
        <p:blipFill>
          <a:blip r:embed="rId4"/>
          <a:srcRect/>
          <a:stretch/>
        </p:blipFill>
        <p:spPr bwMode="auto">
          <a:xfrm>
            <a:off x="10538887" y="291550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 name="Picture 1">
            <a:extLst>
              <a:ext uri="{FF2B5EF4-FFF2-40B4-BE49-F238E27FC236}">
                <a16:creationId xmlns:a16="http://schemas.microsoft.com/office/drawing/2014/main" id="{3726B674-F072-3FE4-9055-D1C3CD25BAAE}"/>
              </a:ext>
            </a:extLst>
          </p:cNvPr>
          <p:cNvPicPr>
            <a:picLocks noChangeAspect="1"/>
          </p:cNvPicPr>
          <p:nvPr/>
        </p:nvPicPr>
        <p:blipFill>
          <a:blip r:embed="rId4"/>
          <a:srcRect/>
          <a:stretch/>
        </p:blipFill>
        <p:spPr bwMode="auto">
          <a:xfrm>
            <a:off x="10977799" y="291550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 name="Picture 3">
            <a:extLst>
              <a:ext uri="{FF2B5EF4-FFF2-40B4-BE49-F238E27FC236}">
                <a16:creationId xmlns:a16="http://schemas.microsoft.com/office/drawing/2014/main" id="{306F06B6-EF19-2760-282F-9BE4AABE93BC}"/>
              </a:ext>
            </a:extLst>
          </p:cNvPr>
          <p:cNvPicPr>
            <a:picLocks noChangeAspect="1"/>
          </p:cNvPicPr>
          <p:nvPr/>
        </p:nvPicPr>
        <p:blipFill>
          <a:blip r:embed="rId5"/>
          <a:srcRect/>
          <a:stretch/>
        </p:blipFill>
        <p:spPr bwMode="auto">
          <a:xfrm>
            <a:off x="5691252" y="3657600"/>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 name="Picture 3">
            <a:extLst>
              <a:ext uri="{FF2B5EF4-FFF2-40B4-BE49-F238E27FC236}">
                <a16:creationId xmlns:a16="http://schemas.microsoft.com/office/drawing/2014/main" id="{E8ADDC52-C531-78D6-D2F4-CEECB9005A42}"/>
              </a:ext>
            </a:extLst>
          </p:cNvPr>
          <p:cNvPicPr>
            <a:picLocks noChangeAspect="1"/>
          </p:cNvPicPr>
          <p:nvPr/>
        </p:nvPicPr>
        <p:blipFill>
          <a:blip r:embed="rId5"/>
          <a:srcRect/>
          <a:stretch/>
        </p:blipFill>
        <p:spPr bwMode="auto">
          <a:xfrm>
            <a:off x="6130164" y="3657600"/>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2445904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0E35C9-F116-993F-369E-739461BC6F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15DBF2-E2B7-9612-DB4E-1DE1EACA3FA3}"/>
              </a:ext>
            </a:extLst>
          </p:cNvPr>
          <p:cNvSpPr>
            <a:spLocks noGrp="1"/>
          </p:cNvSpPr>
          <p:nvPr>
            <p:ph type="title"/>
          </p:nvPr>
        </p:nvSpPr>
        <p:spPr>
          <a:xfrm>
            <a:off x="912285" y="227013"/>
            <a:ext cx="10212915" cy="1828800"/>
          </a:xfrm>
        </p:spPr>
        <p:txBody>
          <a:bodyPr/>
          <a:lstStyle/>
          <a:p>
            <a:pPr marL="0" marR="0">
              <a:lnSpc>
                <a:spcPct val="100000"/>
              </a:lnSpc>
              <a:spcAft>
                <a:spcPts val="800"/>
              </a:spcAft>
            </a:pPr>
            <a:r>
              <a:rPr lang="en-US" sz="2400" b="1" kern="100" dirty="0">
                <a:solidFill>
                  <a:srgbClr val="0432FF"/>
                </a:solidFill>
                <a:effectLst/>
                <a:latin typeface="Arial" panose="020B0604020202020204" pitchFamily="34" charset="0"/>
                <a:ea typeface="Aptos" panose="020B0004020202020204" pitchFamily="34" charset="0"/>
                <a:cs typeface="Times New Roman" panose="02020603050405020304" pitchFamily="18" charset="0"/>
              </a:rPr>
              <a:t>A 65-year-old woman with ER-positive, HER2-negative (HER2 IHC 0), node-negative </a:t>
            </a:r>
            <a:r>
              <a:rPr lang="en-US" sz="2400" b="1" kern="100" dirty="0" err="1">
                <a:solidFill>
                  <a:srgbClr val="0432FF"/>
                </a:solidFill>
                <a:effectLst/>
                <a:latin typeface="Arial" panose="020B0604020202020204" pitchFamily="34" charset="0"/>
                <a:ea typeface="Aptos" panose="020B0004020202020204" pitchFamily="34" charset="0"/>
                <a:cs typeface="Times New Roman" panose="02020603050405020304" pitchFamily="18" charset="0"/>
              </a:rPr>
              <a:t>mBC</a:t>
            </a:r>
            <a:r>
              <a:rPr lang="en-US" sz="2400" b="1" kern="100" dirty="0">
                <a:solidFill>
                  <a:srgbClr val="0432FF"/>
                </a:solidFill>
                <a:effectLst/>
                <a:latin typeface="Arial" panose="020B0604020202020204" pitchFamily="34" charset="0"/>
                <a:ea typeface="Aptos" panose="020B0004020202020204" pitchFamily="34" charset="0"/>
                <a:cs typeface="Times New Roman" panose="02020603050405020304" pitchFamily="18" charset="0"/>
              </a:rPr>
              <a:t> receives a </a:t>
            </a:r>
            <a:r>
              <a:rPr lang="en-US" sz="2400" b="1" u="sng" kern="100" dirty="0">
                <a:solidFill>
                  <a:srgbClr val="0432FF"/>
                </a:solidFill>
                <a:effectLst/>
                <a:latin typeface="Arial" panose="020B0604020202020204" pitchFamily="34" charset="0"/>
                <a:ea typeface="Aptos" panose="020B0004020202020204" pitchFamily="34" charset="0"/>
                <a:cs typeface="Times New Roman" panose="02020603050405020304" pitchFamily="18" charset="0"/>
              </a:rPr>
              <a:t>CDK4/6 inhibitor with an AI</a:t>
            </a:r>
            <a:r>
              <a:rPr lang="en-US" sz="2400" b="1" kern="100" dirty="0">
                <a:solidFill>
                  <a:srgbClr val="0432FF"/>
                </a:solidFill>
                <a:effectLst/>
                <a:latin typeface="Arial" panose="020B0604020202020204" pitchFamily="34" charset="0"/>
                <a:ea typeface="Aptos" panose="020B0004020202020204" pitchFamily="34" charset="0"/>
                <a:cs typeface="Times New Roman" panose="02020603050405020304" pitchFamily="18" charset="0"/>
              </a:rPr>
              <a:t> and initially responds but then experiences disease progression 18 months later.</a:t>
            </a:r>
            <a:endParaRPr lang="en-US" sz="2400" kern="100" dirty="0">
              <a:solidFill>
                <a:srgbClr val="0432FF"/>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3" name="Text Box 4">
            <a:extLst>
              <a:ext uri="{FF2B5EF4-FFF2-40B4-BE49-F238E27FC236}">
                <a16:creationId xmlns:a16="http://schemas.microsoft.com/office/drawing/2014/main" id="{C095A055-C228-52A5-0CDA-47DD68FD76C6}"/>
              </a:ext>
            </a:extLst>
          </p:cNvPr>
          <p:cNvSpPr txBox="1">
            <a:spLocks noChangeArrowheads="1"/>
          </p:cNvSpPr>
          <p:nvPr/>
        </p:nvSpPr>
        <p:spPr bwMode="auto">
          <a:xfrm>
            <a:off x="762000" y="4428159"/>
            <a:ext cx="3886199" cy="36939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Alpelisib</a:t>
            </a: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 + </a:t>
            </a: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fulvestrant</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4" name="Text Box 4">
            <a:extLst>
              <a:ext uri="{FF2B5EF4-FFF2-40B4-BE49-F238E27FC236}">
                <a16:creationId xmlns:a16="http://schemas.microsoft.com/office/drawing/2014/main" id="{0D270E8F-EC29-8D9B-1F11-4F2EFFFE81F4}"/>
              </a:ext>
            </a:extLst>
          </p:cNvPr>
          <p:cNvSpPr txBox="1">
            <a:spLocks noChangeArrowheads="1"/>
          </p:cNvSpPr>
          <p:nvPr/>
        </p:nvSpPr>
        <p:spPr bwMode="auto">
          <a:xfrm>
            <a:off x="76200" y="3161381"/>
            <a:ext cx="4571999"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Capivasertib</a:t>
            </a: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 + </a:t>
            </a: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fulvestrant</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7" name="Picture 1">
            <a:extLst>
              <a:ext uri="{FF2B5EF4-FFF2-40B4-BE49-F238E27FC236}">
                <a16:creationId xmlns:a16="http://schemas.microsoft.com/office/drawing/2014/main" id="{2AF39E1F-7F43-258D-4F0A-887BB4AF1650}"/>
              </a:ext>
            </a:extLst>
          </p:cNvPr>
          <p:cNvPicPr>
            <a:picLocks noChangeAspect="1"/>
          </p:cNvPicPr>
          <p:nvPr/>
        </p:nvPicPr>
        <p:blipFill>
          <a:blip r:embed="rId3"/>
          <a:srcRect/>
          <a:stretch/>
        </p:blipFill>
        <p:spPr bwMode="auto">
          <a:xfrm>
            <a:off x="4813428" y="289160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3">
            <a:extLst>
              <a:ext uri="{FF2B5EF4-FFF2-40B4-BE49-F238E27FC236}">
                <a16:creationId xmlns:a16="http://schemas.microsoft.com/office/drawing/2014/main" id="{59271C75-8A23-218F-0FFB-7162D01CE4F1}"/>
              </a:ext>
            </a:extLst>
          </p:cNvPr>
          <p:cNvPicPr>
            <a:picLocks noChangeAspect="1"/>
          </p:cNvPicPr>
          <p:nvPr/>
        </p:nvPicPr>
        <p:blipFill>
          <a:blip r:embed="rId4"/>
          <a:srcRect/>
          <a:stretch/>
        </p:blipFill>
        <p:spPr bwMode="auto">
          <a:xfrm>
            <a:off x="4813428" y="4386932"/>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 Box 9">
            <a:extLst>
              <a:ext uri="{FF2B5EF4-FFF2-40B4-BE49-F238E27FC236}">
                <a16:creationId xmlns:a16="http://schemas.microsoft.com/office/drawing/2014/main" id="{87327D39-64EF-D1CF-4ABA-192C148E090D}"/>
              </a:ext>
            </a:extLst>
          </p:cNvPr>
          <p:cNvSpPr txBox="1">
            <a:spLocks noChangeArrowheads="1"/>
          </p:cNvSpPr>
          <p:nvPr/>
        </p:nvSpPr>
        <p:spPr bwMode="auto">
          <a:xfrm>
            <a:off x="11502653" y="2885692"/>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20</a:t>
            </a:r>
          </a:p>
        </p:txBody>
      </p:sp>
      <p:pic>
        <p:nvPicPr>
          <p:cNvPr id="11" name="Picture 1">
            <a:extLst>
              <a:ext uri="{FF2B5EF4-FFF2-40B4-BE49-F238E27FC236}">
                <a16:creationId xmlns:a16="http://schemas.microsoft.com/office/drawing/2014/main" id="{193CE36C-18AB-1BFB-334F-106FB1043FB2}"/>
              </a:ext>
            </a:extLst>
          </p:cNvPr>
          <p:cNvPicPr>
            <a:picLocks noChangeAspect="1"/>
          </p:cNvPicPr>
          <p:nvPr/>
        </p:nvPicPr>
        <p:blipFill>
          <a:blip r:embed="rId3"/>
          <a:srcRect/>
          <a:stretch/>
        </p:blipFill>
        <p:spPr bwMode="auto">
          <a:xfrm>
            <a:off x="5252340" y="289160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ext Box 9">
            <a:extLst>
              <a:ext uri="{FF2B5EF4-FFF2-40B4-BE49-F238E27FC236}">
                <a16:creationId xmlns:a16="http://schemas.microsoft.com/office/drawing/2014/main" id="{E259DA3A-CA99-6F3B-06AF-C54070F8BF6C}"/>
              </a:ext>
            </a:extLst>
          </p:cNvPr>
          <p:cNvSpPr txBox="1">
            <a:spLocks noChangeArrowheads="1"/>
          </p:cNvSpPr>
          <p:nvPr/>
        </p:nvSpPr>
        <p:spPr bwMode="auto">
          <a:xfrm>
            <a:off x="5338881" y="4388251"/>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pic>
        <p:nvPicPr>
          <p:cNvPr id="14" name="Picture 1">
            <a:extLst>
              <a:ext uri="{FF2B5EF4-FFF2-40B4-BE49-F238E27FC236}">
                <a16:creationId xmlns:a16="http://schemas.microsoft.com/office/drawing/2014/main" id="{40CB65A3-11F3-59D3-7BE2-F078DC32FA01}"/>
              </a:ext>
            </a:extLst>
          </p:cNvPr>
          <p:cNvPicPr>
            <a:picLocks noChangeAspect="1"/>
          </p:cNvPicPr>
          <p:nvPr/>
        </p:nvPicPr>
        <p:blipFill>
          <a:blip r:embed="rId3"/>
          <a:srcRect/>
          <a:stretch/>
        </p:blipFill>
        <p:spPr bwMode="auto">
          <a:xfrm>
            <a:off x="5691252" y="289160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1">
            <a:extLst>
              <a:ext uri="{FF2B5EF4-FFF2-40B4-BE49-F238E27FC236}">
                <a16:creationId xmlns:a16="http://schemas.microsoft.com/office/drawing/2014/main" id="{5062A07E-B0FA-8529-BE36-6FF4DDFB9ECD}"/>
              </a:ext>
            </a:extLst>
          </p:cNvPr>
          <p:cNvPicPr>
            <a:picLocks noChangeAspect="1"/>
          </p:cNvPicPr>
          <p:nvPr/>
        </p:nvPicPr>
        <p:blipFill>
          <a:blip r:embed="rId3"/>
          <a:srcRect/>
          <a:stretch/>
        </p:blipFill>
        <p:spPr bwMode="auto">
          <a:xfrm>
            <a:off x="6130164" y="289160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1">
            <a:extLst>
              <a:ext uri="{FF2B5EF4-FFF2-40B4-BE49-F238E27FC236}">
                <a16:creationId xmlns:a16="http://schemas.microsoft.com/office/drawing/2014/main" id="{4DBCAC9F-C1DD-01DE-A793-A38F143CC87B}"/>
              </a:ext>
            </a:extLst>
          </p:cNvPr>
          <p:cNvPicPr>
            <a:picLocks noChangeAspect="1"/>
          </p:cNvPicPr>
          <p:nvPr/>
        </p:nvPicPr>
        <p:blipFill>
          <a:blip r:embed="rId3"/>
          <a:srcRect/>
          <a:stretch/>
        </p:blipFill>
        <p:spPr bwMode="auto">
          <a:xfrm>
            <a:off x="6569845" y="289160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1">
            <a:extLst>
              <a:ext uri="{FF2B5EF4-FFF2-40B4-BE49-F238E27FC236}">
                <a16:creationId xmlns:a16="http://schemas.microsoft.com/office/drawing/2014/main" id="{FBB46B8C-55E0-1C45-0B9B-45265F071038}"/>
              </a:ext>
            </a:extLst>
          </p:cNvPr>
          <p:cNvPicPr>
            <a:picLocks noChangeAspect="1"/>
          </p:cNvPicPr>
          <p:nvPr/>
        </p:nvPicPr>
        <p:blipFill>
          <a:blip r:embed="rId3"/>
          <a:srcRect/>
          <a:stretch/>
        </p:blipFill>
        <p:spPr bwMode="auto">
          <a:xfrm>
            <a:off x="7008757" y="289160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1">
            <a:extLst>
              <a:ext uri="{FF2B5EF4-FFF2-40B4-BE49-F238E27FC236}">
                <a16:creationId xmlns:a16="http://schemas.microsoft.com/office/drawing/2014/main" id="{2E389E44-577A-0C8F-193B-B3390D71F573}"/>
              </a:ext>
            </a:extLst>
          </p:cNvPr>
          <p:cNvPicPr>
            <a:picLocks noChangeAspect="1"/>
          </p:cNvPicPr>
          <p:nvPr/>
        </p:nvPicPr>
        <p:blipFill>
          <a:blip r:embed="rId3"/>
          <a:srcRect/>
          <a:stretch/>
        </p:blipFill>
        <p:spPr bwMode="auto">
          <a:xfrm>
            <a:off x="7456229" y="289160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Picture 1">
            <a:extLst>
              <a:ext uri="{FF2B5EF4-FFF2-40B4-BE49-F238E27FC236}">
                <a16:creationId xmlns:a16="http://schemas.microsoft.com/office/drawing/2014/main" id="{93C4132D-B885-C6A6-27E4-F0D859115A11}"/>
              </a:ext>
            </a:extLst>
          </p:cNvPr>
          <p:cNvPicPr>
            <a:picLocks noChangeAspect="1"/>
          </p:cNvPicPr>
          <p:nvPr/>
        </p:nvPicPr>
        <p:blipFill>
          <a:blip r:embed="rId3"/>
          <a:srcRect/>
          <a:stretch/>
        </p:blipFill>
        <p:spPr bwMode="auto">
          <a:xfrm>
            <a:off x="7895141" y="289160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 name="Picture 1">
            <a:extLst>
              <a:ext uri="{FF2B5EF4-FFF2-40B4-BE49-F238E27FC236}">
                <a16:creationId xmlns:a16="http://schemas.microsoft.com/office/drawing/2014/main" id="{A917D957-7233-49CF-9066-67E4FFD10FF4}"/>
              </a:ext>
            </a:extLst>
          </p:cNvPr>
          <p:cNvPicPr>
            <a:picLocks noChangeAspect="1"/>
          </p:cNvPicPr>
          <p:nvPr/>
        </p:nvPicPr>
        <p:blipFill>
          <a:blip r:embed="rId3"/>
          <a:srcRect/>
          <a:stretch/>
        </p:blipFill>
        <p:spPr bwMode="auto">
          <a:xfrm>
            <a:off x="8334053" y="289160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 name="Picture 1">
            <a:extLst>
              <a:ext uri="{FF2B5EF4-FFF2-40B4-BE49-F238E27FC236}">
                <a16:creationId xmlns:a16="http://schemas.microsoft.com/office/drawing/2014/main" id="{C276FFDA-BF10-C5CB-1BD4-ACAF1A520918}"/>
              </a:ext>
            </a:extLst>
          </p:cNvPr>
          <p:cNvPicPr>
            <a:picLocks noChangeAspect="1"/>
          </p:cNvPicPr>
          <p:nvPr/>
        </p:nvPicPr>
        <p:blipFill>
          <a:blip r:embed="rId3"/>
          <a:srcRect/>
          <a:stretch/>
        </p:blipFill>
        <p:spPr bwMode="auto">
          <a:xfrm>
            <a:off x="8772965" y="289160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Picture 1">
            <a:extLst>
              <a:ext uri="{FF2B5EF4-FFF2-40B4-BE49-F238E27FC236}">
                <a16:creationId xmlns:a16="http://schemas.microsoft.com/office/drawing/2014/main" id="{353C8EF6-11A2-46E5-C7F1-C1874148978B}"/>
              </a:ext>
            </a:extLst>
          </p:cNvPr>
          <p:cNvPicPr>
            <a:picLocks noChangeAspect="1"/>
          </p:cNvPicPr>
          <p:nvPr/>
        </p:nvPicPr>
        <p:blipFill>
          <a:blip r:embed="rId3"/>
          <a:srcRect/>
          <a:stretch/>
        </p:blipFill>
        <p:spPr bwMode="auto">
          <a:xfrm>
            <a:off x="9211877" y="289160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 name="Picture 1">
            <a:extLst>
              <a:ext uri="{FF2B5EF4-FFF2-40B4-BE49-F238E27FC236}">
                <a16:creationId xmlns:a16="http://schemas.microsoft.com/office/drawing/2014/main" id="{7E4C0C58-B23C-1E03-8CCD-C3BEAA3C8AFB}"/>
              </a:ext>
            </a:extLst>
          </p:cNvPr>
          <p:cNvPicPr>
            <a:picLocks noChangeAspect="1"/>
          </p:cNvPicPr>
          <p:nvPr/>
        </p:nvPicPr>
        <p:blipFill>
          <a:blip r:embed="rId3"/>
          <a:srcRect/>
          <a:stretch/>
        </p:blipFill>
        <p:spPr bwMode="auto">
          <a:xfrm>
            <a:off x="9659349" y="289160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 name="Picture 1">
            <a:extLst>
              <a:ext uri="{FF2B5EF4-FFF2-40B4-BE49-F238E27FC236}">
                <a16:creationId xmlns:a16="http://schemas.microsoft.com/office/drawing/2014/main" id="{94EF2845-0F1E-061A-1466-41D13DE16C7D}"/>
              </a:ext>
            </a:extLst>
          </p:cNvPr>
          <p:cNvPicPr>
            <a:picLocks noChangeAspect="1"/>
          </p:cNvPicPr>
          <p:nvPr/>
        </p:nvPicPr>
        <p:blipFill>
          <a:blip r:embed="rId3"/>
          <a:srcRect/>
          <a:stretch/>
        </p:blipFill>
        <p:spPr bwMode="auto">
          <a:xfrm>
            <a:off x="10098261" y="289160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 name="Title 1">
            <a:extLst>
              <a:ext uri="{FF2B5EF4-FFF2-40B4-BE49-F238E27FC236}">
                <a16:creationId xmlns:a16="http://schemas.microsoft.com/office/drawing/2014/main" id="{E3EB7A71-2218-B56E-79DF-BFB3CCDE4108}"/>
              </a:ext>
            </a:extLst>
          </p:cNvPr>
          <p:cNvSpPr txBox="1">
            <a:spLocks/>
          </p:cNvSpPr>
          <p:nvPr/>
        </p:nvSpPr>
        <p:spPr bwMode="auto">
          <a:xfrm>
            <a:off x="504731" y="2054352"/>
            <a:ext cx="3229069" cy="384048"/>
          </a:xfrm>
          <a:prstGeom prst="rect">
            <a:avLst/>
          </a:prstGeom>
          <a:solidFill>
            <a:schemeClr val="tx1"/>
          </a:solidFill>
          <a:ln w="9525">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82880" tIns="0" rIns="0" bIns="0" numCol="1" anchor="ctr" anchorCtr="0" compatLnSpc="1">
            <a:prstTxWarp prst="textNoShape">
              <a:avLst/>
            </a:prstTxWarp>
          </a:bodyPr>
          <a:lstStyle>
            <a:lvl1pPr algn="l" rtl="0" eaLnBrk="0" fontAlgn="base" hangingPunct="0">
              <a:spcBef>
                <a:spcPct val="0"/>
              </a:spcBef>
              <a:spcAft>
                <a:spcPct val="0"/>
              </a:spcAft>
              <a:defRPr sz="2600" b="1">
                <a:solidFill>
                  <a:srgbClr val="0432FF"/>
                </a:solidFill>
                <a:latin typeface="+mj-lt"/>
                <a:ea typeface="+mj-ea"/>
                <a:cs typeface="+mj-cs"/>
              </a:defRPr>
            </a:lvl1pPr>
            <a:lvl2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5pPr>
            <a:lvl6pPr marL="457208"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415"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623"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830"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2000" b="1" i="0" u="none" strike="noStrike" kern="1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ESR1 mutation-negative</a:t>
            </a:r>
            <a:endParaRPr kumimoji="0" lang="en-US" sz="2000" b="1" i="0" u="none" strike="noStrike" kern="100" cap="none" spc="0" normalizeH="0" baseline="0" noProof="0" dirty="0">
              <a:ln>
                <a:noFill/>
              </a:ln>
              <a:solidFill>
                <a:srgbClr val="FFFFFF"/>
              </a:solidFill>
              <a:effectLst/>
              <a:uLnTx/>
              <a:uFillTx/>
              <a:latin typeface="Arial"/>
              <a:ea typeface="Calibri" panose="020F0502020204030204" pitchFamily="34" charset="0"/>
              <a:cs typeface="Times New Roman" panose="02020603050405020304" pitchFamily="18" charset="0"/>
            </a:endParaRPr>
          </a:p>
        </p:txBody>
      </p:sp>
      <p:sp>
        <p:nvSpPr>
          <p:cNvPr id="30" name="Title 1">
            <a:extLst>
              <a:ext uri="{FF2B5EF4-FFF2-40B4-BE49-F238E27FC236}">
                <a16:creationId xmlns:a16="http://schemas.microsoft.com/office/drawing/2014/main" id="{4C996743-74FF-C779-A37E-811AC9A7B02C}"/>
              </a:ext>
            </a:extLst>
          </p:cNvPr>
          <p:cNvSpPr txBox="1">
            <a:spLocks/>
          </p:cNvSpPr>
          <p:nvPr/>
        </p:nvSpPr>
        <p:spPr bwMode="auto">
          <a:xfrm>
            <a:off x="3849923" y="2054352"/>
            <a:ext cx="3389078" cy="384048"/>
          </a:xfrm>
          <a:prstGeom prst="rect">
            <a:avLst/>
          </a:prstGeom>
          <a:solidFill>
            <a:srgbClr val="558032"/>
          </a:solidFill>
          <a:ln w="9525">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82880" tIns="0" rIns="0" bIns="0" numCol="1" anchor="ctr" anchorCtr="0" compatLnSpc="1">
            <a:prstTxWarp prst="textNoShape">
              <a:avLst/>
            </a:prstTxWarp>
          </a:bodyPr>
          <a:lstStyle>
            <a:lvl1pPr algn="l" rtl="0" eaLnBrk="0" fontAlgn="base" hangingPunct="0">
              <a:spcBef>
                <a:spcPct val="0"/>
              </a:spcBef>
              <a:spcAft>
                <a:spcPct val="0"/>
              </a:spcAft>
              <a:defRPr sz="2600" b="1">
                <a:solidFill>
                  <a:srgbClr val="0432FF"/>
                </a:solidFill>
                <a:latin typeface="+mj-lt"/>
                <a:ea typeface="+mj-ea"/>
                <a:cs typeface="+mj-cs"/>
              </a:defRPr>
            </a:lvl1pPr>
            <a:lvl2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5pPr>
            <a:lvl6pPr marL="457208"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415"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623"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830"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2000" b="1" i="0" u="none" strike="noStrike" kern="1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PIK3CA mutation-positive</a:t>
            </a:r>
            <a:endParaRPr kumimoji="0" lang="en-US" sz="2000" b="1" i="0" u="none" strike="noStrike" kern="100" cap="none" spc="0" normalizeH="0" baseline="0" noProof="0" dirty="0">
              <a:ln>
                <a:noFill/>
              </a:ln>
              <a:solidFill>
                <a:srgbClr val="FFFFFF"/>
              </a:solidFill>
              <a:effectLst/>
              <a:uLnTx/>
              <a:uFillTx/>
              <a:latin typeface="Arial"/>
              <a:ea typeface="Calibri" panose="020F0502020204030204" pitchFamily="34" charset="0"/>
              <a:cs typeface="Times New Roman" panose="02020603050405020304" pitchFamily="18" charset="0"/>
            </a:endParaRPr>
          </a:p>
        </p:txBody>
      </p:sp>
      <p:sp>
        <p:nvSpPr>
          <p:cNvPr id="31" name="Title 1">
            <a:extLst>
              <a:ext uri="{FF2B5EF4-FFF2-40B4-BE49-F238E27FC236}">
                <a16:creationId xmlns:a16="http://schemas.microsoft.com/office/drawing/2014/main" id="{32690840-1424-F1EB-6F48-C32A521B4B5D}"/>
              </a:ext>
            </a:extLst>
          </p:cNvPr>
          <p:cNvSpPr txBox="1">
            <a:spLocks/>
          </p:cNvSpPr>
          <p:nvPr/>
        </p:nvSpPr>
        <p:spPr bwMode="auto">
          <a:xfrm>
            <a:off x="7332265" y="2054352"/>
            <a:ext cx="4581550" cy="384048"/>
          </a:xfrm>
          <a:prstGeom prst="rect">
            <a:avLst/>
          </a:prstGeom>
          <a:solidFill>
            <a:srgbClr val="000000"/>
          </a:solidFill>
          <a:ln w="9525">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82880" tIns="0" rIns="0" bIns="0" numCol="1" anchor="ctr" anchorCtr="0" compatLnSpc="1">
            <a:prstTxWarp prst="textNoShape">
              <a:avLst/>
            </a:prstTxWarp>
          </a:bodyPr>
          <a:lstStyle>
            <a:lvl1pPr algn="l" rtl="0" eaLnBrk="0" fontAlgn="base" hangingPunct="0">
              <a:spcBef>
                <a:spcPct val="0"/>
              </a:spcBef>
              <a:spcAft>
                <a:spcPct val="0"/>
              </a:spcAft>
              <a:defRPr sz="2600" b="1">
                <a:solidFill>
                  <a:srgbClr val="0432FF"/>
                </a:solidFill>
                <a:latin typeface="+mj-lt"/>
                <a:ea typeface="+mj-ea"/>
                <a:cs typeface="+mj-cs"/>
              </a:defRPr>
            </a:lvl1pPr>
            <a:lvl2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5pPr>
            <a:lvl6pPr marL="457208"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415"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623"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830"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2000" b="1" i="0" u="none" strike="noStrike" kern="1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 AKT1 and PTEN mutation-negative</a:t>
            </a:r>
            <a:endParaRPr kumimoji="0" lang="en-US" sz="2000" b="1" i="0" u="none" strike="noStrike" kern="100" cap="none" spc="0" normalizeH="0" baseline="0" noProof="0" dirty="0">
              <a:ln>
                <a:noFill/>
              </a:ln>
              <a:solidFill>
                <a:srgbClr val="FFFFFF"/>
              </a:solidFill>
              <a:effectLst/>
              <a:uLnTx/>
              <a:uFillTx/>
              <a:latin typeface="Arial"/>
              <a:ea typeface="Calibri" panose="020F0502020204030204" pitchFamily="34" charset="0"/>
              <a:cs typeface="Times New Roman" panose="02020603050405020304" pitchFamily="18" charset="0"/>
            </a:endParaRPr>
          </a:p>
        </p:txBody>
      </p:sp>
      <p:pic>
        <p:nvPicPr>
          <p:cNvPr id="5" name="Picture 1">
            <a:extLst>
              <a:ext uri="{FF2B5EF4-FFF2-40B4-BE49-F238E27FC236}">
                <a16:creationId xmlns:a16="http://schemas.microsoft.com/office/drawing/2014/main" id="{35DFB042-5F37-8EB2-887E-3BF3ECFEFE53}"/>
              </a:ext>
            </a:extLst>
          </p:cNvPr>
          <p:cNvPicPr>
            <a:picLocks noChangeAspect="1"/>
          </p:cNvPicPr>
          <p:nvPr/>
        </p:nvPicPr>
        <p:blipFill>
          <a:blip r:embed="rId3"/>
          <a:srcRect/>
          <a:stretch/>
        </p:blipFill>
        <p:spPr bwMode="auto">
          <a:xfrm>
            <a:off x="10539627" y="289160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1">
            <a:extLst>
              <a:ext uri="{FF2B5EF4-FFF2-40B4-BE49-F238E27FC236}">
                <a16:creationId xmlns:a16="http://schemas.microsoft.com/office/drawing/2014/main" id="{CA7EEC9A-82FA-7308-F317-7E64C39C14CD}"/>
              </a:ext>
            </a:extLst>
          </p:cNvPr>
          <p:cNvPicPr>
            <a:picLocks noChangeAspect="1"/>
          </p:cNvPicPr>
          <p:nvPr/>
        </p:nvPicPr>
        <p:blipFill>
          <a:blip r:embed="rId3"/>
          <a:srcRect/>
          <a:stretch/>
        </p:blipFill>
        <p:spPr bwMode="auto">
          <a:xfrm>
            <a:off x="10980993" y="289160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1">
            <a:extLst>
              <a:ext uri="{FF2B5EF4-FFF2-40B4-BE49-F238E27FC236}">
                <a16:creationId xmlns:a16="http://schemas.microsoft.com/office/drawing/2014/main" id="{16A0A6E2-F2E5-C2A2-C948-B9F222067141}"/>
              </a:ext>
            </a:extLst>
          </p:cNvPr>
          <p:cNvPicPr>
            <a:picLocks noChangeAspect="1"/>
          </p:cNvPicPr>
          <p:nvPr/>
        </p:nvPicPr>
        <p:blipFill>
          <a:blip r:embed="rId3"/>
          <a:srcRect/>
          <a:stretch/>
        </p:blipFill>
        <p:spPr bwMode="auto">
          <a:xfrm>
            <a:off x="4813428" y="3344810"/>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
            <a:extLst>
              <a:ext uri="{FF2B5EF4-FFF2-40B4-BE49-F238E27FC236}">
                <a16:creationId xmlns:a16="http://schemas.microsoft.com/office/drawing/2014/main" id="{5395DDDB-45CE-B180-0899-7D3CED4EC404}"/>
              </a:ext>
            </a:extLst>
          </p:cNvPr>
          <p:cNvPicPr>
            <a:picLocks noChangeAspect="1"/>
          </p:cNvPicPr>
          <p:nvPr/>
        </p:nvPicPr>
        <p:blipFill>
          <a:blip r:embed="rId3"/>
          <a:srcRect/>
          <a:stretch/>
        </p:blipFill>
        <p:spPr bwMode="auto">
          <a:xfrm>
            <a:off x="5252340" y="3344810"/>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1">
            <a:extLst>
              <a:ext uri="{FF2B5EF4-FFF2-40B4-BE49-F238E27FC236}">
                <a16:creationId xmlns:a16="http://schemas.microsoft.com/office/drawing/2014/main" id="{741AD5C0-C800-8C5C-DBC0-53A23B743EEF}"/>
              </a:ext>
            </a:extLst>
          </p:cNvPr>
          <p:cNvPicPr>
            <a:picLocks noChangeAspect="1"/>
          </p:cNvPicPr>
          <p:nvPr/>
        </p:nvPicPr>
        <p:blipFill>
          <a:blip r:embed="rId3"/>
          <a:srcRect/>
          <a:stretch/>
        </p:blipFill>
        <p:spPr bwMode="auto">
          <a:xfrm>
            <a:off x="5691252" y="3344810"/>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1">
            <a:extLst>
              <a:ext uri="{FF2B5EF4-FFF2-40B4-BE49-F238E27FC236}">
                <a16:creationId xmlns:a16="http://schemas.microsoft.com/office/drawing/2014/main" id="{2C058055-7485-DEAD-5458-FB044052EFE5}"/>
              </a:ext>
            </a:extLst>
          </p:cNvPr>
          <p:cNvPicPr>
            <a:picLocks noChangeAspect="1"/>
          </p:cNvPicPr>
          <p:nvPr/>
        </p:nvPicPr>
        <p:blipFill>
          <a:blip r:embed="rId3"/>
          <a:srcRect/>
          <a:stretch/>
        </p:blipFill>
        <p:spPr bwMode="auto">
          <a:xfrm>
            <a:off x="6130164" y="3344810"/>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 name="Picture 1">
            <a:extLst>
              <a:ext uri="{FF2B5EF4-FFF2-40B4-BE49-F238E27FC236}">
                <a16:creationId xmlns:a16="http://schemas.microsoft.com/office/drawing/2014/main" id="{9324B876-B41C-AC90-2265-79825F7A799E}"/>
              </a:ext>
            </a:extLst>
          </p:cNvPr>
          <p:cNvPicPr>
            <a:picLocks noChangeAspect="1"/>
          </p:cNvPicPr>
          <p:nvPr/>
        </p:nvPicPr>
        <p:blipFill>
          <a:blip r:embed="rId3"/>
          <a:srcRect/>
          <a:stretch/>
        </p:blipFill>
        <p:spPr bwMode="auto">
          <a:xfrm>
            <a:off x="6569845" y="3344810"/>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 name="TextBox 22">
            <a:extLst>
              <a:ext uri="{FF2B5EF4-FFF2-40B4-BE49-F238E27FC236}">
                <a16:creationId xmlns:a16="http://schemas.microsoft.com/office/drawing/2014/main" id="{4399ECAC-A6EC-0A7C-CBB6-70C38A935CFD}"/>
              </a:ext>
            </a:extLst>
          </p:cNvPr>
          <p:cNvSpPr txBox="1"/>
          <p:nvPr/>
        </p:nvSpPr>
        <p:spPr>
          <a:xfrm>
            <a:off x="295029" y="6021288"/>
            <a:ext cx="6097978" cy="323165"/>
          </a:xfrm>
          <a:prstGeom prst="rect">
            <a:avLst/>
          </a:prstGeom>
          <a:noFill/>
        </p:spPr>
        <p:txBody>
          <a:bodyPr wrap="square">
            <a:spAutoFit/>
          </a:bodyPr>
          <a:lstStyle/>
          <a:p>
            <a:r>
              <a:rPr lang="en-US" sz="1500" b="0" dirty="0">
                <a:solidFill>
                  <a:schemeClr val="tx1"/>
                </a:solidFill>
              </a:rPr>
              <a:t>AI = aromatase inhibitor</a:t>
            </a:r>
          </a:p>
        </p:txBody>
      </p:sp>
    </p:spTree>
    <p:extLst>
      <p:ext uri="{BB962C8B-B14F-4D97-AF65-F5344CB8AC3E}">
        <p14:creationId xmlns:p14="http://schemas.microsoft.com/office/powerpoint/2010/main" val="3645635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C12824-104B-2D76-B24B-FC5C061850D5}"/>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3060E88-20F3-10AB-5146-B5645EFBFA53}"/>
              </a:ext>
            </a:extLst>
          </p:cNvPr>
          <p:cNvSpPr/>
          <p:nvPr/>
        </p:nvSpPr>
        <p:spPr bwMode="auto">
          <a:xfrm>
            <a:off x="551383" y="1763688"/>
            <a:ext cx="11089231" cy="513184"/>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8B2A449F-99C8-9309-66F0-1A7D9A9CEF8C}"/>
              </a:ext>
            </a:extLst>
          </p:cNvPr>
          <p:cNvSpPr>
            <a:spLocks noGrp="1"/>
          </p:cNvSpPr>
          <p:nvPr>
            <p:ph type="title"/>
          </p:nvPr>
        </p:nvSpPr>
        <p:spPr>
          <a:xfrm>
            <a:off x="1019651" y="404664"/>
            <a:ext cx="10152697" cy="576064"/>
          </a:xfrm>
        </p:spPr>
        <p:txBody>
          <a:bodyPr/>
          <a:lstStyle/>
          <a:p>
            <a:pPr>
              <a:spcBef>
                <a:spcPts val="1200"/>
              </a:spcBef>
            </a:pPr>
            <a:r>
              <a:rPr lang="en-US" sz="2800" dirty="0"/>
              <a:t>AGENDA</a:t>
            </a:r>
            <a:br>
              <a:rPr lang="en-US" sz="2800" dirty="0"/>
            </a:br>
            <a:br>
              <a:rPr lang="en-US" sz="1100" dirty="0"/>
            </a:br>
            <a:r>
              <a:rPr lang="en-US" sz="2800" dirty="0"/>
              <a:t>Year in Review: Management of Breast Cancer</a:t>
            </a:r>
            <a:endParaRPr lang="en-US" sz="2000" dirty="0"/>
          </a:p>
        </p:txBody>
      </p:sp>
      <p:sp>
        <p:nvSpPr>
          <p:cNvPr id="3" name="Content Placeholder 2">
            <a:extLst>
              <a:ext uri="{FF2B5EF4-FFF2-40B4-BE49-F238E27FC236}">
                <a16:creationId xmlns:a16="http://schemas.microsoft.com/office/drawing/2014/main" id="{370AAC47-0258-78C8-1BD0-F33A384DECC0}"/>
              </a:ext>
            </a:extLst>
          </p:cNvPr>
          <p:cNvSpPr>
            <a:spLocks noGrp="1"/>
          </p:cNvSpPr>
          <p:nvPr>
            <p:ph idx="1"/>
          </p:nvPr>
        </p:nvSpPr>
        <p:spPr>
          <a:xfrm>
            <a:off x="875204" y="1844824"/>
            <a:ext cx="10297144" cy="2736304"/>
          </a:xfrm>
        </p:spPr>
        <p:txBody>
          <a:bodyPr/>
          <a:lstStyle/>
          <a:p>
            <a:pPr marL="98425" indent="0">
              <a:lnSpc>
                <a:spcPct val="100000"/>
              </a:lnSpc>
              <a:spcBef>
                <a:spcPts val="0"/>
              </a:spcBef>
              <a:spcAft>
                <a:spcPts val="2700"/>
              </a:spcAft>
              <a:buNone/>
            </a:pPr>
            <a:r>
              <a:rPr lang="en-US" sz="2400" dirty="0">
                <a:solidFill>
                  <a:schemeClr val="bg1"/>
                </a:solidFill>
                <a:latin typeface="Calibri" panose="020F0502020204030204" pitchFamily="34" charset="0"/>
                <a:cs typeface="Calibri" panose="020F0502020204030204" pitchFamily="34" charset="0"/>
              </a:rPr>
              <a:t>INTRODUCTION: Adjuvant CDK4/6 Inhibition</a:t>
            </a:r>
          </a:p>
          <a:p>
            <a:pPr marL="98425" indent="0">
              <a:lnSpc>
                <a:spcPct val="100000"/>
              </a:lnSpc>
              <a:spcBef>
                <a:spcPts val="0"/>
              </a:spcBef>
              <a:spcAft>
                <a:spcPts val="2700"/>
              </a:spcAft>
              <a:buNone/>
            </a:pPr>
            <a:r>
              <a:rPr lang="en-US" sz="2400" dirty="0">
                <a:solidFill>
                  <a:srgbClr val="3233FF"/>
                </a:solidFill>
                <a:latin typeface="Calibri" panose="020F0502020204030204" pitchFamily="34" charset="0"/>
                <a:cs typeface="Calibri" panose="020F0502020204030204" pitchFamily="34" charset="0"/>
              </a:rPr>
              <a:t>MODULE 1:</a:t>
            </a:r>
            <a:r>
              <a:rPr lang="en-US" sz="2400" b="1" dirty="0">
                <a:solidFill>
                  <a:schemeClr val="tx1"/>
                </a:solidFill>
                <a:latin typeface="Calibri" panose="020F0502020204030204" pitchFamily="34" charset="0"/>
                <a:cs typeface="Calibri" panose="020F0502020204030204" pitchFamily="34" charset="0"/>
              </a:rPr>
              <a:t> HER2-Positive </a:t>
            </a:r>
            <a:r>
              <a:rPr lang="en-US" sz="2400" dirty="0">
                <a:solidFill>
                  <a:schemeClr val="tx1"/>
                </a:solidFill>
                <a:latin typeface="Calibri" panose="020F0502020204030204" pitchFamily="34" charset="0"/>
                <a:cs typeface="Calibri" panose="020F0502020204030204" pitchFamily="34" charset="0"/>
              </a:rPr>
              <a:t>Disease</a:t>
            </a:r>
          </a:p>
          <a:p>
            <a:pPr marL="98425" indent="0">
              <a:lnSpc>
                <a:spcPct val="100000"/>
              </a:lnSpc>
              <a:spcBef>
                <a:spcPts val="0"/>
              </a:spcBef>
              <a:spcAft>
                <a:spcPts val="2700"/>
              </a:spcAft>
              <a:buNone/>
            </a:pPr>
            <a:r>
              <a:rPr lang="en-US" sz="2400" dirty="0">
                <a:solidFill>
                  <a:srgbClr val="3233FF"/>
                </a:solidFill>
                <a:latin typeface="Calibri" panose="020F0502020204030204" pitchFamily="34" charset="0"/>
                <a:cs typeface="Calibri" panose="020F0502020204030204" pitchFamily="34" charset="0"/>
              </a:rPr>
              <a:t>MODULE 2: </a:t>
            </a:r>
            <a:r>
              <a:rPr lang="en-US" sz="2400" dirty="0">
                <a:solidFill>
                  <a:schemeClr val="tx1"/>
                </a:solidFill>
                <a:latin typeface="Calibri" panose="020F0502020204030204" pitchFamily="34" charset="0"/>
                <a:cs typeface="Calibri" panose="020F0502020204030204" pitchFamily="34" charset="0"/>
              </a:rPr>
              <a:t>PARP Inhibition</a:t>
            </a:r>
          </a:p>
          <a:p>
            <a:pPr marL="98425" indent="0">
              <a:lnSpc>
                <a:spcPct val="100000"/>
              </a:lnSpc>
              <a:spcBef>
                <a:spcPts val="0"/>
              </a:spcBef>
              <a:spcAft>
                <a:spcPts val="2700"/>
              </a:spcAft>
              <a:buNone/>
            </a:pPr>
            <a:r>
              <a:rPr lang="en-US" sz="2400" dirty="0">
                <a:solidFill>
                  <a:srgbClr val="3233FF"/>
                </a:solidFill>
                <a:latin typeface="Calibri" panose="020F0502020204030204" pitchFamily="34" charset="0"/>
                <a:cs typeface="Calibri" panose="020F0502020204030204" pitchFamily="34" charset="0"/>
              </a:rPr>
              <a:t>MODULE 3: </a:t>
            </a:r>
            <a:r>
              <a:rPr lang="en-US" sz="2400" b="1" dirty="0">
                <a:solidFill>
                  <a:schemeClr val="tx1"/>
                </a:solidFill>
                <a:latin typeface="Calibri" panose="020F0502020204030204" pitchFamily="34" charset="0"/>
                <a:cs typeface="Calibri" panose="020F0502020204030204" pitchFamily="34" charset="0"/>
              </a:rPr>
              <a:t>Antibody-Drug Conjugates</a:t>
            </a:r>
          </a:p>
          <a:p>
            <a:pPr marL="98425" indent="0">
              <a:lnSpc>
                <a:spcPct val="100000"/>
              </a:lnSpc>
              <a:spcBef>
                <a:spcPts val="0"/>
              </a:spcBef>
              <a:spcAft>
                <a:spcPts val="2700"/>
              </a:spcAft>
              <a:buNone/>
            </a:pPr>
            <a:r>
              <a:rPr lang="en-US" sz="2400" dirty="0">
                <a:solidFill>
                  <a:srgbClr val="3233FF"/>
                </a:solidFill>
                <a:latin typeface="Calibri" panose="020F0502020204030204" pitchFamily="34" charset="0"/>
                <a:cs typeface="Calibri" panose="020F0502020204030204" pitchFamily="34" charset="0"/>
              </a:rPr>
              <a:t>MODULE 4: </a:t>
            </a:r>
            <a:r>
              <a:rPr lang="en-US" sz="2400" dirty="0">
                <a:solidFill>
                  <a:schemeClr val="tx1"/>
                </a:solidFill>
                <a:latin typeface="Calibri" panose="020F0502020204030204" pitchFamily="34" charset="0"/>
                <a:cs typeface="Calibri" panose="020F0502020204030204" pitchFamily="34" charset="0"/>
              </a:rPr>
              <a:t>Up-Front Treatment of HR-Positive Metastatic Disease</a:t>
            </a:r>
            <a:endParaRPr lang="en-US" sz="2400" b="1"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963559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146ACA-D353-BE48-8056-25EFAECCDA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F1F035-D3CD-1C68-D7C6-A28298F3B71F}"/>
              </a:ext>
            </a:extLst>
          </p:cNvPr>
          <p:cNvSpPr>
            <a:spLocks noGrp="1"/>
          </p:cNvSpPr>
          <p:nvPr>
            <p:ph type="title"/>
          </p:nvPr>
        </p:nvSpPr>
        <p:spPr>
          <a:xfrm>
            <a:off x="912285" y="227013"/>
            <a:ext cx="10212915" cy="1828800"/>
          </a:xfrm>
        </p:spPr>
        <p:txBody>
          <a:bodyPr/>
          <a:lstStyle/>
          <a:p>
            <a:pPr marL="0" marR="0">
              <a:lnSpc>
                <a:spcPct val="100000"/>
              </a:lnSpc>
              <a:spcAft>
                <a:spcPts val="800"/>
              </a:spcAft>
            </a:pPr>
            <a:r>
              <a:rPr lang="en-US" sz="2400" b="1" kern="100" dirty="0">
                <a:solidFill>
                  <a:srgbClr val="0432FF"/>
                </a:solidFill>
                <a:effectLst/>
                <a:latin typeface="Arial" panose="020B0604020202020204" pitchFamily="34" charset="0"/>
                <a:ea typeface="Aptos" panose="020B0004020202020204" pitchFamily="34" charset="0"/>
                <a:cs typeface="Times New Roman" panose="02020603050405020304" pitchFamily="18" charset="0"/>
              </a:rPr>
              <a:t>A 65-year-old woman with ER-positive, HER2-negative (HER2 IHC 0), node-negative </a:t>
            </a:r>
            <a:r>
              <a:rPr lang="en-US" sz="2400" b="1" kern="100" dirty="0" err="1">
                <a:solidFill>
                  <a:srgbClr val="0432FF"/>
                </a:solidFill>
                <a:effectLst/>
                <a:latin typeface="Arial" panose="020B0604020202020204" pitchFamily="34" charset="0"/>
                <a:ea typeface="Aptos" panose="020B0004020202020204" pitchFamily="34" charset="0"/>
                <a:cs typeface="Times New Roman" panose="02020603050405020304" pitchFamily="18" charset="0"/>
              </a:rPr>
              <a:t>mBC</a:t>
            </a:r>
            <a:r>
              <a:rPr lang="en-US" sz="2400" b="1" kern="100" dirty="0">
                <a:solidFill>
                  <a:srgbClr val="0432FF"/>
                </a:solidFill>
                <a:effectLst/>
                <a:latin typeface="Arial" panose="020B0604020202020204" pitchFamily="34" charset="0"/>
                <a:ea typeface="Aptos" panose="020B0004020202020204" pitchFamily="34" charset="0"/>
                <a:cs typeface="Times New Roman" panose="02020603050405020304" pitchFamily="18" charset="0"/>
              </a:rPr>
              <a:t> receives a </a:t>
            </a:r>
            <a:r>
              <a:rPr lang="en-US" sz="2400" b="1" u="sng" kern="100" dirty="0">
                <a:solidFill>
                  <a:srgbClr val="0432FF"/>
                </a:solidFill>
                <a:effectLst/>
                <a:latin typeface="Arial" panose="020B0604020202020204" pitchFamily="34" charset="0"/>
                <a:ea typeface="Aptos" panose="020B0004020202020204" pitchFamily="34" charset="0"/>
                <a:cs typeface="Times New Roman" panose="02020603050405020304" pitchFamily="18" charset="0"/>
              </a:rPr>
              <a:t>CDK4/6 inhibitor with an AI</a:t>
            </a:r>
            <a:r>
              <a:rPr lang="en-US" sz="2400" b="1" kern="100" dirty="0">
                <a:solidFill>
                  <a:srgbClr val="0432FF"/>
                </a:solidFill>
                <a:effectLst/>
                <a:latin typeface="Arial" panose="020B0604020202020204" pitchFamily="34" charset="0"/>
                <a:ea typeface="Aptos" panose="020B0004020202020204" pitchFamily="34" charset="0"/>
                <a:cs typeface="Times New Roman" panose="02020603050405020304" pitchFamily="18" charset="0"/>
              </a:rPr>
              <a:t> and initially responds but then experiences disease progression 18 months later.</a:t>
            </a:r>
            <a:endParaRPr lang="en-US" sz="2400" kern="100" dirty="0">
              <a:solidFill>
                <a:srgbClr val="0432FF"/>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Text Box 4">
            <a:extLst>
              <a:ext uri="{FF2B5EF4-FFF2-40B4-BE49-F238E27FC236}">
                <a16:creationId xmlns:a16="http://schemas.microsoft.com/office/drawing/2014/main" id="{AB6B3F2D-75E7-19B8-EFFA-B6D172777D15}"/>
              </a:ext>
            </a:extLst>
          </p:cNvPr>
          <p:cNvSpPr txBox="1">
            <a:spLocks noChangeArrowheads="1"/>
          </p:cNvSpPr>
          <p:nvPr/>
        </p:nvSpPr>
        <p:spPr bwMode="auto">
          <a:xfrm>
            <a:off x="76200" y="3191524"/>
            <a:ext cx="4571999"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Capivasertib</a:t>
            </a: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 + </a:t>
            </a: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fulvestrant</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7" name="Picture 1">
            <a:extLst>
              <a:ext uri="{FF2B5EF4-FFF2-40B4-BE49-F238E27FC236}">
                <a16:creationId xmlns:a16="http://schemas.microsoft.com/office/drawing/2014/main" id="{070ED752-58A2-B0E5-40D0-61F41FC5181E}"/>
              </a:ext>
            </a:extLst>
          </p:cNvPr>
          <p:cNvPicPr>
            <a:picLocks noChangeAspect="1"/>
          </p:cNvPicPr>
          <p:nvPr/>
        </p:nvPicPr>
        <p:blipFill>
          <a:blip r:embed="rId3"/>
          <a:srcRect/>
          <a:stretch/>
        </p:blipFill>
        <p:spPr bwMode="auto">
          <a:xfrm>
            <a:off x="4813428" y="289160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 Box 9">
            <a:extLst>
              <a:ext uri="{FF2B5EF4-FFF2-40B4-BE49-F238E27FC236}">
                <a16:creationId xmlns:a16="http://schemas.microsoft.com/office/drawing/2014/main" id="{C36A4E13-937D-7EF5-E1BE-2A85508ED19A}"/>
              </a:ext>
            </a:extLst>
          </p:cNvPr>
          <p:cNvSpPr txBox="1">
            <a:spLocks noChangeArrowheads="1"/>
          </p:cNvSpPr>
          <p:nvPr/>
        </p:nvSpPr>
        <p:spPr bwMode="auto">
          <a:xfrm>
            <a:off x="11506200" y="2885692"/>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21</a:t>
            </a:r>
          </a:p>
        </p:txBody>
      </p:sp>
      <p:pic>
        <p:nvPicPr>
          <p:cNvPr id="11" name="Picture 1">
            <a:extLst>
              <a:ext uri="{FF2B5EF4-FFF2-40B4-BE49-F238E27FC236}">
                <a16:creationId xmlns:a16="http://schemas.microsoft.com/office/drawing/2014/main" id="{134EDEE2-08FC-B707-B18C-9EBA2DF21828}"/>
              </a:ext>
            </a:extLst>
          </p:cNvPr>
          <p:cNvPicPr>
            <a:picLocks noChangeAspect="1"/>
          </p:cNvPicPr>
          <p:nvPr/>
        </p:nvPicPr>
        <p:blipFill>
          <a:blip r:embed="rId3"/>
          <a:srcRect/>
          <a:stretch/>
        </p:blipFill>
        <p:spPr bwMode="auto">
          <a:xfrm>
            <a:off x="5252340" y="289160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
            <a:extLst>
              <a:ext uri="{FF2B5EF4-FFF2-40B4-BE49-F238E27FC236}">
                <a16:creationId xmlns:a16="http://schemas.microsoft.com/office/drawing/2014/main" id="{46E1664E-BC39-B3F2-1D5E-BFD136C1854D}"/>
              </a:ext>
            </a:extLst>
          </p:cNvPr>
          <p:cNvPicPr>
            <a:picLocks noChangeAspect="1"/>
          </p:cNvPicPr>
          <p:nvPr/>
        </p:nvPicPr>
        <p:blipFill>
          <a:blip r:embed="rId3"/>
          <a:srcRect/>
          <a:stretch/>
        </p:blipFill>
        <p:spPr bwMode="auto">
          <a:xfrm>
            <a:off x="5691252" y="289160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1">
            <a:extLst>
              <a:ext uri="{FF2B5EF4-FFF2-40B4-BE49-F238E27FC236}">
                <a16:creationId xmlns:a16="http://schemas.microsoft.com/office/drawing/2014/main" id="{F4C2143E-54F7-4488-31E6-6AC250750CDE}"/>
              </a:ext>
            </a:extLst>
          </p:cNvPr>
          <p:cNvPicPr>
            <a:picLocks noChangeAspect="1"/>
          </p:cNvPicPr>
          <p:nvPr/>
        </p:nvPicPr>
        <p:blipFill>
          <a:blip r:embed="rId3"/>
          <a:srcRect/>
          <a:stretch/>
        </p:blipFill>
        <p:spPr bwMode="auto">
          <a:xfrm>
            <a:off x="6130164" y="289160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1">
            <a:extLst>
              <a:ext uri="{FF2B5EF4-FFF2-40B4-BE49-F238E27FC236}">
                <a16:creationId xmlns:a16="http://schemas.microsoft.com/office/drawing/2014/main" id="{1DC437D3-D8DF-F891-6141-C210309ED95C}"/>
              </a:ext>
            </a:extLst>
          </p:cNvPr>
          <p:cNvPicPr>
            <a:picLocks noChangeAspect="1"/>
          </p:cNvPicPr>
          <p:nvPr/>
        </p:nvPicPr>
        <p:blipFill>
          <a:blip r:embed="rId3"/>
          <a:srcRect/>
          <a:stretch/>
        </p:blipFill>
        <p:spPr bwMode="auto">
          <a:xfrm>
            <a:off x="6569845" y="289160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1">
            <a:extLst>
              <a:ext uri="{FF2B5EF4-FFF2-40B4-BE49-F238E27FC236}">
                <a16:creationId xmlns:a16="http://schemas.microsoft.com/office/drawing/2014/main" id="{880EB0B9-138C-AC82-5B38-A334A499C597}"/>
              </a:ext>
            </a:extLst>
          </p:cNvPr>
          <p:cNvPicPr>
            <a:picLocks noChangeAspect="1"/>
          </p:cNvPicPr>
          <p:nvPr/>
        </p:nvPicPr>
        <p:blipFill>
          <a:blip r:embed="rId3"/>
          <a:srcRect/>
          <a:stretch/>
        </p:blipFill>
        <p:spPr bwMode="auto">
          <a:xfrm>
            <a:off x="7008757" y="289160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1">
            <a:extLst>
              <a:ext uri="{FF2B5EF4-FFF2-40B4-BE49-F238E27FC236}">
                <a16:creationId xmlns:a16="http://schemas.microsoft.com/office/drawing/2014/main" id="{E863396A-577E-FF8F-A793-240A2704D58B}"/>
              </a:ext>
            </a:extLst>
          </p:cNvPr>
          <p:cNvPicPr>
            <a:picLocks noChangeAspect="1"/>
          </p:cNvPicPr>
          <p:nvPr/>
        </p:nvPicPr>
        <p:blipFill>
          <a:blip r:embed="rId3"/>
          <a:srcRect/>
          <a:stretch/>
        </p:blipFill>
        <p:spPr bwMode="auto">
          <a:xfrm>
            <a:off x="7456229" y="289160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Picture 1">
            <a:extLst>
              <a:ext uri="{FF2B5EF4-FFF2-40B4-BE49-F238E27FC236}">
                <a16:creationId xmlns:a16="http://schemas.microsoft.com/office/drawing/2014/main" id="{A1D1581B-0C46-FC42-BBE0-DD73C93F9D7B}"/>
              </a:ext>
            </a:extLst>
          </p:cNvPr>
          <p:cNvPicPr>
            <a:picLocks noChangeAspect="1"/>
          </p:cNvPicPr>
          <p:nvPr/>
        </p:nvPicPr>
        <p:blipFill>
          <a:blip r:embed="rId3"/>
          <a:srcRect/>
          <a:stretch/>
        </p:blipFill>
        <p:spPr bwMode="auto">
          <a:xfrm>
            <a:off x="7895141" y="289160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 name="Picture 1">
            <a:extLst>
              <a:ext uri="{FF2B5EF4-FFF2-40B4-BE49-F238E27FC236}">
                <a16:creationId xmlns:a16="http://schemas.microsoft.com/office/drawing/2014/main" id="{19D3BCD3-886B-859F-5660-0E323E1637A2}"/>
              </a:ext>
            </a:extLst>
          </p:cNvPr>
          <p:cNvPicPr>
            <a:picLocks noChangeAspect="1"/>
          </p:cNvPicPr>
          <p:nvPr/>
        </p:nvPicPr>
        <p:blipFill>
          <a:blip r:embed="rId3"/>
          <a:srcRect/>
          <a:stretch/>
        </p:blipFill>
        <p:spPr bwMode="auto">
          <a:xfrm>
            <a:off x="8334053" y="289160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 name="Picture 1">
            <a:extLst>
              <a:ext uri="{FF2B5EF4-FFF2-40B4-BE49-F238E27FC236}">
                <a16:creationId xmlns:a16="http://schemas.microsoft.com/office/drawing/2014/main" id="{28E15DDB-DC4A-C50E-D73C-9AA43C68FBE4}"/>
              </a:ext>
            </a:extLst>
          </p:cNvPr>
          <p:cNvPicPr>
            <a:picLocks noChangeAspect="1"/>
          </p:cNvPicPr>
          <p:nvPr/>
        </p:nvPicPr>
        <p:blipFill>
          <a:blip r:embed="rId3"/>
          <a:srcRect/>
          <a:stretch/>
        </p:blipFill>
        <p:spPr bwMode="auto">
          <a:xfrm>
            <a:off x="8772965" y="289160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Picture 1">
            <a:extLst>
              <a:ext uri="{FF2B5EF4-FFF2-40B4-BE49-F238E27FC236}">
                <a16:creationId xmlns:a16="http://schemas.microsoft.com/office/drawing/2014/main" id="{B3BCCE0D-EB79-2CF7-16FA-688DD8333453}"/>
              </a:ext>
            </a:extLst>
          </p:cNvPr>
          <p:cNvPicPr>
            <a:picLocks noChangeAspect="1"/>
          </p:cNvPicPr>
          <p:nvPr/>
        </p:nvPicPr>
        <p:blipFill>
          <a:blip r:embed="rId3"/>
          <a:srcRect/>
          <a:stretch/>
        </p:blipFill>
        <p:spPr bwMode="auto">
          <a:xfrm>
            <a:off x="9211877" y="289160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 name="Picture 1">
            <a:extLst>
              <a:ext uri="{FF2B5EF4-FFF2-40B4-BE49-F238E27FC236}">
                <a16:creationId xmlns:a16="http://schemas.microsoft.com/office/drawing/2014/main" id="{80C91E63-2274-E66F-692B-636B7B69C868}"/>
              </a:ext>
            </a:extLst>
          </p:cNvPr>
          <p:cNvPicPr>
            <a:picLocks noChangeAspect="1"/>
          </p:cNvPicPr>
          <p:nvPr/>
        </p:nvPicPr>
        <p:blipFill>
          <a:blip r:embed="rId3"/>
          <a:srcRect/>
          <a:stretch/>
        </p:blipFill>
        <p:spPr bwMode="auto">
          <a:xfrm>
            <a:off x="9659349" y="289160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 name="Picture 1">
            <a:extLst>
              <a:ext uri="{FF2B5EF4-FFF2-40B4-BE49-F238E27FC236}">
                <a16:creationId xmlns:a16="http://schemas.microsoft.com/office/drawing/2014/main" id="{703CF682-A26A-7CED-E03E-10FD180DEE25}"/>
              </a:ext>
            </a:extLst>
          </p:cNvPr>
          <p:cNvPicPr>
            <a:picLocks noChangeAspect="1"/>
          </p:cNvPicPr>
          <p:nvPr/>
        </p:nvPicPr>
        <p:blipFill>
          <a:blip r:embed="rId3"/>
          <a:srcRect/>
          <a:stretch/>
        </p:blipFill>
        <p:spPr bwMode="auto">
          <a:xfrm>
            <a:off x="10098261" y="289160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 name="Title 1">
            <a:extLst>
              <a:ext uri="{FF2B5EF4-FFF2-40B4-BE49-F238E27FC236}">
                <a16:creationId xmlns:a16="http://schemas.microsoft.com/office/drawing/2014/main" id="{64B754ED-F4CD-74EC-EE7A-251C0D29C25B}"/>
              </a:ext>
            </a:extLst>
          </p:cNvPr>
          <p:cNvSpPr txBox="1">
            <a:spLocks/>
          </p:cNvSpPr>
          <p:nvPr/>
        </p:nvSpPr>
        <p:spPr bwMode="auto">
          <a:xfrm>
            <a:off x="504731" y="2054352"/>
            <a:ext cx="3229069" cy="384048"/>
          </a:xfrm>
          <a:prstGeom prst="rect">
            <a:avLst/>
          </a:prstGeom>
          <a:solidFill>
            <a:schemeClr val="tx1"/>
          </a:solidFill>
          <a:ln w="9525">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82880" tIns="0" rIns="0" bIns="0" numCol="1" anchor="ctr" anchorCtr="0" compatLnSpc="1">
            <a:prstTxWarp prst="textNoShape">
              <a:avLst/>
            </a:prstTxWarp>
          </a:bodyPr>
          <a:lstStyle>
            <a:lvl1pPr algn="l" rtl="0" eaLnBrk="0" fontAlgn="base" hangingPunct="0">
              <a:spcBef>
                <a:spcPct val="0"/>
              </a:spcBef>
              <a:spcAft>
                <a:spcPct val="0"/>
              </a:spcAft>
              <a:defRPr sz="2600" b="1">
                <a:solidFill>
                  <a:srgbClr val="0432FF"/>
                </a:solidFill>
                <a:latin typeface="+mj-lt"/>
                <a:ea typeface="+mj-ea"/>
                <a:cs typeface="+mj-cs"/>
              </a:defRPr>
            </a:lvl1pPr>
            <a:lvl2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5pPr>
            <a:lvl6pPr marL="457208"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415"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623"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830"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2000" b="1" i="0" u="none" strike="noStrike" kern="1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ESR1 mutation-negative</a:t>
            </a:r>
            <a:endParaRPr kumimoji="0" lang="en-US" sz="2000" b="1" i="0" u="none" strike="noStrike" kern="100" cap="none" spc="0" normalizeH="0" baseline="0" noProof="0" dirty="0">
              <a:ln>
                <a:noFill/>
              </a:ln>
              <a:solidFill>
                <a:srgbClr val="FFFFFF"/>
              </a:solidFill>
              <a:effectLst/>
              <a:uLnTx/>
              <a:uFillTx/>
              <a:latin typeface="Arial"/>
              <a:ea typeface="Calibri" panose="020F0502020204030204" pitchFamily="34" charset="0"/>
              <a:cs typeface="Times New Roman" panose="02020603050405020304" pitchFamily="18" charset="0"/>
            </a:endParaRPr>
          </a:p>
        </p:txBody>
      </p:sp>
      <p:sp>
        <p:nvSpPr>
          <p:cNvPr id="30" name="Title 1">
            <a:extLst>
              <a:ext uri="{FF2B5EF4-FFF2-40B4-BE49-F238E27FC236}">
                <a16:creationId xmlns:a16="http://schemas.microsoft.com/office/drawing/2014/main" id="{445D4F24-DCFC-73DA-6A65-CA8A97EA5501}"/>
              </a:ext>
            </a:extLst>
          </p:cNvPr>
          <p:cNvSpPr txBox="1">
            <a:spLocks/>
          </p:cNvSpPr>
          <p:nvPr/>
        </p:nvSpPr>
        <p:spPr bwMode="auto">
          <a:xfrm>
            <a:off x="3849923" y="2054352"/>
            <a:ext cx="3482342" cy="384048"/>
          </a:xfrm>
          <a:prstGeom prst="rect">
            <a:avLst/>
          </a:prstGeom>
          <a:solidFill>
            <a:schemeClr val="tx1"/>
          </a:solidFill>
          <a:ln w="9525">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82880" tIns="0" rIns="0" bIns="0" numCol="1" anchor="ctr" anchorCtr="0" compatLnSpc="1">
            <a:prstTxWarp prst="textNoShape">
              <a:avLst/>
            </a:prstTxWarp>
          </a:bodyPr>
          <a:lstStyle>
            <a:lvl1pPr algn="l" rtl="0" eaLnBrk="0" fontAlgn="base" hangingPunct="0">
              <a:spcBef>
                <a:spcPct val="0"/>
              </a:spcBef>
              <a:spcAft>
                <a:spcPct val="0"/>
              </a:spcAft>
              <a:defRPr sz="2600" b="1">
                <a:solidFill>
                  <a:srgbClr val="0432FF"/>
                </a:solidFill>
                <a:latin typeface="+mj-lt"/>
                <a:ea typeface="+mj-ea"/>
                <a:cs typeface="+mj-cs"/>
              </a:defRPr>
            </a:lvl1pPr>
            <a:lvl2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5pPr>
            <a:lvl6pPr marL="457208"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415"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623"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830"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2000" b="1" i="0" u="none" strike="noStrike" kern="1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PIK3CA mutation-negative</a:t>
            </a:r>
            <a:endParaRPr kumimoji="0" lang="en-US" sz="2000" b="1" i="0" u="none" strike="noStrike" kern="100" cap="none" spc="0" normalizeH="0" baseline="0" noProof="0" dirty="0">
              <a:ln>
                <a:noFill/>
              </a:ln>
              <a:solidFill>
                <a:srgbClr val="FFFFFF"/>
              </a:solidFill>
              <a:effectLst/>
              <a:uLnTx/>
              <a:uFillTx/>
              <a:latin typeface="Arial"/>
              <a:ea typeface="Calibri" panose="020F0502020204030204" pitchFamily="34" charset="0"/>
              <a:cs typeface="Times New Roman" panose="02020603050405020304" pitchFamily="18" charset="0"/>
            </a:endParaRPr>
          </a:p>
        </p:txBody>
      </p:sp>
      <p:sp>
        <p:nvSpPr>
          <p:cNvPr id="31" name="Title 1">
            <a:extLst>
              <a:ext uri="{FF2B5EF4-FFF2-40B4-BE49-F238E27FC236}">
                <a16:creationId xmlns:a16="http://schemas.microsoft.com/office/drawing/2014/main" id="{99E92DAD-E559-C4C6-64CE-CF49AC04B5BD}"/>
              </a:ext>
            </a:extLst>
          </p:cNvPr>
          <p:cNvSpPr txBox="1">
            <a:spLocks/>
          </p:cNvSpPr>
          <p:nvPr/>
        </p:nvSpPr>
        <p:spPr bwMode="auto">
          <a:xfrm>
            <a:off x="7391400" y="2054352"/>
            <a:ext cx="4355004" cy="384048"/>
          </a:xfrm>
          <a:prstGeom prst="rect">
            <a:avLst/>
          </a:prstGeom>
          <a:solidFill>
            <a:srgbClr val="558032"/>
          </a:solidFill>
          <a:ln w="9525">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82880" tIns="0" rIns="0" bIns="0" numCol="1" anchor="ctr" anchorCtr="0" compatLnSpc="1">
            <a:prstTxWarp prst="textNoShape">
              <a:avLst/>
            </a:prstTxWarp>
          </a:bodyPr>
          <a:lstStyle>
            <a:lvl1pPr algn="l" rtl="0" eaLnBrk="0" fontAlgn="base" hangingPunct="0">
              <a:spcBef>
                <a:spcPct val="0"/>
              </a:spcBef>
              <a:spcAft>
                <a:spcPct val="0"/>
              </a:spcAft>
              <a:defRPr sz="2600" b="1">
                <a:solidFill>
                  <a:srgbClr val="0432FF"/>
                </a:solidFill>
                <a:latin typeface="+mj-lt"/>
                <a:ea typeface="+mj-ea"/>
                <a:cs typeface="+mj-cs"/>
              </a:defRPr>
            </a:lvl1pPr>
            <a:lvl2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5pPr>
            <a:lvl6pPr marL="457208"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415"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623"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830"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2000" b="1" i="0" u="none" strike="noStrike" kern="1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AKT1 or PTEN mutation-positive</a:t>
            </a:r>
            <a:endParaRPr kumimoji="0" lang="en-US" sz="2000" b="1" i="0" u="none" strike="noStrike" kern="100" cap="none" spc="0" normalizeH="0" baseline="0" noProof="0" dirty="0">
              <a:ln>
                <a:noFill/>
              </a:ln>
              <a:solidFill>
                <a:srgbClr val="FFFFFF"/>
              </a:solidFill>
              <a:effectLst/>
              <a:uLnTx/>
              <a:uFillTx/>
              <a:latin typeface="Arial"/>
              <a:ea typeface="Calibri" panose="020F0502020204030204" pitchFamily="34" charset="0"/>
              <a:cs typeface="Times New Roman" panose="02020603050405020304" pitchFamily="18" charset="0"/>
            </a:endParaRPr>
          </a:p>
        </p:txBody>
      </p:sp>
      <p:pic>
        <p:nvPicPr>
          <p:cNvPr id="5" name="Picture 1">
            <a:extLst>
              <a:ext uri="{FF2B5EF4-FFF2-40B4-BE49-F238E27FC236}">
                <a16:creationId xmlns:a16="http://schemas.microsoft.com/office/drawing/2014/main" id="{E170D268-53F2-1362-81B6-56EC491E1DFA}"/>
              </a:ext>
            </a:extLst>
          </p:cNvPr>
          <p:cNvPicPr>
            <a:picLocks noChangeAspect="1"/>
          </p:cNvPicPr>
          <p:nvPr/>
        </p:nvPicPr>
        <p:blipFill>
          <a:blip r:embed="rId3"/>
          <a:srcRect/>
          <a:stretch/>
        </p:blipFill>
        <p:spPr bwMode="auto">
          <a:xfrm>
            <a:off x="10539627" y="289160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1">
            <a:extLst>
              <a:ext uri="{FF2B5EF4-FFF2-40B4-BE49-F238E27FC236}">
                <a16:creationId xmlns:a16="http://schemas.microsoft.com/office/drawing/2014/main" id="{98B1633F-2329-4246-A75E-5CBA7058F79E}"/>
              </a:ext>
            </a:extLst>
          </p:cNvPr>
          <p:cNvPicPr>
            <a:picLocks noChangeAspect="1"/>
          </p:cNvPicPr>
          <p:nvPr/>
        </p:nvPicPr>
        <p:blipFill>
          <a:blip r:embed="rId3"/>
          <a:srcRect/>
          <a:stretch/>
        </p:blipFill>
        <p:spPr bwMode="auto">
          <a:xfrm>
            <a:off x="10980993" y="289160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1">
            <a:extLst>
              <a:ext uri="{FF2B5EF4-FFF2-40B4-BE49-F238E27FC236}">
                <a16:creationId xmlns:a16="http://schemas.microsoft.com/office/drawing/2014/main" id="{1A13D84A-7603-08B8-AC31-0D59E667D43D}"/>
              </a:ext>
            </a:extLst>
          </p:cNvPr>
          <p:cNvPicPr>
            <a:picLocks noChangeAspect="1"/>
          </p:cNvPicPr>
          <p:nvPr/>
        </p:nvPicPr>
        <p:blipFill>
          <a:blip r:embed="rId3"/>
          <a:srcRect/>
          <a:stretch/>
        </p:blipFill>
        <p:spPr bwMode="auto">
          <a:xfrm>
            <a:off x="4813428" y="3352800"/>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1">
            <a:extLst>
              <a:ext uri="{FF2B5EF4-FFF2-40B4-BE49-F238E27FC236}">
                <a16:creationId xmlns:a16="http://schemas.microsoft.com/office/drawing/2014/main" id="{BD8BB70B-97D5-A779-3D56-9E5AF356EE4D}"/>
              </a:ext>
            </a:extLst>
          </p:cNvPr>
          <p:cNvPicPr>
            <a:picLocks noChangeAspect="1"/>
          </p:cNvPicPr>
          <p:nvPr/>
        </p:nvPicPr>
        <p:blipFill>
          <a:blip r:embed="rId3"/>
          <a:srcRect/>
          <a:stretch/>
        </p:blipFill>
        <p:spPr bwMode="auto">
          <a:xfrm>
            <a:off x="5252340" y="3352800"/>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1">
            <a:extLst>
              <a:ext uri="{FF2B5EF4-FFF2-40B4-BE49-F238E27FC236}">
                <a16:creationId xmlns:a16="http://schemas.microsoft.com/office/drawing/2014/main" id="{4A5D470B-15B7-490C-63F7-D4CAD7B02CD0}"/>
              </a:ext>
            </a:extLst>
          </p:cNvPr>
          <p:cNvPicPr>
            <a:picLocks noChangeAspect="1"/>
          </p:cNvPicPr>
          <p:nvPr/>
        </p:nvPicPr>
        <p:blipFill>
          <a:blip r:embed="rId3"/>
          <a:srcRect/>
          <a:stretch/>
        </p:blipFill>
        <p:spPr bwMode="auto">
          <a:xfrm>
            <a:off x="5691252" y="3352800"/>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
            <a:extLst>
              <a:ext uri="{FF2B5EF4-FFF2-40B4-BE49-F238E27FC236}">
                <a16:creationId xmlns:a16="http://schemas.microsoft.com/office/drawing/2014/main" id="{836D3118-A590-1851-624E-00CF4165EC71}"/>
              </a:ext>
            </a:extLst>
          </p:cNvPr>
          <p:cNvPicPr>
            <a:picLocks noChangeAspect="1"/>
          </p:cNvPicPr>
          <p:nvPr/>
        </p:nvPicPr>
        <p:blipFill>
          <a:blip r:embed="rId3"/>
          <a:srcRect/>
          <a:stretch/>
        </p:blipFill>
        <p:spPr bwMode="auto">
          <a:xfrm>
            <a:off x="6130164" y="3352800"/>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
            <a:extLst>
              <a:ext uri="{FF2B5EF4-FFF2-40B4-BE49-F238E27FC236}">
                <a16:creationId xmlns:a16="http://schemas.microsoft.com/office/drawing/2014/main" id="{4D62D906-5AB0-CBD7-1C1A-C6A4FA80F9F0}"/>
              </a:ext>
            </a:extLst>
          </p:cNvPr>
          <p:cNvPicPr>
            <a:picLocks noChangeAspect="1"/>
          </p:cNvPicPr>
          <p:nvPr/>
        </p:nvPicPr>
        <p:blipFill>
          <a:blip r:embed="rId3"/>
          <a:srcRect/>
          <a:stretch/>
        </p:blipFill>
        <p:spPr bwMode="auto">
          <a:xfrm>
            <a:off x="6569845" y="3352800"/>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1">
            <a:extLst>
              <a:ext uri="{FF2B5EF4-FFF2-40B4-BE49-F238E27FC236}">
                <a16:creationId xmlns:a16="http://schemas.microsoft.com/office/drawing/2014/main" id="{A47953BB-EF8D-C87F-2521-CCF2422BF7C1}"/>
              </a:ext>
            </a:extLst>
          </p:cNvPr>
          <p:cNvPicPr>
            <a:picLocks noChangeAspect="1"/>
          </p:cNvPicPr>
          <p:nvPr/>
        </p:nvPicPr>
        <p:blipFill>
          <a:blip r:embed="rId3"/>
          <a:srcRect/>
          <a:stretch/>
        </p:blipFill>
        <p:spPr bwMode="auto">
          <a:xfrm>
            <a:off x="7008757" y="3352800"/>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668958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2BF163-1BAF-9B65-0B00-FD5BF56DEE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41A256-0D75-9B5F-0A24-E5EC6D046018}"/>
              </a:ext>
            </a:extLst>
          </p:cNvPr>
          <p:cNvSpPr>
            <a:spLocks noGrp="1"/>
          </p:cNvSpPr>
          <p:nvPr>
            <p:ph type="title"/>
          </p:nvPr>
        </p:nvSpPr>
        <p:spPr>
          <a:xfrm>
            <a:off x="912285" y="227013"/>
            <a:ext cx="10212915" cy="1828800"/>
          </a:xfrm>
        </p:spPr>
        <p:txBody>
          <a:bodyPr/>
          <a:lstStyle/>
          <a:p>
            <a:pPr marL="0" marR="0">
              <a:lnSpc>
                <a:spcPct val="100000"/>
              </a:lnSpc>
              <a:spcAft>
                <a:spcPts val="800"/>
              </a:spcAft>
            </a:pPr>
            <a:r>
              <a:rPr lang="en-US" sz="2400" b="1" kern="100" dirty="0">
                <a:solidFill>
                  <a:srgbClr val="0432FF"/>
                </a:solidFill>
                <a:effectLst/>
                <a:latin typeface="Arial" panose="020B0604020202020204" pitchFamily="34" charset="0"/>
                <a:ea typeface="Aptos" panose="020B0004020202020204" pitchFamily="34" charset="0"/>
                <a:cs typeface="Times New Roman" panose="02020603050405020304" pitchFamily="18" charset="0"/>
              </a:rPr>
              <a:t>A 65-year-old woman with ER-positive, HER2-negative (HER2 IHC 0), node-negative </a:t>
            </a:r>
            <a:r>
              <a:rPr lang="en-US" sz="2400" b="1" kern="100" dirty="0" err="1">
                <a:solidFill>
                  <a:srgbClr val="0432FF"/>
                </a:solidFill>
                <a:effectLst/>
                <a:latin typeface="Arial" panose="020B0604020202020204" pitchFamily="34" charset="0"/>
                <a:ea typeface="Aptos" panose="020B0004020202020204" pitchFamily="34" charset="0"/>
                <a:cs typeface="Times New Roman" panose="02020603050405020304" pitchFamily="18" charset="0"/>
              </a:rPr>
              <a:t>mBC</a:t>
            </a:r>
            <a:r>
              <a:rPr lang="en-US" sz="2400" b="1" kern="100" dirty="0">
                <a:solidFill>
                  <a:srgbClr val="0432FF"/>
                </a:solidFill>
                <a:effectLst/>
                <a:latin typeface="Arial" panose="020B0604020202020204" pitchFamily="34" charset="0"/>
                <a:ea typeface="Aptos" panose="020B0004020202020204" pitchFamily="34" charset="0"/>
                <a:cs typeface="Times New Roman" panose="02020603050405020304" pitchFamily="18" charset="0"/>
              </a:rPr>
              <a:t> receives a </a:t>
            </a:r>
            <a:r>
              <a:rPr lang="en-US" sz="2400" b="1" u="sng" kern="100" dirty="0">
                <a:solidFill>
                  <a:srgbClr val="0432FF"/>
                </a:solidFill>
                <a:effectLst/>
                <a:latin typeface="Arial" panose="020B0604020202020204" pitchFamily="34" charset="0"/>
                <a:ea typeface="Aptos" panose="020B0004020202020204" pitchFamily="34" charset="0"/>
                <a:cs typeface="Times New Roman" panose="02020603050405020304" pitchFamily="18" charset="0"/>
              </a:rPr>
              <a:t>CDK4/6 inhibitor with an AI</a:t>
            </a:r>
            <a:r>
              <a:rPr lang="en-US" sz="2400" b="1" kern="100" dirty="0">
                <a:solidFill>
                  <a:srgbClr val="0432FF"/>
                </a:solidFill>
                <a:effectLst/>
                <a:latin typeface="Arial" panose="020B0604020202020204" pitchFamily="34" charset="0"/>
                <a:ea typeface="Aptos" panose="020B0004020202020204" pitchFamily="34" charset="0"/>
                <a:cs typeface="Times New Roman" panose="02020603050405020304" pitchFamily="18" charset="0"/>
              </a:rPr>
              <a:t> and initially responds but then experiences disease progression 18 months later.</a:t>
            </a:r>
            <a:endParaRPr lang="en-US" sz="2400" kern="100" dirty="0">
              <a:solidFill>
                <a:srgbClr val="0432FF"/>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3" name="Text Box 4">
            <a:extLst>
              <a:ext uri="{FF2B5EF4-FFF2-40B4-BE49-F238E27FC236}">
                <a16:creationId xmlns:a16="http://schemas.microsoft.com/office/drawing/2014/main" id="{D2CA95E1-B3AA-2BA4-3C2A-22EC2C281960}"/>
              </a:ext>
            </a:extLst>
          </p:cNvPr>
          <p:cNvSpPr txBox="1">
            <a:spLocks noChangeArrowheads="1"/>
          </p:cNvSpPr>
          <p:nvPr/>
        </p:nvSpPr>
        <p:spPr bwMode="auto">
          <a:xfrm>
            <a:off x="762000" y="3843645"/>
            <a:ext cx="3886199" cy="36939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Elacestrant</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4" name="Text Box 4">
            <a:extLst>
              <a:ext uri="{FF2B5EF4-FFF2-40B4-BE49-F238E27FC236}">
                <a16:creationId xmlns:a16="http://schemas.microsoft.com/office/drawing/2014/main" id="{EED5CA32-4691-99BC-ECFE-0E89661CB88A}"/>
              </a:ext>
            </a:extLst>
          </p:cNvPr>
          <p:cNvSpPr txBox="1">
            <a:spLocks noChangeArrowheads="1"/>
          </p:cNvSpPr>
          <p:nvPr/>
        </p:nvSpPr>
        <p:spPr bwMode="auto">
          <a:xfrm>
            <a:off x="76200" y="2955763"/>
            <a:ext cx="4571999"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Capivasertib</a:t>
            </a: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 + </a:t>
            </a: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fulvestrant</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5" name="Picture 4">
            <a:extLst>
              <a:ext uri="{FF2B5EF4-FFF2-40B4-BE49-F238E27FC236}">
                <a16:creationId xmlns:a16="http://schemas.microsoft.com/office/drawing/2014/main" id="{38F9C733-79E4-86DA-2ADD-66A00F14DAF9}"/>
              </a:ext>
            </a:extLst>
          </p:cNvPr>
          <p:cNvPicPr>
            <a:picLocks noChangeAspect="1"/>
          </p:cNvPicPr>
          <p:nvPr/>
        </p:nvPicPr>
        <p:blipFill>
          <a:blip r:embed="rId3"/>
          <a:srcRect/>
          <a:stretch/>
        </p:blipFill>
        <p:spPr bwMode="auto">
          <a:xfrm>
            <a:off x="4813428" y="4846637"/>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1">
            <a:extLst>
              <a:ext uri="{FF2B5EF4-FFF2-40B4-BE49-F238E27FC236}">
                <a16:creationId xmlns:a16="http://schemas.microsoft.com/office/drawing/2014/main" id="{FE414FED-E22B-26D2-9B82-E8E098AD0DE9}"/>
              </a:ext>
            </a:extLst>
          </p:cNvPr>
          <p:cNvPicPr>
            <a:picLocks noChangeAspect="1"/>
          </p:cNvPicPr>
          <p:nvPr/>
        </p:nvPicPr>
        <p:blipFill>
          <a:blip r:embed="rId4"/>
          <a:srcRect/>
          <a:stretch/>
        </p:blipFill>
        <p:spPr bwMode="auto">
          <a:xfrm>
            <a:off x="4813428" y="291550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3">
            <a:extLst>
              <a:ext uri="{FF2B5EF4-FFF2-40B4-BE49-F238E27FC236}">
                <a16:creationId xmlns:a16="http://schemas.microsoft.com/office/drawing/2014/main" id="{45FE082B-A6BC-C238-47CA-50BCAF616296}"/>
              </a:ext>
            </a:extLst>
          </p:cNvPr>
          <p:cNvPicPr>
            <a:picLocks noChangeAspect="1"/>
          </p:cNvPicPr>
          <p:nvPr/>
        </p:nvPicPr>
        <p:blipFill>
          <a:blip r:embed="rId5"/>
          <a:srcRect/>
          <a:stretch/>
        </p:blipFill>
        <p:spPr bwMode="auto">
          <a:xfrm>
            <a:off x="4813428" y="3802418"/>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 Box 4">
            <a:extLst>
              <a:ext uri="{FF2B5EF4-FFF2-40B4-BE49-F238E27FC236}">
                <a16:creationId xmlns:a16="http://schemas.microsoft.com/office/drawing/2014/main" id="{AD2D4F0F-50D5-85BA-36D5-A9EBC6546D64}"/>
              </a:ext>
            </a:extLst>
          </p:cNvPr>
          <p:cNvSpPr txBox="1">
            <a:spLocks noChangeArrowheads="1"/>
          </p:cNvSpPr>
          <p:nvPr/>
        </p:nvSpPr>
        <p:spPr bwMode="auto">
          <a:xfrm>
            <a:off x="381000" y="4845111"/>
            <a:ext cx="4267201"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Other*</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charset="-128"/>
            </a:endParaRPr>
          </a:p>
        </p:txBody>
      </p:sp>
      <p:sp>
        <p:nvSpPr>
          <p:cNvPr id="10" name="Text Box 9">
            <a:extLst>
              <a:ext uri="{FF2B5EF4-FFF2-40B4-BE49-F238E27FC236}">
                <a16:creationId xmlns:a16="http://schemas.microsoft.com/office/drawing/2014/main" id="{DE552DED-AF7B-DBAA-12FD-9689B37FA9E8}"/>
              </a:ext>
            </a:extLst>
          </p:cNvPr>
          <p:cNvSpPr txBox="1">
            <a:spLocks noChangeArrowheads="1"/>
          </p:cNvSpPr>
          <p:nvPr/>
        </p:nvSpPr>
        <p:spPr bwMode="auto">
          <a:xfrm>
            <a:off x="10134600" y="2909592"/>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12</a:t>
            </a:r>
          </a:p>
        </p:txBody>
      </p:sp>
      <p:pic>
        <p:nvPicPr>
          <p:cNvPr id="11" name="Picture 1">
            <a:extLst>
              <a:ext uri="{FF2B5EF4-FFF2-40B4-BE49-F238E27FC236}">
                <a16:creationId xmlns:a16="http://schemas.microsoft.com/office/drawing/2014/main" id="{4BCDABFB-69DA-37B9-1686-430D4F9F2C52}"/>
              </a:ext>
            </a:extLst>
          </p:cNvPr>
          <p:cNvPicPr>
            <a:picLocks noChangeAspect="1"/>
          </p:cNvPicPr>
          <p:nvPr/>
        </p:nvPicPr>
        <p:blipFill>
          <a:blip r:embed="rId4"/>
          <a:srcRect/>
          <a:stretch/>
        </p:blipFill>
        <p:spPr bwMode="auto">
          <a:xfrm>
            <a:off x="5252340" y="291550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ext Box 9">
            <a:extLst>
              <a:ext uri="{FF2B5EF4-FFF2-40B4-BE49-F238E27FC236}">
                <a16:creationId xmlns:a16="http://schemas.microsoft.com/office/drawing/2014/main" id="{418330FC-4365-1B66-01FF-AE8E075BD994}"/>
              </a:ext>
            </a:extLst>
          </p:cNvPr>
          <p:cNvSpPr txBox="1">
            <a:spLocks noChangeArrowheads="1"/>
          </p:cNvSpPr>
          <p:nvPr/>
        </p:nvSpPr>
        <p:spPr bwMode="auto">
          <a:xfrm>
            <a:off x="7589838" y="3803737"/>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6</a:t>
            </a:r>
          </a:p>
        </p:txBody>
      </p:sp>
      <p:sp>
        <p:nvSpPr>
          <p:cNvPr id="13" name="Text Box 9">
            <a:extLst>
              <a:ext uri="{FF2B5EF4-FFF2-40B4-BE49-F238E27FC236}">
                <a16:creationId xmlns:a16="http://schemas.microsoft.com/office/drawing/2014/main" id="{F9B8740A-10C7-4231-56D4-F042A217D903}"/>
              </a:ext>
            </a:extLst>
          </p:cNvPr>
          <p:cNvSpPr txBox="1">
            <a:spLocks noChangeArrowheads="1"/>
          </p:cNvSpPr>
          <p:nvPr/>
        </p:nvSpPr>
        <p:spPr bwMode="auto">
          <a:xfrm>
            <a:off x="6248400" y="4845111"/>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3</a:t>
            </a:r>
          </a:p>
        </p:txBody>
      </p:sp>
      <p:pic>
        <p:nvPicPr>
          <p:cNvPr id="14" name="Picture 1">
            <a:extLst>
              <a:ext uri="{FF2B5EF4-FFF2-40B4-BE49-F238E27FC236}">
                <a16:creationId xmlns:a16="http://schemas.microsoft.com/office/drawing/2014/main" id="{0BD06CFE-F176-B408-A3A4-B002F1FC0D88}"/>
              </a:ext>
            </a:extLst>
          </p:cNvPr>
          <p:cNvPicPr>
            <a:picLocks noChangeAspect="1"/>
          </p:cNvPicPr>
          <p:nvPr/>
        </p:nvPicPr>
        <p:blipFill>
          <a:blip r:embed="rId4"/>
          <a:srcRect/>
          <a:stretch/>
        </p:blipFill>
        <p:spPr bwMode="auto">
          <a:xfrm>
            <a:off x="5691252" y="291550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1">
            <a:extLst>
              <a:ext uri="{FF2B5EF4-FFF2-40B4-BE49-F238E27FC236}">
                <a16:creationId xmlns:a16="http://schemas.microsoft.com/office/drawing/2014/main" id="{952BB3E3-D704-5CA2-E862-F9CFE453B72C}"/>
              </a:ext>
            </a:extLst>
          </p:cNvPr>
          <p:cNvPicPr>
            <a:picLocks noChangeAspect="1"/>
          </p:cNvPicPr>
          <p:nvPr/>
        </p:nvPicPr>
        <p:blipFill>
          <a:blip r:embed="rId4"/>
          <a:srcRect/>
          <a:stretch/>
        </p:blipFill>
        <p:spPr bwMode="auto">
          <a:xfrm>
            <a:off x="6130164" y="291550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1">
            <a:extLst>
              <a:ext uri="{FF2B5EF4-FFF2-40B4-BE49-F238E27FC236}">
                <a16:creationId xmlns:a16="http://schemas.microsoft.com/office/drawing/2014/main" id="{07BC6F7A-DBB5-872D-F483-5E2C52C08482}"/>
              </a:ext>
            </a:extLst>
          </p:cNvPr>
          <p:cNvPicPr>
            <a:picLocks noChangeAspect="1"/>
          </p:cNvPicPr>
          <p:nvPr/>
        </p:nvPicPr>
        <p:blipFill>
          <a:blip r:embed="rId4"/>
          <a:srcRect/>
          <a:stretch/>
        </p:blipFill>
        <p:spPr bwMode="auto">
          <a:xfrm>
            <a:off x="6569845" y="291550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1">
            <a:extLst>
              <a:ext uri="{FF2B5EF4-FFF2-40B4-BE49-F238E27FC236}">
                <a16:creationId xmlns:a16="http://schemas.microsoft.com/office/drawing/2014/main" id="{1FB09FDD-B253-6763-D90C-A9757131BD7D}"/>
              </a:ext>
            </a:extLst>
          </p:cNvPr>
          <p:cNvPicPr>
            <a:picLocks noChangeAspect="1"/>
          </p:cNvPicPr>
          <p:nvPr/>
        </p:nvPicPr>
        <p:blipFill>
          <a:blip r:embed="rId4"/>
          <a:srcRect/>
          <a:stretch/>
        </p:blipFill>
        <p:spPr bwMode="auto">
          <a:xfrm>
            <a:off x="7008757" y="291550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1">
            <a:extLst>
              <a:ext uri="{FF2B5EF4-FFF2-40B4-BE49-F238E27FC236}">
                <a16:creationId xmlns:a16="http://schemas.microsoft.com/office/drawing/2014/main" id="{5108E02D-948A-B686-07B1-082F1A1EC8F0}"/>
              </a:ext>
            </a:extLst>
          </p:cNvPr>
          <p:cNvPicPr>
            <a:picLocks noChangeAspect="1"/>
          </p:cNvPicPr>
          <p:nvPr/>
        </p:nvPicPr>
        <p:blipFill>
          <a:blip r:embed="rId4"/>
          <a:srcRect/>
          <a:stretch/>
        </p:blipFill>
        <p:spPr bwMode="auto">
          <a:xfrm>
            <a:off x="7456229" y="291550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Picture 1">
            <a:extLst>
              <a:ext uri="{FF2B5EF4-FFF2-40B4-BE49-F238E27FC236}">
                <a16:creationId xmlns:a16="http://schemas.microsoft.com/office/drawing/2014/main" id="{3D787F50-ECCC-34DA-C637-B0D613135852}"/>
              </a:ext>
            </a:extLst>
          </p:cNvPr>
          <p:cNvPicPr>
            <a:picLocks noChangeAspect="1"/>
          </p:cNvPicPr>
          <p:nvPr/>
        </p:nvPicPr>
        <p:blipFill>
          <a:blip r:embed="rId4"/>
          <a:srcRect/>
          <a:stretch/>
        </p:blipFill>
        <p:spPr bwMode="auto">
          <a:xfrm>
            <a:off x="7895141" y="291550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 name="Picture 1">
            <a:extLst>
              <a:ext uri="{FF2B5EF4-FFF2-40B4-BE49-F238E27FC236}">
                <a16:creationId xmlns:a16="http://schemas.microsoft.com/office/drawing/2014/main" id="{4DDA5936-C591-0834-46EF-91FED230C65C}"/>
              </a:ext>
            </a:extLst>
          </p:cNvPr>
          <p:cNvPicPr>
            <a:picLocks noChangeAspect="1"/>
          </p:cNvPicPr>
          <p:nvPr/>
        </p:nvPicPr>
        <p:blipFill>
          <a:blip r:embed="rId4"/>
          <a:srcRect/>
          <a:stretch/>
        </p:blipFill>
        <p:spPr bwMode="auto">
          <a:xfrm>
            <a:off x="8334053" y="291550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 name="Picture 1">
            <a:extLst>
              <a:ext uri="{FF2B5EF4-FFF2-40B4-BE49-F238E27FC236}">
                <a16:creationId xmlns:a16="http://schemas.microsoft.com/office/drawing/2014/main" id="{68A34430-68C6-54E7-8089-C9104EA6D141}"/>
              </a:ext>
            </a:extLst>
          </p:cNvPr>
          <p:cNvPicPr>
            <a:picLocks noChangeAspect="1"/>
          </p:cNvPicPr>
          <p:nvPr/>
        </p:nvPicPr>
        <p:blipFill>
          <a:blip r:embed="rId4"/>
          <a:srcRect/>
          <a:stretch/>
        </p:blipFill>
        <p:spPr bwMode="auto">
          <a:xfrm>
            <a:off x="8772965" y="291550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 name="Title 1">
            <a:extLst>
              <a:ext uri="{FF2B5EF4-FFF2-40B4-BE49-F238E27FC236}">
                <a16:creationId xmlns:a16="http://schemas.microsoft.com/office/drawing/2014/main" id="{41BCA4D7-1AC1-853C-D7A7-87F00B2C9C5E}"/>
              </a:ext>
            </a:extLst>
          </p:cNvPr>
          <p:cNvSpPr txBox="1">
            <a:spLocks/>
          </p:cNvSpPr>
          <p:nvPr/>
        </p:nvSpPr>
        <p:spPr bwMode="auto">
          <a:xfrm>
            <a:off x="657130" y="2054352"/>
            <a:ext cx="3278715" cy="384048"/>
          </a:xfrm>
          <a:prstGeom prst="rect">
            <a:avLst/>
          </a:prstGeom>
          <a:solidFill>
            <a:srgbClr val="558032"/>
          </a:solidFill>
          <a:ln w="9525">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82880" tIns="0" rIns="0" bIns="0" numCol="1" anchor="ctr" anchorCtr="0" compatLnSpc="1">
            <a:prstTxWarp prst="textNoShape">
              <a:avLst/>
            </a:prstTxWarp>
          </a:bodyPr>
          <a:lstStyle>
            <a:lvl1pPr algn="l" rtl="0" eaLnBrk="0" fontAlgn="base" hangingPunct="0">
              <a:spcBef>
                <a:spcPct val="0"/>
              </a:spcBef>
              <a:spcAft>
                <a:spcPct val="0"/>
              </a:spcAft>
              <a:defRPr sz="2600" b="1">
                <a:solidFill>
                  <a:srgbClr val="0432FF"/>
                </a:solidFill>
                <a:latin typeface="+mj-lt"/>
                <a:ea typeface="+mj-ea"/>
                <a:cs typeface="+mj-cs"/>
              </a:defRPr>
            </a:lvl1pPr>
            <a:lvl2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5pPr>
            <a:lvl6pPr marL="457208"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415"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623"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830"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2000" b="1" i="0" u="none" strike="noStrike" kern="1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ESR1 mutation-positive</a:t>
            </a:r>
            <a:endParaRPr kumimoji="0" lang="en-US" sz="2000" b="1" i="0" u="none" strike="noStrike" kern="100" cap="none" spc="0" normalizeH="0" baseline="0" noProof="0" dirty="0">
              <a:ln>
                <a:noFill/>
              </a:ln>
              <a:solidFill>
                <a:srgbClr val="FFFFFF"/>
              </a:solidFill>
              <a:effectLst/>
              <a:uLnTx/>
              <a:uFillTx/>
              <a:latin typeface="Arial"/>
              <a:ea typeface="Calibri" panose="020F0502020204030204" pitchFamily="34" charset="0"/>
              <a:cs typeface="Times New Roman" panose="02020603050405020304" pitchFamily="18" charset="0"/>
            </a:endParaRPr>
          </a:p>
        </p:txBody>
      </p:sp>
      <p:sp>
        <p:nvSpPr>
          <p:cNvPr id="6" name="Title 1">
            <a:extLst>
              <a:ext uri="{FF2B5EF4-FFF2-40B4-BE49-F238E27FC236}">
                <a16:creationId xmlns:a16="http://schemas.microsoft.com/office/drawing/2014/main" id="{4E1528C3-4383-6580-5465-78C0C9D1B22F}"/>
              </a:ext>
            </a:extLst>
          </p:cNvPr>
          <p:cNvSpPr txBox="1">
            <a:spLocks/>
          </p:cNvSpPr>
          <p:nvPr/>
        </p:nvSpPr>
        <p:spPr bwMode="auto">
          <a:xfrm>
            <a:off x="4002322" y="2054352"/>
            <a:ext cx="3465278" cy="384048"/>
          </a:xfrm>
          <a:prstGeom prst="rect">
            <a:avLst/>
          </a:prstGeom>
          <a:solidFill>
            <a:srgbClr val="558032"/>
          </a:solidFill>
          <a:ln w="9525">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82880" tIns="0" rIns="0" bIns="0" numCol="1" anchor="ctr" anchorCtr="0" compatLnSpc="1">
            <a:prstTxWarp prst="textNoShape">
              <a:avLst/>
            </a:prstTxWarp>
          </a:bodyPr>
          <a:lstStyle>
            <a:lvl1pPr algn="l" rtl="0" eaLnBrk="0" fontAlgn="base" hangingPunct="0">
              <a:spcBef>
                <a:spcPct val="0"/>
              </a:spcBef>
              <a:spcAft>
                <a:spcPct val="0"/>
              </a:spcAft>
              <a:defRPr sz="2600" b="1">
                <a:solidFill>
                  <a:srgbClr val="0432FF"/>
                </a:solidFill>
                <a:latin typeface="+mj-lt"/>
                <a:ea typeface="+mj-ea"/>
                <a:cs typeface="+mj-cs"/>
              </a:defRPr>
            </a:lvl1pPr>
            <a:lvl2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5pPr>
            <a:lvl6pPr marL="457208"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415"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623"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830"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2000" b="1" i="0" u="none" strike="noStrike" kern="1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PIK3CA mutation-positive</a:t>
            </a:r>
            <a:endParaRPr kumimoji="0" lang="en-US" sz="2000" b="1" i="0" u="none" strike="noStrike" kern="100" cap="none" spc="0" normalizeH="0" baseline="0" noProof="0" dirty="0">
              <a:ln>
                <a:noFill/>
              </a:ln>
              <a:solidFill>
                <a:srgbClr val="FFFFFF"/>
              </a:solidFill>
              <a:effectLst/>
              <a:uLnTx/>
              <a:uFillTx/>
              <a:latin typeface="Arial"/>
              <a:ea typeface="Calibri" panose="020F0502020204030204" pitchFamily="34" charset="0"/>
              <a:cs typeface="Times New Roman" panose="02020603050405020304" pitchFamily="18" charset="0"/>
            </a:endParaRPr>
          </a:p>
        </p:txBody>
      </p:sp>
      <p:sp>
        <p:nvSpPr>
          <p:cNvPr id="19" name="Title 1">
            <a:extLst>
              <a:ext uri="{FF2B5EF4-FFF2-40B4-BE49-F238E27FC236}">
                <a16:creationId xmlns:a16="http://schemas.microsoft.com/office/drawing/2014/main" id="{30F269D1-A11D-EF49-C4F2-D26E7D124D04}"/>
              </a:ext>
            </a:extLst>
          </p:cNvPr>
          <p:cNvSpPr txBox="1">
            <a:spLocks/>
          </p:cNvSpPr>
          <p:nvPr/>
        </p:nvSpPr>
        <p:spPr bwMode="auto">
          <a:xfrm>
            <a:off x="7534250" y="2054352"/>
            <a:ext cx="4429149" cy="384048"/>
          </a:xfrm>
          <a:prstGeom prst="rect">
            <a:avLst/>
          </a:prstGeom>
          <a:solidFill>
            <a:srgbClr val="000000"/>
          </a:solidFill>
          <a:ln w="9525">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82880" tIns="0" rIns="0" bIns="0" numCol="1" anchor="ctr" anchorCtr="0" compatLnSpc="1">
            <a:prstTxWarp prst="textNoShape">
              <a:avLst/>
            </a:prstTxWarp>
          </a:bodyPr>
          <a:lstStyle>
            <a:lvl1pPr algn="l" rtl="0" eaLnBrk="0" fontAlgn="base" hangingPunct="0">
              <a:spcBef>
                <a:spcPct val="0"/>
              </a:spcBef>
              <a:spcAft>
                <a:spcPct val="0"/>
              </a:spcAft>
              <a:defRPr sz="2600" b="1">
                <a:solidFill>
                  <a:srgbClr val="0432FF"/>
                </a:solidFill>
                <a:latin typeface="+mj-lt"/>
                <a:ea typeface="+mj-ea"/>
                <a:cs typeface="+mj-cs"/>
              </a:defRPr>
            </a:lvl1pPr>
            <a:lvl2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5pPr>
            <a:lvl6pPr marL="457208"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415"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623"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830"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2000" b="1" i="0" u="none" strike="noStrike" kern="1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AKT1 and PTEN mutation-negative</a:t>
            </a:r>
            <a:endParaRPr kumimoji="0" lang="en-US" sz="2000" b="1" i="0" u="none" strike="noStrike" kern="100" cap="none" spc="0" normalizeH="0" baseline="0" noProof="0" dirty="0">
              <a:ln>
                <a:noFill/>
              </a:ln>
              <a:solidFill>
                <a:srgbClr val="FFFFFF"/>
              </a:solidFill>
              <a:effectLst/>
              <a:uLnTx/>
              <a:uFillTx/>
              <a:latin typeface="Arial"/>
              <a:ea typeface="Calibri" panose="020F0502020204030204" pitchFamily="34" charset="0"/>
              <a:cs typeface="Times New Roman" panose="02020603050405020304" pitchFamily="18" charset="0"/>
            </a:endParaRPr>
          </a:p>
        </p:txBody>
      </p:sp>
      <p:pic>
        <p:nvPicPr>
          <p:cNvPr id="20" name="Picture 3">
            <a:extLst>
              <a:ext uri="{FF2B5EF4-FFF2-40B4-BE49-F238E27FC236}">
                <a16:creationId xmlns:a16="http://schemas.microsoft.com/office/drawing/2014/main" id="{A9B05A19-5AA9-9D2D-8EDD-910C34BCCE76}"/>
              </a:ext>
            </a:extLst>
          </p:cNvPr>
          <p:cNvPicPr>
            <a:picLocks noChangeAspect="1"/>
          </p:cNvPicPr>
          <p:nvPr/>
        </p:nvPicPr>
        <p:blipFill>
          <a:blip r:embed="rId5"/>
          <a:srcRect/>
          <a:stretch/>
        </p:blipFill>
        <p:spPr bwMode="auto">
          <a:xfrm>
            <a:off x="5259636" y="3802418"/>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 name="TextBox 20">
            <a:extLst>
              <a:ext uri="{FF2B5EF4-FFF2-40B4-BE49-F238E27FC236}">
                <a16:creationId xmlns:a16="http://schemas.microsoft.com/office/drawing/2014/main" id="{419A2270-161D-62C4-1380-0DED0C54107E}"/>
              </a:ext>
            </a:extLst>
          </p:cNvPr>
          <p:cNvSpPr txBox="1"/>
          <p:nvPr/>
        </p:nvSpPr>
        <p:spPr>
          <a:xfrm>
            <a:off x="240477" y="5745630"/>
            <a:ext cx="10427523" cy="58477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t>
            </a:r>
            <a:r>
              <a:rPr kumimoji="0" lang="en-US" sz="1600" b="0" i="0" u="none" strike="noStrike" kern="1200" cap="none" spc="0" normalizeH="0" baseline="3000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Depends on extent of progression: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Elacestrant</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if progression is less aggressive/asymptomatic,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capivasertib</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fulvestrant</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or combined with ET if progression is more aggressive/asymptomatic</a:t>
            </a:r>
          </a:p>
        </p:txBody>
      </p:sp>
      <p:pic>
        <p:nvPicPr>
          <p:cNvPr id="22" name="Picture 3">
            <a:extLst>
              <a:ext uri="{FF2B5EF4-FFF2-40B4-BE49-F238E27FC236}">
                <a16:creationId xmlns:a16="http://schemas.microsoft.com/office/drawing/2014/main" id="{5DFEFA9E-3D1C-3380-29F1-351AAD9056F9}"/>
              </a:ext>
            </a:extLst>
          </p:cNvPr>
          <p:cNvPicPr>
            <a:picLocks noChangeAspect="1"/>
          </p:cNvPicPr>
          <p:nvPr/>
        </p:nvPicPr>
        <p:blipFill>
          <a:blip r:embed="rId5"/>
          <a:srcRect/>
          <a:stretch/>
        </p:blipFill>
        <p:spPr bwMode="auto">
          <a:xfrm>
            <a:off x="5719001" y="3802418"/>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 name="Picture 3">
            <a:extLst>
              <a:ext uri="{FF2B5EF4-FFF2-40B4-BE49-F238E27FC236}">
                <a16:creationId xmlns:a16="http://schemas.microsoft.com/office/drawing/2014/main" id="{F3429267-812C-6B73-667E-0F88802A50E7}"/>
              </a:ext>
            </a:extLst>
          </p:cNvPr>
          <p:cNvPicPr>
            <a:picLocks noChangeAspect="1"/>
          </p:cNvPicPr>
          <p:nvPr/>
        </p:nvPicPr>
        <p:blipFill>
          <a:blip r:embed="rId5"/>
          <a:srcRect/>
          <a:stretch/>
        </p:blipFill>
        <p:spPr bwMode="auto">
          <a:xfrm>
            <a:off x="6165209" y="3802418"/>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Picture 1">
            <a:extLst>
              <a:ext uri="{FF2B5EF4-FFF2-40B4-BE49-F238E27FC236}">
                <a16:creationId xmlns:a16="http://schemas.microsoft.com/office/drawing/2014/main" id="{2D9E7012-64BD-9121-6731-D7219D142690}"/>
              </a:ext>
            </a:extLst>
          </p:cNvPr>
          <p:cNvPicPr>
            <a:picLocks noChangeAspect="1"/>
          </p:cNvPicPr>
          <p:nvPr/>
        </p:nvPicPr>
        <p:blipFill>
          <a:blip r:embed="rId4"/>
          <a:srcRect/>
          <a:stretch/>
        </p:blipFill>
        <p:spPr bwMode="auto">
          <a:xfrm>
            <a:off x="9211877" y="291550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Picture 1">
            <a:extLst>
              <a:ext uri="{FF2B5EF4-FFF2-40B4-BE49-F238E27FC236}">
                <a16:creationId xmlns:a16="http://schemas.microsoft.com/office/drawing/2014/main" id="{D024192F-2C84-0FEE-1540-DBCC2E94DCF8}"/>
              </a:ext>
            </a:extLst>
          </p:cNvPr>
          <p:cNvPicPr>
            <a:picLocks noChangeAspect="1"/>
          </p:cNvPicPr>
          <p:nvPr/>
        </p:nvPicPr>
        <p:blipFill>
          <a:blip r:embed="rId4"/>
          <a:srcRect/>
          <a:stretch/>
        </p:blipFill>
        <p:spPr bwMode="auto">
          <a:xfrm>
            <a:off x="9650789" y="291550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Picture 3">
            <a:extLst>
              <a:ext uri="{FF2B5EF4-FFF2-40B4-BE49-F238E27FC236}">
                <a16:creationId xmlns:a16="http://schemas.microsoft.com/office/drawing/2014/main" id="{73B32F70-E692-E90B-75BA-B31E63E608B8}"/>
              </a:ext>
            </a:extLst>
          </p:cNvPr>
          <p:cNvPicPr>
            <a:picLocks noChangeAspect="1"/>
          </p:cNvPicPr>
          <p:nvPr/>
        </p:nvPicPr>
        <p:blipFill>
          <a:blip r:embed="rId5"/>
          <a:srcRect/>
          <a:stretch/>
        </p:blipFill>
        <p:spPr bwMode="auto">
          <a:xfrm>
            <a:off x="6611417" y="3802418"/>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 name="Picture 3">
            <a:extLst>
              <a:ext uri="{FF2B5EF4-FFF2-40B4-BE49-F238E27FC236}">
                <a16:creationId xmlns:a16="http://schemas.microsoft.com/office/drawing/2014/main" id="{DBF0BD9B-6209-0DDF-B9A5-FE571A9BECF4}"/>
              </a:ext>
            </a:extLst>
          </p:cNvPr>
          <p:cNvPicPr>
            <a:picLocks noChangeAspect="1"/>
          </p:cNvPicPr>
          <p:nvPr/>
        </p:nvPicPr>
        <p:blipFill>
          <a:blip r:embed="rId5"/>
          <a:srcRect/>
          <a:stretch/>
        </p:blipFill>
        <p:spPr bwMode="auto">
          <a:xfrm>
            <a:off x="7057625" y="3802418"/>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 name="Picture 28">
            <a:extLst>
              <a:ext uri="{FF2B5EF4-FFF2-40B4-BE49-F238E27FC236}">
                <a16:creationId xmlns:a16="http://schemas.microsoft.com/office/drawing/2014/main" id="{02145A62-2E9F-CD65-FD26-E5AC44A9897A}"/>
              </a:ext>
            </a:extLst>
          </p:cNvPr>
          <p:cNvPicPr>
            <a:picLocks noChangeAspect="1"/>
          </p:cNvPicPr>
          <p:nvPr/>
        </p:nvPicPr>
        <p:blipFill>
          <a:blip r:embed="rId3"/>
          <a:srcRect/>
          <a:stretch/>
        </p:blipFill>
        <p:spPr bwMode="auto">
          <a:xfrm>
            <a:off x="5258923" y="4846637"/>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 name="Picture 29">
            <a:extLst>
              <a:ext uri="{FF2B5EF4-FFF2-40B4-BE49-F238E27FC236}">
                <a16:creationId xmlns:a16="http://schemas.microsoft.com/office/drawing/2014/main" id="{A21D6248-3226-2CEA-7C77-0754921D79A6}"/>
              </a:ext>
            </a:extLst>
          </p:cNvPr>
          <p:cNvPicPr>
            <a:picLocks noChangeAspect="1"/>
          </p:cNvPicPr>
          <p:nvPr/>
        </p:nvPicPr>
        <p:blipFill>
          <a:blip r:embed="rId3"/>
          <a:srcRect/>
          <a:stretch/>
        </p:blipFill>
        <p:spPr bwMode="auto">
          <a:xfrm>
            <a:off x="5729588" y="4846637"/>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468235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11BB1B-6E48-58C7-50DC-5535AB44B921}"/>
            </a:ext>
          </a:extLst>
        </p:cNvPr>
        <p:cNvGrpSpPr/>
        <p:nvPr/>
      </p:nvGrpSpPr>
      <p:grpSpPr>
        <a:xfrm>
          <a:off x="0" y="0"/>
          <a:ext cx="0" cy="0"/>
          <a:chOff x="0" y="0"/>
          <a:chExt cx="0" cy="0"/>
        </a:xfrm>
      </p:grpSpPr>
      <p:pic>
        <p:nvPicPr>
          <p:cNvPr id="21" name="Picture 20">
            <a:extLst>
              <a:ext uri="{FF2B5EF4-FFF2-40B4-BE49-F238E27FC236}">
                <a16:creationId xmlns:a16="http://schemas.microsoft.com/office/drawing/2014/main" id="{FA013807-3620-72AC-7814-6D081EE0248F}"/>
              </a:ext>
            </a:extLst>
          </p:cNvPr>
          <p:cNvPicPr>
            <a:picLocks noChangeAspect="1"/>
          </p:cNvPicPr>
          <p:nvPr/>
        </p:nvPicPr>
        <p:blipFill>
          <a:blip r:embed="rId3"/>
          <a:srcRect/>
          <a:stretch/>
        </p:blipFill>
        <p:spPr bwMode="auto">
          <a:xfrm>
            <a:off x="4642434" y="2111446"/>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0B67469-EA18-CF51-F3EF-B81F50D66498}"/>
              </a:ext>
            </a:extLst>
          </p:cNvPr>
          <p:cNvSpPr>
            <a:spLocks noGrp="1"/>
          </p:cNvSpPr>
          <p:nvPr>
            <p:ph type="title"/>
          </p:nvPr>
        </p:nvSpPr>
        <p:spPr>
          <a:xfrm>
            <a:off x="912285" y="227013"/>
            <a:ext cx="10136715" cy="1828800"/>
          </a:xfrm>
        </p:spPr>
        <p:txBody>
          <a:bodyPr/>
          <a:lstStyle/>
          <a:p>
            <a:pPr marL="0" marR="0">
              <a:spcBef>
                <a:spcPts val="0"/>
              </a:spcBef>
              <a:spcAft>
                <a:spcPts val="0"/>
              </a:spcAft>
            </a:pPr>
            <a:r>
              <a:rPr lang="en-US" b="1" dirty="0">
                <a:effectLst/>
                <a:latin typeface="Arial" panose="020B0604020202020204" pitchFamily="34" charset="0"/>
                <a:ea typeface="Times New Roman" panose="02020603050405020304" pitchFamily="18" charset="0"/>
              </a:rPr>
              <a:t>Would you administer </a:t>
            </a:r>
            <a:r>
              <a:rPr lang="en-US" b="1" dirty="0" err="1">
                <a:effectLst/>
                <a:latin typeface="Arial" panose="020B0604020202020204" pitchFamily="34" charset="0"/>
                <a:ea typeface="Times New Roman" panose="02020603050405020304" pitchFamily="18" charset="0"/>
              </a:rPr>
              <a:t>alpelisib</a:t>
            </a:r>
            <a:r>
              <a:rPr lang="en-US" b="1" dirty="0">
                <a:effectLst/>
                <a:latin typeface="Arial" panose="020B0604020202020204" pitchFamily="34" charset="0"/>
                <a:ea typeface="Times New Roman" panose="02020603050405020304" pitchFamily="18" charset="0"/>
              </a:rPr>
              <a:t> and </a:t>
            </a:r>
            <a:r>
              <a:rPr lang="en-US" b="1" dirty="0" err="1">
                <a:effectLst/>
                <a:latin typeface="Arial" panose="020B0604020202020204" pitchFamily="34" charset="0"/>
                <a:ea typeface="Times New Roman" panose="02020603050405020304" pitchFamily="18" charset="0"/>
              </a:rPr>
              <a:t>capivasertib</a:t>
            </a:r>
            <a:r>
              <a:rPr lang="en-US" b="1" dirty="0">
                <a:effectLst/>
                <a:latin typeface="Arial" panose="020B0604020202020204" pitchFamily="34" charset="0"/>
                <a:ea typeface="Times New Roman" panose="02020603050405020304" pitchFamily="18" charset="0"/>
              </a:rPr>
              <a:t> in sequence to the same patient?</a:t>
            </a:r>
            <a:endParaRPr lang="en-US" dirty="0">
              <a:effectLst/>
              <a:latin typeface="Times New Roman" panose="02020603050405020304" pitchFamily="18" charset="0"/>
              <a:ea typeface="Times New Roman" panose="02020603050405020304" pitchFamily="18" charset="0"/>
            </a:endParaRPr>
          </a:p>
        </p:txBody>
      </p:sp>
      <p:sp>
        <p:nvSpPr>
          <p:cNvPr id="33" name="Text Box 4">
            <a:extLst>
              <a:ext uri="{FF2B5EF4-FFF2-40B4-BE49-F238E27FC236}">
                <a16:creationId xmlns:a16="http://schemas.microsoft.com/office/drawing/2014/main" id="{ED0E6C57-47B8-1DF1-C5CC-783D83D10BD9}"/>
              </a:ext>
            </a:extLst>
          </p:cNvPr>
          <p:cNvSpPr txBox="1">
            <a:spLocks noChangeArrowheads="1"/>
          </p:cNvSpPr>
          <p:nvPr/>
        </p:nvSpPr>
        <p:spPr bwMode="auto">
          <a:xfrm>
            <a:off x="457200" y="2133600"/>
            <a:ext cx="4009507"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Yes </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40" name="Text Box 9">
            <a:extLst>
              <a:ext uri="{FF2B5EF4-FFF2-40B4-BE49-F238E27FC236}">
                <a16:creationId xmlns:a16="http://schemas.microsoft.com/office/drawing/2014/main" id="{7098A3CD-2B11-278B-C678-48D665664571}"/>
              </a:ext>
            </a:extLst>
          </p:cNvPr>
          <p:cNvSpPr txBox="1">
            <a:spLocks noChangeArrowheads="1"/>
          </p:cNvSpPr>
          <p:nvPr/>
        </p:nvSpPr>
        <p:spPr bwMode="auto">
          <a:xfrm>
            <a:off x="7344741" y="2111447"/>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6</a:t>
            </a:r>
          </a:p>
        </p:txBody>
      </p:sp>
      <p:sp>
        <p:nvSpPr>
          <p:cNvPr id="48" name="Text Box 4">
            <a:extLst>
              <a:ext uri="{FF2B5EF4-FFF2-40B4-BE49-F238E27FC236}">
                <a16:creationId xmlns:a16="http://schemas.microsoft.com/office/drawing/2014/main" id="{326AABE4-5D42-0483-A708-92B2E991E4EA}"/>
              </a:ext>
            </a:extLst>
          </p:cNvPr>
          <p:cNvSpPr txBox="1">
            <a:spLocks noChangeArrowheads="1"/>
          </p:cNvSpPr>
          <p:nvPr/>
        </p:nvSpPr>
        <p:spPr bwMode="auto">
          <a:xfrm>
            <a:off x="0" y="3423835"/>
            <a:ext cx="4466707" cy="41148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No</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3" name="Picture 1">
            <a:extLst>
              <a:ext uri="{FF2B5EF4-FFF2-40B4-BE49-F238E27FC236}">
                <a16:creationId xmlns:a16="http://schemas.microsoft.com/office/drawing/2014/main" id="{373E052F-CBF0-A1EB-3F87-3783C8A3195E}"/>
              </a:ext>
            </a:extLst>
          </p:cNvPr>
          <p:cNvPicPr>
            <a:picLocks noChangeAspect="1"/>
          </p:cNvPicPr>
          <p:nvPr/>
        </p:nvPicPr>
        <p:blipFill>
          <a:blip r:embed="rId4"/>
          <a:srcRect/>
          <a:stretch/>
        </p:blipFill>
        <p:spPr bwMode="auto">
          <a:xfrm>
            <a:off x="4635962" y="3418327"/>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 Box 9">
            <a:extLst>
              <a:ext uri="{FF2B5EF4-FFF2-40B4-BE49-F238E27FC236}">
                <a16:creationId xmlns:a16="http://schemas.microsoft.com/office/drawing/2014/main" id="{3A86922A-17C0-2F2B-69EC-AB8940483577}"/>
              </a:ext>
            </a:extLst>
          </p:cNvPr>
          <p:cNvSpPr txBox="1">
            <a:spLocks noChangeArrowheads="1"/>
          </p:cNvSpPr>
          <p:nvPr/>
        </p:nvSpPr>
        <p:spPr bwMode="auto">
          <a:xfrm>
            <a:off x="11353800" y="3418327"/>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15</a:t>
            </a:r>
          </a:p>
        </p:txBody>
      </p:sp>
      <p:pic>
        <p:nvPicPr>
          <p:cNvPr id="9" name="Picture 1">
            <a:extLst>
              <a:ext uri="{FF2B5EF4-FFF2-40B4-BE49-F238E27FC236}">
                <a16:creationId xmlns:a16="http://schemas.microsoft.com/office/drawing/2014/main" id="{690E833E-A6EF-F4EB-B3C5-4993F7F9931A}"/>
              </a:ext>
            </a:extLst>
          </p:cNvPr>
          <p:cNvPicPr>
            <a:picLocks noChangeAspect="1"/>
          </p:cNvPicPr>
          <p:nvPr/>
        </p:nvPicPr>
        <p:blipFill>
          <a:blip r:embed="rId4"/>
          <a:srcRect/>
          <a:stretch/>
        </p:blipFill>
        <p:spPr bwMode="auto">
          <a:xfrm>
            <a:off x="5074874" y="3418327"/>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1">
            <a:extLst>
              <a:ext uri="{FF2B5EF4-FFF2-40B4-BE49-F238E27FC236}">
                <a16:creationId xmlns:a16="http://schemas.microsoft.com/office/drawing/2014/main" id="{1B0EF645-770F-C2A2-E633-F93E6BD20048}"/>
              </a:ext>
            </a:extLst>
          </p:cNvPr>
          <p:cNvPicPr>
            <a:picLocks noChangeAspect="1"/>
          </p:cNvPicPr>
          <p:nvPr/>
        </p:nvPicPr>
        <p:blipFill>
          <a:blip r:embed="rId4"/>
          <a:srcRect/>
          <a:stretch/>
        </p:blipFill>
        <p:spPr bwMode="auto">
          <a:xfrm>
            <a:off x="5528591" y="3418327"/>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
            <a:extLst>
              <a:ext uri="{FF2B5EF4-FFF2-40B4-BE49-F238E27FC236}">
                <a16:creationId xmlns:a16="http://schemas.microsoft.com/office/drawing/2014/main" id="{71AA57E7-CACE-606D-7FDD-1619D9ABB2FF}"/>
              </a:ext>
            </a:extLst>
          </p:cNvPr>
          <p:cNvPicPr>
            <a:picLocks noChangeAspect="1"/>
          </p:cNvPicPr>
          <p:nvPr/>
        </p:nvPicPr>
        <p:blipFill>
          <a:blip r:embed="rId4"/>
          <a:srcRect/>
          <a:stretch/>
        </p:blipFill>
        <p:spPr bwMode="auto">
          <a:xfrm>
            <a:off x="5967503" y="3418327"/>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
            <a:extLst>
              <a:ext uri="{FF2B5EF4-FFF2-40B4-BE49-F238E27FC236}">
                <a16:creationId xmlns:a16="http://schemas.microsoft.com/office/drawing/2014/main" id="{59F9AC0D-2491-3F31-E9F6-6CC7BED0B380}"/>
              </a:ext>
            </a:extLst>
          </p:cNvPr>
          <p:cNvPicPr>
            <a:picLocks noChangeAspect="1"/>
          </p:cNvPicPr>
          <p:nvPr/>
        </p:nvPicPr>
        <p:blipFill>
          <a:blip r:embed="rId4"/>
          <a:srcRect/>
          <a:stretch/>
        </p:blipFill>
        <p:spPr bwMode="auto">
          <a:xfrm>
            <a:off x="6421220" y="3418327"/>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
            <a:extLst>
              <a:ext uri="{FF2B5EF4-FFF2-40B4-BE49-F238E27FC236}">
                <a16:creationId xmlns:a16="http://schemas.microsoft.com/office/drawing/2014/main" id="{55841921-3FB4-F142-1852-4F5019E441BC}"/>
              </a:ext>
            </a:extLst>
          </p:cNvPr>
          <p:cNvPicPr>
            <a:picLocks noChangeAspect="1"/>
          </p:cNvPicPr>
          <p:nvPr/>
        </p:nvPicPr>
        <p:blipFill>
          <a:blip r:embed="rId4"/>
          <a:srcRect/>
          <a:stretch/>
        </p:blipFill>
        <p:spPr bwMode="auto">
          <a:xfrm>
            <a:off x="6860132" y="3418327"/>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
            <a:extLst>
              <a:ext uri="{FF2B5EF4-FFF2-40B4-BE49-F238E27FC236}">
                <a16:creationId xmlns:a16="http://schemas.microsoft.com/office/drawing/2014/main" id="{6A571256-FE77-70F1-83C1-A468A081D454}"/>
              </a:ext>
            </a:extLst>
          </p:cNvPr>
          <p:cNvPicPr>
            <a:picLocks noChangeAspect="1"/>
          </p:cNvPicPr>
          <p:nvPr/>
        </p:nvPicPr>
        <p:blipFill>
          <a:blip r:embed="rId4"/>
          <a:srcRect/>
          <a:stretch/>
        </p:blipFill>
        <p:spPr bwMode="auto">
          <a:xfrm>
            <a:off x="7295560" y="3418327"/>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1">
            <a:extLst>
              <a:ext uri="{FF2B5EF4-FFF2-40B4-BE49-F238E27FC236}">
                <a16:creationId xmlns:a16="http://schemas.microsoft.com/office/drawing/2014/main" id="{A167BF8E-63E1-DF69-7417-2AE515C12D5F}"/>
              </a:ext>
            </a:extLst>
          </p:cNvPr>
          <p:cNvPicPr>
            <a:picLocks noChangeAspect="1"/>
          </p:cNvPicPr>
          <p:nvPr/>
        </p:nvPicPr>
        <p:blipFill>
          <a:blip r:embed="rId4"/>
          <a:srcRect/>
          <a:stretch/>
        </p:blipFill>
        <p:spPr bwMode="auto">
          <a:xfrm>
            <a:off x="7749277" y="3418327"/>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1">
            <a:extLst>
              <a:ext uri="{FF2B5EF4-FFF2-40B4-BE49-F238E27FC236}">
                <a16:creationId xmlns:a16="http://schemas.microsoft.com/office/drawing/2014/main" id="{1346516E-0675-50CA-5699-A055F4C3A578}"/>
              </a:ext>
            </a:extLst>
          </p:cNvPr>
          <p:cNvPicPr>
            <a:picLocks noChangeAspect="1"/>
          </p:cNvPicPr>
          <p:nvPr/>
        </p:nvPicPr>
        <p:blipFill>
          <a:blip r:embed="rId4"/>
          <a:srcRect/>
          <a:stretch/>
        </p:blipFill>
        <p:spPr bwMode="auto">
          <a:xfrm>
            <a:off x="8188189" y="3418327"/>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1">
            <a:extLst>
              <a:ext uri="{FF2B5EF4-FFF2-40B4-BE49-F238E27FC236}">
                <a16:creationId xmlns:a16="http://schemas.microsoft.com/office/drawing/2014/main" id="{F5634E64-69DB-5D72-D60A-7D01566A6265}"/>
              </a:ext>
            </a:extLst>
          </p:cNvPr>
          <p:cNvPicPr>
            <a:picLocks noChangeAspect="1"/>
          </p:cNvPicPr>
          <p:nvPr/>
        </p:nvPicPr>
        <p:blipFill>
          <a:blip r:embed="rId4"/>
          <a:srcRect/>
          <a:stretch/>
        </p:blipFill>
        <p:spPr bwMode="auto">
          <a:xfrm>
            <a:off x="8614591" y="3418327"/>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1">
            <a:extLst>
              <a:ext uri="{FF2B5EF4-FFF2-40B4-BE49-F238E27FC236}">
                <a16:creationId xmlns:a16="http://schemas.microsoft.com/office/drawing/2014/main" id="{9755E31B-070C-705C-4348-4A8A540E1BCC}"/>
              </a:ext>
            </a:extLst>
          </p:cNvPr>
          <p:cNvPicPr>
            <a:picLocks noChangeAspect="1"/>
          </p:cNvPicPr>
          <p:nvPr/>
        </p:nvPicPr>
        <p:blipFill>
          <a:blip r:embed="rId4"/>
          <a:srcRect/>
          <a:stretch/>
        </p:blipFill>
        <p:spPr bwMode="auto">
          <a:xfrm>
            <a:off x="9050019" y="3418327"/>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1">
            <a:extLst>
              <a:ext uri="{FF2B5EF4-FFF2-40B4-BE49-F238E27FC236}">
                <a16:creationId xmlns:a16="http://schemas.microsoft.com/office/drawing/2014/main" id="{DEF8C50B-25F7-6EBA-2DBE-1A19FA23E109}"/>
              </a:ext>
            </a:extLst>
          </p:cNvPr>
          <p:cNvPicPr>
            <a:picLocks noChangeAspect="1"/>
          </p:cNvPicPr>
          <p:nvPr/>
        </p:nvPicPr>
        <p:blipFill>
          <a:blip r:embed="rId4"/>
          <a:srcRect/>
          <a:stretch/>
        </p:blipFill>
        <p:spPr bwMode="auto">
          <a:xfrm>
            <a:off x="9503736" y="3418327"/>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21">
            <a:extLst>
              <a:ext uri="{FF2B5EF4-FFF2-40B4-BE49-F238E27FC236}">
                <a16:creationId xmlns:a16="http://schemas.microsoft.com/office/drawing/2014/main" id="{7204BEDE-6D10-F2EE-A157-2A557E42A68F}"/>
              </a:ext>
            </a:extLst>
          </p:cNvPr>
          <p:cNvPicPr>
            <a:picLocks noChangeAspect="1"/>
          </p:cNvPicPr>
          <p:nvPr/>
        </p:nvPicPr>
        <p:blipFill>
          <a:blip r:embed="rId3"/>
          <a:srcRect/>
          <a:stretch/>
        </p:blipFill>
        <p:spPr bwMode="auto">
          <a:xfrm>
            <a:off x="5074874" y="2111446"/>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 name="Picture 22">
            <a:extLst>
              <a:ext uri="{FF2B5EF4-FFF2-40B4-BE49-F238E27FC236}">
                <a16:creationId xmlns:a16="http://schemas.microsoft.com/office/drawing/2014/main" id="{EC7A35FF-3597-2C15-7F98-2A2DB2B34C4D}"/>
              </a:ext>
            </a:extLst>
          </p:cNvPr>
          <p:cNvPicPr>
            <a:picLocks noChangeAspect="1"/>
          </p:cNvPicPr>
          <p:nvPr/>
        </p:nvPicPr>
        <p:blipFill>
          <a:blip r:embed="rId3"/>
          <a:srcRect/>
          <a:stretch/>
        </p:blipFill>
        <p:spPr bwMode="auto">
          <a:xfrm>
            <a:off x="5528591" y="2111446"/>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3FD3963E-EF00-02EE-1DAE-1660909D0EF5}"/>
              </a:ext>
            </a:extLst>
          </p:cNvPr>
          <p:cNvPicPr>
            <a:picLocks noChangeAspect="1"/>
          </p:cNvPicPr>
          <p:nvPr/>
        </p:nvPicPr>
        <p:blipFill>
          <a:blip r:embed="rId3"/>
          <a:srcRect/>
          <a:stretch/>
        </p:blipFill>
        <p:spPr bwMode="auto">
          <a:xfrm>
            <a:off x="5979920" y="2111446"/>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41068AC0-ACBD-7C8F-726C-0585735C5B73}"/>
              </a:ext>
            </a:extLst>
          </p:cNvPr>
          <p:cNvPicPr>
            <a:picLocks noChangeAspect="1"/>
          </p:cNvPicPr>
          <p:nvPr/>
        </p:nvPicPr>
        <p:blipFill>
          <a:blip r:embed="rId3"/>
          <a:srcRect/>
          <a:stretch/>
        </p:blipFill>
        <p:spPr bwMode="auto">
          <a:xfrm>
            <a:off x="6412360" y="2111446"/>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F2CB2039-49D1-1527-9915-BC2F3E91E514}"/>
              </a:ext>
            </a:extLst>
          </p:cNvPr>
          <p:cNvPicPr>
            <a:picLocks noChangeAspect="1"/>
          </p:cNvPicPr>
          <p:nvPr/>
        </p:nvPicPr>
        <p:blipFill>
          <a:blip r:embed="rId3"/>
          <a:srcRect/>
          <a:stretch/>
        </p:blipFill>
        <p:spPr bwMode="auto">
          <a:xfrm>
            <a:off x="6866077" y="2111446"/>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1">
            <a:extLst>
              <a:ext uri="{FF2B5EF4-FFF2-40B4-BE49-F238E27FC236}">
                <a16:creationId xmlns:a16="http://schemas.microsoft.com/office/drawing/2014/main" id="{0302E562-0299-77B5-2372-E3CD875F2E96}"/>
              </a:ext>
            </a:extLst>
          </p:cNvPr>
          <p:cNvPicPr>
            <a:picLocks noChangeAspect="1"/>
          </p:cNvPicPr>
          <p:nvPr/>
        </p:nvPicPr>
        <p:blipFill>
          <a:blip r:embed="rId4"/>
          <a:srcRect/>
          <a:stretch/>
        </p:blipFill>
        <p:spPr bwMode="auto">
          <a:xfrm>
            <a:off x="9952891" y="3418327"/>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1">
            <a:extLst>
              <a:ext uri="{FF2B5EF4-FFF2-40B4-BE49-F238E27FC236}">
                <a16:creationId xmlns:a16="http://schemas.microsoft.com/office/drawing/2014/main" id="{0F8E6882-943D-319C-A4D4-358C3A0F51C7}"/>
              </a:ext>
            </a:extLst>
          </p:cNvPr>
          <p:cNvPicPr>
            <a:picLocks noChangeAspect="1"/>
          </p:cNvPicPr>
          <p:nvPr/>
        </p:nvPicPr>
        <p:blipFill>
          <a:blip r:embed="rId4"/>
          <a:srcRect/>
          <a:stretch/>
        </p:blipFill>
        <p:spPr bwMode="auto">
          <a:xfrm>
            <a:off x="10388319" y="3418327"/>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Picture 1">
            <a:extLst>
              <a:ext uri="{FF2B5EF4-FFF2-40B4-BE49-F238E27FC236}">
                <a16:creationId xmlns:a16="http://schemas.microsoft.com/office/drawing/2014/main" id="{E641787A-09B1-73BF-2EF7-E657B43875E1}"/>
              </a:ext>
            </a:extLst>
          </p:cNvPr>
          <p:cNvPicPr>
            <a:picLocks noChangeAspect="1"/>
          </p:cNvPicPr>
          <p:nvPr/>
        </p:nvPicPr>
        <p:blipFill>
          <a:blip r:embed="rId4"/>
          <a:srcRect/>
          <a:stretch/>
        </p:blipFill>
        <p:spPr bwMode="auto">
          <a:xfrm>
            <a:off x="10842036" y="3418327"/>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7219083"/>
      </p:ext>
    </p:extLst>
  </p:cSld>
  <p:clrMapOvr>
    <a:masterClrMapping/>
  </p:clrMapOvr>
  <p:transition spd="slow" advClick="0"/>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8CB51-5B52-586F-191F-7B51964C3799}"/>
            </a:ext>
          </a:extLst>
        </p:cNvPr>
        <p:cNvGrpSpPr/>
        <p:nvPr/>
      </p:nvGrpSpPr>
      <p:grpSpPr>
        <a:xfrm>
          <a:off x="0" y="0"/>
          <a:ext cx="0" cy="0"/>
          <a:chOff x="0" y="0"/>
          <a:chExt cx="0" cy="0"/>
        </a:xfrm>
      </p:grpSpPr>
      <p:pic>
        <p:nvPicPr>
          <p:cNvPr id="21" name="Picture 20">
            <a:extLst>
              <a:ext uri="{FF2B5EF4-FFF2-40B4-BE49-F238E27FC236}">
                <a16:creationId xmlns:a16="http://schemas.microsoft.com/office/drawing/2014/main" id="{42B22C50-8110-4EF4-42AC-21A5A7E687F7}"/>
              </a:ext>
            </a:extLst>
          </p:cNvPr>
          <p:cNvPicPr>
            <a:picLocks noChangeAspect="1"/>
          </p:cNvPicPr>
          <p:nvPr/>
        </p:nvPicPr>
        <p:blipFill>
          <a:blip r:embed="rId2"/>
          <a:srcRect/>
          <a:stretch/>
        </p:blipFill>
        <p:spPr bwMode="auto">
          <a:xfrm>
            <a:off x="4642434" y="2467131"/>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36E84F8-3D8F-07A4-E377-89AB126ECF4A}"/>
              </a:ext>
            </a:extLst>
          </p:cNvPr>
          <p:cNvSpPr>
            <a:spLocks noGrp="1"/>
          </p:cNvSpPr>
          <p:nvPr>
            <p:ph type="title"/>
          </p:nvPr>
        </p:nvSpPr>
        <p:spPr>
          <a:xfrm>
            <a:off x="912285" y="227013"/>
            <a:ext cx="10136715" cy="1828800"/>
          </a:xfrm>
        </p:spPr>
        <p:txBody>
          <a:bodyPr/>
          <a:lstStyle/>
          <a:p>
            <a:pPr marL="0" marR="0">
              <a:lnSpc>
                <a:spcPct val="100000"/>
              </a:lnSpc>
              <a:spcAft>
                <a:spcPts val="800"/>
              </a:spcAft>
            </a:pPr>
            <a:r>
              <a:rPr lang="en-US" b="1" kern="100" dirty="0">
                <a:solidFill>
                  <a:srgbClr val="0432FF"/>
                </a:solidFill>
                <a:effectLst/>
                <a:latin typeface="Arial" panose="020B0604020202020204" pitchFamily="34" charset="0"/>
                <a:ea typeface="Aptos" panose="020B0004020202020204" pitchFamily="34" charset="0"/>
                <a:cs typeface="Times New Roman" panose="02020603050405020304" pitchFamily="18" charset="0"/>
              </a:rPr>
              <a:t>For patients about to receive </a:t>
            </a:r>
            <a:r>
              <a:rPr lang="en-US" b="1" u="sng" kern="100" dirty="0" err="1">
                <a:solidFill>
                  <a:srgbClr val="0432FF"/>
                </a:solidFill>
                <a:effectLst/>
                <a:latin typeface="Arial" panose="020B0604020202020204" pitchFamily="34" charset="0"/>
                <a:ea typeface="Aptos" panose="020B0004020202020204" pitchFamily="34" charset="0"/>
                <a:cs typeface="Times New Roman" panose="02020603050405020304" pitchFamily="18" charset="0"/>
              </a:rPr>
              <a:t>capivasertib</a:t>
            </a:r>
            <a:r>
              <a:rPr lang="en-US" b="1" kern="100" dirty="0">
                <a:solidFill>
                  <a:srgbClr val="0432FF"/>
                </a:solidFill>
                <a:effectLst/>
                <a:latin typeface="Arial" panose="020B0604020202020204" pitchFamily="34" charset="0"/>
                <a:ea typeface="Aptos" panose="020B0004020202020204" pitchFamily="34" charset="0"/>
                <a:cs typeface="Times New Roman" panose="02020603050405020304" pitchFamily="18" charset="0"/>
              </a:rPr>
              <a:t>, do you take any </a:t>
            </a:r>
            <a:r>
              <a:rPr lang="en-US" b="1" u="sng" kern="100" dirty="0">
                <a:solidFill>
                  <a:srgbClr val="0432FF"/>
                </a:solidFill>
                <a:effectLst/>
                <a:latin typeface="Arial" panose="020B0604020202020204" pitchFamily="34" charset="0"/>
                <a:ea typeface="Aptos" panose="020B0004020202020204" pitchFamily="34" charset="0"/>
                <a:cs typeface="Times New Roman" panose="02020603050405020304" pitchFamily="18" charset="0"/>
              </a:rPr>
              <a:t>prophylactic measures</a:t>
            </a:r>
            <a:r>
              <a:rPr lang="en-US" b="1" kern="100" dirty="0">
                <a:solidFill>
                  <a:srgbClr val="0432FF"/>
                </a:solidFill>
                <a:effectLst/>
                <a:latin typeface="Arial" panose="020B0604020202020204" pitchFamily="34" charset="0"/>
                <a:ea typeface="Aptos" panose="020B0004020202020204" pitchFamily="34" charset="0"/>
                <a:cs typeface="Times New Roman" panose="02020603050405020304" pitchFamily="18" charset="0"/>
              </a:rPr>
              <a:t> to prevent </a:t>
            </a:r>
            <a:r>
              <a:rPr lang="en-US" b="1" u="sng" kern="100" dirty="0">
                <a:solidFill>
                  <a:srgbClr val="0432FF"/>
                </a:solidFill>
                <a:effectLst/>
                <a:latin typeface="Arial" panose="020B0604020202020204" pitchFamily="34" charset="0"/>
                <a:ea typeface="Aptos" panose="020B0004020202020204" pitchFamily="34" charset="0"/>
                <a:cs typeface="Times New Roman" panose="02020603050405020304" pitchFamily="18" charset="0"/>
              </a:rPr>
              <a:t>hyperglycemia</a:t>
            </a:r>
            <a:r>
              <a:rPr lang="en-US" b="1" kern="100" dirty="0">
                <a:solidFill>
                  <a:srgbClr val="0432FF"/>
                </a:solidFill>
                <a:effectLst/>
                <a:latin typeface="Arial" panose="020B0604020202020204" pitchFamily="34" charset="0"/>
                <a:ea typeface="Aptos" panose="020B0004020202020204" pitchFamily="34" charset="0"/>
                <a:cs typeface="Times New Roman" panose="02020603050405020304" pitchFamily="18" charset="0"/>
              </a:rPr>
              <a:t>? </a:t>
            </a:r>
            <a:endParaRPr lang="en-US" kern="100" dirty="0">
              <a:solidFill>
                <a:srgbClr val="0432FF"/>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33" name="Text Box 4">
            <a:extLst>
              <a:ext uri="{FF2B5EF4-FFF2-40B4-BE49-F238E27FC236}">
                <a16:creationId xmlns:a16="http://schemas.microsoft.com/office/drawing/2014/main" id="{41EDC347-2410-32F1-99B8-933C858F1D01}"/>
              </a:ext>
            </a:extLst>
          </p:cNvPr>
          <p:cNvSpPr txBox="1">
            <a:spLocks noChangeArrowheads="1"/>
          </p:cNvSpPr>
          <p:nvPr/>
        </p:nvSpPr>
        <p:spPr bwMode="auto">
          <a:xfrm>
            <a:off x="457200" y="2489285"/>
            <a:ext cx="4009507"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Yes*</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40" name="Text Box 9">
            <a:extLst>
              <a:ext uri="{FF2B5EF4-FFF2-40B4-BE49-F238E27FC236}">
                <a16:creationId xmlns:a16="http://schemas.microsoft.com/office/drawing/2014/main" id="{0A08B4ED-CB7F-EA59-2DD9-207E210C2DC2}"/>
              </a:ext>
            </a:extLst>
          </p:cNvPr>
          <p:cNvSpPr txBox="1">
            <a:spLocks noChangeArrowheads="1"/>
          </p:cNvSpPr>
          <p:nvPr/>
        </p:nvSpPr>
        <p:spPr bwMode="auto">
          <a:xfrm>
            <a:off x="6523038" y="2467132"/>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4</a:t>
            </a:r>
          </a:p>
        </p:txBody>
      </p:sp>
      <p:sp>
        <p:nvSpPr>
          <p:cNvPr id="48" name="Text Box 4">
            <a:extLst>
              <a:ext uri="{FF2B5EF4-FFF2-40B4-BE49-F238E27FC236}">
                <a16:creationId xmlns:a16="http://schemas.microsoft.com/office/drawing/2014/main" id="{FD530445-25D8-DC5C-71C9-B2535E5F995F}"/>
              </a:ext>
            </a:extLst>
          </p:cNvPr>
          <p:cNvSpPr txBox="1">
            <a:spLocks noChangeArrowheads="1"/>
          </p:cNvSpPr>
          <p:nvPr/>
        </p:nvSpPr>
        <p:spPr bwMode="auto">
          <a:xfrm>
            <a:off x="0" y="4001859"/>
            <a:ext cx="4466707" cy="41148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No</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3" name="Picture 1">
            <a:extLst>
              <a:ext uri="{FF2B5EF4-FFF2-40B4-BE49-F238E27FC236}">
                <a16:creationId xmlns:a16="http://schemas.microsoft.com/office/drawing/2014/main" id="{4CF94993-FF00-B556-6AC8-DFF368B22F7A}"/>
              </a:ext>
            </a:extLst>
          </p:cNvPr>
          <p:cNvPicPr>
            <a:picLocks noChangeAspect="1"/>
          </p:cNvPicPr>
          <p:nvPr/>
        </p:nvPicPr>
        <p:blipFill>
          <a:blip r:embed="rId3"/>
          <a:srcRect/>
          <a:stretch/>
        </p:blipFill>
        <p:spPr bwMode="auto">
          <a:xfrm>
            <a:off x="4635962" y="3774012"/>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 Box 9">
            <a:extLst>
              <a:ext uri="{FF2B5EF4-FFF2-40B4-BE49-F238E27FC236}">
                <a16:creationId xmlns:a16="http://schemas.microsoft.com/office/drawing/2014/main" id="{0AD8C861-1625-B07E-AE3A-7BF8F4532870}"/>
              </a:ext>
            </a:extLst>
          </p:cNvPr>
          <p:cNvSpPr txBox="1">
            <a:spLocks noChangeArrowheads="1"/>
          </p:cNvSpPr>
          <p:nvPr/>
        </p:nvSpPr>
        <p:spPr bwMode="auto">
          <a:xfrm>
            <a:off x="11399838" y="3774012"/>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17</a:t>
            </a:r>
          </a:p>
        </p:txBody>
      </p:sp>
      <p:pic>
        <p:nvPicPr>
          <p:cNvPr id="22" name="Picture 21">
            <a:extLst>
              <a:ext uri="{FF2B5EF4-FFF2-40B4-BE49-F238E27FC236}">
                <a16:creationId xmlns:a16="http://schemas.microsoft.com/office/drawing/2014/main" id="{6E05CF56-5BB6-5920-3DB1-A501FB179AE5}"/>
              </a:ext>
            </a:extLst>
          </p:cNvPr>
          <p:cNvPicPr>
            <a:picLocks noChangeAspect="1"/>
          </p:cNvPicPr>
          <p:nvPr/>
        </p:nvPicPr>
        <p:blipFill>
          <a:blip r:embed="rId2"/>
          <a:srcRect/>
          <a:stretch/>
        </p:blipFill>
        <p:spPr bwMode="auto">
          <a:xfrm>
            <a:off x="5074874" y="2467131"/>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 name="Picture 22">
            <a:extLst>
              <a:ext uri="{FF2B5EF4-FFF2-40B4-BE49-F238E27FC236}">
                <a16:creationId xmlns:a16="http://schemas.microsoft.com/office/drawing/2014/main" id="{90E892BD-BEA1-18EC-53BB-CB78EC533CDA}"/>
              </a:ext>
            </a:extLst>
          </p:cNvPr>
          <p:cNvPicPr>
            <a:picLocks noChangeAspect="1"/>
          </p:cNvPicPr>
          <p:nvPr/>
        </p:nvPicPr>
        <p:blipFill>
          <a:blip r:embed="rId2"/>
          <a:srcRect/>
          <a:stretch/>
        </p:blipFill>
        <p:spPr bwMode="auto">
          <a:xfrm>
            <a:off x="5528591" y="2467131"/>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4EC6A3E9-FBDB-85CB-5A96-177EA4A20BBB}"/>
              </a:ext>
            </a:extLst>
          </p:cNvPr>
          <p:cNvPicPr>
            <a:picLocks noChangeAspect="1"/>
          </p:cNvPicPr>
          <p:nvPr/>
        </p:nvPicPr>
        <p:blipFill>
          <a:blip r:embed="rId2"/>
          <a:srcRect/>
          <a:stretch/>
        </p:blipFill>
        <p:spPr bwMode="auto">
          <a:xfrm>
            <a:off x="5982308" y="2467131"/>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 name="TextBox 29">
            <a:extLst>
              <a:ext uri="{FF2B5EF4-FFF2-40B4-BE49-F238E27FC236}">
                <a16:creationId xmlns:a16="http://schemas.microsoft.com/office/drawing/2014/main" id="{1CAB5683-19E5-7FBE-FA70-B147EDFFFA60}"/>
              </a:ext>
            </a:extLst>
          </p:cNvPr>
          <p:cNvSpPr txBox="1"/>
          <p:nvPr/>
        </p:nvSpPr>
        <p:spPr>
          <a:xfrm>
            <a:off x="228600" y="6096000"/>
            <a:ext cx="6340197" cy="3231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charset="0"/>
                <a:ea typeface="ＭＳ Ｐゴシック" charset="0"/>
              </a:rPr>
              <a:t>*</a:t>
            </a:r>
            <a:r>
              <a:rPr kumimoji="0" lang="en-US" sz="1500" b="0" i="0" u="none" strike="noStrike" kern="1200" cap="none" spc="0" normalizeH="0" baseline="30000" noProof="0" dirty="0">
                <a:ln>
                  <a:noFill/>
                </a:ln>
                <a:solidFill>
                  <a:srgbClr val="000000"/>
                </a:solidFill>
                <a:effectLst/>
                <a:uLnTx/>
                <a:uFillTx/>
                <a:latin typeface="Arial" charset="0"/>
                <a:ea typeface="ＭＳ Ｐゴシック" charset="0"/>
              </a:rPr>
              <a:t> </a:t>
            </a:r>
            <a:r>
              <a:rPr kumimoji="0" lang="en-US" sz="1500" b="0" i="0" u="none" strike="noStrike" kern="1200" cap="none" spc="0" normalizeH="0" baseline="0" noProof="0" dirty="0">
                <a:ln>
                  <a:noFill/>
                </a:ln>
                <a:solidFill>
                  <a:srgbClr val="000000"/>
                </a:solidFill>
                <a:effectLst/>
                <a:uLnTx/>
                <a:uFillTx/>
                <a:latin typeface="Arial" charset="0"/>
                <a:ea typeface="ＭＳ Ｐゴシック" charset="0"/>
              </a:rPr>
              <a:t>Check HbA1C, finger stick blood glucose, dietary education, metformin</a:t>
            </a:r>
          </a:p>
        </p:txBody>
      </p:sp>
      <p:pic>
        <p:nvPicPr>
          <p:cNvPr id="31" name="Picture 1">
            <a:extLst>
              <a:ext uri="{FF2B5EF4-FFF2-40B4-BE49-F238E27FC236}">
                <a16:creationId xmlns:a16="http://schemas.microsoft.com/office/drawing/2014/main" id="{ADD9414F-B188-29BE-FB3F-7BC7D770B4BC}"/>
              </a:ext>
            </a:extLst>
          </p:cNvPr>
          <p:cNvPicPr>
            <a:picLocks noChangeAspect="1"/>
          </p:cNvPicPr>
          <p:nvPr/>
        </p:nvPicPr>
        <p:blipFill>
          <a:blip r:embed="rId3"/>
          <a:srcRect/>
          <a:stretch/>
        </p:blipFill>
        <p:spPr bwMode="auto">
          <a:xfrm>
            <a:off x="5070821" y="3774012"/>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 name="Picture 1">
            <a:extLst>
              <a:ext uri="{FF2B5EF4-FFF2-40B4-BE49-F238E27FC236}">
                <a16:creationId xmlns:a16="http://schemas.microsoft.com/office/drawing/2014/main" id="{888CA795-8551-B0E4-BF5D-99C9B9922958}"/>
              </a:ext>
            </a:extLst>
          </p:cNvPr>
          <p:cNvPicPr>
            <a:picLocks noChangeAspect="1"/>
          </p:cNvPicPr>
          <p:nvPr/>
        </p:nvPicPr>
        <p:blipFill>
          <a:blip r:embed="rId3"/>
          <a:srcRect/>
          <a:stretch/>
        </p:blipFill>
        <p:spPr bwMode="auto">
          <a:xfrm>
            <a:off x="5528591" y="3774012"/>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 name="Picture 1">
            <a:extLst>
              <a:ext uri="{FF2B5EF4-FFF2-40B4-BE49-F238E27FC236}">
                <a16:creationId xmlns:a16="http://schemas.microsoft.com/office/drawing/2014/main" id="{C4E3EBAC-B6E5-4F41-B81F-4134E596F909}"/>
              </a:ext>
            </a:extLst>
          </p:cNvPr>
          <p:cNvPicPr>
            <a:picLocks noChangeAspect="1"/>
          </p:cNvPicPr>
          <p:nvPr/>
        </p:nvPicPr>
        <p:blipFill>
          <a:blip r:embed="rId3"/>
          <a:srcRect/>
          <a:stretch/>
        </p:blipFill>
        <p:spPr bwMode="auto">
          <a:xfrm>
            <a:off x="5963450" y="3774012"/>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 name="Picture 1">
            <a:extLst>
              <a:ext uri="{FF2B5EF4-FFF2-40B4-BE49-F238E27FC236}">
                <a16:creationId xmlns:a16="http://schemas.microsoft.com/office/drawing/2014/main" id="{DF64F8BB-53E0-F6C5-2391-3BC81165E48E}"/>
              </a:ext>
            </a:extLst>
          </p:cNvPr>
          <p:cNvPicPr>
            <a:picLocks noChangeAspect="1"/>
          </p:cNvPicPr>
          <p:nvPr/>
        </p:nvPicPr>
        <p:blipFill>
          <a:blip r:embed="rId3"/>
          <a:srcRect/>
          <a:stretch/>
        </p:blipFill>
        <p:spPr bwMode="auto">
          <a:xfrm>
            <a:off x="6419705" y="3774012"/>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 name="Picture 1">
            <a:extLst>
              <a:ext uri="{FF2B5EF4-FFF2-40B4-BE49-F238E27FC236}">
                <a16:creationId xmlns:a16="http://schemas.microsoft.com/office/drawing/2014/main" id="{F1014A98-3DDD-6139-5ACD-27604ECE8B40}"/>
              </a:ext>
            </a:extLst>
          </p:cNvPr>
          <p:cNvPicPr>
            <a:picLocks noChangeAspect="1"/>
          </p:cNvPicPr>
          <p:nvPr/>
        </p:nvPicPr>
        <p:blipFill>
          <a:blip r:embed="rId3"/>
          <a:srcRect/>
          <a:stretch/>
        </p:blipFill>
        <p:spPr bwMode="auto">
          <a:xfrm>
            <a:off x="6868465" y="3774012"/>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 name="Picture 1">
            <a:extLst>
              <a:ext uri="{FF2B5EF4-FFF2-40B4-BE49-F238E27FC236}">
                <a16:creationId xmlns:a16="http://schemas.microsoft.com/office/drawing/2014/main" id="{004FBB5F-49E4-40E7-FEFE-434E012D5552}"/>
              </a:ext>
            </a:extLst>
          </p:cNvPr>
          <p:cNvPicPr>
            <a:picLocks noChangeAspect="1"/>
          </p:cNvPicPr>
          <p:nvPr/>
        </p:nvPicPr>
        <p:blipFill>
          <a:blip r:embed="rId3"/>
          <a:srcRect/>
          <a:stretch/>
        </p:blipFill>
        <p:spPr bwMode="auto">
          <a:xfrm>
            <a:off x="7326235" y="3774012"/>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 name="Picture 1">
            <a:extLst>
              <a:ext uri="{FF2B5EF4-FFF2-40B4-BE49-F238E27FC236}">
                <a16:creationId xmlns:a16="http://schemas.microsoft.com/office/drawing/2014/main" id="{FB843186-3645-CA67-7666-1186F6237794}"/>
              </a:ext>
            </a:extLst>
          </p:cNvPr>
          <p:cNvPicPr>
            <a:picLocks noChangeAspect="1"/>
          </p:cNvPicPr>
          <p:nvPr/>
        </p:nvPicPr>
        <p:blipFill>
          <a:blip r:embed="rId3"/>
          <a:srcRect/>
          <a:stretch/>
        </p:blipFill>
        <p:spPr bwMode="auto">
          <a:xfrm>
            <a:off x="7761094" y="3774012"/>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 name="Picture 1">
            <a:extLst>
              <a:ext uri="{FF2B5EF4-FFF2-40B4-BE49-F238E27FC236}">
                <a16:creationId xmlns:a16="http://schemas.microsoft.com/office/drawing/2014/main" id="{5CDAED3C-A14B-8B81-0D35-C76C1966F901}"/>
              </a:ext>
            </a:extLst>
          </p:cNvPr>
          <p:cNvPicPr>
            <a:picLocks noChangeAspect="1"/>
          </p:cNvPicPr>
          <p:nvPr/>
        </p:nvPicPr>
        <p:blipFill>
          <a:blip r:embed="rId3"/>
          <a:srcRect/>
          <a:stretch/>
        </p:blipFill>
        <p:spPr bwMode="auto">
          <a:xfrm>
            <a:off x="8217349" y="3774012"/>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 name="Picture 1">
            <a:extLst>
              <a:ext uri="{FF2B5EF4-FFF2-40B4-BE49-F238E27FC236}">
                <a16:creationId xmlns:a16="http://schemas.microsoft.com/office/drawing/2014/main" id="{A51186B0-49BF-00DD-519E-6A882D0C6041}"/>
              </a:ext>
            </a:extLst>
          </p:cNvPr>
          <p:cNvPicPr>
            <a:picLocks noChangeAspect="1"/>
          </p:cNvPicPr>
          <p:nvPr/>
        </p:nvPicPr>
        <p:blipFill>
          <a:blip r:embed="rId3"/>
          <a:srcRect/>
          <a:stretch/>
        </p:blipFill>
        <p:spPr bwMode="auto">
          <a:xfrm>
            <a:off x="8666259" y="3774012"/>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 name="Picture 1">
            <a:extLst>
              <a:ext uri="{FF2B5EF4-FFF2-40B4-BE49-F238E27FC236}">
                <a16:creationId xmlns:a16="http://schemas.microsoft.com/office/drawing/2014/main" id="{F07435CC-81C9-D63B-459A-6CDF730D21AD}"/>
              </a:ext>
            </a:extLst>
          </p:cNvPr>
          <p:cNvPicPr>
            <a:picLocks noChangeAspect="1"/>
          </p:cNvPicPr>
          <p:nvPr/>
        </p:nvPicPr>
        <p:blipFill>
          <a:blip r:embed="rId3"/>
          <a:srcRect/>
          <a:stretch/>
        </p:blipFill>
        <p:spPr bwMode="auto">
          <a:xfrm>
            <a:off x="9122514" y="3774012"/>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1">
            <a:extLst>
              <a:ext uri="{FF2B5EF4-FFF2-40B4-BE49-F238E27FC236}">
                <a16:creationId xmlns:a16="http://schemas.microsoft.com/office/drawing/2014/main" id="{B7E378B3-3457-00CD-4AF6-5A73AD4294AD}"/>
              </a:ext>
            </a:extLst>
          </p:cNvPr>
          <p:cNvPicPr>
            <a:picLocks noChangeAspect="1"/>
          </p:cNvPicPr>
          <p:nvPr/>
        </p:nvPicPr>
        <p:blipFill>
          <a:blip r:embed="rId3"/>
          <a:srcRect/>
          <a:stretch/>
        </p:blipFill>
        <p:spPr bwMode="auto">
          <a:xfrm>
            <a:off x="9578769" y="3774012"/>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1">
            <a:extLst>
              <a:ext uri="{FF2B5EF4-FFF2-40B4-BE49-F238E27FC236}">
                <a16:creationId xmlns:a16="http://schemas.microsoft.com/office/drawing/2014/main" id="{3F733565-F4CD-34CF-A5CA-329A8C848A0F}"/>
              </a:ext>
            </a:extLst>
          </p:cNvPr>
          <p:cNvPicPr>
            <a:picLocks noChangeAspect="1"/>
          </p:cNvPicPr>
          <p:nvPr/>
        </p:nvPicPr>
        <p:blipFill>
          <a:blip r:embed="rId3"/>
          <a:srcRect/>
          <a:stretch/>
        </p:blipFill>
        <p:spPr bwMode="auto">
          <a:xfrm>
            <a:off x="10035024" y="3774012"/>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1">
            <a:extLst>
              <a:ext uri="{FF2B5EF4-FFF2-40B4-BE49-F238E27FC236}">
                <a16:creationId xmlns:a16="http://schemas.microsoft.com/office/drawing/2014/main" id="{7105FA1A-A5F9-EE41-E8E5-2169C4BB7F10}"/>
              </a:ext>
            </a:extLst>
          </p:cNvPr>
          <p:cNvPicPr>
            <a:picLocks noChangeAspect="1"/>
          </p:cNvPicPr>
          <p:nvPr/>
        </p:nvPicPr>
        <p:blipFill>
          <a:blip r:embed="rId3"/>
          <a:srcRect/>
          <a:stretch/>
        </p:blipFill>
        <p:spPr bwMode="auto">
          <a:xfrm>
            <a:off x="10483934" y="3774012"/>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1">
            <a:extLst>
              <a:ext uri="{FF2B5EF4-FFF2-40B4-BE49-F238E27FC236}">
                <a16:creationId xmlns:a16="http://schemas.microsoft.com/office/drawing/2014/main" id="{D0A12D4D-DD9B-6666-13EE-61F258012673}"/>
              </a:ext>
            </a:extLst>
          </p:cNvPr>
          <p:cNvPicPr>
            <a:picLocks noChangeAspect="1"/>
          </p:cNvPicPr>
          <p:nvPr/>
        </p:nvPicPr>
        <p:blipFill>
          <a:blip r:embed="rId3"/>
          <a:srcRect/>
          <a:stretch/>
        </p:blipFill>
        <p:spPr bwMode="auto">
          <a:xfrm>
            <a:off x="10940189" y="3774012"/>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1">
            <a:extLst>
              <a:ext uri="{FF2B5EF4-FFF2-40B4-BE49-F238E27FC236}">
                <a16:creationId xmlns:a16="http://schemas.microsoft.com/office/drawing/2014/main" id="{7472EA63-1238-29AB-E82C-28C2D10EDC1C}"/>
              </a:ext>
            </a:extLst>
          </p:cNvPr>
          <p:cNvPicPr>
            <a:picLocks noChangeAspect="1"/>
          </p:cNvPicPr>
          <p:nvPr/>
        </p:nvPicPr>
        <p:blipFill>
          <a:blip r:embed="rId3"/>
          <a:srcRect/>
          <a:stretch/>
        </p:blipFill>
        <p:spPr bwMode="auto">
          <a:xfrm>
            <a:off x="4635962" y="4207757"/>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
            <a:extLst>
              <a:ext uri="{FF2B5EF4-FFF2-40B4-BE49-F238E27FC236}">
                <a16:creationId xmlns:a16="http://schemas.microsoft.com/office/drawing/2014/main" id="{66AE134F-A872-B05A-DCE8-BAB0AE80C62A}"/>
              </a:ext>
            </a:extLst>
          </p:cNvPr>
          <p:cNvPicPr>
            <a:picLocks noChangeAspect="1"/>
          </p:cNvPicPr>
          <p:nvPr/>
        </p:nvPicPr>
        <p:blipFill>
          <a:blip r:embed="rId3"/>
          <a:srcRect/>
          <a:stretch/>
        </p:blipFill>
        <p:spPr bwMode="auto">
          <a:xfrm>
            <a:off x="5070821" y="4207757"/>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750470092"/>
      </p:ext>
    </p:extLst>
  </p:cSld>
  <p:clrMapOvr>
    <a:masterClrMapping/>
  </p:clrMapOvr>
  <p:transition spd="slow" advClick="0"/>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74B472-945F-63AE-40B8-876F87AEC915}"/>
            </a:ext>
          </a:extLst>
        </p:cNvPr>
        <p:cNvGrpSpPr/>
        <p:nvPr/>
      </p:nvGrpSpPr>
      <p:grpSpPr>
        <a:xfrm>
          <a:off x="0" y="0"/>
          <a:ext cx="0" cy="0"/>
          <a:chOff x="0" y="0"/>
          <a:chExt cx="0" cy="0"/>
        </a:xfrm>
      </p:grpSpPr>
      <p:pic>
        <p:nvPicPr>
          <p:cNvPr id="21" name="Picture 20">
            <a:extLst>
              <a:ext uri="{FF2B5EF4-FFF2-40B4-BE49-F238E27FC236}">
                <a16:creationId xmlns:a16="http://schemas.microsoft.com/office/drawing/2014/main" id="{C0F7BB0F-979F-7408-A189-DA747CDCFC58}"/>
              </a:ext>
            </a:extLst>
          </p:cNvPr>
          <p:cNvPicPr>
            <a:picLocks noChangeAspect="1"/>
          </p:cNvPicPr>
          <p:nvPr/>
        </p:nvPicPr>
        <p:blipFill>
          <a:blip r:embed="rId2"/>
          <a:srcRect/>
          <a:stretch/>
        </p:blipFill>
        <p:spPr bwMode="auto">
          <a:xfrm>
            <a:off x="4642434" y="2467131"/>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C7F71D9-037B-B250-F9B4-ECEE8D14F850}"/>
              </a:ext>
            </a:extLst>
          </p:cNvPr>
          <p:cNvSpPr>
            <a:spLocks noGrp="1"/>
          </p:cNvSpPr>
          <p:nvPr>
            <p:ph type="title"/>
          </p:nvPr>
        </p:nvSpPr>
        <p:spPr>
          <a:xfrm>
            <a:off x="912285" y="227013"/>
            <a:ext cx="10136715" cy="1828800"/>
          </a:xfrm>
        </p:spPr>
        <p:txBody>
          <a:bodyPr/>
          <a:lstStyle/>
          <a:p>
            <a:pPr marL="0" marR="0">
              <a:lnSpc>
                <a:spcPct val="100000"/>
              </a:lnSpc>
              <a:spcAft>
                <a:spcPts val="800"/>
              </a:spcAft>
            </a:pPr>
            <a:r>
              <a:rPr lang="en-US" b="1" kern="100" dirty="0">
                <a:solidFill>
                  <a:srgbClr val="0432FF"/>
                </a:solidFill>
                <a:effectLst/>
                <a:latin typeface="Arial" panose="020B0604020202020204" pitchFamily="34" charset="0"/>
                <a:ea typeface="Aptos" panose="020B0004020202020204" pitchFamily="34" charset="0"/>
                <a:cs typeface="Times New Roman" panose="02020603050405020304" pitchFamily="18" charset="0"/>
              </a:rPr>
              <a:t>For patients about to receive </a:t>
            </a:r>
            <a:r>
              <a:rPr lang="en-US" b="1" u="sng" kern="100" dirty="0" err="1">
                <a:solidFill>
                  <a:srgbClr val="0432FF"/>
                </a:solidFill>
                <a:effectLst/>
                <a:latin typeface="Arial" panose="020B0604020202020204" pitchFamily="34" charset="0"/>
                <a:ea typeface="Aptos" panose="020B0004020202020204" pitchFamily="34" charset="0"/>
                <a:cs typeface="Times New Roman" panose="02020603050405020304" pitchFamily="18" charset="0"/>
              </a:rPr>
              <a:t>capivasertib</a:t>
            </a:r>
            <a:r>
              <a:rPr lang="en-US" b="1" kern="100" dirty="0">
                <a:solidFill>
                  <a:srgbClr val="0432FF"/>
                </a:solidFill>
                <a:effectLst/>
                <a:latin typeface="Arial" panose="020B0604020202020204" pitchFamily="34" charset="0"/>
                <a:ea typeface="Aptos" panose="020B0004020202020204" pitchFamily="34" charset="0"/>
                <a:cs typeface="Times New Roman" panose="02020603050405020304" pitchFamily="18" charset="0"/>
              </a:rPr>
              <a:t>, do you take any </a:t>
            </a:r>
            <a:r>
              <a:rPr lang="en-US" b="1" u="sng" kern="100" dirty="0">
                <a:solidFill>
                  <a:srgbClr val="0432FF"/>
                </a:solidFill>
                <a:effectLst/>
                <a:latin typeface="Arial" panose="020B0604020202020204" pitchFamily="34" charset="0"/>
                <a:ea typeface="Aptos" panose="020B0004020202020204" pitchFamily="34" charset="0"/>
                <a:cs typeface="Times New Roman" panose="02020603050405020304" pitchFamily="18" charset="0"/>
              </a:rPr>
              <a:t>prophylactic measures</a:t>
            </a:r>
            <a:r>
              <a:rPr lang="en-US" b="1" kern="100" dirty="0">
                <a:solidFill>
                  <a:srgbClr val="0432FF"/>
                </a:solidFill>
                <a:effectLst/>
                <a:latin typeface="Arial" panose="020B0604020202020204" pitchFamily="34" charset="0"/>
                <a:ea typeface="Aptos" panose="020B0004020202020204" pitchFamily="34" charset="0"/>
                <a:cs typeface="Times New Roman" panose="02020603050405020304" pitchFamily="18" charset="0"/>
              </a:rPr>
              <a:t> to prevent </a:t>
            </a:r>
            <a:r>
              <a:rPr lang="en-US" b="1" u="sng" kern="100" dirty="0">
                <a:solidFill>
                  <a:srgbClr val="0432FF"/>
                </a:solidFill>
                <a:effectLst/>
                <a:latin typeface="Arial" panose="020B0604020202020204" pitchFamily="34" charset="0"/>
                <a:ea typeface="Aptos" panose="020B0004020202020204" pitchFamily="34" charset="0"/>
                <a:cs typeface="Times New Roman" panose="02020603050405020304" pitchFamily="18" charset="0"/>
              </a:rPr>
              <a:t>cutaneous reactions</a:t>
            </a:r>
            <a:r>
              <a:rPr lang="en-US" b="1" kern="100" dirty="0">
                <a:solidFill>
                  <a:srgbClr val="0432FF"/>
                </a:solidFill>
                <a:effectLst/>
                <a:latin typeface="Arial" panose="020B0604020202020204" pitchFamily="34" charset="0"/>
                <a:ea typeface="Aptos" panose="020B0004020202020204" pitchFamily="34" charset="0"/>
                <a:cs typeface="Times New Roman" panose="02020603050405020304" pitchFamily="18" charset="0"/>
              </a:rPr>
              <a:t>? </a:t>
            </a:r>
            <a:endParaRPr lang="en-US" kern="100" dirty="0">
              <a:solidFill>
                <a:srgbClr val="0432FF"/>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33" name="Text Box 4">
            <a:extLst>
              <a:ext uri="{FF2B5EF4-FFF2-40B4-BE49-F238E27FC236}">
                <a16:creationId xmlns:a16="http://schemas.microsoft.com/office/drawing/2014/main" id="{76959FDB-56D9-F43C-A247-3654EC138CBF}"/>
              </a:ext>
            </a:extLst>
          </p:cNvPr>
          <p:cNvSpPr txBox="1">
            <a:spLocks noChangeArrowheads="1"/>
          </p:cNvSpPr>
          <p:nvPr/>
        </p:nvSpPr>
        <p:spPr bwMode="auto">
          <a:xfrm>
            <a:off x="457200" y="2489285"/>
            <a:ext cx="4009507"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Yes*</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40" name="Text Box 9">
            <a:extLst>
              <a:ext uri="{FF2B5EF4-FFF2-40B4-BE49-F238E27FC236}">
                <a16:creationId xmlns:a16="http://schemas.microsoft.com/office/drawing/2014/main" id="{3A5D02D6-8B7C-1FF5-23C5-4DDFC8BBDC70}"/>
              </a:ext>
            </a:extLst>
          </p:cNvPr>
          <p:cNvSpPr txBox="1">
            <a:spLocks noChangeArrowheads="1"/>
          </p:cNvSpPr>
          <p:nvPr/>
        </p:nvSpPr>
        <p:spPr bwMode="auto">
          <a:xfrm>
            <a:off x="9573919" y="2467132"/>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11</a:t>
            </a:r>
          </a:p>
        </p:txBody>
      </p:sp>
      <p:sp>
        <p:nvSpPr>
          <p:cNvPr id="48" name="Text Box 4">
            <a:extLst>
              <a:ext uri="{FF2B5EF4-FFF2-40B4-BE49-F238E27FC236}">
                <a16:creationId xmlns:a16="http://schemas.microsoft.com/office/drawing/2014/main" id="{7BA34D68-2523-BF1B-3318-C7E976630CC7}"/>
              </a:ext>
            </a:extLst>
          </p:cNvPr>
          <p:cNvSpPr txBox="1">
            <a:spLocks noChangeArrowheads="1"/>
          </p:cNvSpPr>
          <p:nvPr/>
        </p:nvSpPr>
        <p:spPr bwMode="auto">
          <a:xfrm>
            <a:off x="0" y="3779520"/>
            <a:ext cx="4466707" cy="41148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No</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3" name="Picture 1">
            <a:extLst>
              <a:ext uri="{FF2B5EF4-FFF2-40B4-BE49-F238E27FC236}">
                <a16:creationId xmlns:a16="http://schemas.microsoft.com/office/drawing/2014/main" id="{D47F539B-8BFD-C379-B5AB-CB7F85371E7F}"/>
              </a:ext>
            </a:extLst>
          </p:cNvPr>
          <p:cNvPicPr>
            <a:picLocks noChangeAspect="1"/>
          </p:cNvPicPr>
          <p:nvPr/>
        </p:nvPicPr>
        <p:blipFill>
          <a:blip r:embed="rId3"/>
          <a:srcRect/>
          <a:stretch/>
        </p:blipFill>
        <p:spPr bwMode="auto">
          <a:xfrm>
            <a:off x="4635962" y="3774012"/>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 Box 9">
            <a:extLst>
              <a:ext uri="{FF2B5EF4-FFF2-40B4-BE49-F238E27FC236}">
                <a16:creationId xmlns:a16="http://schemas.microsoft.com/office/drawing/2014/main" id="{AD558E61-9EFF-1308-5E4A-55890A4F5732}"/>
              </a:ext>
            </a:extLst>
          </p:cNvPr>
          <p:cNvSpPr txBox="1">
            <a:spLocks noChangeArrowheads="1"/>
          </p:cNvSpPr>
          <p:nvPr/>
        </p:nvSpPr>
        <p:spPr bwMode="auto">
          <a:xfrm>
            <a:off x="9162757" y="3774012"/>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10</a:t>
            </a:r>
          </a:p>
        </p:txBody>
      </p:sp>
      <p:pic>
        <p:nvPicPr>
          <p:cNvPr id="22" name="Picture 21">
            <a:extLst>
              <a:ext uri="{FF2B5EF4-FFF2-40B4-BE49-F238E27FC236}">
                <a16:creationId xmlns:a16="http://schemas.microsoft.com/office/drawing/2014/main" id="{B1E0DB22-6DD0-98F9-5EE2-84551794DB7A}"/>
              </a:ext>
            </a:extLst>
          </p:cNvPr>
          <p:cNvPicPr>
            <a:picLocks noChangeAspect="1"/>
          </p:cNvPicPr>
          <p:nvPr/>
        </p:nvPicPr>
        <p:blipFill>
          <a:blip r:embed="rId2"/>
          <a:srcRect/>
          <a:stretch/>
        </p:blipFill>
        <p:spPr bwMode="auto">
          <a:xfrm>
            <a:off x="5074874" y="2467131"/>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 name="Picture 22">
            <a:extLst>
              <a:ext uri="{FF2B5EF4-FFF2-40B4-BE49-F238E27FC236}">
                <a16:creationId xmlns:a16="http://schemas.microsoft.com/office/drawing/2014/main" id="{9FAD81AB-0F2F-8D08-C10A-AF8A6FF6EAD7}"/>
              </a:ext>
            </a:extLst>
          </p:cNvPr>
          <p:cNvPicPr>
            <a:picLocks noChangeAspect="1"/>
          </p:cNvPicPr>
          <p:nvPr/>
        </p:nvPicPr>
        <p:blipFill>
          <a:blip r:embed="rId2"/>
          <a:srcRect/>
          <a:stretch/>
        </p:blipFill>
        <p:spPr bwMode="auto">
          <a:xfrm>
            <a:off x="5528591" y="2467131"/>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91E8E717-781F-69F9-0833-A7BEB3A33211}"/>
              </a:ext>
            </a:extLst>
          </p:cNvPr>
          <p:cNvPicPr>
            <a:picLocks noChangeAspect="1"/>
          </p:cNvPicPr>
          <p:nvPr/>
        </p:nvPicPr>
        <p:blipFill>
          <a:blip r:embed="rId2"/>
          <a:srcRect/>
          <a:stretch/>
        </p:blipFill>
        <p:spPr bwMode="auto">
          <a:xfrm>
            <a:off x="5982308" y="2467131"/>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0E2EB6BD-DAF3-123B-BB1D-206BA28C9920}"/>
              </a:ext>
            </a:extLst>
          </p:cNvPr>
          <p:cNvPicPr>
            <a:picLocks noChangeAspect="1"/>
          </p:cNvPicPr>
          <p:nvPr/>
        </p:nvPicPr>
        <p:blipFill>
          <a:blip r:embed="rId2"/>
          <a:srcRect/>
          <a:stretch/>
        </p:blipFill>
        <p:spPr bwMode="auto">
          <a:xfrm>
            <a:off x="6414748" y="2467131"/>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973D2525-58C3-331C-1FE0-E312A7011051}"/>
              </a:ext>
            </a:extLst>
          </p:cNvPr>
          <p:cNvPicPr>
            <a:picLocks noChangeAspect="1"/>
          </p:cNvPicPr>
          <p:nvPr/>
        </p:nvPicPr>
        <p:blipFill>
          <a:blip r:embed="rId2"/>
          <a:srcRect/>
          <a:stretch/>
        </p:blipFill>
        <p:spPr bwMode="auto">
          <a:xfrm>
            <a:off x="6868465" y="2467131"/>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 name="TextBox 29">
            <a:extLst>
              <a:ext uri="{FF2B5EF4-FFF2-40B4-BE49-F238E27FC236}">
                <a16:creationId xmlns:a16="http://schemas.microsoft.com/office/drawing/2014/main" id="{7C8F20F7-05BA-54DB-51EE-142FC2B32C4C}"/>
              </a:ext>
            </a:extLst>
          </p:cNvPr>
          <p:cNvSpPr txBox="1"/>
          <p:nvPr/>
        </p:nvSpPr>
        <p:spPr>
          <a:xfrm>
            <a:off x="228600" y="6096000"/>
            <a:ext cx="1555811" cy="3231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charset="0"/>
                <a:ea typeface="ＭＳ Ｐゴシック" charset="0"/>
              </a:rPr>
              <a:t>*</a:t>
            </a:r>
            <a:r>
              <a:rPr kumimoji="0" lang="en-US" sz="1500" b="0" i="0" u="none" strike="noStrike" kern="1200" cap="none" spc="0" normalizeH="0" baseline="30000" noProof="0" dirty="0">
                <a:ln>
                  <a:noFill/>
                </a:ln>
                <a:solidFill>
                  <a:srgbClr val="000000"/>
                </a:solidFill>
                <a:effectLst/>
                <a:uLnTx/>
                <a:uFillTx/>
                <a:latin typeface="Arial" charset="0"/>
                <a:ea typeface="ＭＳ Ｐゴシック" charset="0"/>
              </a:rPr>
              <a:t> </a:t>
            </a:r>
            <a:r>
              <a:rPr kumimoji="0" lang="en-US" sz="1500" b="0" i="0" u="none" strike="noStrike" kern="1200" cap="none" spc="0" normalizeH="0" baseline="0" noProof="0" dirty="0">
                <a:ln>
                  <a:noFill/>
                </a:ln>
                <a:solidFill>
                  <a:srgbClr val="000000"/>
                </a:solidFill>
                <a:effectLst/>
                <a:uLnTx/>
                <a:uFillTx/>
                <a:latin typeface="Arial" charset="0"/>
                <a:ea typeface="ＭＳ Ｐゴシック" charset="0"/>
              </a:rPr>
              <a:t>Antihistamines</a:t>
            </a:r>
          </a:p>
        </p:txBody>
      </p:sp>
      <p:pic>
        <p:nvPicPr>
          <p:cNvPr id="31" name="Picture 1">
            <a:extLst>
              <a:ext uri="{FF2B5EF4-FFF2-40B4-BE49-F238E27FC236}">
                <a16:creationId xmlns:a16="http://schemas.microsoft.com/office/drawing/2014/main" id="{52729D16-5BA9-0325-4764-68DE0492BEF0}"/>
              </a:ext>
            </a:extLst>
          </p:cNvPr>
          <p:cNvPicPr>
            <a:picLocks noChangeAspect="1"/>
          </p:cNvPicPr>
          <p:nvPr/>
        </p:nvPicPr>
        <p:blipFill>
          <a:blip r:embed="rId3"/>
          <a:srcRect/>
          <a:stretch/>
        </p:blipFill>
        <p:spPr bwMode="auto">
          <a:xfrm>
            <a:off x="5070821" y="3774012"/>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 name="Picture 1">
            <a:extLst>
              <a:ext uri="{FF2B5EF4-FFF2-40B4-BE49-F238E27FC236}">
                <a16:creationId xmlns:a16="http://schemas.microsoft.com/office/drawing/2014/main" id="{9C4C1674-A916-5C36-753B-18B6B1404253}"/>
              </a:ext>
            </a:extLst>
          </p:cNvPr>
          <p:cNvPicPr>
            <a:picLocks noChangeAspect="1"/>
          </p:cNvPicPr>
          <p:nvPr/>
        </p:nvPicPr>
        <p:blipFill>
          <a:blip r:embed="rId3"/>
          <a:srcRect/>
          <a:stretch/>
        </p:blipFill>
        <p:spPr bwMode="auto">
          <a:xfrm>
            <a:off x="5528591" y="3774012"/>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 name="Picture 1">
            <a:extLst>
              <a:ext uri="{FF2B5EF4-FFF2-40B4-BE49-F238E27FC236}">
                <a16:creationId xmlns:a16="http://schemas.microsoft.com/office/drawing/2014/main" id="{6F7239A8-2D30-3665-8C28-D392FF6EC954}"/>
              </a:ext>
            </a:extLst>
          </p:cNvPr>
          <p:cNvPicPr>
            <a:picLocks noChangeAspect="1"/>
          </p:cNvPicPr>
          <p:nvPr/>
        </p:nvPicPr>
        <p:blipFill>
          <a:blip r:embed="rId3"/>
          <a:srcRect/>
          <a:stretch/>
        </p:blipFill>
        <p:spPr bwMode="auto">
          <a:xfrm>
            <a:off x="5963450" y="3774012"/>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 name="Picture 1">
            <a:extLst>
              <a:ext uri="{FF2B5EF4-FFF2-40B4-BE49-F238E27FC236}">
                <a16:creationId xmlns:a16="http://schemas.microsoft.com/office/drawing/2014/main" id="{7D6843D5-21F0-6B9E-0A7A-41BA94F413F6}"/>
              </a:ext>
            </a:extLst>
          </p:cNvPr>
          <p:cNvPicPr>
            <a:picLocks noChangeAspect="1"/>
          </p:cNvPicPr>
          <p:nvPr/>
        </p:nvPicPr>
        <p:blipFill>
          <a:blip r:embed="rId3"/>
          <a:srcRect/>
          <a:stretch/>
        </p:blipFill>
        <p:spPr bwMode="auto">
          <a:xfrm>
            <a:off x="6419705" y="3774012"/>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 name="Picture 1">
            <a:extLst>
              <a:ext uri="{FF2B5EF4-FFF2-40B4-BE49-F238E27FC236}">
                <a16:creationId xmlns:a16="http://schemas.microsoft.com/office/drawing/2014/main" id="{1735B9F3-B6E4-6957-186C-2AA0F3050F8E}"/>
              </a:ext>
            </a:extLst>
          </p:cNvPr>
          <p:cNvPicPr>
            <a:picLocks noChangeAspect="1"/>
          </p:cNvPicPr>
          <p:nvPr/>
        </p:nvPicPr>
        <p:blipFill>
          <a:blip r:embed="rId3"/>
          <a:srcRect/>
          <a:stretch/>
        </p:blipFill>
        <p:spPr bwMode="auto">
          <a:xfrm>
            <a:off x="6868465" y="3774012"/>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 name="Picture 1">
            <a:extLst>
              <a:ext uri="{FF2B5EF4-FFF2-40B4-BE49-F238E27FC236}">
                <a16:creationId xmlns:a16="http://schemas.microsoft.com/office/drawing/2014/main" id="{4DB0C7BF-9C38-38BF-A242-A506FBEFFBB1}"/>
              </a:ext>
            </a:extLst>
          </p:cNvPr>
          <p:cNvPicPr>
            <a:picLocks noChangeAspect="1"/>
          </p:cNvPicPr>
          <p:nvPr/>
        </p:nvPicPr>
        <p:blipFill>
          <a:blip r:embed="rId3"/>
          <a:srcRect/>
          <a:stretch/>
        </p:blipFill>
        <p:spPr bwMode="auto">
          <a:xfrm>
            <a:off x="7326235" y="3774012"/>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 name="Picture 1">
            <a:extLst>
              <a:ext uri="{FF2B5EF4-FFF2-40B4-BE49-F238E27FC236}">
                <a16:creationId xmlns:a16="http://schemas.microsoft.com/office/drawing/2014/main" id="{B28A5AB2-1430-5EAC-5EAB-817FBEB3607E}"/>
              </a:ext>
            </a:extLst>
          </p:cNvPr>
          <p:cNvPicPr>
            <a:picLocks noChangeAspect="1"/>
          </p:cNvPicPr>
          <p:nvPr/>
        </p:nvPicPr>
        <p:blipFill>
          <a:blip r:embed="rId3"/>
          <a:srcRect/>
          <a:stretch/>
        </p:blipFill>
        <p:spPr bwMode="auto">
          <a:xfrm>
            <a:off x="7761094" y="3774012"/>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 name="Picture 1">
            <a:extLst>
              <a:ext uri="{FF2B5EF4-FFF2-40B4-BE49-F238E27FC236}">
                <a16:creationId xmlns:a16="http://schemas.microsoft.com/office/drawing/2014/main" id="{67CB5933-3220-2B47-09F0-155D793F2618}"/>
              </a:ext>
            </a:extLst>
          </p:cNvPr>
          <p:cNvPicPr>
            <a:picLocks noChangeAspect="1"/>
          </p:cNvPicPr>
          <p:nvPr/>
        </p:nvPicPr>
        <p:blipFill>
          <a:blip r:embed="rId3"/>
          <a:srcRect/>
          <a:stretch/>
        </p:blipFill>
        <p:spPr bwMode="auto">
          <a:xfrm>
            <a:off x="8217349" y="3774012"/>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a:extLst>
              <a:ext uri="{FF2B5EF4-FFF2-40B4-BE49-F238E27FC236}">
                <a16:creationId xmlns:a16="http://schemas.microsoft.com/office/drawing/2014/main" id="{7860D646-91E5-AF67-E81D-52992225F72E}"/>
              </a:ext>
            </a:extLst>
          </p:cNvPr>
          <p:cNvPicPr>
            <a:picLocks noChangeAspect="1"/>
          </p:cNvPicPr>
          <p:nvPr/>
        </p:nvPicPr>
        <p:blipFill>
          <a:blip r:embed="rId2"/>
          <a:srcRect/>
          <a:stretch/>
        </p:blipFill>
        <p:spPr bwMode="auto">
          <a:xfrm>
            <a:off x="7303420" y="2467131"/>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FA25DD63-2DC4-9C6A-3B21-02A39EE9AEEE}"/>
              </a:ext>
            </a:extLst>
          </p:cNvPr>
          <p:cNvPicPr>
            <a:picLocks noChangeAspect="1"/>
          </p:cNvPicPr>
          <p:nvPr/>
        </p:nvPicPr>
        <p:blipFill>
          <a:blip r:embed="rId2"/>
          <a:srcRect/>
          <a:stretch/>
        </p:blipFill>
        <p:spPr bwMode="auto">
          <a:xfrm>
            <a:off x="7757137" y="2467131"/>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E14C25C6-1C4E-F6E4-3B82-6F61708212C3}"/>
              </a:ext>
            </a:extLst>
          </p:cNvPr>
          <p:cNvPicPr>
            <a:picLocks noChangeAspect="1"/>
          </p:cNvPicPr>
          <p:nvPr/>
        </p:nvPicPr>
        <p:blipFill>
          <a:blip r:embed="rId2"/>
          <a:srcRect/>
          <a:stretch/>
        </p:blipFill>
        <p:spPr bwMode="auto">
          <a:xfrm>
            <a:off x="8210854" y="2467131"/>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E86AA48F-246D-D819-4671-CD5428CF6C5C}"/>
              </a:ext>
            </a:extLst>
          </p:cNvPr>
          <p:cNvPicPr>
            <a:picLocks noChangeAspect="1"/>
          </p:cNvPicPr>
          <p:nvPr/>
        </p:nvPicPr>
        <p:blipFill>
          <a:blip r:embed="rId2"/>
          <a:srcRect/>
          <a:stretch/>
        </p:blipFill>
        <p:spPr bwMode="auto">
          <a:xfrm>
            <a:off x="8643294" y="2467131"/>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233C8A74-B0BF-4B03-894D-FC57B4B30489}"/>
              </a:ext>
            </a:extLst>
          </p:cNvPr>
          <p:cNvPicPr>
            <a:picLocks noChangeAspect="1"/>
          </p:cNvPicPr>
          <p:nvPr/>
        </p:nvPicPr>
        <p:blipFill>
          <a:blip r:embed="rId2"/>
          <a:srcRect/>
          <a:stretch/>
        </p:blipFill>
        <p:spPr bwMode="auto">
          <a:xfrm>
            <a:off x="9097011" y="2467131"/>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1">
            <a:extLst>
              <a:ext uri="{FF2B5EF4-FFF2-40B4-BE49-F238E27FC236}">
                <a16:creationId xmlns:a16="http://schemas.microsoft.com/office/drawing/2014/main" id="{522634EF-5E9D-7692-E8B5-262C52267270}"/>
              </a:ext>
            </a:extLst>
          </p:cNvPr>
          <p:cNvPicPr>
            <a:picLocks noChangeAspect="1"/>
          </p:cNvPicPr>
          <p:nvPr/>
        </p:nvPicPr>
        <p:blipFill>
          <a:blip r:embed="rId3"/>
          <a:srcRect/>
          <a:stretch/>
        </p:blipFill>
        <p:spPr bwMode="auto">
          <a:xfrm>
            <a:off x="8663081" y="3774012"/>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29449449"/>
      </p:ext>
    </p:extLst>
  </p:cSld>
  <p:clrMapOvr>
    <a:masterClrMapping/>
  </p:clrMapOvr>
  <p:transition spd="slow" advClick="0"/>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159AAB-561B-A6B7-516E-70A7B41281B5}"/>
            </a:ext>
          </a:extLst>
        </p:cNvPr>
        <p:cNvGrpSpPr/>
        <p:nvPr/>
      </p:nvGrpSpPr>
      <p:grpSpPr>
        <a:xfrm>
          <a:off x="0" y="0"/>
          <a:ext cx="0" cy="0"/>
          <a:chOff x="0" y="0"/>
          <a:chExt cx="0" cy="0"/>
        </a:xfrm>
      </p:grpSpPr>
      <p:pic>
        <p:nvPicPr>
          <p:cNvPr id="21" name="Picture 20">
            <a:extLst>
              <a:ext uri="{FF2B5EF4-FFF2-40B4-BE49-F238E27FC236}">
                <a16:creationId xmlns:a16="http://schemas.microsoft.com/office/drawing/2014/main" id="{0CF4983D-C74D-3C5E-4A72-A4DFEED43832}"/>
              </a:ext>
            </a:extLst>
          </p:cNvPr>
          <p:cNvPicPr>
            <a:picLocks noChangeAspect="1"/>
          </p:cNvPicPr>
          <p:nvPr/>
        </p:nvPicPr>
        <p:blipFill>
          <a:blip r:embed="rId3"/>
          <a:srcRect/>
          <a:stretch/>
        </p:blipFill>
        <p:spPr bwMode="auto">
          <a:xfrm>
            <a:off x="4642434" y="2467131"/>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ACEABC9-4C57-43CD-9FB1-A026D98463E6}"/>
              </a:ext>
            </a:extLst>
          </p:cNvPr>
          <p:cNvSpPr>
            <a:spLocks noGrp="1"/>
          </p:cNvSpPr>
          <p:nvPr>
            <p:ph type="title"/>
          </p:nvPr>
        </p:nvSpPr>
        <p:spPr>
          <a:xfrm>
            <a:off x="912285" y="227013"/>
            <a:ext cx="10136715" cy="1828800"/>
          </a:xfrm>
        </p:spPr>
        <p:txBody>
          <a:bodyPr/>
          <a:lstStyle/>
          <a:p>
            <a:pPr marL="0" marR="0">
              <a:lnSpc>
                <a:spcPct val="100000"/>
              </a:lnSpc>
              <a:spcAft>
                <a:spcPts val="800"/>
              </a:spcAft>
            </a:pPr>
            <a:r>
              <a:rPr lang="en-US" b="1" kern="100" dirty="0">
                <a:solidFill>
                  <a:srgbClr val="0432FF"/>
                </a:solidFill>
                <a:effectLst/>
                <a:latin typeface="Arial" panose="020B0604020202020204" pitchFamily="34" charset="0"/>
                <a:ea typeface="Aptos" panose="020B0004020202020204" pitchFamily="34" charset="0"/>
                <a:cs typeface="Times New Roman" panose="02020603050405020304" pitchFamily="18" charset="0"/>
              </a:rPr>
              <a:t>For patients about to receive </a:t>
            </a:r>
            <a:r>
              <a:rPr lang="en-US" b="1" u="sng" kern="100" dirty="0" err="1">
                <a:solidFill>
                  <a:srgbClr val="0432FF"/>
                </a:solidFill>
                <a:effectLst/>
                <a:latin typeface="Arial" panose="020B0604020202020204" pitchFamily="34" charset="0"/>
                <a:ea typeface="Aptos" panose="020B0004020202020204" pitchFamily="34" charset="0"/>
                <a:cs typeface="Times New Roman" panose="02020603050405020304" pitchFamily="18" charset="0"/>
              </a:rPr>
              <a:t>capivasertib</a:t>
            </a:r>
            <a:r>
              <a:rPr lang="en-US" b="1" kern="100" dirty="0">
                <a:solidFill>
                  <a:srgbClr val="0432FF"/>
                </a:solidFill>
                <a:effectLst/>
                <a:latin typeface="Arial" panose="020B0604020202020204" pitchFamily="34" charset="0"/>
                <a:ea typeface="Aptos" panose="020B0004020202020204" pitchFamily="34" charset="0"/>
                <a:cs typeface="Times New Roman" panose="02020603050405020304" pitchFamily="18" charset="0"/>
              </a:rPr>
              <a:t>, do you take any </a:t>
            </a:r>
            <a:r>
              <a:rPr lang="en-US" b="1" u="sng" kern="100" dirty="0">
                <a:solidFill>
                  <a:srgbClr val="0432FF"/>
                </a:solidFill>
                <a:effectLst/>
                <a:latin typeface="Arial" panose="020B0604020202020204" pitchFamily="34" charset="0"/>
                <a:ea typeface="Aptos" panose="020B0004020202020204" pitchFamily="34" charset="0"/>
                <a:cs typeface="Times New Roman" panose="02020603050405020304" pitchFamily="18" charset="0"/>
              </a:rPr>
              <a:t>prophylactic measures</a:t>
            </a:r>
            <a:r>
              <a:rPr lang="en-US" b="1" kern="100" dirty="0">
                <a:solidFill>
                  <a:srgbClr val="0432FF"/>
                </a:solidFill>
                <a:effectLst/>
                <a:latin typeface="Arial" panose="020B0604020202020204" pitchFamily="34" charset="0"/>
                <a:ea typeface="Aptos" panose="020B0004020202020204" pitchFamily="34" charset="0"/>
                <a:cs typeface="Times New Roman" panose="02020603050405020304" pitchFamily="18" charset="0"/>
              </a:rPr>
              <a:t> to prevent </a:t>
            </a:r>
            <a:r>
              <a:rPr lang="en-US" b="1" u="sng" kern="100" dirty="0">
                <a:solidFill>
                  <a:srgbClr val="0432FF"/>
                </a:solidFill>
                <a:effectLst/>
                <a:latin typeface="Arial" panose="020B0604020202020204" pitchFamily="34" charset="0"/>
                <a:ea typeface="Aptos" panose="020B0004020202020204" pitchFamily="34" charset="0"/>
                <a:cs typeface="Times New Roman" panose="02020603050405020304" pitchFamily="18" charset="0"/>
              </a:rPr>
              <a:t>gastrointestinal toxicity</a:t>
            </a:r>
            <a:r>
              <a:rPr lang="en-US" b="1" kern="100" dirty="0">
                <a:solidFill>
                  <a:srgbClr val="0432FF"/>
                </a:solidFill>
                <a:effectLst/>
                <a:latin typeface="Arial" panose="020B0604020202020204" pitchFamily="34" charset="0"/>
                <a:ea typeface="Aptos" panose="020B0004020202020204" pitchFamily="34" charset="0"/>
                <a:cs typeface="Times New Roman" panose="02020603050405020304" pitchFamily="18" charset="0"/>
              </a:rPr>
              <a:t>? </a:t>
            </a:r>
            <a:endParaRPr lang="en-US" kern="100" dirty="0">
              <a:solidFill>
                <a:srgbClr val="0432FF"/>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33" name="Text Box 4">
            <a:extLst>
              <a:ext uri="{FF2B5EF4-FFF2-40B4-BE49-F238E27FC236}">
                <a16:creationId xmlns:a16="http://schemas.microsoft.com/office/drawing/2014/main" id="{1D8C44B0-99C8-279D-8708-60A39295A7AB}"/>
              </a:ext>
            </a:extLst>
          </p:cNvPr>
          <p:cNvSpPr txBox="1">
            <a:spLocks noChangeArrowheads="1"/>
          </p:cNvSpPr>
          <p:nvPr/>
        </p:nvSpPr>
        <p:spPr bwMode="auto">
          <a:xfrm>
            <a:off x="457200" y="2489285"/>
            <a:ext cx="4009507"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Yes*</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40" name="Text Box 9">
            <a:extLst>
              <a:ext uri="{FF2B5EF4-FFF2-40B4-BE49-F238E27FC236}">
                <a16:creationId xmlns:a16="http://schemas.microsoft.com/office/drawing/2014/main" id="{FC29A8FD-8E68-F65A-B80C-F57C682B5086}"/>
              </a:ext>
            </a:extLst>
          </p:cNvPr>
          <p:cNvSpPr txBox="1">
            <a:spLocks noChangeArrowheads="1"/>
          </p:cNvSpPr>
          <p:nvPr/>
        </p:nvSpPr>
        <p:spPr bwMode="auto">
          <a:xfrm>
            <a:off x="7388163" y="2467132"/>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6</a:t>
            </a:r>
          </a:p>
        </p:txBody>
      </p:sp>
      <p:sp>
        <p:nvSpPr>
          <p:cNvPr id="48" name="Text Box 4">
            <a:extLst>
              <a:ext uri="{FF2B5EF4-FFF2-40B4-BE49-F238E27FC236}">
                <a16:creationId xmlns:a16="http://schemas.microsoft.com/office/drawing/2014/main" id="{1DA66C2B-2EBB-B17A-3A32-DEDB8597C613}"/>
              </a:ext>
            </a:extLst>
          </p:cNvPr>
          <p:cNvSpPr txBox="1">
            <a:spLocks noChangeArrowheads="1"/>
          </p:cNvSpPr>
          <p:nvPr/>
        </p:nvSpPr>
        <p:spPr bwMode="auto">
          <a:xfrm>
            <a:off x="0" y="3779520"/>
            <a:ext cx="4466707" cy="41148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No</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3" name="Picture 1">
            <a:extLst>
              <a:ext uri="{FF2B5EF4-FFF2-40B4-BE49-F238E27FC236}">
                <a16:creationId xmlns:a16="http://schemas.microsoft.com/office/drawing/2014/main" id="{5BCAFAB1-3F81-6FE0-AC21-DD2554EDF0D2}"/>
              </a:ext>
            </a:extLst>
          </p:cNvPr>
          <p:cNvPicPr>
            <a:picLocks noChangeAspect="1"/>
          </p:cNvPicPr>
          <p:nvPr/>
        </p:nvPicPr>
        <p:blipFill>
          <a:blip r:embed="rId4"/>
          <a:srcRect/>
          <a:stretch/>
        </p:blipFill>
        <p:spPr bwMode="auto">
          <a:xfrm>
            <a:off x="4635962" y="3774012"/>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 Box 9">
            <a:extLst>
              <a:ext uri="{FF2B5EF4-FFF2-40B4-BE49-F238E27FC236}">
                <a16:creationId xmlns:a16="http://schemas.microsoft.com/office/drawing/2014/main" id="{210C2E94-8792-7928-9A35-A292F7AA226C}"/>
              </a:ext>
            </a:extLst>
          </p:cNvPr>
          <p:cNvSpPr txBox="1">
            <a:spLocks noChangeArrowheads="1"/>
          </p:cNvSpPr>
          <p:nvPr/>
        </p:nvSpPr>
        <p:spPr bwMode="auto">
          <a:xfrm>
            <a:off x="11399838" y="3774012"/>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15</a:t>
            </a:r>
          </a:p>
        </p:txBody>
      </p:sp>
      <p:pic>
        <p:nvPicPr>
          <p:cNvPr id="22" name="Picture 21">
            <a:extLst>
              <a:ext uri="{FF2B5EF4-FFF2-40B4-BE49-F238E27FC236}">
                <a16:creationId xmlns:a16="http://schemas.microsoft.com/office/drawing/2014/main" id="{C434A411-9023-AD9B-3911-7C14EF47084C}"/>
              </a:ext>
            </a:extLst>
          </p:cNvPr>
          <p:cNvPicPr>
            <a:picLocks noChangeAspect="1"/>
          </p:cNvPicPr>
          <p:nvPr/>
        </p:nvPicPr>
        <p:blipFill>
          <a:blip r:embed="rId3"/>
          <a:srcRect/>
          <a:stretch/>
        </p:blipFill>
        <p:spPr bwMode="auto">
          <a:xfrm>
            <a:off x="5074874" y="2467131"/>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 name="Picture 22">
            <a:extLst>
              <a:ext uri="{FF2B5EF4-FFF2-40B4-BE49-F238E27FC236}">
                <a16:creationId xmlns:a16="http://schemas.microsoft.com/office/drawing/2014/main" id="{418C2237-6B02-1BBA-428F-E69E0ADBAA29}"/>
              </a:ext>
            </a:extLst>
          </p:cNvPr>
          <p:cNvPicPr>
            <a:picLocks noChangeAspect="1"/>
          </p:cNvPicPr>
          <p:nvPr/>
        </p:nvPicPr>
        <p:blipFill>
          <a:blip r:embed="rId3"/>
          <a:srcRect/>
          <a:stretch/>
        </p:blipFill>
        <p:spPr bwMode="auto">
          <a:xfrm>
            <a:off x="5528591" y="2467131"/>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928C1D7F-291A-689D-5AB2-BE1BCF8C8E04}"/>
              </a:ext>
            </a:extLst>
          </p:cNvPr>
          <p:cNvPicPr>
            <a:picLocks noChangeAspect="1"/>
          </p:cNvPicPr>
          <p:nvPr/>
        </p:nvPicPr>
        <p:blipFill>
          <a:blip r:embed="rId3"/>
          <a:srcRect/>
          <a:stretch/>
        </p:blipFill>
        <p:spPr bwMode="auto">
          <a:xfrm>
            <a:off x="5982308" y="2467131"/>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0B103793-3662-F2C3-AAE9-3A2F59E45497}"/>
              </a:ext>
            </a:extLst>
          </p:cNvPr>
          <p:cNvPicPr>
            <a:picLocks noChangeAspect="1"/>
          </p:cNvPicPr>
          <p:nvPr/>
        </p:nvPicPr>
        <p:blipFill>
          <a:blip r:embed="rId3"/>
          <a:srcRect/>
          <a:stretch/>
        </p:blipFill>
        <p:spPr bwMode="auto">
          <a:xfrm>
            <a:off x="6414748" y="2467131"/>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 name="TextBox 29">
            <a:extLst>
              <a:ext uri="{FF2B5EF4-FFF2-40B4-BE49-F238E27FC236}">
                <a16:creationId xmlns:a16="http://schemas.microsoft.com/office/drawing/2014/main" id="{0A70D11B-AD7B-B3BE-4C9D-79856575BA60}"/>
              </a:ext>
            </a:extLst>
          </p:cNvPr>
          <p:cNvSpPr txBox="1"/>
          <p:nvPr/>
        </p:nvSpPr>
        <p:spPr>
          <a:xfrm>
            <a:off x="228600" y="6096000"/>
            <a:ext cx="3079689" cy="3231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charset="0"/>
                <a:ea typeface="ＭＳ Ｐゴシック" charset="0"/>
              </a:rPr>
              <a:t>*</a:t>
            </a:r>
            <a:r>
              <a:rPr kumimoji="0" lang="en-US" sz="1500" b="0" i="0" u="none" strike="noStrike" kern="1200" cap="none" spc="0" normalizeH="0" baseline="30000" noProof="0" dirty="0">
                <a:ln>
                  <a:noFill/>
                </a:ln>
                <a:solidFill>
                  <a:srgbClr val="000000"/>
                </a:solidFill>
                <a:effectLst/>
                <a:uLnTx/>
                <a:uFillTx/>
                <a:latin typeface="Arial" charset="0"/>
                <a:ea typeface="ＭＳ Ｐゴシック" charset="0"/>
              </a:rPr>
              <a:t> </a:t>
            </a:r>
            <a:r>
              <a:rPr kumimoji="0" lang="en-US" sz="1500" b="0" i="0" u="none" strike="noStrike" kern="1200" cap="none" spc="0" normalizeH="0" baseline="0" noProof="0" dirty="0">
                <a:ln>
                  <a:noFill/>
                </a:ln>
                <a:solidFill>
                  <a:srgbClr val="000000"/>
                </a:solidFill>
                <a:effectLst/>
                <a:uLnTx/>
                <a:uFillTx/>
                <a:latin typeface="Arial" charset="0"/>
                <a:ea typeface="ＭＳ Ｐゴシック" charset="0"/>
              </a:rPr>
              <a:t>Loperamide/antidiarrheal agents</a:t>
            </a:r>
          </a:p>
        </p:txBody>
      </p:sp>
      <p:pic>
        <p:nvPicPr>
          <p:cNvPr id="31" name="Picture 1">
            <a:extLst>
              <a:ext uri="{FF2B5EF4-FFF2-40B4-BE49-F238E27FC236}">
                <a16:creationId xmlns:a16="http://schemas.microsoft.com/office/drawing/2014/main" id="{DA08CF5E-F1F1-6CE5-43B6-31CC8DE771C1}"/>
              </a:ext>
            </a:extLst>
          </p:cNvPr>
          <p:cNvPicPr>
            <a:picLocks noChangeAspect="1"/>
          </p:cNvPicPr>
          <p:nvPr/>
        </p:nvPicPr>
        <p:blipFill>
          <a:blip r:embed="rId4"/>
          <a:srcRect/>
          <a:stretch/>
        </p:blipFill>
        <p:spPr bwMode="auto">
          <a:xfrm>
            <a:off x="5070821" y="3774012"/>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 name="Picture 1">
            <a:extLst>
              <a:ext uri="{FF2B5EF4-FFF2-40B4-BE49-F238E27FC236}">
                <a16:creationId xmlns:a16="http://schemas.microsoft.com/office/drawing/2014/main" id="{4FE65268-431E-B03E-24E4-E77AF8D4B20A}"/>
              </a:ext>
            </a:extLst>
          </p:cNvPr>
          <p:cNvPicPr>
            <a:picLocks noChangeAspect="1"/>
          </p:cNvPicPr>
          <p:nvPr/>
        </p:nvPicPr>
        <p:blipFill>
          <a:blip r:embed="rId4"/>
          <a:srcRect/>
          <a:stretch/>
        </p:blipFill>
        <p:spPr bwMode="auto">
          <a:xfrm>
            <a:off x="5528591" y="3774012"/>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 name="Picture 1">
            <a:extLst>
              <a:ext uri="{FF2B5EF4-FFF2-40B4-BE49-F238E27FC236}">
                <a16:creationId xmlns:a16="http://schemas.microsoft.com/office/drawing/2014/main" id="{AE15C600-F1D6-CD99-A836-3000A5BB219D}"/>
              </a:ext>
            </a:extLst>
          </p:cNvPr>
          <p:cNvPicPr>
            <a:picLocks noChangeAspect="1"/>
          </p:cNvPicPr>
          <p:nvPr/>
        </p:nvPicPr>
        <p:blipFill>
          <a:blip r:embed="rId4"/>
          <a:srcRect/>
          <a:stretch/>
        </p:blipFill>
        <p:spPr bwMode="auto">
          <a:xfrm>
            <a:off x="5963450" y="3774012"/>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 name="Picture 1">
            <a:extLst>
              <a:ext uri="{FF2B5EF4-FFF2-40B4-BE49-F238E27FC236}">
                <a16:creationId xmlns:a16="http://schemas.microsoft.com/office/drawing/2014/main" id="{0913A4B5-BE80-5CA0-5EB9-A168A2DAE931}"/>
              </a:ext>
            </a:extLst>
          </p:cNvPr>
          <p:cNvPicPr>
            <a:picLocks noChangeAspect="1"/>
          </p:cNvPicPr>
          <p:nvPr/>
        </p:nvPicPr>
        <p:blipFill>
          <a:blip r:embed="rId4"/>
          <a:srcRect/>
          <a:stretch/>
        </p:blipFill>
        <p:spPr bwMode="auto">
          <a:xfrm>
            <a:off x="6419705" y="3774012"/>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 name="Picture 1">
            <a:extLst>
              <a:ext uri="{FF2B5EF4-FFF2-40B4-BE49-F238E27FC236}">
                <a16:creationId xmlns:a16="http://schemas.microsoft.com/office/drawing/2014/main" id="{661C4509-53A0-476B-5034-A322D70AEBA9}"/>
              </a:ext>
            </a:extLst>
          </p:cNvPr>
          <p:cNvPicPr>
            <a:picLocks noChangeAspect="1"/>
          </p:cNvPicPr>
          <p:nvPr/>
        </p:nvPicPr>
        <p:blipFill>
          <a:blip r:embed="rId4"/>
          <a:srcRect/>
          <a:stretch/>
        </p:blipFill>
        <p:spPr bwMode="auto">
          <a:xfrm>
            <a:off x="6868465" y="3774012"/>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 name="Picture 1">
            <a:extLst>
              <a:ext uri="{FF2B5EF4-FFF2-40B4-BE49-F238E27FC236}">
                <a16:creationId xmlns:a16="http://schemas.microsoft.com/office/drawing/2014/main" id="{56F30FED-8DB0-553F-2D2A-D0E960ABC340}"/>
              </a:ext>
            </a:extLst>
          </p:cNvPr>
          <p:cNvPicPr>
            <a:picLocks noChangeAspect="1"/>
          </p:cNvPicPr>
          <p:nvPr/>
        </p:nvPicPr>
        <p:blipFill>
          <a:blip r:embed="rId4"/>
          <a:srcRect/>
          <a:stretch/>
        </p:blipFill>
        <p:spPr bwMode="auto">
          <a:xfrm>
            <a:off x="7326235" y="3774012"/>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 name="Picture 1">
            <a:extLst>
              <a:ext uri="{FF2B5EF4-FFF2-40B4-BE49-F238E27FC236}">
                <a16:creationId xmlns:a16="http://schemas.microsoft.com/office/drawing/2014/main" id="{3C9D9AA1-191E-FEEA-71FD-AFA75A926453}"/>
              </a:ext>
            </a:extLst>
          </p:cNvPr>
          <p:cNvPicPr>
            <a:picLocks noChangeAspect="1"/>
          </p:cNvPicPr>
          <p:nvPr/>
        </p:nvPicPr>
        <p:blipFill>
          <a:blip r:embed="rId4"/>
          <a:srcRect/>
          <a:stretch/>
        </p:blipFill>
        <p:spPr bwMode="auto">
          <a:xfrm>
            <a:off x="7761094" y="3774012"/>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 name="Picture 1">
            <a:extLst>
              <a:ext uri="{FF2B5EF4-FFF2-40B4-BE49-F238E27FC236}">
                <a16:creationId xmlns:a16="http://schemas.microsoft.com/office/drawing/2014/main" id="{EEDF43A2-962A-9366-A17F-A1A8AB95252B}"/>
              </a:ext>
            </a:extLst>
          </p:cNvPr>
          <p:cNvPicPr>
            <a:picLocks noChangeAspect="1"/>
          </p:cNvPicPr>
          <p:nvPr/>
        </p:nvPicPr>
        <p:blipFill>
          <a:blip r:embed="rId4"/>
          <a:srcRect/>
          <a:stretch/>
        </p:blipFill>
        <p:spPr bwMode="auto">
          <a:xfrm>
            <a:off x="8217349" y="3774012"/>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1">
            <a:extLst>
              <a:ext uri="{FF2B5EF4-FFF2-40B4-BE49-F238E27FC236}">
                <a16:creationId xmlns:a16="http://schemas.microsoft.com/office/drawing/2014/main" id="{A3B7C8A6-5E9D-5986-0CE2-BFEAED1EBF3F}"/>
              </a:ext>
            </a:extLst>
          </p:cNvPr>
          <p:cNvPicPr>
            <a:picLocks noChangeAspect="1"/>
          </p:cNvPicPr>
          <p:nvPr/>
        </p:nvPicPr>
        <p:blipFill>
          <a:blip r:embed="rId4"/>
          <a:srcRect/>
          <a:stretch/>
        </p:blipFill>
        <p:spPr bwMode="auto">
          <a:xfrm>
            <a:off x="8673604" y="3774012"/>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a:extLst>
              <a:ext uri="{FF2B5EF4-FFF2-40B4-BE49-F238E27FC236}">
                <a16:creationId xmlns:a16="http://schemas.microsoft.com/office/drawing/2014/main" id="{CD1C4C32-AB1C-96E4-EB42-DCA620D3DADB}"/>
              </a:ext>
            </a:extLst>
          </p:cNvPr>
          <p:cNvPicPr>
            <a:picLocks noChangeAspect="1"/>
          </p:cNvPicPr>
          <p:nvPr/>
        </p:nvPicPr>
        <p:blipFill>
          <a:blip r:embed="rId3"/>
          <a:srcRect/>
          <a:stretch/>
        </p:blipFill>
        <p:spPr bwMode="auto">
          <a:xfrm>
            <a:off x="6868464" y="2467131"/>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1">
            <a:extLst>
              <a:ext uri="{FF2B5EF4-FFF2-40B4-BE49-F238E27FC236}">
                <a16:creationId xmlns:a16="http://schemas.microsoft.com/office/drawing/2014/main" id="{A7210EEE-5C09-37F6-0F20-69E121E1301C}"/>
              </a:ext>
            </a:extLst>
          </p:cNvPr>
          <p:cNvPicPr>
            <a:picLocks noChangeAspect="1"/>
          </p:cNvPicPr>
          <p:nvPr/>
        </p:nvPicPr>
        <p:blipFill>
          <a:blip r:embed="rId4"/>
          <a:srcRect/>
          <a:stretch/>
        </p:blipFill>
        <p:spPr bwMode="auto">
          <a:xfrm>
            <a:off x="9129859" y="3774012"/>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1">
            <a:extLst>
              <a:ext uri="{FF2B5EF4-FFF2-40B4-BE49-F238E27FC236}">
                <a16:creationId xmlns:a16="http://schemas.microsoft.com/office/drawing/2014/main" id="{A674A94B-17E7-E7EB-5C89-0A72421A445B}"/>
              </a:ext>
            </a:extLst>
          </p:cNvPr>
          <p:cNvPicPr>
            <a:picLocks noChangeAspect="1"/>
          </p:cNvPicPr>
          <p:nvPr/>
        </p:nvPicPr>
        <p:blipFill>
          <a:blip r:embed="rId4"/>
          <a:srcRect/>
          <a:stretch/>
        </p:blipFill>
        <p:spPr bwMode="auto">
          <a:xfrm>
            <a:off x="9587629" y="3774012"/>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
            <a:extLst>
              <a:ext uri="{FF2B5EF4-FFF2-40B4-BE49-F238E27FC236}">
                <a16:creationId xmlns:a16="http://schemas.microsoft.com/office/drawing/2014/main" id="{D0FC01A4-8C7D-B2DB-6FC3-C935ED77ACED}"/>
              </a:ext>
            </a:extLst>
          </p:cNvPr>
          <p:cNvPicPr>
            <a:picLocks noChangeAspect="1"/>
          </p:cNvPicPr>
          <p:nvPr/>
        </p:nvPicPr>
        <p:blipFill>
          <a:blip r:embed="rId4"/>
          <a:srcRect/>
          <a:stretch/>
        </p:blipFill>
        <p:spPr bwMode="auto">
          <a:xfrm>
            <a:off x="10022488" y="3774012"/>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
            <a:extLst>
              <a:ext uri="{FF2B5EF4-FFF2-40B4-BE49-F238E27FC236}">
                <a16:creationId xmlns:a16="http://schemas.microsoft.com/office/drawing/2014/main" id="{AC824906-CE52-C020-7CF4-F5AD01188939}"/>
              </a:ext>
            </a:extLst>
          </p:cNvPr>
          <p:cNvPicPr>
            <a:picLocks noChangeAspect="1"/>
          </p:cNvPicPr>
          <p:nvPr/>
        </p:nvPicPr>
        <p:blipFill>
          <a:blip r:embed="rId4"/>
          <a:srcRect/>
          <a:stretch/>
        </p:blipFill>
        <p:spPr bwMode="auto">
          <a:xfrm>
            <a:off x="10478743" y="3774012"/>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
            <a:extLst>
              <a:ext uri="{FF2B5EF4-FFF2-40B4-BE49-F238E27FC236}">
                <a16:creationId xmlns:a16="http://schemas.microsoft.com/office/drawing/2014/main" id="{FEE8EDFB-DC3C-D5AB-BE41-B5AA65399DBC}"/>
              </a:ext>
            </a:extLst>
          </p:cNvPr>
          <p:cNvPicPr>
            <a:picLocks noChangeAspect="1"/>
          </p:cNvPicPr>
          <p:nvPr/>
        </p:nvPicPr>
        <p:blipFill>
          <a:blip r:embed="rId4"/>
          <a:srcRect/>
          <a:stretch/>
        </p:blipFill>
        <p:spPr bwMode="auto">
          <a:xfrm>
            <a:off x="10934998" y="3774012"/>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52847514"/>
      </p:ext>
    </p:extLst>
  </p:cSld>
  <p:clrMapOvr>
    <a:masterClrMapping/>
  </p:clrMapOvr>
  <p:transition spd="slow" advClick="0"/>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F63307-79DB-DF5F-8B71-BCD7765646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6A3C8E-56F6-77DB-71DF-4FFEF678FA5F}"/>
              </a:ext>
            </a:extLst>
          </p:cNvPr>
          <p:cNvSpPr>
            <a:spLocks noGrp="1"/>
          </p:cNvSpPr>
          <p:nvPr>
            <p:ph type="title"/>
          </p:nvPr>
        </p:nvSpPr>
        <p:spPr>
          <a:xfrm>
            <a:off x="571967" y="2014454"/>
            <a:ext cx="10301681" cy="2829091"/>
          </a:xfrm>
        </p:spPr>
        <p:txBody>
          <a:bodyPr/>
          <a:lstStyle/>
          <a:p>
            <a:r>
              <a:rPr lang="en-US" sz="3600" dirty="0">
                <a:effectLst/>
                <a:latin typeface="Calibri" panose="020F0502020204030204" pitchFamily="34" charset="0"/>
              </a:rPr>
              <a:t>ASCO 2025: </a:t>
            </a:r>
            <a:br>
              <a:rPr lang="en-US" sz="3600" dirty="0">
                <a:effectLst/>
                <a:latin typeface="Calibri" panose="020F0502020204030204" pitchFamily="34" charset="0"/>
              </a:rPr>
            </a:br>
            <a:r>
              <a:rPr lang="en-US" sz="3600" dirty="0">
                <a:effectLst/>
                <a:latin typeface="Calibri" panose="020F0502020204030204" pitchFamily="34" charset="0"/>
              </a:rPr>
              <a:t>HR-Positive Breast Cancer</a:t>
            </a:r>
            <a:endParaRPr lang="en-US" sz="3600" dirty="0"/>
          </a:p>
        </p:txBody>
      </p:sp>
    </p:spTree>
    <p:extLst>
      <p:ext uri="{BB962C8B-B14F-4D97-AF65-F5344CB8AC3E}">
        <p14:creationId xmlns:p14="http://schemas.microsoft.com/office/powerpoint/2010/main" val="41449515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BB7D00-37E5-3692-C09D-F62F9BDDC7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739C2D-C338-3E77-75C2-C35E4176960B}"/>
              </a:ext>
            </a:extLst>
          </p:cNvPr>
          <p:cNvSpPr>
            <a:spLocks noGrp="1"/>
          </p:cNvSpPr>
          <p:nvPr>
            <p:ph type="title"/>
          </p:nvPr>
        </p:nvSpPr>
        <p:spPr>
          <a:xfrm>
            <a:off x="501174" y="908720"/>
            <a:ext cx="10563378" cy="1143000"/>
          </a:xfrm>
        </p:spPr>
        <p:txBody>
          <a:bodyPr/>
          <a:lstStyle/>
          <a:p>
            <a:pPr algn="l"/>
            <a:r>
              <a:rPr lang="en-US" b="1" dirty="0"/>
              <a:t>First-Line </a:t>
            </a:r>
            <a:r>
              <a:rPr lang="en-US" b="1" dirty="0" err="1"/>
              <a:t>Camizestrant</a:t>
            </a:r>
            <a:r>
              <a:rPr lang="en-US" b="1" dirty="0"/>
              <a:t> Demonstrated Highly Statistically Significant and Clinically Meaningful Improvement in PFS for Advanced HR-Positive Breast Cancer with an Emergent ESR1 Tumor Mutation in the SERENA-6 Phase III Trial</a:t>
            </a:r>
            <a:br>
              <a:rPr lang="en-US" b="1" dirty="0"/>
            </a:br>
            <a:r>
              <a:rPr lang="en-US" sz="2400" b="1" dirty="0"/>
              <a:t>Press Release: </a:t>
            </a:r>
            <a:r>
              <a:rPr lang="en-US" sz="2400" dirty="0"/>
              <a:t>February</a:t>
            </a:r>
            <a:r>
              <a:rPr lang="en-US" sz="2400" b="1" dirty="0"/>
              <a:t> 26, 2025</a:t>
            </a:r>
            <a:br>
              <a:rPr lang="en-US" b="1" dirty="0"/>
            </a:br>
            <a:endParaRPr lang="en-US" dirty="0"/>
          </a:p>
        </p:txBody>
      </p:sp>
      <p:sp>
        <p:nvSpPr>
          <p:cNvPr id="5" name="Content Placeholder 2">
            <a:extLst>
              <a:ext uri="{FF2B5EF4-FFF2-40B4-BE49-F238E27FC236}">
                <a16:creationId xmlns:a16="http://schemas.microsoft.com/office/drawing/2014/main" id="{707C0558-73C2-C22F-8281-68AF3AAB886D}"/>
              </a:ext>
            </a:extLst>
          </p:cNvPr>
          <p:cNvSpPr txBox="1">
            <a:spLocks/>
          </p:cNvSpPr>
          <p:nvPr/>
        </p:nvSpPr>
        <p:spPr>
          <a:xfrm>
            <a:off x="356931" y="2353754"/>
            <a:ext cx="11168308" cy="4143578"/>
          </a:xfrm>
          <a:prstGeom prst="rect">
            <a:avLst/>
          </a:prstGeom>
        </p:spPr>
        <p:txBody>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0000"/>
              </a:lnSpc>
              <a:spcBef>
                <a:spcPct val="30000"/>
              </a:spcBef>
              <a:spcAft>
                <a:spcPts val="800"/>
              </a:spcAft>
              <a:buClr>
                <a:srgbClr val="000000"/>
              </a:buClr>
              <a:buSzPct val="100000"/>
              <a:buFont typeface="Arial" pitchFamily="-72" charset="0"/>
              <a:buNone/>
              <a:tabLst/>
              <a:defRPr/>
            </a:pP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MS PGothic" pitchFamily="34" charset="-128"/>
                <a:cs typeface="Calibri" panose="020F0502020204030204" pitchFamily="34" charset="0"/>
              </a:rPr>
              <a:t>“Positive high-level results from a planned interim analysis of the SERENA-6 Phase III trial showed that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MS PGothic" pitchFamily="34" charset="-128"/>
                <a:cs typeface="Calibri" panose="020F0502020204030204" pitchFamily="34" charset="0"/>
              </a:rPr>
              <a:t>camizestrant</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MS PGothic" pitchFamily="34" charset="-128"/>
                <a:cs typeface="Calibri" panose="020F0502020204030204" pitchFamily="34" charset="0"/>
              </a:rPr>
              <a:t> in combination with a cyclin-dependent kinase (CDK) 4/6 inhibitor (palbociclib, ribociclib or abemaciclib) demonstrated a highly statistically significant and clinically meaningful improvement in the primary endpoint of progression-free survival (PFS). The trial evaluated switching to the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MS PGothic" pitchFamily="34" charset="-128"/>
                <a:cs typeface="Calibri" panose="020F0502020204030204" pitchFamily="34" charset="0"/>
              </a:rPr>
              <a:t>camizestrant</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MS PGothic" pitchFamily="34" charset="-128"/>
                <a:cs typeface="Calibri" panose="020F0502020204030204" pitchFamily="34" charset="0"/>
              </a:rPr>
              <a:t> combination versus continuing standard-of-care treatment with an aromatase inhibitor (AI) (anastrozole or letrozole) in combination with a CDK4/6 inhibitor in the 1st-line treatment of patients with hormone receptor (HR)-positive, HER2-negative advanced breast cancer whose tumors have an emergent ESR1 mutation.</a:t>
            </a:r>
          </a:p>
          <a:p>
            <a:pPr marL="98425" marR="0" lvl="0" indent="0" algn="l" defTabSz="412750" rtl="0" eaLnBrk="0" fontAlgn="base" latinLnBrk="0" hangingPunct="0">
              <a:lnSpc>
                <a:spcPct val="100000"/>
              </a:lnSpc>
              <a:spcBef>
                <a:spcPct val="30000"/>
              </a:spcBef>
              <a:spcAft>
                <a:spcPts val="800"/>
              </a:spcAft>
              <a:buClr>
                <a:srgbClr val="000000"/>
              </a:buClr>
              <a:buSzPct val="100000"/>
              <a:buFont typeface="Arial" pitchFamily="-72" charset="0"/>
              <a:buNone/>
              <a:tabLst/>
              <a:defRPr/>
            </a:pP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MS PGothic" pitchFamily="34" charset="-128"/>
                <a:cs typeface="Calibri" panose="020F0502020204030204" pitchFamily="34" charset="0"/>
              </a:rPr>
              <a:t>The key secondary endpoints of time to second disease progression (PFS2) and overall survival (OS) were immature at the time of this interim analysis. However, the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MS PGothic" pitchFamily="34" charset="-128"/>
                <a:cs typeface="Calibri" panose="020F0502020204030204" pitchFamily="34" charset="0"/>
              </a:rPr>
              <a:t>camizestrant</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MS PGothic" pitchFamily="34" charset="-128"/>
                <a:cs typeface="Calibri" panose="020F0502020204030204" pitchFamily="34" charset="0"/>
              </a:rPr>
              <a:t> combination demonstrated a trend toward improvement in PFS2. The trial will continue as planned to further assess key secondary endpoints.”</a:t>
            </a:r>
          </a:p>
        </p:txBody>
      </p:sp>
      <p:sp>
        <p:nvSpPr>
          <p:cNvPr id="7" name="TextBox 6">
            <a:extLst>
              <a:ext uri="{FF2B5EF4-FFF2-40B4-BE49-F238E27FC236}">
                <a16:creationId xmlns:a16="http://schemas.microsoft.com/office/drawing/2014/main" id="{049AB71A-67B0-04BD-AF4F-DC5C0AB4CAC4}"/>
              </a:ext>
            </a:extLst>
          </p:cNvPr>
          <p:cNvSpPr txBox="1"/>
          <p:nvPr/>
        </p:nvSpPr>
        <p:spPr>
          <a:xfrm>
            <a:off x="97538" y="6497332"/>
            <a:ext cx="11687094"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https://</a:t>
            </a:r>
            <a:r>
              <a:rPr kumimoji="0" lang="en-US" sz="1500" b="0" i="0" u="none" strike="noStrike" kern="1200" cap="none" spc="0" normalizeH="0" baseline="0" noProof="0" dirty="0" err="1">
                <a:ln>
                  <a:noFill/>
                </a:ln>
                <a:solidFill>
                  <a:srgbClr val="000000"/>
                </a:solidFill>
                <a:effectLst/>
                <a:uLnTx/>
                <a:uFillTx/>
                <a:latin typeface="Calibri"/>
                <a:ea typeface="MS PGothic" charset="0"/>
              </a:rPr>
              <a:t>www.astrazeneca.com</a:t>
            </a:r>
            <a:r>
              <a:rPr kumimoji="0" lang="en-US" sz="1500" b="0" i="0" u="none" strike="noStrike" kern="1200" cap="none" spc="0" normalizeH="0" baseline="0" noProof="0" dirty="0">
                <a:ln>
                  <a:noFill/>
                </a:ln>
                <a:solidFill>
                  <a:srgbClr val="000000"/>
                </a:solidFill>
                <a:effectLst/>
                <a:uLnTx/>
                <a:uFillTx/>
                <a:latin typeface="Calibri"/>
                <a:ea typeface="MS PGothic" charset="0"/>
              </a:rPr>
              <a:t>/media-</a:t>
            </a:r>
            <a:r>
              <a:rPr kumimoji="0" lang="en-US" sz="1500" b="0" i="0" u="none" strike="noStrike" kern="1200" cap="none" spc="0" normalizeH="0" baseline="0" noProof="0" dirty="0" err="1">
                <a:ln>
                  <a:noFill/>
                </a:ln>
                <a:solidFill>
                  <a:srgbClr val="000000"/>
                </a:solidFill>
                <a:effectLst/>
                <a:uLnTx/>
                <a:uFillTx/>
                <a:latin typeface="Calibri"/>
                <a:ea typeface="MS PGothic" charset="0"/>
              </a:rPr>
              <a:t>centre</a:t>
            </a:r>
            <a:r>
              <a:rPr kumimoji="0" lang="en-US" sz="1500" b="0" i="0" u="none" strike="noStrike" kern="1200" cap="none" spc="0" normalizeH="0" baseline="0" noProof="0" dirty="0">
                <a:ln>
                  <a:noFill/>
                </a:ln>
                <a:solidFill>
                  <a:srgbClr val="000000"/>
                </a:solidFill>
                <a:effectLst/>
                <a:uLnTx/>
                <a:uFillTx/>
                <a:latin typeface="Calibri"/>
                <a:ea typeface="MS PGothic" charset="0"/>
              </a:rPr>
              <a:t>/press-releases/2025/camizestrant-improved-pfs-in-1l-hr-breast-cancer.html</a:t>
            </a:r>
          </a:p>
        </p:txBody>
      </p:sp>
    </p:spTree>
    <p:extLst>
      <p:ext uri="{BB962C8B-B14F-4D97-AF65-F5344CB8AC3E}">
        <p14:creationId xmlns:p14="http://schemas.microsoft.com/office/powerpoint/2010/main" val="38585198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491F8-004C-F4AC-5C4B-4BFF75331183}"/>
              </a:ext>
            </a:extLst>
          </p:cNvPr>
          <p:cNvSpPr>
            <a:spLocks noGrp="1"/>
          </p:cNvSpPr>
          <p:nvPr>
            <p:ph type="title"/>
          </p:nvPr>
        </p:nvSpPr>
        <p:spPr>
          <a:xfrm>
            <a:off x="945159" y="711077"/>
            <a:ext cx="10301681" cy="2829091"/>
          </a:xfrm>
        </p:spPr>
        <p:txBody>
          <a:bodyPr/>
          <a:lstStyle/>
          <a:p>
            <a:pPr algn="l"/>
            <a:r>
              <a:rPr lang="en-US" sz="3600" dirty="0">
                <a:effectLst/>
                <a:latin typeface="Calibri" panose="020F0502020204030204" pitchFamily="34" charset="0"/>
              </a:rPr>
              <a:t>Camizestrant + CDK4/6 Inhibitor (CDK4/6i) for the Treatment of Emergent ESR1 Mutations During First-Line (1L) Endocrine-Based Therapy (ET) and Ahead of Disease Progression in Patients (pts) with HR+/HER2- Advanced Breast Cancer (ABC): Phase 3, Double-Blind ctDNA-Guided SERENA-6 Trial</a:t>
            </a:r>
            <a:endParaRPr lang="en-US" sz="3600" dirty="0"/>
          </a:p>
        </p:txBody>
      </p:sp>
      <p:sp>
        <p:nvSpPr>
          <p:cNvPr id="3" name="TextBox 2">
            <a:extLst>
              <a:ext uri="{FF2B5EF4-FFF2-40B4-BE49-F238E27FC236}">
                <a16:creationId xmlns:a16="http://schemas.microsoft.com/office/drawing/2014/main" id="{F5D8761E-AE7C-F9B3-369B-6DA7A37543E3}"/>
              </a:ext>
            </a:extLst>
          </p:cNvPr>
          <p:cNvSpPr txBox="1"/>
          <p:nvPr/>
        </p:nvSpPr>
        <p:spPr>
          <a:xfrm>
            <a:off x="945158" y="4005064"/>
            <a:ext cx="10996642" cy="2031325"/>
          </a:xfrm>
          <a:prstGeom prst="rect">
            <a:avLst/>
          </a:prstGeom>
          <a:noFill/>
        </p:spPr>
        <p:txBody>
          <a:bodyPr wrap="square" rtlCol="0">
            <a:spAutoFit/>
          </a:bodyPr>
          <a:lstStyle/>
          <a:p>
            <a:pPr marL="0" marR="0" lvl="0" indent="0" algn="l" defTabSz="455613" rtl="0" eaLnBrk="1" fontAlgn="base" latinLnBrk="0" hangingPunct="1">
              <a:lnSpc>
                <a:spcPct val="100000"/>
              </a:lnSpc>
              <a:spcBef>
                <a:spcPts val="400"/>
              </a:spcBef>
              <a:spcAft>
                <a:spcPts val="4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Turner N et al. </a:t>
            </a:r>
          </a:p>
          <a:p>
            <a:pPr marL="0" marR="0" lvl="0" indent="0" algn="l" defTabSz="455613" rtl="0" eaLnBrk="1" fontAlgn="base" latinLnBrk="0" hangingPunct="1">
              <a:lnSpc>
                <a:spcPct val="100000"/>
              </a:lnSpc>
              <a:spcBef>
                <a:spcPts val="400"/>
              </a:spcBef>
              <a:spcAft>
                <a:spcPts val="4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ASCO 2025;Abstract LBA4.</a:t>
            </a:r>
          </a:p>
          <a:p>
            <a:pPr marL="0" marR="0" lvl="0" indent="0" algn="l" defTabSz="455613" rtl="0" eaLnBrk="1" fontAlgn="base" latinLnBrk="0" hangingPunct="1">
              <a:lnSpc>
                <a:spcPct val="100000"/>
              </a:lnSpc>
              <a:spcBef>
                <a:spcPts val="400"/>
              </a:spcBef>
              <a:spcAft>
                <a:spcPts val="40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S PGothic" charset="0"/>
              <a:cs typeface="+mn-cs"/>
            </a:endParaRPr>
          </a:p>
          <a:p>
            <a:pPr marL="0" marR="0" lvl="0" indent="0" algn="l" defTabSz="455613" rtl="0" eaLnBrk="1" fontAlgn="base" latinLnBrk="0" hangingPunct="1">
              <a:lnSpc>
                <a:spcPct val="100000"/>
              </a:lnSpc>
              <a:spcBef>
                <a:spcPts val="400"/>
              </a:spcBef>
              <a:spcAft>
                <a:spcPts val="400"/>
              </a:spcAft>
              <a:buClrTx/>
              <a:buSzTx/>
              <a:buFontTx/>
              <a:buNone/>
              <a:tabLst/>
              <a:defRPr/>
            </a:pPr>
            <a:r>
              <a:rPr kumimoji="0" lang="en-US" sz="2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Plenary| SUNDAY, JUNE 1| 2:41 PM CDT</a:t>
            </a:r>
            <a:endParaRPr kumimoji="0" lang="en-US" sz="2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2198387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7F65F2-0589-7F24-CFD0-6B7379239D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B9110A-6EA2-9ECD-944A-EFB511B6FDB2}"/>
              </a:ext>
            </a:extLst>
          </p:cNvPr>
          <p:cNvSpPr>
            <a:spLocks noGrp="1"/>
          </p:cNvSpPr>
          <p:nvPr>
            <p:ph type="title"/>
          </p:nvPr>
        </p:nvSpPr>
        <p:spPr>
          <a:xfrm>
            <a:off x="983433" y="711077"/>
            <a:ext cx="10301681" cy="2829091"/>
          </a:xfrm>
        </p:spPr>
        <p:txBody>
          <a:bodyPr/>
          <a:lstStyle/>
          <a:p>
            <a:pPr algn="l"/>
            <a:r>
              <a:rPr lang="en-US" sz="3600" dirty="0">
                <a:effectLst/>
                <a:latin typeface="Calibri" panose="020F0502020204030204" pitchFamily="34" charset="0"/>
              </a:rPr>
              <a:t>Patient-Reported Outcomes (PROs) in Patients with ER+, HER2- Advanced Breast Cancer (ABC) Treated with </a:t>
            </a:r>
            <a:r>
              <a:rPr lang="en-US" sz="3600" dirty="0" err="1">
                <a:latin typeface="Calibri" panose="020F0502020204030204" pitchFamily="34" charset="0"/>
              </a:rPr>
              <a:t>I</a:t>
            </a:r>
            <a:r>
              <a:rPr lang="en-US" sz="3600" dirty="0" err="1">
                <a:effectLst/>
                <a:latin typeface="Calibri" panose="020F0502020204030204" pitchFamily="34" charset="0"/>
              </a:rPr>
              <a:t>mlunestrant</a:t>
            </a:r>
            <a:r>
              <a:rPr lang="en-US" sz="3600" dirty="0">
                <a:effectLst/>
                <a:latin typeface="Calibri" panose="020F0502020204030204" pitchFamily="34" charset="0"/>
              </a:rPr>
              <a:t>, Investigator’s Choice Standard Endocrine Therapy, or </a:t>
            </a:r>
            <a:r>
              <a:rPr lang="en-US" sz="3600" dirty="0" err="1">
                <a:effectLst/>
                <a:latin typeface="Calibri" panose="020F0502020204030204" pitchFamily="34" charset="0"/>
              </a:rPr>
              <a:t>Imlunestrant</a:t>
            </a:r>
            <a:r>
              <a:rPr lang="en-US" sz="3600" dirty="0">
                <a:effectLst/>
                <a:latin typeface="Calibri" panose="020F0502020204030204" pitchFamily="34" charset="0"/>
              </a:rPr>
              <a:t> + </a:t>
            </a:r>
            <a:r>
              <a:rPr lang="en-US" sz="3600" dirty="0" err="1">
                <a:effectLst/>
                <a:latin typeface="Calibri" panose="020F0502020204030204" pitchFamily="34" charset="0"/>
              </a:rPr>
              <a:t>Abemaciclib</a:t>
            </a:r>
            <a:r>
              <a:rPr lang="en-US" sz="3600" dirty="0">
                <a:effectLst/>
                <a:latin typeface="Calibri" panose="020F0502020204030204" pitchFamily="34" charset="0"/>
              </a:rPr>
              <a:t>: Results from the Phase III EMBER-3 Trial</a:t>
            </a:r>
            <a:endParaRPr lang="en-US" sz="3600" dirty="0"/>
          </a:p>
        </p:txBody>
      </p:sp>
      <p:sp>
        <p:nvSpPr>
          <p:cNvPr id="3" name="TextBox 2">
            <a:extLst>
              <a:ext uri="{FF2B5EF4-FFF2-40B4-BE49-F238E27FC236}">
                <a16:creationId xmlns:a16="http://schemas.microsoft.com/office/drawing/2014/main" id="{FAE7AACF-1664-F3CF-84EB-92721E511632}"/>
              </a:ext>
            </a:extLst>
          </p:cNvPr>
          <p:cNvSpPr txBox="1"/>
          <p:nvPr/>
        </p:nvSpPr>
        <p:spPr>
          <a:xfrm>
            <a:off x="983432" y="3825064"/>
            <a:ext cx="10657184" cy="2031325"/>
          </a:xfrm>
          <a:prstGeom prst="rect">
            <a:avLst/>
          </a:prstGeom>
          <a:noFill/>
        </p:spPr>
        <p:txBody>
          <a:bodyPr wrap="square" rtlCol="0">
            <a:spAutoFit/>
          </a:bodyPr>
          <a:lstStyle/>
          <a:p>
            <a:pPr marL="0" marR="0" lvl="0" indent="0" algn="l" defTabSz="455613" rtl="0" eaLnBrk="1" fontAlgn="base" latinLnBrk="0" hangingPunct="1">
              <a:lnSpc>
                <a:spcPct val="100000"/>
              </a:lnSpc>
              <a:spcBef>
                <a:spcPts val="400"/>
              </a:spcBef>
              <a:spcAft>
                <a:spcPts val="40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libri"/>
                <a:ea typeface="MS PGothic" charset="0"/>
                <a:cs typeface="+mn-cs"/>
              </a:rPr>
              <a:t>Curigliano</a:t>
            </a: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 G et al. </a:t>
            </a:r>
          </a:p>
          <a:p>
            <a:pPr marL="0" marR="0" lvl="0" indent="0" algn="l" defTabSz="455613" rtl="0" eaLnBrk="1" fontAlgn="base" latinLnBrk="0" hangingPunct="1">
              <a:lnSpc>
                <a:spcPct val="100000"/>
              </a:lnSpc>
              <a:spcBef>
                <a:spcPts val="400"/>
              </a:spcBef>
              <a:spcAft>
                <a:spcPts val="4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ASCO 2025;Abstract 1001.</a:t>
            </a:r>
          </a:p>
          <a:p>
            <a:pPr marL="0" marR="0" lvl="0" indent="0" algn="l" defTabSz="455613" rtl="0" eaLnBrk="1" fontAlgn="base" latinLnBrk="0" hangingPunct="1">
              <a:lnSpc>
                <a:spcPct val="100000"/>
              </a:lnSpc>
              <a:spcBef>
                <a:spcPts val="400"/>
              </a:spcBef>
              <a:spcAft>
                <a:spcPts val="40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S PGothic" charset="0"/>
              <a:cs typeface="+mn-cs"/>
            </a:endParaRPr>
          </a:p>
          <a:p>
            <a:pPr marL="0" marR="0" lvl="0" indent="0" algn="l" defTabSz="455613" rtl="0" eaLnBrk="1" fontAlgn="base" latinLnBrk="0" hangingPunct="1">
              <a:lnSpc>
                <a:spcPct val="100000"/>
              </a:lnSpc>
              <a:spcBef>
                <a:spcPts val="400"/>
              </a:spcBef>
              <a:spcAft>
                <a:spcPts val="400"/>
              </a:spcAft>
              <a:buClrTx/>
              <a:buSzTx/>
              <a:buFontTx/>
              <a:buNone/>
              <a:tabLst/>
              <a:defRPr/>
            </a:pPr>
            <a:r>
              <a:rPr kumimoji="0" lang="en-US" sz="2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SATURDAY, MAY 31| 1:27 PM CDT</a:t>
            </a:r>
            <a:endParaRPr kumimoji="0" lang="en-US" sz="2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20085443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up of a text&#10;&#10;Description automatically generated">
            <a:extLst>
              <a:ext uri="{FF2B5EF4-FFF2-40B4-BE49-F238E27FC236}">
                <a16:creationId xmlns:a16="http://schemas.microsoft.com/office/drawing/2014/main" id="{DC1DCCD1-D573-473C-1953-06FE3F38142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22139" y="1719021"/>
            <a:ext cx="10358437" cy="2430059"/>
          </a:xfrm>
        </p:spPr>
      </p:pic>
      <p:sp>
        <p:nvSpPr>
          <p:cNvPr id="6" name="TextBox 5">
            <a:extLst>
              <a:ext uri="{FF2B5EF4-FFF2-40B4-BE49-F238E27FC236}">
                <a16:creationId xmlns:a16="http://schemas.microsoft.com/office/drawing/2014/main" id="{3C14682D-6BD4-C309-792E-9044DE5CA19B}"/>
              </a:ext>
            </a:extLst>
          </p:cNvPr>
          <p:cNvSpPr txBox="1"/>
          <p:nvPr/>
        </p:nvSpPr>
        <p:spPr>
          <a:xfrm>
            <a:off x="922138" y="4043679"/>
            <a:ext cx="10358437" cy="400110"/>
          </a:xfrm>
          <a:prstGeom prst="rect">
            <a:avLst/>
          </a:prstGeom>
          <a:solidFill>
            <a:srgbClr val="FFFFFF"/>
          </a:solidFill>
        </p:spPr>
        <p:txBody>
          <a:bodyPr wrap="square" rtlCol="0">
            <a:spAutoFit/>
          </a:bodyPr>
          <a:lstStyle/>
          <a:p>
            <a:pPr algn="r"/>
            <a:r>
              <a:rPr lang="en-US" sz="2000" i="1" dirty="0">
                <a:solidFill>
                  <a:srgbClr val="1D1C1D"/>
                </a:solidFill>
                <a:effectLst/>
                <a:latin typeface="Slack-Lato"/>
              </a:rPr>
              <a:t>J Clin Oncol </a:t>
            </a:r>
            <a:r>
              <a:rPr lang="en-US" sz="2000" i="0" dirty="0">
                <a:solidFill>
                  <a:srgbClr val="1D1C1D"/>
                </a:solidFill>
                <a:effectLst/>
                <a:latin typeface="Slack-Lato"/>
              </a:rPr>
              <a:t>2025 </a:t>
            </a:r>
            <a:r>
              <a:rPr lang="en-US" sz="2000" i="0">
                <a:solidFill>
                  <a:srgbClr val="1D1C1D"/>
                </a:solidFill>
                <a:effectLst/>
                <a:latin typeface="Slack-Lato"/>
              </a:rPr>
              <a:t>April 14;[</a:t>
            </a:r>
            <a:r>
              <a:rPr lang="en-US" sz="2000" i="0" dirty="0">
                <a:solidFill>
                  <a:srgbClr val="1D1C1D"/>
                </a:solidFill>
                <a:effectLst/>
                <a:latin typeface="Slack-Lato"/>
              </a:rPr>
              <a:t>Online ahead of print].</a:t>
            </a:r>
            <a:endParaRPr lang="en-US" sz="2000" dirty="0"/>
          </a:p>
        </p:txBody>
      </p:sp>
      <p:sp>
        <p:nvSpPr>
          <p:cNvPr id="8" name="TextBox 7">
            <a:extLst>
              <a:ext uri="{FF2B5EF4-FFF2-40B4-BE49-F238E27FC236}">
                <a16:creationId xmlns:a16="http://schemas.microsoft.com/office/drawing/2014/main" id="{0DE3E47C-2798-354B-DC4D-3C7B37622865}"/>
              </a:ext>
            </a:extLst>
          </p:cNvPr>
          <p:cNvSpPr txBox="1"/>
          <p:nvPr/>
        </p:nvSpPr>
        <p:spPr>
          <a:xfrm>
            <a:off x="9419084" y="1774557"/>
            <a:ext cx="1861492" cy="646331"/>
          </a:xfrm>
          <a:prstGeom prst="rect">
            <a:avLst/>
          </a:prstGeom>
          <a:solidFill>
            <a:srgbClr val="FFFFFF"/>
          </a:solidFill>
          <a:ln>
            <a:noFill/>
          </a:ln>
        </p:spPr>
        <p:txBody>
          <a:bodyPr wrap="square" rtlCol="0">
            <a:spAutoFit/>
          </a:bodyPr>
          <a:lstStyle/>
          <a:p>
            <a:endParaRPr lang="en-US" dirty="0"/>
          </a:p>
        </p:txBody>
      </p:sp>
    </p:spTree>
    <p:extLst>
      <p:ext uri="{BB962C8B-B14F-4D97-AF65-F5344CB8AC3E}">
        <p14:creationId xmlns:p14="http://schemas.microsoft.com/office/powerpoint/2010/main" val="41781562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619098-1F53-06DA-470A-36AA3589C6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3432D0-0C05-2C04-BB66-9152FAC40689}"/>
              </a:ext>
            </a:extLst>
          </p:cNvPr>
          <p:cNvSpPr>
            <a:spLocks noGrp="1"/>
          </p:cNvSpPr>
          <p:nvPr>
            <p:ph type="title"/>
          </p:nvPr>
        </p:nvSpPr>
        <p:spPr>
          <a:xfrm>
            <a:off x="945159" y="711077"/>
            <a:ext cx="10301681" cy="2829091"/>
          </a:xfrm>
        </p:spPr>
        <p:txBody>
          <a:bodyPr/>
          <a:lstStyle/>
          <a:p>
            <a:pPr algn="l"/>
            <a:r>
              <a:rPr lang="en-US" sz="3600" dirty="0">
                <a:effectLst/>
                <a:latin typeface="Calibri" panose="020F0502020204030204" pitchFamily="34" charset="0"/>
              </a:rPr>
              <a:t>Vepdegestrant, A PROTAC Estrogen Receptor (ER) Degrader, vs </a:t>
            </a:r>
            <a:r>
              <a:rPr lang="en-US" sz="3600" dirty="0" err="1">
                <a:effectLst/>
                <a:latin typeface="Calibri" panose="020F0502020204030204" pitchFamily="34" charset="0"/>
              </a:rPr>
              <a:t>Fulvestrant</a:t>
            </a:r>
            <a:r>
              <a:rPr lang="en-US" sz="3600" dirty="0">
                <a:effectLst/>
                <a:latin typeface="Calibri" panose="020F0502020204030204" pitchFamily="34" charset="0"/>
              </a:rPr>
              <a:t> in ER-Positive/Human Epidermal Growth Factor Receptor 2 (HER2)-Negative Advanced Breast Cancer: Results of the Global, Randomized, Phase 3 VERITAC-2 Study</a:t>
            </a:r>
            <a:endParaRPr lang="en-US" sz="3600" dirty="0"/>
          </a:p>
        </p:txBody>
      </p:sp>
      <p:sp>
        <p:nvSpPr>
          <p:cNvPr id="3" name="TextBox 2">
            <a:extLst>
              <a:ext uri="{FF2B5EF4-FFF2-40B4-BE49-F238E27FC236}">
                <a16:creationId xmlns:a16="http://schemas.microsoft.com/office/drawing/2014/main" id="{89991063-7F77-FD74-8CFE-C5F62224C4AD}"/>
              </a:ext>
            </a:extLst>
          </p:cNvPr>
          <p:cNvSpPr txBox="1"/>
          <p:nvPr/>
        </p:nvSpPr>
        <p:spPr>
          <a:xfrm>
            <a:off x="945158" y="3825064"/>
            <a:ext cx="10636602" cy="2031325"/>
          </a:xfrm>
          <a:prstGeom prst="rect">
            <a:avLst/>
          </a:prstGeom>
          <a:noFill/>
        </p:spPr>
        <p:txBody>
          <a:bodyPr wrap="square" rtlCol="0">
            <a:spAutoFit/>
          </a:bodyPr>
          <a:lstStyle/>
          <a:p>
            <a:pPr marL="0" marR="0" lvl="0" indent="0" algn="l" defTabSz="455613" rtl="0" eaLnBrk="1" fontAlgn="base" latinLnBrk="0" hangingPunct="1">
              <a:lnSpc>
                <a:spcPct val="100000"/>
              </a:lnSpc>
              <a:spcBef>
                <a:spcPts val="400"/>
              </a:spcBef>
              <a:spcAft>
                <a:spcPts val="4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Hamilton E et al. </a:t>
            </a:r>
          </a:p>
          <a:p>
            <a:pPr marL="0" marR="0" lvl="0" indent="0" algn="l" defTabSz="455613" rtl="0" eaLnBrk="1" fontAlgn="base" latinLnBrk="0" hangingPunct="1">
              <a:lnSpc>
                <a:spcPct val="100000"/>
              </a:lnSpc>
              <a:spcBef>
                <a:spcPts val="400"/>
              </a:spcBef>
              <a:spcAft>
                <a:spcPts val="4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ASCO 2025;Abstract LBA1000.</a:t>
            </a:r>
          </a:p>
          <a:p>
            <a:pPr marL="0" marR="0" lvl="0" indent="0" algn="l" defTabSz="455613" rtl="0" eaLnBrk="1" fontAlgn="base" latinLnBrk="0" hangingPunct="1">
              <a:lnSpc>
                <a:spcPct val="100000"/>
              </a:lnSpc>
              <a:spcBef>
                <a:spcPts val="400"/>
              </a:spcBef>
              <a:spcAft>
                <a:spcPts val="40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S PGothic" charset="0"/>
              <a:cs typeface="+mn-cs"/>
            </a:endParaRPr>
          </a:p>
          <a:p>
            <a:pPr marL="0" marR="0" lvl="0" indent="0" algn="l" defTabSz="455613" rtl="0" eaLnBrk="1" fontAlgn="base" latinLnBrk="0" hangingPunct="1">
              <a:lnSpc>
                <a:spcPct val="100000"/>
              </a:lnSpc>
              <a:spcBef>
                <a:spcPts val="400"/>
              </a:spcBef>
              <a:spcAft>
                <a:spcPts val="400"/>
              </a:spcAft>
              <a:buClrTx/>
              <a:buSzTx/>
              <a:buFontTx/>
              <a:buNone/>
              <a:tabLst/>
              <a:defRPr/>
            </a:pPr>
            <a:r>
              <a:rPr kumimoji="0" lang="en-US" sz="2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SATURDAY, MAY 31| 1:15 PM CDT</a:t>
            </a:r>
            <a:endParaRPr kumimoji="0" lang="en-US" sz="2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27483936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886029-429C-F985-DD5A-AF643596CE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46045B-CE1F-84A1-AB24-5D98F2BF872C}"/>
              </a:ext>
            </a:extLst>
          </p:cNvPr>
          <p:cNvSpPr>
            <a:spLocks noGrp="1"/>
          </p:cNvSpPr>
          <p:nvPr>
            <p:ph type="title"/>
          </p:nvPr>
        </p:nvSpPr>
        <p:spPr>
          <a:xfrm>
            <a:off x="945159" y="764704"/>
            <a:ext cx="10301681" cy="2829091"/>
          </a:xfrm>
        </p:spPr>
        <p:txBody>
          <a:bodyPr/>
          <a:lstStyle/>
          <a:p>
            <a:pPr algn="l"/>
            <a:r>
              <a:rPr lang="en-US" sz="3600" dirty="0">
                <a:effectLst/>
                <a:latin typeface="Calibri" panose="020F0502020204030204" pitchFamily="34" charset="0"/>
              </a:rPr>
              <a:t>INAVO120: Phase III Trial Final Overall Survival (OS) Analysis of First-Line </a:t>
            </a:r>
            <a:r>
              <a:rPr lang="en-US" sz="3600" dirty="0" err="1">
                <a:effectLst/>
                <a:latin typeface="Calibri" panose="020F0502020204030204" pitchFamily="34" charset="0"/>
              </a:rPr>
              <a:t>Inavolisib</a:t>
            </a:r>
            <a:r>
              <a:rPr lang="en-US" sz="3600" dirty="0">
                <a:effectLst/>
                <a:latin typeface="Calibri" panose="020F0502020204030204" pitchFamily="34" charset="0"/>
              </a:rPr>
              <a:t> (INAVO)/Placebo (PBO) + Palbociclib (PALBO) + </a:t>
            </a:r>
            <a:r>
              <a:rPr lang="en-US" sz="3600" dirty="0" err="1">
                <a:effectLst/>
                <a:latin typeface="Calibri" panose="020F0502020204030204" pitchFamily="34" charset="0"/>
              </a:rPr>
              <a:t>Fulvestrant</a:t>
            </a:r>
            <a:r>
              <a:rPr lang="en-US" sz="3600" dirty="0">
                <a:effectLst/>
                <a:latin typeface="Calibri" panose="020F0502020204030204" pitchFamily="34" charset="0"/>
              </a:rPr>
              <a:t> (FULV) in Patients (pts) with PIK3CA-Mutated, Hormone Receptor-Positive (HR+), HER2-Negative (HER2-), Endocrine-Resistant Advanced Breast Cancer (</a:t>
            </a:r>
            <a:r>
              <a:rPr lang="en-US" sz="3600" dirty="0" err="1">
                <a:effectLst/>
                <a:latin typeface="Calibri" panose="020F0502020204030204" pitchFamily="34" charset="0"/>
              </a:rPr>
              <a:t>aBC</a:t>
            </a:r>
            <a:r>
              <a:rPr lang="en-US" sz="3600" dirty="0">
                <a:effectLst/>
                <a:latin typeface="Calibri" panose="020F0502020204030204" pitchFamily="34" charset="0"/>
              </a:rPr>
              <a:t>)</a:t>
            </a:r>
            <a:endParaRPr lang="en-US" sz="3600" dirty="0"/>
          </a:p>
        </p:txBody>
      </p:sp>
      <p:sp>
        <p:nvSpPr>
          <p:cNvPr id="3" name="TextBox 2">
            <a:extLst>
              <a:ext uri="{FF2B5EF4-FFF2-40B4-BE49-F238E27FC236}">
                <a16:creationId xmlns:a16="http://schemas.microsoft.com/office/drawing/2014/main" id="{AB9FFF20-2267-D0DA-A90B-8B9B7CB0BFF1}"/>
              </a:ext>
            </a:extLst>
          </p:cNvPr>
          <p:cNvSpPr txBox="1"/>
          <p:nvPr/>
        </p:nvSpPr>
        <p:spPr>
          <a:xfrm>
            <a:off x="945158" y="3878691"/>
            <a:ext cx="10204554" cy="2031325"/>
          </a:xfrm>
          <a:prstGeom prst="rect">
            <a:avLst/>
          </a:prstGeom>
          <a:noFill/>
        </p:spPr>
        <p:txBody>
          <a:bodyPr wrap="square" rtlCol="0">
            <a:spAutoFit/>
          </a:bodyPr>
          <a:lstStyle/>
          <a:p>
            <a:pPr marL="0" marR="0" lvl="0" indent="0" algn="l" defTabSz="455613" rtl="0" eaLnBrk="1" fontAlgn="base" latinLnBrk="0" hangingPunct="1">
              <a:lnSpc>
                <a:spcPct val="100000"/>
              </a:lnSpc>
              <a:spcBef>
                <a:spcPts val="400"/>
              </a:spcBef>
              <a:spcAft>
                <a:spcPts val="4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Turner N et al. </a:t>
            </a:r>
          </a:p>
          <a:p>
            <a:pPr marL="0" marR="0" lvl="0" indent="0" algn="l" defTabSz="455613" rtl="0" eaLnBrk="1" fontAlgn="base" latinLnBrk="0" hangingPunct="1">
              <a:lnSpc>
                <a:spcPct val="100000"/>
              </a:lnSpc>
              <a:spcBef>
                <a:spcPts val="400"/>
              </a:spcBef>
              <a:spcAft>
                <a:spcPts val="4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ASCO 2025;Abstract 1003.</a:t>
            </a:r>
          </a:p>
          <a:p>
            <a:pPr marL="0" marR="0" lvl="0" indent="0" algn="l" defTabSz="455613" rtl="0" eaLnBrk="1" fontAlgn="base" latinLnBrk="0" hangingPunct="1">
              <a:lnSpc>
                <a:spcPct val="100000"/>
              </a:lnSpc>
              <a:spcBef>
                <a:spcPts val="400"/>
              </a:spcBef>
              <a:spcAft>
                <a:spcPts val="40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S PGothic" charset="0"/>
              <a:cs typeface="+mn-cs"/>
            </a:endParaRPr>
          </a:p>
          <a:p>
            <a:pPr marL="0" marR="0" lvl="0" indent="0" algn="l" defTabSz="455613" rtl="0" eaLnBrk="1" fontAlgn="base" latinLnBrk="0" hangingPunct="1">
              <a:lnSpc>
                <a:spcPct val="100000"/>
              </a:lnSpc>
              <a:spcBef>
                <a:spcPts val="400"/>
              </a:spcBef>
              <a:spcAft>
                <a:spcPts val="400"/>
              </a:spcAft>
              <a:buClrTx/>
              <a:buSzTx/>
              <a:buFontTx/>
              <a:buNone/>
              <a:tabLst/>
              <a:defRPr/>
            </a:pPr>
            <a:r>
              <a:rPr kumimoji="0" lang="en-US" sz="2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SATURDAY, MAY 31| 2:07 PM CDT</a:t>
            </a:r>
            <a:endParaRPr kumimoji="0" lang="en-US" sz="2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16644108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23B7E8-3FAB-80D6-C47C-766F2CF39D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F1A1A9-1F90-7C38-A2EA-CB37C811EF72}"/>
              </a:ext>
            </a:extLst>
          </p:cNvPr>
          <p:cNvSpPr>
            <a:spLocks noGrp="1"/>
          </p:cNvSpPr>
          <p:nvPr>
            <p:ph type="title"/>
          </p:nvPr>
        </p:nvSpPr>
        <p:spPr>
          <a:xfrm>
            <a:off x="741695" y="1179109"/>
            <a:ext cx="10708609" cy="2829091"/>
          </a:xfrm>
        </p:spPr>
        <p:txBody>
          <a:bodyPr/>
          <a:lstStyle/>
          <a:p>
            <a:pPr algn="l"/>
            <a:r>
              <a:rPr lang="en-US" sz="3600" dirty="0">
                <a:effectLst/>
                <a:latin typeface="Calibri" panose="020F0502020204030204" pitchFamily="34" charset="0"/>
              </a:rPr>
              <a:t>Phase I/</a:t>
            </a:r>
            <a:r>
              <a:rPr lang="en-US" sz="3600" dirty="0" err="1">
                <a:effectLst/>
                <a:latin typeface="Calibri" panose="020F0502020204030204" pitchFamily="34" charset="0"/>
              </a:rPr>
              <a:t>Ib</a:t>
            </a:r>
            <a:r>
              <a:rPr lang="en-US" sz="3600" dirty="0">
                <a:effectLst/>
                <a:latin typeface="Calibri" panose="020F0502020204030204" pitchFamily="34" charset="0"/>
              </a:rPr>
              <a:t> Study of </a:t>
            </a:r>
            <a:r>
              <a:rPr lang="en-US" sz="3600" dirty="0" err="1">
                <a:effectLst/>
                <a:latin typeface="Calibri" panose="020F0502020204030204" pitchFamily="34" charset="0"/>
              </a:rPr>
              <a:t>Inavolisib</a:t>
            </a:r>
            <a:r>
              <a:rPr lang="en-US" sz="3600" dirty="0">
                <a:effectLst/>
                <a:latin typeface="Calibri" panose="020F0502020204030204" pitchFamily="34" charset="0"/>
              </a:rPr>
              <a:t> (INAVO) Alone and in Combination with Endocrine Therapy ± Palbociclib (PALBO) in Patients (pts) with PIK3CA-Mutated, Hormone Receptor-Positive, HER2-Negative Locally Advanced/Metastatic Breast Cancer (HR+, HER2- LA/</a:t>
            </a:r>
            <a:r>
              <a:rPr lang="en-US" sz="3600" dirty="0" err="1">
                <a:effectLst/>
                <a:latin typeface="Calibri" panose="020F0502020204030204" pitchFamily="34" charset="0"/>
              </a:rPr>
              <a:t>mBC</a:t>
            </a:r>
            <a:r>
              <a:rPr lang="en-US" sz="3600" dirty="0">
                <a:effectLst/>
                <a:latin typeface="Calibri" panose="020F0502020204030204" pitchFamily="34" charset="0"/>
              </a:rPr>
              <a:t>): Analysis of Hyperglycemia (HG) in Prediabetic/Obese Patients</a:t>
            </a:r>
            <a:br>
              <a:rPr lang="en-US" sz="3600" dirty="0">
                <a:effectLst/>
                <a:latin typeface="Calibri" panose="020F0502020204030204" pitchFamily="34" charset="0"/>
              </a:rPr>
            </a:br>
            <a:endParaRPr lang="en-US" sz="3600" dirty="0"/>
          </a:p>
        </p:txBody>
      </p:sp>
      <p:sp>
        <p:nvSpPr>
          <p:cNvPr id="3" name="TextBox 2">
            <a:extLst>
              <a:ext uri="{FF2B5EF4-FFF2-40B4-BE49-F238E27FC236}">
                <a16:creationId xmlns:a16="http://schemas.microsoft.com/office/drawing/2014/main" id="{A6455084-C02E-6F3D-CEE9-AA2BD087A39C}"/>
              </a:ext>
            </a:extLst>
          </p:cNvPr>
          <p:cNvSpPr txBox="1"/>
          <p:nvPr/>
        </p:nvSpPr>
        <p:spPr>
          <a:xfrm>
            <a:off x="741694" y="4293096"/>
            <a:ext cx="10708610" cy="2031325"/>
          </a:xfrm>
          <a:prstGeom prst="rect">
            <a:avLst/>
          </a:prstGeom>
          <a:noFill/>
        </p:spPr>
        <p:txBody>
          <a:bodyPr wrap="square" rtlCol="0">
            <a:spAutoFit/>
          </a:bodyPr>
          <a:lstStyle/>
          <a:p>
            <a:pPr marL="0" marR="0" lvl="0" indent="0" algn="l" defTabSz="455613" rtl="0" eaLnBrk="1" fontAlgn="base" latinLnBrk="0" hangingPunct="1">
              <a:lnSpc>
                <a:spcPct val="100000"/>
              </a:lnSpc>
              <a:spcBef>
                <a:spcPts val="400"/>
              </a:spcBef>
              <a:spcAft>
                <a:spcPts val="4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Oliveira M et al. </a:t>
            </a:r>
          </a:p>
          <a:p>
            <a:pPr marL="0" marR="0" lvl="0" indent="0" algn="l" defTabSz="455613" rtl="0" eaLnBrk="1" fontAlgn="base" latinLnBrk="0" hangingPunct="1">
              <a:lnSpc>
                <a:spcPct val="100000"/>
              </a:lnSpc>
              <a:spcBef>
                <a:spcPts val="400"/>
              </a:spcBef>
              <a:spcAft>
                <a:spcPts val="4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ASCO 2025;Abstract 1004.</a:t>
            </a:r>
          </a:p>
          <a:p>
            <a:pPr marL="0" marR="0" lvl="0" indent="0" algn="l" defTabSz="455613" rtl="0" eaLnBrk="1" fontAlgn="base" latinLnBrk="0" hangingPunct="1">
              <a:lnSpc>
                <a:spcPct val="100000"/>
              </a:lnSpc>
              <a:spcBef>
                <a:spcPts val="400"/>
              </a:spcBef>
              <a:spcAft>
                <a:spcPts val="40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S PGothic" charset="0"/>
              <a:cs typeface="+mn-cs"/>
            </a:endParaRPr>
          </a:p>
          <a:p>
            <a:pPr marL="0" marR="0" lvl="0" indent="0" algn="l" defTabSz="455613" rtl="0" eaLnBrk="1" fontAlgn="base" latinLnBrk="0" hangingPunct="1">
              <a:lnSpc>
                <a:spcPct val="100000"/>
              </a:lnSpc>
              <a:spcBef>
                <a:spcPts val="400"/>
              </a:spcBef>
              <a:spcAft>
                <a:spcPts val="400"/>
              </a:spcAft>
              <a:buClrTx/>
              <a:buSzTx/>
              <a:buFontTx/>
              <a:buNone/>
              <a:tabLst/>
              <a:defRPr/>
            </a:pPr>
            <a:r>
              <a:rPr kumimoji="0" lang="en-US" sz="2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SATURDAY, MAY 31| 2:19 PM CDT</a:t>
            </a:r>
            <a:endParaRPr kumimoji="0" lang="en-US" sz="2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4015829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D22248-05A6-231A-9BFB-B5AA7EF392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F7CE7A-6DA0-293B-7767-4B32E6CBC94D}"/>
              </a:ext>
            </a:extLst>
          </p:cNvPr>
          <p:cNvSpPr>
            <a:spLocks noGrp="1"/>
          </p:cNvSpPr>
          <p:nvPr>
            <p:ph type="title"/>
          </p:nvPr>
        </p:nvSpPr>
        <p:spPr>
          <a:xfrm>
            <a:off x="695400" y="836712"/>
            <a:ext cx="10852625" cy="2829091"/>
          </a:xfrm>
        </p:spPr>
        <p:txBody>
          <a:bodyPr/>
          <a:lstStyle/>
          <a:p>
            <a:pPr algn="l"/>
            <a:r>
              <a:rPr lang="en-US" sz="3600" dirty="0">
                <a:effectLst/>
                <a:latin typeface="Calibri" panose="020F0502020204030204" pitchFamily="34" charset="0"/>
              </a:rPr>
              <a:t>A Double-Blind Placebo Controlled Randomized Phase III Trial of </a:t>
            </a:r>
            <a:r>
              <a:rPr lang="en-US" sz="3600" dirty="0" err="1">
                <a:effectLst/>
                <a:latin typeface="Calibri" panose="020F0502020204030204" pitchFamily="34" charset="0"/>
              </a:rPr>
              <a:t>Fulvestrant</a:t>
            </a:r>
            <a:r>
              <a:rPr lang="en-US" sz="3600" dirty="0">
                <a:effectLst/>
                <a:latin typeface="Calibri" panose="020F0502020204030204" pitchFamily="34" charset="0"/>
              </a:rPr>
              <a:t> and </a:t>
            </a:r>
            <a:r>
              <a:rPr lang="en-US" sz="3600" dirty="0" err="1">
                <a:effectLst/>
                <a:latin typeface="Calibri" panose="020F0502020204030204" pitchFamily="34" charset="0"/>
              </a:rPr>
              <a:t>Ipatasertib</a:t>
            </a:r>
            <a:r>
              <a:rPr lang="en-US" sz="3600" dirty="0">
                <a:effectLst/>
                <a:latin typeface="Calibri" panose="020F0502020204030204" pitchFamily="34" charset="0"/>
              </a:rPr>
              <a:t> as Treatment for Advanced HER-2 Negative and Estrogen Receptor Positive (ER+) Breast Cancer Following Progression on First Line CDK 4/6 Inhibitor and Aromatase Inhibitor: </a:t>
            </a:r>
            <a:br>
              <a:rPr lang="en-US" sz="3600" dirty="0">
                <a:effectLst/>
                <a:latin typeface="Calibri" panose="020F0502020204030204" pitchFamily="34" charset="0"/>
              </a:rPr>
            </a:br>
            <a:r>
              <a:rPr lang="en-US" sz="3600" dirty="0">
                <a:effectLst/>
                <a:latin typeface="Calibri" panose="020F0502020204030204" pitchFamily="34" charset="0"/>
              </a:rPr>
              <a:t>The CCTG/BCT MA.40/FINER Study (NCT04650581)</a:t>
            </a:r>
            <a:endParaRPr lang="en-US" sz="3600" dirty="0"/>
          </a:p>
        </p:txBody>
      </p:sp>
      <p:sp>
        <p:nvSpPr>
          <p:cNvPr id="3" name="TextBox 2">
            <a:extLst>
              <a:ext uri="{FF2B5EF4-FFF2-40B4-BE49-F238E27FC236}">
                <a16:creationId xmlns:a16="http://schemas.microsoft.com/office/drawing/2014/main" id="{BC307F64-F6B7-4721-A3F3-BB938838EF48}"/>
              </a:ext>
            </a:extLst>
          </p:cNvPr>
          <p:cNvSpPr txBox="1"/>
          <p:nvPr/>
        </p:nvSpPr>
        <p:spPr>
          <a:xfrm>
            <a:off x="695399" y="3950699"/>
            <a:ext cx="10852626" cy="2031325"/>
          </a:xfrm>
          <a:prstGeom prst="rect">
            <a:avLst/>
          </a:prstGeom>
          <a:noFill/>
        </p:spPr>
        <p:txBody>
          <a:bodyPr wrap="square" rtlCol="0">
            <a:spAutoFit/>
          </a:bodyPr>
          <a:lstStyle/>
          <a:p>
            <a:pPr marL="0" marR="0" lvl="0" indent="0" algn="l" defTabSz="455613" rtl="0" eaLnBrk="1" fontAlgn="base" latinLnBrk="0" hangingPunct="1">
              <a:lnSpc>
                <a:spcPct val="100000"/>
              </a:lnSpc>
              <a:spcBef>
                <a:spcPts val="400"/>
              </a:spcBef>
              <a:spcAft>
                <a:spcPts val="4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Chia S et al. </a:t>
            </a:r>
          </a:p>
          <a:p>
            <a:pPr marL="0" marR="0" lvl="0" indent="0" algn="l" defTabSz="455613" rtl="0" eaLnBrk="1" fontAlgn="base" latinLnBrk="0" hangingPunct="1">
              <a:lnSpc>
                <a:spcPct val="100000"/>
              </a:lnSpc>
              <a:spcBef>
                <a:spcPts val="400"/>
              </a:spcBef>
              <a:spcAft>
                <a:spcPts val="4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ASCO 2025;Abstract LBA1005.</a:t>
            </a:r>
          </a:p>
          <a:p>
            <a:pPr marL="0" marR="0" lvl="0" indent="0" algn="l" defTabSz="455613" rtl="0" eaLnBrk="1" fontAlgn="base" latinLnBrk="0" hangingPunct="1">
              <a:lnSpc>
                <a:spcPct val="100000"/>
              </a:lnSpc>
              <a:spcBef>
                <a:spcPts val="400"/>
              </a:spcBef>
              <a:spcAft>
                <a:spcPts val="40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S PGothic" charset="0"/>
              <a:cs typeface="+mn-cs"/>
            </a:endParaRPr>
          </a:p>
          <a:p>
            <a:pPr marL="0" marR="0" lvl="0" indent="0" algn="l" defTabSz="455613" rtl="0" eaLnBrk="1" fontAlgn="base" latinLnBrk="0" hangingPunct="1">
              <a:lnSpc>
                <a:spcPct val="100000"/>
              </a:lnSpc>
              <a:spcBef>
                <a:spcPts val="400"/>
              </a:spcBef>
              <a:spcAft>
                <a:spcPts val="400"/>
              </a:spcAft>
              <a:buClrTx/>
              <a:buSzTx/>
              <a:buFontTx/>
              <a:buNone/>
              <a:tabLst/>
              <a:defRPr/>
            </a:pPr>
            <a:r>
              <a:rPr kumimoji="0" lang="en-US" sz="2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SATURDAY, MAY 31| 2:31 PM CDT</a:t>
            </a:r>
            <a:endParaRPr kumimoji="0" lang="en-US" sz="2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30011385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A66203-DD98-6470-2AB1-6534C66794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3E6BC6-584C-E3BF-215B-27BE659CF10D}"/>
              </a:ext>
            </a:extLst>
          </p:cNvPr>
          <p:cNvSpPr>
            <a:spLocks noGrp="1"/>
          </p:cNvSpPr>
          <p:nvPr>
            <p:ph type="title"/>
          </p:nvPr>
        </p:nvSpPr>
        <p:spPr>
          <a:xfrm>
            <a:off x="945159" y="1001611"/>
            <a:ext cx="10301681" cy="2829091"/>
          </a:xfrm>
        </p:spPr>
        <p:txBody>
          <a:bodyPr/>
          <a:lstStyle/>
          <a:p>
            <a:pPr algn="l"/>
            <a:r>
              <a:rPr lang="en-US" sz="3600" dirty="0"/>
              <a:t>15-Year Outcomes for Women with Premenopausal Hormone Receptor-Positive Early Breast Cancer (BC) in the SOFT and TEXT Trials Assessing Benefits from Adjuvant Exemestane (E) + Ovarian Function Suppression (OFS) or Tamoxifen (T)+OFS</a:t>
            </a:r>
          </a:p>
        </p:txBody>
      </p:sp>
      <p:sp>
        <p:nvSpPr>
          <p:cNvPr id="3" name="TextBox 2">
            <a:extLst>
              <a:ext uri="{FF2B5EF4-FFF2-40B4-BE49-F238E27FC236}">
                <a16:creationId xmlns:a16="http://schemas.microsoft.com/office/drawing/2014/main" id="{D1EF6640-CC87-1243-0A7E-3A716B09778C}"/>
              </a:ext>
            </a:extLst>
          </p:cNvPr>
          <p:cNvSpPr txBox="1"/>
          <p:nvPr/>
        </p:nvSpPr>
        <p:spPr>
          <a:xfrm>
            <a:off x="945159" y="3825064"/>
            <a:ext cx="9831361" cy="2031325"/>
          </a:xfrm>
          <a:prstGeom prst="rect">
            <a:avLst/>
          </a:prstGeom>
          <a:noFill/>
        </p:spPr>
        <p:txBody>
          <a:bodyPr wrap="square" rtlCol="0">
            <a:spAutoFit/>
          </a:bodyPr>
          <a:lstStyle/>
          <a:p>
            <a:pPr marL="0" marR="0" lvl="0" indent="0" algn="l" defTabSz="455613" rtl="0" eaLnBrk="1" fontAlgn="base" latinLnBrk="0" hangingPunct="1">
              <a:lnSpc>
                <a:spcPct val="100000"/>
              </a:lnSpc>
              <a:spcBef>
                <a:spcPts val="400"/>
              </a:spcBef>
              <a:spcAft>
                <a:spcPts val="4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Francis P et al. </a:t>
            </a:r>
          </a:p>
          <a:p>
            <a:pPr marL="0" marR="0" lvl="0" indent="0" algn="l" defTabSz="455613" rtl="0" eaLnBrk="1" fontAlgn="base" latinLnBrk="0" hangingPunct="1">
              <a:lnSpc>
                <a:spcPct val="100000"/>
              </a:lnSpc>
              <a:spcBef>
                <a:spcPts val="400"/>
              </a:spcBef>
              <a:spcAft>
                <a:spcPts val="4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ASCO 2025;Abstract 505.</a:t>
            </a:r>
          </a:p>
          <a:p>
            <a:pPr marL="0" marR="0" lvl="0" indent="0" algn="l" defTabSz="455613" rtl="0" eaLnBrk="1" fontAlgn="base" latinLnBrk="0" hangingPunct="1">
              <a:lnSpc>
                <a:spcPct val="100000"/>
              </a:lnSpc>
              <a:spcBef>
                <a:spcPts val="400"/>
              </a:spcBef>
              <a:spcAft>
                <a:spcPts val="40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S PGothic" charset="0"/>
              <a:cs typeface="+mn-cs"/>
            </a:endParaRPr>
          </a:p>
          <a:p>
            <a:pPr marL="0" marR="0" lvl="0" indent="0" algn="l" defTabSz="455613" rtl="0" eaLnBrk="1" fontAlgn="base" latinLnBrk="0" hangingPunct="1">
              <a:lnSpc>
                <a:spcPct val="100000"/>
              </a:lnSpc>
              <a:spcBef>
                <a:spcPts val="400"/>
              </a:spcBef>
              <a:spcAft>
                <a:spcPts val="400"/>
              </a:spcAft>
              <a:buClrTx/>
              <a:buSzTx/>
              <a:buFontTx/>
              <a:buNone/>
              <a:tabLst/>
              <a:defRPr/>
            </a:pPr>
            <a:r>
              <a:rPr kumimoji="0" lang="en-US" sz="2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MONDAY, JUNE 2| 4:48 PM CDT</a:t>
            </a:r>
            <a:endParaRPr kumimoji="0" lang="en-US" sz="2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35506269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5D0E6-E06A-636B-13D2-2205E1BFF8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EB41D4-B6F9-9C05-8313-0A6B301D3233}"/>
              </a:ext>
            </a:extLst>
          </p:cNvPr>
          <p:cNvSpPr>
            <a:spLocks noGrp="1"/>
          </p:cNvSpPr>
          <p:nvPr>
            <p:ph type="title"/>
          </p:nvPr>
        </p:nvSpPr>
        <p:spPr>
          <a:xfrm>
            <a:off x="571967" y="2014454"/>
            <a:ext cx="10301681" cy="2829091"/>
          </a:xfrm>
        </p:spPr>
        <p:txBody>
          <a:bodyPr/>
          <a:lstStyle/>
          <a:p>
            <a:r>
              <a:rPr lang="en-US" sz="3600" dirty="0">
                <a:effectLst/>
                <a:latin typeface="Calibri" panose="020F0502020204030204" pitchFamily="34" charset="0"/>
              </a:rPr>
              <a:t>ASCO 2025: </a:t>
            </a:r>
            <a:br>
              <a:rPr lang="en-US" sz="3600" dirty="0">
                <a:effectLst/>
                <a:latin typeface="Calibri" panose="020F0502020204030204" pitchFamily="34" charset="0"/>
              </a:rPr>
            </a:br>
            <a:r>
              <a:rPr lang="en-US" sz="3600" dirty="0">
                <a:effectLst/>
                <a:latin typeface="Calibri" panose="020F0502020204030204" pitchFamily="34" charset="0"/>
              </a:rPr>
              <a:t>Other Topics</a:t>
            </a:r>
            <a:endParaRPr lang="en-US" sz="3600" dirty="0"/>
          </a:p>
        </p:txBody>
      </p:sp>
    </p:spTree>
    <p:extLst>
      <p:ext uri="{BB962C8B-B14F-4D97-AF65-F5344CB8AC3E}">
        <p14:creationId xmlns:p14="http://schemas.microsoft.com/office/powerpoint/2010/main" val="2597334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AA1751-E7BF-D049-16B6-C67A122FA6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6C31E1-9CFC-99E3-F310-E9BD164E5564}"/>
              </a:ext>
            </a:extLst>
          </p:cNvPr>
          <p:cNvSpPr>
            <a:spLocks noGrp="1"/>
          </p:cNvSpPr>
          <p:nvPr>
            <p:ph type="title"/>
          </p:nvPr>
        </p:nvSpPr>
        <p:spPr>
          <a:xfrm>
            <a:off x="1199457" y="965587"/>
            <a:ext cx="9505056" cy="2829091"/>
          </a:xfrm>
        </p:spPr>
        <p:txBody>
          <a:bodyPr/>
          <a:lstStyle/>
          <a:p>
            <a:pPr algn="l"/>
            <a:r>
              <a:rPr lang="en-US" sz="3600" dirty="0"/>
              <a:t>A Randomized Controlled Trial of Cognitive Behavioral Therapy and Bright Light Therapy for Insomnia and Fatigue During Breast Cancer Treatment: </a:t>
            </a:r>
            <a:r>
              <a:rPr lang="en-US" sz="3600" dirty="0" err="1"/>
              <a:t>SleepCaRe</a:t>
            </a:r>
            <a:r>
              <a:rPr lang="en-US" sz="3600" dirty="0"/>
              <a:t> Trial</a:t>
            </a:r>
          </a:p>
        </p:txBody>
      </p:sp>
      <p:sp>
        <p:nvSpPr>
          <p:cNvPr id="3" name="TextBox 2">
            <a:extLst>
              <a:ext uri="{FF2B5EF4-FFF2-40B4-BE49-F238E27FC236}">
                <a16:creationId xmlns:a16="http://schemas.microsoft.com/office/drawing/2014/main" id="{8CFAF528-E0D4-168E-A3EB-08A3E0E3DAE5}"/>
              </a:ext>
            </a:extLst>
          </p:cNvPr>
          <p:cNvSpPr txBox="1"/>
          <p:nvPr/>
        </p:nvSpPr>
        <p:spPr>
          <a:xfrm>
            <a:off x="1199456" y="3789040"/>
            <a:ext cx="9340458" cy="2031325"/>
          </a:xfrm>
          <a:prstGeom prst="rect">
            <a:avLst/>
          </a:prstGeom>
          <a:noFill/>
        </p:spPr>
        <p:txBody>
          <a:bodyPr wrap="square" rtlCol="0">
            <a:spAutoFit/>
          </a:bodyPr>
          <a:lstStyle/>
          <a:p>
            <a:pPr marL="0" marR="0" lvl="0" indent="0" algn="l" defTabSz="455613" rtl="0" eaLnBrk="1" fontAlgn="base" latinLnBrk="0" hangingPunct="1">
              <a:lnSpc>
                <a:spcPct val="100000"/>
              </a:lnSpc>
              <a:spcBef>
                <a:spcPts val="400"/>
              </a:spcBef>
              <a:spcAft>
                <a:spcPts val="4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Wiley J et al. </a:t>
            </a:r>
          </a:p>
          <a:p>
            <a:pPr marL="0" marR="0" lvl="0" indent="0" algn="l" defTabSz="455613" rtl="0" eaLnBrk="1" fontAlgn="base" latinLnBrk="0" hangingPunct="1">
              <a:lnSpc>
                <a:spcPct val="100000"/>
              </a:lnSpc>
              <a:spcBef>
                <a:spcPts val="400"/>
              </a:spcBef>
              <a:spcAft>
                <a:spcPts val="4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ASCO 2025;Abstract 12009.</a:t>
            </a:r>
          </a:p>
          <a:p>
            <a:pPr marL="0" marR="0" lvl="0" indent="0" algn="l" defTabSz="455613" rtl="0" eaLnBrk="1" fontAlgn="base" latinLnBrk="0" hangingPunct="1">
              <a:lnSpc>
                <a:spcPct val="100000"/>
              </a:lnSpc>
              <a:spcBef>
                <a:spcPts val="400"/>
              </a:spcBef>
              <a:spcAft>
                <a:spcPts val="40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S PGothic" charset="0"/>
              <a:cs typeface="+mn-cs"/>
            </a:endParaRPr>
          </a:p>
          <a:p>
            <a:pPr marL="0" marR="0" lvl="0" indent="0" algn="l" defTabSz="455613" rtl="0" eaLnBrk="1" fontAlgn="base" latinLnBrk="0" hangingPunct="1">
              <a:lnSpc>
                <a:spcPct val="100000"/>
              </a:lnSpc>
              <a:spcBef>
                <a:spcPts val="400"/>
              </a:spcBef>
              <a:spcAft>
                <a:spcPts val="400"/>
              </a:spcAft>
              <a:buClrTx/>
              <a:buSzTx/>
              <a:buFontTx/>
              <a:buNone/>
              <a:tabLst/>
              <a:defRPr/>
            </a:pPr>
            <a:r>
              <a:rPr kumimoji="0" lang="en-US" sz="2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SUNDAY, JUNE 1| 9:45 AM CDT</a:t>
            </a:r>
            <a:endParaRPr kumimoji="0" lang="en-US" sz="2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2306169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1.xml><?xml version="1.0" encoding="utf-8"?>
<p:tagLst xmlns:a="http://schemas.openxmlformats.org/drawingml/2006/main" xmlns:r="http://schemas.openxmlformats.org/officeDocument/2006/relationships" xmlns:p="http://schemas.openxmlformats.org/presentationml/2006/main">
  <p:tag name="KPI_HAS_CHART" val="false"/>
</p:tagLst>
</file>

<file path=ppt/tags/tag12.xml><?xml version="1.0" encoding="utf-8"?>
<p:tagLst xmlns:a="http://schemas.openxmlformats.org/drawingml/2006/main" xmlns:r="http://schemas.openxmlformats.org/officeDocument/2006/relationships" xmlns:p="http://schemas.openxmlformats.org/presentationml/2006/main">
  <p:tag name="KPI_HAS_CHART" val="false"/>
</p:tagLst>
</file>

<file path=ppt/tags/tag13.xml><?xml version="1.0" encoding="utf-8"?>
<p:tagLst xmlns:a="http://schemas.openxmlformats.org/drawingml/2006/main" xmlns:r="http://schemas.openxmlformats.org/officeDocument/2006/relationships" xmlns:p="http://schemas.openxmlformats.org/presentationml/2006/main">
  <p:tag name="KPI_HAS_CHART" val="false"/>
</p:tagLst>
</file>

<file path=ppt/tags/tag14.xml><?xml version="1.0" encoding="utf-8"?>
<p:tagLst xmlns:a="http://schemas.openxmlformats.org/drawingml/2006/main" xmlns:r="http://schemas.openxmlformats.org/officeDocument/2006/relationships" xmlns:p="http://schemas.openxmlformats.org/presentationml/2006/main">
  <p:tag name="KPI_HAS_CHART" val="false"/>
</p:tagLst>
</file>

<file path=ppt/tags/tag15.xml><?xml version="1.0" encoding="utf-8"?>
<p:tagLst xmlns:a="http://schemas.openxmlformats.org/drawingml/2006/main" xmlns:r="http://schemas.openxmlformats.org/officeDocument/2006/relationships" xmlns:p="http://schemas.openxmlformats.org/presentationml/2006/main">
  <p:tag name="KPI_HAS_CHART" val="false"/>
</p:tagLst>
</file>

<file path=ppt/tags/tag16.xml><?xml version="1.0" encoding="utf-8"?>
<p:tagLst xmlns:a="http://schemas.openxmlformats.org/drawingml/2006/main" xmlns:r="http://schemas.openxmlformats.org/officeDocument/2006/relationships" xmlns:p="http://schemas.openxmlformats.org/presentationml/2006/main">
  <p:tag name="KPI_HAS_CHART" val="false"/>
</p:tagLst>
</file>

<file path=ppt/tags/tag17.xml><?xml version="1.0" encoding="utf-8"?>
<p:tagLst xmlns:a="http://schemas.openxmlformats.org/drawingml/2006/main" xmlns:r="http://schemas.openxmlformats.org/officeDocument/2006/relationships" xmlns:p="http://schemas.openxmlformats.org/presentationml/2006/main">
  <p:tag name="KPI_HAS_CHART" val="fals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4.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9.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heme/theme1.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3.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MDACC Moonshot">
  <a:themeElements>
    <a:clrScheme name="Custom 3">
      <a:dk1>
        <a:srgbClr val="413C38"/>
      </a:dk1>
      <a:lt1>
        <a:srgbClr val="FFFFFF"/>
      </a:lt1>
      <a:dk2>
        <a:srgbClr val="EE3124"/>
      </a:dk2>
      <a:lt2>
        <a:srgbClr val="FFFFFF"/>
      </a:lt2>
      <a:accent1>
        <a:srgbClr val="1C2631"/>
      </a:accent1>
      <a:accent2>
        <a:srgbClr val="333333"/>
      </a:accent2>
      <a:accent3>
        <a:srgbClr val="969696"/>
      </a:accent3>
      <a:accent4>
        <a:srgbClr val="C0C0C0"/>
      </a:accent4>
      <a:accent5>
        <a:srgbClr val="4A4C4F"/>
      </a:accent5>
      <a:accent6>
        <a:srgbClr val="080808"/>
      </a:accent6>
      <a:hlink>
        <a:srgbClr val="407EC9"/>
      </a:hlink>
      <a:folHlink>
        <a:srgbClr val="63666A"/>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DACC Moonshot" id="{D2E7F35E-36BF-4E8F-A1F3-CCCB61848CC5}" vid="{E7811949-D56E-4ACC-BAF8-EA6B7EA14953}"/>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Incyteclin2024finalv2">
  <a:themeElements>
    <a:clrScheme name="Custom 1">
      <a:dk1>
        <a:srgbClr val="000000"/>
      </a:dk1>
      <a:lt1>
        <a:srgbClr val="FFFFFF"/>
      </a:lt1>
      <a:dk2>
        <a:srgbClr val="243444"/>
      </a:dk2>
      <a:lt2>
        <a:srgbClr val="CADCF2"/>
      </a:lt2>
      <a:accent1>
        <a:srgbClr val="005CAB"/>
      </a:accent1>
      <a:accent2>
        <a:srgbClr val="5E9330"/>
      </a:accent2>
      <a:accent3>
        <a:srgbClr val="962710"/>
      </a:accent3>
      <a:accent4>
        <a:srgbClr val="CEA00C"/>
      </a:accent4>
      <a:accent5>
        <a:srgbClr val="0094C8"/>
      </a:accent5>
      <a:accent6>
        <a:srgbClr val="53237B"/>
      </a:accent6>
      <a:hlink>
        <a:srgbClr val="2B8F91"/>
      </a:hlink>
      <a:folHlink>
        <a:srgbClr val="D46C1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Incyteclin2024finalv2" id="{7C24120A-9675-40F5-81DC-D561AD7C7F97}" vid="{57A9EE39-8420-4D28-8355-0B07DE8AF65E}"/>
    </a:ext>
  </a:extLst>
</a:theme>
</file>

<file path=ppt/theme/theme9.xml><?xml version="1.0" encoding="utf-8"?>
<a:theme xmlns:a="http://schemas.openxmlformats.org/drawingml/2006/main" name="NORMAL SLIDES">
  <a:themeElements>
    <a:clrScheme name="Program Content Slides">
      <a:dk1>
        <a:srgbClr val="47484F"/>
      </a:dk1>
      <a:lt1>
        <a:sysClr val="window" lastClr="FFFFFF"/>
      </a:lt1>
      <a:dk2>
        <a:srgbClr val="0F3853"/>
      </a:dk2>
      <a:lt2>
        <a:srgbClr val="134E77"/>
      </a:lt2>
      <a:accent1>
        <a:srgbClr val="116EA7"/>
      </a:accent1>
      <a:accent2>
        <a:srgbClr val="7897A8"/>
      </a:accent2>
      <a:accent3>
        <a:srgbClr val="6E1F23"/>
      </a:accent3>
      <a:accent4>
        <a:srgbClr val="9C130C"/>
      </a:accent4>
      <a:accent5>
        <a:srgbClr val="DA2520"/>
      </a:accent5>
      <a:accent6>
        <a:srgbClr val="FD8831"/>
      </a:accent6>
      <a:hlink>
        <a:srgbClr val="116EA7"/>
      </a:hlink>
      <a:folHlink>
        <a:srgbClr val="116EA7"/>
      </a:folHlink>
    </a:clrScheme>
    <a:fontScheme name="Program Slides">
      <a:majorFont>
        <a:latin typeface="Roboto Condensed"/>
        <a:ea typeface=""/>
        <a:cs typeface=""/>
      </a:majorFont>
      <a:minorFont>
        <a:latin typeface="Proxima Nova Rg"/>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8862A45804C7345BFDE61DA2C172BE7" ma:contentTypeVersion="21" ma:contentTypeDescription="Create a new document." ma:contentTypeScope="" ma:versionID="500711ca9c67da191d2b15b5ca992245">
  <xsd:schema xmlns:xsd="http://www.w3.org/2001/XMLSchema" xmlns:xs="http://www.w3.org/2001/XMLSchema" xmlns:p="http://schemas.microsoft.com/office/2006/metadata/properties" xmlns:ns1="96f1686b-f877-4eb8-89ab-3a67a5dc2612" xmlns:ns3="b4104d5b-b872-4636-a728-507be7308f43" targetNamespace="http://schemas.microsoft.com/office/2006/metadata/properties" ma:root="true" ma:fieldsID="b508e5b81f94dd78c708f6de3fbd9d7e" ns1:_="" ns3:_="">
    <xsd:import namespace="96f1686b-f877-4eb8-89ab-3a67a5dc2612"/>
    <xsd:import namespace="b4104d5b-b872-4636-a728-507be7308f43"/>
    <xsd:element name="properties">
      <xsd:complexType>
        <xsd:sequence>
          <xsd:element name="documentManagement">
            <xsd:complexType>
              <xsd:all>
                <xsd:element ref="ns1:QID" minOccurs="0"/>
                <xsd:element ref="ns1:Status" minOccurs="0"/>
                <xsd:element ref="ns1:MediaServiceMetadata" minOccurs="0"/>
                <xsd:element ref="ns1:MediaServiceFastMetadata" minOccurs="0"/>
                <xsd:element ref="ns1:MediaServiceAutoTags" minOccurs="0"/>
                <xsd:element ref="ns1:MediaServiceOCR" minOccurs="0"/>
                <xsd:element ref="ns1:MediaServiceDateTaken" minOccurs="0"/>
                <xsd:element ref="ns1:MediaServiceLocation" minOccurs="0"/>
                <xsd:element ref="ns3:SharedWithUsers" minOccurs="0"/>
                <xsd:element ref="ns3:SharedWithDetails" minOccurs="0"/>
                <xsd:element ref="ns1:MediaServiceEventHashCode" minOccurs="0"/>
                <xsd:element ref="ns1:MediaServiceGenerationTime" minOccurs="0"/>
                <xsd:element ref="ns3:TaxKeywordTaxHTField" minOccurs="0"/>
                <xsd:element ref="ns3:TaxCatchAll" minOccurs="0"/>
                <xsd:element ref="ns1:MediaServiceAutoKeyPoints" minOccurs="0"/>
                <xsd:element ref="ns1:MediaServiceKeyPoints" minOccurs="0"/>
                <xsd:element ref="ns1:lcf76f155ced4ddcb4097134ff3c332f" minOccurs="0"/>
                <xsd:element ref="ns1:MediaServiceObjectDetectorVersions" minOccurs="0"/>
                <xsd:element ref="ns1: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f1686b-f877-4eb8-89ab-3a67a5dc2612" elementFormDefault="qualified">
    <xsd:import namespace="http://schemas.microsoft.com/office/2006/documentManagement/types"/>
    <xsd:import namespace="http://schemas.microsoft.com/office/infopath/2007/PartnerControls"/>
    <xsd:element name="QID" ma:index="0" nillable="true" ma:displayName="QID" ma:indexed="true" ma:internalName="QID">
      <xsd:simpleType>
        <xsd:restriction base="dms:Number"/>
      </xsd:simpleType>
    </xsd:element>
    <xsd:element name="Status" ma:index="3" nillable="true" ma:displayName="Status" ma:format="Dropdown" ma:internalName="Status">
      <xsd:simpleType>
        <xsd:restriction base="dms:Choice">
          <xsd:enumeration value="Not started"/>
          <xsd:enumeration value="Web Build"/>
          <xsd:enumeration value="In Progress"/>
          <xsd:enumeration value="Launched"/>
          <xsd:enumeration value="Complete"/>
          <xsd:enumeration value="Delayed"/>
        </xsd:restriction>
      </xsd:simpleType>
    </xsd:element>
    <xsd:element name="MediaServiceMetadata" ma:index="6" nillable="true" ma:displayName="MediaServiceMetadata" ma:hidden="true" ma:internalName="MediaServiceMetadata" ma:readOnly="true">
      <xsd:simpleType>
        <xsd:restriction base="dms:Note"/>
      </xsd:simpleType>
    </xsd:element>
    <xsd:element name="MediaServiceFastMetadata" ma:index="7" nillable="true" ma:displayName="MediaServiceFastMetadata" ma:hidden="true" ma:internalName="MediaServiceFastMetadata" ma:readOnly="true">
      <xsd:simpleType>
        <xsd:restriction base="dms:Note"/>
      </xsd:simpleType>
    </xsd:element>
    <xsd:element name="MediaServiceAutoTags" ma:index="8" nillable="true" ma:displayName="MediaServiceAutoTags" ma:internalName="MediaServiceAutoTags" ma:readOnly="true">
      <xsd:simpleType>
        <xsd:restriction base="dms:Text"/>
      </xsd:simpleType>
    </xsd:element>
    <xsd:element name="MediaServiceOCR" ma:index="9" nillable="true" ma:displayName="MediaServiceOCR" ma:internalName="MediaServiceOCR" ma:readOnly="true">
      <xsd:simpleType>
        <xsd:restriction base="dms:Note">
          <xsd:maxLength value="255"/>
        </xsd:restriction>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4c811d1f-5e4a-4ee3-9cfd-88a4fb073ce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4104d5b-b872-4636-a728-507be7308f4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KeywordTaxHTField" ma:index="21" nillable="true" ma:taxonomy="true" ma:internalName="TaxKeywordTaxHTField" ma:taxonomyFieldName="TaxKeyword" ma:displayName="Enterprise Keywords" ma:fieldId="{23f27201-bee3-471e-b2e7-b64fd8b7ca38}" ma:taxonomyMulti="true" ma:sspId="00000000-0000-0000-0000-000000000000" ma:termSetId="00000000-0000-0000-0000-000000000000" ma:anchorId="00000000-0000-0000-0000-000000000000" ma:open="true" ma:isKeyword="true">
      <xsd:complexType>
        <xsd:sequence>
          <xsd:element ref="pc:Terms" minOccurs="0" maxOccurs="1"/>
        </xsd:sequence>
      </xsd:complexType>
    </xsd:element>
    <xsd:element name="TaxCatchAll" ma:index="22" nillable="true" ma:displayName="Taxonomy Catch All Column" ma:hidden="true" ma:list="{d75259b8-d078-43ce-9531-d35c0553c861}" ma:internalName="TaxCatchAll" ma:showField="CatchAllData" ma:web="b4104d5b-b872-4636-a728-507be7308f4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96f1686b-f877-4eb8-89ab-3a67a5dc2612" xsi:nil="true"/>
    <TaxCatchAll xmlns="b4104d5b-b872-4636-a728-507be7308f43" xsi:nil="true"/>
    <QID xmlns="96f1686b-f877-4eb8-89ab-3a67a5dc2612" xsi:nil="true"/>
    <lcf76f155ced4ddcb4097134ff3c332f xmlns="96f1686b-f877-4eb8-89ab-3a67a5dc2612">
      <Terms xmlns="http://schemas.microsoft.com/office/infopath/2007/PartnerControls"/>
    </lcf76f155ced4ddcb4097134ff3c332f>
    <TaxKeywordTaxHTField xmlns="b4104d5b-b872-4636-a728-507be7308f43">
      <Terms xmlns="http://schemas.microsoft.com/office/infopath/2007/PartnerControls"/>
    </TaxKeywordTaxHTField>
  </documentManagement>
</p:properties>
</file>

<file path=customXml/itemProps1.xml><?xml version="1.0" encoding="utf-8"?>
<ds:datastoreItem xmlns:ds="http://schemas.openxmlformats.org/officeDocument/2006/customXml" ds:itemID="{BFCA93BF-61A5-489C-968E-BA68A8756CA2}"/>
</file>

<file path=customXml/itemProps2.xml><?xml version="1.0" encoding="utf-8"?>
<ds:datastoreItem xmlns:ds="http://schemas.openxmlformats.org/officeDocument/2006/customXml" ds:itemID="{B5D182AB-596D-493F-B631-FE5682EE1FAA}"/>
</file>

<file path=customXml/itemProps3.xml><?xml version="1.0" encoding="utf-8"?>
<ds:datastoreItem xmlns:ds="http://schemas.openxmlformats.org/officeDocument/2006/customXml" ds:itemID="{DF94017F-5AB8-4394-83CB-8DDD862BF4F3}"/>
</file>

<file path=docProps/app.xml><?xml version="1.0" encoding="utf-8"?>
<Properties xmlns="http://schemas.openxmlformats.org/officeDocument/2006/extended-properties" xmlns:vt="http://schemas.openxmlformats.org/officeDocument/2006/docPropsVTypes">
  <Template/>
  <TotalTime>22505</TotalTime>
  <Words>6308</Words>
  <Application>Microsoft Macintosh PowerPoint</Application>
  <PresentationFormat>Widescreen</PresentationFormat>
  <Paragraphs>729</Paragraphs>
  <Slides>96</Slides>
  <Notes>40</Notes>
  <HiddenSlides>0</HiddenSlides>
  <MMClips>0</MMClips>
  <ScaleCrop>false</ScaleCrop>
  <HeadingPairs>
    <vt:vector size="6" baseType="variant">
      <vt:variant>
        <vt:lpstr>Fonts Used</vt:lpstr>
      </vt:variant>
      <vt:variant>
        <vt:i4>14</vt:i4>
      </vt:variant>
      <vt:variant>
        <vt:lpstr>Theme</vt:lpstr>
      </vt:variant>
      <vt:variant>
        <vt:i4>14</vt:i4>
      </vt:variant>
      <vt:variant>
        <vt:lpstr>Slide Titles</vt:lpstr>
      </vt:variant>
      <vt:variant>
        <vt:i4>96</vt:i4>
      </vt:variant>
    </vt:vector>
  </HeadingPairs>
  <TitlesOfParts>
    <vt:vector size="124" baseType="lpstr">
      <vt:lpstr>ＭＳ Ｐゴシック</vt:lpstr>
      <vt:lpstr>Aptos</vt:lpstr>
      <vt:lpstr>Aptos Display</vt:lpstr>
      <vt:lpstr>Arial</vt:lpstr>
      <vt:lpstr>Arial Narrow</vt:lpstr>
      <vt:lpstr>Calibri</vt:lpstr>
      <vt:lpstr>Courier New</vt:lpstr>
      <vt:lpstr>Montserrat SemiBold</vt:lpstr>
      <vt:lpstr>Noto Sans Symbols</vt:lpstr>
      <vt:lpstr>Proxima Nova Rg</vt:lpstr>
      <vt:lpstr>Slack-Lato</vt:lpstr>
      <vt:lpstr>Symbol</vt:lpstr>
      <vt:lpstr>Times New Roman</vt:lpstr>
      <vt:lpstr>Wingdings</vt:lpstr>
      <vt:lpstr>3_Default Design</vt:lpstr>
      <vt:lpstr>2_Default Design</vt:lpstr>
      <vt:lpstr>6_Default Design</vt:lpstr>
      <vt:lpstr>4_Default Design</vt:lpstr>
      <vt:lpstr>MDACC Moonshot</vt:lpstr>
      <vt:lpstr>2_Office Theme</vt:lpstr>
      <vt:lpstr>4_Office Theme</vt:lpstr>
      <vt:lpstr>Incyteclin2024finalv2</vt:lpstr>
      <vt:lpstr>NORMAL SLIDES</vt:lpstr>
      <vt:lpstr>1_Office Theme</vt:lpstr>
      <vt:lpstr>1_Default Design</vt:lpstr>
      <vt:lpstr>Office Theme</vt:lpstr>
      <vt:lpstr>5_Default Design</vt:lpstr>
      <vt:lpstr>7_Default Design</vt:lpstr>
      <vt:lpstr>PowerPoint Presentation</vt:lpstr>
      <vt:lpstr>Faculty</vt:lpstr>
      <vt:lpstr>Commercial Support</vt:lpstr>
      <vt:lpstr>Dr Krop — Disclosures</vt:lpstr>
      <vt:lpstr>Dr Tolaney — Disclosures</vt:lpstr>
      <vt:lpstr>PowerPoint Presentation</vt:lpstr>
      <vt:lpstr>AGENDA  Year in Review: Management of Breast Cancer</vt:lpstr>
      <vt:lpstr>AGENDA  Year in Review: Management of Breast Cancer</vt:lpstr>
      <vt:lpstr>PowerPoint Presentation</vt:lpstr>
      <vt:lpstr>AGENDA  Year in Review: Management of Breast Cancer</vt:lpstr>
      <vt:lpstr>Meet The Professor Optimizing the Selection and Sequencing  of Therapy for Patients with  HER2-Positive Breast Cancer </vt:lpstr>
      <vt:lpstr>Trastuzumab Deruxtecan Significantly Improved Progression-Free Survival in Comparison to T-DM1 for HER2-Positive Metastatic Breast Cancer Press Release – August 9, 2021</vt:lpstr>
      <vt:lpstr>PowerPoint Presentation</vt:lpstr>
      <vt:lpstr>PowerPoint Presentation</vt:lpstr>
      <vt:lpstr>DESTINY-Breast03 Phase III Trial Schema</vt:lpstr>
      <vt:lpstr>DESTINY-Breast03: PFS by Blinded Independent Central Review (BICR)</vt:lpstr>
      <vt:lpstr>DESTINY-Breast03: Overall Survival (OS) by BICR</vt:lpstr>
      <vt:lpstr>DESTINY-Breast09 Phase III Trial Design</vt:lpstr>
      <vt:lpstr>Trastuzumab Deruxtecan with Pertuzumab Demonstrated Highly Statistically Significant and Clinically Meaningful Improvement in PFS in Comparison to THP as First-Line Therapy for Patients with HER2-Positive Metastatic Breast Cancer Press Release: April 21, 2025 </vt:lpstr>
      <vt:lpstr>Trastuzumab Deruxtecan (T-DXd) + Pertuzumab (P) vs Taxane + Trastuzumab + Pertuzumab (THP) for First-Line (1L) Treatment of Patients (pts) with Human Epidermal Growth Factor Receptor 2-Positive (HER2+) Advanced/Metastatic Breast Cancer (a/mBC): Interim Results from DESTINY-Breast09</vt:lpstr>
      <vt:lpstr>TBCRC 022: T-DM1 + Neratinib for HER+ Brain Mets Rationale for the Combination</vt:lpstr>
      <vt:lpstr>TBCRC 022: T-DM1 + neratinib for HER+ Brain Mets</vt:lpstr>
      <vt:lpstr>TBCRC 022: Conclusions and Thoughts</vt:lpstr>
      <vt:lpstr>SUMMIT Trial: HER2-mutant TNBC treated with Neratinib or Neratinib + Trastuzumab</vt:lpstr>
      <vt:lpstr>SUMMIT Trial: HER2-mutant TNBC treated with Neratinib or Neratinib + Trastuzumab</vt:lpstr>
      <vt:lpstr>SUMMIT Trial TNBC basket:  Conclusions and Thoughts</vt:lpstr>
      <vt:lpstr>2018 and 2024 Surveys of Clinical Investigator (CI) Use of Postoperative Systemic Therapy After Prior Neoadjuvant Treatment of HER2-Positive Breast Cancer (HER2+ BC) </vt:lpstr>
      <vt:lpstr>Survey Participants</vt:lpstr>
      <vt:lpstr>HER2-positive, ER-positive Neoadjuvant TCHP Minimal residual disease at surgery</vt:lpstr>
      <vt:lpstr>HER2-positive, ER-positive Neoadjuvant TCHP Macroscopic residual disease at surgery</vt:lpstr>
      <vt:lpstr>ASCO 2025: HER2-Positive Breast Cancer</vt:lpstr>
      <vt:lpstr>Phase IB and II Study of Ribociclib with Trastuzumab plus Endocrine Therapy in HR+/HER2+ Advanced Breast Cancer Patients: Korean Cancer Study Group BR 18-2 MINI Trial</vt:lpstr>
      <vt:lpstr>Treatment Rechallenge After Trastuzumab-Deruxtecan-Related Interstitial Lung Disease: A Multi-Institution Cohort Study</vt:lpstr>
      <vt:lpstr>AGENDA  Year in Review: Management of Breast Cancer</vt:lpstr>
      <vt:lpstr>OlympiA: Adjuvant Olaparib in gBRCA1/2 carriers</vt:lpstr>
      <vt:lpstr>OlympiA: iDFS</vt:lpstr>
      <vt:lpstr>OlympiA: OS</vt:lpstr>
      <vt:lpstr>OlympiA: Conclusions and Thoughts</vt:lpstr>
      <vt:lpstr>PowerPoint Presentation</vt:lpstr>
      <vt:lpstr>PowerPoint Presentation</vt:lpstr>
      <vt:lpstr>TBCRC 048: Olaparib Expanded Initial Cohort</vt:lpstr>
      <vt:lpstr>TBCRC 048: Olaparib Expanded Expansion Cohorts</vt:lpstr>
      <vt:lpstr>TBCRC 048: Olaparib Expanded Expansion Cohorts</vt:lpstr>
      <vt:lpstr>TBCRC 048: Conclusions and Thoughts</vt:lpstr>
      <vt:lpstr>PowerPoint Presentation</vt:lpstr>
      <vt:lpstr>PowerPoint Presentation</vt:lpstr>
      <vt:lpstr>PowerPoint Presentation</vt:lpstr>
      <vt:lpstr>PowerPoint Presentation</vt:lpstr>
      <vt:lpstr>ASCO 2025: PARP Inhibitors; BRCA-Positive Disease</vt:lpstr>
      <vt:lpstr>Prospective Randomized Phase II Trial to Assess the Efficacy and Safety of Neo-Adjuvant Olaparib/Carboplatin (OC) in Comparison to Docetaxel/Epirubicin/Cyclophosphamide (TAC) in Patients with Early Triple-Negative Breast Cancer (TNBC) with Homologous Recombination Deficiency (HRD): Primary Results from the ABCSG 45 Trial</vt:lpstr>
      <vt:lpstr>Menopausal Hormone Therapy After a Diagnosis of Breast Cancer in Women with a BRCA Pathogenic Variant and Risk of Death</vt:lpstr>
      <vt:lpstr>Video-Based Genetic Counseling to Reduce Physician Workload and Enhance Consulter Understanding: A Prospective Randomized Clinical Trial</vt:lpstr>
      <vt:lpstr>AGENDA  Year in Review: Management of Breast Cancer</vt:lpstr>
      <vt:lpstr>TROPION-Breast01: Ph 3 trial of Dato-DXd in HR+/HER2- MBC</vt:lpstr>
      <vt:lpstr>TROPION-Breast01: Efficacy outcomes</vt:lpstr>
      <vt:lpstr>TROPION-Breast01: Final Overall Survival Analysis with Datopotamab Deruxtecan (Dato-DXd) for Previously Treated HR-Positive mBC </vt:lpstr>
      <vt:lpstr>TROPION-PanTumor01: Phase 1 Dato-DXd for HR+ or TN MBC</vt:lpstr>
      <vt:lpstr>TROPION-PanTumor01: Phase 1 Dato-DXd for HR+ or TN MBC</vt:lpstr>
      <vt:lpstr>TROPION-PanTumor01: Where does Dato-DXd fit in?</vt:lpstr>
      <vt:lpstr>TROPION-PanTumor01: Where does Dato-DXd fit in?</vt:lpstr>
      <vt:lpstr>PowerPoint Presentation</vt:lpstr>
      <vt:lpstr>PowerPoint Presentation</vt:lpstr>
      <vt:lpstr>PowerPoint Presentation</vt:lpstr>
      <vt:lpstr>ASCO 2025: Antibody-Drug Conjugates</vt:lpstr>
      <vt:lpstr>Sacituzumab Govitecan with Pembrolizumab Demonstrated a Statistically Significant and Clinically Meaningful Improvement  in PFS for Patients with Previously Untreated PD-L1-Positive Metastatic Triple-Negative Breast Cancer Press Release: April 21, 2025 </vt:lpstr>
      <vt:lpstr>Sacituzumab Govitecan (SG) + Pembrolizumab (Pembro) vs Chemotherapy (Chemo) + Pembro in Previously Untreated PD-L1 Positive Advanced Triple-Negative Breast Cancer (TNBC): Primary Results from the Randomized Phase 3 ASCENT-04/KEYNOTE-D19 Study</vt:lpstr>
      <vt:lpstr>A Phase 2 Study of Response-Guided Neoadjuvant Sacituzumab Govitecan and Pembrolizumab (SG/P) in Patients with Early-Stage Triple-Negative Breast Cancer: Results from the NeoSTAR Trial</vt:lpstr>
      <vt:lpstr>Exploratory Biomarker Analysis of Trastuzumab Deruxtecan (T-DXd) vs Physician’s Choice of Chemotherapy (TPC) in HER2-Low/Ultralow, Hormone Receptor-Positive (HR+) Metastatic Breast Cancer (mBC) in DESTINY-Breast06 (DB-06)</vt:lpstr>
      <vt:lpstr>Use of Artificial Intelligence-Assistance Software for HER2-Low and HER2-Ultralow IHC Interpretation Training to Improve Diagnostic Accuracy of Pathologists and Expand Patients’ Eligibility for HER2-Targeted Treatment</vt:lpstr>
      <vt:lpstr>Patritumab Deruxtecan (HER3-DXd) in Active Brain Metastases (BM) from Metastatic Breast (mBC) and Non-Small Cell Lung Cancers (aNSCLC), and Leptomeningeal Disease (LMD) from Advanced Solid Tumors: Results from the TUXEDO-3 Phase II Trial</vt:lpstr>
      <vt:lpstr>Sacituzumab Tirumotecan (Sac-TMT) as  First-Line Treatment for Unresectable Locally Advanced/Metastatic Triple-Negative Breast Cancer (a/mTNBC): Initial Results from the Phase II OptiTROP-Breast05 Study</vt:lpstr>
      <vt:lpstr>AGENDA  Year in Review: Management of Breast Cancer</vt:lpstr>
      <vt:lpstr>Optimizing Therapy for Patients with Hormone Receptor-Positive Metastatic Breast Cancer  Harboring PI3K/AKT/PTEN Pathway Abnormalities  Beyond the Guidelines Survey</vt:lpstr>
      <vt:lpstr>Breast Cancer Survey Respondents</vt:lpstr>
      <vt:lpstr>A 65-year-old woman with ER-positive, HER2-negative (HER2 IHC 0), node-negative breast cancer has developed multiple metastases 2 years after starting adjuvant anastrozole.</vt:lpstr>
      <vt:lpstr>A 65-year-old woman with ER-positive, HER2-negative (HER2 IHC 0), node-negative breast cancer has developed multiple metastases 2 years after starting adjuvant anastrozole.</vt:lpstr>
      <vt:lpstr>A 65-year-old woman with ER-positive, HER2-negative (HER2 IHC 0), node-negative breast cancer has developed multiple metastases  2 years after starting adjuvant anastrozole.</vt:lpstr>
      <vt:lpstr>A 65-year-old woman with ER-positive, HER2-negative (HER2 IHC 0), node-negative breast cancer has developed multiple metastases  2 years after starting adjuvant anastrozole.</vt:lpstr>
      <vt:lpstr>A 65-year-old woman with ER-positive, HER2-negative (HER2 IHC 0), node-negative mBC receives a CDK4/6 inhibitor with an AI and initially responds but then experiences disease progression 18 months later.</vt:lpstr>
      <vt:lpstr>A 65-year-old woman with ER-positive, HER2-negative (HER2 IHC 0), node-negative mBC receives a CDK4/6 inhibitor with an AI and initially responds but then experiences disease progression 18 months later.</vt:lpstr>
      <vt:lpstr>A 65-year-old woman with ER-positive, HER2-negative (HER2 IHC 0), node-negative mBC receives a CDK4/6 inhibitor with an AI and initially responds but then experiences disease progression 18 months later.</vt:lpstr>
      <vt:lpstr>Would you administer alpelisib and capivasertib in sequence to the same patient?</vt:lpstr>
      <vt:lpstr>For patients about to receive capivasertib, do you take any prophylactic measures to prevent hyperglycemia? </vt:lpstr>
      <vt:lpstr>For patients about to receive capivasertib, do you take any prophylactic measures to prevent cutaneous reactions? </vt:lpstr>
      <vt:lpstr>For patients about to receive capivasertib, do you take any prophylactic measures to prevent gastrointestinal toxicity? </vt:lpstr>
      <vt:lpstr>ASCO 2025:  HR-Positive Breast Cancer</vt:lpstr>
      <vt:lpstr>First-Line Camizestrant Demonstrated Highly Statistically Significant and Clinically Meaningful Improvement in PFS for Advanced HR-Positive Breast Cancer with an Emergent ESR1 Tumor Mutation in the SERENA-6 Phase III Trial Press Release: February 26, 2025 </vt:lpstr>
      <vt:lpstr>Camizestrant + CDK4/6 Inhibitor (CDK4/6i) for the Treatment of Emergent ESR1 Mutations During First-Line (1L) Endocrine-Based Therapy (ET) and Ahead of Disease Progression in Patients (pts) with HR+/HER2- Advanced Breast Cancer (ABC): Phase 3, Double-Blind ctDNA-Guided SERENA-6 Trial</vt:lpstr>
      <vt:lpstr>Patient-Reported Outcomes (PROs) in Patients with ER+, HER2- Advanced Breast Cancer (ABC) Treated with Imlunestrant, Investigator’s Choice Standard Endocrine Therapy, or Imlunestrant + Abemaciclib: Results from the Phase III EMBER-3 Trial</vt:lpstr>
      <vt:lpstr>Vepdegestrant, A PROTAC Estrogen Receptor (ER) Degrader, vs Fulvestrant in ER-Positive/Human Epidermal Growth Factor Receptor 2 (HER2)-Negative Advanced Breast Cancer: Results of the Global, Randomized, Phase 3 VERITAC-2 Study</vt:lpstr>
      <vt:lpstr>INAVO120: Phase III Trial Final Overall Survival (OS) Analysis of First-Line Inavolisib (INAVO)/Placebo (PBO) + Palbociclib (PALBO) + Fulvestrant (FULV) in Patients (pts) with PIK3CA-Mutated, Hormone Receptor-Positive (HR+), HER2-Negative (HER2-), Endocrine-Resistant Advanced Breast Cancer (aBC)</vt:lpstr>
      <vt:lpstr>Phase I/Ib Study of Inavolisib (INAVO) Alone and in Combination with Endocrine Therapy ± Palbociclib (PALBO) in Patients (pts) with PIK3CA-Mutated, Hormone Receptor-Positive, HER2-Negative Locally Advanced/Metastatic Breast Cancer (HR+, HER2- LA/mBC): Analysis of Hyperglycemia (HG) in Prediabetic/Obese Patients </vt:lpstr>
      <vt:lpstr>A Double-Blind Placebo Controlled Randomized Phase III Trial of Fulvestrant and Ipatasertib as Treatment for Advanced HER-2 Negative and Estrogen Receptor Positive (ER+) Breast Cancer Following Progression on First Line CDK 4/6 Inhibitor and Aromatase Inhibitor:  The CCTG/BCT MA.40/FINER Study (NCT04650581)</vt:lpstr>
      <vt:lpstr>15-Year Outcomes for Women with Premenopausal Hormone Receptor-Positive Early Breast Cancer (BC) in the SOFT and TEXT Trials Assessing Benefits from Adjuvant Exemestane (E) + Ovarian Function Suppression (OFS) or Tamoxifen (T)+OFS</vt:lpstr>
      <vt:lpstr>ASCO 2025:  Other Topics</vt:lpstr>
      <vt:lpstr>A Randomized Controlled Trial of Cognitive Behavioral Therapy and Bright Light Therapy for Insomnia and Fatigue During Breast Cancer Treatment: SleepCaRe Trial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In Review Prostate Cancer  Wednesday, November 18, 2020 2:00 PM – 3:30 PM ET</dc:title>
  <dc:creator>Rick Kaderman</dc:creator>
  <cp:lastModifiedBy>Silvana Izquierdo</cp:lastModifiedBy>
  <cp:revision>1848</cp:revision>
  <cp:lastPrinted>2020-12-08T02:40:56Z</cp:lastPrinted>
  <dcterms:created xsi:type="dcterms:W3CDTF">2020-11-13T19:02:13Z</dcterms:created>
  <dcterms:modified xsi:type="dcterms:W3CDTF">2025-05-08T12:27:40Z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0x01010018862A45804C7345BFDE61DA2C172BE7</vt:lpwstr>
  </property>
</Properties>
</file>