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entation.xml" ContentType="application/vnd.openxmlformats-officedocument.presentationml.presentation.main+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38.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37.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164.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204.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Layouts/slideLayout409.xml" ContentType="application/vnd.openxmlformats-officedocument.presentationml.slideLayout+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500.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1.xml" ContentType="application/vnd.openxmlformats-officedocument.theme+xml"/>
  <Override PartName="/ppt/theme/theme30.xml" ContentType="application/vnd.openxmlformats-officedocument.theme+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3.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4.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7.xml" ContentType="application/vnd.openxmlformats-officedocument.presentationml.tags+xml"/>
  <Override PartName="/ppt/tags/tag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21.xml" ContentType="application/vnd.openxmlformats-officedocument.presentationml.tags+xml"/>
  <Override PartName="/ppt/tags/tag9.xml" ContentType="application/vnd.openxmlformats-officedocument.presentationml.tags+xml"/>
  <Override PartName="/ppt/tags/tag22.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23.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27" r:id="rId2"/>
    <p:sldMasterId id="2147485170" r:id="rId3"/>
    <p:sldMasterId id="2147485222" r:id="rId4"/>
    <p:sldMasterId id="2147485232" r:id="rId5"/>
    <p:sldMasterId id="2147485259" r:id="rId6"/>
    <p:sldMasterId id="2147485272" r:id="rId7"/>
    <p:sldMasterId id="2147485319" r:id="rId8"/>
    <p:sldMasterId id="2147485349" r:id="rId9"/>
    <p:sldMasterId id="2147485374" r:id="rId10"/>
    <p:sldMasterId id="2147485397" r:id="rId11"/>
    <p:sldMasterId id="2147485441" r:id="rId12"/>
    <p:sldMasterId id="2147485455" r:id="rId13"/>
    <p:sldMasterId id="2147485474" r:id="rId14"/>
    <p:sldMasterId id="2147485500" r:id="rId15"/>
    <p:sldMasterId id="2147485554" r:id="rId16"/>
    <p:sldMasterId id="2147485581" r:id="rId17"/>
    <p:sldMasterId id="2147485606" r:id="rId18"/>
    <p:sldMasterId id="2147485618" r:id="rId19"/>
    <p:sldMasterId id="2147485649" r:id="rId20"/>
    <p:sldMasterId id="2147485697" r:id="rId21"/>
    <p:sldMasterId id="2147485718" r:id="rId22"/>
    <p:sldMasterId id="2147485730" r:id="rId23"/>
    <p:sldMasterId id="2147485744" r:id="rId24"/>
    <p:sldMasterId id="2147485797" r:id="rId25"/>
    <p:sldMasterId id="2147485833" r:id="rId26"/>
    <p:sldMasterId id="2147485851" r:id="rId27"/>
    <p:sldMasterId id="2147485860" r:id="rId28"/>
    <p:sldMasterId id="2147485873" r:id="rId29"/>
  </p:sldMasterIdLst>
  <p:notesMasterIdLst>
    <p:notesMasterId r:id="rId106"/>
  </p:notesMasterIdLst>
  <p:handoutMasterIdLst>
    <p:handoutMasterId r:id="rId107"/>
  </p:handoutMasterIdLst>
  <p:sldIdLst>
    <p:sldId id="2147483533" r:id="rId30"/>
    <p:sldId id="2147472024" r:id="rId31"/>
    <p:sldId id="2147472026" r:id="rId32"/>
    <p:sldId id="269" r:id="rId33"/>
    <p:sldId id="2147480704" r:id="rId34"/>
    <p:sldId id="271" r:id="rId35"/>
    <p:sldId id="2147470720" r:id="rId36"/>
    <p:sldId id="2147470721" r:id="rId37"/>
    <p:sldId id="264" r:id="rId38"/>
    <p:sldId id="262" r:id="rId39"/>
    <p:sldId id="257" r:id="rId40"/>
    <p:sldId id="258" r:id="rId41"/>
    <p:sldId id="2147470717" r:id="rId42"/>
    <p:sldId id="272" r:id="rId43"/>
    <p:sldId id="2147481032" r:id="rId44"/>
    <p:sldId id="2147481034" r:id="rId45"/>
    <p:sldId id="2147481035" r:id="rId46"/>
    <p:sldId id="2147470644" r:id="rId47"/>
    <p:sldId id="285" r:id="rId48"/>
    <p:sldId id="284" r:id="rId49"/>
    <p:sldId id="2147483451" r:id="rId50"/>
    <p:sldId id="2147470651" r:id="rId51"/>
    <p:sldId id="278" r:id="rId52"/>
    <p:sldId id="2140755018" r:id="rId53"/>
    <p:sldId id="2147470716" r:id="rId54"/>
    <p:sldId id="2147470691" r:id="rId55"/>
    <p:sldId id="273" r:id="rId56"/>
    <p:sldId id="2135715201" r:id="rId57"/>
    <p:sldId id="2147470715" r:id="rId58"/>
    <p:sldId id="2147470652" r:id="rId59"/>
    <p:sldId id="286" r:id="rId60"/>
    <p:sldId id="2147470653" r:id="rId61"/>
    <p:sldId id="2147470654" r:id="rId62"/>
    <p:sldId id="2147470655" r:id="rId63"/>
    <p:sldId id="2147470656" r:id="rId64"/>
    <p:sldId id="2147470657" r:id="rId65"/>
    <p:sldId id="2147470658" r:id="rId66"/>
    <p:sldId id="2147470579" r:id="rId67"/>
    <p:sldId id="2147470580" r:id="rId68"/>
    <p:sldId id="2147470582" r:id="rId69"/>
    <p:sldId id="2147470581" r:id="rId70"/>
    <p:sldId id="2147470584" r:id="rId71"/>
    <p:sldId id="2147470711" r:id="rId72"/>
    <p:sldId id="2147470713" r:id="rId73"/>
    <p:sldId id="2147470659" r:id="rId74"/>
    <p:sldId id="261" r:id="rId75"/>
    <p:sldId id="256" r:id="rId76"/>
    <p:sldId id="2147483647" r:id="rId77"/>
    <p:sldId id="263" r:id="rId78"/>
    <p:sldId id="274" r:id="rId79"/>
    <p:sldId id="276" r:id="rId80"/>
    <p:sldId id="2147470624" r:id="rId81"/>
    <p:sldId id="2147470627" r:id="rId82"/>
    <p:sldId id="2147470629" r:id="rId83"/>
    <p:sldId id="2147470630" r:id="rId84"/>
    <p:sldId id="2147470635" r:id="rId85"/>
    <p:sldId id="2147470633" r:id="rId86"/>
    <p:sldId id="2147470724" r:id="rId87"/>
    <p:sldId id="2147470648" r:id="rId88"/>
    <p:sldId id="2147470686" r:id="rId89"/>
    <p:sldId id="2147470692" r:id="rId90"/>
    <p:sldId id="293" r:id="rId91"/>
    <p:sldId id="2147483523" r:id="rId92"/>
    <p:sldId id="2147483527" r:id="rId93"/>
    <p:sldId id="2147483528" r:id="rId94"/>
    <p:sldId id="2147470714" r:id="rId95"/>
    <p:sldId id="287" r:id="rId96"/>
    <p:sldId id="288" r:id="rId97"/>
    <p:sldId id="289" r:id="rId98"/>
    <p:sldId id="290" r:id="rId99"/>
    <p:sldId id="292" r:id="rId100"/>
    <p:sldId id="275" r:id="rId101"/>
    <p:sldId id="2147470712" r:id="rId102"/>
    <p:sldId id="294" r:id="rId103"/>
    <p:sldId id="295" r:id="rId104"/>
    <p:sldId id="296" r:id="rId105"/>
  </p:sldIdLst>
  <p:sldSz cx="12192000" cy="6858000"/>
  <p:notesSz cx="7772400" cy="10058400"/>
  <p:custDataLst>
    <p:tags r:id="rId10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285"/>
    <a:srgbClr val="FF40FF"/>
    <a:srgbClr val="EEEEEE"/>
    <a:srgbClr val="E9F8FD"/>
    <a:srgbClr val="E0ECFC"/>
    <a:srgbClr val="E5F3F8"/>
    <a:srgbClr val="0068CD"/>
    <a:srgbClr val="0432FF"/>
    <a:srgbClr val="037DC0"/>
    <a:srgbClr val="E88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1" autoAdjust="0"/>
    <p:restoredTop sz="96190" autoAdjust="0"/>
  </p:normalViewPr>
  <p:slideViewPr>
    <p:cSldViewPr>
      <p:cViewPr varScale="1">
        <p:scale>
          <a:sx n="117" d="100"/>
          <a:sy n="117" d="100"/>
        </p:scale>
        <p:origin x="184" y="20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tableStyles" Target="tableStyles.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tags" Target="tags/tag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notesMaster" Target="notesMasters/notesMaster1.xml"/><Relationship Id="rId114" Type="http://schemas.openxmlformats.org/officeDocument/2006/relationships/customXml" Target="../customXml/item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commentAuthors" Target="commentAuthors.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presProps" Target="presProps.xml"/><Relationship Id="rId115" Type="http://schemas.openxmlformats.org/officeDocument/2006/relationships/customXml" Target="../customXml/item2.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6199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58371" name="Notes Placeholder 2"/>
          <p:cNvSpPr>
            <a:spLocks noGrp="1"/>
          </p:cNvSpPr>
          <p:nvPr>
            <p:ph type="body" idx="1"/>
          </p:nvPr>
        </p:nvSpPr>
        <p:spPr>
          <a:noFill/>
        </p:spPr>
        <p:txBody>
          <a:bodyPr/>
          <a:lstStyle/>
          <a:p>
            <a:endParaRPr lang="en-US" b="1" dirty="0">
              <a:latin typeface="Arial" pitchFamily="34" charset="0"/>
              <a:ea typeface="ヒラギノ角ゴ Pro W3" charset="-128"/>
            </a:endParaRPr>
          </a:p>
        </p:txBody>
      </p:sp>
      <p:sp>
        <p:nvSpPr>
          <p:cNvPr id="58372"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FFB66-56DB-409C-B541-D6E87C11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pPr defTabSz="914350">
              <a:defRPr/>
            </a:pP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7E1-E0D7-486C-8394-4770BBB8D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64794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881063"/>
            <a:ext cx="5776912" cy="3249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C099868-A200-9341-99DD-75E3C8A74353}" type="slidenum">
              <a:rPr kumimoji="0" lang="en-US" sz="1200" b="0" i="0" u="none" strike="noStrike" kern="1200" cap="none" spc="0" normalizeH="0" baseline="0" noProof="0">
                <a:ln>
                  <a:noFill/>
                </a:ln>
                <a:solidFill>
                  <a:prstClr val="black"/>
                </a:solidFill>
                <a:effectLst/>
                <a:uLnTx/>
                <a:uFillTx/>
                <a:latin typeface="Calibri"/>
                <a:ea typeface="MS PGothic" charset="0"/>
                <a:cs typeface="+mn-cs"/>
              </a:rPr>
              <a:pPr marL="0" marR="0" lvl="0" indent="0" algn="r" defTabSz="4658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07111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6081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516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89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770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258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9330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4271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1018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621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264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41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Myelofibrosis (MF) is a Philadelphia chromosome-negative, or Ph(-), myeloproliferative neoplasm (MPN) distinct from Ph(+) MPNs such as chronic myelogenous leukemia (CML)</a:t>
            </a:r>
          </a:p>
          <a:p>
            <a:r>
              <a:rPr lang="en-US"/>
              <a:t>MF is either a primary event or evolves secondarily from polycythemia vera (post-PV MF) or essential thrombocythemia (post-ET MF)</a:t>
            </a:r>
          </a:p>
          <a:p>
            <a:pPr marL="230556" lvl="1" indent="-230556">
              <a:buFont typeface="Arial" charset="0"/>
              <a:buChar char="•"/>
            </a:pPr>
            <a:r>
              <a:rPr lang="en-US"/>
              <a:t>MF is characterized by bone marrow fibrosis, cytopenias, splenomegaly, and other symptoms. The natural history is highly variable but is frequently characterized by a period of stable disease followed by a late stage with rapid clinical progression</a:t>
            </a:r>
          </a:p>
          <a:p>
            <a:pPr marL="230556" lvl="1" indent="-230556">
              <a:buFont typeface="Arial" charset="0"/>
              <a:buChar char="•"/>
            </a:pPr>
            <a:r>
              <a:rPr lang="en-US"/>
              <a:t>There are about 16,000 to 18,500 patients with MF in the United States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2195B-E016-40B9-A099-6A37ED1E23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5.xml"/><Relationship Id="rId4" Type="http://schemas.openxmlformats.org/officeDocument/2006/relationships/image" Target="../media/image41.sv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hyperlink" Target="http://www.rigel.com/" TargetMode="External"/><Relationship Id="rId2" Type="http://schemas.openxmlformats.org/officeDocument/2006/relationships/image" Target="../media/image52.emf"/><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4" Type="http://schemas.microsoft.com/office/2007/relationships/hdphoto" Target="../media/hdphoto2.wdp"/></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2.wdp"/></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3.emf"/><Relationship Id="rId4" Type="http://schemas.openxmlformats.org/officeDocument/2006/relationships/oleObject" Target="../embeddings/oleObject1.bin"/></Relationships>
</file>

<file path=ppt/slideLayouts/_rels/slideLayout3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9.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emf"/></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21.xml"/><Relationship Id="rId4" Type="http://schemas.microsoft.com/office/2007/relationships/hdphoto" Target="../media/hdphoto3.wdp"/></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Master" Target="../slideMasters/slideMaster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Layouts/_rels/slideLayout3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4" Type="http://schemas.openxmlformats.org/officeDocument/2006/relationships/image" Target="../media/image64.png"/></Relationships>
</file>

<file path=ppt/slideLayouts/_rels/slideLayout3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25.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Master" Target="../slideMasters/slideMaster25.xml"/><Relationship Id="rId4" Type="http://schemas.openxmlformats.org/officeDocument/2006/relationships/image" Target="../media/image76.sv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3.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ags" Target="../tags/tag1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ags" Target="../tags/tag1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9.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9.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9.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16/05/2024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5/16/24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5/16/24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5/16/24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5/16/24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16/05/2024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43735726"/>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0432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EEB7B811-74B2-31E5-5EDF-E2C3E998F459}"/>
              </a:ext>
            </a:extLst>
          </p:cNvPr>
          <p:cNvGrpSpPr/>
          <p:nvPr userDrawn="1"/>
        </p:nvGrpSpPr>
        <p:grpSpPr>
          <a:xfrm>
            <a:off x="8867163" y="6298816"/>
            <a:ext cx="2876364" cy="394353"/>
            <a:chOff x="8869472" y="6298815"/>
            <a:chExt cx="2877113" cy="394353"/>
          </a:xfrm>
        </p:grpSpPr>
        <p:pic>
          <p:nvPicPr>
            <p:cNvPr id="8" name="Picture 7">
              <a:extLst>
                <a:ext uri="{FF2B5EF4-FFF2-40B4-BE49-F238E27FC236}">
                  <a16:creationId xmlns:a16="http://schemas.microsoft.com/office/drawing/2014/main" id="{21E6F027-F580-0051-8F4E-9CFDD38EF6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448B518F-CD3C-2E56-BCD8-87BA2DE99FBC}"/>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328066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5429409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9616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D860CEF-B07A-B0DB-2635-CBEC2B8870BD}"/>
              </a:ext>
            </a:extLst>
          </p:cNvPr>
          <p:cNvGrpSpPr/>
          <p:nvPr userDrawn="1"/>
        </p:nvGrpSpPr>
        <p:grpSpPr>
          <a:xfrm>
            <a:off x="8867163" y="6298816"/>
            <a:ext cx="2876364" cy="394353"/>
            <a:chOff x="8869472" y="6298815"/>
            <a:chExt cx="2877113" cy="394353"/>
          </a:xfrm>
        </p:grpSpPr>
        <p:pic>
          <p:nvPicPr>
            <p:cNvPr id="9" name="Picture 8">
              <a:extLst>
                <a:ext uri="{FF2B5EF4-FFF2-40B4-BE49-F238E27FC236}">
                  <a16:creationId xmlns:a16="http://schemas.microsoft.com/office/drawing/2014/main" id="{FE80DF93-0034-ED66-1BB0-EA9A8AB75F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603E6571-86A7-515D-CA11-D3C95AE389B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074304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406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736C00A-76EB-ADD6-5FC5-AA3EF86959B2}"/>
              </a:ext>
            </a:extLst>
          </p:cNvPr>
          <p:cNvGrpSpPr/>
          <p:nvPr userDrawn="1"/>
        </p:nvGrpSpPr>
        <p:grpSpPr>
          <a:xfrm>
            <a:off x="8867163" y="6298816"/>
            <a:ext cx="2876364" cy="394353"/>
            <a:chOff x="8869472" y="6298815"/>
            <a:chExt cx="2877113" cy="394353"/>
          </a:xfrm>
        </p:grpSpPr>
        <p:pic>
          <p:nvPicPr>
            <p:cNvPr id="3" name="Picture 2">
              <a:extLst>
                <a:ext uri="{FF2B5EF4-FFF2-40B4-BE49-F238E27FC236}">
                  <a16:creationId xmlns:a16="http://schemas.microsoft.com/office/drawing/2014/main" id="{77F4B00F-7E8C-6E8F-5B6E-1024BF5A2A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59BDD426-20EE-BF10-3F92-44475697A854}"/>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228584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068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55581800-5047-7676-088F-294E2A69B4C4}"/>
              </a:ext>
            </a:extLst>
          </p:cNvPr>
          <p:cNvGrpSpPr/>
          <p:nvPr userDrawn="1"/>
        </p:nvGrpSpPr>
        <p:grpSpPr>
          <a:xfrm>
            <a:off x="8867163" y="6298816"/>
            <a:ext cx="2876364" cy="394353"/>
            <a:chOff x="8869472" y="6298815"/>
            <a:chExt cx="2877113" cy="394353"/>
          </a:xfrm>
        </p:grpSpPr>
        <p:pic>
          <p:nvPicPr>
            <p:cNvPr id="7" name="Picture 6">
              <a:extLst>
                <a:ext uri="{FF2B5EF4-FFF2-40B4-BE49-F238E27FC236}">
                  <a16:creationId xmlns:a16="http://schemas.microsoft.com/office/drawing/2014/main" id="{EBB3D6FA-603E-71A0-5A3D-B2CE9BFBF6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65B74116-6E7B-BCB0-B22C-607CDE3392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56293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583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93674E-F04B-A322-E69C-F6979CB89AA3}"/>
              </a:ext>
            </a:extLst>
          </p:cNvPr>
          <p:cNvGrpSpPr/>
          <p:nvPr userDrawn="1"/>
        </p:nvGrpSpPr>
        <p:grpSpPr>
          <a:xfrm>
            <a:off x="8867163" y="6298816"/>
            <a:ext cx="2876364" cy="394353"/>
            <a:chOff x="8869472" y="6298815"/>
            <a:chExt cx="2877113" cy="394353"/>
          </a:xfrm>
        </p:grpSpPr>
        <p:pic>
          <p:nvPicPr>
            <p:cNvPr id="6" name="Picture 5">
              <a:extLst>
                <a:ext uri="{FF2B5EF4-FFF2-40B4-BE49-F238E27FC236}">
                  <a16:creationId xmlns:a16="http://schemas.microsoft.com/office/drawing/2014/main" id="{44B66A71-2208-AA5A-5319-AF9CBBE7F1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E3173B27-1C16-1B9A-7764-73F13DDE6F3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367504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2165302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8291313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557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35E5A3A-7F61-9657-80C0-9CD7578FE357}"/>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D1157D6-CBE3-5FCB-5C8C-F03741FB26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1F8ABEF7-1EBC-2B4E-AB38-DCB17BA2E61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628949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2DE2A2-02C2-53E5-43A5-8DF4D4CAE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4714950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11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8D05856-3274-8413-3A54-8EAAFE57C4EE}"/>
              </a:ext>
            </a:extLst>
          </p:cNvPr>
          <p:cNvGrpSpPr/>
          <p:nvPr userDrawn="1"/>
        </p:nvGrpSpPr>
        <p:grpSpPr>
          <a:xfrm>
            <a:off x="8869472" y="6298815"/>
            <a:ext cx="2877113" cy="394353"/>
            <a:chOff x="8869472" y="6298815"/>
            <a:chExt cx="2877113" cy="394353"/>
          </a:xfrm>
        </p:grpSpPr>
        <p:pic>
          <p:nvPicPr>
            <p:cNvPr id="9" name="Picture 8">
              <a:extLst>
                <a:ext uri="{FF2B5EF4-FFF2-40B4-BE49-F238E27FC236}">
                  <a16:creationId xmlns:a16="http://schemas.microsoft.com/office/drawing/2014/main" id="{994D9A61-3534-E56C-7E2E-8C5943B15B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7F7E72F7-7831-A6C1-BF3A-922E21FD1688}"/>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9909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821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07262F4-8A36-AB43-238F-C11F8775B352}"/>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0781EE24-57F9-5669-E3A3-8188882C2E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DA64F5EF-EA1C-3037-790D-36DFC356AD0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6126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84904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8DFF13DD-84D3-A4B2-1F0B-D26411D7DB3A}"/>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55761C2D-0B7D-0BA1-9142-62A1668CE6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47B2F18-86D9-0E74-A769-5F3BE10E39A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74677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1336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F78425-2241-CD37-EF40-A779D8D43E03}"/>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1EBF632-611A-0651-E2F0-EB5993A11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58B0E7D8-D51D-3046-27B9-45C45EC287A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728041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CE32AB-2C45-F7CF-C952-68462BDD13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4710055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260835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6088153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138267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08851694"/>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96892744"/>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22090692"/>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07774122"/>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83229289"/>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413532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59917386"/>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904776228"/>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34002083"/>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641331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1703670"/>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5895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349308"/>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964485"/>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641700"/>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369703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747741154"/>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ME GLOBAL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5" y="324949"/>
            <a:ext cx="1713083" cy="345610"/>
          </a:xfrm>
          <a:prstGeom prst="rect">
            <a:avLst/>
          </a:prstGeom>
        </p:spPr>
      </p:pic>
    </p:spTree>
    <p:extLst>
      <p:ext uri="{BB962C8B-B14F-4D97-AF65-F5344CB8AC3E}">
        <p14:creationId xmlns:p14="http://schemas.microsoft.com/office/powerpoint/2010/main" val="398850710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8075128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1348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6066668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Divider_M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066C5A-B5A7-B04C-AB0C-46486F5BC2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517" t="1428" r="6843" b="1465"/>
          <a:stretch/>
        </p:blipFill>
        <p:spPr>
          <a:xfrm>
            <a:off x="-24384" y="-1315"/>
            <a:ext cx="12240768" cy="6858000"/>
          </a:xfrm>
          <a:prstGeom prst="rect">
            <a:avLst/>
          </a:prstGeom>
        </p:spPr>
      </p:pic>
      <p:sp>
        <p:nvSpPr>
          <p:cNvPr id="10" name="Rectangle 9">
            <a:extLst>
              <a:ext uri="{FF2B5EF4-FFF2-40B4-BE49-F238E27FC236}">
                <a16:creationId xmlns:a16="http://schemas.microsoft.com/office/drawing/2014/main" id="{AC04B0E0-0D23-EE43-BBCD-AE7E983F9918}"/>
              </a:ext>
            </a:extLst>
          </p:cNvPr>
          <p:cNvSpPr/>
          <p:nvPr userDrawn="1"/>
        </p:nvSpPr>
        <p:spPr>
          <a:xfrm>
            <a:off x="-22951" y="-41442"/>
            <a:ext cx="12237901" cy="914399"/>
          </a:xfrm>
          <a:prstGeom prst="rect">
            <a:avLst/>
          </a:prstGeom>
          <a:solidFill>
            <a:srgbClr val="4C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F7FAD50C-3B80-6E4C-93D6-8B6C88E44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2714" y="280798"/>
            <a:ext cx="2986575" cy="303247"/>
          </a:xfrm>
          <a:prstGeom prst="rect">
            <a:avLst/>
          </a:prstGeom>
        </p:spPr>
      </p:pic>
      <p:sp>
        <p:nvSpPr>
          <p:cNvPr id="84" name="Title 1"/>
          <p:cNvSpPr>
            <a:spLocks noGrp="1"/>
          </p:cNvSpPr>
          <p:nvPr>
            <p:ph type="ctrTitle" hasCustomPrompt="1"/>
          </p:nvPr>
        </p:nvSpPr>
        <p:spPr>
          <a:xfrm>
            <a:off x="3352800" y="1832220"/>
            <a:ext cx="5486400" cy="1581912"/>
          </a:xfrm>
          <a:prstGeom prst="rect">
            <a:avLst/>
          </a:prstGeom>
        </p:spPr>
        <p:txBody>
          <a:bodyPr anchor="t">
            <a:noAutofit/>
          </a:bodyPr>
          <a:lstStyle>
            <a:lvl1pPr algn="ctr">
              <a:lnSpc>
                <a:spcPct val="100000"/>
              </a:lnSpc>
              <a:spcBef>
                <a:spcPts val="0"/>
              </a:spcBef>
              <a:defRPr sz="3733" b="0" i="0" cap="none"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0468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1774896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221548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2557932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54324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015419309"/>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32302548"/>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568334403"/>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3803043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191143"/>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91839801"/>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71854"/>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24075"/>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26734"/>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01944410"/>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149924"/>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0663745"/>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0441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15908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03035"/>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74891585"/>
      </p:ext>
    </p:extLst>
  </p:cSld>
  <p:clrMapOvr>
    <a:masterClrMapping/>
  </p:clrMapOvr>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081950"/>
      </p:ext>
    </p:extLst>
  </p:cSld>
  <p:clrMapOvr>
    <a:masterClrMapping/>
  </p:clrMapOvr>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52703383"/>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07953"/>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6881231"/>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09159"/>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92507111"/>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870027"/>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1400692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44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02854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79879"/>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27137528"/>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419914"/>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18972436"/>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05315"/>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75750664"/>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36146940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1268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563488"/>
      </p:ext>
    </p:extLst>
  </p:cSld>
  <p:clrMapOvr>
    <a:masterClrMapping/>
  </p:clrMapOvr>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41226555"/>
      </p:ext>
    </p:extLst>
  </p:cSld>
  <p:clrMapOvr>
    <a:masterClrMapping/>
  </p:clrMapOvr>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MedChall-Q&amp;A-EARN-UYO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F80F76F-D900-934A-8BBD-7199A3DA5350}"/>
              </a:ext>
            </a:extLst>
          </p:cNvPr>
          <p:cNvSpPr/>
          <p:nvPr userDrawn="1"/>
        </p:nvSpPr>
        <p:spPr>
          <a:xfrm>
            <a:off x="-7620" y="-10160"/>
            <a:ext cx="12216384" cy="4856902"/>
          </a:xfrm>
          <a:custGeom>
            <a:avLst/>
            <a:gdLst>
              <a:gd name="connsiteX0" fmla="*/ 0 w 12192000"/>
              <a:gd name="connsiteY0" fmla="*/ 0 h 4856902"/>
              <a:gd name="connsiteX1" fmla="*/ 12192000 w 12192000"/>
              <a:gd name="connsiteY1" fmla="*/ 0 h 4856902"/>
              <a:gd name="connsiteX2" fmla="*/ 12192000 w 12192000"/>
              <a:gd name="connsiteY2" fmla="*/ 324091 h 4856902"/>
              <a:gd name="connsiteX3" fmla="*/ 12192000 w 12192000"/>
              <a:gd name="connsiteY3" fmla="*/ 4532811 h 4856902"/>
              <a:gd name="connsiteX4" fmla="*/ 12192000 w 12192000"/>
              <a:gd name="connsiteY4" fmla="*/ 4856902 h 4856902"/>
              <a:gd name="connsiteX5" fmla="*/ 0 w 12192000"/>
              <a:gd name="connsiteY5" fmla="*/ 4856902 h 4856902"/>
              <a:gd name="connsiteX6" fmla="*/ 0 w 12192000"/>
              <a:gd name="connsiteY6" fmla="*/ 4532811 h 4856902"/>
              <a:gd name="connsiteX7" fmla="*/ 0 w 12192000"/>
              <a:gd name="connsiteY7" fmla="*/ 324091 h 485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56902">
                <a:moveTo>
                  <a:pt x="0" y="0"/>
                </a:moveTo>
                <a:lnTo>
                  <a:pt x="12192000" y="0"/>
                </a:lnTo>
                <a:lnTo>
                  <a:pt x="12192000" y="324091"/>
                </a:lnTo>
                <a:lnTo>
                  <a:pt x="12192000" y="4532811"/>
                </a:lnTo>
                <a:lnTo>
                  <a:pt x="12192000" y="4856902"/>
                </a:lnTo>
                <a:lnTo>
                  <a:pt x="0" y="4856902"/>
                </a:lnTo>
                <a:lnTo>
                  <a:pt x="0" y="4532811"/>
                </a:lnTo>
                <a:lnTo>
                  <a:pt x="0" y="3240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Arial" panose="020B0604020202020204" pitchFamily="34" charset="0"/>
            </a:endParaRPr>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
        <p:nvSpPr>
          <p:cNvPr id="7" name="Freeform 6">
            <a:extLst>
              <a:ext uri="{FF2B5EF4-FFF2-40B4-BE49-F238E27FC236}">
                <a16:creationId xmlns:a16="http://schemas.microsoft.com/office/drawing/2014/main" id="{E354383B-E085-B84D-ABEE-0BA05C73F076}"/>
              </a:ext>
            </a:extLst>
          </p:cNvPr>
          <p:cNvSpPr/>
          <p:nvPr userDrawn="1"/>
        </p:nvSpPr>
        <p:spPr>
          <a:xfrm>
            <a:off x="-7620" y="1870661"/>
            <a:ext cx="12207240" cy="4967840"/>
          </a:xfrm>
          <a:custGeom>
            <a:avLst/>
            <a:gdLst>
              <a:gd name="connsiteX0" fmla="*/ 1 w 12207240"/>
              <a:gd name="connsiteY0" fmla="*/ 76 h 4967840"/>
              <a:gd name="connsiteX1" fmla="*/ 6114136 w 12207240"/>
              <a:gd name="connsiteY1" fmla="*/ 1045385 h 4967840"/>
              <a:gd name="connsiteX2" fmla="*/ 12206375 w 12207240"/>
              <a:gd name="connsiteY2" fmla="*/ 76 h 4967840"/>
              <a:gd name="connsiteX3" fmla="*/ 12207218 w 12207240"/>
              <a:gd name="connsiteY3" fmla="*/ 890024 h 4967840"/>
              <a:gd name="connsiteX4" fmla="*/ 12206945 w 12207240"/>
              <a:gd name="connsiteY4" fmla="*/ 1122287 h 4967840"/>
              <a:gd name="connsiteX5" fmla="*/ 12207218 w 12207240"/>
              <a:gd name="connsiteY5" fmla="*/ 1410724 h 4967840"/>
              <a:gd name="connsiteX6" fmla="*/ 12206161 w 12207240"/>
              <a:gd name="connsiteY6" fmla="*/ 2308902 h 4967840"/>
              <a:gd name="connsiteX7" fmla="*/ 12203126 w 12207240"/>
              <a:gd name="connsiteY7" fmla="*/ 3989960 h 4967840"/>
              <a:gd name="connsiteX8" fmla="*/ 12203374 w 12207240"/>
              <a:gd name="connsiteY8" fmla="*/ 4447140 h 4967840"/>
              <a:gd name="connsiteX9" fmla="*/ 12203092 w 12207240"/>
              <a:gd name="connsiteY9" fmla="*/ 4447140 h 4967840"/>
              <a:gd name="connsiteX10" fmla="*/ 12203374 w 12207240"/>
              <a:gd name="connsiteY10" fmla="*/ 4967840 h 4967840"/>
              <a:gd name="connsiteX11" fmla="*/ 0 w 12207240"/>
              <a:gd name="connsiteY11" fmla="*/ 4967840 h 4967840"/>
              <a:gd name="connsiteX12" fmla="*/ 0 w 12207240"/>
              <a:gd name="connsiteY12" fmla="*/ 4674007 h 4967840"/>
              <a:gd name="connsiteX13" fmla="*/ 0 w 12207240"/>
              <a:gd name="connsiteY13" fmla="*/ 4447140 h 4967840"/>
              <a:gd name="connsiteX14" fmla="*/ 0 w 12207240"/>
              <a:gd name="connsiteY14" fmla="*/ 4153307 h 4967840"/>
              <a:gd name="connsiteX15" fmla="*/ 0 w 12207240"/>
              <a:gd name="connsiteY15" fmla="*/ 4146557 h 4967840"/>
              <a:gd name="connsiteX16" fmla="*/ 0 w 12207240"/>
              <a:gd name="connsiteY16" fmla="*/ 3625857 h 4967840"/>
              <a:gd name="connsiteX17" fmla="*/ 1 w 12207240"/>
              <a:gd name="connsiteY17" fmla="*/ 549650 h 4967840"/>
              <a:gd name="connsiteX18" fmla="*/ 1 w 12207240"/>
              <a:gd name="connsiteY18" fmla="*/ 520776 h 49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7240" h="4967840">
                <a:moveTo>
                  <a:pt x="1" y="76"/>
                </a:moveTo>
                <a:cubicBezTo>
                  <a:pt x="13460" y="-10291"/>
                  <a:pt x="2547356" y="1042322"/>
                  <a:pt x="6114136" y="1045385"/>
                </a:cubicBezTo>
                <a:cubicBezTo>
                  <a:pt x="9900276" y="1055753"/>
                  <a:pt x="12229286" y="3139"/>
                  <a:pt x="12206375" y="76"/>
                </a:cubicBezTo>
                <a:cubicBezTo>
                  <a:pt x="12207099" y="294805"/>
                  <a:pt x="12207317" y="591729"/>
                  <a:pt x="12207218" y="890024"/>
                </a:cubicBezTo>
                <a:lnTo>
                  <a:pt x="12206945" y="1122287"/>
                </a:lnTo>
                <a:lnTo>
                  <a:pt x="12207218" y="1410724"/>
                </a:lnTo>
                <a:cubicBezTo>
                  <a:pt x="12207119" y="1709020"/>
                  <a:pt x="12206704" y="2008686"/>
                  <a:pt x="12206161" y="2308902"/>
                </a:cubicBezTo>
                <a:lnTo>
                  <a:pt x="12203126" y="3989960"/>
                </a:lnTo>
                <a:lnTo>
                  <a:pt x="12203374" y="4447140"/>
                </a:lnTo>
                <a:lnTo>
                  <a:pt x="12203092" y="4447140"/>
                </a:lnTo>
                <a:lnTo>
                  <a:pt x="12203374" y="4967840"/>
                </a:lnTo>
                <a:lnTo>
                  <a:pt x="0" y="4967840"/>
                </a:lnTo>
                <a:lnTo>
                  <a:pt x="0" y="4674007"/>
                </a:lnTo>
                <a:lnTo>
                  <a:pt x="0" y="4447140"/>
                </a:lnTo>
                <a:lnTo>
                  <a:pt x="0" y="4153307"/>
                </a:lnTo>
                <a:lnTo>
                  <a:pt x="0" y="4146557"/>
                </a:lnTo>
                <a:lnTo>
                  <a:pt x="0" y="3625857"/>
                </a:lnTo>
                <a:cubicBezTo>
                  <a:pt x="0" y="2586233"/>
                  <a:pt x="1" y="1627200"/>
                  <a:pt x="1" y="549650"/>
                </a:cubicBezTo>
                <a:lnTo>
                  <a:pt x="1" y="52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rial" panose="020B0604020202020204" pitchFamily="34" charset="0"/>
            </a:endParaRPr>
          </a:p>
        </p:txBody>
      </p:sp>
      <p:pic>
        <p:nvPicPr>
          <p:cNvPr id="9" name="Horizontal Swoosh">
            <a:extLst>
              <a:ext uri="{FF2B5EF4-FFF2-40B4-BE49-F238E27FC236}">
                <a16:creationId xmlns:a16="http://schemas.microsoft.com/office/drawing/2014/main" id="{2DA9CEC9-36E3-D14B-AFD8-837FF5C0BA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3742749"/>
            <a:ext cx="1191615" cy="12236193"/>
          </a:xfrm>
          <a:prstGeom prst="rect">
            <a:avLst/>
          </a:prstGeom>
        </p:spPr>
      </p:pic>
    </p:spTree>
    <p:extLst>
      <p:ext uri="{BB962C8B-B14F-4D97-AF65-F5344CB8AC3E}">
        <p14:creationId xmlns:p14="http://schemas.microsoft.com/office/powerpoint/2010/main" val="23303110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13104F88-C2E2-C37B-AC4F-BE44049EE02F}"/>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2564729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AD02B670-80F3-0D5B-266F-BD3DB67E21C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8441866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023821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75460120"/>
      </p:ext>
    </p:extLst>
  </p:cSld>
  <p:clrMapOvr>
    <a:masterClrMapping/>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409272685"/>
      </p:ext>
    </p:extLst>
  </p:cSld>
  <p:clrMapOvr>
    <a:masterClrMapping/>
  </p:clrMapOvr>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022463508"/>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14898308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782068328"/>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20116985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771651779"/>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603590527"/>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6" name="Content Placeholder 4"/>
          <p:cNvSpPr>
            <a:spLocks noGrp="1"/>
          </p:cNvSpPr>
          <p:nvPr>
            <p:ph sz="quarter" idx="12" hasCustomPrompt="1"/>
          </p:nvPr>
        </p:nvSpPr>
        <p:spPr>
          <a:xfrm>
            <a:off x="719669" y="1274618"/>
            <a:ext cx="7906172" cy="516857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963220582"/>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648131319"/>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30624209"/>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6" y="150128"/>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8975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646702"/>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0774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Content Placeholder 4"/>
          <p:cNvSpPr>
            <a:spLocks noGrp="1"/>
          </p:cNvSpPr>
          <p:nvPr>
            <p:ph sz="quarter" idx="12" hasCustomPrompt="1"/>
          </p:nvPr>
        </p:nvSpPr>
        <p:spPr>
          <a:xfrm>
            <a:off x="3786960" y="1274618"/>
            <a:ext cx="7906172" cy="5062387"/>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095115"/>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8AB9F2D8-4722-B908-832D-8D1BF5801920}"/>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9222502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96C6A533-AE05-BE26-FAAA-99C855458D1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324485048"/>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0614659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7608704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596220937"/>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814386814"/>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611517"/>
      </p:ext>
    </p:extLst>
  </p:cSld>
  <p:clrMapOvr>
    <a:masterClrMapping/>
  </p:clrMapOvr>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LBU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516824"/>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4E243145-C8B5-4266-81B5-8D69F68ABF7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445069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333C8396-BDCF-443F-9747-889481DF4D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64331611"/>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478313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49C6134-EF43-40B1-9DF0-B6D3952F4EA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82203220"/>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24CB7F8F-C137-4294-8094-B85D9A87CEE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6742225"/>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28B2BAB-F87B-4989-8830-FF30142D99F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212386"/>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8A4E621E-9F5F-424A-A6A0-F56F3264CEC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52306311"/>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ED9AFFA6-6A7D-46CE-8F9C-2221CED3E18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3950081"/>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L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04B2D417-4FA9-468A-B1F7-CA30B4A3D99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148376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54253332-CB92-45ED-A4D3-9A7327FE0A6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94365789"/>
      </p:ext>
    </p:extLst>
  </p:cSld>
  <p:clrMapOvr>
    <a:masterClrMapping/>
  </p:clrMapOvr>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06341C4A-B961-4F74-A372-AD4F61519FF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321607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38520B4A-CEFC-445F-9F68-43F7F1F97109}"/>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88803947"/>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40" name="TextBox 39">
            <a:extLst>
              <a:ext uri="{FF2B5EF4-FFF2-40B4-BE49-F238E27FC236}">
                <a16:creationId xmlns:a16="http://schemas.microsoft.com/office/drawing/2014/main" id="{546853EB-84E5-4EF3-A50D-BD15789E6AA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98705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A8D23BD4-9B0E-495D-8644-EA548813714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68908938"/>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F2D85-540C-4FBC-A590-5716F99AE3D9}"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A4F37-76BA-4F52-B181-1B1AA0967D5F}" type="slidenum">
              <a:rPr lang="en-US" smtClean="0"/>
              <a:t>‹#›</a:t>
            </a:fld>
            <a:endParaRPr lang="en-US"/>
          </a:p>
        </p:txBody>
      </p:sp>
    </p:spTree>
    <p:extLst>
      <p:ext uri="{BB962C8B-B14F-4D97-AF65-F5344CB8AC3E}">
        <p14:creationId xmlns:p14="http://schemas.microsoft.com/office/powerpoint/2010/main" val="10026943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983938"/>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1"/>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pPr defTabSz="914377">
              <a:defRPr/>
            </a:pPr>
            <a:fld id="{BFA19188-CCD0-4FFB-8DFB-60D3E72DC091}"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897402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978888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93BB9-289D-1B44-83D8-250414A386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39" t="-7983" r="-12073" b="-4734"/>
          <a:stretch/>
        </p:blipFill>
        <p:spPr>
          <a:xfrm>
            <a:off x="5284865" y="5479684"/>
            <a:ext cx="1483784" cy="101096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016" r="9998" b="1129"/>
          <a:stretch/>
        </p:blipFill>
        <p:spPr>
          <a:xfrm>
            <a:off x="-1" y="124315"/>
            <a:ext cx="12192001" cy="6288080"/>
          </a:xfrm>
          <a:prstGeom prst="rect">
            <a:avLst/>
          </a:prstGeom>
        </p:spPr>
      </p:pic>
      <p:sp>
        <p:nvSpPr>
          <p:cNvPr id="3" name="Subtitle 2"/>
          <p:cNvSpPr>
            <a:spLocks noGrp="1"/>
          </p:cNvSpPr>
          <p:nvPr>
            <p:ph type="subTitle" idx="1"/>
          </p:nvPr>
        </p:nvSpPr>
        <p:spPr>
          <a:xfrm>
            <a:off x="1524000" y="4461574"/>
            <a:ext cx="9144000" cy="597429"/>
          </a:xfrm>
        </p:spPr>
        <p:txBody>
          <a:bodyPr>
            <a:noAutofit/>
          </a:bodyPr>
          <a:lstStyle>
            <a:lvl1pPr marL="0" indent="0" algn="ctr">
              <a:buNone/>
              <a:defRPr sz="2800" b="0" i="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98F7B167-0012-58FC-CBF9-E4348AC95333}"/>
              </a:ext>
            </a:extLst>
          </p:cNvPr>
          <p:cNvSpPr/>
          <p:nvPr userDrawn="1"/>
        </p:nvSpPr>
        <p:spPr>
          <a:xfrm>
            <a:off x="1972492" y="228600"/>
            <a:ext cx="8247016" cy="8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0" i="0" dirty="0">
                <a:solidFill>
                  <a:schemeClr val="accent1"/>
                </a:solidFill>
                <a:latin typeface="Helvetica Light" panose="020B0403020202020204" pitchFamily="34" charset="0"/>
              </a:rPr>
              <a:t>AML ADVISORY</a:t>
            </a:r>
          </a:p>
        </p:txBody>
      </p:sp>
      <p:sp>
        <p:nvSpPr>
          <p:cNvPr id="6" name="TextBox 5">
            <a:extLst>
              <a:ext uri="{FF2B5EF4-FFF2-40B4-BE49-F238E27FC236}">
                <a16:creationId xmlns:a16="http://schemas.microsoft.com/office/drawing/2014/main" id="{B5E603D9-25E9-14A0-9A01-2E60E9B7D91B}"/>
              </a:ext>
            </a:extLst>
          </p:cNvPr>
          <p:cNvSpPr txBox="1"/>
          <p:nvPr userDrawn="1"/>
        </p:nvSpPr>
        <p:spPr>
          <a:xfrm>
            <a:off x="1" y="276225"/>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06367"/>
                </a:solidFill>
                <a:effectLst/>
                <a:uLnTx/>
                <a:uFillTx/>
                <a:latin typeface="Arial" panose="020B0604020202020204"/>
                <a:ea typeface="+mn-ea"/>
                <a:cs typeface="+mn-cs"/>
              </a:rPr>
              <a:t>Acute Myeloid Leukemia </a:t>
            </a:r>
          </a:p>
        </p:txBody>
      </p:sp>
      <p:sp>
        <p:nvSpPr>
          <p:cNvPr id="9" name="TextBox 8">
            <a:extLst>
              <a:ext uri="{FF2B5EF4-FFF2-40B4-BE49-F238E27FC236}">
                <a16:creationId xmlns:a16="http://schemas.microsoft.com/office/drawing/2014/main" id="{FF2C5687-6008-C41B-DA66-9BFE438A832C}"/>
              </a:ext>
            </a:extLst>
          </p:cNvPr>
          <p:cNvSpPr txBox="1"/>
          <p:nvPr userDrawn="1"/>
        </p:nvSpPr>
        <p:spPr>
          <a:xfrm>
            <a:off x="3357327" y="1176683"/>
            <a:ext cx="5477347" cy="769441"/>
          </a:xfrm>
          <a:prstGeom prst="rect">
            <a:avLst/>
          </a:prstGeom>
          <a:solidFill>
            <a:srgbClr val="F189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rPr>
              <a:t>ADVISORY BOARD</a:t>
            </a:r>
          </a:p>
        </p:txBody>
      </p:sp>
    </p:spTree>
    <p:extLst>
      <p:ext uri="{BB962C8B-B14F-4D97-AF65-F5344CB8AC3E}">
        <p14:creationId xmlns:p14="http://schemas.microsoft.com/office/powerpoint/2010/main" val="10873775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78" t="39673" b="19389"/>
          <a:stretch/>
        </p:blipFill>
        <p:spPr>
          <a:xfrm>
            <a:off x="-78317" y="3681"/>
            <a:ext cx="12348634" cy="3555828"/>
          </a:xfrm>
          <a:prstGeom prst="rect">
            <a:avLst/>
          </a:prstGeom>
        </p:spPr>
      </p:pic>
      <p:sp>
        <p:nvSpPr>
          <p:cNvPr id="2" name="Title 1"/>
          <p:cNvSpPr>
            <a:spLocks noGrp="1"/>
          </p:cNvSpPr>
          <p:nvPr>
            <p:ph type="title"/>
          </p:nvPr>
        </p:nvSpPr>
        <p:spPr>
          <a:xfrm>
            <a:off x="0" y="3559509"/>
            <a:ext cx="12192000" cy="1076154"/>
          </a:xfrm>
          <a:solidFill>
            <a:schemeClr val="accent3"/>
          </a:solidFill>
        </p:spPr>
        <p:txBody>
          <a:bodyPr anchor="ctr">
            <a:normAutofit/>
          </a:bodyPr>
          <a:lstStyle>
            <a:lvl1pPr algn="ctr">
              <a:defRPr sz="3600" b="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62516" y="478631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06C9B1-CDAA-46DC-8A97-4F133C12DCEA}"/>
              </a:ext>
            </a:extLst>
          </p:cNvPr>
          <p:cNvSpPr txBox="1"/>
          <p:nvPr userDrawn="1"/>
        </p:nvSpPr>
        <p:spPr>
          <a:xfrm>
            <a:off x="1972492" y="6487468"/>
            <a:ext cx="82470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4900468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82600" y="5906322"/>
            <a:ext cx="9398000" cy="556302"/>
          </a:xfrm>
        </p:spPr>
        <p:txBody>
          <a:bodyPr/>
          <a:lstStyle>
            <a:lvl1pPr>
              <a:defRPr sz="800"/>
            </a:lvl1pPr>
          </a:lstStyle>
          <a:p>
            <a:endParaRPr lang="en-US" dirty="0"/>
          </a:p>
        </p:txBody>
      </p:sp>
      <p:sp>
        <p:nvSpPr>
          <p:cNvPr id="2" name="Title 1"/>
          <p:cNvSpPr>
            <a:spLocks noGrp="1"/>
          </p:cNvSpPr>
          <p:nvPr>
            <p:ph type="title"/>
          </p:nvPr>
        </p:nvSpPr>
        <p:spPr/>
        <p:txBody>
          <a:bodyPr>
            <a:noAutofit/>
          </a:bodyPr>
          <a:lstStyle>
            <a:lvl1pPr algn="l">
              <a:spcBef>
                <a:spcPts val="600"/>
              </a:spcBef>
              <a:defRPr/>
            </a:lvl1pPr>
          </a:lstStyle>
          <a:p>
            <a:r>
              <a:rPr lang="en-US" dirty="0"/>
              <a:t>Click to edit Master title style</a:t>
            </a:r>
          </a:p>
        </p:txBody>
      </p:sp>
      <p:sp>
        <p:nvSpPr>
          <p:cNvPr id="3" name="Content Placeholder 2"/>
          <p:cNvSpPr>
            <a:spLocks noGrp="1"/>
          </p:cNvSpPr>
          <p:nvPr>
            <p:ph idx="1"/>
          </p:nvPr>
        </p:nvSpPr>
        <p:spPr/>
        <p:txBody>
          <a:bodyPr/>
          <a:lstStyle>
            <a:lvl1pPr marL="296863" indent="-296863">
              <a:spcBef>
                <a:spcPts val="1200"/>
              </a:spcBef>
              <a:tabLst/>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2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470" y="13258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258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7531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011703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6635191"/>
      </p:ext>
    </p:extLst>
  </p:cSld>
  <p:clrMapOvr>
    <a:masterClrMapping/>
  </p:clrMapOvr>
  <p:extLst>
    <p:ext uri="{DCECCB84-F9BA-43D5-87BE-67443E8EF086}">
      <p15:sldGuideLst xmlns:p15="http://schemas.microsoft.com/office/powerpoint/2012/main">
        <p15:guide id="1" pos="3840">
          <p15:clr>
            <a:srgbClr val="FBAE40"/>
          </p15:clr>
        </p15:guide>
        <p15:guide id="2" pos="7424">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4"/>
          <p:cNvSpPr>
            <a:spLocks noGrp="1"/>
          </p:cNvSpPr>
          <p:nvPr>
            <p:ph type="ftr" sz="quarter" idx="3"/>
          </p:nvPr>
        </p:nvSpPr>
        <p:spPr>
          <a:xfrm>
            <a:off x="493776" y="6062472"/>
            <a:ext cx="9440333" cy="366183"/>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Tree>
    <p:extLst>
      <p:ext uri="{BB962C8B-B14F-4D97-AF65-F5344CB8AC3E}">
        <p14:creationId xmlns:p14="http://schemas.microsoft.com/office/powerpoint/2010/main" val="41261943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90640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588E68F-89EF-4FB1-BE12-32981F24B007}"/>
              </a:ext>
            </a:extLst>
          </p:cNvPr>
          <p:cNvSpPr>
            <a:spLocks noGrp="1"/>
          </p:cNvSpPr>
          <p:nvPr>
            <p:ph type="title"/>
          </p:nvPr>
        </p:nvSpPr>
        <p:spPr>
          <a:xfrm>
            <a:off x="182880" y="103294"/>
            <a:ext cx="11826240" cy="827263"/>
          </a:xfrm>
          <a:prstGeom prst="rect">
            <a:avLst/>
          </a:prstGeom>
        </p:spPr>
        <p:txBody>
          <a:bodyPr vert="horz" wrap="square" lIns="91440" tIns="45720" rIns="91440" bIns="45720" rtlCol="0" anchor="ctr">
            <a:noAutofit/>
          </a:bodyPr>
          <a:lstStyle>
            <a:lvl1pPr algn="ctr">
              <a:defRPr sz="3200" b="1" i="0">
                <a:solidFill>
                  <a:srgbClr val="000000"/>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453485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034497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SubHead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400" b="0" kern="1200" baseline="0">
                <a:ln w="6350">
                  <a:noFill/>
                </a:ln>
                <a:solidFill>
                  <a:schemeClr val="tx1"/>
                </a:solidFill>
                <a:effectLst/>
                <a:latin typeface="Futura Bk BT" panose="020B0502020204020303" pitchFamily="34" charset="0"/>
                <a:ea typeface="+mj-ea"/>
                <a:cs typeface="+mj-cs"/>
              </a:defRPr>
            </a:lvl1pPr>
          </a:lstStyle>
          <a:p>
            <a:r>
              <a:rPr lang="en-US" dirty="0"/>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p>
            <a:fld id="{D8D0F2C8-8DAD-480A-8C12-6A902EB0F7EF}" type="slidenum">
              <a:rPr lang="en-US" smtClean="0"/>
              <a:t>‹#›</a:t>
            </a:fld>
            <a:endParaRPr lang="en-US"/>
          </a:p>
        </p:txBody>
      </p:sp>
      <p:sp>
        <p:nvSpPr>
          <p:cNvPr id="7" name="Text Placeholder 6"/>
          <p:cNvSpPr>
            <a:spLocks noGrp="1"/>
          </p:cNvSpPr>
          <p:nvPr>
            <p:ph type="body" sz="quarter" idx="13"/>
          </p:nvPr>
        </p:nvSpPr>
        <p:spPr>
          <a:xfrm>
            <a:off x="385011" y="1057700"/>
            <a:ext cx="11468732" cy="613445"/>
          </a:xfrm>
          <a:prstGeom prst="rect">
            <a:avLst/>
          </a:prstGeom>
        </p:spPr>
        <p:txBody>
          <a:bodyPr>
            <a:normAutofit/>
          </a:bodyPr>
          <a:lstStyle>
            <a:lvl1pPr marL="0" indent="0">
              <a:buFontTx/>
              <a:buNone/>
              <a:defRPr sz="2400">
                <a:solidFill>
                  <a:schemeClr val="accent3"/>
                </a:solidFill>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dirty="0"/>
              <a:t>Edit Master text styles</a:t>
            </a:r>
          </a:p>
        </p:txBody>
      </p:sp>
      <p:sp>
        <p:nvSpPr>
          <p:cNvPr id="8" name="Text Placeholder 7"/>
          <p:cNvSpPr>
            <a:spLocks noGrp="1"/>
          </p:cNvSpPr>
          <p:nvPr>
            <p:ph type="body" sz="quarter" idx="14"/>
          </p:nvPr>
        </p:nvSpPr>
        <p:spPr>
          <a:xfrm>
            <a:off x="385011" y="1709000"/>
            <a:ext cx="11468732" cy="4471082"/>
          </a:xfrm>
          <a:prstGeom prst="rect">
            <a:avLst/>
          </a:prstGeom>
        </p:spPr>
        <p:txBody>
          <a:bodyPr/>
          <a:lstStyle>
            <a:lvl1pPr marL="231775" indent="-231775">
              <a:spcBef>
                <a:spcPts val="1200"/>
              </a:spcBef>
              <a:buFont typeface="Arial" panose="020B0604020202020204" pitchFamily="34" charset="0"/>
              <a:buChar char="•"/>
              <a:defRPr/>
            </a:lvl1pPr>
            <a:lvl2pPr marL="511175" indent="-223838">
              <a:spcBef>
                <a:spcPts val="1200"/>
              </a:spcBef>
              <a:buFont typeface="Arial" panose="020B0604020202020204" pitchFamily="34" charset="0"/>
              <a:buChar char="•"/>
              <a:defRPr/>
            </a:lvl2pPr>
            <a:lvl3pPr marL="798513" indent="-225425">
              <a:spcBef>
                <a:spcPts val="1200"/>
              </a:spcBef>
              <a:buFont typeface="Arial" panose="020B0604020202020204" pitchFamily="34" charset="0"/>
              <a:buChar char="•"/>
              <a:defRPr/>
            </a:lvl3pPr>
            <a:lvl4pPr marL="1084263" indent="-223838">
              <a:spcBef>
                <a:spcPts val="1200"/>
              </a:spcBef>
              <a:buFont typeface="Arial" panose="020B0604020202020204" pitchFamily="34" charset="0"/>
              <a:buChar char="•"/>
              <a:defRPr/>
            </a:lvl4pPr>
            <a:lvl5pPr marL="1317625" indent="-171450">
              <a:spcBef>
                <a:spcPts val="1200"/>
              </a:spcBef>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04931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gradFill flip="none" rotWithShape="1">
          <a:gsLst>
            <a:gs pos="92000">
              <a:schemeClr val="accent5">
                <a:lumMod val="40000"/>
                <a:lumOff val="60000"/>
              </a:schemeClr>
            </a:gs>
            <a:gs pos="100000">
              <a:schemeClr val="accent5">
                <a:lumMod val="95000"/>
                <a:lumOff val="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4F9D5E-1859-49B0-BC26-CE5917F0D7D8}"/>
              </a:ext>
            </a:extLst>
          </p:cNvPr>
          <p:cNvGrpSpPr/>
          <p:nvPr userDrawn="1"/>
        </p:nvGrpSpPr>
        <p:grpSpPr>
          <a:xfrm>
            <a:off x="0" y="958061"/>
            <a:ext cx="10585682" cy="2427377"/>
            <a:chOff x="0" y="958061"/>
            <a:chExt cx="10585682" cy="2427377"/>
          </a:xfrm>
          <a:solidFill>
            <a:schemeClr val="tx1"/>
          </a:solidFill>
        </p:grpSpPr>
        <p:sp>
          <p:nvSpPr>
            <p:cNvPr id="4" name="Rectangle 3">
              <a:extLst>
                <a:ext uri="{FF2B5EF4-FFF2-40B4-BE49-F238E27FC236}">
                  <a16:creationId xmlns:a16="http://schemas.microsoft.com/office/drawing/2014/main" id="{1517A34D-63CC-45B6-ADAE-8457E7E929DE}"/>
                </a:ext>
              </a:extLst>
            </p:cNvPr>
            <p:cNvSpPr/>
            <p:nvPr userDrawn="1"/>
          </p:nvSpPr>
          <p:spPr>
            <a:xfrm>
              <a:off x="0" y="958063"/>
              <a:ext cx="9324975" cy="2427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D1BB2BA8-72B1-487F-891D-0FBB61BB20EC}"/>
                </a:ext>
              </a:extLst>
            </p:cNvPr>
            <p:cNvSpPr/>
            <p:nvPr userDrawn="1"/>
          </p:nvSpPr>
          <p:spPr>
            <a:xfrm flipH="1" flipV="1">
              <a:off x="9324975" y="958061"/>
              <a:ext cx="1260707" cy="2427375"/>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biLevel thresh="25000"/>
            <a:alphaModFix amt="33000"/>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1" y="958064"/>
            <a:ext cx="12192000" cy="2427374"/>
          </a:xfrm>
          <a:prstGeom prst="rect">
            <a:avLst/>
          </a:prstGeom>
          <a:noFill/>
        </p:spPr>
      </p:pic>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499CDF51-24BF-C44D-8620-F4FF622966E4}"/>
              </a:ext>
            </a:extLst>
          </p:cNvPr>
          <p:cNvSpPr>
            <a:spLocks noGrp="1"/>
          </p:cNvSpPr>
          <p:nvPr>
            <p:ph type="sldNum" sz="quarter" idx="10"/>
          </p:nvPr>
        </p:nvSpPr>
        <p:spPr/>
        <p:txBody>
          <a:bodyPr/>
          <a:lstStyle/>
          <a:p>
            <a:fld id="{D8D0F2C8-8DAD-480A-8C12-6A902EB0F7EF}" type="slidenum">
              <a:rPr lang="en-US" smtClean="0"/>
              <a:pPr/>
              <a:t>‹#›</a:t>
            </a:fld>
            <a:endParaRPr lang="en-US"/>
          </a:p>
        </p:txBody>
      </p:sp>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11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4065" y="958064"/>
            <a:ext cx="12187935" cy="2427374"/>
          </a:xfrm>
          <a:prstGeom prst="rect">
            <a:avLst/>
          </a:prstGeom>
        </p:spPr>
      </p:pic>
      <p:sp>
        <p:nvSpPr>
          <p:cNvPr id="9" name="Oval 8">
            <a:extLst>
              <a:ext uri="{FF2B5EF4-FFF2-40B4-BE49-F238E27FC236}">
                <a16:creationId xmlns:a16="http://schemas.microsoft.com/office/drawing/2014/main" id="{653FC1D9-5A04-4A6D-A644-D5DAA92B44B6}"/>
              </a:ext>
            </a:extLst>
          </p:cNvPr>
          <p:cNvSpPr/>
          <p:nvPr userDrawn="1"/>
        </p:nvSpPr>
        <p:spPr>
          <a:xfrm>
            <a:off x="-566057" y="2883337"/>
            <a:ext cx="4296228" cy="4296228"/>
          </a:xfrm>
          <a:prstGeom prst="ellipse">
            <a:avLst/>
          </a:prstGeom>
          <a:noFill/>
          <a:ln>
            <a:solidFill>
              <a:schemeClr val="bg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2228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9588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512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rgbClr val="693668"/>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rgbClr val="68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694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rmAutofit/>
          </a:bodyPr>
          <a:lstStyle>
            <a:lvl1pPr marL="0" indent="0">
              <a:buFontTx/>
              <a:buNone/>
              <a:defRPr sz="2400" spc="-30" baseline="0">
                <a:solidFill>
                  <a:schemeClr val="accent3">
                    <a:lumMod val="60000"/>
                    <a:lumOff val="40000"/>
                  </a:schemeClr>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96277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spcBef>
                <a:spcPts val="0"/>
              </a:spcBef>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708150"/>
            <a:ext cx="11467983" cy="4231332"/>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878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857964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242467"/>
            <a:ext cx="11467983" cy="4697015"/>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020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9D74BE5C-030D-38E8-3434-663BDD416201}"/>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72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0D3AEDF2-94DB-498D-D597-53A88705F6D2}"/>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00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549095">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43957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247BA0">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7940345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693668">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bright="-20000" contrast="-2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33160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8801095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409575" y="324465"/>
            <a:ext cx="11444171"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195324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1_1Title Body blue bkgd">
    <p:spTree>
      <p:nvGrpSpPr>
        <p:cNvPr id="1" name=""/>
        <p:cNvGrpSpPr/>
        <p:nvPr/>
      </p:nvGrpSpPr>
      <p:grpSpPr>
        <a:xfrm>
          <a:off x="0" y="0"/>
          <a:ext cx="0" cy="0"/>
          <a:chOff x="0" y="0"/>
          <a:chExt cx="0" cy="0"/>
        </a:xfrm>
      </p:grpSpPr>
      <p:sp>
        <p:nvSpPr>
          <p:cNvPr id="2" name="Title 1"/>
          <p:cNvSpPr>
            <a:spLocks noGrp="1"/>
          </p:cNvSpPr>
          <p:nvPr>
            <p:ph type="title"/>
          </p:nvPr>
        </p:nvSpPr>
        <p:spPr>
          <a:xfrm>
            <a:off x="878880" y="1630871"/>
            <a:ext cx="11468735" cy="671937"/>
          </a:xfrm>
        </p:spPr>
        <p:txBody>
          <a:bodyPr/>
          <a:lstStyle>
            <a:lvl1pPr>
              <a:defRPr sz="3600">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8" name="Text Placeholder 7"/>
          <p:cNvSpPr>
            <a:spLocks noGrp="1"/>
          </p:cNvSpPr>
          <p:nvPr>
            <p:ph type="body" sz="quarter" idx="14"/>
          </p:nvPr>
        </p:nvSpPr>
        <p:spPr>
          <a:xfrm>
            <a:off x="878880" y="2599058"/>
            <a:ext cx="10961350" cy="3581023"/>
          </a:xfrm>
          <a:prstGeom prst="rect">
            <a:avLst/>
          </a:prstGeom>
        </p:spPr>
        <p:txBody>
          <a:bodyPr>
            <a:normAutofit/>
          </a:bodyPr>
          <a:lstStyle>
            <a:lvl1pPr marL="0" indent="0">
              <a:spcBef>
                <a:spcPts val="400"/>
              </a:spcBef>
              <a:buFont typeface="Wingdings" panose="05000000000000000000" pitchFamily="2" charset="2"/>
              <a:buNone/>
              <a:defRPr sz="2400">
                <a:solidFill>
                  <a:schemeClr val="tx1"/>
                </a:solidFill>
                <a:latin typeface="Century Gothic" panose="020B0502020202020204" pitchFamily="34" charset="0"/>
              </a:defRPr>
            </a:lvl1pPr>
            <a:lvl2pPr marL="344487" indent="0">
              <a:spcBef>
                <a:spcPts val="400"/>
              </a:spcBef>
              <a:buFont typeface="Arial" panose="020B0604020202020204" pitchFamily="34" charset="0"/>
              <a:buNone/>
              <a:defRPr sz="2400">
                <a:latin typeface="Futura Lt BT" panose="020B0402020204020303" pitchFamily="34" charset="0"/>
              </a:defRPr>
            </a:lvl2pPr>
            <a:lvl3pPr marL="744538" indent="0">
              <a:spcBef>
                <a:spcPts val="400"/>
              </a:spcBef>
              <a:buFont typeface="Wingdings" panose="05000000000000000000" pitchFamily="2" charset="2"/>
              <a:buNone/>
              <a:defRPr sz="2400">
                <a:latin typeface="Futura Lt BT" panose="020B0402020204020303" pitchFamily="34" charset="0"/>
              </a:defRPr>
            </a:lvl3pPr>
            <a:lvl4pPr marL="1143000" indent="0">
              <a:spcBef>
                <a:spcPts val="400"/>
              </a:spcBef>
              <a:buFont typeface="Arial" panose="020B0604020202020204" pitchFamily="34" charset="0"/>
              <a:buNone/>
              <a:defRPr sz="2400">
                <a:latin typeface="Futura Lt BT" panose="020B0402020204020303" pitchFamily="34" charset="0"/>
              </a:defRPr>
            </a:lvl4pPr>
            <a:lvl5pPr marL="1484312" indent="0">
              <a:spcBef>
                <a:spcPts val="400"/>
              </a:spcBef>
              <a:buFont typeface="Wingdings" panose="05000000000000000000" pitchFamily="2" charset="2"/>
              <a:buNone/>
              <a:defRPr sz="2400">
                <a:latin typeface="Futura Lt BT" panose="020B0402020204020303" pitchFamily="34" charset="0"/>
              </a:defRPr>
            </a:lvl5pPr>
          </a:lstStyle>
          <a:p>
            <a:pPr lvl="0"/>
            <a:r>
              <a:rPr lang="en-US"/>
              <a:t>Edit Master text styles</a:t>
            </a:r>
          </a:p>
        </p:txBody>
      </p:sp>
      <p:pic>
        <p:nvPicPr>
          <p:cNvPr id="7" name="Picture 6">
            <a:extLst>
              <a:ext uri="{FF2B5EF4-FFF2-40B4-BE49-F238E27FC236}">
                <a16:creationId xmlns:a16="http://schemas.microsoft.com/office/drawing/2014/main" id="{83D6797A-5545-4F9E-8980-BCF273DAF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Tree>
    <p:extLst>
      <p:ext uri="{BB962C8B-B14F-4D97-AF65-F5344CB8AC3E}">
        <p14:creationId xmlns:p14="http://schemas.microsoft.com/office/powerpoint/2010/main" val="1249466555"/>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SubHead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defRPr lang="en-US"/>
            </a:lvl1pPr>
          </a:lstStyle>
          <a:p>
            <a:pPr lvl="0"/>
            <a:r>
              <a:rPr lang="en-US"/>
              <a:t>Click to edit Master title style</a:t>
            </a:r>
          </a:p>
        </p:txBody>
      </p:sp>
      <p:sp>
        <p:nvSpPr>
          <p:cNvPr id="7" name="Text Placeholder 6"/>
          <p:cNvSpPr>
            <a:spLocks noGrp="1"/>
          </p:cNvSpPr>
          <p:nvPr>
            <p:ph type="body" sz="quarter" idx="13"/>
          </p:nvPr>
        </p:nvSpPr>
        <p:spPr>
          <a:xfrm>
            <a:off x="385011" y="1037062"/>
            <a:ext cx="11468732" cy="496460"/>
          </a:xfrm>
          <a:prstGeom prst="rect">
            <a:avLst/>
          </a:prstGeom>
        </p:spPr>
        <p:txBody>
          <a:bodyPr>
            <a:normAutofit/>
          </a:bodyPr>
          <a:lstStyle>
            <a:lvl1pPr marL="0" indent="0">
              <a:buFontTx/>
              <a:buNone/>
              <a:defRPr sz="2400">
                <a:solidFill>
                  <a:schemeClr val="accent3">
                    <a:lumMod val="60000"/>
                    <a:lumOff val="40000"/>
                  </a:schemeClr>
                </a:solidFill>
                <a:latin typeface="Century Gothic" panose="020B0502020202020204" pitchFamily="34" charset="0"/>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9" name="Chart Placeholder 8"/>
          <p:cNvSpPr>
            <a:spLocks noGrp="1"/>
          </p:cNvSpPr>
          <p:nvPr>
            <p:ph type="chart" sz="quarter" idx="14"/>
          </p:nvPr>
        </p:nvSpPr>
        <p:spPr>
          <a:xfrm>
            <a:off x="385007" y="1581056"/>
            <a:ext cx="11468731" cy="4775293"/>
          </a:xfrm>
          <a:prstGeom prst="rect">
            <a:avLst/>
          </a:prstGeom>
        </p:spPr>
        <p:txBody>
          <a:bodyPr/>
          <a:lstStyle>
            <a:lvl1pPr marL="0" indent="0">
              <a:buNone/>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12C82FF-99C7-4805-ADA5-5BA1AEAE5FCC}"/>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33163620"/>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1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23B97E47-3A75-4B66-B386-0CF14D277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4951F387-0172-46F6-AA29-AE4C9FF89F3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62943928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3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D054621C-C2A0-44A4-B261-6A10C45661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537F4052-8AED-41B6-A8D7-5D821116A18F}"/>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391284260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2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46FCD306-5FEA-456F-8DBF-14CD17C1F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70B4EAC6-9125-4435-90C7-5894E00BA08A}"/>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bg1">
                    <a:lumMod val="85000"/>
                  </a:schemeClr>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54813323"/>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4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nchor="b" anchorCtr="0"/>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2944BF43-835E-4CC0-9E45-2784E192A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358FCB9D-BDC1-4B12-B9DB-3A8C2154A556}"/>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94328468"/>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Logo Fu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E735C-B27A-2645-B9B8-50F87D54F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9244" y="523221"/>
            <a:ext cx="5523083" cy="5523083"/>
          </a:xfrm>
          <a:prstGeom prst="rect">
            <a:avLst/>
          </a:prstGeom>
        </p:spPr>
      </p:pic>
      <p:sp>
        <p:nvSpPr>
          <p:cNvPr id="7" name="Text Placeholder 4">
            <a:extLst>
              <a:ext uri="{FF2B5EF4-FFF2-40B4-BE49-F238E27FC236}">
                <a16:creationId xmlns:a16="http://schemas.microsoft.com/office/drawing/2014/main" id="{F28AE41B-5772-E447-8EE9-C9DCABDEC5AB}"/>
              </a:ext>
            </a:extLst>
          </p:cNvPr>
          <p:cNvSpPr txBox="1">
            <a:spLocks/>
          </p:cNvSpPr>
          <p:nvPr userDrawn="1"/>
        </p:nvSpPr>
        <p:spPr>
          <a:xfrm>
            <a:off x="0" y="6133090"/>
            <a:ext cx="12191999" cy="713750"/>
          </a:xfrm>
          <a:prstGeom prst="rect">
            <a:avLst/>
          </a:prstGeom>
        </p:spPr>
        <p:txBody>
          <a:bodyPr anchor="b"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accent3">
                    <a:lumMod val="60000"/>
                    <a:lumOff val="40000"/>
                  </a:schemeClr>
                </a:solidFill>
                <a:latin typeface="Century Gothic" panose="020B0502020202020204" pitchFamily="34" charset="0"/>
              </a:rPr>
              <a:t>RIGEL PHARMACEUTICALS, INC.    1180 Veterans Boulevard, South San Francisco, CA 94080    </a:t>
            </a:r>
            <a:r>
              <a:rPr lang="en-US" sz="1200">
                <a:solidFill>
                  <a:schemeClr val="accent3">
                    <a:lumMod val="60000"/>
                    <a:lumOff val="40000"/>
                  </a:schemeClr>
                </a:solidFill>
                <a:latin typeface="Century Gothic" panose="020B0502020202020204" pitchFamily="34" charset="0"/>
                <a:hlinkClick r:id="rId3"/>
              </a:rPr>
              <a:t>www.rigel.com</a:t>
            </a:r>
            <a:endParaRPr lang="en-US" sz="1200">
              <a:solidFill>
                <a:schemeClr val="accent3">
                  <a:lumMod val="60000"/>
                  <a:lumOff val="40000"/>
                </a:schemeClr>
              </a:solidFill>
              <a:latin typeface="Century Gothic" panose="020B0502020202020204" pitchFamily="34" charset="0"/>
            </a:endParaRPr>
          </a:p>
          <a:p>
            <a:pPr algn="ctr"/>
            <a:endParaRPr lang="en-US" sz="1200">
              <a:solidFill>
                <a:schemeClr val="accent3">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71336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43EC08-6306-4A94-BF3C-E07C0A39B6F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2618303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Text and Graph ">
    <p:spTree>
      <p:nvGrpSpPr>
        <p:cNvPr id="1" name=""/>
        <p:cNvGrpSpPr/>
        <p:nvPr/>
      </p:nvGrpSpPr>
      <p:grpSpPr>
        <a:xfrm>
          <a:off x="0" y="0"/>
          <a:ext cx="0" cy="0"/>
          <a:chOff x="0" y="0"/>
          <a:chExt cx="0" cy="0"/>
        </a:xfrm>
      </p:grpSpPr>
      <p:sp>
        <p:nvSpPr>
          <p:cNvPr id="2" name="Title 1"/>
          <p:cNvSpPr>
            <a:spLocks noGrp="1"/>
          </p:cNvSpPr>
          <p:nvPr>
            <p:ph type="title"/>
          </p:nvPr>
        </p:nvSpPr>
        <p:spPr>
          <a:xfrm>
            <a:off x="385011" y="1333500"/>
            <a:ext cx="11468735" cy="671937"/>
          </a:xfrm>
        </p:spPr>
        <p:txBody>
          <a:bodyPr/>
          <a:lstStyle>
            <a:lvl1pPr>
              <a:defRPr sz="3400">
                <a:latin typeface="Century Gothic" panose="020B0502020202020204" pitchFamily="34" charset="0"/>
              </a:defRPr>
            </a:lvl1pPr>
          </a:lstStyle>
          <a:p>
            <a:r>
              <a:rPr lang="en-US"/>
              <a:t>Click to edit Master title style</a:t>
            </a:r>
          </a:p>
        </p:txBody>
      </p:sp>
      <p:sp>
        <p:nvSpPr>
          <p:cNvPr id="9" name="Chart Placeholder 8"/>
          <p:cNvSpPr>
            <a:spLocks noGrp="1"/>
          </p:cNvSpPr>
          <p:nvPr>
            <p:ph type="chart" sz="quarter" idx="14"/>
          </p:nvPr>
        </p:nvSpPr>
        <p:spPr>
          <a:xfrm>
            <a:off x="6096000" y="2219093"/>
            <a:ext cx="5757746" cy="4137256"/>
          </a:xfrm>
          <a:prstGeom prst="rect">
            <a:avLst/>
          </a:prstGeom>
        </p:spPr>
        <p:txBody>
          <a:bodyPr/>
          <a:lstStyle>
            <a:lvl1pPr marL="0" indent="0">
              <a:buNone/>
              <a:defRPr>
                <a:latin typeface="Century Gothic" panose="020B0502020202020204" pitchFamily="34" charset="0"/>
              </a:defRPr>
            </a:lvl1pPr>
          </a:lstStyle>
          <a:p>
            <a:endParaRPr lang="en-US"/>
          </a:p>
        </p:txBody>
      </p:sp>
      <p:pic>
        <p:nvPicPr>
          <p:cNvPr id="6" name="Picture 5">
            <a:extLst>
              <a:ext uri="{FF2B5EF4-FFF2-40B4-BE49-F238E27FC236}">
                <a16:creationId xmlns:a16="http://schemas.microsoft.com/office/drawing/2014/main" id="{08FC528C-2D8D-4E2E-91A3-6017AB74C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7" name="Slide Number Placeholder 5">
            <a:extLst>
              <a:ext uri="{FF2B5EF4-FFF2-40B4-BE49-F238E27FC236}">
                <a16:creationId xmlns:a16="http://schemas.microsoft.com/office/drawing/2014/main" id="{3532369C-03F0-4FDD-9CD1-3B55EC496475}"/>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7301440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EDD50-92C4-4E6E-8530-94D14BDA455E}"/>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Slide Number Placeholder 8"/>
          <p:cNvSpPr>
            <a:spLocks noGrp="1"/>
          </p:cNvSpPr>
          <p:nvPr>
            <p:ph type="sldNum" sz="quarter" idx="12"/>
          </p:nvPr>
        </p:nvSpPr>
        <p:spPr/>
        <p:txBody>
          <a:bodyPr/>
          <a:lstStyle/>
          <a:p>
            <a:fld id="{0D8083BC-CC90-4A6B-B25F-55118B3A9394}" type="slidenum">
              <a:rPr lang="en-US" smtClean="0"/>
              <a:t>‹#›</a:t>
            </a:fld>
            <a:endParaRPr lang="en-US"/>
          </a:p>
        </p:txBody>
      </p:sp>
      <p:grpSp>
        <p:nvGrpSpPr>
          <p:cNvPr id="6" name="Group 5">
            <a:extLst>
              <a:ext uri="{FF2B5EF4-FFF2-40B4-BE49-F238E27FC236}">
                <a16:creationId xmlns:a16="http://schemas.microsoft.com/office/drawing/2014/main" id="{7D8E086C-E88B-48B5-9D2A-AF06E64C8C88}"/>
              </a:ext>
            </a:extLst>
          </p:cNvPr>
          <p:cNvGrpSpPr/>
          <p:nvPr userDrawn="1"/>
        </p:nvGrpSpPr>
        <p:grpSpPr>
          <a:xfrm>
            <a:off x="11580920" y="6430711"/>
            <a:ext cx="424465" cy="349318"/>
            <a:chOff x="11588540" y="6423091"/>
            <a:chExt cx="424465" cy="349318"/>
          </a:xfrm>
        </p:grpSpPr>
        <p:pic>
          <p:nvPicPr>
            <p:cNvPr id="11" name="Picture 10">
              <a:extLst>
                <a:ext uri="{FF2B5EF4-FFF2-40B4-BE49-F238E27FC236}">
                  <a16:creationId xmlns:a16="http://schemas.microsoft.com/office/drawing/2014/main" id="{B2520632-A264-4258-845A-4CA44530AF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2" name="Picture 11">
              <a:extLst>
                <a:ext uri="{FF2B5EF4-FFF2-40B4-BE49-F238E27FC236}">
                  <a16:creationId xmlns:a16="http://schemas.microsoft.com/office/drawing/2014/main" id="{47B9419C-A26F-4D6C-A571-C67F1A2A2EB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4228625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9_Title &amp; SubHea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E6C7B2-DCED-4069-BDDF-3B9DE069A822}"/>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03428266-3C7E-4D12-9BA3-827E079321DC}"/>
              </a:ext>
            </a:extLst>
          </p:cNvPr>
          <p:cNvGrpSpPr/>
          <p:nvPr userDrawn="1"/>
        </p:nvGrpSpPr>
        <p:grpSpPr>
          <a:xfrm>
            <a:off x="11580920" y="6430711"/>
            <a:ext cx="424465" cy="349318"/>
            <a:chOff x="11588540" y="6423091"/>
            <a:chExt cx="424465" cy="349318"/>
          </a:xfrm>
        </p:grpSpPr>
        <p:pic>
          <p:nvPicPr>
            <p:cNvPr id="18" name="Picture 17">
              <a:extLst>
                <a:ext uri="{FF2B5EF4-FFF2-40B4-BE49-F238E27FC236}">
                  <a16:creationId xmlns:a16="http://schemas.microsoft.com/office/drawing/2014/main" id="{DF4DFAF0-5FDB-40BA-A981-843AD92D7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9" name="Picture 18">
              <a:extLst>
                <a:ext uri="{FF2B5EF4-FFF2-40B4-BE49-F238E27FC236}">
                  <a16:creationId xmlns:a16="http://schemas.microsoft.com/office/drawing/2014/main" id="{61AB37C4-417A-411B-AAE4-24D10EBC2DF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20" name="Rectangle 19">
            <a:extLst>
              <a:ext uri="{FF2B5EF4-FFF2-40B4-BE49-F238E27FC236}">
                <a16:creationId xmlns:a16="http://schemas.microsoft.com/office/drawing/2014/main" id="{5F06F3D6-6EC8-4213-AC47-36FF1E4E76EB}"/>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building&#10;&#10;Description automatically generated">
            <a:extLst>
              <a:ext uri="{FF2B5EF4-FFF2-40B4-BE49-F238E27FC236}">
                <a16:creationId xmlns:a16="http://schemas.microsoft.com/office/drawing/2014/main" id="{9967C162-855A-4D1E-BC19-3243F6BD11F3}"/>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9649" y="321149"/>
            <a:ext cx="10974098"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880366" y="1579545"/>
            <a:ext cx="10973379" cy="4359937"/>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3699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9F2671-D48E-48D2-9185-3C2F84DBDCB7}"/>
              </a:ext>
            </a:extLst>
          </p:cNvPr>
          <p:cNvGraphicFramePr>
            <a:graphicFrameLocks noChangeAspect="1"/>
          </p:cNvGraphicFramePr>
          <p:nvPr userDrawn="1">
            <p:custDataLst>
              <p:tags r:id="rId1"/>
            </p:custDataLst>
            <p:extLst>
              <p:ext uri="{D42A27DB-BD31-4B8C-83A1-F6EECF244321}">
                <p14:modId xmlns:p14="http://schemas.microsoft.com/office/powerpoint/2010/main" val="896931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E09F2671-D48E-48D2-9185-3C2F84DBD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D512E3-19F3-4F51-93F8-BEA9344AC277}"/>
              </a:ext>
            </a:extLst>
          </p:cNvPr>
          <p:cNvSpPr/>
          <p:nvPr userDrawn="1">
            <p:custDataLst>
              <p:tags r:id="rId2"/>
            </p:custDataLst>
          </p:nvPr>
        </p:nvSpPr>
        <p:spPr>
          <a:xfrm>
            <a:off x="0" y="0"/>
            <a:ext cx="158750" cy="158750"/>
          </a:xfrm>
          <a:prstGeom prst="rect">
            <a:avLst/>
          </a:prstGeom>
          <a:solidFill>
            <a:srgbClr val="CAE7E6"/>
          </a:solidFill>
        </p:spPr>
        <p:txBody>
          <a:bodyPr wrap="none" lIns="0" tIns="0" rIns="0" bIns="0" numCol="1" spcCol="0" rtlCol="0" anchor="ctr" anchorCtr="0">
            <a:noAutofit/>
          </a:bodyPr>
          <a:lstStyle/>
          <a:p>
            <a:pPr marL="0" lvl="0" indent="0" algn="l" defTabSz="457200">
              <a:spcBef>
                <a:spcPts val="1200"/>
              </a:spcBef>
              <a:buFontTx/>
              <a:buNone/>
            </a:pPr>
            <a:endParaRPr lang="en-US" sz="2400" b="1" i="0" baseline="0">
              <a:solidFill>
                <a:srgbClr val="333333"/>
              </a:solidFill>
              <a:latin typeface="Arial" panose="020B0604020202020204" pitchFamily="34" charset="0"/>
              <a:ea typeface="+mj-ea"/>
              <a:cs typeface="+mj-cs"/>
              <a:sym typeface="Arial" panose="020B0604020202020204" pitchFamily="34" charset="0"/>
            </a:endParaRPr>
          </a:p>
        </p:txBody>
      </p:sp>
      <p:grpSp>
        <p:nvGrpSpPr>
          <p:cNvPr id="6" name="Group 5">
            <a:extLst>
              <a:ext uri="{FF2B5EF4-FFF2-40B4-BE49-F238E27FC236}">
                <a16:creationId xmlns:a16="http://schemas.microsoft.com/office/drawing/2014/main" id="{02E09FE9-29C8-4C57-9846-7A5DC35AEBA3}"/>
              </a:ext>
            </a:extLst>
          </p:cNvPr>
          <p:cNvGrpSpPr/>
          <p:nvPr userDrawn="1"/>
        </p:nvGrpSpPr>
        <p:grpSpPr>
          <a:xfrm>
            <a:off x="0" y="0"/>
            <a:ext cx="12204700" cy="885468"/>
            <a:chOff x="0" y="0"/>
            <a:chExt cx="12204700" cy="885468"/>
          </a:xfrm>
        </p:grpSpPr>
        <p:sp>
          <p:nvSpPr>
            <p:cNvPr id="7" name="Rectangle 6">
              <a:extLst>
                <a:ext uri="{FF2B5EF4-FFF2-40B4-BE49-F238E27FC236}">
                  <a16:creationId xmlns:a16="http://schemas.microsoft.com/office/drawing/2014/main" id="{AA7CD3AF-FF0F-4BC8-A451-3EFCB4B92ACA}"/>
                </a:ext>
              </a:extLst>
            </p:cNvPr>
            <p:cNvSpPr/>
            <p:nvPr userDrawn="1"/>
          </p:nvSpPr>
          <p:spPr>
            <a:xfrm>
              <a:off x="0" y="0"/>
              <a:ext cx="12192000" cy="874395"/>
            </a:xfrm>
            <a:prstGeom prst="rect">
              <a:avLst/>
            </a:prstGeom>
            <a:gradFill flip="none" rotWithShape="1">
              <a:gsLst>
                <a:gs pos="25000">
                  <a:srgbClr val="18A9C4"/>
                </a:gs>
                <a:gs pos="3000">
                  <a:srgbClr val="17BDCD"/>
                </a:gs>
                <a:gs pos="40000">
                  <a:srgbClr val="1A94BC"/>
                </a:gs>
                <a:gs pos="85000">
                  <a:srgbClr val="1175B4"/>
                </a:gs>
                <a:gs pos="58000">
                  <a:srgbClr val="1C8BB8"/>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sp>
          <p:nvSpPr>
            <p:cNvPr id="8" name="Rectangle 7">
              <a:extLst>
                <a:ext uri="{FF2B5EF4-FFF2-40B4-BE49-F238E27FC236}">
                  <a16:creationId xmlns:a16="http://schemas.microsoft.com/office/drawing/2014/main" id="{0E1E1F51-66E1-4F51-804A-CF50C3247E3D}"/>
                </a:ext>
              </a:extLst>
            </p:cNvPr>
            <p:cNvSpPr/>
            <p:nvPr userDrawn="1"/>
          </p:nvSpPr>
          <p:spPr>
            <a:xfrm>
              <a:off x="12700" y="11073"/>
              <a:ext cx="12192000" cy="874395"/>
            </a:xfrm>
            <a:prstGeom prst="rect">
              <a:avLst/>
            </a:prstGeom>
            <a:gradFill flip="none" rotWithShape="1">
              <a:gsLst>
                <a:gs pos="25000">
                  <a:srgbClr val="18A9C4">
                    <a:alpha val="0"/>
                  </a:srgbClr>
                </a:gs>
                <a:gs pos="3000">
                  <a:srgbClr val="17BDCD">
                    <a:alpha val="0"/>
                  </a:srgbClr>
                </a:gs>
                <a:gs pos="40000">
                  <a:srgbClr val="1A94BC">
                    <a:alpha val="0"/>
                  </a:srgbClr>
                </a:gs>
                <a:gs pos="85000">
                  <a:srgbClr val="1175B4">
                    <a:alpha val="61000"/>
                  </a:srgbClr>
                </a:gs>
                <a:gs pos="58000">
                  <a:srgbClr val="1C8BB8">
                    <a:alpha val="0"/>
                  </a:srgbClr>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grpSp>
      <p:sp>
        <p:nvSpPr>
          <p:cNvPr id="11" name="Title 1"/>
          <p:cNvSpPr>
            <a:spLocks noGrp="1"/>
          </p:cNvSpPr>
          <p:nvPr>
            <p:ph type="title"/>
          </p:nvPr>
        </p:nvSpPr>
        <p:spPr>
          <a:xfrm>
            <a:off x="609600" y="1"/>
            <a:ext cx="10998200" cy="874394"/>
          </a:xfrm>
          <a:prstGeom prst="rect">
            <a:avLst/>
          </a:prstGeom>
        </p:spPr>
        <p:txBody>
          <a:bodyPr lIns="0" tIns="91440" rIns="0" bIns="45720" anchor="ctr">
            <a:noAutofit/>
          </a:bodyPr>
          <a:lstStyle>
            <a:lvl1pPr marL="0" algn="l">
              <a:spcBef>
                <a:spcPts val="0"/>
              </a:spcBef>
              <a:defRPr sz="2400" b="1" baseline="0"/>
            </a:lvl1pPr>
          </a:lstStyle>
          <a:p>
            <a:r>
              <a:rPr lang="en-US"/>
              <a:t>Click to edit Master title style</a:t>
            </a:r>
          </a:p>
        </p:txBody>
      </p:sp>
      <p:sp>
        <p:nvSpPr>
          <p:cNvPr id="3" name="Content Placeholder 2"/>
          <p:cNvSpPr>
            <a:spLocks noGrp="1"/>
          </p:cNvSpPr>
          <p:nvPr>
            <p:ph sz="quarter" idx="13" hasCustomPrompt="1"/>
          </p:nvPr>
        </p:nvSpPr>
        <p:spPr>
          <a:xfrm>
            <a:off x="609600" y="1371918"/>
            <a:ext cx="10998200" cy="4628832"/>
          </a:xfrm>
          <a:prstGeom prst="rect">
            <a:avLst/>
          </a:prstGeom>
        </p:spPr>
        <p:txBody>
          <a:bodyPr lIns="0"/>
          <a:lstStyle>
            <a:lvl1pPr marL="171450" indent="-171450">
              <a:spcBef>
                <a:spcPts val="1200"/>
              </a:spcBef>
              <a:defRPr sz="1600">
                <a:solidFill>
                  <a:schemeClr val="accent6"/>
                </a:solidFill>
              </a:defRPr>
            </a:lvl1pPr>
            <a:lvl2pPr marL="347472" indent="-173736">
              <a:spcBef>
                <a:spcPts val="1200"/>
              </a:spcBef>
              <a:defRPr sz="1600">
                <a:solidFill>
                  <a:schemeClr val="accent6"/>
                </a:solidFill>
              </a:defRPr>
            </a:lvl2pPr>
            <a:lvl3pPr marL="521208" indent="-171450">
              <a:spcBef>
                <a:spcPts val="1200"/>
              </a:spcBef>
              <a:buFont typeface="Courier New" panose="02070309020205020404" pitchFamily="49" charset="0"/>
              <a:buChar char="o"/>
              <a:defRPr sz="1600">
                <a:solidFill>
                  <a:schemeClr val="accent6"/>
                </a:solidFill>
              </a:defRPr>
            </a:lvl3pPr>
            <a:lvl4pPr marL="685800" indent="-173736">
              <a:spcBef>
                <a:spcPts val="1200"/>
              </a:spcBef>
              <a:defRPr sz="1600">
                <a:solidFill>
                  <a:schemeClr val="accent6"/>
                </a:solidFill>
              </a:defRPr>
            </a:lvl4pPr>
            <a:lvl5pPr marL="914400" indent="-173736">
              <a:spcBef>
                <a:spcPts val="1200"/>
              </a:spcBef>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363A1A10-49CD-4A8A-A306-01DBDBE83AD7}"/>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accent6"/>
                </a:solidFill>
              </a:defRPr>
            </a:lvl1pPr>
          </a:lstStyle>
          <a:p>
            <a:pPr defTabSz="457200"/>
            <a:fld id="{33B05D85-7E10-5D4F-A75C-A55D283254FB}" type="slidenum">
              <a:rPr lang="en-US" smtClean="0"/>
              <a:pPr defTabSz="457200"/>
              <a:t>‹#›</a:t>
            </a:fld>
            <a:endParaRPr lang="en-US"/>
          </a:p>
        </p:txBody>
      </p:sp>
    </p:spTree>
    <p:extLst>
      <p:ext uri="{BB962C8B-B14F-4D97-AF65-F5344CB8AC3E}">
        <p14:creationId xmlns:p14="http://schemas.microsoft.com/office/powerpoint/2010/main" val="451380825"/>
      </p:ext>
    </p:extLst>
  </p:cSld>
  <p:clrMapOvr>
    <a:masterClrMapping/>
  </p:clrMapOvr>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_Section Divider - Blu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EFD64F-E97D-441B-A383-836B17AB5D72}"/>
              </a:ext>
            </a:extLst>
          </p:cNvPr>
          <p:cNvGraphicFramePr>
            <a:graphicFrameLocks noChangeAspect="1"/>
          </p:cNvGraphicFramePr>
          <p:nvPr userDrawn="1">
            <p:custDataLst>
              <p:tags r:id="rId1"/>
            </p:custDataLst>
            <p:extLst>
              <p:ext uri="{D42A27DB-BD31-4B8C-83A1-F6EECF244321}">
                <p14:modId xmlns:p14="http://schemas.microsoft.com/office/powerpoint/2010/main" val="654013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Object 3" hidden="1">
                        <a:extLst>
                          <a:ext uri="{FF2B5EF4-FFF2-40B4-BE49-F238E27FC236}">
                            <a16:creationId xmlns:a16="http://schemas.microsoft.com/office/drawing/2014/main" id="{60EFD64F-E97D-441B-A383-836B17AB5D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4EFB5FB-D145-4BB7-B6D7-054CFB50E6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FAFC354B-58AF-40B2-87FF-75479749A93F}"/>
              </a:ext>
            </a:extLst>
          </p:cNvPr>
          <p:cNvSpPr/>
          <p:nvPr userDrawn="1"/>
        </p:nvSpPr>
        <p:spPr>
          <a:xfrm>
            <a:off x="0" y="0"/>
            <a:ext cx="12192001" cy="6857999"/>
          </a:xfrm>
          <a:prstGeom prst="rect">
            <a:avLst/>
          </a:prstGeom>
          <a:gradFill flip="none" rotWithShape="1">
            <a:gsLst>
              <a:gs pos="15000">
                <a:srgbClr val="30CECC">
                  <a:alpha val="63000"/>
                </a:srgbClr>
              </a:gs>
              <a:gs pos="83000">
                <a:schemeClr val="bg2">
                  <a:alpha val="63000"/>
                </a:schemeClr>
              </a:gs>
            </a:gsLst>
            <a:lin ang="17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sz="1400" err="1"/>
          </a:p>
        </p:txBody>
      </p:sp>
      <p:sp>
        <p:nvSpPr>
          <p:cNvPr id="11" name="Title 1">
            <a:extLst>
              <a:ext uri="{FF2B5EF4-FFF2-40B4-BE49-F238E27FC236}">
                <a16:creationId xmlns:a16="http://schemas.microsoft.com/office/drawing/2014/main" id="{6243F117-4AE7-41FF-8433-575E4BF14D48}"/>
              </a:ext>
            </a:extLst>
          </p:cNvPr>
          <p:cNvSpPr>
            <a:spLocks noGrp="1"/>
          </p:cNvSpPr>
          <p:nvPr>
            <p:ph type="title"/>
          </p:nvPr>
        </p:nvSpPr>
        <p:spPr>
          <a:xfrm>
            <a:off x="963084" y="1359068"/>
            <a:ext cx="10363200" cy="2513923"/>
          </a:xfrm>
          <a:prstGeom prst="rect">
            <a:avLst/>
          </a:prstGeom>
        </p:spPr>
        <p:txBody>
          <a:bodyPr anchor="b">
            <a:normAutofit/>
          </a:bodyPr>
          <a:lstStyle>
            <a:lvl1pPr algn="ctr">
              <a:defRPr sz="4800" b="0" cap="none"/>
            </a:lvl1pPr>
          </a:lstStyle>
          <a:p>
            <a:endParaRPr lang="en-US"/>
          </a:p>
        </p:txBody>
      </p:sp>
      <p:sp>
        <p:nvSpPr>
          <p:cNvPr id="12" name="Text Placeholder 2">
            <a:extLst>
              <a:ext uri="{FF2B5EF4-FFF2-40B4-BE49-F238E27FC236}">
                <a16:creationId xmlns:a16="http://schemas.microsoft.com/office/drawing/2014/main" id="{25CD4253-36CD-4679-BAB8-61FD6D208DDF}"/>
              </a:ext>
            </a:extLst>
          </p:cNvPr>
          <p:cNvSpPr>
            <a:spLocks noGrp="1"/>
          </p:cNvSpPr>
          <p:nvPr>
            <p:ph type="body" idx="13"/>
          </p:nvPr>
        </p:nvSpPr>
        <p:spPr>
          <a:xfrm>
            <a:off x="963084" y="4032664"/>
            <a:ext cx="10363200" cy="1736312"/>
          </a:xfrm>
          <a:prstGeom prst="rect">
            <a:avLst/>
          </a:prstGeom>
        </p:spPr>
        <p:txBody>
          <a:bodyPr anchor="t">
            <a:noAutofit/>
          </a:bodyPr>
          <a:lstStyle>
            <a:lvl1pPr marL="0" indent="0" algn="ct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5" name="Slide Number Placeholder 6">
            <a:extLst>
              <a:ext uri="{FF2B5EF4-FFF2-40B4-BE49-F238E27FC236}">
                <a16:creationId xmlns:a16="http://schemas.microsoft.com/office/drawing/2014/main" id="{AB63FF5A-7826-4280-911B-F6C791290B04}"/>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bg1"/>
                </a:solidFill>
              </a:defRPr>
            </a:lvl1pPr>
          </a:lstStyle>
          <a:p>
            <a:pPr defTabSz="457200"/>
            <a:fld id="{33B05D85-7E10-5D4F-A75C-A55D283254FB}" type="slidenum">
              <a:rPr lang="en-US" smtClean="0"/>
              <a:pPr defTabSz="457200"/>
              <a:t>‹#›</a:t>
            </a:fld>
            <a:endParaRPr lang="en-US"/>
          </a:p>
        </p:txBody>
      </p:sp>
      <p:sp>
        <p:nvSpPr>
          <p:cNvPr id="16" name="TextBox 15">
            <a:extLst>
              <a:ext uri="{FF2B5EF4-FFF2-40B4-BE49-F238E27FC236}">
                <a16:creationId xmlns:a16="http://schemas.microsoft.com/office/drawing/2014/main" id="{357F9D54-1D5A-4481-8A1A-E091D5C1C18D}"/>
              </a:ext>
            </a:extLst>
          </p:cNvPr>
          <p:cNvSpPr txBox="1"/>
          <p:nvPr userDrawn="1"/>
        </p:nvSpPr>
        <p:spPr>
          <a:xfrm>
            <a:off x="5515951" y="6292381"/>
            <a:ext cx="1408572" cy="343344"/>
          </a:xfrm>
          <a:prstGeom prst="rect">
            <a:avLst/>
          </a:prstGeom>
          <a:noFill/>
        </p:spPr>
        <p:txBody>
          <a:bodyPr wrap="square" rtlCol="0" anchor="ctr">
            <a:noAutofit/>
          </a:bodyPr>
          <a:lstStyle/>
          <a:p>
            <a:pPr algn="ctr"/>
            <a:r>
              <a:rPr lang="en-US" sz="1100" spc="0">
                <a:solidFill>
                  <a:schemeClr val="bg1"/>
                </a:solidFill>
              </a:rPr>
              <a:t>© 2022 Blue Matter</a:t>
            </a:r>
          </a:p>
        </p:txBody>
      </p:sp>
      <p:pic>
        <p:nvPicPr>
          <p:cNvPr id="17" name="pasted-image.pdf">
            <a:extLst>
              <a:ext uri="{FF2B5EF4-FFF2-40B4-BE49-F238E27FC236}">
                <a16:creationId xmlns:a16="http://schemas.microsoft.com/office/drawing/2014/main" id="{84A32A06-2B9D-44AE-99F4-E70F9068F7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1760" y="6234801"/>
            <a:ext cx="1128341" cy="350384"/>
          </a:xfrm>
          <a:prstGeom prst="rect">
            <a:avLst/>
          </a:prstGeom>
          <a:ln w="12700">
            <a:miter lim="400000"/>
          </a:ln>
        </p:spPr>
      </p:pic>
    </p:spTree>
    <p:extLst>
      <p:ext uri="{BB962C8B-B14F-4D97-AF65-F5344CB8AC3E}">
        <p14:creationId xmlns:p14="http://schemas.microsoft.com/office/powerpoint/2010/main" val="38365400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8" y="12"/>
            <a:ext cx="11582399" cy="1356457"/>
          </a:xfrm>
        </p:spPr>
        <p:txBody>
          <a:bodyPr/>
          <a:lstStyle/>
          <a:p>
            <a:r>
              <a:rPr lang="en-US"/>
              <a:t>Click to edit Master title style</a:t>
            </a:r>
          </a:p>
        </p:txBody>
      </p:sp>
      <p:sp>
        <p:nvSpPr>
          <p:cNvPr id="3" name="Content Placeholder 2"/>
          <p:cNvSpPr>
            <a:spLocks noGrp="1"/>
          </p:cNvSpPr>
          <p:nvPr>
            <p:ph idx="1"/>
          </p:nvPr>
        </p:nvSpPr>
        <p:spPr>
          <a:xfrm>
            <a:off x="312383" y="1457302"/>
            <a:ext cx="11574821" cy="4719671"/>
          </a:xfrm>
        </p:spPr>
        <p:txBody>
          <a:bodyPr/>
          <a:lstStyle>
            <a:lvl1pPr>
              <a:lnSpc>
                <a:spcPct val="85000"/>
              </a:lnSpc>
              <a:spcBef>
                <a:spcPts val="1600"/>
              </a:spcBef>
              <a:buClr>
                <a:schemeClr val="accent1"/>
              </a:buClr>
              <a:defRPr sz="2667"/>
            </a:lvl1pPr>
            <a:lvl2pPr marL="609555" indent="-228584">
              <a:lnSpc>
                <a:spcPct val="85000"/>
              </a:lnSpc>
              <a:spcBef>
                <a:spcPts val="800"/>
              </a:spcBef>
              <a:buClr>
                <a:schemeClr val="tx2"/>
              </a:buClr>
              <a:defRPr/>
            </a:lvl2pPr>
            <a:lvl3pPr marL="914332" indent="-228584">
              <a:lnSpc>
                <a:spcPct val="85000"/>
              </a:lnSpc>
              <a:spcBef>
                <a:spcPts val="800"/>
              </a:spcBef>
              <a:buClr>
                <a:schemeClr val="tx2"/>
              </a:buClr>
              <a:defRPr/>
            </a:lvl3pPr>
            <a:lvl4pPr marL="1142915" indent="-152388">
              <a:lnSpc>
                <a:spcPct val="85000"/>
              </a:lnSpc>
              <a:spcBef>
                <a:spcPts val="800"/>
              </a:spcBef>
              <a:buClr>
                <a:schemeClr val="tx2"/>
              </a:buClr>
              <a:defRPr/>
            </a:lvl4pPr>
            <a:lvl5pPr marL="1371498" indent="-152388">
              <a:lnSpc>
                <a:spcPct val="85000"/>
              </a:lnSpc>
              <a:spcBef>
                <a:spcPts val="800"/>
              </a:spcBef>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941359"/>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836771929"/>
      </p:ext>
    </p:extLst>
  </p:cSld>
  <p:clrMapOvr>
    <a:masterClrMapping/>
  </p:clrMapOvr>
  <p:transition spd="med">
    <p:wipe dir="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027024861"/>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669991207"/>
      </p:ext>
    </p:extLst>
  </p:cSld>
  <p:clrMapOvr>
    <a:masterClrMapping/>
  </p:clrMapOvr>
  <p:transition spd="med">
    <p:wipe dir="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884814954"/>
      </p:ext>
    </p:extLst>
  </p:cSld>
  <p:clrMapOvr>
    <a:masterClrMapping/>
  </p:clrMapOvr>
  <p:transition spd="med">
    <p:wipe dir="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949524304"/>
      </p:ext>
    </p:extLst>
  </p:cSld>
  <p:clrMapOvr>
    <a:masterClrMapping/>
  </p:clrMapOvr>
  <p:transition spd="med">
    <p:wipe dir="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127415705"/>
      </p:ext>
    </p:extLst>
  </p:cSld>
  <p:clrMapOvr>
    <a:masterClrMapping/>
  </p:clrMapOvr>
  <p:transition spd="med">
    <p:wipe dir="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08231522"/>
      </p:ext>
    </p:extLst>
  </p:cSld>
  <p:clrMapOvr>
    <a:masterClrMapping/>
  </p:clrMapOvr>
  <p:transition spd="med">
    <p:wipe dir="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080823948"/>
      </p:ext>
    </p:extLst>
  </p:cSld>
  <p:clrMapOvr>
    <a:masterClrMapping/>
  </p:clrMapOvr>
  <p:transition spd="med">
    <p:wipe dir="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349481696"/>
      </p:ext>
    </p:extLst>
  </p:cSld>
  <p:clrMapOvr>
    <a:masterClrMapping/>
  </p:clrMapOvr>
  <p:transition spd="med">
    <p:wipe dir="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228504550"/>
      </p:ext>
    </p:extLst>
  </p:cSld>
  <p:clrMapOvr>
    <a:masterClrMapping/>
  </p:clrMapOvr>
  <p:transition spd="med">
    <p:wipe dir="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5/16/24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69457387"/>
      </p:ext>
    </p:extLst>
  </p:cSld>
  <p:clrMapOvr>
    <a:masterClrMapping/>
  </p:clrMapOvr>
  <p:transition spd="med">
    <p:wipe dir="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84270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92055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501469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885219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235144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6609B-7B7C-CF79-58CA-086BB79C2D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3258959018"/>
      </p:ext>
    </p:extLst>
  </p:cSld>
  <p:clrMapOvr>
    <a:masterClrMapping/>
  </p:clrMapOvr>
  <p:hf sldNum="0" hd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24159-157F-B012-07C9-6D82ADB05C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4025757538"/>
      </p:ext>
    </p:extLst>
  </p:cSld>
  <p:clrMapOvr>
    <a:overrideClrMapping bg1="lt1" tx1="dk1" bg2="lt2" tx2="dk2" accent1="accent1" accent2="accent2" accent3="accent3" accent4="accent4" accent5="accent5" accent6="accent6" hlink="hlink" folHlink="folHlink"/>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42268216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7884646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iPad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2" name="Text Box 11">
            <a:extLst>
              <a:ext uri="{FF2B5EF4-FFF2-40B4-BE49-F238E27FC236}">
                <a16:creationId xmlns:a16="http://schemas.microsoft.com/office/drawing/2014/main" id="{7636A13A-6C2E-6823-4F45-98DF9D20652B}"/>
              </a:ext>
            </a:extLst>
          </p:cNvPr>
          <p:cNvSpPr>
            <a:spLocks noChangeArrowheads="1"/>
          </p:cNvSpPr>
          <p:nvPr userDrawn="1"/>
        </p:nvSpPr>
        <p:spPr bwMode="gray">
          <a:xfrm>
            <a:off x="728136" y="482601"/>
            <a:ext cx="6018105" cy="630239"/>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r>
              <a:rPr kumimoji="0" lang="en-CA" altLang="en-US" sz="34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rPr>
              <a:t>On Your iPad &amp; Virtually</a:t>
            </a:r>
          </a:p>
        </p:txBody>
      </p:sp>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grpSp>
        <p:nvGrpSpPr>
          <p:cNvPr id="4" name="Group 3">
            <a:extLst>
              <a:ext uri="{FF2B5EF4-FFF2-40B4-BE49-F238E27FC236}">
                <a16:creationId xmlns:a16="http://schemas.microsoft.com/office/drawing/2014/main" id="{4CA718C9-EA02-7CCB-E5D2-5D12828A9B1C}"/>
              </a:ext>
            </a:extLst>
          </p:cNvPr>
          <p:cNvGrpSpPr>
            <a:grpSpLocks noChangeAspect="1"/>
          </p:cNvGrpSpPr>
          <p:nvPr userDrawn="1"/>
        </p:nvGrpSpPr>
        <p:grpSpPr>
          <a:xfrm>
            <a:off x="8432800" y="1660280"/>
            <a:ext cx="2449243" cy="3048000"/>
            <a:chOff x="6109259" y="1276350"/>
            <a:chExt cx="2069099" cy="2574924"/>
          </a:xfrm>
        </p:grpSpPr>
        <p:pic>
          <p:nvPicPr>
            <p:cNvPr id="5" name="Picture 4">
              <a:extLst>
                <a:ext uri="{FF2B5EF4-FFF2-40B4-BE49-F238E27FC236}">
                  <a16:creationId xmlns:a16="http://schemas.microsoft.com/office/drawing/2014/main" id="{C4AD95DA-9E9E-9D22-DE8D-AF8AD5EAF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259" y="1276350"/>
              <a:ext cx="2069099" cy="2574924"/>
            </a:xfrm>
            <a:prstGeom prst="rect">
              <a:avLst/>
            </a:prstGeom>
          </p:spPr>
        </p:pic>
        <p:sp>
          <p:nvSpPr>
            <p:cNvPr id="6" name="Rectangle 5">
              <a:extLst>
                <a:ext uri="{FF2B5EF4-FFF2-40B4-BE49-F238E27FC236}">
                  <a16:creationId xmlns:a16="http://schemas.microsoft.com/office/drawing/2014/main" id="{04F53FE1-2D08-38A4-2CB0-5131890FFF9F}"/>
                </a:ext>
              </a:extLst>
            </p:cNvPr>
            <p:cNvSpPr/>
            <p:nvPr/>
          </p:nvSpPr>
          <p:spPr bwMode="auto">
            <a:xfrm>
              <a:off x="6364345" y="1501298"/>
              <a:ext cx="1558925" cy="2125027"/>
            </a:xfrm>
            <a:prstGeom prst="rect">
              <a:avLst/>
            </a:prstGeom>
            <a:solidFill>
              <a:srgbClr val="14141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sym typeface="Arial"/>
              </a:endParaRPr>
            </a:p>
          </p:txBody>
        </p:sp>
        <p:pic>
          <p:nvPicPr>
            <p:cNvPr id="7" name="Picture 2" descr="Related image">
              <a:extLst>
                <a:ext uri="{FF2B5EF4-FFF2-40B4-BE49-F238E27FC236}">
                  <a16:creationId xmlns:a16="http://schemas.microsoft.com/office/drawing/2014/main" id="{4B7E0604-7C5D-0CB3-A10D-EED6FE833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5452" y="2393609"/>
              <a:ext cx="908842" cy="908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question icon">
              <a:extLst>
                <a:ext uri="{FF2B5EF4-FFF2-40B4-BE49-F238E27FC236}">
                  <a16:creationId xmlns:a16="http://schemas.microsoft.com/office/drawing/2014/main" id="{9AB73641-87A8-155B-185E-EFF2ED4BB6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352" y="1918607"/>
              <a:ext cx="799521" cy="90646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[X]/L</a:t>
            </a:r>
          </a:p>
        </p:txBody>
      </p:sp>
      <p:sp>
        <p:nvSpPr>
          <p:cNvPr id="14" name="Text Placeholder 13">
            <a:extLst>
              <a:ext uri="{FF2B5EF4-FFF2-40B4-BE49-F238E27FC236}">
                <a16:creationId xmlns:a16="http://schemas.microsoft.com/office/drawing/2014/main" id="{E7BF04B4-BAC6-ACD8-507B-8F83FC014071}"/>
              </a:ext>
            </a:extLst>
          </p:cNvPr>
          <p:cNvSpPr>
            <a:spLocks noGrp="1"/>
          </p:cNvSpPr>
          <p:nvPr>
            <p:ph type="body" sz="quarter" idx="11" hasCustomPrompt="1"/>
          </p:nvPr>
        </p:nvSpPr>
        <p:spPr>
          <a:xfrm>
            <a:off x="728133" y="1528234"/>
            <a:ext cx="7569200" cy="3494617"/>
          </a:xfrm>
        </p:spPr>
        <p:txBody>
          <a:bodyPr/>
          <a:lstStyle>
            <a:lvl1pPr>
              <a:defRPr/>
            </a:lvl1pPr>
          </a:lstStyle>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altLang="en-US" sz="3200" b="1" i="0" u="none" strike="noStrike" kern="0" cap="none" spc="0" normalizeH="0" baseline="0" noProof="0" dirty="0">
                <a:ln>
                  <a:noFill/>
                </a:ln>
                <a:solidFill>
                  <a:srgbClr val="F3C430"/>
                </a:solidFill>
                <a:effectLst/>
                <a:uLnTx/>
                <a:uFillTx/>
                <a:latin typeface="Arial" pitchFamily="34" charset="0"/>
                <a:ea typeface="MS PGothic" pitchFamily="34" charset="-128"/>
                <a:cs typeface="Arial"/>
                <a:sym typeface="Arial"/>
              </a:rPr>
              <a:t>Answer [This/These] Question[s]</a:t>
            </a:r>
          </a:p>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CA"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a:t>
            </a:r>
            <a:r>
              <a:rPr kumimoji="0" 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Before we move on, please take a moment to answer…]</a:t>
            </a:r>
            <a:endParaRPr kumimoji="0" lang="en-US" alt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endParaRP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pic>
        <p:nvPicPr>
          <p:cNvPr id="10" name="Picture 9">
            <a:extLst>
              <a:ext uri="{FF2B5EF4-FFF2-40B4-BE49-F238E27FC236}">
                <a16:creationId xmlns:a16="http://schemas.microsoft.com/office/drawing/2014/main" id="{BE3715D5-40DF-3773-7764-C6E4FD9D33FA}"/>
              </a:ext>
            </a:extLst>
          </p:cNvPr>
          <p:cNvPicPr>
            <a:picLocks noChangeAspect="1"/>
          </p:cNvPicPr>
          <p:nvPr userDrawn="1"/>
        </p:nvPicPr>
        <p:blipFill>
          <a:blip r:embed="rId7"/>
          <a:stretch>
            <a:fillRect/>
          </a:stretch>
        </p:blipFill>
        <p:spPr>
          <a:xfrm>
            <a:off x="-8609906" y="737393"/>
            <a:ext cx="8245839" cy="4681864"/>
          </a:xfrm>
          <a:prstGeom prst="rect">
            <a:avLst/>
          </a:prstGeom>
        </p:spPr>
      </p:pic>
    </p:spTree>
    <p:extLst>
      <p:ext uri="{BB962C8B-B14F-4D97-AF65-F5344CB8AC3E}">
        <p14:creationId xmlns:p14="http://schemas.microsoft.com/office/powerpoint/2010/main" val="35419836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ARS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a:t>
            </a: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4309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ARS Polling-Baselin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2644103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ARS Q&amp;A">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L</a:t>
            </a:r>
          </a:p>
        </p:txBody>
      </p:sp>
      <p:pic>
        <p:nvPicPr>
          <p:cNvPr id="18" name="Picture 17">
            <a:extLst>
              <a:ext uri="{FF2B5EF4-FFF2-40B4-BE49-F238E27FC236}">
                <a16:creationId xmlns:a16="http://schemas.microsoft.com/office/drawing/2014/main" id="{B37BC400-FC69-5C3C-62DE-55E21C721B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957930" y="1380839"/>
            <a:ext cx="5667263" cy="3203935"/>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grpSp>
        <p:nvGrpSpPr>
          <p:cNvPr id="4" name="Group 3">
            <a:extLst>
              <a:ext uri="{FF2B5EF4-FFF2-40B4-BE49-F238E27FC236}">
                <a16:creationId xmlns:a16="http://schemas.microsoft.com/office/drawing/2014/main" id="{FA1CC1C3-EE29-B2DF-B5E3-BAF92256FDF9}"/>
              </a:ext>
            </a:extLst>
          </p:cNvPr>
          <p:cNvGrpSpPr/>
          <p:nvPr userDrawn="1"/>
        </p:nvGrpSpPr>
        <p:grpSpPr>
          <a:xfrm>
            <a:off x="7001933" y="1608665"/>
            <a:ext cx="4023360" cy="3048000"/>
            <a:chOff x="5251450" y="1384299"/>
            <a:chExt cx="3017520" cy="2286000"/>
          </a:xfrm>
        </p:grpSpPr>
        <p:sp>
          <p:nvSpPr>
            <p:cNvPr id="5" name="Google Shape;350;p25">
              <a:extLst>
                <a:ext uri="{FF2B5EF4-FFF2-40B4-BE49-F238E27FC236}">
                  <a16:creationId xmlns:a16="http://schemas.microsoft.com/office/drawing/2014/main" id="{88DC3C5B-72F4-98A3-78C7-2DCC9BDA79A2}"/>
                </a:ext>
              </a:extLst>
            </p:cNvPr>
            <p:cNvSpPr/>
            <p:nvPr/>
          </p:nvSpPr>
          <p:spPr>
            <a:xfrm>
              <a:off x="5251450" y="1384299"/>
              <a:ext cx="3017520" cy="2286000"/>
            </a:xfrm>
            <a:prstGeom prst="roundRect">
              <a:avLst>
                <a:gd name="adj" fmla="val 16667"/>
              </a:avLst>
            </a:prstGeom>
            <a:solidFill>
              <a:schemeClr val="lt1"/>
            </a:solidFill>
            <a:ln w="25400" cap="flat" cmpd="sng">
              <a:solidFill>
                <a:srgbClr val="F3C4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6" name="Google Shape;351;p25" descr="https://www.iorg.ca/wp-content/uploads/2016/08/icon1-1.png">
              <a:extLst>
                <a:ext uri="{FF2B5EF4-FFF2-40B4-BE49-F238E27FC236}">
                  <a16:creationId xmlns:a16="http://schemas.microsoft.com/office/drawing/2014/main" id="{CA3A3DD6-EDDD-EC64-17FA-145CC2269CF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15160" t="3114" r="1"/>
            <a:stretch/>
          </p:blipFill>
          <p:spPr>
            <a:xfrm>
              <a:off x="5464629" y="1565274"/>
              <a:ext cx="2605488" cy="1983583"/>
            </a:xfrm>
            <a:prstGeom prst="rect">
              <a:avLst/>
            </a:prstGeom>
            <a:noFill/>
            <a:ln>
              <a:noFill/>
            </a:ln>
          </p:spPr>
        </p:pic>
      </p:grpSp>
      <p:sp>
        <p:nvSpPr>
          <p:cNvPr id="7" name="Rectangle 6">
            <a:extLst>
              <a:ext uri="{FF2B5EF4-FFF2-40B4-BE49-F238E27FC236}">
                <a16:creationId xmlns:a16="http://schemas.microsoft.com/office/drawing/2014/main" id="{57D5DEE3-5263-37D0-8892-156975955F23}"/>
              </a:ext>
            </a:extLst>
          </p:cNvPr>
          <p:cNvSpPr/>
          <p:nvPr userDrawn="1"/>
        </p:nvSpPr>
        <p:spPr>
          <a:xfrm>
            <a:off x="653142" y="1656632"/>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58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Audience Q&amp;A</a:t>
            </a:r>
            <a:endParaRPr lang="en-US" sz="5867" b="1" dirty="0"/>
          </a:p>
        </p:txBody>
      </p:sp>
    </p:spTree>
    <p:extLst>
      <p:ext uri="{BB962C8B-B14F-4D97-AF65-F5344CB8AC3E}">
        <p14:creationId xmlns:p14="http://schemas.microsoft.com/office/powerpoint/2010/main" val="14153190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66438153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597696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2"/>
        <p:cNvGrpSpPr/>
        <p:nvPr/>
      </p:nvGrpSpPr>
      <p:grpSpPr>
        <a:xfrm>
          <a:off x="0" y="0"/>
          <a:ext cx="0" cy="0"/>
          <a:chOff x="0" y="0"/>
          <a:chExt cx="0" cy="0"/>
        </a:xfrm>
      </p:grpSpPr>
      <p:sp>
        <p:nvSpPr>
          <p:cNvPr id="93" name="Google Shape;93;p59"/>
          <p:cNvSpPr txBox="1">
            <a:spLocks noGrp="1"/>
          </p:cNvSpPr>
          <p:nvPr>
            <p:ph type="body" idx="1"/>
          </p:nvPr>
        </p:nvSpPr>
        <p:spPr>
          <a:xfrm>
            <a:off x="304800" y="1443037"/>
            <a:ext cx="11582400" cy="4830763"/>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cxnSp>
        <p:nvCxnSpPr>
          <p:cNvPr id="94" name="Google Shape;94;p59"/>
          <p:cNvCxnSpPr/>
          <p:nvPr/>
        </p:nvCxnSpPr>
        <p:spPr>
          <a:xfrm>
            <a:off x="0" y="1035501"/>
            <a:ext cx="12192000" cy="0"/>
          </a:xfrm>
          <a:prstGeom prst="straightConnector1">
            <a:avLst/>
          </a:prstGeom>
          <a:noFill/>
          <a:ln w="25400" cap="flat" cmpd="sng">
            <a:solidFill>
              <a:srgbClr val="0C487E"/>
            </a:solidFill>
            <a:prstDash val="solid"/>
            <a:round/>
            <a:headEnd type="none" w="sm" len="sm"/>
            <a:tailEnd type="none" w="sm" len="sm"/>
          </a:ln>
          <a:effectLst>
            <a:outerShdw blurRad="40000" dist="20000" dir="5400000" rotWithShape="0">
              <a:srgbClr val="000000">
                <a:alpha val="37647"/>
              </a:srgbClr>
            </a:outerShdw>
          </a:effectLst>
        </p:spPr>
      </p:cxnSp>
      <p:sp>
        <p:nvSpPr>
          <p:cNvPr id="95" name="Google Shape;95;p59"/>
          <p:cNvSpPr txBox="1">
            <a:spLocks noGrp="1"/>
          </p:cNvSpPr>
          <p:nvPr>
            <p:ph type="ftr" idx="11"/>
          </p:nvPr>
        </p:nvSpPr>
        <p:spPr>
          <a:xfrm>
            <a:off x="243840" y="6356351"/>
            <a:ext cx="9997440"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70">
              <a:buClr>
                <a:srgbClr val="000000"/>
              </a:buClr>
              <a:defRPr/>
            </a:pPr>
            <a:endParaRPr lang="en-US" kern="0" dirty="0">
              <a:solidFill>
                <a:srgbClr val="000000"/>
              </a:solidFill>
              <a:latin typeface="Arial"/>
              <a:cs typeface="Arial"/>
              <a:sym typeface="Arial"/>
            </a:endParaRPr>
          </a:p>
        </p:txBody>
      </p:sp>
      <p:sp>
        <p:nvSpPr>
          <p:cNvPr id="96" name="Google Shape;96;p5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62374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marL="688957" indent="-179384">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57550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
          <p:cNvSpPr txBox="1">
            <a:spLocks noGrp="1"/>
          </p:cNvSpPr>
          <p:nvPr>
            <p:ph type="title"/>
          </p:nvPr>
        </p:nvSpPr>
        <p:spPr>
          <a:xfrm>
            <a:off x="415600" y="593367"/>
            <a:ext cx="11360800" cy="677078"/>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
          <p:cNvSpPr txBox="1">
            <a:spLocks noGrp="1"/>
          </p:cNvSpPr>
          <p:nvPr>
            <p:ph type="body" idx="1"/>
          </p:nvPr>
        </p:nvSpPr>
        <p:spPr>
          <a:xfrm>
            <a:off x="415600" y="1536633"/>
            <a:ext cx="11360800" cy="750945"/>
          </a:xfrm>
          <a:prstGeom prst="rect">
            <a:avLst/>
          </a:prstGeom>
          <a:noFill/>
          <a:ln>
            <a:noFill/>
          </a:ln>
        </p:spPr>
        <p:txBody>
          <a:bodyPr spcFirstLastPara="1" wrap="square" lIns="91425" tIns="91425" rIns="91425" bIns="91425" anchor="t" anchorCtr="0">
            <a:sp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7134505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5"/>
          <p:cNvSpPr txBox="1">
            <a:spLocks noGrp="1"/>
          </p:cNvSpPr>
          <p:nvPr>
            <p:ph type="ctrTitle"/>
          </p:nvPr>
        </p:nvSpPr>
        <p:spPr>
          <a:xfrm>
            <a:off x="415611" y="2478036"/>
            <a:ext cx="11360800" cy="1251531"/>
          </a:xfrm>
          <a:prstGeom prst="rect">
            <a:avLst/>
          </a:prstGeom>
          <a:noFill/>
          <a:ln>
            <a:noFill/>
          </a:ln>
        </p:spPr>
        <p:txBody>
          <a:bodyPr spcFirstLastPara="1" wrap="square" lIns="91425" tIns="91425" rIns="91425" bIns="91425" anchor="b" anchorCtr="0">
            <a:sp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5"/>
          <p:cNvSpPr txBox="1">
            <a:spLocks noGrp="1"/>
          </p:cNvSpPr>
          <p:nvPr>
            <p:ph type="subTitle" idx="1"/>
          </p:nvPr>
        </p:nvSpPr>
        <p:spPr>
          <a:xfrm>
            <a:off x="415600" y="3778833"/>
            <a:ext cx="11360800" cy="759088"/>
          </a:xfrm>
          <a:prstGeom prst="rect">
            <a:avLst/>
          </a:prstGeom>
          <a:noFill/>
          <a:ln>
            <a:noFill/>
          </a:ln>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5"/>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963037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7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5/16/24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70156748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5/16/24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2902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5/16/24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9679804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p:cNvSpPr/>
          <p:nvPr userDrawn="1"/>
        </p:nvSpPr>
        <p:spPr>
          <a:xfrm>
            <a:off x="11184546" y="44454"/>
            <a:ext cx="96096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dirty="0">
              <a:solidFill>
                <a:prstClr val="white"/>
              </a:solidFill>
              <a:latin typeface="Calibri"/>
            </a:endParaRPr>
          </a:p>
        </p:txBody>
      </p:sp>
      <p:sp>
        <p:nvSpPr>
          <p:cNvPr id="6" name="Title 1"/>
          <p:cNvSpPr>
            <a:spLocks noGrp="1"/>
          </p:cNvSpPr>
          <p:nvPr>
            <p:ph type="title"/>
          </p:nvPr>
        </p:nvSpPr>
        <p:spPr>
          <a:xfrm>
            <a:off x="609605" y="152400"/>
            <a:ext cx="10483851" cy="457200"/>
          </a:xfrm>
        </p:spPr>
        <p:txBody>
          <a:bodyPr anchor="t">
            <a:noAutofit/>
          </a:bodyPr>
          <a:lstStyle>
            <a:lvl1pPr algn="l">
              <a:defRPr sz="2800">
                <a:latin typeface="Arial" pitchFamily="34" charset="0"/>
                <a:cs typeface="Arial" pitchFamily="34" charset="0"/>
              </a:defRPr>
            </a:lvl1pPr>
          </a:lstStyle>
          <a:p>
            <a:r>
              <a:rPr lang="en-US" altLang="ja-JP"/>
              <a:t>Click to edit Master title style</a:t>
            </a:r>
            <a:endParaRPr lang="en-US" dirty="0"/>
          </a:p>
        </p:txBody>
      </p:sp>
      <p:sp>
        <p:nvSpPr>
          <p:cNvPr id="7" name="Text Placeholder 7"/>
          <p:cNvSpPr>
            <a:spLocks noGrp="1"/>
          </p:cNvSpPr>
          <p:nvPr>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8" name="Text Placeholder 9"/>
          <p:cNvSpPr>
            <a:spLocks noGrp="1"/>
          </p:cNvSpPr>
          <p:nvPr>
            <p:ph type="body" sz="quarter" idx="13"/>
          </p:nvPr>
        </p:nvSpPr>
        <p:spPr>
          <a:xfrm>
            <a:off x="608536" y="561536"/>
            <a:ext cx="10465093" cy="276664"/>
          </a:xfrm>
        </p:spPr>
        <p:txBody>
          <a:bodyPr>
            <a:noAutofit/>
          </a:bodyPr>
          <a:lstStyle>
            <a:lvl1pPr marL="0" indent="0">
              <a:buFontTx/>
              <a:buNone/>
              <a:defRPr sz="2000" baseline="0">
                <a:latin typeface="Arial" pitchFamily="34" charset="0"/>
                <a:cs typeface="Arial" pitchFamily="34" charset="0"/>
              </a:defRPr>
            </a:lvl1pPr>
          </a:lstStyle>
          <a:p>
            <a:pPr lvl="0"/>
            <a:r>
              <a:rPr lang="en-US" altLang="ja-JP"/>
              <a:t>Click to edit Master text styles</a:t>
            </a:r>
          </a:p>
        </p:txBody>
      </p:sp>
    </p:spTree>
    <p:extLst>
      <p:ext uri="{BB962C8B-B14F-4D97-AF65-F5344CB8AC3E}">
        <p14:creationId xmlns:p14="http://schemas.microsoft.com/office/powerpoint/2010/main" val="34601759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56504800"/>
      </p:ext>
    </p:extLst>
  </p:cSld>
  <p:clrMapOvr>
    <a:masterClrMapping/>
  </p:clrMapOvr>
  <p:extLst>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1717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708977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4272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8372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916732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3257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4319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20980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256330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027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327550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78876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983622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srgbClr val="63666A"/>
                </a:solidFill>
              </a:rPr>
              <a:t>CoC Called Meeting: COVID-19 Update</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672240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6458631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3"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404060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1811123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37640682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946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03475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35425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9" name="Rectangle 8"/>
          <p:cNvSpPr/>
          <p:nvPr userDrawn="1"/>
        </p:nvSpPr>
        <p:spPr>
          <a:xfrm>
            <a:off x="6" y="0"/>
            <a:ext cx="33866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Title 13"/>
          <p:cNvSpPr>
            <a:spLocks noGrp="1"/>
          </p:cNvSpPr>
          <p:nvPr>
            <p:ph type="title"/>
          </p:nvPr>
        </p:nvSpPr>
        <p:spPr>
          <a:xfrm>
            <a:off x="820226" y="364096"/>
            <a:ext cx="10823140" cy="681560"/>
          </a:xfrm>
        </p:spPr>
        <p:txBody>
          <a:bodyPr anchor="ctr"/>
          <a:lstStyle>
            <a:lvl1pPr>
              <a:defRPr sz="3400"/>
            </a:lvl1pPr>
          </a:lstStyle>
          <a:p>
            <a:r>
              <a:rPr lang="en-US" dirty="0"/>
              <a:t>Click to edit Master title style</a:t>
            </a:r>
          </a:p>
        </p:txBody>
      </p:sp>
      <p:sp>
        <p:nvSpPr>
          <p:cNvPr id="16" name="Content Placeholder 15"/>
          <p:cNvSpPr>
            <a:spLocks noGrp="1"/>
          </p:cNvSpPr>
          <p:nvPr>
            <p:ph sz="quarter" idx="10"/>
          </p:nvPr>
        </p:nvSpPr>
        <p:spPr>
          <a:xfrm>
            <a:off x="821268" y="1322874"/>
            <a:ext cx="10822517" cy="5105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fld id="{57B4FDDE-D3DB-4F83-AC46-969F13F4E529}" type="slidenum">
              <a:rPr lang="en-US" smtClean="0"/>
              <a:pPr/>
              <a:t>‹#›</a:t>
            </a:fld>
            <a:endParaRPr lang="en-US" dirty="0"/>
          </a:p>
        </p:txBody>
      </p:sp>
    </p:spTree>
    <p:extLst>
      <p:ext uri="{BB962C8B-B14F-4D97-AF65-F5344CB8AC3E}">
        <p14:creationId xmlns:p14="http://schemas.microsoft.com/office/powerpoint/2010/main" val="397838975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3" y="2970600"/>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85BBFFF-0D58-B71D-7C9E-97808651AFDC}"/>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2668228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315443" y="2970600"/>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E07D769-B842-D139-7ED1-A5FCEB8FB220}"/>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32265571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400" y="6106773"/>
            <a:ext cx="2743200" cy="366183"/>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88546864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3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8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B65250FB-2639-C725-04FB-444919BF29EF}"/>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4" name="Picture 3">
            <a:extLst>
              <a:ext uri="{FF2B5EF4-FFF2-40B4-BE49-F238E27FC236}">
                <a16:creationId xmlns:a16="http://schemas.microsoft.com/office/drawing/2014/main" id="{2C4DB2BC-1DB0-F0C7-0E8F-52A791CCC85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37022" b="-37022"/>
          <a:stretch/>
        </p:blipFill>
        <p:spPr>
          <a:xfrm>
            <a:off x="5101157" y="783533"/>
            <a:ext cx="1989600" cy="419256"/>
          </a:xfrm>
          <a:prstGeom prst="rect">
            <a:avLst/>
          </a:prstGeom>
          <a:solidFill>
            <a:schemeClr val="accent1"/>
          </a:solidFill>
        </p:spPr>
      </p:pic>
    </p:spTree>
    <p:extLst>
      <p:ext uri="{BB962C8B-B14F-4D97-AF65-F5344CB8AC3E}">
        <p14:creationId xmlns:p14="http://schemas.microsoft.com/office/powerpoint/2010/main" val="8007404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6655AE85-70D7-744B-DC97-4DDFC602C615}"/>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113936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9466FE6F-AAC3-7F59-E84D-FB6931EE9604}"/>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7295080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a:t>Click icon to add picture</a:t>
            </a:r>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191546" y="2311400"/>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19036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442031" y="2752765"/>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1191546" y="3104015"/>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1190362" y="2750604"/>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442031" y="3545380"/>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1191546" y="389662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1190362" y="3543219"/>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442031" y="4339769"/>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1191546" y="469101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1190362" y="4337608"/>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442031" y="5131437"/>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1191546" y="5482687"/>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1190362" y="5129276"/>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1466F8E9-CF88-4DAA-A494-7A6379BA9F70}"/>
              </a:ext>
            </a:extLst>
          </p:cNvPr>
          <p:cNvSpPr>
            <a:spLocks noGrp="1"/>
          </p:cNvSpPr>
          <p:nvPr>
            <p:ph type="ftr" sz="quarter" idx="95"/>
          </p:nvPr>
        </p:nvSpPr>
        <p:spPr/>
        <p:txBody>
          <a:bodyPr/>
          <a:lstStyle/>
          <a:p>
            <a:endParaRPr lang="en-US"/>
          </a:p>
        </p:txBody>
      </p:sp>
      <p:sp>
        <p:nvSpPr>
          <p:cNvPr id="6" name="Slide Number Placeholder 5">
            <a:extLst>
              <a:ext uri="{FF2B5EF4-FFF2-40B4-BE49-F238E27FC236}">
                <a16:creationId xmlns:a16="http://schemas.microsoft.com/office/drawing/2014/main" id="{3CD83D85-A675-42AA-B47E-D10360C71103}"/>
              </a:ext>
            </a:extLst>
          </p:cNvPr>
          <p:cNvSpPr>
            <a:spLocks noGrp="1"/>
          </p:cNvSpPr>
          <p:nvPr>
            <p:ph type="sldNum" sz="quarter" idx="9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441600" y="385507"/>
            <a:ext cx="4731723" cy="960000"/>
          </a:xfrm>
        </p:spPr>
        <p:txBody>
          <a:bodyPr/>
          <a:lstStyle/>
          <a:p>
            <a:r>
              <a:rPr lang="en-US"/>
              <a:t>Click to edit Master title style</a:t>
            </a:r>
          </a:p>
        </p:txBody>
      </p:sp>
      <p:pic>
        <p:nvPicPr>
          <p:cNvPr id="2" name="Picture 1">
            <a:extLst>
              <a:ext uri="{FF2B5EF4-FFF2-40B4-BE49-F238E27FC236}">
                <a16:creationId xmlns:a16="http://schemas.microsoft.com/office/drawing/2014/main" id="{872F9A9B-C88D-149B-06A9-0ED82E6113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Tree>
    <p:extLst>
      <p:ext uri="{BB962C8B-B14F-4D97-AF65-F5344CB8AC3E}">
        <p14:creationId xmlns:p14="http://schemas.microsoft.com/office/powerpoint/2010/main" val="4043410001"/>
      </p:ext>
    </p:extLst>
  </p:cSld>
  <p:clrMapOvr>
    <a:masterClrMapping/>
  </p:clrMapOvr>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114307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892586"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89140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1143071"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892586"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891402"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6626816"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7376332"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7375148"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6626816"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7376332"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7375148"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1143071"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892586"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891402"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1143071"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892586"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891402"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1143071"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892586"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891402"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6626816"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7376332"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7375148"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6626816"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7376332"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7375148"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6626816"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7376332"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7375148"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5260848A-5240-46A7-80F9-F264F80E48F7}"/>
              </a:ext>
            </a:extLst>
          </p:cNvPr>
          <p:cNvSpPr>
            <a:spLocks noGrp="1"/>
          </p:cNvSpPr>
          <p:nvPr>
            <p:ph type="ftr" sz="quarter" idx="132"/>
          </p:nvPr>
        </p:nvSpPr>
        <p:spPr/>
        <p:txBody>
          <a:bodyPr/>
          <a:lstStyle/>
          <a:p>
            <a:endParaRPr lang="en-US"/>
          </a:p>
        </p:txBody>
      </p:sp>
      <p:sp>
        <p:nvSpPr>
          <p:cNvPr id="6" name="Slide Number Placeholder 5">
            <a:extLst>
              <a:ext uri="{FF2B5EF4-FFF2-40B4-BE49-F238E27FC236}">
                <a16:creationId xmlns:a16="http://schemas.microsoft.com/office/drawing/2014/main" id="{9B269CDA-1C73-4FE4-993F-6E6CA9CDC932}"/>
              </a:ext>
            </a:extLst>
          </p:cNvPr>
          <p:cNvSpPr>
            <a:spLocks noGrp="1"/>
          </p:cNvSpPr>
          <p:nvPr>
            <p:ph type="sldNum" sz="quarter" idx="133"/>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17639A9-CACF-E2F9-8E63-F1E0C2174F4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45224"/>
            <a:ext cx="2072640" cy="250947"/>
          </a:xfrm>
          <a:prstGeom prst="rect">
            <a:avLst/>
          </a:prstGeom>
        </p:spPr>
      </p:pic>
    </p:spTree>
    <p:extLst>
      <p:ext uri="{BB962C8B-B14F-4D97-AF65-F5344CB8AC3E}">
        <p14:creationId xmlns:p14="http://schemas.microsoft.com/office/powerpoint/2010/main" val="7075269"/>
      </p:ext>
    </p:extLst>
  </p:cSld>
  <p:clrMapOvr>
    <a:masterClrMapping/>
  </p:clrMapOvr>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chor="b">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BF88FEA8-203A-4390-9909-B08B108A414F}"/>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200078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0458B0C6-CEF3-5F43-CE6C-E79C3F1EAA7B}"/>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5150349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1B4646D1-1367-1E8D-63DC-543D57D2F95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33585265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84E03B11-3BA8-180A-9A22-DDEDF471314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012756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4" name="Footer Placeholder 3">
            <a:extLst>
              <a:ext uri="{FF2B5EF4-FFF2-40B4-BE49-F238E27FC236}">
                <a16:creationId xmlns:a16="http://schemas.microsoft.com/office/drawing/2014/main" id="{85426638-E995-48BB-9876-A857FD3B91D7}"/>
              </a:ext>
            </a:extLst>
          </p:cNvPr>
          <p:cNvSpPr>
            <a:spLocks noGrp="1"/>
          </p:cNvSpPr>
          <p:nvPr>
            <p:ph type="ftr" sz="quarter" idx="29"/>
          </p:nvPr>
        </p:nvSpPr>
        <p:spPr/>
        <p:txBody>
          <a:bodyPr/>
          <a:lstStyle/>
          <a:p>
            <a:endParaRPr lang="en-US"/>
          </a:p>
        </p:txBody>
      </p:sp>
      <p:sp>
        <p:nvSpPr>
          <p:cNvPr id="5" name="Slide Number Placeholder 4">
            <a:extLst>
              <a:ext uri="{FF2B5EF4-FFF2-40B4-BE49-F238E27FC236}">
                <a16:creationId xmlns:a16="http://schemas.microsoft.com/office/drawing/2014/main" id="{0EE6D6CE-9906-47BC-81E7-F3BCA960860C}"/>
              </a:ext>
            </a:extLst>
          </p:cNvPr>
          <p:cNvSpPr>
            <a:spLocks noGrp="1"/>
          </p:cNvSpPr>
          <p:nvPr>
            <p:ph type="sldNum" sz="quarter" idx="30"/>
          </p:nvPr>
        </p:nvSpPr>
        <p:spPr/>
        <p:txBody>
          <a:bodyPr/>
          <a:lstStyle/>
          <a:p>
            <a:fld id="{6B54B0F7-55DD-40D6-B7F4-70B586885C0B}" type="slidenum">
              <a:rPr lang="en-US" smtClean="0"/>
              <a:pPr/>
              <a:t>‹#›</a:t>
            </a:fld>
            <a:endParaRPr lang="en-US"/>
          </a:p>
        </p:txBody>
      </p:sp>
      <p:sp>
        <p:nvSpPr>
          <p:cNvPr id="2" name="TextBox 1">
            <a:extLst>
              <a:ext uri="{FF2B5EF4-FFF2-40B4-BE49-F238E27FC236}">
                <a16:creationId xmlns:a16="http://schemas.microsoft.com/office/drawing/2014/main" id="{7DF352F5-7F5C-47F1-B700-C651F0FECCFB}"/>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80012621"/>
      </p:ext>
    </p:extLst>
  </p:cSld>
  <p:clrMapOvr>
    <a:masterClrMapping/>
  </p:clrMapOvr>
  <p:extLst>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787589"/>
            <a:ext cx="11304000" cy="3560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AB13D2F-4666-4620-8FD5-CFC5310B56F8}"/>
              </a:ext>
            </a:extLst>
          </p:cNvPr>
          <p:cNvSpPr>
            <a:spLocks noGrp="1"/>
          </p:cNvSpPr>
          <p:nvPr>
            <p:ph type="ftr" sz="quarter" idx="24"/>
          </p:nvPr>
        </p:nvSpPr>
        <p:spPr/>
        <p:txBody>
          <a:bodyPr/>
          <a:lstStyle/>
          <a:p>
            <a:endParaRPr lang="en-US"/>
          </a:p>
        </p:txBody>
      </p:sp>
      <p:sp>
        <p:nvSpPr>
          <p:cNvPr id="8" name="Slide Number Placeholder 7">
            <a:extLst>
              <a:ext uri="{FF2B5EF4-FFF2-40B4-BE49-F238E27FC236}">
                <a16:creationId xmlns:a16="http://schemas.microsoft.com/office/drawing/2014/main" id="{3C72CF9C-8D0F-42DF-BACB-E0149FC722CF}"/>
              </a:ext>
            </a:extLst>
          </p:cNvPr>
          <p:cNvSpPr>
            <a:spLocks noGrp="1"/>
          </p:cNvSpPr>
          <p:nvPr>
            <p:ph type="sldNum" sz="quarter" idx="25"/>
          </p:nvPr>
        </p:nvSpPr>
        <p:spPr/>
        <p:txBody>
          <a:bodyPr/>
          <a:lstStyle>
            <a:lvl1pPr>
              <a:defRPr sz="1333"/>
            </a:lvl1pPr>
          </a:lstStyle>
          <a:p>
            <a:fld id="{6B54B0F7-55DD-40D6-B7F4-70B586885C0B}" type="slidenum">
              <a:rPr lang="en-US" smtClean="0"/>
              <a:pPr/>
              <a:t>‹#›</a:t>
            </a:fld>
            <a:endParaRPr lang="en-US"/>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2"/>
          </p:nvPr>
        </p:nvSpPr>
        <p:spPr>
          <a:xfrm>
            <a:off x="444973" y="1428424"/>
            <a:ext cx="113040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7" name="Text Placeholder 7">
            <a:extLst>
              <a:ext uri="{FF2B5EF4-FFF2-40B4-BE49-F238E27FC236}">
                <a16:creationId xmlns:a16="http://schemas.microsoft.com/office/drawing/2014/main" id="{AB0168D5-80B6-EA19-891E-7FF733C76F45}"/>
              </a:ext>
            </a:extLst>
          </p:cNvPr>
          <p:cNvSpPr>
            <a:spLocks noGrp="1"/>
          </p:cNvSpPr>
          <p:nvPr>
            <p:ph type="body" sz="quarter" idx="54"/>
          </p:nvPr>
        </p:nvSpPr>
        <p:spPr>
          <a:xfrm>
            <a:off x="431800" y="5728229"/>
            <a:ext cx="11328400" cy="581556"/>
          </a:xfrm>
        </p:spPr>
        <p:txBody>
          <a:bodyPr anchor="b"/>
          <a:lstStyle>
            <a:lvl1pPr>
              <a:lnSpc>
                <a:spcPct val="100000"/>
              </a:lnSpc>
              <a:defRPr sz="800"/>
            </a:lvl1pPr>
          </a:lstStyle>
          <a:p>
            <a:pPr lvl="0"/>
            <a:endParaRPr lang="en-US"/>
          </a:p>
        </p:txBody>
      </p:sp>
      <p:sp>
        <p:nvSpPr>
          <p:cNvPr id="2" name="Title 1">
            <a:extLst>
              <a:ext uri="{FF2B5EF4-FFF2-40B4-BE49-F238E27FC236}">
                <a16:creationId xmlns:a16="http://schemas.microsoft.com/office/drawing/2014/main" id="{536BDC85-FC95-4234-CADE-54A0E65D326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9075229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5" name="Footer Placeholder 4">
            <a:extLst>
              <a:ext uri="{FF2B5EF4-FFF2-40B4-BE49-F238E27FC236}">
                <a16:creationId xmlns:a16="http://schemas.microsoft.com/office/drawing/2014/main" id="{A3011135-2E7F-4862-A57B-0D89D5324616}"/>
              </a:ext>
            </a:extLst>
          </p:cNvPr>
          <p:cNvSpPr>
            <a:spLocks noGrp="1"/>
          </p:cNvSpPr>
          <p:nvPr>
            <p:ph type="ftr" sz="quarter" idx="25"/>
          </p:nvPr>
        </p:nvSpPr>
        <p:spPr/>
        <p:txBody>
          <a:bodyPr/>
          <a:lstStyle/>
          <a:p>
            <a:endParaRPr lang="en-US"/>
          </a:p>
        </p:txBody>
      </p:sp>
      <p:sp>
        <p:nvSpPr>
          <p:cNvPr id="6" name="Slide Number Placeholder 5">
            <a:extLst>
              <a:ext uri="{FF2B5EF4-FFF2-40B4-BE49-F238E27FC236}">
                <a16:creationId xmlns:a16="http://schemas.microsoft.com/office/drawing/2014/main" id="{46152907-EA88-418C-97E1-3343029E06C2}"/>
              </a:ext>
            </a:extLst>
          </p:cNvPr>
          <p:cNvSpPr>
            <a:spLocks noGrp="1"/>
          </p:cNvSpPr>
          <p:nvPr>
            <p:ph type="sldNum" sz="quarter" idx="2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441600" y="385507"/>
            <a:ext cx="7644453" cy="960000"/>
          </a:xfrm>
        </p:spPr>
        <p:txBody>
          <a:bodyPr/>
          <a:lstStyle/>
          <a:p>
            <a:r>
              <a:rPr lang="en-US"/>
              <a:t>Click to edit Master title style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442034" y="1787589"/>
            <a:ext cx="7644020" cy="3551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444974" y="1428424"/>
            <a:ext cx="764402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4" name="Text Placeholder 7">
            <a:extLst>
              <a:ext uri="{FF2B5EF4-FFF2-40B4-BE49-F238E27FC236}">
                <a16:creationId xmlns:a16="http://schemas.microsoft.com/office/drawing/2014/main" id="{6C553C55-0C05-C174-DC3B-8DE80C668E54}"/>
              </a:ext>
            </a:extLst>
          </p:cNvPr>
          <p:cNvSpPr>
            <a:spLocks noGrp="1"/>
          </p:cNvSpPr>
          <p:nvPr>
            <p:ph type="body" sz="quarter" idx="54"/>
          </p:nvPr>
        </p:nvSpPr>
        <p:spPr>
          <a:xfrm>
            <a:off x="431800" y="5522911"/>
            <a:ext cx="7654253" cy="581556"/>
          </a:xfrm>
        </p:spPr>
        <p:txBody>
          <a:bodyPr anchor="b"/>
          <a:lstStyle>
            <a:lvl1pPr>
              <a:defRPr sz="800"/>
            </a:lvl1pPr>
          </a:lstStyle>
          <a:p>
            <a:pPr lvl="0"/>
            <a:endParaRPr lang="en-US"/>
          </a:p>
        </p:txBody>
      </p:sp>
    </p:spTree>
    <p:extLst>
      <p:ext uri="{BB962C8B-B14F-4D97-AF65-F5344CB8AC3E}">
        <p14:creationId xmlns:p14="http://schemas.microsoft.com/office/powerpoint/2010/main" val="2192083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441601" y="385507"/>
            <a:ext cx="5371001" cy="960000"/>
          </a:xfrm>
        </p:spPr>
        <p:txBody>
          <a:bodyPr/>
          <a:lstStyle/>
          <a:p>
            <a:r>
              <a:rPr lang="en-US"/>
              <a:t>Click to edit Master title style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442035" y="1787589"/>
            <a:ext cx="5370568" cy="3543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444975" y="1428424"/>
            <a:ext cx="5370568"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D5E5769F-2F96-4551-BDE3-70B050CA283D}"/>
              </a:ext>
            </a:extLst>
          </p:cNvPr>
          <p:cNvSpPr>
            <a:spLocks noGrp="1"/>
          </p:cNvSpPr>
          <p:nvPr>
            <p:ph type="ftr" sz="quarter" idx="26"/>
          </p:nvPr>
        </p:nvSpPr>
        <p:spPr/>
        <p:txBody>
          <a:bodyPr/>
          <a:lstStyle/>
          <a:p>
            <a:endParaRPr lang="en-US"/>
          </a:p>
        </p:txBody>
      </p:sp>
      <p:sp>
        <p:nvSpPr>
          <p:cNvPr id="20" name="Slide Number Placeholder 19">
            <a:extLst>
              <a:ext uri="{FF2B5EF4-FFF2-40B4-BE49-F238E27FC236}">
                <a16:creationId xmlns:a16="http://schemas.microsoft.com/office/drawing/2014/main" id="{453D0679-9C97-423D-9FAF-E650DE7391B8}"/>
              </a:ext>
            </a:extLst>
          </p:cNvPr>
          <p:cNvSpPr>
            <a:spLocks noGrp="1"/>
          </p:cNvSpPr>
          <p:nvPr>
            <p:ph type="sldNum" sz="quarter" idx="27"/>
          </p:nvPr>
        </p:nvSpPr>
        <p:spPr/>
        <p:txBody>
          <a:bodyPr/>
          <a:lstStyle/>
          <a:p>
            <a:fld id="{6B54B0F7-55DD-40D6-B7F4-70B586885C0B}" type="slidenum">
              <a:rPr lang="en-US" smtClean="0"/>
              <a:pPr/>
              <a:t>‹#›</a:t>
            </a:fld>
            <a:endParaRPr lang="en-US"/>
          </a:p>
        </p:txBody>
      </p:sp>
      <p:pic>
        <p:nvPicPr>
          <p:cNvPr id="3" name="Picture 2">
            <a:extLst>
              <a:ext uri="{FF2B5EF4-FFF2-40B4-BE49-F238E27FC236}">
                <a16:creationId xmlns:a16="http://schemas.microsoft.com/office/drawing/2014/main" id="{4709C37C-E6D9-6A17-198C-B68ACBCB2D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
        <p:nvSpPr>
          <p:cNvPr id="4" name="Text Placeholder 7">
            <a:extLst>
              <a:ext uri="{FF2B5EF4-FFF2-40B4-BE49-F238E27FC236}">
                <a16:creationId xmlns:a16="http://schemas.microsoft.com/office/drawing/2014/main" id="{8A112351-2ADF-6ABC-BC39-0D4E998C984B}"/>
              </a:ext>
            </a:extLst>
          </p:cNvPr>
          <p:cNvSpPr>
            <a:spLocks noGrp="1"/>
          </p:cNvSpPr>
          <p:nvPr>
            <p:ph type="body" sz="quarter" idx="54"/>
          </p:nvPr>
        </p:nvSpPr>
        <p:spPr>
          <a:xfrm>
            <a:off x="431800" y="5522911"/>
            <a:ext cx="5370568" cy="581556"/>
          </a:xfrm>
        </p:spPr>
        <p:txBody>
          <a:bodyPr anchor="b"/>
          <a:lstStyle>
            <a:lvl1pPr>
              <a:defRPr sz="800"/>
            </a:lvl1pPr>
          </a:lstStyle>
          <a:p>
            <a:pPr lvl="0"/>
            <a:endParaRPr lang="en-US"/>
          </a:p>
        </p:txBody>
      </p:sp>
    </p:spTree>
    <p:extLst>
      <p:ext uri="{BB962C8B-B14F-4D97-AF65-F5344CB8AC3E}">
        <p14:creationId xmlns:p14="http://schemas.microsoft.com/office/powerpoint/2010/main" val="424156943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41600" y="1789011"/>
            <a:ext cx="5371435"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5999" y="1789011"/>
            <a:ext cx="5361711"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119160"/>
            <a:ext cx="2340559" cy="4119863"/>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119160"/>
            <a:ext cx="2340559" cy="4119863"/>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119159"/>
            <a:ext cx="2745600"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119159"/>
            <a:ext cx="2744537"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444973" y="1428424"/>
            <a:ext cx="113136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0" name="Footer Placeholder 9">
            <a:extLst>
              <a:ext uri="{FF2B5EF4-FFF2-40B4-BE49-F238E27FC236}">
                <a16:creationId xmlns:a16="http://schemas.microsoft.com/office/drawing/2014/main" id="{D2F89BEB-CFED-4938-8F8B-803D5708B553}"/>
              </a:ext>
            </a:extLst>
          </p:cNvPr>
          <p:cNvSpPr>
            <a:spLocks noGrp="1"/>
          </p:cNvSpPr>
          <p:nvPr>
            <p:ph type="ftr" sz="quarter" idx="53"/>
          </p:nvPr>
        </p:nvSpPr>
        <p:spPr/>
        <p:txBody>
          <a:bodyPr/>
          <a:lstStyle/>
          <a:p>
            <a:endParaRPr lang="en-US"/>
          </a:p>
        </p:txBody>
      </p:sp>
      <p:sp>
        <p:nvSpPr>
          <p:cNvPr id="11" name="Slide Number Placeholder 10">
            <a:extLst>
              <a:ext uri="{FF2B5EF4-FFF2-40B4-BE49-F238E27FC236}">
                <a16:creationId xmlns:a16="http://schemas.microsoft.com/office/drawing/2014/main" id="{4FA481BE-C41F-4472-840A-E2A6B67C2022}"/>
              </a:ext>
            </a:extLst>
          </p:cNvPr>
          <p:cNvSpPr>
            <a:spLocks noGrp="1"/>
          </p:cNvSpPr>
          <p:nvPr>
            <p:ph type="sldNum" sz="quarter" idx="54"/>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47923569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5402083" y="1341319"/>
            <a:ext cx="1379716" cy="18192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5402082" y="418872"/>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5402083" y="3354077"/>
            <a:ext cx="1379716"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7061999" y="1341319"/>
            <a:ext cx="1379716" cy="18192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7061999" y="418872"/>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8721915" y="1341319"/>
            <a:ext cx="1379716" cy="18192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8721914"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10381831" y="1341319"/>
            <a:ext cx="1379716" cy="18192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10381830"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540208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7061998"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7061998"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8721911"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8721911"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10381823"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1038182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4033427" y="385508"/>
            <a:ext cx="1178053" cy="2769081"/>
          </a:xfrm>
        </p:spPr>
        <p:txBody>
          <a:bodyPr anchor="t">
            <a:noAutofit/>
          </a:bodyPr>
          <a:lstStyle>
            <a:lvl1pPr algn="r">
              <a:lnSpc>
                <a:spcPct val="110000"/>
              </a:lnSpc>
              <a:defRPr sz="18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9B2F2F05-CEDE-4DBD-B401-0C4B85598831}"/>
              </a:ext>
            </a:extLst>
          </p:cNvPr>
          <p:cNvSpPr>
            <a:spLocks noGrp="1"/>
          </p:cNvSpPr>
          <p:nvPr>
            <p:ph type="ftr" sz="quarter" idx="43"/>
          </p:nvPr>
        </p:nvSpPr>
        <p:spPr/>
        <p:txBody>
          <a:bodyPr/>
          <a:lstStyle/>
          <a:p>
            <a:endParaRPr lang="en-US"/>
          </a:p>
        </p:txBody>
      </p:sp>
      <p:sp>
        <p:nvSpPr>
          <p:cNvPr id="6" name="Slide Number Placeholder 5">
            <a:extLst>
              <a:ext uri="{FF2B5EF4-FFF2-40B4-BE49-F238E27FC236}">
                <a16:creationId xmlns:a16="http://schemas.microsoft.com/office/drawing/2014/main" id="{58AC448A-D8A7-4E0C-BE4A-C4F692A4D2C6}"/>
              </a:ext>
            </a:extLst>
          </p:cNvPr>
          <p:cNvSpPr>
            <a:spLocks noGrp="1"/>
          </p:cNvSpPr>
          <p:nvPr>
            <p:ph type="sldNum" sz="quarter" idx="44"/>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441601" y="385507"/>
            <a:ext cx="2824073" cy="960000"/>
          </a:xfrm>
        </p:spPr>
        <p:txBody>
          <a:bodyPr/>
          <a:lstStyle/>
          <a:p>
            <a:r>
              <a:rPr lang="en-US"/>
              <a:t>Click to edit Master title style</a:t>
            </a:r>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444973" y="1428425"/>
            <a:ext cx="2822400" cy="574516"/>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442035" y="1759071"/>
            <a:ext cx="2822400" cy="447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321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442035" y="1787589"/>
            <a:ext cx="2827013" cy="4451433"/>
          </a:xfrm>
        </p:spPr>
        <p:txBody>
          <a:bodyPr/>
          <a:lstStyle>
            <a:lvl1pPr>
              <a:defRPr>
                <a:solidFill>
                  <a:schemeClr val="tx2"/>
                </a:solidFill>
              </a:defRPr>
            </a:lvl1pPr>
            <a:lvl2pPr marL="302392" indent="-302392">
              <a:buFontTx/>
              <a:buBlip>
                <a:blip r:embed="rId2"/>
              </a:buBlip>
              <a:defRPr>
                <a:solidFill>
                  <a:schemeClr val="tx2"/>
                </a:solidFill>
              </a:defRPr>
            </a:lvl2pPr>
            <a:lvl3pPr marL="609585" indent="-302392">
              <a:buFontTx/>
              <a:buBlip>
                <a:blip r:embed="rId2"/>
              </a:buBlip>
              <a:defRPr>
                <a:solidFill>
                  <a:schemeClr val="tx2"/>
                </a:solidFill>
              </a:defRPr>
            </a:lvl3pPr>
            <a:lvl4pPr marL="911977" indent="-302392">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4350332"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4352278" y="985499"/>
            <a:ext cx="7394749" cy="286660"/>
          </a:xfrm>
        </p:spPr>
        <p:txBody>
          <a:bodyPr wrap="square">
            <a:spAutoFit/>
          </a:bodyPr>
          <a:lstStyle>
            <a:lvl1pPr algn="l">
              <a:lnSpc>
                <a:spcPct val="110000"/>
              </a:lnSpc>
              <a:defRPr sz="1867">
                <a:solidFill>
                  <a:schemeClr val="tx1"/>
                </a:solidFill>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6251135"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8151937"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10052741"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endParaRPr lang="en-US"/>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441601" y="385507"/>
            <a:ext cx="2824073" cy="96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444973" y="1428425"/>
            <a:ext cx="2822400" cy="574516"/>
          </a:xfrm>
        </p:spPr>
        <p:txBody>
          <a:bodyPr wrap="square">
            <a:spAutoFit/>
          </a:bodyPr>
          <a:lstStyle>
            <a:lvl1pPr>
              <a:lnSpc>
                <a:spcPct val="100000"/>
              </a:lnSpc>
              <a:spcAft>
                <a:spcPts val="0"/>
              </a:spcAft>
              <a:defRPr sz="1867"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4350332" y="2949165"/>
            <a:ext cx="1691347"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4350332"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6251915"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6251915"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8151937"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8151937"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10055680"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10055680"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Tree>
    <p:extLst>
      <p:ext uri="{BB962C8B-B14F-4D97-AF65-F5344CB8AC3E}">
        <p14:creationId xmlns:p14="http://schemas.microsoft.com/office/powerpoint/2010/main" val="19778983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335089"/>
            <a:ext cx="11304000" cy="4012576"/>
          </a:xfrm>
        </p:spPr>
        <p:txBody>
          <a:bodyPr anchor="ctr"/>
          <a:lstStyle>
            <a:lvl1pPr algn="ctr">
              <a:defRPr/>
            </a:lvl1pPr>
          </a:lstStyle>
          <a:p>
            <a:r>
              <a:rPr lang="en-US"/>
              <a:t>Click icon to add table</a:t>
            </a:r>
          </a:p>
        </p:txBody>
      </p:sp>
      <p:sp>
        <p:nvSpPr>
          <p:cNvPr id="5" name="Footer Placeholder 4">
            <a:extLst>
              <a:ext uri="{FF2B5EF4-FFF2-40B4-BE49-F238E27FC236}">
                <a16:creationId xmlns:a16="http://schemas.microsoft.com/office/drawing/2014/main" id="{F99F246B-9332-44CA-81DF-08CEAC5924F2}"/>
              </a:ext>
            </a:extLst>
          </p:cNvPr>
          <p:cNvSpPr>
            <a:spLocks noGrp="1"/>
          </p:cNvSpPr>
          <p:nvPr>
            <p:ph type="ftr" sz="quarter" idx="52"/>
          </p:nvPr>
        </p:nvSpPr>
        <p:spPr/>
        <p:txBody>
          <a:bodyPr/>
          <a:lstStyle/>
          <a:p>
            <a:endParaRPr lang="en-US"/>
          </a:p>
        </p:txBody>
      </p:sp>
      <p:sp>
        <p:nvSpPr>
          <p:cNvPr id="6" name="Slide Number Placeholder 5">
            <a:extLst>
              <a:ext uri="{FF2B5EF4-FFF2-40B4-BE49-F238E27FC236}">
                <a16:creationId xmlns:a16="http://schemas.microsoft.com/office/drawing/2014/main" id="{6D0BAD91-B8AC-43F3-A5AB-688AA978C3E8}"/>
              </a:ext>
            </a:extLst>
          </p:cNvPr>
          <p:cNvSpPr>
            <a:spLocks noGrp="1"/>
          </p:cNvSpPr>
          <p:nvPr>
            <p:ph type="sldNum" sz="quarter" idx="53"/>
          </p:nvPr>
        </p:nvSpPr>
        <p:spPr/>
        <p:txBody>
          <a:bodyPr/>
          <a:lstStyle>
            <a:lvl1pPr>
              <a:defRPr sz="1333"/>
            </a:lvl1p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AA4AB99-00DE-10CB-B8FB-6FCD3A044453}"/>
              </a:ext>
            </a:extLst>
          </p:cNvPr>
          <p:cNvSpPr>
            <a:spLocks noGrp="1"/>
          </p:cNvSpPr>
          <p:nvPr>
            <p:ph type="body" sz="quarter" idx="54"/>
          </p:nvPr>
        </p:nvSpPr>
        <p:spPr>
          <a:xfrm>
            <a:off x="431800" y="5522911"/>
            <a:ext cx="11323400" cy="581556"/>
          </a:xfrm>
        </p:spPr>
        <p:txBody>
          <a:bodyPr anchor="b"/>
          <a:lstStyle>
            <a:lvl1pPr>
              <a:defRPr sz="800"/>
            </a:lvl1pPr>
          </a:lstStyle>
          <a:p>
            <a:pPr lvl="0"/>
            <a:endParaRPr lang="en-US"/>
          </a:p>
        </p:txBody>
      </p:sp>
    </p:spTree>
    <p:extLst>
      <p:ext uri="{BB962C8B-B14F-4D97-AF65-F5344CB8AC3E}">
        <p14:creationId xmlns:p14="http://schemas.microsoft.com/office/powerpoint/2010/main" val="18126197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DC77-987D-7CD4-B736-86D16C58B55A}"/>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8B991798-E32F-22FA-BB2D-2B1D13C948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DB8820E-0259-1928-1698-6FA0A6DE0834}"/>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76078F5-DE7B-3B8B-D435-45108CBC43B2}"/>
              </a:ext>
            </a:extLst>
          </p:cNvPr>
          <p:cNvSpPr>
            <a:spLocks noGrp="1"/>
          </p:cNvSpPr>
          <p:nvPr>
            <p:ph type="sldNum" sz="quarter" idx="12"/>
          </p:nvPr>
        </p:nvSpPr>
        <p:spPr/>
        <p:txBody>
          <a:bodyPr/>
          <a:lstStyle/>
          <a:p>
            <a:fld id="{6B54B0F7-55DD-40D6-B7F4-70B586885C0B}" type="slidenum">
              <a:rPr lang="en-US" smtClean="0"/>
              <a:pPr/>
              <a:t>‹#›</a:t>
            </a:fld>
            <a:endParaRPr lang="en-US"/>
          </a:p>
        </p:txBody>
      </p:sp>
      <p:sp>
        <p:nvSpPr>
          <p:cNvPr id="7" name="Content Placeholder 6">
            <a:extLst>
              <a:ext uri="{FF2B5EF4-FFF2-40B4-BE49-F238E27FC236}">
                <a16:creationId xmlns:a16="http://schemas.microsoft.com/office/drawing/2014/main" id="{76CE32DB-FE14-4435-A95E-6A22E3B87B85}"/>
              </a:ext>
            </a:extLst>
          </p:cNvPr>
          <p:cNvSpPr>
            <a:spLocks noGrp="1"/>
          </p:cNvSpPr>
          <p:nvPr>
            <p:ph sz="quarter" idx="13"/>
          </p:nvPr>
        </p:nvSpPr>
        <p:spPr>
          <a:xfrm>
            <a:off x="45508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6">
            <a:extLst>
              <a:ext uri="{FF2B5EF4-FFF2-40B4-BE49-F238E27FC236}">
                <a16:creationId xmlns:a16="http://schemas.microsoft.com/office/drawing/2014/main" id="{B96758EE-F932-FB45-E97C-F85A6578360F}"/>
              </a:ext>
            </a:extLst>
          </p:cNvPr>
          <p:cNvSpPr>
            <a:spLocks noGrp="1"/>
          </p:cNvSpPr>
          <p:nvPr>
            <p:ph sz="quarter" idx="14"/>
          </p:nvPr>
        </p:nvSpPr>
        <p:spPr>
          <a:xfrm>
            <a:off x="635909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ext Placeholder 9">
            <a:extLst>
              <a:ext uri="{FF2B5EF4-FFF2-40B4-BE49-F238E27FC236}">
                <a16:creationId xmlns:a16="http://schemas.microsoft.com/office/drawing/2014/main" id="{2BCDD56F-E356-FE73-7DD5-DAB7749B54A8}"/>
              </a:ext>
            </a:extLst>
          </p:cNvPr>
          <p:cNvSpPr>
            <a:spLocks noGrp="1"/>
          </p:cNvSpPr>
          <p:nvPr>
            <p:ph type="body" sz="quarter" idx="15"/>
          </p:nvPr>
        </p:nvSpPr>
        <p:spPr>
          <a:xfrm>
            <a:off x="442384" y="5524501"/>
            <a:ext cx="11557000" cy="469900"/>
          </a:xfrm>
        </p:spPr>
        <p:txBody>
          <a:bodyPr anchor="b"/>
          <a:lstStyle>
            <a:lvl1pPr>
              <a:defRPr sz="800"/>
            </a:lvl1pPr>
            <a:lvl2pPr marL="0" indent="0">
              <a:buNone/>
              <a:defRPr sz="800"/>
            </a:lvl2pPr>
            <a:lvl3pPr>
              <a:defRPr sz="800"/>
            </a:lvl3pPr>
            <a:lvl4pPr>
              <a:defRPr sz="800"/>
            </a:lvl4pPr>
            <a:lvl5pPr>
              <a:defRPr sz="800"/>
            </a:lvl5pPr>
          </a:lstStyle>
          <a:p>
            <a:pPr lvl="0"/>
            <a:r>
              <a:rPr lang="en-US"/>
              <a:t>Click to edit Master text styles</a:t>
            </a:r>
          </a:p>
          <a:p>
            <a:pPr lvl="1"/>
            <a:endParaRPr lang="en-IN"/>
          </a:p>
        </p:txBody>
      </p:sp>
    </p:spTree>
    <p:extLst>
      <p:ext uri="{BB962C8B-B14F-4D97-AF65-F5344CB8AC3E}">
        <p14:creationId xmlns:p14="http://schemas.microsoft.com/office/powerpoint/2010/main" val="33996899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3" name="TextBox 2">
            <a:extLst>
              <a:ext uri="{FF2B5EF4-FFF2-40B4-BE49-F238E27FC236}">
                <a16:creationId xmlns:a16="http://schemas.microsoft.com/office/drawing/2014/main" id="{BB2C8BB7-E469-81AA-62E7-C7A172A3F0CC}"/>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5" name="Picture 4">
            <a:extLst>
              <a:ext uri="{FF2B5EF4-FFF2-40B4-BE49-F238E27FC236}">
                <a16:creationId xmlns:a16="http://schemas.microsoft.com/office/drawing/2014/main" id="{96DEF18E-4BCB-0291-69CF-1AA4923E6795}"/>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a:ext>
            </a:extLst>
          </a:blip>
          <a:srcRect/>
          <a:stretch/>
        </p:blipFill>
        <p:spPr>
          <a:xfrm>
            <a:off x="5178071" y="6286107"/>
            <a:ext cx="1989600" cy="419256"/>
          </a:xfrm>
          <a:prstGeom prst="rect">
            <a:avLst/>
          </a:prstGeom>
          <a:solidFill>
            <a:schemeClr val="accent1"/>
          </a:solidFill>
        </p:spPr>
      </p:pic>
    </p:spTree>
    <p:extLst>
      <p:ext uri="{BB962C8B-B14F-4D97-AF65-F5344CB8AC3E}">
        <p14:creationId xmlns:p14="http://schemas.microsoft.com/office/powerpoint/2010/main" val="19152953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656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61594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18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10119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52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988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4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95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5054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0307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98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94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69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852757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3071009"/>
      </p:ext>
    </p:extLst>
  </p:cSld>
  <p:clrMapOvr>
    <a:masterClrMapping/>
  </p:clrMapOvr>
  <p:transition spd="slow" advClick="0"/>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5300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7526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24190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5/16/24</a:t>
            </a:fld>
            <a:endParaRPr lang="en-US" dirty="0"/>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dirty="0"/>
          </a:p>
        </p:txBody>
      </p:sp>
    </p:spTree>
    <p:extLst>
      <p:ext uri="{BB962C8B-B14F-4D97-AF65-F5344CB8AC3E}">
        <p14:creationId xmlns:p14="http://schemas.microsoft.com/office/powerpoint/2010/main" val="18663466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5/16/24</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10972800" cy="713539"/>
          </a:xfrm>
          <a:prstGeom prst="rect">
            <a:avLst/>
          </a:prstGeom>
        </p:spPr>
        <p:txBody>
          <a:bodyPr/>
          <a:lstStyle>
            <a:lvl1pPr>
              <a:defRPr sz="2800"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03452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5/16/24</a:t>
            </a:fld>
            <a:endParaRPr lang="en-US" dirty="0"/>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dirty="0"/>
          </a:p>
        </p:txBody>
      </p:sp>
    </p:spTree>
    <p:extLst>
      <p:ext uri="{BB962C8B-B14F-4D97-AF65-F5344CB8AC3E}">
        <p14:creationId xmlns:p14="http://schemas.microsoft.com/office/powerpoint/2010/main" val="150684773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5/16/24</a:t>
            </a:fld>
            <a:endParaRPr lang="en-US" dirty="0"/>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dirty="0"/>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6660354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dirty="0"/>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093476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447443-765A-C8F3-A862-4E50871261AE}"/>
              </a:ext>
            </a:extLst>
          </p:cNvPr>
          <p:cNvSpPr>
            <a:spLocks noGrp="1"/>
          </p:cNvSpPr>
          <p:nvPr>
            <p:ph type="dt" sz="half" idx="10"/>
          </p:nvPr>
        </p:nvSpPr>
        <p:spPr/>
        <p:txBody>
          <a:bodyPr/>
          <a:lstStyle/>
          <a:p>
            <a:fld id="{96090422-FAC2-1B47-B696-15B7C4FF0E2E}" type="datetime1">
              <a:rPr lang="en-US" smtClean="0"/>
              <a:pPr/>
              <a:t>5/16/24</a:t>
            </a:fld>
            <a:endParaRPr lang="en-US" dirty="0"/>
          </a:p>
        </p:txBody>
      </p:sp>
      <p:sp>
        <p:nvSpPr>
          <p:cNvPr id="3" name="Slide Number Placeholder 2">
            <a:extLst>
              <a:ext uri="{FF2B5EF4-FFF2-40B4-BE49-F238E27FC236}">
                <a16:creationId xmlns:a16="http://schemas.microsoft.com/office/drawing/2014/main" id="{7646769F-5990-AFFC-D42B-46AB392C2FBC}"/>
              </a:ext>
            </a:extLst>
          </p:cNvPr>
          <p:cNvSpPr>
            <a:spLocks noGrp="1"/>
          </p:cNvSpPr>
          <p:nvPr>
            <p:ph type="sldNum" sz="quarter" idx="11"/>
          </p:nvPr>
        </p:nvSpPr>
        <p:spPr/>
        <p:txBody>
          <a:bodyPr/>
          <a:lstStyle/>
          <a:p>
            <a:fld id="{B0ABAB64-726D-C943-9B15-2E81C6025A8E}" type="slidenum">
              <a:rPr lang="en-US" smtClean="0"/>
              <a:pPr/>
              <a:t>‹#›</a:t>
            </a:fld>
            <a:endParaRPr lang="en-US" dirty="0"/>
          </a:p>
        </p:txBody>
      </p:sp>
    </p:spTree>
    <p:extLst>
      <p:ext uri="{BB962C8B-B14F-4D97-AF65-F5344CB8AC3E}">
        <p14:creationId xmlns:p14="http://schemas.microsoft.com/office/powerpoint/2010/main" val="6644782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12649" y="1165560"/>
            <a:ext cx="11457617" cy="4960604"/>
          </a:xfrm>
        </p:spPr>
        <p:txBody>
          <a:bodyPr vert="horz" lIns="91440" tIns="45720" rIns="91440" bIns="45720" rtlCol="0">
            <a:noAutofit/>
          </a:bodyPr>
          <a:lstStyle>
            <a:lvl1pPr>
              <a:defRPr lang="en-US" dirty="0">
                <a:solidFill>
                  <a:schemeClr val="bg2"/>
                </a:solidFill>
              </a:defRPr>
            </a:lvl1pPr>
            <a:lvl2pPr>
              <a:defRPr lang="en-US" dirty="0">
                <a:solidFill>
                  <a:schemeClr val="bg2"/>
                </a:solidFill>
              </a:defRPr>
            </a:lvl2pPr>
            <a:lvl3pPr>
              <a:defRPr lang="en-US" dirty="0">
                <a:solidFill>
                  <a:schemeClr val="bg2"/>
                </a:solidFill>
              </a:defRPr>
            </a:lvl3pPr>
            <a:lvl4pPr>
              <a:defRPr lang="en-US" dirty="0">
                <a:solidFill>
                  <a:schemeClr val="bg2"/>
                </a:solidFill>
              </a:defRPr>
            </a:lvl4pPr>
            <a:lvl5pPr>
              <a:defRPr lang="en-US" dirty="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0883949" y="6534835"/>
            <a:ext cx="1308051" cy="323165"/>
          </a:xfrm>
        </p:spPr>
        <p:txBody>
          <a:bodyPr vert="horz" wrap="none" lIns="0" tIns="0" rIns="457200" bIns="182880" rtlCol="0" anchor="t" anchorCtr="0">
            <a:spAutoFit/>
          </a:bodyPr>
          <a:lstStyle>
            <a:lvl1pPr>
              <a:defRPr lang="en-US" smtClean="0"/>
            </a:lvl1pPr>
          </a:lstStyle>
          <a:p>
            <a:r>
              <a:rPr lang="en-US" dirty="0"/>
              <a:t>CONFIDENTIAL</a:t>
            </a:r>
          </a:p>
        </p:txBody>
      </p:sp>
      <p:sp>
        <p:nvSpPr>
          <p:cNvPr id="6" name="Slide Number Placeholder 5"/>
          <p:cNvSpPr>
            <a:spLocks noGrp="1"/>
          </p:cNvSpPr>
          <p:nvPr>
            <p:ph type="sldNum" sz="quarter" idx="12"/>
          </p:nvPr>
        </p:nvSpPr>
        <p:spPr>
          <a:xfrm>
            <a:off x="11866270" y="6534835"/>
            <a:ext cx="325730" cy="323165"/>
          </a:xfrm>
        </p:spPr>
        <p:txBody>
          <a:bodyPr vert="horz" wrap="none" lIns="0" tIns="0" rIns="182880" bIns="182880" rtlCol="0" anchor="t" anchorCtr="0">
            <a:spAutoFit/>
          </a:bodyPr>
          <a:lstStyle>
            <a:lvl1pPr>
              <a:defRPr lang="en-US" smtClean="0"/>
            </a:lvl1pPr>
          </a:lstStyle>
          <a:p>
            <a:fld id="{87E480B6-9E5B-DC4F-AF48-61A7241215B3}" type="slidenum">
              <a:rPr lang="en-US" smtClean="0"/>
              <a:pPr/>
              <a:t>‹#›</a:t>
            </a:fld>
            <a:endParaRPr lang="en-US" dirty="0"/>
          </a:p>
        </p:txBody>
      </p:sp>
    </p:spTree>
    <p:extLst>
      <p:ext uri="{BB962C8B-B14F-4D97-AF65-F5344CB8AC3E}">
        <p14:creationId xmlns:p14="http://schemas.microsoft.com/office/powerpoint/2010/main" val="165030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5_Title, Sub, and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4FE7EE-F197-07D0-3120-6A6FB1896D34}"/>
              </a:ext>
            </a:extLst>
          </p:cNvPr>
          <p:cNvSpPr/>
          <p:nvPr userDrawn="1"/>
        </p:nvSpPr>
        <p:spPr>
          <a:xfrm>
            <a:off x="0" y="-6549"/>
            <a:ext cx="12192000" cy="127597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 white and black logo&#10;&#10;Description automatically generated">
            <a:extLst>
              <a:ext uri="{FF2B5EF4-FFF2-40B4-BE49-F238E27FC236}">
                <a16:creationId xmlns:a16="http://schemas.microsoft.com/office/drawing/2014/main" id="{6D7CB2EA-E1F3-C9EC-35ED-384C53D5BEC7}"/>
              </a:ext>
            </a:extLst>
          </p:cNvPr>
          <p:cNvPicPr>
            <a:picLocks noChangeAspect="1"/>
          </p:cNvPicPr>
          <p:nvPr userDrawn="1"/>
        </p:nvPicPr>
        <p:blipFill>
          <a:blip r:embed="rId2">
            <a:alphaModFix amt="63000"/>
          </a:blip>
          <a:stretch>
            <a:fillRect/>
          </a:stretch>
        </p:blipFill>
        <p:spPr>
          <a:xfrm>
            <a:off x="8422640" y="-54677"/>
            <a:ext cx="3769360" cy="1453544"/>
          </a:xfrm>
          <a:prstGeom prst="rect">
            <a:avLst/>
          </a:prstGeom>
        </p:spPr>
      </p:pic>
      <p:sp>
        <p:nvSpPr>
          <p:cNvPr id="2" name="Title 1"/>
          <p:cNvSpPr>
            <a:spLocks noGrp="1"/>
          </p:cNvSpPr>
          <p:nvPr>
            <p:ph type="title" hasCustomPrompt="1"/>
          </p:nvPr>
        </p:nvSpPr>
        <p:spPr>
          <a:xfrm>
            <a:off x="242705" y="283019"/>
            <a:ext cx="11457617" cy="567489"/>
          </a:xfrm>
        </p:spPr>
        <p:txBody>
          <a:bodyPr anchor="ctr">
            <a:noAutofit/>
          </a:bodyPr>
          <a:lstStyle>
            <a:lvl1pPr>
              <a:defRPr sz="2800" b="1" i="0">
                <a:solidFill>
                  <a:schemeClr val="accent4">
                    <a:lumMod val="50000"/>
                  </a:schemeClr>
                </a:solidFill>
                <a:latin typeface="Pragmatica Cond Black" panose="020B0506040502020204" pitchFamily="34" charset="0"/>
              </a:defRPr>
            </a:lvl1pPr>
          </a:lstStyle>
          <a:p>
            <a:r>
              <a:rPr lang="en-US"/>
              <a:t>CLICK TO EDIT MASTER TITLE STYLE</a:t>
            </a:r>
          </a:p>
        </p:txBody>
      </p:sp>
      <p:sp>
        <p:nvSpPr>
          <p:cNvPr id="10" name="Text Placeholder 2"/>
          <p:cNvSpPr>
            <a:spLocks noGrp="1"/>
          </p:cNvSpPr>
          <p:nvPr>
            <p:ph type="body" idx="13"/>
          </p:nvPr>
        </p:nvSpPr>
        <p:spPr>
          <a:xfrm>
            <a:off x="256988" y="800358"/>
            <a:ext cx="11455659" cy="392567"/>
          </a:xfrm>
        </p:spPr>
        <p:txBody>
          <a:bodyPr anchor="b">
            <a:noAutofit/>
          </a:bodyPr>
          <a:lstStyle>
            <a:lvl1pPr marL="0" indent="0">
              <a:buNone/>
              <a:defRPr sz="2000" b="1" i="0">
                <a:solidFill>
                  <a:schemeClr val="accent5"/>
                </a:solidFill>
                <a:latin typeface="Pragmatica Cond Book" panose="020B05060405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Picture 6" descr="Protagonist Logo_RGB_sm.png">
            <a:extLst>
              <a:ext uri="{FF2B5EF4-FFF2-40B4-BE49-F238E27FC236}">
                <a16:creationId xmlns:a16="http://schemas.microsoft.com/office/drawing/2014/main" id="{12D7A0FA-B191-E10C-ED2E-387C11F338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2649" y="6356264"/>
            <a:ext cx="1635694" cy="392567"/>
          </a:xfrm>
          <a:prstGeom prst="rect">
            <a:avLst/>
          </a:prstGeom>
        </p:spPr>
      </p:pic>
      <p:sp>
        <p:nvSpPr>
          <p:cNvPr id="5" name="Text Placeholder 14">
            <a:extLst>
              <a:ext uri="{FF2B5EF4-FFF2-40B4-BE49-F238E27FC236}">
                <a16:creationId xmlns:a16="http://schemas.microsoft.com/office/drawing/2014/main" id="{6713FFB9-C816-02DB-D71D-9F6A6401E2D3}"/>
              </a:ext>
            </a:extLst>
          </p:cNvPr>
          <p:cNvSpPr>
            <a:spLocks noGrp="1"/>
          </p:cNvSpPr>
          <p:nvPr>
            <p:ph type="body" sz="quarter" idx="14" hasCustomPrompt="1"/>
          </p:nvPr>
        </p:nvSpPr>
        <p:spPr>
          <a:xfrm>
            <a:off x="2157413" y="6224588"/>
            <a:ext cx="8234771" cy="633412"/>
          </a:xfrm>
        </p:spPr>
        <p:txBody>
          <a:bodyPr anchor="b"/>
          <a:lstStyle>
            <a:lvl1pPr marL="0" indent="0">
              <a:lnSpc>
                <a:spcPct val="100000"/>
              </a:lnSpc>
              <a:spcBef>
                <a:spcPts val="0"/>
              </a:spcBef>
              <a:buFontTx/>
              <a:buNone/>
              <a:defRPr sz="800">
                <a:solidFill>
                  <a:schemeClr val="accent6"/>
                </a:solidFill>
              </a:defRPr>
            </a:lvl1pPr>
          </a:lstStyle>
          <a:p>
            <a:pPr lvl="0"/>
            <a:r>
              <a:rPr lang="en-US"/>
              <a:t>References here</a:t>
            </a:r>
          </a:p>
        </p:txBody>
      </p:sp>
      <p:sp>
        <p:nvSpPr>
          <p:cNvPr id="8" name="TextBox 7">
            <a:extLst>
              <a:ext uri="{FF2B5EF4-FFF2-40B4-BE49-F238E27FC236}">
                <a16:creationId xmlns:a16="http://schemas.microsoft.com/office/drawing/2014/main" id="{59A82CB9-A3A5-664F-D891-C6B0DA60DB2D}"/>
              </a:ext>
            </a:extLst>
          </p:cNvPr>
          <p:cNvSpPr txBox="1"/>
          <p:nvPr userDrawn="1"/>
        </p:nvSpPr>
        <p:spPr>
          <a:xfrm>
            <a:off x="11022104" y="6611779"/>
            <a:ext cx="1474499" cy="24622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solidFill>
                <a:effectLst/>
                <a:uLnTx/>
                <a:uFillTx/>
                <a:latin typeface="Pragmatica Cond Book" panose="020B0506040502020204" pitchFamily="34" charset="0"/>
                <a:ea typeface="+mn-ea"/>
                <a:cs typeface="+mn-cs"/>
              </a:rPr>
              <a:t>2023-10-US-MA005</a:t>
            </a:r>
          </a:p>
        </p:txBody>
      </p:sp>
    </p:spTree>
    <p:extLst>
      <p:ext uri="{BB962C8B-B14F-4D97-AF65-F5344CB8AC3E}">
        <p14:creationId xmlns:p14="http://schemas.microsoft.com/office/powerpoint/2010/main" val="1965073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33452F-0C82-43E9-8D31-CB5C8A98D77C}"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2335980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827369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33452F-0C82-43E9-8D31-CB5C8A98D77C}"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224819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33452F-0C82-43E9-8D31-CB5C8A98D77C}"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4214824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33452F-0C82-43E9-8D31-CB5C8A98D77C}" type="datetimeFigureOut">
              <a:rPr lang="en-US" smtClean="0"/>
              <a:t>5/16/24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335184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33452F-0C82-43E9-8D31-CB5C8A98D77C}" type="datetimeFigureOut">
              <a:rPr lang="en-US" smtClean="0"/>
              <a:t>5/16/24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088022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3452F-0C82-43E9-8D31-CB5C8A98D77C}" type="datetimeFigureOut">
              <a:rPr lang="en-US" smtClean="0"/>
              <a:t>5/16/24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3668402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33452F-0C82-43E9-8D31-CB5C8A98D77C}"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31476128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33452F-0C82-43E9-8D31-CB5C8A98D77C}"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3051133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62912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4289661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5/16/24</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785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80663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382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6125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019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15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1843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489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2156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7199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370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434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33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188294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86249614"/>
      </p:ext>
    </p:extLst>
  </p:cSld>
  <p:clrMapOvr>
    <a:masterClrMapping/>
  </p:clrMapOvr>
  <p:transition spd="slow" advClick="0"/>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66434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7546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379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830852"/>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443384"/>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301208"/>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4234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302151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358888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01317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7046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397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358888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01317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7046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429397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4140514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2560639"/>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3676871"/>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47931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67094" y="3676871"/>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65999" y="2564509"/>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47931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356430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49874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42896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3577879"/>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49874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42896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3577879"/>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7201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7201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49874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4289620"/>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3577879"/>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720164"/>
            <a:ext cx="276416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05457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534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5/16/24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5/16/24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image" Target="../media/image23.png"/><Relationship Id="rId5" Type="http://schemas.openxmlformats.org/officeDocument/2006/relationships/slideLayout" Target="../slideLayouts/slideLayout169.xml"/><Relationship Id="rId10" Type="http://schemas.openxmlformats.org/officeDocument/2006/relationships/theme" Target="../theme/theme10.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theme" Target="../theme/theme1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theme" Target="../theme/theme15.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8" Type="http://schemas.openxmlformats.org/officeDocument/2006/relationships/slideLayout" Target="../slideLayouts/slideLayout249.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3" Type="http://schemas.openxmlformats.org/officeDocument/2006/relationships/slideLayout" Target="../slideLayouts/slideLayout285.xml"/><Relationship Id="rId21" Type="http://schemas.openxmlformats.org/officeDocument/2006/relationships/theme" Target="../theme/theme16.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3" Type="http://schemas.openxmlformats.org/officeDocument/2006/relationships/slideLayout" Target="../slideLayouts/slideLayout305.xml"/><Relationship Id="rId21" Type="http://schemas.openxmlformats.org/officeDocument/2006/relationships/slideLayout" Target="../slideLayouts/slideLayout323.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theme" Target="../theme/theme17.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0" Type="http://schemas.openxmlformats.org/officeDocument/2006/relationships/slideLayout" Target="../slideLayouts/slideLayout322.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42.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1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34" Type="http://schemas.microsoft.com/office/2007/relationships/hdphoto" Target="../media/hdphoto2.wdp"/><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image" Target="../media/image47.png"/><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image" Target="../media/image46.png"/><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theme" Target="../theme/theme19.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8" Type="http://schemas.openxmlformats.org/officeDocument/2006/relationships/slideLayout" Target="../slideLayouts/slideLayout3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20.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3" Type="http://schemas.openxmlformats.org/officeDocument/2006/relationships/slideLayout" Target="../slideLayouts/slideLayout381.xml"/><Relationship Id="rId21" Type="http://schemas.openxmlformats.org/officeDocument/2006/relationships/image" Target="../media/image57.png"/><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theme" Target="../theme/theme21.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10" Type="http://schemas.openxmlformats.org/officeDocument/2006/relationships/slideLayout" Target="../slideLayouts/slideLayout388.xml"/><Relationship Id="rId19" Type="http://schemas.openxmlformats.org/officeDocument/2006/relationships/slideLayout" Target="../slideLayouts/slideLayout397.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400.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5" Type="http://schemas.openxmlformats.org/officeDocument/2006/relationships/theme" Target="../theme/theme22.xml"/><Relationship Id="rId4" Type="http://schemas.openxmlformats.org/officeDocument/2006/relationships/slideLayout" Target="../slideLayouts/slideLayout4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theme" Target="../theme/theme24.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18" Type="http://schemas.openxmlformats.org/officeDocument/2006/relationships/slideLayout" Target="../slideLayouts/slideLayout442.xml"/><Relationship Id="rId3" Type="http://schemas.openxmlformats.org/officeDocument/2006/relationships/slideLayout" Target="../slideLayouts/slideLayout427.xml"/><Relationship Id="rId21" Type="http://schemas.openxmlformats.org/officeDocument/2006/relationships/slideLayout" Target="../slideLayouts/slideLayout445.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25" Type="http://schemas.openxmlformats.org/officeDocument/2006/relationships/image" Target="../media/image68.png"/><Relationship Id="rId2" Type="http://schemas.openxmlformats.org/officeDocument/2006/relationships/slideLayout" Target="../slideLayouts/slideLayout426.xml"/><Relationship Id="rId16" Type="http://schemas.openxmlformats.org/officeDocument/2006/relationships/slideLayout" Target="../slideLayouts/slideLayout440.xml"/><Relationship Id="rId20" Type="http://schemas.openxmlformats.org/officeDocument/2006/relationships/slideLayout" Target="../slideLayouts/slideLayout444.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24" Type="http://schemas.openxmlformats.org/officeDocument/2006/relationships/theme" Target="../theme/theme25.xml"/><Relationship Id="rId5" Type="http://schemas.openxmlformats.org/officeDocument/2006/relationships/slideLayout" Target="../slideLayouts/slideLayout429.xml"/><Relationship Id="rId15" Type="http://schemas.openxmlformats.org/officeDocument/2006/relationships/slideLayout" Target="../slideLayouts/slideLayout439.xml"/><Relationship Id="rId23" Type="http://schemas.openxmlformats.org/officeDocument/2006/relationships/slideLayout" Target="../slideLayouts/slideLayout447.xml"/><Relationship Id="rId10" Type="http://schemas.openxmlformats.org/officeDocument/2006/relationships/slideLayout" Target="../slideLayouts/slideLayout434.xml"/><Relationship Id="rId19" Type="http://schemas.openxmlformats.org/officeDocument/2006/relationships/slideLayout" Target="../slideLayouts/slideLayout443.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slideLayout" Target="../slideLayouts/slideLayout438.xml"/><Relationship Id="rId22" Type="http://schemas.openxmlformats.org/officeDocument/2006/relationships/slideLayout" Target="../slideLayouts/slideLayout4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18" Type="http://schemas.openxmlformats.org/officeDocument/2006/relationships/theme" Target="../theme/theme26.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17" Type="http://schemas.openxmlformats.org/officeDocument/2006/relationships/slideLayout" Target="../slideLayouts/slideLayout464.xml"/><Relationship Id="rId2" Type="http://schemas.openxmlformats.org/officeDocument/2006/relationships/slideLayout" Target="../slideLayouts/slideLayout449.xml"/><Relationship Id="rId16" Type="http://schemas.openxmlformats.org/officeDocument/2006/relationships/slideLayout" Target="../slideLayouts/slideLayout463.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slideLayout" Target="../slideLayouts/slideLayout462.xml"/><Relationship Id="rId10" Type="http://schemas.openxmlformats.org/officeDocument/2006/relationships/slideLayout" Target="../slideLayouts/slideLayout457.xml"/><Relationship Id="rId19" Type="http://schemas.openxmlformats.org/officeDocument/2006/relationships/image" Target="../media/image3.png"/><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slideLayout" Target="../slideLayouts/slideLayout4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5" Type="http://schemas.openxmlformats.org/officeDocument/2006/relationships/slideLayout" Target="../slideLayouts/slideLayout469.xml"/><Relationship Id="rId10" Type="http://schemas.openxmlformats.org/officeDocument/2006/relationships/image" Target="../media/image79.jpeg"/><Relationship Id="rId4" Type="http://schemas.openxmlformats.org/officeDocument/2006/relationships/slideLayout" Target="../slideLayouts/slideLayout468.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theme" Target="../theme/theme28.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18" Type="http://schemas.openxmlformats.org/officeDocument/2006/relationships/slideLayout" Target="../slideLayouts/slideLayout502.xml"/><Relationship Id="rId3" Type="http://schemas.openxmlformats.org/officeDocument/2006/relationships/slideLayout" Target="../slideLayouts/slideLayout487.xml"/><Relationship Id="rId21" Type="http://schemas.openxmlformats.org/officeDocument/2006/relationships/slideLayout" Target="../slideLayouts/slideLayout505.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17" Type="http://schemas.openxmlformats.org/officeDocument/2006/relationships/slideLayout" Target="../slideLayouts/slideLayout501.xml"/><Relationship Id="rId2" Type="http://schemas.openxmlformats.org/officeDocument/2006/relationships/slideLayout" Target="../slideLayouts/slideLayout486.xml"/><Relationship Id="rId16" Type="http://schemas.openxmlformats.org/officeDocument/2006/relationships/slideLayout" Target="../slideLayouts/slideLayout500.xml"/><Relationship Id="rId20" Type="http://schemas.openxmlformats.org/officeDocument/2006/relationships/slideLayout" Target="../slideLayouts/slideLayout504.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24" Type="http://schemas.openxmlformats.org/officeDocument/2006/relationships/image" Target="../media/image3.png"/><Relationship Id="rId5" Type="http://schemas.openxmlformats.org/officeDocument/2006/relationships/slideLayout" Target="../slideLayouts/slideLayout489.xml"/><Relationship Id="rId15" Type="http://schemas.openxmlformats.org/officeDocument/2006/relationships/slideLayout" Target="../slideLayouts/slideLayout499.xml"/><Relationship Id="rId23" Type="http://schemas.openxmlformats.org/officeDocument/2006/relationships/theme" Target="../theme/theme29.xml"/><Relationship Id="rId10" Type="http://schemas.openxmlformats.org/officeDocument/2006/relationships/slideLayout" Target="../slideLayouts/slideLayout494.xml"/><Relationship Id="rId19" Type="http://schemas.openxmlformats.org/officeDocument/2006/relationships/slideLayout" Target="../slideLayouts/slideLayout503.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 Id="rId22" Type="http://schemas.openxmlformats.org/officeDocument/2006/relationships/slideLayout" Target="../slideLayouts/slideLayout5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5.png"/><Relationship Id="rId5" Type="http://schemas.openxmlformats.org/officeDocument/2006/relationships/slideLayout" Target="../slideLayouts/slideLayout72.xml"/><Relationship Id="rId10" Type="http://schemas.openxmlformats.org/officeDocument/2006/relationships/image" Target="../media/image4.jpeg"/><Relationship Id="rId4" Type="http://schemas.openxmlformats.org/officeDocument/2006/relationships/slideLayout" Target="../slideLayouts/slideLayout7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6.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3.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image" Target="../media/image13.jpe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theme" Target="../theme/theme7.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8.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086"/>
      </p:ext>
    </p:extLst>
  </p:cSld>
  <p:clrMap bg1="dk2" tx1="lt1" bg2="dk1" tx2="lt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4006"/>
      </p:ext>
    </p:extLst>
  </p:cSld>
  <p:clrMap bg1="dk2" tx1="lt1" bg2="dk1"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 id="2147485467" r:id="rId12"/>
    <p:sldLayoutId id="21474854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08626691"/>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 id="2147485487" r:id="rId13"/>
    <p:sldLayoutId id="2147485488" r:id="rId14"/>
    <p:sldLayoutId id="2147485489" r:id="rId15"/>
    <p:sldLayoutId id="2147485490" r:id="rId16"/>
    <p:sldLayoutId id="2147485491" r:id="rId17"/>
    <p:sldLayoutId id="2147485492" r:id="rId18"/>
    <p:sldLayoutId id="2147485493" r:id="rId19"/>
    <p:sldLayoutId id="2147485494" r:id="rId20"/>
    <p:sldLayoutId id="2147485495" r:id="rId21"/>
    <p:sldLayoutId id="2147485496" r:id="rId22"/>
    <p:sldLayoutId id="2147485497" r:id="rId23"/>
    <p:sldLayoutId id="2147485498" r:id="rId24"/>
    <p:sldLayoutId id="2147485499" r:id="rId25"/>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480878"/>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 id="2147485515" r:id="rId15"/>
    <p:sldLayoutId id="2147485516" r:id="rId16"/>
    <p:sldLayoutId id="2147485517" r:id="rId17"/>
    <p:sldLayoutId id="2147485518" r:id="rId18"/>
    <p:sldLayoutId id="2147485519" r:id="rId19"/>
    <p:sldLayoutId id="2147485520" r:id="rId20"/>
    <p:sldLayoutId id="2147485521" r:id="rId21"/>
    <p:sldLayoutId id="2147485522" r:id="rId22"/>
    <p:sldLayoutId id="2147485523" r:id="rId23"/>
    <p:sldLayoutId id="2147485524" r:id="rId24"/>
    <p:sldLayoutId id="2147485525" r:id="rId25"/>
    <p:sldLayoutId id="2147485526" r:id="rId26"/>
    <p:sldLayoutId id="2147485527" r:id="rId27"/>
    <p:sldLayoutId id="2147485528" r:id="rId28"/>
    <p:sldLayoutId id="2147485529" r:id="rId29"/>
    <p:sldLayoutId id="2147485530" r:id="rId30"/>
    <p:sldLayoutId id="2147485531" r:id="rId31"/>
    <p:sldLayoutId id="2147485532" r:id="rId32"/>
    <p:sldLayoutId id="2147485533" r:id="rId33"/>
    <p:sldLayoutId id="2147485534" r:id="rId34"/>
    <p:sldLayoutId id="2147485535" r:id="rId35"/>
    <p:sldLayoutId id="2147485536" r:id="rId36"/>
    <p:sldLayoutId id="2147485537" r:id="rId37"/>
    <p:sldLayoutId id="2147485538" r:id="rId38"/>
    <p:sldLayoutId id="2147485539" r:id="rId39"/>
    <p:sldLayoutId id="2147485540" r:id="rId40"/>
    <p:sldLayoutId id="2147485541" r:id="rId4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3391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510"/>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 id="2147485596" r:id="rId15"/>
    <p:sldLayoutId id="2147485597" r:id="rId16"/>
    <p:sldLayoutId id="2147485598" r:id="rId17"/>
    <p:sldLayoutId id="2147485599" r:id="rId18"/>
    <p:sldLayoutId id="2147485600" r:id="rId19"/>
    <p:sldLayoutId id="2147485601" r:id="rId20"/>
    <p:sldLayoutId id="2147485602" r:id="rId21"/>
    <p:sldLayoutId id="2147485603" r:id="rId22"/>
    <p:sldLayoutId id="2147485604" r:id="rId23"/>
    <p:sldLayoutId id="2147485605" r:id="rId2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00" y="0"/>
            <a:ext cx="11108266" cy="121073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2600" y="1325880"/>
            <a:ext cx="11108266" cy="47434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2600" y="6069326"/>
            <a:ext cx="9398000" cy="365125"/>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
        <p:nvSpPr>
          <p:cNvPr id="14" name="Rectangle 13"/>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047E01C7-6D4E-5746-96DE-383CEC82BF4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539" t="-7983" r="-12073" b="-4734"/>
          <a:stretch/>
        </p:blipFill>
        <p:spPr>
          <a:xfrm>
            <a:off x="10604200" y="5844227"/>
            <a:ext cx="1140125" cy="776818"/>
          </a:xfrm>
          <a:prstGeom prst="rect">
            <a:avLst/>
          </a:prstGeom>
        </p:spPr>
      </p:pic>
    </p:spTree>
    <p:extLst>
      <p:ext uri="{BB962C8B-B14F-4D97-AF65-F5344CB8AC3E}">
        <p14:creationId xmlns:p14="http://schemas.microsoft.com/office/powerpoint/2010/main" val="1325639086"/>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Lst>
  <p:hf sldNum="0" hdr="0" ftr="0" dt="0"/>
  <p:txStyles>
    <p:titleStyle>
      <a:lvl1pPr algn="l" defTabSz="914400" rtl="0" eaLnBrk="1" latinLnBrk="0" hangingPunct="1">
        <a:lnSpc>
          <a:spcPct val="90000"/>
        </a:lnSpc>
        <a:spcBef>
          <a:spcPct val="0"/>
        </a:spcBef>
        <a:buNone/>
        <a:defRPr sz="3400" b="0"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4"/>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
          <p15:clr>
            <a:srgbClr val="F26B43"/>
          </p15:clr>
        </p15:guide>
        <p15:guide id="3" pos="7488">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0991D9-3B18-44E7-9168-A716DD3C9464}"/>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Placeholder 1"/>
          <p:cNvSpPr>
            <a:spLocks noGrp="1"/>
          </p:cNvSpPr>
          <p:nvPr>
            <p:ph type="title"/>
          </p:nvPr>
        </p:nvSpPr>
        <p:spPr>
          <a:xfrm>
            <a:off x="385011" y="344009"/>
            <a:ext cx="11468735" cy="914387"/>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206451" y="6415641"/>
            <a:ext cx="817673" cy="365125"/>
          </a:xfrm>
          <a:prstGeom prst="rect">
            <a:avLst/>
          </a:prstGeom>
        </p:spPr>
        <p:txBody>
          <a:bodyPr vert="horz" lIns="0" tIns="0" rIns="0" bIns="0" rtlCol="0" anchor="ctr"/>
          <a:lstStyle>
            <a:lvl1pPr algn="l">
              <a:defRPr sz="1000" baseline="0">
                <a:solidFill>
                  <a:schemeClr val="tx2"/>
                </a:solidFill>
                <a:latin typeface="+mj-lt"/>
              </a:defRPr>
            </a:lvl1pPr>
          </a:lstStyle>
          <a:p>
            <a:fld id="{D8D0F2C8-8DAD-480A-8C12-6A902EB0F7EF}" type="slidenum">
              <a:rPr lang="en-US" smtClean="0"/>
              <a:pPr/>
              <a:t>‹#›</a:t>
            </a:fld>
            <a:endParaRPr lang="en-US"/>
          </a:p>
        </p:txBody>
      </p:sp>
      <p:grpSp>
        <p:nvGrpSpPr>
          <p:cNvPr id="10" name="Group 9">
            <a:extLst>
              <a:ext uri="{FF2B5EF4-FFF2-40B4-BE49-F238E27FC236}">
                <a16:creationId xmlns:a16="http://schemas.microsoft.com/office/drawing/2014/main" id="{0F01827A-F7AB-419F-8C86-F7E2F6EB6A3A}"/>
              </a:ext>
            </a:extLst>
          </p:cNvPr>
          <p:cNvGrpSpPr/>
          <p:nvPr userDrawn="1"/>
        </p:nvGrpSpPr>
        <p:grpSpPr>
          <a:xfrm>
            <a:off x="11580920" y="6430711"/>
            <a:ext cx="424465" cy="349318"/>
            <a:chOff x="11588540" y="6423091"/>
            <a:chExt cx="424465" cy="349318"/>
          </a:xfrm>
        </p:grpSpPr>
        <p:pic>
          <p:nvPicPr>
            <p:cNvPr id="5" name="Picture 4">
              <a:extLst>
                <a:ext uri="{FF2B5EF4-FFF2-40B4-BE49-F238E27FC236}">
                  <a16:creationId xmlns:a16="http://schemas.microsoft.com/office/drawing/2014/main" id="{E7F1AC69-1A34-4C89-B234-9E4B701E1C6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3" name="Picture 2">
              <a:extLst>
                <a:ext uri="{FF2B5EF4-FFF2-40B4-BE49-F238E27FC236}">
                  <a16:creationId xmlns:a16="http://schemas.microsoft.com/office/drawing/2014/main" id="{9269DF58-6F0B-43C0-A852-665ABE9B3B7F}"/>
                </a:ext>
              </a:extLst>
            </p:cNvPr>
            <p:cNvPicPr>
              <a:picLocks noChangeAspect="1"/>
            </p:cNvPicPr>
            <p:nvPr userDrawn="1"/>
          </p:nvPicPr>
          <p:blipFill rotWithShape="1">
            <a:blip r:embed="rId33">
              <a:extLst>
                <a:ext uri="{BEBA8EAE-BF5A-486C-A8C5-ECC9F3942E4B}">
                  <a14:imgProps xmlns:a14="http://schemas.microsoft.com/office/drawing/2010/main">
                    <a14:imgLayer r:embed="rId3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147756661"/>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 id="2147485630" r:id="rId12"/>
    <p:sldLayoutId id="2147485631" r:id="rId13"/>
    <p:sldLayoutId id="2147485632" r:id="rId14"/>
    <p:sldLayoutId id="2147485633" r:id="rId15"/>
    <p:sldLayoutId id="2147485634" r:id="rId16"/>
    <p:sldLayoutId id="2147485635" r:id="rId17"/>
    <p:sldLayoutId id="2147485636" r:id="rId18"/>
    <p:sldLayoutId id="2147485637" r:id="rId19"/>
    <p:sldLayoutId id="2147485638" r:id="rId20"/>
    <p:sldLayoutId id="2147485639" r:id="rId21"/>
    <p:sldLayoutId id="2147485640" r:id="rId22"/>
    <p:sldLayoutId id="2147485641" r:id="rId23"/>
    <p:sldLayoutId id="2147485642" r:id="rId24"/>
    <p:sldLayoutId id="2147485643" r:id="rId25"/>
    <p:sldLayoutId id="2147485644" r:id="rId26"/>
    <p:sldLayoutId id="2147485645" r:id="rId27"/>
    <p:sldLayoutId id="2147485646" r:id="rId28"/>
    <p:sldLayoutId id="2147485647" r:id="rId29"/>
    <p:sldLayoutId id="2147485648" r:id="rId30"/>
  </p:sldLayoutIdLst>
  <p:hf hdr="0" ftr="0" dt="0"/>
  <p:txStyles>
    <p:titleStyle>
      <a:lvl1pPr algn="l" defTabSz="914400" rtl="0" eaLnBrk="1" latinLnBrk="0" hangingPunct="1">
        <a:lnSpc>
          <a:spcPct val="90000"/>
        </a:lnSpc>
        <a:spcBef>
          <a:spcPct val="0"/>
        </a:spcBef>
        <a:buNone/>
        <a:defRPr lang="en-US" sz="3400" b="0" kern="1200" spc="-30" baseline="0" dirty="0">
          <a:ln w="6350">
            <a:noFill/>
          </a:ln>
          <a:solidFill>
            <a:schemeClr val="tx1"/>
          </a:solidFill>
          <a:effectLst/>
          <a:latin typeface="+mj-lt"/>
          <a:ea typeface="+mj-ea"/>
          <a:cs typeface="+mj-cs"/>
        </a:defRPr>
      </a:lvl1pPr>
    </p:titleStyle>
    <p:bodyStyle>
      <a:lvl1pPr marL="0" indent="0" algn="l" defTabSz="914400" rtl="0" eaLnBrk="1" latinLnBrk="0" hangingPunct="1">
        <a:lnSpc>
          <a:spcPct val="85000"/>
        </a:lnSpc>
        <a:spcBef>
          <a:spcPts val="400"/>
        </a:spcBef>
        <a:buClr>
          <a:schemeClr val="accent1"/>
        </a:buClr>
        <a:buFont typeface="Wingdings" panose="05000000000000000000" pitchFamily="2" charset="2"/>
        <a:buNone/>
        <a:defRPr lang="en-US" sz="2200" kern="1200" dirty="0">
          <a:solidFill>
            <a:schemeClr val="tx1"/>
          </a:solidFill>
          <a:latin typeface="Futura Bk BT" panose="020B0502020204020303" pitchFamily="34" charset="0"/>
          <a:ea typeface="+mn-ea"/>
          <a:cs typeface="+mn-cs"/>
        </a:defRPr>
      </a:lvl1pPr>
      <a:lvl2pPr marL="344488" indent="0" algn="l" defTabSz="914400" rtl="0" eaLnBrk="1" latinLnBrk="0" hangingPunct="1">
        <a:lnSpc>
          <a:spcPct val="85000"/>
        </a:lnSpc>
        <a:spcBef>
          <a:spcPts val="400"/>
        </a:spcBef>
        <a:buClr>
          <a:schemeClr val="accent1"/>
        </a:buClr>
        <a:buFont typeface="Arial" panose="020B0604020202020204" pitchFamily="34" charset="0"/>
        <a:buNone/>
        <a:defRPr lang="en-US" sz="2000" kern="1200" dirty="0" smtClean="0">
          <a:solidFill>
            <a:schemeClr val="tx1"/>
          </a:solidFill>
          <a:latin typeface="Futura Bk BT" panose="020B0502020204020303" pitchFamily="34" charset="0"/>
          <a:ea typeface="+mn-ea"/>
          <a:cs typeface="+mn-cs"/>
        </a:defRPr>
      </a:lvl2pPr>
      <a:lvl3pPr marL="744538" indent="0" algn="l" defTabSz="914400" rtl="0" eaLnBrk="1" latinLnBrk="0" hangingPunct="1">
        <a:lnSpc>
          <a:spcPct val="85000"/>
        </a:lnSpc>
        <a:spcBef>
          <a:spcPts val="400"/>
        </a:spcBef>
        <a:buClr>
          <a:schemeClr val="accent1"/>
        </a:buClr>
        <a:buFont typeface="Arial" panose="020B0604020202020204" pitchFamily="34" charset="0"/>
        <a:buNone/>
        <a:defRPr lang="en-US" sz="1800" kern="1200" dirty="0" smtClean="0">
          <a:solidFill>
            <a:schemeClr val="tx1"/>
          </a:solidFill>
          <a:latin typeface="Futura Bk BT" panose="020B0502020204020303" pitchFamily="34" charset="0"/>
          <a:ea typeface="+mn-ea"/>
          <a:cs typeface="+mn-cs"/>
        </a:defRPr>
      </a:lvl3pPr>
      <a:lvl4pPr marL="1144587" indent="0" algn="l" defTabSz="914400" rtl="0" eaLnBrk="1" latinLnBrk="0" hangingPunct="1">
        <a:lnSpc>
          <a:spcPct val="85000"/>
        </a:lnSpc>
        <a:spcBef>
          <a:spcPts val="400"/>
        </a:spcBef>
        <a:buClr>
          <a:schemeClr val="accent1"/>
        </a:buClr>
        <a:buFont typeface="Arial" panose="020B0604020202020204" pitchFamily="34" charset="0"/>
        <a:buNone/>
        <a:defRPr lang="en-US" sz="1600" kern="1200" dirty="0" smtClean="0">
          <a:solidFill>
            <a:schemeClr val="tx1"/>
          </a:solidFill>
          <a:latin typeface="Futura Bk BT" panose="020B0502020204020303" pitchFamily="34" charset="0"/>
          <a:ea typeface="+mn-ea"/>
          <a:cs typeface="+mn-cs"/>
        </a:defRPr>
      </a:lvl4pPr>
      <a:lvl5pPr marL="1484313" indent="0" algn="l" defTabSz="914400" rtl="0" eaLnBrk="1" latinLnBrk="0" hangingPunct="1">
        <a:lnSpc>
          <a:spcPct val="85000"/>
        </a:lnSpc>
        <a:spcBef>
          <a:spcPts val="400"/>
        </a:spcBef>
        <a:buClr>
          <a:schemeClr val="accent1"/>
        </a:buClr>
        <a:buFont typeface="Arial" panose="020B0604020202020204" pitchFamily="34" charset="0"/>
        <a:buNone/>
        <a:defRPr lang="en-US" sz="1400" kern="1200" dirty="0">
          <a:solidFill>
            <a:schemeClr val="tx1"/>
          </a:solidFill>
          <a:latin typeface="Futura Bk BT"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pPr/>
              <a:t>5/16/24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a:p>
        </p:txBody>
      </p:sp>
    </p:spTree>
    <p:extLst>
      <p:ext uri="{BB962C8B-B14F-4D97-AF65-F5344CB8AC3E}">
        <p14:creationId xmlns:p14="http://schemas.microsoft.com/office/powerpoint/2010/main" val="876606250"/>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ransition spd="med">
    <p:wipe dir="r"/>
  </p:transition>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p:titleStyle>
    <p:bodyStyle>
      <a:lvl1pPr marL="342900" indent="-342900"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50" indent="-285750"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30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2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400" indent="-228600" algn="l" rtl="0" eaLnBrk="1" fontAlgn="base" hangingPunct="1">
        <a:spcBef>
          <a:spcPct val="20000"/>
        </a:spcBef>
        <a:spcAft>
          <a:spcPct val="0"/>
        </a:spcAft>
        <a:buChar char="»"/>
        <a:defRPr sz="3300" b="1">
          <a:solidFill>
            <a:schemeClr val="bg1"/>
          </a:solidFill>
          <a:latin typeface="+mn-lt"/>
        </a:defRPr>
      </a:lvl5pPr>
      <a:lvl6pPr marL="2514600" indent="-228600" algn="l" rtl="0" eaLnBrk="1" fontAlgn="base" hangingPunct="1">
        <a:spcBef>
          <a:spcPct val="20000"/>
        </a:spcBef>
        <a:spcAft>
          <a:spcPct val="0"/>
        </a:spcAft>
        <a:buChar char="»"/>
        <a:defRPr sz="3300" b="1">
          <a:solidFill>
            <a:schemeClr val="bg1"/>
          </a:solidFill>
          <a:latin typeface="+mn-lt"/>
        </a:defRPr>
      </a:lvl6pPr>
      <a:lvl7pPr marL="2971800" indent="-228600" algn="l" rtl="0" eaLnBrk="1" fontAlgn="base" hangingPunct="1">
        <a:spcBef>
          <a:spcPct val="20000"/>
        </a:spcBef>
        <a:spcAft>
          <a:spcPct val="0"/>
        </a:spcAft>
        <a:buChar char="»"/>
        <a:defRPr sz="3300" b="1">
          <a:solidFill>
            <a:schemeClr val="bg1"/>
          </a:solidFill>
          <a:latin typeface="+mn-lt"/>
        </a:defRPr>
      </a:lvl7pPr>
      <a:lvl8pPr marL="3429000" indent="-228600" algn="l" rtl="0" eaLnBrk="1" fontAlgn="base" hangingPunct="1">
        <a:spcBef>
          <a:spcPct val="20000"/>
        </a:spcBef>
        <a:spcAft>
          <a:spcPct val="0"/>
        </a:spcAft>
        <a:buChar char="»"/>
        <a:defRPr sz="3300" b="1">
          <a:solidFill>
            <a:schemeClr val="bg1"/>
          </a:solidFill>
          <a:latin typeface="+mn-lt"/>
        </a:defRPr>
      </a:lvl8pPr>
      <a:lvl9pPr marL="3886200" indent="-228600"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24000544"/>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 id="2147485715" r:id="rId18"/>
    <p:sldLayoutId id="2147485716" r:id="rId19"/>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solidFill>
                  <a:srgbClr val="000000"/>
                </a:solidFill>
              </a:rPr>
              <a:pPr/>
              <a:t>5/16/24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dirty="0">
              <a:solidFill>
                <a:srgbClr val="000000"/>
              </a:solidFill>
            </a:endParaRPr>
          </a:p>
        </p:txBody>
      </p:sp>
    </p:spTree>
    <p:extLst>
      <p:ext uri="{BB962C8B-B14F-4D97-AF65-F5344CB8AC3E}">
        <p14:creationId xmlns:p14="http://schemas.microsoft.com/office/powerpoint/2010/main" val="3427193356"/>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Lst>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189" algn="ctr" rtl="0" eaLnBrk="1" fontAlgn="base" hangingPunct="1">
        <a:spcBef>
          <a:spcPct val="0"/>
        </a:spcBef>
        <a:spcAft>
          <a:spcPct val="0"/>
        </a:spcAft>
        <a:defRPr sz="4000" b="1">
          <a:solidFill>
            <a:srgbClr val="FFFF00"/>
          </a:solidFill>
          <a:latin typeface="Arial" pitchFamily="34" charset="0"/>
        </a:defRPr>
      </a:lvl6pPr>
      <a:lvl7pPr marL="914377" algn="ctr" rtl="0" eaLnBrk="1" fontAlgn="base" hangingPunct="1">
        <a:spcBef>
          <a:spcPct val="0"/>
        </a:spcBef>
        <a:spcAft>
          <a:spcPct val="0"/>
        </a:spcAft>
        <a:defRPr sz="4000" b="1">
          <a:solidFill>
            <a:srgbClr val="FFFF00"/>
          </a:solidFill>
          <a:latin typeface="Arial" pitchFamily="34" charset="0"/>
        </a:defRPr>
      </a:lvl7pPr>
      <a:lvl8pPr marL="1371566" algn="ctr" rtl="0" eaLnBrk="1" fontAlgn="base" hangingPunct="1">
        <a:spcBef>
          <a:spcPct val="0"/>
        </a:spcBef>
        <a:spcAft>
          <a:spcPct val="0"/>
        </a:spcAft>
        <a:defRPr sz="4000" b="1">
          <a:solidFill>
            <a:srgbClr val="FFFF00"/>
          </a:solidFill>
          <a:latin typeface="Arial" pitchFamily="34" charset="0"/>
        </a:defRPr>
      </a:lvl8pPr>
      <a:lvl9pPr marL="1828754" algn="ctr" rtl="0" eaLnBrk="1" fontAlgn="base" hangingPunct="1">
        <a:spcBef>
          <a:spcPct val="0"/>
        </a:spcBef>
        <a:spcAft>
          <a:spcPct val="0"/>
        </a:spcAft>
        <a:defRPr sz="4000" b="1">
          <a:solidFill>
            <a:srgbClr val="FFFF00"/>
          </a:solidFill>
          <a:latin typeface="Arial" pitchFamily="34" charset="0"/>
        </a:defRPr>
      </a:lvl9pPr>
    </p:titleStyle>
    <p:bodyStyle>
      <a:lvl1pPr marL="342891" indent="-342891"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32" indent="-285744"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2971" indent="-228594"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160" indent="-228594"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349" indent="-228594" algn="l" rtl="0" eaLnBrk="1" fontAlgn="base" hangingPunct="1">
        <a:spcBef>
          <a:spcPct val="20000"/>
        </a:spcBef>
        <a:spcAft>
          <a:spcPct val="0"/>
        </a:spcAft>
        <a:buChar char="»"/>
        <a:defRPr sz="3300" b="1">
          <a:solidFill>
            <a:schemeClr val="bg1"/>
          </a:solidFill>
          <a:latin typeface="+mn-lt"/>
        </a:defRPr>
      </a:lvl5pPr>
      <a:lvl6pPr marL="2514537" indent="-228594" algn="l" rtl="0" eaLnBrk="1" fontAlgn="base" hangingPunct="1">
        <a:spcBef>
          <a:spcPct val="20000"/>
        </a:spcBef>
        <a:spcAft>
          <a:spcPct val="0"/>
        </a:spcAft>
        <a:buChar char="»"/>
        <a:defRPr sz="3300" b="1">
          <a:solidFill>
            <a:schemeClr val="bg1"/>
          </a:solidFill>
          <a:latin typeface="+mn-lt"/>
        </a:defRPr>
      </a:lvl6pPr>
      <a:lvl7pPr marL="2971726" indent="-228594" algn="l" rtl="0" eaLnBrk="1" fontAlgn="base" hangingPunct="1">
        <a:spcBef>
          <a:spcPct val="20000"/>
        </a:spcBef>
        <a:spcAft>
          <a:spcPct val="0"/>
        </a:spcAft>
        <a:buChar char="»"/>
        <a:defRPr sz="3300" b="1">
          <a:solidFill>
            <a:schemeClr val="bg1"/>
          </a:solidFill>
          <a:latin typeface="+mn-lt"/>
        </a:defRPr>
      </a:lvl7pPr>
      <a:lvl8pPr marL="3428914" indent="-228594" algn="l" rtl="0" eaLnBrk="1" fontAlgn="base" hangingPunct="1">
        <a:spcBef>
          <a:spcPct val="20000"/>
        </a:spcBef>
        <a:spcAft>
          <a:spcPct val="0"/>
        </a:spcAft>
        <a:buChar char="»"/>
        <a:defRPr sz="3300" b="1">
          <a:solidFill>
            <a:schemeClr val="bg1"/>
          </a:solidFill>
          <a:latin typeface="+mn-lt"/>
        </a:defRPr>
      </a:lvl8pPr>
      <a:lvl9pPr marL="3886103" indent="-228594"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33913104"/>
      </p:ext>
    </p:extLst>
  </p:cSld>
  <p:clrMap bg1="dk2" tx1="lt1" bg2="dk1" tx2="lt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Lst>
  <p:txStyles>
    <p:titleStyle>
      <a:lvl1pPr algn="l" rtl="0" eaLnBrk="1" fontAlgn="base" hangingPunct="1">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Arial" panose="020B0604020202020204" pitchFamily="34" charset="0"/>
          <a:cs typeface="Arial" panose="020B060402020202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Arial" panose="020B0604020202020204" pitchFamily="34" charset="0"/>
          <a:cs typeface="Arial" panose="020B060402020202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7"/>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r>
              <a:rPr lang="en-US">
                <a:solidFill>
                  <a:srgbClr val="63666A"/>
                </a:solidFill>
              </a:rPr>
              <a:t>CoC Called Meeting: COVID-19 Update</a:t>
            </a:r>
            <a:endParaRPr lang="en-US" dirty="0">
              <a:solidFill>
                <a:srgbClr val="63666A"/>
              </a:solidFill>
            </a:endParaRPr>
          </a:p>
        </p:txBody>
      </p:sp>
      <p:sp>
        <p:nvSpPr>
          <p:cNvPr id="15" name="Slide Number Placeholder 14"/>
          <p:cNvSpPr>
            <a:spLocks noGrp="1"/>
          </p:cNvSpPr>
          <p:nvPr>
            <p:ph type="sldNum" sz="quarter" idx="4"/>
          </p:nvPr>
        </p:nvSpPr>
        <p:spPr bwMode="gray">
          <a:xfrm>
            <a:off x="11248254"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p:nvCxnSpPr>
        <p:spPr bwMode="gray">
          <a:xfrm>
            <a:off x="3"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553147" y="289267"/>
            <a:ext cx="1097280"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51648"/>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Lst>
  <p:hf sldNum="0" hdr="0" dt="0"/>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4470"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17499"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385507"/>
            <a:ext cx="11313600" cy="960000"/>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588" y="1791835"/>
            <a:ext cx="11304000" cy="357264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b"/>
          <a:lstStyle>
            <a:lvl1pPr algn="ctr">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8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userDrawn="1">
            <p:ph type="sldNum" sz="quarter" idx="4"/>
          </p:nvPr>
        </p:nvSpPr>
        <p:spPr>
          <a:xfrm>
            <a:off x="11114968" y="6375331"/>
            <a:ext cx="635000" cy="274324"/>
          </a:xfrm>
          <a:prstGeom prst="rect">
            <a:avLst/>
          </a:prstGeom>
        </p:spPr>
        <p:txBody>
          <a:bodyPr vert="horz" lIns="0" tIns="0" rIns="0" bIns="0" rtlCol="0" anchor="b"/>
          <a:lstStyle>
            <a:lvl1pPr algn="r">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a:p>
        </p:txBody>
      </p:sp>
    </p:spTree>
    <p:extLst>
      <p:ext uri="{BB962C8B-B14F-4D97-AF65-F5344CB8AC3E}">
        <p14:creationId xmlns:p14="http://schemas.microsoft.com/office/powerpoint/2010/main" val="286629234"/>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 id="2147485809" r:id="rId12"/>
    <p:sldLayoutId id="2147485810" r:id="rId13"/>
    <p:sldLayoutId id="2147485811" r:id="rId14"/>
    <p:sldLayoutId id="2147485812" r:id="rId15"/>
    <p:sldLayoutId id="2147485813" r:id="rId16"/>
    <p:sldLayoutId id="2147485814" r:id="rId17"/>
    <p:sldLayoutId id="2147485815" r:id="rId18"/>
    <p:sldLayoutId id="2147485816" r:id="rId19"/>
    <p:sldLayoutId id="2147485817" r:id="rId20"/>
    <p:sldLayoutId id="2147485818" r:id="rId21"/>
    <p:sldLayoutId id="2147485819" r:id="rId22"/>
    <p:sldLayoutId id="2147485820" r:id="rId23"/>
  </p:sldLayoutIdLst>
  <p:hf hdr="0" ftr="0" dt="0"/>
  <p:txStyles>
    <p:titleStyle>
      <a:lvl1pPr algn="l" defTabSz="914377"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867"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169">
          <p15:clr>
            <a:srgbClr val="F26B43"/>
          </p15:clr>
        </p15:guide>
        <p15:guide id="4" orient="horz" pos="298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86470638"/>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 id="2147485845" r:id="rId12"/>
    <p:sldLayoutId id="2147485846" r:id="rId13"/>
    <p:sldLayoutId id="2147485847" r:id="rId14"/>
    <p:sldLayoutId id="2147485848" r:id="rId15"/>
    <p:sldLayoutId id="2147485849" r:id="rId16"/>
    <p:sldLayoutId id="214748585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5/16/24</a:t>
            </a:fld>
            <a:endParaRPr lang="en-US" dirty="0"/>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dirty="0"/>
          </a:p>
        </p:txBody>
      </p:sp>
    </p:spTree>
    <p:extLst>
      <p:ext uri="{BB962C8B-B14F-4D97-AF65-F5344CB8AC3E}">
        <p14:creationId xmlns:p14="http://schemas.microsoft.com/office/powerpoint/2010/main" val="1406921405"/>
      </p:ext>
    </p:extLst>
  </p:cSld>
  <p:clrMap bg1="lt1" tx1="dk1" bg2="lt2" tx2="dk2" accent1="accent1" accent2="accent2" accent3="accent3" accent4="accent4" accent5="accent5" accent6="accent6" hlink="hlink" folHlink="folHlink"/>
  <p:sldLayoutIdLst>
    <p:sldLayoutId id="2147485852" r:id="rId1"/>
    <p:sldLayoutId id="2147485853" r:id="rId2"/>
    <p:sldLayoutId id="2147485854" r:id="rId3"/>
    <p:sldLayoutId id="2147485855" r:id="rId4"/>
    <p:sldLayoutId id="2147485856" r:id="rId5"/>
    <p:sldLayoutId id="2147485857" r:id="rId6"/>
    <p:sldLayoutId id="2147485858" r:id="rId7"/>
    <p:sldLayoutId id="2147485859" r:id="rId8"/>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3452F-0C82-43E9-8D31-CB5C8A98D77C}" type="datetimeFigureOut">
              <a:rPr lang="en-US" smtClean="0"/>
              <a:t>5/16/24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8C584-3435-4555-A0D0-6A7C821C4C1E}" type="slidenum">
              <a:rPr lang="en-US" smtClean="0"/>
              <a:t>‹#›</a:t>
            </a:fld>
            <a:endParaRPr lang="en-US"/>
          </a:p>
        </p:txBody>
      </p:sp>
    </p:spTree>
    <p:extLst>
      <p:ext uri="{BB962C8B-B14F-4D97-AF65-F5344CB8AC3E}">
        <p14:creationId xmlns:p14="http://schemas.microsoft.com/office/powerpoint/2010/main" val="1538399231"/>
      </p:ext>
    </p:extLst>
  </p:cSld>
  <p:clrMap bg1="lt1" tx1="dk1" bg2="lt2" tx2="dk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 id="2147485872"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569331087"/>
      </p:ext>
    </p:extLst>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 id="2147485885" r:id="rId12"/>
    <p:sldLayoutId id="2147485886" r:id="rId13"/>
    <p:sldLayoutId id="2147485887" r:id="rId14"/>
    <p:sldLayoutId id="2147485888" r:id="rId15"/>
    <p:sldLayoutId id="2147485889" r:id="rId16"/>
    <p:sldLayoutId id="2147485890" r:id="rId17"/>
    <p:sldLayoutId id="2147485893" r:id="rId18"/>
    <p:sldLayoutId id="2147485894" r:id="rId19"/>
    <p:sldLayoutId id="2147485895" r:id="rId20"/>
    <p:sldLayoutId id="2147485896" r:id="rId21"/>
    <p:sldLayoutId id="2147485897"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7" r:id="rId14"/>
    <p:sldLayoutId id="2147485248" r:id="rId15"/>
    <p:sldLayoutId id="2147485249" r:id="rId16"/>
    <p:sldLayoutId id="2147485250" r:id="rId17"/>
    <p:sldLayoutId id="2147485251" r:id="rId18"/>
    <p:sldLayoutId id="21474852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8.xm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479.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474.xml"/><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53.xml"/></Relationships>
</file>

<file path=ppt/slides/_rels/slide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1.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6.xml"/></Relationships>
</file>

<file path=ppt/slides/_rels/slide2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42921"/>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Aaron 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Gerds</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MS</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62365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39744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682369"/>
            <a:ext cx="12192000" cy="1143000"/>
          </a:xfrm>
        </p:spPr>
        <p:txBody>
          <a:bodyPr wrap="square" anchor="ctr">
            <a:noAutofit/>
          </a:bodyPr>
          <a:lstStyle/>
          <a:p>
            <a:pPr>
              <a:lnSpc>
                <a:spcPts val="5400"/>
              </a:lnSpc>
              <a:spcBef>
                <a:spcPts val="1800"/>
              </a:spcBef>
            </a:pPr>
            <a:r>
              <a:rPr lang="en-US" sz="4600" dirty="0">
                <a:solidFill>
                  <a:srgbClr val="0331FF"/>
                </a:solidFill>
                <a:latin typeface="Calibri" panose="020F0502020204030204" pitchFamily="34" charset="0"/>
                <a:cs typeface="Calibri" panose="020F0502020204030204" pitchFamily="34" charset="0"/>
              </a:rPr>
              <a:t>Year in Review: Myelofibrosis</a:t>
            </a:r>
            <a:br>
              <a:rPr lang="en-US" sz="50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lang="en-US" sz="32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484647"/>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14,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24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7D5E4-FDCB-2296-BD39-6AB02A49088A}"/>
              </a:ext>
            </a:extLst>
          </p:cNvPr>
          <p:cNvSpPr/>
          <p:nvPr/>
        </p:nvSpPr>
        <p:spPr bwMode="auto">
          <a:xfrm>
            <a:off x="1127448" y="137001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bg1"/>
                </a:solidFill>
              </a:rPr>
              <a:t>INTRODUCTION: Myelofibrosis (MF) for Oncology “Newbies” </a:t>
            </a:r>
          </a:p>
          <a:p>
            <a:pPr marL="98425" indent="0">
              <a:lnSpc>
                <a:spcPct val="100000"/>
              </a:lnSpc>
              <a:spcBef>
                <a:spcPts val="1200"/>
              </a:spcBef>
              <a:spcAft>
                <a:spcPts val="1800"/>
              </a:spcAft>
              <a:buNone/>
            </a:pPr>
            <a:r>
              <a:rPr lang="en-US" sz="2400" dirty="0">
                <a:solidFill>
                  <a:schemeClr val="tx1"/>
                </a:solidFill>
              </a:rPr>
              <a:t>MODULE 1: Biology of MF</a:t>
            </a:r>
            <a:endParaRPr lang="en-US" sz="2400" dirty="0">
              <a:solidFill>
                <a:schemeClr val="tx1"/>
              </a:solidFill>
              <a:latin typeface="+mn-lt"/>
            </a:endParaRPr>
          </a:p>
          <a:p>
            <a:pPr marL="98425" indent="0">
              <a:lnSpc>
                <a:spcPct val="100000"/>
              </a:lnSpc>
              <a:spcBef>
                <a:spcPts val="1200"/>
              </a:spcBef>
              <a:spcAft>
                <a:spcPts val="1800"/>
              </a:spcAft>
              <a:buNone/>
            </a:pPr>
            <a:r>
              <a:rPr lang="en-US" sz="2400" dirty="0">
                <a:solidFill>
                  <a:schemeClr val="tx1"/>
                </a:solidFill>
                <a:latin typeface="+mn-lt"/>
              </a:rPr>
              <a:t>MODULE 2: Management of Anemia in MF</a:t>
            </a:r>
          </a:p>
          <a:p>
            <a:pPr marL="98425" indent="0">
              <a:lnSpc>
                <a:spcPct val="100000"/>
              </a:lnSpc>
              <a:spcBef>
                <a:spcPts val="1200"/>
              </a:spcBef>
              <a:spcAft>
                <a:spcPts val="1800"/>
              </a:spcAft>
              <a:buNone/>
            </a:pPr>
            <a:r>
              <a:rPr lang="en-US" sz="2400" dirty="0">
                <a:solidFill>
                  <a:schemeClr val="tx1"/>
                </a:solidFill>
                <a:latin typeface="+mn-lt"/>
              </a:rPr>
              <a:t>MODULE 3: Novel Strategies for MF</a:t>
            </a:r>
          </a:p>
          <a:p>
            <a:pPr marL="98425" indent="0">
              <a:lnSpc>
                <a:spcPct val="100000"/>
              </a:lnSpc>
              <a:spcBef>
                <a:spcPts val="1200"/>
              </a:spcBef>
              <a:spcAft>
                <a:spcPts val="1800"/>
              </a:spcAft>
              <a:buNone/>
            </a:pPr>
            <a:r>
              <a:rPr lang="en-US" sz="2400" dirty="0">
                <a:solidFill>
                  <a:schemeClr val="tx1"/>
                </a:solidFill>
                <a:latin typeface="+mn-lt"/>
              </a:rPr>
              <a:t>MODULE 4: Journal Club</a:t>
            </a:r>
            <a:endParaRPr lang="en-US" sz="2200" dirty="0">
              <a:solidFill>
                <a:schemeClr val="tx1"/>
              </a:solidFill>
            </a:endParaRPr>
          </a:p>
        </p:txBody>
      </p:sp>
    </p:spTree>
    <p:extLst>
      <p:ext uri="{BB962C8B-B14F-4D97-AF65-F5344CB8AC3E}">
        <p14:creationId xmlns:p14="http://schemas.microsoft.com/office/powerpoint/2010/main" val="1804197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white background with black text&#10;&#10;Description automatically generated">
            <a:extLst>
              <a:ext uri="{FF2B5EF4-FFF2-40B4-BE49-F238E27FC236}">
                <a16:creationId xmlns:a16="http://schemas.microsoft.com/office/drawing/2014/main" id="{2196A2B4-1294-E841-DB39-9FC79739A85A}"/>
              </a:ext>
            </a:extLst>
          </p:cNvPr>
          <p:cNvPicPr>
            <a:picLocks noChangeAspect="1"/>
          </p:cNvPicPr>
          <p:nvPr/>
        </p:nvPicPr>
        <p:blipFill>
          <a:blip r:embed="rId2"/>
          <a:stretch>
            <a:fillRect/>
          </a:stretch>
        </p:blipFill>
        <p:spPr>
          <a:xfrm>
            <a:off x="498939" y="1209761"/>
            <a:ext cx="11194122" cy="3498163"/>
          </a:xfrm>
          <a:prstGeom prst="rect">
            <a:avLst/>
          </a:prstGeom>
        </p:spPr>
      </p:pic>
      <p:sp>
        <p:nvSpPr>
          <p:cNvPr id="11" name="Rectangle 10">
            <a:extLst>
              <a:ext uri="{FF2B5EF4-FFF2-40B4-BE49-F238E27FC236}">
                <a16:creationId xmlns:a16="http://schemas.microsoft.com/office/drawing/2014/main" id="{A6033B4D-2313-27E0-DAA0-2B41EF2C7DC5}"/>
              </a:ext>
            </a:extLst>
          </p:cNvPr>
          <p:cNvSpPr/>
          <p:nvPr/>
        </p:nvSpPr>
        <p:spPr bwMode="auto">
          <a:xfrm>
            <a:off x="497840" y="4707924"/>
            <a:ext cx="11195221" cy="6549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TextBox 12">
            <a:extLst>
              <a:ext uri="{FF2B5EF4-FFF2-40B4-BE49-F238E27FC236}">
                <a16:creationId xmlns:a16="http://schemas.microsoft.com/office/drawing/2014/main" id="{4142A9EB-023A-10BB-B70E-73C409FE4140}"/>
              </a:ext>
            </a:extLst>
          </p:cNvPr>
          <p:cNvSpPr txBox="1"/>
          <p:nvPr/>
        </p:nvSpPr>
        <p:spPr>
          <a:xfrm>
            <a:off x="5530609" y="4901167"/>
            <a:ext cx="611659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Times New Roman" panose="02020603050405020304" pitchFamily="18" charset="0"/>
              </a:rPr>
              <a:t>2023</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mn-cs"/>
              </a:rPr>
              <a:t>;7(13):3244-52</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Participant Statement Coding</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39250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Chase ML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Adv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2023;7(13):3244-52. </a:t>
            </a:r>
          </a:p>
        </p:txBody>
      </p:sp>
      <p:pic>
        <p:nvPicPr>
          <p:cNvPr id="9" name="Picture 8" descr="A diagram of a group&#10;&#10;Description automatically generated">
            <a:extLst>
              <a:ext uri="{FF2B5EF4-FFF2-40B4-BE49-F238E27FC236}">
                <a16:creationId xmlns:a16="http://schemas.microsoft.com/office/drawing/2014/main" id="{4B4C99A1-E191-119F-9347-8796ADE8CDBE}"/>
              </a:ext>
            </a:extLst>
          </p:cNvPr>
          <p:cNvPicPr>
            <a:picLocks noChangeAspect="1"/>
          </p:cNvPicPr>
          <p:nvPr/>
        </p:nvPicPr>
        <p:blipFill>
          <a:blip r:embed="rId2"/>
          <a:stretch>
            <a:fillRect/>
          </a:stretch>
        </p:blipFill>
        <p:spPr>
          <a:xfrm>
            <a:off x="1865870" y="1164564"/>
            <a:ext cx="8686800" cy="4835010"/>
          </a:xfrm>
          <a:prstGeom prst="rect">
            <a:avLst/>
          </a:prstGeom>
        </p:spPr>
      </p:pic>
    </p:spTree>
    <p:extLst>
      <p:ext uri="{BB962C8B-B14F-4D97-AF65-F5344CB8AC3E}">
        <p14:creationId xmlns:p14="http://schemas.microsoft.com/office/powerpoint/2010/main" val="2392539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74047-2BC4-8B6A-9430-826C1527E0EE}"/>
              </a:ext>
            </a:extLst>
          </p:cNvPr>
          <p:cNvPicPr>
            <a:picLocks noChangeAspect="1"/>
          </p:cNvPicPr>
          <p:nvPr/>
        </p:nvPicPr>
        <p:blipFill>
          <a:blip r:embed="rId2"/>
          <a:srcRect/>
          <a:stretch/>
        </p:blipFill>
        <p:spPr>
          <a:xfrm>
            <a:off x="952500" y="3429"/>
            <a:ext cx="10287000" cy="6851142"/>
          </a:xfrm>
          <a:prstGeom prst="rect">
            <a:avLst/>
          </a:prstGeom>
        </p:spPr>
      </p:pic>
    </p:spTree>
    <p:extLst>
      <p:ext uri="{BB962C8B-B14F-4D97-AF65-F5344CB8AC3E}">
        <p14:creationId xmlns:p14="http://schemas.microsoft.com/office/powerpoint/2010/main" val="807266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7D5E4-FDCB-2296-BD39-6AB02A49088A}"/>
              </a:ext>
            </a:extLst>
          </p:cNvPr>
          <p:cNvSpPr/>
          <p:nvPr/>
        </p:nvSpPr>
        <p:spPr bwMode="auto">
          <a:xfrm>
            <a:off x="1127448" y="2132856"/>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tx1"/>
                </a:solidFill>
              </a:rPr>
              <a:t>INTRODUCTION: Myelofibrosis (MF) for Oncology “Newbies” </a:t>
            </a:r>
          </a:p>
          <a:p>
            <a:pPr marL="98425" indent="0">
              <a:lnSpc>
                <a:spcPct val="100000"/>
              </a:lnSpc>
              <a:spcBef>
                <a:spcPts val="1200"/>
              </a:spcBef>
              <a:spcAft>
                <a:spcPts val="1800"/>
              </a:spcAft>
              <a:buNone/>
            </a:pPr>
            <a:r>
              <a:rPr lang="en-US" sz="2400" dirty="0">
                <a:solidFill>
                  <a:schemeClr val="bg1"/>
                </a:solidFill>
              </a:rPr>
              <a:t>MODULE 1: Biology of MF</a:t>
            </a:r>
            <a:endParaRPr lang="en-US" sz="2400" dirty="0">
              <a:solidFill>
                <a:schemeClr val="bg1"/>
              </a:solidFill>
              <a:latin typeface="+mn-lt"/>
            </a:endParaRPr>
          </a:p>
          <a:p>
            <a:pPr marL="98425" indent="0">
              <a:lnSpc>
                <a:spcPct val="100000"/>
              </a:lnSpc>
              <a:spcBef>
                <a:spcPts val="1200"/>
              </a:spcBef>
              <a:spcAft>
                <a:spcPts val="1800"/>
              </a:spcAft>
              <a:buNone/>
            </a:pPr>
            <a:r>
              <a:rPr lang="en-US" sz="2400" dirty="0">
                <a:solidFill>
                  <a:schemeClr val="tx1"/>
                </a:solidFill>
                <a:latin typeface="+mn-lt"/>
              </a:rPr>
              <a:t>MODULE 2: Management of Anemia in MF</a:t>
            </a:r>
          </a:p>
          <a:p>
            <a:pPr marL="98425" indent="0">
              <a:lnSpc>
                <a:spcPct val="100000"/>
              </a:lnSpc>
              <a:spcBef>
                <a:spcPts val="1200"/>
              </a:spcBef>
              <a:spcAft>
                <a:spcPts val="1800"/>
              </a:spcAft>
              <a:buNone/>
            </a:pPr>
            <a:r>
              <a:rPr lang="en-US" sz="2400" dirty="0">
                <a:solidFill>
                  <a:schemeClr val="tx1"/>
                </a:solidFill>
                <a:latin typeface="+mn-lt"/>
              </a:rPr>
              <a:t>MODULE 3: Novel Strategies for MF</a:t>
            </a:r>
          </a:p>
          <a:p>
            <a:pPr marL="98425" indent="0">
              <a:lnSpc>
                <a:spcPct val="100000"/>
              </a:lnSpc>
              <a:spcBef>
                <a:spcPts val="1200"/>
              </a:spcBef>
              <a:spcAft>
                <a:spcPts val="1800"/>
              </a:spcAft>
              <a:buNone/>
            </a:pPr>
            <a:r>
              <a:rPr lang="en-US" sz="2400" dirty="0">
                <a:solidFill>
                  <a:schemeClr val="tx1"/>
                </a:solidFill>
                <a:latin typeface="+mn-lt"/>
              </a:rPr>
              <a:t>MODULE 4: Journal Club</a:t>
            </a:r>
            <a:endParaRPr lang="en-US" sz="2200" dirty="0">
              <a:solidFill>
                <a:schemeClr val="tx1"/>
              </a:solidFill>
            </a:endParaRPr>
          </a:p>
        </p:txBody>
      </p:sp>
    </p:spTree>
    <p:extLst>
      <p:ext uri="{BB962C8B-B14F-4D97-AF65-F5344CB8AC3E}">
        <p14:creationId xmlns:p14="http://schemas.microsoft.com/office/powerpoint/2010/main" val="1597757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a:xfrm>
            <a:off x="3535363" y="2857320"/>
            <a:ext cx="6766877" cy="3417049"/>
          </a:xfrm>
          <a:prstGeom prst="roundRect">
            <a:avLst>
              <a:gd name="adj" fmla="val 7995"/>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22530" name="Title 3"/>
          <p:cNvSpPr>
            <a:spLocks noGrp="1"/>
          </p:cNvSpPr>
          <p:nvPr>
            <p:ph type="title"/>
          </p:nvPr>
        </p:nvSpPr>
        <p:spPr/>
        <p:txBody>
          <a:bodyPr/>
          <a:lstStyle/>
          <a:p>
            <a:r>
              <a:rPr sz="3000">
                <a:latin typeface="Arial" charset="0"/>
                <a:cs typeface="Arial" charset="0"/>
              </a:rPr>
              <a:t>Overview of Myelofibrosis (MF)</a:t>
            </a:r>
          </a:p>
        </p:txBody>
      </p:sp>
      <p:sp>
        <p:nvSpPr>
          <p:cNvPr id="22531" name="Rectangle 1"/>
          <p:cNvSpPr>
            <a:spLocks noChangeArrowheads="1"/>
          </p:cNvSpPr>
          <p:nvPr/>
        </p:nvSpPr>
        <p:spPr bwMode="auto">
          <a:xfrm>
            <a:off x="3571875" y="5749925"/>
            <a:ext cx="6731000" cy="3381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black"/>
              </a:solidFill>
              <a:effectLst/>
              <a:uLnTx/>
              <a:uFillTx/>
              <a:latin typeface="Calibri"/>
              <a:ea typeface="MS PGothic" charset="0"/>
              <a:cs typeface="Arial" charset="0"/>
            </a:endParaRPr>
          </a:p>
        </p:txBody>
      </p:sp>
      <p:sp>
        <p:nvSpPr>
          <p:cNvPr id="22532" name="TextBox 2"/>
          <p:cNvSpPr txBox="1">
            <a:spLocks noChangeArrowheads="1"/>
          </p:cNvSpPr>
          <p:nvPr/>
        </p:nvSpPr>
        <p:spPr bwMode="auto">
          <a:xfrm>
            <a:off x="1524000" y="6442075"/>
            <a:ext cx="9144000" cy="4000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1</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Tefferi A, Vardiman JW.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Leukemia</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2008;22:14-22;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2</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Data on file, Incyte Corporation;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3</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Verstovsek S.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Clin Can Res</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2010;16:1988-1996;</a:t>
            </a:r>
            <a:b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b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4</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Mesa RA.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Blood</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2009;113(22):5394-5400;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5</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Cervantes F, et al.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Blood</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2009;113:2895-2901;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6</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Tam CS, et al.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J Clin Oncol</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2009;27:5587-5593.</a:t>
            </a:r>
          </a:p>
        </p:txBody>
      </p:sp>
      <p:sp>
        <p:nvSpPr>
          <p:cNvPr id="6" name="Rounded Rectangle 5"/>
          <p:cNvSpPr/>
          <p:nvPr/>
        </p:nvSpPr>
        <p:spPr>
          <a:xfrm>
            <a:off x="5003800" y="1455739"/>
            <a:ext cx="3594100" cy="4397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rPr>
              <a:t>Myeloproliferative Neoplasms</a:t>
            </a:r>
            <a:r>
              <a:rPr kumimoji="0" lang="en-US" sz="1800" b="1" i="0" u="none" strike="noStrike" kern="1200" cap="none" spc="0" normalizeH="0" baseline="30000" noProof="0" dirty="0">
                <a:ln>
                  <a:noFill/>
                </a:ln>
                <a:solidFill>
                  <a:prstClr val="black"/>
                </a:solidFill>
                <a:effectLst/>
                <a:uLnTx/>
                <a:uFillTx/>
                <a:latin typeface="Calibri"/>
                <a:ea typeface="+mn-ea"/>
                <a:cs typeface="Arial" pitchFamily="34" charset="0"/>
              </a:rPr>
              <a:t>1</a:t>
            </a:r>
            <a:endPar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10" name="Rounded Rectangle 9"/>
          <p:cNvSpPr/>
          <p:nvPr/>
        </p:nvSpPr>
        <p:spPr>
          <a:xfrm>
            <a:off x="2001839" y="2370139"/>
            <a:ext cx="1335087"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CML</a:t>
            </a:r>
          </a:p>
        </p:txBody>
      </p:sp>
      <p:cxnSp>
        <p:nvCxnSpPr>
          <p:cNvPr id="74" name="Elbow Connector 73"/>
          <p:cNvCxnSpPr>
            <a:stCxn id="6" idx="1"/>
            <a:endCxn id="10" idx="0"/>
          </p:cNvCxnSpPr>
          <p:nvPr/>
        </p:nvCxnSpPr>
        <p:spPr>
          <a:xfrm rot="10800000" flipV="1">
            <a:off x="2670176" y="1674814"/>
            <a:ext cx="2333625" cy="695325"/>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22551" idx="1"/>
            <a:endCxn id="35" idx="0"/>
          </p:cNvCxnSpPr>
          <p:nvPr/>
        </p:nvCxnSpPr>
        <p:spPr>
          <a:xfrm rot="10800000" flipV="1">
            <a:off x="4854576" y="2073275"/>
            <a:ext cx="1363663" cy="946150"/>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902075" y="3019426"/>
            <a:ext cx="1905000" cy="366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Primary MF</a:t>
            </a:r>
          </a:p>
        </p:txBody>
      </p:sp>
      <p:sp>
        <p:nvSpPr>
          <p:cNvPr id="36" name="Rounded Rectangle 35"/>
          <p:cNvSpPr/>
          <p:nvPr/>
        </p:nvSpPr>
        <p:spPr>
          <a:xfrm>
            <a:off x="5980113" y="3008313"/>
            <a:ext cx="1905000" cy="366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Post-PV MF</a:t>
            </a:r>
          </a:p>
        </p:txBody>
      </p:sp>
      <p:sp>
        <p:nvSpPr>
          <p:cNvPr id="37" name="Rounded Rectangle 36"/>
          <p:cNvSpPr/>
          <p:nvPr/>
        </p:nvSpPr>
        <p:spPr>
          <a:xfrm>
            <a:off x="8067675" y="3013076"/>
            <a:ext cx="1905000" cy="366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Post-ET MF</a:t>
            </a:r>
          </a:p>
        </p:txBody>
      </p:sp>
      <p:sp>
        <p:nvSpPr>
          <p:cNvPr id="22540" name="TextBox 32"/>
          <p:cNvSpPr txBox="1">
            <a:spLocks noChangeArrowheads="1"/>
          </p:cNvSpPr>
          <p:nvPr/>
        </p:nvSpPr>
        <p:spPr bwMode="auto">
          <a:xfrm>
            <a:off x="1524001" y="5646739"/>
            <a:ext cx="2011363"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MF, myelofibrosis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PV, polycythemia vera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ET, essential thrombocythemia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CML, chronic myeloid leukemia</a:t>
            </a:r>
          </a:p>
        </p:txBody>
      </p:sp>
      <p:sp>
        <p:nvSpPr>
          <p:cNvPr id="34" name="TextBox 33"/>
          <p:cNvSpPr txBox="1"/>
          <p:nvPr/>
        </p:nvSpPr>
        <p:spPr>
          <a:xfrm>
            <a:off x="3636963" y="3946526"/>
            <a:ext cx="6602412" cy="23542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prevalence</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Approximately 16,000 to 18,500 patients in the United States</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2</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is characterized by</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Bone marrow fibrosis, cytopenias, and constitutional symptoms</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3</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Splenomegaly</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4</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natural history</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Time course of disease progression is highly variable but frequently characterized by a period of stable disease followed by a late stage with rapid clinical progression</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5,6</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p:txBody>
      </p:sp>
      <p:sp>
        <p:nvSpPr>
          <p:cNvPr id="19" name="Rounded Rectangle 18"/>
          <p:cNvSpPr/>
          <p:nvPr/>
        </p:nvSpPr>
        <p:spPr>
          <a:xfrm>
            <a:off x="6149975" y="2370139"/>
            <a:ext cx="1335088"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tab pos="287338" algn="l"/>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PV</a:t>
            </a:r>
          </a:p>
        </p:txBody>
      </p:sp>
      <p:sp>
        <p:nvSpPr>
          <p:cNvPr id="20" name="Rounded Rectangle 19"/>
          <p:cNvSpPr/>
          <p:nvPr/>
        </p:nvSpPr>
        <p:spPr>
          <a:xfrm>
            <a:off x="8348664" y="2370139"/>
            <a:ext cx="1335087"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ET</a:t>
            </a:r>
          </a:p>
        </p:txBody>
      </p:sp>
      <p:cxnSp>
        <p:nvCxnSpPr>
          <p:cNvPr id="23" name="Elbow Connector 22"/>
          <p:cNvCxnSpPr>
            <a:stCxn id="6" idx="2"/>
          </p:cNvCxnSpPr>
          <p:nvPr/>
        </p:nvCxnSpPr>
        <p:spPr>
          <a:xfrm rot="16200000" flipH="1">
            <a:off x="6569076" y="2127251"/>
            <a:ext cx="474663" cy="11113"/>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endCxn id="20" idx="0"/>
          </p:cNvCxnSpPr>
          <p:nvPr/>
        </p:nvCxnSpPr>
        <p:spPr>
          <a:xfrm>
            <a:off x="7329488" y="2073276"/>
            <a:ext cx="1687512" cy="296863"/>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46" name="TextBox 6"/>
          <p:cNvSpPr txBox="1">
            <a:spLocks noChangeArrowheads="1"/>
          </p:cNvSpPr>
          <p:nvPr/>
        </p:nvSpPr>
        <p:spPr bwMode="auto">
          <a:xfrm>
            <a:off x="3417889" y="1438276"/>
            <a:ext cx="1082675" cy="523875"/>
          </a:xfrm>
          <a:prstGeom prst="rect">
            <a:avLst/>
          </a:prstGeom>
          <a:solidFill>
            <a:schemeClr val="bg1"/>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Ph 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BCR-ABL</a:t>
            </a:r>
          </a:p>
        </p:txBody>
      </p:sp>
      <p:cxnSp>
        <p:nvCxnSpPr>
          <p:cNvPr id="33" name="Elbow Connector 32"/>
          <p:cNvCxnSpPr/>
          <p:nvPr/>
        </p:nvCxnSpPr>
        <p:spPr>
          <a:xfrm rot="5400000">
            <a:off x="6672263" y="2855913"/>
            <a:ext cx="303213" cy="1588"/>
          </a:xfrm>
          <a:prstGeom prst="bentConnector3">
            <a:avLst>
              <a:gd name="adj1" fmla="val 50000"/>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Elbow Connector 37"/>
          <p:cNvCxnSpPr>
            <a:endCxn id="37" idx="0"/>
          </p:cNvCxnSpPr>
          <p:nvPr/>
        </p:nvCxnSpPr>
        <p:spPr>
          <a:xfrm rot="16200000" flipH="1">
            <a:off x="8864601" y="2857501"/>
            <a:ext cx="307975" cy="3175"/>
          </a:xfrm>
          <a:prstGeom prst="bentConnector3">
            <a:avLst>
              <a:gd name="adj1" fmla="val 50000"/>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783" name="TextBox 30"/>
          <p:cNvSpPr txBox="1">
            <a:spLocks noChangeArrowheads="1"/>
          </p:cNvSpPr>
          <p:nvPr/>
        </p:nvSpPr>
        <p:spPr bwMode="auto">
          <a:xfrm>
            <a:off x="5446714" y="3602039"/>
            <a:ext cx="3005137" cy="36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fontAlgn="auto">
              <a:spcBef>
                <a:spcPts val="0"/>
              </a:spcBef>
              <a:spcAft>
                <a:spcPts val="0"/>
              </a:spcAft>
              <a:defRPr sz="1600" b="1">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Myelofibrosis</a:t>
            </a:r>
          </a:p>
        </p:txBody>
      </p:sp>
      <p:sp>
        <p:nvSpPr>
          <p:cNvPr id="28" name="Right Brace 27"/>
          <p:cNvSpPr/>
          <p:nvPr/>
        </p:nvSpPr>
        <p:spPr>
          <a:xfrm rot="5400000">
            <a:off x="6845301" y="558801"/>
            <a:ext cx="201612" cy="6053137"/>
          </a:xfrm>
          <a:prstGeom prst="rightBrac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22551" name="TextBox 6"/>
          <p:cNvSpPr txBox="1">
            <a:spLocks noChangeArrowheads="1"/>
          </p:cNvSpPr>
          <p:nvPr/>
        </p:nvSpPr>
        <p:spPr bwMode="auto">
          <a:xfrm>
            <a:off x="6218239" y="1938339"/>
            <a:ext cx="1227137" cy="269875"/>
          </a:xfrm>
          <a:prstGeom prst="rect">
            <a:avLst/>
          </a:prstGeom>
          <a:solidFill>
            <a:schemeClr val="bg1"/>
          </a:solidFill>
          <a:ln w="9525">
            <a:noFill/>
            <a:miter lim="800000"/>
            <a:headEnd/>
            <a:tailEnd/>
          </a:ln>
        </p:spPr>
        <p:txBody>
          <a:bodyPr tIns="27432" bIns="2743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Ph negative</a:t>
            </a:r>
          </a:p>
        </p:txBody>
      </p:sp>
      <p:sp>
        <p:nvSpPr>
          <p:cNvPr id="3" name="TextBox 2">
            <a:extLst>
              <a:ext uri="{FF2B5EF4-FFF2-40B4-BE49-F238E27FC236}">
                <a16:creationId xmlns:a16="http://schemas.microsoft.com/office/drawing/2014/main" id="{4C99F7A0-65AB-8562-6F2C-64C4DC5401A0}"/>
              </a:ext>
            </a:extLst>
          </p:cNvPr>
          <p:cNvSpPr txBox="1"/>
          <p:nvPr/>
        </p:nvSpPr>
        <p:spPr>
          <a:xfrm>
            <a:off x="9652002" y="6526979"/>
            <a:ext cx="2505686"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rPr>
              <a:t>Courtesy of Rami </a:t>
            </a:r>
            <a:r>
              <a:rPr kumimoji="0" lang="en-US" sz="1400" b="0" i="0" u="none" strike="noStrike" kern="1200" cap="none" spc="0" normalizeH="0" baseline="0" noProof="0" dirty="0" err="1">
                <a:ln>
                  <a:noFill/>
                </a:ln>
                <a:solidFill>
                  <a:prstClr val="black"/>
                </a:solidFill>
                <a:effectLst/>
                <a:uLnTx/>
                <a:uFillTx/>
                <a:latin typeface="Calibri"/>
                <a:ea typeface="MS PGothic" charset="0"/>
              </a:rPr>
              <a:t>Komrokji</a:t>
            </a:r>
            <a:r>
              <a:rPr kumimoji="0" lang="en-US" sz="1400" b="0" i="0" u="none" strike="noStrike" kern="1200" cap="none" spc="0" normalizeH="0" baseline="0" noProof="0" dirty="0">
                <a:ln>
                  <a:noFill/>
                </a:ln>
                <a:solidFill>
                  <a:prstClr val="black"/>
                </a:solidFill>
                <a:effectLst/>
                <a:uLnTx/>
                <a:uFillTx/>
                <a:latin typeface="Calibri"/>
                <a:ea typeface="MS PGothic" charset="0"/>
              </a:rPr>
              <a:t>, MD </a:t>
            </a:r>
          </a:p>
        </p:txBody>
      </p:sp>
    </p:spTree>
    <p:extLst>
      <p:ext uri="{BB962C8B-B14F-4D97-AF65-F5344CB8AC3E}">
        <p14:creationId xmlns:p14="http://schemas.microsoft.com/office/powerpoint/2010/main" val="149508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0"/>
          <p:cNvSpPr>
            <a:spLocks noChangeShapeType="1"/>
          </p:cNvSpPr>
          <p:nvPr/>
        </p:nvSpPr>
        <p:spPr bwMode="auto">
          <a:xfrm>
            <a:off x="1992314" y="836614"/>
            <a:ext cx="8218487" cy="1587"/>
          </a:xfrm>
          <a:prstGeom prst="line">
            <a:avLst/>
          </a:prstGeom>
          <a:noFill/>
          <a:ln w="9525">
            <a:solidFill>
              <a:srgbClr val="2511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ヒラギノ角ゴ Pro W3" charset="0"/>
              <a:cs typeface="+mn-cs"/>
            </a:endParaRPr>
          </a:p>
        </p:txBody>
      </p:sp>
      <p:sp>
        <p:nvSpPr>
          <p:cNvPr id="4" name="Rectangle 11"/>
          <p:cNvSpPr>
            <a:spLocks noChangeArrowheads="1"/>
          </p:cNvSpPr>
          <p:nvPr/>
        </p:nvSpPr>
        <p:spPr bwMode="auto">
          <a:xfrm>
            <a:off x="1690174" y="28575"/>
            <a:ext cx="88063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51110"/>
                </a:solidFill>
                <a:effectLst/>
                <a:uLnTx/>
                <a:uFillTx/>
                <a:latin typeface="Calibri"/>
                <a:ea typeface="ヒラギノ角ゴ Pro W3" charset="0"/>
                <a:cs typeface="Calibri"/>
              </a:rPr>
              <a:t>JAK-STAT Pathway Constitutively Activated in </a:t>
            </a:r>
            <a:r>
              <a:rPr kumimoji="0" lang="en-US" sz="2800" b="0" i="0" u="none" strike="noStrike" kern="1200" cap="none" spc="0" normalizeH="0" baseline="0" noProof="0" dirty="0" err="1">
                <a:ln>
                  <a:noFill/>
                </a:ln>
                <a:solidFill>
                  <a:srgbClr val="251110"/>
                </a:solidFill>
                <a:effectLst/>
                <a:uLnTx/>
                <a:uFillTx/>
                <a:latin typeface="Calibri"/>
                <a:ea typeface="ヒラギノ角ゴ Pro W3" charset="0"/>
                <a:cs typeface="Calibri"/>
              </a:rPr>
              <a:t>Myelofibrosis</a:t>
            </a:r>
            <a:endParaRPr kumimoji="0" lang="en-US" sz="2800" b="0" i="0" u="none" strike="noStrike" kern="1200" cap="none" spc="0" normalizeH="0" baseline="0" noProof="0" dirty="0">
              <a:ln>
                <a:noFill/>
              </a:ln>
              <a:solidFill>
                <a:srgbClr val="251110"/>
              </a:solidFill>
              <a:effectLst/>
              <a:uLnTx/>
              <a:uFillTx/>
              <a:latin typeface="Calibri"/>
              <a:ea typeface="ヒラギノ角ゴ Pro W3" charset="0"/>
              <a:cs typeface="Calibri"/>
            </a:endParaRPr>
          </a:p>
        </p:txBody>
      </p:sp>
      <p:sp>
        <p:nvSpPr>
          <p:cNvPr id="9220" name="TextBox 1"/>
          <p:cNvSpPr txBox="1">
            <a:spLocks noChangeArrowheads="1"/>
          </p:cNvSpPr>
          <p:nvPr/>
        </p:nvSpPr>
        <p:spPr bwMode="auto">
          <a:xfrm>
            <a:off x="1524002" y="1340769"/>
            <a:ext cx="3563887" cy="4401205"/>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JAK-STAT pathway implicated in normal hematopoiesis</a:t>
            </a:r>
            <a:r>
              <a:rPr kumimoji="0" lang="en-US" sz="2000" b="0" i="0" u="none" strike="noStrike" kern="1200" cap="none" spc="0" normalizeH="0" baseline="30000" noProof="0" dirty="0">
                <a:ln>
                  <a:noFill/>
                </a:ln>
                <a:solidFill>
                  <a:prstClr val="black"/>
                </a:solidFill>
                <a:effectLst/>
                <a:uLnTx/>
                <a:uFillTx/>
                <a:latin typeface="Calibri" pitchFamily="34" charset="0"/>
                <a:ea typeface="MS PGothic" charset="0"/>
                <a:cs typeface="Calibri" pitchFamily="34" charset="0"/>
              </a:rPr>
              <a:t>1</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An activating mutation in the pseudokinase domain  of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Janus kinase 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was identified in approximately 50% of MF patients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charset="0"/>
                <a:cs typeface="Calibri" pitchFamily="34" charset="0"/>
              </a:rPr>
              <a:t>Dysregulation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of JAK-STAT, regardless of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mutation status, is a key pathologic feature of MF and other MPNs</a:t>
            </a:r>
            <a:r>
              <a:rPr kumimoji="0" lang="en-US" sz="2000" b="0" i="0" u="none" strike="noStrike" kern="1200" cap="none" spc="0" normalizeH="0" baseline="30000" noProof="0" dirty="0">
                <a:ln>
                  <a:noFill/>
                </a:ln>
                <a:solidFill>
                  <a:prstClr val="black"/>
                </a:solidFill>
                <a:effectLst/>
                <a:uLnTx/>
                <a:uFillTx/>
                <a:latin typeface="Calibri" pitchFamily="34" charset="0"/>
                <a:ea typeface="MS PGothic" charset="0"/>
                <a:cs typeface="Calibri" pitchFamily="34" charset="0"/>
              </a:rPr>
              <a:t>1,2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a:t>
            </a:r>
          </a:p>
        </p:txBody>
      </p:sp>
      <p:pic>
        <p:nvPicPr>
          <p:cNvPr id="9221" name="Picture 6"/>
          <p:cNvPicPr>
            <a:picLocks noChangeAspect="1" noChangeArrowheads="1"/>
          </p:cNvPicPr>
          <p:nvPr/>
        </p:nvPicPr>
        <p:blipFill>
          <a:blip r:embed="rId3"/>
          <a:srcRect/>
          <a:stretch>
            <a:fillRect/>
          </a:stretch>
        </p:blipFill>
        <p:spPr bwMode="auto">
          <a:xfrm>
            <a:off x="5268913" y="1452086"/>
            <a:ext cx="4941887" cy="4281171"/>
          </a:xfrm>
          <a:prstGeom prst="rect">
            <a:avLst/>
          </a:prstGeom>
          <a:noFill/>
          <a:ln w="9525">
            <a:noFill/>
            <a:miter lim="800000"/>
            <a:headEnd/>
            <a:tailEnd/>
          </a:ln>
          <a:effectLst/>
        </p:spPr>
      </p:pic>
      <p:sp>
        <p:nvSpPr>
          <p:cNvPr id="6" name="Rectangle 5"/>
          <p:cNvSpPr>
            <a:spLocks noChangeArrowheads="1"/>
          </p:cNvSpPr>
          <p:nvPr/>
        </p:nvSpPr>
        <p:spPr bwMode="auto">
          <a:xfrm>
            <a:off x="1690174" y="5877272"/>
            <a:ext cx="8806376" cy="38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1. </a:t>
            </a:r>
            <a:r>
              <a:rPr kumimoji="0" lang="fr-FR" sz="1600" b="0" i="0" u="none" strike="noStrike" kern="1200" cap="none" spc="0" normalizeH="0" baseline="0" noProof="0" dirty="0" err="1">
                <a:ln>
                  <a:noFill/>
                </a:ln>
                <a:solidFill>
                  <a:prstClr val="black"/>
                </a:solidFill>
                <a:effectLst/>
                <a:uLnTx/>
                <a:uFillTx/>
                <a:latin typeface="Calibri"/>
                <a:ea typeface="MS PGothic" charset="0"/>
                <a:cs typeface="+mn-cs"/>
              </a:rPr>
              <a:t>Vannucchi</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AM et al. </a:t>
            </a:r>
            <a:r>
              <a:rPr kumimoji="0" lang="fr-FR" sz="1600" b="0" i="1" u="none" strike="noStrike" kern="1200" cap="none" spc="0" normalizeH="0" baseline="0" noProof="0" dirty="0">
                <a:ln>
                  <a:noFill/>
                </a:ln>
                <a:solidFill>
                  <a:prstClr val="black"/>
                </a:solidFill>
                <a:effectLst/>
                <a:uLnTx/>
                <a:uFillTx/>
                <a:latin typeface="Calibri"/>
                <a:ea typeface="MS PGothic" charset="0"/>
                <a:cs typeface="+mn-cs"/>
              </a:rPr>
              <a:t>CA Cancer J Clin</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2009;59:171-191. 2. Anand S et al. </a:t>
            </a:r>
            <a:r>
              <a:rPr kumimoji="0" lang="fr-FR" sz="1600" b="0" i="1" u="none" strike="noStrike" kern="1200" cap="none" spc="0" normalizeH="0" baseline="0" noProof="0" dirty="0">
                <a:ln>
                  <a:noFill/>
                </a:ln>
                <a:solidFill>
                  <a:prstClr val="black"/>
                </a:solidFill>
                <a:effectLst/>
                <a:uLnTx/>
                <a:uFillTx/>
                <a:latin typeface="Calibri"/>
                <a:ea typeface="MS PGothic" charset="0"/>
                <a:cs typeface="+mn-cs"/>
              </a:rPr>
              <a:t>Blood</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2011;118:1610-1621.</a:t>
            </a:r>
            <a:endParaRPr kumimoji="0" lang="en-US" sz="1600" b="0" i="0" u="none" strike="noStrike" kern="1200" cap="none" spc="0" normalizeH="0" baseline="0" noProof="0" dirty="0">
              <a:ln>
                <a:noFill/>
              </a:ln>
              <a:solidFill>
                <a:prstClr val="black"/>
              </a:solidFill>
              <a:effectLst/>
              <a:uLnTx/>
              <a:uFillTx/>
              <a:latin typeface="Calibri"/>
              <a:ea typeface="ヒラギノ角ゴ Pro W3" charset="0"/>
              <a:cs typeface="Calibri"/>
            </a:endParaRPr>
          </a:p>
        </p:txBody>
      </p:sp>
      <p:sp>
        <p:nvSpPr>
          <p:cNvPr id="5" name="TextBox 4">
            <a:extLst>
              <a:ext uri="{FF2B5EF4-FFF2-40B4-BE49-F238E27FC236}">
                <a16:creationId xmlns:a16="http://schemas.microsoft.com/office/drawing/2014/main" id="{BCFC5045-1435-3E5F-1E3E-9BC62B5C8CAE}"/>
              </a:ext>
            </a:extLst>
          </p:cNvPr>
          <p:cNvSpPr txBox="1"/>
          <p:nvPr/>
        </p:nvSpPr>
        <p:spPr>
          <a:xfrm>
            <a:off x="9652002" y="6526979"/>
            <a:ext cx="2505686"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rPr>
              <a:t>Courtesy of Rami </a:t>
            </a:r>
            <a:r>
              <a:rPr kumimoji="0" lang="en-US" sz="1400" b="0" i="0" u="none" strike="noStrike" kern="1200" cap="none" spc="0" normalizeH="0" baseline="0" noProof="0" dirty="0" err="1">
                <a:ln>
                  <a:noFill/>
                </a:ln>
                <a:solidFill>
                  <a:prstClr val="black"/>
                </a:solidFill>
                <a:effectLst/>
                <a:uLnTx/>
                <a:uFillTx/>
                <a:latin typeface="Calibri"/>
                <a:ea typeface="MS PGothic" charset="0"/>
              </a:rPr>
              <a:t>Komrokji</a:t>
            </a:r>
            <a:r>
              <a:rPr kumimoji="0" lang="en-US" sz="1400" b="0" i="0" u="none" strike="noStrike" kern="1200" cap="none" spc="0" normalizeH="0" baseline="0" noProof="0" dirty="0">
                <a:ln>
                  <a:noFill/>
                </a:ln>
                <a:solidFill>
                  <a:prstClr val="black"/>
                </a:solidFill>
                <a:effectLst/>
                <a:uLnTx/>
                <a:uFillTx/>
                <a:latin typeface="Calibri"/>
                <a:ea typeface="MS PGothic" charset="0"/>
              </a:rPr>
              <a:t>, MD </a:t>
            </a:r>
          </a:p>
        </p:txBody>
      </p:sp>
    </p:spTree>
    <p:extLst>
      <p:ext uri="{BB962C8B-B14F-4D97-AF65-F5344CB8AC3E}">
        <p14:creationId xmlns:p14="http://schemas.microsoft.com/office/powerpoint/2010/main" val="1948555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3" cstate="print"/>
          <a:srcRect b="15794"/>
          <a:stretch>
            <a:fillRect/>
          </a:stretch>
        </p:blipFill>
        <p:spPr bwMode="auto">
          <a:xfrm>
            <a:off x="1524000" y="1993753"/>
            <a:ext cx="3505200" cy="14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0" name="Picture 4"/>
          <p:cNvPicPr>
            <a:picLocks noChangeAspect="1" noChangeArrowheads="1"/>
          </p:cNvPicPr>
          <p:nvPr/>
        </p:nvPicPr>
        <p:blipFill>
          <a:blip r:embed="rId4" cstate="print"/>
          <a:srcRect b="17094"/>
          <a:stretch>
            <a:fillRect/>
          </a:stretch>
        </p:blipFill>
        <p:spPr bwMode="auto">
          <a:xfrm>
            <a:off x="4197351" y="2018764"/>
            <a:ext cx="3498850" cy="14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1" name="Picture 5"/>
          <p:cNvPicPr>
            <a:picLocks noChangeAspect="1" noChangeArrowheads="1"/>
          </p:cNvPicPr>
          <p:nvPr/>
        </p:nvPicPr>
        <p:blipFill>
          <a:blip r:embed="rId5" cstate="print"/>
          <a:srcRect b="14268"/>
          <a:stretch>
            <a:fillRect/>
          </a:stretch>
        </p:blipFill>
        <p:spPr bwMode="auto">
          <a:xfrm>
            <a:off x="7231074" y="1996122"/>
            <a:ext cx="3513137" cy="14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62" name="CasellaDiTesto 12"/>
          <p:cNvSpPr txBox="1">
            <a:spLocks noChangeArrowheads="1"/>
          </p:cNvSpPr>
          <p:nvPr/>
        </p:nvSpPr>
        <p:spPr bwMode="auto">
          <a:xfrm>
            <a:off x="2590030" y="1701025"/>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PV</a:t>
            </a:r>
          </a:p>
        </p:txBody>
      </p:sp>
      <p:sp>
        <p:nvSpPr>
          <p:cNvPr id="70663" name="CasellaDiTesto 19"/>
          <p:cNvSpPr txBox="1">
            <a:spLocks noChangeArrowheads="1"/>
          </p:cNvSpPr>
          <p:nvPr/>
        </p:nvSpPr>
        <p:spPr bwMode="auto">
          <a:xfrm>
            <a:off x="5566225" y="1703186"/>
            <a:ext cx="487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ET</a:t>
            </a:r>
          </a:p>
        </p:txBody>
      </p:sp>
      <p:sp>
        <p:nvSpPr>
          <p:cNvPr id="70664" name="CasellaDiTesto 20"/>
          <p:cNvSpPr txBox="1">
            <a:spLocks noChangeArrowheads="1"/>
          </p:cNvSpPr>
          <p:nvPr/>
        </p:nvSpPr>
        <p:spPr bwMode="auto">
          <a:xfrm>
            <a:off x="8556628" y="1698865"/>
            <a:ext cx="595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MF</a:t>
            </a:r>
          </a:p>
        </p:txBody>
      </p:sp>
      <p:sp>
        <p:nvSpPr>
          <p:cNvPr id="2" name="Rettangolo 1"/>
          <p:cNvSpPr/>
          <p:nvPr/>
        </p:nvSpPr>
        <p:spPr>
          <a:xfrm>
            <a:off x="2152650" y="3802783"/>
            <a:ext cx="228600" cy="171609"/>
          </a:xfrm>
          <a:prstGeom prst="rect">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4" name="Rettangolo 13"/>
          <p:cNvSpPr/>
          <p:nvPr/>
        </p:nvSpPr>
        <p:spPr>
          <a:xfrm>
            <a:off x="2152650" y="4405462"/>
            <a:ext cx="228600" cy="171609"/>
          </a:xfrm>
          <a:prstGeom prst="rect">
            <a:avLst/>
          </a:prstGeom>
          <a:solidFill>
            <a:srgbClr val="BC2D00"/>
          </a:solidFill>
          <a:ln>
            <a:solidFill>
              <a:srgbClr val="BC2D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5" name="Rettangolo 14"/>
          <p:cNvSpPr/>
          <p:nvPr/>
        </p:nvSpPr>
        <p:spPr>
          <a:xfrm>
            <a:off x="2152650" y="5045438"/>
            <a:ext cx="228600" cy="171609"/>
          </a:xfrm>
          <a:prstGeom prst="rect">
            <a:avLst/>
          </a:prstGeom>
          <a:solidFill>
            <a:srgbClr val="3F7E00"/>
          </a:solidFill>
          <a:ln>
            <a:solidFill>
              <a:srgbClr val="3F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6" name="Rettangolo 15"/>
          <p:cNvSpPr/>
          <p:nvPr/>
        </p:nvSpPr>
        <p:spPr>
          <a:xfrm>
            <a:off x="5481638" y="3802783"/>
            <a:ext cx="228600" cy="171609"/>
          </a:xfrm>
          <a:prstGeom prst="rect">
            <a:avLst/>
          </a:prstGeom>
          <a:solidFill>
            <a:schemeClr val="accent6">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9" name="Rettangolo 18"/>
          <p:cNvSpPr/>
          <p:nvPr/>
        </p:nvSpPr>
        <p:spPr>
          <a:xfrm>
            <a:off x="5481638" y="4405462"/>
            <a:ext cx="228600" cy="171609"/>
          </a:xfrm>
          <a:prstGeom prst="rect">
            <a:avLst/>
          </a:prstGeom>
          <a:solidFill>
            <a:srgbClr val="6D006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22" name="Rettangolo 21"/>
          <p:cNvSpPr/>
          <p:nvPr/>
        </p:nvSpPr>
        <p:spPr>
          <a:xfrm>
            <a:off x="5487988" y="5045438"/>
            <a:ext cx="228600" cy="171609"/>
          </a:xfrm>
          <a:prstGeom prst="rect">
            <a:avLst/>
          </a:prstGeom>
          <a:solidFill>
            <a:srgbClr val="99FFFF"/>
          </a:solidFill>
          <a:ln>
            <a:solidFill>
              <a:srgbClr val="99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70671" name="CasellaDiTesto 3"/>
          <p:cNvSpPr txBox="1">
            <a:spLocks noChangeArrowheads="1"/>
          </p:cNvSpPr>
          <p:nvPr/>
        </p:nvSpPr>
        <p:spPr bwMode="auto">
          <a:xfrm>
            <a:off x="2419350" y="3745578"/>
            <a:ext cx="11798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JAK2</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V617F</a:t>
            </a:r>
          </a:p>
        </p:txBody>
      </p:sp>
      <p:sp>
        <p:nvSpPr>
          <p:cNvPr id="70672" name="CasellaDiTesto 22"/>
          <p:cNvSpPr txBox="1">
            <a:spLocks noChangeArrowheads="1"/>
          </p:cNvSpPr>
          <p:nvPr/>
        </p:nvSpPr>
        <p:spPr bwMode="auto">
          <a:xfrm>
            <a:off x="2428885" y="4351832"/>
            <a:ext cx="12751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JAK2</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Exon12</a:t>
            </a:r>
          </a:p>
        </p:txBody>
      </p:sp>
      <p:sp>
        <p:nvSpPr>
          <p:cNvPr id="70673" name="CasellaDiTesto 23"/>
          <p:cNvSpPr txBox="1">
            <a:spLocks noChangeArrowheads="1"/>
          </p:cNvSpPr>
          <p:nvPr/>
        </p:nvSpPr>
        <p:spPr bwMode="auto">
          <a:xfrm>
            <a:off x="2424113" y="4990616"/>
            <a:ext cx="13042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Others </a:t>
            </a:r>
            <a:r>
              <a:rPr kumimoji="0" lang="it-IT" altLang="en-US" sz="1100" b="1" i="0" u="none" strike="noStrike" kern="1200" cap="none" spc="0" normalizeH="0" baseline="0" noProof="0" dirty="0">
                <a:ln>
                  <a:noFill/>
                </a:ln>
                <a:solidFill>
                  <a:srgbClr val="000000"/>
                </a:solidFill>
                <a:effectLst/>
                <a:uLnTx/>
                <a:uFillTx/>
                <a:latin typeface="Calibri" charset="0"/>
                <a:ea typeface="Calibri" charset="0"/>
                <a:cs typeface="Calibri" charset="0"/>
              </a:rPr>
              <a:t>(</a:t>
            </a:r>
            <a:r>
              <a:rPr kumimoji="0" lang="it-IT" altLang="en-US" sz="1100" b="1" i="1" u="none" strike="noStrike" kern="1200" cap="none" spc="0" normalizeH="0" baseline="0" noProof="0" dirty="0">
                <a:ln>
                  <a:noFill/>
                </a:ln>
                <a:solidFill>
                  <a:srgbClr val="000000"/>
                </a:solidFill>
                <a:effectLst/>
                <a:uLnTx/>
                <a:uFillTx/>
                <a:latin typeface="Calibri" charset="0"/>
                <a:ea typeface="Calibri" charset="0"/>
                <a:cs typeface="Calibri" charset="0"/>
              </a:rPr>
              <a:t>SH2B3</a:t>
            </a:r>
            <a:r>
              <a:rPr kumimoji="0" lang="it-IT" altLang="en-US" sz="1100" b="1" i="0" u="none" strike="noStrike" kern="1200" cap="none" spc="0" normalizeH="0" baseline="0" noProof="0" dirty="0">
                <a:ln>
                  <a:noFill/>
                </a:ln>
                <a:solidFill>
                  <a:srgbClr val="000000"/>
                </a:solidFill>
                <a:effectLst/>
                <a:uLnTx/>
                <a:uFillTx/>
                <a:latin typeface="Calibri" charset="0"/>
                <a:ea typeface="Calibri" charset="0"/>
                <a:cs typeface="Calibri" charset="0"/>
              </a:rPr>
              <a:t>) </a:t>
            </a:r>
          </a:p>
        </p:txBody>
      </p:sp>
      <p:sp>
        <p:nvSpPr>
          <p:cNvPr id="70674" name="CasellaDiTesto 24"/>
          <p:cNvSpPr txBox="1">
            <a:spLocks noChangeArrowheads="1"/>
          </p:cNvSpPr>
          <p:nvPr/>
        </p:nvSpPr>
        <p:spPr bwMode="auto">
          <a:xfrm>
            <a:off x="5705483" y="3745578"/>
            <a:ext cx="1336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MPL</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(W515x)</a:t>
            </a:r>
          </a:p>
        </p:txBody>
      </p:sp>
      <p:sp>
        <p:nvSpPr>
          <p:cNvPr id="70675" name="CasellaDiTesto 25"/>
          <p:cNvSpPr txBox="1">
            <a:spLocks noChangeArrowheads="1"/>
          </p:cNvSpPr>
          <p:nvPr/>
        </p:nvSpPr>
        <p:spPr bwMode="auto">
          <a:xfrm>
            <a:off x="5695953" y="4356599"/>
            <a:ext cx="10224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CALR</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a:t>
            </a:r>
            <a:r>
              <a:rPr kumimoji="0" lang="it-IT" altLang="en-US" sz="1600" b="1" i="0" u="none" strike="noStrike" kern="1200" cap="none" spc="0" normalizeH="0" baseline="0" noProof="0" dirty="0" err="1">
                <a:ln>
                  <a:noFill/>
                </a:ln>
                <a:solidFill>
                  <a:srgbClr val="000000"/>
                </a:solidFill>
                <a:effectLst/>
                <a:uLnTx/>
                <a:uFillTx/>
                <a:latin typeface="Calibri" charset="0"/>
                <a:ea typeface="Calibri" charset="0"/>
                <a:cs typeface="Calibri" charset="0"/>
              </a:rPr>
              <a:t>mut</a:t>
            </a:r>
            <a:endPar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70676" name="CasellaDiTesto 26"/>
          <p:cNvSpPr txBox="1">
            <a:spLocks noChangeArrowheads="1"/>
          </p:cNvSpPr>
          <p:nvPr/>
        </p:nvSpPr>
        <p:spPr bwMode="auto">
          <a:xfrm>
            <a:off x="5716591" y="4996574"/>
            <a:ext cx="24774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Unknown (Triple Negative)</a:t>
            </a:r>
          </a:p>
        </p:txBody>
      </p:sp>
      <p:sp>
        <p:nvSpPr>
          <p:cNvPr id="70677" name="ZoneTexte 9"/>
          <p:cNvSpPr txBox="1">
            <a:spLocks noChangeArrowheads="1"/>
          </p:cNvSpPr>
          <p:nvPr/>
        </p:nvSpPr>
        <p:spPr bwMode="auto">
          <a:xfrm>
            <a:off x="5481638" y="6090859"/>
            <a:ext cx="5024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Klampfl</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T, et al. </a:t>
            </a:r>
            <a:r>
              <a:rPr kumimoji="0" lang="fr-FR" alt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NEJM</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2013;369(25):2379-90; </a:t>
            </a:r>
            <a:r>
              <a:rPr kumimoji="0" lang="fr-FR" alt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Nangalia</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J, et al. </a:t>
            </a:r>
            <a:r>
              <a:rPr kumimoji="0" lang="fr-FR" alt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NEJM</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2013;369(25):2391-405.</a:t>
            </a:r>
          </a:p>
        </p:txBody>
      </p:sp>
      <p:sp>
        <p:nvSpPr>
          <p:cNvPr id="70678" name="CasellaDiTesto 6"/>
          <p:cNvSpPr txBox="1">
            <a:spLocks noChangeArrowheads="1"/>
          </p:cNvSpPr>
          <p:nvPr/>
        </p:nvSpPr>
        <p:spPr bwMode="auto">
          <a:xfrm>
            <a:off x="2063762"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96%</a:t>
            </a:r>
          </a:p>
        </p:txBody>
      </p:sp>
      <p:sp>
        <p:nvSpPr>
          <p:cNvPr id="70679" name="CasellaDiTesto 28"/>
          <p:cNvSpPr txBox="1">
            <a:spLocks noChangeArrowheads="1"/>
          </p:cNvSpPr>
          <p:nvPr/>
        </p:nvSpPr>
        <p:spPr bwMode="auto">
          <a:xfrm>
            <a:off x="4795850"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60%</a:t>
            </a:r>
          </a:p>
        </p:txBody>
      </p:sp>
      <p:sp>
        <p:nvSpPr>
          <p:cNvPr id="70680" name="CasellaDiTesto 29"/>
          <p:cNvSpPr txBox="1">
            <a:spLocks noChangeArrowheads="1"/>
          </p:cNvSpPr>
          <p:nvPr/>
        </p:nvSpPr>
        <p:spPr bwMode="auto">
          <a:xfrm>
            <a:off x="7835912"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60%</a:t>
            </a:r>
          </a:p>
        </p:txBody>
      </p:sp>
      <p:sp>
        <p:nvSpPr>
          <p:cNvPr id="70681" name="CasellaDiTesto 30"/>
          <p:cNvSpPr txBox="1">
            <a:spLocks noChangeArrowheads="1"/>
          </p:cNvSpPr>
          <p:nvPr/>
        </p:nvSpPr>
        <p:spPr bwMode="auto">
          <a:xfrm>
            <a:off x="3654427" y="2124829"/>
            <a:ext cx="4382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3%</a:t>
            </a:r>
          </a:p>
        </p:txBody>
      </p:sp>
      <p:sp>
        <p:nvSpPr>
          <p:cNvPr id="70682" name="CasellaDiTesto 31"/>
          <p:cNvSpPr txBox="1">
            <a:spLocks noChangeArrowheads="1"/>
          </p:cNvSpPr>
          <p:nvPr/>
        </p:nvSpPr>
        <p:spPr bwMode="auto">
          <a:xfrm>
            <a:off x="3938589" y="2371516"/>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a:t>
            </a:r>
          </a:p>
        </p:txBody>
      </p:sp>
      <p:sp>
        <p:nvSpPr>
          <p:cNvPr id="70683" name="CasellaDiTesto 32"/>
          <p:cNvSpPr txBox="1">
            <a:spLocks noChangeArrowheads="1"/>
          </p:cNvSpPr>
          <p:nvPr/>
        </p:nvSpPr>
        <p:spPr bwMode="auto">
          <a:xfrm>
            <a:off x="5502278" y="2086694"/>
            <a:ext cx="605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3-5%</a:t>
            </a:r>
          </a:p>
        </p:txBody>
      </p:sp>
      <p:sp>
        <p:nvSpPr>
          <p:cNvPr id="70684" name="CasellaDiTesto 33"/>
          <p:cNvSpPr txBox="1">
            <a:spLocks noChangeArrowheads="1"/>
          </p:cNvSpPr>
          <p:nvPr/>
        </p:nvSpPr>
        <p:spPr bwMode="auto">
          <a:xfrm>
            <a:off x="8761416" y="2049749"/>
            <a:ext cx="605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5-8%</a:t>
            </a:r>
          </a:p>
        </p:txBody>
      </p:sp>
      <p:sp>
        <p:nvSpPr>
          <p:cNvPr id="70685" name="CasellaDiTesto 34"/>
          <p:cNvSpPr txBox="1">
            <a:spLocks noChangeArrowheads="1"/>
          </p:cNvSpPr>
          <p:nvPr/>
        </p:nvSpPr>
        <p:spPr bwMode="auto">
          <a:xfrm>
            <a:off x="6503999" y="2233275"/>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20-25%</a:t>
            </a:r>
          </a:p>
        </p:txBody>
      </p:sp>
      <p:sp>
        <p:nvSpPr>
          <p:cNvPr id="70686" name="CasellaDiTesto 35"/>
          <p:cNvSpPr txBox="1">
            <a:spLocks noChangeArrowheads="1"/>
          </p:cNvSpPr>
          <p:nvPr/>
        </p:nvSpPr>
        <p:spPr bwMode="auto">
          <a:xfrm>
            <a:off x="9702811" y="2258303"/>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20-25%</a:t>
            </a:r>
          </a:p>
        </p:txBody>
      </p:sp>
      <p:sp>
        <p:nvSpPr>
          <p:cNvPr id="70687" name="CasellaDiTesto 36"/>
          <p:cNvSpPr txBox="1">
            <a:spLocks noChangeArrowheads="1"/>
          </p:cNvSpPr>
          <p:nvPr/>
        </p:nvSpPr>
        <p:spPr bwMode="auto">
          <a:xfrm>
            <a:off x="6808798" y="3091319"/>
            <a:ext cx="90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10-15%</a:t>
            </a:r>
          </a:p>
        </p:txBody>
      </p:sp>
      <p:sp>
        <p:nvSpPr>
          <p:cNvPr id="70688" name="CasellaDiTesto 37"/>
          <p:cNvSpPr txBox="1">
            <a:spLocks noChangeArrowheads="1"/>
          </p:cNvSpPr>
          <p:nvPr/>
        </p:nvSpPr>
        <p:spPr bwMode="auto">
          <a:xfrm>
            <a:off x="9807586" y="3059144"/>
            <a:ext cx="90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10-15%</a:t>
            </a:r>
          </a:p>
        </p:txBody>
      </p:sp>
      <p:sp>
        <p:nvSpPr>
          <p:cNvPr id="3" name="Parentesi graffa aperta 2"/>
          <p:cNvSpPr/>
          <p:nvPr/>
        </p:nvSpPr>
        <p:spPr>
          <a:xfrm>
            <a:off x="7032105" y="4247183"/>
            <a:ext cx="144016" cy="540560"/>
          </a:xfrm>
          <a:prstGeom prst="leftBrace">
            <a:avLst/>
          </a:prstGeom>
          <a:ln>
            <a:solidFill>
              <a:srgbClr val="6633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sp>
        <p:nvSpPr>
          <p:cNvPr id="34" name="CasellaDiTesto 24"/>
          <p:cNvSpPr txBox="1">
            <a:spLocks noChangeArrowheads="1"/>
          </p:cNvSpPr>
          <p:nvPr/>
        </p:nvSpPr>
        <p:spPr bwMode="auto">
          <a:xfrm>
            <a:off x="7248138" y="4085015"/>
            <a:ext cx="1672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Type1/Type1-like</a:t>
            </a:r>
          </a:p>
        </p:txBody>
      </p:sp>
      <p:sp>
        <p:nvSpPr>
          <p:cNvPr id="35" name="CasellaDiTesto 24"/>
          <p:cNvSpPr txBox="1">
            <a:spLocks noChangeArrowheads="1"/>
          </p:cNvSpPr>
          <p:nvPr/>
        </p:nvSpPr>
        <p:spPr bwMode="auto">
          <a:xfrm>
            <a:off x="7248138" y="4618600"/>
            <a:ext cx="1672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Type2/Type2-like</a:t>
            </a:r>
          </a:p>
        </p:txBody>
      </p:sp>
      <p:sp>
        <p:nvSpPr>
          <p:cNvPr id="8" name="Title 7"/>
          <p:cNvSpPr>
            <a:spLocks noGrp="1"/>
          </p:cNvSpPr>
          <p:nvPr>
            <p:ph type="title"/>
          </p:nvPr>
        </p:nvSpPr>
        <p:spPr>
          <a:xfrm>
            <a:off x="1981200" y="472418"/>
            <a:ext cx="8229600" cy="858044"/>
          </a:xfrm>
        </p:spPr>
        <p:txBody>
          <a:bodyPr>
            <a:noAutofit/>
          </a:bodyPr>
          <a:lstStyle/>
          <a:p>
            <a:r>
              <a:rPr lang="en-US" sz="2800" dirty="0">
                <a:solidFill>
                  <a:srgbClr val="000000"/>
                </a:solidFill>
              </a:rPr>
              <a:t>Phenotypic Driver Mutations </a:t>
            </a:r>
            <a:br>
              <a:rPr lang="en-US" sz="2800" dirty="0">
                <a:solidFill>
                  <a:srgbClr val="000000"/>
                </a:solidFill>
              </a:rPr>
            </a:br>
            <a:r>
              <a:rPr lang="en-US" sz="2800" dirty="0">
                <a:solidFill>
                  <a:srgbClr val="000000"/>
                </a:solidFill>
              </a:rPr>
              <a:t>(activate JAK-STAT pathway) in MPNs</a:t>
            </a:r>
          </a:p>
        </p:txBody>
      </p:sp>
      <p:sp>
        <p:nvSpPr>
          <p:cNvPr id="5" name="TextBox 4">
            <a:extLst>
              <a:ext uri="{FF2B5EF4-FFF2-40B4-BE49-F238E27FC236}">
                <a16:creationId xmlns:a16="http://schemas.microsoft.com/office/drawing/2014/main" id="{7CE0F57D-9BE5-3659-D35E-7856F7227448}"/>
              </a:ext>
            </a:extLst>
          </p:cNvPr>
          <p:cNvSpPr txBox="1"/>
          <p:nvPr/>
        </p:nvSpPr>
        <p:spPr>
          <a:xfrm>
            <a:off x="9652002" y="6526979"/>
            <a:ext cx="2505686"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rPr>
              <a:t>Courtesy of Rami </a:t>
            </a:r>
            <a:r>
              <a:rPr kumimoji="0" lang="en-US" sz="1400" b="0" i="0" u="none" strike="noStrike" kern="1200" cap="none" spc="0" normalizeH="0" baseline="0" noProof="0" dirty="0" err="1">
                <a:ln>
                  <a:noFill/>
                </a:ln>
                <a:solidFill>
                  <a:prstClr val="black"/>
                </a:solidFill>
                <a:effectLst/>
                <a:uLnTx/>
                <a:uFillTx/>
                <a:latin typeface="Calibri"/>
                <a:ea typeface="MS PGothic" charset="0"/>
              </a:rPr>
              <a:t>Komrokji</a:t>
            </a:r>
            <a:r>
              <a:rPr kumimoji="0" lang="en-US" sz="1400" b="0" i="0" u="none" strike="noStrike" kern="1200" cap="none" spc="0" normalizeH="0" baseline="0" noProof="0" dirty="0">
                <a:ln>
                  <a:noFill/>
                </a:ln>
                <a:solidFill>
                  <a:prstClr val="black"/>
                </a:solidFill>
                <a:effectLst/>
                <a:uLnTx/>
                <a:uFillTx/>
                <a:latin typeface="Calibri"/>
                <a:ea typeface="MS PGothic" charset="0"/>
              </a:rPr>
              <a:t>, MD </a:t>
            </a:r>
          </a:p>
        </p:txBody>
      </p:sp>
    </p:spTree>
    <p:extLst>
      <p:ext uri="{BB962C8B-B14F-4D97-AF65-F5344CB8AC3E}">
        <p14:creationId xmlns:p14="http://schemas.microsoft.com/office/powerpoint/2010/main" val="3979390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4F5D9-43F5-DC40-BE2E-EE8D137101BA}"/>
              </a:ext>
            </a:extLst>
          </p:cNvPr>
          <p:cNvSpPr>
            <a:spLocks noGrp="1"/>
          </p:cNvSpPr>
          <p:nvPr>
            <p:ph type="title"/>
          </p:nvPr>
        </p:nvSpPr>
        <p:spPr>
          <a:xfrm>
            <a:off x="912285" y="42348"/>
            <a:ext cx="10358967" cy="1143000"/>
          </a:xfrm>
        </p:spPr>
        <p:txBody>
          <a:bodyPr/>
          <a:lstStyle/>
          <a:p>
            <a:r>
              <a:rPr lang="en-US" dirty="0"/>
              <a:t>JAK Inhibitor Specificities</a:t>
            </a:r>
          </a:p>
        </p:txBody>
      </p:sp>
      <p:sp>
        <p:nvSpPr>
          <p:cNvPr id="5" name="TextBox 4">
            <a:extLst>
              <a:ext uri="{FF2B5EF4-FFF2-40B4-BE49-F238E27FC236}">
                <a16:creationId xmlns:a16="http://schemas.microsoft.com/office/drawing/2014/main" id="{026E4C4E-B349-994E-B9B5-D4DC5BE757D0}"/>
              </a:ext>
            </a:extLst>
          </p:cNvPr>
          <p:cNvSpPr txBox="1"/>
          <p:nvPr/>
        </p:nvSpPr>
        <p:spPr>
          <a:xfrm>
            <a:off x="0" y="6477098"/>
            <a:ext cx="3248262" cy="323165"/>
          </a:xfrm>
          <a:prstGeom prst="rect">
            <a:avLst/>
          </a:prstGeom>
          <a:noFill/>
        </p:spPr>
        <p:txBody>
          <a:bodyPr wrap="none" rtlCol="0">
            <a:spAutoFit/>
          </a:bodyPr>
          <a:lstStyle/>
          <a:p>
            <a:pPr marL="98425" indent="0">
              <a:spcBef>
                <a:spcPts val="0"/>
              </a:spcBef>
              <a:spcAft>
                <a:spcPts val="0"/>
              </a:spcAft>
              <a:buNone/>
            </a:pPr>
            <a:r>
              <a:rPr lang="en-US" sz="1500" b="0" dirty="0">
                <a:solidFill>
                  <a:schemeClr val="tx1"/>
                </a:solidFill>
                <a:latin typeface="Calibri" panose="020F0502020204030204" pitchFamily="34" charset="0"/>
                <a:cs typeface="Calibri" panose="020F0502020204030204" pitchFamily="34" charset="0"/>
              </a:rPr>
              <a:t>Courtesy of John O Mascarenhas, MD.</a:t>
            </a:r>
          </a:p>
        </p:txBody>
      </p:sp>
      <p:pic>
        <p:nvPicPr>
          <p:cNvPr id="8" name="Picture 7" descr="A table with numbers and symbols&#10;&#10;Description automatically generated">
            <a:extLst>
              <a:ext uri="{FF2B5EF4-FFF2-40B4-BE49-F238E27FC236}">
                <a16:creationId xmlns:a16="http://schemas.microsoft.com/office/drawing/2014/main" id="{3C538067-23DE-F2E8-484D-A4731AF13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14997" y="908720"/>
            <a:ext cx="10464718" cy="5184576"/>
          </a:xfrm>
          <a:prstGeom prst="rect">
            <a:avLst/>
          </a:prstGeom>
        </p:spPr>
      </p:pic>
    </p:spTree>
    <p:extLst>
      <p:ext uri="{BB962C8B-B14F-4D97-AF65-F5344CB8AC3E}">
        <p14:creationId xmlns:p14="http://schemas.microsoft.com/office/powerpoint/2010/main" val="146059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F4FB-B463-2E4C-9A6C-062D4C07D45B}"/>
              </a:ext>
            </a:extLst>
          </p:cNvPr>
          <p:cNvSpPr>
            <a:spLocks noGrp="1"/>
          </p:cNvSpPr>
          <p:nvPr>
            <p:ph type="title"/>
          </p:nvPr>
        </p:nvSpPr>
        <p:spPr>
          <a:xfrm>
            <a:off x="916516" y="57736"/>
            <a:ext cx="10358967" cy="982603"/>
          </a:xfrm>
        </p:spPr>
        <p:txBody>
          <a:bodyPr/>
          <a:lstStyle/>
          <a:p>
            <a:r>
              <a:rPr lang="en-US" dirty="0"/>
              <a:t>ACVR1 Is an Emerging Biomarker in MF and Anemia</a:t>
            </a:r>
          </a:p>
        </p:txBody>
      </p:sp>
      <p:sp>
        <p:nvSpPr>
          <p:cNvPr id="5" name="TextBox 4">
            <a:extLst>
              <a:ext uri="{FF2B5EF4-FFF2-40B4-BE49-F238E27FC236}">
                <a16:creationId xmlns:a16="http://schemas.microsoft.com/office/drawing/2014/main" id="{7FE1FBC8-A5F3-954A-9908-ADC62C27B4DD}"/>
              </a:ext>
            </a:extLst>
          </p:cNvPr>
          <p:cNvSpPr txBox="1"/>
          <p:nvPr/>
        </p:nvSpPr>
        <p:spPr>
          <a:xfrm>
            <a:off x="0" y="6477098"/>
            <a:ext cx="9480376" cy="323165"/>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Oh ST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2023;7(19):5835-42;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Duminuco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2024;16(1):154.</a:t>
            </a:r>
          </a:p>
        </p:txBody>
      </p:sp>
      <p:pic>
        <p:nvPicPr>
          <p:cNvPr id="2052" name="Picture 4">
            <a:extLst>
              <a:ext uri="{FF2B5EF4-FFF2-40B4-BE49-F238E27FC236}">
                <a16:creationId xmlns:a16="http://schemas.microsoft.com/office/drawing/2014/main" id="{0A075E65-794A-8C61-307E-8F657BEC3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908720"/>
            <a:ext cx="4586267" cy="541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132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Aaron T </a:t>
            </a:r>
            <a:r>
              <a:rPr kumimoji="0" lang="en-US" sz="1600" b="1" i="0" u="none" strike="noStrike" kern="1200" cap="none" spc="0" normalizeH="0" baseline="0" noProof="0" dirty="0" err="1">
                <a:ln>
                  <a:noFill/>
                </a:ln>
                <a:solidFill>
                  <a:srgbClr val="000000"/>
                </a:solidFill>
                <a:effectLst/>
                <a:uLnTx/>
                <a:uFillTx/>
                <a:latin typeface="Calibri"/>
                <a:ea typeface="MS PGothic" charset="0"/>
              </a:rPr>
              <a:t>Gerds</a:t>
            </a:r>
            <a:r>
              <a:rPr kumimoji="0" lang="en-US" sz="1600" b="1" i="0" u="none" strike="noStrike" kern="1200" cap="none" spc="0" normalizeH="0" baseline="0" noProof="0" dirty="0">
                <a:ln>
                  <a:noFill/>
                </a:ln>
                <a:solidFill>
                  <a:srgbClr val="000000"/>
                </a:solidFill>
                <a:effectLst/>
                <a:uLnTx/>
                <a:uFillTx/>
                <a:latin typeface="Calibri"/>
                <a:ea typeface="MS PGothic" charset="0"/>
              </a:rPr>
              <a:t>,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Hematology and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Cleveland Clinic Taussig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Case Comprehensive Cancer Center Clinical Research Office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Cleveland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Cleveland, Ohio</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Tree>
    <p:extLst>
      <p:ext uri="{BB962C8B-B14F-4D97-AF65-F5344CB8AC3E}">
        <p14:creationId xmlns:p14="http://schemas.microsoft.com/office/powerpoint/2010/main" val="9945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2285" y="227013"/>
            <a:ext cx="10358967" cy="465683"/>
          </a:xfrm>
        </p:spPr>
        <p:txBody>
          <a:bodyPr/>
          <a:lstStyle/>
          <a:p>
            <a:r>
              <a:rPr lang="en-US" dirty="0"/>
              <a:t>Proposed Mechanism of </a:t>
            </a:r>
            <a:r>
              <a:rPr lang="en-US" dirty="0" err="1"/>
              <a:t>Momelotinib</a:t>
            </a:r>
            <a:r>
              <a:rPr lang="en-US" dirty="0"/>
              <a:t> for MF with Anemia</a:t>
            </a:r>
          </a:p>
        </p:txBody>
      </p:sp>
      <p:sp>
        <p:nvSpPr>
          <p:cNvPr id="3" name="TextBox 2">
            <a:extLst>
              <a:ext uri="{FF2B5EF4-FFF2-40B4-BE49-F238E27FC236}">
                <a16:creationId xmlns:a16="http://schemas.microsoft.com/office/drawing/2014/main" id="{1BFE5201-C5E7-C474-1DE5-1FFB0820E5EB}"/>
              </a:ext>
            </a:extLst>
          </p:cNvPr>
          <p:cNvSpPr txBox="1"/>
          <p:nvPr/>
        </p:nvSpPr>
        <p:spPr>
          <a:xfrm>
            <a:off x="191344" y="6477098"/>
            <a:ext cx="41013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Chifotides</a:t>
            </a:r>
            <a:r>
              <a:rPr kumimoji="0" lang="en-US" sz="1500" b="0" i="0" u="none" strike="noStrike" kern="1200" cap="none" spc="0" normalizeH="0" baseline="0" noProof="0" dirty="0">
                <a:ln>
                  <a:noFill/>
                </a:ln>
                <a:solidFill>
                  <a:srgbClr val="000000"/>
                </a:solidFill>
                <a:effectLst/>
                <a:uLnTx/>
                <a:uFillTx/>
                <a:latin typeface="Calibri"/>
                <a:ea typeface="MS PGothic" charset="0"/>
              </a:rPr>
              <a:t> HT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a:t>
            </a:r>
            <a:r>
              <a:rPr kumimoji="0" lang="en-US" sz="1500" b="0" i="1" u="none" strike="noStrike" kern="1200" cap="none" spc="0" normalizeH="0" baseline="0" noProof="0" dirty="0" err="1">
                <a:ln>
                  <a:noFill/>
                </a:ln>
                <a:solidFill>
                  <a:srgbClr val="000000"/>
                </a:solidFill>
                <a:effectLst/>
                <a:uLnTx/>
                <a:uFillTx/>
                <a:latin typeface="Calibri"/>
                <a:ea typeface="MS PGothic" charset="0"/>
              </a:rPr>
              <a:t>Hematol</a:t>
            </a:r>
            <a:r>
              <a:rPr kumimoji="0" lang="en-US" sz="1500" b="0" i="1" u="none" strike="noStrike" kern="1200" cap="none" spc="0" normalizeH="0" baseline="0" noProof="0" dirty="0">
                <a:ln>
                  <a:noFill/>
                </a:ln>
                <a:solidFill>
                  <a:srgbClr val="000000"/>
                </a:solidFill>
                <a:effectLst/>
                <a:uLnTx/>
                <a:uFillTx/>
                <a:latin typeface="Calibri"/>
                <a:ea typeface="MS PGothic" charset="0"/>
              </a:rPr>
              <a:t> Oncol</a:t>
            </a:r>
            <a:r>
              <a:rPr kumimoji="0" lang="en-US" sz="1500" b="0" i="0" u="none" strike="noStrike" kern="1200" cap="none" spc="0" normalizeH="0" baseline="0" noProof="0" dirty="0">
                <a:ln>
                  <a:noFill/>
                </a:ln>
                <a:solidFill>
                  <a:srgbClr val="000000"/>
                </a:solidFill>
                <a:effectLst/>
                <a:uLnTx/>
                <a:uFillTx/>
                <a:latin typeface="Calibri"/>
                <a:ea typeface="MS PGothic" charset="0"/>
              </a:rPr>
              <a:t> 2022;15(1):7. </a:t>
            </a:r>
          </a:p>
        </p:txBody>
      </p:sp>
      <p:pic>
        <p:nvPicPr>
          <p:cNvPr id="2" name="Picture 1">
            <a:extLst>
              <a:ext uri="{FF2B5EF4-FFF2-40B4-BE49-F238E27FC236}">
                <a16:creationId xmlns:a16="http://schemas.microsoft.com/office/drawing/2014/main" id="{A7448048-E451-F2BC-FEA3-21908B997CA3}"/>
              </a:ext>
            </a:extLst>
          </p:cNvPr>
          <p:cNvPicPr>
            <a:picLocks noChangeAspect="1"/>
          </p:cNvPicPr>
          <p:nvPr/>
        </p:nvPicPr>
        <p:blipFill>
          <a:blip r:embed="rId2"/>
          <a:stretch>
            <a:fillRect/>
          </a:stretch>
        </p:blipFill>
        <p:spPr>
          <a:xfrm>
            <a:off x="2891644" y="836712"/>
            <a:ext cx="6408712" cy="5417405"/>
          </a:xfrm>
          <a:prstGeom prst="rect">
            <a:avLst/>
          </a:prstGeom>
        </p:spPr>
      </p:pic>
    </p:spTree>
    <p:extLst>
      <p:ext uri="{BB962C8B-B14F-4D97-AF65-F5344CB8AC3E}">
        <p14:creationId xmlns:p14="http://schemas.microsoft.com/office/powerpoint/2010/main" val="209990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916C-051C-BA8E-8F37-83B76E11B5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53B075-6BE4-0A2D-0F64-2ABD2BDA3355}"/>
              </a:ext>
            </a:extLst>
          </p:cNvPr>
          <p:cNvSpPr>
            <a:spLocks noGrp="1"/>
          </p:cNvSpPr>
          <p:nvPr>
            <p:ph type="title"/>
          </p:nvPr>
        </p:nvSpPr>
        <p:spPr>
          <a:xfrm>
            <a:off x="916516" y="469811"/>
            <a:ext cx="10358967" cy="465683"/>
          </a:xfrm>
        </p:spPr>
        <p:txBody>
          <a:bodyPr/>
          <a:lstStyle/>
          <a:p>
            <a:r>
              <a:rPr lang="en-US" dirty="0"/>
              <a:t>Hepcidin Regulation</a:t>
            </a:r>
          </a:p>
        </p:txBody>
      </p:sp>
      <p:sp>
        <p:nvSpPr>
          <p:cNvPr id="2" name="TextBox 1">
            <a:extLst>
              <a:ext uri="{FF2B5EF4-FFF2-40B4-BE49-F238E27FC236}">
                <a16:creationId xmlns:a16="http://schemas.microsoft.com/office/drawing/2014/main" id="{90B12DDA-128D-6C0B-AAF1-53947C7AB41C}"/>
              </a:ext>
            </a:extLst>
          </p:cNvPr>
          <p:cNvSpPr txBox="1"/>
          <p:nvPr/>
        </p:nvSpPr>
        <p:spPr>
          <a:xfrm>
            <a:off x="191344" y="6475089"/>
            <a:ext cx="540060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Kong T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Am J </a:t>
            </a:r>
            <a:r>
              <a:rPr kumimoji="0" lang="en-US" sz="1500" b="0" i="1" u="none" strike="noStrike" kern="1200" cap="none" spc="0" normalizeH="0" baseline="0" noProof="0" dirty="0" err="1">
                <a:ln>
                  <a:noFill/>
                </a:ln>
                <a:solidFill>
                  <a:srgbClr val="000000"/>
                </a:solidFill>
                <a:effectLst/>
                <a:uLnTx/>
                <a:uFillTx/>
                <a:latin typeface="Calibri"/>
                <a:ea typeface="MS PGothic" charset="0"/>
              </a:rPr>
              <a:t>Hematol</a:t>
            </a:r>
            <a:r>
              <a:rPr kumimoji="0" lang="en-US" sz="1500" b="0" i="1" u="none" strike="noStrike" kern="1200" cap="none" spc="0" normalizeH="0" baseline="0" noProof="0" dirty="0">
                <a:ln>
                  <a:noFill/>
                </a:ln>
                <a:solidFill>
                  <a:srgbClr val="000000"/>
                </a:solidFill>
                <a:effectLst/>
                <a:uLnTx/>
                <a:uFillTx/>
                <a:latin typeface="Calibri"/>
                <a:ea typeface="MS PGothic" charset="0"/>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2023;98(7):1029-42. </a:t>
            </a:r>
          </a:p>
        </p:txBody>
      </p:sp>
      <p:pic>
        <p:nvPicPr>
          <p:cNvPr id="7" name="Picture 6" descr="A diagram of a cell block&#10;&#10;Description automatically generated">
            <a:extLst>
              <a:ext uri="{FF2B5EF4-FFF2-40B4-BE49-F238E27FC236}">
                <a16:creationId xmlns:a16="http://schemas.microsoft.com/office/drawing/2014/main" id="{25BA2494-5F78-4072-552C-E916235EA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732" y="1190809"/>
            <a:ext cx="4788533" cy="5032535"/>
          </a:xfrm>
          <a:prstGeom prst="rect">
            <a:avLst/>
          </a:prstGeom>
        </p:spPr>
      </p:pic>
    </p:spTree>
    <p:extLst>
      <p:ext uri="{BB962C8B-B14F-4D97-AF65-F5344CB8AC3E}">
        <p14:creationId xmlns:p14="http://schemas.microsoft.com/office/powerpoint/2010/main" val="131181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aper&#10;&#10;Description automatically generated">
            <a:extLst>
              <a:ext uri="{FF2B5EF4-FFF2-40B4-BE49-F238E27FC236}">
                <a16:creationId xmlns:a16="http://schemas.microsoft.com/office/drawing/2014/main" id="{2FC2F8BE-9B88-0447-03DD-3C6BF60B677F}"/>
              </a:ext>
            </a:extLst>
          </p:cNvPr>
          <p:cNvPicPr>
            <a:picLocks noChangeAspect="1"/>
          </p:cNvPicPr>
          <p:nvPr/>
        </p:nvPicPr>
        <p:blipFill>
          <a:blip r:embed="rId2"/>
          <a:stretch>
            <a:fillRect/>
          </a:stretch>
        </p:blipFill>
        <p:spPr>
          <a:xfrm>
            <a:off x="2209799" y="649035"/>
            <a:ext cx="7979229" cy="4273774"/>
          </a:xfrm>
          <a:prstGeom prst="rect">
            <a:avLst/>
          </a:prstGeom>
        </p:spPr>
      </p:pic>
      <p:sp>
        <p:nvSpPr>
          <p:cNvPr id="9" name="TextBox 8">
            <a:extLst>
              <a:ext uri="{FF2B5EF4-FFF2-40B4-BE49-F238E27FC236}">
                <a16:creationId xmlns:a16="http://schemas.microsoft.com/office/drawing/2014/main" id="{4EFB363B-9E2B-4089-1C10-2321F8C96607}"/>
              </a:ext>
            </a:extLst>
          </p:cNvPr>
          <p:cNvSpPr txBox="1"/>
          <p:nvPr/>
        </p:nvSpPr>
        <p:spPr>
          <a:xfrm>
            <a:off x="2209799" y="4922809"/>
            <a:ext cx="79792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5303912" y="4925310"/>
            <a:ext cx="4658952" cy="369297"/>
          </a:xfrm>
        </p:spPr>
        <p:txBody>
          <a:bodyPr/>
          <a:lstStyle/>
          <a:p>
            <a:pPr marL="98425" indent="0" algn="r">
              <a:spcBef>
                <a:spcPts val="0"/>
              </a:spcBef>
              <a:spcAft>
                <a:spcPts val="0"/>
              </a:spcAft>
              <a:buNone/>
            </a:pPr>
            <a:r>
              <a:rPr lang="en-US" sz="1800" dirty="0">
                <a:solidFill>
                  <a:srgbClr val="ED1C24"/>
                </a:solidFill>
              </a:rPr>
              <a:t>2024 February 22;390(8):723-35 </a:t>
            </a:r>
          </a:p>
        </p:txBody>
      </p:sp>
    </p:spTree>
    <p:extLst>
      <p:ext uri="{BB962C8B-B14F-4D97-AF65-F5344CB8AC3E}">
        <p14:creationId xmlns:p14="http://schemas.microsoft.com/office/powerpoint/2010/main" val="189415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846046" y="595492"/>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REVIVE Trial: Clinical Efficacy of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Rusfertide</a:t>
            </a: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 in Patients with Polycythemia Vera</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49598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Kremyanskaya</a:t>
            </a:r>
            <a:r>
              <a:rPr kumimoji="0" lang="en-US" sz="1600" b="0" i="0" u="none" strike="noStrike" kern="1200" cap="none" spc="0" normalizeH="0" baseline="0" noProof="0" dirty="0">
                <a:ln>
                  <a:noFill/>
                </a:ln>
                <a:solidFill>
                  <a:srgbClr val="000000"/>
                </a:solidFill>
                <a:effectLst/>
                <a:uLnTx/>
                <a:uFillTx/>
                <a:latin typeface="Calibri"/>
                <a:ea typeface="+mn-ea"/>
                <a:cs typeface="+mn-cs"/>
              </a:rPr>
              <a:t> M et al. </a:t>
            </a:r>
            <a:r>
              <a:rPr kumimoji="0" lang="en-US" sz="1600" b="0" i="1" u="none" strike="noStrike" kern="1200" cap="none" spc="0" normalizeH="0" baseline="0" noProof="0" dirty="0">
                <a:ln>
                  <a:noFill/>
                </a:ln>
                <a:solidFill>
                  <a:srgbClr val="000000"/>
                </a:solidFill>
                <a:effectLst/>
                <a:uLnTx/>
                <a:uFillTx/>
                <a:latin typeface="Calibri"/>
                <a:ea typeface="+mn-ea"/>
                <a:cs typeface="+mn-cs"/>
              </a:rPr>
              <a:t>N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Engl</a:t>
            </a:r>
            <a:r>
              <a:rPr kumimoji="0" lang="en-US" sz="1600" b="0" i="1" u="none" strike="noStrike" kern="1200" cap="none" spc="0" normalizeH="0" baseline="0" noProof="0" dirty="0">
                <a:ln>
                  <a:noFill/>
                </a:ln>
                <a:solidFill>
                  <a:srgbClr val="000000"/>
                </a:solidFill>
                <a:effectLst/>
                <a:uLnTx/>
                <a:uFillTx/>
                <a:latin typeface="Calibri"/>
                <a:ea typeface="+mn-ea"/>
                <a:cs typeface="+mn-cs"/>
              </a:rPr>
              <a:t> J Med </a:t>
            </a:r>
            <a:r>
              <a:rPr kumimoji="0" lang="en-US" sz="1600" b="0" i="0" u="none" strike="noStrike" kern="1200" cap="none" spc="0" normalizeH="0" baseline="0" noProof="0" dirty="0">
                <a:ln>
                  <a:noFill/>
                </a:ln>
                <a:solidFill>
                  <a:srgbClr val="000000"/>
                </a:solidFill>
                <a:effectLst/>
                <a:uLnTx/>
                <a:uFillTx/>
                <a:latin typeface="Calibri"/>
                <a:ea typeface="+mn-ea"/>
                <a:cs typeface="+mn-cs"/>
              </a:rPr>
              <a:t>2024;390(8):723-35 </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8">
            <a:extLst>
              <a:ext uri="{FF2B5EF4-FFF2-40B4-BE49-F238E27FC236}">
                <a16:creationId xmlns:a16="http://schemas.microsoft.com/office/drawing/2014/main" id="{41CC8360-0D54-274E-B797-DDA9CF6E418A}"/>
              </a:ext>
            </a:extLst>
          </p:cNvPr>
          <p:cNvSpPr txBox="1"/>
          <p:nvPr/>
        </p:nvSpPr>
        <p:spPr>
          <a:xfrm>
            <a:off x="942231" y="5112774"/>
            <a:ext cx="3452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a:ea typeface="+mn-ea"/>
                <a:cs typeface="+mn-cs"/>
              </a:rPr>
              <a:t>Response defined by</a:t>
            </a:r>
            <a:r>
              <a:rPr kumimoji="0" lang="en-US" sz="1800" b="0" i="1" u="none" strike="noStrike" kern="1200" cap="none" spc="0" normalizeH="0" baseline="0" noProof="0" dirty="0">
                <a:ln>
                  <a:noFill/>
                </a:ln>
                <a:solidFill>
                  <a:srgbClr val="000000"/>
                </a:solidFill>
                <a:effectLst/>
                <a:uLnTx/>
                <a:uFillTx/>
                <a:latin typeface="Times"/>
                <a:ea typeface="+mn-ea"/>
                <a:cs typeface="+mn-cs"/>
              </a:rPr>
              <a:t> </a:t>
            </a:r>
            <a:r>
              <a:rPr kumimoji="0" lang="en-US" sz="1800" b="0" i="0" u="none" strike="noStrike" kern="1200" cap="none" spc="0" normalizeH="0" baseline="0" noProof="0" dirty="0">
                <a:ln>
                  <a:noFill/>
                </a:ln>
                <a:solidFill>
                  <a:srgbClr val="1A1A1A"/>
                </a:solidFill>
                <a:effectLst/>
                <a:uLnTx/>
                <a:uFillTx/>
                <a:latin typeface="Calibri"/>
                <a:ea typeface="+mn-ea"/>
                <a:cs typeface="+mn-cs"/>
              </a:rPr>
              <a:t>hematocrit control, absence of phlebotomy and completion of the trial regimen during part 2.</a:t>
            </a:r>
          </a:p>
        </p:txBody>
      </p:sp>
      <p:pic>
        <p:nvPicPr>
          <p:cNvPr id="8" name="Picture 7" descr="A graph of numbers and a bar&#10;&#10;Description automatically generated">
            <a:extLst>
              <a:ext uri="{FF2B5EF4-FFF2-40B4-BE49-F238E27FC236}">
                <a16:creationId xmlns:a16="http://schemas.microsoft.com/office/drawing/2014/main" id="{EC27F211-784C-C059-98E9-9B76CDB2E4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61963" y="1172902"/>
            <a:ext cx="3452685" cy="3913043"/>
          </a:xfrm>
          <a:prstGeom prst="rect">
            <a:avLst/>
          </a:prstGeom>
        </p:spPr>
      </p:pic>
      <p:sp>
        <p:nvSpPr>
          <p:cNvPr id="6" name="TextBox 5">
            <a:extLst>
              <a:ext uri="{FF2B5EF4-FFF2-40B4-BE49-F238E27FC236}">
                <a16:creationId xmlns:a16="http://schemas.microsoft.com/office/drawing/2014/main" id="{73ACE030-AC67-AC66-8A85-90FD3FA6F949}"/>
              </a:ext>
            </a:extLst>
          </p:cNvPr>
          <p:cNvSpPr txBox="1"/>
          <p:nvPr/>
        </p:nvSpPr>
        <p:spPr>
          <a:xfrm>
            <a:off x="846046" y="1199731"/>
            <a:ext cx="192370" cy="3917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2" name="Picture 11" descr="A graph of a patient's life cycle&#10;&#10;Description automatically generated with medium confidence">
            <a:extLst>
              <a:ext uri="{FF2B5EF4-FFF2-40B4-BE49-F238E27FC236}">
                <a16:creationId xmlns:a16="http://schemas.microsoft.com/office/drawing/2014/main" id="{BC4663A0-A6E4-3E31-1664-B51460ADDE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635062" y="1159753"/>
            <a:ext cx="7193968" cy="3926588"/>
          </a:xfrm>
          <a:prstGeom prst="rect">
            <a:avLst/>
          </a:prstGeom>
        </p:spPr>
      </p:pic>
      <p:sp>
        <p:nvSpPr>
          <p:cNvPr id="13" name="TextBox 12">
            <a:extLst>
              <a:ext uri="{FF2B5EF4-FFF2-40B4-BE49-F238E27FC236}">
                <a16:creationId xmlns:a16="http://schemas.microsoft.com/office/drawing/2014/main" id="{3D7B2F70-3B7A-1EE2-F63A-347C581074CC}"/>
              </a:ext>
            </a:extLst>
          </p:cNvPr>
          <p:cNvSpPr txBox="1"/>
          <p:nvPr/>
        </p:nvSpPr>
        <p:spPr>
          <a:xfrm>
            <a:off x="4653975" y="1172902"/>
            <a:ext cx="192369" cy="3917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63C9B96-22E0-BFEC-E4BD-64D91B941A45}"/>
              </a:ext>
            </a:extLst>
          </p:cNvPr>
          <p:cNvSpPr txBox="1"/>
          <p:nvPr/>
        </p:nvSpPr>
        <p:spPr>
          <a:xfrm>
            <a:off x="5365636" y="5062179"/>
            <a:ext cx="64633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a:ea typeface="+mn-ea"/>
                <a:cs typeface="+mn-cs"/>
              </a:rPr>
              <a:t>Analysis of times until the loss of response, phlebotomy eligibility and a first hematocrit of at least 45% during part 2. The dashed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a:ea typeface="+mn-ea"/>
                <a:cs typeface="+mn-cs"/>
              </a:rPr>
              <a:t>lines indicate the median time to the event.</a:t>
            </a:r>
          </a:p>
        </p:txBody>
      </p:sp>
    </p:spTree>
    <p:extLst>
      <p:ext uri="{BB962C8B-B14F-4D97-AF65-F5344CB8AC3E}">
        <p14:creationId xmlns:p14="http://schemas.microsoft.com/office/powerpoint/2010/main" val="149392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7EAAAE8E-BB06-E15D-03EC-971BFAA4C159}"/>
              </a:ext>
            </a:extLst>
          </p:cNvPr>
          <p:cNvSpPr>
            <a:spLocks noGrp="1"/>
          </p:cNvSpPr>
          <p:nvPr>
            <p:ph type="title"/>
          </p:nvPr>
        </p:nvSpPr>
        <p:spPr>
          <a:xfrm>
            <a:off x="442685" y="288380"/>
            <a:ext cx="11306629" cy="1063158"/>
          </a:xfrm>
        </p:spPr>
        <p:txBody>
          <a:bodyPr/>
          <a:lstStyle/>
          <a:p>
            <a:r>
              <a:rPr lang="en-US" sz="2200" dirty="0">
                <a:solidFill>
                  <a:srgbClr val="C00000"/>
                </a:solidFill>
                <a:latin typeface="Arial" panose="020B0604020202020204" pitchFamily="34" charset="0"/>
                <a:cs typeface="Arial" panose="020B0604020202020204" pitchFamily="34" charset="0"/>
              </a:rPr>
              <a:t>Phase 3 Study VERIFY (NCT05210790): Rusfertide vs Placebo in Patients With PV</a:t>
            </a:r>
            <a:r>
              <a:rPr lang="en-US" sz="2200" baseline="30000" dirty="0">
                <a:solidFill>
                  <a:srgbClr val="C00000"/>
                </a:solidFill>
                <a:latin typeface="Arial" panose="020B0604020202020204" pitchFamily="34" charset="0"/>
                <a:cs typeface="Arial" panose="020B0604020202020204" pitchFamily="34" charset="0"/>
              </a:rPr>
              <a:t>1,2 </a:t>
            </a:r>
            <a:br>
              <a:rPr lang="en-US" sz="2200" baseline="30000" dirty="0">
                <a:solidFill>
                  <a:srgbClr val="C00000"/>
                </a:solidFill>
                <a:latin typeface="Arial" panose="020B0604020202020204" pitchFamily="34" charset="0"/>
                <a:cs typeface="Arial" panose="020B0604020202020204" pitchFamily="34" charset="0"/>
              </a:rPr>
            </a:br>
            <a:r>
              <a:rPr lang="en-US" sz="2200" baseline="30000" dirty="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sz="2200" b="0" i="1" dirty="0">
                <a:solidFill>
                  <a:srgbClr val="C00000"/>
                </a:solidFill>
                <a:latin typeface="Arial" panose="020B0604020202020204" pitchFamily="34" charset="0"/>
                <a:cs typeface="Arial" panose="020B0604020202020204" pitchFamily="34" charset="0"/>
              </a:rPr>
              <a:t>250 Patients with PV Are Being Randomized Globally</a:t>
            </a:r>
            <a:r>
              <a:rPr lang="en-US" sz="2200" b="0" i="1" baseline="30000" dirty="0">
                <a:solidFill>
                  <a:srgbClr val="C00000"/>
                </a:solidFill>
                <a:latin typeface="Arial" panose="020B0604020202020204" pitchFamily="34" charset="0"/>
                <a:cs typeface="Arial" panose="020B0604020202020204" pitchFamily="34" charset="0"/>
              </a:rPr>
              <a:t>1</a:t>
            </a:r>
            <a:endParaRPr lang="en-US" sz="2200" b="0" baseline="30000" dirty="0">
              <a:solidFill>
                <a:srgbClr val="C00000"/>
              </a:solidFill>
              <a:latin typeface="Arial" panose="020B0604020202020204" pitchFamily="34" charset="0"/>
              <a:cs typeface="Arial" panose="020B0604020202020204" pitchFamily="34" charset="0"/>
            </a:endParaRPr>
          </a:p>
        </p:txBody>
      </p:sp>
      <p:sp>
        <p:nvSpPr>
          <p:cNvPr id="98" name="TextBox 2">
            <a:extLst>
              <a:ext uri="{FF2B5EF4-FFF2-40B4-BE49-F238E27FC236}">
                <a16:creationId xmlns:a16="http://schemas.microsoft.com/office/drawing/2014/main" id="{F86EAECB-37F0-AF42-DC78-4D282FA4713E}"/>
              </a:ext>
            </a:extLst>
          </p:cNvPr>
          <p:cNvSpPr txBox="1"/>
          <p:nvPr/>
        </p:nvSpPr>
        <p:spPr>
          <a:xfrm>
            <a:off x="5589406" y="1725436"/>
            <a:ext cx="2406832" cy="3349359"/>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F7F7F"/>
              </a:solidFill>
              <a:effectLst/>
              <a:uLnTx/>
              <a:uFillTx/>
              <a:latin typeface="Arial" panose="020B0604020202020204" pitchFamily="34" charset="0"/>
              <a:ea typeface="MS PGothic" charset="0"/>
              <a:cs typeface="Arial" panose="020B0604020202020204" pitchFamily="34" charset="0"/>
            </a:endParaRPr>
          </a:p>
        </p:txBody>
      </p:sp>
      <p:sp>
        <p:nvSpPr>
          <p:cNvPr id="99" name="TextBox 2">
            <a:extLst>
              <a:ext uri="{FF2B5EF4-FFF2-40B4-BE49-F238E27FC236}">
                <a16:creationId xmlns:a16="http://schemas.microsoft.com/office/drawing/2014/main" id="{268D1EA1-FBA2-9084-1A13-34C7B9720EB9}"/>
              </a:ext>
            </a:extLst>
          </p:cNvPr>
          <p:cNvSpPr txBox="1"/>
          <p:nvPr/>
        </p:nvSpPr>
        <p:spPr>
          <a:xfrm>
            <a:off x="8260213" y="1715786"/>
            <a:ext cx="3065222" cy="2210922"/>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F7F7F"/>
              </a:solidFill>
              <a:effectLst/>
              <a:uLnTx/>
              <a:uFillTx/>
              <a:latin typeface="Arial" panose="020B0604020202020204" pitchFamily="34" charset="0"/>
              <a:ea typeface="MS PGothic" charset="0"/>
              <a:cs typeface="Arial" panose="020B0604020202020204" pitchFamily="34" charset="0"/>
            </a:endParaRPr>
          </a:p>
        </p:txBody>
      </p:sp>
      <p:sp>
        <p:nvSpPr>
          <p:cNvPr id="97" name="TextBox 2">
            <a:extLst>
              <a:ext uri="{FF2B5EF4-FFF2-40B4-BE49-F238E27FC236}">
                <a16:creationId xmlns:a16="http://schemas.microsoft.com/office/drawing/2014/main" id="{487E7204-EAD4-3CE6-7AB8-919D375AA4AF}"/>
              </a:ext>
            </a:extLst>
          </p:cNvPr>
          <p:cNvSpPr txBox="1"/>
          <p:nvPr/>
        </p:nvSpPr>
        <p:spPr>
          <a:xfrm>
            <a:off x="2709893" y="1725436"/>
            <a:ext cx="2668208" cy="3349359"/>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F7F7F"/>
              </a:solidFill>
              <a:effectLst/>
              <a:uLnTx/>
              <a:uFillTx/>
              <a:latin typeface="Arial" panose="020B0604020202020204" pitchFamily="34" charset="0"/>
              <a:ea typeface="MS PGothic" charset="0"/>
              <a:cs typeface="Arial" panose="020B0604020202020204" pitchFamily="34" charset="0"/>
            </a:endParaRPr>
          </a:p>
        </p:txBody>
      </p:sp>
      <p:sp>
        <p:nvSpPr>
          <p:cNvPr id="94" name="TextBox 2">
            <a:extLst>
              <a:ext uri="{FF2B5EF4-FFF2-40B4-BE49-F238E27FC236}">
                <a16:creationId xmlns:a16="http://schemas.microsoft.com/office/drawing/2014/main" id="{3EE11299-47E2-A2C4-46BE-421421DBE800}"/>
              </a:ext>
            </a:extLst>
          </p:cNvPr>
          <p:cNvSpPr txBox="1"/>
          <p:nvPr/>
        </p:nvSpPr>
        <p:spPr>
          <a:xfrm>
            <a:off x="252835" y="1735234"/>
            <a:ext cx="2165144" cy="3598765"/>
          </a:xfrm>
          <a:prstGeom prst="rect">
            <a:avLst/>
          </a:prstGeom>
          <a:solidFill>
            <a:schemeClr val="bg1">
              <a:lumMod val="95000"/>
            </a:schemeClr>
          </a:solidFill>
          <a:ln>
            <a:noFill/>
          </a:ln>
          <a:effectLst/>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7F7F7F"/>
              </a:solidFill>
              <a:effectLst/>
              <a:uLnTx/>
              <a:uFillTx/>
              <a:latin typeface="Arial" panose="020B0604020202020204" pitchFamily="34" charset="0"/>
              <a:ea typeface="MS PGothic" charset="0"/>
              <a:cs typeface="Arial" panose="020B0604020202020204" pitchFamily="34" charset="0"/>
            </a:endParaRPr>
          </a:p>
        </p:txBody>
      </p:sp>
      <p:sp>
        <p:nvSpPr>
          <p:cNvPr id="85" name="Rectangle: Rounded Corners 12">
            <a:extLst>
              <a:ext uri="{FF2B5EF4-FFF2-40B4-BE49-F238E27FC236}">
                <a16:creationId xmlns:a16="http://schemas.microsoft.com/office/drawing/2014/main" id="{1F974F35-2179-BE06-EDFE-AB9A2CD2689F}"/>
              </a:ext>
            </a:extLst>
          </p:cNvPr>
          <p:cNvSpPr/>
          <p:nvPr/>
        </p:nvSpPr>
        <p:spPr>
          <a:xfrm rot="16200000">
            <a:off x="9363390" y="666856"/>
            <a:ext cx="858869" cy="2892927"/>
          </a:xfrm>
          <a:prstGeom prst="roundRect">
            <a:avLst>
              <a:gd name="adj" fmla="val 0"/>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104 weeks</a:t>
            </a:r>
            <a:b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(Weeks 52-156)</a:t>
            </a:r>
            <a:r>
              <a:rPr kumimoji="0" lang="en-US" sz="1600" b="1" i="0" u="none" strike="noStrike" kern="1200" cap="none" spc="0" normalizeH="0" baseline="3000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c</a:t>
            </a: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Goal: </a:t>
            </a:r>
            <a:r>
              <a:rPr kumimoji="0" lang="en-US" sz="1400" b="0"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Assess long-term safety</a:t>
            </a:r>
          </a:p>
        </p:txBody>
      </p:sp>
      <p:sp>
        <p:nvSpPr>
          <p:cNvPr id="84" name="Rectangle: Rounded Corners 12">
            <a:extLst>
              <a:ext uri="{FF2B5EF4-FFF2-40B4-BE49-F238E27FC236}">
                <a16:creationId xmlns:a16="http://schemas.microsoft.com/office/drawing/2014/main" id="{31B3E0B8-8CAE-93D5-DE4B-D8FC26B469CC}"/>
              </a:ext>
            </a:extLst>
          </p:cNvPr>
          <p:cNvSpPr/>
          <p:nvPr/>
        </p:nvSpPr>
        <p:spPr>
          <a:xfrm rot="16200000">
            <a:off x="6237358" y="1170142"/>
            <a:ext cx="1138029" cy="226481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20 weeks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(Weeks 32-52) </a:t>
            </a:r>
            <a:endParaRPr kumimoji="0" lang="en-US" sz="1600" b="0"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Goal: </a:t>
            </a:r>
            <a:r>
              <a:rPr kumimoji="0" lang="en-US" sz="1400" b="0"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Assess durability of responses through Week 52</a:t>
            </a:r>
          </a:p>
        </p:txBody>
      </p:sp>
      <p:sp>
        <p:nvSpPr>
          <p:cNvPr id="83" name="Rectangle: Rounded Corners 12">
            <a:extLst>
              <a:ext uri="{FF2B5EF4-FFF2-40B4-BE49-F238E27FC236}">
                <a16:creationId xmlns:a16="http://schemas.microsoft.com/office/drawing/2014/main" id="{F043B1AC-F702-BE29-5550-1F016CC5DA20}"/>
              </a:ext>
            </a:extLst>
          </p:cNvPr>
          <p:cNvSpPr/>
          <p:nvPr/>
        </p:nvSpPr>
        <p:spPr>
          <a:xfrm rot="16200000">
            <a:off x="3741949" y="795749"/>
            <a:ext cx="599527" cy="247509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32 w</a:t>
            </a: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eeks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(Weeks 0-32) </a:t>
            </a:r>
            <a:endParaRPr kumimoji="0" lang="en-US" sz="1600" b="0"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endParaRPr>
          </a:p>
        </p:txBody>
      </p:sp>
      <p:sp>
        <p:nvSpPr>
          <p:cNvPr id="36" name="Rectangle 5">
            <a:extLst>
              <a:ext uri="{FF2B5EF4-FFF2-40B4-BE49-F238E27FC236}">
                <a16:creationId xmlns:a16="http://schemas.microsoft.com/office/drawing/2014/main" id="{5C7ED9A7-A269-96E8-8621-82BAEF46F55E}"/>
              </a:ext>
            </a:extLst>
          </p:cNvPr>
          <p:cNvSpPr/>
          <p:nvPr/>
        </p:nvSpPr>
        <p:spPr>
          <a:xfrm>
            <a:off x="338981" y="1723474"/>
            <a:ext cx="2023811" cy="24713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365760" tIns="91440" rIns="91440" bIns="45720" rtlCol="0" anchor="t"/>
          <a:lstStyle/>
          <a:p>
            <a:pPr marL="0" marR="0" lvl="0" indent="0" algn="l" defTabSz="457200" rtl="0" eaLnBrk="1" fontAlgn="auto" latinLnBrk="0" hangingPunct="1">
              <a:lnSpc>
                <a:spcPct val="110000"/>
              </a:lnSpc>
              <a:spcBef>
                <a:spcPts val="600"/>
              </a:spcBef>
              <a:spcAft>
                <a:spcPts val="600"/>
              </a:spcAft>
              <a:buClr>
                <a:srgbClr val="80518C"/>
              </a:buClr>
              <a:buSzTx/>
              <a:buFontTx/>
              <a:buNone/>
              <a:tabLst/>
              <a:defRPr/>
            </a:pP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Age ≥18 years</a:t>
            </a:r>
          </a:p>
          <a:p>
            <a:pPr marL="0" marR="0" lvl="0" indent="0" algn="l" defTabSz="457200" rtl="0" eaLnBrk="1" fontAlgn="auto" latinLnBrk="0" hangingPunct="1">
              <a:lnSpc>
                <a:spcPct val="110000"/>
              </a:lnSpc>
              <a:spcBef>
                <a:spcPts val="600"/>
              </a:spcBef>
              <a:spcAft>
                <a:spcPts val="600"/>
              </a:spcAft>
              <a:buClr>
                <a:srgbClr val="80518C"/>
              </a:buClr>
              <a:buSzTx/>
              <a:buFontTx/>
              <a:buNone/>
              <a:tabLst/>
              <a:defRPr/>
            </a:pP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Meet revised 2016 WHO criteria for diagnosis of PV</a:t>
            </a:r>
            <a:r>
              <a:rPr kumimoji="0" lang="en-US" sz="1200" b="0" i="0" u="none" strike="noStrike" kern="1200" cap="none" spc="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600"/>
              </a:spcBef>
              <a:spcAft>
                <a:spcPts val="600"/>
              </a:spcAft>
              <a:buClr>
                <a:srgbClr val="80518C"/>
              </a:buClr>
              <a:buSzTx/>
              <a:buFontTx/>
              <a:buNone/>
              <a:tabLst/>
              <a:defRPr/>
            </a:pP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≥3 phlebotomies due to inadequate HCT control in 28 weeks</a:t>
            </a:r>
            <a:r>
              <a:rPr kumimoji="0" lang="en-US" sz="1200" b="0" i="0" u="none" strike="noStrike" kern="1200" cap="none" spc="60" normalizeH="0" baseline="30000" noProof="0" dirty="0">
                <a:ln>
                  <a:noFill/>
                </a:ln>
                <a:solidFill>
                  <a:srgbClr val="093A51"/>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 before randomization OR </a:t>
            </a:r>
            <a:b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≥5 phlebotomies due </a:t>
            </a:r>
            <a:b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60" normalizeH="0" baseline="0" noProof="0" dirty="0">
                <a:ln>
                  <a:noFill/>
                </a:ln>
                <a:solidFill>
                  <a:srgbClr val="093A51"/>
                </a:solidFill>
                <a:effectLst/>
                <a:uLnTx/>
                <a:uFillTx/>
                <a:latin typeface="Arial" panose="020B0604020202020204" pitchFamily="34" charset="0"/>
                <a:ea typeface="+mn-ea"/>
                <a:cs typeface="Arial" panose="020B0604020202020204" pitchFamily="34" charset="0"/>
              </a:rPr>
              <a:t>to inadequate HCT control within 1 year prior to randomization</a:t>
            </a:r>
          </a:p>
        </p:txBody>
      </p:sp>
      <p:sp>
        <p:nvSpPr>
          <p:cNvPr id="42" name="Rectangle 11">
            <a:extLst>
              <a:ext uri="{FF2B5EF4-FFF2-40B4-BE49-F238E27FC236}">
                <a16:creationId xmlns:a16="http://schemas.microsoft.com/office/drawing/2014/main" id="{0BE332F3-4A4E-5EA2-7D05-212E393C134E}"/>
              </a:ext>
            </a:extLst>
          </p:cNvPr>
          <p:cNvSpPr/>
          <p:nvPr/>
        </p:nvSpPr>
        <p:spPr>
          <a:xfrm>
            <a:off x="8267274" y="1354988"/>
            <a:ext cx="3058161" cy="3200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 2: Open-Label</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t>
            </a:r>
          </a:p>
        </p:txBody>
      </p:sp>
      <p:sp>
        <p:nvSpPr>
          <p:cNvPr id="49" name="Rectangle 19">
            <a:extLst>
              <a:ext uri="{FF2B5EF4-FFF2-40B4-BE49-F238E27FC236}">
                <a16:creationId xmlns:a16="http://schemas.microsoft.com/office/drawing/2014/main" id="{6A6CECD5-7887-54B4-4166-70A7D5E7E983}"/>
              </a:ext>
            </a:extLst>
          </p:cNvPr>
          <p:cNvSpPr/>
          <p:nvPr/>
        </p:nvSpPr>
        <p:spPr>
          <a:xfrm>
            <a:off x="259206" y="4958491"/>
            <a:ext cx="2165141" cy="3755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518C"/>
                </a:solidFill>
                <a:effectLst/>
                <a:uLnTx/>
                <a:uFillTx/>
                <a:latin typeface="Arial" panose="020B0604020202020204" pitchFamily="34" charset="0"/>
                <a:ea typeface="+mn-ea"/>
                <a:cs typeface="Arial" panose="020B0604020202020204" pitchFamily="34" charset="0"/>
              </a:rPr>
              <a:t>N=250</a:t>
            </a:r>
          </a:p>
        </p:txBody>
      </p:sp>
      <p:sp>
        <p:nvSpPr>
          <p:cNvPr id="57" name="Rectangle 27">
            <a:extLst>
              <a:ext uri="{FF2B5EF4-FFF2-40B4-BE49-F238E27FC236}">
                <a16:creationId xmlns:a16="http://schemas.microsoft.com/office/drawing/2014/main" id="{B110DA59-7768-7115-25CA-20112813779B}"/>
              </a:ext>
            </a:extLst>
          </p:cNvPr>
          <p:cNvSpPr/>
          <p:nvPr/>
        </p:nvSpPr>
        <p:spPr>
          <a:xfrm>
            <a:off x="259206" y="1354988"/>
            <a:ext cx="2165144" cy="32165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 marR="0" lvl="0" indent="0" algn="ctr" defTabSz="457200" rtl="0" eaLnBrk="1" fontAlgn="auto" latinLnBrk="0" hangingPunct="1">
              <a:lnSpc>
                <a:spcPct val="90000"/>
              </a:lnSpc>
              <a:spcBef>
                <a:spcPts val="600"/>
              </a:spcBef>
              <a:spcAft>
                <a:spcPts val="0"/>
              </a:spcAft>
              <a:buClr>
                <a:srgbClr val="646E7C"/>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Key Eligibility:</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sp>
        <p:nvSpPr>
          <p:cNvPr id="38" name="Rectangle 7">
            <a:extLst>
              <a:ext uri="{FF2B5EF4-FFF2-40B4-BE49-F238E27FC236}">
                <a16:creationId xmlns:a16="http://schemas.microsoft.com/office/drawing/2014/main" id="{A60F39D9-F31C-BFB2-8C86-95DC0444474D}"/>
              </a:ext>
            </a:extLst>
          </p:cNvPr>
          <p:cNvSpPr/>
          <p:nvPr/>
        </p:nvSpPr>
        <p:spPr>
          <a:xfrm>
            <a:off x="2714625" y="1354988"/>
            <a:ext cx="2663476" cy="3200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 1A: Double-Blind</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t>
            </a:r>
          </a:p>
        </p:txBody>
      </p:sp>
      <p:sp>
        <p:nvSpPr>
          <p:cNvPr id="47" name="Rectangle 17">
            <a:extLst>
              <a:ext uri="{FF2B5EF4-FFF2-40B4-BE49-F238E27FC236}">
                <a16:creationId xmlns:a16="http://schemas.microsoft.com/office/drawing/2014/main" id="{7FE580A0-2618-F3C7-12EA-FD3B1048C3A4}"/>
              </a:ext>
            </a:extLst>
          </p:cNvPr>
          <p:cNvSpPr/>
          <p:nvPr/>
        </p:nvSpPr>
        <p:spPr>
          <a:xfrm>
            <a:off x="8353421" y="2554630"/>
            <a:ext cx="2892928" cy="587291"/>
          </a:xfrm>
          <a:prstGeom prst="roundRect">
            <a:avLst>
              <a:gd name="adj"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27432" rIns="9144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Rusfertide +</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PV therapy</a:t>
            </a:r>
            <a:endParaRPr kumimoji="0" lang="en-US" sz="14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8" name="Straight Arrow Connector 17">
            <a:extLst>
              <a:ext uri="{FF2B5EF4-FFF2-40B4-BE49-F238E27FC236}">
                <a16:creationId xmlns:a16="http://schemas.microsoft.com/office/drawing/2014/main" id="{82306EC5-FC3D-F139-3980-D3F506C83650}"/>
              </a:ext>
            </a:extLst>
          </p:cNvPr>
          <p:cNvCxnSpPr>
            <a:cxnSpLocks/>
          </p:cNvCxnSpPr>
          <p:nvPr/>
        </p:nvCxnSpPr>
        <p:spPr>
          <a:xfrm flipV="1">
            <a:off x="7996238" y="3536267"/>
            <a:ext cx="354162" cy="0"/>
          </a:xfrm>
          <a:prstGeom prst="straightConnector1">
            <a:avLst/>
          </a:prstGeom>
          <a:ln w="22225" cmpd="sng">
            <a:solidFill>
              <a:schemeClr val="accent5"/>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1" name="Rectangle 10">
            <a:extLst>
              <a:ext uri="{FF2B5EF4-FFF2-40B4-BE49-F238E27FC236}">
                <a16:creationId xmlns:a16="http://schemas.microsoft.com/office/drawing/2014/main" id="{47413962-84AB-F738-D9EE-15C4C9792676}"/>
              </a:ext>
            </a:extLst>
          </p:cNvPr>
          <p:cNvSpPr/>
          <p:nvPr/>
        </p:nvSpPr>
        <p:spPr>
          <a:xfrm>
            <a:off x="2852245" y="2443618"/>
            <a:ext cx="2427017" cy="7553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 + </a:t>
            </a:r>
            <a:b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ongoing therapy</a:t>
            </a:r>
          </a:p>
        </p:txBody>
      </p:sp>
      <p:grpSp>
        <p:nvGrpSpPr>
          <p:cNvPr id="102" name="Group 101">
            <a:extLst>
              <a:ext uri="{FF2B5EF4-FFF2-40B4-BE49-F238E27FC236}">
                <a16:creationId xmlns:a16="http://schemas.microsoft.com/office/drawing/2014/main" id="{DCD2926B-5C88-E228-8FB8-BC61CE66A003}"/>
              </a:ext>
            </a:extLst>
          </p:cNvPr>
          <p:cNvGrpSpPr/>
          <p:nvPr/>
        </p:nvGrpSpPr>
        <p:grpSpPr>
          <a:xfrm>
            <a:off x="2295534" y="2727201"/>
            <a:ext cx="564149" cy="1124373"/>
            <a:chOff x="2297141" y="2800353"/>
            <a:chExt cx="564149" cy="1124373"/>
          </a:xfrm>
        </p:grpSpPr>
        <p:sp>
          <p:nvSpPr>
            <p:cNvPr id="37" name="Oval 6">
              <a:extLst>
                <a:ext uri="{FF2B5EF4-FFF2-40B4-BE49-F238E27FC236}">
                  <a16:creationId xmlns:a16="http://schemas.microsoft.com/office/drawing/2014/main" id="{88D7FD3D-0E28-A2F9-F0C7-6EC5443D9CA4}"/>
                </a:ext>
              </a:extLst>
            </p:cNvPr>
            <p:cNvSpPr/>
            <p:nvPr/>
          </p:nvSpPr>
          <p:spPr>
            <a:xfrm>
              <a:off x="2297141" y="3101544"/>
              <a:ext cx="529374" cy="531086"/>
            </a:xfrm>
            <a:prstGeom prst="ellipse">
              <a:avLst/>
            </a:prstGeom>
            <a:solidFill>
              <a:schemeClr val="tx1">
                <a:lumMod val="20000"/>
                <a:lumOff val="80000"/>
              </a:schemeClr>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R</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73A2">
                      <a:lumMod val="50000"/>
                    </a:srgbClr>
                  </a:solidFill>
                  <a:effectLst/>
                  <a:uLnTx/>
                  <a:uFillTx/>
                  <a:latin typeface="Arial" panose="020B0604020202020204" pitchFamily="34" charset="0"/>
                  <a:ea typeface="+mn-ea"/>
                  <a:cs typeface="Arial" panose="020B0604020202020204" pitchFamily="34" charset="0"/>
                </a:rPr>
                <a:t>1:1</a:t>
              </a:r>
            </a:p>
          </p:txBody>
        </p:sp>
        <p:cxnSp>
          <p:nvCxnSpPr>
            <p:cNvPr id="11" name="Connector: Elbow 10">
              <a:extLst>
                <a:ext uri="{FF2B5EF4-FFF2-40B4-BE49-F238E27FC236}">
                  <a16:creationId xmlns:a16="http://schemas.microsoft.com/office/drawing/2014/main" id="{EA370FE9-4D4A-8D23-38BB-D5CEF9BB3714}"/>
                </a:ext>
              </a:extLst>
            </p:cNvPr>
            <p:cNvCxnSpPr>
              <a:cxnSpLocks/>
            </p:cNvCxnSpPr>
            <p:nvPr/>
          </p:nvCxnSpPr>
          <p:spPr>
            <a:xfrm rot="5400000" flipH="1" flipV="1">
              <a:off x="2556062" y="2762893"/>
              <a:ext cx="262212" cy="337131"/>
            </a:xfrm>
            <a:prstGeom prst="bentConnector2">
              <a:avLst/>
            </a:prstGeom>
            <a:ln w="22225" cmpd="sng">
              <a:solidFill>
                <a:schemeClr val="accent1"/>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77AD169F-8D34-D7DE-F52A-A0E58CBCC1AC}"/>
                </a:ext>
              </a:extLst>
            </p:cNvPr>
            <p:cNvCxnSpPr>
              <a:cxnSpLocks/>
            </p:cNvCxnSpPr>
            <p:nvPr/>
          </p:nvCxnSpPr>
          <p:spPr>
            <a:xfrm rot="16200000" flipH="1">
              <a:off x="2571173" y="3634609"/>
              <a:ext cx="231990" cy="348244"/>
            </a:xfrm>
            <a:prstGeom prst="bentConnector2">
              <a:avLst/>
            </a:prstGeom>
            <a:ln w="22225" cmpd="sng">
              <a:solidFill>
                <a:schemeClr val="accent1"/>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grpSp>
      <p:cxnSp>
        <p:nvCxnSpPr>
          <p:cNvPr id="15" name="Connector: Elbow 14">
            <a:extLst>
              <a:ext uri="{FF2B5EF4-FFF2-40B4-BE49-F238E27FC236}">
                <a16:creationId xmlns:a16="http://schemas.microsoft.com/office/drawing/2014/main" id="{23AE47CF-64B8-6484-E260-BFBF9EDC4262}"/>
              </a:ext>
            </a:extLst>
          </p:cNvPr>
          <p:cNvCxnSpPr>
            <a:cxnSpLocks/>
          </p:cNvCxnSpPr>
          <p:nvPr/>
        </p:nvCxnSpPr>
        <p:spPr>
          <a:xfrm>
            <a:off x="5255446" y="2784349"/>
            <a:ext cx="361060" cy="749624"/>
          </a:xfrm>
          <a:prstGeom prst="bentConnector3">
            <a:avLst>
              <a:gd name="adj1" fmla="val 50000"/>
            </a:avLst>
          </a:prstGeom>
          <a:ln w="22225" cmpd="sng">
            <a:solidFill>
              <a:schemeClr val="accent2"/>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66D89EE8-D471-7B89-9974-AF896CF36289}"/>
              </a:ext>
            </a:extLst>
          </p:cNvPr>
          <p:cNvCxnSpPr>
            <a:cxnSpLocks/>
          </p:cNvCxnSpPr>
          <p:nvPr/>
        </p:nvCxnSpPr>
        <p:spPr>
          <a:xfrm flipV="1">
            <a:off x="5257800" y="3533971"/>
            <a:ext cx="358707" cy="345751"/>
          </a:xfrm>
          <a:prstGeom prst="bentConnector3">
            <a:avLst>
              <a:gd name="adj1" fmla="val 50000"/>
            </a:avLst>
          </a:prstGeom>
          <a:ln w="22225" cmpd="sng">
            <a:solidFill>
              <a:schemeClr val="accent5"/>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sp>
        <p:nvSpPr>
          <p:cNvPr id="53" name="Graphic 28">
            <a:extLst>
              <a:ext uri="{FF2B5EF4-FFF2-40B4-BE49-F238E27FC236}">
                <a16:creationId xmlns:a16="http://schemas.microsoft.com/office/drawing/2014/main" id="{B8B70B5A-AC68-190D-B177-CDCC2FAD0994}"/>
              </a:ext>
            </a:extLst>
          </p:cNvPr>
          <p:cNvSpPr/>
          <p:nvPr/>
        </p:nvSpPr>
        <p:spPr>
          <a:xfrm>
            <a:off x="358986" y="2865017"/>
            <a:ext cx="291127" cy="291127"/>
          </a:xfrm>
          <a:custGeom>
            <a:avLst/>
            <a:gdLst>
              <a:gd name="connsiteX0" fmla="*/ 2743220 w 5486439"/>
              <a:gd name="connsiteY0" fmla="*/ 0 h 5486439"/>
              <a:gd name="connsiteX1" fmla="*/ 803483 w 5486439"/>
              <a:gd name="connsiteY1" fmla="*/ 803483 h 5486439"/>
              <a:gd name="connsiteX2" fmla="*/ 0 w 5486439"/>
              <a:gd name="connsiteY2" fmla="*/ 2743220 h 5486439"/>
              <a:gd name="connsiteX3" fmla="*/ 803483 w 5486439"/>
              <a:gd name="connsiteY3" fmla="*/ 4682956 h 5486439"/>
              <a:gd name="connsiteX4" fmla="*/ 2743220 w 5486439"/>
              <a:gd name="connsiteY4" fmla="*/ 5486440 h 5486439"/>
              <a:gd name="connsiteX5" fmla="*/ 4682956 w 5486439"/>
              <a:gd name="connsiteY5" fmla="*/ 4682956 h 5486439"/>
              <a:gd name="connsiteX6" fmla="*/ 5486440 w 5486439"/>
              <a:gd name="connsiteY6" fmla="*/ 2743220 h 5486439"/>
              <a:gd name="connsiteX7" fmla="*/ 4682956 w 5486439"/>
              <a:gd name="connsiteY7" fmla="*/ 803483 h 5486439"/>
              <a:gd name="connsiteX8" fmla="*/ 2743220 w 5486439"/>
              <a:gd name="connsiteY8" fmla="*/ 0 h 5486439"/>
              <a:gd name="connsiteX9" fmla="*/ 4678645 w 5486439"/>
              <a:gd name="connsiteY9" fmla="*/ 1796796 h 5486439"/>
              <a:gd name="connsiteX10" fmla="*/ 2228086 w 5486439"/>
              <a:gd name="connsiteY10" fmla="*/ 4245886 h 5486439"/>
              <a:gd name="connsiteX11" fmla="*/ 2130536 w 5486439"/>
              <a:gd name="connsiteY11" fmla="*/ 4287259 h 5486439"/>
              <a:gd name="connsiteX12" fmla="*/ 2033025 w 5486439"/>
              <a:gd name="connsiteY12" fmla="*/ 4245886 h 5486439"/>
              <a:gd name="connsiteX13" fmla="*/ 813770 w 5486439"/>
              <a:gd name="connsiteY13" fmla="*/ 3026631 h 5486439"/>
              <a:gd name="connsiteX14" fmla="*/ 761953 w 5486439"/>
              <a:gd name="connsiteY14" fmla="*/ 2924526 h 5486439"/>
              <a:gd name="connsiteX15" fmla="*/ 801563 w 5486439"/>
              <a:gd name="connsiteY15" fmla="*/ 2825447 h 5486439"/>
              <a:gd name="connsiteX16" fmla="*/ 1164283 w 5486439"/>
              <a:gd name="connsiteY16" fmla="*/ 2464256 h 5486439"/>
              <a:gd name="connsiteX17" fmla="*/ 1164283 w 5486439"/>
              <a:gd name="connsiteY17" fmla="*/ 2464295 h 5486439"/>
              <a:gd name="connsiteX18" fmla="*/ 1359344 w 5486439"/>
              <a:gd name="connsiteY18" fmla="*/ 2464295 h 5486439"/>
              <a:gd name="connsiteX19" fmla="*/ 2121336 w 5486439"/>
              <a:gd name="connsiteY19" fmla="*/ 3226287 h 5486439"/>
              <a:gd name="connsiteX20" fmla="*/ 4114761 w 5486439"/>
              <a:gd name="connsiteY20" fmla="*/ 1240505 h 5486439"/>
              <a:gd name="connsiteX21" fmla="*/ 4212311 w 5486439"/>
              <a:gd name="connsiteY21" fmla="*/ 1199366 h 5486439"/>
              <a:gd name="connsiteX22" fmla="*/ 4309822 w 5486439"/>
              <a:gd name="connsiteY22" fmla="*/ 1240505 h 5486439"/>
              <a:gd name="connsiteX23" fmla="*/ 4672542 w 5486439"/>
              <a:gd name="connsiteY23" fmla="*/ 1601696 h 5486439"/>
              <a:gd name="connsiteX24" fmla="*/ 4672542 w 5486439"/>
              <a:gd name="connsiteY24" fmla="*/ 1796757 h 54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6439" h="5486439">
                <a:moveTo>
                  <a:pt x="2743220" y="0"/>
                </a:moveTo>
                <a:cubicBezTo>
                  <a:pt x="2015664" y="0"/>
                  <a:pt x="1317931" y="289016"/>
                  <a:pt x="803483" y="803483"/>
                </a:cubicBezTo>
                <a:cubicBezTo>
                  <a:pt x="289016" y="1317912"/>
                  <a:pt x="0" y="2015684"/>
                  <a:pt x="0" y="2743220"/>
                </a:cubicBezTo>
                <a:cubicBezTo>
                  <a:pt x="0" y="3470755"/>
                  <a:pt x="289016" y="4168508"/>
                  <a:pt x="803483" y="4682956"/>
                </a:cubicBezTo>
                <a:cubicBezTo>
                  <a:pt x="1317912" y="5197424"/>
                  <a:pt x="2015684" y="5486440"/>
                  <a:pt x="2743220" y="5486440"/>
                </a:cubicBezTo>
                <a:cubicBezTo>
                  <a:pt x="3470756" y="5486440"/>
                  <a:pt x="4168508" y="5197424"/>
                  <a:pt x="4682956" y="4682956"/>
                </a:cubicBezTo>
                <a:cubicBezTo>
                  <a:pt x="5197424" y="4168528"/>
                  <a:pt x="5486440" y="3470755"/>
                  <a:pt x="5486440" y="2743220"/>
                </a:cubicBezTo>
                <a:cubicBezTo>
                  <a:pt x="5486440" y="2015684"/>
                  <a:pt x="5197424" y="1317931"/>
                  <a:pt x="4682956" y="803483"/>
                </a:cubicBezTo>
                <a:cubicBezTo>
                  <a:pt x="4168528" y="289016"/>
                  <a:pt x="3470756" y="0"/>
                  <a:pt x="2743220" y="0"/>
                </a:cubicBezTo>
                <a:close/>
                <a:moveTo>
                  <a:pt x="4678645" y="1796796"/>
                </a:moveTo>
                <a:lnTo>
                  <a:pt x="2228086" y="4245886"/>
                </a:lnTo>
                <a:cubicBezTo>
                  <a:pt x="2202525" y="4272329"/>
                  <a:pt x="2167314" y="4287259"/>
                  <a:pt x="2130536" y="4287259"/>
                </a:cubicBezTo>
                <a:cubicBezTo>
                  <a:pt x="2093757" y="4287259"/>
                  <a:pt x="2058585" y="4272329"/>
                  <a:pt x="2033025" y="4245886"/>
                </a:cubicBezTo>
                <a:lnTo>
                  <a:pt x="813770" y="3026631"/>
                </a:lnTo>
                <a:cubicBezTo>
                  <a:pt x="782429" y="3001756"/>
                  <a:pt x="763521" y="2964478"/>
                  <a:pt x="761953" y="2924526"/>
                </a:cubicBezTo>
                <a:cubicBezTo>
                  <a:pt x="761610" y="2887561"/>
                  <a:pt x="775846" y="2851968"/>
                  <a:pt x="801563" y="2825447"/>
                </a:cubicBezTo>
                <a:lnTo>
                  <a:pt x="1164283" y="2464256"/>
                </a:lnTo>
                <a:lnTo>
                  <a:pt x="1164283" y="2464295"/>
                </a:lnTo>
                <a:cubicBezTo>
                  <a:pt x="1218314" y="2410832"/>
                  <a:pt x="1305313" y="2410832"/>
                  <a:pt x="1359344" y="2464295"/>
                </a:cubicBezTo>
                <a:lnTo>
                  <a:pt x="2121336" y="3226287"/>
                </a:lnTo>
                <a:lnTo>
                  <a:pt x="4114761" y="1240505"/>
                </a:lnTo>
                <a:cubicBezTo>
                  <a:pt x="4140557" y="1214444"/>
                  <a:pt x="4175611" y="1199631"/>
                  <a:pt x="4212311" y="1199366"/>
                </a:cubicBezTo>
                <a:cubicBezTo>
                  <a:pt x="4249050" y="1199288"/>
                  <a:pt x="4284222" y="1214140"/>
                  <a:pt x="4309822" y="1240505"/>
                </a:cubicBezTo>
                <a:lnTo>
                  <a:pt x="4672542" y="1601696"/>
                </a:lnTo>
                <a:cubicBezTo>
                  <a:pt x="4725201" y="1656080"/>
                  <a:pt x="4725201" y="1742412"/>
                  <a:pt x="4672542" y="1796757"/>
                </a:cubicBezTo>
                <a:close/>
              </a:path>
            </a:pathLst>
          </a:custGeom>
          <a:solidFill>
            <a:schemeClr val="accent1"/>
          </a:solid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F57"/>
              </a:solidFill>
              <a:effectLst/>
              <a:uLnTx/>
              <a:uFillTx/>
              <a:latin typeface="Arial" panose="020B0604020202020204" pitchFamily="34" charset="0"/>
              <a:ea typeface="MS PGothic" charset="0"/>
              <a:cs typeface="Arial" panose="020B0604020202020204" pitchFamily="34" charset="0"/>
            </a:endParaRPr>
          </a:p>
        </p:txBody>
      </p:sp>
      <p:sp>
        <p:nvSpPr>
          <p:cNvPr id="46" name="Rectangle 16">
            <a:extLst>
              <a:ext uri="{FF2B5EF4-FFF2-40B4-BE49-F238E27FC236}">
                <a16:creationId xmlns:a16="http://schemas.microsoft.com/office/drawing/2014/main" id="{287BDAB4-5A37-6D56-B2C0-AD09AAAAB24A}"/>
              </a:ext>
            </a:extLst>
          </p:cNvPr>
          <p:cNvSpPr/>
          <p:nvPr/>
        </p:nvSpPr>
        <p:spPr>
          <a:xfrm>
            <a:off x="5673964" y="2957987"/>
            <a:ext cx="2264815" cy="1198784"/>
          </a:xfrm>
          <a:prstGeom prst="roundRect">
            <a:avLst>
              <a:gd name="adj"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0" tIns="27432" rIns="9144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Rusfertide + </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ongoing therapy</a:t>
            </a:r>
          </a:p>
        </p:txBody>
      </p:sp>
      <p:sp>
        <p:nvSpPr>
          <p:cNvPr id="5" name="Rectangle 7">
            <a:extLst>
              <a:ext uri="{FF2B5EF4-FFF2-40B4-BE49-F238E27FC236}">
                <a16:creationId xmlns:a16="http://schemas.microsoft.com/office/drawing/2014/main" id="{799A82EB-5416-3612-3505-4058210C2A64}"/>
              </a:ext>
            </a:extLst>
          </p:cNvPr>
          <p:cNvSpPr/>
          <p:nvPr/>
        </p:nvSpPr>
        <p:spPr>
          <a:xfrm>
            <a:off x="5607049" y="1354988"/>
            <a:ext cx="2389189" cy="3200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 1B</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Open-Label</a:t>
            </a:r>
            <a:r>
              <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1,2</a:t>
            </a:r>
          </a:p>
        </p:txBody>
      </p:sp>
      <p:sp>
        <p:nvSpPr>
          <p:cNvPr id="40" name="Rectangle 9">
            <a:extLst>
              <a:ext uri="{FF2B5EF4-FFF2-40B4-BE49-F238E27FC236}">
                <a16:creationId xmlns:a16="http://schemas.microsoft.com/office/drawing/2014/main" id="{3DE856F1-4674-86FF-0D65-185412224BCA}"/>
              </a:ext>
            </a:extLst>
          </p:cNvPr>
          <p:cNvSpPr/>
          <p:nvPr/>
        </p:nvSpPr>
        <p:spPr>
          <a:xfrm>
            <a:off x="2852245" y="3408685"/>
            <a:ext cx="2427016" cy="83091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Rusfertide + </a:t>
            </a:r>
            <a:b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ongoing therapy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Starting dose: 20 mg SC Q1W</a:t>
            </a:r>
          </a:p>
        </p:txBody>
      </p:sp>
      <p:cxnSp>
        <p:nvCxnSpPr>
          <p:cNvPr id="93" name="Straight Connector 92">
            <a:extLst>
              <a:ext uri="{FF2B5EF4-FFF2-40B4-BE49-F238E27FC236}">
                <a16:creationId xmlns:a16="http://schemas.microsoft.com/office/drawing/2014/main" id="{90F86558-277A-445F-76CE-EA19F1C0953D}"/>
              </a:ext>
            </a:extLst>
          </p:cNvPr>
          <p:cNvCxnSpPr>
            <a:cxnSpLocks/>
          </p:cNvCxnSpPr>
          <p:nvPr/>
        </p:nvCxnSpPr>
        <p:spPr>
          <a:xfrm>
            <a:off x="2709893" y="5150592"/>
            <a:ext cx="0" cy="1065505"/>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Graphic 28">
            <a:extLst>
              <a:ext uri="{FF2B5EF4-FFF2-40B4-BE49-F238E27FC236}">
                <a16:creationId xmlns:a16="http://schemas.microsoft.com/office/drawing/2014/main" id="{34E7C6D4-F790-7360-14C8-31A918271346}"/>
              </a:ext>
            </a:extLst>
          </p:cNvPr>
          <p:cNvSpPr/>
          <p:nvPr/>
        </p:nvSpPr>
        <p:spPr>
          <a:xfrm>
            <a:off x="339319" y="2115892"/>
            <a:ext cx="291127" cy="291127"/>
          </a:xfrm>
          <a:custGeom>
            <a:avLst/>
            <a:gdLst>
              <a:gd name="connsiteX0" fmla="*/ 2743220 w 5486439"/>
              <a:gd name="connsiteY0" fmla="*/ 0 h 5486439"/>
              <a:gd name="connsiteX1" fmla="*/ 803483 w 5486439"/>
              <a:gd name="connsiteY1" fmla="*/ 803483 h 5486439"/>
              <a:gd name="connsiteX2" fmla="*/ 0 w 5486439"/>
              <a:gd name="connsiteY2" fmla="*/ 2743220 h 5486439"/>
              <a:gd name="connsiteX3" fmla="*/ 803483 w 5486439"/>
              <a:gd name="connsiteY3" fmla="*/ 4682956 h 5486439"/>
              <a:gd name="connsiteX4" fmla="*/ 2743220 w 5486439"/>
              <a:gd name="connsiteY4" fmla="*/ 5486440 h 5486439"/>
              <a:gd name="connsiteX5" fmla="*/ 4682956 w 5486439"/>
              <a:gd name="connsiteY5" fmla="*/ 4682956 h 5486439"/>
              <a:gd name="connsiteX6" fmla="*/ 5486440 w 5486439"/>
              <a:gd name="connsiteY6" fmla="*/ 2743220 h 5486439"/>
              <a:gd name="connsiteX7" fmla="*/ 4682956 w 5486439"/>
              <a:gd name="connsiteY7" fmla="*/ 803483 h 5486439"/>
              <a:gd name="connsiteX8" fmla="*/ 2743220 w 5486439"/>
              <a:gd name="connsiteY8" fmla="*/ 0 h 5486439"/>
              <a:gd name="connsiteX9" fmla="*/ 4678645 w 5486439"/>
              <a:gd name="connsiteY9" fmla="*/ 1796796 h 5486439"/>
              <a:gd name="connsiteX10" fmla="*/ 2228086 w 5486439"/>
              <a:gd name="connsiteY10" fmla="*/ 4245886 h 5486439"/>
              <a:gd name="connsiteX11" fmla="*/ 2130536 w 5486439"/>
              <a:gd name="connsiteY11" fmla="*/ 4287259 h 5486439"/>
              <a:gd name="connsiteX12" fmla="*/ 2033025 w 5486439"/>
              <a:gd name="connsiteY12" fmla="*/ 4245886 h 5486439"/>
              <a:gd name="connsiteX13" fmla="*/ 813770 w 5486439"/>
              <a:gd name="connsiteY13" fmla="*/ 3026631 h 5486439"/>
              <a:gd name="connsiteX14" fmla="*/ 761953 w 5486439"/>
              <a:gd name="connsiteY14" fmla="*/ 2924526 h 5486439"/>
              <a:gd name="connsiteX15" fmla="*/ 801563 w 5486439"/>
              <a:gd name="connsiteY15" fmla="*/ 2825447 h 5486439"/>
              <a:gd name="connsiteX16" fmla="*/ 1164283 w 5486439"/>
              <a:gd name="connsiteY16" fmla="*/ 2464256 h 5486439"/>
              <a:gd name="connsiteX17" fmla="*/ 1164283 w 5486439"/>
              <a:gd name="connsiteY17" fmla="*/ 2464295 h 5486439"/>
              <a:gd name="connsiteX18" fmla="*/ 1359344 w 5486439"/>
              <a:gd name="connsiteY18" fmla="*/ 2464295 h 5486439"/>
              <a:gd name="connsiteX19" fmla="*/ 2121336 w 5486439"/>
              <a:gd name="connsiteY19" fmla="*/ 3226287 h 5486439"/>
              <a:gd name="connsiteX20" fmla="*/ 4114761 w 5486439"/>
              <a:gd name="connsiteY20" fmla="*/ 1240505 h 5486439"/>
              <a:gd name="connsiteX21" fmla="*/ 4212311 w 5486439"/>
              <a:gd name="connsiteY21" fmla="*/ 1199366 h 5486439"/>
              <a:gd name="connsiteX22" fmla="*/ 4309822 w 5486439"/>
              <a:gd name="connsiteY22" fmla="*/ 1240505 h 5486439"/>
              <a:gd name="connsiteX23" fmla="*/ 4672542 w 5486439"/>
              <a:gd name="connsiteY23" fmla="*/ 1601696 h 5486439"/>
              <a:gd name="connsiteX24" fmla="*/ 4672542 w 5486439"/>
              <a:gd name="connsiteY24" fmla="*/ 1796757 h 54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6439" h="5486439">
                <a:moveTo>
                  <a:pt x="2743220" y="0"/>
                </a:moveTo>
                <a:cubicBezTo>
                  <a:pt x="2015664" y="0"/>
                  <a:pt x="1317931" y="289016"/>
                  <a:pt x="803483" y="803483"/>
                </a:cubicBezTo>
                <a:cubicBezTo>
                  <a:pt x="289016" y="1317912"/>
                  <a:pt x="0" y="2015684"/>
                  <a:pt x="0" y="2743220"/>
                </a:cubicBezTo>
                <a:cubicBezTo>
                  <a:pt x="0" y="3470755"/>
                  <a:pt x="289016" y="4168508"/>
                  <a:pt x="803483" y="4682956"/>
                </a:cubicBezTo>
                <a:cubicBezTo>
                  <a:pt x="1317912" y="5197424"/>
                  <a:pt x="2015684" y="5486440"/>
                  <a:pt x="2743220" y="5486440"/>
                </a:cubicBezTo>
                <a:cubicBezTo>
                  <a:pt x="3470756" y="5486440"/>
                  <a:pt x="4168508" y="5197424"/>
                  <a:pt x="4682956" y="4682956"/>
                </a:cubicBezTo>
                <a:cubicBezTo>
                  <a:pt x="5197424" y="4168528"/>
                  <a:pt x="5486440" y="3470755"/>
                  <a:pt x="5486440" y="2743220"/>
                </a:cubicBezTo>
                <a:cubicBezTo>
                  <a:pt x="5486440" y="2015684"/>
                  <a:pt x="5197424" y="1317931"/>
                  <a:pt x="4682956" y="803483"/>
                </a:cubicBezTo>
                <a:cubicBezTo>
                  <a:pt x="4168528" y="289016"/>
                  <a:pt x="3470756" y="0"/>
                  <a:pt x="2743220" y="0"/>
                </a:cubicBezTo>
                <a:close/>
                <a:moveTo>
                  <a:pt x="4678645" y="1796796"/>
                </a:moveTo>
                <a:lnTo>
                  <a:pt x="2228086" y="4245886"/>
                </a:lnTo>
                <a:cubicBezTo>
                  <a:pt x="2202525" y="4272329"/>
                  <a:pt x="2167314" y="4287259"/>
                  <a:pt x="2130536" y="4287259"/>
                </a:cubicBezTo>
                <a:cubicBezTo>
                  <a:pt x="2093757" y="4287259"/>
                  <a:pt x="2058585" y="4272329"/>
                  <a:pt x="2033025" y="4245886"/>
                </a:cubicBezTo>
                <a:lnTo>
                  <a:pt x="813770" y="3026631"/>
                </a:lnTo>
                <a:cubicBezTo>
                  <a:pt x="782429" y="3001756"/>
                  <a:pt x="763521" y="2964478"/>
                  <a:pt x="761953" y="2924526"/>
                </a:cubicBezTo>
                <a:cubicBezTo>
                  <a:pt x="761610" y="2887561"/>
                  <a:pt x="775846" y="2851968"/>
                  <a:pt x="801563" y="2825447"/>
                </a:cubicBezTo>
                <a:lnTo>
                  <a:pt x="1164283" y="2464256"/>
                </a:lnTo>
                <a:lnTo>
                  <a:pt x="1164283" y="2464295"/>
                </a:lnTo>
                <a:cubicBezTo>
                  <a:pt x="1218314" y="2410832"/>
                  <a:pt x="1305313" y="2410832"/>
                  <a:pt x="1359344" y="2464295"/>
                </a:cubicBezTo>
                <a:lnTo>
                  <a:pt x="2121336" y="3226287"/>
                </a:lnTo>
                <a:lnTo>
                  <a:pt x="4114761" y="1240505"/>
                </a:lnTo>
                <a:cubicBezTo>
                  <a:pt x="4140557" y="1214444"/>
                  <a:pt x="4175611" y="1199631"/>
                  <a:pt x="4212311" y="1199366"/>
                </a:cubicBezTo>
                <a:cubicBezTo>
                  <a:pt x="4249050" y="1199288"/>
                  <a:pt x="4284222" y="1214140"/>
                  <a:pt x="4309822" y="1240505"/>
                </a:cubicBezTo>
                <a:lnTo>
                  <a:pt x="4672542" y="1601696"/>
                </a:lnTo>
                <a:cubicBezTo>
                  <a:pt x="4725201" y="1656080"/>
                  <a:pt x="4725201" y="1742412"/>
                  <a:pt x="4672542" y="1796757"/>
                </a:cubicBezTo>
                <a:close/>
              </a:path>
            </a:pathLst>
          </a:custGeom>
          <a:solidFill>
            <a:schemeClr val="accent1"/>
          </a:solid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F57"/>
              </a:solidFill>
              <a:effectLst/>
              <a:uLnTx/>
              <a:uFillTx/>
              <a:latin typeface="Arial" panose="020B0604020202020204" pitchFamily="34" charset="0"/>
              <a:ea typeface="MS PGothic" charset="0"/>
              <a:cs typeface="Arial" panose="020B0604020202020204" pitchFamily="34" charset="0"/>
            </a:endParaRPr>
          </a:p>
        </p:txBody>
      </p:sp>
      <p:sp>
        <p:nvSpPr>
          <p:cNvPr id="96" name="Graphic 28">
            <a:extLst>
              <a:ext uri="{FF2B5EF4-FFF2-40B4-BE49-F238E27FC236}">
                <a16:creationId xmlns:a16="http://schemas.microsoft.com/office/drawing/2014/main" id="{CC3E9FCA-4E2C-40AF-883D-3AB28C75B777}"/>
              </a:ext>
            </a:extLst>
          </p:cNvPr>
          <p:cNvSpPr/>
          <p:nvPr/>
        </p:nvSpPr>
        <p:spPr>
          <a:xfrm>
            <a:off x="339319" y="1759758"/>
            <a:ext cx="291127" cy="291127"/>
          </a:xfrm>
          <a:custGeom>
            <a:avLst/>
            <a:gdLst>
              <a:gd name="connsiteX0" fmla="*/ 2743220 w 5486439"/>
              <a:gd name="connsiteY0" fmla="*/ 0 h 5486439"/>
              <a:gd name="connsiteX1" fmla="*/ 803483 w 5486439"/>
              <a:gd name="connsiteY1" fmla="*/ 803483 h 5486439"/>
              <a:gd name="connsiteX2" fmla="*/ 0 w 5486439"/>
              <a:gd name="connsiteY2" fmla="*/ 2743220 h 5486439"/>
              <a:gd name="connsiteX3" fmla="*/ 803483 w 5486439"/>
              <a:gd name="connsiteY3" fmla="*/ 4682956 h 5486439"/>
              <a:gd name="connsiteX4" fmla="*/ 2743220 w 5486439"/>
              <a:gd name="connsiteY4" fmla="*/ 5486440 h 5486439"/>
              <a:gd name="connsiteX5" fmla="*/ 4682956 w 5486439"/>
              <a:gd name="connsiteY5" fmla="*/ 4682956 h 5486439"/>
              <a:gd name="connsiteX6" fmla="*/ 5486440 w 5486439"/>
              <a:gd name="connsiteY6" fmla="*/ 2743220 h 5486439"/>
              <a:gd name="connsiteX7" fmla="*/ 4682956 w 5486439"/>
              <a:gd name="connsiteY7" fmla="*/ 803483 h 5486439"/>
              <a:gd name="connsiteX8" fmla="*/ 2743220 w 5486439"/>
              <a:gd name="connsiteY8" fmla="*/ 0 h 5486439"/>
              <a:gd name="connsiteX9" fmla="*/ 4678645 w 5486439"/>
              <a:gd name="connsiteY9" fmla="*/ 1796796 h 5486439"/>
              <a:gd name="connsiteX10" fmla="*/ 2228086 w 5486439"/>
              <a:gd name="connsiteY10" fmla="*/ 4245886 h 5486439"/>
              <a:gd name="connsiteX11" fmla="*/ 2130536 w 5486439"/>
              <a:gd name="connsiteY11" fmla="*/ 4287259 h 5486439"/>
              <a:gd name="connsiteX12" fmla="*/ 2033025 w 5486439"/>
              <a:gd name="connsiteY12" fmla="*/ 4245886 h 5486439"/>
              <a:gd name="connsiteX13" fmla="*/ 813770 w 5486439"/>
              <a:gd name="connsiteY13" fmla="*/ 3026631 h 5486439"/>
              <a:gd name="connsiteX14" fmla="*/ 761953 w 5486439"/>
              <a:gd name="connsiteY14" fmla="*/ 2924526 h 5486439"/>
              <a:gd name="connsiteX15" fmla="*/ 801563 w 5486439"/>
              <a:gd name="connsiteY15" fmla="*/ 2825447 h 5486439"/>
              <a:gd name="connsiteX16" fmla="*/ 1164283 w 5486439"/>
              <a:gd name="connsiteY16" fmla="*/ 2464256 h 5486439"/>
              <a:gd name="connsiteX17" fmla="*/ 1164283 w 5486439"/>
              <a:gd name="connsiteY17" fmla="*/ 2464295 h 5486439"/>
              <a:gd name="connsiteX18" fmla="*/ 1359344 w 5486439"/>
              <a:gd name="connsiteY18" fmla="*/ 2464295 h 5486439"/>
              <a:gd name="connsiteX19" fmla="*/ 2121336 w 5486439"/>
              <a:gd name="connsiteY19" fmla="*/ 3226287 h 5486439"/>
              <a:gd name="connsiteX20" fmla="*/ 4114761 w 5486439"/>
              <a:gd name="connsiteY20" fmla="*/ 1240505 h 5486439"/>
              <a:gd name="connsiteX21" fmla="*/ 4212311 w 5486439"/>
              <a:gd name="connsiteY21" fmla="*/ 1199366 h 5486439"/>
              <a:gd name="connsiteX22" fmla="*/ 4309822 w 5486439"/>
              <a:gd name="connsiteY22" fmla="*/ 1240505 h 5486439"/>
              <a:gd name="connsiteX23" fmla="*/ 4672542 w 5486439"/>
              <a:gd name="connsiteY23" fmla="*/ 1601696 h 5486439"/>
              <a:gd name="connsiteX24" fmla="*/ 4672542 w 5486439"/>
              <a:gd name="connsiteY24" fmla="*/ 1796757 h 54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6439" h="5486439">
                <a:moveTo>
                  <a:pt x="2743220" y="0"/>
                </a:moveTo>
                <a:cubicBezTo>
                  <a:pt x="2015664" y="0"/>
                  <a:pt x="1317931" y="289016"/>
                  <a:pt x="803483" y="803483"/>
                </a:cubicBezTo>
                <a:cubicBezTo>
                  <a:pt x="289016" y="1317912"/>
                  <a:pt x="0" y="2015684"/>
                  <a:pt x="0" y="2743220"/>
                </a:cubicBezTo>
                <a:cubicBezTo>
                  <a:pt x="0" y="3470755"/>
                  <a:pt x="289016" y="4168508"/>
                  <a:pt x="803483" y="4682956"/>
                </a:cubicBezTo>
                <a:cubicBezTo>
                  <a:pt x="1317912" y="5197424"/>
                  <a:pt x="2015684" y="5486440"/>
                  <a:pt x="2743220" y="5486440"/>
                </a:cubicBezTo>
                <a:cubicBezTo>
                  <a:pt x="3470756" y="5486440"/>
                  <a:pt x="4168508" y="5197424"/>
                  <a:pt x="4682956" y="4682956"/>
                </a:cubicBezTo>
                <a:cubicBezTo>
                  <a:pt x="5197424" y="4168528"/>
                  <a:pt x="5486440" y="3470755"/>
                  <a:pt x="5486440" y="2743220"/>
                </a:cubicBezTo>
                <a:cubicBezTo>
                  <a:pt x="5486440" y="2015684"/>
                  <a:pt x="5197424" y="1317931"/>
                  <a:pt x="4682956" y="803483"/>
                </a:cubicBezTo>
                <a:cubicBezTo>
                  <a:pt x="4168528" y="289016"/>
                  <a:pt x="3470756" y="0"/>
                  <a:pt x="2743220" y="0"/>
                </a:cubicBezTo>
                <a:close/>
                <a:moveTo>
                  <a:pt x="4678645" y="1796796"/>
                </a:moveTo>
                <a:lnTo>
                  <a:pt x="2228086" y="4245886"/>
                </a:lnTo>
                <a:cubicBezTo>
                  <a:pt x="2202525" y="4272329"/>
                  <a:pt x="2167314" y="4287259"/>
                  <a:pt x="2130536" y="4287259"/>
                </a:cubicBezTo>
                <a:cubicBezTo>
                  <a:pt x="2093757" y="4287259"/>
                  <a:pt x="2058585" y="4272329"/>
                  <a:pt x="2033025" y="4245886"/>
                </a:cubicBezTo>
                <a:lnTo>
                  <a:pt x="813770" y="3026631"/>
                </a:lnTo>
                <a:cubicBezTo>
                  <a:pt x="782429" y="3001756"/>
                  <a:pt x="763521" y="2964478"/>
                  <a:pt x="761953" y="2924526"/>
                </a:cubicBezTo>
                <a:cubicBezTo>
                  <a:pt x="761610" y="2887561"/>
                  <a:pt x="775846" y="2851968"/>
                  <a:pt x="801563" y="2825447"/>
                </a:cubicBezTo>
                <a:lnTo>
                  <a:pt x="1164283" y="2464256"/>
                </a:lnTo>
                <a:lnTo>
                  <a:pt x="1164283" y="2464295"/>
                </a:lnTo>
                <a:cubicBezTo>
                  <a:pt x="1218314" y="2410832"/>
                  <a:pt x="1305313" y="2410832"/>
                  <a:pt x="1359344" y="2464295"/>
                </a:cubicBezTo>
                <a:lnTo>
                  <a:pt x="2121336" y="3226287"/>
                </a:lnTo>
                <a:lnTo>
                  <a:pt x="4114761" y="1240505"/>
                </a:lnTo>
                <a:cubicBezTo>
                  <a:pt x="4140557" y="1214444"/>
                  <a:pt x="4175611" y="1199631"/>
                  <a:pt x="4212311" y="1199366"/>
                </a:cubicBezTo>
                <a:cubicBezTo>
                  <a:pt x="4249050" y="1199288"/>
                  <a:pt x="4284222" y="1214140"/>
                  <a:pt x="4309822" y="1240505"/>
                </a:cubicBezTo>
                <a:lnTo>
                  <a:pt x="4672542" y="1601696"/>
                </a:lnTo>
                <a:cubicBezTo>
                  <a:pt x="4725201" y="1656080"/>
                  <a:pt x="4725201" y="1742412"/>
                  <a:pt x="4672542" y="1796757"/>
                </a:cubicBezTo>
                <a:close/>
              </a:path>
            </a:pathLst>
          </a:custGeom>
          <a:solidFill>
            <a:schemeClr val="accent1"/>
          </a:solid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F57"/>
              </a:solidFill>
              <a:effectLst/>
              <a:uLnTx/>
              <a:uFillTx/>
              <a:latin typeface="Arial" panose="020B0604020202020204" pitchFamily="34" charset="0"/>
              <a:ea typeface="MS PGothic" charset="0"/>
              <a:cs typeface="Arial" panose="020B0604020202020204" pitchFamily="34" charset="0"/>
            </a:endParaRPr>
          </a:p>
        </p:txBody>
      </p:sp>
      <p:cxnSp>
        <p:nvCxnSpPr>
          <p:cNvPr id="108" name="Straight Connector 107">
            <a:extLst>
              <a:ext uri="{FF2B5EF4-FFF2-40B4-BE49-F238E27FC236}">
                <a16:creationId xmlns:a16="http://schemas.microsoft.com/office/drawing/2014/main" id="{183D7692-2244-D189-EFAF-BB7B153D6850}"/>
              </a:ext>
            </a:extLst>
          </p:cNvPr>
          <p:cNvCxnSpPr>
            <a:cxnSpLocks/>
          </p:cNvCxnSpPr>
          <p:nvPr/>
        </p:nvCxnSpPr>
        <p:spPr>
          <a:xfrm>
            <a:off x="7996238" y="5142717"/>
            <a:ext cx="0" cy="1065505"/>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20D62CD-EC1E-3C8F-EBF7-62DDA649910D}"/>
              </a:ext>
            </a:extLst>
          </p:cNvPr>
          <p:cNvSpPr txBox="1"/>
          <p:nvPr/>
        </p:nvSpPr>
        <p:spPr>
          <a:xfrm>
            <a:off x="2859683" y="4271344"/>
            <a:ext cx="24270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CRT may be decreased or stopped but not increased</a:t>
            </a:r>
          </a:p>
        </p:txBody>
      </p:sp>
      <p:sp>
        <p:nvSpPr>
          <p:cNvPr id="16" name="TextBox 15">
            <a:extLst>
              <a:ext uri="{FF2B5EF4-FFF2-40B4-BE49-F238E27FC236}">
                <a16:creationId xmlns:a16="http://schemas.microsoft.com/office/drawing/2014/main" id="{B8CC03B4-3AA4-1532-D86D-19A7815EFE60}"/>
              </a:ext>
            </a:extLst>
          </p:cNvPr>
          <p:cNvSpPr txBox="1"/>
          <p:nvPr/>
        </p:nvSpPr>
        <p:spPr>
          <a:xfrm>
            <a:off x="5670015" y="4268400"/>
            <a:ext cx="2264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CRT may be decreased or stopped but not increased</a:t>
            </a:r>
          </a:p>
        </p:txBody>
      </p:sp>
      <p:sp>
        <p:nvSpPr>
          <p:cNvPr id="17" name="TextBox 16">
            <a:extLst>
              <a:ext uri="{FF2B5EF4-FFF2-40B4-BE49-F238E27FC236}">
                <a16:creationId xmlns:a16="http://schemas.microsoft.com/office/drawing/2014/main" id="{FB981251-9CA5-923F-B8FB-83A580457814}"/>
              </a:ext>
            </a:extLst>
          </p:cNvPr>
          <p:cNvSpPr txBox="1"/>
          <p:nvPr/>
        </p:nvSpPr>
        <p:spPr>
          <a:xfrm>
            <a:off x="8346361" y="3188047"/>
            <a:ext cx="289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Dose of CRT may be changed or new CRT may be initiated</a:t>
            </a:r>
          </a:p>
        </p:txBody>
      </p:sp>
      <p:sp>
        <p:nvSpPr>
          <p:cNvPr id="106" name="TextBox 2">
            <a:extLst>
              <a:ext uri="{FF2B5EF4-FFF2-40B4-BE49-F238E27FC236}">
                <a16:creationId xmlns:a16="http://schemas.microsoft.com/office/drawing/2014/main" id="{5ED62D73-91BF-3AE4-658A-1EE964F0BD6C}"/>
              </a:ext>
            </a:extLst>
          </p:cNvPr>
          <p:cNvSpPr txBox="1"/>
          <p:nvPr/>
        </p:nvSpPr>
        <p:spPr>
          <a:xfrm>
            <a:off x="2901379" y="5440432"/>
            <a:ext cx="4903373" cy="674031"/>
          </a:xfrm>
          <a:prstGeom prst="rect">
            <a:avLst/>
          </a:prstGeom>
          <a:noFill/>
          <a:ln>
            <a:noFill/>
          </a:ln>
          <a:effectLst/>
        </p:spPr>
        <p:txBody>
          <a:bodyPr wrap="square" lIns="91440" tIns="45720" rIns="91440" bIns="45720" rtlCol="0" anchor="ctr">
            <a:spAutoFit/>
          </a:bodyPr>
          <a:lstStyle/>
          <a:p>
            <a:pPr marL="171450" marR="0" lvl="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Proportion of patients achieving response, defined as absence of phlebotomy eligibility</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(Weeks 20-32)</a:t>
            </a:r>
          </a:p>
          <a:p>
            <a:pPr marL="171450" marR="0" lvl="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Mean number of phlebotomies (Weeks 0-32)</a:t>
            </a:r>
          </a:p>
        </p:txBody>
      </p:sp>
      <p:sp>
        <p:nvSpPr>
          <p:cNvPr id="25" name="Rectangle 27">
            <a:extLst>
              <a:ext uri="{FF2B5EF4-FFF2-40B4-BE49-F238E27FC236}">
                <a16:creationId xmlns:a16="http://schemas.microsoft.com/office/drawing/2014/main" id="{E29320D3-5BEA-F272-579B-7E1AA23BE058}"/>
              </a:ext>
            </a:extLst>
          </p:cNvPr>
          <p:cNvSpPr/>
          <p:nvPr/>
        </p:nvSpPr>
        <p:spPr>
          <a:xfrm>
            <a:off x="4274449" y="5119105"/>
            <a:ext cx="2157233" cy="288012"/>
          </a:xfrm>
          <a:prstGeom prst="round2Diag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73A2"/>
                </a:solidFill>
                <a:effectLst/>
                <a:uLnTx/>
                <a:uFillTx/>
                <a:latin typeface="Arial" panose="020B0604020202020204" pitchFamily="34" charset="0"/>
                <a:ea typeface="+mn-ea"/>
                <a:cs typeface="Arial" panose="020B0604020202020204" pitchFamily="34" charset="0"/>
              </a:rPr>
              <a:t>Key Endpoints:</a:t>
            </a:r>
            <a:r>
              <a:rPr kumimoji="0" lang="en-US" sz="1600" b="1" i="0" u="none" strike="noStrike" kern="1200" cap="none" spc="0" normalizeH="0" baseline="30000" noProof="0" dirty="0">
                <a:ln>
                  <a:noFill/>
                </a:ln>
                <a:solidFill>
                  <a:srgbClr val="1173A2"/>
                </a:solidFill>
                <a:effectLst/>
                <a:uLnTx/>
                <a:uFillTx/>
                <a:latin typeface="Arial" panose="020B0604020202020204" pitchFamily="34" charset="0"/>
                <a:ea typeface="+mn-ea"/>
                <a:cs typeface="Arial" panose="020B0604020202020204" pitchFamily="34" charset="0"/>
              </a:rPr>
              <a:t>1,4,5</a:t>
            </a:r>
          </a:p>
        </p:txBody>
      </p:sp>
      <p:sp>
        <p:nvSpPr>
          <p:cNvPr id="7" name="Text Placeholder 38">
            <a:extLst>
              <a:ext uri="{FF2B5EF4-FFF2-40B4-BE49-F238E27FC236}">
                <a16:creationId xmlns:a16="http://schemas.microsoft.com/office/drawing/2014/main" id="{3D26ECFD-8167-60E1-E3AA-F30724B69C28}"/>
              </a:ext>
            </a:extLst>
          </p:cNvPr>
          <p:cNvSpPr txBox="1">
            <a:spLocks/>
          </p:cNvSpPr>
          <p:nvPr/>
        </p:nvSpPr>
        <p:spPr>
          <a:xfrm>
            <a:off x="8059479" y="4699287"/>
            <a:ext cx="4075369" cy="1559692"/>
          </a:xfrm>
          <a:prstGeom prst="rect">
            <a:avLst/>
          </a:prstGeom>
        </p:spPr>
        <p:txBody>
          <a:bodyPr anchor="b"/>
          <a:lst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20000"/>
              </a:spcBef>
              <a:spcAft>
                <a:spcPct val="0"/>
              </a:spcAft>
              <a:buClrTx/>
              <a:buSzTx/>
              <a:buFont typeface="Arial" charset="0"/>
              <a:buNone/>
              <a:tabLst/>
              <a:defRPr/>
            </a:pP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a</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Defined as 28 weeks in protocol amendment 3.1, but previously published as 6 months.</a:t>
            </a: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2,3</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a:t>
            </a: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b</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Phlebotomy eligibility defined as confirmed HCT </a:t>
            </a:r>
            <a:r>
              <a:rPr kumimoji="0" lang="en-US" sz="900" b="0" i="0" u="sng"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&gt;</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45% that is </a:t>
            </a:r>
            <a:r>
              <a:rPr kumimoji="0" lang="en-US" sz="900" b="0" i="0" u="sng"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&gt;</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3% higher than baseline, or HCT </a:t>
            </a:r>
            <a:r>
              <a:rPr kumimoji="0" lang="en-US" sz="900" b="0" i="0" u="sng"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&gt;</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48%.</a:t>
            </a:r>
            <a: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1</a:t>
            </a:r>
            <a:br>
              <a:rPr kumimoji="0" lang="en-US" sz="900" b="0" i="0" u="none" strike="noStrike" kern="1200" cap="none" spc="0" normalizeH="0" baseline="3000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b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CRT</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cytoreductive therapy;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HCT</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hematocrit;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PV</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polycythemia vera;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Q1W</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once a week;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R</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randomized;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SC</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subcutaneous;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WHO</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World Health Organization.</a:t>
            </a:r>
            <a:b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b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1.</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ClinicalTrials.gov. NCT05210790. https://clinicaltrials.gov/ct2/show/NCT05210790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2.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Verstovsek S, et al. 64th American Society of Hematology (ASH) Annual Meeting; </a:t>
            </a:r>
            <a:b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b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December 2022. TiP poster presentation.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3.</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 Protagonist Therapeutics. Protocol Number: PTG-300-11, Protocol Amendment 3.1. July 25, 2023.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4.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Protagonist Therapeutics. Press release. Published March 22, 2021. https://feeds.issuerdirect.com/news-release.html?newsid=6535012005620858 </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5.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EU Clinical Trials Register. 2021-004732-29. https://www.clinicaltrialsregister.eu/ctr-search/trial/2021-004732-29/HU</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rPr>
              <a:t>.</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Geneva" pitchFamily="37" charset="-128"/>
              <a:cs typeface="Arial" panose="020B0604020202020204" pitchFamily="34" charset="0"/>
            </a:endParaRPr>
          </a:p>
        </p:txBody>
      </p:sp>
      <p:sp>
        <p:nvSpPr>
          <p:cNvPr id="2" name="TextBox 1">
            <a:extLst>
              <a:ext uri="{FF2B5EF4-FFF2-40B4-BE49-F238E27FC236}">
                <a16:creationId xmlns:a16="http://schemas.microsoft.com/office/drawing/2014/main" id="{64F5DABA-E8CA-2115-9BCC-BF63EFC223B6}"/>
              </a:ext>
            </a:extLst>
          </p:cNvPr>
          <p:cNvSpPr txBox="1"/>
          <p:nvPr/>
        </p:nvSpPr>
        <p:spPr>
          <a:xfrm>
            <a:off x="10254021" y="6058779"/>
            <a:ext cx="1920240"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Data cutoff: 17 October 2023</a:t>
            </a:r>
          </a:p>
        </p:txBody>
      </p:sp>
    </p:spTree>
    <p:extLst>
      <p:ext uri="{BB962C8B-B14F-4D97-AF65-F5344CB8AC3E}">
        <p14:creationId xmlns:p14="http://schemas.microsoft.com/office/powerpoint/2010/main" val="180483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6516" y="73125"/>
            <a:ext cx="10358967" cy="1143000"/>
          </a:xfrm>
        </p:spPr>
        <p:txBody>
          <a:bodyPr/>
          <a:lstStyle/>
          <a:p>
            <a:r>
              <a:rPr lang="en-US" dirty="0" err="1">
                <a:latin typeface="Calibri" panose="020F0502020204030204" pitchFamily="34" charset="0"/>
                <a:cs typeface="Calibri" panose="020F0502020204030204" pitchFamily="34" charset="0"/>
              </a:rPr>
              <a:t>Luspatercept</a:t>
            </a:r>
            <a:r>
              <a:rPr lang="en-US" dirty="0">
                <a:latin typeface="Calibri" panose="020F0502020204030204" pitchFamily="34" charset="0"/>
                <a:cs typeface="Calibri" panose="020F0502020204030204" pitchFamily="34" charset="0"/>
              </a:rPr>
              <a:t> Mechanism of Action in Anemia</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3918830" cy="323165"/>
          </a:xfrm>
          <a:prstGeom prst="rect">
            <a:avLst/>
          </a:prstGeom>
          <a:noFill/>
        </p:spPr>
        <p:txBody>
          <a:bodyPr wrap="none" rtlCol="0">
            <a:spAutoFit/>
          </a:bodyPr>
          <a:lstStyle/>
          <a:p>
            <a:r>
              <a:rPr lang="en-US" sz="1500" b="0" dirty="0" err="1">
                <a:solidFill>
                  <a:schemeClr val="tx1"/>
                </a:solidFill>
                <a:latin typeface="+mn-lt"/>
              </a:rPr>
              <a:t>Kubasch</a:t>
            </a:r>
            <a:r>
              <a:rPr lang="en-US" sz="1500" b="0" dirty="0">
                <a:solidFill>
                  <a:schemeClr val="tx1"/>
                </a:solidFill>
                <a:latin typeface="+mn-lt"/>
              </a:rPr>
              <a:t> AS et al. </a:t>
            </a:r>
            <a:r>
              <a:rPr lang="en-US" sz="1500" b="0" i="1" dirty="0">
                <a:solidFill>
                  <a:schemeClr val="tx1"/>
                </a:solidFill>
                <a:latin typeface="+mn-lt"/>
              </a:rPr>
              <a:t>Blood Adv</a:t>
            </a:r>
            <a:r>
              <a:rPr lang="en-US" sz="1500" b="0" dirty="0">
                <a:solidFill>
                  <a:schemeClr val="tx1"/>
                </a:solidFill>
                <a:latin typeface="+mn-lt"/>
              </a:rPr>
              <a:t> 2021;5(5):1565-75. </a:t>
            </a:r>
          </a:p>
        </p:txBody>
      </p:sp>
      <p:pic>
        <p:nvPicPr>
          <p:cNvPr id="4" name="Picture 3">
            <a:extLst>
              <a:ext uri="{FF2B5EF4-FFF2-40B4-BE49-F238E27FC236}">
                <a16:creationId xmlns:a16="http://schemas.microsoft.com/office/drawing/2014/main" id="{16FD6295-C20D-EABF-53FC-C3D4DA02E4F3}"/>
              </a:ext>
            </a:extLst>
          </p:cNvPr>
          <p:cNvPicPr>
            <a:picLocks noChangeAspect="1"/>
          </p:cNvPicPr>
          <p:nvPr/>
        </p:nvPicPr>
        <p:blipFill>
          <a:blip r:embed="rId2"/>
          <a:stretch>
            <a:fillRect/>
          </a:stretch>
        </p:blipFill>
        <p:spPr>
          <a:xfrm>
            <a:off x="3205198" y="908720"/>
            <a:ext cx="5781602" cy="5369629"/>
          </a:xfrm>
          <a:prstGeom prst="rect">
            <a:avLst/>
          </a:prstGeom>
        </p:spPr>
      </p:pic>
    </p:spTree>
    <p:extLst>
      <p:ext uri="{BB962C8B-B14F-4D97-AF65-F5344CB8AC3E}">
        <p14:creationId xmlns:p14="http://schemas.microsoft.com/office/powerpoint/2010/main" val="499332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912285" y="227013"/>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Selinexor Mechanism of Action in Myelofibrosis</a:t>
            </a:r>
          </a:p>
        </p:txBody>
      </p:sp>
      <p:pic>
        <p:nvPicPr>
          <p:cNvPr id="3" name="Picture 2" descr="A diagram of a cell cycle&#10;&#10;Description automatically generated">
            <a:extLst>
              <a:ext uri="{FF2B5EF4-FFF2-40B4-BE49-F238E27FC236}">
                <a16:creationId xmlns:a16="http://schemas.microsoft.com/office/drawing/2014/main" id="{075013FA-F346-5CE8-A600-BEA33FE6F5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27448" y="909734"/>
            <a:ext cx="10223136" cy="5183562"/>
          </a:xfrm>
          <a:prstGeom prst="rect">
            <a:avLst/>
          </a:prstGeom>
        </p:spPr>
      </p:pic>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191344" y="6469404"/>
            <a:ext cx="343267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Tantravahi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 et al. ASH</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622.</a:t>
            </a:r>
          </a:p>
        </p:txBody>
      </p:sp>
    </p:spTree>
    <p:extLst>
      <p:ext uri="{BB962C8B-B14F-4D97-AF65-F5344CB8AC3E}">
        <p14:creationId xmlns:p14="http://schemas.microsoft.com/office/powerpoint/2010/main" val="1317434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7D5E4-FDCB-2296-BD39-6AB02A49088A}"/>
              </a:ext>
            </a:extLst>
          </p:cNvPr>
          <p:cNvSpPr/>
          <p:nvPr/>
        </p:nvSpPr>
        <p:spPr bwMode="auto">
          <a:xfrm>
            <a:off x="1127448" y="288218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tx1"/>
                </a:solidFill>
              </a:rPr>
              <a:t>INTRODUCTION: Myelofibrosis (MF) for Oncology “Newbies” </a:t>
            </a:r>
          </a:p>
          <a:p>
            <a:pPr marL="98425" indent="0">
              <a:lnSpc>
                <a:spcPct val="100000"/>
              </a:lnSpc>
              <a:spcBef>
                <a:spcPts val="1200"/>
              </a:spcBef>
              <a:spcAft>
                <a:spcPts val="1800"/>
              </a:spcAft>
              <a:buNone/>
            </a:pPr>
            <a:r>
              <a:rPr lang="en-US" sz="2400" dirty="0">
                <a:solidFill>
                  <a:schemeClr val="tx1"/>
                </a:solidFill>
              </a:rPr>
              <a:t>MODULE 1: Biology of MF</a:t>
            </a:r>
            <a:endParaRPr lang="en-US" sz="2400" dirty="0">
              <a:solidFill>
                <a:schemeClr val="tx1"/>
              </a:solidFill>
              <a:latin typeface="+mn-lt"/>
            </a:endParaRPr>
          </a:p>
          <a:p>
            <a:pPr marL="98425" indent="0">
              <a:lnSpc>
                <a:spcPct val="100000"/>
              </a:lnSpc>
              <a:spcBef>
                <a:spcPts val="1200"/>
              </a:spcBef>
              <a:spcAft>
                <a:spcPts val="1800"/>
              </a:spcAft>
              <a:buNone/>
            </a:pPr>
            <a:r>
              <a:rPr lang="en-US" sz="2400" dirty="0">
                <a:solidFill>
                  <a:schemeClr val="bg1"/>
                </a:solidFill>
                <a:latin typeface="+mn-lt"/>
              </a:rPr>
              <a:t>MODULE 2: Management of Anemia in MF</a:t>
            </a:r>
          </a:p>
          <a:p>
            <a:pPr marL="98425" indent="0">
              <a:lnSpc>
                <a:spcPct val="100000"/>
              </a:lnSpc>
              <a:spcBef>
                <a:spcPts val="1200"/>
              </a:spcBef>
              <a:spcAft>
                <a:spcPts val="1800"/>
              </a:spcAft>
              <a:buNone/>
            </a:pPr>
            <a:r>
              <a:rPr lang="en-US" sz="2400" dirty="0">
                <a:solidFill>
                  <a:schemeClr val="tx1"/>
                </a:solidFill>
                <a:latin typeface="+mn-lt"/>
              </a:rPr>
              <a:t>MODULE 3: Novel Strategies for MF</a:t>
            </a:r>
          </a:p>
          <a:p>
            <a:pPr marL="98425" indent="0">
              <a:lnSpc>
                <a:spcPct val="100000"/>
              </a:lnSpc>
              <a:spcBef>
                <a:spcPts val="1200"/>
              </a:spcBef>
              <a:spcAft>
                <a:spcPts val="1800"/>
              </a:spcAft>
              <a:buNone/>
            </a:pPr>
            <a:r>
              <a:rPr lang="en-US" sz="2400" dirty="0">
                <a:solidFill>
                  <a:schemeClr val="tx1"/>
                </a:solidFill>
                <a:latin typeface="+mn-lt"/>
              </a:rPr>
              <a:t>MODULE 4: Journal Club</a:t>
            </a:r>
            <a:endParaRPr lang="en-US" sz="2200" dirty="0">
              <a:solidFill>
                <a:schemeClr val="tx1"/>
              </a:solidFill>
            </a:endParaRPr>
          </a:p>
        </p:txBody>
      </p:sp>
    </p:spTree>
    <p:extLst>
      <p:ext uri="{BB962C8B-B14F-4D97-AF65-F5344CB8AC3E}">
        <p14:creationId xmlns:p14="http://schemas.microsoft.com/office/powerpoint/2010/main" val="39434082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B851-1333-E36E-E58A-8B44E12A368D}"/>
              </a:ext>
            </a:extLst>
          </p:cNvPr>
          <p:cNvSpPr>
            <a:spLocks noGrp="1"/>
          </p:cNvSpPr>
          <p:nvPr>
            <p:ph type="title"/>
          </p:nvPr>
        </p:nvSpPr>
        <p:spPr/>
        <p:txBody>
          <a:bodyPr/>
          <a:lstStyle/>
          <a:p>
            <a:r>
              <a:rPr lang="en-US" sz="2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A 78-year-old man with symptomatic MF receives </a:t>
            </a:r>
            <a:r>
              <a:rPr lang="en-US" sz="2400" b="1" u="sng" dirty="0" err="1">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ruxolitinib</a:t>
            </a:r>
            <a:r>
              <a:rPr lang="en-US" sz="2400" b="1" u="sng"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10 mg BID</a:t>
            </a:r>
            <a:r>
              <a:rPr lang="en-US" sz="2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but develops severe anemia and cardiac symptoms. </a:t>
            </a:r>
            <a:r>
              <a:rPr lang="en-US" sz="2400" b="1" u="sng" dirty="0" err="1">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Ruxolitinib</a:t>
            </a:r>
            <a:r>
              <a:rPr lang="en-US" sz="2400" b="1" u="sng"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dose is decreased to </a:t>
            </a:r>
            <a:br>
              <a:rPr lang="en-US" sz="2400" b="1" u="sng"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br>
            <a:r>
              <a:rPr lang="en-US" sz="2400" b="1" u="sng"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5 mg BID</a:t>
            </a:r>
            <a:r>
              <a:rPr lang="en-US" sz="2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with no change in symptoms. Platelet count = 77,000/</a:t>
            </a:r>
            <a:r>
              <a:rPr lang="en-US" sz="2400" b="1" dirty="0" err="1">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μL</a:t>
            </a:r>
            <a:r>
              <a:rPr lang="en-US" sz="2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Hgb = 6.16 g/dL, WBC = 32,500/</a:t>
            </a:r>
            <a:r>
              <a:rPr lang="en-US" sz="2400" b="1" dirty="0" err="1">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μL</a:t>
            </a:r>
            <a:r>
              <a:rPr lang="en-US" sz="24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with 2% blasts, spleen is 12 cm below left costal margin. Regulatory and reimbursement issues aside, which treatment would you most likely recommend (assuming the patient is not a transplant candidate)?</a:t>
            </a:r>
            <a:endParaRPr lang="en-US" sz="2400" dirty="0">
              <a:solidFill>
                <a:srgbClr val="0432FF"/>
              </a:solidFill>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36DEBF49-A3FB-5D68-5385-41B096EF3D17}"/>
              </a:ext>
            </a:extLst>
          </p:cNvPr>
          <p:cNvSpPr>
            <a:spLocks noGrp="1"/>
          </p:cNvSpPr>
          <p:nvPr>
            <p:ph idx="46"/>
          </p:nvPr>
        </p:nvSpPr>
        <p:spPr/>
        <p:txBody>
          <a:bodyPr/>
          <a:lstStyle/>
          <a:p>
            <a:r>
              <a:rPr lang="en-US" dirty="0"/>
              <a:t>Switch to </a:t>
            </a:r>
            <a:r>
              <a:rPr lang="en-US" dirty="0" err="1"/>
              <a:t>momelotinib</a:t>
            </a:r>
            <a:endParaRPr lang="en-US" dirty="0"/>
          </a:p>
        </p:txBody>
      </p:sp>
      <p:sp>
        <p:nvSpPr>
          <p:cNvPr id="9" name="Content Placeholder 7">
            <a:extLst>
              <a:ext uri="{FF2B5EF4-FFF2-40B4-BE49-F238E27FC236}">
                <a16:creationId xmlns:a16="http://schemas.microsoft.com/office/drawing/2014/main" id="{4FF38DB6-1869-CC02-A8E2-C11EDBF574AF}"/>
              </a:ext>
            </a:extLst>
          </p:cNvPr>
          <p:cNvSpPr>
            <a:spLocks noGrp="1"/>
          </p:cNvSpPr>
          <p:nvPr>
            <p:ph idx="45"/>
          </p:nvPr>
        </p:nvSpPr>
        <p:spPr/>
        <p:txBody>
          <a:bodyPr/>
          <a:lstStyle/>
          <a:p>
            <a:r>
              <a:rPr lang="en-US" dirty="0"/>
              <a:t>Switch to </a:t>
            </a:r>
            <a:r>
              <a:rPr lang="en-US" dirty="0" err="1"/>
              <a:t>momelotinib</a:t>
            </a:r>
            <a:endParaRPr lang="en-US" dirty="0"/>
          </a:p>
        </p:txBody>
      </p:sp>
      <p:sp>
        <p:nvSpPr>
          <p:cNvPr id="10" name="Content Placeholder 7">
            <a:extLst>
              <a:ext uri="{FF2B5EF4-FFF2-40B4-BE49-F238E27FC236}">
                <a16:creationId xmlns:a16="http://schemas.microsoft.com/office/drawing/2014/main" id="{C0EFBC05-1AFA-EF47-6DC6-B07C3FEA4476}"/>
              </a:ext>
            </a:extLst>
          </p:cNvPr>
          <p:cNvSpPr>
            <a:spLocks noGrp="1"/>
          </p:cNvSpPr>
          <p:nvPr>
            <p:ph idx="35"/>
          </p:nvPr>
        </p:nvSpPr>
        <p:spPr/>
        <p:txBody>
          <a:bodyPr/>
          <a:lstStyle/>
          <a:p>
            <a:r>
              <a:rPr lang="en-US" dirty="0"/>
              <a:t>Switch to </a:t>
            </a:r>
            <a:r>
              <a:rPr lang="en-US" dirty="0" err="1"/>
              <a:t>momelotinib</a:t>
            </a:r>
            <a:endParaRPr lang="en-US" dirty="0"/>
          </a:p>
        </p:txBody>
      </p:sp>
      <p:sp>
        <p:nvSpPr>
          <p:cNvPr id="3" name="Content Placeholder 7">
            <a:extLst>
              <a:ext uri="{FF2B5EF4-FFF2-40B4-BE49-F238E27FC236}">
                <a16:creationId xmlns:a16="http://schemas.microsoft.com/office/drawing/2014/main" id="{F46C56AF-0984-095C-F910-C2146CFF5EFB}"/>
              </a:ext>
            </a:extLst>
          </p:cNvPr>
          <p:cNvSpPr>
            <a:spLocks noGrp="1"/>
          </p:cNvSpPr>
          <p:nvPr>
            <p:ph idx="44"/>
          </p:nvPr>
        </p:nvSpPr>
        <p:spPr/>
        <p:txBody>
          <a:bodyPr/>
          <a:lstStyle/>
          <a:p>
            <a:r>
              <a:rPr lang="en-US" dirty="0"/>
              <a:t>Switch to </a:t>
            </a:r>
            <a:r>
              <a:rPr lang="en-US" dirty="0" err="1"/>
              <a:t>momelotinib</a:t>
            </a:r>
            <a:endParaRPr lang="en-US" dirty="0"/>
          </a:p>
        </p:txBody>
      </p:sp>
      <p:sp>
        <p:nvSpPr>
          <p:cNvPr id="6" name="Content Placeholder 7">
            <a:extLst>
              <a:ext uri="{FF2B5EF4-FFF2-40B4-BE49-F238E27FC236}">
                <a16:creationId xmlns:a16="http://schemas.microsoft.com/office/drawing/2014/main" id="{7471BABF-20AC-1E28-D04E-8DD9EE92AE51}"/>
              </a:ext>
            </a:extLst>
          </p:cNvPr>
          <p:cNvSpPr>
            <a:spLocks noGrp="1"/>
          </p:cNvSpPr>
          <p:nvPr>
            <p:ph idx="41"/>
          </p:nvPr>
        </p:nvSpPr>
        <p:spPr/>
        <p:txBody>
          <a:bodyPr/>
          <a:lstStyle/>
          <a:p>
            <a:r>
              <a:rPr lang="en-US" dirty="0"/>
              <a:t>Switch to </a:t>
            </a:r>
            <a:r>
              <a:rPr lang="en-US" dirty="0" err="1"/>
              <a:t>momelotinib</a:t>
            </a:r>
            <a:endParaRPr lang="en-US" dirty="0"/>
          </a:p>
        </p:txBody>
      </p:sp>
      <p:sp>
        <p:nvSpPr>
          <p:cNvPr id="5" name="Content Placeholder 7">
            <a:extLst>
              <a:ext uri="{FF2B5EF4-FFF2-40B4-BE49-F238E27FC236}">
                <a16:creationId xmlns:a16="http://schemas.microsoft.com/office/drawing/2014/main" id="{34345AF7-B903-14AF-A199-F7BE26A40585}"/>
              </a:ext>
            </a:extLst>
          </p:cNvPr>
          <p:cNvSpPr>
            <a:spLocks noGrp="1"/>
          </p:cNvSpPr>
          <p:nvPr>
            <p:ph idx="36"/>
          </p:nvPr>
        </p:nvSpPr>
        <p:spPr/>
        <p:txBody>
          <a:bodyPr/>
          <a:lstStyle/>
          <a:p>
            <a:r>
              <a:rPr lang="en-US" dirty="0"/>
              <a:t>Switch to </a:t>
            </a:r>
            <a:r>
              <a:rPr lang="en-US" dirty="0" err="1"/>
              <a:t>momelotinib</a:t>
            </a:r>
            <a:endParaRPr lang="en-US" dirty="0"/>
          </a:p>
        </p:txBody>
      </p:sp>
    </p:spTree>
    <p:extLst>
      <p:ext uri="{BB962C8B-B14F-4D97-AF65-F5344CB8AC3E}">
        <p14:creationId xmlns:p14="http://schemas.microsoft.com/office/powerpoint/2010/main" val="3093458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877A-CB81-4845-B4E7-1217A12E656B}"/>
              </a:ext>
            </a:extLst>
          </p:cNvPr>
          <p:cNvSpPr>
            <a:spLocks noGrp="1"/>
          </p:cNvSpPr>
          <p:nvPr>
            <p:ph type="title"/>
          </p:nvPr>
        </p:nvSpPr>
        <p:spPr>
          <a:xfrm>
            <a:off x="695400" y="227013"/>
            <a:ext cx="10358967" cy="1143000"/>
          </a:xfrm>
        </p:spPr>
        <p:txBody>
          <a:bodyPr/>
          <a:lstStyle/>
          <a:p>
            <a:pPr algn="l"/>
            <a:r>
              <a:rPr lang="en-US" dirty="0" err="1"/>
              <a:t>Momelotinib</a:t>
            </a:r>
            <a:r>
              <a:rPr lang="en-US" dirty="0"/>
              <a:t> Granted Approval for Myelofibrosis with Anemia</a:t>
            </a:r>
            <a:br>
              <a:rPr lang="en-US" dirty="0"/>
            </a:br>
            <a:r>
              <a:rPr lang="en-US" sz="2400" dirty="0"/>
              <a:t>Press Release: September 15, 2023</a:t>
            </a:r>
          </a:p>
        </p:txBody>
      </p:sp>
      <p:sp>
        <p:nvSpPr>
          <p:cNvPr id="3" name="Content Placeholder 2">
            <a:extLst>
              <a:ext uri="{FF2B5EF4-FFF2-40B4-BE49-F238E27FC236}">
                <a16:creationId xmlns:a16="http://schemas.microsoft.com/office/drawing/2014/main" id="{661E5026-77F3-A84C-BBED-E8DE0569BAA2}"/>
              </a:ext>
            </a:extLst>
          </p:cNvPr>
          <p:cNvSpPr>
            <a:spLocks noGrp="1"/>
          </p:cNvSpPr>
          <p:nvPr>
            <p:ph idx="1"/>
          </p:nvPr>
        </p:nvSpPr>
        <p:spPr>
          <a:xfrm>
            <a:off x="695401" y="1511178"/>
            <a:ext cx="10873208" cy="4572306"/>
          </a:xfrm>
        </p:spPr>
        <p:txBody>
          <a:bodyPr/>
          <a:lstStyle/>
          <a:p>
            <a:pPr marL="98425" indent="0">
              <a:buNone/>
            </a:pPr>
            <a:r>
              <a:rPr lang="en-US" sz="2000" b="0" dirty="0"/>
              <a:t>“On September 15, 2023, the FDA approved </a:t>
            </a:r>
            <a:r>
              <a:rPr lang="en-US" sz="2000" b="0" dirty="0" err="1"/>
              <a:t>momelotinib</a:t>
            </a:r>
            <a:r>
              <a:rPr lang="en-US" sz="2000" b="0" dirty="0"/>
              <a:t> for the treatment of intermediate- or high-risk myelofibrosis, including primary myelofibrosis or secondary myelofibrosis (post-polycythemia vera and post-essential thrombocythemia), in adults with anemia. </a:t>
            </a:r>
          </a:p>
          <a:p>
            <a:pPr marL="98425" indent="0">
              <a:buNone/>
            </a:pPr>
            <a:r>
              <a:rPr lang="en-US" sz="2000" b="0" dirty="0"/>
              <a:t>The FDA approval of </a:t>
            </a:r>
            <a:r>
              <a:rPr lang="en-US" sz="2000" b="0" dirty="0" err="1"/>
              <a:t>momelotinib</a:t>
            </a:r>
            <a:r>
              <a:rPr lang="en-US" sz="2000" b="0" dirty="0"/>
              <a:t> is supported by data from the pivotal MOMENTUM study (NCT04173494) and a subpopulation of adults with anemia from the SIMPLIFY-1 phase III trial (NCT01969838).</a:t>
            </a:r>
          </a:p>
          <a:p>
            <a:pPr marL="98425" indent="0">
              <a:buNone/>
            </a:pPr>
            <a:r>
              <a:rPr lang="en-US" sz="2000" b="0" dirty="0"/>
              <a:t>MOMENTUM was designed to evaluate the safety and efficacy of </a:t>
            </a:r>
            <a:r>
              <a:rPr lang="en-US" sz="2000" b="0" dirty="0" err="1"/>
              <a:t>momelotinib</a:t>
            </a:r>
            <a:r>
              <a:rPr lang="en-US" sz="2000" b="0" dirty="0"/>
              <a:t> vs danazol for the treatment and reduction of key manifestations of myelofibrosis in an anemic, symptomatic, JAK inhibitor-experienced patient population. The MOMENTUM trial met all its primary and key secondary endpoints, demonstrating statistically significant response with respect to constitutional symptoms, splenic response, and transfusion independence in patients treated with </a:t>
            </a:r>
            <a:r>
              <a:rPr lang="en-US" sz="2000" b="0" dirty="0" err="1"/>
              <a:t>momelotinib</a:t>
            </a:r>
            <a:r>
              <a:rPr lang="en-US" sz="2000" b="0" dirty="0"/>
              <a:t> vs danazol.”</a:t>
            </a:r>
          </a:p>
        </p:txBody>
      </p:sp>
      <p:sp>
        <p:nvSpPr>
          <p:cNvPr id="5" name="TextBox 4">
            <a:extLst>
              <a:ext uri="{FF2B5EF4-FFF2-40B4-BE49-F238E27FC236}">
                <a16:creationId xmlns:a16="http://schemas.microsoft.com/office/drawing/2014/main" id="{6505773A-B555-C247-A33F-D4A633A93A4E}"/>
              </a:ext>
            </a:extLst>
          </p:cNvPr>
          <p:cNvSpPr txBox="1"/>
          <p:nvPr/>
        </p:nvSpPr>
        <p:spPr>
          <a:xfrm>
            <a:off x="191344" y="6469404"/>
            <a:ext cx="10656368"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ascopost.com</a:t>
            </a:r>
            <a:r>
              <a:rPr lang="en-US" sz="1500" b="0" dirty="0">
                <a:solidFill>
                  <a:schemeClr val="tx1"/>
                </a:solidFill>
                <a:latin typeface="Calibri" panose="020F0502020204030204" pitchFamily="34" charset="0"/>
                <a:cs typeface="Calibri" panose="020F0502020204030204" pitchFamily="34" charset="0"/>
              </a:rPr>
              <a:t>/news/september-2023/fda-approves-momelotinib-for-patients-with-myelofibrosis-and-anemia/</a:t>
            </a:r>
          </a:p>
        </p:txBody>
      </p:sp>
    </p:spTree>
    <p:extLst>
      <p:ext uri="{BB962C8B-B14F-4D97-AF65-F5344CB8AC3E}">
        <p14:creationId xmlns:p14="http://schemas.microsoft.com/office/powerpoint/2010/main" val="2029512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an educational grant from GSK.</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EFB363B-9E2B-4089-1C10-2321F8C96607}"/>
              </a:ext>
            </a:extLst>
          </p:cNvPr>
          <p:cNvSpPr txBox="1"/>
          <p:nvPr/>
        </p:nvSpPr>
        <p:spPr>
          <a:xfrm>
            <a:off x="1112460" y="3740536"/>
            <a:ext cx="996707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5159896" y="3740536"/>
            <a:ext cx="6095931" cy="369297"/>
          </a:xfrm>
        </p:spPr>
        <p:txBody>
          <a:bodyPr/>
          <a:lstStyle/>
          <a:p>
            <a:pPr marL="98425" indent="0">
              <a:spcBef>
                <a:spcPts val="0"/>
              </a:spcBef>
              <a:spcAft>
                <a:spcPts val="0"/>
              </a:spcAft>
              <a:buNone/>
            </a:pPr>
            <a:r>
              <a:rPr lang="en-US" sz="1800" dirty="0">
                <a:solidFill>
                  <a:schemeClr val="tx1"/>
                </a:solidFill>
              </a:rPr>
              <a:t>Mesa R et al. </a:t>
            </a:r>
            <a:r>
              <a:rPr lang="en-US" sz="1800" i="1" dirty="0" err="1">
                <a:solidFill>
                  <a:schemeClr val="tx1"/>
                </a:solidFill>
              </a:rPr>
              <a:t>Haematologica</a:t>
            </a:r>
            <a:r>
              <a:rPr lang="en-US" sz="1800" dirty="0">
                <a:solidFill>
                  <a:schemeClr val="tx1"/>
                </a:solidFill>
              </a:rPr>
              <a:t> 2024 February 1;109(2):676-81 </a:t>
            </a:r>
          </a:p>
          <a:p>
            <a:pPr marL="98425" indent="0">
              <a:spcBef>
                <a:spcPts val="0"/>
              </a:spcBef>
              <a:spcAft>
                <a:spcPts val="0"/>
              </a:spcAft>
              <a:buNone/>
            </a:pPr>
            <a:r>
              <a:rPr lang="en-US" sz="1800" dirty="0">
                <a:solidFill>
                  <a:srgbClr val="ED1C24"/>
                </a:solidFill>
              </a:rPr>
              <a:t> </a:t>
            </a:r>
          </a:p>
        </p:txBody>
      </p:sp>
      <p:pic>
        <p:nvPicPr>
          <p:cNvPr id="4" name="Picture 3" descr="A close-up of black text&#10;&#10;Description automatically generated">
            <a:extLst>
              <a:ext uri="{FF2B5EF4-FFF2-40B4-BE49-F238E27FC236}">
                <a16:creationId xmlns:a16="http://schemas.microsoft.com/office/drawing/2014/main" id="{D20FE483-DA2E-6A72-3C7F-AC62233A9C4E}"/>
              </a:ext>
            </a:extLst>
          </p:cNvPr>
          <p:cNvPicPr>
            <a:picLocks noChangeAspect="1"/>
          </p:cNvPicPr>
          <p:nvPr/>
        </p:nvPicPr>
        <p:blipFill>
          <a:blip r:embed="rId2"/>
          <a:stretch>
            <a:fillRect/>
          </a:stretch>
        </p:blipFill>
        <p:spPr>
          <a:xfrm>
            <a:off x="1112460" y="1559243"/>
            <a:ext cx="9967079" cy="2181293"/>
          </a:xfrm>
          <a:prstGeom prst="rect">
            <a:avLst/>
          </a:prstGeom>
        </p:spPr>
      </p:pic>
    </p:spTree>
    <p:extLst>
      <p:ext uri="{BB962C8B-B14F-4D97-AF65-F5344CB8AC3E}">
        <p14:creationId xmlns:p14="http://schemas.microsoft.com/office/powerpoint/2010/main" val="429364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846046" y="899065"/>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SIMPLIFY-1 Trial: Clinical Efficacy of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 After Immediate Crossover from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0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Hemoglobin and Spleen Volume Dynamics</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5257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Mesa R et al.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1600" b="0" i="0" u="none" strike="noStrike" kern="1200" cap="none" spc="0" normalizeH="0" baseline="0" noProof="0" dirty="0">
                <a:ln>
                  <a:noFill/>
                </a:ln>
                <a:solidFill>
                  <a:srgbClr val="000000"/>
                </a:solidFill>
                <a:effectLst/>
                <a:uLnTx/>
                <a:uFillTx/>
                <a:latin typeface="Calibri"/>
                <a:ea typeface="+mn-ea"/>
                <a:cs typeface="+mn-cs"/>
              </a:rPr>
              <a:t> 2024 February 1;109(2):676-81</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8">
            <a:extLst>
              <a:ext uri="{FF2B5EF4-FFF2-40B4-BE49-F238E27FC236}">
                <a16:creationId xmlns:a16="http://schemas.microsoft.com/office/drawing/2014/main" id="{41CC8360-0D54-274E-B797-DDA9CF6E418A}"/>
              </a:ext>
            </a:extLst>
          </p:cNvPr>
          <p:cNvSpPr txBox="1"/>
          <p:nvPr/>
        </p:nvSpPr>
        <p:spPr>
          <a:xfrm>
            <a:off x="1240121" y="5902188"/>
            <a:ext cx="6161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1A1A"/>
                </a:solidFill>
                <a:effectLst/>
                <a:uLnTx/>
                <a:uFillTx/>
                <a:latin typeface="Calibri"/>
                <a:ea typeface="+mn-ea"/>
                <a:cs typeface="+mn-cs"/>
              </a:rPr>
              <a:t>MMB = </a:t>
            </a:r>
            <a:r>
              <a:rPr kumimoji="0" lang="en-US" sz="1500" b="0" i="0" u="none" strike="noStrike" kern="1200" cap="none" spc="0" normalizeH="0" baseline="0" noProof="0" dirty="0" err="1">
                <a:ln>
                  <a:noFill/>
                </a:ln>
                <a:solidFill>
                  <a:srgbClr val="1A1A1A"/>
                </a:solidFill>
                <a:effectLst/>
                <a:uLnTx/>
                <a:uFillTx/>
                <a:latin typeface="Calibri"/>
                <a:ea typeface="+mn-ea"/>
                <a:cs typeface="+mn-cs"/>
              </a:rPr>
              <a:t>momelotinib</a:t>
            </a:r>
            <a:r>
              <a:rPr kumimoji="0" lang="en-US" sz="1500" b="0" i="0" u="none" strike="noStrike" kern="1200" cap="none" spc="0" normalizeH="0" baseline="0" noProof="0" dirty="0">
                <a:ln>
                  <a:noFill/>
                </a:ln>
                <a:solidFill>
                  <a:srgbClr val="1A1A1A"/>
                </a:solidFill>
                <a:effectLst/>
                <a:uLnTx/>
                <a:uFillTx/>
                <a:latin typeface="Calibri"/>
                <a:ea typeface="+mn-ea"/>
                <a:cs typeface="+mn-cs"/>
              </a:rPr>
              <a:t>; RUX = </a:t>
            </a:r>
            <a:r>
              <a:rPr kumimoji="0" lang="en-US" sz="1500" b="0" i="0" u="none" strike="noStrike" kern="1200" cap="none" spc="0" normalizeH="0" baseline="0" noProof="0" dirty="0" err="1">
                <a:ln>
                  <a:noFill/>
                </a:ln>
                <a:solidFill>
                  <a:srgbClr val="1A1A1A"/>
                </a:solidFill>
                <a:effectLst/>
                <a:uLnTx/>
                <a:uFillTx/>
                <a:latin typeface="Calibri"/>
                <a:ea typeface="+mn-ea"/>
                <a:cs typeface="+mn-cs"/>
              </a:rPr>
              <a:t>ruxolitinib</a:t>
            </a:r>
            <a:r>
              <a:rPr kumimoji="0" lang="en-US" sz="1500" b="0" i="0" u="none" strike="noStrike" kern="1200" cap="none" spc="0" normalizeH="0" baseline="0" noProof="0" dirty="0">
                <a:ln>
                  <a:noFill/>
                </a:ln>
                <a:solidFill>
                  <a:srgbClr val="1A1A1A"/>
                </a:solidFill>
                <a:effectLst/>
                <a:uLnTx/>
                <a:uFillTx/>
                <a:latin typeface="Calibri"/>
                <a:ea typeface="+mn-ea"/>
                <a:cs typeface="+mn-cs"/>
              </a:rPr>
              <a:t>; XO = crossover </a:t>
            </a:r>
          </a:p>
        </p:txBody>
      </p:sp>
      <p:pic>
        <p:nvPicPr>
          <p:cNvPr id="3" name="Picture 2" descr="A graph of a number of people&#10;&#10;Description automatically generated with medium confidence">
            <a:extLst>
              <a:ext uri="{FF2B5EF4-FFF2-40B4-BE49-F238E27FC236}">
                <a16:creationId xmlns:a16="http://schemas.microsoft.com/office/drawing/2014/main" id="{CA154FDC-23C2-16B9-CE5B-62482E8B8BB5}"/>
              </a:ext>
            </a:extLst>
          </p:cNvPr>
          <p:cNvPicPr>
            <a:picLocks noChangeAspect="1"/>
          </p:cNvPicPr>
          <p:nvPr/>
        </p:nvPicPr>
        <p:blipFill>
          <a:blip r:embed="rId2"/>
          <a:stretch>
            <a:fillRect/>
          </a:stretch>
        </p:blipFill>
        <p:spPr>
          <a:xfrm>
            <a:off x="1275822" y="1720378"/>
            <a:ext cx="10063883" cy="4084886"/>
          </a:xfrm>
          <a:prstGeom prst="rect">
            <a:avLst/>
          </a:prstGeom>
        </p:spPr>
      </p:pic>
      <p:sp>
        <p:nvSpPr>
          <p:cNvPr id="6" name="TextBox 5">
            <a:extLst>
              <a:ext uri="{FF2B5EF4-FFF2-40B4-BE49-F238E27FC236}">
                <a16:creationId xmlns:a16="http://schemas.microsoft.com/office/drawing/2014/main" id="{73ACE030-AC67-AC66-8A85-90FD3FA6F949}"/>
              </a:ext>
            </a:extLst>
          </p:cNvPr>
          <p:cNvSpPr txBox="1"/>
          <p:nvPr/>
        </p:nvSpPr>
        <p:spPr>
          <a:xfrm>
            <a:off x="1275822" y="1720378"/>
            <a:ext cx="192370" cy="3917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5828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846046" y="595492"/>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SIMPLIFY-1: Clinical Efficacy of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 After Immediate Crossover from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0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Transfusion Independence Rate After Transition to Open-Label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5257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Mesa R et al.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1600" b="0" i="0" u="none" strike="noStrike" kern="1200" cap="none" spc="0" normalizeH="0" baseline="0" noProof="0" dirty="0">
                <a:ln>
                  <a:noFill/>
                </a:ln>
                <a:solidFill>
                  <a:srgbClr val="000000"/>
                </a:solidFill>
                <a:effectLst/>
                <a:uLnTx/>
                <a:uFillTx/>
                <a:latin typeface="Calibri"/>
                <a:ea typeface="+mn-ea"/>
                <a:cs typeface="+mn-cs"/>
              </a:rPr>
              <a:t> 2024 February 1;109(2):676-81</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8">
            <a:extLst>
              <a:ext uri="{FF2B5EF4-FFF2-40B4-BE49-F238E27FC236}">
                <a16:creationId xmlns:a16="http://schemas.microsoft.com/office/drawing/2014/main" id="{41CC8360-0D54-274E-B797-DDA9CF6E418A}"/>
              </a:ext>
            </a:extLst>
          </p:cNvPr>
          <p:cNvSpPr txBox="1"/>
          <p:nvPr/>
        </p:nvSpPr>
        <p:spPr>
          <a:xfrm>
            <a:off x="1631504" y="5913276"/>
            <a:ext cx="6161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1A1A"/>
                </a:solidFill>
                <a:effectLst/>
                <a:uLnTx/>
                <a:uFillTx/>
                <a:latin typeface="Calibri"/>
                <a:ea typeface="+mn-ea"/>
                <a:cs typeface="+mn-cs"/>
              </a:rPr>
              <a:t>MMB = </a:t>
            </a:r>
            <a:r>
              <a:rPr kumimoji="0" lang="en-US" sz="1500" b="0" i="0" u="none" strike="noStrike" kern="1200" cap="none" spc="0" normalizeH="0" baseline="0" noProof="0" dirty="0" err="1">
                <a:ln>
                  <a:noFill/>
                </a:ln>
                <a:solidFill>
                  <a:srgbClr val="1A1A1A"/>
                </a:solidFill>
                <a:effectLst/>
                <a:uLnTx/>
                <a:uFillTx/>
                <a:latin typeface="Calibri"/>
                <a:ea typeface="+mn-ea"/>
                <a:cs typeface="+mn-cs"/>
              </a:rPr>
              <a:t>momelotinib</a:t>
            </a:r>
            <a:r>
              <a:rPr kumimoji="0" lang="en-US" sz="1500" b="0" i="0" u="none" strike="noStrike" kern="1200" cap="none" spc="0" normalizeH="0" baseline="0" noProof="0" dirty="0">
                <a:ln>
                  <a:noFill/>
                </a:ln>
                <a:solidFill>
                  <a:srgbClr val="1A1A1A"/>
                </a:solidFill>
                <a:effectLst/>
                <a:uLnTx/>
                <a:uFillTx/>
                <a:latin typeface="Calibri"/>
                <a:ea typeface="+mn-ea"/>
                <a:cs typeface="+mn-cs"/>
              </a:rPr>
              <a:t>; RUX = </a:t>
            </a:r>
            <a:r>
              <a:rPr kumimoji="0" lang="en-US" sz="1500" b="0" i="0" u="none" strike="noStrike" kern="1200" cap="none" spc="0" normalizeH="0" baseline="0" noProof="0" dirty="0" err="1">
                <a:ln>
                  <a:noFill/>
                </a:ln>
                <a:solidFill>
                  <a:srgbClr val="1A1A1A"/>
                </a:solidFill>
                <a:effectLst/>
                <a:uLnTx/>
                <a:uFillTx/>
                <a:latin typeface="Calibri"/>
                <a:ea typeface="+mn-ea"/>
                <a:cs typeface="+mn-cs"/>
              </a:rPr>
              <a:t>ruxolitinib</a:t>
            </a:r>
            <a:r>
              <a:rPr kumimoji="0" lang="en-US" sz="1500" b="0" i="0" u="none" strike="noStrike" kern="1200" cap="none" spc="0" normalizeH="0" baseline="0" noProof="0" dirty="0">
                <a:ln>
                  <a:noFill/>
                </a:ln>
                <a:solidFill>
                  <a:srgbClr val="1A1A1A"/>
                </a:solidFill>
                <a:effectLst/>
                <a:uLnTx/>
                <a:uFillTx/>
                <a:latin typeface="Calibri"/>
                <a:ea typeface="+mn-ea"/>
                <a:cs typeface="+mn-cs"/>
              </a:rPr>
              <a:t>; XO = crossover </a:t>
            </a:r>
          </a:p>
        </p:txBody>
      </p:sp>
      <p:pic>
        <p:nvPicPr>
          <p:cNvPr id="8" name="Picture 7" descr="A graph of a graph with numbers&#10;&#10;Description automatically generated with medium confidence">
            <a:extLst>
              <a:ext uri="{FF2B5EF4-FFF2-40B4-BE49-F238E27FC236}">
                <a16:creationId xmlns:a16="http://schemas.microsoft.com/office/drawing/2014/main" id="{7F3C7C98-89F4-1D45-B941-1D69E87B6311}"/>
              </a:ext>
            </a:extLst>
          </p:cNvPr>
          <p:cNvPicPr>
            <a:picLocks noChangeAspect="1"/>
          </p:cNvPicPr>
          <p:nvPr/>
        </p:nvPicPr>
        <p:blipFill>
          <a:blip r:embed="rId2"/>
          <a:stretch>
            <a:fillRect/>
          </a:stretch>
        </p:blipFill>
        <p:spPr>
          <a:xfrm>
            <a:off x="1751526" y="1670949"/>
            <a:ext cx="8989453" cy="4186754"/>
          </a:xfrm>
          <a:prstGeom prst="rect">
            <a:avLst/>
          </a:prstGeom>
        </p:spPr>
      </p:pic>
    </p:spTree>
    <p:extLst>
      <p:ext uri="{BB962C8B-B14F-4D97-AF65-F5344CB8AC3E}">
        <p14:creationId xmlns:p14="http://schemas.microsoft.com/office/powerpoint/2010/main" val="2794909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0" y="818349"/>
            <a:ext cx="12192000"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SIMPLIFY-1: Dosing for Patients Randomly Assigned to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endParaRPr kumimoji="0" lang="en-US" sz="10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Dosing from Baseline to Week 24 of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 Treatment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5257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Mesa R et al.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1600" b="0" i="0" u="none" strike="noStrike" kern="1200" cap="none" spc="0" normalizeH="0" baseline="0" noProof="0" dirty="0">
                <a:ln>
                  <a:noFill/>
                </a:ln>
                <a:solidFill>
                  <a:srgbClr val="000000"/>
                </a:solidFill>
                <a:effectLst/>
                <a:uLnTx/>
                <a:uFillTx/>
                <a:latin typeface="Calibri"/>
                <a:ea typeface="+mn-ea"/>
                <a:cs typeface="+mn-cs"/>
              </a:rPr>
              <a:t> 2024 February 1;109(2):676-81</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pic>
        <p:nvPicPr>
          <p:cNvPr id="3" name="Picture 2" descr="A blue and red lines with black text&#10;&#10;Description automatically generated">
            <a:extLst>
              <a:ext uri="{FF2B5EF4-FFF2-40B4-BE49-F238E27FC236}">
                <a16:creationId xmlns:a16="http://schemas.microsoft.com/office/drawing/2014/main" id="{11270A44-7C9E-8BDF-B92C-84FE596AD8D3}"/>
              </a:ext>
            </a:extLst>
          </p:cNvPr>
          <p:cNvPicPr>
            <a:picLocks noChangeAspect="1"/>
          </p:cNvPicPr>
          <p:nvPr/>
        </p:nvPicPr>
        <p:blipFill>
          <a:blip r:embed="rId2"/>
          <a:stretch>
            <a:fillRect/>
          </a:stretch>
        </p:blipFill>
        <p:spPr>
          <a:xfrm>
            <a:off x="564520" y="1606882"/>
            <a:ext cx="11062959" cy="4086655"/>
          </a:xfrm>
          <a:prstGeom prst="rect">
            <a:avLst/>
          </a:prstGeom>
        </p:spPr>
      </p:pic>
    </p:spTree>
    <p:extLst>
      <p:ext uri="{BB962C8B-B14F-4D97-AF65-F5344CB8AC3E}">
        <p14:creationId xmlns:p14="http://schemas.microsoft.com/office/powerpoint/2010/main" val="421799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0" y="899065"/>
            <a:ext cx="12192000"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SIMPLIFY-1: Dosing for Patients Randomly Assigned to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0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Dosing at Crossover from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 →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5257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Mesa R et al.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1600" b="0" i="0" u="none" strike="noStrike" kern="1200" cap="none" spc="0" normalizeH="0" baseline="0" noProof="0" dirty="0">
                <a:ln>
                  <a:noFill/>
                </a:ln>
                <a:solidFill>
                  <a:srgbClr val="000000"/>
                </a:solidFill>
                <a:effectLst/>
                <a:uLnTx/>
                <a:uFillTx/>
                <a:latin typeface="Calibri"/>
                <a:ea typeface="+mn-ea"/>
                <a:cs typeface="+mn-cs"/>
              </a:rPr>
              <a:t> 2024 February 1;109(2):676-81</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pic>
        <p:nvPicPr>
          <p:cNvPr id="6" name="Picture 5" descr="A diagram of a variety of colored lines&#10;&#10;Description automatically generated with medium confidence">
            <a:extLst>
              <a:ext uri="{FF2B5EF4-FFF2-40B4-BE49-F238E27FC236}">
                <a16:creationId xmlns:a16="http://schemas.microsoft.com/office/drawing/2014/main" id="{70B5195C-B0EC-49F9-D808-DC3DE08C47F2}"/>
              </a:ext>
            </a:extLst>
          </p:cNvPr>
          <p:cNvPicPr>
            <a:picLocks noChangeAspect="1"/>
          </p:cNvPicPr>
          <p:nvPr/>
        </p:nvPicPr>
        <p:blipFill>
          <a:blip r:embed="rId2"/>
          <a:stretch>
            <a:fillRect/>
          </a:stretch>
        </p:blipFill>
        <p:spPr>
          <a:xfrm>
            <a:off x="253043" y="1784599"/>
            <a:ext cx="11685914" cy="3809854"/>
          </a:xfrm>
          <a:prstGeom prst="rect">
            <a:avLst/>
          </a:prstGeom>
        </p:spPr>
      </p:pic>
      <p:sp>
        <p:nvSpPr>
          <p:cNvPr id="8" name="TextBox 7">
            <a:extLst>
              <a:ext uri="{FF2B5EF4-FFF2-40B4-BE49-F238E27FC236}">
                <a16:creationId xmlns:a16="http://schemas.microsoft.com/office/drawing/2014/main" id="{B458823B-1F2C-F5EF-5E01-E0C74009DE02}"/>
              </a:ext>
            </a:extLst>
          </p:cNvPr>
          <p:cNvSpPr txBox="1"/>
          <p:nvPr/>
        </p:nvSpPr>
        <p:spPr>
          <a:xfrm>
            <a:off x="278430" y="1805806"/>
            <a:ext cx="249604" cy="3707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02929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0" y="899065"/>
            <a:ext cx="12192000"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SIMPLIFY-1: Dosing for Patients Randomly Assigned to </a:t>
            </a:r>
            <a:r>
              <a:rPr kumimoji="0" lang="en-US" sz="32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000" b="1" i="0" u="none" strike="noStrike" kern="0" cap="none" spc="0" normalizeH="0" baseline="0" noProof="0" dirty="0">
              <a:ln>
                <a:noFill/>
              </a:ln>
              <a:solidFill>
                <a:srgbClr val="3333FF"/>
              </a:solidFill>
              <a:effectLst/>
              <a:uLnTx/>
              <a:uFillTx/>
              <a:latin typeface="Calibri"/>
              <a:ea typeface="MS PGothic" pitchFamily="34" charset="-128"/>
              <a:cs typeface="Calibri"/>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Dosing from Baseline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 at Crossover </a:t>
            </a:r>
            <a:b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to Week 12 of Open-Label </a:t>
            </a:r>
            <a:r>
              <a:rPr kumimoji="0" lang="en-US" sz="2400" b="1" i="0" u="none" strike="noStrike" kern="0" cap="none" spc="0" normalizeH="0" baseline="0" noProof="0" dirty="0" err="1">
                <a:ln>
                  <a:noFill/>
                </a:ln>
                <a:solidFill>
                  <a:srgbClr val="3333FF"/>
                </a:solidFill>
                <a:effectLst/>
                <a:uLnTx/>
                <a:uFillTx/>
                <a:latin typeface="Calibri"/>
                <a:ea typeface="MS PGothic" pitchFamily="34" charset="-128"/>
                <a:cs typeface="Calibri"/>
              </a:rPr>
              <a:t>Momelotinib</a:t>
            </a:r>
            <a:r>
              <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rPr>
              <a:t> Treatment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278430" y="6450489"/>
            <a:ext cx="5257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Mesa R et al.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Haematologica</a:t>
            </a:r>
            <a:r>
              <a:rPr kumimoji="0" lang="en-US" sz="1600" b="0" i="0" u="none" strike="noStrike" kern="1200" cap="none" spc="0" normalizeH="0" baseline="0" noProof="0" dirty="0">
                <a:ln>
                  <a:noFill/>
                </a:ln>
                <a:solidFill>
                  <a:srgbClr val="000000"/>
                </a:solidFill>
                <a:effectLst/>
                <a:uLnTx/>
                <a:uFillTx/>
                <a:latin typeface="Calibri"/>
                <a:ea typeface="+mn-ea"/>
                <a:cs typeface="+mn-cs"/>
              </a:rPr>
              <a:t> 2024 February 1;109(2):676-81</a:t>
            </a:r>
            <a:r>
              <a:rPr kumimoji="0" lang="en-US" sz="1500" b="0" i="0" u="none" strike="noStrike" kern="1200" cap="none" spc="0" normalizeH="0" baseline="0" noProof="0" dirty="0">
                <a:ln>
                  <a:noFill/>
                </a:ln>
                <a:solidFill>
                  <a:srgbClr val="000000"/>
                </a:solidFill>
                <a:effectLst/>
                <a:uLnTx/>
                <a:uFillTx/>
                <a:latin typeface="Calibri"/>
                <a:ea typeface="+mn-ea"/>
                <a:cs typeface="+mn-cs"/>
              </a:rPr>
              <a:t>.</a:t>
            </a:r>
          </a:p>
        </p:txBody>
      </p:sp>
      <p:pic>
        <p:nvPicPr>
          <p:cNvPr id="3" name="Picture 2" descr="A blue and red rectangle with lines&#10;&#10;Description automatically generated">
            <a:extLst>
              <a:ext uri="{FF2B5EF4-FFF2-40B4-BE49-F238E27FC236}">
                <a16:creationId xmlns:a16="http://schemas.microsoft.com/office/drawing/2014/main" id="{8BDF8DA9-C362-C5B9-A0B4-864070FAD238}"/>
              </a:ext>
            </a:extLst>
          </p:cNvPr>
          <p:cNvPicPr>
            <a:picLocks noChangeAspect="1"/>
          </p:cNvPicPr>
          <p:nvPr/>
        </p:nvPicPr>
        <p:blipFill>
          <a:blip r:embed="rId2"/>
          <a:stretch>
            <a:fillRect/>
          </a:stretch>
        </p:blipFill>
        <p:spPr>
          <a:xfrm>
            <a:off x="409051" y="1847740"/>
            <a:ext cx="11373897" cy="3474532"/>
          </a:xfrm>
          <a:prstGeom prst="rect">
            <a:avLst/>
          </a:prstGeom>
        </p:spPr>
      </p:pic>
    </p:spTree>
    <p:extLst>
      <p:ext uri="{BB962C8B-B14F-4D97-AF65-F5344CB8AC3E}">
        <p14:creationId xmlns:p14="http://schemas.microsoft.com/office/powerpoint/2010/main" val="1954080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EFB363B-9E2B-4089-1C10-2321F8C96607}"/>
              </a:ext>
            </a:extLst>
          </p:cNvPr>
          <p:cNvSpPr txBox="1"/>
          <p:nvPr/>
        </p:nvSpPr>
        <p:spPr>
          <a:xfrm>
            <a:off x="779864" y="3683357"/>
            <a:ext cx="10552336" cy="55379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8256814" y="3867851"/>
            <a:ext cx="3155322" cy="369297"/>
          </a:xfrm>
        </p:spPr>
        <p:txBody>
          <a:bodyPr/>
          <a:lstStyle/>
          <a:p>
            <a:pPr marL="98425" indent="0">
              <a:spcBef>
                <a:spcPts val="0"/>
              </a:spcBef>
              <a:spcAft>
                <a:spcPts val="0"/>
              </a:spcAft>
              <a:buNone/>
            </a:pPr>
            <a:r>
              <a:rPr lang="en-US" sz="1800" dirty="0">
                <a:solidFill>
                  <a:schemeClr val="tx1"/>
                </a:solidFill>
              </a:rPr>
              <a:t>ASH 2023;Abstract 2189</a:t>
            </a:r>
          </a:p>
          <a:p>
            <a:pPr marL="98425" indent="0">
              <a:spcBef>
                <a:spcPts val="0"/>
              </a:spcBef>
              <a:spcAft>
                <a:spcPts val="0"/>
              </a:spcAft>
              <a:buNone/>
            </a:pPr>
            <a:r>
              <a:rPr lang="en-US" sz="1800" dirty="0">
                <a:solidFill>
                  <a:srgbClr val="ED1C24"/>
                </a:solidFill>
              </a:rPr>
              <a:t> </a:t>
            </a:r>
          </a:p>
        </p:txBody>
      </p:sp>
      <p:pic>
        <p:nvPicPr>
          <p:cNvPr id="11" name="Picture 10" descr="A close-up of a white background&#10;&#10;Description automatically generated">
            <a:extLst>
              <a:ext uri="{FF2B5EF4-FFF2-40B4-BE49-F238E27FC236}">
                <a16:creationId xmlns:a16="http://schemas.microsoft.com/office/drawing/2014/main" id="{7F2D1BC8-75EA-0BCB-8363-FE26FF1B5A93}"/>
              </a:ext>
            </a:extLst>
          </p:cNvPr>
          <p:cNvPicPr>
            <a:picLocks noChangeAspect="1"/>
          </p:cNvPicPr>
          <p:nvPr/>
        </p:nvPicPr>
        <p:blipFill>
          <a:blip r:embed="rId2"/>
          <a:stretch>
            <a:fillRect/>
          </a:stretch>
        </p:blipFill>
        <p:spPr>
          <a:xfrm>
            <a:off x="779863" y="1281727"/>
            <a:ext cx="10552336" cy="2401630"/>
          </a:xfrm>
          <a:prstGeom prst="rect">
            <a:avLst/>
          </a:prstGeom>
        </p:spPr>
      </p:pic>
    </p:spTree>
    <p:extLst>
      <p:ext uri="{BB962C8B-B14F-4D97-AF65-F5344CB8AC3E}">
        <p14:creationId xmlns:p14="http://schemas.microsoft.com/office/powerpoint/2010/main" val="2044763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846046" y="546350"/>
            <a:ext cx="10650553"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SIMPLIFY-2: Responses at Week 24 for Transfusion-Dependent Patients at Baseline</a:t>
            </a:r>
          </a:p>
        </p:txBody>
      </p:sp>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Content Placeholder 5">
            <a:extLst>
              <a:ext uri="{FF2B5EF4-FFF2-40B4-BE49-F238E27FC236}">
                <a16:creationId xmlns:a16="http://schemas.microsoft.com/office/drawing/2014/main" id="{3DC07E08-E9E1-846A-459B-B80AFC0FAF99}"/>
              </a:ext>
            </a:extLst>
          </p:cNvPr>
          <p:cNvSpPr txBox="1">
            <a:spLocks/>
          </p:cNvSpPr>
          <p:nvPr/>
        </p:nvSpPr>
        <p:spPr>
          <a:xfrm>
            <a:off x="0" y="6485120"/>
            <a:ext cx="4538425" cy="369297"/>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Harrison CN et al. ASH 2023;Abstract 2189.</a:t>
            </a:r>
          </a:p>
          <a:p>
            <a:pPr marL="984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ED1C24"/>
                </a:solidFill>
                <a:effectLst/>
                <a:uLnTx/>
                <a:uFillTx/>
                <a:latin typeface="Calibri" charset="0"/>
                <a:ea typeface="MS PGothic" pitchFamily="34" charset="-128"/>
              </a:rPr>
              <a:t> </a:t>
            </a:r>
          </a:p>
        </p:txBody>
      </p:sp>
      <p:pic>
        <p:nvPicPr>
          <p:cNvPr id="8" name="Picture 7" descr="A comparison of circles with numbers and symbols&#10;&#10;Description automatically generated">
            <a:extLst>
              <a:ext uri="{FF2B5EF4-FFF2-40B4-BE49-F238E27FC236}">
                <a16:creationId xmlns:a16="http://schemas.microsoft.com/office/drawing/2014/main" id="{4A0B0F43-CD77-2649-9811-F7D583A332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26946" y="1471420"/>
            <a:ext cx="9938108" cy="4380404"/>
          </a:xfrm>
          <a:prstGeom prst="rect">
            <a:avLst/>
          </a:prstGeom>
        </p:spPr>
      </p:pic>
    </p:spTree>
    <p:extLst>
      <p:ext uri="{BB962C8B-B14F-4D97-AF65-F5344CB8AC3E}">
        <p14:creationId xmlns:p14="http://schemas.microsoft.com/office/powerpoint/2010/main" val="110640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C2D28869-F933-95F0-AA8D-5B6D7A3C9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90" y="1268760"/>
            <a:ext cx="11501419" cy="4320480"/>
          </a:xfrm>
          <a:prstGeom prst="rect">
            <a:avLst/>
          </a:prstGeom>
        </p:spPr>
      </p:pic>
      <p:sp>
        <p:nvSpPr>
          <p:cNvPr id="6" name="TextBox 5">
            <a:extLst>
              <a:ext uri="{FF2B5EF4-FFF2-40B4-BE49-F238E27FC236}">
                <a16:creationId xmlns:a16="http://schemas.microsoft.com/office/drawing/2014/main" id="{847023E1-4074-B0A2-FE24-C431AAE65B3A}"/>
              </a:ext>
            </a:extLst>
          </p:cNvPr>
          <p:cNvSpPr txBox="1"/>
          <p:nvPr/>
        </p:nvSpPr>
        <p:spPr>
          <a:xfrm>
            <a:off x="8256240" y="1340768"/>
            <a:ext cx="3217997" cy="461665"/>
          </a:xfrm>
          <a:prstGeom prst="rect">
            <a:avLst/>
          </a:prstGeom>
          <a:noFill/>
        </p:spPr>
        <p:txBody>
          <a:bodyPr wrap="none" rtlCol="0">
            <a:spAutoFit/>
          </a:bodyPr>
          <a:lstStyle/>
          <a:p>
            <a:r>
              <a:rPr lang="en-US" sz="2400" b="1" i="1" dirty="0">
                <a:solidFill>
                  <a:srgbClr val="B30437"/>
                </a:solidFill>
                <a:effectLst/>
                <a:latin typeface="+mn-lt"/>
              </a:rPr>
              <a:t>Lancet </a:t>
            </a:r>
            <a:r>
              <a:rPr lang="en-US" sz="2400" b="1" dirty="0">
                <a:solidFill>
                  <a:srgbClr val="B30437"/>
                </a:solidFill>
                <a:effectLst/>
                <a:latin typeface="+mn-lt"/>
              </a:rPr>
              <a:t>2023;401;269-80</a:t>
            </a:r>
            <a:endParaRPr lang="en-US" sz="2400" dirty="0">
              <a:solidFill>
                <a:srgbClr val="B30437"/>
              </a:solidFill>
              <a:effectLst/>
              <a:latin typeface="+mn-lt"/>
            </a:endParaRPr>
          </a:p>
        </p:txBody>
      </p:sp>
    </p:spTree>
    <p:extLst>
      <p:ext uri="{BB962C8B-B14F-4D97-AF65-F5344CB8AC3E}">
        <p14:creationId xmlns:p14="http://schemas.microsoft.com/office/powerpoint/2010/main" val="113068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775B0-FEA9-4CB4-B134-A88D94DD62D8}"/>
              </a:ext>
            </a:extLst>
          </p:cNvPr>
          <p:cNvSpPr/>
          <p:nvPr/>
        </p:nvSpPr>
        <p:spPr bwMode="auto">
          <a:xfrm>
            <a:off x="2207568" y="5823184"/>
            <a:ext cx="8352928" cy="272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Percent Change of TSS from Baseline to Week 24 for Each </a:t>
            </a:r>
            <a:r>
              <a:rPr lang="en-US" dirty="0">
                <a:solidFill>
                  <a:srgbClr val="0432FF"/>
                </a:solidFill>
                <a:latin typeface="Calibri" panose="020F0502020204030204" pitchFamily="34" charset="0"/>
                <a:cs typeface="Calibri" panose="020F0502020204030204" pitchFamily="34" charset="0"/>
              </a:rPr>
              <a:t>P</a:t>
            </a:r>
            <a:r>
              <a:rPr lang="en-US" dirty="0">
                <a:solidFill>
                  <a:srgbClr val="0432FF"/>
                </a:solidFill>
                <a:effectLst/>
                <a:latin typeface="Calibri" panose="020F0502020204030204" pitchFamily="34" charset="0"/>
                <a:cs typeface="Calibri" panose="020F0502020204030204" pitchFamily="34" charset="0"/>
              </a:rPr>
              <a:t>atient </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263352" y="6477098"/>
            <a:ext cx="3606115" cy="323165"/>
          </a:xfrm>
          <a:prstGeom prst="rect">
            <a:avLst/>
          </a:prstGeom>
          <a:noFill/>
        </p:spPr>
        <p:txBody>
          <a:bodyPr wrap="none" rtlCol="0">
            <a:spAutoFit/>
          </a:bodyPr>
          <a:lstStyle/>
          <a:p>
            <a:r>
              <a:rPr lang="en-US" sz="1500" b="0" dirty="0" err="1">
                <a:solidFill>
                  <a:schemeClr val="tx1"/>
                </a:solidFill>
                <a:latin typeface="+mn-lt"/>
              </a:rPr>
              <a:t>Verstovsek</a:t>
            </a:r>
            <a:r>
              <a:rPr lang="en-US" sz="1500" b="0" dirty="0">
                <a:solidFill>
                  <a:schemeClr val="tx1"/>
                </a:solidFill>
                <a:latin typeface="+mn-lt"/>
              </a:rPr>
              <a:t> S et al. </a:t>
            </a:r>
            <a:r>
              <a:rPr lang="en-US" sz="1500" b="0" i="1" dirty="0">
                <a:solidFill>
                  <a:schemeClr val="tx1"/>
                </a:solidFill>
                <a:effectLst/>
                <a:latin typeface="+mn-lt"/>
              </a:rPr>
              <a:t>Lancet </a:t>
            </a:r>
            <a:r>
              <a:rPr lang="en-US" sz="1500" b="0" dirty="0">
                <a:solidFill>
                  <a:schemeClr val="tx1"/>
                </a:solidFill>
                <a:effectLst/>
                <a:latin typeface="+mn-lt"/>
              </a:rPr>
              <a:t>2023;401:269-80.</a:t>
            </a:r>
          </a:p>
        </p:txBody>
      </p:sp>
      <p:pic>
        <p:nvPicPr>
          <p:cNvPr id="5" name="Picture 4" descr="Chart, histogram&#10;&#10;Description automatically generated">
            <a:extLst>
              <a:ext uri="{FF2B5EF4-FFF2-40B4-BE49-F238E27FC236}">
                <a16:creationId xmlns:a16="http://schemas.microsoft.com/office/drawing/2014/main" id="{64B85014-5D86-C5F6-3B81-A160CBD91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196752"/>
            <a:ext cx="8352928" cy="4641627"/>
          </a:xfrm>
          <a:prstGeom prst="rect">
            <a:avLst/>
          </a:prstGeom>
        </p:spPr>
      </p:pic>
      <p:sp>
        <p:nvSpPr>
          <p:cNvPr id="6" name="TextBox 5">
            <a:extLst>
              <a:ext uri="{FF2B5EF4-FFF2-40B4-BE49-F238E27FC236}">
                <a16:creationId xmlns:a16="http://schemas.microsoft.com/office/drawing/2014/main" id="{130E2C1D-3297-1D24-682C-32E93C071347}"/>
              </a:ext>
            </a:extLst>
          </p:cNvPr>
          <p:cNvSpPr txBox="1"/>
          <p:nvPr/>
        </p:nvSpPr>
        <p:spPr>
          <a:xfrm>
            <a:off x="4846203" y="5788375"/>
            <a:ext cx="3937360" cy="307777"/>
          </a:xfrm>
          <a:prstGeom prst="rect">
            <a:avLst/>
          </a:prstGeom>
          <a:noFill/>
        </p:spPr>
        <p:txBody>
          <a:bodyPr wrap="none" rtlCol="0">
            <a:spAutoFit/>
          </a:bodyPr>
          <a:lstStyle/>
          <a:p>
            <a:r>
              <a:rPr lang="en-US" sz="1400" b="0" dirty="0">
                <a:solidFill>
                  <a:srgbClr val="211D1E"/>
                </a:solidFill>
                <a:effectLst/>
                <a:latin typeface="+mn-lt"/>
              </a:rPr>
              <a:t>MFSAF=Myelofibrosis Symptom Assessment Form </a:t>
            </a:r>
          </a:p>
        </p:txBody>
      </p:sp>
      <p:sp>
        <p:nvSpPr>
          <p:cNvPr id="7" name="TextBox 6">
            <a:extLst>
              <a:ext uri="{FF2B5EF4-FFF2-40B4-BE49-F238E27FC236}">
                <a16:creationId xmlns:a16="http://schemas.microsoft.com/office/drawing/2014/main" id="{4A72F5EA-E881-9CA9-2B91-64B7731B210B}"/>
              </a:ext>
            </a:extLst>
          </p:cNvPr>
          <p:cNvSpPr txBox="1"/>
          <p:nvPr/>
        </p:nvSpPr>
        <p:spPr>
          <a:xfrm>
            <a:off x="8586396" y="5788376"/>
            <a:ext cx="2055819" cy="307777"/>
          </a:xfrm>
          <a:prstGeom prst="rect">
            <a:avLst/>
          </a:prstGeom>
          <a:noFill/>
        </p:spPr>
        <p:txBody>
          <a:bodyPr wrap="none" rtlCol="0">
            <a:spAutoFit/>
          </a:bodyPr>
          <a:lstStyle/>
          <a:p>
            <a:r>
              <a:rPr lang="en-US" sz="1400" b="0" dirty="0">
                <a:solidFill>
                  <a:srgbClr val="211D1E"/>
                </a:solidFill>
                <a:effectLst/>
                <a:latin typeface="+mn-lt"/>
              </a:rPr>
              <a:t>TSS=total symptom score</a:t>
            </a:r>
          </a:p>
        </p:txBody>
      </p:sp>
    </p:spTree>
    <p:extLst>
      <p:ext uri="{BB962C8B-B14F-4D97-AF65-F5344CB8AC3E}">
        <p14:creationId xmlns:p14="http://schemas.microsoft.com/office/powerpoint/2010/main" val="2151528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a:t>
            </a:r>
            <a:r>
              <a:rPr lang="en-US" sz="3200" dirty="0" err="1"/>
              <a:t>Gerds</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343472" y="2290746"/>
          <a:ext cx="9786884" cy="1304724"/>
        </p:xfrm>
        <a:graphic>
          <a:graphicData uri="http://schemas.openxmlformats.org/drawingml/2006/table">
            <a:tbl>
              <a:tblPr firstRow="1" bandRow="1">
                <a:tableStyleId>{F2DE63D5-997A-4646-A377-4702673A728D}</a:tableStyleId>
              </a:tblPr>
              <a:tblGrid>
                <a:gridCol w="2730100">
                  <a:extLst>
                    <a:ext uri="{9D8B030D-6E8A-4147-A177-3AD203B41FA5}">
                      <a16:colId xmlns:a16="http://schemas.microsoft.com/office/drawing/2014/main" val="20000"/>
                    </a:ext>
                  </a:extLst>
                </a:gridCol>
                <a:gridCol w="7056784">
                  <a:extLst>
                    <a:ext uri="{9D8B030D-6E8A-4147-A177-3AD203B41FA5}">
                      <a16:colId xmlns:a16="http://schemas.microsoft.com/office/drawing/2014/main" val="3833924404"/>
                    </a:ext>
                  </a:extLst>
                </a:gridCol>
              </a:tblGrid>
              <a:tr h="130472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Agios Pharmaceuticals Inc, Disc Medicine, GSK, </a:t>
                      </a:r>
                      <a:r>
                        <a:rPr lang="en-US" b="0" dirty="0" err="1">
                          <a:solidFill>
                            <a:schemeClr val="tx1"/>
                          </a:solidFill>
                        </a:rPr>
                        <a:t>PharmaEssentia</a:t>
                      </a:r>
                      <a:r>
                        <a:rPr lang="en-US" b="0" dirty="0">
                          <a:solidFill>
                            <a:schemeClr val="tx1"/>
                          </a:solidFill>
                        </a:rPr>
                        <a:t>, Rain Oncology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07967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Percent Change of Spleen </a:t>
            </a:r>
            <a:r>
              <a:rPr lang="en-US" dirty="0">
                <a:solidFill>
                  <a:srgbClr val="0432FF"/>
                </a:solidFill>
                <a:latin typeface="Calibri" panose="020F0502020204030204" pitchFamily="34" charset="0"/>
                <a:cs typeface="Calibri" panose="020F0502020204030204" pitchFamily="34" charset="0"/>
              </a:rPr>
              <a:t>V</a:t>
            </a:r>
            <a:r>
              <a:rPr lang="en-US" dirty="0">
                <a:solidFill>
                  <a:srgbClr val="0432FF"/>
                </a:solidFill>
                <a:effectLst/>
                <a:latin typeface="Calibri" panose="020F0502020204030204" pitchFamily="34" charset="0"/>
                <a:cs typeface="Calibri" panose="020F0502020204030204" pitchFamily="34" charset="0"/>
              </a:rPr>
              <a:t>olume from Baseline to Week 24 for </a:t>
            </a:r>
            <a:r>
              <a:rPr lang="en-US" dirty="0">
                <a:solidFill>
                  <a:srgbClr val="0432FF"/>
                </a:solidFill>
                <a:latin typeface="Calibri" panose="020F0502020204030204" pitchFamily="34" charset="0"/>
                <a:cs typeface="Calibri" panose="020F0502020204030204" pitchFamily="34" charset="0"/>
              </a:rPr>
              <a:t>E</a:t>
            </a:r>
            <a:r>
              <a:rPr lang="en-US" dirty="0">
                <a:solidFill>
                  <a:srgbClr val="0432FF"/>
                </a:solidFill>
                <a:effectLst/>
                <a:latin typeface="Calibri" panose="020F0502020204030204" pitchFamily="34" charset="0"/>
                <a:cs typeface="Calibri" panose="020F0502020204030204" pitchFamily="34" charset="0"/>
              </a:rPr>
              <a:t>ach Patient</a:t>
            </a:r>
            <a:endParaRPr lang="en-US" dirty="0">
              <a:solidFill>
                <a:srgbClr val="0432FF"/>
              </a:solidFill>
              <a:latin typeface="Calibri" panose="020F0502020204030204" pitchFamily="34" charset="0"/>
              <a:cs typeface="Calibri" panose="020F0502020204030204" pitchFamily="34" charset="0"/>
            </a:endParaRPr>
          </a:p>
        </p:txBody>
      </p:sp>
      <p:pic>
        <p:nvPicPr>
          <p:cNvPr id="5" name="Picture 4" descr="Chart, histogram&#10;&#10;Description automatically generated">
            <a:extLst>
              <a:ext uri="{FF2B5EF4-FFF2-40B4-BE49-F238E27FC236}">
                <a16:creationId xmlns:a16="http://schemas.microsoft.com/office/drawing/2014/main" id="{710722E8-0550-1102-8308-EB8153DD15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87488" y="1370014"/>
            <a:ext cx="9514380" cy="4801964"/>
          </a:xfrm>
          <a:prstGeom prst="rect">
            <a:avLst/>
          </a:prstGeom>
        </p:spPr>
      </p:pic>
      <p:sp>
        <p:nvSpPr>
          <p:cNvPr id="3" name="TextBox 2">
            <a:extLst>
              <a:ext uri="{FF2B5EF4-FFF2-40B4-BE49-F238E27FC236}">
                <a16:creationId xmlns:a16="http://schemas.microsoft.com/office/drawing/2014/main" id="{B8687491-F578-0AEA-6F04-6F8F44504B6C}"/>
              </a:ext>
            </a:extLst>
          </p:cNvPr>
          <p:cNvSpPr txBox="1"/>
          <p:nvPr/>
        </p:nvSpPr>
        <p:spPr>
          <a:xfrm>
            <a:off x="263352" y="6477098"/>
            <a:ext cx="3606115" cy="323165"/>
          </a:xfrm>
          <a:prstGeom prst="rect">
            <a:avLst/>
          </a:prstGeom>
          <a:noFill/>
        </p:spPr>
        <p:txBody>
          <a:bodyPr wrap="none" rtlCol="0">
            <a:spAutoFit/>
          </a:bodyPr>
          <a:lstStyle/>
          <a:p>
            <a:r>
              <a:rPr lang="en-US" sz="1500" b="0" dirty="0" err="1">
                <a:solidFill>
                  <a:schemeClr val="tx1"/>
                </a:solidFill>
                <a:latin typeface="+mn-lt"/>
              </a:rPr>
              <a:t>Verstovsek</a:t>
            </a:r>
            <a:r>
              <a:rPr lang="en-US" sz="1500" b="0" dirty="0">
                <a:solidFill>
                  <a:schemeClr val="tx1"/>
                </a:solidFill>
                <a:latin typeface="+mn-lt"/>
              </a:rPr>
              <a:t> S et al. </a:t>
            </a:r>
            <a:r>
              <a:rPr lang="en-US" sz="1500" b="0" i="1" dirty="0">
                <a:solidFill>
                  <a:schemeClr val="tx1"/>
                </a:solidFill>
                <a:effectLst/>
                <a:latin typeface="+mn-lt"/>
              </a:rPr>
              <a:t>Lancet </a:t>
            </a:r>
            <a:r>
              <a:rPr lang="en-US" sz="1500" b="0" dirty="0">
                <a:solidFill>
                  <a:schemeClr val="tx1"/>
                </a:solidFill>
                <a:effectLst/>
                <a:latin typeface="+mn-lt"/>
              </a:rPr>
              <a:t>2023;401:269-80.</a:t>
            </a:r>
          </a:p>
        </p:txBody>
      </p:sp>
    </p:spTree>
    <p:extLst>
      <p:ext uri="{BB962C8B-B14F-4D97-AF65-F5344CB8AC3E}">
        <p14:creationId xmlns:p14="http://schemas.microsoft.com/office/powerpoint/2010/main" val="1652304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86EDBD-0F63-AC84-4B72-CECA0299F610}"/>
              </a:ext>
            </a:extLst>
          </p:cNvPr>
          <p:cNvSpPr/>
          <p:nvPr/>
        </p:nvSpPr>
        <p:spPr bwMode="auto">
          <a:xfrm>
            <a:off x="3467708" y="1124744"/>
            <a:ext cx="5256584" cy="5352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2285" y="125760"/>
            <a:ext cx="10358967" cy="1143000"/>
          </a:xfrm>
        </p:spPr>
        <p:txBody>
          <a:bodyPr/>
          <a:lstStyle/>
          <a:p>
            <a:pPr algn="l"/>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Change in Transfusion </a:t>
            </a:r>
            <a:r>
              <a:rPr lang="en-US" dirty="0">
                <a:solidFill>
                  <a:srgbClr val="0432FF"/>
                </a:solidFill>
                <a:latin typeface="Calibri" panose="020F0502020204030204" pitchFamily="34" charset="0"/>
                <a:cs typeface="Calibri" panose="020F0502020204030204" pitchFamily="34" charset="0"/>
              </a:rPr>
              <a:t>I</a:t>
            </a:r>
            <a:r>
              <a:rPr lang="en-US" dirty="0">
                <a:solidFill>
                  <a:srgbClr val="0432FF"/>
                </a:solidFill>
                <a:effectLst/>
                <a:latin typeface="Calibri" panose="020F0502020204030204" pitchFamily="34" charset="0"/>
                <a:cs typeface="Calibri" panose="020F0502020204030204" pitchFamily="34" charset="0"/>
              </a:rPr>
              <a:t>ndependence </a:t>
            </a:r>
            <a:r>
              <a:rPr lang="en-US" dirty="0">
                <a:solidFill>
                  <a:srgbClr val="0432FF"/>
                </a:solidFill>
                <a:latin typeface="Calibri" panose="020F0502020204030204" pitchFamily="34" charset="0"/>
                <a:cs typeface="Calibri" panose="020F0502020204030204" pitchFamily="34" charset="0"/>
              </a:rPr>
              <a:t>R</a:t>
            </a:r>
            <a:r>
              <a:rPr lang="en-US" dirty="0">
                <a:solidFill>
                  <a:srgbClr val="0432FF"/>
                </a:solidFill>
                <a:effectLst/>
                <a:latin typeface="Calibri" panose="020F0502020204030204" pitchFamily="34" charset="0"/>
                <a:cs typeface="Calibri" panose="020F0502020204030204" pitchFamily="34" charset="0"/>
              </a:rPr>
              <a:t>ate from Baseline to Week 24 </a:t>
            </a:r>
            <a:endParaRPr lang="en-US" dirty="0">
              <a:solidFill>
                <a:srgbClr val="0432FF"/>
              </a:solidFill>
              <a:latin typeface="Calibri" panose="020F0502020204030204" pitchFamily="34" charset="0"/>
              <a:cs typeface="Calibri" panose="020F0502020204030204" pitchFamily="34" charset="0"/>
            </a:endParaRPr>
          </a:p>
        </p:txBody>
      </p:sp>
      <p:pic>
        <p:nvPicPr>
          <p:cNvPr id="5" name="Picture 4" descr="Chart, bar chart&#10;&#10;Description automatically generated">
            <a:extLst>
              <a:ext uri="{FF2B5EF4-FFF2-40B4-BE49-F238E27FC236}">
                <a16:creationId xmlns:a16="http://schemas.microsoft.com/office/drawing/2014/main" id="{A2787A79-2369-2E26-7222-09B412383F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39815" y="1140055"/>
            <a:ext cx="3024337" cy="5221794"/>
          </a:xfrm>
          <a:prstGeom prst="rect">
            <a:avLst/>
          </a:prstGeom>
        </p:spPr>
      </p:pic>
      <p:sp>
        <p:nvSpPr>
          <p:cNvPr id="3" name="TextBox 2">
            <a:extLst>
              <a:ext uri="{FF2B5EF4-FFF2-40B4-BE49-F238E27FC236}">
                <a16:creationId xmlns:a16="http://schemas.microsoft.com/office/drawing/2014/main" id="{EC1CC6EE-E873-0B46-99DA-BA698A6F4B4C}"/>
              </a:ext>
            </a:extLst>
          </p:cNvPr>
          <p:cNvSpPr txBox="1"/>
          <p:nvPr/>
        </p:nvSpPr>
        <p:spPr>
          <a:xfrm>
            <a:off x="263352" y="6477098"/>
            <a:ext cx="3606115" cy="323165"/>
          </a:xfrm>
          <a:prstGeom prst="rect">
            <a:avLst/>
          </a:prstGeom>
          <a:noFill/>
        </p:spPr>
        <p:txBody>
          <a:bodyPr wrap="none" rtlCol="0">
            <a:spAutoFit/>
          </a:bodyPr>
          <a:lstStyle/>
          <a:p>
            <a:r>
              <a:rPr lang="en-US" sz="1500" b="0" dirty="0" err="1">
                <a:solidFill>
                  <a:schemeClr val="tx1"/>
                </a:solidFill>
                <a:latin typeface="+mn-lt"/>
              </a:rPr>
              <a:t>Verstovsek</a:t>
            </a:r>
            <a:r>
              <a:rPr lang="en-US" sz="1500" b="0" dirty="0">
                <a:solidFill>
                  <a:schemeClr val="tx1"/>
                </a:solidFill>
                <a:latin typeface="+mn-lt"/>
              </a:rPr>
              <a:t> S et al. </a:t>
            </a:r>
            <a:r>
              <a:rPr lang="en-US" sz="1500" b="0" i="1" dirty="0">
                <a:solidFill>
                  <a:schemeClr val="tx1"/>
                </a:solidFill>
                <a:effectLst/>
                <a:latin typeface="+mn-lt"/>
              </a:rPr>
              <a:t>Lancet </a:t>
            </a:r>
            <a:r>
              <a:rPr lang="en-US" sz="1500" b="0" dirty="0">
                <a:solidFill>
                  <a:schemeClr val="tx1"/>
                </a:solidFill>
                <a:effectLst/>
                <a:latin typeface="+mn-lt"/>
              </a:rPr>
              <a:t>2023;401:269-80.</a:t>
            </a:r>
          </a:p>
        </p:txBody>
      </p:sp>
    </p:spTree>
    <p:extLst>
      <p:ext uri="{BB962C8B-B14F-4D97-AF65-F5344CB8AC3E}">
        <p14:creationId xmlns:p14="http://schemas.microsoft.com/office/powerpoint/2010/main" val="294031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2285" y="44624"/>
            <a:ext cx="10358967" cy="1008112"/>
          </a:xfrm>
        </p:spPr>
        <p:txBody>
          <a:bodyPr/>
          <a:lstStyle/>
          <a:p>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Overall Survival (ITT Population)</a:t>
            </a:r>
            <a:endParaRPr lang="en-US" dirty="0">
              <a:solidFill>
                <a:srgbClr val="0432FF"/>
              </a:solidFill>
              <a:latin typeface="Calibri" panose="020F0502020204030204" pitchFamily="34" charset="0"/>
              <a:cs typeface="Calibri" panose="020F0502020204030204" pitchFamily="34" charset="0"/>
            </a:endParaRPr>
          </a:p>
        </p:txBody>
      </p:sp>
      <p:pic>
        <p:nvPicPr>
          <p:cNvPr id="5" name="Picture 4" descr="A picture containing chart&#10;&#10;Description automatically generated">
            <a:extLst>
              <a:ext uri="{FF2B5EF4-FFF2-40B4-BE49-F238E27FC236}">
                <a16:creationId xmlns:a16="http://schemas.microsoft.com/office/drawing/2014/main" id="{32014C31-6A3C-11E4-6BBE-45ACD0CC30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95400" y="907134"/>
            <a:ext cx="10801200" cy="5043731"/>
          </a:xfrm>
          <a:prstGeom prst="rect">
            <a:avLst/>
          </a:prstGeom>
        </p:spPr>
      </p:pic>
      <p:sp>
        <p:nvSpPr>
          <p:cNvPr id="3" name="TextBox 2">
            <a:extLst>
              <a:ext uri="{FF2B5EF4-FFF2-40B4-BE49-F238E27FC236}">
                <a16:creationId xmlns:a16="http://schemas.microsoft.com/office/drawing/2014/main" id="{01996AE6-A3DC-40CA-78AE-8293AA7176A0}"/>
              </a:ext>
            </a:extLst>
          </p:cNvPr>
          <p:cNvSpPr txBox="1"/>
          <p:nvPr/>
        </p:nvSpPr>
        <p:spPr>
          <a:xfrm>
            <a:off x="263352" y="6477098"/>
            <a:ext cx="3606115" cy="323165"/>
          </a:xfrm>
          <a:prstGeom prst="rect">
            <a:avLst/>
          </a:prstGeom>
          <a:noFill/>
        </p:spPr>
        <p:txBody>
          <a:bodyPr wrap="none" rtlCol="0">
            <a:spAutoFit/>
          </a:bodyPr>
          <a:lstStyle/>
          <a:p>
            <a:r>
              <a:rPr lang="en-US" sz="1500" b="0" dirty="0" err="1">
                <a:solidFill>
                  <a:schemeClr val="tx1"/>
                </a:solidFill>
                <a:latin typeface="+mn-lt"/>
              </a:rPr>
              <a:t>Verstovsek</a:t>
            </a:r>
            <a:r>
              <a:rPr lang="en-US" sz="1500" b="0" dirty="0">
                <a:solidFill>
                  <a:schemeClr val="tx1"/>
                </a:solidFill>
                <a:latin typeface="+mn-lt"/>
              </a:rPr>
              <a:t> S et al. </a:t>
            </a:r>
            <a:r>
              <a:rPr lang="en-US" sz="1500" b="0" i="1" dirty="0">
                <a:solidFill>
                  <a:schemeClr val="tx1"/>
                </a:solidFill>
                <a:effectLst/>
                <a:latin typeface="+mn-lt"/>
              </a:rPr>
              <a:t>Lancet </a:t>
            </a:r>
            <a:r>
              <a:rPr lang="en-US" sz="1500" b="0" dirty="0">
                <a:solidFill>
                  <a:schemeClr val="tx1"/>
                </a:solidFill>
                <a:effectLst/>
                <a:latin typeface="+mn-lt"/>
              </a:rPr>
              <a:t>2023;401:269-80.</a:t>
            </a:r>
          </a:p>
        </p:txBody>
      </p:sp>
    </p:spTree>
    <p:extLst>
      <p:ext uri="{BB962C8B-B14F-4D97-AF65-F5344CB8AC3E}">
        <p14:creationId xmlns:p14="http://schemas.microsoft.com/office/powerpoint/2010/main" val="16801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MOMENTUM Updated Analysis: </a:t>
            </a:r>
            <a:r>
              <a:rPr lang="en-US" dirty="0">
                <a:solidFill>
                  <a:srgbClr val="0432FF"/>
                </a:solidFill>
                <a:effectLst/>
                <a:latin typeface="Calibri" panose="020F0502020204030204" pitchFamily="34" charset="0"/>
                <a:cs typeface="Calibri" panose="020F0502020204030204" pitchFamily="34" charset="0"/>
              </a:rPr>
              <a:t>Summary of Response Rates at Weeks 24 and 48</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4354847" cy="323165"/>
          </a:xfrm>
          <a:prstGeom prst="rect">
            <a:avLst/>
          </a:prstGeom>
          <a:noFill/>
        </p:spPr>
        <p:txBody>
          <a:bodyPr wrap="none" rtlCol="0">
            <a:spAutoFit/>
          </a:bodyPr>
          <a:lstStyle/>
          <a:p>
            <a:r>
              <a:rPr lang="en-US" sz="1500" b="0" dirty="0" err="1">
                <a:solidFill>
                  <a:schemeClr val="tx1"/>
                </a:solidFill>
                <a:latin typeface="+mn-lt"/>
              </a:rPr>
              <a:t>Gerds</a:t>
            </a:r>
            <a:r>
              <a:rPr lang="en-US" sz="1500" b="0" dirty="0">
                <a:solidFill>
                  <a:schemeClr val="tx1"/>
                </a:solidFill>
                <a:latin typeface="+mn-lt"/>
              </a:rPr>
              <a:t> AT et al. </a:t>
            </a:r>
            <a:r>
              <a:rPr lang="en-US" sz="1500" b="0" i="1" dirty="0">
                <a:solidFill>
                  <a:schemeClr val="tx1"/>
                </a:solidFill>
                <a:latin typeface="+mn-lt"/>
              </a:rPr>
              <a:t>Lancet </a:t>
            </a:r>
            <a:r>
              <a:rPr lang="en-US" sz="1500" b="0" i="1" dirty="0" err="1">
                <a:solidFill>
                  <a:schemeClr val="tx1"/>
                </a:solidFill>
                <a:latin typeface="+mn-lt"/>
              </a:rPr>
              <a:t>Haematol</a:t>
            </a:r>
            <a:r>
              <a:rPr lang="en-US" sz="1500" b="0" dirty="0">
                <a:solidFill>
                  <a:schemeClr val="tx1"/>
                </a:solidFill>
                <a:latin typeface="+mn-lt"/>
              </a:rPr>
              <a:t> 2023;10(9):e735-46. </a:t>
            </a:r>
          </a:p>
        </p:txBody>
      </p:sp>
      <p:pic>
        <p:nvPicPr>
          <p:cNvPr id="4" name="Picture 3">
            <a:extLst>
              <a:ext uri="{FF2B5EF4-FFF2-40B4-BE49-F238E27FC236}">
                <a16:creationId xmlns:a16="http://schemas.microsoft.com/office/drawing/2014/main" id="{F88B62AB-BDD8-70ED-3096-51AFFCB8E65A}"/>
              </a:ext>
            </a:extLst>
          </p:cNvPr>
          <p:cNvPicPr>
            <a:picLocks noChangeAspect="1"/>
          </p:cNvPicPr>
          <p:nvPr/>
        </p:nvPicPr>
        <p:blipFill>
          <a:blip r:embed="rId2"/>
          <a:stretch>
            <a:fillRect/>
          </a:stretch>
        </p:blipFill>
        <p:spPr>
          <a:xfrm>
            <a:off x="671978" y="1412776"/>
            <a:ext cx="10848043" cy="4248472"/>
          </a:xfrm>
          <a:prstGeom prst="rect">
            <a:avLst/>
          </a:prstGeom>
        </p:spPr>
      </p:pic>
    </p:spTree>
    <p:extLst>
      <p:ext uri="{BB962C8B-B14F-4D97-AF65-F5344CB8AC3E}">
        <p14:creationId xmlns:p14="http://schemas.microsoft.com/office/powerpoint/2010/main" val="3479004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2285" y="51893"/>
            <a:ext cx="10358967" cy="928835"/>
          </a:xfrm>
        </p:spPr>
        <p:txBody>
          <a:bodyPr/>
          <a:lstStyle/>
          <a:p>
            <a:pPr algn="l"/>
            <a:r>
              <a:rPr lang="en-US" dirty="0">
                <a:latin typeface="Calibri" panose="020F0502020204030204" pitchFamily="34" charset="0"/>
                <a:cs typeface="Calibri" panose="020F0502020204030204" pitchFamily="34" charset="0"/>
              </a:rPr>
              <a:t>MOMENTUM Updated Analysis: : </a:t>
            </a:r>
            <a:r>
              <a:rPr lang="en-US" dirty="0">
                <a:solidFill>
                  <a:srgbClr val="0432FF"/>
                </a:solidFill>
                <a:effectLst/>
                <a:latin typeface="Calibri" panose="020F0502020204030204" pitchFamily="34" charset="0"/>
                <a:cs typeface="Calibri" panose="020F0502020204030204" pitchFamily="34" charset="0"/>
              </a:rPr>
              <a:t>Duration of Transfusion Independence Response</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4354847" cy="323165"/>
          </a:xfrm>
          <a:prstGeom prst="rect">
            <a:avLst/>
          </a:prstGeom>
          <a:noFill/>
        </p:spPr>
        <p:txBody>
          <a:bodyPr wrap="none" rtlCol="0">
            <a:spAutoFit/>
          </a:bodyPr>
          <a:lstStyle/>
          <a:p>
            <a:r>
              <a:rPr lang="en-US" sz="1500" b="0" dirty="0" err="1">
                <a:solidFill>
                  <a:schemeClr val="tx1"/>
                </a:solidFill>
                <a:latin typeface="+mn-lt"/>
              </a:rPr>
              <a:t>Gerds</a:t>
            </a:r>
            <a:r>
              <a:rPr lang="en-US" sz="1500" b="0" dirty="0">
                <a:solidFill>
                  <a:schemeClr val="tx1"/>
                </a:solidFill>
                <a:latin typeface="+mn-lt"/>
              </a:rPr>
              <a:t> AT et al. </a:t>
            </a:r>
            <a:r>
              <a:rPr lang="en-US" sz="1500" b="0" i="1" dirty="0">
                <a:solidFill>
                  <a:schemeClr val="tx1"/>
                </a:solidFill>
                <a:latin typeface="+mn-lt"/>
              </a:rPr>
              <a:t>Lancet </a:t>
            </a:r>
            <a:r>
              <a:rPr lang="en-US" sz="1500" b="0" i="1" dirty="0" err="1">
                <a:solidFill>
                  <a:schemeClr val="tx1"/>
                </a:solidFill>
                <a:latin typeface="+mn-lt"/>
              </a:rPr>
              <a:t>Haematol</a:t>
            </a:r>
            <a:r>
              <a:rPr lang="en-US" sz="1500" b="0" dirty="0">
                <a:solidFill>
                  <a:schemeClr val="tx1"/>
                </a:solidFill>
                <a:latin typeface="+mn-lt"/>
              </a:rPr>
              <a:t> 2023;10(9):e735-46. </a:t>
            </a:r>
          </a:p>
        </p:txBody>
      </p:sp>
      <p:pic>
        <p:nvPicPr>
          <p:cNvPr id="4" name="Picture 3">
            <a:extLst>
              <a:ext uri="{FF2B5EF4-FFF2-40B4-BE49-F238E27FC236}">
                <a16:creationId xmlns:a16="http://schemas.microsoft.com/office/drawing/2014/main" id="{B0B79C44-697F-6D9C-7B24-C5D152BA4D8A}"/>
              </a:ext>
            </a:extLst>
          </p:cNvPr>
          <p:cNvPicPr>
            <a:picLocks noChangeAspect="1"/>
          </p:cNvPicPr>
          <p:nvPr/>
        </p:nvPicPr>
        <p:blipFill>
          <a:blip r:embed="rId2"/>
          <a:stretch>
            <a:fillRect/>
          </a:stretch>
        </p:blipFill>
        <p:spPr>
          <a:xfrm>
            <a:off x="2423592" y="908720"/>
            <a:ext cx="7885968" cy="5109863"/>
          </a:xfrm>
          <a:prstGeom prst="rect">
            <a:avLst/>
          </a:prstGeom>
        </p:spPr>
      </p:pic>
      <p:sp>
        <p:nvSpPr>
          <p:cNvPr id="5" name="Rectangle 4">
            <a:extLst>
              <a:ext uri="{FF2B5EF4-FFF2-40B4-BE49-F238E27FC236}">
                <a16:creationId xmlns:a16="http://schemas.microsoft.com/office/drawing/2014/main" id="{0AF6B5FB-AE6E-A0DE-5025-44BA04CC8229}"/>
              </a:ext>
            </a:extLst>
          </p:cNvPr>
          <p:cNvSpPr/>
          <p:nvPr/>
        </p:nvSpPr>
        <p:spPr bwMode="auto">
          <a:xfrm>
            <a:off x="3791744" y="980728"/>
            <a:ext cx="3600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568833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2B2DC-3139-C740-BCE2-B8DE8999B3E9}"/>
              </a:ext>
            </a:extLst>
          </p:cNvPr>
          <p:cNvSpPr>
            <a:spLocks noGrp="1"/>
          </p:cNvSpPr>
          <p:nvPr>
            <p:ph type="title"/>
          </p:nvPr>
        </p:nvSpPr>
        <p:spPr>
          <a:xfrm>
            <a:off x="916516" y="2013110"/>
            <a:ext cx="10009644" cy="1143000"/>
          </a:xfrm>
        </p:spPr>
        <p:txBody>
          <a:bodyPr/>
          <a:lstStyle/>
          <a:p>
            <a:pPr algn="l"/>
            <a:r>
              <a:rPr lang="en-US" sz="3600" dirty="0"/>
              <a:t>Long-Term Survival Adjusted for Treatment Crossover in Patients (pts) with Myelofibrosis (MF) Treated with </a:t>
            </a:r>
            <a:r>
              <a:rPr lang="en-US" sz="3600" dirty="0" err="1"/>
              <a:t>Momelotinib</a:t>
            </a:r>
            <a:r>
              <a:rPr lang="en-US" sz="3600" dirty="0"/>
              <a:t> (MMB) vs Danazol (DAN) in the MOMENTUM Trial  </a:t>
            </a: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916516" y="3933056"/>
            <a:ext cx="10358967" cy="1008112"/>
          </a:xfrm>
        </p:spPr>
        <p:txBody>
          <a:bodyPr/>
          <a:lstStyle/>
          <a:p>
            <a:pPr marL="98425" indent="0">
              <a:spcBef>
                <a:spcPts val="0"/>
              </a:spcBef>
              <a:spcAft>
                <a:spcPts val="0"/>
              </a:spcAft>
              <a:buNone/>
            </a:pPr>
            <a:r>
              <a:rPr lang="en-US" sz="2800" b="0" dirty="0"/>
              <a:t>Gupta V et al.</a:t>
            </a:r>
          </a:p>
          <a:p>
            <a:pPr marL="98425" indent="0">
              <a:spcBef>
                <a:spcPts val="0"/>
              </a:spcBef>
              <a:spcAft>
                <a:spcPts val="0"/>
              </a:spcAft>
              <a:buNone/>
            </a:pPr>
            <a:r>
              <a:rPr lang="en-US" sz="2800" b="0" dirty="0"/>
              <a:t>ASCO 2024;Abstract 6571.</a:t>
            </a:r>
          </a:p>
        </p:txBody>
      </p:sp>
    </p:spTree>
    <p:extLst>
      <p:ext uri="{BB962C8B-B14F-4D97-AF65-F5344CB8AC3E}">
        <p14:creationId xmlns:p14="http://schemas.microsoft.com/office/powerpoint/2010/main" val="168994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text on a white background&#10;&#10;Description automatically generated">
            <a:extLst>
              <a:ext uri="{FF2B5EF4-FFF2-40B4-BE49-F238E27FC236}">
                <a16:creationId xmlns:a16="http://schemas.microsoft.com/office/drawing/2014/main" id="{E7E13D83-1B76-D5B7-4867-EFE95437B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124744"/>
            <a:ext cx="10862606" cy="3727589"/>
          </a:xfrm>
          <a:prstGeom prst="rect">
            <a:avLst/>
          </a:prstGeom>
        </p:spPr>
      </p:pic>
      <p:sp>
        <p:nvSpPr>
          <p:cNvPr id="5" name="Rectangle 4">
            <a:extLst>
              <a:ext uri="{FF2B5EF4-FFF2-40B4-BE49-F238E27FC236}">
                <a16:creationId xmlns:a16="http://schemas.microsoft.com/office/drawing/2014/main" id="{C4C74A00-5EE3-B29A-35A8-C7677301A174}"/>
              </a:ext>
            </a:extLst>
          </p:cNvPr>
          <p:cNvSpPr/>
          <p:nvPr/>
        </p:nvSpPr>
        <p:spPr bwMode="auto">
          <a:xfrm>
            <a:off x="551384" y="4852333"/>
            <a:ext cx="10862606" cy="7369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847023E1-4074-B0A2-FE24-C431AAE65B3A}"/>
              </a:ext>
            </a:extLst>
          </p:cNvPr>
          <p:cNvSpPr txBox="1"/>
          <p:nvPr/>
        </p:nvSpPr>
        <p:spPr>
          <a:xfrm>
            <a:off x="7680176" y="5189130"/>
            <a:ext cx="3600400" cy="400110"/>
          </a:xfrm>
          <a:prstGeom prst="rect">
            <a:avLst/>
          </a:prstGeom>
          <a:noFill/>
        </p:spPr>
        <p:txBody>
          <a:bodyPr wrap="square" rtlCol="0">
            <a:spAutoFit/>
          </a:bodyPr>
          <a:lstStyle/>
          <a:p>
            <a:pPr algn="r"/>
            <a:r>
              <a:rPr lang="en-US" sz="2000" dirty="0">
                <a:solidFill>
                  <a:schemeClr val="tx1"/>
                </a:solidFill>
                <a:effectLst/>
                <a:latin typeface="Times"/>
              </a:rPr>
              <a:t>2023;7(14):3582-91</a:t>
            </a:r>
          </a:p>
        </p:txBody>
      </p:sp>
      <p:sp>
        <p:nvSpPr>
          <p:cNvPr id="2" name="Rectangle 1">
            <a:extLst>
              <a:ext uri="{FF2B5EF4-FFF2-40B4-BE49-F238E27FC236}">
                <a16:creationId xmlns:a16="http://schemas.microsoft.com/office/drawing/2014/main" id="{B858C449-F860-EB11-6C47-C8590619D659}"/>
              </a:ext>
            </a:extLst>
          </p:cNvPr>
          <p:cNvSpPr/>
          <p:nvPr/>
        </p:nvSpPr>
        <p:spPr bwMode="auto">
          <a:xfrm>
            <a:off x="9912424" y="1124744"/>
            <a:ext cx="1501566" cy="360040"/>
          </a:xfrm>
          <a:prstGeom prst="rect">
            <a:avLst/>
          </a:prstGeom>
          <a:solidFill>
            <a:srgbClr val="11528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81888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479376" y="64671"/>
            <a:ext cx="10358967" cy="1143000"/>
          </a:xfrm>
        </p:spPr>
        <p:txBody>
          <a:bodyPr/>
          <a:lstStyle/>
          <a:p>
            <a:pPr algn="l"/>
            <a:r>
              <a:rPr lang="en-US" dirty="0">
                <a:latin typeface="Calibri" panose="020F0502020204030204" pitchFamily="34" charset="0"/>
                <a:cs typeface="Calibri" panose="020F0502020204030204" pitchFamily="34" charset="0"/>
              </a:rPr>
              <a:t>Overall Survival (OS) and Safety of </a:t>
            </a:r>
            <a:r>
              <a:rPr lang="en-US" dirty="0" err="1">
                <a:latin typeface="Calibri" panose="020F0502020204030204" pitchFamily="34" charset="0"/>
                <a:cs typeface="Calibri" panose="020F0502020204030204" pitchFamily="34" charset="0"/>
              </a:rPr>
              <a:t>Momelotinib</a:t>
            </a:r>
            <a:r>
              <a:rPr lang="en-US" dirty="0">
                <a:latin typeface="Calibri" panose="020F0502020204030204" pitchFamily="34" charset="0"/>
                <a:cs typeface="Calibri" panose="020F0502020204030204" pitchFamily="34" charset="0"/>
              </a:rPr>
              <a:t> from Pooled Analysis of SIMPLIFY-1, SIMPLIFY-2 and MOMENTUM Studies</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4098879" cy="323165"/>
          </a:xfrm>
          <a:prstGeom prst="rect">
            <a:avLst/>
          </a:prstGeom>
          <a:noFill/>
        </p:spPr>
        <p:txBody>
          <a:bodyPr wrap="none" rtlCol="0">
            <a:spAutoFit/>
          </a:bodyPr>
          <a:lstStyle/>
          <a:p>
            <a:r>
              <a:rPr lang="en-US" sz="1500" b="0" dirty="0" err="1">
                <a:solidFill>
                  <a:schemeClr val="tx1"/>
                </a:solidFill>
                <a:latin typeface="+mn-lt"/>
              </a:rPr>
              <a:t>Verstovsek</a:t>
            </a:r>
            <a:r>
              <a:rPr lang="en-US" sz="1500" b="0" dirty="0">
                <a:solidFill>
                  <a:schemeClr val="tx1"/>
                </a:solidFill>
                <a:latin typeface="+mn-lt"/>
              </a:rPr>
              <a:t> S et al. </a:t>
            </a:r>
            <a:r>
              <a:rPr lang="en-US" sz="1500" b="0" i="1" dirty="0">
                <a:solidFill>
                  <a:schemeClr val="tx1"/>
                </a:solidFill>
                <a:latin typeface="+mn-lt"/>
              </a:rPr>
              <a:t>Blood Adv </a:t>
            </a:r>
            <a:r>
              <a:rPr lang="en-US" sz="1500" b="0" dirty="0">
                <a:solidFill>
                  <a:schemeClr val="tx1"/>
                </a:solidFill>
                <a:latin typeface="+mn-lt"/>
              </a:rPr>
              <a:t>2023;7(14):3582-91. </a:t>
            </a:r>
          </a:p>
        </p:txBody>
      </p:sp>
      <p:grpSp>
        <p:nvGrpSpPr>
          <p:cNvPr id="10" name="Group 9">
            <a:extLst>
              <a:ext uri="{FF2B5EF4-FFF2-40B4-BE49-F238E27FC236}">
                <a16:creationId xmlns:a16="http://schemas.microsoft.com/office/drawing/2014/main" id="{4CC6EFFE-4F4B-E35A-DD6B-163CC69A25E5}"/>
              </a:ext>
            </a:extLst>
          </p:cNvPr>
          <p:cNvGrpSpPr/>
          <p:nvPr/>
        </p:nvGrpSpPr>
        <p:grpSpPr>
          <a:xfrm>
            <a:off x="5766025" y="1166640"/>
            <a:ext cx="5400600" cy="4885625"/>
            <a:chOff x="4871864" y="1196752"/>
            <a:chExt cx="5156338" cy="4544888"/>
          </a:xfrm>
        </p:grpSpPr>
        <p:pic>
          <p:nvPicPr>
            <p:cNvPr id="8" name="Picture 7" descr="A table of medical information&#10;&#10;Description automatically generated">
              <a:extLst>
                <a:ext uri="{FF2B5EF4-FFF2-40B4-BE49-F238E27FC236}">
                  <a16:creationId xmlns:a16="http://schemas.microsoft.com/office/drawing/2014/main" id="{5F34510B-232C-77CB-F511-2BD6323A92A7}"/>
                </a:ext>
              </a:extLst>
            </p:cNvPr>
            <p:cNvPicPr>
              <a:picLocks noChangeAspect="1"/>
            </p:cNvPicPr>
            <p:nvPr/>
          </p:nvPicPr>
          <p:blipFill rotWithShape="1">
            <a:blip r:embed="rId2">
              <a:extLst>
                <a:ext uri="{28A0092B-C50C-407E-A947-70E740481C1C}">
                  <a14:useLocalDpi xmlns:a14="http://schemas.microsoft.com/office/drawing/2010/main" val="0"/>
                </a:ext>
              </a:extLst>
            </a:blip>
            <a:srcRect b="93182"/>
            <a:stretch/>
          </p:blipFill>
          <p:spPr>
            <a:xfrm>
              <a:off x="4871864" y="1196752"/>
              <a:ext cx="5156338" cy="648072"/>
            </a:xfrm>
            <a:prstGeom prst="rect">
              <a:avLst/>
            </a:prstGeom>
          </p:spPr>
        </p:pic>
        <p:pic>
          <p:nvPicPr>
            <p:cNvPr id="9" name="Picture 8" descr="A table of medical information&#10;&#10;Description automatically generated">
              <a:extLst>
                <a:ext uri="{FF2B5EF4-FFF2-40B4-BE49-F238E27FC236}">
                  <a16:creationId xmlns:a16="http://schemas.microsoft.com/office/drawing/2014/main" id="{4B884839-47EA-6431-137F-FAD8D14197A1}"/>
                </a:ext>
              </a:extLst>
            </p:cNvPr>
            <p:cNvPicPr>
              <a:picLocks noChangeAspect="1"/>
            </p:cNvPicPr>
            <p:nvPr/>
          </p:nvPicPr>
          <p:blipFill rotWithShape="1">
            <a:blip r:embed="rId2">
              <a:extLst>
                <a:ext uri="{28A0092B-C50C-407E-A947-70E740481C1C}">
                  <a14:useLocalDpi xmlns:a14="http://schemas.microsoft.com/office/drawing/2010/main" val="0"/>
                </a:ext>
              </a:extLst>
            </a:blip>
            <a:srcRect t="59003"/>
            <a:stretch/>
          </p:blipFill>
          <p:spPr>
            <a:xfrm>
              <a:off x="4871864" y="1844824"/>
              <a:ext cx="5156338" cy="3896816"/>
            </a:xfrm>
            <a:prstGeom prst="rect">
              <a:avLst/>
            </a:prstGeom>
          </p:spPr>
        </p:pic>
      </p:grpSp>
      <p:graphicFrame>
        <p:nvGraphicFramePr>
          <p:cNvPr id="11" name="Table 7">
            <a:extLst>
              <a:ext uri="{FF2B5EF4-FFF2-40B4-BE49-F238E27FC236}">
                <a16:creationId xmlns:a16="http://schemas.microsoft.com/office/drawing/2014/main" id="{1AEF6076-4337-2125-E76A-E10AD91A98BE}"/>
              </a:ext>
            </a:extLst>
          </p:cNvPr>
          <p:cNvGraphicFramePr>
            <a:graphicFrameLocks/>
          </p:cNvGraphicFramePr>
          <p:nvPr>
            <p:extLst>
              <p:ext uri="{D42A27DB-BD31-4B8C-83A1-F6EECF244321}">
                <p14:modId xmlns:p14="http://schemas.microsoft.com/office/powerpoint/2010/main" val="4086841361"/>
              </p:ext>
            </p:extLst>
          </p:nvPr>
        </p:nvGraphicFramePr>
        <p:xfrm>
          <a:off x="660090" y="1555531"/>
          <a:ext cx="4319091" cy="1915408"/>
        </p:xfrm>
        <a:graphic>
          <a:graphicData uri="http://schemas.openxmlformats.org/drawingml/2006/table">
            <a:tbl>
              <a:tblPr firstRow="1" bandRow="1">
                <a:tableStyleId>{21E4AEA4-8DFA-4A89-87EB-49C32662AFE0}</a:tableStyleId>
              </a:tblPr>
              <a:tblGrid>
                <a:gridCol w="2662907">
                  <a:extLst>
                    <a:ext uri="{9D8B030D-6E8A-4147-A177-3AD203B41FA5}">
                      <a16:colId xmlns:a16="http://schemas.microsoft.com/office/drawing/2014/main" val="884263658"/>
                    </a:ext>
                  </a:extLst>
                </a:gridCol>
                <a:gridCol w="1656184">
                  <a:extLst>
                    <a:ext uri="{9D8B030D-6E8A-4147-A177-3AD203B41FA5}">
                      <a16:colId xmlns:a16="http://schemas.microsoft.com/office/drawing/2014/main" val="3954811951"/>
                    </a:ext>
                  </a:extLst>
                </a:gridCol>
              </a:tblGrid>
              <a:tr h="432048">
                <a:tc gridSpan="2">
                  <a:txBody>
                    <a:bodyPr/>
                    <a:lstStyle/>
                    <a:p>
                      <a:r>
                        <a:rPr lang="en-US" dirty="0"/>
                        <a:t>Pooled analysis of overall survival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val="4240178666"/>
                  </a:ext>
                </a:extLst>
              </a:tr>
              <a:tr h="370840">
                <a:tc>
                  <a:txBody>
                    <a:bodyPr/>
                    <a:lstStyle/>
                    <a:p>
                      <a:r>
                        <a:rPr lang="en-US" dirty="0"/>
                        <a:t>2-year OS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46202"/>
                  </a:ext>
                </a:extLst>
              </a:tr>
              <a:tr h="370840">
                <a:tc>
                  <a:txBody>
                    <a:bodyPr/>
                    <a:lstStyle/>
                    <a:p>
                      <a:r>
                        <a:rPr lang="en-US" dirty="0"/>
                        <a:t>4-year OS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59.6%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787249113"/>
                  </a:ext>
                </a:extLst>
              </a:tr>
              <a:tr h="370840">
                <a:tc>
                  <a:txBody>
                    <a:bodyPr/>
                    <a:lstStyle/>
                    <a:p>
                      <a:r>
                        <a:rPr lang="en-US" dirty="0"/>
                        <a:t>6-year OS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029864"/>
                  </a:ext>
                </a:extLst>
              </a:tr>
              <a:tr h="370840">
                <a:tc>
                  <a:txBody>
                    <a:bodyPr/>
                    <a:lstStyle/>
                    <a:p>
                      <a:r>
                        <a:rPr lang="en-US" dirty="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3065345181"/>
                  </a:ext>
                </a:extLst>
              </a:tr>
            </a:tbl>
          </a:graphicData>
        </a:graphic>
      </p:graphicFrame>
      <p:sp>
        <p:nvSpPr>
          <p:cNvPr id="12" name="TextBox 11">
            <a:extLst>
              <a:ext uri="{FF2B5EF4-FFF2-40B4-BE49-F238E27FC236}">
                <a16:creationId xmlns:a16="http://schemas.microsoft.com/office/drawing/2014/main" id="{863D5114-214D-617B-E2AB-2886653C85B0}"/>
              </a:ext>
            </a:extLst>
          </p:cNvPr>
          <p:cNvSpPr txBox="1"/>
          <p:nvPr/>
        </p:nvSpPr>
        <p:spPr>
          <a:xfrm>
            <a:off x="450843" y="3758301"/>
            <a:ext cx="4925077" cy="2431435"/>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effectLst/>
                <a:latin typeface="+mn-lt"/>
              </a:rPr>
              <a:t>The most common nonhematologic treatment-emergent adverse event occurring in ≥20% of patients was diarrhea (any grade, 27% and Grade ≥3, 3%). </a:t>
            </a:r>
          </a:p>
          <a:p>
            <a:endParaRPr lang="en-US" sz="800" b="0" dirty="0">
              <a:solidFill>
                <a:schemeClr val="tx1"/>
              </a:solidFill>
              <a:effectLst/>
              <a:latin typeface="+mn-lt"/>
            </a:endParaRPr>
          </a:p>
          <a:p>
            <a:pPr marL="285750" indent="-285750">
              <a:buFont typeface="Arial" panose="020B0604020202020204" pitchFamily="34" charset="0"/>
              <a:buChar char="•"/>
            </a:pPr>
            <a:r>
              <a:rPr lang="en-US" sz="1800" b="0" dirty="0">
                <a:solidFill>
                  <a:schemeClr val="tx1"/>
                </a:solidFill>
                <a:effectLst/>
                <a:latin typeface="+mn-lt"/>
              </a:rPr>
              <a:t>The most common reason for </a:t>
            </a:r>
            <a:r>
              <a:rPr lang="en-US" sz="1800" b="0" dirty="0" err="1">
                <a:solidFill>
                  <a:schemeClr val="tx1"/>
                </a:solidFill>
                <a:effectLst/>
                <a:latin typeface="+mn-lt"/>
              </a:rPr>
              <a:t>momelotinib</a:t>
            </a:r>
            <a:r>
              <a:rPr lang="en-US" sz="1800" b="0" dirty="0">
                <a:solidFill>
                  <a:schemeClr val="tx1"/>
                </a:solidFill>
                <a:latin typeface="+mn-lt"/>
              </a:rPr>
              <a:t> </a:t>
            </a:r>
            <a:r>
              <a:rPr lang="en-US" sz="1800" b="0" dirty="0">
                <a:solidFill>
                  <a:schemeClr val="tx1"/>
                </a:solidFill>
                <a:effectLst/>
                <a:latin typeface="+mn-lt"/>
              </a:rPr>
              <a:t>discontinuation was thrombocytopenia (4% discontinuation rate).</a:t>
            </a:r>
          </a:p>
          <a:p>
            <a:endParaRPr lang="en-US" sz="1800" b="0" dirty="0">
              <a:solidFill>
                <a:schemeClr val="tx1"/>
              </a:solidFill>
              <a:latin typeface="+mn-lt"/>
            </a:endParaRPr>
          </a:p>
        </p:txBody>
      </p:sp>
      <p:sp>
        <p:nvSpPr>
          <p:cNvPr id="4" name="TextBox 3">
            <a:extLst>
              <a:ext uri="{FF2B5EF4-FFF2-40B4-BE49-F238E27FC236}">
                <a16:creationId xmlns:a16="http://schemas.microsoft.com/office/drawing/2014/main" id="{28DB7D63-150C-60CF-3DEF-F18A6B2E5012}"/>
              </a:ext>
            </a:extLst>
          </p:cNvPr>
          <p:cNvSpPr txBox="1"/>
          <p:nvPr/>
        </p:nvSpPr>
        <p:spPr>
          <a:xfrm>
            <a:off x="203219" y="6061462"/>
            <a:ext cx="5170070" cy="323165"/>
          </a:xfrm>
          <a:prstGeom prst="rect">
            <a:avLst/>
          </a:prstGeom>
          <a:noFill/>
        </p:spPr>
        <p:txBody>
          <a:bodyPr wrap="none" rtlCol="0">
            <a:spAutoFit/>
          </a:bodyPr>
          <a:lstStyle/>
          <a:p>
            <a:r>
              <a:rPr lang="en-US" sz="1500" b="0" dirty="0">
                <a:solidFill>
                  <a:schemeClr val="tx1"/>
                </a:solidFill>
                <a:latin typeface="+mn-lt"/>
              </a:rPr>
              <a:t>AE = adverse event; MACE = major adverse cardiovascular event</a:t>
            </a:r>
          </a:p>
        </p:txBody>
      </p:sp>
    </p:spTree>
    <p:extLst>
      <p:ext uri="{BB962C8B-B14F-4D97-AF65-F5344CB8AC3E}">
        <p14:creationId xmlns:p14="http://schemas.microsoft.com/office/powerpoint/2010/main" val="407743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C74A00-5EE3-B29A-35A8-C7677301A174}"/>
              </a:ext>
            </a:extLst>
          </p:cNvPr>
          <p:cNvSpPr/>
          <p:nvPr/>
        </p:nvSpPr>
        <p:spPr bwMode="auto">
          <a:xfrm>
            <a:off x="846529" y="4529669"/>
            <a:ext cx="10567459" cy="7369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847023E1-4074-B0A2-FE24-C431AAE65B3A}"/>
              </a:ext>
            </a:extLst>
          </p:cNvPr>
          <p:cNvSpPr txBox="1"/>
          <p:nvPr/>
        </p:nvSpPr>
        <p:spPr>
          <a:xfrm>
            <a:off x="7176120" y="4725144"/>
            <a:ext cx="4134072" cy="400110"/>
          </a:xfrm>
          <a:prstGeom prst="rect">
            <a:avLst/>
          </a:prstGeom>
          <a:noFill/>
        </p:spPr>
        <p:txBody>
          <a:bodyPr wrap="square" rtlCol="0">
            <a:spAutoFit/>
          </a:bodyPr>
          <a:lstStyle/>
          <a:p>
            <a:pPr algn="r"/>
            <a:r>
              <a:rPr lang="en-US" sz="2000" i="1" dirty="0">
                <a:solidFill>
                  <a:schemeClr val="tx1"/>
                </a:solidFill>
                <a:effectLst/>
                <a:latin typeface="Arial" panose="020B0604020202020204" pitchFamily="34" charset="0"/>
                <a:cs typeface="Arial" panose="020B0604020202020204" pitchFamily="34" charset="0"/>
              </a:rPr>
              <a:t>Am J </a:t>
            </a:r>
            <a:r>
              <a:rPr lang="en-US" sz="2000" i="1" dirty="0" err="1">
                <a:solidFill>
                  <a:schemeClr val="tx1"/>
                </a:solidFill>
                <a:effectLst/>
                <a:latin typeface="Arial" panose="020B0604020202020204" pitchFamily="34" charset="0"/>
                <a:cs typeface="Arial" panose="020B0604020202020204" pitchFamily="34" charset="0"/>
              </a:rPr>
              <a:t>Hematol</a:t>
            </a:r>
            <a:r>
              <a:rPr lang="en-US" sz="2000" i="1"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rPr>
              <a:t>2023;98:282-89</a:t>
            </a:r>
          </a:p>
        </p:txBody>
      </p:sp>
      <p:pic>
        <p:nvPicPr>
          <p:cNvPr id="3" name="Picture 2" descr="A white background with black text&#10;&#10;Description automatically generated">
            <a:extLst>
              <a:ext uri="{FF2B5EF4-FFF2-40B4-BE49-F238E27FC236}">
                <a16:creationId xmlns:a16="http://schemas.microsoft.com/office/drawing/2014/main" id="{D64E0FEF-DDBA-0E44-88DD-5EB1A955A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30" y="1172842"/>
            <a:ext cx="10567459" cy="3552302"/>
          </a:xfrm>
          <a:prstGeom prst="rect">
            <a:avLst/>
          </a:prstGeom>
        </p:spPr>
      </p:pic>
    </p:spTree>
    <p:extLst>
      <p:ext uri="{BB962C8B-B14F-4D97-AF65-F5344CB8AC3E}">
        <p14:creationId xmlns:p14="http://schemas.microsoft.com/office/powerpoint/2010/main" val="3966360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479377" y="64671"/>
            <a:ext cx="9793088" cy="1143000"/>
          </a:xfrm>
        </p:spPr>
        <p:txBody>
          <a:bodyPr/>
          <a:lstStyle/>
          <a:p>
            <a:pPr algn="l"/>
            <a:r>
              <a:rPr lang="en-US" dirty="0">
                <a:latin typeface="Calibri" panose="020F0502020204030204" pitchFamily="34" charset="0"/>
                <a:cs typeface="Calibri" panose="020F0502020204030204" pitchFamily="34" charset="0"/>
              </a:rPr>
              <a:t>Predictors of Anemia Response to </a:t>
            </a:r>
            <a:r>
              <a:rPr lang="en-US" dirty="0" err="1">
                <a:latin typeface="Calibri" panose="020F0502020204030204" pitchFamily="34" charset="0"/>
                <a:cs typeface="Calibri" panose="020F0502020204030204" pitchFamily="34" charset="0"/>
              </a:rPr>
              <a:t>Momelotinib</a:t>
            </a:r>
            <a:r>
              <a:rPr lang="en-US" dirty="0">
                <a:latin typeface="Calibri" panose="020F0502020204030204" pitchFamily="34" charset="0"/>
                <a:cs typeface="Calibri" panose="020F0502020204030204" pitchFamily="34" charset="0"/>
              </a:rPr>
              <a:t> and Impact on Survival</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3830729" cy="323165"/>
          </a:xfrm>
          <a:prstGeom prst="rect">
            <a:avLst/>
          </a:prstGeom>
          <a:noFill/>
        </p:spPr>
        <p:txBody>
          <a:bodyPr wrap="none" rtlCol="0">
            <a:spAutoFit/>
          </a:bodyPr>
          <a:lstStyle/>
          <a:p>
            <a:r>
              <a:rPr lang="en-US" sz="1500" b="0" dirty="0" err="1">
                <a:solidFill>
                  <a:schemeClr val="tx1"/>
                </a:solidFill>
                <a:latin typeface="+mn-lt"/>
              </a:rPr>
              <a:t>Gangat</a:t>
            </a:r>
            <a:r>
              <a:rPr lang="en-US" sz="1500" b="0" dirty="0">
                <a:solidFill>
                  <a:schemeClr val="tx1"/>
                </a:solidFill>
                <a:latin typeface="+mn-lt"/>
              </a:rPr>
              <a:t> N et al. </a:t>
            </a:r>
            <a:r>
              <a:rPr lang="en-US" sz="1500" b="0" i="1" dirty="0">
                <a:solidFill>
                  <a:schemeClr val="tx1"/>
                </a:solidFill>
                <a:latin typeface="+mn-lt"/>
              </a:rPr>
              <a:t>Am J </a:t>
            </a:r>
            <a:r>
              <a:rPr lang="en-US" sz="1500" b="0" i="1" dirty="0" err="1">
                <a:solidFill>
                  <a:schemeClr val="tx1"/>
                </a:solidFill>
                <a:latin typeface="+mn-lt"/>
              </a:rPr>
              <a:t>Hematol</a:t>
            </a:r>
            <a:r>
              <a:rPr lang="en-US" sz="1500" b="0" i="1" dirty="0">
                <a:solidFill>
                  <a:schemeClr val="tx1"/>
                </a:solidFill>
                <a:latin typeface="+mn-lt"/>
              </a:rPr>
              <a:t> </a:t>
            </a:r>
            <a:r>
              <a:rPr lang="en-US" sz="1500" b="0" dirty="0">
                <a:solidFill>
                  <a:schemeClr val="tx1"/>
                </a:solidFill>
                <a:latin typeface="+mn-lt"/>
              </a:rPr>
              <a:t>2023;98:282-89. </a:t>
            </a:r>
          </a:p>
        </p:txBody>
      </p:sp>
      <p:sp>
        <p:nvSpPr>
          <p:cNvPr id="12" name="TextBox 11">
            <a:extLst>
              <a:ext uri="{FF2B5EF4-FFF2-40B4-BE49-F238E27FC236}">
                <a16:creationId xmlns:a16="http://schemas.microsoft.com/office/drawing/2014/main" id="{863D5114-214D-617B-E2AB-2886653C85B0}"/>
              </a:ext>
            </a:extLst>
          </p:cNvPr>
          <p:cNvSpPr txBox="1"/>
          <p:nvPr/>
        </p:nvSpPr>
        <p:spPr>
          <a:xfrm>
            <a:off x="216786" y="1484784"/>
            <a:ext cx="3816424" cy="3139321"/>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effectLst/>
                <a:latin typeface="+mn-lt"/>
              </a:rPr>
              <a:t>Anemia response to </a:t>
            </a:r>
            <a:r>
              <a:rPr lang="en-US" sz="1800" dirty="0" err="1">
                <a:solidFill>
                  <a:schemeClr val="tx1"/>
                </a:solidFill>
                <a:effectLst/>
                <a:latin typeface="+mn-lt"/>
              </a:rPr>
              <a:t>momelotinib</a:t>
            </a:r>
            <a:r>
              <a:rPr lang="en-US" sz="1800" dirty="0">
                <a:solidFill>
                  <a:schemeClr val="tx1"/>
                </a:solidFill>
                <a:effectLst/>
                <a:latin typeface="+mn-lt"/>
              </a:rPr>
              <a:t> </a:t>
            </a:r>
            <a:r>
              <a:rPr lang="en-US" sz="1800" b="0" dirty="0">
                <a:solidFill>
                  <a:schemeClr val="tx1"/>
                </a:solidFill>
                <a:effectLst/>
                <a:latin typeface="+mn-lt"/>
              </a:rPr>
              <a:t>favorably impacted by</a:t>
            </a:r>
            <a:r>
              <a:rPr lang="en-US" sz="1800" b="0" dirty="0">
                <a:solidFill>
                  <a:schemeClr val="tx1"/>
                </a:solidFill>
                <a:latin typeface="+mn-lt"/>
              </a:rPr>
              <a:t>:</a:t>
            </a:r>
          </a:p>
          <a:p>
            <a:pPr marL="715963" lvl="1" indent="-285750">
              <a:buFont typeface="Arial" panose="020B0604020202020204" pitchFamily="34" charset="0"/>
              <a:buChar char="•"/>
            </a:pPr>
            <a:r>
              <a:rPr lang="en-US" sz="1800" b="0" dirty="0">
                <a:solidFill>
                  <a:schemeClr val="tx1"/>
                </a:solidFill>
                <a:effectLst/>
                <a:latin typeface="+mn-lt"/>
              </a:rPr>
              <a:t>Post-ET MF variant</a:t>
            </a:r>
          </a:p>
          <a:p>
            <a:pPr marL="715963" lvl="1" indent="-285750">
              <a:buFont typeface="Arial" panose="020B0604020202020204" pitchFamily="34" charset="0"/>
              <a:buChar char="•"/>
            </a:pPr>
            <a:r>
              <a:rPr lang="en-US" sz="1800" b="0" dirty="0">
                <a:solidFill>
                  <a:schemeClr val="tx1"/>
                </a:solidFill>
                <a:effectLst/>
                <a:latin typeface="+mn-lt"/>
              </a:rPr>
              <a:t>Lower serum ferritin level</a:t>
            </a:r>
          </a:p>
          <a:p>
            <a:pPr marL="715963" lvl="1" indent="-285750">
              <a:buFont typeface="Arial" panose="020B0604020202020204" pitchFamily="34" charset="0"/>
              <a:buChar char="•"/>
            </a:pPr>
            <a:r>
              <a:rPr lang="en-US" sz="1800" b="0" dirty="0">
                <a:solidFill>
                  <a:schemeClr val="tx1"/>
                </a:solidFill>
                <a:effectLst/>
                <a:latin typeface="+mn-lt"/>
              </a:rPr>
              <a:t>Shorter time from diagnosis to initiation of </a:t>
            </a:r>
            <a:r>
              <a:rPr lang="en-US" sz="1800" b="0" dirty="0" err="1">
                <a:solidFill>
                  <a:schemeClr val="tx1"/>
                </a:solidFill>
                <a:effectLst/>
                <a:latin typeface="+mn-lt"/>
              </a:rPr>
              <a:t>momelotinib</a:t>
            </a:r>
            <a:endParaRPr lang="en-US" sz="1800" b="0" dirty="0">
              <a:solidFill>
                <a:schemeClr val="tx1"/>
              </a:solidFill>
              <a:latin typeface="+mn-lt"/>
            </a:endParaRPr>
          </a:p>
          <a:p>
            <a:pPr marL="715963" lvl="1" indent="-285750">
              <a:buFont typeface="Arial" panose="020B0604020202020204" pitchFamily="34" charset="0"/>
              <a:buChar char="•"/>
            </a:pPr>
            <a:r>
              <a:rPr lang="en-US" sz="1800" b="0" dirty="0">
                <a:solidFill>
                  <a:schemeClr val="tx1"/>
                </a:solidFill>
                <a:effectLst/>
                <a:latin typeface="+mn-lt"/>
              </a:rPr>
              <a:t>Serum ferritin level &lt;55 mcg/L</a:t>
            </a:r>
            <a:endParaRPr lang="en-US" sz="1800" b="0" dirty="0">
              <a:solidFill>
                <a:schemeClr val="tx1"/>
              </a:solidFill>
              <a:latin typeface="+mn-lt"/>
            </a:endParaRPr>
          </a:p>
          <a:p>
            <a:pPr marL="715963" lvl="1" indent="-285750">
              <a:buFont typeface="Arial" panose="020B0604020202020204" pitchFamily="34" charset="0"/>
              <a:buChar char="•"/>
            </a:pPr>
            <a:r>
              <a:rPr lang="en-US" sz="1800" b="0" dirty="0">
                <a:solidFill>
                  <a:schemeClr val="tx1"/>
                </a:solidFill>
                <a:effectLst/>
                <a:latin typeface="+mn-lt"/>
              </a:rPr>
              <a:t>Time from diagnosis to initiation of </a:t>
            </a:r>
            <a:r>
              <a:rPr lang="en-US" sz="1800" b="0" dirty="0" err="1">
                <a:solidFill>
                  <a:schemeClr val="tx1"/>
                </a:solidFill>
                <a:effectLst/>
                <a:latin typeface="+mn-lt"/>
              </a:rPr>
              <a:t>momelotinib</a:t>
            </a:r>
            <a:r>
              <a:rPr lang="en-US" sz="1800" b="0" dirty="0">
                <a:solidFill>
                  <a:schemeClr val="tx1"/>
                </a:solidFill>
                <a:effectLst/>
                <a:latin typeface="+mn-lt"/>
              </a:rPr>
              <a:t> of </a:t>
            </a:r>
            <a:br>
              <a:rPr lang="en-US" sz="1800" b="0" dirty="0">
                <a:solidFill>
                  <a:schemeClr val="tx1"/>
                </a:solidFill>
                <a:effectLst/>
                <a:latin typeface="+mn-lt"/>
              </a:rPr>
            </a:br>
            <a:r>
              <a:rPr lang="en-US" sz="1800" b="0" dirty="0">
                <a:solidFill>
                  <a:schemeClr val="tx1"/>
                </a:solidFill>
                <a:effectLst/>
                <a:latin typeface="+mn-lt"/>
              </a:rPr>
              <a:t>&lt;23 months</a:t>
            </a:r>
          </a:p>
          <a:p>
            <a:endParaRPr lang="en-US" sz="1800" b="0" dirty="0">
              <a:solidFill>
                <a:schemeClr val="tx1"/>
              </a:solidFill>
              <a:latin typeface="+mn-lt"/>
            </a:endParaRPr>
          </a:p>
        </p:txBody>
      </p:sp>
      <p:pic>
        <p:nvPicPr>
          <p:cNvPr id="13" name="Picture 12" descr="A diagram of a cancer patient&#10;&#10;Description automatically generated with medium confidence">
            <a:extLst>
              <a:ext uri="{FF2B5EF4-FFF2-40B4-BE49-F238E27FC236}">
                <a16:creationId xmlns:a16="http://schemas.microsoft.com/office/drawing/2014/main" id="{B5934406-E31E-FABB-21F5-F8D3E1590A6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95086" y="764704"/>
            <a:ext cx="7772400" cy="4326147"/>
          </a:xfrm>
          <a:prstGeom prst="rect">
            <a:avLst/>
          </a:prstGeom>
        </p:spPr>
      </p:pic>
      <p:sp>
        <p:nvSpPr>
          <p:cNvPr id="4" name="TextBox 3">
            <a:extLst>
              <a:ext uri="{FF2B5EF4-FFF2-40B4-BE49-F238E27FC236}">
                <a16:creationId xmlns:a16="http://schemas.microsoft.com/office/drawing/2014/main" id="{845C85A7-E44B-1A1F-3911-869B84F3A97D}"/>
              </a:ext>
            </a:extLst>
          </p:cNvPr>
          <p:cNvSpPr txBox="1"/>
          <p:nvPr/>
        </p:nvSpPr>
        <p:spPr>
          <a:xfrm>
            <a:off x="4295086" y="5145690"/>
            <a:ext cx="7195622" cy="1477328"/>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effectLst/>
                <a:latin typeface="+mn-lt"/>
              </a:rPr>
              <a:t>In addition to achieving an anemia response, overall survival with </a:t>
            </a:r>
            <a:r>
              <a:rPr lang="en-US" sz="1800" b="0" dirty="0" err="1">
                <a:solidFill>
                  <a:schemeClr val="tx1"/>
                </a:solidFill>
                <a:effectLst/>
                <a:latin typeface="+mn-lt"/>
              </a:rPr>
              <a:t>momelotinib</a:t>
            </a:r>
            <a:r>
              <a:rPr lang="en-US" sz="1800" b="0" dirty="0">
                <a:solidFill>
                  <a:schemeClr val="tx1"/>
                </a:solidFill>
                <a:effectLst/>
                <a:latin typeface="+mn-lt"/>
              </a:rPr>
              <a:t> was favorably affected by the presence of type 1/CALR mutations and the absence of ASXL1/SRSF2 mutations</a:t>
            </a:r>
          </a:p>
          <a:p>
            <a:pPr marL="285750" indent="-285750">
              <a:buFont typeface="Arial" panose="020B0604020202020204" pitchFamily="34" charset="0"/>
              <a:buChar char="•"/>
            </a:pPr>
            <a:endParaRPr lang="en-US" sz="1800" b="0" dirty="0">
              <a:solidFill>
                <a:schemeClr val="tx1"/>
              </a:solidFill>
              <a:effectLst/>
              <a:latin typeface="+mn-lt"/>
            </a:endParaRPr>
          </a:p>
          <a:p>
            <a:endParaRPr lang="en-US" sz="1800" b="0" dirty="0">
              <a:solidFill>
                <a:schemeClr val="tx1"/>
              </a:solidFill>
              <a:latin typeface="+mn-lt"/>
            </a:endParaRPr>
          </a:p>
        </p:txBody>
      </p:sp>
      <p:sp>
        <p:nvSpPr>
          <p:cNvPr id="5" name="TextBox 4">
            <a:extLst>
              <a:ext uri="{FF2B5EF4-FFF2-40B4-BE49-F238E27FC236}">
                <a16:creationId xmlns:a16="http://schemas.microsoft.com/office/drawing/2014/main" id="{6EF7AD9D-362B-8657-DBED-2DCA2905B01A}"/>
              </a:ext>
            </a:extLst>
          </p:cNvPr>
          <p:cNvSpPr txBox="1"/>
          <p:nvPr/>
        </p:nvSpPr>
        <p:spPr>
          <a:xfrm>
            <a:off x="4439816" y="819543"/>
            <a:ext cx="1382110" cy="461665"/>
          </a:xfrm>
          <a:prstGeom prst="rect">
            <a:avLst/>
          </a:prstGeom>
          <a:noFill/>
        </p:spPr>
        <p:txBody>
          <a:bodyPr wrap="none" rtlCol="0">
            <a:spAutoFit/>
          </a:bodyPr>
          <a:lstStyle/>
          <a:p>
            <a:r>
              <a:rPr lang="en-US" sz="2400" dirty="0">
                <a:solidFill>
                  <a:schemeClr val="tx1"/>
                </a:solidFill>
              </a:rPr>
              <a:t>Survival</a:t>
            </a:r>
          </a:p>
        </p:txBody>
      </p:sp>
      <p:sp>
        <p:nvSpPr>
          <p:cNvPr id="7" name="Rectangle 6">
            <a:extLst>
              <a:ext uri="{FF2B5EF4-FFF2-40B4-BE49-F238E27FC236}">
                <a16:creationId xmlns:a16="http://schemas.microsoft.com/office/drawing/2014/main" id="{45520AB6-FD68-D10B-3B5B-13253594BF09}"/>
              </a:ext>
            </a:extLst>
          </p:cNvPr>
          <p:cNvSpPr/>
          <p:nvPr/>
        </p:nvSpPr>
        <p:spPr bwMode="auto">
          <a:xfrm>
            <a:off x="191344" y="1484784"/>
            <a:ext cx="3960440" cy="29523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9244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7D5E4-FDCB-2296-BD39-6AB02A49088A}"/>
              </a:ext>
            </a:extLst>
          </p:cNvPr>
          <p:cNvSpPr/>
          <p:nvPr/>
        </p:nvSpPr>
        <p:spPr bwMode="auto">
          <a:xfrm>
            <a:off x="1127448" y="360226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tx1"/>
                </a:solidFill>
              </a:rPr>
              <a:t>INTRODUCTION: Myelofibrosis (MF) for Oncology “Newbies” </a:t>
            </a:r>
          </a:p>
          <a:p>
            <a:pPr marL="98425" indent="0">
              <a:lnSpc>
                <a:spcPct val="100000"/>
              </a:lnSpc>
              <a:spcBef>
                <a:spcPts val="1200"/>
              </a:spcBef>
              <a:spcAft>
                <a:spcPts val="1800"/>
              </a:spcAft>
              <a:buNone/>
            </a:pPr>
            <a:r>
              <a:rPr lang="en-US" sz="2400" dirty="0">
                <a:solidFill>
                  <a:schemeClr val="tx1"/>
                </a:solidFill>
              </a:rPr>
              <a:t>MODULE 1: Biology of MF</a:t>
            </a:r>
            <a:endParaRPr lang="en-US" sz="2400" dirty="0">
              <a:solidFill>
                <a:schemeClr val="tx1"/>
              </a:solidFill>
              <a:latin typeface="+mn-lt"/>
            </a:endParaRPr>
          </a:p>
          <a:p>
            <a:pPr marL="98425" indent="0">
              <a:lnSpc>
                <a:spcPct val="100000"/>
              </a:lnSpc>
              <a:spcBef>
                <a:spcPts val="1200"/>
              </a:spcBef>
              <a:spcAft>
                <a:spcPts val="1800"/>
              </a:spcAft>
              <a:buNone/>
            </a:pPr>
            <a:r>
              <a:rPr lang="en-US" sz="2400" dirty="0">
                <a:solidFill>
                  <a:schemeClr val="tx1"/>
                </a:solidFill>
                <a:latin typeface="+mn-lt"/>
              </a:rPr>
              <a:t>MODULE 2: Management of Anemia in MF</a:t>
            </a:r>
          </a:p>
          <a:p>
            <a:pPr marL="98425" indent="0">
              <a:lnSpc>
                <a:spcPct val="100000"/>
              </a:lnSpc>
              <a:spcBef>
                <a:spcPts val="1200"/>
              </a:spcBef>
              <a:spcAft>
                <a:spcPts val="1800"/>
              </a:spcAft>
              <a:buNone/>
            </a:pPr>
            <a:r>
              <a:rPr lang="en-US" sz="2400" dirty="0">
                <a:solidFill>
                  <a:schemeClr val="bg1"/>
                </a:solidFill>
                <a:latin typeface="+mn-lt"/>
              </a:rPr>
              <a:t>MODULE 3: Novel Strategies for MF</a:t>
            </a:r>
          </a:p>
          <a:p>
            <a:pPr marL="98425" indent="0">
              <a:lnSpc>
                <a:spcPct val="100000"/>
              </a:lnSpc>
              <a:spcBef>
                <a:spcPts val="1200"/>
              </a:spcBef>
              <a:spcAft>
                <a:spcPts val="1800"/>
              </a:spcAft>
              <a:buNone/>
            </a:pPr>
            <a:r>
              <a:rPr lang="en-US" sz="2400" dirty="0">
                <a:solidFill>
                  <a:schemeClr val="tx1"/>
                </a:solidFill>
                <a:latin typeface="+mn-lt"/>
              </a:rPr>
              <a:t>MODULE 4: Journal Club</a:t>
            </a:r>
            <a:endParaRPr lang="en-US" sz="2200" dirty="0">
              <a:solidFill>
                <a:schemeClr val="tx1"/>
              </a:solidFill>
            </a:endParaRPr>
          </a:p>
        </p:txBody>
      </p:sp>
    </p:spTree>
    <p:extLst>
      <p:ext uri="{BB962C8B-B14F-4D97-AF65-F5344CB8AC3E}">
        <p14:creationId xmlns:p14="http://schemas.microsoft.com/office/powerpoint/2010/main" val="509150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4DA8-CC28-EE90-7547-EA6894EAB87F}"/>
              </a:ext>
            </a:extLst>
          </p:cNvPr>
          <p:cNvSpPr>
            <a:spLocks noGrp="1"/>
          </p:cNvSpPr>
          <p:nvPr>
            <p:ph type="title"/>
          </p:nvPr>
        </p:nvSpPr>
        <p:spPr/>
        <p:txBody>
          <a:bodyPr/>
          <a:lstStyle/>
          <a:p>
            <a:r>
              <a:rPr lang="en-US" dirty="0"/>
              <a:t>ASCO 2024 Highlights</a:t>
            </a:r>
          </a:p>
        </p:txBody>
      </p:sp>
      <p:sp>
        <p:nvSpPr>
          <p:cNvPr id="4" name="TextBox 3">
            <a:extLst>
              <a:ext uri="{FF2B5EF4-FFF2-40B4-BE49-F238E27FC236}">
                <a16:creationId xmlns:a16="http://schemas.microsoft.com/office/drawing/2014/main" id="{E33FBB87-026F-B28D-2B75-958CFCF49809}"/>
              </a:ext>
            </a:extLst>
          </p:cNvPr>
          <p:cNvSpPr txBox="1"/>
          <p:nvPr/>
        </p:nvSpPr>
        <p:spPr>
          <a:xfrm>
            <a:off x="767408" y="1459230"/>
            <a:ext cx="10657184" cy="4847481"/>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Rampal R et al. Updated safety and efficacy data from the phase 3 MANIFEST-2 study of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pelabresib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JAK inhibitor treatment-naïve patients with myelofibrosis. </a:t>
            </a:r>
            <a:r>
              <a:rPr kumimoji="0" lang="en-US" sz="20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Abstract 6502.</a:t>
            </a:r>
          </a:p>
          <a:p>
            <a:pPr marL="285750" indent="-285750">
              <a:spcBef>
                <a:spcPts val="600"/>
              </a:spcBef>
              <a:spcAft>
                <a:spcPts val="0"/>
              </a:spcAft>
              <a:buFont typeface="Arial" panose="020B0604020202020204" pitchFamily="34" charset="0"/>
              <a:buChar char="•"/>
              <a:defRPr/>
            </a:pPr>
            <a:endParaRPr kumimoji="0" lang="en-US" sz="12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Braish</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 et al. </a:t>
            </a:r>
            <a:r>
              <a:rPr lang="en-US" sz="2000" b="0" kern="100" dirty="0">
                <a:solidFill>
                  <a:srgbClr val="000000"/>
                </a:solidFill>
                <a:latin typeface="Calibri" panose="020F0502020204030204" pitchFamily="34" charset="0"/>
                <a:cs typeface="Calibri" panose="020F0502020204030204" pitchFamily="34" charset="0"/>
              </a:rPr>
              <a:t>I</a:t>
            </a:r>
            <a:r>
              <a:rPr lang="en-US" sz="2000" b="0" kern="100" dirty="0" err="1">
                <a:solidFill>
                  <a:srgbClr val="000000"/>
                </a:solidFill>
                <a:latin typeface="Calibri" panose="020F0502020204030204" pitchFamily="34" charset="0"/>
                <a:cs typeface="Calibri" panose="020F0502020204030204" pitchFamily="34" charset="0"/>
              </a:rPr>
              <a:t>mpact</a:t>
            </a:r>
            <a:r>
              <a:rPr lang="en-US" sz="2000" b="0" kern="100" dirty="0">
                <a:solidFill>
                  <a:srgbClr val="000000"/>
                </a:solidFill>
                <a:latin typeface="Calibri" panose="020F0502020204030204" pitchFamily="34" charset="0"/>
                <a:cs typeface="Calibri" panose="020F0502020204030204" pitchFamily="34" charset="0"/>
              </a:rPr>
              <a:t> of JAK2 allele burden on MF outcome in the era of </a:t>
            </a:r>
            <a:r>
              <a:rPr lang="en-US" sz="2000" b="0" kern="100" dirty="0" err="1">
                <a:solidFill>
                  <a:srgbClr val="000000"/>
                </a:solidFill>
                <a:latin typeface="Calibri" panose="020F0502020204030204" pitchFamily="34" charset="0"/>
                <a:cs typeface="Calibri" panose="020F0502020204030204" pitchFamily="34" charset="0"/>
              </a:rPr>
              <a:t>ruxolitinib</a:t>
            </a:r>
            <a:r>
              <a:rPr lang="en-US" sz="2000" b="0" kern="100" dirty="0">
                <a:solidFill>
                  <a:srgbClr val="000000"/>
                </a:solidFill>
                <a:latin typeface="Calibri" panose="020F0502020204030204" pitchFamily="34" charset="0"/>
                <a:cs typeface="Calibri" panose="020F0502020204030204" pitchFamily="34" charset="0"/>
              </a:rPr>
              <a:t>. Abstract 6514.</a:t>
            </a:r>
          </a:p>
          <a:p>
            <a:pPr marL="285750" indent="-285750">
              <a:spcBef>
                <a:spcPts val="600"/>
              </a:spcBef>
              <a:spcAft>
                <a:spcPts val="0"/>
              </a:spcAft>
              <a:buFont typeface="Arial" panose="020B0604020202020204" pitchFamily="34" charset="0"/>
              <a:buChar char="•"/>
              <a:defRPr/>
            </a:pPr>
            <a:endParaRPr lang="en-US" sz="1200" b="0" kern="100" dirty="0">
              <a:solidFill>
                <a:srgbClr val="000000"/>
              </a:solidFill>
              <a:latin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Mascarenhas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et al. </a:t>
            </a:r>
            <a:r>
              <a:rPr lang="en-US" sz="2000" b="0" kern="100" dirty="0">
                <a:solidFill>
                  <a:srgbClr val="000000"/>
                </a:solidFill>
                <a:latin typeface="Calibri" panose="020F0502020204030204" pitchFamily="34" charset="0"/>
                <a:cs typeface="Calibri" panose="020F0502020204030204" pitchFamily="34" charset="0"/>
              </a:rPr>
              <a:t>Phase 3 randomized double-blind study evaluating </a:t>
            </a:r>
            <a:r>
              <a:rPr lang="en-US" sz="2000" b="0" kern="100" dirty="0" err="1">
                <a:solidFill>
                  <a:srgbClr val="000000"/>
                </a:solidFill>
                <a:latin typeface="Calibri" panose="020F0502020204030204" pitchFamily="34" charset="0"/>
                <a:cs typeface="Calibri" panose="020F0502020204030204" pitchFamily="34" charset="0"/>
              </a:rPr>
              <a:t>selinexor</a:t>
            </a:r>
            <a:r>
              <a:rPr lang="en-US" sz="2000" b="0" kern="100" dirty="0">
                <a:solidFill>
                  <a:srgbClr val="000000"/>
                </a:solidFill>
                <a:latin typeface="Calibri" panose="020F0502020204030204" pitchFamily="34" charset="0"/>
                <a:cs typeface="Calibri" panose="020F0502020204030204" pitchFamily="34" charset="0"/>
              </a:rPr>
              <a:t>, an XPO1 inhibitor, plus </a:t>
            </a:r>
            <a:r>
              <a:rPr lang="en-US" sz="2000" b="0" kern="100" dirty="0" err="1">
                <a:solidFill>
                  <a:srgbClr val="000000"/>
                </a:solidFill>
                <a:latin typeface="Calibri" panose="020F0502020204030204" pitchFamily="34" charset="0"/>
                <a:cs typeface="Calibri" panose="020F0502020204030204" pitchFamily="34" charset="0"/>
              </a:rPr>
              <a:t>ruxolitinib</a:t>
            </a:r>
            <a:r>
              <a:rPr lang="en-US" sz="2000" b="0" kern="100" dirty="0">
                <a:solidFill>
                  <a:srgbClr val="000000"/>
                </a:solidFill>
                <a:latin typeface="Calibri" panose="020F0502020204030204" pitchFamily="34" charset="0"/>
                <a:cs typeface="Calibri" panose="020F0502020204030204" pitchFamily="34" charset="0"/>
              </a:rPr>
              <a:t> in </a:t>
            </a:r>
            <a:r>
              <a:rPr lang="en-US" sz="2000" b="0" kern="100" dirty="0" err="1">
                <a:solidFill>
                  <a:srgbClr val="000000"/>
                </a:solidFill>
                <a:latin typeface="Calibri" panose="020F0502020204030204" pitchFamily="34" charset="0"/>
                <a:cs typeface="Calibri" panose="020F0502020204030204" pitchFamily="34" charset="0"/>
              </a:rPr>
              <a:t>JAKi</a:t>
            </a:r>
            <a:r>
              <a:rPr lang="en-US" sz="2000" b="0" kern="100" dirty="0">
                <a:solidFill>
                  <a:srgbClr val="000000"/>
                </a:solidFill>
                <a:latin typeface="Calibri" panose="020F0502020204030204" pitchFamily="34" charset="0"/>
                <a:cs typeface="Calibri" panose="020F0502020204030204" pitchFamily="34" charset="0"/>
              </a:rPr>
              <a:t>-naïve myelofibrosis. Abstract TPS6594 .</a:t>
            </a:r>
          </a:p>
          <a:p>
            <a:pPr marL="285750" indent="-285750">
              <a:spcBef>
                <a:spcPts val="600"/>
              </a:spcBef>
              <a:spcAft>
                <a:spcPts val="0"/>
              </a:spcAft>
              <a:buFont typeface="Arial" panose="020B0604020202020204" pitchFamily="34" charset="0"/>
              <a:buChar char="•"/>
              <a:defRPr/>
            </a:pPr>
            <a:endParaRPr lang="en-US" sz="1200" b="0" kern="100" dirty="0">
              <a:solidFill>
                <a:srgbClr val="000000"/>
              </a:solidFill>
              <a:latin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Scandura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JM et al. </a:t>
            </a:r>
            <a:r>
              <a:rPr lang="en-US" sz="2000" b="0" kern="100" dirty="0">
                <a:solidFill>
                  <a:srgbClr val="000000"/>
                </a:solidFill>
                <a:latin typeface="Calibri" panose="020F0502020204030204" pitchFamily="34" charset="0"/>
                <a:cs typeface="Calibri" panose="020F0502020204030204" pitchFamily="34" charset="0"/>
              </a:rPr>
              <a:t>Phase 2 study evaluating </a:t>
            </a:r>
            <a:r>
              <a:rPr lang="en-US" sz="2000" b="0" kern="100" dirty="0" err="1">
                <a:solidFill>
                  <a:srgbClr val="000000"/>
                </a:solidFill>
                <a:latin typeface="Calibri" panose="020F0502020204030204" pitchFamily="34" charset="0"/>
                <a:cs typeface="Calibri" panose="020F0502020204030204" pitchFamily="34" charset="0"/>
              </a:rPr>
              <a:t>selinexor</a:t>
            </a:r>
            <a:r>
              <a:rPr lang="en-US" sz="2000" b="0" kern="100" dirty="0">
                <a:solidFill>
                  <a:srgbClr val="000000"/>
                </a:solidFill>
                <a:latin typeface="Calibri" panose="020F0502020204030204" pitchFamily="34" charset="0"/>
                <a:cs typeface="Calibri" panose="020F0502020204030204" pitchFamily="34" charset="0"/>
              </a:rPr>
              <a:t> monotherapy in patients with </a:t>
            </a:r>
            <a:r>
              <a:rPr lang="en-US" sz="2000" b="0" kern="100" dirty="0" err="1">
                <a:solidFill>
                  <a:srgbClr val="000000"/>
                </a:solidFill>
                <a:latin typeface="Calibri" panose="020F0502020204030204" pitchFamily="34" charset="0"/>
                <a:cs typeface="Calibri" panose="020F0502020204030204" pitchFamily="34" charset="0"/>
              </a:rPr>
              <a:t>JAKi</a:t>
            </a:r>
            <a:r>
              <a:rPr lang="en-US" sz="2000" b="0" kern="100" dirty="0">
                <a:solidFill>
                  <a:srgbClr val="000000"/>
                </a:solidFill>
                <a:latin typeface="Calibri" panose="020F0502020204030204" pitchFamily="34" charset="0"/>
                <a:cs typeface="Calibri" panose="020F0502020204030204" pitchFamily="34" charset="0"/>
              </a:rPr>
              <a:t>-naïve myelofibrosis and moderate thrombocytopenia. Abstract TPS6593 .</a:t>
            </a:r>
          </a:p>
          <a:p>
            <a:pPr>
              <a:spcBef>
                <a:spcPts val="600"/>
              </a:spcBef>
              <a:spcAft>
                <a:spcPts val="0"/>
              </a:spcAf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9738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11D2A-6CD8-14BB-24CC-7F629D44E049}"/>
              </a:ext>
            </a:extLst>
          </p:cNvPr>
          <p:cNvPicPr>
            <a:picLocks noChangeAspect="1"/>
          </p:cNvPicPr>
          <p:nvPr/>
        </p:nvPicPr>
        <p:blipFill>
          <a:blip r:embed="rId2"/>
          <a:stretch>
            <a:fillRect/>
          </a:stretch>
        </p:blipFill>
        <p:spPr>
          <a:xfrm>
            <a:off x="407368" y="1109625"/>
            <a:ext cx="11270996" cy="4407607"/>
          </a:xfrm>
          <a:prstGeom prst="rect">
            <a:avLst/>
          </a:prstGeom>
        </p:spPr>
      </p:pic>
      <p:sp>
        <p:nvSpPr>
          <p:cNvPr id="4" name="Rectangle 3">
            <a:extLst>
              <a:ext uri="{FF2B5EF4-FFF2-40B4-BE49-F238E27FC236}">
                <a16:creationId xmlns:a16="http://schemas.microsoft.com/office/drawing/2014/main" id="{8A81EA43-90F5-3E73-02C2-AC1500F1CEED}"/>
              </a:ext>
            </a:extLst>
          </p:cNvPr>
          <p:cNvSpPr/>
          <p:nvPr/>
        </p:nvSpPr>
        <p:spPr bwMode="auto">
          <a:xfrm>
            <a:off x="407368" y="5517232"/>
            <a:ext cx="1127099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3" name="TextBox 2">
            <a:extLst>
              <a:ext uri="{FF2B5EF4-FFF2-40B4-BE49-F238E27FC236}">
                <a16:creationId xmlns:a16="http://schemas.microsoft.com/office/drawing/2014/main" id="{791EDD6E-F217-7046-8689-786A47523813}"/>
              </a:ext>
            </a:extLst>
          </p:cNvPr>
          <p:cNvSpPr txBox="1"/>
          <p:nvPr/>
        </p:nvSpPr>
        <p:spPr>
          <a:xfrm>
            <a:off x="8256240" y="5481808"/>
            <a:ext cx="327685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74A7"/>
                </a:solidFill>
                <a:effectLst/>
                <a:uLnTx/>
                <a:uFillTx/>
                <a:latin typeface="Arial" pitchFamily="-72" charset="0"/>
                <a:ea typeface="MS PGothic" charset="0"/>
                <a:cs typeface="+mn-cs"/>
              </a:rPr>
              <a:t>ASH 2023;Abstract 620</a:t>
            </a:r>
          </a:p>
        </p:txBody>
      </p:sp>
    </p:spTree>
    <p:extLst>
      <p:ext uri="{BB962C8B-B14F-4D97-AF65-F5344CB8AC3E}">
        <p14:creationId xmlns:p14="http://schemas.microsoft.com/office/powerpoint/2010/main" val="1144741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223C2-8A94-7B84-2052-460540360248}"/>
              </a:ext>
            </a:extLst>
          </p:cNvPr>
          <p:cNvPicPr>
            <a:picLocks noChangeAspect="1"/>
          </p:cNvPicPr>
          <p:nvPr/>
        </p:nvPicPr>
        <p:blipFill>
          <a:blip r:embed="rId2"/>
          <a:stretch>
            <a:fillRect/>
          </a:stretch>
        </p:blipFill>
        <p:spPr>
          <a:xfrm>
            <a:off x="912285" y="1124744"/>
            <a:ext cx="9792227" cy="4906479"/>
          </a:xfrm>
          <a:prstGeom prst="rect">
            <a:avLst/>
          </a:prstGeom>
        </p:spPr>
      </p:pic>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912285" y="371029"/>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TRANSFORM-1: Efficacy Outcomes with Navitoclax and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Ruxolitinib</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for Treatment-Naïve Myelofibrosis </a:t>
            </a:r>
          </a:p>
        </p:txBody>
      </p:sp>
      <p:sp>
        <p:nvSpPr>
          <p:cNvPr id="3" name="TextBox 2">
            <a:extLst>
              <a:ext uri="{FF2B5EF4-FFF2-40B4-BE49-F238E27FC236}">
                <a16:creationId xmlns:a16="http://schemas.microsoft.com/office/drawing/2014/main" id="{0D9E0E2A-883D-9082-CF85-46339015274D}"/>
              </a:ext>
            </a:extLst>
          </p:cNvPr>
          <p:cNvSpPr txBox="1"/>
          <p:nvPr/>
        </p:nvSpPr>
        <p:spPr>
          <a:xfrm>
            <a:off x="47328" y="6486971"/>
            <a:ext cx="355584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Pemmaraju N et al. ASH 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620.</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955437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2285" y="371029"/>
            <a:ext cx="10358967" cy="465683"/>
          </a:xfrm>
        </p:spPr>
        <p:txBody>
          <a:bodyPr/>
          <a:lstStyle/>
          <a:p>
            <a:pPr algn="l"/>
            <a:r>
              <a:rPr lang="en-US" dirty="0"/>
              <a:t>TRANSFORM-1: Safety Outcomes with </a:t>
            </a:r>
            <a:r>
              <a:rPr lang="en-US" kern="0" dirty="0"/>
              <a:t>Navitoclax and </a:t>
            </a:r>
            <a:r>
              <a:rPr lang="en-US" kern="0" dirty="0" err="1"/>
              <a:t>Ruxolitinib</a:t>
            </a:r>
            <a:r>
              <a:rPr lang="en-US" kern="0" dirty="0"/>
              <a:t> for Treatment-Naïve Myelofibrosis</a:t>
            </a:r>
            <a:r>
              <a:rPr lang="en-US" dirty="0"/>
              <a:t>  </a:t>
            </a:r>
          </a:p>
        </p:txBody>
      </p:sp>
      <p:pic>
        <p:nvPicPr>
          <p:cNvPr id="2" name="Picture 1">
            <a:extLst>
              <a:ext uri="{FF2B5EF4-FFF2-40B4-BE49-F238E27FC236}">
                <a16:creationId xmlns:a16="http://schemas.microsoft.com/office/drawing/2014/main" id="{C5C5F027-8A86-6C02-9FDD-B5736AE740BA}"/>
              </a:ext>
            </a:extLst>
          </p:cNvPr>
          <p:cNvPicPr>
            <a:picLocks noChangeAspect="1"/>
          </p:cNvPicPr>
          <p:nvPr/>
        </p:nvPicPr>
        <p:blipFill>
          <a:blip r:embed="rId2"/>
          <a:stretch>
            <a:fillRect/>
          </a:stretch>
        </p:blipFill>
        <p:spPr>
          <a:xfrm>
            <a:off x="500905" y="1076628"/>
            <a:ext cx="10770347" cy="5004556"/>
          </a:xfrm>
          <a:prstGeom prst="rect">
            <a:avLst/>
          </a:prstGeom>
        </p:spPr>
      </p:pic>
      <p:sp>
        <p:nvSpPr>
          <p:cNvPr id="3" name="TextBox 2">
            <a:extLst>
              <a:ext uri="{FF2B5EF4-FFF2-40B4-BE49-F238E27FC236}">
                <a16:creationId xmlns:a16="http://schemas.microsoft.com/office/drawing/2014/main" id="{86E17CA0-F38C-9CC6-647B-45F71E6C2D4E}"/>
              </a:ext>
            </a:extLst>
          </p:cNvPr>
          <p:cNvSpPr txBox="1"/>
          <p:nvPr/>
        </p:nvSpPr>
        <p:spPr>
          <a:xfrm>
            <a:off x="47328" y="6486971"/>
            <a:ext cx="355584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Pemmaraju N et al. ASH 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620.</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748108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81EA43-90F5-3E73-02C2-AC1500F1CEED}"/>
              </a:ext>
            </a:extLst>
          </p:cNvPr>
          <p:cNvSpPr/>
          <p:nvPr/>
        </p:nvSpPr>
        <p:spPr bwMode="auto">
          <a:xfrm>
            <a:off x="337495" y="5517232"/>
            <a:ext cx="11517009"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3" name="TextBox 2">
            <a:extLst>
              <a:ext uri="{FF2B5EF4-FFF2-40B4-BE49-F238E27FC236}">
                <a16:creationId xmlns:a16="http://schemas.microsoft.com/office/drawing/2014/main" id="{791EDD6E-F217-7046-8689-786A47523813}"/>
              </a:ext>
            </a:extLst>
          </p:cNvPr>
          <p:cNvSpPr txBox="1"/>
          <p:nvPr/>
        </p:nvSpPr>
        <p:spPr>
          <a:xfrm>
            <a:off x="8256240" y="5481808"/>
            <a:ext cx="327685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74A7"/>
                </a:solidFill>
                <a:effectLst/>
                <a:uLnTx/>
                <a:uFillTx/>
                <a:latin typeface="Arial" pitchFamily="-72" charset="0"/>
                <a:ea typeface="MS PGothic" charset="0"/>
                <a:cs typeface="+mn-cs"/>
              </a:rPr>
              <a:t>ASH 2023;Abstract 628</a:t>
            </a:r>
          </a:p>
        </p:txBody>
      </p:sp>
      <p:pic>
        <p:nvPicPr>
          <p:cNvPr id="5" name="Picture 4">
            <a:extLst>
              <a:ext uri="{FF2B5EF4-FFF2-40B4-BE49-F238E27FC236}">
                <a16:creationId xmlns:a16="http://schemas.microsoft.com/office/drawing/2014/main" id="{CA041714-32BA-4745-77D2-4DC2390953CF}"/>
              </a:ext>
            </a:extLst>
          </p:cNvPr>
          <p:cNvPicPr>
            <a:picLocks noChangeAspect="1"/>
          </p:cNvPicPr>
          <p:nvPr/>
        </p:nvPicPr>
        <p:blipFill>
          <a:blip r:embed="rId2"/>
          <a:stretch>
            <a:fillRect/>
          </a:stretch>
        </p:blipFill>
        <p:spPr>
          <a:xfrm>
            <a:off x="337495" y="908720"/>
            <a:ext cx="11517009" cy="4608512"/>
          </a:xfrm>
          <a:prstGeom prst="rect">
            <a:avLst/>
          </a:prstGeom>
        </p:spPr>
      </p:pic>
    </p:spTree>
    <p:extLst>
      <p:ext uri="{BB962C8B-B14F-4D97-AF65-F5344CB8AC3E}">
        <p14:creationId xmlns:p14="http://schemas.microsoft.com/office/powerpoint/2010/main" val="3945616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6516" y="354225"/>
            <a:ext cx="10358967" cy="465683"/>
          </a:xfrm>
        </p:spPr>
        <p:txBody>
          <a:bodyPr/>
          <a:lstStyle/>
          <a:p>
            <a:pPr algn="l"/>
            <a:r>
              <a:rPr lang="en-US" dirty="0"/>
              <a:t>MANIFEST-2: Spleen Volume Reduction with </a:t>
            </a:r>
            <a:r>
              <a:rPr lang="en-US" dirty="0" err="1"/>
              <a:t>Pelabresib</a:t>
            </a:r>
            <a:r>
              <a:rPr lang="en-US" dirty="0"/>
              <a:t> and </a:t>
            </a:r>
            <a:r>
              <a:rPr lang="en-US" dirty="0" err="1"/>
              <a:t>Ruxolitinib</a:t>
            </a:r>
            <a:r>
              <a:rPr lang="en-US" dirty="0"/>
              <a:t> for Treatment-Naïve Myelofibrosis </a:t>
            </a:r>
          </a:p>
        </p:txBody>
      </p:sp>
      <p:pic>
        <p:nvPicPr>
          <p:cNvPr id="2" name="Picture 1">
            <a:extLst>
              <a:ext uri="{FF2B5EF4-FFF2-40B4-BE49-F238E27FC236}">
                <a16:creationId xmlns:a16="http://schemas.microsoft.com/office/drawing/2014/main" id="{CB6CE060-EA8F-D444-8B8F-0CEFA3D5C09C}"/>
              </a:ext>
            </a:extLst>
          </p:cNvPr>
          <p:cNvPicPr>
            <a:picLocks noChangeAspect="1"/>
          </p:cNvPicPr>
          <p:nvPr/>
        </p:nvPicPr>
        <p:blipFill>
          <a:blip r:embed="rId2"/>
          <a:stretch>
            <a:fillRect/>
          </a:stretch>
        </p:blipFill>
        <p:spPr>
          <a:xfrm>
            <a:off x="1127448" y="1052736"/>
            <a:ext cx="10273163" cy="4958707"/>
          </a:xfrm>
          <a:prstGeom prst="rect">
            <a:avLst/>
          </a:prstGeom>
        </p:spPr>
      </p:pic>
      <p:sp>
        <p:nvSpPr>
          <p:cNvPr id="3" name="TextBox 2">
            <a:extLst>
              <a:ext uri="{FF2B5EF4-FFF2-40B4-BE49-F238E27FC236}">
                <a16:creationId xmlns:a16="http://schemas.microsoft.com/office/drawing/2014/main" id="{FAF47E71-5FE7-91EF-B1F4-909F4C269D3E}"/>
              </a:ext>
            </a:extLst>
          </p:cNvPr>
          <p:cNvSpPr txBox="1"/>
          <p:nvPr/>
        </p:nvSpPr>
        <p:spPr>
          <a:xfrm>
            <a:off x="191344" y="6475089"/>
            <a:ext cx="32302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Rampal R et al. ASH</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628.</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767723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6516" y="341598"/>
            <a:ext cx="10358967" cy="465683"/>
          </a:xfrm>
        </p:spPr>
        <p:txBody>
          <a:bodyPr/>
          <a:lstStyle/>
          <a:p>
            <a:pPr algn="l"/>
            <a:r>
              <a:rPr lang="en-US" dirty="0"/>
              <a:t>MANIFEST-2: Safety Outcomes with </a:t>
            </a:r>
            <a:r>
              <a:rPr lang="en-US" dirty="0" err="1"/>
              <a:t>Pelabresib</a:t>
            </a:r>
            <a:r>
              <a:rPr lang="en-US" dirty="0"/>
              <a:t> and </a:t>
            </a:r>
            <a:r>
              <a:rPr lang="en-US" dirty="0" err="1"/>
              <a:t>Ruxolitinib</a:t>
            </a:r>
            <a:r>
              <a:rPr lang="en-US" dirty="0"/>
              <a:t> for Treatment-Naïve Myelofibrosis </a:t>
            </a:r>
          </a:p>
        </p:txBody>
      </p:sp>
      <p:pic>
        <p:nvPicPr>
          <p:cNvPr id="3" name="Picture 2">
            <a:extLst>
              <a:ext uri="{FF2B5EF4-FFF2-40B4-BE49-F238E27FC236}">
                <a16:creationId xmlns:a16="http://schemas.microsoft.com/office/drawing/2014/main" id="{DC6FA93B-C31A-1A8F-50CB-9048678413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5374" y="970106"/>
            <a:ext cx="10410109" cy="5112568"/>
          </a:xfrm>
          <a:prstGeom prst="rect">
            <a:avLst/>
          </a:prstGeom>
        </p:spPr>
      </p:pic>
      <p:sp>
        <p:nvSpPr>
          <p:cNvPr id="2" name="TextBox 1">
            <a:extLst>
              <a:ext uri="{FF2B5EF4-FFF2-40B4-BE49-F238E27FC236}">
                <a16:creationId xmlns:a16="http://schemas.microsoft.com/office/drawing/2014/main" id="{0089869C-0317-EABB-3B45-3858214B1827}"/>
              </a:ext>
            </a:extLst>
          </p:cNvPr>
          <p:cNvSpPr txBox="1"/>
          <p:nvPr/>
        </p:nvSpPr>
        <p:spPr>
          <a:xfrm>
            <a:off x="191344" y="6475089"/>
            <a:ext cx="32302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Rampal R et al. ASH</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628.</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05034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2B2DC-3139-C740-BCE2-B8DE8999B3E9}"/>
              </a:ext>
            </a:extLst>
          </p:cNvPr>
          <p:cNvSpPr>
            <a:spLocks noGrp="1"/>
          </p:cNvSpPr>
          <p:nvPr>
            <p:ph type="title"/>
          </p:nvPr>
        </p:nvSpPr>
        <p:spPr>
          <a:xfrm>
            <a:off x="919613" y="2132856"/>
            <a:ext cx="9712891" cy="1143000"/>
          </a:xfrm>
        </p:spPr>
        <p:txBody>
          <a:bodyPr/>
          <a:lstStyle/>
          <a:p>
            <a:pPr algn="l"/>
            <a:r>
              <a:rPr lang="en-US" sz="3200" dirty="0"/>
              <a:t>Updated Safety and Efficacy Data from the Phase 3 MANIFEST-2 Study of </a:t>
            </a:r>
            <a:r>
              <a:rPr lang="en-US" sz="3200" dirty="0" err="1"/>
              <a:t>Pelabresib</a:t>
            </a:r>
            <a:r>
              <a:rPr lang="en-US" sz="3200" dirty="0"/>
              <a:t> in Combination with </a:t>
            </a:r>
            <a:r>
              <a:rPr lang="en-US" sz="3200" dirty="0" err="1"/>
              <a:t>Ruxolitinib</a:t>
            </a:r>
            <a:r>
              <a:rPr lang="en-US" sz="3200" dirty="0"/>
              <a:t> for JAK Inhibitor Treatment-Naïve Patients with Myelofibrosis</a:t>
            </a:r>
            <a:br>
              <a:rPr lang="en-US" sz="2000" b="1" dirty="0"/>
            </a:br>
            <a:endParaRPr lang="en-US" sz="3200" dirty="0"/>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916516" y="4077072"/>
            <a:ext cx="10358967" cy="1008112"/>
          </a:xfrm>
        </p:spPr>
        <p:txBody>
          <a:bodyPr/>
          <a:lstStyle/>
          <a:p>
            <a:pPr marL="98425" indent="0">
              <a:spcBef>
                <a:spcPts val="0"/>
              </a:spcBef>
              <a:spcAft>
                <a:spcPts val="0"/>
              </a:spcAft>
              <a:buNone/>
            </a:pPr>
            <a:r>
              <a:rPr lang="en-US" sz="2800" b="0" dirty="0"/>
              <a:t>Rampal R et al.</a:t>
            </a:r>
          </a:p>
          <a:p>
            <a:pPr marL="98425" indent="0">
              <a:spcBef>
                <a:spcPts val="0"/>
              </a:spcBef>
              <a:spcAft>
                <a:spcPts val="0"/>
              </a:spcAft>
              <a:buNone/>
            </a:pPr>
            <a:r>
              <a:rPr lang="en-US" sz="2800" b="0" dirty="0"/>
              <a:t>ASCO 2024;Abstract 6502 (Oral).</a:t>
            </a:r>
          </a:p>
          <a:p>
            <a:pPr marL="98425" indent="0">
              <a:spcBef>
                <a:spcPts val="0"/>
              </a:spcBef>
              <a:spcAft>
                <a:spcPts val="0"/>
              </a:spcAft>
              <a:buNone/>
            </a:pPr>
            <a:endParaRPr lang="en-US" sz="2800" b="0" dirty="0"/>
          </a:p>
          <a:p>
            <a:pPr marL="98425" indent="0">
              <a:spcBef>
                <a:spcPts val="0"/>
              </a:spcBef>
              <a:spcAft>
                <a:spcPts val="0"/>
              </a:spcAft>
              <a:buNone/>
            </a:pPr>
            <a:r>
              <a:rPr lang="en-US" sz="2800" dirty="0"/>
              <a:t>May 31, 2024</a:t>
            </a:r>
          </a:p>
          <a:p>
            <a:pPr marL="98425" indent="0">
              <a:spcBef>
                <a:spcPts val="0"/>
              </a:spcBef>
              <a:spcAft>
                <a:spcPts val="0"/>
              </a:spcAft>
              <a:buNone/>
            </a:pPr>
            <a:r>
              <a:rPr lang="en-US" sz="2800" dirty="0"/>
              <a:t>3:09 PM – 3:21 PM CDT</a:t>
            </a:r>
          </a:p>
        </p:txBody>
      </p:sp>
    </p:spTree>
    <p:extLst>
      <p:ext uri="{BB962C8B-B14F-4D97-AF65-F5344CB8AC3E}">
        <p14:creationId xmlns:p14="http://schemas.microsoft.com/office/powerpoint/2010/main" val="195245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A21FBC-BEA6-E875-F1A3-DD34DF3500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3372" y="498752"/>
            <a:ext cx="11305256" cy="5353320"/>
          </a:xfrm>
          <a:prstGeom prst="rect">
            <a:avLst/>
          </a:prstGeom>
        </p:spPr>
      </p:pic>
      <p:sp>
        <p:nvSpPr>
          <p:cNvPr id="3" name="TextBox 2">
            <a:extLst>
              <a:ext uri="{FF2B5EF4-FFF2-40B4-BE49-F238E27FC236}">
                <a16:creationId xmlns:a16="http://schemas.microsoft.com/office/drawing/2014/main" id="{791EDD6E-F217-7046-8689-786A47523813}"/>
              </a:ext>
            </a:extLst>
          </p:cNvPr>
          <p:cNvSpPr txBox="1"/>
          <p:nvPr/>
        </p:nvSpPr>
        <p:spPr>
          <a:xfrm>
            <a:off x="8314675" y="5421185"/>
            <a:ext cx="327685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74A7"/>
                </a:solidFill>
                <a:effectLst/>
                <a:uLnTx/>
                <a:uFillTx/>
                <a:latin typeface="Arial" pitchFamily="-72" charset="0"/>
                <a:ea typeface="MS PGothic" charset="0"/>
                <a:cs typeface="+mn-cs"/>
              </a:rPr>
              <a:t>ASH 2023</a:t>
            </a:r>
            <a:r>
              <a:rPr kumimoji="0" lang="en-US" sz="2200" b="1" i="1" u="none" strike="noStrike" kern="1200" cap="none" spc="0" normalizeH="0" baseline="0" noProof="0" dirty="0">
                <a:ln>
                  <a:noFill/>
                </a:ln>
                <a:solidFill>
                  <a:srgbClr val="0074A7"/>
                </a:solidFill>
                <a:effectLst/>
                <a:uLnTx/>
                <a:uFillTx/>
                <a:latin typeface="Arial" pitchFamily="-72" charset="0"/>
                <a:ea typeface="MS PGothic" charset="0"/>
                <a:cs typeface="+mn-cs"/>
              </a:rPr>
              <a:t>;</a:t>
            </a:r>
            <a:r>
              <a:rPr kumimoji="0" lang="en-US" sz="2200" b="1" i="0" u="none" strike="noStrike" kern="1200" cap="none" spc="0" normalizeH="0" baseline="0" noProof="0" dirty="0">
                <a:ln>
                  <a:noFill/>
                </a:ln>
                <a:solidFill>
                  <a:srgbClr val="0074A7"/>
                </a:solidFill>
                <a:effectLst/>
                <a:uLnTx/>
                <a:uFillTx/>
                <a:latin typeface="Arial" pitchFamily="-72" charset="0"/>
                <a:ea typeface="MS PGothic" charset="0"/>
                <a:cs typeface="+mn-cs"/>
              </a:rPr>
              <a:t>Abstract 622</a:t>
            </a:r>
          </a:p>
        </p:txBody>
      </p:sp>
    </p:spTree>
    <p:extLst>
      <p:ext uri="{BB962C8B-B14F-4D97-AF65-F5344CB8AC3E}">
        <p14:creationId xmlns:p14="http://schemas.microsoft.com/office/powerpoint/2010/main" val="3863165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7408" y="980728"/>
            <a:ext cx="10801200" cy="555536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Chase ML et al. Consensus recommendations on peripheral blood smear review: Defining curricular standards and fellow competency.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2023;7(13):3244-52.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Chase ML et al. Development of consensus guidelines for hematology fellow competency in peripheral blood smear review utilizing nominal group technique 3204. </a:t>
            </a:r>
            <a:r>
              <a:rPr kumimoji="0" lang="en-US" sz="2000" b="0" i="1" u="none" strike="noStrike" kern="1200" cap="none" spc="0" normalizeH="0" baseline="0" noProof="0" dirty="0">
                <a:ln>
                  <a:noFill/>
                </a:ln>
                <a:solidFill>
                  <a:srgbClr val="000000"/>
                </a:solidFill>
                <a:effectLst/>
                <a:uLnTx/>
                <a:uFillTx/>
                <a:latin typeface="Calibri"/>
                <a:ea typeface="+mn-ea"/>
                <a:cs typeface="+mn-cs"/>
              </a:rPr>
              <a:t>Blood</a:t>
            </a:r>
            <a:r>
              <a:rPr kumimoji="0" lang="en-US" sz="2000" b="0" i="0" u="none" strike="noStrike" kern="1200" cap="none" spc="0" normalizeH="0" baseline="0" noProof="0" dirty="0">
                <a:ln>
                  <a:noFill/>
                </a:ln>
                <a:solidFill>
                  <a:srgbClr val="000000"/>
                </a:solidFill>
                <a:effectLst/>
                <a:uLnTx/>
                <a:uFillTx/>
                <a:latin typeface="Calibri"/>
                <a:ea typeface="+mn-ea"/>
                <a:cs typeface="+mn-cs"/>
              </a:rPr>
              <a:t> 2022; 140(Supplement 1):10781-3.</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Mendez LF et al. Mediterranean diet intervention in patients with myeloproliferative neoplasm. </a:t>
            </a:r>
            <a:r>
              <a:rPr kumimoji="0" lang="en-US" sz="2000" b="0" i="1" u="none" strike="noStrike" kern="1200" cap="none" spc="0" normalizeH="0" baseline="0" noProof="0" dirty="0">
                <a:ln>
                  <a:noFill/>
                </a:ln>
                <a:solidFill>
                  <a:srgbClr val="000000"/>
                </a:solidFill>
                <a:effectLst/>
                <a:uLnTx/>
                <a:uFillTx/>
                <a:latin typeface="Calibri"/>
                <a:ea typeface="+mn-ea"/>
                <a:cs typeface="+mn-cs"/>
              </a:rPr>
              <a:t>Blood </a:t>
            </a:r>
            <a:r>
              <a:rPr kumimoji="0" lang="en-US" sz="2000" b="0" i="0" u="none" strike="noStrike" kern="1200" cap="none" spc="0" normalizeH="0" baseline="0" noProof="0" dirty="0">
                <a:ln>
                  <a:noFill/>
                </a:ln>
                <a:solidFill>
                  <a:srgbClr val="000000"/>
                </a:solidFill>
                <a:effectLst/>
                <a:uLnTx/>
                <a:uFillTx/>
                <a:latin typeface="Calibri"/>
                <a:ea typeface="MS PGothic" charset="0"/>
                <a:cs typeface="+mn-cs"/>
              </a:rPr>
              <a:t>2022;140(Suppl 1):3972-3.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Verstovsek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MOMENTUM Study Investigators.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danazol in symptomatic patients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anaemia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MF (MOMENTUM): Results from an international, double-blind,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controlled, phase III study.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2023;401(10373):269-80.</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Gerds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danazol in symptomatic patients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anaemia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myelofibrosis previously treated with a JAK inhibitor (MOMENTUM): An updated analysis of an international, double-blind,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phase 3 study.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Haematol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2023;10(9):e735-46.</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Verstovsek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long-term safety and survival in MF: Integrated analysis of phase III randomized controlled trials.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2023;7(14):3582-91.</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16112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2285" y="371029"/>
            <a:ext cx="10728331" cy="465683"/>
          </a:xfrm>
        </p:spPr>
        <p:txBody>
          <a:bodyPr/>
          <a:lstStyle/>
          <a:p>
            <a:pPr algn="l"/>
            <a:r>
              <a:rPr lang="en-US" dirty="0"/>
              <a:t>XPORT-MF-034: Phase I Long-Term Follow-Up of SVR and TSS with Selinexor and </a:t>
            </a:r>
            <a:r>
              <a:rPr lang="en-US" dirty="0" err="1"/>
              <a:t>Ruxolitinib</a:t>
            </a:r>
            <a:endParaRPr lang="en-US" dirty="0"/>
          </a:p>
        </p:txBody>
      </p:sp>
      <p:pic>
        <p:nvPicPr>
          <p:cNvPr id="9" name="Picture 8">
            <a:extLst>
              <a:ext uri="{FF2B5EF4-FFF2-40B4-BE49-F238E27FC236}">
                <a16:creationId xmlns:a16="http://schemas.microsoft.com/office/drawing/2014/main" id="{CF3891DA-9D6B-18F2-A15F-A2927094A2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4197"/>
          <a:stretch/>
        </p:blipFill>
        <p:spPr>
          <a:xfrm>
            <a:off x="912285" y="1124744"/>
            <a:ext cx="10225136" cy="4925845"/>
          </a:xfrm>
          <a:prstGeom prst="rect">
            <a:avLst/>
          </a:prstGeom>
        </p:spPr>
      </p:pic>
      <p:sp>
        <p:nvSpPr>
          <p:cNvPr id="3" name="TextBox 2">
            <a:extLst>
              <a:ext uri="{FF2B5EF4-FFF2-40B4-BE49-F238E27FC236}">
                <a16:creationId xmlns:a16="http://schemas.microsoft.com/office/drawing/2014/main" id="{9187CBBE-417C-6EF0-0809-7FA027AAE2FE}"/>
              </a:ext>
            </a:extLst>
          </p:cNvPr>
          <p:cNvSpPr txBox="1"/>
          <p:nvPr/>
        </p:nvSpPr>
        <p:spPr>
          <a:xfrm>
            <a:off x="191344" y="6469404"/>
            <a:ext cx="343267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Tantravahi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 et al. ASH</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622.</a:t>
            </a:r>
          </a:p>
        </p:txBody>
      </p:sp>
      <p:sp>
        <p:nvSpPr>
          <p:cNvPr id="2" name="Rectangle 1">
            <a:extLst>
              <a:ext uri="{FF2B5EF4-FFF2-40B4-BE49-F238E27FC236}">
                <a16:creationId xmlns:a16="http://schemas.microsoft.com/office/drawing/2014/main" id="{F5EF50F9-6C31-5843-233F-A317544A76F8}"/>
              </a:ext>
            </a:extLst>
          </p:cNvPr>
          <p:cNvSpPr/>
          <p:nvPr/>
        </p:nvSpPr>
        <p:spPr bwMode="auto">
          <a:xfrm>
            <a:off x="10272464" y="5661248"/>
            <a:ext cx="28803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595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751208" y="332656"/>
            <a:ext cx="10728331" cy="432048"/>
          </a:xfrm>
        </p:spPr>
        <p:txBody>
          <a:bodyPr/>
          <a:lstStyle/>
          <a:p>
            <a:pPr algn="l"/>
            <a:r>
              <a:rPr lang="en-US" dirty="0"/>
              <a:t>XPORT-MF-034: Phase I Treatment-Emergent Adverse Events with Selinexor 60 mg per Week</a:t>
            </a:r>
          </a:p>
        </p:txBody>
      </p:sp>
      <p:pic>
        <p:nvPicPr>
          <p:cNvPr id="5" name="Picture 4" descr="A screenshot of a medical report&#10;&#10;Description automatically generated">
            <a:extLst>
              <a:ext uri="{FF2B5EF4-FFF2-40B4-BE49-F238E27FC236}">
                <a16:creationId xmlns:a16="http://schemas.microsoft.com/office/drawing/2014/main" id="{D72165F6-7423-9AB3-E5C5-06C3BC77D8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23392" y="980728"/>
            <a:ext cx="11154695" cy="5112568"/>
          </a:xfrm>
          <a:prstGeom prst="rect">
            <a:avLst/>
          </a:prstGeom>
        </p:spPr>
      </p:pic>
      <p:sp>
        <p:nvSpPr>
          <p:cNvPr id="3" name="TextBox 2">
            <a:extLst>
              <a:ext uri="{FF2B5EF4-FFF2-40B4-BE49-F238E27FC236}">
                <a16:creationId xmlns:a16="http://schemas.microsoft.com/office/drawing/2014/main" id="{7AC5C71A-9525-91F2-33B0-97C7DCFC9898}"/>
              </a:ext>
            </a:extLst>
          </p:cNvPr>
          <p:cNvSpPr txBox="1"/>
          <p:nvPr/>
        </p:nvSpPr>
        <p:spPr>
          <a:xfrm>
            <a:off x="191344" y="6469404"/>
            <a:ext cx="343267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Tantravahi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 et al. ASH</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Abstract 622.</a:t>
            </a:r>
          </a:p>
        </p:txBody>
      </p:sp>
    </p:spTree>
    <p:extLst>
      <p:ext uri="{BB962C8B-B14F-4D97-AF65-F5344CB8AC3E}">
        <p14:creationId xmlns:p14="http://schemas.microsoft.com/office/powerpoint/2010/main" val="12686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2B2DC-3139-C740-BCE2-B8DE8999B3E9}"/>
              </a:ext>
            </a:extLst>
          </p:cNvPr>
          <p:cNvSpPr>
            <a:spLocks noGrp="1"/>
          </p:cNvSpPr>
          <p:nvPr>
            <p:ph type="title"/>
          </p:nvPr>
        </p:nvSpPr>
        <p:spPr>
          <a:xfrm>
            <a:off x="919613" y="427620"/>
            <a:ext cx="10498030" cy="1143000"/>
          </a:xfrm>
        </p:spPr>
        <p:txBody>
          <a:bodyPr/>
          <a:lstStyle/>
          <a:p>
            <a:pPr algn="l"/>
            <a:r>
              <a:rPr lang="en-US" dirty="0"/>
              <a:t>A Phase 2 Study to Evaluate the Efficacy and Safety of Selinexor Monotherapy in Patients with JAK Inhibitor-Naïve Myelofibrosis and Moderate Thrombocytopenia (XPORT-MF-044)</a:t>
            </a: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916516" y="1914949"/>
            <a:ext cx="10358967" cy="1008112"/>
          </a:xfrm>
        </p:spPr>
        <p:txBody>
          <a:bodyPr/>
          <a:lstStyle/>
          <a:p>
            <a:pPr marL="98425" indent="0">
              <a:spcBef>
                <a:spcPts val="0"/>
              </a:spcBef>
              <a:spcAft>
                <a:spcPts val="0"/>
              </a:spcAft>
              <a:buNone/>
            </a:pPr>
            <a:r>
              <a:rPr lang="en-US" sz="2800" b="0" dirty="0"/>
              <a:t>Sandura JM et al.</a:t>
            </a:r>
          </a:p>
          <a:p>
            <a:pPr marL="98425" indent="0">
              <a:spcBef>
                <a:spcPts val="0"/>
              </a:spcBef>
              <a:spcAft>
                <a:spcPts val="0"/>
              </a:spcAft>
              <a:buNone/>
            </a:pPr>
            <a:r>
              <a:rPr lang="en-US" sz="2800" b="0" dirty="0"/>
              <a:t>ASH 2023;Abstract 3211.</a:t>
            </a:r>
          </a:p>
        </p:txBody>
      </p:sp>
      <p:sp>
        <p:nvSpPr>
          <p:cNvPr id="3" name="Title 4">
            <a:extLst>
              <a:ext uri="{FF2B5EF4-FFF2-40B4-BE49-F238E27FC236}">
                <a16:creationId xmlns:a16="http://schemas.microsoft.com/office/drawing/2014/main" id="{7CAAF257-6053-C59A-00DA-425958249A90}"/>
              </a:ext>
            </a:extLst>
          </p:cNvPr>
          <p:cNvSpPr txBox="1">
            <a:spLocks/>
          </p:cNvSpPr>
          <p:nvPr/>
        </p:nvSpPr>
        <p:spPr bwMode="auto">
          <a:xfrm>
            <a:off x="923729" y="3570364"/>
            <a:ext cx="971289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Phase 2 Study Evaluating Selinexor Monotherapy in Patients with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JAKi</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-Naïve Myelofibrosis and Moderate Thrombocytopenia</a:t>
            </a:r>
          </a:p>
        </p:txBody>
      </p:sp>
      <p:sp>
        <p:nvSpPr>
          <p:cNvPr id="4" name="Content Placeholder 5">
            <a:extLst>
              <a:ext uri="{FF2B5EF4-FFF2-40B4-BE49-F238E27FC236}">
                <a16:creationId xmlns:a16="http://schemas.microsoft.com/office/drawing/2014/main" id="{0306CDDF-6C57-717A-DEEC-CA50BE375230}"/>
              </a:ext>
            </a:extLst>
          </p:cNvPr>
          <p:cNvSpPr txBox="1">
            <a:spLocks/>
          </p:cNvSpPr>
          <p:nvPr/>
        </p:nvSpPr>
        <p:spPr bwMode="auto">
          <a:xfrm>
            <a:off x="821778" y="5012216"/>
            <a:ext cx="10358967" cy="100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800" b="0" i="0" u="none" strike="noStrike" kern="0" cap="none" spc="0" normalizeH="0" baseline="0" noProof="0" dirty="0">
                <a:ln>
                  <a:noFill/>
                </a:ln>
                <a:solidFill>
                  <a:srgbClr val="000000"/>
                </a:solidFill>
                <a:effectLst/>
                <a:uLnTx/>
                <a:uFillTx/>
                <a:latin typeface="Calibri" charset="0"/>
                <a:ea typeface="MS PGothic" pitchFamily="34" charset="-128"/>
              </a:rPr>
              <a:t>Sandura JM et al.</a:t>
            </a:r>
          </a:p>
          <a:p>
            <a:pPr marL="984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2800" b="0" i="0" u="none" strike="noStrike" kern="0" cap="none" spc="0" normalizeH="0" baseline="0" noProof="0" dirty="0">
                <a:ln>
                  <a:noFill/>
                </a:ln>
                <a:solidFill>
                  <a:srgbClr val="000000"/>
                </a:solidFill>
                <a:effectLst/>
                <a:uLnTx/>
                <a:uFillTx/>
                <a:latin typeface="Calibri" charset="0"/>
                <a:ea typeface="MS PGothic" pitchFamily="34" charset="-128"/>
              </a:rPr>
              <a:t>ASCO 2024;Abstract TPS6593.</a:t>
            </a:r>
          </a:p>
        </p:txBody>
      </p:sp>
    </p:spTree>
    <p:extLst>
      <p:ext uri="{BB962C8B-B14F-4D97-AF65-F5344CB8AC3E}">
        <p14:creationId xmlns:p14="http://schemas.microsoft.com/office/powerpoint/2010/main" val="259945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oster with graphs and charts&#10;&#10;Description automatically generated">
            <a:extLst>
              <a:ext uri="{FF2B5EF4-FFF2-40B4-BE49-F238E27FC236}">
                <a16:creationId xmlns:a16="http://schemas.microsoft.com/office/drawing/2014/main" id="{316C0095-D171-F519-566D-CFE18B2E1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46305"/>
            <a:ext cx="9361040" cy="5842915"/>
          </a:xfrm>
          <a:prstGeom prst="rect">
            <a:avLst/>
          </a:prstGeom>
        </p:spPr>
      </p:pic>
      <p:sp>
        <p:nvSpPr>
          <p:cNvPr id="11" name="TextBox 10">
            <a:extLst>
              <a:ext uri="{FF2B5EF4-FFF2-40B4-BE49-F238E27FC236}">
                <a16:creationId xmlns:a16="http://schemas.microsoft.com/office/drawing/2014/main" id="{16C939D2-60B5-C6C1-CC92-B6E452EF3A98}"/>
              </a:ext>
            </a:extLst>
          </p:cNvPr>
          <p:cNvSpPr txBox="1"/>
          <p:nvPr/>
        </p:nvSpPr>
        <p:spPr>
          <a:xfrm>
            <a:off x="191344" y="6475089"/>
            <a:ext cx="5256584"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Mendez LF et al. </a:t>
            </a:r>
            <a:r>
              <a:rPr lang="en-US" sz="1500" b="0" i="1" dirty="0">
                <a:solidFill>
                  <a:srgbClr val="000000"/>
                </a:solidFill>
                <a:latin typeface="Calibri"/>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rPr>
              <a:t>2022;140(Suppl 1):3972-3. </a:t>
            </a:r>
          </a:p>
        </p:txBody>
      </p:sp>
    </p:spTree>
    <p:extLst>
      <p:ext uri="{BB962C8B-B14F-4D97-AF65-F5344CB8AC3E}">
        <p14:creationId xmlns:p14="http://schemas.microsoft.com/office/powerpoint/2010/main" val="4221482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7C28-7D69-364D-7055-EDBDF06F53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B3BA7E-2317-1C85-819B-96D4008C1709}"/>
              </a:ext>
            </a:extLst>
          </p:cNvPr>
          <p:cNvSpPr>
            <a:spLocks noGrp="1"/>
          </p:cNvSpPr>
          <p:nvPr>
            <p:ph type="title"/>
          </p:nvPr>
        </p:nvSpPr>
        <p:spPr>
          <a:xfrm>
            <a:off x="911424" y="242909"/>
            <a:ext cx="10358967" cy="465683"/>
          </a:xfrm>
        </p:spPr>
        <p:txBody>
          <a:bodyPr/>
          <a:lstStyle/>
          <a:p>
            <a:r>
              <a:rPr lang="en-US" dirty="0"/>
              <a:t>Diet Intervention and Symptom Burden</a:t>
            </a:r>
          </a:p>
        </p:txBody>
      </p:sp>
      <p:sp>
        <p:nvSpPr>
          <p:cNvPr id="3" name="TextBox 2">
            <a:extLst>
              <a:ext uri="{FF2B5EF4-FFF2-40B4-BE49-F238E27FC236}">
                <a16:creationId xmlns:a16="http://schemas.microsoft.com/office/drawing/2014/main" id="{831F34C4-4EA0-1AF1-44E3-34B4DDB6F8FD}"/>
              </a:ext>
            </a:extLst>
          </p:cNvPr>
          <p:cNvSpPr txBox="1"/>
          <p:nvPr/>
        </p:nvSpPr>
        <p:spPr>
          <a:xfrm>
            <a:off x="191344" y="6475089"/>
            <a:ext cx="5256584"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Mendez LF et al. </a:t>
            </a:r>
            <a:r>
              <a:rPr lang="en-US" sz="1500" b="0" i="1" dirty="0">
                <a:solidFill>
                  <a:srgbClr val="000000"/>
                </a:solidFill>
                <a:latin typeface="Calibri"/>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rPr>
              <a:t>2022;140(Suppl 1):3972-3. </a:t>
            </a:r>
          </a:p>
        </p:txBody>
      </p:sp>
      <p:pic>
        <p:nvPicPr>
          <p:cNvPr id="7" name="Picture 6" descr="A graph of different levels of progress&#10;&#10;Description automatically generated with medium confidence">
            <a:extLst>
              <a:ext uri="{FF2B5EF4-FFF2-40B4-BE49-F238E27FC236}">
                <a16:creationId xmlns:a16="http://schemas.microsoft.com/office/drawing/2014/main" id="{230307E2-04E1-0AA6-F41E-A4AA5C9E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67" y="890515"/>
            <a:ext cx="9984561" cy="5222276"/>
          </a:xfrm>
          <a:prstGeom prst="rect">
            <a:avLst/>
          </a:prstGeom>
        </p:spPr>
      </p:pic>
    </p:spTree>
    <p:extLst>
      <p:ext uri="{BB962C8B-B14F-4D97-AF65-F5344CB8AC3E}">
        <p14:creationId xmlns:p14="http://schemas.microsoft.com/office/powerpoint/2010/main" val="104123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7C28-7D69-364D-7055-EDBDF06F53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B3BA7E-2317-1C85-819B-96D4008C1709}"/>
              </a:ext>
            </a:extLst>
          </p:cNvPr>
          <p:cNvSpPr>
            <a:spLocks noGrp="1"/>
          </p:cNvSpPr>
          <p:nvPr>
            <p:ph type="title"/>
          </p:nvPr>
        </p:nvSpPr>
        <p:spPr>
          <a:xfrm>
            <a:off x="911424" y="242909"/>
            <a:ext cx="10358967" cy="465683"/>
          </a:xfrm>
        </p:spPr>
        <p:txBody>
          <a:bodyPr/>
          <a:lstStyle/>
          <a:p>
            <a:r>
              <a:rPr lang="en-US" dirty="0"/>
              <a:t>Gut Microbiome Signature</a:t>
            </a:r>
          </a:p>
        </p:txBody>
      </p:sp>
      <p:sp>
        <p:nvSpPr>
          <p:cNvPr id="3" name="TextBox 2">
            <a:extLst>
              <a:ext uri="{FF2B5EF4-FFF2-40B4-BE49-F238E27FC236}">
                <a16:creationId xmlns:a16="http://schemas.microsoft.com/office/drawing/2014/main" id="{831F34C4-4EA0-1AF1-44E3-34B4DDB6F8FD}"/>
              </a:ext>
            </a:extLst>
          </p:cNvPr>
          <p:cNvSpPr txBox="1"/>
          <p:nvPr/>
        </p:nvSpPr>
        <p:spPr>
          <a:xfrm>
            <a:off x="191344" y="6475089"/>
            <a:ext cx="5256584"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Mendez LF et al. </a:t>
            </a:r>
            <a:r>
              <a:rPr lang="en-US" sz="1500" b="0" i="1" dirty="0">
                <a:solidFill>
                  <a:srgbClr val="000000"/>
                </a:solidFill>
                <a:latin typeface="Calibri"/>
              </a:rPr>
              <a:t>Blood </a:t>
            </a:r>
            <a:r>
              <a:rPr kumimoji="0" lang="en-US" sz="1500" b="0" i="0" u="none" strike="noStrike" kern="1200" cap="none" spc="0" normalizeH="0" baseline="0" noProof="0">
                <a:ln>
                  <a:noFill/>
                </a:ln>
                <a:solidFill>
                  <a:srgbClr val="000000"/>
                </a:solidFill>
                <a:effectLst/>
                <a:uLnTx/>
                <a:uFillTx/>
                <a:latin typeface="Calibri"/>
                <a:ea typeface="MS PGothic" charset="0"/>
              </a:rPr>
              <a:t>2022;140(Suppl 1):3972-3. </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descr="A diagram of a patient&#10;&#10;Description automatically generated with medium confidence">
            <a:extLst>
              <a:ext uri="{FF2B5EF4-FFF2-40B4-BE49-F238E27FC236}">
                <a16:creationId xmlns:a16="http://schemas.microsoft.com/office/drawing/2014/main" id="{E141605D-7661-5B73-495D-17A0A365E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831705"/>
            <a:ext cx="10358967" cy="5207330"/>
          </a:xfrm>
          <a:prstGeom prst="rect">
            <a:avLst/>
          </a:prstGeom>
        </p:spPr>
      </p:pic>
    </p:spTree>
    <p:extLst>
      <p:ext uri="{BB962C8B-B14F-4D97-AF65-F5344CB8AC3E}">
        <p14:creationId xmlns:p14="http://schemas.microsoft.com/office/powerpoint/2010/main" val="3098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Abstract 7010: Identification and management of clonal hematopoiesis of indeterminate potential (CHIP) in cancer survivors: The Cleveland Clinic experience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59" y="420131"/>
            <a:ext cx="9995243" cy="562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13C83EF-5B7B-9A5A-09C2-E97E30F236A2}"/>
              </a:ext>
            </a:extLst>
          </p:cNvPr>
          <p:cNvSpPr txBox="1"/>
          <p:nvPr/>
        </p:nvSpPr>
        <p:spPr>
          <a:xfrm>
            <a:off x="4655840" y="5580790"/>
            <a:ext cx="6117770" cy="400110"/>
          </a:xfrm>
          <a:prstGeom prst="rect">
            <a:avLst/>
          </a:prstGeom>
          <a:noFill/>
        </p:spPr>
        <p:txBody>
          <a:bodyPr wrap="square">
            <a:spAutoFit/>
          </a:bodyPr>
          <a:lstStyle/>
          <a:p>
            <a:pPr algn="r"/>
            <a:r>
              <a:rPr lang="en-US" sz="2000" b="0" dirty="0">
                <a:solidFill>
                  <a:schemeClr val="tx1"/>
                </a:solidFill>
              </a:rPr>
              <a:t>ASCO 2023</a:t>
            </a:r>
          </a:p>
        </p:txBody>
      </p:sp>
    </p:spTree>
    <p:extLst>
      <p:ext uri="{BB962C8B-B14F-4D97-AF65-F5344CB8AC3E}">
        <p14:creationId xmlns:p14="http://schemas.microsoft.com/office/powerpoint/2010/main" val="118765678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Background and Design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413" y="498887"/>
            <a:ext cx="9921134" cy="558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4E35287F-8473-6A57-806A-FF5B1219B29A}"/>
              </a:ext>
            </a:extLst>
          </p:cNvPr>
          <p:cNvSpPr txBox="1"/>
          <p:nvPr/>
        </p:nvSpPr>
        <p:spPr>
          <a:xfrm>
            <a:off x="191344" y="6477098"/>
            <a:ext cx="38563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Kuzmanovic T et al. ASCO 2023;Abstract 7010.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Results: NGS and CBC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60" y="444844"/>
            <a:ext cx="9841473" cy="5535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70C6D94-60F7-495F-8BF8-3913F7FB1BB3}"/>
              </a:ext>
            </a:extLst>
          </p:cNvPr>
          <p:cNvSpPr txBox="1"/>
          <p:nvPr/>
        </p:nvSpPr>
        <p:spPr>
          <a:xfrm>
            <a:off x="191344" y="6477098"/>
            <a:ext cx="38563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Kuzmanovic T et al. ASCO 2023;Abstract 7010.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Results: Serial NGS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44" y="383060"/>
            <a:ext cx="10105081" cy="568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9CE457E9-8038-D1E6-1E88-59B81FD12F84}"/>
              </a:ext>
            </a:extLst>
          </p:cNvPr>
          <p:cNvSpPr txBox="1"/>
          <p:nvPr/>
        </p:nvSpPr>
        <p:spPr>
          <a:xfrm>
            <a:off x="191344" y="6477098"/>
            <a:ext cx="38563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Kuzmanovic T et al. ASCO 2023;Abstract 7010.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7408" y="980728"/>
            <a:ext cx="10876830" cy="578619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Gangat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 et al. Predictors of anemia response to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therapy in myelofibrosis and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impact on survival.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 J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Hematol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2023;98:282-89.</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Pemmaraju N et al. TRANSFORM-1: A randomized, double-blind, placebo-controlled, multicenter, international phase 3 study of navitoclax in combination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placebo in patients with untreated myelofibrosis. ASH 2023;Abstract 620.</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Rampal R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Pelabresib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Janus kinase inhibitor treatment-naïve patients with myelofibrosis: Results of the MANIFEST-2 randomized, double-blind, phase 3 study. ASH 2023;Abstract 628.</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Tantravahi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Selinexor plus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JAK inhibitor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JAKi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)-naïve patients with myelofibrosis: Long-term follow-up from XPORT-MF-034 suggestive of disease modification. ASH 2023;Abstract 622.</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Mesa R et al. Clinical outcomes of patients with myelofibrosis after immediate transition to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Haematologica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2024;109(2):676-81.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Harrison CN et al. Clinical effectiveness and safety of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compared with continued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best available therapy in patients with myelofibrosis who required RBC transfusions: Subgroup analysis of the phase 3 Simplify-2 study. ASH 2023;Abstract 2189.</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80666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CHIP and Preventive Cardiology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061" y="345989"/>
            <a:ext cx="10175165" cy="572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028CB05-9003-B380-A575-019764D2FD74}"/>
              </a:ext>
            </a:extLst>
          </p:cNvPr>
          <p:cNvSpPr txBox="1"/>
          <p:nvPr/>
        </p:nvSpPr>
        <p:spPr>
          <a:xfrm>
            <a:off x="191344" y="6477098"/>
            <a:ext cx="38563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Kuzmanovic T et al. ASCO 2023;Abstract 7010.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5" y="357188"/>
            <a:ext cx="10026618" cy="563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C4CA17A-2D2E-8501-A6E3-F7B49AAF0874}"/>
              </a:ext>
            </a:extLst>
          </p:cNvPr>
          <p:cNvSpPr txBox="1"/>
          <p:nvPr/>
        </p:nvSpPr>
        <p:spPr>
          <a:xfrm>
            <a:off x="191344" y="6477098"/>
            <a:ext cx="38563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Kuzmanovic T et al. ASCO 2023;Abstract 7010.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67D5E4-FDCB-2296-BD39-6AB02A49088A}"/>
              </a:ext>
            </a:extLst>
          </p:cNvPr>
          <p:cNvSpPr/>
          <p:nvPr/>
        </p:nvSpPr>
        <p:spPr bwMode="auto">
          <a:xfrm>
            <a:off x="1127448" y="432234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tx1"/>
                </a:solidFill>
              </a:rPr>
              <a:t>INTRODUCTION: Myelofibrosis (MF) for Oncology “Newbies” </a:t>
            </a:r>
          </a:p>
          <a:p>
            <a:pPr marL="98425" indent="0">
              <a:lnSpc>
                <a:spcPct val="100000"/>
              </a:lnSpc>
              <a:spcBef>
                <a:spcPts val="1200"/>
              </a:spcBef>
              <a:spcAft>
                <a:spcPts val="1800"/>
              </a:spcAft>
              <a:buNone/>
            </a:pPr>
            <a:r>
              <a:rPr lang="en-US" sz="2400" dirty="0">
                <a:solidFill>
                  <a:schemeClr val="tx1"/>
                </a:solidFill>
              </a:rPr>
              <a:t>MODULE 1: Biology of MF</a:t>
            </a:r>
            <a:endParaRPr lang="en-US" sz="2400" dirty="0">
              <a:solidFill>
                <a:schemeClr val="tx1"/>
              </a:solidFill>
              <a:latin typeface="+mn-lt"/>
            </a:endParaRPr>
          </a:p>
          <a:p>
            <a:pPr marL="98425" indent="0">
              <a:lnSpc>
                <a:spcPct val="100000"/>
              </a:lnSpc>
              <a:spcBef>
                <a:spcPts val="1200"/>
              </a:spcBef>
              <a:spcAft>
                <a:spcPts val="1800"/>
              </a:spcAft>
              <a:buNone/>
            </a:pPr>
            <a:r>
              <a:rPr lang="en-US" sz="2400" dirty="0">
                <a:solidFill>
                  <a:schemeClr val="tx1"/>
                </a:solidFill>
                <a:latin typeface="+mn-lt"/>
              </a:rPr>
              <a:t>MODULE 2: Management of Anemia in MF</a:t>
            </a:r>
          </a:p>
          <a:p>
            <a:pPr marL="98425" indent="0">
              <a:lnSpc>
                <a:spcPct val="100000"/>
              </a:lnSpc>
              <a:spcBef>
                <a:spcPts val="1200"/>
              </a:spcBef>
              <a:spcAft>
                <a:spcPts val="1800"/>
              </a:spcAft>
              <a:buNone/>
            </a:pPr>
            <a:r>
              <a:rPr lang="en-US" sz="2400" dirty="0">
                <a:solidFill>
                  <a:schemeClr val="tx1"/>
                </a:solidFill>
                <a:latin typeface="+mn-lt"/>
              </a:rPr>
              <a:t>MODULE 3: Novel Strategies for MF</a:t>
            </a:r>
          </a:p>
          <a:p>
            <a:pPr marL="98425" indent="0">
              <a:lnSpc>
                <a:spcPct val="100000"/>
              </a:lnSpc>
              <a:spcBef>
                <a:spcPts val="1200"/>
              </a:spcBef>
              <a:spcAft>
                <a:spcPts val="1800"/>
              </a:spcAft>
              <a:buNone/>
            </a:pPr>
            <a:r>
              <a:rPr lang="en-US" sz="2400" dirty="0">
                <a:solidFill>
                  <a:schemeClr val="bg1"/>
                </a:solidFill>
                <a:latin typeface="+mn-lt"/>
              </a:rPr>
              <a:t>MODULE 4: Journal Club</a:t>
            </a:r>
            <a:endParaRPr lang="en-US" sz="2200" dirty="0">
              <a:solidFill>
                <a:schemeClr val="bg1"/>
              </a:solidFill>
            </a:endParaRPr>
          </a:p>
        </p:txBody>
      </p:sp>
    </p:spTree>
    <p:extLst>
      <p:ext uri="{BB962C8B-B14F-4D97-AF65-F5344CB8AC3E}">
        <p14:creationId xmlns:p14="http://schemas.microsoft.com/office/powerpoint/2010/main" val="3639255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report&#10;&#10;Description automatically generated">
            <a:extLst>
              <a:ext uri="{FF2B5EF4-FFF2-40B4-BE49-F238E27FC236}">
                <a16:creationId xmlns:a16="http://schemas.microsoft.com/office/drawing/2014/main" id="{BEC019BA-E214-26DF-A496-E96FD2B282DD}"/>
              </a:ext>
            </a:extLst>
          </p:cNvPr>
          <p:cNvPicPr>
            <a:picLocks noChangeAspect="1"/>
          </p:cNvPicPr>
          <p:nvPr/>
        </p:nvPicPr>
        <p:blipFill>
          <a:blip r:embed="rId2"/>
          <a:stretch>
            <a:fillRect/>
          </a:stretch>
        </p:blipFill>
        <p:spPr>
          <a:xfrm>
            <a:off x="901491" y="594054"/>
            <a:ext cx="10039778" cy="4982226"/>
          </a:xfrm>
          <a:prstGeom prst="rect">
            <a:avLst/>
          </a:prstGeom>
        </p:spPr>
      </p:pic>
      <p:sp>
        <p:nvSpPr>
          <p:cNvPr id="6" name="TextBox 5">
            <a:extLst>
              <a:ext uri="{FF2B5EF4-FFF2-40B4-BE49-F238E27FC236}">
                <a16:creationId xmlns:a16="http://schemas.microsoft.com/office/drawing/2014/main" id="{847023E1-4074-B0A2-FE24-C431AAE65B3A}"/>
              </a:ext>
            </a:extLst>
          </p:cNvPr>
          <p:cNvSpPr txBox="1"/>
          <p:nvPr/>
        </p:nvSpPr>
        <p:spPr>
          <a:xfrm>
            <a:off x="8826600" y="5206948"/>
            <a:ext cx="2082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2023;26(1):843-9</a:t>
            </a:r>
            <a:r>
              <a:rPr kumimoji="0" lang="en-US" sz="18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104374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Cost of Medical Care and Survival with </a:t>
            </a:r>
            <a:r>
              <a:rPr lang="en-US" dirty="0" err="1">
                <a:latin typeface="Calibri" panose="020F0502020204030204" pitchFamily="34" charset="0"/>
                <a:cs typeface="Calibri" panose="020F0502020204030204" pitchFamily="34" charset="0"/>
              </a:rPr>
              <a:t>Ruxolitinib</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38182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Gerds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AT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Med Econ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2023;26(1):843-9. </a:t>
            </a:r>
          </a:p>
        </p:txBody>
      </p:sp>
      <p:pic>
        <p:nvPicPr>
          <p:cNvPr id="7" name="Picture 6" descr="A screenshot of a medical service&#10;&#10;Description automatically generated">
            <a:extLst>
              <a:ext uri="{FF2B5EF4-FFF2-40B4-BE49-F238E27FC236}">
                <a16:creationId xmlns:a16="http://schemas.microsoft.com/office/drawing/2014/main" id="{B821FEA7-283D-9833-DCA5-79CBB2DC4703}"/>
              </a:ext>
            </a:extLst>
          </p:cNvPr>
          <p:cNvPicPr>
            <a:picLocks noChangeAspect="1"/>
          </p:cNvPicPr>
          <p:nvPr/>
        </p:nvPicPr>
        <p:blipFill>
          <a:blip r:embed="rId2"/>
          <a:stretch>
            <a:fillRect/>
          </a:stretch>
        </p:blipFill>
        <p:spPr>
          <a:xfrm>
            <a:off x="920747" y="1258802"/>
            <a:ext cx="9588843" cy="4743375"/>
          </a:xfrm>
          <a:prstGeom prst="rect">
            <a:avLst/>
          </a:prstGeom>
        </p:spPr>
      </p:pic>
    </p:spTree>
    <p:extLst>
      <p:ext uri="{BB962C8B-B14F-4D97-AF65-F5344CB8AC3E}">
        <p14:creationId xmlns:p14="http://schemas.microsoft.com/office/powerpoint/2010/main" val="1401107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96F9CA64-A036-1275-7FF3-8F0CBAC539D3}"/>
              </a:ext>
            </a:extLst>
          </p:cNvPr>
          <p:cNvPicPr>
            <a:picLocks noChangeAspect="1"/>
          </p:cNvPicPr>
          <p:nvPr/>
        </p:nvPicPr>
        <p:blipFill>
          <a:blip r:embed="rId2"/>
          <a:stretch>
            <a:fillRect/>
          </a:stretch>
        </p:blipFill>
        <p:spPr>
          <a:xfrm>
            <a:off x="1251864" y="841484"/>
            <a:ext cx="9688271" cy="4407495"/>
          </a:xfrm>
          <a:prstGeom prst="rect">
            <a:avLst/>
          </a:prstGeom>
        </p:spPr>
      </p:pic>
      <p:sp>
        <p:nvSpPr>
          <p:cNvPr id="6" name="TextBox 5">
            <a:extLst>
              <a:ext uri="{FF2B5EF4-FFF2-40B4-BE49-F238E27FC236}">
                <a16:creationId xmlns:a16="http://schemas.microsoft.com/office/drawing/2014/main" id="{847023E1-4074-B0A2-FE24-C431AAE65B3A}"/>
              </a:ext>
            </a:extLst>
          </p:cNvPr>
          <p:cNvSpPr txBox="1"/>
          <p:nvPr/>
        </p:nvSpPr>
        <p:spPr>
          <a:xfrm>
            <a:off x="8664951" y="4879647"/>
            <a:ext cx="2274982"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2023;64(6):1063-81 </a:t>
            </a:r>
          </a:p>
        </p:txBody>
      </p:sp>
    </p:spTree>
    <p:extLst>
      <p:ext uri="{BB962C8B-B14F-4D97-AF65-F5344CB8AC3E}">
        <p14:creationId xmlns:p14="http://schemas.microsoft.com/office/powerpoint/2010/main" val="1043127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2B2DC-3139-C740-BCE2-B8DE8999B3E9}"/>
              </a:ext>
            </a:extLst>
          </p:cNvPr>
          <p:cNvSpPr>
            <a:spLocks noGrp="1"/>
          </p:cNvSpPr>
          <p:nvPr>
            <p:ph type="title"/>
          </p:nvPr>
        </p:nvSpPr>
        <p:spPr>
          <a:xfrm>
            <a:off x="919613" y="2132856"/>
            <a:ext cx="9712892" cy="1143000"/>
          </a:xfrm>
        </p:spPr>
        <p:txBody>
          <a:bodyPr/>
          <a:lstStyle/>
          <a:p>
            <a:pPr algn="l"/>
            <a:r>
              <a:rPr lang="en-US" sz="3200" dirty="0"/>
              <a:t>Risk of Myelodysplastic Syndromes (MDS) in Adolescents and Young Adults with Cancers Treated with Chemotherapy with or without Radiotherapy</a:t>
            </a: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916516" y="3933056"/>
            <a:ext cx="10358967" cy="1008112"/>
          </a:xfrm>
        </p:spPr>
        <p:txBody>
          <a:bodyPr/>
          <a:lstStyle/>
          <a:p>
            <a:pPr marL="98425" indent="0">
              <a:spcBef>
                <a:spcPts val="0"/>
              </a:spcBef>
              <a:spcAft>
                <a:spcPts val="0"/>
              </a:spcAft>
              <a:buNone/>
            </a:pPr>
            <a:r>
              <a:rPr lang="en-US" sz="2800" b="0" dirty="0"/>
              <a:t>Mishra E et al.</a:t>
            </a:r>
          </a:p>
          <a:p>
            <a:pPr marL="98425" indent="0">
              <a:spcBef>
                <a:spcPts val="0"/>
              </a:spcBef>
              <a:spcAft>
                <a:spcPts val="0"/>
              </a:spcAft>
              <a:buNone/>
            </a:pPr>
            <a:r>
              <a:rPr lang="en-US" sz="2800" b="0" dirty="0"/>
              <a:t>ASH 2023;Abstract 2351.</a:t>
            </a:r>
          </a:p>
        </p:txBody>
      </p:sp>
    </p:spTree>
    <p:extLst>
      <p:ext uri="{BB962C8B-B14F-4D97-AF65-F5344CB8AC3E}">
        <p14:creationId xmlns:p14="http://schemas.microsoft.com/office/powerpoint/2010/main" val="110137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7408" y="980728"/>
            <a:ext cx="10876830" cy="54784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Gupta V et al. Long-term survival adjusted for treatment crossover in patients (pts) with myelofibrosis (MF) treated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momelotinib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(MMB) vs danazol (DAN) in the MOMENTUM trial. ASCO 2024;Abstract 6571.</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Kuzmanovic T et al. Identification and management of clonal hematopoiesis of indeterminate potential (CHIP) in cancer survivors: The Cleveland Clinic experience. ASCO 2023;Abstract 7010.</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Scandura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JM et al. A phase 2 study to evaluate the efficacy and safety of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selinexor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monotherapy in patients with JAK inhibitor-naïve myelofibrosis and moderate thrombocytopenia (XPORT-MF-044). ASH 2023;Abstract 3211.</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Scandura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JM et al. Phase 2 study evaluating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selinexor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monotherapy in patients with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JAKi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-naïve myelofibrosis and moderate thrombocytopenia. ASCO 2024;Abstract TPS6593.</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Gerds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myelofibrosis in elderly non-transplant patients: Healthcare resource utilization and costs.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Med Econ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2023;26(1):843-9.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Mishra R et al. Risk of myelodysplastic syndromes (MDS) in adolescents and young adults with cancers treated with chemotherapy with or without radiotherapy. ASH 2023;Abstract 2351.</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Pemmaraju N et al. Ten years after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ruxolitinib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approval for myelofibrosis: A review of clinical</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efficacy.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Leuk Lymphoma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2023;64(6):1063-81. </a:t>
            </a:r>
          </a:p>
        </p:txBody>
      </p:sp>
    </p:spTree>
    <p:custDataLst>
      <p:tags r:id="rId1"/>
    </p:custDataLst>
    <p:extLst>
      <p:ext uri="{BB962C8B-B14F-4D97-AF65-F5344CB8AC3E}">
        <p14:creationId xmlns:p14="http://schemas.microsoft.com/office/powerpoint/2010/main" val="3665707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8425" indent="0">
              <a:lnSpc>
                <a:spcPct val="100000"/>
              </a:lnSpc>
              <a:spcBef>
                <a:spcPts val="1200"/>
              </a:spcBef>
              <a:spcAft>
                <a:spcPts val="1800"/>
              </a:spcAft>
              <a:buNone/>
            </a:pPr>
            <a:r>
              <a:rPr lang="en-US" sz="2400" dirty="0">
                <a:solidFill>
                  <a:schemeClr val="tx1"/>
                </a:solidFill>
              </a:rPr>
              <a:t>INTRODUCTION: Myelofibrosis (MF) for Oncology “Newbies” </a:t>
            </a:r>
          </a:p>
          <a:p>
            <a:pPr marL="98425" indent="0">
              <a:lnSpc>
                <a:spcPct val="100000"/>
              </a:lnSpc>
              <a:spcBef>
                <a:spcPts val="1200"/>
              </a:spcBef>
              <a:spcAft>
                <a:spcPts val="1800"/>
              </a:spcAft>
              <a:buNone/>
            </a:pPr>
            <a:r>
              <a:rPr lang="en-US" sz="2400" dirty="0">
                <a:solidFill>
                  <a:schemeClr val="tx1"/>
                </a:solidFill>
              </a:rPr>
              <a:t>MODULE 1: Biology of MF</a:t>
            </a:r>
            <a:endParaRPr lang="en-US" sz="2400" dirty="0">
              <a:solidFill>
                <a:schemeClr val="tx1"/>
              </a:solidFill>
              <a:latin typeface="+mn-lt"/>
            </a:endParaRPr>
          </a:p>
          <a:p>
            <a:pPr marL="98425" indent="0">
              <a:lnSpc>
                <a:spcPct val="100000"/>
              </a:lnSpc>
              <a:spcBef>
                <a:spcPts val="1200"/>
              </a:spcBef>
              <a:spcAft>
                <a:spcPts val="1800"/>
              </a:spcAft>
              <a:buNone/>
            </a:pPr>
            <a:r>
              <a:rPr lang="en-US" sz="2400" dirty="0">
                <a:solidFill>
                  <a:schemeClr val="tx1"/>
                </a:solidFill>
                <a:latin typeface="+mn-lt"/>
              </a:rPr>
              <a:t>MODULE 2: Management of Anemia in MF</a:t>
            </a:r>
          </a:p>
          <a:p>
            <a:pPr marL="98425" indent="0">
              <a:lnSpc>
                <a:spcPct val="100000"/>
              </a:lnSpc>
              <a:spcBef>
                <a:spcPts val="1200"/>
              </a:spcBef>
              <a:spcAft>
                <a:spcPts val="1800"/>
              </a:spcAft>
              <a:buNone/>
            </a:pPr>
            <a:r>
              <a:rPr lang="en-US" sz="2400" dirty="0">
                <a:solidFill>
                  <a:schemeClr val="tx1"/>
                </a:solidFill>
                <a:latin typeface="+mn-lt"/>
              </a:rPr>
              <a:t>MODULE 3: Novel Strategies for MF</a:t>
            </a:r>
          </a:p>
          <a:p>
            <a:pPr marL="98425" indent="0">
              <a:lnSpc>
                <a:spcPct val="100000"/>
              </a:lnSpc>
              <a:spcBef>
                <a:spcPts val="1200"/>
              </a:spcBef>
              <a:spcAft>
                <a:spcPts val="1800"/>
              </a:spcAft>
              <a:buNone/>
            </a:pPr>
            <a:r>
              <a:rPr lang="en-US" sz="2400" dirty="0">
                <a:solidFill>
                  <a:schemeClr val="tx1"/>
                </a:solidFill>
                <a:latin typeface="+mn-lt"/>
              </a:rPr>
              <a:t>MODULE 4: Journal Club</a:t>
            </a:r>
            <a:endParaRPr lang="en-US" sz="2200" dirty="0">
              <a:solidFill>
                <a:schemeClr val="tx1"/>
              </a:solidFill>
            </a:endParaRPr>
          </a:p>
        </p:txBody>
      </p:sp>
    </p:spTree>
    <p:extLst>
      <p:ext uri="{BB962C8B-B14F-4D97-AF65-F5344CB8AC3E}">
        <p14:creationId xmlns:p14="http://schemas.microsoft.com/office/powerpoint/2010/main" val="460258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zGFZwS3zfQncrK.5dJiL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NORMAL SLIDES">
  <a:themeElements>
    <a:clrScheme name="Custom 1">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2">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Custom 36">
      <a:dk1>
        <a:srgbClr val="000000"/>
      </a:dk1>
      <a:lt1>
        <a:srgbClr val="FFFFFF"/>
      </a:lt1>
      <a:dk2>
        <a:srgbClr val="555555"/>
      </a:dk2>
      <a:lt2>
        <a:srgbClr val="4D8D75"/>
      </a:lt2>
      <a:accent1>
        <a:srgbClr val="206367"/>
      </a:accent1>
      <a:accent2>
        <a:srgbClr val="193D40"/>
      </a:accent2>
      <a:accent3>
        <a:srgbClr val="D8862E"/>
      </a:accent3>
      <a:accent4>
        <a:srgbClr val="609BC8"/>
      </a:accent4>
      <a:accent5>
        <a:srgbClr val="A9AAA9"/>
      </a:accent5>
      <a:accent6>
        <a:srgbClr val="D82144"/>
      </a:accent6>
      <a:hlink>
        <a:srgbClr val="609BC8"/>
      </a:hlink>
      <a:folHlink>
        <a:srgbClr val="B1B2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Custom Design">
  <a:themeElements>
    <a:clrScheme name="Custom 39">
      <a:dk1>
        <a:srgbClr val="002169"/>
      </a:dk1>
      <a:lt1>
        <a:sysClr val="window" lastClr="FFFFFF"/>
      </a:lt1>
      <a:dk2>
        <a:srgbClr val="FFFFFF"/>
      </a:dk2>
      <a:lt2>
        <a:srgbClr val="002169"/>
      </a:lt2>
      <a:accent1>
        <a:srgbClr val="F18A00"/>
      </a:accent1>
      <a:accent2>
        <a:srgbClr val="3E9557"/>
      </a:accent2>
      <a:accent3>
        <a:srgbClr val="4D4D4D"/>
      </a:accent3>
      <a:accent4>
        <a:srgbClr val="BBBBBB"/>
      </a:accent4>
      <a:accent5>
        <a:srgbClr val="E6E6E6"/>
      </a:accent5>
      <a:accent6>
        <a:srgbClr val="ADDDBB"/>
      </a:accent6>
      <a:hlink>
        <a:srgbClr val="87A6CF"/>
      </a:hlink>
      <a:folHlink>
        <a:srgbClr val="F8D5A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4.xml><?xml version="1.0" encoding="utf-8"?>
<a:theme xmlns:a="http://schemas.openxmlformats.org/drawingml/2006/main" name="1_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25.xml><?xml version="1.0" encoding="utf-8"?>
<a:theme xmlns:a="http://schemas.openxmlformats.org/drawingml/2006/main" name="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resentation Template - v1.11.potx" id="{210E5131-FFAE-4CB3-9012-0373BA675FBC}" vid="{FEDB0EB5-5FA6-491E-88A4-AE47CEA2F83D}"/>
    </a:ext>
  </a:ext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6.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7.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8.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02480C-6EA2-42A7-99CA-FAD5B8BB9637}"/>
</file>

<file path=customXml/itemProps2.xml><?xml version="1.0" encoding="utf-8"?>
<ds:datastoreItem xmlns:ds="http://schemas.openxmlformats.org/officeDocument/2006/customXml" ds:itemID="{147C7769-B343-4401-A6CE-77C4B04FC357}"/>
</file>

<file path=docProps/app.xml><?xml version="1.0" encoding="utf-8"?>
<Properties xmlns="http://schemas.openxmlformats.org/officeDocument/2006/extended-properties" xmlns:vt="http://schemas.openxmlformats.org/officeDocument/2006/docPropsVTypes">
  <Template/>
  <TotalTime>8499</TotalTime>
  <Words>3564</Words>
  <Application>Microsoft Macintosh PowerPoint</Application>
  <PresentationFormat>Widescreen</PresentationFormat>
  <Paragraphs>351</Paragraphs>
  <Slides>76</Slides>
  <Notes>17</Notes>
  <HiddenSlides>0</HiddenSlides>
  <MMClips>0</MMClips>
  <ScaleCrop>false</ScaleCrop>
  <HeadingPairs>
    <vt:vector size="8" baseType="variant">
      <vt:variant>
        <vt:lpstr>Fonts Used</vt:lpstr>
      </vt:variant>
      <vt:variant>
        <vt:i4>30</vt:i4>
      </vt:variant>
      <vt:variant>
        <vt:lpstr>Theme</vt:lpstr>
      </vt:variant>
      <vt:variant>
        <vt:i4>29</vt:i4>
      </vt:variant>
      <vt:variant>
        <vt:lpstr>Embedded OLE Servers</vt:lpstr>
      </vt:variant>
      <vt:variant>
        <vt:i4>1</vt:i4>
      </vt:variant>
      <vt:variant>
        <vt:lpstr>Slide Titles</vt:lpstr>
      </vt:variant>
      <vt:variant>
        <vt:i4>76</vt:i4>
      </vt:variant>
    </vt:vector>
  </HeadingPairs>
  <TitlesOfParts>
    <vt:vector size="136" baseType="lpstr">
      <vt:lpstr>Arial</vt:lpstr>
      <vt:lpstr>Arial Narrow</vt:lpstr>
      <vt:lpstr>Calibri</vt:lpstr>
      <vt:lpstr>Century Gothic</vt:lpstr>
      <vt:lpstr>Courier New</vt:lpstr>
      <vt:lpstr>Franklin Gothic Book</vt:lpstr>
      <vt:lpstr>Franklin Gothic Medium</vt:lpstr>
      <vt:lpstr>Franklin Gothic Medium Cond</vt:lpstr>
      <vt:lpstr>Futura Bk BT</vt:lpstr>
      <vt:lpstr>Futura Lt BT</vt:lpstr>
      <vt:lpstr>Georgia</vt:lpstr>
      <vt:lpstr>Helvetica Light</vt:lpstr>
      <vt:lpstr>Lucida Grande</vt:lpstr>
      <vt:lpstr>Monaco</vt:lpstr>
      <vt:lpstr>Montserrat SemiBold</vt:lpstr>
      <vt:lpstr>Noto Sans Symbols</vt:lpstr>
      <vt:lpstr>Pragmatica Cond Black</vt:lpstr>
      <vt:lpstr>Pragmatica Cond Book</vt:lpstr>
      <vt:lpstr>Proxima Nova Rg</vt:lpstr>
      <vt:lpstr>Roboto Condensed</vt:lpstr>
      <vt:lpstr>Roche Sans Light Light</vt:lpstr>
      <vt:lpstr>Roche Sans Medium Medium</vt:lpstr>
      <vt:lpstr>Sanofi Sans 3 Regular</vt:lpstr>
      <vt:lpstr>Symbol</vt:lpstr>
      <vt:lpstr>System Font Regular</vt:lpstr>
      <vt:lpstr>Times</vt:lpstr>
      <vt:lpstr>Times New Roman</vt:lpstr>
      <vt:lpstr>Verdana</vt:lpstr>
      <vt:lpstr>Wingdings</vt:lpstr>
      <vt:lpstr>Wingdings 2</vt:lpstr>
      <vt:lpstr>1_Default Design</vt:lpstr>
      <vt:lpstr>3_Default Design</vt:lpstr>
      <vt:lpstr>5_Default Design</vt:lpstr>
      <vt:lpstr>MLC2015_PPT_Slides</vt:lpstr>
      <vt:lpstr>DFCI theme</vt:lpstr>
      <vt:lpstr>AZ Divider Slide Options - Colours</vt:lpstr>
      <vt:lpstr>AZ General Master Slide Options</vt:lpstr>
      <vt:lpstr>4_Office Theme</vt:lpstr>
      <vt:lpstr>7_Office Theme</vt:lpstr>
      <vt:lpstr>6_FIDE 16:9 template</vt:lpstr>
      <vt:lpstr>7_Default Design</vt:lpstr>
      <vt:lpstr>2022_CCO_Template</vt:lpstr>
      <vt:lpstr>1_2022_CCO_Template</vt:lpstr>
      <vt:lpstr>NORMAL SLIDES</vt:lpstr>
      <vt:lpstr>1_NORMAL SLIDES</vt:lpstr>
      <vt:lpstr>2_NORMAL SLIDES</vt:lpstr>
      <vt:lpstr>3_NORMAL SLIDES</vt:lpstr>
      <vt:lpstr>6_Office Theme</vt:lpstr>
      <vt:lpstr>Custom Design</vt:lpstr>
      <vt:lpstr>6_HMK</vt:lpstr>
      <vt:lpstr>2_Office Theme</vt:lpstr>
      <vt:lpstr>9_HMK</vt:lpstr>
      <vt:lpstr>2_2022_CCO_Template</vt:lpstr>
      <vt:lpstr>1_Presentation_16x9_Widescreen_Basic</vt:lpstr>
      <vt:lpstr>Sanofi</vt:lpstr>
      <vt:lpstr>4_Default Design</vt:lpstr>
      <vt:lpstr>3_Office Theme</vt:lpstr>
      <vt:lpstr>Office Theme</vt:lpstr>
      <vt:lpstr>6_Default Design</vt:lpstr>
      <vt:lpstr>think-cell Slide</vt:lpstr>
      <vt:lpstr>Year in Review: Myelofibrosis A CME/MOC-Accredited Live Webinar</vt:lpstr>
      <vt:lpstr>Faculty</vt:lpstr>
      <vt:lpstr>Commercial Support</vt:lpstr>
      <vt:lpstr>Dr Gerds — Disclosures</vt:lpstr>
      <vt:lpstr>PowerPoint Presentation</vt:lpstr>
      <vt:lpstr>PowerPoint Presentation</vt:lpstr>
      <vt:lpstr>PowerPoint Presentation</vt:lpstr>
      <vt:lpstr>PowerPoint Presentation</vt:lpstr>
      <vt:lpstr>Agenda</vt:lpstr>
      <vt:lpstr>Agenda</vt:lpstr>
      <vt:lpstr>PowerPoint Presentation</vt:lpstr>
      <vt:lpstr>Participant Statement Coding</vt:lpstr>
      <vt:lpstr>PowerPoint Presentation</vt:lpstr>
      <vt:lpstr>Agenda</vt:lpstr>
      <vt:lpstr>Overview of Myelofibrosis (MF)</vt:lpstr>
      <vt:lpstr>PowerPoint Presentation</vt:lpstr>
      <vt:lpstr>Phenotypic Driver Mutations  (activate JAK-STAT pathway) in MPNs</vt:lpstr>
      <vt:lpstr>JAK Inhibitor Specificities</vt:lpstr>
      <vt:lpstr>ACVR1 Is an Emerging Biomarker in MF and Anemia</vt:lpstr>
      <vt:lpstr>Proposed Mechanism of Momelotinib for MF with Anemia</vt:lpstr>
      <vt:lpstr>Hepcidin Regulation</vt:lpstr>
      <vt:lpstr>PowerPoint Presentation</vt:lpstr>
      <vt:lpstr>PowerPoint Presentation</vt:lpstr>
      <vt:lpstr>Phase 3 Study VERIFY (NCT05210790): Rusfertide vs Placebo in Patients With PV1,2  250 Patients with PV Are Being Randomized Globally1</vt:lpstr>
      <vt:lpstr>Luspatercept Mechanism of Action in Anemia</vt:lpstr>
      <vt:lpstr>PowerPoint Presentation</vt:lpstr>
      <vt:lpstr>Agenda</vt:lpstr>
      <vt:lpstr>A 78-year-old man with symptomatic MF receives ruxolitinib 10 mg BID but develops severe anemia and cardiac symptoms. Ruxolitinib dose is decreased to  5 mg BID with no change in symptoms. Platelet count = 77,000/μL, Hgb = 6.16 g/dL, WBC = 32,500/μL with 2% blasts, spleen is 12 cm below left costal margin. Regulatory and reimbursement issues aside, which treatment would you most likely recommend (assuming the patient is not a transplant candidate)?</vt:lpstr>
      <vt:lpstr>Momelotinib Granted Approval for Myelofibrosis with Anemia Press Release: September 15,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MOMENTUM: Percent Change of TSS from Baseline to Week 24 for Each Patient </vt:lpstr>
      <vt:lpstr>MOMENTUM: Percent Change of Spleen Volume from Baseline to Week 24 for Each Patient</vt:lpstr>
      <vt:lpstr>MOMENTUM: Change in Transfusion Independence Rate from Baseline to Week 24 </vt:lpstr>
      <vt:lpstr>MOMENTUM: Overall Survival (ITT Population)</vt:lpstr>
      <vt:lpstr>MOMENTUM Updated Analysis: Summary of Response Rates at Weeks 24 and 48</vt:lpstr>
      <vt:lpstr>MOMENTUM Updated Analysis: : Duration of Transfusion Independence Response</vt:lpstr>
      <vt:lpstr>Long-Term Survival Adjusted for Treatment Crossover in Patients (pts) with Myelofibrosis (MF) Treated with Momelotinib (MMB) vs Danazol (DAN) in the MOMENTUM Trial  </vt:lpstr>
      <vt:lpstr>PowerPoint Presentation</vt:lpstr>
      <vt:lpstr>Overall Survival (OS) and Safety of Momelotinib from Pooled Analysis of SIMPLIFY-1, SIMPLIFY-2 and MOMENTUM Studies</vt:lpstr>
      <vt:lpstr>PowerPoint Presentation</vt:lpstr>
      <vt:lpstr>Predictors of Anemia Response to Momelotinib and Impact on Survival</vt:lpstr>
      <vt:lpstr>Agenda</vt:lpstr>
      <vt:lpstr>ASCO 2024 Highlights</vt:lpstr>
      <vt:lpstr>PowerPoint Presentation</vt:lpstr>
      <vt:lpstr>PowerPoint Presentation</vt:lpstr>
      <vt:lpstr>TRANSFORM-1: Safety Outcomes with Navitoclax and Ruxolitinib for Treatment-Naïve Myelofibrosis  </vt:lpstr>
      <vt:lpstr>PowerPoint Presentation</vt:lpstr>
      <vt:lpstr>MANIFEST-2: Spleen Volume Reduction with Pelabresib and Ruxolitinib for Treatment-Naïve Myelofibrosis </vt:lpstr>
      <vt:lpstr>MANIFEST-2: Safety Outcomes with Pelabresib and Ruxolitinib for Treatment-Naïve Myelofibrosis </vt:lpstr>
      <vt:lpstr>Updated Safety and Efficacy Data from the Phase 3 MANIFEST-2 Study of Pelabresib in Combination with Ruxolitinib for JAK Inhibitor Treatment-Naïve Patients with Myelofibrosis </vt:lpstr>
      <vt:lpstr>PowerPoint Presentation</vt:lpstr>
      <vt:lpstr>XPORT-MF-034: Phase I Long-Term Follow-Up of SVR and TSS with Selinexor and Ruxolitinib</vt:lpstr>
      <vt:lpstr>XPORT-MF-034: Phase I Treatment-Emergent Adverse Events with Selinexor 60 mg per Week</vt:lpstr>
      <vt:lpstr>A Phase 2 Study to Evaluate the Efficacy and Safety of Selinexor Monotherapy in Patients with JAK Inhibitor-Naïve Myelofibrosis and Moderate Thrombocytopenia (XPORT-MF-044)</vt:lpstr>
      <vt:lpstr>PowerPoint Presentation</vt:lpstr>
      <vt:lpstr>Diet Intervention and Symptom Burden</vt:lpstr>
      <vt:lpstr>Gut Microbiome Signature</vt:lpstr>
      <vt:lpstr>Abstract 7010: Identification and management of clonal hematopoiesis of indeterminate potential (CHIP) in cancer survivors: The Cleveland Clinic experience</vt:lpstr>
      <vt:lpstr>Background and Design </vt:lpstr>
      <vt:lpstr>Results: NGS and CBC</vt:lpstr>
      <vt:lpstr>Results: Serial NGS</vt:lpstr>
      <vt:lpstr>CHIP and Preventive Cardiology</vt:lpstr>
      <vt:lpstr>Summary</vt:lpstr>
      <vt:lpstr>Agenda</vt:lpstr>
      <vt:lpstr>PowerPoint Presentation</vt:lpstr>
      <vt:lpstr>Cost of Medical Care and Survival with Ruxolitinib</vt:lpstr>
      <vt:lpstr>PowerPoint Presentation</vt:lpstr>
      <vt:lpstr>Risk of Myelodysplastic Syndromes (MDS) in Adolescents and Young Adults with Cancers Treated with Chemotherapy with or without Radiotherapy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830</cp:revision>
  <cp:lastPrinted>2020-12-08T02:40:56Z</cp:lastPrinted>
  <dcterms:created xsi:type="dcterms:W3CDTF">2020-11-13T19:02:13Z</dcterms:created>
  <dcterms:modified xsi:type="dcterms:W3CDTF">2024-05-16T13:13:08Z</dcterms:modified>
</cp:coreProperties>
</file>