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authors.xml" ContentType="application/vnd.ms-powerpoint.authors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5" r:id="rId1"/>
    <p:sldMasterId id="2147483707" r:id="rId2"/>
    <p:sldMasterId id="2147483709" r:id="rId3"/>
    <p:sldMasterId id="2147483711" r:id="rId4"/>
    <p:sldMasterId id="2147483715" r:id="rId5"/>
    <p:sldMasterId id="2147483717" r:id="rId6"/>
    <p:sldMasterId id="2147483719" r:id="rId7"/>
    <p:sldMasterId id="2147483731" r:id="rId8"/>
    <p:sldMasterId id="2147483769" r:id="rId9"/>
    <p:sldMasterId id="2147483783" r:id="rId10"/>
    <p:sldMasterId id="2147483796" r:id="rId11"/>
    <p:sldMasterId id="2147483799" r:id="rId12"/>
  </p:sldMasterIdLst>
  <p:notesMasterIdLst>
    <p:notesMasterId r:id="rId54"/>
  </p:notesMasterIdLst>
  <p:handoutMasterIdLst>
    <p:handoutMasterId r:id="rId55"/>
  </p:handoutMasterIdLst>
  <p:sldIdLst>
    <p:sldId id="3861" r:id="rId13"/>
    <p:sldId id="2135715346" r:id="rId14"/>
    <p:sldId id="280" r:id="rId15"/>
    <p:sldId id="285" r:id="rId16"/>
    <p:sldId id="2145706458" r:id="rId17"/>
    <p:sldId id="2145706459" r:id="rId18"/>
    <p:sldId id="2145706456" r:id="rId19"/>
    <p:sldId id="13010" r:id="rId20"/>
    <p:sldId id="274" r:id="rId21"/>
    <p:sldId id="2145706322" r:id="rId22"/>
    <p:sldId id="2145706460" r:id="rId23"/>
    <p:sldId id="2145706461" r:id="rId24"/>
    <p:sldId id="2145706462" r:id="rId25"/>
    <p:sldId id="2145706463" r:id="rId26"/>
    <p:sldId id="2145706464" r:id="rId27"/>
    <p:sldId id="2145706467" r:id="rId28"/>
    <p:sldId id="2145706468" r:id="rId29"/>
    <p:sldId id="2145706469" r:id="rId30"/>
    <p:sldId id="2145706471" r:id="rId31"/>
    <p:sldId id="2145706472" r:id="rId32"/>
    <p:sldId id="2145706473" r:id="rId33"/>
    <p:sldId id="2135715349" r:id="rId34"/>
    <p:sldId id="2147376736" r:id="rId35"/>
    <p:sldId id="2147376739" r:id="rId36"/>
    <p:sldId id="2147376740" r:id="rId37"/>
    <p:sldId id="2147376741" r:id="rId38"/>
    <p:sldId id="2147376742" r:id="rId39"/>
    <p:sldId id="2147376743" r:id="rId40"/>
    <p:sldId id="2147376744" r:id="rId41"/>
    <p:sldId id="2147376737" r:id="rId42"/>
    <p:sldId id="2147376738" r:id="rId43"/>
    <p:sldId id="2147376746" r:id="rId44"/>
    <p:sldId id="2147376745" r:id="rId45"/>
    <p:sldId id="2147376747" r:id="rId46"/>
    <p:sldId id="2147376734" r:id="rId47"/>
    <p:sldId id="2147376735" r:id="rId48"/>
    <p:sldId id="2147376748" r:id="rId49"/>
    <p:sldId id="2147376752" r:id="rId50"/>
    <p:sldId id="2147376749" r:id="rId51"/>
    <p:sldId id="2147376750" r:id="rId52"/>
    <p:sldId id="2147376751" r:id="rId53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ヒラギノ角ゴ Pro W3" pitchFamily="-12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ヒラギノ角ゴ Pro W3" pitchFamily="-12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ヒラギノ角ゴ Pro W3" pitchFamily="-12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ヒラギノ角ゴ Pro W3" pitchFamily="-12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ヒラギノ角ゴ Pro W3" pitchFamily="-12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ヒラギノ角ゴ Pro W3" pitchFamily="-12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ヒラギノ角ゴ Pro W3" pitchFamily="-12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ヒラギノ角ゴ Pro W3" pitchFamily="-12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ヒラギノ角ゴ Pro W3" pitchFamily="-12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04" userDrawn="1">
          <p15:clr>
            <a:srgbClr val="A4A3A4"/>
          </p15:clr>
        </p15:guide>
        <p15:guide id="2" orient="horz" pos="312" userDrawn="1">
          <p15:clr>
            <a:srgbClr val="A4A3A4"/>
          </p15:clr>
        </p15:guide>
        <p15:guide id="3" pos="7381" userDrawn="1">
          <p15:clr>
            <a:srgbClr val="A4A3A4"/>
          </p15:clr>
        </p15:guide>
        <p15:guide id="4" pos="29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9D6ED0-C200-6030-9D20-20B6A0E93D5C}" name="Kelly, Kara" initials="KK" userId="S::KA39261@roswellpark.org::ca10e2e9-dcee-4c0f-bf22-5fbbc48b93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FFFFFF"/>
    <a:srgbClr val="000000"/>
    <a:srgbClr val="0000FF"/>
    <a:srgbClr val="9F0535"/>
    <a:srgbClr val="00FF00"/>
    <a:srgbClr val="B3063C"/>
    <a:srgbClr val="33CCFF"/>
    <a:srgbClr val="98083A"/>
    <a:srgbClr val="AD0B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0"/>
    <p:restoredTop sz="88707" autoAdjust="0"/>
  </p:normalViewPr>
  <p:slideViewPr>
    <p:cSldViewPr snapToObjects="1">
      <p:cViewPr varScale="1">
        <p:scale>
          <a:sx n="99" d="100"/>
          <a:sy n="99" d="100"/>
        </p:scale>
        <p:origin x="184" y="384"/>
      </p:cViewPr>
      <p:guideLst>
        <p:guide orient="horz" pos="4104"/>
        <p:guide orient="horz" pos="312"/>
        <p:guide pos="7381"/>
        <p:guide pos="2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2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customXml" Target="../customXml/item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notesMaster" Target="notesMasters/notesMaster1.xml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C74AB7-329B-4DCB-A700-EF1774236AC9}" type="datetimeFigureOut">
              <a:rPr lang="en-US"/>
              <a:pPr/>
              <a:t>2/12/24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581AA0-1A22-4D1F-902E-24717DBD39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47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E9100F-3FD8-48B4-9733-A63E2B5A757D}" type="datetimeFigureOut">
              <a:rPr lang="en-US"/>
              <a:pPr/>
              <a:t>2/12/24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3EB00AF-4D12-4E04-8F55-9CF53EE948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797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min</a:t>
            </a:r>
          </a:p>
          <a:p>
            <a:r>
              <a:rPr lang="en-US" dirty="0"/>
              <a:t>Includes 2 MOC questions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00AF-4D12-4E04-8F55-9CF53EE9489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52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D2CEB-9BD2-CA55-3A47-912B268DC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FDCCF-C947-BA07-E97F-1FBC769BAA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C2DFEC-BBC2-3093-80BB-9F2E4C3E7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FD6EA-1F8C-8DA7-5052-48A77A01F5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58DACF-8309-2044-8EF4-AA7C90F4E9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ヒラギノ角ゴ Pro W3" pitchFamily="-127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ヒラギノ角ゴ Pro W3" pitchFamily="-127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363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BAC94-DDF8-3535-18D0-19DCDDB67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E234A64-8CDB-6C3A-C1E9-3C397DD6F2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FBB586E7-BB56-12CE-A9E3-A13E8095B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CHOP, cyclophosphamide/doxorubicin/vincristine/prednisone; CIT, chemoimmunotherapy; </a:t>
            </a:r>
            <a:r>
              <a:rPr lang="en-US" altLang="en-US" i="1" dirty="0">
                <a:latin typeface="Arial" panose="020B0604020202020204" pitchFamily="34" charset="0"/>
              </a:rPr>
              <a:t>CVP, cyclophosphamide/vincristine/prednisone; </a:t>
            </a:r>
            <a:r>
              <a:rPr lang="en-US" i="1" dirty="0"/>
              <a:t>FL, follicular lymphoma; NLCS, </a:t>
            </a:r>
            <a:r>
              <a:rPr lang="en-GB" i="1" dirty="0"/>
              <a:t>National LymphoCare Study; </a:t>
            </a:r>
            <a:r>
              <a:rPr lang="en-US" i="1" dirty="0"/>
              <a:t>POD, progression of disease; R, rituximab.</a:t>
            </a:r>
            <a:endParaRPr lang="en-US" altLang="en-US" b="1" i="1" dirty="0">
              <a:latin typeface="Verdana" panose="020B0604030504040204" pitchFamily="34" charset="0"/>
            </a:endParaRPr>
          </a:p>
          <a:p>
            <a:endParaRPr lang="en-US" altLang="en-US" dirty="0">
              <a:latin typeface="Verdana" panose="020B060403050404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A84A75BE-A599-74A5-7A33-504F653CE6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8663" indent="-2794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2363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1625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088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7808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3528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9248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49688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6FCAB-2745-4CA2-A723-F1FC396DCF6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Geneva" charset="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Geneva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339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/>
              <a:t>AE, adverse event; </a:t>
            </a:r>
            <a:r>
              <a:rPr kumimoji="0" lang="en-US" sz="1200" b="0" i="1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</a:rPr>
              <a:t>a</a:t>
            </a:r>
            <a:r>
              <a:rPr lang="en-US" b="0" i="1" dirty="0"/>
              <a:t>xi-cel, axicabtagene ciloleucel; CR, complete response; CT, chemotherapy; DoR, duration of response; FL, follicular lymphoma;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IRRC, Independent Radiology Review Committee; mAb, monoclonal antibody; </a:t>
            </a:r>
            <a:r>
              <a:rPr lang="en-US" b="0" i="1" dirty="0"/>
              <a:t>MZL, marginal zone lymphoma; ORR, overall response rate; OS, overall survival; PFS, progression-free survival; R/R, relapsed/refractory; SD, stable disease.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127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127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51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1160" y="0"/>
            <a:ext cx="6076951" cy="6858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7" r="44241" b="20589"/>
          <a:stretch>
            <a:fillRect/>
          </a:stretch>
        </p:blipFill>
        <p:spPr bwMode="auto">
          <a:xfrm>
            <a:off x="-924984" y="0"/>
            <a:ext cx="69807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063780" y="1666875"/>
            <a:ext cx="1014518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967" y="306388"/>
            <a:ext cx="3706284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1037" y="4119592"/>
            <a:ext cx="5488163" cy="452408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b="0" i="0" cap="none" spc="0" baseline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743201" y="1143000"/>
            <a:ext cx="5488163" cy="2941364"/>
          </a:xfrm>
          <a:prstGeom prst="rect">
            <a:avLst/>
          </a:prstGeom>
        </p:spPr>
        <p:txBody>
          <a:bodyPr lIns="274320" anchor="b">
            <a:normAutofit/>
          </a:bodyPr>
          <a:lstStyle>
            <a:lvl1pPr algn="l">
              <a:lnSpc>
                <a:spcPct val="100000"/>
              </a:lnSpc>
              <a:defRPr sz="4000" b="0" i="0" spc="-100" baseline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24540" y="4572000"/>
            <a:ext cx="5486400" cy="6096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21166" y="6569220"/>
            <a:ext cx="12230100" cy="288925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D6D6D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1364" y="6556520"/>
            <a:ext cx="1208617" cy="301625"/>
          </a:xfrm>
          <a:prstGeom prst="rect">
            <a:avLst/>
          </a:prstGeom>
        </p:spPr>
        <p:txBody>
          <a:bodyPr lIns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8E376C17-02CD-47F7-84D0-EC7C5B0DAEE1}" type="slidenum">
              <a:rPr lang="en-US">
                <a:solidFill>
                  <a:srgbClr val="D6D6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4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10CE991-EF19-4C89-B2F1-8D342C729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7" y="5556668"/>
            <a:ext cx="3154680" cy="109245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64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8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83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8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831F98-D110-9641-0056-3FFA4445A199}"/>
              </a:ext>
            </a:extLst>
          </p:cNvPr>
          <p:cNvGrpSpPr/>
          <p:nvPr userDrawn="1"/>
        </p:nvGrpSpPr>
        <p:grpSpPr>
          <a:xfrm>
            <a:off x="9392910" y="6212704"/>
            <a:ext cx="2362716" cy="396273"/>
            <a:chOff x="9392911" y="6212702"/>
            <a:chExt cx="2362716" cy="396273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C5D1AC3-8115-5D46-33CE-6C6B52129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F667ED7-9C0E-2D48-F6BB-0BF8DBEF1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191110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05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05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05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887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6574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8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2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6574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8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88367A-EE46-1DDA-2AFE-9C628EB72449}"/>
              </a:ext>
            </a:extLst>
          </p:cNvPr>
          <p:cNvGrpSpPr/>
          <p:nvPr userDrawn="1"/>
        </p:nvGrpSpPr>
        <p:grpSpPr>
          <a:xfrm>
            <a:off x="9392910" y="6212704"/>
            <a:ext cx="2362716" cy="396273"/>
            <a:chOff x="9392911" y="6212702"/>
            <a:chExt cx="2362716" cy="396273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35BBB51B-0D41-5485-99A1-BEEAE2607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3F85628-F902-1363-8D50-72542C0A0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191110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05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05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05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084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1" y="238128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54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1" y="238128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87460-1489-A7E6-C388-913BBD640CAB}"/>
              </a:ext>
            </a:extLst>
          </p:cNvPr>
          <p:cNvGrpSpPr/>
          <p:nvPr userDrawn="1"/>
        </p:nvGrpSpPr>
        <p:grpSpPr>
          <a:xfrm>
            <a:off x="9392910" y="6212704"/>
            <a:ext cx="2362716" cy="396273"/>
            <a:chOff x="9392911" y="6212702"/>
            <a:chExt cx="2362716" cy="396273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73676601-6D49-45FB-EFC9-9A6CC1B20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0DEFDF9E-3F9A-D373-496E-25B367379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191110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05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05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05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198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286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63C55A-914A-0A48-C77B-4197A1E975AA}"/>
              </a:ext>
            </a:extLst>
          </p:cNvPr>
          <p:cNvGrpSpPr/>
          <p:nvPr userDrawn="1"/>
        </p:nvGrpSpPr>
        <p:grpSpPr>
          <a:xfrm>
            <a:off x="9392910" y="6212704"/>
            <a:ext cx="2362716" cy="396273"/>
            <a:chOff x="9392911" y="6212702"/>
            <a:chExt cx="2362716" cy="396273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06CCC797-5A17-A9B2-5D2C-FD83170E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518B5643-1F48-822D-8A06-E9F357ED9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191110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05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05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05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656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DD1DBC1-47DC-4810-B88C-6E0440537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7" y="5556668"/>
            <a:ext cx="3154680" cy="1092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6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8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6"/>
            <a:ext cx="11283951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E1471D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32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d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11809" y="1902501"/>
            <a:ext cx="9575292" cy="3299085"/>
          </a:xfrm>
        </p:spPr>
        <p:txBody>
          <a:bodyPr anchor="t">
            <a:normAutofit/>
          </a:bodyPr>
          <a:lstStyle>
            <a:lvl1pPr marL="285750" indent="-285750">
              <a:lnSpc>
                <a:spcPct val="100000"/>
              </a:lnSpc>
              <a:buClrTx/>
              <a:buFont typeface="Wingdings" panose="05000000000000000000" pitchFamily="2" charset="2"/>
              <a:buChar char="§"/>
              <a:defRPr sz="3200" baseline="0"/>
            </a:lvl1pPr>
            <a:lvl2pPr marL="50292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1268" y="6556376"/>
            <a:ext cx="1208617" cy="301625"/>
          </a:xfrm>
          <a:prstGeom prst="rect">
            <a:avLst/>
          </a:prstGeom>
        </p:spPr>
        <p:txBody>
          <a:bodyPr lIns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8E376C17-02CD-47F7-84D0-EC7C5B0DAEE1}" type="slidenum">
              <a:rPr lang="en-US">
                <a:solidFill>
                  <a:srgbClr val="D6D6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80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2"/>
            <a:ext cx="10972800" cy="2223261"/>
          </a:xfrm>
        </p:spPr>
        <p:txBody>
          <a:bodyPr anchor="b">
            <a:normAutofit/>
          </a:bodyPr>
          <a:lstStyle>
            <a:lvl1pPr algn="l">
              <a:defRPr sz="405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7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002557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9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rgbClr val="002557"/>
                </a:solidFill>
              </a:defRPr>
            </a:lvl1pPr>
            <a:lvl2pPr marL="342900" indent="0">
              <a:buFontTx/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1" y="490959"/>
            <a:ext cx="2233783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60580550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526988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3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78758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875661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218E59F-E15C-4BFD-BDED-00F4AFC2B8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2/12/24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ED7B9C79-957E-4CB5-8A91-4DC6E52568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COG_Logo_RGB.png">
            <a:extLst>
              <a:ext uri="{FF2B5EF4-FFF2-40B4-BE49-F238E27FC236}">
                <a16:creationId xmlns:a16="http://schemas.microsoft.com/office/drawing/2014/main" id="{8D1949EF-870E-E1A3-8C25-AF75B8301D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8677" y="6294614"/>
            <a:ext cx="845655" cy="48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14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E376C17-02CD-47F7-84D0-EC7C5B0DAEE1}" type="slidenum">
              <a:rPr lang="en-US" smtClean="0">
                <a:solidFill>
                  <a:srgbClr val="D6D6D0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9627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817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E376C17-02CD-47F7-84D0-EC7C5B0DAEE1}" type="slidenum">
              <a:rPr lang="en-US" smtClean="0">
                <a:solidFill>
                  <a:srgbClr val="D6D6D0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46578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E376C17-02CD-47F7-84D0-EC7C5B0DAEE1}" type="slidenum">
              <a:rPr lang="en-US" smtClean="0">
                <a:solidFill>
                  <a:srgbClr val="D6D6D0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33585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E376C17-02CD-47F7-84D0-EC7C5B0DAEE1}" type="slidenum">
              <a:rPr lang="en-US" smtClean="0">
                <a:solidFill>
                  <a:srgbClr val="D6D6D0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371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sub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>
            <a:lvl1pPr algn="l"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3575" y="6625097"/>
            <a:ext cx="783869" cy="103875"/>
          </a:xfrm>
        </p:spPr>
        <p:txBody>
          <a:bodyPr wrap="none" lIns="0" tIns="0" rIns="0" bIns="0" anchor="b" anchorCtr="0">
            <a:spAutoFit/>
          </a:bodyPr>
          <a:lstStyle>
            <a:lvl1pPr marL="0" indent="0">
              <a:buNone/>
              <a:defRPr sz="750" baseline="0"/>
            </a:lvl1pPr>
          </a:lstStyle>
          <a:p>
            <a:pPr lvl="0"/>
            <a:r>
              <a:rPr lang="en-US"/>
              <a:t>Author et al, 2017.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3AA18D00-1C72-D84D-9631-D73F3B557115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09600" y="1604929"/>
            <a:ext cx="10972800" cy="43735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15" indent="-342815">
              <a:buSzPct val="100000"/>
              <a:buFontTx/>
              <a:buBlip>
                <a:blip r:embed="rId2"/>
              </a:buBlip>
              <a:defRPr/>
            </a:lvl1pPr>
            <a:lvl2pPr marL="647538" indent="-304724">
              <a:buSzPct val="100000"/>
              <a:buFontTx/>
              <a:buBlip>
                <a:blip r:embed="rId3"/>
              </a:buBlip>
              <a:defRPr/>
            </a:lvl2pPr>
            <a:lvl3pPr>
              <a:buSzPct val="90000"/>
              <a:defRPr/>
            </a:lvl3pPr>
            <a:lvl4pPr marL="1371257" indent="-258302">
              <a:buSzPct val="100000"/>
              <a:buFontTx/>
              <a:buBlip>
                <a:blip r:embed="rId4"/>
              </a:buBlip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785D92-8E9C-D24F-9ED8-194890326BA8}"/>
              </a:ext>
            </a:extLst>
          </p:cNvPr>
          <p:cNvCxnSpPr/>
          <p:nvPr/>
        </p:nvCxnSpPr>
        <p:spPr bwMode="auto">
          <a:xfrm>
            <a:off x="609600" y="887507"/>
            <a:ext cx="10972800" cy="0"/>
          </a:xfrm>
          <a:prstGeom prst="line">
            <a:avLst/>
          </a:prstGeom>
          <a:ln w="38100" cap="rnd">
            <a:gradFill flip="none" rotWithShape="1">
              <a:gsLst>
                <a:gs pos="0">
                  <a:schemeClr val="bg1"/>
                </a:gs>
                <a:gs pos="49000">
                  <a:srgbClr val="C1D830"/>
                </a:gs>
                <a:gs pos="7000">
                  <a:schemeClr val="bg1"/>
                </a:gs>
                <a:gs pos="80000">
                  <a:srgbClr val="6C9F4D"/>
                </a:gs>
              </a:gsLst>
              <a:lin ang="10800000" scaled="1"/>
              <a:tileRect/>
            </a:gradFill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D53B7066-75CC-864A-9C64-40C84BC2DE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013" y="869749"/>
            <a:ext cx="10974916" cy="482133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099" baseline="0"/>
            </a:lvl1pPr>
          </a:lstStyle>
          <a:p>
            <a:pPr lvl="0"/>
            <a:r>
              <a:rPr lang="en-US"/>
              <a:t>Click to edit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617680145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E376C17-02CD-47F7-84D0-EC7C5B0DAEE1}" type="slidenum">
              <a:rPr lang="en-US" smtClean="0">
                <a:solidFill>
                  <a:srgbClr val="D6D6D0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06584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5EEE0-7397-4F29-A4B7-8F41F9443DF2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BBD6B-9D8C-4529-80FD-4FC506887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15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E376C17-02CD-47F7-84D0-EC7C5B0DAEE1}" type="slidenum">
              <a:rPr lang="en-US" smtClean="0">
                <a:solidFill>
                  <a:srgbClr val="D6D6D0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46821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E376C17-02CD-47F7-84D0-EC7C5B0DAEE1}" type="slidenum">
              <a:rPr lang="en-US" smtClean="0">
                <a:solidFill>
                  <a:srgbClr val="D6D6D0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94112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E376C17-02CD-47F7-84D0-EC7C5B0DAEE1}" type="slidenum">
              <a:rPr lang="en-US" smtClean="0">
                <a:solidFill>
                  <a:srgbClr val="D6D6D0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920143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E376C17-02CD-47F7-84D0-EC7C5B0DAEE1}" type="slidenum">
              <a:rPr lang="en-US" smtClean="0">
                <a:solidFill>
                  <a:srgbClr val="D6D6D0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11185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1160" y="0"/>
            <a:ext cx="6076951" cy="6858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7" r="44241" b="20589"/>
          <a:stretch>
            <a:fillRect/>
          </a:stretch>
        </p:blipFill>
        <p:spPr bwMode="auto">
          <a:xfrm>
            <a:off x="-924984" y="0"/>
            <a:ext cx="69807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063780" y="1666875"/>
            <a:ext cx="1014518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1037" y="4119592"/>
            <a:ext cx="5488163" cy="452408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b="0" i="0" cap="none" spc="0" baseline="0">
                <a:solidFill>
                  <a:schemeClr val="bg1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743201" y="1143000"/>
            <a:ext cx="5488163" cy="2941364"/>
          </a:xfrm>
          <a:prstGeom prst="rect">
            <a:avLst/>
          </a:prstGeom>
        </p:spPr>
        <p:txBody>
          <a:bodyPr lIns="274320" anchor="b">
            <a:normAutofit/>
          </a:bodyPr>
          <a:lstStyle>
            <a:lvl1pPr algn="l">
              <a:lnSpc>
                <a:spcPct val="100000"/>
              </a:lnSpc>
              <a:defRPr sz="4000" b="0" i="0" spc="-100" baseline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24540" y="4572000"/>
            <a:ext cx="5486400" cy="6096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21166" y="6569220"/>
            <a:ext cx="12230100" cy="288925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D6D6D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1364" y="6556520"/>
            <a:ext cx="1208617" cy="301625"/>
          </a:xfrm>
          <a:prstGeom prst="rect">
            <a:avLst/>
          </a:prstGeom>
        </p:spPr>
        <p:txBody>
          <a:bodyPr lIns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8E376C17-02CD-47F7-84D0-EC7C5B0DAEE1}" type="slidenum">
              <a:rPr lang="en-US">
                <a:solidFill>
                  <a:srgbClr val="D6D6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473853F0-F88A-905E-9EAE-0FDDA63A84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06388"/>
            <a:ext cx="277971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17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5EEE0-7397-4F29-A4B7-8F41F9443DF2}" type="datetimeFigureOut">
              <a:rPr lang="en-US" smtClean="0"/>
              <a:t>2/12/24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81364" y="6556520"/>
            <a:ext cx="1208617" cy="301625"/>
          </a:xfrm>
          <a:prstGeom prst="rect">
            <a:avLst/>
          </a:prstGeom>
        </p:spPr>
        <p:txBody>
          <a:bodyPr/>
          <a:lstStyle/>
          <a:p>
            <a:fld id="{EBABBD6B-9D8C-4529-80FD-4FC506887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7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8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7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9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42900"/>
            <a:ext cx="9296400" cy="558800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342865" indent="-342865" algn="l">
              <a:buNone/>
              <a:defRPr sz="3200">
                <a:solidFill>
                  <a:srgbClr val="8B002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5" y="1028700"/>
            <a:ext cx="11260667" cy="477520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spcAft>
                <a:spcPts val="1200"/>
              </a:spcAft>
              <a:buClr>
                <a:srgbClr val="C00000"/>
              </a:buClr>
              <a:buFont typeface="Arial"/>
              <a:buChar char="•"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C00000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el"/>
                <a:cs typeface="Ariel"/>
              </a:defRPr>
            </a:lvl3pPr>
            <a:lvl4pPr>
              <a:defRPr sz="1600">
                <a:latin typeface="Ariel"/>
                <a:cs typeface="Ariel"/>
              </a:defRPr>
            </a:lvl4pPr>
            <a:lvl5pPr>
              <a:defRPr sz="1600">
                <a:latin typeface="Ariel"/>
                <a:cs typeface="Arie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192939" y="6245287"/>
            <a:ext cx="5080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57153">
              <a:defRPr/>
            </a:pPr>
            <a:fld id="{2C3429DE-84EA-4145-8F13-8686B15DA1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5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14"/>
          <p:cNvSpPr>
            <a:spLocks noGrp="1"/>
          </p:cNvSpPr>
          <p:nvPr>
            <p:ph type="ftr" sz="quarter" idx="17"/>
          </p:nvPr>
        </p:nvSpPr>
        <p:spPr>
          <a:xfrm>
            <a:off x="7535333" y="6245287"/>
            <a:ext cx="3860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 dirty="0" smtClean="0">
                <a:solidFill>
                  <a:srgbClr val="8B0021"/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57153">
              <a:defRPr/>
            </a:pPr>
            <a:r>
              <a:rPr lang="en-US"/>
              <a:t>			t-MN after RT Only</a:t>
            </a:r>
          </a:p>
        </p:txBody>
      </p:sp>
      <p:pic>
        <p:nvPicPr>
          <p:cNvPr id="10" name="Picture 9" descr="UC_MED_Horiz_2C_CMYK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2" y="6207186"/>
            <a:ext cx="2787081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8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2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5" y="239714"/>
            <a:ext cx="2020824" cy="6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9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8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7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5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8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7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90703F-E851-1D5A-99B7-43DBD5482698}"/>
              </a:ext>
            </a:extLst>
          </p:cNvPr>
          <p:cNvGrpSpPr/>
          <p:nvPr userDrawn="1"/>
        </p:nvGrpSpPr>
        <p:grpSpPr>
          <a:xfrm>
            <a:off x="9392910" y="6212704"/>
            <a:ext cx="2362716" cy="396273"/>
            <a:chOff x="9392911" y="6212702"/>
            <a:chExt cx="2362716" cy="396273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C714CC1E-7921-3200-C137-F7ADAA953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79882158-D8CB-A63B-35E5-FF6D03999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191110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05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05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05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654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2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theme" Target="../theme/theme8.xml"/><Relationship Id="rId4" Type="http://schemas.openxmlformats.org/officeDocument/2006/relationships/image" Target="../media/image7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220" y="1281225"/>
            <a:ext cx="11091333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6539058"/>
            <a:ext cx="12192000" cy="319087"/>
          </a:xfrm>
          <a:prstGeom prst="rect">
            <a:avLst/>
          </a:prstGeom>
          <a:solidFill>
            <a:srgbClr val="071D4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rgbClr val="070605"/>
              </a:solidFill>
              <a:ea typeface="ＭＳ Ｐゴシック" pitchFamily="-84" charset="-128"/>
            </a:endParaRPr>
          </a:p>
        </p:txBody>
      </p:sp>
      <p:sp>
        <p:nvSpPr>
          <p:cNvPr id="25604" name="Title Placeholder 1"/>
          <p:cNvSpPr>
            <a:spLocks noGrp="1"/>
          </p:cNvSpPr>
          <p:nvPr>
            <p:ph type="title"/>
          </p:nvPr>
        </p:nvSpPr>
        <p:spPr bwMode="gray">
          <a:xfrm>
            <a:off x="550333" y="5164138"/>
            <a:ext cx="585046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3960285" y="6608908"/>
            <a:ext cx="7313083" cy="180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ea typeface="ＭＳ Ｐゴシック" pitchFamily="-84" charset="-128"/>
              </a:rPr>
              <a:t>Presentation Title | Date </a:t>
            </a:r>
            <a:r>
              <a:rPr lang="en-US" dirty="0" err="1">
                <a:ea typeface="ＭＳ Ｐゴシック" pitchFamily="-84" charset="-128"/>
              </a:rPr>
              <a:t>xx.xx.xx</a:t>
            </a:r>
            <a:r>
              <a:rPr lang="en-US" dirty="0">
                <a:ea typeface="ＭＳ Ｐゴシック" pitchFamily="-84" charset="-128"/>
              </a:rPr>
              <a:t> | Company Confidential ©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309351" y="6608908"/>
            <a:ext cx="330200" cy="180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900" b="1">
                <a:solidFill>
                  <a:srgbClr val="FFFFFF"/>
                </a:solidFill>
              </a:defRPr>
            </a:lvl1pPr>
          </a:lstStyle>
          <a:p>
            <a:fld id="{31A8F38F-0AB3-4E58-8666-9BEC413B69D3}" type="slidenum">
              <a:rPr lang="en-US">
                <a:ea typeface="ＭＳ Ｐゴシック" pitchFamily="-84" charset="-128"/>
              </a:rPr>
              <a:pPr/>
              <a:t>‹#›</a:t>
            </a:fld>
            <a:endParaRPr lang="en-US">
              <a:ea typeface="ＭＳ Ｐゴシック" pitchFamily="-84" charset="-128"/>
            </a:endParaRPr>
          </a:p>
        </p:txBody>
      </p:sp>
      <p:sp>
        <p:nvSpPr>
          <p:cNvPr id="25607" name="Line 8"/>
          <p:cNvSpPr>
            <a:spLocks noChangeShapeType="1"/>
          </p:cNvSpPr>
          <p:nvPr userDrawn="1"/>
        </p:nvSpPr>
        <p:spPr bwMode="auto">
          <a:xfrm>
            <a:off x="550336" y="958850"/>
            <a:ext cx="11091333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>
              <a:solidFill>
                <a:srgbClr val="070605"/>
              </a:solidFill>
              <a:ea typeface="ＭＳ Ｐゴシック" pitchFamily="-8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+mj-lt"/>
          <a:ea typeface="ＭＳ Ｐゴシック" pitchFamily="-84" charset="-128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lnSpc>
          <a:spcPct val="75000"/>
        </a:lnSpc>
        <a:spcBef>
          <a:spcPct val="80000"/>
        </a:spcBef>
        <a:spcAft>
          <a:spcPct val="0"/>
        </a:spcAft>
        <a:buFont typeface="Arial" pitchFamily="34" charset="0"/>
        <a:defRPr sz="4000">
          <a:solidFill>
            <a:srgbClr val="071D49"/>
          </a:solidFill>
          <a:latin typeface="+mn-lt"/>
          <a:ea typeface="ＭＳ Ｐゴシック" pitchFamily="-84" charset="-128"/>
          <a:cs typeface="+mn-cs"/>
        </a:defRPr>
      </a:lvl1pPr>
      <a:lvl2pPr marL="114300" indent="342900" algn="l" defTabSz="457200" rtl="0" eaLnBrk="0" fontAlgn="base" hangingPunct="0">
        <a:lnSpc>
          <a:spcPct val="75000"/>
        </a:lnSpc>
        <a:spcBef>
          <a:spcPct val="40000"/>
        </a:spcBef>
        <a:spcAft>
          <a:spcPct val="0"/>
        </a:spcAft>
        <a:defRPr sz="2000">
          <a:solidFill>
            <a:srgbClr val="071D49"/>
          </a:solidFill>
          <a:latin typeface="+mn-lt"/>
          <a:ea typeface="ＭＳ Ｐゴシック" pitchFamily="-84" charset="-128"/>
          <a:cs typeface="+mn-cs"/>
        </a:defRPr>
      </a:lvl2pPr>
      <a:lvl3pPr marL="7493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143000" indent="-228600" algn="l" defTabSz="457200" rtl="0" eaLnBrk="0" fontAlgn="base" hangingPunct="0">
        <a:spcBef>
          <a:spcPct val="1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1485900" indent="-228600" algn="l" defTabSz="457200" rtl="0" eaLnBrk="0" fontAlgn="base" hangingPunct="0">
        <a:spcBef>
          <a:spcPct val="1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19431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6pPr>
      <a:lvl7pPr marL="24003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7pPr>
      <a:lvl8pPr marL="28575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8pPr>
      <a:lvl9pPr marL="33147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5" y="217036"/>
            <a:ext cx="874487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6238560"/>
            <a:ext cx="12198051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3" y="6446454"/>
            <a:ext cx="696547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b="1" dirty="0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191801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685800" rtl="0" eaLnBrk="1" latinLnBrk="0" hangingPunct="1">
        <a:lnSpc>
          <a:spcPct val="100000"/>
        </a:lnSpc>
        <a:spcBef>
          <a:spcPts val="75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Wingdings" panose="05000000000000000000" pitchFamily="2" charset="2"/>
        <a:buChar char="§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Courier New" panose="02070309020205020404" pitchFamily="49" charset="0"/>
        <a:buChar char="o"/>
        <a:defRPr lang="en-US" sz="135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Arial" panose="020B0604020202020204" pitchFamily="34" charset="0"/>
        <a:buChar char="•"/>
        <a:defRPr lang="en-US" sz="135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Arial" panose="020B0604020202020204" pitchFamily="34" charset="0"/>
        <a:buChar char="•"/>
        <a:defRPr lang="en-US" sz="135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2731" y="53984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218E59F-E15C-4BFD-BDED-00F4AFC2B8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2/12/24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3472" y="52159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ED7B9C79-957E-4CB5-8A91-4DC6E52568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BB91774-4C3C-7F40-A618-514C1F5CA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397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>
                <a:ea typeface="ＭＳ Ｐゴシック" pitchFamily="-84" charset="-128"/>
              </a:rPr>
              <a:t>Presentation Title | Date xx.xx.xx | Company Confidential © 2013</a:t>
            </a:r>
            <a:endParaRPr lang="en-US" dirty="0">
              <a:ea typeface="ＭＳ Ｐゴシック" pitchFamily="-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31A8F38F-0AB3-4E58-8666-9BEC413B69D3}" type="slidenum">
              <a:rPr lang="en-US" smtClean="0">
                <a:ea typeface="ＭＳ Ｐゴシック" pitchFamily="-84" charset="-128"/>
              </a:rPr>
              <a:pPr/>
              <a:t>‹#›</a:t>
            </a:fld>
            <a:endParaRPr lang="en-US">
              <a:ea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63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220" y="1281225"/>
            <a:ext cx="11091333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6539058"/>
            <a:ext cx="12192000" cy="319087"/>
          </a:xfrm>
          <a:prstGeom prst="rect">
            <a:avLst/>
          </a:prstGeom>
          <a:solidFill>
            <a:srgbClr val="071D4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endParaRPr lang="en-US" sz="1800">
              <a:solidFill>
                <a:srgbClr val="070605"/>
              </a:solidFill>
              <a:ea typeface="ＭＳ Ｐゴシック" pitchFamily="-84" charset="-128"/>
            </a:endParaRPr>
          </a:p>
        </p:txBody>
      </p:sp>
      <p:sp>
        <p:nvSpPr>
          <p:cNvPr id="25604" name="Title Placeholder 1"/>
          <p:cNvSpPr>
            <a:spLocks noGrp="1"/>
          </p:cNvSpPr>
          <p:nvPr>
            <p:ph type="title"/>
          </p:nvPr>
        </p:nvSpPr>
        <p:spPr bwMode="gray">
          <a:xfrm>
            <a:off x="550333" y="5164138"/>
            <a:ext cx="585046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3960285" y="6608908"/>
            <a:ext cx="7313083" cy="180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>
                <a:ea typeface="ＭＳ Ｐゴシック" pitchFamily="-84" charset="-128"/>
              </a:rPr>
              <a:t>Presentation Title | Date xx.xx.xx | Company Confidential ©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309351" y="6608908"/>
            <a:ext cx="330200" cy="180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900" b="1">
                <a:solidFill>
                  <a:srgbClr val="FFFFFF"/>
                </a:solidFill>
              </a:defRPr>
            </a:lvl1pPr>
          </a:lstStyle>
          <a:p>
            <a:fld id="{31A8F38F-0AB3-4E58-8666-9BEC413B69D3}" type="slidenum">
              <a:rPr lang="en-US">
                <a:ea typeface="ＭＳ Ｐゴシック" pitchFamily="-84" charset="-128"/>
              </a:rPr>
              <a:pPr/>
              <a:t>‹#›</a:t>
            </a:fld>
            <a:endParaRPr lang="en-US">
              <a:ea typeface="ＭＳ Ｐゴシック" pitchFamily="-84" charset="-128"/>
            </a:endParaRPr>
          </a:p>
        </p:txBody>
      </p:sp>
      <p:sp>
        <p:nvSpPr>
          <p:cNvPr id="25607" name="Line 8"/>
          <p:cNvSpPr>
            <a:spLocks noChangeShapeType="1"/>
          </p:cNvSpPr>
          <p:nvPr userDrawn="1"/>
        </p:nvSpPr>
        <p:spPr bwMode="auto">
          <a:xfrm>
            <a:off x="550336" y="958850"/>
            <a:ext cx="11091333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>
              <a:solidFill>
                <a:srgbClr val="070605"/>
              </a:solidFill>
              <a:ea typeface="ＭＳ Ｐゴシック" pitchFamily="-8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+mj-lt"/>
          <a:ea typeface="ＭＳ Ｐゴシック" pitchFamily="-84" charset="-128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lnSpc>
          <a:spcPct val="75000"/>
        </a:lnSpc>
        <a:spcBef>
          <a:spcPct val="80000"/>
        </a:spcBef>
        <a:spcAft>
          <a:spcPct val="0"/>
        </a:spcAft>
        <a:buFont typeface="Arial" pitchFamily="34" charset="0"/>
        <a:defRPr sz="4000">
          <a:solidFill>
            <a:srgbClr val="071D49"/>
          </a:solidFill>
          <a:latin typeface="+mn-lt"/>
          <a:ea typeface="ＭＳ Ｐゴシック" pitchFamily="-84" charset="-128"/>
          <a:cs typeface="+mn-cs"/>
        </a:defRPr>
      </a:lvl1pPr>
      <a:lvl2pPr marL="114300" indent="342900" algn="l" defTabSz="457200" rtl="0" eaLnBrk="0" fontAlgn="base" hangingPunct="0">
        <a:lnSpc>
          <a:spcPct val="75000"/>
        </a:lnSpc>
        <a:spcBef>
          <a:spcPct val="40000"/>
        </a:spcBef>
        <a:spcAft>
          <a:spcPct val="0"/>
        </a:spcAft>
        <a:defRPr sz="2000">
          <a:solidFill>
            <a:srgbClr val="071D49"/>
          </a:solidFill>
          <a:latin typeface="+mn-lt"/>
          <a:ea typeface="ＭＳ Ｐゴシック" pitchFamily="-84" charset="-128"/>
          <a:cs typeface="+mn-cs"/>
        </a:defRPr>
      </a:lvl2pPr>
      <a:lvl3pPr marL="7493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143000" indent="-228600" algn="l" defTabSz="457200" rtl="0" eaLnBrk="0" fontAlgn="base" hangingPunct="0">
        <a:spcBef>
          <a:spcPct val="1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1485900" indent="-228600" algn="l" defTabSz="457200" rtl="0" eaLnBrk="0" fontAlgn="base" hangingPunct="0">
        <a:spcBef>
          <a:spcPct val="1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19431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6pPr>
      <a:lvl7pPr marL="24003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7pPr>
      <a:lvl8pPr marL="28575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8pPr>
      <a:lvl9pPr marL="33147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220" y="1281225"/>
            <a:ext cx="11091333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6539058"/>
            <a:ext cx="12192000" cy="319087"/>
          </a:xfrm>
          <a:prstGeom prst="rect">
            <a:avLst/>
          </a:prstGeom>
          <a:solidFill>
            <a:srgbClr val="071D4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endParaRPr lang="en-US" sz="1800">
              <a:solidFill>
                <a:srgbClr val="070605"/>
              </a:solidFill>
              <a:ea typeface="ＭＳ Ｐゴシック" pitchFamily="-84" charset="-128"/>
            </a:endParaRPr>
          </a:p>
        </p:txBody>
      </p:sp>
      <p:sp>
        <p:nvSpPr>
          <p:cNvPr id="25604" name="Title Placeholder 1"/>
          <p:cNvSpPr>
            <a:spLocks noGrp="1"/>
          </p:cNvSpPr>
          <p:nvPr>
            <p:ph type="title"/>
          </p:nvPr>
        </p:nvSpPr>
        <p:spPr bwMode="gray">
          <a:xfrm>
            <a:off x="550333" y="5164138"/>
            <a:ext cx="585046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3960285" y="6608908"/>
            <a:ext cx="7313083" cy="180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>
                <a:ea typeface="ＭＳ Ｐゴシック" pitchFamily="-84" charset="-128"/>
              </a:rPr>
              <a:t>Presentation Title | Date xx.xx.xx | Company Confidential ©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309351" y="6608908"/>
            <a:ext cx="330200" cy="180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900" b="1">
                <a:solidFill>
                  <a:srgbClr val="FFFFFF"/>
                </a:solidFill>
              </a:defRPr>
            </a:lvl1pPr>
          </a:lstStyle>
          <a:p>
            <a:fld id="{31A8F38F-0AB3-4E58-8666-9BEC413B69D3}" type="slidenum">
              <a:rPr lang="en-US">
                <a:ea typeface="ＭＳ Ｐゴシック" pitchFamily="-84" charset="-128"/>
              </a:rPr>
              <a:pPr/>
              <a:t>‹#›</a:t>
            </a:fld>
            <a:endParaRPr lang="en-US">
              <a:ea typeface="ＭＳ Ｐゴシック" pitchFamily="-84" charset="-128"/>
            </a:endParaRPr>
          </a:p>
        </p:txBody>
      </p:sp>
      <p:sp>
        <p:nvSpPr>
          <p:cNvPr id="25607" name="Line 8"/>
          <p:cNvSpPr>
            <a:spLocks noChangeShapeType="1"/>
          </p:cNvSpPr>
          <p:nvPr userDrawn="1"/>
        </p:nvSpPr>
        <p:spPr bwMode="auto">
          <a:xfrm>
            <a:off x="550336" y="958850"/>
            <a:ext cx="11091333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>
              <a:solidFill>
                <a:srgbClr val="070605"/>
              </a:solidFill>
              <a:ea typeface="ＭＳ Ｐゴシック" pitchFamily="-8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+mj-lt"/>
          <a:ea typeface="ＭＳ Ｐゴシック" pitchFamily="-84" charset="-128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lnSpc>
          <a:spcPct val="75000"/>
        </a:lnSpc>
        <a:spcBef>
          <a:spcPct val="80000"/>
        </a:spcBef>
        <a:spcAft>
          <a:spcPct val="0"/>
        </a:spcAft>
        <a:buFont typeface="Arial" pitchFamily="34" charset="0"/>
        <a:defRPr sz="4000">
          <a:solidFill>
            <a:srgbClr val="071D49"/>
          </a:solidFill>
          <a:latin typeface="+mn-lt"/>
          <a:ea typeface="ＭＳ Ｐゴシック" pitchFamily="-84" charset="-128"/>
          <a:cs typeface="+mn-cs"/>
        </a:defRPr>
      </a:lvl1pPr>
      <a:lvl2pPr marL="114300" indent="342900" algn="l" defTabSz="457200" rtl="0" eaLnBrk="0" fontAlgn="base" hangingPunct="0">
        <a:lnSpc>
          <a:spcPct val="75000"/>
        </a:lnSpc>
        <a:spcBef>
          <a:spcPct val="40000"/>
        </a:spcBef>
        <a:spcAft>
          <a:spcPct val="0"/>
        </a:spcAft>
        <a:defRPr sz="2000">
          <a:solidFill>
            <a:srgbClr val="071D49"/>
          </a:solidFill>
          <a:latin typeface="+mn-lt"/>
          <a:ea typeface="ＭＳ Ｐゴシック" pitchFamily="-84" charset="-128"/>
          <a:cs typeface="+mn-cs"/>
        </a:defRPr>
      </a:lvl2pPr>
      <a:lvl3pPr marL="7493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143000" indent="-228600" algn="l" defTabSz="457200" rtl="0" eaLnBrk="0" fontAlgn="base" hangingPunct="0">
        <a:spcBef>
          <a:spcPct val="1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1485900" indent="-228600" algn="l" defTabSz="457200" rtl="0" eaLnBrk="0" fontAlgn="base" hangingPunct="0">
        <a:spcBef>
          <a:spcPct val="1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19431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6pPr>
      <a:lvl7pPr marL="24003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7pPr>
      <a:lvl8pPr marL="28575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8pPr>
      <a:lvl9pPr marL="33147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48220" y="1281225"/>
            <a:ext cx="11091333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6539058"/>
            <a:ext cx="12192000" cy="319087"/>
          </a:xfrm>
          <a:prstGeom prst="rect">
            <a:avLst/>
          </a:prstGeom>
          <a:solidFill>
            <a:srgbClr val="071D4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endParaRPr lang="en-US" sz="1800">
              <a:solidFill>
                <a:srgbClr val="070605"/>
              </a:solidFill>
              <a:ea typeface="ＭＳ Ｐゴシック" pitchFamily="-84" charset="-128"/>
            </a:endParaRPr>
          </a:p>
        </p:txBody>
      </p:sp>
      <p:sp>
        <p:nvSpPr>
          <p:cNvPr id="25604" name="Title Placeholder 1"/>
          <p:cNvSpPr>
            <a:spLocks noGrp="1"/>
          </p:cNvSpPr>
          <p:nvPr>
            <p:ph type="title"/>
          </p:nvPr>
        </p:nvSpPr>
        <p:spPr bwMode="gray">
          <a:xfrm>
            <a:off x="550333" y="5164138"/>
            <a:ext cx="585046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3960285" y="6608908"/>
            <a:ext cx="7313083" cy="180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>
                <a:ea typeface="ＭＳ Ｐゴシック" pitchFamily="-84" charset="-128"/>
              </a:rPr>
              <a:t>Presentation Title | Date xx.xx.xx | Company Confidential ©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309351" y="6608908"/>
            <a:ext cx="330200" cy="180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900" b="1">
                <a:solidFill>
                  <a:srgbClr val="FFFFFF"/>
                </a:solidFill>
              </a:defRPr>
            </a:lvl1pPr>
          </a:lstStyle>
          <a:p>
            <a:fld id="{31A8F38F-0AB3-4E58-8666-9BEC413B69D3}" type="slidenum">
              <a:rPr lang="en-US">
                <a:ea typeface="ＭＳ Ｐゴシック" pitchFamily="-84" charset="-128"/>
              </a:rPr>
              <a:pPr/>
              <a:t>‹#›</a:t>
            </a:fld>
            <a:endParaRPr lang="en-US">
              <a:ea typeface="ＭＳ Ｐゴシック" pitchFamily="-84" charset="-128"/>
            </a:endParaRPr>
          </a:p>
        </p:txBody>
      </p:sp>
      <p:sp>
        <p:nvSpPr>
          <p:cNvPr id="25607" name="Line 8"/>
          <p:cNvSpPr>
            <a:spLocks noChangeShapeType="1"/>
          </p:cNvSpPr>
          <p:nvPr userDrawn="1"/>
        </p:nvSpPr>
        <p:spPr bwMode="auto">
          <a:xfrm>
            <a:off x="550336" y="958850"/>
            <a:ext cx="11091333" cy="0"/>
          </a:xfrm>
          <a:prstGeom prst="line">
            <a:avLst/>
          </a:prstGeom>
          <a:noFill/>
          <a:ln w="9525">
            <a:solidFill>
              <a:srgbClr val="071D49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lang="en-US" sz="1800">
              <a:solidFill>
                <a:srgbClr val="070605"/>
              </a:solidFill>
              <a:ea typeface="ＭＳ Ｐゴシック" pitchFamily="-8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+mj-lt"/>
          <a:ea typeface="ＭＳ Ｐゴシック" pitchFamily="-84" charset="-128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ea typeface="ＭＳ Ｐゴシック" pitchFamily="-84" charset="-128"/>
          <a:cs typeface="Arial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folHlink"/>
          </a:solidFill>
          <a:latin typeface="Calibri" pitchFamily="34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lnSpc>
          <a:spcPct val="75000"/>
        </a:lnSpc>
        <a:spcBef>
          <a:spcPct val="80000"/>
        </a:spcBef>
        <a:spcAft>
          <a:spcPct val="0"/>
        </a:spcAft>
        <a:buFont typeface="Arial" pitchFamily="34" charset="0"/>
        <a:defRPr sz="4000">
          <a:solidFill>
            <a:srgbClr val="071D49"/>
          </a:solidFill>
          <a:latin typeface="+mn-lt"/>
          <a:ea typeface="ＭＳ Ｐゴシック" pitchFamily="-84" charset="-128"/>
          <a:cs typeface="+mn-cs"/>
        </a:defRPr>
      </a:lvl1pPr>
      <a:lvl2pPr marL="114300" indent="342900" algn="l" defTabSz="457200" rtl="0" eaLnBrk="0" fontAlgn="base" hangingPunct="0">
        <a:lnSpc>
          <a:spcPct val="75000"/>
        </a:lnSpc>
        <a:spcBef>
          <a:spcPct val="40000"/>
        </a:spcBef>
        <a:spcAft>
          <a:spcPct val="0"/>
        </a:spcAft>
        <a:defRPr sz="2000">
          <a:solidFill>
            <a:srgbClr val="071D49"/>
          </a:solidFill>
          <a:latin typeface="+mn-lt"/>
          <a:ea typeface="ＭＳ Ｐゴシック" pitchFamily="-84" charset="-128"/>
          <a:cs typeface="+mn-cs"/>
        </a:defRPr>
      </a:lvl2pPr>
      <a:lvl3pPr marL="7493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143000" indent="-228600" algn="l" defTabSz="457200" rtl="0" eaLnBrk="0" fontAlgn="base" hangingPunct="0">
        <a:spcBef>
          <a:spcPct val="1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1485900" indent="-228600" algn="l" defTabSz="457200" rtl="0" eaLnBrk="0" fontAlgn="base" hangingPunct="0">
        <a:spcBef>
          <a:spcPct val="1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19431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6pPr>
      <a:lvl7pPr marL="24003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7pPr>
      <a:lvl8pPr marL="28575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8pPr>
      <a:lvl9pPr marL="3314700" indent="-228600" algn="l" defTabSz="457200" rtl="0" fontAlgn="base">
        <a:spcBef>
          <a:spcPct val="1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69220"/>
            <a:ext cx="12192000" cy="288925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D6D6D0"/>
              </a:solidFill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7017" y="1768477"/>
            <a:ext cx="998008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682B6E2F-236B-1083-535A-F505E055A6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02457"/>
            <a:ext cx="16891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61" r:id="rId2"/>
    <p:sldLayoutId id="2147483764" r:id="rId3"/>
    <p:sldLayoutId id="2147483768" r:id="rId4"/>
    <p:sldLayoutId id="2147483798" r:id="rId5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 kern="1200" spc="-60">
          <a:solidFill>
            <a:srgbClr val="800000"/>
          </a:solidFill>
          <a:latin typeface="Arial" charset="0"/>
          <a:ea typeface="Arial" charset="0"/>
          <a:cs typeface="Arial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9pPr>
    </p:titleStyle>
    <p:bodyStyle>
      <a:lvl1pPr marL="182563" indent="-182563" algn="l" rtl="0" fontAlgn="base">
        <a:lnSpc>
          <a:spcPct val="90000"/>
        </a:lnSpc>
        <a:spcBef>
          <a:spcPts val="1200"/>
        </a:spcBef>
        <a:spcAft>
          <a:spcPct val="0"/>
        </a:spcAft>
        <a:buFont typeface="Wingdings" pitchFamily="2" charset="2"/>
        <a:buChar char="§"/>
        <a:defRPr sz="3200" kern="1200" baseline="0">
          <a:solidFill>
            <a:srgbClr val="171714"/>
          </a:solidFill>
          <a:latin typeface="Arial" charset="0"/>
          <a:ea typeface="Arial" charset="0"/>
          <a:cs typeface="Arial" charset="0"/>
        </a:defRPr>
      </a:lvl1pPr>
      <a:lvl2pPr marL="6858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Font typeface="Wingdings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2pPr>
      <a:lvl3pPr marL="11430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Font typeface="Wingdings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3pPr>
      <a:lvl4pPr marL="16002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Font typeface="Wingdings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4pPr>
      <a:lvl5pPr marL="20574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Font typeface="Wingdings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69220"/>
            <a:ext cx="12192000" cy="288925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D6D6D0"/>
              </a:solidFill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7017" y="1768477"/>
            <a:ext cx="998008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1364" y="6556520"/>
            <a:ext cx="1208617" cy="301625"/>
          </a:xfrm>
          <a:prstGeom prst="rect">
            <a:avLst/>
          </a:prstGeom>
        </p:spPr>
        <p:txBody>
          <a:bodyPr lIns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914400">
              <a:defRPr/>
            </a:pPr>
            <a:fld id="{8E376C17-02CD-47F7-84D0-EC7C5B0DAEE1}" type="slidenum">
              <a:rPr lang="en-US" smtClean="0">
                <a:solidFill>
                  <a:srgbClr val="D6D6D0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  <p:pic>
        <p:nvPicPr>
          <p:cNvPr id="1030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802458"/>
            <a:ext cx="2252133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 kern="1200" spc="-60">
          <a:solidFill>
            <a:srgbClr val="800000"/>
          </a:solidFill>
          <a:latin typeface="Arial" charset="0"/>
          <a:ea typeface="Arial" charset="0"/>
          <a:cs typeface="Arial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9pPr>
    </p:titleStyle>
    <p:bodyStyle>
      <a:lvl1pPr marL="182563" indent="-182563" algn="l" rtl="0" fontAlgn="base">
        <a:lnSpc>
          <a:spcPct val="90000"/>
        </a:lnSpc>
        <a:spcBef>
          <a:spcPts val="1200"/>
        </a:spcBef>
        <a:spcAft>
          <a:spcPct val="0"/>
        </a:spcAft>
        <a:buFont typeface="Wingdings" pitchFamily="2" charset="2"/>
        <a:buChar char="§"/>
        <a:defRPr sz="3200" kern="1200" baseline="0">
          <a:solidFill>
            <a:srgbClr val="171714"/>
          </a:solidFill>
          <a:latin typeface="Arial" charset="0"/>
          <a:ea typeface="Arial" charset="0"/>
          <a:cs typeface="Arial" charset="0"/>
        </a:defRPr>
      </a:lvl1pPr>
      <a:lvl2pPr marL="6858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Font typeface="Wingdings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2pPr>
      <a:lvl3pPr marL="11430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Font typeface="Wingdings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3pPr>
      <a:lvl4pPr marL="16002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Font typeface="Wingdings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4pPr>
      <a:lvl5pPr marL="20574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Font typeface="Wingdings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69220"/>
            <a:ext cx="12192000" cy="288925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D6D6D0"/>
              </a:solidFill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7017" y="1768477"/>
            <a:ext cx="998008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1364" y="6556520"/>
            <a:ext cx="1208617" cy="301625"/>
          </a:xfrm>
          <a:prstGeom prst="rect">
            <a:avLst/>
          </a:prstGeom>
        </p:spPr>
        <p:txBody>
          <a:bodyPr lIns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914400">
              <a:defRPr/>
            </a:pPr>
            <a:fld id="{8E376C17-02CD-47F7-84D0-EC7C5B0DAEE1}" type="slidenum">
              <a:rPr lang="en-US" smtClean="0">
                <a:solidFill>
                  <a:srgbClr val="D6D6D0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srgbClr val="D6D6D0"/>
              </a:solidFill>
            </a:endParaRPr>
          </a:p>
        </p:txBody>
      </p:sp>
      <p:pic>
        <p:nvPicPr>
          <p:cNvPr id="1030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802458"/>
            <a:ext cx="2252133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 kern="1200" spc="-60">
          <a:solidFill>
            <a:srgbClr val="800000"/>
          </a:solidFill>
          <a:latin typeface="Arial" charset="0"/>
          <a:ea typeface="Arial" charset="0"/>
          <a:cs typeface="Arial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cs typeface="Arial" charset="0"/>
        </a:defRPr>
      </a:lvl9pPr>
    </p:titleStyle>
    <p:bodyStyle>
      <a:lvl1pPr marL="182563" indent="-182563" algn="l" rtl="0" fontAlgn="base">
        <a:lnSpc>
          <a:spcPct val="90000"/>
        </a:lnSpc>
        <a:spcBef>
          <a:spcPts val="1200"/>
        </a:spcBef>
        <a:spcAft>
          <a:spcPct val="0"/>
        </a:spcAft>
        <a:buFont typeface="Wingdings" pitchFamily="2" charset="2"/>
        <a:buChar char="§"/>
        <a:defRPr sz="3200" kern="1200" baseline="0">
          <a:solidFill>
            <a:srgbClr val="171714"/>
          </a:solidFill>
          <a:latin typeface="Arial" charset="0"/>
          <a:ea typeface="Arial" charset="0"/>
          <a:cs typeface="Arial" charset="0"/>
        </a:defRPr>
      </a:lvl1pPr>
      <a:lvl2pPr marL="6858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Font typeface="Wingdings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2pPr>
      <a:lvl3pPr marL="11430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Font typeface="Wingdings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3pPr>
      <a:lvl4pPr marL="16002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Font typeface="Wingdings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4pPr>
      <a:lvl5pPr marL="2057400" indent="-182563" algn="l" rtl="0" fontAlgn="base">
        <a:lnSpc>
          <a:spcPct val="90000"/>
        </a:lnSpc>
        <a:spcBef>
          <a:spcPts val="250"/>
        </a:spcBef>
        <a:spcAft>
          <a:spcPts val="250"/>
        </a:spcAft>
        <a:buFont typeface="Wingdings" pitchFamily="2" charset="2"/>
        <a:buChar char="§"/>
        <a:defRPr sz="2800" kern="1200">
          <a:solidFill>
            <a:srgbClr val="171714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086091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reeform 9"/>
          <p:cNvSpPr>
            <a:spLocks noChangeAspect="1"/>
          </p:cNvSpPr>
          <p:nvPr/>
        </p:nvSpPr>
        <p:spPr bwMode="auto">
          <a:xfrm>
            <a:off x="315069" y="228430"/>
            <a:ext cx="247695" cy="185771"/>
          </a:xfrm>
          <a:custGeom>
            <a:avLst/>
            <a:gdLst>
              <a:gd name="T0" fmla="*/ 14 w 96"/>
              <a:gd name="T1" fmla="*/ 96 h 96"/>
              <a:gd name="T2" fmla="*/ 43 w 96"/>
              <a:gd name="T3" fmla="*/ 96 h 96"/>
              <a:gd name="T4" fmla="*/ 58 w 96"/>
              <a:gd name="T5" fmla="*/ 82 h 96"/>
              <a:gd name="T6" fmla="*/ 58 w 96"/>
              <a:gd name="T7" fmla="*/ 58 h 96"/>
              <a:gd name="T8" fmla="*/ 82 w 96"/>
              <a:gd name="T9" fmla="*/ 58 h 96"/>
              <a:gd name="T10" fmla="*/ 96 w 96"/>
              <a:gd name="T11" fmla="*/ 43 h 96"/>
              <a:gd name="T12" fmla="*/ 96 w 96"/>
              <a:gd name="T13" fmla="*/ 14 h 96"/>
              <a:gd name="T14" fmla="*/ 82 w 96"/>
              <a:gd name="T15" fmla="*/ 0 h 96"/>
              <a:gd name="T16" fmla="*/ 0 w 96"/>
              <a:gd name="T17" fmla="*/ 0 h 96"/>
              <a:gd name="T18" fmla="*/ 0 w 96"/>
              <a:gd name="T19" fmla="*/ 82 h 96"/>
              <a:gd name="T20" fmla="*/ 14 w 96"/>
              <a:gd name="T21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6" h="96">
                <a:moveTo>
                  <a:pt x="14" y="96"/>
                </a:moveTo>
                <a:cubicBezTo>
                  <a:pt x="43" y="96"/>
                  <a:pt x="43" y="96"/>
                  <a:pt x="43" y="96"/>
                </a:cubicBezTo>
                <a:cubicBezTo>
                  <a:pt x="51" y="96"/>
                  <a:pt x="58" y="90"/>
                  <a:pt x="58" y="82"/>
                </a:cubicBezTo>
                <a:cubicBezTo>
                  <a:pt x="58" y="58"/>
                  <a:pt x="58" y="58"/>
                  <a:pt x="58" y="58"/>
                </a:cubicBezTo>
                <a:cubicBezTo>
                  <a:pt x="82" y="58"/>
                  <a:pt x="82" y="58"/>
                  <a:pt x="82" y="58"/>
                </a:cubicBezTo>
                <a:cubicBezTo>
                  <a:pt x="90" y="58"/>
                  <a:pt x="96" y="51"/>
                  <a:pt x="96" y="43"/>
                </a:cubicBezTo>
                <a:cubicBezTo>
                  <a:pt x="96" y="14"/>
                  <a:pt x="96" y="14"/>
                  <a:pt x="96" y="14"/>
                </a:cubicBezTo>
                <a:cubicBezTo>
                  <a:pt x="96" y="7"/>
                  <a:pt x="90" y="0"/>
                  <a:pt x="8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90"/>
                  <a:pt x="7" y="96"/>
                  <a:pt x="14" y="96"/>
                </a:cubicBezTo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93192"/>
            <a:ext cx="10972800" cy="822960"/>
          </a:xfrm>
          <a:prstGeom prst="rect">
            <a:avLst/>
          </a:prstGeom>
        </p:spPr>
        <p:txBody>
          <a:bodyPr vert="horz" lIns="0" tIns="0" rIns="9144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600" y="1463040"/>
            <a:ext cx="10972800" cy="438912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609600" y="6492240"/>
            <a:ext cx="7315200" cy="21945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+mn-ea"/>
              </a:rPr>
              <a:t>©2018 CVS Health and/or one of its affiliates: Confidential &amp; Proprietary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+mn-ea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753088" y="6532753"/>
            <a:ext cx="42672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467D88-DCFD-354C-96A5-D863D5E9364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+mn-ea"/>
            </a:endParaRP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10028518" y="6518100"/>
            <a:ext cx="1591983" cy="146673"/>
            <a:chOff x="1011652" y="1504398"/>
            <a:chExt cx="10028238" cy="1231900"/>
          </a:xfrm>
          <a:solidFill>
            <a:schemeClr val="tx1"/>
          </a:solidFill>
        </p:grpSpPr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5917027" y="1539323"/>
              <a:ext cx="4808538" cy="1189038"/>
            </a:xfrm>
            <a:custGeom>
              <a:avLst/>
              <a:gdLst>
                <a:gd name="T0" fmla="*/ 701 w 1134"/>
                <a:gd name="T1" fmla="*/ 273 h 278"/>
                <a:gd name="T2" fmla="*/ 675 w 1134"/>
                <a:gd name="T3" fmla="*/ 248 h 278"/>
                <a:gd name="T4" fmla="*/ 701 w 1134"/>
                <a:gd name="T5" fmla="*/ 109 h 278"/>
                <a:gd name="T6" fmla="*/ 645 w 1134"/>
                <a:gd name="T7" fmla="*/ 84 h 278"/>
                <a:gd name="T8" fmla="*/ 576 w 1134"/>
                <a:gd name="T9" fmla="*/ 79 h 278"/>
                <a:gd name="T10" fmla="*/ 576 w 1134"/>
                <a:gd name="T11" fmla="*/ 278 h 278"/>
                <a:gd name="T12" fmla="*/ 645 w 1134"/>
                <a:gd name="T13" fmla="*/ 273 h 278"/>
                <a:gd name="T14" fmla="*/ 426 w 1134"/>
                <a:gd name="T15" fmla="*/ 222 h 278"/>
                <a:gd name="T16" fmla="*/ 299 w 1134"/>
                <a:gd name="T17" fmla="*/ 189 h 278"/>
                <a:gd name="T18" fmla="*/ 461 w 1134"/>
                <a:gd name="T19" fmla="*/ 175 h 278"/>
                <a:gd name="T20" fmla="*/ 267 w 1134"/>
                <a:gd name="T21" fmla="*/ 178 h 278"/>
                <a:gd name="T22" fmla="*/ 456 w 1134"/>
                <a:gd name="T23" fmla="*/ 222 h 278"/>
                <a:gd name="T24" fmla="*/ 59 w 1134"/>
                <a:gd name="T25" fmla="*/ 25 h 278"/>
                <a:gd name="T26" fmla="*/ 86 w 1134"/>
                <a:gd name="T27" fmla="*/ 0 h 278"/>
                <a:gd name="T28" fmla="*/ 0 w 1134"/>
                <a:gd name="T29" fmla="*/ 25 h 278"/>
                <a:gd name="T30" fmla="*/ 27 w 1134"/>
                <a:gd name="T31" fmla="*/ 247 h 278"/>
                <a:gd name="T32" fmla="*/ 0 w 1134"/>
                <a:gd name="T33" fmla="*/ 273 h 278"/>
                <a:gd name="T34" fmla="*/ 86 w 1134"/>
                <a:gd name="T35" fmla="*/ 247 h 278"/>
                <a:gd name="T36" fmla="*/ 59 w 1134"/>
                <a:gd name="T37" fmla="*/ 138 h 278"/>
                <a:gd name="T38" fmla="*/ 196 w 1134"/>
                <a:gd name="T39" fmla="*/ 247 h 278"/>
                <a:gd name="T40" fmla="*/ 168 w 1134"/>
                <a:gd name="T41" fmla="*/ 273 h 278"/>
                <a:gd name="T42" fmla="*/ 255 w 1134"/>
                <a:gd name="T43" fmla="*/ 247 h 278"/>
                <a:gd name="T44" fmla="*/ 227 w 1134"/>
                <a:gd name="T45" fmla="*/ 25 h 278"/>
                <a:gd name="T46" fmla="*/ 255 w 1134"/>
                <a:gd name="T47" fmla="*/ 0 h 278"/>
                <a:gd name="T48" fmla="*/ 168 w 1134"/>
                <a:gd name="T49" fmla="*/ 25 h 278"/>
                <a:gd name="T50" fmla="*/ 196 w 1134"/>
                <a:gd name="T51" fmla="*/ 114 h 278"/>
                <a:gd name="T52" fmla="*/ 996 w 1134"/>
                <a:gd name="T53" fmla="*/ 248 h 278"/>
                <a:gd name="T54" fmla="*/ 971 w 1134"/>
                <a:gd name="T55" fmla="*/ 163 h 278"/>
                <a:gd name="T56" fmla="*/ 1078 w 1134"/>
                <a:gd name="T57" fmla="*/ 163 h 278"/>
                <a:gd name="T58" fmla="*/ 1053 w 1134"/>
                <a:gd name="T59" fmla="*/ 248 h 278"/>
                <a:gd name="T60" fmla="*/ 1134 w 1134"/>
                <a:gd name="T61" fmla="*/ 273 h 278"/>
                <a:gd name="T62" fmla="*/ 1109 w 1134"/>
                <a:gd name="T63" fmla="*/ 248 h 278"/>
                <a:gd name="T64" fmla="*/ 1030 w 1134"/>
                <a:gd name="T65" fmla="*/ 79 h 278"/>
                <a:gd name="T66" fmla="*/ 971 w 1134"/>
                <a:gd name="T67" fmla="*/ 0 h 278"/>
                <a:gd name="T68" fmla="*/ 915 w 1134"/>
                <a:gd name="T69" fmla="*/ 24 h 278"/>
                <a:gd name="T70" fmla="*/ 940 w 1134"/>
                <a:gd name="T71" fmla="*/ 248 h 278"/>
                <a:gd name="T72" fmla="*/ 915 w 1134"/>
                <a:gd name="T73" fmla="*/ 273 h 278"/>
                <a:gd name="T74" fmla="*/ 996 w 1134"/>
                <a:gd name="T75" fmla="*/ 248 h 278"/>
                <a:gd name="T76" fmla="*/ 580 w 1134"/>
                <a:gd name="T77" fmla="*/ 104 h 278"/>
                <a:gd name="T78" fmla="*/ 580 w 1134"/>
                <a:gd name="T79" fmla="*/ 252 h 278"/>
                <a:gd name="T80" fmla="*/ 366 w 1134"/>
                <a:gd name="T81" fmla="*/ 104 h 278"/>
                <a:gd name="T82" fmla="*/ 299 w 1134"/>
                <a:gd name="T83" fmla="*/ 164 h 278"/>
                <a:gd name="T84" fmla="*/ 859 w 1134"/>
                <a:gd name="T85" fmla="*/ 224 h 278"/>
                <a:gd name="T86" fmla="*/ 897 w 1134"/>
                <a:gd name="T87" fmla="*/ 109 h 278"/>
                <a:gd name="T88" fmla="*/ 859 w 1134"/>
                <a:gd name="T89" fmla="*/ 84 h 278"/>
                <a:gd name="T90" fmla="*/ 829 w 1134"/>
                <a:gd name="T91" fmla="*/ 36 h 278"/>
                <a:gd name="T92" fmla="*/ 799 w 1134"/>
                <a:gd name="T93" fmla="*/ 84 h 278"/>
                <a:gd name="T94" fmla="*/ 829 w 1134"/>
                <a:gd name="T95" fmla="*/ 109 h 278"/>
                <a:gd name="T96" fmla="*/ 879 w 1134"/>
                <a:gd name="T97" fmla="*/ 275 h 278"/>
                <a:gd name="T98" fmla="*/ 897 w 1134"/>
                <a:gd name="T99" fmla="*/ 248 h 278"/>
                <a:gd name="T100" fmla="*/ 859 w 1134"/>
                <a:gd name="T101" fmla="*/ 224 h 278"/>
                <a:gd name="T102" fmla="*/ 801 w 1134"/>
                <a:gd name="T103" fmla="*/ 273 h 278"/>
                <a:gd name="T104" fmla="*/ 787 w 1134"/>
                <a:gd name="T105" fmla="*/ 249 h 278"/>
                <a:gd name="T106" fmla="*/ 768 w 1134"/>
                <a:gd name="T107" fmla="*/ 0 h 278"/>
                <a:gd name="T108" fmla="*/ 712 w 1134"/>
                <a:gd name="T109" fmla="*/ 24 h 278"/>
                <a:gd name="T110" fmla="*/ 737 w 1134"/>
                <a:gd name="T111" fmla="*/ 22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4" h="278">
                  <a:moveTo>
                    <a:pt x="645" y="273"/>
                  </a:moveTo>
                  <a:cubicBezTo>
                    <a:pt x="701" y="273"/>
                    <a:pt x="701" y="273"/>
                    <a:pt x="701" y="273"/>
                  </a:cubicBezTo>
                  <a:cubicBezTo>
                    <a:pt x="701" y="248"/>
                    <a:pt x="701" y="248"/>
                    <a:pt x="701" y="248"/>
                  </a:cubicBezTo>
                  <a:cubicBezTo>
                    <a:pt x="675" y="248"/>
                    <a:pt x="675" y="248"/>
                    <a:pt x="675" y="248"/>
                  </a:cubicBezTo>
                  <a:cubicBezTo>
                    <a:pt x="675" y="109"/>
                    <a:pt x="675" y="109"/>
                    <a:pt x="675" y="109"/>
                  </a:cubicBezTo>
                  <a:cubicBezTo>
                    <a:pt x="701" y="109"/>
                    <a:pt x="701" y="109"/>
                    <a:pt x="701" y="109"/>
                  </a:cubicBezTo>
                  <a:cubicBezTo>
                    <a:pt x="701" y="84"/>
                    <a:pt x="701" y="84"/>
                    <a:pt x="701" y="84"/>
                  </a:cubicBezTo>
                  <a:cubicBezTo>
                    <a:pt x="645" y="84"/>
                    <a:pt x="645" y="84"/>
                    <a:pt x="645" y="84"/>
                  </a:cubicBezTo>
                  <a:cubicBezTo>
                    <a:pt x="645" y="112"/>
                    <a:pt x="645" y="112"/>
                    <a:pt x="645" y="112"/>
                  </a:cubicBezTo>
                  <a:cubicBezTo>
                    <a:pt x="629" y="91"/>
                    <a:pt x="605" y="79"/>
                    <a:pt x="576" y="79"/>
                  </a:cubicBezTo>
                  <a:cubicBezTo>
                    <a:pt x="523" y="79"/>
                    <a:pt x="483" y="122"/>
                    <a:pt x="483" y="178"/>
                  </a:cubicBezTo>
                  <a:cubicBezTo>
                    <a:pt x="483" y="235"/>
                    <a:pt x="523" y="278"/>
                    <a:pt x="576" y="278"/>
                  </a:cubicBezTo>
                  <a:cubicBezTo>
                    <a:pt x="605" y="278"/>
                    <a:pt x="629" y="265"/>
                    <a:pt x="645" y="245"/>
                  </a:cubicBezTo>
                  <a:lnTo>
                    <a:pt x="645" y="273"/>
                  </a:lnTo>
                  <a:close/>
                  <a:moveTo>
                    <a:pt x="456" y="222"/>
                  </a:moveTo>
                  <a:cubicBezTo>
                    <a:pt x="426" y="222"/>
                    <a:pt x="426" y="222"/>
                    <a:pt x="426" y="222"/>
                  </a:cubicBezTo>
                  <a:cubicBezTo>
                    <a:pt x="415" y="241"/>
                    <a:pt x="395" y="253"/>
                    <a:pt x="367" y="253"/>
                  </a:cubicBezTo>
                  <a:cubicBezTo>
                    <a:pt x="325" y="253"/>
                    <a:pt x="302" y="227"/>
                    <a:pt x="299" y="189"/>
                  </a:cubicBezTo>
                  <a:cubicBezTo>
                    <a:pt x="461" y="189"/>
                    <a:pt x="461" y="189"/>
                    <a:pt x="461" y="189"/>
                  </a:cubicBezTo>
                  <a:cubicBezTo>
                    <a:pt x="461" y="175"/>
                    <a:pt x="461" y="175"/>
                    <a:pt x="461" y="175"/>
                  </a:cubicBezTo>
                  <a:cubicBezTo>
                    <a:pt x="461" y="118"/>
                    <a:pt x="424" y="79"/>
                    <a:pt x="366" y="79"/>
                  </a:cubicBezTo>
                  <a:cubicBezTo>
                    <a:pt x="308" y="79"/>
                    <a:pt x="267" y="120"/>
                    <a:pt x="267" y="178"/>
                  </a:cubicBezTo>
                  <a:cubicBezTo>
                    <a:pt x="267" y="237"/>
                    <a:pt x="308" y="278"/>
                    <a:pt x="366" y="278"/>
                  </a:cubicBezTo>
                  <a:cubicBezTo>
                    <a:pt x="409" y="278"/>
                    <a:pt x="442" y="257"/>
                    <a:pt x="456" y="222"/>
                  </a:cubicBezTo>
                  <a:moveTo>
                    <a:pt x="59" y="114"/>
                  </a:moveTo>
                  <a:cubicBezTo>
                    <a:pt x="59" y="25"/>
                    <a:pt x="59" y="25"/>
                    <a:pt x="59" y="25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47"/>
                    <a:pt x="27" y="247"/>
                    <a:pt x="27" y="247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6" y="273"/>
                    <a:pt x="86" y="273"/>
                    <a:pt x="86" y="273"/>
                  </a:cubicBezTo>
                  <a:cubicBezTo>
                    <a:pt x="86" y="247"/>
                    <a:pt x="86" y="247"/>
                    <a:pt x="86" y="247"/>
                  </a:cubicBezTo>
                  <a:cubicBezTo>
                    <a:pt x="59" y="247"/>
                    <a:pt x="59" y="247"/>
                    <a:pt x="59" y="247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6" y="247"/>
                    <a:pt x="196" y="247"/>
                    <a:pt x="196" y="247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73"/>
                    <a:pt x="168" y="273"/>
                    <a:pt x="168" y="273"/>
                  </a:cubicBezTo>
                  <a:cubicBezTo>
                    <a:pt x="255" y="273"/>
                    <a:pt x="255" y="273"/>
                    <a:pt x="255" y="273"/>
                  </a:cubicBezTo>
                  <a:cubicBezTo>
                    <a:pt x="255" y="247"/>
                    <a:pt x="255" y="247"/>
                    <a:pt x="255" y="247"/>
                  </a:cubicBezTo>
                  <a:cubicBezTo>
                    <a:pt x="227" y="247"/>
                    <a:pt x="227" y="247"/>
                    <a:pt x="227" y="247"/>
                  </a:cubicBezTo>
                  <a:cubicBezTo>
                    <a:pt x="227" y="25"/>
                    <a:pt x="227" y="25"/>
                    <a:pt x="227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96" y="25"/>
                    <a:pt x="196" y="25"/>
                    <a:pt x="196" y="25"/>
                  </a:cubicBezTo>
                  <a:cubicBezTo>
                    <a:pt x="196" y="114"/>
                    <a:pt x="196" y="114"/>
                    <a:pt x="196" y="114"/>
                  </a:cubicBezTo>
                  <a:lnTo>
                    <a:pt x="59" y="114"/>
                  </a:lnTo>
                  <a:close/>
                  <a:moveTo>
                    <a:pt x="996" y="248"/>
                  </a:moveTo>
                  <a:cubicBezTo>
                    <a:pt x="971" y="248"/>
                    <a:pt x="971" y="248"/>
                    <a:pt x="971" y="248"/>
                  </a:cubicBezTo>
                  <a:cubicBezTo>
                    <a:pt x="971" y="163"/>
                    <a:pt x="971" y="163"/>
                    <a:pt x="971" y="163"/>
                  </a:cubicBezTo>
                  <a:cubicBezTo>
                    <a:pt x="971" y="124"/>
                    <a:pt x="991" y="104"/>
                    <a:pt x="1026" y="104"/>
                  </a:cubicBezTo>
                  <a:cubicBezTo>
                    <a:pt x="1058" y="104"/>
                    <a:pt x="1078" y="124"/>
                    <a:pt x="1078" y="163"/>
                  </a:cubicBezTo>
                  <a:cubicBezTo>
                    <a:pt x="1078" y="248"/>
                    <a:pt x="1078" y="248"/>
                    <a:pt x="1078" y="248"/>
                  </a:cubicBezTo>
                  <a:cubicBezTo>
                    <a:pt x="1053" y="248"/>
                    <a:pt x="1053" y="248"/>
                    <a:pt x="1053" y="248"/>
                  </a:cubicBezTo>
                  <a:cubicBezTo>
                    <a:pt x="1053" y="273"/>
                    <a:pt x="1053" y="273"/>
                    <a:pt x="1053" y="273"/>
                  </a:cubicBezTo>
                  <a:cubicBezTo>
                    <a:pt x="1134" y="273"/>
                    <a:pt x="1134" y="273"/>
                    <a:pt x="1134" y="273"/>
                  </a:cubicBezTo>
                  <a:cubicBezTo>
                    <a:pt x="1134" y="248"/>
                    <a:pt x="1134" y="248"/>
                    <a:pt x="1134" y="248"/>
                  </a:cubicBezTo>
                  <a:cubicBezTo>
                    <a:pt x="1109" y="248"/>
                    <a:pt x="1109" y="248"/>
                    <a:pt x="1109" y="248"/>
                  </a:cubicBezTo>
                  <a:cubicBezTo>
                    <a:pt x="1109" y="163"/>
                    <a:pt x="1109" y="163"/>
                    <a:pt x="1109" y="163"/>
                  </a:cubicBezTo>
                  <a:cubicBezTo>
                    <a:pt x="1109" y="117"/>
                    <a:pt x="1081" y="79"/>
                    <a:pt x="1030" y="79"/>
                  </a:cubicBezTo>
                  <a:cubicBezTo>
                    <a:pt x="1003" y="79"/>
                    <a:pt x="983" y="89"/>
                    <a:pt x="971" y="105"/>
                  </a:cubicBezTo>
                  <a:cubicBezTo>
                    <a:pt x="971" y="0"/>
                    <a:pt x="971" y="0"/>
                    <a:pt x="971" y="0"/>
                  </a:cubicBezTo>
                  <a:cubicBezTo>
                    <a:pt x="915" y="0"/>
                    <a:pt x="915" y="0"/>
                    <a:pt x="915" y="0"/>
                  </a:cubicBezTo>
                  <a:cubicBezTo>
                    <a:pt x="915" y="24"/>
                    <a:pt x="915" y="24"/>
                    <a:pt x="915" y="24"/>
                  </a:cubicBezTo>
                  <a:cubicBezTo>
                    <a:pt x="940" y="24"/>
                    <a:pt x="940" y="24"/>
                    <a:pt x="940" y="24"/>
                  </a:cubicBezTo>
                  <a:cubicBezTo>
                    <a:pt x="940" y="248"/>
                    <a:pt x="940" y="248"/>
                    <a:pt x="940" y="248"/>
                  </a:cubicBezTo>
                  <a:cubicBezTo>
                    <a:pt x="915" y="248"/>
                    <a:pt x="915" y="248"/>
                    <a:pt x="915" y="248"/>
                  </a:cubicBezTo>
                  <a:cubicBezTo>
                    <a:pt x="915" y="273"/>
                    <a:pt x="915" y="273"/>
                    <a:pt x="915" y="273"/>
                  </a:cubicBezTo>
                  <a:cubicBezTo>
                    <a:pt x="996" y="273"/>
                    <a:pt x="996" y="273"/>
                    <a:pt x="996" y="273"/>
                  </a:cubicBezTo>
                  <a:lnTo>
                    <a:pt x="996" y="248"/>
                  </a:lnTo>
                  <a:close/>
                  <a:moveTo>
                    <a:pt x="514" y="178"/>
                  </a:moveTo>
                  <a:cubicBezTo>
                    <a:pt x="514" y="135"/>
                    <a:pt x="542" y="104"/>
                    <a:pt x="580" y="104"/>
                  </a:cubicBezTo>
                  <a:cubicBezTo>
                    <a:pt x="619" y="104"/>
                    <a:pt x="646" y="136"/>
                    <a:pt x="646" y="178"/>
                  </a:cubicBezTo>
                  <a:cubicBezTo>
                    <a:pt x="646" y="221"/>
                    <a:pt x="619" y="252"/>
                    <a:pt x="580" y="252"/>
                  </a:cubicBezTo>
                  <a:cubicBezTo>
                    <a:pt x="542" y="252"/>
                    <a:pt x="514" y="221"/>
                    <a:pt x="514" y="178"/>
                  </a:cubicBezTo>
                  <a:moveTo>
                    <a:pt x="366" y="104"/>
                  </a:moveTo>
                  <a:cubicBezTo>
                    <a:pt x="406" y="104"/>
                    <a:pt x="427" y="133"/>
                    <a:pt x="430" y="164"/>
                  </a:cubicBezTo>
                  <a:cubicBezTo>
                    <a:pt x="299" y="164"/>
                    <a:pt x="299" y="164"/>
                    <a:pt x="299" y="164"/>
                  </a:cubicBezTo>
                  <a:cubicBezTo>
                    <a:pt x="302" y="130"/>
                    <a:pt x="326" y="104"/>
                    <a:pt x="366" y="104"/>
                  </a:cubicBezTo>
                  <a:moveTo>
                    <a:pt x="859" y="224"/>
                  </a:moveTo>
                  <a:cubicBezTo>
                    <a:pt x="859" y="109"/>
                    <a:pt x="859" y="109"/>
                    <a:pt x="859" y="109"/>
                  </a:cubicBezTo>
                  <a:cubicBezTo>
                    <a:pt x="897" y="109"/>
                    <a:pt x="897" y="109"/>
                    <a:pt x="897" y="109"/>
                  </a:cubicBezTo>
                  <a:cubicBezTo>
                    <a:pt x="897" y="84"/>
                    <a:pt x="897" y="84"/>
                    <a:pt x="897" y="84"/>
                  </a:cubicBezTo>
                  <a:cubicBezTo>
                    <a:pt x="859" y="84"/>
                    <a:pt x="859" y="84"/>
                    <a:pt x="859" y="84"/>
                  </a:cubicBezTo>
                  <a:cubicBezTo>
                    <a:pt x="859" y="36"/>
                    <a:pt x="859" y="36"/>
                    <a:pt x="859" y="36"/>
                  </a:cubicBezTo>
                  <a:cubicBezTo>
                    <a:pt x="829" y="36"/>
                    <a:pt x="829" y="36"/>
                    <a:pt x="829" y="36"/>
                  </a:cubicBezTo>
                  <a:cubicBezTo>
                    <a:pt x="829" y="84"/>
                    <a:pt x="829" y="84"/>
                    <a:pt x="829" y="84"/>
                  </a:cubicBezTo>
                  <a:cubicBezTo>
                    <a:pt x="799" y="84"/>
                    <a:pt x="799" y="84"/>
                    <a:pt x="799" y="84"/>
                  </a:cubicBezTo>
                  <a:cubicBezTo>
                    <a:pt x="799" y="109"/>
                    <a:pt x="799" y="109"/>
                    <a:pt x="799" y="109"/>
                  </a:cubicBezTo>
                  <a:cubicBezTo>
                    <a:pt x="829" y="109"/>
                    <a:pt x="829" y="109"/>
                    <a:pt x="829" y="109"/>
                  </a:cubicBezTo>
                  <a:cubicBezTo>
                    <a:pt x="829" y="225"/>
                    <a:pt x="829" y="225"/>
                    <a:pt x="829" y="225"/>
                  </a:cubicBezTo>
                  <a:cubicBezTo>
                    <a:pt x="829" y="259"/>
                    <a:pt x="844" y="275"/>
                    <a:pt x="879" y="275"/>
                  </a:cubicBezTo>
                  <a:cubicBezTo>
                    <a:pt x="884" y="275"/>
                    <a:pt x="893" y="274"/>
                    <a:pt x="897" y="273"/>
                  </a:cubicBezTo>
                  <a:cubicBezTo>
                    <a:pt x="897" y="248"/>
                    <a:pt x="897" y="248"/>
                    <a:pt x="897" y="248"/>
                  </a:cubicBezTo>
                  <a:cubicBezTo>
                    <a:pt x="892" y="249"/>
                    <a:pt x="886" y="249"/>
                    <a:pt x="882" y="249"/>
                  </a:cubicBezTo>
                  <a:cubicBezTo>
                    <a:pt x="866" y="249"/>
                    <a:pt x="859" y="244"/>
                    <a:pt x="859" y="224"/>
                  </a:cubicBezTo>
                  <a:moveTo>
                    <a:pt x="783" y="275"/>
                  </a:moveTo>
                  <a:cubicBezTo>
                    <a:pt x="789" y="275"/>
                    <a:pt x="797" y="274"/>
                    <a:pt x="801" y="273"/>
                  </a:cubicBezTo>
                  <a:cubicBezTo>
                    <a:pt x="801" y="248"/>
                    <a:pt x="801" y="248"/>
                    <a:pt x="801" y="248"/>
                  </a:cubicBezTo>
                  <a:cubicBezTo>
                    <a:pt x="795" y="249"/>
                    <a:pt x="791" y="249"/>
                    <a:pt x="787" y="249"/>
                  </a:cubicBezTo>
                  <a:cubicBezTo>
                    <a:pt x="774" y="249"/>
                    <a:pt x="768" y="243"/>
                    <a:pt x="768" y="222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12" y="0"/>
                    <a:pt x="712" y="0"/>
                    <a:pt x="712" y="0"/>
                  </a:cubicBezTo>
                  <a:cubicBezTo>
                    <a:pt x="712" y="24"/>
                    <a:pt x="712" y="24"/>
                    <a:pt x="712" y="24"/>
                  </a:cubicBezTo>
                  <a:cubicBezTo>
                    <a:pt x="737" y="24"/>
                    <a:pt x="737" y="24"/>
                    <a:pt x="737" y="24"/>
                  </a:cubicBezTo>
                  <a:cubicBezTo>
                    <a:pt x="737" y="224"/>
                    <a:pt x="737" y="224"/>
                    <a:pt x="737" y="224"/>
                  </a:cubicBezTo>
                  <a:cubicBezTo>
                    <a:pt x="737" y="257"/>
                    <a:pt x="751" y="275"/>
                    <a:pt x="783" y="2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4777202" y="1504398"/>
              <a:ext cx="1030288" cy="1231900"/>
            </a:xfrm>
            <a:custGeom>
              <a:avLst/>
              <a:gdLst>
                <a:gd name="T0" fmla="*/ 85 w 243"/>
                <a:gd name="T1" fmla="*/ 195 h 288"/>
                <a:gd name="T2" fmla="*/ 125 w 243"/>
                <a:gd name="T3" fmla="*/ 223 h 288"/>
                <a:gd name="T4" fmla="*/ 158 w 243"/>
                <a:gd name="T5" fmla="*/ 203 h 288"/>
                <a:gd name="T6" fmla="*/ 110 w 243"/>
                <a:gd name="T7" fmla="*/ 176 h 288"/>
                <a:gd name="T8" fmla="*/ 36 w 243"/>
                <a:gd name="T9" fmla="*/ 150 h 288"/>
                <a:gd name="T10" fmla="*/ 5 w 243"/>
                <a:gd name="T11" fmla="*/ 87 h 288"/>
                <a:gd name="T12" fmla="*/ 119 w 243"/>
                <a:gd name="T13" fmla="*/ 0 h 288"/>
                <a:gd name="T14" fmla="*/ 236 w 243"/>
                <a:gd name="T15" fmla="*/ 86 h 288"/>
                <a:gd name="T16" fmla="*/ 153 w 243"/>
                <a:gd name="T17" fmla="*/ 86 h 288"/>
                <a:gd name="T18" fmla="*/ 118 w 243"/>
                <a:gd name="T19" fmla="*/ 62 h 288"/>
                <a:gd name="T20" fmla="*/ 90 w 243"/>
                <a:gd name="T21" fmla="*/ 80 h 288"/>
                <a:gd name="T22" fmla="*/ 130 w 243"/>
                <a:gd name="T23" fmla="*/ 104 h 288"/>
                <a:gd name="T24" fmla="*/ 208 w 243"/>
                <a:gd name="T25" fmla="*/ 130 h 288"/>
                <a:gd name="T26" fmla="*/ 243 w 243"/>
                <a:gd name="T27" fmla="*/ 194 h 288"/>
                <a:gd name="T28" fmla="*/ 122 w 243"/>
                <a:gd name="T29" fmla="*/ 288 h 288"/>
                <a:gd name="T30" fmla="*/ 0 w 243"/>
                <a:gd name="T31" fmla="*/ 195 h 288"/>
                <a:gd name="T32" fmla="*/ 85 w 243"/>
                <a:gd name="T33" fmla="*/ 19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288">
                  <a:moveTo>
                    <a:pt x="85" y="195"/>
                  </a:moveTo>
                  <a:cubicBezTo>
                    <a:pt x="90" y="216"/>
                    <a:pt x="101" y="223"/>
                    <a:pt x="125" y="223"/>
                  </a:cubicBezTo>
                  <a:cubicBezTo>
                    <a:pt x="146" y="223"/>
                    <a:pt x="158" y="215"/>
                    <a:pt x="158" y="203"/>
                  </a:cubicBezTo>
                  <a:cubicBezTo>
                    <a:pt x="158" y="186"/>
                    <a:pt x="142" y="185"/>
                    <a:pt x="110" y="176"/>
                  </a:cubicBezTo>
                  <a:cubicBezTo>
                    <a:pt x="72" y="166"/>
                    <a:pt x="48" y="158"/>
                    <a:pt x="36" y="150"/>
                  </a:cubicBezTo>
                  <a:cubicBezTo>
                    <a:pt x="15" y="135"/>
                    <a:pt x="5" y="114"/>
                    <a:pt x="5" y="87"/>
                  </a:cubicBezTo>
                  <a:cubicBezTo>
                    <a:pt x="5" y="34"/>
                    <a:pt x="47" y="0"/>
                    <a:pt x="119" y="0"/>
                  </a:cubicBezTo>
                  <a:cubicBezTo>
                    <a:pt x="189" y="0"/>
                    <a:pt x="231" y="31"/>
                    <a:pt x="236" y="86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0" y="70"/>
                    <a:pt x="139" y="62"/>
                    <a:pt x="118" y="62"/>
                  </a:cubicBezTo>
                  <a:cubicBezTo>
                    <a:pt x="99" y="62"/>
                    <a:pt x="90" y="68"/>
                    <a:pt x="90" y="80"/>
                  </a:cubicBezTo>
                  <a:cubicBezTo>
                    <a:pt x="90" y="95"/>
                    <a:pt x="104" y="98"/>
                    <a:pt x="130" y="104"/>
                  </a:cubicBezTo>
                  <a:cubicBezTo>
                    <a:pt x="164" y="113"/>
                    <a:pt x="191" y="119"/>
                    <a:pt x="208" y="130"/>
                  </a:cubicBezTo>
                  <a:cubicBezTo>
                    <a:pt x="232" y="146"/>
                    <a:pt x="243" y="166"/>
                    <a:pt x="243" y="194"/>
                  </a:cubicBezTo>
                  <a:cubicBezTo>
                    <a:pt x="243" y="253"/>
                    <a:pt x="201" y="288"/>
                    <a:pt x="122" y="288"/>
                  </a:cubicBezTo>
                  <a:cubicBezTo>
                    <a:pt x="48" y="288"/>
                    <a:pt x="6" y="253"/>
                    <a:pt x="0" y="195"/>
                  </a:cubicBezTo>
                  <a:lnTo>
                    <a:pt x="85" y="19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627727" y="1504398"/>
              <a:ext cx="1147763" cy="1231900"/>
            </a:xfrm>
            <a:custGeom>
              <a:avLst/>
              <a:gdLst>
                <a:gd name="T0" fmla="*/ 271 w 271"/>
                <a:gd name="T1" fmla="*/ 174 h 288"/>
                <a:gd name="T2" fmla="*/ 140 w 271"/>
                <a:gd name="T3" fmla="*/ 288 h 288"/>
                <a:gd name="T4" fmla="*/ 0 w 271"/>
                <a:gd name="T5" fmla="*/ 144 h 288"/>
                <a:gd name="T6" fmla="*/ 139 w 271"/>
                <a:gd name="T7" fmla="*/ 0 h 288"/>
                <a:gd name="T8" fmla="*/ 269 w 271"/>
                <a:gd name="T9" fmla="*/ 111 h 288"/>
                <a:gd name="T10" fmla="*/ 186 w 271"/>
                <a:gd name="T11" fmla="*/ 111 h 288"/>
                <a:gd name="T12" fmla="*/ 140 w 271"/>
                <a:gd name="T13" fmla="*/ 68 h 288"/>
                <a:gd name="T14" fmla="*/ 88 w 271"/>
                <a:gd name="T15" fmla="*/ 144 h 288"/>
                <a:gd name="T16" fmla="*/ 142 w 271"/>
                <a:gd name="T17" fmla="*/ 220 h 288"/>
                <a:gd name="T18" fmla="*/ 188 w 271"/>
                <a:gd name="T19" fmla="*/ 174 h 288"/>
                <a:gd name="T20" fmla="*/ 271 w 271"/>
                <a:gd name="T21" fmla="*/ 17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288">
                  <a:moveTo>
                    <a:pt x="271" y="174"/>
                  </a:moveTo>
                  <a:cubicBezTo>
                    <a:pt x="266" y="246"/>
                    <a:pt x="219" y="288"/>
                    <a:pt x="140" y="288"/>
                  </a:cubicBezTo>
                  <a:cubicBezTo>
                    <a:pt x="53" y="288"/>
                    <a:pt x="0" y="233"/>
                    <a:pt x="0" y="144"/>
                  </a:cubicBezTo>
                  <a:cubicBezTo>
                    <a:pt x="0" y="55"/>
                    <a:pt x="54" y="0"/>
                    <a:pt x="139" y="0"/>
                  </a:cubicBezTo>
                  <a:cubicBezTo>
                    <a:pt x="218" y="0"/>
                    <a:pt x="264" y="40"/>
                    <a:pt x="269" y="111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3" y="83"/>
                    <a:pt x="168" y="68"/>
                    <a:pt x="140" y="68"/>
                  </a:cubicBezTo>
                  <a:cubicBezTo>
                    <a:pt x="105" y="68"/>
                    <a:pt x="88" y="94"/>
                    <a:pt x="88" y="144"/>
                  </a:cubicBezTo>
                  <a:cubicBezTo>
                    <a:pt x="88" y="194"/>
                    <a:pt x="107" y="220"/>
                    <a:pt x="142" y="220"/>
                  </a:cubicBezTo>
                  <a:cubicBezTo>
                    <a:pt x="169" y="220"/>
                    <a:pt x="186" y="204"/>
                    <a:pt x="188" y="174"/>
                  </a:cubicBezTo>
                  <a:lnTo>
                    <a:pt x="271" y="1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3696115" y="1539323"/>
              <a:ext cx="1144588" cy="1163638"/>
            </a:xfrm>
            <a:custGeom>
              <a:avLst/>
              <a:gdLst>
                <a:gd name="T0" fmla="*/ 0 w 721"/>
                <a:gd name="T1" fmla="*/ 0 h 733"/>
                <a:gd name="T2" fmla="*/ 237 w 721"/>
                <a:gd name="T3" fmla="*/ 0 h 733"/>
                <a:gd name="T4" fmla="*/ 360 w 721"/>
                <a:gd name="T5" fmla="*/ 474 h 733"/>
                <a:gd name="T6" fmla="*/ 491 w 721"/>
                <a:gd name="T7" fmla="*/ 0 h 733"/>
                <a:gd name="T8" fmla="*/ 721 w 721"/>
                <a:gd name="T9" fmla="*/ 0 h 733"/>
                <a:gd name="T10" fmla="*/ 478 w 721"/>
                <a:gd name="T11" fmla="*/ 733 h 733"/>
                <a:gd name="T12" fmla="*/ 245 w 721"/>
                <a:gd name="T13" fmla="*/ 733 h 733"/>
                <a:gd name="T14" fmla="*/ 0 w 721"/>
                <a:gd name="T15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1" h="733">
                  <a:moveTo>
                    <a:pt x="0" y="0"/>
                  </a:moveTo>
                  <a:lnTo>
                    <a:pt x="237" y="0"/>
                  </a:lnTo>
                  <a:lnTo>
                    <a:pt x="360" y="474"/>
                  </a:lnTo>
                  <a:lnTo>
                    <a:pt x="491" y="0"/>
                  </a:lnTo>
                  <a:lnTo>
                    <a:pt x="721" y="0"/>
                  </a:lnTo>
                  <a:lnTo>
                    <a:pt x="478" y="733"/>
                  </a:lnTo>
                  <a:lnTo>
                    <a:pt x="245" y="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1011652" y="1504398"/>
              <a:ext cx="1500188" cy="1231900"/>
            </a:xfrm>
            <a:custGeom>
              <a:avLst/>
              <a:gdLst>
                <a:gd name="T0" fmla="*/ 101 w 354"/>
                <a:gd name="T1" fmla="*/ 0 h 288"/>
                <a:gd name="T2" fmla="*/ 73 w 354"/>
                <a:gd name="T3" fmla="*/ 12 h 288"/>
                <a:gd name="T4" fmla="*/ 15 w 354"/>
                <a:gd name="T5" fmla="*/ 69 h 288"/>
                <a:gd name="T6" fmla="*/ 15 w 354"/>
                <a:gd name="T7" fmla="*/ 127 h 288"/>
                <a:gd name="T8" fmla="*/ 177 w 354"/>
                <a:gd name="T9" fmla="*/ 288 h 288"/>
                <a:gd name="T10" fmla="*/ 338 w 354"/>
                <a:gd name="T11" fmla="*/ 127 h 288"/>
                <a:gd name="T12" fmla="*/ 338 w 354"/>
                <a:gd name="T13" fmla="*/ 69 h 288"/>
                <a:gd name="T14" fmla="*/ 281 w 354"/>
                <a:gd name="T15" fmla="*/ 12 h 288"/>
                <a:gd name="T16" fmla="*/ 252 w 354"/>
                <a:gd name="T17" fmla="*/ 0 h 288"/>
                <a:gd name="T18" fmla="*/ 224 w 354"/>
                <a:gd name="T19" fmla="*/ 12 h 288"/>
                <a:gd name="T20" fmla="*/ 177 w 354"/>
                <a:gd name="T21" fmla="*/ 59 h 288"/>
                <a:gd name="T22" fmla="*/ 130 w 354"/>
                <a:gd name="T23" fmla="*/ 12 h 288"/>
                <a:gd name="T24" fmla="*/ 101 w 354"/>
                <a:gd name="T2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4" h="288">
                  <a:moveTo>
                    <a:pt x="101" y="0"/>
                  </a:moveTo>
                  <a:cubicBezTo>
                    <a:pt x="91" y="0"/>
                    <a:pt x="80" y="4"/>
                    <a:pt x="73" y="12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0" y="85"/>
                    <a:pt x="0" y="111"/>
                    <a:pt x="15" y="127"/>
                  </a:cubicBezTo>
                  <a:cubicBezTo>
                    <a:pt x="177" y="288"/>
                    <a:pt x="177" y="288"/>
                    <a:pt x="177" y="288"/>
                  </a:cubicBezTo>
                  <a:cubicBezTo>
                    <a:pt x="338" y="127"/>
                    <a:pt x="338" y="127"/>
                    <a:pt x="338" y="127"/>
                  </a:cubicBezTo>
                  <a:cubicBezTo>
                    <a:pt x="354" y="111"/>
                    <a:pt x="354" y="85"/>
                    <a:pt x="338" y="69"/>
                  </a:cubicBezTo>
                  <a:cubicBezTo>
                    <a:pt x="281" y="12"/>
                    <a:pt x="281" y="12"/>
                    <a:pt x="281" y="12"/>
                  </a:cubicBezTo>
                  <a:cubicBezTo>
                    <a:pt x="273" y="4"/>
                    <a:pt x="263" y="0"/>
                    <a:pt x="252" y="0"/>
                  </a:cubicBezTo>
                  <a:cubicBezTo>
                    <a:pt x="242" y="0"/>
                    <a:pt x="232" y="4"/>
                    <a:pt x="224" y="12"/>
                  </a:cubicBezTo>
                  <a:cubicBezTo>
                    <a:pt x="177" y="59"/>
                    <a:pt x="177" y="59"/>
                    <a:pt x="177" y="59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2" y="4"/>
                    <a:pt x="111" y="0"/>
                    <a:pt x="10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31" name="Freeform 10"/>
            <p:cNvSpPr>
              <a:spLocks noEditPoints="1"/>
            </p:cNvSpPr>
            <p:nvPr/>
          </p:nvSpPr>
          <p:spPr bwMode="auto">
            <a:xfrm>
              <a:off x="10806527" y="2471186"/>
              <a:ext cx="233363" cy="239713"/>
            </a:xfrm>
            <a:custGeom>
              <a:avLst/>
              <a:gdLst>
                <a:gd name="T0" fmla="*/ 27 w 55"/>
                <a:gd name="T1" fmla="*/ 56 h 56"/>
                <a:gd name="T2" fmla="*/ 0 w 55"/>
                <a:gd name="T3" fmla="*/ 28 h 56"/>
                <a:gd name="T4" fmla="*/ 27 w 55"/>
                <a:gd name="T5" fmla="*/ 0 h 56"/>
                <a:gd name="T6" fmla="*/ 55 w 55"/>
                <a:gd name="T7" fmla="*/ 28 h 56"/>
                <a:gd name="T8" fmla="*/ 27 w 55"/>
                <a:gd name="T9" fmla="*/ 56 h 56"/>
                <a:gd name="T10" fmla="*/ 27 w 55"/>
                <a:gd name="T11" fmla="*/ 5 h 56"/>
                <a:gd name="T12" fmla="*/ 6 w 55"/>
                <a:gd name="T13" fmla="*/ 28 h 56"/>
                <a:gd name="T14" fmla="*/ 27 w 55"/>
                <a:gd name="T15" fmla="*/ 51 h 56"/>
                <a:gd name="T16" fmla="*/ 49 w 55"/>
                <a:gd name="T17" fmla="*/ 28 h 56"/>
                <a:gd name="T18" fmla="*/ 27 w 55"/>
                <a:gd name="T19" fmla="*/ 5 h 56"/>
                <a:gd name="T20" fmla="*/ 22 w 55"/>
                <a:gd name="T21" fmla="*/ 44 h 56"/>
                <a:gd name="T22" fmla="*/ 16 w 55"/>
                <a:gd name="T23" fmla="*/ 44 h 56"/>
                <a:gd name="T24" fmla="*/ 16 w 55"/>
                <a:gd name="T25" fmla="*/ 13 h 56"/>
                <a:gd name="T26" fmla="*/ 28 w 55"/>
                <a:gd name="T27" fmla="*/ 13 h 56"/>
                <a:gd name="T28" fmla="*/ 40 w 55"/>
                <a:gd name="T29" fmla="*/ 22 h 56"/>
                <a:gd name="T30" fmla="*/ 31 w 55"/>
                <a:gd name="T31" fmla="*/ 30 h 56"/>
                <a:gd name="T32" fmla="*/ 40 w 55"/>
                <a:gd name="T33" fmla="*/ 44 h 56"/>
                <a:gd name="T34" fmla="*/ 34 w 55"/>
                <a:gd name="T35" fmla="*/ 44 h 56"/>
                <a:gd name="T36" fmla="*/ 26 w 55"/>
                <a:gd name="T37" fmla="*/ 31 h 56"/>
                <a:gd name="T38" fmla="*/ 22 w 55"/>
                <a:gd name="T39" fmla="*/ 31 h 56"/>
                <a:gd name="T40" fmla="*/ 22 w 55"/>
                <a:gd name="T41" fmla="*/ 44 h 56"/>
                <a:gd name="T42" fmla="*/ 27 w 55"/>
                <a:gd name="T43" fmla="*/ 26 h 56"/>
                <a:gd name="T44" fmla="*/ 34 w 55"/>
                <a:gd name="T45" fmla="*/ 21 h 56"/>
                <a:gd name="T46" fmla="*/ 28 w 55"/>
                <a:gd name="T47" fmla="*/ 17 h 56"/>
                <a:gd name="T48" fmla="*/ 22 w 55"/>
                <a:gd name="T49" fmla="*/ 17 h 56"/>
                <a:gd name="T50" fmla="*/ 22 w 55"/>
                <a:gd name="T51" fmla="*/ 26 h 56"/>
                <a:gd name="T52" fmla="*/ 27 w 55"/>
                <a:gd name="T53" fmla="*/ 2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6">
                  <a:moveTo>
                    <a:pt x="27" y="56"/>
                  </a:moveTo>
                  <a:cubicBezTo>
                    <a:pt x="11" y="56"/>
                    <a:pt x="0" y="44"/>
                    <a:pt x="0" y="28"/>
                  </a:cubicBezTo>
                  <a:cubicBezTo>
                    <a:pt x="0" y="11"/>
                    <a:pt x="12" y="0"/>
                    <a:pt x="27" y="0"/>
                  </a:cubicBezTo>
                  <a:cubicBezTo>
                    <a:pt x="42" y="0"/>
                    <a:pt x="55" y="11"/>
                    <a:pt x="55" y="28"/>
                  </a:cubicBezTo>
                  <a:cubicBezTo>
                    <a:pt x="55" y="45"/>
                    <a:pt x="42" y="56"/>
                    <a:pt x="27" y="56"/>
                  </a:cubicBezTo>
                  <a:close/>
                  <a:moveTo>
                    <a:pt x="27" y="5"/>
                  </a:moveTo>
                  <a:cubicBezTo>
                    <a:pt x="15" y="5"/>
                    <a:pt x="6" y="14"/>
                    <a:pt x="6" y="28"/>
                  </a:cubicBezTo>
                  <a:cubicBezTo>
                    <a:pt x="6" y="41"/>
                    <a:pt x="14" y="51"/>
                    <a:pt x="27" y="51"/>
                  </a:cubicBezTo>
                  <a:cubicBezTo>
                    <a:pt x="39" y="51"/>
                    <a:pt x="49" y="42"/>
                    <a:pt x="49" y="28"/>
                  </a:cubicBezTo>
                  <a:cubicBezTo>
                    <a:pt x="49" y="14"/>
                    <a:pt x="39" y="5"/>
                    <a:pt x="27" y="5"/>
                  </a:cubicBezTo>
                  <a:close/>
                  <a:moveTo>
                    <a:pt x="22" y="44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6" y="13"/>
                    <a:pt x="40" y="16"/>
                    <a:pt x="40" y="22"/>
                  </a:cubicBezTo>
                  <a:cubicBezTo>
                    <a:pt x="40" y="27"/>
                    <a:pt x="36" y="30"/>
                    <a:pt x="31" y="30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2" y="31"/>
                    <a:pt x="22" y="31"/>
                    <a:pt x="22" y="31"/>
                  </a:cubicBezTo>
                  <a:lnTo>
                    <a:pt x="22" y="44"/>
                  </a:lnTo>
                  <a:close/>
                  <a:moveTo>
                    <a:pt x="27" y="26"/>
                  </a:moveTo>
                  <a:cubicBezTo>
                    <a:pt x="31" y="26"/>
                    <a:pt x="34" y="26"/>
                    <a:pt x="34" y="21"/>
                  </a:cubicBezTo>
                  <a:cubicBezTo>
                    <a:pt x="34" y="18"/>
                    <a:pt x="31" y="17"/>
                    <a:pt x="28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26"/>
                    <a:pt x="22" y="26"/>
                    <a:pt x="22" y="26"/>
                  </a:cubicBezTo>
                  <a:lnTo>
                    <a:pt x="27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987809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1800"/>
        </a:spcBef>
        <a:buClr>
          <a:srgbClr val="37BAAB"/>
        </a:buClr>
        <a:buFont typeface="Arial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457200" rtl="0" eaLnBrk="1" latinLnBrk="0" hangingPunct="1">
        <a:spcBef>
          <a:spcPts val="1200"/>
        </a:spcBef>
        <a:buClr>
          <a:srgbClr val="37BAAB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457200" rtl="0" eaLnBrk="1" latinLnBrk="0" hangingPunct="1">
        <a:spcBef>
          <a:spcPts val="600"/>
        </a:spcBef>
        <a:buClr>
          <a:srgbClr val="37BAAB"/>
        </a:buClr>
        <a:buFont typeface="Lucida Grande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ts val="600"/>
        </a:spcBef>
        <a:buClr>
          <a:srgbClr val="37BAAB"/>
        </a:buClr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34440" indent="-182880" algn="l" defTabSz="457200" rtl="0" eaLnBrk="1" latinLnBrk="0" hangingPunct="1">
        <a:spcBef>
          <a:spcPts val="300"/>
        </a:spcBef>
        <a:buClr>
          <a:srgbClr val="37BAAB"/>
        </a:buClr>
        <a:buFont typeface="Arial"/>
        <a:buChar char="»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3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3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5263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213" indent="-214313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950">
          <a:solidFill>
            <a:schemeClr val="bg1"/>
          </a:solidFill>
          <a:latin typeface="Calibri" panose="020F0502020204030204" pitchFamily="34" charset="0"/>
        </a:defRPr>
      </a:lvl2pPr>
      <a:lvl3pPr marL="8572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2001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650">
          <a:solidFill>
            <a:schemeClr val="bg1"/>
          </a:solidFill>
          <a:latin typeface="Calibri" panose="020F0502020204030204" pitchFamily="34" charset="0"/>
        </a:defRPr>
      </a:lvl4pPr>
      <a:lvl5pPr marL="15430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9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em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2"/>
          <p:cNvSpPr>
            <a:spLocks noGrp="1"/>
          </p:cNvSpPr>
          <p:nvPr>
            <p:ph type="subTitle" idx="1"/>
          </p:nvPr>
        </p:nvSpPr>
        <p:spPr>
          <a:xfrm>
            <a:off x="3657600" y="3756682"/>
            <a:ext cx="6248400" cy="4524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chemeClr val="tx1"/>
                </a:solidFill>
              </a:rPr>
              <a:t>Sonali Smith, MD FASCO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chemeClr val="tx1"/>
                </a:solidFill>
              </a:rPr>
              <a:t>Elwood V. Jensen Professor of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chemeClr val="tx1"/>
                </a:solidFill>
              </a:rPr>
              <a:t>Chief, Section of Hematology/Oncology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chemeClr val="tx1"/>
                </a:solidFill>
              </a:rPr>
              <a:t>Co-Leader, Cancer Service Line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sz="1800" i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815318"/>
            <a:ext cx="6705600" cy="2941364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Year in Review: </a:t>
            </a:r>
            <a:br>
              <a:rPr lang="en-US" b="1" dirty="0"/>
            </a:br>
            <a:r>
              <a:rPr lang="en-US" b="1" dirty="0"/>
              <a:t>Follicular lymphoma and Mantle cell lymphoma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208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546831A-73CD-4F8E-9FF8-D93136486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5294" y="238128"/>
            <a:ext cx="8706735" cy="1103313"/>
          </a:xfrm>
        </p:spPr>
        <p:txBody>
          <a:bodyPr/>
          <a:lstStyle/>
          <a:p>
            <a:r>
              <a:rPr lang="en-US" altLang="en-US" sz="2800" dirty="0"/>
              <a:t>Where does CAR-T fit into FL management? </a:t>
            </a:r>
            <a:br>
              <a:rPr lang="en-US" altLang="en-US" sz="2800" dirty="0"/>
            </a:br>
            <a:r>
              <a:rPr lang="en-US" altLang="en-US" sz="2800" dirty="0"/>
              <a:t>Two FDA-approved products: </a:t>
            </a:r>
            <a:r>
              <a:rPr lang="en-US" altLang="en-US" sz="2800" dirty="0" err="1"/>
              <a:t>axi-cel</a:t>
            </a:r>
            <a:r>
              <a:rPr lang="en-US" altLang="en-US" sz="2800" dirty="0"/>
              <a:t> and </a:t>
            </a:r>
            <a:r>
              <a:rPr lang="en-US" altLang="en-US" sz="2800" dirty="0" err="1"/>
              <a:t>tisa-cel</a:t>
            </a:r>
            <a:r>
              <a:rPr lang="en-US" altLang="en-US" sz="2800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3FC971-1C56-EE2A-B5D9-FE0A85C30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1715" y="3549181"/>
            <a:ext cx="7428571" cy="25962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C80D77-5E40-B19E-582E-8EA7E4BD0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074" y="1325417"/>
            <a:ext cx="7772400" cy="19576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7FBFCE-3703-0383-9A47-0EEFE9EB8EC1}"/>
              </a:ext>
            </a:extLst>
          </p:cNvPr>
          <p:cNvSpPr txBox="1"/>
          <p:nvPr/>
        </p:nvSpPr>
        <p:spPr>
          <a:xfrm rot="16200000">
            <a:off x="818084" y="2022644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ZUMA-5: </a:t>
            </a:r>
            <a:r>
              <a:rPr lang="en-US" b="1" dirty="0" err="1">
                <a:solidFill>
                  <a:srgbClr val="0000FF"/>
                </a:solidFill>
              </a:rPr>
              <a:t>axi-cel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595879-341C-99C5-ABB9-26BA12F08BB8}"/>
              </a:ext>
            </a:extLst>
          </p:cNvPr>
          <p:cNvSpPr txBox="1"/>
          <p:nvPr/>
        </p:nvSpPr>
        <p:spPr>
          <a:xfrm rot="16200000">
            <a:off x="781141" y="4424616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ELARA: </a:t>
            </a:r>
            <a:r>
              <a:rPr lang="en-US" b="1" dirty="0" err="1">
                <a:solidFill>
                  <a:srgbClr val="0000FF"/>
                </a:solidFill>
              </a:rPr>
              <a:t>tisa-cel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498A8BD-521D-4D4D-4240-04CE592B4087}"/>
              </a:ext>
            </a:extLst>
          </p:cNvPr>
          <p:cNvCxnSpPr>
            <a:cxnSpLocks/>
          </p:cNvCxnSpPr>
          <p:nvPr/>
        </p:nvCxnSpPr>
        <p:spPr>
          <a:xfrm>
            <a:off x="1524000" y="3352801"/>
            <a:ext cx="9144000" cy="25519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5AAD4B3-A7AF-F091-331B-732A65C71D19}"/>
              </a:ext>
            </a:extLst>
          </p:cNvPr>
          <p:cNvSpPr txBox="1"/>
          <p:nvPr/>
        </p:nvSpPr>
        <p:spPr>
          <a:xfrm>
            <a:off x="5423161" y="6316290"/>
            <a:ext cx="6736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400000"/>
                </a:solidFill>
              </a:rPr>
              <a:t>Neelapu</a:t>
            </a:r>
            <a:r>
              <a:rPr lang="en-US" sz="1200" dirty="0">
                <a:solidFill>
                  <a:srgbClr val="400000"/>
                </a:solidFill>
              </a:rPr>
              <a:t> ASH 2023;Abstract 4868; Schuster ASH 2023;Abstract 601 </a:t>
            </a:r>
          </a:p>
        </p:txBody>
      </p:sp>
    </p:spTree>
    <p:extLst>
      <p:ext uri="{BB962C8B-B14F-4D97-AF65-F5344CB8AC3E}">
        <p14:creationId xmlns:p14="http://schemas.microsoft.com/office/powerpoint/2010/main" val="2295601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7456-E101-7427-C247-65AFF2B1F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59" y="152401"/>
            <a:ext cx="8458081" cy="609600"/>
          </a:xfrm>
        </p:spPr>
        <p:txBody>
          <a:bodyPr/>
          <a:lstStyle/>
          <a:p>
            <a:r>
              <a:rPr lang="en-US" dirty="0"/>
              <a:t>ZUMA-5: med follow up 52.5m (n=159)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F3732-D38F-3BC3-2058-7D741FBD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4574" y="906527"/>
            <a:ext cx="7342851" cy="3989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9D9E8E-9473-637A-E047-D6573B1E3090}"/>
              </a:ext>
            </a:extLst>
          </p:cNvPr>
          <p:cNvSpPr txBox="1"/>
          <p:nvPr/>
        </p:nvSpPr>
        <p:spPr>
          <a:xfrm>
            <a:off x="4419601" y="5029200"/>
            <a:ext cx="3542715" cy="147732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0000"/>
                </a:solidFill>
              </a:rPr>
              <a:t>ORR 90%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0000"/>
                </a:solidFill>
              </a:rPr>
              <a:t>CR 75%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0000"/>
                </a:solidFill>
              </a:rPr>
              <a:t>DR for CR 60.4m; DR for PR 4.9m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0000"/>
                </a:solidFill>
              </a:rPr>
              <a:t>Med PFS 57.3m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0000"/>
                </a:solidFill>
              </a:rPr>
              <a:t>Med OS not reached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4086B3-87ED-FA4F-DDCC-8F325C99BF7F}"/>
              </a:ext>
            </a:extLst>
          </p:cNvPr>
          <p:cNvSpPr txBox="1"/>
          <p:nvPr/>
        </p:nvSpPr>
        <p:spPr>
          <a:xfrm>
            <a:off x="7593281" y="6265155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400000"/>
                </a:solidFill>
              </a:rPr>
              <a:t>Neelapu</a:t>
            </a:r>
            <a:r>
              <a:rPr lang="en-US" sz="1200" dirty="0">
                <a:solidFill>
                  <a:srgbClr val="400000"/>
                </a:solidFill>
              </a:rPr>
              <a:t> ASH 2023;Abstract 4868</a:t>
            </a:r>
          </a:p>
        </p:txBody>
      </p:sp>
    </p:spTree>
    <p:extLst>
      <p:ext uri="{BB962C8B-B14F-4D97-AF65-F5344CB8AC3E}">
        <p14:creationId xmlns:p14="http://schemas.microsoft.com/office/powerpoint/2010/main" val="2033928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61AFC-F7BE-AF2A-C7B4-ECDC658EE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ELARA: longer follow up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55536-7A83-1131-C98E-53F8A5550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90600"/>
            <a:ext cx="8498113" cy="43991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1731EF-4560-002D-E790-E9E0D6B003C1}"/>
              </a:ext>
            </a:extLst>
          </p:cNvPr>
          <p:cNvSpPr txBox="1"/>
          <p:nvPr/>
        </p:nvSpPr>
        <p:spPr>
          <a:xfrm>
            <a:off x="4724400" y="5517338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No new toxicities</a:t>
            </a:r>
          </a:p>
          <a:p>
            <a:r>
              <a:rPr lang="en-US" b="1" dirty="0">
                <a:solidFill>
                  <a:srgbClr val="0000FF"/>
                </a:solidFill>
              </a:rPr>
              <a:t>Achieving CR is key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8E246-7056-06DA-C742-B397969FB2B9}"/>
              </a:ext>
            </a:extLst>
          </p:cNvPr>
          <p:cNvSpPr txBox="1"/>
          <p:nvPr/>
        </p:nvSpPr>
        <p:spPr>
          <a:xfrm>
            <a:off x="7588332" y="619895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Schuster ASH 2023;Abstract 601.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E40B8-9528-D05B-26D3-5B26A11C798E}"/>
              </a:ext>
            </a:extLst>
          </p:cNvPr>
          <p:cNvSpPr txBox="1"/>
          <p:nvPr/>
        </p:nvSpPr>
        <p:spPr>
          <a:xfrm rot="16200000">
            <a:off x="5749834" y="2701833"/>
            <a:ext cx="1411288" cy="195445"/>
          </a:xfrm>
          <a:prstGeom prst="rect">
            <a:avLst/>
          </a:prstGeom>
          <a:solidFill>
            <a:srgbClr val="EEEEEE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900" b="1" dirty="0">
                <a:solidFill>
                  <a:schemeClr val="bg1">
                    <a:lumMod val="10000"/>
                  </a:schemeClr>
                </a:solidFill>
              </a:rPr>
              <a:t>Probability of survival, %</a:t>
            </a:r>
          </a:p>
        </p:txBody>
      </p:sp>
    </p:spTree>
    <p:extLst>
      <p:ext uri="{BB962C8B-B14F-4D97-AF65-F5344CB8AC3E}">
        <p14:creationId xmlns:p14="http://schemas.microsoft.com/office/powerpoint/2010/main" val="399746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32EF6-0869-B836-C1B0-AEBB40018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</a:t>
            </a:r>
            <a:r>
              <a:rPr lang="en-US" dirty="0" err="1"/>
              <a:t>liso-cel</a:t>
            </a:r>
            <a:r>
              <a:rPr lang="en-US" dirty="0"/>
              <a:t>? TRANSCEND trials in 2L high-risk FL and 3L+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13845-A7E2-73E6-82E2-EE48485C5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400" y="1437928"/>
            <a:ext cx="9085375" cy="4678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07A479-725B-B532-1ABE-60BDBA9F571E}"/>
              </a:ext>
            </a:extLst>
          </p:cNvPr>
          <p:cNvSpPr txBox="1"/>
          <p:nvPr/>
        </p:nvSpPr>
        <p:spPr>
          <a:xfrm>
            <a:off x="7032171" y="6248400"/>
            <a:ext cx="5181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400000"/>
                </a:solidFill>
              </a:rPr>
              <a:t>Morschhauser</a:t>
            </a:r>
            <a:r>
              <a:rPr lang="en-US" sz="1200" dirty="0">
                <a:solidFill>
                  <a:srgbClr val="400000"/>
                </a:solidFill>
              </a:rPr>
              <a:t> ICML 2023;Abstract LBA4; </a:t>
            </a:r>
            <a:r>
              <a:rPr lang="en-US" sz="1200" dirty="0" err="1">
                <a:solidFill>
                  <a:srgbClr val="400000"/>
                </a:solidFill>
              </a:rPr>
              <a:t>Morschhauser</a:t>
            </a:r>
            <a:r>
              <a:rPr lang="en-US" sz="1200" dirty="0">
                <a:solidFill>
                  <a:srgbClr val="400000"/>
                </a:solidFill>
              </a:rPr>
              <a:t> ASH 2023;Abstract 602.</a:t>
            </a:r>
          </a:p>
        </p:txBody>
      </p:sp>
    </p:spTree>
    <p:extLst>
      <p:ext uri="{BB962C8B-B14F-4D97-AF65-F5344CB8AC3E}">
        <p14:creationId xmlns:p14="http://schemas.microsoft.com/office/powerpoint/2010/main" val="3092979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F5EED-C1F6-325B-3272-9816FD1F9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Liso-cel</a:t>
            </a:r>
            <a:r>
              <a:rPr lang="en-US" dirty="0"/>
              <a:t> in 2L high-risk FL: high overall and complete response rates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EC44C-561B-47E7-5B22-28185C82BA72}"/>
              </a:ext>
            </a:extLst>
          </p:cNvPr>
          <p:cNvSpPr txBox="1"/>
          <p:nvPr/>
        </p:nvSpPr>
        <p:spPr>
          <a:xfrm>
            <a:off x="1605776" y="264417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96% CR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Short follow up (~17m)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Well-tolerated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901D42-2487-4029-6CE3-1436D87E40E1}"/>
              </a:ext>
            </a:extLst>
          </p:cNvPr>
          <p:cNvSpPr txBox="1"/>
          <p:nvPr/>
        </p:nvSpPr>
        <p:spPr>
          <a:xfrm>
            <a:off x="6858000" y="6267477"/>
            <a:ext cx="5181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400000"/>
                </a:solidFill>
              </a:rPr>
              <a:t>Morschhauser</a:t>
            </a:r>
            <a:r>
              <a:rPr lang="en-US" sz="1200" dirty="0">
                <a:solidFill>
                  <a:srgbClr val="400000"/>
                </a:solidFill>
              </a:rPr>
              <a:t> ICML 2023;Abstract LBA4; </a:t>
            </a:r>
            <a:r>
              <a:rPr lang="en-US" sz="1200" dirty="0" err="1">
                <a:solidFill>
                  <a:srgbClr val="400000"/>
                </a:solidFill>
              </a:rPr>
              <a:t>Morschhauser</a:t>
            </a:r>
            <a:r>
              <a:rPr lang="en-US" sz="1200" dirty="0">
                <a:solidFill>
                  <a:srgbClr val="400000"/>
                </a:solidFill>
              </a:rPr>
              <a:t> ASH 2023;Abstract 602.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C9EB58-31CB-70FF-5098-7D6D3A366E29}"/>
              </a:ext>
            </a:extLst>
          </p:cNvPr>
          <p:cNvGrpSpPr/>
          <p:nvPr/>
        </p:nvGrpSpPr>
        <p:grpSpPr>
          <a:xfrm>
            <a:off x="5636217" y="1371600"/>
            <a:ext cx="5260383" cy="4875918"/>
            <a:chOff x="4036017" y="1391559"/>
            <a:chExt cx="5260383" cy="4875918"/>
          </a:xfrm>
        </p:grpSpPr>
        <p:pic>
          <p:nvPicPr>
            <p:cNvPr id="4" name="Picture 3" descr="A screen shot of a graph&#10;&#10;Description automatically generated">
              <a:extLst>
                <a:ext uri="{FF2B5EF4-FFF2-40B4-BE49-F238E27FC236}">
                  <a16:creationId xmlns:a16="http://schemas.microsoft.com/office/drawing/2014/main" id="{16E6F9C4-910D-58C2-B6FA-D18A9F388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8600" y="3520158"/>
              <a:ext cx="5257800" cy="274731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6C7E29-712F-C79E-8641-445F3E3C6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6017" y="1391559"/>
              <a:ext cx="5257800" cy="2133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002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7182E-DAA7-5279-3664-2A99CBE1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1" y="148011"/>
            <a:ext cx="8154333" cy="1103313"/>
          </a:xfrm>
        </p:spPr>
        <p:txBody>
          <a:bodyPr/>
          <a:lstStyle/>
          <a:p>
            <a:r>
              <a:rPr lang="en-US" dirty="0"/>
              <a:t>CD20xCD3 bispecific antibodies in FL </a:t>
            </a:r>
          </a:p>
        </p:txBody>
      </p:sp>
      <p:pic>
        <p:nvPicPr>
          <p:cNvPr id="7" name="Picture 6" descr="Rocks stacked on driftwood with the sea on background">
            <a:extLst>
              <a:ext uri="{FF2B5EF4-FFF2-40B4-BE49-F238E27FC236}">
                <a16:creationId xmlns:a16="http://schemas.microsoft.com/office/drawing/2014/main" id="{9F8DE5FB-B9C0-C578-42B7-05B6C5E46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3581400"/>
            <a:ext cx="3886200" cy="259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BBFD91-7041-2A0E-9BD0-4715A310CE5C}"/>
              </a:ext>
            </a:extLst>
          </p:cNvPr>
          <p:cNvSpPr txBox="1"/>
          <p:nvPr/>
        </p:nvSpPr>
        <p:spPr>
          <a:xfrm>
            <a:off x="1600200" y="4091971"/>
            <a:ext cx="255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Off the shelf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Lower CRS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Need for longer treatment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76B47-06CF-A9D5-69A3-E3843F6CEF2C}"/>
              </a:ext>
            </a:extLst>
          </p:cNvPr>
          <p:cNvSpPr txBox="1"/>
          <p:nvPr/>
        </p:nvSpPr>
        <p:spPr>
          <a:xfrm>
            <a:off x="8039100" y="4091971"/>
            <a:ext cx="2628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Requires manufacturing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Higher CRS, ICANS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“one and done” 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4F069100-4D6C-BA27-BD2B-C501E7EF8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25" b="14132"/>
          <a:stretch/>
        </p:blipFill>
        <p:spPr>
          <a:xfrm>
            <a:off x="2209800" y="579062"/>
            <a:ext cx="7772400" cy="2863477"/>
          </a:xfrm>
          <a:prstGeom prst="rect">
            <a:avLst/>
          </a:prstGeom>
        </p:spPr>
      </p:pic>
      <p:sp>
        <p:nvSpPr>
          <p:cNvPr id="131" name="Oval 130">
            <a:extLst>
              <a:ext uri="{FF2B5EF4-FFF2-40B4-BE49-F238E27FC236}">
                <a16:creationId xmlns:a16="http://schemas.microsoft.com/office/drawing/2014/main" id="{83A2B906-C724-BE5D-0A83-D3948FF9B619}"/>
              </a:ext>
            </a:extLst>
          </p:cNvPr>
          <p:cNvSpPr/>
          <p:nvPr/>
        </p:nvSpPr>
        <p:spPr>
          <a:xfrm>
            <a:off x="4495800" y="685800"/>
            <a:ext cx="1828800" cy="2895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6D0"/>
              </a:solidFill>
              <a:latin typeface="Arial"/>
            </a:endParaRPr>
          </a:p>
        </p:txBody>
      </p:sp>
      <p:pic>
        <p:nvPicPr>
          <p:cNvPr id="1026" name="Picture 2" descr="FDA Approved Rubber Stamp Graphic by Mahmudul-Hassan · Creative Fabrica">
            <a:extLst>
              <a:ext uri="{FF2B5EF4-FFF2-40B4-BE49-F238E27FC236}">
                <a16:creationId xmlns:a16="http://schemas.microsoft.com/office/drawing/2014/main" id="{7BA86A50-6F22-0C5C-BC45-0C4CC2141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2" t="15517" r="25172" b="15517"/>
          <a:stretch/>
        </p:blipFill>
        <p:spPr bwMode="auto">
          <a:xfrm>
            <a:off x="5181600" y="806823"/>
            <a:ext cx="5334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Text Box 15">
            <a:extLst>
              <a:ext uri="{FF2B5EF4-FFF2-40B4-BE49-F238E27FC236}">
                <a16:creationId xmlns:a16="http://schemas.microsoft.com/office/drawing/2014/main" id="{4612DCEB-5BB4-8BB8-CA84-ADD664F17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172200"/>
            <a:ext cx="7164172" cy="400110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377" eaLnBrk="0" hangingPunct="0">
              <a:defRPr/>
            </a:pPr>
            <a:r>
              <a:rPr lang="en-US" altLang="en-US" sz="1000" b="0" spc="-11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Castaneda-Puglianni. Drugs Context. 2021;10:2021. Bannerji. ASH 2020. Abstr 42. Budde. ASH 2018. Abstr 399. Hutchings. Lancet. 2021;398:1157. Engelberts. eBioMedicine. 2020;52:102625. Hutchings. JCO. 2021;39:1959.</a:t>
            </a:r>
            <a:endParaRPr lang="en-US" altLang="en-US" sz="1000" b="0" dirty="0">
              <a:solidFill>
                <a:srgbClr val="4555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66AA641-C674-BE16-E6DC-CAE6CD03D3B5}"/>
              </a:ext>
            </a:extLst>
          </p:cNvPr>
          <p:cNvSpPr txBox="1"/>
          <p:nvPr/>
        </p:nvSpPr>
        <p:spPr>
          <a:xfrm>
            <a:off x="9105900" y="3388860"/>
            <a:ext cx="1334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400000"/>
                </a:solidFill>
              </a:rPr>
              <a:t>Clinicaloptions.com</a:t>
            </a:r>
            <a:r>
              <a:rPr lang="en-US" sz="1000" dirty="0">
                <a:solidFill>
                  <a:srgbClr val="400000"/>
                </a:solidFill>
              </a:rPr>
              <a:t>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92EC78-380B-7B58-4454-1EB13D0278B6}"/>
              </a:ext>
            </a:extLst>
          </p:cNvPr>
          <p:cNvSpPr txBox="1"/>
          <p:nvPr/>
        </p:nvSpPr>
        <p:spPr>
          <a:xfrm>
            <a:off x="2362200" y="3729336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rgbClr val="0000FF"/>
                </a:solidFill>
              </a:rPr>
              <a:t>Bispecifics</a:t>
            </a:r>
            <a:r>
              <a:rPr lang="en-US" dirty="0">
                <a:solidFill>
                  <a:srgbClr val="40000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2F22F1-B787-B518-188D-8A8452036368}"/>
              </a:ext>
            </a:extLst>
          </p:cNvPr>
          <p:cNvSpPr txBox="1"/>
          <p:nvPr/>
        </p:nvSpPr>
        <p:spPr>
          <a:xfrm>
            <a:off x="8191500" y="3729336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00FF"/>
                </a:solidFill>
              </a:rPr>
              <a:t>CAR-T</a:t>
            </a:r>
            <a:r>
              <a:rPr lang="en-US" dirty="0">
                <a:solidFill>
                  <a:srgbClr val="4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09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C087-E18F-9288-7182-BED8A404B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EPCORE NHL-1: </a:t>
            </a:r>
            <a:r>
              <a:rPr lang="en-US" dirty="0" err="1"/>
              <a:t>epco</a:t>
            </a:r>
            <a:r>
              <a:rPr lang="en-US" dirty="0"/>
              <a:t> in r/r FL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A6A0C-748A-F7E6-A191-28E22C97E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45" y="1335280"/>
            <a:ext cx="9036170" cy="3084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9FD608-9CA4-5B6D-E452-FFE4EFD2F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41" t="34187" r="27451" b="14132"/>
          <a:stretch/>
        </p:blipFill>
        <p:spPr>
          <a:xfrm>
            <a:off x="9771844" y="1417638"/>
            <a:ext cx="1750107" cy="2468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4347EC-CE9A-3235-8C61-9786C59B9897}"/>
              </a:ext>
            </a:extLst>
          </p:cNvPr>
          <p:cNvSpPr txBox="1"/>
          <p:nvPr/>
        </p:nvSpPr>
        <p:spPr>
          <a:xfrm>
            <a:off x="7588560" y="6306363"/>
            <a:ext cx="4577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Linton ASH 2023;Abstract 1655.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F8DA3A-38A7-38FF-33B7-678BEA10C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54"/>
          <a:stretch/>
        </p:blipFill>
        <p:spPr>
          <a:xfrm>
            <a:off x="3810000" y="4299143"/>
            <a:ext cx="53530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05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5337-AADC-A0B6-4BDC-09957749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EPCORE NHL-1: </a:t>
            </a:r>
            <a:r>
              <a:rPr lang="en-US" dirty="0" err="1"/>
              <a:t>epco</a:t>
            </a:r>
            <a:r>
              <a:rPr lang="en-US" dirty="0"/>
              <a:t> in r/r FL results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624612-A397-80F6-0C4D-726DE5B00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884747"/>
            <a:ext cx="5333999" cy="5236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E82E23-65D9-FFF2-861A-0279A174FCBD}"/>
              </a:ext>
            </a:extLst>
          </p:cNvPr>
          <p:cNvSpPr txBox="1"/>
          <p:nvPr/>
        </p:nvSpPr>
        <p:spPr>
          <a:xfrm>
            <a:off x="7604394" y="6279377"/>
            <a:ext cx="4577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Linton ASH 2023;Abstract 1655. </a:t>
            </a:r>
          </a:p>
        </p:txBody>
      </p:sp>
    </p:spTree>
    <p:extLst>
      <p:ext uri="{BB962C8B-B14F-4D97-AF65-F5344CB8AC3E}">
        <p14:creationId xmlns:p14="http://schemas.microsoft.com/office/powerpoint/2010/main" val="2306466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AB37-E906-5100-AA97-3875C0041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Mosun</a:t>
            </a:r>
            <a:r>
              <a:rPr lang="en-US" dirty="0"/>
              <a:t> in FL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C7A94D-7FD5-C3E7-A885-4893D2D19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4959"/>
          <a:stretch/>
        </p:blipFill>
        <p:spPr>
          <a:xfrm>
            <a:off x="1830168" y="1015107"/>
            <a:ext cx="7618633" cy="1737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77AA0E-5C71-44FB-DD85-846B88DE987C}"/>
              </a:ext>
            </a:extLst>
          </p:cNvPr>
          <p:cNvSpPr txBox="1"/>
          <p:nvPr/>
        </p:nvSpPr>
        <p:spPr>
          <a:xfrm>
            <a:off x="7614916" y="627937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Schuster ASH 2023;Abstract 603.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A9FA2E-D488-E88C-45F1-5214D8CB5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53" t="31998" r="50000" b="14132"/>
          <a:stretch/>
        </p:blipFill>
        <p:spPr>
          <a:xfrm>
            <a:off x="9790332" y="452695"/>
            <a:ext cx="1487268" cy="2429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0790BB-55BD-6613-703D-B389D3FAE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800" y="2843158"/>
            <a:ext cx="6661767" cy="33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58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CD2D-8A61-4363-2FAE-04F61DEB5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Mosun</a:t>
            </a:r>
            <a:r>
              <a:rPr lang="en-US" dirty="0"/>
              <a:t> in r/r FL: 3-year follow up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0DAE3-0F38-0223-2D8E-AD83D9B4070E}"/>
              </a:ext>
            </a:extLst>
          </p:cNvPr>
          <p:cNvSpPr txBox="1"/>
          <p:nvPr/>
        </p:nvSpPr>
        <p:spPr>
          <a:xfrm>
            <a:off x="7617885" y="626931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Schuster ASH 2023;Abstract 603.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A6D911-53E1-20EC-87C0-174E6DB3917C}"/>
              </a:ext>
            </a:extLst>
          </p:cNvPr>
          <p:cNvGrpSpPr/>
          <p:nvPr/>
        </p:nvGrpSpPr>
        <p:grpSpPr>
          <a:xfrm>
            <a:off x="3565917" y="990600"/>
            <a:ext cx="5626122" cy="5359285"/>
            <a:chOff x="143256" y="978208"/>
            <a:chExt cx="5626122" cy="53592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ABDB02-1043-6C52-A0B3-E7C4B3A82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256" y="3488824"/>
              <a:ext cx="5626122" cy="284866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BA7A3F-B1CC-9CF8-C2C1-BD539C357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256" y="978208"/>
              <a:ext cx="5626122" cy="2510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7968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2293-A34F-74A4-15D3-EC227A30B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28600"/>
            <a:ext cx="8229600" cy="1143000"/>
          </a:xfrm>
        </p:spPr>
        <p:txBody>
          <a:bodyPr/>
          <a:lstStyle/>
          <a:p>
            <a:r>
              <a:rPr lang="en-US" dirty="0"/>
              <a:t>Follicular lymphoma: key principles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7BB990-ED36-74DF-9D47-E7FE469F9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51573"/>
            <a:ext cx="8534400" cy="535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38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806C-137B-5A2A-51E0-0A21C8D07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Odronextamab</a:t>
            </a:r>
            <a:r>
              <a:rPr lang="en-US" dirty="0"/>
              <a:t> (ELM-2 trial)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92C5E6-0B41-3149-3E23-4C0D93FBA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24" t="42261" r="2805"/>
          <a:stretch/>
        </p:blipFill>
        <p:spPr>
          <a:xfrm>
            <a:off x="1730298" y="855936"/>
            <a:ext cx="4365702" cy="2214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04EC73-9600-A43A-1981-90997497D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94" b="10974"/>
          <a:stretch/>
        </p:blipFill>
        <p:spPr>
          <a:xfrm>
            <a:off x="4948510" y="3070437"/>
            <a:ext cx="5964354" cy="31361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4E2EF0-6BC9-E0C3-66F3-8B00193E7FE3}"/>
              </a:ext>
            </a:extLst>
          </p:cNvPr>
          <p:cNvSpPr txBox="1"/>
          <p:nvPr/>
        </p:nvSpPr>
        <p:spPr>
          <a:xfrm>
            <a:off x="7578101" y="620658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400000"/>
                </a:solidFill>
              </a:rPr>
              <a:t>Villasboas</a:t>
            </a:r>
            <a:r>
              <a:rPr lang="en-US" sz="1200" dirty="0">
                <a:solidFill>
                  <a:srgbClr val="400000"/>
                </a:solidFill>
              </a:rPr>
              <a:t> ASH 2023;Abstract 3041.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035355-E301-D024-01A5-83F4FFEEBC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2" t="25850" r="72549" b="14132"/>
          <a:stretch/>
        </p:blipFill>
        <p:spPr>
          <a:xfrm>
            <a:off x="9372600" y="169444"/>
            <a:ext cx="1156010" cy="1646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A043A6-3E3E-3467-668F-6F109D62DC8B}"/>
              </a:ext>
            </a:extLst>
          </p:cNvPr>
          <p:cNvSpPr txBox="1"/>
          <p:nvPr/>
        </p:nvSpPr>
        <p:spPr>
          <a:xfrm>
            <a:off x="1730298" y="3059286"/>
            <a:ext cx="2531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Primary </a:t>
            </a:r>
            <a:r>
              <a:rPr lang="en-US" sz="1400" b="1" dirty="0" err="1">
                <a:solidFill>
                  <a:srgbClr val="0000FF"/>
                </a:solidFill>
              </a:rPr>
              <a:t>endpt</a:t>
            </a:r>
            <a:r>
              <a:rPr lang="en-US" sz="1400" b="1" dirty="0">
                <a:solidFill>
                  <a:srgbClr val="0000FF"/>
                </a:solidFill>
              </a:rPr>
              <a:t>: ORR</a:t>
            </a:r>
          </a:p>
        </p:txBody>
      </p:sp>
    </p:spTree>
    <p:extLst>
      <p:ext uri="{BB962C8B-B14F-4D97-AF65-F5344CB8AC3E}">
        <p14:creationId xmlns:p14="http://schemas.microsoft.com/office/powerpoint/2010/main" val="829776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85864-7D1F-341E-4940-0B1E74703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Odronextamab</a:t>
            </a:r>
            <a:r>
              <a:rPr lang="en-US" dirty="0"/>
              <a:t> in r/r FL: outcomes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EEF70-FE7E-331E-ECF1-EC035A86C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15" t="48333"/>
          <a:stretch/>
        </p:blipFill>
        <p:spPr>
          <a:xfrm>
            <a:off x="8077200" y="3330188"/>
            <a:ext cx="2438400" cy="3042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5DDED-88A3-CC7B-B157-EAF30CF90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816401"/>
            <a:ext cx="7454900" cy="248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26D57C-A169-08A8-6F82-A739C54E1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369025"/>
            <a:ext cx="6287891" cy="3003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35FC79-68D1-7187-B954-B07CE133B294}"/>
              </a:ext>
            </a:extLst>
          </p:cNvPr>
          <p:cNvSpPr txBox="1"/>
          <p:nvPr/>
        </p:nvSpPr>
        <p:spPr>
          <a:xfrm>
            <a:off x="7620000" y="620302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400000"/>
                </a:solidFill>
              </a:rPr>
              <a:t>Villasboas</a:t>
            </a:r>
            <a:r>
              <a:rPr lang="en-US" sz="1200" dirty="0">
                <a:solidFill>
                  <a:srgbClr val="400000"/>
                </a:solidFill>
              </a:rPr>
              <a:t> ASH 2023;Abstract 3041. </a:t>
            </a:r>
          </a:p>
        </p:txBody>
      </p:sp>
    </p:spTree>
    <p:extLst>
      <p:ext uri="{BB962C8B-B14F-4D97-AF65-F5344CB8AC3E}">
        <p14:creationId xmlns:p14="http://schemas.microsoft.com/office/powerpoint/2010/main" val="4050751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951EC35-4640-67F3-DB55-E6589FBA2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2971800"/>
            <a:ext cx="6781799" cy="1143000"/>
          </a:xfrm>
        </p:spPr>
        <p:txBody>
          <a:bodyPr/>
          <a:lstStyle/>
          <a:p>
            <a:r>
              <a:rPr lang="en-US" dirty="0"/>
              <a:t>Mantle cell lymphoma</a:t>
            </a:r>
          </a:p>
        </p:txBody>
      </p:sp>
    </p:spTree>
    <p:extLst>
      <p:ext uri="{BB962C8B-B14F-4D97-AF65-F5344CB8AC3E}">
        <p14:creationId xmlns:p14="http://schemas.microsoft.com/office/powerpoint/2010/main" val="1415947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C94874D-028B-5564-ADE7-227F12B16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489" y="901812"/>
            <a:ext cx="4981022" cy="3110451"/>
          </a:xfrm>
          <a:prstGeom prst="rect">
            <a:avLst/>
          </a:prstGeom>
        </p:spPr>
      </p:pic>
      <p:sp>
        <p:nvSpPr>
          <p:cNvPr id="31" name="Title 30">
            <a:extLst>
              <a:ext uri="{FF2B5EF4-FFF2-40B4-BE49-F238E27FC236}">
                <a16:creationId xmlns:a16="http://schemas.microsoft.com/office/drawing/2014/main" id="{D9568127-FFA4-817F-AC2E-7B2B92665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approach to TN MCL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F30616-5D21-0C9A-38BE-8D1AC2C492F2}"/>
              </a:ext>
            </a:extLst>
          </p:cNvPr>
          <p:cNvSpPr txBox="1"/>
          <p:nvPr/>
        </p:nvSpPr>
        <p:spPr>
          <a:xfrm>
            <a:off x="7857813" y="2286554"/>
            <a:ext cx="2509024" cy="64633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BR-VEN for pts &gt; 60y (</a:t>
            </a:r>
            <a:r>
              <a:rPr lang="en-US" sz="1800" b="1" dirty="0" err="1">
                <a:solidFill>
                  <a:srgbClr val="FF0000"/>
                </a:solidFill>
              </a:rPr>
              <a:t>Portell</a:t>
            </a:r>
            <a:r>
              <a:rPr lang="en-US" sz="1800" b="1" dirty="0">
                <a:solidFill>
                  <a:srgbClr val="FF0000"/>
                </a:solidFill>
              </a:rPr>
              <a:t> ASH </a:t>
            </a:r>
            <a:r>
              <a:rPr lang="en-US" sz="1800" b="1" dirty="0" err="1">
                <a:solidFill>
                  <a:srgbClr val="FF0000"/>
                </a:solidFill>
              </a:rPr>
              <a:t>abstr</a:t>
            </a:r>
            <a:r>
              <a:rPr lang="en-US" sz="1800" b="1" dirty="0">
                <a:solidFill>
                  <a:srgbClr val="FF0000"/>
                </a:solidFill>
              </a:rPr>
              <a:t> 733)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288CEB-ED03-4B36-952B-1A8F279984BB}"/>
              </a:ext>
            </a:extLst>
          </p:cNvPr>
          <p:cNvSpPr txBox="1"/>
          <p:nvPr/>
        </p:nvSpPr>
        <p:spPr>
          <a:xfrm>
            <a:off x="4062689" y="5564481"/>
            <a:ext cx="4981022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BOVen</a:t>
            </a:r>
            <a:r>
              <a:rPr lang="en-US" sz="1800" b="1" dirty="0">
                <a:solidFill>
                  <a:srgbClr val="FF0000"/>
                </a:solidFill>
              </a:rPr>
              <a:t> for </a:t>
            </a:r>
            <a:r>
              <a:rPr lang="en-US" sz="1800" b="1" i="1" dirty="0">
                <a:solidFill>
                  <a:srgbClr val="FF0000"/>
                </a:solidFill>
              </a:rPr>
              <a:t>TP53</a:t>
            </a:r>
            <a:r>
              <a:rPr lang="en-US" sz="1800" b="1" dirty="0">
                <a:solidFill>
                  <a:srgbClr val="FF0000"/>
                </a:solidFill>
              </a:rPr>
              <a:t>-mut MCL (Kumar ASH </a:t>
            </a:r>
            <a:r>
              <a:rPr lang="en-US" sz="1800" b="1" dirty="0" err="1">
                <a:solidFill>
                  <a:srgbClr val="FF0000"/>
                </a:solidFill>
              </a:rPr>
              <a:t>abstr</a:t>
            </a:r>
            <a:r>
              <a:rPr lang="en-US" sz="1800" b="1" dirty="0">
                <a:solidFill>
                  <a:srgbClr val="FF0000"/>
                </a:solidFill>
              </a:rPr>
              <a:t> 738)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FF217C-720D-9D5D-B138-23F98624640F}"/>
              </a:ext>
            </a:extLst>
          </p:cNvPr>
          <p:cNvSpPr txBox="1"/>
          <p:nvPr/>
        </p:nvSpPr>
        <p:spPr>
          <a:xfrm>
            <a:off x="1793568" y="3801800"/>
            <a:ext cx="4835832" cy="120032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Ibr-R-ven</a:t>
            </a:r>
            <a:r>
              <a:rPr lang="en-US" sz="1800" b="1" dirty="0" err="1">
                <a:solidFill>
                  <a:srgbClr val="FF0000"/>
                </a:solidFill>
                <a:sym typeface="Wingdings" pitchFamily="2" charset="2"/>
              </a:rPr>
              <a:t>risk</a:t>
            </a:r>
            <a:r>
              <a:rPr lang="en-US" sz="1800" b="1" dirty="0">
                <a:solidFill>
                  <a:srgbClr val="FF0000"/>
                </a:solidFill>
                <a:sym typeface="Wingdings" pitchFamily="2" charset="2"/>
              </a:rPr>
              <a:t> stratified RHCVAD (Wang ICML 2023 </a:t>
            </a:r>
            <a:r>
              <a:rPr lang="en-US" sz="1800" b="1" dirty="0" err="1">
                <a:solidFill>
                  <a:srgbClr val="FF0000"/>
                </a:solidFill>
                <a:sym typeface="Wingdings" pitchFamily="2" charset="2"/>
              </a:rPr>
              <a:t>abstr</a:t>
            </a:r>
            <a:r>
              <a:rPr lang="en-US" sz="1800" b="1" dirty="0">
                <a:solidFill>
                  <a:srgbClr val="FF0000"/>
                </a:solidFill>
                <a:sym typeface="Wingdings" pitchFamily="2" charset="2"/>
              </a:rPr>
              <a:t> 101)</a:t>
            </a:r>
          </a:p>
          <a:p>
            <a:endParaRPr lang="en-US" sz="1800" b="1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1800" b="1" dirty="0" err="1">
                <a:solidFill>
                  <a:srgbClr val="FF0000"/>
                </a:solidFill>
              </a:rPr>
              <a:t>Acala-R</a:t>
            </a:r>
            <a:r>
              <a:rPr lang="en-US" sz="1800" b="1" dirty="0" err="1">
                <a:solidFill>
                  <a:srgbClr val="FF0000"/>
                </a:solidFill>
                <a:sym typeface="Wingdings" pitchFamily="2" charset="2"/>
              </a:rPr>
              <a:t>chemo</a:t>
            </a:r>
            <a:r>
              <a:rPr lang="en-US" sz="1800" b="1" dirty="0">
                <a:solidFill>
                  <a:srgbClr val="FF0000"/>
                </a:solidFill>
                <a:sym typeface="Wingdings" pitchFamily="2" charset="2"/>
              </a:rPr>
              <a:t>/HCT </a:t>
            </a:r>
            <a:r>
              <a:rPr lang="en-US" sz="1800" b="1" dirty="0">
                <a:solidFill>
                  <a:srgbClr val="FF0000"/>
                </a:solidFill>
              </a:rPr>
              <a:t>(Hawkes ASH </a:t>
            </a:r>
            <a:r>
              <a:rPr lang="en-US" sz="1800" b="1" dirty="0" err="1">
                <a:solidFill>
                  <a:srgbClr val="FF0000"/>
                </a:solidFill>
              </a:rPr>
              <a:t>abstr</a:t>
            </a:r>
            <a:r>
              <a:rPr lang="en-US" sz="1800" b="1" dirty="0">
                <a:solidFill>
                  <a:srgbClr val="FF0000"/>
                </a:solidFill>
              </a:rPr>
              <a:t> 735)</a:t>
            </a:r>
          </a:p>
        </p:txBody>
      </p:sp>
    </p:spTree>
    <p:extLst>
      <p:ext uri="{BB962C8B-B14F-4D97-AF65-F5344CB8AC3E}">
        <p14:creationId xmlns:p14="http://schemas.microsoft.com/office/powerpoint/2010/main" val="51657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380D-82D0-52A3-6940-B1549DBAD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53631"/>
            <a:ext cx="10515600" cy="512712"/>
          </a:xfrm>
        </p:spPr>
        <p:txBody>
          <a:bodyPr/>
          <a:lstStyle/>
          <a:p>
            <a:r>
              <a:rPr lang="en-US" dirty="0"/>
              <a:t>Young/fit TN MCL: IRV </a:t>
            </a:r>
            <a:r>
              <a:rPr lang="en-US" dirty="0">
                <a:sym typeface="Wingdings" pitchFamily="2" charset="2"/>
              </a:rPr>
              <a:t> risk adapted HCVAD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A9E1D5-68DF-2F13-3E2C-B37D7588AFFF}"/>
              </a:ext>
            </a:extLst>
          </p:cNvPr>
          <p:cNvSpPr txBox="1"/>
          <p:nvPr/>
        </p:nvSpPr>
        <p:spPr>
          <a:xfrm>
            <a:off x="3055938" y="3916693"/>
            <a:ext cx="67040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000FF"/>
                </a:solidFill>
              </a:rPr>
              <a:t>Results</a:t>
            </a:r>
            <a:r>
              <a:rPr lang="en-US" sz="2000" dirty="0">
                <a:solidFill>
                  <a:srgbClr val="400000"/>
                </a:solidFill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Med f/u 41m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ORR and CR 100% to IRV induction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3 year PFS 85% and OS 86%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PFS and OS not significantly different in pts with high and low Ki‐67% or with/without TP53 aberrations or among pts with low, medium or high‐risk categories.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E70EE16-88D1-A57F-189C-E26F2ECDD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04174"/>
            <a:ext cx="6781800" cy="2759357"/>
          </a:xfrm>
          <a:prstGeom prst="rect">
            <a:avLst/>
          </a:prstGeom>
        </p:spPr>
      </p:pic>
      <p:sp>
        <p:nvSpPr>
          <p:cNvPr id="31" name="Right Brace 30">
            <a:extLst>
              <a:ext uri="{FF2B5EF4-FFF2-40B4-BE49-F238E27FC236}">
                <a16:creationId xmlns:a16="http://schemas.microsoft.com/office/drawing/2014/main" id="{9D818A72-CB43-9D44-5020-0B838C5C49F9}"/>
              </a:ext>
            </a:extLst>
          </p:cNvPr>
          <p:cNvSpPr/>
          <p:nvPr/>
        </p:nvSpPr>
        <p:spPr>
          <a:xfrm>
            <a:off x="8001000" y="1181430"/>
            <a:ext cx="762000" cy="2735262"/>
          </a:xfrm>
          <a:prstGeom prst="righ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0000"/>
              </a:solidFill>
              <a:latin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793BA2-A6D8-B6DD-0F3D-664F21CA30F1}"/>
              </a:ext>
            </a:extLst>
          </p:cNvPr>
          <p:cNvSpPr txBox="1"/>
          <p:nvPr/>
        </p:nvSpPr>
        <p:spPr>
          <a:xfrm>
            <a:off x="8792500" y="2364395"/>
            <a:ext cx="172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IRV </a:t>
            </a:r>
            <a:r>
              <a:rPr lang="en-US" sz="1800" b="1" dirty="0" err="1">
                <a:solidFill>
                  <a:srgbClr val="0000FF"/>
                </a:solidFill>
              </a:rPr>
              <a:t>maint</a:t>
            </a:r>
            <a:r>
              <a:rPr lang="en-US" sz="1800" b="1" dirty="0">
                <a:solidFill>
                  <a:srgbClr val="0000FF"/>
                </a:solidFill>
              </a:rPr>
              <a:t> x 2y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CBD8B6-8B6A-BD03-5BBC-036CAA6ED54B}"/>
              </a:ext>
            </a:extLst>
          </p:cNvPr>
          <p:cNvSpPr txBox="1"/>
          <p:nvPr/>
        </p:nvSpPr>
        <p:spPr>
          <a:xfrm>
            <a:off x="7607135" y="625689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Wang ICML 2023;Abstract 101.</a:t>
            </a:r>
          </a:p>
        </p:txBody>
      </p:sp>
    </p:spTree>
    <p:extLst>
      <p:ext uri="{BB962C8B-B14F-4D97-AF65-F5344CB8AC3E}">
        <p14:creationId xmlns:p14="http://schemas.microsoft.com/office/powerpoint/2010/main" val="327688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5480-8E0D-D100-C3F6-92D012A81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981" y="304800"/>
            <a:ext cx="8458200" cy="1143000"/>
          </a:xfrm>
        </p:spPr>
        <p:txBody>
          <a:bodyPr/>
          <a:lstStyle/>
          <a:p>
            <a:r>
              <a:rPr lang="en-US" dirty="0"/>
              <a:t>Young/fit MCL: </a:t>
            </a:r>
            <a:r>
              <a:rPr lang="en-US" dirty="0" err="1"/>
              <a:t>Acala-R</a:t>
            </a:r>
            <a:r>
              <a:rPr lang="en-US" dirty="0" err="1">
                <a:sym typeface="Wingdings" pitchFamily="2" charset="2"/>
              </a:rPr>
              <a:t>chemo</a:t>
            </a:r>
            <a:r>
              <a:rPr lang="en-US" dirty="0">
                <a:sym typeface="Wingdings" pitchFamily="2" charset="2"/>
              </a:rPr>
              <a:t>/ASCT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523EC-31AB-316F-35AF-D0E9C352B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8819" y="1143000"/>
            <a:ext cx="932852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1605FC-ACD7-EE71-1788-867BBBBF13B4}"/>
              </a:ext>
            </a:extLst>
          </p:cNvPr>
          <p:cNvSpPr txBox="1"/>
          <p:nvPr/>
        </p:nvSpPr>
        <p:spPr>
          <a:xfrm>
            <a:off x="7620000" y="625760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Hawkes ASH 2023;Abstract 735.</a:t>
            </a:r>
          </a:p>
        </p:txBody>
      </p:sp>
    </p:spTree>
    <p:extLst>
      <p:ext uri="{BB962C8B-B14F-4D97-AF65-F5344CB8AC3E}">
        <p14:creationId xmlns:p14="http://schemas.microsoft.com/office/powerpoint/2010/main" val="3608032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AE94F-5914-1B49-4D0D-7D893ACA0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accrual in rural and remote areas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7C3D5-C5E6-BEB8-8C7E-3C30E88E4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3600" y="1066800"/>
            <a:ext cx="9142926" cy="4983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837148-8818-CEF6-657F-235D34FE59EC}"/>
              </a:ext>
            </a:extLst>
          </p:cNvPr>
          <p:cNvSpPr txBox="1"/>
          <p:nvPr/>
        </p:nvSpPr>
        <p:spPr>
          <a:xfrm>
            <a:off x="7620000" y="625760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Hawkes ASH 2023;Abstract 735.</a:t>
            </a:r>
          </a:p>
        </p:txBody>
      </p:sp>
    </p:spTree>
    <p:extLst>
      <p:ext uri="{BB962C8B-B14F-4D97-AF65-F5344CB8AC3E}">
        <p14:creationId xmlns:p14="http://schemas.microsoft.com/office/powerpoint/2010/main" val="1703646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BC72E-330D-E215-5244-3F375FD8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16946"/>
            <a:ext cx="8763000" cy="1143000"/>
          </a:xfrm>
        </p:spPr>
        <p:txBody>
          <a:bodyPr/>
          <a:lstStyle/>
          <a:p>
            <a:r>
              <a:rPr lang="en-US" sz="3200" dirty="0"/>
              <a:t>Young/fit TN MCL: </a:t>
            </a:r>
            <a:r>
              <a:rPr lang="en-US" sz="3200" dirty="0" err="1"/>
              <a:t>Acala-R</a:t>
            </a:r>
            <a:r>
              <a:rPr lang="en-US" sz="3200" dirty="0" err="1">
                <a:sym typeface="Wingdings" pitchFamily="2" charset="2"/>
              </a:rPr>
              <a:t>chemo</a:t>
            </a:r>
            <a:r>
              <a:rPr lang="en-US" sz="3200" dirty="0">
                <a:sym typeface="Wingdings" pitchFamily="2" charset="2"/>
              </a:rPr>
              <a:t>/ASCT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44BD7D-CACF-631E-0641-DAAA21D1B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0" y="788445"/>
            <a:ext cx="5241614" cy="54810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E5BC14-9C55-9AC8-1AA8-884D03325591}"/>
              </a:ext>
            </a:extLst>
          </p:cNvPr>
          <p:cNvSpPr txBox="1"/>
          <p:nvPr/>
        </p:nvSpPr>
        <p:spPr>
          <a:xfrm>
            <a:off x="8610600" y="2114501"/>
            <a:ext cx="2818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00FF"/>
                </a:solidFill>
              </a:rPr>
              <a:t>Results</a:t>
            </a:r>
            <a:r>
              <a:rPr lang="en-US" sz="2000" dirty="0">
                <a:solidFill>
                  <a:srgbClr val="400000"/>
                </a:solidFill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Med f/u 25m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CR after AR: 57%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CR after chemo 88%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Higher MRD neg after chemo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2-yr PFS: 73%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2-yr OS: 79% </a:t>
            </a:r>
          </a:p>
          <a:p>
            <a:endParaRPr lang="en-US" sz="2000" dirty="0">
              <a:solidFill>
                <a:srgbClr val="4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52C4D-E1F4-29E1-000F-FD57561B130C}"/>
              </a:ext>
            </a:extLst>
          </p:cNvPr>
          <p:cNvSpPr txBox="1"/>
          <p:nvPr/>
        </p:nvSpPr>
        <p:spPr>
          <a:xfrm>
            <a:off x="7620000" y="626948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Hawkes ASH 2023;Abstract 735.</a:t>
            </a:r>
          </a:p>
        </p:txBody>
      </p:sp>
    </p:spTree>
    <p:extLst>
      <p:ext uri="{BB962C8B-B14F-4D97-AF65-F5344CB8AC3E}">
        <p14:creationId xmlns:p14="http://schemas.microsoft.com/office/powerpoint/2010/main" val="3827603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3D62-0573-1A77-96F4-4249ED22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46992"/>
            <a:ext cx="10210800" cy="683072"/>
          </a:xfrm>
        </p:spPr>
        <p:txBody>
          <a:bodyPr/>
          <a:lstStyle/>
          <a:p>
            <a:r>
              <a:rPr lang="en-US" dirty="0"/>
              <a:t>Treatment-naïve </a:t>
            </a:r>
            <a:r>
              <a:rPr lang="en-US" i="1" dirty="0"/>
              <a:t>TP53</a:t>
            </a:r>
            <a:r>
              <a:rPr lang="en-US" dirty="0"/>
              <a:t> mut MCL: </a:t>
            </a:r>
            <a:r>
              <a:rPr lang="en-US" dirty="0" err="1"/>
              <a:t>zanu-obin-ven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765C2-78D8-DA7E-AC48-235966A72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2319" y="1143000"/>
            <a:ext cx="8507361" cy="2646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D9A450-B91D-CCA4-9AFE-2FE7B8169AE7}"/>
              </a:ext>
            </a:extLst>
          </p:cNvPr>
          <p:cNvSpPr txBox="1"/>
          <p:nvPr/>
        </p:nvSpPr>
        <p:spPr>
          <a:xfrm>
            <a:off x="2516947" y="4032509"/>
            <a:ext cx="34744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0000FF"/>
                </a:solidFill>
              </a:rPr>
              <a:t>Patient Characteristics: </a:t>
            </a:r>
          </a:p>
          <a:p>
            <a:r>
              <a:rPr lang="en-US" sz="1800" dirty="0">
                <a:solidFill>
                  <a:srgbClr val="400000"/>
                </a:solidFill>
              </a:rPr>
              <a:t>N=25</a:t>
            </a:r>
          </a:p>
          <a:p>
            <a:r>
              <a:rPr lang="en-US" sz="1800" dirty="0" err="1">
                <a:solidFill>
                  <a:srgbClr val="400000"/>
                </a:solidFill>
              </a:rPr>
              <a:t>Blastoid</a:t>
            </a:r>
            <a:r>
              <a:rPr lang="en-US" sz="1800" dirty="0">
                <a:solidFill>
                  <a:srgbClr val="400000"/>
                </a:solidFill>
              </a:rPr>
              <a:t>/pleomorphic 20%</a:t>
            </a:r>
          </a:p>
          <a:p>
            <a:r>
              <a:rPr lang="en-US" sz="1800" dirty="0">
                <a:solidFill>
                  <a:srgbClr val="400000"/>
                </a:solidFill>
              </a:rPr>
              <a:t>Ki67 &gt;30% 62% (incl 33% over 50%)</a:t>
            </a:r>
          </a:p>
          <a:p>
            <a:r>
              <a:rPr lang="en-US" sz="1800" dirty="0">
                <a:solidFill>
                  <a:srgbClr val="400000"/>
                </a:solidFill>
              </a:rPr>
              <a:t>High MIPI 68%</a:t>
            </a:r>
          </a:p>
          <a:p>
            <a:r>
              <a:rPr lang="en-US" sz="1800" dirty="0">
                <a:solidFill>
                  <a:srgbClr val="400000"/>
                </a:solidFill>
              </a:rPr>
              <a:t>TP53 overexpression by IHC 86%</a:t>
            </a:r>
          </a:p>
          <a:p>
            <a:r>
              <a:rPr lang="en-US" sz="1800" dirty="0">
                <a:solidFill>
                  <a:srgbClr val="400000"/>
                </a:solidFill>
              </a:rPr>
              <a:t>17p del via FISH 44%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A0E9A5-46D2-E848-B769-1A8CFD3821D9}"/>
              </a:ext>
            </a:extLst>
          </p:cNvPr>
          <p:cNvSpPr txBox="1"/>
          <p:nvPr/>
        </p:nvSpPr>
        <p:spPr>
          <a:xfrm>
            <a:off x="6497782" y="4032508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0000FF"/>
                </a:solidFill>
              </a:rPr>
              <a:t>Toxicity</a:t>
            </a:r>
            <a:r>
              <a:rPr lang="en-US" sz="1800" dirty="0">
                <a:solidFill>
                  <a:srgbClr val="400000"/>
                </a:solidFill>
              </a:rPr>
              <a:t>: </a:t>
            </a:r>
          </a:p>
          <a:p>
            <a:r>
              <a:rPr lang="en-US" sz="1800" dirty="0">
                <a:solidFill>
                  <a:srgbClr val="400000"/>
                </a:solidFill>
              </a:rPr>
              <a:t>Well-tolerated</a:t>
            </a:r>
          </a:p>
          <a:p>
            <a:r>
              <a:rPr lang="en-US" sz="1800" dirty="0">
                <a:solidFill>
                  <a:srgbClr val="400000"/>
                </a:solidFill>
              </a:rPr>
              <a:t>Grade 3 neutropenia</a:t>
            </a:r>
          </a:p>
          <a:p>
            <a:r>
              <a:rPr lang="en-US" sz="1800" dirty="0">
                <a:solidFill>
                  <a:srgbClr val="400000"/>
                </a:solidFill>
              </a:rPr>
              <a:t>Grade 1 diarrhea (60%)</a:t>
            </a:r>
          </a:p>
          <a:p>
            <a:r>
              <a:rPr lang="en-US" sz="1800" dirty="0">
                <a:solidFill>
                  <a:srgbClr val="400000"/>
                </a:solidFill>
              </a:rPr>
              <a:t>COVID infections—2 fatal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994FD-774D-6A9D-025E-E5656E8035E6}"/>
              </a:ext>
            </a:extLst>
          </p:cNvPr>
          <p:cNvSpPr txBox="1"/>
          <p:nvPr/>
        </p:nvSpPr>
        <p:spPr>
          <a:xfrm>
            <a:off x="7572870" y="6234009"/>
            <a:ext cx="4593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Kumar ASH 2023;Abstract 738. </a:t>
            </a:r>
          </a:p>
        </p:txBody>
      </p:sp>
    </p:spTree>
    <p:extLst>
      <p:ext uri="{BB962C8B-B14F-4D97-AF65-F5344CB8AC3E}">
        <p14:creationId xmlns:p14="http://schemas.microsoft.com/office/powerpoint/2010/main" val="4216524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81AB08E-7722-20DD-AAC3-759AC2EBE5B5}"/>
              </a:ext>
            </a:extLst>
          </p:cNvPr>
          <p:cNvSpPr txBox="1"/>
          <p:nvPr/>
        </p:nvSpPr>
        <p:spPr>
          <a:xfrm>
            <a:off x="4191000" y="5053279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00000"/>
                </a:solidFill>
              </a:rPr>
              <a:t>Median f/u 23m</a:t>
            </a:r>
          </a:p>
          <a:p>
            <a:r>
              <a:rPr lang="en-US" sz="2000" dirty="0">
                <a:solidFill>
                  <a:srgbClr val="400000"/>
                </a:solidFill>
              </a:rPr>
              <a:t>9 events: </a:t>
            </a:r>
          </a:p>
          <a:p>
            <a:r>
              <a:rPr lang="en-US" sz="2000" dirty="0">
                <a:solidFill>
                  <a:srgbClr val="400000"/>
                </a:solidFill>
              </a:rPr>
              <a:t>	5 PD</a:t>
            </a:r>
          </a:p>
          <a:p>
            <a:r>
              <a:rPr lang="en-US" sz="2000" dirty="0">
                <a:solidFill>
                  <a:srgbClr val="400000"/>
                </a:solidFill>
              </a:rPr>
              <a:t>	4 deaths (all infectious)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453CCA-8163-C1F9-D3E9-598717F60E91}"/>
              </a:ext>
            </a:extLst>
          </p:cNvPr>
          <p:cNvSpPr txBox="1">
            <a:spLocks/>
          </p:cNvSpPr>
          <p:nvPr/>
        </p:nvSpPr>
        <p:spPr>
          <a:xfrm>
            <a:off x="1202364" y="301624"/>
            <a:ext cx="10134600" cy="606872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 spc="-6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US" dirty="0"/>
              <a:t>Treatment-naïve </a:t>
            </a:r>
            <a:r>
              <a:rPr lang="en-US" i="1" dirty="0"/>
              <a:t>TP53</a:t>
            </a:r>
            <a:r>
              <a:rPr lang="en-US" dirty="0"/>
              <a:t> mut MCL: </a:t>
            </a:r>
            <a:r>
              <a:rPr lang="en-US" dirty="0" err="1"/>
              <a:t>zanu-obin-ven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0C1426-3D8F-65C1-DC1A-7F5200A4ED1B}"/>
              </a:ext>
            </a:extLst>
          </p:cNvPr>
          <p:cNvSpPr txBox="1"/>
          <p:nvPr/>
        </p:nvSpPr>
        <p:spPr>
          <a:xfrm>
            <a:off x="7596621" y="6279377"/>
            <a:ext cx="45932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Kumar ASH 2023;Abstract 738.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546BD7-FD84-68F0-90E6-B8FFD4C4F25B}"/>
              </a:ext>
            </a:extLst>
          </p:cNvPr>
          <p:cNvGrpSpPr/>
          <p:nvPr/>
        </p:nvGrpSpPr>
        <p:grpSpPr>
          <a:xfrm>
            <a:off x="1482256" y="1122106"/>
            <a:ext cx="9574816" cy="3964805"/>
            <a:chOff x="-2270774" y="4191000"/>
            <a:chExt cx="14222305" cy="555442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BE497C6-E2FB-05FC-2671-CBB2A63D6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270774" y="4191000"/>
              <a:ext cx="7772400" cy="555442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D57DCC-46F2-4390-ED8E-40C0A2870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1625" y="4191000"/>
              <a:ext cx="6449906" cy="555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598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ea typeface="MS PGothic"/>
                <a:cs typeface="MS PGothic"/>
              </a:rPr>
              <a:t>Advanced Stage Treatment-Naïve FL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20D18B-085A-45A9-B916-5C2FB46DD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762000"/>
            <a:ext cx="3581400" cy="20697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0088D1B-23FB-4F75-5152-529A6F7158E0}"/>
              </a:ext>
            </a:extLst>
          </p:cNvPr>
          <p:cNvSpPr txBox="1"/>
          <p:nvPr/>
        </p:nvSpPr>
        <p:spPr>
          <a:xfrm>
            <a:off x="4763590" y="5943601"/>
            <a:ext cx="7347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1. Federico M et al. 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 Clin Oncol.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2013;31:1506-1513. 2.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Luminari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S et al. 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 Clin Oncol.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2018;36:689-696. 3.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Rummel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MJ et al. 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Lancet.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2013;381:1203-1210. 4.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Rummel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MJ et al. ASCO 2017. Abstract 7501.         5. Flinn IW et al. 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Blood.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2014;123:2944-2952. 6. Flinn IW et al. 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 Clin Oncol.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2019;37:984-991.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2B85B-2664-F4DC-CA19-C62E59FB2209}"/>
              </a:ext>
            </a:extLst>
          </p:cNvPr>
          <p:cNvSpPr txBox="1"/>
          <p:nvPr/>
        </p:nvSpPr>
        <p:spPr>
          <a:xfrm>
            <a:off x="7415960" y="5730071"/>
            <a:ext cx="46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>
              <a:defRPr/>
            </a:pPr>
            <a:r>
              <a:rPr lang="en-US" sz="12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Morschhauser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F et al. 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200" i="1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Engl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J Med.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2018;379:934-947.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68C0DE-79FB-A897-CA4C-A317CD0A5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984104"/>
            <a:ext cx="8842901" cy="273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54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777F3-B893-328C-6DFF-8A9D7D7AF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pts with MCL: BR-</a:t>
            </a:r>
            <a:r>
              <a:rPr lang="en-US" dirty="0" err="1"/>
              <a:t>ven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0A83D-29DC-D4A8-4A79-912BBE96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40" y="1143001"/>
            <a:ext cx="4410660" cy="3428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633746-4F1F-7F39-DD72-4E4B95699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404" y="990600"/>
            <a:ext cx="5628979" cy="480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9DB993-C784-D001-A800-4EBF5FC74AAA}"/>
              </a:ext>
            </a:extLst>
          </p:cNvPr>
          <p:cNvSpPr txBox="1"/>
          <p:nvPr/>
        </p:nvSpPr>
        <p:spPr>
          <a:xfrm>
            <a:off x="1905000" y="4724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Primary </a:t>
            </a:r>
            <a:r>
              <a:rPr lang="en-US" b="1" dirty="0" err="1">
                <a:solidFill>
                  <a:srgbClr val="0000FF"/>
                </a:solidFill>
              </a:rPr>
              <a:t>endpt</a:t>
            </a:r>
            <a:r>
              <a:rPr lang="en-US" b="1" dirty="0">
                <a:solidFill>
                  <a:srgbClr val="0000FF"/>
                </a:solidFill>
              </a:rPr>
              <a:t>: CR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88F61-825E-02FC-E13F-C43D2FB7B70B}"/>
              </a:ext>
            </a:extLst>
          </p:cNvPr>
          <p:cNvSpPr txBox="1"/>
          <p:nvPr/>
        </p:nvSpPr>
        <p:spPr>
          <a:xfrm>
            <a:off x="7617885" y="627937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400000"/>
                </a:solidFill>
              </a:rPr>
              <a:t>Portell</a:t>
            </a:r>
            <a:r>
              <a:rPr lang="en-US" sz="1200" dirty="0">
                <a:solidFill>
                  <a:srgbClr val="400000"/>
                </a:solidFill>
              </a:rPr>
              <a:t> ASH 2023;Abstract 733. </a:t>
            </a:r>
          </a:p>
        </p:txBody>
      </p:sp>
    </p:spTree>
    <p:extLst>
      <p:ext uri="{BB962C8B-B14F-4D97-AF65-F5344CB8AC3E}">
        <p14:creationId xmlns:p14="http://schemas.microsoft.com/office/powerpoint/2010/main" val="169017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5F19A-C1E9-2B5F-3437-D745E2617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BR-</a:t>
            </a:r>
            <a:r>
              <a:rPr lang="en-US" dirty="0" err="1"/>
              <a:t>ven</a:t>
            </a:r>
            <a:r>
              <a:rPr lang="en-US" dirty="0"/>
              <a:t> in older adults with MCL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C1C58-EF87-9712-F1CF-3602E71AC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09" r="12637"/>
          <a:stretch/>
        </p:blipFill>
        <p:spPr>
          <a:xfrm>
            <a:off x="2628900" y="2743200"/>
            <a:ext cx="6400800" cy="3429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A23F91-ABE2-1A4B-337D-D3E321E5A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855210"/>
            <a:ext cx="5867400" cy="16981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7FBE82-39F0-1341-568D-CA1D477294FC}"/>
              </a:ext>
            </a:extLst>
          </p:cNvPr>
          <p:cNvSpPr txBox="1"/>
          <p:nvPr/>
        </p:nvSpPr>
        <p:spPr>
          <a:xfrm>
            <a:off x="9677400" y="4660941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0000"/>
                </a:solidFill>
              </a:rPr>
              <a:t>AE’s: </a:t>
            </a:r>
            <a:r>
              <a:rPr lang="en-US" sz="1800" dirty="0" err="1">
                <a:solidFill>
                  <a:srgbClr val="400000"/>
                </a:solidFill>
              </a:rPr>
              <a:t>cytopenias</a:t>
            </a:r>
            <a:endParaRPr lang="en-US" sz="1800" dirty="0">
              <a:solidFill>
                <a:srgbClr val="4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0000"/>
                </a:solidFill>
              </a:rPr>
              <a:t>8 deaths on study (4 from COVID, 1 influenza)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45F3C5-38FC-E6A7-4D9D-BAECBA36BFAD}"/>
              </a:ext>
            </a:extLst>
          </p:cNvPr>
          <p:cNvSpPr txBox="1"/>
          <p:nvPr/>
        </p:nvSpPr>
        <p:spPr>
          <a:xfrm>
            <a:off x="7610958" y="627937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400000"/>
                </a:solidFill>
              </a:rPr>
              <a:t>Portell</a:t>
            </a:r>
            <a:r>
              <a:rPr lang="en-US" sz="1200" dirty="0">
                <a:solidFill>
                  <a:srgbClr val="400000"/>
                </a:solidFill>
              </a:rPr>
              <a:t> ASH 2023;Abstract 733. </a:t>
            </a:r>
          </a:p>
        </p:txBody>
      </p:sp>
    </p:spTree>
    <p:extLst>
      <p:ext uri="{BB962C8B-B14F-4D97-AF65-F5344CB8AC3E}">
        <p14:creationId xmlns:p14="http://schemas.microsoft.com/office/powerpoint/2010/main" val="3395677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D40D7-2243-FC7D-52E1-CFB38E1FD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0C3124A-C942-3157-E78B-06EEA6431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768" y="2857500"/>
            <a:ext cx="6781799" cy="1143000"/>
          </a:xfrm>
        </p:spPr>
        <p:txBody>
          <a:bodyPr/>
          <a:lstStyle/>
          <a:p>
            <a:r>
              <a:rPr lang="en-US" dirty="0"/>
              <a:t>Rel/Ref Mantle cell lymphoma</a:t>
            </a:r>
          </a:p>
        </p:txBody>
      </p:sp>
    </p:spTree>
    <p:extLst>
      <p:ext uri="{BB962C8B-B14F-4D97-AF65-F5344CB8AC3E}">
        <p14:creationId xmlns:p14="http://schemas.microsoft.com/office/powerpoint/2010/main" val="2235219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B5628-1F4E-1A30-E956-72261A559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28600"/>
            <a:ext cx="8229600" cy="1143000"/>
          </a:xfrm>
        </p:spPr>
        <p:txBody>
          <a:bodyPr/>
          <a:lstStyle/>
          <a:p>
            <a:r>
              <a:rPr lang="en-US" dirty="0"/>
              <a:t>SYMPATICO: RP3 </a:t>
            </a:r>
            <a:r>
              <a:rPr lang="en-US" dirty="0" err="1"/>
              <a:t>ibr-ven</a:t>
            </a:r>
            <a:r>
              <a:rPr lang="en-US" dirty="0"/>
              <a:t> vs. </a:t>
            </a:r>
            <a:r>
              <a:rPr lang="en-US" dirty="0" err="1"/>
              <a:t>ibr-pbo</a:t>
            </a:r>
            <a:r>
              <a:rPr lang="en-US" dirty="0"/>
              <a:t> x 24m</a:t>
            </a:r>
            <a:r>
              <a:rPr lang="en-US" dirty="0">
                <a:sym typeface="Wingdings" pitchFamily="2" charset="2"/>
              </a:rPr>
              <a:t>ibr maintenance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1EAA4-539E-A124-CC90-48903D0CF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416" y="1295400"/>
            <a:ext cx="7986319" cy="426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136791-7585-3110-B901-7E17F9766CB6}"/>
              </a:ext>
            </a:extLst>
          </p:cNvPr>
          <p:cNvSpPr txBox="1"/>
          <p:nvPr/>
        </p:nvSpPr>
        <p:spPr>
          <a:xfrm>
            <a:off x="4572000" y="5497573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0000"/>
                </a:solidFill>
              </a:rPr>
              <a:t>No unexpected toxicity</a:t>
            </a:r>
          </a:p>
          <a:p>
            <a:r>
              <a:rPr lang="en-US" dirty="0">
                <a:solidFill>
                  <a:srgbClr val="400000"/>
                </a:solidFill>
              </a:rPr>
              <a:t>No sig diff in OS (?trend)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CE292A-5CA6-59F1-E2BB-0B2272685F4E}"/>
              </a:ext>
            </a:extLst>
          </p:cNvPr>
          <p:cNvSpPr txBox="1"/>
          <p:nvPr/>
        </p:nvSpPr>
        <p:spPr>
          <a:xfrm>
            <a:off x="7575698" y="627937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Wang ASH 2023;Abstract LBA-2 </a:t>
            </a:r>
          </a:p>
        </p:txBody>
      </p:sp>
    </p:spTree>
    <p:extLst>
      <p:ext uri="{BB962C8B-B14F-4D97-AF65-F5344CB8AC3E}">
        <p14:creationId xmlns:p14="http://schemas.microsoft.com/office/powerpoint/2010/main" val="457098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39F3-0396-A1AD-A0C0-4B6E56E7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194569"/>
            <a:ext cx="8382000" cy="1143000"/>
          </a:xfrm>
        </p:spPr>
        <p:txBody>
          <a:bodyPr/>
          <a:lstStyle/>
          <a:p>
            <a:r>
              <a:rPr lang="en-US" dirty="0"/>
              <a:t>Acalabrutinib monotherapy in </a:t>
            </a:r>
            <a:r>
              <a:rPr lang="en-US" dirty="0" err="1"/>
              <a:t>rel</a:t>
            </a:r>
            <a:r>
              <a:rPr lang="en-US" dirty="0"/>
              <a:t>/ref MCL (n=124)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96437-DEB6-B105-E777-88E837D3B907}"/>
              </a:ext>
            </a:extLst>
          </p:cNvPr>
          <p:cNvSpPr txBox="1"/>
          <p:nvPr/>
        </p:nvSpPr>
        <p:spPr>
          <a:xfrm>
            <a:off x="1793359" y="1905000"/>
            <a:ext cx="28630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400000"/>
                </a:solidFill>
              </a:rPr>
              <a:t>Pt Characteristics: </a:t>
            </a:r>
          </a:p>
          <a:p>
            <a:r>
              <a:rPr lang="en-US" sz="2000" dirty="0">
                <a:solidFill>
                  <a:srgbClr val="400000"/>
                </a:solidFill>
              </a:rPr>
              <a:t>Med age 68y </a:t>
            </a:r>
          </a:p>
          <a:p>
            <a:r>
              <a:rPr lang="en-US" sz="2000" dirty="0">
                <a:solidFill>
                  <a:srgbClr val="400000"/>
                </a:solidFill>
              </a:rPr>
              <a:t>37.1% bulky </a:t>
            </a:r>
          </a:p>
          <a:p>
            <a:r>
              <a:rPr lang="en-US" sz="2000" dirty="0">
                <a:solidFill>
                  <a:srgbClr val="400000"/>
                </a:solidFill>
              </a:rPr>
              <a:t>21% </a:t>
            </a:r>
            <a:r>
              <a:rPr lang="en-US" sz="2000" dirty="0" err="1">
                <a:solidFill>
                  <a:srgbClr val="400000"/>
                </a:solidFill>
              </a:rPr>
              <a:t>blastoid</a:t>
            </a:r>
            <a:r>
              <a:rPr lang="en-US" sz="2000" dirty="0">
                <a:solidFill>
                  <a:srgbClr val="400000"/>
                </a:solidFill>
              </a:rPr>
              <a:t> morphology</a:t>
            </a:r>
          </a:p>
          <a:p>
            <a:r>
              <a:rPr lang="en-US" sz="2000" dirty="0">
                <a:solidFill>
                  <a:srgbClr val="400000"/>
                </a:solidFill>
              </a:rPr>
              <a:t>Ki67 &gt; 50% in 25% of pts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E64C2-D50D-9068-7B1D-2783FE827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961561"/>
            <a:ext cx="6128560" cy="5149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4C9B99-E3EC-1E34-2424-C9E5CD9AD970}"/>
              </a:ext>
            </a:extLst>
          </p:cNvPr>
          <p:cNvSpPr txBox="1"/>
          <p:nvPr/>
        </p:nvSpPr>
        <p:spPr>
          <a:xfrm>
            <a:off x="7543800" y="630636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Le </a:t>
            </a:r>
            <a:r>
              <a:rPr lang="en-US" sz="1200" dirty="0" err="1">
                <a:solidFill>
                  <a:srgbClr val="400000"/>
                </a:solidFill>
              </a:rPr>
              <a:t>Gouill</a:t>
            </a:r>
            <a:r>
              <a:rPr lang="en-US" sz="1200" dirty="0">
                <a:solidFill>
                  <a:srgbClr val="400000"/>
                </a:solidFill>
              </a:rPr>
              <a:t> </a:t>
            </a:r>
            <a:r>
              <a:rPr lang="en-US" sz="1200" dirty="0" err="1">
                <a:solidFill>
                  <a:srgbClr val="400000"/>
                </a:solidFill>
              </a:rPr>
              <a:t>Haematologica</a:t>
            </a:r>
            <a:r>
              <a:rPr lang="en-US" sz="1200" dirty="0">
                <a:solidFill>
                  <a:srgbClr val="400000"/>
                </a:solidFill>
              </a:rPr>
              <a:t> 2024;109(1):343-50.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1E43C9-D49A-F379-4808-EFDFDC009006}"/>
              </a:ext>
            </a:extLst>
          </p:cNvPr>
          <p:cNvSpPr txBox="1"/>
          <p:nvPr/>
        </p:nvSpPr>
        <p:spPr>
          <a:xfrm>
            <a:off x="1793359" y="3657600"/>
            <a:ext cx="28630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400000"/>
                </a:solidFill>
              </a:rPr>
              <a:t>Results: </a:t>
            </a:r>
          </a:p>
          <a:p>
            <a:r>
              <a:rPr lang="en-US" sz="2000" dirty="0">
                <a:solidFill>
                  <a:srgbClr val="400000"/>
                </a:solidFill>
              </a:rPr>
              <a:t>ORR 81%</a:t>
            </a:r>
          </a:p>
          <a:p>
            <a:r>
              <a:rPr lang="en-US" sz="2000" dirty="0">
                <a:solidFill>
                  <a:srgbClr val="400000"/>
                </a:solidFill>
              </a:rPr>
              <a:t>CR 47.6%</a:t>
            </a:r>
          </a:p>
          <a:p>
            <a:r>
              <a:rPr lang="en-US" sz="2000" dirty="0" err="1">
                <a:solidFill>
                  <a:srgbClr val="400000"/>
                </a:solidFill>
              </a:rPr>
              <a:t>DoR</a:t>
            </a:r>
            <a:r>
              <a:rPr lang="en-US" sz="2000" dirty="0">
                <a:solidFill>
                  <a:srgbClr val="400000"/>
                </a:solidFill>
              </a:rPr>
              <a:t> 28m</a:t>
            </a:r>
          </a:p>
          <a:p>
            <a:r>
              <a:rPr lang="en-US" sz="2000" dirty="0">
                <a:solidFill>
                  <a:srgbClr val="0000FF"/>
                </a:solidFill>
              </a:rPr>
              <a:t>Low risk and CR pts had the best outcomes </a:t>
            </a:r>
          </a:p>
        </p:txBody>
      </p:sp>
    </p:spTree>
    <p:extLst>
      <p:ext uri="{BB962C8B-B14F-4D97-AF65-F5344CB8AC3E}">
        <p14:creationId xmlns:p14="http://schemas.microsoft.com/office/powerpoint/2010/main" val="206930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FB5497-218D-DF72-BCD2-4E3EA189D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19100"/>
            <a:ext cx="8685213" cy="1143000"/>
          </a:xfrm>
        </p:spPr>
        <p:txBody>
          <a:bodyPr/>
          <a:lstStyle/>
          <a:p>
            <a:r>
              <a:rPr lang="en-US" sz="3200" dirty="0"/>
              <a:t>BRUIN Phase I/II trial of </a:t>
            </a:r>
            <a:r>
              <a:rPr lang="en-US" sz="3200" dirty="0" err="1"/>
              <a:t>pirtobrutinib</a:t>
            </a:r>
            <a:r>
              <a:rPr lang="en-US" sz="3200" dirty="0"/>
              <a:t> monotherapy (MCL cohort=166, with 14 naïve to prior BTKi)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B862A4-B1D6-E9B5-6E9F-1F9B1D2B6FC5}"/>
              </a:ext>
            </a:extLst>
          </p:cNvPr>
          <p:cNvSpPr txBox="1"/>
          <p:nvPr/>
        </p:nvSpPr>
        <p:spPr>
          <a:xfrm>
            <a:off x="7467600" y="6248400"/>
            <a:ext cx="4577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Cohen ASH 2023;Abstract 981.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C0D65-011E-061A-37D6-34967482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057400"/>
            <a:ext cx="9364593" cy="325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43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8033-1139-0003-0A61-BC163052E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7202"/>
            <a:ext cx="2590800" cy="1143000"/>
          </a:xfrm>
        </p:spPr>
        <p:txBody>
          <a:bodyPr/>
          <a:lstStyle/>
          <a:p>
            <a:r>
              <a:rPr lang="en-US" sz="3200" dirty="0" err="1"/>
              <a:t>Pirtobrutinib</a:t>
            </a:r>
            <a:r>
              <a:rPr lang="en-US" sz="3200" dirty="0"/>
              <a:t> in </a:t>
            </a:r>
            <a:r>
              <a:rPr lang="en-US" sz="3200" dirty="0" err="1"/>
              <a:t>rel</a:t>
            </a:r>
            <a:r>
              <a:rPr lang="en-US" sz="3200" dirty="0"/>
              <a:t>/ref MCL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CB8251-58F6-E3CA-CF17-6FB2CC6F8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503" y="201575"/>
            <a:ext cx="6781402" cy="6059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94D2E4-1325-7A58-593A-B6FE75069E37}"/>
              </a:ext>
            </a:extLst>
          </p:cNvPr>
          <p:cNvSpPr txBox="1"/>
          <p:nvPr/>
        </p:nvSpPr>
        <p:spPr>
          <a:xfrm>
            <a:off x="5046518" y="5486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Med </a:t>
            </a:r>
            <a:r>
              <a:rPr lang="en-US" b="1" dirty="0" err="1">
                <a:solidFill>
                  <a:srgbClr val="FF0000"/>
                </a:solidFill>
              </a:rPr>
              <a:t>DoR</a:t>
            </a:r>
            <a:r>
              <a:rPr lang="en-US" b="1" dirty="0">
                <a:solidFill>
                  <a:srgbClr val="FF0000"/>
                </a:solidFill>
              </a:rPr>
              <a:t> 21m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BEC15-25A5-2E47-A70C-DEF3C6051867}"/>
              </a:ext>
            </a:extLst>
          </p:cNvPr>
          <p:cNvSpPr txBox="1"/>
          <p:nvPr/>
        </p:nvSpPr>
        <p:spPr>
          <a:xfrm>
            <a:off x="5046518" y="183720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ORR 49%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A597B-D932-BD8B-C212-CA503EBD7C94}"/>
              </a:ext>
            </a:extLst>
          </p:cNvPr>
          <p:cNvSpPr txBox="1"/>
          <p:nvPr/>
        </p:nvSpPr>
        <p:spPr>
          <a:xfrm>
            <a:off x="7421204" y="6317588"/>
            <a:ext cx="4577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Cohen ASH 2023;Abstract 981. </a:t>
            </a:r>
          </a:p>
        </p:txBody>
      </p:sp>
    </p:spTree>
    <p:extLst>
      <p:ext uri="{BB962C8B-B14F-4D97-AF65-F5344CB8AC3E}">
        <p14:creationId xmlns:p14="http://schemas.microsoft.com/office/powerpoint/2010/main" val="2039456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C29AC-B3B8-9900-4EEF-53E2462B6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CAR-T for MCL: </a:t>
            </a:r>
            <a:r>
              <a:rPr lang="en-US" dirty="0" err="1"/>
              <a:t>Liso-cel</a:t>
            </a:r>
            <a:r>
              <a:rPr lang="en-US" dirty="0"/>
              <a:t> (104 pts</a:t>
            </a:r>
            <a:r>
              <a:rPr lang="en-US" dirty="0">
                <a:sym typeface="Wingdings" pitchFamily="2" charset="2"/>
              </a:rPr>
              <a:t>88 received product)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A3817-95B6-0CF2-11D4-61FB12A5FA5E}"/>
              </a:ext>
            </a:extLst>
          </p:cNvPr>
          <p:cNvSpPr txBox="1"/>
          <p:nvPr/>
        </p:nvSpPr>
        <p:spPr>
          <a:xfrm>
            <a:off x="1954619" y="1401690"/>
            <a:ext cx="3505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000FF"/>
                </a:solidFill>
              </a:rPr>
              <a:t>Patient Characteristics: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Med age 68.5y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20% over age 75y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75% with Ki67 over 30%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31% </a:t>
            </a:r>
            <a:r>
              <a:rPr lang="en-US" sz="2000" dirty="0" err="1">
                <a:solidFill>
                  <a:srgbClr val="400000"/>
                </a:solidFill>
              </a:rPr>
              <a:t>blastoid</a:t>
            </a:r>
            <a:r>
              <a:rPr lang="en-US" sz="2000" dirty="0">
                <a:solidFill>
                  <a:srgbClr val="400000"/>
                </a:solidFill>
              </a:rPr>
              <a:t> morphology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23% with TP53 mutation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Med prior Rx 3 (range, 1-11)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0000"/>
                </a:solidFill>
              </a:rPr>
              <a:t>69% refractory disease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0D2E0-7EB3-32CF-D38E-B7E7746B547E}"/>
              </a:ext>
            </a:extLst>
          </p:cNvPr>
          <p:cNvSpPr txBox="1"/>
          <p:nvPr/>
        </p:nvSpPr>
        <p:spPr>
          <a:xfrm>
            <a:off x="3378763" y="4447202"/>
            <a:ext cx="3352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00000"/>
                </a:solidFill>
              </a:rPr>
              <a:t>ORR and CR: 86.5% and 74.3%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F45B4A-9AF7-79F2-355A-1DE6A0FDF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838" y="846139"/>
            <a:ext cx="3125109" cy="5554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1AAB15-D804-0853-41E5-A4015E1B5B0D}"/>
              </a:ext>
            </a:extLst>
          </p:cNvPr>
          <p:cNvSpPr txBox="1"/>
          <p:nvPr/>
        </p:nvSpPr>
        <p:spPr>
          <a:xfrm>
            <a:off x="8763000" y="1173123"/>
            <a:ext cx="122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DR 15.7m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BB0FB-5E4D-B1A1-814C-EBFA9825B21C}"/>
              </a:ext>
            </a:extLst>
          </p:cNvPr>
          <p:cNvSpPr txBox="1"/>
          <p:nvPr/>
        </p:nvSpPr>
        <p:spPr>
          <a:xfrm>
            <a:off x="8763000" y="2920216"/>
            <a:ext cx="122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PFS 15.3m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89EAF1-F348-4AB1-C652-FB53C2A16E73}"/>
              </a:ext>
            </a:extLst>
          </p:cNvPr>
          <p:cNvSpPr txBox="1"/>
          <p:nvPr/>
        </p:nvSpPr>
        <p:spPr>
          <a:xfrm>
            <a:off x="8763000" y="4667310"/>
            <a:ext cx="122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OS 18.2m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A8A90B-A5E9-B472-F224-24B0E8447F26}"/>
              </a:ext>
            </a:extLst>
          </p:cNvPr>
          <p:cNvSpPr txBox="1"/>
          <p:nvPr/>
        </p:nvSpPr>
        <p:spPr>
          <a:xfrm>
            <a:off x="7585776" y="627590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Wang  J Clin Oncol 2023 </a:t>
            </a:r>
          </a:p>
        </p:txBody>
      </p:sp>
    </p:spTree>
    <p:extLst>
      <p:ext uri="{BB962C8B-B14F-4D97-AF65-F5344CB8AC3E}">
        <p14:creationId xmlns:p14="http://schemas.microsoft.com/office/powerpoint/2010/main" val="1965240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5E9EC-93B6-8E3E-00E2-FEED1570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Liso-cel</a:t>
            </a:r>
            <a:r>
              <a:rPr lang="en-US" dirty="0"/>
              <a:t> in </a:t>
            </a:r>
            <a:r>
              <a:rPr lang="en-US" dirty="0" err="1"/>
              <a:t>rel</a:t>
            </a:r>
            <a:r>
              <a:rPr lang="en-US" dirty="0"/>
              <a:t>/ref MCL: Results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00637E-8709-D68F-0C23-54622624E46C}"/>
              </a:ext>
            </a:extLst>
          </p:cNvPr>
          <p:cNvGrpSpPr/>
          <p:nvPr/>
        </p:nvGrpSpPr>
        <p:grpSpPr>
          <a:xfrm>
            <a:off x="3727450" y="990601"/>
            <a:ext cx="5270876" cy="5029199"/>
            <a:chOff x="3727450" y="990601"/>
            <a:chExt cx="4737100" cy="45198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1B4749-1D86-5615-954D-CA5D5FEC7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7450" y="990601"/>
              <a:ext cx="4737100" cy="4519897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EC46753-8EEE-693A-2061-EC8A15985D60}"/>
                </a:ext>
              </a:extLst>
            </p:cNvPr>
            <p:cNvSpPr/>
            <p:nvPr/>
          </p:nvSpPr>
          <p:spPr>
            <a:xfrm>
              <a:off x="3727450" y="2133600"/>
              <a:ext cx="4737100" cy="228600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6D6D0"/>
                </a:solidFill>
                <a:latin typeface="Arial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159B942-2B6E-04A4-28CD-F191568F99F5}"/>
                </a:ext>
              </a:extLst>
            </p:cNvPr>
            <p:cNvSpPr/>
            <p:nvPr/>
          </p:nvSpPr>
          <p:spPr>
            <a:xfrm>
              <a:off x="3727450" y="1661319"/>
              <a:ext cx="4737100" cy="228600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6D6D0"/>
                </a:solidFill>
                <a:latin typeface="Arial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8DD62D3E-D5D8-E2E0-12B6-D6578126D84F}"/>
                </a:ext>
              </a:extLst>
            </p:cNvPr>
            <p:cNvSpPr/>
            <p:nvPr/>
          </p:nvSpPr>
          <p:spPr>
            <a:xfrm>
              <a:off x="3727450" y="5281897"/>
              <a:ext cx="4737100" cy="228600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6D6D0"/>
                </a:solidFill>
                <a:latin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86EB9DC-2DBB-F4C2-257C-737D0DBFE1DC}"/>
              </a:ext>
            </a:extLst>
          </p:cNvPr>
          <p:cNvSpPr txBox="1"/>
          <p:nvPr/>
        </p:nvSpPr>
        <p:spPr>
          <a:xfrm>
            <a:off x="7315200" y="627620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Wang  J Clin Oncol 2023 </a:t>
            </a:r>
          </a:p>
        </p:txBody>
      </p:sp>
    </p:spTree>
    <p:extLst>
      <p:ext uri="{BB962C8B-B14F-4D97-AF65-F5344CB8AC3E}">
        <p14:creationId xmlns:p14="http://schemas.microsoft.com/office/powerpoint/2010/main" val="1265162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5B64F-218A-DD13-595F-E2738FF96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50" y="177552"/>
            <a:ext cx="8229600" cy="1143000"/>
          </a:xfrm>
        </p:spPr>
        <p:txBody>
          <a:bodyPr/>
          <a:lstStyle/>
          <a:p>
            <a:r>
              <a:rPr lang="en-US" sz="3200" dirty="0" err="1"/>
              <a:t>Brexu-cel</a:t>
            </a:r>
            <a:r>
              <a:rPr lang="en-US" sz="3200" dirty="0"/>
              <a:t> in </a:t>
            </a:r>
            <a:r>
              <a:rPr lang="en-US" sz="3200" dirty="0" err="1"/>
              <a:t>rel</a:t>
            </a:r>
            <a:r>
              <a:rPr lang="en-US" sz="3200" dirty="0"/>
              <a:t>/ref MCL: 4y f/u ZUMA-2 and primary analysis of ZUMA-18 expanded access study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E15F9-DFC6-B4CB-8CCC-7849CC5F0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400" y="1644327"/>
            <a:ext cx="6705600" cy="4606351"/>
          </a:xfrm>
          <a:prstGeom prst="rect">
            <a:avLst/>
          </a:prstGeom>
        </p:spPr>
      </p:pic>
      <p:pic>
        <p:nvPicPr>
          <p:cNvPr id="6" name="Picture 2" descr="FDA Approved Rubber Stamp Graphic by Mahmudul-Hassan · Creative Fabrica">
            <a:extLst>
              <a:ext uri="{FF2B5EF4-FFF2-40B4-BE49-F238E27FC236}">
                <a16:creationId xmlns:a16="http://schemas.microsoft.com/office/drawing/2014/main" id="{4A06DD7D-2262-7589-0928-BD6B95EF6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2" t="15517" r="25172" b="15517"/>
          <a:stretch/>
        </p:blipFill>
        <p:spPr bwMode="auto">
          <a:xfrm>
            <a:off x="9860478" y="851346"/>
            <a:ext cx="883722" cy="73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7C9A4B-5D77-2266-7985-4AD77F307B5B}"/>
              </a:ext>
            </a:extLst>
          </p:cNvPr>
          <p:cNvSpPr txBox="1"/>
          <p:nvPr/>
        </p:nvSpPr>
        <p:spPr>
          <a:xfrm>
            <a:off x="7620000" y="625067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Goy ASH 2023;Abstract 106.</a:t>
            </a:r>
          </a:p>
        </p:txBody>
      </p:sp>
    </p:spTree>
    <p:extLst>
      <p:ext uri="{BB962C8B-B14F-4D97-AF65-F5344CB8AC3E}">
        <p14:creationId xmlns:p14="http://schemas.microsoft.com/office/powerpoint/2010/main" val="1058017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9F3E4-E6B3-0F7A-E75A-B298AEE44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000224A-8EB5-5442-5D1A-19147E594218}"/>
              </a:ext>
            </a:extLst>
          </p:cNvPr>
          <p:cNvGrpSpPr/>
          <p:nvPr/>
        </p:nvGrpSpPr>
        <p:grpSpPr>
          <a:xfrm>
            <a:off x="1169661" y="1820627"/>
            <a:ext cx="4682206" cy="3025933"/>
            <a:chOff x="372862" y="1483522"/>
            <a:chExt cx="5397626" cy="34882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C570A1-5B97-68E1-095F-58ED9C9A1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862" y="1708580"/>
              <a:ext cx="5277821" cy="32632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27E775-F807-5B87-9157-A7CFB177E598}"/>
                </a:ext>
              </a:extLst>
            </p:cNvPr>
            <p:cNvSpPr txBox="1"/>
            <p:nvPr/>
          </p:nvSpPr>
          <p:spPr>
            <a:xfrm>
              <a:off x="2814222" y="2158695"/>
              <a:ext cx="197084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b="1" dirty="0">
                  <a:solidFill>
                    <a:srgbClr val="AB152B"/>
                  </a:solidFill>
                  <a:latin typeface="Calibri" panose="020F0502020204030204"/>
                  <a:ea typeface="ＭＳ Ｐゴシック"/>
                </a:rPr>
                <a:t>Median 10.5yrs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6B183A-5D22-4AED-28DF-9012ECCECF85}"/>
                </a:ext>
              </a:extLst>
            </p:cNvPr>
            <p:cNvSpPr txBox="1"/>
            <p:nvPr/>
          </p:nvSpPr>
          <p:spPr>
            <a:xfrm>
              <a:off x="3306933" y="2975219"/>
              <a:ext cx="197084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b="1" dirty="0">
                  <a:solidFill>
                    <a:srgbClr val="1882B0"/>
                  </a:solidFill>
                  <a:latin typeface="Calibri" panose="020F0502020204030204"/>
                  <a:ea typeface="ＭＳ Ｐゴシック"/>
                </a:rPr>
                <a:t>Median 4.1 </a:t>
              </a:r>
              <a:r>
                <a:rPr lang="en-GB" sz="1050" b="1" dirty="0" err="1">
                  <a:solidFill>
                    <a:srgbClr val="1882B0"/>
                  </a:solidFill>
                  <a:latin typeface="Calibri" panose="020F0502020204030204"/>
                  <a:ea typeface="ＭＳ Ｐゴシック"/>
                </a:rPr>
                <a:t>yrs</a:t>
              </a:r>
              <a:endParaRPr lang="en-GB" sz="1050" b="1" dirty="0">
                <a:solidFill>
                  <a:srgbClr val="1882B0"/>
                </a:solidFill>
                <a:latin typeface="Calibri" panose="020F0502020204030204"/>
                <a:ea typeface="ＭＳ Ｐゴシック"/>
              </a:endParaRP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9F27F15-CFDE-CBBA-389B-5336F782AE53}"/>
                </a:ext>
              </a:extLst>
            </p:cNvPr>
            <p:cNvSpPr/>
            <p:nvPr/>
          </p:nvSpPr>
          <p:spPr>
            <a:xfrm>
              <a:off x="4165153" y="1483522"/>
              <a:ext cx="1239822" cy="450116"/>
            </a:xfrm>
            <a:prstGeom prst="roundRect">
              <a:avLst/>
            </a:prstGeom>
            <a:solidFill>
              <a:srgbClr val="2B16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solidFill>
                    <a:prstClr val="white"/>
                  </a:solidFill>
                  <a:latin typeface="Calibri" panose="020F0502020204030204"/>
                  <a:ea typeface="ＭＳ Ｐゴシック"/>
                </a:rPr>
                <a:t>10yr PFS estimates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485F2A-1328-1126-617C-FEE903E1CCC5}"/>
                </a:ext>
              </a:extLst>
            </p:cNvPr>
            <p:cNvSpPr txBox="1"/>
            <p:nvPr/>
          </p:nvSpPr>
          <p:spPr>
            <a:xfrm>
              <a:off x="4785065" y="2466473"/>
              <a:ext cx="98542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b="1" dirty="0">
                  <a:solidFill>
                    <a:srgbClr val="AB152B"/>
                  </a:solidFill>
                  <a:latin typeface="Calibri" panose="020F0502020204030204"/>
                  <a:ea typeface="ＭＳ Ｐゴシック"/>
                </a:rPr>
                <a:t>51%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EC0EA9-3744-03EB-59A0-FE0659DD02A8}"/>
                </a:ext>
              </a:extLst>
            </p:cNvPr>
            <p:cNvSpPr txBox="1"/>
            <p:nvPr/>
          </p:nvSpPr>
          <p:spPr>
            <a:xfrm>
              <a:off x="4773327" y="3065613"/>
              <a:ext cx="98542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b="1" dirty="0">
                  <a:solidFill>
                    <a:srgbClr val="1882B0"/>
                  </a:solidFill>
                  <a:latin typeface="Calibri" panose="020F0502020204030204"/>
                  <a:ea typeface="ＭＳ Ｐゴシック"/>
                </a:rPr>
                <a:t>35%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18C652-B981-B829-2986-AA1753928826}"/>
              </a:ext>
            </a:extLst>
          </p:cNvPr>
          <p:cNvGrpSpPr/>
          <p:nvPr/>
        </p:nvGrpSpPr>
        <p:grpSpPr>
          <a:xfrm>
            <a:off x="6340135" y="1895583"/>
            <a:ext cx="4855690" cy="3062189"/>
            <a:chOff x="6166928" y="1592338"/>
            <a:chExt cx="5597619" cy="35300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BADFB0-BF71-D60F-F01F-524E8659E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6928" y="1592338"/>
              <a:ext cx="5349259" cy="3530078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3A42C3F-2EE8-2798-4C8C-7570AC577E4C}"/>
                </a:ext>
              </a:extLst>
            </p:cNvPr>
            <p:cNvSpPr/>
            <p:nvPr/>
          </p:nvSpPr>
          <p:spPr>
            <a:xfrm>
              <a:off x="10276365" y="2920306"/>
              <a:ext cx="1239822" cy="450116"/>
            </a:xfrm>
            <a:prstGeom prst="roundRect">
              <a:avLst/>
            </a:prstGeom>
            <a:solidFill>
              <a:srgbClr val="2B16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b="1" dirty="0">
                  <a:solidFill>
                    <a:prstClr val="white"/>
                  </a:solidFill>
                  <a:latin typeface="Calibri" panose="020F0502020204030204"/>
                  <a:ea typeface="ＭＳ Ｐゴシック"/>
                </a:rPr>
                <a:t>10yr OS estimates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FC5DFE-BF81-22D6-7045-FA7440EA637B}"/>
                </a:ext>
              </a:extLst>
            </p:cNvPr>
            <p:cNvSpPr txBox="1"/>
            <p:nvPr/>
          </p:nvSpPr>
          <p:spPr>
            <a:xfrm>
              <a:off x="10779126" y="2335569"/>
              <a:ext cx="98542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b="1" dirty="0">
                  <a:solidFill>
                    <a:srgbClr val="AB152B"/>
                  </a:solidFill>
                  <a:latin typeface="Calibri" panose="020F0502020204030204"/>
                  <a:ea typeface="ＭＳ Ｐゴシック"/>
                </a:rPr>
                <a:t>80%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6FE096-6B5F-2831-BBF8-528E497AF2A7}"/>
                </a:ext>
              </a:extLst>
            </p:cNvPr>
            <p:cNvSpPr txBox="1"/>
            <p:nvPr/>
          </p:nvSpPr>
          <p:spPr>
            <a:xfrm>
              <a:off x="10779126" y="1736265"/>
              <a:ext cx="98542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b="1" dirty="0">
                  <a:solidFill>
                    <a:srgbClr val="1882B0"/>
                  </a:solidFill>
                  <a:latin typeface="Calibri" panose="020F0502020204030204"/>
                  <a:ea typeface="ＭＳ Ｐゴシック"/>
                </a:rPr>
                <a:t>80%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01D667A-77A8-4688-5233-89404D338445}"/>
              </a:ext>
            </a:extLst>
          </p:cNvPr>
          <p:cNvSpPr txBox="1"/>
          <p:nvPr/>
        </p:nvSpPr>
        <p:spPr>
          <a:xfrm>
            <a:off x="4230593" y="5077394"/>
            <a:ext cx="3877158" cy="95410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1400" u="sng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Comments:</a:t>
            </a:r>
          </a:p>
          <a:p>
            <a:pPr marL="257175" indent="-257175" defTabSz="914400">
              <a:buClr>
                <a:srgbClr val="0076A9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 PRIMA, no BR as induction</a:t>
            </a:r>
          </a:p>
          <a:p>
            <a:pPr marL="257175" indent="-257175" defTabSz="914400">
              <a:buClr>
                <a:srgbClr val="0076A9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No PET to assess EOI response </a:t>
            </a:r>
          </a:p>
          <a:p>
            <a:pPr marL="257175" indent="-257175" defTabSz="914400">
              <a:buClr>
                <a:srgbClr val="0076A9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Value in BR/OB-treated patients unclear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55FA4F6-9989-0C2C-D9A2-4B8C7EAE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48" y="274638"/>
            <a:ext cx="8407153" cy="1143000"/>
          </a:xfrm>
        </p:spPr>
        <p:txBody>
          <a:bodyPr/>
          <a:lstStyle/>
          <a:p>
            <a:r>
              <a:rPr lang="en-US" sz="3200" dirty="0"/>
              <a:t>Maintenance After 1</a:t>
            </a:r>
            <a:r>
              <a:rPr lang="en-US" sz="3200" baseline="30000" dirty="0"/>
              <a:t>st</a:t>
            </a:r>
            <a:r>
              <a:rPr lang="en-US" sz="3200" dirty="0"/>
              <a:t> Line Rituximab-Chemotherapy: </a:t>
            </a:r>
            <a:r>
              <a:rPr lang="en-US" sz="3200" dirty="0">
                <a:solidFill>
                  <a:srgbClr val="C00000"/>
                </a:solidFill>
              </a:rPr>
              <a:t>PRIMA PFS study update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3B4C26-3410-7C91-8403-4805026E0002}"/>
              </a:ext>
            </a:extLst>
          </p:cNvPr>
          <p:cNvSpPr txBox="1"/>
          <p:nvPr/>
        </p:nvSpPr>
        <p:spPr>
          <a:xfrm>
            <a:off x="5745686" y="6262334"/>
            <a:ext cx="6437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Salles G et al. 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Lancet.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2011;377:42-51.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ea typeface="ＭＳ Ｐゴシック" charset="0"/>
              </a:rPr>
              <a:t>Bachy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E et al. 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J Clin Oncol.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2019;37:2815-2824.</a:t>
            </a:r>
          </a:p>
        </p:txBody>
      </p:sp>
    </p:spTree>
    <p:extLst>
      <p:ext uri="{BB962C8B-B14F-4D97-AF65-F5344CB8AC3E}">
        <p14:creationId xmlns:p14="http://schemas.microsoft.com/office/powerpoint/2010/main" val="309420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343D564-8997-FB30-C857-ACF7AD2FD5A2}"/>
              </a:ext>
            </a:extLst>
          </p:cNvPr>
          <p:cNvGrpSpPr/>
          <p:nvPr/>
        </p:nvGrpSpPr>
        <p:grpSpPr>
          <a:xfrm>
            <a:off x="544004" y="1427534"/>
            <a:ext cx="11495596" cy="3924300"/>
            <a:chOff x="1600200" y="1828800"/>
            <a:chExt cx="8686801" cy="29654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9C8949-6175-75D3-C6F1-71EBA0EBD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0200" y="1828800"/>
              <a:ext cx="5176622" cy="29654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5DD0ED-E957-5841-0EDD-61CF345B5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37995" y="1833171"/>
              <a:ext cx="3649006" cy="296107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B7A079-8BD6-4D4C-953B-2B3B64D05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ZUMA-18 Results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07BCA-59F2-594C-89FB-908460A3BB44}"/>
              </a:ext>
            </a:extLst>
          </p:cNvPr>
          <p:cNvSpPr txBox="1"/>
          <p:nvPr/>
        </p:nvSpPr>
        <p:spPr>
          <a:xfrm>
            <a:off x="685800" y="1582634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00000"/>
                </a:solidFill>
              </a:rPr>
              <a:t>ORR 87%</a:t>
            </a:r>
          </a:p>
          <a:p>
            <a:r>
              <a:rPr lang="en-US" sz="2000" dirty="0">
                <a:solidFill>
                  <a:srgbClr val="400000"/>
                </a:solidFill>
              </a:rPr>
              <a:t>CR 57%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F91DF-3908-9720-80B9-B570770327E2}"/>
              </a:ext>
            </a:extLst>
          </p:cNvPr>
          <p:cNvSpPr txBox="1"/>
          <p:nvPr/>
        </p:nvSpPr>
        <p:spPr>
          <a:xfrm>
            <a:off x="7467600" y="630636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Goy ASH 2023;Abstract 106.</a:t>
            </a:r>
          </a:p>
        </p:txBody>
      </p:sp>
    </p:spTree>
    <p:extLst>
      <p:ext uri="{BB962C8B-B14F-4D97-AF65-F5344CB8AC3E}">
        <p14:creationId xmlns:p14="http://schemas.microsoft.com/office/powerpoint/2010/main" val="3986014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F0683-49D6-88D3-2CB9-33114A27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ZUMA-2 4y results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25EB1-CB54-F13A-40D0-425525F7A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0" y="1066800"/>
            <a:ext cx="8883446" cy="495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F6D58A-C75F-0598-5C04-65F93A30530C}"/>
              </a:ext>
            </a:extLst>
          </p:cNvPr>
          <p:cNvSpPr txBox="1"/>
          <p:nvPr/>
        </p:nvSpPr>
        <p:spPr>
          <a:xfrm>
            <a:off x="7620000" y="628954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Goy ASH 2023;Abstract 106.</a:t>
            </a:r>
          </a:p>
        </p:txBody>
      </p:sp>
    </p:spTree>
    <p:extLst>
      <p:ext uri="{BB962C8B-B14F-4D97-AF65-F5344CB8AC3E}">
        <p14:creationId xmlns:p14="http://schemas.microsoft.com/office/powerpoint/2010/main" val="250319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4AE0C-4A1C-5542-92D1-58CA9E090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247669"/>
            <a:ext cx="9829800" cy="730211"/>
          </a:xfrm>
        </p:spPr>
        <p:txBody>
          <a:bodyPr/>
          <a:lstStyle/>
          <a:p>
            <a:r>
              <a:rPr lang="en-US" dirty="0"/>
              <a:t>GALLIUM: R-chemo vs. O-chemo final results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7385F-EA18-1C71-F80A-37E93A973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37" y="1339926"/>
            <a:ext cx="7254223" cy="4095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2AB685-0A63-1C91-F86C-24C994033941}"/>
              </a:ext>
            </a:extLst>
          </p:cNvPr>
          <p:cNvSpPr txBox="1"/>
          <p:nvPr/>
        </p:nvSpPr>
        <p:spPr>
          <a:xfrm>
            <a:off x="5943600" y="617220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00000"/>
                </a:solidFill>
              </a:rPr>
              <a:t>Townsend W et al. </a:t>
            </a:r>
            <a:r>
              <a:rPr lang="en-US" sz="1200" dirty="0" err="1">
                <a:solidFill>
                  <a:srgbClr val="400000"/>
                </a:solidFill>
              </a:rPr>
              <a:t>Hemasphere</a:t>
            </a:r>
            <a:r>
              <a:rPr lang="en-US" sz="1200" dirty="0">
                <a:solidFill>
                  <a:srgbClr val="400000"/>
                </a:solidFill>
              </a:rPr>
              <a:t> 2023;7(7):e919.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8F1E28-FD99-72AB-3903-7D7AD21C6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860" y="1452506"/>
            <a:ext cx="3957506" cy="380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8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281E-7B66-EFB1-F65D-F9D1007E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591" y="31242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RELAPSED/REFRACTORY FOLLICULAR LYMPHOMA</a:t>
            </a:r>
          </a:p>
        </p:txBody>
      </p:sp>
    </p:spTree>
    <p:extLst>
      <p:ext uri="{BB962C8B-B14F-4D97-AF65-F5344CB8AC3E}">
        <p14:creationId xmlns:p14="http://schemas.microsoft.com/office/powerpoint/2010/main" val="930222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2387F-E928-6FDC-44E0-D95A73D5C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399C4-ACCF-304C-70A8-AD37B5EAE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Survival decreases by line of therapy in the chemoimmunotherapy era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1EC2D-3E80-7538-1616-7F2B2BFDCA2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79841" y="1791106"/>
            <a:ext cx="4258959" cy="3654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7C8EF4-31F9-723A-33CA-3BC6EF95F056}"/>
              </a:ext>
            </a:extLst>
          </p:cNvPr>
          <p:cNvSpPr txBox="1"/>
          <p:nvPr/>
        </p:nvSpPr>
        <p:spPr>
          <a:xfrm>
            <a:off x="7704702" y="5615249"/>
            <a:ext cx="30506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400000"/>
                </a:solidFill>
                <a:cs typeface="Calibri" panose="020F0502020204030204" pitchFamily="34" charset="0"/>
              </a:rPr>
              <a:t>Rivas-Delgado et al. </a:t>
            </a:r>
            <a:r>
              <a:rPr lang="en-US" sz="1050" i="1" dirty="0">
                <a:solidFill>
                  <a:srgbClr val="400000"/>
                </a:solidFill>
                <a:cs typeface="Calibri" panose="020F0502020204030204" pitchFamily="34" charset="0"/>
              </a:rPr>
              <a:t>BJH </a:t>
            </a:r>
            <a:r>
              <a:rPr lang="en-US" sz="1050" dirty="0">
                <a:solidFill>
                  <a:srgbClr val="400000"/>
                </a:solidFill>
                <a:cs typeface="Calibri" panose="020F0502020204030204" pitchFamily="34" charset="0"/>
              </a:rPr>
              <a:t>2018; 184: 753-59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32A499-2F0D-3DD6-54DC-76F324CF05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1000" contrast="15000"/>
          </a:blip>
          <a:srcRect l="3853"/>
          <a:stretch/>
        </p:blipFill>
        <p:spPr>
          <a:xfrm>
            <a:off x="6407286" y="1791106"/>
            <a:ext cx="4717914" cy="36542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7839F6-C434-A8B9-FBF9-85F362C8FC41}"/>
              </a:ext>
            </a:extLst>
          </p:cNvPr>
          <p:cNvSpPr txBox="1"/>
          <p:nvPr/>
        </p:nvSpPr>
        <p:spPr>
          <a:xfrm>
            <a:off x="2283449" y="5410896"/>
            <a:ext cx="30506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400000"/>
                </a:solidFill>
                <a:cs typeface="Calibri" panose="020F0502020204030204" pitchFamily="34" charset="0"/>
              </a:rPr>
              <a:t>Link et al. </a:t>
            </a:r>
            <a:r>
              <a:rPr lang="en-US" sz="1050" i="1" dirty="0">
                <a:solidFill>
                  <a:srgbClr val="400000"/>
                </a:solidFill>
                <a:cs typeface="Calibri" panose="020F0502020204030204" pitchFamily="34" charset="0"/>
              </a:rPr>
              <a:t>BJH,</a:t>
            </a:r>
            <a:r>
              <a:rPr lang="en-US" sz="1050" dirty="0">
                <a:solidFill>
                  <a:srgbClr val="400000"/>
                </a:solidFill>
                <a:cs typeface="Calibri" panose="020F0502020204030204" pitchFamily="34" charset="0"/>
              </a:rPr>
              <a:t> 2018; 184: 660-63</a:t>
            </a:r>
          </a:p>
          <a:p>
            <a:endParaRPr lang="en-US" sz="1050" dirty="0">
              <a:solidFill>
                <a:srgbClr val="400000"/>
              </a:solidFill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76449E-5EEF-3E48-1890-A53AF3732A16}"/>
              </a:ext>
            </a:extLst>
          </p:cNvPr>
          <p:cNvCxnSpPr/>
          <p:nvPr/>
        </p:nvCxnSpPr>
        <p:spPr>
          <a:xfrm>
            <a:off x="7425447" y="3200400"/>
            <a:ext cx="457200" cy="0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12108B-7867-9027-E675-869AF8310019}"/>
              </a:ext>
            </a:extLst>
          </p:cNvPr>
          <p:cNvCxnSpPr>
            <a:cxnSpLocks/>
          </p:cNvCxnSpPr>
          <p:nvPr/>
        </p:nvCxnSpPr>
        <p:spPr>
          <a:xfrm>
            <a:off x="2283449" y="2971800"/>
            <a:ext cx="257621" cy="0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3847D9-F87C-20DF-506D-DC354763EF52}"/>
              </a:ext>
            </a:extLst>
          </p:cNvPr>
          <p:cNvCxnSpPr>
            <a:cxnSpLocks/>
          </p:cNvCxnSpPr>
          <p:nvPr/>
        </p:nvCxnSpPr>
        <p:spPr>
          <a:xfrm flipV="1">
            <a:off x="7882647" y="3276600"/>
            <a:ext cx="0" cy="1295400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B1CD72-C2F4-B048-DC22-A267523A90EB}"/>
              </a:ext>
            </a:extLst>
          </p:cNvPr>
          <p:cNvCxnSpPr>
            <a:cxnSpLocks/>
          </p:cNvCxnSpPr>
          <p:nvPr/>
        </p:nvCxnSpPr>
        <p:spPr>
          <a:xfrm flipV="1">
            <a:off x="2541069" y="2971800"/>
            <a:ext cx="0" cy="990600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333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5CB1D-2DFE-10D6-BC5A-3D34E0AE2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Picture 649">
            <a:extLst>
              <a:ext uri="{FF2B5EF4-FFF2-40B4-BE49-F238E27FC236}">
                <a16:creationId xmlns:a16="http://schemas.microsoft.com/office/drawing/2014/main" id="{0D1A8E26-0591-EAA4-88A2-15057996C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436" y="1417638"/>
            <a:ext cx="9669065" cy="4297362"/>
          </a:xfrm>
          <a:prstGeom prst="rect">
            <a:avLst/>
          </a:prstGeom>
        </p:spPr>
      </p:pic>
      <p:sp>
        <p:nvSpPr>
          <p:cNvPr id="653" name="Title 2">
            <a:extLst>
              <a:ext uri="{FF2B5EF4-FFF2-40B4-BE49-F238E27FC236}">
                <a16:creationId xmlns:a16="http://schemas.microsoft.com/office/drawing/2014/main" id="{27E46F17-BB84-1A26-8181-8F40ADC4286C}"/>
              </a:ext>
            </a:extLst>
          </p:cNvPr>
          <p:cNvSpPr txBox="1">
            <a:spLocks/>
          </p:cNvSpPr>
          <p:nvPr/>
        </p:nvSpPr>
        <p:spPr>
          <a:xfrm>
            <a:off x="1834756" y="274638"/>
            <a:ext cx="8376045" cy="114300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 spc="-6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00000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GB" sz="3200" dirty="0"/>
              <a:t>Early POD and PET Positivity at End of CIT Predicts Poor Prognosis in Patients With FL</a:t>
            </a:r>
            <a:endParaRPr lang="en-US" sz="3200" dirty="0"/>
          </a:p>
        </p:txBody>
      </p:sp>
      <p:sp>
        <p:nvSpPr>
          <p:cNvPr id="654" name="Text Box 11">
            <a:extLst>
              <a:ext uri="{FF2B5EF4-FFF2-40B4-BE49-F238E27FC236}">
                <a16:creationId xmlns:a16="http://schemas.microsoft.com/office/drawing/2014/main" id="{601ADAE8-555C-7101-C527-7523F5847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371" y="6248414"/>
            <a:ext cx="65092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sv" altLang="en-US" sz="1200" dirty="0">
                <a:solidFill>
                  <a:srgbClr val="400000"/>
                </a:solidFill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rPr>
              <a:t>Casulo. </a:t>
            </a:r>
            <a:r>
              <a:rPr lang="en-GB" altLang="en-US" sz="1200" dirty="0">
                <a:solidFill>
                  <a:srgbClr val="400000"/>
                </a:solidFill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rPr>
              <a:t>JCO. 2015;33:2516. </a:t>
            </a:r>
            <a:r>
              <a:rPr lang="en-GB" altLang="en-US" sz="1200" dirty="0">
                <a:solidFill>
                  <a:srgbClr val="400000"/>
                </a:solidFill>
                <a:latin typeface="Calibri" panose="020F0502020204030204" pitchFamily="34" charset="0"/>
                <a:ea typeface="Geneva" charset="0"/>
                <a:cs typeface="Arial" panose="020B0604020202020204" pitchFamily="34" charset="0"/>
              </a:rPr>
              <a:t>Trotman. </a:t>
            </a:r>
            <a:r>
              <a:rPr lang="it" altLang="en-US" sz="1200" dirty="0">
                <a:solidFill>
                  <a:srgbClr val="400000"/>
                </a:solidFill>
                <a:latin typeface="Calibri" panose="020F0502020204030204" pitchFamily="34" charset="0"/>
                <a:ea typeface="Geneva" charset="0"/>
                <a:cs typeface="Arial" panose="020B0604020202020204" pitchFamily="34" charset="0"/>
              </a:rPr>
              <a:t>Lancet Oncol. 2018;19:1530. Nielsen. ASCO 2020. </a:t>
            </a:r>
            <a:r>
              <a:rPr lang="en-US" altLang="en-US" sz="1200" dirty="0">
                <a:solidFill>
                  <a:srgbClr val="400000"/>
                </a:solidFill>
                <a:latin typeface="Calibri" panose="020F0502020204030204" pitchFamily="34" charset="0"/>
                <a:ea typeface="Geneva" charset="0"/>
                <a:cs typeface="Arial" panose="020B0604020202020204" pitchFamily="34" charset="0"/>
              </a:rPr>
              <a:t>Abstr</a:t>
            </a:r>
            <a:r>
              <a:rPr lang="it" altLang="en-US" sz="1200" dirty="0">
                <a:solidFill>
                  <a:srgbClr val="400000"/>
                </a:solidFill>
                <a:latin typeface="Calibri" panose="020F0502020204030204" pitchFamily="34" charset="0"/>
                <a:ea typeface="Geneva" charset="0"/>
                <a:cs typeface="Arial" panose="020B0604020202020204" pitchFamily="34" charset="0"/>
              </a:rPr>
              <a:t> 8025.</a:t>
            </a:r>
            <a:endParaRPr lang="en-US" altLang="en-US" sz="1200" dirty="0">
              <a:solidFill>
                <a:srgbClr val="400000"/>
              </a:solidFill>
              <a:latin typeface="Calibri" panose="020F0502020204030204" pitchFamily="34" charset="0"/>
              <a:ea typeface="Geneva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7DEF01-A190-ECA1-5083-F9F86E7DEE75}"/>
              </a:ext>
            </a:extLst>
          </p:cNvPr>
          <p:cNvSpPr txBox="1"/>
          <p:nvPr/>
        </p:nvSpPr>
        <p:spPr>
          <a:xfrm>
            <a:off x="7467600" y="1420607"/>
            <a:ext cx="3362202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PFS by PET Assessment</a:t>
            </a:r>
            <a:r>
              <a:rPr lang="en-US" sz="1600" b="1" baseline="30000" dirty="0">
                <a:solidFill>
                  <a:srgbClr val="000000"/>
                </a:solidFill>
              </a:rPr>
              <a:t>†</a:t>
            </a:r>
            <a:r>
              <a:rPr lang="en-US" sz="1600" b="1" dirty="0">
                <a:solidFill>
                  <a:srgbClr val="000000"/>
                </a:solidFill>
              </a:rPr>
              <a:t> at End of CIT</a:t>
            </a:r>
            <a:br>
              <a:rPr lang="en-US" sz="1600" b="1" dirty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From GALLIUM (n = 595)</a:t>
            </a:r>
          </a:p>
        </p:txBody>
      </p:sp>
    </p:spTree>
    <p:extLst>
      <p:ext uri="{BB962C8B-B14F-4D97-AF65-F5344CB8AC3E}">
        <p14:creationId xmlns:p14="http://schemas.microsoft.com/office/powerpoint/2010/main" val="206309979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822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</a:rPr>
              <a:t>Outcomes in pts early POD 24 after BR: 2 y PFS 38%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109" t="6797" r="9507" b="6077"/>
          <a:stretch/>
        </p:blipFill>
        <p:spPr>
          <a:xfrm>
            <a:off x="3308646" y="1042860"/>
            <a:ext cx="5479564" cy="4328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2151" y="6258599"/>
            <a:ext cx="4718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Freeman et al Blood 2019 Aug 29;134(9):761-764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5584306"/>
            <a:ext cx="3945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FF"/>
                </a:solidFill>
                <a:latin typeface="Calibri" panose="020F0502020204030204"/>
              </a:rPr>
              <a:t>76% had transformed disease</a:t>
            </a:r>
          </a:p>
        </p:txBody>
      </p:sp>
    </p:spTree>
    <p:extLst>
      <p:ext uri="{BB962C8B-B14F-4D97-AF65-F5344CB8AC3E}">
        <p14:creationId xmlns:p14="http://schemas.microsoft.com/office/powerpoint/2010/main" val="22201813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bbVie Design 2">
  <a:themeElements>
    <a:clrScheme name="AbbVie Design 2 1">
      <a:dk1>
        <a:srgbClr val="070605"/>
      </a:dk1>
      <a:lt1>
        <a:srgbClr val="FFFFFF"/>
      </a:lt1>
      <a:dk2>
        <a:srgbClr val="DC8633"/>
      </a:dk2>
      <a:lt2>
        <a:srgbClr val="702082"/>
      </a:lt2>
      <a:accent1>
        <a:srgbClr val="7DA1C4"/>
      </a:accent1>
      <a:accent2>
        <a:srgbClr val="6BBBAE"/>
      </a:accent2>
      <a:accent3>
        <a:srgbClr val="FFFFFF"/>
      </a:accent3>
      <a:accent4>
        <a:srgbClr val="050403"/>
      </a:accent4>
      <a:accent5>
        <a:srgbClr val="BFCDDE"/>
      </a:accent5>
      <a:accent6>
        <a:srgbClr val="60A99D"/>
      </a:accent6>
      <a:hlink>
        <a:srgbClr val="84BD00"/>
      </a:hlink>
      <a:folHlink>
        <a:srgbClr val="0082BA"/>
      </a:folHlink>
    </a:clrScheme>
    <a:fontScheme name="AbbVie Design 2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bbVie Design 2 1">
        <a:dk1>
          <a:srgbClr val="070605"/>
        </a:dk1>
        <a:lt1>
          <a:srgbClr val="FFFFFF"/>
        </a:lt1>
        <a:dk2>
          <a:srgbClr val="DC8633"/>
        </a:dk2>
        <a:lt2>
          <a:srgbClr val="702082"/>
        </a:lt2>
        <a:accent1>
          <a:srgbClr val="7DA1C4"/>
        </a:accent1>
        <a:accent2>
          <a:srgbClr val="6BBBAE"/>
        </a:accent2>
        <a:accent3>
          <a:srgbClr val="FFFFFF"/>
        </a:accent3>
        <a:accent4>
          <a:srgbClr val="050403"/>
        </a:accent4>
        <a:accent5>
          <a:srgbClr val="BFCDDE"/>
        </a:accent5>
        <a:accent6>
          <a:srgbClr val="60A99D"/>
        </a:accent6>
        <a:hlink>
          <a:srgbClr val="84BD00"/>
        </a:hlink>
        <a:folHlink>
          <a:srgbClr val="0082B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OG Template 16 x 9" id="{46CDEE7E-D942-374F-9F36-46893A2E8B1D}" vid="{2CC77ED1-4C87-7B46-B1AA-8CA275D2D840}"/>
    </a:ext>
  </a:extLst>
</a:theme>
</file>

<file path=ppt/theme/theme1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bbVie Design 2">
  <a:themeElements>
    <a:clrScheme name="AbbVie Design 2 1">
      <a:dk1>
        <a:srgbClr val="070605"/>
      </a:dk1>
      <a:lt1>
        <a:srgbClr val="FFFFFF"/>
      </a:lt1>
      <a:dk2>
        <a:srgbClr val="DC8633"/>
      </a:dk2>
      <a:lt2>
        <a:srgbClr val="702082"/>
      </a:lt2>
      <a:accent1>
        <a:srgbClr val="7DA1C4"/>
      </a:accent1>
      <a:accent2>
        <a:srgbClr val="6BBBAE"/>
      </a:accent2>
      <a:accent3>
        <a:srgbClr val="FFFFFF"/>
      </a:accent3>
      <a:accent4>
        <a:srgbClr val="050403"/>
      </a:accent4>
      <a:accent5>
        <a:srgbClr val="BFCDDE"/>
      </a:accent5>
      <a:accent6>
        <a:srgbClr val="60A99D"/>
      </a:accent6>
      <a:hlink>
        <a:srgbClr val="84BD00"/>
      </a:hlink>
      <a:folHlink>
        <a:srgbClr val="0082BA"/>
      </a:folHlink>
    </a:clrScheme>
    <a:fontScheme name="AbbVie Design 2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bbVie Design 2 1">
        <a:dk1>
          <a:srgbClr val="070605"/>
        </a:dk1>
        <a:lt1>
          <a:srgbClr val="FFFFFF"/>
        </a:lt1>
        <a:dk2>
          <a:srgbClr val="DC8633"/>
        </a:dk2>
        <a:lt2>
          <a:srgbClr val="702082"/>
        </a:lt2>
        <a:accent1>
          <a:srgbClr val="7DA1C4"/>
        </a:accent1>
        <a:accent2>
          <a:srgbClr val="6BBBAE"/>
        </a:accent2>
        <a:accent3>
          <a:srgbClr val="FFFFFF"/>
        </a:accent3>
        <a:accent4>
          <a:srgbClr val="050403"/>
        </a:accent4>
        <a:accent5>
          <a:srgbClr val="BFCDDE"/>
        </a:accent5>
        <a:accent6>
          <a:srgbClr val="60A99D"/>
        </a:accent6>
        <a:hlink>
          <a:srgbClr val="84BD00"/>
        </a:hlink>
        <a:folHlink>
          <a:srgbClr val="0082B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AbbVie Design 2">
  <a:themeElements>
    <a:clrScheme name="AbbVie Design 2 1">
      <a:dk1>
        <a:srgbClr val="070605"/>
      </a:dk1>
      <a:lt1>
        <a:srgbClr val="FFFFFF"/>
      </a:lt1>
      <a:dk2>
        <a:srgbClr val="DC8633"/>
      </a:dk2>
      <a:lt2>
        <a:srgbClr val="702082"/>
      </a:lt2>
      <a:accent1>
        <a:srgbClr val="7DA1C4"/>
      </a:accent1>
      <a:accent2>
        <a:srgbClr val="6BBBAE"/>
      </a:accent2>
      <a:accent3>
        <a:srgbClr val="FFFFFF"/>
      </a:accent3>
      <a:accent4>
        <a:srgbClr val="050403"/>
      </a:accent4>
      <a:accent5>
        <a:srgbClr val="BFCDDE"/>
      </a:accent5>
      <a:accent6>
        <a:srgbClr val="60A99D"/>
      </a:accent6>
      <a:hlink>
        <a:srgbClr val="84BD00"/>
      </a:hlink>
      <a:folHlink>
        <a:srgbClr val="0082BA"/>
      </a:folHlink>
    </a:clrScheme>
    <a:fontScheme name="AbbVie Design 2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bbVie Design 2 1">
        <a:dk1>
          <a:srgbClr val="070605"/>
        </a:dk1>
        <a:lt1>
          <a:srgbClr val="FFFFFF"/>
        </a:lt1>
        <a:dk2>
          <a:srgbClr val="DC8633"/>
        </a:dk2>
        <a:lt2>
          <a:srgbClr val="702082"/>
        </a:lt2>
        <a:accent1>
          <a:srgbClr val="7DA1C4"/>
        </a:accent1>
        <a:accent2>
          <a:srgbClr val="6BBBAE"/>
        </a:accent2>
        <a:accent3>
          <a:srgbClr val="FFFFFF"/>
        </a:accent3>
        <a:accent4>
          <a:srgbClr val="050403"/>
        </a:accent4>
        <a:accent5>
          <a:srgbClr val="BFCDDE"/>
        </a:accent5>
        <a:accent6>
          <a:srgbClr val="60A99D"/>
        </a:accent6>
        <a:hlink>
          <a:srgbClr val="84BD00"/>
        </a:hlink>
        <a:folHlink>
          <a:srgbClr val="0082B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AbbVie Design 2">
  <a:themeElements>
    <a:clrScheme name="AbbVie Design 2 1">
      <a:dk1>
        <a:srgbClr val="070605"/>
      </a:dk1>
      <a:lt1>
        <a:srgbClr val="FFFFFF"/>
      </a:lt1>
      <a:dk2>
        <a:srgbClr val="DC8633"/>
      </a:dk2>
      <a:lt2>
        <a:srgbClr val="702082"/>
      </a:lt2>
      <a:accent1>
        <a:srgbClr val="7DA1C4"/>
      </a:accent1>
      <a:accent2>
        <a:srgbClr val="6BBBAE"/>
      </a:accent2>
      <a:accent3>
        <a:srgbClr val="FFFFFF"/>
      </a:accent3>
      <a:accent4>
        <a:srgbClr val="050403"/>
      </a:accent4>
      <a:accent5>
        <a:srgbClr val="BFCDDE"/>
      </a:accent5>
      <a:accent6>
        <a:srgbClr val="60A99D"/>
      </a:accent6>
      <a:hlink>
        <a:srgbClr val="84BD00"/>
      </a:hlink>
      <a:folHlink>
        <a:srgbClr val="0082BA"/>
      </a:folHlink>
    </a:clrScheme>
    <a:fontScheme name="AbbVie Design 2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bbVie Design 2 1">
        <a:dk1>
          <a:srgbClr val="070605"/>
        </a:dk1>
        <a:lt1>
          <a:srgbClr val="FFFFFF"/>
        </a:lt1>
        <a:dk2>
          <a:srgbClr val="DC8633"/>
        </a:dk2>
        <a:lt2>
          <a:srgbClr val="702082"/>
        </a:lt2>
        <a:accent1>
          <a:srgbClr val="7DA1C4"/>
        </a:accent1>
        <a:accent2>
          <a:srgbClr val="6BBBAE"/>
        </a:accent2>
        <a:accent3>
          <a:srgbClr val="FFFFFF"/>
        </a:accent3>
        <a:accent4>
          <a:srgbClr val="050403"/>
        </a:accent4>
        <a:accent5>
          <a:srgbClr val="BFCDDE"/>
        </a:accent5>
        <a:accent6>
          <a:srgbClr val="60A99D"/>
        </a:accent6>
        <a:hlink>
          <a:srgbClr val="84BD00"/>
        </a:hlink>
        <a:folHlink>
          <a:srgbClr val="0082B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UChicago_Medicine_Powerpoint_template">
  <a:themeElements>
    <a:clrScheme name="UCM_colors">
      <a:dk1>
        <a:srgbClr val="400000"/>
      </a:dk1>
      <a:lt1>
        <a:srgbClr val="D6D6D0"/>
      </a:lt1>
      <a:dk2>
        <a:srgbClr val="FFFFFF"/>
      </a:dk2>
      <a:lt2>
        <a:srgbClr val="FFFFFF"/>
      </a:lt2>
      <a:accent1>
        <a:srgbClr val="767676"/>
      </a:accent1>
      <a:accent2>
        <a:srgbClr val="F8A429"/>
      </a:accent2>
      <a:accent3>
        <a:srgbClr val="155F83"/>
      </a:accent3>
      <a:accent4>
        <a:srgbClr val="CFE6F0"/>
      </a:accent4>
      <a:accent5>
        <a:srgbClr val="BA7B76"/>
      </a:accent5>
      <a:accent6>
        <a:srgbClr val="91AB5A"/>
      </a:accent6>
      <a:hlink>
        <a:srgbClr val="5B96AD"/>
      </a:hlink>
      <a:folHlink>
        <a:srgbClr val="725663"/>
      </a:folHlink>
    </a:clrScheme>
    <a:fontScheme name="UChicago Medicin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6.xml><?xml version="1.0" encoding="utf-8"?>
<a:theme xmlns:a="http://schemas.openxmlformats.org/drawingml/2006/main" name="1_UChicago_Medicine_Powerpoint_template">
  <a:themeElements>
    <a:clrScheme name="UCM_colors">
      <a:dk1>
        <a:srgbClr val="400000"/>
      </a:dk1>
      <a:lt1>
        <a:srgbClr val="D6D6D0"/>
      </a:lt1>
      <a:dk2>
        <a:srgbClr val="FFFFFF"/>
      </a:dk2>
      <a:lt2>
        <a:srgbClr val="FFFFFF"/>
      </a:lt2>
      <a:accent1>
        <a:srgbClr val="767676"/>
      </a:accent1>
      <a:accent2>
        <a:srgbClr val="F8A429"/>
      </a:accent2>
      <a:accent3>
        <a:srgbClr val="155F83"/>
      </a:accent3>
      <a:accent4>
        <a:srgbClr val="CFE6F0"/>
      </a:accent4>
      <a:accent5>
        <a:srgbClr val="BA7B76"/>
      </a:accent5>
      <a:accent6>
        <a:srgbClr val="91AB5A"/>
      </a:accent6>
      <a:hlink>
        <a:srgbClr val="5B96AD"/>
      </a:hlink>
      <a:folHlink>
        <a:srgbClr val="725663"/>
      </a:folHlink>
    </a:clrScheme>
    <a:fontScheme name="UChicago Medicin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7.xml><?xml version="1.0" encoding="utf-8"?>
<a:theme xmlns:a="http://schemas.openxmlformats.org/drawingml/2006/main" name="2_UChicago_Medicine_Powerpoint_template">
  <a:themeElements>
    <a:clrScheme name="UCM_colors">
      <a:dk1>
        <a:srgbClr val="400000"/>
      </a:dk1>
      <a:lt1>
        <a:srgbClr val="D6D6D0"/>
      </a:lt1>
      <a:dk2>
        <a:srgbClr val="FFFFFF"/>
      </a:dk2>
      <a:lt2>
        <a:srgbClr val="FFFFFF"/>
      </a:lt2>
      <a:accent1>
        <a:srgbClr val="767676"/>
      </a:accent1>
      <a:accent2>
        <a:srgbClr val="F8A429"/>
      </a:accent2>
      <a:accent3>
        <a:srgbClr val="155F83"/>
      </a:accent3>
      <a:accent4>
        <a:srgbClr val="CFE6F0"/>
      </a:accent4>
      <a:accent5>
        <a:srgbClr val="BA7B76"/>
      </a:accent5>
      <a:accent6>
        <a:srgbClr val="91AB5A"/>
      </a:accent6>
      <a:hlink>
        <a:srgbClr val="5B96AD"/>
      </a:hlink>
      <a:folHlink>
        <a:srgbClr val="725663"/>
      </a:folHlink>
    </a:clrScheme>
    <a:fontScheme name="UChicago Medicin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8.xml><?xml version="1.0" encoding="utf-8"?>
<a:theme xmlns:a="http://schemas.openxmlformats.org/drawingml/2006/main" name="CVS_Health_PPT_EVERYDAY_Template">
  <a:themeElements>
    <a:clrScheme name="CVS Health">
      <a:dk1>
        <a:sysClr val="windowText" lastClr="000000"/>
      </a:dk1>
      <a:lt1>
        <a:sysClr val="window" lastClr="FFFFFF"/>
      </a:lt1>
      <a:dk2>
        <a:srgbClr val="CC0000"/>
      </a:dk2>
      <a:lt2>
        <a:srgbClr val="F0F0F0"/>
      </a:lt2>
      <a:accent1>
        <a:srgbClr val="7FBDEB"/>
      </a:accent1>
      <a:accent2>
        <a:srgbClr val="646464"/>
      </a:accent2>
      <a:accent3>
        <a:srgbClr val="A7CE39"/>
      </a:accent3>
      <a:accent4>
        <a:srgbClr val="37BAAB"/>
      </a:accent4>
      <a:accent5>
        <a:srgbClr val="003C54"/>
      </a:accent5>
      <a:accent6>
        <a:srgbClr val="ABABAB"/>
      </a:accent6>
      <a:hlink>
        <a:srgbClr val="37BAAB"/>
      </a:hlink>
      <a:folHlink>
        <a:srgbClr val="ABABAB"/>
      </a:folHlink>
    </a:clrScheme>
    <a:fontScheme name="CVS Healt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CC0000"/>
        </a:solidFill>
        <a:ln>
          <a:noFill/>
          <a:miter lim="800000"/>
        </a:ln>
        <a:effectLst/>
      </a:spPr>
      <a:bodyPr rtlCol="0" anchor="ctr"/>
      <a:lstStyle>
        <a:defPPr algn="ctr">
          <a:defRPr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101600" cmpd="sng">
          <a:solidFill>
            <a:schemeClr val="bg1">
              <a:lumMod val="75000"/>
            </a:schemeClr>
          </a:solidFill>
          <a:miter lim="800000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CR Slides Template.potx" id="{CF518E23-7EC1-40FF-9EAD-84AA7DB903D1}" vid="{AEF0955A-3D32-488C-BB91-AD685EB944D5}"/>
    </a:ext>
  </a:extLst>
</a:theme>
</file>

<file path=ppt/theme/theme9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DF68DA-A9B4-4766-B948-0B4AF6D40026}"/>
</file>

<file path=customXml/itemProps2.xml><?xml version="1.0" encoding="utf-8"?>
<ds:datastoreItem xmlns:ds="http://schemas.openxmlformats.org/officeDocument/2006/customXml" ds:itemID="{286EFB6A-A832-4269-BDC0-9D345474347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31888</TotalTime>
  <Words>1435</Words>
  <Application>Microsoft Macintosh PowerPoint</Application>
  <PresentationFormat>Widescreen</PresentationFormat>
  <Paragraphs>193</Paragraphs>
  <Slides>41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3" baseType="lpstr">
      <vt:lpstr>Arial</vt:lpstr>
      <vt:lpstr>Calibri</vt:lpstr>
      <vt:lpstr>Calibri Light</vt:lpstr>
      <vt:lpstr>Corbel</vt:lpstr>
      <vt:lpstr>Courier New</vt:lpstr>
      <vt:lpstr>Lucida Grande</vt:lpstr>
      <vt:lpstr>Verdana</vt:lpstr>
      <vt:lpstr>Wingdings</vt:lpstr>
      <vt:lpstr>Wingdings 2</vt:lpstr>
      <vt:lpstr>AbbVie Design 2</vt:lpstr>
      <vt:lpstr>1_AbbVie Design 2</vt:lpstr>
      <vt:lpstr>2_AbbVie Design 2</vt:lpstr>
      <vt:lpstr>3_AbbVie Design 2</vt:lpstr>
      <vt:lpstr>UChicago_Medicine_Powerpoint_template</vt:lpstr>
      <vt:lpstr>1_UChicago_Medicine_Powerpoint_template</vt:lpstr>
      <vt:lpstr>2_UChicago_Medicine_Powerpoint_template</vt:lpstr>
      <vt:lpstr>CVS_Health_PPT_EVERYDAY_Template</vt:lpstr>
      <vt:lpstr>2022_CCO_Template</vt:lpstr>
      <vt:lpstr>1_Office Theme</vt:lpstr>
      <vt:lpstr>2_Office Theme</vt:lpstr>
      <vt:lpstr>Frame</vt:lpstr>
      <vt:lpstr>think-cell Slide</vt:lpstr>
      <vt:lpstr>Year in Review:  Follicular lymphoma and Mantle cell lymphoma</vt:lpstr>
      <vt:lpstr>Follicular lymphoma: key principles </vt:lpstr>
      <vt:lpstr>Advanced Stage Treatment-Naïve FL</vt:lpstr>
      <vt:lpstr>Maintenance After 1st Line Rituximab-Chemotherapy: PRIMA PFS study update</vt:lpstr>
      <vt:lpstr>GALLIUM: R-chemo vs. O-chemo final results </vt:lpstr>
      <vt:lpstr>RELAPSED/REFRACTORY FOLLICULAR LYMPHOMA</vt:lpstr>
      <vt:lpstr>Survival decreases by line of therapy in the chemoimmunotherapy era</vt:lpstr>
      <vt:lpstr>PowerPoint Presentation</vt:lpstr>
      <vt:lpstr>Outcomes in pts early POD 24 after BR: 2 y PFS 38%</vt:lpstr>
      <vt:lpstr>Where does CAR-T fit into FL management?  Two FDA-approved products: axi-cel and tisa-cel </vt:lpstr>
      <vt:lpstr>ZUMA-5: med follow up 52.5m (n=159)</vt:lpstr>
      <vt:lpstr>ELARA: longer follow up </vt:lpstr>
      <vt:lpstr>What about liso-cel? TRANSCEND trials in 2L high-risk FL and 3L+</vt:lpstr>
      <vt:lpstr>Liso-cel in 2L high-risk FL: high overall and complete response rates </vt:lpstr>
      <vt:lpstr>CD20xCD3 bispecific antibodies in FL </vt:lpstr>
      <vt:lpstr>EPCORE NHL-1: epco in r/r FL</vt:lpstr>
      <vt:lpstr>EPCORE NHL-1: epco in r/r FL results </vt:lpstr>
      <vt:lpstr>Mosun in FL </vt:lpstr>
      <vt:lpstr>Mosun in r/r FL: 3-year follow up </vt:lpstr>
      <vt:lpstr>Odronextamab (ELM-2 trial) </vt:lpstr>
      <vt:lpstr>Odronextamab in r/r FL: outcomes</vt:lpstr>
      <vt:lpstr>Mantle cell lymphoma</vt:lpstr>
      <vt:lpstr>General approach to TN MCL</vt:lpstr>
      <vt:lpstr>Young/fit TN MCL: IRV  risk adapted HCVAD</vt:lpstr>
      <vt:lpstr>Young/fit MCL: Acala-Rchemo/ASCT</vt:lpstr>
      <vt:lpstr>Rapid accrual in rural and remote areas </vt:lpstr>
      <vt:lpstr>Young/fit TN MCL: Acala-Rchemo/ASCT</vt:lpstr>
      <vt:lpstr>Treatment-naïve TP53 mut MCL: zanu-obin-ven </vt:lpstr>
      <vt:lpstr>PowerPoint Presentation</vt:lpstr>
      <vt:lpstr>Older pts with MCL: BR-ven</vt:lpstr>
      <vt:lpstr>BR-ven in older adults with MCL </vt:lpstr>
      <vt:lpstr>Rel/Ref Mantle cell lymphoma</vt:lpstr>
      <vt:lpstr>SYMPATICO: RP3 ibr-ven vs. ibr-pbo x 24mibr maintenance </vt:lpstr>
      <vt:lpstr>Acalabrutinib monotherapy in rel/ref MCL (n=124)</vt:lpstr>
      <vt:lpstr>BRUIN Phase I/II trial of pirtobrutinib monotherapy (MCL cohort=166, with 14 naïve to prior BTKi)</vt:lpstr>
      <vt:lpstr>Pirtobrutinib in rel/ref MCL </vt:lpstr>
      <vt:lpstr>CAR-T for MCL: Liso-cel (104 pts88 received product) </vt:lpstr>
      <vt:lpstr>Liso-cel in rel/ref MCL: Results </vt:lpstr>
      <vt:lpstr>Brexu-cel in rel/ref MCL: 4y f/u ZUMA-2 and primary analysis of ZUMA-18 expanded access study </vt:lpstr>
      <vt:lpstr>ZUMA-18 Results </vt:lpstr>
      <vt:lpstr>ZUMA-2 4y results </vt:lpstr>
    </vt:vector>
  </TitlesOfParts>
  <Company>TOKY Branding +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toky laptop</dc:creator>
  <cp:lastModifiedBy>Silvana Izquierdo</cp:lastModifiedBy>
  <cp:revision>640</cp:revision>
  <dcterms:created xsi:type="dcterms:W3CDTF">2012-09-20T19:30:52Z</dcterms:created>
  <dcterms:modified xsi:type="dcterms:W3CDTF">2024-02-12T15:29:59Z</dcterms:modified>
</cp:coreProperties>
</file>